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Lst>
  <p:notesMasterIdLst>
    <p:notesMasterId r:id="rId97"/>
  </p:notesMasterIdLst>
  <p:sldIdLst>
    <p:sldId id="256" r:id="rId4"/>
    <p:sldId id="259" r:id="rId5"/>
    <p:sldId id="261" r:id="rId6"/>
    <p:sldId id="2147471056" r:id="rId7"/>
    <p:sldId id="269" r:id="rId8"/>
    <p:sldId id="271" r:id="rId9"/>
    <p:sldId id="326" r:id="rId10"/>
    <p:sldId id="2147471030" r:id="rId11"/>
    <p:sldId id="327" r:id="rId12"/>
    <p:sldId id="308" r:id="rId13"/>
    <p:sldId id="270" r:id="rId14"/>
    <p:sldId id="2147471013" r:id="rId15"/>
    <p:sldId id="2096975923" r:id="rId16"/>
    <p:sldId id="2147471041" r:id="rId17"/>
    <p:sldId id="2096975917" r:id="rId18"/>
    <p:sldId id="377" r:id="rId19"/>
    <p:sldId id="2147471014" r:id="rId20"/>
    <p:sldId id="665" r:id="rId21"/>
    <p:sldId id="2096975918" r:id="rId22"/>
    <p:sldId id="2096975919" r:id="rId23"/>
    <p:sldId id="2096975875" r:id="rId24"/>
    <p:sldId id="2096975920" r:id="rId25"/>
    <p:sldId id="2096975922" r:id="rId26"/>
    <p:sldId id="2146847568" r:id="rId27"/>
    <p:sldId id="2147471038" r:id="rId28"/>
    <p:sldId id="2147471042" r:id="rId29"/>
    <p:sldId id="2147470975" r:id="rId30"/>
    <p:sldId id="2147471035" r:id="rId31"/>
    <p:sldId id="2147471048" r:id="rId32"/>
    <p:sldId id="2147470981" r:id="rId33"/>
    <p:sldId id="2146847565" r:id="rId34"/>
    <p:sldId id="2147470977" r:id="rId35"/>
    <p:sldId id="2147471029" r:id="rId36"/>
    <p:sldId id="2147471037" r:id="rId37"/>
    <p:sldId id="2147471046" r:id="rId38"/>
    <p:sldId id="2147471033" r:id="rId39"/>
    <p:sldId id="2147471043" r:id="rId40"/>
    <p:sldId id="2147470976" r:id="rId41"/>
    <p:sldId id="2147471045" r:id="rId42"/>
    <p:sldId id="2147471040" r:id="rId43"/>
    <p:sldId id="2096975932" r:id="rId44"/>
    <p:sldId id="2096975929" r:id="rId45"/>
    <p:sldId id="2096975931" r:id="rId46"/>
    <p:sldId id="2096975930" r:id="rId47"/>
    <p:sldId id="2147471036" r:id="rId48"/>
    <p:sldId id="2147471044" r:id="rId49"/>
    <p:sldId id="2096975937" r:id="rId50"/>
    <p:sldId id="2096975936" r:id="rId51"/>
    <p:sldId id="2147471039" r:id="rId52"/>
    <p:sldId id="2147471057" r:id="rId53"/>
    <p:sldId id="260" r:id="rId54"/>
    <p:sldId id="2147471053" r:id="rId55"/>
    <p:sldId id="2147471054" r:id="rId56"/>
    <p:sldId id="2147471027" r:id="rId57"/>
    <p:sldId id="275" r:id="rId58"/>
    <p:sldId id="263" r:id="rId59"/>
    <p:sldId id="2147470992" r:id="rId60"/>
    <p:sldId id="2147470995" r:id="rId61"/>
    <p:sldId id="2147470987" r:id="rId62"/>
    <p:sldId id="2147471000" r:id="rId63"/>
    <p:sldId id="296" r:id="rId64"/>
    <p:sldId id="313" r:id="rId65"/>
    <p:sldId id="2147471049" r:id="rId66"/>
    <p:sldId id="2145706149" r:id="rId67"/>
    <p:sldId id="257" r:id="rId68"/>
    <p:sldId id="2147471051" r:id="rId69"/>
    <p:sldId id="2147471050" r:id="rId70"/>
    <p:sldId id="2147471052" r:id="rId71"/>
    <p:sldId id="2147471004" r:id="rId72"/>
    <p:sldId id="2147471005" r:id="rId73"/>
    <p:sldId id="2147471006" r:id="rId74"/>
    <p:sldId id="2147471007" r:id="rId75"/>
    <p:sldId id="2147471008" r:id="rId76"/>
    <p:sldId id="2147471009" r:id="rId77"/>
    <p:sldId id="2147471010" r:id="rId78"/>
    <p:sldId id="272" r:id="rId79"/>
    <p:sldId id="273" r:id="rId80"/>
    <p:sldId id="2147471011" r:id="rId81"/>
    <p:sldId id="2147471012" r:id="rId82"/>
    <p:sldId id="2145706150" r:id="rId83"/>
    <p:sldId id="276" r:id="rId84"/>
    <p:sldId id="277" r:id="rId85"/>
    <p:sldId id="2147471058" r:id="rId86"/>
    <p:sldId id="279" r:id="rId87"/>
    <p:sldId id="280" r:id="rId88"/>
    <p:sldId id="2147471059" r:id="rId89"/>
    <p:sldId id="281" r:id="rId90"/>
    <p:sldId id="285" r:id="rId91"/>
    <p:sldId id="282" r:id="rId92"/>
    <p:sldId id="283" r:id="rId93"/>
    <p:sldId id="2145706151" r:id="rId94"/>
    <p:sldId id="286" r:id="rId95"/>
    <p:sldId id="2147471055" r:id="rId9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3E5800-E63B-CBF1-F462-AD2CBD210553}" name="Marta Marimon Castelltort" initials="MM" userId="S::mmarimon@almirall.com::f9528ab3-1dec-4e82-9f48-a829fe829b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00F0BE"/>
    <a:srgbClr val="F3F06F"/>
    <a:srgbClr val="F3EEC2"/>
    <a:srgbClr val="98C6D2"/>
    <a:srgbClr val="16A0B0"/>
    <a:srgbClr val="1870A3"/>
    <a:srgbClr val="F4795D"/>
    <a:srgbClr val="F6A68C"/>
    <a:srgbClr val="FF45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DD305-D693-42DF-9913-731F529A2307}" v="40" dt="2025-04-20T15:17:21.12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14"/>
    <p:restoredTop sz="94778"/>
  </p:normalViewPr>
  <p:slideViewPr>
    <p:cSldViewPr snapToGrid="0">
      <p:cViewPr varScale="1">
        <p:scale>
          <a:sx n="79" d="100"/>
          <a:sy n="79" d="100"/>
        </p:scale>
        <p:origin x="1253" y="72"/>
      </p:cViewPr>
      <p:guideLst/>
    </p:cSldViewPr>
  </p:slideViewPr>
  <p:notesTextViewPr>
    <p:cViewPr>
      <p:scale>
        <a:sx n="1" d="1"/>
        <a:sy n="1" d="1"/>
      </p:scale>
      <p:origin x="0" y="0"/>
    </p:cViewPr>
  </p:notesTextViewPr>
  <p:sorterViewPr>
    <p:cViewPr>
      <p:scale>
        <a:sx n="100" d="100"/>
        <a:sy n="100" d="100"/>
      </p:scale>
      <p:origin x="0" y="-18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002855"/>
            </a:solidFill>
            <a:ln>
              <a:noFill/>
            </a:ln>
            <a:effectLst/>
          </c:spPr>
          <c:invertIfNegative val="0"/>
          <c:dPt>
            <c:idx val="0"/>
            <c:invertIfNegative val="0"/>
            <c:bubble3D val="0"/>
            <c:spPr>
              <a:solidFill>
                <a:srgbClr val="00F0BE"/>
              </a:solidFill>
              <a:ln>
                <a:noFill/>
              </a:ln>
              <a:effectLst/>
            </c:spPr>
            <c:extLst>
              <c:ext xmlns:c16="http://schemas.microsoft.com/office/drawing/2014/chart" uri="{C3380CC4-5D6E-409C-BE32-E72D297353CC}">
                <c16:uniqueId val="{00000003-DADC-5E46-8EEA-C46357B04B39}"/>
              </c:ext>
            </c:extLst>
          </c:dPt>
          <c:cat>
            <c:strRef>
              <c:f>Hoja1!$A$2:$A$10</c:f>
              <c:strCache>
                <c:ptCount val="9"/>
                <c:pt idx="0">
                  <c:v>Fragilidad</c:v>
                </c:pt>
                <c:pt idx="2">
                  <c:v>Más de 75 años</c:v>
                </c:pt>
                <c:pt idx="3">
                  <c:v>Comorbidlidades</c:v>
                </c:pt>
                <c:pt idx="4">
                  <c:v>Riesgo social</c:v>
                </c:pt>
                <c:pt idx="5">
                  <c:v>Antec. Eng. Macrovascular</c:v>
                </c:pt>
                <c:pt idx="6">
                  <c:v>Insuficiencia cardiaca</c:v>
                </c:pt>
                <c:pt idx="7">
                  <c:v>Alteraciones ponderales</c:v>
                </c:pt>
                <c:pt idx="8">
                  <c:v>ERC</c:v>
                </c:pt>
              </c:strCache>
            </c:strRef>
          </c:cat>
          <c:val>
            <c:numRef>
              <c:f>Hoja1!$B$2:$B$10</c:f>
              <c:numCache>
                <c:formatCode>General</c:formatCode>
                <c:ptCount val="9"/>
                <c:pt idx="0" formatCode="0.00%">
                  <c:v>0.22800000000000001</c:v>
                </c:pt>
                <c:pt idx="2" formatCode="0.00%">
                  <c:v>0.10299999999999999</c:v>
                </c:pt>
                <c:pt idx="3" formatCode="0.00%">
                  <c:v>0.14399999999999999</c:v>
                </c:pt>
                <c:pt idx="4" formatCode="0.00%">
                  <c:v>0.245</c:v>
                </c:pt>
                <c:pt idx="5" formatCode="0.00%">
                  <c:v>7.2999999999999995E-2</c:v>
                </c:pt>
                <c:pt idx="6" formatCode="0.00%">
                  <c:v>1.2999999999999999E-2</c:v>
                </c:pt>
                <c:pt idx="7" formatCode="0.00%">
                  <c:v>0.08</c:v>
                </c:pt>
                <c:pt idx="8" formatCode="0.00%">
                  <c:v>0.27700000000000002</c:v>
                </c:pt>
              </c:numCache>
            </c:numRef>
          </c:val>
          <c:extLst>
            <c:ext xmlns:c16="http://schemas.microsoft.com/office/drawing/2014/chart" uri="{C3380CC4-5D6E-409C-BE32-E72D297353CC}">
              <c16:uniqueId val="{00000000-DADC-5E46-8EEA-C46357B04B39}"/>
            </c:ext>
          </c:extLst>
        </c:ser>
        <c:dLbls>
          <c:showLegendKey val="0"/>
          <c:showVal val="0"/>
          <c:showCatName val="0"/>
          <c:showSerName val="0"/>
          <c:showPercent val="0"/>
          <c:showBubbleSize val="0"/>
        </c:dLbls>
        <c:gapWidth val="219"/>
        <c:overlap val="-27"/>
        <c:axId val="1381899440"/>
        <c:axId val="1381269504"/>
      </c:barChart>
      <c:catAx>
        <c:axId val="138189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s-ES"/>
          </a:p>
        </c:txPr>
        <c:crossAx val="1381269504"/>
        <c:crosses val="autoZero"/>
        <c:auto val="1"/>
        <c:lblAlgn val="ctr"/>
        <c:lblOffset val="100"/>
        <c:noMultiLvlLbl val="0"/>
      </c:catAx>
      <c:valAx>
        <c:axId val="1381269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s-ES"/>
          </a:p>
        </c:txPr>
        <c:crossAx val="1381899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Recomendados</c:v>
                </c:pt>
              </c:strCache>
            </c:strRef>
          </c:tx>
          <c:spPr>
            <a:solidFill>
              <a:srgbClr val="00F0BE"/>
            </a:solidFill>
            <a:ln>
              <a:noFill/>
            </a:ln>
            <a:effectLst/>
          </c:spPr>
          <c:invertIfNegative val="0"/>
          <c:cat>
            <c:strRef>
              <c:f>Hoja1!$A$2:$A$6</c:f>
              <c:strCache>
                <c:ptCount val="5"/>
                <c:pt idx="0">
                  <c:v>ERC</c:v>
                </c:pt>
                <c:pt idx="1">
                  <c:v>Fragilidad</c:v>
                </c:pt>
                <c:pt idx="2">
                  <c:v>Antec. Enf. Macrovascular</c:v>
                </c:pt>
                <c:pt idx="3">
                  <c:v>Insuficiencia cardiaca</c:v>
                </c:pt>
                <c:pt idx="4">
                  <c:v>Alteraciones ponderales</c:v>
                </c:pt>
              </c:strCache>
            </c:strRef>
          </c:cat>
          <c:val>
            <c:numRef>
              <c:f>Hoja1!$B$2:$B$6</c:f>
              <c:numCache>
                <c:formatCode>0%</c:formatCode>
                <c:ptCount val="5"/>
                <c:pt idx="0">
                  <c:v>0.65</c:v>
                </c:pt>
                <c:pt idx="1">
                  <c:v>0.36</c:v>
                </c:pt>
                <c:pt idx="2">
                  <c:v>0.25</c:v>
                </c:pt>
                <c:pt idx="3">
                  <c:v>0.34</c:v>
                </c:pt>
                <c:pt idx="4">
                  <c:v>0.23</c:v>
                </c:pt>
              </c:numCache>
            </c:numRef>
          </c:val>
          <c:extLst>
            <c:ext xmlns:c16="http://schemas.microsoft.com/office/drawing/2014/chart" uri="{C3380CC4-5D6E-409C-BE32-E72D297353CC}">
              <c16:uniqueId val="{00000000-A782-1846-A005-B0464AED2470}"/>
            </c:ext>
          </c:extLst>
        </c:ser>
        <c:ser>
          <c:idx val="1"/>
          <c:order val="1"/>
          <c:tx>
            <c:strRef>
              <c:f>Hoja1!$C$1</c:f>
              <c:strCache>
                <c:ptCount val="1"/>
                <c:pt idx="0">
                  <c:v>Desaconsejados</c:v>
                </c:pt>
              </c:strCache>
            </c:strRef>
          </c:tx>
          <c:spPr>
            <a:solidFill>
              <a:srgbClr val="002855"/>
            </a:solidFill>
            <a:ln>
              <a:noFill/>
            </a:ln>
            <a:effectLst/>
          </c:spPr>
          <c:invertIfNegative val="0"/>
          <c:cat>
            <c:strRef>
              <c:f>Hoja1!$A$2:$A$6</c:f>
              <c:strCache>
                <c:ptCount val="5"/>
                <c:pt idx="0">
                  <c:v>ERC</c:v>
                </c:pt>
                <c:pt idx="1">
                  <c:v>Fragilidad</c:v>
                </c:pt>
                <c:pt idx="2">
                  <c:v>Antec. Enf. Macrovascular</c:v>
                </c:pt>
                <c:pt idx="3">
                  <c:v>Insuficiencia cardiaca</c:v>
                </c:pt>
                <c:pt idx="4">
                  <c:v>Alteraciones ponderales</c:v>
                </c:pt>
              </c:strCache>
            </c:strRef>
          </c:cat>
          <c:val>
            <c:numRef>
              <c:f>Hoja1!$C$2:$C$6</c:f>
              <c:numCache>
                <c:formatCode>0%</c:formatCode>
                <c:ptCount val="5"/>
                <c:pt idx="0">
                  <c:v>0.05</c:v>
                </c:pt>
                <c:pt idx="1">
                  <c:v>0.14000000000000001</c:v>
                </c:pt>
                <c:pt idx="2">
                  <c:v>0.12</c:v>
                </c:pt>
                <c:pt idx="3">
                  <c:v>0.11</c:v>
                </c:pt>
                <c:pt idx="4">
                  <c:v>0.06</c:v>
                </c:pt>
              </c:numCache>
            </c:numRef>
          </c:val>
          <c:extLst>
            <c:ext xmlns:c16="http://schemas.microsoft.com/office/drawing/2014/chart" uri="{C3380CC4-5D6E-409C-BE32-E72D297353CC}">
              <c16:uniqueId val="{00000001-A782-1846-A005-B0464AED2470}"/>
            </c:ext>
          </c:extLst>
        </c:ser>
        <c:dLbls>
          <c:showLegendKey val="0"/>
          <c:showVal val="0"/>
          <c:showCatName val="0"/>
          <c:showSerName val="0"/>
          <c:showPercent val="0"/>
          <c:showBubbleSize val="0"/>
        </c:dLbls>
        <c:gapWidth val="182"/>
        <c:axId val="1382348352"/>
        <c:axId val="1382393856"/>
      </c:barChart>
      <c:catAx>
        <c:axId val="1382348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s-ES"/>
          </a:p>
        </c:txPr>
        <c:crossAx val="1382393856"/>
        <c:crosses val="autoZero"/>
        <c:auto val="1"/>
        <c:lblAlgn val="ctr"/>
        <c:lblOffset val="100"/>
        <c:noMultiLvlLbl val="0"/>
      </c:catAx>
      <c:valAx>
        <c:axId val="13823938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s-ES"/>
          </a:p>
        </c:txPr>
        <c:crossAx val="1382348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lumMod val="7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AB0F3-E811-004C-934F-2363CBF9B678}" type="doc">
      <dgm:prSet loTypeId="urn:microsoft.com/office/officeart/2005/8/layout/vList3" loCatId="" qsTypeId="urn:microsoft.com/office/officeart/2005/8/quickstyle/simple1" qsCatId="simple" csTypeId="urn:microsoft.com/office/officeart/2005/8/colors/colorful2" csCatId="colorful" phldr="1"/>
      <dgm:spPr/>
    </dgm:pt>
    <dgm:pt modelId="{6BC3951C-875F-534F-B847-0E8C07DB6601}">
      <dgm:prSet phldrT="[Texto]"/>
      <dgm:spPr>
        <a:solidFill>
          <a:srgbClr val="FF0000"/>
        </a:solidFill>
      </dgm:spPr>
      <dgm:t>
        <a:bodyPr/>
        <a:lstStyle/>
        <a:p>
          <a:r>
            <a:rPr lang="es-ES" b="1" dirty="0"/>
            <a:t>Tratamientos desaconsejados </a:t>
          </a:r>
          <a:r>
            <a:rPr lang="es-ES" dirty="0"/>
            <a:t>hasta en el </a:t>
          </a:r>
          <a:r>
            <a:rPr lang="es-ES" b="1" dirty="0"/>
            <a:t>14%</a:t>
          </a:r>
          <a:r>
            <a:rPr lang="es-ES" dirty="0"/>
            <a:t> de los pacientes</a:t>
          </a:r>
        </a:p>
      </dgm:t>
    </dgm:pt>
    <dgm:pt modelId="{FAD6DA49-1373-4D4E-BA24-44A9B20DF367}" type="parTrans" cxnId="{C8CE3493-134B-0E45-8D05-E0597686A541}">
      <dgm:prSet/>
      <dgm:spPr/>
      <dgm:t>
        <a:bodyPr/>
        <a:lstStyle/>
        <a:p>
          <a:endParaRPr lang="es-ES"/>
        </a:p>
      </dgm:t>
    </dgm:pt>
    <dgm:pt modelId="{E0A3F7FF-7338-0245-9FEA-77894469D769}" type="sibTrans" cxnId="{C8CE3493-134B-0E45-8D05-E0597686A541}">
      <dgm:prSet/>
      <dgm:spPr/>
      <dgm:t>
        <a:bodyPr/>
        <a:lstStyle/>
        <a:p>
          <a:endParaRPr lang="es-ES"/>
        </a:p>
      </dgm:t>
    </dgm:pt>
    <dgm:pt modelId="{CBDDBBA0-526F-904A-83C9-DEE9C32748BE}">
      <dgm:prSet phldrT="[Texto]"/>
      <dgm:spPr>
        <a:solidFill>
          <a:srgbClr val="C00000"/>
        </a:solidFill>
      </dgm:spPr>
      <dgm:t>
        <a:bodyPr/>
        <a:lstStyle/>
        <a:p>
          <a:r>
            <a:rPr lang="es-ES" dirty="0"/>
            <a:t>17% de </a:t>
          </a:r>
          <a:r>
            <a:rPr lang="es-ES" b="1" dirty="0"/>
            <a:t>sobretratamiento</a:t>
          </a:r>
        </a:p>
      </dgm:t>
    </dgm:pt>
    <dgm:pt modelId="{C8309A68-B2E0-2A4C-AD4B-61E4FD8D34BC}" type="parTrans" cxnId="{8A8FDF38-880B-954B-9534-8F998432E87D}">
      <dgm:prSet/>
      <dgm:spPr/>
      <dgm:t>
        <a:bodyPr/>
        <a:lstStyle/>
        <a:p>
          <a:endParaRPr lang="es-ES"/>
        </a:p>
      </dgm:t>
    </dgm:pt>
    <dgm:pt modelId="{75E90ED2-774C-FF4F-9596-7DB77C87C80B}" type="sibTrans" cxnId="{8A8FDF38-880B-954B-9534-8F998432E87D}">
      <dgm:prSet/>
      <dgm:spPr/>
      <dgm:t>
        <a:bodyPr/>
        <a:lstStyle/>
        <a:p>
          <a:endParaRPr lang="es-ES"/>
        </a:p>
      </dgm:t>
    </dgm:pt>
    <dgm:pt modelId="{7229CE06-CDED-6B4B-9B3A-53C5E0C1A75F}">
      <dgm:prSet phldrT="[Texto]"/>
      <dgm:spPr>
        <a:solidFill>
          <a:srgbClr val="00B050"/>
        </a:solidFill>
      </dgm:spPr>
      <dgm:t>
        <a:bodyPr/>
        <a:lstStyle/>
        <a:p>
          <a:r>
            <a:rPr lang="es-ES" dirty="0"/>
            <a:t>Algoritmo </a:t>
          </a:r>
          <a:r>
            <a:rPr lang="es-ES" dirty="0" err="1"/>
            <a:t>redGDPS</a:t>
          </a:r>
          <a:endParaRPr lang="es-ES" dirty="0"/>
        </a:p>
      </dgm:t>
    </dgm:pt>
    <dgm:pt modelId="{3E869542-7E40-AB4E-8803-C90B80A19EFA}" type="parTrans" cxnId="{76EA626C-04A4-0444-9C2A-6CB0657AE397}">
      <dgm:prSet/>
      <dgm:spPr/>
      <dgm:t>
        <a:bodyPr/>
        <a:lstStyle/>
        <a:p>
          <a:endParaRPr lang="es-ES"/>
        </a:p>
      </dgm:t>
    </dgm:pt>
    <dgm:pt modelId="{5C4B7E8A-9A4B-6943-B6F0-90E696314182}" type="sibTrans" cxnId="{76EA626C-04A4-0444-9C2A-6CB0657AE397}">
      <dgm:prSet/>
      <dgm:spPr/>
      <dgm:t>
        <a:bodyPr/>
        <a:lstStyle/>
        <a:p>
          <a:endParaRPr lang="es-ES"/>
        </a:p>
      </dgm:t>
    </dgm:pt>
    <dgm:pt modelId="{05B44EC4-F615-D34A-A382-9C16AA322269}">
      <dgm:prSet/>
      <dgm:spPr>
        <a:solidFill>
          <a:srgbClr val="002855"/>
        </a:solidFill>
      </dgm:spPr>
      <dgm:t>
        <a:bodyPr/>
        <a:lstStyle/>
        <a:p>
          <a:r>
            <a:rPr lang="es-ES" b="1" dirty="0"/>
            <a:t>23% </a:t>
          </a:r>
          <a:r>
            <a:rPr lang="es-ES" dirty="0"/>
            <a:t>de pacientes con DM2  tiene criterios de </a:t>
          </a:r>
          <a:r>
            <a:rPr lang="es-ES" b="1" dirty="0"/>
            <a:t>fragilidad</a:t>
          </a:r>
        </a:p>
      </dgm:t>
    </dgm:pt>
    <dgm:pt modelId="{674F85FC-0CA5-D543-8969-CE05C8AA4587}" type="parTrans" cxnId="{8F2F8133-616B-484C-8E1F-48857235E5B5}">
      <dgm:prSet/>
      <dgm:spPr/>
      <dgm:t>
        <a:bodyPr/>
        <a:lstStyle/>
        <a:p>
          <a:endParaRPr lang="es-ES"/>
        </a:p>
      </dgm:t>
    </dgm:pt>
    <dgm:pt modelId="{64F852DA-5ADC-9245-960F-28B50337B1D3}" type="sibTrans" cxnId="{8F2F8133-616B-484C-8E1F-48857235E5B5}">
      <dgm:prSet/>
      <dgm:spPr/>
      <dgm:t>
        <a:bodyPr/>
        <a:lstStyle/>
        <a:p>
          <a:endParaRPr lang="es-ES"/>
        </a:p>
      </dgm:t>
    </dgm:pt>
    <dgm:pt modelId="{87113614-2548-3843-B3C9-B98EC592E4A5}" type="pres">
      <dgm:prSet presAssocID="{038AB0F3-E811-004C-934F-2363CBF9B678}" presName="linearFlow" presStyleCnt="0">
        <dgm:presLayoutVars>
          <dgm:dir/>
          <dgm:resizeHandles val="exact"/>
        </dgm:presLayoutVars>
      </dgm:prSet>
      <dgm:spPr/>
    </dgm:pt>
    <dgm:pt modelId="{7322E2DB-F52D-8949-B62E-D532318AFDE1}" type="pres">
      <dgm:prSet presAssocID="{05B44EC4-F615-D34A-A382-9C16AA322269}" presName="composite" presStyleCnt="0"/>
      <dgm:spPr/>
    </dgm:pt>
    <dgm:pt modelId="{8A51CFC9-B3F3-5F47-8164-F3A6AD05C82E}" type="pres">
      <dgm:prSet presAssocID="{05B44EC4-F615-D34A-A382-9C16AA32226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BF14EDD-C18F-0547-8814-31830067B8BA}" type="pres">
      <dgm:prSet presAssocID="{05B44EC4-F615-D34A-A382-9C16AA322269}" presName="txShp" presStyleLbl="node1" presStyleIdx="0" presStyleCnt="4">
        <dgm:presLayoutVars>
          <dgm:bulletEnabled val="1"/>
        </dgm:presLayoutVars>
      </dgm:prSet>
      <dgm:spPr>
        <a:prstGeom prst="roundRect">
          <a:avLst/>
        </a:prstGeom>
      </dgm:spPr>
    </dgm:pt>
    <dgm:pt modelId="{E18CECC1-D6BE-794D-B151-A7D201FC3D81}" type="pres">
      <dgm:prSet presAssocID="{64F852DA-5ADC-9245-960F-28B50337B1D3}" presName="spacing" presStyleCnt="0"/>
      <dgm:spPr/>
    </dgm:pt>
    <dgm:pt modelId="{52B0C4D0-246A-C54D-9E7A-EFBEB5701AF6}" type="pres">
      <dgm:prSet presAssocID="{7229CE06-CDED-6B4B-9B3A-53C5E0C1A75F}" presName="composite" presStyleCnt="0"/>
      <dgm:spPr/>
    </dgm:pt>
    <dgm:pt modelId="{3DB6F050-28C4-5F4C-AD84-85CE33ED1F78}" type="pres">
      <dgm:prSet presAssocID="{7229CE06-CDED-6B4B-9B3A-53C5E0C1A75F}" presName="imgShp" presStyleLbl="fgImgPlace1" presStyleIdx="1" presStyleCnt="4"/>
      <dgm:spPr/>
    </dgm:pt>
    <dgm:pt modelId="{EE1ED9F6-70DF-334A-B7E9-E22979DDBEFB}" type="pres">
      <dgm:prSet presAssocID="{7229CE06-CDED-6B4B-9B3A-53C5E0C1A75F}" presName="txShp" presStyleLbl="node1" presStyleIdx="1" presStyleCnt="4">
        <dgm:presLayoutVars>
          <dgm:bulletEnabled val="1"/>
        </dgm:presLayoutVars>
      </dgm:prSet>
      <dgm:spPr>
        <a:prstGeom prst="roundRect">
          <a:avLst/>
        </a:prstGeom>
      </dgm:spPr>
    </dgm:pt>
    <dgm:pt modelId="{2D2B5E6A-FFD5-8449-8E41-455A170DDCAC}" type="pres">
      <dgm:prSet presAssocID="{5C4B7E8A-9A4B-6943-B6F0-90E696314182}" presName="spacing" presStyleCnt="0"/>
      <dgm:spPr/>
    </dgm:pt>
    <dgm:pt modelId="{064D513F-A879-5643-A426-E9CBD28693A7}" type="pres">
      <dgm:prSet presAssocID="{6BC3951C-875F-534F-B847-0E8C07DB6601}" presName="composite" presStyleCnt="0"/>
      <dgm:spPr/>
    </dgm:pt>
    <dgm:pt modelId="{FA00E95B-631D-7346-827D-4FE0B4FDD398}" type="pres">
      <dgm:prSet presAssocID="{6BC3951C-875F-534F-B847-0E8C07DB6601}" presName="imgShp" presStyleLbl="fgImgPlace1" presStyleIdx="2" presStyleCnt="4"/>
      <dgm:spPr/>
    </dgm:pt>
    <dgm:pt modelId="{AAB3B10F-F2B8-404D-B2BD-D2140B4701F6}" type="pres">
      <dgm:prSet presAssocID="{6BC3951C-875F-534F-B847-0E8C07DB6601}" presName="txShp" presStyleLbl="node1" presStyleIdx="2" presStyleCnt="4">
        <dgm:presLayoutVars>
          <dgm:bulletEnabled val="1"/>
        </dgm:presLayoutVars>
      </dgm:prSet>
      <dgm:spPr>
        <a:prstGeom prst="roundRect">
          <a:avLst/>
        </a:prstGeom>
      </dgm:spPr>
    </dgm:pt>
    <dgm:pt modelId="{0D925D06-9088-3549-8DCF-A2260344466F}" type="pres">
      <dgm:prSet presAssocID="{E0A3F7FF-7338-0245-9FEA-77894469D769}" presName="spacing" presStyleCnt="0"/>
      <dgm:spPr/>
    </dgm:pt>
    <dgm:pt modelId="{F5A6C34B-9A0C-9A44-B379-0FF762C7FC89}" type="pres">
      <dgm:prSet presAssocID="{CBDDBBA0-526F-904A-83C9-DEE9C32748BE}" presName="composite" presStyleCnt="0"/>
      <dgm:spPr/>
    </dgm:pt>
    <dgm:pt modelId="{272B9502-19A5-144D-B1F4-F53BD69FBFEE}" type="pres">
      <dgm:prSet presAssocID="{CBDDBBA0-526F-904A-83C9-DEE9C32748BE}" presName="imgShp" presStyleLbl="fgImgPlace1" presStyleIdx="3" presStyleCnt="4"/>
      <dgm:spPr/>
    </dgm:pt>
    <dgm:pt modelId="{432E6CF4-FB0B-5440-9EDB-3CD91FF64EB9}" type="pres">
      <dgm:prSet presAssocID="{CBDDBBA0-526F-904A-83C9-DEE9C32748BE}" presName="txShp" presStyleLbl="node1" presStyleIdx="3" presStyleCnt="4">
        <dgm:presLayoutVars>
          <dgm:bulletEnabled val="1"/>
        </dgm:presLayoutVars>
      </dgm:prSet>
      <dgm:spPr>
        <a:prstGeom prst="roundRect">
          <a:avLst/>
        </a:prstGeom>
      </dgm:spPr>
    </dgm:pt>
  </dgm:ptLst>
  <dgm:cxnLst>
    <dgm:cxn modelId="{DE03F112-D523-A64D-B91C-9978608FFC39}" type="presOf" srcId="{7229CE06-CDED-6B4B-9B3A-53C5E0C1A75F}" destId="{EE1ED9F6-70DF-334A-B7E9-E22979DDBEFB}" srcOrd="0" destOrd="0" presId="urn:microsoft.com/office/officeart/2005/8/layout/vList3"/>
    <dgm:cxn modelId="{7922CC26-1CDA-E746-868F-F627BF8A34E4}" type="presOf" srcId="{6BC3951C-875F-534F-B847-0E8C07DB6601}" destId="{AAB3B10F-F2B8-404D-B2BD-D2140B4701F6}" srcOrd="0" destOrd="0" presId="urn:microsoft.com/office/officeart/2005/8/layout/vList3"/>
    <dgm:cxn modelId="{8F2F8133-616B-484C-8E1F-48857235E5B5}" srcId="{038AB0F3-E811-004C-934F-2363CBF9B678}" destId="{05B44EC4-F615-D34A-A382-9C16AA322269}" srcOrd="0" destOrd="0" parTransId="{674F85FC-0CA5-D543-8969-CE05C8AA4587}" sibTransId="{64F852DA-5ADC-9245-960F-28B50337B1D3}"/>
    <dgm:cxn modelId="{8A8FDF38-880B-954B-9534-8F998432E87D}" srcId="{038AB0F3-E811-004C-934F-2363CBF9B678}" destId="{CBDDBBA0-526F-904A-83C9-DEE9C32748BE}" srcOrd="3" destOrd="0" parTransId="{C8309A68-B2E0-2A4C-AD4B-61E4FD8D34BC}" sibTransId="{75E90ED2-774C-FF4F-9596-7DB77C87C80B}"/>
    <dgm:cxn modelId="{84528A41-59D9-8D4D-A773-FC4586DC8178}" type="presOf" srcId="{038AB0F3-E811-004C-934F-2363CBF9B678}" destId="{87113614-2548-3843-B3C9-B98EC592E4A5}" srcOrd="0" destOrd="0" presId="urn:microsoft.com/office/officeart/2005/8/layout/vList3"/>
    <dgm:cxn modelId="{E3C4A146-1D15-2444-AAC3-BF899CB2E9D6}" type="presOf" srcId="{05B44EC4-F615-D34A-A382-9C16AA322269}" destId="{8BF14EDD-C18F-0547-8814-31830067B8BA}" srcOrd="0" destOrd="0" presId="urn:microsoft.com/office/officeart/2005/8/layout/vList3"/>
    <dgm:cxn modelId="{76EA626C-04A4-0444-9C2A-6CB0657AE397}" srcId="{038AB0F3-E811-004C-934F-2363CBF9B678}" destId="{7229CE06-CDED-6B4B-9B3A-53C5E0C1A75F}" srcOrd="1" destOrd="0" parTransId="{3E869542-7E40-AB4E-8803-C90B80A19EFA}" sibTransId="{5C4B7E8A-9A4B-6943-B6F0-90E696314182}"/>
    <dgm:cxn modelId="{C8CE3493-134B-0E45-8D05-E0597686A541}" srcId="{038AB0F3-E811-004C-934F-2363CBF9B678}" destId="{6BC3951C-875F-534F-B847-0E8C07DB6601}" srcOrd="2" destOrd="0" parTransId="{FAD6DA49-1373-4D4E-BA24-44A9B20DF367}" sibTransId="{E0A3F7FF-7338-0245-9FEA-77894469D769}"/>
    <dgm:cxn modelId="{E85568F4-E888-DD4A-BFB1-372A50659FB2}" type="presOf" srcId="{CBDDBBA0-526F-904A-83C9-DEE9C32748BE}" destId="{432E6CF4-FB0B-5440-9EDB-3CD91FF64EB9}" srcOrd="0" destOrd="0" presId="urn:microsoft.com/office/officeart/2005/8/layout/vList3"/>
    <dgm:cxn modelId="{45EEB0EE-154C-4B44-9A14-425BF9A2AEBB}" type="presParOf" srcId="{87113614-2548-3843-B3C9-B98EC592E4A5}" destId="{7322E2DB-F52D-8949-B62E-D532318AFDE1}" srcOrd="0" destOrd="0" presId="urn:microsoft.com/office/officeart/2005/8/layout/vList3"/>
    <dgm:cxn modelId="{63C6C7D1-9829-6A4B-91EE-0C047CDE8326}" type="presParOf" srcId="{7322E2DB-F52D-8949-B62E-D532318AFDE1}" destId="{8A51CFC9-B3F3-5F47-8164-F3A6AD05C82E}" srcOrd="0" destOrd="0" presId="urn:microsoft.com/office/officeart/2005/8/layout/vList3"/>
    <dgm:cxn modelId="{0CDCB95B-5614-4C41-8D79-4D1B5F00BCE9}" type="presParOf" srcId="{7322E2DB-F52D-8949-B62E-D532318AFDE1}" destId="{8BF14EDD-C18F-0547-8814-31830067B8BA}" srcOrd="1" destOrd="0" presId="urn:microsoft.com/office/officeart/2005/8/layout/vList3"/>
    <dgm:cxn modelId="{22119B51-5798-6F46-820F-A124746547C6}" type="presParOf" srcId="{87113614-2548-3843-B3C9-B98EC592E4A5}" destId="{E18CECC1-D6BE-794D-B151-A7D201FC3D81}" srcOrd="1" destOrd="0" presId="urn:microsoft.com/office/officeart/2005/8/layout/vList3"/>
    <dgm:cxn modelId="{A00A5D6F-5358-5E46-88ED-103BB0EC59E5}" type="presParOf" srcId="{87113614-2548-3843-B3C9-B98EC592E4A5}" destId="{52B0C4D0-246A-C54D-9E7A-EFBEB5701AF6}" srcOrd="2" destOrd="0" presId="urn:microsoft.com/office/officeart/2005/8/layout/vList3"/>
    <dgm:cxn modelId="{6B12D14D-403C-C641-831B-4F1829DE6CF1}" type="presParOf" srcId="{52B0C4D0-246A-C54D-9E7A-EFBEB5701AF6}" destId="{3DB6F050-28C4-5F4C-AD84-85CE33ED1F78}" srcOrd="0" destOrd="0" presId="urn:microsoft.com/office/officeart/2005/8/layout/vList3"/>
    <dgm:cxn modelId="{2E82A96A-2061-4548-B7F0-C6105BDA983F}" type="presParOf" srcId="{52B0C4D0-246A-C54D-9E7A-EFBEB5701AF6}" destId="{EE1ED9F6-70DF-334A-B7E9-E22979DDBEFB}" srcOrd="1" destOrd="0" presId="urn:microsoft.com/office/officeart/2005/8/layout/vList3"/>
    <dgm:cxn modelId="{DC014FC5-1217-A945-BC18-E742C2954016}" type="presParOf" srcId="{87113614-2548-3843-B3C9-B98EC592E4A5}" destId="{2D2B5E6A-FFD5-8449-8E41-455A170DDCAC}" srcOrd="3" destOrd="0" presId="urn:microsoft.com/office/officeart/2005/8/layout/vList3"/>
    <dgm:cxn modelId="{E1654FE9-2D41-7143-B2E6-F5290D69B6E6}" type="presParOf" srcId="{87113614-2548-3843-B3C9-B98EC592E4A5}" destId="{064D513F-A879-5643-A426-E9CBD28693A7}" srcOrd="4" destOrd="0" presId="urn:microsoft.com/office/officeart/2005/8/layout/vList3"/>
    <dgm:cxn modelId="{C8DF9E33-86AC-2A4A-9EDF-C23D652F85A7}" type="presParOf" srcId="{064D513F-A879-5643-A426-E9CBD28693A7}" destId="{FA00E95B-631D-7346-827D-4FE0B4FDD398}" srcOrd="0" destOrd="0" presId="urn:microsoft.com/office/officeart/2005/8/layout/vList3"/>
    <dgm:cxn modelId="{531823B1-A1BE-4940-BAF4-C0246C181F64}" type="presParOf" srcId="{064D513F-A879-5643-A426-E9CBD28693A7}" destId="{AAB3B10F-F2B8-404D-B2BD-D2140B4701F6}" srcOrd="1" destOrd="0" presId="urn:microsoft.com/office/officeart/2005/8/layout/vList3"/>
    <dgm:cxn modelId="{FE820628-2F0E-484F-9D08-6E20D2C83302}" type="presParOf" srcId="{87113614-2548-3843-B3C9-B98EC592E4A5}" destId="{0D925D06-9088-3549-8DCF-A2260344466F}" srcOrd="5" destOrd="0" presId="urn:microsoft.com/office/officeart/2005/8/layout/vList3"/>
    <dgm:cxn modelId="{6FE455FF-07AE-B541-8E6C-10BE289EE386}" type="presParOf" srcId="{87113614-2548-3843-B3C9-B98EC592E4A5}" destId="{F5A6C34B-9A0C-9A44-B379-0FF762C7FC89}" srcOrd="6" destOrd="0" presId="urn:microsoft.com/office/officeart/2005/8/layout/vList3"/>
    <dgm:cxn modelId="{916B1A19-3820-AD4C-B289-CA4565DB7070}" type="presParOf" srcId="{F5A6C34B-9A0C-9A44-B379-0FF762C7FC89}" destId="{272B9502-19A5-144D-B1F4-F53BD69FBFEE}" srcOrd="0" destOrd="0" presId="urn:microsoft.com/office/officeart/2005/8/layout/vList3"/>
    <dgm:cxn modelId="{F61579EF-8356-AD49-AC88-6EAC7958F083}" type="presParOf" srcId="{F5A6C34B-9A0C-9A44-B379-0FF762C7FC89}" destId="{432E6CF4-FB0B-5440-9EDB-3CD91FF64EB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43995-2197-6F43-A531-3CE32681695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s-ES"/>
        </a:p>
      </dgm:t>
    </dgm:pt>
    <dgm:pt modelId="{3DD291D1-839F-9346-9F12-240AF1093C0E}">
      <dgm:prSet phldrT="[Texto]" custT="1"/>
      <dgm:spPr>
        <a:solidFill>
          <a:srgbClr val="002855"/>
        </a:solidFill>
      </dgm:spPr>
      <dgm:t>
        <a:bodyPr/>
        <a:lstStyle/>
        <a:p>
          <a:r>
            <a:rPr lang="es-ES" sz="1800" b="1" dirty="0">
              <a:latin typeface="+mj-lt"/>
            </a:rPr>
            <a:t>60% mujeres</a:t>
          </a:r>
        </a:p>
      </dgm:t>
    </dgm:pt>
    <dgm:pt modelId="{CDC6E406-3CDC-C045-A450-D6373D2CCC25}" type="parTrans" cxnId="{7E8B2E61-DD2E-CA4F-80C1-AEDA37585BEE}">
      <dgm:prSet/>
      <dgm:spPr/>
      <dgm:t>
        <a:bodyPr/>
        <a:lstStyle/>
        <a:p>
          <a:endParaRPr lang="es-ES"/>
        </a:p>
      </dgm:t>
    </dgm:pt>
    <dgm:pt modelId="{F3B8627A-9C6F-5D4D-B6B1-37612EEEB29B}" type="sibTrans" cxnId="{7E8B2E61-DD2E-CA4F-80C1-AEDA37585BEE}">
      <dgm:prSet/>
      <dgm:spPr/>
      <dgm:t>
        <a:bodyPr/>
        <a:lstStyle/>
        <a:p>
          <a:endParaRPr lang="es-ES"/>
        </a:p>
      </dgm:t>
    </dgm:pt>
    <dgm:pt modelId="{B55367C7-D104-6243-8EE2-6B18DFA3D4FB}">
      <dgm:prSet phldrT="[Texto]" custT="1"/>
      <dgm:spPr>
        <a:solidFill>
          <a:srgbClr val="002855"/>
        </a:solidFill>
      </dgm:spPr>
      <dgm:t>
        <a:bodyPr/>
        <a:lstStyle/>
        <a:p>
          <a:r>
            <a:rPr lang="es-ES" sz="1800" b="1" dirty="0">
              <a:latin typeface="+mj-lt"/>
            </a:rPr>
            <a:t>IMC 31,5 kg/m</a:t>
          </a:r>
          <a:r>
            <a:rPr lang="es-ES" sz="1800" b="1" baseline="30000" dirty="0">
              <a:latin typeface="+mj-lt"/>
            </a:rPr>
            <a:t>2</a:t>
          </a:r>
          <a:endParaRPr lang="es-ES" sz="1800" b="1" dirty="0">
            <a:latin typeface="+mj-lt"/>
          </a:endParaRPr>
        </a:p>
      </dgm:t>
    </dgm:pt>
    <dgm:pt modelId="{9F3361EE-ABBD-564F-9788-B65A0BA7EC59}" type="parTrans" cxnId="{3B93ED9E-8418-074E-B993-272B76C51C4B}">
      <dgm:prSet/>
      <dgm:spPr/>
      <dgm:t>
        <a:bodyPr/>
        <a:lstStyle/>
        <a:p>
          <a:endParaRPr lang="es-ES"/>
        </a:p>
      </dgm:t>
    </dgm:pt>
    <dgm:pt modelId="{E28290D2-70E1-E04F-8588-2F237BE491FB}" type="sibTrans" cxnId="{3B93ED9E-8418-074E-B993-272B76C51C4B}">
      <dgm:prSet/>
      <dgm:spPr/>
      <dgm:t>
        <a:bodyPr/>
        <a:lstStyle/>
        <a:p>
          <a:endParaRPr lang="es-ES"/>
        </a:p>
      </dgm:t>
    </dgm:pt>
    <dgm:pt modelId="{4B58D38C-AAC1-CE43-8A3A-226A71515CA2}">
      <dgm:prSet phldrT="[Texto]" custT="1"/>
      <dgm:spPr>
        <a:solidFill>
          <a:srgbClr val="002855"/>
        </a:solidFill>
      </dgm:spPr>
      <dgm:t>
        <a:bodyPr/>
        <a:lstStyle/>
        <a:p>
          <a:r>
            <a:rPr lang="es-ES" sz="1800" b="1" dirty="0">
              <a:latin typeface="+mj-lt"/>
            </a:rPr>
            <a:t>62 años</a:t>
          </a:r>
        </a:p>
      </dgm:t>
    </dgm:pt>
    <dgm:pt modelId="{86E11DEE-592C-3049-874D-65B7FE1DD645}" type="parTrans" cxnId="{639743D2-2698-9542-95C7-E4C6F0193D18}">
      <dgm:prSet/>
      <dgm:spPr/>
      <dgm:t>
        <a:bodyPr/>
        <a:lstStyle/>
        <a:p>
          <a:endParaRPr lang="es-ES"/>
        </a:p>
      </dgm:t>
    </dgm:pt>
    <dgm:pt modelId="{31F66FD4-C1BD-7C49-9AD8-B9924B11EB93}" type="sibTrans" cxnId="{639743D2-2698-9542-95C7-E4C6F0193D18}">
      <dgm:prSet/>
      <dgm:spPr/>
      <dgm:t>
        <a:bodyPr/>
        <a:lstStyle/>
        <a:p>
          <a:endParaRPr lang="es-ES"/>
        </a:p>
      </dgm:t>
    </dgm:pt>
    <dgm:pt modelId="{19C4DFE4-7D80-AD42-A2A2-BBAB16B6CD98}">
      <dgm:prSet custT="1"/>
      <dgm:spPr>
        <a:solidFill>
          <a:srgbClr val="002855"/>
        </a:solidFill>
      </dgm:spPr>
      <dgm:t>
        <a:bodyPr/>
        <a:lstStyle/>
        <a:p>
          <a:r>
            <a:rPr lang="es-ES" sz="1800" b="1" dirty="0">
              <a:latin typeface="+mj-lt"/>
            </a:rPr>
            <a:t>8,7 años evolución DM2</a:t>
          </a:r>
        </a:p>
      </dgm:t>
    </dgm:pt>
    <dgm:pt modelId="{06B56A8A-848E-FB4B-B26C-3A32C341AE41}" type="parTrans" cxnId="{5F2D1BFF-F082-0744-AB3B-7855C1D5F756}">
      <dgm:prSet/>
      <dgm:spPr/>
      <dgm:t>
        <a:bodyPr/>
        <a:lstStyle/>
        <a:p>
          <a:endParaRPr lang="es-ES"/>
        </a:p>
      </dgm:t>
    </dgm:pt>
    <dgm:pt modelId="{32044077-D98C-C64C-97BC-B7A55D24BFAA}" type="sibTrans" cxnId="{5F2D1BFF-F082-0744-AB3B-7855C1D5F756}">
      <dgm:prSet/>
      <dgm:spPr/>
      <dgm:t>
        <a:bodyPr/>
        <a:lstStyle/>
        <a:p>
          <a:endParaRPr lang="es-ES"/>
        </a:p>
      </dgm:t>
    </dgm:pt>
    <dgm:pt modelId="{50EF80D7-01C5-1846-94AE-80CB06575167}">
      <dgm:prSet custT="1"/>
      <dgm:spPr>
        <a:solidFill>
          <a:srgbClr val="002855"/>
        </a:solidFill>
      </dgm:spPr>
      <dgm:t>
        <a:bodyPr/>
        <a:lstStyle/>
        <a:p>
          <a:r>
            <a:rPr lang="es-ES" sz="1800" b="1" dirty="0">
              <a:latin typeface="+mj-lt"/>
            </a:rPr>
            <a:t>HbA1c 7,3%</a:t>
          </a:r>
        </a:p>
      </dgm:t>
    </dgm:pt>
    <dgm:pt modelId="{5E185782-050D-8348-9182-62245B4DE262}" type="parTrans" cxnId="{73A1724F-8D49-A545-86FF-2CCC75E4756F}">
      <dgm:prSet/>
      <dgm:spPr/>
      <dgm:t>
        <a:bodyPr/>
        <a:lstStyle/>
        <a:p>
          <a:endParaRPr lang="es-ES"/>
        </a:p>
      </dgm:t>
    </dgm:pt>
    <dgm:pt modelId="{830A72ED-54FD-0241-9B25-561A06C29234}" type="sibTrans" cxnId="{73A1724F-8D49-A545-86FF-2CCC75E4756F}">
      <dgm:prSet/>
      <dgm:spPr/>
      <dgm:t>
        <a:bodyPr/>
        <a:lstStyle/>
        <a:p>
          <a:endParaRPr lang="es-ES"/>
        </a:p>
      </dgm:t>
    </dgm:pt>
    <dgm:pt modelId="{2F45326A-596D-474A-9827-81321067F690}" type="pres">
      <dgm:prSet presAssocID="{AD043995-2197-6F43-A531-3CE326816953}" presName="Name0" presStyleCnt="0">
        <dgm:presLayoutVars>
          <dgm:chMax val="7"/>
          <dgm:chPref val="7"/>
          <dgm:dir/>
        </dgm:presLayoutVars>
      </dgm:prSet>
      <dgm:spPr/>
    </dgm:pt>
    <dgm:pt modelId="{AE62475D-C29E-8445-AFF1-5EF7189E7EEF}" type="pres">
      <dgm:prSet presAssocID="{AD043995-2197-6F43-A531-3CE326816953}" presName="Name1" presStyleCnt="0"/>
      <dgm:spPr/>
    </dgm:pt>
    <dgm:pt modelId="{9BF59223-05F4-6641-B4FE-0F3CBA8EE544}" type="pres">
      <dgm:prSet presAssocID="{AD043995-2197-6F43-A531-3CE326816953}" presName="cycle" presStyleCnt="0"/>
      <dgm:spPr/>
    </dgm:pt>
    <dgm:pt modelId="{18AB11AA-F698-F04E-BEFD-19053A887D92}" type="pres">
      <dgm:prSet presAssocID="{AD043995-2197-6F43-A531-3CE326816953}" presName="srcNode" presStyleLbl="node1" presStyleIdx="0" presStyleCnt="5"/>
      <dgm:spPr/>
    </dgm:pt>
    <dgm:pt modelId="{97B570DC-5207-E449-A8ED-1C5828BF0635}" type="pres">
      <dgm:prSet presAssocID="{AD043995-2197-6F43-A531-3CE326816953}" presName="conn" presStyleLbl="parChTrans1D2" presStyleIdx="0" presStyleCnt="1"/>
      <dgm:spPr/>
    </dgm:pt>
    <dgm:pt modelId="{8126CE66-3F91-EE41-967B-7F567C8F41AD}" type="pres">
      <dgm:prSet presAssocID="{AD043995-2197-6F43-A531-3CE326816953}" presName="extraNode" presStyleLbl="node1" presStyleIdx="0" presStyleCnt="5"/>
      <dgm:spPr/>
    </dgm:pt>
    <dgm:pt modelId="{E9A13D39-BC70-D74B-9C09-D68463A312BD}" type="pres">
      <dgm:prSet presAssocID="{AD043995-2197-6F43-A531-3CE326816953}" presName="dstNode" presStyleLbl="node1" presStyleIdx="0" presStyleCnt="5"/>
      <dgm:spPr/>
    </dgm:pt>
    <dgm:pt modelId="{5987B50D-CC13-4746-9BB2-D8755024AED9}" type="pres">
      <dgm:prSet presAssocID="{3DD291D1-839F-9346-9F12-240AF1093C0E}" presName="text_1" presStyleLbl="node1" presStyleIdx="0" presStyleCnt="5">
        <dgm:presLayoutVars>
          <dgm:bulletEnabled val="1"/>
        </dgm:presLayoutVars>
      </dgm:prSet>
      <dgm:spPr>
        <a:prstGeom prst="roundRect">
          <a:avLst/>
        </a:prstGeom>
      </dgm:spPr>
    </dgm:pt>
    <dgm:pt modelId="{9F6AD0B5-2F64-144A-9A6C-CFE35160A303}" type="pres">
      <dgm:prSet presAssocID="{3DD291D1-839F-9346-9F12-240AF1093C0E}" presName="accent_1" presStyleCnt="0"/>
      <dgm:spPr/>
    </dgm:pt>
    <dgm:pt modelId="{6D9CB479-697E-1948-BDED-8C4C7C3F8491}" type="pres">
      <dgm:prSet presAssocID="{3DD291D1-839F-9346-9F12-240AF1093C0E}" presName="accentRepeatNode" presStyleLbl="solidFgAcc1" presStyleIdx="0" presStyleCnt="5"/>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5EC3B0E-7883-4248-AA36-6BF954CA8FEB}" type="pres">
      <dgm:prSet presAssocID="{4B58D38C-AAC1-CE43-8A3A-226A71515CA2}" presName="text_2" presStyleLbl="node1" presStyleIdx="1" presStyleCnt="5">
        <dgm:presLayoutVars>
          <dgm:bulletEnabled val="1"/>
        </dgm:presLayoutVars>
      </dgm:prSet>
      <dgm:spPr>
        <a:prstGeom prst="roundRect">
          <a:avLst/>
        </a:prstGeom>
      </dgm:spPr>
    </dgm:pt>
    <dgm:pt modelId="{18CEB3D7-01D8-7D46-A5AB-C8B02428A556}" type="pres">
      <dgm:prSet presAssocID="{4B58D38C-AAC1-CE43-8A3A-226A71515CA2}" presName="accent_2" presStyleCnt="0"/>
      <dgm:spPr/>
    </dgm:pt>
    <dgm:pt modelId="{13E618EC-32DF-7C4A-BBCC-ED4E859F001E}" type="pres">
      <dgm:prSet presAssocID="{4B58D38C-AAC1-CE43-8A3A-226A71515CA2}" presName="accentRepeatNode" presStyleLbl="solidFgAcc1" presStyleIdx="1" presStyleCnt="5"/>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0475D4D9-76C4-724B-8877-3637ECD4055B}" type="pres">
      <dgm:prSet presAssocID="{B55367C7-D104-6243-8EE2-6B18DFA3D4FB}" presName="text_3" presStyleLbl="node1" presStyleIdx="2" presStyleCnt="5">
        <dgm:presLayoutVars>
          <dgm:bulletEnabled val="1"/>
        </dgm:presLayoutVars>
      </dgm:prSet>
      <dgm:spPr>
        <a:prstGeom prst="roundRect">
          <a:avLst/>
        </a:prstGeom>
      </dgm:spPr>
    </dgm:pt>
    <dgm:pt modelId="{7319B703-951C-0B4A-B2B0-5C7E8D6E1BD5}" type="pres">
      <dgm:prSet presAssocID="{B55367C7-D104-6243-8EE2-6B18DFA3D4FB}" presName="accent_3" presStyleCnt="0"/>
      <dgm:spPr/>
    </dgm:pt>
    <dgm:pt modelId="{8880C59C-1169-0E4E-9B10-8BA59182A498}" type="pres">
      <dgm:prSet presAssocID="{B55367C7-D104-6243-8EE2-6B18DFA3D4FB}" presName="accentRepeatNode" presStyleLbl="solidFgAcc1" presStyleIdx="2" presStyleCnt="5"/>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29C257E-0F3E-944C-8E9B-83772552E63C}" type="pres">
      <dgm:prSet presAssocID="{19C4DFE4-7D80-AD42-A2A2-BBAB16B6CD98}" presName="text_4" presStyleLbl="node1" presStyleIdx="3" presStyleCnt="5">
        <dgm:presLayoutVars>
          <dgm:bulletEnabled val="1"/>
        </dgm:presLayoutVars>
      </dgm:prSet>
      <dgm:spPr>
        <a:prstGeom prst="roundRect">
          <a:avLst/>
        </a:prstGeom>
      </dgm:spPr>
    </dgm:pt>
    <dgm:pt modelId="{ED7BCAAF-9087-0A47-A044-8A3735BD9AF9}" type="pres">
      <dgm:prSet presAssocID="{19C4DFE4-7D80-AD42-A2A2-BBAB16B6CD98}" presName="accent_4" presStyleCnt="0"/>
      <dgm:spPr/>
    </dgm:pt>
    <dgm:pt modelId="{FDD44ECA-1C79-B248-A2D6-35A5E631DD6A}" type="pres">
      <dgm:prSet presAssocID="{19C4DFE4-7D80-AD42-A2A2-BBAB16B6CD98}" presName="accentRepeatNode" presStyleLbl="solidFgAcc1" presStyleIdx="3" presStyleCnt="5"/>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E40C94A-110E-774B-BEFC-3EEA4F41C4B2}" type="pres">
      <dgm:prSet presAssocID="{50EF80D7-01C5-1846-94AE-80CB06575167}" presName="text_5" presStyleLbl="node1" presStyleIdx="4" presStyleCnt="5">
        <dgm:presLayoutVars>
          <dgm:bulletEnabled val="1"/>
        </dgm:presLayoutVars>
      </dgm:prSet>
      <dgm:spPr>
        <a:prstGeom prst="roundRect">
          <a:avLst/>
        </a:prstGeom>
      </dgm:spPr>
    </dgm:pt>
    <dgm:pt modelId="{6CDE27C3-C461-344E-A975-8A946B6EA947}" type="pres">
      <dgm:prSet presAssocID="{50EF80D7-01C5-1846-94AE-80CB06575167}" presName="accent_5" presStyleCnt="0"/>
      <dgm:spPr/>
    </dgm:pt>
    <dgm:pt modelId="{CB0518A2-12A4-B442-B4B9-23E241BDC096}" type="pres">
      <dgm:prSet presAssocID="{50EF80D7-01C5-1846-94AE-80CB06575167}" presName="accentRepeatNode" presStyleLbl="solidFgAcc1" presStyleIdx="4" presStyleCnt="5"/>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5A00DA10-CF56-324B-83C1-3EB163CCD557}" type="presOf" srcId="{AD043995-2197-6F43-A531-3CE326816953}" destId="{2F45326A-596D-474A-9827-81321067F690}" srcOrd="0" destOrd="0" presId="urn:microsoft.com/office/officeart/2008/layout/VerticalCurvedList"/>
    <dgm:cxn modelId="{246FE53A-8925-C748-A949-8F1CC7CC76B4}" type="presOf" srcId="{B55367C7-D104-6243-8EE2-6B18DFA3D4FB}" destId="{0475D4D9-76C4-724B-8877-3637ECD4055B}" srcOrd="0" destOrd="0" presId="urn:microsoft.com/office/officeart/2008/layout/VerticalCurvedList"/>
    <dgm:cxn modelId="{7E8B2E61-DD2E-CA4F-80C1-AEDA37585BEE}" srcId="{AD043995-2197-6F43-A531-3CE326816953}" destId="{3DD291D1-839F-9346-9F12-240AF1093C0E}" srcOrd="0" destOrd="0" parTransId="{CDC6E406-3CDC-C045-A450-D6373D2CCC25}" sibTransId="{F3B8627A-9C6F-5D4D-B6B1-37612EEEB29B}"/>
    <dgm:cxn modelId="{3A65D148-BA27-3C4F-B757-B752CC5AAAB6}" type="presOf" srcId="{50EF80D7-01C5-1846-94AE-80CB06575167}" destId="{3E40C94A-110E-774B-BEFC-3EEA4F41C4B2}" srcOrd="0" destOrd="0" presId="urn:microsoft.com/office/officeart/2008/layout/VerticalCurvedList"/>
    <dgm:cxn modelId="{C7FDF86B-8E54-674B-8E09-EA34B52E218F}" type="presOf" srcId="{3DD291D1-839F-9346-9F12-240AF1093C0E}" destId="{5987B50D-CC13-4746-9BB2-D8755024AED9}" srcOrd="0" destOrd="0" presId="urn:microsoft.com/office/officeart/2008/layout/VerticalCurvedList"/>
    <dgm:cxn modelId="{73A1724F-8D49-A545-86FF-2CCC75E4756F}" srcId="{AD043995-2197-6F43-A531-3CE326816953}" destId="{50EF80D7-01C5-1846-94AE-80CB06575167}" srcOrd="4" destOrd="0" parTransId="{5E185782-050D-8348-9182-62245B4DE262}" sibTransId="{830A72ED-54FD-0241-9B25-561A06C29234}"/>
    <dgm:cxn modelId="{959F529C-2845-1048-83F2-B7A833B271ED}" type="presOf" srcId="{4B58D38C-AAC1-CE43-8A3A-226A71515CA2}" destId="{F5EC3B0E-7883-4248-AA36-6BF954CA8FEB}" srcOrd="0" destOrd="0" presId="urn:microsoft.com/office/officeart/2008/layout/VerticalCurvedList"/>
    <dgm:cxn modelId="{3B93ED9E-8418-074E-B993-272B76C51C4B}" srcId="{AD043995-2197-6F43-A531-3CE326816953}" destId="{B55367C7-D104-6243-8EE2-6B18DFA3D4FB}" srcOrd="2" destOrd="0" parTransId="{9F3361EE-ABBD-564F-9788-B65A0BA7EC59}" sibTransId="{E28290D2-70E1-E04F-8588-2F237BE491FB}"/>
    <dgm:cxn modelId="{E074E2A3-BD16-7244-B48B-E3DE4A102DAC}" type="presOf" srcId="{F3B8627A-9C6F-5D4D-B6B1-37612EEEB29B}" destId="{97B570DC-5207-E449-A8ED-1C5828BF0635}" srcOrd="0" destOrd="0" presId="urn:microsoft.com/office/officeart/2008/layout/VerticalCurvedList"/>
    <dgm:cxn modelId="{380BDAB6-0D93-204D-8A00-93FB2CB1F857}" type="presOf" srcId="{19C4DFE4-7D80-AD42-A2A2-BBAB16B6CD98}" destId="{129C257E-0F3E-944C-8E9B-83772552E63C}" srcOrd="0" destOrd="0" presId="urn:microsoft.com/office/officeart/2008/layout/VerticalCurvedList"/>
    <dgm:cxn modelId="{639743D2-2698-9542-95C7-E4C6F0193D18}" srcId="{AD043995-2197-6F43-A531-3CE326816953}" destId="{4B58D38C-AAC1-CE43-8A3A-226A71515CA2}" srcOrd="1" destOrd="0" parTransId="{86E11DEE-592C-3049-874D-65B7FE1DD645}" sibTransId="{31F66FD4-C1BD-7C49-9AD8-B9924B11EB93}"/>
    <dgm:cxn modelId="{5F2D1BFF-F082-0744-AB3B-7855C1D5F756}" srcId="{AD043995-2197-6F43-A531-3CE326816953}" destId="{19C4DFE4-7D80-AD42-A2A2-BBAB16B6CD98}" srcOrd="3" destOrd="0" parTransId="{06B56A8A-848E-FB4B-B26C-3A32C341AE41}" sibTransId="{32044077-D98C-C64C-97BC-B7A55D24BFAA}"/>
    <dgm:cxn modelId="{DFE4AD54-CC12-0B4B-BA32-D2D68BF2F3F2}" type="presParOf" srcId="{2F45326A-596D-474A-9827-81321067F690}" destId="{AE62475D-C29E-8445-AFF1-5EF7189E7EEF}" srcOrd="0" destOrd="0" presId="urn:microsoft.com/office/officeart/2008/layout/VerticalCurvedList"/>
    <dgm:cxn modelId="{D4BE0788-7C68-7543-9A47-BDC3C190984C}" type="presParOf" srcId="{AE62475D-C29E-8445-AFF1-5EF7189E7EEF}" destId="{9BF59223-05F4-6641-B4FE-0F3CBA8EE544}" srcOrd="0" destOrd="0" presId="urn:microsoft.com/office/officeart/2008/layout/VerticalCurvedList"/>
    <dgm:cxn modelId="{8A15DB59-67FD-9044-BD1A-27B38E4CCF75}" type="presParOf" srcId="{9BF59223-05F4-6641-B4FE-0F3CBA8EE544}" destId="{18AB11AA-F698-F04E-BEFD-19053A887D92}" srcOrd="0" destOrd="0" presId="urn:microsoft.com/office/officeart/2008/layout/VerticalCurvedList"/>
    <dgm:cxn modelId="{D86B9908-5C82-2842-88A2-5772366E31CE}" type="presParOf" srcId="{9BF59223-05F4-6641-B4FE-0F3CBA8EE544}" destId="{97B570DC-5207-E449-A8ED-1C5828BF0635}" srcOrd="1" destOrd="0" presId="urn:microsoft.com/office/officeart/2008/layout/VerticalCurvedList"/>
    <dgm:cxn modelId="{AC85088A-A103-7A41-A7B2-6D00B382E285}" type="presParOf" srcId="{9BF59223-05F4-6641-B4FE-0F3CBA8EE544}" destId="{8126CE66-3F91-EE41-967B-7F567C8F41AD}" srcOrd="2" destOrd="0" presId="urn:microsoft.com/office/officeart/2008/layout/VerticalCurvedList"/>
    <dgm:cxn modelId="{A273D882-63DD-944B-B395-289992D076D6}" type="presParOf" srcId="{9BF59223-05F4-6641-B4FE-0F3CBA8EE544}" destId="{E9A13D39-BC70-D74B-9C09-D68463A312BD}" srcOrd="3" destOrd="0" presId="urn:microsoft.com/office/officeart/2008/layout/VerticalCurvedList"/>
    <dgm:cxn modelId="{D795EFAB-F57C-0848-A22D-90BE6F1BA604}" type="presParOf" srcId="{AE62475D-C29E-8445-AFF1-5EF7189E7EEF}" destId="{5987B50D-CC13-4746-9BB2-D8755024AED9}" srcOrd="1" destOrd="0" presId="urn:microsoft.com/office/officeart/2008/layout/VerticalCurvedList"/>
    <dgm:cxn modelId="{35B81E72-7B3F-DF43-9B0B-59C0D98DB99E}" type="presParOf" srcId="{AE62475D-C29E-8445-AFF1-5EF7189E7EEF}" destId="{9F6AD0B5-2F64-144A-9A6C-CFE35160A303}" srcOrd="2" destOrd="0" presId="urn:microsoft.com/office/officeart/2008/layout/VerticalCurvedList"/>
    <dgm:cxn modelId="{0AD0A553-6725-0B46-8E88-C19DC50243F1}" type="presParOf" srcId="{9F6AD0B5-2F64-144A-9A6C-CFE35160A303}" destId="{6D9CB479-697E-1948-BDED-8C4C7C3F8491}" srcOrd="0" destOrd="0" presId="urn:microsoft.com/office/officeart/2008/layout/VerticalCurvedList"/>
    <dgm:cxn modelId="{21E1E9EC-82F4-B348-A265-FFC79DD1F7C7}" type="presParOf" srcId="{AE62475D-C29E-8445-AFF1-5EF7189E7EEF}" destId="{F5EC3B0E-7883-4248-AA36-6BF954CA8FEB}" srcOrd="3" destOrd="0" presId="urn:microsoft.com/office/officeart/2008/layout/VerticalCurvedList"/>
    <dgm:cxn modelId="{CD5E599D-A4A8-1249-98A2-BFAF27B6B4BB}" type="presParOf" srcId="{AE62475D-C29E-8445-AFF1-5EF7189E7EEF}" destId="{18CEB3D7-01D8-7D46-A5AB-C8B02428A556}" srcOrd="4" destOrd="0" presId="urn:microsoft.com/office/officeart/2008/layout/VerticalCurvedList"/>
    <dgm:cxn modelId="{951A0AAC-715D-3048-AD1B-E9C072F5610E}" type="presParOf" srcId="{18CEB3D7-01D8-7D46-A5AB-C8B02428A556}" destId="{13E618EC-32DF-7C4A-BBCC-ED4E859F001E}" srcOrd="0" destOrd="0" presId="urn:microsoft.com/office/officeart/2008/layout/VerticalCurvedList"/>
    <dgm:cxn modelId="{A0A5E0F0-C121-BC4A-9B53-B4D1696ADB8D}" type="presParOf" srcId="{AE62475D-C29E-8445-AFF1-5EF7189E7EEF}" destId="{0475D4D9-76C4-724B-8877-3637ECD4055B}" srcOrd="5" destOrd="0" presId="urn:microsoft.com/office/officeart/2008/layout/VerticalCurvedList"/>
    <dgm:cxn modelId="{A114BD3D-68F0-984B-8DA5-01969C355093}" type="presParOf" srcId="{AE62475D-C29E-8445-AFF1-5EF7189E7EEF}" destId="{7319B703-951C-0B4A-B2B0-5C7E8D6E1BD5}" srcOrd="6" destOrd="0" presId="urn:microsoft.com/office/officeart/2008/layout/VerticalCurvedList"/>
    <dgm:cxn modelId="{3929D739-C7B8-F14D-AD9D-D90B51DB5FE5}" type="presParOf" srcId="{7319B703-951C-0B4A-B2B0-5C7E8D6E1BD5}" destId="{8880C59C-1169-0E4E-9B10-8BA59182A498}" srcOrd="0" destOrd="0" presId="urn:microsoft.com/office/officeart/2008/layout/VerticalCurvedList"/>
    <dgm:cxn modelId="{D45C1439-0C58-0D41-9AF2-C7A37D27C979}" type="presParOf" srcId="{AE62475D-C29E-8445-AFF1-5EF7189E7EEF}" destId="{129C257E-0F3E-944C-8E9B-83772552E63C}" srcOrd="7" destOrd="0" presId="urn:microsoft.com/office/officeart/2008/layout/VerticalCurvedList"/>
    <dgm:cxn modelId="{67010DDA-5516-D44D-A3FF-3E07DD0A49F5}" type="presParOf" srcId="{AE62475D-C29E-8445-AFF1-5EF7189E7EEF}" destId="{ED7BCAAF-9087-0A47-A044-8A3735BD9AF9}" srcOrd="8" destOrd="0" presId="urn:microsoft.com/office/officeart/2008/layout/VerticalCurvedList"/>
    <dgm:cxn modelId="{EBE9A0E6-9BBB-5446-9C8D-99B33B620466}" type="presParOf" srcId="{ED7BCAAF-9087-0A47-A044-8A3735BD9AF9}" destId="{FDD44ECA-1C79-B248-A2D6-35A5E631DD6A}" srcOrd="0" destOrd="0" presId="urn:microsoft.com/office/officeart/2008/layout/VerticalCurvedList"/>
    <dgm:cxn modelId="{2114BABD-208A-6E49-83C2-88A5598FFEF5}" type="presParOf" srcId="{AE62475D-C29E-8445-AFF1-5EF7189E7EEF}" destId="{3E40C94A-110E-774B-BEFC-3EEA4F41C4B2}" srcOrd="9" destOrd="0" presId="urn:microsoft.com/office/officeart/2008/layout/VerticalCurvedList"/>
    <dgm:cxn modelId="{673934B1-7B6B-A943-8B46-966BC3FB938B}" type="presParOf" srcId="{AE62475D-C29E-8445-AFF1-5EF7189E7EEF}" destId="{6CDE27C3-C461-344E-A975-8A946B6EA947}" srcOrd="10" destOrd="0" presId="urn:microsoft.com/office/officeart/2008/layout/VerticalCurvedList"/>
    <dgm:cxn modelId="{2450E3D2-449F-D341-8674-237FEA23C779}" type="presParOf" srcId="{6CDE27C3-C461-344E-A975-8A946B6EA947}" destId="{CB0518A2-12A4-B442-B4B9-23E241BDC096}"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AB0F3-E811-004C-934F-2363CBF9B678}" type="doc">
      <dgm:prSet loTypeId="urn:microsoft.com/office/officeart/2005/8/layout/vList3" loCatId="" qsTypeId="urn:microsoft.com/office/officeart/2005/8/quickstyle/simple1" qsCatId="simple" csTypeId="urn:microsoft.com/office/officeart/2005/8/colors/colorful2" csCatId="colorful" phldr="1"/>
      <dgm:spPr/>
    </dgm:pt>
    <dgm:pt modelId="{6BC3951C-875F-534F-B847-0E8C07DB6601}">
      <dgm:prSet phldrT="[Texto]"/>
      <dgm:spPr>
        <a:solidFill>
          <a:srgbClr val="FF0000"/>
        </a:solidFill>
      </dgm:spPr>
      <dgm:t>
        <a:bodyPr/>
        <a:lstStyle/>
        <a:p>
          <a:r>
            <a:rPr lang="es-ES" b="1" dirty="0"/>
            <a:t>Tratamientos desaconsejados </a:t>
          </a:r>
          <a:r>
            <a:rPr lang="es-ES" dirty="0"/>
            <a:t>hasta en el </a:t>
          </a:r>
          <a:r>
            <a:rPr lang="es-ES" b="1" dirty="0"/>
            <a:t>14%</a:t>
          </a:r>
          <a:r>
            <a:rPr lang="es-ES" dirty="0"/>
            <a:t> de los pacientes</a:t>
          </a:r>
        </a:p>
      </dgm:t>
    </dgm:pt>
    <dgm:pt modelId="{FAD6DA49-1373-4D4E-BA24-44A9B20DF367}" type="parTrans" cxnId="{C8CE3493-134B-0E45-8D05-E0597686A541}">
      <dgm:prSet/>
      <dgm:spPr/>
      <dgm:t>
        <a:bodyPr/>
        <a:lstStyle/>
        <a:p>
          <a:endParaRPr lang="es-ES"/>
        </a:p>
      </dgm:t>
    </dgm:pt>
    <dgm:pt modelId="{E0A3F7FF-7338-0245-9FEA-77894469D769}" type="sibTrans" cxnId="{C8CE3493-134B-0E45-8D05-E0597686A541}">
      <dgm:prSet/>
      <dgm:spPr/>
      <dgm:t>
        <a:bodyPr/>
        <a:lstStyle/>
        <a:p>
          <a:endParaRPr lang="es-ES"/>
        </a:p>
      </dgm:t>
    </dgm:pt>
    <dgm:pt modelId="{CBDDBBA0-526F-904A-83C9-DEE9C32748BE}">
      <dgm:prSet phldrT="[Texto]"/>
      <dgm:spPr>
        <a:solidFill>
          <a:srgbClr val="C00000"/>
        </a:solidFill>
      </dgm:spPr>
      <dgm:t>
        <a:bodyPr/>
        <a:lstStyle/>
        <a:p>
          <a:r>
            <a:rPr lang="es-ES" dirty="0"/>
            <a:t>17% de </a:t>
          </a:r>
          <a:r>
            <a:rPr lang="es-ES" b="1" dirty="0"/>
            <a:t>sobretratamiento</a:t>
          </a:r>
        </a:p>
      </dgm:t>
    </dgm:pt>
    <dgm:pt modelId="{C8309A68-B2E0-2A4C-AD4B-61E4FD8D34BC}" type="parTrans" cxnId="{8A8FDF38-880B-954B-9534-8F998432E87D}">
      <dgm:prSet/>
      <dgm:spPr/>
      <dgm:t>
        <a:bodyPr/>
        <a:lstStyle/>
        <a:p>
          <a:endParaRPr lang="es-ES"/>
        </a:p>
      </dgm:t>
    </dgm:pt>
    <dgm:pt modelId="{75E90ED2-774C-FF4F-9596-7DB77C87C80B}" type="sibTrans" cxnId="{8A8FDF38-880B-954B-9534-8F998432E87D}">
      <dgm:prSet/>
      <dgm:spPr/>
      <dgm:t>
        <a:bodyPr/>
        <a:lstStyle/>
        <a:p>
          <a:endParaRPr lang="es-ES"/>
        </a:p>
      </dgm:t>
    </dgm:pt>
    <dgm:pt modelId="{7229CE06-CDED-6B4B-9B3A-53C5E0C1A75F}">
      <dgm:prSet phldrT="[Texto]"/>
      <dgm:spPr>
        <a:solidFill>
          <a:srgbClr val="00B050"/>
        </a:solidFill>
      </dgm:spPr>
      <dgm:t>
        <a:bodyPr/>
        <a:lstStyle/>
        <a:p>
          <a:r>
            <a:rPr lang="es-ES" dirty="0"/>
            <a:t>Algoritmo </a:t>
          </a:r>
          <a:r>
            <a:rPr lang="es-ES" dirty="0" err="1"/>
            <a:t>redGDPS</a:t>
          </a:r>
          <a:endParaRPr lang="es-ES" dirty="0"/>
        </a:p>
      </dgm:t>
    </dgm:pt>
    <dgm:pt modelId="{3E869542-7E40-AB4E-8803-C90B80A19EFA}" type="parTrans" cxnId="{76EA626C-04A4-0444-9C2A-6CB0657AE397}">
      <dgm:prSet/>
      <dgm:spPr/>
      <dgm:t>
        <a:bodyPr/>
        <a:lstStyle/>
        <a:p>
          <a:endParaRPr lang="es-ES"/>
        </a:p>
      </dgm:t>
    </dgm:pt>
    <dgm:pt modelId="{5C4B7E8A-9A4B-6943-B6F0-90E696314182}" type="sibTrans" cxnId="{76EA626C-04A4-0444-9C2A-6CB0657AE397}">
      <dgm:prSet/>
      <dgm:spPr/>
      <dgm:t>
        <a:bodyPr/>
        <a:lstStyle/>
        <a:p>
          <a:endParaRPr lang="es-ES"/>
        </a:p>
      </dgm:t>
    </dgm:pt>
    <dgm:pt modelId="{05B44EC4-F615-D34A-A382-9C16AA322269}">
      <dgm:prSet/>
      <dgm:spPr>
        <a:solidFill>
          <a:srgbClr val="002855"/>
        </a:solidFill>
      </dgm:spPr>
      <dgm:t>
        <a:bodyPr/>
        <a:lstStyle/>
        <a:p>
          <a:r>
            <a:rPr lang="es-ES" b="1" dirty="0"/>
            <a:t>23% </a:t>
          </a:r>
          <a:r>
            <a:rPr lang="es-ES" dirty="0"/>
            <a:t>de pacientes con DM2  tiene criterios de </a:t>
          </a:r>
          <a:r>
            <a:rPr lang="es-ES" b="1" dirty="0"/>
            <a:t>fragilidad</a:t>
          </a:r>
        </a:p>
      </dgm:t>
    </dgm:pt>
    <dgm:pt modelId="{674F85FC-0CA5-D543-8969-CE05C8AA4587}" type="parTrans" cxnId="{8F2F8133-616B-484C-8E1F-48857235E5B5}">
      <dgm:prSet/>
      <dgm:spPr/>
      <dgm:t>
        <a:bodyPr/>
        <a:lstStyle/>
        <a:p>
          <a:endParaRPr lang="es-ES"/>
        </a:p>
      </dgm:t>
    </dgm:pt>
    <dgm:pt modelId="{64F852DA-5ADC-9245-960F-28B50337B1D3}" type="sibTrans" cxnId="{8F2F8133-616B-484C-8E1F-48857235E5B5}">
      <dgm:prSet/>
      <dgm:spPr/>
      <dgm:t>
        <a:bodyPr/>
        <a:lstStyle/>
        <a:p>
          <a:endParaRPr lang="es-ES"/>
        </a:p>
      </dgm:t>
    </dgm:pt>
    <dgm:pt modelId="{87113614-2548-3843-B3C9-B98EC592E4A5}" type="pres">
      <dgm:prSet presAssocID="{038AB0F3-E811-004C-934F-2363CBF9B678}" presName="linearFlow" presStyleCnt="0">
        <dgm:presLayoutVars>
          <dgm:dir/>
          <dgm:resizeHandles val="exact"/>
        </dgm:presLayoutVars>
      </dgm:prSet>
      <dgm:spPr/>
    </dgm:pt>
    <dgm:pt modelId="{7322E2DB-F52D-8949-B62E-D532318AFDE1}" type="pres">
      <dgm:prSet presAssocID="{05B44EC4-F615-D34A-A382-9C16AA322269}" presName="composite" presStyleCnt="0"/>
      <dgm:spPr/>
    </dgm:pt>
    <dgm:pt modelId="{8A51CFC9-B3F3-5F47-8164-F3A6AD05C82E}" type="pres">
      <dgm:prSet presAssocID="{05B44EC4-F615-D34A-A382-9C16AA32226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BF14EDD-C18F-0547-8814-31830067B8BA}" type="pres">
      <dgm:prSet presAssocID="{05B44EC4-F615-D34A-A382-9C16AA322269}" presName="txShp" presStyleLbl="node1" presStyleIdx="0" presStyleCnt="4">
        <dgm:presLayoutVars>
          <dgm:bulletEnabled val="1"/>
        </dgm:presLayoutVars>
      </dgm:prSet>
      <dgm:spPr/>
    </dgm:pt>
    <dgm:pt modelId="{E18CECC1-D6BE-794D-B151-A7D201FC3D81}" type="pres">
      <dgm:prSet presAssocID="{64F852DA-5ADC-9245-960F-28B50337B1D3}" presName="spacing" presStyleCnt="0"/>
      <dgm:spPr/>
    </dgm:pt>
    <dgm:pt modelId="{52B0C4D0-246A-C54D-9E7A-EFBEB5701AF6}" type="pres">
      <dgm:prSet presAssocID="{7229CE06-CDED-6B4B-9B3A-53C5E0C1A75F}" presName="composite" presStyleCnt="0"/>
      <dgm:spPr/>
    </dgm:pt>
    <dgm:pt modelId="{3DB6F050-28C4-5F4C-AD84-85CE33ED1F78}" type="pres">
      <dgm:prSet presAssocID="{7229CE06-CDED-6B4B-9B3A-53C5E0C1A75F}" presName="imgShp" presStyleLbl="fgImgPlace1" presStyleIdx="1" presStyleCnt="4"/>
      <dgm:spPr/>
    </dgm:pt>
    <dgm:pt modelId="{EE1ED9F6-70DF-334A-B7E9-E22979DDBEFB}" type="pres">
      <dgm:prSet presAssocID="{7229CE06-CDED-6B4B-9B3A-53C5E0C1A75F}" presName="txShp" presStyleLbl="node1" presStyleIdx="1" presStyleCnt="4">
        <dgm:presLayoutVars>
          <dgm:bulletEnabled val="1"/>
        </dgm:presLayoutVars>
      </dgm:prSet>
      <dgm:spPr/>
    </dgm:pt>
    <dgm:pt modelId="{2D2B5E6A-FFD5-8449-8E41-455A170DDCAC}" type="pres">
      <dgm:prSet presAssocID="{5C4B7E8A-9A4B-6943-B6F0-90E696314182}" presName="spacing" presStyleCnt="0"/>
      <dgm:spPr/>
    </dgm:pt>
    <dgm:pt modelId="{064D513F-A879-5643-A426-E9CBD28693A7}" type="pres">
      <dgm:prSet presAssocID="{6BC3951C-875F-534F-B847-0E8C07DB6601}" presName="composite" presStyleCnt="0"/>
      <dgm:spPr/>
    </dgm:pt>
    <dgm:pt modelId="{FA00E95B-631D-7346-827D-4FE0B4FDD398}" type="pres">
      <dgm:prSet presAssocID="{6BC3951C-875F-534F-B847-0E8C07DB6601}" presName="imgShp" presStyleLbl="fgImgPlace1" presStyleIdx="2" presStyleCnt="4"/>
      <dgm:spPr/>
    </dgm:pt>
    <dgm:pt modelId="{AAB3B10F-F2B8-404D-B2BD-D2140B4701F6}" type="pres">
      <dgm:prSet presAssocID="{6BC3951C-875F-534F-B847-0E8C07DB6601}" presName="txShp" presStyleLbl="node1" presStyleIdx="2" presStyleCnt="4">
        <dgm:presLayoutVars>
          <dgm:bulletEnabled val="1"/>
        </dgm:presLayoutVars>
      </dgm:prSet>
      <dgm:spPr/>
    </dgm:pt>
    <dgm:pt modelId="{0D925D06-9088-3549-8DCF-A2260344466F}" type="pres">
      <dgm:prSet presAssocID="{E0A3F7FF-7338-0245-9FEA-77894469D769}" presName="spacing" presStyleCnt="0"/>
      <dgm:spPr/>
    </dgm:pt>
    <dgm:pt modelId="{F5A6C34B-9A0C-9A44-B379-0FF762C7FC89}" type="pres">
      <dgm:prSet presAssocID="{CBDDBBA0-526F-904A-83C9-DEE9C32748BE}" presName="composite" presStyleCnt="0"/>
      <dgm:spPr/>
    </dgm:pt>
    <dgm:pt modelId="{272B9502-19A5-144D-B1F4-F53BD69FBFEE}" type="pres">
      <dgm:prSet presAssocID="{CBDDBBA0-526F-904A-83C9-DEE9C32748BE}" presName="imgShp" presStyleLbl="fgImgPlace1" presStyleIdx="3" presStyleCnt="4"/>
      <dgm:spPr/>
    </dgm:pt>
    <dgm:pt modelId="{432E6CF4-FB0B-5440-9EDB-3CD91FF64EB9}" type="pres">
      <dgm:prSet presAssocID="{CBDDBBA0-526F-904A-83C9-DEE9C32748BE}" presName="txShp" presStyleLbl="node1" presStyleIdx="3" presStyleCnt="4">
        <dgm:presLayoutVars>
          <dgm:bulletEnabled val="1"/>
        </dgm:presLayoutVars>
      </dgm:prSet>
      <dgm:spPr/>
    </dgm:pt>
  </dgm:ptLst>
  <dgm:cxnLst>
    <dgm:cxn modelId="{DE03F112-D523-A64D-B91C-9978608FFC39}" type="presOf" srcId="{7229CE06-CDED-6B4B-9B3A-53C5E0C1A75F}" destId="{EE1ED9F6-70DF-334A-B7E9-E22979DDBEFB}" srcOrd="0" destOrd="0" presId="urn:microsoft.com/office/officeart/2005/8/layout/vList3"/>
    <dgm:cxn modelId="{7922CC26-1CDA-E746-868F-F627BF8A34E4}" type="presOf" srcId="{6BC3951C-875F-534F-B847-0E8C07DB6601}" destId="{AAB3B10F-F2B8-404D-B2BD-D2140B4701F6}" srcOrd="0" destOrd="0" presId="urn:microsoft.com/office/officeart/2005/8/layout/vList3"/>
    <dgm:cxn modelId="{8F2F8133-616B-484C-8E1F-48857235E5B5}" srcId="{038AB0F3-E811-004C-934F-2363CBF9B678}" destId="{05B44EC4-F615-D34A-A382-9C16AA322269}" srcOrd="0" destOrd="0" parTransId="{674F85FC-0CA5-D543-8969-CE05C8AA4587}" sibTransId="{64F852DA-5ADC-9245-960F-28B50337B1D3}"/>
    <dgm:cxn modelId="{8A8FDF38-880B-954B-9534-8F998432E87D}" srcId="{038AB0F3-E811-004C-934F-2363CBF9B678}" destId="{CBDDBBA0-526F-904A-83C9-DEE9C32748BE}" srcOrd="3" destOrd="0" parTransId="{C8309A68-B2E0-2A4C-AD4B-61E4FD8D34BC}" sibTransId="{75E90ED2-774C-FF4F-9596-7DB77C87C80B}"/>
    <dgm:cxn modelId="{84528A41-59D9-8D4D-A773-FC4586DC8178}" type="presOf" srcId="{038AB0F3-E811-004C-934F-2363CBF9B678}" destId="{87113614-2548-3843-B3C9-B98EC592E4A5}" srcOrd="0" destOrd="0" presId="urn:microsoft.com/office/officeart/2005/8/layout/vList3"/>
    <dgm:cxn modelId="{E3C4A146-1D15-2444-AAC3-BF899CB2E9D6}" type="presOf" srcId="{05B44EC4-F615-D34A-A382-9C16AA322269}" destId="{8BF14EDD-C18F-0547-8814-31830067B8BA}" srcOrd="0" destOrd="0" presId="urn:microsoft.com/office/officeart/2005/8/layout/vList3"/>
    <dgm:cxn modelId="{76EA626C-04A4-0444-9C2A-6CB0657AE397}" srcId="{038AB0F3-E811-004C-934F-2363CBF9B678}" destId="{7229CE06-CDED-6B4B-9B3A-53C5E0C1A75F}" srcOrd="1" destOrd="0" parTransId="{3E869542-7E40-AB4E-8803-C90B80A19EFA}" sibTransId="{5C4B7E8A-9A4B-6943-B6F0-90E696314182}"/>
    <dgm:cxn modelId="{C8CE3493-134B-0E45-8D05-E0597686A541}" srcId="{038AB0F3-E811-004C-934F-2363CBF9B678}" destId="{6BC3951C-875F-534F-B847-0E8C07DB6601}" srcOrd="2" destOrd="0" parTransId="{FAD6DA49-1373-4D4E-BA24-44A9B20DF367}" sibTransId="{E0A3F7FF-7338-0245-9FEA-77894469D769}"/>
    <dgm:cxn modelId="{E85568F4-E888-DD4A-BFB1-372A50659FB2}" type="presOf" srcId="{CBDDBBA0-526F-904A-83C9-DEE9C32748BE}" destId="{432E6CF4-FB0B-5440-9EDB-3CD91FF64EB9}" srcOrd="0" destOrd="0" presId="urn:microsoft.com/office/officeart/2005/8/layout/vList3"/>
    <dgm:cxn modelId="{45EEB0EE-154C-4B44-9A14-425BF9A2AEBB}" type="presParOf" srcId="{87113614-2548-3843-B3C9-B98EC592E4A5}" destId="{7322E2DB-F52D-8949-B62E-D532318AFDE1}" srcOrd="0" destOrd="0" presId="urn:microsoft.com/office/officeart/2005/8/layout/vList3"/>
    <dgm:cxn modelId="{63C6C7D1-9829-6A4B-91EE-0C047CDE8326}" type="presParOf" srcId="{7322E2DB-F52D-8949-B62E-D532318AFDE1}" destId="{8A51CFC9-B3F3-5F47-8164-F3A6AD05C82E}" srcOrd="0" destOrd="0" presId="urn:microsoft.com/office/officeart/2005/8/layout/vList3"/>
    <dgm:cxn modelId="{0CDCB95B-5614-4C41-8D79-4D1B5F00BCE9}" type="presParOf" srcId="{7322E2DB-F52D-8949-B62E-D532318AFDE1}" destId="{8BF14EDD-C18F-0547-8814-31830067B8BA}" srcOrd="1" destOrd="0" presId="urn:microsoft.com/office/officeart/2005/8/layout/vList3"/>
    <dgm:cxn modelId="{22119B51-5798-6F46-820F-A124746547C6}" type="presParOf" srcId="{87113614-2548-3843-B3C9-B98EC592E4A5}" destId="{E18CECC1-D6BE-794D-B151-A7D201FC3D81}" srcOrd="1" destOrd="0" presId="urn:microsoft.com/office/officeart/2005/8/layout/vList3"/>
    <dgm:cxn modelId="{A00A5D6F-5358-5E46-88ED-103BB0EC59E5}" type="presParOf" srcId="{87113614-2548-3843-B3C9-B98EC592E4A5}" destId="{52B0C4D0-246A-C54D-9E7A-EFBEB5701AF6}" srcOrd="2" destOrd="0" presId="urn:microsoft.com/office/officeart/2005/8/layout/vList3"/>
    <dgm:cxn modelId="{6B12D14D-403C-C641-831B-4F1829DE6CF1}" type="presParOf" srcId="{52B0C4D0-246A-C54D-9E7A-EFBEB5701AF6}" destId="{3DB6F050-28C4-5F4C-AD84-85CE33ED1F78}" srcOrd="0" destOrd="0" presId="urn:microsoft.com/office/officeart/2005/8/layout/vList3"/>
    <dgm:cxn modelId="{2E82A96A-2061-4548-B7F0-C6105BDA983F}" type="presParOf" srcId="{52B0C4D0-246A-C54D-9E7A-EFBEB5701AF6}" destId="{EE1ED9F6-70DF-334A-B7E9-E22979DDBEFB}" srcOrd="1" destOrd="0" presId="urn:microsoft.com/office/officeart/2005/8/layout/vList3"/>
    <dgm:cxn modelId="{DC014FC5-1217-A945-BC18-E742C2954016}" type="presParOf" srcId="{87113614-2548-3843-B3C9-B98EC592E4A5}" destId="{2D2B5E6A-FFD5-8449-8E41-455A170DDCAC}" srcOrd="3" destOrd="0" presId="urn:microsoft.com/office/officeart/2005/8/layout/vList3"/>
    <dgm:cxn modelId="{E1654FE9-2D41-7143-B2E6-F5290D69B6E6}" type="presParOf" srcId="{87113614-2548-3843-B3C9-B98EC592E4A5}" destId="{064D513F-A879-5643-A426-E9CBD28693A7}" srcOrd="4" destOrd="0" presId="urn:microsoft.com/office/officeart/2005/8/layout/vList3"/>
    <dgm:cxn modelId="{C8DF9E33-86AC-2A4A-9EDF-C23D652F85A7}" type="presParOf" srcId="{064D513F-A879-5643-A426-E9CBD28693A7}" destId="{FA00E95B-631D-7346-827D-4FE0B4FDD398}" srcOrd="0" destOrd="0" presId="urn:microsoft.com/office/officeart/2005/8/layout/vList3"/>
    <dgm:cxn modelId="{531823B1-A1BE-4940-BAF4-C0246C181F64}" type="presParOf" srcId="{064D513F-A879-5643-A426-E9CBD28693A7}" destId="{AAB3B10F-F2B8-404D-B2BD-D2140B4701F6}" srcOrd="1" destOrd="0" presId="urn:microsoft.com/office/officeart/2005/8/layout/vList3"/>
    <dgm:cxn modelId="{FE820628-2F0E-484F-9D08-6E20D2C83302}" type="presParOf" srcId="{87113614-2548-3843-B3C9-B98EC592E4A5}" destId="{0D925D06-9088-3549-8DCF-A2260344466F}" srcOrd="5" destOrd="0" presId="urn:microsoft.com/office/officeart/2005/8/layout/vList3"/>
    <dgm:cxn modelId="{6FE455FF-07AE-B541-8E6C-10BE289EE386}" type="presParOf" srcId="{87113614-2548-3843-B3C9-B98EC592E4A5}" destId="{F5A6C34B-9A0C-9A44-B379-0FF762C7FC89}" srcOrd="6" destOrd="0" presId="urn:microsoft.com/office/officeart/2005/8/layout/vList3"/>
    <dgm:cxn modelId="{916B1A19-3820-AD4C-B289-CA4565DB7070}" type="presParOf" srcId="{F5A6C34B-9A0C-9A44-B379-0FF762C7FC89}" destId="{272B9502-19A5-144D-B1F4-F53BD69FBFEE}" srcOrd="0" destOrd="0" presId="urn:microsoft.com/office/officeart/2005/8/layout/vList3"/>
    <dgm:cxn modelId="{F61579EF-8356-AD49-AC88-6EAC7958F083}" type="presParOf" srcId="{F5A6C34B-9A0C-9A44-B379-0FF762C7FC89}" destId="{432E6CF4-FB0B-5440-9EDB-3CD91FF64EB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43995-2197-6F43-A531-3CE326816953}"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s-ES"/>
        </a:p>
      </dgm:t>
    </dgm:pt>
    <dgm:pt modelId="{3DD291D1-839F-9346-9F12-240AF1093C0E}">
      <dgm:prSet phldrT="[Texto]" custT="1"/>
      <dgm:spPr>
        <a:solidFill>
          <a:srgbClr val="002855"/>
        </a:solidFill>
      </dgm:spPr>
      <dgm:t>
        <a:bodyPr/>
        <a:lstStyle/>
        <a:p>
          <a:r>
            <a:rPr lang="es-ES" sz="1800" dirty="0">
              <a:latin typeface="+mj-lt"/>
            </a:rPr>
            <a:t>60% mujeres</a:t>
          </a:r>
        </a:p>
      </dgm:t>
    </dgm:pt>
    <dgm:pt modelId="{CDC6E406-3CDC-C045-A450-D6373D2CCC25}" type="parTrans" cxnId="{7E8B2E61-DD2E-CA4F-80C1-AEDA37585BEE}">
      <dgm:prSet/>
      <dgm:spPr/>
      <dgm:t>
        <a:bodyPr/>
        <a:lstStyle/>
        <a:p>
          <a:endParaRPr lang="es-ES"/>
        </a:p>
      </dgm:t>
    </dgm:pt>
    <dgm:pt modelId="{F3B8627A-9C6F-5D4D-B6B1-37612EEEB29B}" type="sibTrans" cxnId="{7E8B2E61-DD2E-CA4F-80C1-AEDA37585BEE}">
      <dgm:prSet/>
      <dgm:spPr/>
      <dgm:t>
        <a:bodyPr/>
        <a:lstStyle/>
        <a:p>
          <a:endParaRPr lang="es-ES"/>
        </a:p>
      </dgm:t>
    </dgm:pt>
    <dgm:pt modelId="{B55367C7-D104-6243-8EE2-6B18DFA3D4FB}">
      <dgm:prSet phldrT="[Texto]" custT="1"/>
      <dgm:spPr>
        <a:solidFill>
          <a:srgbClr val="002855"/>
        </a:solidFill>
      </dgm:spPr>
      <dgm:t>
        <a:bodyPr/>
        <a:lstStyle/>
        <a:p>
          <a:r>
            <a:rPr lang="es-ES" sz="1800" dirty="0">
              <a:latin typeface="+mj-lt"/>
            </a:rPr>
            <a:t>IMC 31,5 kg/m</a:t>
          </a:r>
          <a:r>
            <a:rPr lang="es-ES" sz="1800" baseline="30000" dirty="0">
              <a:latin typeface="+mj-lt"/>
            </a:rPr>
            <a:t>2</a:t>
          </a:r>
          <a:endParaRPr lang="es-ES" sz="1800" dirty="0">
            <a:latin typeface="+mj-lt"/>
          </a:endParaRPr>
        </a:p>
      </dgm:t>
    </dgm:pt>
    <dgm:pt modelId="{9F3361EE-ABBD-564F-9788-B65A0BA7EC59}" type="parTrans" cxnId="{3B93ED9E-8418-074E-B993-272B76C51C4B}">
      <dgm:prSet/>
      <dgm:spPr/>
      <dgm:t>
        <a:bodyPr/>
        <a:lstStyle/>
        <a:p>
          <a:endParaRPr lang="es-ES"/>
        </a:p>
      </dgm:t>
    </dgm:pt>
    <dgm:pt modelId="{E28290D2-70E1-E04F-8588-2F237BE491FB}" type="sibTrans" cxnId="{3B93ED9E-8418-074E-B993-272B76C51C4B}">
      <dgm:prSet/>
      <dgm:spPr/>
      <dgm:t>
        <a:bodyPr/>
        <a:lstStyle/>
        <a:p>
          <a:endParaRPr lang="es-ES"/>
        </a:p>
      </dgm:t>
    </dgm:pt>
    <dgm:pt modelId="{4B58D38C-AAC1-CE43-8A3A-226A71515CA2}">
      <dgm:prSet phldrT="[Texto]" custT="1"/>
      <dgm:spPr>
        <a:solidFill>
          <a:srgbClr val="002855"/>
        </a:solidFill>
      </dgm:spPr>
      <dgm:t>
        <a:bodyPr/>
        <a:lstStyle/>
        <a:p>
          <a:r>
            <a:rPr lang="es-ES" sz="1800" dirty="0">
              <a:latin typeface="+mj-lt"/>
            </a:rPr>
            <a:t>62 años</a:t>
          </a:r>
        </a:p>
      </dgm:t>
    </dgm:pt>
    <dgm:pt modelId="{86E11DEE-592C-3049-874D-65B7FE1DD645}" type="parTrans" cxnId="{639743D2-2698-9542-95C7-E4C6F0193D18}">
      <dgm:prSet/>
      <dgm:spPr/>
      <dgm:t>
        <a:bodyPr/>
        <a:lstStyle/>
        <a:p>
          <a:endParaRPr lang="es-ES"/>
        </a:p>
      </dgm:t>
    </dgm:pt>
    <dgm:pt modelId="{31F66FD4-C1BD-7C49-9AD8-B9924B11EB93}" type="sibTrans" cxnId="{639743D2-2698-9542-95C7-E4C6F0193D18}">
      <dgm:prSet/>
      <dgm:spPr/>
      <dgm:t>
        <a:bodyPr/>
        <a:lstStyle/>
        <a:p>
          <a:endParaRPr lang="es-ES"/>
        </a:p>
      </dgm:t>
    </dgm:pt>
    <dgm:pt modelId="{19C4DFE4-7D80-AD42-A2A2-BBAB16B6CD98}">
      <dgm:prSet custT="1"/>
      <dgm:spPr>
        <a:solidFill>
          <a:srgbClr val="002855"/>
        </a:solidFill>
      </dgm:spPr>
      <dgm:t>
        <a:bodyPr/>
        <a:lstStyle/>
        <a:p>
          <a:r>
            <a:rPr lang="es-ES" sz="1800" dirty="0">
              <a:latin typeface="+mj-lt"/>
            </a:rPr>
            <a:t>8,7 años evolución DM2</a:t>
          </a:r>
        </a:p>
      </dgm:t>
    </dgm:pt>
    <dgm:pt modelId="{06B56A8A-848E-FB4B-B26C-3A32C341AE41}" type="parTrans" cxnId="{5F2D1BFF-F082-0744-AB3B-7855C1D5F756}">
      <dgm:prSet/>
      <dgm:spPr/>
      <dgm:t>
        <a:bodyPr/>
        <a:lstStyle/>
        <a:p>
          <a:endParaRPr lang="es-ES"/>
        </a:p>
      </dgm:t>
    </dgm:pt>
    <dgm:pt modelId="{32044077-D98C-C64C-97BC-B7A55D24BFAA}" type="sibTrans" cxnId="{5F2D1BFF-F082-0744-AB3B-7855C1D5F756}">
      <dgm:prSet/>
      <dgm:spPr/>
      <dgm:t>
        <a:bodyPr/>
        <a:lstStyle/>
        <a:p>
          <a:endParaRPr lang="es-ES"/>
        </a:p>
      </dgm:t>
    </dgm:pt>
    <dgm:pt modelId="{50EF80D7-01C5-1846-94AE-80CB06575167}">
      <dgm:prSet custT="1"/>
      <dgm:spPr>
        <a:solidFill>
          <a:srgbClr val="002855"/>
        </a:solidFill>
      </dgm:spPr>
      <dgm:t>
        <a:bodyPr/>
        <a:lstStyle/>
        <a:p>
          <a:r>
            <a:rPr lang="es-ES" sz="1800" dirty="0">
              <a:latin typeface="+mj-lt"/>
            </a:rPr>
            <a:t>HbA1c 7,3%</a:t>
          </a:r>
        </a:p>
      </dgm:t>
    </dgm:pt>
    <dgm:pt modelId="{5E185782-050D-8348-9182-62245B4DE262}" type="parTrans" cxnId="{73A1724F-8D49-A545-86FF-2CCC75E4756F}">
      <dgm:prSet/>
      <dgm:spPr/>
      <dgm:t>
        <a:bodyPr/>
        <a:lstStyle/>
        <a:p>
          <a:endParaRPr lang="es-ES"/>
        </a:p>
      </dgm:t>
    </dgm:pt>
    <dgm:pt modelId="{830A72ED-54FD-0241-9B25-561A06C29234}" type="sibTrans" cxnId="{73A1724F-8D49-A545-86FF-2CCC75E4756F}">
      <dgm:prSet/>
      <dgm:spPr/>
      <dgm:t>
        <a:bodyPr/>
        <a:lstStyle/>
        <a:p>
          <a:endParaRPr lang="es-ES"/>
        </a:p>
      </dgm:t>
    </dgm:pt>
    <dgm:pt modelId="{2F45326A-596D-474A-9827-81321067F690}" type="pres">
      <dgm:prSet presAssocID="{AD043995-2197-6F43-A531-3CE326816953}" presName="Name0" presStyleCnt="0">
        <dgm:presLayoutVars>
          <dgm:chMax val="7"/>
          <dgm:chPref val="7"/>
          <dgm:dir/>
        </dgm:presLayoutVars>
      </dgm:prSet>
      <dgm:spPr/>
    </dgm:pt>
    <dgm:pt modelId="{AE62475D-C29E-8445-AFF1-5EF7189E7EEF}" type="pres">
      <dgm:prSet presAssocID="{AD043995-2197-6F43-A531-3CE326816953}" presName="Name1" presStyleCnt="0"/>
      <dgm:spPr/>
    </dgm:pt>
    <dgm:pt modelId="{9BF59223-05F4-6641-B4FE-0F3CBA8EE544}" type="pres">
      <dgm:prSet presAssocID="{AD043995-2197-6F43-A531-3CE326816953}" presName="cycle" presStyleCnt="0"/>
      <dgm:spPr/>
    </dgm:pt>
    <dgm:pt modelId="{18AB11AA-F698-F04E-BEFD-19053A887D92}" type="pres">
      <dgm:prSet presAssocID="{AD043995-2197-6F43-A531-3CE326816953}" presName="srcNode" presStyleLbl="node1" presStyleIdx="0" presStyleCnt="5"/>
      <dgm:spPr/>
    </dgm:pt>
    <dgm:pt modelId="{97B570DC-5207-E449-A8ED-1C5828BF0635}" type="pres">
      <dgm:prSet presAssocID="{AD043995-2197-6F43-A531-3CE326816953}" presName="conn" presStyleLbl="parChTrans1D2" presStyleIdx="0" presStyleCnt="1"/>
      <dgm:spPr/>
    </dgm:pt>
    <dgm:pt modelId="{8126CE66-3F91-EE41-967B-7F567C8F41AD}" type="pres">
      <dgm:prSet presAssocID="{AD043995-2197-6F43-A531-3CE326816953}" presName="extraNode" presStyleLbl="node1" presStyleIdx="0" presStyleCnt="5"/>
      <dgm:spPr/>
    </dgm:pt>
    <dgm:pt modelId="{E9A13D39-BC70-D74B-9C09-D68463A312BD}" type="pres">
      <dgm:prSet presAssocID="{AD043995-2197-6F43-A531-3CE326816953}" presName="dstNode" presStyleLbl="node1" presStyleIdx="0" presStyleCnt="5"/>
      <dgm:spPr/>
    </dgm:pt>
    <dgm:pt modelId="{5987B50D-CC13-4746-9BB2-D8755024AED9}" type="pres">
      <dgm:prSet presAssocID="{3DD291D1-839F-9346-9F12-240AF1093C0E}" presName="text_1" presStyleLbl="node1" presStyleIdx="0" presStyleCnt="5">
        <dgm:presLayoutVars>
          <dgm:bulletEnabled val="1"/>
        </dgm:presLayoutVars>
      </dgm:prSet>
      <dgm:spPr/>
    </dgm:pt>
    <dgm:pt modelId="{9F6AD0B5-2F64-144A-9A6C-CFE35160A303}" type="pres">
      <dgm:prSet presAssocID="{3DD291D1-839F-9346-9F12-240AF1093C0E}" presName="accent_1" presStyleCnt="0"/>
      <dgm:spPr/>
    </dgm:pt>
    <dgm:pt modelId="{6D9CB479-697E-1948-BDED-8C4C7C3F8491}" type="pres">
      <dgm:prSet presAssocID="{3DD291D1-839F-9346-9F12-240AF1093C0E}" presName="accentRepeatNode" presStyleLbl="solidFgAcc1" presStyleIdx="0" presStyleCnt="5"/>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5EC3B0E-7883-4248-AA36-6BF954CA8FEB}" type="pres">
      <dgm:prSet presAssocID="{4B58D38C-AAC1-CE43-8A3A-226A71515CA2}" presName="text_2" presStyleLbl="node1" presStyleIdx="1" presStyleCnt="5">
        <dgm:presLayoutVars>
          <dgm:bulletEnabled val="1"/>
        </dgm:presLayoutVars>
      </dgm:prSet>
      <dgm:spPr/>
    </dgm:pt>
    <dgm:pt modelId="{18CEB3D7-01D8-7D46-A5AB-C8B02428A556}" type="pres">
      <dgm:prSet presAssocID="{4B58D38C-AAC1-CE43-8A3A-226A71515CA2}" presName="accent_2" presStyleCnt="0"/>
      <dgm:spPr/>
    </dgm:pt>
    <dgm:pt modelId="{13E618EC-32DF-7C4A-BBCC-ED4E859F001E}" type="pres">
      <dgm:prSet presAssocID="{4B58D38C-AAC1-CE43-8A3A-226A71515CA2}" presName="accentRepeatNode" presStyleLbl="solidFgAcc1" presStyleIdx="1" presStyleCnt="5"/>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0475D4D9-76C4-724B-8877-3637ECD4055B}" type="pres">
      <dgm:prSet presAssocID="{B55367C7-D104-6243-8EE2-6B18DFA3D4FB}" presName="text_3" presStyleLbl="node1" presStyleIdx="2" presStyleCnt="5">
        <dgm:presLayoutVars>
          <dgm:bulletEnabled val="1"/>
        </dgm:presLayoutVars>
      </dgm:prSet>
      <dgm:spPr/>
    </dgm:pt>
    <dgm:pt modelId="{7319B703-951C-0B4A-B2B0-5C7E8D6E1BD5}" type="pres">
      <dgm:prSet presAssocID="{B55367C7-D104-6243-8EE2-6B18DFA3D4FB}" presName="accent_3" presStyleCnt="0"/>
      <dgm:spPr/>
    </dgm:pt>
    <dgm:pt modelId="{8880C59C-1169-0E4E-9B10-8BA59182A498}" type="pres">
      <dgm:prSet presAssocID="{B55367C7-D104-6243-8EE2-6B18DFA3D4FB}" presName="accentRepeatNode" presStyleLbl="solidFgAcc1" presStyleIdx="2" presStyleCnt="5"/>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29C257E-0F3E-944C-8E9B-83772552E63C}" type="pres">
      <dgm:prSet presAssocID="{19C4DFE4-7D80-AD42-A2A2-BBAB16B6CD98}" presName="text_4" presStyleLbl="node1" presStyleIdx="3" presStyleCnt="5">
        <dgm:presLayoutVars>
          <dgm:bulletEnabled val="1"/>
        </dgm:presLayoutVars>
      </dgm:prSet>
      <dgm:spPr/>
    </dgm:pt>
    <dgm:pt modelId="{ED7BCAAF-9087-0A47-A044-8A3735BD9AF9}" type="pres">
      <dgm:prSet presAssocID="{19C4DFE4-7D80-AD42-A2A2-BBAB16B6CD98}" presName="accent_4" presStyleCnt="0"/>
      <dgm:spPr/>
    </dgm:pt>
    <dgm:pt modelId="{FDD44ECA-1C79-B248-A2D6-35A5E631DD6A}" type="pres">
      <dgm:prSet presAssocID="{19C4DFE4-7D80-AD42-A2A2-BBAB16B6CD98}" presName="accentRepeatNode" presStyleLbl="solidFgAcc1" presStyleIdx="3" presStyleCnt="5"/>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E40C94A-110E-774B-BEFC-3EEA4F41C4B2}" type="pres">
      <dgm:prSet presAssocID="{50EF80D7-01C5-1846-94AE-80CB06575167}" presName="text_5" presStyleLbl="node1" presStyleIdx="4" presStyleCnt="5">
        <dgm:presLayoutVars>
          <dgm:bulletEnabled val="1"/>
        </dgm:presLayoutVars>
      </dgm:prSet>
      <dgm:spPr/>
    </dgm:pt>
    <dgm:pt modelId="{6CDE27C3-C461-344E-A975-8A946B6EA947}" type="pres">
      <dgm:prSet presAssocID="{50EF80D7-01C5-1846-94AE-80CB06575167}" presName="accent_5" presStyleCnt="0"/>
      <dgm:spPr/>
    </dgm:pt>
    <dgm:pt modelId="{CB0518A2-12A4-B442-B4B9-23E241BDC096}" type="pres">
      <dgm:prSet presAssocID="{50EF80D7-01C5-1846-94AE-80CB06575167}" presName="accentRepeatNode" presStyleLbl="solidFgAcc1" presStyleIdx="4" presStyleCnt="5"/>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5A00DA10-CF56-324B-83C1-3EB163CCD557}" type="presOf" srcId="{AD043995-2197-6F43-A531-3CE326816953}" destId="{2F45326A-596D-474A-9827-81321067F690}" srcOrd="0" destOrd="0" presId="urn:microsoft.com/office/officeart/2008/layout/VerticalCurvedList"/>
    <dgm:cxn modelId="{246FE53A-8925-C748-A949-8F1CC7CC76B4}" type="presOf" srcId="{B55367C7-D104-6243-8EE2-6B18DFA3D4FB}" destId="{0475D4D9-76C4-724B-8877-3637ECD4055B}" srcOrd="0" destOrd="0" presId="urn:microsoft.com/office/officeart/2008/layout/VerticalCurvedList"/>
    <dgm:cxn modelId="{7E8B2E61-DD2E-CA4F-80C1-AEDA37585BEE}" srcId="{AD043995-2197-6F43-A531-3CE326816953}" destId="{3DD291D1-839F-9346-9F12-240AF1093C0E}" srcOrd="0" destOrd="0" parTransId="{CDC6E406-3CDC-C045-A450-D6373D2CCC25}" sibTransId="{F3B8627A-9C6F-5D4D-B6B1-37612EEEB29B}"/>
    <dgm:cxn modelId="{3A65D148-BA27-3C4F-B757-B752CC5AAAB6}" type="presOf" srcId="{50EF80D7-01C5-1846-94AE-80CB06575167}" destId="{3E40C94A-110E-774B-BEFC-3EEA4F41C4B2}" srcOrd="0" destOrd="0" presId="urn:microsoft.com/office/officeart/2008/layout/VerticalCurvedList"/>
    <dgm:cxn modelId="{C7FDF86B-8E54-674B-8E09-EA34B52E218F}" type="presOf" srcId="{3DD291D1-839F-9346-9F12-240AF1093C0E}" destId="{5987B50D-CC13-4746-9BB2-D8755024AED9}" srcOrd="0" destOrd="0" presId="urn:microsoft.com/office/officeart/2008/layout/VerticalCurvedList"/>
    <dgm:cxn modelId="{73A1724F-8D49-A545-86FF-2CCC75E4756F}" srcId="{AD043995-2197-6F43-A531-3CE326816953}" destId="{50EF80D7-01C5-1846-94AE-80CB06575167}" srcOrd="4" destOrd="0" parTransId="{5E185782-050D-8348-9182-62245B4DE262}" sibTransId="{830A72ED-54FD-0241-9B25-561A06C29234}"/>
    <dgm:cxn modelId="{959F529C-2845-1048-83F2-B7A833B271ED}" type="presOf" srcId="{4B58D38C-AAC1-CE43-8A3A-226A71515CA2}" destId="{F5EC3B0E-7883-4248-AA36-6BF954CA8FEB}" srcOrd="0" destOrd="0" presId="urn:microsoft.com/office/officeart/2008/layout/VerticalCurvedList"/>
    <dgm:cxn modelId="{3B93ED9E-8418-074E-B993-272B76C51C4B}" srcId="{AD043995-2197-6F43-A531-3CE326816953}" destId="{B55367C7-D104-6243-8EE2-6B18DFA3D4FB}" srcOrd="2" destOrd="0" parTransId="{9F3361EE-ABBD-564F-9788-B65A0BA7EC59}" sibTransId="{E28290D2-70E1-E04F-8588-2F237BE491FB}"/>
    <dgm:cxn modelId="{E074E2A3-BD16-7244-B48B-E3DE4A102DAC}" type="presOf" srcId="{F3B8627A-9C6F-5D4D-B6B1-37612EEEB29B}" destId="{97B570DC-5207-E449-A8ED-1C5828BF0635}" srcOrd="0" destOrd="0" presId="urn:microsoft.com/office/officeart/2008/layout/VerticalCurvedList"/>
    <dgm:cxn modelId="{380BDAB6-0D93-204D-8A00-93FB2CB1F857}" type="presOf" srcId="{19C4DFE4-7D80-AD42-A2A2-BBAB16B6CD98}" destId="{129C257E-0F3E-944C-8E9B-83772552E63C}" srcOrd="0" destOrd="0" presId="urn:microsoft.com/office/officeart/2008/layout/VerticalCurvedList"/>
    <dgm:cxn modelId="{639743D2-2698-9542-95C7-E4C6F0193D18}" srcId="{AD043995-2197-6F43-A531-3CE326816953}" destId="{4B58D38C-AAC1-CE43-8A3A-226A71515CA2}" srcOrd="1" destOrd="0" parTransId="{86E11DEE-592C-3049-874D-65B7FE1DD645}" sibTransId="{31F66FD4-C1BD-7C49-9AD8-B9924B11EB93}"/>
    <dgm:cxn modelId="{5F2D1BFF-F082-0744-AB3B-7855C1D5F756}" srcId="{AD043995-2197-6F43-A531-3CE326816953}" destId="{19C4DFE4-7D80-AD42-A2A2-BBAB16B6CD98}" srcOrd="3" destOrd="0" parTransId="{06B56A8A-848E-FB4B-B26C-3A32C341AE41}" sibTransId="{32044077-D98C-C64C-97BC-B7A55D24BFAA}"/>
    <dgm:cxn modelId="{DFE4AD54-CC12-0B4B-BA32-D2D68BF2F3F2}" type="presParOf" srcId="{2F45326A-596D-474A-9827-81321067F690}" destId="{AE62475D-C29E-8445-AFF1-5EF7189E7EEF}" srcOrd="0" destOrd="0" presId="urn:microsoft.com/office/officeart/2008/layout/VerticalCurvedList"/>
    <dgm:cxn modelId="{D4BE0788-7C68-7543-9A47-BDC3C190984C}" type="presParOf" srcId="{AE62475D-C29E-8445-AFF1-5EF7189E7EEF}" destId="{9BF59223-05F4-6641-B4FE-0F3CBA8EE544}" srcOrd="0" destOrd="0" presId="urn:microsoft.com/office/officeart/2008/layout/VerticalCurvedList"/>
    <dgm:cxn modelId="{8A15DB59-67FD-9044-BD1A-27B38E4CCF75}" type="presParOf" srcId="{9BF59223-05F4-6641-B4FE-0F3CBA8EE544}" destId="{18AB11AA-F698-F04E-BEFD-19053A887D92}" srcOrd="0" destOrd="0" presId="urn:microsoft.com/office/officeart/2008/layout/VerticalCurvedList"/>
    <dgm:cxn modelId="{D86B9908-5C82-2842-88A2-5772366E31CE}" type="presParOf" srcId="{9BF59223-05F4-6641-B4FE-0F3CBA8EE544}" destId="{97B570DC-5207-E449-A8ED-1C5828BF0635}" srcOrd="1" destOrd="0" presId="urn:microsoft.com/office/officeart/2008/layout/VerticalCurvedList"/>
    <dgm:cxn modelId="{AC85088A-A103-7A41-A7B2-6D00B382E285}" type="presParOf" srcId="{9BF59223-05F4-6641-B4FE-0F3CBA8EE544}" destId="{8126CE66-3F91-EE41-967B-7F567C8F41AD}" srcOrd="2" destOrd="0" presId="urn:microsoft.com/office/officeart/2008/layout/VerticalCurvedList"/>
    <dgm:cxn modelId="{A273D882-63DD-944B-B395-289992D076D6}" type="presParOf" srcId="{9BF59223-05F4-6641-B4FE-0F3CBA8EE544}" destId="{E9A13D39-BC70-D74B-9C09-D68463A312BD}" srcOrd="3" destOrd="0" presId="urn:microsoft.com/office/officeart/2008/layout/VerticalCurvedList"/>
    <dgm:cxn modelId="{D795EFAB-F57C-0848-A22D-90BE6F1BA604}" type="presParOf" srcId="{AE62475D-C29E-8445-AFF1-5EF7189E7EEF}" destId="{5987B50D-CC13-4746-9BB2-D8755024AED9}" srcOrd="1" destOrd="0" presId="urn:microsoft.com/office/officeart/2008/layout/VerticalCurvedList"/>
    <dgm:cxn modelId="{35B81E72-7B3F-DF43-9B0B-59C0D98DB99E}" type="presParOf" srcId="{AE62475D-C29E-8445-AFF1-5EF7189E7EEF}" destId="{9F6AD0B5-2F64-144A-9A6C-CFE35160A303}" srcOrd="2" destOrd="0" presId="urn:microsoft.com/office/officeart/2008/layout/VerticalCurvedList"/>
    <dgm:cxn modelId="{0AD0A553-6725-0B46-8E88-C19DC50243F1}" type="presParOf" srcId="{9F6AD0B5-2F64-144A-9A6C-CFE35160A303}" destId="{6D9CB479-697E-1948-BDED-8C4C7C3F8491}" srcOrd="0" destOrd="0" presId="urn:microsoft.com/office/officeart/2008/layout/VerticalCurvedList"/>
    <dgm:cxn modelId="{21E1E9EC-82F4-B348-A265-FFC79DD1F7C7}" type="presParOf" srcId="{AE62475D-C29E-8445-AFF1-5EF7189E7EEF}" destId="{F5EC3B0E-7883-4248-AA36-6BF954CA8FEB}" srcOrd="3" destOrd="0" presId="urn:microsoft.com/office/officeart/2008/layout/VerticalCurvedList"/>
    <dgm:cxn modelId="{CD5E599D-A4A8-1249-98A2-BFAF27B6B4BB}" type="presParOf" srcId="{AE62475D-C29E-8445-AFF1-5EF7189E7EEF}" destId="{18CEB3D7-01D8-7D46-A5AB-C8B02428A556}" srcOrd="4" destOrd="0" presId="urn:microsoft.com/office/officeart/2008/layout/VerticalCurvedList"/>
    <dgm:cxn modelId="{951A0AAC-715D-3048-AD1B-E9C072F5610E}" type="presParOf" srcId="{18CEB3D7-01D8-7D46-A5AB-C8B02428A556}" destId="{13E618EC-32DF-7C4A-BBCC-ED4E859F001E}" srcOrd="0" destOrd="0" presId="urn:microsoft.com/office/officeart/2008/layout/VerticalCurvedList"/>
    <dgm:cxn modelId="{A0A5E0F0-C121-BC4A-9B53-B4D1696ADB8D}" type="presParOf" srcId="{AE62475D-C29E-8445-AFF1-5EF7189E7EEF}" destId="{0475D4D9-76C4-724B-8877-3637ECD4055B}" srcOrd="5" destOrd="0" presId="urn:microsoft.com/office/officeart/2008/layout/VerticalCurvedList"/>
    <dgm:cxn modelId="{A114BD3D-68F0-984B-8DA5-01969C355093}" type="presParOf" srcId="{AE62475D-C29E-8445-AFF1-5EF7189E7EEF}" destId="{7319B703-951C-0B4A-B2B0-5C7E8D6E1BD5}" srcOrd="6" destOrd="0" presId="urn:microsoft.com/office/officeart/2008/layout/VerticalCurvedList"/>
    <dgm:cxn modelId="{3929D739-C7B8-F14D-AD9D-D90B51DB5FE5}" type="presParOf" srcId="{7319B703-951C-0B4A-B2B0-5C7E8D6E1BD5}" destId="{8880C59C-1169-0E4E-9B10-8BA59182A498}" srcOrd="0" destOrd="0" presId="urn:microsoft.com/office/officeart/2008/layout/VerticalCurvedList"/>
    <dgm:cxn modelId="{D45C1439-0C58-0D41-9AF2-C7A37D27C979}" type="presParOf" srcId="{AE62475D-C29E-8445-AFF1-5EF7189E7EEF}" destId="{129C257E-0F3E-944C-8E9B-83772552E63C}" srcOrd="7" destOrd="0" presId="urn:microsoft.com/office/officeart/2008/layout/VerticalCurvedList"/>
    <dgm:cxn modelId="{67010DDA-5516-D44D-A3FF-3E07DD0A49F5}" type="presParOf" srcId="{AE62475D-C29E-8445-AFF1-5EF7189E7EEF}" destId="{ED7BCAAF-9087-0A47-A044-8A3735BD9AF9}" srcOrd="8" destOrd="0" presId="urn:microsoft.com/office/officeart/2008/layout/VerticalCurvedList"/>
    <dgm:cxn modelId="{EBE9A0E6-9BBB-5446-9C8D-99B33B620466}" type="presParOf" srcId="{ED7BCAAF-9087-0A47-A044-8A3735BD9AF9}" destId="{FDD44ECA-1C79-B248-A2D6-35A5E631DD6A}" srcOrd="0" destOrd="0" presId="urn:microsoft.com/office/officeart/2008/layout/VerticalCurvedList"/>
    <dgm:cxn modelId="{2114BABD-208A-6E49-83C2-88A5598FFEF5}" type="presParOf" srcId="{AE62475D-C29E-8445-AFF1-5EF7189E7EEF}" destId="{3E40C94A-110E-774B-BEFC-3EEA4F41C4B2}" srcOrd="9" destOrd="0" presId="urn:microsoft.com/office/officeart/2008/layout/VerticalCurvedList"/>
    <dgm:cxn modelId="{673934B1-7B6B-A943-8B46-966BC3FB938B}" type="presParOf" srcId="{AE62475D-C29E-8445-AFF1-5EF7189E7EEF}" destId="{6CDE27C3-C461-344E-A975-8A946B6EA947}" srcOrd="10" destOrd="0" presId="urn:microsoft.com/office/officeart/2008/layout/VerticalCurvedList"/>
    <dgm:cxn modelId="{2450E3D2-449F-D341-8674-237FEA23C779}" type="presParOf" srcId="{6CDE27C3-C461-344E-A975-8A946B6EA947}" destId="{CB0518A2-12A4-B442-B4B9-23E241BDC096}"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14EDD-C18F-0547-8814-31830067B8BA}">
      <dsp:nvSpPr>
        <dsp:cNvPr id="0" name=""/>
        <dsp:cNvSpPr/>
      </dsp:nvSpPr>
      <dsp:spPr>
        <a:xfrm rot="10800000">
          <a:off x="1345444" y="245"/>
          <a:ext cx="4372353" cy="976549"/>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31" tIns="72390" rIns="135128"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t>23% </a:t>
          </a:r>
          <a:r>
            <a:rPr lang="es-ES" sz="1900" kern="1200" dirty="0"/>
            <a:t>de pacientes con DM2  tiene criterios de </a:t>
          </a:r>
          <a:r>
            <a:rPr lang="es-ES" sz="1900" b="1" kern="1200" dirty="0"/>
            <a:t>fragilidad</a:t>
          </a:r>
        </a:p>
      </dsp:txBody>
      <dsp:txXfrm rot="10800000">
        <a:off x="1393115" y="47916"/>
        <a:ext cx="4277011" cy="881207"/>
      </dsp:txXfrm>
    </dsp:sp>
    <dsp:sp modelId="{8A51CFC9-B3F3-5F47-8164-F3A6AD05C82E}">
      <dsp:nvSpPr>
        <dsp:cNvPr id="0" name=""/>
        <dsp:cNvSpPr/>
      </dsp:nvSpPr>
      <dsp:spPr>
        <a:xfrm>
          <a:off x="857169" y="245"/>
          <a:ext cx="976549" cy="9765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1ED9F6-70DF-334A-B7E9-E22979DDBEFB}">
      <dsp:nvSpPr>
        <dsp:cNvPr id="0" name=""/>
        <dsp:cNvSpPr/>
      </dsp:nvSpPr>
      <dsp:spPr>
        <a:xfrm rot="10800000">
          <a:off x="1345444" y="1268302"/>
          <a:ext cx="4372353" cy="97654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31" tIns="72390" rIns="135128" bIns="72390" numCol="1" spcCol="1270" anchor="ctr" anchorCtr="0">
          <a:noAutofit/>
        </a:bodyPr>
        <a:lstStyle/>
        <a:p>
          <a:pPr marL="0" lvl="0" indent="0" algn="ctr" defTabSz="844550">
            <a:lnSpc>
              <a:spcPct val="90000"/>
            </a:lnSpc>
            <a:spcBef>
              <a:spcPct val="0"/>
            </a:spcBef>
            <a:spcAft>
              <a:spcPct val="35000"/>
            </a:spcAft>
            <a:buNone/>
          </a:pPr>
          <a:r>
            <a:rPr lang="es-ES" sz="1900" kern="1200" dirty="0"/>
            <a:t>Algoritmo </a:t>
          </a:r>
          <a:r>
            <a:rPr lang="es-ES" sz="1900" kern="1200" dirty="0" err="1"/>
            <a:t>redGDPS</a:t>
          </a:r>
          <a:endParaRPr lang="es-ES" sz="1900" kern="1200" dirty="0"/>
        </a:p>
      </dsp:txBody>
      <dsp:txXfrm rot="10800000">
        <a:off x="1393115" y="1315973"/>
        <a:ext cx="4277011" cy="881207"/>
      </dsp:txXfrm>
    </dsp:sp>
    <dsp:sp modelId="{3DB6F050-28C4-5F4C-AD84-85CE33ED1F78}">
      <dsp:nvSpPr>
        <dsp:cNvPr id="0" name=""/>
        <dsp:cNvSpPr/>
      </dsp:nvSpPr>
      <dsp:spPr>
        <a:xfrm>
          <a:off x="857169" y="1268302"/>
          <a:ext cx="976549" cy="976549"/>
        </a:xfrm>
        <a:prstGeom prst="ellipse">
          <a:avLst/>
        </a:prstGeom>
        <a:solidFill>
          <a:schemeClr val="accent2">
            <a:tint val="50000"/>
            <a:hueOff val="-293554"/>
            <a:satOff val="-25390"/>
            <a:lumOff val="-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B3B10F-F2B8-404D-B2BD-D2140B4701F6}">
      <dsp:nvSpPr>
        <dsp:cNvPr id="0" name=""/>
        <dsp:cNvSpPr/>
      </dsp:nvSpPr>
      <dsp:spPr>
        <a:xfrm rot="10800000">
          <a:off x="1345444" y="2536359"/>
          <a:ext cx="4372353" cy="97654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31" tIns="72390" rIns="135128"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t>Tratamientos desaconsejados </a:t>
          </a:r>
          <a:r>
            <a:rPr lang="es-ES" sz="1900" kern="1200" dirty="0"/>
            <a:t>hasta en el </a:t>
          </a:r>
          <a:r>
            <a:rPr lang="es-ES" sz="1900" b="1" kern="1200" dirty="0"/>
            <a:t>14%</a:t>
          </a:r>
          <a:r>
            <a:rPr lang="es-ES" sz="1900" kern="1200" dirty="0"/>
            <a:t> de los pacientes</a:t>
          </a:r>
        </a:p>
      </dsp:txBody>
      <dsp:txXfrm rot="10800000">
        <a:off x="1393115" y="2584030"/>
        <a:ext cx="4277011" cy="881207"/>
      </dsp:txXfrm>
    </dsp:sp>
    <dsp:sp modelId="{FA00E95B-631D-7346-827D-4FE0B4FDD398}">
      <dsp:nvSpPr>
        <dsp:cNvPr id="0" name=""/>
        <dsp:cNvSpPr/>
      </dsp:nvSpPr>
      <dsp:spPr>
        <a:xfrm>
          <a:off x="857169" y="2536359"/>
          <a:ext cx="976549" cy="976549"/>
        </a:xfrm>
        <a:prstGeom prst="ellipse">
          <a:avLst/>
        </a:prstGeom>
        <a:solidFill>
          <a:schemeClr val="accent2">
            <a:tint val="50000"/>
            <a:hueOff val="-587108"/>
            <a:satOff val="-50780"/>
            <a:lumOff val="-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E6CF4-FB0B-5440-9EDB-3CD91FF64EB9}">
      <dsp:nvSpPr>
        <dsp:cNvPr id="0" name=""/>
        <dsp:cNvSpPr/>
      </dsp:nvSpPr>
      <dsp:spPr>
        <a:xfrm rot="10800000">
          <a:off x="1345444" y="3804416"/>
          <a:ext cx="4372353" cy="976549"/>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31" tIns="72390" rIns="135128" bIns="72390" numCol="1" spcCol="1270" anchor="ctr" anchorCtr="0">
          <a:noAutofit/>
        </a:bodyPr>
        <a:lstStyle/>
        <a:p>
          <a:pPr marL="0" lvl="0" indent="0" algn="ctr" defTabSz="844550">
            <a:lnSpc>
              <a:spcPct val="90000"/>
            </a:lnSpc>
            <a:spcBef>
              <a:spcPct val="0"/>
            </a:spcBef>
            <a:spcAft>
              <a:spcPct val="35000"/>
            </a:spcAft>
            <a:buNone/>
          </a:pPr>
          <a:r>
            <a:rPr lang="es-ES" sz="1900" kern="1200" dirty="0"/>
            <a:t>17% de </a:t>
          </a:r>
          <a:r>
            <a:rPr lang="es-ES" sz="1900" b="1" kern="1200" dirty="0"/>
            <a:t>sobretratamiento</a:t>
          </a:r>
        </a:p>
      </dsp:txBody>
      <dsp:txXfrm rot="10800000">
        <a:off x="1393115" y="3852087"/>
        <a:ext cx="4277011" cy="881207"/>
      </dsp:txXfrm>
    </dsp:sp>
    <dsp:sp modelId="{272B9502-19A5-144D-B1F4-F53BD69FBFEE}">
      <dsp:nvSpPr>
        <dsp:cNvPr id="0" name=""/>
        <dsp:cNvSpPr/>
      </dsp:nvSpPr>
      <dsp:spPr>
        <a:xfrm>
          <a:off x="857169" y="3804416"/>
          <a:ext cx="976549" cy="976549"/>
        </a:xfrm>
        <a:prstGeom prst="ellipse">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570DC-5207-E449-A8ED-1C5828BF0635}">
      <dsp:nvSpPr>
        <dsp:cNvPr id="0" name=""/>
        <dsp:cNvSpPr/>
      </dsp:nvSpPr>
      <dsp:spPr>
        <a:xfrm>
          <a:off x="-5953060" y="-910970"/>
          <a:ext cx="7086883" cy="7086883"/>
        </a:xfrm>
        <a:prstGeom prst="blockArc">
          <a:avLst>
            <a:gd name="adj1" fmla="val 18900000"/>
            <a:gd name="adj2" fmla="val 2700000"/>
            <a:gd name="adj3" fmla="val 3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87B50D-CC13-4746-9BB2-D8755024AED9}">
      <dsp:nvSpPr>
        <dsp:cNvPr id="0" name=""/>
        <dsp:cNvSpPr/>
      </dsp:nvSpPr>
      <dsp:spPr>
        <a:xfrm>
          <a:off x="495512" y="328953"/>
          <a:ext cx="4370429" cy="658328"/>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548"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mj-lt"/>
            </a:rPr>
            <a:t>60% mujeres</a:t>
          </a:r>
        </a:p>
      </dsp:txBody>
      <dsp:txXfrm>
        <a:off x="527649" y="361090"/>
        <a:ext cx="4306155" cy="594054"/>
      </dsp:txXfrm>
    </dsp:sp>
    <dsp:sp modelId="{6D9CB479-697E-1948-BDED-8C4C7C3F8491}">
      <dsp:nvSpPr>
        <dsp:cNvPr id="0" name=""/>
        <dsp:cNvSpPr/>
      </dsp:nvSpPr>
      <dsp:spPr>
        <a:xfrm>
          <a:off x="84057" y="246662"/>
          <a:ext cx="822910" cy="822910"/>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EC3B0E-7883-4248-AA36-6BF954CA8FEB}">
      <dsp:nvSpPr>
        <dsp:cNvPr id="0" name=""/>
        <dsp:cNvSpPr/>
      </dsp:nvSpPr>
      <dsp:spPr>
        <a:xfrm>
          <a:off x="967251" y="1316130"/>
          <a:ext cx="3898690" cy="658328"/>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548"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mj-lt"/>
            </a:rPr>
            <a:t>62 años</a:t>
          </a:r>
        </a:p>
      </dsp:txBody>
      <dsp:txXfrm>
        <a:off x="999388" y="1348267"/>
        <a:ext cx="3834416" cy="594054"/>
      </dsp:txXfrm>
    </dsp:sp>
    <dsp:sp modelId="{13E618EC-32DF-7C4A-BBCC-ED4E859F001E}">
      <dsp:nvSpPr>
        <dsp:cNvPr id="0" name=""/>
        <dsp:cNvSpPr/>
      </dsp:nvSpPr>
      <dsp:spPr>
        <a:xfrm>
          <a:off x="555796" y="1233839"/>
          <a:ext cx="822910" cy="822910"/>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75D4D9-76C4-724B-8877-3637ECD4055B}">
      <dsp:nvSpPr>
        <dsp:cNvPr id="0" name=""/>
        <dsp:cNvSpPr/>
      </dsp:nvSpPr>
      <dsp:spPr>
        <a:xfrm>
          <a:off x="1112037" y="2303307"/>
          <a:ext cx="3753904" cy="658328"/>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548"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mj-lt"/>
            </a:rPr>
            <a:t>IMC 31,5 kg/m</a:t>
          </a:r>
          <a:r>
            <a:rPr lang="es-ES" sz="1800" b="1" kern="1200" baseline="30000" dirty="0">
              <a:latin typeface="+mj-lt"/>
            </a:rPr>
            <a:t>2</a:t>
          </a:r>
          <a:endParaRPr lang="es-ES" sz="1800" b="1" kern="1200" dirty="0">
            <a:latin typeface="+mj-lt"/>
          </a:endParaRPr>
        </a:p>
      </dsp:txBody>
      <dsp:txXfrm>
        <a:off x="1144174" y="2335444"/>
        <a:ext cx="3689630" cy="594054"/>
      </dsp:txXfrm>
    </dsp:sp>
    <dsp:sp modelId="{8880C59C-1169-0E4E-9B10-8BA59182A498}">
      <dsp:nvSpPr>
        <dsp:cNvPr id="0" name=""/>
        <dsp:cNvSpPr/>
      </dsp:nvSpPr>
      <dsp:spPr>
        <a:xfrm>
          <a:off x="700582" y="2221016"/>
          <a:ext cx="822910" cy="822910"/>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9C257E-0F3E-944C-8E9B-83772552E63C}">
      <dsp:nvSpPr>
        <dsp:cNvPr id="0" name=""/>
        <dsp:cNvSpPr/>
      </dsp:nvSpPr>
      <dsp:spPr>
        <a:xfrm>
          <a:off x="967251" y="3290484"/>
          <a:ext cx="3898690" cy="658328"/>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548"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mj-lt"/>
            </a:rPr>
            <a:t>8,7 años evolución DM2</a:t>
          </a:r>
        </a:p>
      </dsp:txBody>
      <dsp:txXfrm>
        <a:off x="999388" y="3322621"/>
        <a:ext cx="3834416" cy="594054"/>
      </dsp:txXfrm>
    </dsp:sp>
    <dsp:sp modelId="{FDD44ECA-1C79-B248-A2D6-35A5E631DD6A}">
      <dsp:nvSpPr>
        <dsp:cNvPr id="0" name=""/>
        <dsp:cNvSpPr/>
      </dsp:nvSpPr>
      <dsp:spPr>
        <a:xfrm>
          <a:off x="555796" y="3208193"/>
          <a:ext cx="822910" cy="822910"/>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0C94A-110E-774B-BEFC-3EEA4F41C4B2}">
      <dsp:nvSpPr>
        <dsp:cNvPr id="0" name=""/>
        <dsp:cNvSpPr/>
      </dsp:nvSpPr>
      <dsp:spPr>
        <a:xfrm>
          <a:off x="495512" y="4277660"/>
          <a:ext cx="4370429" cy="658328"/>
        </a:xfrm>
        <a:prstGeom prst="round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548"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mj-lt"/>
            </a:rPr>
            <a:t>HbA1c 7,3%</a:t>
          </a:r>
        </a:p>
      </dsp:txBody>
      <dsp:txXfrm>
        <a:off x="527649" y="4309797"/>
        <a:ext cx="4306155" cy="594054"/>
      </dsp:txXfrm>
    </dsp:sp>
    <dsp:sp modelId="{CB0518A2-12A4-B442-B4B9-23E241BDC096}">
      <dsp:nvSpPr>
        <dsp:cNvPr id="0" name=""/>
        <dsp:cNvSpPr/>
      </dsp:nvSpPr>
      <dsp:spPr>
        <a:xfrm>
          <a:off x="84057" y="4195369"/>
          <a:ext cx="822910" cy="822910"/>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14EDD-C18F-0547-8814-31830067B8BA}">
      <dsp:nvSpPr>
        <dsp:cNvPr id="0" name=""/>
        <dsp:cNvSpPr/>
      </dsp:nvSpPr>
      <dsp:spPr>
        <a:xfrm rot="10800000">
          <a:off x="1304641" y="237"/>
          <a:ext cx="4239752" cy="946933"/>
        </a:xfrm>
        <a:prstGeom prst="homePlate">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7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23% </a:t>
          </a:r>
          <a:r>
            <a:rPr lang="es-ES" sz="2000" kern="1200" dirty="0"/>
            <a:t>de pacientes con DM2  tiene criterios de </a:t>
          </a:r>
          <a:r>
            <a:rPr lang="es-ES" sz="2000" b="1" kern="1200" dirty="0"/>
            <a:t>fragilidad</a:t>
          </a:r>
        </a:p>
      </dsp:txBody>
      <dsp:txXfrm rot="10800000">
        <a:off x="1541374" y="237"/>
        <a:ext cx="4003019" cy="946933"/>
      </dsp:txXfrm>
    </dsp:sp>
    <dsp:sp modelId="{8A51CFC9-B3F3-5F47-8164-F3A6AD05C82E}">
      <dsp:nvSpPr>
        <dsp:cNvPr id="0" name=""/>
        <dsp:cNvSpPr/>
      </dsp:nvSpPr>
      <dsp:spPr>
        <a:xfrm>
          <a:off x="831174" y="237"/>
          <a:ext cx="946933" cy="9469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1ED9F6-70DF-334A-B7E9-E22979DDBEFB}">
      <dsp:nvSpPr>
        <dsp:cNvPr id="0" name=""/>
        <dsp:cNvSpPr/>
      </dsp:nvSpPr>
      <dsp:spPr>
        <a:xfrm rot="10800000">
          <a:off x="1304641" y="1229838"/>
          <a:ext cx="4239752" cy="946933"/>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7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kern="1200" dirty="0"/>
            <a:t>Algoritmo </a:t>
          </a:r>
          <a:r>
            <a:rPr lang="es-ES" sz="2000" kern="1200" dirty="0" err="1"/>
            <a:t>redGDPS</a:t>
          </a:r>
          <a:endParaRPr lang="es-ES" sz="2000" kern="1200" dirty="0"/>
        </a:p>
      </dsp:txBody>
      <dsp:txXfrm rot="10800000">
        <a:off x="1541374" y="1229838"/>
        <a:ext cx="4003019" cy="946933"/>
      </dsp:txXfrm>
    </dsp:sp>
    <dsp:sp modelId="{3DB6F050-28C4-5F4C-AD84-85CE33ED1F78}">
      <dsp:nvSpPr>
        <dsp:cNvPr id="0" name=""/>
        <dsp:cNvSpPr/>
      </dsp:nvSpPr>
      <dsp:spPr>
        <a:xfrm>
          <a:off x="831174" y="1229838"/>
          <a:ext cx="946933" cy="946933"/>
        </a:xfrm>
        <a:prstGeom prst="ellipse">
          <a:avLst/>
        </a:prstGeom>
        <a:solidFill>
          <a:schemeClr val="accent2">
            <a:tint val="50000"/>
            <a:hueOff val="-293554"/>
            <a:satOff val="-25390"/>
            <a:lumOff val="-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B3B10F-F2B8-404D-B2BD-D2140B4701F6}">
      <dsp:nvSpPr>
        <dsp:cNvPr id="0" name=""/>
        <dsp:cNvSpPr/>
      </dsp:nvSpPr>
      <dsp:spPr>
        <a:xfrm rot="10800000">
          <a:off x="1304641" y="2459438"/>
          <a:ext cx="4239752" cy="946933"/>
        </a:xfrm>
        <a:prstGeom prst="homePlat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7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Tratamientos desaconsejados </a:t>
          </a:r>
          <a:r>
            <a:rPr lang="es-ES" sz="2000" kern="1200" dirty="0"/>
            <a:t>hasta en el </a:t>
          </a:r>
          <a:r>
            <a:rPr lang="es-ES" sz="2000" b="1" kern="1200" dirty="0"/>
            <a:t>14%</a:t>
          </a:r>
          <a:r>
            <a:rPr lang="es-ES" sz="2000" kern="1200" dirty="0"/>
            <a:t> de los pacientes</a:t>
          </a:r>
        </a:p>
      </dsp:txBody>
      <dsp:txXfrm rot="10800000">
        <a:off x="1541374" y="2459438"/>
        <a:ext cx="4003019" cy="946933"/>
      </dsp:txXfrm>
    </dsp:sp>
    <dsp:sp modelId="{FA00E95B-631D-7346-827D-4FE0B4FDD398}">
      <dsp:nvSpPr>
        <dsp:cNvPr id="0" name=""/>
        <dsp:cNvSpPr/>
      </dsp:nvSpPr>
      <dsp:spPr>
        <a:xfrm>
          <a:off x="831174" y="2459438"/>
          <a:ext cx="946933" cy="946933"/>
        </a:xfrm>
        <a:prstGeom prst="ellipse">
          <a:avLst/>
        </a:prstGeom>
        <a:solidFill>
          <a:schemeClr val="accent2">
            <a:tint val="50000"/>
            <a:hueOff val="-587108"/>
            <a:satOff val="-50780"/>
            <a:lumOff val="-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E6CF4-FB0B-5440-9EDB-3CD91FF64EB9}">
      <dsp:nvSpPr>
        <dsp:cNvPr id="0" name=""/>
        <dsp:cNvSpPr/>
      </dsp:nvSpPr>
      <dsp:spPr>
        <a:xfrm rot="10800000">
          <a:off x="1304641" y="3689039"/>
          <a:ext cx="4239752" cy="946933"/>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57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kern="1200" dirty="0"/>
            <a:t>17% de </a:t>
          </a:r>
          <a:r>
            <a:rPr lang="es-ES" sz="2000" b="1" kern="1200" dirty="0"/>
            <a:t>sobretratamiento</a:t>
          </a:r>
        </a:p>
      </dsp:txBody>
      <dsp:txXfrm rot="10800000">
        <a:off x="1541374" y="3689039"/>
        <a:ext cx="4003019" cy="946933"/>
      </dsp:txXfrm>
    </dsp:sp>
    <dsp:sp modelId="{272B9502-19A5-144D-B1F4-F53BD69FBFEE}">
      <dsp:nvSpPr>
        <dsp:cNvPr id="0" name=""/>
        <dsp:cNvSpPr/>
      </dsp:nvSpPr>
      <dsp:spPr>
        <a:xfrm>
          <a:off x="831174" y="3689039"/>
          <a:ext cx="946933" cy="946933"/>
        </a:xfrm>
        <a:prstGeom prst="ellipse">
          <a:avLst/>
        </a:prstGeom>
        <a:solidFill>
          <a:schemeClr val="accent2">
            <a:tint val="50000"/>
            <a:hueOff val="-880662"/>
            <a:satOff val="-76170"/>
            <a:lumOff val="-7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570DC-5207-E449-A8ED-1C5828BF0635}">
      <dsp:nvSpPr>
        <dsp:cNvPr id="0" name=""/>
        <dsp:cNvSpPr/>
      </dsp:nvSpPr>
      <dsp:spPr>
        <a:xfrm>
          <a:off x="-5772413" y="-883506"/>
          <a:ext cx="6872286" cy="6872286"/>
        </a:xfrm>
        <a:prstGeom prst="blockArc">
          <a:avLst>
            <a:gd name="adj1" fmla="val 18900000"/>
            <a:gd name="adj2" fmla="val 2700000"/>
            <a:gd name="adj3" fmla="val 3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87B50D-CC13-4746-9BB2-D8755024AED9}">
      <dsp:nvSpPr>
        <dsp:cNvPr id="0" name=""/>
        <dsp:cNvSpPr/>
      </dsp:nvSpPr>
      <dsp:spPr>
        <a:xfrm>
          <a:off x="480758" y="318977"/>
          <a:ext cx="4237887" cy="638363"/>
        </a:xfrm>
        <a:prstGeom prst="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01"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mj-lt"/>
            </a:rPr>
            <a:t>60% mujeres</a:t>
          </a:r>
        </a:p>
      </dsp:txBody>
      <dsp:txXfrm>
        <a:off x="480758" y="318977"/>
        <a:ext cx="4237887" cy="638363"/>
      </dsp:txXfrm>
    </dsp:sp>
    <dsp:sp modelId="{6D9CB479-697E-1948-BDED-8C4C7C3F8491}">
      <dsp:nvSpPr>
        <dsp:cNvPr id="0" name=""/>
        <dsp:cNvSpPr/>
      </dsp:nvSpPr>
      <dsp:spPr>
        <a:xfrm>
          <a:off x="81781" y="239182"/>
          <a:ext cx="797954" cy="797954"/>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EC3B0E-7883-4248-AA36-6BF954CA8FEB}">
      <dsp:nvSpPr>
        <dsp:cNvPr id="0" name=""/>
        <dsp:cNvSpPr/>
      </dsp:nvSpPr>
      <dsp:spPr>
        <a:xfrm>
          <a:off x="938190" y="1276216"/>
          <a:ext cx="3780455" cy="638363"/>
        </a:xfrm>
        <a:prstGeom prst="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01"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mj-lt"/>
            </a:rPr>
            <a:t>62 años</a:t>
          </a:r>
        </a:p>
      </dsp:txBody>
      <dsp:txXfrm>
        <a:off x="938190" y="1276216"/>
        <a:ext cx="3780455" cy="638363"/>
      </dsp:txXfrm>
    </dsp:sp>
    <dsp:sp modelId="{13E618EC-32DF-7C4A-BBCC-ED4E859F001E}">
      <dsp:nvSpPr>
        <dsp:cNvPr id="0" name=""/>
        <dsp:cNvSpPr/>
      </dsp:nvSpPr>
      <dsp:spPr>
        <a:xfrm>
          <a:off x="539213" y="1196420"/>
          <a:ext cx="797954" cy="797954"/>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75D4D9-76C4-724B-8877-3637ECD4055B}">
      <dsp:nvSpPr>
        <dsp:cNvPr id="0" name=""/>
        <dsp:cNvSpPr/>
      </dsp:nvSpPr>
      <dsp:spPr>
        <a:xfrm>
          <a:off x="1078585" y="2233454"/>
          <a:ext cx="3640059" cy="638363"/>
        </a:xfrm>
        <a:prstGeom prst="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01"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mj-lt"/>
            </a:rPr>
            <a:t>IMC 31,5 kg/m</a:t>
          </a:r>
          <a:r>
            <a:rPr lang="es-ES" sz="1800" kern="1200" baseline="30000" dirty="0">
              <a:latin typeface="+mj-lt"/>
            </a:rPr>
            <a:t>2</a:t>
          </a:r>
          <a:endParaRPr lang="es-ES" sz="1800" kern="1200" dirty="0">
            <a:latin typeface="+mj-lt"/>
          </a:endParaRPr>
        </a:p>
      </dsp:txBody>
      <dsp:txXfrm>
        <a:off x="1078585" y="2233454"/>
        <a:ext cx="3640059" cy="638363"/>
      </dsp:txXfrm>
    </dsp:sp>
    <dsp:sp modelId="{8880C59C-1169-0E4E-9B10-8BA59182A498}">
      <dsp:nvSpPr>
        <dsp:cNvPr id="0" name=""/>
        <dsp:cNvSpPr/>
      </dsp:nvSpPr>
      <dsp:spPr>
        <a:xfrm>
          <a:off x="679608" y="2153659"/>
          <a:ext cx="797954" cy="797954"/>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9C257E-0F3E-944C-8E9B-83772552E63C}">
      <dsp:nvSpPr>
        <dsp:cNvPr id="0" name=""/>
        <dsp:cNvSpPr/>
      </dsp:nvSpPr>
      <dsp:spPr>
        <a:xfrm>
          <a:off x="938190" y="3190693"/>
          <a:ext cx="3780455" cy="638363"/>
        </a:xfrm>
        <a:prstGeom prst="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01"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mj-lt"/>
            </a:rPr>
            <a:t>8,7 años evolución DM2</a:t>
          </a:r>
        </a:p>
      </dsp:txBody>
      <dsp:txXfrm>
        <a:off x="938190" y="3190693"/>
        <a:ext cx="3780455" cy="638363"/>
      </dsp:txXfrm>
    </dsp:sp>
    <dsp:sp modelId="{FDD44ECA-1C79-B248-A2D6-35A5E631DD6A}">
      <dsp:nvSpPr>
        <dsp:cNvPr id="0" name=""/>
        <dsp:cNvSpPr/>
      </dsp:nvSpPr>
      <dsp:spPr>
        <a:xfrm>
          <a:off x="539213" y="3110898"/>
          <a:ext cx="797954" cy="797954"/>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0C94A-110E-774B-BEFC-3EEA4F41C4B2}">
      <dsp:nvSpPr>
        <dsp:cNvPr id="0" name=""/>
        <dsp:cNvSpPr/>
      </dsp:nvSpPr>
      <dsp:spPr>
        <a:xfrm>
          <a:off x="480758" y="4147932"/>
          <a:ext cx="4237887" cy="638363"/>
        </a:xfrm>
        <a:prstGeom prst="rect">
          <a:avLst/>
        </a:prstGeom>
        <a:solidFill>
          <a:srgbClr val="0028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01"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mj-lt"/>
            </a:rPr>
            <a:t>HbA1c 7,3%</a:t>
          </a:r>
        </a:p>
      </dsp:txBody>
      <dsp:txXfrm>
        <a:off x="480758" y="4147932"/>
        <a:ext cx="4237887" cy="638363"/>
      </dsp:txXfrm>
    </dsp:sp>
    <dsp:sp modelId="{CB0518A2-12A4-B442-B4B9-23E241BDC096}">
      <dsp:nvSpPr>
        <dsp:cNvPr id="0" name=""/>
        <dsp:cNvSpPr/>
      </dsp:nvSpPr>
      <dsp:spPr>
        <a:xfrm>
          <a:off x="81781" y="4068136"/>
          <a:ext cx="797954" cy="797954"/>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B9813-2294-4B9F-A241-5553BCB75629}" type="datetimeFigureOut">
              <a:rPr lang="es-ES" smtClean="0"/>
              <a:t>14/05/2025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391A4-A947-4831-AD38-DF9EB778AF1C}" type="slidenum">
              <a:rPr lang="es-ES" smtClean="0"/>
              <a:t>‹Nº›</a:t>
            </a:fld>
            <a:endParaRPr lang="es-ES"/>
          </a:p>
        </p:txBody>
      </p:sp>
    </p:spTree>
    <p:extLst>
      <p:ext uri="{BB962C8B-B14F-4D97-AF65-F5344CB8AC3E}">
        <p14:creationId xmlns:p14="http://schemas.microsoft.com/office/powerpoint/2010/main" val="114225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solidFill>
                  <a:srgbClr val="272D45"/>
                </a:solidFill>
                <a:latin typeface="Kanit Light" pitchFamily="34" charset="0"/>
                <a:ea typeface="Kanit Light" pitchFamily="34" charset="-122"/>
                <a:cs typeface="Kanit Light" pitchFamily="34" charset="-120"/>
              </a:rPr>
              <a:t>El </a:t>
            </a:r>
            <a:r>
              <a:rPr lang="en-US" sz="1200" dirty="0" err="1">
                <a:solidFill>
                  <a:srgbClr val="272D45"/>
                </a:solidFill>
                <a:latin typeface="Kanit Light" pitchFamily="34" charset="0"/>
                <a:ea typeface="Kanit Light" pitchFamily="34" charset="-122"/>
                <a:cs typeface="Kanit Light" pitchFamily="34" charset="-120"/>
              </a:rPr>
              <a:t>envejecimiento</a:t>
            </a:r>
            <a:r>
              <a:rPr lang="en-US" sz="1200" dirty="0">
                <a:solidFill>
                  <a:srgbClr val="272D45"/>
                </a:solidFill>
                <a:latin typeface="Kanit Light" pitchFamily="34" charset="0"/>
                <a:ea typeface="Kanit Light" pitchFamily="34" charset="-122"/>
                <a:cs typeface="Kanit Light" pitchFamily="34" charset="-120"/>
              </a:rPr>
              <a:t> </a:t>
            </a:r>
            <a:r>
              <a:rPr lang="en-US" sz="1200" dirty="0" err="1">
                <a:solidFill>
                  <a:srgbClr val="272D45"/>
                </a:solidFill>
                <a:latin typeface="Kanit Light" pitchFamily="34" charset="0"/>
                <a:ea typeface="Kanit Light" pitchFamily="34" charset="-122"/>
                <a:cs typeface="Kanit Light" pitchFamily="34" charset="-120"/>
              </a:rPr>
              <a:t>poblacional</a:t>
            </a:r>
            <a:r>
              <a:rPr lang="en-US" sz="1200" dirty="0">
                <a:solidFill>
                  <a:srgbClr val="272D45"/>
                </a:solidFill>
                <a:latin typeface="Kanit Light" pitchFamily="34" charset="0"/>
                <a:ea typeface="Kanit Light" pitchFamily="34" charset="-122"/>
                <a:cs typeface="Kanit Light" pitchFamily="34" charset="-120"/>
              </a:rPr>
              <a:t>: un </a:t>
            </a:r>
            <a:r>
              <a:rPr lang="en-US" sz="1200" dirty="0" err="1">
                <a:solidFill>
                  <a:srgbClr val="272D45"/>
                </a:solidFill>
                <a:latin typeface="Kanit Light" pitchFamily="34" charset="0"/>
                <a:ea typeface="Kanit Light" pitchFamily="34" charset="-122"/>
                <a:cs typeface="Kanit Light" pitchFamily="34" charset="-120"/>
              </a:rPr>
              <a:t>desafío</a:t>
            </a:r>
            <a:r>
              <a:rPr lang="en-US" sz="1200" dirty="0">
                <a:solidFill>
                  <a:srgbClr val="272D45"/>
                </a:solidFill>
                <a:latin typeface="Kanit Light" pitchFamily="34" charset="0"/>
                <a:ea typeface="Kanit Light" pitchFamily="34" charset="-122"/>
                <a:cs typeface="Kanit Light" pitchFamily="34" charset="-12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C3249"/>
                </a:solidFill>
                <a:latin typeface="Martel Sans" pitchFamily="34" charset="0"/>
                <a:ea typeface="Martel Sans" pitchFamily="34" charset="-122"/>
                <a:cs typeface="Martel Sans" pitchFamily="34" charset="-120"/>
              </a:rPr>
              <a:t>España </a:t>
            </a:r>
            <a:r>
              <a:rPr lang="en-US" sz="1200" dirty="0" err="1">
                <a:solidFill>
                  <a:srgbClr val="2C3249"/>
                </a:solidFill>
                <a:latin typeface="Martel Sans" pitchFamily="34" charset="0"/>
                <a:ea typeface="Martel Sans" pitchFamily="34" charset="-122"/>
                <a:cs typeface="Martel Sans" pitchFamily="34" charset="-120"/>
              </a:rPr>
              <a:t>envejece</a:t>
            </a:r>
            <a:r>
              <a:rPr lang="en-US" sz="1200" dirty="0">
                <a:solidFill>
                  <a:srgbClr val="2C3249"/>
                </a:solidFill>
                <a:latin typeface="Martel Sans" pitchFamily="34" charset="0"/>
                <a:ea typeface="Martel Sans" pitchFamily="34" charset="-122"/>
                <a:cs typeface="Martel Sans" pitchFamily="34" charset="-120"/>
              </a:rPr>
              <a:t> </a:t>
            </a:r>
            <a:r>
              <a:rPr lang="en-US" sz="1200" dirty="0" err="1">
                <a:solidFill>
                  <a:srgbClr val="2C3249"/>
                </a:solidFill>
                <a:latin typeface="Martel Sans" pitchFamily="34" charset="0"/>
                <a:ea typeface="Martel Sans" pitchFamily="34" charset="-122"/>
                <a:cs typeface="Martel Sans" pitchFamily="34" charset="-120"/>
              </a:rPr>
              <a:t>aceleradamente</a:t>
            </a:r>
            <a:r>
              <a:rPr lang="en-US" sz="1200" dirty="0">
                <a:solidFill>
                  <a:srgbClr val="2C3249"/>
                </a:solidFill>
                <a:latin typeface="Martel Sans" pitchFamily="34" charset="0"/>
                <a:ea typeface="Martel Sans" pitchFamily="34" charset="-122"/>
                <a:cs typeface="Martel Sans" pitchFamily="34" charset="-120"/>
              </a:rPr>
              <a:t>. En 2050, </a:t>
            </a:r>
            <a:r>
              <a:rPr lang="en-US" sz="1200" dirty="0" err="1">
                <a:solidFill>
                  <a:srgbClr val="2C3249"/>
                </a:solidFill>
                <a:latin typeface="Martel Sans" pitchFamily="34" charset="0"/>
                <a:ea typeface="Martel Sans" pitchFamily="34" charset="-122"/>
                <a:cs typeface="Martel Sans" pitchFamily="34" charset="-120"/>
              </a:rPr>
              <a:t>casi</a:t>
            </a:r>
            <a:r>
              <a:rPr lang="en-US" sz="1200" dirty="0">
                <a:solidFill>
                  <a:srgbClr val="2C3249"/>
                </a:solidFill>
                <a:latin typeface="Martel Sans" pitchFamily="34" charset="0"/>
                <a:ea typeface="Martel Sans" pitchFamily="34" charset="-122"/>
                <a:cs typeface="Martel Sans" pitchFamily="34" charset="-120"/>
              </a:rPr>
              <a:t> un tercio de la población </a:t>
            </a:r>
            <a:r>
              <a:rPr lang="en-US" sz="1200" dirty="0" err="1">
                <a:solidFill>
                  <a:srgbClr val="2C3249"/>
                </a:solidFill>
                <a:latin typeface="Martel Sans" pitchFamily="34" charset="0"/>
                <a:ea typeface="Martel Sans" pitchFamily="34" charset="-122"/>
                <a:cs typeface="Martel Sans" pitchFamily="34" charset="-120"/>
              </a:rPr>
              <a:t>superará</a:t>
            </a:r>
            <a:r>
              <a:rPr lang="en-US" sz="1200" dirty="0">
                <a:solidFill>
                  <a:srgbClr val="2C3249"/>
                </a:solidFill>
                <a:latin typeface="Martel Sans" pitchFamily="34" charset="0"/>
                <a:ea typeface="Martel Sans" pitchFamily="34" charset="-122"/>
                <a:cs typeface="Martel Sans" pitchFamily="34" charset="-120"/>
              </a:rPr>
              <a:t> </a:t>
            </a:r>
            <a:r>
              <a:rPr lang="en-US" sz="1200" dirty="0" err="1">
                <a:solidFill>
                  <a:srgbClr val="2C3249"/>
                </a:solidFill>
                <a:latin typeface="Martel Sans" pitchFamily="34" charset="0"/>
                <a:ea typeface="Martel Sans" pitchFamily="34" charset="-122"/>
                <a:cs typeface="Martel Sans" pitchFamily="34" charset="-120"/>
              </a:rPr>
              <a:t>los</a:t>
            </a:r>
            <a:r>
              <a:rPr lang="en-US" sz="1200" dirty="0">
                <a:solidFill>
                  <a:srgbClr val="2C3249"/>
                </a:solidFill>
                <a:latin typeface="Martel Sans" pitchFamily="34" charset="0"/>
                <a:ea typeface="Martel Sans" pitchFamily="34" charset="-122"/>
                <a:cs typeface="Martel Sans" pitchFamily="34" charset="-120"/>
              </a:rPr>
              <a:t> 65 </a:t>
            </a:r>
            <a:r>
              <a:rPr lang="en-US" sz="1200" dirty="0" err="1">
                <a:solidFill>
                  <a:srgbClr val="2C3249"/>
                </a:solidFill>
                <a:latin typeface="Martel Sans" pitchFamily="34" charset="0"/>
                <a:ea typeface="Martel Sans" pitchFamily="34" charset="-122"/>
                <a:cs typeface="Martel Sans" pitchFamily="34" charset="-120"/>
              </a:rPr>
              <a:t>años</a:t>
            </a:r>
            <a:r>
              <a:rPr lang="en-US" sz="1200" dirty="0">
                <a:solidFill>
                  <a:srgbClr val="2C3249"/>
                </a:solidFill>
                <a:latin typeface="Martel Sans" pitchFamily="34" charset="0"/>
                <a:ea typeface="Martel Sans" pitchFamily="34" charset="-122"/>
                <a:cs typeface="Martel Sans" pitchFamily="34" charset="-120"/>
              </a:rPr>
              <a:t>.</a:t>
            </a:r>
            <a:endParaRPr lang="en-US" sz="1200" dirty="0"/>
          </a:p>
          <a:p>
            <a:endParaRPr lang="es-ES" dirty="0"/>
          </a:p>
        </p:txBody>
      </p:sp>
      <p:sp>
        <p:nvSpPr>
          <p:cNvPr id="4" name="Marcador de número de diapositiva 3"/>
          <p:cNvSpPr>
            <a:spLocks noGrp="1"/>
          </p:cNvSpPr>
          <p:nvPr>
            <p:ph type="sldNum" sz="quarter" idx="5"/>
          </p:nvPr>
        </p:nvSpPr>
        <p:spPr/>
        <p:txBody>
          <a:bodyPr/>
          <a:lstStyle/>
          <a:p>
            <a:fld id="{57E391A4-A947-4831-AD38-DF9EB778AF1C}" type="slidenum">
              <a:rPr lang="es-ES" smtClean="0"/>
              <a:t>8</a:t>
            </a:fld>
            <a:endParaRPr lang="es-ES"/>
          </a:p>
        </p:txBody>
      </p:sp>
    </p:spTree>
    <p:extLst>
      <p:ext uri="{BB962C8B-B14F-4D97-AF65-F5344CB8AC3E}">
        <p14:creationId xmlns:p14="http://schemas.microsoft.com/office/powerpoint/2010/main" val="84757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a:extLst>
              <a:ext uri="{FF2B5EF4-FFF2-40B4-BE49-F238E27FC236}">
                <a16:creationId xmlns:a16="http://schemas.microsoft.com/office/drawing/2014/main" id="{973E28B4-E3EF-46D8-FA55-C0BD26063F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a:extLst>
              <a:ext uri="{FF2B5EF4-FFF2-40B4-BE49-F238E27FC236}">
                <a16:creationId xmlns:a16="http://schemas.microsoft.com/office/drawing/2014/main" id="{2A162408-BF29-7C15-D4A5-0506CD42B0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Halli-Tierney AD, Scarbrough C, Carroll D. Polypharmacy: Evaluating Risks and Deprescribing. Am Fam Physician. 2019 Jul 1;100(1):32-38. PMID: 31259501.</a:t>
            </a:r>
          </a:p>
        </p:txBody>
      </p:sp>
      <p:sp>
        <p:nvSpPr>
          <p:cNvPr id="84996" name="3 Marcador de número de diapositiva">
            <a:extLst>
              <a:ext uri="{FF2B5EF4-FFF2-40B4-BE49-F238E27FC236}">
                <a16:creationId xmlns:a16="http://schemas.microsoft.com/office/drawing/2014/main" id="{04214312-4A9A-A5BF-0C83-2E1C1A2864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D74112-659A-4E8E-BB34-3B6C00532793}" type="slidenum">
              <a:rPr lang="es-ES" altLang="es-ES"/>
              <a:pPr eaLnBrk="1" hangingPunct="1"/>
              <a:t>59</a:t>
            </a:fld>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7E391A4-A947-4831-AD38-DF9EB778AF1C}" type="slidenum">
              <a:rPr lang="es-ES" smtClean="0"/>
              <a:t>61</a:t>
            </a:fld>
            <a:endParaRPr lang="es-ES"/>
          </a:p>
        </p:txBody>
      </p:sp>
    </p:spTree>
    <p:extLst>
      <p:ext uri="{BB962C8B-B14F-4D97-AF65-F5344CB8AC3E}">
        <p14:creationId xmlns:p14="http://schemas.microsoft.com/office/powerpoint/2010/main" val="2207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a:extLst>
              <a:ext uri="{FF2B5EF4-FFF2-40B4-BE49-F238E27FC236}">
                <a16:creationId xmlns:a16="http://schemas.microsoft.com/office/drawing/2014/main" id="{1B992B09-850A-104A-3FFD-87A5B7DD26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Marcador de notas">
            <a:extLst>
              <a:ext uri="{FF2B5EF4-FFF2-40B4-BE49-F238E27FC236}">
                <a16:creationId xmlns:a16="http://schemas.microsoft.com/office/drawing/2014/main" id="{5E46AB2D-5BA0-BD55-D78C-DE7F464F52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50000"/>
              </a:spcBef>
            </a:pPr>
            <a:r>
              <a:rPr lang="es-ES" altLang="en-US" sz="900"/>
              <a:t>Síndrome clínico que presenta tres o más de los siguientes criterios:</a:t>
            </a:r>
          </a:p>
          <a:p>
            <a:pPr marL="377825" lvl="1" indent="-144463" algn="just" eaLnBrk="1" hangingPunct="1">
              <a:spcBef>
                <a:spcPct val="50000"/>
              </a:spcBef>
              <a:buClr>
                <a:srgbClr val="4E97D1"/>
              </a:buClr>
              <a:buSzPct val="120000"/>
              <a:buFontTx/>
              <a:buChar char="•"/>
            </a:pPr>
            <a:r>
              <a:rPr lang="es-ES" altLang="en-US" sz="900">
                <a:ea typeface="MS PGothic" panose="020B0600070205080204" pitchFamily="34" charset="-128"/>
              </a:rPr>
              <a:t>Pérdida de peso no intencionada de más de 5 kg o 5 % del peso corporal en un año.</a:t>
            </a:r>
          </a:p>
          <a:p>
            <a:pPr marL="377825" lvl="1" indent="-144463" algn="just" eaLnBrk="1" hangingPunct="1">
              <a:spcBef>
                <a:spcPct val="50000"/>
              </a:spcBef>
              <a:buClr>
                <a:srgbClr val="4E97D1"/>
              </a:buClr>
              <a:buSzPct val="120000"/>
              <a:buFontTx/>
              <a:buChar char="•"/>
            </a:pPr>
            <a:r>
              <a:rPr lang="es-ES" altLang="en-US" sz="900">
                <a:ea typeface="MS PGothic" panose="020B0600070205080204" pitchFamily="34" charset="-128"/>
              </a:rPr>
              <a:t>Debilidad muscular. Fuerza prensora de menos del 20 % del límite de la normalidad ajustado por sexo y por índice de masa muscular.</a:t>
            </a:r>
          </a:p>
          <a:p>
            <a:pPr marL="377825" lvl="1" indent="-144463" algn="just" eaLnBrk="1" hangingPunct="1">
              <a:spcBef>
                <a:spcPct val="50000"/>
              </a:spcBef>
              <a:buClr>
                <a:srgbClr val="4E97D1"/>
              </a:buClr>
              <a:buSzPct val="120000"/>
              <a:buFontTx/>
              <a:buChar char="•"/>
            </a:pPr>
            <a:r>
              <a:rPr lang="es-ES" altLang="en-US" sz="900">
                <a:ea typeface="MS PGothic" panose="020B0600070205080204" pitchFamily="34" charset="-128"/>
              </a:rPr>
              <a:t>Cansancio o baja resistencia a pequeños esfuerzos.</a:t>
            </a:r>
          </a:p>
          <a:p>
            <a:pPr marL="377825" lvl="1" indent="-144463" algn="just" eaLnBrk="1" hangingPunct="1">
              <a:spcBef>
                <a:spcPct val="50000"/>
              </a:spcBef>
              <a:buClr>
                <a:srgbClr val="4E97D1"/>
              </a:buClr>
              <a:buSzPct val="120000"/>
              <a:buFontTx/>
              <a:buChar char="•"/>
            </a:pPr>
            <a:r>
              <a:rPr lang="es-ES" altLang="en-US" sz="900">
                <a:ea typeface="MS PGothic" panose="020B0600070205080204" pitchFamily="34" charset="-128"/>
              </a:rPr>
              <a:t>Lentitud de la marcha: mayor al 20 % del límite de la normalidad ajustado por sexo y altura, al recorrer 4,5 m.</a:t>
            </a:r>
          </a:p>
          <a:p>
            <a:pPr marL="377825" lvl="1" indent="-144463" algn="just" eaLnBrk="1" hangingPunct="1">
              <a:spcBef>
                <a:spcPct val="50000"/>
              </a:spcBef>
              <a:buClr>
                <a:srgbClr val="4E97D1"/>
              </a:buClr>
              <a:buSzPct val="120000"/>
              <a:buFontTx/>
              <a:buChar char="•"/>
            </a:pPr>
            <a:r>
              <a:rPr lang="es-ES" altLang="en-US" sz="900">
                <a:ea typeface="MS PGothic" panose="020B0600070205080204" pitchFamily="34" charset="-128"/>
              </a:rPr>
              <a:t>Nivel bajo de actividad física. Cálculo del consumo de calorías semanales por debajo del quintil inferior ajustado por sexo.</a:t>
            </a:r>
          </a:p>
          <a:p>
            <a:pPr eaLnBrk="1" hangingPunct="1">
              <a:spcBef>
                <a:spcPct val="0"/>
              </a:spcBef>
            </a:pPr>
            <a:endParaRPr lang="es-ES" altLang="en-US"/>
          </a:p>
        </p:txBody>
      </p:sp>
      <p:sp>
        <p:nvSpPr>
          <p:cNvPr id="53252" name="3 Marcador de número de diapositiva">
            <a:extLst>
              <a:ext uri="{FF2B5EF4-FFF2-40B4-BE49-F238E27FC236}">
                <a16:creationId xmlns:a16="http://schemas.microsoft.com/office/drawing/2014/main" id="{B6EE8CB4-7350-3BE6-7DBB-C1F6B7DED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0AD9B2-EF01-48C0-8FF3-D64AFC0E56CC}" type="slidenum">
              <a:rPr lang="es-ES" altLang="en-US"/>
              <a:pPr/>
              <a:t>76</a:t>
            </a:fld>
            <a:endParaRPr lang="es-E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a:extLst>
              <a:ext uri="{FF2B5EF4-FFF2-40B4-BE49-F238E27FC236}">
                <a16:creationId xmlns:a16="http://schemas.microsoft.com/office/drawing/2014/main" id="{CCBB35C6-D62F-58E2-FADE-AAAE40B969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Marcador de notas 2">
            <a:extLst>
              <a:ext uri="{FF2B5EF4-FFF2-40B4-BE49-F238E27FC236}">
                <a16:creationId xmlns:a16="http://schemas.microsoft.com/office/drawing/2014/main" id="{F7F379C3-95F7-672E-B5FC-CA83060972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a:p>
        </p:txBody>
      </p:sp>
      <p:sp>
        <p:nvSpPr>
          <p:cNvPr id="54276" name="Marcador de número de diapositiva 3">
            <a:extLst>
              <a:ext uri="{FF2B5EF4-FFF2-40B4-BE49-F238E27FC236}">
                <a16:creationId xmlns:a16="http://schemas.microsoft.com/office/drawing/2014/main" id="{000080D4-C28B-E004-8CF1-13507D4101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9CA62A-11F9-4256-950F-3E6F9E3C06D4}" type="slidenum">
              <a:rPr lang="es-ES" altLang="en-US"/>
              <a:pPr/>
              <a:t>81</a:t>
            </a:fld>
            <a:endParaRPr lang="es-E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hape 482">
            <a:extLst>
              <a:ext uri="{FF2B5EF4-FFF2-40B4-BE49-F238E27FC236}">
                <a16:creationId xmlns:a16="http://schemas.microsoft.com/office/drawing/2014/main" id="{51C05D27-22FC-27BE-B357-1636B266D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 name="Shape 483">
            <a:extLst>
              <a:ext uri="{FF2B5EF4-FFF2-40B4-BE49-F238E27FC236}">
                <a16:creationId xmlns:a16="http://schemas.microsoft.com/office/drawing/2014/main" id="{93EA1E14-CBFD-37BC-3140-27DD20ED719E}"/>
              </a:ext>
            </a:extLst>
          </p:cNvPr>
          <p:cNvSpPr>
            <a:spLocks noGrp="1"/>
          </p:cNvSpPr>
          <p:nvPr>
            <p:ph type="body" sz="quarter" idx="1"/>
          </p:nvPr>
        </p:nvSpPr>
        <p:spPr/>
        <p:txBody>
          <a:bodyPr/>
          <a:lstStyle/>
          <a:p>
            <a:pPr eaLnBrk="1" fontAlgn="auto" hangingPunct="1">
              <a:spcBef>
                <a:spcPts val="0"/>
              </a:spcBef>
              <a:spcAft>
                <a:spcPts val="0"/>
              </a:spcAft>
              <a:defRPr b="1"/>
            </a:pPr>
            <a:r>
              <a:rPr b="1" dirty="0"/>
              <a:t>Los </a:t>
            </a:r>
            <a:r>
              <a:rPr b="1" dirty="0" err="1"/>
              <a:t>objetivos</a:t>
            </a:r>
            <a:r>
              <a:rPr b="1" dirty="0"/>
              <a:t> de control </a:t>
            </a:r>
            <a:r>
              <a:rPr b="1" dirty="0" err="1"/>
              <a:t>glucémico</a:t>
            </a:r>
            <a:r>
              <a:rPr b="1" dirty="0"/>
              <a:t> </a:t>
            </a:r>
            <a:r>
              <a:rPr b="1" dirty="0" err="1"/>
              <a:t>en</a:t>
            </a:r>
            <a:r>
              <a:rPr b="1" dirty="0"/>
              <a:t> el </a:t>
            </a:r>
            <a:r>
              <a:rPr b="1" dirty="0" err="1"/>
              <a:t>paciente</a:t>
            </a:r>
            <a:r>
              <a:rPr b="1" dirty="0"/>
              <a:t> </a:t>
            </a:r>
            <a:r>
              <a:rPr b="1" dirty="0" err="1"/>
              <a:t>anciano</a:t>
            </a:r>
            <a:r>
              <a:rPr b="1" dirty="0"/>
              <a:t> son </a:t>
            </a:r>
            <a:r>
              <a:rPr b="1" dirty="0" err="1"/>
              <a:t>distintos</a:t>
            </a:r>
            <a:r>
              <a:rPr b="1" dirty="0"/>
              <a:t> </a:t>
            </a:r>
            <a:r>
              <a:rPr b="1" dirty="0" err="1"/>
              <a:t>en</a:t>
            </a:r>
            <a:r>
              <a:rPr b="1" dirty="0"/>
              <a:t> </a:t>
            </a:r>
            <a:r>
              <a:rPr b="1" dirty="0" err="1"/>
              <a:t>función</a:t>
            </a:r>
            <a:r>
              <a:rPr b="1" dirty="0"/>
              <a:t> de la </a:t>
            </a:r>
            <a:r>
              <a:rPr b="1" dirty="0" err="1"/>
              <a:t>situación</a:t>
            </a:r>
            <a:r>
              <a:rPr b="1" dirty="0"/>
              <a:t> </a:t>
            </a:r>
            <a:r>
              <a:rPr b="1" dirty="0" err="1"/>
              <a:t>clínica</a:t>
            </a:r>
            <a:r>
              <a:rPr b="1" dirty="0"/>
              <a:t>.</a:t>
            </a:r>
          </a:p>
          <a:p>
            <a:pPr eaLnBrk="1" fontAlgn="auto" hangingPunct="1">
              <a:spcBef>
                <a:spcPts val="0"/>
              </a:spcBef>
              <a:spcAft>
                <a:spcPts val="0"/>
              </a:spcAft>
              <a:defRPr b="1"/>
            </a:pPr>
            <a:endParaRPr b="1" dirty="0"/>
          </a:p>
          <a:p>
            <a:pPr marL="171450" indent="-171450" eaLnBrk="1" fontAlgn="auto" hangingPunct="1">
              <a:spcBef>
                <a:spcPts val="0"/>
              </a:spcBef>
              <a:spcAft>
                <a:spcPts val="0"/>
              </a:spcAft>
              <a:buSzPct val="100000"/>
              <a:buFont typeface="Arial"/>
              <a:buChar char="•"/>
              <a:defRPr/>
            </a:pPr>
            <a:r>
              <a:rPr dirty="0" err="1"/>
              <a:t>En</a:t>
            </a:r>
            <a:r>
              <a:rPr dirty="0"/>
              <a:t> </a:t>
            </a:r>
            <a:r>
              <a:rPr dirty="0" err="1"/>
              <a:t>ancianos</a:t>
            </a:r>
            <a:r>
              <a:rPr dirty="0"/>
              <a:t> </a:t>
            </a:r>
            <a:r>
              <a:rPr dirty="0" err="1"/>
              <a:t>sanos</a:t>
            </a:r>
            <a:r>
              <a:rPr dirty="0"/>
              <a:t>, con </a:t>
            </a:r>
            <a:r>
              <a:rPr dirty="0" err="1"/>
              <a:t>buen</a:t>
            </a:r>
            <a:r>
              <a:rPr dirty="0"/>
              <a:t> </a:t>
            </a:r>
            <a:r>
              <a:rPr dirty="0" err="1"/>
              <a:t>estado</a:t>
            </a:r>
            <a:r>
              <a:rPr dirty="0"/>
              <a:t> </a:t>
            </a:r>
            <a:r>
              <a:rPr dirty="0" err="1"/>
              <a:t>funcional</a:t>
            </a:r>
            <a:r>
              <a:rPr dirty="0"/>
              <a:t> y </a:t>
            </a:r>
            <a:r>
              <a:rPr dirty="0" err="1"/>
              <a:t>cognitivo</a:t>
            </a:r>
            <a:r>
              <a:rPr dirty="0"/>
              <a:t>, </a:t>
            </a:r>
            <a:r>
              <a:rPr dirty="0" err="1"/>
              <a:t>baja</a:t>
            </a:r>
            <a:r>
              <a:rPr dirty="0"/>
              <a:t> </a:t>
            </a:r>
            <a:r>
              <a:rPr dirty="0" err="1"/>
              <a:t>carga</a:t>
            </a:r>
            <a:r>
              <a:rPr dirty="0"/>
              <a:t> de </a:t>
            </a:r>
            <a:r>
              <a:rPr dirty="0" err="1"/>
              <a:t>comorbilidad</a:t>
            </a:r>
            <a:r>
              <a:rPr dirty="0"/>
              <a:t> y </a:t>
            </a:r>
            <a:r>
              <a:rPr dirty="0" err="1"/>
              <a:t>buena</a:t>
            </a:r>
            <a:r>
              <a:rPr dirty="0"/>
              <a:t> </a:t>
            </a:r>
            <a:r>
              <a:rPr dirty="0" err="1"/>
              <a:t>expectativa</a:t>
            </a:r>
            <a:r>
              <a:rPr dirty="0"/>
              <a:t> de </a:t>
            </a:r>
            <a:r>
              <a:rPr dirty="0" err="1"/>
              <a:t>vida</a:t>
            </a:r>
            <a:r>
              <a:rPr dirty="0"/>
              <a:t>. Las </a:t>
            </a:r>
            <a:r>
              <a:rPr dirty="0" err="1"/>
              <a:t>intervenciones</a:t>
            </a:r>
            <a:r>
              <a:rPr dirty="0"/>
              <a:t> </a:t>
            </a:r>
            <a:r>
              <a:rPr dirty="0" err="1"/>
              <a:t>terapéuticas</a:t>
            </a:r>
            <a:r>
              <a:rPr dirty="0"/>
              <a:t> y </a:t>
            </a:r>
            <a:r>
              <a:rPr dirty="0" err="1"/>
              <a:t>los</a:t>
            </a:r>
            <a:r>
              <a:rPr dirty="0"/>
              <a:t> </a:t>
            </a:r>
            <a:r>
              <a:rPr dirty="0" err="1"/>
              <a:t>objetivos</a:t>
            </a:r>
            <a:r>
              <a:rPr dirty="0"/>
              <a:t> </a:t>
            </a:r>
            <a:r>
              <a:rPr dirty="0" err="1"/>
              <a:t>pueden</a:t>
            </a:r>
            <a:r>
              <a:rPr dirty="0"/>
              <a:t> </a:t>
            </a:r>
            <a:r>
              <a:rPr dirty="0" err="1"/>
              <a:t>ser</a:t>
            </a:r>
            <a:r>
              <a:rPr dirty="0"/>
              <a:t> </a:t>
            </a:r>
            <a:r>
              <a:rPr dirty="0" err="1"/>
              <a:t>similares</a:t>
            </a:r>
            <a:r>
              <a:rPr dirty="0"/>
              <a:t> a </a:t>
            </a:r>
            <a:r>
              <a:rPr dirty="0" err="1"/>
              <a:t>los</a:t>
            </a:r>
            <a:r>
              <a:rPr dirty="0"/>
              <a:t> de </a:t>
            </a:r>
            <a:r>
              <a:rPr dirty="0" err="1"/>
              <a:t>los</a:t>
            </a:r>
            <a:r>
              <a:rPr dirty="0"/>
              <a:t> </a:t>
            </a:r>
            <a:r>
              <a:rPr dirty="0" err="1"/>
              <a:t>adultos</a:t>
            </a:r>
            <a:r>
              <a:rPr dirty="0"/>
              <a:t> </a:t>
            </a:r>
            <a:r>
              <a:rPr dirty="0" err="1"/>
              <a:t>jóvenes</a:t>
            </a:r>
            <a:r>
              <a:rPr dirty="0"/>
              <a:t> con diabetes (HbA1c 7-7,5%).</a:t>
            </a:r>
          </a:p>
          <a:p>
            <a:pPr marL="171450" indent="-171450" eaLnBrk="1" fontAlgn="auto" hangingPunct="1">
              <a:spcBef>
                <a:spcPts val="0"/>
              </a:spcBef>
              <a:spcAft>
                <a:spcPts val="0"/>
              </a:spcAft>
              <a:buSzPct val="100000"/>
              <a:buFont typeface="Arial"/>
              <a:buChar char="•"/>
              <a:defRPr/>
            </a:pPr>
            <a:r>
              <a:rPr dirty="0" err="1"/>
              <a:t>En</a:t>
            </a:r>
            <a:r>
              <a:rPr dirty="0"/>
              <a:t> </a:t>
            </a:r>
            <a:r>
              <a:rPr dirty="0" err="1"/>
              <a:t>ancianos</a:t>
            </a:r>
            <a:r>
              <a:rPr dirty="0"/>
              <a:t> </a:t>
            </a:r>
            <a:r>
              <a:rPr dirty="0" err="1"/>
              <a:t>frágiles</a:t>
            </a:r>
            <a:r>
              <a:rPr dirty="0"/>
              <a:t>, con </a:t>
            </a:r>
            <a:r>
              <a:rPr dirty="0" err="1"/>
              <a:t>discapacidad</a:t>
            </a:r>
            <a:r>
              <a:rPr dirty="0"/>
              <a:t> </a:t>
            </a:r>
            <a:r>
              <a:rPr dirty="0" err="1"/>
              <a:t>funcional</a:t>
            </a:r>
            <a:r>
              <a:rPr dirty="0"/>
              <a:t>, </a:t>
            </a:r>
            <a:r>
              <a:rPr dirty="0" err="1"/>
              <a:t>demencia</a:t>
            </a:r>
            <a:r>
              <a:rPr dirty="0"/>
              <a:t> y/o </a:t>
            </a:r>
            <a:r>
              <a:rPr dirty="0" err="1"/>
              <a:t>expectativa</a:t>
            </a:r>
            <a:r>
              <a:rPr dirty="0"/>
              <a:t> de </a:t>
            </a:r>
            <a:r>
              <a:rPr dirty="0" err="1"/>
              <a:t>vida</a:t>
            </a:r>
            <a:r>
              <a:rPr dirty="0"/>
              <a:t> </a:t>
            </a:r>
            <a:r>
              <a:rPr dirty="0" err="1"/>
              <a:t>limitada</a:t>
            </a:r>
            <a:r>
              <a:rPr dirty="0"/>
              <a:t>. </a:t>
            </a:r>
            <a:r>
              <a:rPr dirty="0" err="1"/>
              <a:t>Debería</a:t>
            </a:r>
            <a:r>
              <a:rPr dirty="0"/>
              <a:t> </a:t>
            </a:r>
            <a:r>
              <a:rPr dirty="0" err="1"/>
              <a:t>evitarse</a:t>
            </a:r>
            <a:r>
              <a:rPr dirty="0"/>
              <a:t> la </a:t>
            </a:r>
            <a:r>
              <a:rPr dirty="0" err="1"/>
              <a:t>hiperglucemia</a:t>
            </a:r>
            <a:r>
              <a:rPr dirty="0"/>
              <a:t> </a:t>
            </a:r>
            <a:r>
              <a:rPr dirty="0" err="1"/>
              <a:t>sintomática</a:t>
            </a:r>
            <a:r>
              <a:rPr dirty="0"/>
              <a:t>, </a:t>
            </a:r>
            <a:r>
              <a:rPr dirty="0" err="1"/>
              <a:t>siendo</a:t>
            </a:r>
            <a:r>
              <a:rPr dirty="0"/>
              <a:t> un </a:t>
            </a:r>
            <a:r>
              <a:rPr dirty="0" err="1"/>
              <a:t>objetivo</a:t>
            </a:r>
            <a:r>
              <a:rPr dirty="0"/>
              <a:t> </a:t>
            </a:r>
            <a:r>
              <a:rPr dirty="0" err="1"/>
              <a:t>razonable</a:t>
            </a:r>
            <a:r>
              <a:rPr dirty="0"/>
              <a:t> </a:t>
            </a:r>
            <a:r>
              <a:rPr dirty="0" err="1"/>
              <a:t>mantener</a:t>
            </a:r>
            <a:r>
              <a:rPr dirty="0"/>
              <a:t> </a:t>
            </a:r>
            <a:r>
              <a:rPr dirty="0" err="1"/>
              <a:t>una</a:t>
            </a:r>
            <a:r>
              <a:rPr dirty="0"/>
              <a:t> HbA1c de 7,5-8,5%.</a:t>
            </a:r>
          </a:p>
          <a:p>
            <a:pPr marL="171450" indent="-171450" eaLnBrk="1" fontAlgn="auto" hangingPunct="1">
              <a:spcBef>
                <a:spcPts val="0"/>
              </a:spcBef>
              <a:spcAft>
                <a:spcPts val="0"/>
              </a:spcAft>
              <a:buSzPct val="100000"/>
              <a:buFont typeface="Arial"/>
              <a:buChar char="•"/>
              <a:defRPr/>
            </a:pPr>
            <a:r>
              <a:rPr dirty="0" err="1"/>
              <a:t>En</a:t>
            </a:r>
            <a:r>
              <a:rPr dirty="0"/>
              <a:t> </a:t>
            </a:r>
            <a:r>
              <a:rPr dirty="0" err="1"/>
              <a:t>ancianos</a:t>
            </a:r>
            <a:r>
              <a:rPr dirty="0"/>
              <a:t> </a:t>
            </a:r>
            <a:r>
              <a:rPr dirty="0" err="1"/>
              <a:t>en</a:t>
            </a:r>
            <a:r>
              <a:rPr dirty="0"/>
              <a:t> </a:t>
            </a:r>
            <a:r>
              <a:rPr dirty="0" err="1"/>
              <a:t>situación</a:t>
            </a:r>
            <a:r>
              <a:rPr dirty="0"/>
              <a:t> de </a:t>
            </a:r>
            <a:r>
              <a:rPr dirty="0" err="1"/>
              <a:t>cuidados</a:t>
            </a:r>
            <a:r>
              <a:rPr dirty="0"/>
              <a:t> </a:t>
            </a:r>
            <a:r>
              <a:rPr dirty="0" err="1"/>
              <a:t>paliativos</a:t>
            </a:r>
            <a:r>
              <a:rPr dirty="0"/>
              <a:t>. La </a:t>
            </a:r>
            <a:r>
              <a:rPr dirty="0" err="1"/>
              <a:t>prioridad</a:t>
            </a:r>
            <a:r>
              <a:rPr dirty="0"/>
              <a:t> </a:t>
            </a:r>
            <a:r>
              <a:rPr dirty="0" err="1"/>
              <a:t>debe</a:t>
            </a:r>
            <a:r>
              <a:rPr dirty="0"/>
              <a:t> </a:t>
            </a:r>
            <a:r>
              <a:rPr dirty="0" err="1"/>
              <a:t>ser</a:t>
            </a:r>
            <a:r>
              <a:rPr dirty="0"/>
              <a:t> </a:t>
            </a:r>
            <a:r>
              <a:rPr dirty="0" err="1"/>
              <a:t>preservar</a:t>
            </a:r>
            <a:r>
              <a:rPr dirty="0"/>
              <a:t> la </a:t>
            </a:r>
            <a:r>
              <a:rPr dirty="0" err="1"/>
              <a:t>calidad</a:t>
            </a:r>
            <a:r>
              <a:rPr dirty="0"/>
              <a:t> de </a:t>
            </a:r>
            <a:r>
              <a:rPr dirty="0" err="1"/>
              <a:t>vida</a:t>
            </a:r>
            <a:r>
              <a:rPr dirty="0"/>
              <a:t>, </a:t>
            </a:r>
            <a:r>
              <a:rPr dirty="0" err="1"/>
              <a:t>evitando</a:t>
            </a:r>
            <a:r>
              <a:rPr dirty="0"/>
              <a:t> la </a:t>
            </a:r>
            <a:r>
              <a:rPr dirty="0" err="1"/>
              <a:t>hiperglucemia</a:t>
            </a:r>
            <a:r>
              <a:rPr dirty="0"/>
              <a:t> </a:t>
            </a:r>
            <a:r>
              <a:rPr dirty="0" err="1"/>
              <a:t>sintomática</a:t>
            </a:r>
            <a:r>
              <a:rPr dirty="0"/>
              <a:t> y la </a:t>
            </a:r>
            <a:r>
              <a:rPr dirty="0" err="1"/>
              <a:t>hipoglucemia</a:t>
            </a:r>
            <a:r>
              <a:rPr dirty="0"/>
              <a:t>, y </a:t>
            </a:r>
            <a:r>
              <a:rPr dirty="0" err="1"/>
              <a:t>reduciendo</a:t>
            </a:r>
            <a:r>
              <a:rPr dirty="0"/>
              <a:t> las </a:t>
            </a:r>
            <a:r>
              <a:rPr dirty="0" err="1"/>
              <a:t>cargas</a:t>
            </a:r>
            <a:r>
              <a:rPr dirty="0"/>
              <a:t> </a:t>
            </a:r>
            <a:r>
              <a:rPr dirty="0" err="1"/>
              <a:t>asociadas</a:t>
            </a:r>
            <a:r>
              <a:rPr dirty="0"/>
              <a:t> al </a:t>
            </a:r>
            <a:r>
              <a:rPr dirty="0" err="1"/>
              <a:t>tratamiento</a:t>
            </a:r>
            <a:r>
              <a:rPr dirty="0"/>
              <a:t> </a:t>
            </a:r>
            <a:r>
              <a:rPr dirty="0" err="1"/>
              <a:t>antidiabético</a:t>
            </a:r>
            <a:r>
              <a:rPr dirty="0"/>
              <a:t>. </a:t>
            </a:r>
            <a:r>
              <a:rPr dirty="0" err="1"/>
              <a:t>En</a:t>
            </a:r>
            <a:r>
              <a:rPr dirty="0"/>
              <a:t> </a:t>
            </a:r>
            <a:r>
              <a:rPr dirty="0" err="1"/>
              <a:t>este</a:t>
            </a:r>
            <a:r>
              <a:rPr dirty="0"/>
              <a:t> </a:t>
            </a:r>
            <a:r>
              <a:rPr dirty="0" err="1"/>
              <a:t>contexto</a:t>
            </a:r>
            <a:r>
              <a:rPr dirty="0"/>
              <a:t>, la </a:t>
            </a:r>
            <a:r>
              <a:rPr dirty="0" err="1"/>
              <a:t>determinación</a:t>
            </a:r>
            <a:r>
              <a:rPr dirty="0"/>
              <a:t> de HbA1c no </a:t>
            </a:r>
            <a:r>
              <a:rPr dirty="0" err="1"/>
              <a:t>es</a:t>
            </a:r>
            <a:r>
              <a:rPr dirty="0"/>
              <a:t> </a:t>
            </a:r>
            <a:r>
              <a:rPr dirty="0" err="1"/>
              <a:t>relevante</a:t>
            </a:r>
            <a:r>
              <a:rPr dirty="0"/>
              <a:t>. Las </a:t>
            </a:r>
            <a:r>
              <a:rPr dirty="0" err="1"/>
              <a:t>glucemias</a:t>
            </a:r>
            <a:r>
              <a:rPr dirty="0"/>
              <a:t> </a:t>
            </a:r>
            <a:r>
              <a:rPr dirty="0" err="1"/>
              <a:t>deberían</a:t>
            </a:r>
            <a:r>
              <a:rPr dirty="0"/>
              <a:t> </a:t>
            </a:r>
            <a:r>
              <a:rPr dirty="0" err="1"/>
              <a:t>mantenerse</a:t>
            </a:r>
            <a:r>
              <a:rPr dirty="0"/>
              <a:t> </a:t>
            </a:r>
            <a:r>
              <a:rPr dirty="0" err="1"/>
              <a:t>por</a:t>
            </a:r>
            <a:r>
              <a:rPr dirty="0"/>
              <a:t> </a:t>
            </a:r>
            <a:r>
              <a:rPr dirty="0" err="1"/>
              <a:t>debajo</a:t>
            </a:r>
            <a:r>
              <a:rPr dirty="0"/>
              <a:t> del umbral </a:t>
            </a:r>
            <a:r>
              <a:rPr dirty="0" err="1"/>
              <a:t>glucosúrico</a:t>
            </a:r>
            <a:r>
              <a:rPr dirty="0"/>
              <a:t> (&lt; 200 mg/dl). El </a:t>
            </a:r>
            <a:r>
              <a:rPr dirty="0" err="1"/>
              <a:t>tratamiento</a:t>
            </a:r>
            <a:r>
              <a:rPr dirty="0"/>
              <a:t> </a:t>
            </a:r>
            <a:r>
              <a:rPr dirty="0" err="1"/>
              <a:t>debería</a:t>
            </a:r>
            <a:r>
              <a:rPr dirty="0"/>
              <a:t> </a:t>
            </a:r>
            <a:r>
              <a:rPr dirty="0" err="1"/>
              <a:t>simplificarse</a:t>
            </a:r>
            <a:r>
              <a:rPr dirty="0"/>
              <a:t>, </a:t>
            </a:r>
            <a:r>
              <a:rPr dirty="0" err="1"/>
              <a:t>evitando</a:t>
            </a:r>
            <a:r>
              <a:rPr dirty="0"/>
              <a:t> </a:t>
            </a:r>
            <a:r>
              <a:rPr dirty="0" err="1"/>
              <a:t>los</a:t>
            </a:r>
            <a:r>
              <a:rPr dirty="0"/>
              <a:t> </a:t>
            </a:r>
            <a:r>
              <a:rPr dirty="0" err="1"/>
              <a:t>fármacos</a:t>
            </a:r>
            <a:r>
              <a:rPr dirty="0"/>
              <a:t> que </a:t>
            </a:r>
            <a:r>
              <a:rPr dirty="0" err="1"/>
              <a:t>inducen</a:t>
            </a:r>
            <a:r>
              <a:rPr dirty="0"/>
              <a:t> </a:t>
            </a:r>
            <a:r>
              <a:rPr dirty="0" err="1"/>
              <a:t>hipoglucemias</a:t>
            </a:r>
            <a:r>
              <a:rPr dirty="0"/>
              <a:t>, </a:t>
            </a:r>
            <a:r>
              <a:rPr dirty="0" err="1"/>
              <a:t>los</a:t>
            </a:r>
            <a:r>
              <a:rPr dirty="0"/>
              <a:t> que se </a:t>
            </a:r>
            <a:r>
              <a:rPr dirty="0" err="1"/>
              <a:t>asocian</a:t>
            </a:r>
            <a:r>
              <a:rPr dirty="0"/>
              <a:t> a </a:t>
            </a:r>
            <a:r>
              <a:rPr dirty="0" err="1"/>
              <a:t>síntomas</a:t>
            </a:r>
            <a:r>
              <a:rPr dirty="0"/>
              <a:t> </a:t>
            </a:r>
            <a:r>
              <a:rPr dirty="0" err="1"/>
              <a:t>digestivos</a:t>
            </a:r>
            <a:r>
              <a:rPr dirty="0"/>
              <a:t> y a </a:t>
            </a:r>
            <a:r>
              <a:rPr dirty="0" err="1"/>
              <a:t>hiporexia</a:t>
            </a:r>
            <a:r>
              <a:rPr dirty="0"/>
              <a:t>. La </a:t>
            </a:r>
            <a:r>
              <a:rPr dirty="0" err="1"/>
              <a:t>insulina</a:t>
            </a:r>
            <a:r>
              <a:rPr dirty="0"/>
              <a:t> prandial </a:t>
            </a:r>
            <a:r>
              <a:rPr dirty="0" err="1"/>
              <a:t>podría</a:t>
            </a:r>
            <a:r>
              <a:rPr dirty="0"/>
              <a:t> </a:t>
            </a:r>
            <a:r>
              <a:rPr dirty="0" err="1"/>
              <a:t>suspenderse</a:t>
            </a:r>
            <a:r>
              <a:rPr dirty="0"/>
              <a:t> o </a:t>
            </a:r>
            <a:r>
              <a:rPr dirty="0" err="1"/>
              <a:t>sustituirse</a:t>
            </a:r>
            <a:r>
              <a:rPr dirty="0"/>
              <a:t> </a:t>
            </a:r>
            <a:r>
              <a:rPr dirty="0" err="1"/>
              <a:t>por</a:t>
            </a:r>
            <a:r>
              <a:rPr dirty="0"/>
              <a:t> </a:t>
            </a:r>
            <a:r>
              <a:rPr dirty="0" err="1"/>
              <a:t>fármacos</a:t>
            </a:r>
            <a:r>
              <a:rPr dirty="0"/>
              <a:t> </a:t>
            </a:r>
            <a:r>
              <a:rPr dirty="0" err="1"/>
              <a:t>orales</a:t>
            </a:r>
            <a:r>
              <a:rPr dirty="0"/>
              <a:t>. </a:t>
            </a:r>
            <a:r>
              <a:rPr dirty="0" err="1"/>
              <a:t>Es</a:t>
            </a:r>
            <a:r>
              <a:rPr dirty="0"/>
              <a:t> </a:t>
            </a:r>
            <a:r>
              <a:rPr dirty="0" err="1"/>
              <a:t>recomendable</a:t>
            </a:r>
            <a:r>
              <a:rPr dirty="0"/>
              <a:t> </a:t>
            </a:r>
            <a:r>
              <a:rPr dirty="0" err="1"/>
              <a:t>disminuir</a:t>
            </a:r>
            <a:r>
              <a:rPr dirty="0"/>
              <a:t>, o </a:t>
            </a:r>
            <a:r>
              <a:rPr dirty="0" err="1"/>
              <a:t>incluso</a:t>
            </a:r>
            <a:r>
              <a:rPr dirty="0"/>
              <a:t> </a:t>
            </a:r>
            <a:r>
              <a:rPr dirty="0" err="1"/>
              <a:t>suprimir</a:t>
            </a:r>
            <a:r>
              <a:rPr dirty="0"/>
              <a:t>, el </a:t>
            </a:r>
            <a:r>
              <a:rPr dirty="0" err="1"/>
              <a:t>número</a:t>
            </a:r>
            <a:r>
              <a:rPr dirty="0"/>
              <a:t> de </a:t>
            </a:r>
            <a:r>
              <a:rPr dirty="0" err="1"/>
              <a:t>controles</a:t>
            </a:r>
            <a:r>
              <a:rPr dirty="0"/>
              <a:t> de </a:t>
            </a:r>
            <a:r>
              <a:rPr dirty="0" err="1"/>
              <a:t>glucemia</a:t>
            </a:r>
            <a:r>
              <a:rPr dirty="0"/>
              <a:t> </a:t>
            </a:r>
            <a:r>
              <a:rPr dirty="0" err="1"/>
              <a:t>capilar</a:t>
            </a:r>
            <a:r>
              <a:rPr dirty="0"/>
              <a:t>. </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618">
            <a:extLst>
              <a:ext uri="{FF2B5EF4-FFF2-40B4-BE49-F238E27FC236}">
                <a16:creationId xmlns:a16="http://schemas.microsoft.com/office/drawing/2014/main" id="{305D8C5E-9180-1B7A-FEB2-8FF2A46A38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hape 619">
            <a:extLst>
              <a:ext uri="{FF2B5EF4-FFF2-40B4-BE49-F238E27FC236}">
                <a16:creationId xmlns:a16="http://schemas.microsoft.com/office/drawing/2014/main" id="{705ECFFE-A41C-3841-B4C7-7E3D2B8EEA03}"/>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a:t>La planificación del tratamiento de la DM2 en sujetos de edad avanzada debe basarse en la valoración geriátrica integral. Si el paciente anciano se encuentra en una situación de fragilidad o dependencia o si presenta una demencia moderada o grave, el objetivo prioritario sería evitar las hipoglucemias y la hiperglucemia sintomática. Los antidiabéticos recomendables en estos casos serían la metformina y los iDPP-4. </a:t>
            </a:r>
          </a:p>
          <a:p>
            <a:pPr eaLnBrk="1" hangingPunct="1">
              <a:spcBef>
                <a:spcPct val="0"/>
              </a:spcBef>
            </a:pPr>
            <a:endParaRPr lang="es-ES" altLang="es-ES" dirty="0"/>
          </a:p>
          <a:p>
            <a:pPr eaLnBrk="1" hangingPunct="1">
              <a:spcBef>
                <a:spcPct val="0"/>
              </a:spcBef>
            </a:pPr>
            <a:r>
              <a:rPr lang="es-ES" altLang="es-ES" dirty="0"/>
              <a:t>La insuficiencia renal es una comorbilidad prevalente en ancianos con diabetes que condiciona las opciones del tratamiento. En España, la prevalencia de enfermedad renal crónica en estadios 4 y 5 (filtrado glomerular &lt; 30 ml/min/1,73 m2) en pacientes con DM2 de 70-79 años y de ≥ 80 años es cercana al 30 y el 50%,respectivamente. En estas circunstancias, las opciones terapéuticas preferenciales son los iDPP-4 y la insulina. </a:t>
            </a:r>
          </a:p>
          <a:p>
            <a:pPr eaLnBrk="1" hangingPunct="1">
              <a:spcBef>
                <a:spcPct val="0"/>
              </a:spcBef>
            </a:pPr>
            <a:endParaRPr lang="es-ES" altLang="es-ES" dirty="0"/>
          </a:p>
          <a:p>
            <a:pPr eaLnBrk="1" hangingPunct="1">
              <a:spcBef>
                <a:spcPct val="0"/>
              </a:spcBef>
            </a:pPr>
            <a:r>
              <a:rPr lang="es-ES" altLang="es-ES" dirty="0"/>
              <a:t>Aunque desde un punto de vista farmacocinético podrían usarse la </a:t>
            </a:r>
            <a:r>
              <a:rPr lang="es-ES" altLang="es-ES" dirty="0" err="1"/>
              <a:t>repaglinida</a:t>
            </a:r>
            <a:r>
              <a:rPr lang="es-ES" altLang="es-ES" dirty="0"/>
              <a:t> y la </a:t>
            </a:r>
            <a:r>
              <a:rPr lang="es-ES" altLang="es-ES" dirty="0" err="1"/>
              <a:t>pioglitazona</a:t>
            </a:r>
            <a:r>
              <a:rPr lang="es-ES" altLang="es-ES" dirty="0"/>
              <a:t>, su perfil de efectos adversos (hipoglucemia con </a:t>
            </a:r>
            <a:r>
              <a:rPr lang="es-ES" altLang="es-ES" dirty="0" err="1"/>
              <a:t>repaglinida</a:t>
            </a:r>
            <a:r>
              <a:rPr lang="es-ES" altLang="es-ES" dirty="0"/>
              <a:t>; insuficiencia cardiaca y fracturas con </a:t>
            </a:r>
            <a:r>
              <a:rPr lang="es-ES" altLang="es-ES" dirty="0" err="1"/>
              <a:t>pioglitazona</a:t>
            </a:r>
            <a:r>
              <a:rPr lang="es-ES" altLang="es-ES" dirty="0"/>
              <a:t>) hacen desaconsejable esta opción. Finalmente, en ancianos de alto riesgo cardiovascular que no presenten algunas de las limitaciones clínicas anteriormente comentadas (insuficiencia renal moderada-grave, fragilidad, demencia), la prioridad sería la selección de fármacos antidiabéticos que han demostrado beneficio cardiovascular, como la </a:t>
            </a:r>
            <a:r>
              <a:rPr lang="es-ES" altLang="es-ES" dirty="0" err="1"/>
              <a:t>empagliflozina</a:t>
            </a:r>
            <a:r>
              <a:rPr lang="es-ES" altLang="es-ES" dirty="0"/>
              <a:t> y la </a:t>
            </a:r>
            <a:r>
              <a:rPr lang="es-ES" altLang="es-ES" dirty="0" err="1"/>
              <a:t>liraglutida</a:t>
            </a:r>
            <a:r>
              <a:rPr lang="es-ES" altLang="es-ES" dirty="0"/>
              <a:t>. Otros fármacos que han demostrado seguridad cardiovascular incluyen la metformina, </a:t>
            </a:r>
            <a:r>
              <a:rPr lang="es-ES" altLang="es-ES" dirty="0" err="1"/>
              <a:t>pioglitazona</a:t>
            </a:r>
            <a:r>
              <a:rPr lang="es-ES" altLang="es-ES" dirty="0"/>
              <a:t> y los iDPP-4.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7E391A4-A947-4831-AD38-DF9EB778AF1C}" type="slidenum">
              <a:rPr lang="es-ES" smtClean="0"/>
              <a:t>92</a:t>
            </a:fld>
            <a:endParaRPr lang="es-ES"/>
          </a:p>
        </p:txBody>
      </p:sp>
    </p:spTree>
    <p:extLst>
      <p:ext uri="{BB962C8B-B14F-4D97-AF65-F5344CB8AC3E}">
        <p14:creationId xmlns:p14="http://schemas.microsoft.com/office/powerpoint/2010/main" val="12046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DA10AE26-A7EB-A90D-5C95-E4A30E5C737D}"/>
              </a:ext>
            </a:extLst>
          </p:cNvPr>
          <p:cNvSpPr>
            <a:spLocks noGrp="1" noRot="1" noChangeAspect="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a:extLst>
              <a:ext uri="{FF2B5EF4-FFF2-40B4-BE49-F238E27FC236}">
                <a16:creationId xmlns:a16="http://schemas.microsoft.com/office/drawing/2014/main" id="{5A764ED7-0CE4-641C-3246-DFC7F080F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_tradnl" dirty="0">
              <a:latin typeface="Verdana" panose="020B0604030504040204" pitchFamily="34" charset="0"/>
              <a:ea typeface="MS PGothic" panose="020B0600070205080204" pitchFamily="34" charset="-128"/>
            </a:endParaRPr>
          </a:p>
        </p:txBody>
      </p:sp>
      <p:sp>
        <p:nvSpPr>
          <p:cNvPr id="95236" name="3 Marcador de número de diapositiva">
            <a:extLst>
              <a:ext uri="{FF2B5EF4-FFF2-40B4-BE49-F238E27FC236}">
                <a16:creationId xmlns:a16="http://schemas.microsoft.com/office/drawing/2014/main" id="{938A0735-615D-1367-895A-AEA7D63ED3C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lgn="r"/>
            <a:fld id="{238DD7AA-27F2-40CA-B190-41F56AE5762C}" type="slidenum">
              <a:rPr lang="es-ES" altLang="es-ES_tradnl" sz="1200">
                <a:solidFill>
                  <a:srgbClr val="000000"/>
                </a:solidFill>
                <a:latin typeface="Calibri" panose="020F0502020204030204" pitchFamily="34" charset="0"/>
                <a:ea typeface="ヒラギノ角ゴ Pro W3"/>
                <a:cs typeface="ヒラギノ角ゴ Pro W3"/>
              </a:rPr>
              <a:pPr algn="r"/>
              <a:t>21</a:t>
            </a:fld>
            <a:endParaRPr lang="es-ES" altLang="es-ES_tradnl" sz="1200">
              <a:solidFill>
                <a:srgbClr val="000000"/>
              </a:solidFill>
              <a:latin typeface="Calibri" panose="020F0502020204030204" pitchFamily="34" charset="0"/>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a:extLst>
              <a:ext uri="{FF2B5EF4-FFF2-40B4-BE49-F238E27FC236}">
                <a16:creationId xmlns:a16="http://schemas.microsoft.com/office/drawing/2014/main" id="{5C221D4C-25C9-06D1-580E-EA814E37D9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Marcador de notas">
            <a:extLst>
              <a:ext uri="{FF2B5EF4-FFF2-40B4-BE49-F238E27FC236}">
                <a16:creationId xmlns:a16="http://schemas.microsoft.com/office/drawing/2014/main" id="{51C352A1-264E-6E26-67EF-08C5F3C429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n-US">
                <a:ea typeface="ＭＳ Ｐゴシック" panose="020B0600070205080204" pitchFamily="34" charset="-128"/>
              </a:rPr>
              <a:t>Si bien ambas miradas no son incompatibles, desde nuestra perspectiva primarista se prefiere una visión más holística capaz de abarcar y generar una gradación de la fragilidad, para así poder ajustar mejor la intensidad de las intervenciones. Por ello, se ha incorporado en el algoritmo (Figura 1) la Escala de Fragilidad Clínica (EFC, en inglés: Clinical Frailty Scale, CFS) de Rockwood21 como una brújula adecuada a la hora de condensar de forma más precisa el estado de salud global de la persona. La EFC no es un cuestionario sino de una calibración en nueve niveles del aspecto clínico integral del sujeto evaluado que se adapta muy bien a nuestra realidad de las consultas</a:t>
            </a:r>
          </a:p>
          <a:p>
            <a:pPr eaLnBrk="1" hangingPunct="1">
              <a:spcBef>
                <a:spcPct val="0"/>
              </a:spcBef>
            </a:pPr>
            <a:endParaRPr lang="ca-ES" altLang="es-ES">
              <a:ea typeface="ＭＳ Ｐゴシック" panose="020B0600070205080204" pitchFamily="34" charset="-128"/>
            </a:endParaRPr>
          </a:p>
        </p:txBody>
      </p:sp>
      <p:sp>
        <p:nvSpPr>
          <p:cNvPr id="49156" name="3 Marcador de número de diapositiva">
            <a:extLst>
              <a:ext uri="{FF2B5EF4-FFF2-40B4-BE49-F238E27FC236}">
                <a16:creationId xmlns:a16="http://schemas.microsoft.com/office/drawing/2014/main" id="{BA8130CB-DC89-4BF1-A3DD-AB4B5BCE85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C46E75-BF04-4072-BC28-7E49A4B99787}" type="slidenum">
              <a:rPr lang="ca-ES" altLang="es-ES" smtClean="0"/>
              <a:pPr>
                <a:spcBef>
                  <a:spcPct val="0"/>
                </a:spcBef>
              </a:pPr>
              <a:t>27</a:t>
            </a:fld>
            <a:endParaRPr lang="ca-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a:extLst>
              <a:ext uri="{FF2B5EF4-FFF2-40B4-BE49-F238E27FC236}">
                <a16:creationId xmlns:a16="http://schemas.microsoft.com/office/drawing/2014/main" id="{ACBB71D2-CB14-B710-3347-FF5020F5C4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a:extLst>
              <a:ext uri="{FF2B5EF4-FFF2-40B4-BE49-F238E27FC236}">
                <a16:creationId xmlns:a16="http://schemas.microsoft.com/office/drawing/2014/main" id="{FF79DED6-2F45-ADCA-2AA7-96C85DEA51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ea typeface="ＭＳ Ｐゴシック" panose="020B0600070205080204" pitchFamily="34" charset="-128"/>
            </a:endParaRPr>
          </a:p>
        </p:txBody>
      </p:sp>
      <p:sp>
        <p:nvSpPr>
          <p:cNvPr id="51204" name="3 Marcador de número de diapositiva">
            <a:extLst>
              <a:ext uri="{FF2B5EF4-FFF2-40B4-BE49-F238E27FC236}">
                <a16:creationId xmlns:a16="http://schemas.microsoft.com/office/drawing/2014/main" id="{5C313EF2-6071-3086-0FA1-24CE15907A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35A79B-8B42-4C77-A18E-116EA8C9D5A7}" type="slidenum">
              <a:rPr lang="ca-ES" altLang="es-ES" smtClean="0"/>
              <a:pPr>
                <a:spcBef>
                  <a:spcPct val="0"/>
                </a:spcBef>
              </a:pPr>
              <a:t>38</a:t>
            </a:fld>
            <a:endParaRPr lang="ca-ES" altLang="es-ES"/>
          </a:p>
        </p:txBody>
      </p:sp>
    </p:spTree>
    <p:extLst>
      <p:ext uri="{BB962C8B-B14F-4D97-AF65-F5344CB8AC3E}">
        <p14:creationId xmlns:p14="http://schemas.microsoft.com/office/powerpoint/2010/main" val="147149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12121"/>
                </a:solidFill>
                <a:latin typeface="BlinkMacSystemFont"/>
              </a:rPr>
              <a:t>Tamura Y, </a:t>
            </a:r>
            <a:r>
              <a:rPr lang="es-ES" sz="1200" dirty="0" err="1">
                <a:solidFill>
                  <a:srgbClr val="212121"/>
                </a:solidFill>
                <a:latin typeface="BlinkMacSystemFont"/>
              </a:rPr>
              <a:t>Omura</a:t>
            </a:r>
            <a:r>
              <a:rPr lang="es-ES" sz="1200" dirty="0">
                <a:solidFill>
                  <a:srgbClr val="212121"/>
                </a:solidFill>
                <a:latin typeface="BlinkMacSystemFont"/>
              </a:rPr>
              <a:t> T, </a:t>
            </a:r>
            <a:r>
              <a:rPr lang="es-ES" sz="1200" dirty="0" err="1">
                <a:solidFill>
                  <a:srgbClr val="212121"/>
                </a:solidFill>
                <a:latin typeface="BlinkMacSystemFont"/>
              </a:rPr>
              <a:t>Toyoshima</a:t>
            </a:r>
            <a:r>
              <a:rPr lang="es-ES" sz="1200" dirty="0">
                <a:solidFill>
                  <a:srgbClr val="212121"/>
                </a:solidFill>
                <a:latin typeface="BlinkMacSystemFont"/>
              </a:rPr>
              <a:t> K, </a:t>
            </a:r>
            <a:r>
              <a:rPr lang="es-ES" sz="1200" dirty="0" err="1">
                <a:solidFill>
                  <a:srgbClr val="212121"/>
                </a:solidFill>
                <a:latin typeface="BlinkMacSystemFont"/>
              </a:rPr>
              <a:t>Araki</a:t>
            </a:r>
            <a:r>
              <a:rPr lang="es-ES" sz="1200" dirty="0">
                <a:solidFill>
                  <a:srgbClr val="212121"/>
                </a:solidFill>
                <a:latin typeface="BlinkMacSystemFont"/>
              </a:rPr>
              <a:t> A. Nutrition Management in </a:t>
            </a:r>
            <a:r>
              <a:rPr lang="es-ES" sz="1200" dirty="0" err="1">
                <a:solidFill>
                  <a:srgbClr val="212121"/>
                </a:solidFill>
                <a:latin typeface="BlinkMacSystemFont"/>
              </a:rPr>
              <a:t>Older</a:t>
            </a:r>
            <a:r>
              <a:rPr lang="es-ES" sz="1200" dirty="0">
                <a:solidFill>
                  <a:srgbClr val="212121"/>
                </a:solidFill>
                <a:latin typeface="BlinkMacSystemFont"/>
              </a:rPr>
              <a:t> </a:t>
            </a:r>
            <a:r>
              <a:rPr lang="es-ES" sz="1200" dirty="0" err="1">
                <a:solidFill>
                  <a:srgbClr val="212121"/>
                </a:solidFill>
                <a:latin typeface="BlinkMacSystemFont"/>
              </a:rPr>
              <a:t>Adults</a:t>
            </a:r>
            <a:r>
              <a:rPr lang="es-ES" sz="1200" dirty="0">
                <a:solidFill>
                  <a:srgbClr val="212121"/>
                </a:solidFill>
                <a:latin typeface="BlinkMacSystemFont"/>
              </a:rPr>
              <a:t> </a:t>
            </a:r>
            <a:r>
              <a:rPr lang="es-ES" sz="1200" dirty="0" err="1">
                <a:solidFill>
                  <a:srgbClr val="212121"/>
                </a:solidFill>
                <a:latin typeface="BlinkMacSystemFont"/>
              </a:rPr>
              <a:t>with</a:t>
            </a:r>
            <a:r>
              <a:rPr lang="es-ES" sz="1200" dirty="0">
                <a:solidFill>
                  <a:srgbClr val="212121"/>
                </a:solidFill>
                <a:latin typeface="BlinkMacSystemFont"/>
              </a:rPr>
              <a:t> Diabetes: A </a:t>
            </a:r>
            <a:r>
              <a:rPr lang="es-ES" sz="1200" dirty="0" err="1">
                <a:solidFill>
                  <a:srgbClr val="212121"/>
                </a:solidFill>
                <a:latin typeface="BlinkMacSystemFont"/>
              </a:rPr>
              <a:t>Review</a:t>
            </a:r>
            <a:r>
              <a:rPr lang="es-ES" sz="1200" dirty="0">
                <a:solidFill>
                  <a:srgbClr val="212121"/>
                </a:solidFill>
                <a:latin typeface="BlinkMacSystemFont"/>
              </a:rPr>
              <a:t> </a:t>
            </a:r>
            <a:r>
              <a:rPr lang="es-ES" sz="1200" dirty="0" err="1">
                <a:solidFill>
                  <a:srgbClr val="212121"/>
                </a:solidFill>
                <a:latin typeface="BlinkMacSystemFont"/>
              </a:rPr>
              <a:t>on</a:t>
            </a:r>
            <a:r>
              <a:rPr lang="es-ES" sz="1200" dirty="0">
                <a:solidFill>
                  <a:srgbClr val="212121"/>
                </a:solidFill>
                <a:latin typeface="BlinkMacSystemFont"/>
              </a:rPr>
              <a:t> </a:t>
            </a:r>
            <a:r>
              <a:rPr lang="es-ES" sz="1200" dirty="0" err="1">
                <a:solidFill>
                  <a:srgbClr val="212121"/>
                </a:solidFill>
                <a:latin typeface="BlinkMacSystemFont"/>
              </a:rPr>
              <a:t>the</a:t>
            </a:r>
            <a:r>
              <a:rPr lang="es-ES" sz="1200" dirty="0">
                <a:solidFill>
                  <a:srgbClr val="212121"/>
                </a:solidFill>
                <a:latin typeface="BlinkMacSystemFont"/>
              </a:rPr>
              <a:t> </a:t>
            </a:r>
            <a:r>
              <a:rPr lang="es-ES" sz="1200" dirty="0" err="1">
                <a:solidFill>
                  <a:srgbClr val="212121"/>
                </a:solidFill>
                <a:latin typeface="BlinkMacSystemFont"/>
              </a:rPr>
              <a:t>Importance</a:t>
            </a:r>
            <a:r>
              <a:rPr lang="es-ES" sz="1200" dirty="0">
                <a:solidFill>
                  <a:srgbClr val="212121"/>
                </a:solidFill>
                <a:latin typeface="BlinkMacSystemFont"/>
              </a:rPr>
              <a:t> </a:t>
            </a:r>
            <a:r>
              <a:rPr lang="es-ES" sz="1200" dirty="0" err="1">
                <a:solidFill>
                  <a:srgbClr val="212121"/>
                </a:solidFill>
                <a:latin typeface="BlinkMacSystemFont"/>
              </a:rPr>
              <a:t>of</a:t>
            </a:r>
            <a:r>
              <a:rPr lang="es-ES" sz="1200" dirty="0">
                <a:solidFill>
                  <a:srgbClr val="212121"/>
                </a:solidFill>
                <a:latin typeface="BlinkMacSystemFont"/>
              </a:rPr>
              <a:t> </a:t>
            </a:r>
            <a:r>
              <a:rPr lang="es-ES" sz="1200" dirty="0" err="1">
                <a:solidFill>
                  <a:srgbClr val="212121"/>
                </a:solidFill>
                <a:latin typeface="BlinkMacSystemFont"/>
              </a:rPr>
              <a:t>Shifting</a:t>
            </a:r>
            <a:r>
              <a:rPr lang="es-ES" sz="1200" dirty="0">
                <a:solidFill>
                  <a:srgbClr val="212121"/>
                </a:solidFill>
                <a:latin typeface="BlinkMacSystemFont"/>
              </a:rPr>
              <a:t> </a:t>
            </a:r>
            <a:r>
              <a:rPr lang="es-ES" sz="1200" dirty="0" err="1">
                <a:solidFill>
                  <a:srgbClr val="212121"/>
                </a:solidFill>
                <a:latin typeface="BlinkMacSystemFont"/>
              </a:rPr>
              <a:t>Prevention</a:t>
            </a:r>
            <a:r>
              <a:rPr lang="es-ES" sz="1200" dirty="0">
                <a:solidFill>
                  <a:srgbClr val="212121"/>
                </a:solidFill>
                <a:latin typeface="BlinkMacSystemFont"/>
              </a:rPr>
              <a:t> </a:t>
            </a:r>
            <a:r>
              <a:rPr lang="es-ES" sz="1200" dirty="0" err="1">
                <a:solidFill>
                  <a:srgbClr val="212121"/>
                </a:solidFill>
                <a:latin typeface="BlinkMacSystemFont"/>
              </a:rPr>
              <a:t>Strategies</a:t>
            </a:r>
            <a:r>
              <a:rPr lang="es-ES" sz="1200" dirty="0">
                <a:solidFill>
                  <a:srgbClr val="212121"/>
                </a:solidFill>
                <a:latin typeface="BlinkMacSystemFont"/>
              </a:rPr>
              <a:t> </a:t>
            </a:r>
            <a:r>
              <a:rPr lang="es-ES" sz="1200" dirty="0" err="1">
                <a:solidFill>
                  <a:srgbClr val="212121"/>
                </a:solidFill>
                <a:latin typeface="BlinkMacSystemFont"/>
              </a:rPr>
              <a:t>from</a:t>
            </a:r>
            <a:r>
              <a:rPr lang="es-ES" sz="1200" dirty="0">
                <a:solidFill>
                  <a:srgbClr val="212121"/>
                </a:solidFill>
                <a:latin typeface="BlinkMacSystemFont"/>
              </a:rPr>
              <a:t> </a:t>
            </a:r>
            <a:r>
              <a:rPr lang="es-ES" sz="1200" dirty="0" err="1">
                <a:solidFill>
                  <a:srgbClr val="212121"/>
                </a:solidFill>
                <a:latin typeface="BlinkMacSystemFont"/>
              </a:rPr>
              <a:t>Metabolic</a:t>
            </a:r>
            <a:r>
              <a:rPr lang="es-ES" sz="1200" dirty="0">
                <a:solidFill>
                  <a:srgbClr val="212121"/>
                </a:solidFill>
                <a:latin typeface="BlinkMacSystemFont"/>
              </a:rPr>
              <a:t> </a:t>
            </a:r>
            <a:r>
              <a:rPr lang="es-ES" sz="1200" dirty="0" err="1">
                <a:solidFill>
                  <a:srgbClr val="212121"/>
                </a:solidFill>
                <a:latin typeface="BlinkMacSystemFont"/>
              </a:rPr>
              <a:t>Syndrome</a:t>
            </a:r>
            <a:r>
              <a:rPr lang="es-ES" sz="1200" dirty="0">
                <a:solidFill>
                  <a:srgbClr val="212121"/>
                </a:solidFill>
                <a:latin typeface="BlinkMacSystemFont"/>
              </a:rPr>
              <a:t> </a:t>
            </a:r>
            <a:r>
              <a:rPr lang="es-ES" sz="1200" dirty="0" err="1">
                <a:solidFill>
                  <a:srgbClr val="212121"/>
                </a:solidFill>
                <a:latin typeface="BlinkMacSystemFont"/>
              </a:rPr>
              <a:t>to</a:t>
            </a:r>
            <a:r>
              <a:rPr lang="es-ES" sz="1200" dirty="0">
                <a:solidFill>
                  <a:srgbClr val="212121"/>
                </a:solidFill>
                <a:latin typeface="BlinkMacSystemFont"/>
              </a:rPr>
              <a:t> </a:t>
            </a:r>
            <a:r>
              <a:rPr lang="es-ES" sz="1200" dirty="0" err="1">
                <a:solidFill>
                  <a:srgbClr val="212121"/>
                </a:solidFill>
                <a:latin typeface="BlinkMacSystemFont"/>
              </a:rPr>
              <a:t>Frailty</a:t>
            </a:r>
            <a:r>
              <a:rPr lang="es-ES" sz="1200" dirty="0">
                <a:solidFill>
                  <a:srgbClr val="212121"/>
                </a:solidFill>
                <a:latin typeface="BlinkMacSystemFont"/>
              </a:rPr>
              <a:t>. </a:t>
            </a:r>
            <a:r>
              <a:rPr lang="es-ES" sz="1200" dirty="0" err="1">
                <a:solidFill>
                  <a:srgbClr val="212121"/>
                </a:solidFill>
                <a:latin typeface="BlinkMacSystemFont"/>
              </a:rPr>
              <a:t>Nutrients</a:t>
            </a:r>
            <a:r>
              <a:rPr lang="es-ES" sz="1200" dirty="0">
                <a:solidFill>
                  <a:srgbClr val="212121"/>
                </a:solidFill>
                <a:latin typeface="BlinkMacSystemFont"/>
              </a:rPr>
              <a:t>. 2020 Nov 1;12(11):3367. </a:t>
            </a:r>
            <a:r>
              <a:rPr lang="es-ES" sz="1200" dirty="0" err="1">
                <a:solidFill>
                  <a:srgbClr val="212121"/>
                </a:solidFill>
                <a:latin typeface="BlinkMacSystemFont"/>
              </a:rPr>
              <a:t>doi</a:t>
            </a:r>
            <a:r>
              <a:rPr lang="es-ES" sz="1200" dirty="0">
                <a:solidFill>
                  <a:srgbClr val="212121"/>
                </a:solidFill>
                <a:latin typeface="BlinkMacSystemFont"/>
              </a:rPr>
              <a:t>: 10.3390/nu12113367. PMID: 33139628; PMCID: PMC7693664.</a:t>
            </a:r>
            <a:endParaRPr lang="es-ES" sz="1200" dirty="0"/>
          </a:p>
          <a:p>
            <a:endParaRPr lang="es-ES" dirty="0"/>
          </a:p>
        </p:txBody>
      </p:sp>
      <p:sp>
        <p:nvSpPr>
          <p:cNvPr id="4" name="Marcador de número de diapositiva 3"/>
          <p:cNvSpPr>
            <a:spLocks noGrp="1"/>
          </p:cNvSpPr>
          <p:nvPr>
            <p:ph type="sldNum" sz="quarter" idx="5"/>
          </p:nvPr>
        </p:nvSpPr>
        <p:spPr/>
        <p:txBody>
          <a:bodyPr/>
          <a:lstStyle/>
          <a:p>
            <a:fld id="{27726496-FD5D-4869-9212-7DB6F2A7919B}" type="slidenum">
              <a:rPr lang="es-ES" smtClean="0"/>
              <a:t>41</a:t>
            </a:fld>
            <a:endParaRPr lang="es-ES"/>
          </a:p>
        </p:txBody>
      </p:sp>
    </p:spTree>
    <p:extLst>
      <p:ext uri="{BB962C8B-B14F-4D97-AF65-F5344CB8AC3E}">
        <p14:creationId xmlns:p14="http://schemas.microsoft.com/office/powerpoint/2010/main" val="327232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12121"/>
                </a:solidFill>
                <a:latin typeface="BlinkMacSystemFont"/>
              </a:rPr>
              <a:t>Zhang J, </a:t>
            </a:r>
            <a:r>
              <a:rPr lang="es-ES" sz="1200" dirty="0" err="1">
                <a:solidFill>
                  <a:srgbClr val="212121"/>
                </a:solidFill>
                <a:latin typeface="BlinkMacSystemFont"/>
              </a:rPr>
              <a:t>Tam</a:t>
            </a:r>
            <a:r>
              <a:rPr lang="es-ES" sz="1200" dirty="0">
                <a:solidFill>
                  <a:srgbClr val="212121"/>
                </a:solidFill>
                <a:latin typeface="BlinkMacSystemFont"/>
              </a:rPr>
              <a:t> WWS, </a:t>
            </a:r>
            <a:r>
              <a:rPr lang="es-ES" sz="1200" dirty="0" err="1">
                <a:solidFill>
                  <a:srgbClr val="212121"/>
                </a:solidFill>
                <a:latin typeface="BlinkMacSystemFont"/>
              </a:rPr>
              <a:t>Hounsri</a:t>
            </a:r>
            <a:r>
              <a:rPr lang="es-ES" sz="1200" dirty="0">
                <a:solidFill>
                  <a:srgbClr val="212121"/>
                </a:solidFill>
                <a:latin typeface="BlinkMacSystemFont"/>
              </a:rPr>
              <a:t> K, </a:t>
            </a:r>
            <a:r>
              <a:rPr lang="es-ES" sz="1200" dirty="0" err="1">
                <a:solidFill>
                  <a:srgbClr val="212121"/>
                </a:solidFill>
                <a:latin typeface="BlinkMacSystemFont"/>
              </a:rPr>
              <a:t>Kusuyama</a:t>
            </a:r>
            <a:r>
              <a:rPr lang="es-ES" sz="1200" dirty="0">
                <a:solidFill>
                  <a:srgbClr val="212121"/>
                </a:solidFill>
                <a:latin typeface="BlinkMacSystemFont"/>
              </a:rPr>
              <a:t> J, Wu VX. Effectiveness </a:t>
            </a:r>
            <a:r>
              <a:rPr lang="es-ES" sz="1200" dirty="0" err="1">
                <a:solidFill>
                  <a:srgbClr val="212121"/>
                </a:solidFill>
                <a:latin typeface="BlinkMacSystemFont"/>
              </a:rPr>
              <a:t>of</a:t>
            </a:r>
            <a:r>
              <a:rPr lang="es-ES" sz="1200" dirty="0">
                <a:solidFill>
                  <a:srgbClr val="212121"/>
                </a:solidFill>
                <a:latin typeface="BlinkMacSystemFont"/>
              </a:rPr>
              <a:t> </a:t>
            </a:r>
            <a:r>
              <a:rPr lang="es-ES" sz="1200" dirty="0" err="1">
                <a:solidFill>
                  <a:srgbClr val="212121"/>
                </a:solidFill>
                <a:latin typeface="BlinkMacSystemFont"/>
              </a:rPr>
              <a:t>Combined</a:t>
            </a:r>
            <a:r>
              <a:rPr lang="es-ES" sz="1200" dirty="0">
                <a:solidFill>
                  <a:srgbClr val="212121"/>
                </a:solidFill>
                <a:latin typeface="BlinkMacSystemFont"/>
              </a:rPr>
              <a:t> Aerobic and </a:t>
            </a:r>
            <a:r>
              <a:rPr lang="es-ES" sz="1200" dirty="0" err="1">
                <a:solidFill>
                  <a:srgbClr val="212121"/>
                </a:solidFill>
                <a:latin typeface="BlinkMacSystemFont"/>
              </a:rPr>
              <a:t>Resistance</a:t>
            </a:r>
            <a:r>
              <a:rPr lang="es-ES" sz="1200" dirty="0">
                <a:solidFill>
                  <a:srgbClr val="212121"/>
                </a:solidFill>
                <a:latin typeface="BlinkMacSystemFont"/>
              </a:rPr>
              <a:t> </a:t>
            </a:r>
            <a:r>
              <a:rPr lang="es-ES" sz="1200" dirty="0" err="1">
                <a:solidFill>
                  <a:srgbClr val="212121"/>
                </a:solidFill>
                <a:latin typeface="BlinkMacSystemFont"/>
              </a:rPr>
              <a:t>Exercise</a:t>
            </a:r>
            <a:r>
              <a:rPr lang="es-ES" sz="1200" dirty="0">
                <a:solidFill>
                  <a:srgbClr val="212121"/>
                </a:solidFill>
                <a:latin typeface="BlinkMacSystemFont"/>
              </a:rPr>
              <a:t> </a:t>
            </a:r>
            <a:r>
              <a:rPr lang="es-ES" sz="1200" dirty="0" err="1">
                <a:solidFill>
                  <a:srgbClr val="212121"/>
                </a:solidFill>
                <a:latin typeface="BlinkMacSystemFont"/>
              </a:rPr>
              <a:t>on</a:t>
            </a:r>
            <a:r>
              <a:rPr lang="es-ES" sz="1200" dirty="0">
                <a:solidFill>
                  <a:srgbClr val="212121"/>
                </a:solidFill>
                <a:latin typeface="BlinkMacSystemFont"/>
              </a:rPr>
              <a:t> </a:t>
            </a:r>
            <a:r>
              <a:rPr lang="es-ES" sz="1200" dirty="0" err="1">
                <a:solidFill>
                  <a:srgbClr val="212121"/>
                </a:solidFill>
                <a:latin typeface="BlinkMacSystemFont"/>
              </a:rPr>
              <a:t>Cognition</a:t>
            </a:r>
            <a:r>
              <a:rPr lang="es-ES" sz="1200" dirty="0">
                <a:solidFill>
                  <a:srgbClr val="212121"/>
                </a:solidFill>
                <a:latin typeface="BlinkMacSystemFont"/>
              </a:rPr>
              <a:t>, </a:t>
            </a:r>
            <a:r>
              <a:rPr lang="es-ES" sz="1200" dirty="0" err="1">
                <a:solidFill>
                  <a:srgbClr val="212121"/>
                </a:solidFill>
                <a:latin typeface="BlinkMacSystemFont"/>
              </a:rPr>
              <a:t>Metabolic</a:t>
            </a:r>
            <a:r>
              <a:rPr lang="es-ES" sz="1200" dirty="0">
                <a:solidFill>
                  <a:srgbClr val="212121"/>
                </a:solidFill>
                <a:latin typeface="BlinkMacSystemFont"/>
              </a:rPr>
              <a:t> </a:t>
            </a:r>
            <a:r>
              <a:rPr lang="es-ES" sz="1200" dirty="0" err="1">
                <a:solidFill>
                  <a:srgbClr val="212121"/>
                </a:solidFill>
                <a:latin typeface="BlinkMacSystemFont"/>
              </a:rPr>
              <a:t>Health</a:t>
            </a:r>
            <a:r>
              <a:rPr lang="es-ES" sz="1200" dirty="0">
                <a:solidFill>
                  <a:srgbClr val="212121"/>
                </a:solidFill>
                <a:latin typeface="BlinkMacSystemFont"/>
              </a:rPr>
              <a:t>, </a:t>
            </a:r>
            <a:r>
              <a:rPr lang="es-ES" sz="1200" dirty="0" err="1">
                <a:solidFill>
                  <a:srgbClr val="212121"/>
                </a:solidFill>
                <a:latin typeface="BlinkMacSystemFont"/>
              </a:rPr>
              <a:t>Physical</a:t>
            </a:r>
            <a:r>
              <a:rPr lang="es-ES" sz="1200" dirty="0">
                <a:solidFill>
                  <a:srgbClr val="212121"/>
                </a:solidFill>
                <a:latin typeface="BlinkMacSystemFont"/>
              </a:rPr>
              <a:t> </a:t>
            </a:r>
            <a:r>
              <a:rPr lang="es-ES" sz="1200" dirty="0" err="1">
                <a:solidFill>
                  <a:srgbClr val="212121"/>
                </a:solidFill>
                <a:latin typeface="BlinkMacSystemFont"/>
              </a:rPr>
              <a:t>Function</a:t>
            </a:r>
            <a:r>
              <a:rPr lang="es-ES" sz="1200" dirty="0">
                <a:solidFill>
                  <a:srgbClr val="212121"/>
                </a:solidFill>
                <a:latin typeface="BlinkMacSystemFont"/>
              </a:rPr>
              <a:t>, and </a:t>
            </a:r>
            <a:r>
              <a:rPr lang="es-ES" sz="1200" dirty="0" err="1">
                <a:solidFill>
                  <a:srgbClr val="212121"/>
                </a:solidFill>
                <a:latin typeface="BlinkMacSystemFont"/>
              </a:rPr>
              <a:t>Health-related</a:t>
            </a:r>
            <a:r>
              <a:rPr lang="es-ES" sz="1200" dirty="0">
                <a:solidFill>
                  <a:srgbClr val="212121"/>
                </a:solidFill>
                <a:latin typeface="BlinkMacSystemFont"/>
              </a:rPr>
              <a:t> </a:t>
            </a:r>
            <a:r>
              <a:rPr lang="es-ES" sz="1200" dirty="0" err="1">
                <a:solidFill>
                  <a:srgbClr val="212121"/>
                </a:solidFill>
                <a:latin typeface="BlinkMacSystemFont"/>
              </a:rPr>
              <a:t>Quality</a:t>
            </a:r>
            <a:r>
              <a:rPr lang="es-ES" sz="1200" dirty="0">
                <a:solidFill>
                  <a:srgbClr val="212121"/>
                </a:solidFill>
                <a:latin typeface="BlinkMacSystemFont"/>
              </a:rPr>
              <a:t> </a:t>
            </a:r>
            <a:r>
              <a:rPr lang="es-ES" sz="1200" dirty="0" err="1">
                <a:solidFill>
                  <a:srgbClr val="212121"/>
                </a:solidFill>
                <a:latin typeface="BlinkMacSystemFont"/>
              </a:rPr>
              <a:t>of</a:t>
            </a:r>
            <a:r>
              <a:rPr lang="es-ES" sz="1200" dirty="0">
                <a:solidFill>
                  <a:srgbClr val="212121"/>
                </a:solidFill>
                <a:latin typeface="BlinkMacSystemFont"/>
              </a:rPr>
              <a:t> </a:t>
            </a:r>
            <a:r>
              <a:rPr lang="es-ES" sz="1200" dirty="0" err="1">
                <a:solidFill>
                  <a:srgbClr val="212121"/>
                </a:solidFill>
                <a:latin typeface="BlinkMacSystemFont"/>
              </a:rPr>
              <a:t>Life</a:t>
            </a:r>
            <a:r>
              <a:rPr lang="es-ES" sz="1200" dirty="0">
                <a:solidFill>
                  <a:srgbClr val="212121"/>
                </a:solidFill>
                <a:latin typeface="BlinkMacSystemFont"/>
              </a:rPr>
              <a:t> in </a:t>
            </a:r>
            <a:r>
              <a:rPr lang="es-ES" sz="1200" dirty="0" err="1">
                <a:solidFill>
                  <a:srgbClr val="212121"/>
                </a:solidFill>
                <a:latin typeface="BlinkMacSystemFont"/>
              </a:rPr>
              <a:t>Middle-aged</a:t>
            </a:r>
            <a:r>
              <a:rPr lang="es-ES" sz="1200" dirty="0">
                <a:solidFill>
                  <a:srgbClr val="212121"/>
                </a:solidFill>
                <a:latin typeface="BlinkMacSystemFont"/>
              </a:rPr>
              <a:t> and </a:t>
            </a:r>
            <a:r>
              <a:rPr lang="es-ES" sz="1200" dirty="0" err="1">
                <a:solidFill>
                  <a:srgbClr val="212121"/>
                </a:solidFill>
                <a:latin typeface="BlinkMacSystemFont"/>
              </a:rPr>
              <a:t>Older</a:t>
            </a:r>
            <a:r>
              <a:rPr lang="es-ES" sz="1200" dirty="0">
                <a:solidFill>
                  <a:srgbClr val="212121"/>
                </a:solidFill>
                <a:latin typeface="BlinkMacSystemFont"/>
              </a:rPr>
              <a:t> </a:t>
            </a:r>
            <a:r>
              <a:rPr lang="es-ES" sz="1200" dirty="0" err="1">
                <a:solidFill>
                  <a:srgbClr val="212121"/>
                </a:solidFill>
                <a:latin typeface="BlinkMacSystemFont"/>
              </a:rPr>
              <a:t>Adults</a:t>
            </a:r>
            <a:r>
              <a:rPr lang="es-ES" sz="1200" dirty="0">
                <a:solidFill>
                  <a:srgbClr val="212121"/>
                </a:solidFill>
                <a:latin typeface="BlinkMacSystemFont"/>
              </a:rPr>
              <a:t> </a:t>
            </a:r>
            <a:r>
              <a:rPr lang="es-ES" sz="1200" dirty="0" err="1">
                <a:solidFill>
                  <a:srgbClr val="212121"/>
                </a:solidFill>
                <a:latin typeface="BlinkMacSystemFont"/>
              </a:rPr>
              <a:t>With</a:t>
            </a:r>
            <a:r>
              <a:rPr lang="es-ES" sz="1200" dirty="0">
                <a:solidFill>
                  <a:srgbClr val="212121"/>
                </a:solidFill>
                <a:latin typeface="BlinkMacSystemFont"/>
              </a:rPr>
              <a:t> Type 2 Diabetes Mellitus: A </a:t>
            </a:r>
            <a:r>
              <a:rPr lang="es-ES" sz="1200" dirty="0" err="1">
                <a:solidFill>
                  <a:srgbClr val="212121"/>
                </a:solidFill>
                <a:latin typeface="BlinkMacSystemFont"/>
              </a:rPr>
              <a:t>Systematic</a:t>
            </a:r>
            <a:r>
              <a:rPr lang="es-ES" sz="1200" dirty="0">
                <a:solidFill>
                  <a:srgbClr val="212121"/>
                </a:solidFill>
                <a:latin typeface="BlinkMacSystemFont"/>
              </a:rPr>
              <a:t> </a:t>
            </a:r>
            <a:r>
              <a:rPr lang="es-ES" sz="1200" dirty="0" err="1">
                <a:solidFill>
                  <a:srgbClr val="212121"/>
                </a:solidFill>
                <a:latin typeface="BlinkMacSystemFont"/>
              </a:rPr>
              <a:t>Review</a:t>
            </a:r>
            <a:r>
              <a:rPr lang="es-ES" sz="1200" dirty="0">
                <a:solidFill>
                  <a:srgbClr val="212121"/>
                </a:solidFill>
                <a:latin typeface="BlinkMacSystemFont"/>
              </a:rPr>
              <a:t> and Meta-</a:t>
            </a:r>
            <a:r>
              <a:rPr lang="es-ES" sz="1200" dirty="0" err="1">
                <a:solidFill>
                  <a:srgbClr val="212121"/>
                </a:solidFill>
                <a:latin typeface="BlinkMacSystemFont"/>
              </a:rPr>
              <a:t>analysis</a:t>
            </a:r>
            <a:r>
              <a:rPr lang="es-ES" sz="1200" dirty="0">
                <a:solidFill>
                  <a:srgbClr val="212121"/>
                </a:solidFill>
                <a:latin typeface="BlinkMacSystemFont"/>
              </a:rPr>
              <a:t>. </a:t>
            </a:r>
            <a:r>
              <a:rPr lang="es-ES" sz="1200" dirty="0" err="1">
                <a:solidFill>
                  <a:srgbClr val="212121"/>
                </a:solidFill>
                <a:latin typeface="BlinkMacSystemFont"/>
              </a:rPr>
              <a:t>Arch</a:t>
            </a:r>
            <a:r>
              <a:rPr lang="es-ES" sz="1200" dirty="0">
                <a:solidFill>
                  <a:srgbClr val="212121"/>
                </a:solidFill>
                <a:latin typeface="BlinkMacSystemFont"/>
              </a:rPr>
              <a:t> </a:t>
            </a:r>
            <a:r>
              <a:rPr lang="es-ES" sz="1200" dirty="0" err="1">
                <a:solidFill>
                  <a:srgbClr val="212121"/>
                </a:solidFill>
                <a:latin typeface="BlinkMacSystemFont"/>
              </a:rPr>
              <a:t>Phys</a:t>
            </a:r>
            <a:r>
              <a:rPr lang="es-ES" sz="1200" dirty="0">
                <a:solidFill>
                  <a:srgbClr val="212121"/>
                </a:solidFill>
                <a:latin typeface="BlinkMacSystemFont"/>
              </a:rPr>
              <a:t> </a:t>
            </a:r>
            <a:r>
              <a:rPr lang="es-ES" sz="1200" dirty="0" err="1">
                <a:solidFill>
                  <a:srgbClr val="212121"/>
                </a:solidFill>
                <a:latin typeface="BlinkMacSystemFont"/>
              </a:rPr>
              <a:t>Med</a:t>
            </a:r>
            <a:r>
              <a:rPr lang="es-ES" sz="1200" dirty="0">
                <a:solidFill>
                  <a:srgbClr val="212121"/>
                </a:solidFill>
                <a:latin typeface="BlinkMacSystemFont"/>
              </a:rPr>
              <a:t> </a:t>
            </a:r>
            <a:r>
              <a:rPr lang="es-ES" sz="1200" dirty="0" err="1">
                <a:solidFill>
                  <a:srgbClr val="212121"/>
                </a:solidFill>
                <a:latin typeface="BlinkMacSystemFont"/>
              </a:rPr>
              <a:t>Rehabil</a:t>
            </a:r>
            <a:r>
              <a:rPr lang="es-ES" sz="1200" dirty="0">
                <a:solidFill>
                  <a:srgbClr val="212121"/>
                </a:solidFill>
                <a:latin typeface="BlinkMacSystemFont"/>
              </a:rPr>
              <a:t>. 2024 Aug;105(8):1585-1599. </a:t>
            </a:r>
            <a:r>
              <a:rPr lang="es-ES" sz="1200" dirty="0" err="1">
                <a:solidFill>
                  <a:srgbClr val="212121"/>
                </a:solidFill>
                <a:latin typeface="BlinkMacSystemFont"/>
              </a:rPr>
              <a:t>doi</a:t>
            </a:r>
            <a:r>
              <a:rPr lang="es-ES" sz="1200" dirty="0">
                <a:solidFill>
                  <a:srgbClr val="212121"/>
                </a:solidFill>
                <a:latin typeface="BlinkMacSystemFont"/>
              </a:rPr>
              <a:t>: 10.1016/j.apmr.2023.10.005. </a:t>
            </a:r>
            <a:r>
              <a:rPr lang="es-ES" sz="1200" dirty="0" err="1">
                <a:solidFill>
                  <a:srgbClr val="212121"/>
                </a:solidFill>
                <a:latin typeface="BlinkMacSystemFont"/>
              </a:rPr>
              <a:t>Epub</a:t>
            </a:r>
            <a:r>
              <a:rPr lang="es-ES" sz="1200" dirty="0">
                <a:solidFill>
                  <a:srgbClr val="212121"/>
                </a:solidFill>
                <a:latin typeface="BlinkMacSystemFont"/>
              </a:rPr>
              <a:t> 2023 Oct 22. PMID: 37875170.</a:t>
            </a:r>
            <a:endParaRPr lang="es-ES" sz="1200" dirty="0"/>
          </a:p>
          <a:p>
            <a:endParaRPr lang="es-ES" dirty="0"/>
          </a:p>
        </p:txBody>
      </p:sp>
      <p:sp>
        <p:nvSpPr>
          <p:cNvPr id="4" name="Marcador de número de diapositiva 3"/>
          <p:cNvSpPr>
            <a:spLocks noGrp="1"/>
          </p:cNvSpPr>
          <p:nvPr>
            <p:ph type="sldNum" sz="quarter" idx="5"/>
          </p:nvPr>
        </p:nvSpPr>
        <p:spPr/>
        <p:txBody>
          <a:bodyPr/>
          <a:lstStyle/>
          <a:p>
            <a:fld id="{27726496-FD5D-4869-9212-7DB6F2A7919B}" type="slidenum">
              <a:rPr lang="es-ES" smtClean="0"/>
              <a:t>47</a:t>
            </a:fld>
            <a:endParaRPr lang="es-ES"/>
          </a:p>
        </p:txBody>
      </p:sp>
    </p:spTree>
    <p:extLst>
      <p:ext uri="{BB962C8B-B14F-4D97-AF65-F5344CB8AC3E}">
        <p14:creationId xmlns:p14="http://schemas.microsoft.com/office/powerpoint/2010/main" val="103464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12121"/>
                </a:solidFill>
                <a:latin typeface="BlinkMacSystemFont"/>
              </a:rPr>
              <a:t>Zhang J, </a:t>
            </a:r>
            <a:r>
              <a:rPr lang="es-ES" sz="1200" dirty="0" err="1">
                <a:solidFill>
                  <a:srgbClr val="212121"/>
                </a:solidFill>
                <a:latin typeface="BlinkMacSystemFont"/>
              </a:rPr>
              <a:t>Tam</a:t>
            </a:r>
            <a:r>
              <a:rPr lang="es-ES" sz="1200" dirty="0">
                <a:solidFill>
                  <a:srgbClr val="212121"/>
                </a:solidFill>
                <a:latin typeface="BlinkMacSystemFont"/>
              </a:rPr>
              <a:t> WWS, </a:t>
            </a:r>
            <a:r>
              <a:rPr lang="es-ES" sz="1200" dirty="0" err="1">
                <a:solidFill>
                  <a:srgbClr val="212121"/>
                </a:solidFill>
                <a:latin typeface="BlinkMacSystemFont"/>
              </a:rPr>
              <a:t>Hounsri</a:t>
            </a:r>
            <a:r>
              <a:rPr lang="es-ES" sz="1200" dirty="0">
                <a:solidFill>
                  <a:srgbClr val="212121"/>
                </a:solidFill>
                <a:latin typeface="BlinkMacSystemFont"/>
              </a:rPr>
              <a:t> K, </a:t>
            </a:r>
            <a:r>
              <a:rPr lang="es-ES" sz="1200" dirty="0" err="1">
                <a:solidFill>
                  <a:srgbClr val="212121"/>
                </a:solidFill>
                <a:latin typeface="BlinkMacSystemFont"/>
              </a:rPr>
              <a:t>Kusuyama</a:t>
            </a:r>
            <a:r>
              <a:rPr lang="es-ES" sz="1200" dirty="0">
                <a:solidFill>
                  <a:srgbClr val="212121"/>
                </a:solidFill>
                <a:latin typeface="BlinkMacSystemFont"/>
              </a:rPr>
              <a:t> J, Wu VX. Effectiveness </a:t>
            </a:r>
            <a:r>
              <a:rPr lang="es-ES" sz="1200" dirty="0" err="1">
                <a:solidFill>
                  <a:srgbClr val="212121"/>
                </a:solidFill>
                <a:latin typeface="BlinkMacSystemFont"/>
              </a:rPr>
              <a:t>of</a:t>
            </a:r>
            <a:r>
              <a:rPr lang="es-ES" sz="1200" dirty="0">
                <a:solidFill>
                  <a:srgbClr val="212121"/>
                </a:solidFill>
                <a:latin typeface="BlinkMacSystemFont"/>
              </a:rPr>
              <a:t> </a:t>
            </a:r>
            <a:r>
              <a:rPr lang="es-ES" sz="1200" dirty="0" err="1">
                <a:solidFill>
                  <a:srgbClr val="212121"/>
                </a:solidFill>
                <a:latin typeface="BlinkMacSystemFont"/>
              </a:rPr>
              <a:t>Combined</a:t>
            </a:r>
            <a:r>
              <a:rPr lang="es-ES" sz="1200" dirty="0">
                <a:solidFill>
                  <a:srgbClr val="212121"/>
                </a:solidFill>
                <a:latin typeface="BlinkMacSystemFont"/>
              </a:rPr>
              <a:t> Aerobic and </a:t>
            </a:r>
            <a:r>
              <a:rPr lang="es-ES" sz="1200" dirty="0" err="1">
                <a:solidFill>
                  <a:srgbClr val="212121"/>
                </a:solidFill>
                <a:latin typeface="BlinkMacSystemFont"/>
              </a:rPr>
              <a:t>Resistance</a:t>
            </a:r>
            <a:r>
              <a:rPr lang="es-ES" sz="1200" dirty="0">
                <a:solidFill>
                  <a:srgbClr val="212121"/>
                </a:solidFill>
                <a:latin typeface="BlinkMacSystemFont"/>
              </a:rPr>
              <a:t> </a:t>
            </a:r>
            <a:r>
              <a:rPr lang="es-ES" sz="1200" dirty="0" err="1">
                <a:solidFill>
                  <a:srgbClr val="212121"/>
                </a:solidFill>
                <a:latin typeface="BlinkMacSystemFont"/>
              </a:rPr>
              <a:t>Exercise</a:t>
            </a:r>
            <a:r>
              <a:rPr lang="es-ES" sz="1200" dirty="0">
                <a:solidFill>
                  <a:srgbClr val="212121"/>
                </a:solidFill>
                <a:latin typeface="BlinkMacSystemFont"/>
              </a:rPr>
              <a:t> </a:t>
            </a:r>
            <a:r>
              <a:rPr lang="es-ES" sz="1200" dirty="0" err="1">
                <a:solidFill>
                  <a:srgbClr val="212121"/>
                </a:solidFill>
                <a:latin typeface="BlinkMacSystemFont"/>
              </a:rPr>
              <a:t>on</a:t>
            </a:r>
            <a:r>
              <a:rPr lang="es-ES" sz="1200" dirty="0">
                <a:solidFill>
                  <a:srgbClr val="212121"/>
                </a:solidFill>
                <a:latin typeface="BlinkMacSystemFont"/>
              </a:rPr>
              <a:t> </a:t>
            </a:r>
            <a:r>
              <a:rPr lang="es-ES" sz="1200" dirty="0" err="1">
                <a:solidFill>
                  <a:srgbClr val="212121"/>
                </a:solidFill>
                <a:latin typeface="BlinkMacSystemFont"/>
              </a:rPr>
              <a:t>Cognition</a:t>
            </a:r>
            <a:r>
              <a:rPr lang="es-ES" sz="1200" dirty="0">
                <a:solidFill>
                  <a:srgbClr val="212121"/>
                </a:solidFill>
                <a:latin typeface="BlinkMacSystemFont"/>
              </a:rPr>
              <a:t>, </a:t>
            </a:r>
            <a:r>
              <a:rPr lang="es-ES" sz="1200" dirty="0" err="1">
                <a:solidFill>
                  <a:srgbClr val="212121"/>
                </a:solidFill>
                <a:latin typeface="BlinkMacSystemFont"/>
              </a:rPr>
              <a:t>Metabolic</a:t>
            </a:r>
            <a:r>
              <a:rPr lang="es-ES" sz="1200" dirty="0">
                <a:solidFill>
                  <a:srgbClr val="212121"/>
                </a:solidFill>
                <a:latin typeface="BlinkMacSystemFont"/>
              </a:rPr>
              <a:t> </a:t>
            </a:r>
            <a:r>
              <a:rPr lang="es-ES" sz="1200" dirty="0" err="1">
                <a:solidFill>
                  <a:srgbClr val="212121"/>
                </a:solidFill>
                <a:latin typeface="BlinkMacSystemFont"/>
              </a:rPr>
              <a:t>Health</a:t>
            </a:r>
            <a:r>
              <a:rPr lang="es-ES" sz="1200" dirty="0">
                <a:solidFill>
                  <a:srgbClr val="212121"/>
                </a:solidFill>
                <a:latin typeface="BlinkMacSystemFont"/>
              </a:rPr>
              <a:t>, </a:t>
            </a:r>
            <a:r>
              <a:rPr lang="es-ES" sz="1200" dirty="0" err="1">
                <a:solidFill>
                  <a:srgbClr val="212121"/>
                </a:solidFill>
                <a:latin typeface="BlinkMacSystemFont"/>
              </a:rPr>
              <a:t>Physical</a:t>
            </a:r>
            <a:r>
              <a:rPr lang="es-ES" sz="1200" dirty="0">
                <a:solidFill>
                  <a:srgbClr val="212121"/>
                </a:solidFill>
                <a:latin typeface="BlinkMacSystemFont"/>
              </a:rPr>
              <a:t> </a:t>
            </a:r>
            <a:r>
              <a:rPr lang="es-ES" sz="1200" dirty="0" err="1">
                <a:solidFill>
                  <a:srgbClr val="212121"/>
                </a:solidFill>
                <a:latin typeface="BlinkMacSystemFont"/>
              </a:rPr>
              <a:t>Function</a:t>
            </a:r>
            <a:r>
              <a:rPr lang="es-ES" sz="1200" dirty="0">
                <a:solidFill>
                  <a:srgbClr val="212121"/>
                </a:solidFill>
                <a:latin typeface="BlinkMacSystemFont"/>
              </a:rPr>
              <a:t>, and </a:t>
            </a:r>
            <a:r>
              <a:rPr lang="es-ES" sz="1200" dirty="0" err="1">
                <a:solidFill>
                  <a:srgbClr val="212121"/>
                </a:solidFill>
                <a:latin typeface="BlinkMacSystemFont"/>
              </a:rPr>
              <a:t>Health-related</a:t>
            </a:r>
            <a:r>
              <a:rPr lang="es-ES" sz="1200" dirty="0">
                <a:solidFill>
                  <a:srgbClr val="212121"/>
                </a:solidFill>
                <a:latin typeface="BlinkMacSystemFont"/>
              </a:rPr>
              <a:t> </a:t>
            </a:r>
            <a:r>
              <a:rPr lang="es-ES" sz="1200" dirty="0" err="1">
                <a:solidFill>
                  <a:srgbClr val="212121"/>
                </a:solidFill>
                <a:latin typeface="BlinkMacSystemFont"/>
              </a:rPr>
              <a:t>Quality</a:t>
            </a:r>
            <a:r>
              <a:rPr lang="es-ES" sz="1200" dirty="0">
                <a:solidFill>
                  <a:srgbClr val="212121"/>
                </a:solidFill>
                <a:latin typeface="BlinkMacSystemFont"/>
              </a:rPr>
              <a:t> </a:t>
            </a:r>
            <a:r>
              <a:rPr lang="es-ES" sz="1200" dirty="0" err="1">
                <a:solidFill>
                  <a:srgbClr val="212121"/>
                </a:solidFill>
                <a:latin typeface="BlinkMacSystemFont"/>
              </a:rPr>
              <a:t>of</a:t>
            </a:r>
            <a:r>
              <a:rPr lang="es-ES" sz="1200" dirty="0">
                <a:solidFill>
                  <a:srgbClr val="212121"/>
                </a:solidFill>
                <a:latin typeface="BlinkMacSystemFont"/>
              </a:rPr>
              <a:t> </a:t>
            </a:r>
            <a:r>
              <a:rPr lang="es-ES" sz="1200" dirty="0" err="1">
                <a:solidFill>
                  <a:srgbClr val="212121"/>
                </a:solidFill>
                <a:latin typeface="BlinkMacSystemFont"/>
              </a:rPr>
              <a:t>Life</a:t>
            </a:r>
            <a:r>
              <a:rPr lang="es-ES" sz="1200" dirty="0">
                <a:solidFill>
                  <a:srgbClr val="212121"/>
                </a:solidFill>
                <a:latin typeface="BlinkMacSystemFont"/>
              </a:rPr>
              <a:t> in </a:t>
            </a:r>
            <a:r>
              <a:rPr lang="es-ES" sz="1200" dirty="0" err="1">
                <a:solidFill>
                  <a:srgbClr val="212121"/>
                </a:solidFill>
                <a:latin typeface="BlinkMacSystemFont"/>
              </a:rPr>
              <a:t>Middle-aged</a:t>
            </a:r>
            <a:r>
              <a:rPr lang="es-ES" sz="1200" dirty="0">
                <a:solidFill>
                  <a:srgbClr val="212121"/>
                </a:solidFill>
                <a:latin typeface="BlinkMacSystemFont"/>
              </a:rPr>
              <a:t> and </a:t>
            </a:r>
            <a:r>
              <a:rPr lang="es-ES" sz="1200" dirty="0" err="1">
                <a:solidFill>
                  <a:srgbClr val="212121"/>
                </a:solidFill>
                <a:latin typeface="BlinkMacSystemFont"/>
              </a:rPr>
              <a:t>Older</a:t>
            </a:r>
            <a:r>
              <a:rPr lang="es-ES" sz="1200" dirty="0">
                <a:solidFill>
                  <a:srgbClr val="212121"/>
                </a:solidFill>
                <a:latin typeface="BlinkMacSystemFont"/>
              </a:rPr>
              <a:t> </a:t>
            </a:r>
            <a:r>
              <a:rPr lang="es-ES" sz="1200" dirty="0" err="1">
                <a:solidFill>
                  <a:srgbClr val="212121"/>
                </a:solidFill>
                <a:latin typeface="BlinkMacSystemFont"/>
              </a:rPr>
              <a:t>Adults</a:t>
            </a:r>
            <a:r>
              <a:rPr lang="es-ES" sz="1200" dirty="0">
                <a:solidFill>
                  <a:srgbClr val="212121"/>
                </a:solidFill>
                <a:latin typeface="BlinkMacSystemFont"/>
              </a:rPr>
              <a:t> </a:t>
            </a:r>
            <a:r>
              <a:rPr lang="es-ES" sz="1200" dirty="0" err="1">
                <a:solidFill>
                  <a:srgbClr val="212121"/>
                </a:solidFill>
                <a:latin typeface="BlinkMacSystemFont"/>
              </a:rPr>
              <a:t>With</a:t>
            </a:r>
            <a:r>
              <a:rPr lang="es-ES" sz="1200" dirty="0">
                <a:solidFill>
                  <a:srgbClr val="212121"/>
                </a:solidFill>
                <a:latin typeface="BlinkMacSystemFont"/>
              </a:rPr>
              <a:t> Type 2 Diabetes Mellitus: A </a:t>
            </a:r>
            <a:r>
              <a:rPr lang="es-ES" sz="1200" dirty="0" err="1">
                <a:solidFill>
                  <a:srgbClr val="212121"/>
                </a:solidFill>
                <a:latin typeface="BlinkMacSystemFont"/>
              </a:rPr>
              <a:t>Systematic</a:t>
            </a:r>
            <a:r>
              <a:rPr lang="es-ES" sz="1200" dirty="0">
                <a:solidFill>
                  <a:srgbClr val="212121"/>
                </a:solidFill>
                <a:latin typeface="BlinkMacSystemFont"/>
              </a:rPr>
              <a:t> </a:t>
            </a:r>
            <a:r>
              <a:rPr lang="es-ES" sz="1200" dirty="0" err="1">
                <a:solidFill>
                  <a:srgbClr val="212121"/>
                </a:solidFill>
                <a:latin typeface="BlinkMacSystemFont"/>
              </a:rPr>
              <a:t>Review</a:t>
            </a:r>
            <a:r>
              <a:rPr lang="es-ES" sz="1200" dirty="0">
                <a:solidFill>
                  <a:srgbClr val="212121"/>
                </a:solidFill>
                <a:latin typeface="BlinkMacSystemFont"/>
              </a:rPr>
              <a:t> and Meta-</a:t>
            </a:r>
            <a:r>
              <a:rPr lang="es-ES" sz="1200" dirty="0" err="1">
                <a:solidFill>
                  <a:srgbClr val="212121"/>
                </a:solidFill>
                <a:latin typeface="BlinkMacSystemFont"/>
              </a:rPr>
              <a:t>analysis</a:t>
            </a:r>
            <a:r>
              <a:rPr lang="es-ES" sz="1200" dirty="0">
                <a:solidFill>
                  <a:srgbClr val="212121"/>
                </a:solidFill>
                <a:latin typeface="BlinkMacSystemFont"/>
              </a:rPr>
              <a:t>. </a:t>
            </a:r>
            <a:r>
              <a:rPr lang="es-ES" sz="1200" dirty="0" err="1">
                <a:solidFill>
                  <a:srgbClr val="212121"/>
                </a:solidFill>
                <a:latin typeface="BlinkMacSystemFont"/>
              </a:rPr>
              <a:t>Arch</a:t>
            </a:r>
            <a:r>
              <a:rPr lang="es-ES" sz="1200" dirty="0">
                <a:solidFill>
                  <a:srgbClr val="212121"/>
                </a:solidFill>
                <a:latin typeface="BlinkMacSystemFont"/>
              </a:rPr>
              <a:t> </a:t>
            </a:r>
            <a:r>
              <a:rPr lang="es-ES" sz="1200" dirty="0" err="1">
                <a:solidFill>
                  <a:srgbClr val="212121"/>
                </a:solidFill>
                <a:latin typeface="BlinkMacSystemFont"/>
              </a:rPr>
              <a:t>Phys</a:t>
            </a:r>
            <a:r>
              <a:rPr lang="es-ES" sz="1200" dirty="0">
                <a:solidFill>
                  <a:srgbClr val="212121"/>
                </a:solidFill>
                <a:latin typeface="BlinkMacSystemFont"/>
              </a:rPr>
              <a:t> </a:t>
            </a:r>
            <a:r>
              <a:rPr lang="es-ES" sz="1200" dirty="0" err="1">
                <a:solidFill>
                  <a:srgbClr val="212121"/>
                </a:solidFill>
                <a:latin typeface="BlinkMacSystemFont"/>
              </a:rPr>
              <a:t>Med</a:t>
            </a:r>
            <a:r>
              <a:rPr lang="es-ES" sz="1200" dirty="0">
                <a:solidFill>
                  <a:srgbClr val="212121"/>
                </a:solidFill>
                <a:latin typeface="BlinkMacSystemFont"/>
              </a:rPr>
              <a:t> </a:t>
            </a:r>
            <a:r>
              <a:rPr lang="es-ES" sz="1200" dirty="0" err="1">
                <a:solidFill>
                  <a:srgbClr val="212121"/>
                </a:solidFill>
                <a:latin typeface="BlinkMacSystemFont"/>
              </a:rPr>
              <a:t>Rehabil</a:t>
            </a:r>
            <a:r>
              <a:rPr lang="es-ES" sz="1200" dirty="0">
                <a:solidFill>
                  <a:srgbClr val="212121"/>
                </a:solidFill>
                <a:latin typeface="BlinkMacSystemFont"/>
              </a:rPr>
              <a:t>. 2024 Aug;105(8):1585-1599. </a:t>
            </a:r>
            <a:r>
              <a:rPr lang="es-ES" sz="1200" dirty="0" err="1">
                <a:solidFill>
                  <a:srgbClr val="212121"/>
                </a:solidFill>
                <a:latin typeface="BlinkMacSystemFont"/>
              </a:rPr>
              <a:t>doi</a:t>
            </a:r>
            <a:r>
              <a:rPr lang="es-ES" sz="1200" dirty="0">
                <a:solidFill>
                  <a:srgbClr val="212121"/>
                </a:solidFill>
                <a:latin typeface="BlinkMacSystemFont"/>
              </a:rPr>
              <a:t>: 10.1016/j.apmr.2023.10.005. </a:t>
            </a:r>
            <a:r>
              <a:rPr lang="es-ES" sz="1200" dirty="0" err="1">
                <a:solidFill>
                  <a:srgbClr val="212121"/>
                </a:solidFill>
                <a:latin typeface="BlinkMacSystemFont"/>
              </a:rPr>
              <a:t>Epub</a:t>
            </a:r>
            <a:r>
              <a:rPr lang="es-ES" sz="1200" dirty="0">
                <a:solidFill>
                  <a:srgbClr val="212121"/>
                </a:solidFill>
                <a:latin typeface="BlinkMacSystemFont"/>
              </a:rPr>
              <a:t> 2023 Oct 22. PMID: 37875170.</a:t>
            </a:r>
            <a:endParaRPr lang="es-ES" sz="1200" dirty="0"/>
          </a:p>
          <a:p>
            <a:endParaRPr lang="es-ES" dirty="0"/>
          </a:p>
        </p:txBody>
      </p:sp>
      <p:sp>
        <p:nvSpPr>
          <p:cNvPr id="4" name="Marcador de número de diapositiva 3"/>
          <p:cNvSpPr>
            <a:spLocks noGrp="1"/>
          </p:cNvSpPr>
          <p:nvPr>
            <p:ph type="sldNum" sz="quarter" idx="5"/>
          </p:nvPr>
        </p:nvSpPr>
        <p:spPr/>
        <p:txBody>
          <a:bodyPr/>
          <a:lstStyle/>
          <a:p>
            <a:fld id="{27726496-FD5D-4869-9212-7DB6F2A7919B}" type="slidenum">
              <a:rPr lang="es-ES" smtClean="0"/>
              <a:t>48</a:t>
            </a:fld>
            <a:endParaRPr lang="es-ES"/>
          </a:p>
        </p:txBody>
      </p:sp>
    </p:spTree>
    <p:extLst>
      <p:ext uri="{BB962C8B-B14F-4D97-AF65-F5344CB8AC3E}">
        <p14:creationId xmlns:p14="http://schemas.microsoft.com/office/powerpoint/2010/main" val="39045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altLang="es-ES" dirty="0"/>
              <a:t>Respuesta correcta la a.</a:t>
            </a:r>
          </a:p>
          <a:p>
            <a:pPr eaLnBrk="1" hangingPunct="1">
              <a:spcBef>
                <a:spcPct val="0"/>
              </a:spcBef>
            </a:pPr>
            <a:r>
              <a:rPr lang="es-ES" altLang="es-ES" dirty="0" err="1"/>
              <a:t>Halli</a:t>
            </a:r>
            <a:r>
              <a:rPr lang="es-ES" altLang="es-ES" dirty="0"/>
              <a:t>-Tierney AD, </a:t>
            </a:r>
            <a:r>
              <a:rPr lang="es-ES" altLang="es-ES" dirty="0" err="1"/>
              <a:t>Scarbrough</a:t>
            </a:r>
            <a:r>
              <a:rPr lang="es-ES" altLang="es-ES" dirty="0"/>
              <a:t> C, Carroll D. </a:t>
            </a:r>
            <a:r>
              <a:rPr lang="es-ES" altLang="es-ES" dirty="0" err="1"/>
              <a:t>Polypharmacy</a:t>
            </a:r>
            <a:r>
              <a:rPr lang="es-ES" altLang="es-ES" dirty="0"/>
              <a:t>: </a:t>
            </a:r>
            <a:r>
              <a:rPr lang="es-ES" altLang="es-ES" dirty="0" err="1"/>
              <a:t>Evaluating</a:t>
            </a:r>
            <a:r>
              <a:rPr lang="es-ES" altLang="es-ES" dirty="0"/>
              <a:t> </a:t>
            </a:r>
            <a:r>
              <a:rPr lang="es-ES" altLang="es-ES" dirty="0" err="1"/>
              <a:t>Risks</a:t>
            </a:r>
            <a:r>
              <a:rPr lang="es-ES" altLang="es-ES" dirty="0"/>
              <a:t> and </a:t>
            </a:r>
            <a:r>
              <a:rPr lang="es-ES" altLang="es-ES" dirty="0" err="1"/>
              <a:t>Deprescribing</a:t>
            </a:r>
            <a:r>
              <a:rPr lang="es-ES" altLang="es-ES" dirty="0"/>
              <a:t>. Am </a:t>
            </a:r>
            <a:r>
              <a:rPr lang="es-ES" altLang="es-ES" dirty="0" err="1"/>
              <a:t>Fam</a:t>
            </a:r>
            <a:r>
              <a:rPr lang="es-ES" altLang="es-ES" dirty="0"/>
              <a:t> </a:t>
            </a:r>
            <a:r>
              <a:rPr lang="es-ES" altLang="es-ES" dirty="0" err="1"/>
              <a:t>Physician</a:t>
            </a:r>
            <a:r>
              <a:rPr lang="es-ES" altLang="es-ES" dirty="0"/>
              <a:t>. 2019 Jul 1;100(1):32-38. PMID: 31259501.</a:t>
            </a:r>
            <a:endParaRPr lang="es-ES" dirty="0"/>
          </a:p>
        </p:txBody>
      </p:sp>
      <p:sp>
        <p:nvSpPr>
          <p:cNvPr id="4" name="Marcador de número de diapositiva 3"/>
          <p:cNvSpPr>
            <a:spLocks noGrp="1"/>
          </p:cNvSpPr>
          <p:nvPr>
            <p:ph type="sldNum" sz="quarter" idx="5"/>
          </p:nvPr>
        </p:nvSpPr>
        <p:spPr/>
        <p:txBody>
          <a:bodyPr/>
          <a:lstStyle/>
          <a:p>
            <a:fld id="{57E391A4-A947-4831-AD38-DF9EB778AF1C}" type="slidenum">
              <a:rPr lang="es-ES" smtClean="0"/>
              <a:t>57</a:t>
            </a:fld>
            <a:endParaRPr lang="es-ES"/>
          </a:p>
        </p:txBody>
      </p:sp>
    </p:spTree>
    <p:extLst>
      <p:ext uri="{BB962C8B-B14F-4D97-AF65-F5344CB8AC3E}">
        <p14:creationId xmlns:p14="http://schemas.microsoft.com/office/powerpoint/2010/main" val="386744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C4CF-8750-BC60-170F-B69C006EF1F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84FA5A-FE8E-F018-9B3A-DBCCAA00E4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467C21B-CE17-0D9A-2F6B-D1422130094A}"/>
              </a:ext>
            </a:extLst>
          </p:cNvPr>
          <p:cNvSpPr>
            <a:spLocks noGrp="1"/>
          </p:cNvSpPr>
          <p:nvPr>
            <p:ph type="body" idx="1"/>
          </p:nvPr>
        </p:nvSpPr>
        <p:spPr/>
        <p:txBody>
          <a:bodyPr/>
          <a:lstStyle/>
          <a:p>
            <a:pPr eaLnBrk="1" hangingPunct="1">
              <a:spcBef>
                <a:spcPct val="0"/>
              </a:spcBef>
            </a:pPr>
            <a:r>
              <a:rPr lang="es-ES" altLang="es-ES" dirty="0"/>
              <a:t>Respuesta correcta la a.</a:t>
            </a:r>
          </a:p>
          <a:p>
            <a:pPr eaLnBrk="1" hangingPunct="1">
              <a:spcBef>
                <a:spcPct val="0"/>
              </a:spcBef>
            </a:pPr>
            <a:r>
              <a:rPr lang="es-ES" altLang="es-ES" dirty="0" err="1"/>
              <a:t>Halli</a:t>
            </a:r>
            <a:r>
              <a:rPr lang="es-ES" altLang="es-ES" dirty="0"/>
              <a:t>-Tierney AD, </a:t>
            </a:r>
            <a:r>
              <a:rPr lang="es-ES" altLang="es-ES" dirty="0" err="1"/>
              <a:t>Scarbrough</a:t>
            </a:r>
            <a:r>
              <a:rPr lang="es-ES" altLang="es-ES" dirty="0"/>
              <a:t> C, Carroll D. </a:t>
            </a:r>
            <a:r>
              <a:rPr lang="es-ES" altLang="es-ES" dirty="0" err="1"/>
              <a:t>Polypharmacy</a:t>
            </a:r>
            <a:r>
              <a:rPr lang="es-ES" altLang="es-ES" dirty="0"/>
              <a:t>: </a:t>
            </a:r>
            <a:r>
              <a:rPr lang="es-ES" altLang="es-ES" dirty="0" err="1"/>
              <a:t>Evaluating</a:t>
            </a:r>
            <a:r>
              <a:rPr lang="es-ES" altLang="es-ES" dirty="0"/>
              <a:t> </a:t>
            </a:r>
            <a:r>
              <a:rPr lang="es-ES" altLang="es-ES" dirty="0" err="1"/>
              <a:t>Risks</a:t>
            </a:r>
            <a:r>
              <a:rPr lang="es-ES" altLang="es-ES" dirty="0"/>
              <a:t> and </a:t>
            </a:r>
            <a:r>
              <a:rPr lang="es-ES" altLang="es-ES" dirty="0" err="1"/>
              <a:t>Deprescribing</a:t>
            </a:r>
            <a:r>
              <a:rPr lang="es-ES" altLang="es-ES" dirty="0"/>
              <a:t>. Am </a:t>
            </a:r>
            <a:r>
              <a:rPr lang="es-ES" altLang="es-ES" dirty="0" err="1"/>
              <a:t>Fam</a:t>
            </a:r>
            <a:r>
              <a:rPr lang="es-ES" altLang="es-ES" dirty="0"/>
              <a:t> </a:t>
            </a:r>
            <a:r>
              <a:rPr lang="es-ES" altLang="es-ES" dirty="0" err="1"/>
              <a:t>Physician</a:t>
            </a:r>
            <a:r>
              <a:rPr lang="es-ES" altLang="es-ES" dirty="0"/>
              <a:t>. 2019 Jul 1;100(1):32-38. PMID: 31259501.</a:t>
            </a:r>
            <a:endParaRPr lang="es-ES" dirty="0"/>
          </a:p>
        </p:txBody>
      </p:sp>
      <p:sp>
        <p:nvSpPr>
          <p:cNvPr id="4" name="Marcador de número de diapositiva 3">
            <a:extLst>
              <a:ext uri="{FF2B5EF4-FFF2-40B4-BE49-F238E27FC236}">
                <a16:creationId xmlns:a16="http://schemas.microsoft.com/office/drawing/2014/main" id="{A4E02E55-088B-54BB-35C2-C3DD7D8FFDF1}"/>
              </a:ext>
            </a:extLst>
          </p:cNvPr>
          <p:cNvSpPr>
            <a:spLocks noGrp="1"/>
          </p:cNvSpPr>
          <p:nvPr>
            <p:ph type="sldNum" sz="quarter" idx="5"/>
          </p:nvPr>
        </p:nvSpPr>
        <p:spPr/>
        <p:txBody>
          <a:bodyPr/>
          <a:lstStyle/>
          <a:p>
            <a:fld id="{57E391A4-A947-4831-AD38-DF9EB778AF1C}" type="slidenum">
              <a:rPr lang="es-ES" smtClean="0"/>
              <a:t>58</a:t>
            </a:fld>
            <a:endParaRPr lang="es-ES"/>
          </a:p>
        </p:txBody>
      </p:sp>
    </p:spTree>
    <p:extLst>
      <p:ext uri="{BB962C8B-B14F-4D97-AF65-F5344CB8AC3E}">
        <p14:creationId xmlns:p14="http://schemas.microsoft.com/office/powerpoint/2010/main" val="258255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25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64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DC516AA-FCA5-A79A-AE91-A351D4D12D57}"/>
              </a:ext>
            </a:extLst>
          </p:cNvPr>
          <p:cNvSpPr txBox="1">
            <a:spLocks/>
          </p:cNvSpPr>
          <p:nvPr userDrawn="1"/>
        </p:nvSpPr>
        <p:spPr>
          <a:xfrm>
            <a:off x="563563" y="6411913"/>
            <a:ext cx="2844800" cy="215900"/>
          </a:xfrm>
          <a:prstGeom prst="rect">
            <a:avLst/>
          </a:prstGeom>
        </p:spPr>
        <p:txBody>
          <a:bodyPr lIns="0" tIns="0" rIns="121917" bIns="0"/>
          <a:lstStyle>
            <a:lvl1pPr defTabSz="455613">
              <a:defRPr>
                <a:solidFill>
                  <a:schemeClr val="tx1"/>
                </a:solidFill>
                <a:latin typeface="Arial" panose="020B0604020202020204" pitchFamily="34" charset="0"/>
                <a:cs typeface="Arial" panose="020B0604020202020204" pitchFamily="34" charset="0"/>
              </a:defRPr>
            </a:lvl1pPr>
            <a:lvl2pPr marL="742950" indent="-285750" defTabSz="455613">
              <a:defRPr>
                <a:solidFill>
                  <a:schemeClr val="tx1"/>
                </a:solidFill>
                <a:latin typeface="Arial" panose="020B0604020202020204" pitchFamily="34" charset="0"/>
                <a:cs typeface="Arial" panose="020B0604020202020204" pitchFamily="34" charset="0"/>
              </a:defRPr>
            </a:lvl2pPr>
            <a:lvl3pPr marL="1143000" indent="-228600" defTabSz="455613">
              <a:defRPr>
                <a:solidFill>
                  <a:schemeClr val="tx1"/>
                </a:solidFill>
                <a:latin typeface="Arial" panose="020B0604020202020204" pitchFamily="34" charset="0"/>
                <a:cs typeface="Arial" panose="020B0604020202020204" pitchFamily="34" charset="0"/>
              </a:defRPr>
            </a:lvl3pPr>
            <a:lvl4pPr marL="1600200" indent="-228600" defTabSz="455613">
              <a:defRPr>
                <a:solidFill>
                  <a:schemeClr val="tx1"/>
                </a:solidFill>
                <a:latin typeface="Arial" panose="020B0604020202020204" pitchFamily="34" charset="0"/>
                <a:cs typeface="Arial" panose="020B0604020202020204" pitchFamily="34" charset="0"/>
              </a:defRPr>
            </a:lvl4pPr>
            <a:lvl5pPr marL="2057400" indent="-228600" defTabSz="455613">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98E647-8006-4CFF-95C2-942B3CCCD906}" type="slidenum">
              <a:rPr lang="en-US" altLang="es-ES" sz="800">
                <a:solidFill>
                  <a:srgbClr val="404040"/>
                </a:solidFill>
                <a:latin typeface="Calibri" panose="020F0502020204030204" pitchFamily="34" charset="0"/>
              </a:rPr>
              <a:pPr eaLnBrk="1" hangingPunct="1"/>
              <a:t>‹Nº›</a:t>
            </a:fld>
            <a:endParaRPr lang="en-US" altLang="es-ES" sz="800">
              <a:solidFill>
                <a:srgbClr val="404040"/>
              </a:solidFill>
              <a:latin typeface="Calibri" panose="020F0502020204030204" pitchFamily="34" charset="0"/>
            </a:endParaRPr>
          </a:p>
        </p:txBody>
      </p:sp>
      <p:sp>
        <p:nvSpPr>
          <p:cNvPr id="3" name="Marcador de texto 2"/>
          <p:cNvSpPr>
            <a:spLocks noGrp="1"/>
          </p:cNvSpPr>
          <p:nvPr>
            <p:ph type="body" sz="quarter" idx="18"/>
          </p:nvPr>
        </p:nvSpPr>
        <p:spPr>
          <a:xfrm>
            <a:off x="563033" y="6410873"/>
            <a:ext cx="10736335" cy="368300"/>
          </a:xfrm>
          <a:prstGeom prst="rect">
            <a:avLst/>
          </a:prstGeom>
        </p:spPr>
        <p:txBody>
          <a:bodyPr lIns="121917" anchor="b"/>
          <a:lstStyle>
            <a:lvl1pPr marL="0" indent="0">
              <a:buNone/>
              <a:defRPr sz="900"/>
            </a:lvl1pPr>
            <a:lvl2pPr marL="359988" indent="0">
              <a:buNone/>
              <a:defRPr sz="900"/>
            </a:lvl2pPr>
            <a:lvl3pPr marL="719975" indent="0">
              <a:buNone/>
              <a:defRPr sz="900"/>
            </a:lvl3pPr>
            <a:lvl4pPr marL="1079964" indent="0">
              <a:buNone/>
              <a:defRPr sz="900"/>
            </a:lvl4pPr>
            <a:lvl5pPr marL="1439951" indent="0">
              <a:buNone/>
              <a:defRPr sz="900"/>
            </a:lvl5pPr>
          </a:lstStyle>
          <a:p>
            <a:pPr lvl="0"/>
            <a:r>
              <a:rPr lang="es-ES"/>
              <a:t>Haga clic para modificar el estilo de texto del patrón</a:t>
            </a:r>
          </a:p>
        </p:txBody>
      </p:sp>
    </p:spTree>
    <p:extLst>
      <p:ext uri="{BB962C8B-B14F-4D97-AF65-F5344CB8AC3E}">
        <p14:creationId xmlns:p14="http://schemas.microsoft.com/office/powerpoint/2010/main" val="292359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3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2" name="Conector recto 18">
            <a:extLst>
              <a:ext uri="{FF2B5EF4-FFF2-40B4-BE49-F238E27FC236}">
                <a16:creationId xmlns:a16="http://schemas.microsoft.com/office/drawing/2014/main" id="{1890CEB2-2439-37B4-9816-0F367D965F98}"/>
              </a:ext>
            </a:extLst>
          </p:cNvPr>
          <p:cNvCxnSpPr/>
          <p:nvPr userDrawn="1"/>
        </p:nvCxnSpPr>
        <p:spPr>
          <a:xfrm>
            <a:off x="419100" y="6311900"/>
            <a:ext cx="11389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n 19">
            <a:extLst>
              <a:ext uri="{FF2B5EF4-FFF2-40B4-BE49-F238E27FC236}">
                <a16:creationId xmlns:a16="http://schemas.microsoft.com/office/drawing/2014/main" id="{2FB2AA8C-9E5A-D7D4-3D9D-B28215841E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5534" y="6339418"/>
            <a:ext cx="1130300" cy="49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a:extLst>
              <a:ext uri="{FF2B5EF4-FFF2-40B4-BE49-F238E27FC236}">
                <a16:creationId xmlns:a16="http://schemas.microsoft.com/office/drawing/2014/main" id="{5DD75BEE-8EC3-DAEE-71FE-256BBEDF29C2}"/>
              </a:ext>
            </a:extLst>
          </p:cNvPr>
          <p:cNvSpPr>
            <a:spLocks noGrp="1"/>
          </p:cNvSpPr>
          <p:nvPr>
            <p:ph type="ftr" sz="quarter" idx="10"/>
          </p:nvPr>
        </p:nvSpPr>
        <p:spPr>
          <a:xfrm>
            <a:off x="9038167" y="6392333"/>
            <a:ext cx="2897717" cy="364067"/>
          </a:xfrm>
        </p:spPr>
        <p:txBody>
          <a:bodyPr/>
          <a:lstStyle>
            <a:lvl1pPr algn="r">
              <a:defRPr sz="1000" b="1">
                <a:solidFill>
                  <a:schemeClr val="accent1"/>
                </a:solidFill>
              </a:defRPr>
            </a:lvl1pPr>
          </a:lstStyle>
          <a:p>
            <a:pPr>
              <a:defRPr/>
            </a:pPr>
            <a:r>
              <a:rPr lang="en-US"/>
              <a:t>Diabetes &amp; Cardiovascular Update | 2020</a:t>
            </a:r>
          </a:p>
        </p:txBody>
      </p:sp>
    </p:spTree>
    <p:extLst>
      <p:ext uri="{BB962C8B-B14F-4D97-AF65-F5344CB8AC3E}">
        <p14:creationId xmlns:p14="http://schemas.microsoft.com/office/powerpoint/2010/main" val="421092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5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9664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04436"/>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193307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51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bullets ">
    <p:spTree>
      <p:nvGrpSpPr>
        <p:cNvPr id="1" name=""/>
        <p:cNvGrpSpPr/>
        <p:nvPr/>
      </p:nvGrpSpPr>
      <p:grpSpPr>
        <a:xfrm>
          <a:off x="0" y="0"/>
          <a:ext cx="0" cy="0"/>
          <a:chOff x="0" y="0"/>
          <a:chExt cx="0" cy="0"/>
        </a:xfrm>
      </p:grpSpPr>
      <p:cxnSp>
        <p:nvCxnSpPr>
          <p:cNvPr id="2" name="Conector recto 5">
            <a:extLst>
              <a:ext uri="{FF2B5EF4-FFF2-40B4-BE49-F238E27FC236}">
                <a16:creationId xmlns:a16="http://schemas.microsoft.com/office/drawing/2014/main" id="{259A2DA4-2296-6980-E958-9ADCF2F5DA79}"/>
              </a:ext>
            </a:extLst>
          </p:cNvPr>
          <p:cNvCxnSpPr/>
          <p:nvPr userDrawn="1"/>
        </p:nvCxnSpPr>
        <p:spPr>
          <a:xfrm>
            <a:off x="419100" y="6612467"/>
            <a:ext cx="113897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95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304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33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CC2CC-ECD3-2FC1-48DB-7D1A37F0783A}"/>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10607040" y="6364224"/>
            <a:ext cx="969264" cy="455815"/>
          </a:xfrm>
          <a:prstGeom prst="rect">
            <a:avLst/>
          </a:prstGeom>
        </p:spPr>
      </p:pic>
    </p:spTree>
    <p:extLst>
      <p:ext uri="{BB962C8B-B14F-4D97-AF65-F5344CB8AC3E}">
        <p14:creationId xmlns:p14="http://schemas.microsoft.com/office/powerpoint/2010/main" val="13971803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815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58788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807952"/>
      </p:ext>
    </p:extLst>
  </p:cSld>
  <p:clrMap bg1="lt1" tx1="dk1" bg2="lt2" tx2="dk2" accent1="accent1" accent2="accent2" accent3="accent3" accent4="accent4" accent5="accent5" accent6="accent6" hlink="hlink" folHlink="folHlink"/>
  <p:sldLayoutIdLst>
    <p:sldLayoutId id="2147483653" r:id="rId1"/>
    <p:sldLayoutId id="2147483660" r:id="rId2"/>
    <p:sldLayoutId id="2147483661" r:id="rId3"/>
    <p:sldLayoutId id="2147483662" r:id="rId4"/>
    <p:sldLayoutId id="2147483663" r:id="rId5"/>
    <p:sldLayoutId id="2147483664" r:id="rId6"/>
    <p:sldLayoutId id="2147483666"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F26B43"/>
          </p15:clr>
        </p15:guide>
        <p15:guide id="2" pos="461" userDrawn="1">
          <p15:clr>
            <a:srgbClr val="F26B43"/>
          </p15:clr>
        </p15:guide>
        <p15:guide id="3" orient="horz" pos="572" userDrawn="1">
          <p15:clr>
            <a:srgbClr val="F26B43"/>
          </p15:clr>
        </p15:guide>
        <p15:guide id="4" pos="740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image" Target="../media/image22.png"/><Relationship Id="rId12"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diagramData" Target="../diagrams/data2.xml"/><Relationship Id="rId5" Type="http://schemas.openxmlformats.org/officeDocument/2006/relationships/diagramColors" Target="../diagrams/colors1.xml"/><Relationship Id="rId15" Type="http://schemas.microsoft.com/office/2007/relationships/diagramDrawing" Target="../diagrams/drawing2.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image" Target="../media/image24.png"/><Relationship Id="rId14" Type="http://schemas.openxmlformats.org/officeDocument/2006/relationships/diagramColors" Target="../diagrams/colors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hyperlink" Target="https://diabetespractica.com/articulo/693?_gl=1*1l3zubt*_ga*MTk3MjI5MDQwMi4xNzI5MTYxNzEy*_ga_YC59VF8MB3*MTczOTg5ODk1OS44LjEuMTczOTg5OTExNi4wLjAuMA"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hyperlink" Target="https://diabetespractica.com/articulo/693?_gl=1*1l3zubt*_ga*MTk3MjI5MDQwMi4xNzI5MTYxNzEy*_ga_YC59VF8MB3*MTczOTg5ODk1OS44LjEuMTczOTg5OTExNi4wLjAuMA"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diabetespractica.com/articulo/693?_gl=1*1l3zubt*_ga*MTk3MjI5MDQwMi4xNzI5MTYxNzEy*_ga_YC59VF8MB3*MTczOTg5ODk1OS44LjEuMTczOTg5OTExNi4wLjAuMA"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2337/dc25-S004"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png"/><Relationship Id="rId14" Type="http://schemas.openxmlformats.org/officeDocument/2006/relationships/diagramColors" Target="../diagrams/colors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hyperlink" Target="https://www.nice.org.uk/guidance/cg161"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39552" y="607362"/>
            <a:ext cx="9513147" cy="1320800"/>
          </a:xfrm>
        </p:spPr>
        <p:txBody>
          <a:bodyPr>
            <a:noAutofit/>
          </a:bodyPr>
          <a:lstStyle/>
          <a:p>
            <a:r>
              <a:rPr lang="es-ES" sz="2400" b="1" dirty="0">
                <a:solidFill>
                  <a:srgbClr val="00F0BE"/>
                </a:solidFill>
              </a:rPr>
              <a:t>Continuidad con el mismo médico de familia, urgencias, ingresos hospitalarios y mortalidad</a:t>
            </a:r>
            <a:endParaRPr lang="es-ES" sz="2400" dirty="0">
              <a:solidFill>
                <a:srgbClr val="00F0BE"/>
              </a:solidFill>
            </a:endParaRPr>
          </a:p>
        </p:txBody>
      </p:sp>
      <p:pic>
        <p:nvPicPr>
          <p:cNvPr id="3" name="Imagen 2"/>
          <p:cNvPicPr>
            <a:picLocks noChangeAspect="1"/>
          </p:cNvPicPr>
          <p:nvPr/>
        </p:nvPicPr>
        <p:blipFill rotWithShape="1">
          <a:blip r:embed="rId2"/>
          <a:srcRect l="15096" t="37653" r="39689" b="19503"/>
          <a:stretch/>
        </p:blipFill>
        <p:spPr>
          <a:xfrm>
            <a:off x="639552" y="1677834"/>
            <a:ext cx="6670962" cy="4016681"/>
          </a:xfrm>
          <a:prstGeom prst="rect">
            <a:avLst/>
          </a:prstGeom>
        </p:spPr>
      </p:pic>
      <p:sp>
        <p:nvSpPr>
          <p:cNvPr id="4" name="Rectángulo 3"/>
          <p:cNvSpPr/>
          <p:nvPr/>
        </p:nvSpPr>
        <p:spPr>
          <a:xfrm>
            <a:off x="639552" y="6187122"/>
            <a:ext cx="7396324" cy="200055"/>
          </a:xfrm>
          <a:prstGeom prst="rect">
            <a:avLst/>
          </a:prstGeom>
        </p:spPr>
        <p:txBody>
          <a:bodyPr wrap="square">
            <a:spAutoFit/>
          </a:bodyPr>
          <a:lstStyle/>
          <a:p>
            <a:r>
              <a:rPr lang="es-ES" sz="700" dirty="0">
                <a:solidFill>
                  <a:srgbClr val="002855"/>
                </a:solidFill>
                <a:latin typeface="+mj-lt"/>
              </a:rPr>
              <a:t>Sandvik H, et al. Br J Gen </a:t>
            </a:r>
            <a:r>
              <a:rPr lang="es-ES" sz="700" dirty="0" err="1">
                <a:solidFill>
                  <a:srgbClr val="002855"/>
                </a:solidFill>
                <a:latin typeface="+mj-lt"/>
              </a:rPr>
              <a:t>Pract</a:t>
            </a:r>
            <a:r>
              <a:rPr lang="es-ES" sz="700" dirty="0">
                <a:solidFill>
                  <a:srgbClr val="002855"/>
                </a:solidFill>
                <a:latin typeface="+mj-lt"/>
              </a:rPr>
              <a:t>. 2022 Jan 27;72(715):e84-e90.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23" y="1777999"/>
            <a:ext cx="4211465" cy="3852864"/>
          </a:xfrm>
          <a:prstGeom prst="rect">
            <a:avLst/>
          </a:prstGeom>
        </p:spPr>
      </p:pic>
    </p:spTree>
    <p:extLst>
      <p:ext uri="{BB962C8B-B14F-4D97-AF65-F5344CB8AC3E}">
        <p14:creationId xmlns:p14="http://schemas.microsoft.com/office/powerpoint/2010/main" val="199961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048000" y="2207394"/>
            <a:ext cx="6096000" cy="1290687"/>
          </a:xfrm>
          <a:prstGeom prst="rect">
            <a:avLst/>
          </a:prstGeom>
          <a:noFill/>
          <a:ln/>
        </p:spPr>
        <p:txBody>
          <a:bodyPr wrap="none" lIns="0" tIns="0" rIns="0" bIns="0" rtlCol="0" anchor="t"/>
          <a:lstStyle/>
          <a:p>
            <a:pPr algn="ctr"/>
            <a:r>
              <a:rPr lang="en-US" sz="4400" b="1" dirty="0">
                <a:solidFill>
                  <a:srgbClr val="00F0BE"/>
                </a:solidFill>
                <a:latin typeface="+mj-lt"/>
                <a:ea typeface="Playfair Display Bold" pitchFamily="34" charset="-122"/>
                <a:cs typeface="Playfair Display Bold" pitchFamily="34" charset="-120"/>
              </a:rPr>
              <a:t>La fragilidad </a:t>
            </a:r>
            <a:r>
              <a:rPr lang="en-US" sz="4400" b="1" dirty="0" err="1">
                <a:solidFill>
                  <a:srgbClr val="00F0BE"/>
                </a:solidFill>
                <a:latin typeface="+mj-lt"/>
                <a:ea typeface="Playfair Display Bold" pitchFamily="34" charset="-122"/>
                <a:cs typeface="Playfair Display Bold" pitchFamily="34" charset="-120"/>
              </a:rPr>
              <a:t>como</a:t>
            </a:r>
            <a:r>
              <a:rPr lang="en-US" sz="4400" b="1" dirty="0">
                <a:solidFill>
                  <a:srgbClr val="00F0BE"/>
                </a:solidFill>
                <a:latin typeface="+mj-lt"/>
                <a:ea typeface="Playfair Display Bold" pitchFamily="34" charset="-122"/>
                <a:cs typeface="Playfair Display Bold" pitchFamily="34" charset="-120"/>
              </a:rPr>
              <a:t> </a:t>
            </a:r>
          </a:p>
          <a:p>
            <a:pPr algn="ctr"/>
            <a:r>
              <a:rPr lang="en-US" sz="4400" b="1" dirty="0" err="1">
                <a:solidFill>
                  <a:srgbClr val="00F0BE"/>
                </a:solidFill>
                <a:latin typeface="+mj-lt"/>
                <a:ea typeface="Playfair Display Bold" pitchFamily="34" charset="-122"/>
                <a:cs typeface="Playfair Display Bold" pitchFamily="34" charset="-120"/>
              </a:rPr>
              <a:t>síndrome</a:t>
            </a:r>
            <a:r>
              <a:rPr lang="en-US" sz="4400" b="1" dirty="0">
                <a:solidFill>
                  <a:srgbClr val="00F0BE"/>
                </a:solidFill>
                <a:latin typeface="+mj-lt"/>
                <a:ea typeface="Playfair Display Bold" pitchFamily="34" charset="-122"/>
                <a:cs typeface="Playfair Display Bold" pitchFamily="34" charset="-120"/>
              </a:rPr>
              <a:t> geriátrico</a:t>
            </a:r>
            <a:endParaRPr lang="en-US" sz="4400" dirty="0">
              <a:solidFill>
                <a:srgbClr val="00F0BE"/>
              </a:solidFill>
              <a:latin typeface="+mj-lt"/>
            </a:endParaRPr>
          </a:p>
        </p:txBody>
      </p:sp>
    </p:spTree>
    <p:extLst>
      <p:ext uri="{BB962C8B-B14F-4D97-AF65-F5344CB8AC3E}">
        <p14:creationId xmlns:p14="http://schemas.microsoft.com/office/powerpoint/2010/main" val="350772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36CDD-DD71-1F68-C437-AC82D58C1129}"/>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BD88D48-5751-528C-0268-E9D6EDCFF80C}"/>
              </a:ext>
            </a:extLst>
          </p:cNvPr>
          <p:cNvSpPr txBox="1"/>
          <p:nvPr/>
        </p:nvSpPr>
        <p:spPr>
          <a:xfrm>
            <a:off x="2775857" y="2181850"/>
            <a:ext cx="6291942" cy="1446550"/>
          </a:xfrm>
          <a:prstGeom prst="rect">
            <a:avLst/>
          </a:prstGeom>
          <a:noFill/>
        </p:spPr>
        <p:txBody>
          <a:bodyPr wrap="square">
            <a:spAutoFit/>
          </a:bodyPr>
          <a:lstStyle/>
          <a:p>
            <a:pPr algn="ctr"/>
            <a:r>
              <a:rPr kumimoji="0" lang="es-ES" altLang="es-ES" sz="4400" b="1" i="0" u="none" strike="noStrike" kern="1200" cap="none" spc="0" normalizeH="0" baseline="0" noProof="0" dirty="0">
                <a:ln>
                  <a:noFill/>
                </a:ln>
                <a:solidFill>
                  <a:srgbClr val="00F0BE"/>
                </a:solidFill>
                <a:effectLst/>
                <a:uLnTx/>
                <a:uFillTx/>
                <a:latin typeface="Arial" panose="020B0604020202020204" pitchFamily="34" charset="0"/>
                <a:ea typeface="+mj-ea"/>
                <a:cs typeface="Arial" panose="020B0604020202020204" pitchFamily="34" charset="0"/>
              </a:rPr>
              <a:t>¿Qué entendemos por fragilidad?</a:t>
            </a:r>
            <a:endParaRPr lang="es-ES" sz="4400" dirty="0">
              <a:solidFill>
                <a:srgbClr val="00F0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83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B287E0F-273C-43F8-CA30-864E10AB1631}"/>
              </a:ext>
            </a:extLst>
          </p:cNvPr>
          <p:cNvSpPr/>
          <p:nvPr/>
        </p:nvSpPr>
        <p:spPr>
          <a:xfrm>
            <a:off x="731838" y="908050"/>
            <a:ext cx="11017250" cy="4635500"/>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2B399814-6988-C813-7605-A9A3F76FAF0F}"/>
              </a:ext>
            </a:extLst>
          </p:cNvPr>
          <p:cNvSpPr txBox="1"/>
          <p:nvPr/>
        </p:nvSpPr>
        <p:spPr>
          <a:xfrm>
            <a:off x="688974" y="5994247"/>
            <a:ext cx="8426629" cy="415498"/>
          </a:xfrm>
          <a:prstGeom prst="rect">
            <a:avLst/>
          </a:prstGeom>
          <a:noFill/>
        </p:spPr>
        <p:txBody>
          <a:bodyPr wrap="square">
            <a:spAutoFit/>
          </a:bodyPr>
          <a:lstStyle/>
          <a:p>
            <a:r>
              <a:rPr lang="es-ES" sz="700" b="1" dirty="0">
                <a:solidFill>
                  <a:srgbClr val="002855"/>
                </a:solidFill>
                <a:cs typeface="Arial"/>
              </a:rPr>
              <a:t>1. </a:t>
            </a:r>
            <a:r>
              <a:rPr lang="es-ES" sz="700" dirty="0">
                <a:solidFill>
                  <a:srgbClr val="002855"/>
                </a:solidFill>
                <a:cs typeface="Arial MT"/>
              </a:rPr>
              <a:t>Romera-Liébana L, Urbina-Juez A, Micó-Pérez RM, Mediavilla Bravo JJ, Marco Martínez A, Gómez-Peralta F, et al. Valoración de la fragilidad en la persona con diabetes mellitus tipo 2: análisis de expertos. </a:t>
            </a:r>
            <a:r>
              <a:rPr lang="es-ES" sz="700" dirty="0" err="1">
                <a:solidFill>
                  <a:srgbClr val="002855"/>
                </a:solidFill>
                <a:cs typeface="Arial MT"/>
              </a:rPr>
              <a:t>Rev</a:t>
            </a:r>
            <a:r>
              <a:rPr lang="es-ES" sz="700" dirty="0">
                <a:solidFill>
                  <a:srgbClr val="002855"/>
                </a:solidFill>
                <a:cs typeface="Arial MT"/>
              </a:rPr>
              <a:t> Clin </a:t>
            </a:r>
            <a:r>
              <a:rPr lang="es-ES" sz="700" dirty="0" err="1">
                <a:solidFill>
                  <a:srgbClr val="002855"/>
                </a:solidFill>
                <a:cs typeface="Arial MT"/>
              </a:rPr>
              <a:t>Esp</a:t>
            </a:r>
            <a:r>
              <a:rPr lang="es-ES" sz="700" dirty="0">
                <a:solidFill>
                  <a:srgbClr val="002855"/>
                </a:solidFill>
                <a:cs typeface="Arial MT"/>
              </a:rPr>
              <a:t> (</a:t>
            </a:r>
            <a:r>
              <a:rPr lang="es-ES" sz="700" dirty="0" err="1">
                <a:solidFill>
                  <a:srgbClr val="002855"/>
                </a:solidFill>
                <a:cs typeface="Arial MT"/>
              </a:rPr>
              <a:t>Barc</a:t>
            </a:r>
            <a:r>
              <a:rPr lang="es-ES" sz="700" dirty="0">
                <a:solidFill>
                  <a:srgbClr val="002855"/>
                </a:solidFill>
                <a:cs typeface="Arial MT"/>
              </a:rPr>
              <a:t>). 2023;223(9):552-61. </a:t>
            </a:r>
            <a:r>
              <a:rPr lang="es-ES" sz="700" b="1" dirty="0">
                <a:solidFill>
                  <a:srgbClr val="002855"/>
                </a:solidFill>
                <a:cs typeface="Arial"/>
              </a:rPr>
              <a:t>2. </a:t>
            </a:r>
            <a:r>
              <a:rPr lang="es-ES" sz="700" dirty="0" err="1">
                <a:solidFill>
                  <a:srgbClr val="002855"/>
                </a:solidFill>
                <a:cs typeface="Arial MT"/>
              </a:rPr>
              <a:t>Dent</a:t>
            </a:r>
            <a:r>
              <a:rPr lang="es-ES" sz="700" dirty="0">
                <a:solidFill>
                  <a:srgbClr val="002855"/>
                </a:solidFill>
                <a:cs typeface="Arial MT"/>
              </a:rPr>
              <a:t> E, Morley JE, Cruz-</a:t>
            </a:r>
            <a:r>
              <a:rPr lang="es-ES" sz="700" dirty="0" err="1">
                <a:solidFill>
                  <a:srgbClr val="002855"/>
                </a:solidFill>
                <a:cs typeface="Arial MT"/>
              </a:rPr>
              <a:t>Jentoft</a:t>
            </a:r>
            <a:r>
              <a:rPr lang="es-ES" sz="700" dirty="0">
                <a:solidFill>
                  <a:srgbClr val="002855"/>
                </a:solidFill>
                <a:cs typeface="Arial MT"/>
              </a:rPr>
              <a:t> AJ, </a:t>
            </a:r>
            <a:r>
              <a:rPr lang="es-ES" sz="700" dirty="0" err="1">
                <a:solidFill>
                  <a:srgbClr val="002855"/>
                </a:solidFill>
                <a:cs typeface="Arial MT"/>
              </a:rPr>
              <a:t>Woodhouse</a:t>
            </a:r>
            <a:r>
              <a:rPr lang="es-ES" sz="700" dirty="0">
                <a:solidFill>
                  <a:srgbClr val="002855"/>
                </a:solidFill>
                <a:cs typeface="Arial MT"/>
              </a:rPr>
              <a:t> L, Rodríguez-Mañas L, </a:t>
            </a:r>
            <a:r>
              <a:rPr lang="es-ES" sz="700" dirty="0" err="1">
                <a:solidFill>
                  <a:srgbClr val="002855"/>
                </a:solidFill>
                <a:cs typeface="Arial MT"/>
              </a:rPr>
              <a:t>Fried</a:t>
            </a:r>
            <a:r>
              <a:rPr lang="es-ES" sz="700" dirty="0">
                <a:solidFill>
                  <a:srgbClr val="002855"/>
                </a:solidFill>
                <a:cs typeface="Arial MT"/>
              </a:rPr>
              <a:t> LP, et al. </a:t>
            </a:r>
            <a:r>
              <a:rPr lang="es-ES" sz="700" dirty="0" err="1">
                <a:solidFill>
                  <a:srgbClr val="002855"/>
                </a:solidFill>
                <a:cs typeface="Arial MT"/>
              </a:rPr>
              <a:t>Physical</a:t>
            </a:r>
            <a:r>
              <a:rPr lang="es-ES" sz="700" dirty="0">
                <a:solidFill>
                  <a:srgbClr val="002855"/>
                </a:solidFill>
                <a:cs typeface="Arial MT"/>
              </a:rPr>
              <a:t> </a:t>
            </a:r>
            <a:r>
              <a:rPr lang="es-ES" sz="700" dirty="0" err="1">
                <a:solidFill>
                  <a:srgbClr val="002855"/>
                </a:solidFill>
                <a:cs typeface="Arial MT"/>
              </a:rPr>
              <a:t>Frailty</a:t>
            </a:r>
            <a:r>
              <a:rPr lang="es-ES" sz="700" dirty="0">
                <a:solidFill>
                  <a:srgbClr val="002855"/>
                </a:solidFill>
                <a:cs typeface="Arial MT"/>
              </a:rPr>
              <a:t>: ICFSR International </a:t>
            </a:r>
            <a:r>
              <a:rPr lang="es-ES" sz="700" dirty="0" err="1">
                <a:solidFill>
                  <a:srgbClr val="002855"/>
                </a:solidFill>
                <a:cs typeface="Arial MT"/>
              </a:rPr>
              <a:t>Clinical</a:t>
            </a:r>
            <a:r>
              <a:rPr lang="es-ES" sz="700" dirty="0">
                <a:solidFill>
                  <a:srgbClr val="002855"/>
                </a:solidFill>
                <a:cs typeface="Arial MT"/>
              </a:rPr>
              <a:t> </a:t>
            </a:r>
            <a:r>
              <a:rPr lang="es-ES" sz="700" dirty="0" err="1">
                <a:solidFill>
                  <a:srgbClr val="002855"/>
                </a:solidFill>
                <a:cs typeface="Arial MT"/>
              </a:rPr>
              <a:t>Practice</a:t>
            </a:r>
            <a:r>
              <a:rPr lang="es-ES" sz="700" dirty="0">
                <a:solidFill>
                  <a:srgbClr val="002855"/>
                </a:solidFill>
                <a:cs typeface="Arial MT"/>
              </a:rPr>
              <a:t> </a:t>
            </a:r>
            <a:r>
              <a:rPr lang="es-ES" sz="700" dirty="0" err="1">
                <a:solidFill>
                  <a:srgbClr val="002855"/>
                </a:solidFill>
                <a:cs typeface="Arial MT"/>
              </a:rPr>
              <a:t>Guidelines</a:t>
            </a:r>
            <a:r>
              <a:rPr lang="es-ES" sz="700" dirty="0">
                <a:solidFill>
                  <a:srgbClr val="002855"/>
                </a:solidFill>
                <a:cs typeface="Arial MT"/>
              </a:rPr>
              <a:t> </a:t>
            </a:r>
            <a:r>
              <a:rPr lang="es-ES" sz="700" dirty="0" err="1">
                <a:solidFill>
                  <a:srgbClr val="002855"/>
                </a:solidFill>
                <a:cs typeface="Arial MT"/>
              </a:rPr>
              <a:t>forIdentification</a:t>
            </a:r>
            <a:r>
              <a:rPr lang="es-ES" sz="700" dirty="0">
                <a:solidFill>
                  <a:srgbClr val="002855"/>
                </a:solidFill>
                <a:cs typeface="Arial MT"/>
              </a:rPr>
              <a:t> and Management. J </a:t>
            </a:r>
            <a:r>
              <a:rPr lang="es-ES" sz="700" dirty="0" err="1">
                <a:solidFill>
                  <a:srgbClr val="002855"/>
                </a:solidFill>
                <a:cs typeface="Arial MT"/>
              </a:rPr>
              <a:t>Nutr</a:t>
            </a:r>
            <a:r>
              <a:rPr lang="es-ES" sz="700" dirty="0">
                <a:solidFill>
                  <a:srgbClr val="002855"/>
                </a:solidFill>
                <a:cs typeface="Arial MT"/>
              </a:rPr>
              <a:t> </a:t>
            </a:r>
            <a:r>
              <a:rPr lang="es-ES" sz="700" dirty="0" err="1">
                <a:solidFill>
                  <a:srgbClr val="002855"/>
                </a:solidFill>
                <a:cs typeface="Arial MT"/>
              </a:rPr>
              <a:t>Health</a:t>
            </a:r>
            <a:r>
              <a:rPr lang="es-ES" sz="700" dirty="0">
                <a:solidFill>
                  <a:srgbClr val="002855"/>
                </a:solidFill>
                <a:cs typeface="Arial MT"/>
              </a:rPr>
              <a:t> </a:t>
            </a:r>
            <a:r>
              <a:rPr lang="es-ES" sz="700" dirty="0" err="1">
                <a:solidFill>
                  <a:srgbClr val="002855"/>
                </a:solidFill>
                <a:cs typeface="Arial MT"/>
              </a:rPr>
              <a:t>Aging</a:t>
            </a:r>
            <a:r>
              <a:rPr lang="es-ES" sz="700" dirty="0">
                <a:solidFill>
                  <a:srgbClr val="002855"/>
                </a:solidFill>
                <a:cs typeface="Arial MT"/>
              </a:rPr>
              <a:t>. 2019;23(9):771-87</a:t>
            </a:r>
            <a:endParaRPr lang="es-ES" sz="700" dirty="0">
              <a:solidFill>
                <a:srgbClr val="002855"/>
              </a:solidFill>
            </a:endParaRPr>
          </a:p>
        </p:txBody>
      </p:sp>
      <p:grpSp>
        <p:nvGrpSpPr>
          <p:cNvPr id="13" name="Gráfico 10">
            <a:extLst>
              <a:ext uri="{FF2B5EF4-FFF2-40B4-BE49-F238E27FC236}">
                <a16:creationId xmlns:a16="http://schemas.microsoft.com/office/drawing/2014/main" id="{BC18EAF3-68BF-CA63-B794-FF17269E8B0C}"/>
              </a:ext>
            </a:extLst>
          </p:cNvPr>
          <p:cNvGrpSpPr/>
          <p:nvPr/>
        </p:nvGrpSpPr>
        <p:grpSpPr>
          <a:xfrm>
            <a:off x="1259929" y="1484313"/>
            <a:ext cx="698324" cy="973137"/>
            <a:chOff x="783261" y="405383"/>
            <a:chExt cx="1135987" cy="1583033"/>
          </a:xfrm>
          <a:solidFill>
            <a:srgbClr val="002855"/>
          </a:solidFill>
        </p:grpSpPr>
        <p:sp>
          <p:nvSpPr>
            <p:cNvPr id="14" name="Forma libre 13">
              <a:extLst>
                <a:ext uri="{FF2B5EF4-FFF2-40B4-BE49-F238E27FC236}">
                  <a16:creationId xmlns:a16="http://schemas.microsoft.com/office/drawing/2014/main" id="{DD2ED160-B11E-67C7-1753-FD83525D3DF2}"/>
                </a:ext>
              </a:extLst>
            </p:cNvPr>
            <p:cNvSpPr/>
            <p:nvPr/>
          </p:nvSpPr>
          <p:spPr>
            <a:xfrm>
              <a:off x="783261" y="728594"/>
              <a:ext cx="1135987" cy="1259821"/>
            </a:xfrm>
            <a:custGeom>
              <a:avLst/>
              <a:gdLst>
                <a:gd name="connsiteX0" fmla="*/ 1097125 w 1135987"/>
                <a:gd name="connsiteY0" fmla="*/ 389429 h 1259821"/>
                <a:gd name="connsiteX1" fmla="*/ 999978 w 1135987"/>
                <a:gd name="connsiteY1" fmla="*/ 340384 h 1259821"/>
                <a:gd name="connsiteX2" fmla="*/ 881886 w 1135987"/>
                <a:gd name="connsiteY2" fmla="*/ 210977 h 1259821"/>
                <a:gd name="connsiteX3" fmla="*/ 865821 w 1135987"/>
                <a:gd name="connsiteY3" fmla="*/ 170289 h 1259821"/>
                <a:gd name="connsiteX4" fmla="*/ 765814 w 1135987"/>
                <a:gd name="connsiteY4" fmla="*/ 63084 h 1259821"/>
                <a:gd name="connsiteX5" fmla="*/ 688179 w 1135987"/>
                <a:gd name="connsiteY5" fmla="*/ 26111 h 1259821"/>
                <a:gd name="connsiteX6" fmla="*/ 338775 w 1135987"/>
                <a:gd name="connsiteY6" fmla="*/ 144630 h 1259821"/>
                <a:gd name="connsiteX7" fmla="*/ 252058 w 1135987"/>
                <a:gd name="connsiteY7" fmla="*/ 313795 h 1259821"/>
                <a:gd name="connsiteX8" fmla="*/ 202181 w 1135987"/>
                <a:gd name="connsiteY8" fmla="*/ 573786 h 1259821"/>
                <a:gd name="connsiteX9" fmla="*/ 207396 w 1135987"/>
                <a:gd name="connsiteY9" fmla="*/ 628825 h 1259821"/>
                <a:gd name="connsiteX10" fmla="*/ 202855 w 1135987"/>
                <a:gd name="connsiteY10" fmla="*/ 794615 h 1259821"/>
                <a:gd name="connsiteX11" fmla="*/ 197724 w 1135987"/>
                <a:gd name="connsiteY11" fmla="*/ 828887 h 1259821"/>
                <a:gd name="connsiteX12" fmla="*/ 144819 w 1135987"/>
                <a:gd name="connsiteY12" fmla="*/ 948079 h 1259821"/>
                <a:gd name="connsiteX13" fmla="*/ 22522 w 1135987"/>
                <a:gd name="connsiteY13" fmla="*/ 1097154 h 1259821"/>
                <a:gd name="connsiteX14" fmla="*/ 36148 w 1135987"/>
                <a:gd name="connsiteY14" fmla="*/ 1237198 h 1259821"/>
                <a:gd name="connsiteX15" fmla="*/ 99063 w 1135987"/>
                <a:gd name="connsiteY15" fmla="*/ 1259822 h 1259821"/>
                <a:gd name="connsiteX16" fmla="*/ 175688 w 1135987"/>
                <a:gd name="connsiteY16" fmla="*/ 1223608 h 1259821"/>
                <a:gd name="connsiteX17" fmla="*/ 331293 w 1135987"/>
                <a:gd name="connsiteY17" fmla="*/ 1033675 h 1259821"/>
                <a:gd name="connsiteX18" fmla="*/ 379488 w 1135987"/>
                <a:gd name="connsiteY18" fmla="*/ 948669 h 1259821"/>
                <a:gd name="connsiteX19" fmla="*/ 453506 w 1135987"/>
                <a:gd name="connsiteY19" fmla="*/ 743121 h 1259821"/>
                <a:gd name="connsiteX20" fmla="*/ 526177 w 1135987"/>
                <a:gd name="connsiteY20" fmla="*/ 833023 h 1259821"/>
                <a:gd name="connsiteX21" fmla="*/ 551915 w 1135987"/>
                <a:gd name="connsiteY21" fmla="*/ 905873 h 1259821"/>
                <a:gd name="connsiteX22" fmla="*/ 551915 w 1135987"/>
                <a:gd name="connsiteY22" fmla="*/ 1124091 h 1259821"/>
                <a:gd name="connsiteX23" fmla="*/ 651081 w 1135987"/>
                <a:gd name="connsiteY23" fmla="*/ 1223616 h 1259821"/>
                <a:gd name="connsiteX24" fmla="*/ 750248 w 1135987"/>
                <a:gd name="connsiteY24" fmla="*/ 1124091 h 1259821"/>
                <a:gd name="connsiteX25" fmla="*/ 750248 w 1135987"/>
                <a:gd name="connsiteY25" fmla="*/ 892280 h 1259821"/>
                <a:gd name="connsiteX26" fmla="*/ 725099 w 1135987"/>
                <a:gd name="connsiteY26" fmla="*/ 768783 h 1259821"/>
                <a:gd name="connsiteX27" fmla="*/ 689689 w 1135987"/>
                <a:gd name="connsiteY27" fmla="*/ 685296 h 1259821"/>
                <a:gd name="connsiteX28" fmla="*/ 692044 w 1135987"/>
                <a:gd name="connsiteY28" fmla="*/ 502116 h 1259821"/>
                <a:gd name="connsiteX29" fmla="*/ 761856 w 1135987"/>
                <a:gd name="connsiteY29" fmla="*/ 348566 h 1259821"/>
                <a:gd name="connsiteX30" fmla="*/ 903078 w 1135987"/>
                <a:gd name="connsiteY30" fmla="*/ 461174 h 1259821"/>
                <a:gd name="connsiteX31" fmla="*/ 1038665 w 1135987"/>
                <a:gd name="connsiteY31" fmla="*/ 517816 h 1259821"/>
                <a:gd name="connsiteX32" fmla="*/ 1092915 w 1135987"/>
                <a:gd name="connsiteY32" fmla="*/ 517732 h 1259821"/>
                <a:gd name="connsiteX33" fmla="*/ 1130932 w 1135987"/>
                <a:gd name="connsiteY33" fmla="*/ 478901 h 1259821"/>
                <a:gd name="connsiteX34" fmla="*/ 1097120 w 1135987"/>
                <a:gd name="connsiteY34" fmla="*/ 389422 h 1259821"/>
                <a:gd name="connsiteX35" fmla="*/ 1091742 w 1135987"/>
                <a:gd name="connsiteY35" fmla="*/ 462952 h 1259821"/>
                <a:gd name="connsiteX36" fmla="*/ 1076518 w 1135987"/>
                <a:gd name="connsiteY36" fmla="*/ 478484 h 1259821"/>
                <a:gd name="connsiteX37" fmla="*/ 1054734 w 1135987"/>
                <a:gd name="connsiteY37" fmla="*/ 478570 h 1259821"/>
                <a:gd name="connsiteX38" fmla="*/ 919148 w 1135987"/>
                <a:gd name="connsiteY38" fmla="*/ 421928 h 1259821"/>
                <a:gd name="connsiteX39" fmla="*/ 786085 w 1135987"/>
                <a:gd name="connsiteY39" fmla="*/ 308812 h 1259821"/>
                <a:gd name="connsiteX40" fmla="*/ 776412 w 1135987"/>
                <a:gd name="connsiteY40" fmla="*/ 293279 h 1259821"/>
                <a:gd name="connsiteX41" fmla="*/ 757149 w 1135987"/>
                <a:gd name="connsiteY41" fmla="*/ 283403 h 1259821"/>
                <a:gd name="connsiteX42" fmla="*/ 739319 w 1135987"/>
                <a:gd name="connsiteY42" fmla="*/ 295727 h 1259821"/>
                <a:gd name="connsiteX43" fmla="*/ 653525 w 1135987"/>
                <a:gd name="connsiteY43" fmla="*/ 484310 h 1259821"/>
                <a:gd name="connsiteX44" fmla="*/ 650750 w 1135987"/>
                <a:gd name="connsiteY44" fmla="*/ 701686 h 1259821"/>
                <a:gd name="connsiteX45" fmla="*/ 686160 w 1135987"/>
                <a:gd name="connsiteY45" fmla="*/ 785172 h 1259821"/>
                <a:gd name="connsiteX46" fmla="*/ 707944 w 1135987"/>
                <a:gd name="connsiteY46" fmla="*/ 892124 h 1259821"/>
                <a:gd name="connsiteX47" fmla="*/ 707944 w 1135987"/>
                <a:gd name="connsiteY47" fmla="*/ 1123936 h 1259821"/>
                <a:gd name="connsiteX48" fmla="*/ 651002 w 1135987"/>
                <a:gd name="connsiteY48" fmla="*/ 1181083 h 1259821"/>
                <a:gd name="connsiteX49" fmla="*/ 594060 w 1135987"/>
                <a:gd name="connsiteY49" fmla="*/ 1123936 h 1259821"/>
                <a:gd name="connsiteX50" fmla="*/ 594060 w 1135987"/>
                <a:gd name="connsiteY50" fmla="*/ 905717 h 1259821"/>
                <a:gd name="connsiteX51" fmla="*/ 558902 w 1135987"/>
                <a:gd name="connsiteY51" fmla="*/ 806192 h 1259821"/>
                <a:gd name="connsiteX52" fmla="*/ 462678 w 1135987"/>
                <a:gd name="connsiteY52" fmla="*/ 687252 h 1259821"/>
                <a:gd name="connsiteX53" fmla="*/ 442744 w 1135987"/>
                <a:gd name="connsiteY53" fmla="*/ 679654 h 1259821"/>
                <a:gd name="connsiteX54" fmla="*/ 426427 w 1135987"/>
                <a:gd name="connsiteY54" fmla="*/ 693329 h 1259821"/>
                <a:gd name="connsiteX55" fmla="*/ 339710 w 1135987"/>
                <a:gd name="connsiteY55" fmla="*/ 934173 h 1259821"/>
                <a:gd name="connsiteX56" fmla="*/ 298665 w 1135987"/>
                <a:gd name="connsiteY56" fmla="*/ 1006601 h 1259821"/>
                <a:gd name="connsiteX57" fmla="*/ 143060 w 1135987"/>
                <a:gd name="connsiteY57" fmla="*/ 1196535 h 1259821"/>
                <a:gd name="connsiteX58" fmla="*/ 62902 w 1135987"/>
                <a:gd name="connsiteY58" fmla="*/ 1204386 h 1259821"/>
                <a:gd name="connsiteX59" fmla="*/ 55079 w 1135987"/>
                <a:gd name="connsiteY59" fmla="*/ 1123938 h 1259821"/>
                <a:gd name="connsiteX60" fmla="*/ 177376 w 1135987"/>
                <a:gd name="connsiteY60" fmla="*/ 974694 h 1259821"/>
                <a:gd name="connsiteX61" fmla="*/ 239449 w 1135987"/>
                <a:gd name="connsiteY61" fmla="*/ 834903 h 1259821"/>
                <a:gd name="connsiteX62" fmla="*/ 244580 w 1135987"/>
                <a:gd name="connsiteY62" fmla="*/ 800632 h 1259821"/>
                <a:gd name="connsiteX63" fmla="*/ 249459 w 1135987"/>
                <a:gd name="connsiteY63" fmla="*/ 624544 h 1259821"/>
                <a:gd name="connsiteX64" fmla="*/ 244244 w 1135987"/>
                <a:gd name="connsiteY64" fmla="*/ 569505 h 1259821"/>
                <a:gd name="connsiteX65" fmla="*/ 289664 w 1135987"/>
                <a:gd name="connsiteY65" fmla="*/ 332897 h 1259821"/>
                <a:gd name="connsiteX66" fmla="*/ 376381 w 1135987"/>
                <a:gd name="connsiteY66" fmla="*/ 163731 h 1259821"/>
                <a:gd name="connsiteX67" fmla="*/ 573957 w 1135987"/>
                <a:gd name="connsiteY67" fmla="*/ 42090 h 1259821"/>
                <a:gd name="connsiteX68" fmla="*/ 670181 w 1135987"/>
                <a:gd name="connsiteY68" fmla="*/ 64037 h 1259821"/>
                <a:gd name="connsiteX69" fmla="*/ 747815 w 1135987"/>
                <a:gd name="connsiteY69" fmla="*/ 101010 h 1259821"/>
                <a:gd name="connsiteX70" fmla="*/ 826712 w 1135987"/>
                <a:gd name="connsiteY70" fmla="*/ 185594 h 1259821"/>
                <a:gd name="connsiteX71" fmla="*/ 842777 w 1135987"/>
                <a:gd name="connsiteY71" fmla="*/ 226281 h 1259821"/>
                <a:gd name="connsiteX72" fmla="*/ 981139 w 1135987"/>
                <a:gd name="connsiteY72" fmla="*/ 377889 h 1259821"/>
                <a:gd name="connsiteX73" fmla="*/ 1078286 w 1135987"/>
                <a:gd name="connsiteY73" fmla="*/ 426933 h 1259821"/>
                <a:gd name="connsiteX74" fmla="*/ 1091744 w 1135987"/>
                <a:gd name="connsiteY74" fmla="*/ 462978 h 125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35987" h="1259821">
                  <a:moveTo>
                    <a:pt x="1097125" y="389429"/>
                  </a:moveTo>
                  <a:lnTo>
                    <a:pt x="999978" y="340384"/>
                  </a:lnTo>
                  <a:cubicBezTo>
                    <a:pt x="946063" y="313119"/>
                    <a:pt x="904176" y="267198"/>
                    <a:pt x="881886" y="210977"/>
                  </a:cubicBezTo>
                  <a:lnTo>
                    <a:pt x="865821" y="170289"/>
                  </a:lnTo>
                  <a:cubicBezTo>
                    <a:pt x="847148" y="123017"/>
                    <a:pt x="811654" y="84947"/>
                    <a:pt x="765814" y="63084"/>
                  </a:cubicBezTo>
                  <a:lnTo>
                    <a:pt x="688179" y="26111"/>
                  </a:lnTo>
                  <a:cubicBezTo>
                    <a:pt x="558144" y="-35933"/>
                    <a:pt x="404642" y="16151"/>
                    <a:pt x="338775" y="144630"/>
                  </a:cubicBezTo>
                  <a:lnTo>
                    <a:pt x="252058" y="313795"/>
                  </a:lnTo>
                  <a:cubicBezTo>
                    <a:pt x="210843" y="393988"/>
                    <a:pt x="193686" y="483891"/>
                    <a:pt x="202181" y="573786"/>
                  </a:cubicBezTo>
                  <a:lnTo>
                    <a:pt x="207396" y="628825"/>
                  </a:lnTo>
                  <a:cubicBezTo>
                    <a:pt x="212611" y="683948"/>
                    <a:pt x="211098" y="739829"/>
                    <a:pt x="202855" y="794615"/>
                  </a:cubicBezTo>
                  <a:lnTo>
                    <a:pt x="197724" y="828887"/>
                  </a:lnTo>
                  <a:cubicBezTo>
                    <a:pt x="191163" y="872697"/>
                    <a:pt x="172828" y="913892"/>
                    <a:pt x="144819" y="948079"/>
                  </a:cubicBezTo>
                  <a:lnTo>
                    <a:pt x="22522" y="1097154"/>
                  </a:lnTo>
                  <a:cubicBezTo>
                    <a:pt x="-12216" y="1139529"/>
                    <a:pt x="-6075" y="1202335"/>
                    <a:pt x="36148" y="1237198"/>
                  </a:cubicBezTo>
                  <a:cubicBezTo>
                    <a:pt x="54569" y="1252392"/>
                    <a:pt x="76857" y="1259822"/>
                    <a:pt x="99063" y="1259822"/>
                  </a:cubicBezTo>
                  <a:cubicBezTo>
                    <a:pt x="127660" y="1259822"/>
                    <a:pt x="156089" y="1247413"/>
                    <a:pt x="175688" y="1223608"/>
                  </a:cubicBezTo>
                  <a:lnTo>
                    <a:pt x="331293" y="1033675"/>
                  </a:lnTo>
                  <a:cubicBezTo>
                    <a:pt x="352151" y="1008265"/>
                    <a:pt x="368302" y="979649"/>
                    <a:pt x="379488" y="948669"/>
                  </a:cubicBezTo>
                  <a:lnTo>
                    <a:pt x="453506" y="743121"/>
                  </a:lnTo>
                  <a:lnTo>
                    <a:pt x="526177" y="833023"/>
                  </a:lnTo>
                  <a:cubicBezTo>
                    <a:pt x="542746" y="853535"/>
                    <a:pt x="551915" y="879366"/>
                    <a:pt x="551915" y="905873"/>
                  </a:cubicBezTo>
                  <a:lnTo>
                    <a:pt x="551915" y="1124091"/>
                  </a:lnTo>
                  <a:cubicBezTo>
                    <a:pt x="551915" y="1178961"/>
                    <a:pt x="596409" y="1223616"/>
                    <a:pt x="651081" y="1223616"/>
                  </a:cubicBezTo>
                  <a:cubicBezTo>
                    <a:pt x="705754" y="1223616"/>
                    <a:pt x="750248" y="1178961"/>
                    <a:pt x="750248" y="1124091"/>
                  </a:cubicBezTo>
                  <a:lnTo>
                    <a:pt x="750248" y="892280"/>
                  </a:lnTo>
                  <a:cubicBezTo>
                    <a:pt x="750248" y="849565"/>
                    <a:pt x="741838" y="808035"/>
                    <a:pt x="725099" y="768783"/>
                  </a:cubicBezTo>
                  <a:lnTo>
                    <a:pt x="689689" y="685296"/>
                  </a:lnTo>
                  <a:cubicBezTo>
                    <a:pt x="664877" y="626798"/>
                    <a:pt x="665717" y="560025"/>
                    <a:pt x="692044" y="502116"/>
                  </a:cubicBezTo>
                  <a:lnTo>
                    <a:pt x="761856" y="348566"/>
                  </a:lnTo>
                  <a:cubicBezTo>
                    <a:pt x="797518" y="398624"/>
                    <a:pt x="845966" y="437370"/>
                    <a:pt x="903078" y="461174"/>
                  </a:cubicBezTo>
                  <a:lnTo>
                    <a:pt x="1038665" y="517816"/>
                  </a:lnTo>
                  <a:cubicBezTo>
                    <a:pt x="1056160" y="525075"/>
                    <a:pt x="1075504" y="525075"/>
                    <a:pt x="1092915" y="517732"/>
                  </a:cubicBezTo>
                  <a:cubicBezTo>
                    <a:pt x="1110410" y="510389"/>
                    <a:pt x="1123952" y="496543"/>
                    <a:pt x="1130932" y="478901"/>
                  </a:cubicBezTo>
                  <a:cubicBezTo>
                    <a:pt x="1144474" y="444374"/>
                    <a:pt x="1130007" y="405967"/>
                    <a:pt x="1097120" y="389422"/>
                  </a:cubicBezTo>
                  <a:close/>
                  <a:moveTo>
                    <a:pt x="1091742" y="462952"/>
                  </a:moveTo>
                  <a:cubicBezTo>
                    <a:pt x="1088882" y="470043"/>
                    <a:pt x="1083499" y="475530"/>
                    <a:pt x="1076518" y="478484"/>
                  </a:cubicBezTo>
                  <a:cubicBezTo>
                    <a:pt x="1069535" y="481440"/>
                    <a:pt x="1061799" y="481440"/>
                    <a:pt x="1054734" y="478570"/>
                  </a:cubicBezTo>
                  <a:lnTo>
                    <a:pt x="919148" y="421928"/>
                  </a:lnTo>
                  <a:cubicBezTo>
                    <a:pt x="863887" y="398883"/>
                    <a:pt x="817879" y="359715"/>
                    <a:pt x="786085" y="308812"/>
                  </a:cubicBezTo>
                  <a:lnTo>
                    <a:pt x="776412" y="293279"/>
                  </a:lnTo>
                  <a:cubicBezTo>
                    <a:pt x="772289" y="286694"/>
                    <a:pt x="765056" y="282980"/>
                    <a:pt x="757149" y="283403"/>
                  </a:cubicBezTo>
                  <a:cubicBezTo>
                    <a:pt x="749411" y="283909"/>
                    <a:pt x="742598" y="288637"/>
                    <a:pt x="739319" y="295727"/>
                  </a:cubicBezTo>
                  <a:lnTo>
                    <a:pt x="653525" y="484310"/>
                  </a:lnTo>
                  <a:cubicBezTo>
                    <a:pt x="622321" y="552939"/>
                    <a:pt x="621311" y="632205"/>
                    <a:pt x="650750" y="701686"/>
                  </a:cubicBezTo>
                  <a:lnTo>
                    <a:pt x="686160" y="785172"/>
                  </a:lnTo>
                  <a:cubicBezTo>
                    <a:pt x="700627" y="819190"/>
                    <a:pt x="707944" y="855152"/>
                    <a:pt x="707944" y="892124"/>
                  </a:cubicBezTo>
                  <a:lnTo>
                    <a:pt x="707944" y="1123936"/>
                  </a:lnTo>
                  <a:cubicBezTo>
                    <a:pt x="707944" y="1155422"/>
                    <a:pt x="682458" y="1181083"/>
                    <a:pt x="651002" y="1181083"/>
                  </a:cubicBezTo>
                  <a:cubicBezTo>
                    <a:pt x="619629" y="1181083"/>
                    <a:pt x="594060" y="1155506"/>
                    <a:pt x="594060" y="1123936"/>
                  </a:cubicBezTo>
                  <a:lnTo>
                    <a:pt x="594060" y="905717"/>
                  </a:lnTo>
                  <a:cubicBezTo>
                    <a:pt x="594060" y="869587"/>
                    <a:pt x="581612" y="834218"/>
                    <a:pt x="558902" y="806192"/>
                  </a:cubicBezTo>
                  <a:lnTo>
                    <a:pt x="462678" y="687252"/>
                  </a:lnTo>
                  <a:cubicBezTo>
                    <a:pt x="457883" y="681342"/>
                    <a:pt x="450315" y="678556"/>
                    <a:pt x="442744" y="679654"/>
                  </a:cubicBezTo>
                  <a:cubicBezTo>
                    <a:pt x="435259" y="680920"/>
                    <a:pt x="429034" y="686154"/>
                    <a:pt x="426427" y="693329"/>
                  </a:cubicBezTo>
                  <a:lnTo>
                    <a:pt x="339710" y="934173"/>
                  </a:lnTo>
                  <a:cubicBezTo>
                    <a:pt x="330205" y="960596"/>
                    <a:pt x="316412" y="984991"/>
                    <a:pt x="298665" y="1006601"/>
                  </a:cubicBezTo>
                  <a:lnTo>
                    <a:pt x="143060" y="1196535"/>
                  </a:lnTo>
                  <a:cubicBezTo>
                    <a:pt x="123125" y="1220930"/>
                    <a:pt x="87209" y="1224392"/>
                    <a:pt x="62902" y="1204386"/>
                  </a:cubicBezTo>
                  <a:cubicBezTo>
                    <a:pt x="38594" y="1184379"/>
                    <a:pt x="35144" y="1148333"/>
                    <a:pt x="55079" y="1123938"/>
                  </a:cubicBezTo>
                  <a:lnTo>
                    <a:pt x="177376" y="974694"/>
                  </a:lnTo>
                  <a:cubicBezTo>
                    <a:pt x="210178" y="934597"/>
                    <a:pt x="231710" y="886227"/>
                    <a:pt x="239449" y="834903"/>
                  </a:cubicBezTo>
                  <a:lnTo>
                    <a:pt x="244580" y="800632"/>
                  </a:lnTo>
                  <a:cubicBezTo>
                    <a:pt x="253329" y="742386"/>
                    <a:pt x="255010" y="683127"/>
                    <a:pt x="249459" y="624544"/>
                  </a:cubicBezTo>
                  <a:lnTo>
                    <a:pt x="244244" y="569505"/>
                  </a:lnTo>
                  <a:cubicBezTo>
                    <a:pt x="236506" y="487793"/>
                    <a:pt x="252235" y="405911"/>
                    <a:pt x="289664" y="332897"/>
                  </a:cubicBezTo>
                  <a:lnTo>
                    <a:pt x="376381" y="163731"/>
                  </a:lnTo>
                  <a:cubicBezTo>
                    <a:pt x="415996" y="86492"/>
                    <a:pt x="493211" y="42090"/>
                    <a:pt x="573957" y="42090"/>
                  </a:cubicBezTo>
                  <a:cubicBezTo>
                    <a:pt x="606172" y="42090"/>
                    <a:pt x="638974" y="49180"/>
                    <a:pt x="670181" y="64037"/>
                  </a:cubicBezTo>
                  <a:lnTo>
                    <a:pt x="747815" y="101010"/>
                  </a:lnTo>
                  <a:cubicBezTo>
                    <a:pt x="783899" y="118231"/>
                    <a:pt x="811992" y="148282"/>
                    <a:pt x="826712" y="185594"/>
                  </a:cubicBezTo>
                  <a:lnTo>
                    <a:pt x="842777" y="226281"/>
                  </a:lnTo>
                  <a:cubicBezTo>
                    <a:pt x="868850" y="292209"/>
                    <a:pt x="917972" y="346066"/>
                    <a:pt x="981139" y="377889"/>
                  </a:cubicBezTo>
                  <a:lnTo>
                    <a:pt x="1078286" y="426933"/>
                  </a:lnTo>
                  <a:cubicBezTo>
                    <a:pt x="1091406" y="433854"/>
                    <a:pt x="1097211" y="449217"/>
                    <a:pt x="1091744" y="462978"/>
                  </a:cubicBezTo>
                  <a:close/>
                </a:path>
              </a:pathLst>
            </a:custGeom>
            <a:grpFill/>
            <a:ln w="21475"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83307CEB-D2E4-1584-BA53-374C1DD5FA1E}"/>
                </a:ext>
              </a:extLst>
            </p:cNvPr>
            <p:cNvSpPr/>
            <p:nvPr/>
          </p:nvSpPr>
          <p:spPr>
            <a:xfrm>
              <a:off x="1410721" y="405383"/>
              <a:ext cx="362349" cy="363658"/>
            </a:xfrm>
            <a:custGeom>
              <a:avLst/>
              <a:gdLst>
                <a:gd name="connsiteX0" fmla="*/ 181175 w 362349"/>
                <a:gd name="connsiteY0" fmla="*/ 363659 h 363658"/>
                <a:gd name="connsiteX1" fmla="*/ 362349 w 362349"/>
                <a:gd name="connsiteY1" fmla="*/ 181829 h 363658"/>
                <a:gd name="connsiteX2" fmla="*/ 181175 w 362349"/>
                <a:gd name="connsiteY2" fmla="*/ 0 h 363658"/>
                <a:gd name="connsiteX3" fmla="*/ 0 w 362349"/>
                <a:gd name="connsiteY3" fmla="*/ 181829 h 363658"/>
                <a:gd name="connsiteX4" fmla="*/ 181175 w 362349"/>
                <a:gd name="connsiteY4" fmla="*/ 363659 h 363658"/>
                <a:gd name="connsiteX5" fmla="*/ 181175 w 362349"/>
                <a:gd name="connsiteY5" fmla="*/ 42209 h 363658"/>
                <a:gd name="connsiteX6" fmla="*/ 320209 w 362349"/>
                <a:gd name="connsiteY6" fmla="*/ 181745 h 363658"/>
                <a:gd name="connsiteX7" fmla="*/ 181175 w 362349"/>
                <a:gd name="connsiteY7" fmla="*/ 321281 h 363658"/>
                <a:gd name="connsiteX8" fmla="*/ 42141 w 362349"/>
                <a:gd name="connsiteY8" fmla="*/ 181745 h 363658"/>
                <a:gd name="connsiteX9" fmla="*/ 181175 w 362349"/>
                <a:gd name="connsiteY9" fmla="*/ 42209 h 36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349" h="363658">
                  <a:moveTo>
                    <a:pt x="181175" y="363659"/>
                  </a:moveTo>
                  <a:cubicBezTo>
                    <a:pt x="281097" y="363659"/>
                    <a:pt x="362349" y="282115"/>
                    <a:pt x="362349" y="181829"/>
                  </a:cubicBezTo>
                  <a:cubicBezTo>
                    <a:pt x="362349" y="81546"/>
                    <a:pt x="281100" y="0"/>
                    <a:pt x="181175" y="0"/>
                  </a:cubicBezTo>
                  <a:cubicBezTo>
                    <a:pt x="81250" y="0"/>
                    <a:pt x="0" y="81543"/>
                    <a:pt x="0" y="181829"/>
                  </a:cubicBezTo>
                  <a:cubicBezTo>
                    <a:pt x="0" y="282113"/>
                    <a:pt x="81334" y="363659"/>
                    <a:pt x="181175" y="363659"/>
                  </a:cubicBezTo>
                  <a:close/>
                  <a:moveTo>
                    <a:pt x="181175" y="42209"/>
                  </a:moveTo>
                  <a:cubicBezTo>
                    <a:pt x="257799" y="42209"/>
                    <a:pt x="320209" y="104843"/>
                    <a:pt x="320209" y="181745"/>
                  </a:cubicBezTo>
                  <a:cubicBezTo>
                    <a:pt x="320209" y="258647"/>
                    <a:pt x="257799" y="321281"/>
                    <a:pt x="181175" y="321281"/>
                  </a:cubicBezTo>
                  <a:cubicBezTo>
                    <a:pt x="104550" y="321281"/>
                    <a:pt x="42141" y="258647"/>
                    <a:pt x="42141" y="181745"/>
                  </a:cubicBezTo>
                  <a:cubicBezTo>
                    <a:pt x="42141" y="104843"/>
                    <a:pt x="104550" y="42209"/>
                    <a:pt x="181175" y="42209"/>
                  </a:cubicBezTo>
                  <a:close/>
                </a:path>
              </a:pathLst>
            </a:custGeom>
            <a:grpFill/>
            <a:ln w="21475"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3D16407B-7863-ECE8-F865-B6933FA88D41}"/>
                </a:ext>
              </a:extLst>
            </p:cNvPr>
            <p:cNvSpPr/>
            <p:nvPr/>
          </p:nvSpPr>
          <p:spPr>
            <a:xfrm>
              <a:off x="1728309" y="1249282"/>
              <a:ext cx="183530" cy="739133"/>
            </a:xfrm>
            <a:custGeom>
              <a:avLst/>
              <a:gdLst>
                <a:gd name="connsiteX0" fmla="*/ 91764 w 183530"/>
                <a:gd name="connsiteY0" fmla="*/ 0 h 739133"/>
                <a:gd name="connsiteX1" fmla="*/ 0 w 183530"/>
                <a:gd name="connsiteY1" fmla="*/ 92096 h 739133"/>
                <a:gd name="connsiteX2" fmla="*/ 0 w 183530"/>
                <a:gd name="connsiteY2" fmla="*/ 95050 h 739133"/>
                <a:gd name="connsiteX3" fmla="*/ 21112 w 183530"/>
                <a:gd name="connsiteY3" fmla="*/ 116238 h 739133"/>
                <a:gd name="connsiteX4" fmla="*/ 42223 w 183530"/>
                <a:gd name="connsiteY4" fmla="*/ 95050 h 739133"/>
                <a:gd name="connsiteX5" fmla="*/ 42223 w 183530"/>
                <a:gd name="connsiteY5" fmla="*/ 92096 h 739133"/>
                <a:gd name="connsiteX6" fmla="*/ 91764 w 183530"/>
                <a:gd name="connsiteY6" fmla="*/ 42375 h 739133"/>
                <a:gd name="connsiteX7" fmla="*/ 141306 w 183530"/>
                <a:gd name="connsiteY7" fmla="*/ 92096 h 739133"/>
                <a:gd name="connsiteX8" fmla="*/ 141306 w 183530"/>
                <a:gd name="connsiteY8" fmla="*/ 717945 h 739133"/>
                <a:gd name="connsiteX9" fmla="*/ 162418 w 183530"/>
                <a:gd name="connsiteY9" fmla="*/ 739134 h 739133"/>
                <a:gd name="connsiteX10" fmla="*/ 183530 w 183530"/>
                <a:gd name="connsiteY10" fmla="*/ 717945 h 739133"/>
                <a:gd name="connsiteX11" fmla="*/ 183530 w 183530"/>
                <a:gd name="connsiteY11" fmla="*/ 92096 h 739133"/>
                <a:gd name="connsiteX12" fmla="*/ 91766 w 183530"/>
                <a:gd name="connsiteY12" fmla="*/ 0 h 7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530" h="739133">
                  <a:moveTo>
                    <a:pt x="91764" y="0"/>
                  </a:moveTo>
                  <a:cubicBezTo>
                    <a:pt x="41129" y="0"/>
                    <a:pt x="0" y="41364"/>
                    <a:pt x="0" y="92096"/>
                  </a:cubicBezTo>
                  <a:lnTo>
                    <a:pt x="0" y="95050"/>
                  </a:lnTo>
                  <a:cubicBezTo>
                    <a:pt x="0" y="106700"/>
                    <a:pt x="9504" y="116238"/>
                    <a:pt x="21112" y="116238"/>
                  </a:cubicBezTo>
                  <a:cubicBezTo>
                    <a:pt x="32718" y="116238"/>
                    <a:pt x="42223" y="106700"/>
                    <a:pt x="42223" y="95050"/>
                  </a:cubicBezTo>
                  <a:lnTo>
                    <a:pt x="42223" y="92096"/>
                  </a:lnTo>
                  <a:cubicBezTo>
                    <a:pt x="42223" y="64662"/>
                    <a:pt x="64427" y="42375"/>
                    <a:pt x="91764" y="42375"/>
                  </a:cubicBezTo>
                  <a:cubicBezTo>
                    <a:pt x="119099" y="42375"/>
                    <a:pt x="141306" y="64659"/>
                    <a:pt x="141306" y="92096"/>
                  </a:cubicBezTo>
                  <a:lnTo>
                    <a:pt x="141306" y="717945"/>
                  </a:lnTo>
                  <a:cubicBezTo>
                    <a:pt x="141306" y="729595"/>
                    <a:pt x="150812" y="739134"/>
                    <a:pt x="162418" y="739134"/>
                  </a:cubicBezTo>
                  <a:cubicBezTo>
                    <a:pt x="174026" y="739134"/>
                    <a:pt x="183530" y="729595"/>
                    <a:pt x="183530" y="717945"/>
                  </a:cubicBezTo>
                  <a:lnTo>
                    <a:pt x="183530" y="92096"/>
                  </a:lnTo>
                  <a:cubicBezTo>
                    <a:pt x="183530" y="41277"/>
                    <a:pt x="142315" y="0"/>
                    <a:pt x="91766" y="0"/>
                  </a:cubicBezTo>
                  <a:close/>
                </a:path>
              </a:pathLst>
            </a:custGeom>
            <a:grpFill/>
            <a:ln w="21475" cap="flat">
              <a:noFill/>
              <a:prstDash val="solid"/>
              <a:miter/>
            </a:ln>
          </p:spPr>
          <p:txBody>
            <a:bodyPr rtlCol="0" anchor="ctr"/>
            <a:lstStyle/>
            <a:p>
              <a:endParaRPr lang="es-ES"/>
            </a:p>
          </p:txBody>
        </p:sp>
      </p:grpSp>
      <p:sp>
        <p:nvSpPr>
          <p:cNvPr id="23" name="CuadroTexto 22">
            <a:extLst>
              <a:ext uri="{FF2B5EF4-FFF2-40B4-BE49-F238E27FC236}">
                <a16:creationId xmlns:a16="http://schemas.microsoft.com/office/drawing/2014/main" id="{40B53091-C397-F64D-BC92-9C85646F742C}"/>
              </a:ext>
            </a:extLst>
          </p:cNvPr>
          <p:cNvSpPr txBox="1"/>
          <p:nvPr/>
        </p:nvSpPr>
        <p:spPr>
          <a:xfrm>
            <a:off x="1060845" y="2514600"/>
            <a:ext cx="2636045" cy="1817229"/>
          </a:xfrm>
          <a:prstGeom prst="rect">
            <a:avLst/>
          </a:prstGeom>
          <a:noFill/>
        </p:spPr>
        <p:txBody>
          <a:bodyPr wrap="square">
            <a:spAutoFit/>
          </a:bodyPr>
          <a:lstStyle/>
          <a:p>
            <a:pPr marL="38100" marR="30480">
              <a:lnSpc>
                <a:spcPct val="105200"/>
              </a:lnSpc>
              <a:spcBef>
                <a:spcPts val="90"/>
              </a:spcBef>
            </a:pPr>
            <a:r>
              <a:rPr lang="es-ES" b="1" dirty="0">
                <a:solidFill>
                  <a:srgbClr val="002855"/>
                </a:solidFill>
                <a:cs typeface="Arial"/>
              </a:rPr>
              <a:t>La fragilidad es un síndrome dinámico </a:t>
            </a:r>
          </a:p>
          <a:p>
            <a:pPr marL="38100" marR="30480">
              <a:lnSpc>
                <a:spcPct val="105200"/>
              </a:lnSpc>
              <a:spcBef>
                <a:spcPts val="90"/>
              </a:spcBef>
            </a:pPr>
            <a:r>
              <a:rPr lang="es-ES" dirty="0">
                <a:solidFill>
                  <a:srgbClr val="002855"/>
                </a:solidFill>
                <a:cs typeface="Arial MT"/>
              </a:rPr>
              <a:t>y complejo cuyo riesgo de presentación </a:t>
            </a:r>
            <a:r>
              <a:rPr lang="es-ES" b="1" dirty="0">
                <a:solidFill>
                  <a:srgbClr val="002855"/>
                </a:solidFill>
                <a:cs typeface="Arial"/>
              </a:rPr>
              <a:t>aumenta con la edad</a:t>
            </a:r>
            <a:r>
              <a:rPr lang="es-ES" baseline="30864" dirty="0">
                <a:solidFill>
                  <a:srgbClr val="002855"/>
                </a:solidFill>
                <a:cs typeface="Arial MT"/>
              </a:rPr>
              <a:t>1</a:t>
            </a:r>
            <a:r>
              <a:rPr lang="es-ES" dirty="0">
                <a:solidFill>
                  <a:srgbClr val="002855"/>
                </a:solidFill>
                <a:cs typeface="Arial MT"/>
              </a:rPr>
              <a:t>.</a:t>
            </a:r>
          </a:p>
        </p:txBody>
      </p:sp>
      <p:sp>
        <p:nvSpPr>
          <p:cNvPr id="25" name="CuadroTexto 24">
            <a:extLst>
              <a:ext uri="{FF2B5EF4-FFF2-40B4-BE49-F238E27FC236}">
                <a16:creationId xmlns:a16="http://schemas.microsoft.com/office/drawing/2014/main" id="{81B4AC6C-58BE-5C01-C727-2F4F43764310}"/>
              </a:ext>
            </a:extLst>
          </p:cNvPr>
          <p:cNvSpPr txBox="1"/>
          <p:nvPr/>
        </p:nvSpPr>
        <p:spPr>
          <a:xfrm>
            <a:off x="4122390" y="2514600"/>
            <a:ext cx="3007397" cy="2108078"/>
          </a:xfrm>
          <a:prstGeom prst="rect">
            <a:avLst/>
          </a:prstGeom>
          <a:noFill/>
        </p:spPr>
        <p:txBody>
          <a:bodyPr wrap="square">
            <a:spAutoFit/>
          </a:bodyPr>
          <a:lstStyle/>
          <a:p>
            <a:pPr marL="38100" marR="30480">
              <a:lnSpc>
                <a:spcPct val="105200"/>
              </a:lnSpc>
              <a:spcBef>
                <a:spcPts val="545"/>
              </a:spcBef>
            </a:pPr>
            <a:r>
              <a:rPr lang="es-ES" dirty="0">
                <a:solidFill>
                  <a:srgbClr val="002855"/>
                </a:solidFill>
                <a:cs typeface="Arial MT"/>
              </a:rPr>
              <a:t>Se caracteriza por </a:t>
            </a:r>
            <a:r>
              <a:rPr lang="es-ES" b="1" dirty="0">
                <a:solidFill>
                  <a:srgbClr val="002855"/>
                </a:solidFill>
                <a:cs typeface="Arial"/>
              </a:rPr>
              <a:t>aumentar la vulnerabilidad </a:t>
            </a:r>
            <a:r>
              <a:rPr lang="es-ES" dirty="0">
                <a:solidFill>
                  <a:srgbClr val="002855"/>
                </a:solidFill>
                <a:cs typeface="Arial MT"/>
              </a:rPr>
              <a:t>de la persona frente a factores externos, aumentando el </a:t>
            </a:r>
            <a:r>
              <a:rPr lang="es-ES" b="1" dirty="0">
                <a:solidFill>
                  <a:srgbClr val="002855"/>
                </a:solidFill>
                <a:cs typeface="Arial"/>
              </a:rPr>
              <a:t>riesgo de sufrir problemas de salud</a:t>
            </a:r>
            <a:r>
              <a:rPr lang="es-ES" baseline="30864" dirty="0">
                <a:solidFill>
                  <a:srgbClr val="002855"/>
                </a:solidFill>
                <a:cs typeface="Arial MT"/>
              </a:rPr>
              <a:t>1</a:t>
            </a:r>
            <a:r>
              <a:rPr lang="es-ES" dirty="0">
                <a:solidFill>
                  <a:srgbClr val="002855"/>
                </a:solidFill>
                <a:cs typeface="Arial MT"/>
              </a:rPr>
              <a:t>.</a:t>
            </a:r>
          </a:p>
        </p:txBody>
      </p:sp>
      <p:sp>
        <p:nvSpPr>
          <p:cNvPr id="27" name="CuadroTexto 26">
            <a:extLst>
              <a:ext uri="{FF2B5EF4-FFF2-40B4-BE49-F238E27FC236}">
                <a16:creationId xmlns:a16="http://schemas.microsoft.com/office/drawing/2014/main" id="{349249B3-C268-97A4-B303-3126CCE2C4D4}"/>
              </a:ext>
            </a:extLst>
          </p:cNvPr>
          <p:cNvSpPr txBox="1"/>
          <p:nvPr/>
        </p:nvSpPr>
        <p:spPr>
          <a:xfrm>
            <a:off x="7326159" y="2514600"/>
            <a:ext cx="4226557" cy="2689775"/>
          </a:xfrm>
          <a:prstGeom prst="rect">
            <a:avLst/>
          </a:prstGeom>
          <a:noFill/>
        </p:spPr>
        <p:txBody>
          <a:bodyPr wrap="square">
            <a:spAutoFit/>
          </a:bodyPr>
          <a:lstStyle/>
          <a:p>
            <a:pPr marL="38100" marR="30480">
              <a:lnSpc>
                <a:spcPct val="105200"/>
              </a:lnSpc>
              <a:spcBef>
                <a:spcPts val="545"/>
              </a:spcBef>
            </a:pPr>
            <a:r>
              <a:rPr lang="es-ES" b="1" dirty="0">
                <a:solidFill>
                  <a:srgbClr val="002855"/>
                </a:solidFill>
                <a:cs typeface="Arial"/>
              </a:rPr>
              <a:t>La fragilidad es una situación reversible </a:t>
            </a:r>
            <a:r>
              <a:rPr lang="es-ES" dirty="0">
                <a:solidFill>
                  <a:srgbClr val="002855"/>
                </a:solidFill>
                <a:cs typeface="Arial MT"/>
              </a:rPr>
              <a:t>si se aplican las intervenciones adecuadas. Por esta razón, es </a:t>
            </a:r>
            <a:r>
              <a:rPr lang="es-ES" b="1" dirty="0">
                <a:solidFill>
                  <a:srgbClr val="002855"/>
                </a:solidFill>
                <a:cs typeface="Arial"/>
              </a:rPr>
              <a:t>muy importante detectarla </a:t>
            </a:r>
            <a:r>
              <a:rPr lang="es-ES" dirty="0">
                <a:solidFill>
                  <a:srgbClr val="002855"/>
                </a:solidFill>
                <a:cs typeface="Arial MT"/>
              </a:rPr>
              <a:t>y </a:t>
            </a:r>
            <a:r>
              <a:rPr lang="es-ES" b="1" dirty="0">
                <a:solidFill>
                  <a:srgbClr val="002855"/>
                </a:solidFill>
                <a:cs typeface="Arial"/>
              </a:rPr>
              <a:t>abordarla </a:t>
            </a:r>
            <a:r>
              <a:rPr lang="es-ES" dirty="0">
                <a:solidFill>
                  <a:srgbClr val="002855"/>
                </a:solidFill>
                <a:cs typeface="Arial MT"/>
              </a:rPr>
              <a:t>de manera precoz para evitar que la persona sufra mayor dependencia y peor calidad de vida. Esto también supone un mayor gasto sanitario</a:t>
            </a:r>
            <a:r>
              <a:rPr lang="es-ES" baseline="30864" dirty="0">
                <a:solidFill>
                  <a:srgbClr val="002855"/>
                </a:solidFill>
                <a:cs typeface="Arial MT"/>
              </a:rPr>
              <a:t>2</a:t>
            </a:r>
            <a:r>
              <a:rPr lang="es-ES" dirty="0">
                <a:solidFill>
                  <a:srgbClr val="002855"/>
                </a:solidFill>
                <a:cs typeface="Arial MT"/>
              </a:rPr>
              <a:t>.</a:t>
            </a:r>
          </a:p>
        </p:txBody>
      </p:sp>
      <p:sp>
        <p:nvSpPr>
          <p:cNvPr id="31" name="Forma libre 30">
            <a:extLst>
              <a:ext uri="{FF2B5EF4-FFF2-40B4-BE49-F238E27FC236}">
                <a16:creationId xmlns:a16="http://schemas.microsoft.com/office/drawing/2014/main" id="{73532F86-5B27-1E34-221F-9A5BE397D089}"/>
              </a:ext>
            </a:extLst>
          </p:cNvPr>
          <p:cNvSpPr/>
          <p:nvPr/>
        </p:nvSpPr>
        <p:spPr>
          <a:xfrm>
            <a:off x="4243750" y="1484312"/>
            <a:ext cx="973498" cy="947791"/>
          </a:xfrm>
          <a:custGeom>
            <a:avLst/>
            <a:gdLst>
              <a:gd name="connsiteX0" fmla="*/ 839642 w 1179172"/>
              <a:gd name="connsiteY0" fmla="*/ 40 h 1148034"/>
              <a:gd name="connsiteX1" fmla="*/ 832772 w 1179172"/>
              <a:gd name="connsiteY1" fmla="*/ 1688 h 1148034"/>
              <a:gd name="connsiteX2" fmla="*/ 681915 w 1179172"/>
              <a:gd name="connsiteY2" fmla="*/ 68513 h 1148034"/>
              <a:gd name="connsiteX3" fmla="*/ 671431 w 1179172"/>
              <a:gd name="connsiteY3" fmla="*/ 95556 h 1148034"/>
              <a:gd name="connsiteX4" fmla="*/ 698172 w 1179172"/>
              <a:gd name="connsiteY4" fmla="*/ 106250 h 1148034"/>
              <a:gd name="connsiteX5" fmla="*/ 698275 w 1179172"/>
              <a:gd name="connsiteY5" fmla="*/ 106205 h 1148034"/>
              <a:gd name="connsiteX6" fmla="*/ 794058 w 1179172"/>
              <a:gd name="connsiteY6" fmla="*/ 63891 h 1148034"/>
              <a:gd name="connsiteX7" fmla="*/ 17359 w 1179172"/>
              <a:gd name="connsiteY7" fmla="*/ 772487 h 1148034"/>
              <a:gd name="connsiteX8" fmla="*/ 222 w 1179172"/>
              <a:gd name="connsiteY8" fmla="*/ 795846 h 1148034"/>
              <a:gd name="connsiteX9" fmla="*/ 243 w 1179172"/>
              <a:gd name="connsiteY9" fmla="*/ 795994 h 1148034"/>
              <a:gd name="connsiteX10" fmla="*/ 23355 w 1179172"/>
              <a:gd name="connsiteY10" fmla="*/ 813147 h 1148034"/>
              <a:gd name="connsiteX11" fmla="*/ 833171 w 1179172"/>
              <a:gd name="connsiteY11" fmla="*/ 76027 h 1148034"/>
              <a:gd name="connsiteX12" fmla="*/ 859498 w 1179172"/>
              <a:gd name="connsiteY12" fmla="*/ 187455 h 1148034"/>
              <a:gd name="connsiteX13" fmla="*/ 883966 w 1179172"/>
              <a:gd name="connsiteY13" fmla="*/ 202645 h 1148034"/>
              <a:gd name="connsiteX14" fmla="*/ 898974 w 1179172"/>
              <a:gd name="connsiteY14" fmla="*/ 177891 h 1148034"/>
              <a:gd name="connsiteX15" fmla="*/ 860690 w 1179172"/>
              <a:gd name="connsiteY15" fmla="*/ 15832 h 1148034"/>
              <a:gd name="connsiteX16" fmla="*/ 839642 w 1179172"/>
              <a:gd name="connsiteY16" fmla="*/ 40 h 1148034"/>
              <a:gd name="connsiteX17" fmla="*/ 903300 w 1179172"/>
              <a:gd name="connsiteY17" fmla="*/ 297115 h 1148034"/>
              <a:gd name="connsiteX18" fmla="*/ 882890 w 1179172"/>
              <a:gd name="connsiteY18" fmla="*/ 317613 h 1148034"/>
              <a:gd name="connsiteX19" fmla="*/ 882890 w 1179172"/>
              <a:gd name="connsiteY19" fmla="*/ 317770 h 1148034"/>
              <a:gd name="connsiteX20" fmla="*/ 882890 w 1179172"/>
              <a:gd name="connsiteY20" fmla="*/ 1107047 h 1148034"/>
              <a:gd name="connsiteX21" fmla="*/ 816258 w 1179172"/>
              <a:gd name="connsiteY21" fmla="*/ 1107047 h 1148034"/>
              <a:gd name="connsiteX22" fmla="*/ 816258 w 1179172"/>
              <a:gd name="connsiteY22" fmla="*/ 569116 h 1148034"/>
              <a:gd name="connsiteX23" fmla="*/ 796002 w 1179172"/>
              <a:gd name="connsiteY23" fmla="*/ 548583 h 1148034"/>
              <a:gd name="connsiteX24" fmla="*/ 650583 w 1179172"/>
              <a:gd name="connsiteY24" fmla="*/ 548583 h 1148034"/>
              <a:gd name="connsiteX25" fmla="*/ 630172 w 1179172"/>
              <a:gd name="connsiteY25" fmla="*/ 569080 h 1148034"/>
              <a:gd name="connsiteX26" fmla="*/ 630172 w 1179172"/>
              <a:gd name="connsiteY26" fmla="*/ 569116 h 1148034"/>
              <a:gd name="connsiteX27" fmla="*/ 630172 w 1179172"/>
              <a:gd name="connsiteY27" fmla="*/ 1107047 h 1148034"/>
              <a:gd name="connsiteX28" fmla="*/ 563498 w 1179172"/>
              <a:gd name="connsiteY28" fmla="*/ 1107047 h 1148034"/>
              <a:gd name="connsiteX29" fmla="*/ 563498 w 1179172"/>
              <a:gd name="connsiteY29" fmla="*/ 820620 h 1148034"/>
              <a:gd name="connsiteX30" fmla="*/ 543246 w 1179172"/>
              <a:gd name="connsiteY30" fmla="*/ 800092 h 1148034"/>
              <a:gd name="connsiteX31" fmla="*/ 397826 w 1179172"/>
              <a:gd name="connsiteY31" fmla="*/ 800092 h 1148034"/>
              <a:gd name="connsiteX32" fmla="*/ 377414 w 1179172"/>
              <a:gd name="connsiteY32" fmla="*/ 820589 h 1148034"/>
              <a:gd name="connsiteX33" fmla="*/ 377414 w 1179172"/>
              <a:gd name="connsiteY33" fmla="*/ 820620 h 1148034"/>
              <a:gd name="connsiteX34" fmla="*/ 377414 w 1179172"/>
              <a:gd name="connsiteY34" fmla="*/ 1107047 h 1148034"/>
              <a:gd name="connsiteX35" fmla="*/ 310780 w 1179172"/>
              <a:gd name="connsiteY35" fmla="*/ 1107047 h 1148034"/>
              <a:gd name="connsiteX36" fmla="*/ 310780 w 1179172"/>
              <a:gd name="connsiteY36" fmla="*/ 950292 h 1148034"/>
              <a:gd name="connsiteX37" fmla="*/ 290488 w 1179172"/>
              <a:gd name="connsiteY37" fmla="*/ 929802 h 1148034"/>
              <a:gd name="connsiteX38" fmla="*/ 145068 w 1179172"/>
              <a:gd name="connsiteY38" fmla="*/ 929802 h 1148034"/>
              <a:gd name="connsiteX39" fmla="*/ 124656 w 1179172"/>
              <a:gd name="connsiteY39" fmla="*/ 950292 h 1148034"/>
              <a:gd name="connsiteX40" fmla="*/ 124656 w 1179172"/>
              <a:gd name="connsiteY40" fmla="*/ 1107047 h 1148034"/>
              <a:gd name="connsiteX41" fmla="*/ 34752 w 1179172"/>
              <a:gd name="connsiteY41" fmla="*/ 1107047 h 1148034"/>
              <a:gd name="connsiteX42" fmla="*/ 14499 w 1179172"/>
              <a:gd name="connsiteY42" fmla="*/ 1127545 h 1148034"/>
              <a:gd name="connsiteX43" fmla="*/ 34752 w 1179172"/>
              <a:gd name="connsiteY43" fmla="*/ 1148034 h 1148034"/>
              <a:gd name="connsiteX44" fmla="*/ 145068 w 1179172"/>
              <a:gd name="connsiteY44" fmla="*/ 1148034 h 1148034"/>
              <a:gd name="connsiteX45" fmla="*/ 290488 w 1179172"/>
              <a:gd name="connsiteY45" fmla="*/ 1148034 h 1148034"/>
              <a:gd name="connsiteX46" fmla="*/ 397826 w 1179172"/>
              <a:gd name="connsiteY46" fmla="*/ 1148034 h 1148034"/>
              <a:gd name="connsiteX47" fmla="*/ 543246 w 1179172"/>
              <a:gd name="connsiteY47" fmla="*/ 1148034 h 1148034"/>
              <a:gd name="connsiteX48" fmla="*/ 650583 w 1179172"/>
              <a:gd name="connsiteY48" fmla="*/ 1148034 h 1148034"/>
              <a:gd name="connsiteX49" fmla="*/ 796002 w 1179172"/>
              <a:gd name="connsiteY49" fmla="*/ 1148034 h 1148034"/>
              <a:gd name="connsiteX50" fmla="*/ 903300 w 1179172"/>
              <a:gd name="connsiteY50" fmla="*/ 1148034 h 1148034"/>
              <a:gd name="connsiteX51" fmla="*/ 1048759 w 1179172"/>
              <a:gd name="connsiteY51" fmla="*/ 1148034 h 1148034"/>
              <a:gd name="connsiteX52" fmla="*/ 1158916 w 1179172"/>
              <a:gd name="connsiteY52" fmla="*/ 1148034 h 1148034"/>
              <a:gd name="connsiteX53" fmla="*/ 1179172 w 1179172"/>
              <a:gd name="connsiteY53" fmla="*/ 1127545 h 1148034"/>
              <a:gd name="connsiteX54" fmla="*/ 1158916 w 1179172"/>
              <a:gd name="connsiteY54" fmla="*/ 1107047 h 1148034"/>
              <a:gd name="connsiteX55" fmla="*/ 1069015 w 1179172"/>
              <a:gd name="connsiteY55" fmla="*/ 1107047 h 1148034"/>
              <a:gd name="connsiteX56" fmla="*/ 1069015 w 1179172"/>
              <a:gd name="connsiteY56" fmla="*/ 317770 h 1148034"/>
              <a:gd name="connsiteX57" fmla="*/ 1048759 w 1179172"/>
              <a:gd name="connsiteY57" fmla="*/ 297115 h 1148034"/>
              <a:gd name="connsiteX58" fmla="*/ 923556 w 1179172"/>
              <a:gd name="connsiteY58" fmla="*/ 338263 h 1148034"/>
              <a:gd name="connsiteX59" fmla="*/ 1028349 w 1179172"/>
              <a:gd name="connsiteY59" fmla="*/ 338263 h 1148034"/>
              <a:gd name="connsiteX60" fmla="*/ 1028349 w 1179172"/>
              <a:gd name="connsiteY60" fmla="*/ 1107047 h 1148034"/>
              <a:gd name="connsiteX61" fmla="*/ 923556 w 1179172"/>
              <a:gd name="connsiteY61" fmla="*/ 1107047 h 1148034"/>
              <a:gd name="connsiteX62" fmla="*/ 670836 w 1179172"/>
              <a:gd name="connsiteY62" fmla="*/ 589771 h 1148034"/>
              <a:gd name="connsiteX63" fmla="*/ 775592 w 1179172"/>
              <a:gd name="connsiteY63" fmla="*/ 589771 h 1148034"/>
              <a:gd name="connsiteX64" fmla="*/ 775592 w 1179172"/>
              <a:gd name="connsiteY64" fmla="*/ 1107047 h 1148034"/>
              <a:gd name="connsiteX65" fmla="*/ 670836 w 1179172"/>
              <a:gd name="connsiteY65" fmla="*/ 1107047 h 1148034"/>
              <a:gd name="connsiteX66" fmla="*/ 418077 w 1179172"/>
              <a:gd name="connsiteY66" fmla="*/ 841281 h 1148034"/>
              <a:gd name="connsiteX67" fmla="*/ 522834 w 1179172"/>
              <a:gd name="connsiteY67" fmla="*/ 841281 h 1148034"/>
              <a:gd name="connsiteX68" fmla="*/ 522834 w 1179172"/>
              <a:gd name="connsiteY68" fmla="*/ 1107047 h 1148034"/>
              <a:gd name="connsiteX69" fmla="*/ 418077 w 1179172"/>
              <a:gd name="connsiteY69" fmla="*/ 1107047 h 1148034"/>
              <a:gd name="connsiteX70" fmla="*/ 165320 w 1179172"/>
              <a:gd name="connsiteY70" fmla="*/ 970953 h 1148034"/>
              <a:gd name="connsiteX71" fmla="*/ 270077 w 1179172"/>
              <a:gd name="connsiteY71" fmla="*/ 970953 h 1148034"/>
              <a:gd name="connsiteX72" fmla="*/ 270077 w 1179172"/>
              <a:gd name="connsiteY72" fmla="*/ 1107047 h 1148034"/>
              <a:gd name="connsiteX73" fmla="*/ 165320 w 1179172"/>
              <a:gd name="connsiteY73" fmla="*/ 1107047 h 11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79172" h="1148034">
                <a:moveTo>
                  <a:pt x="839642" y="40"/>
                </a:moveTo>
                <a:cubicBezTo>
                  <a:pt x="837275" y="180"/>
                  <a:pt x="834954" y="737"/>
                  <a:pt x="832772" y="1688"/>
                </a:cubicBezTo>
                <a:lnTo>
                  <a:pt x="681915" y="68513"/>
                </a:lnTo>
                <a:cubicBezTo>
                  <a:pt x="671654" y="73065"/>
                  <a:pt x="666966" y="85159"/>
                  <a:pt x="671431" y="95556"/>
                </a:cubicBezTo>
                <a:cubicBezTo>
                  <a:pt x="675897" y="105981"/>
                  <a:pt x="687870" y="110769"/>
                  <a:pt x="698172" y="106250"/>
                </a:cubicBezTo>
                <a:cubicBezTo>
                  <a:pt x="698207" y="106235"/>
                  <a:pt x="698241" y="106220"/>
                  <a:pt x="698275" y="106205"/>
                </a:cubicBezTo>
                <a:lnTo>
                  <a:pt x="794058" y="63891"/>
                </a:lnTo>
                <a:cubicBezTo>
                  <a:pt x="533104" y="695941"/>
                  <a:pt x="17359" y="772487"/>
                  <a:pt x="17359" y="772487"/>
                </a:cubicBezTo>
                <a:cubicBezTo>
                  <a:pt x="6250" y="774151"/>
                  <a:pt x="-1422" y="784610"/>
                  <a:pt x="222" y="795846"/>
                </a:cubicBezTo>
                <a:cubicBezTo>
                  <a:pt x="229" y="795893"/>
                  <a:pt x="236" y="795947"/>
                  <a:pt x="243" y="795994"/>
                </a:cubicBezTo>
                <a:cubicBezTo>
                  <a:pt x="1975" y="807168"/>
                  <a:pt x="12299" y="814835"/>
                  <a:pt x="23355" y="813147"/>
                </a:cubicBezTo>
                <a:cubicBezTo>
                  <a:pt x="23355" y="813147"/>
                  <a:pt x="565592" y="728001"/>
                  <a:pt x="833171" y="76027"/>
                </a:cubicBezTo>
                <a:lnTo>
                  <a:pt x="859498" y="187455"/>
                </a:lnTo>
                <a:cubicBezTo>
                  <a:pt x="862127" y="198471"/>
                  <a:pt x="873069" y="205263"/>
                  <a:pt x="883966" y="202645"/>
                </a:cubicBezTo>
                <a:cubicBezTo>
                  <a:pt x="894847" y="199985"/>
                  <a:pt x="901563" y="188918"/>
                  <a:pt x="898974" y="177891"/>
                </a:cubicBezTo>
                <a:lnTo>
                  <a:pt x="860690" y="15832"/>
                </a:lnTo>
                <a:cubicBezTo>
                  <a:pt x="858407" y="6087"/>
                  <a:pt x="849524" y="-581"/>
                  <a:pt x="839642" y="40"/>
                </a:cubicBezTo>
                <a:close/>
                <a:moveTo>
                  <a:pt x="903300" y="297115"/>
                </a:moveTo>
                <a:cubicBezTo>
                  <a:pt x="892073" y="297072"/>
                  <a:pt x="882936" y="306249"/>
                  <a:pt x="882890" y="317613"/>
                </a:cubicBezTo>
                <a:cubicBezTo>
                  <a:pt x="882890" y="317665"/>
                  <a:pt x="882890" y="317717"/>
                  <a:pt x="882890" y="317770"/>
                </a:cubicBezTo>
                <a:lnTo>
                  <a:pt x="882890" y="1107047"/>
                </a:lnTo>
                <a:lnTo>
                  <a:pt x="816258" y="1107047"/>
                </a:lnTo>
                <a:lnTo>
                  <a:pt x="816258" y="569116"/>
                </a:lnTo>
                <a:cubicBezTo>
                  <a:pt x="816235" y="557801"/>
                  <a:pt x="807183" y="548628"/>
                  <a:pt x="796002" y="548583"/>
                </a:cubicBezTo>
                <a:lnTo>
                  <a:pt x="650583" y="548583"/>
                </a:lnTo>
                <a:cubicBezTo>
                  <a:pt x="639353" y="548539"/>
                  <a:pt x="630215" y="557716"/>
                  <a:pt x="630172" y="569080"/>
                </a:cubicBezTo>
                <a:cubicBezTo>
                  <a:pt x="630172" y="569092"/>
                  <a:pt x="630172" y="569104"/>
                  <a:pt x="630172" y="569116"/>
                </a:cubicBezTo>
                <a:lnTo>
                  <a:pt x="630172" y="1107047"/>
                </a:lnTo>
                <a:lnTo>
                  <a:pt x="563498" y="1107047"/>
                </a:lnTo>
                <a:lnTo>
                  <a:pt x="563498" y="820620"/>
                </a:lnTo>
                <a:cubicBezTo>
                  <a:pt x="563475" y="809306"/>
                  <a:pt x="554427" y="800138"/>
                  <a:pt x="543246" y="800092"/>
                </a:cubicBezTo>
                <a:lnTo>
                  <a:pt x="397826" y="800092"/>
                </a:lnTo>
                <a:cubicBezTo>
                  <a:pt x="386596" y="800045"/>
                  <a:pt x="377457" y="809221"/>
                  <a:pt x="377414" y="820589"/>
                </a:cubicBezTo>
                <a:cubicBezTo>
                  <a:pt x="377414" y="820597"/>
                  <a:pt x="377414" y="820612"/>
                  <a:pt x="377414" y="820620"/>
                </a:cubicBezTo>
                <a:lnTo>
                  <a:pt x="377414" y="1107047"/>
                </a:lnTo>
                <a:lnTo>
                  <a:pt x="310780" y="1107047"/>
                </a:lnTo>
                <a:lnTo>
                  <a:pt x="310780" y="950292"/>
                </a:lnTo>
                <a:cubicBezTo>
                  <a:pt x="310735" y="938978"/>
                  <a:pt x="301670" y="929826"/>
                  <a:pt x="290488" y="929802"/>
                </a:cubicBezTo>
                <a:lnTo>
                  <a:pt x="145068" y="929802"/>
                </a:lnTo>
                <a:cubicBezTo>
                  <a:pt x="133839" y="929756"/>
                  <a:pt x="124701" y="938931"/>
                  <a:pt x="124656" y="950292"/>
                </a:cubicBezTo>
                <a:lnTo>
                  <a:pt x="124656" y="1107047"/>
                </a:lnTo>
                <a:lnTo>
                  <a:pt x="34752" y="1107047"/>
                </a:lnTo>
                <a:cubicBezTo>
                  <a:pt x="23585" y="1107094"/>
                  <a:pt x="14543" y="1116246"/>
                  <a:pt x="14499" y="1127545"/>
                </a:cubicBezTo>
                <a:cubicBezTo>
                  <a:pt x="14543" y="1138843"/>
                  <a:pt x="23585" y="1147995"/>
                  <a:pt x="34752" y="1148034"/>
                </a:cubicBezTo>
                <a:lnTo>
                  <a:pt x="145068" y="1148034"/>
                </a:lnTo>
                <a:lnTo>
                  <a:pt x="290488" y="1148034"/>
                </a:lnTo>
                <a:lnTo>
                  <a:pt x="397826" y="1148034"/>
                </a:lnTo>
                <a:lnTo>
                  <a:pt x="543246" y="1148034"/>
                </a:lnTo>
                <a:lnTo>
                  <a:pt x="650583" y="1148034"/>
                </a:lnTo>
                <a:lnTo>
                  <a:pt x="796002" y="1148034"/>
                </a:lnTo>
                <a:lnTo>
                  <a:pt x="903300" y="1148034"/>
                </a:lnTo>
                <a:lnTo>
                  <a:pt x="1048759" y="1148034"/>
                </a:lnTo>
                <a:lnTo>
                  <a:pt x="1158916" y="1148034"/>
                </a:lnTo>
                <a:cubicBezTo>
                  <a:pt x="1170081" y="1147995"/>
                  <a:pt x="1179126" y="1138843"/>
                  <a:pt x="1179172" y="1127545"/>
                </a:cubicBezTo>
                <a:cubicBezTo>
                  <a:pt x="1179126" y="1116246"/>
                  <a:pt x="1170089" y="1107094"/>
                  <a:pt x="1158916" y="1107047"/>
                </a:cubicBezTo>
                <a:lnTo>
                  <a:pt x="1069015" y="1107047"/>
                </a:lnTo>
                <a:lnTo>
                  <a:pt x="1069015" y="317770"/>
                </a:lnTo>
                <a:cubicBezTo>
                  <a:pt x="1069054" y="306408"/>
                  <a:pt x="1059986" y="297160"/>
                  <a:pt x="1048759" y="297115"/>
                </a:cubicBezTo>
                <a:close/>
                <a:moveTo>
                  <a:pt x="923556" y="338263"/>
                </a:moveTo>
                <a:lnTo>
                  <a:pt x="1028349" y="338263"/>
                </a:lnTo>
                <a:lnTo>
                  <a:pt x="1028349" y="1107047"/>
                </a:lnTo>
                <a:lnTo>
                  <a:pt x="923556" y="1107047"/>
                </a:lnTo>
                <a:close/>
                <a:moveTo>
                  <a:pt x="670836" y="589771"/>
                </a:moveTo>
                <a:lnTo>
                  <a:pt x="775592" y="589771"/>
                </a:lnTo>
                <a:lnTo>
                  <a:pt x="775592" y="1107047"/>
                </a:lnTo>
                <a:lnTo>
                  <a:pt x="670836" y="1107047"/>
                </a:lnTo>
                <a:close/>
                <a:moveTo>
                  <a:pt x="418077" y="841281"/>
                </a:moveTo>
                <a:lnTo>
                  <a:pt x="522834" y="841281"/>
                </a:lnTo>
                <a:lnTo>
                  <a:pt x="522834" y="1107047"/>
                </a:lnTo>
                <a:lnTo>
                  <a:pt x="418077" y="1107047"/>
                </a:lnTo>
                <a:close/>
                <a:moveTo>
                  <a:pt x="165320" y="970953"/>
                </a:moveTo>
                <a:lnTo>
                  <a:pt x="270077" y="970953"/>
                </a:lnTo>
                <a:lnTo>
                  <a:pt x="270077" y="1107047"/>
                </a:lnTo>
                <a:lnTo>
                  <a:pt x="165320" y="1107047"/>
                </a:lnTo>
                <a:close/>
              </a:path>
            </a:pathLst>
          </a:custGeom>
          <a:solidFill>
            <a:srgbClr val="002855"/>
          </a:solidFill>
          <a:ln w="76760" cap="rnd">
            <a:noFill/>
            <a:prstDash val="solid"/>
            <a:round/>
          </a:ln>
        </p:spPr>
        <p:txBody>
          <a:bodyPr rtlCol="0" anchor="ctr"/>
          <a:lstStyle/>
          <a:p>
            <a:endParaRPr lang="es-ES"/>
          </a:p>
        </p:txBody>
      </p:sp>
      <p:grpSp>
        <p:nvGrpSpPr>
          <p:cNvPr id="49" name="Grupo 48">
            <a:extLst>
              <a:ext uri="{FF2B5EF4-FFF2-40B4-BE49-F238E27FC236}">
                <a16:creationId xmlns:a16="http://schemas.microsoft.com/office/drawing/2014/main" id="{C61E7BB0-F40C-2061-4193-EB75F6733C15}"/>
              </a:ext>
            </a:extLst>
          </p:cNvPr>
          <p:cNvGrpSpPr/>
          <p:nvPr/>
        </p:nvGrpSpPr>
        <p:grpSpPr>
          <a:xfrm>
            <a:off x="7502745" y="1511103"/>
            <a:ext cx="1019601" cy="1003497"/>
            <a:chOff x="4972659" y="4782292"/>
            <a:chExt cx="2111895" cy="2078539"/>
          </a:xfrm>
          <a:solidFill>
            <a:srgbClr val="002855"/>
          </a:solidFill>
        </p:grpSpPr>
        <p:sp>
          <p:nvSpPr>
            <p:cNvPr id="37" name="Forma libre 36">
              <a:extLst>
                <a:ext uri="{FF2B5EF4-FFF2-40B4-BE49-F238E27FC236}">
                  <a16:creationId xmlns:a16="http://schemas.microsoft.com/office/drawing/2014/main" id="{73A6D2D4-7322-B388-B280-316B24842FB4}"/>
                </a:ext>
              </a:extLst>
            </p:cNvPr>
            <p:cNvSpPr/>
            <p:nvPr/>
          </p:nvSpPr>
          <p:spPr>
            <a:xfrm>
              <a:off x="5958223" y="4958282"/>
              <a:ext cx="351978" cy="351978"/>
            </a:xfrm>
            <a:custGeom>
              <a:avLst/>
              <a:gdLst>
                <a:gd name="connsiteX0" fmla="*/ 35198 w 351978"/>
                <a:gd name="connsiteY0" fmla="*/ 351979 h 351978"/>
                <a:gd name="connsiteX1" fmla="*/ 316781 w 351978"/>
                <a:gd name="connsiteY1" fmla="*/ 351979 h 351978"/>
                <a:gd name="connsiteX2" fmla="*/ 351979 w 351978"/>
                <a:gd name="connsiteY2" fmla="*/ 316781 h 351978"/>
                <a:gd name="connsiteX3" fmla="*/ 351979 w 351978"/>
                <a:gd name="connsiteY3" fmla="*/ 35198 h 351978"/>
                <a:gd name="connsiteX4" fmla="*/ 316781 w 351978"/>
                <a:gd name="connsiteY4" fmla="*/ 0 h 351978"/>
                <a:gd name="connsiteX5" fmla="*/ 35198 w 351978"/>
                <a:gd name="connsiteY5" fmla="*/ 0 h 351978"/>
                <a:gd name="connsiteX6" fmla="*/ 0 w 351978"/>
                <a:gd name="connsiteY6" fmla="*/ 35198 h 351978"/>
                <a:gd name="connsiteX7" fmla="*/ 0 w 351978"/>
                <a:gd name="connsiteY7" fmla="*/ 316781 h 351978"/>
                <a:gd name="connsiteX8" fmla="*/ 35198 w 351978"/>
                <a:gd name="connsiteY8" fmla="*/ 351979 h 351978"/>
                <a:gd name="connsiteX9" fmla="*/ 70396 w 351978"/>
                <a:gd name="connsiteY9" fmla="*/ 70396 h 351978"/>
                <a:gd name="connsiteX10" fmla="*/ 281583 w 351978"/>
                <a:gd name="connsiteY10" fmla="*/ 70396 h 351978"/>
                <a:gd name="connsiteX11" fmla="*/ 281583 w 351978"/>
                <a:gd name="connsiteY11" fmla="*/ 281583 h 351978"/>
                <a:gd name="connsiteX12" fmla="*/ 70396 w 351978"/>
                <a:gd name="connsiteY12" fmla="*/ 281583 h 351978"/>
                <a:gd name="connsiteX13" fmla="*/ 70396 w 351978"/>
                <a:gd name="connsiteY13" fmla="*/ 70396 h 3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978" h="351978">
                  <a:moveTo>
                    <a:pt x="35198" y="351979"/>
                  </a:moveTo>
                  <a:lnTo>
                    <a:pt x="316781" y="351979"/>
                  </a:lnTo>
                  <a:cubicBezTo>
                    <a:pt x="336245" y="351979"/>
                    <a:pt x="351979" y="336210"/>
                    <a:pt x="351979" y="316781"/>
                  </a:cubicBezTo>
                  <a:lnTo>
                    <a:pt x="351979" y="35198"/>
                  </a:lnTo>
                  <a:cubicBezTo>
                    <a:pt x="351979" y="15769"/>
                    <a:pt x="336245" y="0"/>
                    <a:pt x="316781" y="0"/>
                  </a:cubicBezTo>
                  <a:lnTo>
                    <a:pt x="35198" y="0"/>
                  </a:lnTo>
                  <a:cubicBezTo>
                    <a:pt x="15733" y="0"/>
                    <a:pt x="0" y="15769"/>
                    <a:pt x="0" y="35198"/>
                  </a:cubicBezTo>
                  <a:lnTo>
                    <a:pt x="0" y="316781"/>
                  </a:lnTo>
                  <a:cubicBezTo>
                    <a:pt x="0" y="336210"/>
                    <a:pt x="15733" y="351979"/>
                    <a:pt x="35198" y="351979"/>
                  </a:cubicBezTo>
                  <a:close/>
                  <a:moveTo>
                    <a:pt x="70396" y="70396"/>
                  </a:moveTo>
                  <a:lnTo>
                    <a:pt x="281583" y="70396"/>
                  </a:lnTo>
                  <a:lnTo>
                    <a:pt x="281583" y="281583"/>
                  </a:lnTo>
                  <a:lnTo>
                    <a:pt x="70396" y="281583"/>
                  </a:lnTo>
                  <a:lnTo>
                    <a:pt x="70396" y="70396"/>
                  </a:lnTo>
                  <a:close/>
                </a:path>
              </a:pathLst>
            </a:custGeom>
            <a:grpFill/>
            <a:ln w="35123" cap="flat">
              <a:noFill/>
              <a:prstDash val="solid"/>
              <a:miter/>
            </a:ln>
          </p:spPr>
          <p:txBody>
            <a:bodyPr rtlCol="0" anchor="ctr"/>
            <a:lstStyle/>
            <a:p>
              <a:endParaRPr lang="es-ES"/>
            </a:p>
          </p:txBody>
        </p:sp>
        <p:sp>
          <p:nvSpPr>
            <p:cNvPr id="38" name="Forma libre 37">
              <a:extLst>
                <a:ext uri="{FF2B5EF4-FFF2-40B4-BE49-F238E27FC236}">
                  <a16:creationId xmlns:a16="http://schemas.microsoft.com/office/drawing/2014/main" id="{5205B31D-A64E-4024-E50C-BCB44DED5C81}"/>
                </a:ext>
              </a:extLst>
            </p:cNvPr>
            <p:cNvSpPr/>
            <p:nvPr/>
          </p:nvSpPr>
          <p:spPr>
            <a:xfrm>
              <a:off x="6380598" y="4993479"/>
              <a:ext cx="281582" cy="70395"/>
            </a:xfrm>
            <a:custGeom>
              <a:avLst/>
              <a:gdLst>
                <a:gd name="connsiteX0" fmla="*/ 0 w 281582"/>
                <a:gd name="connsiteY0" fmla="*/ 0 h 70395"/>
                <a:gd name="connsiteX1" fmla="*/ 281583 w 281582"/>
                <a:gd name="connsiteY1" fmla="*/ 0 h 70395"/>
                <a:gd name="connsiteX2" fmla="*/ 281583 w 281582"/>
                <a:gd name="connsiteY2" fmla="*/ 70396 h 70395"/>
                <a:gd name="connsiteX3" fmla="*/ 0 w 281582"/>
                <a:gd name="connsiteY3" fmla="*/ 70396 h 70395"/>
              </a:gdLst>
              <a:ahLst/>
              <a:cxnLst>
                <a:cxn ang="0">
                  <a:pos x="connsiteX0" y="connsiteY0"/>
                </a:cxn>
                <a:cxn ang="0">
                  <a:pos x="connsiteX1" y="connsiteY1"/>
                </a:cxn>
                <a:cxn ang="0">
                  <a:pos x="connsiteX2" y="connsiteY2"/>
                </a:cxn>
                <a:cxn ang="0">
                  <a:pos x="connsiteX3" y="connsiteY3"/>
                </a:cxn>
              </a:cxnLst>
              <a:rect l="l" t="t" r="r" b="b"/>
              <a:pathLst>
                <a:path w="281582" h="70395">
                  <a:moveTo>
                    <a:pt x="0" y="0"/>
                  </a:moveTo>
                  <a:lnTo>
                    <a:pt x="281583" y="0"/>
                  </a:lnTo>
                  <a:lnTo>
                    <a:pt x="281583" y="70396"/>
                  </a:lnTo>
                  <a:lnTo>
                    <a:pt x="0" y="70396"/>
                  </a:lnTo>
                  <a:close/>
                </a:path>
              </a:pathLst>
            </a:custGeom>
            <a:grpFill/>
            <a:ln w="35123" cap="flat">
              <a:noFill/>
              <a:prstDash val="solid"/>
              <a:miter/>
            </a:ln>
          </p:spPr>
          <p:txBody>
            <a:bodyPr rtlCol="0" anchor="ctr"/>
            <a:lstStyle/>
            <a:p>
              <a:endParaRPr lang="es-ES"/>
            </a:p>
          </p:txBody>
        </p:sp>
        <p:sp>
          <p:nvSpPr>
            <p:cNvPr id="39" name="Forma libre 38">
              <a:extLst>
                <a:ext uri="{FF2B5EF4-FFF2-40B4-BE49-F238E27FC236}">
                  <a16:creationId xmlns:a16="http://schemas.microsoft.com/office/drawing/2014/main" id="{9ADEAAF1-D258-6329-0038-89FBCD4B6157}"/>
                </a:ext>
              </a:extLst>
            </p:cNvPr>
            <p:cNvSpPr/>
            <p:nvPr/>
          </p:nvSpPr>
          <p:spPr>
            <a:xfrm>
              <a:off x="6380598" y="5204667"/>
              <a:ext cx="281582" cy="70395"/>
            </a:xfrm>
            <a:custGeom>
              <a:avLst/>
              <a:gdLst>
                <a:gd name="connsiteX0" fmla="*/ 0 w 281582"/>
                <a:gd name="connsiteY0" fmla="*/ 0 h 70395"/>
                <a:gd name="connsiteX1" fmla="*/ 281583 w 281582"/>
                <a:gd name="connsiteY1" fmla="*/ 0 h 70395"/>
                <a:gd name="connsiteX2" fmla="*/ 281583 w 281582"/>
                <a:gd name="connsiteY2" fmla="*/ 70396 h 70395"/>
                <a:gd name="connsiteX3" fmla="*/ 0 w 281582"/>
                <a:gd name="connsiteY3" fmla="*/ 70396 h 70395"/>
              </a:gdLst>
              <a:ahLst/>
              <a:cxnLst>
                <a:cxn ang="0">
                  <a:pos x="connsiteX0" y="connsiteY0"/>
                </a:cxn>
                <a:cxn ang="0">
                  <a:pos x="connsiteX1" y="connsiteY1"/>
                </a:cxn>
                <a:cxn ang="0">
                  <a:pos x="connsiteX2" y="connsiteY2"/>
                </a:cxn>
                <a:cxn ang="0">
                  <a:pos x="connsiteX3" y="connsiteY3"/>
                </a:cxn>
              </a:cxnLst>
              <a:rect l="l" t="t" r="r" b="b"/>
              <a:pathLst>
                <a:path w="281582" h="70395">
                  <a:moveTo>
                    <a:pt x="0" y="0"/>
                  </a:moveTo>
                  <a:lnTo>
                    <a:pt x="281583" y="0"/>
                  </a:lnTo>
                  <a:lnTo>
                    <a:pt x="281583" y="70396"/>
                  </a:lnTo>
                  <a:lnTo>
                    <a:pt x="0" y="70396"/>
                  </a:lnTo>
                  <a:close/>
                </a:path>
              </a:pathLst>
            </a:custGeom>
            <a:grpFill/>
            <a:ln w="35123" cap="flat">
              <a:noFill/>
              <a:prstDash val="solid"/>
              <a:miter/>
            </a:ln>
          </p:spPr>
          <p:txBody>
            <a:bodyPr rtlCol="0" anchor="ctr"/>
            <a:lstStyle/>
            <a:p>
              <a:endParaRPr lang="es-ES"/>
            </a:p>
          </p:txBody>
        </p:sp>
        <p:sp>
          <p:nvSpPr>
            <p:cNvPr id="40" name="Forma libre 39">
              <a:extLst>
                <a:ext uri="{FF2B5EF4-FFF2-40B4-BE49-F238E27FC236}">
                  <a16:creationId xmlns:a16="http://schemas.microsoft.com/office/drawing/2014/main" id="{5A963BD2-C60B-8348-134F-46859A20C077}"/>
                </a:ext>
              </a:extLst>
            </p:cNvPr>
            <p:cNvSpPr/>
            <p:nvPr/>
          </p:nvSpPr>
          <p:spPr>
            <a:xfrm>
              <a:off x="6239806" y="5627041"/>
              <a:ext cx="422374" cy="70395"/>
            </a:xfrm>
            <a:custGeom>
              <a:avLst/>
              <a:gdLst>
                <a:gd name="connsiteX0" fmla="*/ 0 w 422374"/>
                <a:gd name="connsiteY0" fmla="*/ 0 h 70395"/>
                <a:gd name="connsiteX1" fmla="*/ 422374 w 422374"/>
                <a:gd name="connsiteY1" fmla="*/ 0 h 70395"/>
                <a:gd name="connsiteX2" fmla="*/ 422374 w 422374"/>
                <a:gd name="connsiteY2" fmla="*/ 70396 h 70395"/>
                <a:gd name="connsiteX3" fmla="*/ 0 w 422374"/>
                <a:gd name="connsiteY3" fmla="*/ 70396 h 70395"/>
              </a:gdLst>
              <a:ahLst/>
              <a:cxnLst>
                <a:cxn ang="0">
                  <a:pos x="connsiteX0" y="connsiteY0"/>
                </a:cxn>
                <a:cxn ang="0">
                  <a:pos x="connsiteX1" y="connsiteY1"/>
                </a:cxn>
                <a:cxn ang="0">
                  <a:pos x="connsiteX2" y="connsiteY2"/>
                </a:cxn>
                <a:cxn ang="0">
                  <a:pos x="connsiteX3" y="connsiteY3"/>
                </a:cxn>
              </a:cxnLst>
              <a:rect l="l" t="t" r="r" b="b"/>
              <a:pathLst>
                <a:path w="422374" h="70395">
                  <a:moveTo>
                    <a:pt x="0" y="0"/>
                  </a:moveTo>
                  <a:lnTo>
                    <a:pt x="422374" y="0"/>
                  </a:lnTo>
                  <a:lnTo>
                    <a:pt x="422374" y="70396"/>
                  </a:lnTo>
                  <a:lnTo>
                    <a:pt x="0" y="70396"/>
                  </a:lnTo>
                  <a:close/>
                </a:path>
              </a:pathLst>
            </a:custGeom>
            <a:grpFill/>
            <a:ln w="35123" cap="flat">
              <a:noFill/>
              <a:prstDash val="solid"/>
              <a:miter/>
            </a:ln>
          </p:spPr>
          <p:txBody>
            <a:bodyPr rtlCol="0" anchor="ctr"/>
            <a:lstStyle/>
            <a:p>
              <a:endParaRPr lang="es-ES"/>
            </a:p>
          </p:txBody>
        </p:sp>
        <p:sp>
          <p:nvSpPr>
            <p:cNvPr id="41" name="Forma libre 40">
              <a:extLst>
                <a:ext uri="{FF2B5EF4-FFF2-40B4-BE49-F238E27FC236}">
                  <a16:creationId xmlns:a16="http://schemas.microsoft.com/office/drawing/2014/main" id="{6D637CFB-D443-6CB8-0392-635B0C53D09D}"/>
                </a:ext>
              </a:extLst>
            </p:cNvPr>
            <p:cNvSpPr/>
            <p:nvPr/>
          </p:nvSpPr>
          <p:spPr>
            <a:xfrm>
              <a:off x="6310202" y="5838228"/>
              <a:ext cx="351978" cy="70395"/>
            </a:xfrm>
            <a:custGeom>
              <a:avLst/>
              <a:gdLst>
                <a:gd name="connsiteX0" fmla="*/ 0 w 351978"/>
                <a:gd name="connsiteY0" fmla="*/ 0 h 70395"/>
                <a:gd name="connsiteX1" fmla="*/ 351979 w 351978"/>
                <a:gd name="connsiteY1" fmla="*/ 0 h 70395"/>
                <a:gd name="connsiteX2" fmla="*/ 351979 w 351978"/>
                <a:gd name="connsiteY2" fmla="*/ 70396 h 70395"/>
                <a:gd name="connsiteX3" fmla="*/ 0 w 351978"/>
                <a:gd name="connsiteY3" fmla="*/ 70396 h 70395"/>
              </a:gdLst>
              <a:ahLst/>
              <a:cxnLst>
                <a:cxn ang="0">
                  <a:pos x="connsiteX0" y="connsiteY0"/>
                </a:cxn>
                <a:cxn ang="0">
                  <a:pos x="connsiteX1" y="connsiteY1"/>
                </a:cxn>
                <a:cxn ang="0">
                  <a:pos x="connsiteX2" y="connsiteY2"/>
                </a:cxn>
                <a:cxn ang="0">
                  <a:pos x="connsiteX3" y="connsiteY3"/>
                </a:cxn>
              </a:cxnLst>
              <a:rect l="l" t="t" r="r" b="b"/>
              <a:pathLst>
                <a:path w="351978" h="70395">
                  <a:moveTo>
                    <a:pt x="0" y="0"/>
                  </a:moveTo>
                  <a:lnTo>
                    <a:pt x="351979" y="0"/>
                  </a:lnTo>
                  <a:lnTo>
                    <a:pt x="351979" y="70396"/>
                  </a:lnTo>
                  <a:lnTo>
                    <a:pt x="0" y="70396"/>
                  </a:lnTo>
                  <a:close/>
                </a:path>
              </a:pathLst>
            </a:custGeom>
            <a:grpFill/>
            <a:ln w="35123" cap="flat">
              <a:noFill/>
              <a:prstDash val="solid"/>
              <a:miter/>
            </a:ln>
          </p:spPr>
          <p:txBody>
            <a:bodyPr rtlCol="0" anchor="ctr"/>
            <a:lstStyle/>
            <a:p>
              <a:endParaRPr lang="es-ES"/>
            </a:p>
          </p:txBody>
        </p:sp>
        <p:sp>
          <p:nvSpPr>
            <p:cNvPr id="42" name="Forma libre 41">
              <a:extLst>
                <a:ext uri="{FF2B5EF4-FFF2-40B4-BE49-F238E27FC236}">
                  <a16:creationId xmlns:a16="http://schemas.microsoft.com/office/drawing/2014/main" id="{95A9FFBF-588D-C717-BB75-E73B5BAF7286}"/>
                </a:ext>
              </a:extLst>
            </p:cNvPr>
            <p:cNvSpPr/>
            <p:nvPr/>
          </p:nvSpPr>
          <p:spPr>
            <a:xfrm>
              <a:off x="6134213" y="5415854"/>
              <a:ext cx="527967" cy="70395"/>
            </a:xfrm>
            <a:custGeom>
              <a:avLst/>
              <a:gdLst>
                <a:gd name="connsiteX0" fmla="*/ 0 w 527967"/>
                <a:gd name="connsiteY0" fmla="*/ 0 h 70395"/>
                <a:gd name="connsiteX1" fmla="*/ 527968 w 527967"/>
                <a:gd name="connsiteY1" fmla="*/ 0 h 70395"/>
                <a:gd name="connsiteX2" fmla="*/ 527968 w 527967"/>
                <a:gd name="connsiteY2" fmla="*/ 70396 h 70395"/>
                <a:gd name="connsiteX3" fmla="*/ 0 w 527967"/>
                <a:gd name="connsiteY3" fmla="*/ 70396 h 70395"/>
              </a:gdLst>
              <a:ahLst/>
              <a:cxnLst>
                <a:cxn ang="0">
                  <a:pos x="connsiteX0" y="connsiteY0"/>
                </a:cxn>
                <a:cxn ang="0">
                  <a:pos x="connsiteX1" y="connsiteY1"/>
                </a:cxn>
                <a:cxn ang="0">
                  <a:pos x="connsiteX2" y="connsiteY2"/>
                </a:cxn>
                <a:cxn ang="0">
                  <a:pos x="connsiteX3" y="connsiteY3"/>
                </a:cxn>
              </a:cxnLst>
              <a:rect l="l" t="t" r="r" b="b"/>
              <a:pathLst>
                <a:path w="527967" h="70395">
                  <a:moveTo>
                    <a:pt x="0" y="0"/>
                  </a:moveTo>
                  <a:lnTo>
                    <a:pt x="527968" y="0"/>
                  </a:lnTo>
                  <a:lnTo>
                    <a:pt x="527968" y="70396"/>
                  </a:lnTo>
                  <a:lnTo>
                    <a:pt x="0" y="70396"/>
                  </a:lnTo>
                  <a:close/>
                </a:path>
              </a:pathLst>
            </a:custGeom>
            <a:grpFill/>
            <a:ln w="35123" cap="flat">
              <a:noFill/>
              <a:prstDash val="solid"/>
              <a:miter/>
            </a:ln>
          </p:spPr>
          <p:txBody>
            <a:bodyPr rtlCol="0" anchor="ctr"/>
            <a:lstStyle/>
            <a:p>
              <a:endParaRPr lang="es-ES"/>
            </a:p>
          </p:txBody>
        </p:sp>
        <p:sp>
          <p:nvSpPr>
            <p:cNvPr id="43" name="Forma libre 42">
              <a:extLst>
                <a:ext uri="{FF2B5EF4-FFF2-40B4-BE49-F238E27FC236}">
                  <a16:creationId xmlns:a16="http://schemas.microsoft.com/office/drawing/2014/main" id="{7CB680DA-2B81-74FD-2492-E660A87081E4}"/>
                </a:ext>
              </a:extLst>
            </p:cNvPr>
            <p:cNvSpPr/>
            <p:nvPr/>
          </p:nvSpPr>
          <p:spPr>
            <a:xfrm>
              <a:off x="5148851" y="5444240"/>
              <a:ext cx="915267" cy="915268"/>
            </a:xfrm>
            <a:custGeom>
              <a:avLst/>
              <a:gdLst>
                <a:gd name="connsiteX0" fmla="*/ 456725 w 915267"/>
                <a:gd name="connsiteY0" fmla="*/ 915269 h 915268"/>
                <a:gd name="connsiteX1" fmla="*/ 575905 w 915267"/>
                <a:gd name="connsiteY1" fmla="*/ 899465 h 915268"/>
                <a:gd name="connsiteX2" fmla="*/ 853757 w 915267"/>
                <a:gd name="connsiteY2" fmla="*/ 686271 h 915268"/>
                <a:gd name="connsiteX3" fmla="*/ 899479 w 915267"/>
                <a:gd name="connsiteY3" fmla="*/ 339044 h 915268"/>
                <a:gd name="connsiteX4" fmla="*/ 686286 w 915267"/>
                <a:gd name="connsiteY4" fmla="*/ 61192 h 915268"/>
                <a:gd name="connsiteX5" fmla="*/ 61207 w 915267"/>
                <a:gd name="connsiteY5" fmla="*/ 228664 h 915268"/>
                <a:gd name="connsiteX6" fmla="*/ 228713 w 915267"/>
                <a:gd name="connsiteY6" fmla="*/ 853743 h 915268"/>
                <a:gd name="connsiteX7" fmla="*/ 456725 w 915267"/>
                <a:gd name="connsiteY7" fmla="*/ 915269 h 915268"/>
                <a:gd name="connsiteX8" fmla="*/ 122205 w 915267"/>
                <a:gd name="connsiteY8" fmla="*/ 263897 h 915268"/>
                <a:gd name="connsiteX9" fmla="*/ 458168 w 915267"/>
                <a:gd name="connsiteY9" fmla="*/ 70379 h 915268"/>
                <a:gd name="connsiteX10" fmla="*/ 651088 w 915267"/>
                <a:gd name="connsiteY10" fmla="*/ 122190 h 915268"/>
                <a:gd name="connsiteX11" fmla="*/ 831477 w 915267"/>
                <a:gd name="connsiteY11" fmla="*/ 357277 h 915268"/>
                <a:gd name="connsiteX12" fmla="*/ 792759 w 915267"/>
                <a:gd name="connsiteY12" fmla="*/ 651073 h 915268"/>
                <a:gd name="connsiteX13" fmla="*/ 557673 w 915267"/>
                <a:gd name="connsiteY13" fmla="*/ 831462 h 915268"/>
                <a:gd name="connsiteX14" fmla="*/ 263876 w 915267"/>
                <a:gd name="connsiteY14" fmla="*/ 792780 h 915268"/>
                <a:gd name="connsiteX15" fmla="*/ 122205 w 915267"/>
                <a:gd name="connsiteY15" fmla="*/ 263897 h 9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5267" h="915268">
                  <a:moveTo>
                    <a:pt x="456725" y="915269"/>
                  </a:moveTo>
                  <a:cubicBezTo>
                    <a:pt x="496463" y="915269"/>
                    <a:pt x="536483" y="910059"/>
                    <a:pt x="575905" y="899465"/>
                  </a:cubicBezTo>
                  <a:cubicBezTo>
                    <a:pt x="693959" y="867822"/>
                    <a:pt x="792618" y="792111"/>
                    <a:pt x="853757" y="686271"/>
                  </a:cubicBezTo>
                  <a:cubicBezTo>
                    <a:pt x="914861" y="580431"/>
                    <a:pt x="931122" y="457133"/>
                    <a:pt x="899479" y="339044"/>
                  </a:cubicBezTo>
                  <a:cubicBezTo>
                    <a:pt x="867871" y="220991"/>
                    <a:pt x="792126" y="122331"/>
                    <a:pt x="686286" y="61192"/>
                  </a:cubicBezTo>
                  <a:cubicBezTo>
                    <a:pt x="467812" y="-64922"/>
                    <a:pt x="187391" y="10191"/>
                    <a:pt x="61207" y="228664"/>
                  </a:cubicBezTo>
                  <a:cubicBezTo>
                    <a:pt x="-64942" y="447172"/>
                    <a:pt x="10205" y="727594"/>
                    <a:pt x="228713" y="853743"/>
                  </a:cubicBezTo>
                  <a:cubicBezTo>
                    <a:pt x="299215" y="894467"/>
                    <a:pt x="377460" y="915269"/>
                    <a:pt x="456725" y="915269"/>
                  </a:cubicBezTo>
                  <a:close/>
                  <a:moveTo>
                    <a:pt x="122205" y="263897"/>
                  </a:moveTo>
                  <a:cubicBezTo>
                    <a:pt x="193832" y="139824"/>
                    <a:pt x="324205" y="70379"/>
                    <a:pt x="458168" y="70379"/>
                  </a:cubicBezTo>
                  <a:cubicBezTo>
                    <a:pt x="523777" y="70379"/>
                    <a:pt x="590301" y="87063"/>
                    <a:pt x="651088" y="122190"/>
                  </a:cubicBezTo>
                  <a:cubicBezTo>
                    <a:pt x="740666" y="173896"/>
                    <a:pt x="804691" y="257385"/>
                    <a:pt x="831477" y="357277"/>
                  </a:cubicBezTo>
                  <a:cubicBezTo>
                    <a:pt x="858262" y="457168"/>
                    <a:pt x="844500" y="561495"/>
                    <a:pt x="792759" y="651073"/>
                  </a:cubicBezTo>
                  <a:cubicBezTo>
                    <a:pt x="741053" y="740617"/>
                    <a:pt x="657564" y="804712"/>
                    <a:pt x="557673" y="831462"/>
                  </a:cubicBezTo>
                  <a:cubicBezTo>
                    <a:pt x="457851" y="858248"/>
                    <a:pt x="353419" y="844486"/>
                    <a:pt x="263876" y="792780"/>
                  </a:cubicBezTo>
                  <a:cubicBezTo>
                    <a:pt x="79017" y="686060"/>
                    <a:pt x="15414" y="448791"/>
                    <a:pt x="122205" y="263897"/>
                  </a:cubicBezTo>
                  <a:close/>
                </a:path>
              </a:pathLst>
            </a:custGeom>
            <a:grpFill/>
            <a:ln w="35123" cap="flat">
              <a:noFill/>
              <a:prstDash val="solid"/>
              <a:miter/>
            </a:ln>
          </p:spPr>
          <p:txBody>
            <a:bodyPr rtlCol="0" anchor="ctr"/>
            <a:lstStyle/>
            <a:p>
              <a:endParaRPr lang="es-ES"/>
            </a:p>
          </p:txBody>
        </p:sp>
        <p:sp>
          <p:nvSpPr>
            <p:cNvPr id="44" name="Forma libre 43">
              <a:extLst>
                <a:ext uri="{FF2B5EF4-FFF2-40B4-BE49-F238E27FC236}">
                  <a16:creationId xmlns:a16="http://schemas.microsoft.com/office/drawing/2014/main" id="{17BB3A4E-B9B2-E370-B525-2C8ECD16AFFF}"/>
                </a:ext>
              </a:extLst>
            </p:cNvPr>
            <p:cNvSpPr/>
            <p:nvPr/>
          </p:nvSpPr>
          <p:spPr>
            <a:xfrm>
              <a:off x="4972659" y="4782292"/>
              <a:ext cx="2111895" cy="2078539"/>
            </a:xfrm>
            <a:custGeom>
              <a:avLst/>
              <a:gdLst>
                <a:gd name="connsiteX0" fmla="*/ 17623 w 2111895"/>
                <a:gd name="connsiteY0" fmla="*/ 1933031 h 2078539"/>
                <a:gd name="connsiteX1" fmla="*/ 261474 w 2111895"/>
                <a:gd name="connsiteY1" fmla="*/ 2073823 h 2078539"/>
                <a:gd name="connsiteX2" fmla="*/ 279073 w 2111895"/>
                <a:gd name="connsiteY2" fmla="*/ 2078539 h 2078539"/>
                <a:gd name="connsiteX3" fmla="*/ 288189 w 2111895"/>
                <a:gd name="connsiteY3" fmla="*/ 2077343 h 2078539"/>
                <a:gd name="connsiteX4" fmla="*/ 309554 w 2111895"/>
                <a:gd name="connsiteY4" fmla="*/ 2060941 h 2078539"/>
                <a:gd name="connsiteX5" fmla="*/ 450345 w 2111895"/>
                <a:gd name="connsiteY5" fmla="*/ 1817090 h 2078539"/>
                <a:gd name="connsiteX6" fmla="*/ 437463 w 2111895"/>
                <a:gd name="connsiteY6" fmla="*/ 1769009 h 2078539"/>
                <a:gd name="connsiteX7" fmla="*/ 407017 w 2111895"/>
                <a:gd name="connsiteY7" fmla="*/ 1751410 h 2078539"/>
                <a:gd name="connsiteX8" fmla="*/ 444186 w 2111895"/>
                <a:gd name="connsiteY8" fmla="*/ 1687034 h 2078539"/>
                <a:gd name="connsiteX9" fmla="*/ 632670 w 2111895"/>
                <a:gd name="connsiteY9" fmla="*/ 1717691 h 2078539"/>
                <a:gd name="connsiteX10" fmla="*/ 1151909 w 2111895"/>
                <a:gd name="connsiteY10" fmla="*/ 1418615 h 2078539"/>
                <a:gd name="connsiteX11" fmla="*/ 1196751 w 2111895"/>
                <a:gd name="connsiteY11" fmla="*/ 1320554 h 2078539"/>
                <a:gd name="connsiteX12" fmla="*/ 1196751 w 2111895"/>
                <a:gd name="connsiteY12" fmla="*/ 1337519 h 2078539"/>
                <a:gd name="connsiteX13" fmla="*/ 1935906 w 2111895"/>
                <a:gd name="connsiteY13" fmla="*/ 1337519 h 2078539"/>
                <a:gd name="connsiteX14" fmla="*/ 2111896 w 2111895"/>
                <a:gd name="connsiteY14" fmla="*/ 1161530 h 2078539"/>
                <a:gd name="connsiteX15" fmla="*/ 2111896 w 2111895"/>
                <a:gd name="connsiteY15" fmla="*/ 633562 h 2078539"/>
                <a:gd name="connsiteX16" fmla="*/ 2076698 w 2111895"/>
                <a:gd name="connsiteY16" fmla="*/ 598364 h 2078539"/>
                <a:gd name="connsiteX17" fmla="*/ 1830313 w 2111895"/>
                <a:gd name="connsiteY17" fmla="*/ 598364 h 2078539"/>
                <a:gd name="connsiteX18" fmla="*/ 1830313 w 2111895"/>
                <a:gd name="connsiteY18" fmla="*/ 35198 h 2078539"/>
                <a:gd name="connsiteX19" fmla="*/ 1795115 w 2111895"/>
                <a:gd name="connsiteY19" fmla="*/ 0 h 2078539"/>
                <a:gd name="connsiteX20" fmla="*/ 879971 w 2111895"/>
                <a:gd name="connsiteY20" fmla="*/ 0 h 2078539"/>
                <a:gd name="connsiteX21" fmla="*/ 844773 w 2111895"/>
                <a:gd name="connsiteY21" fmla="*/ 35198 h 2078539"/>
                <a:gd name="connsiteX22" fmla="*/ 844773 w 2111895"/>
                <a:gd name="connsiteY22" fmla="*/ 560244 h 2078539"/>
                <a:gd name="connsiteX23" fmla="*/ 115473 w 2111895"/>
                <a:gd name="connsiteY23" fmla="*/ 820216 h 2078539"/>
                <a:gd name="connsiteX24" fmla="*/ 55707 w 2111895"/>
                <a:gd name="connsiteY24" fmla="*/ 1274268 h 2078539"/>
                <a:gd name="connsiteX25" fmla="*/ 259045 w 2111895"/>
                <a:gd name="connsiteY25" fmla="*/ 1585241 h 2078539"/>
                <a:gd name="connsiteX26" fmla="*/ 224094 w 2111895"/>
                <a:gd name="connsiteY26" fmla="*/ 1645782 h 2078539"/>
                <a:gd name="connsiteX27" fmla="*/ 193612 w 2111895"/>
                <a:gd name="connsiteY27" fmla="*/ 1628183 h 2078539"/>
                <a:gd name="connsiteX28" fmla="*/ 166897 w 2111895"/>
                <a:gd name="connsiteY28" fmla="*/ 1624663 h 2078539"/>
                <a:gd name="connsiteX29" fmla="*/ 145532 w 2111895"/>
                <a:gd name="connsiteY29" fmla="*/ 1641065 h 2078539"/>
                <a:gd name="connsiteX30" fmla="*/ 4741 w 2111895"/>
                <a:gd name="connsiteY30" fmla="*/ 1884916 h 2078539"/>
                <a:gd name="connsiteX31" fmla="*/ 17623 w 2111895"/>
                <a:gd name="connsiteY31" fmla="*/ 1933031 h 2078539"/>
                <a:gd name="connsiteX32" fmla="*/ 1830313 w 2111895"/>
                <a:gd name="connsiteY32" fmla="*/ 668759 h 2078539"/>
                <a:gd name="connsiteX33" fmla="*/ 2041500 w 2111895"/>
                <a:gd name="connsiteY33" fmla="*/ 668759 h 2078539"/>
                <a:gd name="connsiteX34" fmla="*/ 2041500 w 2111895"/>
                <a:gd name="connsiteY34" fmla="*/ 1161530 h 2078539"/>
                <a:gd name="connsiteX35" fmla="*/ 1935906 w 2111895"/>
                <a:gd name="connsiteY35" fmla="*/ 1267123 h 2078539"/>
                <a:gd name="connsiteX36" fmla="*/ 1830313 w 2111895"/>
                <a:gd name="connsiteY36" fmla="*/ 1161530 h 2078539"/>
                <a:gd name="connsiteX37" fmla="*/ 1830313 w 2111895"/>
                <a:gd name="connsiteY37" fmla="*/ 668759 h 2078539"/>
                <a:gd name="connsiteX38" fmla="*/ 915168 w 2111895"/>
                <a:gd name="connsiteY38" fmla="*/ 70396 h 2078539"/>
                <a:gd name="connsiteX39" fmla="*/ 1759917 w 2111895"/>
                <a:gd name="connsiteY39" fmla="*/ 70396 h 2078539"/>
                <a:gd name="connsiteX40" fmla="*/ 1759917 w 2111895"/>
                <a:gd name="connsiteY40" fmla="*/ 1161530 h 2078539"/>
                <a:gd name="connsiteX41" fmla="*/ 1796030 w 2111895"/>
                <a:gd name="connsiteY41" fmla="*/ 1267123 h 2078539"/>
                <a:gd name="connsiteX42" fmla="*/ 1212978 w 2111895"/>
                <a:gd name="connsiteY42" fmla="*/ 1267123 h 2078539"/>
                <a:gd name="connsiteX43" fmla="*/ 932838 w 2111895"/>
                <a:gd name="connsiteY43" fmla="*/ 601215 h 2078539"/>
                <a:gd name="connsiteX44" fmla="*/ 915133 w 2111895"/>
                <a:gd name="connsiteY44" fmla="*/ 592169 h 2078539"/>
                <a:gd name="connsiteX45" fmla="*/ 915133 w 2111895"/>
                <a:gd name="connsiteY45" fmla="*/ 70396 h 2078539"/>
                <a:gd name="connsiteX46" fmla="*/ 123709 w 2111895"/>
                <a:gd name="connsiteY46" fmla="*/ 1256071 h 2078539"/>
                <a:gd name="connsiteX47" fmla="*/ 176471 w 2111895"/>
                <a:gd name="connsiteY47" fmla="*/ 855449 h 2078539"/>
                <a:gd name="connsiteX48" fmla="*/ 634606 w 2111895"/>
                <a:gd name="connsiteY48" fmla="*/ 591570 h 2078539"/>
                <a:gd name="connsiteX49" fmla="*/ 897710 w 2111895"/>
                <a:gd name="connsiteY49" fmla="*/ 662177 h 2078539"/>
                <a:gd name="connsiteX50" fmla="*/ 1090947 w 2111895"/>
                <a:gd name="connsiteY50" fmla="*/ 1383382 h 2078539"/>
                <a:gd name="connsiteX51" fmla="*/ 369742 w 2111895"/>
                <a:gd name="connsiteY51" fmla="*/ 1576618 h 2078539"/>
                <a:gd name="connsiteX52" fmla="*/ 123709 w 2111895"/>
                <a:gd name="connsiteY52" fmla="*/ 1256071 h 2078539"/>
                <a:gd name="connsiteX53" fmla="*/ 378295 w 2111895"/>
                <a:gd name="connsiteY53" fmla="*/ 1660318 h 2078539"/>
                <a:gd name="connsiteX54" fmla="*/ 346019 w 2111895"/>
                <a:gd name="connsiteY54" fmla="*/ 1716213 h 2078539"/>
                <a:gd name="connsiteX55" fmla="*/ 285056 w 2111895"/>
                <a:gd name="connsiteY55" fmla="*/ 1681015 h 2078539"/>
                <a:gd name="connsiteX56" fmla="*/ 316699 w 2111895"/>
                <a:gd name="connsiteY56" fmla="*/ 1626177 h 2078539"/>
                <a:gd name="connsiteX57" fmla="*/ 334474 w 2111895"/>
                <a:gd name="connsiteY57" fmla="*/ 1637616 h 2078539"/>
                <a:gd name="connsiteX58" fmla="*/ 378295 w 2111895"/>
                <a:gd name="connsiteY58" fmla="*/ 1660318 h 2078539"/>
                <a:gd name="connsiteX59" fmla="*/ 188896 w 2111895"/>
                <a:gd name="connsiteY59" fmla="*/ 1706780 h 2078539"/>
                <a:gd name="connsiteX60" fmla="*/ 371749 w 2111895"/>
                <a:gd name="connsiteY60" fmla="*/ 1812373 h 2078539"/>
                <a:gd name="connsiteX61" fmla="*/ 266155 w 2111895"/>
                <a:gd name="connsiteY61" fmla="*/ 1995261 h 2078539"/>
                <a:gd name="connsiteX62" fmla="*/ 83302 w 2111895"/>
                <a:gd name="connsiteY62" fmla="*/ 1889668 h 2078539"/>
                <a:gd name="connsiteX63" fmla="*/ 188896 w 2111895"/>
                <a:gd name="connsiteY63" fmla="*/ 1706780 h 207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11895" h="2078539">
                  <a:moveTo>
                    <a:pt x="17623" y="1933031"/>
                  </a:moveTo>
                  <a:lnTo>
                    <a:pt x="261474" y="2073823"/>
                  </a:lnTo>
                  <a:cubicBezTo>
                    <a:pt x="266859" y="2076920"/>
                    <a:pt x="272948" y="2078539"/>
                    <a:pt x="279073" y="2078539"/>
                  </a:cubicBezTo>
                  <a:cubicBezTo>
                    <a:pt x="282135" y="2078539"/>
                    <a:pt x="285197" y="2078152"/>
                    <a:pt x="288189" y="2077343"/>
                  </a:cubicBezTo>
                  <a:cubicBezTo>
                    <a:pt x="297200" y="2074949"/>
                    <a:pt x="304908" y="2069036"/>
                    <a:pt x="309554" y="2060941"/>
                  </a:cubicBezTo>
                  <a:lnTo>
                    <a:pt x="450345" y="1817090"/>
                  </a:lnTo>
                  <a:cubicBezTo>
                    <a:pt x="460060" y="1800230"/>
                    <a:pt x="454288" y="1778724"/>
                    <a:pt x="437463" y="1769009"/>
                  </a:cubicBezTo>
                  <a:lnTo>
                    <a:pt x="407017" y="1751410"/>
                  </a:lnTo>
                  <a:lnTo>
                    <a:pt x="444186" y="1687034"/>
                  </a:lnTo>
                  <a:cubicBezTo>
                    <a:pt x="505923" y="1707660"/>
                    <a:pt x="569525" y="1717691"/>
                    <a:pt x="632670" y="1717691"/>
                  </a:cubicBezTo>
                  <a:cubicBezTo>
                    <a:pt x="839634" y="1717691"/>
                    <a:pt x="1041177" y="1610373"/>
                    <a:pt x="1151909" y="1418615"/>
                  </a:cubicBezTo>
                  <a:cubicBezTo>
                    <a:pt x="1170247" y="1386831"/>
                    <a:pt x="1184819" y="1353956"/>
                    <a:pt x="1196751" y="1320554"/>
                  </a:cubicBezTo>
                  <a:lnTo>
                    <a:pt x="1196751" y="1337519"/>
                  </a:lnTo>
                  <a:lnTo>
                    <a:pt x="1935906" y="1337519"/>
                  </a:lnTo>
                  <a:cubicBezTo>
                    <a:pt x="2032947" y="1337519"/>
                    <a:pt x="2111896" y="1258570"/>
                    <a:pt x="2111896" y="1161530"/>
                  </a:cubicBezTo>
                  <a:lnTo>
                    <a:pt x="2111896" y="633562"/>
                  </a:lnTo>
                  <a:cubicBezTo>
                    <a:pt x="2111896" y="614132"/>
                    <a:pt x="2096162" y="598364"/>
                    <a:pt x="2076698" y="598364"/>
                  </a:cubicBezTo>
                  <a:lnTo>
                    <a:pt x="1830313" y="598364"/>
                  </a:lnTo>
                  <a:lnTo>
                    <a:pt x="1830313" y="35198"/>
                  </a:lnTo>
                  <a:cubicBezTo>
                    <a:pt x="1830313" y="15769"/>
                    <a:pt x="1814579" y="0"/>
                    <a:pt x="1795115" y="0"/>
                  </a:cubicBezTo>
                  <a:lnTo>
                    <a:pt x="879971" y="0"/>
                  </a:lnTo>
                  <a:cubicBezTo>
                    <a:pt x="860506" y="0"/>
                    <a:pt x="844773" y="15769"/>
                    <a:pt x="844773" y="35198"/>
                  </a:cubicBezTo>
                  <a:lnTo>
                    <a:pt x="844773" y="560244"/>
                  </a:lnTo>
                  <a:cubicBezTo>
                    <a:pt x="575615" y="458593"/>
                    <a:pt x="263938" y="563095"/>
                    <a:pt x="115473" y="820216"/>
                  </a:cubicBezTo>
                  <a:cubicBezTo>
                    <a:pt x="35539" y="958649"/>
                    <a:pt x="14314" y="1119891"/>
                    <a:pt x="55707" y="1274268"/>
                  </a:cubicBezTo>
                  <a:cubicBezTo>
                    <a:pt x="89039" y="1398728"/>
                    <a:pt x="160350" y="1506187"/>
                    <a:pt x="259045" y="1585241"/>
                  </a:cubicBezTo>
                  <a:lnTo>
                    <a:pt x="224094" y="1645782"/>
                  </a:lnTo>
                  <a:lnTo>
                    <a:pt x="193612" y="1628183"/>
                  </a:lnTo>
                  <a:cubicBezTo>
                    <a:pt x="185517" y="1623501"/>
                    <a:pt x="175837" y="1622234"/>
                    <a:pt x="166897" y="1624663"/>
                  </a:cubicBezTo>
                  <a:cubicBezTo>
                    <a:pt x="157886" y="1627057"/>
                    <a:pt x="150178" y="1632970"/>
                    <a:pt x="145532" y="1641065"/>
                  </a:cubicBezTo>
                  <a:lnTo>
                    <a:pt x="4741" y="1884916"/>
                  </a:lnTo>
                  <a:cubicBezTo>
                    <a:pt x="-5009" y="1901776"/>
                    <a:pt x="763" y="1923317"/>
                    <a:pt x="17623" y="1933031"/>
                  </a:cubicBezTo>
                  <a:close/>
                  <a:moveTo>
                    <a:pt x="1830313" y="668759"/>
                  </a:moveTo>
                  <a:lnTo>
                    <a:pt x="2041500" y="668759"/>
                  </a:lnTo>
                  <a:lnTo>
                    <a:pt x="2041500" y="1161530"/>
                  </a:lnTo>
                  <a:cubicBezTo>
                    <a:pt x="2041500" y="1219747"/>
                    <a:pt x="1994124" y="1267123"/>
                    <a:pt x="1935906" y="1267123"/>
                  </a:cubicBezTo>
                  <a:cubicBezTo>
                    <a:pt x="1877689" y="1267123"/>
                    <a:pt x="1830313" y="1219747"/>
                    <a:pt x="1830313" y="1161530"/>
                  </a:cubicBezTo>
                  <a:lnTo>
                    <a:pt x="1830313" y="668759"/>
                  </a:lnTo>
                  <a:close/>
                  <a:moveTo>
                    <a:pt x="915168" y="70396"/>
                  </a:moveTo>
                  <a:lnTo>
                    <a:pt x="1759917" y="70396"/>
                  </a:lnTo>
                  <a:lnTo>
                    <a:pt x="1759917" y="1161530"/>
                  </a:lnTo>
                  <a:cubicBezTo>
                    <a:pt x="1759917" y="1201303"/>
                    <a:pt x="1773679" y="1237627"/>
                    <a:pt x="1796030" y="1267123"/>
                  </a:cubicBezTo>
                  <a:lnTo>
                    <a:pt x="1212978" y="1267123"/>
                  </a:lnTo>
                  <a:cubicBezTo>
                    <a:pt x="1277425" y="1013910"/>
                    <a:pt x="1170001" y="738134"/>
                    <a:pt x="932838" y="601215"/>
                  </a:cubicBezTo>
                  <a:cubicBezTo>
                    <a:pt x="927030" y="597871"/>
                    <a:pt x="921011" y="595301"/>
                    <a:pt x="915133" y="592169"/>
                  </a:cubicBezTo>
                  <a:lnTo>
                    <a:pt x="915133" y="70396"/>
                  </a:lnTo>
                  <a:close/>
                  <a:moveTo>
                    <a:pt x="123709" y="1256071"/>
                  </a:moveTo>
                  <a:cubicBezTo>
                    <a:pt x="87209" y="1119855"/>
                    <a:pt x="105934" y="977550"/>
                    <a:pt x="176471" y="855449"/>
                  </a:cubicBezTo>
                  <a:cubicBezTo>
                    <a:pt x="274110" y="686253"/>
                    <a:pt x="451965" y="591570"/>
                    <a:pt x="634606" y="591570"/>
                  </a:cubicBezTo>
                  <a:cubicBezTo>
                    <a:pt x="724114" y="591570"/>
                    <a:pt x="814749" y="614308"/>
                    <a:pt x="897710" y="662177"/>
                  </a:cubicBezTo>
                  <a:cubicBezTo>
                    <a:pt x="1149833" y="807756"/>
                    <a:pt x="1236525" y="1131295"/>
                    <a:pt x="1090947" y="1383382"/>
                  </a:cubicBezTo>
                  <a:cubicBezTo>
                    <a:pt x="945368" y="1635539"/>
                    <a:pt x="621829" y="1722161"/>
                    <a:pt x="369742" y="1576618"/>
                  </a:cubicBezTo>
                  <a:cubicBezTo>
                    <a:pt x="247571" y="1506152"/>
                    <a:pt x="160210" y="1392287"/>
                    <a:pt x="123709" y="1256071"/>
                  </a:cubicBezTo>
                  <a:close/>
                  <a:moveTo>
                    <a:pt x="378295" y="1660318"/>
                  </a:moveTo>
                  <a:lnTo>
                    <a:pt x="346019" y="1716213"/>
                  </a:lnTo>
                  <a:lnTo>
                    <a:pt x="285056" y="1681015"/>
                  </a:lnTo>
                  <a:lnTo>
                    <a:pt x="316699" y="1626177"/>
                  </a:lnTo>
                  <a:cubicBezTo>
                    <a:pt x="322683" y="1629907"/>
                    <a:pt x="328314" y="1634061"/>
                    <a:pt x="334474" y="1637616"/>
                  </a:cubicBezTo>
                  <a:cubicBezTo>
                    <a:pt x="348870" y="1645923"/>
                    <a:pt x="363548" y="1653349"/>
                    <a:pt x="378295" y="1660318"/>
                  </a:cubicBezTo>
                  <a:close/>
                  <a:moveTo>
                    <a:pt x="188896" y="1706780"/>
                  </a:moveTo>
                  <a:lnTo>
                    <a:pt x="371749" y="1812373"/>
                  </a:lnTo>
                  <a:lnTo>
                    <a:pt x="266155" y="1995261"/>
                  </a:lnTo>
                  <a:lnTo>
                    <a:pt x="83302" y="1889668"/>
                  </a:lnTo>
                  <a:lnTo>
                    <a:pt x="188896" y="1706780"/>
                  </a:lnTo>
                  <a:close/>
                </a:path>
              </a:pathLst>
            </a:custGeom>
            <a:grpFill/>
            <a:ln w="35123" cap="flat">
              <a:noFill/>
              <a:prstDash val="solid"/>
              <a:miter/>
            </a:ln>
          </p:spPr>
          <p:txBody>
            <a:bodyPr rtlCol="0" anchor="ctr"/>
            <a:lstStyle/>
            <a:p>
              <a:endParaRPr lang="es-ES"/>
            </a:p>
          </p:txBody>
        </p:sp>
        <p:sp>
          <p:nvSpPr>
            <p:cNvPr id="45" name="Forma libre 44">
              <a:extLst>
                <a:ext uri="{FF2B5EF4-FFF2-40B4-BE49-F238E27FC236}">
                  <a16:creationId xmlns:a16="http://schemas.microsoft.com/office/drawing/2014/main" id="{14F68AF1-01F9-D5E6-0F5E-0E4296BFD1C8}"/>
                </a:ext>
              </a:extLst>
            </p:cNvPr>
            <p:cNvSpPr/>
            <p:nvPr/>
          </p:nvSpPr>
          <p:spPr>
            <a:xfrm>
              <a:off x="5465445" y="5627041"/>
              <a:ext cx="281599" cy="422374"/>
            </a:xfrm>
            <a:custGeom>
              <a:avLst/>
              <a:gdLst>
                <a:gd name="connsiteX0" fmla="*/ 107080 w 281599"/>
                <a:gd name="connsiteY0" fmla="*/ 397278 h 422374"/>
                <a:gd name="connsiteX1" fmla="*/ 140800 w 281599"/>
                <a:gd name="connsiteY1" fmla="*/ 422374 h 422374"/>
                <a:gd name="connsiteX2" fmla="*/ 174519 w 281599"/>
                <a:gd name="connsiteY2" fmla="*/ 397278 h 422374"/>
                <a:gd name="connsiteX3" fmla="*/ 280113 w 281599"/>
                <a:gd name="connsiteY3" fmla="*/ 45300 h 422374"/>
                <a:gd name="connsiteX4" fmla="*/ 274657 w 281599"/>
                <a:gd name="connsiteY4" fmla="*/ 14185 h 422374"/>
                <a:gd name="connsiteX5" fmla="*/ 246393 w 281599"/>
                <a:gd name="connsiteY5" fmla="*/ 0 h 422374"/>
                <a:gd name="connsiteX6" fmla="*/ 35206 w 281599"/>
                <a:gd name="connsiteY6" fmla="*/ 0 h 422374"/>
                <a:gd name="connsiteX7" fmla="*/ 6942 w 281599"/>
                <a:gd name="connsiteY7" fmla="*/ 14185 h 422374"/>
                <a:gd name="connsiteX8" fmla="*/ 1487 w 281599"/>
                <a:gd name="connsiteY8" fmla="*/ 45300 h 422374"/>
                <a:gd name="connsiteX9" fmla="*/ 107080 w 281599"/>
                <a:gd name="connsiteY9" fmla="*/ 397278 h 422374"/>
                <a:gd name="connsiteX10" fmla="*/ 199088 w 281599"/>
                <a:gd name="connsiteY10" fmla="*/ 70396 h 422374"/>
                <a:gd name="connsiteX11" fmla="*/ 140800 w 281599"/>
                <a:gd name="connsiteY11" fmla="*/ 264688 h 422374"/>
                <a:gd name="connsiteX12" fmla="*/ 82512 w 281599"/>
                <a:gd name="connsiteY12" fmla="*/ 70396 h 422374"/>
                <a:gd name="connsiteX13" fmla="*/ 199088 w 281599"/>
                <a:gd name="connsiteY13" fmla="*/ 70396 h 4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599" h="422374">
                  <a:moveTo>
                    <a:pt x="107080" y="397278"/>
                  </a:moveTo>
                  <a:cubicBezTo>
                    <a:pt x="111550" y="412167"/>
                    <a:pt x="125278" y="422374"/>
                    <a:pt x="140800" y="422374"/>
                  </a:cubicBezTo>
                  <a:cubicBezTo>
                    <a:pt x="156322" y="422374"/>
                    <a:pt x="170049" y="412167"/>
                    <a:pt x="174519" y="397278"/>
                  </a:cubicBezTo>
                  <a:lnTo>
                    <a:pt x="280113" y="45300"/>
                  </a:lnTo>
                  <a:cubicBezTo>
                    <a:pt x="283316" y="34635"/>
                    <a:pt x="281275" y="23125"/>
                    <a:pt x="274657" y="14185"/>
                  </a:cubicBezTo>
                  <a:cubicBezTo>
                    <a:pt x="267970" y="5244"/>
                    <a:pt x="257516" y="0"/>
                    <a:pt x="246393" y="0"/>
                  </a:cubicBezTo>
                  <a:lnTo>
                    <a:pt x="35206" y="0"/>
                  </a:lnTo>
                  <a:cubicBezTo>
                    <a:pt x="24084" y="0"/>
                    <a:pt x="13630" y="5244"/>
                    <a:pt x="6942" y="14185"/>
                  </a:cubicBezTo>
                  <a:cubicBezTo>
                    <a:pt x="325" y="23125"/>
                    <a:pt x="-1716" y="34670"/>
                    <a:pt x="1487" y="45300"/>
                  </a:cubicBezTo>
                  <a:lnTo>
                    <a:pt x="107080" y="397278"/>
                  </a:lnTo>
                  <a:close/>
                  <a:moveTo>
                    <a:pt x="199088" y="70396"/>
                  </a:moveTo>
                  <a:lnTo>
                    <a:pt x="140800" y="264688"/>
                  </a:lnTo>
                  <a:lnTo>
                    <a:pt x="82512" y="70396"/>
                  </a:lnTo>
                  <a:lnTo>
                    <a:pt x="199088" y="70396"/>
                  </a:lnTo>
                  <a:close/>
                </a:path>
              </a:pathLst>
            </a:custGeom>
            <a:grpFill/>
            <a:ln w="35123" cap="flat">
              <a:noFill/>
              <a:prstDash val="solid"/>
              <a:miter/>
            </a:ln>
          </p:spPr>
          <p:txBody>
            <a:bodyPr rtlCol="0" anchor="ctr"/>
            <a:lstStyle/>
            <a:p>
              <a:endParaRPr lang="es-ES"/>
            </a:p>
          </p:txBody>
        </p:sp>
        <p:sp>
          <p:nvSpPr>
            <p:cNvPr id="46" name="Forma libre 45">
              <a:extLst>
                <a:ext uri="{FF2B5EF4-FFF2-40B4-BE49-F238E27FC236}">
                  <a16:creationId xmlns:a16="http://schemas.microsoft.com/office/drawing/2014/main" id="{C573BA10-A405-43AE-2503-E804E9C01D95}"/>
                </a:ext>
              </a:extLst>
            </p:cNvPr>
            <p:cNvSpPr/>
            <p:nvPr/>
          </p:nvSpPr>
          <p:spPr>
            <a:xfrm>
              <a:off x="5571047" y="6119811"/>
              <a:ext cx="70395" cy="70395"/>
            </a:xfrm>
            <a:custGeom>
              <a:avLst/>
              <a:gdLst>
                <a:gd name="connsiteX0" fmla="*/ 70396 w 70395"/>
                <a:gd name="connsiteY0" fmla="*/ 35198 h 70395"/>
                <a:gd name="connsiteX1" fmla="*/ 35198 w 70395"/>
                <a:gd name="connsiteY1" fmla="*/ 70396 h 70395"/>
                <a:gd name="connsiteX2" fmla="*/ 0 w 70395"/>
                <a:gd name="connsiteY2" fmla="*/ 35198 h 70395"/>
                <a:gd name="connsiteX3" fmla="*/ 35198 w 70395"/>
                <a:gd name="connsiteY3" fmla="*/ 0 h 70395"/>
                <a:gd name="connsiteX4" fmla="*/ 70396 w 70395"/>
                <a:gd name="connsiteY4" fmla="*/ 35198 h 70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95" h="70395">
                  <a:moveTo>
                    <a:pt x="70396" y="35198"/>
                  </a:moveTo>
                  <a:cubicBezTo>
                    <a:pt x="70396" y="54637"/>
                    <a:pt x="54637" y="70396"/>
                    <a:pt x="35198" y="70396"/>
                  </a:cubicBezTo>
                  <a:cubicBezTo>
                    <a:pt x="15759" y="70396"/>
                    <a:pt x="0" y="54637"/>
                    <a:pt x="0" y="35198"/>
                  </a:cubicBezTo>
                  <a:cubicBezTo>
                    <a:pt x="0" y="15759"/>
                    <a:pt x="15759" y="0"/>
                    <a:pt x="35198" y="0"/>
                  </a:cubicBezTo>
                  <a:cubicBezTo>
                    <a:pt x="54637" y="0"/>
                    <a:pt x="70396" y="15759"/>
                    <a:pt x="70396" y="35198"/>
                  </a:cubicBezTo>
                  <a:close/>
                </a:path>
              </a:pathLst>
            </a:custGeom>
            <a:grpFill/>
            <a:ln w="35123" cap="flat">
              <a:noFill/>
              <a:prstDash val="solid"/>
              <a:miter/>
            </a:ln>
          </p:spPr>
          <p:txBody>
            <a:bodyPr rtlCol="0" anchor="ctr"/>
            <a:lstStyle/>
            <a:p>
              <a:endParaRPr lang="es-ES"/>
            </a:p>
          </p:txBody>
        </p:sp>
      </p:grpSp>
      <p:sp>
        <p:nvSpPr>
          <p:cNvPr id="47" name="CuadroTexto 46">
            <a:extLst>
              <a:ext uri="{FF2B5EF4-FFF2-40B4-BE49-F238E27FC236}">
                <a16:creationId xmlns:a16="http://schemas.microsoft.com/office/drawing/2014/main" id="{E3394FB3-FA35-F530-2138-F3B0BF261E88}"/>
              </a:ext>
            </a:extLst>
          </p:cNvPr>
          <p:cNvSpPr txBox="1"/>
          <p:nvPr/>
        </p:nvSpPr>
        <p:spPr>
          <a:xfrm>
            <a:off x="4810848" y="7270818"/>
            <a:ext cx="2365147" cy="302627"/>
          </a:xfrm>
          <a:prstGeom prst="rect">
            <a:avLst/>
          </a:prstGeom>
          <a:noFill/>
        </p:spPr>
        <p:txBody>
          <a:bodyPr wrap="none" rtlCol="0">
            <a:spAutoFit/>
          </a:bodyPr>
          <a:lstStyle/>
          <a:p>
            <a:pPr algn="l"/>
            <a:r>
              <a:rPr lang="es-ES" sz="1039" b="1" spc="0" baseline="0">
                <a:ln/>
                <a:solidFill>
                  <a:srgbClr val="000000"/>
                </a:solidFill>
                <a:latin typeface="Helvetica Neue"/>
                <a:ea typeface="Helvetica Neue"/>
                <a:cs typeface="Helvetica Neue"/>
                <a:sym typeface="Helvetica Neue"/>
                <a:rtl val="0"/>
              </a:rPr>
              <a:t>Created by Nithinan Tatah</a:t>
            </a:r>
          </a:p>
        </p:txBody>
      </p:sp>
      <p:sp>
        <p:nvSpPr>
          <p:cNvPr id="48" name="CuadroTexto 47">
            <a:extLst>
              <a:ext uri="{FF2B5EF4-FFF2-40B4-BE49-F238E27FC236}">
                <a16:creationId xmlns:a16="http://schemas.microsoft.com/office/drawing/2014/main" id="{41ECC772-1692-31AF-8203-03B981378C00}"/>
              </a:ext>
            </a:extLst>
          </p:cNvPr>
          <p:cNvSpPr txBox="1"/>
          <p:nvPr/>
        </p:nvSpPr>
        <p:spPr>
          <a:xfrm>
            <a:off x="4810848" y="7446808"/>
            <a:ext cx="2048366" cy="302627"/>
          </a:xfrm>
          <a:prstGeom prst="rect">
            <a:avLst/>
          </a:prstGeom>
          <a:noFill/>
        </p:spPr>
        <p:txBody>
          <a:bodyPr wrap="none" rtlCol="0">
            <a:spAutoFit/>
          </a:bodyPr>
          <a:lstStyle/>
          <a:p>
            <a:pPr algn="l"/>
            <a:r>
              <a:rPr lang="es-ES" sz="1039" b="1" spc="0" baseline="0">
                <a:ln/>
                <a:solidFill>
                  <a:srgbClr val="000000"/>
                </a:solidFill>
                <a:latin typeface="Helvetica Neue"/>
                <a:ea typeface="Helvetica Neue"/>
                <a:cs typeface="Helvetica Neue"/>
                <a:sym typeface="Helvetica Neue"/>
                <a:rtl val="0"/>
              </a:rPr>
              <a:t>from the Noun Project</a:t>
            </a:r>
          </a:p>
        </p:txBody>
      </p:sp>
    </p:spTree>
    <p:extLst>
      <p:ext uri="{BB962C8B-B14F-4D97-AF65-F5344CB8AC3E}">
        <p14:creationId xmlns:p14="http://schemas.microsoft.com/office/powerpoint/2010/main" val="81631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F5D76A92-C404-E5DC-0E42-3DCC4CA3E140}"/>
              </a:ext>
            </a:extLst>
          </p:cNvPr>
          <p:cNvSpPr/>
          <p:nvPr/>
        </p:nvSpPr>
        <p:spPr>
          <a:xfrm>
            <a:off x="6115050" y="1484314"/>
            <a:ext cx="3286125" cy="4032249"/>
          </a:xfrm>
          <a:prstGeom prst="roundRect">
            <a:avLst>
              <a:gd name="adj" fmla="val 6761"/>
            </a:avLst>
          </a:prstGeom>
          <a:solidFill>
            <a:srgbClr val="00F0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redondeado 23">
            <a:extLst>
              <a:ext uri="{FF2B5EF4-FFF2-40B4-BE49-F238E27FC236}">
                <a16:creationId xmlns:a16="http://schemas.microsoft.com/office/drawing/2014/main" id="{B10E8FCE-EA8E-E0D3-E382-2B4316A69448}"/>
              </a:ext>
            </a:extLst>
          </p:cNvPr>
          <p:cNvSpPr/>
          <p:nvPr/>
        </p:nvSpPr>
        <p:spPr>
          <a:xfrm>
            <a:off x="2386013" y="1484314"/>
            <a:ext cx="3286125" cy="4032249"/>
          </a:xfrm>
          <a:prstGeom prst="roundRect">
            <a:avLst>
              <a:gd name="adj" fmla="val 6761"/>
            </a:avLst>
          </a:prstGeom>
          <a:solidFill>
            <a:srgbClr val="00F0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lipse 45">
            <a:extLst>
              <a:ext uri="{FF2B5EF4-FFF2-40B4-BE49-F238E27FC236}">
                <a16:creationId xmlns:a16="http://schemas.microsoft.com/office/drawing/2014/main" id="{226F62B2-1B23-E0E2-10D6-5EC6D8914C83}"/>
              </a:ext>
            </a:extLst>
          </p:cNvPr>
          <p:cNvSpPr/>
          <p:nvPr/>
        </p:nvSpPr>
        <p:spPr>
          <a:xfrm>
            <a:off x="3240885" y="1738460"/>
            <a:ext cx="1452929" cy="14529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a:extLst>
              <a:ext uri="{FF2B5EF4-FFF2-40B4-BE49-F238E27FC236}">
                <a16:creationId xmlns:a16="http://schemas.microsoft.com/office/drawing/2014/main" id="{CD103BC9-1164-E8D6-1E95-0E2873C236BA}"/>
              </a:ext>
            </a:extLst>
          </p:cNvPr>
          <p:cNvGrpSpPr/>
          <p:nvPr/>
        </p:nvGrpSpPr>
        <p:grpSpPr>
          <a:xfrm>
            <a:off x="6424979" y="3407603"/>
            <a:ext cx="2666266" cy="1918618"/>
            <a:chOff x="6304747" y="2346837"/>
            <a:chExt cx="2666266" cy="1918618"/>
          </a:xfrm>
        </p:grpSpPr>
        <p:sp>
          <p:nvSpPr>
            <p:cNvPr id="10" name="object 74">
              <a:extLst>
                <a:ext uri="{FF2B5EF4-FFF2-40B4-BE49-F238E27FC236}">
                  <a16:creationId xmlns:a16="http://schemas.microsoft.com/office/drawing/2014/main" id="{998F0EC8-FD97-2958-5B75-4E9614AA86C3}"/>
                </a:ext>
              </a:extLst>
            </p:cNvPr>
            <p:cNvSpPr txBox="1"/>
            <p:nvPr/>
          </p:nvSpPr>
          <p:spPr>
            <a:xfrm>
              <a:off x="6339288" y="2346837"/>
              <a:ext cx="2597184" cy="580287"/>
            </a:xfrm>
            <a:prstGeom prst="rect">
              <a:avLst/>
            </a:prstGeom>
            <a:noFill/>
          </p:spPr>
          <p:txBody>
            <a:bodyPr vert="horz" wrap="square" lIns="0" tIns="13335" rIns="0" bIns="0" rtlCol="0">
              <a:spAutoFit/>
            </a:bodyPr>
            <a:lstStyle/>
            <a:p>
              <a:pPr marL="12700" marR="5080" algn="ctr">
                <a:spcBef>
                  <a:spcPts val="105"/>
                </a:spcBef>
              </a:pPr>
              <a:r>
                <a:rPr dirty="0">
                  <a:solidFill>
                    <a:srgbClr val="002855"/>
                  </a:solidFill>
                  <a:cs typeface="Arial MT"/>
                </a:rPr>
                <a:t>En</a:t>
              </a:r>
              <a:r>
                <a:rPr spc="95" dirty="0">
                  <a:solidFill>
                    <a:srgbClr val="002855"/>
                  </a:solidFill>
                  <a:cs typeface="Arial MT"/>
                </a:rPr>
                <a:t> </a:t>
              </a:r>
              <a:r>
                <a:rPr dirty="0">
                  <a:solidFill>
                    <a:srgbClr val="002855"/>
                  </a:solidFill>
                  <a:cs typeface="Arial MT"/>
                </a:rPr>
                <a:t>España,</a:t>
              </a:r>
              <a:r>
                <a:rPr spc="10" dirty="0">
                  <a:solidFill>
                    <a:srgbClr val="002855"/>
                  </a:solidFill>
                  <a:cs typeface="Arial MT"/>
                </a:rPr>
                <a:t> </a:t>
              </a:r>
              <a:r>
                <a:rPr spc="-25" dirty="0" err="1">
                  <a:solidFill>
                    <a:srgbClr val="002855"/>
                  </a:solidFill>
                  <a:cs typeface="Arial MT"/>
                </a:rPr>
                <a:t>el</a:t>
              </a:r>
              <a:r>
                <a:rPr spc="-25" dirty="0">
                  <a:solidFill>
                    <a:srgbClr val="002855"/>
                  </a:solidFill>
                  <a:cs typeface="Arial MT"/>
                </a:rPr>
                <a:t> </a:t>
              </a:r>
              <a:r>
                <a:rPr spc="50" dirty="0" err="1">
                  <a:solidFill>
                    <a:srgbClr val="002855"/>
                  </a:solidFill>
                  <a:cs typeface="Arial MT"/>
                </a:rPr>
                <a:t>síndrome</a:t>
              </a:r>
              <a:endParaRPr lang="es-ES" spc="-25" dirty="0">
                <a:solidFill>
                  <a:srgbClr val="002855"/>
                </a:solidFill>
                <a:cs typeface="Arial MT"/>
              </a:endParaRPr>
            </a:p>
            <a:p>
              <a:pPr marL="12700" marR="5080" algn="ctr">
                <a:spcBef>
                  <a:spcPts val="105"/>
                </a:spcBef>
              </a:pPr>
              <a:r>
                <a:rPr spc="40" dirty="0">
                  <a:solidFill>
                    <a:srgbClr val="002855"/>
                  </a:solidFill>
                  <a:cs typeface="Arial MT"/>
                </a:rPr>
                <a:t>de </a:t>
              </a:r>
              <a:r>
                <a:rPr b="1" spc="20" dirty="0" err="1">
                  <a:solidFill>
                    <a:srgbClr val="002855"/>
                  </a:solidFill>
                  <a:cs typeface="Arial"/>
                </a:rPr>
                <a:t>fragilidad</a:t>
              </a:r>
              <a:r>
                <a:rPr b="1" spc="254" dirty="0">
                  <a:solidFill>
                    <a:srgbClr val="002855"/>
                  </a:solidFill>
                  <a:cs typeface="Arial"/>
                </a:rPr>
                <a:t> </a:t>
              </a:r>
              <a:r>
                <a:rPr spc="-10" dirty="0" err="1">
                  <a:solidFill>
                    <a:srgbClr val="002855"/>
                  </a:solidFill>
                  <a:cs typeface="Arial MT"/>
                </a:rPr>
                <a:t>afecta</a:t>
              </a:r>
              <a:r>
                <a:rPr lang="es-ES" spc="-10" dirty="0">
                  <a:solidFill>
                    <a:srgbClr val="002855"/>
                  </a:solidFill>
                  <a:cs typeface="Arial MT"/>
                </a:rPr>
                <a:t> </a:t>
              </a:r>
              <a:r>
                <a:rPr lang="es-ES" dirty="0">
                  <a:solidFill>
                    <a:srgbClr val="002855"/>
                  </a:solidFill>
                  <a:cs typeface="Arial MT"/>
                </a:rPr>
                <a:t>al</a:t>
              </a:r>
              <a:endParaRPr dirty="0">
                <a:solidFill>
                  <a:srgbClr val="002855"/>
                </a:solidFill>
                <a:cs typeface="Arial MT"/>
              </a:endParaRPr>
            </a:p>
          </p:txBody>
        </p:sp>
        <p:sp>
          <p:nvSpPr>
            <p:cNvPr id="11" name="object 75">
              <a:extLst>
                <a:ext uri="{FF2B5EF4-FFF2-40B4-BE49-F238E27FC236}">
                  <a16:creationId xmlns:a16="http://schemas.microsoft.com/office/drawing/2014/main" id="{F14A1276-B5E5-0174-B2CA-98DEBBB79CC4}"/>
                </a:ext>
              </a:extLst>
            </p:cNvPr>
            <p:cNvSpPr txBox="1"/>
            <p:nvPr/>
          </p:nvSpPr>
          <p:spPr>
            <a:xfrm>
              <a:off x="6304747" y="2948762"/>
              <a:ext cx="2666266" cy="752129"/>
            </a:xfrm>
            <a:prstGeom prst="rect">
              <a:avLst/>
            </a:prstGeom>
            <a:noFill/>
          </p:spPr>
          <p:txBody>
            <a:bodyPr vert="horz" wrap="square" lIns="0" tIns="13335" rIns="0" bIns="0" rtlCol="0">
              <a:spAutoFit/>
            </a:bodyPr>
            <a:lstStyle/>
            <a:p>
              <a:pPr marL="12700" algn="ctr">
                <a:spcBef>
                  <a:spcPts val="105"/>
                </a:spcBef>
              </a:pPr>
              <a:r>
                <a:rPr sz="4800" b="1" dirty="0">
                  <a:solidFill>
                    <a:srgbClr val="002855"/>
                  </a:solidFill>
                  <a:cs typeface="Arial"/>
                </a:rPr>
                <a:t>14,6</a:t>
              </a:r>
              <a:r>
                <a:rPr sz="2400" b="1" dirty="0">
                  <a:solidFill>
                    <a:srgbClr val="002855"/>
                  </a:solidFill>
                  <a:cs typeface="Arial"/>
                </a:rPr>
                <a:t>%</a:t>
              </a:r>
              <a:endParaRPr dirty="0">
                <a:solidFill>
                  <a:srgbClr val="002855"/>
                </a:solidFill>
                <a:cs typeface="Arial MT"/>
              </a:endParaRPr>
            </a:p>
          </p:txBody>
        </p:sp>
        <p:sp>
          <p:nvSpPr>
            <p:cNvPr id="12" name="object 76">
              <a:extLst>
                <a:ext uri="{FF2B5EF4-FFF2-40B4-BE49-F238E27FC236}">
                  <a16:creationId xmlns:a16="http://schemas.microsoft.com/office/drawing/2014/main" id="{3860C233-FF70-D150-06A1-99B27A26A49F}"/>
                </a:ext>
              </a:extLst>
            </p:cNvPr>
            <p:cNvSpPr txBox="1"/>
            <p:nvPr/>
          </p:nvSpPr>
          <p:spPr>
            <a:xfrm>
              <a:off x="6629555" y="3685168"/>
              <a:ext cx="2016650" cy="580287"/>
            </a:xfrm>
            <a:prstGeom prst="rect">
              <a:avLst/>
            </a:prstGeom>
            <a:noFill/>
          </p:spPr>
          <p:txBody>
            <a:bodyPr vert="horz" wrap="square" lIns="0" tIns="12065" rIns="0" bIns="0" rtlCol="0">
              <a:spAutoFit/>
            </a:bodyPr>
            <a:lstStyle/>
            <a:p>
              <a:pPr marL="38100" algn="ctr">
                <a:spcBef>
                  <a:spcPts val="95"/>
                </a:spcBef>
              </a:pPr>
              <a:r>
                <a:rPr lang="es-ES" spc="85" dirty="0">
                  <a:solidFill>
                    <a:srgbClr val="002855"/>
                  </a:solidFill>
                  <a:cs typeface="Arial MT"/>
                </a:rPr>
                <a:t>de</a:t>
              </a:r>
              <a:r>
                <a:rPr lang="es-ES" spc="15" dirty="0">
                  <a:solidFill>
                    <a:srgbClr val="002855"/>
                  </a:solidFill>
                  <a:cs typeface="Arial MT"/>
                </a:rPr>
                <a:t> </a:t>
              </a:r>
              <a:r>
                <a:rPr lang="es-ES" spc="-25" dirty="0">
                  <a:solidFill>
                    <a:srgbClr val="002855"/>
                  </a:solidFill>
                  <a:cs typeface="Arial MT"/>
                </a:rPr>
                <a:t>las  </a:t>
              </a:r>
              <a:r>
                <a:rPr spc="20" dirty="0">
                  <a:solidFill>
                    <a:srgbClr val="002855"/>
                  </a:solidFill>
                  <a:cs typeface="Arial MT"/>
                </a:rPr>
                <a:t>personas</a:t>
              </a:r>
              <a:r>
                <a:rPr spc="40" dirty="0">
                  <a:solidFill>
                    <a:srgbClr val="002855"/>
                  </a:solidFill>
                  <a:cs typeface="Arial MT"/>
                </a:rPr>
                <a:t> </a:t>
              </a:r>
              <a:r>
                <a:rPr spc="75" dirty="0">
                  <a:solidFill>
                    <a:srgbClr val="002855"/>
                  </a:solidFill>
                  <a:cs typeface="Arial MT"/>
                </a:rPr>
                <a:t>con</a:t>
              </a:r>
              <a:r>
                <a:rPr spc="60" dirty="0">
                  <a:solidFill>
                    <a:srgbClr val="002855"/>
                  </a:solidFill>
                  <a:cs typeface="Arial MT"/>
                </a:rPr>
                <a:t> </a:t>
              </a:r>
              <a:r>
                <a:rPr b="1" spc="-20" dirty="0">
                  <a:solidFill>
                    <a:srgbClr val="002855"/>
                  </a:solidFill>
                  <a:cs typeface="Arial"/>
                </a:rPr>
                <a:t>DM2</a:t>
              </a:r>
              <a:r>
                <a:rPr spc="-30" baseline="30303" dirty="0">
                  <a:solidFill>
                    <a:srgbClr val="002855"/>
                  </a:solidFill>
                  <a:cs typeface="Arial MT"/>
                </a:rPr>
                <a:t>1</a:t>
              </a:r>
              <a:endParaRPr dirty="0">
                <a:solidFill>
                  <a:srgbClr val="002855"/>
                </a:solidFill>
                <a:cs typeface="Arial MT"/>
              </a:endParaRPr>
            </a:p>
          </p:txBody>
        </p:sp>
      </p:grpSp>
      <p:grpSp>
        <p:nvGrpSpPr>
          <p:cNvPr id="23" name="Grupo 22">
            <a:extLst>
              <a:ext uri="{FF2B5EF4-FFF2-40B4-BE49-F238E27FC236}">
                <a16:creationId xmlns:a16="http://schemas.microsoft.com/office/drawing/2014/main" id="{1A5549EE-8420-CDC7-21FC-FCB7C3007618}"/>
              </a:ext>
            </a:extLst>
          </p:cNvPr>
          <p:cNvGrpSpPr/>
          <p:nvPr/>
        </p:nvGrpSpPr>
        <p:grpSpPr>
          <a:xfrm>
            <a:off x="2634750" y="3338307"/>
            <a:ext cx="2796414" cy="1940540"/>
            <a:chOff x="1991812" y="2340638"/>
            <a:chExt cx="2796414" cy="1940540"/>
          </a:xfrm>
        </p:grpSpPr>
        <p:sp>
          <p:nvSpPr>
            <p:cNvPr id="14" name="object 98">
              <a:extLst>
                <a:ext uri="{FF2B5EF4-FFF2-40B4-BE49-F238E27FC236}">
                  <a16:creationId xmlns:a16="http://schemas.microsoft.com/office/drawing/2014/main" id="{0E68DAF5-F59D-2CDF-F0A3-ABA98E03C2CC}"/>
                </a:ext>
              </a:extLst>
            </p:cNvPr>
            <p:cNvSpPr txBox="1"/>
            <p:nvPr/>
          </p:nvSpPr>
          <p:spPr>
            <a:xfrm>
              <a:off x="1991812" y="2340638"/>
              <a:ext cx="2796414" cy="569387"/>
            </a:xfrm>
            <a:prstGeom prst="rect">
              <a:avLst/>
            </a:prstGeom>
            <a:noFill/>
          </p:spPr>
          <p:txBody>
            <a:bodyPr vert="horz" wrap="square" lIns="0" tIns="15240" rIns="0" bIns="0" rtlCol="0">
              <a:spAutoFit/>
            </a:bodyPr>
            <a:lstStyle/>
            <a:p>
              <a:pPr algn="ctr">
                <a:spcBef>
                  <a:spcPts val="120"/>
                </a:spcBef>
              </a:pPr>
              <a:r>
                <a:rPr dirty="0">
                  <a:solidFill>
                    <a:srgbClr val="002855"/>
                  </a:solidFill>
                  <a:cs typeface="Arial MT"/>
                </a:rPr>
                <a:t>Las</a:t>
              </a:r>
              <a:r>
                <a:rPr spc="75" dirty="0">
                  <a:solidFill>
                    <a:srgbClr val="002855"/>
                  </a:solidFill>
                  <a:cs typeface="Arial MT"/>
                </a:rPr>
                <a:t> </a:t>
              </a:r>
              <a:r>
                <a:rPr spc="60" dirty="0">
                  <a:solidFill>
                    <a:srgbClr val="002855"/>
                  </a:solidFill>
                  <a:cs typeface="Arial MT"/>
                </a:rPr>
                <a:t>personas</a:t>
              </a:r>
              <a:r>
                <a:rPr spc="65" dirty="0">
                  <a:solidFill>
                    <a:srgbClr val="002855"/>
                  </a:solidFill>
                  <a:cs typeface="Arial MT"/>
                </a:rPr>
                <a:t> </a:t>
              </a:r>
              <a:r>
                <a:rPr spc="55" dirty="0">
                  <a:solidFill>
                    <a:srgbClr val="002855"/>
                  </a:solidFill>
                  <a:cs typeface="Arial MT"/>
                </a:rPr>
                <a:t>con</a:t>
              </a:r>
              <a:endParaRPr dirty="0">
                <a:solidFill>
                  <a:srgbClr val="002855"/>
                </a:solidFill>
                <a:cs typeface="Arial MT"/>
              </a:endParaRPr>
            </a:p>
            <a:p>
              <a:pPr algn="ctr"/>
              <a:r>
                <a:rPr b="1" spc="75" dirty="0">
                  <a:solidFill>
                    <a:srgbClr val="002855"/>
                  </a:solidFill>
                  <a:cs typeface="Arial"/>
                </a:rPr>
                <a:t>DM2</a:t>
              </a:r>
              <a:r>
                <a:rPr b="1" dirty="0">
                  <a:solidFill>
                    <a:srgbClr val="002855"/>
                  </a:solidFill>
                  <a:cs typeface="Arial"/>
                </a:rPr>
                <a:t> </a:t>
              </a:r>
              <a:r>
                <a:rPr spc="70" dirty="0">
                  <a:solidFill>
                    <a:srgbClr val="002855"/>
                  </a:solidFill>
                  <a:cs typeface="Arial MT"/>
                </a:rPr>
                <a:t>tienen</a:t>
              </a:r>
              <a:r>
                <a:rPr spc="5" dirty="0">
                  <a:solidFill>
                    <a:srgbClr val="002855"/>
                  </a:solidFill>
                  <a:cs typeface="Arial MT"/>
                </a:rPr>
                <a:t> </a:t>
              </a:r>
              <a:r>
                <a:rPr spc="60" dirty="0">
                  <a:solidFill>
                    <a:srgbClr val="002855"/>
                  </a:solidFill>
                  <a:cs typeface="Arial MT"/>
                </a:rPr>
                <a:t>de</a:t>
              </a:r>
              <a:endParaRPr dirty="0">
                <a:solidFill>
                  <a:srgbClr val="002855"/>
                </a:solidFill>
                <a:cs typeface="Arial MT"/>
              </a:endParaRPr>
            </a:p>
          </p:txBody>
        </p:sp>
        <p:sp>
          <p:nvSpPr>
            <p:cNvPr id="15" name="object 99">
              <a:extLst>
                <a:ext uri="{FF2B5EF4-FFF2-40B4-BE49-F238E27FC236}">
                  <a16:creationId xmlns:a16="http://schemas.microsoft.com/office/drawing/2014/main" id="{817C3BB0-9AC3-D235-A92A-0F6B2EAC8888}"/>
                </a:ext>
              </a:extLst>
            </p:cNvPr>
            <p:cNvSpPr txBox="1"/>
            <p:nvPr/>
          </p:nvSpPr>
          <p:spPr>
            <a:xfrm>
              <a:off x="2537477" y="2885720"/>
              <a:ext cx="1705084" cy="629018"/>
            </a:xfrm>
            <a:prstGeom prst="rect">
              <a:avLst/>
            </a:prstGeom>
            <a:noFill/>
          </p:spPr>
          <p:txBody>
            <a:bodyPr vert="horz" wrap="square" lIns="0" tIns="13335" rIns="0" bIns="0" rtlCol="0">
              <a:spAutoFit/>
            </a:bodyPr>
            <a:lstStyle/>
            <a:p>
              <a:pPr marL="12700" algn="ctr">
                <a:spcBef>
                  <a:spcPts val="105"/>
                </a:spcBef>
              </a:pPr>
              <a:r>
                <a:rPr sz="4000" b="1" spc="130" dirty="0">
                  <a:solidFill>
                    <a:srgbClr val="002855"/>
                  </a:solidFill>
                  <a:cs typeface="Arial"/>
                </a:rPr>
                <a:t>3</a:t>
              </a:r>
              <a:r>
                <a:rPr sz="4000" b="1" spc="-10" dirty="0">
                  <a:solidFill>
                    <a:srgbClr val="002855"/>
                  </a:solidFill>
                  <a:cs typeface="Arial"/>
                </a:rPr>
                <a:t> </a:t>
              </a:r>
              <a:r>
                <a:rPr b="1" spc="85" dirty="0">
                  <a:solidFill>
                    <a:srgbClr val="002855"/>
                  </a:solidFill>
                  <a:cs typeface="Arial"/>
                </a:rPr>
                <a:t>a</a:t>
              </a:r>
              <a:r>
                <a:rPr sz="4000" b="1" spc="-10" dirty="0">
                  <a:solidFill>
                    <a:srgbClr val="002855"/>
                  </a:solidFill>
                  <a:cs typeface="Arial"/>
                </a:rPr>
                <a:t> </a:t>
              </a:r>
              <a:r>
                <a:rPr sz="4000" b="1" spc="85" dirty="0">
                  <a:solidFill>
                    <a:srgbClr val="002855"/>
                  </a:solidFill>
                  <a:cs typeface="Arial"/>
                </a:rPr>
                <a:t>5</a:t>
              </a:r>
              <a:endParaRPr sz="4000" dirty="0">
                <a:solidFill>
                  <a:srgbClr val="002855"/>
                </a:solidFill>
                <a:cs typeface="Arial"/>
              </a:endParaRPr>
            </a:p>
          </p:txBody>
        </p:sp>
        <p:sp>
          <p:nvSpPr>
            <p:cNvPr id="16" name="object 100">
              <a:extLst>
                <a:ext uri="{FF2B5EF4-FFF2-40B4-BE49-F238E27FC236}">
                  <a16:creationId xmlns:a16="http://schemas.microsoft.com/office/drawing/2014/main" id="{A09C2C07-4202-6B0A-0703-85F98275720B}"/>
                </a:ext>
              </a:extLst>
            </p:cNvPr>
            <p:cNvSpPr txBox="1"/>
            <p:nvPr/>
          </p:nvSpPr>
          <p:spPr>
            <a:xfrm>
              <a:off x="2225916" y="3402353"/>
              <a:ext cx="2328206" cy="290463"/>
            </a:xfrm>
            <a:prstGeom prst="rect">
              <a:avLst/>
            </a:prstGeom>
            <a:noFill/>
          </p:spPr>
          <p:txBody>
            <a:bodyPr vert="horz" wrap="square" lIns="0" tIns="13335" rIns="0" bIns="0" rtlCol="0">
              <a:spAutoFit/>
            </a:bodyPr>
            <a:lstStyle/>
            <a:p>
              <a:pPr marL="12700" algn="ctr">
                <a:spcBef>
                  <a:spcPts val="105"/>
                </a:spcBef>
              </a:pPr>
              <a:r>
                <a:rPr b="1" dirty="0">
                  <a:solidFill>
                    <a:srgbClr val="002855"/>
                  </a:solidFill>
                  <a:cs typeface="Arial"/>
                </a:rPr>
                <a:t>veces</a:t>
              </a:r>
              <a:r>
                <a:rPr b="1" spc="175" dirty="0">
                  <a:solidFill>
                    <a:srgbClr val="002855"/>
                  </a:solidFill>
                  <a:cs typeface="Arial"/>
                </a:rPr>
                <a:t> </a:t>
              </a:r>
              <a:r>
                <a:rPr b="1" spc="-25" dirty="0">
                  <a:solidFill>
                    <a:srgbClr val="002855"/>
                  </a:solidFill>
                  <a:cs typeface="Arial"/>
                </a:rPr>
                <a:t>más</a:t>
              </a:r>
              <a:endParaRPr dirty="0">
                <a:solidFill>
                  <a:srgbClr val="002855"/>
                </a:solidFill>
                <a:cs typeface="Arial"/>
              </a:endParaRPr>
            </a:p>
          </p:txBody>
        </p:sp>
        <p:sp>
          <p:nvSpPr>
            <p:cNvPr id="17" name="object 101">
              <a:extLst>
                <a:ext uri="{FF2B5EF4-FFF2-40B4-BE49-F238E27FC236}">
                  <a16:creationId xmlns:a16="http://schemas.microsoft.com/office/drawing/2014/main" id="{49CF64FF-2D9C-BB35-48F3-353F6E80F120}"/>
                </a:ext>
              </a:extLst>
            </p:cNvPr>
            <p:cNvSpPr txBox="1"/>
            <p:nvPr/>
          </p:nvSpPr>
          <p:spPr>
            <a:xfrm>
              <a:off x="2157391" y="3700891"/>
              <a:ext cx="2465257" cy="580287"/>
            </a:xfrm>
            <a:prstGeom prst="rect">
              <a:avLst/>
            </a:prstGeom>
            <a:noFill/>
          </p:spPr>
          <p:txBody>
            <a:bodyPr vert="horz" wrap="square" lIns="0" tIns="13335" rIns="0" bIns="0" rtlCol="0">
              <a:spAutoFit/>
            </a:bodyPr>
            <a:lstStyle/>
            <a:p>
              <a:pPr marL="107314" marR="30480" indent="-69850" algn="ctr">
                <a:spcBef>
                  <a:spcPts val="105"/>
                </a:spcBef>
              </a:pPr>
              <a:r>
                <a:rPr spc="65" dirty="0">
                  <a:solidFill>
                    <a:srgbClr val="002855"/>
                  </a:solidFill>
                  <a:cs typeface="Arial MT"/>
                </a:rPr>
                <a:t>posibilidades</a:t>
              </a:r>
              <a:r>
                <a:rPr spc="-10" dirty="0">
                  <a:solidFill>
                    <a:srgbClr val="002855"/>
                  </a:solidFill>
                  <a:cs typeface="Arial MT"/>
                </a:rPr>
                <a:t> </a:t>
              </a:r>
              <a:r>
                <a:rPr spc="60" dirty="0">
                  <a:solidFill>
                    <a:srgbClr val="002855"/>
                  </a:solidFill>
                  <a:cs typeface="Arial MT"/>
                </a:rPr>
                <a:t>de </a:t>
              </a:r>
              <a:r>
                <a:rPr spc="50" dirty="0">
                  <a:solidFill>
                    <a:srgbClr val="002855"/>
                  </a:solidFill>
                  <a:cs typeface="Arial MT"/>
                </a:rPr>
                <a:t>ser</a:t>
              </a:r>
              <a:r>
                <a:rPr lang="es-ES" spc="50" dirty="0">
                  <a:solidFill>
                    <a:srgbClr val="002855"/>
                  </a:solidFill>
                  <a:cs typeface="Arial MT"/>
                </a:rPr>
                <a:t>  </a:t>
              </a:r>
              <a:endParaRPr lang="es-ES" b="1" spc="50" dirty="0">
                <a:solidFill>
                  <a:srgbClr val="002855"/>
                </a:solidFill>
                <a:cs typeface="Arial"/>
              </a:endParaRPr>
            </a:p>
            <a:p>
              <a:pPr marL="107314" marR="30480" indent="-69850" algn="ctr">
                <a:spcBef>
                  <a:spcPts val="105"/>
                </a:spcBef>
              </a:pPr>
              <a:r>
                <a:rPr b="1" spc="-10" dirty="0">
                  <a:solidFill>
                    <a:srgbClr val="002855"/>
                  </a:solidFill>
                  <a:cs typeface="Arial"/>
                </a:rPr>
                <a:t>frágiles</a:t>
              </a:r>
              <a:r>
                <a:rPr spc="-15" baseline="30303" dirty="0">
                  <a:solidFill>
                    <a:srgbClr val="002855"/>
                  </a:solidFill>
                  <a:cs typeface="Arial MT"/>
                </a:rPr>
                <a:t>1</a:t>
              </a:r>
              <a:r>
                <a:rPr spc="-10" dirty="0">
                  <a:solidFill>
                    <a:srgbClr val="002855"/>
                  </a:solidFill>
                  <a:cs typeface="Arial MT"/>
                </a:rPr>
                <a:t>.</a:t>
              </a:r>
              <a:endParaRPr dirty="0">
                <a:solidFill>
                  <a:srgbClr val="002855"/>
                </a:solidFill>
                <a:cs typeface="Arial MT"/>
              </a:endParaRPr>
            </a:p>
          </p:txBody>
        </p:sp>
      </p:grpSp>
      <p:sp>
        <p:nvSpPr>
          <p:cNvPr id="22" name="CuadroTexto 21">
            <a:extLst>
              <a:ext uri="{FF2B5EF4-FFF2-40B4-BE49-F238E27FC236}">
                <a16:creationId xmlns:a16="http://schemas.microsoft.com/office/drawing/2014/main" id="{1E8BAE00-E800-EB30-B6C3-126C434AC298}"/>
              </a:ext>
            </a:extLst>
          </p:cNvPr>
          <p:cNvSpPr txBox="1"/>
          <p:nvPr/>
        </p:nvSpPr>
        <p:spPr>
          <a:xfrm>
            <a:off x="688974" y="6094613"/>
            <a:ext cx="8009680" cy="307777"/>
          </a:xfrm>
          <a:prstGeom prst="rect">
            <a:avLst/>
          </a:prstGeom>
          <a:noFill/>
        </p:spPr>
        <p:txBody>
          <a:bodyPr wrap="square">
            <a:spAutoFit/>
          </a:bodyPr>
          <a:lstStyle/>
          <a:p>
            <a:r>
              <a:rPr lang="es-ES" sz="700" b="1" dirty="0">
                <a:solidFill>
                  <a:srgbClr val="002855"/>
                </a:solidFill>
                <a:cs typeface="Arial"/>
              </a:rPr>
              <a:t>1. </a:t>
            </a:r>
            <a:r>
              <a:rPr lang="es-ES" sz="700" dirty="0">
                <a:solidFill>
                  <a:srgbClr val="002855"/>
                </a:solidFill>
                <a:cs typeface="Arial MT"/>
              </a:rPr>
              <a:t>Romera-Liébana L, Urbina-Juez A, Micó-Pérez RM, Mediavilla Bravo JJ, Marco Martínez A, Gómez-Peralta F, et al. Valoración de la fragilidad en la persona con diabetes mellitus tipo 2: análisis de expertos. </a:t>
            </a:r>
            <a:r>
              <a:rPr lang="es-ES" sz="700" dirty="0" err="1">
                <a:solidFill>
                  <a:srgbClr val="002855"/>
                </a:solidFill>
                <a:cs typeface="Arial MT"/>
              </a:rPr>
              <a:t>Rev</a:t>
            </a:r>
            <a:r>
              <a:rPr lang="es-ES" sz="700" dirty="0">
                <a:solidFill>
                  <a:srgbClr val="002855"/>
                </a:solidFill>
                <a:cs typeface="Arial MT"/>
              </a:rPr>
              <a:t> Clin </a:t>
            </a:r>
            <a:r>
              <a:rPr lang="es-ES" sz="700" dirty="0" err="1">
                <a:solidFill>
                  <a:srgbClr val="002855"/>
                </a:solidFill>
                <a:cs typeface="Arial MT"/>
              </a:rPr>
              <a:t>Esp</a:t>
            </a:r>
            <a:r>
              <a:rPr lang="es-ES" sz="700" dirty="0">
                <a:solidFill>
                  <a:srgbClr val="002855"/>
                </a:solidFill>
                <a:cs typeface="Arial MT"/>
              </a:rPr>
              <a:t> (</a:t>
            </a:r>
            <a:r>
              <a:rPr lang="es-ES" sz="700" dirty="0" err="1">
                <a:solidFill>
                  <a:srgbClr val="002855"/>
                </a:solidFill>
                <a:cs typeface="Arial MT"/>
              </a:rPr>
              <a:t>Barc</a:t>
            </a:r>
            <a:r>
              <a:rPr lang="es-ES" sz="700" dirty="0">
                <a:solidFill>
                  <a:srgbClr val="002855"/>
                </a:solidFill>
                <a:cs typeface="Arial MT"/>
              </a:rPr>
              <a:t>). 2023;223(9):552-61. </a:t>
            </a:r>
            <a:endParaRPr lang="es-ES" sz="700" dirty="0">
              <a:solidFill>
                <a:srgbClr val="002855"/>
              </a:solidFill>
            </a:endParaRPr>
          </a:p>
        </p:txBody>
      </p:sp>
      <p:grpSp>
        <p:nvGrpSpPr>
          <p:cNvPr id="45" name="Grupo 44">
            <a:extLst>
              <a:ext uri="{FF2B5EF4-FFF2-40B4-BE49-F238E27FC236}">
                <a16:creationId xmlns:a16="http://schemas.microsoft.com/office/drawing/2014/main" id="{085C5E43-5733-41D4-C3C9-11C6B945027F}"/>
              </a:ext>
            </a:extLst>
          </p:cNvPr>
          <p:cNvGrpSpPr/>
          <p:nvPr/>
        </p:nvGrpSpPr>
        <p:grpSpPr>
          <a:xfrm>
            <a:off x="3476040" y="1941853"/>
            <a:ext cx="982617" cy="972828"/>
            <a:chOff x="5574897" y="2797359"/>
            <a:chExt cx="1633915" cy="1617637"/>
          </a:xfrm>
          <a:solidFill>
            <a:srgbClr val="002855"/>
          </a:solidFill>
        </p:grpSpPr>
        <p:sp>
          <p:nvSpPr>
            <p:cNvPr id="30" name="Forma libre 29">
              <a:extLst>
                <a:ext uri="{FF2B5EF4-FFF2-40B4-BE49-F238E27FC236}">
                  <a16:creationId xmlns:a16="http://schemas.microsoft.com/office/drawing/2014/main" id="{09453C78-5DF0-B6F9-057B-18BB1A124568}"/>
                </a:ext>
              </a:extLst>
            </p:cNvPr>
            <p:cNvSpPr/>
            <p:nvPr/>
          </p:nvSpPr>
          <p:spPr>
            <a:xfrm>
              <a:off x="5574897" y="2797359"/>
              <a:ext cx="1633915" cy="1617637"/>
            </a:xfrm>
            <a:custGeom>
              <a:avLst/>
              <a:gdLst>
                <a:gd name="connsiteX0" fmla="*/ 1449526 w 1633915"/>
                <a:gd name="connsiteY0" fmla="*/ 219649 h 1617637"/>
                <a:gd name="connsiteX1" fmla="*/ 1449526 w 1633915"/>
                <a:gd name="connsiteY1" fmla="*/ 217087 h 1617637"/>
                <a:gd name="connsiteX2" fmla="*/ 1349938 w 1633915"/>
                <a:gd name="connsiteY2" fmla="*/ 49233 h 1617637"/>
                <a:gd name="connsiteX3" fmla="*/ 1074158 w 1633915"/>
                <a:gd name="connsiteY3" fmla="*/ 42826 h 1617637"/>
                <a:gd name="connsiteX4" fmla="*/ 957972 w 1633915"/>
                <a:gd name="connsiteY4" fmla="*/ 295262 h 1617637"/>
                <a:gd name="connsiteX5" fmla="*/ 922223 w 1633915"/>
                <a:gd name="connsiteY5" fmla="*/ 406742 h 1617637"/>
                <a:gd name="connsiteX6" fmla="*/ 917116 w 1633915"/>
                <a:gd name="connsiteY6" fmla="*/ 410586 h 1617637"/>
                <a:gd name="connsiteX7" fmla="*/ 822637 w 1633915"/>
                <a:gd name="connsiteY7" fmla="*/ 501564 h 1617637"/>
                <a:gd name="connsiteX8" fmla="*/ 849448 w 1633915"/>
                <a:gd name="connsiteY8" fmla="*/ 547693 h 1617637"/>
                <a:gd name="connsiteX9" fmla="*/ 950313 w 1633915"/>
                <a:gd name="connsiteY9" fmla="*/ 449028 h 1617637"/>
                <a:gd name="connsiteX10" fmla="*/ 1007766 w 1633915"/>
                <a:gd name="connsiteY10" fmla="*/ 290138 h 1617637"/>
                <a:gd name="connsiteX11" fmla="*/ 1098417 w 1633915"/>
                <a:gd name="connsiteY11" fmla="*/ 87677 h 1617637"/>
                <a:gd name="connsiteX12" fmla="*/ 1318027 w 1633915"/>
                <a:gd name="connsiteY12" fmla="*/ 90240 h 1617637"/>
                <a:gd name="connsiteX13" fmla="*/ 1397187 w 1633915"/>
                <a:gd name="connsiteY13" fmla="*/ 218378 h 1617637"/>
                <a:gd name="connsiteX14" fmla="*/ 1291216 w 1633915"/>
                <a:gd name="connsiteY14" fmla="*/ 342670 h 1617637"/>
                <a:gd name="connsiteX15" fmla="*/ 1273724 w 1633915"/>
                <a:gd name="connsiteY15" fmla="*/ 370348 h 1617637"/>
                <a:gd name="connsiteX16" fmla="*/ 1297599 w 1633915"/>
                <a:gd name="connsiteY16" fmla="*/ 392644 h 1617637"/>
                <a:gd name="connsiteX17" fmla="*/ 1305260 w 1633915"/>
                <a:gd name="connsiteY17" fmla="*/ 392644 h 1617637"/>
                <a:gd name="connsiteX18" fmla="*/ 1440594 w 1633915"/>
                <a:gd name="connsiteY18" fmla="*/ 273477 h 1617637"/>
                <a:gd name="connsiteX19" fmla="*/ 1582315 w 1633915"/>
                <a:gd name="connsiteY19" fmla="*/ 501557 h 1617637"/>
                <a:gd name="connsiteX20" fmla="*/ 1432936 w 1633915"/>
                <a:gd name="connsiteY20" fmla="*/ 652760 h 1617637"/>
                <a:gd name="connsiteX21" fmla="*/ 1319305 w 1633915"/>
                <a:gd name="connsiteY21" fmla="*/ 650197 h 1617637"/>
                <a:gd name="connsiteX22" fmla="*/ 1177585 w 1633915"/>
                <a:gd name="connsiteY22" fmla="*/ 693762 h 1617637"/>
                <a:gd name="connsiteX23" fmla="*/ 1159708 w 1633915"/>
                <a:gd name="connsiteY23" fmla="*/ 669416 h 1617637"/>
                <a:gd name="connsiteX24" fmla="*/ 941388 w 1633915"/>
                <a:gd name="connsiteY24" fmla="*/ 669416 h 1617637"/>
                <a:gd name="connsiteX25" fmla="*/ 941388 w 1633915"/>
                <a:gd name="connsiteY25" fmla="*/ 888524 h 1617637"/>
                <a:gd name="connsiteX26" fmla="*/ 959265 w 1633915"/>
                <a:gd name="connsiteY26" fmla="*/ 903901 h 1617637"/>
                <a:gd name="connsiteX27" fmla="*/ 683485 w 1633915"/>
                <a:gd name="connsiteY27" fmla="*/ 1171706 h 1617637"/>
                <a:gd name="connsiteX28" fmla="*/ 626030 w 1633915"/>
                <a:gd name="connsiteY28" fmla="*/ 1330596 h 1617637"/>
                <a:gd name="connsiteX29" fmla="*/ 535381 w 1633915"/>
                <a:gd name="connsiteY29" fmla="*/ 1533057 h 1617637"/>
                <a:gd name="connsiteX30" fmla="*/ 315769 w 1633915"/>
                <a:gd name="connsiteY30" fmla="*/ 1530495 h 1617637"/>
                <a:gd name="connsiteX31" fmla="*/ 236611 w 1633915"/>
                <a:gd name="connsiteY31" fmla="*/ 1402357 h 1617637"/>
                <a:gd name="connsiteX32" fmla="*/ 342582 w 1633915"/>
                <a:gd name="connsiteY32" fmla="*/ 1278065 h 1617637"/>
                <a:gd name="connsiteX33" fmla="*/ 356434 w 1633915"/>
                <a:gd name="connsiteY33" fmla="*/ 1247632 h 1617637"/>
                <a:gd name="connsiteX34" fmla="*/ 328537 w 1633915"/>
                <a:gd name="connsiteY34" fmla="*/ 1229372 h 1617637"/>
                <a:gd name="connsiteX35" fmla="*/ 193202 w 1633915"/>
                <a:gd name="connsiteY35" fmla="*/ 1348539 h 1617637"/>
                <a:gd name="connsiteX36" fmla="*/ 51481 w 1633915"/>
                <a:gd name="connsiteY36" fmla="*/ 1120459 h 1617637"/>
                <a:gd name="connsiteX37" fmla="*/ 200861 w 1633915"/>
                <a:gd name="connsiteY37" fmla="*/ 969256 h 1617637"/>
                <a:gd name="connsiteX38" fmla="*/ 314493 w 1633915"/>
                <a:gd name="connsiteY38" fmla="*/ 971818 h 1617637"/>
                <a:gd name="connsiteX39" fmla="*/ 465151 w 1633915"/>
                <a:gd name="connsiteY39" fmla="*/ 919282 h 1617637"/>
                <a:gd name="connsiteX40" fmla="*/ 549416 w 1633915"/>
                <a:gd name="connsiteY40" fmla="*/ 837274 h 1617637"/>
                <a:gd name="connsiteX41" fmla="*/ 476641 w 1633915"/>
                <a:gd name="connsiteY41" fmla="*/ 837274 h 1617637"/>
                <a:gd name="connsiteX42" fmla="*/ 429402 w 1633915"/>
                <a:gd name="connsiteY42" fmla="*/ 882123 h 1617637"/>
                <a:gd name="connsiteX43" fmla="*/ 324708 w 1633915"/>
                <a:gd name="connsiteY43" fmla="*/ 920565 h 1617637"/>
                <a:gd name="connsiteX44" fmla="*/ 191925 w 1633915"/>
                <a:gd name="connsiteY44" fmla="*/ 916720 h 1617637"/>
                <a:gd name="connsiteX45" fmla="*/ 408 w 1633915"/>
                <a:gd name="connsiteY45" fmla="*/ 1117902 h 1617637"/>
                <a:gd name="connsiteX46" fmla="*/ 185535 w 1633915"/>
                <a:gd name="connsiteY46" fmla="*/ 1401091 h 1617637"/>
                <a:gd name="connsiteX47" fmla="*/ 185535 w 1633915"/>
                <a:gd name="connsiteY47" fmla="*/ 1403655 h 1617637"/>
                <a:gd name="connsiteX48" fmla="*/ 285123 w 1633915"/>
                <a:gd name="connsiteY48" fmla="*/ 1571508 h 1617637"/>
                <a:gd name="connsiteX49" fmla="*/ 420459 w 1633915"/>
                <a:gd name="connsiteY49" fmla="*/ 1617638 h 1617637"/>
                <a:gd name="connsiteX50" fmla="*/ 560903 w 1633915"/>
                <a:gd name="connsiteY50" fmla="*/ 1577915 h 1617637"/>
                <a:gd name="connsiteX51" fmla="*/ 677089 w 1633915"/>
                <a:gd name="connsiteY51" fmla="*/ 1325478 h 1617637"/>
                <a:gd name="connsiteX52" fmla="*/ 712838 w 1633915"/>
                <a:gd name="connsiteY52" fmla="*/ 1213999 h 1617637"/>
                <a:gd name="connsiteX53" fmla="*/ 717945 w 1633915"/>
                <a:gd name="connsiteY53" fmla="*/ 1210154 h 1617637"/>
                <a:gd name="connsiteX54" fmla="*/ 1204396 w 1633915"/>
                <a:gd name="connsiteY54" fmla="*/ 738609 h 1617637"/>
                <a:gd name="connsiteX55" fmla="*/ 1309089 w 1633915"/>
                <a:gd name="connsiteY55" fmla="*/ 700167 h 1617637"/>
                <a:gd name="connsiteX56" fmla="*/ 1441872 w 1633915"/>
                <a:gd name="connsiteY56" fmla="*/ 704012 h 1617637"/>
                <a:gd name="connsiteX57" fmla="*/ 1633390 w 1633915"/>
                <a:gd name="connsiteY57" fmla="*/ 505405 h 1617637"/>
                <a:gd name="connsiteX58" fmla="*/ 1449537 w 1633915"/>
                <a:gd name="connsiteY58" fmla="*/ 219657 h 1617637"/>
                <a:gd name="connsiteX59" fmla="*/ 977129 w 1633915"/>
                <a:gd name="connsiteY59" fmla="*/ 852651 h 1617637"/>
                <a:gd name="connsiteX60" fmla="*/ 946551 w 1633915"/>
                <a:gd name="connsiteY60" fmla="*/ 778972 h 1617637"/>
                <a:gd name="connsiteX61" fmla="*/ 977129 w 1633915"/>
                <a:gd name="connsiteY61" fmla="*/ 705293 h 1617637"/>
                <a:gd name="connsiteX62" fmla="*/ 1064588 w 1633915"/>
                <a:gd name="connsiteY62" fmla="*/ 676013 h 1617637"/>
                <a:gd name="connsiteX63" fmla="*/ 1140554 w 1633915"/>
                <a:gd name="connsiteY63" fmla="*/ 728357 h 1617637"/>
                <a:gd name="connsiteX64" fmla="*/ 996281 w 1633915"/>
                <a:gd name="connsiteY64" fmla="*/ 868026 h 161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33915" h="1617637">
                  <a:moveTo>
                    <a:pt x="1449526" y="219649"/>
                  </a:moveTo>
                  <a:lnTo>
                    <a:pt x="1449526" y="217087"/>
                  </a:lnTo>
                  <a:cubicBezTo>
                    <a:pt x="1445695" y="167113"/>
                    <a:pt x="1409946" y="94074"/>
                    <a:pt x="1349938" y="49233"/>
                  </a:cubicBezTo>
                  <a:cubicBezTo>
                    <a:pt x="1289930" y="4391"/>
                    <a:pt x="1209493" y="-31494"/>
                    <a:pt x="1074158" y="42826"/>
                  </a:cubicBezTo>
                  <a:cubicBezTo>
                    <a:pt x="968186" y="101770"/>
                    <a:pt x="951589" y="233756"/>
                    <a:pt x="957972" y="295262"/>
                  </a:cubicBezTo>
                  <a:cubicBezTo>
                    <a:pt x="966910" y="378550"/>
                    <a:pt x="923499" y="406742"/>
                    <a:pt x="922223" y="406742"/>
                  </a:cubicBezTo>
                  <a:lnTo>
                    <a:pt x="917116" y="410586"/>
                  </a:lnTo>
                  <a:lnTo>
                    <a:pt x="822637" y="501564"/>
                  </a:lnTo>
                  <a:lnTo>
                    <a:pt x="849448" y="547693"/>
                  </a:lnTo>
                  <a:lnTo>
                    <a:pt x="950313" y="449028"/>
                  </a:lnTo>
                  <a:cubicBezTo>
                    <a:pt x="964357" y="438777"/>
                    <a:pt x="1017980" y="393929"/>
                    <a:pt x="1007766" y="290138"/>
                  </a:cubicBezTo>
                  <a:cubicBezTo>
                    <a:pt x="1003936" y="250415"/>
                    <a:pt x="1011597" y="135092"/>
                    <a:pt x="1098417" y="87677"/>
                  </a:cubicBezTo>
                  <a:cubicBezTo>
                    <a:pt x="1185236" y="40262"/>
                    <a:pt x="1275880" y="56924"/>
                    <a:pt x="1318027" y="90240"/>
                  </a:cubicBezTo>
                  <a:cubicBezTo>
                    <a:pt x="1360174" y="123556"/>
                    <a:pt x="1394633" y="187625"/>
                    <a:pt x="1397187" y="218378"/>
                  </a:cubicBezTo>
                  <a:cubicBezTo>
                    <a:pt x="1395911" y="282446"/>
                    <a:pt x="1362714" y="322168"/>
                    <a:pt x="1291216" y="342670"/>
                  </a:cubicBezTo>
                  <a:cubicBezTo>
                    <a:pt x="1279534" y="346449"/>
                    <a:pt x="1272191" y="358111"/>
                    <a:pt x="1273724" y="370348"/>
                  </a:cubicBezTo>
                  <a:cubicBezTo>
                    <a:pt x="1275321" y="382584"/>
                    <a:pt x="1285342" y="391939"/>
                    <a:pt x="1297599" y="392644"/>
                  </a:cubicBezTo>
                  <a:lnTo>
                    <a:pt x="1305260" y="392644"/>
                  </a:lnTo>
                  <a:cubicBezTo>
                    <a:pt x="1376759" y="372142"/>
                    <a:pt x="1422722" y="331139"/>
                    <a:pt x="1440594" y="273477"/>
                  </a:cubicBezTo>
                  <a:cubicBezTo>
                    <a:pt x="1489114" y="296541"/>
                    <a:pt x="1588698" y="360610"/>
                    <a:pt x="1582315" y="501557"/>
                  </a:cubicBezTo>
                  <a:cubicBezTo>
                    <a:pt x="1578486" y="577159"/>
                    <a:pt x="1517200" y="638665"/>
                    <a:pt x="1432936" y="652760"/>
                  </a:cubicBezTo>
                  <a:cubicBezTo>
                    <a:pt x="1395208" y="658333"/>
                    <a:pt x="1356777" y="657500"/>
                    <a:pt x="1319305" y="650197"/>
                  </a:cubicBezTo>
                  <a:cubicBezTo>
                    <a:pt x="1267914" y="642381"/>
                    <a:pt x="1215761" y="658397"/>
                    <a:pt x="1177585" y="693762"/>
                  </a:cubicBezTo>
                  <a:cubicBezTo>
                    <a:pt x="1172412" y="685114"/>
                    <a:pt x="1166413" y="676913"/>
                    <a:pt x="1159708" y="669416"/>
                  </a:cubicBezTo>
                  <a:cubicBezTo>
                    <a:pt x="1099382" y="608999"/>
                    <a:pt x="1001710" y="608999"/>
                    <a:pt x="941388" y="669416"/>
                  </a:cubicBezTo>
                  <a:cubicBezTo>
                    <a:pt x="881190" y="729961"/>
                    <a:pt x="881190" y="827986"/>
                    <a:pt x="941388" y="888524"/>
                  </a:cubicBezTo>
                  <a:lnTo>
                    <a:pt x="959265" y="903901"/>
                  </a:lnTo>
                  <a:lnTo>
                    <a:pt x="683485" y="1171706"/>
                  </a:lnTo>
                  <a:cubicBezTo>
                    <a:pt x="669440" y="1181957"/>
                    <a:pt x="615816" y="1226805"/>
                    <a:pt x="626030" y="1330596"/>
                  </a:cubicBezTo>
                  <a:cubicBezTo>
                    <a:pt x="629860" y="1370319"/>
                    <a:pt x="622201" y="1485641"/>
                    <a:pt x="535381" y="1533057"/>
                  </a:cubicBezTo>
                  <a:cubicBezTo>
                    <a:pt x="448560" y="1580472"/>
                    <a:pt x="357918" y="1563810"/>
                    <a:pt x="315769" y="1530495"/>
                  </a:cubicBezTo>
                  <a:cubicBezTo>
                    <a:pt x="273622" y="1497178"/>
                    <a:pt x="239163" y="1433110"/>
                    <a:pt x="236611" y="1402357"/>
                  </a:cubicBezTo>
                  <a:cubicBezTo>
                    <a:pt x="237887" y="1338290"/>
                    <a:pt x="271084" y="1298567"/>
                    <a:pt x="342582" y="1278065"/>
                  </a:cubicBezTo>
                  <a:cubicBezTo>
                    <a:pt x="354072" y="1272746"/>
                    <a:pt x="359946" y="1259805"/>
                    <a:pt x="356434" y="1247632"/>
                  </a:cubicBezTo>
                  <a:cubicBezTo>
                    <a:pt x="352924" y="1235458"/>
                    <a:pt x="341049" y="1227707"/>
                    <a:pt x="328537" y="1229372"/>
                  </a:cubicBezTo>
                  <a:cubicBezTo>
                    <a:pt x="257039" y="1249874"/>
                    <a:pt x="211075" y="1290878"/>
                    <a:pt x="193202" y="1348539"/>
                  </a:cubicBezTo>
                  <a:cubicBezTo>
                    <a:pt x="144684" y="1325475"/>
                    <a:pt x="45098" y="1261406"/>
                    <a:pt x="51481" y="1120459"/>
                  </a:cubicBezTo>
                  <a:cubicBezTo>
                    <a:pt x="55312" y="1044857"/>
                    <a:pt x="116596" y="983352"/>
                    <a:pt x="200861" y="969256"/>
                  </a:cubicBezTo>
                  <a:cubicBezTo>
                    <a:pt x="238590" y="963617"/>
                    <a:pt x="277021" y="964514"/>
                    <a:pt x="314493" y="971818"/>
                  </a:cubicBezTo>
                  <a:cubicBezTo>
                    <a:pt x="318323" y="973099"/>
                    <a:pt x="393652" y="988475"/>
                    <a:pt x="465151" y="919282"/>
                  </a:cubicBezTo>
                  <a:lnTo>
                    <a:pt x="549416" y="837274"/>
                  </a:lnTo>
                  <a:lnTo>
                    <a:pt x="476641" y="837274"/>
                  </a:lnTo>
                  <a:lnTo>
                    <a:pt x="429402" y="882123"/>
                  </a:lnTo>
                  <a:cubicBezTo>
                    <a:pt x="378331" y="932097"/>
                    <a:pt x="327261" y="921846"/>
                    <a:pt x="324708" y="920565"/>
                  </a:cubicBezTo>
                  <a:cubicBezTo>
                    <a:pt x="280979" y="911659"/>
                    <a:pt x="236101" y="910378"/>
                    <a:pt x="191925" y="916720"/>
                  </a:cubicBezTo>
                  <a:cubicBezTo>
                    <a:pt x="84678" y="935941"/>
                    <a:pt x="5523" y="1017949"/>
                    <a:pt x="408" y="1117902"/>
                  </a:cubicBezTo>
                  <a:cubicBezTo>
                    <a:pt x="-8530" y="1302419"/>
                    <a:pt x="131914" y="1379310"/>
                    <a:pt x="185535" y="1401091"/>
                  </a:cubicBezTo>
                  <a:lnTo>
                    <a:pt x="185535" y="1403655"/>
                  </a:lnTo>
                  <a:cubicBezTo>
                    <a:pt x="189366" y="1453629"/>
                    <a:pt x="225115" y="1526667"/>
                    <a:pt x="285123" y="1571508"/>
                  </a:cubicBezTo>
                  <a:cubicBezTo>
                    <a:pt x="324001" y="1601364"/>
                    <a:pt x="371561" y="1617574"/>
                    <a:pt x="420459" y="1617638"/>
                  </a:cubicBezTo>
                  <a:cubicBezTo>
                    <a:pt x="469869" y="1616613"/>
                    <a:pt x="518259" y="1602965"/>
                    <a:pt x="560903" y="1577915"/>
                  </a:cubicBezTo>
                  <a:cubicBezTo>
                    <a:pt x="666875" y="1518971"/>
                    <a:pt x="683472" y="1386984"/>
                    <a:pt x="677089" y="1325478"/>
                  </a:cubicBezTo>
                  <a:cubicBezTo>
                    <a:pt x="668151" y="1242190"/>
                    <a:pt x="711562" y="1213999"/>
                    <a:pt x="712838" y="1213999"/>
                  </a:cubicBezTo>
                  <a:lnTo>
                    <a:pt x="717945" y="1210154"/>
                  </a:lnTo>
                  <a:lnTo>
                    <a:pt x="1204396" y="738609"/>
                  </a:lnTo>
                  <a:cubicBezTo>
                    <a:pt x="1255466" y="688635"/>
                    <a:pt x="1306537" y="698886"/>
                    <a:pt x="1309089" y="700167"/>
                  </a:cubicBezTo>
                  <a:cubicBezTo>
                    <a:pt x="1352819" y="709073"/>
                    <a:pt x="1397697" y="710354"/>
                    <a:pt x="1441872" y="704012"/>
                  </a:cubicBezTo>
                  <a:cubicBezTo>
                    <a:pt x="1550396" y="686072"/>
                    <a:pt x="1628275" y="604064"/>
                    <a:pt x="1633390" y="505405"/>
                  </a:cubicBezTo>
                  <a:cubicBezTo>
                    <a:pt x="1643609" y="318329"/>
                    <a:pt x="1501884" y="242718"/>
                    <a:pt x="1449537" y="219657"/>
                  </a:cubicBezTo>
                  <a:close/>
                  <a:moveTo>
                    <a:pt x="977129" y="852651"/>
                  </a:moveTo>
                  <a:cubicBezTo>
                    <a:pt x="957531" y="833174"/>
                    <a:pt x="946551" y="806649"/>
                    <a:pt x="946551" y="778972"/>
                  </a:cubicBezTo>
                  <a:cubicBezTo>
                    <a:pt x="946551" y="751294"/>
                    <a:pt x="957531" y="724769"/>
                    <a:pt x="977129" y="705293"/>
                  </a:cubicBezTo>
                  <a:cubicBezTo>
                    <a:pt x="1000110" y="682293"/>
                    <a:pt x="1032476" y="671464"/>
                    <a:pt x="1064588" y="676013"/>
                  </a:cubicBezTo>
                  <a:cubicBezTo>
                    <a:pt x="1096697" y="680561"/>
                    <a:pt x="1124787" y="699910"/>
                    <a:pt x="1140554" y="728357"/>
                  </a:cubicBezTo>
                  <a:lnTo>
                    <a:pt x="996281" y="868026"/>
                  </a:lnTo>
                  <a:close/>
                </a:path>
              </a:pathLst>
            </a:custGeom>
            <a:grpFill/>
            <a:ln w="16279" cap="flat">
              <a:noFill/>
              <a:prstDash val="solid"/>
              <a:miter/>
            </a:ln>
          </p:spPr>
          <p:txBody>
            <a:bodyPr rtlCol="0" anchor="ctr"/>
            <a:lstStyle/>
            <a:p>
              <a:endParaRPr lang="es-ES"/>
            </a:p>
          </p:txBody>
        </p:sp>
        <p:sp>
          <p:nvSpPr>
            <p:cNvPr id="31" name="Forma libre 30">
              <a:extLst>
                <a:ext uri="{FF2B5EF4-FFF2-40B4-BE49-F238E27FC236}">
                  <a16:creationId xmlns:a16="http://schemas.microsoft.com/office/drawing/2014/main" id="{F8DB0823-7FBE-A0C5-3234-DF16D2392E5C}"/>
                </a:ext>
              </a:extLst>
            </p:cNvPr>
            <p:cNvSpPr/>
            <p:nvPr/>
          </p:nvSpPr>
          <p:spPr>
            <a:xfrm>
              <a:off x="5971236" y="3747540"/>
              <a:ext cx="234635" cy="235625"/>
            </a:xfrm>
            <a:custGeom>
              <a:avLst/>
              <a:gdLst>
                <a:gd name="connsiteX0" fmla="*/ 200304 w 234635"/>
                <a:gd name="connsiteY0" fmla="*/ 34453 h 235625"/>
                <a:gd name="connsiteX1" fmla="*/ 34329 w 234635"/>
                <a:gd name="connsiteY1" fmla="*/ 34453 h 235625"/>
                <a:gd name="connsiteX2" fmla="*/ 34329 w 234635"/>
                <a:gd name="connsiteY2" fmla="*/ 201027 h 235625"/>
                <a:gd name="connsiteX3" fmla="*/ 117318 w 234635"/>
                <a:gd name="connsiteY3" fmla="*/ 235625 h 235625"/>
                <a:gd name="connsiteX4" fmla="*/ 200307 w 234635"/>
                <a:gd name="connsiteY4" fmla="*/ 201027 h 235625"/>
                <a:gd name="connsiteX5" fmla="*/ 200307 w 234635"/>
                <a:gd name="connsiteY5" fmla="*/ 34453 h 235625"/>
                <a:gd name="connsiteX6" fmla="*/ 164554 w 234635"/>
                <a:gd name="connsiteY6" fmla="*/ 165154 h 235625"/>
                <a:gd name="connsiteX7" fmla="*/ 71351 w 234635"/>
                <a:gd name="connsiteY7" fmla="*/ 165154 h 235625"/>
                <a:gd name="connsiteX8" fmla="*/ 51626 w 234635"/>
                <a:gd name="connsiteY8" fmla="*/ 117744 h 235625"/>
                <a:gd name="connsiteX9" fmla="*/ 71351 w 234635"/>
                <a:gd name="connsiteY9" fmla="*/ 70333 h 235625"/>
                <a:gd name="connsiteX10" fmla="*/ 164554 w 234635"/>
                <a:gd name="connsiteY10" fmla="*/ 70333 h 235625"/>
                <a:gd name="connsiteX11" fmla="*/ 184280 w 234635"/>
                <a:gd name="connsiteY11" fmla="*/ 117744 h 235625"/>
                <a:gd name="connsiteX12" fmla="*/ 164554 w 234635"/>
                <a:gd name="connsiteY12" fmla="*/ 165154 h 23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635" h="235625">
                  <a:moveTo>
                    <a:pt x="200304" y="34453"/>
                  </a:moveTo>
                  <a:cubicBezTo>
                    <a:pt x="154468" y="-11484"/>
                    <a:pt x="80160" y="-11484"/>
                    <a:pt x="34329" y="34453"/>
                  </a:cubicBezTo>
                  <a:cubicBezTo>
                    <a:pt x="-11443" y="80455"/>
                    <a:pt x="-11443" y="155031"/>
                    <a:pt x="34329" y="201027"/>
                  </a:cubicBezTo>
                  <a:cubicBezTo>
                    <a:pt x="56225" y="223260"/>
                    <a:pt x="86166" y="235753"/>
                    <a:pt x="117318" y="235625"/>
                  </a:cubicBezTo>
                  <a:cubicBezTo>
                    <a:pt x="148470" y="235753"/>
                    <a:pt x="178411" y="223260"/>
                    <a:pt x="200307" y="201027"/>
                  </a:cubicBezTo>
                  <a:cubicBezTo>
                    <a:pt x="246079" y="155026"/>
                    <a:pt x="246079" y="80450"/>
                    <a:pt x="200307" y="34453"/>
                  </a:cubicBezTo>
                  <a:close/>
                  <a:moveTo>
                    <a:pt x="164554" y="165154"/>
                  </a:moveTo>
                  <a:cubicBezTo>
                    <a:pt x="138701" y="190717"/>
                    <a:pt x="97205" y="190717"/>
                    <a:pt x="71351" y="165154"/>
                  </a:cubicBezTo>
                  <a:cubicBezTo>
                    <a:pt x="58712" y="152661"/>
                    <a:pt x="51626" y="135554"/>
                    <a:pt x="51626" y="117744"/>
                  </a:cubicBezTo>
                  <a:cubicBezTo>
                    <a:pt x="51626" y="99933"/>
                    <a:pt x="58712" y="82826"/>
                    <a:pt x="71351" y="70333"/>
                  </a:cubicBezTo>
                  <a:cubicBezTo>
                    <a:pt x="97205" y="44770"/>
                    <a:pt x="138701" y="44770"/>
                    <a:pt x="164554" y="70333"/>
                  </a:cubicBezTo>
                  <a:cubicBezTo>
                    <a:pt x="177194" y="82826"/>
                    <a:pt x="184280" y="99933"/>
                    <a:pt x="184280" y="117744"/>
                  </a:cubicBezTo>
                  <a:cubicBezTo>
                    <a:pt x="184280" y="135554"/>
                    <a:pt x="177194" y="152661"/>
                    <a:pt x="164554" y="165154"/>
                  </a:cubicBezTo>
                  <a:close/>
                </a:path>
              </a:pathLst>
            </a:custGeom>
            <a:grpFill/>
            <a:ln w="16279" cap="flat">
              <a:noFill/>
              <a:prstDash val="solid"/>
              <a:miter/>
            </a:ln>
          </p:spPr>
          <p:txBody>
            <a:bodyPr rtlCol="0" anchor="ctr"/>
            <a:lstStyle/>
            <a:p>
              <a:endParaRPr lang="es-ES"/>
            </a:p>
          </p:txBody>
        </p:sp>
        <p:sp>
          <p:nvSpPr>
            <p:cNvPr id="32" name="Forma libre 31">
              <a:extLst>
                <a:ext uri="{FF2B5EF4-FFF2-40B4-BE49-F238E27FC236}">
                  <a16:creationId xmlns:a16="http://schemas.microsoft.com/office/drawing/2014/main" id="{651CC1E8-3162-3DBF-DCF6-DE9EF57324BD}"/>
                </a:ext>
              </a:extLst>
            </p:cNvPr>
            <p:cNvSpPr/>
            <p:nvPr/>
          </p:nvSpPr>
          <p:spPr>
            <a:xfrm>
              <a:off x="6857801" y="3199603"/>
              <a:ext cx="195345" cy="195414"/>
            </a:xfrm>
            <a:custGeom>
              <a:avLst/>
              <a:gdLst>
                <a:gd name="connsiteX0" fmla="*/ 97673 w 195345"/>
                <a:gd name="connsiteY0" fmla="*/ 195411 h 195414"/>
                <a:gd name="connsiteX1" fmla="*/ 166618 w 195345"/>
                <a:gd name="connsiteY1" fmla="*/ 167220 h 195414"/>
                <a:gd name="connsiteX2" fmla="*/ 195345 w 195345"/>
                <a:gd name="connsiteY2" fmla="*/ 98026 h 195414"/>
                <a:gd name="connsiteX3" fmla="*/ 166618 w 195345"/>
                <a:gd name="connsiteY3" fmla="*/ 28831 h 195414"/>
                <a:gd name="connsiteX4" fmla="*/ 97673 w 195345"/>
                <a:gd name="connsiteY4" fmla="*/ 0 h 195414"/>
                <a:gd name="connsiteX5" fmla="*/ 28727 w 195345"/>
                <a:gd name="connsiteY5" fmla="*/ 28831 h 195414"/>
                <a:gd name="connsiteX6" fmla="*/ 0 w 195345"/>
                <a:gd name="connsiteY6" fmla="*/ 98026 h 195414"/>
                <a:gd name="connsiteX7" fmla="*/ 28727 w 195345"/>
                <a:gd name="connsiteY7" fmla="*/ 167220 h 195414"/>
                <a:gd name="connsiteX8" fmla="*/ 97673 w 195345"/>
                <a:gd name="connsiteY8" fmla="*/ 195411 h 195414"/>
                <a:gd name="connsiteX9" fmla="*/ 64478 w 195345"/>
                <a:gd name="connsiteY9" fmla="*/ 64711 h 195414"/>
                <a:gd name="connsiteX10" fmla="*/ 97035 w 195345"/>
                <a:gd name="connsiteY10" fmla="*/ 51129 h 195414"/>
                <a:gd name="connsiteX11" fmla="*/ 129593 w 195345"/>
                <a:gd name="connsiteY11" fmla="*/ 64711 h 195414"/>
                <a:gd name="connsiteX12" fmla="*/ 143126 w 195345"/>
                <a:gd name="connsiteY12" fmla="*/ 97386 h 195414"/>
                <a:gd name="connsiteX13" fmla="*/ 129593 w 195345"/>
                <a:gd name="connsiteY13" fmla="*/ 130061 h 195414"/>
                <a:gd name="connsiteX14" fmla="*/ 64478 w 195345"/>
                <a:gd name="connsiteY14" fmla="*/ 130061 h 195414"/>
                <a:gd name="connsiteX15" fmla="*/ 50944 w 195345"/>
                <a:gd name="connsiteY15" fmla="*/ 97386 h 195414"/>
                <a:gd name="connsiteX16" fmla="*/ 64478 w 195345"/>
                <a:gd name="connsiteY16" fmla="*/ 64711 h 1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345" h="195414">
                  <a:moveTo>
                    <a:pt x="97673" y="195411"/>
                  </a:moveTo>
                  <a:cubicBezTo>
                    <a:pt x="123463" y="195603"/>
                    <a:pt x="148297" y="185416"/>
                    <a:pt x="166618" y="167220"/>
                  </a:cubicBezTo>
                  <a:cubicBezTo>
                    <a:pt x="185004" y="148961"/>
                    <a:pt x="195345" y="124038"/>
                    <a:pt x="195345" y="98026"/>
                  </a:cubicBezTo>
                  <a:cubicBezTo>
                    <a:pt x="195345" y="72013"/>
                    <a:pt x="185004" y="47091"/>
                    <a:pt x="166618" y="28831"/>
                  </a:cubicBezTo>
                  <a:cubicBezTo>
                    <a:pt x="148424" y="10379"/>
                    <a:pt x="123592" y="0"/>
                    <a:pt x="97673" y="0"/>
                  </a:cubicBezTo>
                  <a:cubicBezTo>
                    <a:pt x="71753" y="0"/>
                    <a:pt x="46921" y="10379"/>
                    <a:pt x="28727" y="28831"/>
                  </a:cubicBezTo>
                  <a:cubicBezTo>
                    <a:pt x="10341" y="47091"/>
                    <a:pt x="0" y="72013"/>
                    <a:pt x="0" y="98026"/>
                  </a:cubicBezTo>
                  <a:cubicBezTo>
                    <a:pt x="0" y="124038"/>
                    <a:pt x="10341" y="148961"/>
                    <a:pt x="28727" y="167220"/>
                  </a:cubicBezTo>
                  <a:cubicBezTo>
                    <a:pt x="47048" y="185416"/>
                    <a:pt x="71881" y="195603"/>
                    <a:pt x="97673" y="195411"/>
                  </a:cubicBezTo>
                  <a:close/>
                  <a:moveTo>
                    <a:pt x="64478" y="64711"/>
                  </a:moveTo>
                  <a:cubicBezTo>
                    <a:pt x="73095" y="55998"/>
                    <a:pt x="84842" y="51129"/>
                    <a:pt x="97035" y="51129"/>
                  </a:cubicBezTo>
                  <a:cubicBezTo>
                    <a:pt x="109228" y="51129"/>
                    <a:pt x="120974" y="55998"/>
                    <a:pt x="129593" y="64711"/>
                  </a:cubicBezTo>
                  <a:cubicBezTo>
                    <a:pt x="138274" y="73359"/>
                    <a:pt x="143126" y="85149"/>
                    <a:pt x="143126" y="97386"/>
                  </a:cubicBezTo>
                  <a:cubicBezTo>
                    <a:pt x="143126" y="109623"/>
                    <a:pt x="138274" y="121411"/>
                    <a:pt x="129593" y="130061"/>
                  </a:cubicBezTo>
                  <a:cubicBezTo>
                    <a:pt x="111335" y="147488"/>
                    <a:pt x="82736" y="147488"/>
                    <a:pt x="64478" y="130061"/>
                  </a:cubicBezTo>
                  <a:cubicBezTo>
                    <a:pt x="55795" y="121413"/>
                    <a:pt x="50944" y="109623"/>
                    <a:pt x="50944" y="97386"/>
                  </a:cubicBezTo>
                  <a:cubicBezTo>
                    <a:pt x="50944" y="85149"/>
                    <a:pt x="55797" y="73361"/>
                    <a:pt x="64478" y="64711"/>
                  </a:cubicBezTo>
                  <a:close/>
                </a:path>
              </a:pathLst>
            </a:custGeom>
            <a:grpFill/>
            <a:ln w="16279" cap="flat">
              <a:noFill/>
              <a:prstDash val="solid"/>
              <a:miter/>
            </a:ln>
          </p:spPr>
          <p:txBody>
            <a:bodyPr rtlCol="0" anchor="ctr"/>
            <a:lstStyle/>
            <a:p>
              <a:endParaRPr lang="es-ES"/>
            </a:p>
          </p:txBody>
        </p:sp>
        <p:sp>
          <p:nvSpPr>
            <p:cNvPr id="33" name="Forma libre 32">
              <a:extLst>
                <a:ext uri="{FF2B5EF4-FFF2-40B4-BE49-F238E27FC236}">
                  <a16:creationId xmlns:a16="http://schemas.microsoft.com/office/drawing/2014/main" id="{1E9C4F0A-32ED-1750-E483-B42610AC3C87}"/>
                </a:ext>
              </a:extLst>
            </p:cNvPr>
            <p:cNvSpPr/>
            <p:nvPr/>
          </p:nvSpPr>
          <p:spPr>
            <a:xfrm>
              <a:off x="6272380" y="3689787"/>
              <a:ext cx="70588" cy="58894"/>
            </a:xfrm>
            <a:custGeom>
              <a:avLst/>
              <a:gdLst>
                <a:gd name="connsiteX0" fmla="*/ 26844 w 70588"/>
                <a:gd name="connsiteY0" fmla="*/ 7640 h 58894"/>
                <a:gd name="connsiteX1" fmla="*/ 32 w 70588"/>
                <a:gd name="connsiteY1" fmla="*/ 31986 h 58894"/>
                <a:gd name="connsiteX2" fmla="*/ 24291 w 70588"/>
                <a:gd name="connsiteY2" fmla="*/ 58895 h 58894"/>
                <a:gd name="connsiteX3" fmla="*/ 30674 w 70588"/>
                <a:gd name="connsiteY3" fmla="*/ 58895 h 58894"/>
                <a:gd name="connsiteX4" fmla="*/ 68978 w 70588"/>
                <a:gd name="connsiteY4" fmla="*/ 34548 h 58894"/>
                <a:gd name="connsiteX5" fmla="*/ 58764 w 70588"/>
                <a:gd name="connsiteY5" fmla="*/ 3987 h 58894"/>
                <a:gd name="connsiteX6" fmla="*/ 26845 w 70588"/>
                <a:gd name="connsiteY6" fmla="*/ 7640 h 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88" h="58894">
                  <a:moveTo>
                    <a:pt x="26844" y="7640"/>
                  </a:moveTo>
                  <a:cubicBezTo>
                    <a:pt x="12735" y="6934"/>
                    <a:pt x="733" y="17827"/>
                    <a:pt x="32" y="31986"/>
                  </a:cubicBezTo>
                  <a:cubicBezTo>
                    <a:pt x="-669" y="46146"/>
                    <a:pt x="10183" y="58191"/>
                    <a:pt x="24291" y="58895"/>
                  </a:cubicBezTo>
                  <a:lnTo>
                    <a:pt x="30674" y="58895"/>
                  </a:lnTo>
                  <a:cubicBezTo>
                    <a:pt x="47017" y="58639"/>
                    <a:pt x="61763" y="49221"/>
                    <a:pt x="68978" y="34548"/>
                  </a:cubicBezTo>
                  <a:cubicBezTo>
                    <a:pt x="73191" y="23208"/>
                    <a:pt x="68914" y="10457"/>
                    <a:pt x="58764" y="3987"/>
                  </a:cubicBezTo>
                  <a:cubicBezTo>
                    <a:pt x="48614" y="-2483"/>
                    <a:pt x="35271" y="-947"/>
                    <a:pt x="26845" y="7640"/>
                  </a:cubicBezTo>
                  <a:close/>
                </a:path>
              </a:pathLst>
            </a:custGeom>
            <a:grpFill/>
            <a:ln w="16279" cap="flat">
              <a:noFill/>
              <a:prstDash val="solid"/>
              <a:miter/>
            </a:ln>
          </p:spPr>
          <p:txBody>
            <a:bodyPr rtlCol="0" anchor="ctr"/>
            <a:lstStyle/>
            <a:p>
              <a:endParaRPr lang="es-ES"/>
            </a:p>
          </p:txBody>
        </p:sp>
        <p:sp>
          <p:nvSpPr>
            <p:cNvPr id="34" name="Forma libre 33">
              <a:extLst>
                <a:ext uri="{FF2B5EF4-FFF2-40B4-BE49-F238E27FC236}">
                  <a16:creationId xmlns:a16="http://schemas.microsoft.com/office/drawing/2014/main" id="{6E696019-9CBD-105C-3B97-B8986037B0F8}"/>
                </a:ext>
              </a:extLst>
            </p:cNvPr>
            <p:cNvSpPr/>
            <p:nvPr/>
          </p:nvSpPr>
          <p:spPr>
            <a:xfrm>
              <a:off x="6475053" y="3323104"/>
              <a:ext cx="70743" cy="60381"/>
            </a:xfrm>
            <a:custGeom>
              <a:avLst/>
              <a:gdLst>
                <a:gd name="connsiteX0" fmla="*/ 25902 w 70743"/>
                <a:gd name="connsiteY0" fmla="*/ 60380 h 60381"/>
                <a:gd name="connsiteX1" fmla="*/ 37393 w 70743"/>
                <a:gd name="connsiteY1" fmla="*/ 57816 h 60381"/>
                <a:gd name="connsiteX2" fmla="*/ 56545 w 70743"/>
                <a:gd name="connsiteY2" fmla="*/ 48848 h 60381"/>
                <a:gd name="connsiteX3" fmla="*/ 68035 w 70743"/>
                <a:gd name="connsiteY3" fmla="*/ 14251 h 60381"/>
                <a:gd name="connsiteX4" fmla="*/ 33562 w 70743"/>
                <a:gd name="connsiteY4" fmla="*/ 2719 h 60381"/>
                <a:gd name="connsiteX5" fmla="*/ 14410 w 70743"/>
                <a:gd name="connsiteY5" fmla="*/ 11687 h 60381"/>
                <a:gd name="connsiteX6" fmla="*/ 686 w 70743"/>
                <a:gd name="connsiteY6" fmla="*/ 40646 h 60381"/>
                <a:gd name="connsiteX7" fmla="*/ 25902 w 70743"/>
                <a:gd name="connsiteY7" fmla="*/ 60378 h 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3" h="60381">
                  <a:moveTo>
                    <a:pt x="25902" y="60380"/>
                  </a:moveTo>
                  <a:lnTo>
                    <a:pt x="37393" y="57816"/>
                  </a:lnTo>
                  <a:lnTo>
                    <a:pt x="56545" y="48848"/>
                  </a:lnTo>
                  <a:cubicBezTo>
                    <a:pt x="69249" y="42506"/>
                    <a:pt x="74355" y="27001"/>
                    <a:pt x="68035" y="14251"/>
                  </a:cubicBezTo>
                  <a:cubicBezTo>
                    <a:pt x="61717" y="1500"/>
                    <a:pt x="46267" y="-3624"/>
                    <a:pt x="33562" y="2719"/>
                  </a:cubicBezTo>
                  <a:lnTo>
                    <a:pt x="14410" y="11687"/>
                  </a:lnTo>
                  <a:cubicBezTo>
                    <a:pt x="3623" y="16940"/>
                    <a:pt x="-2060" y="28986"/>
                    <a:pt x="686" y="40646"/>
                  </a:cubicBezTo>
                  <a:cubicBezTo>
                    <a:pt x="3431" y="52371"/>
                    <a:pt x="13900" y="60570"/>
                    <a:pt x="25902" y="60378"/>
                  </a:cubicBezTo>
                  <a:close/>
                </a:path>
              </a:pathLst>
            </a:custGeom>
            <a:grpFill/>
            <a:ln w="16279" cap="flat">
              <a:noFill/>
              <a:prstDash val="solid"/>
              <a:miter/>
            </a:ln>
          </p:spPr>
          <p:txBody>
            <a:bodyPr rtlCol="0" anchor="ctr"/>
            <a:lstStyle/>
            <a:p>
              <a:endParaRPr lang="es-ES"/>
            </a:p>
          </p:txBody>
        </p:sp>
        <p:sp>
          <p:nvSpPr>
            <p:cNvPr id="35" name="Forma libre 34">
              <a:extLst>
                <a:ext uri="{FF2B5EF4-FFF2-40B4-BE49-F238E27FC236}">
                  <a16:creationId xmlns:a16="http://schemas.microsoft.com/office/drawing/2014/main" id="{009F584F-85F1-0EBD-55E5-124F0DA9C1C0}"/>
                </a:ext>
              </a:extLst>
            </p:cNvPr>
            <p:cNvSpPr/>
            <p:nvPr/>
          </p:nvSpPr>
          <p:spPr>
            <a:xfrm>
              <a:off x="6717652" y="3039744"/>
              <a:ext cx="64476" cy="71154"/>
            </a:xfrm>
            <a:custGeom>
              <a:avLst/>
              <a:gdLst>
                <a:gd name="connsiteX0" fmla="*/ 47578 w 64476"/>
                <a:gd name="connsiteY0" fmla="*/ 11872 h 71154"/>
                <a:gd name="connsiteX1" fmla="*/ 11829 w 64476"/>
                <a:gd name="connsiteY1" fmla="*/ 4183 h 71154"/>
                <a:gd name="connsiteX2" fmla="*/ 4168 w 64476"/>
                <a:gd name="connsiteY2" fmla="*/ 40061 h 71154"/>
                <a:gd name="connsiteX3" fmla="*/ 16936 w 64476"/>
                <a:gd name="connsiteY3" fmla="*/ 59282 h 71154"/>
                <a:gd name="connsiteX4" fmla="*/ 52685 w 64476"/>
                <a:gd name="connsiteY4" fmla="*/ 66971 h 71154"/>
                <a:gd name="connsiteX5" fmla="*/ 63921 w 64476"/>
                <a:gd name="connsiteY5" fmla="*/ 50634 h 71154"/>
                <a:gd name="connsiteX6" fmla="*/ 60345 w 64476"/>
                <a:gd name="connsiteY6" fmla="*/ 31093 h 7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76" h="71154">
                  <a:moveTo>
                    <a:pt x="47578" y="11872"/>
                  </a:moveTo>
                  <a:cubicBezTo>
                    <a:pt x="39789" y="-174"/>
                    <a:pt x="23831" y="-3633"/>
                    <a:pt x="11829" y="4183"/>
                  </a:cubicBezTo>
                  <a:cubicBezTo>
                    <a:pt x="-173" y="12000"/>
                    <a:pt x="-3620" y="28017"/>
                    <a:pt x="4168" y="40061"/>
                  </a:cubicBezTo>
                  <a:lnTo>
                    <a:pt x="16936" y="59282"/>
                  </a:lnTo>
                  <a:cubicBezTo>
                    <a:pt x="24725" y="71327"/>
                    <a:pt x="40683" y="74788"/>
                    <a:pt x="52685" y="66971"/>
                  </a:cubicBezTo>
                  <a:cubicBezTo>
                    <a:pt x="58431" y="63255"/>
                    <a:pt x="62453" y="57361"/>
                    <a:pt x="63921" y="50634"/>
                  </a:cubicBezTo>
                  <a:cubicBezTo>
                    <a:pt x="65325" y="43906"/>
                    <a:pt x="64048" y="36859"/>
                    <a:pt x="60345" y="31093"/>
                  </a:cubicBezTo>
                  <a:close/>
                </a:path>
              </a:pathLst>
            </a:custGeom>
            <a:grpFill/>
            <a:ln w="16279" cap="flat">
              <a:noFill/>
              <a:prstDash val="solid"/>
              <a:miter/>
            </a:ln>
          </p:spPr>
          <p:txBody>
            <a:bodyPr rtlCol="0" anchor="ctr"/>
            <a:lstStyle/>
            <a:p>
              <a:endParaRPr lang="es-ES"/>
            </a:p>
          </p:txBody>
        </p:sp>
        <p:sp>
          <p:nvSpPr>
            <p:cNvPr id="36" name="Forma libre 35">
              <a:extLst>
                <a:ext uri="{FF2B5EF4-FFF2-40B4-BE49-F238E27FC236}">
                  <a16:creationId xmlns:a16="http://schemas.microsoft.com/office/drawing/2014/main" id="{C60357A4-C98D-6CA0-FDF3-B19AFE6D102B}"/>
                </a:ext>
              </a:extLst>
            </p:cNvPr>
            <p:cNvSpPr/>
            <p:nvPr/>
          </p:nvSpPr>
          <p:spPr>
            <a:xfrm>
              <a:off x="6726919" y="3271340"/>
              <a:ext cx="58307" cy="73905"/>
            </a:xfrm>
            <a:custGeom>
              <a:avLst/>
              <a:gdLst>
                <a:gd name="connsiteX0" fmla="*/ 31937 w 58307"/>
                <a:gd name="connsiteY0" fmla="*/ 663 h 73905"/>
                <a:gd name="connsiteX1" fmla="*/ 12658 w 58307"/>
                <a:gd name="connsiteY1" fmla="*/ 3930 h 73905"/>
                <a:gd name="connsiteX2" fmla="*/ 1295 w 58307"/>
                <a:gd name="connsiteY2" fmla="*/ 19884 h 73905"/>
                <a:gd name="connsiteX3" fmla="*/ 14062 w 58307"/>
                <a:gd name="connsiteY3" fmla="*/ 66013 h 73905"/>
                <a:gd name="connsiteX4" fmla="*/ 50450 w 58307"/>
                <a:gd name="connsiteY4" fmla="*/ 66653 h 73905"/>
                <a:gd name="connsiteX5" fmla="*/ 58303 w 58307"/>
                <a:gd name="connsiteY5" fmla="*/ 48521 h 73905"/>
                <a:gd name="connsiteX6" fmla="*/ 51089 w 58307"/>
                <a:gd name="connsiteY6" fmla="*/ 30133 h 73905"/>
                <a:gd name="connsiteX7" fmla="*/ 31937 w 58307"/>
                <a:gd name="connsiteY7" fmla="*/ 661 h 7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07" h="73905">
                  <a:moveTo>
                    <a:pt x="31937" y="663"/>
                  </a:moveTo>
                  <a:cubicBezTo>
                    <a:pt x="25363" y="-874"/>
                    <a:pt x="18404" y="279"/>
                    <a:pt x="12658" y="3930"/>
                  </a:cubicBezTo>
                  <a:cubicBezTo>
                    <a:pt x="6912" y="7519"/>
                    <a:pt x="2826" y="13284"/>
                    <a:pt x="1295" y="19884"/>
                  </a:cubicBezTo>
                  <a:cubicBezTo>
                    <a:pt x="-2536" y="36414"/>
                    <a:pt x="2253" y="53840"/>
                    <a:pt x="14062" y="66013"/>
                  </a:cubicBezTo>
                  <a:cubicBezTo>
                    <a:pt x="23957" y="76264"/>
                    <a:pt x="40236" y="76584"/>
                    <a:pt x="50450" y="66653"/>
                  </a:cubicBezTo>
                  <a:cubicBezTo>
                    <a:pt x="55366" y="61913"/>
                    <a:pt x="58175" y="55377"/>
                    <a:pt x="58303" y="48521"/>
                  </a:cubicBezTo>
                  <a:cubicBezTo>
                    <a:pt x="58430" y="41667"/>
                    <a:pt x="55814" y="35067"/>
                    <a:pt x="51089" y="30133"/>
                  </a:cubicBezTo>
                  <a:cubicBezTo>
                    <a:pt x="53514" y="16743"/>
                    <a:pt x="45088" y="3865"/>
                    <a:pt x="31937" y="661"/>
                  </a:cubicBezTo>
                  <a:close/>
                </a:path>
              </a:pathLst>
            </a:custGeom>
            <a:grpFill/>
            <a:ln w="16279" cap="flat">
              <a:noFill/>
              <a:prstDash val="solid"/>
              <a:miter/>
            </a:ln>
          </p:spPr>
          <p:txBody>
            <a:bodyPr rtlCol="0" anchor="ctr"/>
            <a:lstStyle/>
            <a:p>
              <a:endParaRPr lang="es-ES"/>
            </a:p>
          </p:txBody>
        </p:sp>
        <p:sp>
          <p:nvSpPr>
            <p:cNvPr id="37" name="Forma libre 36">
              <a:extLst>
                <a:ext uri="{FF2B5EF4-FFF2-40B4-BE49-F238E27FC236}">
                  <a16:creationId xmlns:a16="http://schemas.microsoft.com/office/drawing/2014/main" id="{E60ACF9F-FF50-810E-4ABA-51203CFC33CC}"/>
                </a:ext>
              </a:extLst>
            </p:cNvPr>
            <p:cNvSpPr/>
            <p:nvPr/>
          </p:nvSpPr>
          <p:spPr>
            <a:xfrm>
              <a:off x="6025634" y="4139469"/>
              <a:ext cx="64204" cy="64100"/>
            </a:xfrm>
            <a:custGeom>
              <a:avLst/>
              <a:gdLst>
                <a:gd name="connsiteX0" fmla="*/ 37391 w 64204"/>
                <a:gd name="connsiteY0" fmla="*/ 29 h 64100"/>
                <a:gd name="connsiteX1" fmla="*/ 14410 w 64204"/>
                <a:gd name="connsiteY1" fmla="*/ 15405 h 64100"/>
                <a:gd name="connsiteX2" fmla="*/ 686 w 64204"/>
                <a:gd name="connsiteY2" fmla="*/ 44364 h 64100"/>
                <a:gd name="connsiteX3" fmla="*/ 25903 w 64204"/>
                <a:gd name="connsiteY3" fmla="*/ 64097 h 64100"/>
                <a:gd name="connsiteX4" fmla="*/ 27179 w 64204"/>
                <a:gd name="connsiteY4" fmla="*/ 64097 h 64100"/>
                <a:gd name="connsiteX5" fmla="*/ 64204 w 64204"/>
                <a:gd name="connsiteY5" fmla="*/ 25655 h 64100"/>
                <a:gd name="connsiteX6" fmla="*/ 56288 w 64204"/>
                <a:gd name="connsiteY6" fmla="*/ 7075 h 64100"/>
                <a:gd name="connsiteX7" fmla="*/ 37393 w 64204"/>
                <a:gd name="connsiteY7" fmla="*/ 27 h 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04" h="64100">
                  <a:moveTo>
                    <a:pt x="37391" y="29"/>
                  </a:moveTo>
                  <a:cubicBezTo>
                    <a:pt x="27368" y="221"/>
                    <a:pt x="18431" y="6180"/>
                    <a:pt x="14410" y="15405"/>
                  </a:cubicBezTo>
                  <a:cubicBezTo>
                    <a:pt x="3621" y="20659"/>
                    <a:pt x="-2060" y="32704"/>
                    <a:pt x="686" y="44364"/>
                  </a:cubicBezTo>
                  <a:cubicBezTo>
                    <a:pt x="3430" y="56088"/>
                    <a:pt x="13899" y="64289"/>
                    <a:pt x="25903" y="64097"/>
                  </a:cubicBezTo>
                  <a:lnTo>
                    <a:pt x="27179" y="64097"/>
                  </a:lnTo>
                  <a:cubicBezTo>
                    <a:pt x="47543" y="62816"/>
                    <a:pt x="63567" y="46157"/>
                    <a:pt x="64204" y="25655"/>
                  </a:cubicBezTo>
                  <a:cubicBezTo>
                    <a:pt x="64204" y="18607"/>
                    <a:pt x="61331" y="11881"/>
                    <a:pt x="56288" y="7075"/>
                  </a:cubicBezTo>
                  <a:cubicBezTo>
                    <a:pt x="51181" y="2206"/>
                    <a:pt x="44414" y="-293"/>
                    <a:pt x="37393" y="27"/>
                  </a:cubicBezTo>
                  <a:close/>
                </a:path>
              </a:pathLst>
            </a:custGeom>
            <a:grpFill/>
            <a:ln w="16279" cap="flat">
              <a:noFill/>
              <a:prstDash val="solid"/>
              <a:miter/>
            </a:ln>
          </p:spPr>
          <p:txBody>
            <a:bodyPr rtlCol="0" anchor="ctr"/>
            <a:lstStyle/>
            <a:p>
              <a:endParaRPr lang="es-ES"/>
            </a:p>
          </p:txBody>
        </p:sp>
        <p:sp>
          <p:nvSpPr>
            <p:cNvPr id="38" name="Forma libre 37">
              <a:extLst>
                <a:ext uri="{FF2B5EF4-FFF2-40B4-BE49-F238E27FC236}">
                  <a16:creationId xmlns:a16="http://schemas.microsoft.com/office/drawing/2014/main" id="{05E15AEA-1702-EEF6-DA19-0E47D07AB7F2}"/>
                </a:ext>
              </a:extLst>
            </p:cNvPr>
            <p:cNvSpPr/>
            <p:nvPr/>
          </p:nvSpPr>
          <p:spPr>
            <a:xfrm>
              <a:off x="5744488" y="3894319"/>
              <a:ext cx="73725" cy="77663"/>
            </a:xfrm>
            <a:custGeom>
              <a:avLst/>
              <a:gdLst>
                <a:gd name="connsiteX0" fmla="*/ 49131 w 73725"/>
                <a:gd name="connsiteY0" fmla="*/ 15819 h 77663"/>
                <a:gd name="connsiteX1" fmla="*/ 17850 w 73725"/>
                <a:gd name="connsiteY1" fmla="*/ 1212 h 77663"/>
                <a:gd name="connsiteX2" fmla="*/ 613 w 73725"/>
                <a:gd name="connsiteY2" fmla="*/ 31196 h 77663"/>
                <a:gd name="connsiteX3" fmla="*/ 33808 w 73725"/>
                <a:gd name="connsiteY3" fmla="*/ 73481 h 77663"/>
                <a:gd name="connsiteX4" fmla="*/ 69557 w 73725"/>
                <a:gd name="connsiteY4" fmla="*/ 65792 h 77663"/>
                <a:gd name="connsiteX5" fmla="*/ 61898 w 73725"/>
                <a:gd name="connsiteY5" fmla="*/ 29913 h 77663"/>
                <a:gd name="connsiteX6" fmla="*/ 49129 w 73725"/>
                <a:gd name="connsiteY6" fmla="*/ 15819 h 7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5" h="77663">
                  <a:moveTo>
                    <a:pt x="49131" y="15819"/>
                  </a:moveTo>
                  <a:cubicBezTo>
                    <a:pt x="44088" y="3518"/>
                    <a:pt x="30491" y="-2824"/>
                    <a:pt x="17850" y="1212"/>
                  </a:cubicBezTo>
                  <a:cubicBezTo>
                    <a:pt x="5210" y="5184"/>
                    <a:pt x="-2260" y="18191"/>
                    <a:pt x="613" y="31196"/>
                  </a:cubicBezTo>
                  <a:cubicBezTo>
                    <a:pt x="6550" y="48686"/>
                    <a:pt x="18232" y="63615"/>
                    <a:pt x="33808" y="73481"/>
                  </a:cubicBezTo>
                  <a:cubicBezTo>
                    <a:pt x="45810" y="81296"/>
                    <a:pt x="61768" y="77837"/>
                    <a:pt x="69557" y="65792"/>
                  </a:cubicBezTo>
                  <a:cubicBezTo>
                    <a:pt x="77346" y="53748"/>
                    <a:pt x="73898" y="37730"/>
                    <a:pt x="61898" y="29913"/>
                  </a:cubicBezTo>
                  <a:cubicBezTo>
                    <a:pt x="56215" y="26774"/>
                    <a:pt x="51684" y="21776"/>
                    <a:pt x="49129" y="15819"/>
                  </a:cubicBezTo>
                  <a:close/>
                </a:path>
              </a:pathLst>
            </a:custGeom>
            <a:grpFill/>
            <a:ln w="16279" cap="flat">
              <a:noFill/>
              <a:prstDash val="solid"/>
              <a:miter/>
            </a:ln>
          </p:spPr>
          <p:txBody>
            <a:bodyPr rtlCol="0" anchor="ctr"/>
            <a:lstStyle/>
            <a:p>
              <a:endParaRPr lang="es-ES"/>
            </a:p>
          </p:txBody>
        </p:sp>
        <p:sp>
          <p:nvSpPr>
            <p:cNvPr id="39" name="Forma libre 38">
              <a:extLst>
                <a:ext uri="{FF2B5EF4-FFF2-40B4-BE49-F238E27FC236}">
                  <a16:creationId xmlns:a16="http://schemas.microsoft.com/office/drawing/2014/main" id="{7A471AD4-F84D-F464-0F22-7EA90BE0FF2B}"/>
                </a:ext>
              </a:extLst>
            </p:cNvPr>
            <p:cNvSpPr/>
            <p:nvPr/>
          </p:nvSpPr>
          <p:spPr>
            <a:xfrm>
              <a:off x="5848038" y="4187397"/>
              <a:ext cx="60983" cy="69988"/>
            </a:xfrm>
            <a:custGeom>
              <a:avLst/>
              <a:gdLst>
                <a:gd name="connsiteX0" fmla="*/ 13255 w 60983"/>
                <a:gd name="connsiteY0" fmla="*/ 3356 h 69988"/>
                <a:gd name="connsiteX1" fmla="*/ 3041 w 60983"/>
                <a:gd name="connsiteY1" fmla="*/ 37953 h 69988"/>
                <a:gd name="connsiteX2" fmla="*/ 13255 w 60983"/>
                <a:gd name="connsiteY2" fmla="*/ 57174 h 69988"/>
                <a:gd name="connsiteX3" fmla="*/ 34960 w 60983"/>
                <a:gd name="connsiteY3" fmla="*/ 69989 h 69988"/>
                <a:gd name="connsiteX4" fmla="*/ 47728 w 60983"/>
                <a:gd name="connsiteY4" fmla="*/ 66144 h 69988"/>
                <a:gd name="connsiteX5" fmla="*/ 57942 w 60983"/>
                <a:gd name="connsiteY5" fmla="*/ 31547 h 69988"/>
                <a:gd name="connsiteX6" fmla="*/ 47728 w 60983"/>
                <a:gd name="connsiteY6" fmla="*/ 12326 h 69988"/>
                <a:gd name="connsiteX7" fmla="*/ 13255 w 60983"/>
                <a:gd name="connsiteY7" fmla="*/ 3356 h 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3" h="69988">
                  <a:moveTo>
                    <a:pt x="13255" y="3356"/>
                  </a:moveTo>
                  <a:cubicBezTo>
                    <a:pt x="999" y="10148"/>
                    <a:pt x="-3597" y="25588"/>
                    <a:pt x="3041" y="37953"/>
                  </a:cubicBezTo>
                  <a:lnTo>
                    <a:pt x="13255" y="57174"/>
                  </a:lnTo>
                  <a:cubicBezTo>
                    <a:pt x="17723" y="64991"/>
                    <a:pt x="25958" y="69859"/>
                    <a:pt x="34960" y="69989"/>
                  </a:cubicBezTo>
                  <a:lnTo>
                    <a:pt x="47728" y="66144"/>
                  </a:lnTo>
                  <a:cubicBezTo>
                    <a:pt x="59985" y="59352"/>
                    <a:pt x="64581" y="43912"/>
                    <a:pt x="57942" y="31547"/>
                  </a:cubicBezTo>
                  <a:lnTo>
                    <a:pt x="47728" y="12326"/>
                  </a:lnTo>
                  <a:cubicBezTo>
                    <a:pt x="40578" y="472"/>
                    <a:pt x="25257" y="-3500"/>
                    <a:pt x="13255" y="3356"/>
                  </a:cubicBezTo>
                  <a:close/>
                </a:path>
              </a:pathLst>
            </a:custGeom>
            <a:grpFill/>
            <a:ln w="16279" cap="flat">
              <a:noFill/>
              <a:prstDash val="solid"/>
              <a:miter/>
            </a:ln>
          </p:spPr>
          <p:txBody>
            <a:bodyPr rtlCol="0" anchor="ctr"/>
            <a:lstStyle/>
            <a:p>
              <a:endParaRPr lang="es-ES"/>
            </a:p>
          </p:txBody>
        </p:sp>
        <p:sp>
          <p:nvSpPr>
            <p:cNvPr id="40" name="Forma libre 39">
              <a:extLst>
                <a:ext uri="{FF2B5EF4-FFF2-40B4-BE49-F238E27FC236}">
                  <a16:creationId xmlns:a16="http://schemas.microsoft.com/office/drawing/2014/main" id="{DFF67CFE-B256-0DC4-8234-CC49DC51F672}"/>
                </a:ext>
              </a:extLst>
            </p:cNvPr>
            <p:cNvSpPr/>
            <p:nvPr/>
          </p:nvSpPr>
          <p:spPr>
            <a:xfrm>
              <a:off x="5903792" y="3099800"/>
              <a:ext cx="524220" cy="483587"/>
            </a:xfrm>
            <a:custGeom>
              <a:avLst/>
              <a:gdLst>
                <a:gd name="connsiteX0" fmla="*/ 510336 w 524220"/>
                <a:gd name="connsiteY0" fmla="*/ 432332 h 483587"/>
                <a:gd name="connsiteX1" fmla="*/ 510336 w 524220"/>
                <a:gd name="connsiteY1" fmla="*/ 329822 h 483587"/>
                <a:gd name="connsiteX2" fmla="*/ 350742 w 524220"/>
                <a:gd name="connsiteY2" fmla="*/ 51767 h 483587"/>
                <a:gd name="connsiteX3" fmla="*/ 262007 w 524220"/>
                <a:gd name="connsiteY3" fmla="*/ 0 h 483587"/>
                <a:gd name="connsiteX4" fmla="*/ 173272 w 524220"/>
                <a:gd name="connsiteY4" fmla="*/ 51767 h 483587"/>
                <a:gd name="connsiteX5" fmla="*/ 13678 w 524220"/>
                <a:gd name="connsiteY5" fmla="*/ 329822 h 483587"/>
                <a:gd name="connsiteX6" fmla="*/ 13614 w 524220"/>
                <a:gd name="connsiteY6" fmla="*/ 432204 h 483587"/>
                <a:gd name="connsiteX7" fmla="*/ 101773 w 524220"/>
                <a:gd name="connsiteY7" fmla="*/ 483587 h 483587"/>
                <a:gd name="connsiteX8" fmla="*/ 422234 w 524220"/>
                <a:gd name="connsiteY8" fmla="*/ 483587 h 483587"/>
                <a:gd name="connsiteX9" fmla="*/ 510330 w 524220"/>
                <a:gd name="connsiteY9" fmla="*/ 432332 h 483587"/>
                <a:gd name="connsiteX10" fmla="*/ 465649 w 524220"/>
                <a:gd name="connsiteY10" fmla="*/ 406705 h 483587"/>
                <a:gd name="connsiteX11" fmla="*/ 420962 w 524220"/>
                <a:gd name="connsiteY11" fmla="*/ 432332 h 483587"/>
                <a:gd name="connsiteX12" fmla="*/ 101777 w 524220"/>
                <a:gd name="connsiteY12" fmla="*/ 432332 h 483587"/>
                <a:gd name="connsiteX13" fmla="*/ 57217 w 524220"/>
                <a:gd name="connsiteY13" fmla="*/ 406897 h 483587"/>
                <a:gd name="connsiteX14" fmla="*/ 57090 w 524220"/>
                <a:gd name="connsiteY14" fmla="*/ 355450 h 483587"/>
                <a:gd name="connsiteX15" fmla="*/ 217962 w 524220"/>
                <a:gd name="connsiteY15" fmla="*/ 77394 h 483587"/>
                <a:gd name="connsiteX16" fmla="*/ 262010 w 524220"/>
                <a:gd name="connsiteY16" fmla="*/ 52086 h 483587"/>
                <a:gd name="connsiteX17" fmla="*/ 306058 w 524220"/>
                <a:gd name="connsiteY17" fmla="*/ 77394 h 483587"/>
                <a:gd name="connsiteX18" fmla="*/ 465652 w 524220"/>
                <a:gd name="connsiteY18" fmla="*/ 355450 h 483587"/>
                <a:gd name="connsiteX19" fmla="*/ 465652 w 524220"/>
                <a:gd name="connsiteY19" fmla="*/ 406705 h 48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4220" h="483587">
                  <a:moveTo>
                    <a:pt x="510336" y="432332"/>
                  </a:moveTo>
                  <a:cubicBezTo>
                    <a:pt x="528849" y="400682"/>
                    <a:pt x="528849" y="361472"/>
                    <a:pt x="510336" y="329822"/>
                  </a:cubicBezTo>
                  <a:lnTo>
                    <a:pt x="350742" y="51767"/>
                  </a:lnTo>
                  <a:cubicBezTo>
                    <a:pt x="332548" y="19797"/>
                    <a:pt x="298714" y="0"/>
                    <a:pt x="262007" y="0"/>
                  </a:cubicBezTo>
                  <a:cubicBezTo>
                    <a:pt x="225300" y="0"/>
                    <a:pt x="191466" y="19797"/>
                    <a:pt x="173272" y="51767"/>
                  </a:cubicBezTo>
                  <a:lnTo>
                    <a:pt x="13678" y="329822"/>
                  </a:lnTo>
                  <a:cubicBezTo>
                    <a:pt x="-4517" y="361472"/>
                    <a:pt x="-4580" y="400490"/>
                    <a:pt x="13614" y="432204"/>
                  </a:cubicBezTo>
                  <a:cubicBezTo>
                    <a:pt x="31744" y="463854"/>
                    <a:pt x="65323" y="483459"/>
                    <a:pt x="101773" y="483587"/>
                  </a:cubicBezTo>
                  <a:lnTo>
                    <a:pt x="422234" y="483587"/>
                  </a:lnTo>
                  <a:cubicBezTo>
                    <a:pt x="458686" y="483715"/>
                    <a:pt x="492328" y="464110"/>
                    <a:pt x="510330" y="432332"/>
                  </a:cubicBezTo>
                  <a:close/>
                  <a:moveTo>
                    <a:pt x="465649" y="406705"/>
                  </a:moveTo>
                  <a:cubicBezTo>
                    <a:pt x="456457" y="422722"/>
                    <a:pt x="439348" y="432524"/>
                    <a:pt x="420962" y="432332"/>
                  </a:cubicBezTo>
                  <a:lnTo>
                    <a:pt x="101777" y="432332"/>
                  </a:lnTo>
                  <a:cubicBezTo>
                    <a:pt x="83455" y="432524"/>
                    <a:pt x="66410" y="422786"/>
                    <a:pt x="57217" y="406897"/>
                  </a:cubicBezTo>
                  <a:cubicBezTo>
                    <a:pt x="47961" y="391007"/>
                    <a:pt x="47897" y="371402"/>
                    <a:pt x="57090" y="355450"/>
                  </a:cubicBezTo>
                  <a:lnTo>
                    <a:pt x="217962" y="77394"/>
                  </a:lnTo>
                  <a:cubicBezTo>
                    <a:pt x="227155" y="61698"/>
                    <a:pt x="243880" y="52086"/>
                    <a:pt x="262010" y="52086"/>
                  </a:cubicBezTo>
                  <a:cubicBezTo>
                    <a:pt x="280140" y="52086"/>
                    <a:pt x="296865" y="61696"/>
                    <a:pt x="306058" y="77394"/>
                  </a:cubicBezTo>
                  <a:lnTo>
                    <a:pt x="465652" y="355450"/>
                  </a:lnTo>
                  <a:cubicBezTo>
                    <a:pt x="474781" y="371338"/>
                    <a:pt x="474781" y="390815"/>
                    <a:pt x="465652" y="406705"/>
                  </a:cubicBezTo>
                  <a:close/>
                </a:path>
              </a:pathLst>
            </a:custGeom>
            <a:grpFill/>
            <a:ln w="16279" cap="flat">
              <a:noFill/>
              <a:prstDash val="solid"/>
              <a:miter/>
            </a:ln>
          </p:spPr>
          <p:txBody>
            <a:bodyPr rtlCol="0" anchor="ctr"/>
            <a:lstStyle/>
            <a:p>
              <a:endParaRPr lang="es-ES"/>
            </a:p>
          </p:txBody>
        </p:sp>
        <p:sp>
          <p:nvSpPr>
            <p:cNvPr id="41" name="Forma libre 40">
              <a:extLst>
                <a:ext uri="{FF2B5EF4-FFF2-40B4-BE49-F238E27FC236}">
                  <a16:creationId xmlns:a16="http://schemas.microsoft.com/office/drawing/2014/main" id="{C38732C3-71AE-38BB-69EA-31EB1AD848E4}"/>
                </a:ext>
              </a:extLst>
            </p:cNvPr>
            <p:cNvSpPr/>
            <p:nvPr/>
          </p:nvSpPr>
          <p:spPr>
            <a:xfrm>
              <a:off x="6137081" y="3236133"/>
              <a:ext cx="51070" cy="153764"/>
            </a:xfrm>
            <a:custGeom>
              <a:avLst/>
              <a:gdLst>
                <a:gd name="connsiteX0" fmla="*/ 25535 w 51070"/>
                <a:gd name="connsiteY0" fmla="*/ 0 h 153764"/>
                <a:gd name="connsiteX1" fmla="*/ 0 w 51070"/>
                <a:gd name="connsiteY1" fmla="*/ 25627 h 153764"/>
                <a:gd name="connsiteX2" fmla="*/ 0 w 51070"/>
                <a:gd name="connsiteY2" fmla="*/ 128137 h 153764"/>
                <a:gd name="connsiteX3" fmla="*/ 25535 w 51070"/>
                <a:gd name="connsiteY3" fmla="*/ 153765 h 153764"/>
                <a:gd name="connsiteX4" fmla="*/ 51070 w 51070"/>
                <a:gd name="connsiteY4" fmla="*/ 128137 h 153764"/>
                <a:gd name="connsiteX5" fmla="*/ 51070 w 51070"/>
                <a:gd name="connsiteY5" fmla="*/ 25627 h 153764"/>
                <a:gd name="connsiteX6" fmla="*/ 43602 w 51070"/>
                <a:gd name="connsiteY6" fmla="*/ 7496 h 153764"/>
                <a:gd name="connsiteX7" fmla="*/ 25535 w 51070"/>
                <a:gd name="connsiteY7" fmla="*/ 0 h 15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0" h="153764">
                  <a:moveTo>
                    <a:pt x="25535" y="0"/>
                  </a:moveTo>
                  <a:cubicBezTo>
                    <a:pt x="11427" y="0"/>
                    <a:pt x="0" y="11468"/>
                    <a:pt x="0" y="25627"/>
                  </a:cubicBezTo>
                  <a:lnTo>
                    <a:pt x="0" y="128137"/>
                  </a:lnTo>
                  <a:cubicBezTo>
                    <a:pt x="0" y="142297"/>
                    <a:pt x="11427" y="153765"/>
                    <a:pt x="25535" y="153765"/>
                  </a:cubicBezTo>
                  <a:cubicBezTo>
                    <a:pt x="39644" y="153765"/>
                    <a:pt x="51070" y="142297"/>
                    <a:pt x="51070" y="128137"/>
                  </a:cubicBezTo>
                  <a:lnTo>
                    <a:pt x="51070" y="25627"/>
                  </a:lnTo>
                  <a:cubicBezTo>
                    <a:pt x="51070" y="18836"/>
                    <a:pt x="48389" y="12301"/>
                    <a:pt x="43602" y="7496"/>
                  </a:cubicBezTo>
                  <a:cubicBezTo>
                    <a:pt x="38813" y="2690"/>
                    <a:pt x="32303" y="0"/>
                    <a:pt x="25535" y="0"/>
                  </a:cubicBezTo>
                  <a:close/>
                </a:path>
              </a:pathLst>
            </a:custGeom>
            <a:grpFill/>
            <a:ln w="16279" cap="flat">
              <a:noFill/>
              <a:prstDash val="solid"/>
              <a:miter/>
            </a:ln>
          </p:spPr>
          <p:txBody>
            <a:bodyPr rtlCol="0" anchor="ctr"/>
            <a:lstStyle/>
            <a:p>
              <a:endParaRPr lang="es-ES"/>
            </a:p>
          </p:txBody>
        </p:sp>
        <p:sp>
          <p:nvSpPr>
            <p:cNvPr id="42" name="Forma libre 41">
              <a:extLst>
                <a:ext uri="{FF2B5EF4-FFF2-40B4-BE49-F238E27FC236}">
                  <a16:creationId xmlns:a16="http://schemas.microsoft.com/office/drawing/2014/main" id="{9D0D1491-B052-6E8F-AAD6-94881236AAF6}"/>
                </a:ext>
              </a:extLst>
            </p:cNvPr>
            <p:cNvSpPr/>
            <p:nvPr/>
          </p:nvSpPr>
          <p:spPr>
            <a:xfrm>
              <a:off x="6137081" y="3415517"/>
              <a:ext cx="51070" cy="76882"/>
            </a:xfrm>
            <a:custGeom>
              <a:avLst/>
              <a:gdLst>
                <a:gd name="connsiteX0" fmla="*/ 25535 w 51070"/>
                <a:gd name="connsiteY0" fmla="*/ 0 h 76882"/>
                <a:gd name="connsiteX1" fmla="*/ 0 w 51070"/>
                <a:gd name="connsiteY1" fmla="*/ 25627 h 76882"/>
                <a:gd name="connsiteX2" fmla="*/ 0 w 51070"/>
                <a:gd name="connsiteY2" fmla="*/ 51255 h 76882"/>
                <a:gd name="connsiteX3" fmla="*/ 25535 w 51070"/>
                <a:gd name="connsiteY3" fmla="*/ 76882 h 76882"/>
                <a:gd name="connsiteX4" fmla="*/ 51070 w 51070"/>
                <a:gd name="connsiteY4" fmla="*/ 51255 h 76882"/>
                <a:gd name="connsiteX5" fmla="*/ 51070 w 51070"/>
                <a:gd name="connsiteY5" fmla="*/ 25627 h 76882"/>
                <a:gd name="connsiteX6" fmla="*/ 43602 w 51070"/>
                <a:gd name="connsiteY6" fmla="*/ 7496 h 76882"/>
                <a:gd name="connsiteX7" fmla="*/ 25535 w 51070"/>
                <a:gd name="connsiteY7" fmla="*/ 0 h 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0" h="76882">
                  <a:moveTo>
                    <a:pt x="25535" y="0"/>
                  </a:moveTo>
                  <a:cubicBezTo>
                    <a:pt x="11427" y="0"/>
                    <a:pt x="0" y="11468"/>
                    <a:pt x="0" y="25627"/>
                  </a:cubicBezTo>
                  <a:lnTo>
                    <a:pt x="0" y="51255"/>
                  </a:lnTo>
                  <a:cubicBezTo>
                    <a:pt x="0" y="65414"/>
                    <a:pt x="11427" y="76882"/>
                    <a:pt x="25535" y="76882"/>
                  </a:cubicBezTo>
                  <a:cubicBezTo>
                    <a:pt x="39644" y="76882"/>
                    <a:pt x="51070" y="65414"/>
                    <a:pt x="51070" y="51255"/>
                  </a:cubicBezTo>
                  <a:lnTo>
                    <a:pt x="51070" y="25627"/>
                  </a:lnTo>
                  <a:cubicBezTo>
                    <a:pt x="51070" y="18836"/>
                    <a:pt x="48389" y="12301"/>
                    <a:pt x="43602" y="7496"/>
                  </a:cubicBezTo>
                  <a:cubicBezTo>
                    <a:pt x="38813" y="2690"/>
                    <a:pt x="32303" y="0"/>
                    <a:pt x="25535" y="0"/>
                  </a:cubicBezTo>
                  <a:close/>
                </a:path>
              </a:pathLst>
            </a:custGeom>
            <a:grpFill/>
            <a:ln w="16279" cap="flat">
              <a:noFill/>
              <a:prstDash val="solid"/>
              <a:miter/>
            </a:ln>
          </p:spPr>
          <p:txBody>
            <a:bodyPr rtlCol="0" anchor="ctr"/>
            <a:lstStyle/>
            <a:p>
              <a:endParaRPr lang="es-ES"/>
            </a:p>
          </p:txBody>
        </p:sp>
      </p:grpSp>
      <p:sp>
        <p:nvSpPr>
          <p:cNvPr id="48" name="Elipse 47">
            <a:extLst>
              <a:ext uri="{FF2B5EF4-FFF2-40B4-BE49-F238E27FC236}">
                <a16:creationId xmlns:a16="http://schemas.microsoft.com/office/drawing/2014/main" id="{EDF0FDA9-C4DE-6CDD-02EB-F30A7FCF89DA}"/>
              </a:ext>
            </a:extLst>
          </p:cNvPr>
          <p:cNvSpPr/>
          <p:nvPr/>
        </p:nvSpPr>
        <p:spPr>
          <a:xfrm>
            <a:off x="7031647" y="1738460"/>
            <a:ext cx="1452929" cy="14529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6" name="Gráfico 63">
            <a:extLst>
              <a:ext uri="{FF2B5EF4-FFF2-40B4-BE49-F238E27FC236}">
                <a16:creationId xmlns:a16="http://schemas.microsoft.com/office/drawing/2014/main" id="{50E2303C-8C98-E157-F3D3-ECFC44C51496}"/>
              </a:ext>
            </a:extLst>
          </p:cNvPr>
          <p:cNvGrpSpPr/>
          <p:nvPr/>
        </p:nvGrpSpPr>
        <p:grpSpPr>
          <a:xfrm>
            <a:off x="7143339" y="2110461"/>
            <a:ext cx="1229543" cy="660917"/>
            <a:chOff x="3669256" y="1438833"/>
            <a:chExt cx="4853110" cy="2608696"/>
          </a:xfrm>
          <a:solidFill>
            <a:srgbClr val="002855"/>
          </a:solidFill>
        </p:grpSpPr>
        <p:grpSp>
          <p:nvGrpSpPr>
            <p:cNvPr id="67" name="Gráfico 63">
              <a:extLst>
                <a:ext uri="{FF2B5EF4-FFF2-40B4-BE49-F238E27FC236}">
                  <a16:creationId xmlns:a16="http://schemas.microsoft.com/office/drawing/2014/main" id="{D7A58BEA-723D-3E33-8840-2597315EA8A6}"/>
                </a:ext>
              </a:extLst>
            </p:cNvPr>
            <p:cNvGrpSpPr/>
            <p:nvPr/>
          </p:nvGrpSpPr>
          <p:grpSpPr>
            <a:xfrm>
              <a:off x="4977586" y="1438833"/>
              <a:ext cx="2235696" cy="2608696"/>
              <a:chOff x="4977586" y="1438833"/>
              <a:chExt cx="2235696" cy="2608696"/>
            </a:xfrm>
            <a:grpFill/>
          </p:grpSpPr>
          <p:sp>
            <p:nvSpPr>
              <p:cNvPr id="68" name="Forma libre 67">
                <a:extLst>
                  <a:ext uri="{FF2B5EF4-FFF2-40B4-BE49-F238E27FC236}">
                    <a16:creationId xmlns:a16="http://schemas.microsoft.com/office/drawing/2014/main" id="{0C758430-3B53-7C38-04A5-B1BDC2EE2096}"/>
                  </a:ext>
                </a:extLst>
              </p:cNvPr>
              <p:cNvSpPr/>
              <p:nvPr/>
            </p:nvSpPr>
            <p:spPr>
              <a:xfrm>
                <a:off x="5452807" y="1438833"/>
                <a:ext cx="1287739" cy="1287821"/>
              </a:xfrm>
              <a:custGeom>
                <a:avLst/>
                <a:gdLst>
                  <a:gd name="connsiteX0" fmla="*/ 1180581 w 1287739"/>
                  <a:gd name="connsiteY0" fmla="*/ 644284 h 1287821"/>
                  <a:gd name="connsiteX1" fmla="*/ 829109 w 1287739"/>
                  <a:gd name="connsiteY1" fmla="*/ 1148990 h 1287821"/>
                  <a:gd name="connsiteX2" fmla="*/ 225283 w 1287739"/>
                  <a:gd name="connsiteY2" fmla="*/ 983434 h 1287821"/>
                  <a:gd name="connsiteX3" fmla="*/ 185100 w 1287739"/>
                  <a:gd name="connsiteY3" fmla="*/ 363535 h 1287821"/>
                  <a:gd name="connsiteX4" fmla="*/ 746063 w 1287739"/>
                  <a:gd name="connsiteY4" fmla="*/ 117076 h 1287821"/>
                  <a:gd name="connsiteX5" fmla="*/ 1180581 w 1287739"/>
                  <a:gd name="connsiteY5" fmla="*/ 644284 h 1287821"/>
                  <a:gd name="connsiteX6" fmla="*/ 1287738 w 1287739"/>
                  <a:gd name="connsiteY6" fmla="*/ 644284 h 1287821"/>
                  <a:gd name="connsiteX7" fmla="*/ 864470 w 1287739"/>
                  <a:gd name="connsiteY7" fmla="*/ 38851 h 1287821"/>
                  <a:gd name="connsiteX8" fmla="*/ 147595 w 1287739"/>
                  <a:gd name="connsiteY8" fmla="*/ 232269 h 1287821"/>
                  <a:gd name="connsiteX9" fmla="*/ 90802 w 1287739"/>
                  <a:gd name="connsiteY9" fmla="*/ 976469 h 1287821"/>
                  <a:gd name="connsiteX10" fmla="*/ 771245 w 1287739"/>
                  <a:gd name="connsiteY10" fmla="*/ 1275971 h 1287821"/>
                  <a:gd name="connsiteX11" fmla="*/ 1279165 w 1287739"/>
                  <a:gd name="connsiteY11" fmla="*/ 747154 h 1287821"/>
                  <a:gd name="connsiteX12" fmla="*/ 1287738 w 1287739"/>
                  <a:gd name="connsiteY12" fmla="*/ 644284 h 1287821"/>
                  <a:gd name="connsiteX13" fmla="*/ 1180581 w 1287739"/>
                  <a:gd name="connsiteY13" fmla="*/ 644284 h 128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739" h="1287821">
                    <a:moveTo>
                      <a:pt x="1180581" y="644284"/>
                    </a:moveTo>
                    <a:cubicBezTo>
                      <a:pt x="1178974" y="866098"/>
                      <a:pt x="1039671" y="1072909"/>
                      <a:pt x="829109" y="1148990"/>
                    </a:cubicBezTo>
                    <a:cubicBezTo>
                      <a:pt x="613189" y="1226679"/>
                      <a:pt x="371552" y="1159706"/>
                      <a:pt x="225283" y="983434"/>
                    </a:cubicBezTo>
                    <a:cubicBezTo>
                      <a:pt x="81694" y="809841"/>
                      <a:pt x="67764" y="554273"/>
                      <a:pt x="185100" y="363535"/>
                    </a:cubicBezTo>
                    <a:cubicBezTo>
                      <a:pt x="300293" y="174940"/>
                      <a:pt x="529071" y="73142"/>
                      <a:pt x="746063" y="117076"/>
                    </a:cubicBezTo>
                    <a:cubicBezTo>
                      <a:pt x="996808" y="166903"/>
                      <a:pt x="1178974" y="388717"/>
                      <a:pt x="1180581" y="644284"/>
                    </a:cubicBezTo>
                    <a:cubicBezTo>
                      <a:pt x="1181117" y="713400"/>
                      <a:pt x="1288274" y="713400"/>
                      <a:pt x="1287738" y="644284"/>
                    </a:cubicBezTo>
                    <a:cubicBezTo>
                      <a:pt x="1286130" y="374786"/>
                      <a:pt x="1116288" y="133149"/>
                      <a:pt x="864470" y="38851"/>
                    </a:cubicBezTo>
                    <a:cubicBezTo>
                      <a:pt x="613725" y="-54910"/>
                      <a:pt x="316902" y="25457"/>
                      <a:pt x="147595" y="232269"/>
                    </a:cubicBezTo>
                    <a:cubicBezTo>
                      <a:pt x="-23855" y="441759"/>
                      <a:pt x="-50108" y="742868"/>
                      <a:pt x="90802" y="976469"/>
                    </a:cubicBezTo>
                    <a:cubicBezTo>
                      <a:pt x="231177" y="1208462"/>
                      <a:pt x="506033" y="1327405"/>
                      <a:pt x="771245" y="1275971"/>
                    </a:cubicBezTo>
                    <a:cubicBezTo>
                      <a:pt x="1029491" y="1225607"/>
                      <a:pt x="1240053" y="1007544"/>
                      <a:pt x="1279165" y="747154"/>
                    </a:cubicBezTo>
                    <a:cubicBezTo>
                      <a:pt x="1284523" y="712864"/>
                      <a:pt x="1287202" y="678574"/>
                      <a:pt x="1287738" y="644284"/>
                    </a:cubicBezTo>
                    <a:cubicBezTo>
                      <a:pt x="1288274" y="575169"/>
                      <a:pt x="1181117" y="575169"/>
                      <a:pt x="1180581" y="644284"/>
                    </a:cubicBezTo>
                    <a:close/>
                  </a:path>
                </a:pathLst>
              </a:custGeom>
              <a:grpFill/>
              <a:ln w="5358" cap="flat">
                <a:noFill/>
                <a:prstDash val="solid"/>
                <a:miter/>
              </a:ln>
            </p:spPr>
            <p:txBody>
              <a:bodyPr rtlCol="0" anchor="ctr"/>
              <a:lstStyle/>
              <a:p>
                <a:endParaRPr lang="es-ES"/>
              </a:p>
            </p:txBody>
          </p:sp>
          <p:sp>
            <p:nvSpPr>
              <p:cNvPr id="69" name="Forma libre 68">
                <a:extLst>
                  <a:ext uri="{FF2B5EF4-FFF2-40B4-BE49-F238E27FC236}">
                    <a16:creationId xmlns:a16="http://schemas.microsoft.com/office/drawing/2014/main" id="{1A4C9C24-B8C2-4FBD-34A6-C6A37E06000A}"/>
                  </a:ext>
                </a:extLst>
              </p:cNvPr>
              <p:cNvSpPr/>
              <p:nvPr/>
            </p:nvSpPr>
            <p:spPr>
              <a:xfrm>
                <a:off x="4977586" y="2608208"/>
                <a:ext cx="2235696" cy="1439321"/>
              </a:xfrm>
              <a:custGeom>
                <a:avLst/>
                <a:gdLst>
                  <a:gd name="connsiteX0" fmla="*/ 1815465 w 2235696"/>
                  <a:gd name="connsiteY0" fmla="*/ 101237 h 1439321"/>
                  <a:gd name="connsiteX1" fmla="*/ 2128897 w 2235696"/>
                  <a:gd name="connsiteY1" fmla="*/ 678274 h 1439321"/>
                  <a:gd name="connsiteX2" fmla="*/ 2128897 w 2235696"/>
                  <a:gd name="connsiteY2" fmla="*/ 1101541 h 1439321"/>
                  <a:gd name="connsiteX3" fmla="*/ 2087106 w 2235696"/>
                  <a:gd name="connsiteY3" fmla="*/ 1271383 h 1439321"/>
                  <a:gd name="connsiteX4" fmla="*/ 1939766 w 2235696"/>
                  <a:gd name="connsiteY4" fmla="*/ 1332998 h 1439321"/>
                  <a:gd name="connsiteX5" fmla="*/ 1668125 w 2235696"/>
                  <a:gd name="connsiteY5" fmla="*/ 1332998 h 1439321"/>
                  <a:gd name="connsiteX6" fmla="*/ 678001 w 2235696"/>
                  <a:gd name="connsiteY6" fmla="*/ 1332998 h 1439321"/>
                  <a:gd name="connsiteX7" fmla="*/ 335637 w 2235696"/>
                  <a:gd name="connsiteY7" fmla="*/ 1332998 h 1439321"/>
                  <a:gd name="connsiteX8" fmla="*/ 282595 w 2235696"/>
                  <a:gd name="connsiteY8" fmla="*/ 1332998 h 1439321"/>
                  <a:gd name="connsiteX9" fmla="*/ 107930 w 2235696"/>
                  <a:gd name="connsiteY9" fmla="*/ 1156726 h 1439321"/>
                  <a:gd name="connsiteX10" fmla="*/ 107930 w 2235696"/>
                  <a:gd name="connsiteY10" fmla="*/ 745782 h 1439321"/>
                  <a:gd name="connsiteX11" fmla="*/ 117574 w 2235696"/>
                  <a:gd name="connsiteY11" fmla="*/ 553972 h 1439321"/>
                  <a:gd name="connsiteX12" fmla="*/ 278844 w 2235696"/>
                  <a:gd name="connsiteY12" fmla="*/ 221788 h 1439321"/>
                  <a:gd name="connsiteX13" fmla="*/ 415469 w 2235696"/>
                  <a:gd name="connsiteY13" fmla="*/ 104452 h 1439321"/>
                  <a:gd name="connsiteX14" fmla="*/ 361355 w 2235696"/>
                  <a:gd name="connsiteY14" fmla="*/ 11762 h 1439321"/>
                  <a:gd name="connsiteX15" fmla="*/ 238 w 2235696"/>
                  <a:gd name="connsiteY15" fmla="*/ 672916 h 1439321"/>
                  <a:gd name="connsiteX16" fmla="*/ 238 w 2235696"/>
                  <a:gd name="connsiteY16" fmla="*/ 1102612 h 1439321"/>
                  <a:gd name="connsiteX17" fmla="*/ 53816 w 2235696"/>
                  <a:gd name="connsiteY17" fmla="*/ 1321747 h 1439321"/>
                  <a:gd name="connsiteX18" fmla="*/ 289024 w 2235696"/>
                  <a:gd name="connsiteY18" fmla="*/ 1439083 h 1439321"/>
                  <a:gd name="connsiteX19" fmla="*/ 555308 w 2235696"/>
                  <a:gd name="connsiteY19" fmla="*/ 1439083 h 1439321"/>
                  <a:gd name="connsiteX20" fmla="*/ 1053584 w 2235696"/>
                  <a:gd name="connsiteY20" fmla="*/ 1439083 h 1439321"/>
                  <a:gd name="connsiteX21" fmla="*/ 1575971 w 2235696"/>
                  <a:gd name="connsiteY21" fmla="*/ 1439083 h 1439321"/>
                  <a:gd name="connsiteX22" fmla="*/ 1916192 w 2235696"/>
                  <a:gd name="connsiteY22" fmla="*/ 1439083 h 1439321"/>
                  <a:gd name="connsiteX23" fmla="*/ 2029242 w 2235696"/>
                  <a:gd name="connsiteY23" fmla="*/ 1428903 h 1439321"/>
                  <a:gd name="connsiteX24" fmla="*/ 2234982 w 2235696"/>
                  <a:gd name="connsiteY24" fmla="*/ 1155655 h 1439321"/>
                  <a:gd name="connsiteX25" fmla="*/ 2234982 w 2235696"/>
                  <a:gd name="connsiteY25" fmla="*/ 730244 h 1439321"/>
                  <a:gd name="connsiteX26" fmla="*/ 2215158 w 2235696"/>
                  <a:gd name="connsiteY26" fmla="*/ 493965 h 1439321"/>
                  <a:gd name="connsiteX27" fmla="*/ 2022812 w 2235696"/>
                  <a:gd name="connsiteY27" fmla="*/ 134991 h 1439321"/>
                  <a:gd name="connsiteX28" fmla="*/ 1868507 w 2235696"/>
                  <a:gd name="connsiteY28" fmla="*/ 8547 h 1439321"/>
                  <a:gd name="connsiteX29" fmla="*/ 1815465 w 2235696"/>
                  <a:gd name="connsiteY29" fmla="*/ 101237 h 1439321"/>
                  <a:gd name="connsiteX30" fmla="*/ 1815465 w 2235696"/>
                  <a:gd name="connsiteY30" fmla="*/ 101237 h 143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35696" h="1439321">
                    <a:moveTo>
                      <a:pt x="1815465" y="101237"/>
                    </a:moveTo>
                    <a:cubicBezTo>
                      <a:pt x="2013168" y="227146"/>
                      <a:pt x="2128897" y="444673"/>
                      <a:pt x="2128897" y="678274"/>
                    </a:cubicBezTo>
                    <a:cubicBezTo>
                      <a:pt x="2128897" y="819184"/>
                      <a:pt x="2128897" y="960630"/>
                      <a:pt x="2128897" y="1101541"/>
                    </a:cubicBezTo>
                    <a:cubicBezTo>
                      <a:pt x="2128897" y="1162620"/>
                      <a:pt x="2130505" y="1221556"/>
                      <a:pt x="2087106" y="1271383"/>
                    </a:cubicBezTo>
                    <a:cubicBezTo>
                      <a:pt x="2049066" y="1315853"/>
                      <a:pt x="1996559" y="1332998"/>
                      <a:pt x="1939766" y="1332998"/>
                    </a:cubicBezTo>
                    <a:cubicBezTo>
                      <a:pt x="1849219" y="1332998"/>
                      <a:pt x="1758672" y="1332998"/>
                      <a:pt x="1668125" y="1332998"/>
                    </a:cubicBezTo>
                    <a:cubicBezTo>
                      <a:pt x="1338084" y="1332998"/>
                      <a:pt x="1008043" y="1332998"/>
                      <a:pt x="678001" y="1332998"/>
                    </a:cubicBezTo>
                    <a:cubicBezTo>
                      <a:pt x="563880" y="1332998"/>
                      <a:pt x="449759" y="1332998"/>
                      <a:pt x="335637" y="1332998"/>
                    </a:cubicBezTo>
                    <a:cubicBezTo>
                      <a:pt x="317956" y="1332998"/>
                      <a:pt x="300276" y="1332998"/>
                      <a:pt x="282595" y="1332998"/>
                    </a:cubicBezTo>
                    <a:cubicBezTo>
                      <a:pt x="185083" y="1331391"/>
                      <a:pt x="109002" y="1253703"/>
                      <a:pt x="107930" y="1156726"/>
                    </a:cubicBezTo>
                    <a:cubicBezTo>
                      <a:pt x="106323" y="1020102"/>
                      <a:pt x="107930" y="882942"/>
                      <a:pt x="107930" y="745782"/>
                    </a:cubicBezTo>
                    <a:cubicBezTo>
                      <a:pt x="107930" y="681488"/>
                      <a:pt x="106323" y="617195"/>
                      <a:pt x="117574" y="553972"/>
                    </a:cubicBezTo>
                    <a:cubicBezTo>
                      <a:pt x="140077" y="430743"/>
                      <a:pt x="194727" y="315014"/>
                      <a:pt x="278844" y="221788"/>
                    </a:cubicBezTo>
                    <a:cubicBezTo>
                      <a:pt x="319564" y="176782"/>
                      <a:pt x="365105" y="137670"/>
                      <a:pt x="415469" y="104452"/>
                    </a:cubicBezTo>
                    <a:cubicBezTo>
                      <a:pt x="472797" y="66947"/>
                      <a:pt x="419219" y="-25743"/>
                      <a:pt x="361355" y="11762"/>
                    </a:cubicBezTo>
                    <a:cubicBezTo>
                      <a:pt x="137398" y="157494"/>
                      <a:pt x="774" y="405561"/>
                      <a:pt x="238" y="672916"/>
                    </a:cubicBezTo>
                    <a:cubicBezTo>
                      <a:pt x="-298" y="815969"/>
                      <a:pt x="238" y="959559"/>
                      <a:pt x="238" y="1102612"/>
                    </a:cubicBezTo>
                    <a:cubicBezTo>
                      <a:pt x="238" y="1180836"/>
                      <a:pt x="5060" y="1255846"/>
                      <a:pt x="53816" y="1321747"/>
                    </a:cubicBezTo>
                    <a:cubicBezTo>
                      <a:pt x="109538" y="1397828"/>
                      <a:pt x="195263" y="1438547"/>
                      <a:pt x="289024" y="1439083"/>
                    </a:cubicBezTo>
                    <a:cubicBezTo>
                      <a:pt x="377964" y="1439619"/>
                      <a:pt x="466904" y="1439083"/>
                      <a:pt x="555308" y="1439083"/>
                    </a:cubicBezTo>
                    <a:cubicBezTo>
                      <a:pt x="721400" y="1439083"/>
                      <a:pt x="887492" y="1439083"/>
                      <a:pt x="1053584" y="1439083"/>
                    </a:cubicBezTo>
                    <a:cubicBezTo>
                      <a:pt x="1227713" y="1439083"/>
                      <a:pt x="1401842" y="1439083"/>
                      <a:pt x="1575971" y="1439083"/>
                    </a:cubicBezTo>
                    <a:cubicBezTo>
                      <a:pt x="1689556" y="1439083"/>
                      <a:pt x="1802606" y="1439083"/>
                      <a:pt x="1916192" y="1439083"/>
                    </a:cubicBezTo>
                    <a:cubicBezTo>
                      <a:pt x="1954232" y="1439083"/>
                      <a:pt x="1991737" y="1439083"/>
                      <a:pt x="2029242" y="1428903"/>
                    </a:cubicBezTo>
                    <a:cubicBezTo>
                      <a:pt x="2151400" y="1394613"/>
                      <a:pt x="2233910" y="1281563"/>
                      <a:pt x="2234982" y="1155655"/>
                    </a:cubicBezTo>
                    <a:cubicBezTo>
                      <a:pt x="2236589" y="1013673"/>
                      <a:pt x="2234982" y="871691"/>
                      <a:pt x="2234982" y="730244"/>
                    </a:cubicBezTo>
                    <a:cubicBezTo>
                      <a:pt x="2234982" y="650413"/>
                      <a:pt x="2232839" y="572189"/>
                      <a:pt x="2215158" y="493965"/>
                    </a:cubicBezTo>
                    <a:cubicBezTo>
                      <a:pt x="2184618" y="360019"/>
                      <a:pt x="2116574" y="235183"/>
                      <a:pt x="2022812" y="134991"/>
                    </a:cubicBezTo>
                    <a:cubicBezTo>
                      <a:pt x="1977271" y="86235"/>
                      <a:pt x="1924764" y="43909"/>
                      <a:pt x="1868507" y="8547"/>
                    </a:cubicBezTo>
                    <a:cubicBezTo>
                      <a:pt x="1811179" y="-28422"/>
                      <a:pt x="1757601" y="64268"/>
                      <a:pt x="1815465" y="101237"/>
                    </a:cubicBezTo>
                    <a:lnTo>
                      <a:pt x="1815465" y="101237"/>
                    </a:lnTo>
                    <a:close/>
                  </a:path>
                </a:pathLst>
              </a:custGeom>
              <a:grpFill/>
              <a:ln w="5358" cap="flat">
                <a:noFill/>
                <a:prstDash val="solid"/>
                <a:miter/>
              </a:ln>
            </p:spPr>
            <p:txBody>
              <a:bodyPr rtlCol="0" anchor="ctr"/>
              <a:lstStyle/>
              <a:p>
                <a:endParaRPr lang="es-ES"/>
              </a:p>
            </p:txBody>
          </p:sp>
        </p:grpSp>
        <p:grpSp>
          <p:nvGrpSpPr>
            <p:cNvPr id="70" name="Gráfico 63">
              <a:extLst>
                <a:ext uri="{FF2B5EF4-FFF2-40B4-BE49-F238E27FC236}">
                  <a16:creationId xmlns:a16="http://schemas.microsoft.com/office/drawing/2014/main" id="{D892A983-D98F-5B49-65C5-AFDCDD6A08DD}"/>
                </a:ext>
              </a:extLst>
            </p:cNvPr>
            <p:cNvGrpSpPr/>
            <p:nvPr/>
          </p:nvGrpSpPr>
          <p:grpSpPr>
            <a:xfrm>
              <a:off x="3669256" y="2166304"/>
              <a:ext cx="4853110" cy="1736326"/>
              <a:chOff x="3669256" y="2166304"/>
              <a:chExt cx="4853110" cy="1736326"/>
            </a:xfrm>
            <a:grpFill/>
          </p:grpSpPr>
          <p:grpSp>
            <p:nvGrpSpPr>
              <p:cNvPr id="71" name="Gráfico 63">
                <a:extLst>
                  <a:ext uri="{FF2B5EF4-FFF2-40B4-BE49-F238E27FC236}">
                    <a16:creationId xmlns:a16="http://schemas.microsoft.com/office/drawing/2014/main" id="{4957D884-7E93-B198-30A2-75F1AA6E6E78}"/>
                  </a:ext>
                </a:extLst>
              </p:cNvPr>
              <p:cNvGrpSpPr/>
              <p:nvPr/>
            </p:nvGrpSpPr>
            <p:grpSpPr>
              <a:xfrm>
                <a:off x="7338542" y="2166304"/>
                <a:ext cx="1183825" cy="1736326"/>
                <a:chOff x="7338542" y="2166304"/>
                <a:chExt cx="1183825" cy="1736326"/>
              </a:xfrm>
              <a:grpFill/>
            </p:grpSpPr>
            <p:sp>
              <p:nvSpPr>
                <p:cNvPr id="72" name="Forma libre 71">
                  <a:extLst>
                    <a:ext uri="{FF2B5EF4-FFF2-40B4-BE49-F238E27FC236}">
                      <a16:creationId xmlns:a16="http://schemas.microsoft.com/office/drawing/2014/main" id="{DBDA75D5-23EA-F3CE-D4B8-6C00F5AA7D59}"/>
                    </a:ext>
                  </a:extLst>
                </p:cNvPr>
                <p:cNvSpPr/>
                <p:nvPr/>
              </p:nvSpPr>
              <p:spPr>
                <a:xfrm>
                  <a:off x="7338542" y="2166304"/>
                  <a:ext cx="875939" cy="875853"/>
                </a:xfrm>
                <a:custGeom>
                  <a:avLst/>
                  <a:gdLst>
                    <a:gd name="connsiteX0" fmla="*/ 768781 w 875939"/>
                    <a:gd name="connsiteY0" fmla="*/ 438128 h 875853"/>
                    <a:gd name="connsiteX1" fmla="*/ 551789 w 875939"/>
                    <a:gd name="connsiteY1" fmla="*/ 749417 h 875853"/>
                    <a:gd name="connsiteX2" fmla="*/ 179957 w 875939"/>
                    <a:gd name="connsiteY2" fmla="*/ 646547 h 875853"/>
                    <a:gd name="connsiteX3" fmla="*/ 154240 w 875939"/>
                    <a:gd name="connsiteY3" fmla="*/ 266678 h 875853"/>
                    <a:gd name="connsiteX4" fmla="*/ 500354 w 875939"/>
                    <a:gd name="connsiteY4" fmla="*/ 112373 h 875853"/>
                    <a:gd name="connsiteX5" fmla="*/ 768781 w 875939"/>
                    <a:gd name="connsiteY5" fmla="*/ 438128 h 875853"/>
                    <a:gd name="connsiteX6" fmla="*/ 875937 w 875939"/>
                    <a:gd name="connsiteY6" fmla="*/ 438128 h 875853"/>
                    <a:gd name="connsiteX7" fmla="*/ 586615 w 875939"/>
                    <a:gd name="connsiteY7" fmla="*/ 26113 h 875853"/>
                    <a:gd name="connsiteX8" fmla="*/ 101733 w 875939"/>
                    <a:gd name="connsiteY8" fmla="*/ 156843 h 875853"/>
                    <a:gd name="connsiteX9" fmla="*/ 61014 w 875939"/>
                    <a:gd name="connsiteY9" fmla="*/ 663692 h 875853"/>
                    <a:gd name="connsiteX10" fmla="*/ 524464 w 875939"/>
                    <a:gd name="connsiteY10" fmla="*/ 867825 h 875853"/>
                    <a:gd name="connsiteX11" fmla="*/ 875401 w 875939"/>
                    <a:gd name="connsiteY11" fmla="*/ 438128 h 875853"/>
                    <a:gd name="connsiteX12" fmla="*/ 768781 w 875939"/>
                    <a:gd name="connsiteY12" fmla="*/ 438128 h 87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939" h="875853">
                      <a:moveTo>
                        <a:pt x="768781" y="438128"/>
                      </a:moveTo>
                      <a:cubicBezTo>
                        <a:pt x="767709" y="574753"/>
                        <a:pt x="681984" y="703340"/>
                        <a:pt x="551789" y="749417"/>
                      </a:cubicBezTo>
                      <a:cubicBezTo>
                        <a:pt x="418380" y="796566"/>
                        <a:pt x="269968" y="755847"/>
                        <a:pt x="179957" y="646547"/>
                      </a:cubicBezTo>
                      <a:cubicBezTo>
                        <a:pt x="92089" y="539927"/>
                        <a:pt x="82981" y="384550"/>
                        <a:pt x="154240" y="266678"/>
                      </a:cubicBezTo>
                      <a:cubicBezTo>
                        <a:pt x="224427" y="149878"/>
                        <a:pt x="365873" y="85049"/>
                        <a:pt x="500354" y="112373"/>
                      </a:cubicBezTo>
                      <a:cubicBezTo>
                        <a:pt x="655195" y="143985"/>
                        <a:pt x="767173" y="279537"/>
                        <a:pt x="768781" y="438128"/>
                      </a:cubicBezTo>
                      <a:cubicBezTo>
                        <a:pt x="769316" y="507244"/>
                        <a:pt x="876473" y="507244"/>
                        <a:pt x="875937" y="438128"/>
                      </a:cubicBezTo>
                      <a:cubicBezTo>
                        <a:pt x="874329" y="253820"/>
                        <a:pt x="759136" y="90406"/>
                        <a:pt x="586615" y="26113"/>
                      </a:cubicBezTo>
                      <a:cubicBezTo>
                        <a:pt x="417844" y="-37110"/>
                        <a:pt x="215854" y="17540"/>
                        <a:pt x="101733" y="156843"/>
                      </a:cubicBezTo>
                      <a:cubicBezTo>
                        <a:pt x="-15067" y="299897"/>
                        <a:pt x="-34891" y="504029"/>
                        <a:pt x="61014" y="663692"/>
                      </a:cubicBezTo>
                      <a:cubicBezTo>
                        <a:pt x="156383" y="822283"/>
                        <a:pt x="343370" y="902651"/>
                        <a:pt x="524464" y="867825"/>
                      </a:cubicBezTo>
                      <a:cubicBezTo>
                        <a:pt x="727526" y="828713"/>
                        <a:pt x="873794" y="642797"/>
                        <a:pt x="875401" y="438128"/>
                      </a:cubicBezTo>
                      <a:cubicBezTo>
                        <a:pt x="876473" y="369013"/>
                        <a:pt x="769316" y="369013"/>
                        <a:pt x="768781" y="438128"/>
                      </a:cubicBezTo>
                      <a:close/>
                    </a:path>
                  </a:pathLst>
                </a:custGeom>
                <a:grpFill/>
                <a:ln w="5358" cap="flat">
                  <a:noFill/>
                  <a:prstDash val="solid"/>
                  <a:miter/>
                </a:ln>
              </p:spPr>
              <p:txBody>
                <a:bodyPr rtlCol="0" anchor="ctr"/>
                <a:lstStyle/>
                <a:p>
                  <a:endParaRPr lang="es-ES"/>
                </a:p>
              </p:txBody>
            </p:sp>
            <p:sp>
              <p:nvSpPr>
                <p:cNvPr id="73" name="Forma libre 72">
                  <a:extLst>
                    <a:ext uri="{FF2B5EF4-FFF2-40B4-BE49-F238E27FC236}">
                      <a16:creationId xmlns:a16="http://schemas.microsoft.com/office/drawing/2014/main" id="{A385C8D6-3578-BB98-47CE-449BEBA5F0D9}"/>
                    </a:ext>
                  </a:extLst>
                </p:cNvPr>
                <p:cNvSpPr/>
                <p:nvPr/>
              </p:nvSpPr>
              <p:spPr>
                <a:xfrm>
                  <a:off x="7433979" y="2926681"/>
                  <a:ext cx="1088387" cy="975949"/>
                </a:xfrm>
                <a:custGeom>
                  <a:avLst/>
                  <a:gdLst>
                    <a:gd name="connsiteX0" fmla="*/ 786929 w 1088387"/>
                    <a:gd name="connsiteY0" fmla="*/ 101555 h 975949"/>
                    <a:gd name="connsiteX1" fmla="*/ 961593 w 1088387"/>
                    <a:gd name="connsiteY1" fmla="*/ 327654 h 975949"/>
                    <a:gd name="connsiteX2" fmla="*/ 981417 w 1088387"/>
                    <a:gd name="connsiteY2" fmla="*/ 509284 h 975949"/>
                    <a:gd name="connsiteX3" fmla="*/ 981417 w 1088387"/>
                    <a:gd name="connsiteY3" fmla="*/ 703773 h 975949"/>
                    <a:gd name="connsiteX4" fmla="*/ 955700 w 1088387"/>
                    <a:gd name="connsiteY4" fmla="*/ 838254 h 975949"/>
                    <a:gd name="connsiteX5" fmla="*/ 857116 w 1088387"/>
                    <a:gd name="connsiteY5" fmla="*/ 868793 h 975949"/>
                    <a:gd name="connsiteX6" fmla="*/ 728529 w 1088387"/>
                    <a:gd name="connsiteY6" fmla="*/ 868793 h 975949"/>
                    <a:gd name="connsiteX7" fmla="*/ 321871 w 1088387"/>
                    <a:gd name="connsiteY7" fmla="*/ 868793 h 975949"/>
                    <a:gd name="connsiteX8" fmla="*/ 51837 w 1088387"/>
                    <a:gd name="connsiteY8" fmla="*/ 868793 h 975949"/>
                    <a:gd name="connsiteX9" fmla="*/ 51837 w 1088387"/>
                    <a:gd name="connsiteY9" fmla="*/ 975950 h 975949"/>
                    <a:gd name="connsiteX10" fmla="*/ 719956 w 1088387"/>
                    <a:gd name="connsiteY10" fmla="*/ 975950 h 975949"/>
                    <a:gd name="connsiteX11" fmla="*/ 858188 w 1088387"/>
                    <a:gd name="connsiteY11" fmla="*/ 975950 h 975949"/>
                    <a:gd name="connsiteX12" fmla="*/ 1004992 w 1088387"/>
                    <a:gd name="connsiteY12" fmla="*/ 936302 h 975949"/>
                    <a:gd name="connsiteX13" fmla="*/ 1087502 w 1088387"/>
                    <a:gd name="connsiteY13" fmla="*/ 787890 h 975949"/>
                    <a:gd name="connsiteX14" fmla="*/ 1088038 w 1088387"/>
                    <a:gd name="connsiteY14" fmla="*/ 735919 h 975949"/>
                    <a:gd name="connsiteX15" fmla="*/ 1088038 w 1088387"/>
                    <a:gd name="connsiteY15" fmla="*/ 535001 h 975949"/>
                    <a:gd name="connsiteX16" fmla="*/ 1066606 w 1088387"/>
                    <a:gd name="connsiteY16" fmla="*/ 306223 h 975949"/>
                    <a:gd name="connsiteX17" fmla="*/ 839971 w 1088387"/>
                    <a:gd name="connsiteY17" fmla="*/ 8329 h 975949"/>
                    <a:gd name="connsiteX18" fmla="*/ 786929 w 1088387"/>
                    <a:gd name="connsiteY18" fmla="*/ 101555 h 975949"/>
                    <a:gd name="connsiteX19" fmla="*/ 786929 w 1088387"/>
                    <a:gd name="connsiteY19" fmla="*/ 101555 h 97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8387" h="975949">
                      <a:moveTo>
                        <a:pt x="786929" y="101555"/>
                      </a:moveTo>
                      <a:cubicBezTo>
                        <a:pt x="868903" y="154061"/>
                        <a:pt x="932125" y="234428"/>
                        <a:pt x="961593" y="327654"/>
                      </a:cubicBezTo>
                      <a:cubicBezTo>
                        <a:pt x="980346" y="387662"/>
                        <a:pt x="981417" y="447134"/>
                        <a:pt x="981417" y="509284"/>
                      </a:cubicBezTo>
                      <a:cubicBezTo>
                        <a:pt x="981417" y="574114"/>
                        <a:pt x="981417" y="638943"/>
                        <a:pt x="981417" y="703773"/>
                      </a:cubicBezTo>
                      <a:cubicBezTo>
                        <a:pt x="981417" y="749314"/>
                        <a:pt x="989454" y="802356"/>
                        <a:pt x="955700" y="838254"/>
                      </a:cubicBezTo>
                      <a:cubicBezTo>
                        <a:pt x="928375" y="867722"/>
                        <a:pt x="894085" y="868793"/>
                        <a:pt x="857116" y="868793"/>
                      </a:cubicBezTo>
                      <a:cubicBezTo>
                        <a:pt x="814254" y="868793"/>
                        <a:pt x="771391" y="868793"/>
                        <a:pt x="728529" y="868793"/>
                      </a:cubicBezTo>
                      <a:cubicBezTo>
                        <a:pt x="592976" y="868793"/>
                        <a:pt x="457423" y="868793"/>
                        <a:pt x="321871" y="868793"/>
                      </a:cubicBezTo>
                      <a:cubicBezTo>
                        <a:pt x="231859" y="868793"/>
                        <a:pt x="141848" y="868793"/>
                        <a:pt x="51837" y="868793"/>
                      </a:cubicBezTo>
                      <a:cubicBezTo>
                        <a:pt x="-17279" y="868793"/>
                        <a:pt x="-17279" y="975950"/>
                        <a:pt x="51837" y="975950"/>
                      </a:cubicBezTo>
                      <a:cubicBezTo>
                        <a:pt x="274722" y="975950"/>
                        <a:pt x="497071" y="975950"/>
                        <a:pt x="719956" y="975950"/>
                      </a:cubicBezTo>
                      <a:cubicBezTo>
                        <a:pt x="766033" y="975950"/>
                        <a:pt x="812110" y="975950"/>
                        <a:pt x="858188" y="975950"/>
                      </a:cubicBezTo>
                      <a:cubicBezTo>
                        <a:pt x="910694" y="975950"/>
                        <a:pt x="961057" y="969520"/>
                        <a:pt x="1004992" y="936302"/>
                      </a:cubicBezTo>
                      <a:cubicBezTo>
                        <a:pt x="1052676" y="900404"/>
                        <a:pt x="1082144" y="847362"/>
                        <a:pt x="1087502" y="787890"/>
                      </a:cubicBezTo>
                      <a:cubicBezTo>
                        <a:pt x="1089109" y="770745"/>
                        <a:pt x="1088038" y="753064"/>
                        <a:pt x="1088038" y="735919"/>
                      </a:cubicBezTo>
                      <a:cubicBezTo>
                        <a:pt x="1088038" y="668947"/>
                        <a:pt x="1088038" y="601974"/>
                        <a:pt x="1088038" y="535001"/>
                      </a:cubicBezTo>
                      <a:cubicBezTo>
                        <a:pt x="1088038" y="457849"/>
                        <a:pt x="1089109" y="381232"/>
                        <a:pt x="1066606" y="306223"/>
                      </a:cubicBezTo>
                      <a:cubicBezTo>
                        <a:pt x="1029638" y="182457"/>
                        <a:pt x="948199" y="77980"/>
                        <a:pt x="839971" y="8329"/>
                      </a:cubicBezTo>
                      <a:cubicBezTo>
                        <a:pt x="782642" y="-28105"/>
                        <a:pt x="729064" y="64586"/>
                        <a:pt x="786929" y="101555"/>
                      </a:cubicBezTo>
                      <a:lnTo>
                        <a:pt x="786929" y="101555"/>
                      </a:lnTo>
                      <a:close/>
                    </a:path>
                  </a:pathLst>
                </a:custGeom>
                <a:grpFill/>
                <a:ln w="5358" cap="flat">
                  <a:noFill/>
                  <a:prstDash val="solid"/>
                  <a:miter/>
                </a:ln>
              </p:spPr>
              <p:txBody>
                <a:bodyPr rtlCol="0" anchor="ctr"/>
                <a:lstStyle/>
                <a:p>
                  <a:endParaRPr lang="es-ES"/>
                </a:p>
              </p:txBody>
            </p:sp>
          </p:grpSp>
          <p:grpSp>
            <p:nvGrpSpPr>
              <p:cNvPr id="74" name="Gráfico 63">
                <a:extLst>
                  <a:ext uri="{FF2B5EF4-FFF2-40B4-BE49-F238E27FC236}">
                    <a16:creationId xmlns:a16="http://schemas.microsoft.com/office/drawing/2014/main" id="{DB16FC70-7BE2-EA13-B189-3255AB72D9B6}"/>
                  </a:ext>
                </a:extLst>
              </p:cNvPr>
              <p:cNvGrpSpPr/>
              <p:nvPr/>
            </p:nvGrpSpPr>
            <p:grpSpPr>
              <a:xfrm>
                <a:off x="3669256" y="2166304"/>
                <a:ext cx="1185340" cy="1736326"/>
                <a:chOff x="3669256" y="2166304"/>
                <a:chExt cx="1185340" cy="1736326"/>
              </a:xfrm>
              <a:grpFill/>
            </p:grpSpPr>
            <p:sp>
              <p:nvSpPr>
                <p:cNvPr id="75" name="Forma libre 74">
                  <a:extLst>
                    <a:ext uri="{FF2B5EF4-FFF2-40B4-BE49-F238E27FC236}">
                      <a16:creationId xmlns:a16="http://schemas.microsoft.com/office/drawing/2014/main" id="{58EB1562-0B88-1616-A3D8-481DC459F0DB}"/>
                    </a:ext>
                  </a:extLst>
                </p:cNvPr>
                <p:cNvSpPr/>
                <p:nvPr/>
              </p:nvSpPr>
              <p:spPr>
                <a:xfrm>
                  <a:off x="3978657" y="2166304"/>
                  <a:ext cx="875938" cy="875853"/>
                </a:xfrm>
                <a:custGeom>
                  <a:avLst/>
                  <a:gdLst>
                    <a:gd name="connsiteX0" fmla="*/ 768781 w 875938"/>
                    <a:gd name="connsiteY0" fmla="*/ 438128 h 875853"/>
                    <a:gd name="connsiteX1" fmla="*/ 551789 w 875938"/>
                    <a:gd name="connsiteY1" fmla="*/ 749417 h 875853"/>
                    <a:gd name="connsiteX2" fmla="*/ 179957 w 875938"/>
                    <a:gd name="connsiteY2" fmla="*/ 646547 h 875853"/>
                    <a:gd name="connsiteX3" fmla="*/ 154240 w 875938"/>
                    <a:gd name="connsiteY3" fmla="*/ 266678 h 875853"/>
                    <a:gd name="connsiteX4" fmla="*/ 500354 w 875938"/>
                    <a:gd name="connsiteY4" fmla="*/ 112373 h 875853"/>
                    <a:gd name="connsiteX5" fmla="*/ 768781 w 875938"/>
                    <a:gd name="connsiteY5" fmla="*/ 438128 h 875853"/>
                    <a:gd name="connsiteX6" fmla="*/ 875937 w 875938"/>
                    <a:gd name="connsiteY6" fmla="*/ 438128 h 875853"/>
                    <a:gd name="connsiteX7" fmla="*/ 586615 w 875938"/>
                    <a:gd name="connsiteY7" fmla="*/ 26113 h 875853"/>
                    <a:gd name="connsiteX8" fmla="*/ 101733 w 875938"/>
                    <a:gd name="connsiteY8" fmla="*/ 156843 h 875853"/>
                    <a:gd name="connsiteX9" fmla="*/ 61014 w 875938"/>
                    <a:gd name="connsiteY9" fmla="*/ 663692 h 875853"/>
                    <a:gd name="connsiteX10" fmla="*/ 524464 w 875938"/>
                    <a:gd name="connsiteY10" fmla="*/ 867825 h 875853"/>
                    <a:gd name="connsiteX11" fmla="*/ 875401 w 875938"/>
                    <a:gd name="connsiteY11" fmla="*/ 438128 h 875853"/>
                    <a:gd name="connsiteX12" fmla="*/ 768781 w 875938"/>
                    <a:gd name="connsiteY12" fmla="*/ 438128 h 87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938" h="875853">
                      <a:moveTo>
                        <a:pt x="768781" y="438128"/>
                      </a:moveTo>
                      <a:cubicBezTo>
                        <a:pt x="767709" y="574753"/>
                        <a:pt x="681984" y="703340"/>
                        <a:pt x="551789" y="749417"/>
                      </a:cubicBezTo>
                      <a:cubicBezTo>
                        <a:pt x="418380" y="796566"/>
                        <a:pt x="269968" y="755847"/>
                        <a:pt x="179957" y="646547"/>
                      </a:cubicBezTo>
                      <a:cubicBezTo>
                        <a:pt x="92089" y="539927"/>
                        <a:pt x="82981" y="384550"/>
                        <a:pt x="154240" y="266678"/>
                      </a:cubicBezTo>
                      <a:cubicBezTo>
                        <a:pt x="224427" y="149878"/>
                        <a:pt x="365873" y="85049"/>
                        <a:pt x="500354" y="112373"/>
                      </a:cubicBezTo>
                      <a:cubicBezTo>
                        <a:pt x="655195" y="143985"/>
                        <a:pt x="767173" y="279537"/>
                        <a:pt x="768781" y="438128"/>
                      </a:cubicBezTo>
                      <a:cubicBezTo>
                        <a:pt x="769316" y="507244"/>
                        <a:pt x="876473" y="507244"/>
                        <a:pt x="875937" y="438128"/>
                      </a:cubicBezTo>
                      <a:cubicBezTo>
                        <a:pt x="874330" y="253820"/>
                        <a:pt x="759137" y="90406"/>
                        <a:pt x="586615" y="26113"/>
                      </a:cubicBezTo>
                      <a:cubicBezTo>
                        <a:pt x="417844" y="-37110"/>
                        <a:pt x="215854" y="17540"/>
                        <a:pt x="101733" y="156843"/>
                      </a:cubicBezTo>
                      <a:cubicBezTo>
                        <a:pt x="-15067" y="299897"/>
                        <a:pt x="-34891" y="504029"/>
                        <a:pt x="61014" y="663692"/>
                      </a:cubicBezTo>
                      <a:cubicBezTo>
                        <a:pt x="156383" y="822283"/>
                        <a:pt x="343370" y="902651"/>
                        <a:pt x="524464" y="867825"/>
                      </a:cubicBezTo>
                      <a:cubicBezTo>
                        <a:pt x="727526" y="828713"/>
                        <a:pt x="873794" y="642797"/>
                        <a:pt x="875401" y="438128"/>
                      </a:cubicBezTo>
                      <a:cubicBezTo>
                        <a:pt x="876473" y="369013"/>
                        <a:pt x="769316" y="369013"/>
                        <a:pt x="768781" y="438128"/>
                      </a:cubicBezTo>
                      <a:close/>
                    </a:path>
                  </a:pathLst>
                </a:custGeom>
                <a:grpFill/>
                <a:ln w="5358" cap="flat">
                  <a:noFill/>
                  <a:prstDash val="solid"/>
                  <a:miter/>
                </a:ln>
              </p:spPr>
              <p:txBody>
                <a:bodyPr rtlCol="0" anchor="ctr"/>
                <a:lstStyle/>
                <a:p>
                  <a:endParaRPr lang="es-ES"/>
                </a:p>
              </p:txBody>
            </p:sp>
            <p:sp>
              <p:nvSpPr>
                <p:cNvPr id="76" name="Forma libre 75">
                  <a:extLst>
                    <a:ext uri="{FF2B5EF4-FFF2-40B4-BE49-F238E27FC236}">
                      <a16:creationId xmlns:a16="http://schemas.microsoft.com/office/drawing/2014/main" id="{5D1FEFCA-0447-46BE-E16C-90DCBE033744}"/>
                    </a:ext>
                  </a:extLst>
                </p:cNvPr>
                <p:cNvSpPr/>
                <p:nvPr/>
              </p:nvSpPr>
              <p:spPr>
                <a:xfrm>
                  <a:off x="3669256" y="2928739"/>
                  <a:ext cx="1088294" cy="973891"/>
                </a:xfrm>
                <a:custGeom>
                  <a:avLst/>
                  <a:gdLst>
                    <a:gd name="connsiteX0" fmla="*/ 1036391 w 1088294"/>
                    <a:gd name="connsiteY0" fmla="*/ 866735 h 973891"/>
                    <a:gd name="connsiteX1" fmla="*/ 406848 w 1088294"/>
                    <a:gd name="connsiteY1" fmla="*/ 866735 h 973891"/>
                    <a:gd name="connsiteX2" fmla="*/ 255758 w 1088294"/>
                    <a:gd name="connsiteY2" fmla="*/ 866735 h 973891"/>
                    <a:gd name="connsiteX3" fmla="*/ 180748 w 1088294"/>
                    <a:gd name="connsiteY3" fmla="*/ 864056 h 973891"/>
                    <a:gd name="connsiteX4" fmla="*/ 108954 w 1088294"/>
                    <a:gd name="connsiteY4" fmla="*/ 789582 h 973891"/>
                    <a:gd name="connsiteX5" fmla="*/ 107346 w 1088294"/>
                    <a:gd name="connsiteY5" fmla="*/ 744041 h 973891"/>
                    <a:gd name="connsiteX6" fmla="*/ 107346 w 1088294"/>
                    <a:gd name="connsiteY6" fmla="*/ 552231 h 973891"/>
                    <a:gd name="connsiteX7" fmla="*/ 115383 w 1088294"/>
                    <a:gd name="connsiteY7" fmla="*/ 370601 h 973891"/>
                    <a:gd name="connsiteX8" fmla="*/ 298620 w 1088294"/>
                    <a:gd name="connsiteY8" fmla="*/ 101639 h 973891"/>
                    <a:gd name="connsiteX9" fmla="*/ 244506 w 1088294"/>
                    <a:gd name="connsiteY9" fmla="*/ 8949 h 973891"/>
                    <a:gd name="connsiteX10" fmla="*/ 32337 w 1088294"/>
                    <a:gd name="connsiteY10" fmla="*/ 273089 h 973891"/>
                    <a:gd name="connsiteX11" fmla="*/ 190 w 1088294"/>
                    <a:gd name="connsiteY11" fmla="*/ 491152 h 973891"/>
                    <a:gd name="connsiteX12" fmla="*/ 190 w 1088294"/>
                    <a:gd name="connsiteY12" fmla="*/ 696892 h 973891"/>
                    <a:gd name="connsiteX13" fmla="*/ 28051 w 1088294"/>
                    <a:gd name="connsiteY13" fmla="*/ 873700 h 973891"/>
                    <a:gd name="connsiteX14" fmla="*/ 213967 w 1088294"/>
                    <a:gd name="connsiteY14" fmla="*/ 973891 h 973891"/>
                    <a:gd name="connsiteX15" fmla="*/ 329160 w 1088294"/>
                    <a:gd name="connsiteY15" fmla="*/ 973891 h 973891"/>
                    <a:gd name="connsiteX16" fmla="*/ 743854 w 1088294"/>
                    <a:gd name="connsiteY16" fmla="*/ 973891 h 973891"/>
                    <a:gd name="connsiteX17" fmla="*/ 1036927 w 1088294"/>
                    <a:gd name="connsiteY17" fmla="*/ 973891 h 973891"/>
                    <a:gd name="connsiteX18" fmla="*/ 1036391 w 1088294"/>
                    <a:gd name="connsiteY18" fmla="*/ 866735 h 973891"/>
                    <a:gd name="connsiteX19" fmla="*/ 1036391 w 1088294"/>
                    <a:gd name="connsiteY19" fmla="*/ 866735 h 97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8294" h="973891">
                      <a:moveTo>
                        <a:pt x="1036391" y="866735"/>
                      </a:moveTo>
                      <a:cubicBezTo>
                        <a:pt x="826365" y="866735"/>
                        <a:pt x="616874" y="866735"/>
                        <a:pt x="406848" y="866735"/>
                      </a:cubicBezTo>
                      <a:cubicBezTo>
                        <a:pt x="356485" y="866735"/>
                        <a:pt x="306121" y="866735"/>
                        <a:pt x="255758" y="866735"/>
                      </a:cubicBezTo>
                      <a:cubicBezTo>
                        <a:pt x="231648" y="866735"/>
                        <a:pt x="204323" y="869950"/>
                        <a:pt x="180748" y="864056"/>
                      </a:cubicBezTo>
                      <a:cubicBezTo>
                        <a:pt x="144851" y="855483"/>
                        <a:pt x="115919" y="826015"/>
                        <a:pt x="108954" y="789582"/>
                      </a:cubicBezTo>
                      <a:cubicBezTo>
                        <a:pt x="106275" y="775116"/>
                        <a:pt x="107346" y="759043"/>
                        <a:pt x="107346" y="744041"/>
                      </a:cubicBezTo>
                      <a:cubicBezTo>
                        <a:pt x="107346" y="680283"/>
                        <a:pt x="107346" y="616525"/>
                        <a:pt x="107346" y="552231"/>
                      </a:cubicBezTo>
                      <a:cubicBezTo>
                        <a:pt x="107346" y="492224"/>
                        <a:pt x="103060" y="429537"/>
                        <a:pt x="115383" y="370601"/>
                      </a:cubicBezTo>
                      <a:cubicBezTo>
                        <a:pt x="138422" y="260231"/>
                        <a:pt x="204323" y="163254"/>
                        <a:pt x="298620" y="101639"/>
                      </a:cubicBezTo>
                      <a:cubicBezTo>
                        <a:pt x="355949" y="64134"/>
                        <a:pt x="302371" y="-29091"/>
                        <a:pt x="244506" y="8949"/>
                      </a:cubicBezTo>
                      <a:cubicBezTo>
                        <a:pt x="146994" y="72707"/>
                        <a:pt x="73056" y="163790"/>
                        <a:pt x="32337" y="273089"/>
                      </a:cubicBezTo>
                      <a:cubicBezTo>
                        <a:pt x="6084" y="343277"/>
                        <a:pt x="190" y="416679"/>
                        <a:pt x="190" y="491152"/>
                      </a:cubicBezTo>
                      <a:cubicBezTo>
                        <a:pt x="190" y="559732"/>
                        <a:pt x="190" y="628312"/>
                        <a:pt x="190" y="696892"/>
                      </a:cubicBezTo>
                      <a:cubicBezTo>
                        <a:pt x="190" y="757436"/>
                        <a:pt x="-4096" y="818515"/>
                        <a:pt x="28051" y="873700"/>
                      </a:cubicBezTo>
                      <a:cubicBezTo>
                        <a:pt x="67163" y="940673"/>
                        <a:pt x="138422" y="973891"/>
                        <a:pt x="213967" y="973891"/>
                      </a:cubicBezTo>
                      <a:cubicBezTo>
                        <a:pt x="252543" y="973891"/>
                        <a:pt x="290583" y="973891"/>
                        <a:pt x="329160" y="973891"/>
                      </a:cubicBezTo>
                      <a:cubicBezTo>
                        <a:pt x="467391" y="973891"/>
                        <a:pt x="605623" y="973891"/>
                        <a:pt x="743854" y="973891"/>
                      </a:cubicBezTo>
                      <a:cubicBezTo>
                        <a:pt x="841367" y="973891"/>
                        <a:pt x="939415" y="973891"/>
                        <a:pt x="1036927" y="973891"/>
                      </a:cubicBezTo>
                      <a:cubicBezTo>
                        <a:pt x="1105507" y="973891"/>
                        <a:pt x="1105507" y="866735"/>
                        <a:pt x="1036391" y="866735"/>
                      </a:cubicBezTo>
                      <a:lnTo>
                        <a:pt x="1036391" y="866735"/>
                      </a:lnTo>
                      <a:close/>
                    </a:path>
                  </a:pathLst>
                </a:custGeom>
                <a:grpFill/>
                <a:ln w="5358" cap="flat">
                  <a:noFill/>
                  <a:prstDash val="solid"/>
                  <a:miter/>
                </a:ln>
              </p:spPr>
              <p:txBody>
                <a:bodyPr rtlCol="0" anchor="ctr"/>
                <a:lstStyle/>
                <a:p>
                  <a:endParaRPr lang="es-ES"/>
                </a:p>
              </p:txBody>
            </p:sp>
          </p:grpSp>
        </p:grpSp>
      </p:grpSp>
    </p:spTree>
    <p:extLst>
      <p:ext uri="{BB962C8B-B14F-4D97-AF65-F5344CB8AC3E}">
        <p14:creationId xmlns:p14="http://schemas.microsoft.com/office/powerpoint/2010/main" val="18446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4D5FC8D8-9063-79D0-1412-F376CC757ECF}"/>
              </a:ext>
            </a:extLst>
          </p:cNvPr>
          <p:cNvPicPr>
            <a:picLocks noGrp="1" noChangeAspect="1"/>
          </p:cNvPicPr>
          <p:nvPr>
            <p:ph idx="4294967295"/>
          </p:nvPr>
        </p:nvPicPr>
        <p:blipFill>
          <a:blip r:embed="rId2">
            <a:extLst>
              <a:ext uri="{96DAC541-7B7A-43D3-8B79-37D633B846F1}">
                <asvg:svgBlip xmlns:asvg="http://schemas.microsoft.com/office/drawing/2016/SVG/main" r:embed="rId3"/>
              </a:ext>
            </a:extLst>
          </a:blip>
          <a:stretch>
            <a:fillRect/>
          </a:stretch>
        </p:blipFill>
        <p:spPr>
          <a:xfrm>
            <a:off x="0" y="0"/>
            <a:ext cx="0" cy="0"/>
          </a:xfrm>
        </p:spPr>
      </p:pic>
      <p:sp>
        <p:nvSpPr>
          <p:cNvPr id="5" name="CuadroTexto 4">
            <a:extLst>
              <a:ext uri="{FF2B5EF4-FFF2-40B4-BE49-F238E27FC236}">
                <a16:creationId xmlns:a16="http://schemas.microsoft.com/office/drawing/2014/main" id="{FF16E5BF-5CB5-327D-8376-81745B9DB497}"/>
              </a:ext>
            </a:extLst>
          </p:cNvPr>
          <p:cNvSpPr txBox="1"/>
          <p:nvPr/>
        </p:nvSpPr>
        <p:spPr>
          <a:xfrm>
            <a:off x="2775857" y="2172677"/>
            <a:ext cx="6291942" cy="2123658"/>
          </a:xfrm>
          <a:prstGeom prst="rect">
            <a:avLst/>
          </a:prstGeom>
          <a:noFill/>
        </p:spPr>
        <p:txBody>
          <a:bodyPr wrap="square">
            <a:spAutoFit/>
          </a:bodyPr>
          <a:lstStyle/>
          <a:p>
            <a:pPr algn="ctr"/>
            <a:r>
              <a:rPr kumimoji="0" lang="es-ES" altLang="es-ES" sz="4400" b="1" i="0" u="none" strike="noStrike" kern="1200" cap="none" spc="0" normalizeH="0" baseline="0" noProof="0" dirty="0">
                <a:ln>
                  <a:noFill/>
                </a:ln>
                <a:solidFill>
                  <a:srgbClr val="00F0BE"/>
                </a:solidFill>
                <a:effectLst/>
                <a:uLnTx/>
                <a:uFillTx/>
                <a:latin typeface="+mj-lt"/>
                <a:ea typeface="+mj-ea"/>
                <a:cs typeface="+mj-cs"/>
              </a:rPr>
              <a:t>¿Son todos los pacientes ancianos iguales?</a:t>
            </a:r>
            <a:endParaRPr lang="es-ES" sz="4400" dirty="0">
              <a:solidFill>
                <a:srgbClr val="00F0BE"/>
              </a:solidFill>
              <a:latin typeface="+mj-lt"/>
            </a:endParaRPr>
          </a:p>
        </p:txBody>
      </p:sp>
    </p:spTree>
    <p:extLst>
      <p:ext uri="{BB962C8B-B14F-4D97-AF65-F5344CB8AC3E}">
        <p14:creationId xmlns:p14="http://schemas.microsoft.com/office/powerpoint/2010/main" val="6543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FF4D8B0-EE60-079E-CB43-FAD65F70F624}"/>
              </a:ext>
            </a:extLst>
          </p:cNvPr>
          <p:cNvGrpSpPr/>
          <p:nvPr/>
        </p:nvGrpSpPr>
        <p:grpSpPr>
          <a:xfrm>
            <a:off x="731838" y="1274082"/>
            <a:ext cx="11043671" cy="4741636"/>
            <a:chOff x="731838" y="908050"/>
            <a:chExt cx="10567231" cy="4537075"/>
          </a:xfrm>
        </p:grpSpPr>
        <p:pic>
          <p:nvPicPr>
            <p:cNvPr id="45058" name="Picture 2">
              <a:extLst>
                <a:ext uri="{FF2B5EF4-FFF2-40B4-BE49-F238E27FC236}">
                  <a16:creationId xmlns:a16="http://schemas.microsoft.com/office/drawing/2014/main" id="{A6345BED-1810-F72C-27C3-A3EEDD7D6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575" t="16605" r="8022" b="29688"/>
            <a:stretch/>
          </p:blipFill>
          <p:spPr bwMode="auto">
            <a:xfrm>
              <a:off x="5704115" y="908050"/>
              <a:ext cx="5594954" cy="4537075"/>
            </a:xfrm>
            <a:prstGeom prst="rect">
              <a:avLst/>
            </a:prstGeom>
            <a:noFill/>
            <a:ln w="9525">
              <a:solidFill>
                <a:srgbClr val="00F0BE"/>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5059" name="Picture 3">
              <a:extLst>
                <a:ext uri="{FF2B5EF4-FFF2-40B4-BE49-F238E27FC236}">
                  <a16:creationId xmlns:a16="http://schemas.microsoft.com/office/drawing/2014/main" id="{EE50663D-FB9C-5F89-0D06-658F9CA12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851" t="14844" r="11862" b="39819"/>
            <a:stretch>
              <a:fillRect/>
            </a:stretch>
          </p:blipFill>
          <p:spPr bwMode="auto">
            <a:xfrm>
              <a:off x="731838" y="908050"/>
              <a:ext cx="4836205" cy="4535943"/>
            </a:xfrm>
            <a:prstGeom prst="rect">
              <a:avLst/>
            </a:prstGeom>
            <a:noFill/>
            <a:ln w="9525">
              <a:solidFill>
                <a:srgbClr val="00F0BE"/>
              </a:solidFill>
              <a:miter lim="800000"/>
              <a:headEnd/>
              <a:tailEnd/>
            </a:ln>
            <a:effectLst/>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A20C-5823-B903-0F5F-02F552D90AF0}"/>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B63B76E8-13F8-F839-1550-72286D629DF9}"/>
              </a:ext>
            </a:extLst>
          </p:cNvPr>
          <p:cNvSpPr txBox="1"/>
          <p:nvPr/>
        </p:nvSpPr>
        <p:spPr>
          <a:xfrm>
            <a:off x="1728107" y="2852738"/>
            <a:ext cx="8735786" cy="769441"/>
          </a:xfrm>
          <a:prstGeom prst="rect">
            <a:avLst/>
          </a:prstGeom>
          <a:noFill/>
        </p:spPr>
        <p:txBody>
          <a:bodyPr wrap="square">
            <a:spAutoFit/>
          </a:bodyPr>
          <a:lstStyle/>
          <a:p>
            <a:pPr algn="ctr"/>
            <a:r>
              <a:rPr kumimoji="0" lang="es-ES" altLang="es-ES" sz="4400" b="1" i="0" u="none" strike="noStrike" kern="1200" cap="none" spc="0" normalizeH="0" baseline="0" noProof="0" dirty="0">
                <a:ln>
                  <a:noFill/>
                </a:ln>
                <a:solidFill>
                  <a:srgbClr val="00F0BE"/>
                </a:solidFill>
                <a:effectLst/>
                <a:uLnTx/>
                <a:uFillTx/>
                <a:latin typeface="+mj-lt"/>
                <a:ea typeface="+mj-ea"/>
                <a:cs typeface="+mj-cs"/>
              </a:rPr>
              <a:t>¿</a:t>
            </a:r>
            <a:r>
              <a:rPr lang="es-ES" altLang="es-ES" sz="4400" b="1" dirty="0">
                <a:solidFill>
                  <a:srgbClr val="00F0BE"/>
                </a:solidFill>
                <a:latin typeface="+mj-lt"/>
                <a:ea typeface="+mj-ea"/>
                <a:cs typeface="+mj-cs"/>
              </a:rPr>
              <a:t>Cómo medimos la fragilidad</a:t>
            </a:r>
            <a:r>
              <a:rPr kumimoji="0" lang="es-ES" altLang="es-ES" sz="4400" b="1" i="0" u="none" strike="noStrike" kern="1200" cap="none" spc="0" normalizeH="0" baseline="0" noProof="0" dirty="0">
                <a:ln>
                  <a:noFill/>
                </a:ln>
                <a:solidFill>
                  <a:srgbClr val="00F0BE"/>
                </a:solidFill>
                <a:effectLst/>
                <a:uLnTx/>
                <a:uFillTx/>
                <a:latin typeface="+mj-lt"/>
                <a:ea typeface="+mj-ea"/>
                <a:cs typeface="+mj-cs"/>
              </a:rPr>
              <a:t>?</a:t>
            </a:r>
            <a:endParaRPr lang="es-ES" sz="4400" dirty="0">
              <a:solidFill>
                <a:srgbClr val="00F0BE"/>
              </a:solidFill>
              <a:latin typeface="+mj-lt"/>
            </a:endParaRPr>
          </a:p>
        </p:txBody>
      </p:sp>
    </p:spTree>
    <p:extLst>
      <p:ext uri="{BB962C8B-B14F-4D97-AF65-F5344CB8AC3E}">
        <p14:creationId xmlns:p14="http://schemas.microsoft.com/office/powerpoint/2010/main" val="65022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4631AD-254F-FD90-4CF1-A5EAB412539D}"/>
              </a:ext>
            </a:extLst>
          </p:cNvPr>
          <p:cNvSpPr txBox="1"/>
          <p:nvPr/>
        </p:nvSpPr>
        <p:spPr>
          <a:xfrm>
            <a:off x="731838" y="6217380"/>
            <a:ext cx="7503288" cy="200055"/>
          </a:xfrm>
          <a:prstGeom prst="rect">
            <a:avLst/>
          </a:prstGeom>
          <a:noFill/>
        </p:spPr>
        <p:txBody>
          <a:bodyPr wrap="square">
            <a:spAutoFit/>
          </a:bodyPr>
          <a:lstStyle/>
          <a:p>
            <a:r>
              <a:rPr lang="es-ES" sz="700" spc="-90" dirty="0" err="1">
                <a:solidFill>
                  <a:srgbClr val="002855"/>
                </a:solidFill>
                <a:cs typeface="Arial MT"/>
              </a:rPr>
              <a:t>Rockwood</a:t>
            </a:r>
            <a:r>
              <a:rPr lang="es-ES" sz="700" spc="-5" dirty="0">
                <a:solidFill>
                  <a:srgbClr val="002855"/>
                </a:solidFill>
                <a:cs typeface="Arial MT"/>
              </a:rPr>
              <a:t> </a:t>
            </a:r>
            <a:r>
              <a:rPr lang="es-ES" sz="700" spc="-80" dirty="0">
                <a:solidFill>
                  <a:srgbClr val="002855"/>
                </a:solidFill>
                <a:cs typeface="Arial MT"/>
              </a:rPr>
              <a:t>K,</a:t>
            </a:r>
            <a:r>
              <a:rPr lang="es-ES" sz="700" spc="-30" dirty="0">
                <a:solidFill>
                  <a:srgbClr val="002855"/>
                </a:solidFill>
                <a:cs typeface="Arial MT"/>
              </a:rPr>
              <a:t> </a:t>
            </a:r>
            <a:r>
              <a:rPr lang="es-ES" sz="700" spc="-95" dirty="0" err="1">
                <a:solidFill>
                  <a:srgbClr val="002855"/>
                </a:solidFill>
                <a:cs typeface="Arial MT"/>
              </a:rPr>
              <a:t>Song</a:t>
            </a:r>
            <a:r>
              <a:rPr lang="es-ES" sz="700" spc="-5" dirty="0">
                <a:solidFill>
                  <a:srgbClr val="002855"/>
                </a:solidFill>
                <a:cs typeface="Arial MT"/>
              </a:rPr>
              <a:t> </a:t>
            </a:r>
            <a:r>
              <a:rPr lang="es-ES" sz="700" spc="-90" dirty="0">
                <a:solidFill>
                  <a:srgbClr val="002855"/>
                </a:solidFill>
                <a:cs typeface="Arial MT"/>
              </a:rPr>
              <a:t>X,</a:t>
            </a:r>
            <a:r>
              <a:rPr lang="es-ES" sz="700" spc="-30" dirty="0">
                <a:solidFill>
                  <a:srgbClr val="002855"/>
                </a:solidFill>
                <a:cs typeface="Arial MT"/>
              </a:rPr>
              <a:t> </a:t>
            </a:r>
            <a:r>
              <a:rPr lang="es-ES" sz="700" spc="-80" dirty="0" err="1">
                <a:solidFill>
                  <a:srgbClr val="002855"/>
                </a:solidFill>
                <a:cs typeface="Arial MT"/>
              </a:rPr>
              <a:t>MacKnight</a:t>
            </a:r>
            <a:r>
              <a:rPr lang="es-ES" sz="700" spc="-5" dirty="0">
                <a:solidFill>
                  <a:srgbClr val="002855"/>
                </a:solidFill>
                <a:cs typeface="Arial MT"/>
              </a:rPr>
              <a:t> </a:t>
            </a:r>
            <a:r>
              <a:rPr lang="es-ES" sz="700" spc="-90" dirty="0">
                <a:solidFill>
                  <a:srgbClr val="002855"/>
                </a:solidFill>
                <a:cs typeface="Arial MT"/>
              </a:rPr>
              <a:t>C,</a:t>
            </a:r>
            <a:r>
              <a:rPr lang="es-ES" sz="700" spc="-30" dirty="0">
                <a:solidFill>
                  <a:srgbClr val="002855"/>
                </a:solidFill>
                <a:cs typeface="Arial MT"/>
              </a:rPr>
              <a:t> </a:t>
            </a:r>
            <a:r>
              <a:rPr lang="es-ES" sz="700" spc="-90" dirty="0">
                <a:solidFill>
                  <a:srgbClr val="002855"/>
                </a:solidFill>
                <a:cs typeface="Arial MT"/>
              </a:rPr>
              <a:t>Bergman</a:t>
            </a:r>
            <a:r>
              <a:rPr lang="es-ES" sz="700" spc="-5" dirty="0">
                <a:solidFill>
                  <a:srgbClr val="002855"/>
                </a:solidFill>
                <a:cs typeface="Arial MT"/>
              </a:rPr>
              <a:t> </a:t>
            </a:r>
            <a:r>
              <a:rPr lang="es-ES" sz="700" spc="-90" dirty="0">
                <a:solidFill>
                  <a:srgbClr val="002855"/>
                </a:solidFill>
                <a:cs typeface="Arial MT"/>
              </a:rPr>
              <a:t>H,</a:t>
            </a:r>
            <a:r>
              <a:rPr lang="es-ES" sz="700" spc="-30" dirty="0">
                <a:solidFill>
                  <a:srgbClr val="002855"/>
                </a:solidFill>
                <a:cs typeface="Arial MT"/>
              </a:rPr>
              <a:t> </a:t>
            </a:r>
            <a:r>
              <a:rPr lang="es-ES" sz="700" spc="-95" dirty="0">
                <a:solidFill>
                  <a:srgbClr val="002855"/>
                </a:solidFill>
                <a:cs typeface="Arial MT"/>
              </a:rPr>
              <a:t>Hogan</a:t>
            </a:r>
            <a:r>
              <a:rPr lang="es-ES" sz="700" spc="-5" dirty="0">
                <a:solidFill>
                  <a:srgbClr val="002855"/>
                </a:solidFill>
                <a:cs typeface="Arial MT"/>
              </a:rPr>
              <a:t> </a:t>
            </a:r>
            <a:r>
              <a:rPr lang="es-ES" sz="700" spc="-95" dirty="0">
                <a:solidFill>
                  <a:srgbClr val="002855"/>
                </a:solidFill>
                <a:cs typeface="Arial MT"/>
              </a:rPr>
              <a:t>DB,</a:t>
            </a:r>
            <a:r>
              <a:rPr lang="es-ES" sz="700" spc="-30" dirty="0">
                <a:solidFill>
                  <a:srgbClr val="002855"/>
                </a:solidFill>
                <a:cs typeface="Arial MT"/>
              </a:rPr>
              <a:t> </a:t>
            </a:r>
            <a:r>
              <a:rPr lang="es-ES" sz="700" spc="-80" dirty="0">
                <a:solidFill>
                  <a:srgbClr val="002855"/>
                </a:solidFill>
                <a:cs typeface="Arial MT"/>
              </a:rPr>
              <a:t>McDowell</a:t>
            </a:r>
            <a:r>
              <a:rPr lang="es-ES" sz="700" spc="-5" dirty="0">
                <a:solidFill>
                  <a:srgbClr val="002855"/>
                </a:solidFill>
                <a:cs typeface="Arial MT"/>
              </a:rPr>
              <a:t> </a:t>
            </a:r>
            <a:r>
              <a:rPr lang="es-ES" sz="700" spc="-55" dirty="0">
                <a:solidFill>
                  <a:srgbClr val="002855"/>
                </a:solidFill>
                <a:cs typeface="Arial MT"/>
              </a:rPr>
              <a:t>I,</a:t>
            </a:r>
            <a:r>
              <a:rPr lang="es-ES" sz="700" spc="-30" dirty="0">
                <a:solidFill>
                  <a:srgbClr val="002855"/>
                </a:solidFill>
                <a:cs typeface="Arial MT"/>
              </a:rPr>
              <a:t> </a:t>
            </a:r>
            <a:r>
              <a:rPr lang="es-ES" sz="700" spc="-65" dirty="0">
                <a:solidFill>
                  <a:srgbClr val="002855"/>
                </a:solidFill>
                <a:cs typeface="Arial MT"/>
              </a:rPr>
              <a:t>et</a:t>
            </a:r>
            <a:r>
              <a:rPr lang="es-ES" sz="700" spc="-5" dirty="0">
                <a:solidFill>
                  <a:srgbClr val="002855"/>
                </a:solidFill>
                <a:cs typeface="Arial MT"/>
              </a:rPr>
              <a:t> </a:t>
            </a:r>
            <a:r>
              <a:rPr lang="es-ES" sz="700" spc="-50" dirty="0">
                <a:solidFill>
                  <a:srgbClr val="002855"/>
                </a:solidFill>
                <a:cs typeface="Arial MT"/>
              </a:rPr>
              <a:t>al.</a:t>
            </a:r>
            <a:r>
              <a:rPr lang="es-ES" sz="700" spc="-55" dirty="0">
                <a:solidFill>
                  <a:srgbClr val="002855"/>
                </a:solidFill>
                <a:cs typeface="Arial MT"/>
              </a:rPr>
              <a:t> </a:t>
            </a:r>
            <a:r>
              <a:rPr lang="es-ES" sz="700" spc="-120" dirty="0">
                <a:solidFill>
                  <a:srgbClr val="002855"/>
                </a:solidFill>
                <a:cs typeface="Arial MT"/>
              </a:rPr>
              <a:t>A</a:t>
            </a:r>
            <a:r>
              <a:rPr lang="es-ES" sz="700" spc="-5" dirty="0">
                <a:solidFill>
                  <a:srgbClr val="002855"/>
                </a:solidFill>
                <a:cs typeface="Arial MT"/>
              </a:rPr>
              <a:t> </a:t>
            </a:r>
            <a:r>
              <a:rPr lang="es-ES" sz="700" spc="-85" dirty="0">
                <a:solidFill>
                  <a:srgbClr val="002855"/>
                </a:solidFill>
                <a:cs typeface="Arial MT"/>
              </a:rPr>
              <a:t>global</a:t>
            </a:r>
            <a:r>
              <a:rPr lang="es-ES" sz="700" spc="-45" dirty="0">
                <a:solidFill>
                  <a:srgbClr val="002855"/>
                </a:solidFill>
                <a:cs typeface="Arial MT"/>
              </a:rPr>
              <a:t> </a:t>
            </a:r>
            <a:r>
              <a:rPr lang="es-ES" sz="700" spc="-50" dirty="0" err="1">
                <a:solidFill>
                  <a:srgbClr val="002855"/>
                </a:solidFill>
                <a:cs typeface="Arial MT"/>
              </a:rPr>
              <a:t>clinical</a:t>
            </a:r>
            <a:r>
              <a:rPr lang="es-ES" sz="700" spc="-35" dirty="0">
                <a:solidFill>
                  <a:srgbClr val="002855"/>
                </a:solidFill>
                <a:cs typeface="Arial MT"/>
              </a:rPr>
              <a:t> </a:t>
            </a:r>
            <a:r>
              <a:rPr lang="es-ES" sz="700" spc="-90" dirty="0" err="1">
                <a:solidFill>
                  <a:srgbClr val="002855"/>
                </a:solidFill>
                <a:cs typeface="Arial MT"/>
              </a:rPr>
              <a:t>measure</a:t>
            </a:r>
            <a:r>
              <a:rPr lang="es-ES" sz="700" spc="-35" dirty="0">
                <a:solidFill>
                  <a:srgbClr val="002855"/>
                </a:solidFill>
                <a:cs typeface="Arial MT"/>
              </a:rPr>
              <a:t> </a:t>
            </a:r>
            <a:r>
              <a:rPr lang="es-ES" sz="700" spc="-65" dirty="0" err="1">
                <a:solidFill>
                  <a:srgbClr val="002855"/>
                </a:solidFill>
                <a:cs typeface="Arial MT"/>
              </a:rPr>
              <a:t>of</a:t>
            </a:r>
            <a:r>
              <a:rPr lang="es-ES" sz="700" spc="-35" dirty="0">
                <a:solidFill>
                  <a:srgbClr val="002855"/>
                </a:solidFill>
                <a:cs typeface="Arial MT"/>
              </a:rPr>
              <a:t> </a:t>
            </a:r>
            <a:r>
              <a:rPr lang="es-ES" sz="700" spc="-60" dirty="0">
                <a:solidFill>
                  <a:srgbClr val="002855"/>
                </a:solidFill>
                <a:cs typeface="Arial MT"/>
              </a:rPr>
              <a:t>fitness</a:t>
            </a:r>
            <a:r>
              <a:rPr lang="es-ES" sz="700" spc="-35" dirty="0">
                <a:solidFill>
                  <a:srgbClr val="002855"/>
                </a:solidFill>
                <a:cs typeface="Arial MT"/>
              </a:rPr>
              <a:t> </a:t>
            </a:r>
            <a:r>
              <a:rPr lang="es-ES" sz="700" spc="-85" dirty="0">
                <a:solidFill>
                  <a:srgbClr val="002855"/>
                </a:solidFill>
                <a:cs typeface="Arial MT"/>
              </a:rPr>
              <a:t>and</a:t>
            </a:r>
            <a:r>
              <a:rPr lang="es-ES" sz="700" spc="-35" dirty="0">
                <a:solidFill>
                  <a:srgbClr val="002855"/>
                </a:solidFill>
                <a:cs typeface="Arial MT"/>
              </a:rPr>
              <a:t> </a:t>
            </a:r>
            <a:r>
              <a:rPr lang="es-ES" sz="700" spc="-50" dirty="0" err="1">
                <a:solidFill>
                  <a:srgbClr val="002855"/>
                </a:solidFill>
                <a:cs typeface="Arial MT"/>
              </a:rPr>
              <a:t>frailty</a:t>
            </a:r>
            <a:r>
              <a:rPr lang="es-ES" sz="700" spc="-35" dirty="0">
                <a:solidFill>
                  <a:srgbClr val="002855"/>
                </a:solidFill>
                <a:cs typeface="Arial MT"/>
              </a:rPr>
              <a:t> </a:t>
            </a:r>
            <a:r>
              <a:rPr lang="es-ES" sz="700" spc="-55" dirty="0">
                <a:solidFill>
                  <a:srgbClr val="002855"/>
                </a:solidFill>
                <a:cs typeface="Arial MT"/>
              </a:rPr>
              <a:t>in</a:t>
            </a:r>
            <a:r>
              <a:rPr lang="es-ES" sz="700" spc="-35" dirty="0">
                <a:solidFill>
                  <a:srgbClr val="002855"/>
                </a:solidFill>
                <a:cs typeface="Arial MT"/>
              </a:rPr>
              <a:t> </a:t>
            </a:r>
            <a:r>
              <a:rPr lang="es-ES" sz="700" spc="-65" dirty="0" err="1">
                <a:solidFill>
                  <a:srgbClr val="002855"/>
                </a:solidFill>
                <a:cs typeface="Arial MT"/>
              </a:rPr>
              <a:t>elderly</a:t>
            </a:r>
            <a:r>
              <a:rPr lang="es-ES" sz="700" spc="-35" dirty="0">
                <a:solidFill>
                  <a:srgbClr val="002855"/>
                </a:solidFill>
                <a:cs typeface="Arial MT"/>
              </a:rPr>
              <a:t> </a:t>
            </a:r>
            <a:r>
              <a:rPr lang="es-ES" sz="700" spc="-70" dirty="0" err="1">
                <a:solidFill>
                  <a:srgbClr val="002855"/>
                </a:solidFill>
                <a:cs typeface="Arial MT"/>
              </a:rPr>
              <a:t>people</a:t>
            </a:r>
            <a:r>
              <a:rPr lang="es-ES" sz="700" spc="-70" dirty="0">
                <a:solidFill>
                  <a:srgbClr val="002855"/>
                </a:solidFill>
                <a:cs typeface="Arial MT"/>
              </a:rPr>
              <a:t>.</a:t>
            </a:r>
            <a:r>
              <a:rPr lang="es-ES" sz="700" spc="-60" dirty="0">
                <a:solidFill>
                  <a:srgbClr val="002855"/>
                </a:solidFill>
                <a:cs typeface="Arial MT"/>
              </a:rPr>
              <a:t> </a:t>
            </a:r>
            <a:r>
              <a:rPr lang="es-ES" sz="700" spc="-95" dirty="0">
                <a:solidFill>
                  <a:srgbClr val="002855"/>
                </a:solidFill>
                <a:cs typeface="Arial MT"/>
              </a:rPr>
              <a:t>CMAJ.</a:t>
            </a:r>
            <a:r>
              <a:rPr lang="es-ES" sz="700" spc="-60" dirty="0">
                <a:solidFill>
                  <a:srgbClr val="002855"/>
                </a:solidFill>
                <a:cs typeface="Arial MT"/>
              </a:rPr>
              <a:t> </a:t>
            </a:r>
            <a:r>
              <a:rPr lang="es-ES" sz="700" spc="-55" dirty="0">
                <a:solidFill>
                  <a:srgbClr val="002855"/>
                </a:solidFill>
                <a:cs typeface="Arial MT"/>
              </a:rPr>
              <a:t>2005;173(5):489-</a:t>
            </a:r>
            <a:r>
              <a:rPr lang="es-ES" sz="700" spc="-50" dirty="0">
                <a:solidFill>
                  <a:srgbClr val="002855"/>
                </a:solidFill>
                <a:cs typeface="Arial MT"/>
              </a:rPr>
              <a:t>95. </a:t>
            </a:r>
            <a:endParaRPr lang="es-ES" sz="700" dirty="0">
              <a:solidFill>
                <a:srgbClr val="002855"/>
              </a:solidFill>
            </a:endParaRPr>
          </a:p>
        </p:txBody>
      </p:sp>
      <p:grpSp>
        <p:nvGrpSpPr>
          <p:cNvPr id="12" name="Grupo 11">
            <a:extLst>
              <a:ext uri="{FF2B5EF4-FFF2-40B4-BE49-F238E27FC236}">
                <a16:creationId xmlns:a16="http://schemas.microsoft.com/office/drawing/2014/main" id="{FDBFAF90-91C6-B244-420F-4F0DF1025EEC}"/>
              </a:ext>
            </a:extLst>
          </p:cNvPr>
          <p:cNvGrpSpPr/>
          <p:nvPr/>
        </p:nvGrpSpPr>
        <p:grpSpPr>
          <a:xfrm>
            <a:off x="2266948" y="440565"/>
            <a:ext cx="7743679" cy="5568094"/>
            <a:chOff x="2266948" y="570896"/>
            <a:chExt cx="7743679" cy="5568094"/>
          </a:xfrm>
        </p:grpSpPr>
        <p:sp>
          <p:nvSpPr>
            <p:cNvPr id="7" name="Rectángulo redondeado 6">
              <a:extLst>
                <a:ext uri="{FF2B5EF4-FFF2-40B4-BE49-F238E27FC236}">
                  <a16:creationId xmlns:a16="http://schemas.microsoft.com/office/drawing/2014/main" id="{3C9615D3-288B-F3DC-FD40-C2ABE7691A5F}"/>
                </a:ext>
              </a:extLst>
            </p:cNvPr>
            <p:cNvSpPr/>
            <p:nvPr/>
          </p:nvSpPr>
          <p:spPr>
            <a:xfrm>
              <a:off x="3565071" y="1273629"/>
              <a:ext cx="5061857" cy="4171496"/>
            </a:xfrm>
            <a:prstGeom prst="roundRect">
              <a:avLst>
                <a:gd name="adj" fmla="val 7819"/>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b="1" dirty="0"/>
                <a:t>VALORACIÓN</a:t>
              </a:r>
            </a:p>
            <a:p>
              <a:pPr algn="ctr"/>
              <a:r>
                <a:rPr lang="es-ES" sz="2800" b="1" dirty="0"/>
                <a:t>GERIÁTRICA</a:t>
              </a:r>
            </a:p>
            <a:p>
              <a:pPr algn="ctr"/>
              <a:r>
                <a:rPr lang="es-ES" sz="2800" b="1" dirty="0"/>
                <a:t>INTEGRAL</a:t>
              </a:r>
            </a:p>
            <a:p>
              <a:pPr algn="ctr"/>
              <a:br>
                <a:rPr lang="es-ES" dirty="0"/>
              </a:br>
              <a:r>
                <a:rPr lang="es-ES" dirty="0"/>
                <a:t>Retrasar el deterioro</a:t>
              </a:r>
            </a:p>
            <a:p>
              <a:pPr algn="ctr"/>
              <a:r>
                <a:rPr lang="es-ES" dirty="0"/>
                <a:t>Recuperar y/o Mantener</a:t>
              </a:r>
            </a:p>
            <a:p>
              <a:pPr algn="ctr"/>
              <a:r>
                <a:rPr lang="es-ES" dirty="0"/>
                <a:t>Calidad de vida</a:t>
              </a:r>
            </a:p>
          </p:txBody>
        </p:sp>
        <p:sp>
          <p:nvSpPr>
            <p:cNvPr id="8" name="Rectángulo redondeado 7">
              <a:extLst>
                <a:ext uri="{FF2B5EF4-FFF2-40B4-BE49-F238E27FC236}">
                  <a16:creationId xmlns:a16="http://schemas.microsoft.com/office/drawing/2014/main" id="{4591F2FD-A39E-D688-645D-A14CDD746C48}"/>
                </a:ext>
              </a:extLst>
            </p:cNvPr>
            <p:cNvSpPr/>
            <p:nvPr/>
          </p:nvSpPr>
          <p:spPr>
            <a:xfrm>
              <a:off x="5140778" y="570896"/>
              <a:ext cx="1910443" cy="1318809"/>
            </a:xfrm>
            <a:prstGeom prst="roundRect">
              <a:avLst>
                <a:gd name="adj" fmla="val 7819"/>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855"/>
                  </a:solidFill>
                </a:rPr>
                <a:t>VALORACIÓN</a:t>
              </a:r>
            </a:p>
            <a:p>
              <a:pPr algn="ctr"/>
              <a:r>
                <a:rPr lang="es-ES" b="1" dirty="0">
                  <a:solidFill>
                    <a:srgbClr val="002855"/>
                  </a:solidFill>
                </a:rPr>
                <a:t>BIOLÓGICA</a:t>
              </a:r>
            </a:p>
            <a:p>
              <a:pPr algn="ctr"/>
              <a:r>
                <a:rPr lang="es-ES" dirty="0">
                  <a:solidFill>
                    <a:srgbClr val="002855"/>
                  </a:solidFill>
                </a:rPr>
                <a:t>(médica)</a:t>
              </a:r>
            </a:p>
          </p:txBody>
        </p:sp>
        <p:sp>
          <p:nvSpPr>
            <p:cNvPr id="9" name="Rectángulo redondeado 8">
              <a:extLst>
                <a:ext uri="{FF2B5EF4-FFF2-40B4-BE49-F238E27FC236}">
                  <a16:creationId xmlns:a16="http://schemas.microsoft.com/office/drawing/2014/main" id="{05E02B6F-3916-2781-B864-E2AB9485657C}"/>
                </a:ext>
              </a:extLst>
            </p:cNvPr>
            <p:cNvSpPr/>
            <p:nvPr/>
          </p:nvSpPr>
          <p:spPr>
            <a:xfrm>
              <a:off x="2266948" y="2695539"/>
              <a:ext cx="1910443" cy="1327677"/>
            </a:xfrm>
            <a:prstGeom prst="roundRect">
              <a:avLst>
                <a:gd name="adj" fmla="val 7819"/>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855"/>
                  </a:solidFill>
                </a:rPr>
                <a:t>VALORACIÓN</a:t>
              </a:r>
            </a:p>
            <a:p>
              <a:pPr algn="ctr"/>
              <a:r>
                <a:rPr lang="es-ES" b="1" dirty="0">
                  <a:solidFill>
                    <a:srgbClr val="002855"/>
                  </a:solidFill>
                </a:rPr>
                <a:t>SOCIAL</a:t>
              </a:r>
            </a:p>
          </p:txBody>
        </p:sp>
        <p:sp>
          <p:nvSpPr>
            <p:cNvPr id="10" name="Rectángulo redondeado 9">
              <a:extLst>
                <a:ext uri="{FF2B5EF4-FFF2-40B4-BE49-F238E27FC236}">
                  <a16:creationId xmlns:a16="http://schemas.microsoft.com/office/drawing/2014/main" id="{7F294071-6C81-9F1F-B97B-A17E319FE193}"/>
                </a:ext>
              </a:extLst>
            </p:cNvPr>
            <p:cNvSpPr/>
            <p:nvPr/>
          </p:nvSpPr>
          <p:spPr>
            <a:xfrm>
              <a:off x="5140778" y="4820181"/>
              <a:ext cx="1910443" cy="1318809"/>
            </a:xfrm>
            <a:prstGeom prst="roundRect">
              <a:avLst>
                <a:gd name="adj" fmla="val 7819"/>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855"/>
                  </a:solidFill>
                </a:rPr>
                <a:t>VALORACIÓN</a:t>
              </a:r>
            </a:p>
            <a:p>
              <a:pPr algn="ctr"/>
              <a:r>
                <a:rPr lang="es-ES" b="1" dirty="0">
                  <a:solidFill>
                    <a:srgbClr val="002855"/>
                  </a:solidFill>
                </a:rPr>
                <a:t>PSICOLÓGICA</a:t>
              </a:r>
              <a:endParaRPr lang="es-ES" dirty="0">
                <a:solidFill>
                  <a:srgbClr val="002855"/>
                </a:solidFill>
              </a:endParaRPr>
            </a:p>
          </p:txBody>
        </p:sp>
        <p:sp>
          <p:nvSpPr>
            <p:cNvPr id="11" name="Rectángulo redondeado 10">
              <a:extLst>
                <a:ext uri="{FF2B5EF4-FFF2-40B4-BE49-F238E27FC236}">
                  <a16:creationId xmlns:a16="http://schemas.microsoft.com/office/drawing/2014/main" id="{C02BD826-555A-29B8-4164-B5BDB8D582B2}"/>
                </a:ext>
              </a:extLst>
            </p:cNvPr>
            <p:cNvSpPr/>
            <p:nvPr/>
          </p:nvSpPr>
          <p:spPr>
            <a:xfrm>
              <a:off x="8100184" y="2699973"/>
              <a:ext cx="1910443" cy="1318809"/>
            </a:xfrm>
            <a:prstGeom prst="roundRect">
              <a:avLst>
                <a:gd name="adj" fmla="val 7819"/>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855"/>
                  </a:solidFill>
                </a:rPr>
                <a:t>VALORACIÓN</a:t>
              </a:r>
            </a:p>
            <a:p>
              <a:pPr algn="ctr"/>
              <a:r>
                <a:rPr lang="es-ES" b="1" dirty="0">
                  <a:solidFill>
                    <a:srgbClr val="002855"/>
                  </a:solidFill>
                </a:rPr>
                <a:t>FUNCIONAL</a:t>
              </a:r>
            </a:p>
          </p:txBody>
        </p:sp>
      </p:grpSp>
    </p:spTree>
    <p:extLst>
      <p:ext uri="{BB962C8B-B14F-4D97-AF65-F5344CB8AC3E}">
        <p14:creationId xmlns:p14="http://schemas.microsoft.com/office/powerpoint/2010/main" val="1244779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6D94E532-55CA-74C9-E494-98B69A1CFCB8}"/>
              </a:ext>
            </a:extLst>
          </p:cNvPr>
          <p:cNvSpPr/>
          <p:nvPr/>
        </p:nvSpPr>
        <p:spPr>
          <a:xfrm>
            <a:off x="731840" y="2155371"/>
            <a:ext cx="5079091"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0A491D0-38F7-C365-D6C8-76C4023E0EEF}"/>
              </a:ext>
            </a:extLst>
          </p:cNvPr>
          <p:cNvSpPr txBox="1"/>
          <p:nvPr/>
        </p:nvSpPr>
        <p:spPr>
          <a:xfrm>
            <a:off x="699181" y="583989"/>
            <a:ext cx="4885190" cy="1249125"/>
          </a:xfrm>
          <a:prstGeom prst="rect">
            <a:avLst/>
          </a:prstGeom>
          <a:noFill/>
        </p:spPr>
        <p:txBody>
          <a:bodyPr wrap="square">
            <a:spAutoFit/>
          </a:bodyPr>
          <a:lstStyle/>
          <a:p>
            <a:pPr>
              <a:lnSpc>
                <a:spcPct val="107000"/>
              </a:lnSpc>
              <a:spcAft>
                <a:spcPts val="800"/>
              </a:spcAft>
              <a:buNone/>
            </a:pPr>
            <a:r>
              <a:rPr lang="es-ES" sz="2400" b="1" kern="100" dirty="0">
                <a:solidFill>
                  <a:srgbClr val="00F0BE"/>
                </a:solidFill>
                <a:effectLst/>
                <a:latin typeface="Arial" panose="020B0604020202020204" pitchFamily="34" charset="0"/>
                <a:ea typeface="Aptos" panose="020B0004020202020204" pitchFamily="34" charset="0"/>
                <a:cs typeface="Arial" panose="020B0604020202020204" pitchFamily="34" charset="0"/>
              </a:rPr>
              <a:t>¿Cuál de los siguientes NO es un criterio de fragilidad según el fenotipo de </a:t>
            </a:r>
            <a:r>
              <a:rPr lang="es-ES" sz="2400" b="1" kern="100" dirty="0" err="1">
                <a:solidFill>
                  <a:srgbClr val="00F0BE"/>
                </a:solidFill>
                <a:effectLst/>
                <a:latin typeface="Arial" panose="020B0604020202020204" pitchFamily="34" charset="0"/>
                <a:ea typeface="Aptos" panose="020B0004020202020204" pitchFamily="34" charset="0"/>
                <a:cs typeface="Arial" panose="020B0604020202020204" pitchFamily="34" charset="0"/>
              </a:rPr>
              <a:t>Fried</a:t>
            </a:r>
            <a:r>
              <a:rPr lang="es-ES" sz="2400" b="1" kern="100" dirty="0">
                <a:solidFill>
                  <a:srgbClr val="00F0BE"/>
                </a:solidFill>
                <a:effectLst/>
                <a:latin typeface="Arial" panose="020B0604020202020204" pitchFamily="34" charset="0"/>
                <a:ea typeface="Aptos" panose="020B0004020202020204" pitchFamily="34" charset="0"/>
                <a:cs typeface="Arial" panose="020B0604020202020204" pitchFamily="34" charset="0"/>
              </a:rPr>
              <a:t>?</a:t>
            </a:r>
          </a:p>
        </p:txBody>
      </p:sp>
      <p:sp>
        <p:nvSpPr>
          <p:cNvPr id="4" name="CuadroTexto 3">
            <a:extLst>
              <a:ext uri="{FF2B5EF4-FFF2-40B4-BE49-F238E27FC236}">
                <a16:creationId xmlns:a16="http://schemas.microsoft.com/office/drawing/2014/main" id="{AD5EBC2D-791D-4957-C49A-337425C2BB9B}"/>
              </a:ext>
            </a:extLst>
          </p:cNvPr>
          <p:cNvSpPr txBox="1"/>
          <p:nvPr/>
        </p:nvSpPr>
        <p:spPr>
          <a:xfrm>
            <a:off x="991961" y="2491564"/>
            <a:ext cx="4331153" cy="2530116"/>
          </a:xfrm>
          <a:prstGeom prst="rect">
            <a:avLst/>
          </a:prstGeom>
          <a:noFill/>
        </p:spPr>
        <p:txBody>
          <a:bodyPr wrap="square">
            <a:spAutoFit/>
          </a:bodyPr>
          <a:lstStyle/>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Pérdida de peso involuntaria</a:t>
            </a:r>
          </a:p>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Hipertensión arterial</a:t>
            </a:r>
          </a:p>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Debilidad muscular</a:t>
            </a:r>
          </a:p>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Lentitud en la marcha</a:t>
            </a:r>
          </a:p>
        </p:txBody>
      </p:sp>
      <p:sp>
        <p:nvSpPr>
          <p:cNvPr id="6" name="Elipse 5">
            <a:extLst>
              <a:ext uri="{FF2B5EF4-FFF2-40B4-BE49-F238E27FC236}">
                <a16:creationId xmlns:a16="http://schemas.microsoft.com/office/drawing/2014/main" id="{0FC556B7-2B00-32AA-A2E4-DEE934D06726}"/>
              </a:ext>
            </a:extLst>
          </p:cNvPr>
          <p:cNvSpPr/>
          <p:nvPr/>
        </p:nvSpPr>
        <p:spPr>
          <a:xfrm>
            <a:off x="6381070" y="734445"/>
            <a:ext cx="5389109" cy="5389109"/>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10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14DE0C-91C1-762C-F9B7-BE5CAEE553B6}"/>
              </a:ext>
            </a:extLst>
          </p:cNvPr>
          <p:cNvSpPr txBox="1"/>
          <p:nvPr/>
        </p:nvSpPr>
        <p:spPr>
          <a:xfrm>
            <a:off x="1417328" y="1279665"/>
            <a:ext cx="9121718" cy="3157275"/>
          </a:xfrm>
          <a:prstGeom prst="rect">
            <a:avLst/>
          </a:prstGeom>
          <a:noFill/>
        </p:spPr>
        <p:txBody>
          <a:bodyPr wrap="square" rtlCol="0">
            <a:spAutoFit/>
          </a:bodyPr>
          <a:lstStyle/>
          <a:p>
            <a:pPr algn="ctr">
              <a:lnSpc>
                <a:spcPts val="4680"/>
              </a:lnSpc>
            </a:pPr>
            <a:r>
              <a:rPr lang="es-ES" sz="4400" b="1" dirty="0">
                <a:solidFill>
                  <a:srgbClr val="00F0BE"/>
                </a:solidFill>
                <a:latin typeface="Arial" panose="020B0604020202020204" pitchFamily="34" charset="0"/>
                <a:cs typeface="Arial" panose="020B0604020202020204" pitchFamily="34" charset="0"/>
              </a:rPr>
              <a:t>“Los retos de la ancianidad y fragilidad en la consulta de Atención Primaria”</a:t>
            </a:r>
            <a:endParaRPr lang="es-ES" sz="4400" b="1" dirty="0">
              <a:solidFill>
                <a:schemeClr val="bg1"/>
              </a:solidFill>
              <a:latin typeface="Arial" panose="020B0604020202020204" pitchFamily="34" charset="0"/>
              <a:cs typeface="Arial" panose="020B0604020202020204" pitchFamily="34" charset="0"/>
            </a:endParaRPr>
          </a:p>
          <a:p>
            <a:pPr marL="516890" marR="523240" algn="ctr">
              <a:lnSpc>
                <a:spcPts val="1900"/>
              </a:lnSpc>
              <a:spcBef>
                <a:spcPts val="1100"/>
              </a:spcBef>
            </a:pPr>
            <a:r>
              <a:rPr lang="es-ES" altLang="es-ES" sz="2000" b="1" dirty="0">
                <a:solidFill>
                  <a:schemeClr val="bg1"/>
                </a:solidFill>
                <a:latin typeface="Arial" panose="020B0604020202020204" pitchFamily="34" charset="0"/>
                <a:cs typeface="Arial" panose="020B0604020202020204" pitchFamily="34" charset="0"/>
              </a:rPr>
              <a:t>Ana Cebrián</a:t>
            </a:r>
          </a:p>
          <a:p>
            <a:pPr marL="516890" marR="523240" algn="ctr">
              <a:lnSpc>
                <a:spcPts val="1900"/>
              </a:lnSpc>
              <a:spcBef>
                <a:spcPts val="1100"/>
              </a:spcBef>
            </a:pPr>
            <a:r>
              <a:rPr lang="es-ES" altLang="es-ES" dirty="0">
                <a:solidFill>
                  <a:schemeClr val="bg1"/>
                </a:solidFill>
                <a:latin typeface="Arial" panose="020B0604020202020204" pitchFamily="34" charset="0"/>
                <a:cs typeface="Arial" panose="020B0604020202020204" pitchFamily="34" charset="0"/>
              </a:rPr>
              <a:t>Médico de Familia. Centro de Salud Cartagena Casco. Murcia</a:t>
            </a:r>
            <a:br>
              <a:rPr lang="es-ES" altLang="es-ES" dirty="0">
                <a:solidFill>
                  <a:schemeClr val="bg1"/>
                </a:solidFill>
                <a:latin typeface="Arial" panose="020B0604020202020204" pitchFamily="34" charset="0"/>
                <a:cs typeface="Arial" panose="020B0604020202020204" pitchFamily="34" charset="0"/>
              </a:rPr>
            </a:br>
            <a:r>
              <a:rPr lang="es-ES" altLang="es-ES" dirty="0">
                <a:solidFill>
                  <a:schemeClr val="bg1"/>
                </a:solidFill>
                <a:latin typeface="Arial" panose="020B0604020202020204" pitchFamily="34" charset="0"/>
                <a:cs typeface="Arial" panose="020B0604020202020204" pitchFamily="34" charset="0"/>
              </a:rPr>
              <a:t>Coordinadora de enfermedades crónicas de WONCA</a:t>
            </a:r>
            <a:br>
              <a:rPr lang="es-ES" altLang="es-ES" dirty="0">
                <a:solidFill>
                  <a:schemeClr val="bg1"/>
                </a:solidFill>
                <a:latin typeface="Arial" panose="020B0604020202020204" pitchFamily="34" charset="0"/>
                <a:cs typeface="Arial" panose="020B0604020202020204" pitchFamily="34" charset="0"/>
              </a:rPr>
            </a:br>
            <a:r>
              <a:rPr lang="es-ES" dirty="0">
                <a:solidFill>
                  <a:schemeClr val="bg1"/>
                </a:solidFill>
                <a:latin typeface="Arial" panose="020B0604020202020204" pitchFamily="34" charset="0"/>
                <a:ea typeface="Cambria" panose="02040503050406030204" pitchFamily="18" charset="0"/>
                <a:cs typeface="Arial" panose="020B0604020202020204" pitchFamily="34" charset="0"/>
              </a:rPr>
              <a:t>Académica Correspondiente RAM Murcia</a:t>
            </a:r>
            <a:endParaRPr lang="es-ES"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0843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A1AF1-FCCF-BAA5-9D43-5CF47358077D}"/>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899B813-0786-8CD9-FCD3-86D6F40DF8D7}"/>
              </a:ext>
            </a:extLst>
          </p:cNvPr>
          <p:cNvSpPr/>
          <p:nvPr/>
        </p:nvSpPr>
        <p:spPr>
          <a:xfrm>
            <a:off x="731840" y="2155371"/>
            <a:ext cx="5079091"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07BBCB2E-DC2F-8327-1087-4A9DCFB44752}"/>
              </a:ext>
            </a:extLst>
          </p:cNvPr>
          <p:cNvSpPr txBox="1"/>
          <p:nvPr/>
        </p:nvSpPr>
        <p:spPr>
          <a:xfrm>
            <a:off x="699181" y="583989"/>
            <a:ext cx="4885190" cy="1249125"/>
          </a:xfrm>
          <a:prstGeom prst="rect">
            <a:avLst/>
          </a:prstGeom>
          <a:noFill/>
        </p:spPr>
        <p:txBody>
          <a:bodyPr wrap="square">
            <a:spAutoFit/>
          </a:bodyPr>
          <a:lstStyle/>
          <a:p>
            <a:pPr>
              <a:lnSpc>
                <a:spcPct val="107000"/>
              </a:lnSpc>
              <a:spcAft>
                <a:spcPts val="800"/>
              </a:spcAft>
              <a:buNone/>
            </a:pPr>
            <a:r>
              <a:rPr lang="es-ES" sz="2400" b="1" kern="100" dirty="0">
                <a:solidFill>
                  <a:srgbClr val="00F0BE"/>
                </a:solidFill>
                <a:effectLst/>
                <a:latin typeface="Arial" panose="020B0604020202020204" pitchFamily="34" charset="0"/>
                <a:ea typeface="Aptos" panose="020B0004020202020204" pitchFamily="34" charset="0"/>
                <a:cs typeface="Arial" panose="020B0604020202020204" pitchFamily="34" charset="0"/>
              </a:rPr>
              <a:t>¿Cuál de los siguientes NO es un criterio de fragilidad según el fenotipo de </a:t>
            </a:r>
            <a:r>
              <a:rPr lang="es-ES" sz="2400" b="1" kern="100" dirty="0" err="1">
                <a:solidFill>
                  <a:srgbClr val="00F0BE"/>
                </a:solidFill>
                <a:effectLst/>
                <a:latin typeface="Arial" panose="020B0604020202020204" pitchFamily="34" charset="0"/>
                <a:ea typeface="Aptos" panose="020B0004020202020204" pitchFamily="34" charset="0"/>
                <a:cs typeface="Arial" panose="020B0604020202020204" pitchFamily="34" charset="0"/>
              </a:rPr>
              <a:t>Fried</a:t>
            </a:r>
            <a:r>
              <a:rPr lang="es-ES" sz="2400" b="1" kern="100" dirty="0">
                <a:solidFill>
                  <a:srgbClr val="00F0BE"/>
                </a:solidFill>
                <a:effectLst/>
                <a:latin typeface="Arial" panose="020B0604020202020204" pitchFamily="34" charset="0"/>
                <a:ea typeface="Aptos" panose="020B0004020202020204" pitchFamily="34" charset="0"/>
                <a:cs typeface="Arial" panose="020B0604020202020204" pitchFamily="34" charset="0"/>
              </a:rPr>
              <a:t>?</a:t>
            </a:r>
          </a:p>
        </p:txBody>
      </p:sp>
      <p:sp>
        <p:nvSpPr>
          <p:cNvPr id="5" name="CuadroTexto 4">
            <a:extLst>
              <a:ext uri="{FF2B5EF4-FFF2-40B4-BE49-F238E27FC236}">
                <a16:creationId xmlns:a16="http://schemas.microsoft.com/office/drawing/2014/main" id="{1E4C848F-1923-9188-402E-FB1C358CD555}"/>
              </a:ext>
            </a:extLst>
          </p:cNvPr>
          <p:cNvSpPr txBox="1"/>
          <p:nvPr/>
        </p:nvSpPr>
        <p:spPr>
          <a:xfrm>
            <a:off x="991961" y="2491564"/>
            <a:ext cx="4331153" cy="2530116"/>
          </a:xfrm>
          <a:prstGeom prst="rect">
            <a:avLst/>
          </a:prstGeom>
          <a:noFill/>
        </p:spPr>
        <p:txBody>
          <a:bodyPr wrap="square">
            <a:spAutoFit/>
          </a:bodyPr>
          <a:lstStyle/>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Pérdida de peso involuntaria</a:t>
            </a:r>
          </a:p>
          <a:p>
            <a:pPr marL="342900" indent="-342900">
              <a:lnSpc>
                <a:spcPct val="200000"/>
              </a:lnSpc>
              <a:spcAft>
                <a:spcPts val="800"/>
              </a:spcAft>
              <a:buFont typeface="+mj-lt"/>
              <a:buAutoNum type="alphaLcParenR"/>
            </a:pPr>
            <a:r>
              <a:rPr lang="es-ES" b="1"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Hipertensión arterial</a:t>
            </a:r>
          </a:p>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Debilidad muscular</a:t>
            </a:r>
          </a:p>
          <a:p>
            <a:pPr marL="342900" indent="-342900">
              <a:lnSpc>
                <a:spcPct val="200000"/>
              </a:lnSpc>
              <a:spcAft>
                <a:spcPts val="800"/>
              </a:spcAft>
              <a:buFont typeface="+mj-lt"/>
              <a:buAutoNum type="alphaLcParenR"/>
            </a:pPr>
            <a:r>
              <a:rPr lang="es-ES" kern="100" dirty="0">
                <a:solidFill>
                  <a:srgbClr val="002855"/>
                </a:solidFill>
                <a:effectLst/>
                <a:latin typeface="Arial" panose="020B0604020202020204" pitchFamily="34" charset="0"/>
                <a:ea typeface="Aptos" panose="020B0004020202020204" pitchFamily="34" charset="0"/>
                <a:cs typeface="Arial" panose="020B0604020202020204" pitchFamily="34" charset="0"/>
              </a:rPr>
              <a:t>Lentitud en la marcha</a:t>
            </a:r>
          </a:p>
        </p:txBody>
      </p:sp>
      <p:sp>
        <p:nvSpPr>
          <p:cNvPr id="6" name="Elipse 5">
            <a:extLst>
              <a:ext uri="{FF2B5EF4-FFF2-40B4-BE49-F238E27FC236}">
                <a16:creationId xmlns:a16="http://schemas.microsoft.com/office/drawing/2014/main" id="{3BE856C3-727A-B021-E9DB-D3E792946036}"/>
              </a:ext>
            </a:extLst>
          </p:cNvPr>
          <p:cNvSpPr/>
          <p:nvPr/>
        </p:nvSpPr>
        <p:spPr>
          <a:xfrm>
            <a:off x="6381070" y="734445"/>
            <a:ext cx="5389109" cy="5389109"/>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7944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a:extLst>
              <a:ext uri="{FF2B5EF4-FFF2-40B4-BE49-F238E27FC236}">
                <a16:creationId xmlns:a16="http://schemas.microsoft.com/office/drawing/2014/main" id="{3CE4F08A-95A7-2F1A-A387-632F8F9468BB}"/>
              </a:ext>
            </a:extLst>
          </p:cNvPr>
          <p:cNvSpPr>
            <a:spLocks noChangeArrowheads="1"/>
          </p:cNvSpPr>
          <p:nvPr/>
        </p:nvSpPr>
        <p:spPr bwMode="auto">
          <a:xfrm>
            <a:off x="2017184" y="6627168"/>
            <a:ext cx="5054600" cy="230832"/>
          </a:xfrm>
          <a:prstGeom prst="rect">
            <a:avLst/>
          </a:prstGeom>
          <a:noFill/>
          <a:ln>
            <a:noFill/>
          </a:ln>
        </p:spPr>
        <p:txBody>
          <a:bodyPr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1219080" eaLnBrk="1" hangingPunct="1">
              <a:defRPr/>
            </a:pPr>
            <a:r>
              <a:rPr lang="en-GB" altLang="es-ES_tradnl" sz="900">
                <a:solidFill>
                  <a:srgbClr val="2396CA"/>
                </a:solidFill>
                <a:latin typeface="Tahoma" charset="0"/>
                <a:ea typeface="Gulim" charset="-127"/>
              </a:rPr>
              <a:t>. </a:t>
            </a:r>
          </a:p>
        </p:txBody>
      </p:sp>
      <p:sp>
        <p:nvSpPr>
          <p:cNvPr id="58402" name="Text Box 78">
            <a:extLst>
              <a:ext uri="{FF2B5EF4-FFF2-40B4-BE49-F238E27FC236}">
                <a16:creationId xmlns:a16="http://schemas.microsoft.com/office/drawing/2014/main" id="{90E9978C-F9C5-F938-111E-668699E9B8C9}"/>
              </a:ext>
            </a:extLst>
          </p:cNvPr>
          <p:cNvSpPr txBox="1">
            <a:spLocks noChangeArrowheads="1"/>
          </p:cNvSpPr>
          <p:nvPr/>
        </p:nvSpPr>
        <p:spPr bwMode="auto">
          <a:xfrm>
            <a:off x="6151034" y="1193800"/>
            <a:ext cx="3583517" cy="237695"/>
          </a:xfrm>
          <a:prstGeom prst="rect">
            <a:avLst/>
          </a:prstGeom>
          <a:noFill/>
          <a:ln>
            <a:noFill/>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9pPr>
          </a:lstStyle>
          <a:p>
            <a:pPr algn="ctr" defTabSz="1219080">
              <a:lnSpc>
                <a:spcPct val="101000"/>
              </a:lnSpc>
              <a:buClr>
                <a:srgbClr val="000000"/>
              </a:buClr>
              <a:buSzPct val="100000"/>
              <a:defRPr/>
            </a:pPr>
            <a:r>
              <a:rPr lang="es-ES" altLang="es-ES_tradnl" sz="1000" b="1">
                <a:solidFill>
                  <a:srgbClr val="FFFFFF"/>
                </a:solidFill>
                <a:latin typeface="Verdana" charset="0"/>
              </a:rPr>
              <a:t>Hipoglucemia grave</a:t>
            </a:r>
            <a:endParaRPr lang="en-GB" altLang="es-ES_tradnl" sz="1000" b="1">
              <a:solidFill>
                <a:srgbClr val="FFFFFF"/>
              </a:solidFill>
              <a:latin typeface="Verdana" charset="0"/>
            </a:endParaRPr>
          </a:p>
        </p:txBody>
      </p:sp>
      <p:sp>
        <p:nvSpPr>
          <p:cNvPr id="37" name="9 Rectángulo">
            <a:extLst>
              <a:ext uri="{FF2B5EF4-FFF2-40B4-BE49-F238E27FC236}">
                <a16:creationId xmlns:a16="http://schemas.microsoft.com/office/drawing/2014/main" id="{89677E18-21F4-BE7A-CEA8-E85684C73248}"/>
              </a:ext>
            </a:extLst>
          </p:cNvPr>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80">
              <a:defRPr/>
            </a:pPr>
            <a:endParaRPr lang="es-ES">
              <a:solidFill>
                <a:srgbClr val="FFFFFF"/>
              </a:solidFill>
              <a:ea typeface="ＭＳ Ｐゴシック" charset="0"/>
              <a:cs typeface="Arial" charset="0"/>
            </a:endParaRPr>
          </a:p>
        </p:txBody>
      </p:sp>
      <p:sp>
        <p:nvSpPr>
          <p:cNvPr id="8" name="QuadreDeText 5">
            <a:extLst>
              <a:ext uri="{FF2B5EF4-FFF2-40B4-BE49-F238E27FC236}">
                <a16:creationId xmlns:a16="http://schemas.microsoft.com/office/drawing/2014/main" id="{B6ADAD69-0A19-8A39-C201-3A0A5F11700D}"/>
              </a:ext>
            </a:extLst>
          </p:cNvPr>
          <p:cNvSpPr txBox="1">
            <a:spLocks noChangeArrowheads="1"/>
          </p:cNvSpPr>
          <p:nvPr/>
        </p:nvSpPr>
        <p:spPr bwMode="auto">
          <a:xfrm>
            <a:off x="607485" y="563411"/>
            <a:ext cx="8398933" cy="492380"/>
          </a:xfrm>
          <a:prstGeom prst="rect">
            <a:avLst/>
          </a:prstGeom>
          <a:noFill/>
          <a:ln>
            <a:noFill/>
          </a:ln>
        </p:spPr>
        <p:txBody>
          <a:bodyPr lIns="121861" tIns="60929" rIns="121861" bIns="609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243">
              <a:spcBef>
                <a:spcPct val="0"/>
              </a:spcBef>
              <a:buNone/>
              <a:defRPr/>
            </a:pPr>
            <a:r>
              <a:rPr lang="es-ES" altLang="es-ES_tradnl" sz="2400" b="1" dirty="0">
                <a:solidFill>
                  <a:srgbClr val="00F0BE"/>
                </a:solidFill>
                <a:latin typeface="+mj-lt"/>
                <a:ea typeface="Calibri" charset="0"/>
                <a:cs typeface="Calibri" charset="0"/>
              </a:rPr>
              <a:t>Fragilidad</a:t>
            </a:r>
          </a:p>
        </p:txBody>
      </p:sp>
      <p:sp>
        <p:nvSpPr>
          <p:cNvPr id="12" name="Rectangle 3">
            <a:extLst>
              <a:ext uri="{FF2B5EF4-FFF2-40B4-BE49-F238E27FC236}">
                <a16:creationId xmlns:a16="http://schemas.microsoft.com/office/drawing/2014/main" id="{C10B196D-6C38-7FDF-8664-32DE295F7103}"/>
              </a:ext>
            </a:extLst>
          </p:cNvPr>
          <p:cNvSpPr>
            <a:spLocks noChangeArrowheads="1"/>
          </p:cNvSpPr>
          <p:nvPr/>
        </p:nvSpPr>
        <p:spPr bwMode="auto">
          <a:xfrm>
            <a:off x="685801" y="6089678"/>
            <a:ext cx="11461751" cy="338496"/>
          </a:xfrm>
          <a:prstGeom prst="rect">
            <a:avLst/>
          </a:prstGeom>
          <a:noFill/>
          <a:ln>
            <a:noFill/>
          </a:ln>
        </p:spPr>
        <p:txBody>
          <a:bodyPr lIns="121860" tIns="60931" rIns="121860" bIns="6093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defTabSz="609459">
              <a:spcBef>
                <a:spcPts val="0"/>
              </a:spcBef>
              <a:buNone/>
              <a:defRPr/>
            </a:pPr>
            <a:r>
              <a:rPr lang="pt-BR" sz="700" i="1" dirty="0">
                <a:solidFill>
                  <a:srgbClr val="002855"/>
                </a:solidFill>
                <a:latin typeface="+mn-lt"/>
              </a:rPr>
              <a:t>IMC, índice de </a:t>
            </a:r>
            <a:r>
              <a:rPr lang="pt-BR" sz="700" i="1" dirty="0" err="1">
                <a:solidFill>
                  <a:srgbClr val="002855"/>
                </a:solidFill>
                <a:latin typeface="+mn-lt"/>
              </a:rPr>
              <a:t>masa</a:t>
            </a:r>
            <a:r>
              <a:rPr lang="pt-BR" sz="700" i="1" dirty="0">
                <a:solidFill>
                  <a:srgbClr val="002855"/>
                </a:solidFill>
                <a:latin typeface="+mn-lt"/>
              </a:rPr>
              <a:t> corporal</a:t>
            </a:r>
          </a:p>
          <a:p>
            <a:pPr defTabSz="609459">
              <a:spcBef>
                <a:spcPts val="0"/>
              </a:spcBef>
              <a:buNone/>
              <a:defRPr/>
            </a:pPr>
            <a:r>
              <a:rPr lang="da-DK" sz="700" i="1" dirty="0">
                <a:solidFill>
                  <a:srgbClr val="002855"/>
                </a:solidFill>
                <a:latin typeface="+mn-lt"/>
              </a:rPr>
              <a:t>1. Kizilarslanoglu, MC et al. Aging Clin Exp Res. 2017;29:247-255; 2. Fried, LP et al. J Gerontol A Biol Sci Med Sci. 2001;56:M146-156; 3. Zampieri, FG et al. Intensive Care Med. 2018;44:1512-1520.</a:t>
            </a:r>
          </a:p>
        </p:txBody>
      </p:sp>
      <p:graphicFrame>
        <p:nvGraphicFramePr>
          <p:cNvPr id="21" name="Tabla 20">
            <a:extLst>
              <a:ext uri="{FF2B5EF4-FFF2-40B4-BE49-F238E27FC236}">
                <a16:creationId xmlns:a16="http://schemas.microsoft.com/office/drawing/2014/main" id="{1C7EB59F-7136-0CAB-71A7-47EFE83DD410}"/>
              </a:ext>
            </a:extLst>
          </p:cNvPr>
          <p:cNvGraphicFramePr>
            <a:graphicFrameLocks noGrp="1"/>
          </p:cNvGraphicFramePr>
          <p:nvPr>
            <p:extLst>
              <p:ext uri="{D42A27DB-BD31-4B8C-83A1-F6EECF244321}">
                <p14:modId xmlns:p14="http://schemas.microsoft.com/office/powerpoint/2010/main" val="1957353092"/>
              </p:ext>
            </p:extLst>
          </p:nvPr>
        </p:nvGraphicFramePr>
        <p:xfrm>
          <a:off x="4544485" y="1232979"/>
          <a:ext cx="7204603" cy="3453180"/>
        </p:xfrm>
        <a:graphic>
          <a:graphicData uri="http://schemas.openxmlformats.org/drawingml/2006/table">
            <a:tbl>
              <a:tblPr firstRow="1" firstCol="1" bandRow="1">
                <a:tableStyleId>{5C22544A-7EE6-4342-B048-85BDC9FD1C3A}</a:tableStyleId>
              </a:tblPr>
              <a:tblGrid>
                <a:gridCol w="483302">
                  <a:extLst>
                    <a:ext uri="{9D8B030D-6E8A-4147-A177-3AD203B41FA5}">
                      <a16:colId xmlns:a16="http://schemas.microsoft.com/office/drawing/2014/main" val="20000"/>
                    </a:ext>
                  </a:extLst>
                </a:gridCol>
                <a:gridCol w="2015476">
                  <a:extLst>
                    <a:ext uri="{9D8B030D-6E8A-4147-A177-3AD203B41FA5}">
                      <a16:colId xmlns:a16="http://schemas.microsoft.com/office/drawing/2014/main" val="20001"/>
                    </a:ext>
                  </a:extLst>
                </a:gridCol>
                <a:gridCol w="4705825">
                  <a:extLst>
                    <a:ext uri="{9D8B030D-6E8A-4147-A177-3AD203B41FA5}">
                      <a16:colId xmlns:a16="http://schemas.microsoft.com/office/drawing/2014/main" val="20002"/>
                    </a:ext>
                  </a:extLst>
                </a:gridCol>
              </a:tblGrid>
              <a:tr h="420937">
                <a:tc>
                  <a:txBody>
                    <a:bodyPr/>
                    <a:lstStyle/>
                    <a:p>
                      <a:pPr algn="just">
                        <a:lnSpc>
                          <a:spcPts val="1000"/>
                        </a:lnSpc>
                        <a:spcBef>
                          <a:spcPts val="600"/>
                        </a:spcBef>
                        <a:spcAft>
                          <a:spcPts val="600"/>
                        </a:spcAft>
                      </a:pPr>
                      <a:r>
                        <a:rPr lang="es-ES" sz="1300" dirty="0">
                          <a:effectLst/>
                        </a:rPr>
                        <a:t> </a:t>
                      </a:r>
                      <a:endParaRPr lang="es-ES" sz="1300" dirty="0">
                        <a:effectLst/>
                        <a:latin typeface="+mj-lt"/>
                        <a:ea typeface="Times New Roman" panose="02020603050405020304" pitchFamily="18" charset="0"/>
                        <a:cs typeface="Times New Roman" panose="02020603050405020304" pitchFamily="18" charset="0"/>
                      </a:endParaRPr>
                    </a:p>
                  </a:txBody>
                  <a:tcPr marL="68595" marR="68595" marT="0" marB="0" anchor="ctr">
                    <a:noFill/>
                  </a:tcPr>
                </a:tc>
                <a:tc>
                  <a:txBody>
                    <a:bodyPr/>
                    <a:lstStyle/>
                    <a:p>
                      <a:pPr algn="ctr">
                        <a:lnSpc>
                          <a:spcPts val="1000"/>
                        </a:lnSpc>
                        <a:spcBef>
                          <a:spcPts val="600"/>
                        </a:spcBef>
                        <a:spcAft>
                          <a:spcPts val="600"/>
                        </a:spcAft>
                      </a:pPr>
                      <a:r>
                        <a:rPr lang="es-ES" sz="1300" dirty="0">
                          <a:solidFill>
                            <a:srgbClr val="FFFFFF"/>
                          </a:solidFill>
                          <a:effectLst/>
                        </a:rPr>
                        <a:t>Marcador</a:t>
                      </a:r>
                      <a:endParaRPr lang="es-ES" sz="1300" dirty="0">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ts val="1000"/>
                        </a:lnSpc>
                        <a:spcBef>
                          <a:spcPts val="600"/>
                        </a:spcBef>
                        <a:spcAft>
                          <a:spcPts val="600"/>
                        </a:spcAft>
                      </a:pPr>
                      <a:r>
                        <a:rPr lang="es-ES" sz="1300" dirty="0">
                          <a:solidFill>
                            <a:srgbClr val="FFFFFF"/>
                          </a:solidFill>
                          <a:effectLst/>
                        </a:rPr>
                        <a:t>Herramienta de valoración</a:t>
                      </a:r>
                      <a:endParaRPr lang="es-ES" sz="1300" dirty="0">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extLst>
                  <a:ext uri="{0D108BD9-81ED-4DB2-BD59-A6C34878D82A}">
                    <a16:rowId xmlns:a16="http://schemas.microsoft.com/office/drawing/2014/main" val="10000"/>
                  </a:ext>
                </a:extLst>
              </a:tr>
              <a:tr h="440516">
                <a:tc>
                  <a:txBody>
                    <a:bodyPr/>
                    <a:lstStyle/>
                    <a:p>
                      <a:pPr algn="ctr">
                        <a:lnSpc>
                          <a:spcPts val="1000"/>
                        </a:lnSpc>
                        <a:spcBef>
                          <a:spcPts val="600"/>
                        </a:spcBef>
                        <a:spcAft>
                          <a:spcPts val="600"/>
                        </a:spcAft>
                      </a:pPr>
                      <a:r>
                        <a:rPr lang="es-ES" sz="1300" dirty="0">
                          <a:solidFill>
                            <a:schemeClr val="bg1"/>
                          </a:solidFill>
                          <a:effectLst/>
                        </a:rPr>
                        <a:t>1</a:t>
                      </a:r>
                      <a:endParaRPr lang="es-ES" sz="1300" dirty="0">
                        <a:solidFill>
                          <a:schemeClr val="bg1"/>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ct val="100000"/>
                        </a:lnSpc>
                        <a:spcBef>
                          <a:spcPts val="600"/>
                        </a:spcBef>
                        <a:spcAft>
                          <a:spcPts val="600"/>
                        </a:spcAft>
                      </a:pPr>
                      <a:r>
                        <a:rPr lang="es-ES" sz="1300" dirty="0">
                          <a:solidFill>
                            <a:srgbClr val="002855"/>
                          </a:solidFill>
                          <a:effectLst/>
                        </a:rPr>
                        <a:t>Pérdida de peso espontánea</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tc>
                  <a:txBody>
                    <a:bodyPr/>
                    <a:lstStyle/>
                    <a:p>
                      <a:pPr algn="l">
                        <a:lnSpc>
                          <a:spcPct val="100000"/>
                        </a:lnSpc>
                        <a:spcBef>
                          <a:spcPts val="600"/>
                        </a:spcBef>
                        <a:spcAft>
                          <a:spcPts val="600"/>
                        </a:spcAft>
                      </a:pPr>
                      <a:r>
                        <a:rPr lang="es-ES" sz="1300" dirty="0">
                          <a:solidFill>
                            <a:srgbClr val="002855"/>
                          </a:solidFill>
                          <a:effectLst/>
                        </a:rPr>
                        <a:t>Pérdida inexplicada &gt;4,5 kg o &gt;5 % del peso en el último año</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extLst>
                  <a:ext uri="{0D108BD9-81ED-4DB2-BD59-A6C34878D82A}">
                    <a16:rowId xmlns:a16="http://schemas.microsoft.com/office/drawing/2014/main" val="10001"/>
                  </a:ext>
                </a:extLst>
              </a:tr>
              <a:tr h="660773">
                <a:tc>
                  <a:txBody>
                    <a:bodyPr/>
                    <a:lstStyle/>
                    <a:p>
                      <a:pPr algn="ctr">
                        <a:lnSpc>
                          <a:spcPts val="1000"/>
                        </a:lnSpc>
                        <a:spcBef>
                          <a:spcPts val="600"/>
                        </a:spcBef>
                        <a:spcAft>
                          <a:spcPts val="600"/>
                        </a:spcAft>
                      </a:pPr>
                      <a:r>
                        <a:rPr lang="es-ES" sz="1300" dirty="0">
                          <a:solidFill>
                            <a:schemeClr val="bg1"/>
                          </a:solidFill>
                          <a:effectLst/>
                        </a:rPr>
                        <a:t>2</a:t>
                      </a:r>
                      <a:endParaRPr lang="es-ES" sz="1300" dirty="0">
                        <a:solidFill>
                          <a:schemeClr val="bg1"/>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ct val="100000"/>
                        </a:lnSpc>
                        <a:spcBef>
                          <a:spcPts val="600"/>
                        </a:spcBef>
                        <a:spcAft>
                          <a:spcPts val="600"/>
                        </a:spcAft>
                      </a:pPr>
                      <a:r>
                        <a:rPr lang="es-ES" sz="1300" dirty="0">
                          <a:solidFill>
                            <a:srgbClr val="002855"/>
                          </a:solidFill>
                          <a:effectLst/>
                        </a:rPr>
                        <a:t>Cansancio</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solidFill>
                  </a:tcPr>
                </a:tc>
                <a:tc>
                  <a:txBody>
                    <a:bodyPr/>
                    <a:lstStyle/>
                    <a:p>
                      <a:pPr algn="l">
                        <a:lnSpc>
                          <a:spcPct val="100000"/>
                        </a:lnSpc>
                        <a:spcBef>
                          <a:spcPts val="600"/>
                        </a:spcBef>
                        <a:spcAft>
                          <a:spcPts val="600"/>
                        </a:spcAft>
                      </a:pPr>
                      <a:r>
                        <a:rPr lang="es-ES" sz="1300" dirty="0">
                          <a:solidFill>
                            <a:srgbClr val="002855"/>
                          </a:solidFill>
                          <a:effectLst/>
                        </a:rPr>
                        <a:t>Cansancio </a:t>
                      </a:r>
                      <a:r>
                        <a:rPr lang="es-ES" sz="1300" dirty="0" err="1">
                          <a:solidFill>
                            <a:srgbClr val="002855"/>
                          </a:solidFill>
                          <a:effectLst/>
                        </a:rPr>
                        <a:t>autorreferido</a:t>
                      </a:r>
                      <a:r>
                        <a:rPr lang="es-ES" sz="1300" dirty="0">
                          <a:solidFill>
                            <a:srgbClr val="002855"/>
                          </a:solidFill>
                          <a:effectLst/>
                        </a:rPr>
                        <a:t>, identificado por una puntuación &gt;2 de la escala Center </a:t>
                      </a:r>
                      <a:r>
                        <a:rPr lang="es-ES" sz="1300" dirty="0" err="1">
                          <a:solidFill>
                            <a:srgbClr val="002855"/>
                          </a:solidFill>
                          <a:effectLst/>
                        </a:rPr>
                        <a:t>Epidemiological</a:t>
                      </a:r>
                      <a:r>
                        <a:rPr lang="es-ES" sz="1300" dirty="0">
                          <a:solidFill>
                            <a:srgbClr val="002855"/>
                          </a:solidFill>
                          <a:effectLst/>
                        </a:rPr>
                        <a:t> </a:t>
                      </a:r>
                      <a:r>
                        <a:rPr lang="es-ES" sz="1300" dirty="0" err="1">
                          <a:solidFill>
                            <a:srgbClr val="002855"/>
                          </a:solidFill>
                          <a:effectLst/>
                        </a:rPr>
                        <a:t>Studies-Depression</a:t>
                      </a:r>
                      <a:r>
                        <a:rPr lang="es-ES" sz="1300" dirty="0">
                          <a:solidFill>
                            <a:srgbClr val="002855"/>
                          </a:solidFill>
                          <a:effectLst/>
                        </a:rPr>
                        <a:t> (0-8)</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solidFill>
                  </a:tcPr>
                </a:tc>
                <a:extLst>
                  <a:ext uri="{0D108BD9-81ED-4DB2-BD59-A6C34878D82A}">
                    <a16:rowId xmlns:a16="http://schemas.microsoft.com/office/drawing/2014/main" val="10002"/>
                  </a:ext>
                </a:extLst>
              </a:tr>
              <a:tr h="537758">
                <a:tc>
                  <a:txBody>
                    <a:bodyPr/>
                    <a:lstStyle/>
                    <a:p>
                      <a:pPr algn="ctr">
                        <a:lnSpc>
                          <a:spcPts val="1000"/>
                        </a:lnSpc>
                        <a:spcBef>
                          <a:spcPts val="600"/>
                        </a:spcBef>
                        <a:spcAft>
                          <a:spcPts val="600"/>
                        </a:spcAft>
                      </a:pPr>
                      <a:r>
                        <a:rPr lang="es-ES" sz="1300" dirty="0">
                          <a:solidFill>
                            <a:schemeClr val="bg1"/>
                          </a:solidFill>
                          <a:effectLst/>
                        </a:rPr>
                        <a:t>3</a:t>
                      </a:r>
                      <a:endParaRPr lang="es-ES" sz="1300" dirty="0">
                        <a:solidFill>
                          <a:schemeClr val="bg1"/>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ct val="100000"/>
                        </a:lnSpc>
                        <a:spcBef>
                          <a:spcPts val="600"/>
                        </a:spcBef>
                        <a:spcAft>
                          <a:spcPts val="600"/>
                        </a:spcAft>
                      </a:pPr>
                      <a:r>
                        <a:rPr lang="es-ES" sz="1300" dirty="0">
                          <a:solidFill>
                            <a:srgbClr val="002855"/>
                          </a:solidFill>
                          <a:effectLst/>
                        </a:rPr>
                        <a:t>Debilidad muscular</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tc>
                  <a:txBody>
                    <a:bodyPr/>
                    <a:lstStyle/>
                    <a:p>
                      <a:pPr algn="l">
                        <a:lnSpc>
                          <a:spcPct val="100000"/>
                        </a:lnSpc>
                        <a:spcBef>
                          <a:spcPts val="600"/>
                        </a:spcBef>
                        <a:spcAft>
                          <a:spcPts val="600"/>
                        </a:spcAft>
                      </a:pPr>
                      <a:r>
                        <a:rPr lang="es-ES" sz="1300" dirty="0">
                          <a:solidFill>
                            <a:srgbClr val="002855"/>
                          </a:solidFill>
                          <a:effectLst/>
                        </a:rPr>
                        <a:t>Fuerza prensora manual (dinamómetro) &lt;20 % de la normalidad, ajustado por IMC y sexo</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extLst>
                  <a:ext uri="{0D108BD9-81ED-4DB2-BD59-A6C34878D82A}">
                    <a16:rowId xmlns:a16="http://schemas.microsoft.com/office/drawing/2014/main" val="10003"/>
                  </a:ext>
                </a:extLst>
              </a:tr>
              <a:tr h="569017">
                <a:tc>
                  <a:txBody>
                    <a:bodyPr/>
                    <a:lstStyle/>
                    <a:p>
                      <a:pPr algn="ctr">
                        <a:lnSpc>
                          <a:spcPts val="1000"/>
                        </a:lnSpc>
                        <a:spcBef>
                          <a:spcPts val="600"/>
                        </a:spcBef>
                        <a:spcAft>
                          <a:spcPts val="600"/>
                        </a:spcAft>
                      </a:pPr>
                      <a:r>
                        <a:rPr lang="es-ES" sz="1300" dirty="0">
                          <a:solidFill>
                            <a:schemeClr val="bg1"/>
                          </a:solidFill>
                          <a:effectLst/>
                        </a:rPr>
                        <a:t>4</a:t>
                      </a:r>
                      <a:endParaRPr lang="es-ES" sz="1300" dirty="0">
                        <a:solidFill>
                          <a:schemeClr val="bg1"/>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ct val="100000"/>
                        </a:lnSpc>
                        <a:spcBef>
                          <a:spcPts val="600"/>
                        </a:spcBef>
                        <a:spcAft>
                          <a:spcPts val="600"/>
                        </a:spcAft>
                      </a:pPr>
                      <a:r>
                        <a:rPr lang="es-ES" sz="1300" dirty="0">
                          <a:solidFill>
                            <a:srgbClr val="002855"/>
                          </a:solidFill>
                          <a:effectLst/>
                        </a:rPr>
                        <a:t>Enlentecimiento motriz</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solidFill>
                  </a:tcPr>
                </a:tc>
                <a:tc>
                  <a:txBody>
                    <a:bodyPr/>
                    <a:lstStyle/>
                    <a:p>
                      <a:pPr algn="l">
                        <a:lnSpc>
                          <a:spcPct val="100000"/>
                        </a:lnSpc>
                        <a:spcBef>
                          <a:spcPts val="600"/>
                        </a:spcBef>
                        <a:spcAft>
                          <a:spcPts val="600"/>
                        </a:spcAft>
                      </a:pPr>
                      <a:r>
                        <a:rPr lang="es-ES" sz="1300" dirty="0">
                          <a:solidFill>
                            <a:srgbClr val="002855"/>
                          </a:solidFill>
                          <a:effectLst/>
                        </a:rPr>
                        <a:t>Velocidad de la marcha para recorrer una distancia de 4,5 m &lt;20 % de la normalidad, ajustado por sexo y talla (&gt;6-7 s)</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solidFill>
                  </a:tcPr>
                </a:tc>
                <a:extLst>
                  <a:ext uri="{0D108BD9-81ED-4DB2-BD59-A6C34878D82A}">
                    <a16:rowId xmlns:a16="http://schemas.microsoft.com/office/drawing/2014/main" val="10004"/>
                  </a:ext>
                </a:extLst>
              </a:tr>
              <a:tr h="824179">
                <a:tc>
                  <a:txBody>
                    <a:bodyPr/>
                    <a:lstStyle/>
                    <a:p>
                      <a:pPr algn="ctr">
                        <a:lnSpc>
                          <a:spcPts val="1000"/>
                        </a:lnSpc>
                        <a:spcBef>
                          <a:spcPts val="600"/>
                        </a:spcBef>
                        <a:spcAft>
                          <a:spcPts val="600"/>
                        </a:spcAft>
                      </a:pPr>
                      <a:r>
                        <a:rPr lang="es-ES" sz="1300" dirty="0">
                          <a:solidFill>
                            <a:schemeClr val="bg1"/>
                          </a:solidFill>
                          <a:effectLst/>
                        </a:rPr>
                        <a:t>5</a:t>
                      </a:r>
                      <a:endParaRPr lang="es-ES" sz="1300" dirty="0">
                        <a:solidFill>
                          <a:schemeClr val="bg1"/>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rgbClr val="002855"/>
                    </a:solidFill>
                  </a:tcPr>
                </a:tc>
                <a:tc>
                  <a:txBody>
                    <a:bodyPr/>
                    <a:lstStyle/>
                    <a:p>
                      <a:pPr algn="ctr">
                        <a:lnSpc>
                          <a:spcPct val="100000"/>
                        </a:lnSpc>
                        <a:spcBef>
                          <a:spcPts val="600"/>
                        </a:spcBef>
                        <a:spcAft>
                          <a:spcPts val="600"/>
                        </a:spcAft>
                      </a:pPr>
                      <a:r>
                        <a:rPr lang="es-ES" sz="1300" dirty="0">
                          <a:solidFill>
                            <a:srgbClr val="002855"/>
                          </a:solidFill>
                          <a:effectLst/>
                        </a:rPr>
                        <a:t>Hipoactividad</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tc>
                  <a:txBody>
                    <a:bodyPr/>
                    <a:lstStyle/>
                    <a:p>
                      <a:pPr algn="l">
                        <a:lnSpc>
                          <a:spcPct val="100000"/>
                        </a:lnSpc>
                        <a:spcBef>
                          <a:spcPts val="600"/>
                        </a:spcBef>
                        <a:spcAft>
                          <a:spcPts val="600"/>
                        </a:spcAft>
                      </a:pPr>
                      <a:r>
                        <a:rPr lang="es-ES" sz="1300" dirty="0">
                          <a:solidFill>
                            <a:srgbClr val="002855"/>
                          </a:solidFill>
                          <a:effectLst/>
                        </a:rPr>
                        <a:t>Gasto calórico semanal por debajo del quintil inferior, ajustado por sexo (hombres &lt;383 Kcal/semana, mujeres &lt;270 Kcal/semana)</a:t>
                      </a:r>
                      <a:endParaRPr lang="es-ES" sz="1300" dirty="0">
                        <a:solidFill>
                          <a:srgbClr val="002855"/>
                        </a:solidFill>
                        <a:effectLst/>
                        <a:latin typeface="+mj-lt"/>
                        <a:ea typeface="Times New Roman" panose="02020603050405020304" pitchFamily="18" charset="0"/>
                        <a:cs typeface="Times New Roman" panose="02020603050405020304" pitchFamily="18" charset="0"/>
                      </a:endParaRPr>
                    </a:p>
                  </a:txBody>
                  <a:tcPr marL="68595" marR="68595" marT="0" marB="0" anchor="c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2" name="Rectángulo redondeado 1">
            <a:extLst>
              <a:ext uri="{FF2B5EF4-FFF2-40B4-BE49-F238E27FC236}">
                <a16:creationId xmlns:a16="http://schemas.microsoft.com/office/drawing/2014/main" id="{11CDD1D4-3780-0C1A-F204-FC92C30C6629}"/>
              </a:ext>
            </a:extLst>
          </p:cNvPr>
          <p:cNvSpPr/>
          <p:nvPr/>
        </p:nvSpPr>
        <p:spPr>
          <a:xfrm>
            <a:off x="731839" y="1241626"/>
            <a:ext cx="3391428" cy="916204"/>
          </a:xfrm>
          <a:prstGeom prst="roundRect">
            <a:avLst>
              <a:gd name="adj" fmla="val 16667"/>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defTabSz="1219080">
              <a:defRPr/>
            </a:pPr>
            <a:r>
              <a:rPr lang="es-ES" sz="1600" b="1" dirty="0">
                <a:solidFill>
                  <a:schemeClr val="bg1"/>
                </a:solidFill>
                <a:ea typeface="Calibri" panose="020F0502020204030204" pitchFamily="34" charset="0"/>
                <a:cs typeface="Times New Roman" panose="02020603050405020304" pitchFamily="18" charset="0"/>
              </a:rPr>
              <a:t>Expresión fenotípica del declive progresivo de las funciones fisiológicas</a:t>
            </a:r>
            <a:endParaRPr lang="es-ES" sz="1600" b="1" dirty="0">
              <a:solidFill>
                <a:schemeClr val="bg1"/>
              </a:solidFill>
            </a:endParaRPr>
          </a:p>
        </p:txBody>
      </p:sp>
      <p:sp>
        <p:nvSpPr>
          <p:cNvPr id="6" name="Rectángulo redondeado 5">
            <a:extLst>
              <a:ext uri="{FF2B5EF4-FFF2-40B4-BE49-F238E27FC236}">
                <a16:creationId xmlns:a16="http://schemas.microsoft.com/office/drawing/2014/main" id="{B5EE00B0-B048-7985-479A-BF00B09E7A8D}"/>
              </a:ext>
            </a:extLst>
          </p:cNvPr>
          <p:cNvSpPr/>
          <p:nvPr/>
        </p:nvSpPr>
        <p:spPr>
          <a:xfrm>
            <a:off x="731839" y="2817165"/>
            <a:ext cx="3391428" cy="748795"/>
          </a:xfrm>
          <a:prstGeom prst="roundRect">
            <a:avLst>
              <a:gd name="adj" fmla="val 16667"/>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altLang="es-ES" sz="1600" b="1" dirty="0">
                <a:solidFill>
                  <a:schemeClr val="bg1"/>
                </a:solidFill>
                <a:latin typeface="+mn-lt"/>
                <a:ea typeface="Calibri" panose="020F0502020204030204" pitchFamily="34" charset="0"/>
                <a:cs typeface="Times New Roman" panose="02020603050405020304" pitchFamily="18" charset="0"/>
              </a:rPr>
              <a:t>Menor capacidad </a:t>
            </a:r>
            <a:br>
              <a:rPr lang="es-ES" altLang="es-ES" sz="1600" b="1" dirty="0">
                <a:solidFill>
                  <a:schemeClr val="bg1"/>
                </a:solidFill>
                <a:latin typeface="+mn-lt"/>
                <a:ea typeface="Calibri" panose="020F0502020204030204" pitchFamily="34" charset="0"/>
                <a:cs typeface="Times New Roman" panose="02020603050405020304" pitchFamily="18" charset="0"/>
              </a:rPr>
            </a:br>
            <a:r>
              <a:rPr lang="es-ES" altLang="es-ES" sz="1600" b="1" dirty="0">
                <a:solidFill>
                  <a:schemeClr val="bg1"/>
                </a:solidFill>
                <a:latin typeface="+mn-lt"/>
                <a:ea typeface="Calibri" panose="020F0502020204030204" pitchFamily="34" charset="0"/>
                <a:cs typeface="Times New Roman" panose="02020603050405020304" pitchFamily="18" charset="0"/>
              </a:rPr>
              <a:t>de adaptación</a:t>
            </a:r>
          </a:p>
        </p:txBody>
      </p:sp>
      <p:sp>
        <p:nvSpPr>
          <p:cNvPr id="7" name="Rectángulo redondeado 6">
            <a:extLst>
              <a:ext uri="{FF2B5EF4-FFF2-40B4-BE49-F238E27FC236}">
                <a16:creationId xmlns:a16="http://schemas.microsoft.com/office/drawing/2014/main" id="{B0362186-5126-59A6-EF87-DCE710D6513A}"/>
              </a:ext>
            </a:extLst>
          </p:cNvPr>
          <p:cNvSpPr/>
          <p:nvPr/>
        </p:nvSpPr>
        <p:spPr>
          <a:xfrm>
            <a:off x="731839" y="4225296"/>
            <a:ext cx="3391428" cy="748795"/>
          </a:xfrm>
          <a:prstGeom prst="roundRect">
            <a:avLst>
              <a:gd name="adj" fmla="val 16667"/>
            </a:avLst>
          </a:prstGeom>
          <a:solidFill>
            <a:srgbClr val="00285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altLang="es-ES" sz="1600" b="1" dirty="0">
                <a:solidFill>
                  <a:srgbClr val="002855"/>
                </a:solidFill>
                <a:latin typeface="+mn-lt"/>
                <a:ea typeface="Calibri" panose="020F0502020204030204" pitchFamily="34" charset="0"/>
                <a:cs typeface="Times New Roman" panose="02020603050405020304" pitchFamily="18" charset="0"/>
              </a:rPr>
              <a:t>Vulnerabilidad y deterioro </a:t>
            </a:r>
            <a:br>
              <a:rPr lang="es-ES" altLang="es-ES" sz="1600" b="1" dirty="0">
                <a:solidFill>
                  <a:srgbClr val="002855"/>
                </a:solidFill>
                <a:latin typeface="+mn-lt"/>
                <a:ea typeface="Calibri" panose="020F0502020204030204" pitchFamily="34" charset="0"/>
                <a:cs typeface="Times New Roman" panose="02020603050405020304" pitchFamily="18" charset="0"/>
              </a:rPr>
            </a:br>
            <a:r>
              <a:rPr lang="es-ES" altLang="es-ES" sz="1600" b="1" dirty="0">
                <a:solidFill>
                  <a:srgbClr val="002855"/>
                </a:solidFill>
                <a:latin typeface="+mn-lt"/>
                <a:ea typeface="Calibri" panose="020F0502020204030204" pitchFamily="34" charset="0"/>
                <a:cs typeface="Times New Roman" panose="02020603050405020304" pitchFamily="18" charset="0"/>
              </a:rPr>
              <a:t>en la salud</a:t>
            </a:r>
          </a:p>
        </p:txBody>
      </p:sp>
      <p:sp>
        <p:nvSpPr>
          <p:cNvPr id="10" name="Rectángulo redondeado 9">
            <a:extLst>
              <a:ext uri="{FF2B5EF4-FFF2-40B4-BE49-F238E27FC236}">
                <a16:creationId xmlns:a16="http://schemas.microsoft.com/office/drawing/2014/main" id="{2C4B3716-C505-22B4-18F9-4100179467CB}"/>
              </a:ext>
            </a:extLst>
          </p:cNvPr>
          <p:cNvSpPr/>
          <p:nvPr/>
        </p:nvSpPr>
        <p:spPr>
          <a:xfrm>
            <a:off x="731838" y="5054299"/>
            <a:ext cx="3391427" cy="748795"/>
          </a:xfrm>
          <a:prstGeom prst="roundRect">
            <a:avLst>
              <a:gd name="adj" fmla="val 16667"/>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altLang="es-ES" sz="1600" b="1" dirty="0">
                <a:solidFill>
                  <a:srgbClr val="002855"/>
                </a:solidFill>
                <a:latin typeface="+mn-lt"/>
                <a:ea typeface="Calibri" panose="020F0502020204030204" pitchFamily="34" charset="0"/>
                <a:cs typeface="Times New Roman" panose="02020603050405020304" pitchFamily="18" charset="0"/>
              </a:rPr>
              <a:t>Estado de vulnerabilidad previo a la discapacidad</a:t>
            </a:r>
          </a:p>
        </p:txBody>
      </p:sp>
      <p:sp>
        <p:nvSpPr>
          <p:cNvPr id="17" name="Flecha abajo 16">
            <a:extLst>
              <a:ext uri="{FF2B5EF4-FFF2-40B4-BE49-F238E27FC236}">
                <a16:creationId xmlns:a16="http://schemas.microsoft.com/office/drawing/2014/main" id="{6D60D683-CAFC-3F74-884D-A42430B5558F}"/>
              </a:ext>
            </a:extLst>
          </p:cNvPr>
          <p:cNvSpPr/>
          <p:nvPr/>
        </p:nvSpPr>
        <p:spPr>
          <a:xfrm>
            <a:off x="2179919" y="2303982"/>
            <a:ext cx="495263" cy="367031"/>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bajo 17">
            <a:extLst>
              <a:ext uri="{FF2B5EF4-FFF2-40B4-BE49-F238E27FC236}">
                <a16:creationId xmlns:a16="http://schemas.microsoft.com/office/drawing/2014/main" id="{00BF0597-48F2-5C99-7604-45F420C10AE4}"/>
              </a:ext>
            </a:extLst>
          </p:cNvPr>
          <p:cNvSpPr/>
          <p:nvPr/>
        </p:nvSpPr>
        <p:spPr>
          <a:xfrm>
            <a:off x="2179919" y="3712112"/>
            <a:ext cx="495263" cy="367031"/>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redondeado 18">
            <a:extLst>
              <a:ext uri="{FF2B5EF4-FFF2-40B4-BE49-F238E27FC236}">
                <a16:creationId xmlns:a16="http://schemas.microsoft.com/office/drawing/2014/main" id="{4FC75E11-79FF-BB89-C783-C0FCFE8A3504}"/>
              </a:ext>
            </a:extLst>
          </p:cNvPr>
          <p:cNvSpPr/>
          <p:nvPr/>
        </p:nvSpPr>
        <p:spPr>
          <a:xfrm>
            <a:off x="4520066" y="4780468"/>
            <a:ext cx="7229021" cy="1016706"/>
          </a:xfrm>
          <a:prstGeom prst="roundRect">
            <a:avLst>
              <a:gd name="adj" fmla="val 16667"/>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defTabSz="1219080" eaLnBrk="1" hangingPunct="1">
              <a:spcAft>
                <a:spcPts val="600"/>
              </a:spcAft>
              <a:defRPr/>
            </a:pPr>
            <a:r>
              <a:rPr lang="es-ES" altLang="es-ES" sz="1600" b="1" dirty="0">
                <a:solidFill>
                  <a:srgbClr val="002855"/>
                </a:solidFill>
                <a:latin typeface="+mj-lt"/>
                <a:cs typeface="Times New Roman" panose="02020603050405020304" pitchFamily="18" charset="0"/>
              </a:rPr>
              <a:t>Se considera la presencia de fenotipo de fragilidad cuando existen </a:t>
            </a:r>
            <a:br>
              <a:rPr lang="es-ES" altLang="es-ES" sz="1600" b="1" dirty="0">
                <a:solidFill>
                  <a:srgbClr val="002855"/>
                </a:solidFill>
                <a:latin typeface="+mj-lt"/>
                <a:cs typeface="Times New Roman" panose="02020603050405020304" pitchFamily="18" charset="0"/>
              </a:rPr>
            </a:br>
            <a:r>
              <a:rPr lang="es-ES" altLang="es-ES" sz="1600" b="1" dirty="0">
                <a:solidFill>
                  <a:srgbClr val="002855"/>
                </a:solidFill>
                <a:latin typeface="+mj-lt"/>
                <a:cs typeface="Times New Roman" panose="02020603050405020304" pitchFamily="18" charset="0"/>
              </a:rPr>
              <a:t>≥3 criterios y de fenotipo </a:t>
            </a:r>
            <a:r>
              <a:rPr lang="es-ES" altLang="es-ES" sz="1600" b="1" dirty="0" err="1">
                <a:solidFill>
                  <a:srgbClr val="002855"/>
                </a:solidFill>
                <a:latin typeface="+mj-lt"/>
                <a:cs typeface="Times New Roman" panose="02020603050405020304" pitchFamily="18" charset="0"/>
              </a:rPr>
              <a:t>prefrágil</a:t>
            </a:r>
            <a:r>
              <a:rPr lang="es-ES" altLang="es-ES" sz="1600" b="1" dirty="0">
                <a:solidFill>
                  <a:srgbClr val="002855"/>
                </a:solidFill>
                <a:latin typeface="+mj-lt"/>
                <a:cs typeface="Times New Roman" panose="02020603050405020304" pitchFamily="18" charset="0"/>
              </a:rPr>
              <a:t> si existen 1 o 2 criterios.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6860100-AAAE-ABAC-FFCB-64FEEB3C84F4}"/>
              </a:ext>
            </a:extLst>
          </p:cNvPr>
          <p:cNvSpPr/>
          <p:nvPr/>
        </p:nvSpPr>
        <p:spPr>
          <a:xfrm>
            <a:off x="731840" y="2155371"/>
            <a:ext cx="5079091"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1AB1DCDD-7084-6174-8351-706F7DBF8346}"/>
              </a:ext>
            </a:extLst>
          </p:cNvPr>
          <p:cNvSpPr txBox="1"/>
          <p:nvPr/>
        </p:nvSpPr>
        <p:spPr>
          <a:xfrm>
            <a:off x="699181" y="583989"/>
            <a:ext cx="4885190" cy="1264320"/>
          </a:xfrm>
          <a:prstGeom prst="rect">
            <a:avLst/>
          </a:prstGeom>
          <a:noFill/>
        </p:spPr>
        <p:txBody>
          <a:bodyPr wrap="square">
            <a:spAutoFit/>
          </a:bodyPr>
          <a:lstStyle/>
          <a:p>
            <a:pPr>
              <a:lnSpc>
                <a:spcPct val="107000"/>
              </a:lnSpc>
              <a:spcAft>
                <a:spcPts val="800"/>
              </a:spcAft>
              <a:buNone/>
            </a:pPr>
            <a:r>
              <a:rPr lang="es-ES" sz="2400" b="1" kern="100" dirty="0">
                <a:solidFill>
                  <a:srgbClr val="00F0BE"/>
                </a:solidFill>
                <a:effectLst/>
                <a:ea typeface="Aptos" panose="020B0004020202020204" pitchFamily="34" charset="0"/>
                <a:cs typeface="Times New Roman" panose="02020603050405020304" pitchFamily="18" charset="0"/>
              </a:rPr>
              <a:t>¿Qué herramienta se utiliza para evaluar la fragilidad en Atención Primaria?</a:t>
            </a:r>
          </a:p>
        </p:txBody>
      </p:sp>
      <p:sp>
        <p:nvSpPr>
          <p:cNvPr id="5" name="CuadroTexto 4">
            <a:extLst>
              <a:ext uri="{FF2B5EF4-FFF2-40B4-BE49-F238E27FC236}">
                <a16:creationId xmlns:a16="http://schemas.microsoft.com/office/drawing/2014/main" id="{852D5A35-051E-B879-1C39-4B87E026249F}"/>
              </a:ext>
            </a:extLst>
          </p:cNvPr>
          <p:cNvSpPr txBox="1"/>
          <p:nvPr/>
        </p:nvSpPr>
        <p:spPr>
          <a:xfrm>
            <a:off x="991961" y="2491564"/>
            <a:ext cx="4331153" cy="2541530"/>
          </a:xfrm>
          <a:prstGeom prst="rect">
            <a:avLst/>
          </a:prstGeom>
          <a:noFill/>
        </p:spPr>
        <p:txBody>
          <a:bodyPr wrap="square">
            <a:spAutoFit/>
          </a:bodyPr>
          <a:lstStyle/>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a) Test de </a:t>
            </a:r>
            <a:r>
              <a:rPr lang="es-ES" sz="1800" kern="100" dirty="0" err="1">
                <a:solidFill>
                  <a:srgbClr val="002855"/>
                </a:solidFill>
                <a:effectLst/>
                <a:ea typeface="Aptos" panose="020B0004020202020204" pitchFamily="34" charset="0"/>
                <a:cs typeface="Times New Roman" panose="02020603050405020304" pitchFamily="18" charset="0"/>
              </a:rPr>
              <a:t>Findrisk</a:t>
            </a:r>
            <a:endParaRPr lang="es-ES" sz="1800" kern="100" dirty="0">
              <a:solidFill>
                <a:srgbClr val="002855"/>
              </a:solidFill>
              <a:effectLst/>
              <a:ea typeface="Aptos" panose="020B0004020202020204" pitchFamily="34" charset="0"/>
              <a:cs typeface="Times New Roman" panose="02020603050405020304" pitchFamily="18" charset="0"/>
            </a:endParaRP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b) Escala FRAIL</a:t>
            </a: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c) Escala APGAR</a:t>
            </a:r>
          </a:p>
          <a:p>
            <a:pPr>
              <a:lnSpc>
                <a:spcPct val="200000"/>
              </a:lnSpc>
              <a:spcAft>
                <a:spcPts val="800"/>
              </a:spcAft>
            </a:pPr>
            <a:r>
              <a:rPr lang="es-ES" sz="1800" kern="100" dirty="0">
                <a:solidFill>
                  <a:srgbClr val="002855"/>
                </a:solidFill>
                <a:effectLst/>
                <a:ea typeface="Aptos" panose="020B0004020202020204" pitchFamily="34" charset="0"/>
                <a:cs typeface="Times New Roman" panose="02020603050405020304" pitchFamily="18" charset="0"/>
              </a:rPr>
              <a:t>d) Test de Goldberg</a:t>
            </a:r>
          </a:p>
        </p:txBody>
      </p:sp>
      <p:sp>
        <p:nvSpPr>
          <p:cNvPr id="6" name="Elipse 5">
            <a:extLst>
              <a:ext uri="{FF2B5EF4-FFF2-40B4-BE49-F238E27FC236}">
                <a16:creationId xmlns:a16="http://schemas.microsoft.com/office/drawing/2014/main" id="{BA51451A-6F5D-B003-F1CA-E454AB9C563C}"/>
              </a:ext>
            </a:extLst>
          </p:cNvPr>
          <p:cNvSpPr/>
          <p:nvPr/>
        </p:nvSpPr>
        <p:spPr>
          <a:xfrm>
            <a:off x="6359979" y="734445"/>
            <a:ext cx="5389109" cy="5389109"/>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26362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A4BAB-1268-1FD5-C520-51F075680A91}"/>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158D8C4A-6782-7BA2-8D3E-7EF61774F513}"/>
              </a:ext>
            </a:extLst>
          </p:cNvPr>
          <p:cNvSpPr/>
          <p:nvPr/>
        </p:nvSpPr>
        <p:spPr>
          <a:xfrm>
            <a:off x="731840" y="2155371"/>
            <a:ext cx="5079091"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209C5999-FDA5-A80A-D689-1637B1CCDE4B}"/>
              </a:ext>
            </a:extLst>
          </p:cNvPr>
          <p:cNvSpPr txBox="1"/>
          <p:nvPr/>
        </p:nvSpPr>
        <p:spPr>
          <a:xfrm>
            <a:off x="699181" y="583989"/>
            <a:ext cx="4885190" cy="1264320"/>
          </a:xfrm>
          <a:prstGeom prst="rect">
            <a:avLst/>
          </a:prstGeom>
          <a:noFill/>
        </p:spPr>
        <p:txBody>
          <a:bodyPr wrap="square">
            <a:spAutoFit/>
          </a:bodyPr>
          <a:lstStyle/>
          <a:p>
            <a:pPr>
              <a:lnSpc>
                <a:spcPct val="107000"/>
              </a:lnSpc>
              <a:spcAft>
                <a:spcPts val="800"/>
              </a:spcAft>
              <a:buNone/>
            </a:pPr>
            <a:r>
              <a:rPr lang="es-ES" sz="2400" b="1" kern="100" dirty="0">
                <a:solidFill>
                  <a:srgbClr val="00F0BE"/>
                </a:solidFill>
                <a:effectLst/>
                <a:ea typeface="Aptos" panose="020B0004020202020204" pitchFamily="34" charset="0"/>
                <a:cs typeface="Times New Roman" panose="02020603050405020304" pitchFamily="18" charset="0"/>
              </a:rPr>
              <a:t>¿Qué herramienta se utiliza para evaluar la fragilidad en Atención Primaria?</a:t>
            </a:r>
          </a:p>
        </p:txBody>
      </p:sp>
      <p:sp>
        <p:nvSpPr>
          <p:cNvPr id="9" name="CuadroTexto 8">
            <a:extLst>
              <a:ext uri="{FF2B5EF4-FFF2-40B4-BE49-F238E27FC236}">
                <a16:creationId xmlns:a16="http://schemas.microsoft.com/office/drawing/2014/main" id="{E3E18EE9-79C1-F58E-3F1E-1578DE18EDED}"/>
              </a:ext>
            </a:extLst>
          </p:cNvPr>
          <p:cNvSpPr txBox="1"/>
          <p:nvPr/>
        </p:nvSpPr>
        <p:spPr>
          <a:xfrm>
            <a:off x="991961" y="2491564"/>
            <a:ext cx="4331153" cy="2541530"/>
          </a:xfrm>
          <a:prstGeom prst="rect">
            <a:avLst/>
          </a:prstGeom>
          <a:noFill/>
        </p:spPr>
        <p:txBody>
          <a:bodyPr wrap="square">
            <a:spAutoFit/>
          </a:bodyPr>
          <a:lstStyle/>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a) Test de </a:t>
            </a:r>
            <a:r>
              <a:rPr lang="es-ES" sz="1800" kern="100" dirty="0" err="1">
                <a:solidFill>
                  <a:srgbClr val="002855"/>
                </a:solidFill>
                <a:effectLst/>
                <a:ea typeface="Aptos" panose="020B0004020202020204" pitchFamily="34" charset="0"/>
                <a:cs typeface="Times New Roman" panose="02020603050405020304" pitchFamily="18" charset="0"/>
              </a:rPr>
              <a:t>Findrisk</a:t>
            </a:r>
            <a:endParaRPr lang="es-ES" sz="1800" kern="100" dirty="0">
              <a:solidFill>
                <a:srgbClr val="002855"/>
              </a:solidFill>
              <a:effectLst/>
              <a:ea typeface="Aptos" panose="020B0004020202020204" pitchFamily="34" charset="0"/>
              <a:cs typeface="Times New Roman" panose="02020603050405020304" pitchFamily="18" charset="0"/>
            </a:endParaRPr>
          </a:p>
          <a:p>
            <a:pPr>
              <a:lnSpc>
                <a:spcPct val="200000"/>
              </a:lnSpc>
              <a:spcAft>
                <a:spcPts val="800"/>
              </a:spcAft>
              <a:buNone/>
            </a:pPr>
            <a:r>
              <a:rPr lang="es-ES" sz="1800" b="1" kern="100" dirty="0">
                <a:solidFill>
                  <a:srgbClr val="002855"/>
                </a:solidFill>
                <a:effectLst/>
                <a:ea typeface="Aptos" panose="020B0004020202020204" pitchFamily="34" charset="0"/>
                <a:cs typeface="Times New Roman" panose="02020603050405020304" pitchFamily="18" charset="0"/>
              </a:rPr>
              <a:t>b) Escala FRAIL</a:t>
            </a: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c) Escala APGAR</a:t>
            </a:r>
          </a:p>
          <a:p>
            <a:pPr>
              <a:lnSpc>
                <a:spcPct val="200000"/>
              </a:lnSpc>
              <a:spcAft>
                <a:spcPts val="800"/>
              </a:spcAft>
            </a:pPr>
            <a:r>
              <a:rPr lang="es-ES" sz="1800" kern="100" dirty="0">
                <a:solidFill>
                  <a:srgbClr val="002855"/>
                </a:solidFill>
                <a:effectLst/>
                <a:ea typeface="Aptos" panose="020B0004020202020204" pitchFamily="34" charset="0"/>
                <a:cs typeface="Times New Roman" panose="02020603050405020304" pitchFamily="18" charset="0"/>
              </a:rPr>
              <a:t>d) Test de Goldberg</a:t>
            </a:r>
          </a:p>
        </p:txBody>
      </p:sp>
      <p:sp>
        <p:nvSpPr>
          <p:cNvPr id="10" name="Elipse 9">
            <a:extLst>
              <a:ext uri="{FF2B5EF4-FFF2-40B4-BE49-F238E27FC236}">
                <a16:creationId xmlns:a16="http://schemas.microsoft.com/office/drawing/2014/main" id="{750C8C7A-DC70-EA03-C001-43D9D99A34B8}"/>
              </a:ext>
            </a:extLst>
          </p:cNvPr>
          <p:cNvSpPr/>
          <p:nvPr/>
        </p:nvSpPr>
        <p:spPr>
          <a:xfrm>
            <a:off x="6359979" y="734445"/>
            <a:ext cx="5389109" cy="5389109"/>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71814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97561-B956-D568-FA2A-5B368066957C}"/>
              </a:ext>
            </a:extLst>
          </p:cNvPr>
          <p:cNvSpPr>
            <a:spLocks noGrp="1"/>
          </p:cNvSpPr>
          <p:nvPr>
            <p:ph type="title" idx="4294967295"/>
          </p:nvPr>
        </p:nvSpPr>
        <p:spPr>
          <a:xfrm>
            <a:off x="638172" y="617294"/>
            <a:ext cx="11439525" cy="529785"/>
          </a:xfrm>
        </p:spPr>
        <p:txBody>
          <a:bodyPr/>
          <a:lstStyle/>
          <a:p>
            <a:r>
              <a:rPr lang="es-ES" sz="2400" b="1" dirty="0">
                <a:solidFill>
                  <a:srgbClr val="00F0BE"/>
                </a:solidFill>
                <a:latin typeface="Arial Nova" panose="020B0504020202020204" pitchFamily="34" charset="0"/>
              </a:rPr>
              <a:t>Escala de FRAIL</a:t>
            </a:r>
            <a:endParaRPr lang="en-US" sz="2400" b="1" dirty="0">
              <a:solidFill>
                <a:srgbClr val="00F0BE"/>
              </a:solidFill>
              <a:latin typeface="Arial Nova" panose="020B0504020202020204" pitchFamily="34" charset="0"/>
            </a:endParaRPr>
          </a:p>
        </p:txBody>
      </p:sp>
      <p:sp>
        <p:nvSpPr>
          <p:cNvPr id="3" name="Marcador de número de diapositiva 2">
            <a:extLst>
              <a:ext uri="{FF2B5EF4-FFF2-40B4-BE49-F238E27FC236}">
                <a16:creationId xmlns:a16="http://schemas.microsoft.com/office/drawing/2014/main" id="{8B707BC6-C0A3-8256-7393-03F32930F626}"/>
              </a:ext>
            </a:extLst>
          </p:cNvPr>
          <p:cNvSpPr>
            <a:spLocks noGrp="1"/>
          </p:cNvSpPr>
          <p:nvPr>
            <p:ph type="sldNum" sz="quarter" idx="4294967295"/>
          </p:nvPr>
        </p:nvSpPr>
        <p:spPr>
          <a:xfrm>
            <a:off x="0" y="0"/>
            <a:ext cx="0" cy="0"/>
          </a:xfrm>
        </p:spPr>
        <p:txBody>
          <a:bodyPr/>
          <a:lstStyle/>
          <a:p>
            <a:fld id="{29CC380D-5F44-41E8-971E-CDD19ED6F8E3}" type="slidenum">
              <a:rPr lang="en-GB" smtClean="0"/>
              <a:t>24</a:t>
            </a:fld>
            <a:endParaRPr lang="en-GB"/>
          </a:p>
        </p:txBody>
      </p:sp>
      <p:graphicFrame>
        <p:nvGraphicFramePr>
          <p:cNvPr id="10" name="Marcador de contenido 9">
            <a:extLst>
              <a:ext uri="{FF2B5EF4-FFF2-40B4-BE49-F238E27FC236}">
                <a16:creationId xmlns:a16="http://schemas.microsoft.com/office/drawing/2014/main" id="{4FA9C1D8-07D7-CCB7-84E2-3452D12C138B}"/>
              </a:ext>
            </a:extLst>
          </p:cNvPr>
          <p:cNvGraphicFramePr>
            <a:graphicFrameLocks noGrp="1"/>
          </p:cNvGraphicFramePr>
          <p:nvPr>
            <p:ph sz="quarter" idx="4294967295"/>
            <p:extLst>
              <p:ext uri="{D42A27DB-BD31-4B8C-83A1-F6EECF244321}">
                <p14:modId xmlns:p14="http://schemas.microsoft.com/office/powerpoint/2010/main" val="992452982"/>
              </p:ext>
            </p:extLst>
          </p:nvPr>
        </p:nvGraphicFramePr>
        <p:xfrm>
          <a:off x="731838" y="1233488"/>
          <a:ext cx="11017250" cy="3882815"/>
        </p:xfrm>
        <a:graphic>
          <a:graphicData uri="http://schemas.openxmlformats.org/drawingml/2006/table">
            <a:tbl>
              <a:tblPr firstRow="1" bandRow="1">
                <a:effectLst/>
                <a:tableStyleId>{5C22544A-7EE6-4342-B048-85BDC9FD1C3A}</a:tableStyleId>
              </a:tblPr>
              <a:tblGrid>
                <a:gridCol w="2410809">
                  <a:extLst>
                    <a:ext uri="{9D8B030D-6E8A-4147-A177-3AD203B41FA5}">
                      <a16:colId xmlns:a16="http://schemas.microsoft.com/office/drawing/2014/main" val="1474687589"/>
                    </a:ext>
                  </a:extLst>
                </a:gridCol>
                <a:gridCol w="8606441">
                  <a:extLst>
                    <a:ext uri="{9D8B030D-6E8A-4147-A177-3AD203B41FA5}">
                      <a16:colId xmlns:a16="http://schemas.microsoft.com/office/drawing/2014/main" val="1567204705"/>
                    </a:ext>
                  </a:extLst>
                </a:gridCol>
              </a:tblGrid>
              <a:tr h="618067">
                <a:tc>
                  <a:txBody>
                    <a:bodyPr/>
                    <a:lstStyle/>
                    <a:p>
                      <a:r>
                        <a:rPr lang="es-E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Criterios</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002855"/>
                    </a:solidFill>
                  </a:tcPr>
                </a:tc>
                <a:tc>
                  <a:txBody>
                    <a:bodyPr/>
                    <a:lstStyle/>
                    <a:p>
                      <a:r>
                        <a:rPr lang="es-E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Cuestionario</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solidFill>
                      <a:srgbClr val="002855"/>
                    </a:solidFill>
                  </a:tcPr>
                </a:tc>
                <a:extLst>
                  <a:ext uri="{0D108BD9-81ED-4DB2-BD59-A6C34878D82A}">
                    <a16:rowId xmlns:a16="http://schemas.microsoft.com/office/drawing/2014/main" val="3615973751"/>
                  </a:ext>
                </a:extLst>
              </a:tr>
              <a:tr h="618067">
                <a:tc>
                  <a:txBody>
                    <a:bodyPr/>
                    <a:lstStyle/>
                    <a:p>
                      <a:r>
                        <a:rPr lang="es-ES" sz="2800" b="1" dirty="0">
                          <a:solidFill>
                            <a:srgbClr val="002855"/>
                          </a:solidFill>
                          <a:effectLst/>
                          <a:latin typeface="+mj-lt"/>
                          <a:cs typeface="Arial" panose="020B0604020202020204" pitchFamily="34" charset="0"/>
                        </a:rPr>
                        <a:t>F</a:t>
                      </a:r>
                      <a:r>
                        <a:rPr lang="es-ES" sz="1600" dirty="0">
                          <a:solidFill>
                            <a:srgbClr val="002855"/>
                          </a:solidFill>
                          <a:effectLst/>
                          <a:latin typeface="+mj-lt"/>
                          <a:cs typeface="Arial" panose="020B0604020202020204" pitchFamily="34" charset="0"/>
                        </a:rPr>
                        <a:t>atigue</a:t>
                      </a:r>
                      <a:endParaRPr lang="en-US" sz="1600" dirty="0">
                        <a:solidFill>
                          <a:srgbClr val="002855"/>
                        </a:solidFill>
                        <a:effectLst/>
                        <a:latin typeface="+mj-lt"/>
                        <a:cs typeface="Arial" panose="020B0604020202020204" pitchFamily="34" charset="0"/>
                      </a:endParaRPr>
                    </a:p>
                  </a:txBody>
                  <a:tcPr anchor="ctr">
                    <a:solidFill>
                      <a:schemeClr val="bg1">
                        <a:lumMod val="95000"/>
                      </a:schemeClr>
                    </a:solidFill>
                  </a:tcPr>
                </a:tc>
                <a:tc>
                  <a:txBody>
                    <a:bodyPr/>
                    <a:lstStyle/>
                    <a:p>
                      <a:r>
                        <a:rPr lang="es-ES" dirty="0">
                          <a:solidFill>
                            <a:srgbClr val="002855"/>
                          </a:solidFill>
                          <a:effectLst/>
                          <a:latin typeface="+mj-lt"/>
                          <a:cs typeface="Arial" panose="020B0604020202020204" pitchFamily="34" charset="0"/>
                        </a:rPr>
                        <a:t>¿Se siente </a:t>
                      </a:r>
                      <a:r>
                        <a:rPr lang="es-ES" dirty="0" err="1">
                          <a:solidFill>
                            <a:srgbClr val="002855"/>
                          </a:solidFill>
                          <a:effectLst/>
                          <a:latin typeface="+mj-lt"/>
                          <a:cs typeface="Arial" panose="020B0604020202020204" pitchFamily="34" charset="0"/>
                        </a:rPr>
                        <a:t>ud.</a:t>
                      </a:r>
                      <a:r>
                        <a:rPr lang="es-ES" dirty="0">
                          <a:solidFill>
                            <a:srgbClr val="002855"/>
                          </a:solidFill>
                          <a:effectLst/>
                          <a:latin typeface="+mj-lt"/>
                          <a:cs typeface="Arial" panose="020B0604020202020204" pitchFamily="34" charset="0"/>
                        </a:rPr>
                        <a:t> Fatigado o cansado?</a:t>
                      </a:r>
                      <a:endParaRPr lang="en-US" dirty="0">
                        <a:solidFill>
                          <a:srgbClr val="002855"/>
                        </a:solidFill>
                        <a:effectLst/>
                        <a:latin typeface="+mj-lt"/>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829762348"/>
                  </a:ext>
                </a:extLst>
              </a:tr>
              <a:tr h="618067">
                <a:tc>
                  <a:txBody>
                    <a:bodyPr/>
                    <a:lstStyle/>
                    <a:p>
                      <a:r>
                        <a:rPr lang="es-ES" sz="2800" b="1" dirty="0" err="1">
                          <a:solidFill>
                            <a:srgbClr val="002855"/>
                          </a:solidFill>
                          <a:effectLst/>
                          <a:latin typeface="+mj-lt"/>
                          <a:cs typeface="Arial" panose="020B0604020202020204" pitchFamily="34" charset="0"/>
                        </a:rPr>
                        <a:t>R</a:t>
                      </a:r>
                      <a:r>
                        <a:rPr lang="es-ES" dirty="0" err="1">
                          <a:solidFill>
                            <a:srgbClr val="002855"/>
                          </a:solidFill>
                          <a:effectLst/>
                          <a:latin typeface="+mj-lt"/>
                          <a:cs typeface="Arial" panose="020B0604020202020204" pitchFamily="34" charset="0"/>
                        </a:rPr>
                        <a:t>esistance</a:t>
                      </a:r>
                      <a:endParaRPr lang="en-US" dirty="0">
                        <a:solidFill>
                          <a:srgbClr val="002855"/>
                        </a:solidFill>
                        <a:effectLst/>
                        <a:latin typeface="+mj-lt"/>
                        <a:cs typeface="Arial" panose="020B0604020202020204" pitchFamily="34" charset="0"/>
                      </a:endParaRPr>
                    </a:p>
                  </a:txBody>
                  <a:tcPr anchor="ctr">
                    <a:solidFill>
                      <a:schemeClr val="bg1"/>
                    </a:solidFill>
                  </a:tcPr>
                </a:tc>
                <a:tc>
                  <a:txBody>
                    <a:bodyPr/>
                    <a:lstStyle/>
                    <a:p>
                      <a:r>
                        <a:rPr lang="es-ES" dirty="0">
                          <a:solidFill>
                            <a:srgbClr val="002855"/>
                          </a:solidFill>
                          <a:effectLst/>
                          <a:latin typeface="+mj-lt"/>
                          <a:cs typeface="Arial" panose="020B0604020202020204" pitchFamily="34" charset="0"/>
                        </a:rPr>
                        <a:t>¿Se siente incapaz de subir un piso de escaleras?</a:t>
                      </a:r>
                      <a:endParaRPr lang="en-US" dirty="0">
                        <a:solidFill>
                          <a:srgbClr val="002855"/>
                        </a:solidFill>
                        <a:effectLst/>
                        <a:latin typeface="+mj-lt"/>
                        <a:cs typeface="Arial" panose="020B0604020202020204" pitchFamily="34" charset="0"/>
                      </a:endParaRPr>
                    </a:p>
                  </a:txBody>
                  <a:tcPr anchor="ctr">
                    <a:solidFill>
                      <a:schemeClr val="bg1"/>
                    </a:solidFill>
                  </a:tcPr>
                </a:tc>
                <a:extLst>
                  <a:ext uri="{0D108BD9-81ED-4DB2-BD59-A6C34878D82A}">
                    <a16:rowId xmlns:a16="http://schemas.microsoft.com/office/drawing/2014/main" val="2525088683"/>
                  </a:ext>
                </a:extLst>
              </a:tr>
              <a:tr h="618067">
                <a:tc>
                  <a:txBody>
                    <a:bodyPr/>
                    <a:lstStyle/>
                    <a:p>
                      <a:r>
                        <a:rPr lang="es-ES" sz="2800" b="1" dirty="0">
                          <a:solidFill>
                            <a:srgbClr val="002855"/>
                          </a:solidFill>
                          <a:effectLst/>
                          <a:latin typeface="+mj-lt"/>
                          <a:cs typeface="Arial" panose="020B0604020202020204" pitchFamily="34" charset="0"/>
                        </a:rPr>
                        <a:t>A</a:t>
                      </a:r>
                      <a:r>
                        <a:rPr lang="es-ES" dirty="0">
                          <a:solidFill>
                            <a:srgbClr val="002855"/>
                          </a:solidFill>
                          <a:effectLst/>
                          <a:latin typeface="+mj-lt"/>
                          <a:cs typeface="Arial" panose="020B0604020202020204" pitchFamily="34" charset="0"/>
                        </a:rPr>
                        <a:t>erobic</a:t>
                      </a:r>
                      <a:endParaRPr lang="en-US" dirty="0">
                        <a:solidFill>
                          <a:srgbClr val="002855"/>
                        </a:solidFill>
                        <a:effectLst/>
                        <a:latin typeface="+mj-lt"/>
                        <a:cs typeface="Arial" panose="020B0604020202020204" pitchFamily="34" charset="0"/>
                      </a:endParaRPr>
                    </a:p>
                  </a:txBody>
                  <a:tcPr anchor="ctr">
                    <a:solidFill>
                      <a:schemeClr val="bg1">
                        <a:lumMod val="95000"/>
                      </a:schemeClr>
                    </a:solidFill>
                  </a:tcPr>
                </a:tc>
                <a:tc>
                  <a:txBody>
                    <a:bodyPr/>
                    <a:lstStyle/>
                    <a:p>
                      <a:r>
                        <a:rPr lang="es-ES" dirty="0">
                          <a:solidFill>
                            <a:srgbClr val="002855"/>
                          </a:solidFill>
                          <a:effectLst/>
                          <a:latin typeface="+mj-lt"/>
                          <a:cs typeface="Arial" panose="020B0604020202020204" pitchFamily="34" charset="0"/>
                        </a:rPr>
                        <a:t>¿Es capaz de caminar 100 m sin ayuda y sin hacer pausas?</a:t>
                      </a:r>
                      <a:endParaRPr lang="en-US" dirty="0">
                        <a:solidFill>
                          <a:srgbClr val="002855"/>
                        </a:solidFill>
                        <a:effectLst/>
                        <a:latin typeface="+mj-lt"/>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214296014"/>
                  </a:ext>
                </a:extLst>
              </a:tr>
              <a:tr h="618067">
                <a:tc>
                  <a:txBody>
                    <a:bodyPr/>
                    <a:lstStyle/>
                    <a:p>
                      <a:r>
                        <a:rPr lang="es-ES" sz="2800" b="1" dirty="0" err="1">
                          <a:solidFill>
                            <a:srgbClr val="002855"/>
                          </a:solidFill>
                          <a:effectLst/>
                          <a:latin typeface="+mj-lt"/>
                          <a:cs typeface="Arial" panose="020B0604020202020204" pitchFamily="34" charset="0"/>
                        </a:rPr>
                        <a:t>I</a:t>
                      </a:r>
                      <a:r>
                        <a:rPr lang="es-ES" dirty="0" err="1">
                          <a:solidFill>
                            <a:srgbClr val="002855"/>
                          </a:solidFill>
                          <a:effectLst/>
                          <a:latin typeface="+mj-lt"/>
                          <a:cs typeface="Arial" panose="020B0604020202020204" pitchFamily="34" charset="0"/>
                        </a:rPr>
                        <a:t>llnesses</a:t>
                      </a:r>
                      <a:endParaRPr lang="en-US" dirty="0">
                        <a:solidFill>
                          <a:srgbClr val="002855"/>
                        </a:solidFill>
                        <a:effectLst/>
                        <a:latin typeface="+mj-lt"/>
                        <a:cs typeface="Arial" panose="020B0604020202020204" pitchFamily="34" charset="0"/>
                      </a:endParaRPr>
                    </a:p>
                  </a:txBody>
                  <a:tcPr anchor="ctr">
                    <a:solidFill>
                      <a:schemeClr val="bg1"/>
                    </a:solidFill>
                  </a:tcPr>
                </a:tc>
                <a:tc>
                  <a:txBody>
                    <a:bodyPr/>
                    <a:lstStyle/>
                    <a:p>
                      <a:r>
                        <a:rPr lang="es-ES" dirty="0">
                          <a:solidFill>
                            <a:srgbClr val="002855"/>
                          </a:solidFill>
                          <a:effectLst/>
                          <a:latin typeface="+mj-lt"/>
                          <a:cs typeface="Arial" panose="020B0604020202020204" pitchFamily="34" charset="0"/>
                        </a:rPr>
                        <a:t>¿Padece Ud. Mas de 5 enfermedades actualmente?*</a:t>
                      </a:r>
                    </a:p>
                    <a:p>
                      <a:pPr lvl="1"/>
                      <a:r>
                        <a:rPr lang="es-ES" sz="1400" dirty="0">
                          <a:solidFill>
                            <a:srgbClr val="002855"/>
                          </a:solidFill>
                          <a:effectLst/>
                          <a:latin typeface="+mj-lt"/>
                          <a:cs typeface="Arial" panose="020B0604020202020204" pitchFamily="34" charset="0"/>
                        </a:rPr>
                        <a:t>Artritis, diabetes, </a:t>
                      </a:r>
                      <a:r>
                        <a:rPr lang="es-ES" sz="1400" dirty="0" err="1">
                          <a:solidFill>
                            <a:srgbClr val="002855"/>
                          </a:solidFill>
                          <a:effectLst/>
                          <a:latin typeface="+mj-lt"/>
                          <a:cs typeface="Arial" panose="020B0604020202020204" pitchFamily="34" charset="0"/>
                        </a:rPr>
                        <a:t>angor</a:t>
                      </a:r>
                      <a:r>
                        <a:rPr lang="es-ES" sz="1400" dirty="0">
                          <a:solidFill>
                            <a:srgbClr val="002855"/>
                          </a:solidFill>
                          <a:effectLst/>
                          <a:latin typeface="+mj-lt"/>
                          <a:cs typeface="Arial" panose="020B0604020202020204" pitchFamily="34" charset="0"/>
                        </a:rPr>
                        <a:t>/IAM, AIT/ICTUS, asma, EPOC, enfisema, osteoporosis, cáncer colorrectal, cáncer </a:t>
                      </a:r>
                      <a:r>
                        <a:rPr lang="es-ES" sz="1400" dirty="0" err="1">
                          <a:solidFill>
                            <a:srgbClr val="002855"/>
                          </a:solidFill>
                          <a:effectLst/>
                          <a:latin typeface="+mj-lt"/>
                          <a:cs typeface="Arial" panose="020B0604020202020204" pitchFamily="34" charset="0"/>
                        </a:rPr>
                        <a:t>cutáneo,depresión</a:t>
                      </a:r>
                      <a:r>
                        <a:rPr lang="es-ES" sz="1400" dirty="0">
                          <a:solidFill>
                            <a:srgbClr val="002855"/>
                          </a:solidFill>
                          <a:effectLst/>
                          <a:latin typeface="+mj-lt"/>
                          <a:cs typeface="Arial" panose="020B0604020202020204" pitchFamily="34" charset="0"/>
                        </a:rPr>
                        <a:t>, ansiedad, demencia, ulceras en EEII </a:t>
                      </a:r>
                      <a:endParaRPr lang="en-US" sz="1400" dirty="0">
                        <a:solidFill>
                          <a:srgbClr val="002855"/>
                        </a:solidFill>
                        <a:effectLst/>
                        <a:latin typeface="+mj-lt"/>
                        <a:cs typeface="Arial" panose="020B0604020202020204" pitchFamily="34" charset="0"/>
                      </a:endParaRPr>
                    </a:p>
                  </a:txBody>
                  <a:tcPr anchor="ctr">
                    <a:solidFill>
                      <a:schemeClr val="bg1"/>
                    </a:solidFill>
                  </a:tcPr>
                </a:tc>
                <a:extLst>
                  <a:ext uri="{0D108BD9-81ED-4DB2-BD59-A6C34878D82A}">
                    <a16:rowId xmlns:a16="http://schemas.microsoft.com/office/drawing/2014/main" val="1145491457"/>
                  </a:ext>
                </a:extLst>
              </a:tr>
              <a:tr h="618067">
                <a:tc>
                  <a:txBody>
                    <a:bodyPr/>
                    <a:lstStyle/>
                    <a:p>
                      <a:r>
                        <a:rPr lang="es-ES" sz="2800" b="1" dirty="0" err="1">
                          <a:solidFill>
                            <a:srgbClr val="002855"/>
                          </a:solidFill>
                          <a:effectLst/>
                          <a:latin typeface="+mj-lt"/>
                          <a:cs typeface="Arial" panose="020B0604020202020204" pitchFamily="34" charset="0"/>
                        </a:rPr>
                        <a:t>L</a:t>
                      </a:r>
                      <a:r>
                        <a:rPr lang="es-ES" dirty="0" err="1">
                          <a:solidFill>
                            <a:srgbClr val="002855"/>
                          </a:solidFill>
                          <a:effectLst/>
                          <a:latin typeface="+mj-lt"/>
                          <a:cs typeface="Arial" panose="020B0604020202020204" pitchFamily="34" charset="0"/>
                        </a:rPr>
                        <a:t>ost</a:t>
                      </a:r>
                      <a:r>
                        <a:rPr lang="es-ES" dirty="0">
                          <a:solidFill>
                            <a:srgbClr val="002855"/>
                          </a:solidFill>
                          <a:effectLst/>
                          <a:latin typeface="+mj-lt"/>
                          <a:cs typeface="Arial" panose="020B0604020202020204" pitchFamily="34" charset="0"/>
                        </a:rPr>
                        <a:t> </a:t>
                      </a:r>
                      <a:r>
                        <a:rPr lang="es-ES" dirty="0" err="1">
                          <a:solidFill>
                            <a:srgbClr val="002855"/>
                          </a:solidFill>
                          <a:effectLst/>
                          <a:latin typeface="+mj-lt"/>
                          <a:cs typeface="Arial" panose="020B0604020202020204" pitchFamily="34" charset="0"/>
                        </a:rPr>
                        <a:t>of</a:t>
                      </a:r>
                      <a:r>
                        <a:rPr lang="es-ES" dirty="0">
                          <a:solidFill>
                            <a:srgbClr val="002855"/>
                          </a:solidFill>
                          <a:effectLst/>
                          <a:latin typeface="+mj-lt"/>
                          <a:cs typeface="Arial" panose="020B0604020202020204" pitchFamily="34" charset="0"/>
                        </a:rPr>
                        <a:t> </a:t>
                      </a:r>
                      <a:r>
                        <a:rPr lang="es-ES" dirty="0" err="1">
                          <a:solidFill>
                            <a:srgbClr val="002855"/>
                          </a:solidFill>
                          <a:effectLst/>
                          <a:latin typeface="+mj-lt"/>
                          <a:cs typeface="Arial" panose="020B0604020202020204" pitchFamily="34" charset="0"/>
                        </a:rPr>
                        <a:t>weight</a:t>
                      </a:r>
                      <a:endParaRPr lang="en-US" dirty="0">
                        <a:solidFill>
                          <a:srgbClr val="002855"/>
                        </a:solidFill>
                        <a:effectLst/>
                        <a:latin typeface="+mj-lt"/>
                        <a:cs typeface="Arial" panose="020B0604020202020204" pitchFamily="34" charset="0"/>
                      </a:endParaRPr>
                    </a:p>
                  </a:txBody>
                  <a:tcPr anchor="ctr">
                    <a:solidFill>
                      <a:schemeClr val="bg1">
                        <a:lumMod val="95000"/>
                      </a:schemeClr>
                    </a:solidFill>
                  </a:tcPr>
                </a:tc>
                <a:tc>
                  <a:txBody>
                    <a:bodyPr/>
                    <a:lstStyle/>
                    <a:p>
                      <a:r>
                        <a:rPr lang="es-ES" dirty="0">
                          <a:solidFill>
                            <a:srgbClr val="002855"/>
                          </a:solidFill>
                          <a:effectLst/>
                          <a:latin typeface="+mj-lt"/>
                          <a:cs typeface="Arial" panose="020B0604020202020204" pitchFamily="34" charset="0"/>
                        </a:rPr>
                        <a:t>¿Ha perdido más del 5% de peso el último año?</a:t>
                      </a:r>
                      <a:endParaRPr lang="en-US" dirty="0">
                        <a:solidFill>
                          <a:srgbClr val="002855"/>
                        </a:solidFill>
                        <a:effectLst/>
                        <a:latin typeface="+mj-lt"/>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329191889"/>
                  </a:ext>
                </a:extLst>
              </a:tr>
            </a:tbl>
          </a:graphicData>
        </a:graphic>
      </p:graphicFrame>
      <p:sp>
        <p:nvSpPr>
          <p:cNvPr id="6" name="CuadroTexto 5">
            <a:extLst>
              <a:ext uri="{FF2B5EF4-FFF2-40B4-BE49-F238E27FC236}">
                <a16:creationId xmlns:a16="http://schemas.microsoft.com/office/drawing/2014/main" id="{42A8D75B-4ABC-0D97-AF96-96719DD16140}"/>
              </a:ext>
            </a:extLst>
          </p:cNvPr>
          <p:cNvSpPr txBox="1"/>
          <p:nvPr/>
        </p:nvSpPr>
        <p:spPr>
          <a:xfrm>
            <a:off x="731838" y="5498464"/>
            <a:ext cx="10697379" cy="322695"/>
          </a:xfrm>
          <a:prstGeom prst="rect">
            <a:avLst/>
          </a:prstGeom>
          <a:noFill/>
        </p:spPr>
        <p:txBody>
          <a:bodyPr wrap="square" lIns="0" tIns="0" rIns="0" bIns="0" rtlCol="0">
            <a:noAutofit/>
          </a:bodyPr>
          <a:lstStyle/>
          <a:p>
            <a:pPr algn="l"/>
            <a:r>
              <a:rPr lang="es-ES" sz="2000" b="1" dirty="0">
                <a:solidFill>
                  <a:srgbClr val="00F0BE"/>
                </a:solidFill>
                <a:sym typeface="Wingdings" panose="05000000000000000000" pitchFamily="2" charset="2"/>
              </a:rPr>
              <a:t></a:t>
            </a:r>
            <a:r>
              <a:rPr lang="es-ES" sz="2000" b="1" dirty="0">
                <a:solidFill>
                  <a:srgbClr val="002855"/>
                </a:solidFill>
                <a:sym typeface="Wingdings" panose="05000000000000000000" pitchFamily="2" charset="2"/>
              </a:rPr>
              <a:t> Cada respuesta POSITIVA suma 1 punto</a:t>
            </a:r>
            <a:endParaRPr lang="en-US" sz="2000" b="1" dirty="0">
              <a:solidFill>
                <a:srgbClr val="002855"/>
              </a:solidFill>
            </a:endParaRPr>
          </a:p>
        </p:txBody>
      </p:sp>
      <p:sp>
        <p:nvSpPr>
          <p:cNvPr id="7" name="CuadroTexto 6">
            <a:extLst>
              <a:ext uri="{FF2B5EF4-FFF2-40B4-BE49-F238E27FC236}">
                <a16:creationId xmlns:a16="http://schemas.microsoft.com/office/drawing/2014/main" id="{49A0F8BB-428B-D222-1FEE-7A7B17150D14}"/>
              </a:ext>
            </a:extLst>
          </p:cNvPr>
          <p:cNvSpPr txBox="1"/>
          <p:nvPr/>
        </p:nvSpPr>
        <p:spPr>
          <a:xfrm>
            <a:off x="10333249" y="5259032"/>
            <a:ext cx="2191936" cy="562127"/>
          </a:xfrm>
          <a:prstGeom prst="rect">
            <a:avLst/>
          </a:prstGeom>
          <a:noFill/>
          <a:effectLst/>
        </p:spPr>
        <p:txBody>
          <a:bodyPr wrap="square" lIns="0" tIns="0" rIns="0" bIns="0" rtlCol="0">
            <a:noAutofit/>
          </a:bodyPr>
          <a:lstStyle/>
          <a:p>
            <a:pPr algn="l"/>
            <a:r>
              <a:rPr lang="es-ES" sz="1200" dirty="0">
                <a:solidFill>
                  <a:srgbClr val="002855"/>
                </a:solidFill>
              </a:rPr>
              <a:t>0 puntos: Robusto</a:t>
            </a:r>
          </a:p>
          <a:p>
            <a:pPr algn="l"/>
            <a:r>
              <a:rPr lang="es-ES" sz="1200" dirty="0">
                <a:solidFill>
                  <a:srgbClr val="002855"/>
                </a:solidFill>
              </a:rPr>
              <a:t>1-2 puntos: </a:t>
            </a:r>
            <a:r>
              <a:rPr lang="es-ES" sz="1200" dirty="0" err="1">
                <a:solidFill>
                  <a:srgbClr val="002855"/>
                </a:solidFill>
              </a:rPr>
              <a:t>Prefrágil</a:t>
            </a:r>
            <a:endParaRPr lang="es-ES" sz="1200" dirty="0">
              <a:solidFill>
                <a:srgbClr val="002855"/>
              </a:solidFill>
            </a:endParaRPr>
          </a:p>
          <a:p>
            <a:pPr algn="l"/>
            <a:r>
              <a:rPr lang="es-ES" sz="1200" u="sng" dirty="0">
                <a:solidFill>
                  <a:srgbClr val="002855"/>
                </a:solidFill>
              </a:rPr>
              <a:t>&gt;</a:t>
            </a:r>
            <a:r>
              <a:rPr lang="es-ES" sz="1200" dirty="0">
                <a:solidFill>
                  <a:srgbClr val="002855"/>
                </a:solidFill>
              </a:rPr>
              <a:t> 3 puntos: FRAGIL</a:t>
            </a:r>
            <a:endParaRPr lang="en-US" sz="1200" dirty="0">
              <a:solidFill>
                <a:srgbClr val="002855"/>
              </a:solidFill>
            </a:endParaRPr>
          </a:p>
        </p:txBody>
      </p:sp>
      <p:sp>
        <p:nvSpPr>
          <p:cNvPr id="4" name="CuadroTexto 3">
            <a:extLst>
              <a:ext uri="{FF2B5EF4-FFF2-40B4-BE49-F238E27FC236}">
                <a16:creationId xmlns:a16="http://schemas.microsoft.com/office/drawing/2014/main" id="{78CB3F81-6A1D-C991-E5B2-50CEC99DDBE3}"/>
              </a:ext>
            </a:extLst>
          </p:cNvPr>
          <p:cNvSpPr txBox="1"/>
          <p:nvPr/>
        </p:nvSpPr>
        <p:spPr>
          <a:xfrm>
            <a:off x="747310" y="6257125"/>
            <a:ext cx="10697379" cy="124936"/>
          </a:xfrm>
          <a:prstGeom prst="rect">
            <a:avLst/>
          </a:prstGeom>
          <a:noFill/>
        </p:spPr>
        <p:txBody>
          <a:bodyPr wrap="square" lIns="0" tIns="0" rIns="0" bIns="0" rtlCol="0">
            <a:noAutofit/>
          </a:bodyPr>
          <a:lstStyle/>
          <a:p>
            <a:pPr algn="l"/>
            <a:r>
              <a:rPr lang="es-ES" sz="700" dirty="0" err="1">
                <a:solidFill>
                  <a:srgbClr val="002855"/>
                </a:solidFill>
                <a:latin typeface="+mj-lt"/>
                <a:sym typeface="Wingdings" panose="05000000000000000000" pitchFamily="2" charset="2"/>
              </a:rPr>
              <a:t>Abellan</a:t>
            </a:r>
            <a:r>
              <a:rPr lang="es-ES" sz="700" dirty="0">
                <a:solidFill>
                  <a:srgbClr val="002855"/>
                </a:solidFill>
                <a:latin typeface="+mj-lt"/>
                <a:sym typeface="Wingdings" panose="05000000000000000000" pitchFamily="2" charset="2"/>
              </a:rPr>
              <a:t> van Kan G, et al. J </a:t>
            </a:r>
            <a:r>
              <a:rPr lang="es-ES" sz="700" dirty="0" err="1">
                <a:solidFill>
                  <a:srgbClr val="002855"/>
                </a:solidFill>
                <a:latin typeface="+mj-lt"/>
                <a:sym typeface="Wingdings" panose="05000000000000000000" pitchFamily="2" charset="2"/>
              </a:rPr>
              <a:t>Nutr</a:t>
            </a:r>
            <a:r>
              <a:rPr lang="es-ES" sz="700" dirty="0">
                <a:solidFill>
                  <a:srgbClr val="002855"/>
                </a:solidFill>
                <a:latin typeface="+mj-lt"/>
                <a:sym typeface="Wingdings" panose="05000000000000000000" pitchFamily="2" charset="2"/>
              </a:rPr>
              <a:t> </a:t>
            </a:r>
            <a:r>
              <a:rPr lang="es-ES" sz="700" dirty="0" err="1">
                <a:solidFill>
                  <a:srgbClr val="002855"/>
                </a:solidFill>
                <a:latin typeface="+mj-lt"/>
                <a:sym typeface="Wingdings" panose="05000000000000000000" pitchFamily="2" charset="2"/>
              </a:rPr>
              <a:t>Health</a:t>
            </a:r>
            <a:r>
              <a:rPr lang="es-ES" sz="700" dirty="0">
                <a:solidFill>
                  <a:srgbClr val="002855"/>
                </a:solidFill>
                <a:latin typeface="+mj-lt"/>
                <a:sym typeface="Wingdings" panose="05000000000000000000" pitchFamily="2" charset="2"/>
              </a:rPr>
              <a:t> </a:t>
            </a:r>
            <a:r>
              <a:rPr lang="es-ES" sz="700" dirty="0" err="1">
                <a:solidFill>
                  <a:srgbClr val="002855"/>
                </a:solidFill>
                <a:latin typeface="+mj-lt"/>
                <a:sym typeface="Wingdings" panose="05000000000000000000" pitchFamily="2" charset="2"/>
              </a:rPr>
              <a:t>Aging</a:t>
            </a:r>
            <a:r>
              <a:rPr lang="es-ES" sz="700" dirty="0">
                <a:solidFill>
                  <a:srgbClr val="002855"/>
                </a:solidFill>
                <a:latin typeface="+mj-lt"/>
                <a:sym typeface="Wingdings" panose="05000000000000000000" pitchFamily="2" charset="2"/>
              </a:rPr>
              <a:t>. 2008; 12:29-37.</a:t>
            </a:r>
            <a:endParaRPr lang="en-US" sz="700" dirty="0">
              <a:solidFill>
                <a:srgbClr val="002855"/>
              </a:solidFill>
              <a:latin typeface="+mj-lt"/>
            </a:endParaRPr>
          </a:p>
        </p:txBody>
      </p:sp>
    </p:spTree>
    <p:extLst>
      <p:ext uri="{BB962C8B-B14F-4D97-AF65-F5344CB8AC3E}">
        <p14:creationId xmlns:p14="http://schemas.microsoft.com/office/powerpoint/2010/main" val="2681354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4CD79B2-8EDA-8EEE-A065-80CD6BE28426}"/>
              </a:ext>
            </a:extLst>
          </p:cNvPr>
          <p:cNvSpPr/>
          <p:nvPr/>
        </p:nvSpPr>
        <p:spPr>
          <a:xfrm>
            <a:off x="731840" y="2155371"/>
            <a:ext cx="6569073"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316F9028-C249-7EF9-A3AC-EFA22B2DD9D3}"/>
              </a:ext>
            </a:extLst>
          </p:cNvPr>
          <p:cNvSpPr txBox="1"/>
          <p:nvPr/>
        </p:nvSpPr>
        <p:spPr>
          <a:xfrm>
            <a:off x="699181" y="583989"/>
            <a:ext cx="5389108" cy="1200329"/>
          </a:xfrm>
          <a:prstGeom prst="rect">
            <a:avLst/>
          </a:prstGeom>
          <a:noFill/>
        </p:spPr>
        <p:txBody>
          <a:bodyPr wrap="square">
            <a:spAutoFit/>
          </a:bodyPr>
          <a:lstStyle/>
          <a:p>
            <a:pPr marL="0" indent="0">
              <a:buNone/>
            </a:pPr>
            <a:r>
              <a:rPr lang="es-ES" sz="2400" b="1" dirty="0">
                <a:solidFill>
                  <a:srgbClr val="00F0BE"/>
                </a:solidFill>
              </a:rPr>
              <a:t>¿Qué escala clasifica la fragilidad en 9 niveles y se adapta bien a Atención Primaria?</a:t>
            </a:r>
          </a:p>
        </p:txBody>
      </p:sp>
      <p:sp>
        <p:nvSpPr>
          <p:cNvPr id="6" name="CuadroTexto 5">
            <a:extLst>
              <a:ext uri="{FF2B5EF4-FFF2-40B4-BE49-F238E27FC236}">
                <a16:creationId xmlns:a16="http://schemas.microsoft.com/office/drawing/2014/main" id="{950BD998-6296-2E1C-D31A-472D82B3D690}"/>
              </a:ext>
            </a:extLst>
          </p:cNvPr>
          <p:cNvSpPr txBox="1"/>
          <p:nvPr/>
        </p:nvSpPr>
        <p:spPr>
          <a:xfrm>
            <a:off x="991961" y="2491564"/>
            <a:ext cx="5594578" cy="2530116"/>
          </a:xfrm>
          <a:prstGeom prst="rect">
            <a:avLst/>
          </a:prstGeom>
          <a:noFill/>
        </p:spPr>
        <p:txBody>
          <a:bodyPr wrap="square">
            <a:spAutoFit/>
          </a:bodyPr>
          <a:lstStyle/>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A) Índice de Masa Corporal (IMC)</a:t>
            </a: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B) Escala de Sarcopenia de </a:t>
            </a:r>
            <a:r>
              <a:rPr lang="es-ES" sz="1800" kern="100" dirty="0" err="1">
                <a:solidFill>
                  <a:srgbClr val="002855"/>
                </a:solidFill>
                <a:effectLst/>
                <a:ea typeface="Aptos" panose="020B0004020202020204" pitchFamily="34" charset="0"/>
                <a:cs typeface="Times New Roman" panose="02020603050405020304" pitchFamily="18" charset="0"/>
              </a:rPr>
              <a:t>Baumgartner</a:t>
            </a:r>
            <a:endParaRPr lang="es-ES" sz="1800" kern="100" dirty="0">
              <a:solidFill>
                <a:srgbClr val="002855"/>
              </a:solidFill>
              <a:effectLst/>
              <a:ea typeface="Aptos" panose="020B0004020202020204" pitchFamily="34" charset="0"/>
              <a:cs typeface="Times New Roman" panose="02020603050405020304" pitchFamily="18" charset="0"/>
            </a:endParaRP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C) Escala de Rendimiento Físico Corto (SPPB)</a:t>
            </a: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D) Escala de Fragilidad Clínica (EFC) de </a:t>
            </a:r>
            <a:r>
              <a:rPr lang="es-ES" sz="1800" kern="100" dirty="0" err="1">
                <a:solidFill>
                  <a:srgbClr val="002855"/>
                </a:solidFill>
                <a:effectLst/>
                <a:ea typeface="Aptos" panose="020B0004020202020204" pitchFamily="34" charset="0"/>
                <a:cs typeface="Times New Roman" panose="02020603050405020304" pitchFamily="18" charset="0"/>
              </a:rPr>
              <a:t>Rockwood</a:t>
            </a:r>
            <a:endParaRPr lang="es-ES" sz="1800" kern="100" dirty="0">
              <a:solidFill>
                <a:srgbClr val="002855"/>
              </a:solidFill>
              <a:effectLst/>
              <a:ea typeface="Aptos" panose="020B0004020202020204" pitchFamily="34" charset="0"/>
              <a:cs typeface="Times New Roman" panose="02020603050405020304" pitchFamily="18" charset="0"/>
            </a:endParaRPr>
          </a:p>
        </p:txBody>
      </p:sp>
      <p:sp>
        <p:nvSpPr>
          <p:cNvPr id="8" name="Elipse 7">
            <a:extLst>
              <a:ext uri="{FF2B5EF4-FFF2-40B4-BE49-F238E27FC236}">
                <a16:creationId xmlns:a16="http://schemas.microsoft.com/office/drawing/2014/main" id="{C75230A4-45A3-0D75-9D38-C891CB65599C}"/>
              </a:ext>
            </a:extLst>
          </p:cNvPr>
          <p:cNvSpPr/>
          <p:nvPr/>
        </p:nvSpPr>
        <p:spPr>
          <a:xfrm>
            <a:off x="6554220" y="831566"/>
            <a:ext cx="5194868" cy="5194868"/>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70C06-BFAD-CCEC-E2C9-5FF22AEA3199}"/>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FEFE1B48-D0D9-CDB9-3BFE-217EB08E17FF}"/>
              </a:ext>
            </a:extLst>
          </p:cNvPr>
          <p:cNvSpPr/>
          <p:nvPr/>
        </p:nvSpPr>
        <p:spPr>
          <a:xfrm>
            <a:off x="731840" y="2155371"/>
            <a:ext cx="6569073" cy="320250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F66E4E36-E184-2CED-0D73-6442CCE393BC}"/>
              </a:ext>
            </a:extLst>
          </p:cNvPr>
          <p:cNvSpPr txBox="1"/>
          <p:nvPr/>
        </p:nvSpPr>
        <p:spPr>
          <a:xfrm>
            <a:off x="699181" y="583989"/>
            <a:ext cx="5389108" cy="1200329"/>
          </a:xfrm>
          <a:prstGeom prst="rect">
            <a:avLst/>
          </a:prstGeom>
          <a:noFill/>
        </p:spPr>
        <p:txBody>
          <a:bodyPr wrap="square">
            <a:spAutoFit/>
          </a:bodyPr>
          <a:lstStyle/>
          <a:p>
            <a:pPr marL="0" indent="0">
              <a:buNone/>
            </a:pPr>
            <a:r>
              <a:rPr lang="es-ES" sz="2400" b="1" dirty="0">
                <a:solidFill>
                  <a:srgbClr val="00F0BE"/>
                </a:solidFill>
              </a:rPr>
              <a:t>¿Qué escala clasifica la fragilidad en 9 niveles y se adapta bien a Atención Primaria?</a:t>
            </a:r>
          </a:p>
        </p:txBody>
      </p:sp>
      <p:sp>
        <p:nvSpPr>
          <p:cNvPr id="6" name="CuadroTexto 5">
            <a:extLst>
              <a:ext uri="{FF2B5EF4-FFF2-40B4-BE49-F238E27FC236}">
                <a16:creationId xmlns:a16="http://schemas.microsoft.com/office/drawing/2014/main" id="{29B00C47-C27B-AC12-79D5-27146B5AD7A9}"/>
              </a:ext>
            </a:extLst>
          </p:cNvPr>
          <p:cNvSpPr txBox="1"/>
          <p:nvPr/>
        </p:nvSpPr>
        <p:spPr>
          <a:xfrm>
            <a:off x="991961" y="2491564"/>
            <a:ext cx="5894614" cy="2530116"/>
          </a:xfrm>
          <a:prstGeom prst="rect">
            <a:avLst/>
          </a:prstGeom>
          <a:noFill/>
        </p:spPr>
        <p:txBody>
          <a:bodyPr wrap="square">
            <a:spAutoFit/>
          </a:bodyPr>
          <a:lstStyle/>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A) Índice de Masa Corporal (IMC)</a:t>
            </a: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B) Escala de Sarcopenia de </a:t>
            </a:r>
            <a:r>
              <a:rPr lang="es-ES" sz="1800" kern="100" dirty="0" err="1">
                <a:solidFill>
                  <a:srgbClr val="002855"/>
                </a:solidFill>
                <a:effectLst/>
                <a:ea typeface="Aptos" panose="020B0004020202020204" pitchFamily="34" charset="0"/>
                <a:cs typeface="Times New Roman" panose="02020603050405020304" pitchFamily="18" charset="0"/>
              </a:rPr>
              <a:t>Baumgartner</a:t>
            </a:r>
            <a:endParaRPr lang="es-ES" sz="1800" kern="100" dirty="0">
              <a:solidFill>
                <a:srgbClr val="002855"/>
              </a:solidFill>
              <a:effectLst/>
              <a:ea typeface="Aptos" panose="020B0004020202020204" pitchFamily="34" charset="0"/>
              <a:cs typeface="Times New Roman" panose="02020603050405020304" pitchFamily="18" charset="0"/>
            </a:endParaRPr>
          </a:p>
          <a:p>
            <a:pPr>
              <a:lnSpc>
                <a:spcPct val="200000"/>
              </a:lnSpc>
              <a:spcAft>
                <a:spcPts val="800"/>
              </a:spcAft>
              <a:buNone/>
            </a:pPr>
            <a:r>
              <a:rPr lang="es-ES" sz="1800" kern="100" dirty="0">
                <a:solidFill>
                  <a:srgbClr val="002855"/>
                </a:solidFill>
                <a:effectLst/>
                <a:ea typeface="Aptos" panose="020B0004020202020204" pitchFamily="34" charset="0"/>
                <a:cs typeface="Times New Roman" panose="02020603050405020304" pitchFamily="18" charset="0"/>
              </a:rPr>
              <a:t>C) Escala de Rendimiento Físico Corto (SPPB)</a:t>
            </a:r>
          </a:p>
          <a:p>
            <a:pPr>
              <a:lnSpc>
                <a:spcPct val="200000"/>
              </a:lnSpc>
              <a:spcAft>
                <a:spcPts val="800"/>
              </a:spcAft>
              <a:buNone/>
            </a:pPr>
            <a:r>
              <a:rPr lang="es-ES" sz="1800" b="1" kern="100" dirty="0">
                <a:solidFill>
                  <a:srgbClr val="002855"/>
                </a:solidFill>
                <a:effectLst/>
                <a:ea typeface="Aptos" panose="020B0004020202020204" pitchFamily="34" charset="0"/>
                <a:cs typeface="Times New Roman" panose="02020603050405020304" pitchFamily="18" charset="0"/>
              </a:rPr>
              <a:t>D) Escala de Fragilidad Clínica (EFC) de </a:t>
            </a:r>
            <a:r>
              <a:rPr lang="es-ES" sz="1800" b="1" kern="100" dirty="0" err="1">
                <a:solidFill>
                  <a:srgbClr val="002855"/>
                </a:solidFill>
                <a:effectLst/>
                <a:ea typeface="Aptos" panose="020B0004020202020204" pitchFamily="34" charset="0"/>
                <a:cs typeface="Times New Roman" panose="02020603050405020304" pitchFamily="18" charset="0"/>
              </a:rPr>
              <a:t>Rockwood</a:t>
            </a:r>
            <a:endParaRPr lang="es-ES" sz="1800" b="1" kern="100" dirty="0">
              <a:solidFill>
                <a:srgbClr val="002855"/>
              </a:solidFill>
              <a:effectLst/>
              <a:ea typeface="Aptos" panose="020B0004020202020204" pitchFamily="34" charset="0"/>
              <a:cs typeface="Times New Roman" panose="02020603050405020304" pitchFamily="18" charset="0"/>
            </a:endParaRPr>
          </a:p>
        </p:txBody>
      </p:sp>
      <p:sp>
        <p:nvSpPr>
          <p:cNvPr id="7" name="Elipse 6">
            <a:extLst>
              <a:ext uri="{FF2B5EF4-FFF2-40B4-BE49-F238E27FC236}">
                <a16:creationId xmlns:a16="http://schemas.microsoft.com/office/drawing/2014/main" id="{EAF3F2BF-0519-57FC-9825-A56B4AE86C24}"/>
              </a:ext>
            </a:extLst>
          </p:cNvPr>
          <p:cNvSpPr/>
          <p:nvPr/>
        </p:nvSpPr>
        <p:spPr>
          <a:xfrm>
            <a:off x="6554220" y="831566"/>
            <a:ext cx="5194868" cy="5194868"/>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5897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ítulo 7">
            <a:extLst>
              <a:ext uri="{FF2B5EF4-FFF2-40B4-BE49-F238E27FC236}">
                <a16:creationId xmlns:a16="http://schemas.microsoft.com/office/drawing/2014/main" id="{6694AE80-DE22-ACF7-3404-AAF9A89B63A3}"/>
              </a:ext>
            </a:extLst>
          </p:cNvPr>
          <p:cNvSpPr txBox="1">
            <a:spLocks/>
          </p:cNvSpPr>
          <p:nvPr/>
        </p:nvSpPr>
        <p:spPr bwMode="auto">
          <a:xfrm>
            <a:off x="657339" y="566458"/>
            <a:ext cx="1153466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s-ES" altLang="en-US" sz="2400" b="1" dirty="0">
                <a:solidFill>
                  <a:srgbClr val="00F0BE"/>
                </a:solidFill>
                <a:latin typeface="+mj-lt"/>
              </a:rPr>
              <a:t>Grados de fragilidad según la Escala de Fragilidad </a:t>
            </a:r>
            <a:br>
              <a:rPr lang="es-ES" altLang="en-US" sz="2400" b="1" dirty="0">
                <a:solidFill>
                  <a:srgbClr val="00F0BE"/>
                </a:solidFill>
                <a:latin typeface="+mj-lt"/>
              </a:rPr>
            </a:br>
            <a:r>
              <a:rPr lang="es-ES" altLang="en-US" sz="2400" b="1" dirty="0">
                <a:solidFill>
                  <a:srgbClr val="00F0BE"/>
                </a:solidFill>
                <a:latin typeface="+mj-lt"/>
              </a:rPr>
              <a:t>Clínica (EFC) del modelo canadiense.</a:t>
            </a:r>
            <a:endParaRPr lang="en-US" altLang="en-US" sz="2400" b="1" dirty="0">
              <a:solidFill>
                <a:srgbClr val="00F0BE"/>
              </a:solidFill>
              <a:latin typeface="+mj-lt"/>
            </a:endParaRPr>
          </a:p>
        </p:txBody>
      </p:sp>
      <p:sp>
        <p:nvSpPr>
          <p:cNvPr id="4" name="CuadroTexto 3">
            <a:extLst>
              <a:ext uri="{FF2B5EF4-FFF2-40B4-BE49-F238E27FC236}">
                <a16:creationId xmlns:a16="http://schemas.microsoft.com/office/drawing/2014/main" id="{4CB7CBBB-BEA5-4163-E6CC-CD901F10DE72}"/>
              </a:ext>
            </a:extLst>
          </p:cNvPr>
          <p:cNvSpPr txBox="1"/>
          <p:nvPr/>
        </p:nvSpPr>
        <p:spPr>
          <a:xfrm>
            <a:off x="731838" y="6191795"/>
            <a:ext cx="4953000" cy="200055"/>
          </a:xfrm>
          <a:prstGeom prst="rect">
            <a:avLst/>
          </a:prstGeom>
          <a:noFill/>
        </p:spPr>
        <p:txBody>
          <a:bodyPr>
            <a:spAutoFit/>
          </a:bodyPr>
          <a:lstStyle/>
          <a:p>
            <a:pPr>
              <a:defRPr/>
            </a:pPr>
            <a:r>
              <a:rPr lang="pt-BR" sz="700" dirty="0">
                <a:solidFill>
                  <a:srgbClr val="002855"/>
                </a:solidFill>
              </a:rPr>
              <a:t>Diabetes </a:t>
            </a:r>
            <a:r>
              <a:rPr lang="pt-BR" sz="700" dirty="0" err="1">
                <a:solidFill>
                  <a:srgbClr val="002855"/>
                </a:solidFill>
              </a:rPr>
              <a:t>práctica</a:t>
            </a:r>
            <a:r>
              <a:rPr lang="pt-BR" sz="700" dirty="0">
                <a:solidFill>
                  <a:srgbClr val="002855"/>
                </a:solidFill>
              </a:rPr>
              <a:t> 2023: 14(02):37-75. </a:t>
            </a:r>
            <a:r>
              <a:rPr lang="pt-BR" sz="700" dirty="0" err="1">
                <a:solidFill>
                  <a:srgbClr val="002855"/>
                </a:solidFill>
              </a:rPr>
              <a:t>doi</a:t>
            </a:r>
            <a:r>
              <a:rPr lang="pt-BR" sz="700" dirty="0">
                <a:solidFill>
                  <a:srgbClr val="002855"/>
                </a:solidFill>
              </a:rPr>
              <a:t>: 10.52102/diabet.pract.2023.2.art3</a:t>
            </a:r>
            <a:endParaRPr lang="en-US" sz="700" dirty="0">
              <a:solidFill>
                <a:srgbClr val="002855"/>
              </a:solidFill>
            </a:endParaRPr>
          </a:p>
        </p:txBody>
      </p:sp>
      <p:sp>
        <p:nvSpPr>
          <p:cNvPr id="8" name="CuadroTexto 7">
            <a:extLst>
              <a:ext uri="{FF2B5EF4-FFF2-40B4-BE49-F238E27FC236}">
                <a16:creationId xmlns:a16="http://schemas.microsoft.com/office/drawing/2014/main" id="{29F02257-E4EA-4772-A1CA-CAA51F085CE2}"/>
              </a:ext>
            </a:extLst>
          </p:cNvPr>
          <p:cNvSpPr txBox="1"/>
          <p:nvPr/>
        </p:nvSpPr>
        <p:spPr>
          <a:xfrm>
            <a:off x="4380055" y="4619343"/>
            <a:ext cx="3077292" cy="1572225"/>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6. </a:t>
            </a:r>
            <a:r>
              <a:rPr lang="es-ES" sz="1600" b="1" kern="100" dirty="0">
                <a:solidFill>
                  <a:srgbClr val="002855"/>
                </a:solidFill>
                <a:effectLst/>
                <a:ea typeface="Aptos" panose="020B0004020202020204" pitchFamily="34" charset="0"/>
                <a:cs typeface="Times New Roman" panose="02020603050405020304" pitchFamily="18" charset="0"/>
              </a:rPr>
              <a:t>FRÁGIL MODERADO</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La persona necesita ayuda con todas las actividades externas al domicilio y en el mantenimiento del hogar. Dentro del domicilio, suelen presentar con las escaleras y requieren ayudan para la higiene (baño/ducha), cocinar y una mínima asistencia o supervisión para vestirse.</a:t>
            </a:r>
          </a:p>
        </p:txBody>
      </p:sp>
      <p:grpSp>
        <p:nvGrpSpPr>
          <p:cNvPr id="28" name="Grupo 27">
            <a:extLst>
              <a:ext uri="{FF2B5EF4-FFF2-40B4-BE49-F238E27FC236}">
                <a16:creationId xmlns:a16="http://schemas.microsoft.com/office/drawing/2014/main" id="{73135997-7B8D-2D4A-71F7-119C13E32EEF}"/>
              </a:ext>
            </a:extLst>
          </p:cNvPr>
          <p:cNvGrpSpPr/>
          <p:nvPr/>
        </p:nvGrpSpPr>
        <p:grpSpPr>
          <a:xfrm>
            <a:off x="731887" y="3043500"/>
            <a:ext cx="2395049" cy="1636825"/>
            <a:chOff x="731887" y="2847902"/>
            <a:chExt cx="2395049" cy="1636825"/>
          </a:xfrm>
        </p:grpSpPr>
        <p:sp>
          <p:nvSpPr>
            <p:cNvPr id="3" name="CuadroTexto 2">
              <a:extLst>
                <a:ext uri="{FF2B5EF4-FFF2-40B4-BE49-F238E27FC236}">
                  <a16:creationId xmlns:a16="http://schemas.microsoft.com/office/drawing/2014/main" id="{5B49A10B-FBEF-824C-BAE9-3D092F0E430F}"/>
                </a:ext>
              </a:extLst>
            </p:cNvPr>
            <p:cNvSpPr txBox="1"/>
            <p:nvPr/>
          </p:nvSpPr>
          <p:spPr>
            <a:xfrm>
              <a:off x="1366388" y="2912502"/>
              <a:ext cx="1760548" cy="1572225"/>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2. </a:t>
              </a:r>
              <a:r>
                <a:rPr lang="es-ES" sz="1600" b="1" kern="100" dirty="0">
                  <a:solidFill>
                    <a:srgbClr val="002855"/>
                  </a:solidFill>
                  <a:effectLst/>
                  <a:ea typeface="Aptos" panose="020B0004020202020204" pitchFamily="34" charset="0"/>
                  <a:cs typeface="Times New Roman" panose="02020603050405020304" pitchFamily="18" charset="0"/>
                </a:rPr>
                <a:t>EN FORMA</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No síntomas activos de enfermedad, aunque menos en forma que la categoría 1. Suelen hacer ejercicio o son muy activos ocasionalmente estacionalmente.</a:t>
              </a:r>
            </a:p>
          </p:txBody>
        </p:sp>
        <p:grpSp>
          <p:nvGrpSpPr>
            <p:cNvPr id="17" name="Grupo 16">
              <a:extLst>
                <a:ext uri="{FF2B5EF4-FFF2-40B4-BE49-F238E27FC236}">
                  <a16:creationId xmlns:a16="http://schemas.microsoft.com/office/drawing/2014/main" id="{6D8513EF-B796-938A-D977-5A6E72537950}"/>
                </a:ext>
              </a:extLst>
            </p:cNvPr>
            <p:cNvGrpSpPr/>
            <p:nvPr/>
          </p:nvGrpSpPr>
          <p:grpSpPr>
            <a:xfrm>
              <a:off x="731887" y="2847902"/>
              <a:ext cx="458439" cy="959362"/>
              <a:chOff x="731887" y="2847902"/>
              <a:chExt cx="458439" cy="959362"/>
            </a:xfrm>
          </p:grpSpPr>
          <p:pic>
            <p:nvPicPr>
              <p:cNvPr id="14" name="Marcador de contenido 3">
                <a:extLst>
                  <a:ext uri="{FF2B5EF4-FFF2-40B4-BE49-F238E27FC236}">
                    <a16:creationId xmlns:a16="http://schemas.microsoft.com/office/drawing/2014/main" id="{225D5E29-DD7A-C733-B068-70AD8FF28B2C}"/>
                  </a:ext>
                </a:extLst>
              </p:cNvPr>
              <p:cNvPicPr>
                <a:picLocks noChangeAspect="1"/>
              </p:cNvPicPr>
              <p:nvPr/>
            </p:nvPicPr>
            <p:blipFill rotWithShape="1">
              <a:blip r:embed="rId3">
                <a:extLst>
                  <a:ext uri="{28A0092B-C50C-407E-A947-70E740481C1C}">
                    <a14:useLocalDpi xmlns:a14="http://schemas.microsoft.com/office/drawing/2010/main" val="0"/>
                  </a:ext>
                </a:extLst>
              </a:blip>
              <a:srcRect l="8223" t="19245" r="83144" b="59965"/>
              <a:stretch/>
            </p:blipFill>
            <p:spPr bwMode="auto">
              <a:xfrm>
                <a:off x="731887" y="2926573"/>
                <a:ext cx="458439" cy="880691"/>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86BD18AB-D54C-C23C-01A8-D647490187C4}"/>
                  </a:ext>
                </a:extLst>
              </p:cNvPr>
              <p:cNvSpPr/>
              <p:nvPr/>
            </p:nvSpPr>
            <p:spPr>
              <a:xfrm>
                <a:off x="982953" y="2847902"/>
                <a:ext cx="151322" cy="18202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sp>
        <p:nvSpPr>
          <p:cNvPr id="2" name="CuadroTexto 1">
            <a:extLst>
              <a:ext uri="{FF2B5EF4-FFF2-40B4-BE49-F238E27FC236}">
                <a16:creationId xmlns:a16="http://schemas.microsoft.com/office/drawing/2014/main" id="{9B2CF7BB-E2D5-D1E8-4138-BAEFF09BF68D}"/>
              </a:ext>
            </a:extLst>
          </p:cNvPr>
          <p:cNvSpPr txBox="1"/>
          <p:nvPr/>
        </p:nvSpPr>
        <p:spPr>
          <a:xfrm>
            <a:off x="1366387" y="1447617"/>
            <a:ext cx="1888826" cy="1656864"/>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1. </a:t>
            </a:r>
            <a:r>
              <a:rPr lang="es-ES" sz="1600" b="1" kern="100" dirty="0">
                <a:solidFill>
                  <a:srgbClr val="002855"/>
                </a:solidFill>
                <a:effectLst/>
                <a:ea typeface="Aptos" panose="020B0004020202020204" pitchFamily="34" charset="0"/>
                <a:cs typeface="Times New Roman" panose="02020603050405020304" pitchFamily="18" charset="0"/>
              </a:rPr>
              <a:t>MUY EN FORMA</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Persona robusta, activa, sin problemas físicos de salud, energética y motivada. Tiende al ejercicio regular y es capaz de realizar actividades vigorosas.</a:t>
            </a:r>
          </a:p>
        </p:txBody>
      </p:sp>
      <p:pic>
        <p:nvPicPr>
          <p:cNvPr id="11" name="Marcador de contenido 3">
            <a:extLst>
              <a:ext uri="{FF2B5EF4-FFF2-40B4-BE49-F238E27FC236}">
                <a16:creationId xmlns:a16="http://schemas.microsoft.com/office/drawing/2014/main" id="{A33268CA-5A6B-65B9-1247-BBC95DC2B2F2}"/>
              </a:ext>
            </a:extLst>
          </p:cNvPr>
          <p:cNvPicPr>
            <a:picLocks noChangeAspect="1"/>
          </p:cNvPicPr>
          <p:nvPr/>
        </p:nvPicPr>
        <p:blipFill rotWithShape="1">
          <a:blip r:embed="rId3">
            <a:extLst>
              <a:ext uri="{28A0092B-C50C-407E-A947-70E740481C1C}">
                <a14:useLocalDpi xmlns:a14="http://schemas.microsoft.com/office/drawing/2010/main" val="0"/>
              </a:ext>
            </a:extLst>
          </a:blip>
          <a:srcRect l="1511" t="1972" r="82813" b="76079"/>
          <a:stretch/>
        </p:blipFill>
        <p:spPr bwMode="auto">
          <a:xfrm>
            <a:off x="685988" y="1428221"/>
            <a:ext cx="680398" cy="759884"/>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62985E3E-7EE1-BBD3-726B-25606E779BED}"/>
              </a:ext>
            </a:extLst>
          </p:cNvPr>
          <p:cNvSpPr/>
          <p:nvPr/>
        </p:nvSpPr>
        <p:spPr>
          <a:xfrm>
            <a:off x="1039003" y="2097091"/>
            <a:ext cx="165171" cy="16968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7" name="Grupo 26">
            <a:extLst>
              <a:ext uri="{FF2B5EF4-FFF2-40B4-BE49-F238E27FC236}">
                <a16:creationId xmlns:a16="http://schemas.microsoft.com/office/drawing/2014/main" id="{8350BF1B-C349-067B-EA55-43CB239AD73E}"/>
              </a:ext>
            </a:extLst>
          </p:cNvPr>
          <p:cNvGrpSpPr/>
          <p:nvPr/>
        </p:nvGrpSpPr>
        <p:grpSpPr>
          <a:xfrm>
            <a:off x="784113" y="4619343"/>
            <a:ext cx="2342821" cy="1572225"/>
            <a:chOff x="784113" y="4479028"/>
            <a:chExt cx="2342821" cy="1572225"/>
          </a:xfrm>
        </p:grpSpPr>
        <p:sp>
          <p:nvSpPr>
            <p:cNvPr id="5" name="CuadroTexto 4">
              <a:extLst>
                <a:ext uri="{FF2B5EF4-FFF2-40B4-BE49-F238E27FC236}">
                  <a16:creationId xmlns:a16="http://schemas.microsoft.com/office/drawing/2014/main" id="{F4D31064-4E35-0E76-28E7-7B7A6BB9ABE6}"/>
                </a:ext>
              </a:extLst>
            </p:cNvPr>
            <p:cNvSpPr txBox="1"/>
            <p:nvPr/>
          </p:nvSpPr>
          <p:spPr>
            <a:xfrm>
              <a:off x="1366386" y="4479028"/>
              <a:ext cx="1760548" cy="1572225"/>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3. </a:t>
              </a:r>
              <a:r>
                <a:rPr lang="es-ES" sz="1600" b="1" kern="100" dirty="0">
                  <a:solidFill>
                    <a:srgbClr val="002855"/>
                  </a:solidFill>
                  <a:effectLst/>
                  <a:ea typeface="Aptos" panose="020B0004020202020204" pitchFamily="34" charset="0"/>
                  <a:cs typeface="Times New Roman" panose="02020603050405020304" pitchFamily="18" charset="0"/>
                </a:rPr>
                <a:t>BIEN</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Condiciones médicas menores, controladas, independiente en las actividades diarias. Persona no muy activa, aunque suele mantener rutinas de paseo.</a:t>
              </a:r>
            </a:p>
          </p:txBody>
        </p:sp>
        <p:grpSp>
          <p:nvGrpSpPr>
            <p:cNvPr id="22" name="Grupo 21">
              <a:extLst>
                <a:ext uri="{FF2B5EF4-FFF2-40B4-BE49-F238E27FC236}">
                  <a16:creationId xmlns:a16="http://schemas.microsoft.com/office/drawing/2014/main" id="{18BEB5ED-D0C1-4F5F-1A4C-E29CC2529795}"/>
                </a:ext>
              </a:extLst>
            </p:cNvPr>
            <p:cNvGrpSpPr/>
            <p:nvPr/>
          </p:nvGrpSpPr>
          <p:grpSpPr>
            <a:xfrm>
              <a:off x="784113" y="4563327"/>
              <a:ext cx="509780" cy="894464"/>
              <a:chOff x="796967" y="4282215"/>
              <a:chExt cx="509780" cy="894464"/>
            </a:xfrm>
          </p:grpSpPr>
          <p:pic>
            <p:nvPicPr>
              <p:cNvPr id="20" name="Marcador de contenido 3">
                <a:extLst>
                  <a:ext uri="{FF2B5EF4-FFF2-40B4-BE49-F238E27FC236}">
                    <a16:creationId xmlns:a16="http://schemas.microsoft.com/office/drawing/2014/main" id="{B92F2C1F-8C82-9893-57FB-D685F0382F8E}"/>
                  </a:ext>
                </a:extLst>
              </p:cNvPr>
              <p:cNvPicPr>
                <a:picLocks noChangeAspect="1"/>
              </p:cNvPicPr>
              <p:nvPr/>
            </p:nvPicPr>
            <p:blipFill rotWithShape="1">
              <a:blip r:embed="rId3">
                <a:extLst>
                  <a:ext uri="{28A0092B-C50C-407E-A947-70E740481C1C}">
                    <a14:useLocalDpi xmlns:a14="http://schemas.microsoft.com/office/drawing/2010/main" val="0"/>
                  </a:ext>
                </a:extLst>
              </a:blip>
              <a:srcRect l="2518" t="36899" r="88849" b="42894"/>
              <a:stretch/>
            </p:blipFill>
            <p:spPr bwMode="auto">
              <a:xfrm>
                <a:off x="796967" y="4320715"/>
                <a:ext cx="458439" cy="855964"/>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70DE997C-DAA1-40C0-AFFA-D551F4E99A8B}"/>
                  </a:ext>
                </a:extLst>
              </p:cNvPr>
              <p:cNvSpPr/>
              <p:nvPr/>
            </p:nvSpPr>
            <p:spPr>
              <a:xfrm>
                <a:off x="1155425" y="4282215"/>
                <a:ext cx="151322" cy="18202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grpSp>
        <p:nvGrpSpPr>
          <p:cNvPr id="30" name="Grupo 29">
            <a:extLst>
              <a:ext uri="{FF2B5EF4-FFF2-40B4-BE49-F238E27FC236}">
                <a16:creationId xmlns:a16="http://schemas.microsoft.com/office/drawing/2014/main" id="{1970CDE8-92A2-0B3B-484F-F35CF23C83C4}"/>
              </a:ext>
            </a:extLst>
          </p:cNvPr>
          <p:cNvGrpSpPr/>
          <p:nvPr/>
        </p:nvGrpSpPr>
        <p:grpSpPr>
          <a:xfrm>
            <a:off x="3812809" y="1447617"/>
            <a:ext cx="3422878" cy="1495281"/>
            <a:chOff x="3812809" y="1447617"/>
            <a:chExt cx="3422878" cy="1495281"/>
          </a:xfrm>
        </p:grpSpPr>
        <p:sp>
          <p:nvSpPr>
            <p:cNvPr id="6" name="CuadroTexto 5">
              <a:extLst>
                <a:ext uri="{FF2B5EF4-FFF2-40B4-BE49-F238E27FC236}">
                  <a16:creationId xmlns:a16="http://schemas.microsoft.com/office/drawing/2014/main" id="{C92BB693-9B26-1B87-351D-6794FC6FF6A7}"/>
                </a:ext>
              </a:extLst>
            </p:cNvPr>
            <p:cNvSpPr txBox="1"/>
            <p:nvPr/>
          </p:nvSpPr>
          <p:spPr>
            <a:xfrm>
              <a:off x="4371547" y="1447617"/>
              <a:ext cx="2864140" cy="1495281"/>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4. FRÁGIL INCIPIENTE/MUY LEVE</a:t>
              </a:r>
              <a:endParaRPr lang="es-ES" sz="1600" b="1" kern="100" dirty="0">
                <a:solidFill>
                  <a:srgbClr val="002855"/>
                </a:solidFill>
                <a:effectLst/>
                <a:ea typeface="Aptos" panose="020B0004020202020204" pitchFamily="34" charset="0"/>
                <a:cs typeface="Times New Roman" panose="02020603050405020304" pitchFamily="18" charset="0"/>
              </a:endParaRP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Antes denominado “vulnerable”. Con problemas médicos leves, que pueden generar algunas limitaciones en actividades diarias. Se queja de “ir más lento” y/o estar más cansado diariamente.</a:t>
              </a:r>
            </a:p>
          </p:txBody>
        </p:sp>
        <p:pic>
          <p:nvPicPr>
            <p:cNvPr id="24" name="Marcador de contenido 3">
              <a:extLst>
                <a:ext uri="{FF2B5EF4-FFF2-40B4-BE49-F238E27FC236}">
                  <a16:creationId xmlns:a16="http://schemas.microsoft.com/office/drawing/2014/main" id="{C91F2057-60A6-5BEC-0E6A-CDC43BBB261D}"/>
                </a:ext>
              </a:extLst>
            </p:cNvPr>
            <p:cNvPicPr>
              <a:picLocks noChangeAspect="1"/>
            </p:cNvPicPr>
            <p:nvPr/>
          </p:nvPicPr>
          <p:blipFill rotWithShape="1">
            <a:blip r:embed="rId3">
              <a:extLst>
                <a:ext uri="{28A0092B-C50C-407E-A947-70E740481C1C}">
                  <a14:useLocalDpi xmlns:a14="http://schemas.microsoft.com/office/drawing/2010/main" val="0"/>
                </a:ext>
              </a:extLst>
            </a:blip>
            <a:srcRect l="8363" t="56194" r="83004" b="24751"/>
            <a:stretch/>
          </p:blipFill>
          <p:spPr bwMode="auto">
            <a:xfrm>
              <a:off x="3812809" y="1483847"/>
              <a:ext cx="458439" cy="807135"/>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31" name="Grupo 30">
            <a:extLst>
              <a:ext uri="{FF2B5EF4-FFF2-40B4-BE49-F238E27FC236}">
                <a16:creationId xmlns:a16="http://schemas.microsoft.com/office/drawing/2014/main" id="{CA7214B5-2488-E6B0-984C-0A097C3F1AC5}"/>
              </a:ext>
            </a:extLst>
          </p:cNvPr>
          <p:cNvGrpSpPr/>
          <p:nvPr/>
        </p:nvGrpSpPr>
        <p:grpSpPr>
          <a:xfrm>
            <a:off x="3694180" y="2995008"/>
            <a:ext cx="3731122" cy="1572225"/>
            <a:chOff x="3996618" y="2912502"/>
            <a:chExt cx="3731122" cy="1572225"/>
          </a:xfrm>
        </p:grpSpPr>
        <p:sp>
          <p:nvSpPr>
            <p:cNvPr id="7" name="CuadroTexto 6">
              <a:extLst>
                <a:ext uri="{FF2B5EF4-FFF2-40B4-BE49-F238E27FC236}">
                  <a16:creationId xmlns:a16="http://schemas.microsoft.com/office/drawing/2014/main" id="{41F591B6-FEDA-F06A-3947-A9C1636A322E}"/>
                </a:ext>
              </a:extLst>
            </p:cNvPr>
            <p:cNvSpPr txBox="1"/>
            <p:nvPr/>
          </p:nvSpPr>
          <p:spPr>
            <a:xfrm>
              <a:off x="4683632" y="2912502"/>
              <a:ext cx="3044108" cy="1572225"/>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5. </a:t>
              </a:r>
              <a:r>
                <a:rPr lang="es-ES" sz="1600" b="1" kern="100" dirty="0">
                  <a:solidFill>
                    <a:srgbClr val="002855"/>
                  </a:solidFill>
                  <a:effectLst/>
                  <a:ea typeface="Aptos" panose="020B0004020202020204" pitchFamily="34" charset="0"/>
                  <a:cs typeface="Times New Roman" panose="02020603050405020304" pitchFamily="18" charset="0"/>
                </a:rPr>
                <a:t>FRÁGIL LEVE</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Se evidencia ya enlentecimiento genera, y limitaciones claras en AIVD complejas, en las que posiblemente necesite más ayuda. Típicamente, esta fase altera la capacidad de compras, caminar solo/a en la calle, preparación de las comidas, medicación y restringe trabajos domésticos ligeros.</a:t>
              </a:r>
            </a:p>
          </p:txBody>
        </p:sp>
        <p:pic>
          <p:nvPicPr>
            <p:cNvPr id="26" name="Marcador de contenido 3">
              <a:extLst>
                <a:ext uri="{FF2B5EF4-FFF2-40B4-BE49-F238E27FC236}">
                  <a16:creationId xmlns:a16="http://schemas.microsoft.com/office/drawing/2014/main" id="{61BF59C1-C162-1B8D-DD59-F4BBF82E595E}"/>
                </a:ext>
              </a:extLst>
            </p:cNvPr>
            <p:cNvPicPr>
              <a:picLocks noChangeAspect="1"/>
            </p:cNvPicPr>
            <p:nvPr/>
          </p:nvPicPr>
          <p:blipFill rotWithShape="1">
            <a:blip r:embed="rId3">
              <a:extLst>
                <a:ext uri="{28A0092B-C50C-407E-A947-70E740481C1C}">
                  <a14:useLocalDpi xmlns:a14="http://schemas.microsoft.com/office/drawing/2010/main" val="0"/>
                </a:ext>
              </a:extLst>
            </a:blip>
            <a:srcRect l="2294" t="75997" r="84769" b="3765"/>
            <a:stretch/>
          </p:blipFill>
          <p:spPr bwMode="auto">
            <a:xfrm>
              <a:off x="3996618" y="2981907"/>
              <a:ext cx="687014" cy="857250"/>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pic>
        <p:nvPicPr>
          <p:cNvPr id="32" name="Marcador de contenido 3">
            <a:extLst>
              <a:ext uri="{FF2B5EF4-FFF2-40B4-BE49-F238E27FC236}">
                <a16:creationId xmlns:a16="http://schemas.microsoft.com/office/drawing/2014/main" id="{632563A1-CB75-5E27-EAF2-23B7F01EA210}"/>
              </a:ext>
            </a:extLst>
          </p:cNvPr>
          <p:cNvPicPr>
            <a:picLocks noChangeAspect="1"/>
          </p:cNvPicPr>
          <p:nvPr/>
        </p:nvPicPr>
        <p:blipFill rotWithShape="1">
          <a:blip r:embed="rId3">
            <a:extLst>
              <a:ext uri="{28A0092B-C50C-407E-A947-70E740481C1C}">
                <a14:useLocalDpi xmlns:a14="http://schemas.microsoft.com/office/drawing/2010/main" val="0"/>
              </a:ext>
            </a:extLst>
          </a:blip>
          <a:srcRect l="45787" t="1875" r="43036" b="77514"/>
          <a:stretch/>
        </p:blipFill>
        <p:spPr bwMode="auto">
          <a:xfrm>
            <a:off x="3812809" y="4641412"/>
            <a:ext cx="593567" cy="873056"/>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37" name="Grupo 36">
            <a:extLst>
              <a:ext uri="{FF2B5EF4-FFF2-40B4-BE49-F238E27FC236}">
                <a16:creationId xmlns:a16="http://schemas.microsoft.com/office/drawing/2014/main" id="{28A436A1-9B9B-B6FD-445A-C3A74609A9A6}"/>
              </a:ext>
            </a:extLst>
          </p:cNvPr>
          <p:cNvGrpSpPr/>
          <p:nvPr/>
        </p:nvGrpSpPr>
        <p:grpSpPr>
          <a:xfrm>
            <a:off x="7425302" y="2995008"/>
            <a:ext cx="4323786" cy="1333698"/>
            <a:chOff x="7425302" y="2995008"/>
            <a:chExt cx="4323786" cy="1333698"/>
          </a:xfrm>
        </p:grpSpPr>
        <p:sp>
          <p:nvSpPr>
            <p:cNvPr id="12" name="CuadroTexto 11">
              <a:extLst>
                <a:ext uri="{FF2B5EF4-FFF2-40B4-BE49-F238E27FC236}">
                  <a16:creationId xmlns:a16="http://schemas.microsoft.com/office/drawing/2014/main" id="{D3491A96-2770-B353-53D1-15B014C704B1}"/>
                </a:ext>
              </a:extLst>
            </p:cNvPr>
            <p:cNvSpPr txBox="1"/>
            <p:nvPr/>
          </p:nvSpPr>
          <p:spPr>
            <a:xfrm>
              <a:off x="8317199" y="2995008"/>
              <a:ext cx="3431889" cy="1333698"/>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8. </a:t>
              </a:r>
              <a:r>
                <a:rPr lang="es-ES" sz="1600" b="1" kern="100" dirty="0">
                  <a:solidFill>
                    <a:srgbClr val="002855"/>
                  </a:solidFill>
                  <a:effectLst/>
                  <a:ea typeface="Aptos" panose="020B0004020202020204" pitchFamily="34" charset="0"/>
                  <a:cs typeface="Times New Roman" panose="02020603050405020304" pitchFamily="18" charset="0"/>
                </a:rPr>
                <a:t>FRÁGIL MUY AVANZADO/MUY GRAVE/EXTERNMA</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La persona es totalmente dependiente para cualquier aspecto de su vida, y se aproxima el final de su vida. Generalmente, mucha dificultad en la recuperación de cualquier enfermedad menor que se manifieste.</a:t>
              </a:r>
            </a:p>
          </p:txBody>
        </p:sp>
        <p:pic>
          <p:nvPicPr>
            <p:cNvPr id="34" name="Marcador de contenido 3">
              <a:extLst>
                <a:ext uri="{FF2B5EF4-FFF2-40B4-BE49-F238E27FC236}">
                  <a16:creationId xmlns:a16="http://schemas.microsoft.com/office/drawing/2014/main" id="{11BBCA31-4C56-1EAE-FDEF-E82EAC0B0A4F}"/>
                </a:ext>
              </a:extLst>
            </p:cNvPr>
            <p:cNvPicPr>
              <a:picLocks noChangeAspect="1"/>
            </p:cNvPicPr>
            <p:nvPr/>
          </p:nvPicPr>
          <p:blipFill rotWithShape="1">
            <a:blip r:embed="rId3">
              <a:extLst>
                <a:ext uri="{28A0092B-C50C-407E-A947-70E740481C1C}">
                  <a14:useLocalDpi xmlns:a14="http://schemas.microsoft.com/office/drawing/2010/main" val="0"/>
                </a:ext>
              </a:extLst>
            </a:blip>
            <a:srcRect l="36642" t="40764" r="42939" b="44837"/>
            <a:stretch/>
          </p:blipFill>
          <p:spPr bwMode="auto">
            <a:xfrm>
              <a:off x="7425302" y="3017132"/>
              <a:ext cx="905471" cy="509326"/>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38" name="Grupo 37">
            <a:extLst>
              <a:ext uri="{FF2B5EF4-FFF2-40B4-BE49-F238E27FC236}">
                <a16:creationId xmlns:a16="http://schemas.microsoft.com/office/drawing/2014/main" id="{065D273D-5910-0BD3-B2BE-E5F34F30537E}"/>
              </a:ext>
            </a:extLst>
          </p:cNvPr>
          <p:cNvGrpSpPr/>
          <p:nvPr/>
        </p:nvGrpSpPr>
        <p:grpSpPr>
          <a:xfrm>
            <a:off x="7721667" y="4619343"/>
            <a:ext cx="4027420" cy="1410643"/>
            <a:chOff x="7721667" y="4619343"/>
            <a:chExt cx="4027420" cy="1410643"/>
          </a:xfrm>
        </p:grpSpPr>
        <p:sp>
          <p:nvSpPr>
            <p:cNvPr id="13" name="CuadroTexto 12">
              <a:extLst>
                <a:ext uri="{FF2B5EF4-FFF2-40B4-BE49-F238E27FC236}">
                  <a16:creationId xmlns:a16="http://schemas.microsoft.com/office/drawing/2014/main" id="{7C2A46E0-47E8-7DF5-D303-02426B466B78}"/>
                </a:ext>
              </a:extLst>
            </p:cNvPr>
            <p:cNvSpPr txBox="1"/>
            <p:nvPr/>
          </p:nvSpPr>
          <p:spPr>
            <a:xfrm>
              <a:off x="8317199" y="4619343"/>
              <a:ext cx="3431888" cy="1410643"/>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9. ENFERMEDAD TERMINAL</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En el proceso de final de vida inminente. En esta categoría se incluyen a aquellas personas con una expectativa de vida &lt; 6 meses, que no necesariamente viven con una fragilidad avanzada o extrema (algunas de estas personas pueden hacer ejercicio aun estando próximas a morir).</a:t>
              </a:r>
            </a:p>
          </p:txBody>
        </p:sp>
        <p:pic>
          <p:nvPicPr>
            <p:cNvPr id="35" name="Marcador de contenido 3">
              <a:extLst>
                <a:ext uri="{FF2B5EF4-FFF2-40B4-BE49-F238E27FC236}">
                  <a16:creationId xmlns:a16="http://schemas.microsoft.com/office/drawing/2014/main" id="{87B714D2-7C68-C180-430C-D58783F284D6}"/>
                </a:ext>
              </a:extLst>
            </p:cNvPr>
            <p:cNvPicPr>
              <a:picLocks noChangeAspect="1"/>
            </p:cNvPicPr>
            <p:nvPr/>
          </p:nvPicPr>
          <p:blipFill rotWithShape="1">
            <a:blip r:embed="rId3">
              <a:extLst>
                <a:ext uri="{28A0092B-C50C-407E-A947-70E740481C1C}">
                  <a14:useLocalDpi xmlns:a14="http://schemas.microsoft.com/office/drawing/2010/main" val="0"/>
                </a:ext>
              </a:extLst>
            </a:blip>
            <a:srcRect l="43099" t="56762" r="46498" b="24628"/>
            <a:stretch/>
          </p:blipFill>
          <p:spPr bwMode="auto">
            <a:xfrm>
              <a:off x="7721667" y="4677862"/>
              <a:ext cx="552450" cy="788308"/>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40" name="Grupo 39">
            <a:extLst>
              <a:ext uri="{FF2B5EF4-FFF2-40B4-BE49-F238E27FC236}">
                <a16:creationId xmlns:a16="http://schemas.microsoft.com/office/drawing/2014/main" id="{2340FBFA-6892-1487-7CB6-976387672752}"/>
              </a:ext>
            </a:extLst>
          </p:cNvPr>
          <p:cNvGrpSpPr/>
          <p:nvPr/>
        </p:nvGrpSpPr>
        <p:grpSpPr>
          <a:xfrm>
            <a:off x="7457347" y="1335626"/>
            <a:ext cx="4301570" cy="1607272"/>
            <a:chOff x="7457347" y="1335626"/>
            <a:chExt cx="4301570" cy="1607272"/>
          </a:xfrm>
        </p:grpSpPr>
        <p:grpSp>
          <p:nvGrpSpPr>
            <p:cNvPr id="36" name="Grupo 35">
              <a:extLst>
                <a:ext uri="{FF2B5EF4-FFF2-40B4-BE49-F238E27FC236}">
                  <a16:creationId xmlns:a16="http://schemas.microsoft.com/office/drawing/2014/main" id="{2E0BD295-E128-3896-E791-DD2473D682DA}"/>
                </a:ext>
              </a:extLst>
            </p:cNvPr>
            <p:cNvGrpSpPr/>
            <p:nvPr/>
          </p:nvGrpSpPr>
          <p:grpSpPr>
            <a:xfrm>
              <a:off x="7457347" y="1447617"/>
              <a:ext cx="4301570" cy="1495281"/>
              <a:chOff x="7457347" y="1447617"/>
              <a:chExt cx="4301570" cy="1495281"/>
            </a:xfrm>
          </p:grpSpPr>
          <p:sp>
            <p:nvSpPr>
              <p:cNvPr id="9" name="CuadroTexto 8">
                <a:extLst>
                  <a:ext uri="{FF2B5EF4-FFF2-40B4-BE49-F238E27FC236}">
                    <a16:creationId xmlns:a16="http://schemas.microsoft.com/office/drawing/2014/main" id="{EB07F118-E41C-1756-798E-28BABDC9992F}"/>
                  </a:ext>
                </a:extLst>
              </p:cNvPr>
              <p:cNvSpPr txBox="1"/>
              <p:nvPr/>
            </p:nvSpPr>
            <p:spPr>
              <a:xfrm>
                <a:off x="8327029" y="1447617"/>
                <a:ext cx="3431888" cy="1495281"/>
              </a:xfrm>
              <a:prstGeom prst="rect">
                <a:avLst/>
              </a:prstGeom>
              <a:noFill/>
            </p:spPr>
            <p:txBody>
              <a:bodyPr wrap="square">
                <a:spAutoFit/>
              </a:bodyPr>
              <a:lstStyle/>
              <a:p>
                <a:pPr>
                  <a:spcAft>
                    <a:spcPts val="800"/>
                  </a:spcAft>
                </a:pPr>
                <a:r>
                  <a:rPr lang="es-ES" sz="1600" b="1" kern="100" dirty="0">
                    <a:solidFill>
                      <a:srgbClr val="002855"/>
                    </a:solidFill>
                    <a:ea typeface="Aptos" panose="020B0004020202020204" pitchFamily="34" charset="0"/>
                    <a:cs typeface="Times New Roman" panose="02020603050405020304" pitchFamily="18" charset="0"/>
                  </a:rPr>
                  <a:t>7. </a:t>
                </a:r>
                <a:r>
                  <a:rPr lang="es-ES" sz="1600" b="1" kern="100" dirty="0">
                    <a:solidFill>
                      <a:srgbClr val="002855"/>
                    </a:solidFill>
                    <a:effectLst/>
                    <a:ea typeface="Aptos" panose="020B0004020202020204" pitchFamily="34" charset="0"/>
                    <a:cs typeface="Times New Roman" panose="02020603050405020304" pitchFamily="18" charset="0"/>
                  </a:rPr>
                  <a:t>FRÁGIL </a:t>
                </a:r>
                <a:br>
                  <a:rPr lang="es-ES" sz="1600" b="1" kern="100" dirty="0">
                    <a:solidFill>
                      <a:srgbClr val="002855"/>
                    </a:solidFill>
                    <a:effectLst/>
                    <a:ea typeface="Aptos" panose="020B0004020202020204" pitchFamily="34" charset="0"/>
                    <a:cs typeface="Times New Roman" panose="02020603050405020304" pitchFamily="18" charset="0"/>
                  </a:rPr>
                </a:br>
                <a:r>
                  <a:rPr lang="es-ES" sz="1600" b="1" kern="100" dirty="0">
                    <a:solidFill>
                      <a:srgbClr val="002855"/>
                    </a:solidFill>
                    <a:effectLst/>
                    <a:ea typeface="Aptos" panose="020B0004020202020204" pitchFamily="34" charset="0"/>
                    <a:cs typeface="Times New Roman" panose="02020603050405020304" pitchFamily="18" charset="0"/>
                  </a:rPr>
                  <a:t>AVANZADO/GRAVE</a:t>
                </a:r>
              </a:p>
              <a:p>
                <a:pPr>
                  <a:spcAft>
                    <a:spcPts val="800"/>
                  </a:spcAft>
                </a:pPr>
                <a:r>
                  <a:rPr lang="es-ES" sz="1050" kern="100" dirty="0">
                    <a:solidFill>
                      <a:srgbClr val="002855"/>
                    </a:solidFill>
                    <a:ea typeface="Aptos" panose="020B0004020202020204" pitchFamily="34" charset="0"/>
                    <a:cs typeface="Times New Roman" panose="02020603050405020304" pitchFamily="18" charset="0"/>
                  </a:rPr>
                  <a:t>La persona es totalmente </a:t>
                </a:r>
                <a:r>
                  <a:rPr lang="es-ES" sz="1050" kern="100" dirty="0" err="1">
                    <a:solidFill>
                      <a:srgbClr val="002855"/>
                    </a:solidFill>
                    <a:ea typeface="Aptos" panose="020B0004020202020204" pitchFamily="34" charset="0"/>
                    <a:cs typeface="Times New Roman" panose="02020603050405020304" pitchFamily="18" charset="0"/>
                  </a:rPr>
                  <a:t>depente</a:t>
                </a:r>
                <a:r>
                  <a:rPr lang="es-ES" sz="1050" kern="100" dirty="0">
                    <a:solidFill>
                      <a:srgbClr val="002855"/>
                    </a:solidFill>
                    <a:ea typeface="Aptos" panose="020B0004020202020204" pitchFamily="34" charset="0"/>
                    <a:cs typeface="Times New Roman" panose="02020603050405020304" pitchFamily="18" charset="0"/>
                  </a:rPr>
                  <a:t> para su cuidado personal, ya sea por limitación física o cognitiva. Aun así se encuentran estables clínicamente y no se encuentran en riesgo inminente de muerte (supervivencia esperable &gt; 6 meses)</a:t>
                </a:r>
              </a:p>
            </p:txBody>
          </p:sp>
          <p:pic>
            <p:nvPicPr>
              <p:cNvPr id="33" name="Marcador de contenido 3">
                <a:extLst>
                  <a:ext uri="{FF2B5EF4-FFF2-40B4-BE49-F238E27FC236}">
                    <a16:creationId xmlns:a16="http://schemas.microsoft.com/office/drawing/2014/main" id="{37F3400C-B023-F171-F031-F60379A826BF}"/>
                  </a:ext>
                </a:extLst>
              </p:cNvPr>
              <p:cNvPicPr>
                <a:picLocks noChangeAspect="1"/>
              </p:cNvPicPr>
              <p:nvPr/>
            </p:nvPicPr>
            <p:blipFill rotWithShape="1">
              <a:blip r:embed="rId3">
                <a:extLst>
                  <a:ext uri="{28A0092B-C50C-407E-A947-70E740481C1C}">
                    <a14:useLocalDpi xmlns:a14="http://schemas.microsoft.com/office/drawing/2010/main" val="0"/>
                  </a:ext>
                </a:extLst>
              </a:blip>
              <a:srcRect l="39319" t="21013" r="44489" b="60046"/>
              <a:stretch/>
            </p:blipFill>
            <p:spPr bwMode="auto">
              <a:xfrm>
                <a:off x="7457347" y="1555806"/>
                <a:ext cx="859852" cy="802321"/>
              </a:xfrm>
              <a:prstGeom prst="rect">
                <a:avLst/>
              </a:prstGeom>
              <a:noFill/>
              <a:ln w="25400">
                <a:noFill/>
                <a:miter lim="800000"/>
                <a:headEnd/>
                <a:tailEnd/>
              </a:ln>
              <a:effectLst/>
              <a:extLst>
                <a:ext uri="{909E8E84-426E-40DD-AFC4-6F175D3DCCD1}">
                  <a14:hiddenFill xmlns:a14="http://schemas.microsoft.com/office/drawing/2010/main">
                    <a:solidFill>
                      <a:srgbClr val="FFFFFF"/>
                    </a:solidFill>
                  </a14:hiddenFill>
                </a:ext>
              </a:extLst>
            </p:spPr>
          </p:pic>
        </p:grpSp>
        <p:sp>
          <p:nvSpPr>
            <p:cNvPr id="39" name="Rectángulo 38">
              <a:extLst>
                <a:ext uri="{FF2B5EF4-FFF2-40B4-BE49-F238E27FC236}">
                  <a16:creationId xmlns:a16="http://schemas.microsoft.com/office/drawing/2014/main" id="{73275059-84C8-BC74-6317-FB4B44B19E34}"/>
                </a:ext>
              </a:extLst>
            </p:cNvPr>
            <p:cNvSpPr/>
            <p:nvPr/>
          </p:nvSpPr>
          <p:spPr>
            <a:xfrm>
              <a:off x="7857975" y="1335626"/>
              <a:ext cx="443865" cy="31734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7858A2F1-ADF1-5421-B36F-AFD742595BCA}"/>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6A759E21-C52E-BA66-3F71-95D616F76468}"/>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D59C3B64-85A0-A8F9-7164-C0574223C34B}"/>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de los siguientes objetivos terapéuticos es prioritario en personas con fragilidad grave?</a:t>
            </a:r>
          </a:p>
        </p:txBody>
      </p:sp>
      <p:sp>
        <p:nvSpPr>
          <p:cNvPr id="6" name="CuadroTexto 5">
            <a:extLst>
              <a:ext uri="{FF2B5EF4-FFF2-40B4-BE49-F238E27FC236}">
                <a16:creationId xmlns:a16="http://schemas.microsoft.com/office/drawing/2014/main" id="{57E48EBF-CD4B-F190-B48A-14B3608E0F01}"/>
              </a:ext>
            </a:extLst>
          </p:cNvPr>
          <p:cNvSpPr txBox="1"/>
          <p:nvPr/>
        </p:nvSpPr>
        <p:spPr>
          <a:xfrm>
            <a:off x="991960" y="2491564"/>
            <a:ext cx="5991935" cy="2222340"/>
          </a:xfrm>
          <a:prstGeom prst="rect">
            <a:avLst/>
          </a:prstGeom>
          <a:noFill/>
        </p:spPr>
        <p:txBody>
          <a:bodyPr wrap="square">
            <a:spAutoFit/>
          </a:bodyPr>
          <a:lstStyle/>
          <a:p>
            <a:pPr marL="0" indent="0">
              <a:lnSpc>
                <a:spcPct val="200000"/>
              </a:lnSpc>
              <a:buNone/>
            </a:pPr>
            <a:r>
              <a:rPr lang="es-ES" dirty="0">
                <a:solidFill>
                  <a:srgbClr val="002855"/>
                </a:solidFill>
              </a:rPr>
              <a:t>A) HbA1c &lt; 6.5%</a:t>
            </a:r>
          </a:p>
          <a:p>
            <a:pPr marL="0" indent="0">
              <a:lnSpc>
                <a:spcPct val="200000"/>
              </a:lnSpc>
              <a:buNone/>
            </a:pPr>
            <a:r>
              <a:rPr lang="es-ES" dirty="0">
                <a:solidFill>
                  <a:srgbClr val="002855"/>
                </a:solidFill>
              </a:rPr>
              <a:t>B) HbA1c 7-7.5%</a:t>
            </a:r>
          </a:p>
          <a:p>
            <a:pPr marL="0" indent="0">
              <a:lnSpc>
                <a:spcPct val="200000"/>
              </a:lnSpc>
              <a:buNone/>
            </a:pPr>
            <a:r>
              <a:rPr lang="es-ES" dirty="0">
                <a:solidFill>
                  <a:srgbClr val="002855"/>
                </a:solidFill>
              </a:rPr>
              <a:t>C) Evitar hipoglucemias e hiperglucemias sintomáticas</a:t>
            </a:r>
          </a:p>
          <a:p>
            <a:pPr marL="0" indent="0">
              <a:lnSpc>
                <a:spcPct val="200000"/>
              </a:lnSpc>
              <a:buNone/>
            </a:pPr>
            <a:r>
              <a:rPr lang="es-ES" dirty="0">
                <a:solidFill>
                  <a:srgbClr val="002855"/>
                </a:solidFill>
              </a:rPr>
              <a:t>D) Reducción intensiva del peso corporal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A10D-D94E-46E7-E7F4-8AB31DA870BC}"/>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09E6B79D-4005-2092-ACAE-59735507A201}"/>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1B4256E-7896-6720-D991-B74693CF6EB9}"/>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HbA1c &lt; 6.5%</a:t>
            </a:r>
          </a:p>
          <a:p>
            <a:pPr marL="0" indent="0">
              <a:lnSpc>
                <a:spcPct val="200000"/>
              </a:lnSpc>
              <a:buNone/>
            </a:pPr>
            <a:r>
              <a:rPr lang="es-ES" dirty="0">
                <a:solidFill>
                  <a:srgbClr val="002855"/>
                </a:solidFill>
              </a:rPr>
              <a:t>B) HbA1c 7-7.5%</a:t>
            </a:r>
          </a:p>
          <a:p>
            <a:pPr marL="0" indent="0">
              <a:lnSpc>
                <a:spcPct val="200000"/>
              </a:lnSpc>
              <a:buNone/>
            </a:pPr>
            <a:r>
              <a:rPr lang="es-ES" b="1" dirty="0">
                <a:solidFill>
                  <a:srgbClr val="002855"/>
                </a:solidFill>
              </a:rPr>
              <a:t>C) Evitar hipoglucemias e hiperglucemias sintomáticas</a:t>
            </a:r>
          </a:p>
          <a:p>
            <a:pPr marL="0" indent="0">
              <a:lnSpc>
                <a:spcPct val="200000"/>
              </a:lnSpc>
              <a:buNone/>
            </a:pPr>
            <a:r>
              <a:rPr lang="es-ES" dirty="0">
                <a:solidFill>
                  <a:srgbClr val="002855"/>
                </a:solidFill>
              </a:rPr>
              <a:t>D) Reducción intensiva del peso corporal</a:t>
            </a:r>
          </a:p>
        </p:txBody>
      </p:sp>
      <p:sp>
        <p:nvSpPr>
          <p:cNvPr id="7" name="Elipse 6">
            <a:extLst>
              <a:ext uri="{FF2B5EF4-FFF2-40B4-BE49-F238E27FC236}">
                <a16:creationId xmlns:a16="http://schemas.microsoft.com/office/drawing/2014/main" id="{49C97C51-E62F-8FA2-A1A3-49FEFE2CAAF1}"/>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A1142480-C40A-2165-13AD-F900680ED4C9}"/>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de los siguientes objetivos terapéuticos es prioritario en personas con fragilidad grave?</a:t>
            </a:r>
          </a:p>
        </p:txBody>
      </p:sp>
    </p:spTree>
    <p:extLst>
      <p:ext uri="{BB962C8B-B14F-4D97-AF65-F5344CB8AC3E}">
        <p14:creationId xmlns:p14="http://schemas.microsoft.com/office/powerpoint/2010/main" val="51526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5B21-6B20-4E60-2847-FE8D5FE06CC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B85A419D-0CE9-692D-A617-6D6BECCA086E}"/>
              </a:ext>
            </a:extLst>
          </p:cNvPr>
          <p:cNvSpPr txBox="1"/>
          <p:nvPr/>
        </p:nvSpPr>
        <p:spPr>
          <a:xfrm>
            <a:off x="624776" y="539799"/>
            <a:ext cx="10386610" cy="461665"/>
          </a:xfrm>
          <a:prstGeom prst="rect">
            <a:avLst/>
          </a:prstGeom>
          <a:noFill/>
        </p:spPr>
        <p:txBody>
          <a:bodyPr wrap="square" rtlCol="0">
            <a:spAutoFit/>
          </a:bodyPr>
          <a:lstStyle/>
          <a:p>
            <a:r>
              <a:rPr lang="es-ES" sz="2400" b="1" dirty="0">
                <a:solidFill>
                  <a:srgbClr val="00F0BE"/>
                </a:solidFill>
                <a:latin typeface="Arial" panose="020B0604020202020204" pitchFamily="34" charset="0"/>
                <a:cs typeface="Arial" panose="020B0604020202020204" pitchFamily="34" charset="0"/>
              </a:rPr>
              <a:t>Conflictos de interés</a:t>
            </a:r>
          </a:p>
        </p:txBody>
      </p:sp>
      <p:sp>
        <p:nvSpPr>
          <p:cNvPr id="3" name="CuadroTexto 2">
            <a:extLst>
              <a:ext uri="{FF2B5EF4-FFF2-40B4-BE49-F238E27FC236}">
                <a16:creationId xmlns:a16="http://schemas.microsoft.com/office/drawing/2014/main" id="{4EF507D4-5327-8DF9-55FC-FB622560F6FC}"/>
              </a:ext>
            </a:extLst>
          </p:cNvPr>
          <p:cNvSpPr txBox="1"/>
          <p:nvPr/>
        </p:nvSpPr>
        <p:spPr>
          <a:xfrm>
            <a:off x="1770186" y="1316800"/>
            <a:ext cx="9056897" cy="1200329"/>
          </a:xfrm>
          <a:prstGeom prst="rect">
            <a:avLst/>
          </a:prstGeom>
          <a:noFill/>
        </p:spPr>
        <p:txBody>
          <a:bodyPr wrap="square">
            <a:spAutoFit/>
          </a:bodyPr>
          <a:lstStyle/>
          <a:p>
            <a:pPr marL="146447">
              <a:defRPr/>
            </a:pPr>
            <a:r>
              <a:rPr lang="es-ES" b="0" i="0" u="none" strike="noStrike" cap="none" dirty="0">
                <a:solidFill>
                  <a:srgbClr val="002855"/>
                </a:solidFill>
                <a:latin typeface="Arial"/>
                <a:ea typeface="Arial"/>
                <a:cs typeface="Arial"/>
                <a:sym typeface="Arial"/>
              </a:rPr>
              <a:t>La </a:t>
            </a:r>
            <a:r>
              <a:rPr lang="es-ES" b="1" i="0" u="none" strike="noStrike" cap="none" dirty="0">
                <a:solidFill>
                  <a:srgbClr val="002855"/>
                </a:solidFill>
                <a:latin typeface="Arial"/>
                <a:ea typeface="Arial"/>
                <a:cs typeface="Arial"/>
                <a:sym typeface="Arial"/>
              </a:rPr>
              <a:t>Dra. </a:t>
            </a:r>
            <a:r>
              <a:rPr lang="es-ES" b="1" dirty="0">
                <a:solidFill>
                  <a:srgbClr val="002855"/>
                </a:solidFill>
                <a:latin typeface="Arial"/>
                <a:ea typeface="Arial"/>
                <a:cs typeface="Arial"/>
                <a:sym typeface="Arial"/>
              </a:rPr>
              <a:t>Cebrián </a:t>
            </a:r>
            <a:r>
              <a:rPr lang="es-ES" b="0" i="0" u="none" strike="noStrike" cap="none" dirty="0">
                <a:solidFill>
                  <a:srgbClr val="002855"/>
                </a:solidFill>
                <a:latin typeface="Arial"/>
                <a:ea typeface="Arial"/>
                <a:cs typeface="Arial"/>
                <a:sym typeface="Arial"/>
              </a:rPr>
              <a:t>ha proporcionado asesoramiento científico y/o ha participado en reuniones médicas organizadas y/o ha recibido pagos por presentaciones y asesoría de </a:t>
            </a:r>
            <a:r>
              <a:rPr lang="es-ES" dirty="0">
                <a:solidFill>
                  <a:srgbClr val="002855"/>
                </a:solidFill>
                <a:latin typeface="Arial" pitchFamily="34" charset="0"/>
                <a:ea typeface="Arial"/>
                <a:cs typeface="Arial" pitchFamily="34" charset="0"/>
                <a:sym typeface="Arial"/>
              </a:rPr>
              <a:t>Almirall, </a:t>
            </a:r>
            <a:r>
              <a:rPr lang="es-ES" dirty="0">
                <a:solidFill>
                  <a:srgbClr val="002855"/>
                </a:solidFill>
                <a:latin typeface="Arial" pitchFamily="34" charset="0"/>
                <a:cs typeface="Arial" pitchFamily="34" charset="0"/>
              </a:rPr>
              <a:t>AstraZeneca, Boehringer, Esteve, Ferrer, Lilly, MSD, Novartis, Novo </a:t>
            </a:r>
            <a:r>
              <a:rPr lang="es-ES" dirty="0" err="1">
                <a:solidFill>
                  <a:srgbClr val="002855"/>
                </a:solidFill>
                <a:latin typeface="Arial" pitchFamily="34" charset="0"/>
                <a:cs typeface="Arial" pitchFamily="34" charset="0"/>
              </a:rPr>
              <a:t>Nordisk</a:t>
            </a:r>
            <a:r>
              <a:rPr lang="es-ES" dirty="0">
                <a:solidFill>
                  <a:srgbClr val="002855"/>
                </a:solidFill>
                <a:latin typeface="Arial" pitchFamily="34" charset="0"/>
                <a:cs typeface="Arial" pitchFamily="34" charset="0"/>
              </a:rPr>
              <a:t>, and Sanofi. </a:t>
            </a:r>
          </a:p>
        </p:txBody>
      </p:sp>
      <p:sp>
        <p:nvSpPr>
          <p:cNvPr id="2" name="Google Shape;56;p38">
            <a:extLst>
              <a:ext uri="{FF2B5EF4-FFF2-40B4-BE49-F238E27FC236}">
                <a16:creationId xmlns:a16="http://schemas.microsoft.com/office/drawing/2014/main" id="{8CED8C7A-89C0-A6A7-19F3-DCA7BB0B588A}"/>
              </a:ext>
            </a:extLst>
          </p:cNvPr>
          <p:cNvSpPr/>
          <p:nvPr/>
        </p:nvSpPr>
        <p:spPr>
          <a:xfrm>
            <a:off x="646787" y="6189094"/>
            <a:ext cx="7303076" cy="200014"/>
          </a:xfrm>
          <a:prstGeom prst="rect">
            <a:avLst/>
          </a:prstGeom>
          <a:noFill/>
          <a:ln>
            <a:noFill/>
          </a:ln>
        </p:spPr>
        <p:txBody>
          <a:bodyPr spcFirstLastPara="1" wrap="square" lIns="91425" tIns="45700" rIns="91425" bIns="45700" anchor="t" anchorCtr="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s-ES" sz="700" b="1" i="0" u="none" strike="noStrike" cap="none" dirty="0">
                <a:solidFill>
                  <a:srgbClr val="002654"/>
                </a:solidFill>
                <a:latin typeface="Arial"/>
                <a:ea typeface="Arial"/>
                <a:cs typeface="Arial"/>
                <a:sym typeface="Arial"/>
              </a:rPr>
              <a:t>Recibe honorarios por esta presentación.</a:t>
            </a:r>
            <a:endParaRPr lang="es-ES" sz="700" dirty="0">
              <a:solidFill>
                <a:srgbClr val="002654"/>
              </a:solidFill>
            </a:endParaRPr>
          </a:p>
        </p:txBody>
      </p:sp>
      <p:grpSp>
        <p:nvGrpSpPr>
          <p:cNvPr id="5" name="Gráfico 10">
            <a:extLst>
              <a:ext uri="{FF2B5EF4-FFF2-40B4-BE49-F238E27FC236}">
                <a16:creationId xmlns:a16="http://schemas.microsoft.com/office/drawing/2014/main" id="{F3809107-1203-1AAA-3778-0E26C548411C}"/>
              </a:ext>
            </a:extLst>
          </p:cNvPr>
          <p:cNvGrpSpPr/>
          <p:nvPr/>
        </p:nvGrpSpPr>
        <p:grpSpPr>
          <a:xfrm>
            <a:off x="729770" y="1414021"/>
            <a:ext cx="958353" cy="926549"/>
            <a:chOff x="696536" y="2289124"/>
            <a:chExt cx="1895819" cy="1832904"/>
          </a:xfrm>
          <a:solidFill>
            <a:srgbClr val="002755"/>
          </a:solidFill>
        </p:grpSpPr>
        <p:sp>
          <p:nvSpPr>
            <p:cNvPr id="6" name="Forma libre 5">
              <a:extLst>
                <a:ext uri="{FF2B5EF4-FFF2-40B4-BE49-F238E27FC236}">
                  <a16:creationId xmlns:a16="http://schemas.microsoft.com/office/drawing/2014/main" id="{1599DD3B-41ED-AAF3-A921-9AD81A3972D0}"/>
                </a:ext>
              </a:extLst>
            </p:cNvPr>
            <p:cNvSpPr/>
            <p:nvPr/>
          </p:nvSpPr>
          <p:spPr>
            <a:xfrm>
              <a:off x="1649630" y="2526932"/>
              <a:ext cx="656987" cy="656980"/>
            </a:xfrm>
            <a:custGeom>
              <a:avLst/>
              <a:gdLst>
                <a:gd name="connsiteX0" fmla="*/ 271578 w 656987"/>
                <a:gd name="connsiteY0" fmla="*/ 656981 h 656980"/>
                <a:gd name="connsiteX1" fmla="*/ 385410 w 656987"/>
                <a:gd name="connsiteY1" fmla="*/ 656981 h 656980"/>
                <a:gd name="connsiteX2" fmla="*/ 438667 w 656987"/>
                <a:gd name="connsiteY2" fmla="*/ 603727 h 656980"/>
                <a:gd name="connsiteX3" fmla="*/ 438667 w 656987"/>
                <a:gd name="connsiteY3" fmla="*/ 438663 h 656980"/>
                <a:gd name="connsiteX4" fmla="*/ 603731 w 656987"/>
                <a:gd name="connsiteY4" fmla="*/ 438663 h 656980"/>
                <a:gd name="connsiteX5" fmla="*/ 656988 w 656987"/>
                <a:gd name="connsiteY5" fmla="*/ 385406 h 656980"/>
                <a:gd name="connsiteX6" fmla="*/ 656988 w 656987"/>
                <a:gd name="connsiteY6" fmla="*/ 271575 h 656980"/>
                <a:gd name="connsiteX7" fmla="*/ 603731 w 656987"/>
                <a:gd name="connsiteY7" fmla="*/ 218317 h 656980"/>
                <a:gd name="connsiteX8" fmla="*/ 438667 w 656987"/>
                <a:gd name="connsiteY8" fmla="*/ 218317 h 656980"/>
                <a:gd name="connsiteX9" fmla="*/ 438667 w 656987"/>
                <a:gd name="connsiteY9" fmla="*/ 53254 h 656980"/>
                <a:gd name="connsiteX10" fmla="*/ 385410 w 656987"/>
                <a:gd name="connsiteY10" fmla="*/ 0 h 656980"/>
                <a:gd name="connsiteX11" fmla="*/ 271578 w 656987"/>
                <a:gd name="connsiteY11" fmla="*/ 0 h 656980"/>
                <a:gd name="connsiteX12" fmla="*/ 218321 w 656987"/>
                <a:gd name="connsiteY12" fmla="*/ 53254 h 656980"/>
                <a:gd name="connsiteX13" fmla="*/ 218321 w 656987"/>
                <a:gd name="connsiteY13" fmla="*/ 218317 h 656980"/>
                <a:gd name="connsiteX14" fmla="*/ 53257 w 656987"/>
                <a:gd name="connsiteY14" fmla="*/ 218317 h 656980"/>
                <a:gd name="connsiteX15" fmla="*/ 0 w 656987"/>
                <a:gd name="connsiteY15" fmla="*/ 271575 h 656980"/>
                <a:gd name="connsiteX16" fmla="*/ 0 w 656987"/>
                <a:gd name="connsiteY16" fmla="*/ 385406 h 656980"/>
                <a:gd name="connsiteX17" fmla="*/ 53257 w 656987"/>
                <a:gd name="connsiteY17" fmla="*/ 438663 h 656980"/>
                <a:gd name="connsiteX18" fmla="*/ 218321 w 656987"/>
                <a:gd name="connsiteY18" fmla="*/ 438663 h 656980"/>
                <a:gd name="connsiteX19" fmla="*/ 218321 w 656987"/>
                <a:gd name="connsiteY19" fmla="*/ 603727 h 656980"/>
                <a:gd name="connsiteX20" fmla="*/ 271578 w 656987"/>
                <a:gd name="connsiteY20" fmla="*/ 656981 h 656980"/>
                <a:gd name="connsiteX21" fmla="*/ 55542 w 656987"/>
                <a:gd name="connsiteY21" fmla="*/ 383121 h 656980"/>
                <a:gd name="connsiteX22" fmla="*/ 55542 w 656987"/>
                <a:gd name="connsiteY22" fmla="*/ 273859 h 656980"/>
                <a:gd name="connsiteX23" fmla="*/ 220605 w 656987"/>
                <a:gd name="connsiteY23" fmla="*/ 273859 h 656980"/>
                <a:gd name="connsiteX24" fmla="*/ 273863 w 656987"/>
                <a:gd name="connsiteY24" fmla="*/ 220605 h 656980"/>
                <a:gd name="connsiteX25" fmla="*/ 273863 w 656987"/>
                <a:gd name="connsiteY25" fmla="*/ 55538 h 656980"/>
                <a:gd name="connsiteX26" fmla="*/ 383125 w 656987"/>
                <a:gd name="connsiteY26" fmla="*/ 55538 h 656980"/>
                <a:gd name="connsiteX27" fmla="*/ 383125 w 656987"/>
                <a:gd name="connsiteY27" fmla="*/ 220602 h 656980"/>
                <a:gd name="connsiteX28" fmla="*/ 436379 w 656987"/>
                <a:gd name="connsiteY28" fmla="*/ 273855 h 656980"/>
                <a:gd name="connsiteX29" fmla="*/ 601446 w 656987"/>
                <a:gd name="connsiteY29" fmla="*/ 273855 h 656980"/>
                <a:gd name="connsiteX30" fmla="*/ 601446 w 656987"/>
                <a:gd name="connsiteY30" fmla="*/ 383118 h 656980"/>
                <a:gd name="connsiteX31" fmla="*/ 436379 w 656987"/>
                <a:gd name="connsiteY31" fmla="*/ 383118 h 656980"/>
                <a:gd name="connsiteX32" fmla="*/ 383125 w 656987"/>
                <a:gd name="connsiteY32" fmla="*/ 436371 h 656980"/>
                <a:gd name="connsiteX33" fmla="*/ 383125 w 656987"/>
                <a:gd name="connsiteY33" fmla="*/ 601435 h 656980"/>
                <a:gd name="connsiteX34" fmla="*/ 273863 w 656987"/>
                <a:gd name="connsiteY34" fmla="*/ 601435 h 656980"/>
                <a:gd name="connsiteX35" fmla="*/ 273863 w 656987"/>
                <a:gd name="connsiteY35" fmla="*/ 436371 h 656980"/>
                <a:gd name="connsiteX36" fmla="*/ 220605 w 656987"/>
                <a:gd name="connsiteY36" fmla="*/ 383118 h 656980"/>
                <a:gd name="connsiteX37" fmla="*/ 55542 w 656987"/>
                <a:gd name="connsiteY37" fmla="*/ 383118 h 65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6987" h="656980">
                  <a:moveTo>
                    <a:pt x="271578" y="656981"/>
                  </a:moveTo>
                  <a:lnTo>
                    <a:pt x="385410" y="656981"/>
                  </a:lnTo>
                  <a:cubicBezTo>
                    <a:pt x="414777" y="656981"/>
                    <a:pt x="438667" y="633090"/>
                    <a:pt x="438667" y="603727"/>
                  </a:cubicBezTo>
                  <a:lnTo>
                    <a:pt x="438667" y="438663"/>
                  </a:lnTo>
                  <a:lnTo>
                    <a:pt x="603731" y="438663"/>
                  </a:lnTo>
                  <a:cubicBezTo>
                    <a:pt x="633097" y="438663"/>
                    <a:pt x="656988" y="414773"/>
                    <a:pt x="656988" y="385406"/>
                  </a:cubicBezTo>
                  <a:lnTo>
                    <a:pt x="656988" y="271575"/>
                  </a:lnTo>
                  <a:cubicBezTo>
                    <a:pt x="656988" y="242208"/>
                    <a:pt x="633097" y="218317"/>
                    <a:pt x="603731" y="218317"/>
                  </a:cubicBezTo>
                  <a:lnTo>
                    <a:pt x="438667" y="218317"/>
                  </a:lnTo>
                  <a:lnTo>
                    <a:pt x="438667" y="53254"/>
                  </a:lnTo>
                  <a:cubicBezTo>
                    <a:pt x="438667" y="23887"/>
                    <a:pt x="414777" y="0"/>
                    <a:pt x="385410" y="0"/>
                  </a:cubicBezTo>
                  <a:lnTo>
                    <a:pt x="271578" y="0"/>
                  </a:lnTo>
                  <a:cubicBezTo>
                    <a:pt x="242211" y="0"/>
                    <a:pt x="218321" y="23890"/>
                    <a:pt x="218321" y="53254"/>
                  </a:cubicBezTo>
                  <a:lnTo>
                    <a:pt x="218321" y="218317"/>
                  </a:lnTo>
                  <a:lnTo>
                    <a:pt x="53257" y="218317"/>
                  </a:lnTo>
                  <a:cubicBezTo>
                    <a:pt x="23890" y="218317"/>
                    <a:pt x="0" y="242208"/>
                    <a:pt x="0" y="271575"/>
                  </a:cubicBezTo>
                  <a:lnTo>
                    <a:pt x="0" y="385406"/>
                  </a:lnTo>
                  <a:cubicBezTo>
                    <a:pt x="0" y="414773"/>
                    <a:pt x="23890" y="438663"/>
                    <a:pt x="53257" y="438663"/>
                  </a:cubicBezTo>
                  <a:lnTo>
                    <a:pt x="218321" y="438663"/>
                  </a:lnTo>
                  <a:lnTo>
                    <a:pt x="218321" y="603727"/>
                  </a:lnTo>
                  <a:cubicBezTo>
                    <a:pt x="218321" y="633090"/>
                    <a:pt x="242215" y="656981"/>
                    <a:pt x="271578" y="656981"/>
                  </a:cubicBezTo>
                  <a:close/>
                  <a:moveTo>
                    <a:pt x="55542" y="383121"/>
                  </a:moveTo>
                  <a:lnTo>
                    <a:pt x="55542" y="273859"/>
                  </a:lnTo>
                  <a:lnTo>
                    <a:pt x="220605" y="273859"/>
                  </a:lnTo>
                  <a:cubicBezTo>
                    <a:pt x="249972" y="273859"/>
                    <a:pt x="273863" y="249969"/>
                    <a:pt x="273863" y="220605"/>
                  </a:cubicBezTo>
                  <a:lnTo>
                    <a:pt x="273863" y="55538"/>
                  </a:lnTo>
                  <a:lnTo>
                    <a:pt x="383125" y="55538"/>
                  </a:lnTo>
                  <a:lnTo>
                    <a:pt x="383125" y="220602"/>
                  </a:lnTo>
                  <a:cubicBezTo>
                    <a:pt x="383125" y="249969"/>
                    <a:pt x="407016" y="273855"/>
                    <a:pt x="436379" y="273855"/>
                  </a:cubicBezTo>
                  <a:lnTo>
                    <a:pt x="601446" y="273855"/>
                  </a:lnTo>
                  <a:lnTo>
                    <a:pt x="601446" y="383118"/>
                  </a:lnTo>
                  <a:lnTo>
                    <a:pt x="436379" y="383118"/>
                  </a:lnTo>
                  <a:cubicBezTo>
                    <a:pt x="407016" y="383118"/>
                    <a:pt x="383125" y="407008"/>
                    <a:pt x="383125" y="436371"/>
                  </a:cubicBezTo>
                  <a:lnTo>
                    <a:pt x="383125" y="601435"/>
                  </a:lnTo>
                  <a:lnTo>
                    <a:pt x="273863" y="601435"/>
                  </a:lnTo>
                  <a:lnTo>
                    <a:pt x="273863" y="436371"/>
                  </a:lnTo>
                  <a:cubicBezTo>
                    <a:pt x="273863" y="407004"/>
                    <a:pt x="249972" y="383118"/>
                    <a:pt x="220605" y="383118"/>
                  </a:cubicBezTo>
                  <a:lnTo>
                    <a:pt x="55542" y="383118"/>
                  </a:lnTo>
                  <a:close/>
                </a:path>
              </a:pathLst>
            </a:custGeom>
            <a:solidFill>
              <a:srgbClr val="00F1BE"/>
            </a:solidFill>
            <a:ln w="3701" cap="flat">
              <a:noFill/>
              <a:prstDash val="solid"/>
              <a:miter/>
            </a:ln>
          </p:spPr>
          <p:txBody>
            <a:bodyPr rtlCol="0" anchor="ctr"/>
            <a:lstStyle/>
            <a:p>
              <a:endParaRPr lang="es-ES"/>
            </a:p>
          </p:txBody>
        </p:sp>
        <p:sp>
          <p:nvSpPr>
            <p:cNvPr id="7" name="Forma libre 6">
              <a:extLst>
                <a:ext uri="{FF2B5EF4-FFF2-40B4-BE49-F238E27FC236}">
                  <a16:creationId xmlns:a16="http://schemas.microsoft.com/office/drawing/2014/main" id="{F4A3AAE3-B9B7-B049-EC66-489A613573E0}"/>
                </a:ext>
              </a:extLst>
            </p:cNvPr>
            <p:cNvSpPr/>
            <p:nvPr/>
          </p:nvSpPr>
          <p:spPr>
            <a:xfrm>
              <a:off x="919697" y="3209592"/>
              <a:ext cx="242929" cy="242925"/>
            </a:xfrm>
            <a:custGeom>
              <a:avLst/>
              <a:gdLst>
                <a:gd name="connsiteX0" fmla="*/ 0 w 242929"/>
                <a:gd name="connsiteY0" fmla="*/ 121463 h 242925"/>
                <a:gd name="connsiteX1" fmla="*/ 121467 w 242929"/>
                <a:gd name="connsiteY1" fmla="*/ 242926 h 242925"/>
                <a:gd name="connsiteX2" fmla="*/ 242930 w 242929"/>
                <a:gd name="connsiteY2" fmla="*/ 121463 h 242925"/>
                <a:gd name="connsiteX3" fmla="*/ 121467 w 242929"/>
                <a:gd name="connsiteY3" fmla="*/ 0 h 242925"/>
                <a:gd name="connsiteX4" fmla="*/ 0 w 242929"/>
                <a:gd name="connsiteY4" fmla="*/ 121463 h 242925"/>
                <a:gd name="connsiteX5" fmla="*/ 187384 w 242929"/>
                <a:gd name="connsiteY5" fmla="*/ 121463 h 242925"/>
                <a:gd name="connsiteX6" fmla="*/ 121463 w 242929"/>
                <a:gd name="connsiteY6" fmla="*/ 187384 h 242925"/>
                <a:gd name="connsiteX7" fmla="*/ 55538 w 242929"/>
                <a:gd name="connsiteY7" fmla="*/ 121463 h 242925"/>
                <a:gd name="connsiteX8" fmla="*/ 121463 w 242929"/>
                <a:gd name="connsiteY8" fmla="*/ 55542 h 242925"/>
                <a:gd name="connsiteX9" fmla="*/ 187384 w 242929"/>
                <a:gd name="connsiteY9" fmla="*/ 121463 h 2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9" h="242925">
                  <a:moveTo>
                    <a:pt x="0" y="121463"/>
                  </a:moveTo>
                  <a:cubicBezTo>
                    <a:pt x="0" y="188439"/>
                    <a:pt x="54490" y="242926"/>
                    <a:pt x="121467" y="242926"/>
                  </a:cubicBezTo>
                  <a:cubicBezTo>
                    <a:pt x="188443" y="242926"/>
                    <a:pt x="242930" y="188439"/>
                    <a:pt x="242930" y="121463"/>
                  </a:cubicBezTo>
                  <a:cubicBezTo>
                    <a:pt x="242930" y="54487"/>
                    <a:pt x="188443" y="0"/>
                    <a:pt x="121467" y="0"/>
                  </a:cubicBezTo>
                  <a:cubicBezTo>
                    <a:pt x="54490" y="0"/>
                    <a:pt x="0" y="54487"/>
                    <a:pt x="0" y="121463"/>
                  </a:cubicBezTo>
                  <a:close/>
                  <a:moveTo>
                    <a:pt x="187384" y="121463"/>
                  </a:moveTo>
                  <a:cubicBezTo>
                    <a:pt x="187384" y="157813"/>
                    <a:pt x="157813" y="187384"/>
                    <a:pt x="121463" y="187384"/>
                  </a:cubicBezTo>
                  <a:cubicBezTo>
                    <a:pt x="85113" y="187384"/>
                    <a:pt x="55538" y="157813"/>
                    <a:pt x="55538" y="121463"/>
                  </a:cubicBezTo>
                  <a:cubicBezTo>
                    <a:pt x="55538" y="85113"/>
                    <a:pt x="85109" y="55542"/>
                    <a:pt x="121463" y="55542"/>
                  </a:cubicBezTo>
                  <a:cubicBezTo>
                    <a:pt x="157813" y="55542"/>
                    <a:pt x="187384" y="85113"/>
                    <a:pt x="187384" y="121463"/>
                  </a:cubicBezTo>
                  <a:close/>
                </a:path>
              </a:pathLst>
            </a:custGeom>
            <a:grpFill/>
            <a:ln w="3701" cap="flat">
              <a:noFill/>
              <a:prstDash val="solid"/>
              <a:miter/>
            </a:ln>
          </p:spPr>
          <p:txBody>
            <a:bodyPr rtlCol="0" anchor="ctr"/>
            <a:lstStyle/>
            <a:p>
              <a:endParaRPr lang="es-ES"/>
            </a:p>
          </p:txBody>
        </p:sp>
        <p:sp>
          <p:nvSpPr>
            <p:cNvPr id="8" name="Forma libre 7">
              <a:extLst>
                <a:ext uri="{FF2B5EF4-FFF2-40B4-BE49-F238E27FC236}">
                  <a16:creationId xmlns:a16="http://schemas.microsoft.com/office/drawing/2014/main" id="{A29529EC-07F2-9285-9CA9-26DCA38FDD8E}"/>
                </a:ext>
              </a:extLst>
            </p:cNvPr>
            <p:cNvSpPr/>
            <p:nvPr/>
          </p:nvSpPr>
          <p:spPr>
            <a:xfrm>
              <a:off x="696536" y="2289124"/>
              <a:ext cx="1895819" cy="1832904"/>
            </a:xfrm>
            <a:custGeom>
              <a:avLst/>
              <a:gdLst>
                <a:gd name="connsiteX0" fmla="*/ 221109 w 1895819"/>
                <a:gd name="connsiteY0" fmla="*/ 1588961 h 1832904"/>
                <a:gd name="connsiteX1" fmla="*/ 261403 w 1895819"/>
                <a:gd name="connsiteY1" fmla="*/ 1588961 h 1832904"/>
                <a:gd name="connsiteX2" fmla="*/ 290048 w 1895819"/>
                <a:gd name="connsiteY2" fmla="*/ 1603627 h 1832904"/>
                <a:gd name="connsiteX3" fmla="*/ 427985 w 1895819"/>
                <a:gd name="connsiteY3" fmla="*/ 1795036 h 1832904"/>
                <a:gd name="connsiteX4" fmla="*/ 500793 w 1895819"/>
                <a:gd name="connsiteY4" fmla="*/ 1832905 h 1832904"/>
                <a:gd name="connsiteX5" fmla="*/ 529449 w 1895819"/>
                <a:gd name="connsiteY5" fmla="*/ 1828332 h 1832904"/>
                <a:gd name="connsiteX6" fmla="*/ 592300 w 1895819"/>
                <a:gd name="connsiteY6" fmla="*/ 1742001 h 1832904"/>
                <a:gd name="connsiteX7" fmla="*/ 592300 w 1895819"/>
                <a:gd name="connsiteY7" fmla="*/ 1623204 h 1832904"/>
                <a:gd name="connsiteX8" fmla="*/ 626536 w 1895819"/>
                <a:gd name="connsiteY8" fmla="*/ 1588964 h 1832904"/>
                <a:gd name="connsiteX9" fmla="*/ 758508 w 1895819"/>
                <a:gd name="connsiteY9" fmla="*/ 1588964 h 1832904"/>
                <a:gd name="connsiteX10" fmla="*/ 786279 w 1895819"/>
                <a:gd name="connsiteY10" fmla="*/ 1561193 h 1832904"/>
                <a:gd name="connsiteX11" fmla="*/ 758508 w 1895819"/>
                <a:gd name="connsiteY11" fmla="*/ 1533422 h 1832904"/>
                <a:gd name="connsiteX12" fmla="*/ 626536 w 1895819"/>
                <a:gd name="connsiteY12" fmla="*/ 1533422 h 1832904"/>
                <a:gd name="connsiteX13" fmla="*/ 536758 w 1895819"/>
                <a:gd name="connsiteY13" fmla="*/ 1623204 h 1832904"/>
                <a:gd name="connsiteX14" fmla="*/ 536758 w 1895819"/>
                <a:gd name="connsiteY14" fmla="*/ 1742001 h 1832904"/>
                <a:gd name="connsiteX15" fmla="*/ 512386 w 1895819"/>
                <a:gd name="connsiteY15" fmla="*/ 1775478 h 1832904"/>
                <a:gd name="connsiteX16" fmla="*/ 473048 w 1895819"/>
                <a:gd name="connsiteY16" fmla="*/ 1762570 h 1832904"/>
                <a:gd name="connsiteX17" fmla="*/ 335111 w 1895819"/>
                <a:gd name="connsiteY17" fmla="*/ 1571165 h 1832904"/>
                <a:gd name="connsiteX18" fmla="*/ 261403 w 1895819"/>
                <a:gd name="connsiteY18" fmla="*/ 1533426 h 1832904"/>
                <a:gd name="connsiteX19" fmla="*/ 221109 w 1895819"/>
                <a:gd name="connsiteY19" fmla="*/ 1533426 h 1832904"/>
                <a:gd name="connsiteX20" fmla="*/ 55542 w 1895819"/>
                <a:gd name="connsiteY20" fmla="*/ 1367855 h 1832904"/>
                <a:gd name="connsiteX21" fmla="*/ 55542 w 1895819"/>
                <a:gd name="connsiteY21" fmla="*/ 677476 h 1832904"/>
                <a:gd name="connsiteX22" fmla="*/ 221109 w 1895819"/>
                <a:gd name="connsiteY22" fmla="*/ 511912 h 1832904"/>
                <a:gd name="connsiteX23" fmla="*/ 667356 w 1895819"/>
                <a:gd name="connsiteY23" fmla="*/ 511912 h 1832904"/>
                <a:gd name="connsiteX24" fmla="*/ 667356 w 1895819"/>
                <a:gd name="connsiteY24" fmla="*/ 911493 h 1832904"/>
                <a:gd name="connsiteX25" fmla="*/ 667585 w 1895819"/>
                <a:gd name="connsiteY25" fmla="*/ 920516 h 1832904"/>
                <a:gd name="connsiteX26" fmla="*/ 665693 w 1895819"/>
                <a:gd name="connsiteY26" fmla="*/ 920472 h 1832904"/>
                <a:gd name="connsiteX27" fmla="*/ 544230 w 1895819"/>
                <a:gd name="connsiteY27" fmla="*/ 1041935 h 1832904"/>
                <a:gd name="connsiteX28" fmla="*/ 665693 w 1895819"/>
                <a:gd name="connsiteY28" fmla="*/ 1163398 h 1832904"/>
                <a:gd name="connsiteX29" fmla="*/ 772504 w 1895819"/>
                <a:gd name="connsiteY29" fmla="*/ 1099647 h 1832904"/>
                <a:gd name="connsiteX30" fmla="*/ 888465 w 1895819"/>
                <a:gd name="connsiteY30" fmla="*/ 1132598 h 1832904"/>
                <a:gd name="connsiteX31" fmla="*/ 1172918 w 1895819"/>
                <a:gd name="connsiteY31" fmla="*/ 1132598 h 1832904"/>
                <a:gd name="connsiteX32" fmla="*/ 1172918 w 1895819"/>
                <a:gd name="connsiteY32" fmla="*/ 1367859 h 1832904"/>
                <a:gd name="connsiteX33" fmla="*/ 1007351 w 1895819"/>
                <a:gd name="connsiteY33" fmla="*/ 1533422 h 1832904"/>
                <a:gd name="connsiteX34" fmla="*/ 888102 w 1895819"/>
                <a:gd name="connsiteY34" fmla="*/ 1533422 h 1832904"/>
                <a:gd name="connsiteX35" fmla="*/ 860331 w 1895819"/>
                <a:gd name="connsiteY35" fmla="*/ 1561193 h 1832904"/>
                <a:gd name="connsiteX36" fmla="*/ 888102 w 1895819"/>
                <a:gd name="connsiteY36" fmla="*/ 1588964 h 1832904"/>
                <a:gd name="connsiteX37" fmla="*/ 1007351 w 1895819"/>
                <a:gd name="connsiteY37" fmla="*/ 1588964 h 1832904"/>
                <a:gd name="connsiteX38" fmla="*/ 1228460 w 1895819"/>
                <a:gd name="connsiteY38" fmla="*/ 1367859 h 1832904"/>
                <a:gd name="connsiteX39" fmla="*/ 1228460 w 1895819"/>
                <a:gd name="connsiteY39" fmla="*/ 1132594 h 1832904"/>
                <a:gd name="connsiteX40" fmla="*/ 1269279 w 1895819"/>
                <a:gd name="connsiteY40" fmla="*/ 1132594 h 1832904"/>
                <a:gd name="connsiteX41" fmla="*/ 1303516 w 1895819"/>
                <a:gd name="connsiteY41" fmla="*/ 1166834 h 1832904"/>
                <a:gd name="connsiteX42" fmla="*/ 1303516 w 1895819"/>
                <a:gd name="connsiteY42" fmla="*/ 1285631 h 1832904"/>
                <a:gd name="connsiteX43" fmla="*/ 1366367 w 1895819"/>
                <a:gd name="connsiteY43" fmla="*/ 1371958 h 1832904"/>
                <a:gd name="connsiteX44" fmla="*/ 1395023 w 1895819"/>
                <a:gd name="connsiteY44" fmla="*/ 1376535 h 1832904"/>
                <a:gd name="connsiteX45" fmla="*/ 1467831 w 1895819"/>
                <a:gd name="connsiteY45" fmla="*/ 1338666 h 1832904"/>
                <a:gd name="connsiteX46" fmla="*/ 1605768 w 1895819"/>
                <a:gd name="connsiteY46" fmla="*/ 1147261 h 1832904"/>
                <a:gd name="connsiteX47" fmla="*/ 1634413 w 1895819"/>
                <a:gd name="connsiteY47" fmla="*/ 1132594 h 1832904"/>
                <a:gd name="connsiteX48" fmla="*/ 1674707 w 1895819"/>
                <a:gd name="connsiteY48" fmla="*/ 1132594 h 1832904"/>
                <a:gd name="connsiteX49" fmla="*/ 1895812 w 1895819"/>
                <a:gd name="connsiteY49" fmla="*/ 911489 h 1832904"/>
                <a:gd name="connsiteX50" fmla="*/ 1895812 w 1895819"/>
                <a:gd name="connsiteY50" fmla="*/ 631098 h 1832904"/>
                <a:gd name="connsiteX51" fmla="*/ 1868041 w 1895819"/>
                <a:gd name="connsiteY51" fmla="*/ 603327 h 1832904"/>
                <a:gd name="connsiteX52" fmla="*/ 1840270 w 1895819"/>
                <a:gd name="connsiteY52" fmla="*/ 631098 h 1832904"/>
                <a:gd name="connsiteX53" fmla="*/ 1840270 w 1895819"/>
                <a:gd name="connsiteY53" fmla="*/ 911489 h 1832904"/>
                <a:gd name="connsiteX54" fmla="*/ 1674707 w 1895819"/>
                <a:gd name="connsiteY54" fmla="*/ 1077052 h 1832904"/>
                <a:gd name="connsiteX55" fmla="*/ 1634416 w 1895819"/>
                <a:gd name="connsiteY55" fmla="*/ 1077052 h 1832904"/>
                <a:gd name="connsiteX56" fmla="*/ 1560708 w 1895819"/>
                <a:gd name="connsiteY56" fmla="*/ 1114791 h 1832904"/>
                <a:gd name="connsiteX57" fmla="*/ 1422772 w 1895819"/>
                <a:gd name="connsiteY57" fmla="*/ 1306196 h 1832904"/>
                <a:gd name="connsiteX58" fmla="*/ 1383429 w 1895819"/>
                <a:gd name="connsiteY58" fmla="*/ 1319104 h 1832904"/>
                <a:gd name="connsiteX59" fmla="*/ 1359061 w 1895819"/>
                <a:gd name="connsiteY59" fmla="*/ 1285631 h 1832904"/>
                <a:gd name="connsiteX60" fmla="*/ 1359061 w 1895819"/>
                <a:gd name="connsiteY60" fmla="*/ 1166834 h 1832904"/>
                <a:gd name="connsiteX61" fmla="*/ 1269283 w 1895819"/>
                <a:gd name="connsiteY61" fmla="*/ 1077052 h 1832904"/>
                <a:gd name="connsiteX62" fmla="*/ 1200692 w 1895819"/>
                <a:gd name="connsiteY62" fmla="*/ 1077052 h 1832904"/>
                <a:gd name="connsiteX63" fmla="*/ 888469 w 1895819"/>
                <a:gd name="connsiteY63" fmla="*/ 1077052 h 1832904"/>
                <a:gd name="connsiteX64" fmla="*/ 722902 w 1895819"/>
                <a:gd name="connsiteY64" fmla="*/ 911489 h 1832904"/>
                <a:gd name="connsiteX65" fmla="*/ 722902 w 1895819"/>
                <a:gd name="connsiteY65" fmla="*/ 221109 h 1832904"/>
                <a:gd name="connsiteX66" fmla="*/ 888469 w 1895819"/>
                <a:gd name="connsiteY66" fmla="*/ 55546 h 1832904"/>
                <a:gd name="connsiteX67" fmla="*/ 1674714 w 1895819"/>
                <a:gd name="connsiteY67" fmla="*/ 55546 h 1832904"/>
                <a:gd name="connsiteX68" fmla="*/ 1840277 w 1895819"/>
                <a:gd name="connsiteY68" fmla="*/ 221109 h 1832904"/>
                <a:gd name="connsiteX69" fmla="*/ 1840277 w 1895819"/>
                <a:gd name="connsiteY69" fmla="*/ 501500 h 1832904"/>
                <a:gd name="connsiteX70" fmla="*/ 1868048 w 1895819"/>
                <a:gd name="connsiteY70" fmla="*/ 529271 h 1832904"/>
                <a:gd name="connsiteX71" fmla="*/ 1895819 w 1895819"/>
                <a:gd name="connsiteY71" fmla="*/ 501500 h 1832904"/>
                <a:gd name="connsiteX72" fmla="*/ 1895819 w 1895819"/>
                <a:gd name="connsiteY72" fmla="*/ 221105 h 1832904"/>
                <a:gd name="connsiteX73" fmla="*/ 1674714 w 1895819"/>
                <a:gd name="connsiteY73" fmla="*/ 0 h 1832904"/>
                <a:gd name="connsiteX74" fmla="*/ 888465 w 1895819"/>
                <a:gd name="connsiteY74" fmla="*/ 0 h 1832904"/>
                <a:gd name="connsiteX75" fmla="*/ 667356 w 1895819"/>
                <a:gd name="connsiteY75" fmla="*/ 221105 h 1832904"/>
                <a:gd name="connsiteX76" fmla="*/ 667356 w 1895819"/>
                <a:gd name="connsiteY76" fmla="*/ 456367 h 1832904"/>
                <a:gd name="connsiteX77" fmla="*/ 221109 w 1895819"/>
                <a:gd name="connsiteY77" fmla="*/ 456367 h 1832904"/>
                <a:gd name="connsiteX78" fmla="*/ 0 w 1895819"/>
                <a:gd name="connsiteY78" fmla="*/ 677476 h 1832904"/>
                <a:gd name="connsiteX79" fmla="*/ 0 w 1895819"/>
                <a:gd name="connsiteY79" fmla="*/ 1367855 h 1832904"/>
                <a:gd name="connsiteX80" fmla="*/ 221109 w 1895819"/>
                <a:gd name="connsiteY80" fmla="*/ 1588961 h 1832904"/>
                <a:gd name="connsiteX81" fmla="*/ 727960 w 1895819"/>
                <a:gd name="connsiteY81" fmla="*/ 1063570 h 1832904"/>
                <a:gd name="connsiteX82" fmla="*/ 665697 w 1895819"/>
                <a:gd name="connsiteY82" fmla="*/ 1107856 h 1832904"/>
                <a:gd name="connsiteX83" fmla="*/ 599776 w 1895819"/>
                <a:gd name="connsiteY83" fmla="*/ 1041935 h 1832904"/>
                <a:gd name="connsiteX84" fmla="*/ 665697 w 1895819"/>
                <a:gd name="connsiteY84" fmla="*/ 976014 h 1832904"/>
                <a:gd name="connsiteX85" fmla="*/ 677279 w 1895819"/>
                <a:gd name="connsiteY85" fmla="*/ 977036 h 1832904"/>
                <a:gd name="connsiteX86" fmla="*/ 727960 w 1895819"/>
                <a:gd name="connsiteY86" fmla="*/ 1063570 h 18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95819" h="1832904">
                  <a:moveTo>
                    <a:pt x="221109" y="1588961"/>
                  </a:moveTo>
                  <a:lnTo>
                    <a:pt x="261403" y="1588961"/>
                  </a:lnTo>
                  <a:cubicBezTo>
                    <a:pt x="272726" y="1588961"/>
                    <a:pt x="283431" y="1594441"/>
                    <a:pt x="290048" y="1603627"/>
                  </a:cubicBezTo>
                  <a:lnTo>
                    <a:pt x="427985" y="1795036"/>
                  </a:lnTo>
                  <a:cubicBezTo>
                    <a:pt x="445580" y="1819449"/>
                    <a:pt x="472381" y="1832905"/>
                    <a:pt x="500793" y="1832905"/>
                  </a:cubicBezTo>
                  <a:cubicBezTo>
                    <a:pt x="510261" y="1832905"/>
                    <a:pt x="519907" y="1831413"/>
                    <a:pt x="529449" y="1828332"/>
                  </a:cubicBezTo>
                  <a:cubicBezTo>
                    <a:pt x="567628" y="1816009"/>
                    <a:pt x="592300" y="1782121"/>
                    <a:pt x="592300" y="1742001"/>
                  </a:cubicBezTo>
                  <a:lnTo>
                    <a:pt x="592300" y="1623204"/>
                  </a:lnTo>
                  <a:cubicBezTo>
                    <a:pt x="592300" y="1604324"/>
                    <a:pt x="607656" y="1588964"/>
                    <a:pt x="626536" y="1588964"/>
                  </a:cubicBezTo>
                  <a:lnTo>
                    <a:pt x="758508" y="1588964"/>
                  </a:lnTo>
                  <a:cubicBezTo>
                    <a:pt x="773848" y="1588964"/>
                    <a:pt x="786279" y="1576530"/>
                    <a:pt x="786279" y="1561193"/>
                  </a:cubicBezTo>
                  <a:cubicBezTo>
                    <a:pt x="786279" y="1545856"/>
                    <a:pt x="773848" y="1533422"/>
                    <a:pt x="758508" y="1533422"/>
                  </a:cubicBezTo>
                  <a:lnTo>
                    <a:pt x="626536" y="1533422"/>
                  </a:lnTo>
                  <a:cubicBezTo>
                    <a:pt x="577033" y="1533422"/>
                    <a:pt x="536758" y="1573698"/>
                    <a:pt x="536758" y="1623204"/>
                  </a:cubicBezTo>
                  <a:lnTo>
                    <a:pt x="536758" y="1742001"/>
                  </a:lnTo>
                  <a:cubicBezTo>
                    <a:pt x="536758" y="1765762"/>
                    <a:pt x="518107" y="1773631"/>
                    <a:pt x="512386" y="1775478"/>
                  </a:cubicBezTo>
                  <a:cubicBezTo>
                    <a:pt x="506673" y="1777319"/>
                    <a:pt x="486941" y="1781847"/>
                    <a:pt x="473048" y="1762570"/>
                  </a:cubicBezTo>
                  <a:lnTo>
                    <a:pt x="335111" y="1571165"/>
                  </a:lnTo>
                  <a:cubicBezTo>
                    <a:pt x="318085" y="1547534"/>
                    <a:pt x="290533" y="1533426"/>
                    <a:pt x="261403" y="1533426"/>
                  </a:cubicBezTo>
                  <a:lnTo>
                    <a:pt x="221109" y="1533426"/>
                  </a:lnTo>
                  <a:cubicBezTo>
                    <a:pt x="129816" y="1533419"/>
                    <a:pt x="55542" y="1459148"/>
                    <a:pt x="55542" y="1367855"/>
                  </a:cubicBezTo>
                  <a:lnTo>
                    <a:pt x="55542" y="677476"/>
                  </a:lnTo>
                  <a:cubicBezTo>
                    <a:pt x="55542" y="586183"/>
                    <a:pt x="129816" y="511912"/>
                    <a:pt x="221109" y="511912"/>
                  </a:cubicBezTo>
                  <a:lnTo>
                    <a:pt x="667356" y="511912"/>
                  </a:lnTo>
                  <a:lnTo>
                    <a:pt x="667356" y="911493"/>
                  </a:lnTo>
                  <a:cubicBezTo>
                    <a:pt x="667356" y="914518"/>
                    <a:pt x="667463" y="917521"/>
                    <a:pt x="667585" y="920516"/>
                  </a:cubicBezTo>
                  <a:cubicBezTo>
                    <a:pt x="666956" y="920505"/>
                    <a:pt x="666326" y="920472"/>
                    <a:pt x="665693" y="920472"/>
                  </a:cubicBezTo>
                  <a:cubicBezTo>
                    <a:pt x="598717" y="920472"/>
                    <a:pt x="544230" y="974959"/>
                    <a:pt x="544230" y="1041935"/>
                  </a:cubicBezTo>
                  <a:cubicBezTo>
                    <a:pt x="544230" y="1108911"/>
                    <a:pt x="598717" y="1163398"/>
                    <a:pt x="665693" y="1163398"/>
                  </a:cubicBezTo>
                  <a:cubicBezTo>
                    <a:pt x="711208" y="1163398"/>
                    <a:pt x="751757" y="1137823"/>
                    <a:pt x="772504" y="1099647"/>
                  </a:cubicBezTo>
                  <a:cubicBezTo>
                    <a:pt x="806240" y="1120516"/>
                    <a:pt x="845960" y="1132598"/>
                    <a:pt x="888465" y="1132598"/>
                  </a:cubicBezTo>
                  <a:lnTo>
                    <a:pt x="1172918" y="1132598"/>
                  </a:lnTo>
                  <a:lnTo>
                    <a:pt x="1172918" y="1367859"/>
                  </a:lnTo>
                  <a:cubicBezTo>
                    <a:pt x="1172918" y="1459152"/>
                    <a:pt x="1098643" y="1533422"/>
                    <a:pt x="1007351" y="1533422"/>
                  </a:cubicBezTo>
                  <a:lnTo>
                    <a:pt x="888102" y="1533422"/>
                  </a:lnTo>
                  <a:cubicBezTo>
                    <a:pt x="872761" y="1533422"/>
                    <a:pt x="860331" y="1545856"/>
                    <a:pt x="860331" y="1561193"/>
                  </a:cubicBezTo>
                  <a:cubicBezTo>
                    <a:pt x="860331" y="1576530"/>
                    <a:pt x="872761" y="1588964"/>
                    <a:pt x="888102" y="1588964"/>
                  </a:cubicBezTo>
                  <a:lnTo>
                    <a:pt x="1007351" y="1588964"/>
                  </a:lnTo>
                  <a:cubicBezTo>
                    <a:pt x="1129273" y="1588964"/>
                    <a:pt x="1228460" y="1489778"/>
                    <a:pt x="1228460" y="1367859"/>
                  </a:cubicBezTo>
                  <a:lnTo>
                    <a:pt x="1228460" y="1132594"/>
                  </a:lnTo>
                  <a:lnTo>
                    <a:pt x="1269279" y="1132594"/>
                  </a:lnTo>
                  <a:cubicBezTo>
                    <a:pt x="1288160" y="1132594"/>
                    <a:pt x="1303516" y="1147953"/>
                    <a:pt x="1303516" y="1166834"/>
                  </a:cubicBezTo>
                  <a:lnTo>
                    <a:pt x="1303516" y="1285631"/>
                  </a:lnTo>
                  <a:cubicBezTo>
                    <a:pt x="1303516" y="1325751"/>
                    <a:pt x="1328187" y="1359635"/>
                    <a:pt x="1366367" y="1371958"/>
                  </a:cubicBezTo>
                  <a:cubicBezTo>
                    <a:pt x="1375913" y="1375042"/>
                    <a:pt x="1385555" y="1376535"/>
                    <a:pt x="1395023" y="1376535"/>
                  </a:cubicBezTo>
                  <a:cubicBezTo>
                    <a:pt x="1423431" y="1376531"/>
                    <a:pt x="1450239" y="1363079"/>
                    <a:pt x="1467831" y="1338666"/>
                  </a:cubicBezTo>
                  <a:lnTo>
                    <a:pt x="1605768" y="1147261"/>
                  </a:lnTo>
                  <a:cubicBezTo>
                    <a:pt x="1612385" y="1138078"/>
                    <a:pt x="1623097" y="1132594"/>
                    <a:pt x="1634413" y="1132594"/>
                  </a:cubicBezTo>
                  <a:lnTo>
                    <a:pt x="1674707" y="1132594"/>
                  </a:lnTo>
                  <a:cubicBezTo>
                    <a:pt x="1796625" y="1132594"/>
                    <a:pt x="1895812" y="1033407"/>
                    <a:pt x="1895812" y="911489"/>
                  </a:cubicBezTo>
                  <a:lnTo>
                    <a:pt x="1895812" y="631098"/>
                  </a:lnTo>
                  <a:cubicBezTo>
                    <a:pt x="1895812" y="615761"/>
                    <a:pt x="1883382" y="603327"/>
                    <a:pt x="1868041" y="603327"/>
                  </a:cubicBezTo>
                  <a:cubicBezTo>
                    <a:pt x="1852700" y="603327"/>
                    <a:pt x="1840270" y="615761"/>
                    <a:pt x="1840270" y="631098"/>
                  </a:cubicBezTo>
                  <a:lnTo>
                    <a:pt x="1840270" y="911489"/>
                  </a:lnTo>
                  <a:cubicBezTo>
                    <a:pt x="1840270" y="1002781"/>
                    <a:pt x="1765995" y="1077052"/>
                    <a:pt x="1674707" y="1077052"/>
                  </a:cubicBezTo>
                  <a:lnTo>
                    <a:pt x="1634416" y="1077052"/>
                  </a:lnTo>
                  <a:cubicBezTo>
                    <a:pt x="1605294" y="1077052"/>
                    <a:pt x="1577738" y="1091160"/>
                    <a:pt x="1560708" y="1114791"/>
                  </a:cubicBezTo>
                  <a:lnTo>
                    <a:pt x="1422772" y="1306196"/>
                  </a:lnTo>
                  <a:cubicBezTo>
                    <a:pt x="1408886" y="1325469"/>
                    <a:pt x="1389154" y="1320945"/>
                    <a:pt x="1383429" y="1319104"/>
                  </a:cubicBezTo>
                  <a:cubicBezTo>
                    <a:pt x="1377712" y="1317257"/>
                    <a:pt x="1359061" y="1309392"/>
                    <a:pt x="1359061" y="1285631"/>
                  </a:cubicBezTo>
                  <a:lnTo>
                    <a:pt x="1359061" y="1166834"/>
                  </a:lnTo>
                  <a:cubicBezTo>
                    <a:pt x="1359061" y="1117328"/>
                    <a:pt x="1318786" y="1077052"/>
                    <a:pt x="1269283" y="1077052"/>
                  </a:cubicBezTo>
                  <a:lnTo>
                    <a:pt x="1200692" y="1077052"/>
                  </a:lnTo>
                  <a:lnTo>
                    <a:pt x="888469" y="1077052"/>
                  </a:lnTo>
                  <a:cubicBezTo>
                    <a:pt x="796909" y="1077052"/>
                    <a:pt x="722902" y="1002496"/>
                    <a:pt x="722902" y="911489"/>
                  </a:cubicBezTo>
                  <a:cubicBezTo>
                    <a:pt x="722902" y="878216"/>
                    <a:pt x="722902" y="253286"/>
                    <a:pt x="722902" y="221109"/>
                  </a:cubicBezTo>
                  <a:cubicBezTo>
                    <a:pt x="722902" y="129817"/>
                    <a:pt x="797176" y="55546"/>
                    <a:pt x="888469" y="55546"/>
                  </a:cubicBezTo>
                  <a:lnTo>
                    <a:pt x="1674714" y="55546"/>
                  </a:lnTo>
                  <a:cubicBezTo>
                    <a:pt x="1766003" y="55546"/>
                    <a:pt x="1840277" y="129817"/>
                    <a:pt x="1840277" y="221109"/>
                  </a:cubicBezTo>
                  <a:lnTo>
                    <a:pt x="1840277" y="501500"/>
                  </a:lnTo>
                  <a:cubicBezTo>
                    <a:pt x="1840277" y="516837"/>
                    <a:pt x="1852708" y="529271"/>
                    <a:pt x="1868048" y="529271"/>
                  </a:cubicBezTo>
                  <a:cubicBezTo>
                    <a:pt x="1883389" y="529271"/>
                    <a:pt x="1895819" y="516837"/>
                    <a:pt x="1895819" y="501500"/>
                  </a:cubicBezTo>
                  <a:lnTo>
                    <a:pt x="1895819" y="221105"/>
                  </a:lnTo>
                  <a:cubicBezTo>
                    <a:pt x="1895819" y="99187"/>
                    <a:pt x="1796632" y="0"/>
                    <a:pt x="1674714" y="0"/>
                  </a:cubicBezTo>
                  <a:lnTo>
                    <a:pt x="888465" y="0"/>
                  </a:lnTo>
                  <a:cubicBezTo>
                    <a:pt x="766543" y="0"/>
                    <a:pt x="667356" y="99187"/>
                    <a:pt x="667356" y="221105"/>
                  </a:cubicBezTo>
                  <a:lnTo>
                    <a:pt x="667356" y="456367"/>
                  </a:lnTo>
                  <a:lnTo>
                    <a:pt x="221109" y="456367"/>
                  </a:lnTo>
                  <a:cubicBezTo>
                    <a:pt x="99187" y="456367"/>
                    <a:pt x="0" y="555553"/>
                    <a:pt x="0" y="677476"/>
                  </a:cubicBezTo>
                  <a:lnTo>
                    <a:pt x="0" y="1367855"/>
                  </a:lnTo>
                  <a:cubicBezTo>
                    <a:pt x="0" y="1489774"/>
                    <a:pt x="99187" y="1588961"/>
                    <a:pt x="221109" y="1588961"/>
                  </a:cubicBezTo>
                  <a:close/>
                  <a:moveTo>
                    <a:pt x="727960" y="1063570"/>
                  </a:moveTo>
                  <a:cubicBezTo>
                    <a:pt x="718925" y="1089534"/>
                    <a:pt x="694090" y="1107856"/>
                    <a:pt x="665697" y="1107856"/>
                  </a:cubicBezTo>
                  <a:cubicBezTo>
                    <a:pt x="629350" y="1107856"/>
                    <a:pt x="599776" y="1078285"/>
                    <a:pt x="599776" y="1041935"/>
                  </a:cubicBezTo>
                  <a:cubicBezTo>
                    <a:pt x="599776" y="1005584"/>
                    <a:pt x="629347" y="976014"/>
                    <a:pt x="665697" y="976014"/>
                  </a:cubicBezTo>
                  <a:cubicBezTo>
                    <a:pt x="669607" y="976014"/>
                    <a:pt x="673473" y="976358"/>
                    <a:pt x="677279" y="977036"/>
                  </a:cubicBezTo>
                  <a:cubicBezTo>
                    <a:pt x="686936" y="1008095"/>
                    <a:pt x="704188" y="1038525"/>
                    <a:pt x="727960" y="1063570"/>
                  </a:cubicBezTo>
                  <a:close/>
                </a:path>
              </a:pathLst>
            </a:custGeom>
            <a:grpFill/>
            <a:ln w="3701" cap="flat">
              <a:noFill/>
              <a:prstDash val="solid"/>
              <a:miter/>
            </a:ln>
          </p:spPr>
          <p:txBody>
            <a:bodyPr rtlCol="0" anchor="ctr"/>
            <a:lstStyle/>
            <a:p>
              <a:endParaRPr lang="es-ES"/>
            </a:p>
          </p:txBody>
        </p:sp>
      </p:grpSp>
    </p:spTree>
    <p:extLst>
      <p:ext uri="{BB962C8B-B14F-4D97-AF65-F5344CB8AC3E}">
        <p14:creationId xmlns:p14="http://schemas.microsoft.com/office/powerpoint/2010/main" val="287192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E2C930-20E7-594F-CD77-E5EE0B8D4376}"/>
              </a:ext>
            </a:extLst>
          </p:cNvPr>
          <p:cNvSpPr txBox="1"/>
          <p:nvPr/>
        </p:nvSpPr>
        <p:spPr>
          <a:xfrm>
            <a:off x="819268" y="2808515"/>
            <a:ext cx="10553464" cy="769441"/>
          </a:xfrm>
          <a:prstGeom prst="rect">
            <a:avLst/>
          </a:prstGeom>
          <a:noFill/>
        </p:spPr>
        <p:txBody>
          <a:bodyPr wrap="square">
            <a:spAutoFit/>
          </a:bodyPr>
          <a:lstStyle/>
          <a:p>
            <a:pPr algn="ctr"/>
            <a:r>
              <a:rPr lang="es-ES" sz="4400" b="1" dirty="0">
                <a:solidFill>
                  <a:srgbClr val="00F0BE"/>
                </a:solidFill>
              </a:rPr>
              <a:t>El manejo de la DM2 en paciente frágil</a:t>
            </a:r>
          </a:p>
        </p:txBody>
      </p:sp>
    </p:spTree>
    <p:extLst>
      <p:ext uri="{BB962C8B-B14F-4D97-AF65-F5344CB8AC3E}">
        <p14:creationId xmlns:p14="http://schemas.microsoft.com/office/powerpoint/2010/main" val="3709479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75226-5A72-3A66-692D-4EE835D2E847}"/>
              </a:ext>
            </a:extLst>
          </p:cNvPr>
          <p:cNvSpPr>
            <a:spLocks noGrp="1"/>
          </p:cNvSpPr>
          <p:nvPr>
            <p:ph type="title" idx="4294967295"/>
          </p:nvPr>
        </p:nvSpPr>
        <p:spPr>
          <a:xfrm>
            <a:off x="0" y="0"/>
            <a:ext cx="0" cy="0"/>
          </a:xfrm>
        </p:spPr>
        <p:txBody>
          <a:bodyPr>
            <a:noAutofit/>
          </a:bodyPr>
          <a:lstStyle/>
          <a:p>
            <a:br>
              <a:rPr lang="es-ES" sz="2400" b="1" dirty="0">
                <a:solidFill>
                  <a:schemeClr val="accent1"/>
                </a:solidFill>
              </a:rPr>
            </a:br>
            <a:endParaRPr lang="es-ES" sz="2400" b="1" dirty="0">
              <a:solidFill>
                <a:srgbClr val="002855"/>
              </a:solidFill>
              <a:latin typeface="+mn-lt"/>
            </a:endParaRPr>
          </a:p>
        </p:txBody>
      </p:sp>
      <p:sp>
        <p:nvSpPr>
          <p:cNvPr id="5" name="Text Placeholder 2">
            <a:extLst>
              <a:ext uri="{FF2B5EF4-FFF2-40B4-BE49-F238E27FC236}">
                <a16:creationId xmlns:a16="http://schemas.microsoft.com/office/drawing/2014/main" id="{4ACF9EB5-BD56-89EE-4E38-536F76D731CA}"/>
              </a:ext>
            </a:extLst>
          </p:cNvPr>
          <p:cNvSpPr txBox="1">
            <a:spLocks noChangeArrowheads="1"/>
          </p:cNvSpPr>
          <p:nvPr>
            <p:custDataLst>
              <p:tags r:id="rId1"/>
            </p:custDataLst>
          </p:nvPr>
        </p:nvSpPr>
        <p:spPr bwMode="auto">
          <a:xfrm>
            <a:off x="731838" y="6237288"/>
            <a:ext cx="9144000" cy="215900"/>
          </a:xfrm>
          <a:prstGeom prst="rect">
            <a:avLst/>
          </a:prstGeom>
          <a:noFill/>
          <a:ln w="9525" cap="flat" cmpd="sng" algn="ctr">
            <a:noFill/>
            <a:prstDash val="solid"/>
            <a:round/>
            <a:headEnd type="none" w="med" len="med"/>
            <a:tailEnd type="none" w="med" len="med"/>
          </a:ln>
        </p:spPr>
        <p:txBody>
          <a:bodyPr lIns="72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00" dirty="0">
                <a:ln w="9525" cap="flat" cmpd="sng" algn="ctr">
                  <a:noFill/>
                  <a:prstDash val="solid"/>
                  <a:round/>
                  <a:headEnd type="none" w="med" len="med"/>
                  <a:tailEnd type="none" w="med" len="med"/>
                </a:ln>
                <a:solidFill>
                  <a:srgbClr val="002855"/>
                </a:solidFill>
                <a:latin typeface="+mn-lt"/>
                <a:sym typeface="Wingdings"/>
              </a:rPr>
              <a:t>Diabetes Care. 2024;48(Supplement_1):S266-S282. doi:10.2337/dc25-S013</a:t>
            </a:r>
          </a:p>
        </p:txBody>
      </p:sp>
      <p:sp>
        <p:nvSpPr>
          <p:cNvPr id="6" name="CuadroTexto 5">
            <a:extLst>
              <a:ext uri="{FF2B5EF4-FFF2-40B4-BE49-F238E27FC236}">
                <a16:creationId xmlns:a16="http://schemas.microsoft.com/office/drawing/2014/main" id="{CB8C075A-0B90-0BB9-7445-85F62D2DB608}"/>
              </a:ext>
            </a:extLst>
          </p:cNvPr>
          <p:cNvSpPr txBox="1"/>
          <p:nvPr/>
        </p:nvSpPr>
        <p:spPr>
          <a:xfrm>
            <a:off x="636103" y="633323"/>
            <a:ext cx="9488557" cy="1015663"/>
          </a:xfrm>
          <a:prstGeom prst="rect">
            <a:avLst/>
          </a:prstGeom>
          <a:noFill/>
        </p:spPr>
        <p:txBody>
          <a:bodyPr wrap="square">
            <a:spAutoFit/>
          </a:bodyPr>
          <a:lstStyle/>
          <a:p>
            <a:r>
              <a:rPr lang="es-ES" sz="2000" b="1" dirty="0">
                <a:solidFill>
                  <a:srgbClr val="002855"/>
                </a:solidFill>
                <a:latin typeface="+mn-lt"/>
              </a:rPr>
              <a:t>Utilizar el marco de las 4 M de los sistemas sanitarios adaptados a las personas mayores</a:t>
            </a:r>
            <a:r>
              <a:rPr lang="es-ES" sz="2000" b="1" dirty="0">
                <a:solidFill>
                  <a:srgbClr val="002855"/>
                </a:solidFill>
              </a:rPr>
              <a:t> </a:t>
            </a:r>
            <a:r>
              <a:rPr lang="es-ES" sz="2000" b="1" dirty="0">
                <a:solidFill>
                  <a:srgbClr val="002855"/>
                </a:solidFill>
                <a:latin typeface="+mn-lt"/>
              </a:rPr>
              <a:t>para abordar los problemas específicos de cada persona que pueden afectar al control de la diabetes.</a:t>
            </a:r>
            <a:endParaRPr lang="es-ES" sz="2000" dirty="0"/>
          </a:p>
        </p:txBody>
      </p:sp>
      <p:sp>
        <p:nvSpPr>
          <p:cNvPr id="7" name="Rectángulo redondeado 6">
            <a:extLst>
              <a:ext uri="{FF2B5EF4-FFF2-40B4-BE49-F238E27FC236}">
                <a16:creationId xmlns:a16="http://schemas.microsoft.com/office/drawing/2014/main" id="{521A8F0D-ED6C-DA7E-387D-948E7EA559B2}"/>
              </a:ext>
            </a:extLst>
          </p:cNvPr>
          <p:cNvSpPr/>
          <p:nvPr/>
        </p:nvSpPr>
        <p:spPr>
          <a:xfrm>
            <a:off x="731839" y="1793450"/>
            <a:ext cx="5138874" cy="2041291"/>
          </a:xfrm>
          <a:prstGeom prst="roundRect">
            <a:avLst>
              <a:gd name="adj" fmla="val 5601"/>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defTabSz="1219080">
              <a:defRPr/>
            </a:pPr>
            <a:r>
              <a:rPr lang="es-ES" sz="1200" b="1" dirty="0">
                <a:solidFill>
                  <a:schemeClr val="bg1"/>
                </a:solidFill>
                <a:ea typeface="Calibri" panose="020F0502020204030204" pitchFamily="34" charset="0"/>
                <a:cs typeface="Times New Roman" panose="02020603050405020304" pitchFamily="18" charset="0"/>
              </a:rPr>
              <a:t>MENTATION</a:t>
            </a:r>
            <a:br>
              <a:rPr lang="es-ES" sz="1200" b="1" dirty="0">
                <a:solidFill>
                  <a:schemeClr val="bg1"/>
                </a:solidFill>
                <a:ea typeface="Calibri" panose="020F0502020204030204" pitchFamily="34" charset="0"/>
                <a:cs typeface="Times New Roman" panose="02020603050405020304" pitchFamily="18" charset="0"/>
              </a:rPr>
            </a:br>
            <a:endParaRPr lang="es-ES" sz="1200" b="1" dirty="0">
              <a:solidFill>
                <a:schemeClr val="bg1"/>
              </a:solidFill>
              <a:ea typeface="Calibri" panose="020F0502020204030204" pitchFamily="34" charset="0"/>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Self-administration</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of</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medications</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Ability</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to</a:t>
            </a:r>
            <a:r>
              <a:rPr lang="es-ES" sz="1050" dirty="0">
                <a:solidFill>
                  <a:schemeClr val="bg1"/>
                </a:solidFill>
                <a:cs typeface="Times New Roman" panose="02020603050405020304" pitchFamily="18" charset="0"/>
              </a:rPr>
              <a:t> use diabetes </a:t>
            </a:r>
            <a:r>
              <a:rPr lang="es-ES" sz="1050" dirty="0" err="1">
                <a:solidFill>
                  <a:schemeClr val="bg1"/>
                </a:solidFill>
                <a:cs typeface="Times New Roman" panose="02020603050405020304" pitchFamily="18" charset="0"/>
              </a:rPr>
              <a:t>technology</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Anxiety</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depression</a:t>
            </a:r>
            <a:r>
              <a:rPr lang="es-ES" sz="1050" dirty="0">
                <a:solidFill>
                  <a:schemeClr val="bg1"/>
                </a:solidFill>
                <a:cs typeface="Times New Roman" panose="02020603050405020304" pitchFamily="18" charset="0"/>
              </a:rPr>
              <a:t>, and diabetes </a:t>
            </a:r>
            <a:r>
              <a:rPr lang="es-ES" sz="1050" dirty="0" err="1">
                <a:solidFill>
                  <a:schemeClr val="bg1"/>
                </a:solidFill>
                <a:cs typeface="Times New Roman" panose="02020603050405020304" pitchFamily="18" charset="0"/>
              </a:rPr>
              <a:t>distress</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Mild</a:t>
            </a:r>
            <a:r>
              <a:rPr lang="es-ES" sz="1050" dirty="0">
                <a:solidFill>
                  <a:schemeClr val="bg1"/>
                </a:solidFill>
                <a:cs typeface="Times New Roman" panose="02020603050405020304" pitchFamily="18" charset="0"/>
              </a:rPr>
              <a:t> cognitive </a:t>
            </a:r>
            <a:r>
              <a:rPr lang="es-ES" sz="1050" dirty="0" err="1">
                <a:solidFill>
                  <a:schemeClr val="bg1"/>
                </a:solidFill>
                <a:cs typeface="Times New Roman" panose="02020603050405020304" pitchFamily="18" charset="0"/>
              </a:rPr>
              <a:t>impairment</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or</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dementia</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Coping</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skills</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self</a:t>
            </a:r>
            <a:r>
              <a:rPr lang="es-ES" sz="1050" dirty="0">
                <a:solidFill>
                  <a:schemeClr val="bg1"/>
                </a:solidFill>
                <a:cs typeface="Times New Roman" panose="02020603050405020304" pitchFamily="18" charset="0"/>
              </a:rPr>
              <a:t>-care</a:t>
            </a:r>
            <a:endParaRPr lang="es-ES" sz="1050" dirty="0">
              <a:solidFill>
                <a:schemeClr val="bg1"/>
              </a:solidFill>
            </a:endParaRPr>
          </a:p>
        </p:txBody>
      </p:sp>
      <p:sp>
        <p:nvSpPr>
          <p:cNvPr id="9" name="Rectángulo redondeado 8">
            <a:extLst>
              <a:ext uri="{FF2B5EF4-FFF2-40B4-BE49-F238E27FC236}">
                <a16:creationId xmlns:a16="http://schemas.microsoft.com/office/drawing/2014/main" id="{D3A6050F-4D1F-C5D6-0013-8C946A21ED11}"/>
              </a:ext>
            </a:extLst>
          </p:cNvPr>
          <p:cNvSpPr/>
          <p:nvPr/>
        </p:nvSpPr>
        <p:spPr>
          <a:xfrm>
            <a:off x="731839" y="3979205"/>
            <a:ext cx="5138874" cy="2041291"/>
          </a:xfrm>
          <a:prstGeom prst="roundRect">
            <a:avLst>
              <a:gd name="adj" fmla="val 5601"/>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defTabSz="1219080">
              <a:defRPr/>
            </a:pPr>
            <a:r>
              <a:rPr lang="es-ES" sz="1200" b="1" dirty="0">
                <a:solidFill>
                  <a:srgbClr val="002855"/>
                </a:solidFill>
                <a:ea typeface="Calibri" panose="020F0502020204030204" pitchFamily="34" charset="0"/>
                <a:cs typeface="Times New Roman" panose="02020603050405020304" pitchFamily="18" charset="0"/>
              </a:rPr>
              <a:t>MOBILITY</a:t>
            </a:r>
            <a:br>
              <a:rPr lang="es-ES" sz="1200" b="1" dirty="0">
                <a:solidFill>
                  <a:srgbClr val="002855"/>
                </a:solidFill>
                <a:ea typeface="Calibri" panose="020F0502020204030204" pitchFamily="34" charset="0"/>
                <a:cs typeface="Times New Roman" panose="02020603050405020304" pitchFamily="18" charset="0"/>
              </a:rPr>
            </a:br>
            <a:endParaRPr lang="es-ES" sz="1200" b="1" dirty="0">
              <a:solidFill>
                <a:srgbClr val="002855"/>
              </a:solidFill>
              <a:ea typeface="Calibri" panose="020F0502020204030204" pitchFamily="34" charset="0"/>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Foot</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complications</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Functional</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ability</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Frailty</a:t>
            </a:r>
            <a:r>
              <a:rPr lang="es-ES" sz="1050" dirty="0">
                <a:solidFill>
                  <a:srgbClr val="002855"/>
                </a:solidFill>
                <a:cs typeface="Times New Roman" panose="02020603050405020304" pitchFamily="18" charset="0"/>
              </a:rPr>
              <a:t> and sarcopenia</a:t>
            </a:r>
            <a:endParaRPr lang="es-ES" sz="1050" dirty="0">
              <a:solidFill>
                <a:srgbClr val="002855"/>
              </a:solidFill>
            </a:endParaRPr>
          </a:p>
          <a:p>
            <a:pPr marL="171450" indent="-171450" defTabSz="1219080">
              <a:buFont typeface="Arial" panose="020B0604020202020204" pitchFamily="34" charset="0"/>
              <a:buChar char="•"/>
              <a:defRPr/>
            </a:pPr>
            <a:r>
              <a:rPr lang="es-ES" sz="1050" dirty="0" err="1">
                <a:solidFill>
                  <a:srgbClr val="002855"/>
                </a:solidFill>
              </a:rPr>
              <a:t>Leg</a:t>
            </a:r>
            <a:r>
              <a:rPr lang="es-ES" sz="1050" dirty="0">
                <a:solidFill>
                  <a:srgbClr val="002855"/>
                </a:solidFill>
              </a:rPr>
              <a:t> </a:t>
            </a:r>
            <a:r>
              <a:rPr lang="es-ES" sz="1050" dirty="0" err="1">
                <a:solidFill>
                  <a:srgbClr val="002855"/>
                </a:solidFill>
              </a:rPr>
              <a:t>weakness</a:t>
            </a:r>
            <a:endParaRPr lang="es-ES" sz="1050" dirty="0">
              <a:solidFill>
                <a:srgbClr val="002855"/>
              </a:solidFill>
            </a:endParaRPr>
          </a:p>
          <a:p>
            <a:pPr marL="171450" indent="-171450" defTabSz="1219080">
              <a:buFont typeface="Arial" panose="020B0604020202020204" pitchFamily="34" charset="0"/>
              <a:buChar char="•"/>
              <a:defRPr/>
            </a:pPr>
            <a:r>
              <a:rPr lang="es-ES" sz="1050" dirty="0" err="1">
                <a:solidFill>
                  <a:srgbClr val="002855"/>
                </a:solidFill>
              </a:rPr>
              <a:t>Neuropathy</a:t>
            </a:r>
            <a:endParaRPr lang="es-ES" sz="1050" dirty="0">
              <a:solidFill>
                <a:srgbClr val="002855"/>
              </a:solidFill>
            </a:endParaRPr>
          </a:p>
          <a:p>
            <a:pPr marL="171450" indent="-171450" defTabSz="1219080">
              <a:buFont typeface="Arial" panose="020B0604020202020204" pitchFamily="34" charset="0"/>
              <a:buChar char="•"/>
              <a:defRPr/>
            </a:pPr>
            <a:r>
              <a:rPr lang="es-ES" sz="1050" dirty="0" err="1">
                <a:solidFill>
                  <a:srgbClr val="002855"/>
                </a:solidFill>
              </a:rPr>
              <a:t>Vision</a:t>
            </a:r>
            <a:r>
              <a:rPr lang="es-ES" sz="1050" dirty="0">
                <a:solidFill>
                  <a:srgbClr val="002855"/>
                </a:solidFill>
              </a:rPr>
              <a:t> and </a:t>
            </a:r>
            <a:r>
              <a:rPr lang="es-ES" sz="1050" dirty="0" err="1">
                <a:solidFill>
                  <a:srgbClr val="002855"/>
                </a:solidFill>
              </a:rPr>
              <a:t>hearing</a:t>
            </a:r>
            <a:r>
              <a:rPr lang="es-ES" sz="1050" dirty="0">
                <a:solidFill>
                  <a:srgbClr val="002855"/>
                </a:solidFill>
              </a:rPr>
              <a:t> </a:t>
            </a:r>
            <a:r>
              <a:rPr lang="es-ES" sz="1050" dirty="0" err="1">
                <a:solidFill>
                  <a:srgbClr val="002855"/>
                </a:solidFill>
              </a:rPr>
              <a:t>impairment</a:t>
            </a:r>
            <a:endParaRPr lang="es-ES" sz="1050" dirty="0">
              <a:solidFill>
                <a:srgbClr val="002855"/>
              </a:solidFill>
            </a:endParaRPr>
          </a:p>
        </p:txBody>
      </p:sp>
      <p:sp>
        <p:nvSpPr>
          <p:cNvPr id="10" name="Rectángulo redondeado 9">
            <a:extLst>
              <a:ext uri="{FF2B5EF4-FFF2-40B4-BE49-F238E27FC236}">
                <a16:creationId xmlns:a16="http://schemas.microsoft.com/office/drawing/2014/main" id="{3B7CB2C1-B801-BF37-8BA6-FD93BD30822A}"/>
              </a:ext>
            </a:extLst>
          </p:cNvPr>
          <p:cNvSpPr/>
          <p:nvPr/>
        </p:nvSpPr>
        <p:spPr>
          <a:xfrm>
            <a:off x="5974109" y="1793450"/>
            <a:ext cx="5774979" cy="2041291"/>
          </a:xfrm>
          <a:prstGeom prst="roundRect">
            <a:avLst>
              <a:gd name="adj" fmla="val 5601"/>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lIns="1512000" rIns="144000" numCol="1" spcCol="72000" rtlCol="0" anchor="ctr"/>
          <a:lstStyle/>
          <a:p>
            <a:pPr defTabSz="1219080">
              <a:defRPr/>
            </a:pPr>
            <a:r>
              <a:rPr lang="es-ES" sz="1200" b="1" dirty="0">
                <a:solidFill>
                  <a:srgbClr val="002855"/>
                </a:solidFill>
                <a:ea typeface="Calibri" panose="020F0502020204030204" pitchFamily="34" charset="0"/>
                <a:cs typeface="Times New Roman" panose="02020603050405020304" pitchFamily="18" charset="0"/>
              </a:rPr>
              <a:t>MEDICATIONS</a:t>
            </a:r>
            <a:br>
              <a:rPr lang="es-ES" sz="1050" b="1" dirty="0">
                <a:solidFill>
                  <a:srgbClr val="002855"/>
                </a:solidFill>
                <a:ea typeface="Calibri" panose="020F0502020204030204" pitchFamily="34" charset="0"/>
                <a:cs typeface="Times New Roman" panose="02020603050405020304" pitchFamily="18" charset="0"/>
              </a:rPr>
            </a:b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Treatment</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burden</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Affordability</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or</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insurance</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coverge</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End-organ</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disease</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or</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complications</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affecting</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medication</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choice</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Polypharmacy</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History</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of</a:t>
            </a:r>
            <a:r>
              <a:rPr lang="es-ES" sz="1050" dirty="0">
                <a:solidFill>
                  <a:srgbClr val="002855"/>
                </a:solidFill>
                <a:cs typeface="Times New Roman" panose="02020603050405020304" pitchFamily="18" charset="0"/>
              </a:rPr>
              <a:t> adverse </a:t>
            </a:r>
            <a:r>
              <a:rPr lang="es-ES" sz="1050" dirty="0" err="1">
                <a:solidFill>
                  <a:srgbClr val="002855"/>
                </a:solidFill>
                <a:cs typeface="Times New Roman" panose="02020603050405020304" pitchFamily="18" charset="0"/>
              </a:rPr>
              <a:t>medication</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effects</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a:solidFill>
                  <a:srgbClr val="002855"/>
                </a:solidFill>
                <a:cs typeface="Times New Roman" panose="02020603050405020304" pitchFamily="18" charset="0"/>
              </a:rPr>
              <a:t>Social and </a:t>
            </a:r>
            <a:r>
              <a:rPr lang="es-ES" sz="1050" dirty="0" err="1">
                <a:solidFill>
                  <a:srgbClr val="002855"/>
                </a:solidFill>
                <a:cs typeface="Times New Roman" panose="02020603050405020304" pitchFamily="18" charset="0"/>
              </a:rPr>
              <a:t>family</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support</a:t>
            </a:r>
            <a:endParaRPr lang="es-ES" sz="1050" dirty="0">
              <a:solidFill>
                <a:srgbClr val="002855"/>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rgbClr val="002855"/>
                </a:solidFill>
                <a:cs typeface="Times New Roman" panose="02020603050405020304" pitchFamily="18" charset="0"/>
              </a:rPr>
              <a:t>Risk</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of</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hypoglycemia</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hypoglycemia</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unawareness</a:t>
            </a:r>
            <a:r>
              <a:rPr lang="es-ES" sz="1050" dirty="0">
                <a:solidFill>
                  <a:srgbClr val="002855"/>
                </a:solidFill>
                <a:cs typeface="Times New Roman" panose="02020603050405020304" pitchFamily="18" charset="0"/>
              </a:rPr>
              <a:t>, and </a:t>
            </a:r>
            <a:r>
              <a:rPr lang="es-ES" sz="1050" dirty="0" err="1">
                <a:solidFill>
                  <a:srgbClr val="002855"/>
                </a:solidFill>
                <a:cs typeface="Times New Roman" panose="02020603050405020304" pitchFamily="18" charset="0"/>
              </a:rPr>
              <a:t>fear</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of</a:t>
            </a:r>
            <a:r>
              <a:rPr lang="es-ES" sz="1050" dirty="0">
                <a:solidFill>
                  <a:srgbClr val="002855"/>
                </a:solidFill>
                <a:cs typeface="Times New Roman" panose="02020603050405020304" pitchFamily="18" charset="0"/>
              </a:rPr>
              <a:t> </a:t>
            </a:r>
            <a:r>
              <a:rPr lang="es-ES" sz="1050" dirty="0" err="1">
                <a:solidFill>
                  <a:srgbClr val="002855"/>
                </a:solidFill>
                <a:cs typeface="Times New Roman" panose="02020603050405020304" pitchFamily="18" charset="0"/>
              </a:rPr>
              <a:t>hypoglycemia</a:t>
            </a:r>
            <a:endParaRPr lang="es-ES" sz="1050" dirty="0">
              <a:solidFill>
                <a:srgbClr val="002855"/>
              </a:solidFill>
            </a:endParaRPr>
          </a:p>
        </p:txBody>
      </p:sp>
      <p:sp>
        <p:nvSpPr>
          <p:cNvPr id="11" name="Rectángulo redondeado 10">
            <a:extLst>
              <a:ext uri="{FF2B5EF4-FFF2-40B4-BE49-F238E27FC236}">
                <a16:creationId xmlns:a16="http://schemas.microsoft.com/office/drawing/2014/main" id="{39F80BE3-17EF-66DF-71F2-4FE21157A9B7}"/>
              </a:ext>
            </a:extLst>
          </p:cNvPr>
          <p:cNvSpPr/>
          <p:nvPr/>
        </p:nvSpPr>
        <p:spPr>
          <a:xfrm>
            <a:off x="5974109" y="3979205"/>
            <a:ext cx="5774979" cy="2041291"/>
          </a:xfrm>
          <a:prstGeom prst="roundRect">
            <a:avLst>
              <a:gd name="adj" fmla="val 5601"/>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692000" rIns="144000" rtlCol="0" anchor="ctr"/>
          <a:lstStyle/>
          <a:p>
            <a:pPr defTabSz="1219080">
              <a:defRPr/>
            </a:pPr>
            <a:r>
              <a:rPr lang="es-ES" sz="1200" b="1" dirty="0">
                <a:solidFill>
                  <a:schemeClr val="bg1"/>
                </a:solidFill>
                <a:ea typeface="Calibri" panose="020F0502020204030204" pitchFamily="34" charset="0"/>
                <a:cs typeface="Times New Roman" panose="02020603050405020304" pitchFamily="18" charset="0"/>
              </a:rPr>
              <a:t>WHAT MATTERS MOST</a:t>
            </a:r>
            <a:br>
              <a:rPr lang="es-ES" sz="1200" b="1" dirty="0">
                <a:solidFill>
                  <a:schemeClr val="bg1"/>
                </a:solidFill>
                <a:ea typeface="Calibri" panose="020F0502020204030204" pitchFamily="34" charset="0"/>
                <a:cs typeface="Times New Roman" panose="02020603050405020304" pitchFamily="18" charset="0"/>
              </a:rPr>
            </a:br>
            <a:endParaRPr lang="es-ES" sz="1200" b="1" dirty="0">
              <a:solidFill>
                <a:schemeClr val="bg1"/>
              </a:solidFill>
              <a:ea typeface="Calibri" panose="020F0502020204030204" pitchFamily="34" charset="0"/>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Discussing</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goals</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expectations</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Sympton</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disease</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burden</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Meal</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treatment</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preferences</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e.g</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injections</a:t>
            </a:r>
            <a:r>
              <a:rPr lang="es-ES" sz="1050" dirty="0">
                <a:solidFill>
                  <a:schemeClr val="bg1"/>
                </a:solidFill>
                <a:cs typeface="Times New Roman" panose="02020603050405020304" pitchFamily="18" charset="0"/>
              </a:rPr>
              <a:t> and glucosa </a:t>
            </a:r>
            <a:r>
              <a:rPr lang="es-ES" sz="1050" dirty="0" err="1">
                <a:solidFill>
                  <a:schemeClr val="bg1"/>
                </a:solidFill>
                <a:cs typeface="Times New Roman" panose="02020603050405020304" pitchFamily="18" charset="0"/>
              </a:rPr>
              <a:t>monitoring</a:t>
            </a:r>
            <a:r>
              <a:rPr lang="es-ES" sz="1050" dirty="0">
                <a:solidFill>
                  <a:schemeClr val="bg1"/>
                </a:solidFill>
                <a:cs typeface="Times New Roman" panose="02020603050405020304" pitchFamily="18" charset="0"/>
              </a:rPr>
              <a:t>)</a:t>
            </a: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Ricks</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burdens</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benefits</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of</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treatment</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Loneliness</a:t>
            </a:r>
            <a:r>
              <a:rPr lang="es-ES" sz="1050" dirty="0">
                <a:solidFill>
                  <a:schemeClr val="bg1"/>
                </a:solidFill>
                <a:cs typeface="Times New Roman" panose="02020603050405020304" pitchFamily="18" charset="0"/>
              </a:rPr>
              <a:t>, social </a:t>
            </a:r>
            <a:r>
              <a:rPr lang="es-ES" sz="1050" dirty="0" err="1">
                <a:solidFill>
                  <a:schemeClr val="bg1"/>
                </a:solidFill>
                <a:cs typeface="Times New Roman" panose="02020603050405020304" pitchFamily="18" charset="0"/>
              </a:rPr>
              <a:t>isolation</a:t>
            </a:r>
            <a:r>
              <a:rPr lang="es-ES" sz="1050" dirty="0">
                <a:solidFill>
                  <a:schemeClr val="bg1"/>
                </a:solidFill>
                <a:cs typeface="Times New Roman" panose="02020603050405020304" pitchFamily="18" charset="0"/>
              </a:rPr>
              <a:t>, and </a:t>
            </a:r>
            <a:r>
              <a:rPr lang="es-ES" sz="1050" dirty="0" err="1">
                <a:solidFill>
                  <a:schemeClr val="bg1"/>
                </a:solidFill>
                <a:cs typeface="Times New Roman" panose="02020603050405020304" pitchFamily="18" charset="0"/>
              </a:rPr>
              <a:t>overall</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quality</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of</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life</a:t>
            </a:r>
            <a:endParaRPr lang="es-ES" sz="1050" dirty="0">
              <a:solidFill>
                <a:schemeClr val="bg1"/>
              </a:solidFill>
              <a:cs typeface="Times New Roman" panose="02020603050405020304" pitchFamily="18" charset="0"/>
            </a:endParaRPr>
          </a:p>
          <a:p>
            <a:pPr marL="171450" indent="-171450" defTabSz="1219080">
              <a:buFont typeface="Arial" panose="020B0604020202020204" pitchFamily="34" charset="0"/>
              <a:buChar char="•"/>
              <a:defRPr/>
            </a:pPr>
            <a:r>
              <a:rPr lang="es-ES" sz="1050" dirty="0" err="1">
                <a:solidFill>
                  <a:schemeClr val="bg1"/>
                </a:solidFill>
                <a:cs typeface="Times New Roman" panose="02020603050405020304" pitchFamily="18" charset="0"/>
              </a:rPr>
              <a:t>Life</a:t>
            </a:r>
            <a:r>
              <a:rPr lang="es-ES" sz="1050" dirty="0">
                <a:solidFill>
                  <a:schemeClr val="bg1"/>
                </a:solidFill>
                <a:cs typeface="Times New Roman" panose="02020603050405020304" pitchFamily="18" charset="0"/>
              </a:rPr>
              <a:t> </a:t>
            </a:r>
            <a:r>
              <a:rPr lang="es-ES" sz="1050" dirty="0" err="1">
                <a:solidFill>
                  <a:schemeClr val="bg1"/>
                </a:solidFill>
                <a:cs typeface="Times New Roman" panose="02020603050405020304" pitchFamily="18" charset="0"/>
              </a:rPr>
              <a:t>expectancy</a:t>
            </a:r>
            <a:endParaRPr lang="es-ES" sz="1050" dirty="0">
              <a:solidFill>
                <a:schemeClr val="bg1"/>
              </a:solidFill>
              <a:cs typeface="Times New Roman" panose="02020603050405020304" pitchFamily="18" charset="0"/>
            </a:endParaRPr>
          </a:p>
          <a:p>
            <a:pPr defTabSz="1219080">
              <a:defRPr/>
            </a:pPr>
            <a:r>
              <a:rPr lang="es-ES" sz="1050" dirty="0">
                <a:solidFill>
                  <a:schemeClr val="bg1"/>
                </a:solidFill>
                <a:cs typeface="Times New Roman" panose="02020603050405020304" pitchFamily="18" charset="0"/>
              </a:rPr>
              <a:t> </a:t>
            </a:r>
            <a:endParaRPr lang="es-ES" sz="1050" dirty="0">
              <a:solidFill>
                <a:schemeClr val="bg1"/>
              </a:solidFill>
            </a:endParaRPr>
          </a:p>
        </p:txBody>
      </p:sp>
      <p:grpSp>
        <p:nvGrpSpPr>
          <p:cNvPr id="12" name="Gráfico 3">
            <a:extLst>
              <a:ext uri="{FF2B5EF4-FFF2-40B4-BE49-F238E27FC236}">
                <a16:creationId xmlns:a16="http://schemas.microsoft.com/office/drawing/2014/main" id="{ADD976BA-DB77-88B9-2496-4C35F3D27043}"/>
              </a:ext>
            </a:extLst>
          </p:cNvPr>
          <p:cNvGrpSpPr/>
          <p:nvPr/>
        </p:nvGrpSpPr>
        <p:grpSpPr>
          <a:xfrm>
            <a:off x="3675440" y="2012928"/>
            <a:ext cx="896559" cy="981354"/>
            <a:chOff x="-1232265" y="2716481"/>
            <a:chExt cx="1611855" cy="1764301"/>
          </a:xfrm>
          <a:solidFill>
            <a:schemeClr val="bg1"/>
          </a:solidFill>
        </p:grpSpPr>
        <p:sp>
          <p:nvSpPr>
            <p:cNvPr id="13" name="Forma libre 12">
              <a:extLst>
                <a:ext uri="{FF2B5EF4-FFF2-40B4-BE49-F238E27FC236}">
                  <a16:creationId xmlns:a16="http://schemas.microsoft.com/office/drawing/2014/main" id="{DDD426CA-9F5B-15AE-0B35-5D7C23399281}"/>
                </a:ext>
              </a:extLst>
            </p:cNvPr>
            <p:cNvSpPr/>
            <p:nvPr/>
          </p:nvSpPr>
          <p:spPr>
            <a:xfrm>
              <a:off x="-1232265" y="2716481"/>
              <a:ext cx="1611855" cy="1764301"/>
            </a:xfrm>
            <a:custGeom>
              <a:avLst/>
              <a:gdLst>
                <a:gd name="connsiteX0" fmla="*/ 1360506 w 1611855"/>
                <a:gd name="connsiteY0" fmla="*/ 1764302 h 1764301"/>
                <a:gd name="connsiteX1" fmla="*/ 673435 w 1611855"/>
                <a:gd name="connsiteY1" fmla="*/ 1764302 h 1764301"/>
                <a:gd name="connsiteX2" fmla="*/ 645952 w 1611855"/>
                <a:gd name="connsiteY2" fmla="*/ 1739479 h 1764301"/>
                <a:gd name="connsiteX3" fmla="*/ 640456 w 1611855"/>
                <a:gd name="connsiteY3" fmla="*/ 1607083 h 1764301"/>
                <a:gd name="connsiteX4" fmla="*/ 623966 w 1611855"/>
                <a:gd name="connsiteY4" fmla="*/ 1576741 h 1764301"/>
                <a:gd name="connsiteX5" fmla="*/ 590986 w 1611855"/>
                <a:gd name="connsiteY5" fmla="*/ 1568465 h 1764301"/>
                <a:gd name="connsiteX6" fmla="*/ 365633 w 1611855"/>
                <a:gd name="connsiteY6" fmla="*/ 1615355 h 1764301"/>
                <a:gd name="connsiteX7" fmla="*/ 239210 w 1611855"/>
                <a:gd name="connsiteY7" fmla="*/ 1582256 h 1764301"/>
                <a:gd name="connsiteX8" fmla="*/ 189740 w 1611855"/>
                <a:gd name="connsiteY8" fmla="*/ 1458135 h 1764301"/>
                <a:gd name="connsiteX9" fmla="*/ 181494 w 1611855"/>
                <a:gd name="connsiteY9" fmla="*/ 1143706 h 1764301"/>
                <a:gd name="connsiteX10" fmla="*/ 148515 w 1611855"/>
                <a:gd name="connsiteY10" fmla="*/ 1113364 h 1764301"/>
                <a:gd name="connsiteX11" fmla="*/ 71563 w 1611855"/>
                <a:gd name="connsiteY11" fmla="*/ 1102331 h 1764301"/>
                <a:gd name="connsiteX12" fmla="*/ 5603 w 1611855"/>
                <a:gd name="connsiteY12" fmla="*/ 1049923 h 1764301"/>
                <a:gd name="connsiteX13" fmla="*/ 19345 w 1611855"/>
                <a:gd name="connsiteY13" fmla="*/ 967176 h 1764301"/>
                <a:gd name="connsiteX14" fmla="*/ 181496 w 1611855"/>
                <a:gd name="connsiteY14" fmla="*/ 774090 h 1764301"/>
                <a:gd name="connsiteX15" fmla="*/ 208979 w 1611855"/>
                <a:gd name="connsiteY15" fmla="*/ 699616 h 1764301"/>
                <a:gd name="connsiteX16" fmla="*/ 208979 w 1611855"/>
                <a:gd name="connsiteY16" fmla="*/ 514807 h 1764301"/>
                <a:gd name="connsiteX17" fmla="*/ 255700 w 1611855"/>
                <a:gd name="connsiteY17" fmla="*/ 321721 h 1764301"/>
                <a:gd name="connsiteX18" fmla="*/ 695431 w 1611855"/>
                <a:gd name="connsiteY18" fmla="*/ 15552 h 1764301"/>
                <a:gd name="connsiteX19" fmla="*/ 964757 w 1611855"/>
                <a:gd name="connsiteY19" fmla="*/ 4519 h 1764301"/>
                <a:gd name="connsiteX20" fmla="*/ 1453949 w 1611855"/>
                <a:gd name="connsiteY20" fmla="*/ 230687 h 1764301"/>
                <a:gd name="connsiteX21" fmla="*/ 1583121 w 1611855"/>
                <a:gd name="connsiteY21" fmla="*/ 840256 h 1764301"/>
                <a:gd name="connsiteX22" fmla="*/ 1434712 w 1611855"/>
                <a:gd name="connsiteY22" fmla="*/ 1176752 h 1764301"/>
                <a:gd name="connsiteX23" fmla="*/ 1366005 w 1611855"/>
                <a:gd name="connsiteY23" fmla="*/ 1507742 h 1764301"/>
                <a:gd name="connsiteX24" fmla="*/ 1385244 w 1611855"/>
                <a:gd name="connsiteY24" fmla="*/ 1733911 h 1764301"/>
                <a:gd name="connsiteX25" fmla="*/ 1376998 w 1611855"/>
                <a:gd name="connsiteY25" fmla="*/ 1753218 h 1764301"/>
                <a:gd name="connsiteX26" fmla="*/ 1360508 w 1611855"/>
                <a:gd name="connsiteY26" fmla="*/ 1764251 h 1764301"/>
                <a:gd name="connsiteX27" fmla="*/ 700910 w 1611855"/>
                <a:gd name="connsiteY27" fmla="*/ 1711894 h 1764301"/>
                <a:gd name="connsiteX28" fmla="*/ 1333032 w 1611855"/>
                <a:gd name="connsiteY28" fmla="*/ 1711894 h 1764301"/>
                <a:gd name="connsiteX29" fmla="*/ 1316542 w 1611855"/>
                <a:gd name="connsiteY29" fmla="*/ 1513300 h 1764301"/>
                <a:gd name="connsiteX30" fmla="*/ 1390747 w 1611855"/>
                <a:gd name="connsiteY30" fmla="*/ 1151965 h 1764301"/>
                <a:gd name="connsiteX31" fmla="*/ 1533660 w 1611855"/>
                <a:gd name="connsiteY31" fmla="*/ 826483 h 1764301"/>
                <a:gd name="connsiteX32" fmla="*/ 1415481 w 1611855"/>
                <a:gd name="connsiteY32" fmla="*/ 269326 h 1764301"/>
                <a:gd name="connsiteX33" fmla="*/ 956508 w 1611855"/>
                <a:gd name="connsiteY33" fmla="*/ 56945 h 1764301"/>
                <a:gd name="connsiteX34" fmla="*/ 703663 w 1611855"/>
                <a:gd name="connsiteY34" fmla="*/ 65220 h 1764301"/>
                <a:gd name="connsiteX35" fmla="*/ 299655 w 1611855"/>
                <a:gd name="connsiteY35" fmla="*/ 343799 h 1764301"/>
                <a:gd name="connsiteX36" fmla="*/ 258430 w 1611855"/>
                <a:gd name="connsiteY36" fmla="*/ 512050 h 1764301"/>
                <a:gd name="connsiteX37" fmla="*/ 258430 w 1611855"/>
                <a:gd name="connsiteY37" fmla="*/ 696859 h 1764301"/>
                <a:gd name="connsiteX38" fmla="*/ 219953 w 1611855"/>
                <a:gd name="connsiteY38" fmla="*/ 804431 h 1764301"/>
                <a:gd name="connsiteX39" fmla="*/ 57802 w 1611855"/>
                <a:gd name="connsiteY39" fmla="*/ 997518 h 1764301"/>
                <a:gd name="connsiteX40" fmla="*/ 52305 w 1611855"/>
                <a:gd name="connsiteY40" fmla="*/ 1027857 h 1764301"/>
                <a:gd name="connsiteX41" fmla="*/ 79788 w 1611855"/>
                <a:gd name="connsiteY41" fmla="*/ 1049923 h 1764301"/>
                <a:gd name="connsiteX42" fmla="*/ 159489 w 1611855"/>
                <a:gd name="connsiteY42" fmla="*/ 1060956 h 1764301"/>
                <a:gd name="connsiteX43" fmla="*/ 236441 w 1611855"/>
                <a:gd name="connsiteY43" fmla="*/ 1135430 h 1764301"/>
                <a:gd name="connsiteX44" fmla="*/ 244686 w 1611855"/>
                <a:gd name="connsiteY44" fmla="*/ 1463668 h 1764301"/>
                <a:gd name="connsiteX45" fmla="*/ 277665 w 1611855"/>
                <a:gd name="connsiteY45" fmla="*/ 1543654 h 1764301"/>
                <a:gd name="connsiteX46" fmla="*/ 357367 w 1611855"/>
                <a:gd name="connsiteY46" fmla="*/ 1562965 h 1764301"/>
                <a:gd name="connsiteX47" fmla="*/ 582719 w 1611855"/>
                <a:gd name="connsiteY47" fmla="*/ 1516074 h 1764301"/>
                <a:gd name="connsiteX48" fmla="*/ 656926 w 1611855"/>
                <a:gd name="connsiteY48" fmla="*/ 1532623 h 1764301"/>
                <a:gd name="connsiteX49" fmla="*/ 692652 w 1611855"/>
                <a:gd name="connsiteY49" fmla="*/ 1601580 h 17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1855" h="1764301">
                  <a:moveTo>
                    <a:pt x="1360506" y="1764302"/>
                  </a:moveTo>
                  <a:lnTo>
                    <a:pt x="673435" y="1764302"/>
                  </a:lnTo>
                  <a:cubicBezTo>
                    <a:pt x="659695" y="1764302"/>
                    <a:pt x="648701" y="1753269"/>
                    <a:pt x="645952" y="1739479"/>
                  </a:cubicBezTo>
                  <a:lnTo>
                    <a:pt x="640456" y="1607083"/>
                  </a:lnTo>
                  <a:cubicBezTo>
                    <a:pt x="640456" y="1596050"/>
                    <a:pt x="634959" y="1585017"/>
                    <a:pt x="623966" y="1576741"/>
                  </a:cubicBezTo>
                  <a:cubicBezTo>
                    <a:pt x="615722" y="1568465"/>
                    <a:pt x="601979" y="1565708"/>
                    <a:pt x="590986" y="1568465"/>
                  </a:cubicBezTo>
                  <a:lnTo>
                    <a:pt x="365633" y="1615355"/>
                  </a:lnTo>
                  <a:cubicBezTo>
                    <a:pt x="321660" y="1626388"/>
                    <a:pt x="274939" y="1612597"/>
                    <a:pt x="239210" y="1582256"/>
                  </a:cubicBezTo>
                  <a:cubicBezTo>
                    <a:pt x="203481" y="1551916"/>
                    <a:pt x="184244" y="1505025"/>
                    <a:pt x="189740" y="1458135"/>
                  </a:cubicBezTo>
                  <a:cubicBezTo>
                    <a:pt x="200734" y="1328497"/>
                    <a:pt x="197984" y="1223690"/>
                    <a:pt x="181494" y="1143706"/>
                  </a:cubicBezTo>
                  <a:cubicBezTo>
                    <a:pt x="178747" y="1127154"/>
                    <a:pt x="165005" y="1116121"/>
                    <a:pt x="148515" y="1113364"/>
                  </a:cubicBezTo>
                  <a:lnTo>
                    <a:pt x="71563" y="1102331"/>
                  </a:lnTo>
                  <a:cubicBezTo>
                    <a:pt x="41330" y="1096815"/>
                    <a:pt x="16596" y="1077506"/>
                    <a:pt x="5603" y="1049923"/>
                  </a:cubicBezTo>
                  <a:cubicBezTo>
                    <a:pt x="-5390" y="1022339"/>
                    <a:pt x="106" y="989242"/>
                    <a:pt x="19345" y="967176"/>
                  </a:cubicBezTo>
                  <a:lnTo>
                    <a:pt x="181496" y="774090"/>
                  </a:lnTo>
                  <a:cubicBezTo>
                    <a:pt x="197986" y="754781"/>
                    <a:pt x="208979" y="727200"/>
                    <a:pt x="208979" y="699616"/>
                  </a:cubicBezTo>
                  <a:lnTo>
                    <a:pt x="208979" y="514807"/>
                  </a:lnTo>
                  <a:cubicBezTo>
                    <a:pt x="208979" y="445852"/>
                    <a:pt x="225469" y="376895"/>
                    <a:pt x="255700" y="321721"/>
                  </a:cubicBezTo>
                  <a:cubicBezTo>
                    <a:pt x="338149" y="167260"/>
                    <a:pt x="494808" y="59684"/>
                    <a:pt x="695431" y="15552"/>
                  </a:cubicBezTo>
                  <a:cubicBezTo>
                    <a:pt x="775131" y="-998"/>
                    <a:pt x="865827" y="-3757"/>
                    <a:pt x="964757" y="4519"/>
                  </a:cubicBezTo>
                  <a:cubicBezTo>
                    <a:pt x="1181879" y="29342"/>
                    <a:pt x="1338529" y="101058"/>
                    <a:pt x="1453949" y="230687"/>
                  </a:cubicBezTo>
                  <a:cubicBezTo>
                    <a:pt x="1599609" y="393423"/>
                    <a:pt x="1649084" y="627873"/>
                    <a:pt x="1583121" y="840256"/>
                  </a:cubicBezTo>
                  <a:cubicBezTo>
                    <a:pt x="1547394" y="961619"/>
                    <a:pt x="1484181" y="1082982"/>
                    <a:pt x="1434712" y="1176752"/>
                  </a:cubicBezTo>
                  <a:cubicBezTo>
                    <a:pt x="1379745" y="1278808"/>
                    <a:pt x="1357759" y="1394658"/>
                    <a:pt x="1366005" y="1507742"/>
                  </a:cubicBezTo>
                  <a:lnTo>
                    <a:pt x="1385244" y="1733911"/>
                  </a:lnTo>
                  <a:cubicBezTo>
                    <a:pt x="1385244" y="1742185"/>
                    <a:pt x="1382495" y="1747701"/>
                    <a:pt x="1376998" y="1753218"/>
                  </a:cubicBezTo>
                  <a:cubicBezTo>
                    <a:pt x="1376998" y="1761493"/>
                    <a:pt x="1368754" y="1764251"/>
                    <a:pt x="1360508" y="1764251"/>
                  </a:cubicBezTo>
                  <a:close/>
                  <a:moveTo>
                    <a:pt x="700910" y="1711894"/>
                  </a:moveTo>
                  <a:lnTo>
                    <a:pt x="1333032" y="1711894"/>
                  </a:lnTo>
                  <a:lnTo>
                    <a:pt x="1316542" y="1513300"/>
                  </a:lnTo>
                  <a:cubicBezTo>
                    <a:pt x="1305549" y="1389180"/>
                    <a:pt x="1330284" y="1262295"/>
                    <a:pt x="1390747" y="1151965"/>
                  </a:cubicBezTo>
                  <a:cubicBezTo>
                    <a:pt x="1437468" y="1060944"/>
                    <a:pt x="1497933" y="942338"/>
                    <a:pt x="1533660" y="826483"/>
                  </a:cubicBezTo>
                  <a:cubicBezTo>
                    <a:pt x="1594123" y="630643"/>
                    <a:pt x="1547402" y="418262"/>
                    <a:pt x="1415481" y="269326"/>
                  </a:cubicBezTo>
                  <a:cubicBezTo>
                    <a:pt x="1305549" y="147963"/>
                    <a:pt x="1159892" y="81765"/>
                    <a:pt x="956508" y="56945"/>
                  </a:cubicBezTo>
                  <a:cubicBezTo>
                    <a:pt x="865814" y="45912"/>
                    <a:pt x="780615" y="48670"/>
                    <a:pt x="703663" y="65220"/>
                  </a:cubicBezTo>
                  <a:cubicBezTo>
                    <a:pt x="516777" y="103835"/>
                    <a:pt x="373864" y="203133"/>
                    <a:pt x="299655" y="343799"/>
                  </a:cubicBezTo>
                  <a:cubicBezTo>
                    <a:pt x="272172" y="393448"/>
                    <a:pt x="258430" y="451372"/>
                    <a:pt x="258430" y="512050"/>
                  </a:cubicBezTo>
                  <a:lnTo>
                    <a:pt x="258430" y="696859"/>
                  </a:lnTo>
                  <a:cubicBezTo>
                    <a:pt x="258430" y="735474"/>
                    <a:pt x="244689" y="774090"/>
                    <a:pt x="219953" y="804431"/>
                  </a:cubicBezTo>
                  <a:lnTo>
                    <a:pt x="57802" y="997518"/>
                  </a:lnTo>
                  <a:cubicBezTo>
                    <a:pt x="46808" y="1008551"/>
                    <a:pt x="49557" y="1022341"/>
                    <a:pt x="52305" y="1027857"/>
                  </a:cubicBezTo>
                  <a:cubicBezTo>
                    <a:pt x="57802" y="1036133"/>
                    <a:pt x="63298" y="1047166"/>
                    <a:pt x="79788" y="1049923"/>
                  </a:cubicBezTo>
                  <a:lnTo>
                    <a:pt x="159489" y="1060956"/>
                  </a:lnTo>
                  <a:cubicBezTo>
                    <a:pt x="197965" y="1066473"/>
                    <a:pt x="228196" y="1096815"/>
                    <a:pt x="236441" y="1135430"/>
                  </a:cubicBezTo>
                  <a:cubicBezTo>
                    <a:pt x="252931" y="1220938"/>
                    <a:pt x="255681" y="1331272"/>
                    <a:pt x="244686" y="1463668"/>
                  </a:cubicBezTo>
                  <a:cubicBezTo>
                    <a:pt x="241938" y="1494008"/>
                    <a:pt x="252931" y="1521588"/>
                    <a:pt x="277665" y="1543654"/>
                  </a:cubicBezTo>
                  <a:cubicBezTo>
                    <a:pt x="299652" y="1562965"/>
                    <a:pt x="329884" y="1571237"/>
                    <a:pt x="357367" y="1562965"/>
                  </a:cubicBezTo>
                  <a:lnTo>
                    <a:pt x="582719" y="1516074"/>
                  </a:lnTo>
                  <a:cubicBezTo>
                    <a:pt x="610202" y="1510557"/>
                    <a:pt x="637685" y="1516074"/>
                    <a:pt x="656926" y="1532623"/>
                  </a:cubicBezTo>
                  <a:cubicBezTo>
                    <a:pt x="678913" y="1549173"/>
                    <a:pt x="692652" y="1574000"/>
                    <a:pt x="692652" y="1601580"/>
                  </a:cubicBezTo>
                  <a:close/>
                </a:path>
              </a:pathLst>
            </a:custGeom>
            <a:grpFill/>
            <a:ln w="17578" cap="flat">
              <a:solidFill>
                <a:schemeClr val="bg1"/>
              </a:solid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DB4CC7AB-BACE-0EDF-CE48-C4170D28219D}"/>
                </a:ext>
              </a:extLst>
            </p:cNvPr>
            <p:cNvSpPr/>
            <p:nvPr/>
          </p:nvSpPr>
          <p:spPr>
            <a:xfrm>
              <a:off x="-715480" y="2961001"/>
              <a:ext cx="819020" cy="821949"/>
            </a:xfrm>
            <a:custGeom>
              <a:avLst/>
              <a:gdLst>
                <a:gd name="connsiteX0" fmla="*/ 409495 w 819020"/>
                <a:gd name="connsiteY0" fmla="*/ 821949 h 821949"/>
                <a:gd name="connsiteX1" fmla="*/ 0 w 819020"/>
                <a:gd name="connsiteY1" fmla="*/ 410975 h 821949"/>
                <a:gd name="connsiteX2" fmla="*/ 409495 w 819020"/>
                <a:gd name="connsiteY2" fmla="*/ 0 h 821949"/>
                <a:gd name="connsiteX3" fmla="*/ 818990 w 819020"/>
                <a:gd name="connsiteY3" fmla="*/ 410975 h 821949"/>
                <a:gd name="connsiteX4" fmla="*/ 409495 w 819020"/>
                <a:gd name="connsiteY4" fmla="*/ 821949 h 821949"/>
                <a:gd name="connsiteX5" fmla="*/ 409495 w 819020"/>
                <a:gd name="connsiteY5" fmla="*/ 49640 h 821949"/>
                <a:gd name="connsiteX6" fmla="*/ 52222 w 819020"/>
                <a:gd name="connsiteY6" fmla="*/ 408203 h 821949"/>
                <a:gd name="connsiteX7" fmla="*/ 409495 w 819020"/>
                <a:gd name="connsiteY7" fmla="*/ 766767 h 821949"/>
                <a:gd name="connsiteX8" fmla="*/ 766768 w 819020"/>
                <a:gd name="connsiteY8" fmla="*/ 408203 h 821949"/>
                <a:gd name="connsiteX9" fmla="*/ 409495 w 819020"/>
                <a:gd name="connsiteY9" fmla="*/ 49640 h 8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020" h="821949">
                  <a:moveTo>
                    <a:pt x="409495" y="821949"/>
                  </a:moveTo>
                  <a:cubicBezTo>
                    <a:pt x="184142" y="821949"/>
                    <a:pt x="0" y="637142"/>
                    <a:pt x="0" y="410975"/>
                  </a:cubicBezTo>
                  <a:cubicBezTo>
                    <a:pt x="0" y="184807"/>
                    <a:pt x="184142" y="0"/>
                    <a:pt x="409495" y="0"/>
                  </a:cubicBezTo>
                  <a:cubicBezTo>
                    <a:pt x="634848" y="0"/>
                    <a:pt x="818990" y="184807"/>
                    <a:pt x="818990" y="410975"/>
                  </a:cubicBezTo>
                  <a:cubicBezTo>
                    <a:pt x="821738" y="637142"/>
                    <a:pt x="637610" y="821949"/>
                    <a:pt x="409495" y="821949"/>
                  </a:cubicBezTo>
                  <a:close/>
                  <a:moveTo>
                    <a:pt x="409495" y="49640"/>
                  </a:moveTo>
                  <a:cubicBezTo>
                    <a:pt x="211616" y="49640"/>
                    <a:pt x="52222" y="209618"/>
                    <a:pt x="52222" y="408203"/>
                  </a:cubicBezTo>
                  <a:cubicBezTo>
                    <a:pt x="52222" y="606788"/>
                    <a:pt x="211625" y="766767"/>
                    <a:pt x="409495" y="766767"/>
                  </a:cubicBezTo>
                  <a:cubicBezTo>
                    <a:pt x="607365" y="766767"/>
                    <a:pt x="766768" y="606788"/>
                    <a:pt x="766768" y="408203"/>
                  </a:cubicBezTo>
                  <a:cubicBezTo>
                    <a:pt x="766768" y="212363"/>
                    <a:pt x="607365" y="49640"/>
                    <a:pt x="409495" y="49640"/>
                  </a:cubicBezTo>
                  <a:close/>
                </a:path>
              </a:pathLst>
            </a:custGeom>
            <a:grpFill/>
            <a:ln w="17578" cap="flat">
              <a:solidFill>
                <a:schemeClr val="bg1"/>
              </a:solid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4CF17348-2BC8-4EAA-BF10-C5F150E66DD2}"/>
                </a:ext>
              </a:extLst>
            </p:cNvPr>
            <p:cNvSpPr/>
            <p:nvPr/>
          </p:nvSpPr>
          <p:spPr>
            <a:xfrm>
              <a:off x="-523107" y="3217500"/>
              <a:ext cx="434230" cy="342023"/>
            </a:xfrm>
            <a:custGeom>
              <a:avLst/>
              <a:gdLst>
                <a:gd name="connsiteX0" fmla="*/ 120927 w 434230"/>
                <a:gd name="connsiteY0" fmla="*/ 342018 h 342023"/>
                <a:gd name="connsiteX1" fmla="*/ 101688 w 434230"/>
                <a:gd name="connsiteY1" fmla="*/ 333745 h 342023"/>
                <a:gd name="connsiteX2" fmla="*/ 8245 w 434230"/>
                <a:gd name="connsiteY2" fmla="*/ 239964 h 342023"/>
                <a:gd name="connsiteX3" fmla="*/ 8245 w 434230"/>
                <a:gd name="connsiteY3" fmla="*/ 201349 h 342023"/>
                <a:gd name="connsiteX4" fmla="*/ 46721 w 434230"/>
                <a:gd name="connsiteY4" fmla="*/ 201349 h 342023"/>
                <a:gd name="connsiteX5" fmla="*/ 120927 w 434230"/>
                <a:gd name="connsiteY5" fmla="*/ 275820 h 342023"/>
                <a:gd name="connsiteX6" fmla="*/ 387509 w 434230"/>
                <a:gd name="connsiteY6" fmla="*/ 8275 h 342023"/>
                <a:gd name="connsiteX7" fmla="*/ 425986 w 434230"/>
                <a:gd name="connsiteY7" fmla="*/ 8275 h 342023"/>
                <a:gd name="connsiteX8" fmla="*/ 425986 w 434230"/>
                <a:gd name="connsiteY8" fmla="*/ 46890 h 342023"/>
                <a:gd name="connsiteX9" fmla="*/ 140161 w 434230"/>
                <a:gd name="connsiteY9" fmla="*/ 333750 h 342023"/>
                <a:gd name="connsiteX10" fmla="*/ 120922 w 434230"/>
                <a:gd name="connsiteY10" fmla="*/ 342024 h 34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230" h="342023">
                  <a:moveTo>
                    <a:pt x="120927" y="342018"/>
                  </a:moveTo>
                  <a:cubicBezTo>
                    <a:pt x="112681" y="342018"/>
                    <a:pt x="107184" y="339261"/>
                    <a:pt x="101688" y="333745"/>
                  </a:cubicBezTo>
                  <a:lnTo>
                    <a:pt x="8245" y="239964"/>
                  </a:lnTo>
                  <a:cubicBezTo>
                    <a:pt x="-2748" y="228931"/>
                    <a:pt x="-2748" y="212382"/>
                    <a:pt x="8245" y="201349"/>
                  </a:cubicBezTo>
                  <a:cubicBezTo>
                    <a:pt x="19238" y="190316"/>
                    <a:pt x="35728" y="190316"/>
                    <a:pt x="46721" y="201349"/>
                  </a:cubicBezTo>
                  <a:lnTo>
                    <a:pt x="120927" y="275820"/>
                  </a:lnTo>
                  <a:lnTo>
                    <a:pt x="387509" y="8275"/>
                  </a:lnTo>
                  <a:cubicBezTo>
                    <a:pt x="398503" y="-2758"/>
                    <a:pt x="414993" y="-2758"/>
                    <a:pt x="425986" y="8275"/>
                  </a:cubicBezTo>
                  <a:cubicBezTo>
                    <a:pt x="436979" y="19308"/>
                    <a:pt x="436979" y="35857"/>
                    <a:pt x="425986" y="46890"/>
                  </a:cubicBezTo>
                  <a:lnTo>
                    <a:pt x="140161" y="333750"/>
                  </a:lnTo>
                  <a:cubicBezTo>
                    <a:pt x="134664" y="339266"/>
                    <a:pt x="129167" y="342024"/>
                    <a:pt x="120922" y="342024"/>
                  </a:cubicBezTo>
                  <a:close/>
                </a:path>
              </a:pathLst>
            </a:custGeom>
            <a:grpFill/>
            <a:ln w="17578" cap="flat">
              <a:solidFill>
                <a:schemeClr val="bg1"/>
              </a:solidFill>
              <a:prstDash val="solid"/>
              <a:miter/>
            </a:ln>
          </p:spPr>
          <p:txBody>
            <a:bodyPr rtlCol="0" anchor="ctr"/>
            <a:lstStyle/>
            <a:p>
              <a:endParaRPr lang="es-ES"/>
            </a:p>
          </p:txBody>
        </p:sp>
      </p:grpSp>
      <p:sp>
        <p:nvSpPr>
          <p:cNvPr id="19" name="Forma libre 18">
            <a:extLst>
              <a:ext uri="{FF2B5EF4-FFF2-40B4-BE49-F238E27FC236}">
                <a16:creationId xmlns:a16="http://schemas.microsoft.com/office/drawing/2014/main" id="{C21BF06F-6479-76B2-70D8-58A23223E34D}"/>
              </a:ext>
            </a:extLst>
          </p:cNvPr>
          <p:cNvSpPr/>
          <p:nvPr/>
        </p:nvSpPr>
        <p:spPr>
          <a:xfrm>
            <a:off x="6443663" y="2052447"/>
            <a:ext cx="814388" cy="947401"/>
          </a:xfrm>
          <a:custGeom>
            <a:avLst/>
            <a:gdLst>
              <a:gd name="connsiteX0" fmla="*/ 2134041 w 3585653"/>
              <a:gd name="connsiteY0" fmla="*/ 552137 h 4171295"/>
              <a:gd name="connsiteX1" fmla="*/ 2134041 w 3585653"/>
              <a:gd name="connsiteY1" fmla="*/ 909033 h 4171295"/>
              <a:gd name="connsiteX2" fmla="*/ 2340892 w 3585653"/>
              <a:gd name="connsiteY2" fmla="*/ 1153613 h 4171295"/>
              <a:gd name="connsiteX3" fmla="*/ 2629320 w 3585653"/>
              <a:gd name="connsiteY3" fmla="*/ 1494340 h 4171295"/>
              <a:gd name="connsiteX4" fmla="*/ 2629320 w 3585653"/>
              <a:gd name="connsiteY4" fmla="*/ 2552984 h 4171295"/>
              <a:gd name="connsiteX5" fmla="*/ 3069056 w 3585653"/>
              <a:gd name="connsiteY5" fmla="*/ 2434822 h 4171295"/>
              <a:gd name="connsiteX6" fmla="*/ 3234606 w 3585653"/>
              <a:gd name="connsiteY6" fmla="*/ 2456837 h 4171295"/>
              <a:gd name="connsiteX7" fmla="*/ 3237519 w 3585653"/>
              <a:gd name="connsiteY7" fmla="*/ 2458731 h 4171295"/>
              <a:gd name="connsiteX8" fmla="*/ 3314467 w 3585653"/>
              <a:gd name="connsiteY8" fmla="*/ 2755770 h 4171295"/>
              <a:gd name="connsiteX9" fmla="*/ 3181994 w 3585653"/>
              <a:gd name="connsiteY9" fmla="*/ 2858107 h 4171295"/>
              <a:gd name="connsiteX10" fmla="*/ 2697156 w 3585653"/>
              <a:gd name="connsiteY10" fmla="*/ 2988479 h 4171295"/>
              <a:gd name="connsiteX11" fmla="*/ 2629118 w 3585653"/>
              <a:gd name="connsiteY11" fmla="*/ 2995529 h 4171295"/>
              <a:gd name="connsiteX12" fmla="*/ 2629118 w 3585653"/>
              <a:gd name="connsiteY12" fmla="*/ 3628126 h 4171295"/>
              <a:gd name="connsiteX13" fmla="*/ 2087904 w 3585653"/>
              <a:gd name="connsiteY13" fmla="*/ 4171296 h 4171295"/>
              <a:gd name="connsiteX14" fmla="*/ 541215 w 3585653"/>
              <a:gd name="connsiteY14" fmla="*/ 4171296 h 4171295"/>
              <a:gd name="connsiteX15" fmla="*/ 2 w 3585653"/>
              <a:gd name="connsiteY15" fmla="*/ 3628126 h 4171295"/>
              <a:gd name="connsiteX16" fmla="*/ 2 w 3585653"/>
              <a:gd name="connsiteY16" fmla="*/ 1486402 h 4171295"/>
              <a:gd name="connsiteX17" fmla="*/ 288600 w 3585653"/>
              <a:gd name="connsiteY17" fmla="*/ 1145674 h 4171295"/>
              <a:gd name="connsiteX18" fmla="*/ 495109 w 3585653"/>
              <a:gd name="connsiteY18" fmla="*/ 901094 h 4171295"/>
              <a:gd name="connsiteX19" fmla="*/ 495109 w 3585653"/>
              <a:gd name="connsiteY19" fmla="*/ 552111 h 4171295"/>
              <a:gd name="connsiteX20" fmla="*/ 482943 w 3585653"/>
              <a:gd name="connsiteY20" fmla="*/ 552111 h 4171295"/>
              <a:gd name="connsiteX21" fmla="*/ 255867 w 3585653"/>
              <a:gd name="connsiteY21" fmla="*/ 324044 h 4171295"/>
              <a:gd name="connsiteX22" fmla="*/ 255867 w 3585653"/>
              <a:gd name="connsiteY22" fmla="*/ 227897 h 4171295"/>
              <a:gd name="connsiteX23" fmla="*/ 483115 w 3585653"/>
              <a:gd name="connsiteY23" fmla="*/ 0 h 4171295"/>
              <a:gd name="connsiteX24" fmla="*/ 2146154 w 3585653"/>
              <a:gd name="connsiteY24" fmla="*/ 0 h 4171295"/>
              <a:gd name="connsiteX25" fmla="*/ 2373231 w 3585653"/>
              <a:gd name="connsiteY25" fmla="*/ 227897 h 4171295"/>
              <a:gd name="connsiteX26" fmla="*/ 2373231 w 3585653"/>
              <a:gd name="connsiteY26" fmla="*/ 324044 h 4171295"/>
              <a:gd name="connsiteX27" fmla="*/ 2146154 w 3585653"/>
              <a:gd name="connsiteY27" fmla="*/ 552111 h 4171295"/>
              <a:gd name="connsiteX28" fmla="*/ 2893434 w 3585653"/>
              <a:gd name="connsiteY28" fmla="*/ 1938242 h 4171295"/>
              <a:gd name="connsiteX29" fmla="*/ 3103374 w 3585653"/>
              <a:gd name="connsiteY29" fmla="*/ 1816640 h 4171295"/>
              <a:gd name="connsiteX30" fmla="*/ 3003634 w 3585653"/>
              <a:gd name="connsiteY30" fmla="*/ 1643439 h 4171295"/>
              <a:gd name="connsiteX31" fmla="*/ 3002089 w 3585653"/>
              <a:gd name="connsiteY31" fmla="*/ 1640859 h 4171295"/>
              <a:gd name="connsiteX32" fmla="*/ 3002089 w 3585653"/>
              <a:gd name="connsiteY32" fmla="*/ 1640687 h 4171295"/>
              <a:gd name="connsiteX33" fmla="*/ 2838764 w 3585653"/>
              <a:gd name="connsiteY33" fmla="*/ 1594934 h 4171295"/>
              <a:gd name="connsiteX34" fmla="*/ 2836711 w 3585653"/>
              <a:gd name="connsiteY34" fmla="*/ 1596136 h 4171295"/>
              <a:gd name="connsiteX35" fmla="*/ 2836540 w 3585653"/>
              <a:gd name="connsiteY35" fmla="*/ 1596136 h 4171295"/>
              <a:gd name="connsiteX36" fmla="*/ 2790952 w 3585653"/>
              <a:gd name="connsiteY36" fmla="*/ 1760051 h 4171295"/>
              <a:gd name="connsiteX37" fmla="*/ 2792321 w 3585653"/>
              <a:gd name="connsiteY37" fmla="*/ 1762117 h 4171295"/>
              <a:gd name="connsiteX38" fmla="*/ 2893434 w 3585653"/>
              <a:gd name="connsiteY38" fmla="*/ 1938070 h 4171295"/>
              <a:gd name="connsiteX39" fmla="*/ 3152042 w 3585653"/>
              <a:gd name="connsiteY39" fmla="*/ 1901092 h 4171295"/>
              <a:gd name="connsiteX40" fmla="*/ 2941931 w 3585653"/>
              <a:gd name="connsiteY40" fmla="*/ 2022694 h 4171295"/>
              <a:gd name="connsiteX41" fmla="*/ 3043044 w 3585653"/>
              <a:gd name="connsiteY41" fmla="*/ 2198471 h 4171295"/>
              <a:gd name="connsiteX42" fmla="*/ 3206541 w 3585653"/>
              <a:gd name="connsiteY42" fmla="*/ 2244395 h 4171295"/>
              <a:gd name="connsiteX43" fmla="*/ 3208598 w 3585653"/>
              <a:gd name="connsiteY43" fmla="*/ 2243022 h 4171295"/>
              <a:gd name="connsiteX44" fmla="*/ 3252984 w 3585653"/>
              <a:gd name="connsiteY44" fmla="*/ 2076874 h 4171295"/>
              <a:gd name="connsiteX45" fmla="*/ 3151871 w 3585653"/>
              <a:gd name="connsiteY45" fmla="*/ 1901092 h 4171295"/>
              <a:gd name="connsiteX46" fmla="*/ 2959072 w 3585653"/>
              <a:gd name="connsiteY46" fmla="*/ 2247491 h 4171295"/>
              <a:gd name="connsiteX47" fmla="*/ 3252813 w 3585653"/>
              <a:gd name="connsiteY47" fmla="*/ 2330049 h 4171295"/>
              <a:gd name="connsiteX48" fmla="*/ 3260697 w 3585653"/>
              <a:gd name="connsiteY48" fmla="*/ 2325408 h 4171295"/>
              <a:gd name="connsiteX49" fmla="*/ 3337132 w 3585653"/>
              <a:gd name="connsiteY49" fmla="*/ 2028197 h 4171295"/>
              <a:gd name="connsiteX50" fmla="*/ 3087777 w 3585653"/>
              <a:gd name="connsiteY50" fmla="*/ 1594591 h 4171295"/>
              <a:gd name="connsiteX51" fmla="*/ 3087777 w 3585653"/>
              <a:gd name="connsiteY51" fmla="*/ 1594419 h 4171295"/>
              <a:gd name="connsiteX52" fmla="*/ 3086404 w 3585653"/>
              <a:gd name="connsiteY52" fmla="*/ 1591839 h 4171295"/>
              <a:gd name="connsiteX53" fmla="*/ 2792663 w 3585653"/>
              <a:gd name="connsiteY53" fmla="*/ 1509108 h 4171295"/>
              <a:gd name="connsiteX54" fmla="*/ 2784783 w 3585653"/>
              <a:gd name="connsiteY54" fmla="*/ 1513749 h 4171295"/>
              <a:gd name="connsiteX55" fmla="*/ 2706633 w 3585653"/>
              <a:gd name="connsiteY55" fmla="*/ 1808041 h 4171295"/>
              <a:gd name="connsiteX56" fmla="*/ 2708348 w 3585653"/>
              <a:gd name="connsiteY56" fmla="*/ 1811137 h 4171295"/>
              <a:gd name="connsiteX57" fmla="*/ 2959247 w 3585653"/>
              <a:gd name="connsiteY57" fmla="*/ 2247319 h 4171295"/>
              <a:gd name="connsiteX58" fmla="*/ 2899089 w 3585653"/>
              <a:gd name="connsiteY58" fmla="*/ 2581684 h 4171295"/>
              <a:gd name="connsiteX59" fmla="*/ 2961814 w 3585653"/>
              <a:gd name="connsiteY59" fmla="*/ 2816458 h 4171295"/>
              <a:gd name="connsiteX60" fmla="*/ 3157184 w 3585653"/>
              <a:gd name="connsiteY60" fmla="*/ 2763823 h 4171295"/>
              <a:gd name="connsiteX61" fmla="*/ 3157184 w 3585653"/>
              <a:gd name="connsiteY61" fmla="*/ 2763999 h 4171295"/>
              <a:gd name="connsiteX62" fmla="*/ 3230534 w 3585653"/>
              <a:gd name="connsiteY62" fmla="*/ 2707239 h 4171295"/>
              <a:gd name="connsiteX63" fmla="*/ 3242700 w 3585653"/>
              <a:gd name="connsiteY63" fmla="*/ 2615046 h 4171295"/>
              <a:gd name="connsiteX64" fmla="*/ 3188373 w 3585653"/>
              <a:gd name="connsiteY64" fmla="*/ 2542637 h 4171295"/>
              <a:gd name="connsiteX65" fmla="*/ 3185977 w 3585653"/>
              <a:gd name="connsiteY65" fmla="*/ 2541430 h 4171295"/>
              <a:gd name="connsiteX66" fmla="*/ 3186148 w 3585653"/>
              <a:gd name="connsiteY66" fmla="*/ 2541430 h 4171295"/>
              <a:gd name="connsiteX67" fmla="*/ 3094288 w 3585653"/>
              <a:gd name="connsiteY67" fmla="*/ 2529220 h 4171295"/>
              <a:gd name="connsiteX68" fmla="*/ 2898747 w 3585653"/>
              <a:gd name="connsiteY68" fmla="*/ 2581507 h 4171295"/>
              <a:gd name="connsiteX69" fmla="*/ 2867900 w 3585653"/>
              <a:gd name="connsiteY69" fmla="*/ 2841737 h 4171295"/>
              <a:gd name="connsiteX70" fmla="*/ 2805175 w 3585653"/>
              <a:gd name="connsiteY70" fmla="*/ 2606966 h 4171295"/>
              <a:gd name="connsiteX71" fmla="*/ 2609464 w 3585653"/>
              <a:gd name="connsiteY71" fmla="*/ 2659421 h 4171295"/>
              <a:gd name="connsiteX72" fmla="*/ 2535941 w 3585653"/>
              <a:gd name="connsiteY72" fmla="*/ 2716010 h 4171295"/>
              <a:gd name="connsiteX73" fmla="*/ 2523771 w 3585653"/>
              <a:gd name="connsiteY73" fmla="*/ 2808031 h 4171295"/>
              <a:gd name="connsiteX74" fmla="*/ 2672184 w 3585653"/>
              <a:gd name="connsiteY74" fmla="*/ 2894024 h 4171295"/>
              <a:gd name="connsiteX75" fmla="*/ 2867554 w 3585653"/>
              <a:gd name="connsiteY75" fmla="*/ 2841397 h 4171295"/>
              <a:gd name="connsiteX76" fmla="*/ 2532173 w 3585653"/>
              <a:gd name="connsiteY76" fmla="*/ 2586840 h 4171295"/>
              <a:gd name="connsiteX77" fmla="*/ 2532173 w 3585653"/>
              <a:gd name="connsiteY77" fmla="*/ 1547962 h 4171295"/>
              <a:gd name="connsiteX78" fmla="*/ 97587 w 3585653"/>
              <a:gd name="connsiteY78" fmla="*/ 1547962 h 4171295"/>
              <a:gd name="connsiteX79" fmla="*/ 97587 w 3585653"/>
              <a:gd name="connsiteY79" fmla="*/ 3589559 h 4171295"/>
              <a:gd name="connsiteX80" fmla="*/ 2531822 w 3585653"/>
              <a:gd name="connsiteY80" fmla="*/ 3589559 h 4171295"/>
              <a:gd name="connsiteX81" fmla="*/ 2531822 w 3585653"/>
              <a:gd name="connsiteY81" fmla="*/ 2966257 h 4171295"/>
              <a:gd name="connsiteX82" fmla="*/ 2430537 w 3585653"/>
              <a:gd name="connsiteY82" fmla="*/ 2836396 h 4171295"/>
              <a:gd name="connsiteX83" fmla="*/ 2429164 w 3585653"/>
              <a:gd name="connsiteY83" fmla="*/ 2830892 h 4171295"/>
              <a:gd name="connsiteX84" fmla="*/ 2429164 w 3585653"/>
              <a:gd name="connsiteY84" fmla="*/ 2831068 h 4171295"/>
              <a:gd name="connsiteX85" fmla="*/ 2451956 w 3585653"/>
              <a:gd name="connsiteY85" fmla="*/ 2667672 h 4171295"/>
              <a:gd name="connsiteX86" fmla="*/ 2531817 w 3585653"/>
              <a:gd name="connsiteY86" fmla="*/ 2586835 h 4171295"/>
              <a:gd name="connsiteX87" fmla="*/ 3419411 w 3585653"/>
              <a:gd name="connsiteY87" fmla="*/ 3215998 h 4171295"/>
              <a:gd name="connsiteX88" fmla="*/ 2935934 w 3585653"/>
              <a:gd name="connsiteY88" fmla="*/ 3701227 h 4171295"/>
              <a:gd name="connsiteX89" fmla="*/ 2935762 w 3585653"/>
              <a:gd name="connsiteY89" fmla="*/ 3701227 h 4171295"/>
              <a:gd name="connsiteX90" fmla="*/ 3387345 w 3585653"/>
              <a:gd name="connsiteY90" fmla="*/ 3669234 h 4171295"/>
              <a:gd name="connsiteX91" fmla="*/ 3419218 w 3585653"/>
              <a:gd name="connsiteY91" fmla="*/ 3216020 h 4171295"/>
              <a:gd name="connsiteX92" fmla="*/ 2866702 w 3585653"/>
              <a:gd name="connsiteY92" fmla="*/ 3632234 h 4171295"/>
              <a:gd name="connsiteX93" fmla="*/ 3350180 w 3585653"/>
              <a:gd name="connsiteY93" fmla="*/ 3147005 h 4171295"/>
              <a:gd name="connsiteX94" fmla="*/ 2898598 w 3585653"/>
              <a:gd name="connsiteY94" fmla="*/ 3178999 h 4171295"/>
              <a:gd name="connsiteX95" fmla="*/ 2866720 w 3585653"/>
              <a:gd name="connsiteY95" fmla="*/ 3632212 h 4171295"/>
              <a:gd name="connsiteX96" fmla="*/ 3455913 w 3585653"/>
              <a:gd name="connsiteY96" fmla="*/ 3109891 h 4171295"/>
              <a:gd name="connsiteX97" fmla="*/ 2896887 w 3585653"/>
              <a:gd name="connsiteY97" fmla="*/ 3054681 h 4171295"/>
              <a:gd name="connsiteX98" fmla="*/ 2733908 w 3585653"/>
              <a:gd name="connsiteY98" fmla="*/ 3594240 h 4171295"/>
              <a:gd name="connsiteX99" fmla="*/ 3229188 w 3585653"/>
              <a:gd name="connsiteY99" fmla="*/ 3859977 h 4171295"/>
              <a:gd name="connsiteX100" fmla="*/ 3585653 w 3585653"/>
              <a:gd name="connsiteY100" fmla="*/ 3424138 h 4171295"/>
              <a:gd name="connsiteX101" fmla="*/ 3455922 w 3585653"/>
              <a:gd name="connsiteY101" fmla="*/ 3109900 h 4171295"/>
              <a:gd name="connsiteX102" fmla="*/ 592691 w 3585653"/>
              <a:gd name="connsiteY102" fmla="*/ 852096 h 4171295"/>
              <a:gd name="connsiteX103" fmla="*/ 2036718 w 3585653"/>
              <a:gd name="connsiteY103" fmla="*/ 852096 h 4171295"/>
              <a:gd name="connsiteX104" fmla="*/ 2036718 w 3585653"/>
              <a:gd name="connsiteY104" fmla="*/ 552137 h 4171295"/>
              <a:gd name="connsiteX105" fmla="*/ 592691 w 3585653"/>
              <a:gd name="connsiteY105" fmla="*/ 552137 h 4171295"/>
              <a:gd name="connsiteX106" fmla="*/ 592691 w 3585653"/>
              <a:gd name="connsiteY106" fmla="*/ 852268 h 4171295"/>
              <a:gd name="connsiteX107" fmla="*/ 2039131 w 3585653"/>
              <a:gd name="connsiteY107" fmla="*/ 950140 h 4171295"/>
              <a:gd name="connsiteX108" fmla="*/ 589269 w 3585653"/>
              <a:gd name="connsiteY108" fmla="*/ 950140 h 4171295"/>
              <a:gd name="connsiteX109" fmla="*/ 304267 w 3585653"/>
              <a:gd name="connsiteY109" fmla="*/ 1242187 h 4171295"/>
              <a:gd name="connsiteX110" fmla="*/ 99987 w 3585653"/>
              <a:gd name="connsiteY110" fmla="*/ 1450653 h 4171295"/>
              <a:gd name="connsiteX111" fmla="*/ 2528079 w 3585653"/>
              <a:gd name="connsiteY111" fmla="*/ 1450653 h 4171295"/>
              <a:gd name="connsiteX112" fmla="*/ 2325168 w 3585653"/>
              <a:gd name="connsiteY112" fmla="*/ 1250103 h 4171295"/>
              <a:gd name="connsiteX113" fmla="*/ 2039140 w 3585653"/>
              <a:gd name="connsiteY113" fmla="*/ 950140 h 4171295"/>
              <a:gd name="connsiteX114" fmla="*/ 1314705 w 3585653"/>
              <a:gd name="connsiteY114" fmla="*/ 1601667 h 4171295"/>
              <a:gd name="connsiteX115" fmla="*/ 550003 w 3585653"/>
              <a:gd name="connsiteY115" fmla="*/ 1980062 h 4171295"/>
              <a:gd name="connsiteX116" fmla="*/ 383594 w 3585653"/>
              <a:gd name="connsiteY116" fmla="*/ 2819259 h 4171295"/>
              <a:gd name="connsiteX117" fmla="*/ 945691 w 3585653"/>
              <a:gd name="connsiteY117" fmla="*/ 3462511 h 4171295"/>
              <a:gd name="connsiteX118" fmla="*/ 1796427 w 3585653"/>
              <a:gd name="connsiteY118" fmla="*/ 3406614 h 4171295"/>
              <a:gd name="connsiteX119" fmla="*/ 2270121 w 3585653"/>
              <a:gd name="connsiteY119" fmla="*/ 2695240 h 4171295"/>
              <a:gd name="connsiteX120" fmla="*/ 1996087 w 3585653"/>
              <a:gd name="connsiteY120" fmla="*/ 1884977 h 4171295"/>
              <a:gd name="connsiteX121" fmla="*/ 1314700 w 3585653"/>
              <a:gd name="connsiteY121" fmla="*/ 1601702 h 4171295"/>
              <a:gd name="connsiteX122" fmla="*/ 1927212 w 3585653"/>
              <a:gd name="connsiteY122" fmla="*/ 1953917 h 4171295"/>
              <a:gd name="connsiteX123" fmla="*/ 1201776 w 3585653"/>
              <a:gd name="connsiteY123" fmla="*/ 1706589 h 4171295"/>
              <a:gd name="connsiteX124" fmla="*/ 564437 w 3585653"/>
              <a:gd name="connsiteY124" fmla="*/ 2133652 h 4171295"/>
              <a:gd name="connsiteX125" fmla="*/ 514054 w 3585653"/>
              <a:gd name="connsiteY125" fmla="*/ 2900945 h 4171295"/>
              <a:gd name="connsiteX126" fmla="*/ 1090059 w 3585653"/>
              <a:gd name="connsiteY126" fmla="*/ 3408313 h 4171295"/>
              <a:gd name="connsiteX127" fmla="*/ 1841554 w 3585653"/>
              <a:gd name="connsiteY127" fmla="*/ 3258506 h 4171295"/>
              <a:gd name="connsiteX128" fmla="*/ 2180884 w 3585653"/>
              <a:gd name="connsiteY128" fmla="*/ 2568976 h 4171295"/>
              <a:gd name="connsiteX129" fmla="*/ 1927247 w 3585653"/>
              <a:gd name="connsiteY129" fmla="*/ 1954080 h 4171295"/>
              <a:gd name="connsiteX130" fmla="*/ 1154481 w 3585653"/>
              <a:gd name="connsiteY130" fmla="*/ 2014121 h 4171295"/>
              <a:gd name="connsiteX131" fmla="*/ 1154481 w 3585653"/>
              <a:gd name="connsiteY131" fmla="*/ 2014292 h 4171295"/>
              <a:gd name="connsiteX132" fmla="*/ 1092787 w 3585653"/>
              <a:gd name="connsiteY132" fmla="*/ 2038025 h 4171295"/>
              <a:gd name="connsiteX133" fmla="*/ 1089014 w 3585653"/>
              <a:gd name="connsiteY133" fmla="*/ 2041464 h 4171295"/>
              <a:gd name="connsiteX134" fmla="*/ 1061936 w 3585653"/>
              <a:gd name="connsiteY134" fmla="*/ 2107167 h 4171295"/>
              <a:gd name="connsiteX135" fmla="*/ 1061936 w 3585653"/>
              <a:gd name="connsiteY135" fmla="*/ 2314942 h 4171295"/>
              <a:gd name="connsiteX136" fmla="*/ 854910 w 3585653"/>
              <a:gd name="connsiteY136" fmla="*/ 2314942 h 4171295"/>
              <a:gd name="connsiteX137" fmla="*/ 789443 w 3585653"/>
              <a:gd name="connsiteY137" fmla="*/ 2342118 h 4171295"/>
              <a:gd name="connsiteX138" fmla="*/ 762193 w 3585653"/>
              <a:gd name="connsiteY138" fmla="*/ 2407650 h 4171295"/>
              <a:gd name="connsiteX139" fmla="*/ 762193 w 3585653"/>
              <a:gd name="connsiteY139" fmla="*/ 2729972 h 4171295"/>
              <a:gd name="connsiteX140" fmla="*/ 854910 w 3585653"/>
              <a:gd name="connsiteY140" fmla="*/ 2822680 h 4171295"/>
              <a:gd name="connsiteX141" fmla="*/ 1061936 w 3585653"/>
              <a:gd name="connsiteY141" fmla="*/ 2822680 h 4171295"/>
              <a:gd name="connsiteX142" fmla="*/ 1061936 w 3585653"/>
              <a:gd name="connsiteY142" fmla="*/ 3030455 h 4171295"/>
              <a:gd name="connsiteX143" fmla="*/ 1061936 w 3585653"/>
              <a:gd name="connsiteY143" fmla="*/ 3030283 h 4171295"/>
              <a:gd name="connsiteX144" fmla="*/ 1089014 w 3585653"/>
              <a:gd name="connsiteY144" fmla="*/ 3095986 h 4171295"/>
              <a:gd name="connsiteX145" fmla="*/ 1154310 w 3585653"/>
              <a:gd name="connsiteY145" fmla="*/ 3123334 h 4171295"/>
              <a:gd name="connsiteX146" fmla="*/ 1474787 w 3585653"/>
              <a:gd name="connsiteY146" fmla="*/ 3123334 h 4171295"/>
              <a:gd name="connsiteX147" fmla="*/ 1567333 w 3585653"/>
              <a:gd name="connsiteY147" fmla="*/ 3030283 h 4171295"/>
              <a:gd name="connsiteX148" fmla="*/ 1567333 w 3585653"/>
              <a:gd name="connsiteY148" fmla="*/ 2822684 h 4171295"/>
              <a:gd name="connsiteX149" fmla="*/ 1774359 w 3585653"/>
              <a:gd name="connsiteY149" fmla="*/ 2822684 h 4171295"/>
              <a:gd name="connsiteX150" fmla="*/ 1867246 w 3585653"/>
              <a:gd name="connsiteY150" fmla="*/ 2729977 h 4171295"/>
              <a:gd name="connsiteX151" fmla="*/ 1867246 w 3585653"/>
              <a:gd name="connsiteY151" fmla="*/ 2408341 h 4171295"/>
              <a:gd name="connsiteX152" fmla="*/ 1843428 w 3585653"/>
              <a:gd name="connsiteY152" fmla="*/ 2346425 h 4171295"/>
              <a:gd name="connsiteX153" fmla="*/ 1839997 w 3585653"/>
              <a:gd name="connsiteY153" fmla="*/ 2342642 h 4171295"/>
              <a:gd name="connsiteX154" fmla="*/ 1774530 w 3585653"/>
              <a:gd name="connsiteY154" fmla="*/ 2315295 h 4171295"/>
              <a:gd name="connsiteX155" fmla="*/ 1567679 w 3585653"/>
              <a:gd name="connsiteY155" fmla="*/ 2315295 h 4171295"/>
              <a:gd name="connsiteX156" fmla="*/ 1567679 w 3585653"/>
              <a:gd name="connsiteY156" fmla="*/ 2107348 h 4171295"/>
              <a:gd name="connsiteX157" fmla="*/ 1474963 w 3585653"/>
              <a:gd name="connsiteY157" fmla="*/ 2014469 h 4171295"/>
              <a:gd name="connsiteX158" fmla="*/ 1470159 w 3585653"/>
              <a:gd name="connsiteY158" fmla="*/ 2111817 h 4171295"/>
              <a:gd name="connsiteX159" fmla="*/ 1159281 w 3585653"/>
              <a:gd name="connsiteY159" fmla="*/ 2111989 h 4171295"/>
              <a:gd name="connsiteX160" fmla="*/ 1159281 w 3585653"/>
              <a:gd name="connsiteY160" fmla="*/ 2319764 h 4171295"/>
              <a:gd name="connsiteX161" fmla="*/ 1132203 w 3585653"/>
              <a:gd name="connsiteY161" fmla="*/ 2385295 h 4171295"/>
              <a:gd name="connsiteX162" fmla="*/ 1066907 w 3585653"/>
              <a:gd name="connsiteY162" fmla="*/ 2412467 h 4171295"/>
              <a:gd name="connsiteX163" fmla="*/ 859709 w 3585653"/>
              <a:gd name="connsiteY163" fmla="*/ 2412467 h 4171295"/>
              <a:gd name="connsiteX164" fmla="*/ 859709 w 3585653"/>
              <a:gd name="connsiteY164" fmla="*/ 2724468 h 4171295"/>
              <a:gd name="connsiteX165" fmla="*/ 1066736 w 3585653"/>
              <a:gd name="connsiteY165" fmla="*/ 2724468 h 4171295"/>
              <a:gd name="connsiteX166" fmla="*/ 1159110 w 3585653"/>
              <a:gd name="connsiteY166" fmla="*/ 2817176 h 4171295"/>
              <a:gd name="connsiteX167" fmla="*/ 1159110 w 3585653"/>
              <a:gd name="connsiteY167" fmla="*/ 3024951 h 4171295"/>
              <a:gd name="connsiteX168" fmla="*/ 1469988 w 3585653"/>
              <a:gd name="connsiteY168" fmla="*/ 3024951 h 4171295"/>
              <a:gd name="connsiteX169" fmla="*/ 1469988 w 3585653"/>
              <a:gd name="connsiteY169" fmla="*/ 2818039 h 4171295"/>
              <a:gd name="connsiteX170" fmla="*/ 1562533 w 3585653"/>
              <a:gd name="connsiteY170" fmla="*/ 2725331 h 4171295"/>
              <a:gd name="connsiteX171" fmla="*/ 1769731 w 3585653"/>
              <a:gd name="connsiteY171" fmla="*/ 2725331 h 4171295"/>
              <a:gd name="connsiteX172" fmla="*/ 1769731 w 3585653"/>
              <a:gd name="connsiteY172" fmla="*/ 2412811 h 4171295"/>
              <a:gd name="connsiteX173" fmla="*/ 1562704 w 3585653"/>
              <a:gd name="connsiteY173" fmla="*/ 2412811 h 4171295"/>
              <a:gd name="connsiteX174" fmla="*/ 1470159 w 3585653"/>
              <a:gd name="connsiteY174" fmla="*/ 2319931 h 4171295"/>
              <a:gd name="connsiteX175" fmla="*/ 101549 w 3585653"/>
              <a:gd name="connsiteY175" fmla="*/ 3687476 h 4171295"/>
              <a:gd name="connsiteX176" fmla="*/ 541285 w 3585653"/>
              <a:gd name="connsiteY176" fmla="*/ 4073608 h 4171295"/>
              <a:gd name="connsiteX177" fmla="*/ 2087975 w 3585653"/>
              <a:gd name="connsiteY177" fmla="*/ 4073608 h 4171295"/>
              <a:gd name="connsiteX178" fmla="*/ 2527886 w 3585653"/>
              <a:gd name="connsiteY178" fmla="*/ 3687476 h 4171295"/>
              <a:gd name="connsiteX179" fmla="*/ 2146238 w 3585653"/>
              <a:gd name="connsiteY179" fmla="*/ 97737 h 4171295"/>
              <a:gd name="connsiteX180" fmla="*/ 483198 w 3585653"/>
              <a:gd name="connsiteY180" fmla="*/ 97737 h 4171295"/>
              <a:gd name="connsiteX181" fmla="*/ 353466 w 3585653"/>
              <a:gd name="connsiteY181" fmla="*/ 227938 h 4171295"/>
              <a:gd name="connsiteX182" fmla="*/ 353466 w 3585653"/>
              <a:gd name="connsiteY182" fmla="*/ 324084 h 4171295"/>
              <a:gd name="connsiteX183" fmla="*/ 483198 w 3585653"/>
              <a:gd name="connsiteY183" fmla="*/ 454282 h 4171295"/>
              <a:gd name="connsiteX184" fmla="*/ 2146238 w 3585653"/>
              <a:gd name="connsiteY184" fmla="*/ 454282 h 4171295"/>
              <a:gd name="connsiteX185" fmla="*/ 2275969 w 3585653"/>
              <a:gd name="connsiteY185" fmla="*/ 324084 h 4171295"/>
              <a:gd name="connsiteX186" fmla="*/ 2275969 w 3585653"/>
              <a:gd name="connsiteY186" fmla="*/ 227938 h 4171295"/>
              <a:gd name="connsiteX187" fmla="*/ 2146238 w 3585653"/>
              <a:gd name="connsiteY187" fmla="*/ 97737 h 417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585653" h="4171295">
                <a:moveTo>
                  <a:pt x="2134041" y="552137"/>
                </a:moveTo>
                <a:lnTo>
                  <a:pt x="2134041" y="909033"/>
                </a:lnTo>
                <a:cubicBezTo>
                  <a:pt x="2133185" y="1030634"/>
                  <a:pt x="2221102" y="1134693"/>
                  <a:pt x="2340892" y="1153613"/>
                </a:cubicBezTo>
                <a:cubicBezTo>
                  <a:pt x="2506959" y="1181305"/>
                  <a:pt x="2628978" y="1325265"/>
                  <a:pt x="2629320" y="1494340"/>
                </a:cubicBezTo>
                <a:lnTo>
                  <a:pt x="2629320" y="2552984"/>
                </a:lnTo>
                <a:lnTo>
                  <a:pt x="3069056" y="2434822"/>
                </a:lnTo>
                <a:cubicBezTo>
                  <a:pt x="3124924" y="2419688"/>
                  <a:pt x="3184565" y="2427768"/>
                  <a:pt x="3234606" y="2456837"/>
                </a:cubicBezTo>
                <a:cubicBezTo>
                  <a:pt x="3235633" y="2457524"/>
                  <a:pt x="3236664" y="2458039"/>
                  <a:pt x="3237519" y="2458731"/>
                </a:cubicBezTo>
                <a:cubicBezTo>
                  <a:pt x="3340172" y="2519789"/>
                  <a:pt x="3374450" y="2652398"/>
                  <a:pt x="3314467" y="2755770"/>
                </a:cubicBezTo>
                <a:cubicBezTo>
                  <a:pt x="3285503" y="2806164"/>
                  <a:pt x="3237861" y="2842974"/>
                  <a:pt x="3181994" y="2858107"/>
                </a:cubicBezTo>
                <a:lnTo>
                  <a:pt x="2697156" y="2988479"/>
                </a:lnTo>
                <a:cubicBezTo>
                  <a:pt x="2674878" y="2994327"/>
                  <a:pt x="2651915" y="2996735"/>
                  <a:pt x="2629118" y="2995529"/>
                </a:cubicBezTo>
                <a:lnTo>
                  <a:pt x="2629118" y="3628126"/>
                </a:lnTo>
                <a:cubicBezTo>
                  <a:pt x="2628605" y="3927746"/>
                  <a:pt x="2386621" y="4170767"/>
                  <a:pt x="2087904" y="4171296"/>
                </a:cubicBezTo>
                <a:lnTo>
                  <a:pt x="541215" y="4171296"/>
                </a:lnTo>
                <a:cubicBezTo>
                  <a:pt x="242503" y="4170781"/>
                  <a:pt x="528" y="3927922"/>
                  <a:pt x="2" y="3628126"/>
                </a:cubicBezTo>
                <a:lnTo>
                  <a:pt x="2" y="1486402"/>
                </a:lnTo>
                <a:cubicBezTo>
                  <a:pt x="-513" y="1316982"/>
                  <a:pt x="121849" y="1172335"/>
                  <a:pt x="288600" y="1145674"/>
                </a:cubicBezTo>
                <a:cubicBezTo>
                  <a:pt x="407535" y="1125552"/>
                  <a:pt x="494938" y="1022180"/>
                  <a:pt x="495109" y="901094"/>
                </a:cubicBezTo>
                <a:lnTo>
                  <a:pt x="495109" y="552111"/>
                </a:lnTo>
                <a:lnTo>
                  <a:pt x="482943" y="552111"/>
                </a:lnTo>
                <a:cubicBezTo>
                  <a:pt x="357665" y="551768"/>
                  <a:pt x="256209" y="449945"/>
                  <a:pt x="255867" y="324044"/>
                </a:cubicBezTo>
                <a:lnTo>
                  <a:pt x="255867" y="227897"/>
                </a:lnTo>
                <a:cubicBezTo>
                  <a:pt x="256209" y="101994"/>
                  <a:pt x="357665" y="172"/>
                  <a:pt x="483115" y="0"/>
                </a:cubicBezTo>
                <a:lnTo>
                  <a:pt x="2146154" y="0"/>
                </a:lnTo>
                <a:cubicBezTo>
                  <a:pt x="2271433" y="172"/>
                  <a:pt x="2373059" y="102166"/>
                  <a:pt x="2373231" y="227897"/>
                </a:cubicBezTo>
                <a:lnTo>
                  <a:pt x="2373231" y="324044"/>
                </a:lnTo>
                <a:cubicBezTo>
                  <a:pt x="2373059" y="449945"/>
                  <a:pt x="2271433" y="551768"/>
                  <a:pt x="2146154" y="552111"/>
                </a:cubicBezTo>
                <a:close/>
                <a:moveTo>
                  <a:pt x="2893434" y="1938242"/>
                </a:moveTo>
                <a:lnTo>
                  <a:pt x="3103374" y="1816640"/>
                </a:lnTo>
                <a:lnTo>
                  <a:pt x="3003634" y="1643439"/>
                </a:lnTo>
                <a:cubicBezTo>
                  <a:pt x="3003120" y="1642580"/>
                  <a:pt x="3002607" y="1641889"/>
                  <a:pt x="3002089" y="1640859"/>
                </a:cubicBezTo>
                <a:lnTo>
                  <a:pt x="3002089" y="1640687"/>
                </a:lnTo>
                <a:cubicBezTo>
                  <a:pt x="2968843" y="1583755"/>
                  <a:pt x="2896523" y="1563461"/>
                  <a:pt x="2838764" y="1594934"/>
                </a:cubicBezTo>
                <a:lnTo>
                  <a:pt x="2836711" y="1596136"/>
                </a:lnTo>
                <a:lnTo>
                  <a:pt x="2836540" y="1596136"/>
                </a:lnTo>
                <a:cubicBezTo>
                  <a:pt x="2779812" y="1629508"/>
                  <a:pt x="2759591" y="1702084"/>
                  <a:pt x="2790952" y="1760051"/>
                </a:cubicBezTo>
                <a:lnTo>
                  <a:pt x="2792321" y="1762117"/>
                </a:lnTo>
                <a:lnTo>
                  <a:pt x="2893434" y="1938070"/>
                </a:lnTo>
                <a:close/>
                <a:moveTo>
                  <a:pt x="3152042" y="1901092"/>
                </a:moveTo>
                <a:lnTo>
                  <a:pt x="2941931" y="2022694"/>
                </a:lnTo>
                <a:lnTo>
                  <a:pt x="3043044" y="2198471"/>
                </a:lnTo>
                <a:cubicBezTo>
                  <a:pt x="3076291" y="2255579"/>
                  <a:pt x="3148611" y="2275873"/>
                  <a:pt x="3206541" y="2244395"/>
                </a:cubicBezTo>
                <a:lnTo>
                  <a:pt x="3208598" y="2243022"/>
                </a:lnTo>
                <a:cubicBezTo>
                  <a:pt x="3266352" y="2209140"/>
                  <a:pt x="3286060" y="2135009"/>
                  <a:pt x="3252984" y="2076874"/>
                </a:cubicBezTo>
                <a:lnTo>
                  <a:pt x="3151871" y="1901092"/>
                </a:lnTo>
                <a:close/>
                <a:moveTo>
                  <a:pt x="2959072" y="2247491"/>
                </a:moveTo>
                <a:cubicBezTo>
                  <a:pt x="3018541" y="2350343"/>
                  <a:pt x="3148787" y="2386982"/>
                  <a:pt x="3252813" y="2330049"/>
                </a:cubicBezTo>
                <a:cubicBezTo>
                  <a:pt x="3255555" y="2328847"/>
                  <a:pt x="3258126" y="2327126"/>
                  <a:pt x="3260697" y="2325408"/>
                </a:cubicBezTo>
                <a:cubicBezTo>
                  <a:pt x="3362495" y="2263835"/>
                  <a:pt x="3396602" y="2131570"/>
                  <a:pt x="3337132" y="2028197"/>
                </a:cubicBezTo>
                <a:lnTo>
                  <a:pt x="3087777" y="1594591"/>
                </a:lnTo>
                <a:lnTo>
                  <a:pt x="3087777" y="1594419"/>
                </a:lnTo>
                <a:cubicBezTo>
                  <a:pt x="3087435" y="1593556"/>
                  <a:pt x="3086922" y="1592697"/>
                  <a:pt x="3086404" y="1591839"/>
                </a:cubicBezTo>
                <a:cubicBezTo>
                  <a:pt x="3026934" y="1488986"/>
                  <a:pt x="2896689" y="1452176"/>
                  <a:pt x="2792663" y="1509108"/>
                </a:cubicBezTo>
                <a:cubicBezTo>
                  <a:pt x="2789921" y="1510482"/>
                  <a:pt x="2787354" y="1512032"/>
                  <a:pt x="2784783" y="1513749"/>
                </a:cubicBezTo>
                <a:cubicBezTo>
                  <a:pt x="2684012" y="1574808"/>
                  <a:pt x="2649567" y="1704841"/>
                  <a:pt x="2706633" y="1808041"/>
                </a:cubicBezTo>
                <a:cubicBezTo>
                  <a:pt x="2707150" y="1809071"/>
                  <a:pt x="2707664" y="1810102"/>
                  <a:pt x="2708348" y="1811137"/>
                </a:cubicBezTo>
                <a:lnTo>
                  <a:pt x="2959247" y="2247319"/>
                </a:lnTo>
                <a:close/>
                <a:moveTo>
                  <a:pt x="2899089" y="2581684"/>
                </a:moveTo>
                <a:lnTo>
                  <a:pt x="2961814" y="2816458"/>
                </a:lnTo>
                <a:lnTo>
                  <a:pt x="3157184" y="2763823"/>
                </a:lnTo>
                <a:lnTo>
                  <a:pt x="3157184" y="2763999"/>
                </a:lnTo>
                <a:cubicBezTo>
                  <a:pt x="3188202" y="2755568"/>
                  <a:pt x="3214596" y="2735102"/>
                  <a:pt x="3230534" y="2707239"/>
                </a:cubicBezTo>
                <a:cubicBezTo>
                  <a:pt x="3246645" y="2679371"/>
                  <a:pt x="3250926" y="2646181"/>
                  <a:pt x="3242700" y="2615046"/>
                </a:cubicBezTo>
                <a:cubicBezTo>
                  <a:pt x="3234645" y="2584775"/>
                  <a:pt x="3215109" y="2558805"/>
                  <a:pt x="3188373" y="2542637"/>
                </a:cubicBezTo>
                <a:lnTo>
                  <a:pt x="3185977" y="2541430"/>
                </a:lnTo>
                <a:lnTo>
                  <a:pt x="3186148" y="2541430"/>
                </a:lnTo>
                <a:cubicBezTo>
                  <a:pt x="3158381" y="2525262"/>
                  <a:pt x="3125310" y="2520793"/>
                  <a:pt x="3094288" y="2529220"/>
                </a:cubicBezTo>
                <a:lnTo>
                  <a:pt x="2898747" y="2581507"/>
                </a:lnTo>
                <a:close/>
                <a:moveTo>
                  <a:pt x="2867900" y="2841737"/>
                </a:moveTo>
                <a:lnTo>
                  <a:pt x="2805175" y="2606966"/>
                </a:lnTo>
                <a:lnTo>
                  <a:pt x="2609464" y="2659421"/>
                </a:lnTo>
                <a:cubicBezTo>
                  <a:pt x="2578441" y="2667677"/>
                  <a:pt x="2552052" y="2688147"/>
                  <a:pt x="2535941" y="2716010"/>
                </a:cubicBezTo>
                <a:cubicBezTo>
                  <a:pt x="2520003" y="2743877"/>
                  <a:pt x="2515545" y="2776901"/>
                  <a:pt x="2523771" y="2808031"/>
                </a:cubicBezTo>
                <a:cubicBezTo>
                  <a:pt x="2541254" y="2872871"/>
                  <a:pt x="2607577" y="2911227"/>
                  <a:pt x="2672184" y="2894024"/>
                </a:cubicBezTo>
                <a:lnTo>
                  <a:pt x="2867554" y="2841397"/>
                </a:lnTo>
                <a:close/>
                <a:moveTo>
                  <a:pt x="2532173" y="2586840"/>
                </a:moveTo>
                <a:lnTo>
                  <a:pt x="2532173" y="1547962"/>
                </a:lnTo>
                <a:lnTo>
                  <a:pt x="97587" y="1547962"/>
                </a:lnTo>
                <a:lnTo>
                  <a:pt x="97587" y="3589559"/>
                </a:lnTo>
                <a:lnTo>
                  <a:pt x="2531822" y="3589559"/>
                </a:lnTo>
                <a:lnTo>
                  <a:pt x="2531822" y="2966257"/>
                </a:lnTo>
                <a:cubicBezTo>
                  <a:pt x="2482465" y="2937874"/>
                  <a:pt x="2446134" y="2891263"/>
                  <a:pt x="2430537" y="2836396"/>
                </a:cubicBezTo>
                <a:cubicBezTo>
                  <a:pt x="2430020" y="2834507"/>
                  <a:pt x="2429506" y="2832785"/>
                  <a:pt x="2429164" y="2830892"/>
                </a:cubicBezTo>
                <a:lnTo>
                  <a:pt x="2429164" y="2831068"/>
                </a:lnTo>
                <a:cubicBezTo>
                  <a:pt x="2415112" y="2775685"/>
                  <a:pt x="2423338" y="2717036"/>
                  <a:pt x="2451956" y="2667672"/>
                </a:cubicBezTo>
                <a:cubicBezTo>
                  <a:pt x="2470979" y="2634129"/>
                  <a:pt x="2498571" y="2606271"/>
                  <a:pt x="2531817" y="2586835"/>
                </a:cubicBezTo>
                <a:close/>
                <a:moveTo>
                  <a:pt x="3419411" y="3215998"/>
                </a:moveTo>
                <a:lnTo>
                  <a:pt x="2935934" y="3701227"/>
                </a:lnTo>
                <a:lnTo>
                  <a:pt x="2935762" y="3701227"/>
                </a:lnTo>
                <a:cubicBezTo>
                  <a:pt x="3073207" y="3804942"/>
                  <a:pt x="3265663" y="3791183"/>
                  <a:pt x="3387345" y="3669234"/>
                </a:cubicBezTo>
                <a:cubicBezTo>
                  <a:pt x="3508850" y="3547117"/>
                  <a:pt x="3522560" y="3353961"/>
                  <a:pt x="3419218" y="3216020"/>
                </a:cubicBezTo>
                <a:close/>
                <a:moveTo>
                  <a:pt x="2866702" y="3632234"/>
                </a:moveTo>
                <a:lnTo>
                  <a:pt x="3350180" y="3147005"/>
                </a:lnTo>
                <a:cubicBezTo>
                  <a:pt x="3212735" y="3043466"/>
                  <a:pt x="3020279" y="3057050"/>
                  <a:pt x="2898598" y="3178999"/>
                </a:cubicBezTo>
                <a:cubicBezTo>
                  <a:pt x="2777092" y="3301115"/>
                  <a:pt x="2763382" y="3494271"/>
                  <a:pt x="2866720" y="3632212"/>
                </a:cubicBezTo>
                <a:close/>
                <a:moveTo>
                  <a:pt x="3455913" y="3109891"/>
                </a:moveTo>
                <a:cubicBezTo>
                  <a:pt x="3306645" y="2960084"/>
                  <a:pt x="3072540" y="2937029"/>
                  <a:pt x="2896887" y="3054681"/>
                </a:cubicBezTo>
                <a:cubicBezTo>
                  <a:pt x="2721396" y="3172495"/>
                  <a:pt x="2653016" y="3398327"/>
                  <a:pt x="2733908" y="3594240"/>
                </a:cubicBezTo>
                <a:cubicBezTo>
                  <a:pt x="2814801" y="3789968"/>
                  <a:pt x="3022165" y="3901256"/>
                  <a:pt x="3229188" y="3859977"/>
                </a:cubicBezTo>
                <a:cubicBezTo>
                  <a:pt x="3436385" y="3818522"/>
                  <a:pt x="3585653" y="3636039"/>
                  <a:pt x="3585653" y="3424138"/>
                </a:cubicBezTo>
                <a:cubicBezTo>
                  <a:pt x="3585824" y="3306315"/>
                  <a:pt x="3539039" y="3193146"/>
                  <a:pt x="3455922" y="3109900"/>
                </a:cubicBezTo>
                <a:close/>
                <a:moveTo>
                  <a:pt x="592691" y="852096"/>
                </a:moveTo>
                <a:lnTo>
                  <a:pt x="2036718" y="852096"/>
                </a:lnTo>
                <a:lnTo>
                  <a:pt x="2036718" y="552137"/>
                </a:lnTo>
                <a:lnTo>
                  <a:pt x="592691" y="552137"/>
                </a:lnTo>
                <a:lnTo>
                  <a:pt x="592691" y="852268"/>
                </a:lnTo>
                <a:close/>
                <a:moveTo>
                  <a:pt x="2039131" y="950140"/>
                </a:moveTo>
                <a:lnTo>
                  <a:pt x="589269" y="950140"/>
                </a:lnTo>
                <a:cubicBezTo>
                  <a:pt x="567675" y="1099257"/>
                  <a:pt x="452338" y="1217419"/>
                  <a:pt x="304267" y="1242187"/>
                </a:cubicBezTo>
                <a:cubicBezTo>
                  <a:pt x="197841" y="1259046"/>
                  <a:pt x="115066" y="1343665"/>
                  <a:pt x="99987" y="1450653"/>
                </a:cubicBezTo>
                <a:lnTo>
                  <a:pt x="2528079" y="1450653"/>
                </a:lnTo>
                <a:cubicBezTo>
                  <a:pt x="2509227" y="1347624"/>
                  <a:pt x="2428168" y="1267302"/>
                  <a:pt x="2325168" y="1250103"/>
                </a:cubicBezTo>
                <a:cubicBezTo>
                  <a:pt x="2173671" y="1225851"/>
                  <a:pt x="2056619" y="1103220"/>
                  <a:pt x="2039140" y="950140"/>
                </a:cubicBezTo>
                <a:close/>
                <a:moveTo>
                  <a:pt x="1314705" y="1601667"/>
                </a:moveTo>
                <a:cubicBezTo>
                  <a:pt x="1015137" y="1601667"/>
                  <a:pt x="732513" y="1741501"/>
                  <a:pt x="550003" y="1980062"/>
                </a:cubicBezTo>
                <a:cubicBezTo>
                  <a:pt x="367659" y="2218628"/>
                  <a:pt x="306132" y="2528740"/>
                  <a:pt x="383594" y="2819259"/>
                </a:cubicBezTo>
                <a:cubicBezTo>
                  <a:pt x="461226" y="3109764"/>
                  <a:pt x="668937" y="3347458"/>
                  <a:pt x="945691" y="3462511"/>
                </a:cubicBezTo>
                <a:cubicBezTo>
                  <a:pt x="1222445" y="3577565"/>
                  <a:pt x="1536964" y="3556936"/>
                  <a:pt x="1796427" y="3406614"/>
                </a:cubicBezTo>
                <a:cubicBezTo>
                  <a:pt x="2055895" y="3256287"/>
                  <a:pt x="2230868" y="2993301"/>
                  <a:pt x="2270121" y="2695240"/>
                </a:cubicBezTo>
                <a:cubicBezTo>
                  <a:pt x="2309194" y="2397171"/>
                  <a:pt x="2207909" y="2097736"/>
                  <a:pt x="1996087" y="1884977"/>
                </a:cubicBezTo>
                <a:cubicBezTo>
                  <a:pt x="1815455" y="1703348"/>
                  <a:pt x="1570215" y="1601354"/>
                  <a:pt x="1314700" y="1601702"/>
                </a:cubicBezTo>
                <a:close/>
                <a:moveTo>
                  <a:pt x="1927212" y="1953917"/>
                </a:moveTo>
                <a:cubicBezTo>
                  <a:pt x="1736813" y="1762834"/>
                  <a:pt x="1468786" y="1671324"/>
                  <a:pt x="1201776" y="1706589"/>
                </a:cubicBezTo>
                <a:cubicBezTo>
                  <a:pt x="934771" y="1741673"/>
                  <a:pt x="699126" y="1899569"/>
                  <a:pt x="564437" y="2133652"/>
                </a:cubicBezTo>
                <a:cubicBezTo>
                  <a:pt x="429735" y="2367568"/>
                  <a:pt x="411054" y="2651200"/>
                  <a:pt x="514054" y="2900945"/>
                </a:cubicBezTo>
                <a:cubicBezTo>
                  <a:pt x="617054" y="3150687"/>
                  <a:pt x="829902" y="3338158"/>
                  <a:pt x="1090059" y="3408313"/>
                </a:cubicBezTo>
                <a:cubicBezTo>
                  <a:pt x="1350211" y="3478319"/>
                  <a:pt x="1627851" y="3422936"/>
                  <a:pt x="1841554" y="3258506"/>
                </a:cubicBezTo>
                <a:cubicBezTo>
                  <a:pt x="2055434" y="3094080"/>
                  <a:pt x="2180713" y="2839178"/>
                  <a:pt x="2180884" y="2568976"/>
                </a:cubicBezTo>
                <a:cubicBezTo>
                  <a:pt x="2181226" y="2338327"/>
                  <a:pt x="2089883" y="2116956"/>
                  <a:pt x="1927247" y="1954080"/>
                </a:cubicBezTo>
                <a:close/>
                <a:moveTo>
                  <a:pt x="1154481" y="2014121"/>
                </a:moveTo>
                <a:lnTo>
                  <a:pt x="1154481" y="2014292"/>
                </a:lnTo>
                <a:cubicBezTo>
                  <a:pt x="1131685" y="2014292"/>
                  <a:pt x="1109753" y="2022720"/>
                  <a:pt x="1092787" y="2038025"/>
                </a:cubicBezTo>
                <a:cubicBezTo>
                  <a:pt x="1091414" y="2039060"/>
                  <a:pt x="1090217" y="2040262"/>
                  <a:pt x="1089014" y="2041464"/>
                </a:cubicBezTo>
                <a:cubicBezTo>
                  <a:pt x="1071536" y="2058839"/>
                  <a:pt x="1061765" y="2082572"/>
                  <a:pt x="1061936" y="2107167"/>
                </a:cubicBezTo>
                <a:lnTo>
                  <a:pt x="1061936" y="2314942"/>
                </a:lnTo>
                <a:lnTo>
                  <a:pt x="854910" y="2314942"/>
                </a:lnTo>
                <a:cubicBezTo>
                  <a:pt x="830402" y="2314942"/>
                  <a:pt x="806750" y="2324748"/>
                  <a:pt x="789443" y="2342118"/>
                </a:cubicBezTo>
                <a:cubicBezTo>
                  <a:pt x="772135" y="2359493"/>
                  <a:pt x="762364" y="2383054"/>
                  <a:pt x="762193" y="2407650"/>
                </a:cubicBezTo>
                <a:lnTo>
                  <a:pt x="762193" y="2729972"/>
                </a:lnTo>
                <a:cubicBezTo>
                  <a:pt x="762364" y="2781229"/>
                  <a:pt x="803842" y="2822680"/>
                  <a:pt x="854910" y="2822680"/>
                </a:cubicBezTo>
                <a:lnTo>
                  <a:pt x="1061936" y="2822680"/>
                </a:lnTo>
                <a:lnTo>
                  <a:pt x="1061936" y="3030455"/>
                </a:lnTo>
                <a:lnTo>
                  <a:pt x="1061936" y="3030283"/>
                </a:lnTo>
                <a:cubicBezTo>
                  <a:pt x="1061765" y="3055050"/>
                  <a:pt x="1071536" y="3078616"/>
                  <a:pt x="1089014" y="3095986"/>
                </a:cubicBezTo>
                <a:cubicBezTo>
                  <a:pt x="1106327" y="3113533"/>
                  <a:pt x="1129803" y="3123334"/>
                  <a:pt x="1154310" y="3123334"/>
                </a:cubicBezTo>
                <a:lnTo>
                  <a:pt x="1474787" y="3123334"/>
                </a:lnTo>
                <a:cubicBezTo>
                  <a:pt x="1525860" y="3123162"/>
                  <a:pt x="1567333" y="3081711"/>
                  <a:pt x="1567333" y="3030283"/>
                </a:cubicBezTo>
                <a:lnTo>
                  <a:pt x="1567333" y="2822684"/>
                </a:lnTo>
                <a:lnTo>
                  <a:pt x="1774359" y="2822684"/>
                </a:lnTo>
                <a:cubicBezTo>
                  <a:pt x="1825431" y="2822684"/>
                  <a:pt x="1867075" y="2781233"/>
                  <a:pt x="1867246" y="2729977"/>
                </a:cubicBezTo>
                <a:lnTo>
                  <a:pt x="1867246" y="2408341"/>
                </a:lnTo>
                <a:cubicBezTo>
                  <a:pt x="1867075" y="2385467"/>
                  <a:pt x="1858678" y="2363280"/>
                  <a:pt x="1843428" y="2346425"/>
                </a:cubicBezTo>
                <a:cubicBezTo>
                  <a:pt x="1842397" y="2345051"/>
                  <a:pt x="1841199" y="2343844"/>
                  <a:pt x="1839997" y="2342642"/>
                </a:cubicBezTo>
                <a:cubicBezTo>
                  <a:pt x="1822689" y="2325096"/>
                  <a:pt x="1799209" y="2315295"/>
                  <a:pt x="1774530" y="2315295"/>
                </a:cubicBezTo>
                <a:lnTo>
                  <a:pt x="1567679" y="2315295"/>
                </a:lnTo>
                <a:lnTo>
                  <a:pt x="1567679" y="2107348"/>
                </a:lnTo>
                <a:cubicBezTo>
                  <a:pt x="1567508" y="2056091"/>
                  <a:pt x="1526035" y="2014640"/>
                  <a:pt x="1474963" y="2014469"/>
                </a:cubicBezTo>
                <a:close/>
                <a:moveTo>
                  <a:pt x="1470159" y="2111817"/>
                </a:moveTo>
                <a:lnTo>
                  <a:pt x="1159281" y="2111989"/>
                </a:lnTo>
                <a:lnTo>
                  <a:pt x="1159281" y="2319764"/>
                </a:lnTo>
                <a:cubicBezTo>
                  <a:pt x="1159281" y="2344355"/>
                  <a:pt x="1149511" y="2367925"/>
                  <a:pt x="1132203" y="2385295"/>
                </a:cubicBezTo>
                <a:cubicBezTo>
                  <a:pt x="1114891" y="2402666"/>
                  <a:pt x="1091414" y="2412467"/>
                  <a:pt x="1066907" y="2412467"/>
                </a:cubicBezTo>
                <a:lnTo>
                  <a:pt x="859709" y="2412467"/>
                </a:lnTo>
                <a:lnTo>
                  <a:pt x="859709" y="2724468"/>
                </a:lnTo>
                <a:lnTo>
                  <a:pt x="1066736" y="2724468"/>
                </a:lnTo>
                <a:cubicBezTo>
                  <a:pt x="1117637" y="2724644"/>
                  <a:pt x="1158939" y="2766095"/>
                  <a:pt x="1159110" y="2817176"/>
                </a:cubicBezTo>
                <a:lnTo>
                  <a:pt x="1159110" y="3024951"/>
                </a:lnTo>
                <a:lnTo>
                  <a:pt x="1469988" y="3024951"/>
                </a:lnTo>
                <a:lnTo>
                  <a:pt x="1469988" y="2818039"/>
                </a:lnTo>
                <a:cubicBezTo>
                  <a:pt x="1470159" y="2766782"/>
                  <a:pt x="1511461" y="2725331"/>
                  <a:pt x="1562533" y="2725331"/>
                </a:cubicBezTo>
                <a:lnTo>
                  <a:pt x="1769731" y="2725331"/>
                </a:lnTo>
                <a:lnTo>
                  <a:pt x="1769731" y="2412811"/>
                </a:lnTo>
                <a:lnTo>
                  <a:pt x="1562704" y="2412811"/>
                </a:lnTo>
                <a:cubicBezTo>
                  <a:pt x="1511632" y="2412811"/>
                  <a:pt x="1470330" y="2371188"/>
                  <a:pt x="1470159" y="2319931"/>
                </a:cubicBezTo>
                <a:close/>
                <a:moveTo>
                  <a:pt x="101549" y="3687476"/>
                </a:moveTo>
                <a:cubicBezTo>
                  <a:pt x="131711" y="3908319"/>
                  <a:pt x="319368" y="4073089"/>
                  <a:pt x="541285" y="4073608"/>
                </a:cubicBezTo>
                <a:lnTo>
                  <a:pt x="2087975" y="4073608"/>
                </a:lnTo>
                <a:cubicBezTo>
                  <a:pt x="2310080" y="4073089"/>
                  <a:pt x="2497737" y="3908319"/>
                  <a:pt x="2527886" y="3687476"/>
                </a:cubicBezTo>
                <a:close/>
                <a:moveTo>
                  <a:pt x="2146238" y="97737"/>
                </a:moveTo>
                <a:lnTo>
                  <a:pt x="483198" y="97737"/>
                </a:lnTo>
                <a:cubicBezTo>
                  <a:pt x="411734" y="98081"/>
                  <a:pt x="353808" y="156215"/>
                  <a:pt x="353466" y="227938"/>
                </a:cubicBezTo>
                <a:lnTo>
                  <a:pt x="353466" y="324084"/>
                </a:lnTo>
                <a:cubicBezTo>
                  <a:pt x="353808" y="395804"/>
                  <a:pt x="411734" y="453939"/>
                  <a:pt x="483198" y="454282"/>
                </a:cubicBezTo>
                <a:lnTo>
                  <a:pt x="2146238" y="454282"/>
                </a:lnTo>
                <a:cubicBezTo>
                  <a:pt x="2217702" y="453939"/>
                  <a:pt x="2275627" y="395804"/>
                  <a:pt x="2275969" y="324084"/>
                </a:cubicBezTo>
                <a:lnTo>
                  <a:pt x="2275969" y="227938"/>
                </a:lnTo>
                <a:cubicBezTo>
                  <a:pt x="2275623" y="156215"/>
                  <a:pt x="2217702" y="98081"/>
                  <a:pt x="2146238" y="97737"/>
                </a:cubicBezTo>
                <a:close/>
              </a:path>
            </a:pathLst>
          </a:custGeom>
          <a:solidFill>
            <a:srgbClr val="002855"/>
          </a:solidFill>
          <a:ln w="6350" cap="flat">
            <a:solidFill>
              <a:srgbClr val="002855"/>
            </a:solidFill>
            <a:prstDash val="solid"/>
            <a:miter/>
          </a:ln>
        </p:spPr>
        <p:txBody>
          <a:bodyPr rtlCol="0" anchor="ctr"/>
          <a:lstStyle/>
          <a:p>
            <a:endParaRPr lang="es-ES"/>
          </a:p>
        </p:txBody>
      </p:sp>
      <p:grpSp>
        <p:nvGrpSpPr>
          <p:cNvPr id="20" name="Gráfico 9">
            <a:extLst>
              <a:ext uri="{FF2B5EF4-FFF2-40B4-BE49-F238E27FC236}">
                <a16:creationId xmlns:a16="http://schemas.microsoft.com/office/drawing/2014/main" id="{2C544667-4767-79CA-2460-05D50C1C5BE5}"/>
              </a:ext>
            </a:extLst>
          </p:cNvPr>
          <p:cNvGrpSpPr/>
          <p:nvPr/>
        </p:nvGrpSpPr>
        <p:grpSpPr>
          <a:xfrm>
            <a:off x="3696082" y="4417128"/>
            <a:ext cx="923029" cy="1241324"/>
            <a:chOff x="-100408" y="1060053"/>
            <a:chExt cx="2736034" cy="3679522"/>
          </a:xfrm>
          <a:solidFill>
            <a:srgbClr val="002855"/>
          </a:solidFill>
        </p:grpSpPr>
        <p:sp>
          <p:nvSpPr>
            <p:cNvPr id="21" name="Forma libre 20">
              <a:extLst>
                <a:ext uri="{FF2B5EF4-FFF2-40B4-BE49-F238E27FC236}">
                  <a16:creationId xmlns:a16="http://schemas.microsoft.com/office/drawing/2014/main" id="{8E3AE2F7-7C10-3ECC-B1A9-F4E3E2E90224}"/>
                </a:ext>
              </a:extLst>
            </p:cNvPr>
            <p:cNvSpPr/>
            <p:nvPr/>
          </p:nvSpPr>
          <p:spPr>
            <a:xfrm>
              <a:off x="622085" y="1060053"/>
              <a:ext cx="804267" cy="804267"/>
            </a:xfrm>
            <a:custGeom>
              <a:avLst/>
              <a:gdLst>
                <a:gd name="connsiteX0" fmla="*/ 402134 w 804267"/>
                <a:gd name="connsiteY0" fmla="*/ 804267 h 804267"/>
                <a:gd name="connsiteX1" fmla="*/ 804267 w 804267"/>
                <a:gd name="connsiteY1" fmla="*/ 402134 h 804267"/>
                <a:gd name="connsiteX2" fmla="*/ 402134 w 804267"/>
                <a:gd name="connsiteY2" fmla="*/ 0 h 804267"/>
                <a:gd name="connsiteX3" fmla="*/ 0 w 804267"/>
                <a:gd name="connsiteY3" fmla="*/ 402134 h 804267"/>
                <a:gd name="connsiteX4" fmla="*/ 402134 w 804267"/>
                <a:gd name="connsiteY4" fmla="*/ 804267 h 804267"/>
                <a:gd name="connsiteX5" fmla="*/ 402134 w 804267"/>
                <a:gd name="connsiteY5" fmla="*/ 114895 h 804267"/>
                <a:gd name="connsiteX6" fmla="*/ 689372 w 804267"/>
                <a:gd name="connsiteY6" fmla="*/ 402134 h 804267"/>
                <a:gd name="connsiteX7" fmla="*/ 402134 w 804267"/>
                <a:gd name="connsiteY7" fmla="*/ 689372 h 804267"/>
                <a:gd name="connsiteX8" fmla="*/ 114895 w 804267"/>
                <a:gd name="connsiteY8" fmla="*/ 402134 h 804267"/>
                <a:gd name="connsiteX9" fmla="*/ 402134 w 804267"/>
                <a:gd name="connsiteY9" fmla="*/ 114895 h 8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267" h="804267">
                  <a:moveTo>
                    <a:pt x="402134" y="804267"/>
                  </a:moveTo>
                  <a:cubicBezTo>
                    <a:pt x="623307" y="804267"/>
                    <a:pt x="804267" y="623307"/>
                    <a:pt x="804267" y="402134"/>
                  </a:cubicBezTo>
                  <a:cubicBezTo>
                    <a:pt x="804267" y="180960"/>
                    <a:pt x="623307" y="0"/>
                    <a:pt x="402134" y="0"/>
                  </a:cubicBezTo>
                  <a:cubicBezTo>
                    <a:pt x="180960" y="0"/>
                    <a:pt x="0" y="180960"/>
                    <a:pt x="0" y="402134"/>
                  </a:cubicBezTo>
                  <a:cubicBezTo>
                    <a:pt x="0" y="623307"/>
                    <a:pt x="180960" y="804267"/>
                    <a:pt x="402134" y="804267"/>
                  </a:cubicBezTo>
                  <a:close/>
                  <a:moveTo>
                    <a:pt x="402134" y="114895"/>
                  </a:moveTo>
                  <a:cubicBezTo>
                    <a:pt x="560115" y="114895"/>
                    <a:pt x="689372" y="244153"/>
                    <a:pt x="689372" y="402134"/>
                  </a:cubicBezTo>
                  <a:cubicBezTo>
                    <a:pt x="689372" y="560115"/>
                    <a:pt x="560115" y="689372"/>
                    <a:pt x="402134" y="689372"/>
                  </a:cubicBezTo>
                  <a:cubicBezTo>
                    <a:pt x="244153" y="689372"/>
                    <a:pt x="114895" y="560115"/>
                    <a:pt x="114895" y="402134"/>
                  </a:cubicBezTo>
                  <a:cubicBezTo>
                    <a:pt x="114895" y="244153"/>
                    <a:pt x="244153" y="114895"/>
                    <a:pt x="402134" y="114895"/>
                  </a:cubicBezTo>
                  <a:close/>
                </a:path>
              </a:pathLst>
            </a:custGeom>
            <a:grpFill/>
            <a:ln w="28694" cap="flat">
              <a:noFill/>
              <a:prstDash val="solid"/>
              <a:miter/>
            </a:ln>
          </p:spPr>
          <p:txBody>
            <a:bodyPr rtlCol="0" anchor="ctr"/>
            <a:lstStyle/>
            <a:p>
              <a:endParaRPr lang="es-ES"/>
            </a:p>
          </p:txBody>
        </p:sp>
        <p:sp>
          <p:nvSpPr>
            <p:cNvPr id="22" name="Forma libre 21">
              <a:extLst>
                <a:ext uri="{FF2B5EF4-FFF2-40B4-BE49-F238E27FC236}">
                  <a16:creationId xmlns:a16="http://schemas.microsoft.com/office/drawing/2014/main" id="{F9127E89-B3F6-34B2-6D8D-E23AB4CD6852}"/>
                </a:ext>
              </a:extLst>
            </p:cNvPr>
            <p:cNvSpPr/>
            <p:nvPr/>
          </p:nvSpPr>
          <p:spPr>
            <a:xfrm>
              <a:off x="-100408" y="1885310"/>
              <a:ext cx="2736034" cy="2854265"/>
            </a:xfrm>
            <a:custGeom>
              <a:avLst/>
              <a:gdLst>
                <a:gd name="connsiteX0" fmla="*/ 2494755 w 2736034"/>
                <a:gd name="connsiteY0" fmla="*/ 2334364 h 2854265"/>
                <a:gd name="connsiteX1" fmla="*/ 2385604 w 2736034"/>
                <a:gd name="connsiteY1" fmla="*/ 1805845 h 2854265"/>
                <a:gd name="connsiteX2" fmla="*/ 2385604 w 2736034"/>
                <a:gd name="connsiteY2" fmla="*/ 1805845 h 2854265"/>
                <a:gd name="connsiteX3" fmla="*/ 2302305 w 2736034"/>
                <a:gd name="connsiteY3" fmla="*/ 1403712 h 2854265"/>
                <a:gd name="connsiteX4" fmla="*/ 2302305 w 2736034"/>
                <a:gd name="connsiteY4" fmla="*/ 1403712 h 2854265"/>
                <a:gd name="connsiteX5" fmla="*/ 2219006 w 2736034"/>
                <a:gd name="connsiteY5" fmla="*/ 1001578 h 2854265"/>
                <a:gd name="connsiteX6" fmla="*/ 2020811 w 2736034"/>
                <a:gd name="connsiteY6" fmla="*/ 840724 h 2854265"/>
                <a:gd name="connsiteX7" fmla="*/ 1980598 w 2736034"/>
                <a:gd name="connsiteY7" fmla="*/ 840724 h 2854265"/>
                <a:gd name="connsiteX8" fmla="*/ 1799638 w 2736034"/>
                <a:gd name="connsiteY8" fmla="*/ 697105 h 2854265"/>
                <a:gd name="connsiteX9" fmla="*/ 1383142 w 2736034"/>
                <a:gd name="connsiteY9" fmla="*/ 697105 h 2854265"/>
                <a:gd name="connsiteX10" fmla="*/ 1179203 w 2736034"/>
                <a:gd name="connsiteY10" fmla="*/ 447208 h 2854265"/>
                <a:gd name="connsiteX11" fmla="*/ 1133245 w 2736034"/>
                <a:gd name="connsiteY11" fmla="*/ 180076 h 2854265"/>
                <a:gd name="connsiteX12" fmla="*/ 903454 w 2736034"/>
                <a:gd name="connsiteY12" fmla="*/ 10606 h 2854265"/>
                <a:gd name="connsiteX13" fmla="*/ 621961 w 2736034"/>
                <a:gd name="connsiteY13" fmla="*/ 53691 h 2854265"/>
                <a:gd name="connsiteX14" fmla="*/ 452490 w 2736034"/>
                <a:gd name="connsiteY14" fmla="*/ 283482 h 2854265"/>
                <a:gd name="connsiteX15" fmla="*/ 297381 w 2736034"/>
                <a:gd name="connsiteY15" fmla="*/ 903917 h 2854265"/>
                <a:gd name="connsiteX16" fmla="*/ 280147 w 2736034"/>
                <a:gd name="connsiteY16" fmla="*/ 1208390 h 2854265"/>
                <a:gd name="connsiteX17" fmla="*/ 366319 w 2736034"/>
                <a:gd name="connsiteY17" fmla="*/ 1846059 h 2854265"/>
                <a:gd name="connsiteX18" fmla="*/ 47484 w 2736034"/>
                <a:gd name="connsiteY18" fmla="*/ 2207979 h 2854265"/>
                <a:gd name="connsiteX19" fmla="*/ 56101 w 2736034"/>
                <a:gd name="connsiteY19" fmla="*/ 2466494 h 2854265"/>
                <a:gd name="connsiteX20" fmla="*/ 191103 w 2736034"/>
                <a:gd name="connsiteY20" fmla="*/ 2521069 h 2854265"/>
                <a:gd name="connsiteX21" fmla="*/ 323233 w 2736034"/>
                <a:gd name="connsiteY21" fmla="*/ 2466494 h 2854265"/>
                <a:gd name="connsiteX22" fmla="*/ 438128 w 2736034"/>
                <a:gd name="connsiteY22" fmla="*/ 2351598 h 2854265"/>
                <a:gd name="connsiteX23" fmla="*/ 484086 w 2736034"/>
                <a:gd name="connsiteY23" fmla="*/ 2684794 h 2854265"/>
                <a:gd name="connsiteX24" fmla="*/ 676536 w 2736034"/>
                <a:gd name="connsiteY24" fmla="*/ 2854265 h 2854265"/>
                <a:gd name="connsiteX25" fmla="*/ 871858 w 2736034"/>
                <a:gd name="connsiteY25" fmla="*/ 2658943 h 2854265"/>
                <a:gd name="connsiteX26" fmla="*/ 871858 w 2736034"/>
                <a:gd name="connsiteY26" fmla="*/ 1926485 h 2854265"/>
                <a:gd name="connsiteX27" fmla="*/ 1003988 w 2736034"/>
                <a:gd name="connsiteY27" fmla="*/ 1797228 h 2854265"/>
                <a:gd name="connsiteX28" fmla="*/ 1101649 w 2736034"/>
                <a:gd name="connsiteY28" fmla="*/ 1487011 h 2854265"/>
                <a:gd name="connsiteX29" fmla="*/ 1018350 w 2736034"/>
                <a:gd name="connsiteY29" fmla="*/ 1053281 h 2854265"/>
                <a:gd name="connsiteX30" fmla="*/ 1055691 w 2736034"/>
                <a:gd name="connsiteY30" fmla="*/ 955620 h 2854265"/>
                <a:gd name="connsiteX31" fmla="*/ 1055691 w 2736034"/>
                <a:gd name="connsiteY31" fmla="*/ 955620 h 2854265"/>
                <a:gd name="connsiteX32" fmla="*/ 1084415 w 2736034"/>
                <a:gd name="connsiteY32" fmla="*/ 990088 h 2854265"/>
                <a:gd name="connsiteX33" fmla="*/ 1276864 w 2736034"/>
                <a:gd name="connsiteY33" fmla="*/ 1076260 h 2854265"/>
                <a:gd name="connsiteX34" fmla="*/ 1805383 w 2736034"/>
                <a:gd name="connsiteY34" fmla="*/ 1076260 h 2854265"/>
                <a:gd name="connsiteX35" fmla="*/ 1977726 w 2736034"/>
                <a:gd name="connsiteY35" fmla="*/ 961364 h 2854265"/>
                <a:gd name="connsiteX36" fmla="*/ 2026556 w 2736034"/>
                <a:gd name="connsiteY36" fmla="*/ 961364 h 2854265"/>
                <a:gd name="connsiteX37" fmla="*/ 2109855 w 2736034"/>
                <a:gd name="connsiteY37" fmla="*/ 1030302 h 2854265"/>
                <a:gd name="connsiteX38" fmla="*/ 2178793 w 2736034"/>
                <a:gd name="connsiteY38" fmla="*/ 1363498 h 2854265"/>
                <a:gd name="connsiteX39" fmla="*/ 1440590 w 2736034"/>
                <a:gd name="connsiteY39" fmla="*/ 1363498 h 2854265"/>
                <a:gd name="connsiteX40" fmla="*/ 1383142 w 2736034"/>
                <a:gd name="connsiteY40" fmla="*/ 1409456 h 2854265"/>
                <a:gd name="connsiteX41" fmla="*/ 1299843 w 2736034"/>
                <a:gd name="connsiteY41" fmla="*/ 1811590 h 2854265"/>
                <a:gd name="connsiteX42" fmla="*/ 1299843 w 2736034"/>
                <a:gd name="connsiteY42" fmla="*/ 1811590 h 2854265"/>
                <a:gd name="connsiteX43" fmla="*/ 1107393 w 2736034"/>
                <a:gd name="connsiteY43" fmla="*/ 2736497 h 2854265"/>
                <a:gd name="connsiteX44" fmla="*/ 1009733 w 2736034"/>
                <a:gd name="connsiteY44" fmla="*/ 2736497 h 2854265"/>
                <a:gd name="connsiteX45" fmla="*/ 952285 w 2736034"/>
                <a:gd name="connsiteY45" fmla="*/ 2793945 h 2854265"/>
                <a:gd name="connsiteX46" fmla="*/ 1009733 w 2736034"/>
                <a:gd name="connsiteY46" fmla="*/ 2851393 h 2854265"/>
                <a:gd name="connsiteX47" fmla="*/ 1296971 w 2736034"/>
                <a:gd name="connsiteY47" fmla="*/ 2851393 h 2854265"/>
                <a:gd name="connsiteX48" fmla="*/ 1354419 w 2736034"/>
                <a:gd name="connsiteY48" fmla="*/ 2793945 h 2854265"/>
                <a:gd name="connsiteX49" fmla="*/ 1296971 w 2736034"/>
                <a:gd name="connsiteY49" fmla="*/ 2736497 h 2854265"/>
                <a:gd name="connsiteX50" fmla="*/ 1225161 w 2736034"/>
                <a:gd name="connsiteY50" fmla="*/ 2736497 h 2854265"/>
                <a:gd name="connsiteX51" fmla="*/ 1406121 w 2736034"/>
                <a:gd name="connsiteY51" fmla="*/ 1874782 h 2854265"/>
                <a:gd name="connsiteX52" fmla="*/ 2285071 w 2736034"/>
                <a:gd name="connsiteY52" fmla="*/ 1874782 h 2854265"/>
                <a:gd name="connsiteX53" fmla="*/ 2385604 w 2736034"/>
                <a:gd name="connsiteY53" fmla="*/ 2351598 h 2854265"/>
                <a:gd name="connsiteX54" fmla="*/ 2219006 w 2736034"/>
                <a:gd name="connsiteY54" fmla="*/ 2592878 h 2854265"/>
                <a:gd name="connsiteX55" fmla="*/ 2477520 w 2736034"/>
                <a:gd name="connsiteY55" fmla="*/ 2851393 h 2854265"/>
                <a:gd name="connsiteX56" fmla="*/ 2736035 w 2736034"/>
                <a:gd name="connsiteY56" fmla="*/ 2592878 h 2854265"/>
                <a:gd name="connsiteX57" fmla="*/ 2494755 w 2736034"/>
                <a:gd name="connsiteY57" fmla="*/ 2334364 h 2854265"/>
                <a:gd name="connsiteX58" fmla="*/ 237061 w 2736034"/>
                <a:gd name="connsiteY58" fmla="*/ 2380322 h 2854265"/>
                <a:gd name="connsiteX59" fmla="*/ 133656 w 2736034"/>
                <a:gd name="connsiteY59" fmla="*/ 2380322 h 2854265"/>
                <a:gd name="connsiteX60" fmla="*/ 130783 w 2736034"/>
                <a:gd name="connsiteY60" fmla="*/ 2279788 h 2854265"/>
                <a:gd name="connsiteX61" fmla="*/ 386425 w 2736034"/>
                <a:gd name="connsiteY61" fmla="*/ 1992550 h 2854265"/>
                <a:gd name="connsiteX62" fmla="*/ 415149 w 2736034"/>
                <a:gd name="connsiteY62" fmla="*/ 2207979 h 2854265"/>
                <a:gd name="connsiteX63" fmla="*/ 237061 w 2736034"/>
                <a:gd name="connsiteY63" fmla="*/ 2380322 h 2854265"/>
                <a:gd name="connsiteX64" fmla="*/ 917816 w 2736034"/>
                <a:gd name="connsiteY64" fmla="*/ 1711057 h 2854265"/>
                <a:gd name="connsiteX65" fmla="*/ 866113 w 2736034"/>
                <a:gd name="connsiteY65" fmla="*/ 1762759 h 2854265"/>
                <a:gd name="connsiteX66" fmla="*/ 866113 w 2736034"/>
                <a:gd name="connsiteY66" fmla="*/ 1217007 h 2854265"/>
                <a:gd name="connsiteX67" fmla="*/ 917816 w 2736034"/>
                <a:gd name="connsiteY67" fmla="*/ 1173921 h 2854265"/>
                <a:gd name="connsiteX68" fmla="*/ 981009 w 2736034"/>
                <a:gd name="connsiteY68" fmla="*/ 1507117 h 2854265"/>
                <a:gd name="connsiteX69" fmla="*/ 917816 w 2736034"/>
                <a:gd name="connsiteY69" fmla="*/ 1711057 h 2854265"/>
                <a:gd name="connsiteX70" fmla="*/ 1799638 w 2736034"/>
                <a:gd name="connsiteY70" fmla="*/ 955620 h 2854265"/>
                <a:gd name="connsiteX71" fmla="*/ 1271119 w 2736034"/>
                <a:gd name="connsiteY71" fmla="*/ 955620 h 2854265"/>
                <a:gd name="connsiteX72" fmla="*/ 1164841 w 2736034"/>
                <a:gd name="connsiteY72" fmla="*/ 906789 h 2854265"/>
                <a:gd name="connsiteX73" fmla="*/ 1064308 w 2736034"/>
                <a:gd name="connsiteY73" fmla="*/ 791894 h 2854265"/>
                <a:gd name="connsiteX74" fmla="*/ 1064308 w 2736034"/>
                <a:gd name="connsiteY74" fmla="*/ 791894 h 2854265"/>
                <a:gd name="connsiteX75" fmla="*/ 736856 w 2736034"/>
                <a:gd name="connsiteY75" fmla="*/ 429974 h 2854265"/>
                <a:gd name="connsiteX76" fmla="*/ 656429 w 2736034"/>
                <a:gd name="connsiteY76" fmla="*/ 424229 h 2854265"/>
                <a:gd name="connsiteX77" fmla="*/ 650685 w 2736034"/>
                <a:gd name="connsiteY77" fmla="*/ 504656 h 2854265"/>
                <a:gd name="connsiteX78" fmla="*/ 955157 w 2736034"/>
                <a:gd name="connsiteY78" fmla="*/ 846469 h 2854265"/>
                <a:gd name="connsiteX79" fmla="*/ 935050 w 2736034"/>
                <a:gd name="connsiteY79" fmla="*/ 921151 h 2854265"/>
                <a:gd name="connsiteX80" fmla="*/ 779942 w 2736034"/>
                <a:gd name="connsiteY80" fmla="*/ 1136580 h 2854265"/>
                <a:gd name="connsiteX81" fmla="*/ 751218 w 2736034"/>
                <a:gd name="connsiteY81" fmla="*/ 1185410 h 2854265"/>
                <a:gd name="connsiteX82" fmla="*/ 751218 w 2736034"/>
                <a:gd name="connsiteY82" fmla="*/ 2656071 h 2854265"/>
                <a:gd name="connsiteX83" fmla="*/ 670791 w 2736034"/>
                <a:gd name="connsiteY83" fmla="*/ 2736497 h 2854265"/>
                <a:gd name="connsiteX84" fmla="*/ 590365 w 2736034"/>
                <a:gd name="connsiteY84" fmla="*/ 2667560 h 2854265"/>
                <a:gd name="connsiteX85" fmla="*/ 389298 w 2736034"/>
                <a:gd name="connsiteY85" fmla="*/ 1191155 h 2854265"/>
                <a:gd name="connsiteX86" fmla="*/ 403660 w 2736034"/>
                <a:gd name="connsiteY86" fmla="*/ 929768 h 2854265"/>
                <a:gd name="connsiteX87" fmla="*/ 558768 w 2736034"/>
                <a:gd name="connsiteY87" fmla="*/ 309334 h 2854265"/>
                <a:gd name="connsiteX88" fmla="*/ 676536 w 2736034"/>
                <a:gd name="connsiteY88" fmla="*/ 151353 h 2854265"/>
                <a:gd name="connsiteX89" fmla="*/ 808666 w 2736034"/>
                <a:gd name="connsiteY89" fmla="*/ 114012 h 2854265"/>
                <a:gd name="connsiteX90" fmla="*/ 871858 w 2736034"/>
                <a:gd name="connsiteY90" fmla="*/ 122629 h 2854265"/>
                <a:gd name="connsiteX91" fmla="*/ 1029839 w 2736034"/>
                <a:gd name="connsiteY91" fmla="*/ 240396 h 2854265"/>
                <a:gd name="connsiteX92" fmla="*/ 1058563 w 2736034"/>
                <a:gd name="connsiteY92" fmla="*/ 435718 h 2854265"/>
                <a:gd name="connsiteX93" fmla="*/ 1058563 w 2736034"/>
                <a:gd name="connsiteY93" fmla="*/ 447208 h 2854265"/>
                <a:gd name="connsiteX94" fmla="*/ 1070053 w 2736034"/>
                <a:gd name="connsiteY94" fmla="*/ 498911 h 2854265"/>
                <a:gd name="connsiteX95" fmla="*/ 1311333 w 2736034"/>
                <a:gd name="connsiteY95" fmla="*/ 791894 h 2854265"/>
                <a:gd name="connsiteX96" fmla="*/ 1354419 w 2736034"/>
                <a:gd name="connsiteY96" fmla="*/ 812001 h 2854265"/>
                <a:gd name="connsiteX97" fmla="*/ 1799638 w 2736034"/>
                <a:gd name="connsiteY97" fmla="*/ 812001 h 2854265"/>
                <a:gd name="connsiteX98" fmla="*/ 1871448 w 2736034"/>
                <a:gd name="connsiteY98" fmla="*/ 883810 h 2854265"/>
                <a:gd name="connsiteX99" fmla="*/ 1799638 w 2736034"/>
                <a:gd name="connsiteY99" fmla="*/ 955620 h 2854265"/>
                <a:gd name="connsiteX100" fmla="*/ 1426228 w 2736034"/>
                <a:gd name="connsiteY100" fmla="*/ 1759887 h 2854265"/>
                <a:gd name="connsiteX101" fmla="*/ 1486548 w 2736034"/>
                <a:gd name="connsiteY101" fmla="*/ 1472649 h 2854265"/>
                <a:gd name="connsiteX102" fmla="*/ 2196027 w 2736034"/>
                <a:gd name="connsiteY102" fmla="*/ 1472649 h 2854265"/>
                <a:gd name="connsiteX103" fmla="*/ 2256347 w 2736034"/>
                <a:gd name="connsiteY103" fmla="*/ 1759887 h 2854265"/>
                <a:gd name="connsiteX104" fmla="*/ 1426228 w 2736034"/>
                <a:gd name="connsiteY104" fmla="*/ 1759887 h 2854265"/>
                <a:gd name="connsiteX105" fmla="*/ 2474648 w 2736034"/>
                <a:gd name="connsiteY105" fmla="*/ 2736497 h 2854265"/>
                <a:gd name="connsiteX106" fmla="*/ 2331029 w 2736034"/>
                <a:gd name="connsiteY106" fmla="*/ 2592878 h 2854265"/>
                <a:gd name="connsiteX107" fmla="*/ 2474648 w 2736034"/>
                <a:gd name="connsiteY107" fmla="*/ 2449259 h 2854265"/>
                <a:gd name="connsiteX108" fmla="*/ 2618267 w 2736034"/>
                <a:gd name="connsiteY108" fmla="*/ 2592878 h 2854265"/>
                <a:gd name="connsiteX109" fmla="*/ 2474648 w 2736034"/>
                <a:gd name="connsiteY109" fmla="*/ 2736497 h 285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736034" h="2854265">
                  <a:moveTo>
                    <a:pt x="2494755" y="2334364"/>
                  </a:moveTo>
                  <a:lnTo>
                    <a:pt x="2385604" y="1805845"/>
                  </a:lnTo>
                  <a:lnTo>
                    <a:pt x="2385604" y="1805845"/>
                  </a:lnTo>
                  <a:lnTo>
                    <a:pt x="2302305" y="1403712"/>
                  </a:lnTo>
                  <a:lnTo>
                    <a:pt x="2302305" y="1403712"/>
                  </a:lnTo>
                  <a:lnTo>
                    <a:pt x="2219006" y="1001578"/>
                  </a:lnTo>
                  <a:cubicBezTo>
                    <a:pt x="2198899" y="909662"/>
                    <a:pt x="2115600" y="840724"/>
                    <a:pt x="2020811" y="840724"/>
                  </a:cubicBezTo>
                  <a:lnTo>
                    <a:pt x="1980598" y="840724"/>
                  </a:lnTo>
                  <a:cubicBezTo>
                    <a:pt x="1960491" y="757425"/>
                    <a:pt x="1885809" y="697105"/>
                    <a:pt x="1799638" y="697105"/>
                  </a:cubicBezTo>
                  <a:lnTo>
                    <a:pt x="1383142" y="697105"/>
                  </a:lnTo>
                  <a:lnTo>
                    <a:pt x="1179203" y="447208"/>
                  </a:lnTo>
                  <a:cubicBezTo>
                    <a:pt x="1199310" y="355292"/>
                    <a:pt x="1182076" y="260503"/>
                    <a:pt x="1133245" y="180076"/>
                  </a:cubicBezTo>
                  <a:cubicBezTo>
                    <a:pt x="1081542" y="93905"/>
                    <a:pt x="1001115" y="33585"/>
                    <a:pt x="903454" y="10606"/>
                  </a:cubicBezTo>
                  <a:cubicBezTo>
                    <a:pt x="805793" y="-12373"/>
                    <a:pt x="705260" y="1989"/>
                    <a:pt x="621961" y="53691"/>
                  </a:cubicBezTo>
                  <a:cubicBezTo>
                    <a:pt x="535789" y="105394"/>
                    <a:pt x="475469" y="185821"/>
                    <a:pt x="452490" y="283482"/>
                  </a:cubicBezTo>
                  <a:lnTo>
                    <a:pt x="297381" y="903917"/>
                  </a:lnTo>
                  <a:cubicBezTo>
                    <a:pt x="271530" y="1004450"/>
                    <a:pt x="265785" y="1104984"/>
                    <a:pt x="280147" y="1208390"/>
                  </a:cubicBezTo>
                  <a:lnTo>
                    <a:pt x="366319" y="1846059"/>
                  </a:lnTo>
                  <a:lnTo>
                    <a:pt x="47484" y="2207979"/>
                  </a:lnTo>
                  <a:cubicBezTo>
                    <a:pt x="-18581" y="2282661"/>
                    <a:pt x="-15708" y="2394684"/>
                    <a:pt x="56101" y="2466494"/>
                  </a:cubicBezTo>
                  <a:cubicBezTo>
                    <a:pt x="93442" y="2503834"/>
                    <a:pt x="142273" y="2521069"/>
                    <a:pt x="191103" y="2521069"/>
                  </a:cubicBezTo>
                  <a:cubicBezTo>
                    <a:pt x="239934" y="2521069"/>
                    <a:pt x="285892" y="2503834"/>
                    <a:pt x="323233" y="2466494"/>
                  </a:cubicBezTo>
                  <a:lnTo>
                    <a:pt x="438128" y="2351598"/>
                  </a:lnTo>
                  <a:lnTo>
                    <a:pt x="484086" y="2684794"/>
                  </a:lnTo>
                  <a:cubicBezTo>
                    <a:pt x="498448" y="2782456"/>
                    <a:pt x="581747" y="2854265"/>
                    <a:pt x="676536" y="2854265"/>
                  </a:cubicBezTo>
                  <a:cubicBezTo>
                    <a:pt x="785687" y="2854265"/>
                    <a:pt x="871858" y="2765221"/>
                    <a:pt x="871858" y="2658943"/>
                  </a:cubicBezTo>
                  <a:lnTo>
                    <a:pt x="871858" y="1926485"/>
                  </a:lnTo>
                  <a:lnTo>
                    <a:pt x="1003988" y="1797228"/>
                  </a:lnTo>
                  <a:cubicBezTo>
                    <a:pt x="1087287" y="1716801"/>
                    <a:pt x="1121755" y="1599034"/>
                    <a:pt x="1101649" y="1487011"/>
                  </a:cubicBezTo>
                  <a:lnTo>
                    <a:pt x="1018350" y="1053281"/>
                  </a:lnTo>
                  <a:cubicBezTo>
                    <a:pt x="1032712" y="1021685"/>
                    <a:pt x="1047073" y="990088"/>
                    <a:pt x="1055691" y="955620"/>
                  </a:cubicBezTo>
                  <a:lnTo>
                    <a:pt x="1055691" y="955620"/>
                  </a:lnTo>
                  <a:lnTo>
                    <a:pt x="1084415" y="990088"/>
                  </a:lnTo>
                  <a:cubicBezTo>
                    <a:pt x="1133245" y="1044664"/>
                    <a:pt x="1202182" y="1076260"/>
                    <a:pt x="1276864" y="1076260"/>
                  </a:cubicBezTo>
                  <a:lnTo>
                    <a:pt x="1805383" y="1076260"/>
                  </a:lnTo>
                  <a:cubicBezTo>
                    <a:pt x="1882937" y="1076260"/>
                    <a:pt x="1949002" y="1027429"/>
                    <a:pt x="1977726" y="961364"/>
                  </a:cubicBezTo>
                  <a:lnTo>
                    <a:pt x="2026556" y="961364"/>
                  </a:lnTo>
                  <a:cubicBezTo>
                    <a:pt x="2066769" y="961364"/>
                    <a:pt x="2101238" y="990088"/>
                    <a:pt x="2109855" y="1030302"/>
                  </a:cubicBezTo>
                  <a:lnTo>
                    <a:pt x="2178793" y="1363498"/>
                  </a:lnTo>
                  <a:lnTo>
                    <a:pt x="1440590" y="1363498"/>
                  </a:lnTo>
                  <a:cubicBezTo>
                    <a:pt x="1414739" y="1363498"/>
                    <a:pt x="1388887" y="1383605"/>
                    <a:pt x="1383142" y="1409456"/>
                  </a:cubicBezTo>
                  <a:lnTo>
                    <a:pt x="1299843" y="1811590"/>
                  </a:lnTo>
                  <a:lnTo>
                    <a:pt x="1299843" y="1811590"/>
                  </a:lnTo>
                  <a:lnTo>
                    <a:pt x="1107393" y="2736497"/>
                  </a:lnTo>
                  <a:lnTo>
                    <a:pt x="1009733" y="2736497"/>
                  </a:lnTo>
                  <a:cubicBezTo>
                    <a:pt x="978136" y="2736497"/>
                    <a:pt x="952285" y="2762349"/>
                    <a:pt x="952285" y="2793945"/>
                  </a:cubicBezTo>
                  <a:cubicBezTo>
                    <a:pt x="952285" y="2825541"/>
                    <a:pt x="978136" y="2851393"/>
                    <a:pt x="1009733" y="2851393"/>
                  </a:cubicBezTo>
                  <a:lnTo>
                    <a:pt x="1296971" y="2851393"/>
                  </a:lnTo>
                  <a:cubicBezTo>
                    <a:pt x="1328567" y="2851393"/>
                    <a:pt x="1354419" y="2825541"/>
                    <a:pt x="1354419" y="2793945"/>
                  </a:cubicBezTo>
                  <a:cubicBezTo>
                    <a:pt x="1354419" y="2762349"/>
                    <a:pt x="1328567" y="2736497"/>
                    <a:pt x="1296971" y="2736497"/>
                  </a:cubicBezTo>
                  <a:lnTo>
                    <a:pt x="1225161" y="2736497"/>
                  </a:lnTo>
                  <a:lnTo>
                    <a:pt x="1406121" y="1874782"/>
                  </a:lnTo>
                  <a:lnTo>
                    <a:pt x="2285071" y="1874782"/>
                  </a:lnTo>
                  <a:lnTo>
                    <a:pt x="2385604" y="2351598"/>
                  </a:lnTo>
                  <a:cubicBezTo>
                    <a:pt x="2287943" y="2388939"/>
                    <a:pt x="2219006" y="2483728"/>
                    <a:pt x="2219006" y="2592878"/>
                  </a:cubicBezTo>
                  <a:cubicBezTo>
                    <a:pt x="2219006" y="2736497"/>
                    <a:pt x="2333901" y="2851393"/>
                    <a:pt x="2477520" y="2851393"/>
                  </a:cubicBezTo>
                  <a:cubicBezTo>
                    <a:pt x="2621140" y="2851393"/>
                    <a:pt x="2736035" y="2736497"/>
                    <a:pt x="2736035" y="2592878"/>
                  </a:cubicBezTo>
                  <a:cubicBezTo>
                    <a:pt x="2733163" y="2457876"/>
                    <a:pt x="2629757" y="2345853"/>
                    <a:pt x="2494755" y="2334364"/>
                  </a:cubicBezTo>
                  <a:close/>
                  <a:moveTo>
                    <a:pt x="237061" y="2380322"/>
                  </a:moveTo>
                  <a:cubicBezTo>
                    <a:pt x="208338" y="2409046"/>
                    <a:pt x="162379" y="2409046"/>
                    <a:pt x="133656" y="2380322"/>
                  </a:cubicBezTo>
                  <a:cubicBezTo>
                    <a:pt x="104932" y="2351598"/>
                    <a:pt x="104932" y="2308512"/>
                    <a:pt x="130783" y="2279788"/>
                  </a:cubicBezTo>
                  <a:lnTo>
                    <a:pt x="386425" y="1992550"/>
                  </a:lnTo>
                  <a:lnTo>
                    <a:pt x="415149" y="2207979"/>
                  </a:lnTo>
                  <a:lnTo>
                    <a:pt x="237061" y="2380322"/>
                  </a:lnTo>
                  <a:close/>
                  <a:moveTo>
                    <a:pt x="917816" y="1711057"/>
                  </a:moveTo>
                  <a:lnTo>
                    <a:pt x="866113" y="1762759"/>
                  </a:lnTo>
                  <a:lnTo>
                    <a:pt x="866113" y="1217007"/>
                  </a:lnTo>
                  <a:cubicBezTo>
                    <a:pt x="886220" y="1202645"/>
                    <a:pt x="903454" y="1188283"/>
                    <a:pt x="917816" y="1173921"/>
                  </a:cubicBezTo>
                  <a:lnTo>
                    <a:pt x="981009" y="1507117"/>
                  </a:lnTo>
                  <a:cubicBezTo>
                    <a:pt x="995371" y="1581799"/>
                    <a:pt x="972392" y="1656481"/>
                    <a:pt x="917816" y="1711057"/>
                  </a:cubicBezTo>
                  <a:close/>
                  <a:moveTo>
                    <a:pt x="1799638" y="955620"/>
                  </a:moveTo>
                  <a:lnTo>
                    <a:pt x="1271119" y="955620"/>
                  </a:lnTo>
                  <a:cubicBezTo>
                    <a:pt x="1230906" y="955620"/>
                    <a:pt x="1190693" y="938386"/>
                    <a:pt x="1164841" y="906789"/>
                  </a:cubicBezTo>
                  <a:lnTo>
                    <a:pt x="1064308" y="791894"/>
                  </a:lnTo>
                  <a:lnTo>
                    <a:pt x="1064308" y="791894"/>
                  </a:lnTo>
                  <a:lnTo>
                    <a:pt x="736856" y="429974"/>
                  </a:lnTo>
                  <a:cubicBezTo>
                    <a:pt x="716749" y="406995"/>
                    <a:pt x="679408" y="404122"/>
                    <a:pt x="656429" y="424229"/>
                  </a:cubicBezTo>
                  <a:cubicBezTo>
                    <a:pt x="633450" y="444336"/>
                    <a:pt x="630578" y="481677"/>
                    <a:pt x="650685" y="504656"/>
                  </a:cubicBezTo>
                  <a:lnTo>
                    <a:pt x="955157" y="846469"/>
                  </a:lnTo>
                  <a:lnTo>
                    <a:pt x="935050" y="921151"/>
                  </a:lnTo>
                  <a:cubicBezTo>
                    <a:pt x="914944" y="1013067"/>
                    <a:pt x="857496" y="1087749"/>
                    <a:pt x="779942" y="1136580"/>
                  </a:cubicBezTo>
                  <a:cubicBezTo>
                    <a:pt x="762708" y="1148069"/>
                    <a:pt x="751218" y="1165304"/>
                    <a:pt x="751218" y="1185410"/>
                  </a:cubicBezTo>
                  <a:lnTo>
                    <a:pt x="751218" y="2656071"/>
                  </a:lnTo>
                  <a:cubicBezTo>
                    <a:pt x="751218" y="2699156"/>
                    <a:pt x="713877" y="2736497"/>
                    <a:pt x="670791" y="2736497"/>
                  </a:cubicBezTo>
                  <a:cubicBezTo>
                    <a:pt x="630578" y="2736497"/>
                    <a:pt x="596109" y="2707774"/>
                    <a:pt x="590365" y="2667560"/>
                  </a:cubicBezTo>
                  <a:lnTo>
                    <a:pt x="389298" y="1191155"/>
                  </a:lnTo>
                  <a:cubicBezTo>
                    <a:pt x="377808" y="1104984"/>
                    <a:pt x="383553" y="1015940"/>
                    <a:pt x="403660" y="929768"/>
                  </a:cubicBezTo>
                  <a:lnTo>
                    <a:pt x="558768" y="309334"/>
                  </a:lnTo>
                  <a:cubicBezTo>
                    <a:pt x="576003" y="243269"/>
                    <a:pt x="616216" y="185821"/>
                    <a:pt x="676536" y="151353"/>
                  </a:cubicBezTo>
                  <a:cubicBezTo>
                    <a:pt x="716749" y="128373"/>
                    <a:pt x="762708" y="114012"/>
                    <a:pt x="808666" y="114012"/>
                  </a:cubicBezTo>
                  <a:cubicBezTo>
                    <a:pt x="828772" y="114012"/>
                    <a:pt x="851751" y="116884"/>
                    <a:pt x="871858" y="122629"/>
                  </a:cubicBezTo>
                  <a:cubicBezTo>
                    <a:pt x="937923" y="139863"/>
                    <a:pt x="995371" y="180076"/>
                    <a:pt x="1029839" y="240396"/>
                  </a:cubicBezTo>
                  <a:cubicBezTo>
                    <a:pt x="1064308" y="300716"/>
                    <a:pt x="1075797" y="369654"/>
                    <a:pt x="1058563" y="435718"/>
                  </a:cubicBezTo>
                  <a:lnTo>
                    <a:pt x="1058563" y="447208"/>
                  </a:lnTo>
                  <a:cubicBezTo>
                    <a:pt x="1052818" y="464442"/>
                    <a:pt x="1058563" y="484549"/>
                    <a:pt x="1070053" y="498911"/>
                  </a:cubicBezTo>
                  <a:lnTo>
                    <a:pt x="1311333" y="791894"/>
                  </a:lnTo>
                  <a:cubicBezTo>
                    <a:pt x="1322822" y="806256"/>
                    <a:pt x="1337184" y="812001"/>
                    <a:pt x="1354419" y="812001"/>
                  </a:cubicBezTo>
                  <a:lnTo>
                    <a:pt x="1799638" y="812001"/>
                  </a:lnTo>
                  <a:cubicBezTo>
                    <a:pt x="1839851" y="812001"/>
                    <a:pt x="1871448" y="843597"/>
                    <a:pt x="1871448" y="883810"/>
                  </a:cubicBezTo>
                  <a:cubicBezTo>
                    <a:pt x="1871448" y="924024"/>
                    <a:pt x="1839851" y="955620"/>
                    <a:pt x="1799638" y="955620"/>
                  </a:cubicBezTo>
                  <a:close/>
                  <a:moveTo>
                    <a:pt x="1426228" y="1759887"/>
                  </a:moveTo>
                  <a:lnTo>
                    <a:pt x="1486548" y="1472649"/>
                  </a:lnTo>
                  <a:lnTo>
                    <a:pt x="2196027" y="1472649"/>
                  </a:lnTo>
                  <a:lnTo>
                    <a:pt x="2256347" y="1759887"/>
                  </a:lnTo>
                  <a:lnTo>
                    <a:pt x="1426228" y="1759887"/>
                  </a:lnTo>
                  <a:close/>
                  <a:moveTo>
                    <a:pt x="2474648" y="2736497"/>
                  </a:moveTo>
                  <a:cubicBezTo>
                    <a:pt x="2394221" y="2736497"/>
                    <a:pt x="2331029" y="2673305"/>
                    <a:pt x="2331029" y="2592878"/>
                  </a:cubicBezTo>
                  <a:cubicBezTo>
                    <a:pt x="2331029" y="2512451"/>
                    <a:pt x="2394221" y="2449259"/>
                    <a:pt x="2474648" y="2449259"/>
                  </a:cubicBezTo>
                  <a:cubicBezTo>
                    <a:pt x="2555075" y="2449259"/>
                    <a:pt x="2618267" y="2512451"/>
                    <a:pt x="2618267" y="2592878"/>
                  </a:cubicBezTo>
                  <a:cubicBezTo>
                    <a:pt x="2618267" y="2673305"/>
                    <a:pt x="2555075" y="2736497"/>
                    <a:pt x="2474648" y="2736497"/>
                  </a:cubicBezTo>
                  <a:close/>
                </a:path>
              </a:pathLst>
            </a:custGeom>
            <a:grpFill/>
            <a:ln w="28694" cap="flat">
              <a:noFill/>
              <a:prstDash val="solid"/>
              <a:miter/>
            </a:ln>
          </p:spPr>
          <p:txBody>
            <a:bodyPr rtlCol="0" anchor="ctr"/>
            <a:lstStyle/>
            <a:p>
              <a:endParaRPr lang="es-ES"/>
            </a:p>
          </p:txBody>
        </p:sp>
      </p:grpSp>
      <p:grpSp>
        <p:nvGrpSpPr>
          <p:cNvPr id="24" name="Gráfico 17">
            <a:extLst>
              <a:ext uri="{FF2B5EF4-FFF2-40B4-BE49-F238E27FC236}">
                <a16:creationId xmlns:a16="http://schemas.microsoft.com/office/drawing/2014/main" id="{892A0B74-2819-DE7D-726B-8159CA8DF5BB}"/>
              </a:ext>
            </a:extLst>
          </p:cNvPr>
          <p:cNvGrpSpPr/>
          <p:nvPr/>
        </p:nvGrpSpPr>
        <p:grpSpPr>
          <a:xfrm>
            <a:off x="6244457" y="4571777"/>
            <a:ext cx="1077888" cy="1086674"/>
            <a:chOff x="5900420" y="3170239"/>
            <a:chExt cx="1889760" cy="1905163"/>
          </a:xfrm>
          <a:solidFill>
            <a:schemeClr val="bg1"/>
          </a:solidFill>
        </p:grpSpPr>
        <p:sp>
          <p:nvSpPr>
            <p:cNvPr id="25" name="Forma libre 24">
              <a:extLst>
                <a:ext uri="{FF2B5EF4-FFF2-40B4-BE49-F238E27FC236}">
                  <a16:creationId xmlns:a16="http://schemas.microsoft.com/office/drawing/2014/main" id="{E92F7B8C-EA61-6878-F444-F6C8434A4197}"/>
                </a:ext>
              </a:extLst>
            </p:cNvPr>
            <p:cNvSpPr/>
            <p:nvPr/>
          </p:nvSpPr>
          <p:spPr>
            <a:xfrm>
              <a:off x="5900420" y="4426893"/>
              <a:ext cx="1417434" cy="648509"/>
            </a:xfrm>
            <a:custGeom>
              <a:avLst/>
              <a:gdLst>
                <a:gd name="connsiteX0" fmla="*/ 101347 w 1417434"/>
                <a:gd name="connsiteY0" fmla="*/ 648510 h 648509"/>
                <a:gd name="connsiteX1" fmla="*/ 1316088 w 1417434"/>
                <a:gd name="connsiteY1" fmla="*/ 648510 h 648509"/>
                <a:gd name="connsiteX2" fmla="*/ 1417434 w 1417434"/>
                <a:gd name="connsiteY2" fmla="*/ 545559 h 648509"/>
                <a:gd name="connsiteX3" fmla="*/ 1417434 w 1417434"/>
                <a:gd name="connsiteY3" fmla="*/ 355285 h 648509"/>
                <a:gd name="connsiteX4" fmla="*/ 1308592 w 1417434"/>
                <a:gd name="connsiteY4" fmla="*/ 186714 h 648509"/>
                <a:gd name="connsiteX5" fmla="*/ 935998 w 1417434"/>
                <a:gd name="connsiteY5" fmla="*/ 30935 h 648509"/>
                <a:gd name="connsiteX6" fmla="*/ 482243 w 1417434"/>
                <a:gd name="connsiteY6" fmla="*/ 30780 h 648509"/>
                <a:gd name="connsiteX7" fmla="*/ 109421 w 1417434"/>
                <a:gd name="connsiteY7" fmla="*/ 188187 h 648509"/>
                <a:gd name="connsiteX8" fmla="*/ 108767 w 1417434"/>
                <a:gd name="connsiteY8" fmla="*/ 186714 h 648509"/>
                <a:gd name="connsiteX9" fmla="*/ 0 w 1417434"/>
                <a:gd name="connsiteY9" fmla="*/ 355285 h 648509"/>
                <a:gd name="connsiteX10" fmla="*/ 0 w 1417434"/>
                <a:gd name="connsiteY10" fmla="*/ 545559 h 648509"/>
                <a:gd name="connsiteX11" fmla="*/ 101347 w 1417434"/>
                <a:gd name="connsiteY11" fmla="*/ 648510 h 648509"/>
                <a:gd name="connsiteX12" fmla="*/ 78740 w 1417434"/>
                <a:gd name="connsiteY12" fmla="*/ 355285 h 648509"/>
                <a:gd name="connsiteX13" fmla="*/ 140294 w 1417434"/>
                <a:gd name="connsiteY13" fmla="*/ 259467 h 648509"/>
                <a:gd name="connsiteX14" fmla="*/ 141294 w 1417434"/>
                <a:gd name="connsiteY14" fmla="*/ 259003 h 648509"/>
                <a:gd name="connsiteX15" fmla="*/ 502775 w 1417434"/>
                <a:gd name="connsiteY15" fmla="*/ 107411 h 648509"/>
                <a:gd name="connsiteX16" fmla="*/ 915313 w 1417434"/>
                <a:gd name="connsiteY16" fmla="*/ 107527 h 648509"/>
                <a:gd name="connsiteX17" fmla="*/ 1277104 w 1417434"/>
                <a:gd name="connsiteY17" fmla="*/ 259467 h 648509"/>
                <a:gd name="connsiteX18" fmla="*/ 1338694 w 1417434"/>
                <a:gd name="connsiteY18" fmla="*/ 355285 h 648509"/>
                <a:gd name="connsiteX19" fmla="*/ 1338694 w 1417434"/>
                <a:gd name="connsiteY19" fmla="*/ 545559 h 648509"/>
                <a:gd name="connsiteX20" fmla="*/ 1316088 w 1417434"/>
                <a:gd name="connsiteY20" fmla="*/ 569128 h 648509"/>
                <a:gd name="connsiteX21" fmla="*/ 101347 w 1417434"/>
                <a:gd name="connsiteY21" fmla="*/ 569128 h 648509"/>
                <a:gd name="connsiteX22" fmla="*/ 78740 w 1417434"/>
                <a:gd name="connsiteY22" fmla="*/ 545559 h 648509"/>
                <a:gd name="connsiteX23" fmla="*/ 78740 w 1417434"/>
                <a:gd name="connsiteY23" fmla="*/ 355285 h 64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7434" h="648509">
                  <a:moveTo>
                    <a:pt x="101347" y="648510"/>
                  </a:moveTo>
                  <a:lnTo>
                    <a:pt x="1316088" y="648510"/>
                  </a:lnTo>
                  <a:cubicBezTo>
                    <a:pt x="1371954" y="648510"/>
                    <a:pt x="1417434" y="602345"/>
                    <a:pt x="1417434" y="545559"/>
                  </a:cubicBezTo>
                  <a:lnTo>
                    <a:pt x="1417434" y="355285"/>
                  </a:lnTo>
                  <a:cubicBezTo>
                    <a:pt x="1417434" y="281948"/>
                    <a:pt x="1374722" y="215784"/>
                    <a:pt x="1308592" y="186714"/>
                  </a:cubicBezTo>
                  <a:cubicBezTo>
                    <a:pt x="1026376" y="62160"/>
                    <a:pt x="994695" y="47054"/>
                    <a:pt x="935998" y="30935"/>
                  </a:cubicBezTo>
                  <a:cubicBezTo>
                    <a:pt x="785861" y="-10268"/>
                    <a:pt x="632920" y="-10304"/>
                    <a:pt x="482243" y="30780"/>
                  </a:cubicBezTo>
                  <a:cubicBezTo>
                    <a:pt x="414231" y="49300"/>
                    <a:pt x="144620" y="167805"/>
                    <a:pt x="109421" y="188187"/>
                  </a:cubicBezTo>
                  <a:lnTo>
                    <a:pt x="108767" y="186714"/>
                  </a:lnTo>
                  <a:cubicBezTo>
                    <a:pt x="42715" y="215787"/>
                    <a:pt x="0" y="281988"/>
                    <a:pt x="0" y="355285"/>
                  </a:cubicBezTo>
                  <a:lnTo>
                    <a:pt x="0" y="545559"/>
                  </a:lnTo>
                  <a:cubicBezTo>
                    <a:pt x="0" y="602345"/>
                    <a:pt x="45483" y="648510"/>
                    <a:pt x="101347" y="648510"/>
                  </a:cubicBezTo>
                  <a:close/>
                  <a:moveTo>
                    <a:pt x="78740" y="355285"/>
                  </a:moveTo>
                  <a:cubicBezTo>
                    <a:pt x="78740" y="313538"/>
                    <a:pt x="102885" y="275943"/>
                    <a:pt x="140294" y="259467"/>
                  </a:cubicBezTo>
                  <a:cubicBezTo>
                    <a:pt x="140602" y="259313"/>
                    <a:pt x="140948" y="259158"/>
                    <a:pt x="141294" y="259003"/>
                  </a:cubicBezTo>
                  <a:cubicBezTo>
                    <a:pt x="176204" y="242801"/>
                    <a:pt x="433991" y="126170"/>
                    <a:pt x="502775" y="107411"/>
                  </a:cubicBezTo>
                  <a:cubicBezTo>
                    <a:pt x="640070" y="70007"/>
                    <a:pt x="778632" y="70047"/>
                    <a:pt x="915313" y="107527"/>
                  </a:cubicBezTo>
                  <a:cubicBezTo>
                    <a:pt x="971163" y="122851"/>
                    <a:pt x="1005447" y="139573"/>
                    <a:pt x="1277104" y="259467"/>
                  </a:cubicBezTo>
                  <a:cubicBezTo>
                    <a:pt x="1314513" y="275903"/>
                    <a:pt x="1338694" y="313538"/>
                    <a:pt x="1338694" y="355285"/>
                  </a:cubicBezTo>
                  <a:lnTo>
                    <a:pt x="1338694" y="545559"/>
                  </a:lnTo>
                  <a:cubicBezTo>
                    <a:pt x="1338694" y="558546"/>
                    <a:pt x="1328545" y="569128"/>
                    <a:pt x="1316088" y="569128"/>
                  </a:cubicBezTo>
                  <a:lnTo>
                    <a:pt x="101347" y="569128"/>
                  </a:lnTo>
                  <a:cubicBezTo>
                    <a:pt x="88890" y="569128"/>
                    <a:pt x="78740" y="558546"/>
                    <a:pt x="78740" y="545559"/>
                  </a:cubicBezTo>
                  <a:lnTo>
                    <a:pt x="78740" y="355285"/>
                  </a:lnTo>
                  <a:close/>
                </a:path>
              </a:pathLst>
            </a:custGeom>
            <a:grpFill/>
            <a:ln w="39243" cap="flat">
              <a:noFill/>
              <a:prstDash val="solid"/>
              <a:miter/>
            </a:ln>
          </p:spPr>
          <p:txBody>
            <a:bodyPr rtlCol="0" anchor="ctr"/>
            <a:lstStyle/>
            <a:p>
              <a:endParaRPr lang="es-ES"/>
            </a:p>
          </p:txBody>
        </p:sp>
        <p:sp>
          <p:nvSpPr>
            <p:cNvPr id="26" name="Forma libre 25">
              <a:extLst>
                <a:ext uri="{FF2B5EF4-FFF2-40B4-BE49-F238E27FC236}">
                  <a16:creationId xmlns:a16="http://schemas.microsoft.com/office/drawing/2014/main" id="{19749F8E-1F69-7AA0-0601-B5F27DB8D790}"/>
                </a:ext>
              </a:extLst>
            </p:cNvPr>
            <p:cNvSpPr/>
            <p:nvPr/>
          </p:nvSpPr>
          <p:spPr>
            <a:xfrm>
              <a:off x="6293466" y="3170239"/>
              <a:ext cx="1496713" cy="1274955"/>
            </a:xfrm>
            <a:custGeom>
              <a:avLst/>
              <a:gdLst>
                <a:gd name="connsiteX0" fmla="*/ 1346856 w 1496713"/>
                <a:gd name="connsiteY0" fmla="*/ 207989 h 1274955"/>
                <a:gd name="connsiteX1" fmla="*/ 1440619 w 1496713"/>
                <a:gd name="connsiteY1" fmla="*/ 207989 h 1274955"/>
                <a:gd name="connsiteX2" fmla="*/ 1479989 w 1496713"/>
                <a:gd name="connsiteY2" fmla="*/ 168299 h 1274955"/>
                <a:gd name="connsiteX3" fmla="*/ 1440619 w 1496713"/>
                <a:gd name="connsiteY3" fmla="*/ 128608 h 1274955"/>
                <a:gd name="connsiteX4" fmla="*/ 1425056 w 1496713"/>
                <a:gd name="connsiteY4" fmla="*/ 128608 h 1274955"/>
                <a:gd name="connsiteX5" fmla="*/ 1460497 w 1496713"/>
                <a:gd name="connsiteY5" fmla="*/ 92638 h 1274955"/>
                <a:gd name="connsiteX6" fmla="*/ 1460304 w 1496713"/>
                <a:gd name="connsiteY6" fmla="*/ 36474 h 1274955"/>
                <a:gd name="connsiteX7" fmla="*/ 1404596 w 1496713"/>
                <a:gd name="connsiteY7" fmla="*/ 36667 h 1274955"/>
                <a:gd name="connsiteX8" fmla="*/ 1370222 w 1496713"/>
                <a:gd name="connsiteY8" fmla="*/ 71557 h 1274955"/>
                <a:gd name="connsiteX9" fmla="*/ 1370222 w 1496713"/>
                <a:gd name="connsiteY9" fmla="*/ 56862 h 1274955"/>
                <a:gd name="connsiteX10" fmla="*/ 1330852 w 1496713"/>
                <a:gd name="connsiteY10" fmla="*/ 17171 h 1274955"/>
                <a:gd name="connsiteX11" fmla="*/ 1291482 w 1496713"/>
                <a:gd name="connsiteY11" fmla="*/ 56862 h 1274955"/>
                <a:gd name="connsiteX12" fmla="*/ 1291482 w 1496713"/>
                <a:gd name="connsiteY12" fmla="*/ 151486 h 1274955"/>
                <a:gd name="connsiteX13" fmla="*/ 1283352 w 1496713"/>
                <a:gd name="connsiteY13" fmla="*/ 159740 h 1274955"/>
                <a:gd name="connsiteX14" fmla="*/ 868254 w 1496713"/>
                <a:gd name="connsiteY14" fmla="*/ 0 h 1274955"/>
                <a:gd name="connsiteX15" fmla="*/ 279570 w 1496713"/>
                <a:gd name="connsiteY15" fmla="*/ 415691 h 1274955"/>
                <a:gd name="connsiteX16" fmla="*/ 0 w 1496713"/>
                <a:gd name="connsiteY16" fmla="*/ 755405 h 1274955"/>
                <a:gd name="connsiteX17" fmla="*/ 314728 w 1496713"/>
                <a:gd name="connsiteY17" fmla="*/ 1162547 h 1274955"/>
                <a:gd name="connsiteX18" fmla="*/ 456810 w 1496713"/>
                <a:gd name="connsiteY18" fmla="*/ 1118224 h 1274955"/>
                <a:gd name="connsiteX19" fmla="*/ 868254 w 1496713"/>
                <a:gd name="connsiteY19" fmla="*/ 1274955 h 1274955"/>
                <a:gd name="connsiteX20" fmla="*/ 1496714 w 1496713"/>
                <a:gd name="connsiteY20" fmla="*/ 637301 h 1274955"/>
                <a:gd name="connsiteX21" fmla="*/ 1338926 w 1496713"/>
                <a:gd name="connsiteY21" fmla="*/ 216042 h 1274955"/>
                <a:gd name="connsiteX22" fmla="*/ 1346856 w 1496713"/>
                <a:gd name="connsiteY22" fmla="*/ 207989 h 1274955"/>
                <a:gd name="connsiteX23" fmla="*/ 868254 w 1496713"/>
                <a:gd name="connsiteY23" fmla="*/ 79382 h 1274955"/>
                <a:gd name="connsiteX24" fmla="*/ 1227883 w 1496713"/>
                <a:gd name="connsiteY24" fmla="*/ 216042 h 1274955"/>
                <a:gd name="connsiteX25" fmla="*/ 1138447 w 1496713"/>
                <a:gd name="connsiteY25" fmla="*/ 306829 h 1274955"/>
                <a:gd name="connsiteX26" fmla="*/ 868254 w 1496713"/>
                <a:gd name="connsiteY26" fmla="*/ 207951 h 1274955"/>
                <a:gd name="connsiteX27" fmla="*/ 483676 w 1496713"/>
                <a:gd name="connsiteY27" fmla="*/ 458414 h 1274955"/>
                <a:gd name="connsiteX28" fmla="*/ 363173 w 1496713"/>
                <a:gd name="connsiteY28" fmla="*/ 417525 h 1274955"/>
                <a:gd name="connsiteX29" fmla="*/ 868254 w 1496713"/>
                <a:gd name="connsiteY29" fmla="*/ 79382 h 1274955"/>
                <a:gd name="connsiteX30" fmla="*/ 547023 w 1496713"/>
                <a:gd name="connsiteY30" fmla="*/ 510897 h 1274955"/>
                <a:gd name="connsiteX31" fmla="*/ 868254 w 1496713"/>
                <a:gd name="connsiteY31" fmla="*/ 287333 h 1274955"/>
                <a:gd name="connsiteX32" fmla="*/ 1082640 w 1496713"/>
                <a:gd name="connsiteY32" fmla="*/ 363477 h 1274955"/>
                <a:gd name="connsiteX33" fmla="*/ 992372 w 1496713"/>
                <a:gd name="connsiteY33" fmla="*/ 455112 h 1274955"/>
                <a:gd name="connsiteX34" fmla="*/ 868294 w 1496713"/>
                <a:gd name="connsiteY34" fmla="*/ 415746 h 1274955"/>
                <a:gd name="connsiteX35" fmla="*/ 649680 w 1496713"/>
                <a:gd name="connsiteY35" fmla="*/ 637420 h 1274955"/>
                <a:gd name="connsiteX36" fmla="*/ 868294 w 1496713"/>
                <a:gd name="connsiteY36" fmla="*/ 859054 h 1274955"/>
                <a:gd name="connsiteX37" fmla="*/ 1086943 w 1496713"/>
                <a:gd name="connsiteY37" fmla="*/ 637420 h 1274955"/>
                <a:gd name="connsiteX38" fmla="*/ 1047951 w 1496713"/>
                <a:gd name="connsiteY38" fmla="*/ 511405 h 1274955"/>
                <a:gd name="connsiteX39" fmla="*/ 1138191 w 1496713"/>
                <a:gd name="connsiteY39" fmla="*/ 419811 h 1274955"/>
                <a:gd name="connsiteX40" fmla="*/ 1213128 w 1496713"/>
                <a:gd name="connsiteY40" fmla="*/ 637301 h 1274955"/>
                <a:gd name="connsiteX41" fmla="*/ 868254 w 1496713"/>
                <a:gd name="connsiteY41" fmla="*/ 987661 h 1274955"/>
                <a:gd name="connsiteX42" fmla="*/ 615664 w 1496713"/>
                <a:gd name="connsiteY42" fmla="*/ 874613 h 1274955"/>
                <a:gd name="connsiteX43" fmla="*/ 629495 w 1496713"/>
                <a:gd name="connsiteY43" fmla="*/ 755405 h 1274955"/>
                <a:gd name="connsiteX44" fmla="*/ 547023 w 1496713"/>
                <a:gd name="connsiteY44" fmla="*/ 510897 h 1274955"/>
                <a:gd name="connsiteX45" fmla="*/ 1008203 w 1496713"/>
                <a:gd name="connsiteY45" fmla="*/ 637420 h 1274955"/>
                <a:gd name="connsiteX46" fmla="*/ 868294 w 1496713"/>
                <a:gd name="connsiteY46" fmla="*/ 779672 h 1274955"/>
                <a:gd name="connsiteX47" fmla="*/ 728424 w 1496713"/>
                <a:gd name="connsiteY47" fmla="*/ 637420 h 1274955"/>
                <a:gd name="connsiteX48" fmla="*/ 868294 w 1496713"/>
                <a:gd name="connsiteY48" fmla="*/ 495128 h 1274955"/>
                <a:gd name="connsiteX49" fmla="*/ 935144 w 1496713"/>
                <a:gd name="connsiteY49" fmla="*/ 513203 h 1274955"/>
                <a:gd name="connsiteX50" fmla="*/ 840341 w 1496713"/>
                <a:gd name="connsiteY50" fmla="*/ 609434 h 1274955"/>
                <a:gd name="connsiteX51" fmla="*/ 840534 w 1496713"/>
                <a:gd name="connsiteY51" fmla="*/ 665597 h 1274955"/>
                <a:gd name="connsiteX52" fmla="*/ 868294 w 1496713"/>
                <a:gd name="connsiteY52" fmla="*/ 677111 h 1274955"/>
                <a:gd name="connsiteX53" fmla="*/ 896246 w 1496713"/>
                <a:gd name="connsiteY53" fmla="*/ 665406 h 1274955"/>
                <a:gd name="connsiteX54" fmla="*/ 990557 w 1496713"/>
                <a:gd name="connsiteY54" fmla="*/ 569668 h 1274955"/>
                <a:gd name="connsiteX55" fmla="*/ 1008203 w 1496713"/>
                <a:gd name="connsiteY55" fmla="*/ 637420 h 1274955"/>
                <a:gd name="connsiteX56" fmla="*/ 78740 w 1496713"/>
                <a:gd name="connsiteY56" fmla="*/ 755405 h 1274955"/>
                <a:gd name="connsiteX57" fmla="*/ 310995 w 1496713"/>
                <a:gd name="connsiteY57" fmla="*/ 493660 h 1274955"/>
                <a:gd name="connsiteX58" fmla="*/ 311259 w 1496713"/>
                <a:gd name="connsiteY58" fmla="*/ 493648 h 1274955"/>
                <a:gd name="connsiteX59" fmla="*/ 314728 w 1496713"/>
                <a:gd name="connsiteY59" fmla="*/ 493501 h 1274955"/>
                <a:gd name="connsiteX60" fmla="*/ 473223 w 1496713"/>
                <a:gd name="connsiteY60" fmla="*/ 548167 h 1274955"/>
                <a:gd name="connsiteX61" fmla="*/ 478019 w 1496713"/>
                <a:gd name="connsiteY61" fmla="*/ 552910 h 1274955"/>
                <a:gd name="connsiteX62" fmla="*/ 550759 w 1496713"/>
                <a:gd name="connsiteY62" fmla="*/ 755405 h 1274955"/>
                <a:gd name="connsiteX63" fmla="*/ 314728 w 1496713"/>
                <a:gd name="connsiteY63" fmla="*/ 1083165 h 1274955"/>
                <a:gd name="connsiteX64" fmla="*/ 78740 w 1496713"/>
                <a:gd name="connsiteY64" fmla="*/ 755405 h 1274955"/>
                <a:gd name="connsiteX65" fmla="*/ 1417974 w 1496713"/>
                <a:gd name="connsiteY65" fmla="*/ 637301 h 1274955"/>
                <a:gd name="connsiteX66" fmla="*/ 868254 w 1496713"/>
                <a:gd name="connsiteY66" fmla="*/ 1195573 h 1274955"/>
                <a:gd name="connsiteX67" fmla="*/ 517428 w 1496713"/>
                <a:gd name="connsiteY67" fmla="*/ 1066407 h 1274955"/>
                <a:gd name="connsiteX68" fmla="*/ 587416 w 1496713"/>
                <a:gd name="connsiteY68" fmla="*/ 957892 h 1274955"/>
                <a:gd name="connsiteX69" fmla="*/ 868254 w 1496713"/>
                <a:gd name="connsiteY69" fmla="*/ 1067042 h 1274955"/>
                <a:gd name="connsiteX70" fmla="*/ 1291868 w 1496713"/>
                <a:gd name="connsiteY70" fmla="*/ 637301 h 1274955"/>
                <a:gd name="connsiteX71" fmla="*/ 1194053 w 1496713"/>
                <a:gd name="connsiteY71" fmla="*/ 363100 h 1274955"/>
                <a:gd name="connsiteX72" fmla="*/ 1283427 w 1496713"/>
                <a:gd name="connsiteY72" fmla="*/ 272380 h 1274955"/>
                <a:gd name="connsiteX73" fmla="*/ 1417974 w 1496713"/>
                <a:gd name="connsiteY73" fmla="*/ 637301 h 127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96713" h="1274955">
                  <a:moveTo>
                    <a:pt x="1346856" y="207989"/>
                  </a:moveTo>
                  <a:lnTo>
                    <a:pt x="1440619" y="207989"/>
                  </a:lnTo>
                  <a:cubicBezTo>
                    <a:pt x="1462379" y="207989"/>
                    <a:pt x="1479989" y="190237"/>
                    <a:pt x="1479989" y="168299"/>
                  </a:cubicBezTo>
                  <a:cubicBezTo>
                    <a:pt x="1479989" y="146360"/>
                    <a:pt x="1462379" y="128608"/>
                    <a:pt x="1440619" y="128608"/>
                  </a:cubicBezTo>
                  <a:lnTo>
                    <a:pt x="1425056" y="128608"/>
                  </a:lnTo>
                  <a:lnTo>
                    <a:pt x="1460497" y="92638"/>
                  </a:lnTo>
                  <a:cubicBezTo>
                    <a:pt x="1475800" y="77056"/>
                    <a:pt x="1475722" y="51939"/>
                    <a:pt x="1460304" y="36474"/>
                  </a:cubicBezTo>
                  <a:cubicBezTo>
                    <a:pt x="1444887" y="21085"/>
                    <a:pt x="1420013" y="21163"/>
                    <a:pt x="1404596" y="36667"/>
                  </a:cubicBezTo>
                  <a:lnTo>
                    <a:pt x="1370222" y="71557"/>
                  </a:lnTo>
                  <a:lnTo>
                    <a:pt x="1370222" y="56862"/>
                  </a:lnTo>
                  <a:cubicBezTo>
                    <a:pt x="1370222" y="34924"/>
                    <a:pt x="1352612" y="17171"/>
                    <a:pt x="1330852" y="17171"/>
                  </a:cubicBezTo>
                  <a:cubicBezTo>
                    <a:pt x="1309092" y="17171"/>
                    <a:pt x="1291482" y="34924"/>
                    <a:pt x="1291482" y="56862"/>
                  </a:cubicBezTo>
                  <a:lnTo>
                    <a:pt x="1291482" y="151486"/>
                  </a:lnTo>
                  <a:lnTo>
                    <a:pt x="1283352" y="159740"/>
                  </a:lnTo>
                  <a:cubicBezTo>
                    <a:pt x="1168636" y="56814"/>
                    <a:pt x="1022951" y="0"/>
                    <a:pt x="868254" y="0"/>
                  </a:cubicBezTo>
                  <a:cubicBezTo>
                    <a:pt x="603507" y="0"/>
                    <a:pt x="370613" y="166053"/>
                    <a:pt x="279570" y="415691"/>
                  </a:cubicBezTo>
                  <a:cubicBezTo>
                    <a:pt x="108527" y="431214"/>
                    <a:pt x="0" y="561079"/>
                    <a:pt x="0" y="755405"/>
                  </a:cubicBezTo>
                  <a:cubicBezTo>
                    <a:pt x="0" y="979909"/>
                    <a:pt x="141177" y="1162547"/>
                    <a:pt x="314728" y="1162547"/>
                  </a:cubicBezTo>
                  <a:cubicBezTo>
                    <a:pt x="365873" y="1162547"/>
                    <a:pt x="414066" y="1146345"/>
                    <a:pt x="456810" y="1118224"/>
                  </a:cubicBezTo>
                  <a:cubicBezTo>
                    <a:pt x="571046" y="1219134"/>
                    <a:pt x="715644" y="1274955"/>
                    <a:pt x="868254" y="1274955"/>
                  </a:cubicBezTo>
                  <a:cubicBezTo>
                    <a:pt x="1214781" y="1274955"/>
                    <a:pt x="1496714" y="988899"/>
                    <a:pt x="1496714" y="637301"/>
                  </a:cubicBezTo>
                  <a:cubicBezTo>
                    <a:pt x="1496714" y="480161"/>
                    <a:pt x="1440572" y="332293"/>
                    <a:pt x="1338926" y="216042"/>
                  </a:cubicBezTo>
                  <a:lnTo>
                    <a:pt x="1346856" y="207989"/>
                  </a:lnTo>
                  <a:close/>
                  <a:moveTo>
                    <a:pt x="868254" y="79382"/>
                  </a:moveTo>
                  <a:cubicBezTo>
                    <a:pt x="1002014" y="79382"/>
                    <a:pt x="1128061" y="127908"/>
                    <a:pt x="1227883" y="216042"/>
                  </a:cubicBezTo>
                  <a:lnTo>
                    <a:pt x="1138447" y="306829"/>
                  </a:lnTo>
                  <a:cubicBezTo>
                    <a:pt x="1062364" y="242857"/>
                    <a:pt x="967845" y="207951"/>
                    <a:pt x="868254" y="207951"/>
                  </a:cubicBezTo>
                  <a:cubicBezTo>
                    <a:pt x="700132" y="207951"/>
                    <a:pt x="551857" y="306713"/>
                    <a:pt x="483676" y="458414"/>
                  </a:cubicBezTo>
                  <a:cubicBezTo>
                    <a:pt x="448700" y="437251"/>
                    <a:pt x="408263" y="423319"/>
                    <a:pt x="363173" y="417525"/>
                  </a:cubicBezTo>
                  <a:cubicBezTo>
                    <a:pt x="448995" y="213368"/>
                    <a:pt x="645896" y="79382"/>
                    <a:pt x="868254" y="79382"/>
                  </a:cubicBezTo>
                  <a:close/>
                  <a:moveTo>
                    <a:pt x="547023" y="510897"/>
                  </a:moveTo>
                  <a:cubicBezTo>
                    <a:pt x="598172" y="376286"/>
                    <a:pt x="724361" y="287333"/>
                    <a:pt x="868254" y="287333"/>
                  </a:cubicBezTo>
                  <a:cubicBezTo>
                    <a:pt x="946908" y="287333"/>
                    <a:pt x="1021675" y="314271"/>
                    <a:pt x="1082640" y="363477"/>
                  </a:cubicBezTo>
                  <a:lnTo>
                    <a:pt x="992372" y="455112"/>
                  </a:lnTo>
                  <a:cubicBezTo>
                    <a:pt x="957085" y="430349"/>
                    <a:pt x="914360" y="415746"/>
                    <a:pt x="868294" y="415746"/>
                  </a:cubicBezTo>
                  <a:cubicBezTo>
                    <a:pt x="747762" y="415746"/>
                    <a:pt x="649680" y="515208"/>
                    <a:pt x="649680" y="637420"/>
                  </a:cubicBezTo>
                  <a:cubicBezTo>
                    <a:pt x="649680" y="759632"/>
                    <a:pt x="747762" y="859054"/>
                    <a:pt x="868294" y="859054"/>
                  </a:cubicBezTo>
                  <a:cubicBezTo>
                    <a:pt x="988864" y="859054"/>
                    <a:pt x="1086943" y="759632"/>
                    <a:pt x="1086943" y="637420"/>
                  </a:cubicBezTo>
                  <a:cubicBezTo>
                    <a:pt x="1086943" y="590621"/>
                    <a:pt x="1072470" y="547226"/>
                    <a:pt x="1047951" y="511405"/>
                  </a:cubicBezTo>
                  <a:lnTo>
                    <a:pt x="1138191" y="419811"/>
                  </a:lnTo>
                  <a:cubicBezTo>
                    <a:pt x="1186635" y="481542"/>
                    <a:pt x="1213128" y="557348"/>
                    <a:pt x="1213128" y="637301"/>
                  </a:cubicBezTo>
                  <a:cubicBezTo>
                    <a:pt x="1213128" y="830485"/>
                    <a:pt x="1058415" y="987661"/>
                    <a:pt x="868254" y="987661"/>
                  </a:cubicBezTo>
                  <a:cubicBezTo>
                    <a:pt x="771676" y="987661"/>
                    <a:pt x="680885" y="946422"/>
                    <a:pt x="615664" y="874613"/>
                  </a:cubicBezTo>
                  <a:cubicBezTo>
                    <a:pt x="624617" y="836887"/>
                    <a:pt x="629495" y="796878"/>
                    <a:pt x="629495" y="755405"/>
                  </a:cubicBezTo>
                  <a:cubicBezTo>
                    <a:pt x="629499" y="653884"/>
                    <a:pt x="599711" y="570120"/>
                    <a:pt x="547023" y="510897"/>
                  </a:cubicBezTo>
                  <a:close/>
                  <a:moveTo>
                    <a:pt x="1008203" y="637420"/>
                  </a:moveTo>
                  <a:cubicBezTo>
                    <a:pt x="1008203" y="715869"/>
                    <a:pt x="945459" y="779672"/>
                    <a:pt x="868294" y="779672"/>
                  </a:cubicBezTo>
                  <a:cubicBezTo>
                    <a:pt x="791168" y="779672"/>
                    <a:pt x="728424" y="715869"/>
                    <a:pt x="728424" y="637420"/>
                  </a:cubicBezTo>
                  <a:cubicBezTo>
                    <a:pt x="728424" y="558967"/>
                    <a:pt x="791168" y="495128"/>
                    <a:pt x="868294" y="495128"/>
                  </a:cubicBezTo>
                  <a:cubicBezTo>
                    <a:pt x="892628" y="495128"/>
                    <a:pt x="915191" y="502046"/>
                    <a:pt x="935144" y="513203"/>
                  </a:cubicBezTo>
                  <a:lnTo>
                    <a:pt x="840341" y="609434"/>
                  </a:lnTo>
                  <a:cubicBezTo>
                    <a:pt x="825042" y="625017"/>
                    <a:pt x="825116" y="650133"/>
                    <a:pt x="840534" y="665597"/>
                  </a:cubicBezTo>
                  <a:cubicBezTo>
                    <a:pt x="848223" y="673273"/>
                    <a:pt x="858258" y="677111"/>
                    <a:pt x="868294" y="677111"/>
                  </a:cubicBezTo>
                  <a:cubicBezTo>
                    <a:pt x="878404" y="677111"/>
                    <a:pt x="888518" y="673193"/>
                    <a:pt x="896246" y="665406"/>
                  </a:cubicBezTo>
                  <a:lnTo>
                    <a:pt x="990557" y="569668"/>
                  </a:lnTo>
                  <a:cubicBezTo>
                    <a:pt x="1001451" y="589906"/>
                    <a:pt x="1008203" y="612768"/>
                    <a:pt x="1008203" y="637420"/>
                  </a:cubicBezTo>
                  <a:close/>
                  <a:moveTo>
                    <a:pt x="78740" y="755405"/>
                  </a:moveTo>
                  <a:cubicBezTo>
                    <a:pt x="78740" y="592827"/>
                    <a:pt x="165543" y="495331"/>
                    <a:pt x="310995" y="493660"/>
                  </a:cubicBezTo>
                  <a:cubicBezTo>
                    <a:pt x="311086" y="493652"/>
                    <a:pt x="311173" y="493652"/>
                    <a:pt x="311259" y="493648"/>
                  </a:cubicBezTo>
                  <a:cubicBezTo>
                    <a:pt x="312440" y="493632"/>
                    <a:pt x="313547" y="493501"/>
                    <a:pt x="314728" y="493501"/>
                  </a:cubicBezTo>
                  <a:cubicBezTo>
                    <a:pt x="380031" y="493501"/>
                    <a:pt x="433645" y="512679"/>
                    <a:pt x="473223" y="548167"/>
                  </a:cubicBezTo>
                  <a:cubicBezTo>
                    <a:pt x="474767" y="549846"/>
                    <a:pt x="476184" y="551509"/>
                    <a:pt x="478019" y="552910"/>
                  </a:cubicBezTo>
                  <a:cubicBezTo>
                    <a:pt x="524877" y="597920"/>
                    <a:pt x="550759" y="666934"/>
                    <a:pt x="550759" y="755405"/>
                  </a:cubicBezTo>
                  <a:cubicBezTo>
                    <a:pt x="550759" y="936146"/>
                    <a:pt x="444873" y="1083165"/>
                    <a:pt x="314728" y="1083165"/>
                  </a:cubicBezTo>
                  <a:cubicBezTo>
                    <a:pt x="184586" y="1083165"/>
                    <a:pt x="78740" y="936146"/>
                    <a:pt x="78740" y="755405"/>
                  </a:cubicBezTo>
                  <a:close/>
                  <a:moveTo>
                    <a:pt x="1417974" y="637301"/>
                  </a:moveTo>
                  <a:cubicBezTo>
                    <a:pt x="1417974" y="945140"/>
                    <a:pt x="1171372" y="1195573"/>
                    <a:pt x="868254" y="1195573"/>
                  </a:cubicBezTo>
                  <a:cubicBezTo>
                    <a:pt x="738833" y="1195573"/>
                    <a:pt x="615885" y="1149742"/>
                    <a:pt x="517428" y="1066407"/>
                  </a:cubicBezTo>
                  <a:cubicBezTo>
                    <a:pt x="545373" y="1035877"/>
                    <a:pt x="569038" y="999123"/>
                    <a:pt x="587416" y="957892"/>
                  </a:cubicBezTo>
                  <a:cubicBezTo>
                    <a:pt x="664408" y="1027570"/>
                    <a:pt x="763522" y="1067042"/>
                    <a:pt x="868254" y="1067042"/>
                  </a:cubicBezTo>
                  <a:cubicBezTo>
                    <a:pt x="1101821" y="1067042"/>
                    <a:pt x="1291868" y="874248"/>
                    <a:pt x="1291868" y="637301"/>
                  </a:cubicBezTo>
                  <a:cubicBezTo>
                    <a:pt x="1291868" y="536014"/>
                    <a:pt x="1257320" y="440113"/>
                    <a:pt x="1194053" y="363100"/>
                  </a:cubicBezTo>
                  <a:lnTo>
                    <a:pt x="1283427" y="272380"/>
                  </a:lnTo>
                  <a:cubicBezTo>
                    <a:pt x="1370182" y="373583"/>
                    <a:pt x="1417974" y="501491"/>
                    <a:pt x="1417974" y="637301"/>
                  </a:cubicBezTo>
                  <a:close/>
                </a:path>
              </a:pathLst>
            </a:custGeom>
            <a:grpFill/>
            <a:ln w="39243" cap="flat">
              <a:noFill/>
              <a:prstDash val="solid"/>
              <a:miter/>
            </a:ln>
          </p:spPr>
          <p:txBody>
            <a:bodyPr rtlCol="0" anchor="ctr"/>
            <a:lstStyle/>
            <a:p>
              <a:endParaRPr lang="es-ES"/>
            </a:p>
          </p:txBody>
        </p:sp>
      </p:grpSp>
      <p:grpSp>
        <p:nvGrpSpPr>
          <p:cNvPr id="40" name="Grupo 39">
            <a:extLst>
              <a:ext uri="{FF2B5EF4-FFF2-40B4-BE49-F238E27FC236}">
                <a16:creationId xmlns:a16="http://schemas.microsoft.com/office/drawing/2014/main" id="{A0577FF8-1047-4445-CCD7-0356CE2638CD}"/>
              </a:ext>
            </a:extLst>
          </p:cNvPr>
          <p:cNvGrpSpPr/>
          <p:nvPr/>
        </p:nvGrpSpPr>
        <p:grpSpPr>
          <a:xfrm>
            <a:off x="4921561" y="2849422"/>
            <a:ext cx="2001700" cy="2001700"/>
            <a:chOff x="4921561" y="2849422"/>
            <a:chExt cx="2001700" cy="2001700"/>
          </a:xfrm>
          <a:effectLst/>
        </p:grpSpPr>
        <p:sp>
          <p:nvSpPr>
            <p:cNvPr id="27" name="Elipse 26">
              <a:extLst>
                <a:ext uri="{FF2B5EF4-FFF2-40B4-BE49-F238E27FC236}">
                  <a16:creationId xmlns:a16="http://schemas.microsoft.com/office/drawing/2014/main" id="{F132CC5D-B40B-E3DE-0F9A-C96EAE71EBD8}"/>
                </a:ext>
              </a:extLst>
            </p:cNvPr>
            <p:cNvSpPr/>
            <p:nvPr/>
          </p:nvSpPr>
          <p:spPr>
            <a:xfrm>
              <a:off x="4921561" y="2849422"/>
              <a:ext cx="2001700" cy="2001700"/>
            </a:xfrm>
            <a:prstGeom prst="ellipse">
              <a:avLst/>
            </a:prstGeom>
            <a:solidFill>
              <a:schemeClr val="bg1"/>
            </a:solidFill>
            <a:ln w="2222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9" name="Conector recto 28">
              <a:extLst>
                <a:ext uri="{FF2B5EF4-FFF2-40B4-BE49-F238E27FC236}">
                  <a16:creationId xmlns:a16="http://schemas.microsoft.com/office/drawing/2014/main" id="{BFE985B1-546C-F8A3-3668-273C40833813}"/>
                </a:ext>
              </a:extLst>
            </p:cNvPr>
            <p:cNvCxnSpPr>
              <a:stCxn id="27" idx="0"/>
              <a:endCxn id="27" idx="4"/>
            </p:cNvCxnSpPr>
            <p:nvPr/>
          </p:nvCxnSpPr>
          <p:spPr>
            <a:xfrm>
              <a:off x="5922411" y="2849422"/>
              <a:ext cx="0" cy="2001700"/>
            </a:xfrm>
            <a:prstGeom prst="line">
              <a:avLst/>
            </a:prstGeom>
            <a:ln w="2222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86BE8D7-1496-A558-8A72-0F94C2F5102D}"/>
                </a:ext>
              </a:extLst>
            </p:cNvPr>
            <p:cNvCxnSpPr>
              <a:cxnSpLocks/>
            </p:cNvCxnSpPr>
            <p:nvPr/>
          </p:nvCxnSpPr>
          <p:spPr>
            <a:xfrm flipH="1" flipV="1">
              <a:off x="4921561" y="3846336"/>
              <a:ext cx="2001700" cy="7872"/>
            </a:xfrm>
            <a:prstGeom prst="line">
              <a:avLst/>
            </a:prstGeom>
            <a:ln w="22225">
              <a:solidFill>
                <a:srgbClr val="002855"/>
              </a:solidFill>
            </a:ln>
          </p:spPr>
          <p:style>
            <a:lnRef idx="1">
              <a:schemeClr val="accent1"/>
            </a:lnRef>
            <a:fillRef idx="0">
              <a:schemeClr val="accent1"/>
            </a:fillRef>
            <a:effectRef idx="0">
              <a:schemeClr val="accent1"/>
            </a:effectRef>
            <a:fontRef idx="minor">
              <a:schemeClr val="tx1"/>
            </a:fontRef>
          </p:style>
        </p:cxnSp>
        <p:grpSp>
          <p:nvGrpSpPr>
            <p:cNvPr id="38" name="Grupo 37">
              <a:extLst>
                <a:ext uri="{FF2B5EF4-FFF2-40B4-BE49-F238E27FC236}">
                  <a16:creationId xmlns:a16="http://schemas.microsoft.com/office/drawing/2014/main" id="{90F9F7D0-3530-FB55-43C9-37198A09A85B}"/>
                </a:ext>
              </a:extLst>
            </p:cNvPr>
            <p:cNvGrpSpPr/>
            <p:nvPr/>
          </p:nvGrpSpPr>
          <p:grpSpPr>
            <a:xfrm>
              <a:off x="5328736" y="3304263"/>
              <a:ext cx="1187350" cy="1092019"/>
              <a:chOff x="5360254" y="3242678"/>
              <a:chExt cx="1187350" cy="1092019"/>
            </a:xfrm>
          </p:grpSpPr>
          <p:sp>
            <p:nvSpPr>
              <p:cNvPr id="34" name="Triángulo 33">
                <a:extLst>
                  <a:ext uri="{FF2B5EF4-FFF2-40B4-BE49-F238E27FC236}">
                    <a16:creationId xmlns:a16="http://schemas.microsoft.com/office/drawing/2014/main" id="{2A183226-0E2A-2A5D-0582-330106AD0D17}"/>
                  </a:ext>
                </a:extLst>
              </p:cNvPr>
              <p:cNvSpPr/>
              <p:nvPr/>
            </p:nvSpPr>
            <p:spPr>
              <a:xfrm rot="2576454">
                <a:off x="6174960" y="3299949"/>
                <a:ext cx="372644" cy="252413"/>
              </a:xfrm>
              <a:prstGeom prst="triangle">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Triángulo 34">
                <a:extLst>
                  <a:ext uri="{FF2B5EF4-FFF2-40B4-BE49-F238E27FC236}">
                    <a16:creationId xmlns:a16="http://schemas.microsoft.com/office/drawing/2014/main" id="{53F6BC75-DD75-FB3A-B9BC-93B6C16DD39D}"/>
                  </a:ext>
                </a:extLst>
              </p:cNvPr>
              <p:cNvSpPr/>
              <p:nvPr/>
            </p:nvSpPr>
            <p:spPr>
              <a:xfrm rot="18797007">
                <a:off x="5355263" y="3302793"/>
                <a:ext cx="372644" cy="252413"/>
              </a:xfrm>
              <a:prstGeom prst="triangl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Triángulo 35">
                <a:extLst>
                  <a:ext uri="{FF2B5EF4-FFF2-40B4-BE49-F238E27FC236}">
                    <a16:creationId xmlns:a16="http://schemas.microsoft.com/office/drawing/2014/main" id="{C13A747D-1C13-1C2E-194F-5B87B7B8F295}"/>
                  </a:ext>
                </a:extLst>
              </p:cNvPr>
              <p:cNvSpPr/>
              <p:nvPr/>
            </p:nvSpPr>
            <p:spPr>
              <a:xfrm rot="13059874">
                <a:off x="5360254" y="4082284"/>
                <a:ext cx="372644" cy="252413"/>
              </a:xfrm>
              <a:prstGeom prst="triangle">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Triángulo 36">
                <a:extLst>
                  <a:ext uri="{FF2B5EF4-FFF2-40B4-BE49-F238E27FC236}">
                    <a16:creationId xmlns:a16="http://schemas.microsoft.com/office/drawing/2014/main" id="{6A506A29-FEAC-5650-6A07-6D7383656B45}"/>
                  </a:ext>
                </a:extLst>
              </p:cNvPr>
              <p:cNvSpPr/>
              <p:nvPr/>
            </p:nvSpPr>
            <p:spPr>
              <a:xfrm rot="8436971">
                <a:off x="6173245" y="4080269"/>
                <a:ext cx="372644" cy="252413"/>
              </a:xfrm>
              <a:prstGeom prst="triangl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14522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14B505F-9836-7AAB-97BC-1CB72EBCAB15}"/>
              </a:ext>
            </a:extLst>
          </p:cNvPr>
          <p:cNvSpPr>
            <a:spLocks noGrp="1"/>
          </p:cNvSpPr>
          <p:nvPr>
            <p:ph type="sldNum" sz="quarter" idx="4294967295"/>
          </p:nvPr>
        </p:nvSpPr>
        <p:spPr/>
        <p:txBody>
          <a:bodyPr/>
          <a:lstStyle/>
          <a:p>
            <a:fld id="{73DE2E57-9CB0-4187-8ABC-03753CB61D4B}" type="slidenum">
              <a:rPr lang="es-ES" smtClean="0"/>
              <a:t>32</a:t>
            </a:fld>
            <a:endParaRPr lang="es-ES"/>
          </a:p>
        </p:txBody>
      </p:sp>
      <p:pic>
        <p:nvPicPr>
          <p:cNvPr id="7" name="Imagen 6">
            <a:extLst>
              <a:ext uri="{FF2B5EF4-FFF2-40B4-BE49-F238E27FC236}">
                <a16:creationId xmlns:a16="http://schemas.microsoft.com/office/drawing/2014/main" id="{F792005D-EF3A-9656-BA1D-D312DA1EBBC2}"/>
              </a:ext>
            </a:extLst>
          </p:cNvPr>
          <p:cNvPicPr>
            <a:picLocks noChangeAspect="1"/>
          </p:cNvPicPr>
          <p:nvPr/>
        </p:nvPicPr>
        <p:blipFill rotWithShape="1">
          <a:blip r:embed="rId2"/>
          <a:srcRect t="1472"/>
          <a:stretch/>
        </p:blipFill>
        <p:spPr>
          <a:xfrm>
            <a:off x="751227" y="2075675"/>
            <a:ext cx="6311901" cy="2476464"/>
          </a:xfrm>
          <a:prstGeom prst="rect">
            <a:avLst/>
          </a:prstGeom>
        </p:spPr>
      </p:pic>
      <p:pic>
        <p:nvPicPr>
          <p:cNvPr id="9" name="Imagen 8">
            <a:extLst>
              <a:ext uri="{FF2B5EF4-FFF2-40B4-BE49-F238E27FC236}">
                <a16:creationId xmlns:a16="http://schemas.microsoft.com/office/drawing/2014/main" id="{055932C7-51CF-5CA2-1212-5593BEF55445}"/>
              </a:ext>
            </a:extLst>
          </p:cNvPr>
          <p:cNvPicPr>
            <a:picLocks noChangeAspect="1"/>
          </p:cNvPicPr>
          <p:nvPr/>
        </p:nvPicPr>
        <p:blipFill rotWithShape="1">
          <a:blip r:embed="rId3"/>
          <a:srcRect l="8198" r="5700"/>
          <a:stretch/>
        </p:blipFill>
        <p:spPr>
          <a:xfrm>
            <a:off x="7392811" y="1965706"/>
            <a:ext cx="4356277" cy="2572452"/>
          </a:xfrm>
          <a:prstGeom prst="rect">
            <a:avLst/>
          </a:prstGeom>
        </p:spPr>
      </p:pic>
      <p:sp>
        <p:nvSpPr>
          <p:cNvPr id="14" name="CuadroTexto 13">
            <a:extLst>
              <a:ext uri="{FF2B5EF4-FFF2-40B4-BE49-F238E27FC236}">
                <a16:creationId xmlns:a16="http://schemas.microsoft.com/office/drawing/2014/main" id="{F7341FA6-1C5C-84E4-0AB4-C1D29BA6FF95}"/>
              </a:ext>
            </a:extLst>
          </p:cNvPr>
          <p:cNvSpPr txBox="1"/>
          <p:nvPr/>
        </p:nvSpPr>
        <p:spPr>
          <a:xfrm>
            <a:off x="755535" y="615083"/>
            <a:ext cx="9132983" cy="727113"/>
          </a:xfrm>
          <a:prstGeom prst="rect">
            <a:avLst/>
          </a:prstGeom>
          <a:noFill/>
        </p:spPr>
        <p:txBody>
          <a:bodyPr wrap="square" lIns="0" tIns="0" rIns="0" bIns="0" rtlCol="0">
            <a:noAutofit/>
          </a:bodyPr>
          <a:lstStyle/>
          <a:p>
            <a:pPr algn="l"/>
            <a:r>
              <a:rPr lang="es-ES" sz="2400" b="1" dirty="0">
                <a:solidFill>
                  <a:srgbClr val="00F0BE"/>
                </a:solidFill>
                <a:latin typeface="Arial Nova" panose="020B0504020202020204" pitchFamily="34" charset="0"/>
              </a:rPr>
              <a:t>Pruebas de cribado</a:t>
            </a:r>
            <a:endParaRPr lang="en-US" sz="2400" b="1" dirty="0">
              <a:solidFill>
                <a:srgbClr val="00F0BE"/>
              </a:solidFill>
              <a:latin typeface="Arial Nova" panose="020B0504020202020204" pitchFamily="34" charset="0"/>
            </a:endParaRPr>
          </a:p>
        </p:txBody>
      </p:sp>
      <p:sp>
        <p:nvSpPr>
          <p:cNvPr id="15" name="CuadroTexto 14">
            <a:extLst>
              <a:ext uri="{FF2B5EF4-FFF2-40B4-BE49-F238E27FC236}">
                <a16:creationId xmlns:a16="http://schemas.microsoft.com/office/drawing/2014/main" id="{A942778B-078B-800A-3317-BE2AD53FFDE6}"/>
              </a:ext>
            </a:extLst>
          </p:cNvPr>
          <p:cNvSpPr txBox="1"/>
          <p:nvPr/>
        </p:nvSpPr>
        <p:spPr>
          <a:xfrm>
            <a:off x="731837" y="6037475"/>
            <a:ext cx="7942000" cy="307763"/>
          </a:xfrm>
          <a:prstGeom prst="rect">
            <a:avLst/>
          </a:prstGeom>
          <a:noFill/>
        </p:spPr>
        <p:txBody>
          <a:bodyPr wrap="square" lIns="0" tIns="0" rIns="0" bIns="0" rtlCol="0">
            <a:noAutofit/>
          </a:bodyPr>
          <a:lstStyle/>
          <a:p>
            <a:pPr algn="l"/>
            <a:r>
              <a:rPr lang="en-US" sz="700" b="0" i="0" dirty="0" err="1">
                <a:solidFill>
                  <a:srgbClr val="002855"/>
                </a:solidFill>
                <a:effectLst/>
                <a:ea typeface="Calibri" panose="020F0502020204030204" pitchFamily="34" charset="0"/>
                <a:cs typeface="Calibri" panose="020F0502020204030204" pitchFamily="34" charset="0"/>
              </a:rPr>
              <a:t>Podsiadlo</a:t>
            </a:r>
            <a:r>
              <a:rPr lang="en-US" sz="700" b="0" i="0" dirty="0">
                <a:solidFill>
                  <a:srgbClr val="002855"/>
                </a:solidFill>
                <a:effectLst/>
                <a:ea typeface="Calibri" panose="020F0502020204030204" pitchFamily="34" charset="0"/>
                <a:cs typeface="Calibri" panose="020F0502020204030204" pitchFamily="34" charset="0"/>
              </a:rPr>
              <a:t> D, Richardson S. The Timed “Up &amp; Go”: A Test of Basic Functional Mobility for Frail Elderly Persons. Journal of the American Geriatrics Society.</a:t>
            </a:r>
          </a:p>
          <a:p>
            <a:r>
              <a:rPr lang="en-US" sz="700" b="0" i="0" dirty="0" err="1">
                <a:solidFill>
                  <a:srgbClr val="002855"/>
                </a:solidFill>
                <a:effectLst/>
              </a:rPr>
              <a:t>Guralnik</a:t>
            </a:r>
            <a:r>
              <a:rPr lang="en-US" sz="700" b="0" i="0" dirty="0">
                <a:solidFill>
                  <a:srgbClr val="002855"/>
                </a:solidFill>
                <a:effectLst/>
              </a:rPr>
              <a:t> JM, </a:t>
            </a:r>
            <a:r>
              <a:rPr lang="en-US" sz="700" b="0" i="0" dirty="0" err="1">
                <a:solidFill>
                  <a:srgbClr val="002855"/>
                </a:solidFill>
                <a:effectLst/>
              </a:rPr>
              <a:t>Simonsick</a:t>
            </a:r>
            <a:r>
              <a:rPr lang="en-US" sz="700" b="0" i="0" dirty="0">
                <a:solidFill>
                  <a:srgbClr val="002855"/>
                </a:solidFill>
                <a:effectLst/>
              </a:rPr>
              <a:t> EM, </a:t>
            </a:r>
            <a:r>
              <a:rPr lang="en-US" sz="700" b="0" i="0" dirty="0" err="1">
                <a:solidFill>
                  <a:srgbClr val="002855"/>
                </a:solidFill>
                <a:effectLst/>
              </a:rPr>
              <a:t>Ferrucci</a:t>
            </a:r>
            <a:r>
              <a:rPr lang="en-US" sz="700" b="0" i="0" dirty="0">
                <a:solidFill>
                  <a:srgbClr val="002855"/>
                </a:solidFill>
                <a:effectLst/>
              </a:rPr>
              <a:t> L, et al. A short physical performance battery assessing lower extremity function: association with self-reported disability and prediction of mortality and nursing home admission. J </a:t>
            </a:r>
            <a:r>
              <a:rPr lang="en-US" sz="700" b="0" i="0" dirty="0" err="1">
                <a:solidFill>
                  <a:srgbClr val="002855"/>
                </a:solidFill>
                <a:effectLst/>
              </a:rPr>
              <a:t>Gerontol</a:t>
            </a:r>
            <a:r>
              <a:rPr lang="en-US" sz="700" b="0" i="0" dirty="0">
                <a:solidFill>
                  <a:srgbClr val="002855"/>
                </a:solidFill>
                <a:effectLst/>
              </a:rPr>
              <a:t>. 1994;49:M85-M94.</a:t>
            </a:r>
            <a:endParaRPr lang="en-US" sz="700" dirty="0">
              <a:solidFill>
                <a:srgbClr val="002855"/>
              </a:solidFill>
            </a:endParaRPr>
          </a:p>
          <a:p>
            <a:pPr algn="l"/>
            <a:endParaRPr lang="en-US" sz="700" dirty="0">
              <a:solidFill>
                <a:srgbClr val="002855"/>
              </a:solidFill>
              <a:ea typeface="Calibri" panose="020F0502020204030204" pitchFamily="34" charset="0"/>
              <a:cs typeface="Calibri" panose="020F0502020204030204" pitchFamily="34" charset="0"/>
            </a:endParaRPr>
          </a:p>
        </p:txBody>
      </p:sp>
      <p:sp>
        <p:nvSpPr>
          <p:cNvPr id="2" name="Rectángulo redondeado 1">
            <a:extLst>
              <a:ext uri="{FF2B5EF4-FFF2-40B4-BE49-F238E27FC236}">
                <a16:creationId xmlns:a16="http://schemas.microsoft.com/office/drawing/2014/main" id="{8BF115C7-1842-7D85-E49D-A11BDFA15D16}"/>
              </a:ext>
            </a:extLst>
          </p:cNvPr>
          <p:cNvSpPr/>
          <p:nvPr/>
        </p:nvSpPr>
        <p:spPr>
          <a:xfrm>
            <a:off x="731839" y="1484700"/>
            <a:ext cx="6300786" cy="361869"/>
          </a:xfrm>
          <a:prstGeom prst="roundRect">
            <a:avLst>
              <a:gd name="adj" fmla="val 5601"/>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sz="1600" b="1" dirty="0" err="1">
                <a:solidFill>
                  <a:schemeClr val="bg1"/>
                </a:solidFill>
              </a:rPr>
              <a:t>Timed</a:t>
            </a:r>
            <a:r>
              <a:rPr lang="es-ES" sz="1600" b="1" dirty="0">
                <a:solidFill>
                  <a:schemeClr val="bg1"/>
                </a:solidFill>
              </a:rPr>
              <a:t>-up-and-</a:t>
            </a:r>
            <a:r>
              <a:rPr lang="es-ES" sz="1600" b="1" dirty="0" err="1">
                <a:solidFill>
                  <a:schemeClr val="bg1"/>
                </a:solidFill>
              </a:rPr>
              <a:t>go</a:t>
            </a:r>
            <a:r>
              <a:rPr lang="es-ES" sz="1600" b="1" dirty="0">
                <a:solidFill>
                  <a:schemeClr val="bg1"/>
                </a:solidFill>
              </a:rPr>
              <a:t> test (TUG)</a:t>
            </a:r>
            <a:endParaRPr lang="en-US" sz="1600" b="1" dirty="0">
              <a:solidFill>
                <a:schemeClr val="bg1"/>
              </a:solidFill>
            </a:endParaRPr>
          </a:p>
        </p:txBody>
      </p:sp>
      <p:sp>
        <p:nvSpPr>
          <p:cNvPr id="3" name="Rectángulo redondeado 2">
            <a:extLst>
              <a:ext uri="{FF2B5EF4-FFF2-40B4-BE49-F238E27FC236}">
                <a16:creationId xmlns:a16="http://schemas.microsoft.com/office/drawing/2014/main" id="{125A73EC-CD7B-5EB6-9015-275D5A385E3D}"/>
              </a:ext>
            </a:extLst>
          </p:cNvPr>
          <p:cNvSpPr/>
          <p:nvPr/>
        </p:nvSpPr>
        <p:spPr>
          <a:xfrm>
            <a:off x="7427913" y="1484700"/>
            <a:ext cx="4321175" cy="361869"/>
          </a:xfrm>
          <a:prstGeom prst="roundRect">
            <a:avLst>
              <a:gd name="adj" fmla="val 5601"/>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sz="1600" b="1" dirty="0" err="1">
                <a:solidFill>
                  <a:schemeClr val="bg1"/>
                </a:solidFill>
              </a:rPr>
              <a:t>The</a:t>
            </a:r>
            <a:r>
              <a:rPr lang="es-ES" sz="1600" b="1" dirty="0">
                <a:solidFill>
                  <a:schemeClr val="bg1"/>
                </a:solidFill>
              </a:rPr>
              <a:t> 4 m </a:t>
            </a:r>
            <a:r>
              <a:rPr lang="es-ES" sz="1600" b="1" dirty="0" err="1">
                <a:solidFill>
                  <a:schemeClr val="bg1"/>
                </a:solidFill>
              </a:rPr>
              <a:t>walking</a:t>
            </a:r>
            <a:r>
              <a:rPr lang="es-ES" sz="1600" b="1" dirty="0">
                <a:solidFill>
                  <a:schemeClr val="bg1"/>
                </a:solidFill>
              </a:rPr>
              <a:t> </a:t>
            </a:r>
            <a:r>
              <a:rPr lang="es-ES" sz="1600" b="1" dirty="0" err="1">
                <a:solidFill>
                  <a:schemeClr val="bg1"/>
                </a:solidFill>
              </a:rPr>
              <a:t>speed</a:t>
            </a:r>
            <a:endParaRPr lang="en-US" sz="1600" b="1" dirty="0">
              <a:solidFill>
                <a:schemeClr val="bg1"/>
              </a:solidFill>
            </a:endParaRPr>
          </a:p>
        </p:txBody>
      </p:sp>
      <p:sp>
        <p:nvSpPr>
          <p:cNvPr id="5" name="Rectángulo redondeado 4">
            <a:extLst>
              <a:ext uri="{FF2B5EF4-FFF2-40B4-BE49-F238E27FC236}">
                <a16:creationId xmlns:a16="http://schemas.microsoft.com/office/drawing/2014/main" id="{57022BEE-2F5F-01AB-E73F-B377065C0C03}"/>
              </a:ext>
            </a:extLst>
          </p:cNvPr>
          <p:cNvSpPr/>
          <p:nvPr/>
        </p:nvSpPr>
        <p:spPr>
          <a:xfrm>
            <a:off x="731839" y="4652963"/>
            <a:ext cx="6300786" cy="361869"/>
          </a:xfrm>
          <a:prstGeom prst="roundRect">
            <a:avLst>
              <a:gd name="adj" fmla="val 5601"/>
            </a:avLst>
          </a:prstGeom>
          <a:solidFill>
            <a:srgbClr val="0028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sz="1600" b="1" dirty="0">
                <a:solidFill>
                  <a:srgbClr val="002855"/>
                </a:solidFill>
              </a:rPr>
              <a:t>&gt; 10 segundos</a:t>
            </a:r>
          </a:p>
        </p:txBody>
      </p:sp>
      <p:sp>
        <p:nvSpPr>
          <p:cNvPr id="6" name="Rectángulo redondeado 5">
            <a:extLst>
              <a:ext uri="{FF2B5EF4-FFF2-40B4-BE49-F238E27FC236}">
                <a16:creationId xmlns:a16="http://schemas.microsoft.com/office/drawing/2014/main" id="{AF13ABFE-648A-FFA5-A2F7-69B37F1BAE16}"/>
              </a:ext>
            </a:extLst>
          </p:cNvPr>
          <p:cNvSpPr/>
          <p:nvPr/>
        </p:nvSpPr>
        <p:spPr>
          <a:xfrm>
            <a:off x="7427913" y="4652963"/>
            <a:ext cx="4321175" cy="361869"/>
          </a:xfrm>
          <a:prstGeom prst="roundRect">
            <a:avLst>
              <a:gd name="adj" fmla="val 5601"/>
            </a:avLst>
          </a:prstGeom>
          <a:solidFill>
            <a:srgbClr val="0028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sz="1600" b="1" dirty="0">
                <a:solidFill>
                  <a:srgbClr val="002855"/>
                </a:solidFill>
              </a:rPr>
              <a:t>&gt; 5 segundos</a:t>
            </a:r>
          </a:p>
        </p:txBody>
      </p:sp>
    </p:spTree>
    <p:extLst>
      <p:ext uri="{BB962C8B-B14F-4D97-AF65-F5344CB8AC3E}">
        <p14:creationId xmlns:p14="http://schemas.microsoft.com/office/powerpoint/2010/main" val="1179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87F4-3067-86C0-494C-705F693E75E0}"/>
              </a:ext>
            </a:extLst>
          </p:cNvPr>
          <p:cNvSpPr>
            <a:spLocks noGrp="1"/>
          </p:cNvSpPr>
          <p:nvPr>
            <p:ph type="title" idx="4294967295"/>
          </p:nvPr>
        </p:nvSpPr>
        <p:spPr>
          <a:xfrm>
            <a:off x="625475" y="615950"/>
            <a:ext cx="11437937" cy="481013"/>
          </a:xfrm>
        </p:spPr>
        <p:txBody>
          <a:bodyPr/>
          <a:lstStyle/>
          <a:p>
            <a:r>
              <a:rPr lang="es-ES" sz="2400" b="1" dirty="0">
                <a:solidFill>
                  <a:srgbClr val="00F0BE"/>
                </a:solidFill>
              </a:rPr>
              <a:t>Datos Fragilidad en Cataluña</a:t>
            </a:r>
          </a:p>
        </p:txBody>
      </p:sp>
      <p:sp>
        <p:nvSpPr>
          <p:cNvPr id="6" name="Footer Placeholder 3">
            <a:extLst>
              <a:ext uri="{FF2B5EF4-FFF2-40B4-BE49-F238E27FC236}">
                <a16:creationId xmlns:a16="http://schemas.microsoft.com/office/drawing/2014/main" id="{182EC1C2-9E75-73D1-D543-A5970F4747B0}"/>
              </a:ext>
            </a:extLst>
          </p:cNvPr>
          <p:cNvSpPr txBox="1">
            <a:spLocks/>
          </p:cNvSpPr>
          <p:nvPr/>
        </p:nvSpPr>
        <p:spPr>
          <a:xfrm>
            <a:off x="656010" y="6057895"/>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2400" i="0" kern="1200">
                <a:solidFill>
                  <a:schemeClr val="tx1"/>
                </a:solidFill>
                <a:latin typeface="Invention Light" panose="020B0403020008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i="0" u="none" strike="noStrike" kern="1200" cap="none" spc="0" normalizeH="0" baseline="0" noProof="0" dirty="0">
                <a:ln>
                  <a:noFill/>
                </a:ln>
                <a:solidFill>
                  <a:srgbClr val="002855"/>
                </a:solidFill>
                <a:effectLst/>
                <a:uLnTx/>
                <a:uFillTx/>
                <a:latin typeface="+mj-lt"/>
                <a:ea typeface="+mn-ea"/>
                <a:cs typeface="+mn-cs"/>
              </a:rPr>
              <a:t>Simplificando la </a:t>
            </a:r>
            <a:r>
              <a:rPr kumimoji="0" lang="es-ES" sz="700" b="1" i="0" u="none" strike="noStrike" kern="1200" cap="none" spc="0" normalizeH="0" baseline="0" noProof="0" dirty="0">
                <a:ln>
                  <a:noFill/>
                </a:ln>
                <a:solidFill>
                  <a:srgbClr val="002855"/>
                </a:solidFill>
                <a:effectLst/>
                <a:uLnTx/>
                <a:uFillTx/>
                <a:latin typeface="+mj-lt"/>
                <a:ea typeface="+mn-ea"/>
                <a:cs typeface="+mn-cs"/>
              </a:rPr>
              <a:t>Diabetes 2025</a:t>
            </a:r>
          </a:p>
          <a:p>
            <a:pPr algn="l"/>
            <a:r>
              <a:rPr lang="ca-ES" sz="800" b="1" dirty="0" err="1">
                <a:solidFill>
                  <a:srgbClr val="002855"/>
                </a:solidFill>
              </a:rPr>
              <a:t>Comunicación</a:t>
            </a:r>
            <a:r>
              <a:rPr lang="ca-ES" sz="800" b="1" dirty="0">
                <a:solidFill>
                  <a:srgbClr val="002855"/>
                </a:solidFill>
              </a:rPr>
              <a:t> oral al 3er </a:t>
            </a:r>
            <a:r>
              <a:rPr lang="ca-ES" sz="800" b="1" dirty="0" err="1">
                <a:solidFill>
                  <a:srgbClr val="002855"/>
                </a:solidFill>
              </a:rPr>
              <a:t>Congreso</a:t>
            </a:r>
            <a:r>
              <a:rPr lang="ca-ES" sz="800" b="1" dirty="0">
                <a:solidFill>
                  <a:srgbClr val="002855"/>
                </a:solidFill>
              </a:rPr>
              <a:t> de la </a:t>
            </a:r>
            <a:r>
              <a:rPr lang="ca-ES" sz="800" b="1" dirty="0" err="1">
                <a:solidFill>
                  <a:srgbClr val="002855"/>
                </a:solidFill>
              </a:rPr>
              <a:t>redGDPS</a:t>
            </a:r>
            <a:r>
              <a:rPr lang="ca-ES" sz="800" b="1" dirty="0">
                <a:solidFill>
                  <a:srgbClr val="002855"/>
                </a:solidFill>
              </a:rPr>
              <a:t> – Sevilla, </a:t>
            </a:r>
            <a:r>
              <a:rPr lang="ca-ES" sz="800" b="1" dirty="0" err="1">
                <a:solidFill>
                  <a:srgbClr val="002855"/>
                </a:solidFill>
              </a:rPr>
              <a:t>nov</a:t>
            </a:r>
            <a:r>
              <a:rPr lang="ca-ES" sz="800" b="1" dirty="0">
                <a:solidFill>
                  <a:srgbClr val="002855"/>
                </a:solidFill>
              </a:rPr>
              <a:t> 2024 (</a:t>
            </a:r>
            <a:r>
              <a:rPr lang="ca-ES" sz="800" b="1" dirty="0" err="1">
                <a:solidFill>
                  <a:srgbClr val="002855"/>
                </a:solidFill>
              </a:rPr>
              <a:t>pendiente</a:t>
            </a:r>
            <a:r>
              <a:rPr lang="ca-ES" sz="800" b="1" dirty="0">
                <a:solidFill>
                  <a:srgbClr val="002855"/>
                </a:solidFill>
              </a:rPr>
              <a:t> de </a:t>
            </a:r>
            <a:r>
              <a:rPr lang="ca-ES" sz="800" b="1" dirty="0" err="1">
                <a:solidFill>
                  <a:srgbClr val="002855"/>
                </a:solidFill>
              </a:rPr>
              <a:t>publicación</a:t>
            </a:r>
            <a:r>
              <a:rPr lang="ca-ES" sz="800" b="1" dirty="0">
                <a:solidFill>
                  <a:srgbClr val="002855"/>
                </a:solidFill>
              </a:rPr>
              <a:t>)</a:t>
            </a:r>
          </a:p>
        </p:txBody>
      </p:sp>
      <p:grpSp>
        <p:nvGrpSpPr>
          <p:cNvPr id="5" name="Grupo 4">
            <a:extLst>
              <a:ext uri="{FF2B5EF4-FFF2-40B4-BE49-F238E27FC236}">
                <a16:creationId xmlns:a16="http://schemas.microsoft.com/office/drawing/2014/main" id="{9C4AC2AA-D1EA-751E-C031-7CBE980F7E83}"/>
              </a:ext>
            </a:extLst>
          </p:cNvPr>
          <p:cNvGrpSpPr/>
          <p:nvPr/>
        </p:nvGrpSpPr>
        <p:grpSpPr>
          <a:xfrm>
            <a:off x="6139542" y="1158571"/>
            <a:ext cx="6574967" cy="4781211"/>
            <a:chOff x="2032000" y="719666"/>
            <a:chExt cx="8128000" cy="5418667"/>
          </a:xfrm>
        </p:grpSpPr>
        <p:graphicFrame>
          <p:nvGraphicFramePr>
            <p:cNvPr id="7" name="Diagrama 6">
              <a:extLst>
                <a:ext uri="{FF2B5EF4-FFF2-40B4-BE49-F238E27FC236}">
                  <a16:creationId xmlns:a16="http://schemas.microsoft.com/office/drawing/2014/main" id="{05D3EA99-19A0-DABB-62DB-7C69FC8DC3F3}"/>
                </a:ext>
              </a:extLst>
            </p:cNvPr>
            <p:cNvGraphicFramePr/>
            <p:nvPr>
              <p:extLst>
                <p:ext uri="{D42A27DB-BD31-4B8C-83A1-F6EECF244321}">
                  <p14:modId xmlns:p14="http://schemas.microsoft.com/office/powerpoint/2010/main" val="184949229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Icono&#10;&#10;Descripción generada automáticamente">
              <a:extLst>
                <a:ext uri="{FF2B5EF4-FFF2-40B4-BE49-F238E27FC236}">
                  <a16:creationId xmlns:a16="http://schemas.microsoft.com/office/drawing/2014/main" id="{3D0CB66C-1E51-AD9A-9A4F-D68DAF9DB4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63133" y="3760880"/>
              <a:ext cx="762213" cy="762214"/>
            </a:xfrm>
            <a:prstGeom prst="rect">
              <a:avLst/>
            </a:prstGeom>
          </p:spPr>
        </p:pic>
        <p:pic>
          <p:nvPicPr>
            <p:cNvPr id="9" name="Imagen 8" descr="Icono&#10;&#10;Descripción generada automáticamente">
              <a:extLst>
                <a:ext uri="{FF2B5EF4-FFF2-40B4-BE49-F238E27FC236}">
                  <a16:creationId xmlns:a16="http://schemas.microsoft.com/office/drawing/2014/main" id="{815ED9B2-38B4-300A-1737-922EE74A531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781755">
              <a:off x="3228479" y="5124916"/>
              <a:ext cx="886526" cy="886526"/>
            </a:xfrm>
            <a:prstGeom prst="rect">
              <a:avLst/>
            </a:prstGeom>
          </p:spPr>
        </p:pic>
      </p:grpSp>
      <p:pic>
        <p:nvPicPr>
          <p:cNvPr id="10" name="Imagen 9" descr="Imagen de la pantalla de un celular con texto e imagen&#10;&#10;Descripción generada automáticamente con confianza baja">
            <a:extLst>
              <a:ext uri="{FF2B5EF4-FFF2-40B4-BE49-F238E27FC236}">
                <a16:creationId xmlns:a16="http://schemas.microsoft.com/office/drawing/2014/main" id="{79E4BF9E-A803-D598-BD5D-665F50421A14}"/>
              </a:ext>
            </a:extLst>
          </p:cNvPr>
          <p:cNvPicPr>
            <a:picLocks noChangeAspect="1"/>
          </p:cNvPicPr>
          <p:nvPr/>
        </p:nvPicPr>
        <p:blipFill>
          <a:blip r:embed="rId9"/>
          <a:stretch>
            <a:fillRect/>
          </a:stretch>
        </p:blipFill>
        <p:spPr>
          <a:xfrm>
            <a:off x="6975256" y="2356398"/>
            <a:ext cx="1076607" cy="1068985"/>
          </a:xfrm>
          <a:prstGeom prst="rect">
            <a:avLst/>
          </a:prstGeom>
        </p:spPr>
      </p:pic>
      <p:sp>
        <p:nvSpPr>
          <p:cNvPr id="14" name="CuadroTexto 13">
            <a:extLst>
              <a:ext uri="{FF2B5EF4-FFF2-40B4-BE49-F238E27FC236}">
                <a16:creationId xmlns:a16="http://schemas.microsoft.com/office/drawing/2014/main" id="{495C1BA0-86AE-B91D-77FD-BC805042389A}"/>
              </a:ext>
            </a:extLst>
          </p:cNvPr>
          <p:cNvSpPr txBox="1"/>
          <p:nvPr/>
        </p:nvSpPr>
        <p:spPr>
          <a:xfrm>
            <a:off x="513981" y="3965210"/>
            <a:ext cx="1356461" cy="954107"/>
          </a:xfrm>
          <a:prstGeom prst="rect">
            <a:avLst/>
          </a:prstGeom>
          <a:noFill/>
        </p:spPr>
        <p:txBody>
          <a:bodyPr wrap="none" rtlCol="0">
            <a:spAutoFit/>
          </a:bodyPr>
          <a:lstStyle/>
          <a:p>
            <a:pPr algn="ctr"/>
            <a:r>
              <a:rPr lang="es-ES_tradnl" sz="2400" b="1" dirty="0">
                <a:solidFill>
                  <a:srgbClr val="002855"/>
                </a:solidFill>
                <a:latin typeface="+mj-lt"/>
              </a:rPr>
              <a:t>594.777</a:t>
            </a:r>
            <a:r>
              <a:rPr lang="es-ES_tradnl" sz="1600" dirty="0">
                <a:solidFill>
                  <a:srgbClr val="002855"/>
                </a:solidFill>
                <a:latin typeface="+mj-lt"/>
              </a:rPr>
              <a:t> </a:t>
            </a:r>
            <a:br>
              <a:rPr lang="es-ES_tradnl" sz="1600" dirty="0">
                <a:solidFill>
                  <a:srgbClr val="002855"/>
                </a:solidFill>
                <a:latin typeface="+mj-lt"/>
              </a:rPr>
            </a:br>
            <a:r>
              <a:rPr lang="es-ES_tradnl" sz="1600" dirty="0">
                <a:solidFill>
                  <a:srgbClr val="002855"/>
                </a:solidFill>
                <a:latin typeface="+mj-lt"/>
              </a:rPr>
              <a:t>personas</a:t>
            </a:r>
          </a:p>
          <a:p>
            <a:pPr algn="ctr"/>
            <a:r>
              <a:rPr lang="es-ES_tradnl" sz="1600" dirty="0">
                <a:solidFill>
                  <a:srgbClr val="002855"/>
                </a:solidFill>
                <a:latin typeface="+mj-lt"/>
              </a:rPr>
              <a:t>con DM2</a:t>
            </a:r>
          </a:p>
        </p:txBody>
      </p:sp>
      <p:pic>
        <p:nvPicPr>
          <p:cNvPr id="15" name="Imagen 14">
            <a:extLst>
              <a:ext uri="{FF2B5EF4-FFF2-40B4-BE49-F238E27FC236}">
                <a16:creationId xmlns:a16="http://schemas.microsoft.com/office/drawing/2014/main" id="{03EF74E0-6B26-67A5-B322-526472D332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192" y="2382866"/>
            <a:ext cx="1892041" cy="1892041"/>
          </a:xfrm>
          <a:prstGeom prst="rect">
            <a:avLst/>
          </a:prstGeom>
        </p:spPr>
      </p:pic>
      <p:graphicFrame>
        <p:nvGraphicFramePr>
          <p:cNvPr id="16" name="Diagrama 15">
            <a:extLst>
              <a:ext uri="{FF2B5EF4-FFF2-40B4-BE49-F238E27FC236}">
                <a16:creationId xmlns:a16="http://schemas.microsoft.com/office/drawing/2014/main" id="{412141E0-2F0D-075E-E8AF-5DA102C34590}"/>
              </a:ext>
            </a:extLst>
          </p:cNvPr>
          <p:cNvGraphicFramePr/>
          <p:nvPr>
            <p:extLst>
              <p:ext uri="{D42A27DB-BD31-4B8C-83A1-F6EECF244321}">
                <p14:modId xmlns:p14="http://schemas.microsoft.com/office/powerpoint/2010/main" val="3686075843"/>
              </p:ext>
            </p:extLst>
          </p:nvPr>
        </p:nvGraphicFramePr>
        <p:xfrm>
          <a:off x="1707766" y="883797"/>
          <a:ext cx="4940096" cy="526494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4029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54B23A9E-7588-E691-CA0B-5ADD330077F4}"/>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FDF80F5A-C04D-B081-D8F5-57F31F64C160}"/>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91C3CD63-EB39-2943-E404-2943FC08CF86}"/>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es el principal motivo para evitar objetivos glucémicos estrictos en pacientes con DM2 y fragilidad?</a:t>
            </a:r>
          </a:p>
        </p:txBody>
      </p:sp>
      <p:sp>
        <p:nvSpPr>
          <p:cNvPr id="7" name="CuadroTexto 6">
            <a:extLst>
              <a:ext uri="{FF2B5EF4-FFF2-40B4-BE49-F238E27FC236}">
                <a16:creationId xmlns:a16="http://schemas.microsoft.com/office/drawing/2014/main" id="{9E2E47AA-0110-6E9D-DD0E-8ABCBE220B6B}"/>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Disminuyen la eficacia de los fármacos</a:t>
            </a:r>
          </a:p>
          <a:p>
            <a:pPr marL="0" indent="0">
              <a:lnSpc>
                <a:spcPct val="200000"/>
              </a:lnSpc>
              <a:buNone/>
            </a:pPr>
            <a:r>
              <a:rPr lang="es-ES" dirty="0">
                <a:solidFill>
                  <a:srgbClr val="002855"/>
                </a:solidFill>
              </a:rPr>
              <a:t>B) Aumentan el riesgo de hipoglucemias y caídas</a:t>
            </a:r>
          </a:p>
          <a:p>
            <a:pPr marL="0" indent="0">
              <a:lnSpc>
                <a:spcPct val="200000"/>
              </a:lnSpc>
              <a:buNone/>
            </a:pPr>
            <a:r>
              <a:rPr lang="es-ES" dirty="0">
                <a:solidFill>
                  <a:srgbClr val="002855"/>
                </a:solidFill>
              </a:rPr>
              <a:t>C) No permiten valorar la adherencia al tratamiento</a:t>
            </a:r>
          </a:p>
          <a:p>
            <a:pPr marL="0" indent="0">
              <a:lnSpc>
                <a:spcPct val="200000"/>
              </a:lnSpc>
              <a:buNone/>
            </a:pPr>
            <a:r>
              <a:rPr lang="es-ES" dirty="0">
                <a:solidFill>
                  <a:srgbClr val="002855"/>
                </a:solidFill>
              </a:rPr>
              <a:t>D) No hay evidencia sobre su utilidad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29FF5-BFBC-1729-ECF7-98A0704E544C}"/>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FE43A5DB-AD02-ECBE-A76F-FEDDCD23CE57}"/>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F028A4D6-DF2F-50A4-5A1C-9F8F773AA7F9}"/>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CB56582A-2502-08DB-EA07-875AF97BBCFB}"/>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es el principal motivo para evitar objetivos glucémicos estrictos en pacientes con DM2 y fragilidad?</a:t>
            </a:r>
          </a:p>
        </p:txBody>
      </p:sp>
      <p:sp>
        <p:nvSpPr>
          <p:cNvPr id="7" name="CuadroTexto 6">
            <a:extLst>
              <a:ext uri="{FF2B5EF4-FFF2-40B4-BE49-F238E27FC236}">
                <a16:creationId xmlns:a16="http://schemas.microsoft.com/office/drawing/2014/main" id="{97A3CBAF-F587-3C6D-B839-6C4526D21749}"/>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Disminuyen la eficacia de los fármacos</a:t>
            </a:r>
          </a:p>
          <a:p>
            <a:pPr marL="0" indent="0">
              <a:lnSpc>
                <a:spcPct val="200000"/>
              </a:lnSpc>
              <a:buNone/>
            </a:pPr>
            <a:r>
              <a:rPr lang="es-ES" b="1" dirty="0">
                <a:solidFill>
                  <a:srgbClr val="002855"/>
                </a:solidFill>
              </a:rPr>
              <a:t>B) Aumentan el riesgo de hipoglucemias y caídas</a:t>
            </a:r>
          </a:p>
          <a:p>
            <a:pPr marL="0" indent="0">
              <a:lnSpc>
                <a:spcPct val="200000"/>
              </a:lnSpc>
              <a:buNone/>
            </a:pPr>
            <a:r>
              <a:rPr lang="es-ES" dirty="0">
                <a:solidFill>
                  <a:srgbClr val="002855"/>
                </a:solidFill>
              </a:rPr>
              <a:t>C) No permiten valorar la adherencia al tratamiento</a:t>
            </a:r>
          </a:p>
          <a:p>
            <a:pPr marL="0" indent="0">
              <a:lnSpc>
                <a:spcPct val="200000"/>
              </a:lnSpc>
              <a:buNone/>
            </a:pPr>
            <a:r>
              <a:rPr lang="es-ES" dirty="0">
                <a:solidFill>
                  <a:srgbClr val="002855"/>
                </a:solidFill>
              </a:rPr>
              <a:t>D) No hay evidencia sobre su utilidad</a:t>
            </a:r>
          </a:p>
        </p:txBody>
      </p:sp>
    </p:spTree>
    <p:extLst>
      <p:ext uri="{BB962C8B-B14F-4D97-AF65-F5344CB8AC3E}">
        <p14:creationId xmlns:p14="http://schemas.microsoft.com/office/powerpoint/2010/main" val="790263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1961598E-AAD5-467D-64AA-D90E8578D9D0}"/>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E7DDDAA3-CBE9-9AAA-E07C-0BC805AC2B50}"/>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FC31B24-D1CD-9557-5485-BBA5A2381B41}"/>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de los siguientes valores de HbA1c se recomienda en pacientes con fragilidad moderada (EFC 6)?</a:t>
            </a:r>
          </a:p>
        </p:txBody>
      </p:sp>
      <p:sp>
        <p:nvSpPr>
          <p:cNvPr id="7" name="CuadroTexto 6">
            <a:extLst>
              <a:ext uri="{FF2B5EF4-FFF2-40B4-BE49-F238E27FC236}">
                <a16:creationId xmlns:a16="http://schemas.microsoft.com/office/drawing/2014/main" id="{36600B38-3599-E92B-4122-7AEA7A9035BD}"/>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&lt; 6.5%</a:t>
            </a:r>
          </a:p>
          <a:p>
            <a:pPr marL="0" indent="0">
              <a:lnSpc>
                <a:spcPct val="200000"/>
              </a:lnSpc>
              <a:buNone/>
            </a:pPr>
            <a:r>
              <a:rPr lang="es-ES" dirty="0">
                <a:solidFill>
                  <a:srgbClr val="002855"/>
                </a:solidFill>
              </a:rPr>
              <a:t>B) 7.6 - 8.5%</a:t>
            </a:r>
          </a:p>
          <a:p>
            <a:pPr marL="0" indent="0">
              <a:lnSpc>
                <a:spcPct val="200000"/>
              </a:lnSpc>
              <a:buNone/>
            </a:pPr>
            <a:r>
              <a:rPr lang="es-ES" dirty="0">
                <a:solidFill>
                  <a:srgbClr val="002855"/>
                </a:solidFill>
              </a:rPr>
              <a:t>C) 8.6 - 9.5%</a:t>
            </a:r>
          </a:p>
          <a:p>
            <a:pPr marL="0" indent="0">
              <a:lnSpc>
                <a:spcPct val="200000"/>
              </a:lnSpc>
              <a:buNone/>
            </a:pPr>
            <a:r>
              <a:rPr lang="es-ES" dirty="0">
                <a:solidFill>
                  <a:srgbClr val="002855"/>
                </a:solidFill>
              </a:rPr>
              <a:t>D) No se recomienda controlar la HbA1c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871CD-F147-552F-EDAE-2E40E43CDDFA}"/>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BFD33C36-6D40-E649-ED65-5D674ECB8472}"/>
              </a:ext>
            </a:extLst>
          </p:cNvPr>
          <p:cNvSpPr/>
          <p:nvPr/>
        </p:nvSpPr>
        <p:spPr>
          <a:xfrm>
            <a:off x="731840" y="2155371"/>
            <a:ext cx="7895325"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D8FE2B40-8316-0E1E-F76E-A8B2736684CC}"/>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3795247E-33AD-9F22-4392-4C948AB5ADD0}"/>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de los siguientes valores de HbA1c se recomienda en pacientes con fragilidad moderada (EFC 6)?</a:t>
            </a:r>
          </a:p>
        </p:txBody>
      </p:sp>
      <p:sp>
        <p:nvSpPr>
          <p:cNvPr id="7" name="CuadroTexto 6">
            <a:extLst>
              <a:ext uri="{FF2B5EF4-FFF2-40B4-BE49-F238E27FC236}">
                <a16:creationId xmlns:a16="http://schemas.microsoft.com/office/drawing/2014/main" id="{2E2557DD-2A75-960F-4BCB-75E4E640057A}"/>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&lt; 6.5%</a:t>
            </a:r>
          </a:p>
          <a:p>
            <a:pPr marL="0" indent="0">
              <a:lnSpc>
                <a:spcPct val="200000"/>
              </a:lnSpc>
              <a:buNone/>
            </a:pPr>
            <a:r>
              <a:rPr lang="es-ES" b="1" dirty="0">
                <a:solidFill>
                  <a:srgbClr val="002855"/>
                </a:solidFill>
              </a:rPr>
              <a:t>B) 7.6 - 8.5%</a:t>
            </a:r>
          </a:p>
          <a:p>
            <a:pPr marL="0" indent="0">
              <a:lnSpc>
                <a:spcPct val="200000"/>
              </a:lnSpc>
              <a:buNone/>
            </a:pPr>
            <a:r>
              <a:rPr lang="es-ES" dirty="0">
                <a:solidFill>
                  <a:srgbClr val="002855"/>
                </a:solidFill>
              </a:rPr>
              <a:t>C) 8.6 - 9.5%</a:t>
            </a:r>
          </a:p>
          <a:p>
            <a:pPr marL="0" indent="0">
              <a:lnSpc>
                <a:spcPct val="200000"/>
              </a:lnSpc>
              <a:buNone/>
            </a:pPr>
            <a:r>
              <a:rPr lang="es-ES" dirty="0">
                <a:solidFill>
                  <a:srgbClr val="002855"/>
                </a:solidFill>
              </a:rPr>
              <a:t>D) No se recomienda controlar la HbA1c</a:t>
            </a:r>
          </a:p>
        </p:txBody>
      </p:sp>
    </p:spTree>
    <p:extLst>
      <p:ext uri="{BB962C8B-B14F-4D97-AF65-F5344CB8AC3E}">
        <p14:creationId xmlns:p14="http://schemas.microsoft.com/office/powerpoint/2010/main" val="66446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ítulo 7">
            <a:extLst>
              <a:ext uri="{FF2B5EF4-FFF2-40B4-BE49-F238E27FC236}">
                <a16:creationId xmlns:a16="http://schemas.microsoft.com/office/drawing/2014/main" id="{E580F7DB-E928-2A52-9FA1-C2BC50251DAD}"/>
              </a:ext>
            </a:extLst>
          </p:cNvPr>
          <p:cNvSpPr txBox="1">
            <a:spLocks/>
          </p:cNvSpPr>
          <p:nvPr/>
        </p:nvSpPr>
        <p:spPr bwMode="auto">
          <a:xfrm>
            <a:off x="649288" y="364129"/>
            <a:ext cx="1154271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dirty="0" err="1">
                <a:solidFill>
                  <a:srgbClr val="00F0BE"/>
                </a:solidFill>
                <a:latin typeface="+mj-lt"/>
                <a:ea typeface="Calibri Light" panose="020F0302020204030204" pitchFamily="34" charset="0"/>
                <a:cs typeface="Arial" panose="020B0604020202020204" pitchFamily="34" charset="0"/>
              </a:rPr>
              <a:t>Objetivos</a:t>
            </a:r>
            <a:r>
              <a:rPr lang="en-US" altLang="en-US" sz="2400" b="1" dirty="0">
                <a:solidFill>
                  <a:srgbClr val="00F0BE"/>
                </a:solidFill>
                <a:latin typeface="+mj-lt"/>
                <a:ea typeface="Calibri Light" panose="020F0302020204030204" pitchFamily="34" charset="0"/>
                <a:cs typeface="Arial" panose="020B0604020202020204" pitchFamily="34" charset="0"/>
              </a:rPr>
              <a:t> </a:t>
            </a:r>
            <a:r>
              <a:rPr lang="en-US" altLang="en-US" sz="2400" b="1" dirty="0" err="1">
                <a:solidFill>
                  <a:srgbClr val="00F0BE"/>
                </a:solidFill>
                <a:latin typeface="+mj-lt"/>
                <a:ea typeface="Calibri Light" panose="020F0302020204030204" pitchFamily="34" charset="0"/>
                <a:cs typeface="Arial" panose="020B0604020202020204" pitchFamily="34" charset="0"/>
              </a:rPr>
              <a:t>glucémicos</a:t>
            </a:r>
            <a:r>
              <a:rPr lang="en-US" altLang="en-US" sz="2400" b="1" dirty="0">
                <a:solidFill>
                  <a:srgbClr val="00F0BE"/>
                </a:solidFill>
                <a:latin typeface="+mj-lt"/>
                <a:ea typeface="Calibri Light" panose="020F0302020204030204" pitchFamily="34" charset="0"/>
                <a:cs typeface="Arial" panose="020B0604020202020204" pitchFamily="34" charset="0"/>
              </a:rPr>
              <a:t> </a:t>
            </a:r>
            <a:r>
              <a:rPr lang="en-US" altLang="en-US" sz="2400" b="1" dirty="0" err="1">
                <a:solidFill>
                  <a:srgbClr val="00F0BE"/>
                </a:solidFill>
                <a:latin typeface="+mj-lt"/>
                <a:ea typeface="Calibri Light" panose="020F0302020204030204" pitchFamily="34" charset="0"/>
                <a:cs typeface="Arial" panose="020B0604020202020204" pitchFamily="34" charset="0"/>
              </a:rPr>
              <a:t>recomendados</a:t>
            </a:r>
            <a:endParaRPr lang="en-US" altLang="en-US" sz="2400" b="1" dirty="0">
              <a:solidFill>
                <a:srgbClr val="00F0BE"/>
              </a:solidFill>
              <a:latin typeface="+mj-lt"/>
              <a:ea typeface="Calibri Light" panose="020F0302020204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B901E1FB-4DF6-4683-A8C6-CE2090BBA107}"/>
              </a:ext>
            </a:extLst>
          </p:cNvPr>
          <p:cNvSpPr txBox="1"/>
          <p:nvPr/>
        </p:nvSpPr>
        <p:spPr>
          <a:xfrm>
            <a:off x="663576" y="6209681"/>
            <a:ext cx="6608763" cy="200055"/>
          </a:xfrm>
          <a:prstGeom prst="rect">
            <a:avLst/>
          </a:prstGeom>
          <a:noFill/>
        </p:spPr>
        <p:txBody>
          <a:bodyPr>
            <a:spAutoFit/>
          </a:bodyPr>
          <a:lstStyle/>
          <a:p>
            <a:pPr>
              <a:defRPr/>
            </a:pPr>
            <a:r>
              <a:rPr lang="pt-BR" sz="700" dirty="0">
                <a:solidFill>
                  <a:srgbClr val="002855"/>
                </a:solidFill>
              </a:rPr>
              <a:t>Diabetes </a:t>
            </a:r>
            <a:r>
              <a:rPr lang="pt-BR" sz="700" dirty="0" err="1">
                <a:solidFill>
                  <a:srgbClr val="002855"/>
                </a:solidFill>
              </a:rPr>
              <a:t>práctica</a:t>
            </a:r>
            <a:r>
              <a:rPr lang="pt-BR" sz="700" dirty="0">
                <a:solidFill>
                  <a:srgbClr val="002855"/>
                </a:solidFill>
              </a:rPr>
              <a:t> 2023: 14(02):37-75. </a:t>
            </a:r>
            <a:r>
              <a:rPr lang="pt-BR" sz="700" dirty="0" err="1">
                <a:solidFill>
                  <a:srgbClr val="002855"/>
                </a:solidFill>
              </a:rPr>
              <a:t>doi</a:t>
            </a:r>
            <a:r>
              <a:rPr lang="pt-BR" sz="700" dirty="0">
                <a:solidFill>
                  <a:srgbClr val="002855"/>
                </a:solidFill>
              </a:rPr>
              <a:t>: 10.52102/diabet.pract.2023.2.art3</a:t>
            </a:r>
            <a:endParaRPr lang="en-US" sz="700" dirty="0">
              <a:solidFill>
                <a:srgbClr val="002855"/>
              </a:solidFill>
            </a:endParaRP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E88BE142-553D-D481-18FE-154BA97E3767}"/>
                  </a:ext>
                </a:extLst>
              </p:cNvPr>
              <p:cNvGraphicFramePr>
                <a:graphicFrameLocks noGrp="1"/>
              </p:cNvGraphicFramePr>
              <p:nvPr>
                <p:extLst>
                  <p:ext uri="{D42A27DB-BD31-4B8C-83A1-F6EECF244321}">
                    <p14:modId xmlns:p14="http://schemas.microsoft.com/office/powerpoint/2010/main" val="3555100547"/>
                  </p:ext>
                </p:extLst>
              </p:nvPr>
            </p:nvGraphicFramePr>
            <p:xfrm>
              <a:off x="731838" y="1571625"/>
              <a:ext cx="11017250" cy="3238030"/>
            </p:xfrm>
            <a:graphic>
              <a:graphicData uri="http://schemas.openxmlformats.org/drawingml/2006/table">
                <a:tbl>
                  <a:tblPr firstRow="1" bandRow="1">
                    <a:tableStyleId>{5C22544A-7EE6-4342-B048-85BDC9FD1C3A}</a:tableStyleId>
                  </a:tblPr>
                  <a:tblGrid>
                    <a:gridCol w="3494173">
                      <a:extLst>
                        <a:ext uri="{9D8B030D-6E8A-4147-A177-3AD203B41FA5}">
                          <a16:colId xmlns:a16="http://schemas.microsoft.com/office/drawing/2014/main" val="215080853"/>
                        </a:ext>
                      </a:extLst>
                    </a:gridCol>
                    <a:gridCol w="7523077">
                      <a:extLst>
                        <a:ext uri="{9D8B030D-6E8A-4147-A177-3AD203B41FA5}">
                          <a16:colId xmlns:a16="http://schemas.microsoft.com/office/drawing/2014/main" val="3550607761"/>
                        </a:ext>
                      </a:extLst>
                    </a:gridCol>
                  </a:tblGrid>
                  <a:tr h="396172">
                    <a:tc>
                      <a:txBody>
                        <a:bodyPr/>
                        <a:lstStyle/>
                        <a:p>
                          <a:pPr algn="l"/>
                          <a:r>
                            <a:rPr lang="es-ES" dirty="0">
                              <a:solidFill>
                                <a:schemeClr val="bg1"/>
                              </a:solidFill>
                              <a:latin typeface="+mj-lt"/>
                            </a:rPr>
                            <a:t>Valoración de la fragilidad</a:t>
                          </a:r>
                        </a:p>
                      </a:txBody>
                      <a:tcPr marL="216000">
                        <a:solidFill>
                          <a:srgbClr val="002855"/>
                        </a:solidFill>
                      </a:tcPr>
                    </a:tc>
                    <a:tc>
                      <a:txBody>
                        <a:bodyPr/>
                        <a:lstStyle/>
                        <a:p>
                          <a:pPr algn="l"/>
                          <a:r>
                            <a:rPr lang="es-ES" dirty="0">
                              <a:solidFill>
                                <a:schemeClr val="bg1"/>
                              </a:solidFill>
                              <a:latin typeface="+mj-lt"/>
                            </a:rPr>
                            <a:t>Objetivo glucémico recomendado (valor HbA1c)</a:t>
                          </a:r>
                        </a:p>
                      </a:txBody>
                      <a:tcPr marL="216000">
                        <a:solidFill>
                          <a:srgbClr val="002855"/>
                        </a:solidFill>
                      </a:tcPr>
                    </a:tc>
                    <a:extLst>
                      <a:ext uri="{0D108BD9-81ED-4DB2-BD59-A6C34878D82A}">
                        <a16:rowId xmlns:a16="http://schemas.microsoft.com/office/drawing/2014/main" val="798419084"/>
                      </a:ext>
                    </a:extLst>
                  </a:tr>
                  <a:tr h="467672">
                    <a:tc>
                      <a:txBody>
                        <a:bodyPr/>
                        <a:lstStyle/>
                        <a:p>
                          <a:r>
                            <a:rPr lang="es-ES" dirty="0" err="1">
                              <a:solidFill>
                                <a:srgbClr val="002855"/>
                              </a:solidFill>
                              <a:latin typeface="+mj-lt"/>
                            </a:rPr>
                            <a:t>Fargilidad</a:t>
                          </a:r>
                          <a:r>
                            <a:rPr lang="es-ES" dirty="0">
                              <a:solidFill>
                                <a:srgbClr val="002855"/>
                              </a:solidFill>
                              <a:latin typeface="+mj-lt"/>
                            </a:rPr>
                            <a:t> leve (EFC 4-5)</a:t>
                          </a:r>
                        </a:p>
                      </a:txBody>
                      <a:tcPr marL="216000" anchor="ctr">
                        <a:solidFill>
                          <a:schemeClr val="bg1">
                            <a:lumMod val="95000"/>
                          </a:schemeClr>
                        </a:solidFill>
                      </a:tcPr>
                    </a:tc>
                    <a:tc>
                      <a:txBody>
                        <a:bodyPr/>
                        <a:lstStyle/>
                        <a:p>
                          <a:r>
                            <a:rPr lang="es-ES" dirty="0">
                              <a:solidFill>
                                <a:srgbClr val="002855"/>
                              </a:solidFill>
                              <a:latin typeface="+mj-lt"/>
                            </a:rPr>
                            <a:t>7-7,5%</a:t>
                          </a:r>
                        </a:p>
                      </a:txBody>
                      <a:tcPr marL="216000" anchor="ctr">
                        <a:solidFill>
                          <a:schemeClr val="bg1">
                            <a:lumMod val="95000"/>
                          </a:schemeClr>
                        </a:solidFill>
                      </a:tcPr>
                    </a:tc>
                    <a:extLst>
                      <a:ext uri="{0D108BD9-81ED-4DB2-BD59-A6C34878D82A}">
                        <a16:rowId xmlns:a16="http://schemas.microsoft.com/office/drawing/2014/main" val="671749578"/>
                      </a:ext>
                    </a:extLst>
                  </a:tr>
                  <a:tr h="492369">
                    <a:tc>
                      <a:txBody>
                        <a:bodyPr/>
                        <a:lstStyle/>
                        <a:p>
                          <a:r>
                            <a:rPr lang="es-ES" dirty="0">
                              <a:solidFill>
                                <a:srgbClr val="002855"/>
                              </a:solidFill>
                              <a:latin typeface="+mj-lt"/>
                            </a:rPr>
                            <a:t>Fragilidad moderada (EFC 6)</a:t>
                          </a:r>
                        </a:p>
                      </a:txBody>
                      <a:tcPr marL="216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855"/>
                              </a:solidFill>
                              <a:latin typeface="+mj-lt"/>
                            </a:rPr>
                            <a:t>7,6-8,5%</a:t>
                          </a:r>
                        </a:p>
                      </a:txBody>
                      <a:tcPr marL="216000" anchor="ctr">
                        <a:solidFill>
                          <a:schemeClr val="bg1"/>
                        </a:solidFill>
                      </a:tcPr>
                    </a:tc>
                    <a:extLst>
                      <a:ext uri="{0D108BD9-81ED-4DB2-BD59-A6C34878D82A}">
                        <a16:rowId xmlns:a16="http://schemas.microsoft.com/office/drawing/2014/main" val="1679457118"/>
                      </a:ext>
                    </a:extLst>
                  </a:tr>
                  <a:tr h="1881817">
                    <a:tc>
                      <a:txBody>
                        <a:bodyPr/>
                        <a:lstStyle/>
                        <a:p>
                          <a:r>
                            <a:rPr lang="es-ES" dirty="0">
                              <a:solidFill>
                                <a:srgbClr val="002855"/>
                              </a:solidFill>
                              <a:latin typeface="+mj-lt"/>
                            </a:rPr>
                            <a:t>Fragilidad grave</a:t>
                          </a:r>
                        </a:p>
                        <a:p>
                          <a:r>
                            <a:rPr lang="es-ES" dirty="0">
                              <a:solidFill>
                                <a:srgbClr val="002855"/>
                              </a:solidFill>
                              <a:latin typeface="+mj-lt"/>
                            </a:rPr>
                            <a:t>(EFC 7-8)</a:t>
                          </a:r>
                        </a:p>
                      </a:txBody>
                      <a:tcPr marL="216000" anchor="ctr">
                        <a:solidFill>
                          <a:schemeClr val="bg1">
                            <a:lumMod val="95000"/>
                          </a:schemeClr>
                        </a:solidFill>
                      </a:tcPr>
                    </a:tc>
                    <a:tc>
                      <a:txBody>
                        <a:bodyPr/>
                        <a:lstStyle/>
                        <a:p>
                          <a:r>
                            <a:rPr lang="es-ES" dirty="0">
                              <a:solidFill>
                                <a:srgbClr val="002855"/>
                              </a:solidFill>
                              <a:latin typeface="+mj-lt"/>
                            </a:rPr>
                            <a:t>No basado en HbA1c:</a:t>
                          </a:r>
                        </a:p>
                        <a:p>
                          <a:endParaRPr lang="es-ES" dirty="0">
                            <a:solidFill>
                              <a:srgbClr val="002855"/>
                            </a:solidFill>
                            <a:latin typeface="+mj-lt"/>
                          </a:endParaRPr>
                        </a:p>
                        <a:p>
                          <a:pPr marL="182563" indent="-182563">
                            <a:buFont typeface="Arial" panose="020B0604020202020204" pitchFamily="34" charset="0"/>
                            <a:buChar char="•"/>
                            <a:tabLst/>
                          </a:pPr>
                          <a:r>
                            <a:rPr lang="es-ES" dirty="0">
                              <a:solidFill>
                                <a:srgbClr val="002855"/>
                              </a:solidFill>
                              <a:latin typeface="+mj-lt"/>
                            </a:rPr>
                            <a:t>Evitar hipoglucemias (&lt;70 mg/dl) sintomáticas o asintomáticas</a:t>
                          </a:r>
                        </a:p>
                        <a:p>
                          <a:pPr marL="182563" indent="-182563">
                            <a:buFont typeface="Arial" panose="020B0604020202020204" pitchFamily="34" charset="0"/>
                            <a:buChar char="•"/>
                            <a:tabLst/>
                          </a:pPr>
                          <a:endParaRPr lang="es-ES" dirty="0">
                            <a:solidFill>
                              <a:srgbClr val="002855"/>
                            </a:solidFill>
                            <a:latin typeface="+mj-lt"/>
                          </a:endParaRPr>
                        </a:p>
                        <a:p>
                          <a:pPr marL="182563" indent="-182563">
                            <a:buFont typeface="Arial" panose="020B0604020202020204" pitchFamily="34" charset="0"/>
                            <a:buChar char="•"/>
                            <a:tabLst/>
                          </a:pPr>
                          <a:r>
                            <a:rPr lang="es-ES" dirty="0">
                              <a:solidFill>
                                <a:srgbClr val="002855"/>
                              </a:solidFill>
                              <a:latin typeface="+mj-lt"/>
                            </a:rPr>
                            <a:t>Evitar hiperglucemia sintomática </a:t>
                          </a:r>
                          <a:br>
                            <a:rPr lang="es-ES" dirty="0">
                              <a:solidFill>
                                <a:srgbClr val="002855"/>
                              </a:solidFill>
                              <a:latin typeface="+mj-lt"/>
                            </a:rPr>
                          </a:br>
                          <a:r>
                            <a:rPr lang="es-ES" dirty="0">
                              <a:solidFill>
                                <a:srgbClr val="002855"/>
                              </a:solidFill>
                              <a:latin typeface="+mj-lt"/>
                            </a:rPr>
                            <a:t>(umbral glucosúrico pre o </a:t>
                          </a:r>
                          <a:r>
                            <a:rPr lang="es-ES" dirty="0" err="1">
                              <a:solidFill>
                                <a:srgbClr val="002855"/>
                              </a:solidFill>
                              <a:latin typeface="+mj-lt"/>
                            </a:rPr>
                            <a:t>pos-prandial</a:t>
                          </a:r>
                          <a:r>
                            <a:rPr lang="es-ES" dirty="0">
                              <a:solidFill>
                                <a:srgbClr val="002855"/>
                              </a:solidFill>
                              <a:latin typeface="+mj-lt"/>
                            </a:rPr>
                            <a:t> </a:t>
                          </a:r>
                          <a14:m>
                            <m:oMath xmlns:m="http://schemas.openxmlformats.org/officeDocument/2006/math">
                              <m:r>
                                <a:rPr lang="es-ES" i="1" smtClean="0">
                                  <a:solidFill>
                                    <a:srgbClr val="002855"/>
                                  </a:solidFill>
                                  <a:latin typeface="Cambria Math" panose="02040503050406030204" pitchFamily="18" charset="0"/>
                                  <a:ea typeface="Cambria Math" panose="02040503050406030204" pitchFamily="18" charset="0"/>
                                </a:rPr>
                                <m:t>≥</m:t>
                              </m:r>
                            </m:oMath>
                          </a14:m>
                          <a:r>
                            <a:rPr lang="es-ES" sz="1800" kern="1200" dirty="0">
                              <a:solidFill>
                                <a:srgbClr val="002855"/>
                              </a:solidFill>
                              <a:latin typeface="+mn-lt"/>
                              <a:ea typeface="+mn-ea"/>
                              <a:cs typeface="+mn-cs"/>
                            </a:rPr>
                            <a:t> 200mg/dl).</a:t>
                          </a:r>
                          <a:endParaRPr lang="es-ES" dirty="0">
                            <a:solidFill>
                              <a:srgbClr val="002855"/>
                            </a:solidFill>
                            <a:latin typeface="+mj-lt"/>
                          </a:endParaRPr>
                        </a:p>
                      </a:txBody>
                      <a:tcPr marL="216000" anchor="ctr">
                        <a:solidFill>
                          <a:schemeClr val="bg1">
                            <a:lumMod val="95000"/>
                          </a:schemeClr>
                        </a:solidFill>
                      </a:tcPr>
                    </a:tc>
                    <a:extLst>
                      <a:ext uri="{0D108BD9-81ED-4DB2-BD59-A6C34878D82A}">
                        <a16:rowId xmlns:a16="http://schemas.microsoft.com/office/drawing/2014/main" val="4117978843"/>
                      </a:ext>
                    </a:extLst>
                  </a:tr>
                </a:tbl>
              </a:graphicData>
            </a:graphic>
          </p:graphicFrame>
        </mc:Choice>
        <mc:Fallback xmlns="">
          <p:graphicFrame>
            <p:nvGraphicFramePr>
              <p:cNvPr id="2" name="Tabla 1">
                <a:extLst>
                  <a:ext uri="{FF2B5EF4-FFF2-40B4-BE49-F238E27FC236}">
                    <a16:creationId xmlns:a16="http://schemas.microsoft.com/office/drawing/2014/main" id="{E88BE142-553D-D481-18FE-154BA97E3767}"/>
                  </a:ext>
                </a:extLst>
              </p:cNvPr>
              <p:cNvGraphicFramePr>
                <a:graphicFrameLocks noGrp="1"/>
              </p:cNvGraphicFramePr>
              <p:nvPr>
                <p:extLst>
                  <p:ext uri="{D42A27DB-BD31-4B8C-83A1-F6EECF244321}">
                    <p14:modId xmlns:p14="http://schemas.microsoft.com/office/powerpoint/2010/main" val="3555100547"/>
                  </p:ext>
                </p:extLst>
              </p:nvPr>
            </p:nvGraphicFramePr>
            <p:xfrm>
              <a:off x="731838" y="1571625"/>
              <a:ext cx="11017250" cy="3238030"/>
            </p:xfrm>
            <a:graphic>
              <a:graphicData uri="http://schemas.openxmlformats.org/drawingml/2006/table">
                <a:tbl>
                  <a:tblPr firstRow="1" bandRow="1">
                    <a:tableStyleId>{5C22544A-7EE6-4342-B048-85BDC9FD1C3A}</a:tableStyleId>
                  </a:tblPr>
                  <a:tblGrid>
                    <a:gridCol w="3494173">
                      <a:extLst>
                        <a:ext uri="{9D8B030D-6E8A-4147-A177-3AD203B41FA5}">
                          <a16:colId xmlns:a16="http://schemas.microsoft.com/office/drawing/2014/main" val="215080853"/>
                        </a:ext>
                      </a:extLst>
                    </a:gridCol>
                    <a:gridCol w="7523077">
                      <a:extLst>
                        <a:ext uri="{9D8B030D-6E8A-4147-A177-3AD203B41FA5}">
                          <a16:colId xmlns:a16="http://schemas.microsoft.com/office/drawing/2014/main" val="3550607761"/>
                        </a:ext>
                      </a:extLst>
                    </a:gridCol>
                  </a:tblGrid>
                  <a:tr h="396172">
                    <a:tc>
                      <a:txBody>
                        <a:bodyPr/>
                        <a:lstStyle/>
                        <a:p>
                          <a:pPr algn="l"/>
                          <a:r>
                            <a:rPr lang="es-ES" dirty="0">
                              <a:solidFill>
                                <a:schemeClr val="bg1"/>
                              </a:solidFill>
                              <a:latin typeface="+mj-lt"/>
                            </a:rPr>
                            <a:t>Valoración de la fragilidad</a:t>
                          </a:r>
                        </a:p>
                      </a:txBody>
                      <a:tcPr marL="216000">
                        <a:solidFill>
                          <a:srgbClr val="002855"/>
                        </a:solidFill>
                      </a:tcPr>
                    </a:tc>
                    <a:tc>
                      <a:txBody>
                        <a:bodyPr/>
                        <a:lstStyle/>
                        <a:p>
                          <a:pPr algn="l"/>
                          <a:r>
                            <a:rPr lang="es-ES" dirty="0">
                              <a:solidFill>
                                <a:schemeClr val="bg1"/>
                              </a:solidFill>
                              <a:latin typeface="+mj-lt"/>
                            </a:rPr>
                            <a:t>Objetivo glucémico recomendado (valor HbA1c)</a:t>
                          </a:r>
                        </a:p>
                      </a:txBody>
                      <a:tcPr marL="216000">
                        <a:solidFill>
                          <a:srgbClr val="002855"/>
                        </a:solidFill>
                      </a:tcPr>
                    </a:tc>
                    <a:extLst>
                      <a:ext uri="{0D108BD9-81ED-4DB2-BD59-A6C34878D82A}">
                        <a16:rowId xmlns:a16="http://schemas.microsoft.com/office/drawing/2014/main" val="798419084"/>
                      </a:ext>
                    </a:extLst>
                  </a:tr>
                  <a:tr h="467672">
                    <a:tc>
                      <a:txBody>
                        <a:bodyPr/>
                        <a:lstStyle/>
                        <a:p>
                          <a:r>
                            <a:rPr lang="es-ES" dirty="0" err="1">
                              <a:solidFill>
                                <a:srgbClr val="002855"/>
                              </a:solidFill>
                              <a:latin typeface="+mj-lt"/>
                            </a:rPr>
                            <a:t>Fargilidad</a:t>
                          </a:r>
                          <a:r>
                            <a:rPr lang="es-ES" dirty="0">
                              <a:solidFill>
                                <a:srgbClr val="002855"/>
                              </a:solidFill>
                              <a:latin typeface="+mj-lt"/>
                            </a:rPr>
                            <a:t> leve (EFC 4-5)</a:t>
                          </a:r>
                        </a:p>
                      </a:txBody>
                      <a:tcPr marL="216000" anchor="ctr">
                        <a:solidFill>
                          <a:schemeClr val="bg1">
                            <a:lumMod val="95000"/>
                          </a:schemeClr>
                        </a:solidFill>
                      </a:tcPr>
                    </a:tc>
                    <a:tc>
                      <a:txBody>
                        <a:bodyPr/>
                        <a:lstStyle/>
                        <a:p>
                          <a:r>
                            <a:rPr lang="es-ES" dirty="0">
                              <a:solidFill>
                                <a:srgbClr val="002855"/>
                              </a:solidFill>
                              <a:latin typeface="+mj-lt"/>
                            </a:rPr>
                            <a:t>7-7,5%</a:t>
                          </a:r>
                        </a:p>
                      </a:txBody>
                      <a:tcPr marL="216000" anchor="ctr">
                        <a:solidFill>
                          <a:schemeClr val="bg1">
                            <a:lumMod val="95000"/>
                          </a:schemeClr>
                        </a:solidFill>
                      </a:tcPr>
                    </a:tc>
                    <a:extLst>
                      <a:ext uri="{0D108BD9-81ED-4DB2-BD59-A6C34878D82A}">
                        <a16:rowId xmlns:a16="http://schemas.microsoft.com/office/drawing/2014/main" val="671749578"/>
                      </a:ext>
                    </a:extLst>
                  </a:tr>
                  <a:tr h="492369">
                    <a:tc>
                      <a:txBody>
                        <a:bodyPr/>
                        <a:lstStyle/>
                        <a:p>
                          <a:r>
                            <a:rPr lang="es-ES" dirty="0">
                              <a:solidFill>
                                <a:srgbClr val="002855"/>
                              </a:solidFill>
                              <a:latin typeface="+mj-lt"/>
                            </a:rPr>
                            <a:t>Fragilidad moderada (EFC 6)</a:t>
                          </a:r>
                        </a:p>
                      </a:txBody>
                      <a:tcPr marL="216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855"/>
                              </a:solidFill>
                              <a:latin typeface="+mj-lt"/>
                            </a:rPr>
                            <a:t>7,6-8,5%</a:t>
                          </a:r>
                        </a:p>
                      </a:txBody>
                      <a:tcPr marL="216000" anchor="ctr">
                        <a:solidFill>
                          <a:schemeClr val="bg1"/>
                        </a:solidFill>
                      </a:tcPr>
                    </a:tc>
                    <a:extLst>
                      <a:ext uri="{0D108BD9-81ED-4DB2-BD59-A6C34878D82A}">
                        <a16:rowId xmlns:a16="http://schemas.microsoft.com/office/drawing/2014/main" val="1679457118"/>
                      </a:ext>
                    </a:extLst>
                  </a:tr>
                  <a:tr h="1881817">
                    <a:tc>
                      <a:txBody>
                        <a:bodyPr/>
                        <a:lstStyle/>
                        <a:p>
                          <a:r>
                            <a:rPr lang="es-ES" dirty="0">
                              <a:solidFill>
                                <a:srgbClr val="002855"/>
                              </a:solidFill>
                              <a:latin typeface="+mj-lt"/>
                            </a:rPr>
                            <a:t>Fragilidad grave</a:t>
                          </a:r>
                        </a:p>
                        <a:p>
                          <a:r>
                            <a:rPr lang="es-ES" dirty="0">
                              <a:solidFill>
                                <a:srgbClr val="002855"/>
                              </a:solidFill>
                              <a:latin typeface="+mj-lt"/>
                            </a:rPr>
                            <a:t>(EFC 7-8)</a:t>
                          </a:r>
                        </a:p>
                      </a:txBody>
                      <a:tcPr marL="216000" anchor="ctr">
                        <a:solidFill>
                          <a:schemeClr val="bg1">
                            <a:lumMod val="95000"/>
                          </a:schemeClr>
                        </a:solidFill>
                      </a:tcPr>
                    </a:tc>
                    <a:tc>
                      <a:txBody>
                        <a:bodyPr/>
                        <a:lstStyle/>
                        <a:p>
                          <a:endParaRPr lang="es-ES"/>
                        </a:p>
                      </a:txBody>
                      <a:tcPr marL="216000" anchor="ctr">
                        <a:blipFill>
                          <a:blip r:embed="rId3"/>
                          <a:stretch>
                            <a:fillRect l="-46543" t="-73154" r="-337" b="-2013"/>
                          </a:stretch>
                        </a:blipFill>
                      </a:tcPr>
                    </a:tc>
                    <a:extLst>
                      <a:ext uri="{0D108BD9-81ED-4DB2-BD59-A6C34878D82A}">
                        <a16:rowId xmlns:a16="http://schemas.microsoft.com/office/drawing/2014/main" val="4117978843"/>
                      </a:ext>
                    </a:extLst>
                  </a:tr>
                </a:tbl>
              </a:graphicData>
            </a:graphic>
          </p:graphicFrame>
        </mc:Fallback>
      </mc:AlternateContent>
      <p:sp>
        <p:nvSpPr>
          <p:cNvPr id="3" name="CuadroTexto 2">
            <a:extLst>
              <a:ext uri="{FF2B5EF4-FFF2-40B4-BE49-F238E27FC236}">
                <a16:creationId xmlns:a16="http://schemas.microsoft.com/office/drawing/2014/main" id="{8632829A-12D4-F4CC-AE96-A24ADF9105A0}"/>
              </a:ext>
            </a:extLst>
          </p:cNvPr>
          <p:cNvSpPr txBox="1"/>
          <p:nvPr/>
        </p:nvSpPr>
        <p:spPr>
          <a:xfrm>
            <a:off x="5286375" y="2971800"/>
            <a:ext cx="65" cy="276999"/>
          </a:xfrm>
          <a:prstGeom prst="rect">
            <a:avLst/>
          </a:prstGeom>
          <a:noFill/>
        </p:spPr>
        <p:txBody>
          <a:bodyPr wrap="none" lIns="0" tIns="0" rIns="0" bIns="0" rtlCol="0">
            <a:spAutoFit/>
          </a:bodyPr>
          <a:lstStyle/>
          <a:p>
            <a:endParaRPr lang="es-ES" dirty="0"/>
          </a:p>
        </p:txBody>
      </p:sp>
    </p:spTree>
    <p:extLst>
      <p:ext uri="{BB962C8B-B14F-4D97-AF65-F5344CB8AC3E}">
        <p14:creationId xmlns:p14="http://schemas.microsoft.com/office/powerpoint/2010/main" val="7895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23E2-7283-670B-068B-0DA1E0514E73}"/>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143E7F0D-3C17-9FD8-B82E-AF55B1CAD27A}"/>
              </a:ext>
            </a:extLst>
          </p:cNvPr>
          <p:cNvSpPr/>
          <p:nvPr/>
        </p:nvSpPr>
        <p:spPr>
          <a:xfrm>
            <a:off x="731840" y="2155371"/>
            <a:ext cx="5894043"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F3A33FF6-948D-B0A0-B15D-8A61DEF1FFEC}"/>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2FC7ACB-97EC-86F4-3EF9-68383DD6833D}"/>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es una recomendación dietética general para pacientes frágiles con DM2 sin enfermedad renal avanzada?</a:t>
            </a:r>
          </a:p>
        </p:txBody>
      </p:sp>
      <p:sp>
        <p:nvSpPr>
          <p:cNvPr id="7" name="CuadroTexto 6">
            <a:extLst>
              <a:ext uri="{FF2B5EF4-FFF2-40B4-BE49-F238E27FC236}">
                <a16:creationId xmlns:a16="http://schemas.microsoft.com/office/drawing/2014/main" id="{C954881B-A90C-DDC4-A7BE-695FB1284244}"/>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Evitar proteínas en la dieta</a:t>
            </a:r>
          </a:p>
          <a:p>
            <a:pPr marL="0" indent="0">
              <a:lnSpc>
                <a:spcPct val="200000"/>
              </a:lnSpc>
              <a:buNone/>
            </a:pPr>
            <a:r>
              <a:rPr lang="es-ES" dirty="0">
                <a:solidFill>
                  <a:srgbClr val="002855"/>
                </a:solidFill>
              </a:rPr>
              <a:t>B) Ingesta de 1-1.2 g/kg/día de proteínas</a:t>
            </a:r>
          </a:p>
          <a:p>
            <a:pPr marL="0" indent="0">
              <a:lnSpc>
                <a:spcPct val="200000"/>
              </a:lnSpc>
              <a:buNone/>
            </a:pPr>
            <a:r>
              <a:rPr lang="es-ES" dirty="0">
                <a:solidFill>
                  <a:srgbClr val="002855"/>
                </a:solidFill>
              </a:rPr>
              <a:t>C) Suplementar siempre con hierro</a:t>
            </a:r>
          </a:p>
          <a:p>
            <a:pPr marL="0" indent="0">
              <a:lnSpc>
                <a:spcPct val="200000"/>
              </a:lnSpc>
              <a:buNone/>
            </a:pPr>
            <a:r>
              <a:rPr lang="es-ES" dirty="0">
                <a:solidFill>
                  <a:srgbClr val="002855"/>
                </a:solidFill>
              </a:rPr>
              <a:t>D) Evitar frutas y verduras</a:t>
            </a:r>
          </a:p>
        </p:txBody>
      </p:sp>
    </p:spTree>
    <p:extLst>
      <p:ext uri="{BB962C8B-B14F-4D97-AF65-F5344CB8AC3E}">
        <p14:creationId xmlns:p14="http://schemas.microsoft.com/office/powerpoint/2010/main" val="397909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D4929C5-75BB-35E5-5675-BD9F1942653C}"/>
              </a:ext>
            </a:extLst>
          </p:cNvPr>
          <p:cNvSpPr txBox="1"/>
          <p:nvPr/>
        </p:nvSpPr>
        <p:spPr>
          <a:xfrm>
            <a:off x="626844" y="607768"/>
            <a:ext cx="7789958" cy="415498"/>
          </a:xfrm>
          <a:prstGeom prst="rect">
            <a:avLst/>
          </a:prstGeom>
          <a:noFill/>
        </p:spPr>
        <p:txBody>
          <a:bodyPr wrap="square" rtlCol="0">
            <a:spAutoFit/>
          </a:bodyPr>
          <a:lstStyle/>
          <a:p>
            <a:r>
              <a:rPr lang="es-ES" sz="2100" b="1" dirty="0">
                <a:solidFill>
                  <a:srgbClr val="00F0BE"/>
                </a:solidFill>
                <a:latin typeface="Arial" panose="020B0604020202020204" pitchFamily="34" charset="0"/>
                <a:cs typeface="Arial" panose="020B0604020202020204" pitchFamily="34" charset="0"/>
              </a:rPr>
              <a:t>Exoneración de responsabilidad y uso de la presentación </a:t>
            </a:r>
          </a:p>
        </p:txBody>
      </p:sp>
      <p:sp>
        <p:nvSpPr>
          <p:cNvPr id="5" name="CuadroTexto 4">
            <a:extLst>
              <a:ext uri="{FF2B5EF4-FFF2-40B4-BE49-F238E27FC236}">
                <a16:creationId xmlns:a16="http://schemas.microsoft.com/office/drawing/2014/main" id="{B7850BD9-A404-445B-B757-CF7D18B8C441}"/>
              </a:ext>
            </a:extLst>
          </p:cNvPr>
          <p:cNvSpPr txBox="1"/>
          <p:nvPr/>
        </p:nvSpPr>
        <p:spPr>
          <a:xfrm>
            <a:off x="626844" y="1159204"/>
            <a:ext cx="10938312" cy="3000821"/>
          </a:xfrm>
          <a:prstGeom prst="rect">
            <a:avLst/>
          </a:prstGeom>
          <a:noFill/>
        </p:spPr>
        <p:txBody>
          <a:bodyPr wrap="square">
            <a:spAutoFit/>
          </a:bodyPr>
          <a:lstStyle/>
          <a:p>
            <a:r>
              <a:rPr lang="es-ES" sz="1050" dirty="0">
                <a:solidFill>
                  <a:srgbClr val="0026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lang="es-ES" sz="1050" dirty="0">
              <a:solidFill>
                <a:srgbClr val="002654"/>
              </a:solidFill>
            </a:endParaRPr>
          </a:p>
          <a:p>
            <a:endParaRPr lang="es-ES" sz="1050" dirty="0">
              <a:solidFill>
                <a:srgbClr val="002654"/>
              </a:solidFill>
              <a:latin typeface="Arial"/>
              <a:ea typeface="Arial"/>
              <a:cs typeface="Arial"/>
              <a:sym typeface="Arial"/>
            </a:endParaRPr>
          </a:p>
          <a:p>
            <a:r>
              <a:rPr lang="es-ES" sz="1050" dirty="0">
                <a:solidFill>
                  <a:srgbClr val="0026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lang="es-ES" sz="1050" dirty="0">
              <a:solidFill>
                <a:srgbClr val="002654"/>
              </a:solidFill>
            </a:endParaRPr>
          </a:p>
          <a:p>
            <a:endParaRPr lang="es-ES" sz="1050" dirty="0">
              <a:solidFill>
                <a:srgbClr val="002654"/>
              </a:solidFill>
              <a:latin typeface="Arial"/>
              <a:ea typeface="Arial"/>
              <a:cs typeface="Arial"/>
              <a:sym typeface="Arial"/>
            </a:endParaRPr>
          </a:p>
          <a:p>
            <a:r>
              <a:rPr lang="es-ES" sz="1050" dirty="0">
                <a:solidFill>
                  <a:srgbClr val="0026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lang="es-ES" sz="1050" dirty="0">
              <a:solidFill>
                <a:srgbClr val="002654"/>
              </a:solidFill>
            </a:endParaRPr>
          </a:p>
          <a:p>
            <a:endParaRPr lang="es-ES" sz="1050" dirty="0">
              <a:solidFill>
                <a:srgbClr val="002654"/>
              </a:solidFill>
              <a:latin typeface="Arial"/>
              <a:ea typeface="Arial"/>
              <a:cs typeface="Arial"/>
              <a:sym typeface="Arial"/>
            </a:endParaRPr>
          </a:p>
          <a:p>
            <a:r>
              <a:rPr lang="es-ES" sz="1050" dirty="0">
                <a:solidFill>
                  <a:srgbClr val="002654"/>
                </a:solidFill>
                <a:latin typeface="Arial"/>
                <a:ea typeface="Arial"/>
                <a:cs typeface="Arial"/>
                <a:sym typeface="Arial"/>
              </a:rPr>
              <a:t>Igualmente, todos los nombres comerciales, marcas o signos distintivos de cualquier clase contenidos en la Presentación están protegidos por la Ley.</a:t>
            </a:r>
            <a:endParaRPr lang="es-ES" sz="1050" dirty="0">
              <a:solidFill>
                <a:srgbClr val="002654"/>
              </a:solidFill>
            </a:endParaRPr>
          </a:p>
          <a:p>
            <a:endParaRPr lang="es-ES" sz="1050" dirty="0">
              <a:solidFill>
                <a:srgbClr val="002654"/>
              </a:solidFill>
              <a:latin typeface="Arial"/>
              <a:ea typeface="Arial"/>
              <a:cs typeface="Arial"/>
              <a:sym typeface="Arial"/>
            </a:endParaRPr>
          </a:p>
          <a:p>
            <a:r>
              <a:rPr lang="es-ES" sz="1050" dirty="0">
                <a:solidFill>
                  <a:srgbClr val="0026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a Almirall como fuente titular del contenido.</a:t>
            </a:r>
          </a:p>
        </p:txBody>
      </p:sp>
    </p:spTree>
    <p:extLst>
      <p:ext uri="{BB962C8B-B14F-4D97-AF65-F5344CB8AC3E}">
        <p14:creationId xmlns:p14="http://schemas.microsoft.com/office/powerpoint/2010/main" val="3559407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1FB57AC1-3293-CEA8-03EA-D4736AC1251B}"/>
              </a:ext>
            </a:extLst>
          </p:cNvPr>
          <p:cNvSpPr/>
          <p:nvPr/>
        </p:nvSpPr>
        <p:spPr>
          <a:xfrm>
            <a:off x="731840" y="2155371"/>
            <a:ext cx="5894043"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4B9E7C42-C511-F147-3FFF-F042FB5971D7}"/>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68DA39D2-D6F9-BBBB-EDD0-04D79E8374A1}"/>
              </a:ext>
            </a:extLst>
          </p:cNvPr>
          <p:cNvSpPr txBox="1"/>
          <p:nvPr/>
        </p:nvSpPr>
        <p:spPr>
          <a:xfrm>
            <a:off x="699180" y="583989"/>
            <a:ext cx="6032923" cy="1200329"/>
          </a:xfrm>
          <a:prstGeom prst="rect">
            <a:avLst/>
          </a:prstGeom>
          <a:noFill/>
        </p:spPr>
        <p:txBody>
          <a:bodyPr wrap="square">
            <a:spAutoFit/>
          </a:bodyPr>
          <a:lstStyle/>
          <a:p>
            <a:pPr marL="0" indent="0">
              <a:buNone/>
            </a:pPr>
            <a:r>
              <a:rPr lang="es-ES" sz="2400" b="1" dirty="0">
                <a:solidFill>
                  <a:srgbClr val="00F0BE"/>
                </a:solidFill>
              </a:rPr>
              <a:t>¿Cuál es una recomendación dietética general para pacientes frágiles con DM2 sin enfermedad renal avanzada?</a:t>
            </a:r>
          </a:p>
        </p:txBody>
      </p:sp>
      <p:sp>
        <p:nvSpPr>
          <p:cNvPr id="7" name="CuadroTexto 6">
            <a:extLst>
              <a:ext uri="{FF2B5EF4-FFF2-40B4-BE49-F238E27FC236}">
                <a16:creationId xmlns:a16="http://schemas.microsoft.com/office/drawing/2014/main" id="{A5D191F5-4B47-49DB-64C3-4FC579B8E730}"/>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Evitar proteínas en la dieta</a:t>
            </a:r>
          </a:p>
          <a:p>
            <a:pPr marL="0" indent="0">
              <a:lnSpc>
                <a:spcPct val="200000"/>
              </a:lnSpc>
              <a:buNone/>
            </a:pPr>
            <a:r>
              <a:rPr lang="es-ES" b="1" dirty="0">
                <a:solidFill>
                  <a:srgbClr val="002855"/>
                </a:solidFill>
              </a:rPr>
              <a:t>B) Ingesta de 1-1.2 g/kg/día de proteínas</a:t>
            </a:r>
          </a:p>
          <a:p>
            <a:pPr marL="0" indent="0">
              <a:lnSpc>
                <a:spcPct val="200000"/>
              </a:lnSpc>
              <a:buNone/>
            </a:pPr>
            <a:r>
              <a:rPr lang="es-ES" dirty="0">
                <a:solidFill>
                  <a:srgbClr val="002855"/>
                </a:solidFill>
              </a:rPr>
              <a:t>C) Suplementar siempre con hierro</a:t>
            </a:r>
          </a:p>
          <a:p>
            <a:pPr marL="0" indent="0">
              <a:lnSpc>
                <a:spcPct val="200000"/>
              </a:lnSpc>
              <a:buNone/>
            </a:pPr>
            <a:r>
              <a:rPr lang="es-ES" dirty="0">
                <a:solidFill>
                  <a:srgbClr val="002855"/>
                </a:solidFill>
              </a:rPr>
              <a:t>D) Evitar frutas y verduras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6E752D5-E2C3-F9A9-B77D-58AD4FD0F717}"/>
              </a:ext>
            </a:extLst>
          </p:cNvPr>
          <p:cNvSpPr txBox="1"/>
          <p:nvPr/>
        </p:nvSpPr>
        <p:spPr>
          <a:xfrm>
            <a:off x="687878" y="6215160"/>
            <a:ext cx="1002367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solidFill>
                  <a:srgbClr val="002855"/>
                </a:solidFill>
              </a:rPr>
              <a:t>Tamura Y, et al. </a:t>
            </a:r>
            <a:r>
              <a:rPr lang="es-ES" sz="700" dirty="0" err="1">
                <a:solidFill>
                  <a:srgbClr val="002855"/>
                </a:solidFill>
              </a:rPr>
              <a:t>Nutrients</a:t>
            </a:r>
            <a:r>
              <a:rPr lang="es-ES" sz="700" dirty="0">
                <a:solidFill>
                  <a:srgbClr val="002855"/>
                </a:solidFill>
              </a:rPr>
              <a:t>. 2020 Nov 1;12(11):3367. </a:t>
            </a:r>
          </a:p>
        </p:txBody>
      </p:sp>
      <p:sp>
        <p:nvSpPr>
          <p:cNvPr id="9" name="CuadroTexto 8">
            <a:extLst>
              <a:ext uri="{FF2B5EF4-FFF2-40B4-BE49-F238E27FC236}">
                <a16:creationId xmlns:a16="http://schemas.microsoft.com/office/drawing/2014/main" id="{AEA9B34D-C661-D474-C05A-68B37C638E66}"/>
              </a:ext>
            </a:extLst>
          </p:cNvPr>
          <p:cNvSpPr txBox="1"/>
          <p:nvPr/>
        </p:nvSpPr>
        <p:spPr>
          <a:xfrm>
            <a:off x="641950" y="637636"/>
            <a:ext cx="8484466" cy="923330"/>
          </a:xfrm>
          <a:prstGeom prst="rect">
            <a:avLst/>
          </a:prstGeom>
          <a:noFill/>
        </p:spPr>
        <p:txBody>
          <a:bodyPr wrap="square">
            <a:spAutoFit/>
          </a:bodyPr>
          <a:lstStyle/>
          <a:p>
            <a:r>
              <a:rPr lang="es-ES" sz="1800" b="1" dirty="0">
                <a:solidFill>
                  <a:srgbClr val="002855"/>
                </a:solidFill>
              </a:rPr>
              <a:t>Gestión de la nutrición en adultos mayores con diabetes: Una revisión sobre la importancia de cambiar las estrategias de prevención del síndrome metabólico a la fragilidad. </a:t>
            </a:r>
            <a:endParaRPr lang="es-ES" b="1" dirty="0">
              <a:solidFill>
                <a:srgbClr val="002855"/>
              </a:solidFill>
            </a:endParaRPr>
          </a:p>
        </p:txBody>
      </p:sp>
      <p:sp>
        <p:nvSpPr>
          <p:cNvPr id="6" name="Rectángulo redondeado 5">
            <a:extLst>
              <a:ext uri="{FF2B5EF4-FFF2-40B4-BE49-F238E27FC236}">
                <a16:creationId xmlns:a16="http://schemas.microsoft.com/office/drawing/2014/main" id="{67EAE1A2-2118-AC4D-3E41-0F2644F26D03}"/>
              </a:ext>
            </a:extLst>
          </p:cNvPr>
          <p:cNvSpPr/>
          <p:nvPr/>
        </p:nvSpPr>
        <p:spPr>
          <a:xfrm>
            <a:off x="731838" y="1847850"/>
            <a:ext cx="11017250" cy="862623"/>
          </a:xfrm>
          <a:prstGeom prst="roundRect">
            <a:avLst>
              <a:gd name="adj" fmla="val 6474"/>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ctr"/>
            <a:r>
              <a:rPr lang="es-ES" b="1" dirty="0" err="1"/>
              <a:t>Common</a:t>
            </a:r>
            <a:r>
              <a:rPr lang="es-ES" b="1" dirty="0"/>
              <a:t> </a:t>
            </a:r>
            <a:r>
              <a:rPr lang="es-ES" b="1" dirty="0" err="1"/>
              <a:t>etiology</a:t>
            </a:r>
            <a:r>
              <a:rPr lang="es-ES" b="1" dirty="0"/>
              <a:t> and </a:t>
            </a:r>
            <a:r>
              <a:rPr lang="es-ES" b="1" dirty="0" err="1"/>
              <a:t>risk</a:t>
            </a:r>
            <a:r>
              <a:rPr lang="es-ES" b="1" dirty="0"/>
              <a:t> </a:t>
            </a:r>
            <a:r>
              <a:rPr lang="es-ES" b="1" dirty="0" err="1"/>
              <a:t>factors</a:t>
            </a:r>
            <a:endParaRPr lang="es-ES" b="1" dirty="0"/>
          </a:p>
          <a:p>
            <a:pPr algn="ctr"/>
            <a:r>
              <a:rPr lang="es-ES" sz="1200" dirty="0" err="1"/>
              <a:t>Insuline</a:t>
            </a:r>
            <a:r>
              <a:rPr lang="es-ES" sz="1200" dirty="0"/>
              <a:t> </a:t>
            </a:r>
            <a:r>
              <a:rPr lang="es-ES" sz="1200" dirty="0" err="1"/>
              <a:t>resistance</a:t>
            </a:r>
            <a:r>
              <a:rPr lang="es-ES" sz="1200" dirty="0"/>
              <a:t>, </a:t>
            </a:r>
            <a:r>
              <a:rPr lang="es-ES" sz="1200" dirty="0" err="1"/>
              <a:t>hyperglycemia</a:t>
            </a:r>
            <a:r>
              <a:rPr lang="es-ES" sz="1200" dirty="0"/>
              <a:t>, </a:t>
            </a:r>
            <a:r>
              <a:rPr lang="es-ES" sz="1200" dirty="0" err="1"/>
              <a:t>hypoglycemia</a:t>
            </a:r>
            <a:r>
              <a:rPr lang="es-ES" sz="1200" dirty="0"/>
              <a:t>, abdominal </a:t>
            </a:r>
            <a:r>
              <a:rPr lang="es-ES" sz="1200" dirty="0" err="1"/>
              <a:t>obesity</a:t>
            </a:r>
            <a:r>
              <a:rPr lang="es-ES" sz="1200" dirty="0"/>
              <a:t>, </a:t>
            </a:r>
            <a:r>
              <a:rPr lang="es-ES" sz="1200" dirty="0" err="1"/>
              <a:t>vacular</a:t>
            </a:r>
            <a:r>
              <a:rPr lang="es-ES" sz="1200" dirty="0"/>
              <a:t> </a:t>
            </a:r>
            <a:r>
              <a:rPr lang="es-ES" sz="1200" dirty="0" err="1"/>
              <a:t>risk</a:t>
            </a:r>
            <a:r>
              <a:rPr lang="es-ES" sz="1200" dirty="0"/>
              <a:t> </a:t>
            </a:r>
            <a:r>
              <a:rPr lang="es-ES" sz="1200" dirty="0" err="1"/>
              <a:t>factors</a:t>
            </a:r>
            <a:r>
              <a:rPr lang="es-ES" sz="1200" dirty="0"/>
              <a:t>, </a:t>
            </a:r>
            <a:r>
              <a:rPr lang="es-ES" sz="1200" dirty="0" err="1"/>
              <a:t>brain</a:t>
            </a:r>
            <a:r>
              <a:rPr lang="es-ES" sz="1200" dirty="0"/>
              <a:t> White </a:t>
            </a:r>
            <a:r>
              <a:rPr lang="es-ES" sz="1200" dirty="0" err="1"/>
              <a:t>matter</a:t>
            </a:r>
            <a:r>
              <a:rPr lang="es-ES" sz="1200" dirty="0"/>
              <a:t> </a:t>
            </a:r>
            <a:r>
              <a:rPr lang="es-ES" sz="1200" dirty="0" err="1"/>
              <a:t>lesions</a:t>
            </a:r>
            <a:r>
              <a:rPr lang="es-ES" sz="1200" dirty="0"/>
              <a:t>, </a:t>
            </a:r>
            <a:r>
              <a:rPr lang="es-ES" sz="1200" dirty="0" err="1"/>
              <a:t>chronic</a:t>
            </a:r>
            <a:r>
              <a:rPr lang="es-ES" sz="1200" dirty="0"/>
              <a:t> </a:t>
            </a:r>
            <a:r>
              <a:rPr lang="es-ES" sz="1200" dirty="0" err="1"/>
              <a:t>inflammation</a:t>
            </a:r>
            <a:r>
              <a:rPr lang="es-ES" sz="1200" dirty="0"/>
              <a:t>, </a:t>
            </a:r>
            <a:r>
              <a:rPr lang="es-ES" sz="1200" dirty="0" err="1"/>
              <a:t>oxidate</a:t>
            </a:r>
            <a:r>
              <a:rPr lang="es-ES" sz="1200" dirty="0"/>
              <a:t> stress, mitocondrial </a:t>
            </a:r>
            <a:r>
              <a:rPr lang="es-ES" sz="1200" dirty="0" err="1"/>
              <a:t>dysfunction</a:t>
            </a:r>
            <a:r>
              <a:rPr lang="es-ES" sz="1200" dirty="0"/>
              <a:t>, </a:t>
            </a:r>
            <a:r>
              <a:rPr lang="es-ES" sz="1200" dirty="0" err="1"/>
              <a:t>malnutrition</a:t>
            </a:r>
            <a:r>
              <a:rPr lang="es-ES" sz="1200" dirty="0"/>
              <a:t>, and </a:t>
            </a:r>
            <a:r>
              <a:rPr lang="es-ES" sz="1200" dirty="0" err="1"/>
              <a:t>low</a:t>
            </a:r>
            <a:r>
              <a:rPr lang="es-ES" sz="1200" dirty="0"/>
              <a:t> </a:t>
            </a:r>
            <a:r>
              <a:rPr lang="es-ES" sz="1200" dirty="0" err="1"/>
              <a:t>physical</a:t>
            </a:r>
            <a:r>
              <a:rPr lang="es-ES" sz="1200" dirty="0"/>
              <a:t> </a:t>
            </a:r>
            <a:r>
              <a:rPr lang="es-ES" sz="1200" dirty="0" err="1"/>
              <a:t>activity</a:t>
            </a:r>
            <a:endParaRPr lang="es-ES" sz="1200" dirty="0"/>
          </a:p>
        </p:txBody>
      </p:sp>
      <p:sp>
        <p:nvSpPr>
          <p:cNvPr id="10" name="Rectángulo redondeado 9">
            <a:extLst>
              <a:ext uri="{FF2B5EF4-FFF2-40B4-BE49-F238E27FC236}">
                <a16:creationId xmlns:a16="http://schemas.microsoft.com/office/drawing/2014/main" id="{7447EF66-834B-64C1-B7D3-FD5848B89301}"/>
              </a:ext>
            </a:extLst>
          </p:cNvPr>
          <p:cNvSpPr/>
          <p:nvPr/>
        </p:nvSpPr>
        <p:spPr>
          <a:xfrm>
            <a:off x="731838" y="4906352"/>
            <a:ext cx="11017250" cy="862623"/>
          </a:xfrm>
          <a:prstGeom prst="roundRect">
            <a:avLst>
              <a:gd name="adj" fmla="val 6474"/>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ctr"/>
          <a:lstStyle/>
          <a:p>
            <a:pPr algn="ctr"/>
            <a:r>
              <a:rPr lang="es-ES" b="1" dirty="0" err="1"/>
              <a:t>Common</a:t>
            </a:r>
            <a:r>
              <a:rPr lang="es-ES" b="1" dirty="0"/>
              <a:t> </a:t>
            </a:r>
            <a:r>
              <a:rPr lang="es-ES" b="1" dirty="0" err="1"/>
              <a:t>strategy</a:t>
            </a:r>
            <a:endParaRPr lang="es-ES" b="1" dirty="0"/>
          </a:p>
          <a:p>
            <a:pPr algn="ctr"/>
            <a:r>
              <a:rPr lang="es-ES" sz="1200" dirty="0" err="1"/>
              <a:t>Dietary</a:t>
            </a:r>
            <a:r>
              <a:rPr lang="es-ES" sz="1200" dirty="0"/>
              <a:t> </a:t>
            </a:r>
            <a:r>
              <a:rPr lang="es-ES" sz="1200" dirty="0" err="1"/>
              <a:t>therapy</a:t>
            </a:r>
            <a:r>
              <a:rPr lang="es-ES" sz="1200" dirty="0"/>
              <a:t>, </a:t>
            </a:r>
            <a:r>
              <a:rPr lang="es-ES" sz="1200" dirty="0" err="1"/>
              <a:t>exercise</a:t>
            </a:r>
            <a:r>
              <a:rPr lang="es-ES" sz="1200" dirty="0"/>
              <a:t> (</a:t>
            </a:r>
            <a:r>
              <a:rPr lang="es-ES" sz="1200" dirty="0" err="1"/>
              <a:t>resistance</a:t>
            </a:r>
            <a:r>
              <a:rPr lang="es-ES" sz="1200" dirty="0"/>
              <a:t> training), </a:t>
            </a:r>
            <a:r>
              <a:rPr lang="es-ES" sz="1200" dirty="0" err="1"/>
              <a:t>optimal</a:t>
            </a:r>
            <a:r>
              <a:rPr lang="es-ES" sz="1200" dirty="0"/>
              <a:t> </a:t>
            </a:r>
            <a:r>
              <a:rPr lang="es-ES" sz="1200" dirty="0" err="1"/>
              <a:t>glycemic</a:t>
            </a:r>
            <a:r>
              <a:rPr lang="es-ES" sz="1200" dirty="0"/>
              <a:t> control, vascular </a:t>
            </a:r>
            <a:r>
              <a:rPr lang="es-ES" sz="1200" dirty="0" err="1"/>
              <a:t>risk</a:t>
            </a:r>
            <a:r>
              <a:rPr lang="es-ES" sz="1200" dirty="0"/>
              <a:t> </a:t>
            </a:r>
            <a:r>
              <a:rPr lang="es-ES" sz="1200" dirty="0" err="1"/>
              <a:t>reduction</a:t>
            </a:r>
            <a:r>
              <a:rPr lang="es-ES" sz="1200" dirty="0"/>
              <a:t>, and social </a:t>
            </a:r>
            <a:r>
              <a:rPr lang="es-ES" sz="1200" dirty="0" err="1"/>
              <a:t>participation</a:t>
            </a:r>
            <a:r>
              <a:rPr lang="es-ES" sz="1200" dirty="0"/>
              <a:t> </a:t>
            </a:r>
            <a:r>
              <a:rPr lang="es-ES" sz="1200" dirty="0" err="1"/>
              <a:t>or</a:t>
            </a:r>
            <a:r>
              <a:rPr lang="es-ES" sz="1200" dirty="0"/>
              <a:t> </a:t>
            </a:r>
            <a:r>
              <a:rPr lang="es-ES" sz="1200" dirty="0" err="1"/>
              <a:t>support</a:t>
            </a:r>
            <a:endParaRPr lang="es-ES" sz="1200" dirty="0"/>
          </a:p>
        </p:txBody>
      </p:sp>
      <p:sp>
        <p:nvSpPr>
          <p:cNvPr id="11" name="Rectángulo redondeado 10">
            <a:extLst>
              <a:ext uri="{FF2B5EF4-FFF2-40B4-BE49-F238E27FC236}">
                <a16:creationId xmlns:a16="http://schemas.microsoft.com/office/drawing/2014/main" id="{3D5AAC06-1E3B-0768-D7BE-E27F07FDA8CA}"/>
              </a:ext>
            </a:extLst>
          </p:cNvPr>
          <p:cNvSpPr/>
          <p:nvPr/>
        </p:nvSpPr>
        <p:spPr>
          <a:xfrm>
            <a:off x="3499338" y="3156438"/>
            <a:ext cx="2716823" cy="1244112"/>
          </a:xfrm>
          <a:prstGeom prst="roundRect">
            <a:avLst>
              <a:gd name="adj" fmla="val 9600"/>
            </a:avLst>
          </a:prstGeom>
          <a:no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err="1">
                <a:solidFill>
                  <a:srgbClr val="00F0BE"/>
                </a:solidFill>
              </a:rPr>
              <a:t>Frailty</a:t>
            </a:r>
            <a:r>
              <a:rPr lang="es-ES" b="1" dirty="0">
                <a:solidFill>
                  <a:srgbClr val="00F0BE"/>
                </a:solidFill>
              </a:rPr>
              <a:t> </a:t>
            </a:r>
            <a:br>
              <a:rPr lang="es-ES" b="1" dirty="0">
                <a:solidFill>
                  <a:srgbClr val="00F0BE"/>
                </a:solidFill>
              </a:rPr>
            </a:br>
            <a:r>
              <a:rPr lang="es-ES" b="1" dirty="0">
                <a:solidFill>
                  <a:srgbClr val="00F0BE"/>
                </a:solidFill>
              </a:rPr>
              <a:t>ADL </a:t>
            </a:r>
            <a:r>
              <a:rPr lang="es-ES" b="1" dirty="0" err="1">
                <a:solidFill>
                  <a:srgbClr val="00F0BE"/>
                </a:solidFill>
              </a:rPr>
              <a:t>Disability</a:t>
            </a:r>
            <a:endParaRPr lang="es-ES" b="1" dirty="0">
              <a:solidFill>
                <a:srgbClr val="00F0BE"/>
              </a:solidFill>
            </a:endParaRPr>
          </a:p>
        </p:txBody>
      </p:sp>
      <p:sp>
        <p:nvSpPr>
          <p:cNvPr id="12" name="Rectángulo redondeado 11">
            <a:extLst>
              <a:ext uri="{FF2B5EF4-FFF2-40B4-BE49-F238E27FC236}">
                <a16:creationId xmlns:a16="http://schemas.microsoft.com/office/drawing/2014/main" id="{244B282B-6DFD-36BC-E8EF-B654796C004C}"/>
              </a:ext>
            </a:extLst>
          </p:cNvPr>
          <p:cNvSpPr/>
          <p:nvPr/>
        </p:nvSpPr>
        <p:spPr>
          <a:xfrm>
            <a:off x="5887543" y="3156438"/>
            <a:ext cx="2716823" cy="1244112"/>
          </a:xfrm>
          <a:prstGeom prst="roundRect">
            <a:avLst>
              <a:gd name="adj" fmla="val 9600"/>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75000"/>
                  </a:schemeClr>
                </a:solidFill>
              </a:rPr>
              <a:t>Cognitive </a:t>
            </a:r>
            <a:br>
              <a:rPr lang="es-ES" b="1" dirty="0">
                <a:solidFill>
                  <a:schemeClr val="bg1">
                    <a:lumMod val="75000"/>
                  </a:schemeClr>
                </a:solidFill>
              </a:rPr>
            </a:br>
            <a:r>
              <a:rPr lang="es-ES" b="1" dirty="0" err="1">
                <a:solidFill>
                  <a:schemeClr val="bg1">
                    <a:lumMod val="75000"/>
                  </a:schemeClr>
                </a:solidFill>
              </a:rPr>
              <a:t>impairment</a:t>
            </a:r>
            <a:br>
              <a:rPr lang="es-ES" b="1" dirty="0">
                <a:solidFill>
                  <a:schemeClr val="bg1">
                    <a:lumMod val="75000"/>
                  </a:schemeClr>
                </a:solidFill>
              </a:rPr>
            </a:br>
            <a:r>
              <a:rPr lang="es-ES" b="1" dirty="0" err="1">
                <a:solidFill>
                  <a:schemeClr val="bg1">
                    <a:lumMod val="75000"/>
                  </a:schemeClr>
                </a:solidFill>
              </a:rPr>
              <a:t>Dementia</a:t>
            </a:r>
            <a:endParaRPr lang="es-ES" b="1" dirty="0">
              <a:solidFill>
                <a:schemeClr val="bg1">
                  <a:lumMod val="75000"/>
                </a:schemeClr>
              </a:solidFill>
            </a:endParaRPr>
          </a:p>
        </p:txBody>
      </p:sp>
      <p:sp>
        <p:nvSpPr>
          <p:cNvPr id="19" name="Flecha abajo 18">
            <a:extLst>
              <a:ext uri="{FF2B5EF4-FFF2-40B4-BE49-F238E27FC236}">
                <a16:creationId xmlns:a16="http://schemas.microsoft.com/office/drawing/2014/main" id="{6F267EFF-65CA-B4C1-524C-814C2E2A94B9}"/>
              </a:ext>
            </a:extLst>
          </p:cNvPr>
          <p:cNvSpPr/>
          <p:nvPr/>
        </p:nvSpPr>
        <p:spPr>
          <a:xfrm>
            <a:off x="4703884" y="2887296"/>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0" name="Flecha abajo 19">
            <a:extLst>
              <a:ext uri="{FF2B5EF4-FFF2-40B4-BE49-F238E27FC236}">
                <a16:creationId xmlns:a16="http://schemas.microsoft.com/office/drawing/2014/main" id="{431C11C8-C4F9-D378-905C-3AFC33CBDFE0}"/>
              </a:ext>
            </a:extLst>
          </p:cNvPr>
          <p:cNvSpPr/>
          <p:nvPr/>
        </p:nvSpPr>
        <p:spPr>
          <a:xfrm>
            <a:off x="7092089" y="2887296"/>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1" name="Flecha abajo 20">
            <a:extLst>
              <a:ext uri="{FF2B5EF4-FFF2-40B4-BE49-F238E27FC236}">
                <a16:creationId xmlns:a16="http://schemas.microsoft.com/office/drawing/2014/main" id="{1079717B-3332-7286-F7CB-EE6B46571066}"/>
              </a:ext>
            </a:extLst>
          </p:cNvPr>
          <p:cNvSpPr/>
          <p:nvPr/>
        </p:nvSpPr>
        <p:spPr>
          <a:xfrm rot="10800000">
            <a:off x="4703885" y="4522665"/>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2" name="Flecha abajo 21">
            <a:extLst>
              <a:ext uri="{FF2B5EF4-FFF2-40B4-BE49-F238E27FC236}">
                <a16:creationId xmlns:a16="http://schemas.microsoft.com/office/drawing/2014/main" id="{8575A010-BB3F-7D32-BDD8-3F082AC3E518}"/>
              </a:ext>
            </a:extLst>
          </p:cNvPr>
          <p:cNvSpPr/>
          <p:nvPr/>
        </p:nvSpPr>
        <p:spPr>
          <a:xfrm rot="10800000">
            <a:off x="7092090" y="4522665"/>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Tree>
    <p:extLst>
      <p:ext uri="{BB962C8B-B14F-4D97-AF65-F5344CB8AC3E}">
        <p14:creationId xmlns:p14="http://schemas.microsoft.com/office/powerpoint/2010/main" val="1695536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B027567-D898-4EAA-8074-BF160204DB98}"/>
              </a:ext>
            </a:extLst>
          </p:cNvPr>
          <p:cNvSpPr txBox="1"/>
          <p:nvPr/>
        </p:nvSpPr>
        <p:spPr>
          <a:xfrm>
            <a:off x="635123" y="649661"/>
            <a:ext cx="9379315" cy="646331"/>
          </a:xfrm>
          <a:prstGeom prst="rect">
            <a:avLst/>
          </a:prstGeom>
          <a:noFill/>
        </p:spPr>
        <p:txBody>
          <a:bodyPr wrap="square">
            <a:spAutoFit/>
          </a:bodyPr>
          <a:lstStyle/>
          <a:p>
            <a:r>
              <a:rPr lang="es-ES" sz="1800" b="1" dirty="0">
                <a:solidFill>
                  <a:srgbClr val="002855"/>
                </a:solidFill>
              </a:rPr>
              <a:t>Estados nutricionales que no son deseables en pacientes mayores con diabetes para la prevención del deterioro cognitivo, fragilidad y aumento de la mortalidad. </a:t>
            </a:r>
          </a:p>
        </p:txBody>
      </p:sp>
      <p:sp>
        <p:nvSpPr>
          <p:cNvPr id="7" name="CuadroTexto 6">
            <a:extLst>
              <a:ext uri="{FF2B5EF4-FFF2-40B4-BE49-F238E27FC236}">
                <a16:creationId xmlns:a16="http://schemas.microsoft.com/office/drawing/2014/main" id="{E6C7FD1F-6590-218A-B580-2AF973FF46FD}"/>
              </a:ext>
            </a:extLst>
          </p:cNvPr>
          <p:cNvSpPr txBox="1"/>
          <p:nvPr/>
        </p:nvSpPr>
        <p:spPr>
          <a:xfrm>
            <a:off x="652707" y="6092825"/>
            <a:ext cx="6094070" cy="307777"/>
          </a:xfrm>
          <a:prstGeom prst="rect">
            <a:avLst/>
          </a:prstGeom>
          <a:noFill/>
        </p:spPr>
        <p:txBody>
          <a:bodyPr wrap="square">
            <a:spAutoFit/>
          </a:bodyPr>
          <a:lstStyle/>
          <a:p>
            <a:r>
              <a:rPr lang="en-US" sz="700" dirty="0">
                <a:solidFill>
                  <a:srgbClr val="002855"/>
                </a:solidFill>
              </a:rPr>
              <a:t>BMI: body mass index; BW: body weight.</a:t>
            </a:r>
          </a:p>
          <a:p>
            <a:r>
              <a:rPr lang="es-ES" sz="700" dirty="0">
                <a:solidFill>
                  <a:srgbClr val="002855"/>
                </a:solidFill>
              </a:rPr>
              <a:t>Tamura Y, et al. </a:t>
            </a:r>
            <a:r>
              <a:rPr lang="es-ES" sz="700" dirty="0" err="1">
                <a:solidFill>
                  <a:srgbClr val="002855"/>
                </a:solidFill>
              </a:rPr>
              <a:t>Nutrients</a:t>
            </a:r>
            <a:r>
              <a:rPr lang="es-ES" sz="700" dirty="0">
                <a:solidFill>
                  <a:srgbClr val="002855"/>
                </a:solidFill>
              </a:rPr>
              <a:t>. 2020 Nov 1;12(11):3367. </a:t>
            </a:r>
          </a:p>
        </p:txBody>
      </p:sp>
      <p:sp>
        <p:nvSpPr>
          <p:cNvPr id="10" name="Rectángulo redondeado 9">
            <a:extLst>
              <a:ext uri="{FF2B5EF4-FFF2-40B4-BE49-F238E27FC236}">
                <a16:creationId xmlns:a16="http://schemas.microsoft.com/office/drawing/2014/main" id="{9899F507-6AD0-DF23-1EC2-AFA21B98AD0A}"/>
              </a:ext>
            </a:extLst>
          </p:cNvPr>
          <p:cNvSpPr/>
          <p:nvPr/>
        </p:nvSpPr>
        <p:spPr>
          <a:xfrm>
            <a:off x="3219316" y="4932066"/>
            <a:ext cx="5087776" cy="836909"/>
          </a:xfrm>
          <a:prstGeom prst="roundRect">
            <a:avLst>
              <a:gd name="adj" fmla="val 4447"/>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Cognitive </a:t>
            </a:r>
            <a:r>
              <a:rPr lang="es-ES" dirty="0" err="1"/>
              <a:t>impairment</a:t>
            </a:r>
            <a:r>
              <a:rPr lang="es-ES" dirty="0"/>
              <a:t> and </a:t>
            </a:r>
            <a:r>
              <a:rPr lang="es-ES" dirty="0" err="1"/>
              <a:t>Frailty</a:t>
            </a:r>
            <a:r>
              <a:rPr lang="es-ES" dirty="0"/>
              <a:t> </a:t>
            </a:r>
            <a:br>
              <a:rPr lang="es-ES" dirty="0"/>
            </a:br>
            <a:r>
              <a:rPr lang="es-ES" dirty="0" err="1"/>
              <a:t>Increased</a:t>
            </a:r>
            <a:r>
              <a:rPr lang="es-ES" dirty="0"/>
              <a:t> </a:t>
            </a:r>
            <a:r>
              <a:rPr lang="es-ES" dirty="0" err="1"/>
              <a:t>mortality</a:t>
            </a:r>
            <a:endParaRPr lang="es-ES" dirty="0"/>
          </a:p>
        </p:txBody>
      </p:sp>
      <p:sp>
        <p:nvSpPr>
          <p:cNvPr id="11" name="Flecha abajo 10">
            <a:extLst>
              <a:ext uri="{FF2B5EF4-FFF2-40B4-BE49-F238E27FC236}">
                <a16:creationId xmlns:a16="http://schemas.microsoft.com/office/drawing/2014/main" id="{D22BAAD3-957D-E139-74E3-346D61FB2A81}"/>
              </a:ext>
            </a:extLst>
          </p:cNvPr>
          <p:cNvSpPr/>
          <p:nvPr/>
        </p:nvSpPr>
        <p:spPr>
          <a:xfrm>
            <a:off x="4226035" y="4626711"/>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12" name="Flecha abajo 11">
            <a:extLst>
              <a:ext uri="{FF2B5EF4-FFF2-40B4-BE49-F238E27FC236}">
                <a16:creationId xmlns:a16="http://schemas.microsoft.com/office/drawing/2014/main" id="{808D0EE2-796A-F615-83EB-66B10E530E77}"/>
              </a:ext>
            </a:extLst>
          </p:cNvPr>
          <p:cNvSpPr/>
          <p:nvPr/>
        </p:nvSpPr>
        <p:spPr>
          <a:xfrm>
            <a:off x="6999432" y="4626711"/>
            <a:ext cx="307730" cy="219807"/>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grpSp>
        <p:nvGrpSpPr>
          <p:cNvPr id="20" name="Grupo 19">
            <a:extLst>
              <a:ext uri="{FF2B5EF4-FFF2-40B4-BE49-F238E27FC236}">
                <a16:creationId xmlns:a16="http://schemas.microsoft.com/office/drawing/2014/main" id="{DC6C9E6E-18FB-91C9-9337-CF3851716DB6}"/>
              </a:ext>
            </a:extLst>
          </p:cNvPr>
          <p:cNvGrpSpPr/>
          <p:nvPr/>
        </p:nvGrpSpPr>
        <p:grpSpPr>
          <a:xfrm>
            <a:off x="5992713" y="1601087"/>
            <a:ext cx="2321169" cy="2881313"/>
            <a:chOff x="5992713" y="1376362"/>
            <a:chExt cx="2321169" cy="2881313"/>
          </a:xfrm>
        </p:grpSpPr>
        <p:sp>
          <p:nvSpPr>
            <p:cNvPr id="9" name="Rectángulo redondeado 8">
              <a:extLst>
                <a:ext uri="{FF2B5EF4-FFF2-40B4-BE49-F238E27FC236}">
                  <a16:creationId xmlns:a16="http://schemas.microsoft.com/office/drawing/2014/main" id="{295A102B-E70C-D733-AABF-37F7DF5ED4F3}"/>
                </a:ext>
              </a:extLst>
            </p:cNvPr>
            <p:cNvSpPr/>
            <p:nvPr/>
          </p:nvSpPr>
          <p:spPr>
            <a:xfrm>
              <a:off x="5992713" y="1376362"/>
              <a:ext cx="2321169" cy="2881313"/>
            </a:xfrm>
            <a:prstGeom prst="roundRect">
              <a:avLst>
                <a:gd name="adj" fmla="val 4447"/>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dirty="0"/>
            </a:p>
            <a:p>
              <a:pPr algn="ctr"/>
              <a:br>
                <a:rPr lang="es-ES" sz="1400" dirty="0"/>
              </a:br>
              <a:br>
                <a:rPr lang="es-ES" sz="1400" dirty="0"/>
              </a:br>
              <a:endParaRPr lang="es-ES" sz="1400" dirty="0"/>
            </a:p>
            <a:p>
              <a:pPr algn="ctr"/>
              <a:endParaRPr lang="es-ES" sz="1400" dirty="0"/>
            </a:p>
            <a:p>
              <a:pPr algn="ctr"/>
              <a:r>
                <a:rPr lang="es-ES" sz="1400" dirty="0"/>
                <a:t>BM&gt; 18.5</a:t>
              </a:r>
            </a:p>
            <a:p>
              <a:pPr algn="ctr"/>
              <a:r>
                <a:rPr lang="es-ES" sz="1400" dirty="0" err="1"/>
                <a:t>Unintentional</a:t>
              </a:r>
              <a:endParaRPr lang="es-ES" sz="1400" dirty="0"/>
            </a:p>
            <a:p>
              <a:pPr algn="ctr"/>
              <a:r>
                <a:rPr lang="es-ES" sz="1400" dirty="0"/>
                <a:t>BW los</a:t>
              </a:r>
            </a:p>
            <a:p>
              <a:pPr algn="ctr"/>
              <a:r>
                <a:rPr lang="es-ES" sz="1400" dirty="0" err="1"/>
                <a:t>Malnutrition</a:t>
              </a:r>
              <a:endParaRPr lang="es-ES" sz="1400" dirty="0"/>
            </a:p>
          </p:txBody>
        </p:sp>
        <p:pic>
          <p:nvPicPr>
            <p:cNvPr id="15" name="Gráfico 14">
              <a:extLst>
                <a:ext uri="{FF2B5EF4-FFF2-40B4-BE49-F238E27FC236}">
                  <a16:creationId xmlns:a16="http://schemas.microsoft.com/office/drawing/2014/main" id="{42A12340-3C3C-3E0B-3E07-3069FF9941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6488" y="1511656"/>
              <a:ext cx="390719" cy="1231545"/>
            </a:xfrm>
            <a:prstGeom prst="rect">
              <a:avLst/>
            </a:prstGeom>
          </p:spPr>
        </p:pic>
      </p:grpSp>
      <p:grpSp>
        <p:nvGrpSpPr>
          <p:cNvPr id="19" name="Grupo 18">
            <a:extLst>
              <a:ext uri="{FF2B5EF4-FFF2-40B4-BE49-F238E27FC236}">
                <a16:creationId xmlns:a16="http://schemas.microsoft.com/office/drawing/2014/main" id="{7B358CE0-6E7B-0853-CE12-5C9F749D81A3}"/>
              </a:ext>
            </a:extLst>
          </p:cNvPr>
          <p:cNvGrpSpPr/>
          <p:nvPr/>
        </p:nvGrpSpPr>
        <p:grpSpPr>
          <a:xfrm>
            <a:off x="3219316" y="1601088"/>
            <a:ext cx="2321169" cy="2881312"/>
            <a:chOff x="3219316" y="1376363"/>
            <a:chExt cx="2321169" cy="2881312"/>
          </a:xfrm>
        </p:grpSpPr>
        <mc:AlternateContent xmlns:mc="http://schemas.openxmlformats.org/markup-compatibility/2006" xmlns:a14="http://schemas.microsoft.com/office/drawing/2010/main">
          <mc:Choice Requires="a14">
            <p:sp>
              <p:nvSpPr>
                <p:cNvPr id="6" name="Rectángulo redondeado 5">
                  <a:extLst>
                    <a:ext uri="{FF2B5EF4-FFF2-40B4-BE49-F238E27FC236}">
                      <a16:creationId xmlns:a16="http://schemas.microsoft.com/office/drawing/2014/main" id="{E1B6035D-0C6C-170A-0B85-5CCD08E4BC00}"/>
                    </a:ext>
                  </a:extLst>
                </p:cNvPr>
                <p:cNvSpPr/>
                <p:nvPr/>
              </p:nvSpPr>
              <p:spPr>
                <a:xfrm>
                  <a:off x="3219316" y="1376363"/>
                  <a:ext cx="2321169" cy="2881312"/>
                </a:xfrm>
                <a:prstGeom prst="roundRect">
                  <a:avLst>
                    <a:gd name="adj" fmla="val 4447"/>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dirty="0">
                    <a:latin typeface="+mj-lt"/>
                  </a:endParaRPr>
                </a:p>
                <a:p>
                  <a:pPr algn="ctr"/>
                  <a:endParaRPr lang="es-ES" sz="1400" dirty="0">
                    <a:latin typeface="+mj-lt"/>
                  </a:endParaRPr>
                </a:p>
                <a:p>
                  <a:pPr algn="ctr"/>
                  <a:endParaRPr lang="es-ES" sz="1400" dirty="0">
                    <a:latin typeface="+mj-lt"/>
                  </a:endParaRPr>
                </a:p>
                <a:p>
                  <a:pPr algn="ctr"/>
                  <a:br>
                    <a:rPr lang="es-ES" sz="1400" dirty="0">
                      <a:latin typeface="+mj-lt"/>
                    </a:rPr>
                  </a:br>
                  <a:endParaRPr lang="es-ES" sz="1400" dirty="0">
                    <a:latin typeface="+mj-lt"/>
                  </a:endParaRPr>
                </a:p>
                <a:p>
                  <a:pPr algn="ctr"/>
                  <a:endParaRPr lang="es-ES" sz="1400" dirty="0">
                    <a:latin typeface="+mj-lt"/>
                  </a:endParaRPr>
                </a:p>
                <a:p>
                  <a:pPr algn="ctr"/>
                  <a:r>
                    <a:rPr lang="es-ES" sz="1400" dirty="0">
                      <a:latin typeface="+mj-lt"/>
                    </a:rPr>
                    <a:t>BMI</a:t>
                  </a:r>
                  <a14:m>
                    <m:oMath xmlns:m="http://schemas.openxmlformats.org/officeDocument/2006/math">
                      <m:r>
                        <a:rPr lang="es-ES" sz="1400" i="1" smtClean="0">
                          <a:latin typeface="Cambria Math" panose="02040503050406030204" pitchFamily="18" charset="0"/>
                          <a:ea typeface="Cambria Math" panose="02040503050406030204" pitchFamily="18" charset="0"/>
                        </a:rPr>
                        <m:t>≥</m:t>
                      </m:r>
                      <m:r>
                        <m:rPr>
                          <m:nor/>
                        </m:rPr>
                        <a:rPr lang="es-ES" sz="1400" dirty="0" smtClean="0">
                          <a:latin typeface="+mj-lt"/>
                        </a:rPr>
                        <m:t>B</m:t>
                      </m:r>
                      <m:r>
                        <m:rPr>
                          <m:nor/>
                        </m:rPr>
                        <a:rPr lang="es-ES" sz="1400" b="0" i="0" dirty="0" smtClean="0">
                          <a:latin typeface="+mj-lt"/>
                        </a:rPr>
                        <m:t>30</m:t>
                      </m:r>
                    </m:oMath>
                  </a14:m>
                  <a:endParaRPr lang="es-ES" sz="1400" b="0" dirty="0">
                    <a:latin typeface="+mj-lt"/>
                  </a:endParaRPr>
                </a:p>
                <a:p>
                  <a:pPr algn="ctr"/>
                  <a:r>
                    <a:rPr lang="es-ES" sz="1400" dirty="0">
                      <a:latin typeface="+mj-lt"/>
                    </a:rPr>
                    <a:t>BW </a:t>
                  </a:r>
                  <a:r>
                    <a:rPr lang="es-ES" sz="1400" dirty="0" err="1">
                      <a:latin typeface="+mj-lt"/>
                    </a:rPr>
                    <a:t>gain</a:t>
                  </a:r>
                  <a:r>
                    <a:rPr lang="es-ES" sz="1400" dirty="0">
                      <a:latin typeface="+mj-lt"/>
                    </a:rPr>
                    <a:t> (&gt;10%)</a:t>
                  </a:r>
                </a:p>
                <a:p>
                  <a:pPr algn="ctr"/>
                  <a:r>
                    <a:rPr lang="es-ES" sz="1400" dirty="0" err="1">
                      <a:latin typeface="+mj-lt"/>
                    </a:rPr>
                    <a:t>Metabolix</a:t>
                  </a:r>
                  <a:r>
                    <a:rPr lang="es-ES" sz="1400" dirty="0">
                      <a:latin typeface="+mj-lt"/>
                    </a:rPr>
                    <a:t> </a:t>
                  </a:r>
                  <a:r>
                    <a:rPr lang="es-ES" sz="1400" dirty="0" err="1">
                      <a:latin typeface="+mj-lt"/>
                    </a:rPr>
                    <a:t>Syndrome</a:t>
                  </a:r>
                  <a:endParaRPr lang="es-ES" sz="1400" dirty="0">
                    <a:latin typeface="+mj-lt"/>
                  </a:endParaRPr>
                </a:p>
                <a:p>
                  <a:pPr algn="ctr"/>
                  <a:r>
                    <a:rPr lang="es-ES" sz="1400" dirty="0">
                      <a:latin typeface="+mj-lt"/>
                    </a:rPr>
                    <a:t>(&lt;75 </a:t>
                  </a:r>
                  <a:r>
                    <a:rPr lang="es-ES" sz="1400" dirty="0" err="1">
                      <a:latin typeface="+mj-lt"/>
                    </a:rPr>
                    <a:t>y.o</a:t>
                  </a:r>
                  <a:r>
                    <a:rPr lang="es-ES" sz="1400" dirty="0">
                      <a:latin typeface="+mj-lt"/>
                    </a:rPr>
                    <a:t>.)</a:t>
                  </a:r>
                </a:p>
                <a:p>
                  <a:pPr algn="ctr"/>
                  <a:r>
                    <a:rPr lang="es-ES" sz="1400" dirty="0" err="1">
                      <a:latin typeface="+mj-lt"/>
                    </a:rPr>
                    <a:t>Sarcopenic</a:t>
                  </a:r>
                  <a:r>
                    <a:rPr lang="es-ES" sz="1400" dirty="0">
                      <a:latin typeface="+mj-lt"/>
                    </a:rPr>
                    <a:t> </a:t>
                  </a:r>
                  <a:r>
                    <a:rPr lang="es-ES" sz="1400" dirty="0" err="1">
                      <a:latin typeface="+mj-lt"/>
                    </a:rPr>
                    <a:t>Obesity</a:t>
                  </a:r>
                  <a:endParaRPr lang="es-ES" sz="1400" dirty="0">
                    <a:latin typeface="+mj-lt"/>
                  </a:endParaRPr>
                </a:p>
              </p:txBody>
            </p:sp>
          </mc:Choice>
          <mc:Fallback xmlns="">
            <p:sp>
              <p:nvSpPr>
                <p:cNvPr id="6" name="Rectángulo redondeado 5">
                  <a:extLst>
                    <a:ext uri="{FF2B5EF4-FFF2-40B4-BE49-F238E27FC236}">
                      <a16:creationId xmlns:a16="http://schemas.microsoft.com/office/drawing/2014/main" id="{E1B6035D-0C6C-170A-0B85-5CCD08E4BC00}"/>
                    </a:ext>
                  </a:extLst>
                </p:cNvPr>
                <p:cNvSpPr>
                  <a:spLocks noRot="1" noChangeAspect="1" noMove="1" noResize="1" noEditPoints="1" noAdjustHandles="1" noChangeArrowheads="1" noChangeShapeType="1" noTextEdit="1"/>
                </p:cNvSpPr>
                <p:nvPr/>
              </p:nvSpPr>
              <p:spPr>
                <a:xfrm>
                  <a:off x="3219316" y="1376363"/>
                  <a:ext cx="2321169" cy="2881312"/>
                </a:xfrm>
                <a:prstGeom prst="roundRect">
                  <a:avLst>
                    <a:gd name="adj" fmla="val 4447"/>
                  </a:avLst>
                </a:prstGeom>
                <a:blipFill>
                  <a:blip r:embed="rId4"/>
                  <a:stretch>
                    <a:fillRect/>
                  </a:stretch>
                </a:blipFill>
                <a:ln>
                  <a:noFill/>
                </a:ln>
              </p:spPr>
              <p:txBody>
                <a:bodyPr/>
                <a:lstStyle/>
                <a:p>
                  <a:r>
                    <a:rPr lang="es-ES">
                      <a:noFill/>
                    </a:rPr>
                    <a:t> </a:t>
                  </a:r>
                </a:p>
              </p:txBody>
            </p:sp>
          </mc:Fallback>
        </mc:AlternateContent>
        <p:sp>
          <p:nvSpPr>
            <p:cNvPr id="18" name="Gráfico 16">
              <a:extLst>
                <a:ext uri="{FF2B5EF4-FFF2-40B4-BE49-F238E27FC236}">
                  <a16:creationId xmlns:a16="http://schemas.microsoft.com/office/drawing/2014/main" id="{1BFCB4B7-F982-37DE-91F9-7006262AD4E6}"/>
                </a:ext>
              </a:extLst>
            </p:cNvPr>
            <p:cNvSpPr/>
            <p:nvPr/>
          </p:nvSpPr>
          <p:spPr>
            <a:xfrm>
              <a:off x="4000894" y="1511085"/>
              <a:ext cx="703920" cy="1230264"/>
            </a:xfrm>
            <a:custGeom>
              <a:avLst/>
              <a:gdLst>
                <a:gd name="connsiteX0" fmla="*/ 33537 w 2861012"/>
                <a:gd name="connsiteY0" fmla="*/ 2743046 h 5000281"/>
                <a:gd name="connsiteX1" fmla="*/ 50530 w 2861012"/>
                <a:gd name="connsiteY1" fmla="*/ 2867000 h 5000281"/>
                <a:gd name="connsiteX2" fmla="*/ 55562 w 2861012"/>
                <a:gd name="connsiteY2" fmla="*/ 2972118 h 5000281"/>
                <a:gd name="connsiteX3" fmla="*/ 56036 w 2861012"/>
                <a:gd name="connsiteY3" fmla="*/ 2995615 h 5000281"/>
                <a:gd name="connsiteX4" fmla="*/ 166349 w 2861012"/>
                <a:gd name="connsiteY4" fmla="*/ 3279766 h 5000281"/>
                <a:gd name="connsiteX5" fmla="*/ 179355 w 2861012"/>
                <a:gd name="connsiteY5" fmla="*/ 3294796 h 5000281"/>
                <a:gd name="connsiteX6" fmla="*/ 188753 w 2861012"/>
                <a:gd name="connsiteY6" fmla="*/ 3305736 h 5000281"/>
                <a:gd name="connsiteX7" fmla="*/ 362102 w 2861012"/>
                <a:gd name="connsiteY7" fmla="*/ 3418464 h 5000281"/>
                <a:gd name="connsiteX8" fmla="*/ 365235 w 2861012"/>
                <a:gd name="connsiteY8" fmla="*/ 3419321 h 5000281"/>
                <a:gd name="connsiteX9" fmla="*/ 432922 w 2861012"/>
                <a:gd name="connsiteY9" fmla="*/ 3491809 h 5000281"/>
                <a:gd name="connsiteX10" fmla="*/ 434062 w 2861012"/>
                <a:gd name="connsiteY10" fmla="*/ 3496851 h 5000281"/>
                <a:gd name="connsiteX11" fmla="*/ 438808 w 2861012"/>
                <a:gd name="connsiteY11" fmla="*/ 3529480 h 5000281"/>
                <a:gd name="connsiteX12" fmla="*/ 441087 w 2861012"/>
                <a:gd name="connsiteY12" fmla="*/ 3548125 h 5000281"/>
                <a:gd name="connsiteX13" fmla="*/ 562697 w 2861012"/>
                <a:gd name="connsiteY13" fmla="*/ 3989811 h 5000281"/>
                <a:gd name="connsiteX14" fmla="*/ 624119 w 2861012"/>
                <a:gd name="connsiteY14" fmla="*/ 4168464 h 5000281"/>
                <a:gd name="connsiteX15" fmla="*/ 744115 w 2861012"/>
                <a:gd name="connsiteY15" fmla="*/ 4541751 h 5000281"/>
                <a:gd name="connsiteX16" fmla="*/ 768892 w 2861012"/>
                <a:gd name="connsiteY16" fmla="*/ 4607105 h 5000281"/>
                <a:gd name="connsiteX17" fmla="*/ 774398 w 2861012"/>
                <a:gd name="connsiteY17" fmla="*/ 4621850 h 5000281"/>
                <a:gd name="connsiteX18" fmla="*/ 761203 w 2861012"/>
                <a:gd name="connsiteY18" fmla="*/ 4691484 h 5000281"/>
                <a:gd name="connsiteX19" fmla="*/ 703768 w 2861012"/>
                <a:gd name="connsiteY19" fmla="*/ 4753889 h 5000281"/>
                <a:gd name="connsiteX20" fmla="*/ 663041 w 2861012"/>
                <a:gd name="connsiteY20" fmla="*/ 4892397 h 5000281"/>
                <a:gd name="connsiteX21" fmla="*/ 764430 w 2861012"/>
                <a:gd name="connsiteY21" fmla="*/ 4993900 h 5000281"/>
                <a:gd name="connsiteX22" fmla="*/ 865914 w 2861012"/>
                <a:gd name="connsiteY22" fmla="*/ 4998847 h 5000281"/>
                <a:gd name="connsiteX23" fmla="*/ 1292261 w 2861012"/>
                <a:gd name="connsiteY23" fmla="*/ 4999133 h 5000281"/>
                <a:gd name="connsiteX24" fmla="*/ 1437984 w 2861012"/>
                <a:gd name="connsiteY24" fmla="*/ 4999133 h 5000281"/>
                <a:gd name="connsiteX25" fmla="*/ 1444345 w 2861012"/>
                <a:gd name="connsiteY25" fmla="*/ 4999133 h 5000281"/>
                <a:gd name="connsiteX26" fmla="*/ 1444345 w 2861012"/>
                <a:gd name="connsiteY26" fmla="*/ 5000274 h 5000281"/>
                <a:gd name="connsiteX27" fmla="*/ 1587125 w 2861012"/>
                <a:gd name="connsiteY27" fmla="*/ 5000274 h 5000281"/>
                <a:gd name="connsiteX28" fmla="*/ 2026952 w 2861012"/>
                <a:gd name="connsiteY28" fmla="*/ 4999893 h 5000281"/>
                <a:gd name="connsiteX29" fmla="*/ 2114006 w 2861012"/>
                <a:gd name="connsiteY29" fmla="*/ 4994566 h 5000281"/>
                <a:gd name="connsiteX30" fmla="*/ 2128341 w 2861012"/>
                <a:gd name="connsiteY30" fmla="*/ 4993235 h 5000281"/>
                <a:gd name="connsiteX31" fmla="*/ 2173814 w 2861012"/>
                <a:gd name="connsiteY31" fmla="*/ 4964981 h 5000281"/>
                <a:gd name="connsiteX32" fmla="*/ 2177706 w 2861012"/>
                <a:gd name="connsiteY32" fmla="*/ 4788612 h 5000281"/>
                <a:gd name="connsiteX33" fmla="*/ 2119702 w 2861012"/>
                <a:gd name="connsiteY33" fmla="*/ 4726682 h 5000281"/>
                <a:gd name="connsiteX34" fmla="*/ 2096443 w 2861012"/>
                <a:gd name="connsiteY34" fmla="*/ 4668558 h 5000281"/>
                <a:gd name="connsiteX35" fmla="*/ 2121221 w 2861012"/>
                <a:gd name="connsiteY35" fmla="*/ 4558303 h 5000281"/>
                <a:gd name="connsiteX36" fmla="*/ 2236945 w 2861012"/>
                <a:gd name="connsiteY36" fmla="*/ 4183589 h 5000281"/>
                <a:gd name="connsiteX37" fmla="*/ 2317164 w 2861012"/>
                <a:gd name="connsiteY37" fmla="*/ 3948334 h 5000281"/>
                <a:gd name="connsiteX38" fmla="*/ 2407066 w 2861012"/>
                <a:gd name="connsiteY38" fmla="*/ 3647631 h 5000281"/>
                <a:gd name="connsiteX39" fmla="*/ 2423489 w 2861012"/>
                <a:gd name="connsiteY39" fmla="*/ 3556782 h 5000281"/>
                <a:gd name="connsiteX40" fmla="*/ 2440482 w 2861012"/>
                <a:gd name="connsiteY40" fmla="*/ 3462794 h 5000281"/>
                <a:gd name="connsiteX41" fmla="*/ 2478361 w 2861012"/>
                <a:gd name="connsiteY41" fmla="*/ 3423221 h 5000281"/>
                <a:gd name="connsiteX42" fmla="*/ 2573484 w 2861012"/>
                <a:gd name="connsiteY42" fmla="*/ 3392779 h 5000281"/>
                <a:gd name="connsiteX43" fmla="*/ 2798952 w 2861012"/>
                <a:gd name="connsiteY43" fmla="*/ 3102445 h 5000281"/>
                <a:gd name="connsiteX44" fmla="*/ 2814616 w 2861012"/>
                <a:gd name="connsiteY44" fmla="*/ 2934447 h 5000281"/>
                <a:gd name="connsiteX45" fmla="*/ 2828856 w 2861012"/>
                <a:gd name="connsiteY45" fmla="*/ 2746090 h 5000281"/>
                <a:gd name="connsiteX46" fmla="*/ 2859804 w 2861012"/>
                <a:gd name="connsiteY46" fmla="*/ 2364812 h 5000281"/>
                <a:gd name="connsiteX47" fmla="*/ 2814331 w 2861012"/>
                <a:gd name="connsiteY47" fmla="*/ 1976019 h 5000281"/>
                <a:gd name="connsiteX48" fmla="*/ 2637564 w 2861012"/>
                <a:gd name="connsiteY48" fmla="*/ 1507888 h 5000281"/>
                <a:gd name="connsiteX49" fmla="*/ 2200965 w 2861012"/>
                <a:gd name="connsiteY49" fmla="*/ 1079045 h 5000281"/>
                <a:gd name="connsiteX50" fmla="*/ 1876767 w 2861012"/>
                <a:gd name="connsiteY50" fmla="*/ 928931 h 5000281"/>
                <a:gd name="connsiteX51" fmla="*/ 1865375 w 2861012"/>
                <a:gd name="connsiteY51" fmla="*/ 924460 h 5000281"/>
                <a:gd name="connsiteX52" fmla="*/ 1821136 w 2861012"/>
                <a:gd name="connsiteY52" fmla="*/ 906576 h 5000281"/>
                <a:gd name="connsiteX53" fmla="*/ 1794554 w 2861012"/>
                <a:gd name="connsiteY53" fmla="*/ 884315 h 5000281"/>
                <a:gd name="connsiteX54" fmla="*/ 1798732 w 2861012"/>
                <a:gd name="connsiteY54" fmla="*/ 851781 h 5000281"/>
                <a:gd name="connsiteX55" fmla="*/ 1812022 w 2861012"/>
                <a:gd name="connsiteY55" fmla="*/ 822862 h 5000281"/>
                <a:gd name="connsiteX56" fmla="*/ 1840028 w 2861012"/>
                <a:gd name="connsiteY56" fmla="*/ 758459 h 5000281"/>
                <a:gd name="connsiteX57" fmla="*/ 1871166 w 2861012"/>
                <a:gd name="connsiteY57" fmla="*/ 356538 h 5000281"/>
                <a:gd name="connsiteX58" fmla="*/ 1829490 w 2861012"/>
                <a:gd name="connsiteY58" fmla="*/ 220028 h 5000281"/>
                <a:gd name="connsiteX59" fmla="*/ 1536620 w 2861012"/>
                <a:gd name="connsiteY59" fmla="*/ 7414 h 5000281"/>
                <a:gd name="connsiteX60" fmla="*/ 1343050 w 2861012"/>
                <a:gd name="connsiteY60" fmla="*/ 6653 h 5000281"/>
                <a:gd name="connsiteX61" fmla="*/ 1000150 w 2861012"/>
                <a:gd name="connsiteY61" fmla="*/ 299175 h 5000281"/>
                <a:gd name="connsiteX62" fmla="*/ 980499 w 2861012"/>
                <a:gd name="connsiteY62" fmla="*/ 432832 h 5000281"/>
                <a:gd name="connsiteX63" fmla="*/ 1068598 w 2861012"/>
                <a:gd name="connsiteY63" fmla="*/ 822957 h 5000281"/>
                <a:gd name="connsiteX64" fmla="*/ 1083692 w 2861012"/>
                <a:gd name="connsiteY64" fmla="*/ 863672 h 5000281"/>
                <a:gd name="connsiteX65" fmla="*/ 1050655 w 2861012"/>
                <a:gd name="connsiteY65" fmla="*/ 888786 h 5000281"/>
                <a:gd name="connsiteX66" fmla="*/ 1006986 w 2861012"/>
                <a:gd name="connsiteY66" fmla="*/ 908668 h 5000281"/>
                <a:gd name="connsiteX67" fmla="*/ 980499 w 2861012"/>
                <a:gd name="connsiteY67" fmla="*/ 920369 h 5000281"/>
                <a:gd name="connsiteX68" fmla="*/ 893065 w 2861012"/>
                <a:gd name="connsiteY68" fmla="*/ 959753 h 5000281"/>
                <a:gd name="connsiteX69" fmla="*/ 693895 w 2861012"/>
                <a:gd name="connsiteY69" fmla="*/ 1051933 h 5000281"/>
                <a:gd name="connsiteX70" fmla="*/ 260428 w 2861012"/>
                <a:gd name="connsiteY70" fmla="*/ 1436541 h 5000281"/>
                <a:gd name="connsiteX71" fmla="*/ 63251 w 2861012"/>
                <a:gd name="connsiteY71" fmla="*/ 1886217 h 5000281"/>
                <a:gd name="connsiteX72" fmla="*/ 2968 w 2861012"/>
                <a:gd name="connsiteY72" fmla="*/ 2281479 h 5000281"/>
                <a:gd name="connsiteX73" fmla="*/ 23284 w 2861012"/>
                <a:gd name="connsiteY73" fmla="*/ 2672080 h 5000281"/>
                <a:gd name="connsiteX74" fmla="*/ 33632 w 2861012"/>
                <a:gd name="connsiteY74" fmla="*/ 2742856 h 5000281"/>
                <a:gd name="connsiteX75" fmla="*/ 2326182 w 2861012"/>
                <a:gd name="connsiteY75" fmla="*/ 3593122 h 5000281"/>
                <a:gd name="connsiteX76" fmla="*/ 2297133 w 2861012"/>
                <a:gd name="connsiteY76" fmla="*/ 3724590 h 5000281"/>
                <a:gd name="connsiteX77" fmla="*/ 2285076 w 2861012"/>
                <a:gd name="connsiteY77" fmla="*/ 3776816 h 5000281"/>
                <a:gd name="connsiteX78" fmla="*/ 2232483 w 2861012"/>
                <a:gd name="connsiteY78" fmla="*/ 3931497 h 5000281"/>
                <a:gd name="connsiteX79" fmla="*/ 2173339 w 2861012"/>
                <a:gd name="connsiteY79" fmla="*/ 4099685 h 5000281"/>
                <a:gd name="connsiteX80" fmla="*/ 2034167 w 2861012"/>
                <a:gd name="connsiteY80" fmla="*/ 4540324 h 5000281"/>
                <a:gd name="connsiteX81" fmla="*/ 2007965 w 2861012"/>
                <a:gd name="connsiteY81" fmla="*/ 4624323 h 5000281"/>
                <a:gd name="connsiteX82" fmla="*/ 1999041 w 2861012"/>
                <a:gd name="connsiteY82" fmla="*/ 4654384 h 5000281"/>
                <a:gd name="connsiteX83" fmla="*/ 2029705 w 2861012"/>
                <a:gd name="connsiteY83" fmla="*/ 4765305 h 5000281"/>
                <a:gd name="connsiteX84" fmla="*/ 2050021 w 2861012"/>
                <a:gd name="connsiteY84" fmla="*/ 4784426 h 5000281"/>
                <a:gd name="connsiteX85" fmla="*/ 2073279 w 2861012"/>
                <a:gd name="connsiteY85" fmla="*/ 4806401 h 5000281"/>
                <a:gd name="connsiteX86" fmla="*/ 2105842 w 2861012"/>
                <a:gd name="connsiteY86" fmla="*/ 4847116 h 5000281"/>
                <a:gd name="connsiteX87" fmla="*/ 2109924 w 2861012"/>
                <a:gd name="connsiteY87" fmla="*/ 4887546 h 5000281"/>
                <a:gd name="connsiteX88" fmla="*/ 2079450 w 2861012"/>
                <a:gd name="connsiteY88" fmla="*/ 4908284 h 5000281"/>
                <a:gd name="connsiteX89" fmla="*/ 2019262 w 2861012"/>
                <a:gd name="connsiteY89" fmla="*/ 4911804 h 5000281"/>
                <a:gd name="connsiteX90" fmla="*/ 1646078 w 2861012"/>
                <a:gd name="connsiteY90" fmla="*/ 4913612 h 5000281"/>
                <a:gd name="connsiteX91" fmla="*/ 1537759 w 2861012"/>
                <a:gd name="connsiteY91" fmla="*/ 4914087 h 5000281"/>
                <a:gd name="connsiteX92" fmla="*/ 1532253 w 2861012"/>
                <a:gd name="connsiteY92" fmla="*/ 4914087 h 5000281"/>
                <a:gd name="connsiteX93" fmla="*/ 1523709 w 2861012"/>
                <a:gd name="connsiteY93" fmla="*/ 4913992 h 5000281"/>
                <a:gd name="connsiteX94" fmla="*/ 1482508 w 2861012"/>
                <a:gd name="connsiteY94" fmla="*/ 4869376 h 5000281"/>
                <a:gd name="connsiteX95" fmla="*/ 1482033 w 2861012"/>
                <a:gd name="connsiteY95" fmla="*/ 4843786 h 5000281"/>
                <a:gd name="connsiteX96" fmla="*/ 1482033 w 2861012"/>
                <a:gd name="connsiteY96" fmla="*/ 4834939 h 5000281"/>
                <a:gd name="connsiteX97" fmla="*/ 1479280 w 2861012"/>
                <a:gd name="connsiteY97" fmla="*/ 4566389 h 5000281"/>
                <a:gd name="connsiteX98" fmla="*/ 1470166 w 2861012"/>
                <a:gd name="connsiteY98" fmla="*/ 3671033 h 5000281"/>
                <a:gd name="connsiteX99" fmla="*/ 1466749 w 2861012"/>
                <a:gd name="connsiteY99" fmla="*/ 3586082 h 5000281"/>
                <a:gd name="connsiteX100" fmla="*/ 1428491 w 2861012"/>
                <a:gd name="connsiteY100" fmla="*/ 3548887 h 5000281"/>
                <a:gd name="connsiteX101" fmla="*/ 1381404 w 2861012"/>
                <a:gd name="connsiteY101" fmla="*/ 3586938 h 5000281"/>
                <a:gd name="connsiteX102" fmla="*/ 1379030 w 2861012"/>
                <a:gd name="connsiteY102" fmla="*/ 3663232 h 5000281"/>
                <a:gd name="connsiteX103" fmla="*/ 1378935 w 2861012"/>
                <a:gd name="connsiteY103" fmla="*/ 4098734 h 5000281"/>
                <a:gd name="connsiteX104" fmla="*/ 1378935 w 2861012"/>
                <a:gd name="connsiteY104" fmla="*/ 4230203 h 5000281"/>
                <a:gd name="connsiteX105" fmla="*/ 1382923 w 2861012"/>
                <a:gd name="connsiteY105" fmla="*/ 4230203 h 5000281"/>
                <a:gd name="connsiteX106" fmla="*/ 1382923 w 2861012"/>
                <a:gd name="connsiteY106" fmla="*/ 4236576 h 5000281"/>
                <a:gd name="connsiteX107" fmla="*/ 1384537 w 2861012"/>
                <a:gd name="connsiteY107" fmla="*/ 4403814 h 5000281"/>
                <a:gd name="connsiteX108" fmla="*/ 1388429 w 2861012"/>
                <a:gd name="connsiteY108" fmla="*/ 4844167 h 5000281"/>
                <a:gd name="connsiteX109" fmla="*/ 1377417 w 2861012"/>
                <a:gd name="connsiteY109" fmla="*/ 4901910 h 5000281"/>
                <a:gd name="connsiteX110" fmla="*/ 1318842 w 2861012"/>
                <a:gd name="connsiteY110" fmla="*/ 4913231 h 5000281"/>
                <a:gd name="connsiteX111" fmla="*/ 857655 w 2861012"/>
                <a:gd name="connsiteY111" fmla="*/ 4910186 h 5000281"/>
                <a:gd name="connsiteX112" fmla="*/ 780569 w 2861012"/>
                <a:gd name="connsiteY112" fmla="*/ 4904764 h 5000281"/>
                <a:gd name="connsiteX113" fmla="*/ 755317 w 2861012"/>
                <a:gd name="connsiteY113" fmla="*/ 4888973 h 5000281"/>
                <a:gd name="connsiteX114" fmla="*/ 752089 w 2861012"/>
                <a:gd name="connsiteY114" fmla="*/ 4858341 h 5000281"/>
                <a:gd name="connsiteX115" fmla="*/ 771076 w 2861012"/>
                <a:gd name="connsiteY115" fmla="*/ 4818577 h 5000281"/>
                <a:gd name="connsiteX116" fmla="*/ 796423 w 2861012"/>
                <a:gd name="connsiteY116" fmla="*/ 4788326 h 5000281"/>
                <a:gd name="connsiteX117" fmla="*/ 810283 w 2861012"/>
                <a:gd name="connsiteY117" fmla="*/ 4772725 h 5000281"/>
                <a:gd name="connsiteX118" fmla="*/ 816359 w 2861012"/>
                <a:gd name="connsiteY118" fmla="*/ 4765590 h 5000281"/>
                <a:gd name="connsiteX119" fmla="*/ 842181 w 2861012"/>
                <a:gd name="connsiteY119" fmla="*/ 4733436 h 5000281"/>
                <a:gd name="connsiteX120" fmla="*/ 861453 w 2861012"/>
                <a:gd name="connsiteY120" fmla="*/ 4617664 h 5000281"/>
                <a:gd name="connsiteX121" fmla="*/ 853003 w 2861012"/>
                <a:gd name="connsiteY121" fmla="*/ 4591218 h 5000281"/>
                <a:gd name="connsiteX122" fmla="*/ 840377 w 2861012"/>
                <a:gd name="connsiteY122" fmla="*/ 4552881 h 5000281"/>
                <a:gd name="connsiteX123" fmla="*/ 689623 w 2861012"/>
                <a:gd name="connsiteY123" fmla="*/ 4089221 h 5000281"/>
                <a:gd name="connsiteX124" fmla="*/ 641302 w 2861012"/>
                <a:gd name="connsiteY124" fmla="*/ 3953186 h 5000281"/>
                <a:gd name="connsiteX125" fmla="*/ 591082 w 2861012"/>
                <a:gd name="connsiteY125" fmla="*/ 3806877 h 5000281"/>
                <a:gd name="connsiteX126" fmla="*/ 574848 w 2861012"/>
                <a:gd name="connsiteY126" fmla="*/ 3742570 h 5000281"/>
                <a:gd name="connsiteX127" fmla="*/ 538109 w 2861012"/>
                <a:gd name="connsiteY127" fmla="*/ 3591029 h 5000281"/>
                <a:gd name="connsiteX128" fmla="*/ 517793 w 2861012"/>
                <a:gd name="connsiteY128" fmla="*/ 3454994 h 5000281"/>
                <a:gd name="connsiteX129" fmla="*/ 506021 w 2861012"/>
                <a:gd name="connsiteY129" fmla="*/ 3341980 h 5000281"/>
                <a:gd name="connsiteX130" fmla="*/ 492920 w 2861012"/>
                <a:gd name="connsiteY130" fmla="*/ 3156573 h 5000281"/>
                <a:gd name="connsiteX131" fmla="*/ 495674 w 2861012"/>
                <a:gd name="connsiteY131" fmla="*/ 3122707 h 5000281"/>
                <a:gd name="connsiteX132" fmla="*/ 496528 w 2861012"/>
                <a:gd name="connsiteY132" fmla="*/ 3113765 h 5000281"/>
                <a:gd name="connsiteX133" fmla="*/ 507540 w 2861012"/>
                <a:gd name="connsiteY133" fmla="*/ 3100352 h 5000281"/>
                <a:gd name="connsiteX134" fmla="*/ 526147 w 2861012"/>
                <a:gd name="connsiteY134" fmla="*/ 3099876 h 5000281"/>
                <a:gd name="connsiteX135" fmla="*/ 530894 w 2861012"/>
                <a:gd name="connsiteY135" fmla="*/ 3102540 h 5000281"/>
                <a:gd name="connsiteX136" fmla="*/ 541432 w 2861012"/>
                <a:gd name="connsiteY136" fmla="*/ 3109484 h 5000281"/>
                <a:gd name="connsiteX137" fmla="*/ 978601 w 2861012"/>
                <a:gd name="connsiteY137" fmla="*/ 3343597 h 5000281"/>
                <a:gd name="connsiteX138" fmla="*/ 1381214 w 2861012"/>
                <a:gd name="connsiteY138" fmla="*/ 3400390 h 5000281"/>
                <a:gd name="connsiteX139" fmla="*/ 1438269 w 2861012"/>
                <a:gd name="connsiteY139" fmla="*/ 3400295 h 5000281"/>
                <a:gd name="connsiteX140" fmla="*/ 1517823 w 2861012"/>
                <a:gd name="connsiteY140" fmla="*/ 3399914 h 5000281"/>
                <a:gd name="connsiteX141" fmla="*/ 2054198 w 2861012"/>
                <a:gd name="connsiteY141" fmla="*/ 3285949 h 5000281"/>
                <a:gd name="connsiteX142" fmla="*/ 2319347 w 2861012"/>
                <a:gd name="connsiteY142" fmla="*/ 3107867 h 5000281"/>
                <a:gd name="connsiteX143" fmla="*/ 2320297 w 2861012"/>
                <a:gd name="connsiteY143" fmla="*/ 3106821 h 5000281"/>
                <a:gd name="connsiteX144" fmla="*/ 2333492 w 2861012"/>
                <a:gd name="connsiteY144" fmla="*/ 3095120 h 5000281"/>
                <a:gd name="connsiteX145" fmla="*/ 2353049 w 2861012"/>
                <a:gd name="connsiteY145" fmla="*/ 3090363 h 5000281"/>
                <a:gd name="connsiteX146" fmla="*/ 2370421 w 2861012"/>
                <a:gd name="connsiteY146" fmla="*/ 3115478 h 5000281"/>
                <a:gd name="connsiteX147" fmla="*/ 2371086 w 2861012"/>
                <a:gd name="connsiteY147" fmla="*/ 3154671 h 5000281"/>
                <a:gd name="connsiteX148" fmla="*/ 2371086 w 2861012"/>
                <a:gd name="connsiteY148" fmla="*/ 3158476 h 5000281"/>
                <a:gd name="connsiteX149" fmla="*/ 2326562 w 2861012"/>
                <a:gd name="connsiteY149" fmla="*/ 3593122 h 5000281"/>
                <a:gd name="connsiteX150" fmla="*/ 1074958 w 2861012"/>
                <a:gd name="connsiteY150" fmla="*/ 529388 h 5000281"/>
                <a:gd name="connsiteX151" fmla="*/ 1088154 w 2861012"/>
                <a:gd name="connsiteY151" fmla="*/ 340461 h 5000281"/>
                <a:gd name="connsiteX152" fmla="*/ 1290078 w 2861012"/>
                <a:gd name="connsiteY152" fmla="*/ 117859 h 5000281"/>
                <a:gd name="connsiteX153" fmla="*/ 1611712 w 2861012"/>
                <a:gd name="connsiteY153" fmla="*/ 128989 h 5000281"/>
                <a:gd name="connsiteX154" fmla="*/ 1726202 w 2861012"/>
                <a:gd name="connsiteY154" fmla="*/ 233441 h 5000281"/>
                <a:gd name="connsiteX155" fmla="*/ 1788479 w 2861012"/>
                <a:gd name="connsiteY155" fmla="*/ 500088 h 5000281"/>
                <a:gd name="connsiteX156" fmla="*/ 1735221 w 2861012"/>
                <a:gd name="connsiteY156" fmla="*/ 760267 h 5000281"/>
                <a:gd name="connsiteX157" fmla="*/ 1649401 w 2861012"/>
                <a:gd name="connsiteY157" fmla="*/ 879464 h 5000281"/>
                <a:gd name="connsiteX158" fmla="*/ 1484122 w 2861012"/>
                <a:gd name="connsiteY158" fmla="*/ 949955 h 5000281"/>
                <a:gd name="connsiteX159" fmla="*/ 1471970 w 2861012"/>
                <a:gd name="connsiteY159" fmla="*/ 950145 h 5000281"/>
                <a:gd name="connsiteX160" fmla="*/ 1450041 w 2861012"/>
                <a:gd name="connsiteY160" fmla="*/ 950621 h 5000281"/>
                <a:gd name="connsiteX161" fmla="*/ 1436560 w 2861012"/>
                <a:gd name="connsiteY161" fmla="*/ 950906 h 5000281"/>
                <a:gd name="connsiteX162" fmla="*/ 1180050 w 2861012"/>
                <a:gd name="connsiteY162" fmla="*/ 818010 h 5000281"/>
                <a:gd name="connsiteX163" fmla="*/ 1074863 w 2861012"/>
                <a:gd name="connsiteY163" fmla="*/ 529388 h 5000281"/>
                <a:gd name="connsiteX164" fmla="*/ 151065 w 2861012"/>
                <a:gd name="connsiteY164" fmla="*/ 1914470 h 5000281"/>
                <a:gd name="connsiteX165" fmla="*/ 263276 w 2861012"/>
                <a:gd name="connsiteY165" fmla="*/ 1617952 h 5000281"/>
                <a:gd name="connsiteX166" fmla="*/ 760633 w 2861012"/>
                <a:gd name="connsiteY166" fmla="*/ 1124041 h 5000281"/>
                <a:gd name="connsiteX167" fmla="*/ 909584 w 2861012"/>
                <a:gd name="connsiteY167" fmla="*/ 1056214 h 5000281"/>
                <a:gd name="connsiteX168" fmla="*/ 986480 w 2861012"/>
                <a:gd name="connsiteY168" fmla="*/ 1022253 h 5000281"/>
                <a:gd name="connsiteX169" fmla="*/ 1040307 w 2861012"/>
                <a:gd name="connsiteY169" fmla="*/ 997329 h 5000281"/>
                <a:gd name="connsiteX170" fmla="*/ 1094894 w 2861012"/>
                <a:gd name="connsiteY170" fmla="*/ 972120 h 5000281"/>
                <a:gd name="connsiteX171" fmla="*/ 1112742 w 2861012"/>
                <a:gd name="connsiteY171" fmla="*/ 959658 h 5000281"/>
                <a:gd name="connsiteX172" fmla="*/ 1158595 w 2861012"/>
                <a:gd name="connsiteY172" fmla="*/ 943961 h 5000281"/>
                <a:gd name="connsiteX173" fmla="*/ 1191631 w 2861012"/>
                <a:gd name="connsiteY173" fmla="*/ 964985 h 5000281"/>
                <a:gd name="connsiteX174" fmla="*/ 1208814 w 2861012"/>
                <a:gd name="connsiteY174" fmla="*/ 978208 h 5000281"/>
                <a:gd name="connsiteX175" fmla="*/ 1505482 w 2861012"/>
                <a:gd name="connsiteY175" fmla="*/ 1044418 h 5000281"/>
                <a:gd name="connsiteX176" fmla="*/ 1692216 w 2861012"/>
                <a:gd name="connsiteY176" fmla="*/ 972976 h 5000281"/>
                <a:gd name="connsiteX177" fmla="*/ 1747183 w 2861012"/>
                <a:gd name="connsiteY177" fmla="*/ 970978 h 5000281"/>
                <a:gd name="connsiteX178" fmla="*/ 1906766 w 2861012"/>
                <a:gd name="connsiteY178" fmla="*/ 1046321 h 5000281"/>
                <a:gd name="connsiteX179" fmla="*/ 1971321 w 2861012"/>
                <a:gd name="connsiteY179" fmla="*/ 1074098 h 5000281"/>
                <a:gd name="connsiteX180" fmla="*/ 2110778 w 2861012"/>
                <a:gd name="connsiteY180" fmla="*/ 1139167 h 5000281"/>
                <a:gd name="connsiteX181" fmla="*/ 2568643 w 2861012"/>
                <a:gd name="connsiteY181" fmla="*/ 1579235 h 5000281"/>
                <a:gd name="connsiteX182" fmla="*/ 2743795 w 2861012"/>
                <a:gd name="connsiteY182" fmla="*/ 2097119 h 5000281"/>
                <a:gd name="connsiteX183" fmla="*/ 2761548 w 2861012"/>
                <a:gd name="connsiteY183" fmla="*/ 2584847 h 5000281"/>
                <a:gd name="connsiteX184" fmla="*/ 2747782 w 2861012"/>
                <a:gd name="connsiteY184" fmla="*/ 2707278 h 5000281"/>
                <a:gd name="connsiteX185" fmla="*/ 2738289 w 2861012"/>
                <a:gd name="connsiteY185" fmla="*/ 2780432 h 5000281"/>
                <a:gd name="connsiteX186" fmla="*/ 2723289 w 2861012"/>
                <a:gd name="connsiteY186" fmla="*/ 2935398 h 5000281"/>
                <a:gd name="connsiteX187" fmla="*/ 2721201 w 2861012"/>
                <a:gd name="connsiteY187" fmla="*/ 2958990 h 5000281"/>
                <a:gd name="connsiteX188" fmla="*/ 2719302 w 2861012"/>
                <a:gd name="connsiteY188" fmla="*/ 2989622 h 5000281"/>
                <a:gd name="connsiteX189" fmla="*/ 2716644 w 2861012"/>
                <a:gd name="connsiteY189" fmla="*/ 3027293 h 5000281"/>
                <a:gd name="connsiteX190" fmla="*/ 2503139 w 2861012"/>
                <a:gd name="connsiteY190" fmla="*/ 3323525 h 5000281"/>
                <a:gd name="connsiteX191" fmla="*/ 2496683 w 2861012"/>
                <a:gd name="connsiteY191" fmla="*/ 3327045 h 5000281"/>
                <a:gd name="connsiteX192" fmla="*/ 2449786 w 2861012"/>
                <a:gd name="connsiteY192" fmla="*/ 3327711 h 5000281"/>
                <a:gd name="connsiteX193" fmla="*/ 2445134 w 2861012"/>
                <a:gd name="connsiteY193" fmla="*/ 3281669 h 5000281"/>
                <a:gd name="connsiteX194" fmla="*/ 2456052 w 2861012"/>
                <a:gd name="connsiteY194" fmla="*/ 3092076 h 5000281"/>
                <a:gd name="connsiteX195" fmla="*/ 2455957 w 2861012"/>
                <a:gd name="connsiteY195" fmla="*/ 3069530 h 5000281"/>
                <a:gd name="connsiteX196" fmla="*/ 2456147 w 2861012"/>
                <a:gd name="connsiteY196" fmla="*/ 3060493 h 5000281"/>
                <a:gd name="connsiteX197" fmla="*/ 2454533 w 2861012"/>
                <a:gd name="connsiteY197" fmla="*/ 3037472 h 5000281"/>
                <a:gd name="connsiteX198" fmla="*/ 2472760 w 2861012"/>
                <a:gd name="connsiteY198" fmla="*/ 2876703 h 5000281"/>
                <a:gd name="connsiteX199" fmla="*/ 2525163 w 2861012"/>
                <a:gd name="connsiteY199" fmla="*/ 2577902 h 5000281"/>
                <a:gd name="connsiteX200" fmla="*/ 2513961 w 2861012"/>
                <a:gd name="connsiteY200" fmla="*/ 2485341 h 5000281"/>
                <a:gd name="connsiteX201" fmla="*/ 2504183 w 2861012"/>
                <a:gd name="connsiteY201" fmla="*/ 2418180 h 5000281"/>
                <a:gd name="connsiteX202" fmla="*/ 2486525 w 2861012"/>
                <a:gd name="connsiteY202" fmla="*/ 2361483 h 5000281"/>
                <a:gd name="connsiteX203" fmla="*/ 2363491 w 2861012"/>
                <a:gd name="connsiteY203" fmla="*/ 2054406 h 5000281"/>
                <a:gd name="connsiteX204" fmla="*/ 2358080 w 2861012"/>
                <a:gd name="connsiteY204" fmla="*/ 2045368 h 5000281"/>
                <a:gd name="connsiteX205" fmla="*/ 2341277 w 2861012"/>
                <a:gd name="connsiteY205" fmla="*/ 2018161 h 5000281"/>
                <a:gd name="connsiteX206" fmla="*/ 2320012 w 2861012"/>
                <a:gd name="connsiteY206" fmla="*/ 1941487 h 5000281"/>
                <a:gd name="connsiteX207" fmla="*/ 2320676 w 2861012"/>
                <a:gd name="connsiteY207" fmla="*/ 1927408 h 5000281"/>
                <a:gd name="connsiteX208" fmla="*/ 2322955 w 2861012"/>
                <a:gd name="connsiteY208" fmla="*/ 1856346 h 5000281"/>
                <a:gd name="connsiteX209" fmla="*/ 2320961 w 2861012"/>
                <a:gd name="connsiteY209" fmla="*/ 1762549 h 5000281"/>
                <a:gd name="connsiteX210" fmla="*/ 2320012 w 2861012"/>
                <a:gd name="connsiteY210" fmla="*/ 1728397 h 5000281"/>
                <a:gd name="connsiteX211" fmla="*/ 2295519 w 2861012"/>
                <a:gd name="connsiteY211" fmla="*/ 1640783 h 5000281"/>
                <a:gd name="connsiteX212" fmla="*/ 2270741 w 2861012"/>
                <a:gd name="connsiteY212" fmla="*/ 1610057 h 5000281"/>
                <a:gd name="connsiteX213" fmla="*/ 2238369 w 2861012"/>
                <a:gd name="connsiteY213" fmla="*/ 1606442 h 5000281"/>
                <a:gd name="connsiteX214" fmla="*/ 2216914 w 2861012"/>
                <a:gd name="connsiteY214" fmla="*/ 1632983 h 5000281"/>
                <a:gd name="connsiteX215" fmla="*/ 2216629 w 2861012"/>
                <a:gd name="connsiteY215" fmla="*/ 1638025 h 5000281"/>
                <a:gd name="connsiteX216" fmla="*/ 2218053 w 2861012"/>
                <a:gd name="connsiteY216" fmla="*/ 1664661 h 5000281"/>
                <a:gd name="connsiteX217" fmla="*/ 2233243 w 2861012"/>
                <a:gd name="connsiteY217" fmla="*/ 1835989 h 5000281"/>
                <a:gd name="connsiteX218" fmla="*/ 2233053 w 2861012"/>
                <a:gd name="connsiteY218" fmla="*/ 1845026 h 5000281"/>
                <a:gd name="connsiteX219" fmla="*/ 2228401 w 2861012"/>
                <a:gd name="connsiteY219" fmla="*/ 1939489 h 5000281"/>
                <a:gd name="connsiteX220" fmla="*/ 2260868 w 2861012"/>
                <a:gd name="connsiteY220" fmla="*/ 2064394 h 5000281"/>
                <a:gd name="connsiteX221" fmla="*/ 2359409 w 2861012"/>
                <a:gd name="connsiteY221" fmla="*/ 2264832 h 5000281"/>
                <a:gd name="connsiteX222" fmla="*/ 2374219 w 2861012"/>
                <a:gd name="connsiteY222" fmla="*/ 2307164 h 5000281"/>
                <a:gd name="connsiteX223" fmla="*/ 2401275 w 2861012"/>
                <a:gd name="connsiteY223" fmla="*/ 2386217 h 5000281"/>
                <a:gd name="connsiteX224" fmla="*/ 2378301 w 2861012"/>
                <a:gd name="connsiteY224" fmla="*/ 2850352 h 5000281"/>
                <a:gd name="connsiteX225" fmla="*/ 2213971 w 2861012"/>
                <a:gd name="connsiteY225" fmla="*/ 3070006 h 5000281"/>
                <a:gd name="connsiteX226" fmla="*/ 1948157 w 2861012"/>
                <a:gd name="connsiteY226" fmla="*/ 3225732 h 5000281"/>
                <a:gd name="connsiteX227" fmla="*/ 1649021 w 2861012"/>
                <a:gd name="connsiteY227" fmla="*/ 3298126 h 5000281"/>
                <a:gd name="connsiteX228" fmla="*/ 1392511 w 2861012"/>
                <a:gd name="connsiteY228" fmla="*/ 3311729 h 5000281"/>
                <a:gd name="connsiteX229" fmla="*/ 882528 w 2861012"/>
                <a:gd name="connsiteY229" fmla="*/ 3211748 h 5000281"/>
                <a:gd name="connsiteX230" fmla="*/ 553203 w 2861012"/>
                <a:gd name="connsiteY230" fmla="*/ 2983248 h 5000281"/>
                <a:gd name="connsiteX231" fmla="*/ 421625 w 2861012"/>
                <a:gd name="connsiteY231" fmla="*/ 2696814 h 5000281"/>
                <a:gd name="connsiteX232" fmla="*/ 465390 w 2861012"/>
                <a:gd name="connsiteY232" fmla="*/ 2332754 h 5000281"/>
                <a:gd name="connsiteX233" fmla="*/ 495104 w 2861012"/>
                <a:gd name="connsiteY233" fmla="*/ 2249611 h 5000281"/>
                <a:gd name="connsiteX234" fmla="*/ 511812 w 2861012"/>
                <a:gd name="connsiteY234" fmla="*/ 2203949 h 5000281"/>
                <a:gd name="connsiteX235" fmla="*/ 586430 w 2861012"/>
                <a:gd name="connsiteY235" fmla="*/ 2067438 h 5000281"/>
                <a:gd name="connsiteX236" fmla="*/ 626587 w 2861012"/>
                <a:gd name="connsiteY236" fmla="*/ 1913709 h 5000281"/>
                <a:gd name="connsiteX237" fmla="*/ 621935 w 2861012"/>
                <a:gd name="connsiteY237" fmla="*/ 1891925 h 5000281"/>
                <a:gd name="connsiteX238" fmla="*/ 617473 w 2861012"/>
                <a:gd name="connsiteY238" fmla="*/ 1872138 h 5000281"/>
                <a:gd name="connsiteX239" fmla="*/ 620796 w 2861012"/>
                <a:gd name="connsiteY239" fmla="*/ 1742096 h 5000281"/>
                <a:gd name="connsiteX240" fmla="*/ 628106 w 2861012"/>
                <a:gd name="connsiteY240" fmla="*/ 1668561 h 5000281"/>
                <a:gd name="connsiteX241" fmla="*/ 601430 w 2861012"/>
                <a:gd name="connsiteY241" fmla="*/ 1638025 h 5000281"/>
                <a:gd name="connsiteX242" fmla="*/ 569247 w 2861012"/>
                <a:gd name="connsiteY242" fmla="*/ 1647728 h 5000281"/>
                <a:gd name="connsiteX243" fmla="*/ 542856 w 2861012"/>
                <a:gd name="connsiteY243" fmla="*/ 1687682 h 5000281"/>
                <a:gd name="connsiteX244" fmla="*/ 527666 w 2861012"/>
                <a:gd name="connsiteY244" fmla="*/ 1836750 h 5000281"/>
                <a:gd name="connsiteX245" fmla="*/ 532603 w 2861012"/>
                <a:gd name="connsiteY245" fmla="*/ 1860722 h 5000281"/>
                <a:gd name="connsiteX246" fmla="*/ 498711 w 2861012"/>
                <a:gd name="connsiteY246" fmla="*/ 2025772 h 5000281"/>
                <a:gd name="connsiteX247" fmla="*/ 440232 w 2861012"/>
                <a:gd name="connsiteY247" fmla="*/ 2146015 h 5000281"/>
                <a:gd name="connsiteX248" fmla="*/ 388304 w 2861012"/>
                <a:gd name="connsiteY248" fmla="*/ 2290992 h 5000281"/>
                <a:gd name="connsiteX249" fmla="*/ 322420 w 2861012"/>
                <a:gd name="connsiteY249" fmla="*/ 2562872 h 5000281"/>
                <a:gd name="connsiteX250" fmla="*/ 362007 w 2861012"/>
                <a:gd name="connsiteY250" fmla="*/ 2837225 h 5000281"/>
                <a:gd name="connsiteX251" fmla="*/ 389918 w 2861012"/>
                <a:gd name="connsiteY251" fmla="*/ 2904291 h 5000281"/>
                <a:gd name="connsiteX252" fmla="*/ 411752 w 2861012"/>
                <a:gd name="connsiteY252" fmla="*/ 2955090 h 5000281"/>
                <a:gd name="connsiteX253" fmla="*/ 416974 w 2861012"/>
                <a:gd name="connsiteY253" fmla="*/ 3000181 h 5000281"/>
                <a:gd name="connsiteX254" fmla="*/ 411657 w 2861012"/>
                <a:gd name="connsiteY254" fmla="*/ 3166943 h 5000281"/>
                <a:gd name="connsiteX255" fmla="*/ 412417 w 2861012"/>
                <a:gd name="connsiteY255" fmla="*/ 3176646 h 5000281"/>
                <a:gd name="connsiteX256" fmla="*/ 415360 w 2861012"/>
                <a:gd name="connsiteY256" fmla="*/ 3208324 h 5000281"/>
                <a:gd name="connsiteX257" fmla="*/ 418208 w 2861012"/>
                <a:gd name="connsiteY257" fmla="*/ 3322764 h 5000281"/>
                <a:gd name="connsiteX258" fmla="*/ 408145 w 2861012"/>
                <a:gd name="connsiteY258" fmla="*/ 3335797 h 5000281"/>
                <a:gd name="connsiteX259" fmla="*/ 396278 w 2861012"/>
                <a:gd name="connsiteY259" fmla="*/ 3339031 h 5000281"/>
                <a:gd name="connsiteX260" fmla="*/ 389538 w 2861012"/>
                <a:gd name="connsiteY260" fmla="*/ 3337604 h 5000281"/>
                <a:gd name="connsiteX261" fmla="*/ 386785 w 2861012"/>
                <a:gd name="connsiteY261" fmla="*/ 3336558 h 5000281"/>
                <a:gd name="connsiteX262" fmla="*/ 381089 w 2861012"/>
                <a:gd name="connsiteY262" fmla="*/ 3334180 h 5000281"/>
                <a:gd name="connsiteX263" fmla="*/ 238688 w 2861012"/>
                <a:gd name="connsiteY263" fmla="*/ 3222974 h 5000281"/>
                <a:gd name="connsiteX264" fmla="*/ 146508 w 2861012"/>
                <a:gd name="connsiteY264" fmla="*/ 3002749 h 5000281"/>
                <a:gd name="connsiteX265" fmla="*/ 132458 w 2861012"/>
                <a:gd name="connsiteY265" fmla="*/ 2815915 h 5000281"/>
                <a:gd name="connsiteX266" fmla="*/ 127426 w 2861012"/>
                <a:gd name="connsiteY266" fmla="*/ 2775010 h 5000281"/>
                <a:gd name="connsiteX267" fmla="*/ 112522 w 2861012"/>
                <a:gd name="connsiteY267" fmla="*/ 2672556 h 5000281"/>
                <a:gd name="connsiteX268" fmla="*/ 97237 w 2861012"/>
                <a:gd name="connsiteY268" fmla="*/ 2487529 h 5000281"/>
                <a:gd name="connsiteX269" fmla="*/ 94579 w 2861012"/>
                <a:gd name="connsiteY269" fmla="*/ 2414280 h 5000281"/>
                <a:gd name="connsiteX270" fmla="*/ 94579 w 2861012"/>
                <a:gd name="connsiteY270" fmla="*/ 2413899 h 5000281"/>
                <a:gd name="connsiteX271" fmla="*/ 150875 w 2861012"/>
                <a:gd name="connsiteY271" fmla="*/ 1914280 h 500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2861012" h="5000281">
                  <a:moveTo>
                    <a:pt x="33537" y="2743046"/>
                  </a:moveTo>
                  <a:cubicBezTo>
                    <a:pt x="39613" y="2783571"/>
                    <a:pt x="45973" y="2825524"/>
                    <a:pt x="50530" y="2867000"/>
                  </a:cubicBezTo>
                  <a:cubicBezTo>
                    <a:pt x="54327" y="2901912"/>
                    <a:pt x="54992" y="2937586"/>
                    <a:pt x="55562" y="2972118"/>
                  </a:cubicBezTo>
                  <a:cubicBezTo>
                    <a:pt x="55657" y="2980013"/>
                    <a:pt x="55846" y="2987814"/>
                    <a:pt x="56036" y="2995615"/>
                  </a:cubicBezTo>
                  <a:cubicBezTo>
                    <a:pt x="58410" y="3105679"/>
                    <a:pt x="95529" y="3201284"/>
                    <a:pt x="166349" y="3279766"/>
                  </a:cubicBezTo>
                  <a:cubicBezTo>
                    <a:pt x="170811" y="3284712"/>
                    <a:pt x="175178" y="3289849"/>
                    <a:pt x="179355" y="3294796"/>
                  </a:cubicBezTo>
                  <a:cubicBezTo>
                    <a:pt x="182488" y="3298506"/>
                    <a:pt x="185526" y="3302121"/>
                    <a:pt x="188753" y="3305736"/>
                  </a:cubicBezTo>
                  <a:cubicBezTo>
                    <a:pt x="237929" y="3361767"/>
                    <a:pt x="296218" y="3399724"/>
                    <a:pt x="362102" y="3418464"/>
                  </a:cubicBezTo>
                  <a:lnTo>
                    <a:pt x="365235" y="3419321"/>
                  </a:lnTo>
                  <a:cubicBezTo>
                    <a:pt x="418967" y="3434541"/>
                    <a:pt x="420866" y="3436634"/>
                    <a:pt x="432922" y="3491809"/>
                  </a:cubicBezTo>
                  <a:lnTo>
                    <a:pt x="434062" y="3496851"/>
                  </a:lnTo>
                  <a:cubicBezTo>
                    <a:pt x="436435" y="3507695"/>
                    <a:pt x="437669" y="3518731"/>
                    <a:pt x="438808" y="3529480"/>
                  </a:cubicBezTo>
                  <a:cubicBezTo>
                    <a:pt x="439473" y="3535664"/>
                    <a:pt x="440232" y="3541942"/>
                    <a:pt x="441087" y="3548125"/>
                  </a:cubicBezTo>
                  <a:cubicBezTo>
                    <a:pt x="467099" y="3724590"/>
                    <a:pt x="505736" y="3864906"/>
                    <a:pt x="562697" y="3989811"/>
                  </a:cubicBezTo>
                  <a:cubicBezTo>
                    <a:pt x="586335" y="4041751"/>
                    <a:pt x="606461" y="4100161"/>
                    <a:pt x="624119" y="4168464"/>
                  </a:cubicBezTo>
                  <a:cubicBezTo>
                    <a:pt x="659149" y="4303642"/>
                    <a:pt x="698357" y="4425788"/>
                    <a:pt x="744115" y="4541751"/>
                  </a:cubicBezTo>
                  <a:cubicBezTo>
                    <a:pt x="752659" y="4563440"/>
                    <a:pt x="760918" y="4585605"/>
                    <a:pt x="768892" y="4607105"/>
                  </a:cubicBezTo>
                  <a:lnTo>
                    <a:pt x="774398" y="4621850"/>
                  </a:lnTo>
                  <a:cubicBezTo>
                    <a:pt x="784651" y="4649247"/>
                    <a:pt x="780284" y="4671983"/>
                    <a:pt x="761203" y="4691484"/>
                  </a:cubicBezTo>
                  <a:cubicBezTo>
                    <a:pt x="741836" y="4711271"/>
                    <a:pt x="721710" y="4731819"/>
                    <a:pt x="703768" y="4753889"/>
                  </a:cubicBezTo>
                  <a:cubicBezTo>
                    <a:pt x="669877" y="4795651"/>
                    <a:pt x="656206" y="4842264"/>
                    <a:pt x="663041" y="4892397"/>
                  </a:cubicBezTo>
                  <a:cubicBezTo>
                    <a:pt x="670066" y="4943386"/>
                    <a:pt x="714590" y="4988002"/>
                    <a:pt x="764430" y="4993900"/>
                  </a:cubicBezTo>
                  <a:cubicBezTo>
                    <a:pt x="799556" y="4998086"/>
                    <a:pt x="835441" y="4998752"/>
                    <a:pt x="865914" y="4998847"/>
                  </a:cubicBezTo>
                  <a:cubicBezTo>
                    <a:pt x="1008030" y="4999133"/>
                    <a:pt x="1152519" y="4999133"/>
                    <a:pt x="1292261" y="4999133"/>
                  </a:cubicBezTo>
                  <a:cubicBezTo>
                    <a:pt x="1340867" y="4999133"/>
                    <a:pt x="1389378" y="4999133"/>
                    <a:pt x="1437984" y="4999133"/>
                  </a:cubicBezTo>
                  <a:lnTo>
                    <a:pt x="1444345" y="4999133"/>
                  </a:lnTo>
                  <a:lnTo>
                    <a:pt x="1444345" y="5000274"/>
                  </a:lnTo>
                  <a:cubicBezTo>
                    <a:pt x="1491906" y="5000274"/>
                    <a:pt x="1539563" y="5000274"/>
                    <a:pt x="1587125" y="5000274"/>
                  </a:cubicBezTo>
                  <a:cubicBezTo>
                    <a:pt x="1731329" y="5000274"/>
                    <a:pt x="1880374" y="5000369"/>
                    <a:pt x="2026952" y="4999893"/>
                  </a:cubicBezTo>
                  <a:cubicBezTo>
                    <a:pt x="2055907" y="4999893"/>
                    <a:pt x="2085431" y="4997135"/>
                    <a:pt x="2114006" y="4994566"/>
                  </a:cubicBezTo>
                  <a:lnTo>
                    <a:pt x="2128341" y="4993235"/>
                  </a:lnTo>
                  <a:cubicBezTo>
                    <a:pt x="2146283" y="4991617"/>
                    <a:pt x="2159479" y="4980773"/>
                    <a:pt x="2173814" y="4964981"/>
                  </a:cubicBezTo>
                  <a:cubicBezTo>
                    <a:pt x="2205522" y="4929974"/>
                    <a:pt x="2213117" y="4829232"/>
                    <a:pt x="2177706" y="4788612"/>
                  </a:cubicBezTo>
                  <a:cubicBezTo>
                    <a:pt x="2160618" y="4769110"/>
                    <a:pt x="2141727" y="4748847"/>
                    <a:pt x="2119702" y="4726682"/>
                  </a:cubicBezTo>
                  <a:cubicBezTo>
                    <a:pt x="2104703" y="4711652"/>
                    <a:pt x="2097583" y="4693672"/>
                    <a:pt x="2096443" y="4668558"/>
                  </a:cubicBezTo>
                  <a:cubicBezTo>
                    <a:pt x="2094639" y="4627938"/>
                    <a:pt x="2108785" y="4590933"/>
                    <a:pt x="2121221" y="4558303"/>
                  </a:cubicBezTo>
                  <a:cubicBezTo>
                    <a:pt x="2172390" y="4424076"/>
                    <a:pt x="2209984" y="4287566"/>
                    <a:pt x="2236945" y="4183589"/>
                  </a:cubicBezTo>
                  <a:cubicBezTo>
                    <a:pt x="2260109" y="4094453"/>
                    <a:pt x="2286310" y="4017493"/>
                    <a:pt x="2317164" y="3948334"/>
                  </a:cubicBezTo>
                  <a:cubicBezTo>
                    <a:pt x="2358175" y="3856345"/>
                    <a:pt x="2388364" y="3755127"/>
                    <a:pt x="2407066" y="3647631"/>
                  </a:cubicBezTo>
                  <a:cubicBezTo>
                    <a:pt x="2412287" y="3617285"/>
                    <a:pt x="2417983" y="3586463"/>
                    <a:pt x="2423489" y="3556782"/>
                  </a:cubicBezTo>
                  <a:cubicBezTo>
                    <a:pt x="2429185" y="3525960"/>
                    <a:pt x="2435071" y="3494092"/>
                    <a:pt x="2440482" y="3462794"/>
                  </a:cubicBezTo>
                  <a:cubicBezTo>
                    <a:pt x="2444280" y="3440915"/>
                    <a:pt x="2457666" y="3426836"/>
                    <a:pt x="2478361" y="3423221"/>
                  </a:cubicBezTo>
                  <a:cubicBezTo>
                    <a:pt x="2505702" y="3418369"/>
                    <a:pt x="2541302" y="3410473"/>
                    <a:pt x="2573484" y="3392779"/>
                  </a:cubicBezTo>
                  <a:cubicBezTo>
                    <a:pt x="2691297" y="3327996"/>
                    <a:pt x="2767244" y="3230298"/>
                    <a:pt x="2798952" y="3102445"/>
                  </a:cubicBezTo>
                  <a:cubicBezTo>
                    <a:pt x="2811293" y="3052882"/>
                    <a:pt x="2816230" y="2999515"/>
                    <a:pt x="2814616" y="2934447"/>
                  </a:cubicBezTo>
                  <a:cubicBezTo>
                    <a:pt x="2813002" y="2868522"/>
                    <a:pt x="2817558" y="2806878"/>
                    <a:pt x="2828856" y="2746090"/>
                  </a:cubicBezTo>
                  <a:cubicBezTo>
                    <a:pt x="2854583" y="2606536"/>
                    <a:pt x="2864740" y="2481821"/>
                    <a:pt x="2859804" y="2364812"/>
                  </a:cubicBezTo>
                  <a:cubicBezTo>
                    <a:pt x="2855247" y="2257031"/>
                    <a:pt x="2845944" y="2115384"/>
                    <a:pt x="2814331" y="1976019"/>
                  </a:cubicBezTo>
                  <a:cubicBezTo>
                    <a:pt x="2773984" y="1797937"/>
                    <a:pt x="2716169" y="1644874"/>
                    <a:pt x="2637564" y="1507888"/>
                  </a:cubicBezTo>
                  <a:cubicBezTo>
                    <a:pt x="2531429" y="1322766"/>
                    <a:pt x="2384567" y="1178455"/>
                    <a:pt x="2200965" y="1079045"/>
                  </a:cubicBezTo>
                  <a:cubicBezTo>
                    <a:pt x="2099006" y="1023775"/>
                    <a:pt x="1989928" y="973261"/>
                    <a:pt x="1876767" y="928931"/>
                  </a:cubicBezTo>
                  <a:lnTo>
                    <a:pt x="1865375" y="924460"/>
                  </a:lnTo>
                  <a:cubicBezTo>
                    <a:pt x="1850850" y="918752"/>
                    <a:pt x="1835756" y="912949"/>
                    <a:pt x="1821136" y="906576"/>
                  </a:cubicBezTo>
                  <a:cubicBezTo>
                    <a:pt x="1806231" y="900107"/>
                    <a:pt x="1797972" y="893258"/>
                    <a:pt x="1794554" y="884315"/>
                  </a:cubicBezTo>
                  <a:cubicBezTo>
                    <a:pt x="1791232" y="875659"/>
                    <a:pt x="1792466" y="865670"/>
                    <a:pt x="1798732" y="851781"/>
                  </a:cubicBezTo>
                  <a:cubicBezTo>
                    <a:pt x="1803099" y="842078"/>
                    <a:pt x="1807560" y="832470"/>
                    <a:pt x="1812022" y="822862"/>
                  </a:cubicBezTo>
                  <a:cubicBezTo>
                    <a:pt x="1821800" y="801933"/>
                    <a:pt x="1831958" y="780339"/>
                    <a:pt x="1840028" y="758459"/>
                  </a:cubicBezTo>
                  <a:cubicBezTo>
                    <a:pt x="1882938" y="642021"/>
                    <a:pt x="1892811" y="514262"/>
                    <a:pt x="1871166" y="356538"/>
                  </a:cubicBezTo>
                  <a:cubicBezTo>
                    <a:pt x="1864900" y="310686"/>
                    <a:pt x="1850850" y="264738"/>
                    <a:pt x="1829490" y="220028"/>
                  </a:cubicBezTo>
                  <a:cubicBezTo>
                    <a:pt x="1772435" y="100545"/>
                    <a:pt x="1676647" y="31006"/>
                    <a:pt x="1536620" y="7414"/>
                  </a:cubicBezTo>
                  <a:cubicBezTo>
                    <a:pt x="1479470" y="-2194"/>
                    <a:pt x="1417953" y="-2480"/>
                    <a:pt x="1343050" y="6653"/>
                  </a:cubicBezTo>
                  <a:cubicBezTo>
                    <a:pt x="1279730" y="14358"/>
                    <a:pt x="1067933" y="58118"/>
                    <a:pt x="1000150" y="299175"/>
                  </a:cubicBezTo>
                  <a:cubicBezTo>
                    <a:pt x="987050" y="345693"/>
                    <a:pt x="982873" y="392878"/>
                    <a:pt x="980499" y="432832"/>
                  </a:cubicBezTo>
                  <a:cubicBezTo>
                    <a:pt x="971575" y="583802"/>
                    <a:pt x="1000340" y="711370"/>
                    <a:pt x="1068598" y="822957"/>
                  </a:cubicBezTo>
                  <a:cubicBezTo>
                    <a:pt x="1080274" y="842078"/>
                    <a:pt x="1086730" y="853398"/>
                    <a:pt x="1083692" y="863672"/>
                  </a:cubicBezTo>
                  <a:cubicBezTo>
                    <a:pt x="1080749" y="873661"/>
                    <a:pt x="1070401" y="879178"/>
                    <a:pt x="1050655" y="888786"/>
                  </a:cubicBezTo>
                  <a:cubicBezTo>
                    <a:pt x="1036225" y="895826"/>
                    <a:pt x="1021321" y="902295"/>
                    <a:pt x="1006986" y="908668"/>
                  </a:cubicBezTo>
                  <a:cubicBezTo>
                    <a:pt x="998157" y="912569"/>
                    <a:pt x="989328" y="916374"/>
                    <a:pt x="980499" y="920369"/>
                  </a:cubicBezTo>
                  <a:cubicBezTo>
                    <a:pt x="951355" y="933688"/>
                    <a:pt x="921735" y="946910"/>
                    <a:pt x="893065" y="959753"/>
                  </a:cubicBezTo>
                  <a:cubicBezTo>
                    <a:pt x="827371" y="989148"/>
                    <a:pt x="759399" y="1019589"/>
                    <a:pt x="693895" y="1051933"/>
                  </a:cubicBezTo>
                  <a:cubicBezTo>
                    <a:pt x="521780" y="1136979"/>
                    <a:pt x="375867" y="1266450"/>
                    <a:pt x="260428" y="1436541"/>
                  </a:cubicBezTo>
                  <a:cubicBezTo>
                    <a:pt x="172520" y="1565917"/>
                    <a:pt x="108060" y="1713082"/>
                    <a:pt x="63251" y="1886217"/>
                  </a:cubicBezTo>
                  <a:cubicBezTo>
                    <a:pt x="32398" y="2005699"/>
                    <a:pt x="12652" y="2134980"/>
                    <a:pt x="2968" y="2281479"/>
                  </a:cubicBezTo>
                  <a:cubicBezTo>
                    <a:pt x="-6620" y="2426361"/>
                    <a:pt x="8854" y="2566391"/>
                    <a:pt x="23284" y="2672080"/>
                  </a:cubicBezTo>
                  <a:cubicBezTo>
                    <a:pt x="26512" y="2695672"/>
                    <a:pt x="30119" y="2719740"/>
                    <a:pt x="33632" y="2742856"/>
                  </a:cubicBezTo>
                  <a:close/>
                  <a:moveTo>
                    <a:pt x="2326182" y="3593122"/>
                  </a:moveTo>
                  <a:cubicBezTo>
                    <a:pt x="2317544" y="3637167"/>
                    <a:pt x="2307196" y="3681592"/>
                    <a:pt x="2297133" y="3724590"/>
                  </a:cubicBezTo>
                  <a:cubicBezTo>
                    <a:pt x="2293051" y="3741999"/>
                    <a:pt x="2289063" y="3759408"/>
                    <a:pt x="2285076" y="3776816"/>
                  </a:cubicBezTo>
                  <a:cubicBezTo>
                    <a:pt x="2273779" y="3826569"/>
                    <a:pt x="2256596" y="3877178"/>
                    <a:pt x="2232483" y="3931497"/>
                  </a:cubicBezTo>
                  <a:cubicBezTo>
                    <a:pt x="2206756" y="3989620"/>
                    <a:pt x="2187390" y="4044605"/>
                    <a:pt x="2173339" y="4099685"/>
                  </a:cubicBezTo>
                  <a:cubicBezTo>
                    <a:pt x="2134322" y="4253034"/>
                    <a:pt x="2083153" y="4401435"/>
                    <a:pt x="2034167" y="4540324"/>
                  </a:cubicBezTo>
                  <a:cubicBezTo>
                    <a:pt x="2024389" y="4567912"/>
                    <a:pt x="2016034" y="4596546"/>
                    <a:pt x="2007965" y="4624323"/>
                  </a:cubicBezTo>
                  <a:cubicBezTo>
                    <a:pt x="2005022" y="4634407"/>
                    <a:pt x="2002079" y="4644396"/>
                    <a:pt x="1999041" y="4654384"/>
                  </a:cubicBezTo>
                  <a:cubicBezTo>
                    <a:pt x="1986795" y="4695385"/>
                    <a:pt x="1996763" y="4731629"/>
                    <a:pt x="2029705" y="4765305"/>
                  </a:cubicBezTo>
                  <a:cubicBezTo>
                    <a:pt x="2036160" y="4771869"/>
                    <a:pt x="2043185" y="4778242"/>
                    <a:pt x="2050021" y="4784426"/>
                  </a:cubicBezTo>
                  <a:cubicBezTo>
                    <a:pt x="2057805" y="4791465"/>
                    <a:pt x="2065875" y="4798695"/>
                    <a:pt x="2073279" y="4806401"/>
                  </a:cubicBezTo>
                  <a:cubicBezTo>
                    <a:pt x="2086001" y="4819814"/>
                    <a:pt x="2097013" y="4833512"/>
                    <a:pt x="2105842" y="4847116"/>
                  </a:cubicBezTo>
                  <a:cubicBezTo>
                    <a:pt x="2114291" y="4859959"/>
                    <a:pt x="2115810" y="4875084"/>
                    <a:pt x="2109924" y="4887546"/>
                  </a:cubicBezTo>
                  <a:cubicBezTo>
                    <a:pt x="2104323" y="4899247"/>
                    <a:pt x="2093215" y="4906857"/>
                    <a:pt x="2079450" y="4908284"/>
                  </a:cubicBezTo>
                  <a:cubicBezTo>
                    <a:pt x="2057615" y="4910567"/>
                    <a:pt x="2037869" y="4911709"/>
                    <a:pt x="2019262" y="4911804"/>
                  </a:cubicBezTo>
                  <a:cubicBezTo>
                    <a:pt x="1894899" y="4912565"/>
                    <a:pt x="1768353" y="4913135"/>
                    <a:pt x="1646078" y="4913612"/>
                  </a:cubicBezTo>
                  <a:lnTo>
                    <a:pt x="1537759" y="4914087"/>
                  </a:lnTo>
                  <a:cubicBezTo>
                    <a:pt x="1535956" y="4914087"/>
                    <a:pt x="1534057" y="4914087"/>
                    <a:pt x="1532253" y="4914087"/>
                  </a:cubicBezTo>
                  <a:cubicBezTo>
                    <a:pt x="1529405" y="4914087"/>
                    <a:pt x="1526557" y="4914087"/>
                    <a:pt x="1523709" y="4913992"/>
                  </a:cubicBezTo>
                  <a:cubicBezTo>
                    <a:pt x="1496558" y="4912946"/>
                    <a:pt x="1483837" y="4899247"/>
                    <a:pt x="1482508" y="4869376"/>
                  </a:cubicBezTo>
                  <a:cubicBezTo>
                    <a:pt x="1482128" y="4860815"/>
                    <a:pt x="1482128" y="4852158"/>
                    <a:pt x="1482033" y="4843786"/>
                  </a:cubicBezTo>
                  <a:lnTo>
                    <a:pt x="1482033" y="4834939"/>
                  </a:lnTo>
                  <a:cubicBezTo>
                    <a:pt x="1482033" y="4834939"/>
                    <a:pt x="1479280" y="4566389"/>
                    <a:pt x="1479280" y="4566389"/>
                  </a:cubicBezTo>
                  <a:cubicBezTo>
                    <a:pt x="1476242" y="4267969"/>
                    <a:pt x="1473299" y="3969548"/>
                    <a:pt x="1470166" y="3671033"/>
                  </a:cubicBezTo>
                  <a:cubicBezTo>
                    <a:pt x="1469787" y="3636881"/>
                    <a:pt x="1468743" y="3610721"/>
                    <a:pt x="1466749" y="3586082"/>
                  </a:cubicBezTo>
                  <a:cubicBezTo>
                    <a:pt x="1464945" y="3563822"/>
                    <a:pt x="1450610" y="3549838"/>
                    <a:pt x="1428491" y="3548887"/>
                  </a:cubicBezTo>
                  <a:cubicBezTo>
                    <a:pt x="1403238" y="3547745"/>
                    <a:pt x="1383492" y="3563727"/>
                    <a:pt x="1381404" y="3586938"/>
                  </a:cubicBezTo>
                  <a:cubicBezTo>
                    <a:pt x="1379125" y="3612148"/>
                    <a:pt x="1379125" y="3638118"/>
                    <a:pt x="1379030" y="3663232"/>
                  </a:cubicBezTo>
                  <a:cubicBezTo>
                    <a:pt x="1378935" y="3808399"/>
                    <a:pt x="1378935" y="3953566"/>
                    <a:pt x="1378935" y="4098734"/>
                  </a:cubicBezTo>
                  <a:lnTo>
                    <a:pt x="1378935" y="4230203"/>
                  </a:lnTo>
                  <a:cubicBezTo>
                    <a:pt x="1378935" y="4230203"/>
                    <a:pt x="1382923" y="4230203"/>
                    <a:pt x="1382923" y="4230203"/>
                  </a:cubicBezTo>
                  <a:lnTo>
                    <a:pt x="1382923" y="4236576"/>
                  </a:lnTo>
                  <a:cubicBezTo>
                    <a:pt x="1383492" y="4292322"/>
                    <a:pt x="1384062" y="4348068"/>
                    <a:pt x="1384537" y="4403814"/>
                  </a:cubicBezTo>
                  <a:cubicBezTo>
                    <a:pt x="1385866" y="4548124"/>
                    <a:pt x="1387290" y="4697382"/>
                    <a:pt x="1388429" y="4844167"/>
                  </a:cubicBezTo>
                  <a:cubicBezTo>
                    <a:pt x="1388619" y="4872991"/>
                    <a:pt x="1388049" y="4891256"/>
                    <a:pt x="1377417" y="4901910"/>
                  </a:cubicBezTo>
                  <a:cubicBezTo>
                    <a:pt x="1366784" y="4912660"/>
                    <a:pt x="1348177" y="4913326"/>
                    <a:pt x="1318842" y="4913231"/>
                  </a:cubicBezTo>
                  <a:cubicBezTo>
                    <a:pt x="1180239" y="4912755"/>
                    <a:pt x="1033662" y="4911804"/>
                    <a:pt x="857655" y="4910186"/>
                  </a:cubicBezTo>
                  <a:cubicBezTo>
                    <a:pt x="832498" y="4909901"/>
                    <a:pt x="807910" y="4907618"/>
                    <a:pt x="780569" y="4904764"/>
                  </a:cubicBezTo>
                  <a:cubicBezTo>
                    <a:pt x="770126" y="4903718"/>
                    <a:pt x="760918" y="4897915"/>
                    <a:pt x="755317" y="4888973"/>
                  </a:cubicBezTo>
                  <a:cubicBezTo>
                    <a:pt x="749526" y="4879745"/>
                    <a:pt x="748387" y="4868615"/>
                    <a:pt x="752089" y="4858341"/>
                  </a:cubicBezTo>
                  <a:cubicBezTo>
                    <a:pt x="756931" y="4844833"/>
                    <a:pt x="762342" y="4830659"/>
                    <a:pt x="771076" y="4818577"/>
                  </a:cubicBezTo>
                  <a:cubicBezTo>
                    <a:pt x="778765" y="4807828"/>
                    <a:pt x="787784" y="4797934"/>
                    <a:pt x="796423" y="4788326"/>
                  </a:cubicBezTo>
                  <a:cubicBezTo>
                    <a:pt x="801075" y="4783284"/>
                    <a:pt x="805821" y="4778052"/>
                    <a:pt x="810283" y="4772725"/>
                  </a:cubicBezTo>
                  <a:cubicBezTo>
                    <a:pt x="812277" y="4770347"/>
                    <a:pt x="814366" y="4767968"/>
                    <a:pt x="816359" y="4765590"/>
                  </a:cubicBezTo>
                  <a:cubicBezTo>
                    <a:pt x="825188" y="4755221"/>
                    <a:pt x="834397" y="4744567"/>
                    <a:pt x="842181" y="4733436"/>
                  </a:cubicBezTo>
                  <a:cubicBezTo>
                    <a:pt x="868668" y="4695765"/>
                    <a:pt x="874933" y="4657904"/>
                    <a:pt x="861453" y="4617664"/>
                  </a:cubicBezTo>
                  <a:cubicBezTo>
                    <a:pt x="858510" y="4608912"/>
                    <a:pt x="855662" y="4599875"/>
                    <a:pt x="853003" y="4591218"/>
                  </a:cubicBezTo>
                  <a:cubicBezTo>
                    <a:pt x="849016" y="4578566"/>
                    <a:pt x="844934" y="4565438"/>
                    <a:pt x="840377" y="4552881"/>
                  </a:cubicBezTo>
                  <a:cubicBezTo>
                    <a:pt x="787215" y="4407619"/>
                    <a:pt x="737849" y="4255888"/>
                    <a:pt x="689623" y="4089221"/>
                  </a:cubicBezTo>
                  <a:cubicBezTo>
                    <a:pt x="674908" y="4038327"/>
                    <a:pt x="659149" y="3993901"/>
                    <a:pt x="641302" y="3953186"/>
                  </a:cubicBezTo>
                  <a:cubicBezTo>
                    <a:pt x="619657" y="3903719"/>
                    <a:pt x="603233" y="3855869"/>
                    <a:pt x="591082" y="3806877"/>
                  </a:cubicBezTo>
                  <a:cubicBezTo>
                    <a:pt x="585765" y="3785378"/>
                    <a:pt x="580259" y="3763974"/>
                    <a:pt x="574848" y="3742570"/>
                  </a:cubicBezTo>
                  <a:cubicBezTo>
                    <a:pt x="562222" y="3693007"/>
                    <a:pt x="549216" y="3641828"/>
                    <a:pt x="538109" y="3591029"/>
                  </a:cubicBezTo>
                  <a:cubicBezTo>
                    <a:pt x="527097" y="3540515"/>
                    <a:pt x="520451" y="3495995"/>
                    <a:pt x="517793" y="3454994"/>
                  </a:cubicBezTo>
                  <a:cubicBezTo>
                    <a:pt x="515420" y="3417228"/>
                    <a:pt x="510578" y="3378986"/>
                    <a:pt x="506021" y="3341980"/>
                  </a:cubicBezTo>
                  <a:cubicBezTo>
                    <a:pt x="498427" y="3281573"/>
                    <a:pt x="490642" y="3219073"/>
                    <a:pt x="492920" y="3156573"/>
                  </a:cubicBezTo>
                  <a:cubicBezTo>
                    <a:pt x="493300" y="3145158"/>
                    <a:pt x="494534" y="3133742"/>
                    <a:pt x="495674" y="3122707"/>
                  </a:cubicBezTo>
                  <a:lnTo>
                    <a:pt x="496528" y="3113765"/>
                  </a:lnTo>
                  <a:cubicBezTo>
                    <a:pt x="497003" y="3108438"/>
                    <a:pt x="501180" y="3103491"/>
                    <a:pt x="507540" y="3100352"/>
                  </a:cubicBezTo>
                  <a:cubicBezTo>
                    <a:pt x="512857" y="3097783"/>
                    <a:pt x="520546" y="3096261"/>
                    <a:pt x="526147" y="3099876"/>
                  </a:cubicBezTo>
                  <a:cubicBezTo>
                    <a:pt x="527666" y="3100828"/>
                    <a:pt x="529280" y="3101684"/>
                    <a:pt x="530894" y="3102540"/>
                  </a:cubicBezTo>
                  <a:cubicBezTo>
                    <a:pt x="534501" y="3104443"/>
                    <a:pt x="538204" y="3106440"/>
                    <a:pt x="541432" y="3109484"/>
                  </a:cubicBezTo>
                  <a:cubicBezTo>
                    <a:pt x="654023" y="3216314"/>
                    <a:pt x="796993" y="3292894"/>
                    <a:pt x="978601" y="3343597"/>
                  </a:cubicBezTo>
                  <a:cubicBezTo>
                    <a:pt x="1119577" y="3382981"/>
                    <a:pt x="1251060" y="3401531"/>
                    <a:pt x="1381214" y="3400390"/>
                  </a:cubicBezTo>
                  <a:cubicBezTo>
                    <a:pt x="1400201" y="3400200"/>
                    <a:pt x="1419567" y="3400295"/>
                    <a:pt x="1438269" y="3400295"/>
                  </a:cubicBezTo>
                  <a:cubicBezTo>
                    <a:pt x="1464376" y="3400295"/>
                    <a:pt x="1491337" y="3400295"/>
                    <a:pt x="1517823" y="3399914"/>
                  </a:cubicBezTo>
                  <a:cubicBezTo>
                    <a:pt x="1709399" y="3396204"/>
                    <a:pt x="1889868" y="3357867"/>
                    <a:pt x="2054198" y="3285949"/>
                  </a:cubicBezTo>
                  <a:cubicBezTo>
                    <a:pt x="2172865" y="3234009"/>
                    <a:pt x="2254603" y="3179024"/>
                    <a:pt x="2319347" y="3107867"/>
                  </a:cubicBezTo>
                  <a:lnTo>
                    <a:pt x="2320297" y="3106821"/>
                  </a:lnTo>
                  <a:cubicBezTo>
                    <a:pt x="2323999" y="3102730"/>
                    <a:pt x="2328176" y="3098164"/>
                    <a:pt x="2333492" y="3095120"/>
                  </a:cubicBezTo>
                  <a:cubicBezTo>
                    <a:pt x="2336720" y="3093312"/>
                    <a:pt x="2345074" y="3089222"/>
                    <a:pt x="2353049" y="3090363"/>
                  </a:cubicBezTo>
                  <a:cubicBezTo>
                    <a:pt x="2369377" y="3092742"/>
                    <a:pt x="2370042" y="3108723"/>
                    <a:pt x="2370421" y="3115478"/>
                  </a:cubicBezTo>
                  <a:cubicBezTo>
                    <a:pt x="2370991" y="3128606"/>
                    <a:pt x="2371086" y="3141828"/>
                    <a:pt x="2371086" y="3154671"/>
                  </a:cubicBezTo>
                  <a:lnTo>
                    <a:pt x="2371086" y="3158476"/>
                  </a:lnTo>
                  <a:cubicBezTo>
                    <a:pt x="2371751" y="3295367"/>
                    <a:pt x="2357131" y="3437490"/>
                    <a:pt x="2326562" y="3593122"/>
                  </a:cubicBezTo>
                  <a:close/>
                  <a:moveTo>
                    <a:pt x="1074958" y="529388"/>
                  </a:moveTo>
                  <a:cubicBezTo>
                    <a:pt x="1069262" y="461085"/>
                    <a:pt x="1073629" y="399251"/>
                    <a:pt x="1088154" y="340461"/>
                  </a:cubicBezTo>
                  <a:cubicBezTo>
                    <a:pt x="1115210" y="231538"/>
                    <a:pt x="1183087" y="156576"/>
                    <a:pt x="1290078" y="117859"/>
                  </a:cubicBezTo>
                  <a:cubicBezTo>
                    <a:pt x="1390992" y="81329"/>
                    <a:pt x="1499216" y="85039"/>
                    <a:pt x="1611712" y="128989"/>
                  </a:cubicBezTo>
                  <a:cubicBezTo>
                    <a:pt x="1660698" y="148110"/>
                    <a:pt x="1699241" y="183213"/>
                    <a:pt x="1726202" y="233441"/>
                  </a:cubicBezTo>
                  <a:cubicBezTo>
                    <a:pt x="1769397" y="313825"/>
                    <a:pt x="1789808" y="401059"/>
                    <a:pt x="1788479" y="500088"/>
                  </a:cubicBezTo>
                  <a:cubicBezTo>
                    <a:pt x="1787814" y="601306"/>
                    <a:pt x="1770441" y="686446"/>
                    <a:pt x="1735221" y="760267"/>
                  </a:cubicBezTo>
                  <a:cubicBezTo>
                    <a:pt x="1713291" y="806309"/>
                    <a:pt x="1684432" y="846454"/>
                    <a:pt x="1649401" y="879464"/>
                  </a:cubicBezTo>
                  <a:cubicBezTo>
                    <a:pt x="1601175" y="924936"/>
                    <a:pt x="1545639" y="948718"/>
                    <a:pt x="1484122" y="949955"/>
                  </a:cubicBezTo>
                  <a:cubicBezTo>
                    <a:pt x="1480040" y="949955"/>
                    <a:pt x="1476052" y="950050"/>
                    <a:pt x="1471970" y="950145"/>
                  </a:cubicBezTo>
                  <a:cubicBezTo>
                    <a:pt x="1464660" y="950240"/>
                    <a:pt x="1457351" y="950335"/>
                    <a:pt x="1450041" y="950621"/>
                  </a:cubicBezTo>
                  <a:cubicBezTo>
                    <a:pt x="1445484" y="950811"/>
                    <a:pt x="1441022" y="950906"/>
                    <a:pt x="1436560" y="950906"/>
                  </a:cubicBezTo>
                  <a:cubicBezTo>
                    <a:pt x="1335171" y="950906"/>
                    <a:pt x="1248876" y="906290"/>
                    <a:pt x="1180050" y="818010"/>
                  </a:cubicBezTo>
                  <a:cubicBezTo>
                    <a:pt x="1118912" y="739719"/>
                    <a:pt x="1084546" y="645351"/>
                    <a:pt x="1074863" y="529388"/>
                  </a:cubicBezTo>
                  <a:close/>
                  <a:moveTo>
                    <a:pt x="151065" y="1914470"/>
                  </a:moveTo>
                  <a:cubicBezTo>
                    <a:pt x="181823" y="1802408"/>
                    <a:pt x="218468" y="1705471"/>
                    <a:pt x="263276" y="1617952"/>
                  </a:cubicBezTo>
                  <a:cubicBezTo>
                    <a:pt x="375962" y="1397823"/>
                    <a:pt x="543330" y="1231632"/>
                    <a:pt x="760633" y="1124041"/>
                  </a:cubicBezTo>
                  <a:cubicBezTo>
                    <a:pt x="809524" y="1099783"/>
                    <a:pt x="860408" y="1077618"/>
                    <a:pt x="909584" y="1056214"/>
                  </a:cubicBezTo>
                  <a:cubicBezTo>
                    <a:pt x="934836" y="1045179"/>
                    <a:pt x="960943" y="1033859"/>
                    <a:pt x="986480" y="1022253"/>
                  </a:cubicBezTo>
                  <a:cubicBezTo>
                    <a:pt x="1004517" y="1014167"/>
                    <a:pt x="1022650" y="1005605"/>
                    <a:pt x="1040307" y="997329"/>
                  </a:cubicBezTo>
                  <a:cubicBezTo>
                    <a:pt x="1058155" y="988958"/>
                    <a:pt x="1076572" y="980301"/>
                    <a:pt x="1094894" y="972120"/>
                  </a:cubicBezTo>
                  <a:cubicBezTo>
                    <a:pt x="1100970" y="969361"/>
                    <a:pt x="1106666" y="964605"/>
                    <a:pt x="1112742" y="959658"/>
                  </a:cubicBezTo>
                  <a:cubicBezTo>
                    <a:pt x="1125083" y="949384"/>
                    <a:pt x="1139133" y="937778"/>
                    <a:pt x="1158595" y="943961"/>
                  </a:cubicBezTo>
                  <a:cubicBezTo>
                    <a:pt x="1171031" y="947957"/>
                    <a:pt x="1181474" y="956614"/>
                    <a:pt x="1191631" y="964985"/>
                  </a:cubicBezTo>
                  <a:cubicBezTo>
                    <a:pt x="1197233" y="969646"/>
                    <a:pt x="1202929" y="974403"/>
                    <a:pt x="1208814" y="978208"/>
                  </a:cubicBezTo>
                  <a:cubicBezTo>
                    <a:pt x="1302988" y="1038330"/>
                    <a:pt x="1400011" y="1060019"/>
                    <a:pt x="1505482" y="1044418"/>
                  </a:cubicBezTo>
                  <a:cubicBezTo>
                    <a:pt x="1576777" y="1033859"/>
                    <a:pt x="1637819" y="1010552"/>
                    <a:pt x="1692216" y="972976"/>
                  </a:cubicBezTo>
                  <a:cubicBezTo>
                    <a:pt x="1709684" y="960894"/>
                    <a:pt x="1728671" y="960229"/>
                    <a:pt x="1747183" y="970978"/>
                  </a:cubicBezTo>
                  <a:cubicBezTo>
                    <a:pt x="1798162" y="1000468"/>
                    <a:pt x="1853413" y="1023775"/>
                    <a:pt x="1906766" y="1046321"/>
                  </a:cubicBezTo>
                  <a:cubicBezTo>
                    <a:pt x="1928031" y="1055263"/>
                    <a:pt x="1949961" y="1064490"/>
                    <a:pt x="1971321" y="1074098"/>
                  </a:cubicBezTo>
                  <a:cubicBezTo>
                    <a:pt x="2016224" y="1094075"/>
                    <a:pt x="2064071" y="1115575"/>
                    <a:pt x="2110778" y="1139167"/>
                  </a:cubicBezTo>
                  <a:cubicBezTo>
                    <a:pt x="2307006" y="1238196"/>
                    <a:pt x="2461083" y="1386217"/>
                    <a:pt x="2568643" y="1579235"/>
                  </a:cubicBezTo>
                  <a:cubicBezTo>
                    <a:pt x="2652374" y="1729539"/>
                    <a:pt x="2709714" y="1898964"/>
                    <a:pt x="2743795" y="2097119"/>
                  </a:cubicBezTo>
                  <a:cubicBezTo>
                    <a:pt x="2768003" y="2237720"/>
                    <a:pt x="2773414" y="2388119"/>
                    <a:pt x="2761548" y="2584847"/>
                  </a:cubicBezTo>
                  <a:cubicBezTo>
                    <a:pt x="2759080" y="2625847"/>
                    <a:pt x="2753289" y="2667229"/>
                    <a:pt x="2747782" y="2707278"/>
                  </a:cubicBezTo>
                  <a:cubicBezTo>
                    <a:pt x="2744460" y="2731250"/>
                    <a:pt x="2741042" y="2756079"/>
                    <a:pt x="2738289" y="2780432"/>
                  </a:cubicBezTo>
                  <a:cubicBezTo>
                    <a:pt x="2732593" y="2831992"/>
                    <a:pt x="2727846" y="2884599"/>
                    <a:pt x="2723289" y="2935398"/>
                  </a:cubicBezTo>
                  <a:lnTo>
                    <a:pt x="2721201" y="2958990"/>
                  </a:lnTo>
                  <a:cubicBezTo>
                    <a:pt x="2720252" y="2969169"/>
                    <a:pt x="2719777" y="2979538"/>
                    <a:pt x="2719302" y="2989622"/>
                  </a:cubicBezTo>
                  <a:cubicBezTo>
                    <a:pt x="2718638" y="3001988"/>
                    <a:pt x="2718068" y="3014736"/>
                    <a:pt x="2716644" y="3027293"/>
                  </a:cubicBezTo>
                  <a:cubicBezTo>
                    <a:pt x="2702214" y="3159617"/>
                    <a:pt x="2630349" y="3259313"/>
                    <a:pt x="2503139" y="3323525"/>
                  </a:cubicBezTo>
                  <a:cubicBezTo>
                    <a:pt x="2501145" y="3324572"/>
                    <a:pt x="2498961" y="3325808"/>
                    <a:pt x="2496683" y="3327045"/>
                  </a:cubicBezTo>
                  <a:cubicBezTo>
                    <a:pt x="2483962" y="3334180"/>
                    <a:pt x="2464786" y="3345120"/>
                    <a:pt x="2449786" y="3327711"/>
                  </a:cubicBezTo>
                  <a:cubicBezTo>
                    <a:pt x="2440767" y="3317247"/>
                    <a:pt x="2442286" y="3296889"/>
                    <a:pt x="2445134" y="3281669"/>
                  </a:cubicBezTo>
                  <a:cubicBezTo>
                    <a:pt x="2456716" y="3218978"/>
                    <a:pt x="2456336" y="3154480"/>
                    <a:pt x="2456052" y="3092076"/>
                  </a:cubicBezTo>
                  <a:cubicBezTo>
                    <a:pt x="2456052" y="3084561"/>
                    <a:pt x="2456052" y="3077045"/>
                    <a:pt x="2455957" y="3069530"/>
                  </a:cubicBezTo>
                  <a:cubicBezTo>
                    <a:pt x="2455957" y="3066581"/>
                    <a:pt x="2456052" y="3063537"/>
                    <a:pt x="2456147" y="3060493"/>
                  </a:cubicBezTo>
                  <a:cubicBezTo>
                    <a:pt x="2456431" y="3052122"/>
                    <a:pt x="2456716" y="3044131"/>
                    <a:pt x="2454533" y="3037472"/>
                  </a:cubicBezTo>
                  <a:cubicBezTo>
                    <a:pt x="2435546" y="2979823"/>
                    <a:pt x="2452254" y="2928548"/>
                    <a:pt x="2472760" y="2876703"/>
                  </a:cubicBezTo>
                  <a:cubicBezTo>
                    <a:pt x="2509309" y="2784047"/>
                    <a:pt x="2526967" y="2683590"/>
                    <a:pt x="2525163" y="2577902"/>
                  </a:cubicBezTo>
                  <a:cubicBezTo>
                    <a:pt x="2524594" y="2546700"/>
                    <a:pt x="2519182" y="2515497"/>
                    <a:pt x="2513961" y="2485341"/>
                  </a:cubicBezTo>
                  <a:cubicBezTo>
                    <a:pt x="2510164" y="2463461"/>
                    <a:pt x="2506176" y="2440821"/>
                    <a:pt x="2504183" y="2418180"/>
                  </a:cubicBezTo>
                  <a:cubicBezTo>
                    <a:pt x="2498202" y="2399344"/>
                    <a:pt x="2492411" y="2380414"/>
                    <a:pt x="2486525" y="2361483"/>
                  </a:cubicBezTo>
                  <a:cubicBezTo>
                    <a:pt x="2454438" y="2257507"/>
                    <a:pt x="2421306" y="2150011"/>
                    <a:pt x="2363491" y="2054406"/>
                  </a:cubicBezTo>
                  <a:cubicBezTo>
                    <a:pt x="2361688" y="2051361"/>
                    <a:pt x="2359884" y="2048412"/>
                    <a:pt x="2358080" y="2045368"/>
                  </a:cubicBezTo>
                  <a:cubicBezTo>
                    <a:pt x="2352669" y="2036331"/>
                    <a:pt x="2347068" y="2027008"/>
                    <a:pt x="2341277" y="2018161"/>
                  </a:cubicBezTo>
                  <a:cubicBezTo>
                    <a:pt x="2325803" y="1994474"/>
                    <a:pt x="2318683" y="1968694"/>
                    <a:pt x="2320012" y="1941487"/>
                  </a:cubicBezTo>
                  <a:lnTo>
                    <a:pt x="2320676" y="1927408"/>
                  </a:lnTo>
                  <a:cubicBezTo>
                    <a:pt x="2321816" y="1904101"/>
                    <a:pt x="2323050" y="1879938"/>
                    <a:pt x="2322955" y="1856346"/>
                  </a:cubicBezTo>
                  <a:cubicBezTo>
                    <a:pt x="2322860" y="1825144"/>
                    <a:pt x="2321910" y="1793276"/>
                    <a:pt x="2320961" y="1762549"/>
                  </a:cubicBezTo>
                  <a:cubicBezTo>
                    <a:pt x="2320581" y="1751133"/>
                    <a:pt x="2320297" y="1739813"/>
                    <a:pt x="2320012" y="1728397"/>
                  </a:cubicBezTo>
                  <a:cubicBezTo>
                    <a:pt x="2319157" y="1696815"/>
                    <a:pt x="2307481" y="1667800"/>
                    <a:pt x="2295519" y="1640783"/>
                  </a:cubicBezTo>
                  <a:cubicBezTo>
                    <a:pt x="2290298" y="1628892"/>
                    <a:pt x="2279570" y="1618143"/>
                    <a:pt x="2270741" y="1610057"/>
                  </a:cubicBezTo>
                  <a:cubicBezTo>
                    <a:pt x="2261723" y="1601780"/>
                    <a:pt x="2249951" y="1600449"/>
                    <a:pt x="2238369" y="1606442"/>
                  </a:cubicBezTo>
                  <a:cubicBezTo>
                    <a:pt x="2223844" y="1613957"/>
                    <a:pt x="2217389" y="1621948"/>
                    <a:pt x="2216914" y="1632983"/>
                  </a:cubicBezTo>
                  <a:cubicBezTo>
                    <a:pt x="2216914" y="1634600"/>
                    <a:pt x="2216724" y="1636312"/>
                    <a:pt x="2216629" y="1638025"/>
                  </a:cubicBezTo>
                  <a:cubicBezTo>
                    <a:pt x="2216060" y="1647252"/>
                    <a:pt x="2215585" y="1656860"/>
                    <a:pt x="2218053" y="1664661"/>
                  </a:cubicBezTo>
                  <a:cubicBezTo>
                    <a:pt x="2236091" y="1721168"/>
                    <a:pt x="2234572" y="1779577"/>
                    <a:pt x="2233243" y="1835989"/>
                  </a:cubicBezTo>
                  <a:lnTo>
                    <a:pt x="2233053" y="1845026"/>
                  </a:lnTo>
                  <a:cubicBezTo>
                    <a:pt x="2232388" y="1873470"/>
                    <a:pt x="2231439" y="1906575"/>
                    <a:pt x="2228401" y="1939489"/>
                  </a:cubicBezTo>
                  <a:cubicBezTo>
                    <a:pt x="2224034" y="1988195"/>
                    <a:pt x="2234666" y="2029006"/>
                    <a:pt x="2260868" y="2064394"/>
                  </a:cubicBezTo>
                  <a:cubicBezTo>
                    <a:pt x="2309474" y="2129938"/>
                    <a:pt x="2337954" y="2202522"/>
                    <a:pt x="2359409" y="2264832"/>
                  </a:cubicBezTo>
                  <a:cubicBezTo>
                    <a:pt x="2364251" y="2278911"/>
                    <a:pt x="2369282" y="2293085"/>
                    <a:pt x="2374219" y="2307164"/>
                  </a:cubicBezTo>
                  <a:cubicBezTo>
                    <a:pt x="2383332" y="2332944"/>
                    <a:pt x="2392826" y="2359675"/>
                    <a:pt x="2401275" y="2386217"/>
                  </a:cubicBezTo>
                  <a:cubicBezTo>
                    <a:pt x="2450451" y="2540706"/>
                    <a:pt x="2442761" y="2696814"/>
                    <a:pt x="2378301" y="2850352"/>
                  </a:cubicBezTo>
                  <a:cubicBezTo>
                    <a:pt x="2346024" y="2927122"/>
                    <a:pt x="2293810" y="2996946"/>
                    <a:pt x="2213971" y="3070006"/>
                  </a:cubicBezTo>
                  <a:cubicBezTo>
                    <a:pt x="2142581" y="3135360"/>
                    <a:pt x="2055622" y="3186254"/>
                    <a:pt x="1948157" y="3225732"/>
                  </a:cubicBezTo>
                  <a:cubicBezTo>
                    <a:pt x="1860343" y="3257981"/>
                    <a:pt x="1765315" y="3281003"/>
                    <a:pt x="1649021" y="3298126"/>
                  </a:cubicBezTo>
                  <a:cubicBezTo>
                    <a:pt x="1566809" y="3310207"/>
                    <a:pt x="1482888" y="3314678"/>
                    <a:pt x="1392511" y="3311729"/>
                  </a:cubicBezTo>
                  <a:cubicBezTo>
                    <a:pt x="1202454" y="3305451"/>
                    <a:pt x="1035656" y="3272821"/>
                    <a:pt x="882528" y="3211748"/>
                  </a:cubicBezTo>
                  <a:cubicBezTo>
                    <a:pt x="753323" y="3160283"/>
                    <a:pt x="642536" y="3083419"/>
                    <a:pt x="553203" y="2983248"/>
                  </a:cubicBezTo>
                  <a:cubicBezTo>
                    <a:pt x="481623" y="2902959"/>
                    <a:pt x="437289" y="2806593"/>
                    <a:pt x="421625" y="2696814"/>
                  </a:cubicBezTo>
                  <a:cubicBezTo>
                    <a:pt x="405582" y="2584847"/>
                    <a:pt x="419537" y="2469169"/>
                    <a:pt x="465390" y="2332754"/>
                  </a:cubicBezTo>
                  <a:cubicBezTo>
                    <a:pt x="474788" y="2304881"/>
                    <a:pt x="485136" y="2276818"/>
                    <a:pt x="495104" y="2249611"/>
                  </a:cubicBezTo>
                  <a:cubicBezTo>
                    <a:pt x="500705" y="2234390"/>
                    <a:pt x="506306" y="2219169"/>
                    <a:pt x="511812" y="2203949"/>
                  </a:cubicBezTo>
                  <a:cubicBezTo>
                    <a:pt x="528900" y="2156384"/>
                    <a:pt x="548741" y="2106632"/>
                    <a:pt x="586430" y="2067438"/>
                  </a:cubicBezTo>
                  <a:cubicBezTo>
                    <a:pt x="623169" y="2029291"/>
                    <a:pt x="635226" y="1983249"/>
                    <a:pt x="626587" y="1913709"/>
                  </a:cubicBezTo>
                  <a:cubicBezTo>
                    <a:pt x="625733" y="1906479"/>
                    <a:pt x="623834" y="1899440"/>
                    <a:pt x="621935" y="1891925"/>
                  </a:cubicBezTo>
                  <a:cubicBezTo>
                    <a:pt x="620321" y="1885551"/>
                    <a:pt x="618612" y="1878892"/>
                    <a:pt x="617473" y="1872138"/>
                  </a:cubicBezTo>
                  <a:cubicBezTo>
                    <a:pt x="610828" y="1830852"/>
                    <a:pt x="606651" y="1786521"/>
                    <a:pt x="620796" y="1742096"/>
                  </a:cubicBezTo>
                  <a:cubicBezTo>
                    <a:pt x="628011" y="1719455"/>
                    <a:pt x="630384" y="1695483"/>
                    <a:pt x="628106" y="1668561"/>
                  </a:cubicBezTo>
                  <a:cubicBezTo>
                    <a:pt x="626872" y="1654577"/>
                    <a:pt x="615954" y="1642020"/>
                    <a:pt x="601430" y="1638025"/>
                  </a:cubicBezTo>
                  <a:cubicBezTo>
                    <a:pt x="589088" y="1634600"/>
                    <a:pt x="577601" y="1638025"/>
                    <a:pt x="569247" y="1647728"/>
                  </a:cubicBezTo>
                  <a:cubicBezTo>
                    <a:pt x="559089" y="1659429"/>
                    <a:pt x="547792" y="1673222"/>
                    <a:pt x="542856" y="1687682"/>
                  </a:cubicBezTo>
                  <a:cubicBezTo>
                    <a:pt x="526337" y="1736769"/>
                    <a:pt x="521211" y="1786997"/>
                    <a:pt x="527666" y="1836750"/>
                  </a:cubicBezTo>
                  <a:cubicBezTo>
                    <a:pt x="528900" y="1846358"/>
                    <a:pt x="530514" y="1853968"/>
                    <a:pt x="532603" y="1860722"/>
                  </a:cubicBezTo>
                  <a:cubicBezTo>
                    <a:pt x="552064" y="1921890"/>
                    <a:pt x="540957" y="1975924"/>
                    <a:pt x="498711" y="2025772"/>
                  </a:cubicBezTo>
                  <a:cubicBezTo>
                    <a:pt x="469187" y="2060684"/>
                    <a:pt x="453808" y="2105966"/>
                    <a:pt x="440232" y="2146015"/>
                  </a:cubicBezTo>
                  <a:cubicBezTo>
                    <a:pt x="422670" y="2197765"/>
                    <a:pt x="406721" y="2244379"/>
                    <a:pt x="388304" y="2290992"/>
                  </a:cubicBezTo>
                  <a:cubicBezTo>
                    <a:pt x="355267" y="2374516"/>
                    <a:pt x="333147" y="2465935"/>
                    <a:pt x="322420" y="2562872"/>
                  </a:cubicBezTo>
                  <a:cubicBezTo>
                    <a:pt x="313211" y="2646205"/>
                    <a:pt x="325742" y="2733343"/>
                    <a:pt x="362007" y="2837225"/>
                  </a:cubicBezTo>
                  <a:cubicBezTo>
                    <a:pt x="369887" y="2859960"/>
                    <a:pt x="380044" y="2882506"/>
                    <a:pt x="389918" y="2904291"/>
                  </a:cubicBezTo>
                  <a:cubicBezTo>
                    <a:pt x="397322" y="2920843"/>
                    <a:pt x="405012" y="2937871"/>
                    <a:pt x="411752" y="2955090"/>
                  </a:cubicBezTo>
                  <a:cubicBezTo>
                    <a:pt x="414885" y="2962985"/>
                    <a:pt x="421530" y="2983153"/>
                    <a:pt x="416974" y="3000181"/>
                  </a:cubicBezTo>
                  <a:cubicBezTo>
                    <a:pt x="402449" y="3055356"/>
                    <a:pt x="407101" y="3112053"/>
                    <a:pt x="411657" y="3166943"/>
                  </a:cubicBezTo>
                  <a:lnTo>
                    <a:pt x="412417" y="3176646"/>
                  </a:lnTo>
                  <a:cubicBezTo>
                    <a:pt x="413271" y="3187205"/>
                    <a:pt x="414316" y="3197764"/>
                    <a:pt x="415360" y="3208324"/>
                  </a:cubicBezTo>
                  <a:cubicBezTo>
                    <a:pt x="419062" y="3245614"/>
                    <a:pt x="422954" y="3284142"/>
                    <a:pt x="418208" y="3322764"/>
                  </a:cubicBezTo>
                  <a:cubicBezTo>
                    <a:pt x="417638" y="3327806"/>
                    <a:pt x="413936" y="3332562"/>
                    <a:pt x="408145" y="3335797"/>
                  </a:cubicBezTo>
                  <a:cubicBezTo>
                    <a:pt x="404917" y="3337604"/>
                    <a:pt x="400550" y="3339031"/>
                    <a:pt x="396278" y="3339031"/>
                  </a:cubicBezTo>
                  <a:cubicBezTo>
                    <a:pt x="394000" y="3339031"/>
                    <a:pt x="391721" y="3338651"/>
                    <a:pt x="389538" y="3337604"/>
                  </a:cubicBezTo>
                  <a:cubicBezTo>
                    <a:pt x="388683" y="3337224"/>
                    <a:pt x="387734" y="3336939"/>
                    <a:pt x="386785" y="3336558"/>
                  </a:cubicBezTo>
                  <a:cubicBezTo>
                    <a:pt x="385076" y="3335987"/>
                    <a:pt x="383082" y="3335321"/>
                    <a:pt x="381089" y="3334180"/>
                  </a:cubicBezTo>
                  <a:cubicBezTo>
                    <a:pt x="320426" y="3299362"/>
                    <a:pt x="275143" y="3264070"/>
                    <a:pt x="238688" y="3222974"/>
                  </a:cubicBezTo>
                  <a:cubicBezTo>
                    <a:pt x="178595" y="3155337"/>
                    <a:pt x="148407" y="3083324"/>
                    <a:pt x="146508" y="3002749"/>
                  </a:cubicBezTo>
                  <a:cubicBezTo>
                    <a:pt x="144989" y="2938252"/>
                    <a:pt x="140242" y="2875466"/>
                    <a:pt x="132458" y="2815915"/>
                  </a:cubicBezTo>
                  <a:cubicBezTo>
                    <a:pt x="130654" y="2802312"/>
                    <a:pt x="129040" y="2788709"/>
                    <a:pt x="127426" y="2775010"/>
                  </a:cubicBezTo>
                  <a:cubicBezTo>
                    <a:pt x="123439" y="2741239"/>
                    <a:pt x="119262" y="2706231"/>
                    <a:pt x="112522" y="2672556"/>
                  </a:cubicBezTo>
                  <a:cubicBezTo>
                    <a:pt x="99611" y="2608534"/>
                    <a:pt x="98377" y="2544321"/>
                    <a:pt x="97237" y="2487529"/>
                  </a:cubicBezTo>
                  <a:cubicBezTo>
                    <a:pt x="96668" y="2461273"/>
                    <a:pt x="96193" y="2436445"/>
                    <a:pt x="94579" y="2414280"/>
                  </a:cubicBezTo>
                  <a:lnTo>
                    <a:pt x="94579" y="2413899"/>
                  </a:lnTo>
                  <a:cubicBezTo>
                    <a:pt x="92301" y="2221262"/>
                    <a:pt x="110243" y="2062492"/>
                    <a:pt x="150875" y="1914280"/>
                  </a:cubicBezTo>
                  <a:close/>
                </a:path>
              </a:pathLst>
            </a:custGeom>
            <a:solidFill>
              <a:srgbClr val="00F0BE"/>
            </a:solidFill>
            <a:ln w="9493" cap="flat">
              <a:noFill/>
              <a:prstDash val="solid"/>
              <a:miter/>
            </a:ln>
          </p:spPr>
          <p:txBody>
            <a:bodyPr rtlCol="0" anchor="ctr"/>
            <a:lstStyle/>
            <a:p>
              <a:endParaRPr lang="es-ES"/>
            </a:p>
          </p:txBody>
        </p:sp>
      </p:grpSp>
    </p:spTree>
    <p:extLst>
      <p:ext uri="{BB962C8B-B14F-4D97-AF65-F5344CB8AC3E}">
        <p14:creationId xmlns:p14="http://schemas.microsoft.com/office/powerpoint/2010/main" val="691846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F551680-02EA-9FAF-6DBB-470F6C756E45}"/>
              </a:ext>
            </a:extLst>
          </p:cNvPr>
          <p:cNvSpPr txBox="1"/>
          <p:nvPr/>
        </p:nvSpPr>
        <p:spPr>
          <a:xfrm>
            <a:off x="635430" y="545366"/>
            <a:ext cx="8477573" cy="830997"/>
          </a:xfrm>
          <a:prstGeom prst="rect">
            <a:avLst/>
          </a:prstGeom>
          <a:noFill/>
        </p:spPr>
        <p:txBody>
          <a:bodyPr wrap="square">
            <a:spAutoFit/>
          </a:bodyPr>
          <a:lstStyle/>
          <a:p>
            <a:r>
              <a:rPr lang="es-ES" sz="2400" b="1" dirty="0">
                <a:solidFill>
                  <a:srgbClr val="00F0BE"/>
                </a:solidFill>
              </a:rPr>
              <a:t>Cambio en las estrategias dietéticas para la prevención de la fragilidad en adultos mayores con diabetes. </a:t>
            </a:r>
          </a:p>
        </p:txBody>
      </p:sp>
      <p:sp>
        <p:nvSpPr>
          <p:cNvPr id="7" name="CuadroTexto 6">
            <a:extLst>
              <a:ext uri="{FF2B5EF4-FFF2-40B4-BE49-F238E27FC236}">
                <a16:creationId xmlns:a16="http://schemas.microsoft.com/office/drawing/2014/main" id="{9B32C770-8D91-ED21-C64E-01195274B7C8}"/>
              </a:ext>
            </a:extLst>
          </p:cNvPr>
          <p:cNvSpPr txBox="1"/>
          <p:nvPr/>
        </p:nvSpPr>
        <p:spPr>
          <a:xfrm>
            <a:off x="676040" y="1777009"/>
            <a:ext cx="3299275" cy="3539430"/>
          </a:xfrm>
          <a:prstGeom prst="rect">
            <a:avLst/>
          </a:prstGeom>
          <a:noFill/>
        </p:spPr>
        <p:txBody>
          <a:bodyPr wrap="square">
            <a:spAutoFit/>
          </a:bodyPr>
          <a:lstStyle/>
          <a:p>
            <a:pPr marL="177800" indent="-177800">
              <a:buFont typeface="Arial" panose="020B0604020202020204" pitchFamily="34" charset="0"/>
              <a:buChar char="•"/>
            </a:pPr>
            <a:r>
              <a:rPr lang="es-ES" sz="1600" dirty="0">
                <a:solidFill>
                  <a:srgbClr val="002855"/>
                </a:solidFill>
              </a:rPr>
              <a:t>Ingesta óptima de energía y elevada de proteínas (1,0-1,5 kg/kg de peso).</a:t>
            </a:r>
          </a:p>
          <a:p>
            <a:pPr marL="177800" indent="-177800">
              <a:buFont typeface="Arial" panose="020B0604020202020204" pitchFamily="34" charset="0"/>
              <a:buChar char="•"/>
            </a:pPr>
            <a:endParaRPr lang="es-ES" sz="1600" dirty="0">
              <a:solidFill>
                <a:srgbClr val="002855"/>
              </a:solidFill>
            </a:endParaRPr>
          </a:p>
          <a:p>
            <a:pPr marL="177800" indent="-177800">
              <a:buFont typeface="Arial" panose="020B0604020202020204" pitchFamily="34" charset="0"/>
              <a:buChar char="•"/>
            </a:pPr>
            <a:r>
              <a:rPr lang="es-ES" sz="1600" dirty="0">
                <a:solidFill>
                  <a:srgbClr val="002855"/>
                </a:solidFill>
              </a:rPr>
              <a:t>Alto consumo de verduras y pescado para el mantenimiento de la función física y cognitiva.</a:t>
            </a:r>
          </a:p>
          <a:p>
            <a:pPr marL="177800" indent="-177800">
              <a:buFont typeface="Arial" panose="020B0604020202020204" pitchFamily="34" charset="0"/>
              <a:buChar char="•"/>
            </a:pPr>
            <a:endParaRPr lang="es-ES" sz="1600" dirty="0">
              <a:solidFill>
                <a:srgbClr val="002855"/>
              </a:solidFill>
            </a:endParaRPr>
          </a:p>
          <a:p>
            <a:pPr marL="177800" indent="-177800">
              <a:buFont typeface="Arial" panose="020B0604020202020204" pitchFamily="34" charset="0"/>
              <a:buChar char="•"/>
            </a:pPr>
            <a:r>
              <a:rPr lang="es-ES" sz="1600" dirty="0">
                <a:solidFill>
                  <a:srgbClr val="002855"/>
                </a:solidFill>
              </a:rPr>
              <a:t>Patrones dietéticos saludables, incluida la dieta mediterránea.</a:t>
            </a:r>
          </a:p>
          <a:p>
            <a:pPr marL="177800" indent="-177800">
              <a:buFont typeface="Arial" panose="020B0604020202020204" pitchFamily="34" charset="0"/>
              <a:buChar char="•"/>
            </a:pPr>
            <a:endParaRPr lang="es-ES" sz="1600" dirty="0">
              <a:solidFill>
                <a:srgbClr val="002855"/>
              </a:solidFill>
            </a:endParaRPr>
          </a:p>
          <a:p>
            <a:pPr marL="177800" indent="-177800">
              <a:buFont typeface="Arial" panose="020B0604020202020204" pitchFamily="34" charset="0"/>
              <a:buChar char="•"/>
            </a:pPr>
            <a:r>
              <a:rPr lang="es-ES" sz="1600" dirty="0">
                <a:solidFill>
                  <a:srgbClr val="002855"/>
                </a:solidFill>
              </a:rPr>
              <a:t>Importante mantener la calidad de vida relacionada con la dieta. </a:t>
            </a:r>
          </a:p>
          <a:p>
            <a:pPr marL="177800" indent="-177800">
              <a:buFont typeface="Arial" panose="020B0604020202020204" pitchFamily="34" charset="0"/>
              <a:buChar char="•"/>
            </a:pPr>
            <a:endParaRPr lang="es-ES" sz="1600" dirty="0">
              <a:solidFill>
                <a:srgbClr val="002855"/>
              </a:solidFill>
            </a:endParaRPr>
          </a:p>
        </p:txBody>
      </p:sp>
      <p:sp>
        <p:nvSpPr>
          <p:cNvPr id="8" name="CuadroTexto 7">
            <a:extLst>
              <a:ext uri="{FF2B5EF4-FFF2-40B4-BE49-F238E27FC236}">
                <a16:creationId xmlns:a16="http://schemas.microsoft.com/office/drawing/2014/main" id="{234407D2-0E53-527D-FE52-03BBCAB5116E}"/>
              </a:ext>
            </a:extLst>
          </p:cNvPr>
          <p:cNvSpPr txBox="1"/>
          <p:nvPr/>
        </p:nvSpPr>
        <p:spPr>
          <a:xfrm>
            <a:off x="648900" y="6206465"/>
            <a:ext cx="1002367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solidFill>
                  <a:srgbClr val="002855"/>
                </a:solidFill>
              </a:rPr>
              <a:t>Tamura Y, et al. </a:t>
            </a:r>
            <a:r>
              <a:rPr lang="es-ES" sz="700" dirty="0" err="1">
                <a:solidFill>
                  <a:srgbClr val="002855"/>
                </a:solidFill>
              </a:rPr>
              <a:t>Nutrients</a:t>
            </a:r>
            <a:r>
              <a:rPr lang="es-ES" sz="700" dirty="0">
                <a:solidFill>
                  <a:srgbClr val="002855"/>
                </a:solidFill>
              </a:rPr>
              <a:t>. 2020 Nov 1;12(11):3367. </a:t>
            </a:r>
          </a:p>
        </p:txBody>
      </p:sp>
      <p:grpSp>
        <p:nvGrpSpPr>
          <p:cNvPr id="22" name="Grupo 21">
            <a:extLst>
              <a:ext uri="{FF2B5EF4-FFF2-40B4-BE49-F238E27FC236}">
                <a16:creationId xmlns:a16="http://schemas.microsoft.com/office/drawing/2014/main" id="{38D83513-1CD6-A424-184C-4EE75CEB8061}"/>
              </a:ext>
            </a:extLst>
          </p:cNvPr>
          <p:cNvGrpSpPr/>
          <p:nvPr/>
        </p:nvGrpSpPr>
        <p:grpSpPr>
          <a:xfrm>
            <a:off x="4454509" y="1686494"/>
            <a:ext cx="6334486" cy="4166590"/>
            <a:chOff x="4932029" y="1696654"/>
            <a:chExt cx="6334486" cy="4166590"/>
          </a:xfrm>
        </p:grpSpPr>
        <p:grpSp>
          <p:nvGrpSpPr>
            <p:cNvPr id="17" name="Grupo 16">
              <a:extLst>
                <a:ext uri="{FF2B5EF4-FFF2-40B4-BE49-F238E27FC236}">
                  <a16:creationId xmlns:a16="http://schemas.microsoft.com/office/drawing/2014/main" id="{D5A6AEF8-08DA-818D-396E-CFA7A7156AC2}"/>
                </a:ext>
              </a:extLst>
            </p:cNvPr>
            <p:cNvGrpSpPr/>
            <p:nvPr/>
          </p:nvGrpSpPr>
          <p:grpSpPr>
            <a:xfrm>
              <a:off x="4933206" y="1904740"/>
              <a:ext cx="6333309" cy="2506547"/>
              <a:chOff x="4179519" y="3447011"/>
              <a:chExt cx="6333309" cy="2506547"/>
            </a:xfrm>
          </p:grpSpPr>
          <p:grpSp>
            <p:nvGrpSpPr>
              <p:cNvPr id="11" name="Grupo 10">
                <a:extLst>
                  <a:ext uri="{FF2B5EF4-FFF2-40B4-BE49-F238E27FC236}">
                    <a16:creationId xmlns:a16="http://schemas.microsoft.com/office/drawing/2014/main" id="{5B798356-367F-F4D6-4506-697ED907A771}"/>
                  </a:ext>
                </a:extLst>
              </p:cNvPr>
              <p:cNvGrpSpPr/>
              <p:nvPr/>
            </p:nvGrpSpPr>
            <p:grpSpPr>
              <a:xfrm>
                <a:off x="4179519" y="3447011"/>
                <a:ext cx="6333309" cy="1361123"/>
                <a:chOff x="4218313" y="3633219"/>
                <a:chExt cx="4728248" cy="1019744"/>
              </a:xfrm>
            </p:grpSpPr>
            <p:sp>
              <p:nvSpPr>
                <p:cNvPr id="9" name="Triángulo rectángulo 8">
                  <a:extLst>
                    <a:ext uri="{FF2B5EF4-FFF2-40B4-BE49-F238E27FC236}">
                      <a16:creationId xmlns:a16="http://schemas.microsoft.com/office/drawing/2014/main" id="{BCD6854F-DC4D-E99F-D800-8AEB30CB05B6}"/>
                    </a:ext>
                  </a:extLst>
                </p:cNvPr>
                <p:cNvSpPr/>
                <p:nvPr/>
              </p:nvSpPr>
              <p:spPr>
                <a:xfrm flipV="1">
                  <a:off x="4218313" y="3633219"/>
                  <a:ext cx="4726983" cy="1018750"/>
                </a:xfrm>
                <a:prstGeom prst="rtTriangl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riángulo rectángulo 9">
                  <a:extLst>
                    <a:ext uri="{FF2B5EF4-FFF2-40B4-BE49-F238E27FC236}">
                      <a16:creationId xmlns:a16="http://schemas.microsoft.com/office/drawing/2014/main" id="{9AF6EDBE-26E7-C963-1A14-242E1E153B95}"/>
                    </a:ext>
                  </a:extLst>
                </p:cNvPr>
                <p:cNvSpPr/>
                <p:nvPr/>
              </p:nvSpPr>
              <p:spPr>
                <a:xfrm rot="10800000" flipV="1">
                  <a:off x="4219578" y="3634213"/>
                  <a:ext cx="4726983" cy="1018750"/>
                </a:xfrm>
                <a:prstGeom prst="rtTriangle">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CuadroTexto 11">
                <a:extLst>
                  <a:ext uri="{FF2B5EF4-FFF2-40B4-BE49-F238E27FC236}">
                    <a16:creationId xmlns:a16="http://schemas.microsoft.com/office/drawing/2014/main" id="{BE4ECE43-82B0-704F-1F93-2BCBF79AC835}"/>
                  </a:ext>
                </a:extLst>
              </p:cNvPr>
              <p:cNvSpPr txBox="1"/>
              <p:nvPr/>
            </p:nvSpPr>
            <p:spPr>
              <a:xfrm>
                <a:off x="4208823" y="3529870"/>
                <a:ext cx="2341606" cy="215444"/>
              </a:xfrm>
              <a:prstGeom prst="rect">
                <a:avLst/>
              </a:prstGeom>
              <a:noFill/>
            </p:spPr>
            <p:txBody>
              <a:bodyPr wrap="square">
                <a:spAutoFit/>
              </a:bodyPr>
              <a:lstStyle/>
              <a:p>
                <a:r>
                  <a:rPr lang="es-ES" sz="800" dirty="0" err="1">
                    <a:solidFill>
                      <a:schemeClr val="bg1"/>
                    </a:solidFill>
                  </a:rPr>
                  <a:t>For</a:t>
                </a:r>
                <a:r>
                  <a:rPr lang="es-ES" sz="800" dirty="0">
                    <a:solidFill>
                      <a:schemeClr val="bg1"/>
                    </a:solidFill>
                  </a:rPr>
                  <a:t> </a:t>
                </a:r>
                <a:r>
                  <a:rPr lang="es-ES" sz="800" dirty="0" err="1">
                    <a:solidFill>
                      <a:schemeClr val="bg1"/>
                    </a:solidFill>
                  </a:rPr>
                  <a:t>middle-aged</a:t>
                </a:r>
                <a:r>
                  <a:rPr lang="es-ES" sz="800" dirty="0">
                    <a:solidFill>
                      <a:schemeClr val="bg1"/>
                    </a:solidFill>
                  </a:rPr>
                  <a:t>, </a:t>
                </a:r>
                <a:r>
                  <a:rPr lang="es-ES" sz="800" dirty="0" err="1">
                    <a:solidFill>
                      <a:schemeClr val="bg1"/>
                    </a:solidFill>
                  </a:rPr>
                  <a:t>overeating</a:t>
                </a:r>
                <a:r>
                  <a:rPr lang="es-ES" sz="800" dirty="0">
                    <a:solidFill>
                      <a:schemeClr val="bg1"/>
                    </a:solidFill>
                  </a:rPr>
                  <a:t>, </a:t>
                </a:r>
                <a:r>
                  <a:rPr lang="es-ES" sz="800" dirty="0" err="1">
                    <a:solidFill>
                      <a:schemeClr val="bg1"/>
                    </a:solidFill>
                  </a:rPr>
                  <a:t>or</a:t>
                </a:r>
                <a:r>
                  <a:rPr lang="es-ES" sz="800" dirty="0">
                    <a:solidFill>
                      <a:schemeClr val="bg1"/>
                    </a:solidFill>
                  </a:rPr>
                  <a:t> obese </a:t>
                </a:r>
                <a:r>
                  <a:rPr lang="es-ES" sz="800" dirty="0" err="1">
                    <a:solidFill>
                      <a:schemeClr val="bg1"/>
                    </a:solidFill>
                  </a:rPr>
                  <a:t>person</a:t>
                </a:r>
                <a:endParaRPr lang="es-ES" sz="800" dirty="0">
                  <a:solidFill>
                    <a:schemeClr val="bg1"/>
                  </a:solidFill>
                </a:endParaRPr>
              </a:p>
            </p:txBody>
          </p:sp>
          <p:sp>
            <p:nvSpPr>
              <p:cNvPr id="13" name="CuadroTexto 12">
                <a:extLst>
                  <a:ext uri="{FF2B5EF4-FFF2-40B4-BE49-F238E27FC236}">
                    <a16:creationId xmlns:a16="http://schemas.microsoft.com/office/drawing/2014/main" id="{37B3F4C4-3182-48E4-4DCD-3083F7B46B0B}"/>
                  </a:ext>
                </a:extLst>
              </p:cNvPr>
              <p:cNvSpPr txBox="1"/>
              <p:nvPr/>
            </p:nvSpPr>
            <p:spPr>
              <a:xfrm>
                <a:off x="4197739" y="3811065"/>
                <a:ext cx="2280646" cy="523220"/>
              </a:xfrm>
              <a:prstGeom prst="rect">
                <a:avLst/>
              </a:prstGeom>
              <a:noFill/>
            </p:spPr>
            <p:txBody>
              <a:bodyPr wrap="square">
                <a:spAutoFit/>
              </a:bodyPr>
              <a:lstStyle/>
              <a:p>
                <a:r>
                  <a:rPr lang="es-ES" sz="1400" b="1" dirty="0" err="1">
                    <a:solidFill>
                      <a:schemeClr val="bg1"/>
                    </a:solidFill>
                  </a:rPr>
                  <a:t>Treatment</a:t>
                </a:r>
                <a:r>
                  <a:rPr lang="es-ES" sz="1400" b="1" dirty="0">
                    <a:solidFill>
                      <a:schemeClr val="bg1"/>
                    </a:solidFill>
                  </a:rPr>
                  <a:t> </a:t>
                </a:r>
                <a:r>
                  <a:rPr lang="es-ES" sz="1400" b="1" dirty="0" err="1">
                    <a:solidFill>
                      <a:schemeClr val="bg1"/>
                    </a:solidFill>
                  </a:rPr>
                  <a:t>of</a:t>
                </a:r>
                <a:r>
                  <a:rPr lang="es-ES" sz="1400" b="1" dirty="0">
                    <a:solidFill>
                      <a:schemeClr val="bg1"/>
                    </a:solidFill>
                  </a:rPr>
                  <a:t> </a:t>
                </a:r>
                <a:r>
                  <a:rPr lang="es-ES" sz="1400" b="1" dirty="0" err="1">
                    <a:solidFill>
                      <a:schemeClr val="bg1"/>
                    </a:solidFill>
                  </a:rPr>
                  <a:t>Matabolix</a:t>
                </a:r>
                <a:r>
                  <a:rPr lang="es-ES" sz="1400" b="1" dirty="0">
                    <a:solidFill>
                      <a:schemeClr val="bg1"/>
                    </a:solidFill>
                  </a:rPr>
                  <a:t> síndrome/</a:t>
                </a:r>
                <a:r>
                  <a:rPr lang="es-ES" sz="1400" b="1" dirty="0" err="1">
                    <a:solidFill>
                      <a:schemeClr val="bg1"/>
                    </a:solidFill>
                  </a:rPr>
                  <a:t>Obesity</a:t>
                </a:r>
                <a:endParaRPr lang="es-ES" sz="1400" b="1" dirty="0">
                  <a:solidFill>
                    <a:schemeClr val="bg1"/>
                  </a:solidFill>
                </a:endParaRPr>
              </a:p>
            </p:txBody>
          </p:sp>
          <p:sp>
            <p:nvSpPr>
              <p:cNvPr id="14" name="CuadroTexto 13">
                <a:extLst>
                  <a:ext uri="{FF2B5EF4-FFF2-40B4-BE49-F238E27FC236}">
                    <a16:creationId xmlns:a16="http://schemas.microsoft.com/office/drawing/2014/main" id="{B34AB165-C508-9AD9-EED3-11789145449B}"/>
                  </a:ext>
                </a:extLst>
              </p:cNvPr>
              <p:cNvSpPr txBox="1"/>
              <p:nvPr/>
            </p:nvSpPr>
            <p:spPr>
              <a:xfrm>
                <a:off x="8817033" y="3811065"/>
                <a:ext cx="1426172" cy="523220"/>
              </a:xfrm>
              <a:prstGeom prst="rect">
                <a:avLst/>
              </a:prstGeom>
              <a:noFill/>
            </p:spPr>
            <p:txBody>
              <a:bodyPr wrap="square">
                <a:spAutoFit/>
              </a:bodyPr>
              <a:lstStyle/>
              <a:p>
                <a:pPr algn="r"/>
                <a:r>
                  <a:rPr lang="es-ES" sz="1400" b="1" dirty="0" err="1">
                    <a:solidFill>
                      <a:srgbClr val="002855"/>
                    </a:solidFill>
                  </a:rPr>
                  <a:t>Frailty</a:t>
                </a:r>
                <a:endParaRPr lang="es-ES" sz="1400" b="1" dirty="0">
                  <a:solidFill>
                    <a:srgbClr val="002855"/>
                  </a:solidFill>
                </a:endParaRPr>
              </a:p>
              <a:p>
                <a:pPr algn="r"/>
                <a:r>
                  <a:rPr lang="es-ES" sz="1400" b="1" dirty="0" err="1">
                    <a:solidFill>
                      <a:srgbClr val="002855"/>
                    </a:solidFill>
                  </a:rPr>
                  <a:t>prevention</a:t>
                </a:r>
                <a:endParaRPr lang="es-ES" sz="1400" b="1" dirty="0">
                  <a:solidFill>
                    <a:srgbClr val="002855"/>
                  </a:solidFill>
                </a:endParaRPr>
              </a:p>
            </p:txBody>
          </p:sp>
          <p:sp>
            <p:nvSpPr>
              <p:cNvPr id="15" name="CuadroTexto 14">
                <a:extLst>
                  <a:ext uri="{FF2B5EF4-FFF2-40B4-BE49-F238E27FC236}">
                    <a16:creationId xmlns:a16="http://schemas.microsoft.com/office/drawing/2014/main" id="{3CA07239-8BFE-95C4-BD2D-DA03B60A6101}"/>
                  </a:ext>
                </a:extLst>
              </p:cNvPr>
              <p:cNvSpPr txBox="1"/>
              <p:nvPr/>
            </p:nvSpPr>
            <p:spPr>
              <a:xfrm>
                <a:off x="7902445" y="4496917"/>
                <a:ext cx="2341606" cy="215444"/>
              </a:xfrm>
              <a:prstGeom prst="rect">
                <a:avLst/>
              </a:prstGeom>
              <a:noFill/>
            </p:spPr>
            <p:txBody>
              <a:bodyPr wrap="square">
                <a:spAutoFit/>
              </a:bodyPr>
              <a:lstStyle/>
              <a:p>
                <a:pPr algn="r"/>
                <a:r>
                  <a:rPr lang="es-ES" sz="800" dirty="0" err="1">
                    <a:solidFill>
                      <a:srgbClr val="002855"/>
                    </a:solidFill>
                  </a:rPr>
                  <a:t>For</a:t>
                </a:r>
                <a:r>
                  <a:rPr lang="es-ES" sz="800" dirty="0">
                    <a:solidFill>
                      <a:srgbClr val="002855"/>
                    </a:solidFill>
                  </a:rPr>
                  <a:t> </a:t>
                </a:r>
                <a:r>
                  <a:rPr lang="es-ES" sz="800" dirty="0" err="1">
                    <a:solidFill>
                      <a:srgbClr val="002855"/>
                    </a:solidFill>
                  </a:rPr>
                  <a:t>malnourished</a:t>
                </a:r>
                <a:r>
                  <a:rPr lang="es-ES" sz="800" dirty="0">
                    <a:solidFill>
                      <a:srgbClr val="002855"/>
                    </a:solidFill>
                  </a:rPr>
                  <a:t>, </a:t>
                </a:r>
                <a:r>
                  <a:rPr lang="es-ES" sz="800" dirty="0" err="1">
                    <a:solidFill>
                      <a:srgbClr val="002855"/>
                    </a:solidFill>
                  </a:rPr>
                  <a:t>frail</a:t>
                </a:r>
                <a:r>
                  <a:rPr lang="es-ES" sz="800" dirty="0">
                    <a:solidFill>
                      <a:srgbClr val="002855"/>
                    </a:solidFill>
                  </a:rPr>
                  <a:t>, </a:t>
                </a:r>
                <a:r>
                  <a:rPr lang="es-ES" sz="800" dirty="0" err="1">
                    <a:solidFill>
                      <a:srgbClr val="002855"/>
                    </a:solidFill>
                  </a:rPr>
                  <a:t>or</a:t>
                </a:r>
                <a:r>
                  <a:rPr lang="es-ES" sz="800" dirty="0">
                    <a:solidFill>
                      <a:srgbClr val="002855"/>
                    </a:solidFill>
                  </a:rPr>
                  <a:t> </a:t>
                </a:r>
                <a:r>
                  <a:rPr lang="es-ES" sz="800" dirty="0" err="1">
                    <a:solidFill>
                      <a:srgbClr val="002855"/>
                    </a:solidFill>
                  </a:rPr>
                  <a:t>old-old</a:t>
                </a:r>
                <a:r>
                  <a:rPr lang="es-ES" sz="800" dirty="0">
                    <a:solidFill>
                      <a:srgbClr val="002855"/>
                    </a:solidFill>
                  </a:rPr>
                  <a:t> </a:t>
                </a:r>
                <a:r>
                  <a:rPr lang="es-ES" sz="800" dirty="0" err="1">
                    <a:solidFill>
                      <a:srgbClr val="002855"/>
                    </a:solidFill>
                  </a:rPr>
                  <a:t>person</a:t>
                </a:r>
                <a:endParaRPr lang="es-ES" sz="800" dirty="0">
                  <a:solidFill>
                    <a:srgbClr val="002855"/>
                  </a:solidFill>
                </a:endParaRPr>
              </a:p>
            </p:txBody>
          </p:sp>
          <p:sp>
            <p:nvSpPr>
              <p:cNvPr id="16" name="Flecha abajo 15">
                <a:extLst>
                  <a:ext uri="{FF2B5EF4-FFF2-40B4-BE49-F238E27FC236}">
                    <a16:creationId xmlns:a16="http://schemas.microsoft.com/office/drawing/2014/main" id="{E8D5BB52-1666-925A-B5D2-5E44A10E9C4E}"/>
                  </a:ext>
                </a:extLst>
              </p:cNvPr>
              <p:cNvSpPr/>
              <p:nvPr/>
            </p:nvSpPr>
            <p:spPr>
              <a:xfrm rot="16200000">
                <a:off x="7570060" y="2894320"/>
                <a:ext cx="307730" cy="2418979"/>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19" name="Flecha abajo 18">
                <a:extLst>
                  <a:ext uri="{FF2B5EF4-FFF2-40B4-BE49-F238E27FC236}">
                    <a16:creationId xmlns:a16="http://schemas.microsoft.com/office/drawing/2014/main" id="{92EB1528-D59B-EE28-29CA-3EF9D1B0261F}"/>
                  </a:ext>
                </a:extLst>
              </p:cNvPr>
              <p:cNvSpPr/>
              <p:nvPr/>
            </p:nvSpPr>
            <p:spPr>
              <a:xfrm>
                <a:off x="7193155" y="4806402"/>
                <a:ext cx="307730" cy="1147156"/>
              </a:xfrm>
              <a:prstGeom prst="downArrow">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grpSp>
        <p:sp>
          <p:nvSpPr>
            <p:cNvPr id="18" name="CuadroTexto 17">
              <a:extLst>
                <a:ext uri="{FF2B5EF4-FFF2-40B4-BE49-F238E27FC236}">
                  <a16:creationId xmlns:a16="http://schemas.microsoft.com/office/drawing/2014/main" id="{F98F5104-A4FF-7779-39CF-9EB38E7A088A}"/>
                </a:ext>
              </a:extLst>
            </p:cNvPr>
            <p:cNvSpPr txBox="1"/>
            <p:nvPr/>
          </p:nvSpPr>
          <p:spPr>
            <a:xfrm>
              <a:off x="4932029" y="1696654"/>
              <a:ext cx="5830181" cy="215444"/>
            </a:xfrm>
            <a:prstGeom prst="rect">
              <a:avLst/>
            </a:prstGeom>
            <a:noFill/>
          </p:spPr>
          <p:txBody>
            <a:bodyPr wrap="square">
              <a:spAutoFit/>
            </a:bodyPr>
            <a:lstStyle/>
            <a:p>
              <a:r>
                <a:rPr lang="es-ES" sz="800" dirty="0">
                  <a:solidFill>
                    <a:srgbClr val="002855"/>
                  </a:solidFill>
                </a:rPr>
                <a:t>40 </a:t>
              </a:r>
              <a:r>
                <a:rPr lang="es-ES" sz="800" dirty="0" err="1">
                  <a:solidFill>
                    <a:srgbClr val="002855"/>
                  </a:solidFill>
                </a:rPr>
                <a:t>year</a:t>
              </a:r>
              <a:r>
                <a:rPr lang="es-ES" sz="800" dirty="0">
                  <a:solidFill>
                    <a:srgbClr val="002855"/>
                  </a:solidFill>
                </a:rPr>
                <a:t> 	                50 </a:t>
              </a:r>
              <a:r>
                <a:rPr lang="es-ES" sz="800" dirty="0" err="1">
                  <a:solidFill>
                    <a:srgbClr val="002855"/>
                  </a:solidFill>
                </a:rPr>
                <a:t>year</a:t>
              </a:r>
              <a:r>
                <a:rPr lang="es-ES" sz="800" dirty="0">
                  <a:solidFill>
                    <a:srgbClr val="002855"/>
                  </a:solidFill>
                </a:rPr>
                <a:t>	                         65 </a:t>
              </a:r>
              <a:r>
                <a:rPr lang="es-ES" sz="800" dirty="0" err="1">
                  <a:solidFill>
                    <a:srgbClr val="002855"/>
                  </a:solidFill>
                </a:rPr>
                <a:t>year</a:t>
              </a:r>
              <a:r>
                <a:rPr lang="es-ES" sz="800" dirty="0">
                  <a:solidFill>
                    <a:srgbClr val="002855"/>
                  </a:solidFill>
                </a:rPr>
                <a:t>	                   75 </a:t>
              </a:r>
              <a:r>
                <a:rPr lang="es-ES" sz="800" dirty="0" err="1">
                  <a:solidFill>
                    <a:srgbClr val="002855"/>
                  </a:solidFill>
                </a:rPr>
                <a:t>year</a:t>
              </a:r>
              <a:endParaRPr lang="es-ES" sz="800" dirty="0">
                <a:solidFill>
                  <a:srgbClr val="002855"/>
                </a:solidFill>
              </a:endParaRPr>
            </a:p>
          </p:txBody>
        </p:sp>
        <p:sp>
          <p:nvSpPr>
            <p:cNvPr id="20" name="Rectángulo redondeado 19">
              <a:extLst>
                <a:ext uri="{FF2B5EF4-FFF2-40B4-BE49-F238E27FC236}">
                  <a16:creationId xmlns:a16="http://schemas.microsoft.com/office/drawing/2014/main" id="{D706BE03-69EF-5F5A-75DF-1141813B056C}"/>
                </a:ext>
              </a:extLst>
            </p:cNvPr>
            <p:cNvSpPr/>
            <p:nvPr/>
          </p:nvSpPr>
          <p:spPr>
            <a:xfrm>
              <a:off x="4932219" y="3374966"/>
              <a:ext cx="2870661" cy="786939"/>
            </a:xfrm>
            <a:prstGeom prst="roundRect">
              <a:avLst>
                <a:gd name="adj" fmla="val 8533"/>
              </a:avLst>
            </a:prstGeom>
            <a:solidFill>
              <a:srgbClr val="0028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000" dirty="0" err="1">
                  <a:solidFill>
                    <a:srgbClr val="002855"/>
                  </a:solidFill>
                </a:rPr>
                <a:t>Comorbidities</a:t>
              </a:r>
              <a:r>
                <a:rPr lang="es-ES" sz="1000" dirty="0">
                  <a:solidFill>
                    <a:srgbClr val="002855"/>
                  </a:solidFill>
                </a:rPr>
                <a:t> </a:t>
              </a:r>
              <a:r>
                <a:rPr lang="es-ES" sz="1000" dirty="0" err="1">
                  <a:solidFill>
                    <a:srgbClr val="002855"/>
                  </a:solidFill>
                </a:rPr>
                <a:t>such</a:t>
              </a:r>
              <a:r>
                <a:rPr lang="es-ES" sz="1000" dirty="0">
                  <a:solidFill>
                    <a:srgbClr val="002855"/>
                  </a:solidFill>
                </a:rPr>
                <a:t> as renal </a:t>
              </a:r>
              <a:r>
                <a:rPr lang="es-ES" sz="1000" dirty="0" err="1">
                  <a:solidFill>
                    <a:srgbClr val="002855"/>
                  </a:solidFill>
                </a:rPr>
                <a:t>disease</a:t>
              </a:r>
              <a:r>
                <a:rPr lang="es-ES" sz="1000" dirty="0">
                  <a:solidFill>
                    <a:srgbClr val="002855"/>
                  </a:solidFill>
                </a:rPr>
                <a:t>, cognitive </a:t>
              </a:r>
              <a:r>
                <a:rPr lang="es-ES" sz="1000" dirty="0" err="1">
                  <a:solidFill>
                    <a:srgbClr val="002855"/>
                  </a:solidFill>
                </a:rPr>
                <a:t>function</a:t>
              </a:r>
              <a:r>
                <a:rPr lang="es-ES" sz="1000" dirty="0">
                  <a:solidFill>
                    <a:srgbClr val="002855"/>
                  </a:solidFill>
                </a:rPr>
                <a:t>, </a:t>
              </a:r>
              <a:r>
                <a:rPr lang="es-ES" sz="1000" dirty="0" err="1">
                  <a:solidFill>
                    <a:srgbClr val="002855"/>
                  </a:solidFill>
                </a:rPr>
                <a:t>psychological</a:t>
              </a:r>
              <a:r>
                <a:rPr lang="es-ES" sz="1000" dirty="0">
                  <a:solidFill>
                    <a:srgbClr val="002855"/>
                  </a:solidFill>
                </a:rPr>
                <a:t> </a:t>
              </a:r>
              <a:r>
                <a:rPr lang="es-ES" sz="1000" dirty="0" err="1">
                  <a:solidFill>
                    <a:srgbClr val="002855"/>
                  </a:solidFill>
                </a:rPr>
                <a:t>state</a:t>
              </a:r>
              <a:r>
                <a:rPr lang="es-ES" sz="1000" dirty="0">
                  <a:solidFill>
                    <a:srgbClr val="002855"/>
                  </a:solidFill>
                </a:rPr>
                <a:t>, </a:t>
              </a:r>
              <a:r>
                <a:rPr lang="es-ES" sz="1000" dirty="0" err="1">
                  <a:solidFill>
                    <a:srgbClr val="002855"/>
                  </a:solidFill>
                </a:rPr>
                <a:t>adherence</a:t>
              </a:r>
              <a:r>
                <a:rPr lang="es-ES" sz="1000" dirty="0">
                  <a:solidFill>
                    <a:srgbClr val="002855"/>
                  </a:solidFill>
                </a:rPr>
                <a:t>, and social </a:t>
              </a:r>
              <a:r>
                <a:rPr lang="es-ES" sz="1000" dirty="0" err="1">
                  <a:solidFill>
                    <a:srgbClr val="002855"/>
                  </a:solidFill>
                </a:rPr>
                <a:t>family</a:t>
              </a:r>
              <a:r>
                <a:rPr lang="es-ES" sz="1000" dirty="0">
                  <a:solidFill>
                    <a:srgbClr val="002855"/>
                  </a:solidFill>
                </a:rPr>
                <a:t> </a:t>
              </a:r>
              <a:r>
                <a:rPr lang="es-ES" sz="1000" dirty="0" err="1">
                  <a:solidFill>
                    <a:srgbClr val="002855"/>
                  </a:solidFill>
                </a:rPr>
                <a:t>support</a:t>
              </a:r>
              <a:r>
                <a:rPr lang="es-ES" sz="1000" dirty="0">
                  <a:solidFill>
                    <a:srgbClr val="002855"/>
                  </a:solidFill>
                </a:rPr>
                <a:t> </a:t>
              </a:r>
              <a:r>
                <a:rPr lang="es-ES" sz="1000" dirty="0" err="1">
                  <a:solidFill>
                    <a:srgbClr val="002855"/>
                  </a:solidFill>
                </a:rPr>
                <a:t>should</a:t>
              </a:r>
              <a:r>
                <a:rPr lang="es-ES" sz="1000" dirty="0">
                  <a:solidFill>
                    <a:srgbClr val="002855"/>
                  </a:solidFill>
                </a:rPr>
                <a:t> be </a:t>
              </a:r>
              <a:r>
                <a:rPr lang="es-ES" sz="1000" dirty="0" err="1">
                  <a:solidFill>
                    <a:srgbClr val="002855"/>
                  </a:solidFill>
                </a:rPr>
                <a:t>considered</a:t>
              </a:r>
              <a:endParaRPr lang="es-ES" sz="1000" dirty="0">
                <a:solidFill>
                  <a:srgbClr val="002855"/>
                </a:solidFill>
              </a:endParaRPr>
            </a:p>
          </p:txBody>
        </p:sp>
        <p:sp>
          <p:nvSpPr>
            <p:cNvPr id="21" name="Rectángulo redondeado 20">
              <a:extLst>
                <a:ext uri="{FF2B5EF4-FFF2-40B4-BE49-F238E27FC236}">
                  <a16:creationId xmlns:a16="http://schemas.microsoft.com/office/drawing/2014/main" id="{E641DC26-1CD7-CD1E-7DCA-E27EEABFA015}"/>
                </a:ext>
              </a:extLst>
            </p:cNvPr>
            <p:cNvSpPr/>
            <p:nvPr/>
          </p:nvSpPr>
          <p:spPr>
            <a:xfrm>
              <a:off x="6612730" y="4257675"/>
              <a:ext cx="2975955" cy="1605569"/>
            </a:xfrm>
            <a:prstGeom prst="roundRect">
              <a:avLst>
                <a:gd name="adj" fmla="val 3471"/>
              </a:avLst>
            </a:prstGeom>
            <a:solidFill>
              <a:srgbClr val="002855">
                <a:alpha val="10000"/>
              </a:srgbClr>
            </a:solidFill>
            <a:ln>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100" b="1" dirty="0">
                <a:solidFill>
                  <a:srgbClr val="002855"/>
                </a:solidFill>
              </a:endParaRPr>
            </a:p>
            <a:p>
              <a:endParaRPr lang="es-ES" sz="1100" b="1" dirty="0">
                <a:solidFill>
                  <a:srgbClr val="002855"/>
                </a:solidFill>
              </a:endParaRPr>
            </a:p>
            <a:p>
              <a:r>
                <a:rPr lang="es-ES" sz="1100" b="1" dirty="0" err="1">
                  <a:solidFill>
                    <a:srgbClr val="002855"/>
                  </a:solidFill>
                </a:rPr>
                <a:t>Dietary</a:t>
              </a:r>
              <a:r>
                <a:rPr lang="es-ES" sz="1100" b="1" dirty="0">
                  <a:solidFill>
                    <a:srgbClr val="002855"/>
                  </a:solidFill>
                </a:rPr>
                <a:t> </a:t>
              </a:r>
              <a:r>
                <a:rPr lang="es-ES" sz="1100" b="1" dirty="0" err="1">
                  <a:solidFill>
                    <a:srgbClr val="002855"/>
                  </a:solidFill>
                </a:rPr>
                <a:t>strategy</a:t>
              </a:r>
              <a:r>
                <a:rPr lang="es-ES" sz="1100" b="1" dirty="0">
                  <a:solidFill>
                    <a:srgbClr val="002855"/>
                  </a:solidFill>
                </a:rPr>
                <a:t> </a:t>
              </a:r>
              <a:r>
                <a:rPr lang="es-ES" sz="1100" b="1" dirty="0" err="1">
                  <a:solidFill>
                    <a:srgbClr val="002855"/>
                  </a:solidFill>
                </a:rPr>
                <a:t>for</a:t>
              </a:r>
              <a:r>
                <a:rPr lang="es-ES" sz="1100" b="1" dirty="0">
                  <a:solidFill>
                    <a:srgbClr val="002855"/>
                  </a:solidFill>
                </a:rPr>
                <a:t> </a:t>
              </a:r>
              <a:r>
                <a:rPr lang="es-ES" sz="1100" b="1" dirty="0" err="1">
                  <a:solidFill>
                    <a:srgbClr val="002855"/>
                  </a:solidFill>
                </a:rPr>
                <a:t>frailty</a:t>
              </a:r>
              <a:r>
                <a:rPr lang="es-ES" sz="1100" b="1" dirty="0">
                  <a:solidFill>
                    <a:srgbClr val="002855"/>
                  </a:solidFill>
                </a:rPr>
                <a:t> </a:t>
              </a:r>
              <a:r>
                <a:rPr lang="es-ES" sz="1100" b="1" dirty="0" err="1">
                  <a:solidFill>
                    <a:srgbClr val="002855"/>
                  </a:solidFill>
                </a:rPr>
                <a:t>prevention</a:t>
              </a:r>
              <a:endParaRPr lang="es-ES" sz="1100" b="1" dirty="0">
                <a:solidFill>
                  <a:srgbClr val="002855"/>
                </a:solidFill>
              </a:endParaRPr>
            </a:p>
            <a:p>
              <a:pPr marL="136525" indent="-136525">
                <a:buFont typeface="+mj-lt"/>
                <a:buAutoNum type="arabicPeriod"/>
              </a:pPr>
              <a:r>
                <a:rPr lang="es-ES" sz="1100" dirty="0" err="1">
                  <a:solidFill>
                    <a:srgbClr val="002855"/>
                  </a:solidFill>
                </a:rPr>
                <a:t>Optimal</a:t>
              </a:r>
              <a:r>
                <a:rPr lang="es-ES" sz="1100" dirty="0">
                  <a:solidFill>
                    <a:srgbClr val="002855"/>
                  </a:solidFill>
                </a:rPr>
                <a:t> total </a:t>
              </a:r>
              <a:r>
                <a:rPr lang="es-ES" sz="1100" dirty="0" err="1">
                  <a:solidFill>
                    <a:srgbClr val="002855"/>
                  </a:solidFill>
                </a:rPr>
                <a:t>energy</a:t>
              </a:r>
              <a:r>
                <a:rPr lang="es-ES" sz="1100" dirty="0">
                  <a:solidFill>
                    <a:srgbClr val="002855"/>
                  </a:solidFill>
                </a:rPr>
                <a:t> </a:t>
              </a:r>
              <a:r>
                <a:rPr lang="es-ES" sz="1100" dirty="0" err="1">
                  <a:solidFill>
                    <a:srgbClr val="002855"/>
                  </a:solidFill>
                </a:rPr>
                <a:t>intaje</a:t>
              </a:r>
              <a:endParaRPr lang="es-ES" sz="1100" dirty="0">
                <a:solidFill>
                  <a:srgbClr val="002855"/>
                </a:solidFill>
              </a:endParaRPr>
            </a:p>
            <a:p>
              <a:pPr marL="136525" indent="-136525">
                <a:buFont typeface="+mj-lt"/>
                <a:buAutoNum type="arabicPeriod"/>
              </a:pPr>
              <a:r>
                <a:rPr lang="es-ES" sz="1100" dirty="0">
                  <a:solidFill>
                    <a:srgbClr val="002855"/>
                  </a:solidFill>
                </a:rPr>
                <a:t>High </a:t>
              </a:r>
              <a:r>
                <a:rPr lang="es-ES" sz="1100" dirty="0" err="1">
                  <a:solidFill>
                    <a:srgbClr val="002855"/>
                  </a:solidFill>
                </a:rPr>
                <a:t>protein</a:t>
              </a:r>
              <a:r>
                <a:rPr lang="es-ES" sz="1100" dirty="0">
                  <a:solidFill>
                    <a:srgbClr val="002855"/>
                  </a:solidFill>
                </a:rPr>
                <a:t> </a:t>
              </a:r>
              <a:r>
                <a:rPr lang="es-ES" sz="1100" dirty="0" err="1">
                  <a:solidFill>
                    <a:srgbClr val="002855"/>
                  </a:solidFill>
                </a:rPr>
                <a:t>intake</a:t>
              </a:r>
              <a:endParaRPr lang="es-ES" sz="1100" dirty="0">
                <a:solidFill>
                  <a:srgbClr val="002855"/>
                </a:solidFill>
              </a:endParaRPr>
            </a:p>
            <a:p>
              <a:pPr marL="136525" indent="-136525">
                <a:buFont typeface="+mj-lt"/>
                <a:buAutoNum type="arabicPeriod"/>
              </a:pPr>
              <a:r>
                <a:rPr lang="es-ES" sz="1100" dirty="0" err="1">
                  <a:solidFill>
                    <a:srgbClr val="002855"/>
                  </a:solidFill>
                </a:rPr>
                <a:t>Sufficient</a:t>
              </a:r>
              <a:r>
                <a:rPr lang="es-ES" sz="1100" dirty="0">
                  <a:solidFill>
                    <a:srgbClr val="002855"/>
                  </a:solidFill>
                </a:rPr>
                <a:t> </a:t>
              </a:r>
              <a:r>
                <a:rPr lang="es-ES" sz="1100" dirty="0" err="1">
                  <a:solidFill>
                    <a:srgbClr val="002855"/>
                  </a:solidFill>
                </a:rPr>
                <a:t>intake</a:t>
              </a:r>
              <a:r>
                <a:rPr lang="es-ES" sz="1100" dirty="0">
                  <a:solidFill>
                    <a:srgbClr val="002855"/>
                  </a:solidFill>
                </a:rPr>
                <a:t> </a:t>
              </a:r>
              <a:r>
                <a:rPr lang="es-ES" sz="1100" dirty="0" err="1">
                  <a:solidFill>
                    <a:srgbClr val="002855"/>
                  </a:solidFill>
                </a:rPr>
                <a:t>of</a:t>
              </a:r>
              <a:r>
                <a:rPr lang="es-ES" sz="1100" dirty="0">
                  <a:solidFill>
                    <a:srgbClr val="002855"/>
                  </a:solidFill>
                </a:rPr>
                <a:t> vegetables and </a:t>
              </a:r>
              <a:r>
                <a:rPr lang="es-ES" sz="1100" dirty="0" err="1">
                  <a:solidFill>
                    <a:srgbClr val="002855"/>
                  </a:solidFill>
                </a:rPr>
                <a:t>fish</a:t>
              </a:r>
              <a:endParaRPr lang="es-ES" sz="1100" dirty="0">
                <a:solidFill>
                  <a:srgbClr val="002855"/>
                </a:solidFill>
              </a:endParaRPr>
            </a:p>
            <a:p>
              <a:pPr marL="136525" indent="-136525">
                <a:buFont typeface="+mj-lt"/>
                <a:buAutoNum type="arabicPeriod"/>
              </a:pPr>
              <a:r>
                <a:rPr lang="es-ES" sz="1100" dirty="0" err="1">
                  <a:solidFill>
                    <a:srgbClr val="002855"/>
                  </a:solidFill>
                </a:rPr>
                <a:t>Healtgy</a:t>
              </a:r>
              <a:r>
                <a:rPr lang="es-ES" sz="1100" dirty="0">
                  <a:solidFill>
                    <a:srgbClr val="002855"/>
                  </a:solidFill>
                </a:rPr>
                <a:t> </a:t>
              </a:r>
              <a:r>
                <a:rPr lang="es-ES" sz="1100" dirty="0" err="1">
                  <a:solidFill>
                    <a:srgbClr val="002855"/>
                  </a:solidFill>
                </a:rPr>
                <a:t>dietary</a:t>
              </a:r>
              <a:r>
                <a:rPr lang="es-ES" sz="1100" dirty="0">
                  <a:solidFill>
                    <a:srgbClr val="002855"/>
                  </a:solidFill>
                </a:rPr>
                <a:t> </a:t>
              </a:r>
              <a:r>
                <a:rPr lang="es-ES" sz="1100" dirty="0" err="1">
                  <a:solidFill>
                    <a:srgbClr val="002855"/>
                  </a:solidFill>
                </a:rPr>
                <a:t>pattern</a:t>
              </a:r>
              <a:endParaRPr lang="es-ES" sz="1100" dirty="0">
                <a:solidFill>
                  <a:srgbClr val="002855"/>
                </a:solidFill>
              </a:endParaRPr>
            </a:p>
            <a:p>
              <a:pPr marL="136525" indent="-136525">
                <a:buFont typeface="+mj-lt"/>
                <a:buAutoNum type="arabicPeriod"/>
              </a:pPr>
              <a:r>
                <a:rPr lang="es-ES" sz="1100" dirty="0">
                  <a:solidFill>
                    <a:srgbClr val="002855"/>
                  </a:solidFill>
                </a:rPr>
                <a:t>High </a:t>
              </a:r>
              <a:r>
                <a:rPr lang="es-ES" sz="1100" dirty="0" err="1">
                  <a:solidFill>
                    <a:srgbClr val="002855"/>
                  </a:solidFill>
                </a:rPr>
                <a:t>dietary</a:t>
              </a:r>
              <a:r>
                <a:rPr lang="es-ES" sz="1100" dirty="0">
                  <a:solidFill>
                    <a:srgbClr val="002855"/>
                  </a:solidFill>
                </a:rPr>
                <a:t> </a:t>
              </a:r>
              <a:r>
                <a:rPr lang="es-ES" sz="1100" dirty="0" err="1">
                  <a:solidFill>
                    <a:srgbClr val="002855"/>
                  </a:solidFill>
                </a:rPr>
                <a:t>diversity</a:t>
              </a:r>
              <a:endParaRPr lang="es-ES" sz="1100" dirty="0">
                <a:solidFill>
                  <a:srgbClr val="002855"/>
                </a:solidFill>
              </a:endParaRPr>
            </a:p>
            <a:p>
              <a:pPr marL="136525" indent="-136525">
                <a:buFont typeface="+mj-lt"/>
                <a:buAutoNum type="arabicPeriod"/>
              </a:pPr>
              <a:r>
                <a:rPr lang="es-ES" sz="1100" dirty="0" err="1">
                  <a:solidFill>
                    <a:srgbClr val="002855"/>
                  </a:solidFill>
                </a:rPr>
                <a:t>Consider</a:t>
              </a:r>
              <a:r>
                <a:rPr lang="es-ES" sz="1100" dirty="0">
                  <a:solidFill>
                    <a:srgbClr val="002855"/>
                  </a:solidFill>
                </a:rPr>
                <a:t> </a:t>
              </a:r>
              <a:r>
                <a:rPr lang="es-ES" sz="1100" dirty="0" err="1">
                  <a:solidFill>
                    <a:srgbClr val="002855"/>
                  </a:solidFill>
                </a:rPr>
                <a:t>diet-relatec</a:t>
              </a:r>
              <a:r>
                <a:rPr lang="es-ES" sz="1100" dirty="0">
                  <a:solidFill>
                    <a:srgbClr val="002855"/>
                  </a:solidFill>
                </a:rPr>
                <a:t> QOL</a:t>
              </a:r>
            </a:p>
            <a:p>
              <a:endParaRPr lang="es-ES" sz="1100" dirty="0">
                <a:solidFill>
                  <a:srgbClr val="002855"/>
                </a:solidFill>
              </a:endParaRPr>
            </a:p>
          </p:txBody>
        </p:sp>
      </p:grpSp>
    </p:spTree>
    <p:extLst>
      <p:ext uri="{BB962C8B-B14F-4D97-AF65-F5344CB8AC3E}">
        <p14:creationId xmlns:p14="http://schemas.microsoft.com/office/powerpoint/2010/main" val="366267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B497492-40DD-76A8-70C8-E1BFE1BCF03B}"/>
              </a:ext>
            </a:extLst>
          </p:cNvPr>
          <p:cNvSpPr txBox="1"/>
          <p:nvPr/>
        </p:nvSpPr>
        <p:spPr>
          <a:xfrm>
            <a:off x="632491" y="565686"/>
            <a:ext cx="8867109" cy="830997"/>
          </a:xfrm>
          <a:prstGeom prst="rect">
            <a:avLst/>
          </a:prstGeom>
          <a:noFill/>
        </p:spPr>
        <p:txBody>
          <a:bodyPr wrap="square">
            <a:spAutoFit/>
          </a:bodyPr>
          <a:lstStyle/>
          <a:p>
            <a:r>
              <a:rPr lang="es-ES" sz="2400" b="1" dirty="0">
                <a:solidFill>
                  <a:srgbClr val="00F0BE"/>
                </a:solidFill>
              </a:rPr>
              <a:t>Dietas saludables para personas mayores con diabetes para prevenir fragilidad y deterioro cognitivo </a:t>
            </a:r>
          </a:p>
        </p:txBody>
      </p:sp>
      <p:sp>
        <p:nvSpPr>
          <p:cNvPr id="8" name="CuadroTexto 7">
            <a:extLst>
              <a:ext uri="{FF2B5EF4-FFF2-40B4-BE49-F238E27FC236}">
                <a16:creationId xmlns:a16="http://schemas.microsoft.com/office/drawing/2014/main" id="{9CDE40A4-480E-4100-266A-BEF158853591}"/>
              </a:ext>
            </a:extLst>
          </p:cNvPr>
          <p:cNvSpPr txBox="1"/>
          <p:nvPr/>
        </p:nvSpPr>
        <p:spPr>
          <a:xfrm>
            <a:off x="660718" y="6113145"/>
            <a:ext cx="3757785" cy="307777"/>
          </a:xfrm>
          <a:prstGeom prst="rect">
            <a:avLst/>
          </a:prstGeom>
          <a:noFill/>
        </p:spPr>
        <p:txBody>
          <a:bodyPr wrap="square">
            <a:spAutoFit/>
          </a:bodyPr>
          <a:lstStyle/>
          <a:p>
            <a:pPr>
              <a:defRPr/>
            </a:pPr>
            <a:r>
              <a:rPr lang="es-ES" sz="700" dirty="0">
                <a:solidFill>
                  <a:srgbClr val="002855"/>
                </a:solidFill>
              </a:rPr>
              <a:t>ʊ3 FA: ácido graso omega-3; SFA: ácidos grasos saturados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solidFill>
                  <a:srgbClr val="002855"/>
                </a:solidFill>
              </a:rPr>
              <a:t>Tamura Y, et al. </a:t>
            </a:r>
            <a:r>
              <a:rPr lang="es-ES" sz="700" dirty="0" err="1">
                <a:solidFill>
                  <a:srgbClr val="002855"/>
                </a:solidFill>
              </a:rPr>
              <a:t>Nutrients</a:t>
            </a:r>
            <a:r>
              <a:rPr lang="es-ES" sz="700" dirty="0">
                <a:solidFill>
                  <a:srgbClr val="002855"/>
                </a:solidFill>
              </a:rPr>
              <a:t>. 2020 Nov 1;12(11):3367. </a:t>
            </a:r>
          </a:p>
        </p:txBody>
      </p:sp>
      <p:sp>
        <p:nvSpPr>
          <p:cNvPr id="2" name="Rectángulo redondeado 1">
            <a:extLst>
              <a:ext uri="{FF2B5EF4-FFF2-40B4-BE49-F238E27FC236}">
                <a16:creationId xmlns:a16="http://schemas.microsoft.com/office/drawing/2014/main" id="{F3BEB4FE-94AF-B353-628C-FCE58C254F0F}"/>
              </a:ext>
            </a:extLst>
          </p:cNvPr>
          <p:cNvSpPr/>
          <p:nvPr/>
        </p:nvSpPr>
        <p:spPr>
          <a:xfrm>
            <a:off x="2747963" y="1788159"/>
            <a:ext cx="6661150" cy="558801"/>
          </a:xfrm>
          <a:prstGeom prst="roundRect">
            <a:avLst>
              <a:gd name="adj" fmla="val 8533"/>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bg1"/>
                </a:solidFill>
              </a:rPr>
              <a:t>Healthy</a:t>
            </a:r>
            <a:r>
              <a:rPr lang="es-ES" b="1" dirty="0">
                <a:solidFill>
                  <a:schemeClr val="bg1"/>
                </a:solidFill>
              </a:rPr>
              <a:t> </a:t>
            </a:r>
            <a:r>
              <a:rPr lang="es-ES" b="1" dirty="0" err="1">
                <a:solidFill>
                  <a:schemeClr val="bg1"/>
                </a:solidFill>
              </a:rPr>
              <a:t>Diet</a:t>
            </a:r>
            <a:endParaRPr lang="es-ES" b="1" dirty="0">
              <a:solidFill>
                <a:schemeClr val="bg1"/>
              </a:solidFill>
            </a:endParaRPr>
          </a:p>
        </p:txBody>
      </p:sp>
      <p:sp>
        <p:nvSpPr>
          <p:cNvPr id="4" name="Rectángulo redondeado 3">
            <a:extLst>
              <a:ext uri="{FF2B5EF4-FFF2-40B4-BE49-F238E27FC236}">
                <a16:creationId xmlns:a16="http://schemas.microsoft.com/office/drawing/2014/main" id="{64E55EEB-E679-4689-8021-21B41B292B23}"/>
              </a:ext>
            </a:extLst>
          </p:cNvPr>
          <p:cNvSpPr/>
          <p:nvPr/>
        </p:nvSpPr>
        <p:spPr>
          <a:xfrm>
            <a:off x="2747963" y="2546349"/>
            <a:ext cx="2771775" cy="558801"/>
          </a:xfrm>
          <a:prstGeom prst="roundRect">
            <a:avLst>
              <a:gd name="adj" fmla="val 8533"/>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rgbClr val="002855"/>
                </a:solidFill>
              </a:rPr>
              <a:t>High </a:t>
            </a:r>
            <a:r>
              <a:rPr lang="es-ES" sz="1200" b="1" dirty="0" err="1">
                <a:solidFill>
                  <a:srgbClr val="002855"/>
                </a:solidFill>
              </a:rPr>
              <a:t>intake</a:t>
            </a:r>
            <a:r>
              <a:rPr lang="es-ES" sz="1200" b="1" dirty="0">
                <a:solidFill>
                  <a:srgbClr val="002855"/>
                </a:solidFill>
              </a:rPr>
              <a:t> </a:t>
            </a:r>
            <a:r>
              <a:rPr lang="es-ES" sz="1200" b="1" dirty="0" err="1">
                <a:solidFill>
                  <a:srgbClr val="002855"/>
                </a:solidFill>
              </a:rPr>
              <a:t>desirable</a:t>
            </a:r>
            <a:endParaRPr lang="es-ES" sz="1200" b="1" dirty="0">
              <a:solidFill>
                <a:srgbClr val="002855"/>
              </a:solidFill>
            </a:endParaRPr>
          </a:p>
        </p:txBody>
      </p:sp>
      <p:sp>
        <p:nvSpPr>
          <p:cNvPr id="6" name="Rectángulo redondeado 5">
            <a:extLst>
              <a:ext uri="{FF2B5EF4-FFF2-40B4-BE49-F238E27FC236}">
                <a16:creationId xmlns:a16="http://schemas.microsoft.com/office/drawing/2014/main" id="{5AEAB8C9-82C9-2D1F-625E-D5DB2DE28CFE}"/>
              </a:ext>
            </a:extLst>
          </p:cNvPr>
          <p:cNvSpPr/>
          <p:nvPr/>
        </p:nvSpPr>
        <p:spPr>
          <a:xfrm>
            <a:off x="6383338" y="2546349"/>
            <a:ext cx="3025775" cy="558801"/>
          </a:xfrm>
          <a:prstGeom prst="roundRect">
            <a:avLst>
              <a:gd name="adj" fmla="val 8533"/>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rgbClr val="002855"/>
                </a:solidFill>
              </a:rPr>
              <a:t>Low </a:t>
            </a:r>
            <a:r>
              <a:rPr lang="es-ES" sz="1200" b="1" dirty="0" err="1">
                <a:solidFill>
                  <a:srgbClr val="002855"/>
                </a:solidFill>
              </a:rPr>
              <a:t>intake</a:t>
            </a:r>
            <a:r>
              <a:rPr lang="es-ES" sz="1200" b="1" dirty="0">
                <a:solidFill>
                  <a:srgbClr val="002855"/>
                </a:solidFill>
              </a:rPr>
              <a:t> </a:t>
            </a:r>
            <a:r>
              <a:rPr lang="es-ES" sz="1200" b="1" dirty="0" err="1">
                <a:solidFill>
                  <a:srgbClr val="002855"/>
                </a:solidFill>
              </a:rPr>
              <a:t>desirable</a:t>
            </a:r>
            <a:endParaRPr lang="es-ES" sz="1200" b="1" dirty="0">
              <a:solidFill>
                <a:srgbClr val="002855"/>
              </a:solidFill>
            </a:endParaRPr>
          </a:p>
        </p:txBody>
      </p:sp>
      <p:cxnSp>
        <p:nvCxnSpPr>
          <p:cNvPr id="15" name="Conector recto de flecha 14">
            <a:extLst>
              <a:ext uri="{FF2B5EF4-FFF2-40B4-BE49-F238E27FC236}">
                <a16:creationId xmlns:a16="http://schemas.microsoft.com/office/drawing/2014/main" id="{76EBEEA1-EA89-0CD5-4445-B8CE455772D9}"/>
              </a:ext>
            </a:extLst>
          </p:cNvPr>
          <p:cNvCxnSpPr>
            <a:cxnSpLocks/>
          </p:cNvCxnSpPr>
          <p:nvPr/>
        </p:nvCxnSpPr>
        <p:spPr>
          <a:xfrm>
            <a:off x="3252140" y="3584822"/>
            <a:ext cx="0" cy="1225867"/>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a:extLst>
              <a:ext uri="{FF2B5EF4-FFF2-40B4-BE49-F238E27FC236}">
                <a16:creationId xmlns:a16="http://schemas.microsoft.com/office/drawing/2014/main" id="{6BD9241F-384F-E1A0-D50E-CACF4F008B18}"/>
              </a:ext>
            </a:extLst>
          </p:cNvPr>
          <p:cNvSpPr/>
          <p:nvPr/>
        </p:nvSpPr>
        <p:spPr>
          <a:xfrm>
            <a:off x="2753204" y="4839568"/>
            <a:ext cx="1201072" cy="407041"/>
          </a:xfrm>
          <a:prstGeom prst="roundRect">
            <a:avLst>
              <a:gd name="adj" fmla="val 8533"/>
            </a:avLst>
          </a:prstGeom>
          <a:noFill/>
          <a:ln>
            <a:solidFill>
              <a:srgbClr val="00285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Vitamins</a:t>
            </a:r>
            <a:endParaRPr lang="es-ES" sz="1200" dirty="0">
              <a:solidFill>
                <a:srgbClr val="002855"/>
              </a:solidFill>
            </a:endParaRPr>
          </a:p>
        </p:txBody>
      </p:sp>
      <p:cxnSp>
        <p:nvCxnSpPr>
          <p:cNvPr id="23" name="Conector recto de flecha 22">
            <a:extLst>
              <a:ext uri="{FF2B5EF4-FFF2-40B4-BE49-F238E27FC236}">
                <a16:creationId xmlns:a16="http://schemas.microsoft.com/office/drawing/2014/main" id="{E7E91552-34FB-74BE-10EF-71B2D9D59C25}"/>
              </a:ext>
            </a:extLst>
          </p:cNvPr>
          <p:cNvCxnSpPr>
            <a:cxnSpLocks/>
          </p:cNvCxnSpPr>
          <p:nvPr/>
        </p:nvCxnSpPr>
        <p:spPr>
          <a:xfrm>
            <a:off x="3434080" y="4173962"/>
            <a:ext cx="0" cy="639445"/>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redondeado 26">
            <a:extLst>
              <a:ext uri="{FF2B5EF4-FFF2-40B4-BE49-F238E27FC236}">
                <a16:creationId xmlns:a16="http://schemas.microsoft.com/office/drawing/2014/main" id="{AAC02918-2CB1-8D71-EFA8-A56ABD3F8539}"/>
              </a:ext>
            </a:extLst>
          </p:cNvPr>
          <p:cNvSpPr/>
          <p:nvPr/>
        </p:nvSpPr>
        <p:spPr>
          <a:xfrm>
            <a:off x="2753204" y="5408969"/>
            <a:ext cx="1201072" cy="518265"/>
          </a:xfrm>
          <a:prstGeom prst="roundRect">
            <a:avLst>
              <a:gd name="adj" fmla="val 8533"/>
            </a:avLst>
          </a:prstGeom>
          <a:solidFill>
            <a:srgbClr val="002855">
              <a:alpha val="10000"/>
            </a:srgbClr>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Optimal</a:t>
            </a:r>
            <a:r>
              <a:rPr lang="es-ES" sz="1200" dirty="0">
                <a:solidFill>
                  <a:srgbClr val="002855"/>
                </a:solidFill>
              </a:rPr>
              <a:t> Energy</a:t>
            </a:r>
          </a:p>
        </p:txBody>
      </p:sp>
      <p:sp>
        <p:nvSpPr>
          <p:cNvPr id="28" name="Rectángulo redondeado 27">
            <a:extLst>
              <a:ext uri="{FF2B5EF4-FFF2-40B4-BE49-F238E27FC236}">
                <a16:creationId xmlns:a16="http://schemas.microsoft.com/office/drawing/2014/main" id="{07E56265-CC39-9B4A-7117-F97041CDDBCF}"/>
              </a:ext>
            </a:extLst>
          </p:cNvPr>
          <p:cNvSpPr/>
          <p:nvPr/>
        </p:nvSpPr>
        <p:spPr>
          <a:xfrm>
            <a:off x="4320951" y="5250710"/>
            <a:ext cx="1201072" cy="518265"/>
          </a:xfrm>
          <a:prstGeom prst="roundRect">
            <a:avLst>
              <a:gd name="adj" fmla="val 8533"/>
            </a:avLst>
          </a:prstGeom>
          <a:solidFill>
            <a:srgbClr val="002855">
              <a:alpha val="10000"/>
            </a:srgbClr>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Sufficient</a:t>
            </a:r>
            <a:endParaRPr lang="es-ES" sz="1200" dirty="0">
              <a:solidFill>
                <a:srgbClr val="002855"/>
              </a:solidFill>
            </a:endParaRPr>
          </a:p>
          <a:p>
            <a:pPr algn="ctr"/>
            <a:r>
              <a:rPr lang="es-ES" sz="1200" dirty="0" err="1">
                <a:solidFill>
                  <a:srgbClr val="002855"/>
                </a:solidFill>
              </a:rPr>
              <a:t>Proteins</a:t>
            </a:r>
            <a:endParaRPr lang="es-ES" sz="1200" dirty="0">
              <a:solidFill>
                <a:srgbClr val="002855"/>
              </a:solidFill>
            </a:endParaRPr>
          </a:p>
        </p:txBody>
      </p:sp>
      <p:sp>
        <p:nvSpPr>
          <p:cNvPr id="45" name="Flecha arriba 44">
            <a:extLst>
              <a:ext uri="{FF2B5EF4-FFF2-40B4-BE49-F238E27FC236}">
                <a16:creationId xmlns:a16="http://schemas.microsoft.com/office/drawing/2014/main" id="{D1605F03-2C3D-92E1-2337-F37AC9DC7E13}"/>
              </a:ext>
            </a:extLst>
          </p:cNvPr>
          <p:cNvSpPr/>
          <p:nvPr/>
        </p:nvSpPr>
        <p:spPr>
          <a:xfrm>
            <a:off x="1940872" y="3271234"/>
            <a:ext cx="634903" cy="2646608"/>
          </a:xfrm>
          <a:prstGeom prst="upArrow">
            <a:avLst>
              <a:gd name="adj1" fmla="val 50000"/>
              <a:gd name="adj2" fmla="val 47972"/>
            </a:avLst>
          </a:prstGeom>
          <a:solidFill>
            <a:srgbClr val="00F0BE">
              <a:alpha val="510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redondeado 51">
            <a:extLst>
              <a:ext uri="{FF2B5EF4-FFF2-40B4-BE49-F238E27FC236}">
                <a16:creationId xmlns:a16="http://schemas.microsoft.com/office/drawing/2014/main" id="{13CD9404-3FAA-4E0B-0DEA-C2A9014E5C43}"/>
              </a:ext>
            </a:extLst>
          </p:cNvPr>
          <p:cNvSpPr/>
          <p:nvPr/>
        </p:nvSpPr>
        <p:spPr>
          <a:xfrm>
            <a:off x="2753204" y="3274372"/>
            <a:ext cx="1201072"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Vegetables</a:t>
            </a:r>
          </a:p>
        </p:txBody>
      </p:sp>
      <p:sp>
        <p:nvSpPr>
          <p:cNvPr id="53" name="Rectángulo redondeado 52">
            <a:extLst>
              <a:ext uri="{FF2B5EF4-FFF2-40B4-BE49-F238E27FC236}">
                <a16:creationId xmlns:a16="http://schemas.microsoft.com/office/drawing/2014/main" id="{44089035-AC96-E88D-8546-42D5684D0511}"/>
              </a:ext>
            </a:extLst>
          </p:cNvPr>
          <p:cNvSpPr/>
          <p:nvPr/>
        </p:nvSpPr>
        <p:spPr>
          <a:xfrm>
            <a:off x="4332288" y="3274372"/>
            <a:ext cx="1187449"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Whole</a:t>
            </a:r>
            <a:r>
              <a:rPr lang="es-ES" sz="1200" dirty="0">
                <a:solidFill>
                  <a:srgbClr val="002855"/>
                </a:solidFill>
              </a:rPr>
              <a:t> </a:t>
            </a:r>
            <a:r>
              <a:rPr lang="es-ES" sz="1200" dirty="0" err="1">
                <a:solidFill>
                  <a:srgbClr val="002855"/>
                </a:solidFill>
              </a:rPr>
              <a:t>grains</a:t>
            </a:r>
            <a:endParaRPr lang="es-ES" sz="1200" dirty="0">
              <a:solidFill>
                <a:srgbClr val="002855"/>
              </a:solidFill>
            </a:endParaRPr>
          </a:p>
        </p:txBody>
      </p:sp>
      <p:sp>
        <p:nvSpPr>
          <p:cNvPr id="59" name="Rectángulo redondeado 58">
            <a:extLst>
              <a:ext uri="{FF2B5EF4-FFF2-40B4-BE49-F238E27FC236}">
                <a16:creationId xmlns:a16="http://schemas.microsoft.com/office/drawing/2014/main" id="{6D3011B4-6DA1-11DC-72E1-A49655AF79D1}"/>
              </a:ext>
            </a:extLst>
          </p:cNvPr>
          <p:cNvSpPr/>
          <p:nvPr/>
        </p:nvSpPr>
        <p:spPr>
          <a:xfrm>
            <a:off x="2753204" y="3911277"/>
            <a:ext cx="1201072"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Fruits</a:t>
            </a:r>
            <a:endParaRPr lang="es-ES" sz="1200" dirty="0">
              <a:solidFill>
                <a:srgbClr val="002855"/>
              </a:solidFill>
            </a:endParaRPr>
          </a:p>
        </p:txBody>
      </p:sp>
      <p:cxnSp>
        <p:nvCxnSpPr>
          <p:cNvPr id="69" name="Conector recto de flecha 68">
            <a:extLst>
              <a:ext uri="{FF2B5EF4-FFF2-40B4-BE49-F238E27FC236}">
                <a16:creationId xmlns:a16="http://schemas.microsoft.com/office/drawing/2014/main" id="{2A459A2F-EFF8-672E-1C61-90F980AF43BB}"/>
              </a:ext>
            </a:extLst>
          </p:cNvPr>
          <p:cNvCxnSpPr>
            <a:cxnSpLocks/>
          </p:cNvCxnSpPr>
          <p:nvPr/>
        </p:nvCxnSpPr>
        <p:spPr>
          <a:xfrm>
            <a:off x="4921487" y="4015703"/>
            <a:ext cx="0" cy="639445"/>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70" name="Rectángulo redondeado 69">
            <a:extLst>
              <a:ext uri="{FF2B5EF4-FFF2-40B4-BE49-F238E27FC236}">
                <a16:creationId xmlns:a16="http://schemas.microsoft.com/office/drawing/2014/main" id="{8EDEFEB8-CEAC-C855-B2D6-AEEF47F197D0}"/>
              </a:ext>
            </a:extLst>
          </p:cNvPr>
          <p:cNvSpPr/>
          <p:nvPr/>
        </p:nvSpPr>
        <p:spPr>
          <a:xfrm>
            <a:off x="4332288" y="4698573"/>
            <a:ext cx="1187449" cy="407041"/>
          </a:xfrm>
          <a:prstGeom prst="roundRect">
            <a:avLst>
              <a:gd name="adj" fmla="val 8533"/>
            </a:avLst>
          </a:prstGeom>
          <a:noFill/>
          <a:ln>
            <a:solidFill>
              <a:srgbClr val="00285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ʊ3 FA</a:t>
            </a:r>
          </a:p>
          <a:p>
            <a:pPr algn="ctr"/>
            <a:r>
              <a:rPr lang="es-ES" sz="1200" dirty="0" err="1">
                <a:solidFill>
                  <a:srgbClr val="002855"/>
                </a:solidFill>
              </a:rPr>
              <a:t>Vitamin</a:t>
            </a:r>
            <a:r>
              <a:rPr lang="es-ES" sz="1200" dirty="0">
                <a:solidFill>
                  <a:srgbClr val="002855"/>
                </a:solidFill>
              </a:rPr>
              <a:t> D</a:t>
            </a:r>
          </a:p>
        </p:txBody>
      </p:sp>
      <p:sp>
        <p:nvSpPr>
          <p:cNvPr id="71" name="Rectángulo redondeado 70">
            <a:extLst>
              <a:ext uri="{FF2B5EF4-FFF2-40B4-BE49-F238E27FC236}">
                <a16:creationId xmlns:a16="http://schemas.microsoft.com/office/drawing/2014/main" id="{A35761A6-269E-7B96-7B94-84EB4D0DC012}"/>
              </a:ext>
            </a:extLst>
          </p:cNvPr>
          <p:cNvSpPr/>
          <p:nvPr/>
        </p:nvSpPr>
        <p:spPr>
          <a:xfrm>
            <a:off x="4332288" y="3800053"/>
            <a:ext cx="1187449"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Fish</a:t>
            </a:r>
          </a:p>
        </p:txBody>
      </p:sp>
      <p:grpSp>
        <p:nvGrpSpPr>
          <p:cNvPr id="81" name="Grupo 80">
            <a:extLst>
              <a:ext uri="{FF2B5EF4-FFF2-40B4-BE49-F238E27FC236}">
                <a16:creationId xmlns:a16="http://schemas.microsoft.com/office/drawing/2014/main" id="{1F30DD62-74F6-5B30-EE2D-2C20CFB1AE19}"/>
              </a:ext>
            </a:extLst>
          </p:cNvPr>
          <p:cNvGrpSpPr/>
          <p:nvPr/>
        </p:nvGrpSpPr>
        <p:grpSpPr>
          <a:xfrm>
            <a:off x="6381482" y="3228404"/>
            <a:ext cx="3015734" cy="2033212"/>
            <a:chOff x="6381482" y="3228404"/>
            <a:chExt cx="3015734" cy="2033212"/>
          </a:xfrm>
        </p:grpSpPr>
        <p:sp>
          <p:nvSpPr>
            <p:cNvPr id="39" name="Rectángulo redondeado 38">
              <a:extLst>
                <a:ext uri="{FF2B5EF4-FFF2-40B4-BE49-F238E27FC236}">
                  <a16:creationId xmlns:a16="http://schemas.microsoft.com/office/drawing/2014/main" id="{FE5E3BA3-94D1-2C8E-6F3E-C0EC4A05E2BD}"/>
                </a:ext>
              </a:extLst>
            </p:cNvPr>
            <p:cNvSpPr/>
            <p:nvPr/>
          </p:nvSpPr>
          <p:spPr>
            <a:xfrm>
              <a:off x="6560540" y="4854575"/>
              <a:ext cx="1086152" cy="407041"/>
            </a:xfrm>
            <a:prstGeom prst="roundRect">
              <a:avLst>
                <a:gd name="adj" fmla="val 8533"/>
              </a:avLst>
            </a:prstGeom>
            <a:solidFill>
              <a:schemeClr val="bg1"/>
            </a:solidFill>
            <a:ln>
              <a:solidFill>
                <a:srgbClr val="00285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SFA</a:t>
              </a:r>
            </a:p>
          </p:txBody>
        </p:sp>
        <p:sp>
          <p:nvSpPr>
            <p:cNvPr id="44" name="Rectángulo redondeado 43">
              <a:extLst>
                <a:ext uri="{FF2B5EF4-FFF2-40B4-BE49-F238E27FC236}">
                  <a16:creationId xmlns:a16="http://schemas.microsoft.com/office/drawing/2014/main" id="{44E1CF08-5E3B-1E63-1380-320B1D1EBE4D}"/>
                </a:ext>
              </a:extLst>
            </p:cNvPr>
            <p:cNvSpPr/>
            <p:nvPr/>
          </p:nvSpPr>
          <p:spPr>
            <a:xfrm>
              <a:off x="8139636" y="4854575"/>
              <a:ext cx="1086152" cy="407041"/>
            </a:xfrm>
            <a:prstGeom prst="roundRect">
              <a:avLst>
                <a:gd name="adj" fmla="val 8533"/>
              </a:avLst>
            </a:prstGeom>
            <a:solidFill>
              <a:schemeClr val="bg1"/>
            </a:solidFill>
            <a:ln>
              <a:solidFill>
                <a:srgbClr val="00285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Sugar</a:t>
              </a:r>
              <a:endParaRPr lang="es-ES" sz="1200" dirty="0">
                <a:solidFill>
                  <a:srgbClr val="002855"/>
                </a:solidFill>
              </a:endParaRPr>
            </a:p>
          </p:txBody>
        </p:sp>
        <p:sp>
          <p:nvSpPr>
            <p:cNvPr id="56" name="Rectángulo redondeado 55">
              <a:extLst>
                <a:ext uri="{FF2B5EF4-FFF2-40B4-BE49-F238E27FC236}">
                  <a16:creationId xmlns:a16="http://schemas.microsoft.com/office/drawing/2014/main" id="{B6145DC8-6FE3-E4A8-A9C9-5859D4A1F2EF}"/>
                </a:ext>
              </a:extLst>
            </p:cNvPr>
            <p:cNvSpPr/>
            <p:nvPr/>
          </p:nvSpPr>
          <p:spPr>
            <a:xfrm>
              <a:off x="7968208" y="3228404"/>
              <a:ext cx="1429008" cy="498976"/>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Refined</a:t>
              </a:r>
              <a:r>
                <a:rPr lang="es-ES" sz="1200" dirty="0">
                  <a:solidFill>
                    <a:srgbClr val="002855"/>
                  </a:solidFill>
                </a:rPr>
                <a:t> </a:t>
              </a:r>
              <a:r>
                <a:rPr lang="es-ES" sz="1200" dirty="0" err="1">
                  <a:solidFill>
                    <a:srgbClr val="002855"/>
                  </a:solidFill>
                </a:rPr>
                <a:t>grains</a:t>
              </a:r>
              <a:endParaRPr lang="es-ES" sz="1200" dirty="0">
                <a:solidFill>
                  <a:srgbClr val="002855"/>
                </a:solidFill>
              </a:endParaRPr>
            </a:p>
          </p:txBody>
        </p:sp>
        <p:cxnSp>
          <p:nvCxnSpPr>
            <p:cNvPr id="73" name="Conector recto de flecha 72">
              <a:extLst>
                <a:ext uri="{FF2B5EF4-FFF2-40B4-BE49-F238E27FC236}">
                  <a16:creationId xmlns:a16="http://schemas.microsoft.com/office/drawing/2014/main" id="{6C6FC711-FE52-EB87-AD68-FFB95F8D91CD}"/>
                </a:ext>
              </a:extLst>
            </p:cNvPr>
            <p:cNvCxnSpPr>
              <a:cxnSpLocks/>
            </p:cNvCxnSpPr>
            <p:nvPr/>
          </p:nvCxnSpPr>
          <p:spPr>
            <a:xfrm>
              <a:off x="6994180" y="3584822"/>
              <a:ext cx="0" cy="1225867"/>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cto de flecha 73">
              <a:extLst>
                <a:ext uri="{FF2B5EF4-FFF2-40B4-BE49-F238E27FC236}">
                  <a16:creationId xmlns:a16="http://schemas.microsoft.com/office/drawing/2014/main" id="{5F023396-C0EB-381C-BA6E-7667AC72B2A2}"/>
                </a:ext>
              </a:extLst>
            </p:cNvPr>
            <p:cNvCxnSpPr>
              <a:cxnSpLocks/>
            </p:cNvCxnSpPr>
            <p:nvPr/>
          </p:nvCxnSpPr>
          <p:spPr>
            <a:xfrm>
              <a:off x="7176120" y="4173962"/>
              <a:ext cx="0" cy="639445"/>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75" name="Rectángulo redondeado 74">
              <a:extLst>
                <a:ext uri="{FF2B5EF4-FFF2-40B4-BE49-F238E27FC236}">
                  <a16:creationId xmlns:a16="http://schemas.microsoft.com/office/drawing/2014/main" id="{6269210F-9B3B-66B9-1D42-70B932E33829}"/>
                </a:ext>
              </a:extLst>
            </p:cNvPr>
            <p:cNvSpPr/>
            <p:nvPr/>
          </p:nvSpPr>
          <p:spPr>
            <a:xfrm>
              <a:off x="6389112" y="3228404"/>
              <a:ext cx="1429008" cy="498976"/>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Red </a:t>
              </a:r>
              <a:r>
                <a:rPr lang="es-ES" sz="1200" dirty="0" err="1">
                  <a:solidFill>
                    <a:srgbClr val="002855"/>
                  </a:solidFill>
                </a:rPr>
                <a:t>meat</a:t>
              </a:r>
              <a:r>
                <a:rPr lang="es-ES" sz="1200" dirty="0">
                  <a:solidFill>
                    <a:srgbClr val="002855"/>
                  </a:solidFill>
                </a:rPr>
                <a:t> </a:t>
              </a:r>
            </a:p>
            <a:p>
              <a:pPr algn="ctr"/>
              <a:r>
                <a:rPr lang="es-ES" sz="1200" dirty="0" err="1">
                  <a:solidFill>
                    <a:srgbClr val="002855"/>
                  </a:solidFill>
                </a:rPr>
                <a:t>Processed</a:t>
              </a:r>
              <a:r>
                <a:rPr lang="es-ES" sz="1200" dirty="0">
                  <a:solidFill>
                    <a:srgbClr val="002855"/>
                  </a:solidFill>
                </a:rPr>
                <a:t> </a:t>
              </a:r>
              <a:r>
                <a:rPr lang="es-ES" sz="1200" dirty="0" err="1">
                  <a:solidFill>
                    <a:srgbClr val="002855"/>
                  </a:solidFill>
                </a:rPr>
                <a:t>meat</a:t>
              </a:r>
              <a:endParaRPr lang="es-ES" sz="1200" dirty="0">
                <a:solidFill>
                  <a:srgbClr val="002855"/>
                </a:solidFill>
              </a:endParaRPr>
            </a:p>
          </p:txBody>
        </p:sp>
        <p:sp>
          <p:nvSpPr>
            <p:cNvPr id="76" name="Rectángulo redondeado 75">
              <a:extLst>
                <a:ext uri="{FF2B5EF4-FFF2-40B4-BE49-F238E27FC236}">
                  <a16:creationId xmlns:a16="http://schemas.microsoft.com/office/drawing/2014/main" id="{5AFC2323-1422-14F7-F545-AA6DDCBD3DD1}"/>
                </a:ext>
              </a:extLst>
            </p:cNvPr>
            <p:cNvSpPr/>
            <p:nvPr/>
          </p:nvSpPr>
          <p:spPr>
            <a:xfrm>
              <a:off x="6381482" y="4041068"/>
              <a:ext cx="1285974"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2855"/>
                  </a:solidFill>
                </a:rPr>
                <a:t>Snacks</a:t>
              </a:r>
            </a:p>
          </p:txBody>
        </p:sp>
        <p:cxnSp>
          <p:nvCxnSpPr>
            <p:cNvPr id="78" name="Conector recto de flecha 77">
              <a:extLst>
                <a:ext uri="{FF2B5EF4-FFF2-40B4-BE49-F238E27FC236}">
                  <a16:creationId xmlns:a16="http://schemas.microsoft.com/office/drawing/2014/main" id="{7A370CC5-EDF3-D3FE-3547-7F754693C1F9}"/>
                </a:ext>
              </a:extLst>
            </p:cNvPr>
            <p:cNvCxnSpPr>
              <a:cxnSpLocks/>
            </p:cNvCxnSpPr>
            <p:nvPr/>
          </p:nvCxnSpPr>
          <p:spPr>
            <a:xfrm>
              <a:off x="8682712" y="4173962"/>
              <a:ext cx="0" cy="639445"/>
            </a:xfrm>
            <a:prstGeom prst="straightConnector1">
              <a:avLst/>
            </a:prstGeom>
            <a:ln w="15875">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79" name="Rectángulo redondeado 78">
              <a:extLst>
                <a:ext uri="{FF2B5EF4-FFF2-40B4-BE49-F238E27FC236}">
                  <a16:creationId xmlns:a16="http://schemas.microsoft.com/office/drawing/2014/main" id="{36B0B0D8-E788-8FCF-0406-6B0DD0E96CB4}"/>
                </a:ext>
              </a:extLst>
            </p:cNvPr>
            <p:cNvSpPr/>
            <p:nvPr/>
          </p:nvSpPr>
          <p:spPr>
            <a:xfrm>
              <a:off x="8118872" y="3822127"/>
              <a:ext cx="1127680" cy="407041"/>
            </a:xfrm>
            <a:prstGeom prst="roundRect">
              <a:avLst>
                <a:gd name="adj" fmla="val 8533"/>
              </a:avLst>
            </a:prstGeom>
            <a:solidFill>
              <a:schemeClr val="bg1"/>
            </a:solidFill>
            <a:ln w="158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err="1">
                  <a:solidFill>
                    <a:srgbClr val="002855"/>
                  </a:solidFill>
                </a:rPr>
                <a:t>Sweets</a:t>
              </a:r>
              <a:endParaRPr lang="es-ES" sz="1200" dirty="0">
                <a:solidFill>
                  <a:srgbClr val="002855"/>
                </a:solidFill>
              </a:endParaRPr>
            </a:p>
          </p:txBody>
        </p:sp>
      </p:grpSp>
      <p:sp>
        <p:nvSpPr>
          <p:cNvPr id="80" name="Flecha arriba 79">
            <a:extLst>
              <a:ext uri="{FF2B5EF4-FFF2-40B4-BE49-F238E27FC236}">
                <a16:creationId xmlns:a16="http://schemas.microsoft.com/office/drawing/2014/main" id="{10816CC1-5403-9B3B-FB66-51DEDAF7C271}"/>
              </a:ext>
            </a:extLst>
          </p:cNvPr>
          <p:cNvSpPr/>
          <p:nvPr/>
        </p:nvSpPr>
        <p:spPr>
          <a:xfrm rot="10800000">
            <a:off x="9624392" y="3271234"/>
            <a:ext cx="634903" cy="2646608"/>
          </a:xfrm>
          <a:prstGeom prst="upArrow">
            <a:avLst>
              <a:gd name="adj1" fmla="val 50000"/>
              <a:gd name="adj2" fmla="val 47972"/>
            </a:avLst>
          </a:prstGeom>
          <a:solidFill>
            <a:srgbClr val="00F0BE">
              <a:alpha val="510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3813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46AAB43E-BBDC-84A0-CBDE-2D55C3DE778C}"/>
              </a:ext>
            </a:extLst>
          </p:cNvPr>
          <p:cNvSpPr/>
          <p:nvPr/>
        </p:nvSpPr>
        <p:spPr>
          <a:xfrm>
            <a:off x="731841" y="2155371"/>
            <a:ext cx="6020652"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6AEC9400-51B5-A70F-8778-8DE4C1C4AE24}"/>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011B16C5-1B75-324C-EAD7-A488A029995A}"/>
              </a:ext>
            </a:extLst>
          </p:cNvPr>
          <p:cNvSpPr txBox="1"/>
          <p:nvPr/>
        </p:nvSpPr>
        <p:spPr>
          <a:xfrm>
            <a:off x="699180" y="583989"/>
            <a:ext cx="6887483" cy="1200329"/>
          </a:xfrm>
          <a:prstGeom prst="rect">
            <a:avLst/>
          </a:prstGeom>
          <a:noFill/>
        </p:spPr>
        <p:txBody>
          <a:bodyPr wrap="square">
            <a:spAutoFit/>
          </a:bodyPr>
          <a:lstStyle/>
          <a:p>
            <a:pPr marL="0" indent="0">
              <a:buNone/>
            </a:pPr>
            <a:r>
              <a:rPr lang="es-ES" sz="2400" b="1" dirty="0">
                <a:solidFill>
                  <a:srgbClr val="00F0BE"/>
                </a:solidFill>
              </a:rPr>
              <a:t>¿Qué intervención NO farmacológica ha demostrado mejorar la calidad de vida en personas mayores con DM2 y fragilidad?</a:t>
            </a:r>
          </a:p>
        </p:txBody>
      </p:sp>
      <p:sp>
        <p:nvSpPr>
          <p:cNvPr id="11" name="CuadroTexto 10">
            <a:extLst>
              <a:ext uri="{FF2B5EF4-FFF2-40B4-BE49-F238E27FC236}">
                <a16:creationId xmlns:a16="http://schemas.microsoft.com/office/drawing/2014/main" id="{F553F080-D7BC-B5A5-4B00-7D7A1BC6CF52}"/>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Dietas restrictivas hipocalóricas</a:t>
            </a:r>
          </a:p>
          <a:p>
            <a:pPr marL="0" indent="0">
              <a:lnSpc>
                <a:spcPct val="200000"/>
              </a:lnSpc>
              <a:buNone/>
            </a:pPr>
            <a:r>
              <a:rPr lang="es-ES" dirty="0">
                <a:solidFill>
                  <a:srgbClr val="002855"/>
                </a:solidFill>
              </a:rPr>
              <a:t>B) Aislamiento preventivo</a:t>
            </a:r>
          </a:p>
          <a:p>
            <a:pPr marL="0" indent="0">
              <a:lnSpc>
                <a:spcPct val="200000"/>
              </a:lnSpc>
              <a:buNone/>
            </a:pPr>
            <a:r>
              <a:rPr lang="es-ES" dirty="0">
                <a:solidFill>
                  <a:srgbClr val="002855"/>
                </a:solidFill>
              </a:rPr>
              <a:t>C) Ejercicio multicomponente adaptado</a:t>
            </a:r>
          </a:p>
          <a:p>
            <a:pPr marL="0" indent="0">
              <a:lnSpc>
                <a:spcPct val="200000"/>
              </a:lnSpc>
              <a:buNone/>
            </a:pPr>
            <a:r>
              <a:rPr lang="es-ES" dirty="0">
                <a:solidFill>
                  <a:srgbClr val="002855"/>
                </a:solidFill>
              </a:rPr>
              <a:t>D) Eliminación del desayuno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3E15-D886-C4B2-0C45-8775A8EA7F99}"/>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495558C3-4752-3532-7EE4-32256D2DCBEE}"/>
              </a:ext>
            </a:extLst>
          </p:cNvPr>
          <p:cNvSpPr/>
          <p:nvPr/>
        </p:nvSpPr>
        <p:spPr>
          <a:xfrm>
            <a:off x="731841" y="2155371"/>
            <a:ext cx="6020652"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1F975550-4627-6E27-4DF5-B0E5FE22D6A4}"/>
              </a:ext>
            </a:extLst>
          </p:cNvPr>
          <p:cNvSpPr/>
          <p:nvPr/>
        </p:nvSpPr>
        <p:spPr>
          <a:xfrm>
            <a:off x="7147262" y="831566"/>
            <a:ext cx="4601826" cy="4601826"/>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DD8F2FFF-B243-A3F8-0F47-0BF405B6516F}"/>
              </a:ext>
            </a:extLst>
          </p:cNvPr>
          <p:cNvSpPr txBox="1"/>
          <p:nvPr/>
        </p:nvSpPr>
        <p:spPr>
          <a:xfrm>
            <a:off x="699180" y="583989"/>
            <a:ext cx="6887483" cy="1200329"/>
          </a:xfrm>
          <a:prstGeom prst="rect">
            <a:avLst/>
          </a:prstGeom>
          <a:noFill/>
        </p:spPr>
        <p:txBody>
          <a:bodyPr wrap="square">
            <a:spAutoFit/>
          </a:bodyPr>
          <a:lstStyle/>
          <a:p>
            <a:pPr marL="0" indent="0">
              <a:buNone/>
            </a:pPr>
            <a:r>
              <a:rPr lang="es-ES" sz="2400" b="1" dirty="0">
                <a:solidFill>
                  <a:srgbClr val="00F0BE"/>
                </a:solidFill>
              </a:rPr>
              <a:t>¿Qué intervención NO farmacológica ha demostrado mejorar la calidad de vida en personas mayores con DM2 y fragilidad?</a:t>
            </a:r>
          </a:p>
        </p:txBody>
      </p:sp>
      <p:sp>
        <p:nvSpPr>
          <p:cNvPr id="7" name="CuadroTexto 6">
            <a:extLst>
              <a:ext uri="{FF2B5EF4-FFF2-40B4-BE49-F238E27FC236}">
                <a16:creationId xmlns:a16="http://schemas.microsoft.com/office/drawing/2014/main" id="{4BD93821-7F37-4D61-394E-1A317F9361A2}"/>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Dietas restrictivas hipocalóricas</a:t>
            </a:r>
          </a:p>
          <a:p>
            <a:pPr marL="0" indent="0">
              <a:lnSpc>
                <a:spcPct val="200000"/>
              </a:lnSpc>
              <a:buNone/>
            </a:pPr>
            <a:r>
              <a:rPr lang="es-ES" dirty="0">
                <a:solidFill>
                  <a:srgbClr val="002855"/>
                </a:solidFill>
              </a:rPr>
              <a:t>B) Aislamiento preventivo</a:t>
            </a:r>
          </a:p>
          <a:p>
            <a:pPr marL="0" indent="0">
              <a:lnSpc>
                <a:spcPct val="200000"/>
              </a:lnSpc>
              <a:buNone/>
            </a:pPr>
            <a:r>
              <a:rPr lang="es-ES" b="1" dirty="0">
                <a:solidFill>
                  <a:srgbClr val="002855"/>
                </a:solidFill>
              </a:rPr>
              <a:t>C) Ejercicio multicomponente adaptado</a:t>
            </a:r>
          </a:p>
          <a:p>
            <a:pPr marL="0" indent="0">
              <a:lnSpc>
                <a:spcPct val="200000"/>
              </a:lnSpc>
              <a:buNone/>
            </a:pPr>
            <a:r>
              <a:rPr lang="es-ES" dirty="0">
                <a:solidFill>
                  <a:srgbClr val="002855"/>
                </a:solidFill>
              </a:rPr>
              <a:t>D) Eliminación del desayuno</a:t>
            </a:r>
          </a:p>
        </p:txBody>
      </p:sp>
    </p:spTree>
    <p:extLst>
      <p:ext uri="{BB962C8B-B14F-4D97-AF65-F5344CB8AC3E}">
        <p14:creationId xmlns:p14="http://schemas.microsoft.com/office/powerpoint/2010/main" val="1140989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5479E4-A67D-B8B2-96F3-3F0D1C199773}"/>
              </a:ext>
            </a:extLst>
          </p:cNvPr>
          <p:cNvPicPr>
            <a:picLocks noChangeAspect="1"/>
          </p:cNvPicPr>
          <p:nvPr/>
        </p:nvPicPr>
        <p:blipFill>
          <a:blip r:embed="rId3"/>
          <a:srcRect l="2755" t="3235" r="7632" b="6253"/>
          <a:stretch/>
        </p:blipFill>
        <p:spPr>
          <a:xfrm>
            <a:off x="554038" y="3228975"/>
            <a:ext cx="11320462" cy="2540000"/>
          </a:xfrm>
          <a:prstGeom prst="rect">
            <a:avLst/>
          </a:prstGeom>
        </p:spPr>
      </p:pic>
      <p:sp>
        <p:nvSpPr>
          <p:cNvPr id="4" name="CuadroTexto 3">
            <a:extLst>
              <a:ext uri="{FF2B5EF4-FFF2-40B4-BE49-F238E27FC236}">
                <a16:creationId xmlns:a16="http://schemas.microsoft.com/office/drawing/2014/main" id="{A7161ADB-B567-95D2-5075-8F3CC5444610}"/>
              </a:ext>
            </a:extLst>
          </p:cNvPr>
          <p:cNvSpPr txBox="1"/>
          <p:nvPr/>
        </p:nvSpPr>
        <p:spPr>
          <a:xfrm>
            <a:off x="641426" y="608726"/>
            <a:ext cx="9516806" cy="1938992"/>
          </a:xfrm>
          <a:prstGeom prst="rect">
            <a:avLst/>
          </a:prstGeom>
          <a:noFill/>
        </p:spPr>
        <p:txBody>
          <a:bodyPr wrap="square">
            <a:spAutoFit/>
          </a:bodyPr>
          <a:lstStyle/>
          <a:p>
            <a:r>
              <a:rPr lang="es-ES" sz="2400" b="1" dirty="0">
                <a:solidFill>
                  <a:srgbClr val="002855"/>
                </a:solidFill>
              </a:rPr>
              <a:t>Eficacia del ejercicio combinado aeróbico y de resistencia sobre la cognición, la salud metabólica, la función física y la calidad de vida relacionada con la salud en adultos de mediana edad y mayores con DM2: Una revisión sistemática y metaanálisis. </a:t>
            </a:r>
          </a:p>
        </p:txBody>
      </p:sp>
      <p:sp>
        <p:nvSpPr>
          <p:cNvPr id="6" name="CuadroTexto 5">
            <a:extLst>
              <a:ext uri="{FF2B5EF4-FFF2-40B4-BE49-F238E27FC236}">
                <a16:creationId xmlns:a16="http://schemas.microsoft.com/office/drawing/2014/main" id="{08EF38F9-D2B7-50D2-5C2C-1B25671305A7}"/>
              </a:ext>
            </a:extLst>
          </p:cNvPr>
          <p:cNvSpPr txBox="1"/>
          <p:nvPr/>
        </p:nvSpPr>
        <p:spPr>
          <a:xfrm>
            <a:off x="681038" y="6195983"/>
            <a:ext cx="941021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solidFill>
                  <a:srgbClr val="002855"/>
                </a:solidFill>
                <a:latin typeface="+mj-lt"/>
              </a:rPr>
              <a:t>Zhang </a:t>
            </a:r>
            <a:r>
              <a:rPr lang="es-ES" sz="700" dirty="0" err="1">
                <a:solidFill>
                  <a:srgbClr val="002855"/>
                </a:solidFill>
                <a:latin typeface="+mj-lt"/>
              </a:rPr>
              <a:t>J,et</a:t>
            </a:r>
            <a:r>
              <a:rPr lang="es-ES" sz="700" dirty="0">
                <a:solidFill>
                  <a:srgbClr val="002855"/>
                </a:solidFill>
                <a:latin typeface="+mj-lt"/>
              </a:rPr>
              <a:t> al. </a:t>
            </a:r>
            <a:r>
              <a:rPr lang="es-ES" sz="700" dirty="0" err="1">
                <a:solidFill>
                  <a:srgbClr val="002855"/>
                </a:solidFill>
                <a:latin typeface="+mj-lt"/>
              </a:rPr>
              <a:t>Arch</a:t>
            </a:r>
            <a:r>
              <a:rPr lang="es-ES" sz="700" dirty="0">
                <a:solidFill>
                  <a:srgbClr val="002855"/>
                </a:solidFill>
                <a:latin typeface="+mj-lt"/>
              </a:rPr>
              <a:t> </a:t>
            </a:r>
            <a:r>
              <a:rPr lang="es-ES" sz="700" dirty="0" err="1">
                <a:solidFill>
                  <a:srgbClr val="002855"/>
                </a:solidFill>
                <a:latin typeface="+mj-lt"/>
              </a:rPr>
              <a:t>Phys</a:t>
            </a:r>
            <a:r>
              <a:rPr lang="es-ES" sz="700" dirty="0">
                <a:solidFill>
                  <a:srgbClr val="002855"/>
                </a:solidFill>
                <a:latin typeface="+mj-lt"/>
              </a:rPr>
              <a:t> </a:t>
            </a:r>
            <a:r>
              <a:rPr lang="es-ES" sz="700" dirty="0" err="1">
                <a:solidFill>
                  <a:srgbClr val="002855"/>
                </a:solidFill>
                <a:latin typeface="+mj-lt"/>
              </a:rPr>
              <a:t>Med</a:t>
            </a:r>
            <a:r>
              <a:rPr lang="es-ES" sz="700" dirty="0">
                <a:solidFill>
                  <a:srgbClr val="002855"/>
                </a:solidFill>
                <a:latin typeface="+mj-lt"/>
              </a:rPr>
              <a:t> </a:t>
            </a:r>
            <a:r>
              <a:rPr lang="es-ES" sz="700" dirty="0" err="1">
                <a:solidFill>
                  <a:srgbClr val="002855"/>
                </a:solidFill>
                <a:latin typeface="+mj-lt"/>
              </a:rPr>
              <a:t>Rehabil</a:t>
            </a:r>
            <a:r>
              <a:rPr lang="es-ES" sz="700" dirty="0">
                <a:solidFill>
                  <a:srgbClr val="002855"/>
                </a:solidFill>
                <a:latin typeface="+mj-lt"/>
              </a:rPr>
              <a:t>. 2024 Aug;105(8):1585-1599. </a:t>
            </a:r>
          </a:p>
        </p:txBody>
      </p:sp>
      <p:sp>
        <p:nvSpPr>
          <p:cNvPr id="5" name="CuadroTexto 4">
            <a:extLst>
              <a:ext uri="{FF2B5EF4-FFF2-40B4-BE49-F238E27FC236}">
                <a16:creationId xmlns:a16="http://schemas.microsoft.com/office/drawing/2014/main" id="{3D86AFF7-3229-0F08-EC75-27F86745E6B9}"/>
              </a:ext>
            </a:extLst>
          </p:cNvPr>
          <p:cNvSpPr txBox="1"/>
          <p:nvPr/>
        </p:nvSpPr>
        <p:spPr>
          <a:xfrm>
            <a:off x="635000" y="2781984"/>
            <a:ext cx="10477500" cy="338554"/>
          </a:xfrm>
          <a:prstGeom prst="rect">
            <a:avLst/>
          </a:prstGeom>
          <a:noFill/>
        </p:spPr>
        <p:txBody>
          <a:bodyPr wrap="square">
            <a:spAutoFit/>
          </a:bodyPr>
          <a:lstStyle/>
          <a:p>
            <a:r>
              <a:rPr lang="es-ES" sz="1600" dirty="0">
                <a:solidFill>
                  <a:srgbClr val="002855"/>
                </a:solidFill>
              </a:rPr>
              <a:t>Gráfico del efecto del ejercicio combinado aeróbico y de resistencia sobre la cognición.</a:t>
            </a:r>
          </a:p>
        </p:txBody>
      </p:sp>
    </p:spTree>
    <p:extLst>
      <p:ext uri="{BB962C8B-B14F-4D97-AF65-F5344CB8AC3E}">
        <p14:creationId xmlns:p14="http://schemas.microsoft.com/office/powerpoint/2010/main" val="170948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84716F-AD43-9257-7C74-628E2CF22D91}"/>
              </a:ext>
            </a:extLst>
          </p:cNvPr>
          <p:cNvPicPr>
            <a:picLocks noChangeAspect="1"/>
          </p:cNvPicPr>
          <p:nvPr/>
        </p:nvPicPr>
        <p:blipFill>
          <a:blip r:embed="rId3"/>
          <a:srcRect l="5417" r="6910"/>
          <a:stretch/>
        </p:blipFill>
        <p:spPr>
          <a:xfrm>
            <a:off x="628659" y="1929100"/>
            <a:ext cx="11120429" cy="3266443"/>
          </a:xfrm>
          <a:prstGeom prst="rect">
            <a:avLst/>
          </a:prstGeom>
        </p:spPr>
      </p:pic>
      <p:sp>
        <p:nvSpPr>
          <p:cNvPr id="6" name="CuadroTexto 5">
            <a:extLst>
              <a:ext uri="{FF2B5EF4-FFF2-40B4-BE49-F238E27FC236}">
                <a16:creationId xmlns:a16="http://schemas.microsoft.com/office/drawing/2014/main" id="{33767A58-6581-2C35-646A-75F82DCF939A}"/>
              </a:ext>
            </a:extLst>
          </p:cNvPr>
          <p:cNvSpPr txBox="1"/>
          <p:nvPr/>
        </p:nvSpPr>
        <p:spPr>
          <a:xfrm>
            <a:off x="689634" y="6215523"/>
            <a:ext cx="941021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solidFill>
                  <a:srgbClr val="002855"/>
                </a:solidFill>
              </a:rPr>
              <a:t>Zhang </a:t>
            </a:r>
            <a:r>
              <a:rPr lang="es-ES" sz="700" dirty="0" err="1">
                <a:solidFill>
                  <a:srgbClr val="002855"/>
                </a:solidFill>
              </a:rPr>
              <a:t>J,et</a:t>
            </a:r>
            <a:r>
              <a:rPr lang="es-ES" sz="700" dirty="0">
                <a:solidFill>
                  <a:srgbClr val="002855"/>
                </a:solidFill>
              </a:rPr>
              <a:t> al. </a:t>
            </a:r>
            <a:r>
              <a:rPr lang="es-ES" sz="700" dirty="0" err="1">
                <a:solidFill>
                  <a:srgbClr val="002855"/>
                </a:solidFill>
              </a:rPr>
              <a:t>Arch</a:t>
            </a:r>
            <a:r>
              <a:rPr lang="es-ES" sz="700" dirty="0">
                <a:solidFill>
                  <a:srgbClr val="002855"/>
                </a:solidFill>
              </a:rPr>
              <a:t> </a:t>
            </a:r>
            <a:r>
              <a:rPr lang="es-ES" sz="700" dirty="0" err="1">
                <a:solidFill>
                  <a:srgbClr val="002855"/>
                </a:solidFill>
              </a:rPr>
              <a:t>Phys</a:t>
            </a:r>
            <a:r>
              <a:rPr lang="es-ES" sz="700" dirty="0">
                <a:solidFill>
                  <a:srgbClr val="002855"/>
                </a:solidFill>
              </a:rPr>
              <a:t> </a:t>
            </a:r>
            <a:r>
              <a:rPr lang="es-ES" sz="700" dirty="0" err="1">
                <a:solidFill>
                  <a:srgbClr val="002855"/>
                </a:solidFill>
              </a:rPr>
              <a:t>Med</a:t>
            </a:r>
            <a:r>
              <a:rPr lang="es-ES" sz="700" dirty="0">
                <a:solidFill>
                  <a:srgbClr val="002855"/>
                </a:solidFill>
              </a:rPr>
              <a:t> </a:t>
            </a:r>
            <a:r>
              <a:rPr lang="es-ES" sz="700" dirty="0" err="1">
                <a:solidFill>
                  <a:srgbClr val="002855"/>
                </a:solidFill>
              </a:rPr>
              <a:t>Rehabil</a:t>
            </a:r>
            <a:r>
              <a:rPr lang="es-ES" sz="700" dirty="0">
                <a:solidFill>
                  <a:srgbClr val="002855"/>
                </a:solidFill>
              </a:rPr>
              <a:t>. 2024 Aug;105(8):1585-1599. </a:t>
            </a:r>
          </a:p>
        </p:txBody>
      </p:sp>
      <p:sp>
        <p:nvSpPr>
          <p:cNvPr id="2" name="CuadroTexto 1">
            <a:extLst>
              <a:ext uri="{FF2B5EF4-FFF2-40B4-BE49-F238E27FC236}">
                <a16:creationId xmlns:a16="http://schemas.microsoft.com/office/drawing/2014/main" id="{03683393-E18C-E663-DF6D-4621BC6FD025}"/>
              </a:ext>
            </a:extLst>
          </p:cNvPr>
          <p:cNvSpPr txBox="1"/>
          <p:nvPr/>
        </p:nvSpPr>
        <p:spPr>
          <a:xfrm>
            <a:off x="635000" y="1727591"/>
            <a:ext cx="10477500" cy="338554"/>
          </a:xfrm>
          <a:prstGeom prst="rect">
            <a:avLst/>
          </a:prstGeom>
          <a:noFill/>
        </p:spPr>
        <p:txBody>
          <a:bodyPr wrap="square">
            <a:spAutoFit/>
          </a:bodyPr>
          <a:lstStyle/>
          <a:p>
            <a:r>
              <a:rPr lang="es-ES" sz="1600" dirty="0">
                <a:solidFill>
                  <a:srgbClr val="002855"/>
                </a:solidFill>
              </a:rPr>
              <a:t>Gráfico del efecto del ejercicio combinado aeróbico y de resistencia sobre la HbA1c.</a:t>
            </a:r>
          </a:p>
        </p:txBody>
      </p:sp>
    </p:spTree>
    <p:extLst>
      <p:ext uri="{BB962C8B-B14F-4D97-AF65-F5344CB8AC3E}">
        <p14:creationId xmlns:p14="http://schemas.microsoft.com/office/powerpoint/2010/main" val="1671950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643F301-97B0-75EB-FD98-EF8BF096161E}"/>
              </a:ext>
            </a:extLst>
          </p:cNvPr>
          <p:cNvSpPr/>
          <p:nvPr/>
        </p:nvSpPr>
        <p:spPr>
          <a:xfrm>
            <a:off x="731841" y="2155371"/>
            <a:ext cx="6020652"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601A026B-FF27-14DD-BA93-AB06FB77227B}"/>
              </a:ext>
            </a:extLst>
          </p:cNvPr>
          <p:cNvSpPr/>
          <p:nvPr/>
        </p:nvSpPr>
        <p:spPr>
          <a:xfrm>
            <a:off x="6798733" y="831565"/>
            <a:ext cx="4950355" cy="4950355"/>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3D3EE772-1354-FFFB-E988-975A9EFE97E9}"/>
              </a:ext>
            </a:extLst>
          </p:cNvPr>
          <p:cNvSpPr txBox="1"/>
          <p:nvPr/>
        </p:nvSpPr>
        <p:spPr>
          <a:xfrm>
            <a:off x="615972" y="583989"/>
            <a:ext cx="6416654" cy="1200329"/>
          </a:xfrm>
          <a:prstGeom prst="rect">
            <a:avLst/>
          </a:prstGeom>
          <a:noFill/>
        </p:spPr>
        <p:txBody>
          <a:bodyPr wrap="square">
            <a:spAutoFit/>
          </a:bodyPr>
          <a:lstStyle/>
          <a:p>
            <a:pPr marL="0" indent="0">
              <a:buNone/>
            </a:pPr>
            <a:r>
              <a:rPr lang="es-ES" sz="2400" b="1" dirty="0">
                <a:solidFill>
                  <a:srgbClr val="00F0BE"/>
                </a:solidFill>
              </a:rPr>
              <a:t>¿Qué antidiabético oral tiene bajo riesgo de hipoglucemia y buena tolerancia en pacientes frágiles?</a:t>
            </a:r>
          </a:p>
        </p:txBody>
      </p:sp>
      <p:sp>
        <p:nvSpPr>
          <p:cNvPr id="7" name="CuadroTexto 6">
            <a:extLst>
              <a:ext uri="{FF2B5EF4-FFF2-40B4-BE49-F238E27FC236}">
                <a16:creationId xmlns:a16="http://schemas.microsoft.com/office/drawing/2014/main" id="{4585CD99-CAA3-1BAD-3823-0482C065689F}"/>
              </a:ext>
            </a:extLst>
          </p:cNvPr>
          <p:cNvSpPr txBox="1"/>
          <p:nvPr/>
        </p:nvSpPr>
        <p:spPr>
          <a:xfrm>
            <a:off x="991960" y="2491564"/>
            <a:ext cx="5197173" cy="2222340"/>
          </a:xfrm>
          <a:prstGeom prst="rect">
            <a:avLst/>
          </a:prstGeom>
          <a:noFill/>
        </p:spPr>
        <p:txBody>
          <a:bodyPr wrap="square">
            <a:spAutoFit/>
          </a:bodyPr>
          <a:lstStyle/>
          <a:p>
            <a:pPr marL="0" indent="0">
              <a:lnSpc>
                <a:spcPct val="200000"/>
              </a:lnSpc>
              <a:buNone/>
            </a:pPr>
            <a:r>
              <a:rPr lang="es-ES" dirty="0">
                <a:solidFill>
                  <a:srgbClr val="002855"/>
                </a:solidFill>
              </a:rPr>
              <a:t>A) Sulfonilureas</a:t>
            </a:r>
          </a:p>
          <a:p>
            <a:pPr marL="0" indent="0">
              <a:lnSpc>
                <a:spcPct val="200000"/>
              </a:lnSpc>
              <a:buNone/>
            </a:pPr>
            <a:r>
              <a:rPr lang="es-ES" dirty="0">
                <a:solidFill>
                  <a:srgbClr val="002855"/>
                </a:solidFill>
              </a:rPr>
              <a:t>B) Inhibidores de DPP-4 (iDPP-4)</a:t>
            </a:r>
          </a:p>
          <a:p>
            <a:pPr marL="0" indent="0">
              <a:lnSpc>
                <a:spcPct val="200000"/>
              </a:lnSpc>
              <a:buNone/>
            </a:pPr>
            <a:r>
              <a:rPr lang="es-ES" dirty="0">
                <a:solidFill>
                  <a:srgbClr val="002855"/>
                </a:solidFill>
              </a:rPr>
              <a:t>C) </a:t>
            </a:r>
            <a:r>
              <a:rPr lang="es-ES" dirty="0" err="1">
                <a:solidFill>
                  <a:srgbClr val="002855"/>
                </a:solidFill>
              </a:rPr>
              <a:t>Repaglinida</a:t>
            </a:r>
            <a:endParaRPr lang="es-ES" dirty="0">
              <a:solidFill>
                <a:srgbClr val="002855"/>
              </a:solidFill>
            </a:endParaRPr>
          </a:p>
          <a:p>
            <a:pPr marL="0" indent="0">
              <a:lnSpc>
                <a:spcPct val="200000"/>
              </a:lnSpc>
              <a:buNone/>
            </a:pPr>
            <a:r>
              <a:rPr lang="es-ES" dirty="0">
                <a:solidFill>
                  <a:srgbClr val="002855"/>
                </a:solidFill>
              </a:rPr>
              <a:t>D) </a:t>
            </a:r>
            <a:r>
              <a:rPr lang="es-ES" dirty="0" err="1">
                <a:solidFill>
                  <a:srgbClr val="002855"/>
                </a:solidFill>
              </a:rPr>
              <a:t>Pioglitazona</a:t>
            </a:r>
            <a:endParaRPr lang="es-ES" dirty="0">
              <a:solidFill>
                <a:srgbClr val="00285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0388-37C2-FF99-EBA2-1260929AE5DF}"/>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BA7FC53C-7EB6-B4B0-F7AF-7D6AA72ED14C}"/>
              </a:ext>
            </a:extLst>
          </p:cNvPr>
          <p:cNvSpPr/>
          <p:nvPr/>
        </p:nvSpPr>
        <p:spPr>
          <a:xfrm>
            <a:off x="731838" y="1266092"/>
            <a:ext cx="11017250" cy="4056185"/>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8415F2A9-A703-73A2-39B4-BA01A32B0CA6}"/>
              </a:ext>
            </a:extLst>
          </p:cNvPr>
          <p:cNvSpPr txBox="1"/>
          <p:nvPr/>
        </p:nvSpPr>
        <p:spPr>
          <a:xfrm>
            <a:off x="648223" y="560265"/>
            <a:ext cx="10386610" cy="461665"/>
          </a:xfrm>
          <a:prstGeom prst="rect">
            <a:avLst/>
          </a:prstGeom>
          <a:noFill/>
        </p:spPr>
        <p:txBody>
          <a:bodyPr wrap="square" rtlCol="0">
            <a:spAutoFit/>
          </a:bodyPr>
          <a:lstStyle/>
          <a:p>
            <a:r>
              <a:rPr lang="es-ES" sz="2400" b="1" dirty="0">
                <a:solidFill>
                  <a:srgbClr val="00F0BE"/>
                </a:solidFill>
                <a:latin typeface="Arial" panose="020B0604020202020204" pitchFamily="34" charset="0"/>
                <a:cs typeface="Arial" panose="020B0604020202020204" pitchFamily="34" charset="0"/>
              </a:rPr>
              <a:t>Introducción</a:t>
            </a:r>
          </a:p>
        </p:txBody>
      </p:sp>
      <p:grpSp>
        <p:nvGrpSpPr>
          <p:cNvPr id="52" name="Grupo 51">
            <a:extLst>
              <a:ext uri="{FF2B5EF4-FFF2-40B4-BE49-F238E27FC236}">
                <a16:creationId xmlns:a16="http://schemas.microsoft.com/office/drawing/2014/main" id="{91F868F9-8FCF-C8B5-7236-BB3B463341E8}"/>
              </a:ext>
            </a:extLst>
          </p:cNvPr>
          <p:cNvGrpSpPr/>
          <p:nvPr/>
        </p:nvGrpSpPr>
        <p:grpSpPr>
          <a:xfrm>
            <a:off x="1431093" y="1867372"/>
            <a:ext cx="1997907" cy="2419017"/>
            <a:chOff x="1431093" y="1867372"/>
            <a:chExt cx="1997907" cy="2419017"/>
          </a:xfrm>
        </p:grpSpPr>
        <p:sp>
          <p:nvSpPr>
            <p:cNvPr id="6" name="CuadroTexto 5">
              <a:extLst>
                <a:ext uri="{FF2B5EF4-FFF2-40B4-BE49-F238E27FC236}">
                  <a16:creationId xmlns:a16="http://schemas.microsoft.com/office/drawing/2014/main" id="{F3F87947-4573-EC5F-AB88-2320AF45AB23}"/>
                </a:ext>
              </a:extLst>
            </p:cNvPr>
            <p:cNvSpPr txBox="1"/>
            <p:nvPr/>
          </p:nvSpPr>
          <p:spPr>
            <a:xfrm>
              <a:off x="1431093" y="3086060"/>
              <a:ext cx="1997907" cy="1200329"/>
            </a:xfrm>
            <a:prstGeom prst="rect">
              <a:avLst/>
            </a:prstGeom>
            <a:noFill/>
          </p:spPr>
          <p:txBody>
            <a:bodyPr wrap="square">
              <a:spAutoFit/>
            </a:bodyPr>
            <a:lstStyle/>
            <a:p>
              <a:r>
                <a:rPr lang="es-ES" sz="1800" b="1" dirty="0">
                  <a:solidFill>
                    <a:srgbClr val="002855"/>
                  </a:solidFill>
                </a:rPr>
                <a:t>Envejecimiento de la población: </a:t>
              </a:r>
              <a:r>
                <a:rPr lang="es-ES" sz="1800" dirty="0">
                  <a:solidFill>
                    <a:srgbClr val="002855"/>
                  </a:solidFill>
                </a:rPr>
                <a:t>tendencia global y local.</a:t>
              </a:r>
            </a:p>
          </p:txBody>
        </p:sp>
        <p:grpSp>
          <p:nvGrpSpPr>
            <p:cNvPr id="17" name="Gráfico 14">
              <a:extLst>
                <a:ext uri="{FF2B5EF4-FFF2-40B4-BE49-F238E27FC236}">
                  <a16:creationId xmlns:a16="http://schemas.microsoft.com/office/drawing/2014/main" id="{51BD1659-16AE-D711-C092-D0F23E3AFA3C}"/>
                </a:ext>
              </a:extLst>
            </p:cNvPr>
            <p:cNvGrpSpPr/>
            <p:nvPr/>
          </p:nvGrpSpPr>
          <p:grpSpPr>
            <a:xfrm>
              <a:off x="1625533" y="1867372"/>
              <a:ext cx="577001" cy="1134899"/>
              <a:chOff x="5838175" y="2801677"/>
              <a:chExt cx="473979" cy="932265"/>
            </a:xfrm>
            <a:solidFill>
              <a:srgbClr val="002855"/>
            </a:solidFill>
          </p:grpSpPr>
          <p:sp>
            <p:nvSpPr>
              <p:cNvPr id="18" name="Forma libre 17">
                <a:extLst>
                  <a:ext uri="{FF2B5EF4-FFF2-40B4-BE49-F238E27FC236}">
                    <a16:creationId xmlns:a16="http://schemas.microsoft.com/office/drawing/2014/main" id="{22671DD2-4CAA-9EA9-7598-5B11F2B13B93}"/>
                  </a:ext>
                </a:extLst>
              </p:cNvPr>
              <p:cNvSpPr/>
              <p:nvPr/>
            </p:nvSpPr>
            <p:spPr>
              <a:xfrm>
                <a:off x="5838175" y="3090921"/>
                <a:ext cx="473979" cy="643022"/>
              </a:xfrm>
              <a:custGeom>
                <a:avLst/>
                <a:gdLst>
                  <a:gd name="connsiteX0" fmla="*/ 461040 w 473979"/>
                  <a:gd name="connsiteY0" fmla="*/ 213077 h 643022"/>
                  <a:gd name="connsiteX1" fmla="*/ 311854 w 473979"/>
                  <a:gd name="connsiteY1" fmla="*/ 21119 h 643022"/>
                  <a:gd name="connsiteX2" fmla="*/ 287965 w 473979"/>
                  <a:gd name="connsiteY2" fmla="*/ 2895 h 643022"/>
                  <a:gd name="connsiteX3" fmla="*/ 266922 w 473979"/>
                  <a:gd name="connsiteY3" fmla="*/ 0 h 643022"/>
                  <a:gd name="connsiteX4" fmla="*/ 69917 w 473979"/>
                  <a:gd name="connsiteY4" fmla="*/ 0 h 643022"/>
                  <a:gd name="connsiteX5" fmla="*/ 11597 w 473979"/>
                  <a:gd name="connsiteY5" fmla="*/ 55673 h 643022"/>
                  <a:gd name="connsiteX6" fmla="*/ 133 w 473979"/>
                  <a:gd name="connsiteY6" fmla="*/ 293695 h 643022"/>
                  <a:gd name="connsiteX7" fmla="*/ 44104 w 473979"/>
                  <a:gd name="connsiteY7" fmla="*/ 354155 h 643022"/>
                  <a:gd name="connsiteX8" fmla="*/ 51759 w 473979"/>
                  <a:gd name="connsiteY8" fmla="*/ 575844 h 643022"/>
                  <a:gd name="connsiteX9" fmla="*/ 122542 w 473979"/>
                  <a:gd name="connsiteY9" fmla="*/ 643022 h 643022"/>
                  <a:gd name="connsiteX10" fmla="*/ 217215 w 473979"/>
                  <a:gd name="connsiteY10" fmla="*/ 643022 h 643022"/>
                  <a:gd name="connsiteX11" fmla="*/ 287998 w 473979"/>
                  <a:gd name="connsiteY11" fmla="*/ 575844 h 643022"/>
                  <a:gd name="connsiteX12" fmla="*/ 293693 w 473979"/>
                  <a:gd name="connsiteY12" fmla="*/ 416542 h 643022"/>
                  <a:gd name="connsiteX13" fmla="*/ 293693 w 473979"/>
                  <a:gd name="connsiteY13" fmla="*/ 408859 h 643022"/>
                  <a:gd name="connsiteX14" fmla="*/ 307081 w 473979"/>
                  <a:gd name="connsiteY14" fmla="*/ 183313 h 643022"/>
                  <a:gd name="connsiteX15" fmla="*/ 370209 w 473979"/>
                  <a:gd name="connsiteY15" fmla="*/ 263927 h 643022"/>
                  <a:gd name="connsiteX16" fmla="*/ 349165 w 473979"/>
                  <a:gd name="connsiteY16" fmla="*/ 285046 h 643022"/>
                  <a:gd name="connsiteX17" fmla="*/ 347242 w 473979"/>
                  <a:gd name="connsiteY17" fmla="*/ 295587 h 643022"/>
                  <a:gd name="connsiteX18" fmla="*/ 352975 w 473979"/>
                  <a:gd name="connsiteY18" fmla="*/ 304236 h 643022"/>
                  <a:gd name="connsiteX19" fmla="*/ 371133 w 473979"/>
                  <a:gd name="connsiteY19" fmla="*/ 300412 h 643022"/>
                  <a:gd name="connsiteX20" fmla="*/ 387405 w 473979"/>
                  <a:gd name="connsiteY20" fmla="*/ 286012 h 643022"/>
                  <a:gd name="connsiteX21" fmla="*/ 417064 w 473979"/>
                  <a:gd name="connsiteY21" fmla="*/ 300412 h 643022"/>
                  <a:gd name="connsiteX22" fmla="*/ 418987 w 473979"/>
                  <a:gd name="connsiteY22" fmla="*/ 300412 h 643022"/>
                  <a:gd name="connsiteX23" fmla="*/ 418987 w 473979"/>
                  <a:gd name="connsiteY23" fmla="*/ 623833 h 643022"/>
                  <a:gd name="connsiteX24" fmla="*/ 432375 w 473979"/>
                  <a:gd name="connsiteY24" fmla="*/ 637269 h 643022"/>
                  <a:gd name="connsiteX25" fmla="*/ 445762 w 473979"/>
                  <a:gd name="connsiteY25" fmla="*/ 623833 h 643022"/>
                  <a:gd name="connsiteX26" fmla="*/ 445725 w 473979"/>
                  <a:gd name="connsiteY26" fmla="*/ 293695 h 643022"/>
                  <a:gd name="connsiteX27" fmla="*/ 454343 w 473979"/>
                  <a:gd name="connsiteY27" fmla="*/ 287942 h 643022"/>
                  <a:gd name="connsiteX28" fmla="*/ 461036 w 473979"/>
                  <a:gd name="connsiteY28" fmla="*/ 213081 h 643022"/>
                  <a:gd name="connsiteX29" fmla="*/ 439036 w 473979"/>
                  <a:gd name="connsiteY29" fmla="*/ 268750 h 643022"/>
                  <a:gd name="connsiteX30" fmla="*/ 396951 w 473979"/>
                  <a:gd name="connsiteY30" fmla="*/ 259138 h 643022"/>
                  <a:gd name="connsiteX31" fmla="*/ 317589 w 473979"/>
                  <a:gd name="connsiteY31" fmla="*/ 157405 h 643022"/>
                  <a:gd name="connsiteX32" fmla="*/ 302278 w 473979"/>
                  <a:gd name="connsiteY32" fmla="*/ 149722 h 643022"/>
                  <a:gd name="connsiteX33" fmla="*/ 296546 w 473979"/>
                  <a:gd name="connsiteY33" fmla="*/ 150688 h 643022"/>
                  <a:gd name="connsiteX34" fmla="*/ 283158 w 473979"/>
                  <a:gd name="connsiteY34" fmla="*/ 167946 h 643022"/>
                  <a:gd name="connsiteX35" fmla="*/ 268810 w 473979"/>
                  <a:gd name="connsiteY35" fmla="*/ 406928 h 643022"/>
                  <a:gd name="connsiteX36" fmla="*/ 263078 w 473979"/>
                  <a:gd name="connsiteY36" fmla="*/ 573945 h 643022"/>
                  <a:gd name="connsiteX37" fmla="*/ 215261 w 473979"/>
                  <a:gd name="connsiteY37" fmla="*/ 618074 h 643022"/>
                  <a:gd name="connsiteX38" fmla="*/ 122511 w 473979"/>
                  <a:gd name="connsiteY38" fmla="*/ 618074 h 643022"/>
                  <a:gd name="connsiteX39" fmla="*/ 75655 w 473979"/>
                  <a:gd name="connsiteY39" fmla="*/ 573945 h 643022"/>
                  <a:gd name="connsiteX40" fmla="*/ 68000 w 473979"/>
                  <a:gd name="connsiteY40" fmla="*/ 354147 h 643022"/>
                  <a:gd name="connsiteX41" fmla="*/ 103392 w 473979"/>
                  <a:gd name="connsiteY41" fmla="*/ 300405 h 643022"/>
                  <a:gd name="connsiteX42" fmla="*/ 112008 w 473979"/>
                  <a:gd name="connsiteY42" fmla="*/ 125739 h 643022"/>
                  <a:gd name="connsiteX43" fmla="*/ 100544 w 473979"/>
                  <a:gd name="connsiteY43" fmla="*/ 113268 h 643022"/>
                  <a:gd name="connsiteX44" fmla="*/ 88118 w 473979"/>
                  <a:gd name="connsiteY44" fmla="*/ 124773 h 643022"/>
                  <a:gd name="connsiteX45" fmla="*/ 79502 w 473979"/>
                  <a:gd name="connsiteY45" fmla="*/ 299439 h 643022"/>
                  <a:gd name="connsiteX46" fmla="*/ 51766 w 473979"/>
                  <a:gd name="connsiteY46" fmla="*/ 333029 h 643022"/>
                  <a:gd name="connsiteX47" fmla="*/ 50804 w 473979"/>
                  <a:gd name="connsiteY47" fmla="*/ 332063 h 643022"/>
                  <a:gd name="connsiteX48" fmla="*/ 49842 w 473979"/>
                  <a:gd name="connsiteY48" fmla="*/ 332063 h 643022"/>
                  <a:gd name="connsiteX49" fmla="*/ 24028 w 473979"/>
                  <a:gd name="connsiteY49" fmla="*/ 296544 h 643022"/>
                  <a:gd name="connsiteX50" fmla="*/ 35493 w 473979"/>
                  <a:gd name="connsiteY50" fmla="*/ 58522 h 643022"/>
                  <a:gd name="connsiteX51" fmla="*/ 69923 w 473979"/>
                  <a:gd name="connsiteY51" fmla="*/ 24933 h 643022"/>
                  <a:gd name="connsiteX52" fmla="*/ 267884 w 473979"/>
                  <a:gd name="connsiteY52" fmla="*/ 24933 h 643022"/>
                  <a:gd name="connsiteX53" fmla="*/ 277462 w 473979"/>
                  <a:gd name="connsiteY53" fmla="*/ 25898 h 643022"/>
                  <a:gd name="connsiteX54" fmla="*/ 280345 w 473979"/>
                  <a:gd name="connsiteY54" fmla="*/ 25898 h 643022"/>
                  <a:gd name="connsiteX55" fmla="*/ 282269 w 473979"/>
                  <a:gd name="connsiteY55" fmla="*/ 26863 h 643022"/>
                  <a:gd name="connsiteX56" fmla="*/ 291847 w 473979"/>
                  <a:gd name="connsiteY56" fmla="*/ 35511 h 643022"/>
                  <a:gd name="connsiteX57" fmla="*/ 439991 w 473979"/>
                  <a:gd name="connsiteY57" fmla="*/ 224571 h 643022"/>
                  <a:gd name="connsiteX58" fmla="*/ 440952 w 473979"/>
                  <a:gd name="connsiteY58" fmla="*/ 226501 h 643022"/>
                  <a:gd name="connsiteX59" fmla="*/ 449569 w 473979"/>
                  <a:gd name="connsiteY59" fmla="*/ 251442 h 643022"/>
                  <a:gd name="connsiteX60" fmla="*/ 439029 w 473979"/>
                  <a:gd name="connsiteY60" fmla="*/ 268738 h 64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73979" h="643022">
                    <a:moveTo>
                      <a:pt x="461040" y="213077"/>
                    </a:moveTo>
                    <a:lnTo>
                      <a:pt x="311854" y="21119"/>
                    </a:lnTo>
                    <a:cubicBezTo>
                      <a:pt x="304199" y="11506"/>
                      <a:pt x="296544" y="5753"/>
                      <a:pt x="287965" y="2895"/>
                    </a:cubicBezTo>
                    <a:cubicBezTo>
                      <a:pt x="283194" y="0"/>
                      <a:pt x="271692" y="0"/>
                      <a:pt x="266922" y="0"/>
                    </a:cubicBezTo>
                    <a:lnTo>
                      <a:pt x="69917" y="0"/>
                    </a:lnTo>
                    <a:cubicBezTo>
                      <a:pt x="38372" y="0"/>
                      <a:pt x="13484" y="23976"/>
                      <a:pt x="11597" y="55673"/>
                    </a:cubicBezTo>
                    <a:lnTo>
                      <a:pt x="133" y="293695"/>
                    </a:lnTo>
                    <a:cubicBezTo>
                      <a:pt x="-1790" y="321531"/>
                      <a:pt x="17329" y="347437"/>
                      <a:pt x="44104" y="354155"/>
                    </a:cubicBezTo>
                    <a:lnTo>
                      <a:pt x="51759" y="575844"/>
                    </a:lnTo>
                    <a:cubicBezTo>
                      <a:pt x="53682" y="613256"/>
                      <a:pt x="85228" y="643022"/>
                      <a:pt x="122542" y="643022"/>
                    </a:cubicBezTo>
                    <a:lnTo>
                      <a:pt x="217215" y="643022"/>
                    </a:lnTo>
                    <a:cubicBezTo>
                      <a:pt x="254492" y="643022"/>
                      <a:pt x="285113" y="614221"/>
                      <a:pt x="287998" y="575844"/>
                    </a:cubicBezTo>
                    <a:lnTo>
                      <a:pt x="293693" y="416542"/>
                    </a:lnTo>
                    <a:lnTo>
                      <a:pt x="293693" y="408859"/>
                    </a:lnTo>
                    <a:lnTo>
                      <a:pt x="307081" y="183313"/>
                    </a:lnTo>
                    <a:lnTo>
                      <a:pt x="370209" y="263927"/>
                    </a:lnTo>
                    <a:cubicBezTo>
                      <a:pt x="361592" y="268715"/>
                      <a:pt x="354897" y="276398"/>
                      <a:pt x="349165" y="285046"/>
                    </a:cubicBezTo>
                    <a:cubicBezTo>
                      <a:pt x="347242" y="287941"/>
                      <a:pt x="346281" y="291764"/>
                      <a:pt x="347242" y="295587"/>
                    </a:cubicBezTo>
                    <a:cubicBezTo>
                      <a:pt x="348204" y="299411"/>
                      <a:pt x="350127" y="302306"/>
                      <a:pt x="352975" y="304236"/>
                    </a:cubicBezTo>
                    <a:cubicBezTo>
                      <a:pt x="358707" y="308058"/>
                      <a:pt x="367323" y="306165"/>
                      <a:pt x="371133" y="300412"/>
                    </a:cubicBezTo>
                    <a:cubicBezTo>
                      <a:pt x="375903" y="292729"/>
                      <a:pt x="381636" y="287941"/>
                      <a:pt x="387405" y="286012"/>
                    </a:cubicBezTo>
                    <a:cubicBezTo>
                      <a:pt x="398869" y="296553"/>
                      <a:pt x="409409" y="299448"/>
                      <a:pt x="417064" y="300412"/>
                    </a:cubicBezTo>
                    <a:lnTo>
                      <a:pt x="418987" y="300412"/>
                    </a:lnTo>
                    <a:lnTo>
                      <a:pt x="418987" y="623833"/>
                    </a:lnTo>
                    <a:cubicBezTo>
                      <a:pt x="418987" y="631516"/>
                      <a:pt x="424719" y="637269"/>
                      <a:pt x="432375" y="637269"/>
                    </a:cubicBezTo>
                    <a:cubicBezTo>
                      <a:pt x="440030" y="637269"/>
                      <a:pt x="445762" y="631517"/>
                      <a:pt x="445762" y="623833"/>
                    </a:cubicBezTo>
                    <a:lnTo>
                      <a:pt x="445725" y="293695"/>
                    </a:lnTo>
                    <a:cubicBezTo>
                      <a:pt x="449535" y="291765"/>
                      <a:pt x="451458" y="290800"/>
                      <a:pt x="454343" y="287942"/>
                    </a:cubicBezTo>
                    <a:cubicBezTo>
                      <a:pt x="474424" y="273542"/>
                      <a:pt x="483040" y="242847"/>
                      <a:pt x="461036" y="213081"/>
                    </a:cubicBezTo>
                    <a:close/>
                    <a:moveTo>
                      <a:pt x="439036" y="268750"/>
                    </a:moveTo>
                    <a:cubicBezTo>
                      <a:pt x="428533" y="277399"/>
                      <a:pt x="411300" y="277399"/>
                      <a:pt x="396951" y="259138"/>
                    </a:cubicBezTo>
                    <a:lnTo>
                      <a:pt x="317589" y="157405"/>
                    </a:lnTo>
                    <a:cubicBezTo>
                      <a:pt x="313780" y="152618"/>
                      <a:pt x="308011" y="149722"/>
                      <a:pt x="302278" y="149722"/>
                    </a:cubicBezTo>
                    <a:cubicBezTo>
                      <a:pt x="300355" y="149722"/>
                      <a:pt x="298470" y="149722"/>
                      <a:pt x="296546" y="150688"/>
                    </a:cubicBezTo>
                    <a:cubicBezTo>
                      <a:pt x="288891" y="152618"/>
                      <a:pt x="283158" y="160300"/>
                      <a:pt x="283158" y="167946"/>
                    </a:cubicBezTo>
                    <a:lnTo>
                      <a:pt x="268810" y="406928"/>
                    </a:lnTo>
                    <a:lnTo>
                      <a:pt x="263078" y="573945"/>
                    </a:lnTo>
                    <a:cubicBezTo>
                      <a:pt x="260193" y="599851"/>
                      <a:pt x="240112" y="618074"/>
                      <a:pt x="215261" y="618074"/>
                    </a:cubicBezTo>
                    <a:lnTo>
                      <a:pt x="122511" y="618074"/>
                    </a:lnTo>
                    <a:cubicBezTo>
                      <a:pt x="97659" y="618074"/>
                      <a:pt x="77578" y="599850"/>
                      <a:pt x="75655" y="573945"/>
                    </a:cubicBezTo>
                    <a:lnTo>
                      <a:pt x="68000" y="354147"/>
                    </a:lnTo>
                    <a:cubicBezTo>
                      <a:pt x="88081" y="348394"/>
                      <a:pt x="99545" y="330171"/>
                      <a:pt x="103392" y="300405"/>
                    </a:cubicBezTo>
                    <a:lnTo>
                      <a:pt x="112008" y="125739"/>
                    </a:lnTo>
                    <a:cubicBezTo>
                      <a:pt x="112008" y="119020"/>
                      <a:pt x="106276" y="113268"/>
                      <a:pt x="100544" y="113268"/>
                    </a:cubicBezTo>
                    <a:cubicBezTo>
                      <a:pt x="93851" y="113268"/>
                      <a:pt x="88118" y="118056"/>
                      <a:pt x="88118" y="124773"/>
                    </a:cubicBezTo>
                    <a:lnTo>
                      <a:pt x="79502" y="299439"/>
                    </a:lnTo>
                    <a:cubicBezTo>
                      <a:pt x="75692" y="323415"/>
                      <a:pt x="68038" y="333993"/>
                      <a:pt x="51766" y="333029"/>
                    </a:cubicBezTo>
                    <a:lnTo>
                      <a:pt x="50804" y="332063"/>
                    </a:lnTo>
                    <a:lnTo>
                      <a:pt x="49842" y="332063"/>
                    </a:lnTo>
                    <a:cubicBezTo>
                      <a:pt x="32646" y="328241"/>
                      <a:pt x="23068" y="312875"/>
                      <a:pt x="24028" y="296544"/>
                    </a:cubicBezTo>
                    <a:lnTo>
                      <a:pt x="35493" y="58522"/>
                    </a:lnTo>
                    <a:cubicBezTo>
                      <a:pt x="36454" y="39334"/>
                      <a:pt x="51766" y="24933"/>
                      <a:pt x="69923" y="24933"/>
                    </a:cubicBezTo>
                    <a:lnTo>
                      <a:pt x="267884" y="24933"/>
                    </a:lnTo>
                    <a:cubicBezTo>
                      <a:pt x="271692" y="24933"/>
                      <a:pt x="275538" y="24933"/>
                      <a:pt x="277462" y="25898"/>
                    </a:cubicBezTo>
                    <a:lnTo>
                      <a:pt x="280345" y="25898"/>
                    </a:lnTo>
                    <a:cubicBezTo>
                      <a:pt x="281307" y="25898"/>
                      <a:pt x="282269" y="26863"/>
                      <a:pt x="282269" y="26863"/>
                    </a:cubicBezTo>
                    <a:cubicBezTo>
                      <a:pt x="285154" y="27828"/>
                      <a:pt x="287040" y="30686"/>
                      <a:pt x="291847" y="35511"/>
                    </a:cubicBezTo>
                    <a:lnTo>
                      <a:pt x="439991" y="224571"/>
                    </a:lnTo>
                    <a:cubicBezTo>
                      <a:pt x="439991" y="225537"/>
                      <a:pt x="440952" y="225537"/>
                      <a:pt x="440952" y="226501"/>
                    </a:cubicBezTo>
                    <a:cubicBezTo>
                      <a:pt x="447645" y="235149"/>
                      <a:pt x="450530" y="243760"/>
                      <a:pt x="449569" y="251442"/>
                    </a:cubicBezTo>
                    <a:cubicBezTo>
                      <a:pt x="448607" y="258160"/>
                      <a:pt x="444762" y="264878"/>
                      <a:pt x="439029" y="268738"/>
                    </a:cubicBezTo>
                    <a:close/>
                  </a:path>
                </a:pathLst>
              </a:custGeom>
              <a:grpFill/>
              <a:ln w="9438" cap="flat">
                <a:noFill/>
                <a:prstDash val="solid"/>
                <a:miter/>
              </a:ln>
            </p:spPr>
            <p:txBody>
              <a:bodyPr rtlCol="0" anchor="ctr"/>
              <a:lstStyle/>
              <a:p>
                <a:endParaRPr lang="es-ES"/>
              </a:p>
            </p:txBody>
          </p:sp>
          <p:sp>
            <p:nvSpPr>
              <p:cNvPr id="19" name="Forma libre 18">
                <a:extLst>
                  <a:ext uri="{FF2B5EF4-FFF2-40B4-BE49-F238E27FC236}">
                    <a16:creationId xmlns:a16="http://schemas.microsoft.com/office/drawing/2014/main" id="{CF41ECC5-276C-D83A-2953-42843F26E2A3}"/>
                  </a:ext>
                </a:extLst>
              </p:cNvPr>
              <p:cNvSpPr/>
              <p:nvPr/>
            </p:nvSpPr>
            <p:spPr>
              <a:xfrm>
                <a:off x="5853131" y="2801677"/>
                <a:ext cx="285895" cy="272942"/>
              </a:xfrm>
              <a:custGeom>
                <a:avLst/>
                <a:gdLst>
                  <a:gd name="connsiteX0" fmla="*/ 23379 w 285895"/>
                  <a:gd name="connsiteY0" fmla="*/ 116503 h 272942"/>
                  <a:gd name="connsiteX1" fmla="*/ 102741 w 285895"/>
                  <a:gd name="connsiteY1" fmla="*/ 263330 h 272942"/>
                  <a:gd name="connsiteX2" fmla="*/ 153443 w 285895"/>
                  <a:gd name="connsiteY2" fmla="*/ 272943 h 272942"/>
                  <a:gd name="connsiteX3" fmla="*/ 275855 w 285895"/>
                  <a:gd name="connsiteY3" fmla="*/ 190398 h 272942"/>
                  <a:gd name="connsiteX4" fmla="*/ 275855 w 285895"/>
                  <a:gd name="connsiteY4" fmla="*/ 88666 h 272942"/>
                  <a:gd name="connsiteX5" fmla="*/ 204148 w 285895"/>
                  <a:gd name="connsiteY5" fmla="*/ 16700 h 272942"/>
                  <a:gd name="connsiteX6" fmla="*/ 153446 w 285895"/>
                  <a:gd name="connsiteY6" fmla="*/ 7087 h 272942"/>
                  <a:gd name="connsiteX7" fmla="*/ 105629 w 285895"/>
                  <a:gd name="connsiteY7" fmla="*/ 15735 h 272942"/>
                  <a:gd name="connsiteX8" fmla="*/ 104667 w 285895"/>
                  <a:gd name="connsiteY8" fmla="*/ 13805 h 272942"/>
                  <a:gd name="connsiteX9" fmla="*/ 13803 w 285895"/>
                  <a:gd name="connsiteY9" fmla="*/ 25311 h 272942"/>
                  <a:gd name="connsiteX10" fmla="*/ 415 w 285895"/>
                  <a:gd name="connsiteY10" fmla="*/ 73301 h 272942"/>
                  <a:gd name="connsiteX11" fmla="*/ 23381 w 285895"/>
                  <a:gd name="connsiteY11" fmla="*/ 116503 h 272942"/>
                  <a:gd name="connsiteX12" fmla="*/ 252922 w 285895"/>
                  <a:gd name="connsiteY12" fmla="*/ 100172 h 272942"/>
                  <a:gd name="connsiteX13" fmla="*/ 252922 w 285895"/>
                  <a:gd name="connsiteY13" fmla="*/ 182716 h 272942"/>
                  <a:gd name="connsiteX14" fmla="*/ 152522 w 285895"/>
                  <a:gd name="connsiteY14" fmla="*/ 249895 h 272942"/>
                  <a:gd name="connsiteX15" fmla="*/ 111398 w 285895"/>
                  <a:gd name="connsiteY15" fmla="*/ 241247 h 272942"/>
                  <a:gd name="connsiteX16" fmla="*/ 53078 w 285895"/>
                  <a:gd name="connsiteY16" fmla="*/ 182715 h 272942"/>
                  <a:gd name="connsiteX17" fmla="*/ 52116 w 285895"/>
                  <a:gd name="connsiteY17" fmla="*/ 178893 h 272942"/>
                  <a:gd name="connsiteX18" fmla="*/ 218494 w 285895"/>
                  <a:gd name="connsiteY18" fmla="*/ 55079 h 272942"/>
                  <a:gd name="connsiteX19" fmla="*/ 252923 w 285895"/>
                  <a:gd name="connsiteY19" fmla="*/ 100174 h 272942"/>
                  <a:gd name="connsiteX20" fmla="*/ 194565 w 285895"/>
                  <a:gd name="connsiteY20" fmla="*/ 40677 h 272942"/>
                  <a:gd name="connsiteX21" fmla="*/ 198374 w 285895"/>
                  <a:gd name="connsiteY21" fmla="*/ 42607 h 272942"/>
                  <a:gd name="connsiteX22" fmla="*/ 46311 w 285895"/>
                  <a:gd name="connsiteY22" fmla="*/ 154876 h 272942"/>
                  <a:gd name="connsiteX23" fmla="*/ 53005 w 285895"/>
                  <a:gd name="connsiteY23" fmla="*/ 99203 h 272942"/>
                  <a:gd name="connsiteX24" fmla="*/ 153405 w 285895"/>
                  <a:gd name="connsiteY24" fmla="*/ 32025 h 272942"/>
                  <a:gd name="connsiteX25" fmla="*/ 194566 w 285895"/>
                  <a:gd name="connsiteY25" fmla="*/ 40673 h 272942"/>
                  <a:gd name="connsiteX26" fmla="*/ 31993 w 285895"/>
                  <a:gd name="connsiteY26" fmla="*/ 40677 h 272942"/>
                  <a:gd name="connsiteX27" fmla="*/ 81733 w 285895"/>
                  <a:gd name="connsiteY27" fmla="*/ 29172 h 272942"/>
                  <a:gd name="connsiteX28" fmla="*/ 31031 w 285895"/>
                  <a:gd name="connsiteY28" fmla="*/ 89632 h 272942"/>
                  <a:gd name="connsiteX29" fmla="*/ 23376 w 285895"/>
                  <a:gd name="connsiteY29" fmla="*/ 71408 h 272942"/>
                  <a:gd name="connsiteX30" fmla="*/ 31993 w 285895"/>
                  <a:gd name="connsiteY30" fmla="*/ 40677 h 27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895" h="272942">
                    <a:moveTo>
                      <a:pt x="23379" y="116503"/>
                    </a:moveTo>
                    <a:cubicBezTo>
                      <a:pt x="12876" y="175999"/>
                      <a:pt x="43460" y="238388"/>
                      <a:pt x="102741" y="263330"/>
                    </a:cubicBezTo>
                    <a:cubicBezTo>
                      <a:pt x="119013" y="270047"/>
                      <a:pt x="135248" y="272943"/>
                      <a:pt x="153443" y="272943"/>
                    </a:cubicBezTo>
                    <a:cubicBezTo>
                      <a:pt x="206992" y="272943"/>
                      <a:pt x="254809" y="240318"/>
                      <a:pt x="275855" y="190398"/>
                    </a:cubicBezTo>
                    <a:cubicBezTo>
                      <a:pt x="289243" y="156809"/>
                      <a:pt x="289243" y="120325"/>
                      <a:pt x="275855" y="88666"/>
                    </a:cubicBezTo>
                    <a:cubicBezTo>
                      <a:pt x="262467" y="56042"/>
                      <a:pt x="236655" y="31063"/>
                      <a:pt x="204148" y="16700"/>
                    </a:cubicBezTo>
                    <a:cubicBezTo>
                      <a:pt x="187876" y="9982"/>
                      <a:pt x="171641" y="7087"/>
                      <a:pt x="153446" y="7087"/>
                    </a:cubicBezTo>
                    <a:cubicBezTo>
                      <a:pt x="137174" y="7087"/>
                      <a:pt x="120939" y="9982"/>
                      <a:pt x="105629" y="15735"/>
                    </a:cubicBezTo>
                    <a:cubicBezTo>
                      <a:pt x="105629" y="15735"/>
                      <a:pt x="104667" y="14770"/>
                      <a:pt x="104667" y="13805"/>
                    </a:cubicBezTo>
                    <a:cubicBezTo>
                      <a:pt x="75970" y="-8278"/>
                      <a:pt x="35808" y="-3453"/>
                      <a:pt x="13803" y="25311"/>
                    </a:cubicBezTo>
                    <a:cubicBezTo>
                      <a:pt x="3300" y="38747"/>
                      <a:pt x="-1508" y="56005"/>
                      <a:pt x="415" y="73301"/>
                    </a:cubicBezTo>
                    <a:cubicBezTo>
                      <a:pt x="2376" y="90596"/>
                      <a:pt x="9993" y="105925"/>
                      <a:pt x="23381" y="116503"/>
                    </a:cubicBezTo>
                    <a:close/>
                    <a:moveTo>
                      <a:pt x="252922" y="100172"/>
                    </a:moveTo>
                    <a:cubicBezTo>
                      <a:pt x="264386" y="127043"/>
                      <a:pt x="264386" y="156810"/>
                      <a:pt x="252922" y="182716"/>
                    </a:cubicBezTo>
                    <a:cubicBezTo>
                      <a:pt x="236650" y="223989"/>
                      <a:pt x="196489" y="249895"/>
                      <a:pt x="152522" y="249895"/>
                    </a:cubicBezTo>
                    <a:cubicBezTo>
                      <a:pt x="138173" y="249895"/>
                      <a:pt x="122863" y="247000"/>
                      <a:pt x="111398" y="241247"/>
                    </a:cubicBezTo>
                    <a:cubicBezTo>
                      <a:pt x="84624" y="229741"/>
                      <a:pt x="63581" y="209588"/>
                      <a:pt x="53078" y="182715"/>
                    </a:cubicBezTo>
                    <a:cubicBezTo>
                      <a:pt x="52116" y="181751"/>
                      <a:pt x="52116" y="179821"/>
                      <a:pt x="52116" y="178893"/>
                    </a:cubicBezTo>
                    <a:cubicBezTo>
                      <a:pt x="119052" y="155844"/>
                      <a:pt x="173562" y="115537"/>
                      <a:pt x="218494" y="55079"/>
                    </a:cubicBezTo>
                    <a:cubicBezTo>
                      <a:pt x="233767" y="66585"/>
                      <a:pt x="246230" y="81950"/>
                      <a:pt x="252923" y="100174"/>
                    </a:cubicBezTo>
                    <a:close/>
                    <a:moveTo>
                      <a:pt x="194565" y="40677"/>
                    </a:moveTo>
                    <a:cubicBezTo>
                      <a:pt x="195527" y="41642"/>
                      <a:pt x="196488" y="41642"/>
                      <a:pt x="198374" y="42607"/>
                    </a:cubicBezTo>
                    <a:cubicBezTo>
                      <a:pt x="156289" y="97314"/>
                      <a:pt x="106586" y="133799"/>
                      <a:pt x="46311" y="154876"/>
                    </a:cubicBezTo>
                    <a:cubicBezTo>
                      <a:pt x="44388" y="135688"/>
                      <a:pt x="46311" y="117464"/>
                      <a:pt x="53005" y="99203"/>
                    </a:cubicBezTo>
                    <a:cubicBezTo>
                      <a:pt x="69277" y="57931"/>
                      <a:pt x="109438" y="32025"/>
                      <a:pt x="153405" y="32025"/>
                    </a:cubicBezTo>
                    <a:cubicBezTo>
                      <a:pt x="167791" y="32025"/>
                      <a:pt x="183101" y="34920"/>
                      <a:pt x="194566" y="40673"/>
                    </a:cubicBezTo>
                    <a:close/>
                    <a:moveTo>
                      <a:pt x="31993" y="40677"/>
                    </a:moveTo>
                    <a:cubicBezTo>
                      <a:pt x="43457" y="25311"/>
                      <a:pt x="64500" y="20523"/>
                      <a:pt x="81733" y="29172"/>
                    </a:cubicBezTo>
                    <a:cubicBezTo>
                      <a:pt x="59729" y="43572"/>
                      <a:pt x="41571" y="64691"/>
                      <a:pt x="31031" y="89632"/>
                    </a:cubicBezTo>
                    <a:cubicBezTo>
                      <a:pt x="27223" y="83879"/>
                      <a:pt x="24338" y="78127"/>
                      <a:pt x="23376" y="71408"/>
                    </a:cubicBezTo>
                    <a:cubicBezTo>
                      <a:pt x="22452" y="59866"/>
                      <a:pt x="25299" y="49325"/>
                      <a:pt x="31993" y="40677"/>
                    </a:cubicBezTo>
                    <a:close/>
                  </a:path>
                </a:pathLst>
              </a:custGeom>
              <a:grpFill/>
              <a:ln w="9438" cap="flat">
                <a:noFill/>
                <a:prstDash val="solid"/>
                <a:miter/>
              </a:ln>
            </p:spPr>
            <p:txBody>
              <a:bodyPr rtlCol="0" anchor="ctr"/>
              <a:lstStyle/>
              <a:p>
                <a:endParaRPr lang="es-ES"/>
              </a:p>
            </p:txBody>
          </p:sp>
        </p:grpSp>
      </p:grpSp>
      <p:grpSp>
        <p:nvGrpSpPr>
          <p:cNvPr id="51" name="Grupo 50">
            <a:extLst>
              <a:ext uri="{FF2B5EF4-FFF2-40B4-BE49-F238E27FC236}">
                <a16:creationId xmlns:a16="http://schemas.microsoft.com/office/drawing/2014/main" id="{2CDCB99B-37B2-B2DF-6446-0B9DC30C9892}"/>
              </a:ext>
            </a:extLst>
          </p:cNvPr>
          <p:cNvGrpSpPr/>
          <p:nvPr/>
        </p:nvGrpSpPr>
        <p:grpSpPr>
          <a:xfrm>
            <a:off x="4335620" y="1855735"/>
            <a:ext cx="2113126" cy="2430654"/>
            <a:chOff x="4540086" y="1855735"/>
            <a:chExt cx="2113126" cy="2430654"/>
          </a:xfrm>
        </p:grpSpPr>
        <p:sp>
          <p:nvSpPr>
            <p:cNvPr id="8" name="CuadroTexto 7">
              <a:extLst>
                <a:ext uri="{FF2B5EF4-FFF2-40B4-BE49-F238E27FC236}">
                  <a16:creationId xmlns:a16="http://schemas.microsoft.com/office/drawing/2014/main" id="{843EA8F7-090D-64A4-BE1B-93347ABAB97C}"/>
                </a:ext>
              </a:extLst>
            </p:cNvPr>
            <p:cNvSpPr txBox="1"/>
            <p:nvPr/>
          </p:nvSpPr>
          <p:spPr>
            <a:xfrm>
              <a:off x="4540086" y="3086060"/>
              <a:ext cx="2113126" cy="1200329"/>
            </a:xfrm>
            <a:prstGeom prst="rect">
              <a:avLst/>
            </a:prstGeom>
            <a:noFill/>
          </p:spPr>
          <p:txBody>
            <a:bodyPr wrap="square">
              <a:spAutoFit/>
            </a:bodyPr>
            <a:lstStyle/>
            <a:p>
              <a:r>
                <a:rPr lang="es-ES" sz="1800" dirty="0">
                  <a:solidFill>
                    <a:srgbClr val="002855"/>
                  </a:solidFill>
                </a:rPr>
                <a:t>Importancia del </a:t>
              </a:r>
              <a:r>
                <a:rPr lang="es-ES" sz="1800" b="1" dirty="0">
                  <a:solidFill>
                    <a:srgbClr val="002855"/>
                  </a:solidFill>
                </a:rPr>
                <a:t>abordaje integral en Atención Primaria</a:t>
              </a:r>
              <a:r>
                <a:rPr lang="es-ES" sz="1800" dirty="0">
                  <a:solidFill>
                    <a:srgbClr val="002855"/>
                  </a:solidFill>
                </a:rPr>
                <a:t>.</a:t>
              </a:r>
            </a:p>
          </p:txBody>
        </p:sp>
        <p:grpSp>
          <p:nvGrpSpPr>
            <p:cNvPr id="25" name="Gráfico 22">
              <a:extLst>
                <a:ext uri="{FF2B5EF4-FFF2-40B4-BE49-F238E27FC236}">
                  <a16:creationId xmlns:a16="http://schemas.microsoft.com/office/drawing/2014/main" id="{A0253E44-1CA4-BB2B-97DD-77E9C50C6B7E}"/>
                </a:ext>
              </a:extLst>
            </p:cNvPr>
            <p:cNvGrpSpPr/>
            <p:nvPr/>
          </p:nvGrpSpPr>
          <p:grpSpPr>
            <a:xfrm>
              <a:off x="4610041" y="1855735"/>
              <a:ext cx="1200089" cy="1158173"/>
              <a:chOff x="5603846" y="2839449"/>
              <a:chExt cx="1200089" cy="1158173"/>
            </a:xfrm>
            <a:solidFill>
              <a:srgbClr val="002855"/>
            </a:solidFill>
          </p:grpSpPr>
          <p:sp>
            <p:nvSpPr>
              <p:cNvPr id="26" name="Forma libre 25">
                <a:extLst>
                  <a:ext uri="{FF2B5EF4-FFF2-40B4-BE49-F238E27FC236}">
                    <a16:creationId xmlns:a16="http://schemas.microsoft.com/office/drawing/2014/main" id="{7ED364EB-0EE2-512D-BA80-2A85F289056E}"/>
                  </a:ext>
                </a:extLst>
              </p:cNvPr>
              <p:cNvSpPr/>
              <p:nvPr/>
            </p:nvSpPr>
            <p:spPr>
              <a:xfrm>
                <a:off x="5603846" y="2839449"/>
                <a:ext cx="1200089" cy="1158173"/>
              </a:xfrm>
              <a:custGeom>
                <a:avLst/>
                <a:gdLst>
                  <a:gd name="connsiteX0" fmla="*/ 988853 w 1200089"/>
                  <a:gd name="connsiteY0" fmla="*/ 1093755 h 1158173"/>
                  <a:gd name="connsiteX1" fmla="*/ 988853 w 1200089"/>
                  <a:gd name="connsiteY1" fmla="*/ 1059160 h 1158173"/>
                  <a:gd name="connsiteX2" fmla="*/ 1085240 w 1200089"/>
                  <a:gd name="connsiteY2" fmla="*/ 1059160 h 1158173"/>
                  <a:gd name="connsiteX3" fmla="*/ 1200090 w 1200089"/>
                  <a:gd name="connsiteY3" fmla="*/ 943896 h 1158173"/>
                  <a:gd name="connsiteX4" fmla="*/ 1200090 w 1200089"/>
                  <a:gd name="connsiteY4" fmla="*/ 774179 h 1158173"/>
                  <a:gd name="connsiteX5" fmla="*/ 1085240 w 1200089"/>
                  <a:gd name="connsiteY5" fmla="*/ 658915 h 1158173"/>
                  <a:gd name="connsiteX6" fmla="*/ 988853 w 1200089"/>
                  <a:gd name="connsiteY6" fmla="*/ 562770 h 1158173"/>
                  <a:gd name="connsiteX7" fmla="*/ 988853 w 1200089"/>
                  <a:gd name="connsiteY7" fmla="*/ 561439 h 1158173"/>
                  <a:gd name="connsiteX8" fmla="*/ 1113425 w 1200089"/>
                  <a:gd name="connsiteY8" fmla="*/ 441788 h 1158173"/>
                  <a:gd name="connsiteX9" fmla="*/ 1130562 w 1200089"/>
                  <a:gd name="connsiteY9" fmla="*/ 421732 h 1158173"/>
                  <a:gd name="connsiteX10" fmla="*/ 1131152 w 1200089"/>
                  <a:gd name="connsiteY10" fmla="*/ 420944 h 1158173"/>
                  <a:gd name="connsiteX11" fmla="*/ 1157814 w 1200089"/>
                  <a:gd name="connsiteY11" fmla="*/ 337415 h 1158173"/>
                  <a:gd name="connsiteX12" fmla="*/ 1157814 w 1200089"/>
                  <a:gd name="connsiteY12" fmla="*/ 74759 h 1158173"/>
                  <a:gd name="connsiteX13" fmla="*/ 1112100 w 1200089"/>
                  <a:gd name="connsiteY13" fmla="*/ 28881 h 1158173"/>
                  <a:gd name="connsiteX14" fmla="*/ 1093245 w 1200089"/>
                  <a:gd name="connsiteY14" fmla="*/ 28881 h 1158173"/>
                  <a:gd name="connsiteX15" fmla="*/ 1093245 w 1200089"/>
                  <a:gd name="connsiteY15" fmla="*/ 23904 h 1158173"/>
                  <a:gd name="connsiteX16" fmla="*/ 1069431 w 1200089"/>
                  <a:gd name="connsiteY16" fmla="*/ 4 h 1158173"/>
                  <a:gd name="connsiteX17" fmla="*/ 1030198 w 1200089"/>
                  <a:gd name="connsiteY17" fmla="*/ 4 h 1158173"/>
                  <a:gd name="connsiteX18" fmla="*/ 1006384 w 1200089"/>
                  <a:gd name="connsiteY18" fmla="*/ 23904 h 1158173"/>
                  <a:gd name="connsiteX19" fmla="*/ 1006384 w 1200089"/>
                  <a:gd name="connsiteY19" fmla="*/ 52190 h 1158173"/>
                  <a:gd name="connsiteX20" fmla="*/ 1030198 w 1200089"/>
                  <a:gd name="connsiteY20" fmla="*/ 76090 h 1158173"/>
                  <a:gd name="connsiteX21" fmla="*/ 1069431 w 1200089"/>
                  <a:gd name="connsiteY21" fmla="*/ 76090 h 1158173"/>
                  <a:gd name="connsiteX22" fmla="*/ 1093245 w 1200089"/>
                  <a:gd name="connsiteY22" fmla="*/ 52190 h 1158173"/>
                  <a:gd name="connsiteX23" fmla="*/ 1093245 w 1200089"/>
                  <a:gd name="connsiteY23" fmla="*/ 47410 h 1158173"/>
                  <a:gd name="connsiteX24" fmla="*/ 1111904 w 1200089"/>
                  <a:gd name="connsiteY24" fmla="*/ 47410 h 1158173"/>
                  <a:gd name="connsiteX25" fmla="*/ 1139156 w 1200089"/>
                  <a:gd name="connsiteY25" fmla="*/ 74761 h 1158173"/>
                  <a:gd name="connsiteX26" fmla="*/ 1139156 w 1200089"/>
                  <a:gd name="connsiteY26" fmla="*/ 337568 h 1158173"/>
                  <a:gd name="connsiteX27" fmla="*/ 1115930 w 1200089"/>
                  <a:gd name="connsiteY27" fmla="*/ 410205 h 1158173"/>
                  <a:gd name="connsiteX28" fmla="*/ 988708 w 1200089"/>
                  <a:gd name="connsiteY28" fmla="*/ 439280 h 1158173"/>
                  <a:gd name="connsiteX29" fmla="*/ 988708 w 1200089"/>
                  <a:gd name="connsiteY29" fmla="*/ 272957 h 1158173"/>
                  <a:gd name="connsiteX30" fmla="*/ 924729 w 1200089"/>
                  <a:gd name="connsiteY30" fmla="*/ 208747 h 1158173"/>
                  <a:gd name="connsiteX31" fmla="*/ 819797 w 1200089"/>
                  <a:gd name="connsiteY31" fmla="*/ 208747 h 1158173"/>
                  <a:gd name="connsiteX32" fmla="*/ 819748 w 1200089"/>
                  <a:gd name="connsiteY32" fmla="*/ 74757 h 1158173"/>
                  <a:gd name="connsiteX33" fmla="*/ 847000 w 1200089"/>
                  <a:gd name="connsiteY33" fmla="*/ 47406 h 1158173"/>
                  <a:gd name="connsiteX34" fmla="*/ 865659 w 1200089"/>
                  <a:gd name="connsiteY34" fmla="*/ 47406 h 1158173"/>
                  <a:gd name="connsiteX35" fmla="*/ 865659 w 1200089"/>
                  <a:gd name="connsiteY35" fmla="*/ 52384 h 1158173"/>
                  <a:gd name="connsiteX36" fmla="*/ 889473 w 1200089"/>
                  <a:gd name="connsiteY36" fmla="*/ 76283 h 1158173"/>
                  <a:gd name="connsiteX37" fmla="*/ 928706 w 1200089"/>
                  <a:gd name="connsiteY37" fmla="*/ 76283 h 1158173"/>
                  <a:gd name="connsiteX38" fmla="*/ 952520 w 1200089"/>
                  <a:gd name="connsiteY38" fmla="*/ 52384 h 1158173"/>
                  <a:gd name="connsiteX39" fmla="*/ 952520 w 1200089"/>
                  <a:gd name="connsiteY39" fmla="*/ 23900 h 1158173"/>
                  <a:gd name="connsiteX40" fmla="*/ 928706 w 1200089"/>
                  <a:gd name="connsiteY40" fmla="*/ 0 h 1158173"/>
                  <a:gd name="connsiteX41" fmla="*/ 889473 w 1200089"/>
                  <a:gd name="connsiteY41" fmla="*/ 0 h 1158173"/>
                  <a:gd name="connsiteX42" fmla="*/ 865659 w 1200089"/>
                  <a:gd name="connsiteY42" fmla="*/ 23900 h 1158173"/>
                  <a:gd name="connsiteX43" fmla="*/ 865659 w 1200089"/>
                  <a:gd name="connsiteY43" fmla="*/ 28877 h 1158173"/>
                  <a:gd name="connsiteX44" fmla="*/ 847000 w 1200089"/>
                  <a:gd name="connsiteY44" fmla="*/ 28877 h 1158173"/>
                  <a:gd name="connsiteX45" fmla="*/ 801287 w 1200089"/>
                  <a:gd name="connsiteY45" fmla="*/ 74756 h 1158173"/>
                  <a:gd name="connsiteX46" fmla="*/ 801287 w 1200089"/>
                  <a:gd name="connsiteY46" fmla="*/ 208747 h 1158173"/>
                  <a:gd name="connsiteX47" fmla="*/ 778601 w 1200089"/>
                  <a:gd name="connsiteY47" fmla="*/ 208747 h 1158173"/>
                  <a:gd name="connsiteX48" fmla="*/ 708533 w 1200089"/>
                  <a:gd name="connsiteY48" fmla="*/ 158481 h 1158173"/>
                  <a:gd name="connsiteX49" fmla="*/ 707011 w 1200089"/>
                  <a:gd name="connsiteY49" fmla="*/ 157693 h 1158173"/>
                  <a:gd name="connsiteX50" fmla="*/ 706815 w 1200089"/>
                  <a:gd name="connsiteY50" fmla="*/ 157693 h 1158173"/>
                  <a:gd name="connsiteX51" fmla="*/ 705488 w 1200089"/>
                  <a:gd name="connsiteY51" fmla="*/ 157298 h 1158173"/>
                  <a:gd name="connsiteX52" fmla="*/ 704703 w 1200089"/>
                  <a:gd name="connsiteY52" fmla="*/ 157101 h 1158173"/>
                  <a:gd name="connsiteX53" fmla="*/ 703180 w 1200089"/>
                  <a:gd name="connsiteY53" fmla="*/ 156904 h 1158173"/>
                  <a:gd name="connsiteX54" fmla="*/ 702984 w 1200089"/>
                  <a:gd name="connsiteY54" fmla="*/ 156904 h 1158173"/>
                  <a:gd name="connsiteX55" fmla="*/ 496558 w 1200089"/>
                  <a:gd name="connsiteY55" fmla="*/ 156953 h 1158173"/>
                  <a:gd name="connsiteX56" fmla="*/ 496361 w 1200089"/>
                  <a:gd name="connsiteY56" fmla="*/ 156953 h 1158173"/>
                  <a:gd name="connsiteX57" fmla="*/ 492924 w 1200089"/>
                  <a:gd name="connsiteY57" fmla="*/ 157742 h 1158173"/>
                  <a:gd name="connsiteX58" fmla="*/ 492728 w 1200089"/>
                  <a:gd name="connsiteY58" fmla="*/ 157742 h 1158173"/>
                  <a:gd name="connsiteX59" fmla="*/ 491009 w 1200089"/>
                  <a:gd name="connsiteY59" fmla="*/ 158678 h 1158173"/>
                  <a:gd name="connsiteX60" fmla="*/ 420941 w 1200089"/>
                  <a:gd name="connsiteY60" fmla="*/ 208943 h 1158173"/>
                  <a:gd name="connsiteX61" fmla="*/ 353917 w 1200089"/>
                  <a:gd name="connsiteY61" fmla="*/ 208943 h 1158173"/>
                  <a:gd name="connsiteX62" fmla="*/ 213735 w 1200089"/>
                  <a:gd name="connsiteY62" fmla="*/ 77073 h 1158173"/>
                  <a:gd name="connsiteX63" fmla="*/ 73012 w 1200089"/>
                  <a:gd name="connsiteY63" fmla="*/ 218304 h 1158173"/>
                  <a:gd name="connsiteX64" fmla="*/ 210894 w 1200089"/>
                  <a:gd name="connsiteY64" fmla="*/ 359396 h 1158173"/>
                  <a:gd name="connsiteX65" fmla="*/ 210894 w 1200089"/>
                  <a:gd name="connsiteY65" fmla="*/ 887924 h 1158173"/>
                  <a:gd name="connsiteX66" fmla="*/ 85536 w 1200089"/>
                  <a:gd name="connsiteY66" fmla="*/ 887875 h 1158173"/>
                  <a:gd name="connsiteX67" fmla="*/ 0 w 1200089"/>
                  <a:gd name="connsiteY67" fmla="*/ 973720 h 1158173"/>
                  <a:gd name="connsiteX68" fmla="*/ 86273 w 1200089"/>
                  <a:gd name="connsiteY68" fmla="*/ 1059565 h 1158173"/>
                  <a:gd name="connsiteX69" fmla="*/ 211189 w 1200089"/>
                  <a:gd name="connsiteY69" fmla="*/ 1059565 h 1158173"/>
                  <a:gd name="connsiteX70" fmla="*/ 211189 w 1200089"/>
                  <a:gd name="connsiteY70" fmla="*/ 1094160 h 1158173"/>
                  <a:gd name="connsiteX71" fmla="*/ 230240 w 1200089"/>
                  <a:gd name="connsiteY71" fmla="*/ 1139842 h 1158173"/>
                  <a:gd name="connsiteX72" fmla="*/ 9382 w 1200089"/>
                  <a:gd name="connsiteY72" fmla="*/ 1139792 h 1158173"/>
                  <a:gd name="connsiteX73" fmla="*/ 249 w 1200089"/>
                  <a:gd name="connsiteY73" fmla="*/ 1148958 h 1158173"/>
                  <a:gd name="connsiteX74" fmla="*/ 9382 w 1200089"/>
                  <a:gd name="connsiteY74" fmla="*/ 1158124 h 1158173"/>
                  <a:gd name="connsiteX75" fmla="*/ 275266 w 1200089"/>
                  <a:gd name="connsiteY75" fmla="*/ 1158124 h 1158173"/>
                  <a:gd name="connsiteX76" fmla="*/ 599977 w 1200089"/>
                  <a:gd name="connsiteY76" fmla="*/ 1158173 h 1158173"/>
                  <a:gd name="connsiteX77" fmla="*/ 1190572 w 1200089"/>
                  <a:gd name="connsiteY77" fmla="*/ 1158173 h 1158173"/>
                  <a:gd name="connsiteX78" fmla="*/ 1199704 w 1200089"/>
                  <a:gd name="connsiteY78" fmla="*/ 1149007 h 1158173"/>
                  <a:gd name="connsiteX79" fmla="*/ 1190572 w 1200089"/>
                  <a:gd name="connsiteY79" fmla="*/ 1139842 h 1158173"/>
                  <a:gd name="connsiteX80" fmla="*/ 969664 w 1200089"/>
                  <a:gd name="connsiteY80" fmla="*/ 1139842 h 1158173"/>
                  <a:gd name="connsiteX81" fmla="*/ 988863 w 1200089"/>
                  <a:gd name="connsiteY81" fmla="*/ 1093766 h 1158173"/>
                  <a:gd name="connsiteX82" fmla="*/ 1069232 w 1200089"/>
                  <a:gd name="connsiteY82" fmla="*/ 57754 h 1158173"/>
                  <a:gd name="connsiteX83" fmla="*/ 1030000 w 1200089"/>
                  <a:gd name="connsiteY83" fmla="*/ 57754 h 1158173"/>
                  <a:gd name="connsiteX84" fmla="*/ 1024647 w 1200089"/>
                  <a:gd name="connsiteY84" fmla="*/ 52382 h 1158173"/>
                  <a:gd name="connsiteX85" fmla="*/ 1024696 w 1200089"/>
                  <a:gd name="connsiteY85" fmla="*/ 23899 h 1158173"/>
                  <a:gd name="connsiteX86" fmla="*/ 1030049 w 1200089"/>
                  <a:gd name="connsiteY86" fmla="*/ 18527 h 1158173"/>
                  <a:gd name="connsiteX87" fmla="*/ 1069281 w 1200089"/>
                  <a:gd name="connsiteY87" fmla="*/ 18527 h 1158173"/>
                  <a:gd name="connsiteX88" fmla="*/ 1074634 w 1200089"/>
                  <a:gd name="connsiteY88" fmla="*/ 23899 h 1158173"/>
                  <a:gd name="connsiteX89" fmla="*/ 1074634 w 1200089"/>
                  <a:gd name="connsiteY89" fmla="*/ 37845 h 1158173"/>
                  <a:gd name="connsiteX90" fmla="*/ 1074634 w 1200089"/>
                  <a:gd name="connsiteY90" fmla="*/ 38042 h 1158173"/>
                  <a:gd name="connsiteX91" fmla="*/ 1074634 w 1200089"/>
                  <a:gd name="connsiteY91" fmla="*/ 38240 h 1158173"/>
                  <a:gd name="connsiteX92" fmla="*/ 1074634 w 1200089"/>
                  <a:gd name="connsiteY92" fmla="*/ 52186 h 1158173"/>
                  <a:gd name="connsiteX93" fmla="*/ 1069232 w 1200089"/>
                  <a:gd name="connsiteY93" fmla="*/ 57755 h 1158173"/>
                  <a:gd name="connsiteX94" fmla="*/ 889857 w 1200089"/>
                  <a:gd name="connsiteY94" fmla="*/ 18527 h 1158173"/>
                  <a:gd name="connsiteX95" fmla="*/ 929089 w 1200089"/>
                  <a:gd name="connsiteY95" fmla="*/ 18527 h 1158173"/>
                  <a:gd name="connsiteX96" fmla="*/ 934442 w 1200089"/>
                  <a:gd name="connsiteY96" fmla="*/ 23898 h 1158173"/>
                  <a:gd name="connsiteX97" fmla="*/ 934442 w 1200089"/>
                  <a:gd name="connsiteY97" fmla="*/ 52185 h 1158173"/>
                  <a:gd name="connsiteX98" fmla="*/ 929089 w 1200089"/>
                  <a:gd name="connsiteY98" fmla="*/ 57556 h 1158173"/>
                  <a:gd name="connsiteX99" fmla="*/ 889857 w 1200089"/>
                  <a:gd name="connsiteY99" fmla="*/ 57556 h 1158173"/>
                  <a:gd name="connsiteX100" fmla="*/ 884504 w 1200089"/>
                  <a:gd name="connsiteY100" fmla="*/ 52185 h 1158173"/>
                  <a:gd name="connsiteX101" fmla="*/ 884504 w 1200089"/>
                  <a:gd name="connsiteY101" fmla="*/ 38238 h 1158173"/>
                  <a:gd name="connsiteX102" fmla="*/ 884504 w 1200089"/>
                  <a:gd name="connsiteY102" fmla="*/ 38041 h 1158173"/>
                  <a:gd name="connsiteX103" fmla="*/ 884504 w 1200089"/>
                  <a:gd name="connsiteY103" fmla="*/ 37844 h 1158173"/>
                  <a:gd name="connsiteX104" fmla="*/ 884504 w 1200089"/>
                  <a:gd name="connsiteY104" fmla="*/ 23898 h 1158173"/>
                  <a:gd name="connsiteX105" fmla="*/ 889857 w 1200089"/>
                  <a:gd name="connsiteY105" fmla="*/ 18526 h 1158173"/>
                  <a:gd name="connsiteX106" fmla="*/ 977848 w 1200089"/>
                  <a:gd name="connsiteY106" fmla="*/ 457207 h 1158173"/>
                  <a:gd name="connsiteX107" fmla="*/ 979566 w 1200089"/>
                  <a:gd name="connsiteY107" fmla="*/ 457601 h 1158173"/>
                  <a:gd name="connsiteX108" fmla="*/ 981284 w 1200089"/>
                  <a:gd name="connsiteY108" fmla="*/ 457207 h 1158173"/>
                  <a:gd name="connsiteX109" fmla="*/ 1083760 w 1200089"/>
                  <a:gd name="connsiteY109" fmla="*/ 444592 h 1158173"/>
                  <a:gd name="connsiteX110" fmla="*/ 979565 w 1200089"/>
                  <a:gd name="connsiteY110" fmla="*/ 544727 h 1158173"/>
                  <a:gd name="connsiteX111" fmla="*/ 875370 w 1200089"/>
                  <a:gd name="connsiteY111" fmla="*/ 444592 h 1158173"/>
                  <a:gd name="connsiteX112" fmla="*/ 977845 w 1200089"/>
                  <a:gd name="connsiteY112" fmla="*/ 457207 h 1158173"/>
                  <a:gd name="connsiteX113" fmla="*/ 1085037 w 1200089"/>
                  <a:gd name="connsiteY113" fmla="*/ 677588 h 1158173"/>
                  <a:gd name="connsiteX114" fmla="*/ 1181424 w 1200089"/>
                  <a:gd name="connsiteY114" fmla="*/ 774324 h 1158173"/>
                  <a:gd name="connsiteX115" fmla="*/ 1181424 w 1200089"/>
                  <a:gd name="connsiteY115" fmla="*/ 944041 h 1158173"/>
                  <a:gd name="connsiteX116" fmla="*/ 1085037 w 1200089"/>
                  <a:gd name="connsiteY116" fmla="*/ 1040777 h 1158173"/>
                  <a:gd name="connsiteX117" fmla="*/ 988649 w 1200089"/>
                  <a:gd name="connsiteY117" fmla="*/ 1040777 h 1158173"/>
                  <a:gd name="connsiteX118" fmla="*/ 988698 w 1200089"/>
                  <a:gd name="connsiteY118" fmla="*/ 624855 h 1158173"/>
                  <a:gd name="connsiteX119" fmla="*/ 1085037 w 1200089"/>
                  <a:gd name="connsiteY119" fmla="*/ 677584 h 1158173"/>
                  <a:gd name="connsiteX120" fmla="*/ 924667 w 1200089"/>
                  <a:gd name="connsiteY120" fmla="*/ 227276 h 1158173"/>
                  <a:gd name="connsiteX121" fmla="*/ 970185 w 1200089"/>
                  <a:gd name="connsiteY121" fmla="*/ 272958 h 1158173"/>
                  <a:gd name="connsiteX122" fmla="*/ 970185 w 1200089"/>
                  <a:gd name="connsiteY122" fmla="*/ 439282 h 1158173"/>
                  <a:gd name="connsiteX123" fmla="*/ 842762 w 1200089"/>
                  <a:gd name="connsiteY123" fmla="*/ 410207 h 1158173"/>
                  <a:gd name="connsiteX124" fmla="*/ 819536 w 1200089"/>
                  <a:gd name="connsiteY124" fmla="*/ 337569 h 1158173"/>
                  <a:gd name="connsiteX125" fmla="*/ 819536 w 1200089"/>
                  <a:gd name="connsiteY125" fmla="*/ 284987 h 1158173"/>
                  <a:gd name="connsiteX126" fmla="*/ 837262 w 1200089"/>
                  <a:gd name="connsiteY126" fmla="*/ 262615 h 1158173"/>
                  <a:gd name="connsiteX127" fmla="*/ 839177 w 1200089"/>
                  <a:gd name="connsiteY127" fmla="*/ 255519 h 1158173"/>
                  <a:gd name="connsiteX128" fmla="*/ 835348 w 1200089"/>
                  <a:gd name="connsiteY128" fmla="*/ 249211 h 1158173"/>
                  <a:gd name="connsiteX129" fmla="*/ 819536 w 1200089"/>
                  <a:gd name="connsiteY129" fmla="*/ 237926 h 1158173"/>
                  <a:gd name="connsiteX130" fmla="*/ 819536 w 1200089"/>
                  <a:gd name="connsiteY130" fmla="*/ 227281 h 1158173"/>
                  <a:gd name="connsiteX131" fmla="*/ 739007 w 1200089"/>
                  <a:gd name="connsiteY131" fmla="*/ 370437 h 1158173"/>
                  <a:gd name="connsiteX132" fmla="*/ 812513 w 1200089"/>
                  <a:gd name="connsiteY132" fmla="*/ 446327 h 1158173"/>
                  <a:gd name="connsiteX133" fmla="*/ 617085 w 1200089"/>
                  <a:gd name="connsiteY133" fmla="*/ 837018 h 1158173"/>
                  <a:gd name="connsiteX134" fmla="*/ 710232 w 1200089"/>
                  <a:gd name="connsiteY134" fmla="*/ 182537 h 1158173"/>
                  <a:gd name="connsiteX135" fmla="*/ 801268 w 1200089"/>
                  <a:gd name="connsiteY135" fmla="*/ 247734 h 1158173"/>
                  <a:gd name="connsiteX136" fmla="*/ 801268 w 1200089"/>
                  <a:gd name="connsiteY136" fmla="*/ 278681 h 1158173"/>
                  <a:gd name="connsiteX137" fmla="*/ 738221 w 1200089"/>
                  <a:gd name="connsiteY137" fmla="*/ 358218 h 1158173"/>
                  <a:gd name="connsiteX138" fmla="*/ 739007 w 1200089"/>
                  <a:gd name="connsiteY138" fmla="*/ 370439 h 1158173"/>
                  <a:gd name="connsiteX139" fmla="*/ 599956 w 1200089"/>
                  <a:gd name="connsiteY139" fmla="*/ 826514 h 1158173"/>
                  <a:gd name="connsiteX140" fmla="*/ 507202 w 1200089"/>
                  <a:gd name="connsiteY140" fmla="*/ 175489 h 1158173"/>
                  <a:gd name="connsiteX141" fmla="*/ 692511 w 1200089"/>
                  <a:gd name="connsiteY141" fmla="*/ 175489 h 1158173"/>
                  <a:gd name="connsiteX142" fmla="*/ 461483 w 1200089"/>
                  <a:gd name="connsiteY142" fmla="*/ 358213 h 1158173"/>
                  <a:gd name="connsiteX143" fmla="*/ 382822 w 1200089"/>
                  <a:gd name="connsiteY143" fmla="*/ 258816 h 1158173"/>
                  <a:gd name="connsiteX144" fmla="*/ 489472 w 1200089"/>
                  <a:gd name="connsiteY144" fmla="*/ 182531 h 1158173"/>
                  <a:gd name="connsiteX145" fmla="*/ 582815 w 1200089"/>
                  <a:gd name="connsiteY145" fmla="*/ 837013 h 1158173"/>
                  <a:gd name="connsiteX146" fmla="*/ 387388 w 1200089"/>
                  <a:gd name="connsiteY146" fmla="*/ 446322 h 1158173"/>
                  <a:gd name="connsiteX147" fmla="*/ 460894 w 1200089"/>
                  <a:gd name="connsiteY147" fmla="*/ 370432 h 1158173"/>
                  <a:gd name="connsiteX148" fmla="*/ 461483 w 1200089"/>
                  <a:gd name="connsiteY148" fmla="*/ 358212 h 1158173"/>
                  <a:gd name="connsiteX149" fmla="*/ 91645 w 1200089"/>
                  <a:gd name="connsiteY149" fmla="*/ 217916 h 1158173"/>
                  <a:gd name="connsiteX150" fmla="*/ 213910 w 1200089"/>
                  <a:gd name="connsiteY150" fmla="*/ 95209 h 1158173"/>
                  <a:gd name="connsiteX151" fmla="*/ 336174 w 1200089"/>
                  <a:gd name="connsiteY151" fmla="*/ 217916 h 1158173"/>
                  <a:gd name="connsiteX152" fmla="*/ 213910 w 1200089"/>
                  <a:gd name="connsiteY152" fmla="*/ 340622 h 1158173"/>
                  <a:gd name="connsiteX153" fmla="*/ 91645 w 1200089"/>
                  <a:gd name="connsiteY153" fmla="*/ 217916 h 1158173"/>
                  <a:gd name="connsiteX154" fmla="*/ 85508 w 1200089"/>
                  <a:gd name="connsiteY154" fmla="*/ 1040588 h 1158173"/>
                  <a:gd name="connsiteX155" fmla="*/ 18484 w 1200089"/>
                  <a:gd name="connsiteY155" fmla="*/ 973322 h 1158173"/>
                  <a:gd name="connsiteX156" fmla="*/ 85508 w 1200089"/>
                  <a:gd name="connsiteY156" fmla="*/ 906055 h 1158173"/>
                  <a:gd name="connsiteX157" fmla="*/ 211013 w 1200089"/>
                  <a:gd name="connsiteY157" fmla="*/ 906055 h 1158173"/>
                  <a:gd name="connsiteX158" fmla="*/ 211013 w 1200089"/>
                  <a:gd name="connsiteY158" fmla="*/ 1040638 h 1158173"/>
                  <a:gd name="connsiteX159" fmla="*/ 275241 w 1200089"/>
                  <a:gd name="connsiteY159" fmla="*/ 1139442 h 1158173"/>
                  <a:gd name="connsiteX160" fmla="*/ 229723 w 1200089"/>
                  <a:gd name="connsiteY160" fmla="*/ 1093760 h 1158173"/>
                  <a:gd name="connsiteX161" fmla="*/ 229723 w 1200089"/>
                  <a:gd name="connsiteY161" fmla="*/ 1049999 h 1158173"/>
                  <a:gd name="connsiteX162" fmla="*/ 229723 w 1200089"/>
                  <a:gd name="connsiteY162" fmla="*/ 1049802 h 1158173"/>
                  <a:gd name="connsiteX163" fmla="*/ 229723 w 1200089"/>
                  <a:gd name="connsiteY163" fmla="*/ 1049605 h 1158173"/>
                  <a:gd name="connsiteX164" fmla="*/ 229723 w 1200089"/>
                  <a:gd name="connsiteY164" fmla="*/ 905850 h 1158173"/>
                  <a:gd name="connsiteX165" fmla="*/ 293703 w 1200089"/>
                  <a:gd name="connsiteY165" fmla="*/ 905850 h 1158173"/>
                  <a:gd name="connsiteX166" fmla="*/ 323802 w 1200089"/>
                  <a:gd name="connsiteY166" fmla="*/ 966069 h 1158173"/>
                  <a:gd name="connsiteX167" fmla="*/ 399222 w 1200089"/>
                  <a:gd name="connsiteY167" fmla="*/ 997412 h 1158173"/>
                  <a:gd name="connsiteX168" fmla="*/ 474643 w 1200089"/>
                  <a:gd name="connsiteY168" fmla="*/ 966069 h 1158173"/>
                  <a:gd name="connsiteX169" fmla="*/ 505872 w 1200089"/>
                  <a:gd name="connsiteY169" fmla="*/ 890180 h 1158173"/>
                  <a:gd name="connsiteX170" fmla="*/ 474643 w 1200089"/>
                  <a:gd name="connsiteY170" fmla="*/ 814487 h 1158173"/>
                  <a:gd name="connsiteX171" fmla="*/ 399026 w 1200089"/>
                  <a:gd name="connsiteY171" fmla="*/ 782948 h 1158173"/>
                  <a:gd name="connsiteX172" fmla="*/ 323606 w 1200089"/>
                  <a:gd name="connsiteY172" fmla="*/ 814289 h 1158173"/>
                  <a:gd name="connsiteX173" fmla="*/ 292573 w 1200089"/>
                  <a:gd name="connsiteY173" fmla="*/ 887123 h 1158173"/>
                  <a:gd name="connsiteX174" fmla="*/ 229722 w 1200089"/>
                  <a:gd name="connsiteY174" fmla="*/ 887123 h 1158173"/>
                  <a:gd name="connsiteX175" fmla="*/ 229722 w 1200089"/>
                  <a:gd name="connsiteY175" fmla="*/ 358205 h 1158173"/>
                  <a:gd name="connsiteX176" fmla="*/ 354097 w 1200089"/>
                  <a:gd name="connsiteY176" fmla="*/ 227269 h 1158173"/>
                  <a:gd name="connsiteX177" fmla="*/ 395244 w 1200089"/>
                  <a:gd name="connsiteY177" fmla="*/ 227269 h 1158173"/>
                  <a:gd name="connsiteX178" fmla="*/ 364211 w 1200089"/>
                  <a:gd name="connsiteY178" fmla="*/ 249443 h 1158173"/>
                  <a:gd name="connsiteX179" fmla="*/ 360381 w 1200089"/>
                  <a:gd name="connsiteY179" fmla="*/ 255751 h 1158173"/>
                  <a:gd name="connsiteX180" fmla="*/ 362296 w 1200089"/>
                  <a:gd name="connsiteY180" fmla="*/ 262847 h 1158173"/>
                  <a:gd name="connsiteX181" fmla="*/ 441890 w 1200089"/>
                  <a:gd name="connsiteY181" fmla="*/ 363378 h 1158173"/>
                  <a:gd name="connsiteX182" fmla="*/ 369514 w 1200089"/>
                  <a:gd name="connsiteY182" fmla="*/ 438135 h 1158173"/>
                  <a:gd name="connsiteX183" fmla="*/ 367796 w 1200089"/>
                  <a:gd name="connsiteY183" fmla="*/ 448829 h 1158173"/>
                  <a:gd name="connsiteX184" fmla="*/ 590625 w 1200089"/>
                  <a:gd name="connsiteY184" fmla="*/ 894221 h 1158173"/>
                  <a:gd name="connsiteX185" fmla="*/ 590625 w 1200089"/>
                  <a:gd name="connsiteY185" fmla="*/ 1139631 h 1158173"/>
                  <a:gd name="connsiteX186" fmla="*/ 275241 w 1200089"/>
                  <a:gd name="connsiteY186" fmla="*/ 1139582 h 1158173"/>
                  <a:gd name="connsiteX187" fmla="*/ 336569 w 1200089"/>
                  <a:gd name="connsiteY187" fmla="*/ 827649 h 1158173"/>
                  <a:gd name="connsiteX188" fmla="*/ 399028 w 1200089"/>
                  <a:gd name="connsiteY188" fmla="*/ 801629 h 1158173"/>
                  <a:gd name="connsiteX189" fmla="*/ 461486 w 1200089"/>
                  <a:gd name="connsiteY189" fmla="*/ 827649 h 1158173"/>
                  <a:gd name="connsiteX190" fmla="*/ 487412 w 1200089"/>
                  <a:gd name="connsiteY190" fmla="*/ 890333 h 1158173"/>
                  <a:gd name="connsiteX191" fmla="*/ 461486 w 1200089"/>
                  <a:gd name="connsiteY191" fmla="*/ 953017 h 1158173"/>
                  <a:gd name="connsiteX192" fmla="*/ 399028 w 1200089"/>
                  <a:gd name="connsiteY192" fmla="*/ 979036 h 1158173"/>
                  <a:gd name="connsiteX193" fmla="*/ 336569 w 1200089"/>
                  <a:gd name="connsiteY193" fmla="*/ 953017 h 1158173"/>
                  <a:gd name="connsiteX194" fmla="*/ 336569 w 1200089"/>
                  <a:gd name="connsiteY194" fmla="*/ 827650 h 1158173"/>
                  <a:gd name="connsiteX195" fmla="*/ 609089 w 1200089"/>
                  <a:gd name="connsiteY195" fmla="*/ 1139442 h 1158173"/>
                  <a:gd name="connsiteX196" fmla="*/ 609089 w 1200089"/>
                  <a:gd name="connsiteY196" fmla="*/ 894183 h 1158173"/>
                  <a:gd name="connsiteX197" fmla="*/ 831920 w 1200089"/>
                  <a:gd name="connsiteY197" fmla="*/ 448791 h 1158173"/>
                  <a:gd name="connsiteX198" fmla="*/ 830202 w 1200089"/>
                  <a:gd name="connsiteY198" fmla="*/ 438097 h 1158173"/>
                  <a:gd name="connsiteX199" fmla="*/ 757825 w 1200089"/>
                  <a:gd name="connsiteY199" fmla="*/ 363340 h 1158173"/>
                  <a:gd name="connsiteX200" fmla="*/ 801231 w 1200089"/>
                  <a:gd name="connsiteY200" fmla="*/ 308491 h 1158173"/>
                  <a:gd name="connsiteX201" fmla="*/ 801231 w 1200089"/>
                  <a:gd name="connsiteY201" fmla="*/ 337714 h 1158173"/>
                  <a:gd name="connsiteX202" fmla="*/ 827894 w 1200089"/>
                  <a:gd name="connsiteY202" fmla="*/ 421243 h 1158173"/>
                  <a:gd name="connsiteX203" fmla="*/ 828483 w 1200089"/>
                  <a:gd name="connsiteY203" fmla="*/ 422031 h 1158173"/>
                  <a:gd name="connsiteX204" fmla="*/ 845620 w 1200089"/>
                  <a:gd name="connsiteY204" fmla="*/ 442087 h 1158173"/>
                  <a:gd name="connsiteX205" fmla="*/ 970192 w 1200089"/>
                  <a:gd name="connsiteY205" fmla="*/ 561738 h 1158173"/>
                  <a:gd name="connsiteX206" fmla="*/ 970192 w 1200089"/>
                  <a:gd name="connsiteY206" fmla="*/ 562527 h 1158173"/>
                  <a:gd name="connsiteX207" fmla="*/ 970192 w 1200089"/>
                  <a:gd name="connsiteY207" fmla="*/ 563118 h 1158173"/>
                  <a:gd name="connsiteX208" fmla="*/ 970192 w 1200089"/>
                  <a:gd name="connsiteY208" fmla="*/ 1049952 h 1158173"/>
                  <a:gd name="connsiteX209" fmla="*/ 970192 w 1200089"/>
                  <a:gd name="connsiteY209" fmla="*/ 1050149 h 1158173"/>
                  <a:gd name="connsiteX210" fmla="*/ 970192 w 1200089"/>
                  <a:gd name="connsiteY210" fmla="*/ 1050347 h 1158173"/>
                  <a:gd name="connsiteX211" fmla="*/ 970192 w 1200089"/>
                  <a:gd name="connsiteY211" fmla="*/ 1094108 h 1158173"/>
                  <a:gd name="connsiteX212" fmla="*/ 924675 w 1200089"/>
                  <a:gd name="connsiteY212" fmla="*/ 1139790 h 1158173"/>
                  <a:gd name="connsiteX213" fmla="*/ 609102 w 1200089"/>
                  <a:gd name="connsiteY213" fmla="*/ 1139790 h 115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200089" h="1158173">
                    <a:moveTo>
                      <a:pt x="988853" y="1093755"/>
                    </a:moveTo>
                    <a:lnTo>
                      <a:pt x="988853" y="1059160"/>
                    </a:lnTo>
                    <a:lnTo>
                      <a:pt x="1085240" y="1059160"/>
                    </a:lnTo>
                    <a:cubicBezTo>
                      <a:pt x="1148483" y="1059160"/>
                      <a:pt x="1200090" y="1007565"/>
                      <a:pt x="1200090" y="943896"/>
                    </a:cubicBezTo>
                    <a:lnTo>
                      <a:pt x="1200090" y="774179"/>
                    </a:lnTo>
                    <a:cubicBezTo>
                      <a:pt x="1200090" y="710708"/>
                      <a:pt x="1148681" y="658915"/>
                      <a:pt x="1085240" y="658915"/>
                    </a:cubicBezTo>
                    <a:cubicBezTo>
                      <a:pt x="1032309" y="658915"/>
                      <a:pt x="989246" y="615893"/>
                      <a:pt x="988853" y="562770"/>
                    </a:cubicBezTo>
                    <a:lnTo>
                      <a:pt x="988853" y="561439"/>
                    </a:lnTo>
                    <a:lnTo>
                      <a:pt x="1113425" y="441788"/>
                    </a:lnTo>
                    <a:cubicBezTo>
                      <a:pt x="1119710" y="435677"/>
                      <a:pt x="1125406" y="428976"/>
                      <a:pt x="1130562" y="421732"/>
                    </a:cubicBezTo>
                    <a:cubicBezTo>
                      <a:pt x="1130758" y="421535"/>
                      <a:pt x="1130955" y="421142"/>
                      <a:pt x="1131152" y="420944"/>
                    </a:cubicBezTo>
                    <a:cubicBezTo>
                      <a:pt x="1148288" y="396649"/>
                      <a:pt x="1157814" y="367426"/>
                      <a:pt x="1157814" y="337415"/>
                    </a:cubicBezTo>
                    <a:lnTo>
                      <a:pt x="1157814" y="74759"/>
                    </a:lnTo>
                    <a:cubicBezTo>
                      <a:pt x="1157814" y="49332"/>
                      <a:pt x="1137240" y="28881"/>
                      <a:pt x="1112100" y="28881"/>
                    </a:cubicBezTo>
                    <a:lnTo>
                      <a:pt x="1093245" y="28881"/>
                    </a:lnTo>
                    <a:lnTo>
                      <a:pt x="1093245" y="23904"/>
                    </a:lnTo>
                    <a:cubicBezTo>
                      <a:pt x="1093245" y="10696"/>
                      <a:pt x="1082589" y="4"/>
                      <a:pt x="1069431" y="4"/>
                    </a:cubicBezTo>
                    <a:lnTo>
                      <a:pt x="1030198" y="4"/>
                    </a:lnTo>
                    <a:cubicBezTo>
                      <a:pt x="1017039" y="4"/>
                      <a:pt x="1006384" y="10697"/>
                      <a:pt x="1006384" y="23904"/>
                    </a:cubicBezTo>
                    <a:lnTo>
                      <a:pt x="1006384" y="52190"/>
                    </a:lnTo>
                    <a:cubicBezTo>
                      <a:pt x="1006384" y="65397"/>
                      <a:pt x="1017039" y="76090"/>
                      <a:pt x="1030198" y="76090"/>
                    </a:cubicBezTo>
                    <a:lnTo>
                      <a:pt x="1069431" y="76090"/>
                    </a:lnTo>
                    <a:cubicBezTo>
                      <a:pt x="1082591" y="76090"/>
                      <a:pt x="1093245" y="65397"/>
                      <a:pt x="1093245" y="52190"/>
                    </a:cubicBezTo>
                    <a:lnTo>
                      <a:pt x="1093245" y="47410"/>
                    </a:lnTo>
                    <a:lnTo>
                      <a:pt x="1111904" y="47410"/>
                    </a:lnTo>
                    <a:cubicBezTo>
                      <a:pt x="1126929" y="47410"/>
                      <a:pt x="1139156" y="59631"/>
                      <a:pt x="1139156" y="74761"/>
                    </a:cubicBezTo>
                    <a:lnTo>
                      <a:pt x="1139156" y="337568"/>
                    </a:lnTo>
                    <a:cubicBezTo>
                      <a:pt x="1139156" y="363735"/>
                      <a:pt x="1130759" y="389163"/>
                      <a:pt x="1115930" y="410205"/>
                    </a:cubicBezTo>
                    <a:cubicBezTo>
                      <a:pt x="1091723" y="428537"/>
                      <a:pt x="1040902" y="438097"/>
                      <a:pt x="988708" y="439280"/>
                    </a:cubicBezTo>
                    <a:lnTo>
                      <a:pt x="988708" y="272957"/>
                    </a:lnTo>
                    <a:cubicBezTo>
                      <a:pt x="988708" y="237574"/>
                      <a:pt x="959934" y="208747"/>
                      <a:pt x="924729" y="208747"/>
                    </a:cubicBezTo>
                    <a:lnTo>
                      <a:pt x="819797" y="208747"/>
                    </a:lnTo>
                    <a:lnTo>
                      <a:pt x="819748" y="74757"/>
                    </a:lnTo>
                    <a:cubicBezTo>
                      <a:pt x="819748" y="59677"/>
                      <a:pt x="831925" y="47406"/>
                      <a:pt x="847000" y="47406"/>
                    </a:cubicBezTo>
                    <a:lnTo>
                      <a:pt x="865659" y="47406"/>
                    </a:lnTo>
                    <a:lnTo>
                      <a:pt x="865659" y="52384"/>
                    </a:lnTo>
                    <a:cubicBezTo>
                      <a:pt x="865659" y="65591"/>
                      <a:pt x="876314" y="76283"/>
                      <a:pt x="889473" y="76283"/>
                    </a:cubicBezTo>
                    <a:lnTo>
                      <a:pt x="928706" y="76283"/>
                    </a:lnTo>
                    <a:cubicBezTo>
                      <a:pt x="941866" y="76283"/>
                      <a:pt x="952520" y="65590"/>
                      <a:pt x="952520" y="52384"/>
                    </a:cubicBezTo>
                    <a:lnTo>
                      <a:pt x="952520" y="23900"/>
                    </a:lnTo>
                    <a:cubicBezTo>
                      <a:pt x="952520" y="10693"/>
                      <a:pt x="941864" y="0"/>
                      <a:pt x="928706" y="0"/>
                    </a:cubicBezTo>
                    <a:lnTo>
                      <a:pt x="889473" y="0"/>
                    </a:lnTo>
                    <a:cubicBezTo>
                      <a:pt x="876314" y="0"/>
                      <a:pt x="865659" y="10694"/>
                      <a:pt x="865659" y="23900"/>
                    </a:cubicBezTo>
                    <a:lnTo>
                      <a:pt x="865659" y="28877"/>
                    </a:lnTo>
                    <a:lnTo>
                      <a:pt x="847000" y="28877"/>
                    </a:lnTo>
                    <a:cubicBezTo>
                      <a:pt x="821664" y="28877"/>
                      <a:pt x="801287" y="49525"/>
                      <a:pt x="801287" y="74756"/>
                    </a:cubicBezTo>
                    <a:lnTo>
                      <a:pt x="801287" y="208747"/>
                    </a:lnTo>
                    <a:lnTo>
                      <a:pt x="778601" y="208747"/>
                    </a:lnTo>
                    <a:lnTo>
                      <a:pt x="708533" y="158481"/>
                    </a:lnTo>
                    <a:cubicBezTo>
                      <a:pt x="708139" y="158086"/>
                      <a:pt x="707599" y="157890"/>
                      <a:pt x="707011" y="157693"/>
                    </a:cubicBezTo>
                    <a:lnTo>
                      <a:pt x="706815" y="157693"/>
                    </a:lnTo>
                    <a:cubicBezTo>
                      <a:pt x="706421" y="157495"/>
                      <a:pt x="705881" y="157298"/>
                      <a:pt x="705488" y="157298"/>
                    </a:cubicBezTo>
                    <a:cubicBezTo>
                      <a:pt x="705292" y="157298"/>
                      <a:pt x="704899" y="157101"/>
                      <a:pt x="704703" y="157101"/>
                    </a:cubicBezTo>
                    <a:cubicBezTo>
                      <a:pt x="704113" y="157101"/>
                      <a:pt x="703770" y="156904"/>
                      <a:pt x="703180" y="156904"/>
                    </a:cubicBezTo>
                    <a:lnTo>
                      <a:pt x="702984" y="156904"/>
                    </a:lnTo>
                    <a:lnTo>
                      <a:pt x="496558" y="156953"/>
                    </a:lnTo>
                    <a:lnTo>
                      <a:pt x="496361" y="156953"/>
                    </a:lnTo>
                    <a:cubicBezTo>
                      <a:pt x="495232" y="156953"/>
                      <a:pt x="494054" y="157150"/>
                      <a:pt x="492924" y="157742"/>
                    </a:cubicBezTo>
                    <a:lnTo>
                      <a:pt x="492728" y="157742"/>
                    </a:lnTo>
                    <a:cubicBezTo>
                      <a:pt x="492138" y="157939"/>
                      <a:pt x="491598" y="158332"/>
                      <a:pt x="491009" y="158678"/>
                    </a:cubicBezTo>
                    <a:lnTo>
                      <a:pt x="420941" y="208943"/>
                    </a:lnTo>
                    <a:lnTo>
                      <a:pt x="353917" y="208943"/>
                    </a:lnTo>
                    <a:cubicBezTo>
                      <a:pt x="349153" y="135370"/>
                      <a:pt x="288218" y="77073"/>
                      <a:pt x="213735" y="77073"/>
                    </a:cubicBezTo>
                    <a:cubicBezTo>
                      <a:pt x="136203" y="77073"/>
                      <a:pt x="73012" y="140348"/>
                      <a:pt x="73012" y="218304"/>
                    </a:cubicBezTo>
                    <a:cubicBezTo>
                      <a:pt x="73012" y="295130"/>
                      <a:pt x="134735" y="357857"/>
                      <a:pt x="210894" y="359396"/>
                    </a:cubicBezTo>
                    <a:lnTo>
                      <a:pt x="210894" y="887924"/>
                    </a:lnTo>
                    <a:lnTo>
                      <a:pt x="85536" y="887875"/>
                    </a:lnTo>
                    <a:cubicBezTo>
                      <a:pt x="38300" y="887875"/>
                      <a:pt x="0" y="926314"/>
                      <a:pt x="0" y="973720"/>
                    </a:cubicBezTo>
                    <a:cubicBezTo>
                      <a:pt x="0" y="1021127"/>
                      <a:pt x="38300" y="1059565"/>
                      <a:pt x="86273" y="1059565"/>
                    </a:cubicBezTo>
                    <a:lnTo>
                      <a:pt x="211189" y="1059565"/>
                    </a:lnTo>
                    <a:lnTo>
                      <a:pt x="211189" y="1094160"/>
                    </a:lnTo>
                    <a:cubicBezTo>
                      <a:pt x="211189" y="1112147"/>
                      <a:pt x="218602" y="1128162"/>
                      <a:pt x="230240" y="1139842"/>
                    </a:cubicBezTo>
                    <a:lnTo>
                      <a:pt x="9382" y="1139792"/>
                    </a:lnTo>
                    <a:cubicBezTo>
                      <a:pt x="4227" y="1139792"/>
                      <a:pt x="249" y="1143981"/>
                      <a:pt x="249" y="1148958"/>
                    </a:cubicBezTo>
                    <a:cubicBezTo>
                      <a:pt x="249" y="1153936"/>
                      <a:pt x="4423" y="1158124"/>
                      <a:pt x="9382" y="1158124"/>
                    </a:cubicBezTo>
                    <a:lnTo>
                      <a:pt x="275266" y="1158124"/>
                    </a:lnTo>
                    <a:lnTo>
                      <a:pt x="599977" y="1158173"/>
                    </a:lnTo>
                    <a:lnTo>
                      <a:pt x="1190572" y="1158173"/>
                    </a:lnTo>
                    <a:cubicBezTo>
                      <a:pt x="1195727" y="1158173"/>
                      <a:pt x="1199704" y="1153985"/>
                      <a:pt x="1199704" y="1149007"/>
                    </a:cubicBezTo>
                    <a:cubicBezTo>
                      <a:pt x="1199704" y="1144030"/>
                      <a:pt x="1195531" y="1139842"/>
                      <a:pt x="1190572" y="1139842"/>
                    </a:cubicBezTo>
                    <a:lnTo>
                      <a:pt x="969664" y="1139842"/>
                    </a:lnTo>
                    <a:cubicBezTo>
                      <a:pt x="981449" y="1127767"/>
                      <a:pt x="988863" y="1111703"/>
                      <a:pt x="988863" y="1093766"/>
                    </a:cubicBezTo>
                    <a:close/>
                    <a:moveTo>
                      <a:pt x="1069232" y="57754"/>
                    </a:moveTo>
                    <a:lnTo>
                      <a:pt x="1030000" y="57754"/>
                    </a:lnTo>
                    <a:cubicBezTo>
                      <a:pt x="1026955" y="57754"/>
                      <a:pt x="1024647" y="55290"/>
                      <a:pt x="1024647" y="52382"/>
                    </a:cubicBezTo>
                    <a:lnTo>
                      <a:pt x="1024696" y="23899"/>
                    </a:lnTo>
                    <a:cubicBezTo>
                      <a:pt x="1024696" y="20844"/>
                      <a:pt x="1027151" y="18527"/>
                      <a:pt x="1030049" y="18527"/>
                    </a:cubicBezTo>
                    <a:lnTo>
                      <a:pt x="1069281" y="18527"/>
                    </a:lnTo>
                    <a:cubicBezTo>
                      <a:pt x="1072326" y="18527"/>
                      <a:pt x="1074634" y="20991"/>
                      <a:pt x="1074634" y="23899"/>
                    </a:cubicBezTo>
                    <a:lnTo>
                      <a:pt x="1074634" y="37845"/>
                    </a:lnTo>
                    <a:lnTo>
                      <a:pt x="1074634" y="38042"/>
                    </a:lnTo>
                    <a:lnTo>
                      <a:pt x="1074634" y="38240"/>
                    </a:lnTo>
                    <a:lnTo>
                      <a:pt x="1074634" y="52186"/>
                    </a:lnTo>
                    <a:cubicBezTo>
                      <a:pt x="1074781" y="55241"/>
                      <a:pt x="1072277" y="57755"/>
                      <a:pt x="1069232" y="57755"/>
                    </a:cubicBezTo>
                    <a:close/>
                    <a:moveTo>
                      <a:pt x="889857" y="18527"/>
                    </a:moveTo>
                    <a:lnTo>
                      <a:pt x="929089" y="18527"/>
                    </a:lnTo>
                    <a:cubicBezTo>
                      <a:pt x="932134" y="18527"/>
                      <a:pt x="934442" y="20991"/>
                      <a:pt x="934442" y="23898"/>
                    </a:cubicBezTo>
                    <a:lnTo>
                      <a:pt x="934442" y="52185"/>
                    </a:lnTo>
                    <a:cubicBezTo>
                      <a:pt x="934442" y="55240"/>
                      <a:pt x="931987" y="57556"/>
                      <a:pt x="929089" y="57556"/>
                    </a:cubicBezTo>
                    <a:lnTo>
                      <a:pt x="889857" y="57556"/>
                    </a:lnTo>
                    <a:cubicBezTo>
                      <a:pt x="886812" y="57556"/>
                      <a:pt x="884504" y="55092"/>
                      <a:pt x="884504" y="52185"/>
                    </a:cubicBezTo>
                    <a:lnTo>
                      <a:pt x="884504" y="38238"/>
                    </a:lnTo>
                    <a:lnTo>
                      <a:pt x="884504" y="38041"/>
                    </a:lnTo>
                    <a:lnTo>
                      <a:pt x="884504" y="37844"/>
                    </a:lnTo>
                    <a:lnTo>
                      <a:pt x="884504" y="23898"/>
                    </a:lnTo>
                    <a:cubicBezTo>
                      <a:pt x="884308" y="20842"/>
                      <a:pt x="886763" y="18526"/>
                      <a:pt x="889857" y="18526"/>
                    </a:cubicBezTo>
                    <a:close/>
                    <a:moveTo>
                      <a:pt x="977848" y="457207"/>
                    </a:moveTo>
                    <a:cubicBezTo>
                      <a:pt x="978437" y="457404"/>
                      <a:pt x="978976" y="457601"/>
                      <a:pt x="979566" y="457601"/>
                    </a:cubicBezTo>
                    <a:cubicBezTo>
                      <a:pt x="980156" y="457601"/>
                      <a:pt x="980696" y="457404"/>
                      <a:pt x="981284" y="457207"/>
                    </a:cubicBezTo>
                    <a:cubicBezTo>
                      <a:pt x="1018062" y="457010"/>
                      <a:pt x="1054593" y="452821"/>
                      <a:pt x="1083760" y="444592"/>
                    </a:cubicBezTo>
                    <a:lnTo>
                      <a:pt x="979565" y="544727"/>
                    </a:lnTo>
                    <a:lnTo>
                      <a:pt x="875370" y="444592"/>
                    </a:lnTo>
                    <a:cubicBezTo>
                      <a:pt x="904487" y="453019"/>
                      <a:pt x="941069" y="457207"/>
                      <a:pt x="977845" y="457207"/>
                    </a:cubicBezTo>
                    <a:close/>
                    <a:moveTo>
                      <a:pt x="1085037" y="677588"/>
                    </a:moveTo>
                    <a:cubicBezTo>
                      <a:pt x="1138166" y="677588"/>
                      <a:pt x="1181424" y="720954"/>
                      <a:pt x="1181424" y="774324"/>
                    </a:cubicBezTo>
                    <a:lnTo>
                      <a:pt x="1181424" y="944041"/>
                    </a:lnTo>
                    <a:cubicBezTo>
                      <a:pt x="1181424" y="997362"/>
                      <a:pt x="1138215" y="1040777"/>
                      <a:pt x="1085037" y="1040777"/>
                    </a:cubicBezTo>
                    <a:lnTo>
                      <a:pt x="988649" y="1040777"/>
                    </a:lnTo>
                    <a:lnTo>
                      <a:pt x="988698" y="624855"/>
                    </a:lnTo>
                    <a:cubicBezTo>
                      <a:pt x="1009272" y="656591"/>
                      <a:pt x="1044674" y="677584"/>
                      <a:pt x="1085037" y="677584"/>
                    </a:cubicBezTo>
                    <a:close/>
                    <a:moveTo>
                      <a:pt x="924667" y="227276"/>
                    </a:moveTo>
                    <a:cubicBezTo>
                      <a:pt x="949807" y="227276"/>
                      <a:pt x="970185" y="247727"/>
                      <a:pt x="970185" y="272958"/>
                    </a:cubicBezTo>
                    <a:lnTo>
                      <a:pt x="970185" y="439282"/>
                    </a:lnTo>
                    <a:cubicBezTo>
                      <a:pt x="917793" y="438346"/>
                      <a:pt x="866973" y="428588"/>
                      <a:pt x="842762" y="410207"/>
                    </a:cubicBezTo>
                    <a:cubicBezTo>
                      <a:pt x="827884" y="388967"/>
                      <a:pt x="819536" y="363588"/>
                      <a:pt x="819536" y="337569"/>
                    </a:cubicBezTo>
                    <a:lnTo>
                      <a:pt x="819536" y="284987"/>
                    </a:lnTo>
                    <a:lnTo>
                      <a:pt x="837262" y="262615"/>
                    </a:lnTo>
                    <a:cubicBezTo>
                      <a:pt x="838784" y="260694"/>
                      <a:pt x="839570" y="258032"/>
                      <a:pt x="839177" y="255519"/>
                    </a:cubicBezTo>
                    <a:cubicBezTo>
                      <a:pt x="838784" y="253055"/>
                      <a:pt x="837458" y="250739"/>
                      <a:pt x="835348" y="249211"/>
                    </a:cubicBezTo>
                    <a:lnTo>
                      <a:pt x="819536" y="237926"/>
                    </a:lnTo>
                    <a:lnTo>
                      <a:pt x="819536" y="227281"/>
                    </a:lnTo>
                    <a:close/>
                    <a:moveTo>
                      <a:pt x="739007" y="370437"/>
                    </a:moveTo>
                    <a:lnTo>
                      <a:pt x="812513" y="446327"/>
                    </a:lnTo>
                    <a:lnTo>
                      <a:pt x="617085" y="837018"/>
                    </a:lnTo>
                    <a:lnTo>
                      <a:pt x="710232" y="182537"/>
                    </a:lnTo>
                    <a:lnTo>
                      <a:pt x="801268" y="247734"/>
                    </a:lnTo>
                    <a:lnTo>
                      <a:pt x="801268" y="278681"/>
                    </a:lnTo>
                    <a:lnTo>
                      <a:pt x="738221" y="358218"/>
                    </a:lnTo>
                    <a:cubicBezTo>
                      <a:pt x="735570" y="361865"/>
                      <a:pt x="735766" y="366990"/>
                      <a:pt x="739007" y="370439"/>
                    </a:cubicBezTo>
                    <a:close/>
                    <a:moveTo>
                      <a:pt x="599956" y="826514"/>
                    </a:moveTo>
                    <a:lnTo>
                      <a:pt x="507202" y="175489"/>
                    </a:lnTo>
                    <a:lnTo>
                      <a:pt x="692511" y="175489"/>
                    </a:lnTo>
                    <a:close/>
                    <a:moveTo>
                      <a:pt x="461483" y="358213"/>
                    </a:moveTo>
                    <a:lnTo>
                      <a:pt x="382822" y="258816"/>
                    </a:lnTo>
                    <a:lnTo>
                      <a:pt x="489472" y="182531"/>
                    </a:lnTo>
                    <a:lnTo>
                      <a:pt x="582815" y="837013"/>
                    </a:lnTo>
                    <a:lnTo>
                      <a:pt x="387388" y="446322"/>
                    </a:lnTo>
                    <a:lnTo>
                      <a:pt x="460894" y="370432"/>
                    </a:lnTo>
                    <a:cubicBezTo>
                      <a:pt x="464135" y="366983"/>
                      <a:pt x="464331" y="361858"/>
                      <a:pt x="461483" y="358212"/>
                    </a:cubicBezTo>
                    <a:close/>
                    <a:moveTo>
                      <a:pt x="91645" y="217916"/>
                    </a:moveTo>
                    <a:cubicBezTo>
                      <a:pt x="91645" y="150255"/>
                      <a:pt x="146493" y="95209"/>
                      <a:pt x="213910" y="95209"/>
                    </a:cubicBezTo>
                    <a:cubicBezTo>
                      <a:pt x="281327" y="95209"/>
                      <a:pt x="336174" y="150255"/>
                      <a:pt x="336174" y="217916"/>
                    </a:cubicBezTo>
                    <a:cubicBezTo>
                      <a:pt x="336174" y="285577"/>
                      <a:pt x="281327" y="340622"/>
                      <a:pt x="213910" y="340622"/>
                    </a:cubicBezTo>
                    <a:cubicBezTo>
                      <a:pt x="146493" y="340622"/>
                      <a:pt x="91645" y="285577"/>
                      <a:pt x="91645" y="217916"/>
                    </a:cubicBezTo>
                    <a:close/>
                    <a:moveTo>
                      <a:pt x="85508" y="1040588"/>
                    </a:moveTo>
                    <a:cubicBezTo>
                      <a:pt x="48583" y="1040588"/>
                      <a:pt x="18484" y="1010380"/>
                      <a:pt x="18484" y="973322"/>
                    </a:cubicBezTo>
                    <a:cubicBezTo>
                      <a:pt x="18484" y="936263"/>
                      <a:pt x="48583" y="906055"/>
                      <a:pt x="85508" y="906055"/>
                    </a:cubicBezTo>
                    <a:lnTo>
                      <a:pt x="211013" y="906055"/>
                    </a:lnTo>
                    <a:lnTo>
                      <a:pt x="211013" y="1040638"/>
                    </a:lnTo>
                    <a:close/>
                    <a:moveTo>
                      <a:pt x="275241" y="1139442"/>
                    </a:moveTo>
                    <a:cubicBezTo>
                      <a:pt x="250101" y="1139442"/>
                      <a:pt x="229723" y="1118991"/>
                      <a:pt x="229723" y="1093760"/>
                    </a:cubicBezTo>
                    <a:lnTo>
                      <a:pt x="229723" y="1049999"/>
                    </a:lnTo>
                    <a:lnTo>
                      <a:pt x="229723" y="1049802"/>
                    </a:lnTo>
                    <a:lnTo>
                      <a:pt x="229723" y="1049605"/>
                    </a:lnTo>
                    <a:lnTo>
                      <a:pt x="229723" y="905850"/>
                    </a:lnTo>
                    <a:lnTo>
                      <a:pt x="293703" y="905850"/>
                    </a:lnTo>
                    <a:cubicBezTo>
                      <a:pt x="296943" y="927829"/>
                      <a:pt x="306862" y="949069"/>
                      <a:pt x="323802" y="966069"/>
                    </a:cubicBezTo>
                    <a:cubicBezTo>
                      <a:pt x="343983" y="986324"/>
                      <a:pt x="370842" y="997412"/>
                      <a:pt x="399222" y="997412"/>
                    </a:cubicBezTo>
                    <a:cubicBezTo>
                      <a:pt x="427799" y="997412"/>
                      <a:pt x="454659" y="986323"/>
                      <a:pt x="474643" y="966069"/>
                    </a:cubicBezTo>
                    <a:cubicBezTo>
                      <a:pt x="494824" y="945815"/>
                      <a:pt x="505872" y="918860"/>
                      <a:pt x="505872" y="890180"/>
                    </a:cubicBezTo>
                    <a:cubicBezTo>
                      <a:pt x="505872" y="861500"/>
                      <a:pt x="494824" y="834741"/>
                      <a:pt x="474643" y="814487"/>
                    </a:cubicBezTo>
                    <a:cubicBezTo>
                      <a:pt x="454462" y="794233"/>
                      <a:pt x="427603" y="783144"/>
                      <a:pt x="399026" y="782948"/>
                    </a:cubicBezTo>
                    <a:cubicBezTo>
                      <a:pt x="370449" y="782948"/>
                      <a:pt x="343787" y="794036"/>
                      <a:pt x="323606" y="814289"/>
                    </a:cubicBezTo>
                    <a:cubicBezTo>
                      <a:pt x="303622" y="834345"/>
                      <a:pt x="293309" y="860761"/>
                      <a:pt x="292573" y="887123"/>
                    </a:cubicBezTo>
                    <a:lnTo>
                      <a:pt x="229722" y="887123"/>
                    </a:lnTo>
                    <a:lnTo>
                      <a:pt x="229722" y="358205"/>
                    </a:lnTo>
                    <a:cubicBezTo>
                      <a:pt x="296746" y="350567"/>
                      <a:pt x="349728" y="295521"/>
                      <a:pt x="354097" y="227269"/>
                    </a:cubicBezTo>
                    <a:lnTo>
                      <a:pt x="395244" y="227269"/>
                    </a:lnTo>
                    <a:lnTo>
                      <a:pt x="364211" y="249443"/>
                    </a:lnTo>
                    <a:cubicBezTo>
                      <a:pt x="362099" y="250971"/>
                      <a:pt x="360774" y="253287"/>
                      <a:pt x="360381" y="255751"/>
                    </a:cubicBezTo>
                    <a:cubicBezTo>
                      <a:pt x="359989" y="258216"/>
                      <a:pt x="360774" y="260926"/>
                      <a:pt x="362296" y="262847"/>
                    </a:cubicBezTo>
                    <a:lnTo>
                      <a:pt x="441890" y="363378"/>
                    </a:lnTo>
                    <a:lnTo>
                      <a:pt x="369514" y="438135"/>
                    </a:lnTo>
                    <a:cubicBezTo>
                      <a:pt x="366862" y="440994"/>
                      <a:pt x="366076" y="445231"/>
                      <a:pt x="367796" y="448829"/>
                    </a:cubicBezTo>
                    <a:lnTo>
                      <a:pt x="590625" y="894221"/>
                    </a:lnTo>
                    <a:lnTo>
                      <a:pt x="590625" y="1139631"/>
                    </a:lnTo>
                    <a:lnTo>
                      <a:pt x="275241" y="1139582"/>
                    </a:lnTo>
                    <a:close/>
                    <a:moveTo>
                      <a:pt x="336569" y="827649"/>
                    </a:moveTo>
                    <a:cubicBezTo>
                      <a:pt x="353313" y="810845"/>
                      <a:pt x="375408" y="801629"/>
                      <a:pt x="399028" y="801629"/>
                    </a:cubicBezTo>
                    <a:cubicBezTo>
                      <a:pt x="422647" y="801629"/>
                      <a:pt x="444741" y="810796"/>
                      <a:pt x="461486" y="827649"/>
                    </a:cubicBezTo>
                    <a:cubicBezTo>
                      <a:pt x="478229" y="844453"/>
                      <a:pt x="487412" y="866628"/>
                      <a:pt x="487412" y="890333"/>
                    </a:cubicBezTo>
                    <a:cubicBezTo>
                      <a:pt x="487412" y="914036"/>
                      <a:pt x="478280" y="936212"/>
                      <a:pt x="461486" y="953017"/>
                    </a:cubicBezTo>
                    <a:cubicBezTo>
                      <a:pt x="444743" y="969821"/>
                      <a:pt x="422647" y="979036"/>
                      <a:pt x="399028" y="979036"/>
                    </a:cubicBezTo>
                    <a:cubicBezTo>
                      <a:pt x="375408" y="979036"/>
                      <a:pt x="353314" y="969870"/>
                      <a:pt x="336569" y="953017"/>
                    </a:cubicBezTo>
                    <a:cubicBezTo>
                      <a:pt x="302099" y="918472"/>
                      <a:pt x="302099" y="862244"/>
                      <a:pt x="336569" y="827650"/>
                    </a:cubicBezTo>
                    <a:close/>
                    <a:moveTo>
                      <a:pt x="609089" y="1139442"/>
                    </a:moveTo>
                    <a:lnTo>
                      <a:pt x="609089" y="894183"/>
                    </a:lnTo>
                    <a:lnTo>
                      <a:pt x="831920" y="448791"/>
                    </a:lnTo>
                    <a:cubicBezTo>
                      <a:pt x="833638" y="445342"/>
                      <a:pt x="833050" y="440956"/>
                      <a:pt x="830202" y="438097"/>
                    </a:cubicBezTo>
                    <a:lnTo>
                      <a:pt x="757825" y="363340"/>
                    </a:lnTo>
                    <a:lnTo>
                      <a:pt x="801231" y="308491"/>
                    </a:lnTo>
                    <a:lnTo>
                      <a:pt x="801231" y="337714"/>
                    </a:lnTo>
                    <a:cubicBezTo>
                      <a:pt x="801231" y="367725"/>
                      <a:pt x="810757" y="396948"/>
                      <a:pt x="827894" y="421243"/>
                    </a:cubicBezTo>
                    <a:cubicBezTo>
                      <a:pt x="828090" y="421441"/>
                      <a:pt x="828287" y="421834"/>
                      <a:pt x="828483" y="422031"/>
                    </a:cubicBezTo>
                    <a:cubicBezTo>
                      <a:pt x="833638" y="429127"/>
                      <a:pt x="839335" y="435978"/>
                      <a:pt x="845620" y="442087"/>
                    </a:cubicBezTo>
                    <a:lnTo>
                      <a:pt x="970192" y="561738"/>
                    </a:lnTo>
                    <a:lnTo>
                      <a:pt x="970192" y="562527"/>
                    </a:lnTo>
                    <a:lnTo>
                      <a:pt x="970192" y="563118"/>
                    </a:lnTo>
                    <a:lnTo>
                      <a:pt x="970192" y="1049952"/>
                    </a:lnTo>
                    <a:lnTo>
                      <a:pt x="970192" y="1050149"/>
                    </a:lnTo>
                    <a:lnTo>
                      <a:pt x="970192" y="1050347"/>
                    </a:lnTo>
                    <a:lnTo>
                      <a:pt x="970192" y="1094108"/>
                    </a:lnTo>
                    <a:cubicBezTo>
                      <a:pt x="970192" y="1119339"/>
                      <a:pt x="949815" y="1139790"/>
                      <a:pt x="924675" y="1139790"/>
                    </a:cubicBezTo>
                    <a:lnTo>
                      <a:pt x="609102" y="1139790"/>
                    </a:lnTo>
                    <a:close/>
                  </a:path>
                </a:pathLst>
              </a:custGeom>
              <a:grpFill/>
              <a:ln w="3175" cap="flat">
                <a:solidFill>
                  <a:schemeClr val="accent1">
                    <a:shade val="15000"/>
                  </a:schemeClr>
                </a:solidFill>
                <a:prstDash val="solid"/>
                <a:miter/>
              </a:ln>
            </p:spPr>
            <p:txBody>
              <a:bodyPr rtlCol="0" anchor="ctr"/>
              <a:lstStyle/>
              <a:p>
                <a:endParaRPr lang="es-ES"/>
              </a:p>
            </p:txBody>
          </p:sp>
          <p:sp>
            <p:nvSpPr>
              <p:cNvPr id="27" name="Forma libre 26">
                <a:extLst>
                  <a:ext uri="{FF2B5EF4-FFF2-40B4-BE49-F238E27FC236}">
                    <a16:creationId xmlns:a16="http://schemas.microsoft.com/office/drawing/2014/main" id="{A4D4B385-AAF6-193A-E93B-6E1B984728B2}"/>
                  </a:ext>
                </a:extLst>
              </p:cNvPr>
              <p:cNvSpPr/>
              <p:nvPr/>
            </p:nvSpPr>
            <p:spPr>
              <a:xfrm>
                <a:off x="6280242" y="3342823"/>
                <a:ext cx="36210" cy="135827"/>
              </a:xfrm>
              <a:custGeom>
                <a:avLst/>
                <a:gdLst>
                  <a:gd name="connsiteX0" fmla="*/ 28296 w 36210"/>
                  <a:gd name="connsiteY0" fmla="*/ 112 h 135827"/>
                  <a:gd name="connsiteX1" fmla="*/ 17838 w 36210"/>
                  <a:gd name="connsiteY1" fmla="*/ 7948 h 135827"/>
                  <a:gd name="connsiteX2" fmla="*/ 112 w 36210"/>
                  <a:gd name="connsiteY2" fmla="*/ 125135 h 135827"/>
                  <a:gd name="connsiteX3" fmla="*/ 7919 w 36210"/>
                  <a:gd name="connsiteY3" fmla="*/ 135631 h 135827"/>
                  <a:gd name="connsiteX4" fmla="*/ 9244 w 36210"/>
                  <a:gd name="connsiteY4" fmla="*/ 135828 h 135827"/>
                  <a:gd name="connsiteX5" fmla="*/ 18377 w 36210"/>
                  <a:gd name="connsiteY5" fmla="*/ 127993 h 135827"/>
                  <a:gd name="connsiteX6" fmla="*/ 36104 w 36210"/>
                  <a:gd name="connsiteY6" fmla="*/ 10806 h 135827"/>
                  <a:gd name="connsiteX7" fmla="*/ 28296 w 36210"/>
                  <a:gd name="connsiteY7" fmla="*/ 112 h 13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0" h="135827">
                    <a:moveTo>
                      <a:pt x="28296" y="112"/>
                    </a:moveTo>
                    <a:cubicBezTo>
                      <a:pt x="23338" y="-676"/>
                      <a:pt x="18575" y="2773"/>
                      <a:pt x="17838" y="7948"/>
                    </a:cubicBezTo>
                    <a:lnTo>
                      <a:pt x="112" y="125135"/>
                    </a:lnTo>
                    <a:cubicBezTo>
                      <a:pt x="-674" y="130112"/>
                      <a:pt x="2763" y="134892"/>
                      <a:pt x="7919" y="135631"/>
                    </a:cubicBezTo>
                    <a:cubicBezTo>
                      <a:pt x="8311" y="135631"/>
                      <a:pt x="8852" y="135828"/>
                      <a:pt x="9244" y="135828"/>
                    </a:cubicBezTo>
                    <a:cubicBezTo>
                      <a:pt x="13811" y="135828"/>
                      <a:pt x="17641" y="132575"/>
                      <a:pt x="18377" y="127993"/>
                    </a:cubicBezTo>
                    <a:lnTo>
                      <a:pt x="36104" y="10806"/>
                    </a:lnTo>
                    <a:cubicBezTo>
                      <a:pt x="36889" y="5435"/>
                      <a:pt x="33255" y="851"/>
                      <a:pt x="28296" y="112"/>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28" name="Forma libre 27">
                <a:extLst>
                  <a:ext uri="{FF2B5EF4-FFF2-40B4-BE49-F238E27FC236}">
                    <a16:creationId xmlns:a16="http://schemas.microsoft.com/office/drawing/2014/main" id="{ACA0507D-AC23-AAB0-E4C4-D0C61BC85A8C}"/>
                  </a:ext>
                </a:extLst>
              </p:cNvPr>
              <p:cNvSpPr/>
              <p:nvPr/>
            </p:nvSpPr>
            <p:spPr>
              <a:xfrm>
                <a:off x="6303122" y="3291225"/>
                <a:ext cx="21136" cy="36775"/>
              </a:xfrm>
              <a:custGeom>
                <a:avLst/>
                <a:gdLst>
                  <a:gd name="connsiteX0" fmla="*/ 13222 w 21136"/>
                  <a:gd name="connsiteY0" fmla="*/ 112 h 36775"/>
                  <a:gd name="connsiteX1" fmla="*/ 2764 w 21136"/>
                  <a:gd name="connsiteY1" fmla="*/ 7948 h 36775"/>
                  <a:gd name="connsiteX2" fmla="*/ 112 w 21136"/>
                  <a:gd name="connsiteY2" fmla="*/ 26083 h 36775"/>
                  <a:gd name="connsiteX3" fmla="*/ 7919 w 21136"/>
                  <a:gd name="connsiteY3" fmla="*/ 36579 h 36775"/>
                  <a:gd name="connsiteX4" fmla="*/ 9245 w 21136"/>
                  <a:gd name="connsiteY4" fmla="*/ 36775 h 36775"/>
                  <a:gd name="connsiteX5" fmla="*/ 18379 w 21136"/>
                  <a:gd name="connsiteY5" fmla="*/ 28941 h 36775"/>
                  <a:gd name="connsiteX6" fmla="*/ 21030 w 21136"/>
                  <a:gd name="connsiteY6" fmla="*/ 10806 h 36775"/>
                  <a:gd name="connsiteX7" fmla="*/ 13222 w 21136"/>
                  <a:gd name="connsiteY7" fmla="*/ 112 h 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6" h="36775">
                    <a:moveTo>
                      <a:pt x="13222" y="112"/>
                    </a:moveTo>
                    <a:cubicBezTo>
                      <a:pt x="8263" y="-676"/>
                      <a:pt x="3501" y="2773"/>
                      <a:pt x="2764" y="7948"/>
                    </a:cubicBezTo>
                    <a:lnTo>
                      <a:pt x="112" y="26083"/>
                    </a:lnTo>
                    <a:cubicBezTo>
                      <a:pt x="-674" y="31059"/>
                      <a:pt x="2764" y="35839"/>
                      <a:pt x="7919" y="36579"/>
                    </a:cubicBezTo>
                    <a:cubicBezTo>
                      <a:pt x="8312" y="36579"/>
                      <a:pt x="8852" y="36775"/>
                      <a:pt x="9245" y="36775"/>
                    </a:cubicBezTo>
                    <a:cubicBezTo>
                      <a:pt x="13812" y="36775"/>
                      <a:pt x="17642" y="33523"/>
                      <a:pt x="18379" y="28941"/>
                    </a:cubicBezTo>
                    <a:lnTo>
                      <a:pt x="21030" y="10806"/>
                    </a:lnTo>
                    <a:cubicBezTo>
                      <a:pt x="21815" y="5435"/>
                      <a:pt x="18181" y="851"/>
                      <a:pt x="13222" y="112"/>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29" name="Forma libre 28">
                <a:extLst>
                  <a:ext uri="{FF2B5EF4-FFF2-40B4-BE49-F238E27FC236}">
                    <a16:creationId xmlns:a16="http://schemas.microsoft.com/office/drawing/2014/main" id="{354C43AF-5116-C90E-908C-F1C41215C320}"/>
                  </a:ext>
                </a:extLst>
              </p:cNvPr>
              <p:cNvSpPr/>
              <p:nvPr/>
            </p:nvSpPr>
            <p:spPr>
              <a:xfrm>
                <a:off x="5948208" y="3674953"/>
                <a:ext cx="109497" cy="109917"/>
              </a:xfrm>
              <a:custGeom>
                <a:avLst/>
                <a:gdLst>
                  <a:gd name="connsiteX0" fmla="*/ 54676 w 109497"/>
                  <a:gd name="connsiteY0" fmla="*/ 109918 h 109917"/>
                  <a:gd name="connsiteX1" fmla="*/ 93515 w 109497"/>
                  <a:gd name="connsiteY1" fmla="*/ 93853 h 109917"/>
                  <a:gd name="connsiteX2" fmla="*/ 93515 w 109497"/>
                  <a:gd name="connsiteY2" fmla="*/ 16040 h 109917"/>
                  <a:gd name="connsiteX3" fmla="*/ 15983 w 109497"/>
                  <a:gd name="connsiteY3" fmla="*/ 16040 h 109917"/>
                  <a:gd name="connsiteX4" fmla="*/ 15983 w 109497"/>
                  <a:gd name="connsiteY4" fmla="*/ 93853 h 109917"/>
                  <a:gd name="connsiteX5" fmla="*/ 54675 w 109497"/>
                  <a:gd name="connsiteY5" fmla="*/ 109918 h 109917"/>
                  <a:gd name="connsiteX6" fmla="*/ 28946 w 109497"/>
                  <a:gd name="connsiteY6" fmla="*/ 29050 h 109917"/>
                  <a:gd name="connsiteX7" fmla="*/ 54676 w 109497"/>
                  <a:gd name="connsiteY7" fmla="*/ 18355 h 109917"/>
                  <a:gd name="connsiteX8" fmla="*/ 80406 w 109497"/>
                  <a:gd name="connsiteY8" fmla="*/ 29050 h 109917"/>
                  <a:gd name="connsiteX9" fmla="*/ 80406 w 109497"/>
                  <a:gd name="connsiteY9" fmla="*/ 80645 h 109917"/>
                  <a:gd name="connsiteX10" fmla="*/ 28996 w 109497"/>
                  <a:gd name="connsiteY10" fmla="*/ 80645 h 109917"/>
                  <a:gd name="connsiteX11" fmla="*/ 28947 w 109497"/>
                  <a:gd name="connsiteY11" fmla="*/ 29050 h 10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7" h="109917">
                    <a:moveTo>
                      <a:pt x="54676" y="109918"/>
                    </a:moveTo>
                    <a:cubicBezTo>
                      <a:pt x="69358" y="109918"/>
                      <a:pt x="83057" y="104202"/>
                      <a:pt x="93515" y="93853"/>
                    </a:cubicBezTo>
                    <a:cubicBezTo>
                      <a:pt x="114825" y="72466"/>
                      <a:pt x="114825" y="37477"/>
                      <a:pt x="93515" y="16040"/>
                    </a:cubicBezTo>
                    <a:cubicBezTo>
                      <a:pt x="72205" y="-5347"/>
                      <a:pt x="37342" y="-5347"/>
                      <a:pt x="15983" y="16040"/>
                    </a:cubicBezTo>
                    <a:cubicBezTo>
                      <a:pt x="-5328" y="37428"/>
                      <a:pt x="-5328" y="72417"/>
                      <a:pt x="15983" y="93853"/>
                    </a:cubicBezTo>
                    <a:cubicBezTo>
                      <a:pt x="26294" y="104152"/>
                      <a:pt x="39994" y="109918"/>
                      <a:pt x="54675" y="109918"/>
                    </a:cubicBezTo>
                    <a:close/>
                    <a:moveTo>
                      <a:pt x="28946" y="29050"/>
                    </a:moveTo>
                    <a:cubicBezTo>
                      <a:pt x="36017" y="21953"/>
                      <a:pt x="45346" y="18355"/>
                      <a:pt x="54676" y="18355"/>
                    </a:cubicBezTo>
                    <a:cubicBezTo>
                      <a:pt x="64005" y="18355"/>
                      <a:pt x="73335" y="22002"/>
                      <a:pt x="80406" y="29050"/>
                    </a:cubicBezTo>
                    <a:cubicBezTo>
                      <a:pt x="94498" y="43193"/>
                      <a:pt x="94498" y="66502"/>
                      <a:pt x="80406" y="80645"/>
                    </a:cubicBezTo>
                    <a:cubicBezTo>
                      <a:pt x="66313" y="94788"/>
                      <a:pt x="43088" y="94788"/>
                      <a:pt x="28996" y="80645"/>
                    </a:cubicBezTo>
                    <a:cubicBezTo>
                      <a:pt x="14659" y="66501"/>
                      <a:pt x="14659" y="43390"/>
                      <a:pt x="28947" y="29050"/>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0" name="Forma libre 29">
                <a:extLst>
                  <a:ext uri="{FF2B5EF4-FFF2-40B4-BE49-F238E27FC236}">
                    <a16:creationId xmlns:a16="http://schemas.microsoft.com/office/drawing/2014/main" id="{20DF28E0-837B-A14E-D775-9FC26808382C}"/>
                  </a:ext>
                </a:extLst>
              </p:cNvPr>
              <p:cNvSpPr/>
              <p:nvPr/>
            </p:nvSpPr>
            <p:spPr>
              <a:xfrm>
                <a:off x="6254275" y="3729236"/>
                <a:ext cx="76599" cy="76876"/>
              </a:xfrm>
              <a:custGeom>
                <a:avLst/>
                <a:gdLst>
                  <a:gd name="connsiteX0" fmla="*/ 38300 w 76599"/>
                  <a:gd name="connsiteY0" fmla="*/ 0 h 76876"/>
                  <a:gd name="connsiteX1" fmla="*/ 0 w 76599"/>
                  <a:gd name="connsiteY1" fmla="*/ 38438 h 76876"/>
                  <a:gd name="connsiteX2" fmla="*/ 38300 w 76599"/>
                  <a:gd name="connsiteY2" fmla="*/ 76877 h 76876"/>
                  <a:gd name="connsiteX3" fmla="*/ 76600 w 76599"/>
                  <a:gd name="connsiteY3" fmla="*/ 38438 h 76876"/>
                  <a:gd name="connsiteX4" fmla="*/ 38300 w 76599"/>
                  <a:gd name="connsiteY4" fmla="*/ 0 h 76876"/>
                  <a:gd name="connsiteX5" fmla="*/ 38300 w 76599"/>
                  <a:gd name="connsiteY5" fmla="*/ 58494 h 76876"/>
                  <a:gd name="connsiteX6" fmla="*/ 18512 w 76599"/>
                  <a:gd name="connsiteY6" fmla="*/ 38635 h 76876"/>
                  <a:gd name="connsiteX7" fmla="*/ 38300 w 76599"/>
                  <a:gd name="connsiteY7" fmla="*/ 18776 h 76876"/>
                  <a:gd name="connsiteX8" fmla="*/ 58284 w 76599"/>
                  <a:gd name="connsiteY8" fmla="*/ 38635 h 76876"/>
                  <a:gd name="connsiteX9" fmla="*/ 38300 w 76599"/>
                  <a:gd name="connsiteY9" fmla="*/ 58494 h 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9" h="76876">
                    <a:moveTo>
                      <a:pt x="38300" y="0"/>
                    </a:moveTo>
                    <a:cubicBezTo>
                      <a:pt x="17137" y="0"/>
                      <a:pt x="0" y="17199"/>
                      <a:pt x="0" y="38438"/>
                    </a:cubicBezTo>
                    <a:cubicBezTo>
                      <a:pt x="0" y="59678"/>
                      <a:pt x="17137" y="76877"/>
                      <a:pt x="38300" y="76877"/>
                    </a:cubicBezTo>
                    <a:cubicBezTo>
                      <a:pt x="59463" y="76877"/>
                      <a:pt x="76600" y="59678"/>
                      <a:pt x="76600" y="38438"/>
                    </a:cubicBezTo>
                    <a:cubicBezTo>
                      <a:pt x="76551" y="17199"/>
                      <a:pt x="59414" y="0"/>
                      <a:pt x="38300" y="0"/>
                    </a:cubicBezTo>
                    <a:close/>
                    <a:moveTo>
                      <a:pt x="38300" y="58494"/>
                    </a:moveTo>
                    <a:cubicBezTo>
                      <a:pt x="27252" y="58494"/>
                      <a:pt x="18512" y="49526"/>
                      <a:pt x="18512" y="38635"/>
                    </a:cubicBezTo>
                    <a:cubicBezTo>
                      <a:pt x="18512" y="27744"/>
                      <a:pt x="27448" y="18776"/>
                      <a:pt x="38300" y="18776"/>
                    </a:cubicBezTo>
                    <a:cubicBezTo>
                      <a:pt x="49348" y="18776"/>
                      <a:pt x="58284" y="27744"/>
                      <a:pt x="58284" y="38635"/>
                    </a:cubicBezTo>
                    <a:cubicBezTo>
                      <a:pt x="58284" y="49526"/>
                      <a:pt x="49150" y="58494"/>
                      <a:pt x="38300" y="58494"/>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1" name="Forma libre 30">
                <a:extLst>
                  <a:ext uri="{FF2B5EF4-FFF2-40B4-BE49-F238E27FC236}">
                    <a16:creationId xmlns:a16="http://schemas.microsoft.com/office/drawing/2014/main" id="{219E97FA-4380-8E61-A95E-79696D1DE9F3}"/>
                  </a:ext>
                </a:extLst>
              </p:cNvPr>
              <p:cNvSpPr/>
              <p:nvPr/>
            </p:nvSpPr>
            <p:spPr>
              <a:xfrm>
                <a:off x="6254275" y="3850799"/>
                <a:ext cx="76599" cy="76876"/>
              </a:xfrm>
              <a:custGeom>
                <a:avLst/>
                <a:gdLst>
                  <a:gd name="connsiteX0" fmla="*/ 38300 w 76599"/>
                  <a:gd name="connsiteY0" fmla="*/ 0 h 76876"/>
                  <a:gd name="connsiteX1" fmla="*/ 0 w 76599"/>
                  <a:gd name="connsiteY1" fmla="*/ 38438 h 76876"/>
                  <a:gd name="connsiteX2" fmla="*/ 38300 w 76599"/>
                  <a:gd name="connsiteY2" fmla="*/ 76877 h 76876"/>
                  <a:gd name="connsiteX3" fmla="*/ 76600 w 76599"/>
                  <a:gd name="connsiteY3" fmla="*/ 38438 h 76876"/>
                  <a:gd name="connsiteX4" fmla="*/ 38300 w 76599"/>
                  <a:gd name="connsiteY4" fmla="*/ 0 h 76876"/>
                  <a:gd name="connsiteX5" fmla="*/ 38300 w 76599"/>
                  <a:gd name="connsiteY5" fmla="*/ 58494 h 76876"/>
                  <a:gd name="connsiteX6" fmla="*/ 18512 w 76599"/>
                  <a:gd name="connsiteY6" fmla="*/ 38635 h 76876"/>
                  <a:gd name="connsiteX7" fmla="*/ 38300 w 76599"/>
                  <a:gd name="connsiteY7" fmla="*/ 18776 h 76876"/>
                  <a:gd name="connsiteX8" fmla="*/ 58284 w 76599"/>
                  <a:gd name="connsiteY8" fmla="*/ 38635 h 76876"/>
                  <a:gd name="connsiteX9" fmla="*/ 38300 w 76599"/>
                  <a:gd name="connsiteY9" fmla="*/ 58494 h 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9" h="76876">
                    <a:moveTo>
                      <a:pt x="38300" y="0"/>
                    </a:moveTo>
                    <a:cubicBezTo>
                      <a:pt x="17137" y="0"/>
                      <a:pt x="0" y="17199"/>
                      <a:pt x="0" y="38438"/>
                    </a:cubicBezTo>
                    <a:cubicBezTo>
                      <a:pt x="0" y="59678"/>
                      <a:pt x="17137" y="76877"/>
                      <a:pt x="38300" y="76877"/>
                    </a:cubicBezTo>
                    <a:cubicBezTo>
                      <a:pt x="59463" y="76877"/>
                      <a:pt x="76600" y="59678"/>
                      <a:pt x="76600" y="38438"/>
                    </a:cubicBezTo>
                    <a:cubicBezTo>
                      <a:pt x="76551" y="17199"/>
                      <a:pt x="59414" y="0"/>
                      <a:pt x="38300" y="0"/>
                    </a:cubicBezTo>
                    <a:close/>
                    <a:moveTo>
                      <a:pt x="38300" y="58494"/>
                    </a:moveTo>
                    <a:cubicBezTo>
                      <a:pt x="27252" y="58494"/>
                      <a:pt x="18512" y="49526"/>
                      <a:pt x="18512" y="38635"/>
                    </a:cubicBezTo>
                    <a:cubicBezTo>
                      <a:pt x="18512" y="27744"/>
                      <a:pt x="27448" y="18776"/>
                      <a:pt x="38300" y="18776"/>
                    </a:cubicBezTo>
                    <a:cubicBezTo>
                      <a:pt x="49348" y="18776"/>
                      <a:pt x="58284" y="27744"/>
                      <a:pt x="58284" y="38635"/>
                    </a:cubicBezTo>
                    <a:cubicBezTo>
                      <a:pt x="58284" y="49477"/>
                      <a:pt x="49150" y="58494"/>
                      <a:pt x="38300" y="58494"/>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2" name="Forma libre 31">
                <a:extLst>
                  <a:ext uri="{FF2B5EF4-FFF2-40B4-BE49-F238E27FC236}">
                    <a16:creationId xmlns:a16="http://schemas.microsoft.com/office/drawing/2014/main" id="{D0BB1721-7476-D05F-E114-CAC293E0848F}"/>
                  </a:ext>
                </a:extLst>
              </p:cNvPr>
              <p:cNvSpPr/>
              <p:nvPr/>
            </p:nvSpPr>
            <p:spPr>
              <a:xfrm>
                <a:off x="5743282" y="2991076"/>
                <a:ext cx="148730" cy="148831"/>
              </a:xfrm>
              <a:custGeom>
                <a:avLst/>
                <a:gdLst>
                  <a:gd name="connsiteX0" fmla="*/ 107239 w 148730"/>
                  <a:gd name="connsiteY0" fmla="*/ 139855 h 148831"/>
                  <a:gd name="connsiteX1" fmla="*/ 107239 w 148730"/>
                  <a:gd name="connsiteY1" fmla="*/ 107380 h 148831"/>
                  <a:gd name="connsiteX2" fmla="*/ 139597 w 148730"/>
                  <a:gd name="connsiteY2" fmla="*/ 107380 h 148831"/>
                  <a:gd name="connsiteX3" fmla="*/ 148731 w 148730"/>
                  <a:gd name="connsiteY3" fmla="*/ 98213 h 148831"/>
                  <a:gd name="connsiteX4" fmla="*/ 148731 w 148730"/>
                  <a:gd name="connsiteY4" fmla="*/ 50807 h 148831"/>
                  <a:gd name="connsiteX5" fmla="*/ 139597 w 148730"/>
                  <a:gd name="connsiteY5" fmla="*/ 41641 h 148831"/>
                  <a:gd name="connsiteX6" fmla="*/ 107239 w 148730"/>
                  <a:gd name="connsiteY6" fmla="*/ 41641 h 148831"/>
                  <a:gd name="connsiteX7" fmla="*/ 107239 w 148730"/>
                  <a:gd name="connsiteY7" fmla="*/ 9166 h 148831"/>
                  <a:gd name="connsiteX8" fmla="*/ 98106 w 148730"/>
                  <a:gd name="connsiteY8" fmla="*/ 0 h 148831"/>
                  <a:gd name="connsiteX9" fmla="*/ 51066 w 148730"/>
                  <a:gd name="connsiteY9" fmla="*/ 0 h 148831"/>
                  <a:gd name="connsiteX10" fmla="*/ 41934 w 148730"/>
                  <a:gd name="connsiteY10" fmla="*/ 9166 h 148831"/>
                  <a:gd name="connsiteX11" fmla="*/ 41934 w 148730"/>
                  <a:gd name="connsiteY11" fmla="*/ 41641 h 148831"/>
                  <a:gd name="connsiteX12" fmla="*/ 9133 w 148730"/>
                  <a:gd name="connsiteY12" fmla="*/ 41641 h 148831"/>
                  <a:gd name="connsiteX13" fmla="*/ 0 w 148730"/>
                  <a:gd name="connsiteY13" fmla="*/ 50807 h 148831"/>
                  <a:gd name="connsiteX14" fmla="*/ 0 w 148730"/>
                  <a:gd name="connsiteY14" fmla="*/ 98016 h 148831"/>
                  <a:gd name="connsiteX15" fmla="*/ 9133 w 148730"/>
                  <a:gd name="connsiteY15" fmla="*/ 107183 h 148831"/>
                  <a:gd name="connsiteX16" fmla="*/ 41491 w 148730"/>
                  <a:gd name="connsiteY16" fmla="*/ 107183 h 148831"/>
                  <a:gd name="connsiteX17" fmla="*/ 41491 w 148730"/>
                  <a:gd name="connsiteY17" fmla="*/ 139658 h 148831"/>
                  <a:gd name="connsiteX18" fmla="*/ 50624 w 148730"/>
                  <a:gd name="connsiteY18" fmla="*/ 148824 h 148831"/>
                  <a:gd name="connsiteX19" fmla="*/ 97664 w 148730"/>
                  <a:gd name="connsiteY19" fmla="*/ 148824 h 148831"/>
                  <a:gd name="connsiteX20" fmla="*/ 107239 w 148730"/>
                  <a:gd name="connsiteY20" fmla="*/ 139855 h 148831"/>
                  <a:gd name="connsiteX21" fmla="*/ 88776 w 148730"/>
                  <a:gd name="connsiteY21" fmla="*/ 98213 h 148831"/>
                  <a:gd name="connsiteX22" fmla="*/ 88776 w 148730"/>
                  <a:gd name="connsiteY22" fmla="*/ 130688 h 148831"/>
                  <a:gd name="connsiteX23" fmla="*/ 60200 w 148730"/>
                  <a:gd name="connsiteY23" fmla="*/ 130688 h 148831"/>
                  <a:gd name="connsiteX24" fmla="*/ 60200 w 148730"/>
                  <a:gd name="connsiteY24" fmla="*/ 98213 h 148831"/>
                  <a:gd name="connsiteX25" fmla="*/ 51066 w 148730"/>
                  <a:gd name="connsiteY25" fmla="*/ 89047 h 148831"/>
                  <a:gd name="connsiteX26" fmla="*/ 18708 w 148730"/>
                  <a:gd name="connsiteY26" fmla="*/ 89047 h 148831"/>
                  <a:gd name="connsiteX27" fmla="*/ 18708 w 148730"/>
                  <a:gd name="connsiteY27" fmla="*/ 60367 h 148831"/>
                  <a:gd name="connsiteX28" fmla="*/ 51066 w 148730"/>
                  <a:gd name="connsiteY28" fmla="*/ 60367 h 148831"/>
                  <a:gd name="connsiteX29" fmla="*/ 60200 w 148730"/>
                  <a:gd name="connsiteY29" fmla="*/ 51201 h 148831"/>
                  <a:gd name="connsiteX30" fmla="*/ 60200 w 148730"/>
                  <a:gd name="connsiteY30" fmla="*/ 18727 h 148831"/>
                  <a:gd name="connsiteX31" fmla="*/ 88776 w 148730"/>
                  <a:gd name="connsiteY31" fmla="*/ 18727 h 148831"/>
                  <a:gd name="connsiteX32" fmla="*/ 88776 w 148730"/>
                  <a:gd name="connsiteY32" fmla="*/ 51201 h 148831"/>
                  <a:gd name="connsiteX33" fmla="*/ 97910 w 148730"/>
                  <a:gd name="connsiteY33" fmla="*/ 60367 h 148831"/>
                  <a:gd name="connsiteX34" fmla="*/ 130268 w 148730"/>
                  <a:gd name="connsiteY34" fmla="*/ 60367 h 148831"/>
                  <a:gd name="connsiteX35" fmla="*/ 130268 w 148730"/>
                  <a:gd name="connsiteY35" fmla="*/ 89047 h 148831"/>
                  <a:gd name="connsiteX36" fmla="*/ 97910 w 148730"/>
                  <a:gd name="connsiteY36" fmla="*/ 89047 h 148831"/>
                  <a:gd name="connsiteX37" fmla="*/ 88776 w 148730"/>
                  <a:gd name="connsiteY37" fmla="*/ 98213 h 14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730" h="148831">
                    <a:moveTo>
                      <a:pt x="107239" y="139855"/>
                    </a:moveTo>
                    <a:lnTo>
                      <a:pt x="107239" y="107380"/>
                    </a:lnTo>
                    <a:lnTo>
                      <a:pt x="139597" y="107380"/>
                    </a:lnTo>
                    <a:cubicBezTo>
                      <a:pt x="144754" y="107380"/>
                      <a:pt x="148731" y="103191"/>
                      <a:pt x="148731" y="98213"/>
                    </a:cubicBezTo>
                    <a:lnTo>
                      <a:pt x="148731" y="50807"/>
                    </a:lnTo>
                    <a:cubicBezTo>
                      <a:pt x="148731" y="45633"/>
                      <a:pt x="144556" y="41641"/>
                      <a:pt x="139597" y="41641"/>
                    </a:cubicBezTo>
                    <a:lnTo>
                      <a:pt x="107239" y="41641"/>
                    </a:lnTo>
                    <a:lnTo>
                      <a:pt x="107239" y="9166"/>
                    </a:lnTo>
                    <a:cubicBezTo>
                      <a:pt x="107239" y="3992"/>
                      <a:pt x="103066" y="0"/>
                      <a:pt x="98106" y="0"/>
                    </a:cubicBezTo>
                    <a:lnTo>
                      <a:pt x="51066" y="0"/>
                    </a:lnTo>
                    <a:cubicBezTo>
                      <a:pt x="45911" y="0"/>
                      <a:pt x="41934" y="4188"/>
                      <a:pt x="41934" y="9166"/>
                    </a:cubicBezTo>
                    <a:lnTo>
                      <a:pt x="41934" y="41641"/>
                    </a:lnTo>
                    <a:lnTo>
                      <a:pt x="9133" y="41641"/>
                    </a:lnTo>
                    <a:cubicBezTo>
                      <a:pt x="3977" y="41641"/>
                      <a:pt x="0" y="45830"/>
                      <a:pt x="0" y="50807"/>
                    </a:cubicBezTo>
                    <a:lnTo>
                      <a:pt x="0" y="98016"/>
                    </a:lnTo>
                    <a:cubicBezTo>
                      <a:pt x="0" y="103191"/>
                      <a:pt x="4175" y="107183"/>
                      <a:pt x="9133" y="107183"/>
                    </a:cubicBezTo>
                    <a:lnTo>
                      <a:pt x="41491" y="107183"/>
                    </a:lnTo>
                    <a:lnTo>
                      <a:pt x="41491" y="139658"/>
                    </a:lnTo>
                    <a:cubicBezTo>
                      <a:pt x="41491" y="144833"/>
                      <a:pt x="45665" y="148824"/>
                      <a:pt x="50624" y="148824"/>
                    </a:cubicBezTo>
                    <a:lnTo>
                      <a:pt x="97664" y="148824"/>
                    </a:lnTo>
                    <a:cubicBezTo>
                      <a:pt x="103065" y="149021"/>
                      <a:pt x="107239" y="145030"/>
                      <a:pt x="107239" y="139855"/>
                    </a:cubicBezTo>
                    <a:close/>
                    <a:moveTo>
                      <a:pt x="88776" y="98213"/>
                    </a:moveTo>
                    <a:lnTo>
                      <a:pt x="88776" y="130688"/>
                    </a:lnTo>
                    <a:lnTo>
                      <a:pt x="60200" y="130688"/>
                    </a:lnTo>
                    <a:lnTo>
                      <a:pt x="60200" y="98213"/>
                    </a:lnTo>
                    <a:cubicBezTo>
                      <a:pt x="60200" y="93038"/>
                      <a:pt x="56026" y="89047"/>
                      <a:pt x="51066" y="89047"/>
                    </a:cubicBezTo>
                    <a:lnTo>
                      <a:pt x="18708" y="89047"/>
                    </a:lnTo>
                    <a:lnTo>
                      <a:pt x="18708" y="60367"/>
                    </a:lnTo>
                    <a:lnTo>
                      <a:pt x="51066" y="60367"/>
                    </a:lnTo>
                    <a:cubicBezTo>
                      <a:pt x="56222" y="60367"/>
                      <a:pt x="60200" y="56178"/>
                      <a:pt x="60200" y="51201"/>
                    </a:cubicBezTo>
                    <a:lnTo>
                      <a:pt x="60200" y="18727"/>
                    </a:lnTo>
                    <a:lnTo>
                      <a:pt x="88776" y="18727"/>
                    </a:lnTo>
                    <a:lnTo>
                      <a:pt x="88776" y="51201"/>
                    </a:lnTo>
                    <a:cubicBezTo>
                      <a:pt x="88776" y="56375"/>
                      <a:pt x="92950" y="60367"/>
                      <a:pt x="97910" y="60367"/>
                    </a:cubicBezTo>
                    <a:lnTo>
                      <a:pt x="130268" y="60367"/>
                    </a:lnTo>
                    <a:lnTo>
                      <a:pt x="130268" y="89047"/>
                    </a:lnTo>
                    <a:lnTo>
                      <a:pt x="97910" y="89047"/>
                    </a:lnTo>
                    <a:cubicBezTo>
                      <a:pt x="92950" y="88850"/>
                      <a:pt x="88776" y="93038"/>
                      <a:pt x="88776" y="98213"/>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3" name="Forma libre 32">
                <a:extLst>
                  <a:ext uri="{FF2B5EF4-FFF2-40B4-BE49-F238E27FC236}">
                    <a16:creationId xmlns:a16="http://schemas.microsoft.com/office/drawing/2014/main" id="{BCA45400-6767-F236-417E-895E9CA0893A}"/>
                  </a:ext>
                </a:extLst>
              </p:cNvPr>
              <p:cNvSpPr/>
              <p:nvPr/>
            </p:nvSpPr>
            <p:spPr>
              <a:xfrm>
                <a:off x="5643427" y="2879130"/>
                <a:ext cx="50771" cy="50931"/>
              </a:xfrm>
              <a:custGeom>
                <a:avLst/>
                <a:gdLst>
                  <a:gd name="connsiteX0" fmla="*/ 35084 w 50771"/>
                  <a:gd name="connsiteY0" fmla="*/ 48073 h 50931"/>
                  <a:gd name="connsiteX1" fmla="*/ 41565 w 50771"/>
                  <a:gd name="connsiteY1" fmla="*/ 50931 h 50931"/>
                  <a:gd name="connsiteX2" fmla="*/ 48047 w 50771"/>
                  <a:gd name="connsiteY2" fmla="*/ 48073 h 50931"/>
                  <a:gd name="connsiteX3" fmla="*/ 48047 w 50771"/>
                  <a:gd name="connsiteY3" fmla="*/ 34866 h 50931"/>
                  <a:gd name="connsiteX4" fmla="*/ 15885 w 50771"/>
                  <a:gd name="connsiteY4" fmla="*/ 2735 h 50931"/>
                  <a:gd name="connsiteX5" fmla="*/ 2725 w 50771"/>
                  <a:gd name="connsiteY5" fmla="*/ 2735 h 50931"/>
                  <a:gd name="connsiteX6" fmla="*/ 2725 w 50771"/>
                  <a:gd name="connsiteY6" fmla="*/ 15942 h 5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1" h="50931">
                    <a:moveTo>
                      <a:pt x="35084" y="48073"/>
                    </a:moveTo>
                    <a:cubicBezTo>
                      <a:pt x="36802" y="49945"/>
                      <a:pt x="39307" y="50931"/>
                      <a:pt x="41565" y="50931"/>
                    </a:cubicBezTo>
                    <a:cubicBezTo>
                      <a:pt x="43873" y="50931"/>
                      <a:pt x="46328" y="49945"/>
                      <a:pt x="48047" y="48073"/>
                    </a:cubicBezTo>
                    <a:cubicBezTo>
                      <a:pt x="51680" y="44426"/>
                      <a:pt x="51680" y="38513"/>
                      <a:pt x="48047" y="34866"/>
                    </a:cubicBezTo>
                    <a:lnTo>
                      <a:pt x="15885" y="2735"/>
                    </a:lnTo>
                    <a:cubicBezTo>
                      <a:pt x="12251" y="-912"/>
                      <a:pt x="6359" y="-912"/>
                      <a:pt x="2725" y="2735"/>
                    </a:cubicBezTo>
                    <a:cubicBezTo>
                      <a:pt x="-908" y="6382"/>
                      <a:pt x="-908" y="12295"/>
                      <a:pt x="2725" y="15942"/>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4" name="Forma libre 33">
                <a:extLst>
                  <a:ext uri="{FF2B5EF4-FFF2-40B4-BE49-F238E27FC236}">
                    <a16:creationId xmlns:a16="http://schemas.microsoft.com/office/drawing/2014/main" id="{377184C2-0D41-A535-7ACD-C5811468D41D}"/>
                  </a:ext>
                </a:extLst>
              </p:cNvPr>
              <p:cNvSpPr/>
              <p:nvPr/>
            </p:nvSpPr>
            <p:spPr>
              <a:xfrm>
                <a:off x="5604072" y="2947062"/>
                <a:ext cx="63783" cy="18529"/>
              </a:xfrm>
              <a:custGeom>
                <a:avLst/>
                <a:gdLst>
                  <a:gd name="connsiteX0" fmla="*/ 9133 w 63783"/>
                  <a:gd name="connsiteY0" fmla="*/ 18530 h 18529"/>
                  <a:gd name="connsiteX1" fmla="*/ 54651 w 63783"/>
                  <a:gd name="connsiteY1" fmla="*/ 18530 h 18529"/>
                  <a:gd name="connsiteX2" fmla="*/ 63784 w 63783"/>
                  <a:gd name="connsiteY2" fmla="*/ 9363 h 18529"/>
                  <a:gd name="connsiteX3" fmla="*/ 54651 w 63783"/>
                  <a:gd name="connsiteY3" fmla="*/ 0 h 18529"/>
                  <a:gd name="connsiteX4" fmla="*/ 9133 w 63783"/>
                  <a:gd name="connsiteY4" fmla="*/ 0 h 18529"/>
                  <a:gd name="connsiteX5" fmla="*/ 0 w 63783"/>
                  <a:gd name="connsiteY5" fmla="*/ 9166 h 18529"/>
                  <a:gd name="connsiteX6" fmla="*/ 9133 w 63783"/>
                  <a:gd name="connsiteY6" fmla="*/ 18530 h 1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83" h="18529">
                    <a:moveTo>
                      <a:pt x="9133" y="18530"/>
                    </a:moveTo>
                    <a:lnTo>
                      <a:pt x="54651" y="18530"/>
                    </a:lnTo>
                    <a:cubicBezTo>
                      <a:pt x="59806" y="18530"/>
                      <a:pt x="63784" y="14341"/>
                      <a:pt x="63784" y="9363"/>
                    </a:cubicBezTo>
                    <a:cubicBezTo>
                      <a:pt x="63784" y="4386"/>
                      <a:pt x="59610" y="0"/>
                      <a:pt x="54651" y="0"/>
                    </a:cubicBezTo>
                    <a:lnTo>
                      <a:pt x="9133" y="0"/>
                    </a:lnTo>
                    <a:cubicBezTo>
                      <a:pt x="3977" y="0"/>
                      <a:pt x="0" y="4190"/>
                      <a:pt x="0" y="9166"/>
                    </a:cubicBezTo>
                    <a:cubicBezTo>
                      <a:pt x="0" y="14143"/>
                      <a:pt x="3977" y="18530"/>
                      <a:pt x="9133" y="18530"/>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5" name="Forma libre 34">
                <a:extLst>
                  <a:ext uri="{FF2B5EF4-FFF2-40B4-BE49-F238E27FC236}">
                    <a16:creationId xmlns:a16="http://schemas.microsoft.com/office/drawing/2014/main" id="{0F342466-A525-F04C-17F2-BE68F1ACCFB9}"/>
                  </a:ext>
                </a:extLst>
              </p:cNvPr>
              <p:cNvSpPr/>
              <p:nvPr/>
            </p:nvSpPr>
            <p:spPr>
              <a:xfrm>
                <a:off x="5711312" y="2853438"/>
                <a:ext cx="18267" cy="50067"/>
              </a:xfrm>
              <a:custGeom>
                <a:avLst/>
                <a:gdLst>
                  <a:gd name="connsiteX0" fmla="*/ 9134 w 18267"/>
                  <a:gd name="connsiteY0" fmla="*/ 50068 h 50067"/>
                  <a:gd name="connsiteX1" fmla="*/ 18267 w 18267"/>
                  <a:gd name="connsiteY1" fmla="*/ 40902 h 50067"/>
                  <a:gd name="connsiteX2" fmla="*/ 18267 w 18267"/>
                  <a:gd name="connsiteY2" fmla="*/ 9166 h 50067"/>
                  <a:gd name="connsiteX3" fmla="*/ 9134 w 18267"/>
                  <a:gd name="connsiteY3" fmla="*/ 0 h 50067"/>
                  <a:gd name="connsiteX4" fmla="*/ 0 w 18267"/>
                  <a:gd name="connsiteY4" fmla="*/ 9166 h 50067"/>
                  <a:gd name="connsiteX5" fmla="*/ 0 w 18267"/>
                  <a:gd name="connsiteY5" fmla="*/ 40902 h 50067"/>
                  <a:gd name="connsiteX6" fmla="*/ 9134 w 18267"/>
                  <a:gd name="connsiteY6" fmla="*/ 50068 h 5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7" h="50067">
                    <a:moveTo>
                      <a:pt x="9134" y="50068"/>
                    </a:moveTo>
                    <a:cubicBezTo>
                      <a:pt x="14290" y="50068"/>
                      <a:pt x="18267" y="45879"/>
                      <a:pt x="18267" y="40902"/>
                    </a:cubicBezTo>
                    <a:lnTo>
                      <a:pt x="18267" y="9166"/>
                    </a:lnTo>
                    <a:cubicBezTo>
                      <a:pt x="18267" y="3992"/>
                      <a:pt x="14093" y="0"/>
                      <a:pt x="9134" y="0"/>
                    </a:cubicBezTo>
                    <a:cubicBezTo>
                      <a:pt x="3978" y="0"/>
                      <a:pt x="0" y="4189"/>
                      <a:pt x="0" y="9166"/>
                    </a:cubicBezTo>
                    <a:lnTo>
                      <a:pt x="0" y="40902"/>
                    </a:lnTo>
                    <a:cubicBezTo>
                      <a:pt x="-49" y="45829"/>
                      <a:pt x="4175" y="50068"/>
                      <a:pt x="9134" y="50068"/>
                    </a:cubicBezTo>
                    <a:close/>
                  </a:path>
                </a:pathLst>
              </a:custGeom>
              <a:grpFill/>
              <a:ln w="3175" cap="flat">
                <a:solidFill>
                  <a:schemeClr val="accent1">
                    <a:shade val="15000"/>
                  </a:schemeClr>
                </a:solidFill>
                <a:prstDash val="solid"/>
                <a:miter/>
              </a:ln>
            </p:spPr>
            <p:txBody>
              <a:bodyPr rtlCol="0" anchor="ctr"/>
              <a:lstStyle/>
              <a:p>
                <a:endParaRPr lang="es-ES"/>
              </a:p>
            </p:txBody>
          </p:sp>
          <p:sp>
            <p:nvSpPr>
              <p:cNvPr id="36" name="Forma libre 35">
                <a:extLst>
                  <a:ext uri="{FF2B5EF4-FFF2-40B4-BE49-F238E27FC236}">
                    <a16:creationId xmlns:a16="http://schemas.microsoft.com/office/drawing/2014/main" id="{F3D35B4B-9DEA-3C24-A183-37A27026D1E0}"/>
                  </a:ext>
                </a:extLst>
              </p:cNvPr>
              <p:cNvSpPr/>
              <p:nvPr/>
            </p:nvSpPr>
            <p:spPr>
              <a:xfrm>
                <a:off x="5613867" y="2849520"/>
                <a:ext cx="26073" cy="25847"/>
              </a:xfrm>
              <a:custGeom>
                <a:avLst/>
                <a:gdLst>
                  <a:gd name="connsiteX0" fmla="*/ 10385 w 26073"/>
                  <a:gd name="connsiteY0" fmla="*/ 23186 h 25847"/>
                  <a:gd name="connsiteX1" fmla="*/ 16867 w 26073"/>
                  <a:gd name="connsiteY1" fmla="*/ 25847 h 25847"/>
                  <a:gd name="connsiteX2" fmla="*/ 23348 w 26073"/>
                  <a:gd name="connsiteY2" fmla="*/ 23186 h 25847"/>
                  <a:gd name="connsiteX3" fmla="*/ 23348 w 26073"/>
                  <a:gd name="connsiteY3" fmla="*/ 9979 h 25847"/>
                  <a:gd name="connsiteX4" fmla="*/ 15885 w 26073"/>
                  <a:gd name="connsiteY4" fmla="*/ 2735 h 25847"/>
                  <a:gd name="connsiteX5" fmla="*/ 2725 w 26073"/>
                  <a:gd name="connsiteY5" fmla="*/ 2735 h 25847"/>
                  <a:gd name="connsiteX6" fmla="*/ 2725 w 26073"/>
                  <a:gd name="connsiteY6" fmla="*/ 15942 h 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3" h="25847">
                    <a:moveTo>
                      <a:pt x="10385" y="23186"/>
                    </a:moveTo>
                    <a:cubicBezTo>
                      <a:pt x="12104" y="24911"/>
                      <a:pt x="14559" y="25847"/>
                      <a:pt x="16867" y="25847"/>
                    </a:cubicBezTo>
                    <a:cubicBezTo>
                      <a:pt x="19175" y="25847"/>
                      <a:pt x="21630" y="24911"/>
                      <a:pt x="23348" y="23186"/>
                    </a:cubicBezTo>
                    <a:cubicBezTo>
                      <a:pt x="26982" y="19540"/>
                      <a:pt x="26982" y="13626"/>
                      <a:pt x="23348" y="9979"/>
                    </a:cubicBezTo>
                    <a:lnTo>
                      <a:pt x="15885" y="2735"/>
                    </a:lnTo>
                    <a:cubicBezTo>
                      <a:pt x="12251" y="-912"/>
                      <a:pt x="6359" y="-912"/>
                      <a:pt x="2725" y="2735"/>
                    </a:cubicBezTo>
                    <a:cubicBezTo>
                      <a:pt x="-908" y="6382"/>
                      <a:pt x="-908" y="12295"/>
                      <a:pt x="2725" y="15942"/>
                    </a:cubicBezTo>
                    <a:close/>
                  </a:path>
                </a:pathLst>
              </a:custGeom>
              <a:grpFill/>
              <a:ln w="3175" cap="flat">
                <a:solidFill>
                  <a:schemeClr val="accent1">
                    <a:shade val="15000"/>
                  </a:schemeClr>
                </a:solidFill>
                <a:prstDash val="solid"/>
                <a:miter/>
              </a:ln>
            </p:spPr>
            <p:txBody>
              <a:bodyPr rtlCol="0" anchor="ctr"/>
              <a:lstStyle/>
              <a:p>
                <a:endParaRPr lang="es-ES"/>
              </a:p>
            </p:txBody>
          </p:sp>
        </p:grpSp>
      </p:grpSp>
      <p:grpSp>
        <p:nvGrpSpPr>
          <p:cNvPr id="53" name="Grupo 52">
            <a:extLst>
              <a:ext uri="{FF2B5EF4-FFF2-40B4-BE49-F238E27FC236}">
                <a16:creationId xmlns:a16="http://schemas.microsoft.com/office/drawing/2014/main" id="{0584C2AF-960A-B82B-676C-3D6734E18F08}"/>
              </a:ext>
            </a:extLst>
          </p:cNvPr>
          <p:cNvGrpSpPr/>
          <p:nvPr/>
        </p:nvGrpSpPr>
        <p:grpSpPr>
          <a:xfrm>
            <a:off x="7355366" y="1804523"/>
            <a:ext cx="3560284" cy="3189752"/>
            <a:chOff x="7355366" y="1804523"/>
            <a:chExt cx="3560284" cy="3189752"/>
          </a:xfrm>
        </p:grpSpPr>
        <p:sp>
          <p:nvSpPr>
            <p:cNvPr id="10" name="CuadroTexto 9">
              <a:extLst>
                <a:ext uri="{FF2B5EF4-FFF2-40B4-BE49-F238E27FC236}">
                  <a16:creationId xmlns:a16="http://schemas.microsoft.com/office/drawing/2014/main" id="{9326592B-55E4-4FB4-F24D-75F55553A242}"/>
                </a:ext>
              </a:extLst>
            </p:cNvPr>
            <p:cNvSpPr txBox="1"/>
            <p:nvPr/>
          </p:nvSpPr>
          <p:spPr>
            <a:xfrm>
              <a:off x="7369700" y="3086060"/>
              <a:ext cx="3545950" cy="1908215"/>
            </a:xfrm>
            <a:prstGeom prst="rect">
              <a:avLst/>
            </a:prstGeom>
            <a:noFill/>
          </p:spPr>
          <p:txBody>
            <a:bodyPr wrap="square">
              <a:spAutoFit/>
            </a:bodyPr>
            <a:lstStyle/>
            <a:p>
              <a:r>
                <a:rPr lang="es-ES" b="1" dirty="0">
                  <a:solidFill>
                    <a:srgbClr val="002855"/>
                  </a:solidFill>
                </a:rPr>
                <a:t>Objetivos de la presentación:</a:t>
              </a:r>
              <a:br>
                <a:rPr lang="es-ES" sz="2000" b="1" dirty="0">
                  <a:solidFill>
                    <a:srgbClr val="002855"/>
                  </a:solidFill>
                </a:rPr>
              </a:br>
              <a:endParaRPr lang="es-ES" sz="2000" b="1" dirty="0">
                <a:solidFill>
                  <a:srgbClr val="002855"/>
                </a:solidFill>
              </a:endParaRPr>
            </a:p>
            <a:p>
              <a:pPr marL="139700" indent="-139700">
                <a:buFont typeface="Arial" panose="020B0604020202020204" pitchFamily="34" charset="0"/>
                <a:buChar char="•"/>
              </a:pPr>
              <a:r>
                <a:rPr lang="es-ES" sz="1600" dirty="0">
                  <a:solidFill>
                    <a:srgbClr val="002855"/>
                  </a:solidFill>
                </a:rPr>
                <a:t>Identificar los principales retos en el manejo del anciano frágil.</a:t>
              </a:r>
              <a:br>
                <a:rPr lang="es-ES" sz="1600" dirty="0">
                  <a:solidFill>
                    <a:srgbClr val="002855"/>
                  </a:solidFill>
                </a:rPr>
              </a:br>
              <a:endParaRPr lang="es-ES" sz="1600" dirty="0">
                <a:solidFill>
                  <a:srgbClr val="002855"/>
                </a:solidFill>
              </a:endParaRPr>
            </a:p>
            <a:p>
              <a:pPr marL="139700" indent="-139700">
                <a:buFont typeface="Arial" panose="020B0604020202020204" pitchFamily="34" charset="0"/>
                <a:buChar char="•"/>
              </a:pPr>
              <a:r>
                <a:rPr lang="es-ES" sz="1600" dirty="0">
                  <a:solidFill>
                    <a:srgbClr val="002855"/>
                  </a:solidFill>
                </a:rPr>
                <a:t>Analizar estrategias para mejorar la calidad asistencial</a:t>
              </a:r>
              <a:endParaRPr lang="es-ES" sz="1600" dirty="0"/>
            </a:p>
          </p:txBody>
        </p:sp>
        <p:sp>
          <p:nvSpPr>
            <p:cNvPr id="48" name="Forma libre 47">
              <a:extLst>
                <a:ext uri="{FF2B5EF4-FFF2-40B4-BE49-F238E27FC236}">
                  <a16:creationId xmlns:a16="http://schemas.microsoft.com/office/drawing/2014/main" id="{0A2E12B5-D34B-FD5D-35D3-2CA11596EF5F}"/>
                </a:ext>
              </a:extLst>
            </p:cNvPr>
            <p:cNvSpPr/>
            <p:nvPr/>
          </p:nvSpPr>
          <p:spPr>
            <a:xfrm>
              <a:off x="7355366" y="1804523"/>
              <a:ext cx="1200089" cy="1281537"/>
            </a:xfrm>
            <a:custGeom>
              <a:avLst/>
              <a:gdLst>
                <a:gd name="connsiteX0" fmla="*/ 1206422 w 1305764"/>
                <a:gd name="connsiteY0" fmla="*/ 1007557 h 1394385"/>
                <a:gd name="connsiteX1" fmla="*/ 1219661 w 1305764"/>
                <a:gd name="connsiteY1" fmla="*/ 1020898 h 1394385"/>
                <a:gd name="connsiteX2" fmla="*/ 1206422 w 1305764"/>
                <a:gd name="connsiteY2" fmla="*/ 1034185 h 1394385"/>
                <a:gd name="connsiteX3" fmla="*/ 736173 w 1305764"/>
                <a:gd name="connsiteY3" fmla="*/ 1034185 h 1394385"/>
                <a:gd name="connsiteX4" fmla="*/ 870841 w 1305764"/>
                <a:gd name="connsiteY4" fmla="*/ 1376099 h 1394385"/>
                <a:gd name="connsiteX5" fmla="*/ 863353 w 1305764"/>
                <a:gd name="connsiteY5" fmla="*/ 1393470 h 1394385"/>
                <a:gd name="connsiteX6" fmla="*/ 846153 w 1305764"/>
                <a:gd name="connsiteY6" fmla="*/ 1385956 h 1394385"/>
                <a:gd name="connsiteX7" fmla="*/ 707523 w 1305764"/>
                <a:gd name="connsiteY7" fmla="*/ 1034186 h 1394385"/>
                <a:gd name="connsiteX8" fmla="*/ 514520 w 1305764"/>
                <a:gd name="connsiteY8" fmla="*/ 1034186 h 1394385"/>
                <a:gd name="connsiteX9" fmla="*/ 373507 w 1305764"/>
                <a:gd name="connsiteY9" fmla="*/ 1386012 h 1394385"/>
                <a:gd name="connsiteX10" fmla="*/ 356199 w 1305764"/>
                <a:gd name="connsiteY10" fmla="*/ 1393362 h 1394385"/>
                <a:gd name="connsiteX11" fmla="*/ 348874 w 1305764"/>
                <a:gd name="connsiteY11" fmla="*/ 1376100 h 1394385"/>
                <a:gd name="connsiteX12" fmla="*/ 485877 w 1305764"/>
                <a:gd name="connsiteY12" fmla="*/ 1034186 h 1394385"/>
                <a:gd name="connsiteX13" fmla="*/ 13293 w 1305764"/>
                <a:gd name="connsiteY13" fmla="*/ 1034186 h 1394385"/>
                <a:gd name="connsiteX14" fmla="*/ 0 w 1305764"/>
                <a:gd name="connsiteY14" fmla="*/ 1020900 h 1394385"/>
                <a:gd name="connsiteX15" fmla="*/ 13293 w 1305764"/>
                <a:gd name="connsiteY15" fmla="*/ 1007559 h 1394385"/>
                <a:gd name="connsiteX16" fmla="*/ 533293 w 1305764"/>
                <a:gd name="connsiteY16" fmla="*/ 683125 h 1394385"/>
                <a:gd name="connsiteX17" fmla="*/ 520001 w 1305764"/>
                <a:gd name="connsiteY17" fmla="*/ 669784 h 1394385"/>
                <a:gd name="connsiteX18" fmla="*/ 533293 w 1305764"/>
                <a:gd name="connsiteY18" fmla="*/ 656496 h 1394385"/>
                <a:gd name="connsiteX19" fmla="*/ 958303 w 1305764"/>
                <a:gd name="connsiteY19" fmla="*/ 656496 h 1394385"/>
                <a:gd name="connsiteX20" fmla="*/ 971596 w 1305764"/>
                <a:gd name="connsiteY20" fmla="*/ 669784 h 1394385"/>
                <a:gd name="connsiteX21" fmla="*/ 958303 w 1305764"/>
                <a:gd name="connsiteY21" fmla="*/ 683125 h 1394385"/>
                <a:gd name="connsiteX22" fmla="*/ 874254 w 1305764"/>
                <a:gd name="connsiteY22" fmla="*/ 371266 h 1394385"/>
                <a:gd name="connsiteX23" fmla="*/ 887547 w 1305764"/>
                <a:gd name="connsiteY23" fmla="*/ 384607 h 1394385"/>
                <a:gd name="connsiteX24" fmla="*/ 874254 w 1305764"/>
                <a:gd name="connsiteY24" fmla="*/ 397949 h 1394385"/>
                <a:gd name="connsiteX25" fmla="*/ 503666 w 1305764"/>
                <a:gd name="connsiteY25" fmla="*/ 397949 h 1394385"/>
                <a:gd name="connsiteX26" fmla="*/ 490373 w 1305764"/>
                <a:gd name="connsiteY26" fmla="*/ 384607 h 1394385"/>
                <a:gd name="connsiteX27" fmla="*/ 503666 w 1305764"/>
                <a:gd name="connsiteY27" fmla="*/ 371266 h 1394385"/>
                <a:gd name="connsiteX28" fmla="*/ 278549 w 1305764"/>
                <a:gd name="connsiteY28" fmla="*/ 580203 h 1394385"/>
                <a:gd name="connsiteX29" fmla="*/ 403397 w 1305764"/>
                <a:gd name="connsiteY29" fmla="*/ 580203 h 1394385"/>
                <a:gd name="connsiteX30" fmla="*/ 427054 w 1305764"/>
                <a:gd name="connsiteY30" fmla="*/ 590113 h 1394385"/>
                <a:gd name="connsiteX31" fmla="*/ 427162 w 1305764"/>
                <a:gd name="connsiteY31" fmla="*/ 590224 h 1394385"/>
                <a:gd name="connsiteX32" fmla="*/ 437038 w 1305764"/>
                <a:gd name="connsiteY32" fmla="*/ 613965 h 1394385"/>
                <a:gd name="connsiteX33" fmla="*/ 437038 w 1305764"/>
                <a:gd name="connsiteY33" fmla="*/ 739265 h 1394385"/>
                <a:gd name="connsiteX34" fmla="*/ 427162 w 1305764"/>
                <a:gd name="connsiteY34" fmla="*/ 763007 h 1394385"/>
                <a:gd name="connsiteX35" fmla="*/ 427054 w 1305764"/>
                <a:gd name="connsiteY35" fmla="*/ 763115 h 1394385"/>
                <a:gd name="connsiteX36" fmla="*/ 403397 w 1305764"/>
                <a:gd name="connsiteY36" fmla="*/ 773026 h 1394385"/>
                <a:gd name="connsiteX37" fmla="*/ 278549 w 1305764"/>
                <a:gd name="connsiteY37" fmla="*/ 773026 h 1394385"/>
                <a:gd name="connsiteX38" fmla="*/ 254892 w 1305764"/>
                <a:gd name="connsiteY38" fmla="*/ 763115 h 1394385"/>
                <a:gd name="connsiteX39" fmla="*/ 254784 w 1305764"/>
                <a:gd name="connsiteY39" fmla="*/ 763007 h 1394385"/>
                <a:gd name="connsiteX40" fmla="*/ 244908 w 1305764"/>
                <a:gd name="connsiteY40" fmla="*/ 739265 h 1394385"/>
                <a:gd name="connsiteX41" fmla="*/ 244908 w 1305764"/>
                <a:gd name="connsiteY41" fmla="*/ 613965 h 1394385"/>
                <a:gd name="connsiteX42" fmla="*/ 254784 w 1305764"/>
                <a:gd name="connsiteY42" fmla="*/ 590224 h 1394385"/>
                <a:gd name="connsiteX43" fmla="*/ 254892 w 1305764"/>
                <a:gd name="connsiteY43" fmla="*/ 590113 h 1394385"/>
                <a:gd name="connsiteX44" fmla="*/ 278549 w 1305764"/>
                <a:gd name="connsiteY44" fmla="*/ 580203 h 1394385"/>
                <a:gd name="connsiteX45" fmla="*/ 403397 w 1305764"/>
                <a:gd name="connsiteY45" fmla="*/ 606941 h 1394385"/>
                <a:gd name="connsiteX46" fmla="*/ 278549 w 1305764"/>
                <a:gd name="connsiteY46" fmla="*/ 606941 h 1394385"/>
                <a:gd name="connsiteX47" fmla="*/ 273611 w 1305764"/>
                <a:gd name="connsiteY47" fmla="*/ 608955 h 1394385"/>
                <a:gd name="connsiteX48" fmla="*/ 273611 w 1305764"/>
                <a:gd name="connsiteY48" fmla="*/ 609064 h 1394385"/>
                <a:gd name="connsiteX49" fmla="*/ 271604 w 1305764"/>
                <a:gd name="connsiteY49" fmla="*/ 613911 h 1394385"/>
                <a:gd name="connsiteX50" fmla="*/ 271604 w 1305764"/>
                <a:gd name="connsiteY50" fmla="*/ 739211 h 1394385"/>
                <a:gd name="connsiteX51" fmla="*/ 273611 w 1305764"/>
                <a:gd name="connsiteY51" fmla="*/ 744166 h 1394385"/>
                <a:gd name="connsiteX52" fmla="*/ 278549 w 1305764"/>
                <a:gd name="connsiteY52" fmla="*/ 746181 h 1394385"/>
                <a:gd name="connsiteX53" fmla="*/ 403397 w 1305764"/>
                <a:gd name="connsiteY53" fmla="*/ 746181 h 1394385"/>
                <a:gd name="connsiteX54" fmla="*/ 408335 w 1305764"/>
                <a:gd name="connsiteY54" fmla="*/ 744166 h 1394385"/>
                <a:gd name="connsiteX55" fmla="*/ 410342 w 1305764"/>
                <a:gd name="connsiteY55" fmla="*/ 739211 h 1394385"/>
                <a:gd name="connsiteX56" fmla="*/ 410342 w 1305764"/>
                <a:gd name="connsiteY56" fmla="*/ 646202 h 1394385"/>
                <a:gd name="connsiteX57" fmla="*/ 351634 w 1305764"/>
                <a:gd name="connsiteY57" fmla="*/ 714706 h 1394385"/>
                <a:gd name="connsiteX58" fmla="*/ 350061 w 1305764"/>
                <a:gd name="connsiteY58" fmla="*/ 716394 h 1394385"/>
                <a:gd name="connsiteX59" fmla="*/ 349192 w 1305764"/>
                <a:gd name="connsiteY59" fmla="*/ 717266 h 1394385"/>
                <a:gd name="connsiteX60" fmla="*/ 330962 w 1305764"/>
                <a:gd name="connsiteY60" fmla="*/ 725216 h 1394385"/>
                <a:gd name="connsiteX61" fmla="*/ 311809 w 1305764"/>
                <a:gd name="connsiteY61" fmla="*/ 717701 h 1394385"/>
                <a:gd name="connsiteX62" fmla="*/ 310399 w 1305764"/>
                <a:gd name="connsiteY62" fmla="*/ 716449 h 1394385"/>
                <a:gd name="connsiteX63" fmla="*/ 309801 w 1305764"/>
                <a:gd name="connsiteY63" fmla="*/ 715741 h 1394385"/>
                <a:gd name="connsiteX64" fmla="*/ 275836 w 1305764"/>
                <a:gd name="connsiteY64" fmla="*/ 682306 h 1394385"/>
                <a:gd name="connsiteX65" fmla="*/ 275728 w 1305764"/>
                <a:gd name="connsiteY65" fmla="*/ 663519 h 1394385"/>
                <a:gd name="connsiteX66" fmla="*/ 294447 w 1305764"/>
                <a:gd name="connsiteY66" fmla="*/ 663356 h 1394385"/>
                <a:gd name="connsiteX67" fmla="*/ 328413 w 1305764"/>
                <a:gd name="connsiteY67" fmla="*/ 696790 h 1394385"/>
                <a:gd name="connsiteX68" fmla="*/ 329227 w 1305764"/>
                <a:gd name="connsiteY68" fmla="*/ 697498 h 1394385"/>
                <a:gd name="connsiteX69" fmla="*/ 329606 w 1305764"/>
                <a:gd name="connsiteY69" fmla="*/ 697879 h 1394385"/>
                <a:gd name="connsiteX70" fmla="*/ 330312 w 1305764"/>
                <a:gd name="connsiteY70" fmla="*/ 698696 h 1394385"/>
                <a:gd name="connsiteX71" fmla="*/ 330474 w 1305764"/>
                <a:gd name="connsiteY71" fmla="*/ 698533 h 1394385"/>
                <a:gd name="connsiteX72" fmla="*/ 331342 w 1305764"/>
                <a:gd name="connsiteY72" fmla="*/ 697553 h 1394385"/>
                <a:gd name="connsiteX73" fmla="*/ 331723 w 1305764"/>
                <a:gd name="connsiteY73" fmla="*/ 697171 h 1394385"/>
                <a:gd name="connsiteX74" fmla="*/ 390810 w 1305764"/>
                <a:gd name="connsiteY74" fmla="*/ 628341 h 1394385"/>
                <a:gd name="connsiteX75" fmla="*/ 409530 w 1305764"/>
                <a:gd name="connsiteY75" fmla="*/ 627034 h 1394385"/>
                <a:gd name="connsiteX76" fmla="*/ 410506 w 1305764"/>
                <a:gd name="connsiteY76" fmla="*/ 627906 h 1394385"/>
                <a:gd name="connsiteX77" fmla="*/ 410506 w 1305764"/>
                <a:gd name="connsiteY77" fmla="*/ 613911 h 1394385"/>
                <a:gd name="connsiteX78" fmla="*/ 408498 w 1305764"/>
                <a:gd name="connsiteY78" fmla="*/ 609064 h 1394385"/>
                <a:gd name="connsiteX79" fmla="*/ 408498 w 1305764"/>
                <a:gd name="connsiteY79" fmla="*/ 608955 h 1394385"/>
                <a:gd name="connsiteX80" fmla="*/ 403561 w 1305764"/>
                <a:gd name="connsiteY80" fmla="*/ 606941 h 1394385"/>
                <a:gd name="connsiteX81" fmla="*/ 278549 w 1305764"/>
                <a:gd name="connsiteY81" fmla="*/ 292196 h 1394385"/>
                <a:gd name="connsiteX82" fmla="*/ 403397 w 1305764"/>
                <a:gd name="connsiteY82" fmla="*/ 292196 h 1394385"/>
                <a:gd name="connsiteX83" fmla="*/ 427054 w 1305764"/>
                <a:gd name="connsiteY83" fmla="*/ 302107 h 1394385"/>
                <a:gd name="connsiteX84" fmla="*/ 427162 w 1305764"/>
                <a:gd name="connsiteY84" fmla="*/ 302217 h 1394385"/>
                <a:gd name="connsiteX85" fmla="*/ 437038 w 1305764"/>
                <a:gd name="connsiteY85" fmla="*/ 325958 h 1394385"/>
                <a:gd name="connsiteX86" fmla="*/ 437038 w 1305764"/>
                <a:gd name="connsiteY86" fmla="*/ 451258 h 1394385"/>
                <a:gd name="connsiteX87" fmla="*/ 427162 w 1305764"/>
                <a:gd name="connsiteY87" fmla="*/ 475000 h 1394385"/>
                <a:gd name="connsiteX88" fmla="*/ 427054 w 1305764"/>
                <a:gd name="connsiteY88" fmla="*/ 475109 h 1394385"/>
                <a:gd name="connsiteX89" fmla="*/ 403397 w 1305764"/>
                <a:gd name="connsiteY89" fmla="*/ 485019 h 1394385"/>
                <a:gd name="connsiteX90" fmla="*/ 278549 w 1305764"/>
                <a:gd name="connsiteY90" fmla="*/ 485019 h 1394385"/>
                <a:gd name="connsiteX91" fmla="*/ 254892 w 1305764"/>
                <a:gd name="connsiteY91" fmla="*/ 475109 h 1394385"/>
                <a:gd name="connsiteX92" fmla="*/ 254784 w 1305764"/>
                <a:gd name="connsiteY92" fmla="*/ 475000 h 1394385"/>
                <a:gd name="connsiteX93" fmla="*/ 244908 w 1305764"/>
                <a:gd name="connsiteY93" fmla="*/ 451258 h 1394385"/>
                <a:gd name="connsiteX94" fmla="*/ 244908 w 1305764"/>
                <a:gd name="connsiteY94" fmla="*/ 325958 h 1394385"/>
                <a:gd name="connsiteX95" fmla="*/ 254784 w 1305764"/>
                <a:gd name="connsiteY95" fmla="*/ 302217 h 1394385"/>
                <a:gd name="connsiteX96" fmla="*/ 254892 w 1305764"/>
                <a:gd name="connsiteY96" fmla="*/ 302107 h 1394385"/>
                <a:gd name="connsiteX97" fmla="*/ 278549 w 1305764"/>
                <a:gd name="connsiteY97" fmla="*/ 292196 h 1394385"/>
                <a:gd name="connsiteX98" fmla="*/ 403397 w 1305764"/>
                <a:gd name="connsiteY98" fmla="*/ 318934 h 1394385"/>
                <a:gd name="connsiteX99" fmla="*/ 278549 w 1305764"/>
                <a:gd name="connsiteY99" fmla="*/ 318934 h 1394385"/>
                <a:gd name="connsiteX100" fmla="*/ 273611 w 1305764"/>
                <a:gd name="connsiteY100" fmla="*/ 320948 h 1394385"/>
                <a:gd name="connsiteX101" fmla="*/ 271604 w 1305764"/>
                <a:gd name="connsiteY101" fmla="*/ 325904 h 1394385"/>
                <a:gd name="connsiteX102" fmla="*/ 271604 w 1305764"/>
                <a:gd name="connsiteY102" fmla="*/ 451204 h 1394385"/>
                <a:gd name="connsiteX103" fmla="*/ 273611 w 1305764"/>
                <a:gd name="connsiteY103" fmla="*/ 456160 h 1394385"/>
                <a:gd name="connsiteX104" fmla="*/ 278549 w 1305764"/>
                <a:gd name="connsiteY104" fmla="*/ 458174 h 1394385"/>
                <a:gd name="connsiteX105" fmla="*/ 403397 w 1305764"/>
                <a:gd name="connsiteY105" fmla="*/ 458174 h 1394385"/>
                <a:gd name="connsiteX106" fmla="*/ 408335 w 1305764"/>
                <a:gd name="connsiteY106" fmla="*/ 456160 h 1394385"/>
                <a:gd name="connsiteX107" fmla="*/ 410342 w 1305764"/>
                <a:gd name="connsiteY107" fmla="*/ 451204 h 1394385"/>
                <a:gd name="connsiteX108" fmla="*/ 410342 w 1305764"/>
                <a:gd name="connsiteY108" fmla="*/ 358195 h 1394385"/>
                <a:gd name="connsiteX109" fmla="*/ 351634 w 1305764"/>
                <a:gd name="connsiteY109" fmla="*/ 426699 h 1394385"/>
                <a:gd name="connsiteX110" fmla="*/ 350061 w 1305764"/>
                <a:gd name="connsiteY110" fmla="*/ 428388 h 1394385"/>
                <a:gd name="connsiteX111" fmla="*/ 349192 w 1305764"/>
                <a:gd name="connsiteY111" fmla="*/ 429205 h 1394385"/>
                <a:gd name="connsiteX112" fmla="*/ 330962 w 1305764"/>
                <a:gd name="connsiteY112" fmla="*/ 437263 h 1394385"/>
                <a:gd name="connsiteX113" fmla="*/ 311809 w 1305764"/>
                <a:gd name="connsiteY113" fmla="*/ 429748 h 1394385"/>
                <a:gd name="connsiteX114" fmla="*/ 310399 w 1305764"/>
                <a:gd name="connsiteY114" fmla="*/ 428442 h 1394385"/>
                <a:gd name="connsiteX115" fmla="*/ 309801 w 1305764"/>
                <a:gd name="connsiteY115" fmla="*/ 427843 h 1394385"/>
                <a:gd name="connsiteX116" fmla="*/ 275836 w 1305764"/>
                <a:gd name="connsiteY116" fmla="*/ 394408 h 1394385"/>
                <a:gd name="connsiteX117" fmla="*/ 275728 w 1305764"/>
                <a:gd name="connsiteY117" fmla="*/ 375621 h 1394385"/>
                <a:gd name="connsiteX118" fmla="*/ 294447 w 1305764"/>
                <a:gd name="connsiteY118" fmla="*/ 375458 h 1394385"/>
                <a:gd name="connsiteX119" fmla="*/ 328413 w 1305764"/>
                <a:gd name="connsiteY119" fmla="*/ 408892 h 1394385"/>
                <a:gd name="connsiteX120" fmla="*/ 329227 w 1305764"/>
                <a:gd name="connsiteY120" fmla="*/ 409600 h 1394385"/>
                <a:gd name="connsiteX121" fmla="*/ 329606 w 1305764"/>
                <a:gd name="connsiteY121" fmla="*/ 409981 h 1394385"/>
                <a:gd name="connsiteX122" fmla="*/ 330312 w 1305764"/>
                <a:gd name="connsiteY122" fmla="*/ 410798 h 1394385"/>
                <a:gd name="connsiteX123" fmla="*/ 330474 w 1305764"/>
                <a:gd name="connsiteY123" fmla="*/ 410635 h 1394385"/>
                <a:gd name="connsiteX124" fmla="*/ 331342 w 1305764"/>
                <a:gd name="connsiteY124" fmla="*/ 409655 h 1394385"/>
                <a:gd name="connsiteX125" fmla="*/ 331723 w 1305764"/>
                <a:gd name="connsiteY125" fmla="*/ 409274 h 1394385"/>
                <a:gd name="connsiteX126" fmla="*/ 390810 w 1305764"/>
                <a:gd name="connsiteY126" fmla="*/ 340444 h 1394385"/>
                <a:gd name="connsiteX127" fmla="*/ 409530 w 1305764"/>
                <a:gd name="connsiteY127" fmla="*/ 339027 h 1394385"/>
                <a:gd name="connsiteX128" fmla="*/ 410506 w 1305764"/>
                <a:gd name="connsiteY128" fmla="*/ 339899 h 1394385"/>
                <a:gd name="connsiteX129" fmla="*/ 410506 w 1305764"/>
                <a:gd name="connsiteY129" fmla="*/ 326013 h 1394385"/>
                <a:gd name="connsiteX130" fmla="*/ 408498 w 1305764"/>
                <a:gd name="connsiteY130" fmla="*/ 321057 h 1394385"/>
                <a:gd name="connsiteX131" fmla="*/ 403561 w 1305764"/>
                <a:gd name="connsiteY131" fmla="*/ 319043 h 1394385"/>
                <a:gd name="connsiteX132" fmla="*/ 1147602 w 1305764"/>
                <a:gd name="connsiteY132" fmla="*/ 57177 h 1394385"/>
                <a:gd name="connsiteX133" fmla="*/ 1153082 w 1305764"/>
                <a:gd name="connsiteY133" fmla="*/ 59464 h 1394385"/>
                <a:gd name="connsiteX134" fmla="*/ 1153625 w 1305764"/>
                <a:gd name="connsiteY134" fmla="*/ 59627 h 1394385"/>
                <a:gd name="connsiteX135" fmla="*/ 1169685 w 1305764"/>
                <a:gd name="connsiteY135" fmla="*/ 60716 h 1394385"/>
                <a:gd name="connsiteX136" fmla="*/ 1183358 w 1305764"/>
                <a:gd name="connsiteY136" fmla="*/ 51132 h 1394385"/>
                <a:gd name="connsiteX137" fmla="*/ 1183521 w 1305764"/>
                <a:gd name="connsiteY137" fmla="*/ 50969 h 1394385"/>
                <a:gd name="connsiteX138" fmla="*/ 1185908 w 1305764"/>
                <a:gd name="connsiteY138" fmla="*/ 48137 h 1394385"/>
                <a:gd name="connsiteX139" fmla="*/ 1203379 w 1305764"/>
                <a:gd name="connsiteY139" fmla="*/ 41167 h 1394385"/>
                <a:gd name="connsiteX140" fmla="*/ 1219765 w 1305764"/>
                <a:gd name="connsiteY140" fmla="*/ 46558 h 1394385"/>
                <a:gd name="connsiteX141" fmla="*/ 1220850 w 1305764"/>
                <a:gd name="connsiteY141" fmla="*/ 47375 h 1394385"/>
                <a:gd name="connsiteX142" fmla="*/ 1223075 w 1305764"/>
                <a:gd name="connsiteY142" fmla="*/ 49335 h 1394385"/>
                <a:gd name="connsiteX143" fmla="*/ 1256770 w 1305764"/>
                <a:gd name="connsiteY143" fmla="*/ 83152 h 1394385"/>
                <a:gd name="connsiteX144" fmla="*/ 1259319 w 1305764"/>
                <a:gd name="connsiteY144" fmla="*/ 86147 h 1394385"/>
                <a:gd name="connsiteX145" fmla="*/ 1264962 w 1305764"/>
                <a:gd name="connsiteY145" fmla="*/ 103027 h 1394385"/>
                <a:gd name="connsiteX146" fmla="*/ 1257909 w 1305764"/>
                <a:gd name="connsiteY146" fmla="*/ 120997 h 1394385"/>
                <a:gd name="connsiteX147" fmla="*/ 1255359 w 1305764"/>
                <a:gd name="connsiteY147" fmla="*/ 123230 h 1394385"/>
                <a:gd name="connsiteX148" fmla="*/ 1254924 w 1305764"/>
                <a:gd name="connsiteY148" fmla="*/ 123502 h 1394385"/>
                <a:gd name="connsiteX149" fmla="*/ 1245647 w 1305764"/>
                <a:gd name="connsiteY149" fmla="*/ 137225 h 1394385"/>
                <a:gd name="connsiteX150" fmla="*/ 1246948 w 1305764"/>
                <a:gd name="connsiteY150" fmla="*/ 153670 h 1394385"/>
                <a:gd name="connsiteX151" fmla="*/ 1249228 w 1305764"/>
                <a:gd name="connsiteY151" fmla="*/ 159115 h 1394385"/>
                <a:gd name="connsiteX152" fmla="*/ 1259970 w 1305764"/>
                <a:gd name="connsiteY152" fmla="*/ 171749 h 1394385"/>
                <a:gd name="connsiteX153" fmla="*/ 1276465 w 1305764"/>
                <a:gd name="connsiteY153" fmla="*/ 174689 h 1394385"/>
                <a:gd name="connsiteX154" fmla="*/ 1276627 w 1305764"/>
                <a:gd name="connsiteY154" fmla="*/ 174689 h 1394385"/>
                <a:gd name="connsiteX155" fmla="*/ 1280318 w 1305764"/>
                <a:gd name="connsiteY155" fmla="*/ 174309 h 1394385"/>
                <a:gd name="connsiteX156" fmla="*/ 1297626 w 1305764"/>
                <a:gd name="connsiteY156" fmla="*/ 181823 h 1394385"/>
                <a:gd name="connsiteX157" fmla="*/ 1305385 w 1305764"/>
                <a:gd name="connsiteY157" fmla="*/ 197288 h 1394385"/>
                <a:gd name="connsiteX158" fmla="*/ 1305765 w 1305764"/>
                <a:gd name="connsiteY158" fmla="*/ 201536 h 1394385"/>
                <a:gd name="connsiteX159" fmla="*/ 1305765 w 1305764"/>
                <a:gd name="connsiteY159" fmla="*/ 249347 h 1394385"/>
                <a:gd name="connsiteX160" fmla="*/ 1305494 w 1305764"/>
                <a:gd name="connsiteY160" fmla="*/ 253159 h 1394385"/>
                <a:gd name="connsiteX161" fmla="*/ 1297626 w 1305764"/>
                <a:gd name="connsiteY161" fmla="*/ 269168 h 1394385"/>
                <a:gd name="connsiteX162" fmla="*/ 1279885 w 1305764"/>
                <a:gd name="connsiteY162" fmla="*/ 276845 h 1394385"/>
                <a:gd name="connsiteX163" fmla="*/ 1276520 w 1305764"/>
                <a:gd name="connsiteY163" fmla="*/ 276573 h 1394385"/>
                <a:gd name="connsiteX164" fmla="*/ 1275977 w 1305764"/>
                <a:gd name="connsiteY164" fmla="*/ 276573 h 1394385"/>
                <a:gd name="connsiteX165" fmla="*/ 1259754 w 1305764"/>
                <a:gd name="connsiteY165" fmla="*/ 279568 h 1394385"/>
                <a:gd name="connsiteX166" fmla="*/ 1249174 w 1305764"/>
                <a:gd name="connsiteY166" fmla="*/ 292148 h 1394385"/>
                <a:gd name="connsiteX167" fmla="*/ 1248035 w 1305764"/>
                <a:gd name="connsiteY167" fmla="*/ 294870 h 1394385"/>
                <a:gd name="connsiteX168" fmla="*/ 1246623 w 1305764"/>
                <a:gd name="connsiteY168" fmla="*/ 298138 h 1394385"/>
                <a:gd name="connsiteX169" fmla="*/ 1245538 w 1305764"/>
                <a:gd name="connsiteY169" fmla="*/ 314311 h 1394385"/>
                <a:gd name="connsiteX170" fmla="*/ 1255088 w 1305764"/>
                <a:gd name="connsiteY170" fmla="*/ 328033 h 1394385"/>
                <a:gd name="connsiteX171" fmla="*/ 1255359 w 1305764"/>
                <a:gd name="connsiteY171" fmla="*/ 328143 h 1394385"/>
                <a:gd name="connsiteX172" fmla="*/ 1258180 w 1305764"/>
                <a:gd name="connsiteY172" fmla="*/ 330538 h 1394385"/>
                <a:gd name="connsiteX173" fmla="*/ 1265071 w 1305764"/>
                <a:gd name="connsiteY173" fmla="*/ 348126 h 1394385"/>
                <a:gd name="connsiteX174" fmla="*/ 1259699 w 1305764"/>
                <a:gd name="connsiteY174" fmla="*/ 364572 h 1394385"/>
                <a:gd name="connsiteX175" fmla="*/ 1258885 w 1305764"/>
                <a:gd name="connsiteY175" fmla="*/ 365553 h 1394385"/>
                <a:gd name="connsiteX176" fmla="*/ 1256933 w 1305764"/>
                <a:gd name="connsiteY176" fmla="*/ 367839 h 1394385"/>
                <a:gd name="connsiteX177" fmla="*/ 1223238 w 1305764"/>
                <a:gd name="connsiteY177" fmla="*/ 401656 h 1394385"/>
                <a:gd name="connsiteX178" fmla="*/ 1220253 w 1305764"/>
                <a:gd name="connsiteY178" fmla="*/ 404161 h 1394385"/>
                <a:gd name="connsiteX179" fmla="*/ 1203433 w 1305764"/>
                <a:gd name="connsiteY179" fmla="*/ 409933 h 1394385"/>
                <a:gd name="connsiteX180" fmla="*/ 1185637 w 1305764"/>
                <a:gd name="connsiteY180" fmla="*/ 402744 h 1394385"/>
                <a:gd name="connsiteX181" fmla="*/ 1185529 w 1305764"/>
                <a:gd name="connsiteY181" fmla="*/ 402744 h 1394385"/>
                <a:gd name="connsiteX182" fmla="*/ 1183414 w 1305764"/>
                <a:gd name="connsiteY182" fmla="*/ 400186 h 1394385"/>
                <a:gd name="connsiteX183" fmla="*/ 1183033 w 1305764"/>
                <a:gd name="connsiteY183" fmla="*/ 399750 h 1394385"/>
                <a:gd name="connsiteX184" fmla="*/ 1169469 w 1305764"/>
                <a:gd name="connsiteY184" fmla="*/ 390438 h 1394385"/>
                <a:gd name="connsiteX185" fmla="*/ 1152975 w 1305764"/>
                <a:gd name="connsiteY185" fmla="*/ 391746 h 1394385"/>
                <a:gd name="connsiteX186" fmla="*/ 1153083 w 1305764"/>
                <a:gd name="connsiteY186" fmla="*/ 391746 h 1394385"/>
                <a:gd name="connsiteX187" fmla="*/ 1150262 w 1305764"/>
                <a:gd name="connsiteY187" fmla="*/ 392997 h 1394385"/>
                <a:gd name="connsiteX188" fmla="*/ 1147549 w 1305764"/>
                <a:gd name="connsiteY188" fmla="*/ 394086 h 1394385"/>
                <a:gd name="connsiteX189" fmla="*/ 1134961 w 1305764"/>
                <a:gd name="connsiteY189" fmla="*/ 404978 h 1394385"/>
                <a:gd name="connsiteX190" fmla="*/ 1132031 w 1305764"/>
                <a:gd name="connsiteY190" fmla="*/ 421532 h 1394385"/>
                <a:gd name="connsiteX191" fmla="*/ 1132031 w 1305764"/>
                <a:gd name="connsiteY191" fmla="*/ 421695 h 1394385"/>
                <a:gd name="connsiteX192" fmla="*/ 1132410 w 1305764"/>
                <a:gd name="connsiteY192" fmla="*/ 425343 h 1394385"/>
                <a:gd name="connsiteX193" fmla="*/ 1124924 w 1305764"/>
                <a:gd name="connsiteY193" fmla="*/ 442768 h 1394385"/>
                <a:gd name="connsiteX194" fmla="*/ 1109568 w 1305764"/>
                <a:gd name="connsiteY194" fmla="*/ 450447 h 1394385"/>
                <a:gd name="connsiteX195" fmla="*/ 1105227 w 1305764"/>
                <a:gd name="connsiteY195" fmla="*/ 450883 h 1394385"/>
                <a:gd name="connsiteX196" fmla="*/ 1057589 w 1305764"/>
                <a:gd name="connsiteY196" fmla="*/ 450883 h 1394385"/>
                <a:gd name="connsiteX197" fmla="*/ 1053790 w 1305764"/>
                <a:gd name="connsiteY197" fmla="*/ 450501 h 1394385"/>
                <a:gd name="connsiteX198" fmla="*/ 1037838 w 1305764"/>
                <a:gd name="connsiteY198" fmla="*/ 442605 h 1394385"/>
                <a:gd name="connsiteX199" fmla="*/ 1030187 w 1305764"/>
                <a:gd name="connsiteY199" fmla="*/ 424799 h 1394385"/>
                <a:gd name="connsiteX200" fmla="*/ 1030460 w 1305764"/>
                <a:gd name="connsiteY200" fmla="*/ 421532 h 1394385"/>
                <a:gd name="connsiteX201" fmla="*/ 1030568 w 1305764"/>
                <a:gd name="connsiteY201" fmla="*/ 420988 h 1394385"/>
                <a:gd name="connsiteX202" fmla="*/ 1027475 w 1305764"/>
                <a:gd name="connsiteY202" fmla="*/ 404706 h 1394385"/>
                <a:gd name="connsiteX203" fmla="*/ 1014942 w 1305764"/>
                <a:gd name="connsiteY203" fmla="*/ 393977 h 1394385"/>
                <a:gd name="connsiteX204" fmla="*/ 1012229 w 1305764"/>
                <a:gd name="connsiteY204" fmla="*/ 392834 h 1394385"/>
                <a:gd name="connsiteX205" fmla="*/ 1008973 w 1305764"/>
                <a:gd name="connsiteY205" fmla="*/ 391419 h 1394385"/>
                <a:gd name="connsiteX206" fmla="*/ 992858 w 1305764"/>
                <a:gd name="connsiteY206" fmla="*/ 390329 h 1394385"/>
                <a:gd name="connsiteX207" fmla="*/ 979293 w 1305764"/>
                <a:gd name="connsiteY207" fmla="*/ 399968 h 1394385"/>
                <a:gd name="connsiteX208" fmla="*/ 979130 w 1305764"/>
                <a:gd name="connsiteY208" fmla="*/ 400132 h 1394385"/>
                <a:gd name="connsiteX209" fmla="*/ 976742 w 1305764"/>
                <a:gd name="connsiteY209" fmla="*/ 402963 h 1394385"/>
                <a:gd name="connsiteX210" fmla="*/ 959271 w 1305764"/>
                <a:gd name="connsiteY210" fmla="*/ 409933 h 1394385"/>
                <a:gd name="connsiteX211" fmla="*/ 942885 w 1305764"/>
                <a:gd name="connsiteY211" fmla="*/ 404543 h 1394385"/>
                <a:gd name="connsiteX212" fmla="*/ 939521 w 1305764"/>
                <a:gd name="connsiteY212" fmla="*/ 401710 h 1394385"/>
                <a:gd name="connsiteX213" fmla="*/ 905935 w 1305764"/>
                <a:gd name="connsiteY213" fmla="*/ 368002 h 1394385"/>
                <a:gd name="connsiteX214" fmla="*/ 903385 w 1305764"/>
                <a:gd name="connsiteY214" fmla="*/ 365008 h 1394385"/>
                <a:gd name="connsiteX215" fmla="*/ 902680 w 1305764"/>
                <a:gd name="connsiteY215" fmla="*/ 364028 h 1394385"/>
                <a:gd name="connsiteX216" fmla="*/ 897742 w 1305764"/>
                <a:gd name="connsiteY216" fmla="*/ 348073 h 1394385"/>
                <a:gd name="connsiteX217" fmla="*/ 904796 w 1305764"/>
                <a:gd name="connsiteY217" fmla="*/ 330103 h 1394385"/>
                <a:gd name="connsiteX218" fmla="*/ 906045 w 1305764"/>
                <a:gd name="connsiteY218" fmla="*/ 329014 h 1394385"/>
                <a:gd name="connsiteX219" fmla="*/ 907346 w 1305764"/>
                <a:gd name="connsiteY219" fmla="*/ 327870 h 1394385"/>
                <a:gd name="connsiteX220" fmla="*/ 907781 w 1305764"/>
                <a:gd name="connsiteY220" fmla="*/ 327598 h 1394385"/>
                <a:gd name="connsiteX221" fmla="*/ 917058 w 1305764"/>
                <a:gd name="connsiteY221" fmla="*/ 313875 h 1394385"/>
                <a:gd name="connsiteX222" fmla="*/ 915757 w 1305764"/>
                <a:gd name="connsiteY222" fmla="*/ 297430 h 1394385"/>
                <a:gd name="connsiteX223" fmla="*/ 913477 w 1305764"/>
                <a:gd name="connsiteY223" fmla="*/ 291985 h 1394385"/>
                <a:gd name="connsiteX224" fmla="*/ 902735 w 1305764"/>
                <a:gd name="connsiteY224" fmla="*/ 279352 h 1394385"/>
                <a:gd name="connsiteX225" fmla="*/ 886240 w 1305764"/>
                <a:gd name="connsiteY225" fmla="*/ 276356 h 1394385"/>
                <a:gd name="connsiteX226" fmla="*/ 885968 w 1305764"/>
                <a:gd name="connsiteY226" fmla="*/ 276465 h 1394385"/>
                <a:gd name="connsiteX227" fmla="*/ 882333 w 1305764"/>
                <a:gd name="connsiteY227" fmla="*/ 276847 h 1394385"/>
                <a:gd name="connsiteX228" fmla="*/ 864970 w 1305764"/>
                <a:gd name="connsiteY228" fmla="*/ 269223 h 1394385"/>
                <a:gd name="connsiteX229" fmla="*/ 857319 w 1305764"/>
                <a:gd name="connsiteY229" fmla="*/ 253812 h 1394385"/>
                <a:gd name="connsiteX230" fmla="*/ 856940 w 1305764"/>
                <a:gd name="connsiteY230" fmla="*/ 249564 h 1394385"/>
                <a:gd name="connsiteX231" fmla="*/ 856940 w 1305764"/>
                <a:gd name="connsiteY231" fmla="*/ 201753 h 1394385"/>
                <a:gd name="connsiteX232" fmla="*/ 857211 w 1305764"/>
                <a:gd name="connsiteY232" fmla="*/ 197942 h 1394385"/>
                <a:gd name="connsiteX233" fmla="*/ 865078 w 1305764"/>
                <a:gd name="connsiteY233" fmla="*/ 181824 h 1394385"/>
                <a:gd name="connsiteX234" fmla="*/ 882820 w 1305764"/>
                <a:gd name="connsiteY234" fmla="*/ 174146 h 1394385"/>
                <a:gd name="connsiteX235" fmla="*/ 886076 w 1305764"/>
                <a:gd name="connsiteY235" fmla="*/ 174417 h 1394385"/>
                <a:gd name="connsiteX236" fmla="*/ 887053 w 1305764"/>
                <a:gd name="connsiteY236" fmla="*/ 174581 h 1394385"/>
                <a:gd name="connsiteX237" fmla="*/ 902950 w 1305764"/>
                <a:gd name="connsiteY237" fmla="*/ 171369 h 1394385"/>
                <a:gd name="connsiteX238" fmla="*/ 913530 w 1305764"/>
                <a:gd name="connsiteY238" fmla="*/ 158789 h 1394385"/>
                <a:gd name="connsiteX239" fmla="*/ 915809 w 1305764"/>
                <a:gd name="connsiteY239" fmla="*/ 153344 h 1394385"/>
                <a:gd name="connsiteX240" fmla="*/ 917112 w 1305764"/>
                <a:gd name="connsiteY240" fmla="*/ 136681 h 1394385"/>
                <a:gd name="connsiteX241" fmla="*/ 907563 w 1305764"/>
                <a:gd name="connsiteY241" fmla="*/ 122958 h 1394385"/>
                <a:gd name="connsiteX242" fmla="*/ 907290 w 1305764"/>
                <a:gd name="connsiteY242" fmla="*/ 122795 h 1394385"/>
                <a:gd name="connsiteX243" fmla="*/ 904469 w 1305764"/>
                <a:gd name="connsiteY243" fmla="*/ 120508 h 1394385"/>
                <a:gd name="connsiteX244" fmla="*/ 897579 w 1305764"/>
                <a:gd name="connsiteY244" fmla="*/ 102919 h 1394385"/>
                <a:gd name="connsiteX245" fmla="*/ 902896 w 1305764"/>
                <a:gd name="connsiteY245" fmla="*/ 86474 h 1394385"/>
                <a:gd name="connsiteX246" fmla="*/ 905717 w 1305764"/>
                <a:gd name="connsiteY246" fmla="*/ 83207 h 1394385"/>
                <a:gd name="connsiteX247" fmla="*/ 939411 w 1305764"/>
                <a:gd name="connsiteY247" fmla="*/ 49390 h 1394385"/>
                <a:gd name="connsiteX248" fmla="*/ 942342 w 1305764"/>
                <a:gd name="connsiteY248" fmla="*/ 46885 h 1394385"/>
                <a:gd name="connsiteX249" fmla="*/ 959271 w 1305764"/>
                <a:gd name="connsiteY249" fmla="*/ 41113 h 1394385"/>
                <a:gd name="connsiteX250" fmla="*/ 977067 w 1305764"/>
                <a:gd name="connsiteY250" fmla="*/ 48192 h 1394385"/>
                <a:gd name="connsiteX251" fmla="*/ 979291 w 1305764"/>
                <a:gd name="connsiteY251" fmla="*/ 50752 h 1394385"/>
                <a:gd name="connsiteX252" fmla="*/ 979834 w 1305764"/>
                <a:gd name="connsiteY252" fmla="*/ 51459 h 1394385"/>
                <a:gd name="connsiteX253" fmla="*/ 993236 w 1305764"/>
                <a:gd name="connsiteY253" fmla="*/ 60553 h 1394385"/>
                <a:gd name="connsiteX254" fmla="*/ 1009730 w 1305764"/>
                <a:gd name="connsiteY254" fmla="*/ 59246 h 1394385"/>
                <a:gd name="connsiteX255" fmla="*/ 1012390 w 1305764"/>
                <a:gd name="connsiteY255" fmla="*/ 57994 h 1394385"/>
                <a:gd name="connsiteX256" fmla="*/ 1015103 w 1305764"/>
                <a:gd name="connsiteY256" fmla="*/ 56905 h 1394385"/>
                <a:gd name="connsiteX257" fmla="*/ 1015103 w 1305764"/>
                <a:gd name="connsiteY257" fmla="*/ 56796 h 1394385"/>
                <a:gd name="connsiteX258" fmla="*/ 1027798 w 1305764"/>
                <a:gd name="connsiteY258" fmla="*/ 46014 h 1394385"/>
                <a:gd name="connsiteX259" fmla="*/ 1030729 w 1305764"/>
                <a:gd name="connsiteY259" fmla="*/ 29460 h 1394385"/>
                <a:gd name="connsiteX260" fmla="*/ 1030621 w 1305764"/>
                <a:gd name="connsiteY260" fmla="*/ 29460 h 1394385"/>
                <a:gd name="connsiteX261" fmla="*/ 1030621 w 1305764"/>
                <a:gd name="connsiteY261" fmla="*/ 29188 h 1394385"/>
                <a:gd name="connsiteX262" fmla="*/ 1030511 w 1305764"/>
                <a:gd name="connsiteY262" fmla="*/ 28044 h 1394385"/>
                <a:gd name="connsiteX263" fmla="*/ 1030349 w 1305764"/>
                <a:gd name="connsiteY263" fmla="*/ 25539 h 1394385"/>
                <a:gd name="connsiteX264" fmla="*/ 1037837 w 1305764"/>
                <a:gd name="connsiteY264" fmla="*/ 8168 h 1394385"/>
                <a:gd name="connsiteX265" fmla="*/ 1053192 w 1305764"/>
                <a:gd name="connsiteY265" fmla="*/ 381 h 1394385"/>
                <a:gd name="connsiteX266" fmla="*/ 1057533 w 1305764"/>
                <a:gd name="connsiteY266" fmla="*/ 0 h 1394385"/>
                <a:gd name="connsiteX267" fmla="*/ 1105064 w 1305764"/>
                <a:gd name="connsiteY267" fmla="*/ 0 h 1394385"/>
                <a:gd name="connsiteX268" fmla="*/ 1106637 w 1305764"/>
                <a:gd name="connsiteY268" fmla="*/ 109 h 1394385"/>
                <a:gd name="connsiteX269" fmla="*/ 1108318 w 1305764"/>
                <a:gd name="connsiteY269" fmla="*/ 218 h 1394385"/>
                <a:gd name="connsiteX270" fmla="*/ 1112388 w 1305764"/>
                <a:gd name="connsiteY270" fmla="*/ 1035 h 1394385"/>
                <a:gd name="connsiteX271" fmla="*/ 1113256 w 1305764"/>
                <a:gd name="connsiteY271" fmla="*/ 1416 h 1394385"/>
                <a:gd name="connsiteX272" fmla="*/ 1113364 w 1305764"/>
                <a:gd name="connsiteY272" fmla="*/ 1307 h 1394385"/>
                <a:gd name="connsiteX273" fmla="*/ 1115589 w 1305764"/>
                <a:gd name="connsiteY273" fmla="*/ 2124 h 1394385"/>
                <a:gd name="connsiteX274" fmla="*/ 1117001 w 1305764"/>
                <a:gd name="connsiteY274" fmla="*/ 2832 h 1394385"/>
                <a:gd name="connsiteX275" fmla="*/ 1117705 w 1305764"/>
                <a:gd name="connsiteY275" fmla="*/ 3104 h 1394385"/>
                <a:gd name="connsiteX276" fmla="*/ 1118845 w 1305764"/>
                <a:gd name="connsiteY276" fmla="*/ 3703 h 1394385"/>
                <a:gd name="connsiteX277" fmla="*/ 1120798 w 1305764"/>
                <a:gd name="connsiteY277" fmla="*/ 4955 h 1394385"/>
                <a:gd name="connsiteX278" fmla="*/ 1122208 w 1305764"/>
                <a:gd name="connsiteY278" fmla="*/ 5936 h 1394385"/>
                <a:gd name="connsiteX279" fmla="*/ 1123022 w 1305764"/>
                <a:gd name="connsiteY279" fmla="*/ 6535 h 1394385"/>
                <a:gd name="connsiteX280" fmla="*/ 1123890 w 1305764"/>
                <a:gd name="connsiteY280" fmla="*/ 7242 h 1394385"/>
                <a:gd name="connsiteX281" fmla="*/ 1124271 w 1305764"/>
                <a:gd name="connsiteY281" fmla="*/ 7624 h 1394385"/>
                <a:gd name="connsiteX282" fmla="*/ 1125953 w 1305764"/>
                <a:gd name="connsiteY282" fmla="*/ 9312 h 1394385"/>
                <a:gd name="connsiteX283" fmla="*/ 1126821 w 1305764"/>
                <a:gd name="connsiteY283" fmla="*/ 10401 h 1394385"/>
                <a:gd name="connsiteX284" fmla="*/ 1126984 w 1305764"/>
                <a:gd name="connsiteY284" fmla="*/ 10673 h 1394385"/>
                <a:gd name="connsiteX285" fmla="*/ 1127092 w 1305764"/>
                <a:gd name="connsiteY285" fmla="*/ 10673 h 1394385"/>
                <a:gd name="connsiteX286" fmla="*/ 1127254 w 1305764"/>
                <a:gd name="connsiteY286" fmla="*/ 10945 h 1394385"/>
                <a:gd name="connsiteX287" fmla="*/ 1127960 w 1305764"/>
                <a:gd name="connsiteY287" fmla="*/ 11925 h 1394385"/>
                <a:gd name="connsiteX288" fmla="*/ 1128231 w 1305764"/>
                <a:gd name="connsiteY288" fmla="*/ 12361 h 1394385"/>
                <a:gd name="connsiteX289" fmla="*/ 1128339 w 1305764"/>
                <a:gd name="connsiteY289" fmla="*/ 12252 h 1394385"/>
                <a:gd name="connsiteX290" fmla="*/ 1128503 w 1305764"/>
                <a:gd name="connsiteY290" fmla="*/ 12633 h 1394385"/>
                <a:gd name="connsiteX291" fmla="*/ 1129317 w 1305764"/>
                <a:gd name="connsiteY291" fmla="*/ 13886 h 1394385"/>
                <a:gd name="connsiteX292" fmla="*/ 1130402 w 1305764"/>
                <a:gd name="connsiteY292" fmla="*/ 16119 h 1394385"/>
                <a:gd name="connsiteX293" fmla="*/ 1130510 w 1305764"/>
                <a:gd name="connsiteY293" fmla="*/ 16119 h 1394385"/>
                <a:gd name="connsiteX294" fmla="*/ 1131324 w 1305764"/>
                <a:gd name="connsiteY294" fmla="*/ 18242 h 1394385"/>
                <a:gd name="connsiteX295" fmla="*/ 1131324 w 1305764"/>
                <a:gd name="connsiteY295" fmla="*/ 18133 h 1394385"/>
                <a:gd name="connsiteX296" fmla="*/ 1131487 w 1305764"/>
                <a:gd name="connsiteY296" fmla="*/ 18514 h 1394385"/>
                <a:gd name="connsiteX297" fmla="*/ 1131867 w 1305764"/>
                <a:gd name="connsiteY297" fmla="*/ 20039 h 1394385"/>
                <a:gd name="connsiteX298" fmla="*/ 1132301 w 1305764"/>
                <a:gd name="connsiteY298" fmla="*/ 21891 h 1394385"/>
                <a:gd name="connsiteX299" fmla="*/ 1132409 w 1305764"/>
                <a:gd name="connsiteY299" fmla="*/ 22272 h 1394385"/>
                <a:gd name="connsiteX300" fmla="*/ 1132572 w 1305764"/>
                <a:gd name="connsiteY300" fmla="*/ 23415 h 1394385"/>
                <a:gd name="connsiteX301" fmla="*/ 1132680 w 1305764"/>
                <a:gd name="connsiteY301" fmla="*/ 24559 h 1394385"/>
                <a:gd name="connsiteX302" fmla="*/ 1132680 w 1305764"/>
                <a:gd name="connsiteY302" fmla="*/ 26138 h 1394385"/>
                <a:gd name="connsiteX303" fmla="*/ 1132680 w 1305764"/>
                <a:gd name="connsiteY303" fmla="*/ 27663 h 1394385"/>
                <a:gd name="connsiteX304" fmla="*/ 1132517 w 1305764"/>
                <a:gd name="connsiteY304" fmla="*/ 29078 h 1394385"/>
                <a:gd name="connsiteX305" fmla="*/ 1132517 w 1305764"/>
                <a:gd name="connsiteY305" fmla="*/ 29514 h 1394385"/>
                <a:gd name="connsiteX306" fmla="*/ 1132409 w 1305764"/>
                <a:gd name="connsiteY306" fmla="*/ 30059 h 1394385"/>
                <a:gd name="connsiteX307" fmla="*/ 1135502 w 1305764"/>
                <a:gd name="connsiteY307" fmla="*/ 46341 h 1394385"/>
                <a:gd name="connsiteX308" fmla="*/ 1148035 w 1305764"/>
                <a:gd name="connsiteY308" fmla="*/ 57068 h 1394385"/>
                <a:gd name="connsiteX309" fmla="*/ 1140168 w 1305764"/>
                <a:gd name="connsiteY309" fmla="*/ 82934 h 1394385"/>
                <a:gd name="connsiteX310" fmla="*/ 1137782 w 1305764"/>
                <a:gd name="connsiteY310" fmla="*/ 81954 h 1394385"/>
                <a:gd name="connsiteX311" fmla="*/ 1112009 w 1305764"/>
                <a:gd name="connsiteY311" fmla="*/ 59846 h 1394385"/>
                <a:gd name="connsiteX312" fmla="*/ 1105551 w 1305764"/>
                <a:gd name="connsiteY312" fmla="*/ 27283 h 1394385"/>
                <a:gd name="connsiteX313" fmla="*/ 1057207 w 1305764"/>
                <a:gd name="connsiteY313" fmla="*/ 27120 h 1394385"/>
                <a:gd name="connsiteX314" fmla="*/ 1057044 w 1305764"/>
                <a:gd name="connsiteY314" fmla="*/ 27011 h 1394385"/>
                <a:gd name="connsiteX315" fmla="*/ 1056773 w 1305764"/>
                <a:gd name="connsiteY315" fmla="*/ 27120 h 1394385"/>
                <a:gd name="connsiteX316" fmla="*/ 1050534 w 1305764"/>
                <a:gd name="connsiteY316" fmla="*/ 59520 h 1394385"/>
                <a:gd name="connsiteX317" fmla="*/ 1024597 w 1305764"/>
                <a:gd name="connsiteY317" fmla="*/ 82010 h 1394385"/>
                <a:gd name="connsiteX318" fmla="*/ 1019931 w 1305764"/>
                <a:gd name="connsiteY318" fmla="*/ 83861 h 1394385"/>
                <a:gd name="connsiteX319" fmla="*/ 986236 w 1305764"/>
                <a:gd name="connsiteY319" fmla="*/ 86584 h 1394385"/>
                <a:gd name="connsiteX320" fmla="*/ 958564 w 1305764"/>
                <a:gd name="connsiteY320" fmla="*/ 68070 h 1394385"/>
                <a:gd name="connsiteX321" fmla="*/ 958023 w 1305764"/>
                <a:gd name="connsiteY321" fmla="*/ 68342 h 1394385"/>
                <a:gd name="connsiteX322" fmla="*/ 957913 w 1305764"/>
                <a:gd name="connsiteY322" fmla="*/ 68505 h 1394385"/>
                <a:gd name="connsiteX323" fmla="*/ 924164 w 1305764"/>
                <a:gd name="connsiteY323" fmla="*/ 102322 h 1394385"/>
                <a:gd name="connsiteX324" fmla="*/ 924056 w 1305764"/>
                <a:gd name="connsiteY324" fmla="*/ 102485 h 1394385"/>
                <a:gd name="connsiteX325" fmla="*/ 942395 w 1305764"/>
                <a:gd name="connsiteY325" fmla="*/ 129931 h 1394385"/>
                <a:gd name="connsiteX326" fmla="*/ 939845 w 1305764"/>
                <a:gd name="connsiteY326" fmla="*/ 164183 h 1394385"/>
                <a:gd name="connsiteX327" fmla="*/ 938868 w 1305764"/>
                <a:gd name="connsiteY327" fmla="*/ 166577 h 1394385"/>
                <a:gd name="connsiteX328" fmla="*/ 938000 w 1305764"/>
                <a:gd name="connsiteY328" fmla="*/ 168865 h 1394385"/>
                <a:gd name="connsiteX329" fmla="*/ 915972 w 1305764"/>
                <a:gd name="connsiteY329" fmla="*/ 194731 h 1394385"/>
                <a:gd name="connsiteX330" fmla="*/ 883416 w 1305764"/>
                <a:gd name="connsiteY330" fmla="*/ 201265 h 1394385"/>
                <a:gd name="connsiteX331" fmla="*/ 883254 w 1305764"/>
                <a:gd name="connsiteY331" fmla="*/ 201810 h 1394385"/>
                <a:gd name="connsiteX332" fmla="*/ 883254 w 1305764"/>
                <a:gd name="connsiteY332" fmla="*/ 201973 h 1394385"/>
                <a:gd name="connsiteX333" fmla="*/ 883254 w 1305764"/>
                <a:gd name="connsiteY333" fmla="*/ 249784 h 1394385"/>
                <a:gd name="connsiteX334" fmla="*/ 883254 w 1305764"/>
                <a:gd name="connsiteY334" fmla="*/ 249893 h 1394385"/>
                <a:gd name="connsiteX335" fmla="*/ 883362 w 1305764"/>
                <a:gd name="connsiteY335" fmla="*/ 250166 h 1394385"/>
                <a:gd name="connsiteX336" fmla="*/ 915537 w 1305764"/>
                <a:gd name="connsiteY336" fmla="*/ 256428 h 1394385"/>
                <a:gd name="connsiteX337" fmla="*/ 938000 w 1305764"/>
                <a:gd name="connsiteY337" fmla="*/ 282458 h 1394385"/>
                <a:gd name="connsiteX338" fmla="*/ 937892 w 1305764"/>
                <a:gd name="connsiteY338" fmla="*/ 282458 h 1394385"/>
                <a:gd name="connsiteX339" fmla="*/ 939845 w 1305764"/>
                <a:gd name="connsiteY339" fmla="*/ 287140 h 1394385"/>
                <a:gd name="connsiteX340" fmla="*/ 942503 w 1305764"/>
                <a:gd name="connsiteY340" fmla="*/ 321011 h 1394385"/>
                <a:gd name="connsiteX341" fmla="*/ 924056 w 1305764"/>
                <a:gd name="connsiteY341" fmla="*/ 348729 h 1394385"/>
                <a:gd name="connsiteX342" fmla="*/ 924382 w 1305764"/>
                <a:gd name="connsiteY342" fmla="*/ 349274 h 1394385"/>
                <a:gd name="connsiteX343" fmla="*/ 958239 w 1305764"/>
                <a:gd name="connsiteY343" fmla="*/ 383253 h 1394385"/>
                <a:gd name="connsiteX344" fmla="*/ 958402 w 1305764"/>
                <a:gd name="connsiteY344" fmla="*/ 383362 h 1394385"/>
                <a:gd name="connsiteX345" fmla="*/ 985639 w 1305764"/>
                <a:gd name="connsiteY345" fmla="*/ 364956 h 1394385"/>
                <a:gd name="connsiteX346" fmla="*/ 1019061 w 1305764"/>
                <a:gd name="connsiteY346" fmla="*/ 367244 h 1394385"/>
                <a:gd name="connsiteX347" fmla="*/ 1022153 w 1305764"/>
                <a:gd name="connsiteY347" fmla="*/ 368496 h 1394385"/>
                <a:gd name="connsiteX348" fmla="*/ 1024541 w 1305764"/>
                <a:gd name="connsiteY348" fmla="*/ 369476 h 1394385"/>
                <a:gd name="connsiteX349" fmla="*/ 1050314 w 1305764"/>
                <a:gd name="connsiteY349" fmla="*/ 391584 h 1394385"/>
                <a:gd name="connsiteX350" fmla="*/ 1056772 w 1305764"/>
                <a:gd name="connsiteY350" fmla="*/ 424147 h 1394385"/>
                <a:gd name="connsiteX351" fmla="*/ 1057314 w 1305764"/>
                <a:gd name="connsiteY351" fmla="*/ 424310 h 1394385"/>
                <a:gd name="connsiteX352" fmla="*/ 1057476 w 1305764"/>
                <a:gd name="connsiteY352" fmla="*/ 424310 h 1394385"/>
                <a:gd name="connsiteX353" fmla="*/ 1105115 w 1305764"/>
                <a:gd name="connsiteY353" fmla="*/ 424310 h 1394385"/>
                <a:gd name="connsiteX354" fmla="*/ 1105279 w 1305764"/>
                <a:gd name="connsiteY354" fmla="*/ 424310 h 1394385"/>
                <a:gd name="connsiteX355" fmla="*/ 1105550 w 1305764"/>
                <a:gd name="connsiteY355" fmla="*/ 424310 h 1394385"/>
                <a:gd name="connsiteX356" fmla="*/ 1111735 w 1305764"/>
                <a:gd name="connsiteY356" fmla="*/ 391910 h 1394385"/>
                <a:gd name="connsiteX357" fmla="*/ 1137725 w 1305764"/>
                <a:gd name="connsiteY357" fmla="*/ 369420 h 1394385"/>
                <a:gd name="connsiteX358" fmla="*/ 1142336 w 1305764"/>
                <a:gd name="connsiteY358" fmla="*/ 367460 h 1394385"/>
                <a:gd name="connsiteX359" fmla="*/ 1142336 w 1305764"/>
                <a:gd name="connsiteY359" fmla="*/ 367569 h 1394385"/>
                <a:gd name="connsiteX360" fmla="*/ 1142445 w 1305764"/>
                <a:gd name="connsiteY360" fmla="*/ 367460 h 1394385"/>
                <a:gd name="connsiteX361" fmla="*/ 1176139 w 1305764"/>
                <a:gd name="connsiteY361" fmla="*/ 364792 h 1394385"/>
                <a:gd name="connsiteX362" fmla="*/ 1203811 w 1305764"/>
                <a:gd name="connsiteY362" fmla="*/ 383306 h 1394385"/>
                <a:gd name="connsiteX363" fmla="*/ 1204354 w 1305764"/>
                <a:gd name="connsiteY363" fmla="*/ 383034 h 1394385"/>
                <a:gd name="connsiteX364" fmla="*/ 1204463 w 1305764"/>
                <a:gd name="connsiteY364" fmla="*/ 382871 h 1394385"/>
                <a:gd name="connsiteX365" fmla="*/ 1238157 w 1305764"/>
                <a:gd name="connsiteY365" fmla="*/ 349055 h 1394385"/>
                <a:gd name="connsiteX366" fmla="*/ 1238320 w 1305764"/>
                <a:gd name="connsiteY366" fmla="*/ 348782 h 1394385"/>
                <a:gd name="connsiteX367" fmla="*/ 1219981 w 1305764"/>
                <a:gd name="connsiteY367" fmla="*/ 321446 h 1394385"/>
                <a:gd name="connsiteX368" fmla="*/ 1222206 w 1305764"/>
                <a:gd name="connsiteY368" fmla="*/ 287903 h 1394385"/>
                <a:gd name="connsiteX369" fmla="*/ 1223507 w 1305764"/>
                <a:gd name="connsiteY369" fmla="*/ 284800 h 1394385"/>
                <a:gd name="connsiteX370" fmla="*/ 1224376 w 1305764"/>
                <a:gd name="connsiteY370" fmla="*/ 282512 h 1394385"/>
                <a:gd name="connsiteX371" fmla="*/ 1246404 w 1305764"/>
                <a:gd name="connsiteY371" fmla="*/ 256646 h 1394385"/>
                <a:gd name="connsiteX372" fmla="*/ 1278960 w 1305764"/>
                <a:gd name="connsiteY372" fmla="*/ 250112 h 1394385"/>
                <a:gd name="connsiteX373" fmla="*/ 1279123 w 1305764"/>
                <a:gd name="connsiteY373" fmla="*/ 249567 h 1394385"/>
                <a:gd name="connsiteX374" fmla="*/ 1279123 w 1305764"/>
                <a:gd name="connsiteY374" fmla="*/ 249404 h 1394385"/>
                <a:gd name="connsiteX375" fmla="*/ 1279123 w 1305764"/>
                <a:gd name="connsiteY375" fmla="*/ 201593 h 1394385"/>
                <a:gd name="connsiteX376" fmla="*/ 1279123 w 1305764"/>
                <a:gd name="connsiteY376" fmla="*/ 201484 h 1394385"/>
                <a:gd name="connsiteX377" fmla="*/ 1279015 w 1305764"/>
                <a:gd name="connsiteY377" fmla="*/ 201211 h 1394385"/>
                <a:gd name="connsiteX378" fmla="*/ 1246840 w 1305764"/>
                <a:gd name="connsiteY378" fmla="*/ 194949 h 1394385"/>
                <a:gd name="connsiteX379" fmla="*/ 1224377 w 1305764"/>
                <a:gd name="connsiteY379" fmla="*/ 168919 h 1394385"/>
                <a:gd name="connsiteX380" fmla="*/ 1222531 w 1305764"/>
                <a:gd name="connsiteY380" fmla="*/ 164128 h 1394385"/>
                <a:gd name="connsiteX381" fmla="*/ 1219872 w 1305764"/>
                <a:gd name="connsiteY381" fmla="*/ 130311 h 1394385"/>
                <a:gd name="connsiteX382" fmla="*/ 1238320 w 1305764"/>
                <a:gd name="connsiteY382" fmla="*/ 102594 h 1394385"/>
                <a:gd name="connsiteX383" fmla="*/ 1237941 w 1305764"/>
                <a:gd name="connsiteY383" fmla="*/ 101995 h 1394385"/>
                <a:gd name="connsiteX384" fmla="*/ 1237832 w 1305764"/>
                <a:gd name="connsiteY384" fmla="*/ 101995 h 1394385"/>
                <a:gd name="connsiteX385" fmla="*/ 1203921 w 1305764"/>
                <a:gd name="connsiteY385" fmla="*/ 67961 h 1394385"/>
                <a:gd name="connsiteX386" fmla="*/ 1176574 w 1305764"/>
                <a:gd name="connsiteY386" fmla="*/ 86366 h 1394385"/>
                <a:gd name="connsiteX387" fmla="*/ 1143260 w 1305764"/>
                <a:gd name="connsiteY387" fmla="*/ 84134 h 1394385"/>
                <a:gd name="connsiteX388" fmla="*/ 1142446 w 1305764"/>
                <a:gd name="connsiteY388" fmla="*/ 83861 h 1394385"/>
                <a:gd name="connsiteX389" fmla="*/ 1140167 w 1305764"/>
                <a:gd name="connsiteY389" fmla="*/ 82881 h 1394385"/>
                <a:gd name="connsiteX390" fmla="*/ 1239081 w 1305764"/>
                <a:gd name="connsiteY390" fmla="*/ 102048 h 1394385"/>
                <a:gd name="connsiteX391" fmla="*/ 1239245 w 1305764"/>
                <a:gd name="connsiteY391" fmla="*/ 101884 h 1394385"/>
                <a:gd name="connsiteX392" fmla="*/ 1239081 w 1305764"/>
                <a:gd name="connsiteY392" fmla="*/ 102048 h 1394385"/>
                <a:gd name="connsiteX393" fmla="*/ 1280426 w 1305764"/>
                <a:gd name="connsiteY393" fmla="*/ 201046 h 1394385"/>
                <a:gd name="connsiteX394" fmla="*/ 1280318 w 1305764"/>
                <a:gd name="connsiteY394" fmla="*/ 201046 h 1394385"/>
                <a:gd name="connsiteX395" fmla="*/ 1280753 w 1305764"/>
                <a:gd name="connsiteY395" fmla="*/ 200938 h 1394385"/>
                <a:gd name="connsiteX396" fmla="*/ 1280372 w 1305764"/>
                <a:gd name="connsiteY396" fmla="*/ 201046 h 1394385"/>
                <a:gd name="connsiteX397" fmla="*/ 1279885 w 1305764"/>
                <a:gd name="connsiteY397" fmla="*/ 250272 h 1394385"/>
                <a:gd name="connsiteX398" fmla="*/ 1280155 w 1305764"/>
                <a:gd name="connsiteY398" fmla="*/ 250272 h 1394385"/>
                <a:gd name="connsiteX399" fmla="*/ 1204520 w 1305764"/>
                <a:gd name="connsiteY399" fmla="*/ 384339 h 1394385"/>
                <a:gd name="connsiteX400" fmla="*/ 1204357 w 1305764"/>
                <a:gd name="connsiteY400" fmla="*/ 383958 h 1394385"/>
                <a:gd name="connsiteX401" fmla="*/ 1105769 w 1305764"/>
                <a:gd name="connsiteY401" fmla="*/ 425561 h 1394385"/>
                <a:gd name="connsiteX402" fmla="*/ 1105769 w 1305764"/>
                <a:gd name="connsiteY402" fmla="*/ 425941 h 1394385"/>
                <a:gd name="connsiteX403" fmla="*/ 1056720 w 1305764"/>
                <a:gd name="connsiteY403" fmla="*/ 425126 h 1394385"/>
                <a:gd name="connsiteX404" fmla="*/ 1056612 w 1305764"/>
                <a:gd name="connsiteY404" fmla="*/ 425289 h 1394385"/>
                <a:gd name="connsiteX405" fmla="*/ 881955 w 1305764"/>
                <a:gd name="connsiteY405" fmla="*/ 250271 h 1394385"/>
                <a:gd name="connsiteX406" fmla="*/ 881574 w 1305764"/>
                <a:gd name="connsiteY406" fmla="*/ 250381 h 1394385"/>
                <a:gd name="connsiteX407" fmla="*/ 1081139 w 1305764"/>
                <a:gd name="connsiteY407" fmla="*/ 121704 h 1394385"/>
                <a:gd name="connsiteX408" fmla="*/ 1154387 w 1305764"/>
                <a:gd name="connsiteY408" fmla="*/ 152144 h 1394385"/>
                <a:gd name="connsiteX409" fmla="*/ 1184718 w 1305764"/>
                <a:gd name="connsiteY409" fmla="*/ 225658 h 1394385"/>
                <a:gd name="connsiteX410" fmla="*/ 1154387 w 1305764"/>
                <a:gd name="connsiteY410" fmla="*/ 299169 h 1394385"/>
                <a:gd name="connsiteX411" fmla="*/ 1081139 w 1305764"/>
                <a:gd name="connsiteY411" fmla="*/ 329609 h 1394385"/>
                <a:gd name="connsiteX412" fmla="*/ 1007945 w 1305764"/>
                <a:gd name="connsiteY412" fmla="*/ 299169 h 1394385"/>
                <a:gd name="connsiteX413" fmla="*/ 977615 w 1305764"/>
                <a:gd name="connsiteY413" fmla="*/ 225658 h 1394385"/>
                <a:gd name="connsiteX414" fmla="*/ 1007945 w 1305764"/>
                <a:gd name="connsiteY414" fmla="*/ 152144 h 1394385"/>
                <a:gd name="connsiteX415" fmla="*/ 1081139 w 1305764"/>
                <a:gd name="connsiteY415" fmla="*/ 121704 h 1394385"/>
                <a:gd name="connsiteX416" fmla="*/ 1135615 w 1305764"/>
                <a:gd name="connsiteY416" fmla="*/ 171094 h 1394385"/>
                <a:gd name="connsiteX417" fmla="*/ 1081139 w 1305764"/>
                <a:gd name="connsiteY417" fmla="*/ 148441 h 1394385"/>
                <a:gd name="connsiteX418" fmla="*/ 1026718 w 1305764"/>
                <a:gd name="connsiteY418" fmla="*/ 171094 h 1394385"/>
                <a:gd name="connsiteX419" fmla="*/ 1004146 w 1305764"/>
                <a:gd name="connsiteY419" fmla="*/ 225712 h 1394385"/>
                <a:gd name="connsiteX420" fmla="*/ 1026718 w 1305764"/>
                <a:gd name="connsiteY420" fmla="*/ 280330 h 1394385"/>
                <a:gd name="connsiteX421" fmla="*/ 1081139 w 1305764"/>
                <a:gd name="connsiteY421" fmla="*/ 302983 h 1394385"/>
                <a:gd name="connsiteX422" fmla="*/ 1135615 w 1305764"/>
                <a:gd name="connsiteY422" fmla="*/ 280330 h 1394385"/>
                <a:gd name="connsiteX423" fmla="*/ 1158078 w 1305764"/>
                <a:gd name="connsiteY423" fmla="*/ 225712 h 1394385"/>
                <a:gd name="connsiteX424" fmla="*/ 1135615 w 1305764"/>
                <a:gd name="connsiteY424" fmla="*/ 171094 h 1394385"/>
                <a:gd name="connsiteX425" fmla="*/ 1163666 w 1305764"/>
                <a:gd name="connsiteY425" fmla="*/ 433299 h 1394385"/>
                <a:gd name="connsiteX426" fmla="*/ 1176959 w 1305764"/>
                <a:gd name="connsiteY426" fmla="*/ 419957 h 1394385"/>
                <a:gd name="connsiteX427" fmla="*/ 1190252 w 1305764"/>
                <a:gd name="connsiteY427" fmla="*/ 433299 h 1394385"/>
                <a:gd name="connsiteX428" fmla="*/ 1190252 w 1305764"/>
                <a:gd name="connsiteY428" fmla="*/ 875736 h 1394385"/>
                <a:gd name="connsiteX429" fmla="*/ 1173486 w 1305764"/>
                <a:gd name="connsiteY429" fmla="*/ 914563 h 1394385"/>
                <a:gd name="connsiteX430" fmla="*/ 1133877 w 1305764"/>
                <a:gd name="connsiteY430" fmla="*/ 930408 h 1394385"/>
                <a:gd name="connsiteX431" fmla="*/ 85549 w 1305764"/>
                <a:gd name="connsiteY431" fmla="*/ 930408 h 1394385"/>
                <a:gd name="connsiteX432" fmla="*/ 45886 w 1305764"/>
                <a:gd name="connsiteY432" fmla="*/ 914563 h 1394385"/>
                <a:gd name="connsiteX433" fmla="*/ 29120 w 1305764"/>
                <a:gd name="connsiteY433" fmla="*/ 875736 h 1394385"/>
                <a:gd name="connsiteX434" fmla="*/ 29120 w 1305764"/>
                <a:gd name="connsiteY434" fmla="*/ 232459 h 1394385"/>
                <a:gd name="connsiteX435" fmla="*/ 64389 w 1305764"/>
                <a:gd name="connsiteY435" fmla="*/ 150942 h 1394385"/>
                <a:gd name="connsiteX436" fmla="*/ 148326 w 1305764"/>
                <a:gd name="connsiteY436" fmla="*/ 117288 h 1394385"/>
                <a:gd name="connsiteX437" fmla="*/ 880432 w 1305764"/>
                <a:gd name="connsiteY437" fmla="*/ 117288 h 1394385"/>
                <a:gd name="connsiteX438" fmla="*/ 893727 w 1305764"/>
                <a:gd name="connsiteY438" fmla="*/ 130629 h 1394385"/>
                <a:gd name="connsiteX439" fmla="*/ 880432 w 1305764"/>
                <a:gd name="connsiteY439" fmla="*/ 143916 h 1394385"/>
                <a:gd name="connsiteX440" fmla="*/ 148326 w 1305764"/>
                <a:gd name="connsiteY440" fmla="*/ 143916 h 1394385"/>
                <a:gd name="connsiteX441" fmla="*/ 82728 w 1305764"/>
                <a:gd name="connsiteY441" fmla="*/ 170109 h 1394385"/>
                <a:gd name="connsiteX442" fmla="*/ 55761 w 1305764"/>
                <a:gd name="connsiteY442" fmla="*/ 232405 h 1394385"/>
                <a:gd name="connsiteX443" fmla="*/ 55761 w 1305764"/>
                <a:gd name="connsiteY443" fmla="*/ 875681 h 1394385"/>
                <a:gd name="connsiteX444" fmla="*/ 64334 w 1305764"/>
                <a:gd name="connsiteY444" fmla="*/ 895339 h 1394385"/>
                <a:gd name="connsiteX445" fmla="*/ 85603 w 1305764"/>
                <a:gd name="connsiteY445" fmla="*/ 903726 h 1394385"/>
                <a:gd name="connsiteX446" fmla="*/ 1133931 w 1305764"/>
                <a:gd name="connsiteY446" fmla="*/ 903726 h 1394385"/>
                <a:gd name="connsiteX447" fmla="*/ 1155200 w 1305764"/>
                <a:gd name="connsiteY447" fmla="*/ 895339 h 1394385"/>
                <a:gd name="connsiteX448" fmla="*/ 1163665 w 1305764"/>
                <a:gd name="connsiteY448" fmla="*/ 875681 h 1394385"/>
                <a:gd name="connsiteX449" fmla="*/ 1163665 w 1305764"/>
                <a:gd name="connsiteY449" fmla="*/ 433243 h 1394385"/>
                <a:gd name="connsiteX450" fmla="*/ 823302 w 1305764"/>
                <a:gd name="connsiteY450" fmla="*/ 220220 h 1394385"/>
                <a:gd name="connsiteX451" fmla="*/ 836595 w 1305764"/>
                <a:gd name="connsiteY451" fmla="*/ 233562 h 1394385"/>
                <a:gd name="connsiteX452" fmla="*/ 823302 w 1305764"/>
                <a:gd name="connsiteY452" fmla="*/ 246903 h 1394385"/>
                <a:gd name="connsiteX453" fmla="*/ 164883 w 1305764"/>
                <a:gd name="connsiteY453" fmla="*/ 246903 h 1394385"/>
                <a:gd name="connsiteX454" fmla="*/ 160542 w 1305764"/>
                <a:gd name="connsiteY454" fmla="*/ 248754 h 1394385"/>
                <a:gd name="connsiteX455" fmla="*/ 160108 w 1305764"/>
                <a:gd name="connsiteY455" fmla="*/ 249136 h 1394385"/>
                <a:gd name="connsiteX456" fmla="*/ 158698 w 1305764"/>
                <a:gd name="connsiteY456" fmla="*/ 253111 h 1394385"/>
                <a:gd name="connsiteX457" fmla="*/ 158698 w 1305764"/>
                <a:gd name="connsiteY457" fmla="*/ 811155 h 1394385"/>
                <a:gd name="connsiteX458" fmla="*/ 160542 w 1305764"/>
                <a:gd name="connsiteY458" fmla="*/ 815511 h 1394385"/>
                <a:gd name="connsiteX459" fmla="*/ 160922 w 1305764"/>
                <a:gd name="connsiteY459" fmla="*/ 815893 h 1394385"/>
                <a:gd name="connsiteX460" fmla="*/ 164883 w 1305764"/>
                <a:gd name="connsiteY460" fmla="*/ 817417 h 1394385"/>
                <a:gd name="connsiteX461" fmla="*/ 1054670 w 1305764"/>
                <a:gd name="connsiteY461" fmla="*/ 817417 h 1394385"/>
                <a:gd name="connsiteX462" fmla="*/ 1059011 w 1305764"/>
                <a:gd name="connsiteY462" fmla="*/ 815566 h 1394385"/>
                <a:gd name="connsiteX463" fmla="*/ 1060801 w 1305764"/>
                <a:gd name="connsiteY463" fmla="*/ 811210 h 1394385"/>
                <a:gd name="connsiteX464" fmla="*/ 1060801 w 1305764"/>
                <a:gd name="connsiteY464" fmla="*/ 489816 h 1394385"/>
                <a:gd name="connsiteX465" fmla="*/ 1074094 w 1305764"/>
                <a:gd name="connsiteY465" fmla="*/ 476475 h 1394385"/>
                <a:gd name="connsiteX466" fmla="*/ 1087387 w 1305764"/>
                <a:gd name="connsiteY466" fmla="*/ 489816 h 1394385"/>
                <a:gd name="connsiteX467" fmla="*/ 1087387 w 1305764"/>
                <a:gd name="connsiteY467" fmla="*/ 811210 h 1394385"/>
                <a:gd name="connsiteX468" fmla="*/ 1077783 w 1305764"/>
                <a:gd name="connsiteY468" fmla="*/ 834408 h 1394385"/>
                <a:gd name="connsiteX469" fmla="*/ 1077783 w 1305764"/>
                <a:gd name="connsiteY469" fmla="*/ 834516 h 1394385"/>
                <a:gd name="connsiteX470" fmla="*/ 1054669 w 1305764"/>
                <a:gd name="connsiteY470" fmla="*/ 844156 h 1394385"/>
                <a:gd name="connsiteX471" fmla="*/ 164882 w 1305764"/>
                <a:gd name="connsiteY471" fmla="*/ 844156 h 1394385"/>
                <a:gd name="connsiteX472" fmla="*/ 142635 w 1305764"/>
                <a:gd name="connsiteY472" fmla="*/ 835279 h 1394385"/>
                <a:gd name="connsiteX473" fmla="*/ 141659 w 1305764"/>
                <a:gd name="connsiteY473" fmla="*/ 834462 h 1394385"/>
                <a:gd name="connsiteX474" fmla="*/ 132055 w 1305764"/>
                <a:gd name="connsiteY474" fmla="*/ 811210 h 1394385"/>
                <a:gd name="connsiteX475" fmla="*/ 132055 w 1305764"/>
                <a:gd name="connsiteY475" fmla="*/ 253165 h 1394385"/>
                <a:gd name="connsiteX476" fmla="*/ 140899 w 1305764"/>
                <a:gd name="connsiteY476" fmla="*/ 230838 h 1394385"/>
                <a:gd name="connsiteX477" fmla="*/ 141713 w 1305764"/>
                <a:gd name="connsiteY477" fmla="*/ 229858 h 1394385"/>
                <a:gd name="connsiteX478" fmla="*/ 164882 w 1305764"/>
                <a:gd name="connsiteY478" fmla="*/ 220220 h 13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Lst>
              <a:rect l="l" t="t" r="r" b="b"/>
              <a:pathLst>
                <a:path w="1305764" h="1394385">
                  <a:moveTo>
                    <a:pt x="1206422" y="1007557"/>
                  </a:moveTo>
                  <a:cubicBezTo>
                    <a:pt x="1213747" y="1007557"/>
                    <a:pt x="1219661" y="1013493"/>
                    <a:pt x="1219661" y="1020898"/>
                  </a:cubicBezTo>
                  <a:cubicBezTo>
                    <a:pt x="1219661" y="1028250"/>
                    <a:pt x="1213747" y="1034185"/>
                    <a:pt x="1206422" y="1034185"/>
                  </a:cubicBezTo>
                  <a:lnTo>
                    <a:pt x="736173" y="1034185"/>
                  </a:lnTo>
                  <a:lnTo>
                    <a:pt x="870841" y="1376099"/>
                  </a:lnTo>
                  <a:cubicBezTo>
                    <a:pt x="873554" y="1383015"/>
                    <a:pt x="870244" y="1390694"/>
                    <a:pt x="863353" y="1393470"/>
                  </a:cubicBezTo>
                  <a:cubicBezTo>
                    <a:pt x="856572" y="1396144"/>
                    <a:pt x="848812" y="1392763"/>
                    <a:pt x="846153" y="1385956"/>
                  </a:cubicBezTo>
                  <a:lnTo>
                    <a:pt x="707523" y="1034186"/>
                  </a:lnTo>
                  <a:lnTo>
                    <a:pt x="514520" y="1034186"/>
                  </a:lnTo>
                  <a:lnTo>
                    <a:pt x="373507" y="1386012"/>
                  </a:lnTo>
                  <a:cubicBezTo>
                    <a:pt x="370794" y="1392819"/>
                    <a:pt x="363090" y="1396088"/>
                    <a:pt x="356199" y="1393362"/>
                  </a:cubicBezTo>
                  <a:cubicBezTo>
                    <a:pt x="349417" y="1390640"/>
                    <a:pt x="346162" y="1382907"/>
                    <a:pt x="348874" y="1376100"/>
                  </a:cubicBezTo>
                  <a:lnTo>
                    <a:pt x="485877" y="1034186"/>
                  </a:lnTo>
                  <a:lnTo>
                    <a:pt x="13293" y="1034186"/>
                  </a:lnTo>
                  <a:cubicBezTo>
                    <a:pt x="5968" y="1034186"/>
                    <a:pt x="0" y="1028250"/>
                    <a:pt x="0" y="1020900"/>
                  </a:cubicBezTo>
                  <a:cubicBezTo>
                    <a:pt x="0" y="1013439"/>
                    <a:pt x="6023" y="1007559"/>
                    <a:pt x="13293" y="1007559"/>
                  </a:cubicBezTo>
                  <a:close/>
                  <a:moveTo>
                    <a:pt x="533293" y="683125"/>
                  </a:moveTo>
                  <a:cubicBezTo>
                    <a:pt x="525859" y="683125"/>
                    <a:pt x="520001" y="677189"/>
                    <a:pt x="520001" y="669784"/>
                  </a:cubicBezTo>
                  <a:cubicBezTo>
                    <a:pt x="520001" y="662432"/>
                    <a:pt x="525914" y="656496"/>
                    <a:pt x="533293" y="656496"/>
                  </a:cubicBezTo>
                  <a:lnTo>
                    <a:pt x="958303" y="656496"/>
                  </a:lnTo>
                  <a:cubicBezTo>
                    <a:pt x="965628" y="656496"/>
                    <a:pt x="971596" y="662432"/>
                    <a:pt x="971596" y="669784"/>
                  </a:cubicBezTo>
                  <a:cubicBezTo>
                    <a:pt x="971596" y="677243"/>
                    <a:pt x="965573" y="683125"/>
                    <a:pt x="958303" y="683125"/>
                  </a:cubicBezTo>
                  <a:close/>
                  <a:moveTo>
                    <a:pt x="874254" y="371266"/>
                  </a:moveTo>
                  <a:cubicBezTo>
                    <a:pt x="881688" y="371266"/>
                    <a:pt x="887547" y="377310"/>
                    <a:pt x="887547" y="384607"/>
                  </a:cubicBezTo>
                  <a:cubicBezTo>
                    <a:pt x="887547" y="391959"/>
                    <a:pt x="881634" y="397949"/>
                    <a:pt x="874254" y="397949"/>
                  </a:cubicBezTo>
                  <a:lnTo>
                    <a:pt x="503666" y="397949"/>
                  </a:lnTo>
                  <a:cubicBezTo>
                    <a:pt x="496232" y="397949"/>
                    <a:pt x="490373" y="391904"/>
                    <a:pt x="490373" y="384607"/>
                  </a:cubicBezTo>
                  <a:cubicBezTo>
                    <a:pt x="490373" y="377256"/>
                    <a:pt x="496286" y="371266"/>
                    <a:pt x="503666" y="371266"/>
                  </a:cubicBezTo>
                  <a:close/>
                  <a:moveTo>
                    <a:pt x="278549" y="580203"/>
                  </a:moveTo>
                  <a:lnTo>
                    <a:pt x="403397" y="580203"/>
                  </a:lnTo>
                  <a:cubicBezTo>
                    <a:pt x="412568" y="580203"/>
                    <a:pt x="420922" y="584015"/>
                    <a:pt x="427054" y="590113"/>
                  </a:cubicBezTo>
                  <a:lnTo>
                    <a:pt x="427162" y="590224"/>
                  </a:lnTo>
                  <a:cubicBezTo>
                    <a:pt x="433239" y="596322"/>
                    <a:pt x="437038" y="604763"/>
                    <a:pt x="437038" y="613965"/>
                  </a:cubicBezTo>
                  <a:lnTo>
                    <a:pt x="437038" y="739265"/>
                  </a:lnTo>
                  <a:cubicBezTo>
                    <a:pt x="437038" y="748467"/>
                    <a:pt x="433239" y="756962"/>
                    <a:pt x="427162" y="763007"/>
                  </a:cubicBezTo>
                  <a:lnTo>
                    <a:pt x="427054" y="763115"/>
                  </a:lnTo>
                  <a:cubicBezTo>
                    <a:pt x="420977" y="769214"/>
                    <a:pt x="412566" y="773026"/>
                    <a:pt x="403397" y="773026"/>
                  </a:cubicBezTo>
                  <a:lnTo>
                    <a:pt x="278549" y="773026"/>
                  </a:lnTo>
                  <a:cubicBezTo>
                    <a:pt x="269378" y="773026"/>
                    <a:pt x="261024" y="769214"/>
                    <a:pt x="254892" y="763115"/>
                  </a:cubicBezTo>
                  <a:lnTo>
                    <a:pt x="254784" y="763007"/>
                  </a:lnTo>
                  <a:cubicBezTo>
                    <a:pt x="248707" y="756908"/>
                    <a:pt x="244908" y="748467"/>
                    <a:pt x="244908" y="739265"/>
                  </a:cubicBezTo>
                  <a:lnTo>
                    <a:pt x="244908" y="613965"/>
                  </a:lnTo>
                  <a:cubicBezTo>
                    <a:pt x="244908" y="604762"/>
                    <a:pt x="248707" y="596377"/>
                    <a:pt x="254784" y="590224"/>
                  </a:cubicBezTo>
                  <a:lnTo>
                    <a:pt x="254892" y="590113"/>
                  </a:lnTo>
                  <a:cubicBezTo>
                    <a:pt x="260969" y="584015"/>
                    <a:pt x="269380" y="580203"/>
                    <a:pt x="278549" y="580203"/>
                  </a:cubicBezTo>
                  <a:close/>
                  <a:moveTo>
                    <a:pt x="403397" y="606941"/>
                  </a:moveTo>
                  <a:lnTo>
                    <a:pt x="278549" y="606941"/>
                  </a:lnTo>
                  <a:cubicBezTo>
                    <a:pt x="276596" y="606941"/>
                    <a:pt x="274914" y="607758"/>
                    <a:pt x="273611" y="608955"/>
                  </a:cubicBezTo>
                  <a:lnTo>
                    <a:pt x="273611" y="609064"/>
                  </a:lnTo>
                  <a:cubicBezTo>
                    <a:pt x="272363" y="610317"/>
                    <a:pt x="271604" y="612005"/>
                    <a:pt x="271604" y="613911"/>
                  </a:cubicBezTo>
                  <a:lnTo>
                    <a:pt x="271604" y="739211"/>
                  </a:lnTo>
                  <a:cubicBezTo>
                    <a:pt x="271604" y="741171"/>
                    <a:pt x="272418" y="742913"/>
                    <a:pt x="273611" y="744166"/>
                  </a:cubicBezTo>
                  <a:cubicBezTo>
                    <a:pt x="274914" y="745418"/>
                    <a:pt x="276596" y="746181"/>
                    <a:pt x="278549" y="746181"/>
                  </a:cubicBezTo>
                  <a:lnTo>
                    <a:pt x="403397" y="746181"/>
                  </a:lnTo>
                  <a:cubicBezTo>
                    <a:pt x="405350" y="746181"/>
                    <a:pt x="407086" y="745364"/>
                    <a:pt x="408335" y="744166"/>
                  </a:cubicBezTo>
                  <a:cubicBezTo>
                    <a:pt x="409583" y="742913"/>
                    <a:pt x="410342" y="741171"/>
                    <a:pt x="410342" y="739211"/>
                  </a:cubicBezTo>
                  <a:lnTo>
                    <a:pt x="410342" y="646202"/>
                  </a:lnTo>
                  <a:lnTo>
                    <a:pt x="351634" y="714706"/>
                  </a:lnTo>
                  <a:lnTo>
                    <a:pt x="350061" y="716394"/>
                  </a:lnTo>
                  <a:cubicBezTo>
                    <a:pt x="349790" y="716775"/>
                    <a:pt x="349465" y="716994"/>
                    <a:pt x="349192" y="717266"/>
                  </a:cubicBezTo>
                  <a:cubicBezTo>
                    <a:pt x="343659" y="722493"/>
                    <a:pt x="337473" y="725053"/>
                    <a:pt x="330962" y="725216"/>
                  </a:cubicBezTo>
                  <a:cubicBezTo>
                    <a:pt x="324071" y="725488"/>
                    <a:pt x="317560" y="722928"/>
                    <a:pt x="311809" y="717701"/>
                  </a:cubicBezTo>
                  <a:lnTo>
                    <a:pt x="310399" y="716449"/>
                  </a:lnTo>
                  <a:lnTo>
                    <a:pt x="309801" y="715741"/>
                  </a:lnTo>
                  <a:lnTo>
                    <a:pt x="275836" y="682306"/>
                  </a:lnTo>
                  <a:cubicBezTo>
                    <a:pt x="270627" y="677187"/>
                    <a:pt x="270519" y="668748"/>
                    <a:pt x="275728" y="663519"/>
                  </a:cubicBezTo>
                  <a:cubicBezTo>
                    <a:pt x="280828" y="658183"/>
                    <a:pt x="289237" y="658183"/>
                    <a:pt x="294447" y="663356"/>
                  </a:cubicBezTo>
                  <a:lnTo>
                    <a:pt x="328413" y="696790"/>
                  </a:lnTo>
                  <a:cubicBezTo>
                    <a:pt x="328684" y="696953"/>
                    <a:pt x="328955" y="697225"/>
                    <a:pt x="329227" y="697498"/>
                  </a:cubicBezTo>
                  <a:lnTo>
                    <a:pt x="329606" y="697879"/>
                  </a:lnTo>
                  <a:cubicBezTo>
                    <a:pt x="330203" y="698424"/>
                    <a:pt x="330203" y="698696"/>
                    <a:pt x="330312" y="698696"/>
                  </a:cubicBezTo>
                  <a:lnTo>
                    <a:pt x="330474" y="698533"/>
                  </a:lnTo>
                  <a:cubicBezTo>
                    <a:pt x="330745" y="698152"/>
                    <a:pt x="331017" y="697933"/>
                    <a:pt x="331342" y="697553"/>
                  </a:cubicBezTo>
                  <a:lnTo>
                    <a:pt x="331723" y="697171"/>
                  </a:lnTo>
                  <a:lnTo>
                    <a:pt x="390810" y="628341"/>
                  </a:lnTo>
                  <a:cubicBezTo>
                    <a:pt x="395638" y="622787"/>
                    <a:pt x="404049" y="622133"/>
                    <a:pt x="409530" y="627034"/>
                  </a:cubicBezTo>
                  <a:cubicBezTo>
                    <a:pt x="409909" y="627306"/>
                    <a:pt x="410234" y="627579"/>
                    <a:pt x="410506" y="627906"/>
                  </a:cubicBezTo>
                  <a:lnTo>
                    <a:pt x="410506" y="613911"/>
                  </a:lnTo>
                  <a:cubicBezTo>
                    <a:pt x="410506" y="611951"/>
                    <a:pt x="409692" y="610263"/>
                    <a:pt x="408498" y="609064"/>
                  </a:cubicBezTo>
                  <a:lnTo>
                    <a:pt x="408498" y="608955"/>
                  </a:lnTo>
                  <a:cubicBezTo>
                    <a:pt x="407250" y="607703"/>
                    <a:pt x="405514" y="606941"/>
                    <a:pt x="403561" y="606941"/>
                  </a:cubicBezTo>
                  <a:close/>
                  <a:moveTo>
                    <a:pt x="278549" y="292196"/>
                  </a:moveTo>
                  <a:lnTo>
                    <a:pt x="403397" y="292196"/>
                  </a:lnTo>
                  <a:cubicBezTo>
                    <a:pt x="412568" y="292196"/>
                    <a:pt x="420922" y="296008"/>
                    <a:pt x="427054" y="302107"/>
                  </a:cubicBezTo>
                  <a:lnTo>
                    <a:pt x="427162" y="302217"/>
                  </a:lnTo>
                  <a:cubicBezTo>
                    <a:pt x="433239" y="308316"/>
                    <a:pt x="437038" y="316756"/>
                    <a:pt x="437038" y="325958"/>
                  </a:cubicBezTo>
                  <a:lnTo>
                    <a:pt x="437038" y="451258"/>
                  </a:lnTo>
                  <a:cubicBezTo>
                    <a:pt x="437038" y="460460"/>
                    <a:pt x="433239" y="468847"/>
                    <a:pt x="427162" y="475000"/>
                  </a:cubicBezTo>
                  <a:lnTo>
                    <a:pt x="427054" y="475109"/>
                  </a:lnTo>
                  <a:cubicBezTo>
                    <a:pt x="420977" y="481208"/>
                    <a:pt x="412566" y="485019"/>
                    <a:pt x="403397" y="485019"/>
                  </a:cubicBezTo>
                  <a:lnTo>
                    <a:pt x="278549" y="485019"/>
                  </a:lnTo>
                  <a:cubicBezTo>
                    <a:pt x="269378" y="485019"/>
                    <a:pt x="261024" y="481208"/>
                    <a:pt x="254892" y="475109"/>
                  </a:cubicBezTo>
                  <a:lnTo>
                    <a:pt x="254784" y="475000"/>
                  </a:lnTo>
                  <a:cubicBezTo>
                    <a:pt x="248707" y="468901"/>
                    <a:pt x="244908" y="460460"/>
                    <a:pt x="244908" y="451258"/>
                  </a:cubicBezTo>
                  <a:lnTo>
                    <a:pt x="244908" y="325958"/>
                  </a:lnTo>
                  <a:cubicBezTo>
                    <a:pt x="244908" y="316755"/>
                    <a:pt x="248707" y="308370"/>
                    <a:pt x="254784" y="302217"/>
                  </a:cubicBezTo>
                  <a:lnTo>
                    <a:pt x="254892" y="302107"/>
                  </a:lnTo>
                  <a:cubicBezTo>
                    <a:pt x="260969" y="296008"/>
                    <a:pt x="269380" y="292196"/>
                    <a:pt x="278549" y="292196"/>
                  </a:cubicBezTo>
                  <a:close/>
                  <a:moveTo>
                    <a:pt x="403397" y="318934"/>
                  </a:moveTo>
                  <a:lnTo>
                    <a:pt x="278549" y="318934"/>
                  </a:lnTo>
                  <a:cubicBezTo>
                    <a:pt x="276596" y="318934"/>
                    <a:pt x="274914" y="319751"/>
                    <a:pt x="273611" y="320948"/>
                  </a:cubicBezTo>
                  <a:cubicBezTo>
                    <a:pt x="272363" y="322202"/>
                    <a:pt x="271604" y="323944"/>
                    <a:pt x="271604" y="325904"/>
                  </a:cubicBezTo>
                  <a:lnTo>
                    <a:pt x="271604" y="451204"/>
                  </a:lnTo>
                  <a:cubicBezTo>
                    <a:pt x="271604" y="453164"/>
                    <a:pt x="272418" y="454906"/>
                    <a:pt x="273611" y="456160"/>
                  </a:cubicBezTo>
                  <a:cubicBezTo>
                    <a:pt x="274914" y="457411"/>
                    <a:pt x="276596" y="458174"/>
                    <a:pt x="278549" y="458174"/>
                  </a:cubicBezTo>
                  <a:lnTo>
                    <a:pt x="403397" y="458174"/>
                  </a:lnTo>
                  <a:cubicBezTo>
                    <a:pt x="405350" y="458174"/>
                    <a:pt x="407086" y="457357"/>
                    <a:pt x="408335" y="456160"/>
                  </a:cubicBezTo>
                  <a:cubicBezTo>
                    <a:pt x="409583" y="454852"/>
                    <a:pt x="410342" y="453164"/>
                    <a:pt x="410342" y="451204"/>
                  </a:cubicBezTo>
                  <a:lnTo>
                    <a:pt x="410342" y="358195"/>
                  </a:lnTo>
                  <a:lnTo>
                    <a:pt x="351634" y="426699"/>
                  </a:lnTo>
                  <a:lnTo>
                    <a:pt x="350061" y="428388"/>
                  </a:lnTo>
                  <a:cubicBezTo>
                    <a:pt x="349790" y="428768"/>
                    <a:pt x="349465" y="428987"/>
                    <a:pt x="349192" y="429205"/>
                  </a:cubicBezTo>
                  <a:cubicBezTo>
                    <a:pt x="343659" y="434432"/>
                    <a:pt x="337473" y="437100"/>
                    <a:pt x="330962" y="437263"/>
                  </a:cubicBezTo>
                  <a:cubicBezTo>
                    <a:pt x="324071" y="437535"/>
                    <a:pt x="317560" y="434976"/>
                    <a:pt x="311809" y="429748"/>
                  </a:cubicBezTo>
                  <a:lnTo>
                    <a:pt x="310399" y="428442"/>
                  </a:lnTo>
                  <a:lnTo>
                    <a:pt x="309801" y="427843"/>
                  </a:lnTo>
                  <a:lnTo>
                    <a:pt x="275836" y="394408"/>
                  </a:lnTo>
                  <a:cubicBezTo>
                    <a:pt x="270627" y="389289"/>
                    <a:pt x="270519" y="380850"/>
                    <a:pt x="275728" y="375621"/>
                  </a:cubicBezTo>
                  <a:cubicBezTo>
                    <a:pt x="280828" y="370284"/>
                    <a:pt x="289237" y="370284"/>
                    <a:pt x="294447" y="375458"/>
                  </a:cubicBezTo>
                  <a:lnTo>
                    <a:pt x="328413" y="408892"/>
                  </a:lnTo>
                  <a:cubicBezTo>
                    <a:pt x="328684" y="409055"/>
                    <a:pt x="328955" y="409328"/>
                    <a:pt x="329227" y="409600"/>
                  </a:cubicBezTo>
                  <a:lnTo>
                    <a:pt x="329606" y="409981"/>
                  </a:lnTo>
                  <a:cubicBezTo>
                    <a:pt x="330203" y="410526"/>
                    <a:pt x="330203" y="410798"/>
                    <a:pt x="330312" y="410798"/>
                  </a:cubicBezTo>
                  <a:lnTo>
                    <a:pt x="330474" y="410635"/>
                  </a:lnTo>
                  <a:cubicBezTo>
                    <a:pt x="330745" y="410254"/>
                    <a:pt x="331017" y="409927"/>
                    <a:pt x="331342" y="409655"/>
                  </a:cubicBezTo>
                  <a:lnTo>
                    <a:pt x="331723" y="409274"/>
                  </a:lnTo>
                  <a:lnTo>
                    <a:pt x="390810" y="340444"/>
                  </a:lnTo>
                  <a:cubicBezTo>
                    <a:pt x="395638" y="334889"/>
                    <a:pt x="404049" y="334235"/>
                    <a:pt x="409530" y="339027"/>
                  </a:cubicBezTo>
                  <a:cubicBezTo>
                    <a:pt x="409909" y="339408"/>
                    <a:pt x="410234" y="339627"/>
                    <a:pt x="410506" y="339899"/>
                  </a:cubicBezTo>
                  <a:lnTo>
                    <a:pt x="410506" y="326013"/>
                  </a:lnTo>
                  <a:cubicBezTo>
                    <a:pt x="410506" y="324053"/>
                    <a:pt x="409692" y="322310"/>
                    <a:pt x="408498" y="321057"/>
                  </a:cubicBezTo>
                  <a:cubicBezTo>
                    <a:pt x="407250" y="319805"/>
                    <a:pt x="405514" y="319043"/>
                    <a:pt x="403561" y="319043"/>
                  </a:cubicBezTo>
                  <a:close/>
                  <a:moveTo>
                    <a:pt x="1147602" y="57177"/>
                  </a:moveTo>
                  <a:lnTo>
                    <a:pt x="1153082" y="59464"/>
                  </a:lnTo>
                  <a:lnTo>
                    <a:pt x="1153625" y="59627"/>
                  </a:lnTo>
                  <a:cubicBezTo>
                    <a:pt x="1158942" y="61860"/>
                    <a:pt x="1164585" y="62132"/>
                    <a:pt x="1169685" y="60716"/>
                  </a:cubicBezTo>
                  <a:cubicBezTo>
                    <a:pt x="1175002" y="59300"/>
                    <a:pt x="1179831" y="56033"/>
                    <a:pt x="1183358" y="51132"/>
                  </a:cubicBezTo>
                  <a:lnTo>
                    <a:pt x="1183521" y="50969"/>
                  </a:lnTo>
                  <a:cubicBezTo>
                    <a:pt x="1184334" y="49825"/>
                    <a:pt x="1185094" y="48954"/>
                    <a:pt x="1185908" y="48137"/>
                  </a:cubicBezTo>
                  <a:cubicBezTo>
                    <a:pt x="1190682" y="43345"/>
                    <a:pt x="1197030" y="41167"/>
                    <a:pt x="1203379" y="41167"/>
                  </a:cubicBezTo>
                  <a:cubicBezTo>
                    <a:pt x="1209184" y="41276"/>
                    <a:pt x="1215098" y="43127"/>
                    <a:pt x="1219765" y="46558"/>
                  </a:cubicBezTo>
                  <a:cubicBezTo>
                    <a:pt x="1220145" y="46830"/>
                    <a:pt x="1220470" y="47103"/>
                    <a:pt x="1220850" y="47375"/>
                  </a:cubicBezTo>
                  <a:cubicBezTo>
                    <a:pt x="1221718" y="48083"/>
                    <a:pt x="1222424" y="48682"/>
                    <a:pt x="1223075" y="49335"/>
                  </a:cubicBezTo>
                  <a:lnTo>
                    <a:pt x="1256770" y="83152"/>
                  </a:lnTo>
                  <a:cubicBezTo>
                    <a:pt x="1257583" y="83968"/>
                    <a:pt x="1258342" y="84949"/>
                    <a:pt x="1259319" y="86147"/>
                  </a:cubicBezTo>
                  <a:cubicBezTo>
                    <a:pt x="1262955" y="90993"/>
                    <a:pt x="1264962" y="97146"/>
                    <a:pt x="1264962" y="103027"/>
                  </a:cubicBezTo>
                  <a:cubicBezTo>
                    <a:pt x="1265071" y="109561"/>
                    <a:pt x="1262737" y="116041"/>
                    <a:pt x="1257909" y="120997"/>
                  </a:cubicBezTo>
                  <a:cubicBezTo>
                    <a:pt x="1257312" y="121596"/>
                    <a:pt x="1256389" y="122304"/>
                    <a:pt x="1255359" y="123230"/>
                  </a:cubicBezTo>
                  <a:lnTo>
                    <a:pt x="1254924" y="123502"/>
                  </a:lnTo>
                  <a:cubicBezTo>
                    <a:pt x="1250150" y="127042"/>
                    <a:pt x="1247057" y="131888"/>
                    <a:pt x="1245647" y="137225"/>
                  </a:cubicBezTo>
                  <a:cubicBezTo>
                    <a:pt x="1244236" y="142561"/>
                    <a:pt x="1244561" y="148279"/>
                    <a:pt x="1246948" y="153670"/>
                  </a:cubicBezTo>
                  <a:lnTo>
                    <a:pt x="1249228" y="159115"/>
                  </a:lnTo>
                  <a:cubicBezTo>
                    <a:pt x="1251452" y="164670"/>
                    <a:pt x="1255305" y="169136"/>
                    <a:pt x="1259970" y="171749"/>
                  </a:cubicBezTo>
                  <a:cubicBezTo>
                    <a:pt x="1264800" y="174472"/>
                    <a:pt x="1270550" y="175669"/>
                    <a:pt x="1276465" y="174689"/>
                  </a:cubicBezTo>
                  <a:lnTo>
                    <a:pt x="1276627" y="174689"/>
                  </a:lnTo>
                  <a:cubicBezTo>
                    <a:pt x="1278039" y="174417"/>
                    <a:pt x="1279287" y="174309"/>
                    <a:pt x="1280318" y="174309"/>
                  </a:cubicBezTo>
                  <a:cubicBezTo>
                    <a:pt x="1287099" y="174309"/>
                    <a:pt x="1293122" y="177249"/>
                    <a:pt x="1297626" y="181823"/>
                  </a:cubicBezTo>
                  <a:cubicBezTo>
                    <a:pt x="1301695" y="185907"/>
                    <a:pt x="1304408" y="191407"/>
                    <a:pt x="1305385" y="197288"/>
                  </a:cubicBezTo>
                  <a:cubicBezTo>
                    <a:pt x="1305656" y="198867"/>
                    <a:pt x="1305765" y="200284"/>
                    <a:pt x="1305765" y="201536"/>
                  </a:cubicBezTo>
                  <a:lnTo>
                    <a:pt x="1305765" y="249347"/>
                  </a:lnTo>
                  <a:cubicBezTo>
                    <a:pt x="1305765" y="250490"/>
                    <a:pt x="1305656" y="251743"/>
                    <a:pt x="1305494" y="253159"/>
                  </a:cubicBezTo>
                  <a:cubicBezTo>
                    <a:pt x="1304626" y="259258"/>
                    <a:pt x="1301803" y="265030"/>
                    <a:pt x="1297626" y="269168"/>
                  </a:cubicBezTo>
                  <a:cubicBezTo>
                    <a:pt x="1292959" y="273851"/>
                    <a:pt x="1286774" y="276845"/>
                    <a:pt x="1279885" y="276845"/>
                  </a:cubicBezTo>
                  <a:cubicBezTo>
                    <a:pt x="1278907" y="276845"/>
                    <a:pt x="1277876" y="276737"/>
                    <a:pt x="1276520" y="276573"/>
                  </a:cubicBezTo>
                  <a:lnTo>
                    <a:pt x="1275977" y="276573"/>
                  </a:lnTo>
                  <a:cubicBezTo>
                    <a:pt x="1270171" y="275702"/>
                    <a:pt x="1264529" y="276845"/>
                    <a:pt x="1259754" y="279568"/>
                  </a:cubicBezTo>
                  <a:cubicBezTo>
                    <a:pt x="1255088" y="282292"/>
                    <a:pt x="1251397" y="286648"/>
                    <a:pt x="1249174" y="292148"/>
                  </a:cubicBezTo>
                  <a:lnTo>
                    <a:pt x="1248035" y="294870"/>
                  </a:lnTo>
                  <a:lnTo>
                    <a:pt x="1246623" y="298138"/>
                  </a:lnTo>
                  <a:cubicBezTo>
                    <a:pt x="1244398" y="303528"/>
                    <a:pt x="1244127" y="309191"/>
                    <a:pt x="1245538" y="314311"/>
                  </a:cubicBezTo>
                  <a:cubicBezTo>
                    <a:pt x="1246948" y="319648"/>
                    <a:pt x="1250204" y="324493"/>
                    <a:pt x="1255088" y="328033"/>
                  </a:cubicBezTo>
                  <a:lnTo>
                    <a:pt x="1255359" y="328143"/>
                  </a:lnTo>
                  <a:cubicBezTo>
                    <a:pt x="1256444" y="328960"/>
                    <a:pt x="1257366" y="329721"/>
                    <a:pt x="1258180" y="330538"/>
                  </a:cubicBezTo>
                  <a:cubicBezTo>
                    <a:pt x="1262955" y="335331"/>
                    <a:pt x="1265125" y="341701"/>
                    <a:pt x="1265071" y="348126"/>
                  </a:cubicBezTo>
                  <a:cubicBezTo>
                    <a:pt x="1265071" y="353899"/>
                    <a:pt x="1263118" y="359835"/>
                    <a:pt x="1259699" y="364572"/>
                  </a:cubicBezTo>
                  <a:cubicBezTo>
                    <a:pt x="1259429" y="364954"/>
                    <a:pt x="1259156" y="365171"/>
                    <a:pt x="1258885" y="365553"/>
                  </a:cubicBezTo>
                  <a:cubicBezTo>
                    <a:pt x="1258180" y="366424"/>
                    <a:pt x="1257583" y="367240"/>
                    <a:pt x="1256933" y="367839"/>
                  </a:cubicBezTo>
                  <a:lnTo>
                    <a:pt x="1223238" y="401656"/>
                  </a:lnTo>
                  <a:cubicBezTo>
                    <a:pt x="1222532" y="402364"/>
                    <a:pt x="1221447" y="403235"/>
                    <a:pt x="1220253" y="404161"/>
                  </a:cubicBezTo>
                  <a:cubicBezTo>
                    <a:pt x="1215425" y="407863"/>
                    <a:pt x="1209294" y="409825"/>
                    <a:pt x="1203433" y="409933"/>
                  </a:cubicBezTo>
                  <a:cubicBezTo>
                    <a:pt x="1196923" y="409933"/>
                    <a:pt x="1190466" y="407700"/>
                    <a:pt x="1185637" y="402744"/>
                  </a:cubicBezTo>
                  <a:lnTo>
                    <a:pt x="1185529" y="402744"/>
                  </a:lnTo>
                  <a:cubicBezTo>
                    <a:pt x="1184933" y="402146"/>
                    <a:pt x="1184227" y="401330"/>
                    <a:pt x="1183414" y="400186"/>
                  </a:cubicBezTo>
                  <a:lnTo>
                    <a:pt x="1183033" y="399750"/>
                  </a:lnTo>
                  <a:cubicBezTo>
                    <a:pt x="1179506" y="395068"/>
                    <a:pt x="1174678" y="391854"/>
                    <a:pt x="1169469" y="390438"/>
                  </a:cubicBezTo>
                  <a:cubicBezTo>
                    <a:pt x="1164152" y="389023"/>
                    <a:pt x="1158454" y="389458"/>
                    <a:pt x="1152975" y="391746"/>
                  </a:cubicBezTo>
                  <a:lnTo>
                    <a:pt x="1153083" y="391746"/>
                  </a:lnTo>
                  <a:lnTo>
                    <a:pt x="1150262" y="392997"/>
                  </a:lnTo>
                  <a:lnTo>
                    <a:pt x="1147549" y="394086"/>
                  </a:lnTo>
                  <a:cubicBezTo>
                    <a:pt x="1142014" y="396319"/>
                    <a:pt x="1137673" y="400185"/>
                    <a:pt x="1134961" y="404978"/>
                  </a:cubicBezTo>
                  <a:cubicBezTo>
                    <a:pt x="1132248" y="409769"/>
                    <a:pt x="1131055" y="415487"/>
                    <a:pt x="1132031" y="421532"/>
                  </a:cubicBezTo>
                  <a:lnTo>
                    <a:pt x="1132031" y="421695"/>
                  </a:lnTo>
                  <a:cubicBezTo>
                    <a:pt x="1132302" y="423111"/>
                    <a:pt x="1132410" y="424363"/>
                    <a:pt x="1132410" y="425343"/>
                  </a:cubicBezTo>
                  <a:cubicBezTo>
                    <a:pt x="1132410" y="432150"/>
                    <a:pt x="1129481" y="438249"/>
                    <a:pt x="1124924" y="442768"/>
                  </a:cubicBezTo>
                  <a:cubicBezTo>
                    <a:pt x="1120854" y="446744"/>
                    <a:pt x="1115374" y="449576"/>
                    <a:pt x="1109568" y="450447"/>
                  </a:cubicBezTo>
                  <a:cubicBezTo>
                    <a:pt x="1107994" y="450720"/>
                    <a:pt x="1106475" y="450883"/>
                    <a:pt x="1105227" y="450883"/>
                  </a:cubicBezTo>
                  <a:lnTo>
                    <a:pt x="1057589" y="450883"/>
                  </a:lnTo>
                  <a:cubicBezTo>
                    <a:pt x="1056448" y="450883"/>
                    <a:pt x="1055201" y="450774"/>
                    <a:pt x="1053790" y="450501"/>
                  </a:cubicBezTo>
                  <a:cubicBezTo>
                    <a:pt x="1047713" y="449684"/>
                    <a:pt x="1042070" y="446799"/>
                    <a:pt x="1037838" y="442605"/>
                  </a:cubicBezTo>
                  <a:cubicBezTo>
                    <a:pt x="1033172" y="437977"/>
                    <a:pt x="1030187" y="431824"/>
                    <a:pt x="1030187" y="424799"/>
                  </a:cubicBezTo>
                  <a:cubicBezTo>
                    <a:pt x="1030187" y="423928"/>
                    <a:pt x="1030297" y="422785"/>
                    <a:pt x="1030460" y="421532"/>
                  </a:cubicBezTo>
                  <a:lnTo>
                    <a:pt x="1030568" y="420988"/>
                  </a:lnTo>
                  <a:cubicBezTo>
                    <a:pt x="1031382" y="415052"/>
                    <a:pt x="1030187" y="409388"/>
                    <a:pt x="1027475" y="404706"/>
                  </a:cubicBezTo>
                  <a:cubicBezTo>
                    <a:pt x="1024762" y="400022"/>
                    <a:pt x="1020421" y="396211"/>
                    <a:pt x="1014942" y="393977"/>
                  </a:cubicBezTo>
                  <a:lnTo>
                    <a:pt x="1012229" y="392834"/>
                  </a:lnTo>
                  <a:lnTo>
                    <a:pt x="1008973" y="391419"/>
                  </a:lnTo>
                  <a:cubicBezTo>
                    <a:pt x="1003602" y="389295"/>
                    <a:pt x="998012" y="389023"/>
                    <a:pt x="992858" y="390329"/>
                  </a:cubicBezTo>
                  <a:cubicBezTo>
                    <a:pt x="987649" y="391854"/>
                    <a:pt x="982819" y="395122"/>
                    <a:pt x="979293" y="399968"/>
                  </a:cubicBezTo>
                  <a:lnTo>
                    <a:pt x="979130" y="400132"/>
                  </a:lnTo>
                  <a:cubicBezTo>
                    <a:pt x="978316" y="401221"/>
                    <a:pt x="977556" y="402146"/>
                    <a:pt x="976742" y="402963"/>
                  </a:cubicBezTo>
                  <a:cubicBezTo>
                    <a:pt x="971968" y="407755"/>
                    <a:pt x="965621" y="409933"/>
                    <a:pt x="959271" y="409933"/>
                  </a:cubicBezTo>
                  <a:cubicBezTo>
                    <a:pt x="953467" y="409825"/>
                    <a:pt x="947552" y="407973"/>
                    <a:pt x="942885" y="404543"/>
                  </a:cubicBezTo>
                  <a:cubicBezTo>
                    <a:pt x="941638" y="403671"/>
                    <a:pt x="940499" y="402690"/>
                    <a:pt x="939521" y="401710"/>
                  </a:cubicBezTo>
                  <a:lnTo>
                    <a:pt x="905935" y="368002"/>
                  </a:lnTo>
                  <a:cubicBezTo>
                    <a:pt x="905067" y="367131"/>
                    <a:pt x="904253" y="366151"/>
                    <a:pt x="903385" y="365008"/>
                  </a:cubicBezTo>
                  <a:cubicBezTo>
                    <a:pt x="903114" y="364736"/>
                    <a:pt x="902951" y="364409"/>
                    <a:pt x="902680" y="364028"/>
                  </a:cubicBezTo>
                  <a:cubicBezTo>
                    <a:pt x="899479" y="359344"/>
                    <a:pt x="897742" y="353573"/>
                    <a:pt x="897742" y="348073"/>
                  </a:cubicBezTo>
                  <a:cubicBezTo>
                    <a:pt x="897634" y="341538"/>
                    <a:pt x="899968" y="334950"/>
                    <a:pt x="904796" y="330103"/>
                  </a:cubicBezTo>
                  <a:cubicBezTo>
                    <a:pt x="905176" y="329721"/>
                    <a:pt x="905610" y="329286"/>
                    <a:pt x="906045" y="329014"/>
                  </a:cubicBezTo>
                  <a:cubicBezTo>
                    <a:pt x="906478" y="328632"/>
                    <a:pt x="906913" y="328197"/>
                    <a:pt x="907346" y="327870"/>
                  </a:cubicBezTo>
                  <a:lnTo>
                    <a:pt x="907781" y="327598"/>
                  </a:lnTo>
                  <a:cubicBezTo>
                    <a:pt x="912555" y="323950"/>
                    <a:pt x="915648" y="319211"/>
                    <a:pt x="917058" y="313875"/>
                  </a:cubicBezTo>
                  <a:cubicBezTo>
                    <a:pt x="918469" y="308539"/>
                    <a:pt x="918143" y="302822"/>
                    <a:pt x="915757" y="297430"/>
                  </a:cubicBezTo>
                  <a:lnTo>
                    <a:pt x="913477" y="291985"/>
                  </a:lnTo>
                  <a:cubicBezTo>
                    <a:pt x="911253" y="286431"/>
                    <a:pt x="907400" y="281966"/>
                    <a:pt x="902735" y="279352"/>
                  </a:cubicBezTo>
                  <a:cubicBezTo>
                    <a:pt x="897905" y="276628"/>
                    <a:pt x="892154" y="275430"/>
                    <a:pt x="886240" y="276356"/>
                  </a:cubicBezTo>
                  <a:lnTo>
                    <a:pt x="885968" y="276465"/>
                  </a:lnTo>
                  <a:cubicBezTo>
                    <a:pt x="884558" y="276628"/>
                    <a:pt x="883419" y="276847"/>
                    <a:pt x="882333" y="276847"/>
                  </a:cubicBezTo>
                  <a:cubicBezTo>
                    <a:pt x="875550" y="276847"/>
                    <a:pt x="869527" y="273851"/>
                    <a:pt x="864970" y="269223"/>
                  </a:cubicBezTo>
                  <a:cubicBezTo>
                    <a:pt x="861010" y="265247"/>
                    <a:pt x="858242" y="259639"/>
                    <a:pt x="857319" y="253812"/>
                  </a:cubicBezTo>
                  <a:cubicBezTo>
                    <a:pt x="857049" y="252232"/>
                    <a:pt x="856940" y="250817"/>
                    <a:pt x="856940" y="249564"/>
                  </a:cubicBezTo>
                  <a:lnTo>
                    <a:pt x="856940" y="201753"/>
                  </a:lnTo>
                  <a:cubicBezTo>
                    <a:pt x="856940" y="200610"/>
                    <a:pt x="857049" y="199248"/>
                    <a:pt x="857211" y="197942"/>
                  </a:cubicBezTo>
                  <a:cubicBezTo>
                    <a:pt x="858079" y="191843"/>
                    <a:pt x="860900" y="186070"/>
                    <a:pt x="865078" y="181824"/>
                  </a:cubicBezTo>
                  <a:cubicBezTo>
                    <a:pt x="869691" y="177140"/>
                    <a:pt x="875822" y="174146"/>
                    <a:pt x="882820" y="174146"/>
                  </a:cubicBezTo>
                  <a:cubicBezTo>
                    <a:pt x="883798" y="174146"/>
                    <a:pt x="884829" y="174254"/>
                    <a:pt x="886076" y="174417"/>
                  </a:cubicBezTo>
                  <a:lnTo>
                    <a:pt x="887053" y="174581"/>
                  </a:lnTo>
                  <a:cubicBezTo>
                    <a:pt x="892804" y="175289"/>
                    <a:pt x="898230" y="174146"/>
                    <a:pt x="902950" y="171369"/>
                  </a:cubicBezTo>
                  <a:cubicBezTo>
                    <a:pt x="907563" y="168701"/>
                    <a:pt x="911306" y="164399"/>
                    <a:pt x="913530" y="158789"/>
                  </a:cubicBezTo>
                  <a:lnTo>
                    <a:pt x="915809" y="153344"/>
                  </a:lnTo>
                  <a:cubicBezTo>
                    <a:pt x="918197" y="147844"/>
                    <a:pt x="918522" y="142017"/>
                    <a:pt x="917112" y="136681"/>
                  </a:cubicBezTo>
                  <a:cubicBezTo>
                    <a:pt x="915701" y="131344"/>
                    <a:pt x="912445" y="126498"/>
                    <a:pt x="907563" y="122958"/>
                  </a:cubicBezTo>
                  <a:lnTo>
                    <a:pt x="907290" y="122795"/>
                  </a:lnTo>
                  <a:cubicBezTo>
                    <a:pt x="906206" y="122087"/>
                    <a:pt x="905283" y="121270"/>
                    <a:pt x="904469" y="120508"/>
                  </a:cubicBezTo>
                  <a:cubicBezTo>
                    <a:pt x="899695" y="115661"/>
                    <a:pt x="897524" y="109345"/>
                    <a:pt x="897579" y="102919"/>
                  </a:cubicBezTo>
                  <a:cubicBezTo>
                    <a:pt x="897579" y="97147"/>
                    <a:pt x="899423" y="91212"/>
                    <a:pt x="902896" y="86474"/>
                  </a:cubicBezTo>
                  <a:cubicBezTo>
                    <a:pt x="903764" y="85222"/>
                    <a:pt x="904740" y="84187"/>
                    <a:pt x="905717" y="83207"/>
                  </a:cubicBezTo>
                  <a:lnTo>
                    <a:pt x="939411" y="49390"/>
                  </a:lnTo>
                  <a:cubicBezTo>
                    <a:pt x="940117" y="48682"/>
                    <a:pt x="941093" y="47811"/>
                    <a:pt x="942342" y="46885"/>
                  </a:cubicBezTo>
                  <a:cubicBezTo>
                    <a:pt x="947280" y="43183"/>
                    <a:pt x="953301" y="41222"/>
                    <a:pt x="959271" y="41113"/>
                  </a:cubicBezTo>
                  <a:cubicBezTo>
                    <a:pt x="965782" y="41113"/>
                    <a:pt x="972239" y="43346"/>
                    <a:pt x="977067" y="48192"/>
                  </a:cubicBezTo>
                  <a:cubicBezTo>
                    <a:pt x="977773" y="48900"/>
                    <a:pt x="978587" y="49771"/>
                    <a:pt x="979291" y="50752"/>
                  </a:cubicBezTo>
                  <a:lnTo>
                    <a:pt x="979834" y="51459"/>
                  </a:lnTo>
                  <a:cubicBezTo>
                    <a:pt x="983361" y="56088"/>
                    <a:pt x="988027" y="59138"/>
                    <a:pt x="993236" y="60553"/>
                  </a:cubicBezTo>
                  <a:cubicBezTo>
                    <a:pt x="998553" y="61860"/>
                    <a:pt x="1004250" y="61534"/>
                    <a:pt x="1009730" y="59246"/>
                  </a:cubicBezTo>
                  <a:lnTo>
                    <a:pt x="1012390" y="57994"/>
                  </a:lnTo>
                  <a:lnTo>
                    <a:pt x="1015103" y="56905"/>
                  </a:lnTo>
                  <a:lnTo>
                    <a:pt x="1015103" y="56796"/>
                  </a:lnTo>
                  <a:cubicBezTo>
                    <a:pt x="1020745" y="54563"/>
                    <a:pt x="1025086" y="50752"/>
                    <a:pt x="1027798" y="46014"/>
                  </a:cubicBezTo>
                  <a:cubicBezTo>
                    <a:pt x="1030511" y="41222"/>
                    <a:pt x="1031706" y="35395"/>
                    <a:pt x="1030729" y="29460"/>
                  </a:cubicBezTo>
                  <a:lnTo>
                    <a:pt x="1030621" y="29460"/>
                  </a:lnTo>
                  <a:lnTo>
                    <a:pt x="1030621" y="29188"/>
                  </a:lnTo>
                  <a:cubicBezTo>
                    <a:pt x="1030511" y="28806"/>
                    <a:pt x="1030511" y="28371"/>
                    <a:pt x="1030511" y="28044"/>
                  </a:cubicBezTo>
                  <a:cubicBezTo>
                    <a:pt x="1030349" y="27173"/>
                    <a:pt x="1030349" y="26356"/>
                    <a:pt x="1030349" y="25539"/>
                  </a:cubicBezTo>
                  <a:cubicBezTo>
                    <a:pt x="1030349" y="18787"/>
                    <a:pt x="1033279" y="12688"/>
                    <a:pt x="1037837" y="8168"/>
                  </a:cubicBezTo>
                  <a:cubicBezTo>
                    <a:pt x="1041906" y="4193"/>
                    <a:pt x="1047386" y="1361"/>
                    <a:pt x="1053192" y="381"/>
                  </a:cubicBezTo>
                  <a:cubicBezTo>
                    <a:pt x="1054766" y="109"/>
                    <a:pt x="1056176" y="0"/>
                    <a:pt x="1057533" y="0"/>
                  </a:cubicBezTo>
                  <a:lnTo>
                    <a:pt x="1105064" y="0"/>
                  </a:lnTo>
                  <a:cubicBezTo>
                    <a:pt x="1105605" y="0"/>
                    <a:pt x="1106148" y="0"/>
                    <a:pt x="1106637" y="109"/>
                  </a:cubicBezTo>
                  <a:lnTo>
                    <a:pt x="1108318" y="218"/>
                  </a:lnTo>
                  <a:cubicBezTo>
                    <a:pt x="1109838" y="490"/>
                    <a:pt x="1110978" y="762"/>
                    <a:pt x="1112388" y="1035"/>
                  </a:cubicBezTo>
                  <a:lnTo>
                    <a:pt x="1113256" y="1416"/>
                  </a:lnTo>
                  <a:lnTo>
                    <a:pt x="1113364" y="1307"/>
                  </a:lnTo>
                  <a:cubicBezTo>
                    <a:pt x="1114070" y="1579"/>
                    <a:pt x="1114884" y="1851"/>
                    <a:pt x="1115589" y="2124"/>
                  </a:cubicBezTo>
                  <a:cubicBezTo>
                    <a:pt x="1116023" y="2396"/>
                    <a:pt x="1116566" y="2559"/>
                    <a:pt x="1117001" y="2832"/>
                  </a:cubicBezTo>
                  <a:lnTo>
                    <a:pt x="1117705" y="3104"/>
                  </a:lnTo>
                  <a:lnTo>
                    <a:pt x="1118845" y="3703"/>
                  </a:lnTo>
                  <a:cubicBezTo>
                    <a:pt x="1119550" y="4084"/>
                    <a:pt x="1120147" y="4520"/>
                    <a:pt x="1120798" y="4955"/>
                  </a:cubicBezTo>
                  <a:cubicBezTo>
                    <a:pt x="1121340" y="5228"/>
                    <a:pt x="1121775" y="5554"/>
                    <a:pt x="1122208" y="5936"/>
                  </a:cubicBezTo>
                  <a:lnTo>
                    <a:pt x="1123022" y="6535"/>
                  </a:lnTo>
                  <a:cubicBezTo>
                    <a:pt x="1123294" y="6807"/>
                    <a:pt x="1123565" y="6970"/>
                    <a:pt x="1123890" y="7242"/>
                  </a:cubicBezTo>
                  <a:lnTo>
                    <a:pt x="1124271" y="7624"/>
                  </a:lnTo>
                  <a:cubicBezTo>
                    <a:pt x="1124868" y="8168"/>
                    <a:pt x="1125410" y="8767"/>
                    <a:pt x="1125953" y="9312"/>
                  </a:cubicBezTo>
                  <a:cubicBezTo>
                    <a:pt x="1126332" y="9693"/>
                    <a:pt x="1126549" y="10020"/>
                    <a:pt x="1126821" y="10401"/>
                  </a:cubicBezTo>
                  <a:lnTo>
                    <a:pt x="1126984" y="10673"/>
                  </a:lnTo>
                  <a:lnTo>
                    <a:pt x="1127092" y="10673"/>
                  </a:lnTo>
                  <a:lnTo>
                    <a:pt x="1127254" y="10945"/>
                  </a:lnTo>
                  <a:cubicBezTo>
                    <a:pt x="1127527" y="11326"/>
                    <a:pt x="1127797" y="11544"/>
                    <a:pt x="1127960" y="11925"/>
                  </a:cubicBezTo>
                  <a:lnTo>
                    <a:pt x="1128231" y="12361"/>
                  </a:lnTo>
                  <a:lnTo>
                    <a:pt x="1128339" y="12252"/>
                  </a:lnTo>
                  <a:lnTo>
                    <a:pt x="1128503" y="12633"/>
                  </a:lnTo>
                  <a:cubicBezTo>
                    <a:pt x="1128774" y="13015"/>
                    <a:pt x="1129045" y="13450"/>
                    <a:pt x="1129317" y="13886"/>
                  </a:cubicBezTo>
                  <a:cubicBezTo>
                    <a:pt x="1129696" y="14594"/>
                    <a:pt x="1130021" y="15302"/>
                    <a:pt x="1130402" y="16119"/>
                  </a:cubicBezTo>
                  <a:lnTo>
                    <a:pt x="1130510" y="16119"/>
                  </a:lnTo>
                  <a:cubicBezTo>
                    <a:pt x="1130781" y="16826"/>
                    <a:pt x="1131053" y="17425"/>
                    <a:pt x="1131324" y="18242"/>
                  </a:cubicBezTo>
                  <a:lnTo>
                    <a:pt x="1131324" y="18133"/>
                  </a:lnTo>
                  <a:lnTo>
                    <a:pt x="1131487" y="18514"/>
                  </a:lnTo>
                  <a:cubicBezTo>
                    <a:pt x="1131649" y="19059"/>
                    <a:pt x="1131758" y="19603"/>
                    <a:pt x="1131867" y="20039"/>
                  </a:cubicBezTo>
                  <a:cubicBezTo>
                    <a:pt x="1132030" y="20638"/>
                    <a:pt x="1132247" y="21292"/>
                    <a:pt x="1132301" y="21891"/>
                  </a:cubicBezTo>
                  <a:lnTo>
                    <a:pt x="1132409" y="22272"/>
                  </a:lnTo>
                  <a:cubicBezTo>
                    <a:pt x="1132517" y="22653"/>
                    <a:pt x="1132517" y="22980"/>
                    <a:pt x="1132572" y="23415"/>
                  </a:cubicBezTo>
                  <a:lnTo>
                    <a:pt x="1132680" y="24559"/>
                  </a:lnTo>
                  <a:cubicBezTo>
                    <a:pt x="1132790" y="25103"/>
                    <a:pt x="1132790" y="25648"/>
                    <a:pt x="1132680" y="26138"/>
                  </a:cubicBezTo>
                  <a:lnTo>
                    <a:pt x="1132680" y="27663"/>
                  </a:lnTo>
                  <a:cubicBezTo>
                    <a:pt x="1132680" y="28207"/>
                    <a:pt x="1132572" y="28643"/>
                    <a:pt x="1132517" y="29078"/>
                  </a:cubicBezTo>
                  <a:lnTo>
                    <a:pt x="1132517" y="29514"/>
                  </a:lnTo>
                  <a:lnTo>
                    <a:pt x="1132409" y="30059"/>
                  </a:lnTo>
                  <a:cubicBezTo>
                    <a:pt x="1131595" y="35994"/>
                    <a:pt x="1132790" y="41657"/>
                    <a:pt x="1135502" y="46341"/>
                  </a:cubicBezTo>
                  <a:cubicBezTo>
                    <a:pt x="1138215" y="51024"/>
                    <a:pt x="1142556" y="54836"/>
                    <a:pt x="1148035" y="57068"/>
                  </a:cubicBezTo>
                  <a:close/>
                  <a:moveTo>
                    <a:pt x="1140168" y="82934"/>
                  </a:moveTo>
                  <a:lnTo>
                    <a:pt x="1137782" y="81954"/>
                  </a:lnTo>
                  <a:cubicBezTo>
                    <a:pt x="1126604" y="77543"/>
                    <a:pt x="1117761" y="69647"/>
                    <a:pt x="1112009" y="59846"/>
                  </a:cubicBezTo>
                  <a:cubicBezTo>
                    <a:pt x="1106528" y="50262"/>
                    <a:pt x="1104087" y="38936"/>
                    <a:pt x="1105551" y="27283"/>
                  </a:cubicBezTo>
                  <a:cubicBezTo>
                    <a:pt x="1102567" y="26139"/>
                    <a:pt x="1063664" y="27120"/>
                    <a:pt x="1057207" y="27120"/>
                  </a:cubicBezTo>
                  <a:cubicBezTo>
                    <a:pt x="1056936" y="27120"/>
                    <a:pt x="1057207" y="27011"/>
                    <a:pt x="1057044" y="27011"/>
                  </a:cubicBezTo>
                  <a:lnTo>
                    <a:pt x="1056773" y="27120"/>
                  </a:lnTo>
                  <a:cubicBezTo>
                    <a:pt x="1058347" y="38718"/>
                    <a:pt x="1055959" y="49936"/>
                    <a:pt x="1050534" y="59520"/>
                  </a:cubicBezTo>
                  <a:cubicBezTo>
                    <a:pt x="1044890" y="69430"/>
                    <a:pt x="1035882" y="77490"/>
                    <a:pt x="1024597" y="82010"/>
                  </a:cubicBezTo>
                  <a:lnTo>
                    <a:pt x="1019931" y="83861"/>
                  </a:lnTo>
                  <a:cubicBezTo>
                    <a:pt x="1008916" y="88707"/>
                    <a:pt x="997089" y="89415"/>
                    <a:pt x="986236" y="86584"/>
                  </a:cubicBezTo>
                  <a:cubicBezTo>
                    <a:pt x="975548" y="83752"/>
                    <a:pt x="965780" y="77490"/>
                    <a:pt x="958564" y="68070"/>
                  </a:cubicBezTo>
                  <a:cubicBezTo>
                    <a:pt x="958402" y="68070"/>
                    <a:pt x="958185" y="68233"/>
                    <a:pt x="958023" y="68342"/>
                  </a:cubicBezTo>
                  <a:cubicBezTo>
                    <a:pt x="957859" y="68505"/>
                    <a:pt x="958131" y="68233"/>
                    <a:pt x="957913" y="68505"/>
                  </a:cubicBezTo>
                  <a:lnTo>
                    <a:pt x="924164" y="102322"/>
                  </a:lnTo>
                  <a:lnTo>
                    <a:pt x="924056" y="102485"/>
                  </a:lnTo>
                  <a:cubicBezTo>
                    <a:pt x="933226" y="109673"/>
                    <a:pt x="939465" y="119311"/>
                    <a:pt x="942395" y="129931"/>
                  </a:cubicBezTo>
                  <a:cubicBezTo>
                    <a:pt x="945380" y="140984"/>
                    <a:pt x="944674" y="153019"/>
                    <a:pt x="939845" y="164183"/>
                  </a:cubicBezTo>
                  <a:lnTo>
                    <a:pt x="938868" y="166577"/>
                  </a:lnTo>
                  <a:lnTo>
                    <a:pt x="938000" y="168865"/>
                  </a:lnTo>
                  <a:cubicBezTo>
                    <a:pt x="933497" y="180083"/>
                    <a:pt x="925630" y="189067"/>
                    <a:pt x="915972" y="194731"/>
                  </a:cubicBezTo>
                  <a:cubicBezTo>
                    <a:pt x="906368" y="200285"/>
                    <a:pt x="895082" y="202790"/>
                    <a:pt x="883416" y="201265"/>
                  </a:cubicBezTo>
                  <a:cubicBezTo>
                    <a:pt x="883308" y="201430"/>
                    <a:pt x="883254" y="201647"/>
                    <a:pt x="883254" y="201810"/>
                  </a:cubicBezTo>
                  <a:lnTo>
                    <a:pt x="883254" y="201973"/>
                  </a:lnTo>
                  <a:lnTo>
                    <a:pt x="883254" y="249784"/>
                  </a:lnTo>
                  <a:lnTo>
                    <a:pt x="883254" y="249893"/>
                  </a:lnTo>
                  <a:lnTo>
                    <a:pt x="883362" y="250166"/>
                  </a:lnTo>
                  <a:cubicBezTo>
                    <a:pt x="894810" y="248641"/>
                    <a:pt x="906096" y="250983"/>
                    <a:pt x="915537" y="256428"/>
                  </a:cubicBezTo>
                  <a:cubicBezTo>
                    <a:pt x="925521" y="262091"/>
                    <a:pt x="933551" y="271131"/>
                    <a:pt x="938000" y="282458"/>
                  </a:cubicBezTo>
                  <a:lnTo>
                    <a:pt x="937892" y="282458"/>
                  </a:lnTo>
                  <a:lnTo>
                    <a:pt x="939845" y="287140"/>
                  </a:lnTo>
                  <a:cubicBezTo>
                    <a:pt x="944620" y="298304"/>
                    <a:pt x="945380" y="310174"/>
                    <a:pt x="942503" y="321011"/>
                  </a:cubicBezTo>
                  <a:cubicBezTo>
                    <a:pt x="939682" y="331739"/>
                    <a:pt x="933443" y="341431"/>
                    <a:pt x="924056" y="348729"/>
                  </a:cubicBezTo>
                  <a:lnTo>
                    <a:pt x="924382" y="349274"/>
                  </a:lnTo>
                  <a:cubicBezTo>
                    <a:pt x="932845" y="357169"/>
                    <a:pt x="951565" y="374867"/>
                    <a:pt x="958239" y="383253"/>
                  </a:cubicBezTo>
                  <a:lnTo>
                    <a:pt x="958402" y="383362"/>
                  </a:lnTo>
                  <a:cubicBezTo>
                    <a:pt x="965455" y="374158"/>
                    <a:pt x="975059" y="367896"/>
                    <a:pt x="985639" y="364956"/>
                  </a:cubicBezTo>
                  <a:cubicBezTo>
                    <a:pt x="996382" y="362016"/>
                    <a:pt x="1008102" y="362669"/>
                    <a:pt x="1019061" y="367244"/>
                  </a:cubicBezTo>
                  <a:lnTo>
                    <a:pt x="1022153" y="368496"/>
                  </a:lnTo>
                  <a:lnTo>
                    <a:pt x="1024541" y="369476"/>
                  </a:lnTo>
                  <a:cubicBezTo>
                    <a:pt x="1035664" y="373887"/>
                    <a:pt x="1044562" y="381782"/>
                    <a:pt x="1050314" y="391584"/>
                  </a:cubicBezTo>
                  <a:cubicBezTo>
                    <a:pt x="1055795" y="401168"/>
                    <a:pt x="1058236" y="412494"/>
                    <a:pt x="1056772" y="424147"/>
                  </a:cubicBezTo>
                  <a:cubicBezTo>
                    <a:pt x="1056934" y="424256"/>
                    <a:pt x="1057151" y="424310"/>
                    <a:pt x="1057314" y="424310"/>
                  </a:cubicBezTo>
                  <a:lnTo>
                    <a:pt x="1057476" y="424310"/>
                  </a:lnTo>
                  <a:lnTo>
                    <a:pt x="1105115" y="424310"/>
                  </a:lnTo>
                  <a:cubicBezTo>
                    <a:pt x="1105387" y="424310"/>
                    <a:pt x="1105115" y="424420"/>
                    <a:pt x="1105279" y="424310"/>
                  </a:cubicBezTo>
                  <a:lnTo>
                    <a:pt x="1105550" y="424310"/>
                  </a:lnTo>
                  <a:cubicBezTo>
                    <a:pt x="1103976" y="412712"/>
                    <a:pt x="1106364" y="401494"/>
                    <a:pt x="1111735" y="391910"/>
                  </a:cubicBezTo>
                  <a:cubicBezTo>
                    <a:pt x="1117487" y="381891"/>
                    <a:pt x="1126385" y="373940"/>
                    <a:pt x="1137725" y="369420"/>
                  </a:cubicBezTo>
                  <a:lnTo>
                    <a:pt x="1142336" y="367460"/>
                  </a:lnTo>
                  <a:lnTo>
                    <a:pt x="1142336" y="367569"/>
                  </a:lnTo>
                  <a:lnTo>
                    <a:pt x="1142445" y="367460"/>
                  </a:lnTo>
                  <a:cubicBezTo>
                    <a:pt x="1153460" y="362669"/>
                    <a:pt x="1165287" y="361961"/>
                    <a:pt x="1176139" y="364792"/>
                  </a:cubicBezTo>
                  <a:cubicBezTo>
                    <a:pt x="1186829" y="367623"/>
                    <a:pt x="1196595" y="373887"/>
                    <a:pt x="1203811" y="383306"/>
                  </a:cubicBezTo>
                  <a:cubicBezTo>
                    <a:pt x="1203975" y="383197"/>
                    <a:pt x="1204192" y="383143"/>
                    <a:pt x="1204354" y="383034"/>
                  </a:cubicBezTo>
                  <a:cubicBezTo>
                    <a:pt x="1204517" y="382871"/>
                    <a:pt x="1204192" y="383143"/>
                    <a:pt x="1204463" y="382871"/>
                  </a:cubicBezTo>
                  <a:lnTo>
                    <a:pt x="1238157" y="349055"/>
                  </a:lnTo>
                  <a:lnTo>
                    <a:pt x="1238320" y="348782"/>
                  </a:lnTo>
                  <a:cubicBezTo>
                    <a:pt x="1229151" y="341703"/>
                    <a:pt x="1222910" y="332064"/>
                    <a:pt x="1219981" y="321446"/>
                  </a:cubicBezTo>
                  <a:cubicBezTo>
                    <a:pt x="1217051" y="310665"/>
                    <a:pt x="1217594" y="298956"/>
                    <a:pt x="1222206" y="287903"/>
                  </a:cubicBezTo>
                  <a:lnTo>
                    <a:pt x="1223507" y="284800"/>
                  </a:lnTo>
                  <a:lnTo>
                    <a:pt x="1224376" y="282512"/>
                  </a:lnTo>
                  <a:cubicBezTo>
                    <a:pt x="1228772" y="271294"/>
                    <a:pt x="1236747" y="262310"/>
                    <a:pt x="1246404" y="256646"/>
                  </a:cubicBezTo>
                  <a:cubicBezTo>
                    <a:pt x="1255953" y="251092"/>
                    <a:pt x="1267293" y="248587"/>
                    <a:pt x="1278960" y="250112"/>
                  </a:cubicBezTo>
                  <a:cubicBezTo>
                    <a:pt x="1279069" y="249947"/>
                    <a:pt x="1279069" y="249730"/>
                    <a:pt x="1279123" y="249567"/>
                  </a:cubicBezTo>
                  <a:lnTo>
                    <a:pt x="1279123" y="249404"/>
                  </a:lnTo>
                  <a:lnTo>
                    <a:pt x="1279123" y="201593"/>
                  </a:lnTo>
                  <a:lnTo>
                    <a:pt x="1279123" y="201484"/>
                  </a:lnTo>
                  <a:lnTo>
                    <a:pt x="1279015" y="201211"/>
                  </a:lnTo>
                  <a:cubicBezTo>
                    <a:pt x="1267457" y="202736"/>
                    <a:pt x="1256281" y="200339"/>
                    <a:pt x="1246840" y="194949"/>
                  </a:cubicBezTo>
                  <a:cubicBezTo>
                    <a:pt x="1236856" y="189286"/>
                    <a:pt x="1228826" y="180246"/>
                    <a:pt x="1224377" y="168919"/>
                  </a:cubicBezTo>
                  <a:lnTo>
                    <a:pt x="1222531" y="164128"/>
                  </a:lnTo>
                  <a:cubicBezTo>
                    <a:pt x="1217757" y="153073"/>
                    <a:pt x="1216997" y="141203"/>
                    <a:pt x="1219872" y="130311"/>
                  </a:cubicBezTo>
                  <a:cubicBezTo>
                    <a:pt x="1222695" y="119584"/>
                    <a:pt x="1228934" y="109892"/>
                    <a:pt x="1238320" y="102594"/>
                  </a:cubicBezTo>
                  <a:cubicBezTo>
                    <a:pt x="1238211" y="102430"/>
                    <a:pt x="1238157" y="102158"/>
                    <a:pt x="1237941" y="101995"/>
                  </a:cubicBezTo>
                  <a:cubicBezTo>
                    <a:pt x="1237832" y="101831"/>
                    <a:pt x="1238049" y="102158"/>
                    <a:pt x="1237832" y="101995"/>
                  </a:cubicBezTo>
                  <a:lnTo>
                    <a:pt x="1203921" y="67961"/>
                  </a:lnTo>
                  <a:cubicBezTo>
                    <a:pt x="1196868" y="77273"/>
                    <a:pt x="1187156" y="83535"/>
                    <a:pt x="1176574" y="86366"/>
                  </a:cubicBezTo>
                  <a:cubicBezTo>
                    <a:pt x="1165884" y="89361"/>
                    <a:pt x="1154165" y="88762"/>
                    <a:pt x="1143260" y="84134"/>
                  </a:cubicBezTo>
                  <a:lnTo>
                    <a:pt x="1142446" y="83861"/>
                  </a:lnTo>
                  <a:lnTo>
                    <a:pt x="1140167" y="82881"/>
                  </a:lnTo>
                  <a:close/>
                  <a:moveTo>
                    <a:pt x="1239081" y="102048"/>
                  </a:moveTo>
                  <a:lnTo>
                    <a:pt x="1239245" y="101884"/>
                  </a:lnTo>
                  <a:cubicBezTo>
                    <a:pt x="1239516" y="101721"/>
                    <a:pt x="1239135" y="101993"/>
                    <a:pt x="1239081" y="102048"/>
                  </a:cubicBezTo>
                  <a:close/>
                  <a:moveTo>
                    <a:pt x="1280426" y="201046"/>
                  </a:moveTo>
                  <a:lnTo>
                    <a:pt x="1280318" y="201046"/>
                  </a:lnTo>
                  <a:lnTo>
                    <a:pt x="1280753" y="200938"/>
                  </a:lnTo>
                  <a:lnTo>
                    <a:pt x="1280372" y="201046"/>
                  </a:lnTo>
                  <a:close/>
                  <a:moveTo>
                    <a:pt x="1279885" y="250272"/>
                  </a:moveTo>
                  <a:lnTo>
                    <a:pt x="1280155" y="250272"/>
                  </a:lnTo>
                  <a:close/>
                  <a:moveTo>
                    <a:pt x="1204520" y="384339"/>
                  </a:moveTo>
                  <a:cubicBezTo>
                    <a:pt x="1204790" y="384611"/>
                    <a:pt x="1204357" y="384067"/>
                    <a:pt x="1204357" y="383958"/>
                  </a:cubicBezTo>
                  <a:close/>
                  <a:moveTo>
                    <a:pt x="1105769" y="425561"/>
                  </a:moveTo>
                  <a:lnTo>
                    <a:pt x="1105769" y="425941"/>
                  </a:lnTo>
                  <a:close/>
                  <a:moveTo>
                    <a:pt x="1056720" y="425126"/>
                  </a:moveTo>
                  <a:lnTo>
                    <a:pt x="1056612" y="425289"/>
                  </a:lnTo>
                  <a:close/>
                  <a:moveTo>
                    <a:pt x="881955" y="250271"/>
                  </a:moveTo>
                  <a:lnTo>
                    <a:pt x="881574" y="250381"/>
                  </a:lnTo>
                  <a:close/>
                  <a:moveTo>
                    <a:pt x="1081139" y="121704"/>
                  </a:moveTo>
                  <a:cubicBezTo>
                    <a:pt x="1109788" y="121704"/>
                    <a:pt x="1135723" y="133412"/>
                    <a:pt x="1154387" y="152144"/>
                  </a:cubicBezTo>
                  <a:cubicBezTo>
                    <a:pt x="1173161" y="170985"/>
                    <a:pt x="1184718" y="197016"/>
                    <a:pt x="1184718" y="225658"/>
                  </a:cubicBezTo>
                  <a:cubicBezTo>
                    <a:pt x="1184718" y="254354"/>
                    <a:pt x="1173160" y="280330"/>
                    <a:pt x="1154387" y="299169"/>
                  </a:cubicBezTo>
                  <a:cubicBezTo>
                    <a:pt x="1135668" y="317957"/>
                    <a:pt x="1109788" y="329609"/>
                    <a:pt x="1081139" y="329609"/>
                  </a:cubicBezTo>
                  <a:cubicBezTo>
                    <a:pt x="1052545" y="329609"/>
                    <a:pt x="1026664" y="317902"/>
                    <a:pt x="1007945" y="299169"/>
                  </a:cubicBezTo>
                  <a:cubicBezTo>
                    <a:pt x="989171" y="280329"/>
                    <a:pt x="977615" y="254298"/>
                    <a:pt x="977615" y="225658"/>
                  </a:cubicBezTo>
                  <a:cubicBezTo>
                    <a:pt x="977615" y="196959"/>
                    <a:pt x="989171" y="170985"/>
                    <a:pt x="1007945" y="152144"/>
                  </a:cubicBezTo>
                  <a:cubicBezTo>
                    <a:pt x="1026665" y="133357"/>
                    <a:pt x="1052545" y="121704"/>
                    <a:pt x="1081139" y="121704"/>
                  </a:cubicBezTo>
                  <a:close/>
                  <a:moveTo>
                    <a:pt x="1135615" y="171094"/>
                  </a:moveTo>
                  <a:cubicBezTo>
                    <a:pt x="1121671" y="157101"/>
                    <a:pt x="1102463" y="148441"/>
                    <a:pt x="1081139" y="148441"/>
                  </a:cubicBezTo>
                  <a:cubicBezTo>
                    <a:pt x="1059871" y="148441"/>
                    <a:pt x="1040662" y="157099"/>
                    <a:pt x="1026718" y="171094"/>
                  </a:cubicBezTo>
                  <a:cubicBezTo>
                    <a:pt x="1012773" y="185090"/>
                    <a:pt x="1004146" y="204367"/>
                    <a:pt x="1004146" y="225712"/>
                  </a:cubicBezTo>
                  <a:cubicBezTo>
                    <a:pt x="1004146" y="247059"/>
                    <a:pt x="1012773" y="266337"/>
                    <a:pt x="1026718" y="280330"/>
                  </a:cubicBezTo>
                  <a:cubicBezTo>
                    <a:pt x="1040662" y="294325"/>
                    <a:pt x="1059869" y="302983"/>
                    <a:pt x="1081139" y="302983"/>
                  </a:cubicBezTo>
                  <a:cubicBezTo>
                    <a:pt x="1102463" y="302983"/>
                    <a:pt x="1121725" y="294326"/>
                    <a:pt x="1135615" y="280330"/>
                  </a:cubicBezTo>
                  <a:cubicBezTo>
                    <a:pt x="1149559" y="266337"/>
                    <a:pt x="1158078" y="247059"/>
                    <a:pt x="1158078" y="225712"/>
                  </a:cubicBezTo>
                  <a:cubicBezTo>
                    <a:pt x="1158078" y="204367"/>
                    <a:pt x="1149505" y="185090"/>
                    <a:pt x="1135615" y="171094"/>
                  </a:cubicBezTo>
                  <a:close/>
                  <a:moveTo>
                    <a:pt x="1163666" y="433299"/>
                  </a:moveTo>
                  <a:cubicBezTo>
                    <a:pt x="1163666" y="425838"/>
                    <a:pt x="1169689" y="419957"/>
                    <a:pt x="1176959" y="419957"/>
                  </a:cubicBezTo>
                  <a:cubicBezTo>
                    <a:pt x="1184393" y="419957"/>
                    <a:pt x="1190252" y="425892"/>
                    <a:pt x="1190252" y="433299"/>
                  </a:cubicBezTo>
                  <a:lnTo>
                    <a:pt x="1190252" y="875736"/>
                  </a:lnTo>
                  <a:cubicBezTo>
                    <a:pt x="1190252" y="890874"/>
                    <a:pt x="1183796" y="904596"/>
                    <a:pt x="1173486" y="914563"/>
                  </a:cubicBezTo>
                  <a:cubicBezTo>
                    <a:pt x="1163233" y="924364"/>
                    <a:pt x="1149233" y="930408"/>
                    <a:pt x="1133877" y="930408"/>
                  </a:cubicBezTo>
                  <a:lnTo>
                    <a:pt x="85549" y="930408"/>
                  </a:lnTo>
                  <a:cubicBezTo>
                    <a:pt x="70139" y="930408"/>
                    <a:pt x="56086" y="924364"/>
                    <a:pt x="45886" y="914563"/>
                  </a:cubicBezTo>
                  <a:cubicBezTo>
                    <a:pt x="35576" y="904543"/>
                    <a:pt x="29120" y="890821"/>
                    <a:pt x="29120" y="875736"/>
                  </a:cubicBezTo>
                  <a:lnTo>
                    <a:pt x="29120" y="232459"/>
                  </a:lnTo>
                  <a:cubicBezTo>
                    <a:pt x="29120" y="200714"/>
                    <a:pt x="42631" y="171852"/>
                    <a:pt x="64389" y="150942"/>
                  </a:cubicBezTo>
                  <a:cubicBezTo>
                    <a:pt x="85984" y="130140"/>
                    <a:pt x="115716" y="117288"/>
                    <a:pt x="148326" y="117288"/>
                  </a:cubicBezTo>
                  <a:lnTo>
                    <a:pt x="880432" y="117288"/>
                  </a:lnTo>
                  <a:cubicBezTo>
                    <a:pt x="887758" y="117288"/>
                    <a:pt x="893727" y="123223"/>
                    <a:pt x="893727" y="130629"/>
                  </a:cubicBezTo>
                  <a:cubicBezTo>
                    <a:pt x="893727" y="137981"/>
                    <a:pt x="887704" y="143916"/>
                    <a:pt x="880432" y="143916"/>
                  </a:cubicBezTo>
                  <a:lnTo>
                    <a:pt x="148326" y="143916"/>
                  </a:lnTo>
                  <a:cubicBezTo>
                    <a:pt x="122771" y="143916"/>
                    <a:pt x="99548" y="153991"/>
                    <a:pt x="82728" y="170109"/>
                  </a:cubicBezTo>
                  <a:cubicBezTo>
                    <a:pt x="66071" y="186118"/>
                    <a:pt x="55761" y="208173"/>
                    <a:pt x="55761" y="232405"/>
                  </a:cubicBezTo>
                  <a:lnTo>
                    <a:pt x="55761" y="875681"/>
                  </a:lnTo>
                  <a:cubicBezTo>
                    <a:pt x="55761" y="883305"/>
                    <a:pt x="59017" y="890275"/>
                    <a:pt x="64334" y="895339"/>
                  </a:cubicBezTo>
                  <a:cubicBezTo>
                    <a:pt x="69706" y="900458"/>
                    <a:pt x="77194" y="903726"/>
                    <a:pt x="85603" y="903726"/>
                  </a:cubicBezTo>
                  <a:lnTo>
                    <a:pt x="1133931" y="903726"/>
                  </a:lnTo>
                  <a:cubicBezTo>
                    <a:pt x="1142233" y="903726"/>
                    <a:pt x="1149829" y="900458"/>
                    <a:pt x="1155200" y="895339"/>
                  </a:cubicBezTo>
                  <a:cubicBezTo>
                    <a:pt x="1160409" y="890275"/>
                    <a:pt x="1163665" y="883305"/>
                    <a:pt x="1163665" y="875681"/>
                  </a:cubicBezTo>
                  <a:lnTo>
                    <a:pt x="1163665" y="433243"/>
                  </a:lnTo>
                  <a:close/>
                  <a:moveTo>
                    <a:pt x="823302" y="220220"/>
                  </a:moveTo>
                  <a:cubicBezTo>
                    <a:pt x="830735" y="220220"/>
                    <a:pt x="836595" y="226264"/>
                    <a:pt x="836595" y="233562"/>
                  </a:cubicBezTo>
                  <a:cubicBezTo>
                    <a:pt x="836595" y="241022"/>
                    <a:pt x="830681" y="246903"/>
                    <a:pt x="823302" y="246903"/>
                  </a:cubicBezTo>
                  <a:lnTo>
                    <a:pt x="164883" y="246903"/>
                  </a:lnTo>
                  <a:cubicBezTo>
                    <a:pt x="163201" y="246903"/>
                    <a:pt x="161627" y="247611"/>
                    <a:pt x="160542" y="248754"/>
                  </a:cubicBezTo>
                  <a:lnTo>
                    <a:pt x="160108" y="249136"/>
                  </a:lnTo>
                  <a:cubicBezTo>
                    <a:pt x="159240" y="250225"/>
                    <a:pt x="158698" y="251641"/>
                    <a:pt x="158698" y="253111"/>
                  </a:cubicBezTo>
                  <a:lnTo>
                    <a:pt x="158698" y="811155"/>
                  </a:lnTo>
                  <a:cubicBezTo>
                    <a:pt x="158698" y="812843"/>
                    <a:pt x="159402" y="814368"/>
                    <a:pt x="160542" y="815511"/>
                  </a:cubicBezTo>
                  <a:lnTo>
                    <a:pt x="160922" y="815893"/>
                  </a:lnTo>
                  <a:cubicBezTo>
                    <a:pt x="162006" y="816873"/>
                    <a:pt x="163418" y="817417"/>
                    <a:pt x="164883" y="817417"/>
                  </a:cubicBezTo>
                  <a:lnTo>
                    <a:pt x="1054670" y="817417"/>
                  </a:lnTo>
                  <a:cubicBezTo>
                    <a:pt x="1056352" y="817417"/>
                    <a:pt x="1057871" y="816710"/>
                    <a:pt x="1059011" y="815566"/>
                  </a:cubicBezTo>
                  <a:cubicBezTo>
                    <a:pt x="1060150" y="814477"/>
                    <a:pt x="1060801" y="812898"/>
                    <a:pt x="1060801" y="811210"/>
                  </a:cubicBezTo>
                  <a:lnTo>
                    <a:pt x="1060801" y="489816"/>
                  </a:lnTo>
                  <a:cubicBezTo>
                    <a:pt x="1060801" y="482465"/>
                    <a:pt x="1066824" y="476475"/>
                    <a:pt x="1074094" y="476475"/>
                  </a:cubicBezTo>
                  <a:cubicBezTo>
                    <a:pt x="1081528" y="476475"/>
                    <a:pt x="1087387" y="482519"/>
                    <a:pt x="1087387" y="489816"/>
                  </a:cubicBezTo>
                  <a:lnTo>
                    <a:pt x="1087387" y="811210"/>
                  </a:lnTo>
                  <a:cubicBezTo>
                    <a:pt x="1087387" y="820250"/>
                    <a:pt x="1083698" y="828472"/>
                    <a:pt x="1077783" y="834408"/>
                  </a:cubicBezTo>
                  <a:lnTo>
                    <a:pt x="1077783" y="834516"/>
                  </a:lnTo>
                  <a:cubicBezTo>
                    <a:pt x="1071761" y="840452"/>
                    <a:pt x="1063677" y="844156"/>
                    <a:pt x="1054669" y="844156"/>
                  </a:cubicBezTo>
                  <a:lnTo>
                    <a:pt x="164882" y="844156"/>
                  </a:lnTo>
                  <a:cubicBezTo>
                    <a:pt x="156310" y="844156"/>
                    <a:pt x="148496" y="840780"/>
                    <a:pt x="142635" y="835279"/>
                  </a:cubicBezTo>
                  <a:cubicBezTo>
                    <a:pt x="142256" y="835007"/>
                    <a:pt x="142039" y="834735"/>
                    <a:pt x="141659" y="834462"/>
                  </a:cubicBezTo>
                  <a:cubicBezTo>
                    <a:pt x="135744" y="828419"/>
                    <a:pt x="132055" y="820195"/>
                    <a:pt x="132055" y="811210"/>
                  </a:cubicBezTo>
                  <a:lnTo>
                    <a:pt x="132055" y="253165"/>
                  </a:lnTo>
                  <a:cubicBezTo>
                    <a:pt x="132055" y="244562"/>
                    <a:pt x="135419" y="236720"/>
                    <a:pt x="140899" y="230838"/>
                  </a:cubicBezTo>
                  <a:cubicBezTo>
                    <a:pt x="141171" y="230458"/>
                    <a:pt x="141442" y="230240"/>
                    <a:pt x="141713" y="229858"/>
                  </a:cubicBezTo>
                  <a:cubicBezTo>
                    <a:pt x="147736" y="223924"/>
                    <a:pt x="155928" y="220220"/>
                    <a:pt x="164882" y="220220"/>
                  </a:cubicBezTo>
                  <a:close/>
                </a:path>
              </a:pathLst>
            </a:custGeom>
            <a:solidFill>
              <a:srgbClr val="002855"/>
            </a:solidFill>
            <a:ln w="13855" cap="flat">
              <a:noFill/>
              <a:prstDash val="solid"/>
              <a:miter/>
            </a:ln>
          </p:spPr>
          <p:txBody>
            <a:bodyPr rtlCol="0" anchor="ctr"/>
            <a:lstStyle/>
            <a:p>
              <a:endParaRPr lang="es-ES"/>
            </a:p>
          </p:txBody>
        </p:sp>
      </p:grpSp>
    </p:spTree>
    <p:extLst>
      <p:ext uri="{BB962C8B-B14F-4D97-AF65-F5344CB8AC3E}">
        <p14:creationId xmlns:p14="http://schemas.microsoft.com/office/powerpoint/2010/main" val="3329315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1524F-6590-7B93-1961-9C8EE25ACE3D}"/>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3D2DCF7-6194-80FB-9667-38DA8CFF6199}"/>
              </a:ext>
            </a:extLst>
          </p:cNvPr>
          <p:cNvSpPr/>
          <p:nvPr/>
        </p:nvSpPr>
        <p:spPr>
          <a:xfrm>
            <a:off x="731841" y="2155371"/>
            <a:ext cx="6020652"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740743B-6FC1-5C46-CECD-87FFBE52B366}"/>
              </a:ext>
            </a:extLst>
          </p:cNvPr>
          <p:cNvSpPr txBox="1"/>
          <p:nvPr/>
        </p:nvSpPr>
        <p:spPr>
          <a:xfrm>
            <a:off x="615971" y="583989"/>
            <a:ext cx="6305333" cy="1200329"/>
          </a:xfrm>
          <a:prstGeom prst="rect">
            <a:avLst/>
          </a:prstGeom>
          <a:noFill/>
        </p:spPr>
        <p:txBody>
          <a:bodyPr wrap="square">
            <a:spAutoFit/>
          </a:bodyPr>
          <a:lstStyle/>
          <a:p>
            <a:pPr marL="0" indent="0">
              <a:buNone/>
            </a:pPr>
            <a:r>
              <a:rPr lang="es-ES" sz="2400" b="1" dirty="0">
                <a:solidFill>
                  <a:srgbClr val="00F0BE"/>
                </a:solidFill>
              </a:rPr>
              <a:t>¿Qué antidiabético oral tiene bajo riesgo de hipoglucemia y buena tolerancia en pacientes frágiles?</a:t>
            </a:r>
          </a:p>
        </p:txBody>
      </p:sp>
      <p:sp>
        <p:nvSpPr>
          <p:cNvPr id="7" name="CuadroTexto 6">
            <a:extLst>
              <a:ext uri="{FF2B5EF4-FFF2-40B4-BE49-F238E27FC236}">
                <a16:creationId xmlns:a16="http://schemas.microsoft.com/office/drawing/2014/main" id="{531ABBCE-6E2A-35DC-3FEC-F18622AD0DC0}"/>
              </a:ext>
            </a:extLst>
          </p:cNvPr>
          <p:cNvSpPr txBox="1"/>
          <p:nvPr/>
        </p:nvSpPr>
        <p:spPr>
          <a:xfrm>
            <a:off x="991960" y="2491564"/>
            <a:ext cx="6402753" cy="2222340"/>
          </a:xfrm>
          <a:prstGeom prst="rect">
            <a:avLst/>
          </a:prstGeom>
          <a:noFill/>
        </p:spPr>
        <p:txBody>
          <a:bodyPr wrap="square">
            <a:spAutoFit/>
          </a:bodyPr>
          <a:lstStyle/>
          <a:p>
            <a:pPr marL="0" indent="0">
              <a:lnSpc>
                <a:spcPct val="200000"/>
              </a:lnSpc>
              <a:buNone/>
            </a:pPr>
            <a:r>
              <a:rPr lang="es-ES" dirty="0">
                <a:solidFill>
                  <a:srgbClr val="002855"/>
                </a:solidFill>
              </a:rPr>
              <a:t>A) Sulfonilureas</a:t>
            </a:r>
          </a:p>
          <a:p>
            <a:pPr marL="0" indent="0">
              <a:lnSpc>
                <a:spcPct val="200000"/>
              </a:lnSpc>
              <a:buNone/>
            </a:pPr>
            <a:r>
              <a:rPr lang="es-ES" b="1" dirty="0">
                <a:solidFill>
                  <a:srgbClr val="002855"/>
                </a:solidFill>
              </a:rPr>
              <a:t>B) Inhibidores de DPP-4 (iDPP-4)</a:t>
            </a:r>
          </a:p>
          <a:p>
            <a:pPr marL="0" indent="0">
              <a:lnSpc>
                <a:spcPct val="200000"/>
              </a:lnSpc>
              <a:buNone/>
            </a:pPr>
            <a:r>
              <a:rPr lang="es-ES" dirty="0">
                <a:solidFill>
                  <a:srgbClr val="002855"/>
                </a:solidFill>
              </a:rPr>
              <a:t>C) </a:t>
            </a:r>
            <a:r>
              <a:rPr lang="es-ES" dirty="0" err="1">
                <a:solidFill>
                  <a:srgbClr val="002855"/>
                </a:solidFill>
              </a:rPr>
              <a:t>Repaglinida</a:t>
            </a:r>
            <a:endParaRPr lang="es-ES" dirty="0">
              <a:solidFill>
                <a:srgbClr val="002855"/>
              </a:solidFill>
            </a:endParaRPr>
          </a:p>
          <a:p>
            <a:pPr marL="0" indent="0">
              <a:lnSpc>
                <a:spcPct val="200000"/>
              </a:lnSpc>
              <a:buNone/>
            </a:pPr>
            <a:r>
              <a:rPr lang="es-ES" dirty="0">
                <a:solidFill>
                  <a:srgbClr val="002855"/>
                </a:solidFill>
              </a:rPr>
              <a:t>D) </a:t>
            </a:r>
            <a:r>
              <a:rPr lang="es-ES" dirty="0" err="1">
                <a:solidFill>
                  <a:srgbClr val="002855"/>
                </a:solidFill>
              </a:rPr>
              <a:t>Pioglitazona</a:t>
            </a:r>
            <a:endParaRPr lang="es-ES" dirty="0">
              <a:solidFill>
                <a:srgbClr val="002855"/>
              </a:solidFill>
            </a:endParaRPr>
          </a:p>
        </p:txBody>
      </p:sp>
      <p:sp>
        <p:nvSpPr>
          <p:cNvPr id="3" name="Elipse 2">
            <a:extLst>
              <a:ext uri="{FF2B5EF4-FFF2-40B4-BE49-F238E27FC236}">
                <a16:creationId xmlns:a16="http://schemas.microsoft.com/office/drawing/2014/main" id="{F3067395-5908-C31D-6C0F-A3052E4D3503}"/>
              </a:ext>
            </a:extLst>
          </p:cNvPr>
          <p:cNvSpPr/>
          <p:nvPr/>
        </p:nvSpPr>
        <p:spPr>
          <a:xfrm>
            <a:off x="6798733" y="831565"/>
            <a:ext cx="4950355" cy="4950355"/>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60028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87F4-3067-86C0-494C-705F693E75E0}"/>
              </a:ext>
            </a:extLst>
          </p:cNvPr>
          <p:cNvSpPr>
            <a:spLocks noGrp="1"/>
          </p:cNvSpPr>
          <p:nvPr>
            <p:ph type="title" idx="4294967295"/>
          </p:nvPr>
        </p:nvSpPr>
        <p:spPr>
          <a:xfrm>
            <a:off x="663575" y="631044"/>
            <a:ext cx="11439525" cy="850900"/>
          </a:xfrm>
        </p:spPr>
        <p:txBody>
          <a:bodyPr/>
          <a:lstStyle/>
          <a:p>
            <a:r>
              <a:rPr lang="es-ES" sz="2400" b="1" dirty="0">
                <a:solidFill>
                  <a:srgbClr val="00F0BE"/>
                </a:solidFill>
              </a:rPr>
              <a:t>¿Qué tratamientos se consideran para un paciente frágil?</a:t>
            </a:r>
          </a:p>
        </p:txBody>
      </p:sp>
      <p:sp>
        <p:nvSpPr>
          <p:cNvPr id="11" name="TextBox 10">
            <a:extLst>
              <a:ext uri="{FF2B5EF4-FFF2-40B4-BE49-F238E27FC236}">
                <a16:creationId xmlns:a16="http://schemas.microsoft.com/office/drawing/2014/main" id="{5C422350-40C0-0A3B-071B-E1C81AC41253}"/>
              </a:ext>
            </a:extLst>
          </p:cNvPr>
          <p:cNvSpPr txBox="1"/>
          <p:nvPr/>
        </p:nvSpPr>
        <p:spPr>
          <a:xfrm>
            <a:off x="731838" y="6092825"/>
            <a:ext cx="9278437" cy="307777"/>
          </a:xfrm>
          <a:prstGeom prst="rect">
            <a:avLst/>
          </a:prstGeom>
          <a:noFill/>
        </p:spPr>
        <p:txBody>
          <a:bodyPr wrap="square">
            <a:spAutoFit/>
          </a:bodyPr>
          <a:lstStyle/>
          <a:p>
            <a:r>
              <a:rPr lang="es-ES" sz="700" dirty="0">
                <a:solidFill>
                  <a:srgbClr val="002855"/>
                </a:solidFill>
              </a:rPr>
              <a:t>Recomendaciones en el manejo de la hiperglucemia en pacientes con diabetes mellitus según grado de fragilidad. Diabetes Práctica. </a:t>
            </a:r>
            <a:r>
              <a:rPr lang="es-ES" sz="700" dirty="0">
                <a:solidFill>
                  <a:srgbClr val="0563C1"/>
                </a:solidFill>
                <a:hlinkClick r:id="rId2">
                  <a:extLst>
                    <a:ext uri="{A12FA001-AC4F-418D-AE19-62706E023703}">
                      <ahyp:hlinkClr xmlns:ahyp="http://schemas.microsoft.com/office/drawing/2018/hyperlinkcolor" val="tx"/>
                    </a:ext>
                  </a:extLst>
                </a:hlinkClick>
              </a:rPr>
              <a:t>https://diabetespractica.com/articulo/693?_gl=1*1l3zubt*_</a:t>
            </a:r>
            <a:r>
              <a:rPr lang="es-ES" sz="700" dirty="0" err="1">
                <a:solidFill>
                  <a:srgbClr val="0563C1"/>
                </a:solidFill>
                <a:hlinkClick r:id="rId2">
                  <a:extLst>
                    <a:ext uri="{A12FA001-AC4F-418D-AE19-62706E023703}">
                      <ahyp:hlinkClr xmlns:ahyp="http://schemas.microsoft.com/office/drawing/2018/hyperlinkcolor" val="tx"/>
                    </a:ext>
                  </a:extLst>
                </a:hlinkClick>
              </a:rPr>
              <a:t>ga</a:t>
            </a:r>
            <a:r>
              <a:rPr lang="es-ES" sz="700" dirty="0">
                <a:solidFill>
                  <a:srgbClr val="002855"/>
                </a:solidFill>
                <a:hlinkClick r:id="rId2">
                  <a:extLst>
                    <a:ext uri="{A12FA001-AC4F-418D-AE19-62706E023703}">
                      <ahyp:hlinkClr xmlns:ahyp="http://schemas.microsoft.com/office/drawing/2018/hyperlinkcolor" val="tx"/>
                    </a:ext>
                  </a:extLst>
                </a:hlinkClick>
              </a:rPr>
              <a:t>*MTk3MjI5MDQwMi4xNzI5MTYxNzEy*_ga_YC59VF8MB3*MTczOTg5ODk1OS44LjEuMTczOTg5OTExNi4wLjAuMA</a:t>
            </a:r>
            <a:r>
              <a:rPr lang="es-ES" sz="700" dirty="0">
                <a:solidFill>
                  <a:srgbClr val="002855"/>
                </a:solidFill>
              </a:rPr>
              <a:t>.. </a:t>
            </a:r>
          </a:p>
        </p:txBody>
      </p:sp>
      <p:graphicFrame>
        <p:nvGraphicFramePr>
          <p:cNvPr id="4" name="Tabla 3">
            <a:extLst>
              <a:ext uri="{FF2B5EF4-FFF2-40B4-BE49-F238E27FC236}">
                <a16:creationId xmlns:a16="http://schemas.microsoft.com/office/drawing/2014/main" id="{A44A648F-D646-22A6-CCBA-4E0FB920BBEE}"/>
              </a:ext>
            </a:extLst>
          </p:cNvPr>
          <p:cNvGraphicFramePr>
            <a:graphicFrameLocks noGrp="1"/>
          </p:cNvGraphicFramePr>
          <p:nvPr>
            <p:extLst>
              <p:ext uri="{D42A27DB-BD31-4B8C-83A1-F6EECF244321}">
                <p14:modId xmlns:p14="http://schemas.microsoft.com/office/powerpoint/2010/main" val="2570691472"/>
              </p:ext>
            </p:extLst>
          </p:nvPr>
        </p:nvGraphicFramePr>
        <p:xfrm>
          <a:off x="731838" y="1380588"/>
          <a:ext cx="11017251" cy="4404360"/>
        </p:xfrm>
        <a:graphic>
          <a:graphicData uri="http://schemas.openxmlformats.org/drawingml/2006/table">
            <a:tbl>
              <a:tblPr firstRow="1" bandRow="1">
                <a:tableStyleId>{5C22544A-7EE6-4342-B048-85BDC9FD1C3A}</a:tableStyleId>
              </a:tblPr>
              <a:tblGrid>
                <a:gridCol w="1814414">
                  <a:extLst>
                    <a:ext uri="{9D8B030D-6E8A-4147-A177-3AD203B41FA5}">
                      <a16:colId xmlns:a16="http://schemas.microsoft.com/office/drawing/2014/main" val="3137310402"/>
                    </a:ext>
                  </a:extLst>
                </a:gridCol>
                <a:gridCol w="1631853">
                  <a:extLst>
                    <a:ext uri="{9D8B030D-6E8A-4147-A177-3AD203B41FA5}">
                      <a16:colId xmlns:a16="http://schemas.microsoft.com/office/drawing/2014/main" val="2958415271"/>
                    </a:ext>
                  </a:extLst>
                </a:gridCol>
                <a:gridCol w="1266092">
                  <a:extLst>
                    <a:ext uri="{9D8B030D-6E8A-4147-A177-3AD203B41FA5}">
                      <a16:colId xmlns:a16="http://schemas.microsoft.com/office/drawing/2014/main" val="1255730232"/>
                    </a:ext>
                  </a:extLst>
                </a:gridCol>
                <a:gridCol w="1477108">
                  <a:extLst>
                    <a:ext uri="{9D8B030D-6E8A-4147-A177-3AD203B41FA5}">
                      <a16:colId xmlns:a16="http://schemas.microsoft.com/office/drawing/2014/main" val="230279823"/>
                    </a:ext>
                  </a:extLst>
                </a:gridCol>
                <a:gridCol w="1090998">
                  <a:extLst>
                    <a:ext uri="{9D8B030D-6E8A-4147-A177-3AD203B41FA5}">
                      <a16:colId xmlns:a16="http://schemas.microsoft.com/office/drawing/2014/main" val="3723174654"/>
                    </a:ext>
                  </a:extLst>
                </a:gridCol>
                <a:gridCol w="1356780">
                  <a:extLst>
                    <a:ext uri="{9D8B030D-6E8A-4147-A177-3AD203B41FA5}">
                      <a16:colId xmlns:a16="http://schemas.microsoft.com/office/drawing/2014/main" val="3208398319"/>
                    </a:ext>
                  </a:extLst>
                </a:gridCol>
                <a:gridCol w="1420837">
                  <a:extLst>
                    <a:ext uri="{9D8B030D-6E8A-4147-A177-3AD203B41FA5}">
                      <a16:colId xmlns:a16="http://schemas.microsoft.com/office/drawing/2014/main" val="2130116374"/>
                    </a:ext>
                  </a:extLst>
                </a:gridCol>
                <a:gridCol w="959169">
                  <a:extLst>
                    <a:ext uri="{9D8B030D-6E8A-4147-A177-3AD203B41FA5}">
                      <a16:colId xmlns:a16="http://schemas.microsoft.com/office/drawing/2014/main" val="1744002251"/>
                    </a:ext>
                  </a:extLst>
                </a:gridCol>
              </a:tblGrid>
              <a:tr h="370840">
                <a:tc>
                  <a:txBody>
                    <a:bodyPr/>
                    <a:lstStyle/>
                    <a:p>
                      <a:endParaRPr lang="es-ES" sz="1200" dirty="0"/>
                    </a:p>
                  </a:txBody>
                  <a:tcPr anchor="ctr">
                    <a:noFill/>
                  </a:tcPr>
                </a:tc>
                <a:tc>
                  <a:txBody>
                    <a:bodyPr/>
                    <a:lstStyle/>
                    <a:p>
                      <a:pPr algn="ctr"/>
                      <a:r>
                        <a:rPr lang="es-ES" sz="1200" dirty="0"/>
                        <a:t>Metformina</a:t>
                      </a:r>
                    </a:p>
                  </a:txBody>
                  <a:tcPr anchor="ctr">
                    <a:solidFill>
                      <a:srgbClr val="002855"/>
                    </a:solidFill>
                  </a:tcPr>
                </a:tc>
                <a:tc>
                  <a:txBody>
                    <a:bodyPr/>
                    <a:lstStyle/>
                    <a:p>
                      <a:pPr algn="ctr"/>
                      <a:r>
                        <a:rPr lang="es-ES" sz="1200" dirty="0"/>
                        <a:t>iDPP-4</a:t>
                      </a:r>
                    </a:p>
                  </a:txBody>
                  <a:tcPr anchor="ctr">
                    <a:solidFill>
                      <a:srgbClr val="002855"/>
                    </a:solidFill>
                  </a:tcPr>
                </a:tc>
                <a:tc>
                  <a:txBody>
                    <a:bodyPr/>
                    <a:lstStyle/>
                    <a:p>
                      <a:pPr algn="ctr"/>
                      <a:r>
                        <a:rPr lang="es-ES" sz="1200" dirty="0"/>
                        <a:t>iSGLT-2</a:t>
                      </a:r>
                    </a:p>
                  </a:txBody>
                  <a:tcPr anchor="ctr">
                    <a:solidFill>
                      <a:srgbClr val="002855"/>
                    </a:solidFill>
                  </a:tcPr>
                </a:tc>
                <a:tc>
                  <a:txBody>
                    <a:bodyPr/>
                    <a:lstStyle/>
                    <a:p>
                      <a:pPr algn="ctr"/>
                      <a:r>
                        <a:rPr lang="es-ES" sz="1200" dirty="0"/>
                        <a:t>arGLP-1</a:t>
                      </a:r>
                    </a:p>
                  </a:txBody>
                  <a:tcPr anchor="ctr">
                    <a:solidFill>
                      <a:srgbClr val="002855"/>
                    </a:solidFill>
                  </a:tcPr>
                </a:tc>
                <a:tc>
                  <a:txBody>
                    <a:bodyPr/>
                    <a:lstStyle/>
                    <a:p>
                      <a:pPr algn="ctr"/>
                      <a:r>
                        <a:rPr lang="es-ES" sz="1200" dirty="0"/>
                        <a:t>Sulfonilurea</a:t>
                      </a:r>
                    </a:p>
                  </a:txBody>
                  <a:tcPr anchor="ctr">
                    <a:solidFill>
                      <a:srgbClr val="002855"/>
                    </a:solidFill>
                  </a:tcPr>
                </a:tc>
                <a:tc>
                  <a:txBody>
                    <a:bodyPr/>
                    <a:lstStyle/>
                    <a:p>
                      <a:pPr algn="ctr"/>
                      <a:r>
                        <a:rPr lang="es-ES" sz="1200" dirty="0" err="1"/>
                        <a:t>Pioglitazona</a:t>
                      </a:r>
                      <a:endParaRPr lang="es-ES" sz="1200" dirty="0"/>
                    </a:p>
                  </a:txBody>
                  <a:tcPr anchor="ctr">
                    <a:solidFill>
                      <a:srgbClr val="002855"/>
                    </a:solidFill>
                  </a:tcPr>
                </a:tc>
                <a:tc>
                  <a:txBody>
                    <a:bodyPr/>
                    <a:lstStyle/>
                    <a:p>
                      <a:pPr algn="ctr"/>
                      <a:r>
                        <a:rPr lang="es-ES" sz="1200" dirty="0" err="1"/>
                        <a:t>Glinidas</a:t>
                      </a:r>
                      <a:endParaRPr lang="es-ES" sz="1200" dirty="0"/>
                    </a:p>
                  </a:txBody>
                  <a:tcPr anchor="ctr">
                    <a:solidFill>
                      <a:srgbClr val="002855"/>
                    </a:solidFill>
                  </a:tcPr>
                </a:tc>
                <a:extLst>
                  <a:ext uri="{0D108BD9-81ED-4DB2-BD59-A6C34878D82A}">
                    <a16:rowId xmlns:a16="http://schemas.microsoft.com/office/drawing/2014/main" val="473136144"/>
                  </a:ext>
                </a:extLst>
              </a:tr>
              <a:tr h="370840">
                <a:tc>
                  <a:txBody>
                    <a:bodyPr/>
                    <a:lstStyle/>
                    <a:p>
                      <a:r>
                        <a:rPr lang="es-ES" sz="1200" b="1" dirty="0">
                          <a:solidFill>
                            <a:schemeClr val="bg1"/>
                          </a:solidFill>
                        </a:rPr>
                        <a:t>Hipoglucemia</a:t>
                      </a:r>
                    </a:p>
                  </a:txBody>
                  <a:tcPr anchor="ctr">
                    <a:solidFill>
                      <a:srgbClr val="002855"/>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Moderada </a:t>
                      </a:r>
                      <a:br>
                        <a:rPr lang="es-ES" sz="1200" dirty="0"/>
                      </a:br>
                      <a:r>
                        <a:rPr lang="es-ES" sz="1200" dirty="0"/>
                        <a:t>o grave</a:t>
                      </a:r>
                    </a:p>
                  </a:txBody>
                  <a:tcPr anchor="ctr">
                    <a:solidFill>
                      <a:srgbClr val="FF453D"/>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Leve</a:t>
                      </a:r>
                    </a:p>
                  </a:txBody>
                  <a:tcPr anchor="ctr">
                    <a:solidFill>
                      <a:schemeClr val="accent2">
                        <a:lumMod val="40000"/>
                        <a:lumOff val="60000"/>
                      </a:schemeClr>
                    </a:solidFill>
                  </a:tcPr>
                </a:tc>
                <a:extLst>
                  <a:ext uri="{0D108BD9-81ED-4DB2-BD59-A6C34878D82A}">
                    <a16:rowId xmlns:a16="http://schemas.microsoft.com/office/drawing/2014/main" val="260341457"/>
                  </a:ext>
                </a:extLst>
              </a:tr>
              <a:tr h="370840">
                <a:tc>
                  <a:txBody>
                    <a:bodyPr/>
                    <a:lstStyle/>
                    <a:p>
                      <a:r>
                        <a:rPr lang="es-ES" sz="1200" b="1" dirty="0">
                          <a:solidFill>
                            <a:schemeClr val="bg1"/>
                          </a:solidFill>
                        </a:rPr>
                        <a:t>Efecto sobre la presión arterial</a:t>
                      </a:r>
                    </a:p>
                  </a:txBody>
                  <a:tcPr anchor="ctr">
                    <a:solidFill>
                      <a:srgbClr val="002855"/>
                    </a:solidFill>
                  </a:tcPr>
                </a:tc>
                <a:tc>
                  <a:txBody>
                    <a:bodyPr/>
                    <a:lstStyle/>
                    <a:p>
                      <a:pPr algn="ctr"/>
                      <a:endParaRPr lang="es-ES" sz="1200" dirty="0"/>
                    </a:p>
                  </a:txBody>
                  <a:tcPr anchor="ctr">
                    <a:solidFill>
                      <a:schemeClr val="bg1">
                        <a:lumMod val="95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Riesgo de hipovolemia</a:t>
                      </a:r>
                    </a:p>
                  </a:txBody>
                  <a:tcPr anchor="ctr">
                    <a:solidFill>
                      <a:schemeClr val="accent2">
                        <a:lumMod val="40000"/>
                        <a:lumOff val="60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extLst>
                  <a:ext uri="{0D108BD9-81ED-4DB2-BD59-A6C34878D82A}">
                    <a16:rowId xmlns:a16="http://schemas.microsoft.com/office/drawing/2014/main" val="3517867084"/>
                  </a:ext>
                </a:extLst>
              </a:tr>
              <a:tr h="370840">
                <a:tc>
                  <a:txBody>
                    <a:bodyPr/>
                    <a:lstStyle/>
                    <a:p>
                      <a:r>
                        <a:rPr lang="es-ES" sz="1200" b="1" dirty="0">
                          <a:solidFill>
                            <a:schemeClr val="bg1"/>
                          </a:solidFill>
                        </a:rPr>
                        <a:t>Cetoacidosis</a:t>
                      </a:r>
                    </a:p>
                  </a:txBody>
                  <a:tcPr anchor="ctr">
                    <a:solidFill>
                      <a:srgbClr val="002855"/>
                    </a:solidFill>
                  </a:tcPr>
                </a:tc>
                <a:tc>
                  <a:txBody>
                    <a:bodyPr/>
                    <a:lstStyle/>
                    <a:p>
                      <a:pPr algn="ctr"/>
                      <a:endParaRPr lang="es-ES" sz="1200" dirty="0"/>
                    </a:p>
                  </a:txBody>
                  <a:tcPr anchor="ctr">
                    <a:solidFill>
                      <a:schemeClr val="bg1">
                        <a:lumMod val="85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Efecto adverso recogido en ficha técnica</a:t>
                      </a:r>
                    </a:p>
                  </a:txBody>
                  <a:tcPr anchor="ctr">
                    <a:solidFill>
                      <a:schemeClr val="accent2">
                        <a:lumMod val="40000"/>
                        <a:lumOff val="60000"/>
                      </a:schemeClr>
                    </a:solidFill>
                  </a:tcPr>
                </a:tc>
                <a:tc>
                  <a:txBody>
                    <a:bodyPr/>
                    <a:lstStyle/>
                    <a:p>
                      <a:pPr algn="ctr"/>
                      <a:endParaRPr lang="es-ES" sz="1200" dirty="0"/>
                    </a:p>
                  </a:txBody>
                  <a:tcPr anchor="ctr">
                    <a:solidFill>
                      <a:schemeClr val="bg1">
                        <a:lumMod val="85000"/>
                      </a:schemeClr>
                    </a:solidFill>
                  </a:tcPr>
                </a:tc>
                <a:tc>
                  <a:txBody>
                    <a:bodyPr/>
                    <a:lstStyle/>
                    <a:p>
                      <a:pPr algn="ctr"/>
                      <a:endParaRPr lang="es-ES" sz="1200" dirty="0"/>
                    </a:p>
                  </a:txBody>
                  <a:tcPr anchor="ctr">
                    <a:solidFill>
                      <a:schemeClr val="bg1">
                        <a:lumMod val="85000"/>
                      </a:schemeClr>
                    </a:solidFill>
                  </a:tcPr>
                </a:tc>
                <a:tc>
                  <a:txBody>
                    <a:bodyPr/>
                    <a:lstStyle/>
                    <a:p>
                      <a:pPr algn="ctr"/>
                      <a:endParaRPr lang="es-ES" sz="1200" dirty="0"/>
                    </a:p>
                  </a:txBody>
                  <a:tcPr anchor="ctr">
                    <a:solidFill>
                      <a:schemeClr val="bg1">
                        <a:lumMod val="85000"/>
                      </a:schemeClr>
                    </a:solidFill>
                  </a:tcPr>
                </a:tc>
                <a:tc>
                  <a:txBody>
                    <a:bodyPr/>
                    <a:lstStyle/>
                    <a:p>
                      <a:pPr algn="ctr"/>
                      <a:endParaRPr lang="es-ES" sz="1200" dirty="0"/>
                    </a:p>
                  </a:txBody>
                  <a:tcPr anchor="ctr">
                    <a:solidFill>
                      <a:schemeClr val="bg1">
                        <a:lumMod val="85000"/>
                      </a:schemeClr>
                    </a:solidFill>
                  </a:tcPr>
                </a:tc>
                <a:extLst>
                  <a:ext uri="{0D108BD9-81ED-4DB2-BD59-A6C34878D82A}">
                    <a16:rowId xmlns:a16="http://schemas.microsoft.com/office/drawing/2014/main" val="4134614146"/>
                  </a:ext>
                </a:extLst>
              </a:tr>
              <a:tr h="370840">
                <a:tc>
                  <a:txBody>
                    <a:bodyPr/>
                    <a:lstStyle/>
                    <a:p>
                      <a:r>
                        <a:rPr lang="es-ES" sz="1200" b="1" dirty="0">
                          <a:solidFill>
                            <a:schemeClr val="bg1"/>
                          </a:solidFill>
                        </a:rPr>
                        <a:t>Efecto sobre el peso</a:t>
                      </a:r>
                    </a:p>
                  </a:txBody>
                  <a:tcPr anchor="ctr">
                    <a:solidFill>
                      <a:srgbClr val="002855"/>
                    </a:solidFill>
                  </a:tcPr>
                </a:tc>
                <a:tc>
                  <a:txBody>
                    <a:bodyPr/>
                    <a:lstStyle/>
                    <a:p>
                      <a:pPr algn="ctr"/>
                      <a:r>
                        <a:rPr lang="es-ES" sz="1200" dirty="0"/>
                        <a:t>Neutral / </a:t>
                      </a:r>
                      <a:br>
                        <a:rPr lang="es-ES" sz="1200" dirty="0"/>
                      </a:br>
                      <a:r>
                        <a:rPr lang="es-ES" sz="1200" dirty="0"/>
                        <a:t>Pérdida moderada</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Pérdida</a:t>
                      </a:r>
                    </a:p>
                  </a:txBody>
                  <a:tcPr anchor="ctr">
                    <a:solidFill>
                      <a:schemeClr val="accent6">
                        <a:lumMod val="40000"/>
                        <a:lumOff val="60000"/>
                      </a:schemeClr>
                    </a:solidFill>
                  </a:tcPr>
                </a:tc>
                <a:tc>
                  <a:txBody>
                    <a:bodyPr/>
                    <a:lstStyle/>
                    <a:p>
                      <a:pPr algn="ctr"/>
                      <a:r>
                        <a:rPr lang="es-ES" sz="1200" dirty="0"/>
                        <a:t>Pérdida</a:t>
                      </a:r>
                    </a:p>
                  </a:txBody>
                  <a:tcPr anchor="ctr">
                    <a:solidFill>
                      <a:schemeClr val="accent6">
                        <a:lumMod val="40000"/>
                        <a:lumOff val="60000"/>
                      </a:schemeClr>
                    </a:solidFill>
                  </a:tcPr>
                </a:tc>
                <a:tc>
                  <a:txBody>
                    <a:bodyPr/>
                    <a:lstStyle/>
                    <a:p>
                      <a:pPr algn="ctr"/>
                      <a:r>
                        <a:rPr lang="es-ES" sz="1200" dirty="0"/>
                        <a:t>Ganancia</a:t>
                      </a:r>
                    </a:p>
                  </a:txBody>
                  <a:tcPr anchor="ctr">
                    <a:solidFill>
                      <a:srgbClr val="FF453D"/>
                    </a:solidFill>
                  </a:tcPr>
                </a:tc>
                <a:tc>
                  <a:txBody>
                    <a:bodyPr/>
                    <a:lstStyle/>
                    <a:p>
                      <a:pPr algn="ctr"/>
                      <a:r>
                        <a:rPr lang="es-ES" sz="1200" dirty="0"/>
                        <a:t>Ganancia</a:t>
                      </a:r>
                    </a:p>
                  </a:txBody>
                  <a:tcPr anchor="ctr">
                    <a:solidFill>
                      <a:srgbClr val="FF453D"/>
                    </a:solidFill>
                  </a:tcPr>
                </a:tc>
                <a:tc>
                  <a:txBody>
                    <a:bodyPr/>
                    <a:lstStyle/>
                    <a:p>
                      <a:pPr algn="ctr"/>
                      <a:r>
                        <a:rPr lang="es-ES" sz="1200" dirty="0"/>
                        <a:t>Neutral</a:t>
                      </a:r>
                    </a:p>
                  </a:txBody>
                  <a:tcPr anchor="ctr">
                    <a:solidFill>
                      <a:schemeClr val="accent6">
                        <a:lumMod val="40000"/>
                        <a:lumOff val="60000"/>
                      </a:schemeClr>
                    </a:solidFill>
                  </a:tcPr>
                </a:tc>
                <a:extLst>
                  <a:ext uri="{0D108BD9-81ED-4DB2-BD59-A6C34878D82A}">
                    <a16:rowId xmlns:a16="http://schemas.microsoft.com/office/drawing/2014/main" val="3491411054"/>
                  </a:ext>
                </a:extLst>
              </a:tr>
              <a:tr h="370840">
                <a:tc>
                  <a:txBody>
                    <a:bodyPr/>
                    <a:lstStyle/>
                    <a:p>
                      <a:r>
                        <a:rPr lang="es-ES" sz="1200" b="1" dirty="0">
                          <a:solidFill>
                            <a:schemeClr val="bg1"/>
                          </a:solidFill>
                        </a:rPr>
                        <a:t>Retención </a:t>
                      </a:r>
                      <a:r>
                        <a:rPr lang="es-ES" sz="1200" b="1" dirty="0" err="1">
                          <a:solidFill>
                            <a:schemeClr val="bg1"/>
                          </a:solidFill>
                        </a:rPr>
                        <a:t>hidrosalina</a:t>
                      </a:r>
                      <a:endParaRPr lang="es-ES" sz="1200" b="1" dirty="0">
                        <a:solidFill>
                          <a:schemeClr val="bg1"/>
                        </a:solidFill>
                      </a:endParaRPr>
                    </a:p>
                  </a:txBody>
                  <a:tcPr anchor="ctr">
                    <a:solidFill>
                      <a:srgbClr val="002855"/>
                    </a:solidFill>
                  </a:tcPr>
                </a:tc>
                <a:tc>
                  <a:txBody>
                    <a:bodyPr/>
                    <a:lstStyle/>
                    <a:p>
                      <a:pPr algn="ctr"/>
                      <a:endParaRPr lang="es-ES" sz="1200" dirty="0"/>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Neutral</a:t>
                      </a:r>
                    </a:p>
                  </a:txBody>
                  <a:tcPr anchor="ctr">
                    <a:solidFill>
                      <a:schemeClr val="accent6">
                        <a:lumMod val="40000"/>
                        <a:lumOff val="60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r>
                        <a:rPr lang="es-ES" sz="1200" dirty="0"/>
                        <a:t>Precaución, retención hídrica e IC</a:t>
                      </a:r>
                    </a:p>
                  </a:txBody>
                  <a:tcPr anchor="ctr">
                    <a:solidFill>
                      <a:schemeClr val="accent2">
                        <a:lumMod val="40000"/>
                        <a:lumOff val="60000"/>
                      </a:schemeClr>
                    </a:solidFill>
                  </a:tcPr>
                </a:tc>
                <a:tc>
                  <a:txBody>
                    <a:bodyPr/>
                    <a:lstStyle/>
                    <a:p>
                      <a:pPr algn="ctr"/>
                      <a:endParaRPr lang="es-ES" sz="1200" dirty="0"/>
                    </a:p>
                  </a:txBody>
                  <a:tcPr anchor="ctr">
                    <a:solidFill>
                      <a:schemeClr val="bg1">
                        <a:lumMod val="95000"/>
                      </a:schemeClr>
                    </a:solidFill>
                  </a:tcPr>
                </a:tc>
                <a:extLst>
                  <a:ext uri="{0D108BD9-81ED-4DB2-BD59-A6C34878D82A}">
                    <a16:rowId xmlns:a16="http://schemas.microsoft.com/office/drawing/2014/main" val="3140928213"/>
                  </a:ext>
                </a:extLst>
              </a:tr>
              <a:tr h="370840">
                <a:tc>
                  <a:txBody>
                    <a:bodyPr/>
                    <a:lstStyle/>
                    <a:p>
                      <a:r>
                        <a:rPr lang="es-ES" sz="1200" b="1" dirty="0">
                          <a:solidFill>
                            <a:schemeClr val="bg1"/>
                          </a:solidFill>
                        </a:rPr>
                        <a:t>Sarcopenia</a:t>
                      </a:r>
                    </a:p>
                  </a:txBody>
                  <a:tcPr anchor="ctr">
                    <a:solidFill>
                      <a:srgbClr val="002855"/>
                    </a:solidFill>
                  </a:tcPr>
                </a:tc>
                <a:tc>
                  <a:txBody>
                    <a:bodyPr/>
                    <a:lstStyle/>
                    <a:p>
                      <a:pPr algn="ctr"/>
                      <a:r>
                        <a:rPr lang="es-ES" sz="1200" dirty="0"/>
                        <a:t>Posible efecto beneficioso</a:t>
                      </a: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Posible efecto beneficioso</a:t>
                      </a:r>
                    </a:p>
                  </a:txBody>
                  <a:tcPr anchor="ctr">
                    <a:solidFill>
                      <a:schemeClr val="accent6">
                        <a:lumMod val="40000"/>
                        <a:lumOff val="60000"/>
                      </a:schemeClr>
                    </a:solidFill>
                  </a:tcPr>
                </a:tc>
                <a:tc>
                  <a:txBody>
                    <a:bodyPr/>
                    <a:lstStyle/>
                    <a:p>
                      <a:pPr algn="ctr"/>
                      <a:r>
                        <a:rPr lang="es-ES" sz="1200" dirty="0"/>
                        <a:t>Precaución si sarcopenia y edad avanzada</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Posible efecto beneficioso</a:t>
                      </a: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Posible efecto negativo</a:t>
                      </a:r>
                    </a:p>
                  </a:txBody>
                  <a:tcPr anchor="ctr">
                    <a:solidFill>
                      <a:srgbClr val="FF453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Posible efecto beneficioso</a:t>
                      </a:r>
                    </a:p>
                  </a:txBody>
                  <a:tcPr anchor="ctr">
                    <a:solidFill>
                      <a:schemeClr val="accent6">
                        <a:lumMod val="40000"/>
                        <a:lumOff val="60000"/>
                      </a:schemeClr>
                    </a:solidFill>
                  </a:tcPr>
                </a:tc>
                <a:tc>
                  <a:txBody>
                    <a:bodyPr/>
                    <a:lstStyle/>
                    <a:p>
                      <a:pPr algn="ctr"/>
                      <a:endParaRPr lang="es-ES" sz="1200" dirty="0"/>
                    </a:p>
                  </a:txBody>
                  <a:tcPr anchor="ctr">
                    <a:solidFill>
                      <a:schemeClr val="bg1">
                        <a:lumMod val="85000"/>
                      </a:schemeClr>
                    </a:solidFill>
                  </a:tcPr>
                </a:tc>
                <a:extLst>
                  <a:ext uri="{0D108BD9-81ED-4DB2-BD59-A6C34878D82A}">
                    <a16:rowId xmlns:a16="http://schemas.microsoft.com/office/drawing/2014/main" val="2465008598"/>
                  </a:ext>
                </a:extLst>
              </a:tr>
              <a:tr h="370840">
                <a:tc>
                  <a:txBody>
                    <a:bodyPr/>
                    <a:lstStyle/>
                    <a:p>
                      <a:r>
                        <a:rPr lang="es-ES" sz="1200" b="1" dirty="0">
                          <a:solidFill>
                            <a:schemeClr val="bg1"/>
                          </a:solidFill>
                        </a:rPr>
                        <a:t>Fracturas</a:t>
                      </a:r>
                    </a:p>
                  </a:txBody>
                  <a:tcPr anchor="ctr">
                    <a:solidFill>
                      <a:srgbClr val="002855"/>
                    </a:solidFill>
                  </a:tcPr>
                </a:tc>
                <a:tc>
                  <a:txBody>
                    <a:bodyPr/>
                    <a:lstStyle/>
                    <a:p>
                      <a:pPr algn="ctr"/>
                      <a:endParaRPr lang="es-ES" sz="1200" dirty="0"/>
                    </a:p>
                  </a:txBody>
                  <a:tcPr anchor="ctr">
                    <a:solidFill>
                      <a:schemeClr val="bg1">
                        <a:lumMod val="95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tc>
                  <a:txBody>
                    <a:bodyPr/>
                    <a:lstStyle/>
                    <a:p>
                      <a:pPr algn="ctr"/>
                      <a:endParaRPr lang="es-ES" sz="1200" dirty="0"/>
                    </a:p>
                  </a:txBody>
                  <a:tcPr anchor="ctr">
                    <a:solidFill>
                      <a:schemeClr val="bg1">
                        <a:lumMod val="95000"/>
                      </a:schemeClr>
                    </a:solidFill>
                  </a:tcPr>
                </a:tc>
                <a:extLst>
                  <a:ext uri="{0D108BD9-81ED-4DB2-BD59-A6C34878D82A}">
                    <a16:rowId xmlns:a16="http://schemas.microsoft.com/office/drawing/2014/main" val="852871182"/>
                  </a:ext>
                </a:extLst>
              </a:tr>
              <a:tr h="370840">
                <a:tc>
                  <a:txBody>
                    <a:bodyPr/>
                    <a:lstStyle/>
                    <a:p>
                      <a:r>
                        <a:rPr lang="es-ES" sz="1200" b="1" dirty="0">
                          <a:solidFill>
                            <a:schemeClr val="bg1"/>
                          </a:solidFill>
                        </a:rPr>
                        <a:t>Efectos adversos GI</a:t>
                      </a:r>
                    </a:p>
                  </a:txBody>
                  <a:tcPr anchor="ctr">
                    <a:solidFill>
                      <a:srgbClr val="002855"/>
                    </a:solidFill>
                  </a:tcPr>
                </a:tc>
                <a:tc>
                  <a:txBody>
                    <a:bodyPr/>
                    <a:lstStyle/>
                    <a:p>
                      <a:pPr algn="ctr"/>
                      <a:r>
                        <a:rPr lang="es-ES" sz="1200" dirty="0"/>
                        <a:t>Leve o moderado</a:t>
                      </a:r>
                    </a:p>
                  </a:txBody>
                  <a:tcPr anchor="ctr">
                    <a:solidFill>
                      <a:schemeClr val="accent2">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Moderado</a:t>
                      </a:r>
                    </a:p>
                  </a:txBody>
                  <a:tcPr anchor="ctr">
                    <a:solidFill>
                      <a:schemeClr val="accent2">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tc>
                  <a:txBody>
                    <a:bodyPr/>
                    <a:lstStyle/>
                    <a:p>
                      <a:pPr algn="ctr"/>
                      <a:r>
                        <a:rPr lang="es-ES" sz="1200" dirty="0"/>
                        <a:t>Neutral</a:t>
                      </a:r>
                    </a:p>
                  </a:txBody>
                  <a:tcPr anchor="ctr">
                    <a:solidFill>
                      <a:schemeClr val="accent6">
                        <a:lumMod val="40000"/>
                        <a:lumOff val="60000"/>
                      </a:schemeClr>
                    </a:solidFill>
                  </a:tcPr>
                </a:tc>
                <a:extLst>
                  <a:ext uri="{0D108BD9-81ED-4DB2-BD59-A6C34878D82A}">
                    <a16:rowId xmlns:a16="http://schemas.microsoft.com/office/drawing/2014/main" val="3810200812"/>
                  </a:ext>
                </a:extLst>
              </a:tr>
            </a:tbl>
          </a:graphicData>
        </a:graphic>
      </p:graphicFrame>
    </p:spTree>
    <p:extLst>
      <p:ext uri="{BB962C8B-B14F-4D97-AF65-F5344CB8AC3E}">
        <p14:creationId xmlns:p14="http://schemas.microsoft.com/office/powerpoint/2010/main" val="2899170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3F28266E-6BD4-6036-BA4A-951F6F02D985}"/>
              </a:ext>
            </a:extLst>
          </p:cNvPr>
          <p:cNvSpPr/>
          <p:nvPr/>
        </p:nvSpPr>
        <p:spPr>
          <a:xfrm>
            <a:off x="731838" y="1376363"/>
            <a:ext cx="11017250" cy="4392611"/>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8777A6C3-B429-5857-2E0B-033C764E6264}"/>
              </a:ext>
            </a:extLst>
          </p:cNvPr>
          <p:cNvSpPr>
            <a:spLocks noGrp="1"/>
          </p:cNvSpPr>
          <p:nvPr>
            <p:ph type="title" idx="4294967295"/>
          </p:nvPr>
        </p:nvSpPr>
        <p:spPr>
          <a:xfrm>
            <a:off x="641416" y="624732"/>
            <a:ext cx="11006740" cy="850107"/>
          </a:xfrm>
        </p:spPr>
        <p:txBody>
          <a:bodyPr/>
          <a:lstStyle/>
          <a:p>
            <a:r>
              <a:rPr lang="es-ES" sz="2400" b="1" dirty="0" err="1">
                <a:solidFill>
                  <a:srgbClr val="00F0BE"/>
                </a:solidFill>
              </a:rPr>
              <a:t>Sitagliptina</a:t>
            </a:r>
            <a:r>
              <a:rPr lang="es-ES" sz="2400" b="1" dirty="0">
                <a:solidFill>
                  <a:srgbClr val="00F0BE"/>
                </a:solidFill>
              </a:rPr>
              <a:t> como </a:t>
            </a:r>
            <a:r>
              <a:rPr lang="es-ES" sz="2400" b="1" dirty="0" err="1">
                <a:solidFill>
                  <a:srgbClr val="00F0BE"/>
                </a:solidFill>
              </a:rPr>
              <a:t>gold</a:t>
            </a:r>
            <a:r>
              <a:rPr lang="es-ES" sz="2400" b="1" dirty="0">
                <a:solidFill>
                  <a:srgbClr val="00F0BE"/>
                </a:solidFill>
              </a:rPr>
              <a:t> standard</a:t>
            </a:r>
          </a:p>
        </p:txBody>
      </p:sp>
      <p:sp>
        <p:nvSpPr>
          <p:cNvPr id="4" name="Rectangle 1">
            <a:extLst>
              <a:ext uri="{FF2B5EF4-FFF2-40B4-BE49-F238E27FC236}">
                <a16:creationId xmlns:a16="http://schemas.microsoft.com/office/drawing/2014/main" id="{687B73C6-3D98-41DB-549A-25A60AF8C96A}"/>
              </a:ext>
            </a:extLst>
          </p:cNvPr>
          <p:cNvSpPr>
            <a:spLocks noGrp="1" noChangeArrowheads="1"/>
          </p:cNvSpPr>
          <p:nvPr>
            <p:ph sz="quarter" idx="4294967295"/>
          </p:nvPr>
        </p:nvSpPr>
        <p:spPr bwMode="auto">
          <a:xfrm>
            <a:off x="4557933" y="2906653"/>
            <a:ext cx="686730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s-ES" altLang="es-ES" sz="1800" b="1" i="0" u="none" strike="noStrike" cap="none" normalizeH="0" baseline="0" dirty="0">
                <a:ln>
                  <a:noFill/>
                </a:ln>
                <a:solidFill>
                  <a:srgbClr val="002855"/>
                </a:solidFill>
                <a:effectLst/>
                <a:latin typeface="Arial" panose="020B0604020202020204" pitchFamily="34" charset="0"/>
              </a:rPr>
              <a:t>En pacientes frágiles</a:t>
            </a:r>
            <a:r>
              <a:rPr kumimoji="0" lang="es-ES" altLang="es-ES" sz="1800" b="0" i="0" u="none" strike="noStrike" cap="none" normalizeH="0" baseline="0" dirty="0">
                <a:ln>
                  <a:noFill/>
                </a:ln>
                <a:solidFill>
                  <a:srgbClr val="002855"/>
                </a:solidFill>
                <a:effectLst/>
                <a:latin typeface="Arial" panose="020B0604020202020204" pitchFamily="34" charset="0"/>
              </a:rPr>
              <a:t> (especialmente con dependencia funcional o comorbilidades), porque:</a:t>
            </a:r>
          </a:p>
          <a:p>
            <a:pPr marL="180975" lvl="1" indent="-180975" eaLnBrk="0" fontAlgn="base" hangingPunct="0">
              <a:lnSpc>
                <a:spcPct val="100000"/>
              </a:lnSpc>
              <a:spcBef>
                <a:spcPct val="0"/>
              </a:spcBef>
              <a:spcAft>
                <a:spcPct val="0"/>
              </a:spcAft>
              <a:tabLst>
                <a:tab pos="166688" algn="l"/>
              </a:tabLst>
            </a:pPr>
            <a:r>
              <a:rPr kumimoji="0" lang="es-ES" altLang="es-ES" sz="1800" b="0" i="0" u="none" strike="noStrike" cap="none" normalizeH="0" baseline="0" dirty="0">
                <a:ln>
                  <a:noFill/>
                </a:ln>
                <a:solidFill>
                  <a:srgbClr val="002855"/>
                </a:solidFill>
                <a:effectLst/>
                <a:latin typeface="Arial" panose="020B0604020202020204" pitchFamily="34" charset="0"/>
              </a:rPr>
              <a:t>Tiene </a:t>
            </a:r>
            <a:r>
              <a:rPr kumimoji="0" lang="es-ES" altLang="es-ES" sz="1800" b="1" i="0" u="none" strike="noStrike" cap="none" normalizeH="0" baseline="0" dirty="0">
                <a:ln>
                  <a:noFill/>
                </a:ln>
                <a:solidFill>
                  <a:srgbClr val="002855"/>
                </a:solidFill>
                <a:effectLst/>
                <a:latin typeface="Arial" panose="020B0604020202020204" pitchFamily="34" charset="0"/>
              </a:rPr>
              <a:t>bajo riesgo de hipoglucemia</a:t>
            </a:r>
            <a:r>
              <a:rPr kumimoji="0" lang="es-ES" altLang="es-ES" sz="1800" b="0" i="0" u="none" strike="noStrike" cap="none" normalizeH="0" baseline="0" dirty="0">
                <a:ln>
                  <a:noFill/>
                </a:ln>
                <a:solidFill>
                  <a:srgbClr val="002855"/>
                </a:solidFill>
                <a:effectLst/>
                <a:latin typeface="Arial" panose="020B0604020202020204" pitchFamily="34" charset="0"/>
              </a:rPr>
              <a:t>, algo clave en este perfil.</a:t>
            </a:r>
          </a:p>
          <a:p>
            <a:pPr marL="180975" lvl="1" indent="-180975" eaLnBrk="0" fontAlgn="base" hangingPunct="0">
              <a:lnSpc>
                <a:spcPct val="100000"/>
              </a:lnSpc>
              <a:spcBef>
                <a:spcPct val="0"/>
              </a:spcBef>
              <a:spcAft>
                <a:spcPct val="0"/>
              </a:spcAft>
              <a:tabLst>
                <a:tab pos="166688" algn="l"/>
              </a:tabLst>
            </a:pPr>
            <a:r>
              <a:rPr kumimoji="0" lang="es-ES" altLang="es-ES" sz="1800" b="0" i="0" u="none" strike="noStrike" cap="none" normalizeH="0" baseline="0" dirty="0">
                <a:ln>
                  <a:noFill/>
                </a:ln>
                <a:solidFill>
                  <a:srgbClr val="002855"/>
                </a:solidFill>
                <a:effectLst/>
                <a:latin typeface="Arial" panose="020B0604020202020204" pitchFamily="34" charset="0"/>
              </a:rPr>
              <a:t>Es </a:t>
            </a:r>
            <a:r>
              <a:rPr kumimoji="0" lang="es-ES" altLang="es-ES" sz="1800" b="1" i="0" u="none" strike="noStrike" cap="none" normalizeH="0" baseline="0" dirty="0">
                <a:ln>
                  <a:noFill/>
                </a:ln>
                <a:solidFill>
                  <a:srgbClr val="002855"/>
                </a:solidFill>
                <a:effectLst/>
                <a:latin typeface="Arial" panose="020B0604020202020204" pitchFamily="34" charset="0"/>
              </a:rPr>
              <a:t>bien tolerada</a:t>
            </a:r>
            <a:r>
              <a:rPr kumimoji="0" lang="es-ES" altLang="es-ES" sz="1800" b="0" i="0" u="none" strike="noStrike" cap="none" normalizeH="0" baseline="0" dirty="0">
                <a:ln>
                  <a:noFill/>
                </a:ln>
                <a:solidFill>
                  <a:srgbClr val="002855"/>
                </a:solidFill>
                <a:effectLst/>
                <a:latin typeface="Arial" panose="020B0604020202020204" pitchFamily="34" charset="0"/>
              </a:rPr>
              <a:t>, incluso en personas mayores o con polimedicación.</a:t>
            </a:r>
          </a:p>
          <a:p>
            <a:pPr marL="180975" lvl="1" indent="-180975" eaLnBrk="0" fontAlgn="base" hangingPunct="0">
              <a:lnSpc>
                <a:spcPct val="100000"/>
              </a:lnSpc>
              <a:spcBef>
                <a:spcPct val="0"/>
              </a:spcBef>
              <a:spcAft>
                <a:spcPct val="0"/>
              </a:spcAft>
              <a:tabLst>
                <a:tab pos="166688" algn="l"/>
              </a:tabLst>
            </a:pPr>
            <a:r>
              <a:rPr kumimoji="0" lang="es-ES" altLang="es-ES" sz="1800" b="0" i="0" u="none" strike="noStrike" cap="none" normalizeH="0" baseline="0" dirty="0">
                <a:ln>
                  <a:noFill/>
                </a:ln>
                <a:solidFill>
                  <a:srgbClr val="002855"/>
                </a:solidFill>
                <a:effectLst/>
                <a:latin typeface="Arial" panose="020B0604020202020204" pitchFamily="34" charset="0"/>
              </a:rPr>
              <a:t>No produce aumento de peso.</a:t>
            </a:r>
          </a:p>
          <a:p>
            <a:pPr marL="180975" lvl="1" indent="-180975" eaLnBrk="0" fontAlgn="base" hangingPunct="0">
              <a:lnSpc>
                <a:spcPct val="100000"/>
              </a:lnSpc>
              <a:spcBef>
                <a:spcPct val="0"/>
              </a:spcBef>
              <a:spcAft>
                <a:spcPct val="0"/>
              </a:spcAft>
              <a:tabLst>
                <a:tab pos="166688" algn="l"/>
              </a:tabLst>
            </a:pPr>
            <a:r>
              <a:rPr kumimoji="0" lang="es-ES" altLang="es-ES" sz="1800" b="0" i="0" u="none" strike="noStrike" cap="none" normalizeH="0" baseline="0" dirty="0">
                <a:ln>
                  <a:noFill/>
                </a:ln>
                <a:solidFill>
                  <a:srgbClr val="002855"/>
                </a:solidFill>
                <a:effectLst/>
                <a:latin typeface="Arial" panose="020B0604020202020204" pitchFamily="34" charset="0"/>
              </a:rPr>
              <a:t>Es de </a:t>
            </a:r>
            <a:r>
              <a:rPr kumimoji="0" lang="es-ES" altLang="es-ES" sz="1800" b="1" i="0" u="none" strike="noStrike" cap="none" normalizeH="0" baseline="0" dirty="0">
                <a:ln>
                  <a:noFill/>
                </a:ln>
                <a:solidFill>
                  <a:srgbClr val="002855"/>
                </a:solidFill>
                <a:effectLst/>
                <a:latin typeface="Arial" panose="020B0604020202020204" pitchFamily="34" charset="0"/>
              </a:rPr>
              <a:t>fácil manejo</a:t>
            </a:r>
            <a:r>
              <a:rPr kumimoji="0" lang="es-ES" altLang="es-ES" sz="1800" b="0" i="0" u="none" strike="noStrike" cap="none" normalizeH="0" baseline="0" dirty="0">
                <a:ln>
                  <a:noFill/>
                </a:ln>
                <a:solidFill>
                  <a:srgbClr val="002855"/>
                </a:solidFill>
                <a:effectLst/>
                <a:latin typeface="Arial" panose="020B0604020202020204" pitchFamily="34" charset="0"/>
              </a:rPr>
              <a:t>, sin requerir ajustes complejos.</a:t>
            </a:r>
          </a:p>
          <a:p>
            <a:pPr marL="180975" lvl="1" indent="-180975" eaLnBrk="0" fontAlgn="base" hangingPunct="0">
              <a:lnSpc>
                <a:spcPct val="100000"/>
              </a:lnSpc>
              <a:spcBef>
                <a:spcPct val="0"/>
              </a:spcBef>
              <a:spcAft>
                <a:spcPct val="0"/>
              </a:spcAft>
              <a:tabLst>
                <a:tab pos="166688" algn="l"/>
              </a:tabLst>
            </a:pPr>
            <a:r>
              <a:rPr kumimoji="0" lang="es-ES" altLang="es-ES" sz="1800" b="0" i="0" u="none" strike="noStrike" cap="none" normalizeH="0" baseline="0" dirty="0">
                <a:ln>
                  <a:noFill/>
                </a:ln>
                <a:solidFill>
                  <a:srgbClr val="002855"/>
                </a:solidFill>
                <a:effectLst/>
                <a:latin typeface="Arial" panose="020B0604020202020204" pitchFamily="34" charset="0"/>
              </a:rPr>
              <a:t>Puede utilizarse en pacientes con enfermedad renal crónica (con ajuste de dosis).</a:t>
            </a:r>
          </a:p>
        </p:txBody>
      </p:sp>
      <p:sp>
        <p:nvSpPr>
          <p:cNvPr id="7" name="TextBox 10">
            <a:extLst>
              <a:ext uri="{FF2B5EF4-FFF2-40B4-BE49-F238E27FC236}">
                <a16:creationId xmlns:a16="http://schemas.microsoft.com/office/drawing/2014/main" id="{85A44D19-0291-542E-DDA1-C7EDAF0FD938}"/>
              </a:ext>
            </a:extLst>
          </p:cNvPr>
          <p:cNvSpPr txBox="1"/>
          <p:nvPr/>
        </p:nvSpPr>
        <p:spPr>
          <a:xfrm>
            <a:off x="675565" y="6093924"/>
            <a:ext cx="8187079" cy="307777"/>
          </a:xfrm>
          <a:prstGeom prst="rect">
            <a:avLst/>
          </a:prstGeom>
          <a:noFill/>
        </p:spPr>
        <p:txBody>
          <a:bodyPr wrap="square">
            <a:spAutoFit/>
          </a:bodyPr>
          <a:lstStyle/>
          <a:p>
            <a:r>
              <a:rPr lang="es-ES" sz="700" dirty="0">
                <a:solidFill>
                  <a:srgbClr val="002855"/>
                </a:solidFill>
              </a:rPr>
              <a:t>Recomendaciones en el manejo de la hiperglucemia en pacientes con diabetes mellitus según grado de fragilidad. Diabetes Práctica. </a:t>
            </a:r>
            <a:r>
              <a:rPr lang="es-ES" sz="700" dirty="0">
                <a:solidFill>
                  <a:srgbClr val="0563C1"/>
                </a:solidFill>
                <a:hlinkClick r:id="rId2">
                  <a:extLst>
                    <a:ext uri="{A12FA001-AC4F-418D-AE19-62706E023703}">
                      <ahyp:hlinkClr xmlns:ahyp="http://schemas.microsoft.com/office/drawing/2018/hyperlinkcolor" val="tx"/>
                    </a:ext>
                  </a:extLst>
                </a:hlinkClick>
              </a:rPr>
              <a:t>https://diabetespractica.com/articulo/693?_gl=1*1l3zubt*_ga</a:t>
            </a:r>
            <a:r>
              <a:rPr lang="es-ES" sz="700" dirty="0">
                <a:solidFill>
                  <a:srgbClr val="002855"/>
                </a:solidFill>
                <a:hlinkClick r:id="rId2">
                  <a:extLst>
                    <a:ext uri="{A12FA001-AC4F-418D-AE19-62706E023703}">
                      <ahyp:hlinkClr xmlns:ahyp="http://schemas.microsoft.com/office/drawing/2018/hyperlinkcolor" val="tx"/>
                    </a:ext>
                  </a:extLst>
                </a:hlinkClick>
              </a:rPr>
              <a:t>*MTk3MjI5MDQwMi4xNzI5MTYxNzEy*_ga_YC59VF8MB3*MTczOTg5ODk1OS44LjEuMTczOTg5OTExNi4wLjAuMA</a:t>
            </a:r>
            <a:r>
              <a:rPr lang="es-ES" sz="700" dirty="0">
                <a:solidFill>
                  <a:srgbClr val="002855"/>
                </a:solidFill>
              </a:rPr>
              <a:t>.</a:t>
            </a:r>
          </a:p>
        </p:txBody>
      </p:sp>
      <p:sp>
        <p:nvSpPr>
          <p:cNvPr id="6" name="CuadroTexto 5">
            <a:extLst>
              <a:ext uri="{FF2B5EF4-FFF2-40B4-BE49-F238E27FC236}">
                <a16:creationId xmlns:a16="http://schemas.microsoft.com/office/drawing/2014/main" id="{59566EE9-BECD-44AD-3D4F-D81CD1EE7A9E}"/>
              </a:ext>
            </a:extLst>
          </p:cNvPr>
          <p:cNvSpPr txBox="1"/>
          <p:nvPr/>
        </p:nvSpPr>
        <p:spPr>
          <a:xfrm>
            <a:off x="1028651" y="2906653"/>
            <a:ext cx="3430807"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s-ES" altLang="es-ES" sz="1800" b="1" dirty="0">
                <a:solidFill>
                  <a:srgbClr val="002855"/>
                </a:solidFill>
                <a:latin typeface="Arial" panose="020B0604020202020204" pitchFamily="34" charset="0"/>
              </a:rPr>
              <a:t>En</a:t>
            </a:r>
            <a:r>
              <a:rPr kumimoji="0" lang="es-ES" altLang="es-ES" sz="1800" b="1" i="0" u="none" strike="noStrike" kern="1200" cap="none" spc="0" normalizeH="0" baseline="0" noProof="0" dirty="0">
                <a:ln>
                  <a:noFill/>
                </a:ln>
                <a:solidFill>
                  <a:srgbClr val="002855"/>
                </a:solidFill>
                <a:effectLst/>
                <a:uLnTx/>
                <a:uFillTx/>
                <a:latin typeface="Arial" panose="020B0604020202020204" pitchFamily="34" charset="0"/>
              </a:rPr>
              <a:t> pacientes frágiles, ancianos o con riesgo de hipoglucemia, cuando el objetivo del tratamiento se centra en la seguridad.</a:t>
            </a:r>
          </a:p>
        </p:txBody>
      </p:sp>
      <p:grpSp>
        <p:nvGrpSpPr>
          <p:cNvPr id="11" name="Gráfico 8">
            <a:extLst>
              <a:ext uri="{FF2B5EF4-FFF2-40B4-BE49-F238E27FC236}">
                <a16:creationId xmlns:a16="http://schemas.microsoft.com/office/drawing/2014/main" id="{EE9E28C2-89D0-128C-F4A8-0A6B8658060B}"/>
              </a:ext>
            </a:extLst>
          </p:cNvPr>
          <p:cNvGrpSpPr/>
          <p:nvPr/>
        </p:nvGrpSpPr>
        <p:grpSpPr>
          <a:xfrm>
            <a:off x="1127125" y="1724324"/>
            <a:ext cx="715743" cy="1181194"/>
            <a:chOff x="4766550" y="548381"/>
            <a:chExt cx="2661067" cy="4391571"/>
          </a:xfrm>
          <a:solidFill>
            <a:srgbClr val="002855"/>
          </a:solidFill>
        </p:grpSpPr>
        <p:sp>
          <p:nvSpPr>
            <p:cNvPr id="12" name="Forma libre 11">
              <a:extLst>
                <a:ext uri="{FF2B5EF4-FFF2-40B4-BE49-F238E27FC236}">
                  <a16:creationId xmlns:a16="http://schemas.microsoft.com/office/drawing/2014/main" id="{6F189281-7F78-FEC3-5B7B-1DCBBCF02504}"/>
                </a:ext>
              </a:extLst>
            </p:cNvPr>
            <p:cNvSpPr/>
            <p:nvPr/>
          </p:nvSpPr>
          <p:spPr>
            <a:xfrm>
              <a:off x="5845797" y="548381"/>
              <a:ext cx="775111" cy="775476"/>
            </a:xfrm>
            <a:custGeom>
              <a:avLst/>
              <a:gdLst>
                <a:gd name="connsiteX0" fmla="*/ 387556 w 775111"/>
                <a:gd name="connsiteY0" fmla="*/ 775477 h 775476"/>
                <a:gd name="connsiteX1" fmla="*/ 775111 w 775111"/>
                <a:gd name="connsiteY1" fmla="*/ 387738 h 775476"/>
                <a:gd name="connsiteX2" fmla="*/ 387556 w 775111"/>
                <a:gd name="connsiteY2" fmla="*/ 0 h 775476"/>
                <a:gd name="connsiteX3" fmla="*/ 0 w 775111"/>
                <a:gd name="connsiteY3" fmla="*/ 387738 h 775476"/>
                <a:gd name="connsiteX4" fmla="*/ 387556 w 775111"/>
                <a:gd name="connsiteY4" fmla="*/ 775477 h 775476"/>
                <a:gd name="connsiteX5" fmla="*/ 387556 w 775111"/>
                <a:gd name="connsiteY5" fmla="*/ 115483 h 775476"/>
                <a:gd name="connsiteX6" fmla="*/ 659038 w 775111"/>
                <a:gd name="connsiteY6" fmla="*/ 387093 h 775476"/>
                <a:gd name="connsiteX7" fmla="*/ 387556 w 775111"/>
                <a:gd name="connsiteY7" fmla="*/ 658704 h 775476"/>
                <a:gd name="connsiteX8" fmla="*/ 116073 w 775111"/>
                <a:gd name="connsiteY8" fmla="*/ 387093 h 775476"/>
                <a:gd name="connsiteX9" fmla="*/ 387556 w 775111"/>
                <a:gd name="connsiteY9" fmla="*/ 115483 h 77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111" h="775476">
                  <a:moveTo>
                    <a:pt x="387556" y="775477"/>
                  </a:moveTo>
                  <a:cubicBezTo>
                    <a:pt x="601001" y="775477"/>
                    <a:pt x="775111" y="601285"/>
                    <a:pt x="775111" y="387738"/>
                  </a:cubicBezTo>
                  <a:cubicBezTo>
                    <a:pt x="775111" y="174192"/>
                    <a:pt x="601001" y="0"/>
                    <a:pt x="387556" y="0"/>
                  </a:cubicBezTo>
                  <a:cubicBezTo>
                    <a:pt x="174110" y="0"/>
                    <a:pt x="0" y="174192"/>
                    <a:pt x="0" y="387738"/>
                  </a:cubicBezTo>
                  <a:cubicBezTo>
                    <a:pt x="0" y="601285"/>
                    <a:pt x="173465" y="775477"/>
                    <a:pt x="387556" y="775477"/>
                  </a:cubicBezTo>
                  <a:close/>
                  <a:moveTo>
                    <a:pt x="387556" y="115483"/>
                  </a:moveTo>
                  <a:cubicBezTo>
                    <a:pt x="537161" y="115483"/>
                    <a:pt x="659038" y="237417"/>
                    <a:pt x="659038" y="387093"/>
                  </a:cubicBezTo>
                  <a:cubicBezTo>
                    <a:pt x="659038" y="536769"/>
                    <a:pt x="537161" y="658704"/>
                    <a:pt x="387556" y="658704"/>
                  </a:cubicBezTo>
                  <a:cubicBezTo>
                    <a:pt x="237950" y="658704"/>
                    <a:pt x="116073" y="536769"/>
                    <a:pt x="116073" y="387093"/>
                  </a:cubicBezTo>
                  <a:cubicBezTo>
                    <a:pt x="116073" y="237417"/>
                    <a:pt x="237305" y="115483"/>
                    <a:pt x="387556" y="115483"/>
                  </a:cubicBezTo>
                  <a:close/>
                </a:path>
              </a:pathLst>
            </a:custGeom>
            <a:grpFill/>
            <a:ln w="9525" cap="flat">
              <a:solidFill>
                <a:srgbClr val="002855"/>
              </a:solidFill>
              <a:prstDash val="solid"/>
              <a:miter/>
            </a:ln>
          </p:spPr>
          <p:txBody>
            <a:bodyPr rtlCol="0" anchor="ctr"/>
            <a:lstStyle/>
            <a:p>
              <a:endParaRPr lang="es-ES"/>
            </a:p>
          </p:txBody>
        </p:sp>
        <p:sp>
          <p:nvSpPr>
            <p:cNvPr id="13" name="Forma libre 12">
              <a:extLst>
                <a:ext uri="{FF2B5EF4-FFF2-40B4-BE49-F238E27FC236}">
                  <a16:creationId xmlns:a16="http://schemas.microsoft.com/office/drawing/2014/main" id="{EAE6A850-8AEF-0D62-9ADD-891D3D370993}"/>
                </a:ext>
              </a:extLst>
            </p:cNvPr>
            <p:cNvSpPr/>
            <p:nvPr/>
          </p:nvSpPr>
          <p:spPr>
            <a:xfrm>
              <a:off x="4766550" y="1318037"/>
              <a:ext cx="2661067" cy="3621916"/>
            </a:xfrm>
            <a:custGeom>
              <a:avLst/>
              <a:gdLst>
                <a:gd name="connsiteX0" fmla="*/ 2661067 w 2661067"/>
                <a:gd name="connsiteY0" fmla="*/ 1054199 h 3621916"/>
                <a:gd name="connsiteX1" fmla="*/ 2474705 w 2661067"/>
                <a:gd name="connsiteY1" fmla="*/ 867104 h 3621916"/>
                <a:gd name="connsiteX2" fmla="*/ 1862096 w 2661067"/>
                <a:gd name="connsiteY2" fmla="*/ 863878 h 3621916"/>
                <a:gd name="connsiteX3" fmla="*/ 1735060 w 2661067"/>
                <a:gd name="connsiteY3" fmla="*/ 787104 h 3621916"/>
                <a:gd name="connsiteX4" fmla="*/ 1486793 w 2661067"/>
                <a:gd name="connsiteY4" fmla="*/ 220013 h 3621916"/>
                <a:gd name="connsiteX5" fmla="*/ 1152115 w 2661067"/>
                <a:gd name="connsiteY5" fmla="*/ 15 h 3621916"/>
                <a:gd name="connsiteX6" fmla="*/ 836138 w 2661067"/>
                <a:gd name="connsiteY6" fmla="*/ 186465 h 3621916"/>
                <a:gd name="connsiteX7" fmla="*/ 415050 w 2661067"/>
                <a:gd name="connsiteY7" fmla="*/ 1178068 h 3621916"/>
                <a:gd name="connsiteX8" fmla="*/ 378293 w 2661067"/>
                <a:gd name="connsiteY8" fmla="*/ 1536129 h 3621916"/>
                <a:gd name="connsiteX9" fmla="*/ 458255 w 2661067"/>
                <a:gd name="connsiteY9" fmla="*/ 1738708 h 3621916"/>
                <a:gd name="connsiteX10" fmla="*/ 460834 w 2661067"/>
                <a:gd name="connsiteY10" fmla="*/ 2288381 h 3621916"/>
                <a:gd name="connsiteX11" fmla="*/ 447937 w 2661067"/>
                <a:gd name="connsiteY11" fmla="*/ 2329671 h 3621916"/>
                <a:gd name="connsiteX12" fmla="*/ 12017 w 2661067"/>
                <a:gd name="connsiteY12" fmla="*/ 3235468 h 3621916"/>
                <a:gd name="connsiteX13" fmla="*/ 10728 w 2661067"/>
                <a:gd name="connsiteY13" fmla="*/ 3238694 h 3621916"/>
                <a:gd name="connsiteX14" fmla="*/ 91334 w 2661067"/>
                <a:gd name="connsiteY14" fmla="*/ 3431596 h 3621916"/>
                <a:gd name="connsiteX15" fmla="*/ 496946 w 2661067"/>
                <a:gd name="connsiteY15" fmla="*/ 3609013 h 3621916"/>
                <a:gd name="connsiteX16" fmla="*/ 498235 w 2661067"/>
                <a:gd name="connsiteY16" fmla="*/ 3609658 h 3621916"/>
                <a:gd name="connsiteX17" fmla="*/ 556917 w 2661067"/>
                <a:gd name="connsiteY17" fmla="*/ 3621271 h 3621916"/>
                <a:gd name="connsiteX18" fmla="*/ 617533 w 2661067"/>
                <a:gd name="connsiteY18" fmla="*/ 3609013 h 3621916"/>
                <a:gd name="connsiteX19" fmla="*/ 701364 w 2661067"/>
                <a:gd name="connsiteY19" fmla="*/ 3523853 h 3621916"/>
                <a:gd name="connsiteX20" fmla="*/ 700719 w 2661067"/>
                <a:gd name="connsiteY20" fmla="*/ 3404499 h 3621916"/>
                <a:gd name="connsiteX21" fmla="*/ 618178 w 2661067"/>
                <a:gd name="connsiteY21" fmla="*/ 3321919 h 3621916"/>
                <a:gd name="connsiteX22" fmla="*/ 527254 w 2661067"/>
                <a:gd name="connsiteY22" fmla="*/ 3275468 h 3621916"/>
                <a:gd name="connsiteX23" fmla="*/ 808409 w 2661067"/>
                <a:gd name="connsiteY23" fmla="*/ 2717409 h 3621916"/>
                <a:gd name="connsiteX24" fmla="*/ 843231 w 2661067"/>
                <a:gd name="connsiteY24" fmla="*/ 2661280 h 3621916"/>
                <a:gd name="connsiteX25" fmla="*/ 956725 w 2661067"/>
                <a:gd name="connsiteY25" fmla="*/ 2394831 h 3621916"/>
                <a:gd name="connsiteX26" fmla="*/ 956725 w 2661067"/>
                <a:gd name="connsiteY26" fmla="*/ 2392896 h 3621916"/>
                <a:gd name="connsiteX27" fmla="*/ 967042 w 2661067"/>
                <a:gd name="connsiteY27" fmla="*/ 2253542 h 3621916"/>
                <a:gd name="connsiteX28" fmla="*/ 1230787 w 2661067"/>
                <a:gd name="connsiteY28" fmla="*/ 2506443 h 3621916"/>
                <a:gd name="connsiteX29" fmla="*/ 1273992 w 2661067"/>
                <a:gd name="connsiteY29" fmla="*/ 2609668 h 3621916"/>
                <a:gd name="connsiteX30" fmla="*/ 1273992 w 2661067"/>
                <a:gd name="connsiteY30" fmla="*/ 3473531 h 3621916"/>
                <a:gd name="connsiteX31" fmla="*/ 1422308 w 2661067"/>
                <a:gd name="connsiteY31" fmla="*/ 3621916 h 3621916"/>
                <a:gd name="connsiteX32" fmla="*/ 1886601 w 2661067"/>
                <a:gd name="connsiteY32" fmla="*/ 3621916 h 3621916"/>
                <a:gd name="connsiteX33" fmla="*/ 2042654 w 2661067"/>
                <a:gd name="connsiteY33" fmla="*/ 3465789 h 3621916"/>
                <a:gd name="connsiteX34" fmla="*/ 1886601 w 2661067"/>
                <a:gd name="connsiteY34" fmla="*/ 3309661 h 3621916"/>
                <a:gd name="connsiteX35" fmla="*/ 1779555 w 2661067"/>
                <a:gd name="connsiteY35" fmla="*/ 3309661 h 3621916"/>
                <a:gd name="connsiteX36" fmla="*/ 1779555 w 2661067"/>
                <a:gd name="connsiteY36" fmla="*/ 2499346 h 3621916"/>
                <a:gd name="connsiteX37" fmla="*/ 1671865 w 2661067"/>
                <a:gd name="connsiteY37" fmla="*/ 2192252 h 3621916"/>
                <a:gd name="connsiteX38" fmla="*/ 1289468 w 2661067"/>
                <a:gd name="connsiteY38" fmla="*/ 1606451 h 3621916"/>
                <a:gd name="connsiteX39" fmla="*/ 1282375 w 2661067"/>
                <a:gd name="connsiteY39" fmla="*/ 1540646 h 3621916"/>
                <a:gd name="connsiteX40" fmla="*/ 1450036 w 2661067"/>
                <a:gd name="connsiteY40" fmla="*/ 1108392 h 3621916"/>
                <a:gd name="connsiteX41" fmla="*/ 1710556 w 2661067"/>
                <a:gd name="connsiteY41" fmla="*/ 1236132 h 3621916"/>
                <a:gd name="connsiteX42" fmla="*/ 2414734 w 2661067"/>
                <a:gd name="connsiteY42" fmla="*/ 1240648 h 3621916"/>
                <a:gd name="connsiteX43" fmla="*/ 2414734 w 2661067"/>
                <a:gd name="connsiteY43" fmla="*/ 3561917 h 3621916"/>
                <a:gd name="connsiteX44" fmla="*/ 2472771 w 2661067"/>
                <a:gd name="connsiteY44" fmla="*/ 3619981 h 3621916"/>
                <a:gd name="connsiteX45" fmla="*/ 2530807 w 2661067"/>
                <a:gd name="connsiteY45" fmla="*/ 3561917 h 3621916"/>
                <a:gd name="connsiteX46" fmla="*/ 2530807 w 2661067"/>
                <a:gd name="connsiteY46" fmla="*/ 1232261 h 3621916"/>
                <a:gd name="connsiteX47" fmla="*/ 2605610 w 2661067"/>
                <a:gd name="connsiteY47" fmla="*/ 1186455 h 3621916"/>
                <a:gd name="connsiteX48" fmla="*/ 2661067 w 2661067"/>
                <a:gd name="connsiteY48" fmla="*/ 1054199 h 3621916"/>
                <a:gd name="connsiteX49" fmla="*/ 841941 w 2661067"/>
                <a:gd name="connsiteY49" fmla="*/ 2382573 h 3621916"/>
                <a:gd name="connsiteX50" fmla="*/ 745858 w 2661067"/>
                <a:gd name="connsiteY50" fmla="*/ 2597410 h 3621916"/>
                <a:gd name="connsiteX51" fmla="*/ 707167 w 2661067"/>
                <a:gd name="connsiteY51" fmla="*/ 2661280 h 3621916"/>
                <a:gd name="connsiteX52" fmla="*/ 398284 w 2661067"/>
                <a:gd name="connsiteY52" fmla="*/ 3274178 h 3621916"/>
                <a:gd name="connsiteX53" fmla="*/ 424078 w 2661067"/>
                <a:gd name="connsiteY53" fmla="*/ 3351596 h 3621916"/>
                <a:gd name="connsiteX54" fmla="*/ 568524 w 2661067"/>
                <a:gd name="connsiteY54" fmla="*/ 3425144 h 3621916"/>
                <a:gd name="connsiteX55" fmla="*/ 573038 w 2661067"/>
                <a:gd name="connsiteY55" fmla="*/ 3427080 h 3621916"/>
                <a:gd name="connsiteX56" fmla="*/ 594963 w 2661067"/>
                <a:gd name="connsiteY56" fmla="*/ 3479337 h 3621916"/>
                <a:gd name="connsiteX57" fmla="*/ 573683 w 2661067"/>
                <a:gd name="connsiteY57" fmla="*/ 3501272 h 3621916"/>
                <a:gd name="connsiteX58" fmla="*/ 544020 w 2661067"/>
                <a:gd name="connsiteY58" fmla="*/ 3501917 h 3621916"/>
                <a:gd name="connsiteX59" fmla="*/ 139053 w 2661067"/>
                <a:gd name="connsiteY59" fmla="*/ 3324500 h 3621916"/>
                <a:gd name="connsiteX60" fmla="*/ 137763 w 2661067"/>
                <a:gd name="connsiteY60" fmla="*/ 3323855 h 3621916"/>
                <a:gd name="connsiteX61" fmla="*/ 120353 w 2661067"/>
                <a:gd name="connsiteY61" fmla="*/ 3306435 h 3621916"/>
                <a:gd name="connsiteX62" fmla="*/ 119708 w 2661067"/>
                <a:gd name="connsiteY62" fmla="*/ 3283210 h 3621916"/>
                <a:gd name="connsiteX63" fmla="*/ 554337 w 2661067"/>
                <a:gd name="connsiteY63" fmla="*/ 2379993 h 3621916"/>
                <a:gd name="connsiteX64" fmla="*/ 578197 w 2661067"/>
                <a:gd name="connsiteY64" fmla="*/ 2299348 h 3621916"/>
                <a:gd name="connsiteX65" fmla="*/ 578842 w 2661067"/>
                <a:gd name="connsiteY65" fmla="*/ 2291606 h 3621916"/>
                <a:gd name="connsiteX66" fmla="*/ 576907 w 2661067"/>
                <a:gd name="connsiteY66" fmla="*/ 1876772 h 3621916"/>
                <a:gd name="connsiteX67" fmla="*/ 859997 w 2661067"/>
                <a:gd name="connsiteY67" fmla="*/ 2147737 h 3621916"/>
                <a:gd name="connsiteX68" fmla="*/ 841941 w 2661067"/>
                <a:gd name="connsiteY68" fmla="*/ 2382573 h 3621916"/>
                <a:gd name="connsiteX69" fmla="*/ 2524359 w 2661067"/>
                <a:gd name="connsiteY69" fmla="*/ 1104521 h 3621916"/>
                <a:gd name="connsiteX70" fmla="*/ 2474060 w 2661067"/>
                <a:gd name="connsiteY70" fmla="*/ 1125166 h 3621916"/>
                <a:gd name="connsiteX71" fmla="*/ 1711846 w 2661067"/>
                <a:gd name="connsiteY71" fmla="*/ 1120650 h 3621916"/>
                <a:gd name="connsiteX72" fmla="*/ 1524839 w 2661067"/>
                <a:gd name="connsiteY72" fmla="*/ 1011618 h 3621916"/>
                <a:gd name="connsiteX73" fmla="*/ 1490017 w 2661067"/>
                <a:gd name="connsiteY73" fmla="*/ 950329 h 3621916"/>
                <a:gd name="connsiteX74" fmla="*/ 1489372 w 2661067"/>
                <a:gd name="connsiteY74" fmla="*/ 949038 h 3621916"/>
                <a:gd name="connsiteX75" fmla="*/ 1229497 w 2661067"/>
                <a:gd name="connsiteY75" fmla="*/ 492914 h 3621916"/>
                <a:gd name="connsiteX76" fmla="*/ 1150180 w 2661067"/>
                <a:gd name="connsiteY76" fmla="*/ 470978 h 3621916"/>
                <a:gd name="connsiteX77" fmla="*/ 1128255 w 2661067"/>
                <a:gd name="connsiteY77" fmla="*/ 550332 h 3621916"/>
                <a:gd name="connsiteX78" fmla="*/ 1374589 w 2661067"/>
                <a:gd name="connsiteY78" fmla="*/ 983232 h 3621916"/>
                <a:gd name="connsiteX79" fmla="*/ 1174685 w 2661067"/>
                <a:gd name="connsiteY79" fmla="*/ 1499356 h 3621916"/>
                <a:gd name="connsiteX80" fmla="*/ 1192740 w 2661067"/>
                <a:gd name="connsiteY80" fmla="*/ 1670322 h 3621916"/>
                <a:gd name="connsiteX81" fmla="*/ 1575137 w 2661067"/>
                <a:gd name="connsiteY81" fmla="*/ 2256123 h 3621916"/>
                <a:gd name="connsiteX82" fmla="*/ 1664127 w 2661067"/>
                <a:gd name="connsiteY82" fmla="*/ 2499346 h 3621916"/>
                <a:gd name="connsiteX83" fmla="*/ 1664127 w 2661067"/>
                <a:gd name="connsiteY83" fmla="*/ 3366435 h 3621916"/>
                <a:gd name="connsiteX84" fmla="*/ 1722163 w 2661067"/>
                <a:gd name="connsiteY84" fmla="*/ 3424499 h 3621916"/>
                <a:gd name="connsiteX85" fmla="*/ 1887245 w 2661067"/>
                <a:gd name="connsiteY85" fmla="*/ 3424499 h 3621916"/>
                <a:gd name="connsiteX86" fmla="*/ 1927226 w 2661067"/>
                <a:gd name="connsiteY86" fmla="*/ 3464498 h 3621916"/>
                <a:gd name="connsiteX87" fmla="*/ 1887245 w 2661067"/>
                <a:gd name="connsiteY87" fmla="*/ 3504498 h 3621916"/>
                <a:gd name="connsiteX88" fmla="*/ 1422952 w 2661067"/>
                <a:gd name="connsiteY88" fmla="*/ 3504498 h 3621916"/>
                <a:gd name="connsiteX89" fmla="*/ 1390710 w 2661067"/>
                <a:gd name="connsiteY89" fmla="*/ 3472240 h 3621916"/>
                <a:gd name="connsiteX90" fmla="*/ 1390710 w 2661067"/>
                <a:gd name="connsiteY90" fmla="*/ 2608377 h 3621916"/>
                <a:gd name="connsiteX91" fmla="*/ 1312038 w 2661067"/>
                <a:gd name="connsiteY91" fmla="*/ 2421282 h 3621916"/>
                <a:gd name="connsiteX92" fmla="*/ 631075 w 2661067"/>
                <a:gd name="connsiteY92" fmla="*/ 1769031 h 3621916"/>
                <a:gd name="connsiteX93" fmla="*/ 567234 w 2661067"/>
                <a:gd name="connsiteY93" fmla="*/ 1692902 h 3621916"/>
                <a:gd name="connsiteX94" fmla="*/ 562076 w 2661067"/>
                <a:gd name="connsiteY94" fmla="*/ 1685806 h 3621916"/>
                <a:gd name="connsiteX95" fmla="*/ 521450 w 2661067"/>
                <a:gd name="connsiteY95" fmla="*/ 1223874 h 3621916"/>
                <a:gd name="connsiteX96" fmla="*/ 942538 w 2661067"/>
                <a:gd name="connsiteY96" fmla="*/ 232271 h 3621916"/>
                <a:gd name="connsiteX97" fmla="*/ 1152760 w 2661067"/>
                <a:gd name="connsiteY97" fmla="*/ 116143 h 3621916"/>
                <a:gd name="connsiteX98" fmla="*/ 1155339 w 2661067"/>
                <a:gd name="connsiteY98" fmla="*/ 116143 h 3621916"/>
                <a:gd name="connsiteX99" fmla="*/ 1380392 w 2661067"/>
                <a:gd name="connsiteY99" fmla="*/ 267109 h 3621916"/>
                <a:gd name="connsiteX100" fmla="*/ 1629305 w 2661067"/>
                <a:gd name="connsiteY100" fmla="*/ 834846 h 3621916"/>
                <a:gd name="connsiteX101" fmla="*/ 1631239 w 2661067"/>
                <a:gd name="connsiteY101" fmla="*/ 838072 h 3621916"/>
                <a:gd name="connsiteX102" fmla="*/ 1861451 w 2661067"/>
                <a:gd name="connsiteY102" fmla="*/ 979361 h 3621916"/>
                <a:gd name="connsiteX103" fmla="*/ 2474060 w 2661067"/>
                <a:gd name="connsiteY103" fmla="*/ 982586 h 3621916"/>
                <a:gd name="connsiteX104" fmla="*/ 2544994 w 2661067"/>
                <a:gd name="connsiteY104" fmla="*/ 1053553 h 3621916"/>
                <a:gd name="connsiteX105" fmla="*/ 2524359 w 2661067"/>
                <a:gd name="connsiteY105" fmla="*/ 1104521 h 36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661067" h="3621916">
                  <a:moveTo>
                    <a:pt x="2661067" y="1054199"/>
                  </a:moveTo>
                  <a:cubicBezTo>
                    <a:pt x="2661067" y="951619"/>
                    <a:pt x="2577237" y="867104"/>
                    <a:pt x="2474705" y="867104"/>
                  </a:cubicBezTo>
                  <a:lnTo>
                    <a:pt x="1862096" y="863878"/>
                  </a:lnTo>
                  <a:cubicBezTo>
                    <a:pt x="1808573" y="863878"/>
                    <a:pt x="1760210" y="834201"/>
                    <a:pt x="1735060" y="787104"/>
                  </a:cubicBezTo>
                  <a:cubicBezTo>
                    <a:pt x="1722163" y="757427"/>
                    <a:pt x="1564820" y="394850"/>
                    <a:pt x="1486793" y="220013"/>
                  </a:cubicBezTo>
                  <a:cubicBezTo>
                    <a:pt x="1424887" y="81304"/>
                    <a:pt x="1299786" y="-1275"/>
                    <a:pt x="1152115" y="15"/>
                  </a:cubicBezTo>
                  <a:cubicBezTo>
                    <a:pt x="1012182" y="1305"/>
                    <a:pt x="882567" y="78079"/>
                    <a:pt x="836138" y="186465"/>
                  </a:cubicBezTo>
                  <a:lnTo>
                    <a:pt x="415050" y="1178068"/>
                  </a:lnTo>
                  <a:cubicBezTo>
                    <a:pt x="366686" y="1291616"/>
                    <a:pt x="354434" y="1414840"/>
                    <a:pt x="378293" y="1536129"/>
                  </a:cubicBezTo>
                  <a:cubicBezTo>
                    <a:pt x="392480" y="1608387"/>
                    <a:pt x="420208" y="1676773"/>
                    <a:pt x="458255" y="1738708"/>
                  </a:cubicBezTo>
                  <a:lnTo>
                    <a:pt x="460834" y="2288381"/>
                  </a:lnTo>
                  <a:cubicBezTo>
                    <a:pt x="458900" y="2302574"/>
                    <a:pt x="454385" y="2316768"/>
                    <a:pt x="447937" y="2329671"/>
                  </a:cubicBezTo>
                  <a:lnTo>
                    <a:pt x="12017" y="3235468"/>
                  </a:lnTo>
                  <a:cubicBezTo>
                    <a:pt x="11373" y="3236759"/>
                    <a:pt x="10728" y="3237404"/>
                    <a:pt x="10728" y="3238694"/>
                  </a:cubicBezTo>
                  <a:cubicBezTo>
                    <a:pt x="-19580" y="3314177"/>
                    <a:pt x="16531" y="3400628"/>
                    <a:pt x="91334" y="3431596"/>
                  </a:cubicBezTo>
                  <a:lnTo>
                    <a:pt x="496946" y="3609013"/>
                  </a:lnTo>
                  <a:cubicBezTo>
                    <a:pt x="497591" y="3609013"/>
                    <a:pt x="498235" y="3609658"/>
                    <a:pt x="498235" y="3609658"/>
                  </a:cubicBezTo>
                  <a:cubicBezTo>
                    <a:pt x="516936" y="3617400"/>
                    <a:pt x="536927" y="3621271"/>
                    <a:pt x="556917" y="3621271"/>
                  </a:cubicBezTo>
                  <a:cubicBezTo>
                    <a:pt x="577552" y="3621271"/>
                    <a:pt x="598187" y="3617400"/>
                    <a:pt x="617533" y="3609013"/>
                  </a:cubicBezTo>
                  <a:cubicBezTo>
                    <a:pt x="655579" y="3592885"/>
                    <a:pt x="685887" y="3562562"/>
                    <a:pt x="701364" y="3523853"/>
                  </a:cubicBezTo>
                  <a:cubicBezTo>
                    <a:pt x="716840" y="3485144"/>
                    <a:pt x="716840" y="3442563"/>
                    <a:pt x="700719" y="3404499"/>
                  </a:cubicBezTo>
                  <a:cubicBezTo>
                    <a:pt x="684598" y="3367080"/>
                    <a:pt x="655579" y="3337403"/>
                    <a:pt x="618178" y="3321919"/>
                  </a:cubicBezTo>
                  <a:lnTo>
                    <a:pt x="527254" y="3275468"/>
                  </a:lnTo>
                  <a:cubicBezTo>
                    <a:pt x="595608" y="3139340"/>
                    <a:pt x="777456" y="2774828"/>
                    <a:pt x="808409" y="2717409"/>
                  </a:cubicBezTo>
                  <a:cubicBezTo>
                    <a:pt x="817437" y="2701280"/>
                    <a:pt x="829689" y="2681925"/>
                    <a:pt x="843231" y="2661280"/>
                  </a:cubicBezTo>
                  <a:cubicBezTo>
                    <a:pt x="889016" y="2590313"/>
                    <a:pt x="945762" y="2501282"/>
                    <a:pt x="956725" y="2394831"/>
                  </a:cubicBezTo>
                  <a:cubicBezTo>
                    <a:pt x="956725" y="2394186"/>
                    <a:pt x="956725" y="2393541"/>
                    <a:pt x="956725" y="2392896"/>
                  </a:cubicBezTo>
                  <a:lnTo>
                    <a:pt x="967042" y="2253542"/>
                  </a:lnTo>
                  <a:lnTo>
                    <a:pt x="1230787" y="2506443"/>
                  </a:lnTo>
                  <a:cubicBezTo>
                    <a:pt x="1258515" y="2533540"/>
                    <a:pt x="1273992" y="2570958"/>
                    <a:pt x="1273992" y="2609668"/>
                  </a:cubicBezTo>
                  <a:lnTo>
                    <a:pt x="1273992" y="3473531"/>
                  </a:lnTo>
                  <a:cubicBezTo>
                    <a:pt x="1273992" y="3555466"/>
                    <a:pt x="1340412" y="3621916"/>
                    <a:pt x="1422308" y="3621916"/>
                  </a:cubicBezTo>
                  <a:lnTo>
                    <a:pt x="1886601" y="3621916"/>
                  </a:lnTo>
                  <a:cubicBezTo>
                    <a:pt x="1972366" y="3621916"/>
                    <a:pt x="2042654" y="3551594"/>
                    <a:pt x="2042654" y="3465789"/>
                  </a:cubicBezTo>
                  <a:cubicBezTo>
                    <a:pt x="2042654" y="3379983"/>
                    <a:pt x="1972366" y="3309661"/>
                    <a:pt x="1886601" y="3309661"/>
                  </a:cubicBezTo>
                  <a:lnTo>
                    <a:pt x="1779555" y="3309661"/>
                  </a:lnTo>
                  <a:lnTo>
                    <a:pt x="1779555" y="2499346"/>
                  </a:lnTo>
                  <a:cubicBezTo>
                    <a:pt x="1779555" y="2379347"/>
                    <a:pt x="1720874" y="2265800"/>
                    <a:pt x="1671865" y="2192252"/>
                  </a:cubicBezTo>
                  <a:lnTo>
                    <a:pt x="1289468" y="1606451"/>
                  </a:lnTo>
                  <a:cubicBezTo>
                    <a:pt x="1276571" y="1587097"/>
                    <a:pt x="1273992" y="1562581"/>
                    <a:pt x="1282375" y="1540646"/>
                  </a:cubicBezTo>
                  <a:lnTo>
                    <a:pt x="1450036" y="1108392"/>
                  </a:lnTo>
                  <a:cubicBezTo>
                    <a:pt x="1511942" y="1187746"/>
                    <a:pt x="1608025" y="1236132"/>
                    <a:pt x="1710556" y="1236132"/>
                  </a:cubicBezTo>
                  <a:lnTo>
                    <a:pt x="2414734" y="1240648"/>
                  </a:lnTo>
                  <a:lnTo>
                    <a:pt x="2414734" y="3561917"/>
                  </a:lnTo>
                  <a:cubicBezTo>
                    <a:pt x="2414734" y="3594175"/>
                    <a:pt x="2440528" y="3619981"/>
                    <a:pt x="2472771" y="3619981"/>
                  </a:cubicBezTo>
                  <a:cubicBezTo>
                    <a:pt x="2505013" y="3619981"/>
                    <a:pt x="2530807" y="3594175"/>
                    <a:pt x="2530807" y="3561917"/>
                  </a:cubicBezTo>
                  <a:lnTo>
                    <a:pt x="2530807" y="1232261"/>
                  </a:lnTo>
                  <a:cubicBezTo>
                    <a:pt x="2558536" y="1223229"/>
                    <a:pt x="2584330" y="1207746"/>
                    <a:pt x="2605610" y="1186455"/>
                  </a:cubicBezTo>
                  <a:cubicBezTo>
                    <a:pt x="2641722" y="1151617"/>
                    <a:pt x="2661067" y="1104521"/>
                    <a:pt x="2661067" y="1054199"/>
                  </a:cubicBezTo>
                  <a:close/>
                  <a:moveTo>
                    <a:pt x="841941" y="2382573"/>
                  </a:moveTo>
                  <a:cubicBezTo>
                    <a:pt x="833558" y="2461282"/>
                    <a:pt x="785194" y="2536765"/>
                    <a:pt x="745858" y="2597410"/>
                  </a:cubicBezTo>
                  <a:cubicBezTo>
                    <a:pt x="731672" y="2619991"/>
                    <a:pt x="717485" y="2641281"/>
                    <a:pt x="707167" y="2661280"/>
                  </a:cubicBezTo>
                  <a:cubicBezTo>
                    <a:pt x="667831" y="2734183"/>
                    <a:pt x="409246" y="3252243"/>
                    <a:pt x="398284" y="3274178"/>
                  </a:cubicBezTo>
                  <a:cubicBezTo>
                    <a:pt x="384097" y="3302565"/>
                    <a:pt x="395704" y="3337403"/>
                    <a:pt x="424078" y="3351596"/>
                  </a:cubicBezTo>
                  <a:lnTo>
                    <a:pt x="568524" y="3425144"/>
                  </a:lnTo>
                  <a:cubicBezTo>
                    <a:pt x="569814" y="3425789"/>
                    <a:pt x="571749" y="3426435"/>
                    <a:pt x="573038" y="3427080"/>
                  </a:cubicBezTo>
                  <a:cubicBezTo>
                    <a:pt x="593673" y="3435466"/>
                    <a:pt x="603346" y="3458692"/>
                    <a:pt x="594963" y="3479337"/>
                  </a:cubicBezTo>
                  <a:cubicBezTo>
                    <a:pt x="591094" y="3489014"/>
                    <a:pt x="583356" y="3496756"/>
                    <a:pt x="573683" y="3501272"/>
                  </a:cubicBezTo>
                  <a:cubicBezTo>
                    <a:pt x="564010" y="3505143"/>
                    <a:pt x="553693" y="3505789"/>
                    <a:pt x="544020" y="3501917"/>
                  </a:cubicBezTo>
                  <a:lnTo>
                    <a:pt x="139053" y="3324500"/>
                  </a:lnTo>
                  <a:cubicBezTo>
                    <a:pt x="138408" y="3324500"/>
                    <a:pt x="137763" y="3323855"/>
                    <a:pt x="137763" y="3323855"/>
                  </a:cubicBezTo>
                  <a:cubicBezTo>
                    <a:pt x="130025" y="3320629"/>
                    <a:pt x="123577" y="3314822"/>
                    <a:pt x="120353" y="3306435"/>
                  </a:cubicBezTo>
                  <a:cubicBezTo>
                    <a:pt x="117128" y="3298693"/>
                    <a:pt x="117128" y="3290952"/>
                    <a:pt x="119708" y="3283210"/>
                  </a:cubicBezTo>
                  <a:lnTo>
                    <a:pt x="554337" y="2379993"/>
                  </a:lnTo>
                  <a:cubicBezTo>
                    <a:pt x="566590" y="2354186"/>
                    <a:pt x="574328" y="2327090"/>
                    <a:pt x="578197" y="2299348"/>
                  </a:cubicBezTo>
                  <a:cubicBezTo>
                    <a:pt x="578197" y="2296768"/>
                    <a:pt x="578842" y="2294187"/>
                    <a:pt x="578842" y="2291606"/>
                  </a:cubicBezTo>
                  <a:lnTo>
                    <a:pt x="576907" y="1876772"/>
                  </a:lnTo>
                  <a:lnTo>
                    <a:pt x="859997" y="2147737"/>
                  </a:lnTo>
                  <a:lnTo>
                    <a:pt x="841941" y="2382573"/>
                  </a:lnTo>
                  <a:close/>
                  <a:moveTo>
                    <a:pt x="2524359" y="1104521"/>
                  </a:moveTo>
                  <a:cubicBezTo>
                    <a:pt x="2510817" y="1118069"/>
                    <a:pt x="2492761" y="1125166"/>
                    <a:pt x="2474060" y="1125166"/>
                  </a:cubicBezTo>
                  <a:lnTo>
                    <a:pt x="1711846" y="1120650"/>
                  </a:lnTo>
                  <a:cubicBezTo>
                    <a:pt x="1634464" y="1120004"/>
                    <a:pt x="1562885" y="1078714"/>
                    <a:pt x="1524839" y="1011618"/>
                  </a:cubicBezTo>
                  <a:lnTo>
                    <a:pt x="1490017" y="950329"/>
                  </a:lnTo>
                  <a:cubicBezTo>
                    <a:pt x="1490017" y="949683"/>
                    <a:pt x="1489372" y="949683"/>
                    <a:pt x="1489372" y="949038"/>
                  </a:cubicBezTo>
                  <a:lnTo>
                    <a:pt x="1229497" y="492914"/>
                  </a:lnTo>
                  <a:cubicBezTo>
                    <a:pt x="1213376" y="465172"/>
                    <a:pt x="1177909" y="455494"/>
                    <a:pt x="1150180" y="470978"/>
                  </a:cubicBezTo>
                  <a:cubicBezTo>
                    <a:pt x="1122452" y="487107"/>
                    <a:pt x="1112779" y="522591"/>
                    <a:pt x="1128255" y="550332"/>
                  </a:cubicBezTo>
                  <a:lnTo>
                    <a:pt x="1374589" y="983232"/>
                  </a:lnTo>
                  <a:lnTo>
                    <a:pt x="1174685" y="1499356"/>
                  </a:lnTo>
                  <a:cubicBezTo>
                    <a:pt x="1152760" y="1555484"/>
                    <a:pt x="1159208" y="1620000"/>
                    <a:pt x="1192740" y="1670322"/>
                  </a:cubicBezTo>
                  <a:lnTo>
                    <a:pt x="1575137" y="2256123"/>
                  </a:lnTo>
                  <a:cubicBezTo>
                    <a:pt x="1632529" y="2341928"/>
                    <a:pt x="1664127" y="2428379"/>
                    <a:pt x="1664127" y="2499346"/>
                  </a:cubicBezTo>
                  <a:lnTo>
                    <a:pt x="1664127" y="3366435"/>
                  </a:lnTo>
                  <a:cubicBezTo>
                    <a:pt x="1664127" y="3398693"/>
                    <a:pt x="1689921" y="3424499"/>
                    <a:pt x="1722163" y="3424499"/>
                  </a:cubicBezTo>
                  <a:lnTo>
                    <a:pt x="1887245" y="3424499"/>
                  </a:lnTo>
                  <a:cubicBezTo>
                    <a:pt x="1909171" y="3424499"/>
                    <a:pt x="1927226" y="3442563"/>
                    <a:pt x="1927226" y="3464498"/>
                  </a:cubicBezTo>
                  <a:cubicBezTo>
                    <a:pt x="1927226" y="3486434"/>
                    <a:pt x="1909171" y="3504498"/>
                    <a:pt x="1887245" y="3504498"/>
                  </a:cubicBezTo>
                  <a:lnTo>
                    <a:pt x="1422952" y="3504498"/>
                  </a:lnTo>
                  <a:cubicBezTo>
                    <a:pt x="1405541" y="3504498"/>
                    <a:pt x="1390710" y="3490305"/>
                    <a:pt x="1390710" y="3472240"/>
                  </a:cubicBezTo>
                  <a:lnTo>
                    <a:pt x="1390710" y="2608377"/>
                  </a:lnTo>
                  <a:cubicBezTo>
                    <a:pt x="1390710" y="2538701"/>
                    <a:pt x="1362336" y="2470959"/>
                    <a:pt x="1312038" y="2421282"/>
                  </a:cubicBezTo>
                  <a:lnTo>
                    <a:pt x="631075" y="1769031"/>
                  </a:lnTo>
                  <a:cubicBezTo>
                    <a:pt x="607215" y="1745160"/>
                    <a:pt x="585935" y="1719999"/>
                    <a:pt x="567234" y="1692902"/>
                  </a:cubicBezTo>
                  <a:cubicBezTo>
                    <a:pt x="565945" y="1690322"/>
                    <a:pt x="564010" y="1687741"/>
                    <a:pt x="562076" y="1685806"/>
                  </a:cubicBezTo>
                  <a:cubicBezTo>
                    <a:pt x="473086" y="1550323"/>
                    <a:pt x="456320" y="1378066"/>
                    <a:pt x="521450" y="1223874"/>
                  </a:cubicBezTo>
                  <a:lnTo>
                    <a:pt x="942538" y="232271"/>
                  </a:lnTo>
                  <a:cubicBezTo>
                    <a:pt x="970912" y="165820"/>
                    <a:pt x="1059256" y="117433"/>
                    <a:pt x="1152760" y="116143"/>
                  </a:cubicBezTo>
                  <a:cubicBezTo>
                    <a:pt x="1153405" y="116143"/>
                    <a:pt x="1154694" y="116143"/>
                    <a:pt x="1155339" y="116143"/>
                  </a:cubicBezTo>
                  <a:cubicBezTo>
                    <a:pt x="1215310" y="116143"/>
                    <a:pt x="1321711" y="136143"/>
                    <a:pt x="1380392" y="267109"/>
                  </a:cubicBezTo>
                  <a:cubicBezTo>
                    <a:pt x="1460999" y="447753"/>
                    <a:pt x="1627370" y="830975"/>
                    <a:pt x="1629305" y="834846"/>
                  </a:cubicBezTo>
                  <a:cubicBezTo>
                    <a:pt x="1629950" y="836136"/>
                    <a:pt x="1630595" y="837426"/>
                    <a:pt x="1631239" y="838072"/>
                  </a:cubicBezTo>
                  <a:cubicBezTo>
                    <a:pt x="1675734" y="924522"/>
                    <a:pt x="1764079" y="978715"/>
                    <a:pt x="1861451" y="979361"/>
                  </a:cubicBezTo>
                  <a:lnTo>
                    <a:pt x="2474060" y="982586"/>
                  </a:lnTo>
                  <a:cubicBezTo>
                    <a:pt x="2513396" y="982586"/>
                    <a:pt x="2544994" y="1014844"/>
                    <a:pt x="2544994" y="1053553"/>
                  </a:cubicBezTo>
                  <a:cubicBezTo>
                    <a:pt x="2544994" y="1072908"/>
                    <a:pt x="2537256" y="1090972"/>
                    <a:pt x="2524359" y="1104521"/>
                  </a:cubicBezTo>
                  <a:close/>
                </a:path>
              </a:pathLst>
            </a:custGeom>
            <a:grpFill/>
            <a:ln w="9525" cap="flat">
              <a:solidFill>
                <a:srgbClr val="002855"/>
              </a:solidFill>
              <a:prstDash val="solid"/>
              <a:miter/>
            </a:ln>
          </p:spPr>
          <p:txBody>
            <a:bodyPr rtlCol="0" anchor="ctr"/>
            <a:lstStyle/>
            <a:p>
              <a:endParaRPr lang="es-ES"/>
            </a:p>
          </p:txBody>
        </p:sp>
      </p:grpSp>
      <p:sp>
        <p:nvSpPr>
          <p:cNvPr id="19" name="Forma libre 18">
            <a:extLst>
              <a:ext uri="{FF2B5EF4-FFF2-40B4-BE49-F238E27FC236}">
                <a16:creationId xmlns:a16="http://schemas.microsoft.com/office/drawing/2014/main" id="{EDDA1E55-51E9-A09C-F44A-0FBC4C1DC344}"/>
              </a:ext>
            </a:extLst>
          </p:cNvPr>
          <p:cNvSpPr/>
          <p:nvPr/>
        </p:nvSpPr>
        <p:spPr>
          <a:xfrm flipH="1">
            <a:off x="4646792" y="1768328"/>
            <a:ext cx="1015820" cy="1174417"/>
          </a:xfrm>
          <a:custGeom>
            <a:avLst/>
            <a:gdLst>
              <a:gd name="connsiteX0" fmla="*/ 934913 w 941273"/>
              <a:gd name="connsiteY0" fmla="*/ 955765 h 1093097"/>
              <a:gd name="connsiteX1" fmla="*/ 870923 w 941273"/>
              <a:gd name="connsiteY1" fmla="*/ 812384 h 1093097"/>
              <a:gd name="connsiteX2" fmla="*/ 859548 w 941273"/>
              <a:gd name="connsiteY2" fmla="*/ 612524 h 1093097"/>
              <a:gd name="connsiteX3" fmla="*/ 772491 w 941273"/>
              <a:gd name="connsiteY3" fmla="*/ 302170 h 1093097"/>
              <a:gd name="connsiteX4" fmla="*/ 709525 w 941273"/>
              <a:gd name="connsiteY4" fmla="*/ 227444 h 1093097"/>
              <a:gd name="connsiteX5" fmla="*/ 757286 w 941273"/>
              <a:gd name="connsiteY5" fmla="*/ 127910 h 1093097"/>
              <a:gd name="connsiteX6" fmla="*/ 629366 w 941273"/>
              <a:gd name="connsiteY6" fmla="*/ 0 h 1093097"/>
              <a:gd name="connsiteX7" fmla="*/ 501446 w 941273"/>
              <a:gd name="connsiteY7" fmla="*/ 127910 h 1093097"/>
              <a:gd name="connsiteX8" fmla="*/ 574565 w 941273"/>
              <a:gd name="connsiteY8" fmla="*/ 243311 h 1093097"/>
              <a:gd name="connsiteX9" fmla="*/ 561017 w 941273"/>
              <a:gd name="connsiteY9" fmla="*/ 256710 h 1093097"/>
              <a:gd name="connsiteX10" fmla="*/ 450165 w 941273"/>
              <a:gd name="connsiteY10" fmla="*/ 385334 h 1093097"/>
              <a:gd name="connsiteX11" fmla="*/ 314672 w 941273"/>
              <a:gd name="connsiteY11" fmla="*/ 468018 h 1093097"/>
              <a:gd name="connsiteX12" fmla="*/ 285214 w 941273"/>
              <a:gd name="connsiteY12" fmla="*/ 527298 h 1093097"/>
              <a:gd name="connsiteX13" fmla="*/ 254959 w 941273"/>
              <a:gd name="connsiteY13" fmla="*/ 524693 h 1093097"/>
              <a:gd name="connsiteX14" fmla="*/ 61125 w 941273"/>
              <a:gd name="connsiteY14" fmla="*/ 718527 h 1093097"/>
              <a:gd name="connsiteX15" fmla="*/ 61125 w 941273"/>
              <a:gd name="connsiteY15" fmla="*/ 932006 h 1093097"/>
              <a:gd name="connsiteX16" fmla="*/ 0 w 941273"/>
              <a:gd name="connsiteY16" fmla="*/ 1011027 h 1093097"/>
              <a:gd name="connsiteX17" fmla="*/ 82080 w 941273"/>
              <a:gd name="connsiteY17" fmla="*/ 1093097 h 1093097"/>
              <a:gd name="connsiteX18" fmla="*/ 164161 w 941273"/>
              <a:gd name="connsiteY18" fmla="*/ 1011027 h 1093097"/>
              <a:gd name="connsiteX19" fmla="*/ 103035 w 941273"/>
              <a:gd name="connsiteY19" fmla="*/ 932006 h 1093097"/>
              <a:gd name="connsiteX20" fmla="*/ 103035 w 941273"/>
              <a:gd name="connsiteY20" fmla="*/ 762402 h 1093097"/>
              <a:gd name="connsiteX21" fmla="*/ 406883 w 941273"/>
              <a:gd name="connsiteY21" fmla="*/ 762402 h 1093097"/>
              <a:gd name="connsiteX22" fmla="*/ 406883 w 941273"/>
              <a:gd name="connsiteY22" fmla="*/ 930920 h 1093097"/>
              <a:gd name="connsiteX23" fmla="*/ 342278 w 941273"/>
              <a:gd name="connsiteY23" fmla="*/ 1011027 h 1093097"/>
              <a:gd name="connsiteX24" fmla="*/ 424338 w 941273"/>
              <a:gd name="connsiteY24" fmla="*/ 1093097 h 1093097"/>
              <a:gd name="connsiteX25" fmla="*/ 506419 w 941273"/>
              <a:gd name="connsiteY25" fmla="*/ 1011027 h 1093097"/>
              <a:gd name="connsiteX26" fmla="*/ 448793 w 941273"/>
              <a:gd name="connsiteY26" fmla="*/ 933093 h 1093097"/>
              <a:gd name="connsiteX27" fmla="*/ 448793 w 941273"/>
              <a:gd name="connsiteY27" fmla="*/ 747732 h 1093097"/>
              <a:gd name="connsiteX28" fmla="*/ 448793 w 941273"/>
              <a:gd name="connsiteY28" fmla="*/ 747719 h 1093097"/>
              <a:gd name="connsiteX29" fmla="*/ 448793 w 941273"/>
              <a:gd name="connsiteY29" fmla="*/ 718527 h 1093097"/>
              <a:gd name="connsiteX30" fmla="*/ 382948 w 941273"/>
              <a:gd name="connsiteY30" fmla="*/ 573340 h 1093097"/>
              <a:gd name="connsiteX31" fmla="*/ 533535 w 941273"/>
              <a:gd name="connsiteY31" fmla="*/ 495553 h 1093097"/>
              <a:gd name="connsiteX32" fmla="*/ 539079 w 941273"/>
              <a:gd name="connsiteY32" fmla="*/ 491400 h 1093097"/>
              <a:gd name="connsiteX33" fmla="*/ 566195 w 941273"/>
              <a:gd name="connsiteY33" fmla="*/ 462974 h 1093097"/>
              <a:gd name="connsiteX34" fmla="*/ 618683 w 941273"/>
              <a:gd name="connsiteY34" fmla="*/ 625478 h 1093097"/>
              <a:gd name="connsiteX35" fmla="*/ 535785 w 941273"/>
              <a:gd name="connsiteY35" fmla="*/ 713422 h 1093097"/>
              <a:gd name="connsiteX36" fmla="*/ 530075 w 941273"/>
              <a:gd name="connsiteY36" fmla="*/ 727797 h 1093097"/>
              <a:gd name="connsiteX37" fmla="*/ 530075 w 941273"/>
              <a:gd name="connsiteY37" fmla="*/ 1012521 h 1093097"/>
              <a:gd name="connsiteX38" fmla="*/ 603357 w 941273"/>
              <a:gd name="connsiteY38" fmla="*/ 1085803 h 1093097"/>
              <a:gd name="connsiteX39" fmla="*/ 676638 w 941273"/>
              <a:gd name="connsiteY39" fmla="*/ 1012521 h 1093097"/>
              <a:gd name="connsiteX40" fmla="*/ 676638 w 941273"/>
              <a:gd name="connsiteY40" fmla="*/ 817705 h 1093097"/>
              <a:gd name="connsiteX41" fmla="*/ 723079 w 941273"/>
              <a:gd name="connsiteY41" fmla="*/ 777205 h 1093097"/>
              <a:gd name="connsiteX42" fmla="*/ 738255 w 941273"/>
              <a:gd name="connsiteY42" fmla="*/ 882556 h 1093097"/>
              <a:gd name="connsiteX43" fmla="*/ 739809 w 941273"/>
              <a:gd name="connsiteY43" fmla="*/ 887979 h 1093097"/>
              <a:gd name="connsiteX44" fmla="*/ 796413 w 941273"/>
              <a:gd name="connsiteY44" fmla="*/ 1017146 h 1093097"/>
              <a:gd name="connsiteX45" fmla="*/ 894434 w 941273"/>
              <a:gd name="connsiteY45" fmla="*/ 1054155 h 1093097"/>
              <a:gd name="connsiteX46" fmla="*/ 934913 w 941273"/>
              <a:gd name="connsiteY46" fmla="*/ 955765 h 1093097"/>
              <a:gd name="connsiteX47" fmla="*/ 122251 w 941273"/>
              <a:gd name="connsiteY47" fmla="*/ 1011027 h 1093097"/>
              <a:gd name="connsiteX48" fmla="*/ 82080 w 941273"/>
              <a:gd name="connsiteY48" fmla="*/ 1051187 h 1093097"/>
              <a:gd name="connsiteX49" fmla="*/ 41909 w 941273"/>
              <a:gd name="connsiteY49" fmla="*/ 1011027 h 1093097"/>
              <a:gd name="connsiteX50" fmla="*/ 82080 w 941273"/>
              <a:gd name="connsiteY50" fmla="*/ 970867 h 1093097"/>
              <a:gd name="connsiteX51" fmla="*/ 122251 w 941273"/>
              <a:gd name="connsiteY51" fmla="*/ 1011027 h 1093097"/>
              <a:gd name="connsiteX52" fmla="*/ 464509 w 941273"/>
              <a:gd name="connsiteY52" fmla="*/ 1011027 h 1093097"/>
              <a:gd name="connsiteX53" fmla="*/ 424338 w 941273"/>
              <a:gd name="connsiteY53" fmla="*/ 1051187 h 1093097"/>
              <a:gd name="connsiteX54" fmla="*/ 384188 w 941273"/>
              <a:gd name="connsiteY54" fmla="*/ 1011027 h 1093097"/>
              <a:gd name="connsiteX55" fmla="*/ 424338 w 941273"/>
              <a:gd name="connsiteY55" fmla="*/ 970867 h 1093097"/>
              <a:gd name="connsiteX56" fmla="*/ 464509 w 941273"/>
              <a:gd name="connsiteY56" fmla="*/ 1011027 h 1093097"/>
              <a:gd name="connsiteX57" fmla="*/ 543356 w 941273"/>
              <a:gd name="connsiteY57" fmla="*/ 127910 h 1093097"/>
              <a:gd name="connsiteX58" fmla="*/ 629366 w 941273"/>
              <a:gd name="connsiteY58" fmla="*/ 41910 h 1093097"/>
              <a:gd name="connsiteX59" fmla="*/ 715376 w 941273"/>
              <a:gd name="connsiteY59" fmla="*/ 127910 h 1093097"/>
              <a:gd name="connsiteX60" fmla="*/ 629366 w 941273"/>
              <a:gd name="connsiteY60" fmla="*/ 213909 h 1093097"/>
              <a:gd name="connsiteX61" fmla="*/ 543356 w 941273"/>
              <a:gd name="connsiteY61" fmla="*/ 127910 h 1093097"/>
              <a:gd name="connsiteX62" fmla="*/ 406847 w 941273"/>
              <a:gd name="connsiteY62" fmla="*/ 717797 h 1093097"/>
              <a:gd name="connsiteX63" fmla="*/ 103073 w 941273"/>
              <a:gd name="connsiteY63" fmla="*/ 717797 h 1093097"/>
              <a:gd name="connsiteX64" fmla="*/ 254959 w 941273"/>
              <a:gd name="connsiteY64" fmla="*/ 566603 h 1093097"/>
              <a:gd name="connsiteX65" fmla="*/ 406847 w 941273"/>
              <a:gd name="connsiteY65" fmla="*/ 717797 h 1093097"/>
              <a:gd name="connsiteX66" fmla="*/ 641910 w 941273"/>
              <a:gd name="connsiteY66" fmla="*/ 792391 h 1093097"/>
              <a:gd name="connsiteX67" fmla="*/ 634728 w 941273"/>
              <a:gd name="connsiteY67" fmla="*/ 808181 h 1093097"/>
              <a:gd name="connsiteX68" fmla="*/ 634728 w 941273"/>
              <a:gd name="connsiteY68" fmla="*/ 1012521 h 1093097"/>
              <a:gd name="connsiteX69" fmla="*/ 603357 w 941273"/>
              <a:gd name="connsiteY69" fmla="*/ 1043893 h 1093097"/>
              <a:gd name="connsiteX70" fmla="*/ 571985 w 941273"/>
              <a:gd name="connsiteY70" fmla="*/ 1012521 h 1093097"/>
              <a:gd name="connsiteX71" fmla="*/ 571985 w 941273"/>
              <a:gd name="connsiteY71" fmla="*/ 736116 h 1093097"/>
              <a:gd name="connsiteX72" fmla="*/ 657689 w 941273"/>
              <a:gd name="connsiteY72" fmla="*/ 645205 h 1093097"/>
              <a:gd name="connsiteX73" fmla="*/ 662374 w 941273"/>
              <a:gd name="connsiteY73" fmla="*/ 624384 h 1093097"/>
              <a:gd name="connsiteX74" fmla="*/ 599101 w 941273"/>
              <a:gd name="connsiteY74" fmla="*/ 428493 h 1093097"/>
              <a:gd name="connsiteX75" fmla="*/ 666836 w 941273"/>
              <a:gd name="connsiteY75" fmla="*/ 357493 h 1093097"/>
              <a:gd name="connsiteX76" fmla="*/ 666140 w 941273"/>
              <a:gd name="connsiteY76" fmla="*/ 327863 h 1093097"/>
              <a:gd name="connsiteX77" fmla="*/ 636508 w 941273"/>
              <a:gd name="connsiteY77" fmla="*/ 328558 h 1093097"/>
              <a:gd name="connsiteX78" fmla="*/ 511188 w 941273"/>
              <a:gd name="connsiteY78" fmla="*/ 459925 h 1093097"/>
              <a:gd name="connsiteX79" fmla="*/ 356706 w 941273"/>
              <a:gd name="connsiteY79" fmla="*/ 539713 h 1093097"/>
              <a:gd name="connsiteX80" fmla="*/ 340355 w 941273"/>
              <a:gd name="connsiteY80" fmla="*/ 540830 h 1093097"/>
              <a:gd name="connsiteX81" fmla="*/ 328343 w 941273"/>
              <a:gd name="connsiteY81" fmla="*/ 529666 h 1093097"/>
              <a:gd name="connsiteX82" fmla="*/ 336486 w 941273"/>
              <a:gd name="connsiteY82" fmla="*/ 503790 h 1093097"/>
              <a:gd name="connsiteX83" fmla="*/ 474802 w 941273"/>
              <a:gd name="connsiteY83" fmla="*/ 419396 h 1093097"/>
              <a:gd name="connsiteX84" fmla="*/ 479775 w 941273"/>
              <a:gd name="connsiteY84" fmla="*/ 415190 h 1093097"/>
              <a:gd name="connsiteX85" fmla="*/ 592777 w 941273"/>
              <a:gd name="connsiteY85" fmla="*/ 284069 h 1093097"/>
              <a:gd name="connsiteX86" fmla="*/ 632989 w 941273"/>
              <a:gd name="connsiteY86" fmla="*/ 258705 h 1093097"/>
              <a:gd name="connsiteX87" fmla="*/ 732299 w 941273"/>
              <a:gd name="connsiteY87" fmla="*/ 314060 h 1093097"/>
              <a:gd name="connsiteX88" fmla="*/ 815239 w 941273"/>
              <a:gd name="connsiteY88" fmla="*/ 594209 h 1093097"/>
              <a:gd name="connsiteX89" fmla="*/ 817609 w 941273"/>
              <a:gd name="connsiteY89" fmla="*/ 612970 h 1093097"/>
              <a:gd name="connsiteX90" fmla="*/ 796924 w 941273"/>
              <a:gd name="connsiteY90" fmla="*/ 657198 h 1093097"/>
              <a:gd name="connsiteX91" fmla="*/ 641910 w 941273"/>
              <a:gd name="connsiteY91" fmla="*/ 792391 h 1093097"/>
              <a:gd name="connsiteX92" fmla="*/ 876794 w 941273"/>
              <a:gd name="connsiteY92" fmla="*/ 1016155 h 1093097"/>
              <a:gd name="connsiteX93" fmla="*/ 834803 w 941273"/>
              <a:gd name="connsiteY93" fmla="*/ 1000315 h 1093097"/>
              <a:gd name="connsiteX94" fmla="*/ 779345 w 941273"/>
              <a:gd name="connsiteY94" fmla="*/ 873765 h 1093097"/>
              <a:gd name="connsiteX95" fmla="*/ 760712 w 941273"/>
              <a:gd name="connsiteY95" fmla="*/ 744385 h 1093097"/>
              <a:gd name="connsiteX96" fmla="*/ 822039 w 941273"/>
              <a:gd name="connsiteY96" fmla="*/ 690902 h 1093097"/>
              <a:gd name="connsiteX97" fmla="*/ 829298 w 941273"/>
              <a:gd name="connsiteY97" fmla="*/ 818595 h 1093097"/>
              <a:gd name="connsiteX98" fmla="*/ 831079 w 941273"/>
              <a:gd name="connsiteY98" fmla="*/ 825952 h 1093097"/>
              <a:gd name="connsiteX99" fmla="*/ 896645 w 941273"/>
              <a:gd name="connsiteY99" fmla="*/ 972853 h 1093097"/>
              <a:gd name="connsiteX100" fmla="*/ 876794 w 941273"/>
              <a:gd name="connsiteY100" fmla="*/ 1016155 h 109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941273" h="1093097">
                <a:moveTo>
                  <a:pt x="934913" y="955765"/>
                </a:moveTo>
                <a:lnTo>
                  <a:pt x="870923" y="812384"/>
                </a:lnTo>
                <a:lnTo>
                  <a:pt x="859548" y="612524"/>
                </a:lnTo>
                <a:cubicBezTo>
                  <a:pt x="859833" y="588788"/>
                  <a:pt x="857562" y="589519"/>
                  <a:pt x="772491" y="302170"/>
                </a:cubicBezTo>
                <a:cubicBezTo>
                  <a:pt x="762531" y="268520"/>
                  <a:pt x="738946" y="242274"/>
                  <a:pt x="709525" y="227444"/>
                </a:cubicBezTo>
                <a:cubicBezTo>
                  <a:pt x="738613" y="203977"/>
                  <a:pt x="757286" y="168104"/>
                  <a:pt x="757286" y="127910"/>
                </a:cubicBezTo>
                <a:cubicBezTo>
                  <a:pt x="757286" y="57381"/>
                  <a:pt x="699905" y="0"/>
                  <a:pt x="629366" y="0"/>
                </a:cubicBezTo>
                <a:cubicBezTo>
                  <a:pt x="558827" y="0"/>
                  <a:pt x="501446" y="57381"/>
                  <a:pt x="501446" y="127910"/>
                </a:cubicBezTo>
                <a:cubicBezTo>
                  <a:pt x="501446" y="178812"/>
                  <a:pt x="531410" y="222736"/>
                  <a:pt x="574565" y="243311"/>
                </a:cubicBezTo>
                <a:cubicBezTo>
                  <a:pt x="569749" y="247410"/>
                  <a:pt x="565200" y="251859"/>
                  <a:pt x="561017" y="256710"/>
                </a:cubicBezTo>
                <a:lnTo>
                  <a:pt x="450165" y="385334"/>
                </a:lnTo>
                <a:lnTo>
                  <a:pt x="314672" y="468018"/>
                </a:lnTo>
                <a:cubicBezTo>
                  <a:pt x="293902" y="480685"/>
                  <a:pt x="283072" y="504063"/>
                  <a:pt x="285214" y="527298"/>
                </a:cubicBezTo>
                <a:cubicBezTo>
                  <a:pt x="275329" y="525739"/>
                  <a:pt x="265275" y="524693"/>
                  <a:pt x="254959" y="524693"/>
                </a:cubicBezTo>
                <a:cubicBezTo>
                  <a:pt x="148076" y="524693"/>
                  <a:pt x="61125" y="611644"/>
                  <a:pt x="61125" y="718527"/>
                </a:cubicBezTo>
                <a:lnTo>
                  <a:pt x="61125" y="932006"/>
                </a:lnTo>
                <a:cubicBezTo>
                  <a:pt x="26044" y="941335"/>
                  <a:pt x="0" y="973057"/>
                  <a:pt x="0" y="1011027"/>
                </a:cubicBezTo>
                <a:cubicBezTo>
                  <a:pt x="0" y="1056284"/>
                  <a:pt x="36815" y="1093097"/>
                  <a:pt x="82080" y="1093097"/>
                </a:cubicBezTo>
                <a:cubicBezTo>
                  <a:pt x="127347" y="1093097"/>
                  <a:pt x="164161" y="1056284"/>
                  <a:pt x="164161" y="1011027"/>
                </a:cubicBezTo>
                <a:cubicBezTo>
                  <a:pt x="164161" y="973057"/>
                  <a:pt x="138116" y="941333"/>
                  <a:pt x="103035" y="932006"/>
                </a:cubicBezTo>
                <a:lnTo>
                  <a:pt x="103035" y="762402"/>
                </a:lnTo>
                <a:cubicBezTo>
                  <a:pt x="203912" y="723453"/>
                  <a:pt x="306007" y="723453"/>
                  <a:pt x="406883" y="762402"/>
                </a:cubicBezTo>
                <a:lnTo>
                  <a:pt x="406883" y="930920"/>
                </a:lnTo>
                <a:cubicBezTo>
                  <a:pt x="370012" y="938956"/>
                  <a:pt x="342278" y="971774"/>
                  <a:pt x="342278" y="1011027"/>
                </a:cubicBezTo>
                <a:cubicBezTo>
                  <a:pt x="342278" y="1056284"/>
                  <a:pt x="379094" y="1093097"/>
                  <a:pt x="424338" y="1093097"/>
                </a:cubicBezTo>
                <a:cubicBezTo>
                  <a:pt x="469605" y="1093097"/>
                  <a:pt x="506419" y="1056284"/>
                  <a:pt x="506419" y="1011027"/>
                </a:cubicBezTo>
                <a:cubicBezTo>
                  <a:pt x="506419" y="974343"/>
                  <a:pt x="482067" y="943573"/>
                  <a:pt x="448793" y="933093"/>
                </a:cubicBezTo>
                <a:lnTo>
                  <a:pt x="448793" y="747732"/>
                </a:lnTo>
                <a:lnTo>
                  <a:pt x="448793" y="747719"/>
                </a:lnTo>
                <a:lnTo>
                  <a:pt x="448793" y="718527"/>
                </a:lnTo>
                <a:cubicBezTo>
                  <a:pt x="448793" y="660716"/>
                  <a:pt x="423219" y="608884"/>
                  <a:pt x="382948" y="573340"/>
                </a:cubicBezTo>
                <a:lnTo>
                  <a:pt x="533535" y="495553"/>
                </a:lnTo>
                <a:cubicBezTo>
                  <a:pt x="535601" y="494478"/>
                  <a:pt x="537464" y="493076"/>
                  <a:pt x="539079" y="491400"/>
                </a:cubicBezTo>
                <a:lnTo>
                  <a:pt x="566195" y="462974"/>
                </a:lnTo>
                <a:lnTo>
                  <a:pt x="618683" y="625478"/>
                </a:lnTo>
                <a:lnTo>
                  <a:pt x="535785" y="713422"/>
                </a:lnTo>
                <a:cubicBezTo>
                  <a:pt x="532122" y="717309"/>
                  <a:pt x="530075" y="722456"/>
                  <a:pt x="530075" y="727797"/>
                </a:cubicBezTo>
                <a:lnTo>
                  <a:pt x="530075" y="1012521"/>
                </a:lnTo>
                <a:cubicBezTo>
                  <a:pt x="530075" y="1052927"/>
                  <a:pt x="562941" y="1085803"/>
                  <a:pt x="603357" y="1085803"/>
                </a:cubicBezTo>
                <a:cubicBezTo>
                  <a:pt x="643773" y="1085803"/>
                  <a:pt x="676638" y="1052927"/>
                  <a:pt x="676638" y="1012521"/>
                </a:cubicBezTo>
                <a:lnTo>
                  <a:pt x="676638" y="817705"/>
                </a:lnTo>
                <a:lnTo>
                  <a:pt x="723079" y="777205"/>
                </a:lnTo>
                <a:lnTo>
                  <a:pt x="738255" y="882556"/>
                </a:lnTo>
                <a:cubicBezTo>
                  <a:pt x="738542" y="884427"/>
                  <a:pt x="739053" y="886248"/>
                  <a:pt x="739809" y="887979"/>
                </a:cubicBezTo>
                <a:lnTo>
                  <a:pt x="796413" y="1017146"/>
                </a:lnTo>
                <a:cubicBezTo>
                  <a:pt x="812936" y="1054777"/>
                  <a:pt x="857145" y="1071558"/>
                  <a:pt x="894434" y="1054155"/>
                </a:cubicBezTo>
                <a:cubicBezTo>
                  <a:pt x="938427" y="1033851"/>
                  <a:pt x="950189" y="989994"/>
                  <a:pt x="934913" y="955765"/>
                </a:cubicBezTo>
                <a:close/>
                <a:moveTo>
                  <a:pt x="122251" y="1011027"/>
                </a:moveTo>
                <a:cubicBezTo>
                  <a:pt x="122251" y="1033170"/>
                  <a:pt x="104223" y="1051187"/>
                  <a:pt x="82080" y="1051187"/>
                </a:cubicBezTo>
                <a:cubicBezTo>
                  <a:pt x="59939" y="1051187"/>
                  <a:pt x="41909" y="1033170"/>
                  <a:pt x="41909" y="1011027"/>
                </a:cubicBezTo>
                <a:cubicBezTo>
                  <a:pt x="41909" y="988886"/>
                  <a:pt x="59939" y="970867"/>
                  <a:pt x="82080" y="970867"/>
                </a:cubicBezTo>
                <a:cubicBezTo>
                  <a:pt x="104223" y="970867"/>
                  <a:pt x="122251" y="988886"/>
                  <a:pt x="122251" y="1011027"/>
                </a:cubicBezTo>
                <a:close/>
                <a:moveTo>
                  <a:pt x="464509" y="1011027"/>
                </a:moveTo>
                <a:cubicBezTo>
                  <a:pt x="464509" y="1033170"/>
                  <a:pt x="446481" y="1051187"/>
                  <a:pt x="424338" y="1051187"/>
                </a:cubicBezTo>
                <a:cubicBezTo>
                  <a:pt x="402197" y="1051187"/>
                  <a:pt x="384188" y="1033170"/>
                  <a:pt x="384188" y="1011027"/>
                </a:cubicBezTo>
                <a:cubicBezTo>
                  <a:pt x="384188" y="988886"/>
                  <a:pt x="402197" y="970867"/>
                  <a:pt x="424338" y="970867"/>
                </a:cubicBezTo>
                <a:cubicBezTo>
                  <a:pt x="446481" y="970867"/>
                  <a:pt x="464509" y="988886"/>
                  <a:pt x="464509" y="1011027"/>
                </a:cubicBezTo>
                <a:close/>
                <a:moveTo>
                  <a:pt x="543356" y="127910"/>
                </a:moveTo>
                <a:cubicBezTo>
                  <a:pt x="543356" y="80484"/>
                  <a:pt x="581930" y="41910"/>
                  <a:pt x="629366" y="41910"/>
                </a:cubicBezTo>
                <a:cubicBezTo>
                  <a:pt x="676802" y="41910"/>
                  <a:pt x="715376" y="80484"/>
                  <a:pt x="715376" y="127910"/>
                </a:cubicBezTo>
                <a:cubicBezTo>
                  <a:pt x="715376" y="175335"/>
                  <a:pt x="676802" y="213909"/>
                  <a:pt x="629366" y="213909"/>
                </a:cubicBezTo>
                <a:cubicBezTo>
                  <a:pt x="581930" y="213909"/>
                  <a:pt x="543356" y="175335"/>
                  <a:pt x="543356" y="127910"/>
                </a:cubicBezTo>
                <a:close/>
                <a:moveTo>
                  <a:pt x="406847" y="717797"/>
                </a:moveTo>
                <a:cubicBezTo>
                  <a:pt x="305915" y="682383"/>
                  <a:pt x="204003" y="682383"/>
                  <a:pt x="103073" y="717797"/>
                </a:cubicBezTo>
                <a:cubicBezTo>
                  <a:pt x="103473" y="634369"/>
                  <a:pt x="171428" y="566603"/>
                  <a:pt x="254959" y="566603"/>
                </a:cubicBezTo>
                <a:cubicBezTo>
                  <a:pt x="338492" y="566603"/>
                  <a:pt x="406447" y="634369"/>
                  <a:pt x="406847" y="717797"/>
                </a:cubicBezTo>
                <a:close/>
                <a:moveTo>
                  <a:pt x="641910" y="792391"/>
                </a:moveTo>
                <a:cubicBezTo>
                  <a:pt x="637348" y="796362"/>
                  <a:pt x="634728" y="802122"/>
                  <a:pt x="634728" y="808181"/>
                </a:cubicBezTo>
                <a:lnTo>
                  <a:pt x="634728" y="1012521"/>
                </a:lnTo>
                <a:cubicBezTo>
                  <a:pt x="634728" y="1029824"/>
                  <a:pt x="620649" y="1043893"/>
                  <a:pt x="603357" y="1043893"/>
                </a:cubicBezTo>
                <a:cubicBezTo>
                  <a:pt x="586065" y="1043893"/>
                  <a:pt x="571985" y="1029824"/>
                  <a:pt x="571985" y="1012521"/>
                </a:cubicBezTo>
                <a:lnTo>
                  <a:pt x="571985" y="736116"/>
                </a:lnTo>
                <a:lnTo>
                  <a:pt x="657689" y="645205"/>
                </a:lnTo>
                <a:cubicBezTo>
                  <a:pt x="662928" y="639639"/>
                  <a:pt x="664728" y="631658"/>
                  <a:pt x="662374" y="624384"/>
                </a:cubicBezTo>
                <a:lnTo>
                  <a:pt x="599101" y="428493"/>
                </a:lnTo>
                <a:lnTo>
                  <a:pt x="666836" y="357493"/>
                </a:lnTo>
                <a:cubicBezTo>
                  <a:pt x="674817" y="349113"/>
                  <a:pt x="674509" y="335853"/>
                  <a:pt x="666140" y="327863"/>
                </a:cubicBezTo>
                <a:cubicBezTo>
                  <a:pt x="657792" y="319902"/>
                  <a:pt x="644489" y="320208"/>
                  <a:pt x="636508" y="328558"/>
                </a:cubicBezTo>
                <a:lnTo>
                  <a:pt x="511188" y="459925"/>
                </a:lnTo>
                <a:lnTo>
                  <a:pt x="356706" y="539713"/>
                </a:lnTo>
                <a:cubicBezTo>
                  <a:pt x="351570" y="542364"/>
                  <a:pt x="345799" y="542773"/>
                  <a:pt x="340355" y="540830"/>
                </a:cubicBezTo>
                <a:cubicBezTo>
                  <a:pt x="334932" y="538907"/>
                  <a:pt x="330655" y="534936"/>
                  <a:pt x="328343" y="529666"/>
                </a:cubicBezTo>
                <a:cubicBezTo>
                  <a:pt x="324230" y="520253"/>
                  <a:pt x="327729" y="509132"/>
                  <a:pt x="336486" y="503790"/>
                </a:cubicBezTo>
                <a:lnTo>
                  <a:pt x="474802" y="419396"/>
                </a:lnTo>
                <a:cubicBezTo>
                  <a:pt x="476665" y="418260"/>
                  <a:pt x="478343" y="416840"/>
                  <a:pt x="479775" y="415190"/>
                </a:cubicBezTo>
                <a:lnTo>
                  <a:pt x="592777" y="284069"/>
                </a:lnTo>
                <a:cubicBezTo>
                  <a:pt x="603378" y="271749"/>
                  <a:pt x="617292" y="262971"/>
                  <a:pt x="632989" y="258705"/>
                </a:cubicBezTo>
                <a:cubicBezTo>
                  <a:pt x="675287" y="247121"/>
                  <a:pt x="719858" y="272015"/>
                  <a:pt x="732299" y="314060"/>
                </a:cubicBezTo>
                <a:lnTo>
                  <a:pt x="815239" y="594209"/>
                </a:lnTo>
                <a:cubicBezTo>
                  <a:pt x="817311" y="601218"/>
                  <a:pt x="817161" y="605085"/>
                  <a:pt x="817609" y="612970"/>
                </a:cubicBezTo>
                <a:cubicBezTo>
                  <a:pt x="817163" y="629688"/>
                  <a:pt x="809910" y="645871"/>
                  <a:pt x="796924" y="657198"/>
                </a:cubicBezTo>
                <a:lnTo>
                  <a:pt x="641910" y="792391"/>
                </a:lnTo>
                <a:close/>
                <a:moveTo>
                  <a:pt x="876794" y="1016155"/>
                </a:moveTo>
                <a:cubicBezTo>
                  <a:pt x="860550" y="1023652"/>
                  <a:pt x="841776" y="1016226"/>
                  <a:pt x="834803" y="1000315"/>
                </a:cubicBezTo>
                <a:lnTo>
                  <a:pt x="779345" y="873765"/>
                </a:lnTo>
                <a:lnTo>
                  <a:pt x="760712" y="744385"/>
                </a:lnTo>
                <a:lnTo>
                  <a:pt x="822039" y="690902"/>
                </a:lnTo>
                <a:lnTo>
                  <a:pt x="829298" y="818595"/>
                </a:lnTo>
                <a:cubicBezTo>
                  <a:pt x="829442" y="821133"/>
                  <a:pt x="830035" y="823631"/>
                  <a:pt x="831079" y="825952"/>
                </a:cubicBezTo>
                <a:lnTo>
                  <a:pt x="896645" y="972853"/>
                </a:lnTo>
                <a:cubicBezTo>
                  <a:pt x="903537" y="988293"/>
                  <a:pt x="898250" y="1006205"/>
                  <a:pt x="876794" y="1016155"/>
                </a:cubicBezTo>
                <a:close/>
              </a:path>
            </a:pathLst>
          </a:custGeom>
          <a:solidFill>
            <a:srgbClr val="002855"/>
          </a:solidFill>
          <a:ln w="20836" cap="flat">
            <a:noFill/>
            <a:prstDash val="solid"/>
            <a:miter/>
          </a:ln>
        </p:spPr>
        <p:txBody>
          <a:bodyPr rtlCol="0" anchor="ctr"/>
          <a:lstStyle/>
          <a:p>
            <a:endParaRPr lang="es-ES"/>
          </a:p>
        </p:txBody>
      </p:sp>
    </p:spTree>
    <p:extLst>
      <p:ext uri="{BB962C8B-B14F-4D97-AF65-F5344CB8AC3E}">
        <p14:creationId xmlns:p14="http://schemas.microsoft.com/office/powerpoint/2010/main" val="390449843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E921D0CA-E7FE-067C-539D-FD9D49DC95F0}"/>
              </a:ext>
            </a:extLst>
          </p:cNvPr>
          <p:cNvSpPr txBox="1"/>
          <p:nvPr/>
        </p:nvSpPr>
        <p:spPr>
          <a:xfrm>
            <a:off x="731838" y="6092825"/>
            <a:ext cx="7866326" cy="307777"/>
          </a:xfrm>
          <a:prstGeom prst="rect">
            <a:avLst/>
          </a:prstGeom>
          <a:noFill/>
        </p:spPr>
        <p:txBody>
          <a:bodyPr wrap="square">
            <a:spAutoFit/>
          </a:bodyPr>
          <a:lstStyle/>
          <a:p>
            <a:r>
              <a:rPr lang="es-ES" sz="700" dirty="0">
                <a:solidFill>
                  <a:srgbClr val="002855"/>
                </a:solidFill>
              </a:rPr>
              <a:t>Recomendaciones en el manejo de la hiperglucemia en pacientes con diabetes mellitus según grado de fragilidad. Diabetes Práctica. </a:t>
            </a:r>
            <a:r>
              <a:rPr lang="es-ES" sz="700" dirty="0">
                <a:solidFill>
                  <a:srgbClr val="0563C1"/>
                </a:solidFill>
                <a:hlinkClick r:id="rId2">
                  <a:extLst>
                    <a:ext uri="{A12FA001-AC4F-418D-AE19-62706E023703}">
                      <ahyp:hlinkClr xmlns:ahyp="http://schemas.microsoft.com/office/drawing/2018/hyperlinkcolor" val="tx"/>
                    </a:ext>
                  </a:extLst>
                </a:hlinkClick>
              </a:rPr>
              <a:t>https://diabetespractica.com/articulo/693?_gl=1*1l3zubt*_</a:t>
            </a:r>
            <a:r>
              <a:rPr lang="es-ES" sz="700" dirty="0" err="1">
                <a:solidFill>
                  <a:srgbClr val="0563C1"/>
                </a:solidFill>
                <a:hlinkClick r:id="rId2">
                  <a:extLst>
                    <a:ext uri="{A12FA001-AC4F-418D-AE19-62706E023703}">
                      <ahyp:hlinkClr xmlns:ahyp="http://schemas.microsoft.com/office/drawing/2018/hyperlinkcolor" val="tx"/>
                    </a:ext>
                  </a:extLst>
                </a:hlinkClick>
              </a:rPr>
              <a:t>ga</a:t>
            </a:r>
            <a:r>
              <a:rPr lang="es-ES" sz="700" dirty="0">
                <a:solidFill>
                  <a:srgbClr val="002855"/>
                </a:solidFill>
                <a:hlinkClick r:id="rId2">
                  <a:extLst>
                    <a:ext uri="{A12FA001-AC4F-418D-AE19-62706E023703}">
                      <ahyp:hlinkClr xmlns:ahyp="http://schemas.microsoft.com/office/drawing/2018/hyperlinkcolor" val="tx"/>
                    </a:ext>
                  </a:extLst>
                </a:hlinkClick>
              </a:rPr>
              <a:t>*MTk3MjI5MDQwMi4xNzI5MTYxNzEy*_ga_YC59VF8MB3*MTczOTg5ODk1OS44LjEuMTczOTg5OTExNi4wLjAuMA</a:t>
            </a:r>
            <a:r>
              <a:rPr lang="es-ES" sz="700" dirty="0">
                <a:solidFill>
                  <a:srgbClr val="002855"/>
                </a:solidFill>
              </a:rPr>
              <a:t>.. </a:t>
            </a:r>
          </a:p>
        </p:txBody>
      </p:sp>
      <p:sp>
        <p:nvSpPr>
          <p:cNvPr id="3" name="Rectángulo redondeado 2">
            <a:extLst>
              <a:ext uri="{FF2B5EF4-FFF2-40B4-BE49-F238E27FC236}">
                <a16:creationId xmlns:a16="http://schemas.microsoft.com/office/drawing/2014/main" id="{316206D4-392F-5463-F1A3-01A55BA94E12}"/>
              </a:ext>
            </a:extLst>
          </p:cNvPr>
          <p:cNvSpPr/>
          <p:nvPr/>
        </p:nvSpPr>
        <p:spPr>
          <a:xfrm>
            <a:off x="731838" y="1376363"/>
            <a:ext cx="11017250" cy="4392611"/>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FD0D1EC9-DF2B-9E15-C927-9CEC35686A40}"/>
              </a:ext>
            </a:extLst>
          </p:cNvPr>
          <p:cNvSpPr txBox="1">
            <a:spLocks/>
          </p:cNvSpPr>
          <p:nvPr/>
        </p:nvSpPr>
        <p:spPr>
          <a:xfrm>
            <a:off x="641416" y="624732"/>
            <a:ext cx="11006740" cy="85010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a:solidFill>
                  <a:srgbClr val="00F0BE"/>
                </a:solidFill>
              </a:rPr>
              <a:t>Sitagliptina como gold standard</a:t>
            </a:r>
            <a:endParaRPr lang="es-ES" sz="2400" b="1" dirty="0">
              <a:solidFill>
                <a:srgbClr val="00F0BE"/>
              </a:solidFill>
            </a:endParaRPr>
          </a:p>
        </p:txBody>
      </p:sp>
      <p:sp>
        <p:nvSpPr>
          <p:cNvPr id="9" name="CuadroTexto 8">
            <a:extLst>
              <a:ext uri="{FF2B5EF4-FFF2-40B4-BE49-F238E27FC236}">
                <a16:creationId xmlns:a16="http://schemas.microsoft.com/office/drawing/2014/main" id="{81687C94-7565-6A6C-9B15-22C7A8706728}"/>
              </a:ext>
            </a:extLst>
          </p:cNvPr>
          <p:cNvSpPr txBox="1"/>
          <p:nvPr/>
        </p:nvSpPr>
        <p:spPr>
          <a:xfrm>
            <a:off x="9409113" y="2906653"/>
            <a:ext cx="2016125"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s-ES" altLang="es-ES" sz="1800" dirty="0">
                <a:solidFill>
                  <a:srgbClr val="002855"/>
                </a:solidFill>
                <a:latin typeface="Arial" panose="020B0604020202020204" pitchFamily="34" charset="0"/>
              </a:rPr>
              <a:t>Apta en pacientes con enfermedad renal crónica </a:t>
            </a:r>
          </a:p>
          <a:p>
            <a:pPr marL="0" marR="0" lvl="0" indent="0" algn="l" defTabSz="914400" rtl="0" eaLnBrk="0" fontAlgn="base" latinLnBrk="0" hangingPunct="0">
              <a:lnSpc>
                <a:spcPct val="100000"/>
              </a:lnSpc>
              <a:spcBef>
                <a:spcPct val="0"/>
              </a:spcBef>
              <a:spcAft>
                <a:spcPct val="0"/>
              </a:spcAft>
              <a:buClrTx/>
              <a:buSzTx/>
              <a:buNone/>
              <a:tabLst/>
            </a:pPr>
            <a:r>
              <a:rPr lang="es-ES" altLang="es-ES" sz="1800" dirty="0">
                <a:solidFill>
                  <a:srgbClr val="002855"/>
                </a:solidFill>
                <a:latin typeface="Arial" panose="020B0604020202020204" pitchFamily="34" charset="0"/>
              </a:rPr>
              <a:t>(con ajuste de dosis)</a:t>
            </a:r>
            <a:endParaRPr kumimoji="0" lang="es-ES" altLang="es-ES" sz="1800" i="0" u="none" strike="noStrike" kern="1200" cap="none" spc="0" normalizeH="0" baseline="0" noProof="0" dirty="0">
              <a:ln>
                <a:noFill/>
              </a:ln>
              <a:solidFill>
                <a:srgbClr val="002855"/>
              </a:solidFill>
              <a:effectLst/>
              <a:uLnTx/>
              <a:uFillTx/>
              <a:latin typeface="Arial" panose="020B0604020202020204" pitchFamily="34" charset="0"/>
            </a:endParaRPr>
          </a:p>
        </p:txBody>
      </p:sp>
      <p:grpSp>
        <p:nvGrpSpPr>
          <p:cNvPr id="47" name="Grupo 46">
            <a:extLst>
              <a:ext uri="{FF2B5EF4-FFF2-40B4-BE49-F238E27FC236}">
                <a16:creationId xmlns:a16="http://schemas.microsoft.com/office/drawing/2014/main" id="{77994045-3E3E-1790-8530-A35F7630B02A}"/>
              </a:ext>
            </a:extLst>
          </p:cNvPr>
          <p:cNvGrpSpPr/>
          <p:nvPr/>
        </p:nvGrpSpPr>
        <p:grpSpPr>
          <a:xfrm>
            <a:off x="1028653" y="1941805"/>
            <a:ext cx="2657082" cy="2442176"/>
            <a:chOff x="1028653" y="1941805"/>
            <a:chExt cx="2657082" cy="2442176"/>
          </a:xfrm>
        </p:grpSpPr>
        <p:sp>
          <p:nvSpPr>
            <p:cNvPr id="6" name="CuadroTexto 5">
              <a:extLst>
                <a:ext uri="{FF2B5EF4-FFF2-40B4-BE49-F238E27FC236}">
                  <a16:creationId xmlns:a16="http://schemas.microsoft.com/office/drawing/2014/main" id="{9B1741E1-C7CD-3254-2ECC-08FFFA424A73}"/>
                </a:ext>
              </a:extLst>
            </p:cNvPr>
            <p:cNvSpPr txBox="1"/>
            <p:nvPr/>
          </p:nvSpPr>
          <p:spPr>
            <a:xfrm>
              <a:off x="1028653" y="2906653"/>
              <a:ext cx="2657082"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s-ES" altLang="es-ES" sz="1800" dirty="0">
                  <a:solidFill>
                    <a:srgbClr val="002855"/>
                  </a:solidFill>
                  <a:latin typeface="Arial" panose="020B0604020202020204" pitchFamily="34" charset="0"/>
                </a:rPr>
                <a:t>Uso preferente en ciertos contextos clínicos, especialmente en pacientes frágiles o ancianos</a:t>
              </a:r>
              <a:endParaRPr kumimoji="0" lang="es-ES" altLang="es-ES" sz="1800" i="0" u="none" strike="noStrike" kern="1200" cap="none" spc="0" normalizeH="0" baseline="0" noProof="0" dirty="0">
                <a:ln>
                  <a:noFill/>
                </a:ln>
                <a:solidFill>
                  <a:srgbClr val="002855"/>
                </a:solidFill>
                <a:effectLst/>
                <a:uLnTx/>
                <a:uFillTx/>
                <a:latin typeface="Arial" panose="020B0604020202020204" pitchFamily="34" charset="0"/>
              </a:endParaRPr>
            </a:p>
          </p:txBody>
        </p:sp>
        <p:grpSp>
          <p:nvGrpSpPr>
            <p:cNvPr id="13" name="Gráfico 10">
              <a:extLst>
                <a:ext uri="{FF2B5EF4-FFF2-40B4-BE49-F238E27FC236}">
                  <a16:creationId xmlns:a16="http://schemas.microsoft.com/office/drawing/2014/main" id="{EDA0568B-1A95-96FC-7077-0553E776A228}"/>
                </a:ext>
              </a:extLst>
            </p:cNvPr>
            <p:cNvGrpSpPr/>
            <p:nvPr/>
          </p:nvGrpSpPr>
          <p:grpSpPr>
            <a:xfrm>
              <a:off x="1273771" y="1941805"/>
              <a:ext cx="709773" cy="908579"/>
              <a:chOff x="6000516" y="3095356"/>
              <a:chExt cx="1187695" cy="1520366"/>
            </a:xfrm>
            <a:solidFill>
              <a:srgbClr val="002855"/>
            </a:solidFill>
          </p:grpSpPr>
          <p:sp>
            <p:nvSpPr>
              <p:cNvPr id="14" name="Forma libre 13">
                <a:extLst>
                  <a:ext uri="{FF2B5EF4-FFF2-40B4-BE49-F238E27FC236}">
                    <a16:creationId xmlns:a16="http://schemas.microsoft.com/office/drawing/2014/main" id="{51D9F5DF-DD9B-2893-995B-A1DB5829AB68}"/>
                  </a:ext>
                </a:extLst>
              </p:cNvPr>
              <p:cNvSpPr/>
              <p:nvPr/>
            </p:nvSpPr>
            <p:spPr>
              <a:xfrm>
                <a:off x="6379706" y="3929286"/>
                <a:ext cx="163735" cy="104966"/>
              </a:xfrm>
              <a:custGeom>
                <a:avLst/>
                <a:gdLst>
                  <a:gd name="connsiteX0" fmla="*/ 81478 w 163735"/>
                  <a:gd name="connsiteY0" fmla="*/ 104966 h 104966"/>
                  <a:gd name="connsiteX1" fmla="*/ 163712 w 163735"/>
                  <a:gd name="connsiteY1" fmla="*/ 19331 h 104966"/>
                  <a:gd name="connsiteX2" fmla="*/ 144226 w 163735"/>
                  <a:gd name="connsiteY2" fmla="*/ 0 h 104966"/>
                  <a:gd name="connsiteX3" fmla="*/ 19511 w 163735"/>
                  <a:gd name="connsiteY3" fmla="*/ 0 h 104966"/>
                  <a:gd name="connsiteX4" fmla="*/ 24 w 163735"/>
                  <a:gd name="connsiteY4" fmla="*/ 19331 h 104966"/>
                  <a:gd name="connsiteX5" fmla="*/ 81478 w 163735"/>
                  <a:gd name="connsiteY5" fmla="*/ 104966 h 104966"/>
                  <a:gd name="connsiteX6" fmla="*/ 120452 w 163735"/>
                  <a:gd name="connsiteY6" fmla="*/ 38662 h 104966"/>
                  <a:gd name="connsiteX7" fmla="*/ 67201 w 163735"/>
                  <a:gd name="connsiteY7" fmla="*/ 63159 h 104966"/>
                  <a:gd name="connsiteX8" fmla="*/ 42505 w 163735"/>
                  <a:gd name="connsiteY8" fmla="*/ 38662 h 1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735" h="104966">
                    <a:moveTo>
                      <a:pt x="81478" y="104966"/>
                    </a:moveTo>
                    <a:cubicBezTo>
                      <a:pt x="128007" y="103806"/>
                      <a:pt x="164802" y="65489"/>
                      <a:pt x="163712" y="19331"/>
                    </a:cubicBezTo>
                    <a:cubicBezTo>
                      <a:pt x="163712" y="8654"/>
                      <a:pt x="154988" y="0"/>
                      <a:pt x="144226" y="0"/>
                    </a:cubicBezTo>
                    <a:lnTo>
                      <a:pt x="19511" y="0"/>
                    </a:lnTo>
                    <a:cubicBezTo>
                      <a:pt x="8748" y="0"/>
                      <a:pt x="24" y="8654"/>
                      <a:pt x="24" y="19331"/>
                    </a:cubicBezTo>
                    <a:cubicBezTo>
                      <a:pt x="-1071" y="65197"/>
                      <a:pt x="35256" y="103391"/>
                      <a:pt x="81478" y="104966"/>
                    </a:cubicBezTo>
                    <a:close/>
                    <a:moveTo>
                      <a:pt x="120452" y="38662"/>
                    </a:moveTo>
                    <a:cubicBezTo>
                      <a:pt x="112566" y="60014"/>
                      <a:pt x="88724" y="70981"/>
                      <a:pt x="67201" y="63159"/>
                    </a:cubicBezTo>
                    <a:cubicBezTo>
                      <a:pt x="55737" y="58994"/>
                      <a:pt x="46704" y="50032"/>
                      <a:pt x="42505" y="38662"/>
                    </a:cubicBezTo>
                    <a:close/>
                  </a:path>
                </a:pathLst>
              </a:custGeom>
              <a:grpFill/>
              <a:ln w="19431" cap="flat">
                <a:no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30D6E600-A2D3-5B56-1C29-764A3602C7E8}"/>
                  </a:ext>
                </a:extLst>
              </p:cNvPr>
              <p:cNvSpPr/>
              <p:nvPr/>
            </p:nvSpPr>
            <p:spPr>
              <a:xfrm>
                <a:off x="6644725" y="3929286"/>
                <a:ext cx="163735" cy="104966"/>
              </a:xfrm>
              <a:custGeom>
                <a:avLst/>
                <a:gdLst>
                  <a:gd name="connsiteX0" fmla="*/ 82257 w 163735"/>
                  <a:gd name="connsiteY0" fmla="*/ 104966 h 104966"/>
                  <a:gd name="connsiteX1" fmla="*/ 163712 w 163735"/>
                  <a:gd name="connsiteY1" fmla="*/ 19331 h 104966"/>
                  <a:gd name="connsiteX2" fmla="*/ 144225 w 163735"/>
                  <a:gd name="connsiteY2" fmla="*/ 0 h 104966"/>
                  <a:gd name="connsiteX3" fmla="*/ 19510 w 163735"/>
                  <a:gd name="connsiteY3" fmla="*/ 0 h 104966"/>
                  <a:gd name="connsiteX4" fmla="*/ 24 w 163735"/>
                  <a:gd name="connsiteY4" fmla="*/ 19331 h 104966"/>
                  <a:gd name="connsiteX5" fmla="*/ 82257 w 163735"/>
                  <a:gd name="connsiteY5" fmla="*/ 104966 h 104966"/>
                  <a:gd name="connsiteX6" fmla="*/ 121231 w 163735"/>
                  <a:gd name="connsiteY6" fmla="*/ 38662 h 104966"/>
                  <a:gd name="connsiteX7" fmla="*/ 67979 w 163735"/>
                  <a:gd name="connsiteY7" fmla="*/ 63159 h 104966"/>
                  <a:gd name="connsiteX8" fmla="*/ 43284 w 163735"/>
                  <a:gd name="connsiteY8" fmla="*/ 38662 h 10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735" h="104966">
                    <a:moveTo>
                      <a:pt x="82257" y="104966"/>
                    </a:moveTo>
                    <a:cubicBezTo>
                      <a:pt x="128480" y="103391"/>
                      <a:pt x="164807" y="65197"/>
                      <a:pt x="163712" y="19331"/>
                    </a:cubicBezTo>
                    <a:cubicBezTo>
                      <a:pt x="163712" y="8654"/>
                      <a:pt x="154988" y="0"/>
                      <a:pt x="144225" y="0"/>
                    </a:cubicBezTo>
                    <a:lnTo>
                      <a:pt x="19510" y="0"/>
                    </a:lnTo>
                    <a:cubicBezTo>
                      <a:pt x="8748" y="0"/>
                      <a:pt x="24" y="8654"/>
                      <a:pt x="24" y="19331"/>
                    </a:cubicBezTo>
                    <a:cubicBezTo>
                      <a:pt x="-1066" y="65489"/>
                      <a:pt x="35729" y="103806"/>
                      <a:pt x="82257" y="104966"/>
                    </a:cubicBezTo>
                    <a:close/>
                    <a:moveTo>
                      <a:pt x="121231" y="38662"/>
                    </a:moveTo>
                    <a:cubicBezTo>
                      <a:pt x="113344" y="60014"/>
                      <a:pt x="89503" y="70981"/>
                      <a:pt x="67979" y="63159"/>
                    </a:cubicBezTo>
                    <a:cubicBezTo>
                      <a:pt x="56516" y="58994"/>
                      <a:pt x="47483" y="50032"/>
                      <a:pt x="43284" y="38662"/>
                    </a:cubicBezTo>
                    <a:close/>
                  </a:path>
                </a:pathLst>
              </a:custGeom>
              <a:grpFill/>
              <a:ln w="19431"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8D080656-C10E-3DEA-7E62-75167079B393}"/>
                  </a:ext>
                </a:extLst>
              </p:cNvPr>
              <p:cNvSpPr/>
              <p:nvPr/>
            </p:nvSpPr>
            <p:spPr>
              <a:xfrm>
                <a:off x="6540105" y="3950925"/>
                <a:ext cx="117492" cy="190266"/>
              </a:xfrm>
              <a:custGeom>
                <a:avLst/>
                <a:gdLst>
                  <a:gd name="connsiteX0" fmla="*/ 24553 w 117492"/>
                  <a:gd name="connsiteY0" fmla="*/ 179594 h 190266"/>
                  <a:gd name="connsiteX1" fmla="*/ 65086 w 117492"/>
                  <a:gd name="connsiteY1" fmla="*/ 190226 h 190266"/>
                  <a:gd name="connsiteX2" fmla="*/ 104059 w 117492"/>
                  <a:gd name="connsiteY2" fmla="*/ 183847 h 190266"/>
                  <a:gd name="connsiteX3" fmla="*/ 116530 w 117492"/>
                  <a:gd name="connsiteY3" fmla="*/ 159490 h 190266"/>
                  <a:gd name="connsiteX4" fmla="*/ 92951 w 117492"/>
                  <a:gd name="connsiteY4" fmla="*/ 147119 h 190266"/>
                  <a:gd name="connsiteX5" fmla="*/ 46768 w 117492"/>
                  <a:gd name="connsiteY5" fmla="*/ 147119 h 190266"/>
                  <a:gd name="connsiteX6" fmla="*/ 39558 w 117492"/>
                  <a:gd name="connsiteY6" fmla="*/ 131654 h 190266"/>
                  <a:gd name="connsiteX7" fmla="*/ 51055 w 117492"/>
                  <a:gd name="connsiteY7" fmla="*/ 94732 h 190266"/>
                  <a:gd name="connsiteX8" fmla="*/ 69178 w 117492"/>
                  <a:gd name="connsiteY8" fmla="*/ 17409 h 190266"/>
                  <a:gd name="connsiteX9" fmla="*/ 47645 w 117492"/>
                  <a:gd name="connsiteY9" fmla="*/ 108 h 190266"/>
                  <a:gd name="connsiteX10" fmla="*/ 30204 w 117492"/>
                  <a:gd name="connsiteY10" fmla="*/ 21468 h 190266"/>
                  <a:gd name="connsiteX11" fmla="*/ 15005 w 117492"/>
                  <a:gd name="connsiteY11" fmla="*/ 79074 h 190266"/>
                  <a:gd name="connsiteX12" fmla="*/ 0 w 117492"/>
                  <a:gd name="connsiteY12" fmla="*/ 134940 h 190266"/>
                  <a:gd name="connsiteX13" fmla="*/ 24553 w 117492"/>
                  <a:gd name="connsiteY13" fmla="*/ 179594 h 1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492" h="190266">
                    <a:moveTo>
                      <a:pt x="24553" y="179594"/>
                    </a:moveTo>
                    <a:cubicBezTo>
                      <a:pt x="36723" y="187000"/>
                      <a:pt x="50817" y="190698"/>
                      <a:pt x="65086" y="190226"/>
                    </a:cubicBezTo>
                    <a:cubicBezTo>
                      <a:pt x="78325" y="190031"/>
                      <a:pt x="91459" y="187881"/>
                      <a:pt x="104059" y="183847"/>
                    </a:cubicBezTo>
                    <a:cubicBezTo>
                      <a:pt x="114278" y="180532"/>
                      <a:pt x="119859" y="169631"/>
                      <a:pt x="116530" y="159490"/>
                    </a:cubicBezTo>
                    <a:cubicBezTo>
                      <a:pt x="113192" y="149840"/>
                      <a:pt x="102870" y="144424"/>
                      <a:pt x="92951" y="147119"/>
                    </a:cubicBezTo>
                    <a:cubicBezTo>
                      <a:pt x="78040" y="152529"/>
                      <a:pt x="61679" y="152529"/>
                      <a:pt x="46768" y="147119"/>
                    </a:cubicBezTo>
                    <a:cubicBezTo>
                      <a:pt x="41898" y="143492"/>
                      <a:pt x="39190" y="137683"/>
                      <a:pt x="39558" y="131654"/>
                    </a:cubicBezTo>
                    <a:cubicBezTo>
                      <a:pt x="40688" y="118673"/>
                      <a:pt x="44609" y="106083"/>
                      <a:pt x="51055" y="94732"/>
                    </a:cubicBezTo>
                    <a:cubicBezTo>
                      <a:pt x="64201" y="71121"/>
                      <a:pt x="70476" y="44350"/>
                      <a:pt x="69178" y="17409"/>
                    </a:cubicBezTo>
                    <a:cubicBezTo>
                      <a:pt x="68048" y="6733"/>
                      <a:pt x="58407" y="-1013"/>
                      <a:pt x="47645" y="108"/>
                    </a:cubicBezTo>
                    <a:cubicBezTo>
                      <a:pt x="36882" y="1229"/>
                      <a:pt x="29074" y="10792"/>
                      <a:pt x="30204" y="21468"/>
                    </a:cubicBezTo>
                    <a:cubicBezTo>
                      <a:pt x="30504" y="41683"/>
                      <a:pt x="25249" y="61597"/>
                      <a:pt x="15005" y="79074"/>
                    </a:cubicBezTo>
                    <a:cubicBezTo>
                      <a:pt x="5330" y="96141"/>
                      <a:pt x="168" y="115360"/>
                      <a:pt x="0" y="134940"/>
                    </a:cubicBezTo>
                    <a:cubicBezTo>
                      <a:pt x="546" y="152854"/>
                      <a:pt x="9665" y="169440"/>
                      <a:pt x="24553" y="179594"/>
                    </a:cubicBezTo>
                    <a:close/>
                  </a:path>
                </a:pathLst>
              </a:custGeom>
              <a:grpFill/>
              <a:ln w="19431" cap="flat">
                <a:noFill/>
                <a:prstDash val="solid"/>
                <a:miter/>
              </a:ln>
            </p:spPr>
            <p:txBody>
              <a:bodyPr rtlCol="0" anchor="ctr"/>
              <a:lstStyle/>
              <a:p>
                <a:endParaRPr lang="es-ES"/>
              </a:p>
            </p:txBody>
          </p:sp>
          <p:sp>
            <p:nvSpPr>
              <p:cNvPr id="17" name="Forma libre 16">
                <a:extLst>
                  <a:ext uri="{FF2B5EF4-FFF2-40B4-BE49-F238E27FC236}">
                    <a16:creationId xmlns:a16="http://schemas.microsoft.com/office/drawing/2014/main" id="{D0203D9D-CAC2-55B6-1F94-D8F267EC545C}"/>
                  </a:ext>
                </a:extLst>
              </p:cNvPr>
              <p:cNvSpPr/>
              <p:nvPr/>
            </p:nvSpPr>
            <p:spPr>
              <a:xfrm>
                <a:off x="6375666" y="4111437"/>
                <a:ext cx="122868" cy="141997"/>
              </a:xfrm>
              <a:custGeom>
                <a:avLst/>
                <a:gdLst>
                  <a:gd name="connsiteX0" fmla="*/ 122737 w 122868"/>
                  <a:gd name="connsiteY0" fmla="*/ 18116 h 141997"/>
                  <a:gd name="connsiteX1" fmla="*/ 101984 w 122868"/>
                  <a:gd name="connsiteY1" fmla="*/ 42 h 141997"/>
                  <a:gd name="connsiteX2" fmla="*/ 83764 w 122868"/>
                  <a:gd name="connsiteY2" fmla="*/ 20629 h 141997"/>
                  <a:gd name="connsiteX3" fmla="*/ 79282 w 122868"/>
                  <a:gd name="connsiteY3" fmla="*/ 49818 h 141997"/>
                  <a:gd name="connsiteX4" fmla="*/ 47324 w 122868"/>
                  <a:gd name="connsiteY4" fmla="*/ 90219 h 141997"/>
                  <a:gd name="connsiteX5" fmla="*/ 17120 w 122868"/>
                  <a:gd name="connsiteY5" fmla="*/ 103171 h 141997"/>
                  <a:gd name="connsiteX6" fmla="*/ 166 w 122868"/>
                  <a:gd name="connsiteY6" fmla="*/ 125015 h 141997"/>
                  <a:gd name="connsiteX7" fmla="*/ 22186 w 122868"/>
                  <a:gd name="connsiteY7" fmla="*/ 141833 h 141997"/>
                  <a:gd name="connsiteX8" fmla="*/ 27253 w 122868"/>
                  <a:gd name="connsiteY8" fmla="*/ 141833 h 141997"/>
                  <a:gd name="connsiteX9" fmla="*/ 122737 w 122868"/>
                  <a:gd name="connsiteY9" fmla="*/ 18116 h 1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68" h="141997">
                    <a:moveTo>
                      <a:pt x="122737" y="18116"/>
                    </a:moveTo>
                    <a:cubicBezTo>
                      <a:pt x="122038" y="7439"/>
                      <a:pt x="112747" y="-653"/>
                      <a:pt x="101984" y="42"/>
                    </a:cubicBezTo>
                    <a:cubicBezTo>
                      <a:pt x="91222" y="735"/>
                      <a:pt x="83064" y="9952"/>
                      <a:pt x="83764" y="20629"/>
                    </a:cubicBezTo>
                    <a:cubicBezTo>
                      <a:pt x="84060" y="30547"/>
                      <a:pt x="82540" y="40437"/>
                      <a:pt x="79282" y="49818"/>
                    </a:cubicBezTo>
                    <a:cubicBezTo>
                      <a:pt x="73580" y="66505"/>
                      <a:pt x="62305" y="80757"/>
                      <a:pt x="47324" y="90219"/>
                    </a:cubicBezTo>
                    <a:cubicBezTo>
                      <a:pt x="37980" y="96038"/>
                      <a:pt x="27794" y="100405"/>
                      <a:pt x="17120" y="103171"/>
                    </a:cubicBezTo>
                    <a:cubicBezTo>
                      <a:pt x="6357" y="104559"/>
                      <a:pt x="-1233" y="114339"/>
                      <a:pt x="166" y="125015"/>
                    </a:cubicBezTo>
                    <a:cubicBezTo>
                      <a:pt x="1565" y="135691"/>
                      <a:pt x="11424" y="143221"/>
                      <a:pt x="22186" y="141833"/>
                    </a:cubicBezTo>
                    <a:cubicBezTo>
                      <a:pt x="23870" y="142020"/>
                      <a:pt x="25569" y="142020"/>
                      <a:pt x="27253" y="141833"/>
                    </a:cubicBezTo>
                    <a:cubicBezTo>
                      <a:pt x="85171" y="129111"/>
                      <a:pt x="125467" y="76901"/>
                      <a:pt x="122737" y="18116"/>
                    </a:cubicBezTo>
                    <a:close/>
                  </a:path>
                </a:pathLst>
              </a:custGeom>
              <a:grpFill/>
              <a:ln w="19431"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5FFA48E3-A1D7-2540-2681-6EBE9C8E35F9}"/>
                  </a:ext>
                </a:extLst>
              </p:cNvPr>
              <p:cNvSpPr/>
              <p:nvPr/>
            </p:nvSpPr>
            <p:spPr>
              <a:xfrm>
                <a:off x="6701372" y="4111537"/>
                <a:ext cx="122625" cy="140544"/>
              </a:xfrm>
              <a:custGeom>
                <a:avLst/>
                <a:gdLst>
                  <a:gd name="connsiteX0" fmla="*/ 105506 w 122625"/>
                  <a:gd name="connsiteY0" fmla="*/ 103071 h 140544"/>
                  <a:gd name="connsiteX1" fmla="*/ 75496 w 122625"/>
                  <a:gd name="connsiteY1" fmla="*/ 90120 h 140544"/>
                  <a:gd name="connsiteX2" fmla="*/ 43538 w 122625"/>
                  <a:gd name="connsiteY2" fmla="*/ 49718 h 140544"/>
                  <a:gd name="connsiteX3" fmla="*/ 38861 w 122625"/>
                  <a:gd name="connsiteY3" fmla="*/ 20529 h 140544"/>
                  <a:gd name="connsiteX4" fmla="*/ 20739 w 122625"/>
                  <a:gd name="connsiteY4" fmla="*/ 38 h 140544"/>
                  <a:gd name="connsiteX5" fmla="*/ 83 w 122625"/>
                  <a:gd name="connsiteY5" fmla="*/ 18016 h 140544"/>
                  <a:gd name="connsiteX6" fmla="*/ 95373 w 122625"/>
                  <a:gd name="connsiteY6" fmla="*/ 140380 h 140544"/>
                  <a:gd name="connsiteX7" fmla="*/ 100439 w 122625"/>
                  <a:gd name="connsiteY7" fmla="*/ 140380 h 140544"/>
                  <a:gd name="connsiteX8" fmla="*/ 122459 w 122625"/>
                  <a:gd name="connsiteY8" fmla="*/ 123562 h 140544"/>
                  <a:gd name="connsiteX9" fmla="*/ 105506 w 122625"/>
                  <a:gd name="connsiteY9" fmla="*/ 101718 h 1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25" h="140544">
                    <a:moveTo>
                      <a:pt x="105506" y="103071"/>
                    </a:moveTo>
                    <a:cubicBezTo>
                      <a:pt x="94879" y="100342"/>
                      <a:pt x="84752" y="95971"/>
                      <a:pt x="75496" y="90120"/>
                    </a:cubicBezTo>
                    <a:cubicBezTo>
                      <a:pt x="60515" y="80657"/>
                      <a:pt x="49240" y="66405"/>
                      <a:pt x="43538" y="49718"/>
                    </a:cubicBezTo>
                    <a:cubicBezTo>
                      <a:pt x="40157" y="40364"/>
                      <a:pt x="38571" y="30463"/>
                      <a:pt x="38861" y="20529"/>
                    </a:cubicBezTo>
                    <a:cubicBezTo>
                      <a:pt x="39530" y="9916"/>
                      <a:pt x="31433" y="761"/>
                      <a:pt x="20739" y="38"/>
                    </a:cubicBezTo>
                    <a:cubicBezTo>
                      <a:pt x="10040" y="-625"/>
                      <a:pt x="811" y="7407"/>
                      <a:pt x="83" y="18016"/>
                    </a:cubicBezTo>
                    <a:cubicBezTo>
                      <a:pt x="-2069" y="76267"/>
                      <a:pt x="38012" y="127735"/>
                      <a:pt x="95373" y="140380"/>
                    </a:cubicBezTo>
                    <a:cubicBezTo>
                      <a:pt x="97056" y="140552"/>
                      <a:pt x="98755" y="140552"/>
                      <a:pt x="100439" y="140380"/>
                    </a:cubicBezTo>
                    <a:cubicBezTo>
                      <a:pt x="111202" y="141768"/>
                      <a:pt x="121060" y="134238"/>
                      <a:pt x="122459" y="123562"/>
                    </a:cubicBezTo>
                    <a:cubicBezTo>
                      <a:pt x="123858" y="112886"/>
                      <a:pt x="116268" y="103106"/>
                      <a:pt x="105506" y="101718"/>
                    </a:cubicBezTo>
                    <a:close/>
                  </a:path>
                </a:pathLst>
              </a:custGeom>
              <a:grpFill/>
              <a:ln w="19431" cap="flat">
                <a:noFill/>
                <a:prstDash val="solid"/>
                <a:miter/>
              </a:ln>
            </p:spPr>
            <p:txBody>
              <a:bodyPr rtlCol="0" anchor="ctr"/>
              <a:lstStyle/>
              <a:p>
                <a:endParaRPr lang="es-ES"/>
              </a:p>
            </p:txBody>
          </p:sp>
          <p:sp>
            <p:nvSpPr>
              <p:cNvPr id="19" name="Forma libre 18">
                <a:extLst>
                  <a:ext uri="{FF2B5EF4-FFF2-40B4-BE49-F238E27FC236}">
                    <a16:creationId xmlns:a16="http://schemas.microsoft.com/office/drawing/2014/main" id="{A2EBCED7-0E32-4D5E-C7F0-B19B57928A9F}"/>
                  </a:ext>
                </a:extLst>
              </p:cNvPr>
              <p:cNvSpPr/>
              <p:nvPr/>
            </p:nvSpPr>
            <p:spPr>
              <a:xfrm>
                <a:off x="6622113" y="3732739"/>
                <a:ext cx="228806" cy="85008"/>
              </a:xfrm>
              <a:custGeom>
                <a:avLst/>
                <a:gdLst>
                  <a:gd name="connsiteX0" fmla="*/ 28872 w 228806"/>
                  <a:gd name="connsiteY0" fmla="*/ 49439 h 85008"/>
                  <a:gd name="connsiteX1" fmla="*/ 196652 w 228806"/>
                  <a:gd name="connsiteY1" fmla="*/ 80368 h 85008"/>
                  <a:gd name="connsiteX2" fmla="*/ 224128 w 228806"/>
                  <a:gd name="connsiteY2" fmla="*/ 78242 h 85008"/>
                  <a:gd name="connsiteX3" fmla="*/ 221985 w 228806"/>
                  <a:gd name="connsiteY3" fmla="*/ 50986 h 85008"/>
                  <a:gd name="connsiteX4" fmla="*/ 12503 w 228806"/>
                  <a:gd name="connsiteY4" fmla="*/ 14257 h 85008"/>
                  <a:gd name="connsiteX5" fmla="*/ 1302 w 228806"/>
                  <a:gd name="connsiteY5" fmla="*/ 39234 h 85008"/>
                  <a:gd name="connsiteX6" fmla="*/ 26481 w 228806"/>
                  <a:gd name="connsiteY6" fmla="*/ 50346 h 85008"/>
                  <a:gd name="connsiteX7" fmla="*/ 28872 w 228806"/>
                  <a:gd name="connsiteY7" fmla="*/ 49246 h 8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806" h="85008">
                    <a:moveTo>
                      <a:pt x="28872" y="49439"/>
                    </a:moveTo>
                    <a:cubicBezTo>
                      <a:pt x="86233" y="27862"/>
                      <a:pt x="150934" y="39789"/>
                      <a:pt x="196652" y="80368"/>
                    </a:cubicBezTo>
                    <a:cubicBezTo>
                      <a:pt x="204830" y="87308"/>
                      <a:pt x="217132" y="86355"/>
                      <a:pt x="224128" y="78242"/>
                    </a:cubicBezTo>
                    <a:cubicBezTo>
                      <a:pt x="231124" y="70129"/>
                      <a:pt x="230163" y="57925"/>
                      <a:pt x="221985" y="50986"/>
                    </a:cubicBezTo>
                    <a:cubicBezTo>
                      <a:pt x="164830" y="324"/>
                      <a:pt x="83701" y="-13902"/>
                      <a:pt x="12503" y="14257"/>
                    </a:cubicBezTo>
                    <a:cubicBezTo>
                      <a:pt x="2457" y="18087"/>
                      <a:pt x="-2559" y="29269"/>
                      <a:pt x="1302" y="39234"/>
                    </a:cubicBezTo>
                    <a:cubicBezTo>
                      <a:pt x="5160" y="49201"/>
                      <a:pt x="16433" y="54175"/>
                      <a:pt x="26481" y="50346"/>
                    </a:cubicBezTo>
                    <a:cubicBezTo>
                      <a:pt x="27301" y="50033"/>
                      <a:pt x="28100" y="49665"/>
                      <a:pt x="28872" y="49246"/>
                    </a:cubicBezTo>
                    <a:close/>
                  </a:path>
                </a:pathLst>
              </a:custGeom>
              <a:grpFill/>
              <a:ln w="19431" cap="flat">
                <a:noFill/>
                <a:prstDash val="solid"/>
                <a:miter/>
              </a:ln>
            </p:spPr>
            <p:txBody>
              <a:bodyPr rtlCol="0" anchor="ctr"/>
              <a:lstStyle/>
              <a:p>
                <a:endParaRPr lang="es-ES"/>
              </a:p>
            </p:txBody>
          </p:sp>
          <p:sp>
            <p:nvSpPr>
              <p:cNvPr id="20" name="Forma libre 19">
                <a:extLst>
                  <a:ext uri="{FF2B5EF4-FFF2-40B4-BE49-F238E27FC236}">
                    <a16:creationId xmlns:a16="http://schemas.microsoft.com/office/drawing/2014/main" id="{08ECF9EB-CFCA-722B-2C10-31FAF23BA577}"/>
                  </a:ext>
                </a:extLst>
              </p:cNvPr>
              <p:cNvSpPr/>
              <p:nvPr/>
            </p:nvSpPr>
            <p:spPr>
              <a:xfrm>
                <a:off x="6327043" y="3734129"/>
                <a:ext cx="223086" cy="97729"/>
              </a:xfrm>
              <a:custGeom>
                <a:avLst/>
                <a:gdLst>
                  <a:gd name="connsiteX0" fmla="*/ 197083 w 223086"/>
                  <a:gd name="connsiteY0" fmla="*/ 43410 h 97729"/>
                  <a:gd name="connsiteX1" fmla="*/ 222026 w 223086"/>
                  <a:gd name="connsiteY1" fmla="*/ 32198 h 97729"/>
                  <a:gd name="connsiteX2" fmla="*/ 209944 w 223086"/>
                  <a:gd name="connsiteY2" fmla="*/ 7648 h 97729"/>
                  <a:gd name="connsiteX3" fmla="*/ 5139 w 223086"/>
                  <a:gd name="connsiteY3" fmla="*/ 65641 h 97729"/>
                  <a:gd name="connsiteX4" fmla="*/ 1047 w 223086"/>
                  <a:gd name="connsiteY4" fmla="*/ 84971 h 97729"/>
                  <a:gd name="connsiteX5" fmla="*/ 5724 w 223086"/>
                  <a:gd name="connsiteY5" fmla="*/ 92317 h 97729"/>
                  <a:gd name="connsiteX6" fmla="*/ 19169 w 223086"/>
                  <a:gd name="connsiteY6" fmla="*/ 97730 h 97729"/>
                  <a:gd name="connsiteX7" fmla="*/ 33200 w 223086"/>
                  <a:gd name="connsiteY7" fmla="*/ 90191 h 97729"/>
                  <a:gd name="connsiteX8" fmla="*/ 39825 w 223086"/>
                  <a:gd name="connsiteY8" fmla="*/ 83812 h 97729"/>
                  <a:gd name="connsiteX9" fmla="*/ 197083 w 223086"/>
                  <a:gd name="connsiteY9" fmla="*/ 43410 h 9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86" h="97729">
                    <a:moveTo>
                      <a:pt x="197083" y="43410"/>
                    </a:moveTo>
                    <a:cubicBezTo>
                      <a:pt x="207089" y="47075"/>
                      <a:pt x="218206" y="42078"/>
                      <a:pt x="222026" y="32198"/>
                    </a:cubicBezTo>
                    <a:cubicBezTo>
                      <a:pt x="225516" y="22110"/>
                      <a:pt x="220108" y="11124"/>
                      <a:pt x="209944" y="7648"/>
                    </a:cubicBezTo>
                    <a:cubicBezTo>
                      <a:pt x="136113" y="-13175"/>
                      <a:pt x="56765" y="9293"/>
                      <a:pt x="5139" y="65641"/>
                    </a:cubicBezTo>
                    <a:cubicBezTo>
                      <a:pt x="308" y="70854"/>
                      <a:pt x="-1260" y="78271"/>
                      <a:pt x="1047" y="84971"/>
                    </a:cubicBezTo>
                    <a:cubicBezTo>
                      <a:pt x="2023" y="87740"/>
                      <a:pt x="3623" y="90253"/>
                      <a:pt x="5724" y="92317"/>
                    </a:cubicBezTo>
                    <a:cubicBezTo>
                      <a:pt x="9336" y="95772"/>
                      <a:pt x="14152" y="97710"/>
                      <a:pt x="19169" y="97730"/>
                    </a:cubicBezTo>
                    <a:cubicBezTo>
                      <a:pt x="24717" y="97318"/>
                      <a:pt x="29823" y="94575"/>
                      <a:pt x="33200" y="90191"/>
                    </a:cubicBezTo>
                    <a:cubicBezTo>
                      <a:pt x="35343" y="87871"/>
                      <a:pt x="37487" y="85938"/>
                      <a:pt x="39825" y="83812"/>
                    </a:cubicBezTo>
                    <a:cubicBezTo>
                      <a:pt x="81275" y="43565"/>
                      <a:pt x="141150" y="28183"/>
                      <a:pt x="197083" y="43410"/>
                    </a:cubicBezTo>
                    <a:close/>
                  </a:path>
                </a:pathLst>
              </a:custGeom>
              <a:grpFill/>
              <a:ln w="19431" cap="flat">
                <a:noFill/>
                <a:prstDash val="solid"/>
                <a:miter/>
              </a:ln>
            </p:spPr>
            <p:txBody>
              <a:bodyPr rtlCol="0" anchor="ctr"/>
              <a:lstStyle/>
              <a:p>
                <a:endParaRPr lang="es-ES"/>
              </a:p>
            </p:txBody>
          </p:sp>
          <p:sp>
            <p:nvSpPr>
              <p:cNvPr id="21" name="Forma libre 20">
                <a:extLst>
                  <a:ext uri="{FF2B5EF4-FFF2-40B4-BE49-F238E27FC236}">
                    <a16:creationId xmlns:a16="http://schemas.microsoft.com/office/drawing/2014/main" id="{5C7A4588-CED2-EB5E-5130-6BC826F037AF}"/>
                  </a:ext>
                </a:extLst>
              </p:cNvPr>
              <p:cNvSpPr/>
              <p:nvPr/>
            </p:nvSpPr>
            <p:spPr>
              <a:xfrm>
                <a:off x="6680431" y="3857261"/>
                <a:ext cx="120253" cy="51727"/>
              </a:xfrm>
              <a:custGeom>
                <a:avLst/>
                <a:gdLst>
                  <a:gd name="connsiteX0" fmla="*/ 31547 w 120253"/>
                  <a:gd name="connsiteY0" fmla="*/ 47475 h 51727"/>
                  <a:gd name="connsiteX1" fmla="*/ 90007 w 120253"/>
                  <a:gd name="connsiteY1" fmla="*/ 48441 h 51727"/>
                  <a:gd name="connsiteX2" fmla="*/ 100724 w 120253"/>
                  <a:gd name="connsiteY2" fmla="*/ 51727 h 51727"/>
                  <a:gd name="connsiteX3" fmla="*/ 120254 w 120253"/>
                  <a:gd name="connsiteY3" fmla="*/ 32439 h 51727"/>
                  <a:gd name="connsiteX4" fmla="*/ 111637 w 120253"/>
                  <a:gd name="connsiteY4" fmla="*/ 16352 h 51727"/>
                  <a:gd name="connsiteX5" fmla="*/ 7188 w 120253"/>
                  <a:gd name="connsiteY5" fmla="*/ 17319 h 51727"/>
                  <a:gd name="connsiteX6" fmla="*/ 4265 w 120253"/>
                  <a:gd name="connsiteY6" fmla="*/ 44382 h 51727"/>
                  <a:gd name="connsiteX7" fmla="*/ 31547 w 120253"/>
                  <a:gd name="connsiteY7" fmla="*/ 47475 h 5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53" h="51727">
                    <a:moveTo>
                      <a:pt x="31547" y="47475"/>
                    </a:moveTo>
                    <a:cubicBezTo>
                      <a:pt x="49256" y="35428"/>
                      <a:pt x="72712" y="35814"/>
                      <a:pt x="90007" y="48441"/>
                    </a:cubicBezTo>
                    <a:cubicBezTo>
                      <a:pt x="93177" y="50556"/>
                      <a:pt x="96905" y="51699"/>
                      <a:pt x="100724" y="51727"/>
                    </a:cubicBezTo>
                    <a:cubicBezTo>
                      <a:pt x="111487" y="51751"/>
                      <a:pt x="120230" y="43116"/>
                      <a:pt x="120254" y="32439"/>
                    </a:cubicBezTo>
                    <a:cubicBezTo>
                      <a:pt x="120269" y="25987"/>
                      <a:pt x="117037" y="19952"/>
                      <a:pt x="111637" y="16352"/>
                    </a:cubicBezTo>
                    <a:cubicBezTo>
                      <a:pt x="80285" y="-5801"/>
                      <a:pt x="38117" y="-5412"/>
                      <a:pt x="7188" y="17319"/>
                    </a:cubicBezTo>
                    <a:cubicBezTo>
                      <a:pt x="-1107" y="24015"/>
                      <a:pt x="-2413" y="36093"/>
                      <a:pt x="4265" y="44382"/>
                    </a:cubicBezTo>
                    <a:cubicBezTo>
                      <a:pt x="10959" y="52673"/>
                      <a:pt x="23140" y="54055"/>
                      <a:pt x="31547" y="47475"/>
                    </a:cubicBezTo>
                    <a:close/>
                  </a:path>
                </a:pathLst>
              </a:custGeom>
              <a:grpFill/>
              <a:ln w="19431" cap="flat">
                <a:noFill/>
                <a:prstDash val="solid"/>
                <a:miter/>
              </a:ln>
            </p:spPr>
            <p:txBody>
              <a:bodyPr rtlCol="0" anchor="ctr"/>
              <a:lstStyle/>
              <a:p>
                <a:endParaRPr lang="es-ES"/>
              </a:p>
            </p:txBody>
          </p:sp>
          <p:sp>
            <p:nvSpPr>
              <p:cNvPr id="22" name="Forma libre 21">
                <a:extLst>
                  <a:ext uri="{FF2B5EF4-FFF2-40B4-BE49-F238E27FC236}">
                    <a16:creationId xmlns:a16="http://schemas.microsoft.com/office/drawing/2014/main" id="{3BFAB6C5-74A6-342A-4845-FA5871460CA6}"/>
                  </a:ext>
                </a:extLst>
              </p:cNvPr>
              <p:cNvSpPr/>
              <p:nvPr/>
            </p:nvSpPr>
            <p:spPr>
              <a:xfrm>
                <a:off x="6386080" y="3857286"/>
                <a:ext cx="121607" cy="52723"/>
              </a:xfrm>
              <a:custGeom>
                <a:avLst/>
                <a:gdLst>
                  <a:gd name="connsiteX0" fmla="*/ 19567 w 121607"/>
                  <a:gd name="connsiteY0" fmla="*/ 51703 h 52723"/>
                  <a:gd name="connsiteX1" fmla="*/ 30285 w 121607"/>
                  <a:gd name="connsiteY1" fmla="*/ 48417 h 52723"/>
                  <a:gd name="connsiteX2" fmla="*/ 88745 w 121607"/>
                  <a:gd name="connsiteY2" fmla="*/ 47450 h 52723"/>
                  <a:gd name="connsiteX3" fmla="*/ 116291 w 121607"/>
                  <a:gd name="connsiteY3" fmla="*/ 46661 h 52723"/>
                  <a:gd name="connsiteX4" fmla="*/ 115496 w 121607"/>
                  <a:gd name="connsiteY4" fmla="*/ 19335 h 52723"/>
                  <a:gd name="connsiteX5" fmla="*/ 112908 w 121607"/>
                  <a:gd name="connsiteY5" fmla="*/ 17294 h 52723"/>
                  <a:gd name="connsiteX6" fmla="*/ 8655 w 121607"/>
                  <a:gd name="connsiteY6" fmla="*/ 16327 h 52723"/>
                  <a:gd name="connsiteX7" fmla="*/ 3198 w 121607"/>
                  <a:gd name="connsiteY7" fmla="*/ 43004 h 52723"/>
                  <a:gd name="connsiteX8" fmla="*/ 19567 w 121607"/>
                  <a:gd name="connsiteY8" fmla="*/ 51703 h 5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07" h="52723">
                    <a:moveTo>
                      <a:pt x="19567" y="51703"/>
                    </a:moveTo>
                    <a:cubicBezTo>
                      <a:pt x="23387" y="51674"/>
                      <a:pt x="27114" y="50531"/>
                      <a:pt x="30285" y="48417"/>
                    </a:cubicBezTo>
                    <a:cubicBezTo>
                      <a:pt x="47579" y="35790"/>
                      <a:pt x="71035" y="35403"/>
                      <a:pt x="88745" y="47450"/>
                    </a:cubicBezTo>
                    <a:cubicBezTo>
                      <a:pt x="96571" y="54778"/>
                      <a:pt x="108904" y="54427"/>
                      <a:pt x="116291" y="46661"/>
                    </a:cubicBezTo>
                    <a:cubicBezTo>
                      <a:pt x="123679" y="38898"/>
                      <a:pt x="123324" y="26664"/>
                      <a:pt x="115496" y="19335"/>
                    </a:cubicBezTo>
                    <a:cubicBezTo>
                      <a:pt x="114693" y="18583"/>
                      <a:pt x="113828" y="17901"/>
                      <a:pt x="112908" y="17294"/>
                    </a:cubicBezTo>
                    <a:cubicBezTo>
                      <a:pt x="82040" y="-5404"/>
                      <a:pt x="39946" y="-5793"/>
                      <a:pt x="8655" y="16327"/>
                    </a:cubicBezTo>
                    <a:cubicBezTo>
                      <a:pt x="-237" y="22227"/>
                      <a:pt x="-2671" y="34133"/>
                      <a:pt x="3198" y="43004"/>
                    </a:cubicBezTo>
                    <a:cubicBezTo>
                      <a:pt x="6821" y="48463"/>
                      <a:pt x="12979" y="51734"/>
                      <a:pt x="19567" y="51703"/>
                    </a:cubicBezTo>
                    <a:close/>
                  </a:path>
                </a:pathLst>
              </a:custGeom>
              <a:grpFill/>
              <a:ln w="19431" cap="flat">
                <a:noFill/>
                <a:prstDash val="solid"/>
                <a:miter/>
              </a:ln>
            </p:spPr>
            <p:txBody>
              <a:bodyPr rtlCol="0" anchor="ctr"/>
              <a:lstStyle/>
              <a:p>
                <a:endParaRPr lang="es-ES"/>
              </a:p>
            </p:txBody>
          </p:sp>
          <p:sp>
            <p:nvSpPr>
              <p:cNvPr id="23" name="Forma libre 22">
                <a:extLst>
                  <a:ext uri="{FF2B5EF4-FFF2-40B4-BE49-F238E27FC236}">
                    <a16:creationId xmlns:a16="http://schemas.microsoft.com/office/drawing/2014/main" id="{1E40FA59-70CD-CD29-11E0-7E293B3E768A}"/>
                  </a:ext>
                </a:extLst>
              </p:cNvPr>
              <p:cNvSpPr/>
              <p:nvPr/>
            </p:nvSpPr>
            <p:spPr>
              <a:xfrm>
                <a:off x="6479792" y="4224080"/>
                <a:ext cx="243975" cy="145179"/>
              </a:xfrm>
              <a:custGeom>
                <a:avLst/>
                <a:gdLst>
                  <a:gd name="connsiteX0" fmla="*/ 224391 w 243975"/>
                  <a:gd name="connsiteY0" fmla="*/ 0 h 145179"/>
                  <a:gd name="connsiteX1" fmla="*/ 19586 w 243975"/>
                  <a:gd name="connsiteY1" fmla="*/ 0 h 145179"/>
                  <a:gd name="connsiteX2" fmla="*/ 99 w 243975"/>
                  <a:gd name="connsiteY2" fmla="*/ 19331 h 145179"/>
                  <a:gd name="connsiteX3" fmla="*/ 117113 w 243975"/>
                  <a:gd name="connsiteY3" fmla="*/ 145081 h 145179"/>
                  <a:gd name="connsiteX4" fmla="*/ 243878 w 243975"/>
                  <a:gd name="connsiteY4" fmla="*/ 29002 h 145179"/>
                  <a:gd name="connsiteX5" fmla="*/ 243878 w 243975"/>
                  <a:gd name="connsiteY5" fmla="*/ 19331 h 145179"/>
                  <a:gd name="connsiteX6" fmla="*/ 224391 w 243975"/>
                  <a:gd name="connsiteY6" fmla="*/ 0 h 145179"/>
                  <a:gd name="connsiteX7" fmla="*/ 41021 w 243975"/>
                  <a:gd name="connsiteY7" fmla="*/ 38662 h 145179"/>
                  <a:gd name="connsiteX8" fmla="*/ 202956 w 243975"/>
                  <a:gd name="connsiteY8" fmla="*/ 38662 h 145179"/>
                  <a:gd name="connsiteX9" fmla="*/ 110039 w 243975"/>
                  <a:gd name="connsiteY9" fmla="*/ 107127 h 145179"/>
                  <a:gd name="connsiteX10" fmla="*/ 41021 w 243975"/>
                  <a:gd name="connsiteY10" fmla="*/ 38662 h 14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5" h="145179">
                    <a:moveTo>
                      <a:pt x="224391" y="0"/>
                    </a:moveTo>
                    <a:lnTo>
                      <a:pt x="19586" y="0"/>
                    </a:lnTo>
                    <a:cubicBezTo>
                      <a:pt x="8824" y="0"/>
                      <a:pt x="99" y="8654"/>
                      <a:pt x="99" y="19331"/>
                    </a:cubicBezTo>
                    <a:cubicBezTo>
                      <a:pt x="-2594" y="86109"/>
                      <a:pt x="49796" y="142410"/>
                      <a:pt x="117113" y="145081"/>
                    </a:cubicBezTo>
                    <a:cubicBezTo>
                      <a:pt x="184432" y="147751"/>
                      <a:pt x="241185" y="95780"/>
                      <a:pt x="243878" y="29002"/>
                    </a:cubicBezTo>
                    <a:cubicBezTo>
                      <a:pt x="244008" y="25780"/>
                      <a:pt x="244008" y="22553"/>
                      <a:pt x="243878" y="19331"/>
                    </a:cubicBezTo>
                    <a:cubicBezTo>
                      <a:pt x="243878" y="8654"/>
                      <a:pt x="235154" y="0"/>
                      <a:pt x="224391" y="0"/>
                    </a:cubicBezTo>
                    <a:close/>
                    <a:moveTo>
                      <a:pt x="41021" y="38662"/>
                    </a:moveTo>
                    <a:lnTo>
                      <a:pt x="202956" y="38662"/>
                    </a:lnTo>
                    <a:cubicBezTo>
                      <a:pt x="196357" y="83020"/>
                      <a:pt x="154757" y="113675"/>
                      <a:pt x="110039" y="107127"/>
                    </a:cubicBezTo>
                    <a:cubicBezTo>
                      <a:pt x="74332" y="101900"/>
                      <a:pt x="46291" y="74085"/>
                      <a:pt x="41021" y="38662"/>
                    </a:cubicBezTo>
                    <a:close/>
                  </a:path>
                </a:pathLst>
              </a:custGeom>
              <a:grpFill/>
              <a:ln w="19431" cap="flat">
                <a:noFill/>
                <a:prstDash val="solid"/>
                <a:miter/>
              </a:ln>
            </p:spPr>
            <p:txBody>
              <a:bodyPr rtlCol="0" anchor="ctr"/>
              <a:lstStyle/>
              <a:p>
                <a:endParaRPr lang="es-ES"/>
              </a:p>
            </p:txBody>
          </p:sp>
          <p:sp>
            <p:nvSpPr>
              <p:cNvPr id="24" name="Forma libre 23">
                <a:extLst>
                  <a:ext uri="{FF2B5EF4-FFF2-40B4-BE49-F238E27FC236}">
                    <a16:creationId xmlns:a16="http://schemas.microsoft.com/office/drawing/2014/main" id="{5108469E-61F5-D6CB-91C0-DFD0F99E69F2}"/>
                  </a:ext>
                </a:extLst>
              </p:cNvPr>
              <p:cNvSpPr/>
              <p:nvPr/>
            </p:nvSpPr>
            <p:spPr>
              <a:xfrm>
                <a:off x="6819560" y="3829420"/>
                <a:ext cx="87986" cy="58691"/>
              </a:xfrm>
              <a:custGeom>
                <a:avLst/>
                <a:gdLst>
                  <a:gd name="connsiteX0" fmla="*/ 59029 w 87986"/>
                  <a:gd name="connsiteY0" fmla="*/ 1858 h 58691"/>
                  <a:gd name="connsiteX1" fmla="*/ 12846 w 87986"/>
                  <a:gd name="connsiteY1" fmla="*/ 21189 h 58691"/>
                  <a:gd name="connsiteX2" fmla="*/ 1173 w 87986"/>
                  <a:gd name="connsiteY2" fmla="*/ 45954 h 58691"/>
                  <a:gd name="connsiteX3" fmla="*/ 19666 w 87986"/>
                  <a:gd name="connsiteY3" fmla="*/ 58691 h 58691"/>
                  <a:gd name="connsiteX4" fmla="*/ 26486 w 87986"/>
                  <a:gd name="connsiteY4" fmla="*/ 57338 h 58691"/>
                  <a:gd name="connsiteX5" fmla="*/ 77152 w 87986"/>
                  <a:gd name="connsiteY5" fmla="*/ 36654 h 58691"/>
                  <a:gd name="connsiteX6" fmla="*/ 85954 w 87986"/>
                  <a:gd name="connsiteY6" fmla="*/ 10749 h 58691"/>
                  <a:gd name="connsiteX7" fmla="*/ 59838 w 87986"/>
                  <a:gd name="connsiteY7" fmla="*/ 2017 h 58691"/>
                  <a:gd name="connsiteX8" fmla="*/ 59029 w 87986"/>
                  <a:gd name="connsiteY8" fmla="*/ 2438 h 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86" h="58691">
                    <a:moveTo>
                      <a:pt x="59029" y="1858"/>
                    </a:moveTo>
                    <a:cubicBezTo>
                      <a:pt x="50065" y="6498"/>
                      <a:pt x="22589" y="16936"/>
                      <a:pt x="12846" y="21189"/>
                    </a:cubicBezTo>
                    <a:cubicBezTo>
                      <a:pt x="2728" y="24831"/>
                      <a:pt x="-2496" y="35917"/>
                      <a:pt x="1173" y="45954"/>
                    </a:cubicBezTo>
                    <a:cubicBezTo>
                      <a:pt x="3993" y="53659"/>
                      <a:pt x="11404" y="58764"/>
                      <a:pt x="19666" y="58691"/>
                    </a:cubicBezTo>
                    <a:cubicBezTo>
                      <a:pt x="22006" y="58691"/>
                      <a:pt x="24325" y="58231"/>
                      <a:pt x="26486" y="57338"/>
                    </a:cubicBezTo>
                    <a:cubicBezTo>
                      <a:pt x="30189" y="55985"/>
                      <a:pt x="64485" y="43226"/>
                      <a:pt x="77152" y="36654"/>
                    </a:cubicBezTo>
                    <a:cubicBezTo>
                      <a:pt x="86794" y="31912"/>
                      <a:pt x="90734" y="20312"/>
                      <a:pt x="85954" y="10749"/>
                    </a:cubicBezTo>
                    <a:cubicBezTo>
                      <a:pt x="81172" y="1184"/>
                      <a:pt x="69480" y="-2727"/>
                      <a:pt x="59838" y="2017"/>
                    </a:cubicBezTo>
                    <a:cubicBezTo>
                      <a:pt x="59565" y="2150"/>
                      <a:pt x="59296" y="2291"/>
                      <a:pt x="59029" y="2438"/>
                    </a:cubicBezTo>
                    <a:close/>
                  </a:path>
                </a:pathLst>
              </a:custGeom>
              <a:grpFill/>
              <a:ln w="19431" cap="flat">
                <a:noFill/>
                <a:prstDash val="solid"/>
                <a:miter/>
              </a:ln>
            </p:spPr>
            <p:txBody>
              <a:bodyPr rtlCol="0" anchor="ctr"/>
              <a:lstStyle/>
              <a:p>
                <a:endParaRPr lang="es-ES"/>
              </a:p>
            </p:txBody>
          </p:sp>
          <p:sp>
            <p:nvSpPr>
              <p:cNvPr id="25" name="Forma libre 24">
                <a:extLst>
                  <a:ext uri="{FF2B5EF4-FFF2-40B4-BE49-F238E27FC236}">
                    <a16:creationId xmlns:a16="http://schemas.microsoft.com/office/drawing/2014/main" id="{91ED5726-BBC5-DC78-4388-4D217723E732}"/>
                  </a:ext>
                </a:extLst>
              </p:cNvPr>
              <p:cNvSpPr/>
              <p:nvPr/>
            </p:nvSpPr>
            <p:spPr>
              <a:xfrm>
                <a:off x="6287277" y="3829843"/>
                <a:ext cx="87175" cy="58268"/>
              </a:xfrm>
              <a:custGeom>
                <a:avLst/>
                <a:gdLst>
                  <a:gd name="connsiteX0" fmla="*/ 28147 w 87175"/>
                  <a:gd name="connsiteY0" fmla="*/ 1435 h 58268"/>
                  <a:gd name="connsiteX1" fmla="*/ 74330 w 87175"/>
                  <a:gd name="connsiteY1" fmla="*/ 20766 h 58268"/>
                  <a:gd name="connsiteX2" fmla="*/ 86002 w 87175"/>
                  <a:gd name="connsiteY2" fmla="*/ 45531 h 58268"/>
                  <a:gd name="connsiteX3" fmla="*/ 67510 w 87175"/>
                  <a:gd name="connsiteY3" fmla="*/ 58268 h 58268"/>
                  <a:gd name="connsiteX4" fmla="*/ 60689 w 87175"/>
                  <a:gd name="connsiteY4" fmla="*/ 56915 h 58268"/>
                  <a:gd name="connsiteX5" fmla="*/ 10024 w 87175"/>
                  <a:gd name="connsiteY5" fmla="*/ 36231 h 58268"/>
                  <a:gd name="connsiteX6" fmla="*/ 2457 w 87175"/>
                  <a:gd name="connsiteY6" fmla="*/ 9943 h 58268"/>
                  <a:gd name="connsiteX7" fmla="*/ 28147 w 87175"/>
                  <a:gd name="connsiteY7" fmla="*/ 2015 h 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75" h="58268">
                    <a:moveTo>
                      <a:pt x="28147" y="1435"/>
                    </a:moveTo>
                    <a:cubicBezTo>
                      <a:pt x="37110" y="6075"/>
                      <a:pt x="64587" y="16513"/>
                      <a:pt x="74330" y="20766"/>
                    </a:cubicBezTo>
                    <a:cubicBezTo>
                      <a:pt x="84447" y="24408"/>
                      <a:pt x="89672" y="35494"/>
                      <a:pt x="86002" y="45531"/>
                    </a:cubicBezTo>
                    <a:cubicBezTo>
                      <a:pt x="83183" y="53236"/>
                      <a:pt x="75772" y="58341"/>
                      <a:pt x="67510" y="58268"/>
                    </a:cubicBezTo>
                    <a:cubicBezTo>
                      <a:pt x="65169" y="58268"/>
                      <a:pt x="62850" y="57808"/>
                      <a:pt x="60689" y="56915"/>
                    </a:cubicBezTo>
                    <a:cubicBezTo>
                      <a:pt x="56792" y="55562"/>
                      <a:pt x="22690" y="42803"/>
                      <a:pt x="10024" y="36231"/>
                    </a:cubicBezTo>
                    <a:cubicBezTo>
                      <a:pt x="618" y="31044"/>
                      <a:pt x="-2771" y="19276"/>
                      <a:pt x="2457" y="9943"/>
                    </a:cubicBezTo>
                    <a:cubicBezTo>
                      <a:pt x="7512" y="919"/>
                      <a:pt x="18822" y="-2570"/>
                      <a:pt x="28147" y="2015"/>
                    </a:cubicBezTo>
                    <a:close/>
                  </a:path>
                </a:pathLst>
              </a:custGeom>
              <a:grpFill/>
              <a:ln w="19431" cap="flat">
                <a:noFill/>
                <a:prstDash val="solid"/>
                <a:miter/>
              </a:ln>
            </p:spPr>
            <p:txBody>
              <a:bodyPr rtlCol="0" anchor="ctr"/>
              <a:lstStyle/>
              <a:p>
                <a:endParaRPr lang="es-ES"/>
              </a:p>
            </p:txBody>
          </p:sp>
          <p:sp>
            <p:nvSpPr>
              <p:cNvPr id="26" name="Forma libre 25">
                <a:extLst>
                  <a:ext uri="{FF2B5EF4-FFF2-40B4-BE49-F238E27FC236}">
                    <a16:creationId xmlns:a16="http://schemas.microsoft.com/office/drawing/2014/main" id="{D754696B-DC19-89FD-AA57-0BB805236911}"/>
                  </a:ext>
                </a:extLst>
              </p:cNvPr>
              <p:cNvSpPr/>
              <p:nvPr/>
            </p:nvSpPr>
            <p:spPr>
              <a:xfrm>
                <a:off x="6000516" y="3095356"/>
                <a:ext cx="1187695" cy="1520172"/>
              </a:xfrm>
              <a:custGeom>
                <a:avLst/>
                <a:gdLst>
                  <a:gd name="connsiteX0" fmla="*/ 116728 w 1187695"/>
                  <a:gd name="connsiteY0" fmla="*/ 785216 h 1520172"/>
                  <a:gd name="connsiteX1" fmla="*/ 112636 w 1187695"/>
                  <a:gd name="connsiteY1" fmla="*/ 898495 h 1520172"/>
                  <a:gd name="connsiteX2" fmla="*/ 153558 w 1187695"/>
                  <a:gd name="connsiteY2" fmla="*/ 979877 h 1520172"/>
                  <a:gd name="connsiteX3" fmla="*/ 189414 w 1187695"/>
                  <a:gd name="connsiteY3" fmla="*/ 989929 h 1520172"/>
                  <a:gd name="connsiteX4" fmla="*/ 204808 w 1187695"/>
                  <a:gd name="connsiteY4" fmla="*/ 988576 h 1520172"/>
                  <a:gd name="connsiteX5" fmla="*/ 412341 w 1187695"/>
                  <a:gd name="connsiteY5" fmla="*/ 1314880 h 1520172"/>
                  <a:gd name="connsiteX6" fmla="*/ 317246 w 1187695"/>
                  <a:gd name="connsiteY6" fmla="*/ 1485184 h 1520172"/>
                  <a:gd name="connsiteX7" fmla="*/ 312889 w 1187695"/>
                  <a:gd name="connsiteY7" fmla="*/ 1512178 h 1520172"/>
                  <a:gd name="connsiteX8" fmla="*/ 328743 w 1187695"/>
                  <a:gd name="connsiteY8" fmla="*/ 1520173 h 1520172"/>
                  <a:gd name="connsiteX9" fmla="*/ 340241 w 1187695"/>
                  <a:gd name="connsiteY9" fmla="*/ 1516500 h 1520172"/>
                  <a:gd name="connsiteX10" fmla="*/ 448002 w 1187695"/>
                  <a:gd name="connsiteY10" fmla="*/ 1337884 h 1520172"/>
                  <a:gd name="connsiteX11" fmla="*/ 739133 w 1187695"/>
                  <a:gd name="connsiteY11" fmla="*/ 1337884 h 1520172"/>
                  <a:gd name="connsiteX12" fmla="*/ 846894 w 1187695"/>
                  <a:gd name="connsiteY12" fmla="*/ 1516500 h 1520172"/>
                  <a:gd name="connsiteX13" fmla="*/ 858391 w 1187695"/>
                  <a:gd name="connsiteY13" fmla="*/ 1520173 h 1520172"/>
                  <a:gd name="connsiteX14" fmla="*/ 877948 w 1187695"/>
                  <a:gd name="connsiteY14" fmla="*/ 1500912 h 1520172"/>
                  <a:gd name="connsiteX15" fmla="*/ 869889 w 1187695"/>
                  <a:gd name="connsiteY15" fmla="*/ 1485184 h 1520172"/>
                  <a:gd name="connsiteX16" fmla="*/ 774794 w 1187695"/>
                  <a:gd name="connsiteY16" fmla="*/ 1314880 h 1520172"/>
                  <a:gd name="connsiteX17" fmla="*/ 982327 w 1187695"/>
                  <a:gd name="connsiteY17" fmla="*/ 988576 h 1520172"/>
                  <a:gd name="connsiteX18" fmla="*/ 997721 w 1187695"/>
                  <a:gd name="connsiteY18" fmla="*/ 989929 h 1520172"/>
                  <a:gd name="connsiteX19" fmla="*/ 1033577 w 1187695"/>
                  <a:gd name="connsiteY19" fmla="*/ 980264 h 1520172"/>
                  <a:gd name="connsiteX20" fmla="*/ 1074499 w 1187695"/>
                  <a:gd name="connsiteY20" fmla="*/ 898882 h 1520172"/>
                  <a:gd name="connsiteX21" fmla="*/ 1070407 w 1187695"/>
                  <a:gd name="connsiteY21" fmla="*/ 785603 h 1520172"/>
                  <a:gd name="connsiteX22" fmla="*/ 1185183 w 1187695"/>
                  <a:gd name="connsiteY22" fmla="*/ 634243 h 1520172"/>
                  <a:gd name="connsiteX23" fmla="*/ 1026756 w 1187695"/>
                  <a:gd name="connsiteY23" fmla="*/ 395315 h 1520172"/>
                  <a:gd name="connsiteX24" fmla="*/ 999085 w 1187695"/>
                  <a:gd name="connsiteY24" fmla="*/ 244148 h 1520172"/>
                  <a:gd name="connsiteX25" fmla="*/ 804219 w 1187695"/>
                  <a:gd name="connsiteY25" fmla="*/ 115985 h 1520172"/>
                  <a:gd name="connsiteX26" fmla="*/ 580511 w 1187695"/>
                  <a:gd name="connsiteY26" fmla="*/ 0 h 1520172"/>
                  <a:gd name="connsiteX27" fmla="*/ 352907 w 1187695"/>
                  <a:gd name="connsiteY27" fmla="*/ 126617 h 1520172"/>
                  <a:gd name="connsiteX28" fmla="*/ 188634 w 1187695"/>
                  <a:gd name="connsiteY28" fmla="*/ 243954 h 1520172"/>
                  <a:gd name="connsiteX29" fmla="*/ 160963 w 1187695"/>
                  <a:gd name="connsiteY29" fmla="*/ 394928 h 1520172"/>
                  <a:gd name="connsiteX30" fmla="*/ 2536 w 1187695"/>
                  <a:gd name="connsiteY30" fmla="*/ 633856 h 1520172"/>
                  <a:gd name="connsiteX31" fmla="*/ 116728 w 1187695"/>
                  <a:gd name="connsiteY31" fmla="*/ 785216 h 1520172"/>
                  <a:gd name="connsiteX32" fmla="*/ 190583 w 1187695"/>
                  <a:gd name="connsiteY32" fmla="*/ 425664 h 1520172"/>
                  <a:gd name="connsiteX33" fmla="*/ 202275 w 1187695"/>
                  <a:gd name="connsiteY33" fmla="*/ 415612 h 1520172"/>
                  <a:gd name="connsiteX34" fmla="*/ 203834 w 1187695"/>
                  <a:gd name="connsiteY34" fmla="*/ 400341 h 1520172"/>
                  <a:gd name="connsiteX35" fmla="*/ 220787 w 1187695"/>
                  <a:gd name="connsiteY35" fmla="*/ 265025 h 1520172"/>
                  <a:gd name="connsiteX36" fmla="*/ 581096 w 1187695"/>
                  <a:gd name="connsiteY36" fmla="*/ 121204 h 1520172"/>
                  <a:gd name="connsiteX37" fmla="*/ 607598 w 1187695"/>
                  <a:gd name="connsiteY37" fmla="*/ 121204 h 1520172"/>
                  <a:gd name="connsiteX38" fmla="*/ 967907 w 1187695"/>
                  <a:gd name="connsiteY38" fmla="*/ 265025 h 1520172"/>
                  <a:gd name="connsiteX39" fmla="*/ 983301 w 1187695"/>
                  <a:gd name="connsiteY39" fmla="*/ 400341 h 1520172"/>
                  <a:gd name="connsiteX40" fmla="*/ 983301 w 1187695"/>
                  <a:gd name="connsiteY40" fmla="*/ 415612 h 1520172"/>
                  <a:gd name="connsiteX41" fmla="*/ 994993 w 1187695"/>
                  <a:gd name="connsiteY41" fmla="*/ 425664 h 1520172"/>
                  <a:gd name="connsiteX42" fmla="*/ 1145041 w 1187695"/>
                  <a:gd name="connsiteY42" fmla="*/ 628057 h 1520172"/>
                  <a:gd name="connsiteX43" fmla="*/ 1055986 w 1187695"/>
                  <a:gd name="connsiteY43" fmla="*/ 748488 h 1520172"/>
                  <a:gd name="connsiteX44" fmla="*/ 1036500 w 1187695"/>
                  <a:gd name="connsiteY44" fmla="*/ 722971 h 1520172"/>
                  <a:gd name="connsiteX45" fmla="*/ 1002788 w 1187695"/>
                  <a:gd name="connsiteY45" fmla="*/ 710600 h 1520172"/>
                  <a:gd name="connsiteX46" fmla="*/ 841243 w 1187695"/>
                  <a:gd name="connsiteY46" fmla="*/ 490809 h 1520172"/>
                  <a:gd name="connsiteX47" fmla="*/ 819028 w 1187695"/>
                  <a:gd name="connsiteY47" fmla="*/ 475344 h 1520172"/>
                  <a:gd name="connsiteX48" fmla="*/ 579927 w 1187695"/>
                  <a:gd name="connsiteY48" fmla="*/ 497961 h 1520172"/>
                  <a:gd name="connsiteX49" fmla="*/ 367912 w 1187695"/>
                  <a:gd name="connsiteY49" fmla="*/ 475537 h 1520172"/>
                  <a:gd name="connsiteX50" fmla="*/ 353297 w 1187695"/>
                  <a:gd name="connsiteY50" fmla="*/ 478437 h 1520172"/>
                  <a:gd name="connsiteX51" fmla="*/ 344917 w 1187695"/>
                  <a:gd name="connsiteY51" fmla="*/ 490809 h 1520172"/>
                  <a:gd name="connsiteX52" fmla="*/ 185321 w 1187695"/>
                  <a:gd name="connsiteY52" fmla="*/ 709633 h 1520172"/>
                  <a:gd name="connsiteX53" fmla="*/ 181229 w 1187695"/>
                  <a:gd name="connsiteY53" fmla="*/ 710986 h 1520172"/>
                  <a:gd name="connsiteX54" fmla="*/ 149661 w 1187695"/>
                  <a:gd name="connsiteY54" fmla="*/ 722778 h 1520172"/>
                  <a:gd name="connsiteX55" fmla="*/ 130174 w 1187695"/>
                  <a:gd name="connsiteY55" fmla="*/ 748295 h 1520172"/>
                  <a:gd name="connsiteX56" fmla="*/ 41120 w 1187695"/>
                  <a:gd name="connsiteY56" fmla="*/ 627864 h 1520172"/>
                  <a:gd name="connsiteX57" fmla="*/ 190583 w 1187695"/>
                  <a:gd name="connsiteY57" fmla="*/ 425664 h 1520172"/>
                  <a:gd name="connsiteX58" fmla="*/ 174994 w 1187695"/>
                  <a:gd name="connsiteY58" fmla="*/ 947595 h 1520172"/>
                  <a:gd name="connsiteX59" fmla="*/ 151220 w 1187695"/>
                  <a:gd name="connsiteY59" fmla="*/ 892696 h 1520172"/>
                  <a:gd name="connsiteX60" fmla="*/ 159209 w 1187695"/>
                  <a:gd name="connsiteY60" fmla="*/ 777871 h 1520172"/>
                  <a:gd name="connsiteX61" fmla="*/ 160184 w 1187695"/>
                  <a:gd name="connsiteY61" fmla="*/ 775164 h 1520172"/>
                  <a:gd name="connsiteX62" fmla="*/ 173630 w 1187695"/>
                  <a:gd name="connsiteY62" fmla="*/ 753707 h 1520172"/>
                  <a:gd name="connsiteX63" fmla="*/ 187465 w 1187695"/>
                  <a:gd name="connsiteY63" fmla="*/ 753707 h 1520172"/>
                  <a:gd name="connsiteX64" fmla="*/ 184347 w 1187695"/>
                  <a:gd name="connsiteY64" fmla="*/ 834703 h 1520172"/>
                  <a:gd name="connsiteX65" fmla="*/ 196234 w 1187695"/>
                  <a:gd name="connsiteY65" fmla="*/ 950688 h 1520172"/>
                  <a:gd name="connsiteX66" fmla="*/ 174994 w 1187695"/>
                  <a:gd name="connsiteY66" fmla="*/ 947402 h 1520172"/>
                  <a:gd name="connsiteX67" fmla="*/ 593567 w 1187695"/>
                  <a:gd name="connsiteY67" fmla="*/ 1339430 h 1520172"/>
                  <a:gd name="connsiteX68" fmla="*/ 223321 w 1187695"/>
                  <a:gd name="connsiteY68" fmla="*/ 834703 h 1520172"/>
                  <a:gd name="connsiteX69" fmla="*/ 228582 w 1187695"/>
                  <a:gd name="connsiteY69" fmla="*/ 731864 h 1520172"/>
                  <a:gd name="connsiteX70" fmla="*/ 248069 w 1187695"/>
                  <a:gd name="connsiteY70" fmla="*/ 718719 h 1520172"/>
                  <a:gd name="connsiteX71" fmla="*/ 379214 w 1187695"/>
                  <a:gd name="connsiteY71" fmla="*/ 516325 h 1520172"/>
                  <a:gd name="connsiteX72" fmla="*/ 580122 w 1187695"/>
                  <a:gd name="connsiteY72" fmla="*/ 535656 h 1520172"/>
                  <a:gd name="connsiteX73" fmla="*/ 807921 w 1187695"/>
                  <a:gd name="connsiteY73" fmla="*/ 516325 h 1520172"/>
                  <a:gd name="connsiteX74" fmla="*/ 944328 w 1187695"/>
                  <a:gd name="connsiteY74" fmla="*/ 722198 h 1520172"/>
                  <a:gd name="connsiteX75" fmla="*/ 957579 w 1187695"/>
                  <a:gd name="connsiteY75" fmla="*/ 730897 h 1520172"/>
                  <a:gd name="connsiteX76" fmla="*/ 963814 w 1187695"/>
                  <a:gd name="connsiteY76" fmla="*/ 834703 h 1520172"/>
                  <a:gd name="connsiteX77" fmla="*/ 593567 w 1187695"/>
                  <a:gd name="connsiteY77" fmla="*/ 1339430 h 1520172"/>
                  <a:gd name="connsiteX78" fmla="*/ 1035915 w 1187695"/>
                  <a:gd name="connsiteY78" fmla="*/ 892502 h 1520172"/>
                  <a:gd name="connsiteX79" fmla="*/ 1012141 w 1187695"/>
                  <a:gd name="connsiteY79" fmla="*/ 947402 h 1520172"/>
                  <a:gd name="connsiteX80" fmla="*/ 991096 w 1187695"/>
                  <a:gd name="connsiteY80" fmla="*/ 950688 h 1520172"/>
                  <a:gd name="connsiteX81" fmla="*/ 1002983 w 1187695"/>
                  <a:gd name="connsiteY81" fmla="*/ 834703 h 1520172"/>
                  <a:gd name="connsiteX82" fmla="*/ 998501 w 1187695"/>
                  <a:gd name="connsiteY82" fmla="*/ 753127 h 1520172"/>
                  <a:gd name="connsiteX83" fmla="*/ 1008829 w 1187695"/>
                  <a:gd name="connsiteY83" fmla="*/ 751194 h 1520172"/>
                  <a:gd name="connsiteX84" fmla="*/ 1008829 w 1187695"/>
                  <a:gd name="connsiteY84" fmla="*/ 751194 h 1520172"/>
                  <a:gd name="connsiteX85" fmla="*/ 1013505 w 1187695"/>
                  <a:gd name="connsiteY85" fmla="*/ 753514 h 1520172"/>
                  <a:gd name="connsiteX86" fmla="*/ 1026951 w 1187695"/>
                  <a:gd name="connsiteY86" fmla="*/ 774971 h 1520172"/>
                  <a:gd name="connsiteX87" fmla="*/ 1027926 w 1187695"/>
                  <a:gd name="connsiteY87" fmla="*/ 777677 h 1520172"/>
                  <a:gd name="connsiteX88" fmla="*/ 1035915 w 1187695"/>
                  <a:gd name="connsiteY88" fmla="*/ 892502 h 1520172"/>
                  <a:gd name="connsiteX89" fmla="*/ 579927 w 1187695"/>
                  <a:gd name="connsiteY89" fmla="*/ 38662 h 1520172"/>
                  <a:gd name="connsiteX90" fmla="*/ 747512 w 1187695"/>
                  <a:gd name="connsiteY90" fmla="*/ 100133 h 1520172"/>
                  <a:gd name="connsiteX91" fmla="*/ 404936 w 1187695"/>
                  <a:gd name="connsiteY91" fmla="*/ 108832 h 1520172"/>
                  <a:gd name="connsiteX92" fmla="*/ 579927 w 1187695"/>
                  <a:gd name="connsiteY92" fmla="*/ 38662 h 152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87695" h="1520172">
                    <a:moveTo>
                      <a:pt x="116728" y="785216"/>
                    </a:moveTo>
                    <a:cubicBezTo>
                      <a:pt x="109064" y="822492"/>
                      <a:pt x="107683" y="860771"/>
                      <a:pt x="112636" y="898495"/>
                    </a:cubicBezTo>
                    <a:cubicBezTo>
                      <a:pt x="119067" y="939476"/>
                      <a:pt x="132123" y="966153"/>
                      <a:pt x="153558" y="979877"/>
                    </a:cubicBezTo>
                    <a:cubicBezTo>
                      <a:pt x="164276" y="986603"/>
                      <a:pt x="176732" y="990094"/>
                      <a:pt x="189414" y="989929"/>
                    </a:cubicBezTo>
                    <a:cubicBezTo>
                      <a:pt x="194574" y="989897"/>
                      <a:pt x="199722" y="989444"/>
                      <a:pt x="204808" y="988576"/>
                    </a:cubicBezTo>
                    <a:cubicBezTo>
                      <a:pt x="239300" y="1119253"/>
                      <a:pt x="314128" y="1243163"/>
                      <a:pt x="412341" y="1314880"/>
                    </a:cubicBezTo>
                    <a:cubicBezTo>
                      <a:pt x="407859" y="1364753"/>
                      <a:pt x="364989" y="1450195"/>
                      <a:pt x="317246" y="1485184"/>
                    </a:cubicBezTo>
                    <a:cubicBezTo>
                      <a:pt x="308528" y="1491445"/>
                      <a:pt x="306577" y="1503531"/>
                      <a:pt x="312889" y="1512178"/>
                    </a:cubicBezTo>
                    <a:cubicBezTo>
                      <a:pt x="316568" y="1517219"/>
                      <a:pt x="322469" y="1520196"/>
                      <a:pt x="328743" y="1520173"/>
                    </a:cubicBezTo>
                    <a:cubicBezTo>
                      <a:pt x="332871" y="1520188"/>
                      <a:pt x="336897" y="1518901"/>
                      <a:pt x="340241" y="1516500"/>
                    </a:cubicBezTo>
                    <a:cubicBezTo>
                      <a:pt x="388178" y="1481705"/>
                      <a:pt x="435141" y="1400515"/>
                      <a:pt x="448002" y="1337884"/>
                    </a:cubicBezTo>
                    <a:cubicBezTo>
                      <a:pt x="537518" y="1391511"/>
                      <a:pt x="649617" y="1391511"/>
                      <a:pt x="739133" y="1337884"/>
                    </a:cubicBezTo>
                    <a:cubicBezTo>
                      <a:pt x="751994" y="1401289"/>
                      <a:pt x="798957" y="1481705"/>
                      <a:pt x="846894" y="1516500"/>
                    </a:cubicBezTo>
                    <a:cubicBezTo>
                      <a:pt x="850238" y="1518901"/>
                      <a:pt x="854264" y="1520188"/>
                      <a:pt x="858391" y="1520173"/>
                    </a:cubicBezTo>
                    <a:cubicBezTo>
                      <a:pt x="869154" y="1520212"/>
                      <a:pt x="877909" y="1511588"/>
                      <a:pt x="877948" y="1500912"/>
                    </a:cubicBezTo>
                    <a:cubicBezTo>
                      <a:pt x="877970" y="1494687"/>
                      <a:pt x="874971" y="1488834"/>
                      <a:pt x="869889" y="1485184"/>
                    </a:cubicBezTo>
                    <a:cubicBezTo>
                      <a:pt x="822146" y="1450582"/>
                      <a:pt x="779276" y="1364753"/>
                      <a:pt x="774794" y="1314880"/>
                    </a:cubicBezTo>
                    <a:cubicBezTo>
                      <a:pt x="872227" y="1243163"/>
                      <a:pt x="947835" y="1119253"/>
                      <a:pt x="982327" y="988576"/>
                    </a:cubicBezTo>
                    <a:cubicBezTo>
                      <a:pt x="987413" y="989444"/>
                      <a:pt x="992561" y="989897"/>
                      <a:pt x="997721" y="989929"/>
                    </a:cubicBezTo>
                    <a:cubicBezTo>
                      <a:pt x="1010362" y="990210"/>
                      <a:pt x="1022816" y="986854"/>
                      <a:pt x="1033577" y="980264"/>
                    </a:cubicBezTo>
                    <a:cubicBezTo>
                      <a:pt x="1054622" y="966539"/>
                      <a:pt x="1068068" y="939863"/>
                      <a:pt x="1074499" y="898882"/>
                    </a:cubicBezTo>
                    <a:cubicBezTo>
                      <a:pt x="1079452" y="861157"/>
                      <a:pt x="1078071" y="822879"/>
                      <a:pt x="1070407" y="785603"/>
                    </a:cubicBezTo>
                    <a:cubicBezTo>
                      <a:pt x="1125554" y="771105"/>
                      <a:pt x="1173491" y="709826"/>
                      <a:pt x="1185183" y="634243"/>
                    </a:cubicBezTo>
                    <a:cubicBezTo>
                      <a:pt x="1198239" y="550347"/>
                      <a:pt x="1162578" y="445381"/>
                      <a:pt x="1026756" y="395315"/>
                    </a:cubicBezTo>
                    <a:cubicBezTo>
                      <a:pt x="1041256" y="343377"/>
                      <a:pt x="1031067" y="287714"/>
                      <a:pt x="999085" y="244148"/>
                    </a:cubicBezTo>
                    <a:cubicBezTo>
                      <a:pt x="960112" y="188862"/>
                      <a:pt x="889960" y="144014"/>
                      <a:pt x="804219" y="115985"/>
                    </a:cubicBezTo>
                    <a:cubicBezTo>
                      <a:pt x="775768" y="47554"/>
                      <a:pt x="689052" y="0"/>
                      <a:pt x="580511" y="0"/>
                    </a:cubicBezTo>
                    <a:cubicBezTo>
                      <a:pt x="466125" y="0"/>
                      <a:pt x="376096" y="52386"/>
                      <a:pt x="352907" y="126617"/>
                    </a:cubicBezTo>
                    <a:cubicBezTo>
                      <a:pt x="287810" y="149048"/>
                      <a:pt x="230722" y="189824"/>
                      <a:pt x="188634" y="243954"/>
                    </a:cubicBezTo>
                    <a:cubicBezTo>
                      <a:pt x="156631" y="287437"/>
                      <a:pt x="146438" y="343054"/>
                      <a:pt x="160963" y="394928"/>
                    </a:cubicBezTo>
                    <a:cubicBezTo>
                      <a:pt x="24556" y="444995"/>
                      <a:pt x="-10520" y="549574"/>
                      <a:pt x="2536" y="633856"/>
                    </a:cubicBezTo>
                    <a:cubicBezTo>
                      <a:pt x="13644" y="709633"/>
                      <a:pt x="61581" y="770718"/>
                      <a:pt x="116728" y="785216"/>
                    </a:cubicBezTo>
                    <a:close/>
                    <a:moveTo>
                      <a:pt x="190583" y="425664"/>
                    </a:moveTo>
                    <a:cubicBezTo>
                      <a:pt x="195712" y="424057"/>
                      <a:pt x="199942" y="420419"/>
                      <a:pt x="202275" y="415612"/>
                    </a:cubicBezTo>
                    <a:cubicBezTo>
                      <a:pt x="204898" y="410953"/>
                      <a:pt x="205461" y="405426"/>
                      <a:pt x="203834" y="400341"/>
                    </a:cubicBezTo>
                    <a:cubicBezTo>
                      <a:pt x="185261" y="355396"/>
                      <a:pt x="191688" y="304093"/>
                      <a:pt x="220787" y="265025"/>
                    </a:cubicBezTo>
                    <a:cubicBezTo>
                      <a:pt x="279247" y="181323"/>
                      <a:pt x="423059" y="124297"/>
                      <a:pt x="581096" y="121204"/>
                    </a:cubicBezTo>
                    <a:lnTo>
                      <a:pt x="607598" y="121204"/>
                    </a:lnTo>
                    <a:cubicBezTo>
                      <a:pt x="765830" y="124297"/>
                      <a:pt x="909447" y="181323"/>
                      <a:pt x="967907" y="265025"/>
                    </a:cubicBezTo>
                    <a:cubicBezTo>
                      <a:pt x="996486" y="304377"/>
                      <a:pt x="1002320" y="355661"/>
                      <a:pt x="983301" y="400341"/>
                    </a:cubicBezTo>
                    <a:cubicBezTo>
                      <a:pt x="981189" y="405216"/>
                      <a:pt x="981189" y="410737"/>
                      <a:pt x="983301" y="415612"/>
                    </a:cubicBezTo>
                    <a:cubicBezTo>
                      <a:pt x="985634" y="420419"/>
                      <a:pt x="989864" y="424057"/>
                      <a:pt x="994993" y="425664"/>
                    </a:cubicBezTo>
                    <a:cubicBezTo>
                      <a:pt x="1155563" y="475537"/>
                      <a:pt x="1150887" y="593262"/>
                      <a:pt x="1145041" y="628057"/>
                    </a:cubicBezTo>
                    <a:cubicBezTo>
                      <a:pt x="1135882" y="688176"/>
                      <a:pt x="1096714" y="739596"/>
                      <a:pt x="1055986" y="748488"/>
                    </a:cubicBezTo>
                    <a:cubicBezTo>
                      <a:pt x="1051450" y="738672"/>
                      <a:pt x="1044797" y="729961"/>
                      <a:pt x="1036500" y="722971"/>
                    </a:cubicBezTo>
                    <a:cubicBezTo>
                      <a:pt x="1025653" y="717864"/>
                      <a:pt x="1014373" y="713725"/>
                      <a:pt x="1002788" y="710600"/>
                    </a:cubicBezTo>
                    <a:cubicBezTo>
                      <a:pt x="947251" y="693202"/>
                      <a:pt x="863653" y="607373"/>
                      <a:pt x="841243" y="490809"/>
                    </a:cubicBezTo>
                    <a:cubicBezTo>
                      <a:pt x="839269" y="480546"/>
                      <a:pt x="829430" y="473695"/>
                      <a:pt x="819028" y="475344"/>
                    </a:cubicBezTo>
                    <a:cubicBezTo>
                      <a:pt x="739864" y="487685"/>
                      <a:pt x="660015" y="495237"/>
                      <a:pt x="579927" y="497961"/>
                    </a:cubicBezTo>
                    <a:cubicBezTo>
                      <a:pt x="508769" y="496053"/>
                      <a:pt x="437875" y="488555"/>
                      <a:pt x="367912" y="475537"/>
                    </a:cubicBezTo>
                    <a:cubicBezTo>
                      <a:pt x="362845" y="474544"/>
                      <a:pt x="357588" y="475588"/>
                      <a:pt x="353297" y="478437"/>
                    </a:cubicBezTo>
                    <a:cubicBezTo>
                      <a:pt x="348949" y="481284"/>
                      <a:pt x="345931" y="485740"/>
                      <a:pt x="344917" y="490809"/>
                    </a:cubicBezTo>
                    <a:cubicBezTo>
                      <a:pt x="322703" y="605827"/>
                      <a:pt x="241053" y="690302"/>
                      <a:pt x="185321" y="709633"/>
                    </a:cubicBezTo>
                    <a:lnTo>
                      <a:pt x="181229" y="710986"/>
                    </a:lnTo>
                    <a:cubicBezTo>
                      <a:pt x="170188" y="713383"/>
                      <a:pt x="159554" y="717354"/>
                      <a:pt x="149661" y="722778"/>
                    </a:cubicBezTo>
                    <a:cubicBezTo>
                      <a:pt x="140754" y="729175"/>
                      <a:pt x="133970" y="738057"/>
                      <a:pt x="130174" y="748295"/>
                    </a:cubicBezTo>
                    <a:cubicBezTo>
                      <a:pt x="89447" y="739403"/>
                      <a:pt x="50279" y="687983"/>
                      <a:pt x="41120" y="627864"/>
                    </a:cubicBezTo>
                    <a:cubicBezTo>
                      <a:pt x="35079" y="593648"/>
                      <a:pt x="30013" y="475537"/>
                      <a:pt x="190583" y="425664"/>
                    </a:cubicBezTo>
                    <a:close/>
                    <a:moveTo>
                      <a:pt x="174994" y="947595"/>
                    </a:moveTo>
                    <a:cubicBezTo>
                      <a:pt x="163886" y="940443"/>
                      <a:pt x="155507" y="921498"/>
                      <a:pt x="151220" y="892696"/>
                    </a:cubicBezTo>
                    <a:cubicBezTo>
                      <a:pt x="145703" y="854289"/>
                      <a:pt x="148425" y="815160"/>
                      <a:pt x="159209" y="777871"/>
                    </a:cubicBezTo>
                    <a:lnTo>
                      <a:pt x="160184" y="775164"/>
                    </a:lnTo>
                    <a:cubicBezTo>
                      <a:pt x="162686" y="766964"/>
                      <a:pt x="167324" y="759563"/>
                      <a:pt x="173630" y="753707"/>
                    </a:cubicBezTo>
                    <a:cubicBezTo>
                      <a:pt x="175383" y="752354"/>
                      <a:pt x="179086" y="749841"/>
                      <a:pt x="187465" y="753707"/>
                    </a:cubicBezTo>
                    <a:cubicBezTo>
                      <a:pt x="185516" y="778837"/>
                      <a:pt x="184347" y="806287"/>
                      <a:pt x="184347" y="834703"/>
                    </a:cubicBezTo>
                    <a:cubicBezTo>
                      <a:pt x="184482" y="873657"/>
                      <a:pt x="188463" y="912504"/>
                      <a:pt x="196234" y="950688"/>
                    </a:cubicBezTo>
                    <a:cubicBezTo>
                      <a:pt x="188987" y="952196"/>
                      <a:pt x="181434" y="951026"/>
                      <a:pt x="174994" y="947402"/>
                    </a:cubicBezTo>
                    <a:close/>
                    <a:moveTo>
                      <a:pt x="593567" y="1339430"/>
                    </a:moveTo>
                    <a:cubicBezTo>
                      <a:pt x="422280" y="1339430"/>
                      <a:pt x="223321" y="1119059"/>
                      <a:pt x="223321" y="834703"/>
                    </a:cubicBezTo>
                    <a:cubicBezTo>
                      <a:pt x="223260" y="800356"/>
                      <a:pt x="225016" y="766029"/>
                      <a:pt x="228582" y="731864"/>
                    </a:cubicBezTo>
                    <a:cubicBezTo>
                      <a:pt x="235320" y="727848"/>
                      <a:pt x="241827" y="723458"/>
                      <a:pt x="248069" y="718719"/>
                    </a:cubicBezTo>
                    <a:cubicBezTo>
                      <a:pt x="312985" y="667355"/>
                      <a:pt x="359067" y="596235"/>
                      <a:pt x="379214" y="516325"/>
                    </a:cubicBezTo>
                    <a:cubicBezTo>
                      <a:pt x="445566" y="528007"/>
                      <a:pt x="512745" y="534471"/>
                      <a:pt x="580122" y="535656"/>
                    </a:cubicBezTo>
                    <a:cubicBezTo>
                      <a:pt x="656381" y="533835"/>
                      <a:pt x="732457" y="527379"/>
                      <a:pt x="807921" y="516325"/>
                    </a:cubicBezTo>
                    <a:cubicBezTo>
                      <a:pt x="828522" y="598317"/>
                      <a:pt x="876625" y="670917"/>
                      <a:pt x="944328" y="722198"/>
                    </a:cubicBezTo>
                    <a:cubicBezTo>
                      <a:pt x="948615" y="725291"/>
                      <a:pt x="953097" y="728191"/>
                      <a:pt x="957579" y="730897"/>
                    </a:cubicBezTo>
                    <a:cubicBezTo>
                      <a:pt x="962043" y="765317"/>
                      <a:pt x="964126" y="800001"/>
                      <a:pt x="963814" y="834703"/>
                    </a:cubicBezTo>
                    <a:cubicBezTo>
                      <a:pt x="963814" y="1119059"/>
                      <a:pt x="764855" y="1339430"/>
                      <a:pt x="593567" y="1339430"/>
                    </a:cubicBezTo>
                    <a:close/>
                    <a:moveTo>
                      <a:pt x="1035915" y="892502"/>
                    </a:moveTo>
                    <a:cubicBezTo>
                      <a:pt x="1031433" y="921305"/>
                      <a:pt x="1023249" y="940249"/>
                      <a:pt x="1012141" y="947402"/>
                    </a:cubicBezTo>
                    <a:cubicBezTo>
                      <a:pt x="1005756" y="950980"/>
                      <a:pt x="998280" y="952147"/>
                      <a:pt x="991096" y="950688"/>
                    </a:cubicBezTo>
                    <a:cubicBezTo>
                      <a:pt x="998867" y="912504"/>
                      <a:pt x="1002848" y="873657"/>
                      <a:pt x="1002983" y="834703"/>
                    </a:cubicBezTo>
                    <a:cubicBezTo>
                      <a:pt x="1002918" y="807453"/>
                      <a:pt x="1001424" y="780223"/>
                      <a:pt x="998501" y="753127"/>
                    </a:cubicBezTo>
                    <a:cubicBezTo>
                      <a:pt x="1001700" y="751558"/>
                      <a:pt x="1005272" y="750889"/>
                      <a:pt x="1008829" y="751194"/>
                    </a:cubicBezTo>
                    <a:lnTo>
                      <a:pt x="1008829" y="751194"/>
                    </a:lnTo>
                    <a:cubicBezTo>
                      <a:pt x="1010547" y="751600"/>
                      <a:pt x="1012147" y="752395"/>
                      <a:pt x="1013505" y="753514"/>
                    </a:cubicBezTo>
                    <a:cubicBezTo>
                      <a:pt x="1019811" y="759369"/>
                      <a:pt x="1024449" y="766771"/>
                      <a:pt x="1026951" y="774971"/>
                    </a:cubicBezTo>
                    <a:lnTo>
                      <a:pt x="1027926" y="777677"/>
                    </a:lnTo>
                    <a:cubicBezTo>
                      <a:pt x="1038709" y="814967"/>
                      <a:pt x="1041432" y="854096"/>
                      <a:pt x="1035915" y="892502"/>
                    </a:cubicBezTo>
                    <a:close/>
                    <a:moveTo>
                      <a:pt x="579927" y="38662"/>
                    </a:moveTo>
                    <a:cubicBezTo>
                      <a:pt x="652222" y="38662"/>
                      <a:pt x="713995" y="63018"/>
                      <a:pt x="747512" y="100133"/>
                    </a:cubicBezTo>
                    <a:cubicBezTo>
                      <a:pt x="634359" y="74814"/>
                      <a:pt x="516636" y="77803"/>
                      <a:pt x="404936" y="108832"/>
                    </a:cubicBezTo>
                    <a:cubicBezTo>
                      <a:pt x="436505" y="66885"/>
                      <a:pt x="501980" y="38662"/>
                      <a:pt x="579927" y="38662"/>
                    </a:cubicBezTo>
                    <a:close/>
                  </a:path>
                </a:pathLst>
              </a:custGeom>
              <a:grpFill/>
              <a:ln w="19431" cap="flat">
                <a:noFill/>
                <a:prstDash val="solid"/>
                <a:miter/>
              </a:ln>
            </p:spPr>
            <p:txBody>
              <a:bodyPr rtlCol="0" anchor="ctr"/>
              <a:lstStyle/>
              <a:p>
                <a:endParaRPr lang="es-ES"/>
              </a:p>
            </p:txBody>
          </p:sp>
          <p:sp>
            <p:nvSpPr>
              <p:cNvPr id="27" name="Forma libre 26">
                <a:extLst>
                  <a:ext uri="{FF2B5EF4-FFF2-40B4-BE49-F238E27FC236}">
                    <a16:creationId xmlns:a16="http://schemas.microsoft.com/office/drawing/2014/main" id="{D6ECF407-0359-D142-B157-AA6F299A4291}"/>
                  </a:ext>
                </a:extLst>
              </p:cNvPr>
              <p:cNvSpPr/>
              <p:nvPr/>
            </p:nvSpPr>
            <p:spPr>
              <a:xfrm>
                <a:off x="6473918" y="4495942"/>
                <a:ext cx="71182" cy="119588"/>
              </a:xfrm>
              <a:custGeom>
                <a:avLst/>
                <a:gdLst>
                  <a:gd name="connsiteX0" fmla="*/ 32671 w 71182"/>
                  <a:gd name="connsiteY0" fmla="*/ 15974 h 119588"/>
                  <a:gd name="connsiteX1" fmla="*/ 2077 w 71182"/>
                  <a:gd name="connsiteY1" fmla="*/ 91557 h 119588"/>
                  <a:gd name="connsiteX2" fmla="*/ 10651 w 71182"/>
                  <a:gd name="connsiteY2" fmla="*/ 117460 h 119588"/>
                  <a:gd name="connsiteX3" fmla="*/ 19420 w 71182"/>
                  <a:gd name="connsiteY3" fmla="*/ 119587 h 119588"/>
                  <a:gd name="connsiteX4" fmla="*/ 36958 w 71182"/>
                  <a:gd name="connsiteY4" fmla="*/ 109148 h 119588"/>
                  <a:gd name="connsiteX5" fmla="*/ 70670 w 71182"/>
                  <a:gd name="connsiteY5" fmla="*/ 24286 h 119588"/>
                  <a:gd name="connsiteX6" fmla="*/ 55665 w 71182"/>
                  <a:gd name="connsiteY6" fmla="*/ 509 h 119588"/>
                  <a:gd name="connsiteX7" fmla="*/ 31696 w 71182"/>
                  <a:gd name="connsiteY7" fmla="*/ 15394 h 11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82" h="119588">
                    <a:moveTo>
                      <a:pt x="32671" y="15974"/>
                    </a:moveTo>
                    <a:cubicBezTo>
                      <a:pt x="24868" y="42059"/>
                      <a:pt x="14626" y="67363"/>
                      <a:pt x="2077" y="91557"/>
                    </a:cubicBezTo>
                    <a:cubicBezTo>
                      <a:pt x="-2735" y="101062"/>
                      <a:pt x="1097" y="112635"/>
                      <a:pt x="10651" y="117460"/>
                    </a:cubicBezTo>
                    <a:cubicBezTo>
                      <a:pt x="13346" y="118891"/>
                      <a:pt x="16362" y="119623"/>
                      <a:pt x="19420" y="119587"/>
                    </a:cubicBezTo>
                    <a:cubicBezTo>
                      <a:pt x="26784" y="119676"/>
                      <a:pt x="33571" y="115635"/>
                      <a:pt x="36958" y="109148"/>
                    </a:cubicBezTo>
                    <a:cubicBezTo>
                      <a:pt x="50823" y="81959"/>
                      <a:pt x="62109" y="53549"/>
                      <a:pt x="70670" y="24286"/>
                    </a:cubicBezTo>
                    <a:cubicBezTo>
                      <a:pt x="73145" y="13609"/>
                      <a:pt x="66428" y="2964"/>
                      <a:pt x="55665" y="509"/>
                    </a:cubicBezTo>
                    <a:cubicBezTo>
                      <a:pt x="44903" y="-1946"/>
                      <a:pt x="34171" y="4717"/>
                      <a:pt x="31696" y="15394"/>
                    </a:cubicBezTo>
                    <a:close/>
                  </a:path>
                </a:pathLst>
              </a:custGeom>
              <a:grpFill/>
              <a:ln w="19431" cap="flat">
                <a:noFill/>
                <a:prstDash val="solid"/>
                <a:miter/>
              </a:ln>
            </p:spPr>
            <p:txBody>
              <a:bodyPr rtlCol="0" anchor="ctr"/>
              <a:lstStyle/>
              <a:p>
                <a:endParaRPr lang="es-ES"/>
              </a:p>
            </p:txBody>
          </p:sp>
          <p:sp>
            <p:nvSpPr>
              <p:cNvPr id="28" name="Forma libre 27">
                <a:extLst>
                  <a:ext uri="{FF2B5EF4-FFF2-40B4-BE49-F238E27FC236}">
                    <a16:creationId xmlns:a16="http://schemas.microsoft.com/office/drawing/2014/main" id="{8152C0DF-84C7-20EA-0686-08B50DF78494}"/>
                  </a:ext>
                </a:extLst>
              </p:cNvPr>
              <p:cNvSpPr/>
              <p:nvPr/>
            </p:nvSpPr>
            <p:spPr>
              <a:xfrm>
                <a:off x="6658373" y="4496976"/>
                <a:ext cx="85789" cy="118745"/>
              </a:xfrm>
              <a:custGeom>
                <a:avLst/>
                <a:gdLst>
                  <a:gd name="connsiteX0" fmla="*/ 15411 w 85789"/>
                  <a:gd name="connsiteY0" fmla="*/ 441 h 118745"/>
                  <a:gd name="connsiteX1" fmla="*/ 406 w 85789"/>
                  <a:gd name="connsiteY1" fmla="*/ 23252 h 118745"/>
                  <a:gd name="connsiteX2" fmla="*/ 51267 w 85789"/>
                  <a:gd name="connsiteY2" fmla="*/ 111787 h 118745"/>
                  <a:gd name="connsiteX3" fmla="*/ 66271 w 85789"/>
                  <a:gd name="connsiteY3" fmla="*/ 118746 h 118745"/>
                  <a:gd name="connsiteX4" fmla="*/ 85789 w 85789"/>
                  <a:gd name="connsiteY4" fmla="*/ 99446 h 118745"/>
                  <a:gd name="connsiteX5" fmla="*/ 81276 w 85789"/>
                  <a:gd name="connsiteY5" fmla="*/ 87043 h 118745"/>
                  <a:gd name="connsiteX6" fmla="*/ 38600 w 85789"/>
                  <a:gd name="connsiteY6" fmla="*/ 15326 h 118745"/>
                  <a:gd name="connsiteX7" fmla="*/ 15497 w 85789"/>
                  <a:gd name="connsiteY7" fmla="*/ 424 h 118745"/>
                  <a:gd name="connsiteX8" fmla="*/ 15411 w 85789"/>
                  <a:gd name="connsiteY8" fmla="*/ 441 h 1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89" h="118745">
                    <a:moveTo>
                      <a:pt x="15411" y="441"/>
                    </a:moveTo>
                    <a:cubicBezTo>
                      <a:pt x="4943" y="2664"/>
                      <a:pt x="-1759" y="12850"/>
                      <a:pt x="406" y="23252"/>
                    </a:cubicBezTo>
                    <a:cubicBezTo>
                      <a:pt x="8006" y="59400"/>
                      <a:pt x="46979" y="106374"/>
                      <a:pt x="51267" y="111787"/>
                    </a:cubicBezTo>
                    <a:cubicBezTo>
                      <a:pt x="54977" y="116204"/>
                      <a:pt x="60476" y="118755"/>
                      <a:pt x="66271" y="118746"/>
                    </a:cubicBezTo>
                    <a:cubicBezTo>
                      <a:pt x="77034" y="118763"/>
                      <a:pt x="85772" y="110122"/>
                      <a:pt x="85789" y="99446"/>
                    </a:cubicBezTo>
                    <a:cubicBezTo>
                      <a:pt x="85797" y="94915"/>
                      <a:pt x="84199" y="90525"/>
                      <a:pt x="81276" y="87043"/>
                    </a:cubicBezTo>
                    <a:cubicBezTo>
                      <a:pt x="62869" y="65843"/>
                      <a:pt x="48418" y="41558"/>
                      <a:pt x="38600" y="15326"/>
                    </a:cubicBezTo>
                    <a:cubicBezTo>
                      <a:pt x="36369" y="4882"/>
                      <a:pt x="26025" y="-1789"/>
                      <a:pt x="15497" y="424"/>
                    </a:cubicBezTo>
                    <a:cubicBezTo>
                      <a:pt x="15468" y="430"/>
                      <a:pt x="15440" y="436"/>
                      <a:pt x="15411" y="441"/>
                    </a:cubicBezTo>
                    <a:close/>
                  </a:path>
                </a:pathLst>
              </a:custGeom>
              <a:grpFill/>
              <a:ln w="19431" cap="flat">
                <a:noFill/>
                <a:prstDash val="solid"/>
                <a:miter/>
              </a:ln>
            </p:spPr>
            <p:txBody>
              <a:bodyPr rtlCol="0" anchor="ctr"/>
              <a:lstStyle/>
              <a:p>
                <a:endParaRPr lang="es-ES"/>
              </a:p>
            </p:txBody>
          </p:sp>
        </p:grpSp>
      </p:grpSp>
      <p:grpSp>
        <p:nvGrpSpPr>
          <p:cNvPr id="46" name="Grupo 45">
            <a:extLst>
              <a:ext uri="{FF2B5EF4-FFF2-40B4-BE49-F238E27FC236}">
                <a16:creationId xmlns:a16="http://schemas.microsoft.com/office/drawing/2014/main" id="{2E3B90C7-55D8-283C-99F5-BCB1D1B3B22C}"/>
              </a:ext>
            </a:extLst>
          </p:cNvPr>
          <p:cNvGrpSpPr/>
          <p:nvPr/>
        </p:nvGrpSpPr>
        <p:grpSpPr>
          <a:xfrm>
            <a:off x="4164847" y="2039816"/>
            <a:ext cx="2337845" cy="2344165"/>
            <a:chOff x="4161429" y="2039816"/>
            <a:chExt cx="2337845" cy="2344165"/>
          </a:xfrm>
        </p:grpSpPr>
        <p:sp>
          <p:nvSpPr>
            <p:cNvPr id="7" name="CuadroTexto 6">
              <a:extLst>
                <a:ext uri="{FF2B5EF4-FFF2-40B4-BE49-F238E27FC236}">
                  <a16:creationId xmlns:a16="http://schemas.microsoft.com/office/drawing/2014/main" id="{A586A15A-C98F-848D-90BB-08F0B271B74E}"/>
                </a:ext>
              </a:extLst>
            </p:cNvPr>
            <p:cNvSpPr txBox="1"/>
            <p:nvPr/>
          </p:nvSpPr>
          <p:spPr>
            <a:xfrm>
              <a:off x="4161429" y="2906653"/>
              <a:ext cx="2337845"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s-ES" altLang="es-ES" sz="1800" dirty="0">
                  <a:solidFill>
                    <a:srgbClr val="002855"/>
                  </a:solidFill>
                  <a:latin typeface="Arial" panose="020B0604020202020204" pitchFamily="34" charset="0"/>
                </a:rPr>
                <a:t>Riesgo bajo de hipoglucemia, clave en pacientes de este perfil (frágiles, ancianos)</a:t>
              </a:r>
              <a:endParaRPr kumimoji="0" lang="es-ES" altLang="es-ES" sz="1800" i="0" u="none" strike="noStrike" kern="1200" cap="none" spc="0" normalizeH="0" baseline="0" noProof="0" dirty="0">
                <a:ln>
                  <a:noFill/>
                </a:ln>
                <a:solidFill>
                  <a:srgbClr val="002855"/>
                </a:solidFill>
                <a:effectLst/>
                <a:uLnTx/>
                <a:uFillTx/>
                <a:latin typeface="Arial" panose="020B0604020202020204" pitchFamily="34" charset="0"/>
              </a:endParaRPr>
            </a:p>
          </p:txBody>
        </p:sp>
        <p:sp>
          <p:nvSpPr>
            <p:cNvPr id="31" name="Flecha abajo 30">
              <a:extLst>
                <a:ext uri="{FF2B5EF4-FFF2-40B4-BE49-F238E27FC236}">
                  <a16:creationId xmlns:a16="http://schemas.microsoft.com/office/drawing/2014/main" id="{C7488F67-A8B6-6679-4E38-95DD895DE420}"/>
                </a:ext>
              </a:extLst>
            </p:cNvPr>
            <p:cNvSpPr/>
            <p:nvPr/>
          </p:nvSpPr>
          <p:spPr>
            <a:xfrm>
              <a:off x="4177544" y="2039816"/>
              <a:ext cx="743381" cy="773724"/>
            </a:xfrm>
            <a:prstGeom prst="downArrow">
              <a:avLst/>
            </a:prstGeom>
            <a:noFill/>
            <a:ln w="28575">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CuadroTexto 7">
            <a:extLst>
              <a:ext uri="{FF2B5EF4-FFF2-40B4-BE49-F238E27FC236}">
                <a16:creationId xmlns:a16="http://schemas.microsoft.com/office/drawing/2014/main" id="{D8CF666D-59DF-C23F-70F0-DF5AA41C19AC}"/>
              </a:ext>
            </a:extLst>
          </p:cNvPr>
          <p:cNvSpPr txBox="1"/>
          <p:nvPr/>
        </p:nvSpPr>
        <p:spPr>
          <a:xfrm>
            <a:off x="6981804" y="2906653"/>
            <a:ext cx="1948198"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lang="es-ES" altLang="es-ES" sz="1800" dirty="0">
                <a:solidFill>
                  <a:srgbClr val="002855"/>
                </a:solidFill>
                <a:latin typeface="Arial" panose="020B0604020202020204" pitchFamily="34" charset="0"/>
              </a:rPr>
              <a:t>Bien tolerada y de fácil manejo, incluso en contexto de polimedicación</a:t>
            </a:r>
            <a:endParaRPr kumimoji="0" lang="es-ES" altLang="es-ES" sz="1800" i="0" u="none" strike="noStrike" kern="1200" cap="none" spc="0" normalizeH="0" baseline="0" noProof="0" dirty="0">
              <a:ln>
                <a:noFill/>
              </a:ln>
              <a:solidFill>
                <a:srgbClr val="002855"/>
              </a:solidFill>
              <a:effectLst/>
              <a:uLnTx/>
              <a:uFillTx/>
              <a:latin typeface="Arial" panose="020B0604020202020204" pitchFamily="34" charset="0"/>
            </a:endParaRPr>
          </a:p>
        </p:txBody>
      </p:sp>
      <p:grpSp>
        <p:nvGrpSpPr>
          <p:cNvPr id="45" name="Grupo 44">
            <a:extLst>
              <a:ext uri="{FF2B5EF4-FFF2-40B4-BE49-F238E27FC236}">
                <a16:creationId xmlns:a16="http://schemas.microsoft.com/office/drawing/2014/main" id="{DFDB7F72-2EB3-4E2E-4126-DD7097B27E98}"/>
              </a:ext>
            </a:extLst>
          </p:cNvPr>
          <p:cNvGrpSpPr/>
          <p:nvPr/>
        </p:nvGrpSpPr>
        <p:grpSpPr>
          <a:xfrm>
            <a:off x="7057341" y="2025748"/>
            <a:ext cx="824011" cy="826989"/>
            <a:chOff x="13692357" y="4871476"/>
            <a:chExt cx="1324840" cy="1329628"/>
          </a:xfrm>
        </p:grpSpPr>
        <p:sp>
          <p:nvSpPr>
            <p:cNvPr id="41" name="Forma libre 40">
              <a:extLst>
                <a:ext uri="{FF2B5EF4-FFF2-40B4-BE49-F238E27FC236}">
                  <a16:creationId xmlns:a16="http://schemas.microsoft.com/office/drawing/2014/main" id="{918880FE-9F54-7BD4-19BF-03757226D483}"/>
                </a:ext>
              </a:extLst>
            </p:cNvPr>
            <p:cNvSpPr/>
            <p:nvPr/>
          </p:nvSpPr>
          <p:spPr>
            <a:xfrm>
              <a:off x="13692357" y="4871476"/>
              <a:ext cx="1324840" cy="1329628"/>
            </a:xfrm>
            <a:custGeom>
              <a:avLst/>
              <a:gdLst>
                <a:gd name="connsiteX0" fmla="*/ 662420 w 1324840"/>
                <a:gd name="connsiteY0" fmla="*/ 0 h 1329628"/>
                <a:gd name="connsiteX1" fmla="*/ 0 w 1324840"/>
                <a:gd name="connsiteY1" fmla="*/ 664814 h 1329628"/>
                <a:gd name="connsiteX2" fmla="*/ 662420 w 1324840"/>
                <a:gd name="connsiteY2" fmla="*/ 1329628 h 1329628"/>
                <a:gd name="connsiteX3" fmla="*/ 1324841 w 1324840"/>
                <a:gd name="connsiteY3" fmla="*/ 664814 h 1329628"/>
                <a:gd name="connsiteX4" fmla="*/ 662420 w 1324840"/>
                <a:gd name="connsiteY4" fmla="*/ 0 h 1329628"/>
                <a:gd name="connsiteX5" fmla="*/ 662420 w 1324840"/>
                <a:gd name="connsiteY5" fmla="*/ 1292651 h 1329628"/>
                <a:gd name="connsiteX6" fmla="*/ 36844 w 1324840"/>
                <a:gd name="connsiteY6" fmla="*/ 664814 h 1329628"/>
                <a:gd name="connsiteX7" fmla="*/ 662420 w 1324840"/>
                <a:gd name="connsiteY7" fmla="*/ 36977 h 1329628"/>
                <a:gd name="connsiteX8" fmla="*/ 1287997 w 1324840"/>
                <a:gd name="connsiteY8" fmla="*/ 664814 h 1329628"/>
                <a:gd name="connsiteX9" fmla="*/ 662420 w 1324840"/>
                <a:gd name="connsiteY9" fmla="*/ 1292651 h 13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840" h="1329628">
                  <a:moveTo>
                    <a:pt x="662420" y="0"/>
                  </a:moveTo>
                  <a:cubicBezTo>
                    <a:pt x="297268" y="0"/>
                    <a:pt x="0" y="298342"/>
                    <a:pt x="0" y="664814"/>
                  </a:cubicBezTo>
                  <a:cubicBezTo>
                    <a:pt x="0" y="1031286"/>
                    <a:pt x="297268" y="1329628"/>
                    <a:pt x="662420" y="1329628"/>
                  </a:cubicBezTo>
                  <a:cubicBezTo>
                    <a:pt x="1027573" y="1329628"/>
                    <a:pt x="1324841" y="1031286"/>
                    <a:pt x="1324841" y="664814"/>
                  </a:cubicBezTo>
                  <a:cubicBezTo>
                    <a:pt x="1324841" y="298342"/>
                    <a:pt x="1027573" y="0"/>
                    <a:pt x="662420" y="0"/>
                  </a:cubicBezTo>
                  <a:close/>
                  <a:moveTo>
                    <a:pt x="662420" y="1292651"/>
                  </a:moveTo>
                  <a:cubicBezTo>
                    <a:pt x="317551" y="1292651"/>
                    <a:pt x="36844" y="1010930"/>
                    <a:pt x="36844" y="664814"/>
                  </a:cubicBezTo>
                  <a:cubicBezTo>
                    <a:pt x="36844" y="318699"/>
                    <a:pt x="317551" y="36977"/>
                    <a:pt x="662420" y="36977"/>
                  </a:cubicBezTo>
                  <a:cubicBezTo>
                    <a:pt x="1007290" y="36977"/>
                    <a:pt x="1287997" y="318699"/>
                    <a:pt x="1287997" y="664814"/>
                  </a:cubicBezTo>
                  <a:cubicBezTo>
                    <a:pt x="1287997" y="1010930"/>
                    <a:pt x="1007290" y="1292651"/>
                    <a:pt x="662420" y="1292651"/>
                  </a:cubicBezTo>
                  <a:close/>
                </a:path>
              </a:pathLst>
            </a:custGeom>
            <a:solidFill>
              <a:srgbClr val="002855"/>
            </a:solidFill>
            <a:ln w="13248" cap="flat">
              <a:solidFill>
                <a:srgbClr val="002855"/>
              </a:solidFill>
              <a:prstDash val="solid"/>
              <a:miter/>
            </a:ln>
          </p:spPr>
          <p:txBody>
            <a:bodyPr rtlCol="0" anchor="ctr"/>
            <a:lstStyle/>
            <a:p>
              <a:endParaRPr lang="es-ES"/>
            </a:p>
          </p:txBody>
        </p:sp>
        <p:sp>
          <p:nvSpPr>
            <p:cNvPr id="42" name="Forma libre 41">
              <a:extLst>
                <a:ext uri="{FF2B5EF4-FFF2-40B4-BE49-F238E27FC236}">
                  <a16:creationId xmlns:a16="http://schemas.microsoft.com/office/drawing/2014/main" id="{1FC99326-BFA3-921B-5DB4-7CFBCEA56783}"/>
                </a:ext>
              </a:extLst>
            </p:cNvPr>
            <p:cNvSpPr/>
            <p:nvPr/>
          </p:nvSpPr>
          <p:spPr>
            <a:xfrm>
              <a:off x="13939311" y="5212458"/>
              <a:ext cx="830817" cy="647737"/>
            </a:xfrm>
            <a:custGeom>
              <a:avLst/>
              <a:gdLst>
                <a:gd name="connsiteX0" fmla="*/ 806917 w 830817"/>
                <a:gd name="connsiteY0" fmla="*/ 94683 h 647737"/>
                <a:gd name="connsiteX1" fmla="*/ 736328 w 830817"/>
                <a:gd name="connsiteY1" fmla="*/ 23840 h 647737"/>
                <a:gd name="connsiteX2" fmla="*/ 621233 w 830817"/>
                <a:gd name="connsiteY2" fmla="*/ 23840 h 647737"/>
                <a:gd name="connsiteX3" fmla="*/ 337213 w 830817"/>
                <a:gd name="connsiteY3" fmla="*/ 308885 h 647737"/>
                <a:gd name="connsiteX4" fmla="*/ 209697 w 830817"/>
                <a:gd name="connsiteY4" fmla="*/ 180701 h 647737"/>
                <a:gd name="connsiteX5" fmla="*/ 94602 w 830817"/>
                <a:gd name="connsiteY5" fmla="*/ 180701 h 647737"/>
                <a:gd name="connsiteX6" fmla="*/ 24013 w 830817"/>
                <a:gd name="connsiteY6" fmla="*/ 251754 h 647737"/>
                <a:gd name="connsiteX7" fmla="*/ 0 w 830817"/>
                <a:gd name="connsiteY7" fmla="*/ 309510 h 647737"/>
                <a:gd name="connsiteX8" fmla="*/ 24013 w 830817"/>
                <a:gd name="connsiteY8" fmla="*/ 367267 h 647737"/>
                <a:gd name="connsiteX9" fmla="*/ 279667 w 830817"/>
                <a:gd name="connsiteY9" fmla="*/ 623845 h 647737"/>
                <a:gd name="connsiteX10" fmla="*/ 337216 w 830817"/>
                <a:gd name="connsiteY10" fmla="*/ 647737 h 647737"/>
                <a:gd name="connsiteX11" fmla="*/ 394764 w 830817"/>
                <a:gd name="connsiteY11" fmla="*/ 623845 h 647737"/>
                <a:gd name="connsiteX12" fmla="*/ 806909 w 830817"/>
                <a:gd name="connsiteY12" fmla="*/ 210211 h 647737"/>
                <a:gd name="connsiteX13" fmla="*/ 806909 w 830817"/>
                <a:gd name="connsiteY13" fmla="*/ 94699 h 647737"/>
                <a:gd name="connsiteX14" fmla="*/ 781041 w 830817"/>
                <a:gd name="connsiteY14" fmla="*/ 184019 h 647737"/>
                <a:gd name="connsiteX15" fmla="*/ 368685 w 830817"/>
                <a:gd name="connsiteY15" fmla="*/ 597865 h 647737"/>
                <a:gd name="connsiteX16" fmla="*/ 305755 w 830817"/>
                <a:gd name="connsiteY16" fmla="*/ 597865 h 647737"/>
                <a:gd name="connsiteX17" fmla="*/ 49901 w 830817"/>
                <a:gd name="connsiteY17" fmla="*/ 341088 h 647737"/>
                <a:gd name="connsiteX18" fmla="*/ 36860 w 830817"/>
                <a:gd name="connsiteY18" fmla="*/ 309509 h 647737"/>
                <a:gd name="connsiteX19" fmla="*/ 49901 w 830817"/>
                <a:gd name="connsiteY19" fmla="*/ 277930 h 647737"/>
                <a:gd name="connsiteX20" fmla="*/ 120698 w 830817"/>
                <a:gd name="connsiteY20" fmla="*/ 206877 h 647737"/>
                <a:gd name="connsiteX21" fmla="*/ 152163 w 830817"/>
                <a:gd name="connsiteY21" fmla="*/ 193789 h 647737"/>
                <a:gd name="connsiteX22" fmla="*/ 183628 w 830817"/>
                <a:gd name="connsiteY22" fmla="*/ 206877 h 647737"/>
                <a:gd name="connsiteX23" fmla="*/ 324181 w 830817"/>
                <a:gd name="connsiteY23" fmla="*/ 347938 h 647737"/>
                <a:gd name="connsiteX24" fmla="*/ 350264 w 830817"/>
                <a:gd name="connsiteY24" fmla="*/ 347938 h 647737"/>
                <a:gd name="connsiteX25" fmla="*/ 647320 w 830817"/>
                <a:gd name="connsiteY25" fmla="*/ 49809 h 647737"/>
                <a:gd name="connsiteX26" fmla="*/ 710250 w 830817"/>
                <a:gd name="connsiteY26" fmla="*/ 49809 h 647737"/>
                <a:gd name="connsiteX27" fmla="*/ 781047 w 830817"/>
                <a:gd name="connsiteY27" fmla="*/ 120861 h 647737"/>
                <a:gd name="connsiteX28" fmla="*/ 781047 w 830817"/>
                <a:gd name="connsiteY28" fmla="*/ 184019 h 6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0817" h="647737">
                  <a:moveTo>
                    <a:pt x="806917" y="94683"/>
                  </a:moveTo>
                  <a:lnTo>
                    <a:pt x="736328" y="23840"/>
                  </a:lnTo>
                  <a:cubicBezTo>
                    <a:pt x="704656" y="-7947"/>
                    <a:pt x="652904" y="-7947"/>
                    <a:pt x="621233" y="23840"/>
                  </a:cubicBezTo>
                  <a:lnTo>
                    <a:pt x="337213" y="308885"/>
                  </a:lnTo>
                  <a:lnTo>
                    <a:pt x="209697" y="180701"/>
                  </a:lnTo>
                  <a:cubicBezTo>
                    <a:pt x="178026" y="148915"/>
                    <a:pt x="126273" y="148915"/>
                    <a:pt x="94602" y="180701"/>
                  </a:cubicBezTo>
                  <a:lnTo>
                    <a:pt x="24013" y="251754"/>
                  </a:lnTo>
                  <a:cubicBezTo>
                    <a:pt x="8487" y="267127"/>
                    <a:pt x="0" y="287695"/>
                    <a:pt x="0" y="309510"/>
                  </a:cubicBezTo>
                  <a:cubicBezTo>
                    <a:pt x="0" y="331325"/>
                    <a:pt x="8487" y="351685"/>
                    <a:pt x="24013" y="367267"/>
                  </a:cubicBezTo>
                  <a:lnTo>
                    <a:pt x="279667" y="623845"/>
                  </a:lnTo>
                  <a:cubicBezTo>
                    <a:pt x="295193" y="639427"/>
                    <a:pt x="315479" y="647737"/>
                    <a:pt x="337216" y="647737"/>
                  </a:cubicBezTo>
                  <a:cubicBezTo>
                    <a:pt x="358952" y="647737"/>
                    <a:pt x="379445" y="639427"/>
                    <a:pt x="394764" y="623845"/>
                  </a:cubicBezTo>
                  <a:lnTo>
                    <a:pt x="806909" y="210211"/>
                  </a:lnTo>
                  <a:cubicBezTo>
                    <a:pt x="838787" y="178425"/>
                    <a:pt x="838787" y="126486"/>
                    <a:pt x="806909" y="94699"/>
                  </a:cubicBezTo>
                  <a:close/>
                  <a:moveTo>
                    <a:pt x="781041" y="184019"/>
                  </a:moveTo>
                  <a:lnTo>
                    <a:pt x="368685" y="597865"/>
                  </a:lnTo>
                  <a:cubicBezTo>
                    <a:pt x="351918" y="614693"/>
                    <a:pt x="322522" y="614693"/>
                    <a:pt x="305755" y="597865"/>
                  </a:cubicBezTo>
                  <a:lnTo>
                    <a:pt x="49901" y="341088"/>
                  </a:lnTo>
                  <a:cubicBezTo>
                    <a:pt x="41621" y="332570"/>
                    <a:pt x="36860" y="321351"/>
                    <a:pt x="36860" y="309509"/>
                  </a:cubicBezTo>
                  <a:cubicBezTo>
                    <a:pt x="36860" y="297458"/>
                    <a:pt x="41621" y="286240"/>
                    <a:pt x="49901" y="277930"/>
                  </a:cubicBezTo>
                  <a:lnTo>
                    <a:pt x="120698" y="206877"/>
                  </a:lnTo>
                  <a:cubicBezTo>
                    <a:pt x="129392" y="198151"/>
                    <a:pt x="140778" y="193789"/>
                    <a:pt x="152163" y="193789"/>
                  </a:cubicBezTo>
                  <a:cubicBezTo>
                    <a:pt x="163549" y="193789"/>
                    <a:pt x="174935" y="198151"/>
                    <a:pt x="183628" y="206877"/>
                  </a:cubicBezTo>
                  <a:lnTo>
                    <a:pt x="324181" y="347938"/>
                  </a:lnTo>
                  <a:cubicBezTo>
                    <a:pt x="331426" y="355210"/>
                    <a:pt x="343019" y="355210"/>
                    <a:pt x="350264" y="347938"/>
                  </a:cubicBezTo>
                  <a:lnTo>
                    <a:pt x="647320" y="49809"/>
                  </a:lnTo>
                  <a:cubicBezTo>
                    <a:pt x="664709" y="32357"/>
                    <a:pt x="692861" y="32357"/>
                    <a:pt x="710250" y="49809"/>
                  </a:cubicBezTo>
                  <a:lnTo>
                    <a:pt x="781047" y="120861"/>
                  </a:lnTo>
                  <a:cubicBezTo>
                    <a:pt x="798229" y="138313"/>
                    <a:pt x="798229" y="166567"/>
                    <a:pt x="781047" y="184019"/>
                  </a:cubicBezTo>
                  <a:close/>
                </a:path>
              </a:pathLst>
            </a:custGeom>
            <a:solidFill>
              <a:srgbClr val="002855"/>
            </a:solidFill>
            <a:ln w="13248" cap="flat">
              <a:solidFill>
                <a:srgbClr val="002855"/>
              </a:solidFill>
              <a:prstDash val="solid"/>
              <a:miter/>
            </a:ln>
          </p:spPr>
          <p:txBody>
            <a:bodyPr rtlCol="0" anchor="ctr"/>
            <a:lstStyle/>
            <a:p>
              <a:endParaRPr lang="es-ES" dirty="0"/>
            </a:p>
          </p:txBody>
        </p:sp>
      </p:grpSp>
      <p:grpSp>
        <p:nvGrpSpPr>
          <p:cNvPr id="59" name="Grupo 58">
            <a:extLst>
              <a:ext uri="{FF2B5EF4-FFF2-40B4-BE49-F238E27FC236}">
                <a16:creationId xmlns:a16="http://schemas.microsoft.com/office/drawing/2014/main" id="{E990F03F-8BDF-97B4-EC51-C0FB3413BAD2}"/>
              </a:ext>
            </a:extLst>
          </p:cNvPr>
          <p:cNvGrpSpPr/>
          <p:nvPr/>
        </p:nvGrpSpPr>
        <p:grpSpPr>
          <a:xfrm>
            <a:off x="9507587" y="1916113"/>
            <a:ext cx="988561" cy="991716"/>
            <a:chOff x="9491870" y="1969735"/>
            <a:chExt cx="1159296" cy="1162996"/>
          </a:xfrm>
          <a:solidFill>
            <a:srgbClr val="002855"/>
          </a:solidFill>
        </p:grpSpPr>
        <p:sp>
          <p:nvSpPr>
            <p:cNvPr id="52" name="Forma libre 51">
              <a:extLst>
                <a:ext uri="{FF2B5EF4-FFF2-40B4-BE49-F238E27FC236}">
                  <a16:creationId xmlns:a16="http://schemas.microsoft.com/office/drawing/2014/main" id="{7106B5F8-8314-00DF-B0EA-2F2604A1D403}"/>
                </a:ext>
              </a:extLst>
            </p:cNvPr>
            <p:cNvSpPr/>
            <p:nvPr/>
          </p:nvSpPr>
          <p:spPr>
            <a:xfrm>
              <a:off x="9491870" y="2240010"/>
              <a:ext cx="331191" cy="601376"/>
            </a:xfrm>
            <a:custGeom>
              <a:avLst/>
              <a:gdLst>
                <a:gd name="connsiteX0" fmla="*/ 74103 w 331191"/>
                <a:gd name="connsiteY0" fmla="*/ 573461 h 601376"/>
                <a:gd name="connsiteX1" fmla="*/ 304917 w 331191"/>
                <a:gd name="connsiteY1" fmla="*/ 48936 h 601376"/>
                <a:gd name="connsiteX2" fmla="*/ 330327 w 331191"/>
                <a:gd name="connsiteY2" fmla="*/ 34913 h 601376"/>
                <a:gd name="connsiteX3" fmla="*/ 316821 w 331191"/>
                <a:gd name="connsiteY3" fmla="*/ 9151 h 601376"/>
                <a:gd name="connsiteX4" fmla="*/ 155150 w 331191"/>
                <a:gd name="connsiteY4" fmla="*/ 22292 h 601376"/>
                <a:gd name="connsiteX5" fmla="*/ 43419 w 331191"/>
                <a:gd name="connsiteY5" fmla="*/ 140245 h 601376"/>
                <a:gd name="connsiteX6" fmla="*/ 51 w 331191"/>
                <a:gd name="connsiteY6" fmla="*/ 373967 h 601376"/>
                <a:gd name="connsiteX7" fmla="*/ 35242 w 331191"/>
                <a:gd name="connsiteY7" fmla="*/ 587744 h 601376"/>
                <a:gd name="connsiteX8" fmla="*/ 61790 w 331191"/>
                <a:gd name="connsiteY8" fmla="*/ 600106 h 601376"/>
                <a:gd name="connsiteX9" fmla="*/ 73434 w 331191"/>
                <a:gd name="connsiteY9" fmla="*/ 589354 h 601376"/>
                <a:gd name="connsiteX10" fmla="*/ 74107 w 331191"/>
                <a:gd name="connsiteY10" fmla="*/ 573461 h 60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191" h="601376">
                  <a:moveTo>
                    <a:pt x="74103" y="573461"/>
                  </a:moveTo>
                  <a:cubicBezTo>
                    <a:pt x="7706" y="389906"/>
                    <a:pt x="22248" y="-11269"/>
                    <a:pt x="304917" y="48936"/>
                  </a:cubicBezTo>
                  <a:cubicBezTo>
                    <a:pt x="315733" y="52001"/>
                    <a:pt x="327067" y="45768"/>
                    <a:pt x="330327" y="34913"/>
                  </a:cubicBezTo>
                  <a:cubicBezTo>
                    <a:pt x="333536" y="24058"/>
                    <a:pt x="327533" y="12579"/>
                    <a:pt x="316821" y="9151"/>
                  </a:cubicBezTo>
                  <a:cubicBezTo>
                    <a:pt x="263154" y="-6586"/>
                    <a:pt x="205607" y="-1911"/>
                    <a:pt x="155150" y="22292"/>
                  </a:cubicBezTo>
                  <a:cubicBezTo>
                    <a:pt x="104744" y="46495"/>
                    <a:pt x="64947" y="88462"/>
                    <a:pt x="43419" y="140245"/>
                  </a:cubicBezTo>
                  <a:cubicBezTo>
                    <a:pt x="13713" y="214516"/>
                    <a:pt x="-985" y="293936"/>
                    <a:pt x="51" y="373967"/>
                  </a:cubicBezTo>
                  <a:cubicBezTo>
                    <a:pt x="-725" y="446733"/>
                    <a:pt x="11178" y="519082"/>
                    <a:pt x="35242" y="587744"/>
                  </a:cubicBezTo>
                  <a:cubicBezTo>
                    <a:pt x="39175" y="598496"/>
                    <a:pt x="51026" y="604053"/>
                    <a:pt x="61790" y="600106"/>
                  </a:cubicBezTo>
                  <a:cubicBezTo>
                    <a:pt x="66913" y="598236"/>
                    <a:pt x="71105" y="594340"/>
                    <a:pt x="73434" y="589354"/>
                  </a:cubicBezTo>
                  <a:cubicBezTo>
                    <a:pt x="75763" y="584368"/>
                    <a:pt x="76022" y="578655"/>
                    <a:pt x="74107" y="573461"/>
                  </a:cubicBezTo>
                  <a:close/>
                </a:path>
              </a:pathLst>
            </a:custGeom>
            <a:grpFill/>
            <a:ln w="13248" cap="flat">
              <a:noFill/>
              <a:prstDash val="solid"/>
              <a:miter/>
            </a:ln>
          </p:spPr>
          <p:txBody>
            <a:bodyPr rtlCol="0" anchor="ctr"/>
            <a:lstStyle/>
            <a:p>
              <a:endParaRPr lang="es-ES"/>
            </a:p>
          </p:txBody>
        </p:sp>
        <p:sp>
          <p:nvSpPr>
            <p:cNvPr id="53" name="Forma libre 52">
              <a:extLst>
                <a:ext uri="{FF2B5EF4-FFF2-40B4-BE49-F238E27FC236}">
                  <a16:creationId xmlns:a16="http://schemas.microsoft.com/office/drawing/2014/main" id="{8BAF7590-1C5E-DBDD-E1D2-A1E27158B728}"/>
                </a:ext>
              </a:extLst>
            </p:cNvPr>
            <p:cNvSpPr/>
            <p:nvPr/>
          </p:nvSpPr>
          <p:spPr>
            <a:xfrm>
              <a:off x="9567040" y="2240007"/>
              <a:ext cx="1084126" cy="892724"/>
            </a:xfrm>
            <a:custGeom>
              <a:avLst/>
              <a:gdLst>
                <a:gd name="connsiteX0" fmla="*/ 1040232 w 1084126"/>
                <a:gd name="connsiteY0" fmla="*/ 140245 h 892724"/>
                <a:gd name="connsiteX1" fmla="*/ 928501 w 1084126"/>
                <a:gd name="connsiteY1" fmla="*/ 22292 h 892724"/>
                <a:gd name="connsiteX2" fmla="*/ 766883 w 1084126"/>
                <a:gd name="connsiteY2" fmla="*/ 9151 h 892724"/>
                <a:gd name="connsiteX3" fmla="*/ 753480 w 1084126"/>
                <a:gd name="connsiteY3" fmla="*/ 34861 h 892724"/>
                <a:gd name="connsiteX4" fmla="*/ 778787 w 1084126"/>
                <a:gd name="connsiteY4" fmla="*/ 48936 h 892724"/>
                <a:gd name="connsiteX5" fmla="*/ 1004222 w 1084126"/>
                <a:gd name="connsiteY5" fmla="*/ 588061 h 892724"/>
                <a:gd name="connsiteX6" fmla="*/ 905480 w 1084126"/>
                <a:gd name="connsiteY6" fmla="*/ 690639 h 892724"/>
                <a:gd name="connsiteX7" fmla="*/ 763364 w 1084126"/>
                <a:gd name="connsiteY7" fmla="*/ 692924 h 892724"/>
                <a:gd name="connsiteX8" fmla="*/ 661466 w 1084126"/>
                <a:gd name="connsiteY8" fmla="*/ 593514 h 892724"/>
                <a:gd name="connsiteX9" fmla="*/ 659603 w 1084126"/>
                <a:gd name="connsiteY9" fmla="*/ 450884 h 892724"/>
                <a:gd name="connsiteX10" fmla="*/ 659603 w 1084126"/>
                <a:gd name="connsiteY10" fmla="*/ 298655 h 892724"/>
                <a:gd name="connsiteX11" fmla="*/ 626740 w 1084126"/>
                <a:gd name="connsiteY11" fmla="*/ 263233 h 892724"/>
                <a:gd name="connsiteX12" fmla="*/ 619961 w 1084126"/>
                <a:gd name="connsiteY12" fmla="*/ 311276 h 892724"/>
                <a:gd name="connsiteX13" fmla="*/ 587047 w 1084126"/>
                <a:gd name="connsiteY13" fmla="*/ 311224 h 892724"/>
                <a:gd name="connsiteX14" fmla="*/ 504244 w 1084126"/>
                <a:gd name="connsiteY14" fmla="*/ 337454 h 892724"/>
                <a:gd name="connsiteX15" fmla="*/ 421493 w 1084126"/>
                <a:gd name="connsiteY15" fmla="*/ 311224 h 892724"/>
                <a:gd name="connsiteX16" fmla="*/ 388527 w 1084126"/>
                <a:gd name="connsiteY16" fmla="*/ 311224 h 892724"/>
                <a:gd name="connsiteX17" fmla="*/ 381747 w 1084126"/>
                <a:gd name="connsiteY17" fmla="*/ 263181 h 892724"/>
                <a:gd name="connsiteX18" fmla="*/ 381798 w 1084126"/>
                <a:gd name="connsiteY18" fmla="*/ 263233 h 892724"/>
                <a:gd name="connsiteX19" fmla="*/ 356284 w 1084126"/>
                <a:gd name="connsiteY19" fmla="*/ 277567 h 892724"/>
                <a:gd name="connsiteX20" fmla="*/ 348937 w 1084126"/>
                <a:gd name="connsiteY20" fmla="*/ 450937 h 892724"/>
                <a:gd name="connsiteX21" fmla="*/ 272965 w 1084126"/>
                <a:gd name="connsiteY21" fmla="*/ 678902 h 892724"/>
                <a:gd name="connsiteX22" fmla="*/ 36415 w 1084126"/>
                <a:gd name="connsiteY22" fmla="*/ 641247 h 892724"/>
                <a:gd name="connsiteX23" fmla="*/ 7227 w 1084126"/>
                <a:gd name="connsiteY23" fmla="*/ 638962 h 892724"/>
                <a:gd name="connsiteX24" fmla="*/ 5002 w 1084126"/>
                <a:gd name="connsiteY24" fmla="*/ 668254 h 892724"/>
                <a:gd name="connsiteX25" fmla="*/ 177125 w 1084126"/>
                <a:gd name="connsiteY25" fmla="*/ 747357 h 892724"/>
                <a:gd name="connsiteX26" fmla="*/ 387496 w 1084126"/>
                <a:gd name="connsiteY26" fmla="*/ 435825 h 892724"/>
                <a:gd name="connsiteX27" fmla="*/ 421497 w 1084126"/>
                <a:gd name="connsiteY27" fmla="*/ 435825 h 892724"/>
                <a:gd name="connsiteX28" fmla="*/ 421497 w 1084126"/>
                <a:gd name="connsiteY28" fmla="*/ 435877 h 892724"/>
                <a:gd name="connsiteX29" fmla="*/ 442198 w 1084126"/>
                <a:gd name="connsiteY29" fmla="*/ 456600 h 892724"/>
                <a:gd name="connsiteX30" fmla="*/ 442198 w 1084126"/>
                <a:gd name="connsiteY30" fmla="*/ 830399 h 892724"/>
                <a:gd name="connsiteX31" fmla="*/ 504248 w 1084126"/>
                <a:gd name="connsiteY31" fmla="*/ 892725 h 892724"/>
                <a:gd name="connsiteX32" fmla="*/ 566350 w 1084126"/>
                <a:gd name="connsiteY32" fmla="*/ 830399 h 892724"/>
                <a:gd name="connsiteX33" fmla="*/ 566350 w 1084126"/>
                <a:gd name="connsiteY33" fmla="*/ 783342 h 892724"/>
                <a:gd name="connsiteX34" fmla="*/ 545649 w 1084126"/>
                <a:gd name="connsiteY34" fmla="*/ 762618 h 892724"/>
                <a:gd name="connsiteX35" fmla="*/ 524949 w 1084126"/>
                <a:gd name="connsiteY35" fmla="*/ 783342 h 892724"/>
                <a:gd name="connsiteX36" fmla="*/ 524949 w 1084126"/>
                <a:gd name="connsiteY36" fmla="*/ 830399 h 892724"/>
                <a:gd name="connsiteX37" fmla="*/ 504248 w 1084126"/>
                <a:gd name="connsiteY37" fmla="*/ 851174 h 892724"/>
                <a:gd name="connsiteX38" fmla="*/ 483599 w 1084126"/>
                <a:gd name="connsiteY38" fmla="*/ 830399 h 892724"/>
                <a:gd name="connsiteX39" fmla="*/ 483599 w 1084126"/>
                <a:gd name="connsiteY39" fmla="*/ 456600 h 892724"/>
                <a:gd name="connsiteX40" fmla="*/ 421497 w 1084126"/>
                <a:gd name="connsiteY40" fmla="*/ 394326 h 892724"/>
                <a:gd name="connsiteX41" fmla="*/ 379009 w 1084126"/>
                <a:gd name="connsiteY41" fmla="*/ 394326 h 892724"/>
                <a:gd name="connsiteX42" fmla="*/ 378233 w 1084126"/>
                <a:gd name="connsiteY42" fmla="*/ 373967 h 892724"/>
                <a:gd name="connsiteX43" fmla="*/ 379061 w 1084126"/>
                <a:gd name="connsiteY43" fmla="*/ 352775 h 892724"/>
                <a:gd name="connsiteX44" fmla="*/ 421497 w 1084126"/>
                <a:gd name="connsiteY44" fmla="*/ 352775 h 892724"/>
                <a:gd name="connsiteX45" fmla="*/ 490378 w 1084126"/>
                <a:gd name="connsiteY45" fmla="*/ 379368 h 892724"/>
                <a:gd name="connsiteX46" fmla="*/ 518169 w 1084126"/>
                <a:gd name="connsiteY46" fmla="*/ 379368 h 892724"/>
                <a:gd name="connsiteX47" fmla="*/ 587051 w 1084126"/>
                <a:gd name="connsiteY47" fmla="*/ 352775 h 892724"/>
                <a:gd name="connsiteX48" fmla="*/ 629435 w 1084126"/>
                <a:gd name="connsiteY48" fmla="*/ 352775 h 892724"/>
                <a:gd name="connsiteX49" fmla="*/ 630263 w 1084126"/>
                <a:gd name="connsiteY49" fmla="*/ 373967 h 892724"/>
                <a:gd name="connsiteX50" fmla="*/ 629487 w 1084126"/>
                <a:gd name="connsiteY50" fmla="*/ 394326 h 892724"/>
                <a:gd name="connsiteX51" fmla="*/ 587051 w 1084126"/>
                <a:gd name="connsiteY51" fmla="*/ 394326 h 892724"/>
                <a:gd name="connsiteX52" fmla="*/ 524949 w 1084126"/>
                <a:gd name="connsiteY52" fmla="*/ 456600 h 892724"/>
                <a:gd name="connsiteX53" fmla="*/ 524949 w 1084126"/>
                <a:gd name="connsiteY53" fmla="*/ 700241 h 892724"/>
                <a:gd name="connsiteX54" fmla="*/ 545649 w 1084126"/>
                <a:gd name="connsiteY54" fmla="*/ 720965 h 892724"/>
                <a:gd name="connsiteX55" fmla="*/ 566350 w 1084126"/>
                <a:gd name="connsiteY55" fmla="*/ 700241 h 892724"/>
                <a:gd name="connsiteX56" fmla="*/ 566350 w 1084126"/>
                <a:gd name="connsiteY56" fmla="*/ 456600 h 892724"/>
                <a:gd name="connsiteX57" fmla="*/ 587051 w 1084126"/>
                <a:gd name="connsiteY57" fmla="*/ 435877 h 892724"/>
                <a:gd name="connsiteX58" fmla="*/ 621103 w 1084126"/>
                <a:gd name="connsiteY58" fmla="*/ 435877 h 892724"/>
                <a:gd name="connsiteX59" fmla="*/ 831474 w 1084126"/>
                <a:gd name="connsiteY59" fmla="*/ 747409 h 892724"/>
                <a:gd name="connsiteX60" fmla="*/ 1040243 w 1084126"/>
                <a:gd name="connsiteY60" fmla="*/ 140247 h 89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84126" h="892724">
                  <a:moveTo>
                    <a:pt x="1040232" y="140245"/>
                  </a:moveTo>
                  <a:cubicBezTo>
                    <a:pt x="1018704" y="88462"/>
                    <a:pt x="978958" y="46495"/>
                    <a:pt x="928501" y="22292"/>
                  </a:cubicBezTo>
                  <a:cubicBezTo>
                    <a:pt x="878094" y="-1911"/>
                    <a:pt x="820547" y="-6586"/>
                    <a:pt x="766883" y="9151"/>
                  </a:cubicBezTo>
                  <a:cubicBezTo>
                    <a:pt x="756171" y="12631"/>
                    <a:pt x="750219" y="24058"/>
                    <a:pt x="753480" y="34861"/>
                  </a:cubicBezTo>
                  <a:cubicBezTo>
                    <a:pt x="756688" y="45664"/>
                    <a:pt x="767971" y="51949"/>
                    <a:pt x="778787" y="48936"/>
                  </a:cubicBezTo>
                  <a:cubicBezTo>
                    <a:pt x="1064197" y="-15104"/>
                    <a:pt x="1078638" y="407670"/>
                    <a:pt x="1004222" y="588061"/>
                  </a:cubicBezTo>
                  <a:cubicBezTo>
                    <a:pt x="986212" y="634078"/>
                    <a:pt x="950658" y="670955"/>
                    <a:pt x="905480" y="690639"/>
                  </a:cubicBezTo>
                  <a:cubicBezTo>
                    <a:pt x="860300" y="710324"/>
                    <a:pt x="809171" y="711103"/>
                    <a:pt x="763364" y="692924"/>
                  </a:cubicBezTo>
                  <a:cubicBezTo>
                    <a:pt x="717616" y="674694"/>
                    <a:pt x="680924" y="638908"/>
                    <a:pt x="661466" y="593514"/>
                  </a:cubicBezTo>
                  <a:cubicBezTo>
                    <a:pt x="641955" y="548119"/>
                    <a:pt x="641335" y="496804"/>
                    <a:pt x="659603" y="450884"/>
                  </a:cubicBezTo>
                  <a:cubicBezTo>
                    <a:pt x="673524" y="426422"/>
                    <a:pt x="676630" y="329608"/>
                    <a:pt x="659603" y="298655"/>
                  </a:cubicBezTo>
                  <a:cubicBezTo>
                    <a:pt x="653237" y="283386"/>
                    <a:pt x="650132" y="257052"/>
                    <a:pt x="626740" y="263233"/>
                  </a:cubicBezTo>
                  <a:cubicBezTo>
                    <a:pt x="604022" y="270088"/>
                    <a:pt x="613025" y="295019"/>
                    <a:pt x="619961" y="311276"/>
                  </a:cubicBezTo>
                  <a:lnTo>
                    <a:pt x="587047" y="311224"/>
                  </a:lnTo>
                  <a:cubicBezTo>
                    <a:pt x="557393" y="311224"/>
                    <a:pt x="528515" y="320365"/>
                    <a:pt x="504244" y="337454"/>
                  </a:cubicBezTo>
                  <a:cubicBezTo>
                    <a:pt x="480025" y="320365"/>
                    <a:pt x="451095" y="311224"/>
                    <a:pt x="421493" y="311224"/>
                  </a:cubicBezTo>
                  <a:lnTo>
                    <a:pt x="388527" y="311224"/>
                  </a:lnTo>
                  <a:cubicBezTo>
                    <a:pt x="395513" y="294863"/>
                    <a:pt x="404466" y="270141"/>
                    <a:pt x="381747" y="263181"/>
                  </a:cubicBezTo>
                  <a:lnTo>
                    <a:pt x="381798" y="263233"/>
                  </a:lnTo>
                  <a:cubicBezTo>
                    <a:pt x="370776" y="260116"/>
                    <a:pt x="359390" y="266557"/>
                    <a:pt x="356284" y="277567"/>
                  </a:cubicBezTo>
                  <a:cubicBezTo>
                    <a:pt x="334601" y="319429"/>
                    <a:pt x="330409" y="413123"/>
                    <a:pt x="348937" y="450937"/>
                  </a:cubicBezTo>
                  <a:cubicBezTo>
                    <a:pt x="382524" y="535338"/>
                    <a:pt x="350385" y="631793"/>
                    <a:pt x="272965" y="678902"/>
                  </a:cubicBezTo>
                  <a:cubicBezTo>
                    <a:pt x="195544" y="726063"/>
                    <a:pt x="95463" y="710118"/>
                    <a:pt x="36415" y="641247"/>
                  </a:cubicBezTo>
                  <a:cubicBezTo>
                    <a:pt x="28963" y="632521"/>
                    <a:pt x="15921" y="631482"/>
                    <a:pt x="7227" y="638962"/>
                  </a:cubicBezTo>
                  <a:cubicBezTo>
                    <a:pt x="-1466" y="646441"/>
                    <a:pt x="-2451" y="659530"/>
                    <a:pt x="5002" y="668254"/>
                  </a:cubicBezTo>
                  <a:cubicBezTo>
                    <a:pt x="48111" y="718584"/>
                    <a:pt x="110989" y="747512"/>
                    <a:pt x="177125" y="747357"/>
                  </a:cubicBezTo>
                  <a:cubicBezTo>
                    <a:pt x="333204" y="750785"/>
                    <a:pt x="448929" y="579797"/>
                    <a:pt x="387496" y="435825"/>
                  </a:cubicBezTo>
                  <a:lnTo>
                    <a:pt x="421497" y="435825"/>
                  </a:lnTo>
                  <a:lnTo>
                    <a:pt x="421497" y="435877"/>
                  </a:lnTo>
                  <a:cubicBezTo>
                    <a:pt x="432934" y="435877"/>
                    <a:pt x="442198" y="445175"/>
                    <a:pt x="442198" y="456600"/>
                  </a:cubicBezTo>
                  <a:lnTo>
                    <a:pt x="442198" y="830399"/>
                  </a:lnTo>
                  <a:cubicBezTo>
                    <a:pt x="442198" y="864833"/>
                    <a:pt x="469989" y="892725"/>
                    <a:pt x="504248" y="892725"/>
                  </a:cubicBezTo>
                  <a:cubicBezTo>
                    <a:pt x="538559" y="892725"/>
                    <a:pt x="566350" y="864833"/>
                    <a:pt x="566350" y="830399"/>
                  </a:cubicBezTo>
                  <a:lnTo>
                    <a:pt x="566350" y="783342"/>
                  </a:lnTo>
                  <a:cubicBezTo>
                    <a:pt x="566298" y="771864"/>
                    <a:pt x="557035" y="762618"/>
                    <a:pt x="545649" y="762618"/>
                  </a:cubicBezTo>
                  <a:cubicBezTo>
                    <a:pt x="534264" y="762618"/>
                    <a:pt x="525000" y="771863"/>
                    <a:pt x="524949" y="783342"/>
                  </a:cubicBezTo>
                  <a:lnTo>
                    <a:pt x="524949" y="830399"/>
                  </a:lnTo>
                  <a:cubicBezTo>
                    <a:pt x="524949" y="841877"/>
                    <a:pt x="515685" y="851174"/>
                    <a:pt x="504248" y="851174"/>
                  </a:cubicBezTo>
                  <a:cubicBezTo>
                    <a:pt x="492862" y="851174"/>
                    <a:pt x="483599" y="841877"/>
                    <a:pt x="483599" y="830399"/>
                  </a:cubicBezTo>
                  <a:lnTo>
                    <a:pt x="483599" y="456600"/>
                  </a:lnTo>
                  <a:cubicBezTo>
                    <a:pt x="483547" y="422217"/>
                    <a:pt x="455756" y="394378"/>
                    <a:pt x="421497" y="394326"/>
                  </a:cubicBezTo>
                  <a:lnTo>
                    <a:pt x="379009" y="394326"/>
                  </a:lnTo>
                  <a:cubicBezTo>
                    <a:pt x="378543" y="388198"/>
                    <a:pt x="378233" y="381498"/>
                    <a:pt x="378233" y="373967"/>
                  </a:cubicBezTo>
                  <a:cubicBezTo>
                    <a:pt x="378233" y="366021"/>
                    <a:pt x="378543" y="359008"/>
                    <a:pt x="379061" y="352775"/>
                  </a:cubicBezTo>
                  <a:lnTo>
                    <a:pt x="421497" y="352775"/>
                  </a:lnTo>
                  <a:cubicBezTo>
                    <a:pt x="446959" y="352775"/>
                    <a:pt x="471489" y="362229"/>
                    <a:pt x="490378" y="379368"/>
                  </a:cubicBezTo>
                  <a:cubicBezTo>
                    <a:pt x="498244" y="386536"/>
                    <a:pt x="510303" y="386536"/>
                    <a:pt x="518169" y="379368"/>
                  </a:cubicBezTo>
                  <a:cubicBezTo>
                    <a:pt x="537007" y="362227"/>
                    <a:pt x="561588" y="352775"/>
                    <a:pt x="587051" y="352775"/>
                  </a:cubicBezTo>
                  <a:lnTo>
                    <a:pt x="629435" y="352775"/>
                  </a:lnTo>
                  <a:cubicBezTo>
                    <a:pt x="629953" y="359008"/>
                    <a:pt x="630263" y="366019"/>
                    <a:pt x="630263" y="373967"/>
                  </a:cubicBezTo>
                  <a:cubicBezTo>
                    <a:pt x="630263" y="381446"/>
                    <a:pt x="629953" y="388198"/>
                    <a:pt x="629487" y="394326"/>
                  </a:cubicBezTo>
                  <a:lnTo>
                    <a:pt x="587051" y="394326"/>
                  </a:lnTo>
                  <a:cubicBezTo>
                    <a:pt x="552792" y="394378"/>
                    <a:pt x="525000" y="422217"/>
                    <a:pt x="524949" y="456600"/>
                  </a:cubicBezTo>
                  <a:lnTo>
                    <a:pt x="524949" y="700241"/>
                  </a:lnTo>
                  <a:cubicBezTo>
                    <a:pt x="525000" y="711720"/>
                    <a:pt x="534264" y="720965"/>
                    <a:pt x="545649" y="720965"/>
                  </a:cubicBezTo>
                  <a:cubicBezTo>
                    <a:pt x="557035" y="720965"/>
                    <a:pt x="566298" y="711720"/>
                    <a:pt x="566350" y="700241"/>
                  </a:cubicBezTo>
                  <a:lnTo>
                    <a:pt x="566350" y="456600"/>
                  </a:lnTo>
                  <a:cubicBezTo>
                    <a:pt x="566350" y="445175"/>
                    <a:pt x="575613" y="435877"/>
                    <a:pt x="587051" y="435877"/>
                  </a:cubicBezTo>
                  <a:lnTo>
                    <a:pt x="621103" y="435877"/>
                  </a:lnTo>
                  <a:cubicBezTo>
                    <a:pt x="559726" y="579849"/>
                    <a:pt x="675286" y="750733"/>
                    <a:pt x="831474" y="747409"/>
                  </a:cubicBezTo>
                  <a:cubicBezTo>
                    <a:pt x="1113109" y="741229"/>
                    <a:pt x="1119932" y="334546"/>
                    <a:pt x="1040243" y="140247"/>
                  </a:cubicBezTo>
                  <a:close/>
                </a:path>
              </a:pathLst>
            </a:custGeom>
            <a:grpFill/>
            <a:ln w="13248" cap="flat">
              <a:noFill/>
              <a:prstDash val="solid"/>
              <a:miter/>
            </a:ln>
          </p:spPr>
          <p:txBody>
            <a:bodyPr rtlCol="0" anchor="ctr"/>
            <a:lstStyle/>
            <a:p>
              <a:endParaRPr lang="es-ES"/>
            </a:p>
          </p:txBody>
        </p:sp>
        <p:sp>
          <p:nvSpPr>
            <p:cNvPr id="54" name="Forma libre 53">
              <a:extLst>
                <a:ext uri="{FF2B5EF4-FFF2-40B4-BE49-F238E27FC236}">
                  <a16:creationId xmlns:a16="http://schemas.microsoft.com/office/drawing/2014/main" id="{835CD533-AE72-70D2-8B1E-966A54A39BEB}"/>
                </a:ext>
              </a:extLst>
            </p:cNvPr>
            <p:cNvSpPr/>
            <p:nvPr/>
          </p:nvSpPr>
          <p:spPr>
            <a:xfrm>
              <a:off x="9802306" y="1969735"/>
              <a:ext cx="537936" cy="491171"/>
            </a:xfrm>
            <a:custGeom>
              <a:avLst/>
              <a:gdLst>
                <a:gd name="connsiteX0" fmla="*/ 7054 w 537936"/>
                <a:gd name="connsiteY0" fmla="*/ 466189 h 491171"/>
                <a:gd name="connsiteX1" fmla="*/ 50681 w 537936"/>
                <a:gd name="connsiteY1" fmla="*/ 491171 h 491171"/>
                <a:gd name="connsiteX2" fmla="*/ 487309 w 537936"/>
                <a:gd name="connsiteY2" fmla="*/ 491171 h 491171"/>
                <a:gd name="connsiteX3" fmla="*/ 531039 w 537936"/>
                <a:gd name="connsiteY3" fmla="*/ 465981 h 491171"/>
                <a:gd name="connsiteX4" fmla="*/ 531401 w 537936"/>
                <a:gd name="connsiteY4" fmla="*/ 415393 h 491171"/>
                <a:gd name="connsiteX5" fmla="*/ 388623 w 537936"/>
                <a:gd name="connsiteY5" fmla="*/ 160796 h 491171"/>
                <a:gd name="connsiteX6" fmla="*/ 360470 w 537936"/>
                <a:gd name="connsiteY6" fmla="*/ 152900 h 491171"/>
                <a:gd name="connsiteX7" fmla="*/ 352553 w 537936"/>
                <a:gd name="connsiteY7" fmla="*/ 181155 h 491171"/>
                <a:gd name="connsiteX8" fmla="*/ 495278 w 537936"/>
                <a:gd name="connsiteY8" fmla="*/ 435712 h 491171"/>
                <a:gd name="connsiteX9" fmla="*/ 495278 w 537936"/>
                <a:gd name="connsiteY9" fmla="*/ 435660 h 491171"/>
                <a:gd name="connsiteX10" fmla="*/ 495226 w 537936"/>
                <a:gd name="connsiteY10" fmla="*/ 445114 h 491171"/>
                <a:gd name="connsiteX11" fmla="*/ 487308 w 537936"/>
                <a:gd name="connsiteY11" fmla="*/ 449632 h 491171"/>
                <a:gd name="connsiteX12" fmla="*/ 50680 w 537936"/>
                <a:gd name="connsiteY12" fmla="*/ 449632 h 491171"/>
                <a:gd name="connsiteX13" fmla="*/ 42763 w 537936"/>
                <a:gd name="connsiteY13" fmla="*/ 445114 h 491171"/>
                <a:gd name="connsiteX14" fmla="*/ 42658 w 537936"/>
                <a:gd name="connsiteY14" fmla="*/ 435765 h 491171"/>
                <a:gd name="connsiteX15" fmla="*/ 260992 w 537936"/>
                <a:gd name="connsiteY15" fmla="*/ 46277 h 491171"/>
                <a:gd name="connsiteX16" fmla="*/ 269065 w 537936"/>
                <a:gd name="connsiteY16" fmla="*/ 41550 h 491171"/>
                <a:gd name="connsiteX17" fmla="*/ 277036 w 537936"/>
                <a:gd name="connsiteY17" fmla="*/ 46381 h 491171"/>
                <a:gd name="connsiteX18" fmla="*/ 311813 w 537936"/>
                <a:gd name="connsiteY18" fmla="*/ 108448 h 491171"/>
                <a:gd name="connsiteX19" fmla="*/ 311761 w 537936"/>
                <a:gd name="connsiteY19" fmla="*/ 108448 h 491171"/>
                <a:gd name="connsiteX20" fmla="*/ 339966 w 537936"/>
                <a:gd name="connsiteY20" fmla="*/ 116394 h 491171"/>
                <a:gd name="connsiteX21" fmla="*/ 347831 w 537936"/>
                <a:gd name="connsiteY21" fmla="*/ 88088 h 491171"/>
                <a:gd name="connsiteX22" fmla="*/ 313157 w 537936"/>
                <a:gd name="connsiteY22" fmla="*/ 26125 h 491171"/>
                <a:gd name="connsiteX23" fmla="*/ 269065 w 537936"/>
                <a:gd name="connsiteY23" fmla="*/ 0 h 491171"/>
                <a:gd name="connsiteX24" fmla="*/ 224870 w 537936"/>
                <a:gd name="connsiteY24" fmla="*/ 26021 h 491171"/>
                <a:gd name="connsiteX25" fmla="*/ 6536 w 537936"/>
                <a:gd name="connsiteY25" fmla="*/ 415455 h 491171"/>
                <a:gd name="connsiteX26" fmla="*/ 7054 w 537936"/>
                <a:gd name="connsiteY26" fmla="*/ 466199 h 4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936" h="491171">
                  <a:moveTo>
                    <a:pt x="7054" y="466189"/>
                  </a:moveTo>
                  <a:cubicBezTo>
                    <a:pt x="16111" y="481771"/>
                    <a:pt x="32723" y="491275"/>
                    <a:pt x="50681" y="491171"/>
                  </a:cubicBezTo>
                  <a:lnTo>
                    <a:pt x="487309" y="491171"/>
                  </a:lnTo>
                  <a:cubicBezTo>
                    <a:pt x="505267" y="491171"/>
                    <a:pt x="521931" y="481562"/>
                    <a:pt x="531039" y="465981"/>
                  </a:cubicBezTo>
                  <a:cubicBezTo>
                    <a:pt x="540096" y="450399"/>
                    <a:pt x="540251" y="431130"/>
                    <a:pt x="531401" y="415393"/>
                  </a:cubicBezTo>
                  <a:lnTo>
                    <a:pt x="388623" y="160796"/>
                  </a:lnTo>
                  <a:cubicBezTo>
                    <a:pt x="383035" y="150823"/>
                    <a:pt x="370406" y="147292"/>
                    <a:pt x="360470" y="152900"/>
                  </a:cubicBezTo>
                  <a:cubicBezTo>
                    <a:pt x="350534" y="158510"/>
                    <a:pt x="347015" y="171132"/>
                    <a:pt x="352553" y="181155"/>
                  </a:cubicBezTo>
                  <a:lnTo>
                    <a:pt x="495278" y="435712"/>
                  </a:lnTo>
                  <a:lnTo>
                    <a:pt x="495278" y="435660"/>
                  </a:lnTo>
                  <a:cubicBezTo>
                    <a:pt x="496986" y="438621"/>
                    <a:pt x="496934" y="442205"/>
                    <a:pt x="495226" y="445114"/>
                  </a:cubicBezTo>
                  <a:cubicBezTo>
                    <a:pt x="493622" y="447970"/>
                    <a:pt x="490568" y="449736"/>
                    <a:pt x="487308" y="449632"/>
                  </a:cubicBezTo>
                  <a:lnTo>
                    <a:pt x="50680" y="449632"/>
                  </a:lnTo>
                  <a:cubicBezTo>
                    <a:pt x="47419" y="449736"/>
                    <a:pt x="44367" y="447970"/>
                    <a:pt x="42763" y="445114"/>
                  </a:cubicBezTo>
                  <a:cubicBezTo>
                    <a:pt x="41054" y="442257"/>
                    <a:pt x="41002" y="438673"/>
                    <a:pt x="42658" y="435765"/>
                  </a:cubicBezTo>
                  <a:lnTo>
                    <a:pt x="260992" y="46277"/>
                  </a:lnTo>
                  <a:cubicBezTo>
                    <a:pt x="262596" y="43316"/>
                    <a:pt x="265702" y="41498"/>
                    <a:pt x="269065" y="41550"/>
                  </a:cubicBezTo>
                  <a:cubicBezTo>
                    <a:pt x="272377" y="41550"/>
                    <a:pt x="275431" y="43420"/>
                    <a:pt x="277036" y="46381"/>
                  </a:cubicBezTo>
                  <a:lnTo>
                    <a:pt x="311813" y="108448"/>
                  </a:lnTo>
                  <a:lnTo>
                    <a:pt x="311761" y="108448"/>
                  </a:lnTo>
                  <a:cubicBezTo>
                    <a:pt x="317402" y="118472"/>
                    <a:pt x="329978" y="122004"/>
                    <a:pt x="339966" y="116394"/>
                  </a:cubicBezTo>
                  <a:cubicBezTo>
                    <a:pt x="349902" y="110784"/>
                    <a:pt x="353472" y="98112"/>
                    <a:pt x="347831" y="88088"/>
                  </a:cubicBezTo>
                  <a:lnTo>
                    <a:pt x="313157" y="26125"/>
                  </a:lnTo>
                  <a:cubicBezTo>
                    <a:pt x="304257" y="10024"/>
                    <a:pt x="287385" y="0"/>
                    <a:pt x="269065" y="0"/>
                  </a:cubicBezTo>
                  <a:cubicBezTo>
                    <a:pt x="250694" y="0"/>
                    <a:pt x="233822" y="9920"/>
                    <a:pt x="224870" y="26021"/>
                  </a:cubicBezTo>
                  <a:lnTo>
                    <a:pt x="6536" y="415455"/>
                  </a:lnTo>
                  <a:cubicBezTo>
                    <a:pt x="-2365" y="431245"/>
                    <a:pt x="-2157" y="450617"/>
                    <a:pt x="7054" y="466199"/>
                  </a:cubicBezTo>
                  <a:close/>
                </a:path>
              </a:pathLst>
            </a:custGeom>
            <a:grpFill/>
            <a:ln w="13248" cap="flat">
              <a:noFill/>
              <a:prstDash val="solid"/>
              <a:miter/>
            </a:ln>
          </p:spPr>
          <p:txBody>
            <a:bodyPr rtlCol="0" anchor="ctr"/>
            <a:lstStyle/>
            <a:p>
              <a:endParaRPr lang="es-ES"/>
            </a:p>
          </p:txBody>
        </p:sp>
        <p:sp>
          <p:nvSpPr>
            <p:cNvPr id="55" name="Forma libre 54">
              <a:extLst>
                <a:ext uri="{FF2B5EF4-FFF2-40B4-BE49-F238E27FC236}">
                  <a16:creationId xmlns:a16="http://schemas.microsoft.com/office/drawing/2014/main" id="{FF68288E-827C-18E6-4705-B04DFB160BE5}"/>
                </a:ext>
              </a:extLst>
            </p:cNvPr>
            <p:cNvSpPr/>
            <p:nvPr/>
          </p:nvSpPr>
          <p:spPr>
            <a:xfrm>
              <a:off x="10050619" y="2131464"/>
              <a:ext cx="41349" cy="166151"/>
            </a:xfrm>
            <a:custGeom>
              <a:avLst/>
              <a:gdLst>
                <a:gd name="connsiteX0" fmla="*/ 20649 w 41349"/>
                <a:gd name="connsiteY0" fmla="*/ 166152 h 166151"/>
                <a:gd name="connsiteX1" fmla="*/ 41350 w 41349"/>
                <a:gd name="connsiteY1" fmla="*/ 145376 h 166151"/>
                <a:gd name="connsiteX2" fmla="*/ 41350 w 41349"/>
                <a:gd name="connsiteY2" fmla="*/ 20775 h 166151"/>
                <a:gd name="connsiteX3" fmla="*/ 20649 w 41349"/>
                <a:gd name="connsiteY3" fmla="*/ 0 h 166151"/>
                <a:gd name="connsiteX4" fmla="*/ 0 w 41349"/>
                <a:gd name="connsiteY4" fmla="*/ 20775 h 166151"/>
                <a:gd name="connsiteX5" fmla="*/ 0 w 41349"/>
                <a:gd name="connsiteY5" fmla="*/ 145376 h 166151"/>
                <a:gd name="connsiteX6" fmla="*/ 20649 w 41349"/>
                <a:gd name="connsiteY6" fmla="*/ 166152 h 1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9" h="166151">
                  <a:moveTo>
                    <a:pt x="20649" y="166152"/>
                  </a:moveTo>
                  <a:cubicBezTo>
                    <a:pt x="32086" y="166152"/>
                    <a:pt x="41350" y="156855"/>
                    <a:pt x="41350" y="145376"/>
                  </a:cubicBezTo>
                  <a:lnTo>
                    <a:pt x="41350" y="20775"/>
                  </a:lnTo>
                  <a:cubicBezTo>
                    <a:pt x="41350" y="9297"/>
                    <a:pt x="32086" y="0"/>
                    <a:pt x="20649" y="0"/>
                  </a:cubicBezTo>
                  <a:cubicBezTo>
                    <a:pt x="9263" y="0"/>
                    <a:pt x="0" y="9297"/>
                    <a:pt x="0" y="20775"/>
                  </a:cubicBezTo>
                  <a:lnTo>
                    <a:pt x="0" y="145376"/>
                  </a:lnTo>
                  <a:cubicBezTo>
                    <a:pt x="0" y="156855"/>
                    <a:pt x="9263" y="166152"/>
                    <a:pt x="20649" y="166152"/>
                  </a:cubicBezTo>
                  <a:close/>
                </a:path>
              </a:pathLst>
            </a:custGeom>
            <a:grpFill/>
            <a:ln w="13248" cap="flat">
              <a:noFill/>
              <a:prstDash val="solid"/>
              <a:miter/>
            </a:ln>
          </p:spPr>
          <p:txBody>
            <a:bodyPr rtlCol="0" anchor="ctr"/>
            <a:lstStyle/>
            <a:p>
              <a:endParaRPr lang="es-ES"/>
            </a:p>
          </p:txBody>
        </p:sp>
        <p:sp>
          <p:nvSpPr>
            <p:cNvPr id="56" name="Forma libre 55">
              <a:extLst>
                <a:ext uri="{FF2B5EF4-FFF2-40B4-BE49-F238E27FC236}">
                  <a16:creationId xmlns:a16="http://schemas.microsoft.com/office/drawing/2014/main" id="{5BF184B8-769B-F9BE-E6D2-D64D3DD160E3}"/>
                </a:ext>
              </a:extLst>
            </p:cNvPr>
            <p:cNvSpPr/>
            <p:nvPr/>
          </p:nvSpPr>
          <p:spPr>
            <a:xfrm>
              <a:off x="10045858" y="2329886"/>
              <a:ext cx="50686" cy="50884"/>
            </a:xfrm>
            <a:custGeom>
              <a:avLst/>
              <a:gdLst>
                <a:gd name="connsiteX0" fmla="*/ 25410 w 50686"/>
                <a:gd name="connsiteY0" fmla="*/ 50884 h 50884"/>
                <a:gd name="connsiteX1" fmla="*/ 48750 w 50686"/>
                <a:gd name="connsiteY1" fmla="*/ 35147 h 50884"/>
                <a:gd name="connsiteX2" fmla="*/ 43264 w 50686"/>
                <a:gd name="connsiteY2" fmla="*/ 7464 h 50884"/>
                <a:gd name="connsiteX3" fmla="*/ 15681 w 50686"/>
                <a:gd name="connsiteY3" fmla="*/ 1906 h 50884"/>
                <a:gd name="connsiteX4" fmla="*/ 0 w 50686"/>
                <a:gd name="connsiteY4" fmla="*/ 25330 h 50884"/>
                <a:gd name="connsiteX5" fmla="*/ 7452 w 50686"/>
                <a:gd name="connsiteY5" fmla="*/ 43405 h 50884"/>
                <a:gd name="connsiteX6" fmla="*/ 25410 w 50686"/>
                <a:gd name="connsiteY6" fmla="*/ 50884 h 5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86" h="50884">
                  <a:moveTo>
                    <a:pt x="25410" y="50884"/>
                  </a:moveTo>
                  <a:cubicBezTo>
                    <a:pt x="35657" y="50833"/>
                    <a:pt x="44870" y="44599"/>
                    <a:pt x="48750" y="35147"/>
                  </a:cubicBezTo>
                  <a:cubicBezTo>
                    <a:pt x="52684" y="25643"/>
                    <a:pt x="50510" y="14683"/>
                    <a:pt x="43264" y="7464"/>
                  </a:cubicBezTo>
                  <a:cubicBezTo>
                    <a:pt x="36020" y="192"/>
                    <a:pt x="25151" y="-1988"/>
                    <a:pt x="15681" y="1906"/>
                  </a:cubicBezTo>
                  <a:cubicBezTo>
                    <a:pt x="6211" y="5802"/>
                    <a:pt x="0" y="15047"/>
                    <a:pt x="0" y="25330"/>
                  </a:cubicBezTo>
                  <a:cubicBezTo>
                    <a:pt x="0" y="32082"/>
                    <a:pt x="2640" y="38627"/>
                    <a:pt x="7452" y="43405"/>
                  </a:cubicBezTo>
                  <a:cubicBezTo>
                    <a:pt x="12214" y="48184"/>
                    <a:pt x="18683" y="50884"/>
                    <a:pt x="25410" y="50884"/>
                  </a:cubicBezTo>
                  <a:close/>
                </a:path>
              </a:pathLst>
            </a:custGeom>
            <a:grpFill/>
            <a:ln w="13248" cap="flat">
              <a:noFill/>
              <a:prstDash val="solid"/>
              <a:miter/>
            </a:ln>
          </p:spPr>
          <p:txBody>
            <a:bodyPr rtlCol="0" anchor="ctr"/>
            <a:lstStyle/>
            <a:p>
              <a:endParaRPr lang="es-ES"/>
            </a:p>
          </p:txBody>
        </p:sp>
      </p:grpSp>
    </p:spTree>
    <p:extLst>
      <p:ext uri="{BB962C8B-B14F-4D97-AF65-F5344CB8AC3E}">
        <p14:creationId xmlns:p14="http://schemas.microsoft.com/office/powerpoint/2010/main" val="317573392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87F4-3067-86C0-494C-705F693E75E0}"/>
              </a:ext>
            </a:extLst>
          </p:cNvPr>
          <p:cNvSpPr>
            <a:spLocks noGrp="1"/>
          </p:cNvSpPr>
          <p:nvPr>
            <p:ph type="title" idx="4294967295"/>
          </p:nvPr>
        </p:nvSpPr>
        <p:spPr>
          <a:xfrm>
            <a:off x="663575" y="644745"/>
            <a:ext cx="11439525" cy="850900"/>
          </a:xfrm>
        </p:spPr>
        <p:txBody>
          <a:bodyPr/>
          <a:lstStyle/>
          <a:p>
            <a:r>
              <a:rPr lang="es-ES" sz="2400" b="1" dirty="0">
                <a:solidFill>
                  <a:srgbClr val="00F0BE"/>
                </a:solidFill>
              </a:rPr>
              <a:t>Fragilidad</a:t>
            </a:r>
          </a:p>
        </p:txBody>
      </p:sp>
      <p:sp>
        <p:nvSpPr>
          <p:cNvPr id="6" name="Footer Placeholder 3">
            <a:extLst>
              <a:ext uri="{FF2B5EF4-FFF2-40B4-BE49-F238E27FC236}">
                <a16:creationId xmlns:a16="http://schemas.microsoft.com/office/drawing/2014/main" id="{182EC1C2-9E75-73D1-D543-A5970F4747B0}"/>
              </a:ext>
            </a:extLst>
          </p:cNvPr>
          <p:cNvSpPr txBox="1">
            <a:spLocks/>
          </p:cNvSpPr>
          <p:nvPr/>
        </p:nvSpPr>
        <p:spPr>
          <a:xfrm>
            <a:off x="656258" y="6096123"/>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2400" i="0" kern="1200">
                <a:solidFill>
                  <a:schemeClr val="tx1"/>
                </a:solidFill>
                <a:latin typeface="Invention Light" panose="020B0403020008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2855"/>
                </a:solidFill>
                <a:effectLst/>
                <a:uLnTx/>
                <a:uFillTx/>
                <a:latin typeface="+mj-lt"/>
                <a:ea typeface="+mn-ea"/>
                <a:cs typeface="+mn-cs"/>
              </a:rPr>
              <a:t>Simplificando la Diabetes 2025</a:t>
            </a:r>
            <a:endParaRPr kumimoji="0" lang="en-US" sz="800" b="1" i="0" u="none" strike="noStrike" kern="1200" cap="none" spc="0" normalizeH="0" baseline="0" noProof="0" dirty="0">
              <a:ln>
                <a:noFill/>
              </a:ln>
              <a:solidFill>
                <a:srgbClr val="002855"/>
              </a:solidFill>
              <a:effectLst/>
              <a:uLnTx/>
              <a:uFillTx/>
              <a:latin typeface="+mj-lt"/>
              <a:ea typeface="+mn-ea"/>
              <a:cs typeface="+mn-cs"/>
            </a:endParaRPr>
          </a:p>
        </p:txBody>
      </p:sp>
      <p:pic>
        <p:nvPicPr>
          <p:cNvPr id="5" name="Picture 4">
            <a:extLst>
              <a:ext uri="{FF2B5EF4-FFF2-40B4-BE49-F238E27FC236}">
                <a16:creationId xmlns:a16="http://schemas.microsoft.com/office/drawing/2014/main" id="{379743A7-EFFA-19EF-868C-FE3242D1ADF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667" b="75278" l="37969" r="57292">
                        <a14:foregroundMark x1="42552" y1="44259" x2="40417" y2="47407"/>
                        <a14:foregroundMark x1="40417" y1="47407" x2="39635" y2="50833"/>
                        <a14:foregroundMark x1="39635" y1="50833" x2="40208" y2="61296"/>
                        <a14:foregroundMark x1="40208" y1="61296" x2="40781" y2="64259"/>
                        <a14:foregroundMark x1="41719" y1="68611" x2="39896" y2="65000"/>
                        <a14:foregroundMark x1="39896" y1="65000" x2="39167" y2="61389"/>
                        <a14:foregroundMark x1="39167" y1="61389" x2="39063" y2="51296"/>
                        <a14:foregroundMark x1="39063" y1="51296" x2="38021" y2="55370"/>
                        <a14:foregroundMark x1="38021" y1="55370" x2="38646" y2="60463"/>
                        <a14:foregroundMark x1="38646" y1="60463" x2="39167" y2="61944"/>
                        <a14:foregroundMark x1="38542" y1="53241" x2="39635" y2="48333"/>
                        <a14:foregroundMark x1="39635" y1="48333" x2="41979" y2="44444"/>
                        <a14:foregroundMark x1="41979" y1="44444" x2="44427" y2="42870"/>
                        <a14:foregroundMark x1="44427" y1="42870" x2="48906" y2="43981"/>
                        <a14:foregroundMark x1="48906" y1="43981" x2="51250" y2="45648"/>
                        <a14:foregroundMark x1="51250" y1="45648" x2="49583" y2="43519"/>
                        <a14:foregroundMark x1="49583" y1="43519" x2="43021" y2="44074"/>
                        <a14:foregroundMark x1="43021" y1="44074" x2="44948" y2="42778"/>
                        <a14:foregroundMark x1="44948" y1="42778" x2="47240" y2="42685"/>
                        <a14:foregroundMark x1="47240" y1="42685" x2="44115" y2="42037"/>
                        <a14:foregroundMark x1="44115" y1="42037" x2="40365" y2="45648"/>
                        <a14:foregroundMark x1="40365" y1="45648" x2="40000" y2="46759"/>
                        <a14:foregroundMark x1="50781" y1="46019" x2="55937" y2="58796"/>
                        <a14:foregroundMark x1="55937" y1="58796" x2="56875" y2="62870"/>
                        <a14:foregroundMark x1="56875" y1="62870" x2="56354" y2="71019"/>
                        <a14:foregroundMark x1="56354" y1="71019" x2="56094" y2="71574"/>
                        <a14:foregroundMark x1="55625" y1="71852" x2="53542" y2="74259"/>
                        <a14:foregroundMark x1="53542" y1="74259" x2="51406" y2="75278"/>
                        <a14:foregroundMark x1="51406" y1="75278" x2="45052" y2="71481"/>
                        <a14:foregroundMark x1="45052" y1="71481" x2="40938" y2="69815"/>
                        <a14:foregroundMark x1="40938" y1="69815" x2="39271" y2="66574"/>
                        <a14:foregroundMark x1="39271" y1="66574" x2="39063" y2="63796"/>
                        <a14:foregroundMark x1="38698" y1="64074" x2="37813" y2="58426"/>
                        <a14:foregroundMark x1="37813" y1="58426" x2="37969" y2="54259"/>
                        <a14:foregroundMark x1="37969" y1="54259" x2="38229" y2="53241"/>
                        <a14:foregroundMark x1="38958" y1="50926" x2="39323" y2="46944"/>
                        <a14:foregroundMark x1="39323" y1="46944" x2="37969" y2="51204"/>
                        <a14:foregroundMark x1="37969" y1="51204" x2="39271" y2="47407"/>
                        <a14:foregroundMark x1="39271" y1="47407" x2="40313" y2="45833"/>
                        <a14:foregroundMark x1="40729" y1="46019" x2="44740" y2="42315"/>
                        <a14:foregroundMark x1="44740" y1="42315" x2="47604" y2="42130"/>
                        <a14:foregroundMark x1="47604" y1="42130" x2="52031" y2="43796"/>
                        <a14:foregroundMark x1="52031" y1="43796" x2="52969" y2="47778"/>
                        <a14:foregroundMark x1="52969" y1="47778" x2="53594" y2="54259"/>
                        <a14:foregroundMark x1="50677" y1="45833" x2="45417" y2="42407"/>
                        <a14:foregroundMark x1="45417" y1="42407" x2="43177" y2="42222"/>
                        <a14:foregroundMark x1="43177" y1="42222" x2="45833" y2="41852"/>
                        <a14:foregroundMark x1="45833" y1="41852" x2="47500" y2="42222"/>
                        <a14:foregroundMark x1="47135" y1="41759" x2="44792" y2="42037"/>
                        <a14:foregroundMark x1="44792" y1="42037" x2="44688" y2="42130"/>
                        <a14:foregroundMark x1="56354" y1="68056" x2="56458" y2="63889"/>
                        <a14:foregroundMark x1="56458" y1="63889" x2="56823" y2="68056"/>
                        <a14:foregroundMark x1="56823" y1="68056" x2="57083" y2="64352"/>
                        <a14:foregroundMark x1="57083" y1="64352" x2="56510" y2="61667"/>
                        <a14:foregroundMark x1="56667" y1="61667" x2="57292" y2="65463"/>
                        <a14:foregroundMark x1="57292" y1="65463" x2="56719" y2="69722"/>
                        <a14:foregroundMark x1="56719" y1="69722" x2="55677" y2="71667"/>
                      </a14:backgroundRemoval>
                    </a14:imgEffect>
                  </a14:imgLayer>
                </a14:imgProps>
              </a:ext>
            </a:extLst>
          </a:blip>
          <a:srcRect l="37765" t="40261" r="42236" b="25141"/>
          <a:stretch/>
        </p:blipFill>
        <p:spPr>
          <a:xfrm>
            <a:off x="3887519" y="2266432"/>
            <a:ext cx="4911970" cy="4460787"/>
          </a:xfrm>
          <a:prstGeom prst="rect">
            <a:avLst/>
          </a:prstGeom>
        </p:spPr>
      </p:pic>
      <p:sp>
        <p:nvSpPr>
          <p:cNvPr id="4" name="Triángulo rectángulo 3">
            <a:extLst>
              <a:ext uri="{FF2B5EF4-FFF2-40B4-BE49-F238E27FC236}">
                <a16:creationId xmlns:a16="http://schemas.microsoft.com/office/drawing/2014/main" id="{F811A5D2-1084-A17C-01BD-17F0C8C84A12}"/>
              </a:ext>
            </a:extLst>
          </p:cNvPr>
          <p:cNvSpPr/>
          <p:nvPr/>
        </p:nvSpPr>
        <p:spPr>
          <a:xfrm rot="10800000">
            <a:off x="11824228" y="0"/>
            <a:ext cx="367772" cy="373843"/>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dirty="0">
              <a:solidFill>
                <a:schemeClr val="bg1"/>
              </a:solidFill>
            </a:endParaRPr>
          </a:p>
        </p:txBody>
      </p:sp>
      <p:pic>
        <p:nvPicPr>
          <p:cNvPr id="9" name="Picture 4">
            <a:extLst>
              <a:ext uri="{FF2B5EF4-FFF2-40B4-BE49-F238E27FC236}">
                <a16:creationId xmlns:a16="http://schemas.microsoft.com/office/drawing/2014/main" id="{1369539A-1CC4-F8B8-4340-356B28843BEC}"/>
              </a:ext>
            </a:extLst>
          </p:cNvPr>
          <p:cNvPicPr>
            <a:picLocks noChangeAspect="1"/>
          </p:cNvPicPr>
          <p:nvPr/>
        </p:nvPicPr>
        <p:blipFill rotWithShape="1">
          <a:blip r:embed="rId4"/>
          <a:srcRect l="59224" t="40261" r="31478" b="30021"/>
          <a:stretch/>
        </p:blipFill>
        <p:spPr>
          <a:xfrm>
            <a:off x="8902677" y="2630059"/>
            <a:ext cx="1772529" cy="2973877"/>
          </a:xfrm>
          <a:prstGeom prst="rect">
            <a:avLst/>
          </a:prstGeom>
        </p:spPr>
      </p:pic>
      <p:pic>
        <p:nvPicPr>
          <p:cNvPr id="10" name="Picture 4">
            <a:extLst>
              <a:ext uri="{FF2B5EF4-FFF2-40B4-BE49-F238E27FC236}">
                <a16:creationId xmlns:a16="http://schemas.microsoft.com/office/drawing/2014/main" id="{4F623497-2C63-F65D-EDAD-F6A1DD453282}"/>
              </a:ext>
            </a:extLst>
          </p:cNvPr>
          <p:cNvPicPr>
            <a:picLocks noChangeAspect="1"/>
          </p:cNvPicPr>
          <p:nvPr/>
        </p:nvPicPr>
        <p:blipFill rotWithShape="1">
          <a:blip r:embed="rId4"/>
          <a:srcRect l="23940" t="40261" r="63339" b="25523"/>
          <a:stretch/>
        </p:blipFill>
        <p:spPr>
          <a:xfrm>
            <a:off x="1380344" y="2644127"/>
            <a:ext cx="2425000" cy="3424043"/>
          </a:xfrm>
          <a:prstGeom prst="rect">
            <a:avLst/>
          </a:prstGeom>
        </p:spPr>
      </p:pic>
      <p:pic>
        <p:nvPicPr>
          <p:cNvPr id="12" name="Picture 4">
            <a:extLst>
              <a:ext uri="{FF2B5EF4-FFF2-40B4-BE49-F238E27FC236}">
                <a16:creationId xmlns:a16="http://schemas.microsoft.com/office/drawing/2014/main" id="{3CB54B03-1808-5666-635E-54090B36D381}"/>
              </a:ext>
            </a:extLst>
          </p:cNvPr>
          <p:cNvPicPr>
            <a:picLocks noChangeAspect="1"/>
          </p:cNvPicPr>
          <p:nvPr/>
        </p:nvPicPr>
        <p:blipFill rotWithShape="1">
          <a:blip r:embed="rId4"/>
          <a:srcRect l="35518" t="27053" r="33042" b="59991"/>
          <a:stretch/>
        </p:blipFill>
        <p:spPr>
          <a:xfrm>
            <a:off x="3586808" y="1066874"/>
            <a:ext cx="5993290" cy="1296499"/>
          </a:xfrm>
          <a:prstGeom prst="rect">
            <a:avLst/>
          </a:prstGeom>
        </p:spPr>
      </p:pic>
      <p:sp>
        <p:nvSpPr>
          <p:cNvPr id="13" name="Rectángulo redondeado 12">
            <a:extLst>
              <a:ext uri="{FF2B5EF4-FFF2-40B4-BE49-F238E27FC236}">
                <a16:creationId xmlns:a16="http://schemas.microsoft.com/office/drawing/2014/main" id="{3508745D-FC38-DA58-63F0-F4F2D585CB44}"/>
              </a:ext>
            </a:extLst>
          </p:cNvPr>
          <p:cNvSpPr/>
          <p:nvPr/>
        </p:nvSpPr>
        <p:spPr>
          <a:xfrm>
            <a:off x="1327126" y="1042571"/>
            <a:ext cx="1430141" cy="476740"/>
          </a:xfrm>
          <a:prstGeom prst="roundRect">
            <a:avLst>
              <a:gd name="adj" fmla="val 8533"/>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bg1"/>
                </a:solidFill>
              </a:rPr>
              <a:t>Características</a:t>
            </a:r>
          </a:p>
        </p:txBody>
      </p:sp>
      <p:sp>
        <p:nvSpPr>
          <p:cNvPr id="14" name="Rectángulo redondeado 13">
            <a:extLst>
              <a:ext uri="{FF2B5EF4-FFF2-40B4-BE49-F238E27FC236}">
                <a16:creationId xmlns:a16="http://schemas.microsoft.com/office/drawing/2014/main" id="{A8A22CA7-21DF-3610-69BC-9109A57694F0}"/>
              </a:ext>
            </a:extLst>
          </p:cNvPr>
          <p:cNvSpPr/>
          <p:nvPr/>
        </p:nvSpPr>
        <p:spPr>
          <a:xfrm>
            <a:off x="1327126" y="2622844"/>
            <a:ext cx="1430141" cy="476740"/>
          </a:xfrm>
          <a:prstGeom prst="roundRect">
            <a:avLst>
              <a:gd name="adj" fmla="val 8533"/>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bg1"/>
                </a:solidFill>
              </a:rPr>
              <a:t>Objetivos ADA</a:t>
            </a:r>
          </a:p>
        </p:txBody>
      </p:sp>
      <p:sp>
        <p:nvSpPr>
          <p:cNvPr id="15" name="Rectángulo redondeado 14">
            <a:extLst>
              <a:ext uri="{FF2B5EF4-FFF2-40B4-BE49-F238E27FC236}">
                <a16:creationId xmlns:a16="http://schemas.microsoft.com/office/drawing/2014/main" id="{5A6EF941-40FE-7334-FA18-72CC4DB9D688}"/>
              </a:ext>
            </a:extLst>
          </p:cNvPr>
          <p:cNvSpPr/>
          <p:nvPr/>
        </p:nvSpPr>
        <p:spPr>
          <a:xfrm>
            <a:off x="9303216" y="2622844"/>
            <a:ext cx="1430141" cy="476740"/>
          </a:xfrm>
          <a:prstGeom prst="roundRect">
            <a:avLst>
              <a:gd name="adj" fmla="val 8533"/>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bg1"/>
                </a:solidFill>
              </a:rPr>
              <a:t>Tratamiento</a:t>
            </a:r>
          </a:p>
        </p:txBody>
      </p:sp>
      <p:sp>
        <p:nvSpPr>
          <p:cNvPr id="16" name="Rectángulo redondeado 15">
            <a:extLst>
              <a:ext uri="{FF2B5EF4-FFF2-40B4-BE49-F238E27FC236}">
                <a16:creationId xmlns:a16="http://schemas.microsoft.com/office/drawing/2014/main" id="{35977F3A-5C53-8510-E527-B8FEE489CC9D}"/>
              </a:ext>
            </a:extLst>
          </p:cNvPr>
          <p:cNvSpPr/>
          <p:nvPr/>
        </p:nvSpPr>
        <p:spPr>
          <a:xfrm>
            <a:off x="9026012" y="4853354"/>
            <a:ext cx="1707345" cy="633046"/>
          </a:xfrm>
          <a:prstGeom prst="roundRect">
            <a:avLst>
              <a:gd name="adj" fmla="val 1078"/>
            </a:avLst>
          </a:prstGeom>
          <a:noFill/>
          <a:ln w="50800">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bg1"/>
              </a:solidFill>
            </a:endParaRPr>
          </a:p>
        </p:txBody>
      </p:sp>
      <p:sp>
        <p:nvSpPr>
          <p:cNvPr id="17" name="Rectángulo redondeado 16">
            <a:extLst>
              <a:ext uri="{FF2B5EF4-FFF2-40B4-BE49-F238E27FC236}">
                <a16:creationId xmlns:a16="http://schemas.microsoft.com/office/drawing/2014/main" id="{F66471F1-6D4E-9BEC-6D28-CDBEC2F62920}"/>
              </a:ext>
            </a:extLst>
          </p:cNvPr>
          <p:cNvSpPr/>
          <p:nvPr/>
        </p:nvSpPr>
        <p:spPr>
          <a:xfrm>
            <a:off x="3326251" y="1330456"/>
            <a:ext cx="6224804" cy="934896"/>
          </a:xfrm>
          <a:prstGeom prst="roundRect">
            <a:avLst>
              <a:gd name="adj" fmla="val 1078"/>
            </a:avLst>
          </a:prstGeom>
          <a:noFill/>
          <a:ln w="50800">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bg1"/>
              </a:solidFill>
            </a:endParaRPr>
          </a:p>
        </p:txBody>
      </p:sp>
      <p:pic>
        <p:nvPicPr>
          <p:cNvPr id="20" name="Imagen 19" descr="Imagen que contiene dibujo&#10;&#10;El contenido generado por IA puede ser incorrecto.">
            <a:extLst>
              <a:ext uri="{FF2B5EF4-FFF2-40B4-BE49-F238E27FC236}">
                <a16:creationId xmlns:a16="http://schemas.microsoft.com/office/drawing/2014/main" id="{AE4DBB4B-F26F-E888-4911-B40071BB8919}"/>
              </a:ext>
            </a:extLst>
          </p:cNvPr>
          <p:cNvPicPr>
            <a:picLocks noChangeAspect="1"/>
          </p:cNvPicPr>
          <p:nvPr/>
        </p:nvPicPr>
        <p:blipFill>
          <a:blip r:embed="rId5"/>
          <a:stretch>
            <a:fillRect/>
          </a:stretch>
        </p:blipFill>
        <p:spPr>
          <a:xfrm>
            <a:off x="2831198" y="1044545"/>
            <a:ext cx="873105" cy="1324209"/>
          </a:xfrm>
          <a:prstGeom prst="rect">
            <a:avLst/>
          </a:prstGeom>
        </p:spPr>
      </p:pic>
    </p:spTree>
    <p:extLst>
      <p:ext uri="{BB962C8B-B14F-4D97-AF65-F5344CB8AC3E}">
        <p14:creationId xmlns:p14="http://schemas.microsoft.com/office/powerpoint/2010/main" val="1405613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73155-FFEB-D172-469A-6C4693863170}"/>
              </a:ext>
            </a:extLst>
          </p:cNvPr>
          <p:cNvPicPr>
            <a:picLocks noChangeAspect="1"/>
          </p:cNvPicPr>
          <p:nvPr/>
        </p:nvPicPr>
        <p:blipFill>
          <a:blip r:embed="rId2"/>
          <a:srcRect l="1392" t="2118" r="1254"/>
          <a:stretch/>
        </p:blipFill>
        <p:spPr>
          <a:xfrm>
            <a:off x="1568975" y="333527"/>
            <a:ext cx="8644170" cy="5729647"/>
          </a:xfrm>
          <a:prstGeom prst="rect">
            <a:avLst/>
          </a:prstGeom>
        </p:spPr>
      </p:pic>
    </p:spTree>
    <p:extLst>
      <p:ext uri="{BB962C8B-B14F-4D97-AF65-F5344CB8AC3E}">
        <p14:creationId xmlns:p14="http://schemas.microsoft.com/office/powerpoint/2010/main" val="2550280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633-837F-E28D-CD47-D108CA89576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9EC1737-E915-F26D-E801-C4A077CF1423}"/>
              </a:ext>
            </a:extLst>
          </p:cNvPr>
          <p:cNvSpPr txBox="1"/>
          <p:nvPr/>
        </p:nvSpPr>
        <p:spPr>
          <a:xfrm>
            <a:off x="3661903" y="2166483"/>
            <a:ext cx="4868195" cy="1446550"/>
          </a:xfrm>
          <a:prstGeom prst="rect">
            <a:avLst/>
          </a:prstGeom>
          <a:noFill/>
        </p:spPr>
        <p:txBody>
          <a:bodyPr wrap="square" rtlCol="0">
            <a:spAutoFit/>
          </a:bodyPr>
          <a:lstStyle/>
          <a:p>
            <a:pPr algn="ctr"/>
            <a:r>
              <a:rPr lang="es-ES" sz="4400" b="1" dirty="0">
                <a:solidFill>
                  <a:srgbClr val="00F0BE"/>
                </a:solidFill>
                <a:latin typeface="Arial" panose="020B0604020202020204" pitchFamily="34" charset="0"/>
                <a:cs typeface="Arial" panose="020B0604020202020204" pitchFamily="34" charset="0"/>
              </a:rPr>
              <a:t>Polimedicación </a:t>
            </a:r>
          </a:p>
          <a:p>
            <a:pPr algn="ctr"/>
            <a:r>
              <a:rPr lang="es-ES" sz="4400" b="1" dirty="0">
                <a:solidFill>
                  <a:srgbClr val="00F0BE"/>
                </a:solidFill>
                <a:latin typeface="Arial" panose="020B0604020202020204" pitchFamily="34" charset="0"/>
                <a:cs typeface="Arial" panose="020B0604020202020204" pitchFamily="34" charset="0"/>
              </a:rPr>
              <a:t>y </a:t>
            </a:r>
            <a:r>
              <a:rPr lang="es-ES" sz="4400" b="1" dirty="0" err="1">
                <a:solidFill>
                  <a:srgbClr val="00F0BE"/>
                </a:solidFill>
                <a:latin typeface="Arial" panose="020B0604020202020204" pitchFamily="34" charset="0"/>
                <a:cs typeface="Arial" panose="020B0604020202020204" pitchFamily="34" charset="0"/>
              </a:rPr>
              <a:t>euprescripción</a:t>
            </a:r>
            <a:endParaRPr lang="es-ES" sz="4400" b="1" dirty="0">
              <a:solidFill>
                <a:srgbClr val="00F0B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303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C73E697-A3A8-7DBF-B591-5A6FCF4B6AE1}"/>
              </a:ext>
            </a:extLst>
          </p:cNvPr>
          <p:cNvSpPr txBox="1">
            <a:spLocks/>
          </p:cNvSpPr>
          <p:nvPr/>
        </p:nvSpPr>
        <p:spPr>
          <a:xfrm>
            <a:off x="1491343" y="1825625"/>
            <a:ext cx="103053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altLang="es-ES" dirty="0">
              <a:latin typeface="Arial" panose="020B0604020202020204" pitchFamily="34" charset="0"/>
              <a:cs typeface="Arial" panose="020B0604020202020204" pitchFamily="34" charset="0"/>
            </a:endParaRPr>
          </a:p>
        </p:txBody>
      </p:sp>
      <p:sp>
        <p:nvSpPr>
          <p:cNvPr id="3" name="1 Título">
            <a:extLst>
              <a:ext uri="{FF2B5EF4-FFF2-40B4-BE49-F238E27FC236}">
                <a16:creationId xmlns:a16="http://schemas.microsoft.com/office/drawing/2014/main" id="{FC7395AE-569D-D06C-68A2-72DF43E94687}"/>
              </a:ext>
            </a:extLst>
          </p:cNvPr>
          <p:cNvSpPr txBox="1">
            <a:spLocks/>
          </p:cNvSpPr>
          <p:nvPr/>
        </p:nvSpPr>
        <p:spPr>
          <a:xfrm>
            <a:off x="422275" y="365125"/>
            <a:ext cx="92646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altLang="es-ES" dirty="0">
              <a:latin typeface="Arial" panose="020B0604020202020204" pitchFamily="34" charset="0"/>
              <a:cs typeface="Arial" panose="020B0604020202020204" pitchFamily="34" charset="0"/>
            </a:endParaRPr>
          </a:p>
        </p:txBody>
      </p:sp>
      <p:sp>
        <p:nvSpPr>
          <p:cNvPr id="4" name="Rectángulo redondeado 3">
            <a:extLst>
              <a:ext uri="{FF2B5EF4-FFF2-40B4-BE49-F238E27FC236}">
                <a16:creationId xmlns:a16="http://schemas.microsoft.com/office/drawing/2014/main" id="{1B1558C3-DB72-5316-F887-5D26C985A5B5}"/>
              </a:ext>
            </a:extLst>
          </p:cNvPr>
          <p:cNvSpPr/>
          <p:nvPr/>
        </p:nvSpPr>
        <p:spPr>
          <a:xfrm>
            <a:off x="731841" y="1545771"/>
            <a:ext cx="5364159"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090ABEE-539E-4805-8C46-C884B40E119C}"/>
              </a:ext>
            </a:extLst>
          </p:cNvPr>
          <p:cNvSpPr txBox="1"/>
          <p:nvPr/>
        </p:nvSpPr>
        <p:spPr>
          <a:xfrm>
            <a:off x="615971" y="567055"/>
            <a:ext cx="6305333" cy="461665"/>
          </a:xfrm>
          <a:prstGeom prst="rect">
            <a:avLst/>
          </a:prstGeom>
          <a:noFill/>
        </p:spPr>
        <p:txBody>
          <a:bodyPr wrap="square">
            <a:spAutoFit/>
          </a:bodyPr>
          <a:lstStyle/>
          <a:p>
            <a:r>
              <a:rPr lang="es-ES" altLang="es-ES" sz="2400" b="1" dirty="0">
                <a:solidFill>
                  <a:srgbClr val="00F0BE"/>
                </a:solidFill>
                <a:latin typeface="Arial" panose="020B0604020202020204" pitchFamily="34" charset="0"/>
                <a:cs typeface="Arial" panose="020B0604020202020204" pitchFamily="34" charset="0"/>
              </a:rPr>
              <a:t>¿Qué es la polimedicación?</a:t>
            </a:r>
          </a:p>
        </p:txBody>
      </p:sp>
      <p:sp>
        <p:nvSpPr>
          <p:cNvPr id="6" name="CuadroTexto 5">
            <a:extLst>
              <a:ext uri="{FF2B5EF4-FFF2-40B4-BE49-F238E27FC236}">
                <a16:creationId xmlns:a16="http://schemas.microsoft.com/office/drawing/2014/main" id="{F2A9E856-7CFC-673F-FBFB-37919D65B349}"/>
              </a:ext>
            </a:extLst>
          </p:cNvPr>
          <p:cNvSpPr txBox="1"/>
          <p:nvPr/>
        </p:nvSpPr>
        <p:spPr>
          <a:xfrm>
            <a:off x="991961" y="1881964"/>
            <a:ext cx="4723040" cy="2222340"/>
          </a:xfrm>
          <a:prstGeom prst="rect">
            <a:avLst/>
          </a:prstGeom>
          <a:noFill/>
        </p:spPr>
        <p:txBody>
          <a:bodyPr wrap="square">
            <a:spAutoFit/>
          </a:bodyPr>
          <a:lstStyle/>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5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6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7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8 fármacos</a:t>
            </a:r>
          </a:p>
        </p:txBody>
      </p:sp>
      <p:sp>
        <p:nvSpPr>
          <p:cNvPr id="7" name="Elipse 6">
            <a:extLst>
              <a:ext uri="{FF2B5EF4-FFF2-40B4-BE49-F238E27FC236}">
                <a16:creationId xmlns:a16="http://schemas.microsoft.com/office/drawing/2014/main" id="{825D33E6-9089-CD4F-5572-238E8DA93A7E}"/>
              </a:ext>
            </a:extLst>
          </p:cNvPr>
          <p:cNvSpPr/>
          <p:nvPr/>
        </p:nvSpPr>
        <p:spPr>
          <a:xfrm>
            <a:off x="6392333" y="602965"/>
            <a:ext cx="4950355" cy="4950355"/>
          </a:xfrm>
          <a:prstGeom prst="ellipse">
            <a:avLst/>
          </a:prstGeom>
          <a:blipFill>
            <a:blip r:embed="rId3"/>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6492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24AF7-569D-755A-1A3D-18A9C86F9D00}"/>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81261605-4B31-53CD-34A9-2450A85CBAA5}"/>
              </a:ext>
            </a:extLst>
          </p:cNvPr>
          <p:cNvSpPr/>
          <p:nvPr/>
        </p:nvSpPr>
        <p:spPr>
          <a:xfrm>
            <a:off x="731841" y="1545771"/>
            <a:ext cx="5364159"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830B3B47-69F6-8E12-2A24-7F6484F37E2A}"/>
              </a:ext>
            </a:extLst>
          </p:cNvPr>
          <p:cNvSpPr txBox="1"/>
          <p:nvPr/>
        </p:nvSpPr>
        <p:spPr>
          <a:xfrm>
            <a:off x="615971" y="567055"/>
            <a:ext cx="6305333" cy="461665"/>
          </a:xfrm>
          <a:prstGeom prst="rect">
            <a:avLst/>
          </a:prstGeom>
          <a:noFill/>
        </p:spPr>
        <p:txBody>
          <a:bodyPr wrap="square">
            <a:spAutoFit/>
          </a:bodyPr>
          <a:lstStyle/>
          <a:p>
            <a:r>
              <a:rPr lang="es-ES" altLang="es-ES" sz="2400" b="1" dirty="0">
                <a:solidFill>
                  <a:srgbClr val="00F0BE"/>
                </a:solidFill>
                <a:latin typeface="Arial" panose="020B0604020202020204" pitchFamily="34" charset="0"/>
                <a:cs typeface="Arial" panose="020B0604020202020204" pitchFamily="34" charset="0"/>
              </a:rPr>
              <a:t>¿Qué es la polimedicación?</a:t>
            </a:r>
          </a:p>
        </p:txBody>
      </p:sp>
      <p:sp>
        <p:nvSpPr>
          <p:cNvPr id="6" name="CuadroTexto 5">
            <a:extLst>
              <a:ext uri="{FF2B5EF4-FFF2-40B4-BE49-F238E27FC236}">
                <a16:creationId xmlns:a16="http://schemas.microsoft.com/office/drawing/2014/main" id="{6E587A41-51B1-B0F4-47CA-96CA584B93E4}"/>
              </a:ext>
            </a:extLst>
          </p:cNvPr>
          <p:cNvSpPr txBox="1"/>
          <p:nvPr/>
        </p:nvSpPr>
        <p:spPr>
          <a:xfrm>
            <a:off x="991961" y="1881964"/>
            <a:ext cx="4723040" cy="2222340"/>
          </a:xfrm>
          <a:prstGeom prst="rect">
            <a:avLst/>
          </a:prstGeom>
          <a:noFill/>
        </p:spPr>
        <p:txBody>
          <a:bodyPr wrap="square">
            <a:spAutoFit/>
          </a:bodyPr>
          <a:lstStyle/>
          <a:p>
            <a:pPr marL="342900" indent="-342900">
              <a:lnSpc>
                <a:spcPct val="200000"/>
              </a:lnSpc>
              <a:buFont typeface="+mj-lt"/>
              <a:buAutoNum type="alphaLcParenR"/>
            </a:pPr>
            <a:r>
              <a:rPr lang="es-ES" altLang="es-ES" b="1" dirty="0">
                <a:solidFill>
                  <a:srgbClr val="002855"/>
                </a:solidFill>
                <a:latin typeface="Arial" panose="020B0604020202020204" pitchFamily="34" charset="0"/>
                <a:cs typeface="Arial" panose="020B0604020202020204" pitchFamily="34" charset="0"/>
              </a:rPr>
              <a:t>Tomar más de 5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6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7 fármacos</a:t>
            </a:r>
          </a:p>
          <a:p>
            <a:pPr marL="342900" indent="-342900">
              <a:lnSpc>
                <a:spcPct val="200000"/>
              </a:lnSpc>
              <a:buFont typeface="+mj-lt"/>
              <a:buAutoNum type="alphaLcParenR"/>
            </a:pPr>
            <a:r>
              <a:rPr lang="es-ES" altLang="es-ES" dirty="0">
                <a:solidFill>
                  <a:srgbClr val="002855"/>
                </a:solidFill>
                <a:latin typeface="Arial" panose="020B0604020202020204" pitchFamily="34" charset="0"/>
                <a:cs typeface="Arial" panose="020B0604020202020204" pitchFamily="34" charset="0"/>
              </a:rPr>
              <a:t>Tomar más de 8 fármacos</a:t>
            </a:r>
          </a:p>
        </p:txBody>
      </p:sp>
      <p:sp>
        <p:nvSpPr>
          <p:cNvPr id="7" name="Elipse 6">
            <a:extLst>
              <a:ext uri="{FF2B5EF4-FFF2-40B4-BE49-F238E27FC236}">
                <a16:creationId xmlns:a16="http://schemas.microsoft.com/office/drawing/2014/main" id="{0B526470-924C-318D-8737-35F8C1C8BA18}"/>
              </a:ext>
            </a:extLst>
          </p:cNvPr>
          <p:cNvSpPr/>
          <p:nvPr/>
        </p:nvSpPr>
        <p:spPr>
          <a:xfrm>
            <a:off x="6392333" y="602965"/>
            <a:ext cx="4950355" cy="4950355"/>
          </a:xfrm>
          <a:prstGeom prst="ellipse">
            <a:avLst/>
          </a:prstGeom>
          <a:blipFill>
            <a:blip r:embed="rId3"/>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08139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a:extLst>
              <a:ext uri="{FF2B5EF4-FFF2-40B4-BE49-F238E27FC236}">
                <a16:creationId xmlns:a16="http://schemas.microsoft.com/office/drawing/2014/main" id="{9C36ED9A-5B86-6561-5FC0-96DBF0501E5D}"/>
              </a:ext>
            </a:extLst>
          </p:cNvPr>
          <p:cNvSpPr>
            <a:spLocks noGrp="1"/>
          </p:cNvSpPr>
          <p:nvPr>
            <p:ph type="title" idx="4294967295"/>
          </p:nvPr>
        </p:nvSpPr>
        <p:spPr>
          <a:xfrm>
            <a:off x="0" y="0"/>
            <a:ext cx="0" cy="0"/>
          </a:xfrm>
        </p:spPr>
        <p:txBody>
          <a:bodyPr/>
          <a:lstStyle/>
          <a:p>
            <a:br>
              <a:rPr lang="es-ES" altLang="es-ES" dirty="0">
                <a:latin typeface="Arial" panose="020B0604020202020204" pitchFamily="34" charset="0"/>
                <a:cs typeface="Arial" panose="020B0604020202020204" pitchFamily="34" charset="0"/>
              </a:rPr>
            </a:br>
            <a:endParaRPr lang="es-ES" altLang="es-ES" dirty="0">
              <a:latin typeface="Arial" panose="020B0604020202020204" pitchFamily="34" charset="0"/>
              <a:cs typeface="Arial" panose="020B0604020202020204" pitchFamily="34" charset="0"/>
            </a:endParaRPr>
          </a:p>
        </p:txBody>
      </p:sp>
      <p:sp>
        <p:nvSpPr>
          <p:cNvPr id="13317" name="4 Rectángulo">
            <a:extLst>
              <a:ext uri="{FF2B5EF4-FFF2-40B4-BE49-F238E27FC236}">
                <a16:creationId xmlns:a16="http://schemas.microsoft.com/office/drawing/2014/main" id="{58F8D20C-9857-07D5-5D7B-97DB95CD2CEC}"/>
              </a:ext>
            </a:extLst>
          </p:cNvPr>
          <p:cNvSpPr>
            <a:spLocks noChangeArrowheads="1"/>
          </p:cNvSpPr>
          <p:nvPr/>
        </p:nvSpPr>
        <p:spPr bwMode="auto">
          <a:xfrm>
            <a:off x="660400" y="6145183"/>
            <a:ext cx="111363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700" dirty="0" err="1">
                <a:solidFill>
                  <a:srgbClr val="002855"/>
                </a:solidFill>
              </a:rPr>
              <a:t>Halli</a:t>
            </a:r>
            <a:r>
              <a:rPr lang="es-ES" altLang="es-ES" sz="700" dirty="0">
                <a:solidFill>
                  <a:srgbClr val="002855"/>
                </a:solidFill>
              </a:rPr>
              <a:t>-Tierney </a:t>
            </a:r>
            <a:r>
              <a:rPr lang="es-ES" altLang="es-ES" sz="700" dirty="0" err="1">
                <a:solidFill>
                  <a:srgbClr val="002855"/>
                </a:solidFill>
              </a:rPr>
              <a:t>AD,et</a:t>
            </a:r>
            <a:r>
              <a:rPr lang="es-ES" altLang="es-ES" sz="700" dirty="0">
                <a:solidFill>
                  <a:srgbClr val="002855"/>
                </a:solidFill>
              </a:rPr>
              <a:t> al. </a:t>
            </a:r>
            <a:r>
              <a:rPr lang="es-ES" altLang="es-ES" sz="700" dirty="0" err="1">
                <a:solidFill>
                  <a:srgbClr val="002855"/>
                </a:solidFill>
              </a:rPr>
              <a:t>Polypharmacy</a:t>
            </a:r>
            <a:r>
              <a:rPr lang="es-ES" altLang="es-ES" sz="700" dirty="0">
                <a:solidFill>
                  <a:srgbClr val="002855"/>
                </a:solidFill>
              </a:rPr>
              <a:t>: </a:t>
            </a:r>
            <a:r>
              <a:rPr lang="es-ES" altLang="es-ES" sz="700" dirty="0" err="1">
                <a:solidFill>
                  <a:srgbClr val="002855"/>
                </a:solidFill>
              </a:rPr>
              <a:t>Evaluating</a:t>
            </a:r>
            <a:r>
              <a:rPr lang="es-ES" altLang="es-ES" sz="700" dirty="0">
                <a:solidFill>
                  <a:srgbClr val="002855"/>
                </a:solidFill>
              </a:rPr>
              <a:t> </a:t>
            </a:r>
            <a:r>
              <a:rPr lang="es-ES" altLang="es-ES" sz="700" dirty="0" err="1">
                <a:solidFill>
                  <a:srgbClr val="002855"/>
                </a:solidFill>
              </a:rPr>
              <a:t>Risks</a:t>
            </a:r>
            <a:r>
              <a:rPr lang="es-ES" altLang="es-ES" sz="700" dirty="0">
                <a:solidFill>
                  <a:srgbClr val="002855"/>
                </a:solidFill>
              </a:rPr>
              <a:t> and </a:t>
            </a:r>
            <a:r>
              <a:rPr lang="es-ES" altLang="es-ES" sz="700" dirty="0" err="1">
                <a:solidFill>
                  <a:srgbClr val="002855"/>
                </a:solidFill>
              </a:rPr>
              <a:t>Deprescribing</a:t>
            </a:r>
            <a:r>
              <a:rPr lang="es-ES" altLang="es-ES" sz="700" dirty="0">
                <a:solidFill>
                  <a:srgbClr val="002855"/>
                </a:solidFill>
              </a:rPr>
              <a:t>. Am </a:t>
            </a:r>
            <a:r>
              <a:rPr lang="es-ES" altLang="es-ES" sz="700" dirty="0" err="1">
                <a:solidFill>
                  <a:srgbClr val="002855"/>
                </a:solidFill>
              </a:rPr>
              <a:t>Fam</a:t>
            </a:r>
            <a:r>
              <a:rPr lang="es-ES" altLang="es-ES" sz="700" dirty="0">
                <a:solidFill>
                  <a:srgbClr val="002855"/>
                </a:solidFill>
              </a:rPr>
              <a:t> </a:t>
            </a:r>
            <a:r>
              <a:rPr lang="es-ES" altLang="es-ES" sz="700" dirty="0" err="1">
                <a:solidFill>
                  <a:srgbClr val="002855"/>
                </a:solidFill>
              </a:rPr>
              <a:t>Physician</a:t>
            </a:r>
            <a:r>
              <a:rPr lang="es-ES" altLang="es-ES" sz="700" dirty="0">
                <a:solidFill>
                  <a:srgbClr val="002855"/>
                </a:solidFill>
              </a:rPr>
              <a:t>. 2019 Jul 1;100(1):32-38. PMID: 31259501.</a:t>
            </a:r>
          </a:p>
        </p:txBody>
      </p:sp>
      <p:sp>
        <p:nvSpPr>
          <p:cNvPr id="2" name="CuadroTexto 1">
            <a:extLst>
              <a:ext uri="{FF2B5EF4-FFF2-40B4-BE49-F238E27FC236}">
                <a16:creationId xmlns:a16="http://schemas.microsoft.com/office/drawing/2014/main" id="{FA3C9A98-47AE-7FE9-73BF-84C4815AF6F4}"/>
              </a:ext>
            </a:extLst>
          </p:cNvPr>
          <p:cNvSpPr txBox="1"/>
          <p:nvPr/>
        </p:nvSpPr>
        <p:spPr>
          <a:xfrm>
            <a:off x="615971" y="567055"/>
            <a:ext cx="6305333" cy="461665"/>
          </a:xfrm>
          <a:prstGeom prst="rect">
            <a:avLst/>
          </a:prstGeom>
          <a:noFill/>
        </p:spPr>
        <p:txBody>
          <a:bodyPr wrap="square">
            <a:spAutoFit/>
          </a:bodyPr>
          <a:lstStyle/>
          <a:p>
            <a:r>
              <a:rPr lang="es-ES" altLang="es-ES" sz="2400" b="1" dirty="0">
                <a:solidFill>
                  <a:srgbClr val="00F0BE"/>
                </a:solidFill>
                <a:latin typeface="Arial" panose="020B0604020202020204" pitchFamily="34" charset="0"/>
                <a:cs typeface="Arial" panose="020B0604020202020204" pitchFamily="34" charset="0"/>
              </a:rPr>
              <a:t>¿Qué es la polimedicación?</a:t>
            </a:r>
          </a:p>
        </p:txBody>
      </p:sp>
      <p:grpSp>
        <p:nvGrpSpPr>
          <p:cNvPr id="5" name="Grupo 4">
            <a:extLst>
              <a:ext uri="{FF2B5EF4-FFF2-40B4-BE49-F238E27FC236}">
                <a16:creationId xmlns:a16="http://schemas.microsoft.com/office/drawing/2014/main" id="{9F22CEA3-6930-5781-9DB8-C33F3174C442}"/>
              </a:ext>
            </a:extLst>
          </p:cNvPr>
          <p:cNvGrpSpPr/>
          <p:nvPr/>
        </p:nvGrpSpPr>
        <p:grpSpPr>
          <a:xfrm>
            <a:off x="1887008" y="1101984"/>
            <a:ext cx="8683096" cy="4969934"/>
            <a:chOff x="731839" y="1032933"/>
            <a:chExt cx="8683096" cy="4969934"/>
          </a:xfrm>
        </p:grpSpPr>
        <p:pic>
          <p:nvPicPr>
            <p:cNvPr id="13316" name="Picture 2">
              <a:extLst>
                <a:ext uri="{FF2B5EF4-FFF2-40B4-BE49-F238E27FC236}">
                  <a16:creationId xmlns:a16="http://schemas.microsoft.com/office/drawing/2014/main" id="{A7C8FAB6-7575-8E40-5596-EC5356E68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43" t="31228" r="36207" b="17711"/>
            <a:stretch/>
          </p:blipFill>
          <p:spPr bwMode="auto">
            <a:xfrm>
              <a:off x="731839" y="1032933"/>
              <a:ext cx="8683096" cy="49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a:extLst>
                <a:ext uri="{FF2B5EF4-FFF2-40B4-BE49-F238E27FC236}">
                  <a16:creationId xmlns:a16="http://schemas.microsoft.com/office/drawing/2014/main" id="{ECD75528-28CD-0BF6-CA92-7D4E645E569E}"/>
                </a:ext>
              </a:extLst>
            </p:cNvPr>
            <p:cNvSpPr/>
            <p:nvPr/>
          </p:nvSpPr>
          <p:spPr>
            <a:xfrm>
              <a:off x="863600" y="1219200"/>
              <a:ext cx="8373533" cy="795867"/>
            </a:xfrm>
            <a:prstGeom prst="roundRect">
              <a:avLst/>
            </a:prstGeom>
            <a:noFill/>
            <a:ln w="25400">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11C095C-E1FA-EAC7-0501-21E4FB392E94}"/>
              </a:ext>
            </a:extLst>
          </p:cNvPr>
          <p:cNvSpPr txBox="1"/>
          <p:nvPr/>
        </p:nvSpPr>
        <p:spPr>
          <a:xfrm>
            <a:off x="2041961" y="2198350"/>
            <a:ext cx="8108079" cy="2123658"/>
          </a:xfrm>
          <a:prstGeom prst="rect">
            <a:avLst/>
          </a:prstGeom>
          <a:noFill/>
        </p:spPr>
        <p:txBody>
          <a:bodyPr wrap="square" rtlCol="0">
            <a:spAutoFit/>
          </a:bodyPr>
          <a:lstStyle/>
          <a:p>
            <a:pPr algn="ctr"/>
            <a:r>
              <a:rPr lang="es-ES" sz="4400" b="1" dirty="0">
                <a:solidFill>
                  <a:srgbClr val="00F0BE"/>
                </a:solidFill>
                <a:latin typeface="Arial" panose="020B0604020202020204" pitchFamily="34" charset="0"/>
                <a:cs typeface="Arial" panose="020B0604020202020204" pitchFamily="34" charset="0"/>
              </a:rPr>
              <a:t>¿Qué país tendrá la esperanza de vida más alta en el 2030?</a:t>
            </a:r>
          </a:p>
        </p:txBody>
      </p:sp>
    </p:spTree>
    <p:extLst>
      <p:ext uri="{BB962C8B-B14F-4D97-AF65-F5344CB8AC3E}">
        <p14:creationId xmlns:p14="http://schemas.microsoft.com/office/powerpoint/2010/main" val="4092749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DB484-B5C9-30CB-1E04-DAA49C322DB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9D24512A-4F80-4B44-687A-ABEBAB7C6AAC}"/>
              </a:ext>
            </a:extLst>
          </p:cNvPr>
          <p:cNvSpPr txBox="1"/>
          <p:nvPr/>
        </p:nvSpPr>
        <p:spPr>
          <a:xfrm>
            <a:off x="2015205" y="2174950"/>
            <a:ext cx="8161591" cy="2123658"/>
          </a:xfrm>
          <a:prstGeom prst="rect">
            <a:avLst/>
          </a:prstGeom>
          <a:noFill/>
        </p:spPr>
        <p:txBody>
          <a:bodyPr wrap="square" rtlCol="0">
            <a:spAutoFit/>
          </a:bodyPr>
          <a:lstStyle/>
          <a:p>
            <a:pPr algn="ctr"/>
            <a:r>
              <a:rPr lang="es-ES" sz="4400" b="1" dirty="0">
                <a:solidFill>
                  <a:srgbClr val="00F0BE"/>
                </a:solidFill>
                <a:latin typeface="Arial" panose="020B0604020202020204" pitchFamily="34" charset="0"/>
                <a:cs typeface="Arial" panose="020B0604020202020204" pitchFamily="34" charset="0"/>
              </a:rPr>
              <a:t>Atención centrada en la persona y abordaje multidisciplinar</a:t>
            </a:r>
          </a:p>
        </p:txBody>
      </p:sp>
    </p:spTree>
    <p:extLst>
      <p:ext uri="{BB962C8B-B14F-4D97-AF65-F5344CB8AC3E}">
        <p14:creationId xmlns:p14="http://schemas.microsoft.com/office/powerpoint/2010/main" val="179935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70078" y="6366243"/>
            <a:ext cx="4197985" cy="0"/>
          </a:xfrm>
          <a:custGeom>
            <a:avLst/>
            <a:gdLst/>
            <a:ahLst/>
            <a:cxnLst/>
            <a:rect l="l" t="t" r="r" b="b"/>
            <a:pathLst>
              <a:path w="4197985">
                <a:moveTo>
                  <a:pt x="0" y="0"/>
                </a:moveTo>
                <a:lnTo>
                  <a:pt x="4197781" y="0"/>
                </a:lnTo>
              </a:path>
            </a:pathLst>
          </a:custGeom>
          <a:ln w="9525">
            <a:solidFill>
              <a:srgbClr val="7E7E7E"/>
            </a:solidFill>
          </a:ln>
        </p:spPr>
        <p:txBody>
          <a:bodyPr wrap="square" lIns="0" tIns="0" rIns="0" bIns="0" rtlCol="0"/>
          <a:lstStyle/>
          <a:p>
            <a:endParaRPr/>
          </a:p>
        </p:txBody>
      </p:sp>
      <p:sp>
        <p:nvSpPr>
          <p:cNvPr id="5" name="object 5"/>
          <p:cNvSpPr txBox="1"/>
          <p:nvPr/>
        </p:nvSpPr>
        <p:spPr>
          <a:xfrm>
            <a:off x="731838" y="6145430"/>
            <a:ext cx="3730095" cy="348813"/>
          </a:xfrm>
          <a:prstGeom prst="rect">
            <a:avLst/>
          </a:prstGeom>
        </p:spPr>
        <p:txBody>
          <a:bodyPr vert="horz" wrap="square" lIns="0" tIns="12700" rIns="0" bIns="0" rtlCol="0">
            <a:spAutoFit/>
          </a:bodyPr>
          <a:lstStyle/>
          <a:p>
            <a:pPr marL="12700" marR="5080">
              <a:spcBef>
                <a:spcPts val="100"/>
              </a:spcBef>
            </a:pPr>
            <a:r>
              <a:rPr lang="en-US" sz="700" b="0" i="0" dirty="0">
                <a:solidFill>
                  <a:srgbClr val="002855"/>
                </a:solidFill>
                <a:effectLst/>
              </a:rPr>
              <a:t>Standards of Care in Diabetes—2025. </a:t>
            </a:r>
            <a:r>
              <a:rPr lang="en-US" sz="700" b="0" i="1" dirty="0">
                <a:solidFill>
                  <a:srgbClr val="002855"/>
                </a:solidFill>
                <a:effectLst/>
              </a:rPr>
              <a:t>Diabetes Care</a:t>
            </a:r>
            <a:r>
              <a:rPr lang="en-US" sz="700" b="0" i="0" dirty="0">
                <a:solidFill>
                  <a:srgbClr val="002855"/>
                </a:solidFill>
                <a:effectLst/>
              </a:rPr>
              <a:t> 1 January 2025; 48 (Supplement_1): S59–S85. </a:t>
            </a:r>
            <a:r>
              <a:rPr lang="en-US" sz="700" b="0" i="0" u="none" strike="noStrike" dirty="0">
                <a:solidFill>
                  <a:srgbClr val="002855"/>
                </a:solidFill>
                <a:effectLst/>
                <a:hlinkClick r:id="rId3">
                  <a:extLst>
                    <a:ext uri="{A12FA001-AC4F-418D-AE19-62706E023703}">
                      <ahyp:hlinkClr xmlns:ahyp="http://schemas.microsoft.com/office/drawing/2018/hyperlinkcolor" val="tx"/>
                    </a:ext>
                  </a:extLst>
                </a:hlinkClick>
              </a:rPr>
              <a:t>https://doi.org/10.2337/dc25-S004</a:t>
            </a:r>
            <a:endParaRPr lang="es-ES" sz="700" dirty="0">
              <a:solidFill>
                <a:srgbClr val="002855"/>
              </a:solidFill>
            </a:endParaRPr>
          </a:p>
          <a:p>
            <a:pPr marL="12700" marR="5080">
              <a:lnSpc>
                <a:spcPct val="100000"/>
              </a:lnSpc>
              <a:spcBef>
                <a:spcPts val="100"/>
              </a:spcBef>
            </a:pPr>
            <a:endParaRPr sz="700" dirty="0">
              <a:solidFill>
                <a:srgbClr val="002855"/>
              </a:solidFill>
              <a:cs typeface="Calibri"/>
            </a:endParaRPr>
          </a:p>
        </p:txBody>
      </p:sp>
      <p:sp>
        <p:nvSpPr>
          <p:cNvPr id="6" name="Rectángulo redondeado 5">
            <a:extLst>
              <a:ext uri="{FF2B5EF4-FFF2-40B4-BE49-F238E27FC236}">
                <a16:creationId xmlns:a16="http://schemas.microsoft.com/office/drawing/2014/main" id="{EE68C3AA-D803-A226-32F8-B8FA812B835F}"/>
              </a:ext>
            </a:extLst>
          </p:cNvPr>
          <p:cNvSpPr/>
          <p:nvPr/>
        </p:nvSpPr>
        <p:spPr>
          <a:xfrm>
            <a:off x="1693333" y="340783"/>
            <a:ext cx="8017934" cy="567267"/>
          </a:xfrm>
          <a:prstGeom prst="roundRect">
            <a:avLst>
              <a:gd name="adj" fmla="val 92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spc="-15" dirty="0">
                <a:solidFill>
                  <a:schemeClr val="bg1"/>
                </a:solidFill>
              </a:rPr>
              <a:t>Circuito</a:t>
            </a:r>
            <a:r>
              <a:rPr lang="es-ES" sz="1800" b="1" spc="-5" dirty="0">
                <a:solidFill>
                  <a:schemeClr val="bg1"/>
                </a:solidFill>
              </a:rPr>
              <a:t> de</a:t>
            </a:r>
            <a:r>
              <a:rPr lang="es-ES" sz="1800" b="1" dirty="0">
                <a:solidFill>
                  <a:schemeClr val="bg1"/>
                </a:solidFill>
              </a:rPr>
              <a:t> </a:t>
            </a:r>
            <a:r>
              <a:rPr lang="es-ES" sz="1800" b="1" spc="-10" dirty="0">
                <a:solidFill>
                  <a:schemeClr val="bg1"/>
                </a:solidFill>
              </a:rPr>
              <a:t>decisiones</a:t>
            </a:r>
            <a:r>
              <a:rPr lang="es-ES" sz="1800" b="1" spc="5" dirty="0">
                <a:solidFill>
                  <a:schemeClr val="bg1"/>
                </a:solidFill>
              </a:rPr>
              <a:t> </a:t>
            </a:r>
            <a:r>
              <a:rPr lang="es-ES" sz="1800" b="1" spc="-10" dirty="0">
                <a:solidFill>
                  <a:schemeClr val="bg1"/>
                </a:solidFill>
              </a:rPr>
              <a:t>centrados </a:t>
            </a:r>
            <a:r>
              <a:rPr lang="es-ES" sz="1800" b="1" dirty="0">
                <a:solidFill>
                  <a:schemeClr val="bg1"/>
                </a:solidFill>
              </a:rPr>
              <a:t>en</a:t>
            </a:r>
            <a:r>
              <a:rPr lang="es-ES" sz="1800" b="1" spc="-10" dirty="0">
                <a:solidFill>
                  <a:schemeClr val="bg1"/>
                </a:solidFill>
              </a:rPr>
              <a:t> el</a:t>
            </a:r>
            <a:r>
              <a:rPr lang="es-ES" sz="1800" b="1" spc="5" dirty="0">
                <a:solidFill>
                  <a:schemeClr val="bg1"/>
                </a:solidFill>
              </a:rPr>
              <a:t> </a:t>
            </a:r>
            <a:r>
              <a:rPr lang="es-ES" sz="1800" b="1" spc="-15" dirty="0">
                <a:solidFill>
                  <a:schemeClr val="bg1"/>
                </a:solidFill>
              </a:rPr>
              <a:t>paciente </a:t>
            </a:r>
          </a:p>
          <a:p>
            <a:pPr algn="ctr"/>
            <a:r>
              <a:rPr lang="es-ES" sz="1600" spc="-15" dirty="0" err="1">
                <a:solidFill>
                  <a:schemeClr val="bg1"/>
                </a:solidFill>
              </a:rPr>
              <a:t>Decision</a:t>
            </a:r>
            <a:r>
              <a:rPr lang="es-ES" sz="1600" spc="-15" dirty="0">
                <a:solidFill>
                  <a:schemeClr val="bg1"/>
                </a:solidFill>
              </a:rPr>
              <a:t> </a:t>
            </a:r>
            <a:r>
              <a:rPr lang="es-ES" sz="1600" spc="-15" dirty="0" err="1">
                <a:solidFill>
                  <a:schemeClr val="bg1"/>
                </a:solidFill>
              </a:rPr>
              <a:t>Cycle</a:t>
            </a:r>
            <a:r>
              <a:rPr lang="es-ES" sz="1600" spc="-15" dirty="0">
                <a:solidFill>
                  <a:schemeClr val="bg1"/>
                </a:solidFill>
              </a:rPr>
              <a:t> </a:t>
            </a:r>
            <a:r>
              <a:rPr lang="es-ES" sz="1600" spc="-15" dirty="0" err="1">
                <a:solidFill>
                  <a:schemeClr val="bg1"/>
                </a:solidFill>
              </a:rPr>
              <a:t>for</a:t>
            </a:r>
            <a:r>
              <a:rPr lang="es-ES" sz="1600" spc="-15" dirty="0">
                <a:solidFill>
                  <a:schemeClr val="bg1"/>
                </a:solidFill>
              </a:rPr>
              <a:t> </a:t>
            </a:r>
            <a:r>
              <a:rPr lang="es-ES" sz="1600" spc="-15" dirty="0" err="1">
                <a:solidFill>
                  <a:schemeClr val="bg1"/>
                </a:solidFill>
              </a:rPr>
              <a:t>Person-Centered</a:t>
            </a:r>
            <a:r>
              <a:rPr lang="es-ES" sz="1600" spc="-15" dirty="0">
                <a:solidFill>
                  <a:schemeClr val="bg1"/>
                </a:solidFill>
              </a:rPr>
              <a:t> </a:t>
            </a:r>
            <a:r>
              <a:rPr lang="es-ES" sz="1600" spc="-15" dirty="0" err="1">
                <a:solidFill>
                  <a:schemeClr val="bg1"/>
                </a:solidFill>
              </a:rPr>
              <a:t>Glycemic</a:t>
            </a:r>
            <a:r>
              <a:rPr lang="es-ES" sz="1600" spc="-15" dirty="0">
                <a:solidFill>
                  <a:schemeClr val="bg1"/>
                </a:solidFill>
              </a:rPr>
              <a:t> Management in </a:t>
            </a:r>
            <a:r>
              <a:rPr lang="es-ES" sz="1600" spc="-15" dirty="0" err="1">
                <a:solidFill>
                  <a:schemeClr val="bg1"/>
                </a:solidFill>
              </a:rPr>
              <a:t>Type</a:t>
            </a:r>
            <a:r>
              <a:rPr lang="es-ES" sz="1600" spc="-15" dirty="0">
                <a:solidFill>
                  <a:schemeClr val="bg1"/>
                </a:solidFill>
              </a:rPr>
              <a:t> 2 Diabetes</a:t>
            </a:r>
            <a:endParaRPr lang="es-ES" sz="1600" dirty="0"/>
          </a:p>
        </p:txBody>
      </p:sp>
      <p:sp>
        <p:nvSpPr>
          <p:cNvPr id="11" name="Rectángulo redondeado 10">
            <a:extLst>
              <a:ext uri="{FF2B5EF4-FFF2-40B4-BE49-F238E27FC236}">
                <a16:creationId xmlns:a16="http://schemas.microsoft.com/office/drawing/2014/main" id="{B2D52846-3F81-EACF-2461-A29B2434082E}"/>
              </a:ext>
            </a:extLst>
          </p:cNvPr>
          <p:cNvSpPr/>
          <p:nvPr/>
        </p:nvSpPr>
        <p:spPr>
          <a:xfrm>
            <a:off x="1303867" y="1034698"/>
            <a:ext cx="3691467" cy="1397000"/>
          </a:xfrm>
          <a:prstGeom prst="roundRect">
            <a:avLst>
              <a:gd name="adj" fmla="val 4852"/>
            </a:avLst>
          </a:prstGeom>
          <a:solidFill>
            <a:schemeClr val="bg1"/>
          </a:solidFill>
          <a:ln w="22225">
            <a:solidFill>
              <a:srgbClr val="F3F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REVIEW AND AGREE ON MANAGEMENT PLAN</a:t>
            </a:r>
          </a:p>
          <a:p>
            <a:pPr marL="133350" indent="-133350">
              <a:buFont typeface="Arial" panose="020B0604020202020204" pitchFamily="34" charset="0"/>
              <a:buChar char="•"/>
            </a:pPr>
            <a:r>
              <a:rPr lang="es-ES" sz="900" dirty="0" err="1">
                <a:solidFill>
                  <a:srgbClr val="002855"/>
                </a:solidFill>
              </a:rPr>
              <a:t>Review</a:t>
            </a:r>
            <a:r>
              <a:rPr lang="es-ES" sz="900" dirty="0">
                <a:solidFill>
                  <a:srgbClr val="002855"/>
                </a:solidFill>
              </a:rPr>
              <a:t> </a:t>
            </a:r>
            <a:r>
              <a:rPr lang="es-ES" sz="900" dirty="0" err="1">
                <a:solidFill>
                  <a:srgbClr val="002855"/>
                </a:solidFill>
              </a:rPr>
              <a:t>management</a:t>
            </a:r>
            <a:r>
              <a:rPr lang="es-ES" sz="900" dirty="0">
                <a:solidFill>
                  <a:srgbClr val="002855"/>
                </a:solidFill>
              </a:rPr>
              <a:t> plan</a:t>
            </a:r>
          </a:p>
          <a:p>
            <a:pPr marL="133350" indent="-133350">
              <a:buFont typeface="Arial" panose="020B0604020202020204" pitchFamily="34" charset="0"/>
              <a:buChar char="•"/>
            </a:pPr>
            <a:r>
              <a:rPr lang="es-ES" sz="900" dirty="0" err="1">
                <a:solidFill>
                  <a:srgbClr val="002855"/>
                </a:solidFill>
              </a:rPr>
              <a:t>Mutually</a:t>
            </a:r>
            <a:r>
              <a:rPr lang="es-ES" sz="900" dirty="0">
                <a:solidFill>
                  <a:srgbClr val="002855"/>
                </a:solidFill>
              </a:rPr>
              <a:t> </a:t>
            </a:r>
            <a:r>
              <a:rPr lang="es-ES" sz="900" dirty="0" err="1">
                <a:solidFill>
                  <a:srgbClr val="002855"/>
                </a:solidFill>
              </a:rPr>
              <a:t>agree</a:t>
            </a:r>
            <a:r>
              <a:rPr lang="es-ES" sz="900" dirty="0">
                <a:solidFill>
                  <a:srgbClr val="002855"/>
                </a:solidFill>
              </a:rPr>
              <a:t> </a:t>
            </a:r>
            <a:r>
              <a:rPr lang="es-ES" sz="900" dirty="0" err="1">
                <a:solidFill>
                  <a:srgbClr val="002855"/>
                </a:solidFill>
              </a:rPr>
              <a:t>on</a:t>
            </a:r>
            <a:r>
              <a:rPr lang="es-ES" sz="900" dirty="0">
                <a:solidFill>
                  <a:srgbClr val="002855"/>
                </a:solidFill>
              </a:rPr>
              <a:t> </a:t>
            </a:r>
            <a:r>
              <a:rPr lang="es-ES" sz="900" dirty="0" err="1">
                <a:solidFill>
                  <a:srgbClr val="002855"/>
                </a:solidFill>
              </a:rPr>
              <a:t>changes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Ensuare</a:t>
            </a:r>
            <a:r>
              <a:rPr lang="es-ES" sz="900" dirty="0">
                <a:solidFill>
                  <a:srgbClr val="002855"/>
                </a:solidFill>
              </a:rPr>
              <a:t> </a:t>
            </a:r>
            <a:r>
              <a:rPr lang="es-ES" sz="900" dirty="0" err="1">
                <a:solidFill>
                  <a:srgbClr val="002855"/>
                </a:solidFill>
              </a:rPr>
              <a:t>agreed</a:t>
            </a:r>
            <a:r>
              <a:rPr lang="es-ES" sz="900" dirty="0">
                <a:solidFill>
                  <a:srgbClr val="002855"/>
                </a:solidFill>
              </a:rPr>
              <a:t> </a:t>
            </a:r>
            <a:r>
              <a:rPr lang="es-ES" sz="900" dirty="0" err="1">
                <a:solidFill>
                  <a:srgbClr val="002855"/>
                </a:solidFill>
              </a:rPr>
              <a:t>modification</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therapu</a:t>
            </a:r>
            <a:r>
              <a:rPr lang="es-ES" sz="900" dirty="0">
                <a:solidFill>
                  <a:srgbClr val="002855"/>
                </a:solidFill>
              </a:rPr>
              <a:t> </a:t>
            </a:r>
            <a:r>
              <a:rPr lang="es-ES" sz="900" dirty="0" err="1">
                <a:solidFill>
                  <a:srgbClr val="002855"/>
                </a:solidFill>
              </a:rPr>
              <a:t>is</a:t>
            </a:r>
            <a:r>
              <a:rPr lang="es-ES" sz="900" dirty="0">
                <a:solidFill>
                  <a:srgbClr val="002855"/>
                </a:solidFill>
              </a:rPr>
              <a:t> </a:t>
            </a:r>
            <a:r>
              <a:rPr lang="es-ES" sz="900" dirty="0" err="1">
                <a:solidFill>
                  <a:srgbClr val="002855"/>
                </a:solidFill>
              </a:rPr>
              <a:t>impemented</a:t>
            </a:r>
            <a:r>
              <a:rPr lang="es-ES" sz="900" dirty="0">
                <a:solidFill>
                  <a:srgbClr val="002855"/>
                </a:solidFill>
              </a:rPr>
              <a:t> in a </a:t>
            </a:r>
            <a:r>
              <a:rPr lang="es-ES" sz="900" dirty="0" err="1">
                <a:solidFill>
                  <a:srgbClr val="002855"/>
                </a:solidFill>
              </a:rPr>
              <a:t>timely</a:t>
            </a:r>
            <a:r>
              <a:rPr lang="es-ES" sz="900" dirty="0">
                <a:solidFill>
                  <a:srgbClr val="002855"/>
                </a:solidFill>
              </a:rPr>
              <a:t> </a:t>
            </a:r>
            <a:r>
              <a:rPr lang="es-ES" sz="900" dirty="0" err="1">
                <a:solidFill>
                  <a:srgbClr val="002855"/>
                </a:solidFill>
              </a:rPr>
              <a:t>fashion</a:t>
            </a:r>
            <a:r>
              <a:rPr lang="es-ES" sz="900" dirty="0">
                <a:solidFill>
                  <a:srgbClr val="002855"/>
                </a:solidFill>
              </a:rPr>
              <a:t> </a:t>
            </a:r>
            <a:r>
              <a:rPr lang="es-ES" sz="900" dirty="0" err="1">
                <a:solidFill>
                  <a:srgbClr val="002855"/>
                </a:solidFill>
              </a:rPr>
              <a:t>to</a:t>
            </a:r>
            <a:r>
              <a:rPr lang="es-ES" sz="900" dirty="0">
                <a:solidFill>
                  <a:srgbClr val="002855"/>
                </a:solidFill>
              </a:rPr>
              <a:t> </a:t>
            </a:r>
            <a:r>
              <a:rPr lang="es-ES" sz="900" dirty="0" err="1">
                <a:solidFill>
                  <a:srgbClr val="002855"/>
                </a:solidFill>
              </a:rPr>
              <a:t>avoid</a:t>
            </a:r>
            <a:r>
              <a:rPr lang="es-ES" sz="900" dirty="0">
                <a:solidFill>
                  <a:srgbClr val="002855"/>
                </a:solidFill>
              </a:rPr>
              <a:t> </a:t>
            </a:r>
            <a:r>
              <a:rPr lang="es-ES" sz="900" dirty="0" err="1">
                <a:solidFill>
                  <a:srgbClr val="002855"/>
                </a:solidFill>
              </a:rPr>
              <a:t>therapeutic</a:t>
            </a:r>
            <a:r>
              <a:rPr lang="es-ES" sz="900" dirty="0">
                <a:solidFill>
                  <a:srgbClr val="002855"/>
                </a:solidFill>
              </a:rPr>
              <a:t> </a:t>
            </a:r>
            <a:r>
              <a:rPr lang="es-ES" sz="900" dirty="0" err="1">
                <a:solidFill>
                  <a:srgbClr val="002855"/>
                </a:solidFill>
              </a:rPr>
              <a:t>inertia</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Undertake</a:t>
            </a:r>
            <a:r>
              <a:rPr lang="es-ES" sz="900" dirty="0">
                <a:solidFill>
                  <a:srgbClr val="002855"/>
                </a:solidFill>
              </a:rPr>
              <a:t> decisión </a:t>
            </a:r>
            <a:r>
              <a:rPr lang="es-ES" sz="900" dirty="0" err="1">
                <a:solidFill>
                  <a:srgbClr val="002855"/>
                </a:solidFill>
              </a:rPr>
              <a:t>cycle</a:t>
            </a:r>
            <a:r>
              <a:rPr lang="es-ES" sz="900" dirty="0">
                <a:solidFill>
                  <a:srgbClr val="002855"/>
                </a:solidFill>
              </a:rPr>
              <a:t> </a:t>
            </a:r>
            <a:r>
              <a:rPr lang="es-ES" sz="900" dirty="0" err="1">
                <a:solidFill>
                  <a:srgbClr val="002855"/>
                </a:solidFill>
              </a:rPr>
              <a:t>regularly</a:t>
            </a:r>
            <a:r>
              <a:rPr lang="es-ES" sz="900" dirty="0">
                <a:solidFill>
                  <a:srgbClr val="002855"/>
                </a:solidFill>
              </a:rPr>
              <a:t> (at </a:t>
            </a:r>
            <a:r>
              <a:rPr lang="es-ES" sz="900" dirty="0" err="1">
                <a:solidFill>
                  <a:srgbClr val="002855"/>
                </a:solidFill>
              </a:rPr>
              <a:t>least</a:t>
            </a:r>
            <a:r>
              <a:rPr lang="es-ES" sz="900" dirty="0">
                <a:solidFill>
                  <a:srgbClr val="002855"/>
                </a:solidFill>
              </a:rPr>
              <a:t> once </a:t>
            </a:r>
            <a:r>
              <a:rPr lang="es-ES" sz="900" dirty="0" err="1">
                <a:solidFill>
                  <a:srgbClr val="002855"/>
                </a:solidFill>
              </a:rPr>
              <a:t>or</a:t>
            </a:r>
            <a:r>
              <a:rPr lang="es-ES" sz="900" dirty="0">
                <a:solidFill>
                  <a:srgbClr val="002855"/>
                </a:solidFill>
              </a:rPr>
              <a:t> </a:t>
            </a:r>
            <a:r>
              <a:rPr lang="es-ES" sz="900" dirty="0" err="1">
                <a:solidFill>
                  <a:srgbClr val="002855"/>
                </a:solidFill>
              </a:rPr>
              <a:t>twice</a:t>
            </a:r>
            <a:r>
              <a:rPr lang="es-ES" sz="900" dirty="0">
                <a:solidFill>
                  <a:srgbClr val="002855"/>
                </a:solidFill>
              </a:rPr>
              <a:t> a </a:t>
            </a:r>
            <a:r>
              <a:rPr lang="es-ES" sz="900" dirty="0" err="1">
                <a:solidFill>
                  <a:srgbClr val="002855"/>
                </a:solidFill>
              </a:rPr>
              <a:t>year</a:t>
            </a:r>
            <a:r>
              <a:rPr lang="es-ES" sz="900" dirty="0">
                <a:solidFill>
                  <a:srgbClr val="002855"/>
                </a:solidFill>
              </a:rPr>
              <a:t>)</a:t>
            </a:r>
          </a:p>
          <a:p>
            <a:pPr marL="133350" indent="-133350">
              <a:buFont typeface="Arial" panose="020B0604020202020204" pitchFamily="34" charset="0"/>
              <a:buChar char="•"/>
            </a:pPr>
            <a:r>
              <a:rPr lang="es-ES" sz="900" dirty="0" err="1">
                <a:solidFill>
                  <a:srgbClr val="002855"/>
                </a:solidFill>
              </a:rPr>
              <a:t>Operate</a:t>
            </a:r>
            <a:r>
              <a:rPr lang="es-ES" sz="900" dirty="0">
                <a:solidFill>
                  <a:srgbClr val="002855"/>
                </a:solidFill>
              </a:rPr>
              <a:t> in </a:t>
            </a:r>
            <a:r>
              <a:rPr lang="es-ES" sz="900" dirty="0" err="1">
                <a:solidFill>
                  <a:srgbClr val="002855"/>
                </a:solidFill>
              </a:rPr>
              <a:t>an</a:t>
            </a:r>
            <a:r>
              <a:rPr lang="es-ES" sz="900" dirty="0">
                <a:solidFill>
                  <a:srgbClr val="002855"/>
                </a:solidFill>
              </a:rPr>
              <a:t> </a:t>
            </a:r>
            <a:r>
              <a:rPr lang="es-ES" sz="900" dirty="0" err="1">
                <a:solidFill>
                  <a:srgbClr val="002855"/>
                </a:solidFill>
              </a:rPr>
              <a:t>integrated</a:t>
            </a:r>
            <a:r>
              <a:rPr lang="es-ES" sz="900" dirty="0">
                <a:solidFill>
                  <a:srgbClr val="002855"/>
                </a:solidFill>
              </a:rPr>
              <a:t> </a:t>
            </a:r>
            <a:r>
              <a:rPr lang="es-ES" sz="900" dirty="0" err="1">
                <a:solidFill>
                  <a:srgbClr val="002855"/>
                </a:solidFill>
              </a:rPr>
              <a:t>system</a:t>
            </a:r>
            <a:r>
              <a:rPr lang="es-ES" sz="900" dirty="0">
                <a:solidFill>
                  <a:srgbClr val="002855"/>
                </a:solidFill>
              </a:rPr>
              <a:t> </a:t>
            </a:r>
            <a:r>
              <a:rPr lang="es-ES" sz="900" dirty="0" err="1">
                <a:solidFill>
                  <a:srgbClr val="002855"/>
                </a:solidFill>
              </a:rPr>
              <a:t>of</a:t>
            </a:r>
            <a:r>
              <a:rPr lang="es-ES" sz="900" dirty="0">
                <a:solidFill>
                  <a:srgbClr val="002855"/>
                </a:solidFill>
              </a:rPr>
              <a:t> care</a:t>
            </a:r>
          </a:p>
        </p:txBody>
      </p:sp>
      <p:sp>
        <p:nvSpPr>
          <p:cNvPr id="12" name="Rectángulo redondeado 11">
            <a:extLst>
              <a:ext uri="{FF2B5EF4-FFF2-40B4-BE49-F238E27FC236}">
                <a16:creationId xmlns:a16="http://schemas.microsoft.com/office/drawing/2014/main" id="{A583625A-ED48-15E4-6016-AB8316E5ED8B}"/>
              </a:ext>
            </a:extLst>
          </p:cNvPr>
          <p:cNvSpPr/>
          <p:nvPr/>
        </p:nvSpPr>
        <p:spPr>
          <a:xfrm>
            <a:off x="731838" y="2675466"/>
            <a:ext cx="3653895" cy="1185332"/>
          </a:xfrm>
          <a:prstGeom prst="roundRect">
            <a:avLst>
              <a:gd name="adj" fmla="val 4852"/>
            </a:avLst>
          </a:prstGeom>
          <a:solidFill>
            <a:schemeClr val="bg1"/>
          </a:solidFill>
          <a:ln w="22225">
            <a:solidFill>
              <a:srgbClr val="F3EE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PROVIDE ONGOING SUPPORT AND MONITORING OF</a:t>
            </a:r>
          </a:p>
          <a:p>
            <a:pPr marL="133350" indent="-133350">
              <a:buFont typeface="Arial" panose="020B0604020202020204" pitchFamily="34" charset="0"/>
              <a:buChar char="•"/>
            </a:pPr>
            <a:r>
              <a:rPr lang="es-ES" sz="900" dirty="0" err="1">
                <a:solidFill>
                  <a:srgbClr val="002855"/>
                </a:solidFill>
              </a:rPr>
              <a:t>Emotional</a:t>
            </a:r>
            <a:r>
              <a:rPr lang="es-ES" sz="900" dirty="0">
                <a:solidFill>
                  <a:srgbClr val="002855"/>
                </a:solidFill>
              </a:rPr>
              <a:t> </a:t>
            </a:r>
            <a:r>
              <a:rPr lang="es-ES" sz="900" dirty="0" err="1">
                <a:solidFill>
                  <a:srgbClr val="002855"/>
                </a:solidFill>
              </a:rPr>
              <a:t>well-being</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Lifestyle</a:t>
            </a:r>
            <a:r>
              <a:rPr lang="es-ES" sz="900" dirty="0">
                <a:solidFill>
                  <a:srgbClr val="002855"/>
                </a:solidFill>
              </a:rPr>
              <a:t> and </a:t>
            </a:r>
            <a:r>
              <a:rPr lang="es-ES" sz="900" dirty="0" err="1">
                <a:solidFill>
                  <a:srgbClr val="002855"/>
                </a:solidFill>
              </a:rPr>
              <a:t>health</a:t>
            </a:r>
            <a:r>
              <a:rPr lang="es-ES" sz="900" dirty="0">
                <a:solidFill>
                  <a:srgbClr val="002855"/>
                </a:solidFill>
              </a:rPr>
              <a:t> </a:t>
            </a:r>
            <a:r>
              <a:rPr lang="es-ES" sz="900" dirty="0" err="1">
                <a:solidFill>
                  <a:srgbClr val="002855"/>
                </a:solidFill>
              </a:rPr>
              <a:t>behaviors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Tolerability</a:t>
            </a:r>
            <a:r>
              <a:rPr lang="es-ES" sz="900" dirty="0">
                <a:solidFill>
                  <a:srgbClr val="002855"/>
                </a:solidFill>
              </a:rPr>
              <a:t> </a:t>
            </a:r>
            <a:r>
              <a:rPr lang="es-ES" sz="900" dirty="0" err="1">
                <a:solidFill>
                  <a:srgbClr val="002855"/>
                </a:solidFill>
              </a:rPr>
              <a:t>or</a:t>
            </a:r>
            <a:r>
              <a:rPr lang="es-ES" sz="900" dirty="0">
                <a:solidFill>
                  <a:srgbClr val="002855"/>
                </a:solidFill>
              </a:rPr>
              <a:t> </a:t>
            </a:r>
            <a:r>
              <a:rPr lang="es-ES" sz="900" dirty="0" err="1">
                <a:solidFill>
                  <a:srgbClr val="002855"/>
                </a:solidFill>
              </a:rPr>
              <a:t>medications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Biofeedback</a:t>
            </a:r>
            <a:r>
              <a:rPr lang="es-ES" sz="900" dirty="0">
                <a:solidFill>
                  <a:srgbClr val="002855"/>
                </a:solidFill>
              </a:rPr>
              <a:t> </a:t>
            </a:r>
            <a:r>
              <a:rPr lang="es-ES" sz="900" dirty="0" err="1">
                <a:solidFill>
                  <a:srgbClr val="002855"/>
                </a:solidFill>
              </a:rPr>
              <a:t>including</a:t>
            </a:r>
            <a:r>
              <a:rPr lang="es-ES" sz="900" dirty="0">
                <a:solidFill>
                  <a:srgbClr val="002855"/>
                </a:solidFill>
              </a:rPr>
              <a:t> BGM and CGM, </a:t>
            </a:r>
            <a:r>
              <a:rPr lang="es-ES" sz="900" dirty="0" err="1">
                <a:solidFill>
                  <a:srgbClr val="002855"/>
                </a:solidFill>
              </a:rPr>
              <a:t>weight</a:t>
            </a:r>
            <a:r>
              <a:rPr lang="es-ES" sz="900" dirty="0">
                <a:solidFill>
                  <a:srgbClr val="002855"/>
                </a:solidFill>
              </a:rPr>
              <a:t>, step </a:t>
            </a:r>
            <a:r>
              <a:rPr lang="es-ES" sz="900" dirty="0" err="1">
                <a:solidFill>
                  <a:srgbClr val="002855"/>
                </a:solidFill>
              </a:rPr>
              <a:t>count</a:t>
            </a:r>
            <a:r>
              <a:rPr lang="es-ES" sz="900" dirty="0">
                <a:solidFill>
                  <a:srgbClr val="002855"/>
                </a:solidFill>
              </a:rPr>
              <a:t>, </a:t>
            </a:r>
            <a:br>
              <a:rPr lang="es-ES" sz="900" dirty="0">
                <a:solidFill>
                  <a:srgbClr val="002855"/>
                </a:solidFill>
              </a:rPr>
            </a:br>
            <a:r>
              <a:rPr lang="es-ES" sz="900" dirty="0">
                <a:solidFill>
                  <a:srgbClr val="002855"/>
                </a:solidFill>
              </a:rPr>
              <a:t>A1C, BP, and </a:t>
            </a:r>
            <a:r>
              <a:rPr lang="es-ES" sz="900" dirty="0" err="1">
                <a:solidFill>
                  <a:srgbClr val="002855"/>
                </a:solidFill>
              </a:rPr>
              <a:t>lipids</a:t>
            </a:r>
            <a:endParaRPr lang="es-ES" sz="900" dirty="0">
              <a:solidFill>
                <a:srgbClr val="002855"/>
              </a:solidFill>
            </a:endParaRPr>
          </a:p>
        </p:txBody>
      </p:sp>
      <p:sp>
        <p:nvSpPr>
          <p:cNvPr id="13" name="Rectángulo redondeado 12">
            <a:extLst>
              <a:ext uri="{FF2B5EF4-FFF2-40B4-BE49-F238E27FC236}">
                <a16:creationId xmlns:a16="http://schemas.microsoft.com/office/drawing/2014/main" id="{87F5C3BB-962D-8EB5-7423-66446B40E45B}"/>
              </a:ext>
            </a:extLst>
          </p:cNvPr>
          <p:cNvSpPr/>
          <p:nvPr/>
        </p:nvSpPr>
        <p:spPr>
          <a:xfrm>
            <a:off x="1744133" y="4479775"/>
            <a:ext cx="3039533" cy="905025"/>
          </a:xfrm>
          <a:prstGeom prst="roundRect">
            <a:avLst>
              <a:gd name="adj" fmla="val 4852"/>
            </a:avLst>
          </a:prstGeom>
          <a:solidFill>
            <a:schemeClr val="bg1"/>
          </a:solidFill>
          <a:ln w="22225">
            <a:solidFill>
              <a:srgbClr val="98C6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IMPLEMENT MANAGEMENT PLAN</a:t>
            </a:r>
          </a:p>
          <a:p>
            <a:pPr marL="133350" indent="-133350">
              <a:buFont typeface="Arial" panose="020B0604020202020204" pitchFamily="34" charset="0"/>
              <a:buChar char="•"/>
            </a:pPr>
            <a:r>
              <a:rPr lang="es-ES" sz="900" dirty="0" err="1">
                <a:solidFill>
                  <a:srgbClr val="002855"/>
                </a:solidFill>
              </a:rPr>
              <a:t>Ensure</a:t>
            </a:r>
            <a:r>
              <a:rPr lang="es-ES" sz="900" dirty="0">
                <a:solidFill>
                  <a:srgbClr val="002855"/>
                </a:solidFill>
              </a:rPr>
              <a:t> </a:t>
            </a:r>
            <a:r>
              <a:rPr lang="es-ES" sz="900" dirty="0" err="1">
                <a:solidFill>
                  <a:srgbClr val="002855"/>
                </a:solidFill>
              </a:rPr>
              <a:t>there</a:t>
            </a:r>
            <a:r>
              <a:rPr lang="es-ES" sz="900" dirty="0">
                <a:solidFill>
                  <a:srgbClr val="002855"/>
                </a:solidFill>
              </a:rPr>
              <a:t> </a:t>
            </a:r>
            <a:r>
              <a:rPr lang="es-ES" sz="900" dirty="0" err="1">
                <a:solidFill>
                  <a:srgbClr val="002855"/>
                </a:solidFill>
              </a:rPr>
              <a:t>is</a:t>
            </a:r>
            <a:r>
              <a:rPr lang="es-ES" sz="900" dirty="0">
                <a:solidFill>
                  <a:srgbClr val="002855"/>
                </a:solidFill>
              </a:rPr>
              <a:t> regular </a:t>
            </a:r>
            <a:r>
              <a:rPr lang="es-ES" sz="900" dirty="0" err="1">
                <a:solidFill>
                  <a:srgbClr val="002855"/>
                </a:solidFill>
              </a:rPr>
              <a:t>review</a:t>
            </a:r>
            <a:r>
              <a:rPr lang="es-ES" sz="900" dirty="0">
                <a:solidFill>
                  <a:srgbClr val="002855"/>
                </a:solidFill>
              </a:rPr>
              <a:t>; more </a:t>
            </a:r>
            <a:r>
              <a:rPr lang="es-ES" sz="900" dirty="0" err="1">
                <a:solidFill>
                  <a:srgbClr val="002855"/>
                </a:solidFill>
              </a:rPr>
              <a:t>frequent</a:t>
            </a:r>
            <a:r>
              <a:rPr lang="es-ES" sz="900" dirty="0">
                <a:solidFill>
                  <a:srgbClr val="002855"/>
                </a:solidFill>
              </a:rPr>
              <a:t> </a:t>
            </a:r>
            <a:r>
              <a:rPr lang="es-ES" sz="900" dirty="0" err="1">
                <a:solidFill>
                  <a:srgbClr val="002855"/>
                </a:solidFill>
              </a:rPr>
              <a:t>contact</a:t>
            </a:r>
            <a:r>
              <a:rPr lang="es-ES" sz="900" dirty="0">
                <a:solidFill>
                  <a:srgbClr val="002855"/>
                </a:solidFill>
              </a:rPr>
              <a:t> </a:t>
            </a:r>
            <a:r>
              <a:rPr lang="es-ES" sz="900" dirty="0" err="1">
                <a:solidFill>
                  <a:srgbClr val="002855"/>
                </a:solidFill>
              </a:rPr>
              <a:t>initially</a:t>
            </a:r>
            <a:r>
              <a:rPr lang="es-ES" sz="900" dirty="0">
                <a:solidFill>
                  <a:srgbClr val="002855"/>
                </a:solidFill>
              </a:rPr>
              <a:t> </a:t>
            </a:r>
            <a:r>
              <a:rPr lang="es-ES" sz="900" dirty="0" err="1">
                <a:solidFill>
                  <a:srgbClr val="002855"/>
                </a:solidFill>
              </a:rPr>
              <a:t>is</a:t>
            </a:r>
            <a:r>
              <a:rPr lang="es-ES" sz="900" dirty="0">
                <a:solidFill>
                  <a:srgbClr val="002855"/>
                </a:solidFill>
              </a:rPr>
              <a:t> </a:t>
            </a:r>
            <a:r>
              <a:rPr lang="es-ES" sz="900" dirty="0" err="1">
                <a:solidFill>
                  <a:srgbClr val="002855"/>
                </a:solidFill>
              </a:rPr>
              <a:t>often</a:t>
            </a:r>
            <a:r>
              <a:rPr lang="es-ES" sz="900" dirty="0">
                <a:solidFill>
                  <a:srgbClr val="002855"/>
                </a:solidFill>
              </a:rPr>
              <a:t> </a:t>
            </a:r>
            <a:r>
              <a:rPr lang="es-ES" sz="900" dirty="0" err="1">
                <a:solidFill>
                  <a:srgbClr val="002855"/>
                </a:solidFill>
              </a:rPr>
              <a:t>desirable</a:t>
            </a:r>
            <a:r>
              <a:rPr lang="es-ES" sz="900" dirty="0">
                <a:solidFill>
                  <a:srgbClr val="002855"/>
                </a:solidFill>
              </a:rPr>
              <a:t> </a:t>
            </a:r>
            <a:r>
              <a:rPr lang="es-ES" sz="900" dirty="0" err="1">
                <a:solidFill>
                  <a:srgbClr val="002855"/>
                </a:solidFill>
              </a:rPr>
              <a:t>for</a:t>
            </a:r>
            <a:r>
              <a:rPr lang="es-ES" sz="900" dirty="0">
                <a:solidFill>
                  <a:srgbClr val="002855"/>
                </a:solidFill>
              </a:rPr>
              <a:t> DSMES</a:t>
            </a:r>
          </a:p>
        </p:txBody>
      </p:sp>
      <p:sp>
        <p:nvSpPr>
          <p:cNvPr id="14" name="Rectángulo redondeado 13">
            <a:extLst>
              <a:ext uri="{FF2B5EF4-FFF2-40B4-BE49-F238E27FC236}">
                <a16:creationId xmlns:a16="http://schemas.microsoft.com/office/drawing/2014/main" id="{0981B8AF-40EC-56CD-7FC5-3A6AA46EE386}"/>
              </a:ext>
            </a:extLst>
          </p:cNvPr>
          <p:cNvSpPr/>
          <p:nvPr/>
        </p:nvSpPr>
        <p:spPr>
          <a:xfrm>
            <a:off x="5367869" y="4936068"/>
            <a:ext cx="1244598" cy="1769533"/>
          </a:xfrm>
          <a:prstGeom prst="roundRect">
            <a:avLst>
              <a:gd name="adj" fmla="val 4852"/>
            </a:avLst>
          </a:prstGeom>
          <a:solidFill>
            <a:schemeClr val="bg1"/>
          </a:solidFill>
          <a:ln w="22225">
            <a:solidFill>
              <a:srgbClr val="16A0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br>
              <a:rPr lang="es-ES" sz="900" b="1" dirty="0">
                <a:solidFill>
                  <a:srgbClr val="002855"/>
                </a:solidFill>
              </a:rPr>
            </a:br>
            <a:r>
              <a:rPr lang="es-ES" sz="900" b="1" dirty="0">
                <a:solidFill>
                  <a:srgbClr val="002855"/>
                </a:solidFill>
              </a:rPr>
              <a:t>AGREE ON MANAGEMENT PLAN</a:t>
            </a:r>
          </a:p>
          <a:p>
            <a:pPr marL="92075" indent="-92075">
              <a:buFont typeface="Arial" panose="020B0604020202020204" pitchFamily="34" charset="0"/>
              <a:buChar char="•"/>
            </a:pPr>
            <a:r>
              <a:rPr lang="es-ES" sz="900" dirty="0" err="1">
                <a:solidFill>
                  <a:srgbClr val="002855"/>
                </a:solidFill>
              </a:rPr>
              <a:t>Specify</a:t>
            </a:r>
            <a:r>
              <a:rPr lang="es-ES" sz="900" dirty="0">
                <a:solidFill>
                  <a:srgbClr val="002855"/>
                </a:solidFill>
              </a:rPr>
              <a:t> SMART </a:t>
            </a:r>
            <a:r>
              <a:rPr lang="es-ES" sz="900" dirty="0" err="1">
                <a:solidFill>
                  <a:srgbClr val="002855"/>
                </a:solidFill>
              </a:rPr>
              <a:t>goals</a:t>
            </a:r>
            <a:r>
              <a:rPr lang="es-ES" sz="900" dirty="0">
                <a:solidFill>
                  <a:srgbClr val="002855"/>
                </a:solidFill>
              </a:rPr>
              <a:t>:</a:t>
            </a:r>
          </a:p>
          <a:p>
            <a:pPr marL="227013" lvl="1" indent="-93663">
              <a:buFont typeface="Arial" panose="020B0604020202020204" pitchFamily="34" charset="0"/>
              <a:buChar char="•"/>
            </a:pPr>
            <a:r>
              <a:rPr lang="es-ES" sz="900" dirty="0" err="1">
                <a:solidFill>
                  <a:srgbClr val="002855"/>
                </a:solidFill>
              </a:rPr>
              <a:t>Specific</a:t>
            </a:r>
            <a:endParaRPr lang="es-ES" sz="900" dirty="0">
              <a:solidFill>
                <a:srgbClr val="002855"/>
              </a:solidFill>
            </a:endParaRPr>
          </a:p>
          <a:p>
            <a:pPr marL="227013" lvl="1" indent="-93663">
              <a:buFont typeface="Arial" panose="020B0604020202020204" pitchFamily="34" charset="0"/>
              <a:buChar char="•"/>
            </a:pPr>
            <a:r>
              <a:rPr lang="es-ES" sz="900" dirty="0" err="1">
                <a:solidFill>
                  <a:srgbClr val="002855"/>
                </a:solidFill>
              </a:rPr>
              <a:t>Measurable</a:t>
            </a:r>
            <a:endParaRPr lang="es-ES" sz="900" dirty="0">
              <a:solidFill>
                <a:srgbClr val="002855"/>
              </a:solidFill>
            </a:endParaRPr>
          </a:p>
          <a:p>
            <a:pPr marL="227013" lvl="1" indent="-93663">
              <a:buFont typeface="Arial" panose="020B0604020202020204" pitchFamily="34" charset="0"/>
              <a:buChar char="•"/>
            </a:pPr>
            <a:r>
              <a:rPr lang="es-ES" sz="900" dirty="0" err="1">
                <a:solidFill>
                  <a:srgbClr val="002855"/>
                </a:solidFill>
              </a:rPr>
              <a:t>Achievable</a:t>
            </a:r>
            <a:endParaRPr lang="es-ES" sz="900" dirty="0">
              <a:solidFill>
                <a:srgbClr val="002855"/>
              </a:solidFill>
            </a:endParaRPr>
          </a:p>
          <a:p>
            <a:pPr marL="227013" lvl="1" indent="-93663">
              <a:buFont typeface="Arial" panose="020B0604020202020204" pitchFamily="34" charset="0"/>
              <a:buChar char="•"/>
            </a:pPr>
            <a:r>
              <a:rPr lang="es-ES" sz="900" dirty="0" err="1">
                <a:solidFill>
                  <a:srgbClr val="002855"/>
                </a:solidFill>
              </a:rPr>
              <a:t>Realistic</a:t>
            </a:r>
            <a:endParaRPr lang="es-ES" sz="900" dirty="0">
              <a:solidFill>
                <a:srgbClr val="002855"/>
              </a:solidFill>
            </a:endParaRPr>
          </a:p>
          <a:p>
            <a:pPr marL="227013" lvl="1" indent="-93663">
              <a:buFont typeface="Arial" panose="020B0604020202020204" pitchFamily="34" charset="0"/>
              <a:buChar char="•"/>
            </a:pPr>
            <a:r>
              <a:rPr lang="es-ES" sz="900" dirty="0">
                <a:solidFill>
                  <a:srgbClr val="002855"/>
                </a:solidFill>
              </a:rPr>
              <a:t>Time </a:t>
            </a:r>
            <a:r>
              <a:rPr lang="es-ES" sz="900" dirty="0" err="1">
                <a:solidFill>
                  <a:srgbClr val="002855"/>
                </a:solidFill>
              </a:rPr>
              <a:t>limited</a:t>
            </a:r>
            <a:endParaRPr lang="es-ES" sz="900" dirty="0">
              <a:solidFill>
                <a:srgbClr val="002855"/>
              </a:solidFill>
            </a:endParaRPr>
          </a:p>
        </p:txBody>
      </p:sp>
      <p:sp>
        <p:nvSpPr>
          <p:cNvPr id="15" name="Rectángulo redondeado 14">
            <a:extLst>
              <a:ext uri="{FF2B5EF4-FFF2-40B4-BE49-F238E27FC236}">
                <a16:creationId xmlns:a16="http://schemas.microsoft.com/office/drawing/2014/main" id="{E6896643-6AC2-B585-64C1-B08C41821211}"/>
              </a:ext>
            </a:extLst>
          </p:cNvPr>
          <p:cNvSpPr/>
          <p:nvPr/>
        </p:nvSpPr>
        <p:spPr>
          <a:xfrm>
            <a:off x="7061199" y="4136753"/>
            <a:ext cx="4687889" cy="1485113"/>
          </a:xfrm>
          <a:prstGeom prst="roundRect">
            <a:avLst>
              <a:gd name="adj" fmla="val 4852"/>
            </a:avLst>
          </a:prstGeom>
          <a:solidFill>
            <a:schemeClr val="bg1"/>
          </a:solidFill>
          <a:ln w="22225">
            <a:solidFill>
              <a:srgbClr val="187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44500" lvl="1" indent="-133350"/>
            <a:r>
              <a:rPr lang="es-ES" sz="900" b="1" dirty="0">
                <a:solidFill>
                  <a:srgbClr val="002855"/>
                </a:solidFill>
              </a:rPr>
              <a:t>AGREE ON MANAGEMENT PLAN</a:t>
            </a:r>
          </a:p>
          <a:p>
            <a:pPr marL="444500" lvl="1" indent="-133350">
              <a:buFont typeface="Arial" panose="020B0604020202020204" pitchFamily="34" charset="0"/>
              <a:buChar char="•"/>
            </a:pPr>
            <a:r>
              <a:rPr lang="es-ES" sz="900" dirty="0" err="1">
                <a:solidFill>
                  <a:srgbClr val="002855"/>
                </a:solidFill>
              </a:rPr>
              <a:t>Ensure</a:t>
            </a:r>
            <a:r>
              <a:rPr lang="es-ES" sz="900" dirty="0">
                <a:solidFill>
                  <a:srgbClr val="002855"/>
                </a:solidFill>
              </a:rPr>
              <a:t> Access </a:t>
            </a:r>
            <a:r>
              <a:rPr lang="es-ES" sz="900" dirty="0" err="1">
                <a:solidFill>
                  <a:srgbClr val="002855"/>
                </a:solidFill>
              </a:rPr>
              <a:t>to</a:t>
            </a:r>
            <a:r>
              <a:rPr lang="es-ES" sz="900" dirty="0">
                <a:solidFill>
                  <a:srgbClr val="002855"/>
                </a:solidFill>
              </a:rPr>
              <a:t> DSMES</a:t>
            </a:r>
          </a:p>
          <a:p>
            <a:pPr marL="444500" lvl="1" indent="-133350">
              <a:buFont typeface="Arial" panose="020B0604020202020204" pitchFamily="34" charset="0"/>
              <a:buChar char="•"/>
            </a:pPr>
            <a:r>
              <a:rPr lang="es-ES" sz="900" dirty="0" err="1">
                <a:solidFill>
                  <a:srgbClr val="002855"/>
                </a:solidFill>
              </a:rPr>
              <a:t>Involve</a:t>
            </a:r>
            <a:r>
              <a:rPr lang="es-ES" sz="900" dirty="0">
                <a:solidFill>
                  <a:srgbClr val="002855"/>
                </a:solidFill>
              </a:rPr>
              <a:t> </a:t>
            </a:r>
            <a:r>
              <a:rPr lang="es-ES" sz="900" dirty="0" err="1">
                <a:solidFill>
                  <a:srgbClr val="002855"/>
                </a:solidFill>
              </a:rPr>
              <a:t>an</a:t>
            </a:r>
            <a:r>
              <a:rPr lang="es-ES" sz="900" dirty="0">
                <a:solidFill>
                  <a:srgbClr val="002855"/>
                </a:solidFill>
              </a:rPr>
              <a:t> </a:t>
            </a:r>
            <a:r>
              <a:rPr lang="es-ES" sz="900" dirty="0" err="1">
                <a:solidFill>
                  <a:srgbClr val="002855"/>
                </a:solidFill>
              </a:rPr>
              <a:t>educated</a:t>
            </a:r>
            <a:r>
              <a:rPr lang="es-ES" sz="900" dirty="0">
                <a:solidFill>
                  <a:srgbClr val="002855"/>
                </a:solidFill>
              </a:rPr>
              <a:t> and </a:t>
            </a:r>
            <a:r>
              <a:rPr lang="es-ES" sz="900" dirty="0" err="1">
                <a:solidFill>
                  <a:srgbClr val="002855"/>
                </a:solidFill>
              </a:rPr>
              <a:t>informed</a:t>
            </a:r>
            <a:r>
              <a:rPr lang="es-ES" sz="900" dirty="0">
                <a:solidFill>
                  <a:srgbClr val="002855"/>
                </a:solidFill>
              </a:rPr>
              <a:t> </a:t>
            </a:r>
            <a:r>
              <a:rPr lang="es-ES" sz="900" dirty="0" err="1">
                <a:solidFill>
                  <a:srgbClr val="002855"/>
                </a:solidFill>
              </a:rPr>
              <a:t>person</a:t>
            </a:r>
            <a:r>
              <a:rPr lang="es-ES" sz="900" dirty="0">
                <a:solidFill>
                  <a:srgbClr val="002855"/>
                </a:solidFill>
              </a:rPr>
              <a:t> (and </a:t>
            </a:r>
            <a:r>
              <a:rPr lang="es-ES" sz="900" dirty="0" err="1">
                <a:solidFill>
                  <a:srgbClr val="002855"/>
                </a:solidFill>
              </a:rPr>
              <a:t>the</a:t>
            </a:r>
            <a:r>
              <a:rPr lang="es-ES" sz="900" dirty="0">
                <a:solidFill>
                  <a:srgbClr val="002855"/>
                </a:solidFill>
              </a:rPr>
              <a:t> </a:t>
            </a:r>
            <a:r>
              <a:rPr lang="es-ES" sz="900" dirty="0" err="1">
                <a:solidFill>
                  <a:srgbClr val="002855"/>
                </a:solidFill>
              </a:rPr>
              <a:t>individual’s</a:t>
            </a:r>
            <a:r>
              <a:rPr lang="es-ES" sz="900" dirty="0">
                <a:solidFill>
                  <a:srgbClr val="002855"/>
                </a:solidFill>
              </a:rPr>
              <a:t> </a:t>
            </a:r>
            <a:r>
              <a:rPr lang="es-ES" sz="900" dirty="0" err="1">
                <a:solidFill>
                  <a:srgbClr val="002855"/>
                </a:solidFill>
              </a:rPr>
              <a:t>family</a:t>
            </a:r>
            <a:r>
              <a:rPr lang="es-ES" sz="900" dirty="0">
                <a:solidFill>
                  <a:srgbClr val="002855"/>
                </a:solidFill>
              </a:rPr>
              <a:t> </a:t>
            </a:r>
            <a:r>
              <a:rPr lang="es-ES" sz="900" dirty="0" err="1">
                <a:solidFill>
                  <a:srgbClr val="002855"/>
                </a:solidFill>
              </a:rPr>
              <a:t>or</a:t>
            </a:r>
            <a:r>
              <a:rPr lang="es-ES" sz="900" dirty="0">
                <a:solidFill>
                  <a:srgbClr val="002855"/>
                </a:solidFill>
              </a:rPr>
              <a:t> </a:t>
            </a:r>
            <a:r>
              <a:rPr lang="es-ES" sz="900" dirty="0" err="1">
                <a:solidFill>
                  <a:srgbClr val="002855"/>
                </a:solidFill>
              </a:rPr>
              <a:t>caregiver</a:t>
            </a:r>
            <a:r>
              <a:rPr lang="es-ES" sz="900" dirty="0">
                <a:solidFill>
                  <a:srgbClr val="002855"/>
                </a:solidFill>
              </a:rPr>
              <a:t>)</a:t>
            </a:r>
          </a:p>
          <a:p>
            <a:pPr marL="444500" lvl="1" indent="-133350">
              <a:buFont typeface="Arial" panose="020B0604020202020204" pitchFamily="34" charset="0"/>
              <a:buChar char="•"/>
            </a:pPr>
            <a:r>
              <a:rPr lang="es-ES" sz="900" dirty="0">
                <a:solidFill>
                  <a:srgbClr val="002855"/>
                </a:solidFill>
              </a:rPr>
              <a:t>Explote personal </a:t>
            </a:r>
            <a:r>
              <a:rPr lang="es-ES" sz="900" dirty="0" err="1">
                <a:solidFill>
                  <a:srgbClr val="002855"/>
                </a:solidFill>
              </a:rPr>
              <a:t>preferences</a:t>
            </a:r>
            <a:endParaRPr lang="es-ES" sz="900" dirty="0">
              <a:solidFill>
                <a:srgbClr val="002855"/>
              </a:solidFill>
            </a:endParaRPr>
          </a:p>
          <a:p>
            <a:pPr marL="444500" lvl="1" indent="-133350">
              <a:buFont typeface="Arial" panose="020B0604020202020204" pitchFamily="34" charset="0"/>
              <a:buChar char="•"/>
            </a:pPr>
            <a:r>
              <a:rPr lang="es-ES" sz="900" dirty="0" err="1">
                <a:solidFill>
                  <a:srgbClr val="002855"/>
                </a:solidFill>
              </a:rPr>
              <a:t>Language</a:t>
            </a:r>
            <a:r>
              <a:rPr lang="es-ES" sz="900" dirty="0">
                <a:solidFill>
                  <a:srgbClr val="002855"/>
                </a:solidFill>
              </a:rPr>
              <a:t> </a:t>
            </a:r>
            <a:r>
              <a:rPr lang="es-ES" sz="900" dirty="0" err="1">
                <a:solidFill>
                  <a:srgbClr val="002855"/>
                </a:solidFill>
              </a:rPr>
              <a:t>matters</a:t>
            </a:r>
            <a:r>
              <a:rPr lang="es-ES" sz="900" dirty="0">
                <a:solidFill>
                  <a:srgbClr val="002855"/>
                </a:solidFill>
              </a:rPr>
              <a:t> (</a:t>
            </a:r>
            <a:r>
              <a:rPr lang="es-ES" sz="900" dirty="0" err="1">
                <a:solidFill>
                  <a:srgbClr val="002855"/>
                </a:solidFill>
              </a:rPr>
              <a:t>include</a:t>
            </a:r>
            <a:r>
              <a:rPr lang="es-ES" sz="900" dirty="0">
                <a:solidFill>
                  <a:srgbClr val="002855"/>
                </a:solidFill>
              </a:rPr>
              <a:t> </a:t>
            </a:r>
            <a:r>
              <a:rPr lang="es-ES" sz="900" dirty="0" err="1">
                <a:solidFill>
                  <a:srgbClr val="002855"/>
                </a:solidFill>
              </a:rPr>
              <a:t>person-first</a:t>
            </a:r>
            <a:r>
              <a:rPr lang="es-ES" sz="900" dirty="0">
                <a:solidFill>
                  <a:srgbClr val="002855"/>
                </a:solidFill>
              </a:rPr>
              <a:t>, </a:t>
            </a:r>
            <a:r>
              <a:rPr lang="es-ES" sz="900" dirty="0" err="1">
                <a:solidFill>
                  <a:srgbClr val="002855"/>
                </a:solidFill>
              </a:rPr>
              <a:t>strenghts-based</a:t>
            </a:r>
            <a:r>
              <a:rPr lang="es-ES" sz="900" dirty="0">
                <a:solidFill>
                  <a:srgbClr val="002855"/>
                </a:solidFill>
              </a:rPr>
              <a:t>, </a:t>
            </a:r>
            <a:r>
              <a:rPr lang="es-ES" sz="900" dirty="0" err="1">
                <a:solidFill>
                  <a:srgbClr val="002855"/>
                </a:solidFill>
              </a:rPr>
              <a:t>empowering</a:t>
            </a:r>
            <a:r>
              <a:rPr lang="es-ES" sz="900" dirty="0">
                <a:solidFill>
                  <a:srgbClr val="002855"/>
                </a:solidFill>
              </a:rPr>
              <a:t> </a:t>
            </a:r>
            <a:r>
              <a:rPr lang="es-ES" sz="900" dirty="0" err="1">
                <a:solidFill>
                  <a:srgbClr val="002855"/>
                </a:solidFill>
              </a:rPr>
              <a:t>language</a:t>
            </a:r>
            <a:r>
              <a:rPr lang="es-ES" sz="900" dirty="0">
                <a:solidFill>
                  <a:srgbClr val="002855"/>
                </a:solidFill>
              </a:rPr>
              <a:t>)</a:t>
            </a:r>
          </a:p>
          <a:p>
            <a:pPr marL="444500" lvl="1" indent="-133350">
              <a:buFont typeface="Arial" panose="020B0604020202020204" pitchFamily="34" charset="0"/>
              <a:buChar char="•"/>
            </a:pPr>
            <a:r>
              <a:rPr lang="es-ES" sz="900" dirty="0" err="1">
                <a:solidFill>
                  <a:srgbClr val="002855"/>
                </a:solidFill>
              </a:rPr>
              <a:t>Include</a:t>
            </a:r>
            <a:r>
              <a:rPr lang="es-ES" sz="900" dirty="0">
                <a:solidFill>
                  <a:srgbClr val="002855"/>
                </a:solidFill>
              </a:rPr>
              <a:t> </a:t>
            </a:r>
            <a:r>
              <a:rPr lang="es-ES" sz="900" dirty="0" err="1">
                <a:solidFill>
                  <a:srgbClr val="002855"/>
                </a:solidFill>
              </a:rPr>
              <a:t>motivational</a:t>
            </a:r>
            <a:r>
              <a:rPr lang="es-ES" sz="900" dirty="0">
                <a:solidFill>
                  <a:srgbClr val="002855"/>
                </a:solidFill>
              </a:rPr>
              <a:t> </a:t>
            </a:r>
            <a:r>
              <a:rPr lang="es-ES" sz="900" dirty="0" err="1">
                <a:solidFill>
                  <a:srgbClr val="002855"/>
                </a:solidFill>
              </a:rPr>
              <a:t>interviewing</a:t>
            </a:r>
            <a:r>
              <a:rPr lang="es-ES" sz="900" dirty="0">
                <a:solidFill>
                  <a:srgbClr val="002855"/>
                </a:solidFill>
              </a:rPr>
              <a:t>, </a:t>
            </a:r>
            <a:r>
              <a:rPr lang="es-ES" sz="900" dirty="0" err="1">
                <a:solidFill>
                  <a:srgbClr val="002855"/>
                </a:solidFill>
              </a:rPr>
              <a:t>goal</a:t>
            </a:r>
            <a:r>
              <a:rPr lang="es-ES" sz="900" dirty="0">
                <a:solidFill>
                  <a:srgbClr val="002855"/>
                </a:solidFill>
              </a:rPr>
              <a:t> </a:t>
            </a:r>
            <a:r>
              <a:rPr lang="es-ES" sz="900" dirty="0" err="1">
                <a:solidFill>
                  <a:srgbClr val="002855"/>
                </a:solidFill>
              </a:rPr>
              <a:t>setting</a:t>
            </a:r>
            <a:r>
              <a:rPr lang="es-ES" sz="900" dirty="0">
                <a:solidFill>
                  <a:srgbClr val="002855"/>
                </a:solidFill>
              </a:rPr>
              <a:t>, and </a:t>
            </a:r>
            <a:r>
              <a:rPr lang="es-ES" sz="900" dirty="0" err="1">
                <a:solidFill>
                  <a:srgbClr val="002855"/>
                </a:solidFill>
              </a:rPr>
              <a:t>shared</a:t>
            </a:r>
            <a:r>
              <a:rPr lang="es-ES" sz="900" dirty="0">
                <a:solidFill>
                  <a:srgbClr val="002855"/>
                </a:solidFill>
              </a:rPr>
              <a:t> decisión-</a:t>
            </a:r>
            <a:r>
              <a:rPr lang="es-ES" sz="900" dirty="0" err="1">
                <a:solidFill>
                  <a:srgbClr val="002855"/>
                </a:solidFill>
              </a:rPr>
              <a:t>making</a:t>
            </a:r>
            <a:endParaRPr lang="es-ES" sz="900" dirty="0">
              <a:solidFill>
                <a:srgbClr val="002855"/>
              </a:solidFill>
            </a:endParaRPr>
          </a:p>
        </p:txBody>
      </p:sp>
      <p:sp>
        <p:nvSpPr>
          <p:cNvPr id="16" name="Rectángulo redondeado 15">
            <a:extLst>
              <a:ext uri="{FF2B5EF4-FFF2-40B4-BE49-F238E27FC236}">
                <a16:creationId xmlns:a16="http://schemas.microsoft.com/office/drawing/2014/main" id="{C0CEB3C5-0347-7933-D537-E6324A47ADA0}"/>
              </a:ext>
            </a:extLst>
          </p:cNvPr>
          <p:cNvSpPr/>
          <p:nvPr/>
        </p:nvSpPr>
        <p:spPr>
          <a:xfrm>
            <a:off x="7239000" y="2489202"/>
            <a:ext cx="4510088" cy="1269998"/>
          </a:xfrm>
          <a:prstGeom prst="roundRect">
            <a:avLst>
              <a:gd name="adj" fmla="val 4852"/>
            </a:avLst>
          </a:prstGeom>
          <a:solidFill>
            <a:schemeClr val="bg1"/>
          </a:solidFill>
          <a:ln w="22225">
            <a:solidFill>
              <a:srgbClr val="F479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3225" lvl="1" indent="-92075"/>
            <a:r>
              <a:rPr lang="es-ES" sz="900" b="1" dirty="0">
                <a:solidFill>
                  <a:srgbClr val="002855"/>
                </a:solidFill>
              </a:rPr>
              <a:t>CONSIDER SPECIFIC FACTORS THAT IMPACT CHOICE OF TREATMENT</a:t>
            </a:r>
          </a:p>
          <a:p>
            <a:pPr marL="403225" lvl="1" indent="-92075">
              <a:buFont typeface="Arial" panose="020B0604020202020204" pitchFamily="34" charset="0"/>
              <a:buChar char="•"/>
            </a:pPr>
            <a:r>
              <a:rPr lang="es-ES" sz="900" dirty="0" err="1">
                <a:solidFill>
                  <a:srgbClr val="002855"/>
                </a:solidFill>
              </a:rPr>
              <a:t>Individualized</a:t>
            </a:r>
            <a:r>
              <a:rPr lang="es-ES" sz="900" dirty="0">
                <a:solidFill>
                  <a:srgbClr val="002855"/>
                </a:solidFill>
              </a:rPr>
              <a:t>  </a:t>
            </a:r>
            <a:r>
              <a:rPr lang="es-ES" sz="900" dirty="0" err="1">
                <a:solidFill>
                  <a:srgbClr val="002855"/>
                </a:solidFill>
              </a:rPr>
              <a:t>glycemic</a:t>
            </a:r>
            <a:r>
              <a:rPr lang="es-ES" sz="900" dirty="0">
                <a:solidFill>
                  <a:srgbClr val="002855"/>
                </a:solidFill>
              </a:rPr>
              <a:t> and </a:t>
            </a:r>
            <a:r>
              <a:rPr lang="es-ES" sz="900" dirty="0" err="1">
                <a:solidFill>
                  <a:srgbClr val="002855"/>
                </a:solidFill>
              </a:rPr>
              <a:t>weight</a:t>
            </a:r>
            <a:r>
              <a:rPr lang="es-ES" sz="900" dirty="0">
                <a:solidFill>
                  <a:srgbClr val="002855"/>
                </a:solidFill>
              </a:rPr>
              <a:t> </a:t>
            </a:r>
            <a:r>
              <a:rPr lang="es-ES" sz="900" dirty="0" err="1">
                <a:solidFill>
                  <a:srgbClr val="002855"/>
                </a:solidFill>
              </a:rPr>
              <a:t>goals</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Impact</a:t>
            </a:r>
            <a:r>
              <a:rPr lang="es-ES" sz="900" dirty="0">
                <a:solidFill>
                  <a:srgbClr val="002855"/>
                </a:solidFill>
              </a:rPr>
              <a:t> </a:t>
            </a:r>
            <a:r>
              <a:rPr lang="es-ES" sz="900" dirty="0" err="1">
                <a:solidFill>
                  <a:srgbClr val="002855"/>
                </a:solidFill>
              </a:rPr>
              <a:t>on</a:t>
            </a:r>
            <a:r>
              <a:rPr lang="es-ES" sz="900" dirty="0">
                <a:solidFill>
                  <a:srgbClr val="002855"/>
                </a:solidFill>
              </a:rPr>
              <a:t> </a:t>
            </a:r>
            <a:r>
              <a:rPr lang="es-ES" sz="900" dirty="0" err="1">
                <a:solidFill>
                  <a:srgbClr val="002855"/>
                </a:solidFill>
              </a:rPr>
              <a:t>weight</a:t>
            </a:r>
            <a:r>
              <a:rPr lang="es-ES" sz="900" dirty="0">
                <a:solidFill>
                  <a:srgbClr val="002855"/>
                </a:solidFill>
              </a:rPr>
              <a:t>, </a:t>
            </a:r>
            <a:r>
              <a:rPr lang="es-ES" sz="900" dirty="0" err="1">
                <a:solidFill>
                  <a:srgbClr val="002855"/>
                </a:solidFill>
              </a:rPr>
              <a:t>hypoglycemia</a:t>
            </a:r>
            <a:r>
              <a:rPr lang="es-ES" sz="900" dirty="0">
                <a:solidFill>
                  <a:srgbClr val="002855"/>
                </a:solidFill>
              </a:rPr>
              <a:t>, and cardiovascular and </a:t>
            </a:r>
            <a:r>
              <a:rPr lang="es-ES" sz="900" dirty="0" err="1">
                <a:solidFill>
                  <a:srgbClr val="002855"/>
                </a:solidFill>
              </a:rPr>
              <a:t>kidney</a:t>
            </a:r>
            <a:r>
              <a:rPr lang="es-ES" sz="900" dirty="0">
                <a:solidFill>
                  <a:srgbClr val="002855"/>
                </a:solidFill>
              </a:rPr>
              <a:t> </a:t>
            </a:r>
            <a:r>
              <a:rPr lang="es-ES" sz="900" dirty="0" err="1">
                <a:solidFill>
                  <a:srgbClr val="002855"/>
                </a:solidFill>
              </a:rPr>
              <a:t>protection</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Underlying</a:t>
            </a:r>
            <a:r>
              <a:rPr lang="es-ES" sz="900" dirty="0">
                <a:solidFill>
                  <a:srgbClr val="002855"/>
                </a:solidFill>
              </a:rPr>
              <a:t> </a:t>
            </a:r>
            <a:r>
              <a:rPr lang="es-ES" sz="900" dirty="0" err="1">
                <a:solidFill>
                  <a:srgbClr val="002855"/>
                </a:solidFill>
              </a:rPr>
              <a:t>physiological</a:t>
            </a:r>
            <a:r>
              <a:rPr lang="es-ES" sz="900" dirty="0">
                <a:solidFill>
                  <a:srgbClr val="002855"/>
                </a:solidFill>
              </a:rPr>
              <a:t> </a:t>
            </a:r>
            <a:r>
              <a:rPr lang="es-ES" sz="900" dirty="0" err="1">
                <a:solidFill>
                  <a:srgbClr val="002855"/>
                </a:solidFill>
              </a:rPr>
              <a:t>factors</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Side</a:t>
            </a:r>
            <a:r>
              <a:rPr lang="es-ES" sz="900" dirty="0">
                <a:solidFill>
                  <a:srgbClr val="002855"/>
                </a:solidFill>
              </a:rPr>
              <a:t> </a:t>
            </a:r>
            <a:r>
              <a:rPr lang="es-ES" sz="900" dirty="0" err="1">
                <a:solidFill>
                  <a:srgbClr val="002855"/>
                </a:solidFill>
              </a:rPr>
              <a:t>effect</a:t>
            </a:r>
            <a:r>
              <a:rPr lang="es-ES" sz="900" dirty="0">
                <a:solidFill>
                  <a:srgbClr val="002855"/>
                </a:solidFill>
              </a:rPr>
              <a:t> </a:t>
            </a:r>
            <a:r>
              <a:rPr lang="es-ES" sz="900" dirty="0" err="1">
                <a:solidFill>
                  <a:srgbClr val="002855"/>
                </a:solidFill>
              </a:rPr>
              <a:t>profiles</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medications</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Complexity</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treatment</a:t>
            </a:r>
            <a:r>
              <a:rPr lang="es-ES" sz="900" dirty="0">
                <a:solidFill>
                  <a:srgbClr val="002855"/>
                </a:solidFill>
              </a:rPr>
              <a:t> plan (i.e., </a:t>
            </a:r>
            <a:r>
              <a:rPr lang="es-ES" sz="900" dirty="0" err="1">
                <a:solidFill>
                  <a:srgbClr val="002855"/>
                </a:solidFill>
              </a:rPr>
              <a:t>frequency</a:t>
            </a:r>
            <a:r>
              <a:rPr lang="es-ES" sz="900" dirty="0">
                <a:solidFill>
                  <a:srgbClr val="002855"/>
                </a:solidFill>
              </a:rPr>
              <a:t>, and </a:t>
            </a:r>
            <a:r>
              <a:rPr lang="es-ES" sz="900" dirty="0" err="1">
                <a:solidFill>
                  <a:srgbClr val="002855"/>
                </a:solidFill>
              </a:rPr>
              <a:t>mode</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administration</a:t>
            </a:r>
            <a:r>
              <a:rPr lang="es-ES" sz="900" dirty="0">
                <a:solidFill>
                  <a:srgbClr val="002855"/>
                </a:solidFill>
              </a:rPr>
              <a:t>)</a:t>
            </a:r>
          </a:p>
          <a:p>
            <a:pPr marL="403225" lvl="1" indent="-92075">
              <a:buFont typeface="Arial" panose="020B0604020202020204" pitchFamily="34" charset="0"/>
              <a:buChar char="•"/>
            </a:pPr>
            <a:r>
              <a:rPr lang="es-ES" sz="900" dirty="0">
                <a:solidFill>
                  <a:srgbClr val="002855"/>
                </a:solidFill>
              </a:rPr>
              <a:t>Access, </a:t>
            </a:r>
            <a:r>
              <a:rPr lang="es-ES" sz="900" dirty="0" err="1">
                <a:solidFill>
                  <a:srgbClr val="002855"/>
                </a:solidFill>
              </a:rPr>
              <a:t>cost</a:t>
            </a:r>
            <a:r>
              <a:rPr lang="es-ES" sz="900" dirty="0">
                <a:solidFill>
                  <a:srgbClr val="002855"/>
                </a:solidFill>
              </a:rPr>
              <a:t>, </a:t>
            </a:r>
            <a:r>
              <a:rPr lang="es-ES" sz="900" dirty="0" err="1">
                <a:solidFill>
                  <a:srgbClr val="002855"/>
                </a:solidFill>
              </a:rPr>
              <a:t>availability</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medication</a:t>
            </a:r>
            <a:r>
              <a:rPr lang="es-ES" sz="900" dirty="0">
                <a:solidFill>
                  <a:srgbClr val="002855"/>
                </a:solidFill>
              </a:rPr>
              <a:t>, and </a:t>
            </a:r>
            <a:r>
              <a:rPr lang="es-ES" sz="900" dirty="0" err="1">
                <a:solidFill>
                  <a:srgbClr val="002855"/>
                </a:solidFill>
              </a:rPr>
              <a:t>lifestyle</a:t>
            </a:r>
            <a:r>
              <a:rPr lang="es-ES" sz="900" dirty="0">
                <a:solidFill>
                  <a:srgbClr val="002855"/>
                </a:solidFill>
              </a:rPr>
              <a:t> </a:t>
            </a:r>
            <a:r>
              <a:rPr lang="es-ES" sz="900" dirty="0" err="1">
                <a:solidFill>
                  <a:srgbClr val="002855"/>
                </a:solidFill>
              </a:rPr>
              <a:t>choices</a:t>
            </a:r>
            <a:endParaRPr lang="es-ES" sz="900" dirty="0">
              <a:solidFill>
                <a:srgbClr val="002855"/>
              </a:solidFill>
            </a:endParaRPr>
          </a:p>
        </p:txBody>
      </p:sp>
      <p:sp>
        <p:nvSpPr>
          <p:cNvPr id="17" name="Rectángulo redondeado 16">
            <a:extLst>
              <a:ext uri="{FF2B5EF4-FFF2-40B4-BE49-F238E27FC236}">
                <a16:creationId xmlns:a16="http://schemas.microsoft.com/office/drawing/2014/main" id="{021E3C7D-F2AE-0C53-BC58-0DF0EFE4AD2D}"/>
              </a:ext>
            </a:extLst>
          </p:cNvPr>
          <p:cNvSpPr/>
          <p:nvPr/>
        </p:nvSpPr>
        <p:spPr>
          <a:xfrm>
            <a:off x="6556650" y="1032230"/>
            <a:ext cx="3391683" cy="1186037"/>
          </a:xfrm>
          <a:prstGeom prst="roundRect">
            <a:avLst>
              <a:gd name="adj" fmla="val 4852"/>
            </a:avLst>
          </a:prstGeom>
          <a:solidFill>
            <a:schemeClr val="bg1"/>
          </a:solidFill>
          <a:ln w="22225">
            <a:solidFill>
              <a:srgbClr val="F6A6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ASSESS KEY PERSON CHARACTERISTICS</a:t>
            </a:r>
          </a:p>
          <a:p>
            <a:pPr marL="133350" indent="-133350">
              <a:buFont typeface="Arial" panose="020B0604020202020204" pitchFamily="34" charset="0"/>
              <a:buChar char="•"/>
            </a:pPr>
            <a:r>
              <a:rPr lang="es-ES" sz="900" dirty="0" err="1">
                <a:solidFill>
                  <a:srgbClr val="002855"/>
                </a:solidFill>
              </a:rPr>
              <a:t>The</a:t>
            </a:r>
            <a:r>
              <a:rPr lang="es-ES" sz="900" dirty="0">
                <a:solidFill>
                  <a:srgbClr val="002855"/>
                </a:solidFill>
              </a:rPr>
              <a:t> </a:t>
            </a:r>
            <a:r>
              <a:rPr lang="es-ES" sz="900" dirty="0" err="1">
                <a:solidFill>
                  <a:srgbClr val="002855"/>
                </a:solidFill>
              </a:rPr>
              <a:t>individual’s</a:t>
            </a:r>
            <a:r>
              <a:rPr lang="es-ES" sz="900" dirty="0">
                <a:solidFill>
                  <a:srgbClr val="002855"/>
                </a:solidFill>
              </a:rPr>
              <a:t> </a:t>
            </a:r>
            <a:r>
              <a:rPr lang="es-ES" sz="900" dirty="0" err="1">
                <a:solidFill>
                  <a:srgbClr val="002855"/>
                </a:solidFill>
              </a:rPr>
              <a:t>priorities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Current</a:t>
            </a:r>
            <a:r>
              <a:rPr lang="es-ES" sz="900" dirty="0">
                <a:solidFill>
                  <a:srgbClr val="002855"/>
                </a:solidFill>
              </a:rPr>
              <a:t> </a:t>
            </a:r>
            <a:r>
              <a:rPr lang="es-ES" sz="900" dirty="0" err="1">
                <a:solidFill>
                  <a:srgbClr val="002855"/>
                </a:solidFill>
              </a:rPr>
              <a:t>lifestyle</a:t>
            </a:r>
            <a:r>
              <a:rPr lang="es-ES" sz="900" dirty="0">
                <a:solidFill>
                  <a:srgbClr val="002855"/>
                </a:solidFill>
              </a:rPr>
              <a:t> and </a:t>
            </a:r>
            <a:r>
              <a:rPr lang="es-ES" sz="900" dirty="0" err="1">
                <a:solidFill>
                  <a:srgbClr val="002855"/>
                </a:solidFill>
              </a:rPr>
              <a:t>health</a:t>
            </a:r>
            <a:r>
              <a:rPr lang="es-ES" sz="900" dirty="0">
                <a:solidFill>
                  <a:srgbClr val="002855"/>
                </a:solidFill>
              </a:rPr>
              <a:t> </a:t>
            </a:r>
            <a:r>
              <a:rPr lang="es-ES" sz="900" dirty="0" err="1">
                <a:solidFill>
                  <a:srgbClr val="002855"/>
                </a:solidFill>
              </a:rPr>
              <a:t>behaviors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Comorbidities</a:t>
            </a:r>
            <a:r>
              <a:rPr lang="es-ES" sz="900" dirty="0">
                <a:solidFill>
                  <a:srgbClr val="002855"/>
                </a:solidFill>
              </a:rPr>
              <a:t> (i.e., CVD, CKD, and HF)</a:t>
            </a:r>
          </a:p>
          <a:p>
            <a:pPr marL="184150" lvl="1" indent="-92075">
              <a:buFont typeface="Arial" panose="020B0604020202020204" pitchFamily="34" charset="0"/>
              <a:buChar char="•"/>
            </a:pPr>
            <a:r>
              <a:rPr lang="es-ES" sz="900" dirty="0" err="1">
                <a:solidFill>
                  <a:srgbClr val="002855"/>
                </a:solidFill>
              </a:rPr>
              <a:t>Clinical</a:t>
            </a:r>
            <a:r>
              <a:rPr lang="es-ES" sz="900" dirty="0">
                <a:solidFill>
                  <a:srgbClr val="002855"/>
                </a:solidFill>
              </a:rPr>
              <a:t> </a:t>
            </a:r>
            <a:r>
              <a:rPr lang="es-ES" sz="900" dirty="0" err="1">
                <a:solidFill>
                  <a:srgbClr val="002855"/>
                </a:solidFill>
              </a:rPr>
              <a:t>characteristics</a:t>
            </a:r>
            <a:r>
              <a:rPr lang="es-ES" sz="900" dirty="0">
                <a:solidFill>
                  <a:srgbClr val="002855"/>
                </a:solidFill>
              </a:rPr>
              <a:t> (i.e., </a:t>
            </a:r>
            <a:r>
              <a:rPr lang="es-ES" sz="900" dirty="0" err="1">
                <a:solidFill>
                  <a:srgbClr val="002855"/>
                </a:solidFill>
              </a:rPr>
              <a:t>age</a:t>
            </a:r>
            <a:r>
              <a:rPr lang="es-ES" sz="900" dirty="0">
                <a:solidFill>
                  <a:srgbClr val="002855"/>
                </a:solidFill>
              </a:rPr>
              <a:t>, A1C, and </a:t>
            </a:r>
            <a:r>
              <a:rPr lang="es-ES" sz="900" dirty="0" err="1">
                <a:solidFill>
                  <a:srgbClr val="002855"/>
                </a:solidFill>
              </a:rPr>
              <a:t>weight</a:t>
            </a:r>
            <a:r>
              <a:rPr lang="es-ES" sz="900" dirty="0">
                <a:solidFill>
                  <a:srgbClr val="002855"/>
                </a:solidFill>
              </a:rPr>
              <a:t>)</a:t>
            </a:r>
          </a:p>
          <a:p>
            <a:pPr marL="444500" lvl="1" indent="-84138">
              <a:buFont typeface="Arial" panose="020B0604020202020204" pitchFamily="34" charset="0"/>
              <a:buChar char="•"/>
            </a:pPr>
            <a:r>
              <a:rPr lang="es-ES" sz="900" dirty="0">
                <a:solidFill>
                  <a:srgbClr val="002855"/>
                </a:solidFill>
              </a:rPr>
              <a:t>Issues </a:t>
            </a:r>
            <a:r>
              <a:rPr lang="es-ES" sz="900" dirty="0" err="1">
                <a:solidFill>
                  <a:srgbClr val="002855"/>
                </a:solidFill>
              </a:rPr>
              <a:t>such</a:t>
            </a:r>
            <a:r>
              <a:rPr lang="es-ES" sz="900" dirty="0">
                <a:solidFill>
                  <a:srgbClr val="002855"/>
                </a:solidFill>
              </a:rPr>
              <a:t> as </a:t>
            </a:r>
            <a:r>
              <a:rPr lang="es-ES" sz="900" dirty="0" err="1">
                <a:solidFill>
                  <a:srgbClr val="002855"/>
                </a:solidFill>
              </a:rPr>
              <a:t>motivation</a:t>
            </a:r>
            <a:r>
              <a:rPr lang="es-ES" sz="900" dirty="0">
                <a:solidFill>
                  <a:srgbClr val="002855"/>
                </a:solidFill>
              </a:rPr>
              <a:t>, </a:t>
            </a:r>
            <a:r>
              <a:rPr lang="es-ES" sz="900" dirty="0" err="1">
                <a:solidFill>
                  <a:srgbClr val="002855"/>
                </a:solidFill>
              </a:rPr>
              <a:t>depression</a:t>
            </a:r>
            <a:r>
              <a:rPr lang="es-ES" sz="900" dirty="0">
                <a:solidFill>
                  <a:srgbClr val="002855"/>
                </a:solidFill>
              </a:rPr>
              <a:t>, and </a:t>
            </a:r>
            <a:r>
              <a:rPr lang="es-ES" sz="900" dirty="0" err="1">
                <a:solidFill>
                  <a:srgbClr val="002855"/>
                </a:solidFill>
              </a:rPr>
              <a:t>cognition</a:t>
            </a:r>
            <a:endParaRPr lang="es-ES" sz="900" dirty="0">
              <a:solidFill>
                <a:srgbClr val="002855"/>
              </a:solidFill>
            </a:endParaRPr>
          </a:p>
          <a:p>
            <a:pPr marL="590550" lvl="1" indent="-133350">
              <a:buFont typeface="Arial" panose="020B0604020202020204" pitchFamily="34" charset="0"/>
              <a:buChar char="•"/>
            </a:pPr>
            <a:r>
              <a:rPr lang="es-ES" sz="900" dirty="0">
                <a:solidFill>
                  <a:srgbClr val="002855"/>
                </a:solidFill>
              </a:rPr>
              <a:t>Social </a:t>
            </a:r>
            <a:r>
              <a:rPr lang="es-ES" sz="900" dirty="0" err="1">
                <a:solidFill>
                  <a:srgbClr val="002855"/>
                </a:solidFill>
              </a:rPr>
              <a:t>determinants</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health</a:t>
            </a:r>
            <a:endParaRPr lang="es-ES" sz="900" dirty="0">
              <a:solidFill>
                <a:srgbClr val="002855"/>
              </a:solidFill>
            </a:endParaRPr>
          </a:p>
        </p:txBody>
      </p:sp>
      <p:sp>
        <p:nvSpPr>
          <p:cNvPr id="18" name="Rectángulo redondeado 17">
            <a:extLst>
              <a:ext uri="{FF2B5EF4-FFF2-40B4-BE49-F238E27FC236}">
                <a16:creationId xmlns:a16="http://schemas.microsoft.com/office/drawing/2014/main" id="{D0ABBAB7-9724-C35C-C26A-515B2F05CCB2}"/>
              </a:ext>
            </a:extLst>
          </p:cNvPr>
          <p:cNvSpPr/>
          <p:nvPr/>
        </p:nvSpPr>
        <p:spPr>
          <a:xfrm>
            <a:off x="10567120" y="1032230"/>
            <a:ext cx="1181968" cy="1194503"/>
          </a:xfrm>
          <a:prstGeom prst="roundRect">
            <a:avLst>
              <a:gd name="adj" fmla="val 4852"/>
            </a:avLst>
          </a:prstGeom>
          <a:solidFill>
            <a:srgbClr val="F6A68C"/>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chemeClr val="bg1"/>
                </a:solidFill>
              </a:rPr>
              <a:t>Se incluyen variables del estilo de vida y de aspectos culturales y socioeconómicos</a:t>
            </a:r>
            <a:endParaRPr lang="es-ES" sz="900" dirty="0">
              <a:solidFill>
                <a:schemeClr val="bg1"/>
              </a:solidFill>
            </a:endParaRPr>
          </a:p>
        </p:txBody>
      </p:sp>
      <p:sp>
        <p:nvSpPr>
          <p:cNvPr id="19" name="Flecha arriba 18">
            <a:extLst>
              <a:ext uri="{FF2B5EF4-FFF2-40B4-BE49-F238E27FC236}">
                <a16:creationId xmlns:a16="http://schemas.microsoft.com/office/drawing/2014/main" id="{BDF414A6-93C9-AA72-BC48-954232A02966}"/>
              </a:ext>
            </a:extLst>
          </p:cNvPr>
          <p:cNvSpPr/>
          <p:nvPr/>
        </p:nvSpPr>
        <p:spPr>
          <a:xfrm rot="5400000">
            <a:off x="9958692" y="1536076"/>
            <a:ext cx="634903" cy="394245"/>
          </a:xfrm>
          <a:prstGeom prst="upArrow">
            <a:avLst>
              <a:gd name="adj1" fmla="val 50000"/>
              <a:gd name="adj2" fmla="val 47972"/>
            </a:avLst>
          </a:prstGeom>
          <a:solidFill>
            <a:srgbClr val="F6A68C">
              <a:alpha val="510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4" name="Gráfico 22">
            <a:extLst>
              <a:ext uri="{FF2B5EF4-FFF2-40B4-BE49-F238E27FC236}">
                <a16:creationId xmlns:a16="http://schemas.microsoft.com/office/drawing/2014/main" id="{F1F9E9B2-C33A-DF06-1AF1-D2070C601B69}"/>
              </a:ext>
            </a:extLst>
          </p:cNvPr>
          <p:cNvGrpSpPr/>
          <p:nvPr/>
        </p:nvGrpSpPr>
        <p:grpSpPr>
          <a:xfrm>
            <a:off x="4227128" y="1752600"/>
            <a:ext cx="3486006" cy="3477236"/>
            <a:chOff x="4042737" y="1356783"/>
            <a:chExt cx="4745231" cy="4733294"/>
          </a:xfrm>
        </p:grpSpPr>
        <p:sp>
          <p:nvSpPr>
            <p:cNvPr id="25" name="Forma libre 24">
              <a:extLst>
                <a:ext uri="{FF2B5EF4-FFF2-40B4-BE49-F238E27FC236}">
                  <a16:creationId xmlns:a16="http://schemas.microsoft.com/office/drawing/2014/main" id="{1AE247D0-85CB-7BB2-9CE6-9C64C35AF2C5}"/>
                </a:ext>
              </a:extLst>
            </p:cNvPr>
            <p:cNvSpPr/>
            <p:nvPr/>
          </p:nvSpPr>
          <p:spPr>
            <a:xfrm>
              <a:off x="4081954" y="2361276"/>
              <a:ext cx="936633" cy="2012126"/>
            </a:xfrm>
            <a:custGeom>
              <a:avLst/>
              <a:gdLst>
                <a:gd name="connsiteX0" fmla="*/ 936634 w 936633"/>
                <a:gd name="connsiteY0" fmla="*/ 683645 h 2012126"/>
                <a:gd name="connsiteX1" fmla="*/ 918834 w 936633"/>
                <a:gd name="connsiteY1" fmla="*/ 405602 h 2012126"/>
                <a:gd name="connsiteX2" fmla="*/ 892848 w 936633"/>
                <a:gd name="connsiteY2" fmla="*/ 0 h 2012126"/>
                <a:gd name="connsiteX3" fmla="*/ 447662 w 936633"/>
                <a:gd name="connsiteY3" fmla="*/ 72008 h 2012126"/>
                <a:gd name="connsiteX4" fmla="*/ 216168 w 936633"/>
                <a:gd name="connsiteY4" fmla="*/ 109486 h 2012126"/>
                <a:gd name="connsiteX5" fmla="*/ 349144 w 936633"/>
                <a:gd name="connsiteY5" fmla="*/ 215452 h 2012126"/>
                <a:gd name="connsiteX6" fmla="*/ 0 w 936633"/>
                <a:gd name="connsiteY6" fmla="*/ 1427503 h 2012126"/>
                <a:gd name="connsiteX7" fmla="*/ 75578 w 936633"/>
                <a:gd name="connsiteY7" fmla="*/ 2012126 h 2012126"/>
                <a:gd name="connsiteX8" fmla="*/ 297077 w 936633"/>
                <a:gd name="connsiteY8" fmla="*/ 1618890 h 2012126"/>
                <a:gd name="connsiteX9" fmla="*/ 629467 w 936633"/>
                <a:gd name="connsiteY9" fmla="*/ 1850703 h 2012126"/>
                <a:gd name="connsiteX10" fmla="*/ 576068 w 936633"/>
                <a:gd name="connsiteY10" fmla="*/ 1427503 h 2012126"/>
                <a:gd name="connsiteX11" fmla="*/ 804134 w 936633"/>
                <a:gd name="connsiteY11" fmla="*/ 578155 h 2012126"/>
                <a:gd name="connsiteX12" fmla="*/ 936539 w 936633"/>
                <a:gd name="connsiteY12" fmla="*/ 683645 h 201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33" h="2012126">
                  <a:moveTo>
                    <a:pt x="936634" y="683645"/>
                  </a:moveTo>
                  <a:lnTo>
                    <a:pt x="918834" y="405602"/>
                  </a:lnTo>
                  <a:lnTo>
                    <a:pt x="892848" y="0"/>
                  </a:lnTo>
                  <a:lnTo>
                    <a:pt x="447662" y="72008"/>
                  </a:lnTo>
                  <a:lnTo>
                    <a:pt x="216168" y="109486"/>
                  </a:lnTo>
                  <a:lnTo>
                    <a:pt x="349144" y="215452"/>
                  </a:lnTo>
                  <a:cubicBezTo>
                    <a:pt x="121743" y="574920"/>
                    <a:pt x="0" y="991842"/>
                    <a:pt x="0" y="1427503"/>
                  </a:cubicBezTo>
                  <a:cubicBezTo>
                    <a:pt x="0" y="1627641"/>
                    <a:pt x="25796" y="1823689"/>
                    <a:pt x="75578" y="2012126"/>
                  </a:cubicBezTo>
                  <a:lnTo>
                    <a:pt x="297077" y="1618890"/>
                  </a:lnTo>
                  <a:lnTo>
                    <a:pt x="629467" y="1850703"/>
                  </a:lnTo>
                  <a:cubicBezTo>
                    <a:pt x="594629" y="1715344"/>
                    <a:pt x="576068" y="1573516"/>
                    <a:pt x="576068" y="1427503"/>
                  </a:cubicBezTo>
                  <a:cubicBezTo>
                    <a:pt x="576068" y="1118355"/>
                    <a:pt x="659166" y="828136"/>
                    <a:pt x="804134" y="578155"/>
                  </a:cubicBezTo>
                  <a:lnTo>
                    <a:pt x="936539" y="683645"/>
                  </a:lnTo>
                  <a:close/>
                </a:path>
              </a:pathLst>
            </a:custGeom>
            <a:solidFill>
              <a:srgbClr val="F3EEC2"/>
            </a:solidFill>
            <a:ln w="9506" cap="flat">
              <a:noFill/>
              <a:prstDash val="solid"/>
              <a:miter/>
            </a:ln>
          </p:spPr>
          <p:txBody>
            <a:bodyPr rtlCol="0" anchor="ctr"/>
            <a:lstStyle/>
            <a:p>
              <a:endParaRPr lang="es-ES"/>
            </a:p>
          </p:txBody>
        </p:sp>
        <p:sp>
          <p:nvSpPr>
            <p:cNvPr id="26" name="Forma libre 25">
              <a:extLst>
                <a:ext uri="{FF2B5EF4-FFF2-40B4-BE49-F238E27FC236}">
                  <a16:creationId xmlns:a16="http://schemas.microsoft.com/office/drawing/2014/main" id="{66EDE347-A6A5-36F2-79C1-E0113BC303E2}"/>
                </a:ext>
              </a:extLst>
            </p:cNvPr>
            <p:cNvSpPr/>
            <p:nvPr/>
          </p:nvSpPr>
          <p:spPr>
            <a:xfrm>
              <a:off x="4042737" y="3980166"/>
              <a:ext cx="1620548" cy="1893413"/>
            </a:xfrm>
            <a:custGeom>
              <a:avLst/>
              <a:gdLst>
                <a:gd name="connsiteX0" fmla="*/ 1620548 w 1620548"/>
                <a:gd name="connsiteY0" fmla="*/ 1359586 h 1893413"/>
                <a:gd name="connsiteX1" fmla="*/ 732935 w 1620548"/>
                <a:gd name="connsiteY1" fmla="*/ 429859 h 1893413"/>
                <a:gd name="connsiteX2" fmla="*/ 898464 w 1620548"/>
                <a:gd name="connsiteY2" fmla="*/ 392095 h 1893413"/>
                <a:gd name="connsiteX3" fmla="*/ 668684 w 1620548"/>
                <a:gd name="connsiteY3" fmla="*/ 231813 h 1893413"/>
                <a:gd name="connsiteX4" fmla="*/ 336293 w 1620548"/>
                <a:gd name="connsiteY4" fmla="*/ 0 h 1893413"/>
                <a:gd name="connsiteX5" fmla="*/ 114795 w 1620548"/>
                <a:gd name="connsiteY5" fmla="*/ 393236 h 1893413"/>
                <a:gd name="connsiteX6" fmla="*/ 0 w 1620548"/>
                <a:gd name="connsiteY6" fmla="*/ 596989 h 1893413"/>
                <a:gd name="connsiteX7" fmla="*/ 165529 w 1620548"/>
                <a:gd name="connsiteY7" fmla="*/ 559225 h 1893413"/>
                <a:gd name="connsiteX8" fmla="*/ 706093 w 1620548"/>
                <a:gd name="connsiteY8" fmla="*/ 1417515 h 1893413"/>
                <a:gd name="connsiteX9" fmla="*/ 1401239 w 1620548"/>
                <a:gd name="connsiteY9" fmla="*/ 1893413 h 1893413"/>
                <a:gd name="connsiteX10" fmla="*/ 1231521 w 1620548"/>
                <a:gd name="connsiteY10" fmla="*/ 1474779 h 1893413"/>
                <a:gd name="connsiteX11" fmla="*/ 1620548 w 1620548"/>
                <a:gd name="connsiteY11" fmla="*/ 1359491 h 18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0548" h="1893413">
                  <a:moveTo>
                    <a:pt x="1620548" y="1359586"/>
                  </a:moveTo>
                  <a:cubicBezTo>
                    <a:pt x="1216672" y="1177997"/>
                    <a:pt x="895989" y="843261"/>
                    <a:pt x="732935" y="429859"/>
                  </a:cubicBezTo>
                  <a:lnTo>
                    <a:pt x="898464" y="392095"/>
                  </a:lnTo>
                  <a:lnTo>
                    <a:pt x="668684" y="231813"/>
                  </a:lnTo>
                  <a:lnTo>
                    <a:pt x="336293" y="0"/>
                  </a:lnTo>
                  <a:lnTo>
                    <a:pt x="114795" y="393236"/>
                  </a:lnTo>
                  <a:lnTo>
                    <a:pt x="0" y="596989"/>
                  </a:lnTo>
                  <a:lnTo>
                    <a:pt x="165529" y="559225"/>
                  </a:lnTo>
                  <a:cubicBezTo>
                    <a:pt x="276897" y="878646"/>
                    <a:pt x="459655" y="1171338"/>
                    <a:pt x="706093" y="1417515"/>
                  </a:cubicBezTo>
                  <a:cubicBezTo>
                    <a:pt x="909696" y="1620982"/>
                    <a:pt x="1145187" y="1781169"/>
                    <a:pt x="1401239" y="1893413"/>
                  </a:cubicBezTo>
                  <a:lnTo>
                    <a:pt x="1231521" y="1474779"/>
                  </a:lnTo>
                  <a:lnTo>
                    <a:pt x="1620548" y="1359491"/>
                  </a:lnTo>
                  <a:close/>
                </a:path>
              </a:pathLst>
            </a:custGeom>
            <a:solidFill>
              <a:srgbClr val="98C6D2"/>
            </a:solidFill>
            <a:ln w="9506" cap="flat">
              <a:noFill/>
              <a:prstDash val="solid"/>
              <a:miter/>
            </a:ln>
          </p:spPr>
          <p:txBody>
            <a:bodyPr rtlCol="0" anchor="ctr"/>
            <a:lstStyle/>
            <a:p>
              <a:endParaRPr lang="es-ES"/>
            </a:p>
          </p:txBody>
        </p:sp>
        <p:sp>
          <p:nvSpPr>
            <p:cNvPr id="27" name="Forma libre 26">
              <a:extLst>
                <a:ext uri="{FF2B5EF4-FFF2-40B4-BE49-F238E27FC236}">
                  <a16:creationId xmlns:a16="http://schemas.microsoft.com/office/drawing/2014/main" id="{D5E88ABF-4917-A6D2-E07E-49EB9845B465}"/>
                </a:ext>
              </a:extLst>
            </p:cNvPr>
            <p:cNvSpPr/>
            <p:nvPr/>
          </p:nvSpPr>
          <p:spPr>
            <a:xfrm>
              <a:off x="5274163" y="5260324"/>
              <a:ext cx="2145120" cy="829753"/>
            </a:xfrm>
            <a:custGeom>
              <a:avLst/>
              <a:gdLst>
                <a:gd name="connsiteX0" fmla="*/ 1712117 w 2145120"/>
                <a:gd name="connsiteY0" fmla="*/ 414829 h 829753"/>
                <a:gd name="connsiteX1" fmla="*/ 1864511 w 2145120"/>
                <a:gd name="connsiteY1" fmla="*/ 38810 h 829753"/>
                <a:gd name="connsiteX2" fmla="*/ 1084744 w 2145120"/>
                <a:gd name="connsiteY2" fmla="*/ 228294 h 829753"/>
                <a:gd name="connsiteX3" fmla="*/ 583588 w 2145120"/>
                <a:gd name="connsiteY3" fmla="*/ 152957 h 829753"/>
                <a:gd name="connsiteX4" fmla="*/ 657262 w 2145120"/>
                <a:gd name="connsiteY4" fmla="*/ 0 h 829753"/>
                <a:gd name="connsiteX5" fmla="*/ 389027 w 2145120"/>
                <a:gd name="connsiteY5" fmla="*/ 79523 h 829753"/>
                <a:gd name="connsiteX6" fmla="*/ 0 w 2145120"/>
                <a:gd name="connsiteY6" fmla="*/ 194811 h 829753"/>
                <a:gd name="connsiteX7" fmla="*/ 169717 w 2145120"/>
                <a:gd name="connsiteY7" fmla="*/ 613445 h 829753"/>
                <a:gd name="connsiteX8" fmla="*/ 257384 w 2145120"/>
                <a:gd name="connsiteY8" fmla="*/ 829754 h 829753"/>
                <a:gd name="connsiteX9" fmla="*/ 331058 w 2145120"/>
                <a:gd name="connsiteY9" fmla="*/ 676892 h 829753"/>
                <a:gd name="connsiteX10" fmla="*/ 1084649 w 2145120"/>
                <a:gd name="connsiteY10" fmla="*/ 803976 h 829753"/>
                <a:gd name="connsiteX11" fmla="*/ 2145120 w 2145120"/>
                <a:gd name="connsiteY11" fmla="*/ 543245 h 829753"/>
                <a:gd name="connsiteX12" fmla="*/ 1711927 w 2145120"/>
                <a:gd name="connsiteY12" fmla="*/ 414829 h 82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20" h="829753">
                  <a:moveTo>
                    <a:pt x="1712117" y="414829"/>
                  </a:moveTo>
                  <a:lnTo>
                    <a:pt x="1864511" y="38810"/>
                  </a:lnTo>
                  <a:cubicBezTo>
                    <a:pt x="1630828" y="159806"/>
                    <a:pt x="1365639" y="228294"/>
                    <a:pt x="1084744" y="228294"/>
                  </a:cubicBezTo>
                  <a:cubicBezTo>
                    <a:pt x="910362" y="228294"/>
                    <a:pt x="742073" y="201945"/>
                    <a:pt x="583588" y="152957"/>
                  </a:cubicBezTo>
                  <a:lnTo>
                    <a:pt x="657262" y="0"/>
                  </a:lnTo>
                  <a:lnTo>
                    <a:pt x="389027" y="79523"/>
                  </a:lnTo>
                  <a:lnTo>
                    <a:pt x="0" y="194811"/>
                  </a:lnTo>
                  <a:lnTo>
                    <a:pt x="169717" y="613445"/>
                  </a:lnTo>
                  <a:lnTo>
                    <a:pt x="257384" y="829754"/>
                  </a:lnTo>
                  <a:lnTo>
                    <a:pt x="331058" y="676892"/>
                  </a:lnTo>
                  <a:cubicBezTo>
                    <a:pt x="570071" y="760409"/>
                    <a:pt x="824028" y="803976"/>
                    <a:pt x="1084649" y="803976"/>
                  </a:cubicBezTo>
                  <a:cubicBezTo>
                    <a:pt x="1460349" y="803976"/>
                    <a:pt x="1822058" y="713609"/>
                    <a:pt x="2145120" y="543245"/>
                  </a:cubicBezTo>
                  <a:lnTo>
                    <a:pt x="1711927" y="414829"/>
                  </a:lnTo>
                  <a:close/>
                </a:path>
              </a:pathLst>
            </a:custGeom>
            <a:solidFill>
              <a:srgbClr val="16A0B0"/>
            </a:solidFill>
            <a:ln w="9506" cap="flat">
              <a:noFill/>
              <a:prstDash val="solid"/>
              <a:miter/>
            </a:ln>
          </p:spPr>
          <p:txBody>
            <a:bodyPr rtlCol="0" anchor="ctr"/>
            <a:lstStyle/>
            <a:p>
              <a:endParaRPr lang="es-ES"/>
            </a:p>
          </p:txBody>
        </p:sp>
        <p:sp>
          <p:nvSpPr>
            <p:cNvPr id="28" name="Forma libre 27">
              <a:extLst>
                <a:ext uri="{FF2B5EF4-FFF2-40B4-BE49-F238E27FC236}">
                  <a16:creationId xmlns:a16="http://schemas.microsoft.com/office/drawing/2014/main" id="{7218E0C6-CED3-38BD-60A9-9C125E059CBC}"/>
                </a:ext>
              </a:extLst>
            </p:cNvPr>
            <p:cNvSpPr/>
            <p:nvPr/>
          </p:nvSpPr>
          <p:spPr>
            <a:xfrm>
              <a:off x="6986471" y="4121613"/>
              <a:ext cx="1609601" cy="1748256"/>
            </a:xfrm>
            <a:custGeom>
              <a:avLst/>
              <a:gdLst>
                <a:gd name="connsiteX0" fmla="*/ 1609411 w 1609601"/>
                <a:gd name="connsiteY0" fmla="*/ 95122 h 1748256"/>
                <a:gd name="connsiteX1" fmla="*/ 1239517 w 1609601"/>
                <a:gd name="connsiteY1" fmla="*/ 353095 h 1748256"/>
                <a:gd name="connsiteX2" fmla="*/ 1040673 w 1609601"/>
                <a:gd name="connsiteY2" fmla="*/ 0 h 1748256"/>
                <a:gd name="connsiteX3" fmla="*/ 330773 w 1609601"/>
                <a:gd name="connsiteY3" fmla="*/ 1070794 h 1748256"/>
                <a:gd name="connsiteX4" fmla="*/ 257384 w 1609601"/>
                <a:gd name="connsiteY4" fmla="*/ 918503 h 1748256"/>
                <a:gd name="connsiteX5" fmla="*/ 152393 w 1609601"/>
                <a:gd name="connsiteY5" fmla="*/ 1177426 h 1748256"/>
                <a:gd name="connsiteX6" fmla="*/ 0 w 1609601"/>
                <a:gd name="connsiteY6" fmla="*/ 1553445 h 1748256"/>
                <a:gd name="connsiteX7" fmla="*/ 433193 w 1609601"/>
                <a:gd name="connsiteY7" fmla="*/ 1681861 h 1748256"/>
                <a:gd name="connsiteX8" fmla="*/ 657262 w 1609601"/>
                <a:gd name="connsiteY8" fmla="*/ 1748256 h 1748256"/>
                <a:gd name="connsiteX9" fmla="*/ 583492 w 1609601"/>
                <a:gd name="connsiteY9" fmla="*/ 1595109 h 1748256"/>
                <a:gd name="connsiteX10" fmla="*/ 982799 w 1609601"/>
                <a:gd name="connsiteY10" fmla="*/ 1276068 h 1748256"/>
                <a:gd name="connsiteX11" fmla="*/ 1609602 w 1609601"/>
                <a:gd name="connsiteY11" fmla="*/ 95027 h 17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601" h="1748256">
                  <a:moveTo>
                    <a:pt x="1609411" y="95122"/>
                  </a:moveTo>
                  <a:lnTo>
                    <a:pt x="1239517" y="353095"/>
                  </a:lnTo>
                  <a:lnTo>
                    <a:pt x="1040673" y="0"/>
                  </a:lnTo>
                  <a:cubicBezTo>
                    <a:pt x="952340" y="442890"/>
                    <a:pt x="691243" y="824236"/>
                    <a:pt x="330773" y="1070794"/>
                  </a:cubicBezTo>
                  <a:lnTo>
                    <a:pt x="257384" y="918503"/>
                  </a:lnTo>
                  <a:lnTo>
                    <a:pt x="152393" y="1177426"/>
                  </a:lnTo>
                  <a:lnTo>
                    <a:pt x="0" y="1553445"/>
                  </a:lnTo>
                  <a:lnTo>
                    <a:pt x="433193" y="1681861"/>
                  </a:lnTo>
                  <a:lnTo>
                    <a:pt x="657262" y="1748256"/>
                  </a:lnTo>
                  <a:lnTo>
                    <a:pt x="583492" y="1595109"/>
                  </a:lnTo>
                  <a:cubicBezTo>
                    <a:pt x="726462" y="1505028"/>
                    <a:pt x="860390" y="1398396"/>
                    <a:pt x="982799" y="1276068"/>
                  </a:cubicBezTo>
                  <a:cubicBezTo>
                    <a:pt x="1310145" y="948942"/>
                    <a:pt x="1525362" y="539820"/>
                    <a:pt x="1609602" y="95027"/>
                  </a:cubicBezTo>
                  <a:close/>
                </a:path>
              </a:pathLst>
            </a:custGeom>
            <a:solidFill>
              <a:srgbClr val="1870A3"/>
            </a:solidFill>
            <a:ln w="9506" cap="flat">
              <a:noFill/>
              <a:prstDash val="solid"/>
              <a:miter/>
            </a:ln>
          </p:spPr>
          <p:txBody>
            <a:bodyPr rtlCol="0" anchor="ctr"/>
            <a:lstStyle/>
            <a:p>
              <a:endParaRPr lang="es-ES"/>
            </a:p>
          </p:txBody>
        </p:sp>
        <p:sp>
          <p:nvSpPr>
            <p:cNvPr id="29" name="Forma libre 28">
              <a:extLst>
                <a:ext uri="{FF2B5EF4-FFF2-40B4-BE49-F238E27FC236}">
                  <a16:creationId xmlns:a16="http://schemas.microsoft.com/office/drawing/2014/main" id="{6E1A73DF-E6AF-1FCC-6C24-6698AB210C2D}"/>
                </a:ext>
              </a:extLst>
            </p:cNvPr>
            <p:cNvSpPr/>
            <p:nvPr/>
          </p:nvSpPr>
          <p:spPr>
            <a:xfrm>
              <a:off x="7658011" y="2308483"/>
              <a:ext cx="1129957" cy="2166129"/>
            </a:xfrm>
            <a:custGeom>
              <a:avLst/>
              <a:gdLst>
                <a:gd name="connsiteX0" fmla="*/ 963667 w 1129957"/>
                <a:gd name="connsiteY0" fmla="*/ 1736271 h 2166129"/>
                <a:gd name="connsiteX1" fmla="*/ 977945 w 1129957"/>
                <a:gd name="connsiteY1" fmla="*/ 1480296 h 2166129"/>
                <a:gd name="connsiteX2" fmla="*/ 430433 w 1129957"/>
                <a:gd name="connsiteY2" fmla="*/ 0 h 2166129"/>
                <a:gd name="connsiteX3" fmla="*/ 401687 w 1129957"/>
                <a:gd name="connsiteY3" fmla="*/ 449263 h 2166129"/>
                <a:gd name="connsiteX4" fmla="*/ 0 w 1129957"/>
                <a:gd name="connsiteY4" fmla="*/ 384295 h 2166129"/>
                <a:gd name="connsiteX5" fmla="*/ 401877 w 1129957"/>
                <a:gd name="connsiteY5" fmla="*/ 1480201 h 2166129"/>
                <a:gd name="connsiteX6" fmla="*/ 397118 w 1129957"/>
                <a:gd name="connsiteY6" fmla="*/ 1606904 h 2166129"/>
                <a:gd name="connsiteX7" fmla="*/ 231589 w 1129957"/>
                <a:gd name="connsiteY7" fmla="*/ 1569141 h 2166129"/>
                <a:gd name="connsiteX8" fmla="*/ 368942 w 1129957"/>
                <a:gd name="connsiteY8" fmla="*/ 1813035 h 2166129"/>
                <a:gd name="connsiteX9" fmla="*/ 567787 w 1129957"/>
                <a:gd name="connsiteY9" fmla="*/ 2166129 h 2166129"/>
                <a:gd name="connsiteX10" fmla="*/ 937681 w 1129957"/>
                <a:gd name="connsiteY10" fmla="*/ 1908157 h 2166129"/>
                <a:gd name="connsiteX11" fmla="*/ 1129958 w 1129957"/>
                <a:gd name="connsiteY11" fmla="*/ 1774130 h 2166129"/>
                <a:gd name="connsiteX12" fmla="*/ 963572 w 1129957"/>
                <a:gd name="connsiteY12" fmla="*/ 1736176 h 21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57" h="2166129">
                  <a:moveTo>
                    <a:pt x="963667" y="1736271"/>
                  </a:moveTo>
                  <a:cubicBezTo>
                    <a:pt x="973090" y="1651897"/>
                    <a:pt x="977945" y="1566477"/>
                    <a:pt x="977945" y="1480296"/>
                  </a:cubicBezTo>
                  <a:cubicBezTo>
                    <a:pt x="977945" y="931344"/>
                    <a:pt x="784717" y="412071"/>
                    <a:pt x="430433" y="0"/>
                  </a:cubicBezTo>
                  <a:lnTo>
                    <a:pt x="401687" y="449263"/>
                  </a:lnTo>
                  <a:lnTo>
                    <a:pt x="0" y="384295"/>
                  </a:lnTo>
                  <a:cubicBezTo>
                    <a:pt x="250531" y="680411"/>
                    <a:pt x="401877" y="1062994"/>
                    <a:pt x="401877" y="1480201"/>
                  </a:cubicBezTo>
                  <a:cubicBezTo>
                    <a:pt x="401877" y="1522816"/>
                    <a:pt x="400259" y="1565050"/>
                    <a:pt x="397118" y="1606904"/>
                  </a:cubicBezTo>
                  <a:lnTo>
                    <a:pt x="231589" y="1569141"/>
                  </a:lnTo>
                  <a:lnTo>
                    <a:pt x="368942" y="1813035"/>
                  </a:lnTo>
                  <a:lnTo>
                    <a:pt x="567787" y="2166129"/>
                  </a:lnTo>
                  <a:lnTo>
                    <a:pt x="937681" y="1908157"/>
                  </a:lnTo>
                  <a:lnTo>
                    <a:pt x="1129958" y="1774130"/>
                  </a:lnTo>
                  <a:lnTo>
                    <a:pt x="963572" y="1736176"/>
                  </a:lnTo>
                  <a:close/>
                </a:path>
              </a:pathLst>
            </a:custGeom>
            <a:solidFill>
              <a:srgbClr val="F4795D"/>
            </a:solidFill>
            <a:ln w="9506" cap="flat">
              <a:noFill/>
              <a:prstDash val="solid"/>
              <a:miter/>
            </a:ln>
          </p:spPr>
          <p:txBody>
            <a:bodyPr rtlCol="0" anchor="ctr"/>
            <a:lstStyle/>
            <a:p>
              <a:endParaRPr lang="es-ES"/>
            </a:p>
          </p:txBody>
        </p:sp>
        <p:sp>
          <p:nvSpPr>
            <p:cNvPr id="30" name="Forma libre 29">
              <a:extLst>
                <a:ext uri="{FF2B5EF4-FFF2-40B4-BE49-F238E27FC236}">
                  <a16:creationId xmlns:a16="http://schemas.microsoft.com/office/drawing/2014/main" id="{C3FA0C0E-091A-56FD-B084-36D6D408D4EE}"/>
                </a:ext>
              </a:extLst>
            </p:cNvPr>
            <p:cNvSpPr/>
            <p:nvPr/>
          </p:nvSpPr>
          <p:spPr>
            <a:xfrm>
              <a:off x="6279332" y="1513354"/>
              <a:ext cx="1823961" cy="1244487"/>
            </a:xfrm>
            <a:custGeom>
              <a:avLst/>
              <a:gdLst>
                <a:gd name="connsiteX0" fmla="*/ 1690510 w 1823961"/>
                <a:gd name="connsiteY0" fmla="*/ 667284 h 1244487"/>
                <a:gd name="connsiteX1" fmla="*/ 1689653 w 1823961"/>
                <a:gd name="connsiteY1" fmla="*/ 666428 h 1244487"/>
                <a:gd name="connsiteX2" fmla="*/ 79576 w 1823961"/>
                <a:gd name="connsiteY2" fmla="*/ 0 h 1244487"/>
                <a:gd name="connsiteX3" fmla="*/ 0 w 1823961"/>
                <a:gd name="connsiteY3" fmla="*/ 1522 h 1244487"/>
                <a:gd name="connsiteX4" fmla="*/ 333343 w 1823961"/>
                <a:gd name="connsiteY4" fmla="*/ 303916 h 1244487"/>
                <a:gd name="connsiteX5" fmla="*/ 33030 w 1823961"/>
                <a:gd name="connsiteY5" fmla="*/ 576347 h 1244487"/>
                <a:gd name="connsiteX6" fmla="*/ 79576 w 1823961"/>
                <a:gd name="connsiteY6" fmla="*/ 575681 h 1244487"/>
                <a:gd name="connsiteX7" fmla="*/ 1235519 w 1823961"/>
                <a:gd name="connsiteY7" fmla="*/ 1029796 h 1244487"/>
                <a:gd name="connsiteX8" fmla="*/ 1103496 w 1823961"/>
                <a:gd name="connsiteY8" fmla="*/ 1135002 h 1244487"/>
                <a:gd name="connsiteX9" fmla="*/ 1378489 w 1823961"/>
                <a:gd name="connsiteY9" fmla="*/ 1179519 h 1244487"/>
                <a:gd name="connsiteX10" fmla="*/ 1780176 w 1823961"/>
                <a:gd name="connsiteY10" fmla="*/ 1244488 h 1244487"/>
                <a:gd name="connsiteX11" fmla="*/ 1808922 w 1823961"/>
                <a:gd name="connsiteY11" fmla="*/ 795224 h 1244487"/>
                <a:gd name="connsiteX12" fmla="*/ 1823961 w 1823961"/>
                <a:gd name="connsiteY12" fmla="*/ 560842 h 1244487"/>
                <a:gd name="connsiteX13" fmla="*/ 1690415 w 1823961"/>
                <a:gd name="connsiteY13" fmla="*/ 667284 h 124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3961" h="1244487">
                  <a:moveTo>
                    <a:pt x="1690510" y="667284"/>
                  </a:moveTo>
                  <a:cubicBezTo>
                    <a:pt x="1690510" y="667284"/>
                    <a:pt x="1689939" y="666714"/>
                    <a:pt x="1689653" y="666428"/>
                  </a:cubicBezTo>
                  <a:cubicBezTo>
                    <a:pt x="1259601" y="236665"/>
                    <a:pt x="687817" y="0"/>
                    <a:pt x="79576" y="0"/>
                  </a:cubicBezTo>
                  <a:cubicBezTo>
                    <a:pt x="53019" y="0"/>
                    <a:pt x="26462" y="666"/>
                    <a:pt x="0" y="1522"/>
                  </a:cubicBezTo>
                  <a:lnTo>
                    <a:pt x="333343" y="303916"/>
                  </a:lnTo>
                  <a:lnTo>
                    <a:pt x="33030" y="576347"/>
                  </a:lnTo>
                  <a:cubicBezTo>
                    <a:pt x="48450" y="575967"/>
                    <a:pt x="63965" y="575681"/>
                    <a:pt x="79576" y="575681"/>
                  </a:cubicBezTo>
                  <a:cubicBezTo>
                    <a:pt x="525524" y="575681"/>
                    <a:pt x="931874" y="748138"/>
                    <a:pt x="1235519" y="1029796"/>
                  </a:cubicBezTo>
                  <a:lnTo>
                    <a:pt x="1103496" y="1135002"/>
                  </a:lnTo>
                  <a:lnTo>
                    <a:pt x="1378489" y="1179519"/>
                  </a:lnTo>
                  <a:lnTo>
                    <a:pt x="1780176" y="1244488"/>
                  </a:lnTo>
                  <a:lnTo>
                    <a:pt x="1808922" y="795224"/>
                  </a:lnTo>
                  <a:lnTo>
                    <a:pt x="1823961" y="560842"/>
                  </a:lnTo>
                  <a:lnTo>
                    <a:pt x="1690415" y="667284"/>
                  </a:lnTo>
                  <a:close/>
                </a:path>
              </a:pathLst>
            </a:custGeom>
            <a:solidFill>
              <a:srgbClr val="F6A68C"/>
            </a:solidFill>
            <a:ln w="9506" cap="flat">
              <a:noFill/>
              <a:prstDash val="solid"/>
              <a:miter/>
            </a:ln>
          </p:spPr>
          <p:txBody>
            <a:bodyPr rtlCol="0" anchor="ctr"/>
            <a:lstStyle/>
            <a:p>
              <a:endParaRPr lang="es-ES" dirty="0"/>
            </a:p>
          </p:txBody>
        </p:sp>
        <p:sp>
          <p:nvSpPr>
            <p:cNvPr id="34" name="Forma libre 33">
              <a:extLst>
                <a:ext uri="{FF2B5EF4-FFF2-40B4-BE49-F238E27FC236}">
                  <a16:creationId xmlns:a16="http://schemas.microsoft.com/office/drawing/2014/main" id="{E13DE98C-7BF2-C7F7-1D79-8C8E2ED96835}"/>
                </a:ext>
              </a:extLst>
            </p:cNvPr>
            <p:cNvSpPr/>
            <p:nvPr/>
          </p:nvSpPr>
          <p:spPr>
            <a:xfrm>
              <a:off x="4529616" y="1356783"/>
              <a:ext cx="2083153" cy="1410095"/>
            </a:xfrm>
            <a:custGeom>
              <a:avLst/>
              <a:gdLst>
                <a:gd name="connsiteX0" fmla="*/ 1749811 w 2083153"/>
                <a:gd name="connsiteY0" fmla="*/ 158094 h 1410095"/>
                <a:gd name="connsiteX1" fmla="*/ 1575620 w 2083153"/>
                <a:gd name="connsiteY1" fmla="*/ 0 h 1410095"/>
                <a:gd name="connsiteX2" fmla="*/ 1575620 w 2083153"/>
                <a:gd name="connsiteY2" fmla="*/ 170555 h 1410095"/>
                <a:gd name="connsiteX3" fmla="*/ 219309 w 2083153"/>
                <a:gd name="connsiteY3" fmla="*/ 823000 h 1410095"/>
                <a:gd name="connsiteX4" fmla="*/ 0 w 2083153"/>
                <a:gd name="connsiteY4" fmla="*/ 1076501 h 1410095"/>
                <a:gd name="connsiteX5" fmla="*/ 445187 w 2083153"/>
                <a:gd name="connsiteY5" fmla="*/ 1004494 h 1410095"/>
                <a:gd name="connsiteX6" fmla="*/ 471173 w 2083153"/>
                <a:gd name="connsiteY6" fmla="*/ 1410096 h 1410095"/>
                <a:gd name="connsiteX7" fmla="*/ 1575620 w 2083153"/>
                <a:gd name="connsiteY7" fmla="*/ 751182 h 1410095"/>
                <a:gd name="connsiteX8" fmla="*/ 1575620 w 2083153"/>
                <a:gd name="connsiteY8" fmla="*/ 920881 h 1410095"/>
                <a:gd name="connsiteX9" fmla="*/ 1782841 w 2083153"/>
                <a:gd name="connsiteY9" fmla="*/ 732824 h 1410095"/>
                <a:gd name="connsiteX10" fmla="*/ 2083154 w 2083153"/>
                <a:gd name="connsiteY10" fmla="*/ 460393 h 1410095"/>
                <a:gd name="connsiteX11" fmla="*/ 1749811 w 2083153"/>
                <a:gd name="connsiteY11" fmla="*/ 157998 h 14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153" h="1410095">
                  <a:moveTo>
                    <a:pt x="1749811" y="158094"/>
                  </a:moveTo>
                  <a:lnTo>
                    <a:pt x="1575620" y="0"/>
                  </a:lnTo>
                  <a:lnTo>
                    <a:pt x="1575620" y="170555"/>
                  </a:lnTo>
                  <a:cubicBezTo>
                    <a:pt x="1063422" y="226962"/>
                    <a:pt x="589013" y="453544"/>
                    <a:pt x="219309" y="823000"/>
                  </a:cubicBezTo>
                  <a:cubicBezTo>
                    <a:pt x="139448" y="902808"/>
                    <a:pt x="66250" y="987562"/>
                    <a:pt x="0" y="1076501"/>
                  </a:cubicBezTo>
                  <a:lnTo>
                    <a:pt x="445187" y="1004494"/>
                  </a:lnTo>
                  <a:lnTo>
                    <a:pt x="471173" y="1410096"/>
                  </a:lnTo>
                  <a:cubicBezTo>
                    <a:pt x="733601" y="1062709"/>
                    <a:pt x="1126055" y="818719"/>
                    <a:pt x="1575620" y="751182"/>
                  </a:cubicBezTo>
                  <a:lnTo>
                    <a:pt x="1575620" y="920881"/>
                  </a:lnTo>
                  <a:lnTo>
                    <a:pt x="1782841" y="732824"/>
                  </a:lnTo>
                  <a:lnTo>
                    <a:pt x="2083154" y="460393"/>
                  </a:lnTo>
                  <a:lnTo>
                    <a:pt x="1749811" y="157998"/>
                  </a:lnTo>
                  <a:close/>
                </a:path>
              </a:pathLst>
            </a:custGeom>
            <a:solidFill>
              <a:srgbClr val="F3F06F"/>
            </a:solidFill>
            <a:ln w="9506" cap="flat">
              <a:noFill/>
              <a:prstDash val="solid"/>
              <a:miter/>
            </a:ln>
          </p:spPr>
          <p:txBody>
            <a:bodyPr rtlCol="0" anchor="ctr"/>
            <a:lstStyle/>
            <a:p>
              <a:endParaRPr lang="es-ES"/>
            </a:p>
          </p:txBody>
        </p:sp>
      </p:grpSp>
      <p:sp>
        <p:nvSpPr>
          <p:cNvPr id="2" name="Elipse 1">
            <a:extLst>
              <a:ext uri="{FF2B5EF4-FFF2-40B4-BE49-F238E27FC236}">
                <a16:creationId xmlns:a16="http://schemas.microsoft.com/office/drawing/2014/main" id="{780D4617-4A35-99B6-89DF-5A13C109D265}"/>
              </a:ext>
            </a:extLst>
          </p:cNvPr>
          <p:cNvSpPr/>
          <p:nvPr/>
        </p:nvSpPr>
        <p:spPr>
          <a:xfrm>
            <a:off x="4911787" y="2534063"/>
            <a:ext cx="2018431" cy="2018431"/>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rPr>
              <a:t>GOALS OF CARE</a:t>
            </a:r>
          </a:p>
          <a:p>
            <a:pPr algn="ctr"/>
            <a:r>
              <a:rPr lang="es-ES" sz="1000" dirty="0" err="1">
                <a:solidFill>
                  <a:schemeClr val="bg1"/>
                </a:solidFill>
              </a:rPr>
              <a:t>Prevent</a:t>
            </a:r>
            <a:r>
              <a:rPr lang="es-ES" sz="1000" dirty="0">
                <a:solidFill>
                  <a:schemeClr val="bg1"/>
                </a:solidFill>
              </a:rPr>
              <a:t> </a:t>
            </a:r>
            <a:r>
              <a:rPr lang="es-ES" sz="1000" dirty="0" err="1">
                <a:solidFill>
                  <a:schemeClr val="bg1"/>
                </a:solidFill>
              </a:rPr>
              <a:t>complications</a:t>
            </a:r>
            <a:endParaRPr lang="es-ES" sz="1000" dirty="0">
              <a:solidFill>
                <a:schemeClr val="bg1"/>
              </a:solidFill>
            </a:endParaRPr>
          </a:p>
          <a:p>
            <a:pPr algn="ctr"/>
            <a:r>
              <a:rPr lang="es-ES" sz="1000" dirty="0" err="1">
                <a:solidFill>
                  <a:schemeClr val="bg1"/>
                </a:solidFill>
              </a:rPr>
              <a:t>Optimize</a:t>
            </a:r>
            <a:r>
              <a:rPr lang="es-ES" sz="1000" dirty="0">
                <a:solidFill>
                  <a:schemeClr val="bg1"/>
                </a:solidFill>
              </a:rPr>
              <a:t> </a:t>
            </a:r>
            <a:r>
              <a:rPr lang="es-ES" sz="1000" dirty="0" err="1">
                <a:solidFill>
                  <a:schemeClr val="bg1"/>
                </a:solidFill>
              </a:rPr>
              <a:t>quality</a:t>
            </a:r>
            <a:r>
              <a:rPr lang="es-ES" sz="1000" dirty="0">
                <a:solidFill>
                  <a:schemeClr val="bg1"/>
                </a:solidFill>
              </a:rPr>
              <a:t> </a:t>
            </a:r>
            <a:r>
              <a:rPr lang="es-ES" sz="1000" dirty="0" err="1">
                <a:solidFill>
                  <a:schemeClr val="bg1"/>
                </a:solidFill>
              </a:rPr>
              <a:t>of</a:t>
            </a:r>
            <a:r>
              <a:rPr lang="es-ES" sz="1000" dirty="0">
                <a:solidFill>
                  <a:schemeClr val="bg1"/>
                </a:solidFill>
              </a:rPr>
              <a:t> </a:t>
            </a:r>
            <a:r>
              <a:rPr lang="es-ES" sz="1000" dirty="0" err="1">
                <a:solidFill>
                  <a:schemeClr val="bg1"/>
                </a:solidFill>
              </a:rPr>
              <a:t>life</a:t>
            </a:r>
            <a:r>
              <a:rPr lang="es-ES" sz="1000" dirty="0">
                <a:solidFill>
                  <a:schemeClr val="bg1"/>
                </a:solid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7760084-1A31-3FF9-EAB7-8EB24618D4DC}"/>
              </a:ext>
            </a:extLst>
          </p:cNvPr>
          <p:cNvSpPr/>
          <p:nvPr/>
        </p:nvSpPr>
        <p:spPr>
          <a:xfrm>
            <a:off x="731841" y="2057400"/>
            <a:ext cx="5364159"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D31C7A-0EEB-2430-ADFC-6F0F2158F3FA}"/>
              </a:ext>
            </a:extLst>
          </p:cNvPr>
          <p:cNvSpPr txBox="1"/>
          <p:nvPr/>
        </p:nvSpPr>
        <p:spPr>
          <a:xfrm>
            <a:off x="615971" y="567055"/>
            <a:ext cx="5364159" cy="1200329"/>
          </a:xfrm>
          <a:prstGeom prst="rect">
            <a:avLst/>
          </a:prstGeom>
          <a:noFill/>
        </p:spPr>
        <p:txBody>
          <a:bodyPr wrap="square">
            <a:spAutoFit/>
          </a:bodyPr>
          <a:lstStyle/>
          <a:p>
            <a:r>
              <a:rPr lang="es-ES" altLang="es-ES" sz="2400" b="1" dirty="0">
                <a:solidFill>
                  <a:srgbClr val="00F0BE"/>
                </a:solidFill>
              </a:rPr>
              <a:t>¿Qué porcentaje de pacientes con DM2 tienen &gt;75 años o son frágiles en España?</a:t>
            </a:r>
            <a:endParaRPr lang="es-ES" altLang="es-ES" sz="2400" b="1" dirty="0">
              <a:solidFill>
                <a:srgbClr val="00F0BE"/>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EAA22D99-31B1-350A-0488-A2875678A6B7}"/>
              </a:ext>
            </a:extLst>
          </p:cNvPr>
          <p:cNvSpPr txBox="1"/>
          <p:nvPr/>
        </p:nvSpPr>
        <p:spPr>
          <a:xfrm>
            <a:off x="991961" y="2393593"/>
            <a:ext cx="4723040" cy="2222340"/>
          </a:xfrm>
          <a:prstGeom prst="rect">
            <a:avLst/>
          </a:prstGeom>
          <a:noFill/>
        </p:spPr>
        <p:txBody>
          <a:bodyPr wrap="square">
            <a:spAutoFit/>
          </a:bodyPr>
          <a:lstStyle/>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9%</a:t>
            </a:r>
          </a:p>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15%</a:t>
            </a:r>
          </a:p>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21%</a:t>
            </a:r>
          </a:p>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37%</a:t>
            </a:r>
          </a:p>
        </p:txBody>
      </p:sp>
      <p:sp>
        <p:nvSpPr>
          <p:cNvPr id="5" name="Elipse 4">
            <a:extLst>
              <a:ext uri="{FF2B5EF4-FFF2-40B4-BE49-F238E27FC236}">
                <a16:creationId xmlns:a16="http://schemas.microsoft.com/office/drawing/2014/main" id="{4F3909E9-828F-9FCA-2D8C-7BDBE2068623}"/>
              </a:ext>
            </a:extLst>
          </p:cNvPr>
          <p:cNvSpPr/>
          <p:nvPr/>
        </p:nvSpPr>
        <p:spPr>
          <a:xfrm>
            <a:off x="6392333" y="602965"/>
            <a:ext cx="4950355" cy="4950355"/>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D3DB-683D-1B0B-1B85-008F24907925}"/>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2565B967-DEBB-E8A0-6896-C3BA634F2032}"/>
              </a:ext>
            </a:extLst>
          </p:cNvPr>
          <p:cNvSpPr/>
          <p:nvPr/>
        </p:nvSpPr>
        <p:spPr>
          <a:xfrm>
            <a:off x="731841" y="2057400"/>
            <a:ext cx="5364159" cy="2929392"/>
          </a:xfrm>
          <a:prstGeom prst="roundRect">
            <a:avLst>
              <a:gd name="adj" fmla="val 3661"/>
            </a:avLst>
          </a:prstGeom>
          <a:solidFill>
            <a:srgbClr val="6F6F6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F4328F29-4C71-3877-1FDA-F287566DAEE1}"/>
              </a:ext>
            </a:extLst>
          </p:cNvPr>
          <p:cNvSpPr txBox="1"/>
          <p:nvPr/>
        </p:nvSpPr>
        <p:spPr>
          <a:xfrm>
            <a:off x="615971" y="567055"/>
            <a:ext cx="5364159" cy="1200329"/>
          </a:xfrm>
          <a:prstGeom prst="rect">
            <a:avLst/>
          </a:prstGeom>
          <a:noFill/>
        </p:spPr>
        <p:txBody>
          <a:bodyPr wrap="square">
            <a:spAutoFit/>
          </a:bodyPr>
          <a:lstStyle/>
          <a:p>
            <a:r>
              <a:rPr lang="es-ES" altLang="es-ES" sz="2400" b="1" dirty="0">
                <a:solidFill>
                  <a:srgbClr val="00F0BE"/>
                </a:solidFill>
              </a:rPr>
              <a:t>¿Qué porcentaje de pacientes con DM2 tienen &gt;75 años o son frágiles en España?</a:t>
            </a:r>
            <a:endParaRPr lang="es-ES" altLang="es-ES" sz="2400" b="1" dirty="0">
              <a:solidFill>
                <a:srgbClr val="00F0BE"/>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32DC6E4C-3123-CF8C-1625-D5C10153244A}"/>
              </a:ext>
            </a:extLst>
          </p:cNvPr>
          <p:cNvSpPr txBox="1"/>
          <p:nvPr/>
        </p:nvSpPr>
        <p:spPr>
          <a:xfrm>
            <a:off x="991961" y="2393593"/>
            <a:ext cx="4723040" cy="2222340"/>
          </a:xfrm>
          <a:prstGeom prst="rect">
            <a:avLst/>
          </a:prstGeom>
          <a:noFill/>
        </p:spPr>
        <p:txBody>
          <a:bodyPr wrap="square">
            <a:spAutoFit/>
          </a:bodyPr>
          <a:lstStyle/>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9%</a:t>
            </a:r>
          </a:p>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15%</a:t>
            </a:r>
          </a:p>
          <a:p>
            <a:pPr marL="514350" indent="-514350" eaLnBrk="1" hangingPunct="1">
              <a:lnSpc>
                <a:spcPct val="200000"/>
              </a:lnSpc>
              <a:buFont typeface="Calibri Light" panose="020F0302020204030204" pitchFamily="34" charset="0"/>
              <a:buAutoNum type="alphaLcParenR"/>
            </a:pPr>
            <a:r>
              <a:rPr lang="es-ES" altLang="es-ES" dirty="0">
                <a:solidFill>
                  <a:srgbClr val="002855"/>
                </a:solidFill>
              </a:rPr>
              <a:t>El 21%</a:t>
            </a:r>
          </a:p>
          <a:p>
            <a:pPr marL="514350" indent="-514350" eaLnBrk="1" hangingPunct="1">
              <a:lnSpc>
                <a:spcPct val="200000"/>
              </a:lnSpc>
              <a:buFont typeface="Calibri Light" panose="020F0302020204030204" pitchFamily="34" charset="0"/>
              <a:buAutoNum type="alphaLcParenR"/>
            </a:pPr>
            <a:r>
              <a:rPr lang="es-ES" altLang="es-ES" b="1" dirty="0">
                <a:solidFill>
                  <a:srgbClr val="002855"/>
                </a:solidFill>
              </a:rPr>
              <a:t>El 37%</a:t>
            </a:r>
          </a:p>
        </p:txBody>
      </p:sp>
      <p:sp>
        <p:nvSpPr>
          <p:cNvPr id="6" name="Elipse 5">
            <a:extLst>
              <a:ext uri="{FF2B5EF4-FFF2-40B4-BE49-F238E27FC236}">
                <a16:creationId xmlns:a16="http://schemas.microsoft.com/office/drawing/2014/main" id="{CA170D44-5C58-B7D2-AF87-8ED53260BCC7}"/>
              </a:ext>
            </a:extLst>
          </p:cNvPr>
          <p:cNvSpPr/>
          <p:nvPr/>
        </p:nvSpPr>
        <p:spPr>
          <a:xfrm>
            <a:off x="6392333" y="602965"/>
            <a:ext cx="4950355" cy="4950355"/>
          </a:xfrm>
          <a:prstGeom prst="ellipse">
            <a:avLst/>
          </a:prstGeom>
          <a:blipFill>
            <a:blip r:embed="rId2"/>
            <a:stretch>
              <a:fillRect l="-17025" r="-28603"/>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07405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a16="http://schemas.microsoft.com/office/drawing/2014/main" id="{5FACA14E-6568-972C-3A6B-1A52B3322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59" t="33757" r="48836" b="16872"/>
          <a:stretch/>
        </p:blipFill>
        <p:spPr bwMode="auto">
          <a:xfrm>
            <a:off x="2354326" y="1087890"/>
            <a:ext cx="6710140" cy="49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75FA99D7-8CB5-1C45-4B50-9BA235E9A6CB}"/>
              </a:ext>
            </a:extLst>
          </p:cNvPr>
          <p:cNvSpPr txBox="1"/>
          <p:nvPr/>
        </p:nvSpPr>
        <p:spPr>
          <a:xfrm>
            <a:off x="615971" y="567055"/>
            <a:ext cx="6305333" cy="461665"/>
          </a:xfrm>
          <a:prstGeom prst="rect">
            <a:avLst/>
          </a:prstGeom>
          <a:noFill/>
        </p:spPr>
        <p:txBody>
          <a:bodyPr wrap="square">
            <a:spAutoFit/>
          </a:bodyPr>
          <a:lstStyle/>
          <a:p>
            <a:r>
              <a:rPr lang="es-ES" altLang="es-ES" sz="2400" b="1" dirty="0">
                <a:solidFill>
                  <a:srgbClr val="00F0BE"/>
                </a:solidFill>
                <a:latin typeface="Arial" panose="020B0604020202020204" pitchFamily="34" charset="0"/>
                <a:cs typeface="Arial" panose="020B0604020202020204" pitchFamily="34" charset="0"/>
              </a:rPr>
              <a:t>Registro SIDIAP 2020: 373.185 Pacientes</a:t>
            </a:r>
          </a:p>
        </p:txBody>
      </p:sp>
      <p:sp>
        <p:nvSpPr>
          <p:cNvPr id="4" name="object 5">
            <a:extLst>
              <a:ext uri="{FF2B5EF4-FFF2-40B4-BE49-F238E27FC236}">
                <a16:creationId xmlns:a16="http://schemas.microsoft.com/office/drawing/2014/main" id="{7FA6817D-6A4A-7B58-0C3C-5B7AC33DA2D6}"/>
              </a:ext>
            </a:extLst>
          </p:cNvPr>
          <p:cNvSpPr txBox="1"/>
          <p:nvPr/>
        </p:nvSpPr>
        <p:spPr>
          <a:xfrm>
            <a:off x="731838" y="6145430"/>
            <a:ext cx="3730095" cy="241092"/>
          </a:xfrm>
          <a:prstGeom prst="rect">
            <a:avLst/>
          </a:prstGeom>
        </p:spPr>
        <p:txBody>
          <a:bodyPr vert="horz" wrap="square" lIns="0" tIns="12700" rIns="0" bIns="0" rtlCol="0">
            <a:spAutoFit/>
          </a:bodyPr>
          <a:lstStyle/>
          <a:p>
            <a:pPr marL="12700" marR="5080">
              <a:spcBef>
                <a:spcPts val="100"/>
              </a:spcBef>
            </a:pPr>
            <a:r>
              <a:rPr lang="es-ES" sz="700" b="0" i="0" dirty="0">
                <a:solidFill>
                  <a:srgbClr val="002855"/>
                </a:solidFill>
                <a:effectLst/>
              </a:rPr>
              <a:t>SIDIAP: Sistema de información para el Desarrollo de la Investigación en Atención Primara.</a:t>
            </a:r>
          </a:p>
          <a:p>
            <a:pPr marL="12700" marR="5080">
              <a:spcBef>
                <a:spcPts val="100"/>
              </a:spcBef>
            </a:pPr>
            <a:r>
              <a:rPr lang="es-ES" sz="700" dirty="0">
                <a:solidFill>
                  <a:srgbClr val="002855"/>
                </a:solidFill>
                <a:cs typeface="Calibri"/>
              </a:rPr>
              <a:t>2. Mata-Cases M, et al. Prim Care Diabetes. 2021; S1751-9918(21)00017-6</a:t>
            </a:r>
            <a:endParaRPr sz="700" dirty="0">
              <a:solidFill>
                <a:srgbClr val="002855"/>
              </a:solidFill>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87F4-3067-86C0-494C-705F693E75E0}"/>
              </a:ext>
            </a:extLst>
          </p:cNvPr>
          <p:cNvSpPr>
            <a:spLocks noGrp="1"/>
          </p:cNvSpPr>
          <p:nvPr>
            <p:ph type="title" idx="4294967295"/>
          </p:nvPr>
        </p:nvSpPr>
        <p:spPr>
          <a:xfrm>
            <a:off x="634972" y="599074"/>
            <a:ext cx="11439525" cy="850900"/>
          </a:xfrm>
        </p:spPr>
        <p:txBody>
          <a:bodyPr/>
          <a:lstStyle/>
          <a:p>
            <a:r>
              <a:rPr lang="es-ES" sz="2400" b="1" dirty="0">
                <a:solidFill>
                  <a:srgbClr val="00F0BE"/>
                </a:solidFill>
              </a:rPr>
              <a:t>Datos Fragilidad en Cataluña</a:t>
            </a:r>
          </a:p>
        </p:txBody>
      </p:sp>
      <p:sp>
        <p:nvSpPr>
          <p:cNvPr id="14" name="CuadroTexto 13">
            <a:extLst>
              <a:ext uri="{FF2B5EF4-FFF2-40B4-BE49-F238E27FC236}">
                <a16:creationId xmlns:a16="http://schemas.microsoft.com/office/drawing/2014/main" id="{495C1BA0-86AE-B91D-77FD-BC805042389A}"/>
              </a:ext>
            </a:extLst>
          </p:cNvPr>
          <p:cNvSpPr txBox="1"/>
          <p:nvPr/>
        </p:nvSpPr>
        <p:spPr>
          <a:xfrm>
            <a:off x="952484" y="4116572"/>
            <a:ext cx="1220206" cy="892552"/>
          </a:xfrm>
          <a:prstGeom prst="rect">
            <a:avLst/>
          </a:prstGeom>
          <a:noFill/>
        </p:spPr>
        <p:txBody>
          <a:bodyPr wrap="none" rtlCol="0">
            <a:spAutoFit/>
          </a:bodyPr>
          <a:lstStyle/>
          <a:p>
            <a:pPr algn="ctr"/>
            <a:r>
              <a:rPr lang="es-ES_tradnl" sz="2000" b="1" dirty="0">
                <a:solidFill>
                  <a:srgbClr val="002855"/>
                </a:solidFill>
                <a:latin typeface="Montserrat" pitchFamily="2" charset="77"/>
              </a:rPr>
              <a:t>594.777</a:t>
            </a:r>
          </a:p>
          <a:p>
            <a:pPr algn="ctr"/>
            <a:r>
              <a:rPr lang="es-ES_tradnl" sz="1600" dirty="0">
                <a:solidFill>
                  <a:srgbClr val="002855"/>
                </a:solidFill>
                <a:latin typeface="Montserrat" pitchFamily="2" charset="77"/>
              </a:rPr>
              <a:t> personas</a:t>
            </a:r>
          </a:p>
          <a:p>
            <a:pPr algn="ctr"/>
            <a:r>
              <a:rPr lang="es-ES_tradnl" sz="1600" dirty="0">
                <a:solidFill>
                  <a:srgbClr val="002855"/>
                </a:solidFill>
                <a:latin typeface="Montserrat" pitchFamily="2" charset="77"/>
              </a:rPr>
              <a:t> con DM2</a:t>
            </a:r>
          </a:p>
        </p:txBody>
      </p:sp>
      <p:pic>
        <p:nvPicPr>
          <p:cNvPr id="15" name="Imagen 14">
            <a:extLst>
              <a:ext uri="{FF2B5EF4-FFF2-40B4-BE49-F238E27FC236}">
                <a16:creationId xmlns:a16="http://schemas.microsoft.com/office/drawing/2014/main" id="{03EF74E0-6B26-67A5-B322-526472D3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53" y="2445807"/>
            <a:ext cx="1966385" cy="1966385"/>
          </a:xfrm>
          <a:prstGeom prst="rect">
            <a:avLst/>
          </a:prstGeom>
        </p:spPr>
      </p:pic>
      <p:grpSp>
        <p:nvGrpSpPr>
          <p:cNvPr id="11" name="Grupo 10">
            <a:extLst>
              <a:ext uri="{FF2B5EF4-FFF2-40B4-BE49-F238E27FC236}">
                <a16:creationId xmlns:a16="http://schemas.microsoft.com/office/drawing/2014/main" id="{A2EF0DDA-1774-A0C0-778D-A0C32B991B58}"/>
              </a:ext>
            </a:extLst>
          </p:cNvPr>
          <p:cNvGrpSpPr/>
          <p:nvPr/>
        </p:nvGrpSpPr>
        <p:grpSpPr>
          <a:xfrm>
            <a:off x="6188392" y="1188435"/>
            <a:ext cx="6375568" cy="4636211"/>
            <a:chOff x="6188392" y="1417833"/>
            <a:chExt cx="6375568" cy="4636211"/>
          </a:xfrm>
        </p:grpSpPr>
        <p:grpSp>
          <p:nvGrpSpPr>
            <p:cNvPr id="5" name="Grupo 4">
              <a:extLst>
                <a:ext uri="{FF2B5EF4-FFF2-40B4-BE49-F238E27FC236}">
                  <a16:creationId xmlns:a16="http://schemas.microsoft.com/office/drawing/2014/main" id="{9C4AC2AA-D1EA-751E-C031-7CBE980F7E83}"/>
                </a:ext>
              </a:extLst>
            </p:cNvPr>
            <p:cNvGrpSpPr/>
            <p:nvPr/>
          </p:nvGrpSpPr>
          <p:grpSpPr>
            <a:xfrm>
              <a:off x="6188392" y="1417833"/>
              <a:ext cx="6375568" cy="4636211"/>
              <a:chOff x="2032000" y="719666"/>
              <a:chExt cx="8128000" cy="5418667"/>
            </a:xfrm>
          </p:grpSpPr>
          <p:graphicFrame>
            <p:nvGraphicFramePr>
              <p:cNvPr id="7" name="Diagrama 6">
                <a:extLst>
                  <a:ext uri="{FF2B5EF4-FFF2-40B4-BE49-F238E27FC236}">
                    <a16:creationId xmlns:a16="http://schemas.microsoft.com/office/drawing/2014/main" id="{05D3EA99-19A0-DABB-62DB-7C69FC8DC3F3}"/>
                  </a:ext>
                </a:extLst>
              </p:cNvPr>
              <p:cNvGraphicFramePr/>
              <p:nvPr>
                <p:extLst>
                  <p:ext uri="{D42A27DB-BD31-4B8C-83A1-F6EECF244321}">
                    <p14:modId xmlns:p14="http://schemas.microsoft.com/office/powerpoint/2010/main" val="396734959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cono&#10;&#10;Descripción generada automáticamente">
                <a:extLst>
                  <a:ext uri="{FF2B5EF4-FFF2-40B4-BE49-F238E27FC236}">
                    <a16:creationId xmlns:a16="http://schemas.microsoft.com/office/drawing/2014/main" id="{3D0CB66C-1E51-AD9A-9A4F-D68DAF9DB4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63133" y="3760880"/>
                <a:ext cx="762213" cy="762214"/>
              </a:xfrm>
              <a:prstGeom prst="rect">
                <a:avLst/>
              </a:prstGeom>
            </p:spPr>
          </p:pic>
          <p:pic>
            <p:nvPicPr>
              <p:cNvPr id="9" name="Imagen 8" descr="Icono&#10;&#10;Descripción generada automáticamente">
                <a:extLst>
                  <a:ext uri="{FF2B5EF4-FFF2-40B4-BE49-F238E27FC236}">
                    <a16:creationId xmlns:a16="http://schemas.microsoft.com/office/drawing/2014/main" id="{815ED9B2-38B4-300A-1737-922EE74A531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81755">
                <a:off x="3228479" y="5124916"/>
                <a:ext cx="886526" cy="886526"/>
              </a:xfrm>
              <a:prstGeom prst="rect">
                <a:avLst/>
              </a:prstGeom>
            </p:spPr>
          </p:pic>
        </p:grpSp>
        <p:pic>
          <p:nvPicPr>
            <p:cNvPr id="10" name="Imagen 9" descr="Imagen de la pantalla de un celular con texto e imagen&#10;&#10;Descripción generada automáticamente con confianza baja">
              <a:extLst>
                <a:ext uri="{FF2B5EF4-FFF2-40B4-BE49-F238E27FC236}">
                  <a16:creationId xmlns:a16="http://schemas.microsoft.com/office/drawing/2014/main" id="{79E4BF9E-A803-D598-BD5D-665F50421A14}"/>
                </a:ext>
              </a:extLst>
            </p:cNvPr>
            <p:cNvPicPr>
              <a:picLocks noChangeAspect="1"/>
            </p:cNvPicPr>
            <p:nvPr/>
          </p:nvPicPr>
          <p:blipFill>
            <a:blip r:embed="rId10"/>
            <a:stretch>
              <a:fillRect/>
            </a:stretch>
          </p:blipFill>
          <p:spPr>
            <a:xfrm>
              <a:off x="6984686" y="2621832"/>
              <a:ext cx="1043957" cy="1036566"/>
            </a:xfrm>
            <a:prstGeom prst="rect">
              <a:avLst/>
            </a:prstGeom>
          </p:spPr>
        </p:pic>
      </p:grpSp>
      <p:graphicFrame>
        <p:nvGraphicFramePr>
          <p:cNvPr id="16" name="Diagrama 15">
            <a:extLst>
              <a:ext uri="{FF2B5EF4-FFF2-40B4-BE49-F238E27FC236}">
                <a16:creationId xmlns:a16="http://schemas.microsoft.com/office/drawing/2014/main" id="{412141E0-2F0D-075E-E8AF-5DA102C34590}"/>
              </a:ext>
            </a:extLst>
          </p:cNvPr>
          <p:cNvGraphicFramePr/>
          <p:nvPr>
            <p:extLst>
              <p:ext uri="{D42A27DB-BD31-4B8C-83A1-F6EECF244321}">
                <p14:modId xmlns:p14="http://schemas.microsoft.com/office/powerpoint/2010/main" val="1412451683"/>
              </p:ext>
            </p:extLst>
          </p:nvPr>
        </p:nvGraphicFramePr>
        <p:xfrm>
          <a:off x="2095543" y="921994"/>
          <a:ext cx="4790278" cy="510527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CuadroTexto 3">
            <a:extLst>
              <a:ext uri="{FF2B5EF4-FFF2-40B4-BE49-F238E27FC236}">
                <a16:creationId xmlns:a16="http://schemas.microsoft.com/office/drawing/2014/main" id="{C4106F43-07AD-C403-AD1D-2ACF985CEB5B}"/>
              </a:ext>
            </a:extLst>
          </p:cNvPr>
          <p:cNvSpPr txBox="1"/>
          <p:nvPr/>
        </p:nvSpPr>
        <p:spPr>
          <a:xfrm>
            <a:off x="647542" y="6108337"/>
            <a:ext cx="6105644" cy="307777"/>
          </a:xfrm>
          <a:prstGeom prst="rect">
            <a:avLst/>
          </a:prstGeom>
          <a:noFill/>
        </p:spPr>
        <p:txBody>
          <a:bodyPr wrap="square">
            <a:spAutoFit/>
          </a:bodyPr>
          <a:lstStyle/>
          <a:p>
            <a:r>
              <a:rPr lang="es-ES" sz="700" dirty="0" err="1">
                <a:solidFill>
                  <a:srgbClr val="002855"/>
                </a:solidFill>
              </a:rPr>
              <a:t>Miñana</a:t>
            </a:r>
            <a:r>
              <a:rPr lang="es-ES" sz="700" dirty="0">
                <a:solidFill>
                  <a:srgbClr val="002855"/>
                </a:solidFill>
              </a:rPr>
              <a:t> Castellanos M. </a:t>
            </a:r>
            <a:r>
              <a:rPr lang="pt-BR" sz="700" b="0" i="0" u="none" strike="noStrike" baseline="0" dirty="0">
                <a:solidFill>
                  <a:srgbClr val="002855"/>
                </a:solidFill>
              </a:rPr>
              <a:t>Diabetes </a:t>
            </a:r>
            <a:r>
              <a:rPr lang="pt-BR" sz="700" b="0" i="0" u="none" strike="noStrike" baseline="0" dirty="0" err="1">
                <a:solidFill>
                  <a:srgbClr val="002855"/>
                </a:solidFill>
              </a:rPr>
              <a:t>práctica</a:t>
            </a:r>
            <a:r>
              <a:rPr lang="pt-BR" sz="700" b="0" i="0" u="none" strike="noStrike" baseline="0" dirty="0">
                <a:solidFill>
                  <a:srgbClr val="002855"/>
                </a:solidFill>
              </a:rPr>
              <a:t> 2024: 15(04):135-160. </a:t>
            </a:r>
            <a:r>
              <a:rPr lang="pt-BR" sz="700" b="0" i="0" u="none" strike="noStrike" baseline="0" dirty="0" err="1">
                <a:solidFill>
                  <a:srgbClr val="002855"/>
                </a:solidFill>
              </a:rPr>
              <a:t>doi</a:t>
            </a:r>
            <a:r>
              <a:rPr lang="pt-BR" sz="700" b="0" i="0" u="none" strike="noStrike" baseline="0" dirty="0">
                <a:solidFill>
                  <a:srgbClr val="002855"/>
                </a:solidFill>
              </a:rPr>
              <a:t>: 10.52102/</a:t>
            </a:r>
            <a:r>
              <a:rPr lang="pt-BR" sz="700" b="0" i="0" u="none" strike="noStrike" baseline="0" dirty="0" err="1">
                <a:solidFill>
                  <a:srgbClr val="002855"/>
                </a:solidFill>
              </a:rPr>
              <a:t>diabet</a:t>
            </a:r>
            <a:r>
              <a:rPr lang="pt-BR" sz="700" b="0" i="0" u="none" strike="noStrike" baseline="0" dirty="0">
                <a:solidFill>
                  <a:srgbClr val="002855"/>
                </a:solidFill>
              </a:rPr>
              <a:t>/pract.2024.4.art2</a:t>
            </a:r>
            <a:r>
              <a:rPr lang="es-ES" sz="700" dirty="0">
                <a:solidFill>
                  <a:srgbClr val="002855"/>
                </a:solidFill>
              </a:rPr>
              <a:t> https://www.diabetespractica.com/files/ahead/20241111.pdf</a:t>
            </a:r>
          </a:p>
        </p:txBody>
      </p:sp>
    </p:spTree>
    <p:extLst>
      <p:ext uri="{BB962C8B-B14F-4D97-AF65-F5344CB8AC3E}">
        <p14:creationId xmlns:p14="http://schemas.microsoft.com/office/powerpoint/2010/main" val="3587787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E9CF4ED-23BF-4B6A-2B52-6355F4CB8125}"/>
              </a:ext>
            </a:extLst>
          </p:cNvPr>
          <p:cNvSpPr txBox="1"/>
          <p:nvPr/>
        </p:nvSpPr>
        <p:spPr>
          <a:xfrm>
            <a:off x="623352" y="621251"/>
            <a:ext cx="8202934" cy="646331"/>
          </a:xfrm>
          <a:prstGeom prst="rect">
            <a:avLst/>
          </a:prstGeom>
          <a:noFill/>
        </p:spPr>
        <p:txBody>
          <a:bodyPr wrap="square">
            <a:spAutoFit/>
          </a:bodyPr>
          <a:lstStyle/>
          <a:p>
            <a:pPr algn="l"/>
            <a:r>
              <a:rPr lang="es-ES" b="1" i="0" u="none" strike="noStrike" baseline="0" dirty="0">
                <a:solidFill>
                  <a:srgbClr val="002855"/>
                </a:solidFill>
                <a:latin typeface="+mj-lt"/>
              </a:rPr>
              <a:t>Características generales de la población frágil con DM2 en Cataluña según la base de datos SIDIAP durante el periodo 2010-2023.</a:t>
            </a:r>
            <a:endParaRPr lang="es-ES" b="1" dirty="0">
              <a:solidFill>
                <a:srgbClr val="002855"/>
              </a:solidFill>
              <a:latin typeface="+mj-lt"/>
            </a:endParaRPr>
          </a:p>
        </p:txBody>
      </p:sp>
      <p:sp>
        <p:nvSpPr>
          <p:cNvPr id="6" name="CuadroTexto 5">
            <a:extLst>
              <a:ext uri="{FF2B5EF4-FFF2-40B4-BE49-F238E27FC236}">
                <a16:creationId xmlns:a16="http://schemas.microsoft.com/office/drawing/2014/main" id="{64DA8626-09D7-BAF1-7C32-D8F4B9C88798}"/>
              </a:ext>
            </a:extLst>
          </p:cNvPr>
          <p:cNvSpPr txBox="1"/>
          <p:nvPr/>
        </p:nvSpPr>
        <p:spPr>
          <a:xfrm>
            <a:off x="685344" y="6099453"/>
            <a:ext cx="6105644" cy="307777"/>
          </a:xfrm>
          <a:prstGeom prst="rect">
            <a:avLst/>
          </a:prstGeom>
          <a:noFill/>
        </p:spPr>
        <p:txBody>
          <a:bodyPr wrap="square">
            <a:spAutoFit/>
          </a:bodyPr>
          <a:lstStyle/>
          <a:p>
            <a:r>
              <a:rPr lang="es-ES" sz="700" dirty="0" err="1">
                <a:solidFill>
                  <a:srgbClr val="002855"/>
                </a:solidFill>
                <a:latin typeface="+mj-lt"/>
              </a:rPr>
              <a:t>Miñana</a:t>
            </a:r>
            <a:r>
              <a:rPr lang="es-ES" sz="700" dirty="0">
                <a:solidFill>
                  <a:srgbClr val="002855"/>
                </a:solidFill>
                <a:latin typeface="+mj-lt"/>
              </a:rPr>
              <a:t> Castellanos M. </a:t>
            </a:r>
            <a:r>
              <a:rPr lang="pt-BR" sz="700" i="0" u="none" strike="noStrike" baseline="0" dirty="0">
                <a:solidFill>
                  <a:srgbClr val="002855"/>
                </a:solidFill>
                <a:latin typeface="+mj-lt"/>
              </a:rPr>
              <a:t>Diabetes </a:t>
            </a:r>
            <a:r>
              <a:rPr lang="pt-BR" sz="700" i="0" u="none" strike="noStrike" baseline="0" dirty="0" err="1">
                <a:solidFill>
                  <a:srgbClr val="002855"/>
                </a:solidFill>
                <a:latin typeface="+mj-lt"/>
              </a:rPr>
              <a:t>práctica</a:t>
            </a:r>
            <a:r>
              <a:rPr lang="pt-BR" sz="700" i="0" u="none" strike="noStrike" baseline="0" dirty="0">
                <a:solidFill>
                  <a:srgbClr val="002855"/>
                </a:solidFill>
                <a:latin typeface="+mj-lt"/>
              </a:rPr>
              <a:t> 2024: 15(04):135-160. </a:t>
            </a:r>
            <a:r>
              <a:rPr lang="pt-BR" sz="700" i="0" u="none" strike="noStrike" baseline="0" dirty="0" err="1">
                <a:solidFill>
                  <a:srgbClr val="002855"/>
                </a:solidFill>
                <a:latin typeface="+mj-lt"/>
              </a:rPr>
              <a:t>doi</a:t>
            </a:r>
            <a:r>
              <a:rPr lang="pt-BR" sz="700" i="0" u="none" strike="noStrike" baseline="0" dirty="0">
                <a:solidFill>
                  <a:srgbClr val="002855"/>
                </a:solidFill>
                <a:latin typeface="+mj-lt"/>
              </a:rPr>
              <a:t>: 10.52102/</a:t>
            </a:r>
            <a:r>
              <a:rPr lang="pt-BR" sz="700" i="0" u="none" strike="noStrike" baseline="0" dirty="0" err="1">
                <a:solidFill>
                  <a:srgbClr val="002855"/>
                </a:solidFill>
                <a:latin typeface="+mj-lt"/>
              </a:rPr>
              <a:t>diabet</a:t>
            </a:r>
            <a:r>
              <a:rPr lang="pt-BR" sz="700" i="0" u="none" strike="noStrike" baseline="0" dirty="0">
                <a:solidFill>
                  <a:srgbClr val="002855"/>
                </a:solidFill>
                <a:latin typeface="+mj-lt"/>
              </a:rPr>
              <a:t>/pract.2024.4.art2</a:t>
            </a:r>
            <a:r>
              <a:rPr lang="es-ES" sz="700" dirty="0">
                <a:solidFill>
                  <a:srgbClr val="002855"/>
                </a:solidFill>
                <a:latin typeface="+mj-lt"/>
              </a:rPr>
              <a:t> https://www.diabetespractica.com/files/ahead/20241111.pdf</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C4755956-8819-52B2-F21A-1F94707E912D}"/>
                  </a:ext>
                </a:extLst>
              </p:cNvPr>
              <p:cNvGraphicFramePr>
                <a:graphicFrameLocks noGrp="1"/>
              </p:cNvGraphicFramePr>
              <p:nvPr>
                <p:extLst>
                  <p:ext uri="{D42A27DB-BD31-4B8C-83A1-F6EECF244321}">
                    <p14:modId xmlns:p14="http://schemas.microsoft.com/office/powerpoint/2010/main" val="2608358828"/>
                  </p:ext>
                </p:extLst>
              </p:nvPr>
            </p:nvGraphicFramePr>
            <p:xfrm>
              <a:off x="731838" y="1565027"/>
              <a:ext cx="5599220" cy="3921222"/>
            </p:xfrm>
            <a:graphic>
              <a:graphicData uri="http://schemas.openxmlformats.org/drawingml/2006/table">
                <a:tbl>
                  <a:tblPr firstRow="1" bandRow="1">
                    <a:tableStyleId>{5C22544A-7EE6-4342-B048-85BDC9FD1C3A}</a:tableStyleId>
                  </a:tblPr>
                  <a:tblGrid>
                    <a:gridCol w="2569301">
                      <a:extLst>
                        <a:ext uri="{9D8B030D-6E8A-4147-A177-3AD203B41FA5}">
                          <a16:colId xmlns:a16="http://schemas.microsoft.com/office/drawing/2014/main" val="3553274540"/>
                        </a:ext>
                      </a:extLst>
                    </a:gridCol>
                    <a:gridCol w="2665708">
                      <a:extLst>
                        <a:ext uri="{9D8B030D-6E8A-4147-A177-3AD203B41FA5}">
                          <a16:colId xmlns:a16="http://schemas.microsoft.com/office/drawing/2014/main" val="2203155975"/>
                        </a:ext>
                      </a:extLst>
                    </a:gridCol>
                    <a:gridCol w="364211">
                      <a:extLst>
                        <a:ext uri="{9D8B030D-6E8A-4147-A177-3AD203B41FA5}">
                          <a16:colId xmlns:a16="http://schemas.microsoft.com/office/drawing/2014/main" val="251156591"/>
                        </a:ext>
                      </a:extLst>
                    </a:gridCol>
                  </a:tblGrid>
                  <a:tr h="239987">
                    <a:tc>
                      <a:txBody>
                        <a:bodyPr/>
                        <a:lstStyle/>
                        <a:p>
                          <a:endParaRPr lang="es-ES" sz="1050" dirty="0"/>
                        </a:p>
                      </a:txBody>
                      <a:tcPr>
                        <a:noFill/>
                      </a:tcPr>
                    </a:tc>
                    <a:tc>
                      <a:txBody>
                        <a:bodyPr/>
                        <a:lstStyle/>
                        <a:p>
                          <a:pPr algn="ctr"/>
                          <a:r>
                            <a:rPr lang="es-ES" sz="1050" dirty="0"/>
                            <a:t>Fragilidad</a:t>
                          </a:r>
                        </a:p>
                      </a:txBody>
                      <a:tcPr>
                        <a:solidFill>
                          <a:srgbClr val="002855"/>
                        </a:solidFill>
                      </a:tcPr>
                    </a:tc>
                    <a:tc>
                      <a:txBody>
                        <a:bodyPr/>
                        <a:lstStyle/>
                        <a:p>
                          <a:endParaRPr lang="es-ES" sz="1050" dirty="0"/>
                        </a:p>
                      </a:txBody>
                      <a:tcPr>
                        <a:noFill/>
                      </a:tcPr>
                    </a:tc>
                    <a:extLst>
                      <a:ext uri="{0D108BD9-81ED-4DB2-BD59-A6C34878D82A}">
                        <a16:rowId xmlns:a16="http://schemas.microsoft.com/office/drawing/2014/main" val="1971613983"/>
                      </a:ext>
                    </a:extLst>
                  </a:tr>
                  <a:tr h="221002">
                    <a:tc>
                      <a:txBody>
                        <a:bodyPr/>
                        <a:lstStyle/>
                        <a:p>
                          <a:r>
                            <a:rPr lang="es-ES" sz="1050" b="1" dirty="0">
                              <a:solidFill>
                                <a:srgbClr val="002855"/>
                              </a:solidFill>
                            </a:rPr>
                            <a:t>N (%)</a:t>
                          </a:r>
                        </a:p>
                      </a:txBody>
                      <a:tcPr>
                        <a:solidFill>
                          <a:srgbClr val="00F0BE"/>
                        </a:solidFill>
                      </a:tcPr>
                    </a:tc>
                    <a:tc>
                      <a:txBody>
                        <a:bodyPr/>
                        <a:lstStyle/>
                        <a:p>
                          <a:pPr algn="ctr"/>
                          <a:r>
                            <a:rPr lang="es-ES" sz="1050" b="1" dirty="0">
                              <a:solidFill>
                                <a:srgbClr val="002855"/>
                              </a:solidFill>
                            </a:rPr>
                            <a:t>135.365</a:t>
                          </a:r>
                        </a:p>
                      </a:txBody>
                      <a:tcPr>
                        <a:solidFill>
                          <a:srgbClr val="00F0BE"/>
                        </a:solidFill>
                      </a:tcPr>
                    </a:tc>
                    <a:tc>
                      <a:txBody>
                        <a:bodyPr/>
                        <a:lstStyle/>
                        <a:p>
                          <a:endParaRPr lang="es-ES" sz="1050" b="1" dirty="0"/>
                        </a:p>
                      </a:txBody>
                      <a:tcPr>
                        <a:noFill/>
                      </a:tcPr>
                    </a:tc>
                    <a:extLst>
                      <a:ext uri="{0D108BD9-81ED-4DB2-BD59-A6C34878D82A}">
                        <a16:rowId xmlns:a16="http://schemas.microsoft.com/office/drawing/2014/main" val="3214621749"/>
                      </a:ext>
                    </a:extLst>
                  </a:tr>
                  <a:tr h="256260">
                    <a:tc>
                      <a:txBody>
                        <a:bodyPr/>
                        <a:lstStyle/>
                        <a:p>
                          <a:r>
                            <a:rPr lang="es-ES" sz="1050" dirty="0"/>
                            <a:t>Edad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1">
                            <a:lumMod val="95000"/>
                          </a:schemeClr>
                        </a:solidFill>
                      </a:tcPr>
                    </a:tc>
                    <a:tc>
                      <a:txBody>
                        <a:bodyPr/>
                        <a:lstStyle/>
                        <a:p>
                          <a:pPr algn="ctr"/>
                          <a:r>
                            <a:rPr lang="es-ES" sz="1050" dirty="0"/>
                            <a:t>62,2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18,6</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2748807250"/>
                      </a:ext>
                    </a:extLst>
                  </a:tr>
                  <a:tr h="240224">
                    <a:tc>
                      <a:txBody>
                        <a:bodyPr/>
                        <a:lstStyle/>
                        <a:p>
                          <a:r>
                            <a:rPr lang="es-ES" sz="1050" dirty="0"/>
                            <a:t>Sexo masculino</a:t>
                          </a:r>
                        </a:p>
                      </a:txBody>
                      <a:tcPr>
                        <a:solidFill>
                          <a:schemeClr val="bg2"/>
                        </a:solidFill>
                      </a:tcPr>
                    </a:tc>
                    <a:tc>
                      <a:txBody>
                        <a:bodyPr/>
                        <a:lstStyle/>
                        <a:p>
                          <a:pPr algn="ctr"/>
                          <a:r>
                            <a:rPr lang="es-ES" sz="1050" dirty="0"/>
                            <a:t>54.204 (40,0%)</a:t>
                          </a:r>
                        </a:p>
                      </a:txBody>
                      <a:tcPr>
                        <a:solidFill>
                          <a:schemeClr val="bg2"/>
                        </a:solidFill>
                      </a:tcPr>
                    </a:tc>
                    <a:tc>
                      <a:txBody>
                        <a:bodyPr/>
                        <a:lstStyle/>
                        <a:p>
                          <a:endParaRPr lang="es-ES" sz="1050" dirty="0"/>
                        </a:p>
                      </a:txBody>
                      <a:tcPr>
                        <a:noFill/>
                      </a:tcPr>
                    </a:tc>
                    <a:extLst>
                      <a:ext uri="{0D108BD9-81ED-4DB2-BD59-A6C34878D82A}">
                        <a16:rowId xmlns:a16="http://schemas.microsoft.com/office/drawing/2014/main" val="2689123878"/>
                      </a:ext>
                    </a:extLst>
                  </a:tr>
                  <a:tr h="0">
                    <a:tc>
                      <a:txBody>
                        <a:bodyPr/>
                        <a:lstStyle/>
                        <a:p>
                          <a:r>
                            <a:rPr lang="es-ES" sz="1050" dirty="0"/>
                            <a:t>MEDEA</a:t>
                          </a:r>
                        </a:p>
                        <a:p>
                          <a:r>
                            <a:rPr lang="es-ES" sz="1050" dirty="0"/>
                            <a:t>U4</a:t>
                          </a:r>
                        </a:p>
                        <a:p>
                          <a:r>
                            <a:rPr lang="es-ES" sz="1050" dirty="0"/>
                            <a:t>U5</a:t>
                          </a:r>
                        </a:p>
                      </a:txBody>
                      <a:tcPr>
                        <a:solidFill>
                          <a:schemeClr val="bg1">
                            <a:lumMod val="95000"/>
                          </a:schemeClr>
                        </a:solidFill>
                      </a:tcPr>
                    </a:tc>
                    <a:tc>
                      <a:txBody>
                        <a:bodyPr/>
                        <a:lstStyle/>
                        <a:p>
                          <a:pPr algn="ctr"/>
                          <a:endParaRPr lang="es-ES" sz="1050" dirty="0"/>
                        </a:p>
                        <a:p>
                          <a:pPr algn="ctr"/>
                          <a:r>
                            <a:rPr lang="es-ES" sz="1050" dirty="0"/>
                            <a:t>31.287 (23,1%)</a:t>
                          </a:r>
                          <a:br>
                            <a:rPr lang="es-ES" sz="1050" dirty="0"/>
                          </a:br>
                          <a:r>
                            <a:rPr lang="es-ES" sz="1050" dirty="0"/>
                            <a:t>33.176 (24,5%)</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2759887617"/>
                      </a:ext>
                    </a:extLst>
                  </a:tr>
                  <a:tr h="198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Índice</a:t>
                          </a:r>
                          <a:r>
                            <a:rPr lang="es-ES" sz="1050" baseline="0" dirty="0"/>
                            <a:t> de </a:t>
                          </a:r>
                          <a:r>
                            <a:rPr lang="es-ES" sz="1050" baseline="0" dirty="0" err="1"/>
                            <a:t>Charlson</a:t>
                          </a:r>
                          <a:r>
                            <a:rPr lang="es-ES" sz="1050" dirty="0"/>
                            <a:t>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2,9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1,6</a:t>
                          </a:r>
                        </a:p>
                      </a:txBody>
                      <a:tcPr>
                        <a:solidFill>
                          <a:schemeClr val="bg2"/>
                        </a:solidFill>
                      </a:tcPr>
                    </a:tc>
                    <a:tc>
                      <a:txBody>
                        <a:bodyPr/>
                        <a:lstStyle/>
                        <a:p>
                          <a:endParaRPr lang="es-ES" sz="1050" dirty="0"/>
                        </a:p>
                      </a:txBody>
                      <a:tcPr>
                        <a:noFill/>
                      </a:tcPr>
                    </a:tc>
                    <a:extLst>
                      <a:ext uri="{0D108BD9-81ED-4DB2-BD59-A6C34878D82A}">
                        <a16:rowId xmlns:a16="http://schemas.microsoft.com/office/drawing/2014/main" val="2412585360"/>
                      </a:ext>
                    </a:extLst>
                  </a:tr>
                  <a:tr h="266184">
                    <a:tc>
                      <a:txBody>
                        <a:bodyPr/>
                        <a:lstStyle/>
                        <a:p>
                          <a:r>
                            <a:rPr lang="es-ES" sz="1050" dirty="0"/>
                            <a:t>Años de evolución</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8,7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4,7</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2501616486"/>
                      </a:ext>
                    </a:extLst>
                  </a:tr>
                  <a:tr h="263471">
                    <a:tc>
                      <a:txBody>
                        <a:bodyPr/>
                        <a:lstStyle/>
                        <a:p>
                          <a:r>
                            <a:rPr lang="es-ES" sz="1050" dirty="0"/>
                            <a:t>IMC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algn="ctr"/>
                          <a:r>
                            <a:rPr lang="es-ES" sz="1050" dirty="0"/>
                            <a:t>31,5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8,0</a:t>
                          </a:r>
                        </a:p>
                      </a:txBody>
                      <a:tcPr>
                        <a:solidFill>
                          <a:schemeClr val="bg2"/>
                        </a:solidFill>
                      </a:tcPr>
                    </a:tc>
                    <a:tc>
                      <a:txBody>
                        <a:bodyPr/>
                        <a:lstStyle/>
                        <a:p>
                          <a:endParaRPr lang="es-ES" sz="1050" dirty="0"/>
                        </a:p>
                      </a:txBody>
                      <a:tcPr>
                        <a:noFill/>
                      </a:tcPr>
                    </a:tc>
                    <a:extLst>
                      <a:ext uri="{0D108BD9-81ED-4DB2-BD59-A6C34878D82A}">
                        <a16:rowId xmlns:a16="http://schemas.microsoft.com/office/drawing/2014/main" val="2250178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IMC &lt; 21kg/m</a:t>
                          </a:r>
                          <a:r>
                            <a:rPr lang="es-ES" sz="1050" baseline="3000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IMC &gt; 40kg/m</a:t>
                          </a:r>
                          <a:r>
                            <a:rPr lang="es-ES" sz="1050" baseline="30000" dirty="0"/>
                            <a:t>2</a:t>
                          </a:r>
                        </a:p>
                      </a:txBody>
                      <a:tcPr>
                        <a:solidFill>
                          <a:schemeClr val="bg1">
                            <a:lumMod val="95000"/>
                          </a:schemeClr>
                        </a:solidFill>
                      </a:tcPr>
                    </a:tc>
                    <a:tc>
                      <a:txBody>
                        <a:bodyPr/>
                        <a:lstStyle/>
                        <a:p>
                          <a:pPr algn="ctr"/>
                          <a:r>
                            <a:rPr lang="es-ES" sz="1050" dirty="0"/>
                            <a:t>3.479 (2,5%)</a:t>
                          </a:r>
                        </a:p>
                        <a:p>
                          <a:pPr algn="ctr"/>
                          <a:r>
                            <a:rPr lang="es-ES" sz="1050" dirty="0"/>
                            <a:t>8.203 (6,1%)</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1534168570"/>
                      </a:ext>
                    </a:extLst>
                  </a:tr>
                  <a:tr h="254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HbA1c</a:t>
                          </a: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7,3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1,6</a:t>
                          </a:r>
                        </a:p>
                      </a:txBody>
                      <a:tcPr>
                        <a:solidFill>
                          <a:schemeClr val="bg2"/>
                        </a:solidFill>
                      </a:tcPr>
                    </a:tc>
                    <a:tc>
                      <a:txBody>
                        <a:bodyPr/>
                        <a:lstStyle/>
                        <a:p>
                          <a:endParaRPr lang="es-ES" sz="1050" dirty="0"/>
                        </a:p>
                      </a:txBody>
                      <a:tcPr>
                        <a:noFill/>
                      </a:tcPr>
                    </a:tc>
                    <a:extLst>
                      <a:ext uri="{0D108BD9-81ED-4DB2-BD59-A6C34878D82A}">
                        <a16:rowId xmlns:a16="http://schemas.microsoft.com/office/drawing/2014/main" val="2793603498"/>
                      </a:ext>
                    </a:extLst>
                  </a:tr>
                  <a:tr h="254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HbA1c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&lt; 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7-8,4%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8,5-10%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&gt;10%</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05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45.493 (51,2%)</a:t>
                          </a:r>
                          <a:br>
                            <a:rPr lang="es-ES" sz="1050" dirty="0"/>
                          </a:br>
                          <a:r>
                            <a:rPr lang="es-ES" sz="1050" dirty="0"/>
                            <a:t>26.059 (29,3%)</a:t>
                          </a:r>
                          <a:br>
                            <a:rPr lang="es-ES" sz="1050" dirty="0"/>
                          </a:br>
                          <a:r>
                            <a:rPr lang="es-ES" sz="1050" dirty="0"/>
                            <a:t>10.516 (11,8)</a:t>
                          </a:r>
                          <a:br>
                            <a:rPr lang="es-ES" sz="1050" dirty="0"/>
                          </a:br>
                          <a:r>
                            <a:rPr lang="es-ES" sz="1050" dirty="0"/>
                            <a:t>6.780 (7,6%)</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3638228370"/>
                      </a:ext>
                    </a:extLst>
                  </a:tr>
                </a:tbl>
              </a:graphicData>
            </a:graphic>
          </p:graphicFrame>
        </mc:Choice>
        <mc:Fallback xmlns="">
          <p:graphicFrame>
            <p:nvGraphicFramePr>
              <p:cNvPr id="2" name="Tabla 1">
                <a:extLst>
                  <a:ext uri="{FF2B5EF4-FFF2-40B4-BE49-F238E27FC236}">
                    <a16:creationId xmlns:a16="http://schemas.microsoft.com/office/drawing/2014/main" id="{C4755956-8819-52B2-F21A-1F94707E912D}"/>
                  </a:ext>
                </a:extLst>
              </p:cNvPr>
              <p:cNvGraphicFramePr>
                <a:graphicFrameLocks noGrp="1"/>
              </p:cNvGraphicFramePr>
              <p:nvPr>
                <p:extLst>
                  <p:ext uri="{D42A27DB-BD31-4B8C-83A1-F6EECF244321}">
                    <p14:modId xmlns:p14="http://schemas.microsoft.com/office/powerpoint/2010/main" val="2608358828"/>
                  </p:ext>
                </p:extLst>
              </p:nvPr>
            </p:nvGraphicFramePr>
            <p:xfrm>
              <a:off x="731838" y="1565027"/>
              <a:ext cx="5599220" cy="3921222"/>
            </p:xfrm>
            <a:graphic>
              <a:graphicData uri="http://schemas.openxmlformats.org/drawingml/2006/table">
                <a:tbl>
                  <a:tblPr firstRow="1" bandRow="1">
                    <a:tableStyleId>{5C22544A-7EE6-4342-B048-85BDC9FD1C3A}</a:tableStyleId>
                  </a:tblPr>
                  <a:tblGrid>
                    <a:gridCol w="2569301">
                      <a:extLst>
                        <a:ext uri="{9D8B030D-6E8A-4147-A177-3AD203B41FA5}">
                          <a16:colId xmlns:a16="http://schemas.microsoft.com/office/drawing/2014/main" val="3553274540"/>
                        </a:ext>
                      </a:extLst>
                    </a:gridCol>
                    <a:gridCol w="2665708">
                      <a:extLst>
                        <a:ext uri="{9D8B030D-6E8A-4147-A177-3AD203B41FA5}">
                          <a16:colId xmlns:a16="http://schemas.microsoft.com/office/drawing/2014/main" val="2203155975"/>
                        </a:ext>
                      </a:extLst>
                    </a:gridCol>
                    <a:gridCol w="364211">
                      <a:extLst>
                        <a:ext uri="{9D8B030D-6E8A-4147-A177-3AD203B41FA5}">
                          <a16:colId xmlns:a16="http://schemas.microsoft.com/office/drawing/2014/main" val="251156591"/>
                        </a:ext>
                      </a:extLst>
                    </a:gridCol>
                  </a:tblGrid>
                  <a:tr h="251460">
                    <a:tc>
                      <a:txBody>
                        <a:bodyPr/>
                        <a:lstStyle/>
                        <a:p>
                          <a:endParaRPr lang="es-ES" sz="1050" dirty="0"/>
                        </a:p>
                      </a:txBody>
                      <a:tcPr>
                        <a:noFill/>
                      </a:tcPr>
                    </a:tc>
                    <a:tc>
                      <a:txBody>
                        <a:bodyPr/>
                        <a:lstStyle/>
                        <a:p>
                          <a:pPr algn="ctr"/>
                          <a:r>
                            <a:rPr lang="es-ES" sz="1050" dirty="0"/>
                            <a:t>Fragilidad</a:t>
                          </a:r>
                        </a:p>
                      </a:txBody>
                      <a:tcPr>
                        <a:solidFill>
                          <a:srgbClr val="002855"/>
                        </a:solidFill>
                      </a:tcPr>
                    </a:tc>
                    <a:tc>
                      <a:txBody>
                        <a:bodyPr/>
                        <a:lstStyle/>
                        <a:p>
                          <a:endParaRPr lang="es-ES" sz="1050" dirty="0"/>
                        </a:p>
                      </a:txBody>
                      <a:tcPr>
                        <a:noFill/>
                      </a:tcPr>
                    </a:tc>
                    <a:extLst>
                      <a:ext uri="{0D108BD9-81ED-4DB2-BD59-A6C34878D82A}">
                        <a16:rowId xmlns:a16="http://schemas.microsoft.com/office/drawing/2014/main" val="1971613983"/>
                      </a:ext>
                    </a:extLst>
                  </a:tr>
                  <a:tr h="251460">
                    <a:tc>
                      <a:txBody>
                        <a:bodyPr/>
                        <a:lstStyle/>
                        <a:p>
                          <a:r>
                            <a:rPr lang="es-ES" sz="1050" b="1" dirty="0">
                              <a:solidFill>
                                <a:srgbClr val="002855"/>
                              </a:solidFill>
                            </a:rPr>
                            <a:t>N (%)</a:t>
                          </a:r>
                        </a:p>
                      </a:txBody>
                      <a:tcPr>
                        <a:solidFill>
                          <a:srgbClr val="00F0BE"/>
                        </a:solidFill>
                      </a:tcPr>
                    </a:tc>
                    <a:tc>
                      <a:txBody>
                        <a:bodyPr/>
                        <a:lstStyle/>
                        <a:p>
                          <a:pPr algn="ctr"/>
                          <a:r>
                            <a:rPr lang="es-ES" sz="1050" b="1" dirty="0">
                              <a:solidFill>
                                <a:srgbClr val="002855"/>
                              </a:solidFill>
                            </a:rPr>
                            <a:t>135.365</a:t>
                          </a:r>
                        </a:p>
                      </a:txBody>
                      <a:tcPr>
                        <a:solidFill>
                          <a:srgbClr val="00F0BE"/>
                        </a:solidFill>
                      </a:tcPr>
                    </a:tc>
                    <a:tc>
                      <a:txBody>
                        <a:bodyPr/>
                        <a:lstStyle/>
                        <a:p>
                          <a:endParaRPr lang="es-ES" sz="1050" b="1" dirty="0"/>
                        </a:p>
                      </a:txBody>
                      <a:tcPr>
                        <a:noFill/>
                      </a:tcPr>
                    </a:tc>
                    <a:extLst>
                      <a:ext uri="{0D108BD9-81ED-4DB2-BD59-A6C34878D82A}">
                        <a16:rowId xmlns:a16="http://schemas.microsoft.com/office/drawing/2014/main" val="3214621749"/>
                      </a:ext>
                    </a:extLst>
                  </a:tr>
                  <a:tr h="256260">
                    <a:tc>
                      <a:txBody>
                        <a:bodyPr/>
                        <a:lstStyle/>
                        <a:p>
                          <a:endParaRPr lang="es-ES"/>
                        </a:p>
                      </a:txBody>
                      <a:tcPr>
                        <a:blipFill>
                          <a:blip r:embed="rId2"/>
                          <a:stretch>
                            <a:fillRect t="-205000" r="-118719" b="-1265000"/>
                          </a:stretch>
                        </a:blipFill>
                      </a:tcPr>
                    </a:tc>
                    <a:tc>
                      <a:txBody>
                        <a:bodyPr/>
                        <a:lstStyle/>
                        <a:p>
                          <a:endParaRPr lang="es-ES"/>
                        </a:p>
                      </a:txBody>
                      <a:tcPr>
                        <a:blipFill>
                          <a:blip r:embed="rId2"/>
                          <a:stretch>
                            <a:fillRect l="-96667" t="-205000" r="-14762" b="-1265000"/>
                          </a:stretch>
                        </a:blipFill>
                      </a:tcPr>
                    </a:tc>
                    <a:tc>
                      <a:txBody>
                        <a:bodyPr/>
                        <a:lstStyle/>
                        <a:p>
                          <a:endParaRPr lang="es-ES" sz="1050" dirty="0"/>
                        </a:p>
                      </a:txBody>
                      <a:tcPr>
                        <a:noFill/>
                      </a:tcPr>
                    </a:tc>
                    <a:extLst>
                      <a:ext uri="{0D108BD9-81ED-4DB2-BD59-A6C34878D82A}">
                        <a16:rowId xmlns:a16="http://schemas.microsoft.com/office/drawing/2014/main" val="2748807250"/>
                      </a:ext>
                    </a:extLst>
                  </a:tr>
                  <a:tr h="251460">
                    <a:tc>
                      <a:txBody>
                        <a:bodyPr/>
                        <a:lstStyle/>
                        <a:p>
                          <a:r>
                            <a:rPr lang="es-ES" sz="1050" dirty="0"/>
                            <a:t>Sexo masculino</a:t>
                          </a:r>
                        </a:p>
                      </a:txBody>
                      <a:tcPr>
                        <a:solidFill>
                          <a:schemeClr val="bg2"/>
                        </a:solidFill>
                      </a:tcPr>
                    </a:tc>
                    <a:tc>
                      <a:txBody>
                        <a:bodyPr/>
                        <a:lstStyle/>
                        <a:p>
                          <a:pPr algn="ctr"/>
                          <a:r>
                            <a:rPr lang="es-ES" sz="1050" dirty="0"/>
                            <a:t>54.204 (40,0%)</a:t>
                          </a:r>
                        </a:p>
                      </a:txBody>
                      <a:tcPr>
                        <a:solidFill>
                          <a:schemeClr val="bg2"/>
                        </a:solidFill>
                      </a:tcPr>
                    </a:tc>
                    <a:tc>
                      <a:txBody>
                        <a:bodyPr/>
                        <a:lstStyle/>
                        <a:p>
                          <a:endParaRPr lang="es-ES" sz="1050" dirty="0"/>
                        </a:p>
                      </a:txBody>
                      <a:tcPr>
                        <a:noFill/>
                      </a:tcPr>
                    </a:tc>
                    <a:extLst>
                      <a:ext uri="{0D108BD9-81ED-4DB2-BD59-A6C34878D82A}">
                        <a16:rowId xmlns:a16="http://schemas.microsoft.com/office/drawing/2014/main" val="2689123878"/>
                      </a:ext>
                    </a:extLst>
                  </a:tr>
                  <a:tr h="571500">
                    <a:tc>
                      <a:txBody>
                        <a:bodyPr/>
                        <a:lstStyle/>
                        <a:p>
                          <a:r>
                            <a:rPr lang="es-ES" sz="1050" dirty="0"/>
                            <a:t>MEDEA</a:t>
                          </a:r>
                        </a:p>
                        <a:p>
                          <a:r>
                            <a:rPr lang="es-ES" sz="1050" dirty="0"/>
                            <a:t>U4</a:t>
                          </a:r>
                        </a:p>
                        <a:p>
                          <a:r>
                            <a:rPr lang="es-ES" sz="1050" dirty="0"/>
                            <a:t>U5</a:t>
                          </a:r>
                        </a:p>
                      </a:txBody>
                      <a:tcPr>
                        <a:solidFill>
                          <a:schemeClr val="bg1">
                            <a:lumMod val="95000"/>
                          </a:schemeClr>
                        </a:solidFill>
                      </a:tcPr>
                    </a:tc>
                    <a:tc>
                      <a:txBody>
                        <a:bodyPr/>
                        <a:lstStyle/>
                        <a:p>
                          <a:pPr algn="ctr"/>
                          <a:endParaRPr lang="es-ES" sz="1050" dirty="0"/>
                        </a:p>
                        <a:p>
                          <a:pPr algn="ctr"/>
                          <a:r>
                            <a:rPr lang="es-ES" sz="1050" dirty="0"/>
                            <a:t>31.287 (23,1%)</a:t>
                          </a:r>
                          <a:br>
                            <a:rPr lang="es-ES" sz="1050" dirty="0"/>
                          </a:br>
                          <a:r>
                            <a:rPr lang="es-ES" sz="1050" dirty="0"/>
                            <a:t>33.176 (24,5%)</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2759887617"/>
                      </a:ext>
                    </a:extLst>
                  </a:tr>
                  <a:tr h="251460">
                    <a:tc>
                      <a:txBody>
                        <a:bodyPr/>
                        <a:lstStyle/>
                        <a:p>
                          <a:endParaRPr lang="es-ES"/>
                        </a:p>
                      </a:txBody>
                      <a:tcPr>
                        <a:blipFill>
                          <a:blip r:embed="rId2"/>
                          <a:stretch>
                            <a:fillRect t="-663158" r="-118719" b="-889474"/>
                          </a:stretch>
                        </a:blipFill>
                      </a:tcPr>
                    </a:tc>
                    <a:tc>
                      <a:txBody>
                        <a:bodyPr/>
                        <a:lstStyle/>
                        <a:p>
                          <a:endParaRPr lang="es-ES"/>
                        </a:p>
                      </a:txBody>
                      <a:tcPr>
                        <a:blipFill>
                          <a:blip r:embed="rId2"/>
                          <a:stretch>
                            <a:fillRect l="-96667" t="-663158" r="-14762" b="-889474"/>
                          </a:stretch>
                        </a:blipFill>
                      </a:tcPr>
                    </a:tc>
                    <a:tc>
                      <a:txBody>
                        <a:bodyPr/>
                        <a:lstStyle/>
                        <a:p>
                          <a:endParaRPr lang="es-ES" sz="1050" dirty="0"/>
                        </a:p>
                      </a:txBody>
                      <a:tcPr>
                        <a:noFill/>
                      </a:tcPr>
                    </a:tc>
                    <a:extLst>
                      <a:ext uri="{0D108BD9-81ED-4DB2-BD59-A6C34878D82A}">
                        <a16:rowId xmlns:a16="http://schemas.microsoft.com/office/drawing/2014/main" val="2412585360"/>
                      </a:ext>
                    </a:extLst>
                  </a:tr>
                  <a:tr h="266184">
                    <a:tc>
                      <a:txBody>
                        <a:bodyPr/>
                        <a:lstStyle/>
                        <a:p>
                          <a:r>
                            <a:rPr lang="es-ES" sz="1050" dirty="0"/>
                            <a:t>Años de evolución</a:t>
                          </a:r>
                        </a:p>
                      </a:txBody>
                      <a:tcPr>
                        <a:solidFill>
                          <a:schemeClr val="bg1">
                            <a:lumMod val="95000"/>
                          </a:schemeClr>
                        </a:solidFill>
                      </a:tcPr>
                    </a:tc>
                    <a:tc>
                      <a:txBody>
                        <a:bodyPr/>
                        <a:lstStyle/>
                        <a:p>
                          <a:endParaRPr lang="es-ES"/>
                        </a:p>
                      </a:txBody>
                      <a:tcPr>
                        <a:blipFill>
                          <a:blip r:embed="rId2"/>
                          <a:stretch>
                            <a:fillRect l="-96667" t="-690476" r="-14762" b="-704762"/>
                          </a:stretch>
                        </a:blipFill>
                      </a:tcPr>
                    </a:tc>
                    <a:tc>
                      <a:txBody>
                        <a:bodyPr/>
                        <a:lstStyle/>
                        <a:p>
                          <a:endParaRPr lang="es-ES" sz="1050" dirty="0"/>
                        </a:p>
                      </a:txBody>
                      <a:tcPr>
                        <a:noFill/>
                      </a:tcPr>
                    </a:tc>
                    <a:extLst>
                      <a:ext uri="{0D108BD9-81ED-4DB2-BD59-A6C34878D82A}">
                        <a16:rowId xmlns:a16="http://schemas.microsoft.com/office/drawing/2014/main" val="2501616486"/>
                      </a:ext>
                    </a:extLst>
                  </a:tr>
                  <a:tr h="263471">
                    <a:tc>
                      <a:txBody>
                        <a:bodyPr/>
                        <a:lstStyle/>
                        <a:p>
                          <a:endParaRPr lang="es-ES"/>
                        </a:p>
                      </a:txBody>
                      <a:tcPr>
                        <a:blipFill>
                          <a:blip r:embed="rId2"/>
                          <a:stretch>
                            <a:fillRect t="-790476" r="-118719" b="-604762"/>
                          </a:stretch>
                        </a:blipFill>
                      </a:tcPr>
                    </a:tc>
                    <a:tc>
                      <a:txBody>
                        <a:bodyPr/>
                        <a:lstStyle/>
                        <a:p>
                          <a:endParaRPr lang="es-ES"/>
                        </a:p>
                      </a:txBody>
                      <a:tcPr>
                        <a:blipFill>
                          <a:blip r:embed="rId2"/>
                          <a:stretch>
                            <a:fillRect l="-96667" t="-790476" r="-14762" b="-604762"/>
                          </a:stretch>
                        </a:blipFill>
                      </a:tcPr>
                    </a:tc>
                    <a:tc>
                      <a:txBody>
                        <a:bodyPr/>
                        <a:lstStyle/>
                        <a:p>
                          <a:endParaRPr lang="es-ES" sz="1050" dirty="0"/>
                        </a:p>
                      </a:txBody>
                      <a:tcPr>
                        <a:noFill/>
                      </a:tcPr>
                    </a:tc>
                    <a:extLst>
                      <a:ext uri="{0D108BD9-81ED-4DB2-BD59-A6C34878D82A}">
                        <a16:rowId xmlns:a16="http://schemas.microsoft.com/office/drawing/2014/main" val="2250178016"/>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IMC &lt; 21kg/m</a:t>
                          </a:r>
                          <a:r>
                            <a:rPr lang="es-ES" sz="1050" baseline="3000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IMC &gt; 40kg/m</a:t>
                          </a:r>
                          <a:r>
                            <a:rPr lang="es-ES" sz="1050" baseline="30000" dirty="0"/>
                            <a:t>2</a:t>
                          </a:r>
                        </a:p>
                      </a:txBody>
                      <a:tcPr>
                        <a:solidFill>
                          <a:schemeClr val="bg1">
                            <a:lumMod val="95000"/>
                          </a:schemeClr>
                        </a:solidFill>
                      </a:tcPr>
                    </a:tc>
                    <a:tc>
                      <a:txBody>
                        <a:bodyPr/>
                        <a:lstStyle/>
                        <a:p>
                          <a:pPr algn="ctr"/>
                          <a:r>
                            <a:rPr lang="es-ES" sz="1050" dirty="0"/>
                            <a:t>3.479 (2,5%)</a:t>
                          </a:r>
                        </a:p>
                        <a:p>
                          <a:pPr algn="ctr"/>
                          <a:r>
                            <a:rPr lang="es-ES" sz="1050" dirty="0"/>
                            <a:t>8.203 (6,1%)</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1534168570"/>
                      </a:ext>
                    </a:extLst>
                  </a:tr>
                  <a:tr h="254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HbA1c</a:t>
                          </a:r>
                        </a:p>
                      </a:txBody>
                      <a:tcPr>
                        <a:solidFill>
                          <a:schemeClr val="bg2"/>
                        </a:solidFill>
                      </a:tcPr>
                    </a:tc>
                    <a:tc>
                      <a:txBody>
                        <a:bodyPr/>
                        <a:lstStyle/>
                        <a:p>
                          <a:endParaRPr lang="es-ES"/>
                        </a:p>
                      </a:txBody>
                      <a:tcPr>
                        <a:blipFill>
                          <a:blip r:embed="rId2"/>
                          <a:stretch>
                            <a:fillRect l="-96667" t="-1100000" r="-14762" b="-370000"/>
                          </a:stretch>
                        </a:blipFill>
                      </a:tcPr>
                    </a:tc>
                    <a:tc>
                      <a:txBody>
                        <a:bodyPr/>
                        <a:lstStyle/>
                        <a:p>
                          <a:endParaRPr lang="es-ES" sz="1050" dirty="0"/>
                        </a:p>
                      </a:txBody>
                      <a:tcPr>
                        <a:noFill/>
                      </a:tcPr>
                    </a:tc>
                    <a:extLst>
                      <a:ext uri="{0D108BD9-81ED-4DB2-BD59-A6C34878D82A}">
                        <a16:rowId xmlns:a16="http://schemas.microsoft.com/office/drawing/2014/main" val="2793603498"/>
                      </a:ext>
                    </a:extLst>
                  </a:tr>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HbA1c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&lt; 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7-8,4%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8,5-10%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baseline="0" dirty="0"/>
                            <a:t>&gt;10%</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05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45.493 (51,2%)</a:t>
                          </a:r>
                          <a:br>
                            <a:rPr lang="es-ES" sz="1050" dirty="0"/>
                          </a:br>
                          <a:r>
                            <a:rPr lang="es-ES" sz="1050" dirty="0"/>
                            <a:t>26.059 (29,3%)</a:t>
                          </a:r>
                          <a:br>
                            <a:rPr lang="es-ES" sz="1050" dirty="0"/>
                          </a:br>
                          <a:r>
                            <a:rPr lang="es-ES" sz="1050" dirty="0"/>
                            <a:t>10.516 (11,8)</a:t>
                          </a:r>
                          <a:br>
                            <a:rPr lang="es-ES" sz="1050" dirty="0"/>
                          </a:br>
                          <a:r>
                            <a:rPr lang="es-ES" sz="1050" dirty="0"/>
                            <a:t>6.780 (7,6%)</a:t>
                          </a:r>
                        </a:p>
                      </a:txBody>
                      <a:tcPr>
                        <a:solidFill>
                          <a:schemeClr val="bg1">
                            <a:lumMod val="95000"/>
                          </a:schemeClr>
                        </a:solidFill>
                      </a:tcPr>
                    </a:tc>
                    <a:tc>
                      <a:txBody>
                        <a:bodyPr/>
                        <a:lstStyle/>
                        <a:p>
                          <a:endParaRPr lang="es-ES" sz="1050" dirty="0"/>
                        </a:p>
                      </a:txBody>
                      <a:tcPr>
                        <a:noFill/>
                      </a:tcPr>
                    </a:tc>
                    <a:extLst>
                      <a:ext uri="{0D108BD9-81ED-4DB2-BD59-A6C34878D82A}">
                        <a16:rowId xmlns:a16="http://schemas.microsoft.com/office/drawing/2014/main" val="363822837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F0BD028B-B3D3-4BE0-AA83-6068D89C1BF1}"/>
                  </a:ext>
                </a:extLst>
              </p:cNvPr>
              <p:cNvGraphicFramePr>
                <a:graphicFrameLocks noGrp="1"/>
              </p:cNvGraphicFramePr>
              <p:nvPr>
                <p:extLst>
                  <p:ext uri="{D42A27DB-BD31-4B8C-83A1-F6EECF244321}">
                    <p14:modId xmlns:p14="http://schemas.microsoft.com/office/powerpoint/2010/main" val="2298120075"/>
                  </p:ext>
                </p:extLst>
              </p:nvPr>
            </p:nvGraphicFramePr>
            <p:xfrm>
              <a:off x="6096000" y="1565027"/>
              <a:ext cx="5653088" cy="2627262"/>
            </p:xfrm>
            <a:graphic>
              <a:graphicData uri="http://schemas.openxmlformats.org/drawingml/2006/table">
                <a:tbl>
                  <a:tblPr firstRow="1" bandRow="1">
                    <a:tableStyleId>{5C22544A-7EE6-4342-B048-85BDC9FD1C3A}</a:tableStyleId>
                  </a:tblPr>
                  <a:tblGrid>
                    <a:gridCol w="2505559">
                      <a:extLst>
                        <a:ext uri="{9D8B030D-6E8A-4147-A177-3AD203B41FA5}">
                          <a16:colId xmlns:a16="http://schemas.microsoft.com/office/drawing/2014/main" val="2642180112"/>
                        </a:ext>
                      </a:extLst>
                    </a:gridCol>
                    <a:gridCol w="3147529">
                      <a:extLst>
                        <a:ext uri="{9D8B030D-6E8A-4147-A177-3AD203B41FA5}">
                          <a16:colId xmlns:a16="http://schemas.microsoft.com/office/drawing/2014/main" val="2108575587"/>
                        </a:ext>
                      </a:extLst>
                    </a:gridCol>
                  </a:tblGrid>
                  <a:tr h="254880">
                    <a:tc>
                      <a:txBody>
                        <a:bodyPr/>
                        <a:lstStyle/>
                        <a:p>
                          <a:endParaRPr lang="es-ES" sz="1050" dirty="0"/>
                        </a:p>
                      </a:txBody>
                      <a:tcPr>
                        <a:noFill/>
                      </a:tcPr>
                    </a:tc>
                    <a:tc>
                      <a:txBody>
                        <a:bodyPr/>
                        <a:lstStyle/>
                        <a:p>
                          <a:pPr algn="ctr"/>
                          <a:r>
                            <a:rPr lang="es-ES" sz="1050" dirty="0"/>
                            <a:t>Fragilidad</a:t>
                          </a:r>
                        </a:p>
                      </a:txBody>
                      <a:tcPr>
                        <a:solidFill>
                          <a:srgbClr val="002855"/>
                        </a:solidFill>
                      </a:tcPr>
                    </a:tc>
                    <a:extLst>
                      <a:ext uri="{0D108BD9-81ED-4DB2-BD59-A6C34878D82A}">
                        <a16:rowId xmlns:a16="http://schemas.microsoft.com/office/drawing/2014/main" val="1683071642"/>
                      </a:ext>
                    </a:extLst>
                  </a:tr>
                  <a:tr h="254880">
                    <a:tc>
                      <a:txBody>
                        <a:bodyPr/>
                        <a:lstStyle/>
                        <a:p>
                          <a:r>
                            <a:rPr lang="es-ES" sz="1050" b="1" dirty="0"/>
                            <a:t>N (%)</a:t>
                          </a:r>
                        </a:p>
                      </a:txBody>
                      <a:tcPr>
                        <a:solidFill>
                          <a:srgbClr val="00F0BE"/>
                        </a:solidFill>
                      </a:tcPr>
                    </a:tc>
                    <a:tc>
                      <a:txBody>
                        <a:bodyPr/>
                        <a:lstStyle/>
                        <a:p>
                          <a:pPr algn="ctr"/>
                          <a:r>
                            <a:rPr lang="es-ES" sz="1050" b="1" dirty="0"/>
                            <a:t>135.365</a:t>
                          </a:r>
                        </a:p>
                      </a:txBody>
                      <a:tcPr>
                        <a:solidFill>
                          <a:srgbClr val="00F0BE"/>
                        </a:solidFill>
                      </a:tcPr>
                    </a:tc>
                    <a:extLst>
                      <a:ext uri="{0D108BD9-81ED-4DB2-BD59-A6C34878D82A}">
                        <a16:rowId xmlns:a16="http://schemas.microsoft.com/office/drawing/2014/main" val="3625987228"/>
                      </a:ext>
                    </a:extLst>
                  </a:tr>
                  <a:tr h="259746">
                    <a:tc>
                      <a:txBody>
                        <a:bodyPr/>
                        <a:lstStyle/>
                        <a:p>
                          <a:r>
                            <a:rPr lang="es-ES" sz="1050" dirty="0"/>
                            <a:t>PAS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algn="ctr"/>
                          <a:r>
                            <a:rPr lang="es-ES" sz="1050" dirty="0"/>
                            <a:t>136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18,2</a:t>
                          </a:r>
                        </a:p>
                      </a:txBody>
                      <a:tcPr>
                        <a:solidFill>
                          <a:schemeClr val="bg2"/>
                        </a:solidFill>
                      </a:tcPr>
                    </a:tc>
                    <a:extLst>
                      <a:ext uri="{0D108BD9-81ED-4DB2-BD59-A6C34878D82A}">
                        <a16:rowId xmlns:a16="http://schemas.microsoft.com/office/drawing/2014/main" val="3573865883"/>
                      </a:ext>
                    </a:extLst>
                  </a:tr>
                  <a:tr h="254880">
                    <a:tc>
                      <a:txBody>
                        <a:bodyPr/>
                        <a:lstStyle/>
                        <a:p>
                          <a:r>
                            <a:rPr lang="es-ES" sz="1050" dirty="0"/>
                            <a:t>PAD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75,8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11,4</a:t>
                          </a:r>
                        </a:p>
                      </a:txBody>
                      <a:tcPr>
                        <a:solidFill>
                          <a:schemeClr val="bg1">
                            <a:lumMod val="95000"/>
                          </a:schemeClr>
                        </a:solidFill>
                      </a:tcPr>
                    </a:tc>
                    <a:extLst>
                      <a:ext uri="{0D108BD9-81ED-4DB2-BD59-A6C34878D82A}">
                        <a16:rowId xmlns:a16="http://schemas.microsoft.com/office/drawing/2014/main" val="2399814875"/>
                      </a:ext>
                    </a:extLst>
                  </a:tr>
                  <a:tr h="254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Colesterol</a:t>
                          </a:r>
                          <a:r>
                            <a:rPr lang="es-ES" sz="1050" baseline="0" dirty="0"/>
                            <a:t> total</a:t>
                          </a:r>
                          <a:r>
                            <a:rPr lang="es-ES" sz="1050" dirty="0"/>
                            <a:t>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193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44,8</a:t>
                          </a:r>
                        </a:p>
                      </a:txBody>
                      <a:tcPr>
                        <a:solidFill>
                          <a:schemeClr val="bg2"/>
                        </a:solidFill>
                      </a:tcPr>
                    </a:tc>
                    <a:extLst>
                      <a:ext uri="{0D108BD9-81ED-4DB2-BD59-A6C34878D82A}">
                        <a16:rowId xmlns:a16="http://schemas.microsoft.com/office/drawing/2014/main" val="4216238583"/>
                      </a:ext>
                    </a:extLst>
                  </a:tr>
                  <a:tr h="254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LDL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113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36,0</a:t>
                          </a:r>
                        </a:p>
                      </a:txBody>
                      <a:tcPr>
                        <a:solidFill>
                          <a:schemeClr val="bg1">
                            <a:lumMod val="95000"/>
                          </a:schemeClr>
                        </a:solidFill>
                      </a:tcPr>
                    </a:tc>
                    <a:extLst>
                      <a:ext uri="{0D108BD9-81ED-4DB2-BD59-A6C34878D82A}">
                        <a16:rowId xmlns:a16="http://schemas.microsoft.com/office/drawing/2014/main" val="3550658987"/>
                      </a:ext>
                    </a:extLst>
                  </a:tr>
                  <a:tr h="269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HDL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49,4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13,6</a:t>
                          </a:r>
                        </a:p>
                      </a:txBody>
                      <a:tcPr>
                        <a:solidFill>
                          <a:schemeClr val="bg2"/>
                        </a:solidFill>
                      </a:tcPr>
                    </a:tc>
                    <a:extLst>
                      <a:ext uri="{0D108BD9-81ED-4DB2-BD59-A6C34878D82A}">
                        <a16:rowId xmlns:a16="http://schemas.microsoft.com/office/drawing/2014/main" val="2124699116"/>
                      </a:ext>
                    </a:extLst>
                  </a:tr>
                  <a:tr h="267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Triglicéridos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164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126</a:t>
                          </a:r>
                        </a:p>
                      </a:txBody>
                      <a:tcPr>
                        <a:solidFill>
                          <a:schemeClr val="bg1">
                            <a:lumMod val="95000"/>
                          </a:schemeClr>
                        </a:solidFill>
                      </a:tcPr>
                    </a:tc>
                    <a:extLst>
                      <a:ext uri="{0D108BD9-81ED-4DB2-BD59-A6C34878D82A}">
                        <a16:rowId xmlns:a16="http://schemas.microsoft.com/office/drawing/2014/main" val="3433421303"/>
                      </a:ext>
                    </a:extLst>
                  </a:tr>
                  <a:tr h="30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Filtrado </a:t>
                          </a:r>
                          <a:r>
                            <a:rPr lang="es-ES" sz="1050" dirty="0" err="1"/>
                            <a:t>glomerural</a:t>
                          </a:r>
                          <a:r>
                            <a:rPr lang="es-ES" sz="1050" dirty="0"/>
                            <a:t> (x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67,7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20,9</a:t>
                          </a:r>
                        </a:p>
                      </a:txBody>
                      <a:tcPr>
                        <a:solidFill>
                          <a:schemeClr val="bg2"/>
                        </a:solidFill>
                      </a:tcPr>
                    </a:tc>
                    <a:extLst>
                      <a:ext uri="{0D108BD9-81ED-4DB2-BD59-A6C34878D82A}">
                        <a16:rowId xmlns:a16="http://schemas.microsoft.com/office/drawing/2014/main" val="292286520"/>
                      </a:ext>
                    </a:extLst>
                  </a:tr>
                  <a:tr h="254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Cociente albúmina-creatinina</a:t>
                          </a:r>
                          <a:r>
                            <a:rPr lang="es-ES" sz="1050" baseline="0" dirty="0"/>
                            <a:t> </a:t>
                          </a:r>
                          <a:r>
                            <a:rPr lang="es-ES" sz="1050" dirty="0"/>
                            <a:t>(x</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SD)</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t>101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28</a:t>
                          </a:r>
                        </a:p>
                      </a:txBody>
                      <a:tcPr>
                        <a:solidFill>
                          <a:schemeClr val="bg1">
                            <a:lumMod val="95000"/>
                          </a:schemeClr>
                        </a:solidFill>
                      </a:tcPr>
                    </a:tc>
                    <a:extLst>
                      <a:ext uri="{0D108BD9-81ED-4DB2-BD59-A6C34878D82A}">
                        <a16:rowId xmlns:a16="http://schemas.microsoft.com/office/drawing/2014/main" val="2129088455"/>
                      </a:ext>
                    </a:extLst>
                  </a:tr>
                </a:tbl>
              </a:graphicData>
            </a:graphic>
          </p:graphicFrame>
        </mc:Choice>
        <mc:Fallback xmlns="">
          <p:graphicFrame>
            <p:nvGraphicFramePr>
              <p:cNvPr id="7" name="Tabla 6">
                <a:extLst>
                  <a:ext uri="{FF2B5EF4-FFF2-40B4-BE49-F238E27FC236}">
                    <a16:creationId xmlns:a16="http://schemas.microsoft.com/office/drawing/2014/main" id="{F0BD028B-B3D3-4BE0-AA83-6068D89C1BF1}"/>
                  </a:ext>
                </a:extLst>
              </p:cNvPr>
              <p:cNvGraphicFramePr>
                <a:graphicFrameLocks noGrp="1"/>
              </p:cNvGraphicFramePr>
              <p:nvPr>
                <p:extLst>
                  <p:ext uri="{D42A27DB-BD31-4B8C-83A1-F6EECF244321}">
                    <p14:modId xmlns:p14="http://schemas.microsoft.com/office/powerpoint/2010/main" val="2298120075"/>
                  </p:ext>
                </p:extLst>
              </p:nvPr>
            </p:nvGraphicFramePr>
            <p:xfrm>
              <a:off x="6096000" y="1565027"/>
              <a:ext cx="5653088" cy="2627262"/>
            </p:xfrm>
            <a:graphic>
              <a:graphicData uri="http://schemas.openxmlformats.org/drawingml/2006/table">
                <a:tbl>
                  <a:tblPr firstRow="1" bandRow="1">
                    <a:tableStyleId>{5C22544A-7EE6-4342-B048-85BDC9FD1C3A}</a:tableStyleId>
                  </a:tblPr>
                  <a:tblGrid>
                    <a:gridCol w="2505559">
                      <a:extLst>
                        <a:ext uri="{9D8B030D-6E8A-4147-A177-3AD203B41FA5}">
                          <a16:colId xmlns:a16="http://schemas.microsoft.com/office/drawing/2014/main" val="2642180112"/>
                        </a:ext>
                      </a:extLst>
                    </a:gridCol>
                    <a:gridCol w="3147529">
                      <a:extLst>
                        <a:ext uri="{9D8B030D-6E8A-4147-A177-3AD203B41FA5}">
                          <a16:colId xmlns:a16="http://schemas.microsoft.com/office/drawing/2014/main" val="2108575587"/>
                        </a:ext>
                      </a:extLst>
                    </a:gridCol>
                  </a:tblGrid>
                  <a:tr h="254880">
                    <a:tc>
                      <a:txBody>
                        <a:bodyPr/>
                        <a:lstStyle/>
                        <a:p>
                          <a:endParaRPr lang="es-ES" sz="1050" dirty="0"/>
                        </a:p>
                      </a:txBody>
                      <a:tcPr>
                        <a:noFill/>
                      </a:tcPr>
                    </a:tc>
                    <a:tc>
                      <a:txBody>
                        <a:bodyPr/>
                        <a:lstStyle/>
                        <a:p>
                          <a:pPr algn="ctr"/>
                          <a:r>
                            <a:rPr lang="es-ES" sz="1050" dirty="0"/>
                            <a:t>Fragilidad</a:t>
                          </a:r>
                        </a:p>
                      </a:txBody>
                      <a:tcPr>
                        <a:solidFill>
                          <a:srgbClr val="002855"/>
                        </a:solidFill>
                      </a:tcPr>
                    </a:tc>
                    <a:extLst>
                      <a:ext uri="{0D108BD9-81ED-4DB2-BD59-A6C34878D82A}">
                        <a16:rowId xmlns:a16="http://schemas.microsoft.com/office/drawing/2014/main" val="1683071642"/>
                      </a:ext>
                    </a:extLst>
                  </a:tr>
                  <a:tr h="254880">
                    <a:tc>
                      <a:txBody>
                        <a:bodyPr/>
                        <a:lstStyle/>
                        <a:p>
                          <a:r>
                            <a:rPr lang="es-ES" sz="1050" b="1" dirty="0"/>
                            <a:t>N (%)</a:t>
                          </a:r>
                        </a:p>
                      </a:txBody>
                      <a:tcPr>
                        <a:solidFill>
                          <a:srgbClr val="00F0BE"/>
                        </a:solidFill>
                      </a:tcPr>
                    </a:tc>
                    <a:tc>
                      <a:txBody>
                        <a:bodyPr/>
                        <a:lstStyle/>
                        <a:p>
                          <a:pPr algn="ctr"/>
                          <a:r>
                            <a:rPr lang="es-ES" sz="1050" b="1" dirty="0"/>
                            <a:t>135.365</a:t>
                          </a:r>
                        </a:p>
                      </a:txBody>
                      <a:tcPr>
                        <a:solidFill>
                          <a:srgbClr val="00F0BE"/>
                        </a:solidFill>
                      </a:tcPr>
                    </a:tc>
                    <a:extLst>
                      <a:ext uri="{0D108BD9-81ED-4DB2-BD59-A6C34878D82A}">
                        <a16:rowId xmlns:a16="http://schemas.microsoft.com/office/drawing/2014/main" val="3625987228"/>
                      </a:ext>
                    </a:extLst>
                  </a:tr>
                  <a:tr h="259746">
                    <a:tc>
                      <a:txBody>
                        <a:bodyPr/>
                        <a:lstStyle/>
                        <a:p>
                          <a:endParaRPr lang="es-ES"/>
                        </a:p>
                      </a:txBody>
                      <a:tcPr>
                        <a:blipFill>
                          <a:blip r:embed="rId3"/>
                          <a:stretch>
                            <a:fillRect l="-505" t="-195238" r="-126263" b="-709524"/>
                          </a:stretch>
                        </a:blipFill>
                      </a:tcPr>
                    </a:tc>
                    <a:tc>
                      <a:txBody>
                        <a:bodyPr/>
                        <a:lstStyle/>
                        <a:p>
                          <a:endParaRPr lang="es-ES"/>
                        </a:p>
                      </a:txBody>
                      <a:tcPr>
                        <a:blipFill>
                          <a:blip r:embed="rId3"/>
                          <a:stretch>
                            <a:fillRect l="-80242" t="-195238" r="-806" b="-709524"/>
                          </a:stretch>
                        </a:blipFill>
                      </a:tcPr>
                    </a:tc>
                    <a:extLst>
                      <a:ext uri="{0D108BD9-81ED-4DB2-BD59-A6C34878D82A}">
                        <a16:rowId xmlns:a16="http://schemas.microsoft.com/office/drawing/2014/main" val="3573865883"/>
                      </a:ext>
                    </a:extLst>
                  </a:tr>
                  <a:tr h="254880">
                    <a:tc>
                      <a:txBody>
                        <a:bodyPr/>
                        <a:lstStyle/>
                        <a:p>
                          <a:endParaRPr lang="es-ES"/>
                        </a:p>
                      </a:txBody>
                      <a:tcPr>
                        <a:blipFill>
                          <a:blip r:embed="rId3"/>
                          <a:stretch>
                            <a:fillRect l="-505" t="-310000" r="-126263" b="-645000"/>
                          </a:stretch>
                        </a:blipFill>
                      </a:tcPr>
                    </a:tc>
                    <a:tc>
                      <a:txBody>
                        <a:bodyPr/>
                        <a:lstStyle/>
                        <a:p>
                          <a:endParaRPr lang="es-ES"/>
                        </a:p>
                      </a:txBody>
                      <a:tcPr>
                        <a:blipFill>
                          <a:blip r:embed="rId3"/>
                          <a:stretch>
                            <a:fillRect l="-80242" t="-310000" r="-806" b="-645000"/>
                          </a:stretch>
                        </a:blipFill>
                      </a:tcPr>
                    </a:tc>
                    <a:extLst>
                      <a:ext uri="{0D108BD9-81ED-4DB2-BD59-A6C34878D82A}">
                        <a16:rowId xmlns:a16="http://schemas.microsoft.com/office/drawing/2014/main" val="2399814875"/>
                      </a:ext>
                    </a:extLst>
                  </a:tr>
                  <a:tr h="254880">
                    <a:tc>
                      <a:txBody>
                        <a:bodyPr/>
                        <a:lstStyle/>
                        <a:p>
                          <a:endParaRPr lang="es-ES"/>
                        </a:p>
                      </a:txBody>
                      <a:tcPr>
                        <a:blipFill>
                          <a:blip r:embed="rId3"/>
                          <a:stretch>
                            <a:fillRect l="-505" t="-410000" r="-126263" b="-545000"/>
                          </a:stretch>
                        </a:blipFill>
                      </a:tcPr>
                    </a:tc>
                    <a:tc>
                      <a:txBody>
                        <a:bodyPr/>
                        <a:lstStyle/>
                        <a:p>
                          <a:endParaRPr lang="es-ES"/>
                        </a:p>
                      </a:txBody>
                      <a:tcPr>
                        <a:blipFill>
                          <a:blip r:embed="rId3"/>
                          <a:stretch>
                            <a:fillRect l="-80242" t="-410000" r="-806" b="-545000"/>
                          </a:stretch>
                        </a:blipFill>
                      </a:tcPr>
                    </a:tc>
                    <a:extLst>
                      <a:ext uri="{0D108BD9-81ED-4DB2-BD59-A6C34878D82A}">
                        <a16:rowId xmlns:a16="http://schemas.microsoft.com/office/drawing/2014/main" val="4216238583"/>
                      </a:ext>
                    </a:extLst>
                  </a:tr>
                  <a:tr h="254880">
                    <a:tc>
                      <a:txBody>
                        <a:bodyPr/>
                        <a:lstStyle/>
                        <a:p>
                          <a:endParaRPr lang="es-ES"/>
                        </a:p>
                      </a:txBody>
                      <a:tcPr>
                        <a:blipFill>
                          <a:blip r:embed="rId3"/>
                          <a:stretch>
                            <a:fillRect l="-505" t="-510000" r="-126263" b="-445000"/>
                          </a:stretch>
                        </a:blipFill>
                      </a:tcPr>
                    </a:tc>
                    <a:tc>
                      <a:txBody>
                        <a:bodyPr/>
                        <a:lstStyle/>
                        <a:p>
                          <a:endParaRPr lang="es-ES"/>
                        </a:p>
                      </a:txBody>
                      <a:tcPr>
                        <a:blipFill>
                          <a:blip r:embed="rId3"/>
                          <a:stretch>
                            <a:fillRect l="-80242" t="-510000" r="-806" b="-445000"/>
                          </a:stretch>
                        </a:blipFill>
                      </a:tcPr>
                    </a:tc>
                    <a:extLst>
                      <a:ext uri="{0D108BD9-81ED-4DB2-BD59-A6C34878D82A}">
                        <a16:rowId xmlns:a16="http://schemas.microsoft.com/office/drawing/2014/main" val="3550658987"/>
                      </a:ext>
                    </a:extLst>
                  </a:tr>
                  <a:tr h="269805">
                    <a:tc>
                      <a:txBody>
                        <a:bodyPr/>
                        <a:lstStyle/>
                        <a:p>
                          <a:endParaRPr lang="es-ES"/>
                        </a:p>
                      </a:txBody>
                      <a:tcPr>
                        <a:blipFill>
                          <a:blip r:embed="rId3"/>
                          <a:stretch>
                            <a:fillRect l="-505" t="-554545" r="-126263" b="-304545"/>
                          </a:stretch>
                        </a:blipFill>
                      </a:tcPr>
                    </a:tc>
                    <a:tc>
                      <a:txBody>
                        <a:bodyPr/>
                        <a:lstStyle/>
                        <a:p>
                          <a:endParaRPr lang="es-ES"/>
                        </a:p>
                      </a:txBody>
                      <a:tcPr>
                        <a:blipFill>
                          <a:blip r:embed="rId3"/>
                          <a:stretch>
                            <a:fillRect l="-80242" t="-554545" r="-806" b="-304545"/>
                          </a:stretch>
                        </a:blipFill>
                      </a:tcPr>
                    </a:tc>
                    <a:extLst>
                      <a:ext uri="{0D108BD9-81ED-4DB2-BD59-A6C34878D82A}">
                        <a16:rowId xmlns:a16="http://schemas.microsoft.com/office/drawing/2014/main" val="2124699116"/>
                      </a:ext>
                    </a:extLst>
                  </a:tr>
                  <a:tr h="267055">
                    <a:tc>
                      <a:txBody>
                        <a:bodyPr/>
                        <a:lstStyle/>
                        <a:p>
                          <a:endParaRPr lang="es-ES"/>
                        </a:p>
                      </a:txBody>
                      <a:tcPr>
                        <a:blipFill>
                          <a:blip r:embed="rId3"/>
                          <a:stretch>
                            <a:fillRect l="-505" t="-685714" r="-126263" b="-219048"/>
                          </a:stretch>
                        </a:blipFill>
                      </a:tcPr>
                    </a:tc>
                    <a:tc>
                      <a:txBody>
                        <a:bodyPr/>
                        <a:lstStyle/>
                        <a:p>
                          <a:endParaRPr lang="es-ES"/>
                        </a:p>
                      </a:txBody>
                      <a:tcPr>
                        <a:blipFill>
                          <a:blip r:embed="rId3"/>
                          <a:stretch>
                            <a:fillRect l="-80242" t="-685714" r="-806" b="-219048"/>
                          </a:stretch>
                        </a:blipFill>
                      </a:tcPr>
                    </a:tc>
                    <a:extLst>
                      <a:ext uri="{0D108BD9-81ED-4DB2-BD59-A6C34878D82A}">
                        <a16:rowId xmlns:a16="http://schemas.microsoft.com/office/drawing/2014/main" val="3433421303"/>
                      </a:ext>
                    </a:extLst>
                  </a:tr>
                  <a:tr h="301376">
                    <a:tc>
                      <a:txBody>
                        <a:bodyPr/>
                        <a:lstStyle/>
                        <a:p>
                          <a:endParaRPr lang="es-ES"/>
                        </a:p>
                      </a:txBody>
                      <a:tcPr>
                        <a:blipFill>
                          <a:blip r:embed="rId3"/>
                          <a:stretch>
                            <a:fillRect l="-505" t="-687500" r="-126263" b="-91667"/>
                          </a:stretch>
                        </a:blipFill>
                      </a:tcPr>
                    </a:tc>
                    <a:tc>
                      <a:txBody>
                        <a:bodyPr/>
                        <a:lstStyle/>
                        <a:p>
                          <a:endParaRPr lang="es-ES"/>
                        </a:p>
                      </a:txBody>
                      <a:tcPr>
                        <a:blipFill>
                          <a:blip r:embed="rId3"/>
                          <a:stretch>
                            <a:fillRect l="-80242" t="-687500" r="-806" b="-91667"/>
                          </a:stretch>
                        </a:blipFill>
                      </a:tcPr>
                    </a:tc>
                    <a:extLst>
                      <a:ext uri="{0D108BD9-81ED-4DB2-BD59-A6C34878D82A}">
                        <a16:rowId xmlns:a16="http://schemas.microsoft.com/office/drawing/2014/main" val="292286520"/>
                      </a:ext>
                    </a:extLst>
                  </a:tr>
                  <a:tr h="254880">
                    <a:tc>
                      <a:txBody>
                        <a:bodyPr/>
                        <a:lstStyle/>
                        <a:p>
                          <a:endParaRPr lang="es-ES"/>
                        </a:p>
                      </a:txBody>
                      <a:tcPr>
                        <a:blipFill>
                          <a:blip r:embed="rId3"/>
                          <a:stretch>
                            <a:fillRect l="-505" t="-945000" r="-126263" b="-10000"/>
                          </a:stretch>
                        </a:blipFill>
                      </a:tcPr>
                    </a:tc>
                    <a:tc>
                      <a:txBody>
                        <a:bodyPr/>
                        <a:lstStyle/>
                        <a:p>
                          <a:endParaRPr lang="es-ES"/>
                        </a:p>
                      </a:txBody>
                      <a:tcPr>
                        <a:blipFill>
                          <a:blip r:embed="rId3"/>
                          <a:stretch>
                            <a:fillRect l="-80242" t="-945000" r="-806" b="-10000"/>
                          </a:stretch>
                        </a:blipFill>
                      </a:tcPr>
                    </a:tc>
                    <a:extLst>
                      <a:ext uri="{0D108BD9-81ED-4DB2-BD59-A6C34878D82A}">
                        <a16:rowId xmlns:a16="http://schemas.microsoft.com/office/drawing/2014/main" val="2129088455"/>
                      </a:ext>
                    </a:extLst>
                  </a:tr>
                </a:tbl>
              </a:graphicData>
            </a:graphic>
          </p:graphicFrame>
        </mc:Fallback>
      </mc:AlternateContent>
      <p:sp>
        <p:nvSpPr>
          <p:cNvPr id="8" name="CuadroTexto 7">
            <a:extLst>
              <a:ext uri="{FF2B5EF4-FFF2-40B4-BE49-F238E27FC236}">
                <a16:creationId xmlns:a16="http://schemas.microsoft.com/office/drawing/2014/main" id="{537D5694-6962-0512-C345-3B960EEFD7A6}"/>
              </a:ext>
            </a:extLst>
          </p:cNvPr>
          <p:cNvSpPr txBox="1"/>
          <p:nvPr/>
        </p:nvSpPr>
        <p:spPr>
          <a:xfrm>
            <a:off x="6024510" y="5347216"/>
            <a:ext cx="4390351" cy="200055"/>
          </a:xfrm>
          <a:prstGeom prst="rect">
            <a:avLst/>
          </a:prstGeom>
          <a:noFill/>
        </p:spPr>
        <p:txBody>
          <a:bodyPr wrap="square">
            <a:spAutoFit/>
          </a:bodyPr>
          <a:lstStyle/>
          <a:p>
            <a:r>
              <a:rPr lang="es-ES" sz="700" dirty="0">
                <a:solidFill>
                  <a:srgbClr val="002855"/>
                </a:solidFill>
                <a:latin typeface="+mj-lt"/>
              </a:rPr>
              <a:t>Fuente: SIDIAP (Sistema </a:t>
            </a:r>
            <a:r>
              <a:rPr lang="es-ES" sz="700" dirty="0" err="1">
                <a:solidFill>
                  <a:srgbClr val="002855"/>
                </a:solidFill>
                <a:latin typeface="+mj-lt"/>
              </a:rPr>
              <a:t>d’Informació</a:t>
            </a:r>
            <a:r>
              <a:rPr lang="es-ES" sz="700" dirty="0">
                <a:solidFill>
                  <a:srgbClr val="002855"/>
                </a:solidFill>
                <a:latin typeface="+mj-lt"/>
              </a:rPr>
              <a:t> per al </a:t>
            </a:r>
            <a:r>
              <a:rPr lang="es-ES" sz="700" dirty="0" err="1">
                <a:solidFill>
                  <a:srgbClr val="002855"/>
                </a:solidFill>
                <a:latin typeface="+mj-lt"/>
              </a:rPr>
              <a:t>desenvolupament</a:t>
            </a:r>
            <a:r>
              <a:rPr lang="es-ES" sz="700" dirty="0">
                <a:solidFill>
                  <a:srgbClr val="002855"/>
                </a:solidFill>
                <a:latin typeface="+mj-lt"/>
              </a:rPr>
              <a:t> de la </a:t>
            </a:r>
            <a:r>
              <a:rPr lang="es-ES" sz="700" dirty="0" err="1">
                <a:solidFill>
                  <a:srgbClr val="002855"/>
                </a:solidFill>
                <a:latin typeface="+mj-lt"/>
              </a:rPr>
              <a:t>Investigació</a:t>
            </a:r>
            <a:r>
              <a:rPr lang="es-ES" sz="700" dirty="0">
                <a:solidFill>
                  <a:srgbClr val="002855"/>
                </a:solidFill>
                <a:latin typeface="+mj-lt"/>
              </a:rPr>
              <a:t> en </a:t>
            </a:r>
            <a:r>
              <a:rPr lang="es-ES" sz="700" dirty="0" err="1">
                <a:solidFill>
                  <a:srgbClr val="002855"/>
                </a:solidFill>
                <a:latin typeface="+mj-lt"/>
              </a:rPr>
              <a:t>Atenció</a:t>
            </a:r>
            <a:r>
              <a:rPr lang="es-ES" sz="700" dirty="0">
                <a:solidFill>
                  <a:srgbClr val="002855"/>
                </a:solidFill>
                <a:latin typeface="+mj-lt"/>
              </a:rPr>
              <a:t> </a:t>
            </a:r>
            <a:r>
              <a:rPr lang="es-ES" sz="700" dirty="0" err="1">
                <a:solidFill>
                  <a:srgbClr val="002855"/>
                </a:solidFill>
                <a:latin typeface="+mj-lt"/>
              </a:rPr>
              <a:t>Primària</a:t>
            </a:r>
            <a:r>
              <a:rPr lang="es-ES" sz="700" dirty="0">
                <a:solidFill>
                  <a:srgbClr val="002855"/>
                </a:solidFill>
                <a:latin typeface="+mj-lt"/>
              </a:rPr>
              <a:t>).</a:t>
            </a:r>
          </a:p>
        </p:txBody>
      </p:sp>
    </p:spTree>
    <p:extLst>
      <p:ext uri="{BB962C8B-B14F-4D97-AF65-F5344CB8AC3E}">
        <p14:creationId xmlns:p14="http://schemas.microsoft.com/office/powerpoint/2010/main" val="2738355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2DABEA-3D8E-70D2-5D87-B79D23CF0B22}"/>
              </a:ext>
            </a:extLst>
          </p:cNvPr>
          <p:cNvSpPr txBox="1"/>
          <p:nvPr/>
        </p:nvSpPr>
        <p:spPr>
          <a:xfrm>
            <a:off x="615601" y="628715"/>
            <a:ext cx="9171579" cy="923330"/>
          </a:xfrm>
          <a:prstGeom prst="rect">
            <a:avLst/>
          </a:prstGeom>
          <a:noFill/>
        </p:spPr>
        <p:txBody>
          <a:bodyPr wrap="square">
            <a:spAutoFit/>
          </a:bodyPr>
          <a:lstStyle/>
          <a:p>
            <a:pPr algn="l"/>
            <a:r>
              <a:rPr lang="es-ES" b="1" i="0" u="none" strike="noStrike" baseline="0" dirty="0">
                <a:solidFill>
                  <a:srgbClr val="002855"/>
                </a:solidFill>
              </a:rPr>
              <a:t>Porcentaje de pacientes con DM2 y alguno de los condicionantes de fragilidad del algoritmo de la Fundación red GDPS en Cataluña según la base de datos SIDIAP durante el periodo 2010-2023.</a:t>
            </a:r>
            <a:endParaRPr lang="es-ES" b="1" dirty="0">
              <a:solidFill>
                <a:srgbClr val="002855"/>
              </a:solidFill>
            </a:endParaRPr>
          </a:p>
        </p:txBody>
      </p:sp>
      <p:sp>
        <p:nvSpPr>
          <p:cNvPr id="8" name="CuadroTexto 7">
            <a:extLst>
              <a:ext uri="{FF2B5EF4-FFF2-40B4-BE49-F238E27FC236}">
                <a16:creationId xmlns:a16="http://schemas.microsoft.com/office/drawing/2014/main" id="{3CF9ACBC-70DD-42F5-1DBD-471E662281CB}"/>
              </a:ext>
            </a:extLst>
          </p:cNvPr>
          <p:cNvSpPr txBox="1"/>
          <p:nvPr/>
        </p:nvSpPr>
        <p:spPr>
          <a:xfrm>
            <a:off x="670790" y="6100588"/>
            <a:ext cx="6105644" cy="307777"/>
          </a:xfrm>
          <a:prstGeom prst="rect">
            <a:avLst/>
          </a:prstGeom>
          <a:noFill/>
        </p:spPr>
        <p:txBody>
          <a:bodyPr wrap="square">
            <a:spAutoFit/>
          </a:bodyPr>
          <a:lstStyle/>
          <a:p>
            <a:r>
              <a:rPr lang="es-ES" sz="700" dirty="0" err="1">
                <a:solidFill>
                  <a:srgbClr val="002855"/>
                </a:solidFill>
              </a:rPr>
              <a:t>Miñana</a:t>
            </a:r>
            <a:r>
              <a:rPr lang="es-ES" sz="700" dirty="0">
                <a:solidFill>
                  <a:srgbClr val="002855"/>
                </a:solidFill>
              </a:rPr>
              <a:t> Castellanos M. </a:t>
            </a:r>
            <a:r>
              <a:rPr lang="pt-BR" sz="700" b="0" i="0" u="none" strike="noStrike" baseline="0" dirty="0">
                <a:solidFill>
                  <a:srgbClr val="002855"/>
                </a:solidFill>
              </a:rPr>
              <a:t>Diabetes </a:t>
            </a:r>
            <a:r>
              <a:rPr lang="pt-BR" sz="700" b="0" i="0" u="none" strike="noStrike" baseline="0" dirty="0" err="1">
                <a:solidFill>
                  <a:srgbClr val="002855"/>
                </a:solidFill>
              </a:rPr>
              <a:t>práctica</a:t>
            </a:r>
            <a:r>
              <a:rPr lang="pt-BR" sz="700" b="0" i="0" u="none" strike="noStrike" baseline="0" dirty="0">
                <a:solidFill>
                  <a:srgbClr val="002855"/>
                </a:solidFill>
              </a:rPr>
              <a:t> 2024: 15(04):135-160. </a:t>
            </a:r>
            <a:r>
              <a:rPr lang="pt-BR" sz="700" b="0" i="0" u="none" strike="noStrike" baseline="0" dirty="0" err="1">
                <a:solidFill>
                  <a:srgbClr val="002855"/>
                </a:solidFill>
              </a:rPr>
              <a:t>doi</a:t>
            </a:r>
            <a:r>
              <a:rPr lang="pt-BR" sz="700" b="0" i="0" u="none" strike="noStrike" baseline="0" dirty="0">
                <a:solidFill>
                  <a:srgbClr val="002855"/>
                </a:solidFill>
              </a:rPr>
              <a:t>: 10.52102/</a:t>
            </a:r>
            <a:r>
              <a:rPr lang="pt-BR" sz="700" b="0" i="0" u="none" strike="noStrike" baseline="0" dirty="0" err="1">
                <a:solidFill>
                  <a:srgbClr val="002855"/>
                </a:solidFill>
              </a:rPr>
              <a:t>diabet</a:t>
            </a:r>
            <a:r>
              <a:rPr lang="pt-BR" sz="700" b="0" i="0" u="none" strike="noStrike" baseline="0" dirty="0">
                <a:solidFill>
                  <a:srgbClr val="002855"/>
                </a:solidFill>
              </a:rPr>
              <a:t>/pract.2024.4.art2</a:t>
            </a:r>
            <a:r>
              <a:rPr lang="es-ES" sz="700" dirty="0">
                <a:solidFill>
                  <a:srgbClr val="002855"/>
                </a:solidFill>
              </a:rPr>
              <a:t> https://www.diabetespractica.com/files/ahead/20241111.pdf</a:t>
            </a:r>
          </a:p>
        </p:txBody>
      </p:sp>
      <p:graphicFrame>
        <p:nvGraphicFramePr>
          <p:cNvPr id="2" name="Gráfico 1">
            <a:extLst>
              <a:ext uri="{FF2B5EF4-FFF2-40B4-BE49-F238E27FC236}">
                <a16:creationId xmlns:a16="http://schemas.microsoft.com/office/drawing/2014/main" id="{72A7A100-708C-2C73-0E50-9FA2B836C7F9}"/>
              </a:ext>
            </a:extLst>
          </p:cNvPr>
          <p:cNvGraphicFramePr/>
          <p:nvPr>
            <p:extLst>
              <p:ext uri="{D42A27DB-BD31-4B8C-83A1-F6EECF244321}">
                <p14:modId xmlns:p14="http://schemas.microsoft.com/office/powerpoint/2010/main" val="3746254243"/>
              </p:ext>
            </p:extLst>
          </p:nvPr>
        </p:nvGraphicFramePr>
        <p:xfrm>
          <a:off x="670790" y="1762020"/>
          <a:ext cx="11078298" cy="3976276"/>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6C4A1239-20F3-13A5-2B77-9A6730086355}"/>
              </a:ext>
            </a:extLst>
          </p:cNvPr>
          <p:cNvSpPr txBox="1"/>
          <p:nvPr/>
        </p:nvSpPr>
        <p:spPr>
          <a:xfrm>
            <a:off x="670790" y="5819414"/>
            <a:ext cx="4390351" cy="200055"/>
          </a:xfrm>
          <a:prstGeom prst="rect">
            <a:avLst/>
          </a:prstGeom>
          <a:noFill/>
        </p:spPr>
        <p:txBody>
          <a:bodyPr wrap="square">
            <a:spAutoFit/>
          </a:bodyPr>
          <a:lstStyle/>
          <a:p>
            <a:r>
              <a:rPr lang="es-ES" sz="700" dirty="0">
                <a:solidFill>
                  <a:srgbClr val="002855"/>
                </a:solidFill>
                <a:latin typeface="+mj-lt"/>
              </a:rPr>
              <a:t>Fuente: SIDIAP (Sistema </a:t>
            </a:r>
            <a:r>
              <a:rPr lang="es-ES" sz="700" dirty="0" err="1">
                <a:solidFill>
                  <a:srgbClr val="002855"/>
                </a:solidFill>
                <a:latin typeface="+mj-lt"/>
              </a:rPr>
              <a:t>d’Informació</a:t>
            </a:r>
            <a:r>
              <a:rPr lang="es-ES" sz="700" dirty="0">
                <a:solidFill>
                  <a:srgbClr val="002855"/>
                </a:solidFill>
                <a:latin typeface="+mj-lt"/>
              </a:rPr>
              <a:t> per al </a:t>
            </a:r>
            <a:r>
              <a:rPr lang="es-ES" sz="700" dirty="0" err="1">
                <a:solidFill>
                  <a:srgbClr val="002855"/>
                </a:solidFill>
                <a:latin typeface="+mj-lt"/>
              </a:rPr>
              <a:t>desenvolupament</a:t>
            </a:r>
            <a:r>
              <a:rPr lang="es-ES" sz="700" dirty="0">
                <a:solidFill>
                  <a:srgbClr val="002855"/>
                </a:solidFill>
                <a:latin typeface="+mj-lt"/>
              </a:rPr>
              <a:t> de la </a:t>
            </a:r>
            <a:r>
              <a:rPr lang="es-ES" sz="700" dirty="0" err="1">
                <a:solidFill>
                  <a:srgbClr val="002855"/>
                </a:solidFill>
                <a:latin typeface="+mj-lt"/>
              </a:rPr>
              <a:t>Investigació</a:t>
            </a:r>
            <a:r>
              <a:rPr lang="es-ES" sz="700" dirty="0">
                <a:solidFill>
                  <a:srgbClr val="002855"/>
                </a:solidFill>
                <a:latin typeface="+mj-lt"/>
              </a:rPr>
              <a:t> en </a:t>
            </a:r>
            <a:r>
              <a:rPr lang="es-ES" sz="700" dirty="0" err="1">
                <a:solidFill>
                  <a:srgbClr val="002855"/>
                </a:solidFill>
                <a:latin typeface="+mj-lt"/>
              </a:rPr>
              <a:t>Atenció</a:t>
            </a:r>
            <a:r>
              <a:rPr lang="es-ES" sz="700" dirty="0">
                <a:solidFill>
                  <a:srgbClr val="002855"/>
                </a:solidFill>
                <a:latin typeface="+mj-lt"/>
              </a:rPr>
              <a:t> </a:t>
            </a:r>
            <a:r>
              <a:rPr lang="es-ES" sz="700" dirty="0" err="1">
                <a:solidFill>
                  <a:srgbClr val="002855"/>
                </a:solidFill>
                <a:latin typeface="+mj-lt"/>
              </a:rPr>
              <a:t>Primària</a:t>
            </a:r>
            <a:r>
              <a:rPr lang="es-ES" sz="700" dirty="0">
                <a:solidFill>
                  <a:srgbClr val="002855"/>
                </a:solidFill>
                <a:latin typeface="+mj-lt"/>
              </a:rPr>
              <a:t>).</a:t>
            </a:r>
          </a:p>
        </p:txBody>
      </p:sp>
    </p:spTree>
    <p:extLst>
      <p:ext uri="{BB962C8B-B14F-4D97-AF65-F5344CB8AC3E}">
        <p14:creationId xmlns:p14="http://schemas.microsoft.com/office/powerpoint/2010/main" val="3660940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0ED98AA-F65B-8AAC-00F5-7E0BF3E68443}"/>
              </a:ext>
            </a:extLst>
          </p:cNvPr>
          <p:cNvSpPr txBox="1"/>
          <p:nvPr/>
        </p:nvSpPr>
        <p:spPr>
          <a:xfrm>
            <a:off x="629839" y="655735"/>
            <a:ext cx="9203836" cy="923330"/>
          </a:xfrm>
          <a:prstGeom prst="rect">
            <a:avLst/>
          </a:prstGeom>
          <a:noFill/>
        </p:spPr>
        <p:txBody>
          <a:bodyPr wrap="square">
            <a:spAutoFit/>
          </a:bodyPr>
          <a:lstStyle/>
          <a:p>
            <a:pPr algn="l"/>
            <a:r>
              <a:rPr lang="es-ES" sz="1800" b="1" i="0" u="none" strike="noStrike" baseline="0" dirty="0">
                <a:solidFill>
                  <a:srgbClr val="002855"/>
                </a:solidFill>
                <a:latin typeface="+mj-lt"/>
              </a:rPr>
              <a:t>Uso de fármacos recomendados y desaconsejados en los distintos condicionantes de la fragilidad en Cataluña según la base de datos SIDIAP durante el periodo 2010-2023.</a:t>
            </a:r>
            <a:endParaRPr lang="es-ES" b="1" dirty="0">
              <a:solidFill>
                <a:srgbClr val="002855"/>
              </a:solidFill>
              <a:latin typeface="+mj-lt"/>
            </a:endParaRPr>
          </a:p>
        </p:txBody>
      </p:sp>
      <p:sp>
        <p:nvSpPr>
          <p:cNvPr id="7" name="CuadroTexto 6">
            <a:extLst>
              <a:ext uri="{FF2B5EF4-FFF2-40B4-BE49-F238E27FC236}">
                <a16:creationId xmlns:a16="http://schemas.microsoft.com/office/drawing/2014/main" id="{259862DC-5233-1F83-10BB-FD4B652501B8}"/>
              </a:ext>
            </a:extLst>
          </p:cNvPr>
          <p:cNvSpPr txBox="1"/>
          <p:nvPr/>
        </p:nvSpPr>
        <p:spPr>
          <a:xfrm>
            <a:off x="685344" y="6111458"/>
            <a:ext cx="6105644" cy="307777"/>
          </a:xfrm>
          <a:prstGeom prst="rect">
            <a:avLst/>
          </a:prstGeom>
          <a:noFill/>
        </p:spPr>
        <p:txBody>
          <a:bodyPr wrap="square">
            <a:spAutoFit/>
          </a:bodyPr>
          <a:lstStyle/>
          <a:p>
            <a:r>
              <a:rPr lang="es-ES" sz="700" dirty="0" err="1">
                <a:solidFill>
                  <a:srgbClr val="002855"/>
                </a:solidFill>
                <a:latin typeface="+mj-lt"/>
              </a:rPr>
              <a:t>Miñana</a:t>
            </a:r>
            <a:r>
              <a:rPr lang="es-ES" sz="700" dirty="0">
                <a:solidFill>
                  <a:srgbClr val="002855"/>
                </a:solidFill>
                <a:latin typeface="+mj-lt"/>
              </a:rPr>
              <a:t> Castellanos M. </a:t>
            </a:r>
            <a:r>
              <a:rPr lang="pt-BR" sz="700" b="0" i="0" u="none" strike="noStrike" baseline="0" dirty="0">
                <a:solidFill>
                  <a:srgbClr val="002855"/>
                </a:solidFill>
                <a:latin typeface="+mj-lt"/>
              </a:rPr>
              <a:t>Diabetes </a:t>
            </a:r>
            <a:r>
              <a:rPr lang="pt-BR" sz="700" b="0" i="0" u="none" strike="noStrike" baseline="0" dirty="0" err="1">
                <a:solidFill>
                  <a:srgbClr val="002855"/>
                </a:solidFill>
                <a:latin typeface="+mj-lt"/>
              </a:rPr>
              <a:t>práctica</a:t>
            </a:r>
            <a:r>
              <a:rPr lang="pt-BR" sz="700" b="0" i="0" u="none" strike="noStrike" baseline="0" dirty="0">
                <a:solidFill>
                  <a:srgbClr val="002855"/>
                </a:solidFill>
                <a:latin typeface="+mj-lt"/>
              </a:rPr>
              <a:t> 2024: 15(04):135-160. </a:t>
            </a:r>
            <a:r>
              <a:rPr lang="pt-BR" sz="700" b="0" i="0" u="none" strike="noStrike" baseline="0" dirty="0" err="1">
                <a:solidFill>
                  <a:srgbClr val="002855"/>
                </a:solidFill>
                <a:latin typeface="+mj-lt"/>
              </a:rPr>
              <a:t>doi</a:t>
            </a:r>
            <a:r>
              <a:rPr lang="pt-BR" sz="700" b="0" i="0" u="none" strike="noStrike" baseline="0" dirty="0">
                <a:solidFill>
                  <a:srgbClr val="002855"/>
                </a:solidFill>
                <a:latin typeface="+mj-lt"/>
              </a:rPr>
              <a:t>: 10.52102/</a:t>
            </a:r>
            <a:r>
              <a:rPr lang="pt-BR" sz="700" b="0" i="0" u="none" strike="noStrike" baseline="0" dirty="0" err="1">
                <a:solidFill>
                  <a:srgbClr val="002855"/>
                </a:solidFill>
                <a:latin typeface="+mj-lt"/>
              </a:rPr>
              <a:t>diabet</a:t>
            </a:r>
            <a:r>
              <a:rPr lang="pt-BR" sz="700" b="0" i="0" u="none" strike="noStrike" baseline="0" dirty="0">
                <a:solidFill>
                  <a:srgbClr val="002855"/>
                </a:solidFill>
                <a:latin typeface="+mj-lt"/>
              </a:rPr>
              <a:t>/pract.2024.4.art2</a:t>
            </a:r>
            <a:r>
              <a:rPr lang="es-ES" sz="700" dirty="0">
                <a:solidFill>
                  <a:srgbClr val="002855"/>
                </a:solidFill>
                <a:latin typeface="+mj-lt"/>
              </a:rPr>
              <a:t> https://www.diabetespractica.com/files/ahead/20241111.pdf</a:t>
            </a:r>
          </a:p>
        </p:txBody>
      </p:sp>
      <p:graphicFrame>
        <p:nvGraphicFramePr>
          <p:cNvPr id="2" name="Gráfico 1">
            <a:extLst>
              <a:ext uri="{FF2B5EF4-FFF2-40B4-BE49-F238E27FC236}">
                <a16:creationId xmlns:a16="http://schemas.microsoft.com/office/drawing/2014/main" id="{BF27B724-ABB2-4732-E9BB-C2370CA48F19}"/>
              </a:ext>
            </a:extLst>
          </p:cNvPr>
          <p:cNvGraphicFramePr/>
          <p:nvPr>
            <p:extLst>
              <p:ext uri="{D42A27DB-BD31-4B8C-83A1-F6EECF244321}">
                <p14:modId xmlns:p14="http://schemas.microsoft.com/office/powerpoint/2010/main" val="1678682903"/>
              </p:ext>
            </p:extLst>
          </p:nvPr>
        </p:nvGraphicFramePr>
        <p:xfrm>
          <a:off x="731838" y="1852047"/>
          <a:ext cx="11017250" cy="42862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0290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3A71DCE-BE99-1700-6389-B372D10B2E2B}"/>
              </a:ext>
            </a:extLst>
          </p:cNvPr>
          <p:cNvSpPr/>
          <p:nvPr/>
        </p:nvSpPr>
        <p:spPr>
          <a:xfrm>
            <a:off x="731841" y="1213765"/>
            <a:ext cx="4950355" cy="4421127"/>
          </a:xfrm>
          <a:prstGeom prst="roundRect">
            <a:avLst>
              <a:gd name="adj" fmla="val 3661"/>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506" name="CuadroTexto 8">
            <a:extLst>
              <a:ext uri="{FF2B5EF4-FFF2-40B4-BE49-F238E27FC236}">
                <a16:creationId xmlns:a16="http://schemas.microsoft.com/office/drawing/2014/main" id="{47FEB612-CC56-0BA6-8F0D-C6CB28FDADFB}"/>
              </a:ext>
            </a:extLst>
          </p:cNvPr>
          <p:cNvSpPr txBox="1">
            <a:spLocks noChangeArrowheads="1"/>
          </p:cNvSpPr>
          <p:nvPr/>
        </p:nvSpPr>
        <p:spPr bwMode="auto">
          <a:xfrm>
            <a:off x="888409" y="1411397"/>
            <a:ext cx="4543283" cy="400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marL="379413" indent="-3794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8113" indent="-138113" eaLnBrk="1" hangingPunct="1">
              <a:buFont typeface="Arial" panose="020B0604020202020204" pitchFamily="34" charset="0"/>
              <a:buChar char="•"/>
            </a:pPr>
            <a:r>
              <a:rPr lang="es-ES" altLang="en-US" sz="1400" dirty="0">
                <a:solidFill>
                  <a:srgbClr val="002855"/>
                </a:solidFill>
                <a:latin typeface="+mn-lt"/>
              </a:rPr>
              <a:t>Trabajó de contable en una empresa de fertilizantes.</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Casado hace 51 años con Mercedes.</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Viven en Cartagena, con una hija con discapacidad.</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Independiente por todas las Actividades Básicas </a:t>
            </a:r>
            <a:br>
              <a:rPr lang="es-ES" altLang="en-US" sz="1400" dirty="0">
                <a:solidFill>
                  <a:srgbClr val="002855"/>
                </a:solidFill>
                <a:latin typeface="+mn-lt"/>
              </a:rPr>
            </a:br>
            <a:r>
              <a:rPr lang="es-ES" altLang="en-US" sz="1400" dirty="0">
                <a:solidFill>
                  <a:srgbClr val="002855"/>
                </a:solidFill>
                <a:latin typeface="+mn-lt"/>
              </a:rPr>
              <a:t>de la Vida Diaria (ABVD).</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Exfumador de 1 </a:t>
            </a:r>
            <a:r>
              <a:rPr lang="es-ES" altLang="en-US" sz="1400" dirty="0" err="1">
                <a:solidFill>
                  <a:srgbClr val="002855"/>
                </a:solidFill>
                <a:latin typeface="+mn-lt"/>
              </a:rPr>
              <a:t>paq</a:t>
            </a:r>
            <a:r>
              <a:rPr lang="es-ES" altLang="en-US" sz="1400" dirty="0">
                <a:solidFill>
                  <a:srgbClr val="002855"/>
                </a:solidFill>
                <a:latin typeface="+mn-lt"/>
              </a:rPr>
              <a:t>/d desde hace 15 años </a:t>
            </a:r>
            <a:br>
              <a:rPr lang="es-ES" altLang="en-US" sz="1400" dirty="0">
                <a:solidFill>
                  <a:srgbClr val="002855"/>
                </a:solidFill>
                <a:latin typeface="+mn-lt"/>
              </a:rPr>
            </a:br>
            <a:r>
              <a:rPr lang="es-ES" altLang="en-US" sz="1400" dirty="0">
                <a:solidFill>
                  <a:srgbClr val="002855"/>
                </a:solidFill>
                <a:latin typeface="+mn-lt"/>
              </a:rPr>
              <a:t>(fumó durante 40 años).</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Alguna vez toma alguna copa de vino.</a:t>
            </a:r>
          </a:p>
          <a:p>
            <a:pPr marL="138113" indent="-138113" eaLnBrk="1" hangingPunct="1">
              <a:buFont typeface="Arial" panose="020B0604020202020204" pitchFamily="34" charset="0"/>
              <a:buChar char="•"/>
            </a:pP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Sale 4 veces a la semana a caminar </a:t>
            </a:r>
            <a:br>
              <a:rPr lang="es-ES" altLang="en-US" sz="1400" dirty="0">
                <a:solidFill>
                  <a:srgbClr val="002855"/>
                </a:solidFill>
                <a:latin typeface="+mn-lt"/>
              </a:rPr>
            </a:br>
            <a:r>
              <a:rPr lang="es-ES" altLang="en-US" sz="1400" dirty="0">
                <a:solidFill>
                  <a:srgbClr val="002855"/>
                </a:solidFill>
                <a:latin typeface="+mn-lt"/>
              </a:rPr>
              <a:t>durante 30 minutos. </a:t>
            </a:r>
            <a:br>
              <a:rPr lang="es-ES" altLang="en-US" sz="1400" dirty="0">
                <a:solidFill>
                  <a:srgbClr val="002855"/>
                </a:solidFill>
                <a:latin typeface="+mn-lt"/>
              </a:rPr>
            </a:br>
            <a:endParaRPr lang="es-ES" altLang="en-US" sz="1400" dirty="0">
              <a:solidFill>
                <a:srgbClr val="002855"/>
              </a:solidFill>
              <a:latin typeface="+mn-lt"/>
            </a:endParaRPr>
          </a:p>
          <a:p>
            <a:pPr marL="138113" indent="-138113" eaLnBrk="1" hangingPunct="1">
              <a:buFont typeface="Arial" panose="020B0604020202020204" pitchFamily="34" charset="0"/>
              <a:buChar char="•"/>
            </a:pPr>
            <a:r>
              <a:rPr lang="es-ES" altLang="en-US" sz="1400" dirty="0">
                <a:solidFill>
                  <a:srgbClr val="002855"/>
                </a:solidFill>
                <a:latin typeface="+mn-lt"/>
              </a:rPr>
              <a:t>Es muy metódico con las horas de las comidas. </a:t>
            </a:r>
          </a:p>
        </p:txBody>
      </p:sp>
      <p:sp>
        <p:nvSpPr>
          <p:cNvPr id="21507" name="Títol 1">
            <a:extLst>
              <a:ext uri="{FF2B5EF4-FFF2-40B4-BE49-F238E27FC236}">
                <a16:creationId xmlns:a16="http://schemas.microsoft.com/office/drawing/2014/main" id="{DC2F18DA-2187-86AD-BD5E-15D4E2060118}"/>
              </a:ext>
            </a:extLst>
          </p:cNvPr>
          <p:cNvSpPr txBox="1">
            <a:spLocks/>
          </p:cNvSpPr>
          <p:nvPr/>
        </p:nvSpPr>
        <p:spPr bwMode="auto">
          <a:xfrm>
            <a:off x="605348" y="641807"/>
            <a:ext cx="14979650" cy="30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en-US" sz="2400" b="1" dirty="0" err="1">
                <a:solidFill>
                  <a:srgbClr val="00F0BE"/>
                </a:solidFill>
                <a:latin typeface="+mn-lt"/>
              </a:rPr>
              <a:t>Pencho</a:t>
            </a:r>
            <a:r>
              <a:rPr lang="fr-FR" altLang="en-US" sz="2400" b="1" dirty="0">
                <a:solidFill>
                  <a:srgbClr val="00F0BE"/>
                </a:solidFill>
                <a:latin typeface="+mn-lt"/>
              </a:rPr>
              <a:t>, 81 </a:t>
            </a:r>
            <a:r>
              <a:rPr lang="fr-FR" altLang="en-US" sz="2400" b="1" dirty="0" err="1">
                <a:solidFill>
                  <a:srgbClr val="00F0BE"/>
                </a:solidFill>
                <a:latin typeface="+mn-lt"/>
              </a:rPr>
              <a:t>años</a:t>
            </a:r>
            <a:endParaRPr lang="ca-ES" altLang="en-US" sz="2400" dirty="0">
              <a:solidFill>
                <a:srgbClr val="00F0BE"/>
              </a:solidFill>
              <a:latin typeface="+mn-lt"/>
            </a:endParaRPr>
          </a:p>
        </p:txBody>
      </p:sp>
      <p:sp>
        <p:nvSpPr>
          <p:cNvPr id="2" name="Elipse 1">
            <a:extLst>
              <a:ext uri="{FF2B5EF4-FFF2-40B4-BE49-F238E27FC236}">
                <a16:creationId xmlns:a16="http://schemas.microsoft.com/office/drawing/2014/main" id="{4BC33B13-BB01-750F-ACFB-54555309B139}"/>
              </a:ext>
            </a:extLst>
          </p:cNvPr>
          <p:cNvSpPr/>
          <p:nvPr/>
        </p:nvSpPr>
        <p:spPr>
          <a:xfrm>
            <a:off x="5838764" y="615582"/>
            <a:ext cx="5420577" cy="5420577"/>
          </a:xfrm>
          <a:prstGeom prst="ellipse">
            <a:avLst/>
          </a:prstGeom>
          <a:blipFill dpi="0" rotWithShape="1">
            <a:blip r:embed="rId2"/>
            <a:srcRect/>
            <a:stretch>
              <a:fillRect l="-9319" r="-36681"/>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3FB129CB-E514-5119-96DA-5502EF2BCA58}"/>
              </a:ext>
            </a:extLst>
          </p:cNvPr>
          <p:cNvSpPr/>
          <p:nvPr/>
        </p:nvSpPr>
        <p:spPr>
          <a:xfrm>
            <a:off x="3972231" y="4463843"/>
            <a:ext cx="639097" cy="412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p>
        </p:txBody>
      </p:sp>
      <p:grpSp>
        <p:nvGrpSpPr>
          <p:cNvPr id="8" name="Grupo 7">
            <a:extLst>
              <a:ext uri="{FF2B5EF4-FFF2-40B4-BE49-F238E27FC236}">
                <a16:creationId xmlns:a16="http://schemas.microsoft.com/office/drawing/2014/main" id="{A2DDF9B3-78A7-8F96-006B-830B01FAD877}"/>
              </a:ext>
            </a:extLst>
          </p:cNvPr>
          <p:cNvGrpSpPr/>
          <p:nvPr/>
        </p:nvGrpSpPr>
        <p:grpSpPr>
          <a:xfrm>
            <a:off x="2770909" y="332509"/>
            <a:ext cx="6650182" cy="5999018"/>
            <a:chOff x="2812473" y="457200"/>
            <a:chExt cx="6650182" cy="5999018"/>
          </a:xfrm>
        </p:grpSpPr>
        <p:grpSp>
          <p:nvGrpSpPr>
            <p:cNvPr id="6" name="Grupo 5">
              <a:extLst>
                <a:ext uri="{FF2B5EF4-FFF2-40B4-BE49-F238E27FC236}">
                  <a16:creationId xmlns:a16="http://schemas.microsoft.com/office/drawing/2014/main" id="{51FD1755-E287-5432-34FD-F06C4A57309B}"/>
                </a:ext>
              </a:extLst>
            </p:cNvPr>
            <p:cNvGrpSpPr/>
            <p:nvPr/>
          </p:nvGrpSpPr>
          <p:grpSpPr>
            <a:xfrm>
              <a:off x="2857939" y="540326"/>
              <a:ext cx="6466170" cy="5826312"/>
              <a:chOff x="2857939" y="540326"/>
              <a:chExt cx="6466170" cy="5826312"/>
            </a:xfrm>
          </p:grpSpPr>
          <p:pic>
            <p:nvPicPr>
              <p:cNvPr id="17412" name="Picture 2">
                <a:extLst>
                  <a:ext uri="{FF2B5EF4-FFF2-40B4-BE49-F238E27FC236}">
                    <a16:creationId xmlns:a16="http://schemas.microsoft.com/office/drawing/2014/main" id="{AB594721-5405-E8A7-F286-3B93F4786D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12" t="13228" r="68107" b="25335"/>
              <a:stretch/>
            </p:blipFill>
            <p:spPr bwMode="auto">
              <a:xfrm>
                <a:off x="2917469" y="1370259"/>
                <a:ext cx="6406640" cy="499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o 4">
                <a:extLst>
                  <a:ext uri="{FF2B5EF4-FFF2-40B4-BE49-F238E27FC236}">
                    <a16:creationId xmlns:a16="http://schemas.microsoft.com/office/drawing/2014/main" id="{8F7EB580-59E7-8E49-2E5E-59B13EFB660F}"/>
                  </a:ext>
                </a:extLst>
              </p:cNvPr>
              <p:cNvGrpSpPr/>
              <p:nvPr/>
            </p:nvGrpSpPr>
            <p:grpSpPr>
              <a:xfrm>
                <a:off x="2857939" y="540326"/>
                <a:ext cx="6226739" cy="1036411"/>
                <a:chOff x="2982630" y="540326"/>
                <a:chExt cx="6226739" cy="1036411"/>
              </a:xfrm>
            </p:grpSpPr>
            <p:pic>
              <p:nvPicPr>
                <p:cNvPr id="2" name="Picture 2">
                  <a:extLst>
                    <a:ext uri="{FF2B5EF4-FFF2-40B4-BE49-F238E27FC236}">
                      <a16:creationId xmlns:a16="http://schemas.microsoft.com/office/drawing/2014/main" id="{3D0684C3-1D50-8AE9-E414-27A35D08E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5" t="26042" r="58755" b="61482"/>
                <a:stretch/>
              </p:blipFill>
              <p:spPr bwMode="auto">
                <a:xfrm>
                  <a:off x="2982630" y="540326"/>
                  <a:ext cx="6226739" cy="6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7BF2539A-892E-7BBA-48AA-9A143AF5B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5" t="37830" r="82269" b="53906"/>
                <a:stretch/>
              </p:blipFill>
              <p:spPr bwMode="auto">
                <a:xfrm>
                  <a:off x="3042160" y="1163781"/>
                  <a:ext cx="2264132" cy="41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 name="Rectángulo 6">
              <a:extLst>
                <a:ext uri="{FF2B5EF4-FFF2-40B4-BE49-F238E27FC236}">
                  <a16:creationId xmlns:a16="http://schemas.microsoft.com/office/drawing/2014/main" id="{0711532C-1B89-1045-0A64-18D041337108}"/>
                </a:ext>
              </a:extLst>
            </p:cNvPr>
            <p:cNvSpPr/>
            <p:nvPr/>
          </p:nvSpPr>
          <p:spPr>
            <a:xfrm>
              <a:off x="2812473" y="457200"/>
              <a:ext cx="6650182" cy="5999018"/>
            </a:xfrm>
            <a:prstGeom prst="rect">
              <a:avLst/>
            </a:prstGeom>
            <a:noFill/>
            <a:ln>
              <a:solidFill>
                <a:srgbClr val="0028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23163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a:extLst>
              <a:ext uri="{FF2B5EF4-FFF2-40B4-BE49-F238E27FC236}">
                <a16:creationId xmlns:a16="http://schemas.microsoft.com/office/drawing/2014/main" id="{967ACB6E-DAED-1164-75FF-FCB44BF68E19}"/>
              </a:ext>
            </a:extLst>
          </p:cNvPr>
          <p:cNvSpPr>
            <a:spLocks noGrp="1"/>
          </p:cNvSpPr>
          <p:nvPr>
            <p:ph type="title" idx="4294967295"/>
          </p:nvPr>
        </p:nvSpPr>
        <p:spPr bwMode="auto">
          <a:xfrm>
            <a:off x="633290" y="596534"/>
            <a:ext cx="926465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n-US" sz="2400" b="1" dirty="0">
                <a:solidFill>
                  <a:srgbClr val="00F0BE"/>
                </a:solidFill>
                <a:latin typeface="Arial" panose="020B0604020202020204" pitchFamily="34" charset="0"/>
                <a:cs typeface="Arial" panose="020B0604020202020204" pitchFamily="34" charset="0"/>
              </a:rPr>
              <a:t>Motivo de consulta</a:t>
            </a:r>
          </a:p>
        </p:txBody>
      </p:sp>
      <p:sp>
        <p:nvSpPr>
          <p:cNvPr id="22531" name="CuadroTexto 1">
            <a:extLst>
              <a:ext uri="{FF2B5EF4-FFF2-40B4-BE49-F238E27FC236}">
                <a16:creationId xmlns:a16="http://schemas.microsoft.com/office/drawing/2014/main" id="{E6EEED32-92DA-72FD-0F63-40FBC240B4C0}"/>
              </a:ext>
            </a:extLst>
          </p:cNvPr>
          <p:cNvSpPr txBox="1">
            <a:spLocks noChangeArrowheads="1"/>
          </p:cNvSpPr>
          <p:nvPr/>
        </p:nvSpPr>
        <p:spPr bwMode="auto">
          <a:xfrm>
            <a:off x="633291" y="1027313"/>
            <a:ext cx="4931263" cy="546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9700" indent="-139700" algn="just" eaLnBrk="1" hangingPunct="1">
              <a:spcBef>
                <a:spcPts val="538"/>
              </a:spcBef>
              <a:buFont typeface="Arial" panose="020B0604020202020204" pitchFamily="34" charset="0"/>
              <a:buChar char="•"/>
            </a:pPr>
            <a:r>
              <a:rPr lang="es-ES" altLang="es-ES" sz="1400" dirty="0">
                <a:solidFill>
                  <a:srgbClr val="002855"/>
                </a:solidFill>
                <a:latin typeface="+mn-lt"/>
              </a:rPr>
              <a:t>Entra a la consulta de enfermería acompañado de Mercedes. Últimamente vienen siempre juntos porque Pecho tiene dificultad auditiva y se siente más seguro si va con ella.</a:t>
            </a:r>
          </a:p>
          <a:p>
            <a:pPr marL="139700" indent="-139700" algn="just" eaLnBrk="1" hangingPunct="1">
              <a:spcBef>
                <a:spcPts val="538"/>
              </a:spcBef>
              <a:buFont typeface="Arial" panose="020B0604020202020204" pitchFamily="34" charset="0"/>
              <a:buChar char="•"/>
            </a:pPr>
            <a:endParaRPr lang="es-ES" altLang="es-ES" sz="1400" dirty="0">
              <a:solidFill>
                <a:srgbClr val="002855"/>
              </a:solidFill>
              <a:latin typeface="+mn-lt"/>
            </a:endParaRPr>
          </a:p>
          <a:p>
            <a:pPr marL="139700" indent="-139700" algn="just" eaLnBrk="1" hangingPunct="1">
              <a:spcBef>
                <a:spcPts val="538"/>
              </a:spcBef>
              <a:buFont typeface="Arial" panose="020B0604020202020204" pitchFamily="34" charset="0"/>
              <a:buChar char="•"/>
            </a:pPr>
            <a:r>
              <a:rPr lang="es-ES" altLang="es-ES" sz="1400" dirty="0">
                <a:solidFill>
                  <a:srgbClr val="002855"/>
                </a:solidFill>
                <a:latin typeface="+mn-lt"/>
              </a:rPr>
              <a:t>Acude para la </a:t>
            </a:r>
            <a:r>
              <a:rPr lang="es-ES" altLang="es-ES" sz="1400" b="1" dirty="0">
                <a:solidFill>
                  <a:srgbClr val="002855"/>
                </a:solidFill>
                <a:latin typeface="+mn-lt"/>
              </a:rPr>
              <a:t>cura de una herida</a:t>
            </a:r>
            <a:r>
              <a:rPr lang="es-ES" altLang="es-ES" sz="1400" dirty="0">
                <a:solidFill>
                  <a:srgbClr val="002855"/>
                </a:solidFill>
                <a:latin typeface="+mn-lt"/>
              </a:rPr>
              <a:t> en la pierna </a:t>
            </a:r>
            <a:r>
              <a:rPr lang="es-ES" altLang="es-ES" sz="1400" b="1" dirty="0">
                <a:solidFill>
                  <a:srgbClr val="002855"/>
                </a:solidFill>
                <a:latin typeface="+mn-lt"/>
              </a:rPr>
              <a:t>por una caída </a:t>
            </a:r>
            <a:r>
              <a:rPr lang="es-ES" altLang="es-ES" sz="1400" dirty="0">
                <a:solidFill>
                  <a:srgbClr val="002855"/>
                </a:solidFill>
                <a:latin typeface="+mn-lt"/>
              </a:rPr>
              <a:t>por tropiezo en la calle, y no sabe muy bien decirnos cómo fue: “me vi en el suelo sin darme cuenta”. Iba solo ese día. </a:t>
            </a:r>
          </a:p>
          <a:p>
            <a:pPr marL="139700" indent="-139700" algn="just" eaLnBrk="1" hangingPunct="1">
              <a:spcBef>
                <a:spcPts val="538"/>
              </a:spcBef>
              <a:buFont typeface="Arial" panose="020B0604020202020204" pitchFamily="34" charset="0"/>
              <a:buChar char="•"/>
            </a:pPr>
            <a:endParaRPr lang="es-ES" altLang="es-ES" sz="1400" dirty="0">
              <a:solidFill>
                <a:srgbClr val="002855"/>
              </a:solidFill>
              <a:latin typeface="+mn-lt"/>
            </a:endParaRPr>
          </a:p>
          <a:p>
            <a:pPr marL="139700" indent="-139700" algn="just" eaLnBrk="1" hangingPunct="1">
              <a:spcBef>
                <a:spcPts val="538"/>
              </a:spcBef>
              <a:buFont typeface="Arial" panose="020B0604020202020204" pitchFamily="34" charset="0"/>
              <a:buChar char="•"/>
            </a:pPr>
            <a:r>
              <a:rPr lang="es-ES" altLang="es-ES" sz="1400" dirty="0">
                <a:solidFill>
                  <a:srgbClr val="002855"/>
                </a:solidFill>
                <a:latin typeface="+mn-lt"/>
              </a:rPr>
              <a:t>“Con el trompazo se me han roto las gafas. Menos mal que no me he roto nada más, aunque el tema de las gafas tampoco es tan importante porque con ellas “tampoco veo mucho”. Mercedes señala que en las últimas semanas lo empieza a ver que camina más lentamente, como un poco </a:t>
            </a:r>
            <a:r>
              <a:rPr lang="es-ES" altLang="es-ES" sz="1400" i="1" dirty="0">
                <a:solidFill>
                  <a:srgbClr val="002855"/>
                </a:solidFill>
                <a:latin typeface="+mn-lt"/>
              </a:rPr>
              <a:t>“más torpe”, </a:t>
            </a:r>
            <a:r>
              <a:rPr lang="es-ES" altLang="es-ES" sz="1400" dirty="0">
                <a:solidFill>
                  <a:srgbClr val="002855"/>
                </a:solidFill>
                <a:latin typeface="+mn-lt"/>
              </a:rPr>
              <a:t>lo ve más despistado y él mismo refiere encontrarse </a:t>
            </a:r>
            <a:r>
              <a:rPr lang="es-ES" altLang="es-ES" sz="1400" i="1" dirty="0">
                <a:solidFill>
                  <a:srgbClr val="002855"/>
                </a:solidFill>
                <a:latin typeface="+mn-lt"/>
              </a:rPr>
              <a:t>“más flojo”. </a:t>
            </a:r>
            <a:r>
              <a:rPr lang="es-ES" altLang="es-ES" sz="1400" dirty="0">
                <a:solidFill>
                  <a:srgbClr val="002855"/>
                </a:solidFill>
                <a:latin typeface="+mn-lt"/>
              </a:rPr>
              <a:t>Ha pedido comprarse un bastón para ir más seguro después de la caída</a:t>
            </a:r>
            <a:r>
              <a:rPr lang="es-ES" altLang="es-ES" sz="1400" i="1" dirty="0">
                <a:solidFill>
                  <a:srgbClr val="002855"/>
                </a:solidFill>
                <a:latin typeface="+mn-lt"/>
              </a:rPr>
              <a:t>.</a:t>
            </a:r>
          </a:p>
          <a:p>
            <a:pPr marL="139700" indent="-139700" algn="just" eaLnBrk="1" hangingPunct="1">
              <a:spcBef>
                <a:spcPts val="538"/>
              </a:spcBef>
              <a:buFont typeface="Arial" panose="020B0604020202020204" pitchFamily="34" charset="0"/>
              <a:buChar char="•"/>
            </a:pPr>
            <a:endParaRPr lang="es-ES" altLang="es-ES" sz="1400" i="1" dirty="0">
              <a:solidFill>
                <a:srgbClr val="002855"/>
              </a:solidFill>
              <a:latin typeface="+mn-lt"/>
            </a:endParaRPr>
          </a:p>
          <a:p>
            <a:pPr marL="139700" indent="-139700" algn="just" eaLnBrk="1" hangingPunct="1">
              <a:spcBef>
                <a:spcPts val="538"/>
              </a:spcBef>
              <a:buFont typeface="Arial" panose="020B0604020202020204" pitchFamily="34" charset="0"/>
              <a:buChar char="•"/>
            </a:pPr>
            <a:r>
              <a:rPr lang="es-ES" altLang="es-ES" sz="1400" dirty="0">
                <a:solidFill>
                  <a:srgbClr val="002855"/>
                </a:solidFill>
                <a:latin typeface="+mn-lt"/>
              </a:rPr>
              <a:t>Mientras la enfermera le está curando le dice: “Estoy cansado de todo, y no sé si tiene sentido tomar tantas pastillas y tanto pinchazo; cada día me cuesta más”.</a:t>
            </a:r>
          </a:p>
        </p:txBody>
      </p:sp>
      <p:sp>
        <p:nvSpPr>
          <p:cNvPr id="3" name="Elipse 2">
            <a:extLst>
              <a:ext uri="{FF2B5EF4-FFF2-40B4-BE49-F238E27FC236}">
                <a16:creationId xmlns:a16="http://schemas.microsoft.com/office/drawing/2014/main" id="{E1C2A30D-91D1-8E82-3E88-690DD246BAA6}"/>
              </a:ext>
            </a:extLst>
          </p:cNvPr>
          <p:cNvSpPr/>
          <p:nvPr/>
        </p:nvSpPr>
        <p:spPr>
          <a:xfrm>
            <a:off x="5838764" y="615582"/>
            <a:ext cx="5420577" cy="5420577"/>
          </a:xfrm>
          <a:prstGeom prst="ellipse">
            <a:avLst/>
          </a:prstGeom>
          <a:blipFill dpi="0" rotWithShape="1">
            <a:blip r:embed="rId2"/>
            <a:srcRect/>
            <a:stretch>
              <a:fillRect l="-9319" r="-36681"/>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a:extLst>
              <a:ext uri="{FF2B5EF4-FFF2-40B4-BE49-F238E27FC236}">
                <a16:creationId xmlns:a16="http://schemas.microsoft.com/office/drawing/2014/main" id="{BD8E670E-F3D2-30C1-3B74-5F39C0FCD9A2}"/>
              </a:ext>
            </a:extLst>
          </p:cNvPr>
          <p:cNvSpPr>
            <a:spLocks noGrp="1"/>
          </p:cNvSpPr>
          <p:nvPr>
            <p:ph type="title" idx="4294967295"/>
          </p:nvPr>
        </p:nvSpPr>
        <p:spPr bwMode="auto">
          <a:xfrm>
            <a:off x="647212" y="607035"/>
            <a:ext cx="9264650" cy="4558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n-US" sz="2400" b="1" dirty="0">
                <a:solidFill>
                  <a:srgbClr val="00F0BE"/>
                </a:solidFill>
                <a:latin typeface="Arial" panose="020B0604020202020204" pitchFamily="34" charset="0"/>
                <a:cs typeface="Arial" panose="020B0604020202020204" pitchFamily="34" charset="0"/>
              </a:rPr>
              <a:t>Antecedentes personales</a:t>
            </a:r>
          </a:p>
        </p:txBody>
      </p:sp>
      <p:sp>
        <p:nvSpPr>
          <p:cNvPr id="23555" name="CuadroTexto 9">
            <a:extLst>
              <a:ext uri="{FF2B5EF4-FFF2-40B4-BE49-F238E27FC236}">
                <a16:creationId xmlns:a16="http://schemas.microsoft.com/office/drawing/2014/main" id="{D97A1D2D-2E98-9A17-EE43-0C4C947790AF}"/>
              </a:ext>
            </a:extLst>
          </p:cNvPr>
          <p:cNvSpPr txBox="1">
            <a:spLocks noChangeArrowheads="1"/>
          </p:cNvSpPr>
          <p:nvPr/>
        </p:nvSpPr>
        <p:spPr bwMode="auto">
          <a:xfrm>
            <a:off x="647212" y="1472346"/>
            <a:ext cx="1117917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numCol="2" spcCol="360000">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800"/>
              </a:spcBef>
            </a:pPr>
            <a:r>
              <a:rPr lang="es-ES" altLang="en-US" sz="1400" b="1" dirty="0">
                <a:solidFill>
                  <a:srgbClr val="002855"/>
                </a:solidFill>
                <a:latin typeface="+mj-lt"/>
              </a:rPr>
              <a:t>1996</a:t>
            </a:r>
            <a:r>
              <a:rPr lang="es-ES" altLang="en-US" sz="1400" dirty="0">
                <a:solidFill>
                  <a:srgbClr val="002855"/>
                </a:solidFill>
                <a:latin typeface="+mj-lt"/>
              </a:rPr>
              <a:t> – HIPERCOLESTEROLEMIA  </a:t>
            </a:r>
            <a:br>
              <a:rPr lang="es-ES" altLang="en-US" sz="1400" dirty="0">
                <a:solidFill>
                  <a:srgbClr val="002855"/>
                </a:solidFill>
                <a:latin typeface="+mj-lt"/>
              </a:rPr>
            </a:br>
            <a:r>
              <a:rPr lang="es-ES" altLang="en-US" sz="1400" dirty="0">
                <a:solidFill>
                  <a:srgbClr val="002855"/>
                </a:solidFill>
                <a:latin typeface="+mj-lt"/>
              </a:rPr>
              <a:t>           (HC. LDL marzo 2022: </a:t>
            </a:r>
            <a:r>
              <a:rPr lang="es-ES" altLang="en-US" sz="1400" b="1" dirty="0">
                <a:solidFill>
                  <a:srgbClr val="002855"/>
                </a:solidFill>
                <a:latin typeface="+mj-lt"/>
              </a:rPr>
              <a:t>LDL: 89 mg/dl).</a:t>
            </a:r>
            <a:endParaRPr lang="es-ES" altLang="en-US" sz="1400" dirty="0">
              <a:solidFill>
                <a:srgbClr val="002855"/>
              </a:solidFill>
              <a:latin typeface="+mj-lt"/>
            </a:endParaRPr>
          </a:p>
          <a:p>
            <a:pPr eaLnBrk="1" hangingPunct="1">
              <a:spcBef>
                <a:spcPts val="800"/>
              </a:spcBef>
            </a:pPr>
            <a:r>
              <a:rPr lang="es-ES" altLang="en-US" sz="1400" b="1" dirty="0">
                <a:solidFill>
                  <a:srgbClr val="002855"/>
                </a:solidFill>
                <a:latin typeface="+mj-lt"/>
              </a:rPr>
              <a:t>1998</a:t>
            </a:r>
            <a:r>
              <a:rPr lang="es-ES" altLang="en-US" sz="1400" dirty="0">
                <a:solidFill>
                  <a:srgbClr val="002855"/>
                </a:solidFill>
                <a:latin typeface="+mj-lt"/>
              </a:rPr>
              <a:t> – HIPERTENSIÓN ESENCIAL (HTA) </a:t>
            </a:r>
            <a:br>
              <a:rPr lang="es-ES" altLang="en-US" sz="1400" dirty="0">
                <a:solidFill>
                  <a:srgbClr val="002855"/>
                </a:solidFill>
                <a:latin typeface="+mj-lt"/>
              </a:rPr>
            </a:br>
            <a:r>
              <a:rPr lang="es-ES" altLang="en-US" sz="1400" dirty="0">
                <a:solidFill>
                  <a:srgbClr val="002855"/>
                </a:solidFill>
                <a:latin typeface="+mj-lt"/>
              </a:rPr>
              <a:t>            (último control </a:t>
            </a:r>
            <a:r>
              <a:rPr lang="es-ES" altLang="en-US" sz="1400" b="1" dirty="0">
                <a:solidFill>
                  <a:srgbClr val="002855"/>
                </a:solidFill>
                <a:latin typeface="+mj-lt"/>
              </a:rPr>
              <a:t>TA: 123/71 </a:t>
            </a:r>
            <a:r>
              <a:rPr lang="es-ES" altLang="en-US" sz="1400" dirty="0" err="1">
                <a:solidFill>
                  <a:srgbClr val="002855"/>
                </a:solidFill>
                <a:latin typeface="+mj-lt"/>
              </a:rPr>
              <a:t>mmHg</a:t>
            </a:r>
            <a:r>
              <a:rPr lang="es-ES" altLang="en-US" sz="1400" dirty="0">
                <a:solidFill>
                  <a:srgbClr val="002855"/>
                </a:solidFill>
                <a:latin typeface="+mj-lt"/>
              </a:rPr>
              <a:t>, 70 </a:t>
            </a:r>
            <a:r>
              <a:rPr lang="es-ES" altLang="en-US" sz="1400" dirty="0" err="1">
                <a:solidFill>
                  <a:srgbClr val="002855"/>
                </a:solidFill>
                <a:latin typeface="+mj-lt"/>
              </a:rPr>
              <a:t>lpm</a:t>
            </a:r>
            <a:r>
              <a:rPr lang="es-ES" altLang="en-US" sz="1400" dirty="0">
                <a:solidFill>
                  <a:srgbClr val="002855"/>
                </a:solidFill>
                <a:latin typeface="+mj-lt"/>
              </a:rPr>
              <a:t>)</a:t>
            </a:r>
          </a:p>
          <a:p>
            <a:pPr eaLnBrk="1" hangingPunct="1">
              <a:spcBef>
                <a:spcPts val="800"/>
              </a:spcBef>
            </a:pPr>
            <a:r>
              <a:rPr lang="es-ES" altLang="en-US" sz="1400" b="1" dirty="0">
                <a:solidFill>
                  <a:srgbClr val="002855"/>
                </a:solidFill>
                <a:latin typeface="+mj-lt"/>
              </a:rPr>
              <a:t>1999</a:t>
            </a:r>
            <a:r>
              <a:rPr lang="es-ES" altLang="en-US" sz="1400" dirty="0">
                <a:solidFill>
                  <a:srgbClr val="002855"/>
                </a:solidFill>
                <a:latin typeface="+mj-lt"/>
              </a:rPr>
              <a:t> – DIABETES  MELLITUS TIPO 2 (DM2), </a:t>
            </a:r>
            <a:br>
              <a:rPr lang="es-ES" altLang="en-US" sz="1400" dirty="0">
                <a:solidFill>
                  <a:srgbClr val="002855"/>
                </a:solidFill>
                <a:latin typeface="+mj-lt"/>
              </a:rPr>
            </a:br>
            <a:r>
              <a:rPr lang="es-ES" altLang="en-US" sz="1400" dirty="0">
                <a:solidFill>
                  <a:srgbClr val="002855"/>
                </a:solidFill>
                <a:latin typeface="+mj-lt"/>
              </a:rPr>
              <a:t>            </a:t>
            </a:r>
            <a:r>
              <a:rPr lang="es-ES" altLang="en-US" sz="1400" b="1" dirty="0">
                <a:solidFill>
                  <a:srgbClr val="002855"/>
                </a:solidFill>
                <a:latin typeface="+mj-lt"/>
              </a:rPr>
              <a:t>última HbA1c </a:t>
            </a:r>
            <a:r>
              <a:rPr lang="es-ES" altLang="en-US" sz="1400" dirty="0">
                <a:solidFill>
                  <a:srgbClr val="002855"/>
                </a:solidFill>
                <a:latin typeface="+mj-lt"/>
              </a:rPr>
              <a:t>(marzo 2022): </a:t>
            </a:r>
            <a:r>
              <a:rPr lang="es-ES" altLang="en-US" sz="1400" b="1" dirty="0">
                <a:solidFill>
                  <a:srgbClr val="002855"/>
                </a:solidFill>
                <a:latin typeface="+mj-lt"/>
              </a:rPr>
              <a:t>7,2%</a:t>
            </a:r>
            <a:r>
              <a:rPr lang="es-ES" altLang="en-US" sz="1400" dirty="0">
                <a:solidFill>
                  <a:srgbClr val="002855"/>
                </a:solidFill>
                <a:latin typeface="+mj-lt"/>
              </a:rPr>
              <a:t>.</a:t>
            </a:r>
          </a:p>
          <a:p>
            <a:pPr eaLnBrk="1" hangingPunct="1">
              <a:spcBef>
                <a:spcPts val="800"/>
              </a:spcBef>
            </a:pPr>
            <a:r>
              <a:rPr lang="es-ES" altLang="en-US" sz="1400" b="1" dirty="0">
                <a:solidFill>
                  <a:srgbClr val="002855"/>
                </a:solidFill>
                <a:latin typeface="+mj-lt"/>
              </a:rPr>
              <a:t>1999</a:t>
            </a:r>
            <a:r>
              <a:rPr lang="es-ES" altLang="en-US" sz="1400" dirty="0">
                <a:solidFill>
                  <a:srgbClr val="002855"/>
                </a:solidFill>
                <a:latin typeface="+mj-lt"/>
              </a:rPr>
              <a:t> – OBESIDAD grado I: </a:t>
            </a:r>
            <a:r>
              <a:rPr lang="es-ES" altLang="en-US" sz="1400" b="1" dirty="0">
                <a:solidFill>
                  <a:srgbClr val="002855"/>
                </a:solidFill>
                <a:latin typeface="+mj-lt"/>
              </a:rPr>
              <a:t>IMC 33 kg/m</a:t>
            </a:r>
            <a:r>
              <a:rPr lang="es-ES" altLang="en-US" sz="1400" b="1" baseline="30000" dirty="0">
                <a:solidFill>
                  <a:srgbClr val="002855"/>
                </a:solidFill>
                <a:latin typeface="+mj-lt"/>
              </a:rPr>
              <a:t>2 </a:t>
            </a:r>
            <a:r>
              <a:rPr lang="es-ES" altLang="en-US" sz="1400" dirty="0">
                <a:solidFill>
                  <a:srgbClr val="002855"/>
                </a:solidFill>
                <a:latin typeface="+mj-lt"/>
              </a:rPr>
              <a:t>(último peso: 98 kg)</a:t>
            </a:r>
          </a:p>
          <a:p>
            <a:pPr eaLnBrk="1" hangingPunct="1">
              <a:spcBef>
                <a:spcPts val="800"/>
              </a:spcBef>
            </a:pPr>
            <a:r>
              <a:rPr lang="es-ES" altLang="en-US" sz="1400" b="1" dirty="0">
                <a:solidFill>
                  <a:srgbClr val="002855"/>
                </a:solidFill>
                <a:latin typeface="+mj-lt"/>
              </a:rPr>
              <a:t>1999</a:t>
            </a:r>
            <a:r>
              <a:rPr lang="es-ES" altLang="en-US" sz="1400" dirty="0">
                <a:solidFill>
                  <a:srgbClr val="002855"/>
                </a:solidFill>
                <a:latin typeface="+mj-lt"/>
              </a:rPr>
              <a:t> – MIGRAÑAS</a:t>
            </a:r>
          </a:p>
          <a:p>
            <a:pPr eaLnBrk="1" hangingPunct="1">
              <a:spcBef>
                <a:spcPts val="800"/>
              </a:spcBef>
            </a:pPr>
            <a:r>
              <a:rPr lang="es-ES" altLang="en-US" sz="1400" b="1" dirty="0">
                <a:solidFill>
                  <a:srgbClr val="002855"/>
                </a:solidFill>
                <a:latin typeface="+mj-lt"/>
              </a:rPr>
              <a:t>1999</a:t>
            </a:r>
            <a:r>
              <a:rPr lang="es-ES" altLang="en-US" sz="1400" dirty="0">
                <a:solidFill>
                  <a:srgbClr val="002855"/>
                </a:solidFill>
                <a:latin typeface="+mj-lt"/>
              </a:rPr>
              <a:t> – TRASTORNO BIPOLAR </a:t>
            </a:r>
            <a:br>
              <a:rPr lang="es-ES" altLang="en-US" sz="1400" dirty="0">
                <a:solidFill>
                  <a:srgbClr val="002855"/>
                </a:solidFill>
                <a:latin typeface="+mj-lt"/>
              </a:rPr>
            </a:br>
            <a:r>
              <a:rPr lang="es-ES" altLang="en-US" sz="1400" dirty="0">
                <a:solidFill>
                  <a:srgbClr val="002855"/>
                </a:solidFill>
                <a:latin typeface="+mj-lt"/>
              </a:rPr>
              <a:t>            (varios episodios depresivos, intento autolítico)</a:t>
            </a:r>
          </a:p>
          <a:p>
            <a:pPr eaLnBrk="1" hangingPunct="1">
              <a:spcBef>
                <a:spcPts val="800"/>
              </a:spcBef>
            </a:pPr>
            <a:r>
              <a:rPr lang="es-ES" altLang="en-US" sz="1400" b="1" dirty="0">
                <a:solidFill>
                  <a:srgbClr val="002855"/>
                </a:solidFill>
                <a:latin typeface="+mj-lt"/>
              </a:rPr>
              <a:t>2004</a:t>
            </a:r>
            <a:r>
              <a:rPr lang="es-ES" altLang="en-US" sz="1400" dirty="0">
                <a:solidFill>
                  <a:srgbClr val="002855"/>
                </a:solidFill>
                <a:latin typeface="+mj-lt"/>
              </a:rPr>
              <a:t> - DISPEPSIA      </a:t>
            </a:r>
          </a:p>
          <a:p>
            <a:pPr eaLnBrk="1" hangingPunct="1">
              <a:spcBef>
                <a:spcPts val="800"/>
              </a:spcBef>
            </a:pPr>
            <a:r>
              <a:rPr lang="es-ES" altLang="en-US" sz="1400" b="1" dirty="0">
                <a:solidFill>
                  <a:srgbClr val="002855"/>
                </a:solidFill>
                <a:latin typeface="+mj-lt"/>
              </a:rPr>
              <a:t>2006</a:t>
            </a:r>
            <a:r>
              <a:rPr lang="es-ES" altLang="en-US" sz="1400" dirty="0">
                <a:solidFill>
                  <a:srgbClr val="002855"/>
                </a:solidFill>
                <a:latin typeface="+mj-lt"/>
              </a:rPr>
              <a:t> – HIPERPLASIA BENIGNA DE PRÓSTATA (HBP)</a:t>
            </a:r>
          </a:p>
          <a:p>
            <a:pPr eaLnBrk="1" hangingPunct="1">
              <a:spcBef>
                <a:spcPts val="800"/>
              </a:spcBef>
            </a:pPr>
            <a:r>
              <a:rPr lang="es-ES" altLang="en-US" sz="1400" b="1" dirty="0">
                <a:solidFill>
                  <a:srgbClr val="002855"/>
                </a:solidFill>
                <a:latin typeface="+mj-lt"/>
              </a:rPr>
              <a:t>2009</a:t>
            </a:r>
            <a:r>
              <a:rPr lang="es-ES" altLang="en-US" sz="1400" dirty="0">
                <a:solidFill>
                  <a:srgbClr val="002855"/>
                </a:solidFill>
                <a:latin typeface="+mj-lt"/>
              </a:rPr>
              <a:t> – INSUFICIENCIA RENAL CRÓNICA </a:t>
            </a:r>
            <a:br>
              <a:rPr lang="es-ES" altLang="en-US" sz="1400" dirty="0">
                <a:solidFill>
                  <a:srgbClr val="002855"/>
                </a:solidFill>
                <a:latin typeface="+mj-lt"/>
              </a:rPr>
            </a:br>
            <a:r>
              <a:rPr lang="es-ES" altLang="en-US" sz="1400" dirty="0">
                <a:solidFill>
                  <a:srgbClr val="002855"/>
                </a:solidFill>
                <a:latin typeface="+mj-lt"/>
              </a:rPr>
              <a:t>            (ESTADIO 3a; FG 49 ml/min, A2: 58 mg/g)</a:t>
            </a:r>
          </a:p>
          <a:p>
            <a:pPr eaLnBrk="1" hangingPunct="1">
              <a:spcBef>
                <a:spcPts val="800"/>
              </a:spcBef>
            </a:pPr>
            <a:r>
              <a:rPr lang="es-ES" altLang="en-US" sz="1400" b="1" dirty="0">
                <a:solidFill>
                  <a:srgbClr val="002855"/>
                </a:solidFill>
                <a:latin typeface="+mj-lt"/>
              </a:rPr>
              <a:t>2012</a:t>
            </a:r>
            <a:r>
              <a:rPr lang="es-ES" altLang="en-US" sz="1400" dirty="0">
                <a:solidFill>
                  <a:srgbClr val="002855"/>
                </a:solidFill>
                <a:latin typeface="+mj-lt"/>
              </a:rPr>
              <a:t> – COXARTROSIS</a:t>
            </a:r>
          </a:p>
          <a:p>
            <a:pPr eaLnBrk="1" hangingPunct="1">
              <a:spcBef>
                <a:spcPts val="800"/>
              </a:spcBef>
            </a:pPr>
            <a:r>
              <a:rPr lang="es-ES" altLang="en-US" sz="1400" b="1" dirty="0">
                <a:solidFill>
                  <a:srgbClr val="002855"/>
                </a:solidFill>
                <a:latin typeface="+mj-lt"/>
              </a:rPr>
              <a:t>2012</a:t>
            </a:r>
            <a:r>
              <a:rPr lang="es-ES" altLang="en-US" sz="1400" dirty="0">
                <a:solidFill>
                  <a:srgbClr val="002855"/>
                </a:solidFill>
                <a:latin typeface="+mj-lt"/>
              </a:rPr>
              <a:t> – INSOMNIO</a:t>
            </a:r>
          </a:p>
          <a:p>
            <a:pPr eaLnBrk="1" hangingPunct="1">
              <a:spcBef>
                <a:spcPts val="800"/>
              </a:spcBef>
            </a:pPr>
            <a:r>
              <a:rPr lang="es-ES" altLang="en-US" sz="1400" b="1" dirty="0">
                <a:solidFill>
                  <a:srgbClr val="002855"/>
                </a:solidFill>
                <a:latin typeface="+mj-lt"/>
              </a:rPr>
              <a:t>2013</a:t>
            </a:r>
            <a:r>
              <a:rPr lang="es-ES" altLang="en-US" sz="1400" dirty="0">
                <a:solidFill>
                  <a:srgbClr val="002855"/>
                </a:solidFill>
                <a:latin typeface="+mj-lt"/>
              </a:rPr>
              <a:t> – RETINOPATIA DIABÉTICA LEVE </a:t>
            </a:r>
            <a:br>
              <a:rPr lang="es-ES" altLang="en-US" sz="1400" dirty="0">
                <a:solidFill>
                  <a:srgbClr val="002855"/>
                </a:solidFill>
                <a:latin typeface="+mj-lt"/>
              </a:rPr>
            </a:br>
            <a:r>
              <a:rPr lang="es-ES" altLang="en-US" sz="1400" dirty="0">
                <a:solidFill>
                  <a:srgbClr val="002855"/>
                </a:solidFill>
                <a:latin typeface="+mj-lt"/>
              </a:rPr>
              <a:t>            (último control enero 2022).</a:t>
            </a:r>
          </a:p>
          <a:p>
            <a:pPr eaLnBrk="1" hangingPunct="1">
              <a:spcBef>
                <a:spcPts val="800"/>
              </a:spcBef>
            </a:pPr>
            <a:r>
              <a:rPr lang="es-ES" altLang="en-US" sz="1400" b="1" dirty="0">
                <a:solidFill>
                  <a:srgbClr val="002855"/>
                </a:solidFill>
                <a:latin typeface="+mj-lt"/>
              </a:rPr>
              <a:t>2015</a:t>
            </a:r>
            <a:r>
              <a:rPr lang="es-ES" altLang="en-US" sz="1400" dirty="0">
                <a:solidFill>
                  <a:srgbClr val="002855"/>
                </a:solidFill>
                <a:latin typeface="+mj-lt"/>
              </a:rPr>
              <a:t> – GINGIVITIS CRÓNICA</a:t>
            </a:r>
          </a:p>
          <a:p>
            <a:pPr eaLnBrk="1" hangingPunct="1">
              <a:spcBef>
                <a:spcPts val="800"/>
              </a:spcBef>
            </a:pPr>
            <a:r>
              <a:rPr lang="es-ES" altLang="en-US" sz="1400" b="1" dirty="0">
                <a:solidFill>
                  <a:srgbClr val="002855"/>
                </a:solidFill>
                <a:latin typeface="+mj-lt"/>
              </a:rPr>
              <a:t>2017</a:t>
            </a:r>
            <a:r>
              <a:rPr lang="es-ES" altLang="en-US" sz="1400" dirty="0">
                <a:solidFill>
                  <a:srgbClr val="002855"/>
                </a:solidFill>
                <a:latin typeface="+mj-lt"/>
              </a:rPr>
              <a:t> – CATARATAS (OPERADO)</a:t>
            </a:r>
          </a:p>
          <a:p>
            <a:pPr eaLnBrk="1" hangingPunct="1">
              <a:spcBef>
                <a:spcPts val="800"/>
              </a:spcBef>
            </a:pPr>
            <a:r>
              <a:rPr lang="es-ES" altLang="en-US" sz="1400" b="1" dirty="0">
                <a:solidFill>
                  <a:srgbClr val="002855"/>
                </a:solidFill>
                <a:latin typeface="+mj-lt"/>
              </a:rPr>
              <a:t>2022</a:t>
            </a:r>
            <a:r>
              <a:rPr lang="es-ES" altLang="en-US" sz="1400" dirty="0">
                <a:solidFill>
                  <a:srgbClr val="002855"/>
                </a:solidFill>
                <a:latin typeface="+mj-lt"/>
              </a:rPr>
              <a:t> – CIÁTICA recurrente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a:extLst>
              <a:ext uri="{FF2B5EF4-FFF2-40B4-BE49-F238E27FC236}">
                <a16:creationId xmlns:a16="http://schemas.microsoft.com/office/drawing/2014/main" id="{F6FBCB08-52A1-8905-905A-96F6F4C4EA4C}"/>
              </a:ext>
            </a:extLst>
          </p:cNvPr>
          <p:cNvSpPr>
            <a:spLocks noGrp="1"/>
          </p:cNvSpPr>
          <p:nvPr>
            <p:ph type="title" idx="4294967295"/>
          </p:nvPr>
        </p:nvSpPr>
        <p:spPr bwMode="auto">
          <a:xfrm>
            <a:off x="656736" y="601784"/>
            <a:ext cx="9264650" cy="3140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n-US" sz="2400" b="1" dirty="0">
                <a:solidFill>
                  <a:srgbClr val="00F0BE"/>
                </a:solidFill>
                <a:latin typeface="Arial" panose="020B0604020202020204" pitchFamily="34" charset="0"/>
                <a:cs typeface="Arial" panose="020B0604020202020204" pitchFamily="34" charset="0"/>
              </a:rPr>
              <a:t>Tratamiento</a:t>
            </a:r>
          </a:p>
        </p:txBody>
      </p:sp>
      <p:sp>
        <p:nvSpPr>
          <p:cNvPr id="24579" name="4 Marcador de contenido">
            <a:extLst>
              <a:ext uri="{FF2B5EF4-FFF2-40B4-BE49-F238E27FC236}">
                <a16:creationId xmlns:a16="http://schemas.microsoft.com/office/drawing/2014/main" id="{630AA22A-666D-4895-F6E4-799D22AB27B7}"/>
              </a:ext>
            </a:extLst>
          </p:cNvPr>
          <p:cNvSpPr txBox="1">
            <a:spLocks/>
          </p:cNvSpPr>
          <p:nvPr/>
        </p:nvSpPr>
        <p:spPr bwMode="auto">
          <a:xfrm>
            <a:off x="656736" y="1451830"/>
            <a:ext cx="11092352" cy="386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numCol="2" spcCol="360000"/>
          <a:lstStyle>
            <a:lvl1pPr marL="303213" indent="-303213"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9700" indent="-139700" eaLnBrk="1" hangingPunct="1">
              <a:buFont typeface="Arial" panose="020B0604020202020204" pitchFamily="34" charset="0"/>
              <a:buChar char="•"/>
            </a:pPr>
            <a:r>
              <a:rPr lang="es-ES" altLang="en-US" sz="1600" dirty="0">
                <a:solidFill>
                  <a:srgbClr val="002855"/>
                </a:solidFill>
                <a:latin typeface="+mn-lt"/>
              </a:rPr>
              <a:t>Simvastatina 40 mg 0-0-1 (HC)</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Enalapril 20 mg/HCTZ 12,5mg  1-0-0 (HTA)</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Insulina </a:t>
            </a:r>
            <a:r>
              <a:rPr lang="es-ES" altLang="en-US" sz="1600" dirty="0" err="1">
                <a:solidFill>
                  <a:srgbClr val="002855"/>
                </a:solidFill>
                <a:latin typeface="+mn-lt"/>
              </a:rPr>
              <a:t>mixtard</a:t>
            </a:r>
            <a:r>
              <a:rPr lang="es-ES" altLang="en-US" sz="1600" dirty="0">
                <a:solidFill>
                  <a:srgbClr val="002855"/>
                </a:solidFill>
                <a:latin typeface="+mn-lt"/>
              </a:rPr>
              <a:t> 30 </a:t>
            </a:r>
            <a:br>
              <a:rPr lang="es-ES" altLang="en-US" sz="1600" dirty="0">
                <a:solidFill>
                  <a:srgbClr val="002855"/>
                </a:solidFill>
                <a:latin typeface="+mn-lt"/>
              </a:rPr>
            </a:br>
            <a:r>
              <a:rPr lang="es-ES" altLang="en-US" sz="1600" dirty="0">
                <a:solidFill>
                  <a:srgbClr val="002855"/>
                </a:solidFill>
                <a:latin typeface="+mn-lt"/>
              </a:rPr>
              <a:t>(</a:t>
            </a:r>
            <a:r>
              <a:rPr lang="en-US" altLang="en-US" sz="1600" dirty="0">
                <a:solidFill>
                  <a:srgbClr val="002855"/>
                </a:solidFill>
                <a:latin typeface="+mn-lt"/>
              </a:rPr>
              <a:t>NPH/</a:t>
            </a:r>
            <a:r>
              <a:rPr lang="en-US" altLang="en-US" sz="1600" dirty="0" err="1">
                <a:solidFill>
                  <a:srgbClr val="002855"/>
                </a:solidFill>
                <a:latin typeface="+mn-lt"/>
              </a:rPr>
              <a:t>insulina</a:t>
            </a:r>
            <a:r>
              <a:rPr lang="en-US" altLang="en-US" sz="1600" dirty="0">
                <a:solidFill>
                  <a:srgbClr val="002855"/>
                </a:solidFill>
                <a:latin typeface="+mn-lt"/>
              </a:rPr>
              <a:t> regular 70/30) </a:t>
            </a:r>
            <a:r>
              <a:rPr lang="es-ES" altLang="en-US" sz="1600" dirty="0">
                <a:solidFill>
                  <a:srgbClr val="002855"/>
                </a:solidFill>
                <a:latin typeface="+mn-lt"/>
              </a:rPr>
              <a:t> </a:t>
            </a:r>
            <a:r>
              <a:rPr lang="es-ES" altLang="en-US" sz="1600" dirty="0">
                <a:solidFill>
                  <a:srgbClr val="002855"/>
                </a:solidFill>
                <a:latin typeface="+mn-lt"/>
                <a:sym typeface="Wingdings" panose="05000000000000000000" pitchFamily="2" charset="2"/>
              </a:rPr>
              <a:t></a:t>
            </a:r>
            <a:r>
              <a:rPr lang="es-ES" altLang="en-US" sz="1600" dirty="0">
                <a:solidFill>
                  <a:srgbClr val="002855"/>
                </a:solidFill>
                <a:latin typeface="+mn-lt"/>
              </a:rPr>
              <a:t>  13 - 0 -12 UI (DM2)</a:t>
            </a:r>
            <a:br>
              <a:rPr lang="es-ES" altLang="en-US" sz="1600" dirty="0">
                <a:solidFill>
                  <a:srgbClr val="002855"/>
                </a:solidFill>
                <a:latin typeface="+mn-lt"/>
              </a:rPr>
            </a:br>
            <a:r>
              <a:rPr lang="es-ES" altLang="en-US" sz="1600" dirty="0">
                <a:solidFill>
                  <a:srgbClr val="002855"/>
                </a:solidFill>
                <a:latin typeface="+mn-lt"/>
              </a:rPr>
              <a:t> </a:t>
            </a:r>
          </a:p>
          <a:p>
            <a:pPr marL="139700" indent="-139700" eaLnBrk="1" hangingPunct="1">
              <a:buFont typeface="Arial" panose="020B0604020202020204" pitchFamily="34" charset="0"/>
              <a:buChar char="•"/>
            </a:pPr>
            <a:r>
              <a:rPr lang="es-ES" altLang="en-US" sz="1600" dirty="0">
                <a:solidFill>
                  <a:srgbClr val="002855"/>
                </a:solidFill>
                <a:latin typeface="+mn-lt"/>
              </a:rPr>
              <a:t>Metformina 850 mg 0-1-1 (DM2)</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err="1">
                <a:solidFill>
                  <a:srgbClr val="002855"/>
                </a:solidFill>
                <a:latin typeface="+mn-lt"/>
              </a:rPr>
              <a:t>Gliclazida</a:t>
            </a:r>
            <a:r>
              <a:rPr lang="es-ES" altLang="en-US" sz="1600" dirty="0">
                <a:solidFill>
                  <a:srgbClr val="002855"/>
                </a:solidFill>
                <a:latin typeface="+mn-lt"/>
              </a:rPr>
              <a:t> 5 mg 1-0-0  (DM2)</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err="1">
                <a:solidFill>
                  <a:srgbClr val="002855"/>
                </a:solidFill>
                <a:latin typeface="+mn-lt"/>
              </a:rPr>
              <a:t>Selegilina</a:t>
            </a:r>
            <a:r>
              <a:rPr lang="es-ES" altLang="en-US" sz="1600" dirty="0">
                <a:solidFill>
                  <a:srgbClr val="002855"/>
                </a:solidFill>
                <a:latin typeface="+mn-lt"/>
              </a:rPr>
              <a:t> (IMAO-B)  (depresión refractaria)</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Lamotrigina 100 mg  1-0-1 (trastorno bipolar)</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Quetiapina 100 mg   0-0-1 (</a:t>
            </a:r>
            <a:r>
              <a:rPr lang="es-ES" altLang="en-US" sz="1600" dirty="0" err="1">
                <a:solidFill>
                  <a:srgbClr val="002855"/>
                </a:solidFill>
                <a:latin typeface="+mn-lt"/>
              </a:rPr>
              <a:t>t.bipolar</a:t>
            </a:r>
            <a:r>
              <a:rPr lang="es-ES" altLang="en-US" sz="1600" dirty="0">
                <a:solidFill>
                  <a:srgbClr val="002855"/>
                </a:solidFill>
                <a:latin typeface="+mn-lt"/>
              </a:rPr>
              <a:t>) </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Risperidona 0,5 mg  1-1-1 (</a:t>
            </a:r>
            <a:r>
              <a:rPr lang="es-ES" altLang="en-US" sz="1600" dirty="0" err="1">
                <a:solidFill>
                  <a:srgbClr val="002855"/>
                </a:solidFill>
                <a:latin typeface="+mn-lt"/>
              </a:rPr>
              <a:t>t.bipolar</a:t>
            </a:r>
            <a:r>
              <a:rPr lang="es-ES" altLang="en-US" sz="1600" dirty="0">
                <a:solidFill>
                  <a:srgbClr val="002855"/>
                </a:solidFill>
                <a:latin typeface="+mn-lt"/>
              </a:rPr>
              <a:t>)</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err="1">
                <a:solidFill>
                  <a:srgbClr val="002855"/>
                </a:solidFill>
                <a:latin typeface="+mn-lt"/>
              </a:rPr>
              <a:t>Sumatriptán</a:t>
            </a:r>
            <a:r>
              <a:rPr lang="es-ES" altLang="en-US" sz="1600" dirty="0">
                <a:solidFill>
                  <a:srgbClr val="002855"/>
                </a:solidFill>
                <a:latin typeface="+mn-lt"/>
              </a:rPr>
              <a:t> 50 mg 1c s/p (migrañas)</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Omeprazol 20mg 1-0-0 (dispepsia)</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Tamsulosina 0,4 mg 1-0-0 (HBP)</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Tramadol/paracetamol 37,5/325mg/8h (dolor) s/p</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err="1">
                <a:solidFill>
                  <a:srgbClr val="002855"/>
                </a:solidFill>
                <a:latin typeface="+mn-lt"/>
              </a:rPr>
              <a:t>Duloxetina</a:t>
            </a:r>
            <a:r>
              <a:rPr lang="es-ES" altLang="en-US" sz="1600" dirty="0">
                <a:solidFill>
                  <a:srgbClr val="002855"/>
                </a:solidFill>
                <a:latin typeface="+mn-lt"/>
              </a:rPr>
              <a:t> 30 mg 0-1-0 (dolor)</a:t>
            </a:r>
            <a:br>
              <a:rPr lang="es-ES" altLang="en-US" sz="1600" dirty="0">
                <a:solidFill>
                  <a:srgbClr val="002855"/>
                </a:solidFill>
                <a:latin typeface="+mn-lt"/>
              </a:rPr>
            </a:br>
            <a:endParaRPr lang="es-ES" altLang="en-US" sz="1600" dirty="0">
              <a:solidFill>
                <a:srgbClr val="002855"/>
              </a:solidFill>
              <a:latin typeface="+mn-lt"/>
            </a:endParaRPr>
          </a:p>
          <a:p>
            <a:pPr marL="139700" indent="-139700" eaLnBrk="1" hangingPunct="1">
              <a:buFont typeface="Arial" panose="020B0604020202020204" pitchFamily="34" charset="0"/>
              <a:buChar char="•"/>
            </a:pPr>
            <a:r>
              <a:rPr lang="es-ES" altLang="en-US" sz="1600" dirty="0">
                <a:solidFill>
                  <a:srgbClr val="002855"/>
                </a:solidFill>
                <a:latin typeface="+mn-lt"/>
              </a:rPr>
              <a:t>Lorazepam 1mg 0-0-1/2 (insomnio)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a:extLst>
              <a:ext uri="{FF2B5EF4-FFF2-40B4-BE49-F238E27FC236}">
                <a16:creationId xmlns:a16="http://schemas.microsoft.com/office/drawing/2014/main" id="{DA1A7E20-7B9C-BF4B-59FD-A5A8D1D1F1C5}"/>
              </a:ext>
            </a:extLst>
          </p:cNvPr>
          <p:cNvSpPr>
            <a:spLocks noGrp="1"/>
          </p:cNvSpPr>
          <p:nvPr>
            <p:ph type="title" idx="4294967295"/>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n-US" sz="2400" b="1" dirty="0">
                <a:solidFill>
                  <a:srgbClr val="00F0BE"/>
                </a:solidFill>
                <a:latin typeface="+mn-lt"/>
                <a:cs typeface="Arial" panose="020B0604020202020204" pitchFamily="34" charset="0"/>
              </a:rPr>
              <a:t>Preguntas</a:t>
            </a:r>
          </a:p>
        </p:txBody>
      </p:sp>
      <p:sp>
        <p:nvSpPr>
          <p:cNvPr id="25604" name="CuadroTexto 1">
            <a:extLst>
              <a:ext uri="{FF2B5EF4-FFF2-40B4-BE49-F238E27FC236}">
                <a16:creationId xmlns:a16="http://schemas.microsoft.com/office/drawing/2014/main" id="{C99F0FC3-7AA6-7C20-1F76-7740136046FE}"/>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¿Es </a:t>
            </a:r>
            <a:r>
              <a:rPr lang="es-ES" altLang="es-ES" sz="1600" dirty="0" err="1">
                <a:solidFill>
                  <a:srgbClr val="002855"/>
                </a:solidFill>
                <a:latin typeface="+mn-lt"/>
              </a:rPr>
              <a:t>Pencho</a:t>
            </a:r>
            <a:r>
              <a:rPr lang="es-ES" altLang="es-ES" sz="1600" dirty="0">
                <a:solidFill>
                  <a:srgbClr val="002855"/>
                </a:solidFill>
                <a:latin typeface="+mn-lt"/>
              </a:rPr>
              <a:t> un paciente frágil? ¿Se le ha de hacer cribaje? ¿Por qué?</a:t>
            </a:r>
          </a:p>
        </p:txBody>
      </p:sp>
      <p:sp>
        <p:nvSpPr>
          <p:cNvPr id="25605" name="CuadroTexto 14">
            <a:extLst>
              <a:ext uri="{FF2B5EF4-FFF2-40B4-BE49-F238E27FC236}">
                <a16:creationId xmlns:a16="http://schemas.microsoft.com/office/drawing/2014/main" id="{F19289BF-C052-F8F2-8C60-8B9830F4EB93}"/>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¿Cómo valoraríamos su adherencia terapéutica? </a:t>
            </a:r>
            <a:br>
              <a:rPr lang="es-ES" altLang="es-ES" sz="1600" dirty="0">
                <a:solidFill>
                  <a:srgbClr val="002855"/>
                </a:solidFill>
                <a:latin typeface="+mn-lt"/>
              </a:rPr>
            </a:br>
            <a:r>
              <a:rPr lang="es-ES" altLang="es-ES" sz="1600" dirty="0">
                <a:solidFill>
                  <a:srgbClr val="002855"/>
                </a:solidFill>
                <a:latin typeface="+mn-lt"/>
              </a:rPr>
              <a:t>¿En qué os apoyaríais para “</a:t>
            </a:r>
            <a:r>
              <a:rPr lang="es-ES" altLang="es-ES" sz="1600" dirty="0" err="1">
                <a:solidFill>
                  <a:srgbClr val="002855"/>
                </a:solidFill>
                <a:latin typeface="+mn-lt"/>
              </a:rPr>
              <a:t>euprescribir</a:t>
            </a:r>
            <a:r>
              <a:rPr lang="es-ES" altLang="es-ES" sz="1600" dirty="0">
                <a:solidFill>
                  <a:srgbClr val="002855"/>
                </a:solidFill>
                <a:latin typeface="+mn-lt"/>
              </a:rPr>
              <a:t>” en el caso de que lo necesitara </a:t>
            </a:r>
            <a:r>
              <a:rPr lang="es-ES" altLang="es-ES" sz="1600" dirty="0" err="1">
                <a:solidFill>
                  <a:srgbClr val="002855"/>
                </a:solidFill>
                <a:latin typeface="+mn-lt"/>
              </a:rPr>
              <a:t>Pencho</a:t>
            </a:r>
            <a:r>
              <a:rPr lang="es-ES" altLang="es-ES" sz="1600" dirty="0">
                <a:solidFill>
                  <a:srgbClr val="002855"/>
                </a:solidFill>
                <a:latin typeface="+mn-lt"/>
              </a:rPr>
              <a:t>?  </a:t>
            </a:r>
          </a:p>
        </p:txBody>
      </p:sp>
      <p:sp>
        <p:nvSpPr>
          <p:cNvPr id="25606" name="CuadroTexto 15">
            <a:extLst>
              <a:ext uri="{FF2B5EF4-FFF2-40B4-BE49-F238E27FC236}">
                <a16:creationId xmlns:a16="http://schemas.microsoft.com/office/drawing/2014/main" id="{A667760C-F556-5541-03F3-8C12BAC9423C}"/>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¿Cuál es el objetivo glucémico para </a:t>
            </a:r>
            <a:r>
              <a:rPr lang="es-ES" altLang="es-ES" sz="1600" dirty="0" err="1">
                <a:solidFill>
                  <a:srgbClr val="002855"/>
                </a:solidFill>
                <a:latin typeface="+mn-lt"/>
              </a:rPr>
              <a:t>Pencho</a:t>
            </a:r>
            <a:r>
              <a:rPr lang="es-ES" altLang="es-ES" sz="1600" dirty="0">
                <a:solidFill>
                  <a:srgbClr val="002855"/>
                </a:solidFill>
                <a:latin typeface="+mn-lt"/>
              </a:rPr>
              <a:t>? ¿En qué nos basamos? </a:t>
            </a:r>
          </a:p>
        </p:txBody>
      </p:sp>
      <p:sp>
        <p:nvSpPr>
          <p:cNvPr id="25607" name="CuadroTexto 17">
            <a:extLst>
              <a:ext uri="{FF2B5EF4-FFF2-40B4-BE49-F238E27FC236}">
                <a16:creationId xmlns:a16="http://schemas.microsoft.com/office/drawing/2014/main" id="{B6BC4B57-F1EE-E500-8C40-A7F8A9701FD0}"/>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¿Tiene motivos para haberse caído? ¿Cuáles? ¿Se podría haber evitado?</a:t>
            </a:r>
          </a:p>
        </p:txBody>
      </p:sp>
      <p:sp>
        <p:nvSpPr>
          <p:cNvPr id="25608" name="CuadroTexto 4">
            <a:extLst>
              <a:ext uri="{FF2B5EF4-FFF2-40B4-BE49-F238E27FC236}">
                <a16:creationId xmlns:a16="http://schemas.microsoft.com/office/drawing/2014/main" id="{019C7869-4726-368C-6C9A-4D3F4DB13A18}"/>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¿Proponéis algún cambio en la medicación? ¿Qué frases usaríais? </a:t>
            </a:r>
            <a:br>
              <a:rPr lang="es-ES" altLang="es-ES" sz="1600" dirty="0">
                <a:solidFill>
                  <a:srgbClr val="002855"/>
                </a:solidFill>
                <a:latin typeface="+mn-lt"/>
              </a:rPr>
            </a:br>
            <a:r>
              <a:rPr lang="es-ES" altLang="es-ES" sz="1600" dirty="0">
                <a:solidFill>
                  <a:srgbClr val="002855"/>
                </a:solidFill>
                <a:latin typeface="+mn-lt"/>
              </a:rPr>
              <a:t>¿Alguna propuesta de tratamiento no farmacológico? ¿Qué otras intervenciones?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0D717F9-64B0-4442-01B8-AA151CC0F714}"/>
              </a:ext>
            </a:extLst>
          </p:cNvPr>
          <p:cNvSpPr txBox="1">
            <a:spLocks/>
          </p:cNvSpPr>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n-US" sz="2400" b="1" dirty="0">
                <a:solidFill>
                  <a:srgbClr val="00F0BE"/>
                </a:solidFill>
                <a:latin typeface="+mn-lt"/>
                <a:cs typeface="Arial" panose="020B0604020202020204" pitchFamily="34" charset="0"/>
              </a:rPr>
              <a:t>Preguntas</a:t>
            </a:r>
          </a:p>
        </p:txBody>
      </p:sp>
      <p:sp>
        <p:nvSpPr>
          <p:cNvPr id="3" name="CuadroTexto 1">
            <a:extLst>
              <a:ext uri="{FF2B5EF4-FFF2-40B4-BE49-F238E27FC236}">
                <a16:creationId xmlns:a16="http://schemas.microsoft.com/office/drawing/2014/main" id="{8D4FF532-6818-C488-85CD-2B4429654EB4}"/>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¿Es </a:t>
            </a:r>
            <a:r>
              <a:rPr lang="es-ES" altLang="es-ES" sz="1600" dirty="0" err="1">
                <a:solidFill>
                  <a:srgbClr val="002855"/>
                </a:solidFill>
                <a:latin typeface="+mn-lt"/>
              </a:rPr>
              <a:t>Pencho</a:t>
            </a:r>
            <a:r>
              <a:rPr lang="es-ES" altLang="es-ES" sz="1600" dirty="0">
                <a:solidFill>
                  <a:srgbClr val="002855"/>
                </a:solidFill>
                <a:latin typeface="+mn-lt"/>
              </a:rPr>
              <a:t> un paciente frágil? ¿Se le ha de hacer cribaje? ¿Por qué?</a:t>
            </a:r>
          </a:p>
        </p:txBody>
      </p:sp>
      <p:sp>
        <p:nvSpPr>
          <p:cNvPr id="4" name="CuadroTexto 14">
            <a:extLst>
              <a:ext uri="{FF2B5EF4-FFF2-40B4-BE49-F238E27FC236}">
                <a16:creationId xmlns:a16="http://schemas.microsoft.com/office/drawing/2014/main" id="{8A154776-D01E-12EA-6798-70F9A561A3BA}"/>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¿Cómo valoraríamos su adherencia terapéutica?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¿En qué os apoyaríais para “</a:t>
            </a:r>
            <a:r>
              <a:rPr lang="es-ES" altLang="es-ES" sz="1600" dirty="0" err="1">
                <a:solidFill>
                  <a:schemeClr val="bg1">
                    <a:lumMod val="85000"/>
                  </a:schemeClr>
                </a:solidFill>
                <a:latin typeface="+mn-lt"/>
              </a:rPr>
              <a:t>euprescribir</a:t>
            </a:r>
            <a:r>
              <a:rPr lang="es-ES" altLang="es-ES" sz="1600" dirty="0">
                <a:solidFill>
                  <a:schemeClr val="bg1">
                    <a:lumMod val="85000"/>
                  </a:schemeClr>
                </a:solidFill>
                <a:latin typeface="+mn-lt"/>
              </a:rPr>
              <a:t>” en el caso de que lo necesitara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a:t>
            </a:r>
          </a:p>
        </p:txBody>
      </p:sp>
      <p:sp>
        <p:nvSpPr>
          <p:cNvPr id="5" name="CuadroTexto 15">
            <a:extLst>
              <a:ext uri="{FF2B5EF4-FFF2-40B4-BE49-F238E27FC236}">
                <a16:creationId xmlns:a16="http://schemas.microsoft.com/office/drawing/2014/main" id="{F719AD72-246A-38AC-10D2-5CA019318D96}"/>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¿Cuál es el objetivo glucémico para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¿En qué nos basamos? </a:t>
            </a:r>
          </a:p>
        </p:txBody>
      </p:sp>
      <p:sp>
        <p:nvSpPr>
          <p:cNvPr id="6" name="CuadroTexto 17">
            <a:extLst>
              <a:ext uri="{FF2B5EF4-FFF2-40B4-BE49-F238E27FC236}">
                <a16:creationId xmlns:a16="http://schemas.microsoft.com/office/drawing/2014/main" id="{88E91F1C-A856-C1CB-1C5E-048E26558F4C}"/>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¿Tiene motivos para haberse caído? ¿Cuáles? ¿Se podría haber evitado?</a:t>
            </a:r>
          </a:p>
        </p:txBody>
      </p:sp>
      <p:sp>
        <p:nvSpPr>
          <p:cNvPr id="7" name="CuadroTexto 4">
            <a:extLst>
              <a:ext uri="{FF2B5EF4-FFF2-40B4-BE49-F238E27FC236}">
                <a16:creationId xmlns:a16="http://schemas.microsoft.com/office/drawing/2014/main" id="{EFAA4DDD-DAD2-EFD8-BB5E-01743E48E000}"/>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¿Proponéis algún cambio en la medicación? ¿Qué frases usaríais?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¿Alguna propuesta de tratamiento no farmacológico? ¿Qué otras intervenciones?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5">
            <a:extLst>
              <a:ext uri="{FF2B5EF4-FFF2-40B4-BE49-F238E27FC236}">
                <a16:creationId xmlns:a16="http://schemas.microsoft.com/office/drawing/2014/main" id="{59F5D6D3-8A6E-18BE-5327-12CEC134C851}"/>
              </a:ext>
            </a:extLst>
          </p:cNvPr>
          <p:cNvSpPr txBox="1">
            <a:spLocks noGrp="1"/>
          </p:cNvSpPr>
          <p:nvPr>
            <p:ph type="title" idx="4294967295"/>
          </p:nvPr>
        </p:nvSpPr>
        <p:spPr>
          <a:xfrm>
            <a:off x="578582" y="584323"/>
            <a:ext cx="9089049" cy="767739"/>
          </a:xfrm>
          <a:solidFill>
            <a:schemeClr val="bg1"/>
          </a:solidFill>
          <a:ln w="12700"/>
        </p:spPr>
        <p:txBody>
          <a:bodyPr wrap="square" lIns="121917" tIns="60958" rIns="121917" bIns="60958">
            <a:noAutofit/>
          </a:bodyPr>
          <a:lstStyle/>
          <a:p>
            <a:pPr eaLnBrk="1" fontAlgn="auto" hangingPunct="1">
              <a:spcBef>
                <a:spcPts val="0"/>
              </a:spcBef>
              <a:spcAft>
                <a:spcPts val="0"/>
              </a:spcAft>
              <a:defRPr/>
            </a:pPr>
            <a:r>
              <a:rPr lang="es-ES" sz="2400" b="1" dirty="0">
                <a:solidFill>
                  <a:srgbClr val="00F0BE"/>
                </a:solidFill>
                <a:latin typeface="+mn-lt"/>
                <a:cs typeface="+mn-cs"/>
              </a:rPr>
              <a:t>¿Es Pencho un paciente frágil? ¿Se le ha de hacer cribaje? ¿Por qué?</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F4954AB1-24C7-E896-DD40-C69C8CB6251F}"/>
                  </a:ext>
                </a:extLst>
              </p:cNvPr>
              <p:cNvGraphicFramePr>
                <a:graphicFrameLocks noGrp="1"/>
              </p:cNvGraphicFramePr>
              <p:nvPr>
                <p:extLst>
                  <p:ext uri="{D42A27DB-BD31-4B8C-83A1-F6EECF244321}">
                    <p14:modId xmlns:p14="http://schemas.microsoft.com/office/powerpoint/2010/main" val="151794004"/>
                  </p:ext>
                </p:extLst>
              </p:nvPr>
            </p:nvGraphicFramePr>
            <p:xfrm>
              <a:off x="758849" y="1437043"/>
              <a:ext cx="8127999" cy="4908196"/>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88166056"/>
                        </a:ext>
                      </a:extLst>
                    </a:gridCol>
                    <a:gridCol w="2709333">
                      <a:extLst>
                        <a:ext uri="{9D8B030D-6E8A-4147-A177-3AD203B41FA5}">
                          <a16:colId xmlns:a16="http://schemas.microsoft.com/office/drawing/2014/main" val="571993243"/>
                        </a:ext>
                      </a:extLst>
                    </a:gridCol>
                    <a:gridCol w="2709333">
                      <a:extLst>
                        <a:ext uri="{9D8B030D-6E8A-4147-A177-3AD203B41FA5}">
                          <a16:colId xmlns:a16="http://schemas.microsoft.com/office/drawing/2014/main" val="229382530"/>
                        </a:ext>
                      </a:extLst>
                    </a:gridCol>
                  </a:tblGrid>
                  <a:tr h="361612">
                    <a:tc>
                      <a:txBody>
                        <a:bodyPr/>
                        <a:lstStyle/>
                        <a:p>
                          <a:r>
                            <a:rPr lang="es-ES" sz="1050" dirty="0"/>
                            <a:t>Ítem a valorar</a:t>
                          </a:r>
                        </a:p>
                      </a:txBody>
                      <a:tcPr anchor="ctr">
                        <a:solidFill>
                          <a:srgbClr val="002855"/>
                        </a:solidFill>
                      </a:tcPr>
                    </a:tc>
                    <a:tc>
                      <a:txBody>
                        <a:bodyPr/>
                        <a:lstStyle/>
                        <a:p>
                          <a:pPr algn="ctr"/>
                          <a:r>
                            <a:rPr lang="es-ES" sz="1050" dirty="0"/>
                            <a:t>Presente</a:t>
                          </a:r>
                        </a:p>
                      </a:txBody>
                      <a:tcPr anchor="ctr">
                        <a:solidFill>
                          <a:srgbClr val="002855"/>
                        </a:solidFill>
                      </a:tcPr>
                    </a:tc>
                    <a:tc>
                      <a:txBody>
                        <a:bodyPr/>
                        <a:lstStyle/>
                        <a:p>
                          <a:r>
                            <a:rPr lang="es-ES" sz="1050" dirty="0"/>
                            <a:t>Observación</a:t>
                          </a:r>
                        </a:p>
                      </a:txBody>
                      <a:tcPr anchor="ctr">
                        <a:solidFill>
                          <a:srgbClr val="002855"/>
                        </a:solidFill>
                      </a:tcPr>
                    </a:tc>
                    <a:extLst>
                      <a:ext uri="{0D108BD9-81ED-4DB2-BD59-A6C34878D82A}">
                        <a16:rowId xmlns:a16="http://schemas.microsoft.com/office/drawing/2014/main" val="1346406995"/>
                      </a:ext>
                    </a:extLst>
                  </a:tr>
                  <a:tr h="361612">
                    <a:tc>
                      <a:txBody>
                        <a:bodyPr/>
                        <a:lstStyle/>
                        <a:p>
                          <a:r>
                            <a:rPr lang="es-ES" sz="1050" dirty="0"/>
                            <a:t>Edad</a:t>
                          </a:r>
                        </a:p>
                      </a:txBody>
                      <a:tcPr anchor="ctr">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solidFill>
                              <a:srgbClr val="002855"/>
                            </a:solidFill>
                          </a:endParaRPr>
                        </a:p>
                      </a:txBody>
                      <a:tcPr anchor="ctr">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65 o </a:t>
                          </a:r>
                          <a14:m>
                            <m:oMath xmlns:m="http://schemas.openxmlformats.org/officeDocument/2006/math">
                              <m:r>
                                <a:rPr lang="es-ES" sz="1050" i="1" smtClean="0">
                                  <a:latin typeface="Cambria Math" panose="02040503050406030204" pitchFamily="18" charset="0"/>
                                  <a:ea typeface="Cambria Math" panose="02040503050406030204" pitchFamily="18" charset="0"/>
                                </a:rPr>
                                <m:t>≥</m:t>
                              </m:r>
                            </m:oMath>
                          </a14:m>
                          <a:r>
                            <a:rPr lang="es-ES" sz="1050" dirty="0"/>
                            <a:t> 70 años.</a:t>
                          </a:r>
                        </a:p>
                      </a:txBody>
                      <a:tcPr anchor="ctr">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8536305"/>
                      </a:ext>
                    </a:extLst>
                  </a:tr>
                  <a:tr h="413422">
                    <a:tc>
                      <a:txBody>
                        <a:bodyPr/>
                        <a:lstStyle/>
                        <a:p>
                          <a:r>
                            <a:rPr lang="es-ES" sz="1050" dirty="0"/>
                            <a:t>Viene al CAP por un motivo que nos hace pensar en fragilidad</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050" dirty="0">
                            <a:solidFill>
                              <a:srgbClr val="002855"/>
                            </a:solidFill>
                          </a:endParaRPr>
                        </a:p>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Viene por la cura de una herida secundaria a una caída.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1913705394"/>
                      </a:ext>
                    </a:extLst>
                  </a:tr>
                  <a:tr h="361612">
                    <a:tc>
                      <a:txBody>
                        <a:bodyPr/>
                        <a:lstStyle/>
                        <a:p>
                          <a:r>
                            <a:rPr lang="es-ES" sz="1050" dirty="0"/>
                            <a:t>Caídas previas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Es la primera vez que se cae.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8117884"/>
                      </a:ext>
                    </a:extLst>
                  </a:tr>
                  <a:tr h="361612">
                    <a:tc>
                      <a:txBody>
                        <a:bodyPr/>
                        <a:lstStyle/>
                        <a:p>
                          <a:r>
                            <a:rPr lang="es-ES" sz="1050" dirty="0"/>
                            <a:t>Pérdida de peso no intencionada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Cuando le preguntamos, no lo requiere.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589983701"/>
                      </a:ext>
                    </a:extLst>
                  </a:tr>
                  <a:tr h="361612">
                    <a:tc>
                      <a:txBody>
                        <a:bodyPr/>
                        <a:lstStyle/>
                        <a:p>
                          <a:r>
                            <a:rPr lang="es-ES" sz="1050" dirty="0"/>
                            <a:t>Alteraciones del equilibrio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No sabemos bien el mecanismo de caída.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0823128"/>
                      </a:ext>
                    </a:extLst>
                  </a:tr>
                  <a:tr h="361612">
                    <a:tc>
                      <a:txBody>
                        <a:bodyPr/>
                        <a:lstStyle/>
                        <a:p>
                          <a:r>
                            <a:rPr lang="es-ES" sz="1050" dirty="0"/>
                            <a:t>Pérdida de fuerza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Refiere “encontrarse más flojo”. Dudosa.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984889162"/>
                      </a:ext>
                    </a:extLst>
                  </a:tr>
                  <a:tr h="413422">
                    <a:tc>
                      <a:txBody>
                        <a:bodyPr/>
                        <a:lstStyle/>
                        <a:p>
                          <a:r>
                            <a:rPr lang="es-ES" sz="1050" dirty="0"/>
                            <a:t>Pérdida funcional reciente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Sigue “haciendo lo de siempre” pero ahora lleva bastón para salir a la calle.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1831564"/>
                      </a:ext>
                    </a:extLst>
                  </a:tr>
                  <a:tr h="361612">
                    <a:tc>
                      <a:txBody>
                        <a:bodyPr/>
                        <a:lstStyle/>
                        <a:p>
                          <a:r>
                            <a:rPr lang="es-ES" sz="1050" dirty="0"/>
                            <a:t>Cansancio o fatiga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Refiere “encontrarse más flojo”.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595071928"/>
                      </a:ext>
                    </a:extLst>
                  </a:tr>
                  <a:tr h="413422">
                    <a:tc>
                      <a:txBody>
                        <a:bodyPr/>
                        <a:lstStyle/>
                        <a:p>
                          <a:r>
                            <a:rPr lang="es-ES" sz="1050" dirty="0"/>
                            <a:t>Queja subjetiva de pérdida de memoria y/o síntomas depresivos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Verbaliza estar “cansado de todo”.</a:t>
                          </a:r>
                          <a:br>
                            <a:rPr lang="es-ES" sz="1050" dirty="0"/>
                          </a:br>
                          <a:r>
                            <a:rPr lang="es-ES" sz="1050" dirty="0"/>
                            <a:t>No queja aparente de memoria.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295435"/>
                      </a:ext>
                    </a:extLst>
                  </a:tr>
                  <a:tr h="361612">
                    <a:tc>
                      <a:txBody>
                        <a:bodyPr/>
                        <a:lstStyle/>
                        <a:p>
                          <a:r>
                            <a:rPr lang="es-ES" sz="1050" dirty="0"/>
                            <a:t>Delírium</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No presenta síntomas aparentes.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769191077"/>
                      </a:ext>
                    </a:extLst>
                  </a:tr>
                  <a:tr h="361612">
                    <a:tc>
                      <a:txBody>
                        <a:bodyPr/>
                        <a:lstStyle/>
                        <a:p>
                          <a:r>
                            <a:rPr lang="es-ES" sz="1050" dirty="0"/>
                            <a:t>Riesgo social</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Vive en pareja, buen soporte familiar.</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4534425"/>
                      </a:ext>
                    </a:extLst>
                  </a:tr>
                  <a:tr h="413422">
                    <a:tc>
                      <a:txBody>
                        <a:bodyPr/>
                        <a:lstStyle/>
                        <a:p>
                          <a:r>
                            <a:rPr lang="es-ES" sz="1050" dirty="0"/>
                            <a:t>Comorbilidad</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Tiene HTA, DM2, HC, ERC, </a:t>
                          </a:r>
                          <a:r>
                            <a:rPr lang="es-ES" sz="1050" dirty="0" err="1"/>
                            <a:t>transtorno</a:t>
                          </a:r>
                          <a:r>
                            <a:rPr lang="es-ES" sz="1050" dirty="0"/>
                            <a:t> afectivo.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089485857"/>
                      </a:ext>
                    </a:extLst>
                  </a:tr>
                </a:tbl>
              </a:graphicData>
            </a:graphic>
          </p:graphicFrame>
        </mc:Choice>
        <mc:Fallback xmlns="">
          <p:graphicFrame>
            <p:nvGraphicFramePr>
              <p:cNvPr id="2" name="Tabla 1">
                <a:extLst>
                  <a:ext uri="{FF2B5EF4-FFF2-40B4-BE49-F238E27FC236}">
                    <a16:creationId xmlns:a16="http://schemas.microsoft.com/office/drawing/2014/main" id="{F4954AB1-24C7-E896-DD40-C69C8CB6251F}"/>
                  </a:ext>
                </a:extLst>
              </p:cNvPr>
              <p:cNvGraphicFramePr>
                <a:graphicFrameLocks noGrp="1"/>
              </p:cNvGraphicFramePr>
              <p:nvPr>
                <p:extLst>
                  <p:ext uri="{D42A27DB-BD31-4B8C-83A1-F6EECF244321}">
                    <p14:modId xmlns:p14="http://schemas.microsoft.com/office/powerpoint/2010/main" val="151794004"/>
                  </p:ext>
                </p:extLst>
              </p:nvPr>
            </p:nvGraphicFramePr>
            <p:xfrm>
              <a:off x="758849" y="1437043"/>
              <a:ext cx="8127999" cy="4908196"/>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88166056"/>
                        </a:ext>
                      </a:extLst>
                    </a:gridCol>
                    <a:gridCol w="2709333">
                      <a:extLst>
                        <a:ext uri="{9D8B030D-6E8A-4147-A177-3AD203B41FA5}">
                          <a16:colId xmlns:a16="http://schemas.microsoft.com/office/drawing/2014/main" val="571993243"/>
                        </a:ext>
                      </a:extLst>
                    </a:gridCol>
                    <a:gridCol w="2709333">
                      <a:extLst>
                        <a:ext uri="{9D8B030D-6E8A-4147-A177-3AD203B41FA5}">
                          <a16:colId xmlns:a16="http://schemas.microsoft.com/office/drawing/2014/main" val="229382530"/>
                        </a:ext>
                      </a:extLst>
                    </a:gridCol>
                  </a:tblGrid>
                  <a:tr h="361612">
                    <a:tc>
                      <a:txBody>
                        <a:bodyPr/>
                        <a:lstStyle/>
                        <a:p>
                          <a:r>
                            <a:rPr lang="es-ES" sz="1050" dirty="0"/>
                            <a:t>Ítem a valorar</a:t>
                          </a:r>
                        </a:p>
                      </a:txBody>
                      <a:tcPr anchor="ctr">
                        <a:solidFill>
                          <a:srgbClr val="002855"/>
                        </a:solidFill>
                      </a:tcPr>
                    </a:tc>
                    <a:tc>
                      <a:txBody>
                        <a:bodyPr/>
                        <a:lstStyle/>
                        <a:p>
                          <a:pPr algn="ctr"/>
                          <a:r>
                            <a:rPr lang="es-ES" sz="1050" dirty="0"/>
                            <a:t>Presente</a:t>
                          </a:r>
                        </a:p>
                      </a:txBody>
                      <a:tcPr anchor="ctr">
                        <a:solidFill>
                          <a:srgbClr val="002855"/>
                        </a:solidFill>
                      </a:tcPr>
                    </a:tc>
                    <a:tc>
                      <a:txBody>
                        <a:bodyPr/>
                        <a:lstStyle/>
                        <a:p>
                          <a:r>
                            <a:rPr lang="es-ES" sz="1050" dirty="0"/>
                            <a:t>Observación</a:t>
                          </a:r>
                        </a:p>
                      </a:txBody>
                      <a:tcPr anchor="ctr">
                        <a:solidFill>
                          <a:srgbClr val="002855"/>
                        </a:solidFill>
                      </a:tcPr>
                    </a:tc>
                    <a:extLst>
                      <a:ext uri="{0D108BD9-81ED-4DB2-BD59-A6C34878D82A}">
                        <a16:rowId xmlns:a16="http://schemas.microsoft.com/office/drawing/2014/main" val="1346406995"/>
                      </a:ext>
                    </a:extLst>
                  </a:tr>
                  <a:tr h="361612">
                    <a:tc>
                      <a:txBody>
                        <a:bodyPr/>
                        <a:lstStyle/>
                        <a:p>
                          <a:r>
                            <a:rPr lang="es-ES" sz="1050" dirty="0"/>
                            <a:t>Edad</a:t>
                          </a:r>
                        </a:p>
                      </a:txBody>
                      <a:tcPr anchor="ctr">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solidFill>
                              <a:srgbClr val="002855"/>
                            </a:solidFill>
                          </a:endParaRPr>
                        </a:p>
                      </a:txBody>
                      <a:tcPr anchor="ctr">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a:p>
                      </a:txBody>
                      <a:tcPr anchor="ctr">
                        <a:lnB w="12700" cap="flat" cmpd="sng" algn="ctr">
                          <a:solidFill>
                            <a:srgbClr val="002855"/>
                          </a:solidFill>
                          <a:prstDash val="solid"/>
                          <a:round/>
                          <a:headEnd type="none" w="med" len="med"/>
                          <a:tailEnd type="none" w="med" len="med"/>
                        </a:lnB>
                        <a:blipFill>
                          <a:blip r:embed="rId2"/>
                          <a:stretch>
                            <a:fillRect l="-199533" t="-107143" r="-935" b="-1189286"/>
                          </a:stretch>
                        </a:blipFill>
                      </a:tcPr>
                    </a:tc>
                    <a:extLst>
                      <a:ext uri="{0D108BD9-81ED-4DB2-BD59-A6C34878D82A}">
                        <a16:rowId xmlns:a16="http://schemas.microsoft.com/office/drawing/2014/main" val="1898536305"/>
                      </a:ext>
                    </a:extLst>
                  </a:tr>
                  <a:tr h="413422">
                    <a:tc>
                      <a:txBody>
                        <a:bodyPr/>
                        <a:lstStyle/>
                        <a:p>
                          <a:r>
                            <a:rPr lang="es-ES" sz="1050" dirty="0"/>
                            <a:t>Viene al CAP por un motivo que nos hace pensar en fragilidad</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050" dirty="0">
                            <a:solidFill>
                              <a:srgbClr val="002855"/>
                            </a:solidFill>
                          </a:endParaRPr>
                        </a:p>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Viene por la cura de una herida secundaria a una caída.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1913705394"/>
                      </a:ext>
                    </a:extLst>
                  </a:tr>
                  <a:tr h="361612">
                    <a:tc>
                      <a:txBody>
                        <a:bodyPr/>
                        <a:lstStyle/>
                        <a:p>
                          <a:r>
                            <a:rPr lang="es-ES" sz="1050" dirty="0"/>
                            <a:t>Caídas previas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Es la primera vez que se cae.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48117884"/>
                      </a:ext>
                    </a:extLst>
                  </a:tr>
                  <a:tr h="361612">
                    <a:tc>
                      <a:txBody>
                        <a:bodyPr/>
                        <a:lstStyle/>
                        <a:p>
                          <a:r>
                            <a:rPr lang="es-ES" sz="1050" dirty="0"/>
                            <a:t>Pérdida de peso no intencionada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Cuando le preguntamos, no lo requiere.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589983701"/>
                      </a:ext>
                    </a:extLst>
                  </a:tr>
                  <a:tr h="361612">
                    <a:tc>
                      <a:txBody>
                        <a:bodyPr/>
                        <a:lstStyle/>
                        <a:p>
                          <a:r>
                            <a:rPr lang="es-ES" sz="1050" dirty="0"/>
                            <a:t>Alteraciones del equilibrio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No sabemos bien el mecanismo de caída.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0823128"/>
                      </a:ext>
                    </a:extLst>
                  </a:tr>
                  <a:tr h="361612">
                    <a:tc>
                      <a:txBody>
                        <a:bodyPr/>
                        <a:lstStyle/>
                        <a:p>
                          <a:r>
                            <a:rPr lang="es-ES" sz="1050" dirty="0"/>
                            <a:t>Pérdida de fuerza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Refiere “encontrarse más flojo”. Dudosa.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984889162"/>
                      </a:ext>
                    </a:extLst>
                  </a:tr>
                  <a:tr h="413422">
                    <a:tc>
                      <a:txBody>
                        <a:bodyPr/>
                        <a:lstStyle/>
                        <a:p>
                          <a:r>
                            <a:rPr lang="es-ES" sz="1050" dirty="0"/>
                            <a:t>Pérdida funcional reciente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Sigue “haciendo lo de siempre” pero ahora lleva bastón para salir a la calle.</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1831564"/>
                      </a:ext>
                    </a:extLst>
                  </a:tr>
                  <a:tr h="361612">
                    <a:tc>
                      <a:txBody>
                        <a:bodyPr/>
                        <a:lstStyle/>
                        <a:p>
                          <a:r>
                            <a:rPr lang="es-ES" sz="1050" dirty="0"/>
                            <a:t>Cansancio o fatiga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Refiere “encontrarse más flojo”.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595071928"/>
                      </a:ext>
                    </a:extLst>
                  </a:tr>
                  <a:tr h="413422">
                    <a:tc>
                      <a:txBody>
                        <a:bodyPr/>
                        <a:lstStyle/>
                        <a:p>
                          <a:r>
                            <a:rPr lang="es-ES" sz="1050" dirty="0"/>
                            <a:t>Queja subjetiva de pérdida de memoria y/o síntomas depresivos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Verbaliza estar “cansado de todo”.</a:t>
                          </a:r>
                          <a:br>
                            <a:rPr lang="es-ES" sz="1050" dirty="0"/>
                          </a:br>
                          <a:r>
                            <a:rPr lang="es-ES" sz="1050" dirty="0"/>
                            <a:t>No queja aparente de memoria.</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295435"/>
                      </a:ext>
                    </a:extLst>
                  </a:tr>
                  <a:tr h="361612">
                    <a:tc>
                      <a:txBody>
                        <a:bodyPr/>
                        <a:lstStyle/>
                        <a:p>
                          <a:r>
                            <a:rPr lang="es-ES" sz="1050" dirty="0"/>
                            <a:t>Delírium</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No presenta síntomas aparentes.</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769191077"/>
                      </a:ext>
                    </a:extLst>
                  </a:tr>
                  <a:tr h="361612">
                    <a:tc>
                      <a:txBody>
                        <a:bodyPr/>
                        <a:lstStyle/>
                        <a:p>
                          <a:r>
                            <a:rPr lang="es-ES" sz="1050" dirty="0"/>
                            <a:t>Riesgo social</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tc>
                      <a:txBody>
                        <a:bodyPr/>
                        <a:lstStyle/>
                        <a:p>
                          <a:r>
                            <a:rPr lang="es-ES" sz="1050" dirty="0"/>
                            <a:t>Vive en pareja, buen soporte familiar.</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4534425"/>
                      </a:ext>
                    </a:extLst>
                  </a:tr>
                  <a:tr h="413422">
                    <a:tc>
                      <a:txBody>
                        <a:bodyPr/>
                        <a:lstStyle/>
                        <a:p>
                          <a:r>
                            <a:rPr lang="es-ES" sz="1050" dirty="0"/>
                            <a:t>Comorbilidad</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endParaRPr lang="es-ES" sz="1050" dirty="0"/>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tc>
                      <a:txBody>
                        <a:bodyPr/>
                        <a:lstStyle/>
                        <a:p>
                          <a:r>
                            <a:rPr lang="es-ES" sz="1050" dirty="0"/>
                            <a:t>Tiene HTA, DM2, HC, ERC, </a:t>
                          </a:r>
                          <a:r>
                            <a:rPr lang="es-ES" sz="1050" dirty="0" err="1"/>
                            <a:t>transtorno</a:t>
                          </a:r>
                          <a:r>
                            <a:rPr lang="es-ES" sz="1050" dirty="0"/>
                            <a:t> afectivo.</a:t>
                          </a:r>
                        </a:p>
                      </a:txBody>
                      <a:tcPr anchor="ct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solidFill>
                          <a:schemeClr val="bg1"/>
                        </a:solidFill>
                      </a:tcPr>
                    </a:tc>
                    <a:extLst>
                      <a:ext uri="{0D108BD9-81ED-4DB2-BD59-A6C34878D82A}">
                        <a16:rowId xmlns:a16="http://schemas.microsoft.com/office/drawing/2014/main" val="3089485857"/>
                      </a:ext>
                    </a:extLst>
                  </a:tr>
                </a:tbl>
              </a:graphicData>
            </a:graphic>
          </p:graphicFrame>
        </mc:Fallback>
      </mc:AlternateContent>
      <p:sp>
        <p:nvSpPr>
          <p:cNvPr id="7" name="Forma libre 6">
            <a:extLst>
              <a:ext uri="{FF2B5EF4-FFF2-40B4-BE49-F238E27FC236}">
                <a16:creationId xmlns:a16="http://schemas.microsoft.com/office/drawing/2014/main" id="{0212D921-AC57-42B4-5A81-05560D0F3E16}"/>
              </a:ext>
            </a:extLst>
          </p:cNvPr>
          <p:cNvSpPr/>
          <p:nvPr/>
        </p:nvSpPr>
        <p:spPr>
          <a:xfrm>
            <a:off x="4716756" y="1896339"/>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13" name="Forma libre 12">
            <a:extLst>
              <a:ext uri="{FF2B5EF4-FFF2-40B4-BE49-F238E27FC236}">
                <a16:creationId xmlns:a16="http://schemas.microsoft.com/office/drawing/2014/main" id="{52446C9A-636A-F454-11E5-00537C0D5CD6}"/>
              </a:ext>
            </a:extLst>
          </p:cNvPr>
          <p:cNvSpPr/>
          <p:nvPr/>
        </p:nvSpPr>
        <p:spPr>
          <a:xfrm>
            <a:off x="4716756" y="2651713"/>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16" name="Forma libre 15">
            <a:extLst>
              <a:ext uri="{FF2B5EF4-FFF2-40B4-BE49-F238E27FC236}">
                <a16:creationId xmlns:a16="http://schemas.microsoft.com/office/drawing/2014/main" id="{A9E5C88C-9F11-71BF-1C27-4D42B1433BD9}"/>
              </a:ext>
            </a:extLst>
          </p:cNvPr>
          <p:cNvSpPr/>
          <p:nvPr/>
        </p:nvSpPr>
        <p:spPr>
          <a:xfrm>
            <a:off x="4716756" y="2264087"/>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17" name="Forma libre 16">
            <a:extLst>
              <a:ext uri="{FF2B5EF4-FFF2-40B4-BE49-F238E27FC236}">
                <a16:creationId xmlns:a16="http://schemas.microsoft.com/office/drawing/2014/main" id="{1F266752-9813-FE75-26E0-5188474FB0FF}"/>
              </a:ext>
            </a:extLst>
          </p:cNvPr>
          <p:cNvSpPr/>
          <p:nvPr/>
        </p:nvSpPr>
        <p:spPr>
          <a:xfrm>
            <a:off x="4716756" y="3009522"/>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18" name="Forma libre 17">
            <a:extLst>
              <a:ext uri="{FF2B5EF4-FFF2-40B4-BE49-F238E27FC236}">
                <a16:creationId xmlns:a16="http://schemas.microsoft.com/office/drawing/2014/main" id="{FE220B04-BD6A-D532-C7DB-FD9F882F0BD6}"/>
              </a:ext>
            </a:extLst>
          </p:cNvPr>
          <p:cNvSpPr/>
          <p:nvPr/>
        </p:nvSpPr>
        <p:spPr>
          <a:xfrm>
            <a:off x="4716756" y="3367331"/>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19" name="Forma libre 18">
            <a:extLst>
              <a:ext uri="{FF2B5EF4-FFF2-40B4-BE49-F238E27FC236}">
                <a16:creationId xmlns:a16="http://schemas.microsoft.com/office/drawing/2014/main" id="{F9AE960C-CF70-CC5E-D01A-D71C9F415920}"/>
              </a:ext>
            </a:extLst>
          </p:cNvPr>
          <p:cNvSpPr/>
          <p:nvPr/>
        </p:nvSpPr>
        <p:spPr>
          <a:xfrm>
            <a:off x="4845963" y="3745017"/>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20" name="Forma libre 19">
            <a:extLst>
              <a:ext uri="{FF2B5EF4-FFF2-40B4-BE49-F238E27FC236}">
                <a16:creationId xmlns:a16="http://schemas.microsoft.com/office/drawing/2014/main" id="{C981F88E-A6A4-83DB-3BB0-D5F42B259F41}"/>
              </a:ext>
            </a:extLst>
          </p:cNvPr>
          <p:cNvSpPr/>
          <p:nvPr/>
        </p:nvSpPr>
        <p:spPr>
          <a:xfrm>
            <a:off x="4583215" y="3745017"/>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21" name="Forma libre 20">
            <a:extLst>
              <a:ext uri="{FF2B5EF4-FFF2-40B4-BE49-F238E27FC236}">
                <a16:creationId xmlns:a16="http://schemas.microsoft.com/office/drawing/2014/main" id="{D2EDABED-5D6E-2AAB-03A5-98A728E1861D}"/>
              </a:ext>
            </a:extLst>
          </p:cNvPr>
          <p:cNvSpPr/>
          <p:nvPr/>
        </p:nvSpPr>
        <p:spPr>
          <a:xfrm>
            <a:off x="4845963" y="4132643"/>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22" name="Forma libre 21">
            <a:extLst>
              <a:ext uri="{FF2B5EF4-FFF2-40B4-BE49-F238E27FC236}">
                <a16:creationId xmlns:a16="http://schemas.microsoft.com/office/drawing/2014/main" id="{F24948B2-A3AC-3768-9C41-2032E52FB098}"/>
              </a:ext>
            </a:extLst>
          </p:cNvPr>
          <p:cNvSpPr/>
          <p:nvPr/>
        </p:nvSpPr>
        <p:spPr>
          <a:xfrm>
            <a:off x="4583215" y="4132643"/>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23" name="Forma libre 22">
            <a:extLst>
              <a:ext uri="{FF2B5EF4-FFF2-40B4-BE49-F238E27FC236}">
                <a16:creationId xmlns:a16="http://schemas.microsoft.com/office/drawing/2014/main" id="{19204CA6-F18C-569E-DF1D-F07820B51962}"/>
              </a:ext>
            </a:extLst>
          </p:cNvPr>
          <p:cNvSpPr/>
          <p:nvPr/>
        </p:nvSpPr>
        <p:spPr>
          <a:xfrm>
            <a:off x="4716756" y="4530209"/>
            <a:ext cx="212184" cy="178953"/>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92D050"/>
          </a:solidFill>
          <a:ln w="22175" cap="flat">
            <a:noFill/>
            <a:prstDash val="solid"/>
            <a:miter/>
          </a:ln>
        </p:spPr>
        <p:txBody>
          <a:bodyPr rtlCol="0" anchor="ctr"/>
          <a:lstStyle/>
          <a:p>
            <a:endParaRPr lang="es-ES">
              <a:solidFill>
                <a:srgbClr val="92D050"/>
              </a:solidFill>
            </a:endParaRPr>
          </a:p>
        </p:txBody>
      </p:sp>
      <p:sp>
        <p:nvSpPr>
          <p:cNvPr id="24" name="Forma libre 23">
            <a:extLst>
              <a:ext uri="{FF2B5EF4-FFF2-40B4-BE49-F238E27FC236}">
                <a16:creationId xmlns:a16="http://schemas.microsoft.com/office/drawing/2014/main" id="{62E59E7F-AF4D-7566-7F5D-37A17BC999EB}"/>
              </a:ext>
            </a:extLst>
          </p:cNvPr>
          <p:cNvSpPr/>
          <p:nvPr/>
        </p:nvSpPr>
        <p:spPr>
          <a:xfrm>
            <a:off x="4716756" y="4907896"/>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25" name="Forma libre 24">
            <a:extLst>
              <a:ext uri="{FF2B5EF4-FFF2-40B4-BE49-F238E27FC236}">
                <a16:creationId xmlns:a16="http://schemas.microsoft.com/office/drawing/2014/main" id="{009A8038-6CEB-7888-66C4-433579D87B92}"/>
              </a:ext>
            </a:extLst>
          </p:cNvPr>
          <p:cNvSpPr/>
          <p:nvPr/>
        </p:nvSpPr>
        <p:spPr>
          <a:xfrm>
            <a:off x="4716756" y="5295522"/>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26" name="Forma libre 25">
            <a:extLst>
              <a:ext uri="{FF2B5EF4-FFF2-40B4-BE49-F238E27FC236}">
                <a16:creationId xmlns:a16="http://schemas.microsoft.com/office/drawing/2014/main" id="{6D31B9C0-5EDD-C4E5-A561-43F7D6DABE88}"/>
              </a:ext>
            </a:extLst>
          </p:cNvPr>
          <p:cNvSpPr/>
          <p:nvPr/>
        </p:nvSpPr>
        <p:spPr>
          <a:xfrm>
            <a:off x="4716756" y="5653330"/>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sp>
        <p:nvSpPr>
          <p:cNvPr id="29" name="Forma libre 28">
            <a:extLst>
              <a:ext uri="{FF2B5EF4-FFF2-40B4-BE49-F238E27FC236}">
                <a16:creationId xmlns:a16="http://schemas.microsoft.com/office/drawing/2014/main" id="{8F812F7A-5B4F-0F69-055F-969DEBBECE51}"/>
              </a:ext>
            </a:extLst>
          </p:cNvPr>
          <p:cNvSpPr/>
          <p:nvPr/>
        </p:nvSpPr>
        <p:spPr>
          <a:xfrm>
            <a:off x="4716756" y="6026837"/>
            <a:ext cx="212184" cy="202247"/>
          </a:xfrm>
          <a:custGeom>
            <a:avLst/>
            <a:gdLst>
              <a:gd name="connsiteX0" fmla="*/ 51246 w 4437662"/>
              <a:gd name="connsiteY0" fmla="*/ 276484 h 4229845"/>
              <a:gd name="connsiteX1" fmla="*/ 270732 w 4437662"/>
              <a:gd name="connsiteY1" fmla="*/ 45913 h 4229845"/>
              <a:gd name="connsiteX2" fmla="*/ 2218946 w 4437662"/>
              <a:gd name="connsiteY2" fmla="*/ 1895469 h 4229845"/>
              <a:gd name="connsiteX3" fmla="*/ 4167161 w 4437662"/>
              <a:gd name="connsiteY3" fmla="*/ 45913 h 4229845"/>
              <a:gd name="connsiteX4" fmla="*/ 4386647 w 4437662"/>
              <a:gd name="connsiteY4" fmla="*/ 276484 h 4229845"/>
              <a:gd name="connsiteX5" fmla="*/ 2450072 w 4437662"/>
              <a:gd name="connsiteY5" fmla="*/ 2114955 h 4229845"/>
              <a:gd name="connsiteX6" fmla="*/ 4386647 w 4437662"/>
              <a:gd name="connsiteY6" fmla="*/ 3953427 h 4229845"/>
              <a:gd name="connsiteX7" fmla="*/ 4167161 w 4437662"/>
              <a:gd name="connsiteY7" fmla="*/ 4183998 h 4229845"/>
              <a:gd name="connsiteX8" fmla="*/ 2218946 w 4437662"/>
              <a:gd name="connsiteY8" fmla="*/ 2334441 h 4229845"/>
              <a:gd name="connsiteX9" fmla="*/ 270732 w 4437662"/>
              <a:gd name="connsiteY9" fmla="*/ 4183998 h 4229845"/>
              <a:gd name="connsiteX10" fmla="*/ 51246 w 4437662"/>
              <a:gd name="connsiteY10" fmla="*/ 3953427 h 4229845"/>
              <a:gd name="connsiteX11" fmla="*/ 1987821 w 4437662"/>
              <a:gd name="connsiteY11" fmla="*/ 2114955 h 4229845"/>
              <a:gd name="connsiteX12" fmla="*/ 51246 w 4437662"/>
              <a:gd name="connsiteY12" fmla="*/ 276484 h 422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7662" h="4229845">
                <a:moveTo>
                  <a:pt x="51246" y="276484"/>
                </a:moveTo>
                <a:cubicBezTo>
                  <a:pt x="-100621" y="131822"/>
                  <a:pt x="118865" y="-98749"/>
                  <a:pt x="270732" y="45913"/>
                </a:cubicBezTo>
                <a:lnTo>
                  <a:pt x="2218946" y="1895469"/>
                </a:lnTo>
                <a:lnTo>
                  <a:pt x="4167161" y="45913"/>
                </a:lnTo>
                <a:cubicBezTo>
                  <a:pt x="4319027" y="-98749"/>
                  <a:pt x="4537959" y="131822"/>
                  <a:pt x="4386647" y="276484"/>
                </a:cubicBezTo>
                <a:lnTo>
                  <a:pt x="2450072" y="2114955"/>
                </a:lnTo>
                <a:lnTo>
                  <a:pt x="4386647" y="3953427"/>
                </a:lnTo>
                <a:cubicBezTo>
                  <a:pt x="4537959" y="4097533"/>
                  <a:pt x="4319027" y="4328659"/>
                  <a:pt x="4167161" y="4183998"/>
                </a:cubicBezTo>
                <a:lnTo>
                  <a:pt x="2218946" y="2334441"/>
                </a:lnTo>
                <a:lnTo>
                  <a:pt x="270732" y="4183998"/>
                </a:lnTo>
                <a:cubicBezTo>
                  <a:pt x="118865" y="4328659"/>
                  <a:pt x="-100621" y="4097533"/>
                  <a:pt x="51246" y="3953427"/>
                </a:cubicBezTo>
                <a:lnTo>
                  <a:pt x="1987821" y="2114955"/>
                </a:lnTo>
                <a:lnTo>
                  <a:pt x="51246" y="276484"/>
                </a:lnTo>
                <a:close/>
              </a:path>
            </a:pathLst>
          </a:custGeom>
          <a:solidFill>
            <a:srgbClr val="FF0000"/>
          </a:solidFill>
          <a:ln w="553" cap="flat">
            <a:noFill/>
            <a:prstDash val="solid"/>
            <a:miter/>
          </a:ln>
        </p:spPr>
        <p:txBody>
          <a:bodyPr rtlCol="0" anchor="ctr"/>
          <a:lstStyle/>
          <a:p>
            <a:endParaRPr lang="es-ES" dirty="0"/>
          </a:p>
        </p:txBody>
      </p:sp>
      <p:grpSp>
        <p:nvGrpSpPr>
          <p:cNvPr id="27679" name="Grupo 27678">
            <a:extLst>
              <a:ext uri="{FF2B5EF4-FFF2-40B4-BE49-F238E27FC236}">
                <a16:creationId xmlns:a16="http://schemas.microsoft.com/office/drawing/2014/main" id="{E850B3B7-A89B-59BC-860D-5CF69A808550}"/>
              </a:ext>
            </a:extLst>
          </p:cNvPr>
          <p:cNvGrpSpPr/>
          <p:nvPr/>
        </p:nvGrpSpPr>
        <p:grpSpPr>
          <a:xfrm>
            <a:off x="8747524" y="1706599"/>
            <a:ext cx="3284956" cy="4148978"/>
            <a:chOff x="8747524" y="1706599"/>
            <a:chExt cx="3284956" cy="4148978"/>
          </a:xfrm>
        </p:grpSpPr>
        <p:grpSp>
          <p:nvGrpSpPr>
            <p:cNvPr id="27676" name="Grupo 27675">
              <a:extLst>
                <a:ext uri="{FF2B5EF4-FFF2-40B4-BE49-F238E27FC236}">
                  <a16:creationId xmlns:a16="http://schemas.microsoft.com/office/drawing/2014/main" id="{425BE564-8ACC-DCB5-55CC-18FB849804F9}"/>
                </a:ext>
              </a:extLst>
            </p:cNvPr>
            <p:cNvGrpSpPr/>
            <p:nvPr/>
          </p:nvGrpSpPr>
          <p:grpSpPr>
            <a:xfrm>
              <a:off x="8747524" y="1706599"/>
              <a:ext cx="3284956" cy="3757475"/>
              <a:chOff x="8747523" y="1706599"/>
              <a:chExt cx="3540823" cy="4050147"/>
            </a:xfrm>
          </p:grpSpPr>
          <p:sp>
            <p:nvSpPr>
              <p:cNvPr id="34" name="Forma libre 33">
                <a:extLst>
                  <a:ext uri="{FF2B5EF4-FFF2-40B4-BE49-F238E27FC236}">
                    <a16:creationId xmlns:a16="http://schemas.microsoft.com/office/drawing/2014/main" id="{750F5290-4F85-A3B6-B466-ED69D572025E}"/>
                  </a:ext>
                </a:extLst>
              </p:cNvPr>
              <p:cNvSpPr/>
              <p:nvPr/>
            </p:nvSpPr>
            <p:spPr>
              <a:xfrm rot="1140779">
                <a:off x="10941919" y="4552746"/>
                <a:ext cx="166082" cy="173662"/>
              </a:xfrm>
              <a:custGeom>
                <a:avLst/>
                <a:gdLst>
                  <a:gd name="connsiteX0" fmla="*/ 99657 w 166082"/>
                  <a:gd name="connsiteY0" fmla="*/ 0 h 173662"/>
                  <a:gd name="connsiteX1" fmla="*/ 166082 w 166082"/>
                  <a:gd name="connsiteY1" fmla="*/ 111248 h 173662"/>
                  <a:gd name="connsiteX2" fmla="*/ 72565 w 166082"/>
                  <a:gd name="connsiteY2" fmla="*/ 173663 h 173662"/>
                  <a:gd name="connsiteX3" fmla="*/ 0 w 166082"/>
                  <a:gd name="connsiteY3" fmla="*/ 68275 h 173662"/>
                  <a:gd name="connsiteX4" fmla="*/ 68595 w 166082"/>
                  <a:gd name="connsiteY4" fmla="*/ 21332 h 173662"/>
                  <a:gd name="connsiteX5" fmla="*/ 99657 w 166082"/>
                  <a:gd name="connsiteY5" fmla="*/ 0 h 17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82" h="173662">
                    <a:moveTo>
                      <a:pt x="99657" y="0"/>
                    </a:moveTo>
                    <a:cubicBezTo>
                      <a:pt x="123039" y="36303"/>
                      <a:pt x="139000" y="77486"/>
                      <a:pt x="166082" y="111248"/>
                    </a:cubicBezTo>
                    <a:cubicBezTo>
                      <a:pt x="135120" y="132370"/>
                      <a:pt x="103948" y="153181"/>
                      <a:pt x="72565" y="173663"/>
                    </a:cubicBezTo>
                    <a:cubicBezTo>
                      <a:pt x="46743" y="139820"/>
                      <a:pt x="27302" y="100707"/>
                      <a:pt x="0" y="68275"/>
                    </a:cubicBezTo>
                    <a:cubicBezTo>
                      <a:pt x="23102" y="53024"/>
                      <a:pt x="46574" y="38113"/>
                      <a:pt x="68595" y="21332"/>
                    </a:cubicBezTo>
                    <a:cubicBezTo>
                      <a:pt x="78756" y="13831"/>
                      <a:pt x="88997" y="6761"/>
                      <a:pt x="99657" y="0"/>
                    </a:cubicBezTo>
                    <a:close/>
                  </a:path>
                </a:pathLst>
              </a:custGeom>
              <a:solidFill>
                <a:srgbClr val="77DAAE"/>
              </a:solidFill>
              <a:ln w="998" cap="flat">
                <a:noFill/>
                <a:prstDash val="solid"/>
                <a:miter/>
              </a:ln>
            </p:spPr>
            <p:txBody>
              <a:bodyPr rtlCol="0" anchor="ctr"/>
              <a:lstStyle/>
              <a:p>
                <a:endParaRPr lang="es-ES"/>
              </a:p>
            </p:txBody>
          </p:sp>
          <p:sp>
            <p:nvSpPr>
              <p:cNvPr id="35" name="Forma libre 34">
                <a:extLst>
                  <a:ext uri="{FF2B5EF4-FFF2-40B4-BE49-F238E27FC236}">
                    <a16:creationId xmlns:a16="http://schemas.microsoft.com/office/drawing/2014/main" id="{AF815E16-70C3-47FD-52C7-C86E469E962F}"/>
                  </a:ext>
                </a:extLst>
              </p:cNvPr>
              <p:cNvSpPr/>
              <p:nvPr/>
            </p:nvSpPr>
            <p:spPr>
              <a:xfrm rot="1140779">
                <a:off x="11475618" y="3020755"/>
                <a:ext cx="401060" cy="362158"/>
              </a:xfrm>
              <a:custGeom>
                <a:avLst/>
                <a:gdLst>
                  <a:gd name="connsiteX0" fmla="*/ 357077 w 401060"/>
                  <a:gd name="connsiteY0" fmla="*/ 37458 h 362158"/>
                  <a:gd name="connsiteX1" fmla="*/ 126060 w 401060"/>
                  <a:gd name="connsiteY1" fmla="*/ 270196 h 362158"/>
                  <a:gd name="connsiteX2" fmla="*/ 34123 w 401060"/>
                  <a:gd name="connsiteY2" fmla="*/ 357942 h 362158"/>
                  <a:gd name="connsiteX3" fmla="*/ 6031 w 401060"/>
                  <a:gd name="connsiteY3" fmla="*/ 360062 h 362158"/>
                  <a:gd name="connsiteX4" fmla="*/ 1 w 401060"/>
                  <a:gd name="connsiteY4" fmla="*/ 349141 h 362158"/>
                  <a:gd name="connsiteX5" fmla="*/ 11491 w 401060"/>
                  <a:gd name="connsiteY5" fmla="*/ 324600 h 362158"/>
                  <a:gd name="connsiteX6" fmla="*/ 52324 w 401060"/>
                  <a:gd name="connsiteY6" fmla="*/ 287177 h 362158"/>
                  <a:gd name="connsiteX7" fmla="*/ 108459 w 401060"/>
                  <a:gd name="connsiteY7" fmla="*/ 232163 h 362158"/>
                  <a:gd name="connsiteX8" fmla="*/ 264990 w 401060"/>
                  <a:gd name="connsiteY8" fmla="*/ 82222 h 362158"/>
                  <a:gd name="connsiteX9" fmla="*/ 337716 w 401060"/>
                  <a:gd name="connsiteY9" fmla="*/ 15367 h 362158"/>
                  <a:gd name="connsiteX10" fmla="*/ 367438 w 401060"/>
                  <a:gd name="connsiteY10" fmla="*/ 65 h 362158"/>
                  <a:gd name="connsiteX11" fmla="*/ 401060 w 401060"/>
                  <a:gd name="connsiteY11" fmla="*/ 28048 h 362158"/>
                  <a:gd name="connsiteX12" fmla="*/ 374258 w 401060"/>
                  <a:gd name="connsiteY12" fmla="*/ 54450 h 362158"/>
                  <a:gd name="connsiteX13" fmla="*/ 357087 w 401060"/>
                  <a:gd name="connsiteY13" fmla="*/ 37478 h 36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060" h="362158">
                    <a:moveTo>
                      <a:pt x="357077" y="37458"/>
                    </a:moveTo>
                    <a:lnTo>
                      <a:pt x="126060" y="270196"/>
                    </a:lnTo>
                    <a:cubicBezTo>
                      <a:pt x="107448" y="288797"/>
                      <a:pt x="54315" y="348301"/>
                      <a:pt x="34123" y="357942"/>
                    </a:cubicBezTo>
                    <a:cubicBezTo>
                      <a:pt x="24512" y="362532"/>
                      <a:pt x="16092" y="363583"/>
                      <a:pt x="6031" y="360062"/>
                    </a:cubicBezTo>
                    <a:cubicBezTo>
                      <a:pt x="2271" y="356542"/>
                      <a:pt x="-40" y="354642"/>
                      <a:pt x="1" y="349141"/>
                    </a:cubicBezTo>
                    <a:cubicBezTo>
                      <a:pt x="61" y="340221"/>
                      <a:pt x="5931" y="331110"/>
                      <a:pt x="11491" y="324600"/>
                    </a:cubicBezTo>
                    <a:cubicBezTo>
                      <a:pt x="23342" y="310739"/>
                      <a:pt x="38953" y="299578"/>
                      <a:pt x="52324" y="287177"/>
                    </a:cubicBezTo>
                    <a:cubicBezTo>
                      <a:pt x="71496" y="269385"/>
                      <a:pt x="89697" y="250404"/>
                      <a:pt x="108459" y="232163"/>
                    </a:cubicBezTo>
                    <a:cubicBezTo>
                      <a:pt x="159972" y="181489"/>
                      <a:pt x="212156" y="131515"/>
                      <a:pt x="264990" y="82222"/>
                    </a:cubicBezTo>
                    <a:cubicBezTo>
                      <a:pt x="288862" y="59900"/>
                      <a:pt x="312364" y="35918"/>
                      <a:pt x="337716" y="15367"/>
                    </a:cubicBezTo>
                    <a:cubicBezTo>
                      <a:pt x="344626" y="9766"/>
                      <a:pt x="358277" y="-935"/>
                      <a:pt x="367438" y="65"/>
                    </a:cubicBezTo>
                    <a:cubicBezTo>
                      <a:pt x="378109" y="1226"/>
                      <a:pt x="393570" y="20387"/>
                      <a:pt x="401060" y="28048"/>
                    </a:cubicBezTo>
                    <a:cubicBezTo>
                      <a:pt x="393420" y="38118"/>
                      <a:pt x="383679" y="46119"/>
                      <a:pt x="374258" y="54450"/>
                    </a:cubicBezTo>
                    <a:lnTo>
                      <a:pt x="357087" y="37478"/>
                    </a:lnTo>
                    <a:close/>
                  </a:path>
                </a:pathLst>
              </a:custGeom>
              <a:solidFill>
                <a:srgbClr val="071558"/>
              </a:solidFill>
              <a:ln w="998" cap="flat">
                <a:noFill/>
                <a:prstDash val="solid"/>
                <a:miter/>
              </a:ln>
            </p:spPr>
            <p:txBody>
              <a:bodyPr rtlCol="0" anchor="ctr"/>
              <a:lstStyle/>
              <a:p>
                <a:endParaRPr lang="es-ES"/>
              </a:p>
            </p:txBody>
          </p:sp>
          <p:sp>
            <p:nvSpPr>
              <p:cNvPr id="36" name="Forma libre 35">
                <a:extLst>
                  <a:ext uri="{FF2B5EF4-FFF2-40B4-BE49-F238E27FC236}">
                    <a16:creationId xmlns:a16="http://schemas.microsoft.com/office/drawing/2014/main" id="{61F2F6F6-9324-F8CE-EAE8-63EFF3038481}"/>
                  </a:ext>
                </a:extLst>
              </p:cNvPr>
              <p:cNvSpPr/>
              <p:nvPr/>
            </p:nvSpPr>
            <p:spPr>
              <a:xfrm rot="1140779">
                <a:off x="11802896" y="3041974"/>
                <a:ext cx="352323" cy="351588"/>
              </a:xfrm>
              <a:custGeom>
                <a:avLst/>
                <a:gdLst>
                  <a:gd name="connsiteX0" fmla="*/ 85106 w 352323"/>
                  <a:gd name="connsiteY0" fmla="*/ 106370 h 351588"/>
                  <a:gd name="connsiteX1" fmla="*/ 205115 w 352323"/>
                  <a:gd name="connsiteY1" fmla="*/ 92 h 351588"/>
                  <a:gd name="connsiteX2" fmla="*/ 253669 w 352323"/>
                  <a:gd name="connsiteY2" fmla="*/ 25074 h 351588"/>
                  <a:gd name="connsiteX3" fmla="*/ 346206 w 352323"/>
                  <a:gd name="connsiteY3" fmla="*/ 118621 h 351588"/>
                  <a:gd name="connsiteX4" fmla="*/ 352276 w 352323"/>
                  <a:gd name="connsiteY4" fmla="*/ 140933 h 351588"/>
                  <a:gd name="connsiteX5" fmla="*/ 319264 w 352323"/>
                  <a:gd name="connsiteY5" fmla="*/ 202438 h 351588"/>
                  <a:gd name="connsiteX6" fmla="*/ 217146 w 352323"/>
                  <a:gd name="connsiteY6" fmla="*/ 304545 h 351588"/>
                  <a:gd name="connsiteX7" fmla="*/ 166712 w 352323"/>
                  <a:gd name="connsiteY7" fmla="*/ 351589 h 351588"/>
                  <a:gd name="connsiteX8" fmla="*/ 0 w 352323"/>
                  <a:gd name="connsiteY8" fmla="*/ 187006 h 351588"/>
                  <a:gd name="connsiteX9" fmla="*/ 49354 w 352323"/>
                  <a:gd name="connsiteY9" fmla="*/ 141003 h 351588"/>
                  <a:gd name="connsiteX10" fmla="*/ 58304 w 352323"/>
                  <a:gd name="connsiteY10" fmla="*/ 132752 h 351588"/>
                  <a:gd name="connsiteX11" fmla="*/ 85106 w 352323"/>
                  <a:gd name="connsiteY11" fmla="*/ 106350 h 3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323" h="351588">
                    <a:moveTo>
                      <a:pt x="85106" y="106370"/>
                    </a:moveTo>
                    <a:cubicBezTo>
                      <a:pt x="105718" y="82119"/>
                      <a:pt x="177273" y="1643"/>
                      <a:pt x="205115" y="92"/>
                    </a:cubicBezTo>
                    <a:cubicBezTo>
                      <a:pt x="227757" y="-1168"/>
                      <a:pt x="238368" y="10623"/>
                      <a:pt x="253669" y="25074"/>
                    </a:cubicBezTo>
                    <a:cubicBezTo>
                      <a:pt x="276461" y="46596"/>
                      <a:pt x="331235" y="94340"/>
                      <a:pt x="346206" y="118621"/>
                    </a:cubicBezTo>
                    <a:cubicBezTo>
                      <a:pt x="350126" y="125042"/>
                      <a:pt x="351986" y="133482"/>
                      <a:pt x="352276" y="140933"/>
                    </a:cubicBezTo>
                    <a:cubicBezTo>
                      <a:pt x="353326" y="167735"/>
                      <a:pt x="336615" y="184696"/>
                      <a:pt x="319264" y="202438"/>
                    </a:cubicBezTo>
                    <a:cubicBezTo>
                      <a:pt x="286111" y="236300"/>
                      <a:pt x="252709" y="273353"/>
                      <a:pt x="217146" y="304545"/>
                    </a:cubicBezTo>
                    <a:cubicBezTo>
                      <a:pt x="200635" y="320226"/>
                      <a:pt x="184364" y="337258"/>
                      <a:pt x="166712" y="351589"/>
                    </a:cubicBezTo>
                    <a:cubicBezTo>
                      <a:pt x="110908" y="297065"/>
                      <a:pt x="56984" y="240240"/>
                      <a:pt x="0" y="187006"/>
                    </a:cubicBezTo>
                    <a:cubicBezTo>
                      <a:pt x="16901" y="172285"/>
                      <a:pt x="32722" y="156094"/>
                      <a:pt x="49354" y="141003"/>
                    </a:cubicBezTo>
                    <a:lnTo>
                      <a:pt x="58304" y="132752"/>
                    </a:lnTo>
                    <a:cubicBezTo>
                      <a:pt x="67725" y="124422"/>
                      <a:pt x="77466" y="116421"/>
                      <a:pt x="85106" y="106350"/>
                    </a:cubicBezTo>
                    <a:close/>
                  </a:path>
                </a:pathLst>
              </a:custGeom>
              <a:solidFill>
                <a:srgbClr val="F29319"/>
              </a:solidFill>
              <a:ln w="998" cap="flat">
                <a:noFill/>
                <a:prstDash val="solid"/>
                <a:miter/>
              </a:ln>
            </p:spPr>
            <p:txBody>
              <a:bodyPr rtlCol="0" anchor="ctr"/>
              <a:lstStyle/>
              <a:p>
                <a:endParaRPr lang="es-ES"/>
              </a:p>
            </p:txBody>
          </p:sp>
          <p:sp>
            <p:nvSpPr>
              <p:cNvPr id="37" name="Forma libre 36">
                <a:extLst>
                  <a:ext uri="{FF2B5EF4-FFF2-40B4-BE49-F238E27FC236}">
                    <a16:creationId xmlns:a16="http://schemas.microsoft.com/office/drawing/2014/main" id="{6AE7FDFA-8628-6B02-1274-8009680CC08F}"/>
                  </a:ext>
                </a:extLst>
              </p:cNvPr>
              <p:cNvSpPr/>
              <p:nvPr/>
            </p:nvSpPr>
            <p:spPr>
              <a:xfrm rot="1140779">
                <a:off x="11783606" y="3157108"/>
                <a:ext cx="217146" cy="210585"/>
              </a:xfrm>
              <a:custGeom>
                <a:avLst/>
                <a:gdLst>
                  <a:gd name="connsiteX0" fmla="*/ 49354 w 217146"/>
                  <a:gd name="connsiteY0" fmla="*/ 10 h 210585"/>
                  <a:gd name="connsiteX1" fmla="*/ 217146 w 217146"/>
                  <a:gd name="connsiteY1" fmla="*/ 163542 h 210585"/>
                  <a:gd name="connsiteX2" fmla="*/ 166712 w 217146"/>
                  <a:gd name="connsiteY2" fmla="*/ 210586 h 210585"/>
                  <a:gd name="connsiteX3" fmla="*/ 0 w 217146"/>
                  <a:gd name="connsiteY3" fmla="*/ 46003 h 210585"/>
                  <a:gd name="connsiteX4" fmla="*/ 49354 w 217146"/>
                  <a:gd name="connsiteY4" fmla="*/ 0 h 21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46" h="210585">
                    <a:moveTo>
                      <a:pt x="49354" y="10"/>
                    </a:moveTo>
                    <a:cubicBezTo>
                      <a:pt x="107458" y="52104"/>
                      <a:pt x="160062" y="110268"/>
                      <a:pt x="217146" y="163542"/>
                    </a:cubicBezTo>
                    <a:cubicBezTo>
                      <a:pt x="200635" y="179223"/>
                      <a:pt x="184364" y="196255"/>
                      <a:pt x="166712" y="210586"/>
                    </a:cubicBezTo>
                    <a:cubicBezTo>
                      <a:pt x="110908" y="156062"/>
                      <a:pt x="56984" y="99237"/>
                      <a:pt x="0" y="46003"/>
                    </a:cubicBezTo>
                    <a:cubicBezTo>
                      <a:pt x="16901" y="31282"/>
                      <a:pt x="32722" y="15091"/>
                      <a:pt x="49354" y="0"/>
                    </a:cubicBezTo>
                    <a:close/>
                  </a:path>
                </a:pathLst>
              </a:custGeom>
              <a:solidFill>
                <a:srgbClr val="071558"/>
              </a:solidFill>
              <a:ln w="998" cap="flat">
                <a:noFill/>
                <a:prstDash val="solid"/>
                <a:miter/>
              </a:ln>
            </p:spPr>
            <p:txBody>
              <a:bodyPr rtlCol="0" anchor="ctr"/>
              <a:lstStyle/>
              <a:p>
                <a:endParaRPr lang="es-ES"/>
              </a:p>
            </p:txBody>
          </p:sp>
          <p:sp>
            <p:nvSpPr>
              <p:cNvPr id="38" name="Forma libre 37">
                <a:extLst>
                  <a:ext uri="{FF2B5EF4-FFF2-40B4-BE49-F238E27FC236}">
                    <a16:creationId xmlns:a16="http://schemas.microsoft.com/office/drawing/2014/main" id="{382A906D-E38B-8025-3E8E-C29981EE90AE}"/>
                  </a:ext>
                </a:extLst>
              </p:cNvPr>
              <p:cNvSpPr/>
              <p:nvPr/>
            </p:nvSpPr>
            <p:spPr>
              <a:xfrm rot="1140779">
                <a:off x="10519097" y="2120573"/>
                <a:ext cx="838042" cy="1184554"/>
              </a:xfrm>
              <a:custGeom>
                <a:avLst/>
                <a:gdLst>
                  <a:gd name="connsiteX0" fmla="*/ 30 w 838042"/>
                  <a:gd name="connsiteY0" fmla="*/ 121035 h 1184554"/>
                  <a:gd name="connsiteX1" fmla="*/ 249619 w 838042"/>
                  <a:gd name="connsiteY1" fmla="*/ 38229 h 1184554"/>
                  <a:gd name="connsiteX2" fmla="*/ 370588 w 838042"/>
                  <a:gd name="connsiteY2" fmla="*/ 646 h 1184554"/>
                  <a:gd name="connsiteX3" fmla="*/ 426932 w 838042"/>
                  <a:gd name="connsiteY3" fmla="*/ 10257 h 1184554"/>
                  <a:gd name="connsiteX4" fmla="*/ 469745 w 838042"/>
                  <a:gd name="connsiteY4" fmla="*/ 50260 h 1184554"/>
                  <a:gd name="connsiteX5" fmla="*/ 513568 w 838042"/>
                  <a:gd name="connsiteY5" fmla="*/ 166989 h 1184554"/>
                  <a:gd name="connsiteX6" fmla="*/ 598705 w 838042"/>
                  <a:gd name="connsiteY6" fmla="*/ 415957 h 1184554"/>
                  <a:gd name="connsiteX7" fmla="*/ 838042 w 838042"/>
                  <a:gd name="connsiteY7" fmla="*/ 1099028 h 1184554"/>
                  <a:gd name="connsiteX8" fmla="*/ 709373 w 838042"/>
                  <a:gd name="connsiteY8" fmla="*/ 1184554 h 1184554"/>
                  <a:gd name="connsiteX9" fmla="*/ 654689 w 838042"/>
                  <a:gd name="connsiteY9" fmla="*/ 1030743 h 1184554"/>
                  <a:gd name="connsiteX10" fmla="*/ 558512 w 838042"/>
                  <a:gd name="connsiteY10" fmla="*/ 753452 h 1184554"/>
                  <a:gd name="connsiteX11" fmla="*/ 455244 w 838042"/>
                  <a:gd name="connsiteY11" fmla="*/ 458440 h 1184554"/>
                  <a:gd name="connsiteX12" fmla="*/ 385619 w 838042"/>
                  <a:gd name="connsiteY12" fmla="*/ 257935 h 1184554"/>
                  <a:gd name="connsiteX13" fmla="*/ 351626 w 838042"/>
                  <a:gd name="connsiteY13" fmla="*/ 217852 h 1184554"/>
                  <a:gd name="connsiteX14" fmla="*/ 317374 w 838042"/>
                  <a:gd name="connsiteY14" fmla="*/ 212622 h 1184554"/>
                  <a:gd name="connsiteX15" fmla="*/ 219426 w 838042"/>
                  <a:gd name="connsiteY15" fmla="*/ 243174 h 1184554"/>
                  <a:gd name="connsiteX16" fmla="*/ 55444 w 838042"/>
                  <a:gd name="connsiteY16" fmla="*/ 298308 h 1184554"/>
                  <a:gd name="connsiteX17" fmla="*/ 0 w 838042"/>
                  <a:gd name="connsiteY17" fmla="*/ 121045 h 11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042" h="1184554">
                    <a:moveTo>
                      <a:pt x="30" y="121035"/>
                    </a:moveTo>
                    <a:cubicBezTo>
                      <a:pt x="82986" y="92703"/>
                      <a:pt x="166182" y="65101"/>
                      <a:pt x="249619" y="38229"/>
                    </a:cubicBezTo>
                    <a:cubicBezTo>
                      <a:pt x="286261" y="26148"/>
                      <a:pt x="332705" y="5116"/>
                      <a:pt x="370588" y="646"/>
                    </a:cubicBezTo>
                    <a:cubicBezTo>
                      <a:pt x="389149" y="-1544"/>
                      <a:pt x="410200" y="1876"/>
                      <a:pt x="426932" y="10257"/>
                    </a:cubicBezTo>
                    <a:cubicBezTo>
                      <a:pt x="444033" y="18828"/>
                      <a:pt x="460934" y="33019"/>
                      <a:pt x="469745" y="50260"/>
                    </a:cubicBezTo>
                    <a:cubicBezTo>
                      <a:pt x="488386" y="86693"/>
                      <a:pt x="499957" y="128396"/>
                      <a:pt x="513568" y="166989"/>
                    </a:cubicBezTo>
                    <a:lnTo>
                      <a:pt x="598705" y="415957"/>
                    </a:lnTo>
                    <a:lnTo>
                      <a:pt x="838042" y="1099028"/>
                    </a:lnTo>
                    <a:cubicBezTo>
                      <a:pt x="794399" y="1125290"/>
                      <a:pt x="749566" y="1153192"/>
                      <a:pt x="709373" y="1184554"/>
                    </a:cubicBezTo>
                    <a:cubicBezTo>
                      <a:pt x="692302" y="1132910"/>
                      <a:pt x="672790" y="1082037"/>
                      <a:pt x="654689" y="1030743"/>
                    </a:cubicBezTo>
                    <a:lnTo>
                      <a:pt x="558512" y="753452"/>
                    </a:lnTo>
                    <a:lnTo>
                      <a:pt x="455244" y="458440"/>
                    </a:lnTo>
                    <a:cubicBezTo>
                      <a:pt x="432182" y="391765"/>
                      <a:pt x="411111" y="323700"/>
                      <a:pt x="385619" y="257935"/>
                    </a:cubicBezTo>
                    <a:cubicBezTo>
                      <a:pt x="378928" y="240674"/>
                      <a:pt x="369608" y="225273"/>
                      <a:pt x="351626" y="217852"/>
                    </a:cubicBezTo>
                    <a:cubicBezTo>
                      <a:pt x="340745" y="213362"/>
                      <a:pt x="329114" y="210922"/>
                      <a:pt x="317374" y="212622"/>
                    </a:cubicBezTo>
                    <a:cubicBezTo>
                      <a:pt x="285631" y="217202"/>
                      <a:pt x="249989" y="233073"/>
                      <a:pt x="219426" y="243174"/>
                    </a:cubicBezTo>
                    <a:cubicBezTo>
                      <a:pt x="164812" y="261226"/>
                      <a:pt x="109158" y="277747"/>
                      <a:pt x="55444" y="298308"/>
                    </a:cubicBezTo>
                    <a:cubicBezTo>
                      <a:pt x="40803" y="238794"/>
                      <a:pt x="20821" y="178699"/>
                      <a:pt x="0" y="121045"/>
                    </a:cubicBezTo>
                    <a:close/>
                  </a:path>
                </a:pathLst>
              </a:custGeom>
              <a:solidFill>
                <a:srgbClr val="002855"/>
              </a:solidFill>
              <a:ln w="998" cap="flat">
                <a:noFill/>
                <a:prstDash val="solid"/>
                <a:miter/>
              </a:ln>
            </p:spPr>
            <p:txBody>
              <a:bodyPr rtlCol="0" anchor="ctr"/>
              <a:lstStyle/>
              <a:p>
                <a:endParaRPr lang="es-ES"/>
              </a:p>
            </p:txBody>
          </p:sp>
          <p:sp>
            <p:nvSpPr>
              <p:cNvPr id="39" name="Forma libre 38">
                <a:extLst>
                  <a:ext uri="{FF2B5EF4-FFF2-40B4-BE49-F238E27FC236}">
                    <a16:creationId xmlns:a16="http://schemas.microsoft.com/office/drawing/2014/main" id="{AE442C02-73DF-2CB2-A0B5-ECBE97F4F7FE}"/>
                  </a:ext>
                </a:extLst>
              </p:cNvPr>
              <p:cNvSpPr/>
              <p:nvPr/>
            </p:nvSpPr>
            <p:spPr>
              <a:xfrm rot="1140779">
                <a:off x="10804532" y="4706087"/>
                <a:ext cx="802439" cy="900751"/>
              </a:xfrm>
              <a:custGeom>
                <a:avLst/>
                <a:gdLst>
                  <a:gd name="connsiteX0" fmla="*/ 216636 w 802439"/>
                  <a:gd name="connsiteY0" fmla="*/ 0 h 900751"/>
                  <a:gd name="connsiteX1" fmla="*/ 265210 w 802439"/>
                  <a:gd name="connsiteY1" fmla="*/ 72745 h 900751"/>
                  <a:gd name="connsiteX2" fmla="*/ 390899 w 802439"/>
                  <a:gd name="connsiteY2" fmla="*/ 267390 h 900751"/>
                  <a:gd name="connsiteX3" fmla="*/ 542991 w 802439"/>
                  <a:gd name="connsiteY3" fmla="*/ 491527 h 900751"/>
                  <a:gd name="connsiteX4" fmla="*/ 802440 w 802439"/>
                  <a:gd name="connsiteY4" fmla="*/ 888296 h 900751"/>
                  <a:gd name="connsiteX5" fmla="*/ 799130 w 802439"/>
                  <a:gd name="connsiteY5" fmla="*/ 899377 h 900751"/>
                  <a:gd name="connsiteX6" fmla="*/ 695852 w 802439"/>
                  <a:gd name="connsiteY6" fmla="*/ 899207 h 900751"/>
                  <a:gd name="connsiteX7" fmla="*/ 514469 w 802439"/>
                  <a:gd name="connsiteY7" fmla="*/ 899607 h 900751"/>
                  <a:gd name="connsiteX8" fmla="*/ 448604 w 802439"/>
                  <a:gd name="connsiteY8" fmla="*/ 802120 h 900751"/>
                  <a:gd name="connsiteX9" fmla="*/ 338345 w 802439"/>
                  <a:gd name="connsiteY9" fmla="*/ 639028 h 900751"/>
                  <a:gd name="connsiteX10" fmla="*/ 0 w 802439"/>
                  <a:gd name="connsiteY10" fmla="*/ 140150 h 900751"/>
                  <a:gd name="connsiteX11" fmla="*/ 51404 w 802439"/>
                  <a:gd name="connsiteY11" fmla="*/ 107418 h 900751"/>
                  <a:gd name="connsiteX12" fmla="*/ 144921 w 802439"/>
                  <a:gd name="connsiteY12" fmla="*/ 45003 h 900751"/>
                  <a:gd name="connsiteX13" fmla="*/ 216616 w 802439"/>
                  <a:gd name="connsiteY13" fmla="*/ 10 h 90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439" h="900751">
                    <a:moveTo>
                      <a:pt x="216636" y="0"/>
                    </a:moveTo>
                    <a:cubicBezTo>
                      <a:pt x="234118" y="14331"/>
                      <a:pt x="252389" y="53064"/>
                      <a:pt x="265210" y="72745"/>
                    </a:cubicBezTo>
                    <a:lnTo>
                      <a:pt x="390899" y="267390"/>
                    </a:lnTo>
                    <a:cubicBezTo>
                      <a:pt x="440633" y="342755"/>
                      <a:pt x="491337" y="417471"/>
                      <a:pt x="542991" y="491527"/>
                    </a:cubicBezTo>
                    <a:cubicBezTo>
                      <a:pt x="571663" y="532200"/>
                      <a:pt x="802480" y="870675"/>
                      <a:pt x="802440" y="888296"/>
                    </a:cubicBezTo>
                    <a:cubicBezTo>
                      <a:pt x="802400" y="892667"/>
                      <a:pt x="801310" y="895677"/>
                      <a:pt x="799130" y="899377"/>
                    </a:cubicBezTo>
                    <a:cubicBezTo>
                      <a:pt x="765657" y="902397"/>
                      <a:pt x="729544" y="899547"/>
                      <a:pt x="695852" y="899207"/>
                    </a:cubicBezTo>
                    <a:cubicBezTo>
                      <a:pt x="635387" y="898197"/>
                      <a:pt x="574933" y="898327"/>
                      <a:pt x="514469" y="899607"/>
                    </a:cubicBezTo>
                    <a:cubicBezTo>
                      <a:pt x="490147" y="870475"/>
                      <a:pt x="469825" y="833942"/>
                      <a:pt x="448604" y="802120"/>
                    </a:cubicBezTo>
                    <a:lnTo>
                      <a:pt x="338345" y="639028"/>
                    </a:lnTo>
                    <a:cubicBezTo>
                      <a:pt x="227087" y="471985"/>
                      <a:pt x="114449" y="305013"/>
                      <a:pt x="0" y="140150"/>
                    </a:cubicBezTo>
                    <a:lnTo>
                      <a:pt x="51404" y="107418"/>
                    </a:lnTo>
                    <a:cubicBezTo>
                      <a:pt x="82786" y="86926"/>
                      <a:pt x="113959" y="66125"/>
                      <a:pt x="144921" y="45003"/>
                    </a:cubicBezTo>
                    <a:cubicBezTo>
                      <a:pt x="167603" y="28562"/>
                      <a:pt x="192695" y="14621"/>
                      <a:pt x="216616" y="10"/>
                    </a:cubicBezTo>
                    <a:close/>
                  </a:path>
                </a:pathLst>
              </a:custGeom>
              <a:solidFill>
                <a:srgbClr val="002855"/>
              </a:solidFill>
              <a:ln w="998" cap="flat">
                <a:noFill/>
                <a:prstDash val="solid"/>
                <a:miter/>
              </a:ln>
            </p:spPr>
            <p:txBody>
              <a:bodyPr rtlCol="0" anchor="ctr"/>
              <a:lstStyle/>
              <a:p>
                <a:endParaRPr lang="es-ES"/>
              </a:p>
            </p:txBody>
          </p:sp>
          <p:sp>
            <p:nvSpPr>
              <p:cNvPr id="40" name="Forma libre 39">
                <a:extLst>
                  <a:ext uri="{FF2B5EF4-FFF2-40B4-BE49-F238E27FC236}">
                    <a16:creationId xmlns:a16="http://schemas.microsoft.com/office/drawing/2014/main" id="{FCCA3F69-E6D5-0296-921C-1AEE90FCC8EC}"/>
                  </a:ext>
                </a:extLst>
              </p:cNvPr>
              <p:cNvSpPr/>
              <p:nvPr/>
            </p:nvSpPr>
            <p:spPr>
              <a:xfrm rot="1140779">
                <a:off x="11060153" y="4786312"/>
                <a:ext cx="130596" cy="130488"/>
              </a:xfrm>
              <a:custGeom>
                <a:avLst/>
                <a:gdLst>
                  <a:gd name="connsiteX0" fmla="*/ 55747 w 130596"/>
                  <a:gd name="connsiteY0" fmla="*/ 209 h 130488"/>
                  <a:gd name="connsiteX1" fmla="*/ 92649 w 130596"/>
                  <a:gd name="connsiteY1" fmla="*/ 5290 h 130488"/>
                  <a:gd name="connsiteX2" fmla="*/ 95530 w 130596"/>
                  <a:gd name="connsiteY2" fmla="*/ 6560 h 130488"/>
                  <a:gd name="connsiteX3" fmla="*/ 98340 w 130596"/>
                  <a:gd name="connsiteY3" fmla="*/ 7980 h 130488"/>
                  <a:gd name="connsiteX4" fmla="*/ 101080 w 130596"/>
                  <a:gd name="connsiteY4" fmla="*/ 9540 h 130488"/>
                  <a:gd name="connsiteX5" fmla="*/ 103730 w 130596"/>
                  <a:gd name="connsiteY5" fmla="*/ 11240 h 130488"/>
                  <a:gd name="connsiteX6" fmla="*/ 106290 w 130596"/>
                  <a:gd name="connsiteY6" fmla="*/ 13080 h 130488"/>
                  <a:gd name="connsiteX7" fmla="*/ 108751 w 130596"/>
                  <a:gd name="connsiteY7" fmla="*/ 15050 h 130488"/>
                  <a:gd name="connsiteX8" fmla="*/ 111101 w 130596"/>
                  <a:gd name="connsiteY8" fmla="*/ 17150 h 130488"/>
                  <a:gd name="connsiteX9" fmla="*/ 113331 w 130596"/>
                  <a:gd name="connsiteY9" fmla="*/ 19371 h 130488"/>
                  <a:gd name="connsiteX10" fmla="*/ 115451 w 130596"/>
                  <a:gd name="connsiteY10" fmla="*/ 21701 h 130488"/>
                  <a:gd name="connsiteX11" fmla="*/ 117441 w 130596"/>
                  <a:gd name="connsiteY11" fmla="*/ 24141 h 130488"/>
                  <a:gd name="connsiteX12" fmla="*/ 119301 w 130596"/>
                  <a:gd name="connsiteY12" fmla="*/ 26681 h 130488"/>
                  <a:gd name="connsiteX13" fmla="*/ 121032 w 130596"/>
                  <a:gd name="connsiteY13" fmla="*/ 29312 h 130488"/>
                  <a:gd name="connsiteX14" fmla="*/ 122622 w 130596"/>
                  <a:gd name="connsiteY14" fmla="*/ 32032 h 130488"/>
                  <a:gd name="connsiteX15" fmla="*/ 124062 w 130596"/>
                  <a:gd name="connsiteY15" fmla="*/ 34832 h 130488"/>
                  <a:gd name="connsiteX16" fmla="*/ 125352 w 130596"/>
                  <a:gd name="connsiteY16" fmla="*/ 37702 h 130488"/>
                  <a:gd name="connsiteX17" fmla="*/ 126492 w 130596"/>
                  <a:gd name="connsiteY17" fmla="*/ 40642 h 130488"/>
                  <a:gd name="connsiteX18" fmla="*/ 128462 w 130596"/>
                  <a:gd name="connsiteY18" fmla="*/ 46863 h 130488"/>
                  <a:gd name="connsiteX19" fmla="*/ 129802 w 130596"/>
                  <a:gd name="connsiteY19" fmla="*/ 53253 h 130488"/>
                  <a:gd name="connsiteX20" fmla="*/ 130492 w 130596"/>
                  <a:gd name="connsiteY20" fmla="*/ 59744 h 130488"/>
                  <a:gd name="connsiteX21" fmla="*/ 130532 w 130596"/>
                  <a:gd name="connsiteY21" fmla="*/ 66274 h 130488"/>
                  <a:gd name="connsiteX22" fmla="*/ 129922 w 130596"/>
                  <a:gd name="connsiteY22" fmla="*/ 72775 h 130488"/>
                  <a:gd name="connsiteX23" fmla="*/ 128662 w 130596"/>
                  <a:gd name="connsiteY23" fmla="*/ 79185 h 130488"/>
                  <a:gd name="connsiteX24" fmla="*/ 126772 w 130596"/>
                  <a:gd name="connsiteY24" fmla="*/ 85436 h 130488"/>
                  <a:gd name="connsiteX25" fmla="*/ 124272 w 130596"/>
                  <a:gd name="connsiteY25" fmla="*/ 91456 h 130488"/>
                  <a:gd name="connsiteX26" fmla="*/ 77148 w 130596"/>
                  <a:gd name="connsiteY26" fmla="*/ 129729 h 130488"/>
                  <a:gd name="connsiteX27" fmla="*/ 38825 w 130596"/>
                  <a:gd name="connsiteY27" fmla="*/ 124989 h 130488"/>
                  <a:gd name="connsiteX28" fmla="*/ 35835 w 130596"/>
                  <a:gd name="connsiteY28" fmla="*/ 123579 h 130488"/>
                  <a:gd name="connsiteX29" fmla="*/ 32925 w 130596"/>
                  <a:gd name="connsiteY29" fmla="*/ 122008 h 130488"/>
                  <a:gd name="connsiteX30" fmla="*/ 30095 w 130596"/>
                  <a:gd name="connsiteY30" fmla="*/ 120298 h 130488"/>
                  <a:gd name="connsiteX31" fmla="*/ 27354 w 130596"/>
                  <a:gd name="connsiteY31" fmla="*/ 118438 h 130488"/>
                  <a:gd name="connsiteX32" fmla="*/ 24714 w 130596"/>
                  <a:gd name="connsiteY32" fmla="*/ 116448 h 130488"/>
                  <a:gd name="connsiteX33" fmla="*/ 22174 w 130596"/>
                  <a:gd name="connsiteY33" fmla="*/ 114318 h 130488"/>
                  <a:gd name="connsiteX34" fmla="*/ 19744 w 130596"/>
                  <a:gd name="connsiteY34" fmla="*/ 112068 h 130488"/>
                  <a:gd name="connsiteX35" fmla="*/ 17434 w 130596"/>
                  <a:gd name="connsiteY35" fmla="*/ 109697 h 130488"/>
                  <a:gd name="connsiteX36" fmla="*/ 15254 w 130596"/>
                  <a:gd name="connsiteY36" fmla="*/ 107207 h 130488"/>
                  <a:gd name="connsiteX37" fmla="*/ 13203 w 130596"/>
                  <a:gd name="connsiteY37" fmla="*/ 104617 h 130488"/>
                  <a:gd name="connsiteX38" fmla="*/ 11283 w 130596"/>
                  <a:gd name="connsiteY38" fmla="*/ 101917 h 130488"/>
                  <a:gd name="connsiteX39" fmla="*/ 9503 w 130596"/>
                  <a:gd name="connsiteY39" fmla="*/ 99127 h 130488"/>
                  <a:gd name="connsiteX40" fmla="*/ 7863 w 130596"/>
                  <a:gd name="connsiteY40" fmla="*/ 96246 h 130488"/>
                  <a:gd name="connsiteX41" fmla="*/ 6383 w 130596"/>
                  <a:gd name="connsiteY41" fmla="*/ 93286 h 130488"/>
                  <a:gd name="connsiteX42" fmla="*/ 5053 w 130596"/>
                  <a:gd name="connsiteY42" fmla="*/ 90256 h 130488"/>
                  <a:gd name="connsiteX43" fmla="*/ 3883 w 130596"/>
                  <a:gd name="connsiteY43" fmla="*/ 87156 h 130488"/>
                  <a:gd name="connsiteX44" fmla="*/ 2843 w 130596"/>
                  <a:gd name="connsiteY44" fmla="*/ 84086 h 130488"/>
                  <a:gd name="connsiteX45" fmla="*/ 1963 w 130596"/>
                  <a:gd name="connsiteY45" fmla="*/ 80965 h 130488"/>
                  <a:gd name="connsiteX46" fmla="*/ 1243 w 130596"/>
                  <a:gd name="connsiteY46" fmla="*/ 77805 h 130488"/>
                  <a:gd name="connsiteX47" fmla="*/ 682 w 130596"/>
                  <a:gd name="connsiteY47" fmla="*/ 74605 h 130488"/>
                  <a:gd name="connsiteX48" fmla="*/ 293 w 130596"/>
                  <a:gd name="connsiteY48" fmla="*/ 71384 h 130488"/>
                  <a:gd name="connsiteX49" fmla="*/ 63 w 130596"/>
                  <a:gd name="connsiteY49" fmla="*/ 68154 h 130488"/>
                  <a:gd name="connsiteX50" fmla="*/ 3 w 130596"/>
                  <a:gd name="connsiteY50" fmla="*/ 64914 h 130488"/>
                  <a:gd name="connsiteX51" fmla="*/ 112 w 130596"/>
                  <a:gd name="connsiteY51" fmla="*/ 61674 h 130488"/>
                  <a:gd name="connsiteX52" fmla="*/ 382 w 130596"/>
                  <a:gd name="connsiteY52" fmla="*/ 58444 h 130488"/>
                  <a:gd name="connsiteX53" fmla="*/ 823 w 130596"/>
                  <a:gd name="connsiteY53" fmla="*/ 55233 h 130488"/>
                  <a:gd name="connsiteX54" fmla="*/ 1423 w 130596"/>
                  <a:gd name="connsiteY54" fmla="*/ 52043 h 130488"/>
                  <a:gd name="connsiteX55" fmla="*/ 2183 w 130596"/>
                  <a:gd name="connsiteY55" fmla="*/ 48893 h 130488"/>
                  <a:gd name="connsiteX56" fmla="*/ 3113 w 130596"/>
                  <a:gd name="connsiteY56" fmla="*/ 45783 h 130488"/>
                  <a:gd name="connsiteX57" fmla="*/ 4193 w 130596"/>
                  <a:gd name="connsiteY57" fmla="*/ 42722 h 130488"/>
                  <a:gd name="connsiteX58" fmla="*/ 5433 w 130596"/>
                  <a:gd name="connsiteY58" fmla="*/ 39722 h 130488"/>
                  <a:gd name="connsiteX59" fmla="*/ 6823 w 130596"/>
                  <a:gd name="connsiteY59" fmla="*/ 36792 h 130488"/>
                  <a:gd name="connsiteX60" fmla="*/ 55767 w 130596"/>
                  <a:gd name="connsiteY60" fmla="*/ 219 h 13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0596" h="130488">
                    <a:moveTo>
                      <a:pt x="55747" y="209"/>
                    </a:moveTo>
                    <a:cubicBezTo>
                      <a:pt x="68847" y="-411"/>
                      <a:pt x="80258" y="89"/>
                      <a:pt x="92649" y="5290"/>
                    </a:cubicBezTo>
                    <a:cubicBezTo>
                      <a:pt x="93619" y="5690"/>
                      <a:pt x="94580" y="6110"/>
                      <a:pt x="95530" y="6560"/>
                    </a:cubicBezTo>
                    <a:cubicBezTo>
                      <a:pt x="96480" y="7010"/>
                      <a:pt x="97420" y="7480"/>
                      <a:pt x="98340" y="7980"/>
                    </a:cubicBezTo>
                    <a:cubicBezTo>
                      <a:pt x="99270" y="8480"/>
                      <a:pt x="100180" y="9000"/>
                      <a:pt x="101080" y="9540"/>
                    </a:cubicBezTo>
                    <a:cubicBezTo>
                      <a:pt x="101980" y="10080"/>
                      <a:pt x="102860" y="10650"/>
                      <a:pt x="103730" y="11240"/>
                    </a:cubicBezTo>
                    <a:cubicBezTo>
                      <a:pt x="104600" y="11830"/>
                      <a:pt x="105450" y="12440"/>
                      <a:pt x="106290" y="13080"/>
                    </a:cubicBezTo>
                    <a:cubicBezTo>
                      <a:pt x="107130" y="13720"/>
                      <a:pt x="107940" y="14370"/>
                      <a:pt x="108751" y="15050"/>
                    </a:cubicBezTo>
                    <a:cubicBezTo>
                      <a:pt x="109551" y="15730"/>
                      <a:pt x="110341" y="16430"/>
                      <a:pt x="111101" y="17150"/>
                    </a:cubicBezTo>
                    <a:cubicBezTo>
                      <a:pt x="111861" y="17870"/>
                      <a:pt x="112611" y="18611"/>
                      <a:pt x="113331" y="19371"/>
                    </a:cubicBezTo>
                    <a:cubicBezTo>
                      <a:pt x="114061" y="20131"/>
                      <a:pt x="114761" y="20911"/>
                      <a:pt x="115451" y="21701"/>
                    </a:cubicBezTo>
                    <a:cubicBezTo>
                      <a:pt x="116141" y="22491"/>
                      <a:pt x="116801" y="23311"/>
                      <a:pt x="117441" y="24141"/>
                    </a:cubicBezTo>
                    <a:cubicBezTo>
                      <a:pt x="118081" y="24971"/>
                      <a:pt x="118701" y="25821"/>
                      <a:pt x="119301" y="26681"/>
                    </a:cubicBezTo>
                    <a:cubicBezTo>
                      <a:pt x="119901" y="27541"/>
                      <a:pt x="120481" y="28421"/>
                      <a:pt x="121032" y="29312"/>
                    </a:cubicBezTo>
                    <a:cubicBezTo>
                      <a:pt x="121582" y="30201"/>
                      <a:pt x="122111" y="31111"/>
                      <a:pt x="122622" y="32032"/>
                    </a:cubicBezTo>
                    <a:cubicBezTo>
                      <a:pt x="123132" y="32952"/>
                      <a:pt x="123612" y="33882"/>
                      <a:pt x="124062" y="34832"/>
                    </a:cubicBezTo>
                    <a:cubicBezTo>
                      <a:pt x="124522" y="35772"/>
                      <a:pt x="124952" y="36732"/>
                      <a:pt x="125352" y="37702"/>
                    </a:cubicBezTo>
                    <a:cubicBezTo>
                      <a:pt x="125762" y="38672"/>
                      <a:pt x="126142" y="39652"/>
                      <a:pt x="126492" y="40642"/>
                    </a:cubicBezTo>
                    <a:cubicBezTo>
                      <a:pt x="127252" y="42682"/>
                      <a:pt x="127912" y="44753"/>
                      <a:pt x="128462" y="46863"/>
                    </a:cubicBezTo>
                    <a:cubicBezTo>
                      <a:pt x="129012" y="48973"/>
                      <a:pt x="129462" y="51103"/>
                      <a:pt x="129802" y="53253"/>
                    </a:cubicBezTo>
                    <a:cubicBezTo>
                      <a:pt x="130142" y="55403"/>
                      <a:pt x="130372" y="57564"/>
                      <a:pt x="130492" y="59744"/>
                    </a:cubicBezTo>
                    <a:cubicBezTo>
                      <a:pt x="130612" y="61914"/>
                      <a:pt x="130632" y="64094"/>
                      <a:pt x="130532" y="66274"/>
                    </a:cubicBezTo>
                    <a:cubicBezTo>
                      <a:pt x="130442" y="68454"/>
                      <a:pt x="130232" y="70614"/>
                      <a:pt x="129922" y="72775"/>
                    </a:cubicBezTo>
                    <a:cubicBezTo>
                      <a:pt x="129612" y="74935"/>
                      <a:pt x="129192" y="77065"/>
                      <a:pt x="128662" y="79185"/>
                    </a:cubicBezTo>
                    <a:cubicBezTo>
                      <a:pt x="128132" y="81295"/>
                      <a:pt x="127502" y="83375"/>
                      <a:pt x="126772" y="85436"/>
                    </a:cubicBezTo>
                    <a:cubicBezTo>
                      <a:pt x="126042" y="87486"/>
                      <a:pt x="125202" y="89496"/>
                      <a:pt x="124272" y="91456"/>
                    </a:cubicBezTo>
                    <a:cubicBezTo>
                      <a:pt x="114271" y="112418"/>
                      <a:pt x="98110" y="121988"/>
                      <a:pt x="77148" y="129729"/>
                    </a:cubicBezTo>
                    <a:cubicBezTo>
                      <a:pt x="63897" y="131419"/>
                      <a:pt x="51156" y="130479"/>
                      <a:pt x="38825" y="124989"/>
                    </a:cubicBezTo>
                    <a:cubicBezTo>
                      <a:pt x="37815" y="124539"/>
                      <a:pt x="36815" y="124069"/>
                      <a:pt x="35835" y="123579"/>
                    </a:cubicBezTo>
                    <a:cubicBezTo>
                      <a:pt x="34855" y="123079"/>
                      <a:pt x="33885" y="122558"/>
                      <a:pt x="32925" y="122008"/>
                    </a:cubicBezTo>
                    <a:cubicBezTo>
                      <a:pt x="31965" y="121458"/>
                      <a:pt x="31025" y="120888"/>
                      <a:pt x="30095" y="120298"/>
                    </a:cubicBezTo>
                    <a:cubicBezTo>
                      <a:pt x="29165" y="119698"/>
                      <a:pt x="28255" y="119088"/>
                      <a:pt x="27354" y="118438"/>
                    </a:cubicBezTo>
                    <a:cubicBezTo>
                      <a:pt x="26454" y="117798"/>
                      <a:pt x="25574" y="117138"/>
                      <a:pt x="24714" y="116448"/>
                    </a:cubicBezTo>
                    <a:cubicBezTo>
                      <a:pt x="23854" y="115758"/>
                      <a:pt x="23004" y="115058"/>
                      <a:pt x="22174" y="114318"/>
                    </a:cubicBezTo>
                    <a:cubicBezTo>
                      <a:pt x="21344" y="113588"/>
                      <a:pt x="20534" y="112838"/>
                      <a:pt x="19744" y="112068"/>
                    </a:cubicBezTo>
                    <a:cubicBezTo>
                      <a:pt x="18954" y="111298"/>
                      <a:pt x="18184" y="110507"/>
                      <a:pt x="17434" y="109697"/>
                    </a:cubicBezTo>
                    <a:cubicBezTo>
                      <a:pt x="16684" y="108887"/>
                      <a:pt x="15954" y="108057"/>
                      <a:pt x="15254" y="107207"/>
                    </a:cubicBezTo>
                    <a:cubicBezTo>
                      <a:pt x="14544" y="106357"/>
                      <a:pt x="13863" y="105497"/>
                      <a:pt x="13203" y="104617"/>
                    </a:cubicBezTo>
                    <a:cubicBezTo>
                      <a:pt x="12543" y="103737"/>
                      <a:pt x="11903" y="102837"/>
                      <a:pt x="11283" y="101917"/>
                    </a:cubicBezTo>
                    <a:cubicBezTo>
                      <a:pt x="10663" y="100997"/>
                      <a:pt x="10073" y="100067"/>
                      <a:pt x="9503" y="99127"/>
                    </a:cubicBezTo>
                    <a:cubicBezTo>
                      <a:pt x="8933" y="98177"/>
                      <a:pt x="8393" y="97216"/>
                      <a:pt x="7863" y="96246"/>
                    </a:cubicBezTo>
                    <a:cubicBezTo>
                      <a:pt x="7343" y="95276"/>
                      <a:pt x="6853" y="94286"/>
                      <a:pt x="6383" y="93286"/>
                    </a:cubicBezTo>
                    <a:cubicBezTo>
                      <a:pt x="5913" y="92286"/>
                      <a:pt x="5473" y="91276"/>
                      <a:pt x="5053" y="90256"/>
                    </a:cubicBezTo>
                    <a:cubicBezTo>
                      <a:pt x="4633" y="89236"/>
                      <a:pt x="4243" y="88206"/>
                      <a:pt x="3883" y="87156"/>
                    </a:cubicBezTo>
                    <a:cubicBezTo>
                      <a:pt x="3513" y="86136"/>
                      <a:pt x="3163" y="85115"/>
                      <a:pt x="2843" y="84086"/>
                    </a:cubicBezTo>
                    <a:cubicBezTo>
                      <a:pt x="2523" y="83056"/>
                      <a:pt x="2223" y="82015"/>
                      <a:pt x="1963" y="80965"/>
                    </a:cubicBezTo>
                    <a:cubicBezTo>
                      <a:pt x="1693" y="79915"/>
                      <a:pt x="1453" y="78865"/>
                      <a:pt x="1243" y="77805"/>
                    </a:cubicBezTo>
                    <a:cubicBezTo>
                      <a:pt x="1033" y="76745"/>
                      <a:pt x="842" y="75675"/>
                      <a:pt x="682" y="74605"/>
                    </a:cubicBezTo>
                    <a:cubicBezTo>
                      <a:pt x="523" y="73535"/>
                      <a:pt x="392" y="72465"/>
                      <a:pt x="293" y="71384"/>
                    </a:cubicBezTo>
                    <a:cubicBezTo>
                      <a:pt x="192" y="70305"/>
                      <a:pt x="112" y="69234"/>
                      <a:pt x="63" y="68154"/>
                    </a:cubicBezTo>
                    <a:cubicBezTo>
                      <a:pt x="13" y="67074"/>
                      <a:pt x="-8" y="65994"/>
                      <a:pt x="3" y="64914"/>
                    </a:cubicBezTo>
                    <a:cubicBezTo>
                      <a:pt x="3" y="63834"/>
                      <a:pt x="43" y="62754"/>
                      <a:pt x="112" y="61674"/>
                    </a:cubicBezTo>
                    <a:cubicBezTo>
                      <a:pt x="172" y="60594"/>
                      <a:pt x="263" y="59514"/>
                      <a:pt x="382" y="58444"/>
                    </a:cubicBezTo>
                    <a:cubicBezTo>
                      <a:pt x="503" y="57363"/>
                      <a:pt x="642" y="56294"/>
                      <a:pt x="823" y="55233"/>
                    </a:cubicBezTo>
                    <a:cubicBezTo>
                      <a:pt x="993" y="54163"/>
                      <a:pt x="1203" y="53103"/>
                      <a:pt x="1423" y="52043"/>
                    </a:cubicBezTo>
                    <a:cubicBezTo>
                      <a:pt x="1653" y="50983"/>
                      <a:pt x="1903" y="49933"/>
                      <a:pt x="2183" y="48893"/>
                    </a:cubicBezTo>
                    <a:cubicBezTo>
                      <a:pt x="2463" y="47853"/>
                      <a:pt x="2773" y="46813"/>
                      <a:pt x="3113" y="45783"/>
                    </a:cubicBezTo>
                    <a:cubicBezTo>
                      <a:pt x="3443" y="44753"/>
                      <a:pt x="3813" y="43733"/>
                      <a:pt x="4193" y="42722"/>
                    </a:cubicBezTo>
                    <a:cubicBezTo>
                      <a:pt x="4583" y="41712"/>
                      <a:pt x="4993" y="40712"/>
                      <a:pt x="5433" y="39722"/>
                    </a:cubicBezTo>
                    <a:cubicBezTo>
                      <a:pt x="5873" y="38732"/>
                      <a:pt x="6333" y="37762"/>
                      <a:pt x="6823" y="36792"/>
                    </a:cubicBezTo>
                    <a:cubicBezTo>
                      <a:pt x="17344" y="16091"/>
                      <a:pt x="34725" y="6860"/>
                      <a:pt x="55767" y="219"/>
                    </a:cubicBezTo>
                    <a:close/>
                  </a:path>
                </a:pathLst>
              </a:custGeom>
              <a:solidFill>
                <a:srgbClr val="FFFFFF"/>
              </a:solidFill>
              <a:ln w="998" cap="flat">
                <a:noFill/>
                <a:prstDash val="solid"/>
                <a:miter/>
              </a:ln>
            </p:spPr>
            <p:txBody>
              <a:bodyPr rtlCol="0" anchor="ctr"/>
              <a:lstStyle/>
              <a:p>
                <a:endParaRPr lang="es-ES"/>
              </a:p>
            </p:txBody>
          </p:sp>
          <p:sp>
            <p:nvSpPr>
              <p:cNvPr id="41" name="Forma libre 40">
                <a:extLst>
                  <a:ext uri="{FF2B5EF4-FFF2-40B4-BE49-F238E27FC236}">
                    <a16:creationId xmlns:a16="http://schemas.microsoft.com/office/drawing/2014/main" id="{49BE07AA-5EFF-13E2-8E57-0FB12F4E98B5}"/>
                  </a:ext>
                </a:extLst>
              </p:cNvPr>
              <p:cNvSpPr/>
              <p:nvPr/>
            </p:nvSpPr>
            <p:spPr>
              <a:xfrm rot="1140779">
                <a:off x="9630083" y="1706599"/>
                <a:ext cx="1096188" cy="832251"/>
              </a:xfrm>
              <a:custGeom>
                <a:avLst/>
                <a:gdLst>
                  <a:gd name="connsiteX0" fmla="*/ 280051 w 1096188"/>
                  <a:gd name="connsiteY0" fmla="*/ 337396 h 832251"/>
                  <a:gd name="connsiteX1" fmla="*/ 251289 w 1096188"/>
                  <a:gd name="connsiteY1" fmla="*/ 247579 h 832251"/>
                  <a:gd name="connsiteX2" fmla="*/ 308764 w 1096188"/>
                  <a:gd name="connsiteY2" fmla="*/ 71656 h 832251"/>
                  <a:gd name="connsiteX3" fmla="*/ 314904 w 1096188"/>
                  <a:gd name="connsiteY3" fmla="*/ 64385 h 832251"/>
                  <a:gd name="connsiteX4" fmla="*/ 321395 w 1096188"/>
                  <a:gd name="connsiteY4" fmla="*/ 57425 h 832251"/>
                  <a:gd name="connsiteX5" fmla="*/ 328225 w 1096188"/>
                  <a:gd name="connsiteY5" fmla="*/ 50794 h 832251"/>
                  <a:gd name="connsiteX6" fmla="*/ 335376 w 1096188"/>
                  <a:gd name="connsiteY6" fmla="*/ 44514 h 832251"/>
                  <a:gd name="connsiteX7" fmla="*/ 342836 w 1096188"/>
                  <a:gd name="connsiteY7" fmla="*/ 38593 h 832251"/>
                  <a:gd name="connsiteX8" fmla="*/ 350577 w 1096188"/>
                  <a:gd name="connsiteY8" fmla="*/ 33053 h 832251"/>
                  <a:gd name="connsiteX9" fmla="*/ 358577 w 1096188"/>
                  <a:gd name="connsiteY9" fmla="*/ 27903 h 832251"/>
                  <a:gd name="connsiteX10" fmla="*/ 366838 w 1096188"/>
                  <a:gd name="connsiteY10" fmla="*/ 23162 h 832251"/>
                  <a:gd name="connsiteX11" fmla="*/ 375319 w 1096188"/>
                  <a:gd name="connsiteY11" fmla="*/ 18832 h 832251"/>
                  <a:gd name="connsiteX12" fmla="*/ 383999 w 1096188"/>
                  <a:gd name="connsiteY12" fmla="*/ 14932 h 832251"/>
                  <a:gd name="connsiteX13" fmla="*/ 392870 w 1096188"/>
                  <a:gd name="connsiteY13" fmla="*/ 11461 h 832251"/>
                  <a:gd name="connsiteX14" fmla="*/ 401901 w 1096188"/>
                  <a:gd name="connsiteY14" fmla="*/ 8441 h 832251"/>
                  <a:gd name="connsiteX15" fmla="*/ 411061 w 1096188"/>
                  <a:gd name="connsiteY15" fmla="*/ 5871 h 832251"/>
                  <a:gd name="connsiteX16" fmla="*/ 420342 w 1096188"/>
                  <a:gd name="connsiteY16" fmla="*/ 3761 h 832251"/>
                  <a:gd name="connsiteX17" fmla="*/ 429713 w 1096188"/>
                  <a:gd name="connsiteY17" fmla="*/ 2111 h 832251"/>
                  <a:gd name="connsiteX18" fmla="*/ 439153 w 1096188"/>
                  <a:gd name="connsiteY18" fmla="*/ 931 h 832251"/>
                  <a:gd name="connsiteX19" fmla="*/ 615877 w 1096188"/>
                  <a:gd name="connsiteY19" fmla="*/ 58315 h 832251"/>
                  <a:gd name="connsiteX20" fmla="*/ 686782 w 1096188"/>
                  <a:gd name="connsiteY20" fmla="*/ 214876 h 832251"/>
                  <a:gd name="connsiteX21" fmla="*/ 893177 w 1096188"/>
                  <a:gd name="connsiteY21" fmla="*/ 138501 h 832251"/>
                  <a:gd name="connsiteX22" fmla="*/ 980874 w 1096188"/>
                  <a:gd name="connsiteY22" fmla="*/ 145631 h 832251"/>
                  <a:gd name="connsiteX23" fmla="*/ 1039808 w 1096188"/>
                  <a:gd name="connsiteY23" fmla="*/ 255229 h 832251"/>
                  <a:gd name="connsiteX24" fmla="*/ 1095252 w 1096188"/>
                  <a:gd name="connsiteY24" fmla="*/ 432493 h 832251"/>
                  <a:gd name="connsiteX25" fmla="*/ 1067540 w 1096188"/>
                  <a:gd name="connsiteY25" fmla="*/ 535010 h 832251"/>
                  <a:gd name="connsiteX26" fmla="*/ 1023847 w 1096188"/>
                  <a:gd name="connsiteY26" fmla="*/ 565743 h 832251"/>
                  <a:gd name="connsiteX27" fmla="*/ 906838 w 1096188"/>
                  <a:gd name="connsiteY27" fmla="*/ 604665 h 832251"/>
                  <a:gd name="connsiteX28" fmla="*/ 650689 w 1096188"/>
                  <a:gd name="connsiteY28" fmla="*/ 687652 h 832251"/>
                  <a:gd name="connsiteX29" fmla="*/ 369478 w 1096188"/>
                  <a:gd name="connsiteY29" fmla="*/ 778818 h 832251"/>
                  <a:gd name="connsiteX30" fmla="*/ 186245 w 1096188"/>
                  <a:gd name="connsiteY30" fmla="*/ 832092 h 832251"/>
                  <a:gd name="connsiteX31" fmla="*/ 105248 w 1096188"/>
                  <a:gd name="connsiteY31" fmla="*/ 802000 h 832251"/>
                  <a:gd name="connsiteX32" fmla="*/ 67606 w 1096188"/>
                  <a:gd name="connsiteY32" fmla="*/ 740496 h 832251"/>
                  <a:gd name="connsiteX33" fmla="*/ 46774 w 1096188"/>
                  <a:gd name="connsiteY33" fmla="*/ 668760 h 832251"/>
                  <a:gd name="connsiteX34" fmla="*/ 7151 w 1096188"/>
                  <a:gd name="connsiteY34" fmla="*/ 545051 h 832251"/>
                  <a:gd name="connsiteX35" fmla="*/ 1631 w 1096188"/>
                  <a:gd name="connsiteY35" fmla="*/ 522499 h 832251"/>
                  <a:gd name="connsiteX36" fmla="*/ 19782 w 1096188"/>
                  <a:gd name="connsiteY36" fmla="*/ 442343 h 832251"/>
                  <a:gd name="connsiteX37" fmla="*/ 28143 w 1096188"/>
                  <a:gd name="connsiteY37" fmla="*/ 432423 h 832251"/>
                  <a:gd name="connsiteX38" fmla="*/ 37543 w 1096188"/>
                  <a:gd name="connsiteY38" fmla="*/ 423492 h 832251"/>
                  <a:gd name="connsiteX39" fmla="*/ 47884 w 1096188"/>
                  <a:gd name="connsiteY39" fmla="*/ 415661 h 832251"/>
                  <a:gd name="connsiteX40" fmla="*/ 59025 w 1096188"/>
                  <a:gd name="connsiteY40" fmla="*/ 409021 h 832251"/>
                  <a:gd name="connsiteX41" fmla="*/ 139951 w 1096188"/>
                  <a:gd name="connsiteY41" fmla="*/ 379949 h 832251"/>
                  <a:gd name="connsiteX42" fmla="*/ 280022 w 1096188"/>
                  <a:gd name="connsiteY42" fmla="*/ 337376 h 83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6188" h="832251">
                    <a:moveTo>
                      <a:pt x="280051" y="337396"/>
                    </a:moveTo>
                    <a:cubicBezTo>
                      <a:pt x="269391" y="307223"/>
                      <a:pt x="255050" y="279941"/>
                      <a:pt x="251289" y="247579"/>
                    </a:cubicBezTo>
                    <a:cubicBezTo>
                      <a:pt x="244299" y="187314"/>
                      <a:pt x="271451" y="118289"/>
                      <a:pt x="308764" y="71656"/>
                    </a:cubicBezTo>
                    <a:cubicBezTo>
                      <a:pt x="310754" y="69186"/>
                      <a:pt x="312794" y="66755"/>
                      <a:pt x="314904" y="64385"/>
                    </a:cubicBezTo>
                    <a:cubicBezTo>
                      <a:pt x="317014" y="62015"/>
                      <a:pt x="319174" y="59695"/>
                      <a:pt x="321395" y="57425"/>
                    </a:cubicBezTo>
                    <a:cubicBezTo>
                      <a:pt x="323615" y="55155"/>
                      <a:pt x="325895" y="52954"/>
                      <a:pt x="328225" y="50794"/>
                    </a:cubicBezTo>
                    <a:cubicBezTo>
                      <a:pt x="330555" y="48644"/>
                      <a:pt x="332945" y="46544"/>
                      <a:pt x="335376" y="44514"/>
                    </a:cubicBezTo>
                    <a:cubicBezTo>
                      <a:pt x="337816" y="42484"/>
                      <a:pt x="340296" y="40503"/>
                      <a:pt x="342836" y="38593"/>
                    </a:cubicBezTo>
                    <a:cubicBezTo>
                      <a:pt x="345376" y="36683"/>
                      <a:pt x="347957" y="34833"/>
                      <a:pt x="350577" y="33053"/>
                    </a:cubicBezTo>
                    <a:cubicBezTo>
                      <a:pt x="353207" y="31273"/>
                      <a:pt x="355867" y="29553"/>
                      <a:pt x="358577" y="27903"/>
                    </a:cubicBezTo>
                    <a:cubicBezTo>
                      <a:pt x="361288" y="26252"/>
                      <a:pt x="364038" y="24672"/>
                      <a:pt x="366838" y="23162"/>
                    </a:cubicBezTo>
                    <a:cubicBezTo>
                      <a:pt x="369628" y="21652"/>
                      <a:pt x="372448" y="20202"/>
                      <a:pt x="375319" y="18832"/>
                    </a:cubicBezTo>
                    <a:cubicBezTo>
                      <a:pt x="378179" y="17462"/>
                      <a:pt x="381069" y="16162"/>
                      <a:pt x="383999" y="14932"/>
                    </a:cubicBezTo>
                    <a:cubicBezTo>
                      <a:pt x="386929" y="13702"/>
                      <a:pt x="389880" y="12551"/>
                      <a:pt x="392870" y="11461"/>
                    </a:cubicBezTo>
                    <a:cubicBezTo>
                      <a:pt x="395850" y="10381"/>
                      <a:pt x="398860" y="9371"/>
                      <a:pt x="401901" y="8441"/>
                    </a:cubicBezTo>
                    <a:cubicBezTo>
                      <a:pt x="404931" y="7511"/>
                      <a:pt x="407991" y="6651"/>
                      <a:pt x="411061" y="5871"/>
                    </a:cubicBezTo>
                    <a:cubicBezTo>
                      <a:pt x="414142" y="5091"/>
                      <a:pt x="417232" y="4391"/>
                      <a:pt x="420342" y="3761"/>
                    </a:cubicBezTo>
                    <a:cubicBezTo>
                      <a:pt x="423452" y="3131"/>
                      <a:pt x="426582" y="2581"/>
                      <a:pt x="429713" y="2111"/>
                    </a:cubicBezTo>
                    <a:cubicBezTo>
                      <a:pt x="432853" y="1641"/>
                      <a:pt x="435993" y="1251"/>
                      <a:pt x="439153" y="931"/>
                    </a:cubicBezTo>
                    <a:cubicBezTo>
                      <a:pt x="500678" y="-5090"/>
                      <a:pt x="568973" y="18572"/>
                      <a:pt x="615877" y="58315"/>
                    </a:cubicBezTo>
                    <a:cubicBezTo>
                      <a:pt x="664210" y="99268"/>
                      <a:pt x="681351" y="154022"/>
                      <a:pt x="686782" y="214876"/>
                    </a:cubicBezTo>
                    <a:cubicBezTo>
                      <a:pt x="755687" y="190805"/>
                      <a:pt x="823122" y="158832"/>
                      <a:pt x="893177" y="138501"/>
                    </a:cubicBezTo>
                    <a:cubicBezTo>
                      <a:pt x="923139" y="129800"/>
                      <a:pt x="953082" y="129970"/>
                      <a:pt x="980874" y="145631"/>
                    </a:cubicBezTo>
                    <a:cubicBezTo>
                      <a:pt x="1020547" y="167993"/>
                      <a:pt x="1028477" y="214946"/>
                      <a:pt x="1039808" y="255229"/>
                    </a:cubicBezTo>
                    <a:cubicBezTo>
                      <a:pt x="1060630" y="312874"/>
                      <a:pt x="1080611" y="372968"/>
                      <a:pt x="1095252" y="432493"/>
                    </a:cubicBezTo>
                    <a:cubicBezTo>
                      <a:pt x="1098582" y="471586"/>
                      <a:pt x="1093862" y="504188"/>
                      <a:pt x="1067540" y="535010"/>
                    </a:cubicBezTo>
                    <a:cubicBezTo>
                      <a:pt x="1054789" y="549941"/>
                      <a:pt x="1041918" y="558282"/>
                      <a:pt x="1023847" y="565743"/>
                    </a:cubicBezTo>
                    <a:cubicBezTo>
                      <a:pt x="986044" y="581354"/>
                      <a:pt x="945711" y="591965"/>
                      <a:pt x="906838" y="604665"/>
                    </a:cubicBezTo>
                    <a:lnTo>
                      <a:pt x="650689" y="687652"/>
                    </a:lnTo>
                    <a:lnTo>
                      <a:pt x="369478" y="778818"/>
                    </a:lnTo>
                    <a:cubicBezTo>
                      <a:pt x="322285" y="794180"/>
                      <a:pt x="230308" y="829082"/>
                      <a:pt x="186245" y="832092"/>
                    </a:cubicBezTo>
                    <a:cubicBezTo>
                      <a:pt x="159533" y="833913"/>
                      <a:pt x="124900" y="819861"/>
                      <a:pt x="105248" y="802000"/>
                    </a:cubicBezTo>
                    <a:cubicBezTo>
                      <a:pt x="86907" y="785329"/>
                      <a:pt x="76086" y="763407"/>
                      <a:pt x="67606" y="740496"/>
                    </a:cubicBezTo>
                    <a:cubicBezTo>
                      <a:pt x="63625" y="716644"/>
                      <a:pt x="54105" y="691892"/>
                      <a:pt x="46774" y="668760"/>
                    </a:cubicBezTo>
                    <a:lnTo>
                      <a:pt x="7151" y="545051"/>
                    </a:lnTo>
                    <a:cubicBezTo>
                      <a:pt x="5021" y="537641"/>
                      <a:pt x="2841" y="530110"/>
                      <a:pt x="1631" y="522499"/>
                    </a:cubicBezTo>
                    <a:cubicBezTo>
                      <a:pt x="-3000" y="493347"/>
                      <a:pt x="1981" y="466215"/>
                      <a:pt x="19782" y="442343"/>
                    </a:cubicBezTo>
                    <a:cubicBezTo>
                      <a:pt x="22382" y="438883"/>
                      <a:pt x="25173" y="435583"/>
                      <a:pt x="28143" y="432423"/>
                    </a:cubicBezTo>
                    <a:cubicBezTo>
                      <a:pt x="31113" y="429272"/>
                      <a:pt x="34243" y="426292"/>
                      <a:pt x="37543" y="423492"/>
                    </a:cubicBezTo>
                    <a:cubicBezTo>
                      <a:pt x="40844" y="420692"/>
                      <a:pt x="44294" y="418082"/>
                      <a:pt x="47884" y="415661"/>
                    </a:cubicBezTo>
                    <a:cubicBezTo>
                      <a:pt x="51474" y="413241"/>
                      <a:pt x="55185" y="411031"/>
                      <a:pt x="59025" y="409021"/>
                    </a:cubicBezTo>
                    <a:cubicBezTo>
                      <a:pt x="83807" y="395770"/>
                      <a:pt x="113319" y="388919"/>
                      <a:pt x="139951" y="379949"/>
                    </a:cubicBezTo>
                    <a:cubicBezTo>
                      <a:pt x="185224" y="364708"/>
                      <a:pt x="232688" y="344726"/>
                      <a:pt x="280022" y="337376"/>
                    </a:cubicBezTo>
                    <a:close/>
                  </a:path>
                </a:pathLst>
              </a:custGeom>
              <a:solidFill>
                <a:srgbClr val="00F0BE"/>
              </a:solidFill>
              <a:ln w="998" cap="flat">
                <a:solidFill>
                  <a:srgbClr val="00F0BE"/>
                </a:solidFill>
                <a:prstDash val="solid"/>
                <a:miter/>
              </a:ln>
            </p:spPr>
            <p:txBody>
              <a:bodyPr rtlCol="0" anchor="ctr"/>
              <a:lstStyle/>
              <a:p>
                <a:endParaRPr lang="es-ES"/>
              </a:p>
            </p:txBody>
          </p:sp>
          <p:sp>
            <p:nvSpPr>
              <p:cNvPr id="42" name="Forma libre 41">
                <a:extLst>
                  <a:ext uri="{FF2B5EF4-FFF2-40B4-BE49-F238E27FC236}">
                    <a16:creationId xmlns:a16="http://schemas.microsoft.com/office/drawing/2014/main" id="{2CFD83A9-BA7C-CCE5-AB56-54787D1C6CBD}"/>
                  </a:ext>
                </a:extLst>
              </p:cNvPr>
              <p:cNvSpPr/>
              <p:nvPr/>
            </p:nvSpPr>
            <p:spPr>
              <a:xfrm rot="1140779">
                <a:off x="10104562" y="1799437"/>
                <a:ext cx="145250" cy="143335"/>
              </a:xfrm>
              <a:custGeom>
                <a:avLst/>
                <a:gdLst>
                  <a:gd name="connsiteX0" fmla="*/ 58954 w 145250"/>
                  <a:gd name="connsiteY0" fmla="*/ 590 h 143335"/>
                  <a:gd name="connsiteX1" fmla="*/ 98647 w 145250"/>
                  <a:gd name="connsiteY1" fmla="*/ 4731 h 143335"/>
                  <a:gd name="connsiteX2" fmla="*/ 101938 w 145250"/>
                  <a:gd name="connsiteY2" fmla="*/ 6101 h 143335"/>
                  <a:gd name="connsiteX3" fmla="*/ 105158 w 145250"/>
                  <a:gd name="connsiteY3" fmla="*/ 7631 h 143335"/>
                  <a:gd name="connsiteX4" fmla="*/ 108298 w 145250"/>
                  <a:gd name="connsiteY4" fmla="*/ 9321 h 143335"/>
                  <a:gd name="connsiteX5" fmla="*/ 111348 w 145250"/>
                  <a:gd name="connsiteY5" fmla="*/ 11161 h 143335"/>
                  <a:gd name="connsiteX6" fmla="*/ 114309 w 145250"/>
                  <a:gd name="connsiteY6" fmla="*/ 13151 h 143335"/>
                  <a:gd name="connsiteX7" fmla="*/ 117169 w 145250"/>
                  <a:gd name="connsiteY7" fmla="*/ 15281 h 143335"/>
                  <a:gd name="connsiteX8" fmla="*/ 119919 w 145250"/>
                  <a:gd name="connsiteY8" fmla="*/ 17552 h 143335"/>
                  <a:gd name="connsiteX9" fmla="*/ 122549 w 145250"/>
                  <a:gd name="connsiteY9" fmla="*/ 19952 h 143335"/>
                  <a:gd name="connsiteX10" fmla="*/ 125059 w 145250"/>
                  <a:gd name="connsiteY10" fmla="*/ 22482 h 143335"/>
                  <a:gd name="connsiteX11" fmla="*/ 127449 w 145250"/>
                  <a:gd name="connsiteY11" fmla="*/ 25132 h 143335"/>
                  <a:gd name="connsiteX12" fmla="*/ 129700 w 145250"/>
                  <a:gd name="connsiteY12" fmla="*/ 27892 h 143335"/>
                  <a:gd name="connsiteX13" fmla="*/ 131810 w 145250"/>
                  <a:gd name="connsiteY13" fmla="*/ 30763 h 143335"/>
                  <a:gd name="connsiteX14" fmla="*/ 133780 w 145250"/>
                  <a:gd name="connsiteY14" fmla="*/ 33733 h 143335"/>
                  <a:gd name="connsiteX15" fmla="*/ 135600 w 145250"/>
                  <a:gd name="connsiteY15" fmla="*/ 36793 h 143335"/>
                  <a:gd name="connsiteX16" fmla="*/ 137270 w 145250"/>
                  <a:gd name="connsiteY16" fmla="*/ 39943 h 143335"/>
                  <a:gd name="connsiteX17" fmla="*/ 138790 w 145250"/>
                  <a:gd name="connsiteY17" fmla="*/ 43174 h 143335"/>
                  <a:gd name="connsiteX18" fmla="*/ 140160 w 145250"/>
                  <a:gd name="connsiteY18" fmla="*/ 98028 h 143335"/>
                  <a:gd name="connsiteX19" fmla="*/ 87006 w 145250"/>
                  <a:gd name="connsiteY19" fmla="*/ 142441 h 143335"/>
                  <a:gd name="connsiteX20" fmla="*/ 42833 w 145250"/>
                  <a:gd name="connsiteY20" fmla="*/ 136580 h 143335"/>
                  <a:gd name="connsiteX21" fmla="*/ 39483 w 145250"/>
                  <a:gd name="connsiteY21" fmla="*/ 134930 h 143335"/>
                  <a:gd name="connsiteX22" fmla="*/ 36223 w 145250"/>
                  <a:gd name="connsiteY22" fmla="*/ 133110 h 143335"/>
                  <a:gd name="connsiteX23" fmla="*/ 33052 w 145250"/>
                  <a:gd name="connsiteY23" fmla="*/ 131130 h 143335"/>
                  <a:gd name="connsiteX24" fmla="*/ 29982 w 145250"/>
                  <a:gd name="connsiteY24" fmla="*/ 128990 h 143335"/>
                  <a:gd name="connsiteX25" fmla="*/ 27032 w 145250"/>
                  <a:gd name="connsiteY25" fmla="*/ 126700 h 143335"/>
                  <a:gd name="connsiteX26" fmla="*/ 24192 w 145250"/>
                  <a:gd name="connsiteY26" fmla="*/ 124270 h 143335"/>
                  <a:gd name="connsiteX27" fmla="*/ 21482 w 145250"/>
                  <a:gd name="connsiteY27" fmla="*/ 121699 h 143335"/>
                  <a:gd name="connsiteX28" fmla="*/ 18901 w 145250"/>
                  <a:gd name="connsiteY28" fmla="*/ 118989 h 143335"/>
                  <a:gd name="connsiteX29" fmla="*/ 16461 w 145250"/>
                  <a:gd name="connsiteY29" fmla="*/ 116159 h 143335"/>
                  <a:gd name="connsiteX30" fmla="*/ 14161 w 145250"/>
                  <a:gd name="connsiteY30" fmla="*/ 113209 h 143335"/>
                  <a:gd name="connsiteX31" fmla="*/ 12011 w 145250"/>
                  <a:gd name="connsiteY31" fmla="*/ 110149 h 143335"/>
                  <a:gd name="connsiteX32" fmla="*/ 10021 w 145250"/>
                  <a:gd name="connsiteY32" fmla="*/ 106988 h 143335"/>
                  <a:gd name="connsiteX33" fmla="*/ 8191 w 145250"/>
                  <a:gd name="connsiteY33" fmla="*/ 103728 h 143335"/>
                  <a:gd name="connsiteX34" fmla="*/ 6530 w 145250"/>
                  <a:gd name="connsiteY34" fmla="*/ 100378 h 143335"/>
                  <a:gd name="connsiteX35" fmla="*/ 5040 w 145250"/>
                  <a:gd name="connsiteY35" fmla="*/ 96948 h 143335"/>
                  <a:gd name="connsiteX36" fmla="*/ 3720 w 145250"/>
                  <a:gd name="connsiteY36" fmla="*/ 93447 h 143335"/>
                  <a:gd name="connsiteX37" fmla="*/ 2650 w 145250"/>
                  <a:gd name="connsiteY37" fmla="*/ 90007 h 143335"/>
                  <a:gd name="connsiteX38" fmla="*/ 1760 w 145250"/>
                  <a:gd name="connsiteY38" fmla="*/ 86517 h 143335"/>
                  <a:gd name="connsiteX39" fmla="*/ 1050 w 145250"/>
                  <a:gd name="connsiteY39" fmla="*/ 82986 h 143335"/>
                  <a:gd name="connsiteX40" fmla="*/ 520 w 145250"/>
                  <a:gd name="connsiteY40" fmla="*/ 79416 h 143335"/>
                  <a:gd name="connsiteX41" fmla="*/ 170 w 145250"/>
                  <a:gd name="connsiteY41" fmla="*/ 75826 h 143335"/>
                  <a:gd name="connsiteX42" fmla="*/ 10 w 145250"/>
                  <a:gd name="connsiteY42" fmla="*/ 72226 h 143335"/>
                  <a:gd name="connsiteX43" fmla="*/ 40 w 145250"/>
                  <a:gd name="connsiteY43" fmla="*/ 68615 h 143335"/>
                  <a:gd name="connsiteX44" fmla="*/ 250 w 145250"/>
                  <a:gd name="connsiteY44" fmla="*/ 65015 h 143335"/>
                  <a:gd name="connsiteX45" fmla="*/ 650 w 145250"/>
                  <a:gd name="connsiteY45" fmla="*/ 61435 h 143335"/>
                  <a:gd name="connsiteX46" fmla="*/ 1230 w 145250"/>
                  <a:gd name="connsiteY46" fmla="*/ 57875 h 143335"/>
                  <a:gd name="connsiteX47" fmla="*/ 1990 w 145250"/>
                  <a:gd name="connsiteY47" fmla="*/ 54354 h 143335"/>
                  <a:gd name="connsiteX48" fmla="*/ 2930 w 145250"/>
                  <a:gd name="connsiteY48" fmla="*/ 50874 h 143335"/>
                  <a:gd name="connsiteX49" fmla="*/ 4050 w 145250"/>
                  <a:gd name="connsiteY49" fmla="*/ 47444 h 143335"/>
                  <a:gd name="connsiteX50" fmla="*/ 5340 w 145250"/>
                  <a:gd name="connsiteY50" fmla="*/ 44084 h 143335"/>
                  <a:gd name="connsiteX51" fmla="*/ 6801 w 145250"/>
                  <a:gd name="connsiteY51" fmla="*/ 40793 h 143335"/>
                  <a:gd name="connsiteX52" fmla="*/ 8441 w 145250"/>
                  <a:gd name="connsiteY52" fmla="*/ 37583 h 143335"/>
                  <a:gd name="connsiteX53" fmla="*/ 58954 w 145250"/>
                  <a:gd name="connsiteY53" fmla="*/ 590 h 14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5250" h="143335">
                    <a:moveTo>
                      <a:pt x="58954" y="590"/>
                    </a:moveTo>
                    <a:cubicBezTo>
                      <a:pt x="72765" y="-550"/>
                      <a:pt x="85456" y="-460"/>
                      <a:pt x="98647" y="4731"/>
                    </a:cubicBezTo>
                    <a:cubicBezTo>
                      <a:pt x="99757" y="5161"/>
                      <a:pt x="100848" y="5621"/>
                      <a:pt x="101938" y="6101"/>
                    </a:cubicBezTo>
                    <a:cubicBezTo>
                      <a:pt x="103028" y="6581"/>
                      <a:pt x="104098" y="7101"/>
                      <a:pt x="105158" y="7631"/>
                    </a:cubicBezTo>
                    <a:cubicBezTo>
                      <a:pt x="106218" y="8171"/>
                      <a:pt x="107268" y="8731"/>
                      <a:pt x="108298" y="9321"/>
                    </a:cubicBezTo>
                    <a:cubicBezTo>
                      <a:pt x="109328" y="9911"/>
                      <a:pt x="110348" y="10521"/>
                      <a:pt x="111348" y="11161"/>
                    </a:cubicBezTo>
                    <a:cubicBezTo>
                      <a:pt x="112348" y="11801"/>
                      <a:pt x="113338" y="12461"/>
                      <a:pt x="114309" y="13151"/>
                    </a:cubicBezTo>
                    <a:cubicBezTo>
                      <a:pt x="115279" y="13841"/>
                      <a:pt x="116229" y="14551"/>
                      <a:pt x="117169" y="15281"/>
                    </a:cubicBezTo>
                    <a:cubicBezTo>
                      <a:pt x="118109" y="16011"/>
                      <a:pt x="119019" y="16772"/>
                      <a:pt x="119919" y="17552"/>
                    </a:cubicBezTo>
                    <a:cubicBezTo>
                      <a:pt x="120819" y="18332"/>
                      <a:pt x="121699" y="19132"/>
                      <a:pt x="122549" y="19952"/>
                    </a:cubicBezTo>
                    <a:cubicBezTo>
                      <a:pt x="123409" y="20772"/>
                      <a:pt x="124249" y="21622"/>
                      <a:pt x="125059" y="22482"/>
                    </a:cubicBezTo>
                    <a:cubicBezTo>
                      <a:pt x="125879" y="23342"/>
                      <a:pt x="126669" y="24232"/>
                      <a:pt x="127449" y="25132"/>
                    </a:cubicBezTo>
                    <a:cubicBezTo>
                      <a:pt x="128220" y="26032"/>
                      <a:pt x="128970" y="26952"/>
                      <a:pt x="129700" y="27892"/>
                    </a:cubicBezTo>
                    <a:cubicBezTo>
                      <a:pt x="130430" y="28832"/>
                      <a:pt x="131130" y="29793"/>
                      <a:pt x="131810" y="30763"/>
                    </a:cubicBezTo>
                    <a:cubicBezTo>
                      <a:pt x="132490" y="31733"/>
                      <a:pt x="133150" y="32723"/>
                      <a:pt x="133780" y="33733"/>
                    </a:cubicBezTo>
                    <a:cubicBezTo>
                      <a:pt x="134410" y="34743"/>
                      <a:pt x="135020" y="35763"/>
                      <a:pt x="135600" y="36793"/>
                    </a:cubicBezTo>
                    <a:cubicBezTo>
                      <a:pt x="136180" y="37833"/>
                      <a:pt x="136740" y="38883"/>
                      <a:pt x="137270" y="39943"/>
                    </a:cubicBezTo>
                    <a:cubicBezTo>
                      <a:pt x="137800" y="41003"/>
                      <a:pt x="138310" y="42083"/>
                      <a:pt x="138790" y="43174"/>
                    </a:cubicBezTo>
                    <a:cubicBezTo>
                      <a:pt x="146581" y="60545"/>
                      <a:pt x="147671" y="80316"/>
                      <a:pt x="140160" y="98028"/>
                    </a:cubicBezTo>
                    <a:cubicBezTo>
                      <a:pt x="129840" y="122339"/>
                      <a:pt x="110478" y="133590"/>
                      <a:pt x="87006" y="142441"/>
                    </a:cubicBezTo>
                    <a:cubicBezTo>
                      <a:pt x="71505" y="144511"/>
                      <a:pt x="57124" y="143161"/>
                      <a:pt x="42833" y="136580"/>
                    </a:cubicBezTo>
                    <a:cubicBezTo>
                      <a:pt x="41703" y="136060"/>
                      <a:pt x="40583" y="135510"/>
                      <a:pt x="39483" y="134930"/>
                    </a:cubicBezTo>
                    <a:cubicBezTo>
                      <a:pt x="38383" y="134350"/>
                      <a:pt x="37293" y="133740"/>
                      <a:pt x="36223" y="133110"/>
                    </a:cubicBezTo>
                    <a:cubicBezTo>
                      <a:pt x="35153" y="132480"/>
                      <a:pt x="34093" y="131820"/>
                      <a:pt x="33052" y="131130"/>
                    </a:cubicBezTo>
                    <a:cubicBezTo>
                      <a:pt x="32012" y="130440"/>
                      <a:pt x="30992" y="129730"/>
                      <a:pt x="29982" y="128990"/>
                    </a:cubicBezTo>
                    <a:cubicBezTo>
                      <a:pt x="28982" y="128250"/>
                      <a:pt x="27992" y="127490"/>
                      <a:pt x="27032" y="126700"/>
                    </a:cubicBezTo>
                    <a:cubicBezTo>
                      <a:pt x="26062" y="125910"/>
                      <a:pt x="25122" y="125100"/>
                      <a:pt x="24192" y="124270"/>
                    </a:cubicBezTo>
                    <a:cubicBezTo>
                      <a:pt x="23262" y="123429"/>
                      <a:pt x="22362" y="122579"/>
                      <a:pt x="21482" y="121699"/>
                    </a:cubicBezTo>
                    <a:cubicBezTo>
                      <a:pt x="20602" y="120819"/>
                      <a:pt x="19741" y="119919"/>
                      <a:pt x="18901" y="118989"/>
                    </a:cubicBezTo>
                    <a:cubicBezTo>
                      <a:pt x="18061" y="118069"/>
                      <a:pt x="17251" y="117119"/>
                      <a:pt x="16461" y="116159"/>
                    </a:cubicBezTo>
                    <a:cubicBezTo>
                      <a:pt x="15671" y="115199"/>
                      <a:pt x="14901" y="114209"/>
                      <a:pt x="14161" y="113209"/>
                    </a:cubicBezTo>
                    <a:cubicBezTo>
                      <a:pt x="13421" y="112209"/>
                      <a:pt x="12701" y="111189"/>
                      <a:pt x="12011" y="110149"/>
                    </a:cubicBezTo>
                    <a:cubicBezTo>
                      <a:pt x="11321" y="109108"/>
                      <a:pt x="10661" y="108058"/>
                      <a:pt x="10021" y="106988"/>
                    </a:cubicBezTo>
                    <a:cubicBezTo>
                      <a:pt x="9381" y="105918"/>
                      <a:pt x="8771" y="104828"/>
                      <a:pt x="8191" y="103728"/>
                    </a:cubicBezTo>
                    <a:cubicBezTo>
                      <a:pt x="7611" y="102628"/>
                      <a:pt x="7051" y="101508"/>
                      <a:pt x="6530" y="100378"/>
                    </a:cubicBezTo>
                    <a:cubicBezTo>
                      <a:pt x="6000" y="99248"/>
                      <a:pt x="5510" y="98108"/>
                      <a:pt x="5040" y="96948"/>
                    </a:cubicBezTo>
                    <a:cubicBezTo>
                      <a:pt x="4570" y="95787"/>
                      <a:pt x="4130" y="94627"/>
                      <a:pt x="3720" y="93447"/>
                    </a:cubicBezTo>
                    <a:cubicBezTo>
                      <a:pt x="3330" y="92307"/>
                      <a:pt x="2980" y="91157"/>
                      <a:pt x="2650" y="90007"/>
                    </a:cubicBezTo>
                    <a:cubicBezTo>
                      <a:pt x="2320" y="88847"/>
                      <a:pt x="2030" y="87687"/>
                      <a:pt x="1760" y="86517"/>
                    </a:cubicBezTo>
                    <a:cubicBezTo>
                      <a:pt x="1490" y="85347"/>
                      <a:pt x="1260" y="84167"/>
                      <a:pt x="1050" y="82986"/>
                    </a:cubicBezTo>
                    <a:cubicBezTo>
                      <a:pt x="840" y="81806"/>
                      <a:pt x="670" y="80616"/>
                      <a:pt x="520" y="79416"/>
                    </a:cubicBezTo>
                    <a:cubicBezTo>
                      <a:pt x="370" y="78226"/>
                      <a:pt x="260" y="77026"/>
                      <a:pt x="170" y="75826"/>
                    </a:cubicBezTo>
                    <a:cubicBezTo>
                      <a:pt x="90" y="74626"/>
                      <a:pt x="30" y="73426"/>
                      <a:pt x="10" y="72226"/>
                    </a:cubicBezTo>
                    <a:cubicBezTo>
                      <a:pt x="-10" y="71026"/>
                      <a:pt x="0" y="69826"/>
                      <a:pt x="40" y="68615"/>
                    </a:cubicBezTo>
                    <a:cubicBezTo>
                      <a:pt x="80" y="67415"/>
                      <a:pt x="150" y="66215"/>
                      <a:pt x="250" y="65015"/>
                    </a:cubicBezTo>
                    <a:cubicBezTo>
                      <a:pt x="350" y="63815"/>
                      <a:pt x="480" y="62625"/>
                      <a:pt x="650" y="61435"/>
                    </a:cubicBezTo>
                    <a:cubicBezTo>
                      <a:pt x="810" y="60245"/>
                      <a:pt x="1000" y="59055"/>
                      <a:pt x="1230" y="57875"/>
                    </a:cubicBezTo>
                    <a:cubicBezTo>
                      <a:pt x="1460" y="56695"/>
                      <a:pt x="1710" y="55514"/>
                      <a:pt x="1990" y="54354"/>
                    </a:cubicBezTo>
                    <a:cubicBezTo>
                      <a:pt x="2270" y="53184"/>
                      <a:pt x="2590" y="52024"/>
                      <a:pt x="2930" y="50874"/>
                    </a:cubicBezTo>
                    <a:cubicBezTo>
                      <a:pt x="3270" y="49724"/>
                      <a:pt x="3650" y="48584"/>
                      <a:pt x="4050" y="47444"/>
                    </a:cubicBezTo>
                    <a:cubicBezTo>
                      <a:pt x="4450" y="46314"/>
                      <a:pt x="4880" y="45194"/>
                      <a:pt x="5340" y="44084"/>
                    </a:cubicBezTo>
                    <a:cubicBezTo>
                      <a:pt x="5800" y="42974"/>
                      <a:pt x="6290" y="41873"/>
                      <a:pt x="6801" y="40793"/>
                    </a:cubicBezTo>
                    <a:cubicBezTo>
                      <a:pt x="7321" y="39703"/>
                      <a:pt x="7861" y="38633"/>
                      <a:pt x="8441" y="37583"/>
                    </a:cubicBezTo>
                    <a:cubicBezTo>
                      <a:pt x="19751" y="16572"/>
                      <a:pt x="37293" y="7431"/>
                      <a:pt x="58954" y="590"/>
                    </a:cubicBezTo>
                    <a:close/>
                  </a:path>
                </a:pathLst>
              </a:custGeom>
              <a:solidFill>
                <a:srgbClr val="FFFFFF"/>
              </a:solidFill>
              <a:ln w="998" cap="flat">
                <a:noFill/>
                <a:prstDash val="solid"/>
                <a:miter/>
              </a:ln>
            </p:spPr>
            <p:txBody>
              <a:bodyPr rtlCol="0" anchor="ctr"/>
              <a:lstStyle/>
              <a:p>
                <a:endParaRPr lang="es-ES"/>
              </a:p>
            </p:txBody>
          </p:sp>
          <p:sp>
            <p:nvSpPr>
              <p:cNvPr id="43" name="Forma libre 42">
                <a:extLst>
                  <a:ext uri="{FF2B5EF4-FFF2-40B4-BE49-F238E27FC236}">
                    <a16:creationId xmlns:a16="http://schemas.microsoft.com/office/drawing/2014/main" id="{C84132B0-E092-F912-EA71-320542FEF249}"/>
                  </a:ext>
                </a:extLst>
              </p:cNvPr>
              <p:cNvSpPr/>
              <p:nvPr/>
            </p:nvSpPr>
            <p:spPr>
              <a:xfrm rot="1140779">
                <a:off x="11044524" y="4567148"/>
                <a:ext cx="1243822" cy="1189598"/>
              </a:xfrm>
              <a:custGeom>
                <a:avLst/>
                <a:gdLst>
                  <a:gd name="connsiteX0" fmla="*/ 394569 w 1243822"/>
                  <a:gd name="connsiteY0" fmla="*/ 25242 h 1189598"/>
                  <a:gd name="connsiteX1" fmla="*/ 435182 w 1243822"/>
                  <a:gd name="connsiteY1" fmla="*/ 0 h 1189598"/>
                  <a:gd name="connsiteX2" fmla="*/ 1096002 w 1243822"/>
                  <a:gd name="connsiteY2" fmla="*/ 972902 h 1189598"/>
                  <a:gd name="connsiteX3" fmla="*/ 1243823 w 1243822"/>
                  <a:gd name="connsiteY3" fmla="*/ 1189149 h 1189598"/>
                  <a:gd name="connsiteX4" fmla="*/ 1079570 w 1243822"/>
                  <a:gd name="connsiteY4" fmla="*/ 1188599 h 1189598"/>
                  <a:gd name="connsiteX5" fmla="*/ 735845 w 1243822"/>
                  <a:gd name="connsiteY5" fmla="*/ 1188568 h 1189598"/>
                  <a:gd name="connsiteX6" fmla="*/ 582493 w 1243822"/>
                  <a:gd name="connsiteY6" fmla="*/ 1188699 h 1189598"/>
                  <a:gd name="connsiteX7" fmla="*/ 585804 w 1243822"/>
                  <a:gd name="connsiteY7" fmla="*/ 1177618 h 1189598"/>
                  <a:gd name="connsiteX8" fmla="*/ 326354 w 1243822"/>
                  <a:gd name="connsiteY8" fmla="*/ 780848 h 1189598"/>
                  <a:gd name="connsiteX9" fmla="*/ 174263 w 1243822"/>
                  <a:gd name="connsiteY9" fmla="*/ 556711 h 1189598"/>
                  <a:gd name="connsiteX10" fmla="*/ 48574 w 1243822"/>
                  <a:gd name="connsiteY10" fmla="*/ 362067 h 1189598"/>
                  <a:gd name="connsiteX11" fmla="*/ 0 w 1243822"/>
                  <a:gd name="connsiteY11" fmla="*/ 289322 h 1189598"/>
                  <a:gd name="connsiteX12" fmla="*/ 145701 w 1243822"/>
                  <a:gd name="connsiteY12" fmla="*/ 192904 h 1189598"/>
                  <a:gd name="connsiteX13" fmla="*/ 394579 w 1243822"/>
                  <a:gd name="connsiteY13" fmla="*/ 25232 h 118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822" h="1189598">
                    <a:moveTo>
                      <a:pt x="394569" y="25242"/>
                    </a:moveTo>
                    <a:cubicBezTo>
                      <a:pt x="407950" y="16731"/>
                      <a:pt x="421241" y="7541"/>
                      <a:pt x="435182" y="0"/>
                    </a:cubicBezTo>
                    <a:cubicBezTo>
                      <a:pt x="651789" y="326794"/>
                      <a:pt x="872055" y="651099"/>
                      <a:pt x="1096002" y="972902"/>
                    </a:cubicBezTo>
                    <a:cubicBezTo>
                      <a:pt x="1113083" y="997714"/>
                      <a:pt x="1243613" y="1181618"/>
                      <a:pt x="1243823" y="1189149"/>
                    </a:cubicBezTo>
                    <a:cubicBezTo>
                      <a:pt x="1189209" y="1186798"/>
                      <a:pt x="1134224" y="1188788"/>
                      <a:pt x="1079570" y="1188599"/>
                    </a:cubicBezTo>
                    <a:cubicBezTo>
                      <a:pt x="964982" y="1187768"/>
                      <a:pt x="850403" y="1187758"/>
                      <a:pt x="735845" y="1188568"/>
                    </a:cubicBezTo>
                    <a:cubicBezTo>
                      <a:pt x="684931" y="1188748"/>
                      <a:pt x="633337" y="1190709"/>
                      <a:pt x="582493" y="1188699"/>
                    </a:cubicBezTo>
                    <a:cubicBezTo>
                      <a:pt x="584673" y="1184998"/>
                      <a:pt x="585764" y="1181998"/>
                      <a:pt x="585804" y="1177618"/>
                    </a:cubicBezTo>
                    <a:cubicBezTo>
                      <a:pt x="585844" y="1159996"/>
                      <a:pt x="355016" y="821531"/>
                      <a:pt x="326354" y="780848"/>
                    </a:cubicBezTo>
                    <a:cubicBezTo>
                      <a:pt x="274690" y="706783"/>
                      <a:pt x="223997" y="632077"/>
                      <a:pt x="174263" y="556711"/>
                    </a:cubicBezTo>
                    <a:lnTo>
                      <a:pt x="48574" y="362067"/>
                    </a:lnTo>
                    <a:cubicBezTo>
                      <a:pt x="35763" y="342386"/>
                      <a:pt x="17481" y="303663"/>
                      <a:pt x="0" y="289322"/>
                    </a:cubicBezTo>
                    <a:cubicBezTo>
                      <a:pt x="47104" y="254979"/>
                      <a:pt x="97287" y="225307"/>
                      <a:pt x="145701" y="192904"/>
                    </a:cubicBezTo>
                    <a:cubicBezTo>
                      <a:pt x="228867" y="137260"/>
                      <a:pt x="310753" y="80036"/>
                      <a:pt x="394579" y="25232"/>
                    </a:cubicBezTo>
                    <a:close/>
                  </a:path>
                </a:pathLst>
              </a:custGeom>
              <a:solidFill>
                <a:srgbClr val="002855"/>
              </a:solidFill>
              <a:ln w="998" cap="flat">
                <a:noFill/>
                <a:prstDash val="solid"/>
                <a:miter/>
              </a:ln>
            </p:spPr>
            <p:txBody>
              <a:bodyPr rtlCol="0" anchor="ctr"/>
              <a:lstStyle/>
              <a:p>
                <a:endParaRPr lang="es-ES" dirty="0"/>
              </a:p>
            </p:txBody>
          </p:sp>
          <p:sp>
            <p:nvSpPr>
              <p:cNvPr id="44" name="Forma libre 43">
                <a:extLst>
                  <a:ext uri="{FF2B5EF4-FFF2-40B4-BE49-F238E27FC236}">
                    <a16:creationId xmlns:a16="http://schemas.microsoft.com/office/drawing/2014/main" id="{0EB8A227-40BA-9467-2A97-46F9E10B5340}"/>
                  </a:ext>
                </a:extLst>
              </p:cNvPr>
              <p:cNvSpPr/>
              <p:nvPr/>
            </p:nvSpPr>
            <p:spPr>
              <a:xfrm rot="1140779">
                <a:off x="8747523" y="2272916"/>
                <a:ext cx="2538898" cy="2404885"/>
              </a:xfrm>
              <a:custGeom>
                <a:avLst/>
                <a:gdLst>
                  <a:gd name="connsiteX0" fmla="*/ 2538899 w 2538898"/>
                  <a:gd name="connsiteY0" fmla="*/ 1847597 h 2404885"/>
                  <a:gd name="connsiteX1" fmla="*/ 2155470 w 2538898"/>
                  <a:gd name="connsiteY1" fmla="*/ 1976047 h 2404885"/>
                  <a:gd name="connsiteX2" fmla="*/ 1435336 w 2538898"/>
                  <a:gd name="connsiteY2" fmla="*/ 2210855 h 2404885"/>
                  <a:gd name="connsiteX3" fmla="*/ 1012475 w 2538898"/>
                  <a:gd name="connsiteY3" fmla="*/ 2348335 h 2404885"/>
                  <a:gd name="connsiteX4" fmla="*/ 839152 w 2538898"/>
                  <a:gd name="connsiteY4" fmla="*/ 2402629 h 2404885"/>
                  <a:gd name="connsiteX5" fmla="*/ 785598 w 2538898"/>
                  <a:gd name="connsiteY5" fmla="*/ 2400019 h 2404885"/>
                  <a:gd name="connsiteX6" fmla="*/ 725763 w 2538898"/>
                  <a:gd name="connsiteY6" fmla="*/ 2352485 h 2404885"/>
                  <a:gd name="connsiteX7" fmla="*/ 698921 w 2538898"/>
                  <a:gd name="connsiteY7" fmla="*/ 2281860 h 2404885"/>
                  <a:gd name="connsiteX8" fmla="*/ 654898 w 2538898"/>
                  <a:gd name="connsiteY8" fmla="*/ 2158021 h 2404885"/>
                  <a:gd name="connsiteX9" fmla="*/ 446343 w 2538898"/>
                  <a:gd name="connsiteY9" fmla="*/ 1546425 h 2404885"/>
                  <a:gd name="connsiteX10" fmla="*/ 165892 w 2538898"/>
                  <a:gd name="connsiteY10" fmla="*/ 723704 h 2404885"/>
                  <a:gd name="connsiteX11" fmla="*/ 61694 w 2538898"/>
                  <a:gd name="connsiteY11" fmla="*/ 425852 h 2404885"/>
                  <a:gd name="connsiteX12" fmla="*/ 4760 w 2538898"/>
                  <a:gd name="connsiteY12" fmla="*/ 264100 h 2404885"/>
                  <a:gd name="connsiteX13" fmla="*/ 4760 w 2538898"/>
                  <a:gd name="connsiteY13" fmla="*/ 201945 h 2404885"/>
                  <a:gd name="connsiteX14" fmla="*/ 48363 w 2538898"/>
                  <a:gd name="connsiteY14" fmla="*/ 145781 h 2404885"/>
                  <a:gd name="connsiteX15" fmla="*/ 135059 w 2538898"/>
                  <a:gd name="connsiteY15" fmla="*/ 111598 h 2404885"/>
                  <a:gd name="connsiteX16" fmla="*/ 327924 w 2538898"/>
                  <a:gd name="connsiteY16" fmla="*/ 43413 h 2404885"/>
                  <a:gd name="connsiteX17" fmla="*/ 437502 w 2538898"/>
                  <a:gd name="connsiteY17" fmla="*/ 1510 h 2404885"/>
                  <a:gd name="connsiteX18" fmla="*/ 440272 w 2538898"/>
                  <a:gd name="connsiteY18" fmla="*/ 0 h 2404885"/>
                  <a:gd name="connsiteX19" fmla="*/ 479895 w 2538898"/>
                  <a:gd name="connsiteY19" fmla="*/ 123709 h 2404885"/>
                  <a:gd name="connsiteX20" fmla="*/ 500727 w 2538898"/>
                  <a:gd name="connsiteY20" fmla="*/ 195445 h 2404885"/>
                  <a:gd name="connsiteX21" fmla="*/ 277840 w 2538898"/>
                  <a:gd name="connsiteY21" fmla="*/ 270430 h 2404885"/>
                  <a:gd name="connsiteX22" fmla="*/ 185253 w 2538898"/>
                  <a:gd name="connsiteY22" fmla="*/ 301892 h 2404885"/>
                  <a:gd name="connsiteX23" fmla="*/ 594744 w 2538898"/>
                  <a:gd name="connsiteY23" fmla="*/ 1504422 h 2404885"/>
                  <a:gd name="connsiteX24" fmla="*/ 785528 w 2538898"/>
                  <a:gd name="connsiteY24" fmla="*/ 2062363 h 2404885"/>
                  <a:gd name="connsiteX25" fmla="*/ 840282 w 2538898"/>
                  <a:gd name="connsiteY25" fmla="*/ 2223805 h 2404885"/>
                  <a:gd name="connsiteX26" fmla="*/ 1097201 w 2538898"/>
                  <a:gd name="connsiteY26" fmla="*/ 2140520 h 2404885"/>
                  <a:gd name="connsiteX27" fmla="*/ 2031691 w 2538898"/>
                  <a:gd name="connsiteY27" fmla="*/ 1837497 h 2404885"/>
                  <a:gd name="connsiteX28" fmla="*/ 2222235 w 2538898"/>
                  <a:gd name="connsiteY28" fmla="*/ 1776022 h 2404885"/>
                  <a:gd name="connsiteX29" fmla="*/ 2362305 w 2538898"/>
                  <a:gd name="connsiteY29" fmla="*/ 1731769 h 2404885"/>
                  <a:gd name="connsiteX30" fmla="*/ 2481354 w 2538898"/>
                  <a:gd name="connsiteY30" fmla="*/ 1802404 h 2404885"/>
                  <a:gd name="connsiteX31" fmla="*/ 2538889 w 2538898"/>
                  <a:gd name="connsiteY31" fmla="*/ 1847567 h 240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898" h="2404885">
                    <a:moveTo>
                      <a:pt x="2538899" y="1847597"/>
                    </a:moveTo>
                    <a:cubicBezTo>
                      <a:pt x="2412449" y="1893481"/>
                      <a:pt x="2283210" y="1933794"/>
                      <a:pt x="2155470" y="1976047"/>
                    </a:cubicBezTo>
                    <a:cubicBezTo>
                      <a:pt x="1916122" y="2056473"/>
                      <a:pt x="1676084" y="2134739"/>
                      <a:pt x="1435336" y="2210855"/>
                    </a:cubicBezTo>
                    <a:lnTo>
                      <a:pt x="1012475" y="2348335"/>
                    </a:lnTo>
                    <a:cubicBezTo>
                      <a:pt x="955361" y="2366436"/>
                      <a:pt x="897346" y="2388918"/>
                      <a:pt x="839152" y="2402629"/>
                    </a:cubicBezTo>
                    <a:cubicBezTo>
                      <a:pt x="822341" y="2406589"/>
                      <a:pt x="802039" y="2405099"/>
                      <a:pt x="785598" y="2400019"/>
                    </a:cubicBezTo>
                    <a:cubicBezTo>
                      <a:pt x="761506" y="2392568"/>
                      <a:pt x="737644" y="2375097"/>
                      <a:pt x="725763" y="2352485"/>
                    </a:cubicBezTo>
                    <a:cubicBezTo>
                      <a:pt x="714263" y="2330603"/>
                      <a:pt x="707182" y="2305202"/>
                      <a:pt x="698921" y="2281860"/>
                    </a:cubicBezTo>
                    <a:lnTo>
                      <a:pt x="654898" y="2158021"/>
                    </a:lnTo>
                    <a:cubicBezTo>
                      <a:pt x="583873" y="1954676"/>
                      <a:pt x="514348" y="1750810"/>
                      <a:pt x="446343" y="1546425"/>
                    </a:cubicBezTo>
                    <a:lnTo>
                      <a:pt x="165892" y="723704"/>
                    </a:lnTo>
                    <a:lnTo>
                      <a:pt x="61694" y="425852"/>
                    </a:lnTo>
                    <a:cubicBezTo>
                      <a:pt x="42733" y="372318"/>
                      <a:pt x="20921" y="318524"/>
                      <a:pt x="4760" y="264100"/>
                    </a:cubicBezTo>
                    <a:cubicBezTo>
                      <a:pt x="-1441" y="243218"/>
                      <a:pt x="-1731" y="222837"/>
                      <a:pt x="4760" y="201945"/>
                    </a:cubicBezTo>
                    <a:cubicBezTo>
                      <a:pt x="11750" y="179463"/>
                      <a:pt x="28872" y="158702"/>
                      <a:pt x="48363" y="145781"/>
                    </a:cubicBezTo>
                    <a:cubicBezTo>
                      <a:pt x="73605" y="129050"/>
                      <a:pt x="106647" y="121699"/>
                      <a:pt x="135059" y="111598"/>
                    </a:cubicBezTo>
                    <a:lnTo>
                      <a:pt x="327924" y="43413"/>
                    </a:lnTo>
                    <a:cubicBezTo>
                      <a:pt x="363886" y="30672"/>
                      <a:pt x="403889" y="19541"/>
                      <a:pt x="437502" y="1510"/>
                    </a:cubicBezTo>
                    <a:lnTo>
                      <a:pt x="440272" y="0"/>
                    </a:lnTo>
                    <a:lnTo>
                      <a:pt x="479895" y="123709"/>
                    </a:lnTo>
                    <a:cubicBezTo>
                      <a:pt x="487236" y="146841"/>
                      <a:pt x="496746" y="171593"/>
                      <a:pt x="500727" y="195445"/>
                    </a:cubicBezTo>
                    <a:cubicBezTo>
                      <a:pt x="426031" y="219246"/>
                      <a:pt x="351736" y="244248"/>
                      <a:pt x="277840" y="270430"/>
                    </a:cubicBezTo>
                    <a:cubicBezTo>
                      <a:pt x="247218" y="281031"/>
                      <a:pt x="215295" y="289862"/>
                      <a:pt x="185253" y="301892"/>
                    </a:cubicBezTo>
                    <a:cubicBezTo>
                      <a:pt x="324734" y="701722"/>
                      <a:pt x="461234" y="1102562"/>
                      <a:pt x="594744" y="1504422"/>
                    </a:cubicBezTo>
                    <a:lnTo>
                      <a:pt x="785528" y="2062363"/>
                    </a:lnTo>
                    <a:cubicBezTo>
                      <a:pt x="803629" y="2116218"/>
                      <a:pt x="823181" y="2169622"/>
                      <a:pt x="840282" y="2223805"/>
                    </a:cubicBezTo>
                    <a:cubicBezTo>
                      <a:pt x="925358" y="2194073"/>
                      <a:pt x="1011685" y="2168811"/>
                      <a:pt x="1097201" y="2140520"/>
                    </a:cubicBezTo>
                    <a:lnTo>
                      <a:pt x="2031691" y="1837497"/>
                    </a:lnTo>
                    <a:cubicBezTo>
                      <a:pt x="2095075" y="1816795"/>
                      <a:pt x="2158570" y="1795844"/>
                      <a:pt x="2222235" y="1776022"/>
                    </a:cubicBezTo>
                    <a:cubicBezTo>
                      <a:pt x="2268868" y="1761511"/>
                      <a:pt x="2316432" y="1748500"/>
                      <a:pt x="2362305" y="1731769"/>
                    </a:cubicBezTo>
                    <a:cubicBezTo>
                      <a:pt x="2398428" y="1764391"/>
                      <a:pt x="2436051" y="1785053"/>
                      <a:pt x="2481354" y="1802404"/>
                    </a:cubicBezTo>
                    <a:cubicBezTo>
                      <a:pt x="2503136" y="1815235"/>
                      <a:pt x="2521747" y="1828846"/>
                      <a:pt x="2538889" y="1847567"/>
                    </a:cubicBezTo>
                    <a:close/>
                  </a:path>
                </a:pathLst>
              </a:custGeom>
              <a:solidFill>
                <a:srgbClr val="002855"/>
              </a:solidFill>
              <a:ln w="998" cap="flat">
                <a:noFill/>
                <a:prstDash val="solid"/>
                <a:miter/>
              </a:ln>
            </p:spPr>
            <p:txBody>
              <a:bodyPr rtlCol="0" anchor="ctr"/>
              <a:lstStyle/>
              <a:p>
                <a:endParaRPr lang="es-ES"/>
              </a:p>
            </p:txBody>
          </p:sp>
          <p:sp>
            <p:nvSpPr>
              <p:cNvPr id="45" name="Forma libre 44">
                <a:extLst>
                  <a:ext uri="{FF2B5EF4-FFF2-40B4-BE49-F238E27FC236}">
                    <a16:creationId xmlns:a16="http://schemas.microsoft.com/office/drawing/2014/main" id="{6B7FAC0F-D607-B564-8348-FD6FB26F6D5A}"/>
                  </a:ext>
                </a:extLst>
              </p:cNvPr>
              <p:cNvSpPr/>
              <p:nvPr/>
            </p:nvSpPr>
            <p:spPr>
              <a:xfrm rot="1140779">
                <a:off x="10591608" y="3015149"/>
                <a:ext cx="1250600" cy="1668284"/>
              </a:xfrm>
              <a:custGeom>
                <a:avLst/>
                <a:gdLst>
                  <a:gd name="connsiteX0" fmla="*/ 963970 w 1250600"/>
                  <a:gd name="connsiteY0" fmla="*/ 0 h 1668284"/>
                  <a:gd name="connsiteX1" fmla="*/ 1130682 w 1250600"/>
                  <a:gd name="connsiteY1" fmla="*/ 164582 h 1668284"/>
                  <a:gd name="connsiteX2" fmla="*/ 998642 w 1250600"/>
                  <a:gd name="connsiteY2" fmla="*/ 296692 h 1668284"/>
                  <a:gd name="connsiteX3" fmla="*/ 809388 w 1250600"/>
                  <a:gd name="connsiteY3" fmla="*/ 487486 h 1668284"/>
                  <a:gd name="connsiteX4" fmla="*/ 994212 w 1250600"/>
                  <a:gd name="connsiteY4" fmla="*/ 706603 h 1668284"/>
                  <a:gd name="connsiteX5" fmla="*/ 1065737 w 1250600"/>
                  <a:gd name="connsiteY5" fmla="*/ 1094482 h 1668284"/>
                  <a:gd name="connsiteX6" fmla="*/ 1095029 w 1250600"/>
                  <a:gd name="connsiteY6" fmla="*/ 1220511 h 1668284"/>
                  <a:gd name="connsiteX7" fmla="*/ 1118801 w 1250600"/>
                  <a:gd name="connsiteY7" fmla="*/ 1293526 h 1668284"/>
                  <a:gd name="connsiteX8" fmla="*/ 1182286 w 1250600"/>
                  <a:gd name="connsiteY8" fmla="*/ 1253923 h 1668284"/>
                  <a:gd name="connsiteX9" fmla="*/ 1250601 w 1250600"/>
                  <a:gd name="connsiteY9" fmla="*/ 1359201 h 1668284"/>
                  <a:gd name="connsiteX10" fmla="*/ 1001722 w 1250600"/>
                  <a:gd name="connsiteY10" fmla="*/ 1526874 h 1668284"/>
                  <a:gd name="connsiteX11" fmla="*/ 856022 w 1250600"/>
                  <a:gd name="connsiteY11" fmla="*/ 1623291 h 1668284"/>
                  <a:gd name="connsiteX12" fmla="*/ 784326 w 1250600"/>
                  <a:gd name="connsiteY12" fmla="*/ 1668284 h 1668284"/>
                  <a:gd name="connsiteX13" fmla="*/ 717901 w 1250600"/>
                  <a:gd name="connsiteY13" fmla="*/ 1557036 h 1668284"/>
                  <a:gd name="connsiteX14" fmla="*/ 686839 w 1250600"/>
                  <a:gd name="connsiteY14" fmla="*/ 1578367 h 1668284"/>
                  <a:gd name="connsiteX15" fmla="*/ 638445 w 1250600"/>
                  <a:gd name="connsiteY15" fmla="*/ 1516703 h 1668284"/>
                  <a:gd name="connsiteX16" fmla="*/ 580911 w 1250600"/>
                  <a:gd name="connsiteY16" fmla="*/ 1471540 h 1668284"/>
                  <a:gd name="connsiteX17" fmla="*/ 461862 w 1250600"/>
                  <a:gd name="connsiteY17" fmla="*/ 1400904 h 1668284"/>
                  <a:gd name="connsiteX18" fmla="*/ 350234 w 1250600"/>
                  <a:gd name="connsiteY18" fmla="*/ 1215410 h 1668284"/>
                  <a:gd name="connsiteX19" fmla="*/ 262767 w 1250600"/>
                  <a:gd name="connsiteY19" fmla="*/ 1060319 h 1668284"/>
                  <a:gd name="connsiteX20" fmla="*/ 241226 w 1250600"/>
                  <a:gd name="connsiteY20" fmla="*/ 1021416 h 1668284"/>
                  <a:gd name="connsiteX21" fmla="*/ 167850 w 1250600"/>
                  <a:gd name="connsiteY21" fmla="*/ 932809 h 1668284"/>
                  <a:gd name="connsiteX22" fmla="*/ 81974 w 1250600"/>
                  <a:gd name="connsiteY22" fmla="*/ 835362 h 1668284"/>
                  <a:gd name="connsiteX23" fmla="*/ 64783 w 1250600"/>
                  <a:gd name="connsiteY23" fmla="*/ 806250 h 1668284"/>
                  <a:gd name="connsiteX24" fmla="*/ 2048 w 1250600"/>
                  <a:gd name="connsiteY24" fmla="*/ 685371 h 1668284"/>
                  <a:gd name="connsiteX25" fmla="*/ 17319 w 1250600"/>
                  <a:gd name="connsiteY25" fmla="*/ 603985 h 1668284"/>
                  <a:gd name="connsiteX26" fmla="*/ 93355 w 1250600"/>
                  <a:gd name="connsiteY26" fmla="*/ 555011 h 1668284"/>
                  <a:gd name="connsiteX27" fmla="*/ 128007 w 1250600"/>
                  <a:gd name="connsiteY27" fmla="*/ 550881 h 1668284"/>
                  <a:gd name="connsiteX28" fmla="*/ 129987 w 1250600"/>
                  <a:gd name="connsiteY28" fmla="*/ 550461 h 1668284"/>
                  <a:gd name="connsiteX29" fmla="*/ 236515 w 1250600"/>
                  <a:gd name="connsiteY29" fmla="*/ 475175 h 1668284"/>
                  <a:gd name="connsiteX30" fmla="*/ 281859 w 1250600"/>
                  <a:gd name="connsiteY30" fmla="*/ 442823 h 1668284"/>
                  <a:gd name="connsiteX31" fmla="*/ 410528 w 1250600"/>
                  <a:gd name="connsiteY31" fmla="*/ 357297 h 1668284"/>
                  <a:gd name="connsiteX32" fmla="*/ 455142 w 1250600"/>
                  <a:gd name="connsiteY32" fmla="*/ 334885 h 1668284"/>
                  <a:gd name="connsiteX33" fmla="*/ 636445 w 1250600"/>
                  <a:gd name="connsiteY33" fmla="*/ 323154 h 1668284"/>
                  <a:gd name="connsiteX34" fmla="*/ 713341 w 1250600"/>
                  <a:gd name="connsiteY34" fmla="*/ 244338 h 1668284"/>
                  <a:gd name="connsiteX35" fmla="*/ 963970 w 1250600"/>
                  <a:gd name="connsiteY35" fmla="*/ 20 h 16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0600" h="1668284">
                    <a:moveTo>
                      <a:pt x="963970" y="0"/>
                    </a:moveTo>
                    <a:cubicBezTo>
                      <a:pt x="1020964" y="53234"/>
                      <a:pt x="1074878" y="110058"/>
                      <a:pt x="1130682" y="164582"/>
                    </a:cubicBezTo>
                    <a:cubicBezTo>
                      <a:pt x="1084009" y="205545"/>
                      <a:pt x="1042535" y="252809"/>
                      <a:pt x="998642" y="296692"/>
                    </a:cubicBezTo>
                    <a:cubicBezTo>
                      <a:pt x="935457" y="359857"/>
                      <a:pt x="869702" y="421551"/>
                      <a:pt x="809388" y="487486"/>
                    </a:cubicBezTo>
                    <a:cubicBezTo>
                      <a:pt x="866122" y="562532"/>
                      <a:pt x="950819" y="622286"/>
                      <a:pt x="994212" y="706603"/>
                    </a:cubicBezTo>
                    <a:cubicBezTo>
                      <a:pt x="1042785" y="800990"/>
                      <a:pt x="1049746" y="985653"/>
                      <a:pt x="1065737" y="1094482"/>
                    </a:cubicBezTo>
                    <a:cubicBezTo>
                      <a:pt x="1072018" y="1137205"/>
                      <a:pt x="1083748" y="1178898"/>
                      <a:pt x="1095029" y="1220511"/>
                    </a:cubicBezTo>
                    <a:cubicBezTo>
                      <a:pt x="1101070" y="1242813"/>
                      <a:pt x="1106190" y="1274275"/>
                      <a:pt x="1118801" y="1293526"/>
                    </a:cubicBezTo>
                    <a:cubicBezTo>
                      <a:pt x="1140683" y="1281595"/>
                      <a:pt x="1161394" y="1267484"/>
                      <a:pt x="1182286" y="1253923"/>
                    </a:cubicBezTo>
                    <a:cubicBezTo>
                      <a:pt x="1206148" y="1288036"/>
                      <a:pt x="1231870" y="1321918"/>
                      <a:pt x="1250601" y="1359201"/>
                    </a:cubicBezTo>
                    <a:cubicBezTo>
                      <a:pt x="1166775" y="1414005"/>
                      <a:pt x="1084889" y="1471220"/>
                      <a:pt x="1001722" y="1526874"/>
                    </a:cubicBezTo>
                    <a:cubicBezTo>
                      <a:pt x="953309" y="1559276"/>
                      <a:pt x="903125" y="1588948"/>
                      <a:pt x="856022" y="1623291"/>
                    </a:cubicBezTo>
                    <a:cubicBezTo>
                      <a:pt x="832100" y="1637902"/>
                      <a:pt x="807008" y="1651843"/>
                      <a:pt x="784326" y="1668284"/>
                    </a:cubicBezTo>
                    <a:cubicBezTo>
                      <a:pt x="757244" y="1634522"/>
                      <a:pt x="741283" y="1593339"/>
                      <a:pt x="717901" y="1557036"/>
                    </a:cubicBezTo>
                    <a:cubicBezTo>
                      <a:pt x="707240" y="1563806"/>
                      <a:pt x="697000" y="1570867"/>
                      <a:pt x="686839" y="1578367"/>
                    </a:cubicBezTo>
                    <a:cubicBezTo>
                      <a:pt x="670968" y="1557606"/>
                      <a:pt x="654837" y="1537054"/>
                      <a:pt x="638445" y="1516703"/>
                    </a:cubicBezTo>
                    <a:cubicBezTo>
                      <a:pt x="621304" y="1497982"/>
                      <a:pt x="602683" y="1484360"/>
                      <a:pt x="580911" y="1471540"/>
                    </a:cubicBezTo>
                    <a:cubicBezTo>
                      <a:pt x="535608" y="1454178"/>
                      <a:pt x="497985" y="1433517"/>
                      <a:pt x="461862" y="1400904"/>
                    </a:cubicBezTo>
                    <a:cubicBezTo>
                      <a:pt x="429640" y="1371592"/>
                      <a:pt x="373615" y="1257444"/>
                      <a:pt x="350234" y="1215410"/>
                    </a:cubicBezTo>
                    <a:lnTo>
                      <a:pt x="262767" y="1060319"/>
                    </a:lnTo>
                    <a:cubicBezTo>
                      <a:pt x="255957" y="1047138"/>
                      <a:pt x="249376" y="1033827"/>
                      <a:pt x="241226" y="1021416"/>
                    </a:cubicBezTo>
                    <a:cubicBezTo>
                      <a:pt x="223704" y="987023"/>
                      <a:pt x="194742" y="959872"/>
                      <a:pt x="167850" y="932809"/>
                    </a:cubicBezTo>
                    <a:cubicBezTo>
                      <a:pt x="137118" y="902097"/>
                      <a:pt x="107146" y="870895"/>
                      <a:pt x="81974" y="835362"/>
                    </a:cubicBezTo>
                    <a:cubicBezTo>
                      <a:pt x="78574" y="825591"/>
                      <a:pt x="70273" y="815111"/>
                      <a:pt x="64783" y="806250"/>
                    </a:cubicBezTo>
                    <a:cubicBezTo>
                      <a:pt x="41981" y="769447"/>
                      <a:pt x="10489" y="728124"/>
                      <a:pt x="2048" y="685371"/>
                    </a:cubicBezTo>
                    <a:cubicBezTo>
                      <a:pt x="-3283" y="658369"/>
                      <a:pt x="1788" y="626987"/>
                      <a:pt x="17319" y="603985"/>
                    </a:cubicBezTo>
                    <a:cubicBezTo>
                      <a:pt x="35240" y="577443"/>
                      <a:pt x="61902" y="560272"/>
                      <a:pt x="93355" y="555011"/>
                    </a:cubicBezTo>
                    <a:cubicBezTo>
                      <a:pt x="104886" y="553081"/>
                      <a:pt x="116476" y="553191"/>
                      <a:pt x="128007" y="550881"/>
                    </a:cubicBezTo>
                    <a:lnTo>
                      <a:pt x="129987" y="550461"/>
                    </a:lnTo>
                    <a:cubicBezTo>
                      <a:pt x="165910" y="525849"/>
                      <a:pt x="201163" y="500607"/>
                      <a:pt x="236515" y="475175"/>
                    </a:cubicBezTo>
                    <a:cubicBezTo>
                      <a:pt x="251476" y="464415"/>
                      <a:pt x="267768" y="454644"/>
                      <a:pt x="281859" y="442823"/>
                    </a:cubicBezTo>
                    <a:cubicBezTo>
                      <a:pt x="322052" y="411461"/>
                      <a:pt x="366885" y="383559"/>
                      <a:pt x="410528" y="357297"/>
                    </a:cubicBezTo>
                    <a:cubicBezTo>
                      <a:pt x="425509" y="353476"/>
                      <a:pt x="440821" y="341295"/>
                      <a:pt x="455142" y="334885"/>
                    </a:cubicBezTo>
                    <a:cubicBezTo>
                      <a:pt x="538388" y="297632"/>
                      <a:pt x="550759" y="300942"/>
                      <a:pt x="636445" y="323154"/>
                    </a:cubicBezTo>
                    <a:cubicBezTo>
                      <a:pt x="663977" y="299352"/>
                      <a:pt x="687199" y="269810"/>
                      <a:pt x="713341" y="244338"/>
                    </a:cubicBezTo>
                    <a:cubicBezTo>
                      <a:pt x="796327" y="162332"/>
                      <a:pt x="879873" y="80886"/>
                      <a:pt x="963970" y="20"/>
                    </a:cubicBezTo>
                    <a:close/>
                  </a:path>
                </a:pathLst>
              </a:custGeom>
              <a:solidFill>
                <a:srgbClr val="F4BA9A"/>
              </a:solidFill>
              <a:ln w="998" cap="flat">
                <a:noFill/>
                <a:prstDash val="solid"/>
                <a:miter/>
              </a:ln>
            </p:spPr>
            <p:txBody>
              <a:bodyPr rtlCol="0" anchor="ctr"/>
              <a:lstStyle/>
              <a:p>
                <a:endParaRPr lang="es-ES"/>
              </a:p>
            </p:txBody>
          </p:sp>
          <p:sp>
            <p:nvSpPr>
              <p:cNvPr id="46" name="Forma libre 45">
                <a:extLst>
                  <a:ext uri="{FF2B5EF4-FFF2-40B4-BE49-F238E27FC236}">
                    <a16:creationId xmlns:a16="http://schemas.microsoft.com/office/drawing/2014/main" id="{DA5150C6-4F0B-B924-3221-E4F4A53A14C7}"/>
                  </a:ext>
                </a:extLst>
              </p:cNvPr>
              <p:cNvSpPr/>
              <p:nvPr/>
            </p:nvSpPr>
            <p:spPr>
              <a:xfrm rot="1140779">
                <a:off x="10946424" y="4455186"/>
                <a:ext cx="220406" cy="122479"/>
              </a:xfrm>
              <a:custGeom>
                <a:avLst/>
                <a:gdLst>
                  <a:gd name="connsiteX0" fmla="*/ 10 w 220406"/>
                  <a:gd name="connsiteY0" fmla="*/ 15661 h 122479"/>
                  <a:gd name="connsiteX1" fmla="*/ 62445 w 220406"/>
                  <a:gd name="connsiteY1" fmla="*/ 20992 h 122479"/>
                  <a:gd name="connsiteX2" fmla="*/ 82496 w 220406"/>
                  <a:gd name="connsiteY2" fmla="*/ 22722 h 122479"/>
                  <a:gd name="connsiteX3" fmla="*/ 102618 w 220406"/>
                  <a:gd name="connsiteY3" fmla="*/ 23202 h 122479"/>
                  <a:gd name="connsiteX4" fmla="*/ 122729 w 220406"/>
                  <a:gd name="connsiteY4" fmla="*/ 22432 h 122479"/>
                  <a:gd name="connsiteX5" fmla="*/ 142751 w 220406"/>
                  <a:gd name="connsiteY5" fmla="*/ 20402 h 122479"/>
                  <a:gd name="connsiteX6" fmla="*/ 162602 w 220406"/>
                  <a:gd name="connsiteY6" fmla="*/ 17131 h 122479"/>
                  <a:gd name="connsiteX7" fmla="*/ 182214 w 220406"/>
                  <a:gd name="connsiteY7" fmla="*/ 12631 h 122479"/>
                  <a:gd name="connsiteX8" fmla="*/ 201505 w 220406"/>
                  <a:gd name="connsiteY8" fmla="*/ 6911 h 122479"/>
                  <a:gd name="connsiteX9" fmla="*/ 220407 w 220406"/>
                  <a:gd name="connsiteY9" fmla="*/ 0 h 122479"/>
                  <a:gd name="connsiteX10" fmla="*/ 161982 w 220406"/>
                  <a:gd name="connsiteY10" fmla="*/ 82196 h 122479"/>
                  <a:gd name="connsiteX11" fmla="*/ 136990 w 220406"/>
                  <a:gd name="connsiteY11" fmla="*/ 101148 h 122479"/>
                  <a:gd name="connsiteX12" fmla="*/ 105928 w 220406"/>
                  <a:gd name="connsiteY12" fmla="*/ 122479 h 122479"/>
                  <a:gd name="connsiteX13" fmla="*/ 57534 w 220406"/>
                  <a:gd name="connsiteY13" fmla="*/ 60815 h 122479"/>
                  <a:gd name="connsiteX14" fmla="*/ 0 w 220406"/>
                  <a:gd name="connsiteY14" fmla="*/ 15651 h 1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406" h="122479">
                    <a:moveTo>
                      <a:pt x="10" y="15661"/>
                    </a:moveTo>
                    <a:cubicBezTo>
                      <a:pt x="20252" y="13841"/>
                      <a:pt x="42203" y="18601"/>
                      <a:pt x="62445" y="20992"/>
                    </a:cubicBezTo>
                    <a:cubicBezTo>
                      <a:pt x="69105" y="21782"/>
                      <a:pt x="75796" y="22362"/>
                      <a:pt x="82496" y="22722"/>
                    </a:cubicBezTo>
                    <a:cubicBezTo>
                      <a:pt x="89197" y="23092"/>
                      <a:pt x="95907" y="23252"/>
                      <a:pt x="102618" y="23202"/>
                    </a:cubicBezTo>
                    <a:cubicBezTo>
                      <a:pt x="109328" y="23152"/>
                      <a:pt x="116029" y="22892"/>
                      <a:pt x="122729" y="22432"/>
                    </a:cubicBezTo>
                    <a:cubicBezTo>
                      <a:pt x="129420" y="21962"/>
                      <a:pt x="136100" y="21292"/>
                      <a:pt x="142751" y="20402"/>
                    </a:cubicBezTo>
                    <a:cubicBezTo>
                      <a:pt x="149401" y="19521"/>
                      <a:pt x="156022" y="18432"/>
                      <a:pt x="162602" y="17131"/>
                    </a:cubicBezTo>
                    <a:cubicBezTo>
                      <a:pt x="169183" y="15831"/>
                      <a:pt x="175723" y="14331"/>
                      <a:pt x="182214" y="12631"/>
                    </a:cubicBezTo>
                    <a:cubicBezTo>
                      <a:pt x="188704" y="10921"/>
                      <a:pt x="195135" y="9021"/>
                      <a:pt x="201505" y="6911"/>
                    </a:cubicBezTo>
                    <a:cubicBezTo>
                      <a:pt x="207876" y="4800"/>
                      <a:pt x="214176" y="2500"/>
                      <a:pt x="220407" y="0"/>
                    </a:cubicBezTo>
                    <a:cubicBezTo>
                      <a:pt x="199405" y="26162"/>
                      <a:pt x="181034" y="54584"/>
                      <a:pt x="161982" y="82196"/>
                    </a:cubicBezTo>
                    <a:cubicBezTo>
                      <a:pt x="153771" y="88667"/>
                      <a:pt x="145641" y="95257"/>
                      <a:pt x="136990" y="101148"/>
                    </a:cubicBezTo>
                    <a:cubicBezTo>
                      <a:pt x="126329" y="107918"/>
                      <a:pt x="116089" y="114979"/>
                      <a:pt x="105928" y="122479"/>
                    </a:cubicBezTo>
                    <a:cubicBezTo>
                      <a:pt x="90057" y="101718"/>
                      <a:pt x="73926" y="81166"/>
                      <a:pt x="57534" y="60815"/>
                    </a:cubicBezTo>
                    <a:cubicBezTo>
                      <a:pt x="40393" y="42093"/>
                      <a:pt x="21772" y="28472"/>
                      <a:pt x="0" y="15651"/>
                    </a:cubicBezTo>
                    <a:close/>
                  </a:path>
                </a:pathLst>
              </a:custGeom>
              <a:solidFill>
                <a:srgbClr val="F29669"/>
              </a:solidFill>
              <a:ln w="998" cap="flat">
                <a:noFill/>
                <a:prstDash val="solid"/>
                <a:miter/>
              </a:ln>
            </p:spPr>
            <p:txBody>
              <a:bodyPr rtlCol="0" anchor="ctr"/>
              <a:lstStyle/>
              <a:p>
                <a:endParaRPr lang="es-ES"/>
              </a:p>
            </p:txBody>
          </p:sp>
          <p:sp>
            <p:nvSpPr>
              <p:cNvPr id="47" name="Forma libre 46">
                <a:extLst>
                  <a:ext uri="{FF2B5EF4-FFF2-40B4-BE49-F238E27FC236}">
                    <a16:creationId xmlns:a16="http://schemas.microsoft.com/office/drawing/2014/main" id="{EA03D5BB-CD94-3FBC-8B09-B071E5444D31}"/>
                  </a:ext>
                </a:extLst>
              </p:cNvPr>
              <p:cNvSpPr/>
              <p:nvPr/>
            </p:nvSpPr>
            <p:spPr>
              <a:xfrm rot="1140779">
                <a:off x="11046674" y="3673143"/>
                <a:ext cx="205725" cy="231047"/>
              </a:xfrm>
              <a:custGeom>
                <a:avLst/>
                <a:gdLst>
                  <a:gd name="connsiteX0" fmla="*/ 174263 w 205725"/>
                  <a:gd name="connsiteY0" fmla="*/ 10 h 231047"/>
                  <a:gd name="connsiteX1" fmla="*/ 205725 w 205725"/>
                  <a:gd name="connsiteY1" fmla="*/ 68755 h 231047"/>
                  <a:gd name="connsiteX2" fmla="*/ 67145 w 205725"/>
                  <a:gd name="connsiteY2" fmla="*/ 230277 h 231047"/>
                  <a:gd name="connsiteX3" fmla="*/ 65665 w 205725"/>
                  <a:gd name="connsiteY3" fmla="*/ 231047 h 231047"/>
                  <a:gd name="connsiteX4" fmla="*/ 0 w 205725"/>
                  <a:gd name="connsiteY4" fmla="*/ 173943 h 231047"/>
                  <a:gd name="connsiteX5" fmla="*/ 80486 w 205725"/>
                  <a:gd name="connsiteY5" fmla="*/ 93477 h 231047"/>
                  <a:gd name="connsiteX6" fmla="*/ 174263 w 205725"/>
                  <a:gd name="connsiteY6" fmla="*/ 0 h 2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25" h="231047">
                    <a:moveTo>
                      <a:pt x="174263" y="10"/>
                    </a:moveTo>
                    <a:cubicBezTo>
                      <a:pt x="185084" y="22532"/>
                      <a:pt x="196945" y="45363"/>
                      <a:pt x="205725" y="68755"/>
                    </a:cubicBezTo>
                    <a:cubicBezTo>
                      <a:pt x="183264" y="140390"/>
                      <a:pt x="133440" y="195535"/>
                      <a:pt x="67145" y="230277"/>
                    </a:cubicBezTo>
                    <a:lnTo>
                      <a:pt x="65665" y="231047"/>
                    </a:lnTo>
                    <a:cubicBezTo>
                      <a:pt x="42123" y="213876"/>
                      <a:pt x="21572" y="193444"/>
                      <a:pt x="0" y="173943"/>
                    </a:cubicBezTo>
                    <a:cubicBezTo>
                      <a:pt x="28212" y="148641"/>
                      <a:pt x="53984" y="120549"/>
                      <a:pt x="80486" y="93477"/>
                    </a:cubicBezTo>
                    <a:cubicBezTo>
                      <a:pt x="111488" y="62065"/>
                      <a:pt x="142751" y="30902"/>
                      <a:pt x="174263" y="0"/>
                    </a:cubicBezTo>
                    <a:close/>
                  </a:path>
                </a:pathLst>
              </a:custGeom>
              <a:solidFill>
                <a:srgbClr val="F29669"/>
              </a:solidFill>
              <a:ln w="998" cap="flat">
                <a:noFill/>
                <a:prstDash val="solid"/>
                <a:miter/>
              </a:ln>
            </p:spPr>
            <p:txBody>
              <a:bodyPr rtlCol="0" anchor="ctr"/>
              <a:lstStyle/>
              <a:p>
                <a:endParaRPr lang="es-ES"/>
              </a:p>
            </p:txBody>
          </p:sp>
          <p:sp>
            <p:nvSpPr>
              <p:cNvPr id="48" name="Forma libre 47">
                <a:extLst>
                  <a:ext uri="{FF2B5EF4-FFF2-40B4-BE49-F238E27FC236}">
                    <a16:creationId xmlns:a16="http://schemas.microsoft.com/office/drawing/2014/main" id="{4B1ABDBF-4BFB-A3A8-6A36-9EF1C31023F9}"/>
                  </a:ext>
                </a:extLst>
              </p:cNvPr>
              <p:cNvSpPr/>
              <p:nvPr/>
            </p:nvSpPr>
            <p:spPr>
              <a:xfrm rot="1140779">
                <a:off x="11085680" y="4351788"/>
                <a:ext cx="532699" cy="414360"/>
              </a:xfrm>
              <a:custGeom>
                <a:avLst/>
                <a:gdLst>
                  <a:gd name="connsiteX0" fmla="*/ 400900 w 532699"/>
                  <a:gd name="connsiteY0" fmla="*/ 39603 h 414360"/>
                  <a:gd name="connsiteX1" fmla="*/ 464385 w 532699"/>
                  <a:gd name="connsiteY1" fmla="*/ 0 h 414360"/>
                  <a:gd name="connsiteX2" fmla="*/ 532700 w 532699"/>
                  <a:gd name="connsiteY2" fmla="*/ 105278 h 414360"/>
                  <a:gd name="connsiteX3" fmla="*/ 283821 w 532699"/>
                  <a:gd name="connsiteY3" fmla="*/ 272951 h 414360"/>
                  <a:gd name="connsiteX4" fmla="*/ 138120 w 532699"/>
                  <a:gd name="connsiteY4" fmla="*/ 369368 h 414360"/>
                  <a:gd name="connsiteX5" fmla="*/ 66425 w 532699"/>
                  <a:gd name="connsiteY5" fmla="*/ 414361 h 414360"/>
                  <a:gd name="connsiteX6" fmla="*/ 0 w 532699"/>
                  <a:gd name="connsiteY6" fmla="*/ 303113 h 414360"/>
                  <a:gd name="connsiteX7" fmla="*/ 24992 w 532699"/>
                  <a:gd name="connsiteY7" fmla="*/ 284161 h 414360"/>
                  <a:gd name="connsiteX8" fmla="*/ 155532 w 532699"/>
                  <a:gd name="connsiteY8" fmla="*/ 198795 h 414360"/>
                  <a:gd name="connsiteX9" fmla="*/ 400890 w 532699"/>
                  <a:gd name="connsiteY9" fmla="*/ 39603 h 41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699" h="414360">
                    <a:moveTo>
                      <a:pt x="400900" y="39603"/>
                    </a:moveTo>
                    <a:cubicBezTo>
                      <a:pt x="422782" y="27672"/>
                      <a:pt x="443493" y="13561"/>
                      <a:pt x="464385" y="0"/>
                    </a:cubicBezTo>
                    <a:cubicBezTo>
                      <a:pt x="488247" y="34113"/>
                      <a:pt x="513968" y="67995"/>
                      <a:pt x="532700" y="105278"/>
                    </a:cubicBezTo>
                    <a:cubicBezTo>
                      <a:pt x="448874" y="160082"/>
                      <a:pt x="366988" y="217296"/>
                      <a:pt x="283821" y="272951"/>
                    </a:cubicBezTo>
                    <a:cubicBezTo>
                      <a:pt x="235408" y="305353"/>
                      <a:pt x="185224" y="335025"/>
                      <a:pt x="138120" y="369368"/>
                    </a:cubicBezTo>
                    <a:cubicBezTo>
                      <a:pt x="114199" y="383979"/>
                      <a:pt x="89107" y="397920"/>
                      <a:pt x="66425" y="414361"/>
                    </a:cubicBezTo>
                    <a:cubicBezTo>
                      <a:pt x="39343" y="380598"/>
                      <a:pt x="23382" y="339415"/>
                      <a:pt x="0" y="303113"/>
                    </a:cubicBezTo>
                    <a:cubicBezTo>
                      <a:pt x="8641" y="297222"/>
                      <a:pt x="16781" y="290632"/>
                      <a:pt x="24992" y="284161"/>
                    </a:cubicBezTo>
                    <a:cubicBezTo>
                      <a:pt x="60575" y="268290"/>
                      <a:pt x="121189" y="221827"/>
                      <a:pt x="155532" y="198795"/>
                    </a:cubicBezTo>
                    <a:cubicBezTo>
                      <a:pt x="236798" y="144931"/>
                      <a:pt x="318594" y="91867"/>
                      <a:pt x="400890" y="39603"/>
                    </a:cubicBezTo>
                    <a:close/>
                  </a:path>
                </a:pathLst>
              </a:custGeom>
              <a:solidFill>
                <a:srgbClr val="00F0BE"/>
              </a:solidFill>
              <a:ln w="998" cap="flat">
                <a:noFill/>
                <a:prstDash val="solid"/>
                <a:miter/>
              </a:ln>
            </p:spPr>
            <p:txBody>
              <a:bodyPr rtlCol="0" anchor="ctr"/>
              <a:lstStyle/>
              <a:p>
                <a:endParaRPr lang="es-ES"/>
              </a:p>
            </p:txBody>
          </p:sp>
          <p:sp>
            <p:nvSpPr>
              <p:cNvPr id="49" name="Forma libre 48">
                <a:extLst>
                  <a:ext uri="{FF2B5EF4-FFF2-40B4-BE49-F238E27FC236}">
                    <a16:creationId xmlns:a16="http://schemas.microsoft.com/office/drawing/2014/main" id="{369A0034-E7A9-49DD-6B50-D7728C331F7C}"/>
                  </a:ext>
                </a:extLst>
              </p:cNvPr>
              <p:cNvSpPr/>
              <p:nvPr/>
            </p:nvSpPr>
            <p:spPr>
              <a:xfrm rot="1140779">
                <a:off x="10995446" y="3062694"/>
                <a:ext cx="854703" cy="857213"/>
              </a:xfrm>
              <a:custGeom>
                <a:avLst/>
                <a:gdLst>
                  <a:gd name="connsiteX0" fmla="*/ 687991 w 854703"/>
                  <a:gd name="connsiteY0" fmla="*/ 0 h 857213"/>
                  <a:gd name="connsiteX1" fmla="*/ 854704 w 854703"/>
                  <a:gd name="connsiteY1" fmla="*/ 164582 h 857213"/>
                  <a:gd name="connsiteX2" fmla="*/ 722664 w 854703"/>
                  <a:gd name="connsiteY2" fmla="*/ 296692 h 857213"/>
                  <a:gd name="connsiteX3" fmla="*/ 533410 w 854703"/>
                  <a:gd name="connsiteY3" fmla="*/ 487486 h 857213"/>
                  <a:gd name="connsiteX4" fmla="*/ 423252 w 854703"/>
                  <a:gd name="connsiteY4" fmla="*/ 597394 h 857213"/>
                  <a:gd name="connsiteX5" fmla="*/ 337285 w 854703"/>
                  <a:gd name="connsiteY5" fmla="*/ 683271 h 857213"/>
                  <a:gd name="connsiteX6" fmla="*/ 243508 w 854703"/>
                  <a:gd name="connsiteY6" fmla="*/ 776748 h 857213"/>
                  <a:gd name="connsiteX7" fmla="*/ 163022 w 854703"/>
                  <a:gd name="connsiteY7" fmla="*/ 857214 h 857213"/>
                  <a:gd name="connsiteX8" fmla="*/ 0 w 854703"/>
                  <a:gd name="connsiteY8" fmla="*/ 681941 h 857213"/>
                  <a:gd name="connsiteX9" fmla="*/ 96367 w 854703"/>
                  <a:gd name="connsiteY9" fmla="*/ 586434 h 857213"/>
                  <a:gd name="connsiteX10" fmla="*/ 360467 w 854703"/>
                  <a:gd name="connsiteY10" fmla="*/ 323144 h 857213"/>
                  <a:gd name="connsiteX11" fmla="*/ 437363 w 854703"/>
                  <a:gd name="connsiteY11" fmla="*/ 244328 h 857213"/>
                  <a:gd name="connsiteX12" fmla="*/ 687991 w 854703"/>
                  <a:gd name="connsiteY12" fmla="*/ 10 h 8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4703" h="857213">
                    <a:moveTo>
                      <a:pt x="687991" y="0"/>
                    </a:moveTo>
                    <a:cubicBezTo>
                      <a:pt x="744985" y="53234"/>
                      <a:pt x="798900" y="110058"/>
                      <a:pt x="854704" y="164582"/>
                    </a:cubicBezTo>
                    <a:cubicBezTo>
                      <a:pt x="808030" y="205545"/>
                      <a:pt x="766557" y="252809"/>
                      <a:pt x="722664" y="296692"/>
                    </a:cubicBezTo>
                    <a:cubicBezTo>
                      <a:pt x="659479" y="359857"/>
                      <a:pt x="593724" y="421551"/>
                      <a:pt x="533410" y="487486"/>
                    </a:cubicBezTo>
                    <a:cubicBezTo>
                      <a:pt x="495507" y="522919"/>
                      <a:pt x="460154" y="560922"/>
                      <a:pt x="423252" y="597394"/>
                    </a:cubicBezTo>
                    <a:cubicBezTo>
                      <a:pt x="394939" y="625377"/>
                      <a:pt x="362727" y="652759"/>
                      <a:pt x="337285" y="683271"/>
                    </a:cubicBezTo>
                    <a:cubicBezTo>
                      <a:pt x="305773" y="714173"/>
                      <a:pt x="274510" y="745336"/>
                      <a:pt x="243508" y="776748"/>
                    </a:cubicBezTo>
                    <a:cubicBezTo>
                      <a:pt x="217006" y="803820"/>
                      <a:pt x="191234" y="831902"/>
                      <a:pt x="163022" y="857214"/>
                    </a:cubicBezTo>
                    <a:cubicBezTo>
                      <a:pt x="139160" y="834382"/>
                      <a:pt x="6831" y="696662"/>
                      <a:pt x="0" y="681941"/>
                    </a:cubicBezTo>
                    <a:cubicBezTo>
                      <a:pt x="33662" y="652279"/>
                      <a:pt x="64225" y="617836"/>
                      <a:pt x="96367" y="586434"/>
                    </a:cubicBezTo>
                    <a:cubicBezTo>
                      <a:pt x="185444" y="499717"/>
                      <a:pt x="273480" y="411961"/>
                      <a:pt x="360467" y="323144"/>
                    </a:cubicBezTo>
                    <a:cubicBezTo>
                      <a:pt x="387999" y="299342"/>
                      <a:pt x="411221" y="269800"/>
                      <a:pt x="437363" y="244328"/>
                    </a:cubicBezTo>
                    <a:cubicBezTo>
                      <a:pt x="520349" y="162322"/>
                      <a:pt x="603895" y="80876"/>
                      <a:pt x="687991" y="10"/>
                    </a:cubicBezTo>
                    <a:close/>
                  </a:path>
                </a:pathLst>
              </a:custGeom>
              <a:solidFill>
                <a:srgbClr val="00F0BE"/>
              </a:solidFill>
              <a:ln w="998" cap="flat">
                <a:noFill/>
                <a:prstDash val="solid"/>
                <a:miter/>
              </a:ln>
            </p:spPr>
            <p:txBody>
              <a:bodyPr rtlCol="0" anchor="ctr"/>
              <a:lstStyle/>
              <a:p>
                <a:endParaRPr lang="es-ES"/>
              </a:p>
            </p:txBody>
          </p:sp>
          <p:sp>
            <p:nvSpPr>
              <p:cNvPr id="52" name="Forma libre 51">
                <a:extLst>
                  <a:ext uri="{FF2B5EF4-FFF2-40B4-BE49-F238E27FC236}">
                    <a16:creationId xmlns:a16="http://schemas.microsoft.com/office/drawing/2014/main" id="{A55B6757-16D3-5393-9005-81CE5D14C2DA}"/>
                  </a:ext>
                </a:extLst>
              </p:cNvPr>
              <p:cNvSpPr/>
              <p:nvPr/>
            </p:nvSpPr>
            <p:spPr>
              <a:xfrm rot="1140779">
                <a:off x="10546647" y="3896580"/>
                <a:ext cx="62844" cy="30892"/>
              </a:xfrm>
              <a:custGeom>
                <a:avLst/>
                <a:gdLst>
                  <a:gd name="connsiteX0" fmla="*/ 44773 w 62844"/>
                  <a:gd name="connsiteY0" fmla="*/ 0 h 30892"/>
                  <a:gd name="connsiteX1" fmla="*/ 62845 w 62844"/>
                  <a:gd name="connsiteY1" fmla="*/ 13141 h 30892"/>
                  <a:gd name="connsiteX2" fmla="*/ 9691 w 62844"/>
                  <a:gd name="connsiteY2" fmla="*/ 30892 h 30892"/>
                  <a:gd name="connsiteX3" fmla="*/ 0 w 62844"/>
                  <a:gd name="connsiteY3" fmla="*/ 24272 h 30892"/>
                  <a:gd name="connsiteX4" fmla="*/ 6991 w 62844"/>
                  <a:gd name="connsiteY4" fmla="*/ 15641 h 30892"/>
                  <a:gd name="connsiteX5" fmla="*/ 44773 w 62844"/>
                  <a:gd name="connsiteY5" fmla="*/ 0 h 3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44" h="30892">
                    <a:moveTo>
                      <a:pt x="44773" y="0"/>
                    </a:moveTo>
                    <a:lnTo>
                      <a:pt x="62845" y="13141"/>
                    </a:lnTo>
                    <a:cubicBezTo>
                      <a:pt x="44963" y="18581"/>
                      <a:pt x="27252" y="24492"/>
                      <a:pt x="9691" y="30892"/>
                    </a:cubicBezTo>
                    <a:lnTo>
                      <a:pt x="0" y="24272"/>
                    </a:lnTo>
                    <a:cubicBezTo>
                      <a:pt x="2130" y="21261"/>
                      <a:pt x="4350" y="18241"/>
                      <a:pt x="6991" y="15641"/>
                    </a:cubicBezTo>
                    <a:cubicBezTo>
                      <a:pt x="17481" y="5280"/>
                      <a:pt x="30092" y="360"/>
                      <a:pt x="44773" y="0"/>
                    </a:cubicBezTo>
                    <a:close/>
                  </a:path>
                </a:pathLst>
              </a:custGeom>
              <a:solidFill>
                <a:srgbClr val="F29319"/>
              </a:solidFill>
              <a:ln w="998" cap="flat">
                <a:noFill/>
                <a:prstDash val="solid"/>
                <a:miter/>
              </a:ln>
            </p:spPr>
            <p:txBody>
              <a:bodyPr rtlCol="0" anchor="ctr"/>
              <a:lstStyle/>
              <a:p>
                <a:endParaRPr lang="es-ES"/>
              </a:p>
            </p:txBody>
          </p:sp>
          <p:sp>
            <p:nvSpPr>
              <p:cNvPr id="53" name="Forma libre 52">
                <a:extLst>
                  <a:ext uri="{FF2B5EF4-FFF2-40B4-BE49-F238E27FC236}">
                    <a16:creationId xmlns:a16="http://schemas.microsoft.com/office/drawing/2014/main" id="{99D361D5-77E2-970F-3720-DF5CA46D634B}"/>
                  </a:ext>
                </a:extLst>
              </p:cNvPr>
              <p:cNvSpPr/>
              <p:nvPr/>
            </p:nvSpPr>
            <p:spPr>
              <a:xfrm rot="1140779">
                <a:off x="10599432" y="3780201"/>
                <a:ext cx="200585" cy="166492"/>
              </a:xfrm>
              <a:custGeom>
                <a:avLst/>
                <a:gdLst>
                  <a:gd name="connsiteX0" fmla="*/ 127209 w 200585"/>
                  <a:gd name="connsiteY0" fmla="*/ 10 h 166492"/>
                  <a:gd name="connsiteX1" fmla="*/ 200585 w 200585"/>
                  <a:gd name="connsiteY1" fmla="*/ 88617 h 166492"/>
                  <a:gd name="connsiteX2" fmla="*/ 32522 w 200585"/>
                  <a:gd name="connsiteY2" fmla="*/ 166492 h 166492"/>
                  <a:gd name="connsiteX3" fmla="*/ 14451 w 200585"/>
                  <a:gd name="connsiteY3" fmla="*/ 153352 h 166492"/>
                  <a:gd name="connsiteX4" fmla="*/ 0 w 200585"/>
                  <a:gd name="connsiteY4" fmla="*/ 140841 h 166492"/>
                  <a:gd name="connsiteX5" fmla="*/ 69485 w 200585"/>
                  <a:gd name="connsiteY5" fmla="*/ 64855 h 166492"/>
                  <a:gd name="connsiteX6" fmla="*/ 127209 w 200585"/>
                  <a:gd name="connsiteY6" fmla="*/ 0 h 16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585" h="166492">
                    <a:moveTo>
                      <a:pt x="127209" y="10"/>
                    </a:moveTo>
                    <a:cubicBezTo>
                      <a:pt x="154102" y="27072"/>
                      <a:pt x="183054" y="54224"/>
                      <a:pt x="200585" y="88617"/>
                    </a:cubicBezTo>
                    <a:cubicBezTo>
                      <a:pt x="158402" y="123869"/>
                      <a:pt x="86876" y="157662"/>
                      <a:pt x="32522" y="166492"/>
                    </a:cubicBezTo>
                    <a:lnTo>
                      <a:pt x="14451" y="153352"/>
                    </a:lnTo>
                    <a:lnTo>
                      <a:pt x="0" y="140841"/>
                    </a:lnTo>
                    <a:cubicBezTo>
                      <a:pt x="21812" y="114549"/>
                      <a:pt x="46664" y="90327"/>
                      <a:pt x="69485" y="64855"/>
                    </a:cubicBezTo>
                    <a:cubicBezTo>
                      <a:pt x="88667" y="43453"/>
                      <a:pt x="106378" y="19741"/>
                      <a:pt x="127209" y="0"/>
                    </a:cubicBezTo>
                    <a:close/>
                  </a:path>
                </a:pathLst>
              </a:custGeom>
              <a:solidFill>
                <a:srgbClr val="01A295"/>
              </a:solidFill>
              <a:ln w="998" cap="flat">
                <a:noFill/>
                <a:prstDash val="solid"/>
                <a:miter/>
              </a:ln>
            </p:spPr>
            <p:txBody>
              <a:bodyPr rtlCol="0" anchor="ctr"/>
              <a:lstStyle/>
              <a:p>
                <a:endParaRPr lang="es-ES"/>
              </a:p>
            </p:txBody>
          </p:sp>
          <p:sp>
            <p:nvSpPr>
              <p:cNvPr id="56" name="Forma libre 55">
                <a:extLst>
                  <a:ext uri="{FF2B5EF4-FFF2-40B4-BE49-F238E27FC236}">
                    <a16:creationId xmlns:a16="http://schemas.microsoft.com/office/drawing/2014/main" id="{27FEE41F-8BD7-3892-93AC-8513EF19BBB3}"/>
                  </a:ext>
                </a:extLst>
              </p:cNvPr>
              <p:cNvSpPr/>
              <p:nvPr/>
            </p:nvSpPr>
            <p:spPr>
              <a:xfrm rot="1140779">
                <a:off x="10558232" y="3663577"/>
                <a:ext cx="186073" cy="275070"/>
              </a:xfrm>
              <a:custGeom>
                <a:avLst/>
                <a:gdLst>
                  <a:gd name="connsiteX0" fmla="*/ 100198 w 186073"/>
                  <a:gd name="connsiteY0" fmla="*/ 0 h 275070"/>
                  <a:gd name="connsiteX1" fmla="*/ 186074 w 186073"/>
                  <a:gd name="connsiteY1" fmla="*/ 97447 h 275070"/>
                  <a:gd name="connsiteX2" fmla="*/ 128350 w 186073"/>
                  <a:gd name="connsiteY2" fmla="*/ 162302 h 275070"/>
                  <a:gd name="connsiteX3" fmla="*/ 58864 w 186073"/>
                  <a:gd name="connsiteY3" fmla="*/ 238288 h 275070"/>
                  <a:gd name="connsiteX4" fmla="*/ 73316 w 186073"/>
                  <a:gd name="connsiteY4" fmla="*/ 250799 h 275070"/>
                  <a:gd name="connsiteX5" fmla="*/ 35533 w 186073"/>
                  <a:gd name="connsiteY5" fmla="*/ 266440 h 275070"/>
                  <a:gd name="connsiteX6" fmla="*/ 28542 w 186073"/>
                  <a:gd name="connsiteY6" fmla="*/ 275070 h 275070"/>
                  <a:gd name="connsiteX7" fmla="*/ 630 w 186073"/>
                  <a:gd name="connsiteY7" fmla="*/ 247058 h 275070"/>
                  <a:gd name="connsiteX8" fmla="*/ 0 w 186073"/>
                  <a:gd name="connsiteY8" fmla="*/ 243408 h 275070"/>
                  <a:gd name="connsiteX9" fmla="*/ 11971 w 186073"/>
                  <a:gd name="connsiteY9" fmla="*/ 196855 h 275070"/>
                  <a:gd name="connsiteX10" fmla="*/ 100188 w 186073"/>
                  <a:gd name="connsiteY10" fmla="*/ 10 h 2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073" h="275070">
                    <a:moveTo>
                      <a:pt x="100198" y="0"/>
                    </a:moveTo>
                    <a:cubicBezTo>
                      <a:pt x="125379" y="35533"/>
                      <a:pt x="155352" y="66735"/>
                      <a:pt x="186074" y="97447"/>
                    </a:cubicBezTo>
                    <a:cubicBezTo>
                      <a:pt x="165242" y="117189"/>
                      <a:pt x="147531" y="140890"/>
                      <a:pt x="128350" y="162302"/>
                    </a:cubicBezTo>
                    <a:cubicBezTo>
                      <a:pt x="105528" y="187774"/>
                      <a:pt x="80666" y="211996"/>
                      <a:pt x="58864" y="238288"/>
                    </a:cubicBezTo>
                    <a:lnTo>
                      <a:pt x="73316" y="250799"/>
                    </a:lnTo>
                    <a:cubicBezTo>
                      <a:pt x="58634" y="251159"/>
                      <a:pt x="46033" y="256079"/>
                      <a:pt x="35533" y="266440"/>
                    </a:cubicBezTo>
                    <a:cubicBezTo>
                      <a:pt x="32902" y="269040"/>
                      <a:pt x="30672" y="272060"/>
                      <a:pt x="28542" y="275070"/>
                    </a:cubicBezTo>
                    <a:cubicBezTo>
                      <a:pt x="18321" y="266900"/>
                      <a:pt x="9571" y="256599"/>
                      <a:pt x="630" y="247058"/>
                    </a:cubicBezTo>
                    <a:lnTo>
                      <a:pt x="0" y="243408"/>
                    </a:lnTo>
                    <a:cubicBezTo>
                      <a:pt x="5040" y="228457"/>
                      <a:pt x="8021" y="212186"/>
                      <a:pt x="11971" y="196855"/>
                    </a:cubicBezTo>
                    <a:cubicBezTo>
                      <a:pt x="30762" y="125129"/>
                      <a:pt x="53644" y="58934"/>
                      <a:pt x="100188" y="10"/>
                    </a:cubicBezTo>
                    <a:close/>
                  </a:path>
                </a:pathLst>
              </a:custGeom>
              <a:solidFill>
                <a:srgbClr val="00F0BE"/>
              </a:solidFill>
              <a:ln w="998" cap="flat">
                <a:noFill/>
                <a:prstDash val="solid"/>
                <a:miter/>
              </a:ln>
            </p:spPr>
            <p:txBody>
              <a:bodyPr rtlCol="0" anchor="ctr"/>
              <a:lstStyle/>
              <a:p>
                <a:endParaRPr lang="es-ES"/>
              </a:p>
            </p:txBody>
          </p:sp>
          <p:sp>
            <p:nvSpPr>
              <p:cNvPr id="57" name="Forma libre 56">
                <a:extLst>
                  <a:ext uri="{FF2B5EF4-FFF2-40B4-BE49-F238E27FC236}">
                    <a16:creationId xmlns:a16="http://schemas.microsoft.com/office/drawing/2014/main" id="{A76A2008-4CFD-F42D-9100-128C8DBDD76E}"/>
                  </a:ext>
                </a:extLst>
              </p:cNvPr>
              <p:cNvSpPr/>
              <p:nvPr/>
            </p:nvSpPr>
            <p:spPr>
              <a:xfrm rot="1140779">
                <a:off x="10529236" y="3836681"/>
                <a:ext cx="73315" cy="78215"/>
              </a:xfrm>
              <a:custGeom>
                <a:avLst/>
                <a:gdLst>
                  <a:gd name="connsiteX0" fmla="*/ 11981 w 73315"/>
                  <a:gd name="connsiteY0" fmla="*/ 0 h 78215"/>
                  <a:gd name="connsiteX1" fmla="*/ 58864 w 73315"/>
                  <a:gd name="connsiteY1" fmla="*/ 41433 h 78215"/>
                  <a:gd name="connsiteX2" fmla="*/ 73316 w 73315"/>
                  <a:gd name="connsiteY2" fmla="*/ 53944 h 78215"/>
                  <a:gd name="connsiteX3" fmla="*/ 35533 w 73315"/>
                  <a:gd name="connsiteY3" fmla="*/ 69585 h 78215"/>
                  <a:gd name="connsiteX4" fmla="*/ 28542 w 73315"/>
                  <a:gd name="connsiteY4" fmla="*/ 78216 h 78215"/>
                  <a:gd name="connsiteX5" fmla="*/ 630 w 73315"/>
                  <a:gd name="connsiteY5" fmla="*/ 50204 h 78215"/>
                  <a:gd name="connsiteX6" fmla="*/ 0 w 73315"/>
                  <a:gd name="connsiteY6" fmla="*/ 46554 h 78215"/>
                  <a:gd name="connsiteX7" fmla="*/ 11971 w 73315"/>
                  <a:gd name="connsiteY7" fmla="*/ 0 h 7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15" h="78215">
                    <a:moveTo>
                      <a:pt x="11981" y="0"/>
                    </a:moveTo>
                    <a:cubicBezTo>
                      <a:pt x="27612" y="13791"/>
                      <a:pt x="43443" y="27422"/>
                      <a:pt x="58864" y="41433"/>
                    </a:cubicBezTo>
                    <a:lnTo>
                      <a:pt x="73316" y="53944"/>
                    </a:lnTo>
                    <a:cubicBezTo>
                      <a:pt x="58634" y="54304"/>
                      <a:pt x="46033" y="59224"/>
                      <a:pt x="35533" y="69585"/>
                    </a:cubicBezTo>
                    <a:cubicBezTo>
                      <a:pt x="32902" y="72185"/>
                      <a:pt x="30672" y="75206"/>
                      <a:pt x="28542" y="78216"/>
                    </a:cubicBezTo>
                    <a:cubicBezTo>
                      <a:pt x="18321" y="70045"/>
                      <a:pt x="9571" y="59744"/>
                      <a:pt x="630" y="50204"/>
                    </a:cubicBezTo>
                    <a:lnTo>
                      <a:pt x="0" y="46554"/>
                    </a:lnTo>
                    <a:cubicBezTo>
                      <a:pt x="5040" y="31602"/>
                      <a:pt x="8021" y="15331"/>
                      <a:pt x="11971" y="0"/>
                    </a:cubicBezTo>
                    <a:close/>
                  </a:path>
                </a:pathLst>
              </a:custGeom>
              <a:solidFill>
                <a:srgbClr val="FAB72D"/>
              </a:solidFill>
              <a:ln w="998" cap="flat">
                <a:noFill/>
                <a:prstDash val="solid"/>
                <a:miter/>
              </a:ln>
            </p:spPr>
            <p:txBody>
              <a:bodyPr rtlCol="0" anchor="ctr"/>
              <a:lstStyle/>
              <a:p>
                <a:endParaRPr lang="es-ES"/>
              </a:p>
            </p:txBody>
          </p:sp>
          <p:sp>
            <p:nvSpPr>
              <p:cNvPr id="60" name="Forma libre 59">
                <a:extLst>
                  <a:ext uri="{FF2B5EF4-FFF2-40B4-BE49-F238E27FC236}">
                    <a16:creationId xmlns:a16="http://schemas.microsoft.com/office/drawing/2014/main" id="{D815C699-685E-22F2-4A11-0E3B54D67F70}"/>
                  </a:ext>
                </a:extLst>
              </p:cNvPr>
              <p:cNvSpPr/>
              <p:nvPr/>
            </p:nvSpPr>
            <p:spPr>
              <a:xfrm rot="1140779">
                <a:off x="10502472" y="3876540"/>
                <a:ext cx="53598" cy="56264"/>
              </a:xfrm>
              <a:custGeom>
                <a:avLst/>
                <a:gdLst>
                  <a:gd name="connsiteX0" fmla="*/ 15996 w 53598"/>
                  <a:gd name="connsiteY0" fmla="*/ 0 h 56264"/>
                  <a:gd name="connsiteX1" fmla="*/ 43908 w 53598"/>
                  <a:gd name="connsiteY1" fmla="*/ 28012 h 56264"/>
                  <a:gd name="connsiteX2" fmla="*/ 53599 w 53598"/>
                  <a:gd name="connsiteY2" fmla="*/ 34633 h 56264"/>
                  <a:gd name="connsiteX3" fmla="*/ 15066 w 53598"/>
                  <a:gd name="connsiteY3" fmla="*/ 50724 h 56264"/>
                  <a:gd name="connsiteX4" fmla="*/ 295 w 53598"/>
                  <a:gd name="connsiteY4" fmla="*/ 56264 h 56264"/>
                  <a:gd name="connsiteX5" fmla="*/ 15996 w 53598"/>
                  <a:gd name="connsiteY5" fmla="*/ 0 h 5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8" h="56264">
                    <a:moveTo>
                      <a:pt x="15996" y="0"/>
                    </a:moveTo>
                    <a:cubicBezTo>
                      <a:pt x="24937" y="9541"/>
                      <a:pt x="33677" y="19842"/>
                      <a:pt x="43908" y="28012"/>
                    </a:cubicBezTo>
                    <a:lnTo>
                      <a:pt x="53599" y="34633"/>
                    </a:lnTo>
                    <a:cubicBezTo>
                      <a:pt x="41048" y="40203"/>
                      <a:pt x="27047" y="44273"/>
                      <a:pt x="15066" y="50724"/>
                    </a:cubicBezTo>
                    <a:cubicBezTo>
                      <a:pt x="10176" y="52524"/>
                      <a:pt x="5055" y="54154"/>
                      <a:pt x="295" y="56264"/>
                    </a:cubicBezTo>
                    <a:cubicBezTo>
                      <a:pt x="-2285" y="45624"/>
                      <a:pt x="12836" y="12321"/>
                      <a:pt x="15996" y="0"/>
                    </a:cubicBezTo>
                    <a:close/>
                  </a:path>
                </a:pathLst>
              </a:custGeom>
              <a:solidFill>
                <a:srgbClr val="002855"/>
              </a:solidFill>
              <a:ln w="998" cap="flat">
                <a:noFill/>
                <a:prstDash val="solid"/>
                <a:miter/>
              </a:ln>
            </p:spPr>
            <p:txBody>
              <a:bodyPr rtlCol="0" anchor="ctr"/>
              <a:lstStyle/>
              <a:p>
                <a:endParaRPr lang="es-ES"/>
              </a:p>
            </p:txBody>
          </p:sp>
          <p:sp>
            <p:nvSpPr>
              <p:cNvPr id="27651" name="Forma libre 27650">
                <a:extLst>
                  <a:ext uri="{FF2B5EF4-FFF2-40B4-BE49-F238E27FC236}">
                    <a16:creationId xmlns:a16="http://schemas.microsoft.com/office/drawing/2014/main" id="{26609FB9-A609-7B29-583F-6DD6494F2192}"/>
                  </a:ext>
                </a:extLst>
              </p:cNvPr>
              <p:cNvSpPr/>
              <p:nvPr/>
            </p:nvSpPr>
            <p:spPr>
              <a:xfrm rot="1140779">
                <a:off x="9551757" y="3334169"/>
                <a:ext cx="150463" cy="101066"/>
              </a:xfrm>
              <a:custGeom>
                <a:avLst/>
                <a:gdLst>
                  <a:gd name="connsiteX0" fmla="*/ 113441 w 150463"/>
                  <a:gd name="connsiteY0" fmla="*/ 0 h 101066"/>
                  <a:gd name="connsiteX1" fmla="*/ 150464 w 150463"/>
                  <a:gd name="connsiteY1" fmla="*/ 22072 h 101066"/>
                  <a:gd name="connsiteX2" fmla="*/ 95440 w 150463"/>
                  <a:gd name="connsiteY2" fmla="*/ 100477 h 101066"/>
                  <a:gd name="connsiteX3" fmla="*/ 52177 w 150463"/>
                  <a:gd name="connsiteY3" fmla="*/ 83996 h 101066"/>
                  <a:gd name="connsiteX4" fmla="*/ 163 w 150463"/>
                  <a:gd name="connsiteY4" fmla="*/ 36483 h 101066"/>
                  <a:gd name="connsiteX5" fmla="*/ 2403 w 150463"/>
                  <a:gd name="connsiteY5" fmla="*/ 25932 h 101066"/>
                  <a:gd name="connsiteX6" fmla="*/ 86879 w 150463"/>
                  <a:gd name="connsiteY6" fmla="*/ 44073 h 101066"/>
                  <a:gd name="connsiteX7" fmla="*/ 113431 w 150463"/>
                  <a:gd name="connsiteY7" fmla="*/ 0 h 1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63" h="101066">
                    <a:moveTo>
                      <a:pt x="113441" y="0"/>
                    </a:moveTo>
                    <a:cubicBezTo>
                      <a:pt x="125542" y="7761"/>
                      <a:pt x="137873" y="15121"/>
                      <a:pt x="150464" y="22072"/>
                    </a:cubicBezTo>
                    <a:cubicBezTo>
                      <a:pt x="139213" y="38323"/>
                      <a:pt x="111901" y="95477"/>
                      <a:pt x="95440" y="100477"/>
                    </a:cubicBezTo>
                    <a:cubicBezTo>
                      <a:pt x="83539" y="104098"/>
                      <a:pt x="61967" y="90107"/>
                      <a:pt x="52177" y="83996"/>
                    </a:cubicBezTo>
                    <a:cubicBezTo>
                      <a:pt x="36035" y="73906"/>
                      <a:pt x="3373" y="56244"/>
                      <a:pt x="163" y="36483"/>
                    </a:cubicBezTo>
                    <a:cubicBezTo>
                      <a:pt x="-367" y="33222"/>
                      <a:pt x="403" y="28532"/>
                      <a:pt x="2403" y="25932"/>
                    </a:cubicBezTo>
                    <a:cubicBezTo>
                      <a:pt x="32055" y="-12591"/>
                      <a:pt x="58767" y="47673"/>
                      <a:pt x="86879" y="44073"/>
                    </a:cubicBezTo>
                    <a:cubicBezTo>
                      <a:pt x="98410" y="33732"/>
                      <a:pt x="106201" y="13611"/>
                      <a:pt x="113431" y="0"/>
                    </a:cubicBezTo>
                    <a:close/>
                  </a:path>
                </a:pathLst>
              </a:custGeom>
              <a:solidFill>
                <a:srgbClr val="FFFFFF"/>
              </a:solidFill>
              <a:ln w="998" cap="flat">
                <a:noFill/>
                <a:prstDash val="solid"/>
                <a:miter/>
              </a:ln>
            </p:spPr>
            <p:txBody>
              <a:bodyPr rtlCol="0" anchor="ctr"/>
              <a:lstStyle/>
              <a:p>
                <a:endParaRPr lang="es-ES"/>
              </a:p>
            </p:txBody>
          </p:sp>
          <p:sp>
            <p:nvSpPr>
              <p:cNvPr id="27653" name="Forma libre 27652">
                <a:extLst>
                  <a:ext uri="{FF2B5EF4-FFF2-40B4-BE49-F238E27FC236}">
                    <a16:creationId xmlns:a16="http://schemas.microsoft.com/office/drawing/2014/main" id="{C31A0A65-75F2-FC85-41C4-3DA0344F3B76}"/>
                  </a:ext>
                </a:extLst>
              </p:cNvPr>
              <p:cNvSpPr/>
              <p:nvPr/>
            </p:nvSpPr>
            <p:spPr>
              <a:xfrm rot="1140779">
                <a:off x="9558112" y="3836342"/>
                <a:ext cx="174755" cy="155514"/>
              </a:xfrm>
              <a:custGeom>
                <a:avLst/>
                <a:gdLst>
                  <a:gd name="connsiteX0" fmla="*/ 141733 w 174755"/>
                  <a:gd name="connsiteY0" fmla="*/ 0 h 155514"/>
                  <a:gd name="connsiteX1" fmla="*/ 174756 w 174755"/>
                  <a:gd name="connsiteY1" fmla="*/ 23782 h 155514"/>
                  <a:gd name="connsiteX2" fmla="*/ 90050 w 174755"/>
                  <a:gd name="connsiteY2" fmla="*/ 154572 h 155514"/>
                  <a:gd name="connsiteX3" fmla="*/ 73928 w 174755"/>
                  <a:gd name="connsiteY3" fmla="*/ 153952 h 155514"/>
                  <a:gd name="connsiteX4" fmla="*/ 2713 w 174755"/>
                  <a:gd name="connsiteY4" fmla="*/ 105168 h 155514"/>
                  <a:gd name="connsiteX5" fmla="*/ 1323 w 174755"/>
                  <a:gd name="connsiteY5" fmla="*/ 88257 h 155514"/>
                  <a:gd name="connsiteX6" fmla="*/ 14744 w 174755"/>
                  <a:gd name="connsiteY6" fmla="*/ 75566 h 155514"/>
                  <a:gd name="connsiteX7" fmla="*/ 76679 w 174755"/>
                  <a:gd name="connsiteY7" fmla="*/ 102318 h 155514"/>
                  <a:gd name="connsiteX8" fmla="*/ 141733 w 174755"/>
                  <a:gd name="connsiteY8" fmla="*/ 0 h 15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755" h="155514">
                    <a:moveTo>
                      <a:pt x="141733" y="0"/>
                    </a:moveTo>
                    <a:cubicBezTo>
                      <a:pt x="155064" y="4540"/>
                      <a:pt x="168015" y="10471"/>
                      <a:pt x="174756" y="23782"/>
                    </a:cubicBezTo>
                    <a:cubicBezTo>
                      <a:pt x="157125" y="50614"/>
                      <a:pt x="107061" y="139060"/>
                      <a:pt x="90050" y="154572"/>
                    </a:cubicBezTo>
                    <a:cubicBezTo>
                      <a:pt x="84119" y="156122"/>
                      <a:pt x="79849" y="155652"/>
                      <a:pt x="73928" y="153952"/>
                    </a:cubicBezTo>
                    <a:cubicBezTo>
                      <a:pt x="53927" y="148211"/>
                      <a:pt x="12424" y="123499"/>
                      <a:pt x="2713" y="105168"/>
                    </a:cubicBezTo>
                    <a:cubicBezTo>
                      <a:pt x="-97" y="99858"/>
                      <a:pt x="-997" y="93927"/>
                      <a:pt x="1323" y="88257"/>
                    </a:cubicBezTo>
                    <a:cubicBezTo>
                      <a:pt x="3523" y="82876"/>
                      <a:pt x="9154" y="77326"/>
                      <a:pt x="14744" y="75566"/>
                    </a:cubicBezTo>
                    <a:cubicBezTo>
                      <a:pt x="31205" y="70385"/>
                      <a:pt x="62737" y="94027"/>
                      <a:pt x="76679" y="102318"/>
                    </a:cubicBezTo>
                    <a:cubicBezTo>
                      <a:pt x="100270" y="69465"/>
                      <a:pt x="120802" y="34573"/>
                      <a:pt x="141733" y="0"/>
                    </a:cubicBezTo>
                    <a:close/>
                  </a:path>
                </a:pathLst>
              </a:custGeom>
              <a:solidFill>
                <a:srgbClr val="FFFFFF"/>
              </a:solidFill>
              <a:ln w="998" cap="flat">
                <a:noFill/>
                <a:prstDash val="solid"/>
                <a:miter/>
              </a:ln>
            </p:spPr>
            <p:txBody>
              <a:bodyPr rtlCol="0" anchor="ctr"/>
              <a:lstStyle/>
              <a:p>
                <a:endParaRPr lang="es-ES"/>
              </a:p>
            </p:txBody>
          </p:sp>
          <p:sp>
            <p:nvSpPr>
              <p:cNvPr id="27655" name="Forma libre 27654">
                <a:extLst>
                  <a:ext uri="{FF2B5EF4-FFF2-40B4-BE49-F238E27FC236}">
                    <a16:creationId xmlns:a16="http://schemas.microsoft.com/office/drawing/2014/main" id="{EC7F12DC-6DEC-3C22-922E-C018CD6E5BF3}"/>
                  </a:ext>
                </a:extLst>
              </p:cNvPr>
              <p:cNvSpPr/>
              <p:nvPr/>
            </p:nvSpPr>
            <p:spPr>
              <a:xfrm rot="1140779">
                <a:off x="9545171" y="2785906"/>
                <a:ext cx="125757" cy="93630"/>
              </a:xfrm>
              <a:custGeom>
                <a:avLst/>
                <a:gdLst>
                  <a:gd name="connsiteX0" fmla="*/ 125737 w 125757"/>
                  <a:gd name="connsiteY0" fmla="*/ 52156 h 93630"/>
                  <a:gd name="connsiteX1" fmla="*/ 100285 w 125757"/>
                  <a:gd name="connsiteY1" fmla="*/ 89349 h 93630"/>
                  <a:gd name="connsiteX2" fmla="*/ 85044 w 125757"/>
                  <a:gd name="connsiteY2" fmla="*/ 93279 h 93630"/>
                  <a:gd name="connsiteX3" fmla="*/ 4168 w 125757"/>
                  <a:gd name="connsiteY3" fmla="*/ 32715 h 93630"/>
                  <a:gd name="connsiteX4" fmla="*/ 918 w 125757"/>
                  <a:gd name="connsiteY4" fmla="*/ 13253 h 93630"/>
                  <a:gd name="connsiteX5" fmla="*/ 16129 w 125757"/>
                  <a:gd name="connsiteY5" fmla="*/ 752 h 93630"/>
                  <a:gd name="connsiteX6" fmla="*/ 84614 w 125757"/>
                  <a:gd name="connsiteY6" fmla="*/ 36755 h 93630"/>
                  <a:gd name="connsiteX7" fmla="*/ 97395 w 125757"/>
                  <a:gd name="connsiteY7" fmla="*/ 35905 h 93630"/>
                  <a:gd name="connsiteX8" fmla="*/ 125757 w 125757"/>
                  <a:gd name="connsiteY8" fmla="*/ 52156 h 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57" h="93630">
                    <a:moveTo>
                      <a:pt x="125737" y="52156"/>
                    </a:moveTo>
                    <a:cubicBezTo>
                      <a:pt x="118877" y="63777"/>
                      <a:pt x="110866" y="81178"/>
                      <a:pt x="100285" y="89349"/>
                    </a:cubicBezTo>
                    <a:cubicBezTo>
                      <a:pt x="95745" y="92849"/>
                      <a:pt x="90774" y="94379"/>
                      <a:pt x="85044" y="93279"/>
                    </a:cubicBezTo>
                    <a:cubicBezTo>
                      <a:pt x="69363" y="90279"/>
                      <a:pt x="12559" y="46176"/>
                      <a:pt x="4168" y="32715"/>
                    </a:cubicBezTo>
                    <a:cubicBezTo>
                      <a:pt x="-72" y="25904"/>
                      <a:pt x="-922" y="20964"/>
                      <a:pt x="918" y="13253"/>
                    </a:cubicBezTo>
                    <a:cubicBezTo>
                      <a:pt x="4918" y="7383"/>
                      <a:pt x="9018" y="2782"/>
                      <a:pt x="16129" y="752"/>
                    </a:cubicBezTo>
                    <a:cubicBezTo>
                      <a:pt x="37190" y="-5238"/>
                      <a:pt x="67693" y="26204"/>
                      <a:pt x="84614" y="36755"/>
                    </a:cubicBezTo>
                    <a:lnTo>
                      <a:pt x="97395" y="35905"/>
                    </a:lnTo>
                    <a:cubicBezTo>
                      <a:pt x="109516" y="35065"/>
                      <a:pt x="116866" y="45826"/>
                      <a:pt x="125757" y="52156"/>
                    </a:cubicBezTo>
                    <a:close/>
                  </a:path>
                </a:pathLst>
              </a:custGeom>
              <a:solidFill>
                <a:srgbClr val="FFFFFF"/>
              </a:solidFill>
              <a:ln w="998" cap="flat">
                <a:noFill/>
                <a:prstDash val="solid"/>
                <a:miter/>
              </a:ln>
            </p:spPr>
            <p:txBody>
              <a:bodyPr rtlCol="0" anchor="ctr"/>
              <a:lstStyle/>
              <a:p>
                <a:endParaRPr lang="es-ES"/>
              </a:p>
            </p:txBody>
          </p:sp>
          <p:sp>
            <p:nvSpPr>
              <p:cNvPr id="27658" name="Rectángulo 27657">
                <a:extLst>
                  <a:ext uri="{FF2B5EF4-FFF2-40B4-BE49-F238E27FC236}">
                    <a16:creationId xmlns:a16="http://schemas.microsoft.com/office/drawing/2014/main" id="{4260F302-DCDA-29FF-F2D1-EF2200464810}"/>
                  </a:ext>
                </a:extLst>
              </p:cNvPr>
              <p:cNvSpPr/>
              <p:nvPr/>
            </p:nvSpPr>
            <p:spPr>
              <a:xfrm>
                <a:off x="9477333" y="2730853"/>
                <a:ext cx="244294" cy="244294"/>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659" name="Rectángulo 27658">
                <a:extLst>
                  <a:ext uri="{FF2B5EF4-FFF2-40B4-BE49-F238E27FC236}">
                    <a16:creationId xmlns:a16="http://schemas.microsoft.com/office/drawing/2014/main" id="{F51EE27B-96C4-E8EE-D7CC-E52759740986}"/>
                  </a:ext>
                </a:extLst>
              </p:cNvPr>
              <p:cNvSpPr/>
              <p:nvPr/>
            </p:nvSpPr>
            <p:spPr>
              <a:xfrm>
                <a:off x="9477333" y="3283918"/>
                <a:ext cx="244294" cy="244294"/>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660" name="Rectángulo 27659">
                <a:extLst>
                  <a:ext uri="{FF2B5EF4-FFF2-40B4-BE49-F238E27FC236}">
                    <a16:creationId xmlns:a16="http://schemas.microsoft.com/office/drawing/2014/main" id="{8C7A7CDD-C3EE-6BBF-E508-6584690D5913}"/>
                  </a:ext>
                </a:extLst>
              </p:cNvPr>
              <p:cNvSpPr/>
              <p:nvPr/>
            </p:nvSpPr>
            <p:spPr>
              <a:xfrm>
                <a:off x="9477333" y="3870166"/>
                <a:ext cx="244294" cy="244294"/>
              </a:xfrm>
              <a:prstGeom prst="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661" name="Forma libre 27660">
                <a:extLst>
                  <a:ext uri="{FF2B5EF4-FFF2-40B4-BE49-F238E27FC236}">
                    <a16:creationId xmlns:a16="http://schemas.microsoft.com/office/drawing/2014/main" id="{D91BFFF0-D622-A84E-1832-888A6BEEAB3C}"/>
                  </a:ext>
                </a:extLst>
              </p:cNvPr>
              <p:cNvSpPr/>
              <p:nvPr/>
            </p:nvSpPr>
            <p:spPr>
              <a:xfrm>
                <a:off x="9538949" y="2681253"/>
                <a:ext cx="287362" cy="242357"/>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00F0BE"/>
              </a:solidFill>
              <a:ln w="22175" cap="flat">
                <a:noFill/>
                <a:prstDash val="solid"/>
                <a:miter/>
              </a:ln>
            </p:spPr>
            <p:txBody>
              <a:bodyPr rtlCol="0" anchor="ctr"/>
              <a:lstStyle/>
              <a:p>
                <a:endParaRPr lang="es-ES">
                  <a:solidFill>
                    <a:srgbClr val="92D050"/>
                  </a:solidFill>
                </a:endParaRPr>
              </a:p>
            </p:txBody>
          </p:sp>
          <p:sp>
            <p:nvSpPr>
              <p:cNvPr id="27662" name="Forma libre 27661">
                <a:extLst>
                  <a:ext uri="{FF2B5EF4-FFF2-40B4-BE49-F238E27FC236}">
                    <a16:creationId xmlns:a16="http://schemas.microsoft.com/office/drawing/2014/main" id="{9A20F3B8-4434-1491-B92F-BF4C235F5E65}"/>
                  </a:ext>
                </a:extLst>
              </p:cNvPr>
              <p:cNvSpPr/>
              <p:nvPr/>
            </p:nvSpPr>
            <p:spPr>
              <a:xfrm>
                <a:off x="9538949" y="3226944"/>
                <a:ext cx="287362" cy="242357"/>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00F0BE"/>
              </a:solidFill>
              <a:ln w="22175" cap="flat">
                <a:noFill/>
                <a:prstDash val="solid"/>
                <a:miter/>
              </a:ln>
            </p:spPr>
            <p:txBody>
              <a:bodyPr rtlCol="0" anchor="ctr"/>
              <a:lstStyle/>
              <a:p>
                <a:endParaRPr lang="es-ES">
                  <a:solidFill>
                    <a:srgbClr val="92D050"/>
                  </a:solidFill>
                </a:endParaRPr>
              </a:p>
            </p:txBody>
          </p:sp>
          <p:sp>
            <p:nvSpPr>
              <p:cNvPr id="27663" name="Forma libre 27662">
                <a:extLst>
                  <a:ext uri="{FF2B5EF4-FFF2-40B4-BE49-F238E27FC236}">
                    <a16:creationId xmlns:a16="http://schemas.microsoft.com/office/drawing/2014/main" id="{9013D9FE-1EF6-3129-C390-2F4D4A0AA84F}"/>
                  </a:ext>
                </a:extLst>
              </p:cNvPr>
              <p:cNvSpPr/>
              <p:nvPr/>
            </p:nvSpPr>
            <p:spPr>
              <a:xfrm>
                <a:off x="9538949" y="3820567"/>
                <a:ext cx="287362" cy="242357"/>
              </a:xfrm>
              <a:custGeom>
                <a:avLst/>
                <a:gdLst>
                  <a:gd name="connsiteX0" fmla="*/ 370342 w 985788"/>
                  <a:gd name="connsiteY0" fmla="*/ 831398 h 831397"/>
                  <a:gd name="connsiteX1" fmla="*/ 371456 w 985788"/>
                  <a:gd name="connsiteY1" fmla="*/ 831398 h 831397"/>
                  <a:gd name="connsiteX2" fmla="*/ 405535 w 985788"/>
                  <a:gd name="connsiteY2" fmla="*/ 813801 h 831397"/>
                  <a:gd name="connsiteX3" fmla="*/ 974186 w 985788"/>
                  <a:gd name="connsiteY3" fmla="*/ 74532 h 831397"/>
                  <a:gd name="connsiteX4" fmla="*/ 971224 w 985788"/>
                  <a:gd name="connsiteY4" fmla="*/ 11602 h 831397"/>
                  <a:gd name="connsiteX5" fmla="*/ 908293 w 985788"/>
                  <a:gd name="connsiteY5" fmla="*/ 14564 h 831397"/>
                  <a:gd name="connsiteX6" fmla="*/ 903801 w 985788"/>
                  <a:gd name="connsiteY6" fmla="*/ 20407 h 831397"/>
                  <a:gd name="connsiteX7" fmla="*/ 369229 w 985788"/>
                  <a:gd name="connsiteY7" fmla="*/ 716019 h 831397"/>
                  <a:gd name="connsiteX8" fmla="*/ 81896 w 985788"/>
                  <a:gd name="connsiteY8" fmla="*/ 378793 h 831397"/>
                  <a:gd name="connsiteX9" fmla="*/ 20262 w 985788"/>
                  <a:gd name="connsiteY9" fmla="*/ 365741 h 831397"/>
                  <a:gd name="connsiteX10" fmla="*/ 7210 w 985788"/>
                  <a:gd name="connsiteY10" fmla="*/ 427372 h 831397"/>
                  <a:gd name="connsiteX11" fmla="*/ 15074 w 985788"/>
                  <a:gd name="connsiteY11" fmla="*/ 436482 h 831397"/>
                  <a:gd name="connsiteX12" fmla="*/ 337154 w 985788"/>
                  <a:gd name="connsiteY12" fmla="*/ 815138 h 831397"/>
                  <a:gd name="connsiteX13" fmla="*/ 370342 w 985788"/>
                  <a:gd name="connsiteY13" fmla="*/ 831398 h 8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5788" h="831397">
                    <a:moveTo>
                      <a:pt x="370342" y="831398"/>
                    </a:moveTo>
                    <a:lnTo>
                      <a:pt x="371456" y="831398"/>
                    </a:lnTo>
                    <a:cubicBezTo>
                      <a:pt x="384889" y="830972"/>
                      <a:pt x="397412" y="824506"/>
                      <a:pt x="405535" y="813801"/>
                    </a:cubicBezTo>
                    <a:lnTo>
                      <a:pt x="974186" y="74532"/>
                    </a:lnTo>
                    <a:cubicBezTo>
                      <a:pt x="990747" y="56337"/>
                      <a:pt x="989419" y="28163"/>
                      <a:pt x="971224" y="11602"/>
                    </a:cubicBezTo>
                    <a:cubicBezTo>
                      <a:pt x="953028" y="-4959"/>
                      <a:pt x="924854" y="-3631"/>
                      <a:pt x="908293" y="14564"/>
                    </a:cubicBezTo>
                    <a:cubicBezTo>
                      <a:pt x="906636" y="16384"/>
                      <a:pt x="905135" y="18338"/>
                      <a:pt x="903801" y="20407"/>
                    </a:cubicBezTo>
                    <a:lnTo>
                      <a:pt x="369229" y="716019"/>
                    </a:lnTo>
                    <a:lnTo>
                      <a:pt x="81896" y="378793"/>
                    </a:lnTo>
                    <a:cubicBezTo>
                      <a:pt x="68480" y="358170"/>
                      <a:pt x="40888" y="352325"/>
                      <a:pt x="20262" y="365741"/>
                    </a:cubicBezTo>
                    <a:cubicBezTo>
                      <a:pt x="-361" y="379156"/>
                      <a:pt x="-6205" y="406749"/>
                      <a:pt x="7210" y="427372"/>
                    </a:cubicBezTo>
                    <a:cubicBezTo>
                      <a:pt x="9408" y="430751"/>
                      <a:pt x="12054" y="433816"/>
                      <a:pt x="15074" y="436482"/>
                    </a:cubicBezTo>
                    <a:lnTo>
                      <a:pt x="337154" y="815138"/>
                    </a:lnTo>
                    <a:cubicBezTo>
                      <a:pt x="345340" y="825108"/>
                      <a:pt x="357448" y="831039"/>
                      <a:pt x="370342" y="831398"/>
                    </a:cubicBezTo>
                    <a:close/>
                  </a:path>
                </a:pathLst>
              </a:custGeom>
              <a:solidFill>
                <a:srgbClr val="00F0BE"/>
              </a:solidFill>
              <a:ln w="22175" cap="flat">
                <a:noFill/>
                <a:prstDash val="solid"/>
                <a:miter/>
              </a:ln>
            </p:spPr>
            <p:txBody>
              <a:bodyPr rtlCol="0" anchor="ctr"/>
              <a:lstStyle/>
              <a:p>
                <a:endParaRPr lang="es-ES">
                  <a:solidFill>
                    <a:srgbClr val="92D050"/>
                  </a:solidFill>
                </a:endParaRPr>
              </a:p>
            </p:txBody>
          </p:sp>
          <p:cxnSp>
            <p:nvCxnSpPr>
              <p:cNvPr id="27667" name="Conector recto 27666">
                <a:extLst>
                  <a:ext uri="{FF2B5EF4-FFF2-40B4-BE49-F238E27FC236}">
                    <a16:creationId xmlns:a16="http://schemas.microsoft.com/office/drawing/2014/main" id="{CE2AADFF-7019-63DB-9727-2F46CCEF91BF}"/>
                  </a:ext>
                </a:extLst>
              </p:cNvPr>
              <p:cNvCxnSpPr/>
              <p:nvPr/>
            </p:nvCxnSpPr>
            <p:spPr>
              <a:xfrm>
                <a:off x="9914603" y="2802431"/>
                <a:ext cx="785121"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27668" name="Conector recto 27667">
                <a:extLst>
                  <a:ext uri="{FF2B5EF4-FFF2-40B4-BE49-F238E27FC236}">
                    <a16:creationId xmlns:a16="http://schemas.microsoft.com/office/drawing/2014/main" id="{983E91B2-AB0C-A035-A5F3-E226252EA040}"/>
                  </a:ext>
                </a:extLst>
              </p:cNvPr>
              <p:cNvCxnSpPr>
                <a:cxnSpLocks/>
              </p:cNvCxnSpPr>
              <p:nvPr/>
            </p:nvCxnSpPr>
            <p:spPr>
              <a:xfrm>
                <a:off x="9914603" y="2890921"/>
                <a:ext cx="434400"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27670" name="Conector recto 27669">
                <a:extLst>
                  <a:ext uri="{FF2B5EF4-FFF2-40B4-BE49-F238E27FC236}">
                    <a16:creationId xmlns:a16="http://schemas.microsoft.com/office/drawing/2014/main" id="{58803092-1DBC-4424-2FC4-911F7DC009B5}"/>
                  </a:ext>
                </a:extLst>
              </p:cNvPr>
              <p:cNvCxnSpPr/>
              <p:nvPr/>
            </p:nvCxnSpPr>
            <p:spPr>
              <a:xfrm>
                <a:off x="9914603" y="3348121"/>
                <a:ext cx="785121"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27671" name="Conector recto 27670">
                <a:extLst>
                  <a:ext uri="{FF2B5EF4-FFF2-40B4-BE49-F238E27FC236}">
                    <a16:creationId xmlns:a16="http://schemas.microsoft.com/office/drawing/2014/main" id="{65497A04-D8DF-3727-1DB4-B0ABDD449B96}"/>
                  </a:ext>
                </a:extLst>
              </p:cNvPr>
              <p:cNvCxnSpPr>
                <a:cxnSpLocks/>
              </p:cNvCxnSpPr>
              <p:nvPr/>
            </p:nvCxnSpPr>
            <p:spPr>
              <a:xfrm>
                <a:off x="9914603" y="3436611"/>
                <a:ext cx="434400"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27672" name="Conector recto 27671">
                <a:extLst>
                  <a:ext uri="{FF2B5EF4-FFF2-40B4-BE49-F238E27FC236}">
                    <a16:creationId xmlns:a16="http://schemas.microsoft.com/office/drawing/2014/main" id="{B0672ACC-4174-847F-E424-C94DB157297E}"/>
                  </a:ext>
                </a:extLst>
              </p:cNvPr>
              <p:cNvCxnSpPr>
                <a:cxnSpLocks/>
              </p:cNvCxnSpPr>
              <p:nvPr/>
            </p:nvCxnSpPr>
            <p:spPr>
              <a:xfrm>
                <a:off x="9914603" y="3926996"/>
                <a:ext cx="580166"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cxnSp>
            <p:nvCxnSpPr>
              <p:cNvPr id="27673" name="Conector recto 27672">
                <a:extLst>
                  <a:ext uri="{FF2B5EF4-FFF2-40B4-BE49-F238E27FC236}">
                    <a16:creationId xmlns:a16="http://schemas.microsoft.com/office/drawing/2014/main" id="{607FF347-1880-EA36-F257-5AE18F2443E5}"/>
                  </a:ext>
                </a:extLst>
              </p:cNvPr>
              <p:cNvCxnSpPr>
                <a:cxnSpLocks/>
              </p:cNvCxnSpPr>
              <p:nvPr/>
            </p:nvCxnSpPr>
            <p:spPr>
              <a:xfrm>
                <a:off x="9914603" y="4015486"/>
                <a:ext cx="434400" cy="0"/>
              </a:xfrm>
              <a:prstGeom prst="line">
                <a:avLst/>
              </a:prstGeom>
              <a:ln w="28575">
                <a:solidFill>
                  <a:srgbClr val="002855"/>
                </a:solidFill>
              </a:ln>
            </p:spPr>
            <p:style>
              <a:lnRef idx="1">
                <a:schemeClr val="accent1"/>
              </a:lnRef>
              <a:fillRef idx="0">
                <a:schemeClr val="accent1"/>
              </a:fillRef>
              <a:effectRef idx="0">
                <a:schemeClr val="accent1"/>
              </a:effectRef>
              <a:fontRef idx="minor">
                <a:schemeClr val="tx1"/>
              </a:fontRef>
            </p:style>
          </p:cxnSp>
        </p:grpSp>
        <p:sp>
          <p:nvSpPr>
            <p:cNvPr id="27677" name="Rectángulo 27676">
              <a:extLst>
                <a:ext uri="{FF2B5EF4-FFF2-40B4-BE49-F238E27FC236}">
                  <a16:creationId xmlns:a16="http://schemas.microsoft.com/office/drawing/2014/main" id="{A3FF3FAE-D75C-0240-6479-6D51FC1C8959}"/>
                </a:ext>
              </a:extLst>
            </p:cNvPr>
            <p:cNvSpPr/>
            <p:nvPr/>
          </p:nvSpPr>
          <p:spPr>
            <a:xfrm>
              <a:off x="10803649" y="5326509"/>
              <a:ext cx="1149541" cy="52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17">
            <a:extLst>
              <a:ext uri="{FF2B5EF4-FFF2-40B4-BE49-F238E27FC236}">
                <a16:creationId xmlns:a16="http://schemas.microsoft.com/office/drawing/2014/main" id="{A392961A-7D9B-EC89-15B1-A9BC182C13C6}"/>
              </a:ext>
            </a:extLst>
          </p:cNvPr>
          <p:cNvSpPr/>
          <p:nvPr/>
        </p:nvSpPr>
        <p:spPr>
          <a:xfrm>
            <a:off x="731838" y="1563880"/>
            <a:ext cx="11017250" cy="4324172"/>
          </a:xfrm>
          <a:prstGeom prst="roundRect">
            <a:avLst>
              <a:gd name="adj" fmla="val 26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675" name="3 Rectángulo redondeado">
            <a:extLst>
              <a:ext uri="{FF2B5EF4-FFF2-40B4-BE49-F238E27FC236}">
                <a16:creationId xmlns:a16="http://schemas.microsoft.com/office/drawing/2014/main" id="{CBA0EBC2-2223-A099-EF5F-1141C4DAF4D6}"/>
              </a:ext>
            </a:extLst>
          </p:cNvPr>
          <p:cNvSpPr>
            <a:spLocks noChangeArrowheads="1"/>
          </p:cNvSpPr>
          <p:nvPr/>
        </p:nvSpPr>
        <p:spPr bwMode="auto">
          <a:xfrm>
            <a:off x="1375833" y="4704356"/>
            <a:ext cx="9729260" cy="848461"/>
          </a:xfrm>
          <a:prstGeom prst="roundRect">
            <a:avLst>
              <a:gd name="adj" fmla="val 11963"/>
            </a:avLst>
          </a:prstGeom>
          <a:solidFill>
            <a:srgbClr val="00275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55458" tIns="27729" rIns="55458" bIns="27729"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s-ES" altLang="en-US" sz="1200" b="1" dirty="0">
              <a:solidFill>
                <a:schemeClr val="bg1"/>
              </a:solidFill>
              <a:latin typeface="+mn-lt"/>
              <a:ea typeface="Open Sans Light" panose="020B0606030504020204" pitchFamily="34" charset="0"/>
              <a:cs typeface="Calibri" panose="020F0502020204030204" pitchFamily="34" charset="0"/>
            </a:endParaRPr>
          </a:p>
          <a:p>
            <a:pPr algn="ctr" eaLnBrk="1" hangingPunct="1"/>
            <a:r>
              <a:rPr lang="es-ES" altLang="en-US" sz="1200" b="1" dirty="0">
                <a:solidFill>
                  <a:schemeClr val="bg1"/>
                </a:solidFill>
                <a:latin typeface="+mn-lt"/>
                <a:ea typeface="Open Sans Light" panose="020B0606030504020204" pitchFamily="34" charset="0"/>
                <a:cs typeface="Calibri" panose="020F0502020204030204" pitchFamily="34" charset="0"/>
              </a:rPr>
              <a:t>La fragilidad es el principal factor predictivo de discapacidad, dependencia y mortalidad en los ancianos, </a:t>
            </a:r>
            <a:br>
              <a:rPr lang="es-ES" altLang="en-US" sz="1200" b="1" dirty="0">
                <a:solidFill>
                  <a:schemeClr val="bg1"/>
                </a:solidFill>
                <a:latin typeface="+mn-lt"/>
                <a:ea typeface="Open Sans Light" panose="020B0606030504020204" pitchFamily="34" charset="0"/>
                <a:cs typeface="Calibri" panose="020F0502020204030204" pitchFamily="34" charset="0"/>
              </a:rPr>
            </a:br>
            <a:r>
              <a:rPr lang="es-ES" altLang="en-US" sz="1200" b="1" dirty="0">
                <a:solidFill>
                  <a:schemeClr val="bg1"/>
                </a:solidFill>
                <a:latin typeface="+mn-lt"/>
                <a:ea typeface="Open Sans Light" panose="020B0606030504020204" pitchFamily="34" charset="0"/>
                <a:cs typeface="Calibri" panose="020F0502020204030204" pitchFamily="34" charset="0"/>
              </a:rPr>
              <a:t>incluyendo a aquellos con diabetes, y es un marcador pronóstico más potente que la carga de comorbilidad</a:t>
            </a:r>
            <a:r>
              <a:rPr lang="es-ES" altLang="en-US" sz="1200" b="1" baseline="30000" dirty="0">
                <a:solidFill>
                  <a:schemeClr val="bg1"/>
                </a:solidFill>
                <a:latin typeface="+mn-lt"/>
                <a:ea typeface="Open Sans Light" panose="020B0606030504020204" pitchFamily="34" charset="0"/>
                <a:cs typeface="Calibri" panose="020F0502020204030204" pitchFamily="34" charset="0"/>
              </a:rPr>
              <a:t>1</a:t>
            </a:r>
            <a:r>
              <a:rPr lang="es-ES" altLang="en-US" sz="1200" b="1" dirty="0">
                <a:solidFill>
                  <a:schemeClr val="bg1"/>
                </a:solidFill>
                <a:latin typeface="+mn-lt"/>
                <a:ea typeface="Open Sans Light" panose="020B0606030504020204" pitchFamily="34" charset="0"/>
                <a:cs typeface="Calibri" panose="020F0502020204030204" pitchFamily="34" charset="0"/>
              </a:rPr>
              <a:t>.</a:t>
            </a:r>
          </a:p>
          <a:p>
            <a:pPr algn="ctr" eaLnBrk="1" hangingPunct="1"/>
            <a:endParaRPr lang="es-ES" altLang="en-US" sz="1200" b="1" dirty="0">
              <a:solidFill>
                <a:schemeClr val="bg1"/>
              </a:solidFill>
              <a:latin typeface="+mn-lt"/>
              <a:ea typeface="Open Sans Light" panose="020B0606030504020204" pitchFamily="34" charset="0"/>
              <a:cs typeface="Calibri" panose="020F0502020204030204" pitchFamily="34" charset="0"/>
            </a:endParaRPr>
          </a:p>
        </p:txBody>
      </p:sp>
      <p:sp>
        <p:nvSpPr>
          <p:cNvPr id="5" name="4 Rectángulo">
            <a:extLst>
              <a:ext uri="{FF2B5EF4-FFF2-40B4-BE49-F238E27FC236}">
                <a16:creationId xmlns:a16="http://schemas.microsoft.com/office/drawing/2014/main" id="{3784477A-C25A-3AD2-048B-5800BF9275BC}"/>
              </a:ext>
            </a:extLst>
          </p:cNvPr>
          <p:cNvSpPr/>
          <p:nvPr/>
        </p:nvSpPr>
        <p:spPr>
          <a:xfrm>
            <a:off x="691436" y="6227302"/>
            <a:ext cx="7816850" cy="163721"/>
          </a:xfrm>
          <a:prstGeom prst="rect">
            <a:avLst/>
          </a:prstGeom>
        </p:spPr>
        <p:txBody>
          <a:bodyPr wrap="square" lIns="55458" tIns="27729" rIns="55458" bIns="27729">
            <a:spAutoFit/>
          </a:bodyPr>
          <a:lstStyle/>
          <a:p>
            <a:pPr eaLnBrk="1" fontAlgn="auto" hangingPunct="1">
              <a:spcBef>
                <a:spcPts val="0"/>
              </a:spcBef>
              <a:spcAft>
                <a:spcPts val="0"/>
              </a:spcAft>
              <a:defRPr/>
            </a:pPr>
            <a:r>
              <a:rPr lang="en-US" sz="700" kern="0" dirty="0">
                <a:solidFill>
                  <a:srgbClr val="002855"/>
                </a:solidFill>
                <a:ea typeface="Open Sans Light" panose="020B0606030504020204" pitchFamily="34" charset="0"/>
                <a:cs typeface="Calibri" panose="020F0502020204030204" pitchFamily="34" charset="0"/>
              </a:rPr>
              <a:t>1.Fried LP, et al. J </a:t>
            </a:r>
            <a:r>
              <a:rPr lang="en-US" sz="700" kern="0" dirty="0" err="1">
                <a:solidFill>
                  <a:srgbClr val="002855"/>
                </a:solidFill>
                <a:ea typeface="Open Sans Light" panose="020B0606030504020204" pitchFamily="34" charset="0"/>
                <a:cs typeface="Calibri" panose="020F0502020204030204" pitchFamily="34" charset="0"/>
              </a:rPr>
              <a:t>Gerontol</a:t>
            </a:r>
            <a:r>
              <a:rPr lang="en-US" sz="700" kern="0" dirty="0">
                <a:solidFill>
                  <a:srgbClr val="002855"/>
                </a:solidFill>
                <a:ea typeface="Open Sans Light" panose="020B0606030504020204" pitchFamily="34" charset="0"/>
                <a:cs typeface="Calibri" panose="020F0502020204030204" pitchFamily="34" charset="0"/>
              </a:rPr>
              <a:t> Med Sci. 2004;59:255-63.</a:t>
            </a:r>
          </a:p>
        </p:txBody>
      </p:sp>
      <p:sp>
        <p:nvSpPr>
          <p:cNvPr id="28677" name="8 Rectángulo">
            <a:extLst>
              <a:ext uri="{FF2B5EF4-FFF2-40B4-BE49-F238E27FC236}">
                <a16:creationId xmlns:a16="http://schemas.microsoft.com/office/drawing/2014/main" id="{BE44F9E8-F8AB-4ED0-AC29-6EF7AB20FC6E}"/>
              </a:ext>
            </a:extLst>
          </p:cNvPr>
          <p:cNvSpPr>
            <a:spLocks noChangeArrowheads="1"/>
          </p:cNvSpPr>
          <p:nvPr/>
        </p:nvSpPr>
        <p:spPr bwMode="auto">
          <a:xfrm>
            <a:off x="2325602" y="2179801"/>
            <a:ext cx="782972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58" tIns="27729" rIns="55458" bIns="27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1600"/>
              </a:spcAft>
            </a:pPr>
            <a:r>
              <a:rPr lang="es-ES" altLang="en-US" sz="1900" dirty="0">
                <a:solidFill>
                  <a:srgbClr val="002855"/>
                </a:solidFill>
                <a:latin typeface="Calibri" panose="020F0502020204030204" pitchFamily="34" charset="0"/>
                <a:ea typeface="Open Sans Light" panose="020B0606030504020204" pitchFamily="34" charset="0"/>
                <a:cs typeface="Calibri" panose="020F0502020204030204" pitchFamily="34" charset="0"/>
              </a:rPr>
              <a:t>La fragilidad es un síndrome clínico asociado al envejecimiento caracterizado por la presencia de al menos 3 de los siguientes criterios</a:t>
            </a:r>
            <a:r>
              <a:rPr lang="es-ES" altLang="en-US" sz="1900" baseline="30000" dirty="0">
                <a:solidFill>
                  <a:srgbClr val="002855"/>
                </a:solidFill>
                <a:latin typeface="Calibri" panose="020F0502020204030204" pitchFamily="34" charset="0"/>
                <a:ea typeface="Open Sans Light" panose="020B0606030504020204" pitchFamily="34" charset="0"/>
                <a:cs typeface="Calibri" panose="020F0502020204030204" pitchFamily="34" charset="0"/>
              </a:rPr>
              <a:t>1</a:t>
            </a:r>
            <a:r>
              <a:rPr lang="es-ES" altLang="en-US" sz="1900" dirty="0">
                <a:solidFill>
                  <a:srgbClr val="002855"/>
                </a:solidFill>
                <a:latin typeface="Calibri" panose="020F0502020204030204" pitchFamily="34" charset="0"/>
                <a:ea typeface="Open Sans Light" panose="020B0606030504020204" pitchFamily="34" charset="0"/>
                <a:cs typeface="Calibri" panose="020F0502020204030204" pitchFamily="34" charset="0"/>
              </a:rPr>
              <a:t>: </a:t>
            </a:r>
          </a:p>
        </p:txBody>
      </p:sp>
      <p:sp>
        <p:nvSpPr>
          <p:cNvPr id="28678" name="Título 1">
            <a:extLst>
              <a:ext uri="{FF2B5EF4-FFF2-40B4-BE49-F238E27FC236}">
                <a16:creationId xmlns:a16="http://schemas.microsoft.com/office/drawing/2014/main" id="{58672CBD-83F6-6B06-17C0-4F9CB8ECCF58}"/>
              </a:ext>
            </a:extLst>
          </p:cNvPr>
          <p:cNvSpPr txBox="1">
            <a:spLocks/>
          </p:cNvSpPr>
          <p:nvPr/>
        </p:nvSpPr>
        <p:spPr bwMode="auto">
          <a:xfrm>
            <a:off x="3175" y="396875"/>
            <a:ext cx="117665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nchor="b"/>
          <a:lstStyle>
            <a:lvl1pPr marL="342900" indent="-342900" defTabSz="815975">
              <a:defRPr>
                <a:solidFill>
                  <a:schemeClr val="tx1"/>
                </a:solidFill>
                <a:latin typeface="Arial" panose="020B0604020202020204" pitchFamily="34" charset="0"/>
                <a:cs typeface="Arial" panose="020B0604020202020204" pitchFamily="34" charset="0"/>
              </a:defRPr>
            </a:lvl1pPr>
            <a:lvl2pPr marL="485775"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lnSpc>
                <a:spcPct val="90000"/>
              </a:lnSpc>
            </a:pPr>
            <a:endParaRPr lang="es-ES" altLang="es-ES" sz="3200">
              <a:solidFill>
                <a:srgbClr val="333399"/>
              </a:solidFill>
              <a:latin typeface="Calibri" panose="020F0502020204030204" pitchFamily="34" charset="0"/>
              <a:ea typeface="Open Sans Light" panose="020B0606030504020204" pitchFamily="34" charset="0"/>
              <a:cs typeface="Calibri" panose="020F0502020204030204" pitchFamily="34" charset="0"/>
            </a:endParaRPr>
          </a:p>
        </p:txBody>
      </p:sp>
      <p:sp>
        <p:nvSpPr>
          <p:cNvPr id="28679" name="Título 1">
            <a:extLst>
              <a:ext uri="{FF2B5EF4-FFF2-40B4-BE49-F238E27FC236}">
                <a16:creationId xmlns:a16="http://schemas.microsoft.com/office/drawing/2014/main" id="{219CC13C-6DB7-C47F-7D02-8F5D7ED3DDC0}"/>
              </a:ext>
            </a:extLst>
          </p:cNvPr>
          <p:cNvSpPr>
            <a:spLocks noGrp="1"/>
          </p:cNvSpPr>
          <p:nvPr>
            <p:ph type="title" idx="4294967295"/>
          </p:nvPr>
        </p:nvSpPr>
        <p:spPr bwMode="auto">
          <a:xfrm>
            <a:off x="3999800" y="1793045"/>
            <a:ext cx="4481327" cy="409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en-US" altLang="es-ES" sz="1800" b="1" dirty="0" err="1">
                <a:solidFill>
                  <a:srgbClr val="002855"/>
                </a:solidFill>
                <a:latin typeface="Arial" panose="020B0604020202020204" pitchFamily="34" charset="0"/>
                <a:cs typeface="Arial" panose="020B0604020202020204" pitchFamily="34" charset="0"/>
              </a:rPr>
              <a:t>Criterios</a:t>
            </a:r>
            <a:r>
              <a:rPr lang="en-US" altLang="es-ES" sz="1800" b="1" dirty="0">
                <a:solidFill>
                  <a:srgbClr val="002855"/>
                </a:solidFill>
                <a:latin typeface="Arial" panose="020B0604020202020204" pitchFamily="34" charset="0"/>
                <a:cs typeface="Arial" panose="020B0604020202020204" pitchFamily="34" charset="0"/>
              </a:rPr>
              <a:t> de </a:t>
            </a:r>
            <a:r>
              <a:rPr lang="en-US" altLang="es-ES" sz="1800" b="1" dirty="0" err="1">
                <a:solidFill>
                  <a:srgbClr val="002855"/>
                </a:solidFill>
                <a:latin typeface="Arial" panose="020B0604020202020204" pitchFamily="34" charset="0"/>
                <a:cs typeface="Arial" panose="020B0604020202020204" pitchFamily="34" charset="0"/>
              </a:rPr>
              <a:t>fragilidad</a:t>
            </a:r>
            <a:r>
              <a:rPr lang="en-US" altLang="es-ES" sz="1800" b="1" dirty="0">
                <a:solidFill>
                  <a:srgbClr val="002855"/>
                </a:solidFill>
                <a:latin typeface="Arial" panose="020B0604020202020204" pitchFamily="34" charset="0"/>
                <a:cs typeface="Arial" panose="020B0604020202020204" pitchFamily="34" charset="0"/>
              </a:rPr>
              <a:t> de Fried</a:t>
            </a:r>
            <a:endParaRPr lang="en-US" altLang="en-US" sz="1800" b="1" dirty="0">
              <a:solidFill>
                <a:srgbClr val="002855"/>
              </a:solidFill>
              <a:latin typeface="Arial" panose="020B0604020202020204" pitchFamily="34" charset="0"/>
              <a:cs typeface="Arial" panose="020B0604020202020204" pitchFamily="34" charset="0"/>
            </a:endParaRPr>
          </a:p>
        </p:txBody>
      </p:sp>
      <p:sp>
        <p:nvSpPr>
          <p:cNvPr id="2" name="CuadroTexto 15">
            <a:extLst>
              <a:ext uri="{FF2B5EF4-FFF2-40B4-BE49-F238E27FC236}">
                <a16:creationId xmlns:a16="http://schemas.microsoft.com/office/drawing/2014/main" id="{47D17C39-A1A1-0937-C40C-4E556AA5546C}"/>
              </a:ext>
            </a:extLst>
          </p:cNvPr>
          <p:cNvSpPr txBox="1">
            <a:spLocks/>
          </p:cNvSpPr>
          <p:nvPr/>
        </p:nvSpPr>
        <p:spPr bwMode="auto">
          <a:xfrm>
            <a:off x="640237" y="585151"/>
            <a:ext cx="9264650" cy="787904"/>
          </a:xfrm>
          <a:prstGeom prst="rect">
            <a:avLst/>
          </a:prstGeom>
          <a:solidFill>
            <a:schemeClr val="bg1"/>
          </a:solidFill>
          <a:ln w="12700">
            <a:noFill/>
          </a:ln>
        </p:spPr>
        <p:txBody>
          <a:bodyPr lIns="121917" tIns="60958" rIns="121917" bIns="60958" anchor="ctr">
            <a:spAutoFit/>
          </a:bodyPr>
          <a:lstStyle>
            <a:lvl1pPr algn="l" rtl="0" eaLnBrk="0" fontAlgn="base" hangingPunct="0">
              <a:lnSpc>
                <a:spcPct val="90000"/>
              </a:lnSpc>
              <a:spcBef>
                <a:spcPct val="0"/>
              </a:spcBef>
              <a:spcAft>
                <a:spcPct val="0"/>
              </a:spcAft>
              <a:defRPr sz="2700" b="1" i="0" kern="1200">
                <a:solidFill>
                  <a:schemeClr val="bg1"/>
                </a:solidFill>
                <a:latin typeface="Calibri"/>
                <a:ea typeface="Arial" charset="0"/>
                <a:cs typeface="Calibri"/>
              </a:defRPr>
            </a:lvl1pPr>
            <a:lvl2pPr algn="l" rtl="0" eaLnBrk="0" fontAlgn="base" hangingPunct="0">
              <a:lnSpc>
                <a:spcPct val="90000"/>
              </a:lnSpc>
              <a:spcBef>
                <a:spcPct val="0"/>
              </a:spcBef>
              <a:spcAft>
                <a:spcPct val="0"/>
              </a:spcAft>
              <a:defRPr sz="3500" b="1">
                <a:solidFill>
                  <a:srgbClr val="002754"/>
                </a:solidFill>
                <a:latin typeface="Arial" charset="0"/>
                <a:cs typeface="Arial" charset="0"/>
              </a:defRPr>
            </a:lvl2pPr>
            <a:lvl3pPr algn="l" rtl="0" eaLnBrk="0" fontAlgn="base" hangingPunct="0">
              <a:lnSpc>
                <a:spcPct val="90000"/>
              </a:lnSpc>
              <a:spcBef>
                <a:spcPct val="0"/>
              </a:spcBef>
              <a:spcAft>
                <a:spcPct val="0"/>
              </a:spcAft>
              <a:defRPr sz="3500" b="1">
                <a:solidFill>
                  <a:srgbClr val="002754"/>
                </a:solidFill>
                <a:latin typeface="Arial" charset="0"/>
                <a:cs typeface="Arial" charset="0"/>
              </a:defRPr>
            </a:lvl3pPr>
            <a:lvl4pPr algn="l" rtl="0" eaLnBrk="0" fontAlgn="base" hangingPunct="0">
              <a:lnSpc>
                <a:spcPct val="90000"/>
              </a:lnSpc>
              <a:spcBef>
                <a:spcPct val="0"/>
              </a:spcBef>
              <a:spcAft>
                <a:spcPct val="0"/>
              </a:spcAft>
              <a:defRPr sz="3500" b="1">
                <a:solidFill>
                  <a:srgbClr val="002754"/>
                </a:solidFill>
                <a:latin typeface="Arial" charset="0"/>
                <a:cs typeface="Arial" charset="0"/>
              </a:defRPr>
            </a:lvl4pPr>
            <a:lvl5pPr algn="l" rtl="0" eaLnBrk="0" fontAlgn="base" hangingPunct="0">
              <a:lnSpc>
                <a:spcPct val="90000"/>
              </a:lnSpc>
              <a:spcBef>
                <a:spcPct val="0"/>
              </a:spcBef>
              <a:spcAft>
                <a:spcPct val="0"/>
              </a:spcAft>
              <a:defRPr sz="3500" b="1">
                <a:solidFill>
                  <a:srgbClr val="002754"/>
                </a:solidFill>
                <a:latin typeface="Arial" charset="0"/>
                <a:cs typeface="Arial" charset="0"/>
              </a:defRPr>
            </a:lvl5pPr>
            <a:lvl6pPr marL="457200" algn="l" rtl="0" fontAlgn="base">
              <a:lnSpc>
                <a:spcPct val="90000"/>
              </a:lnSpc>
              <a:spcBef>
                <a:spcPct val="0"/>
              </a:spcBef>
              <a:spcAft>
                <a:spcPct val="0"/>
              </a:spcAft>
              <a:defRPr sz="3500" b="1">
                <a:solidFill>
                  <a:srgbClr val="002754"/>
                </a:solidFill>
                <a:latin typeface="Arial" charset="0"/>
                <a:cs typeface="Arial" charset="0"/>
              </a:defRPr>
            </a:lvl6pPr>
            <a:lvl7pPr marL="914400" algn="l" rtl="0" fontAlgn="base">
              <a:lnSpc>
                <a:spcPct val="90000"/>
              </a:lnSpc>
              <a:spcBef>
                <a:spcPct val="0"/>
              </a:spcBef>
              <a:spcAft>
                <a:spcPct val="0"/>
              </a:spcAft>
              <a:defRPr sz="3500" b="1">
                <a:solidFill>
                  <a:srgbClr val="002754"/>
                </a:solidFill>
                <a:latin typeface="Arial" charset="0"/>
                <a:cs typeface="Arial" charset="0"/>
              </a:defRPr>
            </a:lvl7pPr>
            <a:lvl8pPr marL="1371600" algn="l" rtl="0" fontAlgn="base">
              <a:lnSpc>
                <a:spcPct val="90000"/>
              </a:lnSpc>
              <a:spcBef>
                <a:spcPct val="0"/>
              </a:spcBef>
              <a:spcAft>
                <a:spcPct val="0"/>
              </a:spcAft>
              <a:defRPr sz="3500" b="1">
                <a:solidFill>
                  <a:srgbClr val="002754"/>
                </a:solidFill>
                <a:latin typeface="Arial" charset="0"/>
                <a:cs typeface="Arial" charset="0"/>
              </a:defRPr>
            </a:lvl8pPr>
            <a:lvl9pPr marL="1828800" algn="l" rtl="0" fontAlgn="base">
              <a:lnSpc>
                <a:spcPct val="90000"/>
              </a:lnSpc>
              <a:spcBef>
                <a:spcPct val="0"/>
              </a:spcBef>
              <a:spcAft>
                <a:spcPct val="0"/>
              </a:spcAft>
              <a:defRPr sz="3500" b="1">
                <a:solidFill>
                  <a:srgbClr val="002754"/>
                </a:solidFill>
                <a:latin typeface="Arial" charset="0"/>
                <a:cs typeface="Arial" charset="0"/>
              </a:defRPr>
            </a:lvl9pPr>
          </a:lstStyle>
          <a:p>
            <a:pPr fontAlgn="auto">
              <a:spcBef>
                <a:spcPts val="0"/>
              </a:spcBef>
              <a:spcAft>
                <a:spcPts val="0"/>
              </a:spcAft>
              <a:defRPr/>
            </a:pPr>
            <a:r>
              <a:rPr lang="es-ES" sz="2400" dirty="0">
                <a:solidFill>
                  <a:srgbClr val="00F0BE"/>
                </a:solidFill>
                <a:latin typeface="+mn-lt"/>
                <a:cs typeface="+mn-cs"/>
              </a:rPr>
              <a:t>¿Es Pencho un paciente frágil? ¿Se le ha de hacer cribaje? ¿Por qué?</a:t>
            </a:r>
          </a:p>
        </p:txBody>
      </p:sp>
      <p:grpSp>
        <p:nvGrpSpPr>
          <p:cNvPr id="19" name="Grupo 18">
            <a:extLst>
              <a:ext uri="{FF2B5EF4-FFF2-40B4-BE49-F238E27FC236}">
                <a16:creationId xmlns:a16="http://schemas.microsoft.com/office/drawing/2014/main" id="{260DA5AF-2561-7EE3-E569-C3415D5FE68A}"/>
              </a:ext>
            </a:extLst>
          </p:cNvPr>
          <p:cNvGrpSpPr/>
          <p:nvPr/>
        </p:nvGrpSpPr>
        <p:grpSpPr>
          <a:xfrm>
            <a:off x="1283736" y="3029113"/>
            <a:ext cx="9913455" cy="1498124"/>
            <a:chOff x="1056170" y="3029113"/>
            <a:chExt cx="9913455" cy="1498124"/>
          </a:xfrm>
        </p:grpSpPr>
        <p:grpSp>
          <p:nvGrpSpPr>
            <p:cNvPr id="15" name="Grupo 14">
              <a:extLst>
                <a:ext uri="{FF2B5EF4-FFF2-40B4-BE49-F238E27FC236}">
                  <a16:creationId xmlns:a16="http://schemas.microsoft.com/office/drawing/2014/main" id="{ED2E02A5-0885-980A-1313-D5AB528E0D35}"/>
                </a:ext>
              </a:extLst>
            </p:cNvPr>
            <p:cNvGrpSpPr/>
            <p:nvPr/>
          </p:nvGrpSpPr>
          <p:grpSpPr>
            <a:xfrm>
              <a:off x="1056170" y="3029113"/>
              <a:ext cx="2027549" cy="1498124"/>
              <a:chOff x="1056170" y="2776538"/>
              <a:chExt cx="2027549" cy="1498124"/>
            </a:xfrm>
          </p:grpSpPr>
          <p:sp>
            <p:nvSpPr>
              <p:cNvPr id="28680" name="CuadroTexto 7">
                <a:extLst>
                  <a:ext uri="{FF2B5EF4-FFF2-40B4-BE49-F238E27FC236}">
                    <a16:creationId xmlns:a16="http://schemas.microsoft.com/office/drawing/2014/main" id="{FFADC058-629D-E6A9-0BEA-7D82F9CA65AF}"/>
                  </a:ext>
                </a:extLst>
              </p:cNvPr>
              <p:cNvSpPr txBox="1">
                <a:spLocks noChangeArrowheads="1"/>
              </p:cNvSpPr>
              <p:nvPr/>
            </p:nvSpPr>
            <p:spPr bwMode="auto">
              <a:xfrm>
                <a:off x="1056170" y="3787775"/>
                <a:ext cx="2027549" cy="48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58" tIns="27729" rIns="55458" bIns="27729">
                <a:spAutoFit/>
              </a:bodyPr>
              <a:lstStyle>
                <a:lvl1pPr marL="63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A5DF"/>
                  </a:buClr>
                </a:pPr>
                <a:r>
                  <a:rPr lang="es-ES" altLang="en-US" sz="1400" b="1" dirty="0">
                    <a:solidFill>
                      <a:srgbClr val="002855"/>
                    </a:solidFill>
                    <a:latin typeface="+mn-lt"/>
                    <a:ea typeface="Open Sans Light" panose="020B0606030504020204" pitchFamily="34" charset="0"/>
                    <a:cs typeface="Calibri" panose="020F0502020204030204" pitchFamily="34" charset="0"/>
                  </a:rPr>
                  <a:t>Pérdida involuntaria de peso</a:t>
                </a:r>
              </a:p>
            </p:txBody>
          </p:sp>
          <p:grpSp>
            <p:nvGrpSpPr>
              <p:cNvPr id="14" name="Grupo 13">
                <a:extLst>
                  <a:ext uri="{FF2B5EF4-FFF2-40B4-BE49-F238E27FC236}">
                    <a16:creationId xmlns:a16="http://schemas.microsoft.com/office/drawing/2014/main" id="{D473BE2E-7861-D470-D1B4-E0750F8EC887}"/>
                  </a:ext>
                </a:extLst>
              </p:cNvPr>
              <p:cNvGrpSpPr/>
              <p:nvPr/>
            </p:nvGrpSpPr>
            <p:grpSpPr>
              <a:xfrm>
                <a:off x="1602425" y="2776538"/>
                <a:ext cx="935038" cy="935037"/>
                <a:chOff x="1625600" y="2776538"/>
                <a:chExt cx="935038" cy="935037"/>
              </a:xfrm>
            </p:grpSpPr>
            <p:sp>
              <p:nvSpPr>
                <p:cNvPr id="12" name="Elipse 11">
                  <a:extLst>
                    <a:ext uri="{FF2B5EF4-FFF2-40B4-BE49-F238E27FC236}">
                      <a16:creationId xmlns:a16="http://schemas.microsoft.com/office/drawing/2014/main" id="{03AA4FF7-B6F8-B68B-11AF-944986F30076}"/>
                    </a:ext>
                  </a:extLst>
                </p:cNvPr>
                <p:cNvSpPr/>
                <p:nvPr/>
              </p:nvSpPr>
              <p:spPr>
                <a:xfrm>
                  <a:off x="1625600" y="2776538"/>
                  <a:ext cx="935038" cy="935037"/>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28690" name="Gráfico 26" descr="Escala contorno">
                  <a:extLst>
                    <a:ext uri="{FF2B5EF4-FFF2-40B4-BE49-F238E27FC236}">
                      <a16:creationId xmlns:a16="http://schemas.microsoft.com/office/drawing/2014/main" id="{10AAA572-14E0-25A3-CE46-5E5388DFD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977" y="2922914"/>
                  <a:ext cx="642284" cy="64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upo 9">
              <a:extLst>
                <a:ext uri="{FF2B5EF4-FFF2-40B4-BE49-F238E27FC236}">
                  <a16:creationId xmlns:a16="http://schemas.microsoft.com/office/drawing/2014/main" id="{931DA0A8-408E-4E75-5BF6-9C6A15C9BB99}"/>
                </a:ext>
              </a:extLst>
            </p:cNvPr>
            <p:cNvGrpSpPr/>
            <p:nvPr/>
          </p:nvGrpSpPr>
          <p:grpSpPr>
            <a:xfrm>
              <a:off x="5464572" y="3029113"/>
              <a:ext cx="1530350" cy="1282680"/>
              <a:chOff x="5330825" y="2776538"/>
              <a:chExt cx="1530350" cy="1282680"/>
            </a:xfrm>
          </p:grpSpPr>
          <p:sp>
            <p:nvSpPr>
              <p:cNvPr id="28683" name="CuadroTexto 18">
                <a:extLst>
                  <a:ext uri="{FF2B5EF4-FFF2-40B4-BE49-F238E27FC236}">
                    <a16:creationId xmlns:a16="http://schemas.microsoft.com/office/drawing/2014/main" id="{7583CA5C-995E-5395-094D-D89D5D103191}"/>
                  </a:ext>
                </a:extLst>
              </p:cNvPr>
              <p:cNvSpPr txBox="1">
                <a:spLocks noChangeArrowheads="1"/>
              </p:cNvSpPr>
              <p:nvPr/>
            </p:nvSpPr>
            <p:spPr bwMode="auto">
              <a:xfrm>
                <a:off x="5330825" y="3787775"/>
                <a:ext cx="1530350" cy="27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A5DF"/>
                  </a:buClr>
                </a:pPr>
                <a:r>
                  <a:rPr lang="es-ES" altLang="en-US" sz="1400" b="1" dirty="0">
                    <a:solidFill>
                      <a:srgbClr val="002855"/>
                    </a:solidFill>
                    <a:latin typeface="+mn-lt"/>
                    <a:ea typeface="Open Sans Light" panose="020B0606030504020204" pitchFamily="34" charset="0"/>
                    <a:cs typeface="Calibri" panose="020F0502020204030204" pitchFamily="34" charset="0"/>
                  </a:rPr>
                  <a:t>Agotamiento</a:t>
                </a:r>
              </a:p>
            </p:txBody>
          </p:sp>
          <p:grpSp>
            <p:nvGrpSpPr>
              <p:cNvPr id="9" name="Grupo 8">
                <a:extLst>
                  <a:ext uri="{FF2B5EF4-FFF2-40B4-BE49-F238E27FC236}">
                    <a16:creationId xmlns:a16="http://schemas.microsoft.com/office/drawing/2014/main" id="{EEA51380-F6A0-6C14-DC3B-6D20B3A144EE}"/>
                  </a:ext>
                </a:extLst>
              </p:cNvPr>
              <p:cNvGrpSpPr/>
              <p:nvPr/>
            </p:nvGrpSpPr>
            <p:grpSpPr>
              <a:xfrm>
                <a:off x="5627688" y="2776538"/>
                <a:ext cx="936625" cy="935037"/>
                <a:chOff x="5635625" y="2776538"/>
                <a:chExt cx="936625" cy="935037"/>
              </a:xfrm>
            </p:grpSpPr>
            <p:sp>
              <p:nvSpPr>
                <p:cNvPr id="23" name="Elipse 22">
                  <a:extLst>
                    <a:ext uri="{FF2B5EF4-FFF2-40B4-BE49-F238E27FC236}">
                      <a16:creationId xmlns:a16="http://schemas.microsoft.com/office/drawing/2014/main" id="{B30D7A59-4BF9-4A07-2385-61BAD1456C8C}"/>
                    </a:ext>
                  </a:extLst>
                </p:cNvPr>
                <p:cNvSpPr/>
                <p:nvPr/>
              </p:nvSpPr>
              <p:spPr>
                <a:xfrm>
                  <a:off x="5635625" y="2776538"/>
                  <a:ext cx="936625" cy="935037"/>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28693" name="Gráfico 32" descr="Batería descargada contorno">
                  <a:extLst>
                    <a:ext uri="{FF2B5EF4-FFF2-40B4-BE49-F238E27FC236}">
                      <a16:creationId xmlns:a16="http://schemas.microsoft.com/office/drawing/2014/main" id="{56630546-D3BC-0A2D-C11C-B5FB0913CF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099" y="2893219"/>
                  <a:ext cx="701676"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upo 7">
              <a:extLst>
                <a:ext uri="{FF2B5EF4-FFF2-40B4-BE49-F238E27FC236}">
                  <a16:creationId xmlns:a16="http://schemas.microsoft.com/office/drawing/2014/main" id="{A966CA24-6A57-E6B4-940F-489498D77AAD}"/>
                </a:ext>
              </a:extLst>
            </p:cNvPr>
            <p:cNvGrpSpPr/>
            <p:nvPr/>
          </p:nvGrpSpPr>
          <p:grpSpPr>
            <a:xfrm>
              <a:off x="7463036" y="3029113"/>
              <a:ext cx="1444625" cy="1498124"/>
              <a:chOff x="7396163" y="2776538"/>
              <a:chExt cx="1444625" cy="1498124"/>
            </a:xfrm>
          </p:grpSpPr>
          <p:sp>
            <p:nvSpPr>
              <p:cNvPr id="28684" name="CuadroTexto 19">
                <a:extLst>
                  <a:ext uri="{FF2B5EF4-FFF2-40B4-BE49-F238E27FC236}">
                    <a16:creationId xmlns:a16="http://schemas.microsoft.com/office/drawing/2014/main" id="{0D4661FA-8677-C970-A52B-57C61478CB21}"/>
                  </a:ext>
                </a:extLst>
              </p:cNvPr>
              <p:cNvSpPr txBox="1">
                <a:spLocks noChangeArrowheads="1"/>
              </p:cNvSpPr>
              <p:nvPr/>
            </p:nvSpPr>
            <p:spPr bwMode="auto">
              <a:xfrm>
                <a:off x="7396163" y="3787775"/>
                <a:ext cx="1444625" cy="48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A5DF"/>
                  </a:buClr>
                </a:pPr>
                <a:r>
                  <a:rPr lang="es-ES" altLang="en-US" sz="1400" b="1" dirty="0">
                    <a:solidFill>
                      <a:srgbClr val="002855"/>
                    </a:solidFill>
                    <a:latin typeface="+mn-lt"/>
                    <a:ea typeface="Open Sans Light" panose="020B0606030504020204" pitchFamily="34" charset="0"/>
                    <a:cs typeface="Calibri" panose="020F0502020204030204" pitchFamily="34" charset="0"/>
                  </a:rPr>
                  <a:t>Lentitud de la marcha</a:t>
                </a:r>
              </a:p>
            </p:txBody>
          </p:sp>
          <p:grpSp>
            <p:nvGrpSpPr>
              <p:cNvPr id="4" name="Grupo 3">
                <a:extLst>
                  <a:ext uri="{FF2B5EF4-FFF2-40B4-BE49-F238E27FC236}">
                    <a16:creationId xmlns:a16="http://schemas.microsoft.com/office/drawing/2014/main" id="{051C36D9-1D96-08F4-B72D-11B848530F14}"/>
                  </a:ext>
                </a:extLst>
              </p:cNvPr>
              <p:cNvGrpSpPr/>
              <p:nvPr/>
            </p:nvGrpSpPr>
            <p:grpSpPr>
              <a:xfrm>
                <a:off x="7650957" y="2776538"/>
                <a:ext cx="935037" cy="935037"/>
                <a:chOff x="7650163" y="2776538"/>
                <a:chExt cx="935037" cy="935037"/>
              </a:xfrm>
            </p:grpSpPr>
            <p:sp>
              <p:nvSpPr>
                <p:cNvPr id="24" name="Elipse 23">
                  <a:extLst>
                    <a:ext uri="{FF2B5EF4-FFF2-40B4-BE49-F238E27FC236}">
                      <a16:creationId xmlns:a16="http://schemas.microsoft.com/office/drawing/2014/main" id="{E2A729E4-E072-278A-FDE3-C89C962042DD}"/>
                    </a:ext>
                  </a:extLst>
                </p:cNvPr>
                <p:cNvSpPr/>
                <p:nvPr/>
              </p:nvSpPr>
              <p:spPr>
                <a:xfrm>
                  <a:off x="7650163" y="2776538"/>
                  <a:ext cx="935037" cy="935037"/>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28694" name="Gráfico 34" descr="Velocímetro bajo contorno">
                  <a:extLst>
                    <a:ext uri="{FF2B5EF4-FFF2-40B4-BE49-F238E27FC236}">
                      <a16:creationId xmlns:a16="http://schemas.microsoft.com/office/drawing/2014/main" id="{65117862-9A9D-A15B-5644-C61F7C8810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8668" y="2865789"/>
                  <a:ext cx="618027" cy="61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Grupo 6">
              <a:extLst>
                <a:ext uri="{FF2B5EF4-FFF2-40B4-BE49-F238E27FC236}">
                  <a16:creationId xmlns:a16="http://schemas.microsoft.com/office/drawing/2014/main" id="{101DC343-2A30-7E5C-95A2-ED85B57305F8}"/>
                </a:ext>
              </a:extLst>
            </p:cNvPr>
            <p:cNvGrpSpPr/>
            <p:nvPr/>
          </p:nvGrpSpPr>
          <p:grpSpPr>
            <a:xfrm>
              <a:off x="9375775" y="3029113"/>
              <a:ext cx="1593850" cy="1498124"/>
              <a:chOff x="9375775" y="2776538"/>
              <a:chExt cx="1593850" cy="1498124"/>
            </a:xfrm>
          </p:grpSpPr>
          <p:sp>
            <p:nvSpPr>
              <p:cNvPr id="28685" name="CuadroTexto 20">
                <a:extLst>
                  <a:ext uri="{FF2B5EF4-FFF2-40B4-BE49-F238E27FC236}">
                    <a16:creationId xmlns:a16="http://schemas.microsoft.com/office/drawing/2014/main" id="{EB95720C-1A77-DC15-22D9-60C26009FBC5}"/>
                  </a:ext>
                </a:extLst>
              </p:cNvPr>
              <p:cNvSpPr txBox="1">
                <a:spLocks noChangeArrowheads="1"/>
              </p:cNvSpPr>
              <p:nvPr/>
            </p:nvSpPr>
            <p:spPr bwMode="auto">
              <a:xfrm>
                <a:off x="9375775" y="3787775"/>
                <a:ext cx="1593850" cy="48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A5DF"/>
                  </a:buClr>
                </a:pPr>
                <a:r>
                  <a:rPr lang="es-ES" altLang="en-US" sz="1400" b="1" dirty="0">
                    <a:solidFill>
                      <a:srgbClr val="002855"/>
                    </a:solidFill>
                    <a:latin typeface="+mn-lt"/>
                    <a:ea typeface="Open Sans Light" panose="020B0606030504020204" pitchFamily="34" charset="0"/>
                    <a:cs typeface="Calibri" panose="020F0502020204030204" pitchFamily="34" charset="0"/>
                  </a:rPr>
                  <a:t>Hipoactividad física</a:t>
                </a:r>
              </a:p>
            </p:txBody>
          </p:sp>
          <p:grpSp>
            <p:nvGrpSpPr>
              <p:cNvPr id="6" name="Grupo 5">
                <a:extLst>
                  <a:ext uri="{FF2B5EF4-FFF2-40B4-BE49-F238E27FC236}">
                    <a16:creationId xmlns:a16="http://schemas.microsoft.com/office/drawing/2014/main" id="{BB7EB6FA-3370-5236-8C8F-42681D7FCBA9}"/>
                  </a:ext>
                </a:extLst>
              </p:cNvPr>
              <p:cNvGrpSpPr/>
              <p:nvPr/>
            </p:nvGrpSpPr>
            <p:grpSpPr>
              <a:xfrm>
                <a:off x="9705181" y="2776538"/>
                <a:ext cx="935038" cy="935037"/>
                <a:chOff x="9705975" y="2776538"/>
                <a:chExt cx="935038" cy="935037"/>
              </a:xfrm>
            </p:grpSpPr>
            <p:sp>
              <p:nvSpPr>
                <p:cNvPr id="25" name="Elipse 24">
                  <a:extLst>
                    <a:ext uri="{FF2B5EF4-FFF2-40B4-BE49-F238E27FC236}">
                      <a16:creationId xmlns:a16="http://schemas.microsoft.com/office/drawing/2014/main" id="{6E949A05-3A3D-C608-2AF8-547ED3AEBE39}"/>
                    </a:ext>
                  </a:extLst>
                </p:cNvPr>
                <p:cNvSpPr/>
                <p:nvPr/>
              </p:nvSpPr>
              <p:spPr>
                <a:xfrm>
                  <a:off x="9705975" y="2776538"/>
                  <a:ext cx="935038" cy="935037"/>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28695" name="Gráfico 36" descr="Ejecutar contorno">
                  <a:extLst>
                    <a:ext uri="{FF2B5EF4-FFF2-40B4-BE49-F238E27FC236}">
                      <a16:creationId xmlns:a16="http://schemas.microsoft.com/office/drawing/2014/main" id="{35A34235-3D1F-02B4-85B6-A49B784C953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19118" y="2918257"/>
                  <a:ext cx="631395" cy="63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 name="Grupo 16">
              <a:extLst>
                <a:ext uri="{FF2B5EF4-FFF2-40B4-BE49-F238E27FC236}">
                  <a16:creationId xmlns:a16="http://schemas.microsoft.com/office/drawing/2014/main" id="{4519F9D4-2A65-D676-B977-A0AE450A3DCC}"/>
                </a:ext>
              </a:extLst>
            </p:cNvPr>
            <p:cNvGrpSpPr/>
            <p:nvPr/>
          </p:nvGrpSpPr>
          <p:grpSpPr>
            <a:xfrm>
              <a:off x="3551833" y="3029113"/>
              <a:ext cx="1444625" cy="1498124"/>
              <a:chOff x="3351213" y="2776538"/>
              <a:chExt cx="1444625" cy="1498124"/>
            </a:xfrm>
          </p:grpSpPr>
          <p:sp>
            <p:nvSpPr>
              <p:cNvPr id="28682" name="CuadroTexto 17">
                <a:extLst>
                  <a:ext uri="{FF2B5EF4-FFF2-40B4-BE49-F238E27FC236}">
                    <a16:creationId xmlns:a16="http://schemas.microsoft.com/office/drawing/2014/main" id="{FE83C8F3-7477-CB64-E16A-50C9344207C1}"/>
                  </a:ext>
                </a:extLst>
              </p:cNvPr>
              <p:cNvSpPr txBox="1">
                <a:spLocks noChangeArrowheads="1"/>
              </p:cNvSpPr>
              <p:nvPr/>
            </p:nvSpPr>
            <p:spPr bwMode="auto">
              <a:xfrm>
                <a:off x="3351213" y="3787775"/>
                <a:ext cx="1444625" cy="48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58" tIns="27729" rIns="55458" bIns="27729">
                <a:spAutoFit/>
              </a:bodyPr>
              <a:lstStyle>
                <a:lvl1pPr marL="635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00A5DF"/>
                  </a:buClr>
                </a:pPr>
                <a:r>
                  <a:rPr lang="es-ES" altLang="en-US" sz="1400" b="1" dirty="0">
                    <a:solidFill>
                      <a:srgbClr val="002855"/>
                    </a:solidFill>
                    <a:latin typeface="+mn-lt"/>
                    <a:ea typeface="Open Sans Light" panose="020B0606030504020204" pitchFamily="34" charset="0"/>
                    <a:cs typeface="Calibri" panose="020F0502020204030204" pitchFamily="34" charset="0"/>
                  </a:rPr>
                  <a:t>Debilidad muscular</a:t>
                </a:r>
              </a:p>
            </p:txBody>
          </p:sp>
          <p:grpSp>
            <p:nvGrpSpPr>
              <p:cNvPr id="16" name="Grupo 15">
                <a:extLst>
                  <a:ext uri="{FF2B5EF4-FFF2-40B4-BE49-F238E27FC236}">
                    <a16:creationId xmlns:a16="http://schemas.microsoft.com/office/drawing/2014/main" id="{0D423DE3-EEF0-C015-9FE0-197E97E3146C}"/>
                  </a:ext>
                </a:extLst>
              </p:cNvPr>
              <p:cNvGrpSpPr/>
              <p:nvPr/>
            </p:nvGrpSpPr>
            <p:grpSpPr>
              <a:xfrm>
                <a:off x="3651250" y="2776538"/>
                <a:ext cx="933450" cy="946149"/>
                <a:chOff x="3651250" y="2776538"/>
                <a:chExt cx="933450" cy="946149"/>
              </a:xfrm>
            </p:grpSpPr>
            <p:grpSp>
              <p:nvGrpSpPr>
                <p:cNvPr id="13" name="Grupo 12">
                  <a:extLst>
                    <a:ext uri="{FF2B5EF4-FFF2-40B4-BE49-F238E27FC236}">
                      <a16:creationId xmlns:a16="http://schemas.microsoft.com/office/drawing/2014/main" id="{05958415-5437-090C-582D-4D574AB95134}"/>
                    </a:ext>
                  </a:extLst>
                </p:cNvPr>
                <p:cNvGrpSpPr/>
                <p:nvPr/>
              </p:nvGrpSpPr>
              <p:grpSpPr>
                <a:xfrm>
                  <a:off x="3651250" y="2776538"/>
                  <a:ext cx="933450" cy="935037"/>
                  <a:chOff x="3651250" y="2776538"/>
                  <a:chExt cx="933450" cy="935037"/>
                </a:xfrm>
              </p:grpSpPr>
              <p:sp>
                <p:nvSpPr>
                  <p:cNvPr id="22" name="Elipse 21">
                    <a:extLst>
                      <a:ext uri="{FF2B5EF4-FFF2-40B4-BE49-F238E27FC236}">
                        <a16:creationId xmlns:a16="http://schemas.microsoft.com/office/drawing/2014/main" id="{495740BF-F101-72BE-DC0A-9E1A25D2B19E}"/>
                      </a:ext>
                    </a:extLst>
                  </p:cNvPr>
                  <p:cNvSpPr/>
                  <p:nvPr/>
                </p:nvSpPr>
                <p:spPr>
                  <a:xfrm>
                    <a:off x="3651250" y="2776538"/>
                    <a:ext cx="933450" cy="935037"/>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lIns="55458" tIns="27729" rIns="55458" bIns="27729" anchor="ctr"/>
                  <a:lstStyle/>
                  <a:p>
                    <a:pPr algn="ctr" eaLnBrk="1" fontAlgn="auto" hangingPunct="1">
                      <a:spcBef>
                        <a:spcPts val="0"/>
                      </a:spcBef>
                      <a:spcAft>
                        <a:spcPts val="0"/>
                      </a:spcAft>
                      <a:defRPr/>
                    </a:pPr>
                    <a:endParaRPr lang="es-ES" kern="0" dirty="0"/>
                  </a:p>
                </p:txBody>
              </p:sp>
              <p:pic>
                <p:nvPicPr>
                  <p:cNvPr id="28691" name="Gráfico 28" descr="Brazo musculoso contorno">
                    <a:extLst>
                      <a:ext uri="{FF2B5EF4-FFF2-40B4-BE49-F238E27FC236}">
                        <a16:creationId xmlns:a16="http://schemas.microsoft.com/office/drawing/2014/main" id="{0788EF8D-DED9-6DC4-6153-6C7011505B3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95883" y="2921042"/>
                    <a:ext cx="644184" cy="6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lecha abajo 10">
                  <a:extLst>
                    <a:ext uri="{FF2B5EF4-FFF2-40B4-BE49-F238E27FC236}">
                      <a16:creationId xmlns:a16="http://schemas.microsoft.com/office/drawing/2014/main" id="{00A18AC7-148F-18CC-ECDC-145B7B0F49B1}"/>
                    </a:ext>
                  </a:extLst>
                </p:cNvPr>
                <p:cNvSpPr/>
                <p:nvPr/>
              </p:nvSpPr>
              <p:spPr>
                <a:xfrm>
                  <a:off x="4344754" y="3267074"/>
                  <a:ext cx="225677" cy="455613"/>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7ECD4F0-C5F1-F74D-CA36-EB0F9F75B960}"/>
              </a:ext>
            </a:extLst>
          </p:cNvPr>
          <p:cNvSpPr txBox="1">
            <a:spLocks/>
          </p:cNvSpPr>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n-US" sz="2400" b="1" dirty="0">
                <a:solidFill>
                  <a:srgbClr val="00F0BE"/>
                </a:solidFill>
                <a:latin typeface="+mn-lt"/>
                <a:cs typeface="Arial" panose="020B0604020202020204" pitchFamily="34" charset="0"/>
              </a:rPr>
              <a:t>Preguntas</a:t>
            </a:r>
          </a:p>
        </p:txBody>
      </p:sp>
      <p:sp>
        <p:nvSpPr>
          <p:cNvPr id="3" name="CuadroTexto 1">
            <a:extLst>
              <a:ext uri="{FF2B5EF4-FFF2-40B4-BE49-F238E27FC236}">
                <a16:creationId xmlns:a16="http://schemas.microsoft.com/office/drawing/2014/main" id="{42D0513B-48BE-4A1C-1AA9-2CBCD9426415}"/>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¿Es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un paciente frágil? ¿Se le ha de hacer cribaje? ¿Por qué?</a:t>
            </a:r>
          </a:p>
        </p:txBody>
      </p:sp>
      <p:sp>
        <p:nvSpPr>
          <p:cNvPr id="4" name="CuadroTexto 14">
            <a:extLst>
              <a:ext uri="{FF2B5EF4-FFF2-40B4-BE49-F238E27FC236}">
                <a16:creationId xmlns:a16="http://schemas.microsoft.com/office/drawing/2014/main" id="{B2D7BCFE-AAFF-AB28-B369-8B2D3D4627B0}"/>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¿Cómo valoraríamos su adherencia terapéutica?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¿En qué os apoyaríais para “</a:t>
            </a:r>
            <a:r>
              <a:rPr lang="es-ES" altLang="es-ES" sz="1600" dirty="0" err="1">
                <a:solidFill>
                  <a:schemeClr val="bg1">
                    <a:lumMod val="85000"/>
                  </a:schemeClr>
                </a:solidFill>
                <a:latin typeface="+mn-lt"/>
              </a:rPr>
              <a:t>euprescribir</a:t>
            </a:r>
            <a:r>
              <a:rPr lang="es-ES" altLang="es-ES" sz="1600" dirty="0">
                <a:solidFill>
                  <a:schemeClr val="bg1">
                    <a:lumMod val="85000"/>
                  </a:schemeClr>
                </a:solidFill>
                <a:latin typeface="+mn-lt"/>
              </a:rPr>
              <a:t>” en el caso de que lo necesitara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a:t>
            </a:r>
          </a:p>
        </p:txBody>
      </p:sp>
      <p:sp>
        <p:nvSpPr>
          <p:cNvPr id="5" name="CuadroTexto 15">
            <a:extLst>
              <a:ext uri="{FF2B5EF4-FFF2-40B4-BE49-F238E27FC236}">
                <a16:creationId xmlns:a16="http://schemas.microsoft.com/office/drawing/2014/main" id="{BA5CB865-BC37-35B8-ED98-27E054F4BF01}"/>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¿Cuál es el objetivo glucémico para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¿En qué nos basamos? </a:t>
            </a:r>
          </a:p>
        </p:txBody>
      </p:sp>
      <p:sp>
        <p:nvSpPr>
          <p:cNvPr id="6" name="CuadroTexto 17">
            <a:extLst>
              <a:ext uri="{FF2B5EF4-FFF2-40B4-BE49-F238E27FC236}">
                <a16:creationId xmlns:a16="http://schemas.microsoft.com/office/drawing/2014/main" id="{6D716538-A540-650D-2272-3BFE68979F0E}"/>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¿Tiene motivos para haberse caído? ¿Cuáles? ¿Se podría haber evitado?</a:t>
            </a:r>
          </a:p>
        </p:txBody>
      </p:sp>
      <p:sp>
        <p:nvSpPr>
          <p:cNvPr id="7" name="CuadroTexto 4">
            <a:extLst>
              <a:ext uri="{FF2B5EF4-FFF2-40B4-BE49-F238E27FC236}">
                <a16:creationId xmlns:a16="http://schemas.microsoft.com/office/drawing/2014/main" id="{C55E2DD4-198A-6387-B2DC-E6F963525D70}"/>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¿Proponéis algún cambio en la medicación? ¿Qué frases usaríais?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¿Alguna propuesta de tratamiento no farmacológico? ¿Qué otras intervenciones?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3D215-8082-378B-018F-BDF71249DFE7}"/>
              </a:ext>
            </a:extLst>
          </p:cNvPr>
          <p:cNvSpPr/>
          <p:nvPr/>
        </p:nvSpPr>
        <p:spPr>
          <a:xfrm>
            <a:off x="3614738" y="5224463"/>
            <a:ext cx="717550" cy="284162"/>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anchor="ctr"/>
          <a:lstStyle/>
          <a:p>
            <a:pPr algn="ctr" eaLnBrk="1" fontAlgn="auto" hangingPunct="1">
              <a:spcBef>
                <a:spcPts val="0"/>
              </a:spcBef>
              <a:spcAft>
                <a:spcPts val="0"/>
              </a:spcAft>
              <a:defRPr/>
            </a:pPr>
            <a:r>
              <a:rPr lang="es-ES" sz="1600" dirty="0"/>
              <a:t>Pencho</a:t>
            </a:r>
            <a:endParaRPr lang="en-US" sz="1600" dirty="0"/>
          </a:p>
        </p:txBody>
      </p:sp>
      <p:grpSp>
        <p:nvGrpSpPr>
          <p:cNvPr id="33" name="Grupo 32">
            <a:extLst>
              <a:ext uri="{FF2B5EF4-FFF2-40B4-BE49-F238E27FC236}">
                <a16:creationId xmlns:a16="http://schemas.microsoft.com/office/drawing/2014/main" id="{6F522C07-BF97-A98A-459E-E45F3AAFB8C7}"/>
              </a:ext>
            </a:extLst>
          </p:cNvPr>
          <p:cNvGrpSpPr/>
          <p:nvPr/>
        </p:nvGrpSpPr>
        <p:grpSpPr>
          <a:xfrm>
            <a:off x="871671" y="759606"/>
            <a:ext cx="10576517" cy="4924441"/>
            <a:chOff x="786213" y="845064"/>
            <a:chExt cx="10576517" cy="4924441"/>
          </a:xfrm>
        </p:grpSpPr>
        <p:sp>
          <p:nvSpPr>
            <p:cNvPr id="3" name="Rectángulo redondeado 2">
              <a:extLst>
                <a:ext uri="{FF2B5EF4-FFF2-40B4-BE49-F238E27FC236}">
                  <a16:creationId xmlns:a16="http://schemas.microsoft.com/office/drawing/2014/main" id="{9CB588AE-4288-BE10-5E2D-6466EF555CA0}"/>
                </a:ext>
              </a:extLst>
            </p:cNvPr>
            <p:cNvSpPr/>
            <p:nvPr/>
          </p:nvSpPr>
          <p:spPr>
            <a:xfrm>
              <a:off x="4640366" y="845064"/>
              <a:ext cx="303375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rPr>
                <a:t>Factores de riesgo de caída</a:t>
              </a:r>
            </a:p>
          </p:txBody>
        </p:sp>
        <p:grpSp>
          <p:nvGrpSpPr>
            <p:cNvPr id="32" name="Grupo 31">
              <a:extLst>
                <a:ext uri="{FF2B5EF4-FFF2-40B4-BE49-F238E27FC236}">
                  <a16:creationId xmlns:a16="http://schemas.microsoft.com/office/drawing/2014/main" id="{6E923E5E-9023-C0EC-656B-228AEBA33F28}"/>
                </a:ext>
              </a:extLst>
            </p:cNvPr>
            <p:cNvGrpSpPr/>
            <p:nvPr/>
          </p:nvGrpSpPr>
          <p:grpSpPr>
            <a:xfrm>
              <a:off x="786213" y="1490266"/>
              <a:ext cx="10576517" cy="2998839"/>
              <a:chOff x="786213" y="1649338"/>
              <a:chExt cx="10576517" cy="2998839"/>
            </a:xfrm>
          </p:grpSpPr>
          <p:sp>
            <p:nvSpPr>
              <p:cNvPr id="4" name="Rectángulo redondeado 3">
                <a:extLst>
                  <a:ext uri="{FF2B5EF4-FFF2-40B4-BE49-F238E27FC236}">
                    <a16:creationId xmlns:a16="http://schemas.microsoft.com/office/drawing/2014/main" id="{5F74E8E6-AC5B-A5E4-C7BC-D8566517B9AB}"/>
                  </a:ext>
                </a:extLst>
              </p:cNvPr>
              <p:cNvSpPr/>
              <p:nvPr/>
            </p:nvSpPr>
            <p:spPr>
              <a:xfrm>
                <a:off x="786213" y="1649338"/>
                <a:ext cx="146987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Antecedente de caída previa</a:t>
                </a:r>
              </a:p>
            </p:txBody>
          </p:sp>
          <p:sp>
            <p:nvSpPr>
              <p:cNvPr id="10" name="Flecha abajo 9">
                <a:extLst>
                  <a:ext uri="{FF2B5EF4-FFF2-40B4-BE49-F238E27FC236}">
                    <a16:creationId xmlns:a16="http://schemas.microsoft.com/office/drawing/2014/main" id="{144DA393-D39E-8BE3-8307-7B1DC7CD2825}"/>
                  </a:ext>
                </a:extLst>
              </p:cNvPr>
              <p:cNvSpPr/>
              <p:nvPr/>
            </p:nvSpPr>
            <p:spPr>
              <a:xfrm>
                <a:off x="1403703"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redondeado 15">
                <a:extLst>
                  <a:ext uri="{FF2B5EF4-FFF2-40B4-BE49-F238E27FC236}">
                    <a16:creationId xmlns:a16="http://schemas.microsoft.com/office/drawing/2014/main" id="{E69CD432-214C-CC30-1030-E918FAE38215}"/>
                  </a:ext>
                </a:extLst>
              </p:cNvPr>
              <p:cNvSpPr/>
              <p:nvPr/>
            </p:nvSpPr>
            <p:spPr>
              <a:xfrm>
                <a:off x="786213" y="2699736"/>
                <a:ext cx="1469877" cy="1948441"/>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Es la primera vez que se cae</a:t>
                </a:r>
              </a:p>
            </p:txBody>
          </p:sp>
          <p:sp>
            <p:nvSpPr>
              <p:cNvPr id="5" name="Rectángulo redondeado 4">
                <a:extLst>
                  <a:ext uri="{FF2B5EF4-FFF2-40B4-BE49-F238E27FC236}">
                    <a16:creationId xmlns:a16="http://schemas.microsoft.com/office/drawing/2014/main" id="{92F1117E-11B1-47AE-EA3C-D9A0864E0555}"/>
                  </a:ext>
                </a:extLst>
              </p:cNvPr>
              <p:cNvSpPr/>
              <p:nvPr/>
            </p:nvSpPr>
            <p:spPr>
              <a:xfrm>
                <a:off x="2585103" y="1649338"/>
                <a:ext cx="146987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Alteración de la marcha</a:t>
                </a:r>
              </a:p>
            </p:txBody>
          </p:sp>
          <p:sp>
            <p:nvSpPr>
              <p:cNvPr id="11" name="Flecha abajo 10">
                <a:extLst>
                  <a:ext uri="{FF2B5EF4-FFF2-40B4-BE49-F238E27FC236}">
                    <a16:creationId xmlns:a16="http://schemas.microsoft.com/office/drawing/2014/main" id="{7F808597-B5C9-6C7F-920A-4EE6CBB6BBDE}"/>
                  </a:ext>
                </a:extLst>
              </p:cNvPr>
              <p:cNvSpPr/>
              <p:nvPr/>
            </p:nvSpPr>
            <p:spPr>
              <a:xfrm>
                <a:off x="3202593"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redondeado 16">
                <a:extLst>
                  <a:ext uri="{FF2B5EF4-FFF2-40B4-BE49-F238E27FC236}">
                    <a16:creationId xmlns:a16="http://schemas.microsoft.com/office/drawing/2014/main" id="{D44D9945-2259-11F0-7F88-288FE5D7248C}"/>
                  </a:ext>
                </a:extLst>
              </p:cNvPr>
              <p:cNvSpPr/>
              <p:nvPr/>
            </p:nvSpPr>
            <p:spPr>
              <a:xfrm>
                <a:off x="2585103" y="2699736"/>
                <a:ext cx="1469877" cy="1948441"/>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La mujer refiere que últimamente "camina más lento”</a:t>
                </a:r>
              </a:p>
            </p:txBody>
          </p:sp>
          <p:sp>
            <p:nvSpPr>
              <p:cNvPr id="6" name="Rectángulo redondeado 5">
                <a:extLst>
                  <a:ext uri="{FF2B5EF4-FFF2-40B4-BE49-F238E27FC236}">
                    <a16:creationId xmlns:a16="http://schemas.microsoft.com/office/drawing/2014/main" id="{42CAB611-EAEC-124C-3BA4-C1AA39DC9F27}"/>
                  </a:ext>
                </a:extLst>
              </p:cNvPr>
              <p:cNvSpPr/>
              <p:nvPr/>
            </p:nvSpPr>
            <p:spPr>
              <a:xfrm>
                <a:off x="4421352" y="1649338"/>
                <a:ext cx="146987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Alteración sensorial</a:t>
                </a:r>
              </a:p>
            </p:txBody>
          </p:sp>
          <p:sp>
            <p:nvSpPr>
              <p:cNvPr id="12" name="Flecha abajo 11">
                <a:extLst>
                  <a:ext uri="{FF2B5EF4-FFF2-40B4-BE49-F238E27FC236}">
                    <a16:creationId xmlns:a16="http://schemas.microsoft.com/office/drawing/2014/main" id="{978D998C-2D4E-2B92-9FA2-C1CCC38FC4F9}"/>
                  </a:ext>
                </a:extLst>
              </p:cNvPr>
              <p:cNvSpPr/>
              <p:nvPr/>
            </p:nvSpPr>
            <p:spPr>
              <a:xfrm>
                <a:off x="5038842"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redondeado 17">
                <a:extLst>
                  <a:ext uri="{FF2B5EF4-FFF2-40B4-BE49-F238E27FC236}">
                    <a16:creationId xmlns:a16="http://schemas.microsoft.com/office/drawing/2014/main" id="{632D4F75-D3DC-DC40-F0C7-CBFFF71AF2FB}"/>
                  </a:ext>
                </a:extLst>
              </p:cNvPr>
              <p:cNvSpPr/>
              <p:nvPr/>
            </p:nvSpPr>
            <p:spPr>
              <a:xfrm>
                <a:off x="4421352" y="2699736"/>
                <a:ext cx="1469877" cy="1948441"/>
              </a:xfrm>
              <a:prstGeom prst="roundRect">
                <a:avLst>
                  <a:gd name="adj" fmla="val 3272"/>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Portados de gafas.</a:t>
                </a:r>
              </a:p>
              <a:p>
                <a:pPr algn="ctr"/>
                <a:r>
                  <a:rPr lang="es-ES" sz="1050" b="1" dirty="0">
                    <a:solidFill>
                      <a:srgbClr val="002855"/>
                    </a:solidFill>
                  </a:rPr>
                  <a:t>Retinopatía </a:t>
                </a:r>
              </a:p>
              <a:p>
                <a:pPr algn="ctr"/>
                <a:r>
                  <a:rPr lang="es-ES" sz="1050" b="1" dirty="0">
                    <a:solidFill>
                      <a:srgbClr val="002855"/>
                    </a:solidFill>
                  </a:rPr>
                  <a:t>¿LIO sucia? </a:t>
                </a:r>
              </a:p>
              <a:p>
                <a:pPr algn="ctr"/>
                <a:r>
                  <a:rPr lang="es-ES" sz="1050" b="1" dirty="0">
                    <a:solidFill>
                      <a:srgbClr val="002855"/>
                    </a:solidFill>
                  </a:rPr>
                  <a:t>Disminución de la audición.</a:t>
                </a:r>
              </a:p>
              <a:p>
                <a:pPr algn="ctr"/>
                <a:endParaRPr lang="es-ES" sz="1050" b="1" dirty="0">
                  <a:solidFill>
                    <a:srgbClr val="002855"/>
                  </a:solidFill>
                </a:endParaRPr>
              </a:p>
            </p:txBody>
          </p:sp>
          <p:sp>
            <p:nvSpPr>
              <p:cNvPr id="8" name="Rectángulo redondeado 7">
                <a:extLst>
                  <a:ext uri="{FF2B5EF4-FFF2-40B4-BE49-F238E27FC236}">
                    <a16:creationId xmlns:a16="http://schemas.microsoft.com/office/drawing/2014/main" id="{8BB70169-E641-AFED-81DA-A35BF76B6496}"/>
                  </a:ext>
                </a:extLst>
              </p:cNvPr>
              <p:cNvSpPr/>
              <p:nvPr/>
            </p:nvSpPr>
            <p:spPr>
              <a:xfrm>
                <a:off x="8084321" y="1649338"/>
                <a:ext cx="1469877" cy="555478"/>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Fármacos que incrementan el riesgo de caídas</a:t>
                </a:r>
              </a:p>
            </p:txBody>
          </p:sp>
          <p:sp>
            <p:nvSpPr>
              <p:cNvPr id="14" name="Flecha abajo 13">
                <a:extLst>
                  <a:ext uri="{FF2B5EF4-FFF2-40B4-BE49-F238E27FC236}">
                    <a16:creationId xmlns:a16="http://schemas.microsoft.com/office/drawing/2014/main" id="{B58D7EF8-FE90-12D3-02CA-41121E3B92CA}"/>
                  </a:ext>
                </a:extLst>
              </p:cNvPr>
              <p:cNvSpPr/>
              <p:nvPr/>
            </p:nvSpPr>
            <p:spPr>
              <a:xfrm>
                <a:off x="8701811"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redondeado 18">
                <a:extLst>
                  <a:ext uri="{FF2B5EF4-FFF2-40B4-BE49-F238E27FC236}">
                    <a16:creationId xmlns:a16="http://schemas.microsoft.com/office/drawing/2014/main" id="{459B3714-935B-9F46-ACDA-26ACCF062B7D}"/>
                  </a:ext>
                </a:extLst>
              </p:cNvPr>
              <p:cNvSpPr/>
              <p:nvPr/>
            </p:nvSpPr>
            <p:spPr>
              <a:xfrm>
                <a:off x="8084321" y="2699736"/>
                <a:ext cx="1469877" cy="1948440"/>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a:t>
                </a:r>
              </a:p>
            </p:txBody>
          </p:sp>
          <p:sp>
            <p:nvSpPr>
              <p:cNvPr id="9" name="Rectángulo redondeado 8">
                <a:extLst>
                  <a:ext uri="{FF2B5EF4-FFF2-40B4-BE49-F238E27FC236}">
                    <a16:creationId xmlns:a16="http://schemas.microsoft.com/office/drawing/2014/main" id="{3CEF183E-27B7-B0DD-DB32-E0FF7B6F7C90}"/>
                  </a:ext>
                </a:extLst>
              </p:cNvPr>
              <p:cNvSpPr/>
              <p:nvPr/>
            </p:nvSpPr>
            <p:spPr>
              <a:xfrm>
                <a:off x="9892853" y="1649338"/>
                <a:ext cx="146987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Exceso de actividad física</a:t>
                </a:r>
              </a:p>
            </p:txBody>
          </p:sp>
          <p:sp>
            <p:nvSpPr>
              <p:cNvPr id="15" name="Flecha abajo 14">
                <a:extLst>
                  <a:ext uri="{FF2B5EF4-FFF2-40B4-BE49-F238E27FC236}">
                    <a16:creationId xmlns:a16="http://schemas.microsoft.com/office/drawing/2014/main" id="{C8858601-D1CC-A236-335A-B44E60265633}"/>
                  </a:ext>
                </a:extLst>
              </p:cNvPr>
              <p:cNvSpPr/>
              <p:nvPr/>
            </p:nvSpPr>
            <p:spPr>
              <a:xfrm>
                <a:off x="10510343"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redondeado 19">
                <a:extLst>
                  <a:ext uri="{FF2B5EF4-FFF2-40B4-BE49-F238E27FC236}">
                    <a16:creationId xmlns:a16="http://schemas.microsoft.com/office/drawing/2014/main" id="{77FADCDF-E127-3CA9-18D0-5596CD392118}"/>
                  </a:ext>
                </a:extLst>
              </p:cNvPr>
              <p:cNvSpPr/>
              <p:nvPr/>
            </p:nvSpPr>
            <p:spPr>
              <a:xfrm>
                <a:off x="9892853" y="2699736"/>
                <a:ext cx="1469877" cy="1948439"/>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Sale a caminar </a:t>
                </a:r>
                <a:br>
                  <a:rPr lang="es-ES" sz="1050" b="1" dirty="0">
                    <a:solidFill>
                      <a:srgbClr val="002855"/>
                    </a:solidFill>
                  </a:rPr>
                </a:br>
                <a:r>
                  <a:rPr lang="es-ES" sz="1050" b="1" dirty="0">
                    <a:solidFill>
                      <a:srgbClr val="002855"/>
                    </a:solidFill>
                  </a:rPr>
                  <a:t>30 minutos al día</a:t>
                </a:r>
              </a:p>
            </p:txBody>
          </p:sp>
          <p:sp>
            <p:nvSpPr>
              <p:cNvPr id="7" name="Rectángulo redondeado 6">
                <a:extLst>
                  <a:ext uri="{FF2B5EF4-FFF2-40B4-BE49-F238E27FC236}">
                    <a16:creationId xmlns:a16="http://schemas.microsoft.com/office/drawing/2014/main" id="{A9FC1DCD-92FC-3087-D5E2-F90580AF2313}"/>
                  </a:ext>
                </a:extLst>
              </p:cNvPr>
              <p:cNvSpPr/>
              <p:nvPr/>
            </p:nvSpPr>
            <p:spPr>
              <a:xfrm>
                <a:off x="6181785" y="1649338"/>
                <a:ext cx="1469877"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bg1"/>
                    </a:solidFill>
                  </a:rPr>
                  <a:t>Deterioro cognitivo</a:t>
                </a:r>
              </a:p>
            </p:txBody>
          </p:sp>
          <p:sp>
            <p:nvSpPr>
              <p:cNvPr id="13" name="Flecha abajo 12">
                <a:extLst>
                  <a:ext uri="{FF2B5EF4-FFF2-40B4-BE49-F238E27FC236}">
                    <a16:creationId xmlns:a16="http://schemas.microsoft.com/office/drawing/2014/main" id="{AC5ACA30-4691-F529-223C-BFA48879D899}"/>
                  </a:ext>
                </a:extLst>
              </p:cNvPr>
              <p:cNvSpPr/>
              <p:nvPr/>
            </p:nvSpPr>
            <p:spPr>
              <a:xfrm>
                <a:off x="6799275" y="2307364"/>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redondeado 20">
                <a:extLst>
                  <a:ext uri="{FF2B5EF4-FFF2-40B4-BE49-F238E27FC236}">
                    <a16:creationId xmlns:a16="http://schemas.microsoft.com/office/drawing/2014/main" id="{49558E01-51BD-2099-81EB-F676C3C92903}"/>
                  </a:ext>
                </a:extLst>
              </p:cNvPr>
              <p:cNvSpPr/>
              <p:nvPr/>
            </p:nvSpPr>
            <p:spPr>
              <a:xfrm>
                <a:off x="6181785" y="2699737"/>
                <a:ext cx="1469877" cy="1948440"/>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No consta </a:t>
                </a:r>
              </a:p>
              <a:p>
                <a:pPr algn="ctr"/>
                <a:r>
                  <a:rPr lang="es-ES" sz="1050" b="1" dirty="0">
                    <a:solidFill>
                      <a:srgbClr val="002855"/>
                    </a:solidFill>
                  </a:rPr>
                  <a:t>¿se lo preguntamos explícitamente?</a:t>
                </a:r>
              </a:p>
            </p:txBody>
          </p:sp>
        </p:grpSp>
        <p:sp>
          <p:nvSpPr>
            <p:cNvPr id="28" name="Rectángulo redondeado 27">
              <a:extLst>
                <a:ext uri="{FF2B5EF4-FFF2-40B4-BE49-F238E27FC236}">
                  <a16:creationId xmlns:a16="http://schemas.microsoft.com/office/drawing/2014/main" id="{7534E64A-7312-CCEA-D007-2B2931480A40}"/>
                </a:ext>
              </a:extLst>
            </p:cNvPr>
            <p:cNvSpPr/>
            <p:nvPr/>
          </p:nvSpPr>
          <p:spPr>
            <a:xfrm>
              <a:off x="786213" y="4981822"/>
              <a:ext cx="10576517" cy="78768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bg1"/>
                  </a:solidFill>
                </a:rPr>
                <a:t>Sólo por estos factores, </a:t>
              </a:r>
              <a:r>
                <a:rPr lang="es-ES" sz="1050" dirty="0" err="1">
                  <a:solidFill>
                    <a:schemeClr val="bg1"/>
                  </a:solidFill>
                </a:rPr>
                <a:t>Pencho</a:t>
              </a:r>
              <a:r>
                <a:rPr lang="es-ES" sz="1050" dirty="0">
                  <a:solidFill>
                    <a:schemeClr val="bg1"/>
                  </a:solidFill>
                </a:rPr>
                <a:t> se podía caer y volver a hacerlo; de hecho, le ha pasado en la calle, donde suceden 1/3 de las caídas, de las que el 5% pasan al transporte público, especialmente en los autobuses. Caer en la calle nos dice que su salud no está tan comprometida como si se hubiera producido dentro de casa.</a:t>
              </a:r>
            </a:p>
          </p:txBody>
        </p:sp>
        <p:sp>
          <p:nvSpPr>
            <p:cNvPr id="29" name="Flecha abajo 28">
              <a:extLst>
                <a:ext uri="{FF2B5EF4-FFF2-40B4-BE49-F238E27FC236}">
                  <a16:creationId xmlns:a16="http://schemas.microsoft.com/office/drawing/2014/main" id="{4C09DB7A-F516-1FAC-469A-90EE65D61454}"/>
                </a:ext>
              </a:extLst>
            </p:cNvPr>
            <p:cNvSpPr/>
            <p:nvPr/>
          </p:nvSpPr>
          <p:spPr>
            <a:xfrm>
              <a:off x="3202593" y="4589451"/>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Flecha abajo 29">
              <a:extLst>
                <a:ext uri="{FF2B5EF4-FFF2-40B4-BE49-F238E27FC236}">
                  <a16:creationId xmlns:a16="http://schemas.microsoft.com/office/drawing/2014/main" id="{FE2883C1-B949-2D3C-B605-EDB6B0A6D5B9}"/>
                </a:ext>
              </a:extLst>
            </p:cNvPr>
            <p:cNvSpPr/>
            <p:nvPr/>
          </p:nvSpPr>
          <p:spPr>
            <a:xfrm>
              <a:off x="5038842" y="4589451"/>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Flecha abajo 30">
              <a:extLst>
                <a:ext uri="{FF2B5EF4-FFF2-40B4-BE49-F238E27FC236}">
                  <a16:creationId xmlns:a16="http://schemas.microsoft.com/office/drawing/2014/main" id="{C6FF5BC5-10F0-5F01-D119-01960A4E9101}"/>
                </a:ext>
              </a:extLst>
            </p:cNvPr>
            <p:cNvSpPr/>
            <p:nvPr/>
          </p:nvSpPr>
          <p:spPr>
            <a:xfrm>
              <a:off x="8701811" y="4589451"/>
              <a:ext cx="234896" cy="292025"/>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AA951A3-A0ED-27B4-4042-C3B248917B02}"/>
              </a:ext>
            </a:extLst>
          </p:cNvPr>
          <p:cNvSpPr txBox="1">
            <a:spLocks/>
          </p:cNvSpPr>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n-US" sz="2400" b="1" dirty="0">
                <a:solidFill>
                  <a:srgbClr val="00F0BE"/>
                </a:solidFill>
                <a:latin typeface="+mn-lt"/>
                <a:cs typeface="Arial" panose="020B0604020202020204" pitchFamily="34" charset="0"/>
              </a:rPr>
              <a:t>Preguntas</a:t>
            </a:r>
          </a:p>
        </p:txBody>
      </p:sp>
      <p:sp>
        <p:nvSpPr>
          <p:cNvPr id="3" name="CuadroTexto 1">
            <a:extLst>
              <a:ext uri="{FF2B5EF4-FFF2-40B4-BE49-F238E27FC236}">
                <a16:creationId xmlns:a16="http://schemas.microsoft.com/office/drawing/2014/main" id="{8157AF0B-81FD-AE70-04D6-98F17A2E2060}"/>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¿Es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un paciente frágil? ¿Se le ha de hacer cribaje? ¿Por qué?</a:t>
            </a:r>
          </a:p>
        </p:txBody>
      </p:sp>
      <p:sp>
        <p:nvSpPr>
          <p:cNvPr id="4" name="CuadroTexto 14">
            <a:extLst>
              <a:ext uri="{FF2B5EF4-FFF2-40B4-BE49-F238E27FC236}">
                <a16:creationId xmlns:a16="http://schemas.microsoft.com/office/drawing/2014/main" id="{1D14A58A-71F1-6893-0F14-2B286AF87E25}"/>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¿Cómo valoraríamos su adherencia terapéutica?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¿En qué os apoyaríais para “</a:t>
            </a:r>
            <a:r>
              <a:rPr lang="es-ES" altLang="es-ES" sz="1600" dirty="0" err="1">
                <a:solidFill>
                  <a:schemeClr val="bg1">
                    <a:lumMod val="85000"/>
                  </a:schemeClr>
                </a:solidFill>
                <a:latin typeface="+mn-lt"/>
              </a:rPr>
              <a:t>euprescribir</a:t>
            </a:r>
            <a:r>
              <a:rPr lang="es-ES" altLang="es-ES" sz="1600" dirty="0">
                <a:solidFill>
                  <a:schemeClr val="bg1">
                    <a:lumMod val="85000"/>
                  </a:schemeClr>
                </a:solidFill>
                <a:latin typeface="+mn-lt"/>
              </a:rPr>
              <a:t>” en el caso de que lo necesitara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a:t>
            </a:r>
          </a:p>
        </p:txBody>
      </p:sp>
      <p:sp>
        <p:nvSpPr>
          <p:cNvPr id="5" name="CuadroTexto 15">
            <a:extLst>
              <a:ext uri="{FF2B5EF4-FFF2-40B4-BE49-F238E27FC236}">
                <a16:creationId xmlns:a16="http://schemas.microsoft.com/office/drawing/2014/main" id="{5E0A7583-3D48-9DF2-A13B-1D3FCD061F12}"/>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¿Cuál es el objetivo glucémico para </a:t>
            </a:r>
            <a:r>
              <a:rPr lang="es-ES" altLang="es-ES" sz="1600" dirty="0" err="1">
                <a:solidFill>
                  <a:srgbClr val="002855"/>
                </a:solidFill>
                <a:latin typeface="+mn-lt"/>
              </a:rPr>
              <a:t>Pencho</a:t>
            </a:r>
            <a:r>
              <a:rPr lang="es-ES" altLang="es-ES" sz="1600" dirty="0">
                <a:solidFill>
                  <a:srgbClr val="002855"/>
                </a:solidFill>
                <a:latin typeface="+mn-lt"/>
              </a:rPr>
              <a:t>? ¿En qué nos basamos? </a:t>
            </a:r>
          </a:p>
        </p:txBody>
      </p:sp>
      <p:sp>
        <p:nvSpPr>
          <p:cNvPr id="6" name="CuadroTexto 17">
            <a:extLst>
              <a:ext uri="{FF2B5EF4-FFF2-40B4-BE49-F238E27FC236}">
                <a16:creationId xmlns:a16="http://schemas.microsoft.com/office/drawing/2014/main" id="{6CD07A94-C7C8-DADF-0B50-C578F069C56D}"/>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¿Tiene motivos para haberse caído? ¿Cuáles? ¿Se podría haber evitado?</a:t>
            </a:r>
          </a:p>
        </p:txBody>
      </p:sp>
      <p:sp>
        <p:nvSpPr>
          <p:cNvPr id="7" name="CuadroTexto 4">
            <a:extLst>
              <a:ext uri="{FF2B5EF4-FFF2-40B4-BE49-F238E27FC236}">
                <a16:creationId xmlns:a16="http://schemas.microsoft.com/office/drawing/2014/main" id="{359E1DBE-DF0A-5337-881A-1D61F239BE36}"/>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¿Proponéis algún cambio en la medicación? ¿Qué frases usaríais?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¿Alguna propuesta de tratamiento no farmacológico? ¿Qué otras intervenciones?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ADFD2F-1C2D-5A5A-27D4-16EFA217722A}"/>
              </a:ext>
            </a:extLst>
          </p:cNvPr>
          <p:cNvPicPr>
            <a:picLocks noChangeAspect="1"/>
          </p:cNvPicPr>
          <p:nvPr/>
        </p:nvPicPr>
        <p:blipFill rotWithShape="1">
          <a:blip r:embed="rId3"/>
          <a:srcRect l="2858" t="19245" r="11281" b="8733"/>
          <a:stretch/>
        </p:blipFill>
        <p:spPr>
          <a:xfrm>
            <a:off x="619929" y="2079064"/>
            <a:ext cx="11017889" cy="3892049"/>
          </a:xfrm>
          <a:prstGeom prst="rect">
            <a:avLst/>
          </a:prstGeom>
        </p:spPr>
      </p:pic>
      <p:sp>
        <p:nvSpPr>
          <p:cNvPr id="4" name="Text 0">
            <a:extLst>
              <a:ext uri="{FF2B5EF4-FFF2-40B4-BE49-F238E27FC236}">
                <a16:creationId xmlns:a16="http://schemas.microsoft.com/office/drawing/2014/main" id="{4F088A30-4633-EA4E-EBC3-544FB6DC411B}"/>
              </a:ext>
            </a:extLst>
          </p:cNvPr>
          <p:cNvSpPr/>
          <p:nvPr/>
        </p:nvSpPr>
        <p:spPr>
          <a:xfrm>
            <a:off x="731838" y="599083"/>
            <a:ext cx="9479725" cy="952626"/>
          </a:xfrm>
          <a:prstGeom prst="rect">
            <a:avLst/>
          </a:prstGeom>
          <a:noFill/>
          <a:ln/>
        </p:spPr>
        <p:txBody>
          <a:bodyPr wrap="none" lIns="0" tIns="0" rIns="0" bIns="0" rtlCol="0" anchor="t"/>
          <a:lstStyle/>
          <a:p>
            <a:pPr>
              <a:lnSpc>
                <a:spcPts val="3250"/>
              </a:lnSpc>
            </a:pPr>
            <a:r>
              <a:rPr lang="en-US" sz="2400" b="1" dirty="0">
                <a:solidFill>
                  <a:srgbClr val="00F0BE"/>
                </a:solidFill>
                <a:latin typeface="+mj-lt"/>
                <a:ea typeface="Kanit Light" pitchFamily="34" charset="-122"/>
                <a:cs typeface="Kanit Light" pitchFamily="34" charset="-120"/>
              </a:rPr>
              <a:t>El envejecimiento poblacional: un </a:t>
            </a:r>
            <a:r>
              <a:rPr lang="en-US" sz="2400" b="1" dirty="0" err="1">
                <a:solidFill>
                  <a:srgbClr val="00F0BE"/>
                </a:solidFill>
                <a:latin typeface="+mj-lt"/>
                <a:ea typeface="Kanit Light" pitchFamily="34" charset="-122"/>
                <a:cs typeface="Kanit Light" pitchFamily="34" charset="-120"/>
              </a:rPr>
              <a:t>desafío</a:t>
            </a:r>
            <a:r>
              <a:rPr lang="en-US" sz="2400" b="1" dirty="0">
                <a:solidFill>
                  <a:srgbClr val="00F0BE"/>
                </a:solidFill>
                <a:latin typeface="+mj-lt"/>
                <a:ea typeface="Kanit Light" pitchFamily="34" charset="-122"/>
                <a:cs typeface="Kanit Light" pitchFamily="34" charset="-120"/>
              </a:rPr>
              <a:t> </a:t>
            </a:r>
            <a:r>
              <a:rPr lang="en-US" sz="2400" b="1" dirty="0" err="1">
                <a:solidFill>
                  <a:srgbClr val="00F0BE"/>
                </a:solidFill>
                <a:latin typeface="+mj-lt"/>
                <a:ea typeface="Kanit Light" pitchFamily="34" charset="-122"/>
                <a:cs typeface="Kanit Light" pitchFamily="34" charset="-120"/>
              </a:rPr>
              <a:t>creciente</a:t>
            </a:r>
            <a:endParaRPr lang="en-US" sz="2400" b="1" dirty="0">
              <a:solidFill>
                <a:srgbClr val="00F0BE"/>
              </a:solidFill>
              <a:latin typeface="+mj-lt"/>
              <a:ea typeface="Kanit Light" pitchFamily="34" charset="-122"/>
              <a:cs typeface="Kanit Light" pitchFamily="34" charset="-120"/>
            </a:endParaRPr>
          </a:p>
          <a:p>
            <a:pPr>
              <a:lnSpc>
                <a:spcPts val="3250"/>
              </a:lnSpc>
            </a:pPr>
            <a:r>
              <a:rPr lang="es-ES" sz="1600" dirty="0">
                <a:solidFill>
                  <a:srgbClr val="002855"/>
                </a:solidFill>
                <a:effectLst/>
                <a:latin typeface="Arial" panose="020B0604020202020204" pitchFamily="34" charset="0"/>
              </a:rPr>
              <a:t>Indicadores de Estructura de la Población. Resultados nacionales. Índice de Envejecimiento</a:t>
            </a:r>
          </a:p>
        </p:txBody>
      </p:sp>
      <p:sp>
        <p:nvSpPr>
          <p:cNvPr id="8" name="CuadroTexto 7">
            <a:extLst>
              <a:ext uri="{FF2B5EF4-FFF2-40B4-BE49-F238E27FC236}">
                <a16:creationId xmlns:a16="http://schemas.microsoft.com/office/drawing/2014/main" id="{A8444A20-9708-343F-25DE-8F50E258444C}"/>
              </a:ext>
            </a:extLst>
          </p:cNvPr>
          <p:cNvSpPr txBox="1"/>
          <p:nvPr/>
        </p:nvSpPr>
        <p:spPr>
          <a:xfrm>
            <a:off x="662562" y="5949500"/>
            <a:ext cx="9479726" cy="200055"/>
          </a:xfrm>
          <a:prstGeom prst="rect">
            <a:avLst/>
          </a:prstGeom>
          <a:noFill/>
        </p:spPr>
        <p:txBody>
          <a:bodyPr wrap="square">
            <a:spAutoFit/>
          </a:bodyPr>
          <a:lstStyle/>
          <a:p>
            <a:r>
              <a:rPr lang="es-ES" sz="700" b="1" dirty="0">
                <a:solidFill>
                  <a:srgbClr val="002855"/>
                </a:solidFill>
              </a:rPr>
              <a:t>Elaboración propia en INE. https://ine.es/jaxiT3/Datos.htm?t=1418#_tabs-grafico</a:t>
            </a:r>
          </a:p>
        </p:txBody>
      </p:sp>
      <p:sp>
        <p:nvSpPr>
          <p:cNvPr id="10" name="Text 1">
            <a:extLst>
              <a:ext uri="{FF2B5EF4-FFF2-40B4-BE49-F238E27FC236}">
                <a16:creationId xmlns:a16="http://schemas.microsoft.com/office/drawing/2014/main" id="{2A7F7162-7147-35B8-E469-496BBCC8BDEF}"/>
              </a:ext>
            </a:extLst>
          </p:cNvPr>
          <p:cNvSpPr/>
          <p:nvPr/>
        </p:nvSpPr>
        <p:spPr>
          <a:xfrm>
            <a:off x="520696" y="886887"/>
            <a:ext cx="10869018" cy="211733"/>
          </a:xfrm>
          <a:prstGeom prst="rect">
            <a:avLst/>
          </a:prstGeom>
          <a:noFill/>
          <a:ln/>
        </p:spPr>
        <p:txBody>
          <a:bodyPr wrap="none" lIns="0" tIns="0" rIns="0" bIns="0" rtlCol="0" anchor="t"/>
          <a:lstStyle/>
          <a:p>
            <a:pPr>
              <a:lnSpc>
                <a:spcPts val="1667"/>
              </a:lnSpc>
            </a:pPr>
            <a:endParaRPr lang="en-US" sz="1042" dirty="0"/>
          </a:p>
        </p:txBody>
      </p:sp>
      <p:sp>
        <p:nvSpPr>
          <p:cNvPr id="6" name="Rectángulo redondeado 5">
            <a:extLst>
              <a:ext uri="{FF2B5EF4-FFF2-40B4-BE49-F238E27FC236}">
                <a16:creationId xmlns:a16="http://schemas.microsoft.com/office/drawing/2014/main" id="{85A1ADA1-32F2-0B86-24DF-9805E8CB2C8E}"/>
              </a:ext>
            </a:extLst>
          </p:cNvPr>
          <p:cNvSpPr/>
          <p:nvPr/>
        </p:nvSpPr>
        <p:spPr>
          <a:xfrm>
            <a:off x="731837" y="1625975"/>
            <a:ext cx="10767435" cy="369332"/>
          </a:xfrm>
          <a:prstGeom prst="roundRect">
            <a:avLst/>
          </a:prstGeom>
          <a:solidFill>
            <a:srgbClr val="0028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b="1" dirty="0">
                <a:solidFill>
                  <a:schemeClr val="bg1"/>
                </a:solidFill>
                <a:latin typeface="+mj-lt"/>
                <a:ea typeface="Kanit Light" pitchFamily="34" charset="-122"/>
                <a:cs typeface="Kanit Light" pitchFamily="34" charset="-120"/>
              </a:rPr>
              <a:t>Indicadores Demográficos Básicos, Total Nacional</a:t>
            </a:r>
            <a:endParaRPr lang="es-ES" sz="100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702050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C44726-E364-09F1-3848-4917A5F15286}"/>
              </a:ext>
            </a:extLst>
          </p:cNvPr>
          <p:cNvSpPr>
            <a:spLocks noGrp="1"/>
          </p:cNvSpPr>
          <p:nvPr>
            <p:ph type="title" idx="4294967295"/>
          </p:nvPr>
        </p:nvSpPr>
        <p:spPr>
          <a:xfrm>
            <a:off x="627373" y="1118215"/>
            <a:ext cx="10054869" cy="2310785"/>
          </a:xfrm>
        </p:spPr>
        <p:txBody>
          <a:bodyPr>
            <a:noAutofit/>
          </a:bodyPr>
          <a:lstStyle/>
          <a:p>
            <a:pPr>
              <a:lnSpc>
                <a:spcPct val="100000"/>
              </a:lnSpc>
              <a:defRPr/>
            </a:pPr>
            <a:r>
              <a:rPr lang="es-ES" sz="2400" b="1" dirty="0">
                <a:solidFill>
                  <a:srgbClr val="002855"/>
                </a:solidFill>
                <a:latin typeface="+mn-lt"/>
              </a:rPr>
              <a:t>En pacientes con una expectativa de vida limitada o cuando los daños del tratamiento son mayores que los beneficios pueden ser apropiados objetivos de HbA</a:t>
            </a:r>
            <a:r>
              <a:rPr lang="es-ES" sz="2400" b="1" baseline="-25000" dirty="0">
                <a:solidFill>
                  <a:srgbClr val="002855"/>
                </a:solidFill>
                <a:latin typeface="+mn-lt"/>
              </a:rPr>
              <a:t>1C</a:t>
            </a:r>
            <a:r>
              <a:rPr lang="es-ES" sz="2400" b="1" dirty="0">
                <a:solidFill>
                  <a:srgbClr val="002855"/>
                </a:solidFill>
                <a:latin typeface="AcuminVariableConcept"/>
              </a:rPr>
              <a:t>:</a:t>
            </a:r>
            <a:endParaRPr lang="es-ES" sz="2400" b="1" dirty="0">
              <a:solidFill>
                <a:srgbClr val="002855"/>
              </a:solidFill>
            </a:endParaRPr>
          </a:p>
        </p:txBody>
      </p:sp>
      <p:sp>
        <p:nvSpPr>
          <p:cNvPr id="4" name="Rectángulo redondeado 3">
            <a:extLst>
              <a:ext uri="{FF2B5EF4-FFF2-40B4-BE49-F238E27FC236}">
                <a16:creationId xmlns:a16="http://schemas.microsoft.com/office/drawing/2014/main" id="{6DA7F1D5-E8B2-335A-D340-E1C1062DEEB9}"/>
              </a:ext>
            </a:extLst>
          </p:cNvPr>
          <p:cNvSpPr/>
          <p:nvPr/>
        </p:nvSpPr>
        <p:spPr>
          <a:xfrm>
            <a:off x="731838" y="2629463"/>
            <a:ext cx="2156640" cy="2022090"/>
          </a:xfrm>
          <a:prstGeom prst="roundRect">
            <a:avLst>
              <a:gd name="adj" fmla="val 4435"/>
            </a:avLst>
          </a:prstGeom>
          <a:solidFill>
            <a:srgbClr val="00F0BE">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A.</a:t>
            </a:r>
          </a:p>
          <a:p>
            <a:pPr algn="ctr"/>
            <a:r>
              <a:rPr lang="es-ES" altLang="es-ES" sz="3200" b="1" dirty="0">
                <a:solidFill>
                  <a:srgbClr val="002855"/>
                </a:solidFill>
                <a:latin typeface="Arial" panose="020B0604020202020204" pitchFamily="34" charset="0"/>
                <a:cs typeface="Arial" panose="020B0604020202020204" pitchFamily="34" charset="0"/>
              </a:rPr>
              <a:t>&lt; 8%</a:t>
            </a:r>
            <a:endParaRPr lang="es-ES" sz="3200" b="1" dirty="0">
              <a:solidFill>
                <a:srgbClr val="002855"/>
              </a:solidFill>
              <a:latin typeface="Arial" panose="020B0604020202020204" pitchFamily="34" charset="0"/>
              <a:cs typeface="Arial" panose="020B0604020202020204" pitchFamily="34" charset="0"/>
            </a:endParaRPr>
          </a:p>
        </p:txBody>
      </p:sp>
      <p:sp>
        <p:nvSpPr>
          <p:cNvPr id="8" name="Rectángulo redondeado 7">
            <a:extLst>
              <a:ext uri="{FF2B5EF4-FFF2-40B4-BE49-F238E27FC236}">
                <a16:creationId xmlns:a16="http://schemas.microsoft.com/office/drawing/2014/main" id="{86033AF1-F92E-2C3A-D844-1DEE8A7D4B14}"/>
              </a:ext>
            </a:extLst>
          </p:cNvPr>
          <p:cNvSpPr/>
          <p:nvPr/>
        </p:nvSpPr>
        <p:spPr>
          <a:xfrm>
            <a:off x="3329760" y="2629463"/>
            <a:ext cx="2156640" cy="2022090"/>
          </a:xfrm>
          <a:prstGeom prst="roundRect">
            <a:avLst>
              <a:gd name="adj" fmla="val 4435"/>
            </a:avLst>
          </a:prstGeom>
          <a:solidFill>
            <a:srgbClr val="00F0BE">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B.</a:t>
            </a:r>
          </a:p>
          <a:p>
            <a:pPr algn="ctr"/>
            <a:r>
              <a:rPr lang="es-ES" altLang="es-ES" sz="3200" b="1" dirty="0">
                <a:solidFill>
                  <a:srgbClr val="002855"/>
                </a:solidFill>
                <a:latin typeface="Arial" panose="020B0604020202020204" pitchFamily="34" charset="0"/>
                <a:cs typeface="Arial" panose="020B0604020202020204" pitchFamily="34" charset="0"/>
              </a:rPr>
              <a:t>&lt; 7%</a:t>
            </a:r>
            <a:endParaRPr lang="es-ES" sz="3200" b="1" dirty="0">
              <a:solidFill>
                <a:srgbClr val="002855"/>
              </a:solidFill>
              <a:latin typeface="Arial" panose="020B0604020202020204" pitchFamily="34" charset="0"/>
              <a:cs typeface="Arial" panose="020B0604020202020204" pitchFamily="34" charset="0"/>
            </a:endParaRPr>
          </a:p>
        </p:txBody>
      </p:sp>
      <p:sp>
        <p:nvSpPr>
          <p:cNvPr id="9" name="Rectángulo redondeado 8">
            <a:extLst>
              <a:ext uri="{FF2B5EF4-FFF2-40B4-BE49-F238E27FC236}">
                <a16:creationId xmlns:a16="http://schemas.microsoft.com/office/drawing/2014/main" id="{844E54E7-AAA0-EA79-73EB-70D2EEB6E0CE}"/>
              </a:ext>
            </a:extLst>
          </p:cNvPr>
          <p:cNvSpPr/>
          <p:nvPr/>
        </p:nvSpPr>
        <p:spPr>
          <a:xfrm>
            <a:off x="5927682" y="2629463"/>
            <a:ext cx="2156640" cy="2022090"/>
          </a:xfrm>
          <a:prstGeom prst="roundRect">
            <a:avLst>
              <a:gd name="adj" fmla="val 4435"/>
            </a:avLst>
          </a:prstGeom>
          <a:solidFill>
            <a:srgbClr val="00F0BE">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C.</a:t>
            </a:r>
          </a:p>
          <a:p>
            <a:pPr algn="ctr"/>
            <a:r>
              <a:rPr lang="es-ES" altLang="es-ES" sz="3200" b="1" dirty="0">
                <a:solidFill>
                  <a:srgbClr val="002855"/>
                </a:solidFill>
                <a:latin typeface="Arial" panose="020B0604020202020204" pitchFamily="34" charset="0"/>
                <a:cs typeface="Arial" panose="020B0604020202020204" pitchFamily="34" charset="0"/>
              </a:rPr>
              <a:t>&lt; 6%</a:t>
            </a:r>
            <a:endParaRPr lang="es-ES" sz="3200" b="1" dirty="0">
              <a:solidFill>
                <a:srgbClr val="002855"/>
              </a:solidFill>
              <a:latin typeface="Arial" panose="020B0604020202020204" pitchFamily="34" charset="0"/>
              <a:cs typeface="Arial" panose="020B0604020202020204" pitchFamily="34" charset="0"/>
            </a:endParaRPr>
          </a:p>
        </p:txBody>
      </p:sp>
      <p:sp>
        <p:nvSpPr>
          <p:cNvPr id="10" name="Rectángulo redondeado 9">
            <a:extLst>
              <a:ext uri="{FF2B5EF4-FFF2-40B4-BE49-F238E27FC236}">
                <a16:creationId xmlns:a16="http://schemas.microsoft.com/office/drawing/2014/main" id="{F35DD369-5819-2EDF-B780-1ADAAAAC333A}"/>
              </a:ext>
            </a:extLst>
          </p:cNvPr>
          <p:cNvSpPr/>
          <p:nvPr/>
        </p:nvSpPr>
        <p:spPr>
          <a:xfrm>
            <a:off x="8525603" y="2629463"/>
            <a:ext cx="2156640" cy="2022090"/>
          </a:xfrm>
          <a:prstGeom prst="roundRect">
            <a:avLst>
              <a:gd name="adj" fmla="val 4435"/>
            </a:avLst>
          </a:prstGeom>
          <a:solidFill>
            <a:srgbClr val="00F0BE">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002855"/>
                </a:solidFill>
              </a:rPr>
              <a:t>D.</a:t>
            </a:r>
          </a:p>
          <a:p>
            <a:pPr algn="ctr"/>
            <a:r>
              <a:rPr lang="es-ES" altLang="es-ES" sz="3200" b="1" dirty="0">
                <a:solidFill>
                  <a:srgbClr val="002855"/>
                </a:solidFill>
                <a:latin typeface="Arial" panose="020B0604020202020204" pitchFamily="34" charset="0"/>
                <a:cs typeface="Arial" panose="020B0604020202020204" pitchFamily="34" charset="0"/>
              </a:rPr>
              <a:t>&lt; 5%</a:t>
            </a:r>
            <a:endParaRPr lang="es-ES" sz="3200" b="1" dirty="0">
              <a:solidFill>
                <a:srgbClr val="002855"/>
              </a:solidFill>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32D50B09-D189-FC46-B99A-7FFAE9BE22C1}"/>
              </a:ext>
            </a:extLst>
          </p:cNvPr>
          <p:cNvSpPr txBox="1">
            <a:spLocks/>
          </p:cNvSpPr>
          <p:nvPr/>
        </p:nvSpPr>
        <p:spPr bwMode="auto">
          <a:xfrm>
            <a:off x="525463" y="68263"/>
            <a:ext cx="5738812" cy="1065212"/>
          </a:xfrm>
          <a:prstGeom prst="rect">
            <a:avLst/>
          </a:prstGeom>
          <a:noFill/>
          <a:ln w="9525">
            <a:noFill/>
            <a:miter lim="800000"/>
            <a:headEnd/>
            <a:tailEnd/>
          </a:ln>
        </p:spPr>
        <p:txBody>
          <a:bodyPr lIns="55458" tIns="27729" rIns="55458" bIns="27729" anchor="ctr"/>
          <a:lstStyle>
            <a:defPPr>
              <a:defRPr lang="es-ES"/>
            </a:defPPr>
            <a:lvl1pPr>
              <a:defRPr sz="2000" b="1">
                <a:solidFill>
                  <a:srgbClr val="333399"/>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eaLnBrk="1" fontAlgn="auto" hangingPunct="1">
              <a:spcBef>
                <a:spcPts val="0"/>
              </a:spcBef>
              <a:spcAft>
                <a:spcPts val="0"/>
              </a:spcAft>
              <a:defRPr/>
            </a:pPr>
            <a:endParaRPr lang="es-ES" altLang="es-ES" sz="2700" b="0" kern="0" dirty="0">
              <a:latin typeface="Calibri" panose="020F0502020204030204" pitchFamily="34" charset="0"/>
              <a:cs typeface="Calibri" panose="020F0502020204030204" pitchFamily="34" charset="0"/>
            </a:endParaRPr>
          </a:p>
        </p:txBody>
      </p:sp>
      <p:pic>
        <p:nvPicPr>
          <p:cNvPr id="33797" name="Picture 6" descr="Logo de ADA: la historia y el significado del logotipo, la marca y el  símbolo. | png, vector">
            <a:extLst>
              <a:ext uri="{FF2B5EF4-FFF2-40B4-BE49-F238E27FC236}">
                <a16:creationId xmlns:a16="http://schemas.microsoft.com/office/drawing/2014/main" id="{F2FC60AA-DE65-210F-DED7-1BB837D25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99" b="23550"/>
          <a:stretch>
            <a:fillRect/>
          </a:stretch>
        </p:blipFill>
        <p:spPr bwMode="auto">
          <a:xfrm>
            <a:off x="10401300" y="6180138"/>
            <a:ext cx="16875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a:extLst>
              <a:ext uri="{FF2B5EF4-FFF2-40B4-BE49-F238E27FC236}">
                <a16:creationId xmlns:a16="http://schemas.microsoft.com/office/drawing/2014/main" id="{7B4AF027-163F-05F7-98B3-55266D796D61}"/>
              </a:ext>
            </a:extLst>
          </p:cNvPr>
          <p:cNvSpPr txBox="1"/>
          <p:nvPr/>
        </p:nvSpPr>
        <p:spPr>
          <a:xfrm>
            <a:off x="710439" y="6109987"/>
            <a:ext cx="12185650" cy="271443"/>
          </a:xfrm>
          <a:prstGeom prst="rect">
            <a:avLst/>
          </a:prstGeom>
          <a:noFill/>
        </p:spPr>
        <p:txBody>
          <a:bodyPr lIns="55458" tIns="27729" rIns="55458" bIns="27729">
            <a:spAutoFit/>
          </a:bodyPr>
          <a:lstStyle/>
          <a:p>
            <a:pPr eaLnBrk="1" fontAlgn="auto" hangingPunct="1">
              <a:spcBef>
                <a:spcPts val="0"/>
              </a:spcBef>
              <a:spcAft>
                <a:spcPts val="0"/>
              </a:spcAft>
              <a:defRPr/>
            </a:pPr>
            <a:r>
              <a:rPr lang="es-ES" sz="700" kern="0" dirty="0">
                <a:solidFill>
                  <a:srgbClr val="002855"/>
                </a:solidFill>
                <a:ea typeface="Open Sans Light" panose="020B0606030504020204" pitchFamily="34" charset="0"/>
                <a:cs typeface="Calibri" panose="020F0502020204030204" pitchFamily="34" charset="0"/>
              </a:rPr>
              <a:t>HbA1c: hemoglobina glucosilada.</a:t>
            </a:r>
          </a:p>
          <a:p>
            <a:pPr eaLnBrk="1" fontAlgn="auto" hangingPunct="1">
              <a:spcBef>
                <a:spcPts val="0"/>
              </a:spcBef>
              <a:spcAft>
                <a:spcPts val="0"/>
              </a:spcAft>
              <a:defRPr/>
            </a:pPr>
            <a:r>
              <a:rPr lang="es-ES" sz="700" kern="0" dirty="0">
                <a:solidFill>
                  <a:srgbClr val="002855"/>
                </a:solidFill>
                <a:ea typeface="Open Sans Light" panose="020B0606030504020204" pitchFamily="34" charset="0"/>
                <a:cs typeface="Calibri" panose="020F0502020204030204" pitchFamily="34" charset="0"/>
              </a:rPr>
              <a:t>1. American Diabetes </a:t>
            </a:r>
            <a:r>
              <a:rPr lang="es-ES" sz="700" kern="0" dirty="0" err="1">
                <a:solidFill>
                  <a:srgbClr val="002855"/>
                </a:solidFill>
                <a:ea typeface="Open Sans Light" panose="020B0606030504020204" pitchFamily="34" charset="0"/>
                <a:cs typeface="Calibri" panose="020F0502020204030204" pitchFamily="34" charset="0"/>
              </a:rPr>
              <a:t>Association</a:t>
            </a:r>
            <a:r>
              <a:rPr lang="es-ES" sz="700" kern="0" dirty="0">
                <a:solidFill>
                  <a:srgbClr val="002855"/>
                </a:solidFill>
                <a:ea typeface="Open Sans Light" panose="020B0606030504020204" pitchFamily="34" charset="0"/>
                <a:cs typeface="Calibri" panose="020F0502020204030204" pitchFamily="34" charset="0"/>
              </a:rPr>
              <a:t>.</a:t>
            </a:r>
            <a:r>
              <a:rPr lang="en-US" sz="700" kern="0" dirty="0">
                <a:solidFill>
                  <a:srgbClr val="002855"/>
                </a:solidFill>
                <a:ea typeface="Open Sans Light" panose="020B0606030504020204" pitchFamily="34" charset="0"/>
                <a:cs typeface="Calibri" panose="020F0502020204030204" pitchFamily="34" charset="0"/>
              </a:rPr>
              <a:t> </a:t>
            </a:r>
            <a:r>
              <a:rPr lang="es-ES" sz="700" kern="0" dirty="0">
                <a:solidFill>
                  <a:srgbClr val="002855"/>
                </a:solidFill>
                <a:ea typeface="Open Sans Light" panose="020B0606030504020204" pitchFamily="34" charset="0"/>
                <a:cs typeface="Calibri" panose="020F0502020204030204" pitchFamily="34" charset="0"/>
              </a:rPr>
              <a:t>Diabetes Care 2021; 44(suppl.1): S168-S179.</a:t>
            </a:r>
          </a:p>
        </p:txBody>
      </p:sp>
      <p:sp>
        <p:nvSpPr>
          <p:cNvPr id="33803" name="Título 2">
            <a:extLst>
              <a:ext uri="{FF2B5EF4-FFF2-40B4-BE49-F238E27FC236}">
                <a16:creationId xmlns:a16="http://schemas.microsoft.com/office/drawing/2014/main" id="{B8B327B3-46E8-3705-9A9A-F7FD1BC3D419}"/>
              </a:ext>
            </a:extLst>
          </p:cNvPr>
          <p:cNvSpPr>
            <a:spLocks noGrp="1"/>
          </p:cNvSpPr>
          <p:nvPr>
            <p:ph type="title" idx="4294967295"/>
          </p:nvPr>
        </p:nvSpPr>
        <p:spPr bwMode="auto">
          <a:xfrm>
            <a:off x="652462" y="587286"/>
            <a:ext cx="11014075" cy="409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s-ES" sz="2400" b="1" dirty="0" err="1">
                <a:solidFill>
                  <a:srgbClr val="00F0BE"/>
                </a:solidFill>
                <a:latin typeface="Arial" panose="020B0604020202020204" pitchFamily="34" charset="0"/>
                <a:cs typeface="Arial" panose="020B0604020202020204" pitchFamily="34" charset="0"/>
              </a:rPr>
              <a:t>Objetivos</a:t>
            </a:r>
            <a:r>
              <a:rPr lang="en-US" altLang="es-ES" sz="2400" b="1" dirty="0">
                <a:solidFill>
                  <a:srgbClr val="00F0BE"/>
                </a:solidFill>
                <a:latin typeface="Arial" panose="020B0604020202020204" pitchFamily="34" charset="0"/>
                <a:cs typeface="Arial" panose="020B0604020202020204" pitchFamily="34" charset="0"/>
              </a:rPr>
              <a:t> de control </a:t>
            </a:r>
            <a:r>
              <a:rPr lang="en-US" altLang="es-ES" sz="2400" b="1" dirty="0" err="1">
                <a:solidFill>
                  <a:srgbClr val="00F0BE"/>
                </a:solidFill>
                <a:latin typeface="Arial" panose="020B0604020202020204" pitchFamily="34" charset="0"/>
                <a:cs typeface="Arial" panose="020B0604020202020204" pitchFamily="34" charset="0"/>
              </a:rPr>
              <a:t>glucémico</a:t>
            </a:r>
            <a:r>
              <a:rPr lang="en-US" altLang="es-ES" sz="2400" b="1" dirty="0">
                <a:solidFill>
                  <a:srgbClr val="00F0BE"/>
                </a:solidFill>
                <a:latin typeface="Arial" panose="020B0604020202020204" pitchFamily="34" charset="0"/>
                <a:cs typeface="Arial" panose="020B0604020202020204" pitchFamily="34" charset="0"/>
              </a:rPr>
              <a:t> </a:t>
            </a:r>
            <a:r>
              <a:rPr lang="en-US" altLang="es-ES" sz="2400" b="1" dirty="0" err="1">
                <a:solidFill>
                  <a:srgbClr val="00F0BE"/>
                </a:solidFill>
                <a:latin typeface="Arial" panose="020B0604020202020204" pitchFamily="34" charset="0"/>
                <a:cs typeface="Arial" panose="020B0604020202020204" pitchFamily="34" charset="0"/>
              </a:rPr>
              <a:t>en</a:t>
            </a:r>
            <a:r>
              <a:rPr lang="en-US" altLang="es-ES" sz="2400" b="1" dirty="0">
                <a:solidFill>
                  <a:srgbClr val="00F0BE"/>
                </a:solidFill>
                <a:latin typeface="Arial" panose="020B0604020202020204" pitchFamily="34" charset="0"/>
                <a:cs typeface="Arial" panose="020B0604020202020204" pitchFamily="34" charset="0"/>
              </a:rPr>
              <a:t> </a:t>
            </a:r>
            <a:r>
              <a:rPr lang="en-US" altLang="es-ES" sz="2400" b="1" dirty="0" err="1">
                <a:solidFill>
                  <a:srgbClr val="00F0BE"/>
                </a:solidFill>
                <a:latin typeface="Arial" panose="020B0604020202020204" pitchFamily="34" charset="0"/>
                <a:cs typeface="Arial" panose="020B0604020202020204" pitchFamily="34" charset="0"/>
              </a:rPr>
              <a:t>el</a:t>
            </a:r>
            <a:r>
              <a:rPr lang="en-US" altLang="es-ES" sz="2400" b="1" dirty="0">
                <a:solidFill>
                  <a:srgbClr val="00F0BE"/>
                </a:solidFill>
                <a:latin typeface="Arial" panose="020B0604020202020204" pitchFamily="34" charset="0"/>
                <a:cs typeface="Arial" panose="020B0604020202020204" pitchFamily="34" charset="0"/>
              </a:rPr>
              <a:t> </a:t>
            </a:r>
            <a:r>
              <a:rPr lang="en-US" altLang="es-ES" sz="2400" b="1" dirty="0" err="1">
                <a:solidFill>
                  <a:srgbClr val="00F0BE"/>
                </a:solidFill>
                <a:latin typeface="Arial" panose="020B0604020202020204" pitchFamily="34" charset="0"/>
                <a:cs typeface="Arial" panose="020B0604020202020204" pitchFamily="34" charset="0"/>
              </a:rPr>
              <a:t>paciente</a:t>
            </a:r>
            <a:r>
              <a:rPr lang="en-US" altLang="es-ES" sz="2400" b="1" dirty="0">
                <a:solidFill>
                  <a:srgbClr val="00F0BE"/>
                </a:solidFill>
                <a:latin typeface="Arial" panose="020B0604020202020204" pitchFamily="34" charset="0"/>
                <a:cs typeface="Arial" panose="020B0604020202020204" pitchFamily="34" charset="0"/>
              </a:rPr>
              <a:t> mayor</a:t>
            </a:r>
            <a:r>
              <a:rPr lang="en-US" altLang="es-ES" sz="2400" b="1" baseline="30000" dirty="0">
                <a:solidFill>
                  <a:srgbClr val="00F0BE"/>
                </a:solidFill>
                <a:latin typeface="Arial" panose="020B0604020202020204" pitchFamily="34" charset="0"/>
                <a:cs typeface="Arial" panose="020B0604020202020204" pitchFamily="34" charset="0"/>
              </a:rPr>
              <a:t>1</a:t>
            </a:r>
            <a:r>
              <a:rPr lang="en-US" altLang="es-ES" sz="2400" b="1" dirty="0">
                <a:solidFill>
                  <a:srgbClr val="00F0BE"/>
                </a:solidFill>
                <a:latin typeface="Arial" panose="020B0604020202020204" pitchFamily="34" charset="0"/>
                <a:cs typeface="Arial" panose="020B0604020202020204" pitchFamily="34" charset="0"/>
              </a:rPr>
              <a:t> </a:t>
            </a:r>
            <a:endParaRPr lang="en-US" altLang="en-US" sz="2400" b="1" dirty="0">
              <a:solidFill>
                <a:srgbClr val="00F0BE"/>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7330CAC4-F0E8-D465-D6B0-E766A9FA9F07}"/>
              </a:ext>
            </a:extLst>
          </p:cNvPr>
          <p:cNvGrpSpPr/>
          <p:nvPr/>
        </p:nvGrpSpPr>
        <p:grpSpPr>
          <a:xfrm>
            <a:off x="869994" y="1404000"/>
            <a:ext cx="4414837" cy="4114134"/>
            <a:chOff x="869995" y="1404000"/>
            <a:chExt cx="4414837" cy="4114134"/>
          </a:xfrm>
        </p:grpSpPr>
        <p:sp>
          <p:nvSpPr>
            <p:cNvPr id="15" name="CuadroTexto 14">
              <a:extLst>
                <a:ext uri="{FF2B5EF4-FFF2-40B4-BE49-F238E27FC236}">
                  <a16:creationId xmlns:a16="http://schemas.microsoft.com/office/drawing/2014/main" id="{1DE33C59-F9BF-BDF6-BEC9-CE8CE9175EDE}"/>
                </a:ext>
              </a:extLst>
            </p:cNvPr>
            <p:cNvSpPr txBox="1"/>
            <p:nvPr/>
          </p:nvSpPr>
          <p:spPr>
            <a:xfrm>
              <a:off x="869995" y="4954303"/>
              <a:ext cx="4414837" cy="563831"/>
            </a:xfrm>
            <a:prstGeom prst="rect">
              <a:avLst/>
            </a:prstGeom>
            <a:noFill/>
          </p:spPr>
          <p:txBody>
            <a:bodyPr lIns="55458" tIns="27729" rIns="55458" bIns="27729">
              <a:spAutoFit/>
            </a:bodyPr>
            <a:lstStyle/>
            <a:p>
              <a:pPr algn="ctr" eaLnBrk="1" fontAlgn="auto" hangingPunct="1">
                <a:spcBef>
                  <a:spcPts val="0"/>
                </a:spcBef>
                <a:spcAft>
                  <a:spcPts val="0"/>
                </a:spcAft>
                <a:defRPr/>
              </a:pPr>
              <a:r>
                <a:rPr lang="es-ES" sz="1100" kern="0" dirty="0">
                  <a:solidFill>
                    <a:srgbClr val="002855"/>
                  </a:solidFill>
                  <a:latin typeface="Arial" panose="020B0604020202020204" pitchFamily="34" charset="0"/>
                  <a:ea typeface="Open Sans Light" panose="020B0606030504020204" pitchFamily="34" charset="0"/>
                  <a:cs typeface="Arial" panose="020B0604020202020204" pitchFamily="34" charset="0"/>
                </a:rPr>
                <a:t>Adultos mayores, por lo demás sanos, con pocas enfermedades crónicas coexistentes y la función cognitiva y estado funcional intactos deben tener objetivos de control glucémico más bajos. </a:t>
              </a:r>
            </a:p>
          </p:txBody>
        </p:sp>
        <p:sp>
          <p:nvSpPr>
            <p:cNvPr id="3" name="Elipse 2">
              <a:extLst>
                <a:ext uri="{FF2B5EF4-FFF2-40B4-BE49-F238E27FC236}">
                  <a16:creationId xmlns:a16="http://schemas.microsoft.com/office/drawing/2014/main" id="{3E54093F-735F-E839-4D1B-7F3B8178F4D9}"/>
                </a:ext>
              </a:extLst>
            </p:cNvPr>
            <p:cNvSpPr/>
            <p:nvPr/>
          </p:nvSpPr>
          <p:spPr>
            <a:xfrm>
              <a:off x="1439480" y="1404000"/>
              <a:ext cx="3275867" cy="3275867"/>
            </a:xfrm>
            <a:prstGeom prst="ellipse">
              <a:avLst/>
            </a:prstGeom>
            <a:blipFill dpi="0" rotWithShape="1">
              <a:blip r:embed="rId4"/>
              <a:srcRect/>
              <a:stretch>
                <a:fillRect l="-43119" t="-7250" r="-2881" b="7250"/>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B93C45B1-0812-FC21-7886-8079706DEC83}"/>
                </a:ext>
              </a:extLst>
            </p:cNvPr>
            <p:cNvSpPr/>
            <p:nvPr/>
          </p:nvSpPr>
          <p:spPr>
            <a:xfrm>
              <a:off x="1012766" y="4430815"/>
              <a:ext cx="4129295"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s-ES" sz="1400" b="1" kern="0" dirty="0">
                  <a:solidFill>
                    <a:schemeClr val="bg1"/>
                  </a:solidFill>
                  <a:latin typeface="Arial" panose="020B0604020202020204" pitchFamily="34" charset="0"/>
                  <a:ea typeface="Open Sans Light" panose="020B0606030504020204" pitchFamily="34" charset="0"/>
                  <a:cs typeface="Arial" panose="020B0604020202020204" pitchFamily="34" charset="0"/>
                </a:rPr>
                <a:t>HbA1c &lt; 7,0-7,5 %</a:t>
              </a:r>
            </a:p>
          </p:txBody>
        </p:sp>
      </p:grpSp>
      <p:grpSp>
        <p:nvGrpSpPr>
          <p:cNvPr id="12" name="Grupo 11">
            <a:extLst>
              <a:ext uri="{FF2B5EF4-FFF2-40B4-BE49-F238E27FC236}">
                <a16:creationId xmlns:a16="http://schemas.microsoft.com/office/drawing/2014/main" id="{3FFA2473-3AAA-78DE-CDF7-0D3686BBF65D}"/>
              </a:ext>
            </a:extLst>
          </p:cNvPr>
          <p:cNvGrpSpPr/>
          <p:nvPr/>
        </p:nvGrpSpPr>
        <p:grpSpPr>
          <a:xfrm>
            <a:off x="6732299" y="1404000"/>
            <a:ext cx="4129295" cy="4114134"/>
            <a:chOff x="6424651" y="1404000"/>
            <a:chExt cx="4129295" cy="4114134"/>
          </a:xfrm>
        </p:grpSpPr>
        <p:sp>
          <p:nvSpPr>
            <p:cNvPr id="7" name="Elipse 6">
              <a:extLst>
                <a:ext uri="{FF2B5EF4-FFF2-40B4-BE49-F238E27FC236}">
                  <a16:creationId xmlns:a16="http://schemas.microsoft.com/office/drawing/2014/main" id="{3BBF2A1D-990C-2477-8E80-705FD7AAAF33}"/>
                </a:ext>
              </a:extLst>
            </p:cNvPr>
            <p:cNvSpPr/>
            <p:nvPr/>
          </p:nvSpPr>
          <p:spPr>
            <a:xfrm>
              <a:off x="6851365" y="1404000"/>
              <a:ext cx="3275867" cy="3275867"/>
            </a:xfrm>
            <a:prstGeom prst="ellipse">
              <a:avLst/>
            </a:prstGeom>
            <a:blipFill dpi="0" rotWithShape="1">
              <a:blip r:embed="rId5"/>
              <a:srcRect/>
              <a:stretch>
                <a:fillRect l="-9692" t="-656" r="-36308" b="656"/>
              </a:stretch>
            </a:blipFill>
            <a:ln>
              <a:solidFill>
                <a:srgbClr val="00F0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BB23A46-6C53-4E73-5525-41D67072EDFF}"/>
                </a:ext>
              </a:extLst>
            </p:cNvPr>
            <p:cNvSpPr txBox="1"/>
            <p:nvPr/>
          </p:nvSpPr>
          <p:spPr>
            <a:xfrm>
              <a:off x="6430311" y="4954303"/>
              <a:ext cx="4117975" cy="563831"/>
            </a:xfrm>
            <a:prstGeom prst="rect">
              <a:avLst/>
            </a:prstGeom>
            <a:noFill/>
          </p:spPr>
          <p:txBody>
            <a:bodyPr lIns="55458" tIns="27729" rIns="55458" bIns="27729">
              <a:spAutoFit/>
            </a:bodyPr>
            <a:lstStyle/>
            <a:p>
              <a:pPr algn="ctr" eaLnBrk="1" fontAlgn="t" hangingPunct="1">
                <a:spcBef>
                  <a:spcPts val="0"/>
                </a:spcBef>
                <a:spcAft>
                  <a:spcPts val="0"/>
                </a:spcAft>
                <a:defRPr/>
              </a:pPr>
              <a:r>
                <a:rPr lang="es-ES" sz="1100" kern="0" dirty="0">
                  <a:solidFill>
                    <a:srgbClr val="002855"/>
                  </a:solidFill>
                  <a:latin typeface="Arial" panose="020B0604020202020204" pitchFamily="34" charset="0"/>
                  <a:ea typeface="Open Sans Light" panose="020B0606030504020204" pitchFamily="34" charset="0"/>
                  <a:cs typeface="Arial" panose="020B0604020202020204" pitchFamily="34" charset="0"/>
                </a:rPr>
                <a:t>Aquellos con múltiples enfermedades crónicas coexistentes, deterioro cognitivo o dependencia funcional deben tener objetivos glucémicos menos estrictos.</a:t>
              </a:r>
              <a:endParaRPr lang="es-ES" sz="1100" kern="0" dirty="0">
                <a:solidFill>
                  <a:srgbClr val="002855"/>
                </a:solidFill>
                <a:latin typeface="Arial" panose="020B0604020202020204" pitchFamily="34" charset="0"/>
                <a:cs typeface="Arial" panose="020B0604020202020204" pitchFamily="34" charset="0"/>
              </a:endParaRPr>
            </a:p>
          </p:txBody>
        </p:sp>
        <p:sp>
          <p:nvSpPr>
            <p:cNvPr id="10" name="Rectángulo redondeado 9">
              <a:extLst>
                <a:ext uri="{FF2B5EF4-FFF2-40B4-BE49-F238E27FC236}">
                  <a16:creationId xmlns:a16="http://schemas.microsoft.com/office/drawing/2014/main" id="{9B7E20A7-419C-1BA3-9304-50B46CDCD704}"/>
                </a:ext>
              </a:extLst>
            </p:cNvPr>
            <p:cNvSpPr/>
            <p:nvPr/>
          </p:nvSpPr>
          <p:spPr>
            <a:xfrm>
              <a:off x="6424651" y="4430815"/>
              <a:ext cx="4129295" cy="455123"/>
            </a:xfrm>
            <a:prstGeom prst="roundRect">
              <a:avLst>
                <a:gd name="adj" fmla="val 85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s-ES" sz="1400" b="1" kern="0" dirty="0">
                  <a:solidFill>
                    <a:schemeClr val="bg1"/>
                  </a:solidFill>
                  <a:latin typeface="Arial" panose="020B0604020202020204" pitchFamily="34" charset="0"/>
                  <a:ea typeface="Open Sans Light" panose="020B0606030504020204" pitchFamily="34" charset="0"/>
                  <a:cs typeface="Arial" panose="020B0604020202020204" pitchFamily="34" charset="0"/>
                </a:rPr>
                <a:t>HbA1c &lt; 8,0-8,5 %</a:t>
              </a: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a:extLst>
              <a:ext uri="{FF2B5EF4-FFF2-40B4-BE49-F238E27FC236}">
                <a16:creationId xmlns:a16="http://schemas.microsoft.com/office/drawing/2014/main" id="{77DE3A7E-E824-D1C4-9277-1A65EC2945F1}"/>
              </a:ext>
            </a:extLst>
          </p:cNvPr>
          <p:cNvSpPr txBox="1">
            <a:spLocks noChangeArrowheads="1"/>
          </p:cNvSpPr>
          <p:nvPr/>
        </p:nvSpPr>
        <p:spPr bwMode="auto">
          <a:xfrm>
            <a:off x="714571" y="6104123"/>
            <a:ext cx="6128681" cy="30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4" tIns="45726" rIns="45724" bIns="45726"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700" dirty="0">
                <a:solidFill>
                  <a:srgbClr val="002855"/>
                </a:solidFill>
              </a:rPr>
              <a:t>1. Gómez-Huelgas R, Gómez Peralta F, Rodríguez Mañas L, </a:t>
            </a:r>
            <a:r>
              <a:rPr lang="es-ES" altLang="es-ES" sz="700" dirty="0" err="1">
                <a:solidFill>
                  <a:srgbClr val="002855"/>
                </a:solidFill>
              </a:rPr>
              <a:t>Formiga</a:t>
            </a:r>
            <a:r>
              <a:rPr lang="es-ES" altLang="es-ES" sz="700" dirty="0">
                <a:solidFill>
                  <a:srgbClr val="002855"/>
                </a:solidFill>
              </a:rPr>
              <a:t> F, Puig Domingo M, Mediavilla Bravo </a:t>
            </a:r>
            <a:r>
              <a:rPr lang="es-ES" altLang="es-ES" sz="700" dirty="0" err="1">
                <a:solidFill>
                  <a:srgbClr val="002855"/>
                </a:solidFill>
              </a:rPr>
              <a:t>JJ,et</a:t>
            </a:r>
            <a:r>
              <a:rPr lang="es-ES" altLang="es-ES" sz="700" dirty="0">
                <a:solidFill>
                  <a:srgbClr val="002855"/>
                </a:solidFill>
              </a:rPr>
              <a:t> al. Tratamiento de la diabetes mellitus tipo 2 en el paciente anciano. </a:t>
            </a:r>
            <a:r>
              <a:rPr lang="es-ES" altLang="es-ES" sz="700" dirty="0" err="1">
                <a:solidFill>
                  <a:srgbClr val="002855"/>
                </a:solidFill>
              </a:rPr>
              <a:t>Rev</a:t>
            </a:r>
            <a:r>
              <a:rPr lang="es-ES" altLang="es-ES" sz="700" dirty="0">
                <a:solidFill>
                  <a:srgbClr val="002855"/>
                </a:solidFill>
              </a:rPr>
              <a:t> </a:t>
            </a:r>
            <a:r>
              <a:rPr lang="es-ES" altLang="es-ES" sz="700" dirty="0" err="1">
                <a:solidFill>
                  <a:srgbClr val="002855"/>
                </a:solidFill>
              </a:rPr>
              <a:t>Esp</a:t>
            </a:r>
            <a:r>
              <a:rPr lang="es-ES" altLang="es-ES" sz="700" dirty="0">
                <a:solidFill>
                  <a:srgbClr val="002855"/>
                </a:solidFill>
              </a:rPr>
              <a:t> </a:t>
            </a:r>
            <a:r>
              <a:rPr lang="es-ES" altLang="es-ES" sz="700" dirty="0" err="1">
                <a:solidFill>
                  <a:srgbClr val="002855"/>
                </a:solidFill>
              </a:rPr>
              <a:t>Geriatr</a:t>
            </a:r>
            <a:r>
              <a:rPr lang="es-ES" altLang="es-ES" sz="700" dirty="0">
                <a:solidFill>
                  <a:srgbClr val="002855"/>
                </a:solidFill>
              </a:rPr>
              <a:t> </a:t>
            </a:r>
            <a:r>
              <a:rPr lang="es-ES" altLang="es-ES" sz="700" dirty="0" err="1">
                <a:solidFill>
                  <a:srgbClr val="002855"/>
                </a:solidFill>
              </a:rPr>
              <a:t>Gerontol</a:t>
            </a:r>
            <a:r>
              <a:rPr lang="es-ES" altLang="es-ES" sz="700" dirty="0">
                <a:solidFill>
                  <a:srgbClr val="002855"/>
                </a:solidFill>
              </a:rPr>
              <a:t>. 2018;53(2)89-99. </a:t>
            </a:r>
          </a:p>
        </p:txBody>
      </p:sp>
      <p:graphicFrame>
        <p:nvGraphicFramePr>
          <p:cNvPr id="480" name="Tabla 5">
            <a:extLst>
              <a:ext uri="{FF2B5EF4-FFF2-40B4-BE49-F238E27FC236}">
                <a16:creationId xmlns:a16="http://schemas.microsoft.com/office/drawing/2014/main" id="{F812071E-1872-1576-7E74-9CA269B5F106}"/>
              </a:ext>
            </a:extLst>
          </p:cNvPr>
          <p:cNvGraphicFramePr/>
          <p:nvPr>
            <p:extLst>
              <p:ext uri="{D42A27DB-BD31-4B8C-83A1-F6EECF244321}">
                <p14:modId xmlns:p14="http://schemas.microsoft.com/office/powerpoint/2010/main" val="3267261903"/>
              </p:ext>
            </p:extLst>
          </p:nvPr>
        </p:nvGraphicFramePr>
        <p:xfrm>
          <a:off x="731838" y="1623680"/>
          <a:ext cx="8108950" cy="3610640"/>
        </p:xfrm>
        <a:graphic>
          <a:graphicData uri="http://schemas.openxmlformats.org/drawingml/2006/table">
            <a:tbl>
              <a:tblPr firstRow="1" bandRow="1">
                <a:tableStyleId>{7DF18680-E054-41AD-8BC1-D1AEF772440D}</a:tableStyleId>
              </a:tblPr>
              <a:tblGrid>
                <a:gridCol w="4048342">
                  <a:extLst>
                    <a:ext uri="{9D8B030D-6E8A-4147-A177-3AD203B41FA5}">
                      <a16:colId xmlns:a16="http://schemas.microsoft.com/office/drawing/2014/main" val="20000"/>
                    </a:ext>
                  </a:extLst>
                </a:gridCol>
                <a:gridCol w="4060608">
                  <a:extLst>
                    <a:ext uri="{9D8B030D-6E8A-4147-A177-3AD203B41FA5}">
                      <a16:colId xmlns:a16="http://schemas.microsoft.com/office/drawing/2014/main" val="20001"/>
                    </a:ext>
                  </a:extLst>
                </a:gridCol>
              </a:tblGrid>
              <a:tr h="381430">
                <a:tc>
                  <a:txBody>
                    <a:bodyPr/>
                    <a:lstStyle/>
                    <a:p>
                      <a:pPr algn="ctr">
                        <a:defRPr sz="1800" b="0">
                          <a:solidFill>
                            <a:srgbClr val="000000"/>
                          </a:solidFill>
                        </a:defRPr>
                      </a:pPr>
                      <a:r>
                        <a:rPr sz="1200" b="1" dirty="0" err="1">
                          <a:solidFill>
                            <a:schemeClr val="bg1"/>
                          </a:solidFill>
                        </a:rPr>
                        <a:t>Situación</a:t>
                      </a:r>
                      <a:r>
                        <a:rPr sz="1200" b="1" dirty="0">
                          <a:solidFill>
                            <a:schemeClr val="bg1"/>
                          </a:solidFill>
                        </a:rPr>
                        <a:t> </a:t>
                      </a:r>
                      <a:r>
                        <a:rPr sz="1200" b="1" dirty="0" err="1">
                          <a:solidFill>
                            <a:schemeClr val="bg1"/>
                          </a:solidFill>
                        </a:rPr>
                        <a:t>clínica</a:t>
                      </a:r>
                      <a:endParaRPr sz="1200" b="1" dirty="0">
                        <a:solidFill>
                          <a:schemeClr val="bg1"/>
                        </a:solidFill>
                      </a:endParaRPr>
                    </a:p>
                  </a:txBody>
                  <a:tcPr marL="45725" marR="45725" anchor="ctr" horzOverflow="overflow">
                    <a:solidFill>
                      <a:srgbClr val="002855"/>
                    </a:solidFill>
                  </a:tcPr>
                </a:tc>
                <a:tc>
                  <a:txBody>
                    <a:bodyPr/>
                    <a:lstStyle/>
                    <a:p>
                      <a:pPr algn="ctr">
                        <a:defRPr sz="1800" b="0">
                          <a:solidFill>
                            <a:srgbClr val="000000"/>
                          </a:solidFill>
                        </a:defRPr>
                      </a:pPr>
                      <a:r>
                        <a:rPr sz="1200" b="1" dirty="0" err="1">
                          <a:solidFill>
                            <a:schemeClr val="bg1"/>
                          </a:solidFill>
                        </a:rPr>
                        <a:t>Objetivo</a:t>
                      </a:r>
                      <a:r>
                        <a:rPr sz="1200" b="1" dirty="0">
                          <a:solidFill>
                            <a:schemeClr val="bg1"/>
                          </a:solidFill>
                        </a:rPr>
                        <a:t> de control </a:t>
                      </a:r>
                      <a:r>
                        <a:rPr sz="1200" b="1" dirty="0" err="1">
                          <a:solidFill>
                            <a:schemeClr val="bg1"/>
                          </a:solidFill>
                        </a:rPr>
                        <a:t>glucémico</a:t>
                      </a:r>
                      <a:endParaRPr sz="1200" b="1" dirty="0">
                        <a:solidFill>
                          <a:schemeClr val="bg1"/>
                        </a:solidFill>
                      </a:endParaRPr>
                    </a:p>
                  </a:txBody>
                  <a:tcPr marL="45725" marR="45725" anchor="ctr" horzOverflow="overflow">
                    <a:solidFill>
                      <a:srgbClr val="002855"/>
                    </a:solidFill>
                  </a:tcPr>
                </a:tc>
                <a:extLst>
                  <a:ext uri="{0D108BD9-81ED-4DB2-BD59-A6C34878D82A}">
                    <a16:rowId xmlns:a16="http://schemas.microsoft.com/office/drawing/2014/main" val="10000"/>
                  </a:ext>
                </a:extLst>
              </a:tr>
              <a:tr h="957143">
                <a:tc>
                  <a:txBody>
                    <a:bodyPr/>
                    <a:lstStyle/>
                    <a:p>
                      <a:pPr lvl="2" algn="l">
                        <a:defRPr sz="2000" b="1"/>
                      </a:pPr>
                      <a:r>
                        <a:rPr sz="1050" dirty="0" err="1">
                          <a:solidFill>
                            <a:srgbClr val="002855"/>
                          </a:solidFill>
                        </a:rPr>
                        <a:t>Anciano</a:t>
                      </a:r>
                      <a:r>
                        <a:rPr sz="1050" dirty="0">
                          <a:solidFill>
                            <a:srgbClr val="002855"/>
                          </a:solidFill>
                        </a:rPr>
                        <a:t> </a:t>
                      </a:r>
                      <a:r>
                        <a:rPr sz="1050" dirty="0" err="1">
                          <a:solidFill>
                            <a:srgbClr val="002855"/>
                          </a:solidFill>
                        </a:rPr>
                        <a:t>sano</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err="1">
                          <a:solidFill>
                            <a:srgbClr val="002855"/>
                          </a:solidFill>
                        </a:rPr>
                        <a:t>Buen</a:t>
                      </a:r>
                      <a:r>
                        <a:rPr sz="1050" dirty="0">
                          <a:solidFill>
                            <a:srgbClr val="002855"/>
                          </a:solidFill>
                        </a:rPr>
                        <a:t> </a:t>
                      </a:r>
                      <a:r>
                        <a:rPr sz="1050" dirty="0" err="1">
                          <a:solidFill>
                            <a:srgbClr val="002855"/>
                          </a:solidFill>
                        </a:rPr>
                        <a:t>estado</a:t>
                      </a:r>
                      <a:r>
                        <a:rPr sz="1050" dirty="0">
                          <a:solidFill>
                            <a:srgbClr val="002855"/>
                          </a:solidFill>
                        </a:rPr>
                        <a:t> </a:t>
                      </a:r>
                      <a:r>
                        <a:rPr sz="1050" dirty="0" err="1">
                          <a:solidFill>
                            <a:srgbClr val="002855"/>
                          </a:solidFill>
                        </a:rPr>
                        <a:t>funcional</a:t>
                      </a:r>
                      <a:r>
                        <a:rPr sz="1050" dirty="0">
                          <a:solidFill>
                            <a:srgbClr val="002855"/>
                          </a:solidFill>
                        </a:rPr>
                        <a:t> y </a:t>
                      </a:r>
                      <a:r>
                        <a:rPr sz="1050" dirty="0" err="1">
                          <a:solidFill>
                            <a:srgbClr val="002855"/>
                          </a:solidFill>
                        </a:rPr>
                        <a:t>cognitivo</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a:solidFill>
                            <a:srgbClr val="002855"/>
                          </a:solidFill>
                        </a:rPr>
                        <a:t>Baja </a:t>
                      </a:r>
                      <a:r>
                        <a:rPr sz="1050" dirty="0" err="1">
                          <a:solidFill>
                            <a:srgbClr val="002855"/>
                          </a:solidFill>
                        </a:rPr>
                        <a:t>comorbilidad</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a:solidFill>
                            <a:srgbClr val="002855"/>
                          </a:solidFill>
                        </a:rPr>
                        <a:t>Buena </a:t>
                      </a:r>
                      <a:r>
                        <a:rPr sz="1050" dirty="0" err="1">
                          <a:solidFill>
                            <a:srgbClr val="002855"/>
                          </a:solidFill>
                        </a:rPr>
                        <a:t>expectativa</a:t>
                      </a:r>
                      <a:r>
                        <a:rPr sz="1050" dirty="0">
                          <a:solidFill>
                            <a:srgbClr val="002855"/>
                          </a:solidFill>
                        </a:rPr>
                        <a:t> de </a:t>
                      </a:r>
                      <a:r>
                        <a:rPr sz="1050" dirty="0" err="1">
                          <a:solidFill>
                            <a:srgbClr val="002855"/>
                          </a:solidFill>
                        </a:rPr>
                        <a:t>vida</a:t>
                      </a:r>
                      <a:endParaRPr sz="1050" dirty="0">
                        <a:solidFill>
                          <a:srgbClr val="002855"/>
                        </a:solidFill>
                      </a:endParaRPr>
                    </a:p>
                  </a:txBody>
                  <a:tcPr marL="91471" marR="91471" marT="45721" marB="45721" anchor="ctr" horzOverflow="overflow">
                    <a:solidFill>
                      <a:schemeClr val="bg1">
                        <a:lumMod val="95000"/>
                      </a:schemeClr>
                    </a:solidFill>
                  </a:tcPr>
                </a:tc>
                <a:tc>
                  <a:txBody>
                    <a:bodyPr/>
                    <a:lstStyle/>
                    <a:p>
                      <a:pPr algn="l">
                        <a:defRPr sz="2000"/>
                      </a:pPr>
                      <a:endParaRPr sz="1050" dirty="0">
                        <a:solidFill>
                          <a:srgbClr val="002855"/>
                        </a:solidFill>
                      </a:endParaRPr>
                    </a:p>
                    <a:p>
                      <a:pPr algn="l">
                        <a:defRPr sz="300"/>
                      </a:pPr>
                      <a:endParaRPr sz="1050" dirty="0">
                        <a:solidFill>
                          <a:srgbClr val="002855"/>
                        </a:solidFill>
                      </a:endParaRPr>
                    </a:p>
                    <a:p>
                      <a:pPr algn="ctr">
                        <a:defRPr sz="2000"/>
                      </a:pPr>
                      <a:r>
                        <a:rPr sz="1050" dirty="0">
                          <a:solidFill>
                            <a:srgbClr val="002855"/>
                          </a:solidFill>
                        </a:rPr>
                        <a:t>HbA1c 7 – 7,5</a:t>
                      </a:r>
                      <a:r>
                        <a:rPr lang="es-ES" sz="1050" dirty="0">
                          <a:solidFill>
                            <a:srgbClr val="002855"/>
                          </a:solidFill>
                        </a:rPr>
                        <a:t> </a:t>
                      </a:r>
                      <a:r>
                        <a:rPr sz="1050" dirty="0">
                          <a:solidFill>
                            <a:srgbClr val="002855"/>
                          </a:solidFill>
                        </a:rPr>
                        <a:t>%</a:t>
                      </a:r>
                    </a:p>
                  </a:txBody>
                  <a:tcPr marL="45725" marR="45725" anchor="ctr" horzOverflow="overflow">
                    <a:solidFill>
                      <a:schemeClr val="bg1">
                        <a:lumMod val="95000"/>
                      </a:schemeClr>
                    </a:solidFill>
                  </a:tcPr>
                </a:tc>
                <a:extLst>
                  <a:ext uri="{0D108BD9-81ED-4DB2-BD59-A6C34878D82A}">
                    <a16:rowId xmlns:a16="http://schemas.microsoft.com/office/drawing/2014/main" val="10001"/>
                  </a:ext>
                </a:extLst>
              </a:tr>
              <a:tr h="1170774">
                <a:tc>
                  <a:txBody>
                    <a:bodyPr/>
                    <a:lstStyle/>
                    <a:p>
                      <a:pPr lvl="2" algn="l">
                        <a:defRPr sz="2000" b="1"/>
                      </a:pPr>
                      <a:r>
                        <a:rPr sz="1050" dirty="0" err="1">
                          <a:solidFill>
                            <a:srgbClr val="002855"/>
                          </a:solidFill>
                        </a:rPr>
                        <a:t>Anciano</a:t>
                      </a:r>
                      <a:r>
                        <a:rPr sz="1050" dirty="0">
                          <a:solidFill>
                            <a:srgbClr val="002855"/>
                          </a:solidFill>
                        </a:rPr>
                        <a:t> </a:t>
                      </a:r>
                      <a:r>
                        <a:rPr sz="1050" dirty="0" err="1">
                          <a:solidFill>
                            <a:srgbClr val="002855"/>
                          </a:solidFill>
                        </a:rPr>
                        <a:t>frágil</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err="1">
                          <a:solidFill>
                            <a:srgbClr val="002855"/>
                          </a:solidFill>
                        </a:rPr>
                        <a:t>Fragilidad</a:t>
                      </a:r>
                      <a:r>
                        <a:rPr sz="1050" dirty="0">
                          <a:solidFill>
                            <a:srgbClr val="002855"/>
                          </a:solidFill>
                        </a:rPr>
                        <a:t> o </a:t>
                      </a:r>
                      <a:r>
                        <a:rPr sz="1050" dirty="0" err="1">
                          <a:solidFill>
                            <a:srgbClr val="002855"/>
                          </a:solidFill>
                        </a:rPr>
                        <a:t>dependencia</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err="1">
                          <a:solidFill>
                            <a:srgbClr val="002855"/>
                          </a:solidFill>
                        </a:rPr>
                        <a:t>Demencia</a:t>
                      </a:r>
                      <a:r>
                        <a:rPr sz="1050" dirty="0">
                          <a:solidFill>
                            <a:srgbClr val="002855"/>
                          </a:solidFill>
                        </a:rPr>
                        <a:t> </a:t>
                      </a:r>
                      <a:r>
                        <a:rPr sz="1050" dirty="0" err="1">
                          <a:solidFill>
                            <a:srgbClr val="002855"/>
                          </a:solidFill>
                        </a:rPr>
                        <a:t>moderada</a:t>
                      </a:r>
                      <a:r>
                        <a:rPr sz="1050" dirty="0">
                          <a:solidFill>
                            <a:srgbClr val="002855"/>
                          </a:solidFill>
                        </a:rPr>
                        <a:t> – </a:t>
                      </a:r>
                      <a:r>
                        <a:rPr sz="1050" dirty="0" err="1">
                          <a:solidFill>
                            <a:srgbClr val="002855"/>
                          </a:solidFill>
                        </a:rPr>
                        <a:t>severa</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a:solidFill>
                            <a:srgbClr val="002855"/>
                          </a:solidFill>
                        </a:rPr>
                        <a:t>Alta </a:t>
                      </a:r>
                      <a:r>
                        <a:rPr sz="1050" dirty="0" err="1">
                          <a:solidFill>
                            <a:srgbClr val="002855"/>
                          </a:solidFill>
                        </a:rPr>
                        <a:t>comorbilidad</a:t>
                      </a:r>
                      <a:endParaRPr sz="1050" dirty="0">
                        <a:solidFill>
                          <a:srgbClr val="002855"/>
                        </a:solidFill>
                      </a:endParaRPr>
                    </a:p>
                    <a:p>
                      <a:pPr marL="1092200" lvl="2" indent="-177800" algn="l">
                        <a:buClr>
                          <a:srgbClr val="B30056"/>
                        </a:buClr>
                        <a:buSzPct val="100000"/>
                        <a:buFont typeface="Arial" panose="020B0604020202020204" pitchFamily="34" charset="0"/>
                        <a:buChar char="•"/>
                        <a:defRPr sz="2000"/>
                      </a:pPr>
                      <a:r>
                        <a:rPr sz="1050" dirty="0" err="1">
                          <a:solidFill>
                            <a:srgbClr val="002855"/>
                          </a:solidFill>
                        </a:rPr>
                        <a:t>Corta</a:t>
                      </a:r>
                      <a:r>
                        <a:rPr sz="1050" dirty="0">
                          <a:solidFill>
                            <a:srgbClr val="002855"/>
                          </a:solidFill>
                        </a:rPr>
                        <a:t> </a:t>
                      </a:r>
                      <a:r>
                        <a:rPr sz="1050" dirty="0" err="1">
                          <a:solidFill>
                            <a:srgbClr val="002855"/>
                          </a:solidFill>
                        </a:rPr>
                        <a:t>expectativa</a:t>
                      </a:r>
                      <a:r>
                        <a:rPr sz="1050" dirty="0">
                          <a:solidFill>
                            <a:srgbClr val="002855"/>
                          </a:solidFill>
                        </a:rPr>
                        <a:t> de </a:t>
                      </a:r>
                      <a:r>
                        <a:rPr sz="1050" dirty="0" err="1">
                          <a:solidFill>
                            <a:srgbClr val="002855"/>
                          </a:solidFill>
                        </a:rPr>
                        <a:t>vida</a:t>
                      </a:r>
                      <a:endParaRPr sz="1050" dirty="0">
                        <a:solidFill>
                          <a:srgbClr val="002855"/>
                        </a:solidFill>
                      </a:endParaRPr>
                    </a:p>
                  </a:txBody>
                  <a:tcPr marL="91471" marR="91471" marT="45721" marB="45721" anchor="ctr" horzOverflow="overflow">
                    <a:solidFill>
                      <a:schemeClr val="bg1"/>
                    </a:solidFill>
                  </a:tcPr>
                </a:tc>
                <a:tc>
                  <a:txBody>
                    <a:bodyPr/>
                    <a:lstStyle/>
                    <a:p>
                      <a:pPr algn="l">
                        <a:defRPr sz="2000"/>
                      </a:pPr>
                      <a:endParaRPr sz="1050" dirty="0">
                        <a:solidFill>
                          <a:srgbClr val="002855"/>
                        </a:solidFill>
                      </a:endParaRPr>
                    </a:p>
                    <a:p>
                      <a:pPr algn="l">
                        <a:defRPr sz="2000"/>
                      </a:pPr>
                      <a:endParaRPr sz="1050" dirty="0">
                        <a:solidFill>
                          <a:srgbClr val="002855"/>
                        </a:solidFill>
                      </a:endParaRPr>
                    </a:p>
                    <a:p>
                      <a:pPr algn="ctr">
                        <a:defRPr sz="2000"/>
                      </a:pPr>
                      <a:r>
                        <a:rPr sz="1050" dirty="0">
                          <a:solidFill>
                            <a:srgbClr val="002855"/>
                          </a:solidFill>
                        </a:rPr>
                        <a:t>HbA1c 7,6 – 8,5</a:t>
                      </a:r>
                      <a:r>
                        <a:rPr lang="es-ES" sz="1050" dirty="0">
                          <a:solidFill>
                            <a:srgbClr val="002855"/>
                          </a:solidFill>
                        </a:rPr>
                        <a:t> </a:t>
                      </a:r>
                      <a:r>
                        <a:rPr sz="1050" dirty="0">
                          <a:solidFill>
                            <a:srgbClr val="002855"/>
                          </a:solidFill>
                        </a:rPr>
                        <a:t>%</a:t>
                      </a:r>
                    </a:p>
                  </a:txBody>
                  <a:tcPr marL="45725" marR="45725" anchor="ctr" horzOverflow="overflow">
                    <a:solidFill>
                      <a:schemeClr val="bg1"/>
                    </a:solidFill>
                  </a:tcPr>
                </a:tc>
                <a:extLst>
                  <a:ext uri="{0D108BD9-81ED-4DB2-BD59-A6C34878D82A}">
                    <a16:rowId xmlns:a16="http://schemas.microsoft.com/office/drawing/2014/main" val="10002"/>
                  </a:ext>
                </a:extLst>
              </a:tr>
              <a:tr h="1101293">
                <a:tc>
                  <a:txBody>
                    <a:bodyPr/>
                    <a:lstStyle/>
                    <a:p>
                      <a:pPr lvl="2" algn="l">
                        <a:defRPr sz="2000" b="1"/>
                      </a:pPr>
                      <a:r>
                        <a:rPr sz="1050" dirty="0" err="1">
                          <a:solidFill>
                            <a:srgbClr val="002855"/>
                          </a:solidFill>
                        </a:rPr>
                        <a:t>Cuidados</a:t>
                      </a:r>
                      <a:r>
                        <a:rPr sz="1050" dirty="0">
                          <a:solidFill>
                            <a:srgbClr val="002855"/>
                          </a:solidFill>
                        </a:rPr>
                        <a:t> </a:t>
                      </a:r>
                      <a:r>
                        <a:rPr sz="1050" dirty="0" err="1">
                          <a:solidFill>
                            <a:srgbClr val="002855"/>
                          </a:solidFill>
                        </a:rPr>
                        <a:t>paliativos</a:t>
                      </a:r>
                      <a:endParaRPr sz="1050" dirty="0">
                        <a:solidFill>
                          <a:srgbClr val="002855"/>
                        </a:solidFill>
                      </a:endParaRPr>
                    </a:p>
                  </a:txBody>
                  <a:tcPr marL="91471" marR="91471" marT="45721" marB="45721" anchor="ctr" horzOverflow="overflow">
                    <a:solidFill>
                      <a:schemeClr val="bg1">
                        <a:lumMod val="95000"/>
                      </a:schemeClr>
                    </a:solidFill>
                  </a:tcPr>
                </a:tc>
                <a:tc>
                  <a:txBody>
                    <a:bodyPr/>
                    <a:lstStyle/>
                    <a:p>
                      <a:pPr algn="l">
                        <a:defRPr sz="2000"/>
                      </a:pPr>
                      <a:r>
                        <a:rPr sz="1050" dirty="0" err="1">
                          <a:solidFill>
                            <a:srgbClr val="002855"/>
                          </a:solidFill>
                        </a:rPr>
                        <a:t>Glucemia</a:t>
                      </a:r>
                      <a:r>
                        <a:rPr sz="1050" dirty="0">
                          <a:solidFill>
                            <a:srgbClr val="002855"/>
                          </a:solidFill>
                        </a:rPr>
                        <a:t> &lt; 200 mg/dl</a:t>
                      </a:r>
                    </a:p>
                    <a:p>
                      <a:pPr algn="l">
                        <a:defRPr sz="2000"/>
                      </a:pPr>
                      <a:r>
                        <a:rPr sz="1050" dirty="0" err="1">
                          <a:solidFill>
                            <a:srgbClr val="002855"/>
                          </a:solidFill>
                        </a:rPr>
                        <a:t>Evitar</a:t>
                      </a:r>
                      <a:r>
                        <a:rPr sz="1050" dirty="0">
                          <a:solidFill>
                            <a:srgbClr val="002855"/>
                          </a:solidFill>
                        </a:rPr>
                        <a:t> </a:t>
                      </a:r>
                      <a:r>
                        <a:rPr sz="1050" dirty="0" err="1">
                          <a:solidFill>
                            <a:srgbClr val="002855"/>
                          </a:solidFill>
                        </a:rPr>
                        <a:t>hipoglucemias</a:t>
                      </a:r>
                      <a:r>
                        <a:rPr sz="1050" dirty="0">
                          <a:solidFill>
                            <a:srgbClr val="002855"/>
                          </a:solidFill>
                        </a:rPr>
                        <a:t> y </a:t>
                      </a:r>
                      <a:r>
                        <a:rPr sz="1050" dirty="0" err="1">
                          <a:solidFill>
                            <a:srgbClr val="002855"/>
                          </a:solidFill>
                        </a:rPr>
                        <a:t>otros</a:t>
                      </a:r>
                      <a:r>
                        <a:rPr sz="1050" dirty="0">
                          <a:solidFill>
                            <a:srgbClr val="002855"/>
                          </a:solidFill>
                        </a:rPr>
                        <a:t> EA</a:t>
                      </a:r>
                    </a:p>
                    <a:p>
                      <a:pPr algn="l">
                        <a:defRPr sz="2000"/>
                      </a:pPr>
                      <a:r>
                        <a:rPr sz="1050" dirty="0" err="1">
                          <a:solidFill>
                            <a:srgbClr val="002855"/>
                          </a:solidFill>
                        </a:rPr>
                        <a:t>Simplificar</a:t>
                      </a:r>
                      <a:r>
                        <a:rPr sz="1050" dirty="0">
                          <a:solidFill>
                            <a:srgbClr val="002855"/>
                          </a:solidFill>
                        </a:rPr>
                        <a:t> </a:t>
                      </a:r>
                      <a:r>
                        <a:rPr sz="1050" dirty="0" err="1">
                          <a:solidFill>
                            <a:srgbClr val="002855"/>
                          </a:solidFill>
                        </a:rPr>
                        <a:t>tratamiento</a:t>
                      </a:r>
                      <a:r>
                        <a:rPr sz="1050" dirty="0">
                          <a:solidFill>
                            <a:srgbClr val="002855"/>
                          </a:solidFill>
                        </a:rPr>
                        <a:t> y </a:t>
                      </a:r>
                      <a:r>
                        <a:rPr sz="1050" dirty="0" err="1">
                          <a:solidFill>
                            <a:srgbClr val="002855"/>
                          </a:solidFill>
                        </a:rPr>
                        <a:t>controles</a:t>
                      </a:r>
                      <a:endParaRPr sz="1050" dirty="0">
                        <a:solidFill>
                          <a:srgbClr val="002855"/>
                        </a:solidFill>
                      </a:endParaRPr>
                    </a:p>
                  </a:txBody>
                  <a:tcPr marL="45725" marR="45725" anchor="ctr" horzOverflow="overflow">
                    <a:solidFill>
                      <a:schemeClr val="bg1">
                        <a:lumMod val="95000"/>
                      </a:schemeClr>
                    </a:solidFill>
                  </a:tcPr>
                </a:tc>
                <a:extLst>
                  <a:ext uri="{0D108BD9-81ED-4DB2-BD59-A6C34878D82A}">
                    <a16:rowId xmlns:a16="http://schemas.microsoft.com/office/drawing/2014/main" val="10003"/>
                  </a:ext>
                </a:extLst>
              </a:tr>
            </a:tbl>
          </a:graphicData>
        </a:graphic>
      </p:graphicFrame>
      <p:sp>
        <p:nvSpPr>
          <p:cNvPr id="34840" name="Rectangle 2">
            <a:extLst>
              <a:ext uri="{FF2B5EF4-FFF2-40B4-BE49-F238E27FC236}">
                <a16:creationId xmlns:a16="http://schemas.microsoft.com/office/drawing/2014/main" id="{BDDDBA2E-DF73-6F6E-17CE-1F308AC98725}"/>
              </a:ext>
            </a:extLst>
          </p:cNvPr>
          <p:cNvSpPr txBox="1">
            <a:spLocks noChangeArrowheads="1"/>
          </p:cNvSpPr>
          <p:nvPr/>
        </p:nvSpPr>
        <p:spPr bwMode="auto">
          <a:xfrm>
            <a:off x="574675" y="446088"/>
            <a:ext cx="116173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455613">
              <a:defRPr>
                <a:solidFill>
                  <a:schemeClr val="tx1"/>
                </a:solidFill>
                <a:latin typeface="Arial" panose="020B0604020202020204" pitchFamily="34" charset="0"/>
                <a:cs typeface="Arial" panose="020B0604020202020204" pitchFamily="34" charset="0"/>
              </a:defRPr>
            </a:lvl1pPr>
            <a:lvl2pPr marL="742950" indent="-285750" defTabSz="455613">
              <a:defRPr>
                <a:solidFill>
                  <a:schemeClr val="tx1"/>
                </a:solidFill>
                <a:latin typeface="Arial" panose="020B0604020202020204" pitchFamily="34" charset="0"/>
                <a:cs typeface="Arial" panose="020B0604020202020204" pitchFamily="34" charset="0"/>
              </a:defRPr>
            </a:lvl2pPr>
            <a:lvl3pPr marL="1143000" indent="-228600" defTabSz="455613">
              <a:defRPr>
                <a:solidFill>
                  <a:schemeClr val="tx1"/>
                </a:solidFill>
                <a:latin typeface="Arial" panose="020B0604020202020204" pitchFamily="34" charset="0"/>
                <a:cs typeface="Arial" panose="020B0604020202020204" pitchFamily="34" charset="0"/>
              </a:defRPr>
            </a:lvl3pPr>
            <a:lvl4pPr marL="1600200" indent="-228600" defTabSz="455613">
              <a:defRPr>
                <a:solidFill>
                  <a:schemeClr val="tx1"/>
                </a:solidFill>
                <a:latin typeface="Arial" panose="020B0604020202020204" pitchFamily="34" charset="0"/>
                <a:cs typeface="Arial" panose="020B0604020202020204" pitchFamily="34" charset="0"/>
              </a:defRPr>
            </a:lvl4pPr>
            <a:lvl5pPr marL="2057400" indent="-228600" defTabSz="455613">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2800"/>
              </a:lnSpc>
              <a:spcBef>
                <a:spcPct val="20000"/>
              </a:spcBef>
            </a:pPr>
            <a:r>
              <a:rPr lang="es-ES" altLang="es-ES" sz="2400" b="1" dirty="0">
                <a:solidFill>
                  <a:srgbClr val="00F0BE"/>
                </a:solidFill>
                <a:latin typeface="+mj-lt"/>
              </a:rPr>
              <a:t>Objetivos de control glucémico en el paciente anciano</a:t>
            </a:r>
          </a:p>
        </p:txBody>
      </p:sp>
      <p:sp>
        <p:nvSpPr>
          <p:cNvPr id="8" name="Gráfico 2">
            <a:extLst>
              <a:ext uri="{FF2B5EF4-FFF2-40B4-BE49-F238E27FC236}">
                <a16:creationId xmlns:a16="http://schemas.microsoft.com/office/drawing/2014/main" id="{48356D14-09FC-3876-99BE-AF1656BDB51E}"/>
              </a:ext>
            </a:extLst>
          </p:cNvPr>
          <p:cNvSpPr/>
          <p:nvPr/>
        </p:nvSpPr>
        <p:spPr>
          <a:xfrm>
            <a:off x="971986" y="4422902"/>
            <a:ext cx="588719" cy="588749"/>
          </a:xfrm>
          <a:custGeom>
            <a:avLst/>
            <a:gdLst>
              <a:gd name="connsiteX0" fmla="*/ 1037050 w 1037504"/>
              <a:gd name="connsiteY0" fmla="*/ 585126 h 1037557"/>
              <a:gd name="connsiteX1" fmla="*/ 1001788 w 1037504"/>
              <a:gd name="connsiteY1" fmla="*/ 433169 h 1037557"/>
              <a:gd name="connsiteX2" fmla="*/ 1000489 w 1037504"/>
              <a:gd name="connsiteY2" fmla="*/ 429760 h 1037557"/>
              <a:gd name="connsiteX3" fmla="*/ 974708 w 1037504"/>
              <a:gd name="connsiteY3" fmla="*/ 258483 h 1037557"/>
              <a:gd name="connsiteX4" fmla="*/ 924283 w 1037504"/>
              <a:gd name="connsiteY4" fmla="*/ 232539 h 1037557"/>
              <a:gd name="connsiteX5" fmla="*/ 883144 w 1037504"/>
              <a:gd name="connsiteY5" fmla="*/ 229585 h 1037557"/>
              <a:gd name="connsiteX6" fmla="*/ 875514 w 1037504"/>
              <a:gd name="connsiteY6" fmla="*/ 221110 h 1037557"/>
              <a:gd name="connsiteX7" fmla="*/ 858565 w 1037504"/>
              <a:gd name="connsiteY7" fmla="*/ 58016 h 1037557"/>
              <a:gd name="connsiteX8" fmla="*/ 737193 w 1037504"/>
              <a:gd name="connsiteY8" fmla="*/ 5837 h 1037557"/>
              <a:gd name="connsiteX9" fmla="*/ 672222 w 1037504"/>
              <a:gd name="connsiteY9" fmla="*/ 120877 h 1037557"/>
              <a:gd name="connsiteX10" fmla="*/ 757649 w 1037504"/>
              <a:gd name="connsiteY10" fmla="*/ 260853 h 1037557"/>
              <a:gd name="connsiteX11" fmla="*/ 757000 w 1037504"/>
              <a:gd name="connsiteY11" fmla="*/ 272087 h 1037557"/>
              <a:gd name="connsiteX12" fmla="*/ 725147 w 1037504"/>
              <a:gd name="connsiteY12" fmla="*/ 355859 h 1037557"/>
              <a:gd name="connsiteX13" fmla="*/ 697905 w 1037504"/>
              <a:gd name="connsiteY13" fmla="*/ 396803 h 1037557"/>
              <a:gd name="connsiteX14" fmla="*/ 560689 w 1037504"/>
              <a:gd name="connsiteY14" fmla="*/ 449988 h 1037557"/>
              <a:gd name="connsiteX15" fmla="*/ 559487 w 1037504"/>
              <a:gd name="connsiteY15" fmla="*/ 450443 h 1037557"/>
              <a:gd name="connsiteX16" fmla="*/ 527375 w 1037504"/>
              <a:gd name="connsiteY16" fmla="*/ 521681 h 1037557"/>
              <a:gd name="connsiteX17" fmla="*/ 585918 w 1037504"/>
              <a:gd name="connsiteY17" fmla="*/ 565125 h 1037557"/>
              <a:gd name="connsiteX18" fmla="*/ 593093 w 1037504"/>
              <a:gd name="connsiteY18" fmla="*/ 564768 h 1037557"/>
              <a:gd name="connsiteX19" fmla="*/ 746512 w 1037504"/>
              <a:gd name="connsiteY19" fmla="*/ 539994 h 1037557"/>
              <a:gd name="connsiteX20" fmla="*/ 780573 w 1037504"/>
              <a:gd name="connsiteY20" fmla="*/ 527558 h 1037557"/>
              <a:gd name="connsiteX21" fmla="*/ 799535 w 1037504"/>
              <a:gd name="connsiteY21" fmla="*/ 581847 h 1037557"/>
              <a:gd name="connsiteX22" fmla="*/ 761610 w 1037504"/>
              <a:gd name="connsiteY22" fmla="*/ 637532 h 1037557"/>
              <a:gd name="connsiteX23" fmla="*/ 755246 w 1037504"/>
              <a:gd name="connsiteY23" fmla="*/ 649416 h 1037557"/>
              <a:gd name="connsiteX24" fmla="*/ 581307 w 1037504"/>
              <a:gd name="connsiteY24" fmla="*/ 590874 h 1037557"/>
              <a:gd name="connsiteX25" fmla="*/ 515686 w 1037504"/>
              <a:gd name="connsiteY25" fmla="*/ 588471 h 1037557"/>
              <a:gd name="connsiteX26" fmla="*/ 510621 w 1037504"/>
              <a:gd name="connsiteY26" fmla="*/ 585159 h 1037557"/>
              <a:gd name="connsiteX27" fmla="*/ 510621 w 1037504"/>
              <a:gd name="connsiteY27" fmla="*/ 44216 h 1037557"/>
              <a:gd name="connsiteX28" fmla="*/ 466397 w 1037504"/>
              <a:gd name="connsiteY28" fmla="*/ 25 h 1037557"/>
              <a:gd name="connsiteX29" fmla="*/ 336162 w 1037504"/>
              <a:gd name="connsiteY29" fmla="*/ 25 h 1037557"/>
              <a:gd name="connsiteX30" fmla="*/ 319407 w 1037504"/>
              <a:gd name="connsiteY30" fmla="*/ 16779 h 1037557"/>
              <a:gd name="connsiteX31" fmla="*/ 336162 w 1037504"/>
              <a:gd name="connsiteY31" fmla="*/ 33631 h 1037557"/>
              <a:gd name="connsiteX32" fmla="*/ 466397 w 1037504"/>
              <a:gd name="connsiteY32" fmla="*/ 33631 h 1037557"/>
              <a:gd name="connsiteX33" fmla="*/ 476982 w 1037504"/>
              <a:gd name="connsiteY33" fmla="*/ 44216 h 1037557"/>
              <a:gd name="connsiteX34" fmla="*/ 476982 w 1037504"/>
              <a:gd name="connsiteY34" fmla="*/ 563047 h 1037557"/>
              <a:gd name="connsiteX35" fmla="*/ 452046 w 1037504"/>
              <a:gd name="connsiteY35" fmla="*/ 546585 h 1037557"/>
              <a:gd name="connsiteX36" fmla="*/ 452143 w 1037504"/>
              <a:gd name="connsiteY36" fmla="*/ 543078 h 1037557"/>
              <a:gd name="connsiteX37" fmla="*/ 398958 w 1037504"/>
              <a:gd name="connsiteY37" fmla="*/ 422421 h 1037557"/>
              <a:gd name="connsiteX38" fmla="*/ 369605 w 1037504"/>
              <a:gd name="connsiteY38" fmla="*/ 286114 h 1037557"/>
              <a:gd name="connsiteX39" fmla="*/ 369605 w 1037504"/>
              <a:gd name="connsiteY39" fmla="*/ 212473 h 1037557"/>
              <a:gd name="connsiteX40" fmla="*/ 374021 w 1037504"/>
              <a:gd name="connsiteY40" fmla="*/ 212473 h 1037557"/>
              <a:gd name="connsiteX41" fmla="*/ 420485 w 1037504"/>
              <a:gd name="connsiteY41" fmla="*/ 165815 h 1037557"/>
              <a:gd name="connsiteX42" fmla="*/ 420485 w 1037504"/>
              <a:gd name="connsiteY42" fmla="*/ 69899 h 1037557"/>
              <a:gd name="connsiteX43" fmla="*/ 391782 w 1037504"/>
              <a:gd name="connsiteY43" fmla="*/ 41002 h 1037557"/>
              <a:gd name="connsiteX44" fmla="*/ 313725 w 1037504"/>
              <a:gd name="connsiteY44" fmla="*/ 41002 h 1037557"/>
              <a:gd name="connsiteX45" fmla="*/ 285087 w 1037504"/>
              <a:gd name="connsiteY45" fmla="*/ 69899 h 1037557"/>
              <a:gd name="connsiteX46" fmla="*/ 285087 w 1037504"/>
              <a:gd name="connsiteY46" fmla="*/ 165815 h 1037557"/>
              <a:gd name="connsiteX47" fmla="*/ 331746 w 1037504"/>
              <a:gd name="connsiteY47" fmla="*/ 212473 h 1037557"/>
              <a:gd name="connsiteX48" fmla="*/ 335967 w 1037504"/>
              <a:gd name="connsiteY48" fmla="*/ 212473 h 1037557"/>
              <a:gd name="connsiteX49" fmla="*/ 335967 w 1037504"/>
              <a:gd name="connsiteY49" fmla="*/ 286114 h 1037557"/>
              <a:gd name="connsiteX50" fmla="*/ 384119 w 1037504"/>
              <a:gd name="connsiteY50" fmla="*/ 452618 h 1037557"/>
              <a:gd name="connsiteX51" fmla="*/ 418992 w 1037504"/>
              <a:gd name="connsiteY51" fmla="*/ 524960 h 1037557"/>
              <a:gd name="connsiteX52" fmla="*/ 345740 w 1037504"/>
              <a:gd name="connsiteY52" fmla="*/ 511875 h 1037557"/>
              <a:gd name="connsiteX53" fmla="*/ 344084 w 1037504"/>
              <a:gd name="connsiteY53" fmla="*/ 512232 h 1037557"/>
              <a:gd name="connsiteX54" fmla="*/ 324927 w 1037504"/>
              <a:gd name="connsiteY54" fmla="*/ 509570 h 1037557"/>
              <a:gd name="connsiteX55" fmla="*/ 325025 w 1037504"/>
              <a:gd name="connsiteY55" fmla="*/ 508466 h 1037557"/>
              <a:gd name="connsiteX56" fmla="*/ 248819 w 1037504"/>
              <a:gd name="connsiteY56" fmla="*/ 354755 h 1037557"/>
              <a:gd name="connsiteX57" fmla="*/ 116278 w 1037504"/>
              <a:gd name="connsiteY57" fmla="*/ 351540 h 1037557"/>
              <a:gd name="connsiteX58" fmla="*/ 98777 w 1037504"/>
              <a:gd name="connsiteY58" fmla="*/ 483172 h 1037557"/>
              <a:gd name="connsiteX59" fmla="*/ 230960 w 1037504"/>
              <a:gd name="connsiteY59" fmla="*/ 581555 h 1037557"/>
              <a:gd name="connsiteX60" fmla="*/ 240636 w 1037504"/>
              <a:gd name="connsiteY60" fmla="*/ 599056 h 1037557"/>
              <a:gd name="connsiteX61" fmla="*/ 245344 w 1037504"/>
              <a:gd name="connsiteY61" fmla="*/ 652988 h 1037557"/>
              <a:gd name="connsiteX62" fmla="*/ 385613 w 1037504"/>
              <a:gd name="connsiteY62" fmla="*/ 798127 h 1037557"/>
              <a:gd name="connsiteX63" fmla="*/ 434317 w 1037504"/>
              <a:gd name="connsiteY63" fmla="*/ 822252 h 1037557"/>
              <a:gd name="connsiteX64" fmla="*/ 457046 w 1037504"/>
              <a:gd name="connsiteY64" fmla="*/ 824914 h 1037557"/>
              <a:gd name="connsiteX65" fmla="*/ 457046 w 1037504"/>
              <a:gd name="connsiteY65" fmla="*/ 876736 h 1037557"/>
              <a:gd name="connsiteX66" fmla="*/ 441948 w 1037504"/>
              <a:gd name="connsiteY66" fmla="*/ 876736 h 1037557"/>
              <a:gd name="connsiteX67" fmla="*/ 131668 w 1037504"/>
              <a:gd name="connsiteY67" fmla="*/ 555806 h 1037557"/>
              <a:gd name="connsiteX68" fmla="*/ 23058 w 1037504"/>
              <a:gd name="connsiteY68" fmla="*/ 553956 h 1037557"/>
              <a:gd name="connsiteX69" fmla="*/ 21499 w 1037504"/>
              <a:gd name="connsiteY69" fmla="*/ 662372 h 1037557"/>
              <a:gd name="connsiteX70" fmla="*/ 366099 w 1037504"/>
              <a:gd name="connsiteY70" fmla="*/ 1018855 h 1037557"/>
              <a:gd name="connsiteX71" fmla="*/ 378242 w 1037504"/>
              <a:gd name="connsiteY71" fmla="*/ 1024018 h 1037557"/>
              <a:gd name="connsiteX72" fmla="*/ 457306 w 1037504"/>
              <a:gd name="connsiteY72" fmla="*/ 1024018 h 1037557"/>
              <a:gd name="connsiteX73" fmla="*/ 473768 w 1037504"/>
              <a:gd name="connsiteY73" fmla="*/ 1037557 h 1037557"/>
              <a:gd name="connsiteX74" fmla="*/ 1020750 w 1037504"/>
              <a:gd name="connsiteY74" fmla="*/ 1037557 h 1037557"/>
              <a:gd name="connsiteX75" fmla="*/ 1037504 w 1037504"/>
              <a:gd name="connsiteY75" fmla="*/ 1020803 h 1037557"/>
              <a:gd name="connsiteX76" fmla="*/ 1037504 w 1037504"/>
              <a:gd name="connsiteY76" fmla="*/ 588958 h 1037557"/>
              <a:gd name="connsiteX77" fmla="*/ 1037050 w 1037504"/>
              <a:gd name="connsiteY77" fmla="*/ 585191 h 1037557"/>
              <a:gd name="connsiteX78" fmla="*/ 1037050 w 1037504"/>
              <a:gd name="connsiteY78" fmla="*/ 585191 h 1037557"/>
              <a:gd name="connsiteX79" fmla="*/ 318693 w 1037504"/>
              <a:gd name="connsiteY79" fmla="*/ 165782 h 1037557"/>
              <a:gd name="connsiteX80" fmla="*/ 318693 w 1037504"/>
              <a:gd name="connsiteY80" fmla="*/ 165782 h 1037557"/>
              <a:gd name="connsiteX81" fmla="*/ 318693 w 1037504"/>
              <a:gd name="connsiteY81" fmla="*/ 74575 h 1037557"/>
              <a:gd name="connsiteX82" fmla="*/ 386879 w 1037504"/>
              <a:gd name="connsiteY82" fmla="*/ 74575 h 1037557"/>
              <a:gd name="connsiteX83" fmla="*/ 386879 w 1037504"/>
              <a:gd name="connsiteY83" fmla="*/ 165782 h 1037557"/>
              <a:gd name="connsiteX84" fmla="*/ 373989 w 1037504"/>
              <a:gd name="connsiteY84" fmla="*/ 178867 h 1037557"/>
              <a:gd name="connsiteX85" fmla="*/ 331746 w 1037504"/>
              <a:gd name="connsiteY85" fmla="*/ 178867 h 1037557"/>
              <a:gd name="connsiteX86" fmla="*/ 318661 w 1037504"/>
              <a:gd name="connsiteY86" fmla="*/ 165782 h 1037557"/>
              <a:gd name="connsiteX87" fmla="*/ 318661 w 1037504"/>
              <a:gd name="connsiteY87" fmla="*/ 165782 h 1037557"/>
              <a:gd name="connsiteX88" fmla="*/ 985878 w 1037504"/>
              <a:gd name="connsiteY88" fmla="*/ 538013 h 1037557"/>
              <a:gd name="connsiteX89" fmla="*/ 985878 w 1037504"/>
              <a:gd name="connsiteY89" fmla="*/ 538013 h 1037557"/>
              <a:gd name="connsiteX90" fmla="*/ 987339 w 1037504"/>
              <a:gd name="connsiteY90" fmla="*/ 529181 h 1037557"/>
              <a:gd name="connsiteX91" fmla="*/ 988248 w 1037504"/>
              <a:gd name="connsiteY91" fmla="*/ 523662 h 1037557"/>
              <a:gd name="connsiteX92" fmla="*/ 1003898 w 1037504"/>
              <a:gd name="connsiteY92" fmla="*/ 590841 h 1037557"/>
              <a:gd name="connsiteX93" fmla="*/ 1003898 w 1037504"/>
              <a:gd name="connsiteY93" fmla="*/ 656105 h 1037557"/>
              <a:gd name="connsiteX94" fmla="*/ 902463 w 1037504"/>
              <a:gd name="connsiteY94" fmla="*/ 649676 h 1037557"/>
              <a:gd name="connsiteX95" fmla="*/ 953635 w 1037504"/>
              <a:gd name="connsiteY95" fmla="*/ 597497 h 1037557"/>
              <a:gd name="connsiteX96" fmla="*/ 985845 w 1037504"/>
              <a:gd name="connsiteY96" fmla="*/ 538046 h 1037557"/>
              <a:gd name="connsiteX97" fmla="*/ 985845 w 1037504"/>
              <a:gd name="connsiteY97" fmla="*/ 538046 h 1037557"/>
              <a:gd name="connsiteX98" fmla="*/ 741155 w 1037504"/>
              <a:gd name="connsiteY98" fmla="*/ 506907 h 1037557"/>
              <a:gd name="connsiteX99" fmla="*/ 741155 w 1037504"/>
              <a:gd name="connsiteY99" fmla="*/ 506907 h 1037557"/>
              <a:gd name="connsiteX100" fmla="*/ 588450 w 1037504"/>
              <a:gd name="connsiteY100" fmla="*/ 531487 h 1037557"/>
              <a:gd name="connsiteX101" fmla="*/ 559650 w 1037504"/>
              <a:gd name="connsiteY101" fmla="*/ 512330 h 1037557"/>
              <a:gd name="connsiteX102" fmla="*/ 573352 w 1037504"/>
              <a:gd name="connsiteY102" fmla="*/ 481029 h 1037557"/>
              <a:gd name="connsiteX103" fmla="*/ 715017 w 1037504"/>
              <a:gd name="connsiteY103" fmla="*/ 426253 h 1037557"/>
              <a:gd name="connsiteX104" fmla="*/ 722939 w 1037504"/>
              <a:gd name="connsiteY104" fmla="*/ 419824 h 1037557"/>
              <a:gd name="connsiteX105" fmla="*/ 736089 w 1037504"/>
              <a:gd name="connsiteY105" fmla="*/ 400050 h 1037557"/>
              <a:gd name="connsiteX106" fmla="*/ 769143 w 1037504"/>
              <a:gd name="connsiteY106" fmla="*/ 494958 h 1037557"/>
              <a:gd name="connsiteX107" fmla="*/ 741155 w 1037504"/>
              <a:gd name="connsiteY107" fmla="*/ 506907 h 1037557"/>
              <a:gd name="connsiteX108" fmla="*/ 741155 w 1037504"/>
              <a:gd name="connsiteY108" fmla="*/ 506907 h 1037557"/>
              <a:gd name="connsiteX109" fmla="*/ 831258 w 1037504"/>
              <a:gd name="connsiteY109" fmla="*/ 594965 h 1037557"/>
              <a:gd name="connsiteX110" fmla="*/ 831258 w 1037504"/>
              <a:gd name="connsiteY110" fmla="*/ 594965 h 1037557"/>
              <a:gd name="connsiteX111" fmla="*/ 832719 w 1037504"/>
              <a:gd name="connsiteY111" fmla="*/ 592854 h 1037557"/>
              <a:gd name="connsiteX112" fmla="*/ 880482 w 1037504"/>
              <a:gd name="connsiteY112" fmla="*/ 522817 h 1037557"/>
              <a:gd name="connsiteX113" fmla="*/ 883339 w 1037504"/>
              <a:gd name="connsiteY113" fmla="*/ 514245 h 1037557"/>
              <a:gd name="connsiteX114" fmla="*/ 888307 w 1037504"/>
              <a:gd name="connsiteY114" fmla="*/ 422292 h 1037557"/>
              <a:gd name="connsiteX115" fmla="*/ 872397 w 1037504"/>
              <a:gd name="connsiteY115" fmla="*/ 404628 h 1037557"/>
              <a:gd name="connsiteX116" fmla="*/ 854733 w 1037504"/>
              <a:gd name="connsiteY116" fmla="*/ 420538 h 1037557"/>
              <a:gd name="connsiteX117" fmla="*/ 850025 w 1037504"/>
              <a:gd name="connsiteY117" fmla="*/ 507687 h 1037557"/>
              <a:gd name="connsiteX118" fmla="*/ 823043 w 1037504"/>
              <a:gd name="connsiteY118" fmla="*/ 547364 h 1037557"/>
              <a:gd name="connsiteX119" fmla="*/ 762390 w 1037504"/>
              <a:gd name="connsiteY119" fmla="*/ 373328 h 1037557"/>
              <a:gd name="connsiteX120" fmla="*/ 759078 w 1037504"/>
              <a:gd name="connsiteY120" fmla="*/ 357482 h 1037557"/>
              <a:gd name="connsiteX121" fmla="*/ 758980 w 1037504"/>
              <a:gd name="connsiteY121" fmla="*/ 356476 h 1037557"/>
              <a:gd name="connsiteX122" fmla="*/ 778754 w 1037504"/>
              <a:gd name="connsiteY122" fmla="*/ 297673 h 1037557"/>
              <a:gd name="connsiteX123" fmla="*/ 779663 w 1037504"/>
              <a:gd name="connsiteY123" fmla="*/ 296829 h 1037557"/>
              <a:gd name="connsiteX124" fmla="*/ 787943 w 1037504"/>
              <a:gd name="connsiteY124" fmla="*/ 244099 h 1037557"/>
              <a:gd name="connsiteX125" fmla="*/ 779014 w 1037504"/>
              <a:gd name="connsiteY125" fmla="*/ 233968 h 1037557"/>
              <a:gd name="connsiteX126" fmla="*/ 704659 w 1037504"/>
              <a:gd name="connsiteY126" fmla="*/ 112662 h 1037557"/>
              <a:gd name="connsiteX127" fmla="*/ 748006 w 1037504"/>
              <a:gd name="connsiteY127" fmla="*/ 37657 h 1037557"/>
              <a:gd name="connsiteX128" fmla="*/ 827718 w 1037504"/>
              <a:gd name="connsiteY128" fmla="*/ 71166 h 1037557"/>
              <a:gd name="connsiteX129" fmla="*/ 842265 w 1037504"/>
              <a:gd name="connsiteY129" fmla="*/ 212895 h 1037557"/>
              <a:gd name="connsiteX130" fmla="*/ 841356 w 1037504"/>
              <a:gd name="connsiteY130" fmla="*/ 226143 h 1037557"/>
              <a:gd name="connsiteX131" fmla="*/ 880384 w 1037504"/>
              <a:gd name="connsiteY131" fmla="*/ 263061 h 1037557"/>
              <a:gd name="connsiteX132" fmla="*/ 922270 w 1037504"/>
              <a:gd name="connsiteY132" fmla="*/ 266016 h 1037557"/>
              <a:gd name="connsiteX133" fmla="*/ 948603 w 1037504"/>
              <a:gd name="connsiteY133" fmla="*/ 279555 h 1037557"/>
              <a:gd name="connsiteX134" fmla="*/ 954220 w 1037504"/>
              <a:gd name="connsiteY134" fmla="*/ 523727 h 1037557"/>
              <a:gd name="connsiteX135" fmla="*/ 952759 w 1037504"/>
              <a:gd name="connsiteY135" fmla="*/ 532656 h 1037557"/>
              <a:gd name="connsiteX136" fmla="*/ 929673 w 1037504"/>
              <a:gd name="connsiteY136" fmla="*/ 573892 h 1037557"/>
              <a:gd name="connsiteX137" fmla="*/ 817750 w 1037504"/>
              <a:gd name="connsiteY137" fmla="*/ 688120 h 1037557"/>
              <a:gd name="connsiteX138" fmla="*/ 791060 w 1037504"/>
              <a:gd name="connsiteY138" fmla="*/ 685263 h 1037557"/>
              <a:gd name="connsiteX139" fmla="*/ 789112 w 1037504"/>
              <a:gd name="connsiteY139" fmla="*/ 656917 h 1037557"/>
              <a:gd name="connsiteX140" fmla="*/ 831258 w 1037504"/>
              <a:gd name="connsiteY140" fmla="*/ 594965 h 1037557"/>
              <a:gd name="connsiteX141" fmla="*/ 409803 w 1037504"/>
              <a:gd name="connsiteY141" fmla="*/ 774911 h 1037557"/>
              <a:gd name="connsiteX142" fmla="*/ 409803 w 1037504"/>
              <a:gd name="connsiteY142" fmla="*/ 774911 h 1037557"/>
              <a:gd name="connsiteX143" fmla="*/ 269274 w 1037504"/>
              <a:gd name="connsiteY143" fmla="*/ 629382 h 1037557"/>
              <a:gd name="connsiteX144" fmla="*/ 269080 w 1037504"/>
              <a:gd name="connsiteY144" fmla="*/ 617044 h 1037557"/>
              <a:gd name="connsiteX145" fmla="*/ 271580 w 1037504"/>
              <a:gd name="connsiteY145" fmla="*/ 613180 h 1037557"/>
              <a:gd name="connsiteX146" fmla="*/ 252423 w 1037504"/>
              <a:gd name="connsiteY146" fmla="*/ 554540 h 1037557"/>
              <a:gd name="connsiteX147" fmla="*/ 240636 w 1037504"/>
              <a:gd name="connsiteY147" fmla="*/ 548663 h 1037557"/>
              <a:gd name="connsiteX148" fmla="*/ 125954 w 1037504"/>
              <a:gd name="connsiteY148" fmla="*/ 463333 h 1037557"/>
              <a:gd name="connsiteX149" fmla="*/ 138195 w 1037504"/>
              <a:gd name="connsiteY149" fmla="*/ 377094 h 1037557"/>
              <a:gd name="connsiteX150" fmla="*/ 225083 w 1037504"/>
              <a:gd name="connsiteY150" fmla="*/ 378490 h 1037557"/>
              <a:gd name="connsiteX151" fmla="*/ 291613 w 1037504"/>
              <a:gd name="connsiteY151" fmla="*/ 505057 h 1037557"/>
              <a:gd name="connsiteX152" fmla="*/ 303400 w 1037504"/>
              <a:gd name="connsiteY152" fmla="*/ 535156 h 1037557"/>
              <a:gd name="connsiteX153" fmla="*/ 352559 w 1037504"/>
              <a:gd name="connsiteY153" fmla="*/ 544832 h 1037557"/>
              <a:gd name="connsiteX154" fmla="*/ 405484 w 1037504"/>
              <a:gd name="connsiteY154" fmla="*/ 555969 h 1037557"/>
              <a:gd name="connsiteX155" fmla="*/ 484093 w 1037504"/>
              <a:gd name="connsiteY155" fmla="*/ 607985 h 1037557"/>
              <a:gd name="connsiteX156" fmla="*/ 484937 w 1037504"/>
              <a:gd name="connsiteY156" fmla="*/ 608634 h 1037557"/>
              <a:gd name="connsiteX157" fmla="*/ 490360 w 1037504"/>
              <a:gd name="connsiteY157" fmla="*/ 612239 h 1037557"/>
              <a:gd name="connsiteX158" fmla="*/ 460066 w 1037504"/>
              <a:gd name="connsiteY158" fmla="*/ 679418 h 1037557"/>
              <a:gd name="connsiteX159" fmla="*/ 425356 w 1037504"/>
              <a:gd name="connsiteY159" fmla="*/ 644708 h 1037557"/>
              <a:gd name="connsiteX160" fmla="*/ 401620 w 1037504"/>
              <a:gd name="connsiteY160" fmla="*/ 644708 h 1037557"/>
              <a:gd name="connsiteX161" fmla="*/ 401620 w 1037504"/>
              <a:gd name="connsiteY161" fmla="*/ 668541 h 1037557"/>
              <a:gd name="connsiteX162" fmla="*/ 467144 w 1037504"/>
              <a:gd name="connsiteY162" fmla="*/ 733967 h 1037557"/>
              <a:gd name="connsiteX163" fmla="*/ 475521 w 1037504"/>
              <a:gd name="connsiteY163" fmla="*/ 738480 h 1037557"/>
              <a:gd name="connsiteX164" fmla="*/ 622219 w 1037504"/>
              <a:gd name="connsiteY164" fmla="*/ 769489 h 1037557"/>
              <a:gd name="connsiteX165" fmla="*/ 637577 w 1037504"/>
              <a:gd name="connsiteY165" fmla="*/ 790464 h 1037557"/>
              <a:gd name="connsiteX166" fmla="*/ 624427 w 1037504"/>
              <a:gd name="connsiteY166" fmla="*/ 810887 h 1037557"/>
              <a:gd name="connsiteX167" fmla="*/ 438149 w 1037504"/>
              <a:gd name="connsiteY167" fmla="*/ 788905 h 1037557"/>
              <a:gd name="connsiteX168" fmla="*/ 409803 w 1037504"/>
              <a:gd name="connsiteY168" fmla="*/ 774911 h 1037557"/>
              <a:gd name="connsiteX169" fmla="*/ 409803 w 1037504"/>
              <a:gd name="connsiteY169" fmla="*/ 774911 h 1037557"/>
              <a:gd name="connsiteX170" fmla="*/ 45689 w 1037504"/>
              <a:gd name="connsiteY170" fmla="*/ 638961 h 1037557"/>
              <a:gd name="connsiteX171" fmla="*/ 45689 w 1037504"/>
              <a:gd name="connsiteY171" fmla="*/ 638961 h 1037557"/>
              <a:gd name="connsiteX172" fmla="*/ 46436 w 1037504"/>
              <a:gd name="connsiteY172" fmla="*/ 578016 h 1037557"/>
              <a:gd name="connsiteX173" fmla="*/ 107446 w 1037504"/>
              <a:gd name="connsiteY173" fmla="*/ 579120 h 1037557"/>
              <a:gd name="connsiteX174" fmla="*/ 422693 w 1037504"/>
              <a:gd name="connsiteY174" fmla="*/ 905114 h 1037557"/>
              <a:gd name="connsiteX175" fmla="*/ 434739 w 1037504"/>
              <a:gd name="connsiteY175" fmla="*/ 910277 h 1037557"/>
              <a:gd name="connsiteX176" fmla="*/ 457013 w 1037504"/>
              <a:gd name="connsiteY176" fmla="*/ 910277 h 1037557"/>
              <a:gd name="connsiteX177" fmla="*/ 457013 w 1037504"/>
              <a:gd name="connsiteY177" fmla="*/ 990347 h 1037557"/>
              <a:gd name="connsiteX178" fmla="*/ 385321 w 1037504"/>
              <a:gd name="connsiteY178" fmla="*/ 990347 h 1037557"/>
              <a:gd name="connsiteX179" fmla="*/ 45689 w 1037504"/>
              <a:gd name="connsiteY179" fmla="*/ 638961 h 1037557"/>
              <a:gd name="connsiteX180" fmla="*/ 1003931 w 1037504"/>
              <a:gd name="connsiteY180" fmla="*/ 1003919 h 1037557"/>
              <a:gd name="connsiteX181" fmla="*/ 490619 w 1037504"/>
              <a:gd name="connsiteY181" fmla="*/ 1003919 h 1037557"/>
              <a:gd name="connsiteX182" fmla="*/ 490619 w 1037504"/>
              <a:gd name="connsiteY182" fmla="*/ 828940 h 1037557"/>
              <a:gd name="connsiteX183" fmla="*/ 624524 w 1037504"/>
              <a:gd name="connsiteY183" fmla="*/ 844688 h 1037557"/>
              <a:gd name="connsiteX184" fmla="*/ 626472 w 1037504"/>
              <a:gd name="connsiteY184" fmla="*/ 844883 h 1037557"/>
              <a:gd name="connsiteX185" fmla="*/ 631245 w 1037504"/>
              <a:gd name="connsiteY185" fmla="*/ 844136 h 1037557"/>
              <a:gd name="connsiteX186" fmla="*/ 671183 w 1037504"/>
              <a:gd name="connsiteY186" fmla="*/ 790464 h 1037557"/>
              <a:gd name="connsiteX187" fmla="*/ 631245 w 1037504"/>
              <a:gd name="connsiteY187" fmla="*/ 737084 h 1037557"/>
              <a:gd name="connsiteX188" fmla="*/ 629946 w 1037504"/>
              <a:gd name="connsiteY188" fmla="*/ 736727 h 1037557"/>
              <a:gd name="connsiteX189" fmla="*/ 490587 w 1037504"/>
              <a:gd name="connsiteY189" fmla="*/ 707374 h 1037557"/>
              <a:gd name="connsiteX190" fmla="*/ 490587 w 1037504"/>
              <a:gd name="connsiteY190" fmla="*/ 693283 h 1037557"/>
              <a:gd name="connsiteX191" fmla="*/ 522602 w 1037504"/>
              <a:gd name="connsiteY191" fmla="*/ 622337 h 1037557"/>
              <a:gd name="connsiteX192" fmla="*/ 565299 w 1037504"/>
              <a:gd name="connsiteY192" fmla="*/ 620486 h 1037557"/>
              <a:gd name="connsiteX193" fmla="*/ 752616 w 1037504"/>
              <a:gd name="connsiteY193" fmla="*/ 682990 h 1037557"/>
              <a:gd name="connsiteX194" fmla="*/ 767358 w 1037504"/>
              <a:gd name="connsiteY194" fmla="*/ 709128 h 1037557"/>
              <a:gd name="connsiteX195" fmla="*/ 806191 w 1037504"/>
              <a:gd name="connsiteY195" fmla="*/ 725135 h 1037557"/>
              <a:gd name="connsiteX196" fmla="*/ 838304 w 1037504"/>
              <a:gd name="connsiteY196" fmla="*/ 714745 h 1037557"/>
              <a:gd name="connsiteX197" fmla="*/ 840511 w 1037504"/>
              <a:gd name="connsiteY197" fmla="*/ 712797 h 1037557"/>
              <a:gd name="connsiteX198" fmla="*/ 869312 w 1037504"/>
              <a:gd name="connsiteY198" fmla="*/ 683444 h 1037557"/>
              <a:gd name="connsiteX199" fmla="*/ 1003866 w 1037504"/>
              <a:gd name="connsiteY199" fmla="*/ 689873 h 1037557"/>
              <a:gd name="connsiteX200" fmla="*/ 1003866 w 1037504"/>
              <a:gd name="connsiteY200" fmla="*/ 1003919 h 103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037504" h="1037557">
                <a:moveTo>
                  <a:pt x="1037050" y="585126"/>
                </a:moveTo>
                <a:lnTo>
                  <a:pt x="1001788" y="433169"/>
                </a:lnTo>
                <a:cubicBezTo>
                  <a:pt x="1001431" y="431968"/>
                  <a:pt x="1001041" y="430766"/>
                  <a:pt x="1000489" y="429760"/>
                </a:cubicBezTo>
                <a:cubicBezTo>
                  <a:pt x="1006463" y="360275"/>
                  <a:pt x="1003346" y="294102"/>
                  <a:pt x="974708" y="258483"/>
                </a:cubicBezTo>
                <a:cubicBezTo>
                  <a:pt x="961720" y="242378"/>
                  <a:pt x="944706" y="233546"/>
                  <a:pt x="924283" y="232539"/>
                </a:cubicBezTo>
                <a:lnTo>
                  <a:pt x="883144" y="229585"/>
                </a:lnTo>
                <a:cubicBezTo>
                  <a:pt x="880839" y="229293"/>
                  <a:pt x="878079" y="226273"/>
                  <a:pt x="875514" y="221110"/>
                </a:cubicBezTo>
                <a:cubicBezTo>
                  <a:pt x="894671" y="178120"/>
                  <a:pt x="889411" y="128702"/>
                  <a:pt x="858565" y="58016"/>
                </a:cubicBezTo>
                <a:cubicBezTo>
                  <a:pt x="834927" y="1681"/>
                  <a:pt x="779079" y="-8515"/>
                  <a:pt x="737193" y="5837"/>
                </a:cubicBezTo>
                <a:cubicBezTo>
                  <a:pt x="695308" y="20091"/>
                  <a:pt x="657123" y="62172"/>
                  <a:pt x="672222" y="120877"/>
                </a:cubicBezTo>
                <a:cubicBezTo>
                  <a:pt x="690827" y="196076"/>
                  <a:pt x="716575" y="238514"/>
                  <a:pt x="757649" y="260853"/>
                </a:cubicBezTo>
                <a:cubicBezTo>
                  <a:pt x="758753" y="266178"/>
                  <a:pt x="758558" y="270334"/>
                  <a:pt x="757000" y="272087"/>
                </a:cubicBezTo>
                <a:cubicBezTo>
                  <a:pt x="732063" y="292608"/>
                  <a:pt x="721575" y="320142"/>
                  <a:pt x="725147" y="355859"/>
                </a:cubicBezTo>
                <a:lnTo>
                  <a:pt x="697905" y="396803"/>
                </a:lnTo>
                <a:lnTo>
                  <a:pt x="560689" y="449988"/>
                </a:lnTo>
                <a:cubicBezTo>
                  <a:pt x="560234" y="450086"/>
                  <a:pt x="559845" y="450248"/>
                  <a:pt x="559487" y="450443"/>
                </a:cubicBezTo>
                <a:cubicBezTo>
                  <a:pt x="532603" y="463236"/>
                  <a:pt x="519095" y="493140"/>
                  <a:pt x="527375" y="521681"/>
                </a:cubicBezTo>
                <a:cubicBezTo>
                  <a:pt x="534908" y="547462"/>
                  <a:pt x="559130" y="565125"/>
                  <a:pt x="585918" y="565125"/>
                </a:cubicBezTo>
                <a:cubicBezTo>
                  <a:pt x="588320" y="565125"/>
                  <a:pt x="590691" y="565028"/>
                  <a:pt x="593093" y="564768"/>
                </a:cubicBezTo>
                <a:lnTo>
                  <a:pt x="746512" y="539994"/>
                </a:lnTo>
                <a:cubicBezTo>
                  <a:pt x="758753" y="537981"/>
                  <a:pt x="770085" y="533825"/>
                  <a:pt x="780573" y="527558"/>
                </a:cubicBezTo>
                <a:lnTo>
                  <a:pt x="799535" y="581847"/>
                </a:lnTo>
                <a:lnTo>
                  <a:pt x="761610" y="637532"/>
                </a:lnTo>
                <a:cubicBezTo>
                  <a:pt x="758948" y="641299"/>
                  <a:pt x="756902" y="645260"/>
                  <a:pt x="755246" y="649416"/>
                </a:cubicBezTo>
                <a:cubicBezTo>
                  <a:pt x="712711" y="645812"/>
                  <a:pt x="661085" y="634318"/>
                  <a:pt x="581307" y="590874"/>
                </a:cubicBezTo>
                <a:cubicBezTo>
                  <a:pt x="566403" y="582854"/>
                  <a:pt x="543740" y="576879"/>
                  <a:pt x="515686" y="588471"/>
                </a:cubicBezTo>
                <a:lnTo>
                  <a:pt x="510621" y="585159"/>
                </a:lnTo>
                <a:lnTo>
                  <a:pt x="510621" y="44216"/>
                </a:lnTo>
                <a:cubicBezTo>
                  <a:pt x="510588" y="19831"/>
                  <a:pt x="490814" y="25"/>
                  <a:pt x="466397" y="25"/>
                </a:cubicBezTo>
                <a:lnTo>
                  <a:pt x="336162" y="25"/>
                </a:lnTo>
                <a:cubicBezTo>
                  <a:pt x="326973" y="25"/>
                  <a:pt x="319407" y="7493"/>
                  <a:pt x="319407" y="16779"/>
                </a:cubicBezTo>
                <a:cubicBezTo>
                  <a:pt x="319407" y="26066"/>
                  <a:pt x="326940" y="33631"/>
                  <a:pt x="336162" y="33631"/>
                </a:cubicBezTo>
                <a:lnTo>
                  <a:pt x="466397" y="33631"/>
                </a:lnTo>
                <a:cubicBezTo>
                  <a:pt x="472112" y="33631"/>
                  <a:pt x="476982" y="38404"/>
                  <a:pt x="476982" y="44216"/>
                </a:cubicBezTo>
                <a:lnTo>
                  <a:pt x="476982" y="563047"/>
                </a:lnTo>
                <a:lnTo>
                  <a:pt x="452046" y="546585"/>
                </a:lnTo>
                <a:cubicBezTo>
                  <a:pt x="452143" y="545384"/>
                  <a:pt x="452143" y="544280"/>
                  <a:pt x="452143" y="543078"/>
                </a:cubicBezTo>
                <a:cubicBezTo>
                  <a:pt x="453604" y="501647"/>
                  <a:pt x="455260" y="450021"/>
                  <a:pt x="398958" y="422421"/>
                </a:cubicBezTo>
                <a:cubicBezTo>
                  <a:pt x="377236" y="411836"/>
                  <a:pt x="369605" y="376120"/>
                  <a:pt x="369605" y="286114"/>
                </a:cubicBezTo>
                <a:lnTo>
                  <a:pt x="369605" y="212473"/>
                </a:lnTo>
                <a:lnTo>
                  <a:pt x="374021" y="212473"/>
                </a:lnTo>
                <a:cubicBezTo>
                  <a:pt x="399607" y="212473"/>
                  <a:pt x="420485" y="191498"/>
                  <a:pt x="420485" y="165815"/>
                </a:cubicBezTo>
                <a:lnTo>
                  <a:pt x="420485" y="69899"/>
                </a:lnTo>
                <a:cubicBezTo>
                  <a:pt x="420485" y="53989"/>
                  <a:pt x="407595" y="41002"/>
                  <a:pt x="391782" y="41002"/>
                </a:cubicBezTo>
                <a:lnTo>
                  <a:pt x="313725" y="41002"/>
                </a:lnTo>
                <a:cubicBezTo>
                  <a:pt x="297880" y="41002"/>
                  <a:pt x="285087" y="53989"/>
                  <a:pt x="285087" y="69899"/>
                </a:cubicBezTo>
                <a:lnTo>
                  <a:pt x="285087" y="165815"/>
                </a:lnTo>
                <a:cubicBezTo>
                  <a:pt x="285087" y="191498"/>
                  <a:pt x="305965" y="212473"/>
                  <a:pt x="331746" y="212473"/>
                </a:cubicBezTo>
                <a:lnTo>
                  <a:pt x="335967" y="212473"/>
                </a:lnTo>
                <a:lnTo>
                  <a:pt x="335967" y="286114"/>
                </a:lnTo>
                <a:cubicBezTo>
                  <a:pt x="335967" y="380925"/>
                  <a:pt x="343435" y="432747"/>
                  <a:pt x="384119" y="452618"/>
                </a:cubicBezTo>
                <a:cubicBezTo>
                  <a:pt x="414478" y="467424"/>
                  <a:pt x="419186" y="490445"/>
                  <a:pt x="418992" y="524960"/>
                </a:cubicBezTo>
                <a:cubicBezTo>
                  <a:pt x="395873" y="511161"/>
                  <a:pt x="372430" y="506907"/>
                  <a:pt x="345740" y="511875"/>
                </a:cubicBezTo>
                <a:cubicBezTo>
                  <a:pt x="345286" y="511973"/>
                  <a:pt x="344539" y="512135"/>
                  <a:pt x="344084" y="512232"/>
                </a:cubicBezTo>
                <a:cubicBezTo>
                  <a:pt x="339214" y="513596"/>
                  <a:pt x="327070" y="512037"/>
                  <a:pt x="324927" y="509570"/>
                </a:cubicBezTo>
                <a:lnTo>
                  <a:pt x="325025" y="508466"/>
                </a:lnTo>
                <a:cubicBezTo>
                  <a:pt x="329733" y="458300"/>
                  <a:pt x="306907" y="412291"/>
                  <a:pt x="248819" y="354755"/>
                </a:cubicBezTo>
                <a:cubicBezTo>
                  <a:pt x="205731" y="311408"/>
                  <a:pt x="149884" y="322740"/>
                  <a:pt x="116278" y="351540"/>
                </a:cubicBezTo>
                <a:cubicBezTo>
                  <a:pt x="82412" y="380438"/>
                  <a:pt x="62541" y="434013"/>
                  <a:pt x="98777" y="483172"/>
                </a:cubicBezTo>
                <a:cubicBezTo>
                  <a:pt x="143520" y="545384"/>
                  <a:pt x="184659" y="576132"/>
                  <a:pt x="230960" y="581555"/>
                </a:cubicBezTo>
                <a:cubicBezTo>
                  <a:pt x="237130" y="589737"/>
                  <a:pt x="239889" y="596004"/>
                  <a:pt x="240636" y="599056"/>
                </a:cubicBezTo>
                <a:cubicBezTo>
                  <a:pt x="229207" y="615713"/>
                  <a:pt x="230960" y="638636"/>
                  <a:pt x="245344" y="652988"/>
                </a:cubicBezTo>
                <a:lnTo>
                  <a:pt x="385613" y="798127"/>
                </a:lnTo>
                <a:cubicBezTo>
                  <a:pt x="398763" y="812024"/>
                  <a:pt x="415258" y="820109"/>
                  <a:pt x="434317" y="822252"/>
                </a:cubicBezTo>
                <a:lnTo>
                  <a:pt x="457046" y="824914"/>
                </a:lnTo>
                <a:lnTo>
                  <a:pt x="457046" y="876736"/>
                </a:lnTo>
                <a:lnTo>
                  <a:pt x="441948" y="876736"/>
                </a:lnTo>
                <a:lnTo>
                  <a:pt x="131668" y="555806"/>
                </a:lnTo>
                <a:cubicBezTo>
                  <a:pt x="102316" y="525512"/>
                  <a:pt x="53709" y="524701"/>
                  <a:pt x="23058" y="553956"/>
                </a:cubicBezTo>
                <a:cubicBezTo>
                  <a:pt x="-7042" y="583503"/>
                  <a:pt x="-7788" y="632110"/>
                  <a:pt x="21499" y="662372"/>
                </a:cubicBezTo>
                <a:lnTo>
                  <a:pt x="366099" y="1018855"/>
                </a:lnTo>
                <a:cubicBezTo>
                  <a:pt x="369313" y="1022167"/>
                  <a:pt x="373632" y="1024018"/>
                  <a:pt x="378242" y="1024018"/>
                </a:cubicBezTo>
                <a:lnTo>
                  <a:pt x="457306" y="1024018"/>
                </a:lnTo>
                <a:cubicBezTo>
                  <a:pt x="458864" y="1031745"/>
                  <a:pt x="465683" y="1037557"/>
                  <a:pt x="473768" y="1037557"/>
                </a:cubicBezTo>
                <a:lnTo>
                  <a:pt x="1020750" y="1037557"/>
                </a:lnTo>
                <a:cubicBezTo>
                  <a:pt x="1029939" y="1037557"/>
                  <a:pt x="1037504" y="1030024"/>
                  <a:pt x="1037504" y="1020803"/>
                </a:cubicBezTo>
                <a:lnTo>
                  <a:pt x="1037504" y="588958"/>
                </a:lnTo>
                <a:cubicBezTo>
                  <a:pt x="1037504" y="587659"/>
                  <a:pt x="1037309" y="586393"/>
                  <a:pt x="1037050" y="585191"/>
                </a:cubicBezTo>
                <a:lnTo>
                  <a:pt x="1037050" y="585191"/>
                </a:lnTo>
                <a:close/>
                <a:moveTo>
                  <a:pt x="318693" y="165782"/>
                </a:moveTo>
                <a:lnTo>
                  <a:pt x="318693" y="165782"/>
                </a:lnTo>
                <a:lnTo>
                  <a:pt x="318693" y="74575"/>
                </a:lnTo>
                <a:lnTo>
                  <a:pt x="386879" y="74575"/>
                </a:lnTo>
                <a:lnTo>
                  <a:pt x="386879" y="165782"/>
                </a:lnTo>
                <a:cubicBezTo>
                  <a:pt x="386879" y="172958"/>
                  <a:pt x="381067" y="178867"/>
                  <a:pt x="373989" y="178867"/>
                </a:cubicBezTo>
                <a:lnTo>
                  <a:pt x="331746" y="178867"/>
                </a:lnTo>
                <a:cubicBezTo>
                  <a:pt x="324570" y="178867"/>
                  <a:pt x="318661" y="172990"/>
                  <a:pt x="318661" y="165782"/>
                </a:cubicBezTo>
                <a:lnTo>
                  <a:pt x="318661" y="165782"/>
                </a:lnTo>
                <a:close/>
                <a:moveTo>
                  <a:pt x="985878" y="538013"/>
                </a:moveTo>
                <a:lnTo>
                  <a:pt x="985878" y="538013"/>
                </a:lnTo>
                <a:lnTo>
                  <a:pt x="987339" y="529181"/>
                </a:lnTo>
                <a:cubicBezTo>
                  <a:pt x="987696" y="527331"/>
                  <a:pt x="987988" y="525512"/>
                  <a:pt x="988248" y="523662"/>
                </a:cubicBezTo>
                <a:lnTo>
                  <a:pt x="1003898" y="590841"/>
                </a:lnTo>
                <a:lnTo>
                  <a:pt x="1003898" y="656105"/>
                </a:lnTo>
                <a:cubicBezTo>
                  <a:pt x="965324" y="651494"/>
                  <a:pt x="932303" y="649838"/>
                  <a:pt x="902463" y="649676"/>
                </a:cubicBezTo>
                <a:lnTo>
                  <a:pt x="953635" y="597497"/>
                </a:lnTo>
                <a:cubicBezTo>
                  <a:pt x="972500" y="578340"/>
                  <a:pt x="982436" y="559930"/>
                  <a:pt x="985845" y="538046"/>
                </a:cubicBezTo>
                <a:lnTo>
                  <a:pt x="985845" y="538046"/>
                </a:lnTo>
                <a:close/>
                <a:moveTo>
                  <a:pt x="741155" y="506907"/>
                </a:moveTo>
                <a:lnTo>
                  <a:pt x="741155" y="506907"/>
                </a:lnTo>
                <a:lnTo>
                  <a:pt x="588450" y="531487"/>
                </a:lnTo>
                <a:cubicBezTo>
                  <a:pt x="575657" y="532948"/>
                  <a:pt x="563221" y="524766"/>
                  <a:pt x="559650" y="512330"/>
                </a:cubicBezTo>
                <a:cubicBezTo>
                  <a:pt x="555981" y="499894"/>
                  <a:pt x="561760" y="486841"/>
                  <a:pt x="573352" y="481029"/>
                </a:cubicBezTo>
                <a:lnTo>
                  <a:pt x="715017" y="426253"/>
                </a:lnTo>
                <a:cubicBezTo>
                  <a:pt x="718328" y="424954"/>
                  <a:pt x="721088" y="422746"/>
                  <a:pt x="722939" y="419824"/>
                </a:cubicBezTo>
                <a:lnTo>
                  <a:pt x="736089" y="400050"/>
                </a:lnTo>
                <a:lnTo>
                  <a:pt x="769143" y="494958"/>
                </a:lnTo>
                <a:cubicBezTo>
                  <a:pt x="760766" y="501225"/>
                  <a:pt x="751480" y="505186"/>
                  <a:pt x="741155" y="506907"/>
                </a:cubicBezTo>
                <a:lnTo>
                  <a:pt x="741155" y="506907"/>
                </a:lnTo>
                <a:close/>
                <a:moveTo>
                  <a:pt x="831258" y="594965"/>
                </a:moveTo>
                <a:lnTo>
                  <a:pt x="831258" y="594965"/>
                </a:lnTo>
                <a:cubicBezTo>
                  <a:pt x="831810" y="594315"/>
                  <a:pt x="832264" y="593569"/>
                  <a:pt x="832719" y="592854"/>
                </a:cubicBezTo>
                <a:lnTo>
                  <a:pt x="880482" y="522817"/>
                </a:lnTo>
                <a:cubicBezTo>
                  <a:pt x="882137" y="520252"/>
                  <a:pt x="883144" y="517298"/>
                  <a:pt x="883339" y="514245"/>
                </a:cubicBezTo>
                <a:lnTo>
                  <a:pt x="888307" y="422292"/>
                </a:lnTo>
                <a:cubicBezTo>
                  <a:pt x="888761" y="413103"/>
                  <a:pt x="881683" y="405180"/>
                  <a:pt x="872397" y="404628"/>
                </a:cubicBezTo>
                <a:cubicBezTo>
                  <a:pt x="863208" y="404174"/>
                  <a:pt x="855285" y="411252"/>
                  <a:pt x="854733" y="420538"/>
                </a:cubicBezTo>
                <a:lnTo>
                  <a:pt x="850025" y="507687"/>
                </a:lnTo>
                <a:lnTo>
                  <a:pt x="823043" y="547364"/>
                </a:lnTo>
                <a:lnTo>
                  <a:pt x="762390" y="373328"/>
                </a:lnTo>
                <a:cubicBezTo>
                  <a:pt x="760929" y="367613"/>
                  <a:pt x="759825" y="362385"/>
                  <a:pt x="759078" y="357482"/>
                </a:cubicBezTo>
                <a:cubicBezTo>
                  <a:pt x="759078" y="357125"/>
                  <a:pt x="759078" y="356833"/>
                  <a:pt x="758980" y="356476"/>
                </a:cubicBezTo>
                <a:cubicBezTo>
                  <a:pt x="754272" y="322967"/>
                  <a:pt x="766059" y="307869"/>
                  <a:pt x="778754" y="297673"/>
                </a:cubicBezTo>
                <a:cubicBezTo>
                  <a:pt x="779112" y="297414"/>
                  <a:pt x="779404" y="297121"/>
                  <a:pt x="779663" y="296829"/>
                </a:cubicBezTo>
                <a:cubicBezTo>
                  <a:pt x="788495" y="288647"/>
                  <a:pt x="797067" y="272802"/>
                  <a:pt x="787943" y="244099"/>
                </a:cubicBezTo>
                <a:cubicBezTo>
                  <a:pt x="786482" y="239683"/>
                  <a:pt x="783235" y="236014"/>
                  <a:pt x="779014" y="233968"/>
                </a:cubicBezTo>
                <a:cubicBezTo>
                  <a:pt x="743947" y="217571"/>
                  <a:pt x="721673" y="181335"/>
                  <a:pt x="704659" y="112662"/>
                </a:cubicBezTo>
                <a:cubicBezTo>
                  <a:pt x="694918" y="74283"/>
                  <a:pt x="719303" y="47301"/>
                  <a:pt x="748006" y="37657"/>
                </a:cubicBezTo>
                <a:cubicBezTo>
                  <a:pt x="776546" y="27819"/>
                  <a:pt x="812263" y="34345"/>
                  <a:pt x="827718" y="71166"/>
                </a:cubicBezTo>
                <a:cubicBezTo>
                  <a:pt x="855805" y="135780"/>
                  <a:pt x="860123" y="178120"/>
                  <a:pt x="842265" y="212895"/>
                </a:cubicBezTo>
                <a:cubicBezTo>
                  <a:pt x="840154" y="216954"/>
                  <a:pt x="839765" y="221825"/>
                  <a:pt x="841356" y="226143"/>
                </a:cubicBezTo>
                <a:cubicBezTo>
                  <a:pt x="851389" y="254586"/>
                  <a:pt x="867948" y="261859"/>
                  <a:pt x="880384" y="263061"/>
                </a:cubicBezTo>
                <a:lnTo>
                  <a:pt x="922270" y="266016"/>
                </a:lnTo>
                <a:cubicBezTo>
                  <a:pt x="933212" y="266568"/>
                  <a:pt x="941589" y="270886"/>
                  <a:pt x="948603" y="279555"/>
                </a:cubicBezTo>
                <a:cubicBezTo>
                  <a:pt x="986884" y="327221"/>
                  <a:pt x="962305" y="475152"/>
                  <a:pt x="954220" y="523727"/>
                </a:cubicBezTo>
                <a:lnTo>
                  <a:pt x="952759" y="532656"/>
                </a:lnTo>
                <a:cubicBezTo>
                  <a:pt x="950356" y="547754"/>
                  <a:pt x="943732" y="559638"/>
                  <a:pt x="929673" y="573892"/>
                </a:cubicBezTo>
                <a:lnTo>
                  <a:pt x="817750" y="688120"/>
                </a:lnTo>
                <a:cubicBezTo>
                  <a:pt x="809471" y="693380"/>
                  <a:pt x="798139" y="692179"/>
                  <a:pt x="791060" y="685263"/>
                </a:cubicBezTo>
                <a:cubicBezTo>
                  <a:pt x="783527" y="677730"/>
                  <a:pt x="782488" y="665943"/>
                  <a:pt x="789112" y="656917"/>
                </a:cubicBezTo>
                <a:lnTo>
                  <a:pt x="831258" y="594965"/>
                </a:lnTo>
                <a:close/>
                <a:moveTo>
                  <a:pt x="409803" y="774911"/>
                </a:moveTo>
                <a:lnTo>
                  <a:pt x="409803" y="774911"/>
                </a:lnTo>
                <a:lnTo>
                  <a:pt x="269274" y="629382"/>
                </a:lnTo>
                <a:cubicBezTo>
                  <a:pt x="266060" y="626168"/>
                  <a:pt x="265963" y="620551"/>
                  <a:pt x="269080" y="617044"/>
                </a:cubicBezTo>
                <a:cubicBezTo>
                  <a:pt x="270086" y="615843"/>
                  <a:pt x="270930" y="614544"/>
                  <a:pt x="271580" y="613180"/>
                </a:cubicBezTo>
                <a:cubicBezTo>
                  <a:pt x="281158" y="593017"/>
                  <a:pt x="263657" y="567820"/>
                  <a:pt x="252423" y="554540"/>
                </a:cubicBezTo>
                <a:cubicBezTo>
                  <a:pt x="249468" y="551033"/>
                  <a:pt x="245150" y="548923"/>
                  <a:pt x="240636" y="548663"/>
                </a:cubicBezTo>
                <a:cubicBezTo>
                  <a:pt x="201608" y="546358"/>
                  <a:pt x="167385" y="520967"/>
                  <a:pt x="125954" y="463333"/>
                </a:cubicBezTo>
                <a:cubicBezTo>
                  <a:pt x="102219" y="431123"/>
                  <a:pt x="114914" y="396868"/>
                  <a:pt x="138195" y="377094"/>
                </a:cubicBezTo>
                <a:cubicBezTo>
                  <a:pt x="161118" y="357385"/>
                  <a:pt x="196900" y="350112"/>
                  <a:pt x="225083" y="378490"/>
                </a:cubicBezTo>
                <a:cubicBezTo>
                  <a:pt x="275346" y="428298"/>
                  <a:pt x="295218" y="466190"/>
                  <a:pt x="291613" y="505057"/>
                </a:cubicBezTo>
                <a:cubicBezTo>
                  <a:pt x="290315" y="517038"/>
                  <a:pt x="294471" y="527688"/>
                  <a:pt x="303400" y="535156"/>
                </a:cubicBezTo>
                <a:cubicBezTo>
                  <a:pt x="317492" y="546942"/>
                  <a:pt x="340578" y="547851"/>
                  <a:pt x="352559" y="544832"/>
                </a:cubicBezTo>
                <a:cubicBezTo>
                  <a:pt x="372625" y="541228"/>
                  <a:pt x="387983" y="544475"/>
                  <a:pt x="405484" y="555969"/>
                </a:cubicBezTo>
                <a:lnTo>
                  <a:pt x="484093" y="607985"/>
                </a:lnTo>
                <a:cubicBezTo>
                  <a:pt x="484385" y="608180"/>
                  <a:pt x="484645" y="608342"/>
                  <a:pt x="484937" y="608634"/>
                </a:cubicBezTo>
                <a:lnTo>
                  <a:pt x="490360" y="612239"/>
                </a:lnTo>
                <a:cubicBezTo>
                  <a:pt x="473800" y="648962"/>
                  <a:pt x="463670" y="671333"/>
                  <a:pt x="460066" y="679418"/>
                </a:cubicBezTo>
                <a:lnTo>
                  <a:pt x="425356" y="644708"/>
                </a:lnTo>
                <a:cubicBezTo>
                  <a:pt x="418829" y="638182"/>
                  <a:pt x="408244" y="638182"/>
                  <a:pt x="401620" y="644708"/>
                </a:cubicBezTo>
                <a:cubicBezTo>
                  <a:pt x="395094" y="651332"/>
                  <a:pt x="395094" y="661917"/>
                  <a:pt x="401620" y="668541"/>
                </a:cubicBezTo>
                <a:lnTo>
                  <a:pt x="467144" y="733967"/>
                </a:lnTo>
                <a:cubicBezTo>
                  <a:pt x="469449" y="736272"/>
                  <a:pt x="472307" y="737831"/>
                  <a:pt x="475521" y="738480"/>
                </a:cubicBezTo>
                <a:lnTo>
                  <a:pt x="622219" y="769489"/>
                </a:lnTo>
                <a:cubicBezTo>
                  <a:pt x="631245" y="772443"/>
                  <a:pt x="637577" y="780983"/>
                  <a:pt x="637577" y="790464"/>
                </a:cubicBezTo>
                <a:cubicBezTo>
                  <a:pt x="637577" y="799296"/>
                  <a:pt x="632317" y="807316"/>
                  <a:pt x="624427" y="810887"/>
                </a:cubicBezTo>
                <a:lnTo>
                  <a:pt x="438149" y="788905"/>
                </a:lnTo>
                <a:cubicBezTo>
                  <a:pt x="426719" y="787607"/>
                  <a:pt x="417725" y="783191"/>
                  <a:pt x="409803" y="774911"/>
                </a:cubicBezTo>
                <a:lnTo>
                  <a:pt x="409803" y="774911"/>
                </a:lnTo>
                <a:close/>
                <a:moveTo>
                  <a:pt x="45689" y="638961"/>
                </a:moveTo>
                <a:lnTo>
                  <a:pt x="45689" y="638961"/>
                </a:lnTo>
                <a:cubicBezTo>
                  <a:pt x="29130" y="621947"/>
                  <a:pt x="29584" y="594608"/>
                  <a:pt x="46436" y="578016"/>
                </a:cubicBezTo>
                <a:cubicBezTo>
                  <a:pt x="63645" y="561619"/>
                  <a:pt x="90984" y="562106"/>
                  <a:pt x="107446" y="579120"/>
                </a:cubicBezTo>
                <a:lnTo>
                  <a:pt x="422693" y="905114"/>
                </a:lnTo>
                <a:cubicBezTo>
                  <a:pt x="425810" y="908426"/>
                  <a:pt x="430226" y="910277"/>
                  <a:pt x="434739" y="910277"/>
                </a:cubicBezTo>
                <a:lnTo>
                  <a:pt x="457013" y="910277"/>
                </a:lnTo>
                <a:lnTo>
                  <a:pt x="457013" y="990347"/>
                </a:lnTo>
                <a:lnTo>
                  <a:pt x="385321" y="990347"/>
                </a:lnTo>
                <a:lnTo>
                  <a:pt x="45689" y="638961"/>
                </a:lnTo>
                <a:close/>
                <a:moveTo>
                  <a:pt x="1003931" y="1003919"/>
                </a:moveTo>
                <a:lnTo>
                  <a:pt x="490619" y="1003919"/>
                </a:lnTo>
                <a:lnTo>
                  <a:pt x="490619" y="828940"/>
                </a:lnTo>
                <a:lnTo>
                  <a:pt x="624524" y="844688"/>
                </a:lnTo>
                <a:cubicBezTo>
                  <a:pt x="625173" y="844786"/>
                  <a:pt x="625823" y="844883"/>
                  <a:pt x="626472" y="844883"/>
                </a:cubicBezTo>
                <a:cubicBezTo>
                  <a:pt x="628128" y="844883"/>
                  <a:pt x="629687" y="844591"/>
                  <a:pt x="631245" y="844136"/>
                </a:cubicBezTo>
                <a:cubicBezTo>
                  <a:pt x="654818" y="837155"/>
                  <a:pt x="671183" y="815043"/>
                  <a:pt x="671183" y="790464"/>
                </a:cubicBezTo>
                <a:cubicBezTo>
                  <a:pt x="671183" y="765885"/>
                  <a:pt x="654786" y="744065"/>
                  <a:pt x="631245" y="737084"/>
                </a:cubicBezTo>
                <a:cubicBezTo>
                  <a:pt x="630791" y="736987"/>
                  <a:pt x="630401" y="736824"/>
                  <a:pt x="629946" y="736727"/>
                </a:cubicBezTo>
                <a:lnTo>
                  <a:pt x="490587" y="707374"/>
                </a:lnTo>
                <a:lnTo>
                  <a:pt x="490587" y="693283"/>
                </a:lnTo>
                <a:cubicBezTo>
                  <a:pt x="494256" y="685100"/>
                  <a:pt x="504938" y="661430"/>
                  <a:pt x="522602" y="622337"/>
                </a:cubicBezTo>
                <a:cubicBezTo>
                  <a:pt x="543318" y="611394"/>
                  <a:pt x="556825" y="615908"/>
                  <a:pt x="565299" y="620486"/>
                </a:cubicBezTo>
                <a:cubicBezTo>
                  <a:pt x="635986" y="658962"/>
                  <a:pt x="691379" y="677567"/>
                  <a:pt x="752616" y="682990"/>
                </a:cubicBezTo>
                <a:cubicBezTo>
                  <a:pt x="754922" y="692568"/>
                  <a:pt x="759792" y="701660"/>
                  <a:pt x="767358" y="709128"/>
                </a:cubicBezTo>
                <a:cubicBezTo>
                  <a:pt x="778137" y="719713"/>
                  <a:pt x="792132" y="725135"/>
                  <a:pt x="806191" y="725135"/>
                </a:cubicBezTo>
                <a:cubicBezTo>
                  <a:pt x="817426" y="725135"/>
                  <a:pt x="828660" y="721629"/>
                  <a:pt x="838304" y="714745"/>
                </a:cubicBezTo>
                <a:cubicBezTo>
                  <a:pt x="839148" y="714193"/>
                  <a:pt x="839765" y="713544"/>
                  <a:pt x="840511" y="712797"/>
                </a:cubicBezTo>
                <a:lnTo>
                  <a:pt x="869312" y="683444"/>
                </a:lnTo>
                <a:cubicBezTo>
                  <a:pt x="907496" y="682697"/>
                  <a:pt x="950226" y="683152"/>
                  <a:pt x="1003866" y="689873"/>
                </a:cubicBezTo>
                <a:lnTo>
                  <a:pt x="1003866" y="1003919"/>
                </a:lnTo>
                <a:close/>
              </a:path>
            </a:pathLst>
          </a:custGeom>
          <a:solidFill>
            <a:srgbClr val="002855"/>
          </a:solidFill>
          <a:ln w="3244" cap="flat">
            <a:noFill/>
            <a:prstDash val="solid"/>
            <a:miter/>
          </a:ln>
        </p:spPr>
        <p:txBody>
          <a:bodyPr rtlCol="0" anchor="ctr"/>
          <a:lstStyle/>
          <a:p>
            <a:endParaRPr lang="es-ES"/>
          </a:p>
        </p:txBody>
      </p:sp>
      <p:grpSp>
        <p:nvGrpSpPr>
          <p:cNvPr id="9" name="Gráfico 4">
            <a:extLst>
              <a:ext uri="{FF2B5EF4-FFF2-40B4-BE49-F238E27FC236}">
                <a16:creationId xmlns:a16="http://schemas.microsoft.com/office/drawing/2014/main" id="{6F704E17-AA5F-3DCF-8048-90DA1E809E5F}"/>
              </a:ext>
            </a:extLst>
          </p:cNvPr>
          <p:cNvGrpSpPr/>
          <p:nvPr/>
        </p:nvGrpSpPr>
        <p:grpSpPr>
          <a:xfrm>
            <a:off x="1035296" y="3182849"/>
            <a:ext cx="359242" cy="689803"/>
            <a:chOff x="801743" y="2929276"/>
            <a:chExt cx="705987" cy="1355606"/>
          </a:xfrm>
          <a:noFill/>
        </p:grpSpPr>
        <p:sp>
          <p:nvSpPr>
            <p:cNvPr id="10" name="Forma libre 9">
              <a:extLst>
                <a:ext uri="{FF2B5EF4-FFF2-40B4-BE49-F238E27FC236}">
                  <a16:creationId xmlns:a16="http://schemas.microsoft.com/office/drawing/2014/main" id="{BD406247-C83B-608A-4CB2-52C298CD6D32}"/>
                </a:ext>
              </a:extLst>
            </p:cNvPr>
            <p:cNvSpPr/>
            <p:nvPr/>
          </p:nvSpPr>
          <p:spPr>
            <a:xfrm>
              <a:off x="939390" y="3708930"/>
              <a:ext cx="24160" cy="69044"/>
            </a:xfrm>
            <a:custGeom>
              <a:avLst/>
              <a:gdLst>
                <a:gd name="connsiteX0" fmla="*/ 0 w 24160"/>
                <a:gd name="connsiteY0" fmla="*/ 0 h 69044"/>
                <a:gd name="connsiteX1" fmla="*/ 20373 w 24160"/>
                <a:gd name="connsiteY1" fmla="*/ 69044 h 69044"/>
              </a:gdLst>
              <a:ahLst/>
              <a:cxnLst>
                <a:cxn ang="0">
                  <a:pos x="connsiteX0" y="connsiteY0"/>
                </a:cxn>
                <a:cxn ang="0">
                  <a:pos x="connsiteX1" y="connsiteY1"/>
                </a:cxn>
              </a:cxnLst>
              <a:rect l="l" t="t" r="r" b="b"/>
              <a:pathLst>
                <a:path w="24160" h="69044">
                  <a:moveTo>
                    <a:pt x="0" y="0"/>
                  </a:moveTo>
                  <a:cubicBezTo>
                    <a:pt x="20470" y="16176"/>
                    <a:pt x="30039" y="41785"/>
                    <a:pt x="20373" y="69044"/>
                  </a:cubicBezTo>
                </a:path>
              </a:pathLst>
            </a:custGeom>
            <a:noFill/>
            <a:ln w="19050" cap="rnd">
              <a:solidFill>
                <a:srgbClr val="002855"/>
              </a:solidFill>
              <a:prstDash val="solid"/>
              <a:round/>
            </a:ln>
          </p:spPr>
          <p:txBody>
            <a:bodyPr rtlCol="0" anchor="ctr"/>
            <a:lstStyle/>
            <a:p>
              <a:endParaRPr lang="es-ES"/>
            </a:p>
          </p:txBody>
        </p:sp>
        <p:sp>
          <p:nvSpPr>
            <p:cNvPr id="11" name="Forma libre 10">
              <a:extLst>
                <a:ext uri="{FF2B5EF4-FFF2-40B4-BE49-F238E27FC236}">
                  <a16:creationId xmlns:a16="http://schemas.microsoft.com/office/drawing/2014/main" id="{3FA2FE88-F389-DD8A-DDD6-36CB3DD4C5A2}"/>
                </a:ext>
              </a:extLst>
            </p:cNvPr>
            <p:cNvSpPr/>
            <p:nvPr/>
          </p:nvSpPr>
          <p:spPr>
            <a:xfrm>
              <a:off x="801743" y="3713004"/>
              <a:ext cx="23861" cy="571877"/>
            </a:xfrm>
            <a:custGeom>
              <a:avLst/>
              <a:gdLst>
                <a:gd name="connsiteX0" fmla="*/ 0 w 23861"/>
                <a:gd name="connsiteY0" fmla="*/ 571877 h 571877"/>
                <a:gd name="connsiteX1" fmla="*/ 0 w 23861"/>
                <a:gd name="connsiteY1" fmla="*/ 69238 h 571877"/>
                <a:gd name="connsiteX2" fmla="*/ 23862 w 23861"/>
                <a:gd name="connsiteY2" fmla="*/ 0 h 571877"/>
              </a:gdLst>
              <a:ahLst/>
              <a:cxnLst>
                <a:cxn ang="0">
                  <a:pos x="connsiteX0" y="connsiteY0"/>
                </a:cxn>
                <a:cxn ang="0">
                  <a:pos x="connsiteX1" y="connsiteY1"/>
                </a:cxn>
                <a:cxn ang="0">
                  <a:pos x="connsiteX2" y="connsiteY2"/>
                </a:cxn>
              </a:cxnLst>
              <a:rect l="l" t="t" r="r" b="b"/>
              <a:pathLst>
                <a:path w="23861" h="571877">
                  <a:moveTo>
                    <a:pt x="0" y="571877"/>
                  </a:moveTo>
                  <a:lnTo>
                    <a:pt x="0" y="69238"/>
                  </a:lnTo>
                  <a:cubicBezTo>
                    <a:pt x="0" y="42950"/>
                    <a:pt x="5959" y="17340"/>
                    <a:pt x="23862" y="0"/>
                  </a:cubicBezTo>
                </a:path>
              </a:pathLst>
            </a:custGeom>
            <a:noFill/>
            <a:ln w="19050" cap="rnd">
              <a:solidFill>
                <a:srgbClr val="002855"/>
              </a:solidFill>
              <a:prstDash val="solid"/>
              <a:round/>
            </a:ln>
          </p:spPr>
          <p:txBody>
            <a:bodyPr rtlCol="0" anchor="ctr"/>
            <a:lstStyle/>
            <a:p>
              <a:endParaRPr lang="es-ES"/>
            </a:p>
          </p:txBody>
        </p:sp>
        <p:sp>
          <p:nvSpPr>
            <p:cNvPr id="13" name="Forma libre 12">
              <a:extLst>
                <a:ext uri="{FF2B5EF4-FFF2-40B4-BE49-F238E27FC236}">
                  <a16:creationId xmlns:a16="http://schemas.microsoft.com/office/drawing/2014/main" id="{A59DC83E-931F-6BA6-33F6-9AE9213BA033}"/>
                </a:ext>
              </a:extLst>
            </p:cNvPr>
            <p:cNvSpPr/>
            <p:nvPr/>
          </p:nvSpPr>
          <p:spPr>
            <a:xfrm>
              <a:off x="1340749" y="3251108"/>
              <a:ext cx="166982" cy="579977"/>
            </a:xfrm>
            <a:custGeom>
              <a:avLst/>
              <a:gdLst>
                <a:gd name="connsiteX0" fmla="*/ 0 w 166982"/>
                <a:gd name="connsiteY0" fmla="*/ 0 h 579977"/>
                <a:gd name="connsiteX1" fmla="*/ 166983 w 166982"/>
                <a:gd name="connsiteY1" fmla="*/ 424840 h 579977"/>
                <a:gd name="connsiteX2" fmla="*/ 166983 w 166982"/>
                <a:gd name="connsiteY2" fmla="*/ 521895 h 579977"/>
                <a:gd name="connsiteX3" fmla="*/ 108964 w 166982"/>
                <a:gd name="connsiteY3" fmla="*/ 579977 h 579977"/>
                <a:gd name="connsiteX4" fmla="*/ 50945 w 166982"/>
                <a:gd name="connsiteY4" fmla="*/ 521895 h 57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2" h="579977">
                  <a:moveTo>
                    <a:pt x="0" y="0"/>
                  </a:moveTo>
                  <a:cubicBezTo>
                    <a:pt x="90698" y="54615"/>
                    <a:pt x="166983" y="182518"/>
                    <a:pt x="166983" y="424840"/>
                  </a:cubicBezTo>
                  <a:lnTo>
                    <a:pt x="166983" y="521895"/>
                  </a:lnTo>
                  <a:cubicBezTo>
                    <a:pt x="166983" y="553980"/>
                    <a:pt x="141013" y="579977"/>
                    <a:pt x="108964" y="579977"/>
                  </a:cubicBezTo>
                  <a:cubicBezTo>
                    <a:pt x="76914" y="579977"/>
                    <a:pt x="50945" y="553980"/>
                    <a:pt x="50945" y="521895"/>
                  </a:cubicBezTo>
                </a:path>
              </a:pathLst>
            </a:custGeom>
            <a:noFill/>
            <a:ln w="19050" cap="rnd">
              <a:solidFill>
                <a:srgbClr val="002855"/>
              </a:solidFill>
              <a:prstDash val="solid"/>
              <a:round/>
            </a:ln>
          </p:spPr>
          <p:txBody>
            <a:bodyPr rtlCol="0" anchor="ctr"/>
            <a:lstStyle/>
            <a:p>
              <a:endParaRPr lang="es-ES"/>
            </a:p>
          </p:txBody>
        </p:sp>
        <p:sp>
          <p:nvSpPr>
            <p:cNvPr id="14" name="Forma libre 13">
              <a:extLst>
                <a:ext uri="{FF2B5EF4-FFF2-40B4-BE49-F238E27FC236}">
                  <a16:creationId xmlns:a16="http://schemas.microsoft.com/office/drawing/2014/main" id="{A366D21F-DA17-D626-B8EE-6EFD531A241B}"/>
                </a:ext>
              </a:extLst>
            </p:cNvPr>
            <p:cNvSpPr/>
            <p:nvPr/>
          </p:nvSpPr>
          <p:spPr>
            <a:xfrm>
              <a:off x="824055" y="3251108"/>
              <a:ext cx="280646" cy="506689"/>
            </a:xfrm>
            <a:custGeom>
              <a:avLst/>
              <a:gdLst>
                <a:gd name="connsiteX0" fmla="*/ 280646 w 280646"/>
                <a:gd name="connsiteY0" fmla="*/ 0 h 506689"/>
                <a:gd name="connsiteX1" fmla="*/ 120374 w 280646"/>
                <a:gd name="connsiteY1" fmla="*/ 307777 h 506689"/>
                <a:gd name="connsiteX2" fmla="*/ 43387 w 280646"/>
                <a:gd name="connsiteY2" fmla="*/ 358002 h 506689"/>
                <a:gd name="connsiteX3" fmla="*/ 0 w 280646"/>
                <a:gd name="connsiteY3" fmla="*/ 448606 h 506689"/>
                <a:gd name="connsiteX4" fmla="*/ 58019 w 280646"/>
                <a:gd name="connsiteY4" fmla="*/ 506689 h 506689"/>
                <a:gd name="connsiteX5" fmla="*/ 116038 w 280646"/>
                <a:gd name="connsiteY5" fmla="*/ 448606 h 506689"/>
                <a:gd name="connsiteX6" fmla="*/ 190868 w 280646"/>
                <a:gd name="connsiteY6" fmla="*/ 400176 h 506689"/>
                <a:gd name="connsiteX7" fmla="*/ 238107 w 280646"/>
                <a:gd name="connsiteY7" fmla="*/ 314568 h 506689"/>
                <a:gd name="connsiteX8" fmla="*/ 268897 w 280646"/>
                <a:gd name="connsiteY8" fmla="*/ 182396 h 50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46" h="506689">
                  <a:moveTo>
                    <a:pt x="280646" y="0"/>
                  </a:moveTo>
                  <a:cubicBezTo>
                    <a:pt x="205839" y="45035"/>
                    <a:pt x="140844" y="139956"/>
                    <a:pt x="120374" y="307777"/>
                  </a:cubicBezTo>
                  <a:lnTo>
                    <a:pt x="43387" y="358002"/>
                  </a:lnTo>
                  <a:cubicBezTo>
                    <a:pt x="15964" y="380071"/>
                    <a:pt x="0" y="413369"/>
                    <a:pt x="0" y="448606"/>
                  </a:cubicBezTo>
                  <a:cubicBezTo>
                    <a:pt x="0" y="480691"/>
                    <a:pt x="25969" y="506689"/>
                    <a:pt x="58019" y="506689"/>
                  </a:cubicBezTo>
                  <a:cubicBezTo>
                    <a:pt x="90068" y="506689"/>
                    <a:pt x="116038" y="480691"/>
                    <a:pt x="116038" y="448606"/>
                  </a:cubicBezTo>
                  <a:lnTo>
                    <a:pt x="190868" y="400176"/>
                  </a:lnTo>
                  <a:cubicBezTo>
                    <a:pt x="217249" y="378980"/>
                    <a:pt x="233965" y="348180"/>
                    <a:pt x="238107" y="314568"/>
                  </a:cubicBezTo>
                  <a:cubicBezTo>
                    <a:pt x="243751" y="268587"/>
                    <a:pt x="253175" y="225128"/>
                    <a:pt x="268897" y="182396"/>
                  </a:cubicBezTo>
                </a:path>
              </a:pathLst>
            </a:custGeom>
            <a:noFill/>
            <a:ln w="19050" cap="rnd">
              <a:solidFill>
                <a:srgbClr val="002855"/>
              </a:solidFill>
              <a:prstDash val="solid"/>
              <a:round/>
            </a:ln>
          </p:spPr>
          <p:txBody>
            <a:bodyPr rtlCol="0" anchor="ctr"/>
            <a:lstStyle/>
            <a:p>
              <a:endParaRPr lang="es-ES"/>
            </a:p>
          </p:txBody>
        </p:sp>
        <p:sp>
          <p:nvSpPr>
            <p:cNvPr id="15" name="Forma libre 14">
              <a:extLst>
                <a:ext uri="{FF2B5EF4-FFF2-40B4-BE49-F238E27FC236}">
                  <a16:creationId xmlns:a16="http://schemas.microsoft.com/office/drawing/2014/main" id="{40BAA70D-3C40-ABB2-BF5F-287E1CADC820}"/>
                </a:ext>
              </a:extLst>
            </p:cNvPr>
            <p:cNvSpPr/>
            <p:nvPr/>
          </p:nvSpPr>
          <p:spPr>
            <a:xfrm>
              <a:off x="1053780" y="3433505"/>
              <a:ext cx="168944" cy="851377"/>
            </a:xfrm>
            <a:custGeom>
              <a:avLst/>
              <a:gdLst>
                <a:gd name="connsiteX0" fmla="*/ 168945 w 168944"/>
                <a:gd name="connsiteY0" fmla="*/ 436650 h 851377"/>
                <a:gd name="connsiteX1" fmla="*/ 168945 w 168944"/>
                <a:gd name="connsiteY1" fmla="*/ 766812 h 851377"/>
                <a:gd name="connsiteX2" fmla="*/ 84472 w 168944"/>
                <a:gd name="connsiteY2" fmla="*/ 851377 h 851377"/>
                <a:gd name="connsiteX3" fmla="*/ 0 w 168944"/>
                <a:gd name="connsiteY3" fmla="*/ 766812 h 851377"/>
                <a:gd name="connsiteX4" fmla="*/ 0 w 168944"/>
                <a:gd name="connsiteY4" fmla="*/ 339498 h 851377"/>
                <a:gd name="connsiteX5" fmla="*/ 39172 w 168944"/>
                <a:gd name="connsiteY5" fmla="*/ 0 h 85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44" h="851377">
                  <a:moveTo>
                    <a:pt x="168945" y="436650"/>
                  </a:moveTo>
                  <a:lnTo>
                    <a:pt x="168945" y="766812"/>
                  </a:lnTo>
                  <a:cubicBezTo>
                    <a:pt x="168945" y="813521"/>
                    <a:pt x="131130" y="851377"/>
                    <a:pt x="84472" y="851377"/>
                  </a:cubicBezTo>
                  <a:cubicBezTo>
                    <a:pt x="37815" y="851377"/>
                    <a:pt x="0" y="813521"/>
                    <a:pt x="0" y="766812"/>
                  </a:cubicBezTo>
                  <a:lnTo>
                    <a:pt x="0" y="339498"/>
                  </a:lnTo>
                  <a:cubicBezTo>
                    <a:pt x="0" y="206721"/>
                    <a:pt x="1938" y="101226"/>
                    <a:pt x="39172" y="0"/>
                  </a:cubicBezTo>
                </a:path>
              </a:pathLst>
            </a:custGeom>
            <a:noFill/>
            <a:ln w="19050" cap="rnd">
              <a:solidFill>
                <a:srgbClr val="002855"/>
              </a:solidFill>
              <a:prstDash val="solid"/>
              <a:round/>
            </a:ln>
          </p:spPr>
          <p:txBody>
            <a:bodyPr rtlCol="0" anchor="ctr"/>
            <a:lstStyle/>
            <a:p>
              <a:endParaRPr lang="es-ES"/>
            </a:p>
          </p:txBody>
        </p:sp>
        <p:sp>
          <p:nvSpPr>
            <p:cNvPr id="16" name="Forma libre 15">
              <a:extLst>
                <a:ext uri="{FF2B5EF4-FFF2-40B4-BE49-F238E27FC236}">
                  <a16:creationId xmlns:a16="http://schemas.microsoft.com/office/drawing/2014/main" id="{883018AB-783E-DFED-6303-DD82FFFC14D0}"/>
                </a:ext>
              </a:extLst>
            </p:cNvPr>
            <p:cNvSpPr/>
            <p:nvPr/>
          </p:nvSpPr>
          <p:spPr>
            <a:xfrm>
              <a:off x="1222725" y="3433505"/>
              <a:ext cx="168944" cy="851377"/>
            </a:xfrm>
            <a:custGeom>
              <a:avLst/>
              <a:gdLst>
                <a:gd name="connsiteX0" fmla="*/ 0 w 168944"/>
                <a:gd name="connsiteY0" fmla="*/ 436650 h 851377"/>
                <a:gd name="connsiteX1" fmla="*/ 0 w 168944"/>
                <a:gd name="connsiteY1" fmla="*/ 766812 h 851377"/>
                <a:gd name="connsiteX2" fmla="*/ 84472 w 168944"/>
                <a:gd name="connsiteY2" fmla="*/ 851377 h 851377"/>
                <a:gd name="connsiteX3" fmla="*/ 168945 w 168944"/>
                <a:gd name="connsiteY3" fmla="*/ 766812 h 851377"/>
                <a:gd name="connsiteX4" fmla="*/ 168945 w 168944"/>
                <a:gd name="connsiteY4" fmla="*/ 339498 h 851377"/>
                <a:gd name="connsiteX5" fmla="*/ 129773 w 168944"/>
                <a:gd name="connsiteY5" fmla="*/ 0 h 85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44" h="851377">
                  <a:moveTo>
                    <a:pt x="0" y="436650"/>
                  </a:moveTo>
                  <a:lnTo>
                    <a:pt x="0" y="766812"/>
                  </a:lnTo>
                  <a:cubicBezTo>
                    <a:pt x="0" y="813521"/>
                    <a:pt x="37815" y="851377"/>
                    <a:pt x="84472" y="851377"/>
                  </a:cubicBezTo>
                  <a:cubicBezTo>
                    <a:pt x="131130" y="851377"/>
                    <a:pt x="168945" y="813521"/>
                    <a:pt x="168945" y="766812"/>
                  </a:cubicBezTo>
                  <a:lnTo>
                    <a:pt x="168945" y="339498"/>
                  </a:lnTo>
                  <a:cubicBezTo>
                    <a:pt x="168945" y="206721"/>
                    <a:pt x="167007" y="101226"/>
                    <a:pt x="129773" y="0"/>
                  </a:cubicBezTo>
                </a:path>
              </a:pathLst>
            </a:custGeom>
            <a:noFill/>
            <a:ln w="19050" cap="rnd">
              <a:solidFill>
                <a:srgbClr val="002855"/>
              </a:solidFill>
              <a:prstDash val="solid"/>
              <a:round/>
            </a:ln>
          </p:spPr>
          <p:txBody>
            <a:bodyPr rtlCol="0" anchor="ctr"/>
            <a:lstStyle/>
            <a:p>
              <a:endParaRPr lang="es-ES"/>
            </a:p>
          </p:txBody>
        </p:sp>
        <p:sp>
          <p:nvSpPr>
            <p:cNvPr id="17" name="Forma libre 16">
              <a:extLst>
                <a:ext uri="{FF2B5EF4-FFF2-40B4-BE49-F238E27FC236}">
                  <a16:creationId xmlns:a16="http://schemas.microsoft.com/office/drawing/2014/main" id="{34BA18EC-DFDE-FD5C-CA7C-6CBC0D588860}"/>
                </a:ext>
              </a:extLst>
            </p:cNvPr>
            <p:cNvSpPr/>
            <p:nvPr/>
          </p:nvSpPr>
          <p:spPr>
            <a:xfrm rot="-2700000">
              <a:off x="1067106" y="2993807"/>
              <a:ext cx="311242" cy="311584"/>
            </a:xfrm>
            <a:custGeom>
              <a:avLst/>
              <a:gdLst>
                <a:gd name="connsiteX0" fmla="*/ 311242 w 311242"/>
                <a:gd name="connsiteY0" fmla="*/ 155792 h 311584"/>
                <a:gd name="connsiteX1" fmla="*/ 155621 w 311242"/>
                <a:gd name="connsiteY1" fmla="*/ 311585 h 311584"/>
                <a:gd name="connsiteX2" fmla="*/ 0 w 311242"/>
                <a:gd name="connsiteY2" fmla="*/ 155792 h 311584"/>
                <a:gd name="connsiteX3" fmla="*/ 155621 w 311242"/>
                <a:gd name="connsiteY3" fmla="*/ 0 h 311584"/>
                <a:gd name="connsiteX4" fmla="*/ 311242 w 311242"/>
                <a:gd name="connsiteY4" fmla="*/ 155792 h 31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42" h="311584">
                  <a:moveTo>
                    <a:pt x="311242" y="155792"/>
                  </a:moveTo>
                  <a:cubicBezTo>
                    <a:pt x="311242" y="241834"/>
                    <a:pt x="241568" y="311585"/>
                    <a:pt x="155621" y="311585"/>
                  </a:cubicBezTo>
                  <a:cubicBezTo>
                    <a:pt x="69674" y="311585"/>
                    <a:pt x="0" y="241834"/>
                    <a:pt x="0" y="155792"/>
                  </a:cubicBezTo>
                  <a:cubicBezTo>
                    <a:pt x="0" y="69751"/>
                    <a:pt x="69674" y="0"/>
                    <a:pt x="155621" y="0"/>
                  </a:cubicBezTo>
                  <a:cubicBezTo>
                    <a:pt x="241568" y="0"/>
                    <a:pt x="311242" y="69751"/>
                    <a:pt x="311242" y="155792"/>
                  </a:cubicBezTo>
                  <a:close/>
                </a:path>
              </a:pathLst>
            </a:custGeom>
            <a:noFill/>
            <a:ln w="19050" cap="flat">
              <a:solidFill>
                <a:srgbClr val="002855"/>
              </a:solidFill>
              <a:prstDash val="solid"/>
              <a:miter/>
            </a:ln>
          </p:spPr>
          <p:txBody>
            <a:bodyPr rtlCol="0" anchor="ctr"/>
            <a:lstStyle/>
            <a:p>
              <a:endParaRPr lang="es-ES"/>
            </a:p>
          </p:txBody>
        </p:sp>
      </p:grpSp>
      <p:grpSp>
        <p:nvGrpSpPr>
          <p:cNvPr id="18" name="Gráfico 6">
            <a:extLst>
              <a:ext uri="{FF2B5EF4-FFF2-40B4-BE49-F238E27FC236}">
                <a16:creationId xmlns:a16="http://schemas.microsoft.com/office/drawing/2014/main" id="{79D217A8-6877-AE94-51C0-024E0B1702FF}"/>
              </a:ext>
            </a:extLst>
          </p:cNvPr>
          <p:cNvGrpSpPr/>
          <p:nvPr/>
        </p:nvGrpSpPr>
        <p:grpSpPr>
          <a:xfrm>
            <a:off x="1092168" y="2167410"/>
            <a:ext cx="283879" cy="654311"/>
            <a:chOff x="784478" y="1274437"/>
            <a:chExt cx="567757" cy="1308620"/>
          </a:xfrm>
          <a:noFill/>
        </p:grpSpPr>
        <p:sp>
          <p:nvSpPr>
            <p:cNvPr id="19" name="Forma libre 18">
              <a:extLst>
                <a:ext uri="{FF2B5EF4-FFF2-40B4-BE49-F238E27FC236}">
                  <a16:creationId xmlns:a16="http://schemas.microsoft.com/office/drawing/2014/main" id="{C29EECFE-847F-8938-25F5-1FACC2F8F27F}"/>
                </a:ext>
              </a:extLst>
            </p:cNvPr>
            <p:cNvSpPr/>
            <p:nvPr/>
          </p:nvSpPr>
          <p:spPr>
            <a:xfrm>
              <a:off x="784478" y="1553074"/>
              <a:ext cx="166328" cy="577851"/>
            </a:xfrm>
            <a:custGeom>
              <a:avLst/>
              <a:gdLst>
                <a:gd name="connsiteX0" fmla="*/ 166329 w 166328"/>
                <a:gd name="connsiteY0" fmla="*/ 0 h 577851"/>
                <a:gd name="connsiteX1" fmla="*/ 0 w 166328"/>
                <a:gd name="connsiteY1" fmla="*/ 423282 h 577851"/>
                <a:gd name="connsiteX2" fmla="*/ 0 w 166328"/>
                <a:gd name="connsiteY2" fmla="*/ 519981 h 577851"/>
                <a:gd name="connsiteX3" fmla="*/ 57792 w 166328"/>
                <a:gd name="connsiteY3" fmla="*/ 577851 h 577851"/>
                <a:gd name="connsiteX4" fmla="*/ 115583 w 166328"/>
                <a:gd name="connsiteY4" fmla="*/ 519981 h 57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28" h="577851">
                  <a:moveTo>
                    <a:pt x="166329" y="0"/>
                  </a:moveTo>
                  <a:cubicBezTo>
                    <a:pt x="75962" y="54414"/>
                    <a:pt x="0" y="181849"/>
                    <a:pt x="0" y="423282"/>
                  </a:cubicBezTo>
                  <a:lnTo>
                    <a:pt x="0" y="519981"/>
                  </a:lnTo>
                  <a:cubicBezTo>
                    <a:pt x="0" y="551949"/>
                    <a:pt x="25867" y="577851"/>
                    <a:pt x="57792" y="577851"/>
                  </a:cubicBezTo>
                  <a:cubicBezTo>
                    <a:pt x="89716" y="577851"/>
                    <a:pt x="115583" y="551949"/>
                    <a:pt x="115583" y="519981"/>
                  </a:cubicBezTo>
                </a:path>
              </a:pathLst>
            </a:custGeom>
            <a:noFill/>
            <a:ln w="19050" cap="rnd">
              <a:solidFill>
                <a:srgbClr val="002855"/>
              </a:solidFill>
              <a:prstDash val="solid"/>
              <a:round/>
            </a:ln>
          </p:spPr>
          <p:txBody>
            <a:bodyPr rtlCol="0" anchor="ctr"/>
            <a:lstStyle/>
            <a:p>
              <a:endParaRPr lang="es-ES"/>
            </a:p>
          </p:txBody>
        </p:sp>
        <p:sp>
          <p:nvSpPr>
            <p:cNvPr id="20" name="Forma libre 19">
              <a:extLst>
                <a:ext uri="{FF2B5EF4-FFF2-40B4-BE49-F238E27FC236}">
                  <a16:creationId xmlns:a16="http://schemas.microsoft.com/office/drawing/2014/main" id="{91B85D4E-4A71-FF1D-1372-439B02675858}"/>
                </a:ext>
              </a:extLst>
            </p:cNvPr>
            <p:cNvSpPr/>
            <p:nvPr/>
          </p:nvSpPr>
          <p:spPr>
            <a:xfrm>
              <a:off x="1185906" y="1553074"/>
              <a:ext cx="166328" cy="577851"/>
            </a:xfrm>
            <a:custGeom>
              <a:avLst/>
              <a:gdLst>
                <a:gd name="connsiteX0" fmla="*/ 0 w 166328"/>
                <a:gd name="connsiteY0" fmla="*/ 0 h 577851"/>
                <a:gd name="connsiteX1" fmla="*/ 166329 w 166328"/>
                <a:gd name="connsiteY1" fmla="*/ 423282 h 577851"/>
                <a:gd name="connsiteX2" fmla="*/ 166329 w 166328"/>
                <a:gd name="connsiteY2" fmla="*/ 519981 h 577851"/>
                <a:gd name="connsiteX3" fmla="*/ 108537 w 166328"/>
                <a:gd name="connsiteY3" fmla="*/ 577851 h 577851"/>
                <a:gd name="connsiteX4" fmla="*/ 50746 w 166328"/>
                <a:gd name="connsiteY4" fmla="*/ 519981 h 57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28" h="577851">
                  <a:moveTo>
                    <a:pt x="0" y="0"/>
                  </a:moveTo>
                  <a:cubicBezTo>
                    <a:pt x="90343" y="54414"/>
                    <a:pt x="166329" y="181849"/>
                    <a:pt x="166329" y="423282"/>
                  </a:cubicBezTo>
                  <a:lnTo>
                    <a:pt x="166329" y="519981"/>
                  </a:lnTo>
                  <a:cubicBezTo>
                    <a:pt x="166329" y="551949"/>
                    <a:pt x="140461" y="577851"/>
                    <a:pt x="108537" y="577851"/>
                  </a:cubicBezTo>
                  <a:cubicBezTo>
                    <a:pt x="76613" y="577851"/>
                    <a:pt x="50746" y="551949"/>
                    <a:pt x="50746" y="519981"/>
                  </a:cubicBezTo>
                </a:path>
              </a:pathLst>
            </a:custGeom>
            <a:noFill/>
            <a:ln w="19050" cap="rnd">
              <a:solidFill>
                <a:srgbClr val="002855"/>
              </a:solidFill>
              <a:prstDash val="solid"/>
              <a:round/>
            </a:ln>
          </p:spPr>
          <p:txBody>
            <a:bodyPr rtlCol="0" anchor="ctr"/>
            <a:lstStyle/>
            <a:p>
              <a:endParaRPr lang="es-ES"/>
            </a:p>
          </p:txBody>
        </p:sp>
        <p:sp>
          <p:nvSpPr>
            <p:cNvPr id="21" name="Forma libre 20">
              <a:extLst>
                <a:ext uri="{FF2B5EF4-FFF2-40B4-BE49-F238E27FC236}">
                  <a16:creationId xmlns:a16="http://schemas.microsoft.com/office/drawing/2014/main" id="{D1C91F6C-14F4-CEDA-6586-75273EF06206}"/>
                </a:ext>
              </a:extLst>
            </p:cNvPr>
            <p:cNvSpPr/>
            <p:nvPr/>
          </p:nvSpPr>
          <p:spPr>
            <a:xfrm>
              <a:off x="900061" y="1734802"/>
              <a:ext cx="168283" cy="848255"/>
            </a:xfrm>
            <a:custGeom>
              <a:avLst/>
              <a:gdLst>
                <a:gd name="connsiteX0" fmla="*/ 168283 w 168283"/>
                <a:gd name="connsiteY0" fmla="*/ 435049 h 848255"/>
                <a:gd name="connsiteX1" fmla="*/ 168283 w 168283"/>
                <a:gd name="connsiteY1" fmla="*/ 764001 h 848255"/>
                <a:gd name="connsiteX2" fmla="*/ 84142 w 168283"/>
                <a:gd name="connsiteY2" fmla="*/ 848256 h 848255"/>
                <a:gd name="connsiteX3" fmla="*/ 0 w 168283"/>
                <a:gd name="connsiteY3" fmla="*/ 764001 h 848255"/>
                <a:gd name="connsiteX4" fmla="*/ 0 w 168283"/>
                <a:gd name="connsiteY4" fmla="*/ 338254 h 848255"/>
                <a:gd name="connsiteX5" fmla="*/ 39018 w 168283"/>
                <a:gd name="connsiteY5" fmla="*/ 0 h 8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83" h="848255">
                  <a:moveTo>
                    <a:pt x="168283" y="435049"/>
                  </a:moveTo>
                  <a:lnTo>
                    <a:pt x="168283" y="764001"/>
                  </a:lnTo>
                  <a:cubicBezTo>
                    <a:pt x="168283" y="810538"/>
                    <a:pt x="130616" y="848256"/>
                    <a:pt x="84142" y="848256"/>
                  </a:cubicBezTo>
                  <a:cubicBezTo>
                    <a:pt x="37667" y="848256"/>
                    <a:pt x="0" y="810538"/>
                    <a:pt x="0" y="764001"/>
                  </a:cubicBezTo>
                  <a:lnTo>
                    <a:pt x="0" y="338254"/>
                  </a:lnTo>
                  <a:cubicBezTo>
                    <a:pt x="0" y="205963"/>
                    <a:pt x="1930" y="100855"/>
                    <a:pt x="39018" y="0"/>
                  </a:cubicBezTo>
                </a:path>
              </a:pathLst>
            </a:custGeom>
            <a:noFill/>
            <a:ln w="19050" cap="rnd">
              <a:solidFill>
                <a:srgbClr val="002855"/>
              </a:solidFill>
              <a:prstDash val="solid"/>
              <a:round/>
            </a:ln>
          </p:spPr>
          <p:txBody>
            <a:bodyPr rtlCol="0" anchor="ctr"/>
            <a:lstStyle/>
            <a:p>
              <a:endParaRPr lang="es-ES"/>
            </a:p>
          </p:txBody>
        </p:sp>
        <p:sp>
          <p:nvSpPr>
            <p:cNvPr id="22" name="Forma libre 21">
              <a:extLst>
                <a:ext uri="{FF2B5EF4-FFF2-40B4-BE49-F238E27FC236}">
                  <a16:creationId xmlns:a16="http://schemas.microsoft.com/office/drawing/2014/main" id="{932457FA-4DF1-C3A5-50CE-8BB03D8CB731}"/>
                </a:ext>
              </a:extLst>
            </p:cNvPr>
            <p:cNvSpPr/>
            <p:nvPr/>
          </p:nvSpPr>
          <p:spPr>
            <a:xfrm>
              <a:off x="1068344" y="1734802"/>
              <a:ext cx="168283" cy="848255"/>
            </a:xfrm>
            <a:custGeom>
              <a:avLst/>
              <a:gdLst>
                <a:gd name="connsiteX0" fmla="*/ 0 w 168283"/>
                <a:gd name="connsiteY0" fmla="*/ 435049 h 848255"/>
                <a:gd name="connsiteX1" fmla="*/ 0 w 168283"/>
                <a:gd name="connsiteY1" fmla="*/ 764001 h 848255"/>
                <a:gd name="connsiteX2" fmla="*/ 84142 w 168283"/>
                <a:gd name="connsiteY2" fmla="*/ 848256 h 848255"/>
                <a:gd name="connsiteX3" fmla="*/ 168283 w 168283"/>
                <a:gd name="connsiteY3" fmla="*/ 764001 h 848255"/>
                <a:gd name="connsiteX4" fmla="*/ 168283 w 168283"/>
                <a:gd name="connsiteY4" fmla="*/ 338254 h 848255"/>
                <a:gd name="connsiteX5" fmla="*/ 129265 w 168283"/>
                <a:gd name="connsiteY5" fmla="*/ 0 h 8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83" h="848255">
                  <a:moveTo>
                    <a:pt x="0" y="435049"/>
                  </a:moveTo>
                  <a:lnTo>
                    <a:pt x="0" y="764001"/>
                  </a:lnTo>
                  <a:cubicBezTo>
                    <a:pt x="0" y="810538"/>
                    <a:pt x="37667" y="848256"/>
                    <a:pt x="84142" y="848256"/>
                  </a:cubicBezTo>
                  <a:cubicBezTo>
                    <a:pt x="130616" y="848256"/>
                    <a:pt x="168283" y="810538"/>
                    <a:pt x="168283" y="764001"/>
                  </a:cubicBezTo>
                  <a:lnTo>
                    <a:pt x="168283" y="338254"/>
                  </a:lnTo>
                  <a:cubicBezTo>
                    <a:pt x="168283" y="205963"/>
                    <a:pt x="166353" y="100855"/>
                    <a:pt x="129265" y="0"/>
                  </a:cubicBezTo>
                </a:path>
              </a:pathLst>
            </a:custGeom>
            <a:noFill/>
            <a:ln w="19050" cap="rnd">
              <a:solidFill>
                <a:srgbClr val="002855"/>
              </a:solidFill>
              <a:prstDash val="solid"/>
              <a:round/>
            </a:ln>
          </p:spPr>
          <p:txBody>
            <a:bodyPr rtlCol="0" anchor="ctr"/>
            <a:lstStyle/>
            <a:p>
              <a:endParaRPr lang="es-ES"/>
            </a:p>
          </p:txBody>
        </p:sp>
        <p:sp>
          <p:nvSpPr>
            <p:cNvPr id="23" name="Forma libre 22">
              <a:extLst>
                <a:ext uri="{FF2B5EF4-FFF2-40B4-BE49-F238E27FC236}">
                  <a16:creationId xmlns:a16="http://schemas.microsoft.com/office/drawing/2014/main" id="{91E2D590-D731-C402-65F1-698ED143EC02}"/>
                </a:ext>
              </a:extLst>
            </p:cNvPr>
            <p:cNvSpPr/>
            <p:nvPr/>
          </p:nvSpPr>
          <p:spPr>
            <a:xfrm rot="-538199">
              <a:off x="913331" y="1296740"/>
              <a:ext cx="310023" cy="310442"/>
            </a:xfrm>
            <a:custGeom>
              <a:avLst/>
              <a:gdLst>
                <a:gd name="connsiteX0" fmla="*/ 310024 w 310023"/>
                <a:gd name="connsiteY0" fmla="*/ 155221 h 310442"/>
                <a:gd name="connsiteX1" fmla="*/ 155012 w 310023"/>
                <a:gd name="connsiteY1" fmla="*/ 310442 h 310442"/>
                <a:gd name="connsiteX2" fmla="*/ 0 w 310023"/>
                <a:gd name="connsiteY2" fmla="*/ 155221 h 310442"/>
                <a:gd name="connsiteX3" fmla="*/ 155012 w 310023"/>
                <a:gd name="connsiteY3" fmla="*/ 0 h 310442"/>
                <a:gd name="connsiteX4" fmla="*/ 310024 w 310023"/>
                <a:gd name="connsiteY4" fmla="*/ 155221 h 31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023" h="310442">
                  <a:moveTo>
                    <a:pt x="310024" y="155221"/>
                  </a:moveTo>
                  <a:cubicBezTo>
                    <a:pt x="310024" y="240947"/>
                    <a:pt x="240623" y="310442"/>
                    <a:pt x="155012" y="310442"/>
                  </a:cubicBezTo>
                  <a:cubicBezTo>
                    <a:pt x="69401" y="310442"/>
                    <a:pt x="0" y="240947"/>
                    <a:pt x="0" y="155221"/>
                  </a:cubicBezTo>
                  <a:cubicBezTo>
                    <a:pt x="0" y="69495"/>
                    <a:pt x="69401" y="0"/>
                    <a:pt x="155012" y="0"/>
                  </a:cubicBezTo>
                  <a:cubicBezTo>
                    <a:pt x="240623" y="0"/>
                    <a:pt x="310024" y="69495"/>
                    <a:pt x="310024" y="155221"/>
                  </a:cubicBezTo>
                  <a:close/>
                </a:path>
              </a:pathLst>
            </a:custGeom>
            <a:noFill/>
            <a:ln w="19050" cap="flat">
              <a:solidFill>
                <a:srgbClr val="002855"/>
              </a:solidFill>
              <a:prstDash val="solid"/>
              <a:miter/>
            </a:ln>
          </p:spPr>
          <p:txBody>
            <a:bodyPr rtlCol="0" anchor="ctr"/>
            <a:lstStyle/>
            <a:p>
              <a:endParaRPr lang="es-ES"/>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C718C33F-B2DF-C1AA-5BEE-BFB5F177D822}"/>
              </a:ext>
            </a:extLst>
          </p:cNvPr>
          <p:cNvSpPr/>
          <p:nvPr/>
        </p:nvSpPr>
        <p:spPr>
          <a:xfrm>
            <a:off x="1861239" y="343079"/>
            <a:ext cx="8017934" cy="567267"/>
          </a:xfrm>
          <a:prstGeom prst="roundRect">
            <a:avLst>
              <a:gd name="adj" fmla="val 9205"/>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lnSpc>
                <a:spcPts val="2800"/>
              </a:lnSpc>
              <a:spcBef>
                <a:spcPct val="20000"/>
              </a:spcBef>
            </a:pPr>
            <a:r>
              <a:rPr lang="es-ES" altLang="es-ES" sz="1800" b="1" dirty="0">
                <a:solidFill>
                  <a:schemeClr val="bg1"/>
                </a:solidFill>
              </a:rPr>
              <a:t>Cómo recomiendan las guías que abordemos al paciente con DM 2</a:t>
            </a:r>
          </a:p>
        </p:txBody>
      </p:sp>
      <p:sp>
        <p:nvSpPr>
          <p:cNvPr id="3" name="Rectángulo redondeado 2">
            <a:extLst>
              <a:ext uri="{FF2B5EF4-FFF2-40B4-BE49-F238E27FC236}">
                <a16:creationId xmlns:a16="http://schemas.microsoft.com/office/drawing/2014/main" id="{1757B700-BD7E-2F05-D979-536E6C254F2D}"/>
              </a:ext>
            </a:extLst>
          </p:cNvPr>
          <p:cNvSpPr/>
          <p:nvPr/>
        </p:nvSpPr>
        <p:spPr>
          <a:xfrm>
            <a:off x="1303867" y="1034698"/>
            <a:ext cx="3691467" cy="1397000"/>
          </a:xfrm>
          <a:prstGeom prst="roundRect">
            <a:avLst>
              <a:gd name="adj" fmla="val 4852"/>
            </a:avLst>
          </a:prstGeom>
          <a:solidFill>
            <a:schemeClr val="bg1"/>
          </a:solidFill>
          <a:ln w="22225">
            <a:solidFill>
              <a:srgbClr val="F3F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REVIEW AND AGREE ON MANAGEMENT PLAN</a:t>
            </a:r>
          </a:p>
          <a:p>
            <a:pPr marL="133350" indent="-133350">
              <a:buFont typeface="Arial" panose="020B0604020202020204" pitchFamily="34" charset="0"/>
              <a:buChar char="•"/>
            </a:pPr>
            <a:r>
              <a:rPr lang="es-ES" sz="900" dirty="0" err="1">
                <a:solidFill>
                  <a:srgbClr val="002855"/>
                </a:solidFill>
              </a:rPr>
              <a:t>Review</a:t>
            </a:r>
            <a:r>
              <a:rPr lang="es-ES" sz="900" dirty="0">
                <a:solidFill>
                  <a:srgbClr val="002855"/>
                </a:solidFill>
              </a:rPr>
              <a:t> </a:t>
            </a:r>
            <a:r>
              <a:rPr lang="es-ES" sz="900" dirty="0" err="1">
                <a:solidFill>
                  <a:srgbClr val="002855"/>
                </a:solidFill>
              </a:rPr>
              <a:t>management</a:t>
            </a:r>
            <a:r>
              <a:rPr lang="es-ES" sz="900" dirty="0">
                <a:solidFill>
                  <a:srgbClr val="002855"/>
                </a:solidFill>
              </a:rPr>
              <a:t> plan</a:t>
            </a:r>
          </a:p>
          <a:p>
            <a:pPr marL="133350" indent="-133350">
              <a:buFont typeface="Arial" panose="020B0604020202020204" pitchFamily="34" charset="0"/>
              <a:buChar char="•"/>
            </a:pPr>
            <a:r>
              <a:rPr lang="es-ES" sz="900" dirty="0" err="1">
                <a:solidFill>
                  <a:srgbClr val="002855"/>
                </a:solidFill>
              </a:rPr>
              <a:t>Mutually</a:t>
            </a:r>
            <a:r>
              <a:rPr lang="es-ES" sz="900" dirty="0">
                <a:solidFill>
                  <a:srgbClr val="002855"/>
                </a:solidFill>
              </a:rPr>
              <a:t> </a:t>
            </a:r>
            <a:r>
              <a:rPr lang="es-ES" sz="900" dirty="0" err="1">
                <a:solidFill>
                  <a:srgbClr val="002855"/>
                </a:solidFill>
              </a:rPr>
              <a:t>agreement</a:t>
            </a:r>
            <a:r>
              <a:rPr lang="es-ES" sz="900" dirty="0">
                <a:solidFill>
                  <a:srgbClr val="002855"/>
                </a:solidFill>
              </a:rPr>
              <a:t> </a:t>
            </a:r>
            <a:r>
              <a:rPr lang="es-ES" sz="900" dirty="0" err="1">
                <a:solidFill>
                  <a:srgbClr val="002855"/>
                </a:solidFill>
              </a:rPr>
              <a:t>on</a:t>
            </a:r>
            <a:r>
              <a:rPr lang="es-ES" sz="900" dirty="0">
                <a:solidFill>
                  <a:srgbClr val="002855"/>
                </a:solidFill>
              </a:rPr>
              <a:t> </a:t>
            </a:r>
            <a:r>
              <a:rPr lang="es-ES" sz="900" dirty="0" err="1">
                <a:solidFill>
                  <a:srgbClr val="002855"/>
                </a:solidFill>
              </a:rPr>
              <a:t>changes</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Ensuare</a:t>
            </a:r>
            <a:r>
              <a:rPr lang="es-ES" sz="900" dirty="0">
                <a:solidFill>
                  <a:srgbClr val="002855"/>
                </a:solidFill>
              </a:rPr>
              <a:t> </a:t>
            </a:r>
            <a:r>
              <a:rPr lang="es-ES" sz="900" dirty="0" err="1">
                <a:solidFill>
                  <a:srgbClr val="002855"/>
                </a:solidFill>
              </a:rPr>
              <a:t>agreed</a:t>
            </a:r>
            <a:r>
              <a:rPr lang="es-ES" sz="900" dirty="0">
                <a:solidFill>
                  <a:srgbClr val="002855"/>
                </a:solidFill>
              </a:rPr>
              <a:t> </a:t>
            </a:r>
            <a:r>
              <a:rPr lang="es-ES" sz="900" dirty="0" err="1">
                <a:solidFill>
                  <a:srgbClr val="002855"/>
                </a:solidFill>
              </a:rPr>
              <a:t>modification</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therapu</a:t>
            </a:r>
            <a:r>
              <a:rPr lang="es-ES" sz="900" dirty="0">
                <a:solidFill>
                  <a:srgbClr val="002855"/>
                </a:solidFill>
              </a:rPr>
              <a:t> </a:t>
            </a:r>
            <a:r>
              <a:rPr lang="es-ES" sz="900" dirty="0" err="1">
                <a:solidFill>
                  <a:srgbClr val="002855"/>
                </a:solidFill>
              </a:rPr>
              <a:t>is</a:t>
            </a:r>
            <a:r>
              <a:rPr lang="es-ES" sz="900" dirty="0">
                <a:solidFill>
                  <a:srgbClr val="002855"/>
                </a:solidFill>
              </a:rPr>
              <a:t> </a:t>
            </a:r>
            <a:r>
              <a:rPr lang="es-ES" sz="900" dirty="0" err="1">
                <a:solidFill>
                  <a:srgbClr val="002855"/>
                </a:solidFill>
              </a:rPr>
              <a:t>impemented</a:t>
            </a:r>
            <a:r>
              <a:rPr lang="es-ES" sz="900" dirty="0">
                <a:solidFill>
                  <a:srgbClr val="002855"/>
                </a:solidFill>
              </a:rPr>
              <a:t> in a </a:t>
            </a:r>
            <a:r>
              <a:rPr lang="es-ES" sz="900" dirty="0" err="1">
                <a:solidFill>
                  <a:srgbClr val="002855"/>
                </a:solidFill>
              </a:rPr>
              <a:t>timely</a:t>
            </a:r>
            <a:r>
              <a:rPr lang="es-ES" sz="900" dirty="0">
                <a:solidFill>
                  <a:srgbClr val="002855"/>
                </a:solidFill>
              </a:rPr>
              <a:t> </a:t>
            </a:r>
            <a:r>
              <a:rPr lang="es-ES" sz="900" dirty="0" err="1">
                <a:solidFill>
                  <a:srgbClr val="002855"/>
                </a:solidFill>
              </a:rPr>
              <a:t>fashion</a:t>
            </a:r>
            <a:r>
              <a:rPr lang="es-ES" sz="900" dirty="0">
                <a:solidFill>
                  <a:srgbClr val="002855"/>
                </a:solidFill>
              </a:rPr>
              <a:t> </a:t>
            </a:r>
            <a:r>
              <a:rPr lang="es-ES" sz="900" dirty="0" err="1">
                <a:solidFill>
                  <a:srgbClr val="002855"/>
                </a:solidFill>
              </a:rPr>
              <a:t>to</a:t>
            </a:r>
            <a:r>
              <a:rPr lang="es-ES" sz="900" dirty="0">
                <a:solidFill>
                  <a:srgbClr val="002855"/>
                </a:solidFill>
              </a:rPr>
              <a:t> </a:t>
            </a:r>
            <a:r>
              <a:rPr lang="es-ES" sz="900" dirty="0" err="1">
                <a:solidFill>
                  <a:srgbClr val="002855"/>
                </a:solidFill>
              </a:rPr>
              <a:t>avoid</a:t>
            </a:r>
            <a:r>
              <a:rPr lang="es-ES" sz="900" dirty="0">
                <a:solidFill>
                  <a:srgbClr val="002855"/>
                </a:solidFill>
              </a:rPr>
              <a:t> </a:t>
            </a:r>
            <a:r>
              <a:rPr lang="es-ES" sz="900" dirty="0" err="1">
                <a:solidFill>
                  <a:srgbClr val="002855"/>
                </a:solidFill>
              </a:rPr>
              <a:t>therapeutic</a:t>
            </a:r>
            <a:r>
              <a:rPr lang="es-ES" sz="900" dirty="0">
                <a:solidFill>
                  <a:srgbClr val="002855"/>
                </a:solidFill>
              </a:rPr>
              <a:t> </a:t>
            </a:r>
            <a:r>
              <a:rPr lang="es-ES" sz="900" dirty="0" err="1">
                <a:solidFill>
                  <a:srgbClr val="002855"/>
                </a:solidFill>
              </a:rPr>
              <a:t>inertia</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Decision</a:t>
            </a:r>
            <a:r>
              <a:rPr lang="es-ES" sz="900" dirty="0">
                <a:solidFill>
                  <a:srgbClr val="002855"/>
                </a:solidFill>
              </a:rPr>
              <a:t> </a:t>
            </a:r>
            <a:r>
              <a:rPr lang="es-ES" sz="900" dirty="0" err="1">
                <a:solidFill>
                  <a:srgbClr val="002855"/>
                </a:solidFill>
              </a:rPr>
              <a:t>cycle</a:t>
            </a:r>
            <a:r>
              <a:rPr lang="es-ES" sz="900" dirty="0">
                <a:solidFill>
                  <a:srgbClr val="002855"/>
                </a:solidFill>
              </a:rPr>
              <a:t> </a:t>
            </a:r>
            <a:r>
              <a:rPr lang="es-ES" sz="900" dirty="0" err="1">
                <a:solidFill>
                  <a:srgbClr val="002855"/>
                </a:solidFill>
              </a:rPr>
              <a:t>undertaken</a:t>
            </a:r>
            <a:r>
              <a:rPr lang="es-ES" sz="900" dirty="0">
                <a:solidFill>
                  <a:srgbClr val="002855"/>
                </a:solidFill>
              </a:rPr>
              <a:t> </a:t>
            </a:r>
            <a:r>
              <a:rPr lang="es-ES" sz="900" dirty="0" err="1">
                <a:solidFill>
                  <a:srgbClr val="002855"/>
                </a:solidFill>
              </a:rPr>
              <a:t>regularly</a:t>
            </a:r>
            <a:r>
              <a:rPr lang="es-ES" sz="900" dirty="0">
                <a:solidFill>
                  <a:srgbClr val="002855"/>
                </a:solidFill>
              </a:rPr>
              <a:t> (at </a:t>
            </a:r>
            <a:r>
              <a:rPr lang="es-ES" sz="900" dirty="0" err="1">
                <a:solidFill>
                  <a:srgbClr val="002855"/>
                </a:solidFill>
              </a:rPr>
              <a:t>least</a:t>
            </a:r>
            <a:r>
              <a:rPr lang="es-ES" sz="900" dirty="0">
                <a:solidFill>
                  <a:srgbClr val="002855"/>
                </a:solidFill>
              </a:rPr>
              <a:t> once/</a:t>
            </a:r>
            <a:r>
              <a:rPr lang="es-ES" sz="900" dirty="0" err="1">
                <a:solidFill>
                  <a:srgbClr val="002855"/>
                </a:solidFill>
              </a:rPr>
              <a:t>twice</a:t>
            </a:r>
            <a:r>
              <a:rPr lang="es-ES" sz="900" dirty="0">
                <a:solidFill>
                  <a:srgbClr val="002855"/>
                </a:solidFill>
              </a:rPr>
              <a:t> a </a:t>
            </a:r>
            <a:r>
              <a:rPr lang="es-ES" sz="900" dirty="0" err="1">
                <a:solidFill>
                  <a:srgbClr val="002855"/>
                </a:solidFill>
              </a:rPr>
              <a:t>year</a:t>
            </a:r>
            <a:r>
              <a:rPr lang="es-ES" sz="900" dirty="0">
                <a:solidFill>
                  <a:srgbClr val="002855"/>
                </a:solidFill>
              </a:rPr>
              <a:t>)</a:t>
            </a:r>
          </a:p>
        </p:txBody>
      </p:sp>
      <p:sp>
        <p:nvSpPr>
          <p:cNvPr id="4" name="Rectángulo redondeado 3">
            <a:extLst>
              <a:ext uri="{FF2B5EF4-FFF2-40B4-BE49-F238E27FC236}">
                <a16:creationId xmlns:a16="http://schemas.microsoft.com/office/drawing/2014/main" id="{D77FFF6A-4939-6A6B-35D1-127A83C49944}"/>
              </a:ext>
            </a:extLst>
          </p:cNvPr>
          <p:cNvSpPr/>
          <p:nvPr/>
        </p:nvSpPr>
        <p:spPr>
          <a:xfrm>
            <a:off x="731838" y="2675466"/>
            <a:ext cx="3653895" cy="1185332"/>
          </a:xfrm>
          <a:prstGeom prst="roundRect">
            <a:avLst>
              <a:gd name="adj" fmla="val 4852"/>
            </a:avLst>
          </a:prstGeom>
          <a:solidFill>
            <a:schemeClr val="bg1"/>
          </a:solidFill>
          <a:ln w="22225">
            <a:solidFill>
              <a:srgbClr val="F3EE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ONGOING MONITORING AND SUPPORT INCLUDING:</a:t>
            </a:r>
          </a:p>
          <a:p>
            <a:pPr marL="133350" indent="-133350">
              <a:buFont typeface="Arial" panose="020B0604020202020204" pitchFamily="34" charset="0"/>
              <a:buChar char="•"/>
            </a:pPr>
            <a:r>
              <a:rPr lang="es-ES" sz="900" dirty="0" err="1">
                <a:solidFill>
                  <a:srgbClr val="002855"/>
                </a:solidFill>
              </a:rPr>
              <a:t>Emotional</a:t>
            </a:r>
            <a:r>
              <a:rPr lang="es-ES" sz="900" dirty="0">
                <a:solidFill>
                  <a:srgbClr val="002855"/>
                </a:solidFill>
              </a:rPr>
              <a:t> </a:t>
            </a:r>
            <a:r>
              <a:rPr lang="es-ES" sz="900" dirty="0" err="1">
                <a:solidFill>
                  <a:srgbClr val="002855"/>
                </a:solidFill>
              </a:rPr>
              <a:t>well-being</a:t>
            </a:r>
            <a:endParaRPr lang="es-ES" sz="900" dirty="0">
              <a:solidFill>
                <a:srgbClr val="002855"/>
              </a:solidFill>
            </a:endParaRPr>
          </a:p>
          <a:p>
            <a:pPr marL="133350" indent="-133350">
              <a:buFont typeface="Arial" panose="020B0604020202020204" pitchFamily="34" charset="0"/>
              <a:buChar char="•"/>
            </a:pPr>
            <a:r>
              <a:rPr lang="es-ES" sz="900" dirty="0" err="1">
                <a:solidFill>
                  <a:srgbClr val="002855"/>
                </a:solidFill>
              </a:rPr>
              <a:t>Check</a:t>
            </a:r>
            <a:r>
              <a:rPr lang="es-ES" sz="900" dirty="0">
                <a:solidFill>
                  <a:srgbClr val="002855"/>
                </a:solidFill>
              </a:rPr>
              <a:t> </a:t>
            </a:r>
            <a:r>
              <a:rPr lang="es-ES" sz="900" dirty="0" err="1">
                <a:solidFill>
                  <a:srgbClr val="002855"/>
                </a:solidFill>
              </a:rPr>
              <a:t>tolerability</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medication</a:t>
            </a:r>
            <a:endParaRPr lang="es-ES" sz="900" dirty="0">
              <a:solidFill>
                <a:srgbClr val="002855"/>
              </a:solidFill>
            </a:endParaRPr>
          </a:p>
          <a:p>
            <a:pPr marL="133350" indent="-133350">
              <a:buFont typeface="Arial" panose="020B0604020202020204" pitchFamily="34" charset="0"/>
              <a:buChar char="•"/>
            </a:pPr>
            <a:r>
              <a:rPr lang="es-ES" sz="900" dirty="0">
                <a:solidFill>
                  <a:srgbClr val="002855"/>
                </a:solidFill>
              </a:rPr>
              <a:t>Monitor </a:t>
            </a:r>
            <a:r>
              <a:rPr lang="es-ES" sz="900" dirty="0" err="1">
                <a:solidFill>
                  <a:srgbClr val="002855"/>
                </a:solidFill>
              </a:rPr>
              <a:t>gycemic</a:t>
            </a:r>
            <a:r>
              <a:rPr lang="es-ES" sz="900" dirty="0">
                <a:solidFill>
                  <a:srgbClr val="002855"/>
                </a:solidFill>
              </a:rPr>
              <a:t> status</a:t>
            </a:r>
          </a:p>
          <a:p>
            <a:pPr marL="133350" indent="-133350">
              <a:buFont typeface="Arial" panose="020B0604020202020204" pitchFamily="34" charset="0"/>
              <a:buChar char="•"/>
            </a:pPr>
            <a:r>
              <a:rPr lang="es-ES" sz="900" dirty="0" err="1">
                <a:solidFill>
                  <a:srgbClr val="002855"/>
                </a:solidFill>
              </a:rPr>
              <a:t>Biofeedback</a:t>
            </a:r>
            <a:r>
              <a:rPr lang="es-ES" sz="900" dirty="0">
                <a:solidFill>
                  <a:srgbClr val="002855"/>
                </a:solidFill>
              </a:rPr>
              <a:t> </a:t>
            </a:r>
            <a:r>
              <a:rPr lang="es-ES" sz="900" dirty="0" err="1">
                <a:solidFill>
                  <a:srgbClr val="002855"/>
                </a:solidFill>
              </a:rPr>
              <a:t>including</a:t>
            </a:r>
            <a:r>
              <a:rPr lang="es-ES" sz="900" dirty="0">
                <a:solidFill>
                  <a:srgbClr val="002855"/>
                </a:solidFill>
              </a:rPr>
              <a:t> SMBG, </a:t>
            </a:r>
            <a:r>
              <a:rPr lang="es-ES" sz="900" dirty="0" err="1">
                <a:solidFill>
                  <a:srgbClr val="002855"/>
                </a:solidFill>
              </a:rPr>
              <a:t>weight</a:t>
            </a:r>
            <a:r>
              <a:rPr lang="es-ES" sz="900" dirty="0">
                <a:solidFill>
                  <a:srgbClr val="002855"/>
                </a:solidFill>
              </a:rPr>
              <a:t>, step </a:t>
            </a:r>
            <a:r>
              <a:rPr lang="es-ES" sz="900" dirty="0" err="1">
                <a:solidFill>
                  <a:srgbClr val="002855"/>
                </a:solidFill>
              </a:rPr>
              <a:t>count</a:t>
            </a:r>
            <a:r>
              <a:rPr lang="es-ES" sz="900" dirty="0">
                <a:solidFill>
                  <a:srgbClr val="002855"/>
                </a:solidFill>
              </a:rPr>
              <a:t>, </a:t>
            </a:r>
            <a:br>
              <a:rPr lang="es-ES" sz="900" dirty="0">
                <a:solidFill>
                  <a:srgbClr val="002855"/>
                </a:solidFill>
              </a:rPr>
            </a:br>
            <a:r>
              <a:rPr lang="es-ES" sz="900" dirty="0">
                <a:solidFill>
                  <a:srgbClr val="002855"/>
                </a:solidFill>
              </a:rPr>
              <a:t>HbA</a:t>
            </a:r>
            <a:r>
              <a:rPr lang="es-ES" sz="900" baseline="-25000" dirty="0">
                <a:solidFill>
                  <a:srgbClr val="002855"/>
                </a:solidFill>
              </a:rPr>
              <a:t>1c</a:t>
            </a:r>
            <a:r>
              <a:rPr lang="es-ES" sz="900" dirty="0">
                <a:solidFill>
                  <a:srgbClr val="002855"/>
                </a:solidFill>
              </a:rPr>
              <a:t>, </a:t>
            </a:r>
            <a:r>
              <a:rPr lang="es-ES" sz="900" dirty="0" err="1">
                <a:solidFill>
                  <a:srgbClr val="002855"/>
                </a:solidFill>
              </a:rPr>
              <a:t>Blood</a:t>
            </a:r>
            <a:r>
              <a:rPr lang="es-ES" sz="900" dirty="0">
                <a:solidFill>
                  <a:srgbClr val="002855"/>
                </a:solidFill>
              </a:rPr>
              <a:t> </a:t>
            </a:r>
            <a:r>
              <a:rPr lang="es-ES" sz="900" dirty="0" err="1">
                <a:solidFill>
                  <a:srgbClr val="002855"/>
                </a:solidFill>
              </a:rPr>
              <a:t>pressure</a:t>
            </a:r>
            <a:r>
              <a:rPr lang="es-ES" sz="900" dirty="0">
                <a:solidFill>
                  <a:srgbClr val="002855"/>
                </a:solidFill>
              </a:rPr>
              <a:t>, </a:t>
            </a:r>
            <a:r>
              <a:rPr lang="es-ES" sz="900" dirty="0" err="1">
                <a:solidFill>
                  <a:srgbClr val="002855"/>
                </a:solidFill>
              </a:rPr>
              <a:t>lipids</a:t>
            </a:r>
            <a:endParaRPr lang="es-ES" sz="900" dirty="0">
              <a:solidFill>
                <a:srgbClr val="002855"/>
              </a:solidFill>
            </a:endParaRPr>
          </a:p>
        </p:txBody>
      </p:sp>
      <p:sp>
        <p:nvSpPr>
          <p:cNvPr id="5" name="Rectángulo redondeado 4">
            <a:extLst>
              <a:ext uri="{FF2B5EF4-FFF2-40B4-BE49-F238E27FC236}">
                <a16:creationId xmlns:a16="http://schemas.microsoft.com/office/drawing/2014/main" id="{9E055E5D-18CA-FD31-6516-8D3128FB42CD}"/>
              </a:ext>
            </a:extLst>
          </p:cNvPr>
          <p:cNvSpPr/>
          <p:nvPr/>
        </p:nvSpPr>
        <p:spPr>
          <a:xfrm>
            <a:off x="1744133" y="4299607"/>
            <a:ext cx="3039533" cy="905025"/>
          </a:xfrm>
          <a:prstGeom prst="roundRect">
            <a:avLst>
              <a:gd name="adj" fmla="val 4852"/>
            </a:avLst>
          </a:prstGeom>
          <a:solidFill>
            <a:schemeClr val="bg1"/>
          </a:solidFill>
          <a:ln w="22225">
            <a:solidFill>
              <a:srgbClr val="98C6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IMPLEMENT MANAGEMENT PLAN</a:t>
            </a:r>
          </a:p>
          <a:p>
            <a:pPr marL="133350" indent="-133350">
              <a:buFont typeface="Arial" panose="020B0604020202020204" pitchFamily="34" charset="0"/>
              <a:buChar char="•"/>
            </a:pPr>
            <a:r>
              <a:rPr lang="es-ES" sz="900" dirty="0" err="1">
                <a:solidFill>
                  <a:srgbClr val="002855"/>
                </a:solidFill>
              </a:rPr>
              <a:t>Patients</a:t>
            </a:r>
            <a:r>
              <a:rPr lang="es-ES" sz="900" dirty="0">
                <a:solidFill>
                  <a:srgbClr val="002855"/>
                </a:solidFill>
              </a:rPr>
              <a:t> </a:t>
            </a:r>
            <a:r>
              <a:rPr lang="es-ES" sz="900" dirty="0" err="1">
                <a:solidFill>
                  <a:srgbClr val="002855"/>
                </a:solidFill>
              </a:rPr>
              <a:t>not</a:t>
            </a:r>
            <a:r>
              <a:rPr lang="es-ES" sz="900" dirty="0">
                <a:solidFill>
                  <a:srgbClr val="002855"/>
                </a:solidFill>
              </a:rPr>
              <a:t> meeting </a:t>
            </a:r>
            <a:r>
              <a:rPr lang="es-ES" sz="900" dirty="0" err="1">
                <a:solidFill>
                  <a:srgbClr val="002855"/>
                </a:solidFill>
              </a:rPr>
              <a:t>goals</a:t>
            </a:r>
            <a:r>
              <a:rPr lang="es-ES" sz="900" dirty="0">
                <a:solidFill>
                  <a:srgbClr val="002855"/>
                </a:solidFill>
              </a:rPr>
              <a:t> </a:t>
            </a:r>
            <a:r>
              <a:rPr lang="es-ES" sz="900" dirty="0" err="1">
                <a:solidFill>
                  <a:srgbClr val="002855"/>
                </a:solidFill>
              </a:rPr>
              <a:t>generally</a:t>
            </a:r>
            <a:r>
              <a:rPr lang="es-ES" sz="900" dirty="0">
                <a:solidFill>
                  <a:srgbClr val="002855"/>
                </a:solidFill>
              </a:rPr>
              <a:t> </a:t>
            </a:r>
            <a:r>
              <a:rPr lang="es-ES" sz="900" dirty="0" err="1">
                <a:solidFill>
                  <a:srgbClr val="002855"/>
                </a:solidFill>
              </a:rPr>
              <a:t>should</a:t>
            </a:r>
            <a:r>
              <a:rPr lang="es-ES" sz="900" dirty="0">
                <a:solidFill>
                  <a:srgbClr val="002855"/>
                </a:solidFill>
              </a:rPr>
              <a:t> be </a:t>
            </a:r>
            <a:r>
              <a:rPr lang="es-ES" sz="900" dirty="0" err="1">
                <a:solidFill>
                  <a:srgbClr val="002855"/>
                </a:solidFill>
              </a:rPr>
              <a:t>seen</a:t>
            </a:r>
            <a:r>
              <a:rPr lang="es-ES" sz="900" dirty="0">
                <a:solidFill>
                  <a:srgbClr val="002855"/>
                </a:solidFill>
              </a:rPr>
              <a:t> at </a:t>
            </a:r>
            <a:r>
              <a:rPr lang="es-ES" sz="900" dirty="0" err="1">
                <a:solidFill>
                  <a:srgbClr val="002855"/>
                </a:solidFill>
              </a:rPr>
              <a:t>least</a:t>
            </a:r>
            <a:r>
              <a:rPr lang="es-ES" sz="900" dirty="0">
                <a:solidFill>
                  <a:srgbClr val="002855"/>
                </a:solidFill>
              </a:rPr>
              <a:t> </a:t>
            </a:r>
            <a:r>
              <a:rPr lang="es-ES" sz="900" dirty="0" err="1">
                <a:solidFill>
                  <a:srgbClr val="002855"/>
                </a:solidFill>
              </a:rPr>
              <a:t>erevy</a:t>
            </a:r>
            <a:r>
              <a:rPr lang="es-ES" sz="900" dirty="0">
                <a:solidFill>
                  <a:srgbClr val="002855"/>
                </a:solidFill>
              </a:rPr>
              <a:t> 3 </a:t>
            </a:r>
            <a:r>
              <a:rPr lang="es-ES" sz="900" dirty="0" err="1">
                <a:solidFill>
                  <a:srgbClr val="002855"/>
                </a:solidFill>
              </a:rPr>
              <a:t>months</a:t>
            </a:r>
            <a:r>
              <a:rPr lang="es-ES" sz="900" dirty="0">
                <a:solidFill>
                  <a:srgbClr val="002855"/>
                </a:solidFill>
              </a:rPr>
              <a:t> as </a:t>
            </a:r>
            <a:r>
              <a:rPr lang="es-ES" sz="900" dirty="0" err="1">
                <a:solidFill>
                  <a:srgbClr val="002855"/>
                </a:solidFill>
              </a:rPr>
              <a:t>long</a:t>
            </a:r>
            <a:r>
              <a:rPr lang="es-ES" sz="900" dirty="0">
                <a:solidFill>
                  <a:srgbClr val="002855"/>
                </a:solidFill>
              </a:rPr>
              <a:t> as </a:t>
            </a:r>
            <a:r>
              <a:rPr lang="es-ES" sz="900" dirty="0" err="1">
                <a:solidFill>
                  <a:srgbClr val="002855"/>
                </a:solidFill>
              </a:rPr>
              <a:t>progressis</a:t>
            </a:r>
            <a:r>
              <a:rPr lang="es-ES" sz="900" dirty="0">
                <a:solidFill>
                  <a:srgbClr val="002855"/>
                </a:solidFill>
              </a:rPr>
              <a:t> </a:t>
            </a:r>
            <a:r>
              <a:rPr lang="es-ES" sz="900" dirty="0" err="1">
                <a:solidFill>
                  <a:srgbClr val="002855"/>
                </a:solidFill>
              </a:rPr>
              <a:t>being</a:t>
            </a:r>
            <a:r>
              <a:rPr lang="es-ES" sz="900" dirty="0">
                <a:solidFill>
                  <a:srgbClr val="002855"/>
                </a:solidFill>
              </a:rPr>
              <a:t> </a:t>
            </a:r>
            <a:r>
              <a:rPr lang="es-ES" sz="900" dirty="0" err="1">
                <a:solidFill>
                  <a:srgbClr val="002855"/>
                </a:solidFill>
              </a:rPr>
              <a:t>made</a:t>
            </a:r>
            <a:r>
              <a:rPr lang="es-ES" sz="900" dirty="0">
                <a:solidFill>
                  <a:srgbClr val="002855"/>
                </a:solidFill>
              </a:rPr>
              <a:t>, more </a:t>
            </a:r>
            <a:r>
              <a:rPr lang="es-ES" sz="900" dirty="0" err="1">
                <a:solidFill>
                  <a:srgbClr val="002855"/>
                </a:solidFill>
              </a:rPr>
              <a:t>frequent</a:t>
            </a:r>
            <a:r>
              <a:rPr lang="es-ES" sz="900" dirty="0">
                <a:solidFill>
                  <a:srgbClr val="002855"/>
                </a:solidFill>
              </a:rPr>
              <a:t> </a:t>
            </a:r>
            <a:r>
              <a:rPr lang="es-ES" sz="900" dirty="0" err="1">
                <a:solidFill>
                  <a:srgbClr val="002855"/>
                </a:solidFill>
              </a:rPr>
              <a:t>contact</a:t>
            </a:r>
            <a:r>
              <a:rPr lang="es-ES" sz="900" dirty="0">
                <a:solidFill>
                  <a:srgbClr val="002855"/>
                </a:solidFill>
              </a:rPr>
              <a:t> </a:t>
            </a:r>
            <a:r>
              <a:rPr lang="es-ES" sz="900" dirty="0" err="1">
                <a:solidFill>
                  <a:srgbClr val="002855"/>
                </a:solidFill>
              </a:rPr>
              <a:t>initially</a:t>
            </a:r>
            <a:r>
              <a:rPr lang="es-ES" sz="900" dirty="0">
                <a:solidFill>
                  <a:srgbClr val="002855"/>
                </a:solidFill>
              </a:rPr>
              <a:t> </a:t>
            </a:r>
            <a:r>
              <a:rPr lang="es-ES" sz="900" dirty="0" err="1">
                <a:solidFill>
                  <a:srgbClr val="002855"/>
                </a:solidFill>
              </a:rPr>
              <a:t>is</a:t>
            </a:r>
            <a:r>
              <a:rPr lang="es-ES" sz="900" dirty="0">
                <a:solidFill>
                  <a:srgbClr val="002855"/>
                </a:solidFill>
              </a:rPr>
              <a:t> </a:t>
            </a:r>
            <a:r>
              <a:rPr lang="es-ES" sz="900" dirty="0" err="1">
                <a:solidFill>
                  <a:srgbClr val="002855"/>
                </a:solidFill>
              </a:rPr>
              <a:t>often</a:t>
            </a:r>
            <a:r>
              <a:rPr lang="es-ES" sz="900" dirty="0">
                <a:solidFill>
                  <a:srgbClr val="002855"/>
                </a:solidFill>
              </a:rPr>
              <a:t> </a:t>
            </a:r>
            <a:r>
              <a:rPr lang="es-ES" sz="900" dirty="0" err="1">
                <a:solidFill>
                  <a:srgbClr val="002855"/>
                </a:solidFill>
              </a:rPr>
              <a:t>desirable</a:t>
            </a:r>
            <a:r>
              <a:rPr lang="es-ES" sz="900" dirty="0">
                <a:solidFill>
                  <a:srgbClr val="002855"/>
                </a:solidFill>
              </a:rPr>
              <a:t> </a:t>
            </a:r>
            <a:r>
              <a:rPr lang="es-ES" sz="900" dirty="0" err="1">
                <a:solidFill>
                  <a:srgbClr val="002855"/>
                </a:solidFill>
              </a:rPr>
              <a:t>for</a:t>
            </a:r>
            <a:r>
              <a:rPr lang="es-ES" sz="900" dirty="0">
                <a:solidFill>
                  <a:srgbClr val="002855"/>
                </a:solidFill>
              </a:rPr>
              <a:t> DSMES.</a:t>
            </a:r>
          </a:p>
        </p:txBody>
      </p:sp>
      <p:sp>
        <p:nvSpPr>
          <p:cNvPr id="6" name="Rectángulo redondeado 5">
            <a:extLst>
              <a:ext uri="{FF2B5EF4-FFF2-40B4-BE49-F238E27FC236}">
                <a16:creationId xmlns:a16="http://schemas.microsoft.com/office/drawing/2014/main" id="{C8D8A66A-6D7F-E141-2F66-55AE4B40E26E}"/>
              </a:ext>
            </a:extLst>
          </p:cNvPr>
          <p:cNvSpPr/>
          <p:nvPr/>
        </p:nvSpPr>
        <p:spPr>
          <a:xfrm>
            <a:off x="5367869" y="4936068"/>
            <a:ext cx="1244598" cy="1769533"/>
          </a:xfrm>
          <a:prstGeom prst="roundRect">
            <a:avLst>
              <a:gd name="adj" fmla="val 4852"/>
            </a:avLst>
          </a:prstGeom>
          <a:solidFill>
            <a:schemeClr val="bg1"/>
          </a:solidFill>
          <a:ln w="22225">
            <a:solidFill>
              <a:srgbClr val="16A0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br>
              <a:rPr lang="es-ES" sz="900" b="1" dirty="0">
                <a:solidFill>
                  <a:srgbClr val="002855"/>
                </a:solidFill>
              </a:rPr>
            </a:br>
            <a:r>
              <a:rPr lang="es-ES" sz="900" b="1" dirty="0">
                <a:solidFill>
                  <a:srgbClr val="002855"/>
                </a:solidFill>
              </a:rPr>
              <a:t>AGREE ON MANAGEMENT PLAN</a:t>
            </a:r>
          </a:p>
          <a:p>
            <a:pPr marL="92075" indent="-92075">
              <a:buFont typeface="Arial" panose="020B0604020202020204" pitchFamily="34" charset="0"/>
              <a:buChar char="•"/>
            </a:pPr>
            <a:r>
              <a:rPr lang="es-ES" sz="900" dirty="0" err="1">
                <a:solidFill>
                  <a:srgbClr val="002855"/>
                </a:solidFill>
              </a:rPr>
              <a:t>Specify</a:t>
            </a:r>
            <a:r>
              <a:rPr lang="es-ES" sz="900" dirty="0">
                <a:solidFill>
                  <a:srgbClr val="002855"/>
                </a:solidFill>
              </a:rPr>
              <a:t> SMART </a:t>
            </a:r>
            <a:r>
              <a:rPr lang="es-ES" sz="900" dirty="0" err="1">
                <a:solidFill>
                  <a:srgbClr val="002855"/>
                </a:solidFill>
              </a:rPr>
              <a:t>goals</a:t>
            </a:r>
            <a:r>
              <a:rPr lang="es-ES" sz="900" dirty="0">
                <a:solidFill>
                  <a:srgbClr val="002855"/>
                </a:solidFill>
              </a:rPr>
              <a:t>:</a:t>
            </a:r>
          </a:p>
          <a:p>
            <a:pPr marL="227013" lvl="1" indent="-93663">
              <a:buFont typeface="Arial" panose="020B0604020202020204" pitchFamily="34" charset="0"/>
              <a:buChar char="•"/>
            </a:pPr>
            <a:r>
              <a:rPr lang="es-ES" sz="900" b="1" dirty="0" err="1">
                <a:solidFill>
                  <a:srgbClr val="002855"/>
                </a:solidFill>
              </a:rPr>
              <a:t>S</a:t>
            </a:r>
            <a:r>
              <a:rPr lang="es-ES" sz="900" dirty="0" err="1">
                <a:solidFill>
                  <a:srgbClr val="002855"/>
                </a:solidFill>
              </a:rPr>
              <a:t>pecific</a:t>
            </a:r>
            <a:endParaRPr lang="es-ES" sz="900" dirty="0">
              <a:solidFill>
                <a:srgbClr val="002855"/>
              </a:solidFill>
            </a:endParaRPr>
          </a:p>
          <a:p>
            <a:pPr marL="227013" lvl="1" indent="-93663">
              <a:buFont typeface="Arial" panose="020B0604020202020204" pitchFamily="34" charset="0"/>
              <a:buChar char="•"/>
            </a:pPr>
            <a:r>
              <a:rPr lang="es-ES" sz="900" b="1" dirty="0" err="1">
                <a:solidFill>
                  <a:srgbClr val="002855"/>
                </a:solidFill>
              </a:rPr>
              <a:t>M</a:t>
            </a:r>
            <a:r>
              <a:rPr lang="es-ES" sz="900" dirty="0" err="1">
                <a:solidFill>
                  <a:srgbClr val="002855"/>
                </a:solidFill>
              </a:rPr>
              <a:t>easurable</a:t>
            </a:r>
            <a:endParaRPr lang="es-ES" sz="900" dirty="0">
              <a:solidFill>
                <a:srgbClr val="002855"/>
              </a:solidFill>
            </a:endParaRPr>
          </a:p>
          <a:p>
            <a:pPr marL="227013" lvl="1" indent="-93663">
              <a:buFont typeface="Arial" panose="020B0604020202020204" pitchFamily="34" charset="0"/>
              <a:buChar char="•"/>
            </a:pPr>
            <a:r>
              <a:rPr lang="es-ES" sz="900" b="1" dirty="0" err="1">
                <a:solidFill>
                  <a:srgbClr val="002855"/>
                </a:solidFill>
              </a:rPr>
              <a:t>A</a:t>
            </a:r>
            <a:r>
              <a:rPr lang="es-ES" sz="900" dirty="0" err="1">
                <a:solidFill>
                  <a:srgbClr val="002855"/>
                </a:solidFill>
              </a:rPr>
              <a:t>chievable</a:t>
            </a:r>
            <a:endParaRPr lang="es-ES" sz="900" dirty="0">
              <a:solidFill>
                <a:srgbClr val="002855"/>
              </a:solidFill>
            </a:endParaRPr>
          </a:p>
          <a:p>
            <a:pPr marL="227013" lvl="1" indent="-93663">
              <a:buFont typeface="Arial" panose="020B0604020202020204" pitchFamily="34" charset="0"/>
              <a:buChar char="•"/>
            </a:pPr>
            <a:r>
              <a:rPr lang="es-ES" sz="900" b="1" dirty="0" err="1">
                <a:solidFill>
                  <a:srgbClr val="002855"/>
                </a:solidFill>
              </a:rPr>
              <a:t>R</a:t>
            </a:r>
            <a:r>
              <a:rPr lang="es-ES" sz="900" dirty="0" err="1">
                <a:solidFill>
                  <a:srgbClr val="002855"/>
                </a:solidFill>
              </a:rPr>
              <a:t>ealistic</a:t>
            </a:r>
            <a:endParaRPr lang="es-ES" sz="900" dirty="0">
              <a:solidFill>
                <a:srgbClr val="002855"/>
              </a:solidFill>
            </a:endParaRPr>
          </a:p>
          <a:p>
            <a:pPr marL="227013" lvl="1" indent="-93663">
              <a:buFont typeface="Arial" panose="020B0604020202020204" pitchFamily="34" charset="0"/>
              <a:buChar char="•"/>
            </a:pPr>
            <a:r>
              <a:rPr lang="es-ES" sz="900" b="1" dirty="0">
                <a:solidFill>
                  <a:srgbClr val="002855"/>
                </a:solidFill>
              </a:rPr>
              <a:t>T</a:t>
            </a:r>
            <a:r>
              <a:rPr lang="es-ES" sz="900" dirty="0">
                <a:solidFill>
                  <a:srgbClr val="002855"/>
                </a:solidFill>
              </a:rPr>
              <a:t>ime </a:t>
            </a:r>
            <a:r>
              <a:rPr lang="es-ES" sz="900" dirty="0" err="1">
                <a:solidFill>
                  <a:srgbClr val="002855"/>
                </a:solidFill>
              </a:rPr>
              <a:t>limited</a:t>
            </a:r>
            <a:endParaRPr lang="es-ES" sz="900" dirty="0">
              <a:solidFill>
                <a:srgbClr val="002855"/>
              </a:solidFill>
            </a:endParaRPr>
          </a:p>
        </p:txBody>
      </p:sp>
      <p:sp>
        <p:nvSpPr>
          <p:cNvPr id="7" name="Rectángulo redondeado 6">
            <a:extLst>
              <a:ext uri="{FF2B5EF4-FFF2-40B4-BE49-F238E27FC236}">
                <a16:creationId xmlns:a16="http://schemas.microsoft.com/office/drawing/2014/main" id="{56C718C1-7A98-66D4-A9F7-CA57DDD79AAF}"/>
              </a:ext>
            </a:extLst>
          </p:cNvPr>
          <p:cNvSpPr/>
          <p:nvPr/>
        </p:nvSpPr>
        <p:spPr>
          <a:xfrm>
            <a:off x="7061199" y="4136754"/>
            <a:ext cx="4687889" cy="1457802"/>
          </a:xfrm>
          <a:prstGeom prst="roundRect">
            <a:avLst>
              <a:gd name="adj" fmla="val 4852"/>
            </a:avLst>
          </a:prstGeom>
          <a:solidFill>
            <a:schemeClr val="bg1"/>
          </a:solidFill>
          <a:ln w="22225">
            <a:solidFill>
              <a:srgbClr val="1870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44500" lvl="1" indent="-133350"/>
            <a:r>
              <a:rPr lang="es-ES" sz="900" b="1" dirty="0">
                <a:solidFill>
                  <a:srgbClr val="002855"/>
                </a:solidFill>
              </a:rPr>
              <a:t>AGREE ON MANAGEMENT PLAN</a:t>
            </a:r>
          </a:p>
          <a:p>
            <a:pPr marL="444500" lvl="1" indent="-133350">
              <a:buFont typeface="Arial" panose="020B0604020202020204" pitchFamily="34" charset="0"/>
              <a:buChar char="•"/>
            </a:pPr>
            <a:r>
              <a:rPr lang="es-ES" sz="900" dirty="0" err="1">
                <a:solidFill>
                  <a:srgbClr val="002855"/>
                </a:solidFill>
              </a:rPr>
              <a:t>Involve</a:t>
            </a:r>
            <a:r>
              <a:rPr lang="es-ES" sz="900" dirty="0">
                <a:solidFill>
                  <a:srgbClr val="002855"/>
                </a:solidFill>
              </a:rPr>
              <a:t> </a:t>
            </a:r>
            <a:r>
              <a:rPr lang="es-ES" sz="900" dirty="0" err="1">
                <a:solidFill>
                  <a:srgbClr val="002855"/>
                </a:solidFill>
              </a:rPr>
              <a:t>an</a:t>
            </a:r>
            <a:r>
              <a:rPr lang="es-ES" sz="900" dirty="0">
                <a:solidFill>
                  <a:srgbClr val="002855"/>
                </a:solidFill>
              </a:rPr>
              <a:t> </a:t>
            </a:r>
            <a:r>
              <a:rPr lang="es-ES" sz="900" dirty="0" err="1">
                <a:solidFill>
                  <a:srgbClr val="002855"/>
                </a:solidFill>
              </a:rPr>
              <a:t>educated</a:t>
            </a:r>
            <a:r>
              <a:rPr lang="es-ES" sz="900" dirty="0">
                <a:solidFill>
                  <a:srgbClr val="002855"/>
                </a:solidFill>
              </a:rPr>
              <a:t> and </a:t>
            </a:r>
            <a:r>
              <a:rPr lang="es-ES" sz="900" dirty="0" err="1">
                <a:solidFill>
                  <a:srgbClr val="002855"/>
                </a:solidFill>
              </a:rPr>
              <a:t>informed</a:t>
            </a:r>
            <a:r>
              <a:rPr lang="es-ES" sz="900" dirty="0">
                <a:solidFill>
                  <a:srgbClr val="002855"/>
                </a:solidFill>
              </a:rPr>
              <a:t> </a:t>
            </a:r>
            <a:r>
              <a:rPr lang="es-ES" sz="900" dirty="0" err="1">
                <a:solidFill>
                  <a:srgbClr val="002855"/>
                </a:solidFill>
              </a:rPr>
              <a:t>patient</a:t>
            </a:r>
            <a:r>
              <a:rPr lang="es-ES" sz="900" dirty="0">
                <a:solidFill>
                  <a:srgbClr val="002855"/>
                </a:solidFill>
              </a:rPr>
              <a:t> (and </a:t>
            </a:r>
            <a:r>
              <a:rPr lang="es-ES" sz="900" dirty="0" err="1">
                <a:solidFill>
                  <a:srgbClr val="002855"/>
                </a:solidFill>
              </a:rPr>
              <a:t>their</a:t>
            </a:r>
            <a:r>
              <a:rPr lang="es-ES" sz="900" dirty="0">
                <a:solidFill>
                  <a:srgbClr val="002855"/>
                </a:solidFill>
              </a:rPr>
              <a:t> </a:t>
            </a:r>
            <a:r>
              <a:rPr lang="es-ES" sz="900" dirty="0" err="1">
                <a:solidFill>
                  <a:srgbClr val="002855"/>
                </a:solidFill>
              </a:rPr>
              <a:t>family</a:t>
            </a:r>
            <a:r>
              <a:rPr lang="es-ES" sz="900" dirty="0">
                <a:solidFill>
                  <a:srgbClr val="002855"/>
                </a:solidFill>
              </a:rPr>
              <a:t>/</a:t>
            </a:r>
            <a:r>
              <a:rPr lang="es-ES" sz="900" dirty="0" err="1">
                <a:solidFill>
                  <a:srgbClr val="002855"/>
                </a:solidFill>
              </a:rPr>
              <a:t>caregiver</a:t>
            </a:r>
            <a:r>
              <a:rPr lang="es-ES" sz="900" dirty="0">
                <a:solidFill>
                  <a:srgbClr val="002855"/>
                </a:solidFill>
              </a:rPr>
              <a:t>)</a:t>
            </a:r>
          </a:p>
          <a:p>
            <a:pPr marL="444500" lvl="1" indent="-133350">
              <a:buFont typeface="Arial" panose="020B0604020202020204" pitchFamily="34" charset="0"/>
              <a:buChar char="•"/>
            </a:pPr>
            <a:r>
              <a:rPr lang="es-ES" sz="900" dirty="0" err="1">
                <a:solidFill>
                  <a:srgbClr val="002855"/>
                </a:solidFill>
              </a:rPr>
              <a:t>Seek</a:t>
            </a:r>
            <a:r>
              <a:rPr lang="es-ES" sz="900" dirty="0">
                <a:solidFill>
                  <a:srgbClr val="002855"/>
                </a:solidFill>
              </a:rPr>
              <a:t> </a:t>
            </a:r>
            <a:r>
              <a:rPr lang="es-ES" sz="900" dirty="0" err="1">
                <a:solidFill>
                  <a:srgbClr val="002855"/>
                </a:solidFill>
              </a:rPr>
              <a:t>patient</a:t>
            </a:r>
            <a:r>
              <a:rPr lang="es-ES" sz="900" dirty="0">
                <a:solidFill>
                  <a:srgbClr val="002855"/>
                </a:solidFill>
              </a:rPr>
              <a:t> </a:t>
            </a:r>
            <a:r>
              <a:rPr lang="es-ES" sz="900" dirty="0" err="1">
                <a:solidFill>
                  <a:srgbClr val="002855"/>
                </a:solidFill>
              </a:rPr>
              <a:t>preferences</a:t>
            </a:r>
            <a:endParaRPr lang="es-ES" sz="900" dirty="0">
              <a:solidFill>
                <a:srgbClr val="002855"/>
              </a:solidFill>
            </a:endParaRPr>
          </a:p>
          <a:p>
            <a:pPr marL="444500" lvl="1" indent="-133350">
              <a:buFont typeface="Arial" panose="020B0604020202020204" pitchFamily="34" charset="0"/>
              <a:buChar char="•"/>
            </a:pPr>
            <a:r>
              <a:rPr lang="es-ES" sz="900" dirty="0" err="1">
                <a:solidFill>
                  <a:srgbClr val="002855"/>
                </a:solidFill>
              </a:rPr>
              <a:t>Effective</a:t>
            </a:r>
            <a:r>
              <a:rPr lang="es-ES" sz="900" dirty="0">
                <a:solidFill>
                  <a:srgbClr val="002855"/>
                </a:solidFill>
              </a:rPr>
              <a:t> </a:t>
            </a:r>
            <a:r>
              <a:rPr lang="es-ES" sz="900" dirty="0" err="1">
                <a:solidFill>
                  <a:srgbClr val="002855"/>
                </a:solidFill>
              </a:rPr>
              <a:t>consultation</a:t>
            </a:r>
            <a:r>
              <a:rPr lang="es-ES" sz="900" dirty="0">
                <a:solidFill>
                  <a:srgbClr val="002855"/>
                </a:solidFill>
              </a:rPr>
              <a:t> </a:t>
            </a:r>
            <a:r>
              <a:rPr lang="es-ES" sz="900" dirty="0" err="1">
                <a:solidFill>
                  <a:srgbClr val="002855"/>
                </a:solidFill>
              </a:rPr>
              <a:t>includes</a:t>
            </a:r>
            <a:r>
              <a:rPr lang="es-ES" sz="900" dirty="0">
                <a:solidFill>
                  <a:srgbClr val="002855"/>
                </a:solidFill>
              </a:rPr>
              <a:t> </a:t>
            </a:r>
            <a:r>
              <a:rPr lang="es-ES" sz="900" dirty="0" err="1">
                <a:solidFill>
                  <a:srgbClr val="002855"/>
                </a:solidFill>
              </a:rPr>
              <a:t>motivational</a:t>
            </a:r>
            <a:r>
              <a:rPr lang="es-ES" sz="900" dirty="0">
                <a:solidFill>
                  <a:srgbClr val="002855"/>
                </a:solidFill>
              </a:rPr>
              <a:t> </a:t>
            </a:r>
            <a:r>
              <a:rPr lang="es-ES" sz="900" dirty="0" err="1">
                <a:solidFill>
                  <a:srgbClr val="002855"/>
                </a:solidFill>
              </a:rPr>
              <a:t>interviewing</a:t>
            </a:r>
            <a:r>
              <a:rPr lang="es-ES" sz="900" dirty="0">
                <a:solidFill>
                  <a:srgbClr val="002855"/>
                </a:solidFill>
              </a:rPr>
              <a:t>, </a:t>
            </a:r>
            <a:r>
              <a:rPr lang="es-ES" sz="900" dirty="0" err="1">
                <a:solidFill>
                  <a:srgbClr val="002855"/>
                </a:solidFill>
              </a:rPr>
              <a:t>goal</a:t>
            </a:r>
            <a:r>
              <a:rPr lang="es-ES" sz="900" dirty="0">
                <a:solidFill>
                  <a:srgbClr val="002855"/>
                </a:solidFill>
              </a:rPr>
              <a:t> </a:t>
            </a:r>
            <a:r>
              <a:rPr lang="es-ES" sz="900" dirty="0" err="1">
                <a:solidFill>
                  <a:srgbClr val="002855"/>
                </a:solidFill>
              </a:rPr>
              <a:t>setting</a:t>
            </a:r>
            <a:r>
              <a:rPr lang="es-ES" sz="900" dirty="0">
                <a:solidFill>
                  <a:srgbClr val="002855"/>
                </a:solidFill>
              </a:rPr>
              <a:t>, and </a:t>
            </a:r>
            <a:r>
              <a:rPr lang="es-ES" sz="900" dirty="0" err="1">
                <a:solidFill>
                  <a:srgbClr val="002855"/>
                </a:solidFill>
              </a:rPr>
              <a:t>shared</a:t>
            </a:r>
            <a:r>
              <a:rPr lang="es-ES" sz="900" dirty="0">
                <a:solidFill>
                  <a:srgbClr val="002855"/>
                </a:solidFill>
              </a:rPr>
              <a:t> decisión </a:t>
            </a:r>
            <a:r>
              <a:rPr lang="es-ES" sz="900" dirty="0" err="1">
                <a:solidFill>
                  <a:srgbClr val="002855"/>
                </a:solidFill>
              </a:rPr>
              <a:t>making</a:t>
            </a:r>
            <a:endParaRPr lang="es-ES" sz="900" dirty="0">
              <a:solidFill>
                <a:srgbClr val="002855"/>
              </a:solidFill>
            </a:endParaRPr>
          </a:p>
          <a:p>
            <a:pPr marL="444500" lvl="1" indent="-133350">
              <a:buFont typeface="Arial" panose="020B0604020202020204" pitchFamily="34" charset="0"/>
              <a:buChar char="•"/>
            </a:pPr>
            <a:r>
              <a:rPr lang="es-ES" sz="900" dirty="0" err="1">
                <a:solidFill>
                  <a:srgbClr val="002855"/>
                </a:solidFill>
              </a:rPr>
              <a:t>Empowers</a:t>
            </a:r>
            <a:r>
              <a:rPr lang="es-ES" sz="900" dirty="0">
                <a:solidFill>
                  <a:srgbClr val="002855"/>
                </a:solidFill>
              </a:rPr>
              <a:t> </a:t>
            </a:r>
            <a:r>
              <a:rPr lang="es-ES" sz="900" dirty="0" err="1">
                <a:solidFill>
                  <a:srgbClr val="002855"/>
                </a:solidFill>
              </a:rPr>
              <a:t>the</a:t>
            </a:r>
            <a:r>
              <a:rPr lang="es-ES" sz="900" dirty="0">
                <a:solidFill>
                  <a:srgbClr val="002855"/>
                </a:solidFill>
              </a:rPr>
              <a:t> </a:t>
            </a:r>
            <a:r>
              <a:rPr lang="es-ES" sz="900" dirty="0" err="1">
                <a:solidFill>
                  <a:srgbClr val="002855"/>
                </a:solidFill>
              </a:rPr>
              <a:t>patient</a:t>
            </a:r>
            <a:endParaRPr lang="es-ES" sz="900" dirty="0">
              <a:solidFill>
                <a:srgbClr val="002855"/>
              </a:solidFill>
            </a:endParaRPr>
          </a:p>
          <a:p>
            <a:pPr marL="444500" lvl="1" indent="-133350">
              <a:buFont typeface="Arial" panose="020B0604020202020204" pitchFamily="34" charset="0"/>
              <a:buChar char="•"/>
            </a:pPr>
            <a:r>
              <a:rPr lang="es-ES" sz="900" dirty="0" err="1">
                <a:solidFill>
                  <a:srgbClr val="002855"/>
                </a:solidFill>
              </a:rPr>
              <a:t>Ensures</a:t>
            </a:r>
            <a:r>
              <a:rPr lang="es-ES" sz="900" dirty="0">
                <a:solidFill>
                  <a:srgbClr val="002855"/>
                </a:solidFill>
              </a:rPr>
              <a:t> Access </a:t>
            </a:r>
            <a:r>
              <a:rPr lang="es-ES" sz="900" dirty="0" err="1">
                <a:solidFill>
                  <a:srgbClr val="002855"/>
                </a:solidFill>
              </a:rPr>
              <a:t>to</a:t>
            </a:r>
            <a:r>
              <a:rPr lang="es-ES" sz="900" dirty="0">
                <a:solidFill>
                  <a:srgbClr val="002855"/>
                </a:solidFill>
              </a:rPr>
              <a:t> DSMES</a:t>
            </a:r>
          </a:p>
        </p:txBody>
      </p:sp>
      <p:sp>
        <p:nvSpPr>
          <p:cNvPr id="8" name="Rectángulo redondeado 7">
            <a:extLst>
              <a:ext uri="{FF2B5EF4-FFF2-40B4-BE49-F238E27FC236}">
                <a16:creationId xmlns:a16="http://schemas.microsoft.com/office/drawing/2014/main" id="{B3762142-BCE6-E8D9-E084-D2696C06BB14}"/>
              </a:ext>
            </a:extLst>
          </p:cNvPr>
          <p:cNvSpPr/>
          <p:nvPr/>
        </p:nvSpPr>
        <p:spPr>
          <a:xfrm>
            <a:off x="7239000" y="2489202"/>
            <a:ext cx="4510088" cy="1269998"/>
          </a:xfrm>
          <a:prstGeom prst="roundRect">
            <a:avLst>
              <a:gd name="adj" fmla="val 4852"/>
            </a:avLst>
          </a:prstGeom>
          <a:solidFill>
            <a:schemeClr val="bg1"/>
          </a:solidFill>
          <a:ln w="22225">
            <a:solidFill>
              <a:srgbClr val="F479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3225" lvl="1" indent="-92075"/>
            <a:r>
              <a:rPr lang="es-ES" sz="900" b="1" dirty="0">
                <a:solidFill>
                  <a:srgbClr val="002855"/>
                </a:solidFill>
              </a:rPr>
              <a:t>CONSIDER SPECIFIC FACTORS THAT IMPACT CHOICE OF TREATMENT</a:t>
            </a:r>
          </a:p>
          <a:p>
            <a:pPr marL="403225" lvl="1" indent="-92075">
              <a:buFont typeface="Arial" panose="020B0604020202020204" pitchFamily="34" charset="0"/>
              <a:buChar char="•"/>
            </a:pPr>
            <a:r>
              <a:rPr lang="es-ES" sz="900" dirty="0" err="1">
                <a:solidFill>
                  <a:srgbClr val="002855"/>
                </a:solidFill>
              </a:rPr>
              <a:t>Individualized</a:t>
            </a:r>
            <a:r>
              <a:rPr lang="es-ES" sz="900" dirty="0">
                <a:solidFill>
                  <a:srgbClr val="002855"/>
                </a:solidFill>
              </a:rPr>
              <a:t>  HbA</a:t>
            </a:r>
            <a:r>
              <a:rPr lang="es-ES" sz="900" baseline="-25000" dirty="0">
                <a:solidFill>
                  <a:srgbClr val="002855"/>
                </a:solidFill>
              </a:rPr>
              <a:t>1c</a:t>
            </a:r>
            <a:r>
              <a:rPr lang="es-ES" sz="900" dirty="0">
                <a:solidFill>
                  <a:srgbClr val="002855"/>
                </a:solidFill>
              </a:rPr>
              <a:t> target</a:t>
            </a:r>
          </a:p>
          <a:p>
            <a:pPr marL="403225" lvl="1" indent="-92075">
              <a:buFont typeface="Arial" panose="020B0604020202020204" pitchFamily="34" charset="0"/>
              <a:buChar char="•"/>
            </a:pPr>
            <a:r>
              <a:rPr lang="es-ES" sz="900" dirty="0" err="1">
                <a:solidFill>
                  <a:srgbClr val="002855"/>
                </a:solidFill>
              </a:rPr>
              <a:t>Impact</a:t>
            </a:r>
            <a:r>
              <a:rPr lang="es-ES" sz="900" dirty="0">
                <a:solidFill>
                  <a:srgbClr val="002855"/>
                </a:solidFill>
              </a:rPr>
              <a:t> </a:t>
            </a:r>
            <a:r>
              <a:rPr lang="es-ES" sz="900" dirty="0" err="1">
                <a:solidFill>
                  <a:srgbClr val="002855"/>
                </a:solidFill>
              </a:rPr>
              <a:t>on</a:t>
            </a:r>
            <a:r>
              <a:rPr lang="es-ES" sz="900" dirty="0">
                <a:solidFill>
                  <a:srgbClr val="002855"/>
                </a:solidFill>
              </a:rPr>
              <a:t> </a:t>
            </a:r>
            <a:r>
              <a:rPr lang="es-ES" sz="900" dirty="0" err="1">
                <a:solidFill>
                  <a:srgbClr val="002855"/>
                </a:solidFill>
              </a:rPr>
              <a:t>weight</a:t>
            </a:r>
            <a:r>
              <a:rPr lang="es-ES" sz="900" dirty="0">
                <a:solidFill>
                  <a:srgbClr val="002855"/>
                </a:solidFill>
              </a:rPr>
              <a:t> and </a:t>
            </a:r>
            <a:r>
              <a:rPr lang="es-ES" sz="900" dirty="0" err="1">
                <a:solidFill>
                  <a:srgbClr val="002855"/>
                </a:solidFill>
              </a:rPr>
              <a:t>hypoglycemia</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Side</a:t>
            </a:r>
            <a:r>
              <a:rPr lang="es-ES" sz="900" dirty="0">
                <a:solidFill>
                  <a:srgbClr val="002855"/>
                </a:solidFill>
              </a:rPr>
              <a:t> </a:t>
            </a:r>
            <a:r>
              <a:rPr lang="es-ES" sz="900" dirty="0" err="1">
                <a:solidFill>
                  <a:srgbClr val="002855"/>
                </a:solidFill>
              </a:rPr>
              <a:t>effect</a:t>
            </a:r>
            <a:r>
              <a:rPr lang="es-ES" sz="900" dirty="0">
                <a:solidFill>
                  <a:srgbClr val="002855"/>
                </a:solidFill>
              </a:rPr>
              <a:t> </a:t>
            </a:r>
            <a:r>
              <a:rPr lang="es-ES" sz="900" dirty="0" err="1">
                <a:solidFill>
                  <a:srgbClr val="002855"/>
                </a:solidFill>
              </a:rPr>
              <a:t>profiles</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medications</a:t>
            </a:r>
            <a:endParaRPr lang="es-ES" sz="900" dirty="0">
              <a:solidFill>
                <a:srgbClr val="002855"/>
              </a:solidFill>
            </a:endParaRPr>
          </a:p>
          <a:p>
            <a:pPr marL="403225" lvl="1" indent="-92075">
              <a:buFont typeface="Arial" panose="020B0604020202020204" pitchFamily="34" charset="0"/>
              <a:buChar char="•"/>
            </a:pPr>
            <a:r>
              <a:rPr lang="es-ES" sz="900" dirty="0" err="1">
                <a:solidFill>
                  <a:srgbClr val="002855"/>
                </a:solidFill>
              </a:rPr>
              <a:t>Complexity</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treatment</a:t>
            </a:r>
            <a:r>
              <a:rPr lang="es-ES" sz="900" dirty="0">
                <a:solidFill>
                  <a:srgbClr val="002855"/>
                </a:solidFill>
              </a:rPr>
              <a:t> plan (i.e., </a:t>
            </a:r>
            <a:r>
              <a:rPr lang="es-ES" sz="900" dirty="0" err="1">
                <a:solidFill>
                  <a:srgbClr val="002855"/>
                </a:solidFill>
              </a:rPr>
              <a:t>frequency</a:t>
            </a:r>
            <a:r>
              <a:rPr lang="es-ES" sz="900" dirty="0">
                <a:solidFill>
                  <a:srgbClr val="002855"/>
                </a:solidFill>
              </a:rPr>
              <a:t>, and </a:t>
            </a:r>
            <a:r>
              <a:rPr lang="es-ES" sz="900" dirty="0" err="1">
                <a:solidFill>
                  <a:srgbClr val="002855"/>
                </a:solidFill>
              </a:rPr>
              <a:t>mode</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administration</a:t>
            </a:r>
            <a:r>
              <a:rPr lang="es-ES" sz="900" dirty="0">
                <a:solidFill>
                  <a:srgbClr val="002855"/>
                </a:solidFill>
              </a:rPr>
              <a:t>)</a:t>
            </a:r>
          </a:p>
          <a:p>
            <a:pPr marL="403225" lvl="1" indent="-92075">
              <a:buFont typeface="Arial" panose="020B0604020202020204" pitchFamily="34" charset="0"/>
              <a:buChar char="•"/>
            </a:pPr>
            <a:r>
              <a:rPr lang="es-ES" sz="900" dirty="0" err="1">
                <a:solidFill>
                  <a:srgbClr val="002855"/>
                </a:solidFill>
              </a:rPr>
              <a:t>Choose</a:t>
            </a:r>
            <a:r>
              <a:rPr lang="es-ES" sz="900" dirty="0">
                <a:solidFill>
                  <a:srgbClr val="002855"/>
                </a:solidFill>
              </a:rPr>
              <a:t> régimen </a:t>
            </a:r>
            <a:r>
              <a:rPr lang="es-ES" sz="900" dirty="0" err="1">
                <a:solidFill>
                  <a:srgbClr val="002855"/>
                </a:solidFill>
              </a:rPr>
              <a:t>to</a:t>
            </a:r>
            <a:r>
              <a:rPr lang="es-ES" sz="900" dirty="0">
                <a:solidFill>
                  <a:srgbClr val="002855"/>
                </a:solidFill>
              </a:rPr>
              <a:t> </a:t>
            </a:r>
            <a:r>
              <a:rPr lang="es-ES" sz="900" dirty="0" err="1">
                <a:solidFill>
                  <a:srgbClr val="002855"/>
                </a:solidFill>
              </a:rPr>
              <a:t>optimize</a:t>
            </a:r>
            <a:r>
              <a:rPr lang="es-ES" sz="900" dirty="0">
                <a:solidFill>
                  <a:srgbClr val="002855"/>
                </a:solidFill>
              </a:rPr>
              <a:t> </a:t>
            </a:r>
            <a:r>
              <a:rPr lang="es-ES" sz="900" dirty="0" err="1">
                <a:solidFill>
                  <a:srgbClr val="002855"/>
                </a:solidFill>
              </a:rPr>
              <a:t>adherence</a:t>
            </a:r>
            <a:r>
              <a:rPr lang="es-ES" sz="900" dirty="0">
                <a:solidFill>
                  <a:srgbClr val="002855"/>
                </a:solidFill>
              </a:rPr>
              <a:t> and </a:t>
            </a:r>
            <a:r>
              <a:rPr lang="es-ES" sz="900" dirty="0" err="1">
                <a:solidFill>
                  <a:srgbClr val="002855"/>
                </a:solidFill>
              </a:rPr>
              <a:t>persistence</a:t>
            </a:r>
            <a:endParaRPr lang="es-ES" sz="900" dirty="0">
              <a:solidFill>
                <a:srgbClr val="002855"/>
              </a:solidFill>
            </a:endParaRPr>
          </a:p>
          <a:p>
            <a:pPr marL="403225" lvl="1" indent="-92075">
              <a:buFont typeface="Arial" panose="020B0604020202020204" pitchFamily="34" charset="0"/>
              <a:buChar char="•"/>
            </a:pPr>
            <a:r>
              <a:rPr lang="es-ES" sz="900" dirty="0">
                <a:solidFill>
                  <a:srgbClr val="002855"/>
                </a:solidFill>
              </a:rPr>
              <a:t>Access, </a:t>
            </a:r>
            <a:r>
              <a:rPr lang="es-ES" sz="900" dirty="0" err="1">
                <a:solidFill>
                  <a:srgbClr val="002855"/>
                </a:solidFill>
              </a:rPr>
              <a:t>cost</a:t>
            </a:r>
            <a:r>
              <a:rPr lang="es-ES" sz="900" dirty="0">
                <a:solidFill>
                  <a:srgbClr val="002855"/>
                </a:solidFill>
              </a:rPr>
              <a:t>, and </a:t>
            </a:r>
            <a:r>
              <a:rPr lang="es-ES" sz="900" dirty="0" err="1">
                <a:solidFill>
                  <a:srgbClr val="002855"/>
                </a:solidFill>
              </a:rPr>
              <a:t>availability</a:t>
            </a:r>
            <a:r>
              <a:rPr lang="es-ES" sz="900" dirty="0">
                <a:solidFill>
                  <a:srgbClr val="002855"/>
                </a:solidFill>
              </a:rPr>
              <a:t> </a:t>
            </a:r>
            <a:r>
              <a:rPr lang="es-ES" sz="900" dirty="0" err="1">
                <a:solidFill>
                  <a:srgbClr val="002855"/>
                </a:solidFill>
              </a:rPr>
              <a:t>of</a:t>
            </a:r>
            <a:r>
              <a:rPr lang="es-ES" sz="900" dirty="0">
                <a:solidFill>
                  <a:srgbClr val="002855"/>
                </a:solidFill>
              </a:rPr>
              <a:t> </a:t>
            </a:r>
            <a:r>
              <a:rPr lang="es-ES" sz="900" dirty="0" err="1">
                <a:solidFill>
                  <a:srgbClr val="002855"/>
                </a:solidFill>
              </a:rPr>
              <a:t>medication</a:t>
            </a:r>
            <a:endParaRPr lang="es-ES" sz="900" dirty="0">
              <a:solidFill>
                <a:srgbClr val="002855"/>
              </a:solidFill>
            </a:endParaRPr>
          </a:p>
        </p:txBody>
      </p:sp>
      <p:sp>
        <p:nvSpPr>
          <p:cNvPr id="9" name="Rectángulo redondeado 8">
            <a:extLst>
              <a:ext uri="{FF2B5EF4-FFF2-40B4-BE49-F238E27FC236}">
                <a16:creationId xmlns:a16="http://schemas.microsoft.com/office/drawing/2014/main" id="{76FC08E9-BEAA-565C-3A74-4EF0C3B3F59C}"/>
              </a:ext>
            </a:extLst>
          </p:cNvPr>
          <p:cNvSpPr/>
          <p:nvPr/>
        </p:nvSpPr>
        <p:spPr>
          <a:xfrm>
            <a:off x="6556650" y="1032230"/>
            <a:ext cx="3391683" cy="1186037"/>
          </a:xfrm>
          <a:prstGeom prst="roundRect">
            <a:avLst>
              <a:gd name="adj" fmla="val 4852"/>
            </a:avLst>
          </a:prstGeom>
          <a:solidFill>
            <a:schemeClr val="bg1"/>
          </a:solidFill>
          <a:ln w="22225">
            <a:solidFill>
              <a:srgbClr val="F6A6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rgbClr val="002855"/>
                </a:solidFill>
              </a:rPr>
              <a:t>ASSESS KEY PERSON CHARACTERISTICS</a:t>
            </a:r>
          </a:p>
          <a:p>
            <a:pPr marL="133350" indent="-133350">
              <a:buFont typeface="Arial" panose="020B0604020202020204" pitchFamily="34" charset="0"/>
              <a:buChar char="•"/>
            </a:pPr>
            <a:r>
              <a:rPr lang="es-ES" sz="900" dirty="0" err="1">
                <a:solidFill>
                  <a:srgbClr val="002855"/>
                </a:solidFill>
              </a:rPr>
              <a:t>Current</a:t>
            </a:r>
            <a:r>
              <a:rPr lang="es-ES" sz="900" dirty="0">
                <a:solidFill>
                  <a:srgbClr val="002855"/>
                </a:solidFill>
              </a:rPr>
              <a:t> </a:t>
            </a:r>
            <a:r>
              <a:rPr lang="es-ES" sz="900" dirty="0" err="1">
                <a:solidFill>
                  <a:srgbClr val="002855"/>
                </a:solidFill>
              </a:rPr>
              <a:t>lifestyle</a:t>
            </a:r>
            <a:r>
              <a:rPr lang="es-ES" sz="900" dirty="0">
                <a:solidFill>
                  <a:srgbClr val="002855"/>
                </a:solidFill>
              </a:rPr>
              <a:t> </a:t>
            </a:r>
          </a:p>
          <a:p>
            <a:pPr marL="133350" indent="-133350">
              <a:buFont typeface="Arial" panose="020B0604020202020204" pitchFamily="34" charset="0"/>
              <a:buChar char="•"/>
            </a:pPr>
            <a:r>
              <a:rPr lang="es-ES" sz="900" dirty="0" err="1">
                <a:solidFill>
                  <a:srgbClr val="002855"/>
                </a:solidFill>
              </a:rPr>
              <a:t>Comorbidities</a:t>
            </a:r>
            <a:r>
              <a:rPr lang="es-ES" sz="900" dirty="0">
                <a:solidFill>
                  <a:srgbClr val="002855"/>
                </a:solidFill>
              </a:rPr>
              <a:t> (i.e., ASCVD, CKD, and HF)</a:t>
            </a:r>
          </a:p>
          <a:p>
            <a:pPr marL="133350" indent="-133350">
              <a:buFont typeface="Arial" panose="020B0604020202020204" pitchFamily="34" charset="0"/>
              <a:buChar char="•"/>
            </a:pPr>
            <a:r>
              <a:rPr lang="es-ES" sz="900" dirty="0" err="1">
                <a:solidFill>
                  <a:srgbClr val="002855"/>
                </a:solidFill>
              </a:rPr>
              <a:t>Clinical</a:t>
            </a:r>
            <a:r>
              <a:rPr lang="es-ES" sz="900" dirty="0">
                <a:solidFill>
                  <a:srgbClr val="002855"/>
                </a:solidFill>
              </a:rPr>
              <a:t> </a:t>
            </a:r>
            <a:r>
              <a:rPr lang="es-ES" sz="900" dirty="0" err="1">
                <a:solidFill>
                  <a:srgbClr val="002855"/>
                </a:solidFill>
              </a:rPr>
              <a:t>characteristics</a:t>
            </a:r>
            <a:r>
              <a:rPr lang="es-ES" sz="900" dirty="0">
                <a:solidFill>
                  <a:srgbClr val="002855"/>
                </a:solidFill>
              </a:rPr>
              <a:t> (i.e., </a:t>
            </a:r>
            <a:r>
              <a:rPr lang="es-ES" sz="900" dirty="0" err="1">
                <a:solidFill>
                  <a:srgbClr val="002855"/>
                </a:solidFill>
              </a:rPr>
              <a:t>age</a:t>
            </a:r>
            <a:r>
              <a:rPr lang="es-ES" sz="900" dirty="0">
                <a:solidFill>
                  <a:srgbClr val="002855"/>
                </a:solidFill>
              </a:rPr>
              <a:t>, HbA</a:t>
            </a:r>
            <a:r>
              <a:rPr lang="es-ES" sz="900" baseline="-25000" dirty="0">
                <a:solidFill>
                  <a:srgbClr val="002855"/>
                </a:solidFill>
              </a:rPr>
              <a:t>1c</a:t>
            </a:r>
            <a:r>
              <a:rPr lang="es-ES" sz="900" dirty="0">
                <a:solidFill>
                  <a:srgbClr val="002855"/>
                </a:solidFill>
              </a:rPr>
              <a:t>, and </a:t>
            </a:r>
            <a:r>
              <a:rPr lang="es-ES" sz="900" dirty="0" err="1">
                <a:solidFill>
                  <a:srgbClr val="002855"/>
                </a:solidFill>
              </a:rPr>
              <a:t>weight</a:t>
            </a:r>
            <a:r>
              <a:rPr lang="es-ES" sz="900" dirty="0">
                <a:solidFill>
                  <a:srgbClr val="002855"/>
                </a:solidFill>
              </a:rPr>
              <a:t>)</a:t>
            </a:r>
          </a:p>
          <a:p>
            <a:pPr marL="133350" indent="-133350">
              <a:buFont typeface="Arial" panose="020B0604020202020204" pitchFamily="34" charset="0"/>
              <a:buChar char="•"/>
            </a:pPr>
            <a:r>
              <a:rPr lang="es-ES" sz="900" dirty="0">
                <a:solidFill>
                  <a:srgbClr val="002855"/>
                </a:solidFill>
              </a:rPr>
              <a:t>Issues </a:t>
            </a:r>
            <a:r>
              <a:rPr lang="es-ES" sz="900" dirty="0" err="1">
                <a:solidFill>
                  <a:srgbClr val="002855"/>
                </a:solidFill>
              </a:rPr>
              <a:t>such</a:t>
            </a:r>
            <a:r>
              <a:rPr lang="es-ES" sz="900" dirty="0">
                <a:solidFill>
                  <a:srgbClr val="002855"/>
                </a:solidFill>
              </a:rPr>
              <a:t> as </a:t>
            </a:r>
            <a:r>
              <a:rPr lang="es-ES" sz="900" dirty="0" err="1">
                <a:solidFill>
                  <a:srgbClr val="002855"/>
                </a:solidFill>
              </a:rPr>
              <a:t>motivation</a:t>
            </a:r>
            <a:r>
              <a:rPr lang="es-ES" sz="900" dirty="0">
                <a:solidFill>
                  <a:srgbClr val="002855"/>
                </a:solidFill>
              </a:rPr>
              <a:t>, </a:t>
            </a:r>
            <a:r>
              <a:rPr lang="es-ES" sz="900" dirty="0" err="1">
                <a:solidFill>
                  <a:srgbClr val="002855"/>
                </a:solidFill>
              </a:rPr>
              <a:t>depression</a:t>
            </a:r>
            <a:r>
              <a:rPr lang="es-ES" sz="900" dirty="0">
                <a:solidFill>
                  <a:srgbClr val="002855"/>
                </a:solidFill>
              </a:rPr>
              <a:t>, </a:t>
            </a:r>
          </a:p>
          <a:p>
            <a:pPr marL="133350" indent="-133350">
              <a:buFont typeface="Arial" panose="020B0604020202020204" pitchFamily="34" charset="0"/>
              <a:buChar char="•"/>
            </a:pPr>
            <a:r>
              <a:rPr lang="es-ES" sz="900" dirty="0">
                <a:solidFill>
                  <a:srgbClr val="002855"/>
                </a:solidFill>
              </a:rPr>
              <a:t>Cultural and </a:t>
            </a:r>
            <a:r>
              <a:rPr lang="es-ES" sz="900" dirty="0" err="1">
                <a:solidFill>
                  <a:srgbClr val="002855"/>
                </a:solidFill>
              </a:rPr>
              <a:t>socioeconomic</a:t>
            </a:r>
            <a:r>
              <a:rPr lang="es-ES" sz="900" dirty="0">
                <a:solidFill>
                  <a:srgbClr val="002855"/>
                </a:solidFill>
              </a:rPr>
              <a:t> </a:t>
            </a:r>
            <a:r>
              <a:rPr lang="es-ES" sz="900" dirty="0" err="1">
                <a:solidFill>
                  <a:srgbClr val="002855"/>
                </a:solidFill>
              </a:rPr>
              <a:t>context</a:t>
            </a:r>
            <a:endParaRPr lang="es-ES" sz="900" dirty="0">
              <a:solidFill>
                <a:srgbClr val="002855"/>
              </a:solidFill>
            </a:endParaRPr>
          </a:p>
        </p:txBody>
      </p:sp>
      <p:sp>
        <p:nvSpPr>
          <p:cNvPr id="10" name="Rectángulo redondeado 9">
            <a:extLst>
              <a:ext uri="{FF2B5EF4-FFF2-40B4-BE49-F238E27FC236}">
                <a16:creationId xmlns:a16="http://schemas.microsoft.com/office/drawing/2014/main" id="{E37932A3-010C-6C56-AE47-8D530FD25A1B}"/>
              </a:ext>
            </a:extLst>
          </p:cNvPr>
          <p:cNvSpPr/>
          <p:nvPr/>
        </p:nvSpPr>
        <p:spPr>
          <a:xfrm>
            <a:off x="10567120" y="1032230"/>
            <a:ext cx="1181968" cy="1194503"/>
          </a:xfrm>
          <a:prstGeom prst="roundRect">
            <a:avLst>
              <a:gd name="adj" fmla="val 4852"/>
            </a:avLst>
          </a:prstGeom>
          <a:solidFill>
            <a:srgbClr val="F6A68C"/>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b="1" dirty="0">
                <a:solidFill>
                  <a:schemeClr val="bg1"/>
                </a:solidFill>
              </a:rPr>
              <a:t>Se incluyen variables del estilo de vida y de aspectos culturales y socioeconómicos</a:t>
            </a:r>
            <a:endParaRPr lang="es-ES" sz="900" dirty="0">
              <a:solidFill>
                <a:schemeClr val="bg1"/>
              </a:solidFill>
            </a:endParaRPr>
          </a:p>
        </p:txBody>
      </p:sp>
      <p:sp>
        <p:nvSpPr>
          <p:cNvPr id="11" name="Flecha arriba 10">
            <a:extLst>
              <a:ext uri="{FF2B5EF4-FFF2-40B4-BE49-F238E27FC236}">
                <a16:creationId xmlns:a16="http://schemas.microsoft.com/office/drawing/2014/main" id="{F511AD1E-6E25-F35E-4A56-D170364DBB86}"/>
              </a:ext>
            </a:extLst>
          </p:cNvPr>
          <p:cNvSpPr/>
          <p:nvPr/>
        </p:nvSpPr>
        <p:spPr>
          <a:xfrm rot="5400000">
            <a:off x="9958692" y="1536076"/>
            <a:ext cx="634903" cy="394245"/>
          </a:xfrm>
          <a:prstGeom prst="upArrow">
            <a:avLst>
              <a:gd name="adj1" fmla="val 50000"/>
              <a:gd name="adj2" fmla="val 47972"/>
            </a:avLst>
          </a:prstGeom>
          <a:solidFill>
            <a:srgbClr val="F6A68C">
              <a:alpha val="510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Gráfico 22">
            <a:extLst>
              <a:ext uri="{FF2B5EF4-FFF2-40B4-BE49-F238E27FC236}">
                <a16:creationId xmlns:a16="http://schemas.microsoft.com/office/drawing/2014/main" id="{AA537A4B-8E3B-4B1C-C4A4-ECEDD0DB0C0F}"/>
              </a:ext>
            </a:extLst>
          </p:cNvPr>
          <p:cNvGrpSpPr/>
          <p:nvPr/>
        </p:nvGrpSpPr>
        <p:grpSpPr>
          <a:xfrm>
            <a:off x="4227128" y="1752600"/>
            <a:ext cx="3486006" cy="3477236"/>
            <a:chOff x="4042737" y="1356783"/>
            <a:chExt cx="4745231" cy="4733294"/>
          </a:xfrm>
        </p:grpSpPr>
        <p:sp>
          <p:nvSpPr>
            <p:cNvPr id="13" name="Forma libre 12">
              <a:extLst>
                <a:ext uri="{FF2B5EF4-FFF2-40B4-BE49-F238E27FC236}">
                  <a16:creationId xmlns:a16="http://schemas.microsoft.com/office/drawing/2014/main" id="{DBB01C8F-5010-B467-A661-F3D792110D02}"/>
                </a:ext>
              </a:extLst>
            </p:cNvPr>
            <p:cNvSpPr/>
            <p:nvPr/>
          </p:nvSpPr>
          <p:spPr>
            <a:xfrm>
              <a:off x="4081954" y="2361276"/>
              <a:ext cx="936633" cy="2012126"/>
            </a:xfrm>
            <a:custGeom>
              <a:avLst/>
              <a:gdLst>
                <a:gd name="connsiteX0" fmla="*/ 936634 w 936633"/>
                <a:gd name="connsiteY0" fmla="*/ 683645 h 2012126"/>
                <a:gd name="connsiteX1" fmla="*/ 918834 w 936633"/>
                <a:gd name="connsiteY1" fmla="*/ 405602 h 2012126"/>
                <a:gd name="connsiteX2" fmla="*/ 892848 w 936633"/>
                <a:gd name="connsiteY2" fmla="*/ 0 h 2012126"/>
                <a:gd name="connsiteX3" fmla="*/ 447662 w 936633"/>
                <a:gd name="connsiteY3" fmla="*/ 72008 h 2012126"/>
                <a:gd name="connsiteX4" fmla="*/ 216168 w 936633"/>
                <a:gd name="connsiteY4" fmla="*/ 109486 h 2012126"/>
                <a:gd name="connsiteX5" fmla="*/ 349144 w 936633"/>
                <a:gd name="connsiteY5" fmla="*/ 215452 h 2012126"/>
                <a:gd name="connsiteX6" fmla="*/ 0 w 936633"/>
                <a:gd name="connsiteY6" fmla="*/ 1427503 h 2012126"/>
                <a:gd name="connsiteX7" fmla="*/ 75578 w 936633"/>
                <a:gd name="connsiteY7" fmla="*/ 2012126 h 2012126"/>
                <a:gd name="connsiteX8" fmla="*/ 297077 w 936633"/>
                <a:gd name="connsiteY8" fmla="*/ 1618890 h 2012126"/>
                <a:gd name="connsiteX9" fmla="*/ 629467 w 936633"/>
                <a:gd name="connsiteY9" fmla="*/ 1850703 h 2012126"/>
                <a:gd name="connsiteX10" fmla="*/ 576068 w 936633"/>
                <a:gd name="connsiteY10" fmla="*/ 1427503 h 2012126"/>
                <a:gd name="connsiteX11" fmla="*/ 804134 w 936633"/>
                <a:gd name="connsiteY11" fmla="*/ 578155 h 2012126"/>
                <a:gd name="connsiteX12" fmla="*/ 936539 w 936633"/>
                <a:gd name="connsiteY12" fmla="*/ 683645 h 201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33" h="2012126">
                  <a:moveTo>
                    <a:pt x="936634" y="683645"/>
                  </a:moveTo>
                  <a:lnTo>
                    <a:pt x="918834" y="405602"/>
                  </a:lnTo>
                  <a:lnTo>
                    <a:pt x="892848" y="0"/>
                  </a:lnTo>
                  <a:lnTo>
                    <a:pt x="447662" y="72008"/>
                  </a:lnTo>
                  <a:lnTo>
                    <a:pt x="216168" y="109486"/>
                  </a:lnTo>
                  <a:lnTo>
                    <a:pt x="349144" y="215452"/>
                  </a:lnTo>
                  <a:cubicBezTo>
                    <a:pt x="121743" y="574920"/>
                    <a:pt x="0" y="991842"/>
                    <a:pt x="0" y="1427503"/>
                  </a:cubicBezTo>
                  <a:cubicBezTo>
                    <a:pt x="0" y="1627641"/>
                    <a:pt x="25796" y="1823689"/>
                    <a:pt x="75578" y="2012126"/>
                  </a:cubicBezTo>
                  <a:lnTo>
                    <a:pt x="297077" y="1618890"/>
                  </a:lnTo>
                  <a:lnTo>
                    <a:pt x="629467" y="1850703"/>
                  </a:lnTo>
                  <a:cubicBezTo>
                    <a:pt x="594629" y="1715344"/>
                    <a:pt x="576068" y="1573516"/>
                    <a:pt x="576068" y="1427503"/>
                  </a:cubicBezTo>
                  <a:cubicBezTo>
                    <a:pt x="576068" y="1118355"/>
                    <a:pt x="659166" y="828136"/>
                    <a:pt x="804134" y="578155"/>
                  </a:cubicBezTo>
                  <a:lnTo>
                    <a:pt x="936539" y="683645"/>
                  </a:lnTo>
                  <a:close/>
                </a:path>
              </a:pathLst>
            </a:custGeom>
            <a:solidFill>
              <a:srgbClr val="F3EEC2"/>
            </a:solidFill>
            <a:ln w="9506" cap="flat">
              <a:noFill/>
              <a:prstDash val="solid"/>
              <a:miter/>
            </a:ln>
          </p:spPr>
          <p:txBody>
            <a:bodyPr rtlCol="0" anchor="ctr"/>
            <a:lstStyle/>
            <a:p>
              <a:endParaRPr lang="es-ES"/>
            </a:p>
          </p:txBody>
        </p:sp>
        <p:sp>
          <p:nvSpPr>
            <p:cNvPr id="14" name="Forma libre 13">
              <a:extLst>
                <a:ext uri="{FF2B5EF4-FFF2-40B4-BE49-F238E27FC236}">
                  <a16:creationId xmlns:a16="http://schemas.microsoft.com/office/drawing/2014/main" id="{9731E667-7E8F-125F-1BDB-0200AD0E2A4C}"/>
                </a:ext>
              </a:extLst>
            </p:cNvPr>
            <p:cNvSpPr/>
            <p:nvPr/>
          </p:nvSpPr>
          <p:spPr>
            <a:xfrm>
              <a:off x="4042737" y="3980166"/>
              <a:ext cx="1620548" cy="1893413"/>
            </a:xfrm>
            <a:custGeom>
              <a:avLst/>
              <a:gdLst>
                <a:gd name="connsiteX0" fmla="*/ 1620548 w 1620548"/>
                <a:gd name="connsiteY0" fmla="*/ 1359586 h 1893413"/>
                <a:gd name="connsiteX1" fmla="*/ 732935 w 1620548"/>
                <a:gd name="connsiteY1" fmla="*/ 429859 h 1893413"/>
                <a:gd name="connsiteX2" fmla="*/ 898464 w 1620548"/>
                <a:gd name="connsiteY2" fmla="*/ 392095 h 1893413"/>
                <a:gd name="connsiteX3" fmla="*/ 668684 w 1620548"/>
                <a:gd name="connsiteY3" fmla="*/ 231813 h 1893413"/>
                <a:gd name="connsiteX4" fmla="*/ 336293 w 1620548"/>
                <a:gd name="connsiteY4" fmla="*/ 0 h 1893413"/>
                <a:gd name="connsiteX5" fmla="*/ 114795 w 1620548"/>
                <a:gd name="connsiteY5" fmla="*/ 393236 h 1893413"/>
                <a:gd name="connsiteX6" fmla="*/ 0 w 1620548"/>
                <a:gd name="connsiteY6" fmla="*/ 596989 h 1893413"/>
                <a:gd name="connsiteX7" fmla="*/ 165529 w 1620548"/>
                <a:gd name="connsiteY7" fmla="*/ 559225 h 1893413"/>
                <a:gd name="connsiteX8" fmla="*/ 706093 w 1620548"/>
                <a:gd name="connsiteY8" fmla="*/ 1417515 h 1893413"/>
                <a:gd name="connsiteX9" fmla="*/ 1401239 w 1620548"/>
                <a:gd name="connsiteY9" fmla="*/ 1893413 h 1893413"/>
                <a:gd name="connsiteX10" fmla="*/ 1231521 w 1620548"/>
                <a:gd name="connsiteY10" fmla="*/ 1474779 h 1893413"/>
                <a:gd name="connsiteX11" fmla="*/ 1620548 w 1620548"/>
                <a:gd name="connsiteY11" fmla="*/ 1359491 h 18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0548" h="1893413">
                  <a:moveTo>
                    <a:pt x="1620548" y="1359586"/>
                  </a:moveTo>
                  <a:cubicBezTo>
                    <a:pt x="1216672" y="1177997"/>
                    <a:pt x="895989" y="843261"/>
                    <a:pt x="732935" y="429859"/>
                  </a:cubicBezTo>
                  <a:lnTo>
                    <a:pt x="898464" y="392095"/>
                  </a:lnTo>
                  <a:lnTo>
                    <a:pt x="668684" y="231813"/>
                  </a:lnTo>
                  <a:lnTo>
                    <a:pt x="336293" y="0"/>
                  </a:lnTo>
                  <a:lnTo>
                    <a:pt x="114795" y="393236"/>
                  </a:lnTo>
                  <a:lnTo>
                    <a:pt x="0" y="596989"/>
                  </a:lnTo>
                  <a:lnTo>
                    <a:pt x="165529" y="559225"/>
                  </a:lnTo>
                  <a:cubicBezTo>
                    <a:pt x="276897" y="878646"/>
                    <a:pt x="459655" y="1171338"/>
                    <a:pt x="706093" y="1417515"/>
                  </a:cubicBezTo>
                  <a:cubicBezTo>
                    <a:pt x="909696" y="1620982"/>
                    <a:pt x="1145187" y="1781169"/>
                    <a:pt x="1401239" y="1893413"/>
                  </a:cubicBezTo>
                  <a:lnTo>
                    <a:pt x="1231521" y="1474779"/>
                  </a:lnTo>
                  <a:lnTo>
                    <a:pt x="1620548" y="1359491"/>
                  </a:lnTo>
                  <a:close/>
                </a:path>
              </a:pathLst>
            </a:custGeom>
            <a:solidFill>
              <a:srgbClr val="98C6D2"/>
            </a:solidFill>
            <a:ln w="9506" cap="flat">
              <a:no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32F290E2-906B-61FA-ED56-DCF463FD3713}"/>
                </a:ext>
              </a:extLst>
            </p:cNvPr>
            <p:cNvSpPr/>
            <p:nvPr/>
          </p:nvSpPr>
          <p:spPr>
            <a:xfrm>
              <a:off x="5274163" y="5260324"/>
              <a:ext cx="2145120" cy="829753"/>
            </a:xfrm>
            <a:custGeom>
              <a:avLst/>
              <a:gdLst>
                <a:gd name="connsiteX0" fmla="*/ 1712117 w 2145120"/>
                <a:gd name="connsiteY0" fmla="*/ 414829 h 829753"/>
                <a:gd name="connsiteX1" fmla="*/ 1864511 w 2145120"/>
                <a:gd name="connsiteY1" fmla="*/ 38810 h 829753"/>
                <a:gd name="connsiteX2" fmla="*/ 1084744 w 2145120"/>
                <a:gd name="connsiteY2" fmla="*/ 228294 h 829753"/>
                <a:gd name="connsiteX3" fmla="*/ 583588 w 2145120"/>
                <a:gd name="connsiteY3" fmla="*/ 152957 h 829753"/>
                <a:gd name="connsiteX4" fmla="*/ 657262 w 2145120"/>
                <a:gd name="connsiteY4" fmla="*/ 0 h 829753"/>
                <a:gd name="connsiteX5" fmla="*/ 389027 w 2145120"/>
                <a:gd name="connsiteY5" fmla="*/ 79523 h 829753"/>
                <a:gd name="connsiteX6" fmla="*/ 0 w 2145120"/>
                <a:gd name="connsiteY6" fmla="*/ 194811 h 829753"/>
                <a:gd name="connsiteX7" fmla="*/ 169717 w 2145120"/>
                <a:gd name="connsiteY7" fmla="*/ 613445 h 829753"/>
                <a:gd name="connsiteX8" fmla="*/ 257384 w 2145120"/>
                <a:gd name="connsiteY8" fmla="*/ 829754 h 829753"/>
                <a:gd name="connsiteX9" fmla="*/ 331058 w 2145120"/>
                <a:gd name="connsiteY9" fmla="*/ 676892 h 829753"/>
                <a:gd name="connsiteX10" fmla="*/ 1084649 w 2145120"/>
                <a:gd name="connsiteY10" fmla="*/ 803976 h 829753"/>
                <a:gd name="connsiteX11" fmla="*/ 2145120 w 2145120"/>
                <a:gd name="connsiteY11" fmla="*/ 543245 h 829753"/>
                <a:gd name="connsiteX12" fmla="*/ 1711927 w 2145120"/>
                <a:gd name="connsiteY12" fmla="*/ 414829 h 82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20" h="829753">
                  <a:moveTo>
                    <a:pt x="1712117" y="414829"/>
                  </a:moveTo>
                  <a:lnTo>
                    <a:pt x="1864511" y="38810"/>
                  </a:lnTo>
                  <a:cubicBezTo>
                    <a:pt x="1630828" y="159806"/>
                    <a:pt x="1365639" y="228294"/>
                    <a:pt x="1084744" y="228294"/>
                  </a:cubicBezTo>
                  <a:cubicBezTo>
                    <a:pt x="910362" y="228294"/>
                    <a:pt x="742073" y="201945"/>
                    <a:pt x="583588" y="152957"/>
                  </a:cubicBezTo>
                  <a:lnTo>
                    <a:pt x="657262" y="0"/>
                  </a:lnTo>
                  <a:lnTo>
                    <a:pt x="389027" y="79523"/>
                  </a:lnTo>
                  <a:lnTo>
                    <a:pt x="0" y="194811"/>
                  </a:lnTo>
                  <a:lnTo>
                    <a:pt x="169717" y="613445"/>
                  </a:lnTo>
                  <a:lnTo>
                    <a:pt x="257384" y="829754"/>
                  </a:lnTo>
                  <a:lnTo>
                    <a:pt x="331058" y="676892"/>
                  </a:lnTo>
                  <a:cubicBezTo>
                    <a:pt x="570071" y="760409"/>
                    <a:pt x="824028" y="803976"/>
                    <a:pt x="1084649" y="803976"/>
                  </a:cubicBezTo>
                  <a:cubicBezTo>
                    <a:pt x="1460349" y="803976"/>
                    <a:pt x="1822058" y="713609"/>
                    <a:pt x="2145120" y="543245"/>
                  </a:cubicBezTo>
                  <a:lnTo>
                    <a:pt x="1711927" y="414829"/>
                  </a:lnTo>
                  <a:close/>
                </a:path>
              </a:pathLst>
            </a:custGeom>
            <a:solidFill>
              <a:srgbClr val="16A0B0"/>
            </a:solidFill>
            <a:ln w="9506"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5DC465A2-60F0-3346-6085-70E2B0D7097D}"/>
                </a:ext>
              </a:extLst>
            </p:cNvPr>
            <p:cNvSpPr/>
            <p:nvPr/>
          </p:nvSpPr>
          <p:spPr>
            <a:xfrm>
              <a:off x="6986471" y="4121613"/>
              <a:ext cx="1609601" cy="1748256"/>
            </a:xfrm>
            <a:custGeom>
              <a:avLst/>
              <a:gdLst>
                <a:gd name="connsiteX0" fmla="*/ 1609411 w 1609601"/>
                <a:gd name="connsiteY0" fmla="*/ 95122 h 1748256"/>
                <a:gd name="connsiteX1" fmla="*/ 1239517 w 1609601"/>
                <a:gd name="connsiteY1" fmla="*/ 353095 h 1748256"/>
                <a:gd name="connsiteX2" fmla="*/ 1040673 w 1609601"/>
                <a:gd name="connsiteY2" fmla="*/ 0 h 1748256"/>
                <a:gd name="connsiteX3" fmla="*/ 330773 w 1609601"/>
                <a:gd name="connsiteY3" fmla="*/ 1070794 h 1748256"/>
                <a:gd name="connsiteX4" fmla="*/ 257384 w 1609601"/>
                <a:gd name="connsiteY4" fmla="*/ 918503 h 1748256"/>
                <a:gd name="connsiteX5" fmla="*/ 152393 w 1609601"/>
                <a:gd name="connsiteY5" fmla="*/ 1177426 h 1748256"/>
                <a:gd name="connsiteX6" fmla="*/ 0 w 1609601"/>
                <a:gd name="connsiteY6" fmla="*/ 1553445 h 1748256"/>
                <a:gd name="connsiteX7" fmla="*/ 433193 w 1609601"/>
                <a:gd name="connsiteY7" fmla="*/ 1681861 h 1748256"/>
                <a:gd name="connsiteX8" fmla="*/ 657262 w 1609601"/>
                <a:gd name="connsiteY8" fmla="*/ 1748256 h 1748256"/>
                <a:gd name="connsiteX9" fmla="*/ 583492 w 1609601"/>
                <a:gd name="connsiteY9" fmla="*/ 1595109 h 1748256"/>
                <a:gd name="connsiteX10" fmla="*/ 982799 w 1609601"/>
                <a:gd name="connsiteY10" fmla="*/ 1276068 h 1748256"/>
                <a:gd name="connsiteX11" fmla="*/ 1609602 w 1609601"/>
                <a:gd name="connsiteY11" fmla="*/ 95027 h 17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9601" h="1748256">
                  <a:moveTo>
                    <a:pt x="1609411" y="95122"/>
                  </a:moveTo>
                  <a:lnTo>
                    <a:pt x="1239517" y="353095"/>
                  </a:lnTo>
                  <a:lnTo>
                    <a:pt x="1040673" y="0"/>
                  </a:lnTo>
                  <a:cubicBezTo>
                    <a:pt x="952340" y="442890"/>
                    <a:pt x="691243" y="824236"/>
                    <a:pt x="330773" y="1070794"/>
                  </a:cubicBezTo>
                  <a:lnTo>
                    <a:pt x="257384" y="918503"/>
                  </a:lnTo>
                  <a:lnTo>
                    <a:pt x="152393" y="1177426"/>
                  </a:lnTo>
                  <a:lnTo>
                    <a:pt x="0" y="1553445"/>
                  </a:lnTo>
                  <a:lnTo>
                    <a:pt x="433193" y="1681861"/>
                  </a:lnTo>
                  <a:lnTo>
                    <a:pt x="657262" y="1748256"/>
                  </a:lnTo>
                  <a:lnTo>
                    <a:pt x="583492" y="1595109"/>
                  </a:lnTo>
                  <a:cubicBezTo>
                    <a:pt x="726462" y="1505028"/>
                    <a:pt x="860390" y="1398396"/>
                    <a:pt x="982799" y="1276068"/>
                  </a:cubicBezTo>
                  <a:cubicBezTo>
                    <a:pt x="1310145" y="948942"/>
                    <a:pt x="1525362" y="539820"/>
                    <a:pt x="1609602" y="95027"/>
                  </a:cubicBezTo>
                  <a:close/>
                </a:path>
              </a:pathLst>
            </a:custGeom>
            <a:solidFill>
              <a:srgbClr val="1870A3"/>
            </a:solidFill>
            <a:ln w="9506" cap="flat">
              <a:noFill/>
              <a:prstDash val="solid"/>
              <a:miter/>
            </a:ln>
          </p:spPr>
          <p:txBody>
            <a:bodyPr rtlCol="0" anchor="ctr"/>
            <a:lstStyle/>
            <a:p>
              <a:endParaRPr lang="es-ES"/>
            </a:p>
          </p:txBody>
        </p:sp>
        <p:sp>
          <p:nvSpPr>
            <p:cNvPr id="17" name="Forma libre 16">
              <a:extLst>
                <a:ext uri="{FF2B5EF4-FFF2-40B4-BE49-F238E27FC236}">
                  <a16:creationId xmlns:a16="http://schemas.microsoft.com/office/drawing/2014/main" id="{3AB2DAEB-AB27-0D3F-59CD-3952BFBCBCD1}"/>
                </a:ext>
              </a:extLst>
            </p:cNvPr>
            <p:cNvSpPr/>
            <p:nvPr/>
          </p:nvSpPr>
          <p:spPr>
            <a:xfrm>
              <a:off x="7658011" y="2308483"/>
              <a:ext cx="1129957" cy="2166129"/>
            </a:xfrm>
            <a:custGeom>
              <a:avLst/>
              <a:gdLst>
                <a:gd name="connsiteX0" fmla="*/ 963667 w 1129957"/>
                <a:gd name="connsiteY0" fmla="*/ 1736271 h 2166129"/>
                <a:gd name="connsiteX1" fmla="*/ 977945 w 1129957"/>
                <a:gd name="connsiteY1" fmla="*/ 1480296 h 2166129"/>
                <a:gd name="connsiteX2" fmla="*/ 430433 w 1129957"/>
                <a:gd name="connsiteY2" fmla="*/ 0 h 2166129"/>
                <a:gd name="connsiteX3" fmla="*/ 401687 w 1129957"/>
                <a:gd name="connsiteY3" fmla="*/ 449263 h 2166129"/>
                <a:gd name="connsiteX4" fmla="*/ 0 w 1129957"/>
                <a:gd name="connsiteY4" fmla="*/ 384295 h 2166129"/>
                <a:gd name="connsiteX5" fmla="*/ 401877 w 1129957"/>
                <a:gd name="connsiteY5" fmla="*/ 1480201 h 2166129"/>
                <a:gd name="connsiteX6" fmla="*/ 397118 w 1129957"/>
                <a:gd name="connsiteY6" fmla="*/ 1606904 h 2166129"/>
                <a:gd name="connsiteX7" fmla="*/ 231589 w 1129957"/>
                <a:gd name="connsiteY7" fmla="*/ 1569141 h 2166129"/>
                <a:gd name="connsiteX8" fmla="*/ 368942 w 1129957"/>
                <a:gd name="connsiteY8" fmla="*/ 1813035 h 2166129"/>
                <a:gd name="connsiteX9" fmla="*/ 567787 w 1129957"/>
                <a:gd name="connsiteY9" fmla="*/ 2166129 h 2166129"/>
                <a:gd name="connsiteX10" fmla="*/ 937681 w 1129957"/>
                <a:gd name="connsiteY10" fmla="*/ 1908157 h 2166129"/>
                <a:gd name="connsiteX11" fmla="*/ 1129958 w 1129957"/>
                <a:gd name="connsiteY11" fmla="*/ 1774130 h 2166129"/>
                <a:gd name="connsiteX12" fmla="*/ 963572 w 1129957"/>
                <a:gd name="connsiteY12" fmla="*/ 1736176 h 21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957" h="2166129">
                  <a:moveTo>
                    <a:pt x="963667" y="1736271"/>
                  </a:moveTo>
                  <a:cubicBezTo>
                    <a:pt x="973090" y="1651897"/>
                    <a:pt x="977945" y="1566477"/>
                    <a:pt x="977945" y="1480296"/>
                  </a:cubicBezTo>
                  <a:cubicBezTo>
                    <a:pt x="977945" y="931344"/>
                    <a:pt x="784717" y="412071"/>
                    <a:pt x="430433" y="0"/>
                  </a:cubicBezTo>
                  <a:lnTo>
                    <a:pt x="401687" y="449263"/>
                  </a:lnTo>
                  <a:lnTo>
                    <a:pt x="0" y="384295"/>
                  </a:lnTo>
                  <a:cubicBezTo>
                    <a:pt x="250531" y="680411"/>
                    <a:pt x="401877" y="1062994"/>
                    <a:pt x="401877" y="1480201"/>
                  </a:cubicBezTo>
                  <a:cubicBezTo>
                    <a:pt x="401877" y="1522816"/>
                    <a:pt x="400259" y="1565050"/>
                    <a:pt x="397118" y="1606904"/>
                  </a:cubicBezTo>
                  <a:lnTo>
                    <a:pt x="231589" y="1569141"/>
                  </a:lnTo>
                  <a:lnTo>
                    <a:pt x="368942" y="1813035"/>
                  </a:lnTo>
                  <a:lnTo>
                    <a:pt x="567787" y="2166129"/>
                  </a:lnTo>
                  <a:lnTo>
                    <a:pt x="937681" y="1908157"/>
                  </a:lnTo>
                  <a:lnTo>
                    <a:pt x="1129958" y="1774130"/>
                  </a:lnTo>
                  <a:lnTo>
                    <a:pt x="963572" y="1736176"/>
                  </a:lnTo>
                  <a:close/>
                </a:path>
              </a:pathLst>
            </a:custGeom>
            <a:solidFill>
              <a:srgbClr val="F4795D"/>
            </a:solidFill>
            <a:ln w="9506"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5319D372-D001-9B17-AA42-661F53D5B346}"/>
                </a:ext>
              </a:extLst>
            </p:cNvPr>
            <p:cNvSpPr/>
            <p:nvPr/>
          </p:nvSpPr>
          <p:spPr>
            <a:xfrm>
              <a:off x="6279332" y="1513354"/>
              <a:ext cx="1823961" cy="1244487"/>
            </a:xfrm>
            <a:custGeom>
              <a:avLst/>
              <a:gdLst>
                <a:gd name="connsiteX0" fmla="*/ 1690510 w 1823961"/>
                <a:gd name="connsiteY0" fmla="*/ 667284 h 1244487"/>
                <a:gd name="connsiteX1" fmla="*/ 1689653 w 1823961"/>
                <a:gd name="connsiteY1" fmla="*/ 666428 h 1244487"/>
                <a:gd name="connsiteX2" fmla="*/ 79576 w 1823961"/>
                <a:gd name="connsiteY2" fmla="*/ 0 h 1244487"/>
                <a:gd name="connsiteX3" fmla="*/ 0 w 1823961"/>
                <a:gd name="connsiteY3" fmla="*/ 1522 h 1244487"/>
                <a:gd name="connsiteX4" fmla="*/ 333343 w 1823961"/>
                <a:gd name="connsiteY4" fmla="*/ 303916 h 1244487"/>
                <a:gd name="connsiteX5" fmla="*/ 33030 w 1823961"/>
                <a:gd name="connsiteY5" fmla="*/ 576347 h 1244487"/>
                <a:gd name="connsiteX6" fmla="*/ 79576 w 1823961"/>
                <a:gd name="connsiteY6" fmla="*/ 575681 h 1244487"/>
                <a:gd name="connsiteX7" fmla="*/ 1235519 w 1823961"/>
                <a:gd name="connsiteY7" fmla="*/ 1029796 h 1244487"/>
                <a:gd name="connsiteX8" fmla="*/ 1103496 w 1823961"/>
                <a:gd name="connsiteY8" fmla="*/ 1135002 h 1244487"/>
                <a:gd name="connsiteX9" fmla="*/ 1378489 w 1823961"/>
                <a:gd name="connsiteY9" fmla="*/ 1179519 h 1244487"/>
                <a:gd name="connsiteX10" fmla="*/ 1780176 w 1823961"/>
                <a:gd name="connsiteY10" fmla="*/ 1244488 h 1244487"/>
                <a:gd name="connsiteX11" fmla="*/ 1808922 w 1823961"/>
                <a:gd name="connsiteY11" fmla="*/ 795224 h 1244487"/>
                <a:gd name="connsiteX12" fmla="*/ 1823961 w 1823961"/>
                <a:gd name="connsiteY12" fmla="*/ 560842 h 1244487"/>
                <a:gd name="connsiteX13" fmla="*/ 1690415 w 1823961"/>
                <a:gd name="connsiteY13" fmla="*/ 667284 h 124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3961" h="1244487">
                  <a:moveTo>
                    <a:pt x="1690510" y="667284"/>
                  </a:moveTo>
                  <a:cubicBezTo>
                    <a:pt x="1690510" y="667284"/>
                    <a:pt x="1689939" y="666714"/>
                    <a:pt x="1689653" y="666428"/>
                  </a:cubicBezTo>
                  <a:cubicBezTo>
                    <a:pt x="1259601" y="236665"/>
                    <a:pt x="687817" y="0"/>
                    <a:pt x="79576" y="0"/>
                  </a:cubicBezTo>
                  <a:cubicBezTo>
                    <a:pt x="53019" y="0"/>
                    <a:pt x="26462" y="666"/>
                    <a:pt x="0" y="1522"/>
                  </a:cubicBezTo>
                  <a:lnTo>
                    <a:pt x="333343" y="303916"/>
                  </a:lnTo>
                  <a:lnTo>
                    <a:pt x="33030" y="576347"/>
                  </a:lnTo>
                  <a:cubicBezTo>
                    <a:pt x="48450" y="575967"/>
                    <a:pt x="63965" y="575681"/>
                    <a:pt x="79576" y="575681"/>
                  </a:cubicBezTo>
                  <a:cubicBezTo>
                    <a:pt x="525524" y="575681"/>
                    <a:pt x="931874" y="748138"/>
                    <a:pt x="1235519" y="1029796"/>
                  </a:cubicBezTo>
                  <a:lnTo>
                    <a:pt x="1103496" y="1135002"/>
                  </a:lnTo>
                  <a:lnTo>
                    <a:pt x="1378489" y="1179519"/>
                  </a:lnTo>
                  <a:lnTo>
                    <a:pt x="1780176" y="1244488"/>
                  </a:lnTo>
                  <a:lnTo>
                    <a:pt x="1808922" y="795224"/>
                  </a:lnTo>
                  <a:lnTo>
                    <a:pt x="1823961" y="560842"/>
                  </a:lnTo>
                  <a:lnTo>
                    <a:pt x="1690415" y="667284"/>
                  </a:lnTo>
                  <a:close/>
                </a:path>
              </a:pathLst>
            </a:custGeom>
            <a:solidFill>
              <a:srgbClr val="F6A68C"/>
            </a:solidFill>
            <a:ln w="9506" cap="flat">
              <a:noFill/>
              <a:prstDash val="solid"/>
              <a:miter/>
            </a:ln>
          </p:spPr>
          <p:txBody>
            <a:bodyPr rtlCol="0" anchor="ctr"/>
            <a:lstStyle/>
            <a:p>
              <a:endParaRPr lang="es-ES" dirty="0"/>
            </a:p>
          </p:txBody>
        </p:sp>
        <p:sp>
          <p:nvSpPr>
            <p:cNvPr id="19" name="Forma libre 18">
              <a:extLst>
                <a:ext uri="{FF2B5EF4-FFF2-40B4-BE49-F238E27FC236}">
                  <a16:creationId xmlns:a16="http://schemas.microsoft.com/office/drawing/2014/main" id="{E95D104B-23CB-1BD4-3BFA-2EA7F08869B2}"/>
                </a:ext>
              </a:extLst>
            </p:cNvPr>
            <p:cNvSpPr/>
            <p:nvPr/>
          </p:nvSpPr>
          <p:spPr>
            <a:xfrm>
              <a:off x="4529616" y="1356783"/>
              <a:ext cx="2083153" cy="1410095"/>
            </a:xfrm>
            <a:custGeom>
              <a:avLst/>
              <a:gdLst>
                <a:gd name="connsiteX0" fmla="*/ 1749811 w 2083153"/>
                <a:gd name="connsiteY0" fmla="*/ 158094 h 1410095"/>
                <a:gd name="connsiteX1" fmla="*/ 1575620 w 2083153"/>
                <a:gd name="connsiteY1" fmla="*/ 0 h 1410095"/>
                <a:gd name="connsiteX2" fmla="*/ 1575620 w 2083153"/>
                <a:gd name="connsiteY2" fmla="*/ 170555 h 1410095"/>
                <a:gd name="connsiteX3" fmla="*/ 219309 w 2083153"/>
                <a:gd name="connsiteY3" fmla="*/ 823000 h 1410095"/>
                <a:gd name="connsiteX4" fmla="*/ 0 w 2083153"/>
                <a:gd name="connsiteY4" fmla="*/ 1076501 h 1410095"/>
                <a:gd name="connsiteX5" fmla="*/ 445187 w 2083153"/>
                <a:gd name="connsiteY5" fmla="*/ 1004494 h 1410095"/>
                <a:gd name="connsiteX6" fmla="*/ 471173 w 2083153"/>
                <a:gd name="connsiteY6" fmla="*/ 1410096 h 1410095"/>
                <a:gd name="connsiteX7" fmla="*/ 1575620 w 2083153"/>
                <a:gd name="connsiteY7" fmla="*/ 751182 h 1410095"/>
                <a:gd name="connsiteX8" fmla="*/ 1575620 w 2083153"/>
                <a:gd name="connsiteY8" fmla="*/ 920881 h 1410095"/>
                <a:gd name="connsiteX9" fmla="*/ 1782841 w 2083153"/>
                <a:gd name="connsiteY9" fmla="*/ 732824 h 1410095"/>
                <a:gd name="connsiteX10" fmla="*/ 2083154 w 2083153"/>
                <a:gd name="connsiteY10" fmla="*/ 460393 h 1410095"/>
                <a:gd name="connsiteX11" fmla="*/ 1749811 w 2083153"/>
                <a:gd name="connsiteY11" fmla="*/ 157998 h 14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3153" h="1410095">
                  <a:moveTo>
                    <a:pt x="1749811" y="158094"/>
                  </a:moveTo>
                  <a:lnTo>
                    <a:pt x="1575620" y="0"/>
                  </a:lnTo>
                  <a:lnTo>
                    <a:pt x="1575620" y="170555"/>
                  </a:lnTo>
                  <a:cubicBezTo>
                    <a:pt x="1063422" y="226962"/>
                    <a:pt x="589013" y="453544"/>
                    <a:pt x="219309" y="823000"/>
                  </a:cubicBezTo>
                  <a:cubicBezTo>
                    <a:pt x="139448" y="902808"/>
                    <a:pt x="66250" y="987562"/>
                    <a:pt x="0" y="1076501"/>
                  </a:cubicBezTo>
                  <a:lnTo>
                    <a:pt x="445187" y="1004494"/>
                  </a:lnTo>
                  <a:lnTo>
                    <a:pt x="471173" y="1410096"/>
                  </a:lnTo>
                  <a:cubicBezTo>
                    <a:pt x="733601" y="1062709"/>
                    <a:pt x="1126055" y="818719"/>
                    <a:pt x="1575620" y="751182"/>
                  </a:cubicBezTo>
                  <a:lnTo>
                    <a:pt x="1575620" y="920881"/>
                  </a:lnTo>
                  <a:lnTo>
                    <a:pt x="1782841" y="732824"/>
                  </a:lnTo>
                  <a:lnTo>
                    <a:pt x="2083154" y="460393"/>
                  </a:lnTo>
                  <a:lnTo>
                    <a:pt x="1749811" y="157998"/>
                  </a:lnTo>
                  <a:close/>
                </a:path>
              </a:pathLst>
            </a:custGeom>
            <a:solidFill>
              <a:srgbClr val="F3F06F"/>
            </a:solidFill>
            <a:ln w="9506" cap="flat">
              <a:noFill/>
              <a:prstDash val="solid"/>
              <a:miter/>
            </a:ln>
          </p:spPr>
          <p:txBody>
            <a:bodyPr rtlCol="0" anchor="ctr"/>
            <a:lstStyle/>
            <a:p>
              <a:endParaRPr lang="es-ES"/>
            </a:p>
          </p:txBody>
        </p:sp>
      </p:grpSp>
      <p:sp>
        <p:nvSpPr>
          <p:cNvPr id="20" name="Elipse 19">
            <a:extLst>
              <a:ext uri="{FF2B5EF4-FFF2-40B4-BE49-F238E27FC236}">
                <a16:creationId xmlns:a16="http://schemas.microsoft.com/office/drawing/2014/main" id="{62B792AA-6EEF-3125-CBBF-F7369282B96D}"/>
              </a:ext>
            </a:extLst>
          </p:cNvPr>
          <p:cNvSpPr/>
          <p:nvPr/>
        </p:nvSpPr>
        <p:spPr>
          <a:xfrm>
            <a:off x="4911787" y="2534063"/>
            <a:ext cx="2018431" cy="2018431"/>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rPr>
              <a:t>GOALS OF CARE</a:t>
            </a:r>
          </a:p>
          <a:p>
            <a:pPr algn="ctr"/>
            <a:r>
              <a:rPr lang="es-ES" sz="1000" dirty="0" err="1">
                <a:solidFill>
                  <a:schemeClr val="bg1"/>
                </a:solidFill>
              </a:rPr>
              <a:t>Prevent</a:t>
            </a:r>
            <a:r>
              <a:rPr lang="es-ES" sz="1000" dirty="0">
                <a:solidFill>
                  <a:schemeClr val="bg1"/>
                </a:solidFill>
              </a:rPr>
              <a:t> </a:t>
            </a:r>
            <a:r>
              <a:rPr lang="es-ES" sz="1000" dirty="0" err="1">
                <a:solidFill>
                  <a:schemeClr val="bg1"/>
                </a:solidFill>
              </a:rPr>
              <a:t>complications</a:t>
            </a:r>
            <a:endParaRPr lang="es-ES" sz="1000" dirty="0">
              <a:solidFill>
                <a:schemeClr val="bg1"/>
              </a:solidFill>
            </a:endParaRPr>
          </a:p>
          <a:p>
            <a:pPr algn="ctr"/>
            <a:r>
              <a:rPr lang="es-ES" sz="1000" dirty="0" err="1">
                <a:solidFill>
                  <a:schemeClr val="bg1"/>
                </a:solidFill>
              </a:rPr>
              <a:t>Optimize</a:t>
            </a:r>
            <a:r>
              <a:rPr lang="es-ES" sz="1000" dirty="0">
                <a:solidFill>
                  <a:schemeClr val="bg1"/>
                </a:solidFill>
              </a:rPr>
              <a:t> </a:t>
            </a:r>
            <a:r>
              <a:rPr lang="es-ES" sz="1000" dirty="0" err="1">
                <a:solidFill>
                  <a:schemeClr val="bg1"/>
                </a:solidFill>
              </a:rPr>
              <a:t>quality</a:t>
            </a:r>
            <a:r>
              <a:rPr lang="es-ES" sz="1000" dirty="0">
                <a:solidFill>
                  <a:schemeClr val="bg1"/>
                </a:solidFill>
              </a:rPr>
              <a:t> </a:t>
            </a:r>
            <a:r>
              <a:rPr lang="es-ES" sz="1000" dirty="0" err="1">
                <a:solidFill>
                  <a:schemeClr val="bg1"/>
                </a:solidFill>
              </a:rPr>
              <a:t>of</a:t>
            </a:r>
            <a:r>
              <a:rPr lang="es-ES" sz="1000" dirty="0">
                <a:solidFill>
                  <a:schemeClr val="bg1"/>
                </a:solidFill>
              </a:rPr>
              <a:t> </a:t>
            </a:r>
            <a:r>
              <a:rPr lang="es-ES" sz="1000" dirty="0" err="1">
                <a:solidFill>
                  <a:schemeClr val="bg1"/>
                </a:solidFill>
              </a:rPr>
              <a:t>life</a:t>
            </a:r>
            <a:r>
              <a:rPr lang="es-ES" sz="1000" dirty="0">
                <a:solidFill>
                  <a:schemeClr val="bg1"/>
                </a:solidFill>
              </a:rPr>
              <a:t> </a:t>
            </a:r>
          </a:p>
        </p:txBody>
      </p:sp>
      <p:sp>
        <p:nvSpPr>
          <p:cNvPr id="22" name="CuadroTexto 21">
            <a:extLst>
              <a:ext uri="{FF2B5EF4-FFF2-40B4-BE49-F238E27FC236}">
                <a16:creationId xmlns:a16="http://schemas.microsoft.com/office/drawing/2014/main" id="{A4289145-C5F7-9CB1-EAC9-221FD6B96E64}"/>
              </a:ext>
            </a:extLst>
          </p:cNvPr>
          <p:cNvSpPr txBox="1"/>
          <p:nvPr/>
        </p:nvSpPr>
        <p:spPr>
          <a:xfrm>
            <a:off x="705644" y="5438995"/>
            <a:ext cx="6096000" cy="630942"/>
          </a:xfrm>
          <a:prstGeom prst="rect">
            <a:avLst/>
          </a:prstGeom>
          <a:noFill/>
        </p:spPr>
        <p:txBody>
          <a:bodyPr wrap="square">
            <a:spAutoFit/>
          </a:bodyPr>
          <a:lstStyle/>
          <a:p>
            <a:r>
              <a:rPr lang="es-ES" sz="700" dirty="0">
                <a:solidFill>
                  <a:srgbClr val="002855"/>
                </a:solidFill>
              </a:rPr>
              <a:t>ASCVD= </a:t>
            </a:r>
            <a:r>
              <a:rPr lang="es-ES" sz="700" dirty="0" err="1">
                <a:solidFill>
                  <a:srgbClr val="002855"/>
                </a:solidFill>
              </a:rPr>
              <a:t>Atherosclerotic</a:t>
            </a:r>
            <a:r>
              <a:rPr lang="es-ES" sz="700" dirty="0">
                <a:solidFill>
                  <a:srgbClr val="002855"/>
                </a:solidFill>
              </a:rPr>
              <a:t> Cardiovascular </a:t>
            </a:r>
            <a:r>
              <a:rPr lang="es-ES" sz="700" dirty="0" err="1">
                <a:solidFill>
                  <a:srgbClr val="002855"/>
                </a:solidFill>
              </a:rPr>
              <a:t>Disease</a:t>
            </a:r>
            <a:endParaRPr lang="es-ES" sz="700" dirty="0">
              <a:solidFill>
                <a:srgbClr val="002855"/>
              </a:solidFill>
            </a:endParaRPr>
          </a:p>
          <a:p>
            <a:r>
              <a:rPr lang="es-ES" sz="700" dirty="0">
                <a:solidFill>
                  <a:srgbClr val="002855"/>
                </a:solidFill>
              </a:rPr>
              <a:t>CKD = </a:t>
            </a:r>
            <a:r>
              <a:rPr lang="es-ES" sz="700" dirty="0" err="1">
                <a:solidFill>
                  <a:srgbClr val="002855"/>
                </a:solidFill>
              </a:rPr>
              <a:t>Chronic</a:t>
            </a:r>
            <a:r>
              <a:rPr lang="es-ES" sz="700" dirty="0">
                <a:solidFill>
                  <a:srgbClr val="002855"/>
                </a:solidFill>
              </a:rPr>
              <a:t> </a:t>
            </a:r>
            <a:r>
              <a:rPr lang="es-ES" sz="700" dirty="0" err="1">
                <a:solidFill>
                  <a:srgbClr val="002855"/>
                </a:solidFill>
              </a:rPr>
              <a:t>Kidney</a:t>
            </a:r>
            <a:r>
              <a:rPr lang="es-ES" sz="700" dirty="0">
                <a:solidFill>
                  <a:srgbClr val="002855"/>
                </a:solidFill>
              </a:rPr>
              <a:t> </a:t>
            </a:r>
            <a:r>
              <a:rPr lang="es-ES" sz="700" dirty="0" err="1">
                <a:solidFill>
                  <a:srgbClr val="002855"/>
                </a:solidFill>
              </a:rPr>
              <a:t>Disease</a:t>
            </a:r>
            <a:endParaRPr lang="es-ES" sz="700" dirty="0">
              <a:solidFill>
                <a:srgbClr val="002855"/>
              </a:solidFill>
            </a:endParaRPr>
          </a:p>
          <a:p>
            <a:r>
              <a:rPr lang="es-ES" sz="700" dirty="0">
                <a:solidFill>
                  <a:srgbClr val="002855"/>
                </a:solidFill>
              </a:rPr>
              <a:t>HF = Heart </a:t>
            </a:r>
            <a:r>
              <a:rPr lang="es-ES" sz="700" dirty="0" err="1">
                <a:solidFill>
                  <a:srgbClr val="002855"/>
                </a:solidFill>
              </a:rPr>
              <a:t>Faiture</a:t>
            </a:r>
            <a:endParaRPr lang="es-ES" sz="700" dirty="0">
              <a:solidFill>
                <a:srgbClr val="002855"/>
              </a:solidFill>
            </a:endParaRPr>
          </a:p>
          <a:p>
            <a:r>
              <a:rPr lang="es-ES" sz="700" dirty="0">
                <a:solidFill>
                  <a:srgbClr val="002855"/>
                </a:solidFill>
              </a:rPr>
              <a:t>DSMES = Diabetes </a:t>
            </a:r>
            <a:r>
              <a:rPr lang="es-ES" sz="700" dirty="0" err="1">
                <a:solidFill>
                  <a:srgbClr val="002855"/>
                </a:solidFill>
              </a:rPr>
              <a:t>Self</a:t>
            </a:r>
            <a:r>
              <a:rPr lang="es-ES" sz="700" dirty="0">
                <a:solidFill>
                  <a:srgbClr val="002855"/>
                </a:solidFill>
              </a:rPr>
              <a:t>-Management </a:t>
            </a:r>
            <a:r>
              <a:rPr lang="es-ES" sz="700" dirty="0" err="1">
                <a:solidFill>
                  <a:srgbClr val="002855"/>
                </a:solidFill>
              </a:rPr>
              <a:t>Education</a:t>
            </a:r>
            <a:r>
              <a:rPr lang="es-ES" sz="700" dirty="0">
                <a:solidFill>
                  <a:srgbClr val="002855"/>
                </a:solidFill>
              </a:rPr>
              <a:t> and </a:t>
            </a:r>
            <a:r>
              <a:rPr lang="es-ES" sz="700" dirty="0" err="1">
                <a:solidFill>
                  <a:srgbClr val="002855"/>
                </a:solidFill>
              </a:rPr>
              <a:t>Support</a:t>
            </a:r>
            <a:endParaRPr lang="es-ES" sz="700" dirty="0">
              <a:solidFill>
                <a:srgbClr val="002855"/>
              </a:solidFill>
            </a:endParaRPr>
          </a:p>
          <a:p>
            <a:r>
              <a:rPr lang="es-ES" sz="700" dirty="0">
                <a:solidFill>
                  <a:srgbClr val="002855"/>
                </a:solidFill>
              </a:rPr>
              <a:t>SMBG = </a:t>
            </a:r>
            <a:r>
              <a:rPr lang="es-ES" sz="700" dirty="0" err="1">
                <a:solidFill>
                  <a:srgbClr val="002855"/>
                </a:solidFill>
              </a:rPr>
              <a:t>Self-Monitored</a:t>
            </a:r>
            <a:r>
              <a:rPr lang="es-ES" sz="700" dirty="0">
                <a:solidFill>
                  <a:srgbClr val="002855"/>
                </a:solidFill>
              </a:rPr>
              <a:t> </a:t>
            </a:r>
            <a:r>
              <a:rPr lang="es-ES" sz="700" dirty="0" err="1">
                <a:solidFill>
                  <a:srgbClr val="002855"/>
                </a:solidFill>
              </a:rPr>
              <a:t>Blood</a:t>
            </a:r>
            <a:r>
              <a:rPr lang="es-ES" sz="700" dirty="0">
                <a:solidFill>
                  <a:srgbClr val="002855"/>
                </a:solidFill>
              </a:rPr>
              <a:t> </a:t>
            </a:r>
            <a:r>
              <a:rPr lang="es-ES" sz="700" dirty="0" err="1">
                <a:solidFill>
                  <a:srgbClr val="002855"/>
                </a:solidFill>
              </a:rPr>
              <a:t>Glucose</a:t>
            </a:r>
            <a:endParaRPr lang="es-ES" sz="700" dirty="0"/>
          </a:p>
        </p:txBody>
      </p:sp>
      <p:sp>
        <p:nvSpPr>
          <p:cNvPr id="23" name="CuadroTexto 22">
            <a:extLst>
              <a:ext uri="{FF2B5EF4-FFF2-40B4-BE49-F238E27FC236}">
                <a16:creationId xmlns:a16="http://schemas.microsoft.com/office/drawing/2014/main" id="{1A38A766-5BFD-9092-CFE9-AC1A87426432}"/>
              </a:ext>
            </a:extLst>
          </p:cNvPr>
          <p:cNvSpPr txBox="1"/>
          <p:nvPr/>
        </p:nvSpPr>
        <p:spPr>
          <a:xfrm>
            <a:off x="705644" y="6087924"/>
            <a:ext cx="4289690" cy="307777"/>
          </a:xfrm>
          <a:prstGeom prst="rect">
            <a:avLst/>
          </a:prstGeom>
          <a:noFill/>
        </p:spPr>
        <p:txBody>
          <a:bodyPr wrap="square">
            <a:spAutoFit/>
          </a:bodyPr>
          <a:lstStyle/>
          <a:p>
            <a:r>
              <a:rPr lang="es-ES" sz="700" b="1" dirty="0">
                <a:solidFill>
                  <a:srgbClr val="002855"/>
                </a:solidFill>
              </a:rPr>
              <a:t>Figure 4.1 – </a:t>
            </a:r>
            <a:r>
              <a:rPr lang="es-ES" sz="700" dirty="0" err="1">
                <a:solidFill>
                  <a:srgbClr val="002855"/>
                </a:solidFill>
              </a:rPr>
              <a:t>Decision</a:t>
            </a:r>
            <a:r>
              <a:rPr lang="es-ES" sz="700" dirty="0">
                <a:solidFill>
                  <a:srgbClr val="002855"/>
                </a:solidFill>
              </a:rPr>
              <a:t> </a:t>
            </a:r>
            <a:r>
              <a:rPr lang="es-ES" sz="700" dirty="0" err="1">
                <a:solidFill>
                  <a:srgbClr val="002855"/>
                </a:solidFill>
              </a:rPr>
              <a:t>cycle</a:t>
            </a:r>
            <a:r>
              <a:rPr lang="es-ES" sz="700" dirty="0">
                <a:solidFill>
                  <a:srgbClr val="002855"/>
                </a:solidFill>
              </a:rPr>
              <a:t> </a:t>
            </a:r>
            <a:r>
              <a:rPr lang="es-ES" sz="700" dirty="0" err="1">
                <a:solidFill>
                  <a:srgbClr val="002855"/>
                </a:solidFill>
              </a:rPr>
              <a:t>for</a:t>
            </a:r>
            <a:r>
              <a:rPr lang="es-ES" sz="700" dirty="0">
                <a:solidFill>
                  <a:srgbClr val="002855"/>
                </a:solidFill>
              </a:rPr>
              <a:t> </a:t>
            </a:r>
            <a:r>
              <a:rPr lang="es-ES" sz="700" dirty="0" err="1">
                <a:solidFill>
                  <a:srgbClr val="002855"/>
                </a:solidFill>
              </a:rPr>
              <a:t>patient-centered</a:t>
            </a:r>
            <a:r>
              <a:rPr lang="es-ES" sz="700" dirty="0">
                <a:solidFill>
                  <a:srgbClr val="002855"/>
                </a:solidFill>
              </a:rPr>
              <a:t> </a:t>
            </a:r>
            <a:r>
              <a:rPr lang="es-ES" sz="700" dirty="0" err="1">
                <a:solidFill>
                  <a:srgbClr val="002855"/>
                </a:solidFill>
              </a:rPr>
              <a:t>glycemic</a:t>
            </a:r>
            <a:r>
              <a:rPr lang="es-ES" sz="700" dirty="0">
                <a:solidFill>
                  <a:srgbClr val="002855"/>
                </a:solidFill>
              </a:rPr>
              <a:t> </a:t>
            </a:r>
            <a:r>
              <a:rPr lang="es-ES" sz="700" dirty="0" err="1">
                <a:solidFill>
                  <a:srgbClr val="002855"/>
                </a:solidFill>
              </a:rPr>
              <a:t>management</a:t>
            </a:r>
            <a:r>
              <a:rPr lang="es-ES" sz="700" dirty="0">
                <a:solidFill>
                  <a:srgbClr val="002855"/>
                </a:solidFill>
              </a:rPr>
              <a:t> in </a:t>
            </a:r>
            <a:r>
              <a:rPr lang="es-ES" sz="700" dirty="0" err="1">
                <a:solidFill>
                  <a:srgbClr val="002855"/>
                </a:solidFill>
              </a:rPr>
              <a:t>type</a:t>
            </a:r>
            <a:r>
              <a:rPr lang="es-ES" sz="700" dirty="0">
                <a:solidFill>
                  <a:srgbClr val="002855"/>
                </a:solidFill>
              </a:rPr>
              <a:t> 2 diabetes. </a:t>
            </a:r>
            <a:r>
              <a:rPr lang="es-ES" sz="700" dirty="0" err="1">
                <a:solidFill>
                  <a:srgbClr val="002855"/>
                </a:solidFill>
              </a:rPr>
              <a:t>Adapted</a:t>
            </a:r>
            <a:r>
              <a:rPr lang="es-ES" sz="700" dirty="0">
                <a:solidFill>
                  <a:srgbClr val="002855"/>
                </a:solidFill>
              </a:rPr>
              <a:t> </a:t>
            </a:r>
            <a:r>
              <a:rPr lang="es-ES" sz="700" dirty="0" err="1">
                <a:solidFill>
                  <a:srgbClr val="002855"/>
                </a:solidFill>
              </a:rPr>
              <a:t>from</a:t>
            </a:r>
            <a:r>
              <a:rPr lang="es-ES" sz="700" dirty="0">
                <a:solidFill>
                  <a:srgbClr val="002855"/>
                </a:solidFill>
              </a:rPr>
              <a:t> Davies et al. (119).</a:t>
            </a:r>
          </a:p>
        </p:txBody>
      </p:sp>
    </p:spTree>
    <p:extLst>
      <p:ext uri="{BB962C8B-B14F-4D97-AF65-F5344CB8AC3E}">
        <p14:creationId xmlns:p14="http://schemas.microsoft.com/office/powerpoint/2010/main" val="127692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AF1A730-025C-B0E0-28AA-551C8595C752}"/>
              </a:ext>
            </a:extLst>
          </p:cNvPr>
          <p:cNvSpPr txBox="1">
            <a:spLocks/>
          </p:cNvSpPr>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n-US" sz="2400" b="1" dirty="0">
                <a:solidFill>
                  <a:srgbClr val="00F0BE"/>
                </a:solidFill>
                <a:latin typeface="+mn-lt"/>
                <a:cs typeface="Arial" panose="020B0604020202020204" pitchFamily="34" charset="0"/>
              </a:rPr>
              <a:t>Preguntas</a:t>
            </a:r>
          </a:p>
        </p:txBody>
      </p:sp>
      <p:sp>
        <p:nvSpPr>
          <p:cNvPr id="3" name="CuadroTexto 1">
            <a:extLst>
              <a:ext uri="{FF2B5EF4-FFF2-40B4-BE49-F238E27FC236}">
                <a16:creationId xmlns:a16="http://schemas.microsoft.com/office/drawing/2014/main" id="{3FBB7DA5-210B-13A8-8AB1-754CE46ADC43}"/>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¿Es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un paciente frágil? ¿Se le ha de hacer cribaje? ¿Por qué?</a:t>
            </a:r>
          </a:p>
        </p:txBody>
      </p:sp>
      <p:sp>
        <p:nvSpPr>
          <p:cNvPr id="4" name="CuadroTexto 14">
            <a:extLst>
              <a:ext uri="{FF2B5EF4-FFF2-40B4-BE49-F238E27FC236}">
                <a16:creationId xmlns:a16="http://schemas.microsoft.com/office/drawing/2014/main" id="{168865AF-5E8A-1CE3-8168-6A26201CE593}"/>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¿Cómo valoraríamos su adherencia terapéutica? </a:t>
            </a:r>
            <a:br>
              <a:rPr lang="es-ES" altLang="es-ES" sz="1600" dirty="0">
                <a:solidFill>
                  <a:srgbClr val="002855"/>
                </a:solidFill>
                <a:latin typeface="+mn-lt"/>
              </a:rPr>
            </a:br>
            <a:r>
              <a:rPr lang="es-ES" altLang="es-ES" sz="1600" dirty="0">
                <a:solidFill>
                  <a:srgbClr val="002855"/>
                </a:solidFill>
                <a:latin typeface="+mn-lt"/>
              </a:rPr>
              <a:t>¿En qué os apoyaríais para “</a:t>
            </a:r>
            <a:r>
              <a:rPr lang="es-ES" altLang="es-ES" sz="1600" dirty="0" err="1">
                <a:solidFill>
                  <a:srgbClr val="002855"/>
                </a:solidFill>
                <a:latin typeface="+mn-lt"/>
              </a:rPr>
              <a:t>euprescribir</a:t>
            </a:r>
            <a:r>
              <a:rPr lang="es-ES" altLang="es-ES" sz="1600" dirty="0">
                <a:solidFill>
                  <a:srgbClr val="002855"/>
                </a:solidFill>
                <a:latin typeface="+mn-lt"/>
              </a:rPr>
              <a:t>” en el caso de que lo necesitara </a:t>
            </a:r>
            <a:r>
              <a:rPr lang="es-ES" altLang="es-ES" sz="1600" dirty="0" err="1">
                <a:solidFill>
                  <a:srgbClr val="002855"/>
                </a:solidFill>
                <a:latin typeface="+mn-lt"/>
              </a:rPr>
              <a:t>Pencho</a:t>
            </a:r>
            <a:r>
              <a:rPr lang="es-ES" altLang="es-ES" sz="1600" dirty="0">
                <a:solidFill>
                  <a:srgbClr val="002855"/>
                </a:solidFill>
                <a:latin typeface="+mn-lt"/>
              </a:rPr>
              <a:t>?  </a:t>
            </a:r>
          </a:p>
        </p:txBody>
      </p:sp>
      <p:sp>
        <p:nvSpPr>
          <p:cNvPr id="5" name="CuadroTexto 15">
            <a:extLst>
              <a:ext uri="{FF2B5EF4-FFF2-40B4-BE49-F238E27FC236}">
                <a16:creationId xmlns:a16="http://schemas.microsoft.com/office/drawing/2014/main" id="{24786CD0-9D83-9763-0203-A099107EB275}"/>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¿Cuál es el objetivo glucémico para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¿En qué nos basamos? </a:t>
            </a:r>
          </a:p>
        </p:txBody>
      </p:sp>
      <p:sp>
        <p:nvSpPr>
          <p:cNvPr id="6" name="CuadroTexto 17">
            <a:extLst>
              <a:ext uri="{FF2B5EF4-FFF2-40B4-BE49-F238E27FC236}">
                <a16:creationId xmlns:a16="http://schemas.microsoft.com/office/drawing/2014/main" id="{8A54D8FA-91E6-B14A-E957-B846AC413FFD}"/>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¿Tiene motivos para haberse caído? ¿Cuáles? ¿Se podría haber evitado?</a:t>
            </a:r>
          </a:p>
        </p:txBody>
      </p:sp>
      <p:sp>
        <p:nvSpPr>
          <p:cNvPr id="7" name="CuadroTexto 4">
            <a:extLst>
              <a:ext uri="{FF2B5EF4-FFF2-40B4-BE49-F238E27FC236}">
                <a16:creationId xmlns:a16="http://schemas.microsoft.com/office/drawing/2014/main" id="{3DF62A49-A070-D925-61C6-30B2A1D0B55B}"/>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¿Proponéis algún cambio en la medicación? ¿Qué frases usaríais?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¿Alguna propuesta de tratamiento no farmacológico? ¿Qué otras intervenciones?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429A2F88-DEEC-1787-B46A-FCC2E387567B}"/>
              </a:ext>
            </a:extLst>
          </p:cNvPr>
          <p:cNvSpPr/>
          <p:nvPr/>
        </p:nvSpPr>
        <p:spPr>
          <a:xfrm>
            <a:off x="731838" y="1634612"/>
            <a:ext cx="11017250" cy="3588775"/>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dirty="0">
              <a:solidFill>
                <a:srgbClr val="002855"/>
              </a:solidFill>
            </a:endParaRPr>
          </a:p>
        </p:txBody>
      </p:sp>
      <p:sp>
        <p:nvSpPr>
          <p:cNvPr id="37897" name="CuadroTexto 14">
            <a:extLst>
              <a:ext uri="{FF2B5EF4-FFF2-40B4-BE49-F238E27FC236}">
                <a16:creationId xmlns:a16="http://schemas.microsoft.com/office/drawing/2014/main" id="{21A19638-3AF9-2D71-71B2-ACD5E1A02B50}"/>
              </a:ext>
            </a:extLst>
          </p:cNvPr>
          <p:cNvSpPr txBox="1">
            <a:spLocks noChangeArrowheads="1"/>
          </p:cNvSpPr>
          <p:nvPr/>
        </p:nvSpPr>
        <p:spPr bwMode="auto">
          <a:xfrm>
            <a:off x="5037090" y="2665456"/>
            <a:ext cx="2072864" cy="2200598"/>
          </a:xfrm>
          <a:prstGeom prst="rect">
            <a:avLst/>
          </a:prstGeom>
          <a:noFill/>
          <a:ln>
            <a:noFill/>
          </a:ln>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sz="1400" b="1" dirty="0">
                <a:solidFill>
                  <a:srgbClr val="002855"/>
                </a:solidFill>
                <a:latin typeface="+mn-lt"/>
                <a:cs typeface="+mn-cs"/>
              </a:rPr>
              <a:t>3. ACORDAR</a:t>
            </a:r>
          </a:p>
          <a:p>
            <a:endParaRPr lang="es-ES" altLang="en-US" sz="1100" b="1" dirty="0">
              <a:solidFill>
                <a:srgbClr val="002855"/>
              </a:solidFill>
              <a:latin typeface="+mn-lt"/>
            </a:endParaRPr>
          </a:p>
          <a:p>
            <a:pPr marL="96838" indent="-96838" eaLnBrk="1" hangingPunct="1">
              <a:buFont typeface="Arial" panose="020B0604020202020204" pitchFamily="34" charset="0"/>
              <a:buChar char="•"/>
            </a:pPr>
            <a:r>
              <a:rPr lang="es-ES" altLang="en-US" sz="1100" dirty="0">
                <a:solidFill>
                  <a:srgbClr val="002855"/>
                </a:solidFill>
                <a:latin typeface="+mn-lt"/>
              </a:rPr>
              <a:t>Expectativas, creencias, preferencias</a:t>
            </a:r>
          </a:p>
          <a:p>
            <a:pPr marL="96838" indent="-96838" eaLnBrk="1" hangingPunct="1">
              <a:buFont typeface="Arial" panose="020B0604020202020204" pitchFamily="34" charset="0"/>
              <a:buChar char="•"/>
            </a:pPr>
            <a:endParaRPr lang="es-ES" altLang="en-US" sz="1100" dirty="0">
              <a:solidFill>
                <a:srgbClr val="002855"/>
              </a:solidFill>
              <a:latin typeface="+mn-lt"/>
            </a:endParaRPr>
          </a:p>
          <a:p>
            <a:pPr marL="96838" indent="-96838" eaLnBrk="1" hangingPunct="1">
              <a:buFont typeface="Arial" panose="020B0604020202020204" pitchFamily="34" charset="0"/>
              <a:buChar char="•"/>
            </a:pPr>
            <a:r>
              <a:rPr lang="es-ES" altLang="en-US" sz="1100" dirty="0">
                <a:solidFill>
                  <a:srgbClr val="002855"/>
                </a:solidFill>
                <a:latin typeface="+mn-lt"/>
              </a:rPr>
              <a:t>Adaptar el ritmo a las posibilidades reales</a:t>
            </a:r>
          </a:p>
          <a:p>
            <a:pPr marL="96838" indent="-96838" eaLnBrk="1" hangingPunct="1">
              <a:buFont typeface="Arial" panose="020B0604020202020204" pitchFamily="34" charset="0"/>
              <a:buChar char="•"/>
            </a:pPr>
            <a:endParaRPr lang="es-ES" altLang="en-US" sz="1100" dirty="0">
              <a:solidFill>
                <a:srgbClr val="002855"/>
              </a:solidFill>
              <a:latin typeface="+mn-lt"/>
            </a:endParaRPr>
          </a:p>
          <a:p>
            <a:pPr marL="96838" indent="-96838" eaLnBrk="1" hangingPunct="1">
              <a:buFont typeface="Arial" panose="020B0604020202020204" pitchFamily="34" charset="0"/>
              <a:buChar char="•"/>
            </a:pPr>
            <a:r>
              <a:rPr lang="es-ES" altLang="en-US" sz="1100" dirty="0">
                <a:solidFill>
                  <a:srgbClr val="002855"/>
                </a:solidFill>
                <a:latin typeface="+mn-lt"/>
              </a:rPr>
              <a:t>Fijar el plan terapéutico, promoviendo la implicación del paciente en la toma de decisiones</a:t>
            </a:r>
          </a:p>
        </p:txBody>
      </p:sp>
      <p:sp>
        <p:nvSpPr>
          <p:cNvPr id="37898" name="CuadroTexto 2">
            <a:extLst>
              <a:ext uri="{FF2B5EF4-FFF2-40B4-BE49-F238E27FC236}">
                <a16:creationId xmlns:a16="http://schemas.microsoft.com/office/drawing/2014/main" id="{53CBA7E8-0AB0-CF38-5210-8DE03A1A812B}"/>
              </a:ext>
            </a:extLst>
          </p:cNvPr>
          <p:cNvSpPr txBox="1">
            <a:spLocks noChangeArrowheads="1"/>
          </p:cNvSpPr>
          <p:nvPr/>
        </p:nvSpPr>
        <p:spPr bwMode="auto">
          <a:xfrm>
            <a:off x="9420477" y="2665456"/>
            <a:ext cx="2327352" cy="220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sz="1400" b="1" dirty="0">
                <a:solidFill>
                  <a:srgbClr val="002855"/>
                </a:solidFill>
                <a:latin typeface="+mn-lt"/>
                <a:cs typeface="+mn-cs"/>
              </a:rPr>
              <a:t>5. MONITORIZAR</a:t>
            </a:r>
          </a:p>
          <a:p>
            <a:pPr marL="136525" indent="-136525" eaLnBrk="1" hangingPunct="1">
              <a:buFont typeface="Arial" panose="020B0604020202020204" pitchFamily="34" charset="0"/>
              <a:buChar char="•"/>
            </a:pPr>
            <a:endParaRPr lang="es-ES" altLang="en-US" sz="1100" dirty="0">
              <a:solidFill>
                <a:srgbClr val="002855"/>
              </a:solidFill>
              <a:latin typeface="+mn-lt"/>
            </a:endParaRPr>
          </a:p>
          <a:p>
            <a:pPr marL="136525" indent="-136525" eaLnBrk="1" hangingPunct="1">
              <a:buFont typeface="Arial" panose="020B0604020202020204" pitchFamily="34" charset="0"/>
              <a:buChar char="•"/>
            </a:pPr>
            <a:r>
              <a:rPr lang="es-ES" altLang="en-US" sz="1100" dirty="0">
                <a:solidFill>
                  <a:srgbClr val="002855"/>
                </a:solidFill>
                <a:latin typeface="+mn-lt"/>
              </a:rPr>
              <a:t>Resaltar logros, objetivos alcanzados, </a:t>
            </a:r>
            <a:r>
              <a:rPr lang="es-ES" altLang="en-US" sz="1100" dirty="0" err="1">
                <a:solidFill>
                  <a:srgbClr val="002855"/>
                </a:solidFill>
                <a:latin typeface="+mn-lt"/>
              </a:rPr>
              <a:t>feedback</a:t>
            </a:r>
            <a:r>
              <a:rPr lang="es-ES" altLang="en-US" sz="1100" dirty="0">
                <a:solidFill>
                  <a:srgbClr val="002855"/>
                </a:solidFill>
                <a:latin typeface="+mn-lt"/>
              </a:rPr>
              <a:t> de resultados</a:t>
            </a:r>
          </a:p>
          <a:p>
            <a:pPr marL="136525" indent="-136525" eaLnBrk="1" hangingPunct="1">
              <a:buFont typeface="Arial" panose="020B0604020202020204" pitchFamily="34" charset="0"/>
              <a:buChar char="•"/>
            </a:pPr>
            <a:endParaRPr lang="es-ES" altLang="en-US" sz="1100" dirty="0">
              <a:solidFill>
                <a:srgbClr val="002855"/>
              </a:solidFill>
              <a:latin typeface="+mn-lt"/>
            </a:endParaRPr>
          </a:p>
          <a:p>
            <a:pPr marL="136525" indent="-136525" eaLnBrk="1" hangingPunct="1">
              <a:buFont typeface="Arial" panose="020B0604020202020204" pitchFamily="34" charset="0"/>
              <a:buChar char="•"/>
            </a:pPr>
            <a:r>
              <a:rPr lang="es-ES" altLang="en-US" sz="1100" dirty="0">
                <a:solidFill>
                  <a:srgbClr val="002855"/>
                </a:solidFill>
                <a:latin typeface="+mn-lt"/>
              </a:rPr>
              <a:t>Valorar la adherencia a la </a:t>
            </a:r>
            <a:r>
              <a:rPr lang="es-ES" altLang="en-US" sz="1100" dirty="0" err="1">
                <a:solidFill>
                  <a:srgbClr val="002855"/>
                </a:solidFill>
                <a:latin typeface="+mn-lt"/>
              </a:rPr>
              <a:t>deprescripción</a:t>
            </a:r>
            <a:r>
              <a:rPr lang="es-ES" altLang="en-US" sz="1100" dirty="0">
                <a:solidFill>
                  <a:srgbClr val="002855"/>
                </a:solidFill>
                <a:latin typeface="+mn-lt"/>
              </a:rPr>
              <a:t>, detectar a reaparición de síntomas, el agravamiento de la enfermedad de base o los síndromes de retirada </a:t>
            </a:r>
          </a:p>
        </p:txBody>
      </p:sp>
      <p:sp>
        <p:nvSpPr>
          <p:cNvPr id="37899" name="CuadroTexto 4">
            <a:extLst>
              <a:ext uri="{FF2B5EF4-FFF2-40B4-BE49-F238E27FC236}">
                <a16:creationId xmlns:a16="http://schemas.microsoft.com/office/drawing/2014/main" id="{7CB4BC00-652A-614A-39C7-1426C32E5FA7}"/>
              </a:ext>
            </a:extLst>
          </p:cNvPr>
          <p:cNvSpPr txBox="1">
            <a:spLocks noChangeArrowheads="1"/>
          </p:cNvSpPr>
          <p:nvPr/>
        </p:nvSpPr>
        <p:spPr bwMode="auto">
          <a:xfrm>
            <a:off x="2844950" y="2665456"/>
            <a:ext cx="2072863" cy="20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sz="1400" b="1" dirty="0">
                <a:solidFill>
                  <a:srgbClr val="002855"/>
                </a:solidFill>
                <a:latin typeface="+mn-lt"/>
                <a:cs typeface="+mn-cs"/>
              </a:rPr>
              <a:t>2. ANALIZAR </a:t>
            </a:r>
          </a:p>
          <a:p>
            <a:endParaRPr lang="es-ES" sz="1100" b="1" dirty="0">
              <a:solidFill>
                <a:schemeClr val="tx2">
                  <a:lumMod val="75000"/>
                </a:schemeClr>
              </a:solidFill>
              <a:latin typeface="+mn-lt"/>
              <a:cs typeface="+mn-cs"/>
            </a:endParaRPr>
          </a:p>
          <a:p>
            <a:pPr marL="96838" indent="-96838" eaLnBrk="1" hangingPunct="1">
              <a:buFont typeface="Arial" panose="020B0604020202020204" pitchFamily="34" charset="0"/>
              <a:buChar char="•"/>
            </a:pPr>
            <a:r>
              <a:rPr lang="es-ES" altLang="en-US" sz="1100" dirty="0">
                <a:solidFill>
                  <a:srgbClr val="002855"/>
                </a:solidFill>
                <a:latin typeface="+mn-lt"/>
              </a:rPr>
              <a:t>Evaluar la adherencia, interacciones y EA.</a:t>
            </a:r>
          </a:p>
          <a:p>
            <a:pPr marL="96838" indent="-96838" eaLnBrk="1" hangingPunct="1">
              <a:buFont typeface="Arial" panose="020B0604020202020204" pitchFamily="34" charset="0"/>
              <a:buChar char="•"/>
            </a:pPr>
            <a:r>
              <a:rPr lang="es-ES" altLang="en-US" sz="1100" dirty="0">
                <a:solidFill>
                  <a:srgbClr val="002855"/>
                </a:solidFill>
                <a:latin typeface="+mn-lt"/>
              </a:rPr>
              <a:t>Evaluar el beneficio de los fármacos.</a:t>
            </a:r>
          </a:p>
          <a:p>
            <a:pPr marL="96838" indent="-96838" eaLnBrk="1" hangingPunct="1">
              <a:buFont typeface="Arial" panose="020B0604020202020204" pitchFamily="34" charset="0"/>
              <a:buChar char="•"/>
            </a:pPr>
            <a:endParaRPr lang="es-ES" altLang="en-US" sz="1100" dirty="0">
              <a:solidFill>
                <a:srgbClr val="002855"/>
              </a:solidFill>
              <a:latin typeface="+mn-lt"/>
            </a:endParaRPr>
          </a:p>
          <a:p>
            <a:pPr marL="96838" indent="-96838" eaLnBrk="1" hangingPunct="1">
              <a:buFont typeface="Arial" panose="020B0604020202020204" pitchFamily="34" charset="0"/>
              <a:buChar char="•"/>
            </a:pPr>
            <a:r>
              <a:rPr lang="es-ES" altLang="en-US" sz="1100" dirty="0">
                <a:solidFill>
                  <a:srgbClr val="002855"/>
                </a:solidFill>
                <a:latin typeface="+mn-lt"/>
              </a:rPr>
              <a:t>Valorar y definir los objetivos y metas de la atención, del tratamiento y la esperanza de vida </a:t>
            </a:r>
          </a:p>
        </p:txBody>
      </p:sp>
      <p:sp>
        <p:nvSpPr>
          <p:cNvPr id="37900" name="CuadroTexto 87">
            <a:extLst>
              <a:ext uri="{FF2B5EF4-FFF2-40B4-BE49-F238E27FC236}">
                <a16:creationId xmlns:a16="http://schemas.microsoft.com/office/drawing/2014/main" id="{DE3BD8DB-DCC6-02A6-93E4-22C8DEECFD35}"/>
              </a:ext>
            </a:extLst>
          </p:cNvPr>
          <p:cNvSpPr txBox="1">
            <a:spLocks noChangeArrowheads="1"/>
          </p:cNvSpPr>
          <p:nvPr/>
        </p:nvSpPr>
        <p:spPr bwMode="auto">
          <a:xfrm>
            <a:off x="646842" y="6085346"/>
            <a:ext cx="4157663"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00" dirty="0">
                <a:solidFill>
                  <a:srgbClr val="002855"/>
                </a:solidFill>
                <a:latin typeface="+mj-lt"/>
              </a:rPr>
              <a:t>EA: </a:t>
            </a:r>
            <a:r>
              <a:rPr lang="en-US" altLang="en-US" sz="700" dirty="0" err="1">
                <a:solidFill>
                  <a:srgbClr val="002855"/>
                </a:solidFill>
                <a:latin typeface="+mj-lt"/>
              </a:rPr>
              <a:t>efectos</a:t>
            </a:r>
            <a:r>
              <a:rPr lang="en-US" altLang="en-US" sz="700" dirty="0">
                <a:solidFill>
                  <a:srgbClr val="002855"/>
                </a:solidFill>
                <a:latin typeface="+mj-lt"/>
              </a:rPr>
              <a:t> </a:t>
            </a:r>
            <a:r>
              <a:rPr lang="en-US" altLang="en-US" sz="700" dirty="0" err="1">
                <a:solidFill>
                  <a:srgbClr val="002855"/>
                </a:solidFill>
                <a:latin typeface="+mj-lt"/>
              </a:rPr>
              <a:t>adversos</a:t>
            </a:r>
            <a:r>
              <a:rPr lang="en-US" altLang="en-US" sz="700" dirty="0">
                <a:solidFill>
                  <a:srgbClr val="002855"/>
                </a:solidFill>
                <a:latin typeface="+mj-lt"/>
              </a:rPr>
              <a:t> </a:t>
            </a:r>
          </a:p>
          <a:p>
            <a:r>
              <a:rPr lang="es-ES" altLang="en-US" sz="700" dirty="0">
                <a:solidFill>
                  <a:srgbClr val="002855"/>
                </a:solidFill>
                <a:latin typeface="+mj-lt"/>
              </a:rPr>
              <a:t>Orueta R, et al. Adecuación terapéutica en pacientes crónicos. </a:t>
            </a:r>
            <a:r>
              <a:rPr lang="es-ES" altLang="en-US" sz="700" dirty="0" err="1">
                <a:solidFill>
                  <a:srgbClr val="002855"/>
                </a:solidFill>
                <a:latin typeface="+mj-lt"/>
              </a:rPr>
              <a:t>Rev</a:t>
            </a:r>
            <a:r>
              <a:rPr lang="es-ES" altLang="en-US" sz="700" dirty="0">
                <a:solidFill>
                  <a:srgbClr val="002855"/>
                </a:solidFill>
                <a:latin typeface="+mj-lt"/>
              </a:rPr>
              <a:t> Clin </a:t>
            </a:r>
            <a:r>
              <a:rPr lang="es-ES" altLang="en-US" sz="700" dirty="0" err="1">
                <a:solidFill>
                  <a:srgbClr val="002855"/>
                </a:solidFill>
                <a:latin typeface="+mj-lt"/>
              </a:rPr>
              <a:t>Med</a:t>
            </a:r>
            <a:r>
              <a:rPr lang="es-ES" altLang="en-US" sz="700" dirty="0">
                <a:solidFill>
                  <a:srgbClr val="002855"/>
                </a:solidFill>
                <a:latin typeface="+mj-lt"/>
              </a:rPr>
              <a:t> Fam. 2015.</a:t>
            </a:r>
          </a:p>
        </p:txBody>
      </p:sp>
      <p:sp>
        <p:nvSpPr>
          <p:cNvPr id="16" name="CuadroTexto 15">
            <a:extLst>
              <a:ext uri="{FF2B5EF4-FFF2-40B4-BE49-F238E27FC236}">
                <a16:creationId xmlns:a16="http://schemas.microsoft.com/office/drawing/2014/main" id="{01918A38-C36C-3CD9-9D5F-3F976F688B20}"/>
              </a:ext>
            </a:extLst>
          </p:cNvPr>
          <p:cNvSpPr txBox="1"/>
          <p:nvPr/>
        </p:nvSpPr>
        <p:spPr>
          <a:xfrm>
            <a:off x="862716" y="2665456"/>
            <a:ext cx="1862957" cy="1862044"/>
          </a:xfrm>
          <a:prstGeom prst="rect">
            <a:avLst/>
          </a:prstGeom>
          <a:noFill/>
        </p:spPr>
        <p:txBody>
          <a:bodyPr wrap="square" lIns="121917" tIns="60958" rIns="121917" bIns="60958">
            <a:spAutoFit/>
          </a:bodyPr>
          <a:lstStyle/>
          <a:p>
            <a:pPr>
              <a:defRPr/>
            </a:pPr>
            <a:r>
              <a:rPr lang="es-ES" sz="1400" b="1" dirty="0">
                <a:solidFill>
                  <a:srgbClr val="002855"/>
                </a:solidFill>
                <a:latin typeface="+mj-lt"/>
                <a:cs typeface="+mn-cs"/>
              </a:rPr>
              <a:t>1. REVISAR</a:t>
            </a:r>
          </a:p>
          <a:p>
            <a:pPr eaLnBrk="1" fontAlgn="auto" hangingPunct="1">
              <a:spcBef>
                <a:spcPts val="0"/>
              </a:spcBef>
              <a:spcAft>
                <a:spcPts val="0"/>
              </a:spcAft>
              <a:defRPr/>
            </a:pPr>
            <a:endParaRPr lang="es-ES" sz="1100" dirty="0">
              <a:solidFill>
                <a:srgbClr val="002855"/>
              </a:solidFill>
              <a:cs typeface="+mn-cs"/>
            </a:endParaRPr>
          </a:p>
          <a:p>
            <a:pPr marL="96838" indent="-96838" eaLnBrk="1" fontAlgn="auto" hangingPunct="1">
              <a:spcBef>
                <a:spcPts val="0"/>
              </a:spcBef>
              <a:spcAft>
                <a:spcPts val="0"/>
              </a:spcAft>
              <a:buFont typeface="Arial" panose="020B0604020202020204" pitchFamily="34" charset="0"/>
              <a:buChar char="•"/>
              <a:defRPr/>
            </a:pPr>
            <a:r>
              <a:rPr lang="es-ES" sz="1100" dirty="0">
                <a:solidFill>
                  <a:srgbClr val="002855"/>
                </a:solidFill>
                <a:cs typeface="+mn-cs"/>
              </a:rPr>
              <a:t>Listado completo de medicamentos y patologías del paciente.</a:t>
            </a:r>
            <a:br>
              <a:rPr lang="es-ES" sz="1100" dirty="0">
                <a:solidFill>
                  <a:srgbClr val="002855"/>
                </a:solidFill>
                <a:cs typeface="+mn-cs"/>
              </a:rPr>
            </a:br>
            <a:endParaRPr lang="es-ES" sz="1100" dirty="0">
              <a:solidFill>
                <a:srgbClr val="002855"/>
              </a:solidFill>
              <a:cs typeface="+mn-cs"/>
            </a:endParaRPr>
          </a:p>
          <a:p>
            <a:pPr marL="96838" indent="-96838" eaLnBrk="1" fontAlgn="auto" hangingPunct="1">
              <a:spcBef>
                <a:spcPts val="0"/>
              </a:spcBef>
              <a:spcAft>
                <a:spcPts val="0"/>
              </a:spcAft>
              <a:buFont typeface="Arial" panose="020B0604020202020204" pitchFamily="34" charset="0"/>
              <a:buChar char="•"/>
              <a:defRPr/>
            </a:pPr>
            <a:r>
              <a:rPr lang="es-ES" sz="1100" dirty="0">
                <a:solidFill>
                  <a:srgbClr val="002855"/>
                </a:solidFill>
                <a:cs typeface="+mn-cs"/>
              </a:rPr>
              <a:t>Valorar estado físico y aspectos de la persona y contexto socioeconómico</a:t>
            </a:r>
          </a:p>
        </p:txBody>
      </p:sp>
      <p:sp>
        <p:nvSpPr>
          <p:cNvPr id="37903" name="CuadroTexto 16">
            <a:extLst>
              <a:ext uri="{FF2B5EF4-FFF2-40B4-BE49-F238E27FC236}">
                <a16:creationId xmlns:a16="http://schemas.microsoft.com/office/drawing/2014/main" id="{4C3AE071-3529-8573-B9FE-3BCAC3EB5093}"/>
              </a:ext>
            </a:extLst>
          </p:cNvPr>
          <p:cNvSpPr txBox="1">
            <a:spLocks noChangeArrowheads="1"/>
          </p:cNvSpPr>
          <p:nvPr/>
        </p:nvSpPr>
        <p:spPr bwMode="auto">
          <a:xfrm>
            <a:off x="7229231" y="2665456"/>
            <a:ext cx="2071968" cy="20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tabLst>
                <a:tab pos="127000" algn="l"/>
              </a:tabLst>
            </a:pPr>
            <a:r>
              <a:rPr lang="es-ES" sz="1400" b="1" dirty="0">
                <a:solidFill>
                  <a:srgbClr val="002855"/>
                </a:solidFill>
                <a:latin typeface="+mj-lt"/>
                <a:cs typeface="+mn-cs"/>
              </a:rPr>
              <a:t>4. ACTUAR</a:t>
            </a:r>
          </a:p>
          <a:p>
            <a:pPr marL="96838" indent="-96838" eaLnBrk="1" hangingPunct="1">
              <a:buFont typeface="Arial" panose="020B0604020202020204" pitchFamily="34" charset="0"/>
              <a:buChar char="•"/>
              <a:tabLst>
                <a:tab pos="127000" algn="l"/>
              </a:tabLst>
            </a:pPr>
            <a:endParaRPr lang="es-ES" altLang="en-US" sz="1100" dirty="0">
              <a:solidFill>
                <a:srgbClr val="002855"/>
              </a:solidFill>
              <a:latin typeface="+mn-lt"/>
            </a:endParaRPr>
          </a:p>
          <a:p>
            <a:pPr marL="96838" indent="-96838" eaLnBrk="1" hangingPunct="1">
              <a:buFont typeface="Arial" panose="020B0604020202020204" pitchFamily="34" charset="0"/>
              <a:buChar char="•"/>
              <a:tabLst>
                <a:tab pos="127000" algn="l"/>
              </a:tabLst>
            </a:pPr>
            <a:r>
              <a:rPr lang="es-ES" altLang="en-US" sz="1100" dirty="0">
                <a:solidFill>
                  <a:srgbClr val="002855"/>
                </a:solidFill>
                <a:latin typeface="+mn-lt"/>
              </a:rPr>
              <a:t>Ejecución del PT progresivamente, con un orden de retirada o de incorporación</a:t>
            </a:r>
          </a:p>
          <a:p>
            <a:pPr marL="96838" indent="-96838" eaLnBrk="1" hangingPunct="1">
              <a:buFont typeface="Arial" panose="020B0604020202020204" pitchFamily="34" charset="0"/>
              <a:buChar char="•"/>
              <a:tabLst>
                <a:tab pos="127000" algn="l"/>
              </a:tabLst>
            </a:pPr>
            <a:endParaRPr lang="es-ES" altLang="en-US" sz="1100" dirty="0">
              <a:solidFill>
                <a:srgbClr val="002855"/>
              </a:solidFill>
              <a:latin typeface="+mn-lt"/>
            </a:endParaRPr>
          </a:p>
          <a:p>
            <a:pPr marL="96838" indent="-96838" eaLnBrk="1" hangingPunct="1">
              <a:buFont typeface="Arial" panose="020B0604020202020204" pitchFamily="34" charset="0"/>
              <a:buChar char="•"/>
            </a:pPr>
            <a:r>
              <a:rPr lang="es-ES" altLang="en-US" sz="1100" dirty="0">
                <a:solidFill>
                  <a:srgbClr val="002855"/>
                </a:solidFill>
                <a:latin typeface="+mn-lt"/>
              </a:rPr>
              <a:t>Paso de un escenario preventivo o modificador de la enfermedad a paliativo o control de síntomas </a:t>
            </a:r>
          </a:p>
        </p:txBody>
      </p:sp>
      <p:sp>
        <p:nvSpPr>
          <p:cNvPr id="37904" name="1 Título">
            <a:extLst>
              <a:ext uri="{FF2B5EF4-FFF2-40B4-BE49-F238E27FC236}">
                <a16:creationId xmlns:a16="http://schemas.microsoft.com/office/drawing/2014/main" id="{1467D1F6-DCCC-43BA-DF1E-3DC43875EB85}"/>
              </a:ext>
            </a:extLst>
          </p:cNvPr>
          <p:cNvSpPr txBox="1">
            <a:spLocks/>
          </p:cNvSpPr>
          <p:nvPr/>
        </p:nvSpPr>
        <p:spPr bwMode="auto">
          <a:xfrm>
            <a:off x="618921" y="342797"/>
            <a:ext cx="6647118" cy="95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s-ES" altLang="en-US" sz="2400" b="1" dirty="0">
                <a:solidFill>
                  <a:srgbClr val="00F0BE"/>
                </a:solidFill>
              </a:rPr>
              <a:t>Estrategias que facilitan la </a:t>
            </a:r>
            <a:r>
              <a:rPr lang="es-ES" altLang="en-US" sz="2400" b="1" dirty="0" err="1">
                <a:solidFill>
                  <a:srgbClr val="00F0BE"/>
                </a:solidFill>
              </a:rPr>
              <a:t>euprescripción</a:t>
            </a:r>
            <a:endParaRPr lang="es-ES" altLang="en-US" sz="2400" b="1" dirty="0">
              <a:solidFill>
                <a:srgbClr val="00F0BE"/>
              </a:solidFill>
            </a:endParaRPr>
          </a:p>
        </p:txBody>
      </p:sp>
      <p:sp>
        <p:nvSpPr>
          <p:cNvPr id="4" name="Elipse 3">
            <a:extLst>
              <a:ext uri="{FF2B5EF4-FFF2-40B4-BE49-F238E27FC236}">
                <a16:creationId xmlns:a16="http://schemas.microsoft.com/office/drawing/2014/main" id="{695B5EB1-5D83-7EB9-0C20-223F1C13DDE2}"/>
              </a:ext>
            </a:extLst>
          </p:cNvPr>
          <p:cNvSpPr/>
          <p:nvPr/>
        </p:nvSpPr>
        <p:spPr>
          <a:xfrm>
            <a:off x="993058"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A434CAF3-FDFE-ADC8-2F3F-F0FE5F75081A}"/>
              </a:ext>
            </a:extLst>
          </p:cNvPr>
          <p:cNvSpPr/>
          <p:nvPr/>
        </p:nvSpPr>
        <p:spPr>
          <a:xfrm>
            <a:off x="2890684"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FC7295DC-096E-C5DE-76D5-081633C3B1CE}"/>
              </a:ext>
            </a:extLst>
          </p:cNvPr>
          <p:cNvSpPr/>
          <p:nvPr/>
        </p:nvSpPr>
        <p:spPr>
          <a:xfrm>
            <a:off x="5063613"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EA7CD375-ED9E-54F5-B189-120642ECFCB3}"/>
              </a:ext>
            </a:extLst>
          </p:cNvPr>
          <p:cNvSpPr/>
          <p:nvPr/>
        </p:nvSpPr>
        <p:spPr>
          <a:xfrm>
            <a:off x="7226710"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76A592B4-ED75-7283-6970-E41ED212C5A5}"/>
              </a:ext>
            </a:extLst>
          </p:cNvPr>
          <p:cNvSpPr/>
          <p:nvPr/>
        </p:nvSpPr>
        <p:spPr>
          <a:xfrm>
            <a:off x="9497962"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o 32">
            <a:extLst>
              <a:ext uri="{FF2B5EF4-FFF2-40B4-BE49-F238E27FC236}">
                <a16:creationId xmlns:a16="http://schemas.microsoft.com/office/drawing/2014/main" id="{3C0F189B-C8AD-34CA-9838-13C653E5C89D}"/>
              </a:ext>
            </a:extLst>
          </p:cNvPr>
          <p:cNvGrpSpPr/>
          <p:nvPr/>
        </p:nvGrpSpPr>
        <p:grpSpPr>
          <a:xfrm>
            <a:off x="1084881" y="2082347"/>
            <a:ext cx="461076" cy="442788"/>
            <a:chOff x="5963476" y="5296076"/>
            <a:chExt cx="1321126" cy="1268725"/>
          </a:xfrm>
          <a:solidFill>
            <a:schemeClr val="bg1"/>
          </a:solidFill>
        </p:grpSpPr>
        <p:sp>
          <p:nvSpPr>
            <p:cNvPr id="26" name="Forma libre 25">
              <a:extLst>
                <a:ext uri="{FF2B5EF4-FFF2-40B4-BE49-F238E27FC236}">
                  <a16:creationId xmlns:a16="http://schemas.microsoft.com/office/drawing/2014/main" id="{48D9F04D-1182-E5D4-425D-C96D3775DBB4}"/>
                </a:ext>
              </a:extLst>
            </p:cNvPr>
            <p:cNvSpPr/>
            <p:nvPr/>
          </p:nvSpPr>
          <p:spPr>
            <a:xfrm>
              <a:off x="5963476" y="5296076"/>
              <a:ext cx="1321126" cy="1268725"/>
            </a:xfrm>
            <a:custGeom>
              <a:avLst/>
              <a:gdLst>
                <a:gd name="connsiteX0" fmla="*/ 1318572 w 1321126"/>
                <a:gd name="connsiteY0" fmla="*/ 217328 h 1268725"/>
                <a:gd name="connsiteX1" fmla="*/ 1305746 w 1321126"/>
                <a:gd name="connsiteY1" fmla="*/ 206336 h 1268725"/>
                <a:gd name="connsiteX2" fmla="*/ 673423 w 1321126"/>
                <a:gd name="connsiteY2" fmla="*/ 1054 h 1268725"/>
                <a:gd name="connsiteX3" fmla="*/ 645681 w 1321126"/>
                <a:gd name="connsiteY3" fmla="*/ 15251 h 1268725"/>
                <a:gd name="connsiteX4" fmla="*/ 630600 w 1321126"/>
                <a:gd name="connsiteY4" fmla="*/ 61820 h 1268725"/>
                <a:gd name="connsiteX5" fmla="*/ 527451 w 1321126"/>
                <a:gd name="connsiteY5" fmla="*/ 8954 h 1268725"/>
                <a:gd name="connsiteX6" fmla="*/ 526682 w 1321126"/>
                <a:gd name="connsiteY6" fmla="*/ 8733 h 1268725"/>
                <a:gd name="connsiteX7" fmla="*/ 519195 w 1321126"/>
                <a:gd name="connsiteY7" fmla="*/ 6634 h 1268725"/>
                <a:gd name="connsiteX8" fmla="*/ 510334 w 1321126"/>
                <a:gd name="connsiteY8" fmla="*/ 7794 h 1268725"/>
                <a:gd name="connsiteX9" fmla="*/ 15226 w 1321126"/>
                <a:gd name="connsiteY9" fmla="*/ 168542 h 1268725"/>
                <a:gd name="connsiteX10" fmla="*/ 2402 w 1321126"/>
                <a:gd name="connsiteY10" fmla="*/ 179536 h 1268725"/>
                <a:gd name="connsiteX11" fmla="*/ 1081 w 1321126"/>
                <a:gd name="connsiteY11" fmla="*/ 196384 h 1268725"/>
                <a:gd name="connsiteX12" fmla="*/ 262634 w 1321126"/>
                <a:gd name="connsiteY12" fmla="*/ 1007325 h 1268725"/>
                <a:gd name="connsiteX13" fmla="*/ 283550 w 1321126"/>
                <a:gd name="connsiteY13" fmla="*/ 1022626 h 1268725"/>
                <a:gd name="connsiteX14" fmla="*/ 290321 w 1321126"/>
                <a:gd name="connsiteY14" fmla="*/ 1021520 h 1268725"/>
                <a:gd name="connsiteX15" fmla="*/ 474276 w 1321126"/>
                <a:gd name="connsiteY15" fmla="*/ 961804 h 1268725"/>
                <a:gd name="connsiteX16" fmla="*/ 591515 w 1321126"/>
                <a:gd name="connsiteY16" fmla="*/ 1016548 h 1268725"/>
                <a:gd name="connsiteX17" fmla="*/ 569057 w 1321126"/>
                <a:gd name="connsiteY17" fmla="*/ 1176915 h 1268725"/>
                <a:gd name="connsiteX18" fmla="*/ 660537 w 1321126"/>
                <a:gd name="connsiteY18" fmla="*/ 1268725 h 1268725"/>
                <a:gd name="connsiteX19" fmla="*/ 752017 w 1321126"/>
                <a:gd name="connsiteY19" fmla="*/ 1176915 h 1268725"/>
                <a:gd name="connsiteX20" fmla="*/ 729559 w 1321126"/>
                <a:gd name="connsiteY20" fmla="*/ 1016548 h 1268725"/>
                <a:gd name="connsiteX21" fmla="*/ 808049 w 1321126"/>
                <a:gd name="connsiteY21" fmla="*/ 987160 h 1268725"/>
                <a:gd name="connsiteX22" fmla="*/ 1030696 w 1321126"/>
                <a:gd name="connsiteY22" fmla="*/ 1059526 h 1268725"/>
                <a:gd name="connsiteX23" fmla="*/ 1030752 w 1321126"/>
                <a:gd name="connsiteY23" fmla="*/ 1059526 h 1268725"/>
                <a:gd name="connsiteX24" fmla="*/ 1037521 w 1321126"/>
                <a:gd name="connsiteY24" fmla="*/ 1060632 h 1268725"/>
                <a:gd name="connsiteX25" fmla="*/ 1050347 w 1321126"/>
                <a:gd name="connsiteY25" fmla="*/ 1056488 h 1268725"/>
                <a:gd name="connsiteX26" fmla="*/ 1058493 w 1321126"/>
                <a:gd name="connsiteY26" fmla="*/ 1045329 h 1268725"/>
                <a:gd name="connsiteX27" fmla="*/ 1320046 w 1321126"/>
                <a:gd name="connsiteY27" fmla="*/ 234176 h 1268725"/>
                <a:gd name="connsiteX28" fmla="*/ 1318725 w 1321126"/>
                <a:gd name="connsiteY28" fmla="*/ 217328 h 1268725"/>
                <a:gd name="connsiteX29" fmla="*/ 641229 w 1321126"/>
                <a:gd name="connsiteY29" fmla="*/ 116899 h 1268725"/>
                <a:gd name="connsiteX30" fmla="*/ 575949 w 1321126"/>
                <a:gd name="connsiteY30" fmla="*/ 138112 h 1268725"/>
                <a:gd name="connsiteX31" fmla="*/ 554813 w 1321126"/>
                <a:gd name="connsiteY31" fmla="*/ 72596 h 1268725"/>
                <a:gd name="connsiteX32" fmla="*/ 49741 w 1321126"/>
                <a:gd name="connsiteY32" fmla="*/ 203848 h 1268725"/>
                <a:gd name="connsiteX33" fmla="*/ 503336 w 1321126"/>
                <a:gd name="connsiteY33" fmla="*/ 56577 h 1268725"/>
                <a:gd name="connsiteX34" fmla="*/ 540821 w 1321126"/>
                <a:gd name="connsiteY34" fmla="*/ 172804 h 1268725"/>
                <a:gd name="connsiteX35" fmla="*/ 551718 w 1321126"/>
                <a:gd name="connsiteY35" fmla="*/ 185676 h 1268725"/>
                <a:gd name="connsiteX36" fmla="*/ 561737 w 1321126"/>
                <a:gd name="connsiteY36" fmla="*/ 188106 h 1268725"/>
                <a:gd name="connsiteX37" fmla="*/ 568506 w 1321126"/>
                <a:gd name="connsiteY37" fmla="*/ 187001 h 1268725"/>
                <a:gd name="connsiteX38" fmla="*/ 684372 w 1321126"/>
                <a:gd name="connsiteY38" fmla="*/ 149381 h 1268725"/>
                <a:gd name="connsiteX39" fmla="*/ 772108 w 1321126"/>
                <a:gd name="connsiteY39" fmla="*/ 421609 h 1268725"/>
                <a:gd name="connsiteX40" fmla="*/ 660484 w 1321126"/>
                <a:gd name="connsiteY40" fmla="*/ 400451 h 1268725"/>
                <a:gd name="connsiteX41" fmla="*/ 409822 w 1321126"/>
                <a:gd name="connsiteY41" fmla="*/ 528610 h 1268725"/>
                <a:gd name="connsiteX42" fmla="*/ 403162 w 1321126"/>
                <a:gd name="connsiteY42" fmla="*/ 507896 h 1268725"/>
                <a:gd name="connsiteX43" fmla="*/ 375420 w 1321126"/>
                <a:gd name="connsiteY43" fmla="*/ 493644 h 1268725"/>
                <a:gd name="connsiteX44" fmla="*/ 236274 w 1321126"/>
                <a:gd name="connsiteY44" fmla="*/ 538720 h 1268725"/>
                <a:gd name="connsiteX45" fmla="*/ 223449 w 1321126"/>
                <a:gd name="connsiteY45" fmla="*/ 549714 h 1268725"/>
                <a:gd name="connsiteX46" fmla="*/ 222128 w 1321126"/>
                <a:gd name="connsiteY46" fmla="*/ 566618 h 1268725"/>
                <a:gd name="connsiteX47" fmla="*/ 267262 w 1321126"/>
                <a:gd name="connsiteY47" fmla="*/ 706046 h 1268725"/>
                <a:gd name="connsiteX48" fmla="*/ 288179 w 1321126"/>
                <a:gd name="connsiteY48" fmla="*/ 721292 h 1268725"/>
                <a:gd name="connsiteX49" fmla="*/ 294949 w 1321126"/>
                <a:gd name="connsiteY49" fmla="*/ 720186 h 1268725"/>
                <a:gd name="connsiteX50" fmla="*/ 349991 w 1321126"/>
                <a:gd name="connsiteY50" fmla="*/ 702289 h 1268725"/>
                <a:gd name="connsiteX51" fmla="*/ 349495 w 1321126"/>
                <a:gd name="connsiteY51" fmla="*/ 712564 h 1268725"/>
                <a:gd name="connsiteX52" fmla="*/ 435911 w 1321126"/>
                <a:gd name="connsiteY52" fmla="*/ 927899 h 1268725"/>
                <a:gd name="connsiteX53" fmla="*/ 297700 w 1321126"/>
                <a:gd name="connsiteY53" fmla="*/ 972755 h 1268725"/>
                <a:gd name="connsiteX54" fmla="*/ 660491 w 1321126"/>
                <a:gd name="connsiteY54" fmla="*/ 980424 h 1268725"/>
                <a:gd name="connsiteX55" fmla="*/ 393541 w 1321126"/>
                <a:gd name="connsiteY55" fmla="*/ 712510 h 1268725"/>
                <a:gd name="connsiteX56" fmla="*/ 660491 w 1321126"/>
                <a:gd name="connsiteY56" fmla="*/ 444596 h 1268725"/>
                <a:gd name="connsiteX57" fmla="*/ 927440 w 1321126"/>
                <a:gd name="connsiteY57" fmla="*/ 712510 h 1268725"/>
                <a:gd name="connsiteX58" fmla="*/ 660491 w 1321126"/>
                <a:gd name="connsiteY58" fmla="*/ 980424 h 1268725"/>
                <a:gd name="connsiteX59" fmla="*/ 355172 w 1321126"/>
                <a:gd name="connsiteY59" fmla="*/ 654119 h 1268725"/>
                <a:gd name="connsiteX60" fmla="*/ 302332 w 1321126"/>
                <a:gd name="connsiteY60" fmla="*/ 671299 h 1268725"/>
                <a:gd name="connsiteX61" fmla="*/ 270792 w 1321126"/>
                <a:gd name="connsiteY61" fmla="*/ 573909 h 1268725"/>
                <a:gd name="connsiteX62" fmla="*/ 367996 w 1321126"/>
                <a:gd name="connsiteY62" fmla="*/ 542421 h 1268725"/>
                <a:gd name="connsiteX63" fmla="*/ 379774 w 1321126"/>
                <a:gd name="connsiteY63" fmla="*/ 578990 h 1268725"/>
                <a:gd name="connsiteX64" fmla="*/ 355116 w 1321126"/>
                <a:gd name="connsiteY64" fmla="*/ 654063 h 1268725"/>
                <a:gd name="connsiteX65" fmla="*/ 707934 w 1321126"/>
                <a:gd name="connsiteY65" fmla="*/ 1176980 h 1268725"/>
                <a:gd name="connsiteX66" fmla="*/ 660488 w 1321126"/>
                <a:gd name="connsiteY66" fmla="*/ 1224598 h 1268725"/>
                <a:gd name="connsiteX67" fmla="*/ 613041 w 1321126"/>
                <a:gd name="connsiteY67" fmla="*/ 1176980 h 1268725"/>
                <a:gd name="connsiteX68" fmla="*/ 635113 w 1321126"/>
                <a:gd name="connsiteY68" fmla="*/ 1023359 h 1268725"/>
                <a:gd name="connsiteX69" fmla="*/ 660543 w 1321126"/>
                <a:gd name="connsiteY69" fmla="*/ 1024628 h 1268725"/>
                <a:gd name="connsiteX70" fmla="*/ 685972 w 1321126"/>
                <a:gd name="connsiteY70" fmla="*/ 1023359 h 1268725"/>
                <a:gd name="connsiteX71" fmla="*/ 708044 w 1321126"/>
                <a:gd name="connsiteY71" fmla="*/ 1176980 h 1268725"/>
                <a:gd name="connsiteX72" fmla="*/ 1023215 w 1321126"/>
                <a:gd name="connsiteY72" fmla="*/ 1010702 h 1268725"/>
                <a:gd name="connsiteX73" fmla="*/ 854619 w 1321126"/>
                <a:gd name="connsiteY73" fmla="*/ 955903 h 1268725"/>
                <a:gd name="connsiteX74" fmla="*/ 971474 w 1321126"/>
                <a:gd name="connsiteY74" fmla="*/ 712510 h 1268725"/>
                <a:gd name="connsiteX75" fmla="*/ 827480 w 1321126"/>
                <a:gd name="connsiteY75" fmla="*/ 449673 h 1268725"/>
                <a:gd name="connsiteX76" fmla="*/ 719542 w 1321126"/>
                <a:gd name="connsiteY76" fmla="*/ 114798 h 1268725"/>
                <a:gd name="connsiteX77" fmla="*/ 715359 w 1321126"/>
                <a:gd name="connsiteY77" fmla="*/ 107286 h 1268725"/>
                <a:gd name="connsiteX78" fmla="*/ 709580 w 1321126"/>
                <a:gd name="connsiteY78" fmla="*/ 102645 h 1268725"/>
                <a:gd name="connsiteX79" fmla="*/ 708644 w 1321126"/>
                <a:gd name="connsiteY79" fmla="*/ 101926 h 1268725"/>
                <a:gd name="connsiteX80" fmla="*/ 670391 w 1321126"/>
                <a:gd name="connsiteY80" fmla="*/ 82316 h 1268725"/>
                <a:gd name="connsiteX81" fmla="*/ 680848 w 1321126"/>
                <a:gd name="connsiteY81" fmla="*/ 50057 h 1268725"/>
                <a:gd name="connsiteX82" fmla="*/ 1271279 w 1321126"/>
                <a:gd name="connsiteY82" fmla="*/ 241746 h 1268725"/>
                <a:gd name="connsiteX83" fmla="*/ 1023253 w 1321126"/>
                <a:gd name="connsiteY83" fmla="*/ 1010870 h 12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321126" h="1268725">
                  <a:moveTo>
                    <a:pt x="1318572" y="217328"/>
                  </a:moveTo>
                  <a:cubicBezTo>
                    <a:pt x="1315930" y="212135"/>
                    <a:pt x="1311306" y="208159"/>
                    <a:pt x="1305746" y="206336"/>
                  </a:cubicBezTo>
                  <a:lnTo>
                    <a:pt x="673423" y="1054"/>
                  </a:lnTo>
                  <a:cubicBezTo>
                    <a:pt x="661864" y="-2647"/>
                    <a:pt x="649480" y="3706"/>
                    <a:pt x="645681" y="15251"/>
                  </a:cubicBezTo>
                  <a:lnTo>
                    <a:pt x="630600" y="61820"/>
                  </a:lnTo>
                  <a:lnTo>
                    <a:pt x="527451" y="8954"/>
                  </a:lnTo>
                  <a:cubicBezTo>
                    <a:pt x="527231" y="8844"/>
                    <a:pt x="526902" y="8844"/>
                    <a:pt x="526682" y="8733"/>
                  </a:cubicBezTo>
                  <a:cubicBezTo>
                    <a:pt x="524315" y="7628"/>
                    <a:pt x="521837" y="6855"/>
                    <a:pt x="519195" y="6634"/>
                  </a:cubicBezTo>
                  <a:cubicBezTo>
                    <a:pt x="516169" y="6413"/>
                    <a:pt x="513141" y="6855"/>
                    <a:pt x="510334" y="7794"/>
                  </a:cubicBezTo>
                  <a:lnTo>
                    <a:pt x="15226" y="168542"/>
                  </a:lnTo>
                  <a:cubicBezTo>
                    <a:pt x="9667" y="170365"/>
                    <a:pt x="5044" y="174288"/>
                    <a:pt x="2402" y="179536"/>
                  </a:cubicBezTo>
                  <a:cubicBezTo>
                    <a:pt x="-240" y="184784"/>
                    <a:pt x="-736" y="190804"/>
                    <a:pt x="1081" y="196384"/>
                  </a:cubicBezTo>
                  <a:lnTo>
                    <a:pt x="262634" y="1007325"/>
                  </a:lnTo>
                  <a:cubicBezTo>
                    <a:pt x="265660" y="1016660"/>
                    <a:pt x="274302" y="1022626"/>
                    <a:pt x="283550" y="1022626"/>
                  </a:cubicBezTo>
                  <a:cubicBezTo>
                    <a:pt x="285806" y="1022626"/>
                    <a:pt x="288063" y="1022294"/>
                    <a:pt x="290321" y="1021520"/>
                  </a:cubicBezTo>
                  <a:lnTo>
                    <a:pt x="474276" y="961804"/>
                  </a:lnTo>
                  <a:cubicBezTo>
                    <a:pt x="508622" y="987712"/>
                    <a:pt x="548307" y="1006660"/>
                    <a:pt x="591515" y="1016548"/>
                  </a:cubicBezTo>
                  <a:cubicBezTo>
                    <a:pt x="577424" y="1082727"/>
                    <a:pt x="569057" y="1155424"/>
                    <a:pt x="569057" y="1176915"/>
                  </a:cubicBezTo>
                  <a:cubicBezTo>
                    <a:pt x="569057" y="1227570"/>
                    <a:pt x="610119" y="1268725"/>
                    <a:pt x="660537" y="1268725"/>
                  </a:cubicBezTo>
                  <a:cubicBezTo>
                    <a:pt x="711010" y="1268725"/>
                    <a:pt x="752017" y="1227515"/>
                    <a:pt x="752017" y="1176915"/>
                  </a:cubicBezTo>
                  <a:cubicBezTo>
                    <a:pt x="752017" y="1155426"/>
                    <a:pt x="743595" y="1082728"/>
                    <a:pt x="729559" y="1016548"/>
                  </a:cubicBezTo>
                  <a:cubicBezTo>
                    <a:pt x="757245" y="1010195"/>
                    <a:pt x="783665" y="1000363"/>
                    <a:pt x="808049" y="987160"/>
                  </a:cubicBezTo>
                  <a:lnTo>
                    <a:pt x="1030696" y="1059526"/>
                  </a:lnTo>
                  <a:lnTo>
                    <a:pt x="1030752" y="1059526"/>
                  </a:lnTo>
                  <a:cubicBezTo>
                    <a:pt x="1033008" y="1060244"/>
                    <a:pt x="1035265" y="1060632"/>
                    <a:pt x="1037521" y="1060632"/>
                  </a:cubicBezTo>
                  <a:cubicBezTo>
                    <a:pt x="1042146" y="1060632"/>
                    <a:pt x="1046659" y="1059140"/>
                    <a:pt x="1050347" y="1056488"/>
                  </a:cubicBezTo>
                  <a:cubicBezTo>
                    <a:pt x="1054034" y="1053837"/>
                    <a:pt x="1056951" y="1050026"/>
                    <a:pt x="1058493" y="1045329"/>
                  </a:cubicBezTo>
                  <a:lnTo>
                    <a:pt x="1320046" y="234176"/>
                  </a:lnTo>
                  <a:cubicBezTo>
                    <a:pt x="1321862" y="228597"/>
                    <a:pt x="1321367" y="222521"/>
                    <a:pt x="1318725" y="217328"/>
                  </a:cubicBezTo>
                  <a:close/>
                  <a:moveTo>
                    <a:pt x="641229" y="116899"/>
                  </a:moveTo>
                  <a:lnTo>
                    <a:pt x="575949" y="138112"/>
                  </a:lnTo>
                  <a:lnTo>
                    <a:pt x="554813" y="72596"/>
                  </a:lnTo>
                  <a:close/>
                  <a:moveTo>
                    <a:pt x="49741" y="203848"/>
                  </a:moveTo>
                  <a:lnTo>
                    <a:pt x="503336" y="56577"/>
                  </a:lnTo>
                  <a:lnTo>
                    <a:pt x="540821" y="172804"/>
                  </a:lnTo>
                  <a:cubicBezTo>
                    <a:pt x="542637" y="178383"/>
                    <a:pt x="546544" y="183025"/>
                    <a:pt x="551718" y="185676"/>
                  </a:cubicBezTo>
                  <a:cubicBezTo>
                    <a:pt x="554856" y="187277"/>
                    <a:pt x="558269" y="188106"/>
                    <a:pt x="561737" y="188106"/>
                  </a:cubicBezTo>
                  <a:cubicBezTo>
                    <a:pt x="564048" y="188106"/>
                    <a:pt x="566305" y="187775"/>
                    <a:pt x="568506" y="187001"/>
                  </a:cubicBezTo>
                  <a:lnTo>
                    <a:pt x="684372" y="149381"/>
                  </a:lnTo>
                  <a:lnTo>
                    <a:pt x="772108" y="421609"/>
                  </a:lnTo>
                  <a:cubicBezTo>
                    <a:pt x="737432" y="408130"/>
                    <a:pt x="699838" y="400451"/>
                    <a:pt x="660484" y="400451"/>
                  </a:cubicBezTo>
                  <a:cubicBezTo>
                    <a:pt x="557555" y="400451"/>
                    <a:pt x="466454" y="451107"/>
                    <a:pt x="409822" y="528610"/>
                  </a:cubicBezTo>
                  <a:lnTo>
                    <a:pt x="403162" y="507896"/>
                  </a:lnTo>
                  <a:cubicBezTo>
                    <a:pt x="399420" y="496295"/>
                    <a:pt x="387090" y="489943"/>
                    <a:pt x="375420" y="493644"/>
                  </a:cubicBezTo>
                  <a:lnTo>
                    <a:pt x="236274" y="538720"/>
                  </a:lnTo>
                  <a:cubicBezTo>
                    <a:pt x="230715" y="540543"/>
                    <a:pt x="226091" y="544466"/>
                    <a:pt x="223449" y="549714"/>
                  </a:cubicBezTo>
                  <a:cubicBezTo>
                    <a:pt x="220807" y="554961"/>
                    <a:pt x="220312" y="561037"/>
                    <a:pt x="222128" y="566618"/>
                  </a:cubicBezTo>
                  <a:lnTo>
                    <a:pt x="267262" y="706046"/>
                  </a:lnTo>
                  <a:cubicBezTo>
                    <a:pt x="270289" y="715381"/>
                    <a:pt x="278931" y="721292"/>
                    <a:pt x="288179" y="721292"/>
                  </a:cubicBezTo>
                  <a:cubicBezTo>
                    <a:pt x="290435" y="721292"/>
                    <a:pt x="292692" y="720960"/>
                    <a:pt x="294949" y="720186"/>
                  </a:cubicBezTo>
                  <a:lnTo>
                    <a:pt x="349991" y="702289"/>
                  </a:lnTo>
                  <a:cubicBezTo>
                    <a:pt x="349879" y="705714"/>
                    <a:pt x="349495" y="709084"/>
                    <a:pt x="349495" y="712564"/>
                  </a:cubicBezTo>
                  <a:cubicBezTo>
                    <a:pt x="349495" y="796088"/>
                    <a:pt x="382521" y="871828"/>
                    <a:pt x="435911" y="927899"/>
                  </a:cubicBezTo>
                  <a:lnTo>
                    <a:pt x="297700" y="972755"/>
                  </a:lnTo>
                  <a:close/>
                  <a:moveTo>
                    <a:pt x="660491" y="980424"/>
                  </a:moveTo>
                  <a:cubicBezTo>
                    <a:pt x="513313" y="980424"/>
                    <a:pt x="393541" y="860220"/>
                    <a:pt x="393541" y="712510"/>
                  </a:cubicBezTo>
                  <a:cubicBezTo>
                    <a:pt x="393541" y="564800"/>
                    <a:pt x="513313" y="444596"/>
                    <a:pt x="660491" y="444596"/>
                  </a:cubicBezTo>
                  <a:cubicBezTo>
                    <a:pt x="807669" y="444596"/>
                    <a:pt x="927440" y="564800"/>
                    <a:pt x="927440" y="712510"/>
                  </a:cubicBezTo>
                  <a:cubicBezTo>
                    <a:pt x="927440" y="860220"/>
                    <a:pt x="807669" y="980424"/>
                    <a:pt x="660491" y="980424"/>
                  </a:cubicBezTo>
                  <a:close/>
                  <a:moveTo>
                    <a:pt x="355172" y="654119"/>
                  </a:moveTo>
                  <a:lnTo>
                    <a:pt x="302332" y="671299"/>
                  </a:lnTo>
                  <a:lnTo>
                    <a:pt x="270792" y="573909"/>
                  </a:lnTo>
                  <a:lnTo>
                    <a:pt x="367996" y="542421"/>
                  </a:lnTo>
                  <a:lnTo>
                    <a:pt x="379774" y="578990"/>
                  </a:lnTo>
                  <a:cubicBezTo>
                    <a:pt x="368602" y="602578"/>
                    <a:pt x="360125" y="627713"/>
                    <a:pt x="355116" y="654063"/>
                  </a:cubicBezTo>
                  <a:close/>
                  <a:moveTo>
                    <a:pt x="707934" y="1176980"/>
                  </a:moveTo>
                  <a:cubicBezTo>
                    <a:pt x="707934" y="1203220"/>
                    <a:pt x="686633" y="1224598"/>
                    <a:pt x="660488" y="1224598"/>
                  </a:cubicBezTo>
                  <a:cubicBezTo>
                    <a:pt x="634287" y="1224598"/>
                    <a:pt x="613041" y="1203220"/>
                    <a:pt x="613041" y="1176980"/>
                  </a:cubicBezTo>
                  <a:cubicBezTo>
                    <a:pt x="613041" y="1159523"/>
                    <a:pt x="621297" y="1087600"/>
                    <a:pt x="635113" y="1023359"/>
                  </a:cubicBezTo>
                  <a:cubicBezTo>
                    <a:pt x="643535" y="1024022"/>
                    <a:pt x="651956" y="1024628"/>
                    <a:pt x="660543" y="1024628"/>
                  </a:cubicBezTo>
                  <a:cubicBezTo>
                    <a:pt x="669130" y="1024628"/>
                    <a:pt x="677550" y="1024022"/>
                    <a:pt x="685972" y="1023359"/>
                  </a:cubicBezTo>
                  <a:cubicBezTo>
                    <a:pt x="699788" y="1087604"/>
                    <a:pt x="708044" y="1159583"/>
                    <a:pt x="708044" y="1176980"/>
                  </a:cubicBezTo>
                  <a:close/>
                  <a:moveTo>
                    <a:pt x="1023215" y="1010702"/>
                  </a:moveTo>
                  <a:lnTo>
                    <a:pt x="854619" y="955903"/>
                  </a:lnTo>
                  <a:cubicBezTo>
                    <a:pt x="925734" y="898673"/>
                    <a:pt x="971474" y="810894"/>
                    <a:pt x="971474" y="712510"/>
                  </a:cubicBezTo>
                  <a:cubicBezTo>
                    <a:pt x="971474" y="602139"/>
                    <a:pt x="913900" y="505137"/>
                    <a:pt x="827480" y="449673"/>
                  </a:cubicBezTo>
                  <a:lnTo>
                    <a:pt x="719542" y="114798"/>
                  </a:lnTo>
                  <a:cubicBezTo>
                    <a:pt x="718662" y="112036"/>
                    <a:pt x="717230" y="109495"/>
                    <a:pt x="715359" y="107286"/>
                  </a:cubicBezTo>
                  <a:cubicBezTo>
                    <a:pt x="713707" y="105351"/>
                    <a:pt x="711726" y="103916"/>
                    <a:pt x="709580" y="102645"/>
                  </a:cubicBezTo>
                  <a:cubicBezTo>
                    <a:pt x="709249" y="102424"/>
                    <a:pt x="709029" y="102093"/>
                    <a:pt x="708644" y="101926"/>
                  </a:cubicBezTo>
                  <a:lnTo>
                    <a:pt x="670391" y="82316"/>
                  </a:lnTo>
                  <a:lnTo>
                    <a:pt x="680848" y="50057"/>
                  </a:lnTo>
                  <a:lnTo>
                    <a:pt x="1271279" y="241746"/>
                  </a:lnTo>
                  <a:lnTo>
                    <a:pt x="1023253" y="1010870"/>
                  </a:lnTo>
                  <a:close/>
                </a:path>
              </a:pathLst>
            </a:custGeom>
            <a:grpFill/>
            <a:ln w="14028" cap="flat">
              <a:noFill/>
              <a:prstDash val="solid"/>
              <a:miter/>
            </a:ln>
          </p:spPr>
          <p:txBody>
            <a:bodyPr rtlCol="0" anchor="ctr"/>
            <a:lstStyle/>
            <a:p>
              <a:endParaRPr lang="es-ES"/>
            </a:p>
          </p:txBody>
        </p:sp>
        <p:sp>
          <p:nvSpPr>
            <p:cNvPr id="27" name="Forma libre 26">
              <a:extLst>
                <a:ext uri="{FF2B5EF4-FFF2-40B4-BE49-F238E27FC236}">
                  <a16:creationId xmlns:a16="http://schemas.microsoft.com/office/drawing/2014/main" id="{B3888924-3DB8-33E5-573F-B1B98F45994F}"/>
                </a:ext>
              </a:extLst>
            </p:cNvPr>
            <p:cNvSpPr/>
            <p:nvPr/>
          </p:nvSpPr>
          <p:spPr>
            <a:xfrm>
              <a:off x="6160035" y="5629324"/>
              <a:ext cx="144165" cy="144710"/>
            </a:xfrm>
            <a:custGeom>
              <a:avLst/>
              <a:gdLst>
                <a:gd name="connsiteX0" fmla="*/ 36361 w 144165"/>
                <a:gd name="connsiteY0" fmla="*/ 142279 h 144710"/>
                <a:gd name="connsiteX1" fmla="*/ 46379 w 144165"/>
                <a:gd name="connsiteY1" fmla="*/ 144710 h 144710"/>
                <a:gd name="connsiteX2" fmla="*/ 66028 w 144165"/>
                <a:gd name="connsiteY2" fmla="*/ 132667 h 144710"/>
                <a:gd name="connsiteX3" fmla="*/ 81605 w 144165"/>
                <a:gd name="connsiteY3" fmla="*/ 102063 h 144710"/>
                <a:gd name="connsiteX4" fmla="*/ 112099 w 144165"/>
                <a:gd name="connsiteY4" fmla="*/ 117697 h 144710"/>
                <a:gd name="connsiteX5" fmla="*/ 122118 w 144165"/>
                <a:gd name="connsiteY5" fmla="*/ 120128 h 144710"/>
                <a:gd name="connsiteX6" fmla="*/ 141767 w 144165"/>
                <a:gd name="connsiteY6" fmla="*/ 108084 h 144710"/>
                <a:gd name="connsiteX7" fmla="*/ 132190 w 144165"/>
                <a:gd name="connsiteY7" fmla="*/ 78364 h 144710"/>
                <a:gd name="connsiteX8" fmla="*/ 101696 w 144165"/>
                <a:gd name="connsiteY8" fmla="*/ 62731 h 144710"/>
                <a:gd name="connsiteX9" fmla="*/ 117273 w 144165"/>
                <a:gd name="connsiteY9" fmla="*/ 32127 h 144710"/>
                <a:gd name="connsiteX10" fmla="*/ 107696 w 144165"/>
                <a:gd name="connsiteY10" fmla="*/ 2407 h 144710"/>
                <a:gd name="connsiteX11" fmla="*/ 78083 w 144165"/>
                <a:gd name="connsiteY11" fmla="*/ 12019 h 144710"/>
                <a:gd name="connsiteX12" fmla="*/ 62505 w 144165"/>
                <a:gd name="connsiteY12" fmla="*/ 42623 h 144710"/>
                <a:gd name="connsiteX13" fmla="*/ 32012 w 144165"/>
                <a:gd name="connsiteY13" fmla="*/ 26989 h 144710"/>
                <a:gd name="connsiteX14" fmla="*/ 2399 w 144165"/>
                <a:gd name="connsiteY14" fmla="*/ 36601 h 144710"/>
                <a:gd name="connsiteX15" fmla="*/ 11976 w 144165"/>
                <a:gd name="connsiteY15" fmla="*/ 66321 h 144710"/>
                <a:gd name="connsiteX16" fmla="*/ 42470 w 144165"/>
                <a:gd name="connsiteY16" fmla="*/ 81955 h 144710"/>
                <a:gd name="connsiteX17" fmla="*/ 26892 w 144165"/>
                <a:gd name="connsiteY17" fmla="*/ 112559 h 144710"/>
                <a:gd name="connsiteX18" fmla="*/ 36470 w 144165"/>
                <a:gd name="connsiteY18" fmla="*/ 142279 h 14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165" h="144710">
                  <a:moveTo>
                    <a:pt x="36361" y="142279"/>
                  </a:moveTo>
                  <a:cubicBezTo>
                    <a:pt x="39554" y="143937"/>
                    <a:pt x="42967" y="144710"/>
                    <a:pt x="46379" y="144710"/>
                  </a:cubicBezTo>
                  <a:cubicBezTo>
                    <a:pt x="54416" y="144710"/>
                    <a:pt x="62121" y="140291"/>
                    <a:pt x="66028" y="132667"/>
                  </a:cubicBezTo>
                  <a:lnTo>
                    <a:pt x="81605" y="102063"/>
                  </a:lnTo>
                  <a:lnTo>
                    <a:pt x="112099" y="117697"/>
                  </a:lnTo>
                  <a:cubicBezTo>
                    <a:pt x="115292" y="119354"/>
                    <a:pt x="118705" y="120128"/>
                    <a:pt x="122118" y="120128"/>
                  </a:cubicBezTo>
                  <a:cubicBezTo>
                    <a:pt x="130154" y="120128"/>
                    <a:pt x="137860" y="115708"/>
                    <a:pt x="141767" y="108084"/>
                  </a:cubicBezTo>
                  <a:cubicBezTo>
                    <a:pt x="147271" y="97202"/>
                    <a:pt x="142978" y="83890"/>
                    <a:pt x="132190" y="78364"/>
                  </a:cubicBezTo>
                  <a:lnTo>
                    <a:pt x="101696" y="62731"/>
                  </a:lnTo>
                  <a:lnTo>
                    <a:pt x="117273" y="32127"/>
                  </a:lnTo>
                  <a:cubicBezTo>
                    <a:pt x="122777" y="21245"/>
                    <a:pt x="118484" y="7932"/>
                    <a:pt x="107696" y="2407"/>
                  </a:cubicBezTo>
                  <a:cubicBezTo>
                    <a:pt x="96853" y="-3117"/>
                    <a:pt x="83588" y="1192"/>
                    <a:pt x="78083" y="12019"/>
                  </a:cubicBezTo>
                  <a:lnTo>
                    <a:pt x="62505" y="42623"/>
                  </a:lnTo>
                  <a:lnTo>
                    <a:pt x="32012" y="26989"/>
                  </a:lnTo>
                  <a:cubicBezTo>
                    <a:pt x="21114" y="21465"/>
                    <a:pt x="7904" y="25719"/>
                    <a:pt x="2399" y="36601"/>
                  </a:cubicBezTo>
                  <a:cubicBezTo>
                    <a:pt x="-3107" y="47485"/>
                    <a:pt x="1188" y="60796"/>
                    <a:pt x="11976" y="66321"/>
                  </a:cubicBezTo>
                  <a:lnTo>
                    <a:pt x="42470" y="81955"/>
                  </a:lnTo>
                  <a:lnTo>
                    <a:pt x="26892" y="112559"/>
                  </a:lnTo>
                  <a:cubicBezTo>
                    <a:pt x="21389" y="123441"/>
                    <a:pt x="25682" y="136754"/>
                    <a:pt x="36470" y="142279"/>
                  </a:cubicBezTo>
                  <a:close/>
                </a:path>
              </a:pathLst>
            </a:custGeom>
            <a:grpFill/>
            <a:ln w="14028" cap="flat">
              <a:noFill/>
              <a:prstDash val="solid"/>
              <a:miter/>
            </a:ln>
          </p:spPr>
          <p:txBody>
            <a:bodyPr rtlCol="0" anchor="ctr"/>
            <a:lstStyle/>
            <a:p>
              <a:endParaRPr lang="es-ES"/>
            </a:p>
          </p:txBody>
        </p:sp>
        <p:sp>
          <p:nvSpPr>
            <p:cNvPr id="28" name="Forma libre 27">
              <a:extLst>
                <a:ext uri="{FF2B5EF4-FFF2-40B4-BE49-F238E27FC236}">
                  <a16:creationId xmlns:a16="http://schemas.microsoft.com/office/drawing/2014/main" id="{BE44CE0D-3FD5-C59A-6368-8A0FAC969206}"/>
                </a:ext>
              </a:extLst>
            </p:cNvPr>
            <p:cNvSpPr/>
            <p:nvPr/>
          </p:nvSpPr>
          <p:spPr>
            <a:xfrm>
              <a:off x="6336844" y="5527159"/>
              <a:ext cx="280384" cy="121029"/>
            </a:xfrm>
            <a:custGeom>
              <a:avLst/>
              <a:gdLst>
                <a:gd name="connsiteX0" fmla="*/ 22048 w 280384"/>
                <a:gd name="connsiteY0" fmla="*/ 121030 h 121029"/>
                <a:gd name="connsiteX1" fmla="*/ 28818 w 280384"/>
                <a:gd name="connsiteY1" fmla="*/ 119925 h 121029"/>
                <a:gd name="connsiteX2" fmla="*/ 265163 w 280384"/>
                <a:gd name="connsiteY2" fmla="*/ 43140 h 121029"/>
                <a:gd name="connsiteX3" fmla="*/ 279308 w 280384"/>
                <a:gd name="connsiteY3" fmla="*/ 15298 h 121029"/>
                <a:gd name="connsiteX4" fmla="*/ 251566 w 280384"/>
                <a:gd name="connsiteY4" fmla="*/ 1101 h 121029"/>
                <a:gd name="connsiteX5" fmla="*/ 15222 w 280384"/>
                <a:gd name="connsiteY5" fmla="*/ 77886 h 121029"/>
                <a:gd name="connsiteX6" fmla="*/ 1076 w 280384"/>
                <a:gd name="connsiteY6" fmla="*/ 105728 h 121029"/>
                <a:gd name="connsiteX7" fmla="*/ 21993 w 280384"/>
                <a:gd name="connsiteY7" fmla="*/ 121030 h 1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384" h="121029">
                  <a:moveTo>
                    <a:pt x="22048" y="121030"/>
                  </a:moveTo>
                  <a:cubicBezTo>
                    <a:pt x="24305" y="121030"/>
                    <a:pt x="26561" y="120699"/>
                    <a:pt x="28818" y="119925"/>
                  </a:cubicBezTo>
                  <a:lnTo>
                    <a:pt x="265163" y="43140"/>
                  </a:lnTo>
                  <a:cubicBezTo>
                    <a:pt x="276721" y="39384"/>
                    <a:pt x="283051" y="26900"/>
                    <a:pt x="279308" y="15298"/>
                  </a:cubicBezTo>
                  <a:cubicBezTo>
                    <a:pt x="275564" y="3698"/>
                    <a:pt x="263181" y="-2710"/>
                    <a:pt x="251566" y="1101"/>
                  </a:cubicBezTo>
                  <a:lnTo>
                    <a:pt x="15222" y="77886"/>
                  </a:lnTo>
                  <a:cubicBezTo>
                    <a:pt x="3663" y="81642"/>
                    <a:pt x="-2666" y="94127"/>
                    <a:pt x="1076" y="105728"/>
                  </a:cubicBezTo>
                  <a:cubicBezTo>
                    <a:pt x="4103" y="115063"/>
                    <a:pt x="12745" y="121030"/>
                    <a:pt x="21993" y="121030"/>
                  </a:cubicBezTo>
                  <a:close/>
                </a:path>
              </a:pathLst>
            </a:custGeom>
            <a:grpFill/>
            <a:ln w="14028" cap="flat">
              <a:noFill/>
              <a:prstDash val="solid"/>
              <a:miter/>
            </a:ln>
          </p:spPr>
          <p:txBody>
            <a:bodyPr rtlCol="0" anchor="ctr"/>
            <a:lstStyle/>
            <a:p>
              <a:endParaRPr lang="es-ES"/>
            </a:p>
          </p:txBody>
        </p:sp>
        <p:sp>
          <p:nvSpPr>
            <p:cNvPr id="29" name="Forma libre 28">
              <a:extLst>
                <a:ext uri="{FF2B5EF4-FFF2-40B4-BE49-F238E27FC236}">
                  <a16:creationId xmlns:a16="http://schemas.microsoft.com/office/drawing/2014/main" id="{11C2F7CE-E674-B733-2190-6C92A5C74DB9}"/>
                </a:ext>
              </a:extLst>
            </p:cNvPr>
            <p:cNvSpPr/>
            <p:nvPr/>
          </p:nvSpPr>
          <p:spPr>
            <a:xfrm>
              <a:off x="6356929" y="5619150"/>
              <a:ext cx="188471" cy="91178"/>
            </a:xfrm>
            <a:custGeom>
              <a:avLst/>
              <a:gdLst>
                <a:gd name="connsiteX0" fmla="*/ 159709 w 188471"/>
                <a:gd name="connsiteY0" fmla="*/ 1080 h 91178"/>
                <a:gd name="connsiteX1" fmla="*/ 15222 w 188471"/>
                <a:gd name="connsiteY1" fmla="*/ 48035 h 91178"/>
                <a:gd name="connsiteX2" fmla="*/ 1076 w 188471"/>
                <a:gd name="connsiteY2" fmla="*/ 75877 h 91178"/>
                <a:gd name="connsiteX3" fmla="*/ 21993 w 188471"/>
                <a:gd name="connsiteY3" fmla="*/ 91178 h 91178"/>
                <a:gd name="connsiteX4" fmla="*/ 28763 w 188471"/>
                <a:gd name="connsiteY4" fmla="*/ 90074 h 91178"/>
                <a:gd name="connsiteX5" fmla="*/ 173250 w 188471"/>
                <a:gd name="connsiteY5" fmla="*/ 43119 h 91178"/>
                <a:gd name="connsiteX6" fmla="*/ 187396 w 188471"/>
                <a:gd name="connsiteY6" fmla="*/ 15277 h 91178"/>
                <a:gd name="connsiteX7" fmla="*/ 159654 w 188471"/>
                <a:gd name="connsiteY7" fmla="*/ 1080 h 9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471" h="91178">
                  <a:moveTo>
                    <a:pt x="159709" y="1080"/>
                  </a:moveTo>
                  <a:lnTo>
                    <a:pt x="15222" y="48035"/>
                  </a:lnTo>
                  <a:cubicBezTo>
                    <a:pt x="3663" y="51791"/>
                    <a:pt x="-2666" y="64275"/>
                    <a:pt x="1076" y="75877"/>
                  </a:cubicBezTo>
                  <a:cubicBezTo>
                    <a:pt x="4103" y="85213"/>
                    <a:pt x="12745" y="91178"/>
                    <a:pt x="21993" y="91178"/>
                  </a:cubicBezTo>
                  <a:cubicBezTo>
                    <a:pt x="24250" y="91178"/>
                    <a:pt x="26506" y="90847"/>
                    <a:pt x="28763" y="90074"/>
                  </a:cubicBezTo>
                  <a:lnTo>
                    <a:pt x="173250" y="43119"/>
                  </a:lnTo>
                  <a:cubicBezTo>
                    <a:pt x="184809" y="39363"/>
                    <a:pt x="191138" y="26879"/>
                    <a:pt x="187396" y="15277"/>
                  </a:cubicBezTo>
                  <a:cubicBezTo>
                    <a:pt x="183652" y="3677"/>
                    <a:pt x="171269" y="-2676"/>
                    <a:pt x="159654" y="1080"/>
                  </a:cubicBezTo>
                  <a:close/>
                </a:path>
              </a:pathLst>
            </a:custGeom>
            <a:grpFill/>
            <a:ln w="14028" cap="flat">
              <a:noFill/>
              <a:prstDash val="solid"/>
              <a:miter/>
            </a:ln>
          </p:spPr>
          <p:txBody>
            <a:bodyPr rtlCol="0" anchor="ctr"/>
            <a:lstStyle/>
            <a:p>
              <a:endParaRPr lang="es-ES"/>
            </a:p>
          </p:txBody>
        </p:sp>
        <p:sp>
          <p:nvSpPr>
            <p:cNvPr id="30" name="Forma libre 29">
              <a:extLst>
                <a:ext uri="{FF2B5EF4-FFF2-40B4-BE49-F238E27FC236}">
                  <a16:creationId xmlns:a16="http://schemas.microsoft.com/office/drawing/2014/main" id="{AB34906C-881F-CBEE-8E39-89B10ED3F135}"/>
                </a:ext>
              </a:extLst>
            </p:cNvPr>
            <p:cNvSpPr/>
            <p:nvPr/>
          </p:nvSpPr>
          <p:spPr>
            <a:xfrm>
              <a:off x="6601950" y="5788615"/>
              <a:ext cx="241198" cy="242070"/>
            </a:xfrm>
            <a:custGeom>
              <a:avLst/>
              <a:gdLst>
                <a:gd name="connsiteX0" fmla="*/ 22017 w 241198"/>
                <a:gd name="connsiteY0" fmla="*/ 0 h 242070"/>
                <a:gd name="connsiteX1" fmla="*/ 0 w 241198"/>
                <a:gd name="connsiteY1" fmla="*/ 22096 h 242070"/>
                <a:gd name="connsiteX2" fmla="*/ 22017 w 241198"/>
                <a:gd name="connsiteY2" fmla="*/ 44193 h 242070"/>
                <a:gd name="connsiteX3" fmla="*/ 197165 w 241198"/>
                <a:gd name="connsiteY3" fmla="*/ 219974 h 242070"/>
                <a:gd name="connsiteX4" fmla="*/ 219182 w 241198"/>
                <a:gd name="connsiteY4" fmla="*/ 242070 h 242070"/>
                <a:gd name="connsiteX5" fmla="*/ 241199 w 241198"/>
                <a:gd name="connsiteY5" fmla="*/ 219974 h 242070"/>
                <a:gd name="connsiteX6" fmla="*/ 22017 w 241198"/>
                <a:gd name="connsiteY6" fmla="*/ 0 h 24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98" h="242070">
                  <a:moveTo>
                    <a:pt x="22017" y="0"/>
                  </a:moveTo>
                  <a:cubicBezTo>
                    <a:pt x="9852" y="0"/>
                    <a:pt x="0" y="9888"/>
                    <a:pt x="0" y="22096"/>
                  </a:cubicBezTo>
                  <a:cubicBezTo>
                    <a:pt x="0" y="34305"/>
                    <a:pt x="9852" y="44193"/>
                    <a:pt x="22017" y="44193"/>
                  </a:cubicBezTo>
                  <a:cubicBezTo>
                    <a:pt x="118561" y="44193"/>
                    <a:pt x="197165" y="123021"/>
                    <a:pt x="197165" y="219974"/>
                  </a:cubicBezTo>
                  <a:cubicBezTo>
                    <a:pt x="197165" y="232182"/>
                    <a:pt x="207017" y="242070"/>
                    <a:pt x="219182" y="242070"/>
                  </a:cubicBezTo>
                  <a:cubicBezTo>
                    <a:pt x="231346" y="242070"/>
                    <a:pt x="241199" y="232182"/>
                    <a:pt x="241199" y="219974"/>
                  </a:cubicBezTo>
                  <a:cubicBezTo>
                    <a:pt x="241199" y="98665"/>
                    <a:pt x="142893" y="0"/>
                    <a:pt x="22017" y="0"/>
                  </a:cubicBezTo>
                  <a:close/>
                </a:path>
              </a:pathLst>
            </a:custGeom>
            <a:grpFill/>
            <a:ln w="14028" cap="flat">
              <a:noFill/>
              <a:prstDash val="solid"/>
              <a:miter/>
            </a:ln>
          </p:spPr>
          <p:txBody>
            <a:bodyPr rtlCol="0" anchor="ctr"/>
            <a:lstStyle/>
            <a:p>
              <a:endParaRPr lang="es-ES"/>
            </a:p>
          </p:txBody>
        </p:sp>
      </p:grpSp>
      <p:grpSp>
        <p:nvGrpSpPr>
          <p:cNvPr id="46" name="Grupo 45">
            <a:extLst>
              <a:ext uri="{FF2B5EF4-FFF2-40B4-BE49-F238E27FC236}">
                <a16:creationId xmlns:a16="http://schemas.microsoft.com/office/drawing/2014/main" id="{EC81E7E5-515D-9D99-4D61-5E02E3BDFBCA}"/>
              </a:ext>
            </a:extLst>
          </p:cNvPr>
          <p:cNvGrpSpPr/>
          <p:nvPr/>
        </p:nvGrpSpPr>
        <p:grpSpPr>
          <a:xfrm>
            <a:off x="2983674" y="2055794"/>
            <a:ext cx="407018" cy="408460"/>
            <a:chOff x="5633065" y="2845628"/>
            <a:chExt cx="831247" cy="834191"/>
          </a:xfrm>
          <a:solidFill>
            <a:schemeClr val="bg1"/>
          </a:solidFill>
        </p:grpSpPr>
        <p:sp>
          <p:nvSpPr>
            <p:cNvPr id="37" name="Forma libre 36">
              <a:extLst>
                <a:ext uri="{FF2B5EF4-FFF2-40B4-BE49-F238E27FC236}">
                  <a16:creationId xmlns:a16="http://schemas.microsoft.com/office/drawing/2014/main" id="{D1694874-D099-3758-5C5B-452CED3DBF6F}"/>
                </a:ext>
              </a:extLst>
            </p:cNvPr>
            <p:cNvSpPr/>
            <p:nvPr/>
          </p:nvSpPr>
          <p:spPr>
            <a:xfrm>
              <a:off x="5633065" y="2845628"/>
              <a:ext cx="609862" cy="612066"/>
            </a:xfrm>
            <a:custGeom>
              <a:avLst/>
              <a:gdLst>
                <a:gd name="connsiteX0" fmla="*/ 350917 w 609862"/>
                <a:gd name="connsiteY0" fmla="*/ 612066 h 612066"/>
                <a:gd name="connsiteX1" fmla="*/ 258945 w 609862"/>
                <a:gd name="connsiteY1" fmla="*/ 612066 h 612066"/>
                <a:gd name="connsiteX2" fmla="*/ 245669 w 609862"/>
                <a:gd name="connsiteY2" fmla="*/ 598742 h 612066"/>
                <a:gd name="connsiteX3" fmla="*/ 245669 w 609862"/>
                <a:gd name="connsiteY3" fmla="*/ 552682 h 612066"/>
                <a:gd name="connsiteX4" fmla="*/ 173000 w 609862"/>
                <a:gd name="connsiteY4" fmla="*/ 522507 h 612066"/>
                <a:gd name="connsiteX5" fmla="*/ 140567 w 609862"/>
                <a:gd name="connsiteY5" fmla="*/ 555057 h 612066"/>
                <a:gd name="connsiteX6" fmla="*/ 131210 w 609862"/>
                <a:gd name="connsiteY6" fmla="*/ 558955 h 612066"/>
                <a:gd name="connsiteX7" fmla="*/ 121817 w 609862"/>
                <a:gd name="connsiteY7" fmla="*/ 555057 h 612066"/>
                <a:gd name="connsiteX8" fmla="*/ 56803 w 609862"/>
                <a:gd name="connsiteY8" fmla="*/ 489772 h 612066"/>
                <a:gd name="connsiteX9" fmla="*/ 56803 w 609862"/>
                <a:gd name="connsiteY9" fmla="*/ 470991 h 612066"/>
                <a:gd name="connsiteX10" fmla="*/ 89236 w 609862"/>
                <a:gd name="connsiteY10" fmla="*/ 438441 h 612066"/>
                <a:gd name="connsiteX11" fmla="*/ 89236 w 609862"/>
                <a:gd name="connsiteY11" fmla="*/ 438404 h 612066"/>
                <a:gd name="connsiteX12" fmla="*/ 59170 w 609862"/>
                <a:gd name="connsiteY12" fmla="*/ 365472 h 612066"/>
                <a:gd name="connsiteX13" fmla="*/ 13239 w 609862"/>
                <a:gd name="connsiteY13" fmla="*/ 365472 h 612066"/>
                <a:gd name="connsiteX14" fmla="*/ 0 w 609862"/>
                <a:gd name="connsiteY14" fmla="*/ 352186 h 612066"/>
                <a:gd name="connsiteX15" fmla="*/ 0 w 609862"/>
                <a:gd name="connsiteY15" fmla="*/ 259881 h 612066"/>
                <a:gd name="connsiteX16" fmla="*/ 13239 w 609862"/>
                <a:gd name="connsiteY16" fmla="*/ 246557 h 612066"/>
                <a:gd name="connsiteX17" fmla="*/ 59133 w 609862"/>
                <a:gd name="connsiteY17" fmla="*/ 246557 h 612066"/>
                <a:gd name="connsiteX18" fmla="*/ 89236 w 609862"/>
                <a:gd name="connsiteY18" fmla="*/ 173625 h 612066"/>
                <a:gd name="connsiteX19" fmla="*/ 56803 w 609862"/>
                <a:gd name="connsiteY19" fmla="*/ 141075 h 612066"/>
                <a:gd name="connsiteX20" fmla="*/ 52921 w 609862"/>
                <a:gd name="connsiteY20" fmla="*/ 131685 h 612066"/>
                <a:gd name="connsiteX21" fmla="*/ 56803 w 609862"/>
                <a:gd name="connsiteY21" fmla="*/ 122257 h 612066"/>
                <a:gd name="connsiteX22" fmla="*/ 121854 w 609862"/>
                <a:gd name="connsiteY22" fmla="*/ 56972 h 612066"/>
                <a:gd name="connsiteX23" fmla="*/ 121817 w 609862"/>
                <a:gd name="connsiteY23" fmla="*/ 56972 h 612066"/>
                <a:gd name="connsiteX24" fmla="*/ 131210 w 609862"/>
                <a:gd name="connsiteY24" fmla="*/ 53075 h 612066"/>
                <a:gd name="connsiteX25" fmla="*/ 140567 w 609862"/>
                <a:gd name="connsiteY25" fmla="*/ 56972 h 612066"/>
                <a:gd name="connsiteX26" fmla="*/ 173037 w 609862"/>
                <a:gd name="connsiteY26" fmla="*/ 89559 h 612066"/>
                <a:gd name="connsiteX27" fmla="*/ 245706 w 609862"/>
                <a:gd name="connsiteY27" fmla="*/ 59347 h 612066"/>
                <a:gd name="connsiteX28" fmla="*/ 245706 w 609862"/>
                <a:gd name="connsiteY28" fmla="*/ 13287 h 612066"/>
                <a:gd name="connsiteX29" fmla="*/ 258945 w 609862"/>
                <a:gd name="connsiteY29" fmla="*/ 0 h 612066"/>
                <a:gd name="connsiteX30" fmla="*/ 350917 w 609862"/>
                <a:gd name="connsiteY30" fmla="*/ 0 h 612066"/>
                <a:gd name="connsiteX31" fmla="*/ 364156 w 609862"/>
                <a:gd name="connsiteY31" fmla="*/ 13287 h 612066"/>
                <a:gd name="connsiteX32" fmla="*/ 364156 w 609862"/>
                <a:gd name="connsiteY32" fmla="*/ 59347 h 612066"/>
                <a:gd name="connsiteX33" fmla="*/ 436825 w 609862"/>
                <a:gd name="connsiteY33" fmla="*/ 89559 h 612066"/>
                <a:gd name="connsiteX34" fmla="*/ 469295 w 609862"/>
                <a:gd name="connsiteY34" fmla="*/ 57009 h 612066"/>
                <a:gd name="connsiteX35" fmla="*/ 478652 w 609862"/>
                <a:gd name="connsiteY35" fmla="*/ 53112 h 612066"/>
                <a:gd name="connsiteX36" fmla="*/ 488008 w 609862"/>
                <a:gd name="connsiteY36" fmla="*/ 57009 h 612066"/>
                <a:gd name="connsiteX37" fmla="*/ 553022 w 609862"/>
                <a:gd name="connsiteY37" fmla="*/ 122294 h 612066"/>
                <a:gd name="connsiteX38" fmla="*/ 553059 w 609862"/>
                <a:gd name="connsiteY38" fmla="*/ 122257 h 612066"/>
                <a:gd name="connsiteX39" fmla="*/ 556941 w 609862"/>
                <a:gd name="connsiteY39" fmla="*/ 131685 h 612066"/>
                <a:gd name="connsiteX40" fmla="*/ 553059 w 609862"/>
                <a:gd name="connsiteY40" fmla="*/ 141075 h 612066"/>
                <a:gd name="connsiteX41" fmla="*/ 520626 w 609862"/>
                <a:gd name="connsiteY41" fmla="*/ 173625 h 612066"/>
                <a:gd name="connsiteX42" fmla="*/ 520626 w 609862"/>
                <a:gd name="connsiteY42" fmla="*/ 173662 h 612066"/>
                <a:gd name="connsiteX43" fmla="*/ 550692 w 609862"/>
                <a:gd name="connsiteY43" fmla="*/ 246594 h 612066"/>
                <a:gd name="connsiteX44" fmla="*/ 596587 w 609862"/>
                <a:gd name="connsiteY44" fmla="*/ 246594 h 612066"/>
                <a:gd name="connsiteX45" fmla="*/ 609863 w 609862"/>
                <a:gd name="connsiteY45" fmla="*/ 259881 h 612066"/>
                <a:gd name="connsiteX46" fmla="*/ 609863 w 609862"/>
                <a:gd name="connsiteY46" fmla="*/ 352186 h 612066"/>
                <a:gd name="connsiteX47" fmla="*/ 605979 w 609862"/>
                <a:gd name="connsiteY47" fmla="*/ 361576 h 612066"/>
                <a:gd name="connsiteX48" fmla="*/ 596586 w 609862"/>
                <a:gd name="connsiteY48" fmla="*/ 365472 h 612066"/>
                <a:gd name="connsiteX49" fmla="*/ 550691 w 609862"/>
                <a:gd name="connsiteY49" fmla="*/ 365472 h 612066"/>
                <a:gd name="connsiteX50" fmla="*/ 520625 w 609862"/>
                <a:gd name="connsiteY50" fmla="*/ 438404 h 612066"/>
                <a:gd name="connsiteX51" fmla="*/ 553058 w 609862"/>
                <a:gd name="connsiteY51" fmla="*/ 470954 h 612066"/>
                <a:gd name="connsiteX52" fmla="*/ 553058 w 609862"/>
                <a:gd name="connsiteY52" fmla="*/ 470991 h 612066"/>
                <a:gd name="connsiteX53" fmla="*/ 553058 w 609862"/>
                <a:gd name="connsiteY53" fmla="*/ 489772 h 612066"/>
                <a:gd name="connsiteX54" fmla="*/ 488044 w 609862"/>
                <a:gd name="connsiteY54" fmla="*/ 555057 h 612066"/>
                <a:gd name="connsiteX55" fmla="*/ 488007 w 609862"/>
                <a:gd name="connsiteY55" fmla="*/ 555057 h 612066"/>
                <a:gd name="connsiteX56" fmla="*/ 478651 w 609862"/>
                <a:gd name="connsiteY56" fmla="*/ 558955 h 612066"/>
                <a:gd name="connsiteX57" fmla="*/ 469294 w 609862"/>
                <a:gd name="connsiteY57" fmla="*/ 555057 h 612066"/>
                <a:gd name="connsiteX58" fmla="*/ 436861 w 609862"/>
                <a:gd name="connsiteY58" fmla="*/ 522507 h 612066"/>
                <a:gd name="connsiteX59" fmla="*/ 436824 w 609862"/>
                <a:gd name="connsiteY59" fmla="*/ 522507 h 612066"/>
                <a:gd name="connsiteX60" fmla="*/ 364156 w 609862"/>
                <a:gd name="connsiteY60" fmla="*/ 552682 h 612066"/>
                <a:gd name="connsiteX61" fmla="*/ 364156 w 609862"/>
                <a:gd name="connsiteY61" fmla="*/ 598742 h 612066"/>
                <a:gd name="connsiteX62" fmla="*/ 350917 w 609862"/>
                <a:gd name="connsiteY62" fmla="*/ 612066 h 612066"/>
                <a:gd name="connsiteX63" fmla="*/ 272184 w 609862"/>
                <a:gd name="connsiteY63" fmla="*/ 585455 h 612066"/>
                <a:gd name="connsiteX64" fmla="*/ 337642 w 609862"/>
                <a:gd name="connsiteY64" fmla="*/ 585455 h 612066"/>
                <a:gd name="connsiteX65" fmla="*/ 337642 w 609862"/>
                <a:gd name="connsiteY65" fmla="*/ 541956 h 612066"/>
                <a:gd name="connsiteX66" fmla="*/ 348366 w 609862"/>
                <a:gd name="connsiteY66" fmla="*/ 528891 h 612066"/>
                <a:gd name="connsiteX67" fmla="*/ 431242 w 609862"/>
                <a:gd name="connsiteY67" fmla="*/ 494485 h 612066"/>
                <a:gd name="connsiteX68" fmla="*/ 448031 w 609862"/>
                <a:gd name="connsiteY68" fmla="*/ 496082 h 612066"/>
                <a:gd name="connsiteX69" fmla="*/ 478652 w 609862"/>
                <a:gd name="connsiteY69" fmla="*/ 526813 h 612066"/>
                <a:gd name="connsiteX70" fmla="*/ 524952 w 609862"/>
                <a:gd name="connsiteY70" fmla="*/ 480345 h 612066"/>
                <a:gd name="connsiteX71" fmla="*/ 494331 w 609862"/>
                <a:gd name="connsiteY71" fmla="*/ 449614 h 612066"/>
                <a:gd name="connsiteX72" fmla="*/ 494331 w 609862"/>
                <a:gd name="connsiteY72" fmla="*/ 449651 h 612066"/>
                <a:gd name="connsiteX73" fmla="*/ 492704 w 609862"/>
                <a:gd name="connsiteY73" fmla="*/ 432801 h 612066"/>
                <a:gd name="connsiteX74" fmla="*/ 526986 w 609862"/>
                <a:gd name="connsiteY74" fmla="*/ 349626 h 612066"/>
                <a:gd name="connsiteX75" fmla="*/ 540003 w 609862"/>
                <a:gd name="connsiteY75" fmla="*/ 338900 h 612066"/>
                <a:gd name="connsiteX76" fmla="*/ 583346 w 609862"/>
                <a:gd name="connsiteY76" fmla="*/ 338900 h 612066"/>
                <a:gd name="connsiteX77" fmla="*/ 583346 w 609862"/>
                <a:gd name="connsiteY77" fmla="*/ 273168 h 612066"/>
                <a:gd name="connsiteX78" fmla="*/ 540003 w 609862"/>
                <a:gd name="connsiteY78" fmla="*/ 273168 h 612066"/>
                <a:gd name="connsiteX79" fmla="*/ 526986 w 609862"/>
                <a:gd name="connsiteY79" fmla="*/ 262405 h 612066"/>
                <a:gd name="connsiteX80" fmla="*/ 492704 w 609862"/>
                <a:gd name="connsiteY80" fmla="*/ 179267 h 612066"/>
                <a:gd name="connsiteX81" fmla="*/ 494295 w 609862"/>
                <a:gd name="connsiteY81" fmla="*/ 162417 h 612066"/>
                <a:gd name="connsiteX82" fmla="*/ 524916 w 609862"/>
                <a:gd name="connsiteY82" fmla="*/ 131686 h 612066"/>
                <a:gd name="connsiteX83" fmla="*/ 478615 w 609862"/>
                <a:gd name="connsiteY83" fmla="*/ 85218 h 612066"/>
                <a:gd name="connsiteX84" fmla="*/ 448031 w 609862"/>
                <a:gd name="connsiteY84" fmla="*/ 115912 h 612066"/>
                <a:gd name="connsiteX85" fmla="*/ 431242 w 609862"/>
                <a:gd name="connsiteY85" fmla="*/ 117546 h 612066"/>
                <a:gd name="connsiteX86" fmla="*/ 348366 w 609862"/>
                <a:gd name="connsiteY86" fmla="*/ 83140 h 612066"/>
                <a:gd name="connsiteX87" fmla="*/ 337678 w 609862"/>
                <a:gd name="connsiteY87" fmla="*/ 70075 h 612066"/>
                <a:gd name="connsiteX88" fmla="*/ 337678 w 609862"/>
                <a:gd name="connsiteY88" fmla="*/ 26576 h 612066"/>
                <a:gd name="connsiteX89" fmla="*/ 272184 w 609862"/>
                <a:gd name="connsiteY89" fmla="*/ 26576 h 612066"/>
                <a:gd name="connsiteX90" fmla="*/ 272184 w 609862"/>
                <a:gd name="connsiteY90" fmla="*/ 70075 h 612066"/>
                <a:gd name="connsiteX91" fmla="*/ 261459 w 609862"/>
                <a:gd name="connsiteY91" fmla="*/ 83140 h 612066"/>
                <a:gd name="connsiteX92" fmla="*/ 178621 w 609862"/>
                <a:gd name="connsiteY92" fmla="*/ 117583 h 612066"/>
                <a:gd name="connsiteX93" fmla="*/ 161831 w 609862"/>
                <a:gd name="connsiteY93" fmla="*/ 115912 h 612066"/>
                <a:gd name="connsiteX94" fmla="*/ 131210 w 609862"/>
                <a:gd name="connsiteY94" fmla="*/ 85181 h 612066"/>
                <a:gd name="connsiteX95" fmla="*/ 84910 w 609862"/>
                <a:gd name="connsiteY95" fmla="*/ 131649 h 612066"/>
                <a:gd name="connsiteX96" fmla="*/ 115494 w 609862"/>
                <a:gd name="connsiteY96" fmla="*/ 162417 h 612066"/>
                <a:gd name="connsiteX97" fmla="*/ 117121 w 609862"/>
                <a:gd name="connsiteY97" fmla="*/ 179267 h 612066"/>
                <a:gd name="connsiteX98" fmla="*/ 82802 w 609862"/>
                <a:gd name="connsiteY98" fmla="*/ 262405 h 612066"/>
                <a:gd name="connsiteX99" fmla="*/ 69785 w 609862"/>
                <a:gd name="connsiteY99" fmla="*/ 273168 h 612066"/>
                <a:gd name="connsiteX100" fmla="*/ 26479 w 609862"/>
                <a:gd name="connsiteY100" fmla="*/ 273168 h 612066"/>
                <a:gd name="connsiteX101" fmla="*/ 26479 w 609862"/>
                <a:gd name="connsiteY101" fmla="*/ 338863 h 612066"/>
                <a:gd name="connsiteX102" fmla="*/ 69822 w 609862"/>
                <a:gd name="connsiteY102" fmla="*/ 338863 h 612066"/>
                <a:gd name="connsiteX103" fmla="*/ 82839 w 609862"/>
                <a:gd name="connsiteY103" fmla="*/ 349626 h 612066"/>
                <a:gd name="connsiteX104" fmla="*/ 117158 w 609862"/>
                <a:gd name="connsiteY104" fmla="*/ 432801 h 612066"/>
                <a:gd name="connsiteX105" fmla="*/ 115494 w 609862"/>
                <a:gd name="connsiteY105" fmla="*/ 449651 h 612066"/>
                <a:gd name="connsiteX106" fmla="*/ 84910 w 609862"/>
                <a:gd name="connsiteY106" fmla="*/ 480382 h 612066"/>
                <a:gd name="connsiteX107" fmla="*/ 131210 w 609862"/>
                <a:gd name="connsiteY107" fmla="*/ 526850 h 612066"/>
                <a:gd name="connsiteX108" fmla="*/ 161831 w 609862"/>
                <a:gd name="connsiteY108" fmla="*/ 496119 h 612066"/>
                <a:gd name="connsiteX109" fmla="*/ 161831 w 609862"/>
                <a:gd name="connsiteY109" fmla="*/ 496082 h 612066"/>
                <a:gd name="connsiteX110" fmla="*/ 178621 w 609862"/>
                <a:gd name="connsiteY110" fmla="*/ 494485 h 612066"/>
                <a:gd name="connsiteX111" fmla="*/ 261459 w 609862"/>
                <a:gd name="connsiteY111" fmla="*/ 528891 h 612066"/>
                <a:gd name="connsiteX112" fmla="*/ 272184 w 609862"/>
                <a:gd name="connsiteY112" fmla="*/ 541956 h 61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09862" h="612066">
                  <a:moveTo>
                    <a:pt x="350917" y="612066"/>
                  </a:moveTo>
                  <a:lnTo>
                    <a:pt x="258945" y="612066"/>
                  </a:lnTo>
                  <a:cubicBezTo>
                    <a:pt x="251623" y="612066"/>
                    <a:pt x="245669" y="606091"/>
                    <a:pt x="245669" y="598742"/>
                  </a:cubicBezTo>
                  <a:lnTo>
                    <a:pt x="245669" y="552682"/>
                  </a:lnTo>
                  <a:cubicBezTo>
                    <a:pt x="220004" y="546521"/>
                    <a:pt x="195485" y="536351"/>
                    <a:pt x="173000" y="522507"/>
                  </a:cubicBezTo>
                  <a:lnTo>
                    <a:pt x="140567" y="555057"/>
                  </a:lnTo>
                  <a:cubicBezTo>
                    <a:pt x="138089" y="557544"/>
                    <a:pt x="134724" y="558955"/>
                    <a:pt x="131210" y="558955"/>
                  </a:cubicBezTo>
                  <a:cubicBezTo>
                    <a:pt x="127660" y="558955"/>
                    <a:pt x="124296" y="557544"/>
                    <a:pt x="121817" y="555057"/>
                  </a:cubicBezTo>
                  <a:lnTo>
                    <a:pt x="56803" y="489772"/>
                  </a:lnTo>
                  <a:cubicBezTo>
                    <a:pt x="51627" y="484575"/>
                    <a:pt x="51627" y="476150"/>
                    <a:pt x="56803" y="470991"/>
                  </a:cubicBezTo>
                  <a:lnTo>
                    <a:pt x="89236" y="438441"/>
                  </a:lnTo>
                  <a:lnTo>
                    <a:pt x="89236" y="438404"/>
                  </a:lnTo>
                  <a:cubicBezTo>
                    <a:pt x="75443" y="415838"/>
                    <a:pt x="65273" y="391231"/>
                    <a:pt x="59170" y="365472"/>
                  </a:cubicBezTo>
                  <a:lnTo>
                    <a:pt x="13239" y="365472"/>
                  </a:lnTo>
                  <a:cubicBezTo>
                    <a:pt x="5917" y="365472"/>
                    <a:pt x="0" y="359534"/>
                    <a:pt x="0" y="352186"/>
                  </a:cubicBezTo>
                  <a:lnTo>
                    <a:pt x="0" y="259881"/>
                  </a:lnTo>
                  <a:cubicBezTo>
                    <a:pt x="0" y="252532"/>
                    <a:pt x="5917" y="246557"/>
                    <a:pt x="13239" y="246557"/>
                  </a:cubicBezTo>
                  <a:lnTo>
                    <a:pt x="59133" y="246557"/>
                  </a:lnTo>
                  <a:cubicBezTo>
                    <a:pt x="65273" y="220799"/>
                    <a:pt x="75406" y="196191"/>
                    <a:pt x="89236" y="173625"/>
                  </a:cubicBezTo>
                  <a:lnTo>
                    <a:pt x="56803" y="141075"/>
                  </a:lnTo>
                  <a:cubicBezTo>
                    <a:pt x="54289" y="138588"/>
                    <a:pt x="52921" y="135211"/>
                    <a:pt x="52921" y="131685"/>
                  </a:cubicBezTo>
                  <a:cubicBezTo>
                    <a:pt x="52921" y="128122"/>
                    <a:pt x="54289" y="124744"/>
                    <a:pt x="56803" y="122257"/>
                  </a:cubicBezTo>
                  <a:lnTo>
                    <a:pt x="121854" y="56972"/>
                  </a:lnTo>
                  <a:lnTo>
                    <a:pt x="121817" y="56972"/>
                  </a:lnTo>
                  <a:cubicBezTo>
                    <a:pt x="124332" y="54485"/>
                    <a:pt x="127697" y="53075"/>
                    <a:pt x="131210" y="53075"/>
                  </a:cubicBezTo>
                  <a:cubicBezTo>
                    <a:pt x="134724" y="53075"/>
                    <a:pt x="138089" y="54485"/>
                    <a:pt x="140567" y="56972"/>
                  </a:cubicBezTo>
                  <a:lnTo>
                    <a:pt x="173037" y="89559"/>
                  </a:lnTo>
                  <a:cubicBezTo>
                    <a:pt x="195522" y="75715"/>
                    <a:pt x="220040" y="65509"/>
                    <a:pt x="245706" y="59347"/>
                  </a:cubicBezTo>
                  <a:lnTo>
                    <a:pt x="245706" y="13287"/>
                  </a:lnTo>
                  <a:cubicBezTo>
                    <a:pt x="245706" y="5938"/>
                    <a:pt x="251623" y="0"/>
                    <a:pt x="258945" y="0"/>
                  </a:cubicBezTo>
                  <a:lnTo>
                    <a:pt x="350917" y="0"/>
                  </a:lnTo>
                  <a:cubicBezTo>
                    <a:pt x="358239" y="0"/>
                    <a:pt x="364156" y="5938"/>
                    <a:pt x="364156" y="13287"/>
                  </a:cubicBezTo>
                  <a:lnTo>
                    <a:pt x="364156" y="59347"/>
                  </a:lnTo>
                  <a:cubicBezTo>
                    <a:pt x="389821" y="65509"/>
                    <a:pt x="414341" y="75715"/>
                    <a:pt x="436825" y="89559"/>
                  </a:cubicBezTo>
                  <a:lnTo>
                    <a:pt x="469295" y="57009"/>
                  </a:lnTo>
                  <a:cubicBezTo>
                    <a:pt x="471773" y="54485"/>
                    <a:pt x="475138" y="53112"/>
                    <a:pt x="478652" y="53112"/>
                  </a:cubicBezTo>
                  <a:cubicBezTo>
                    <a:pt x="482165" y="53112"/>
                    <a:pt x="485530" y="54485"/>
                    <a:pt x="488008" y="57009"/>
                  </a:cubicBezTo>
                  <a:lnTo>
                    <a:pt x="553022" y="122294"/>
                  </a:lnTo>
                  <a:lnTo>
                    <a:pt x="553059" y="122257"/>
                  </a:lnTo>
                  <a:cubicBezTo>
                    <a:pt x="555537" y="124781"/>
                    <a:pt x="556941" y="128159"/>
                    <a:pt x="556941" y="131685"/>
                  </a:cubicBezTo>
                  <a:cubicBezTo>
                    <a:pt x="556941" y="135211"/>
                    <a:pt x="555537" y="138588"/>
                    <a:pt x="553059" y="141075"/>
                  </a:cubicBezTo>
                  <a:lnTo>
                    <a:pt x="520626" y="173625"/>
                  </a:lnTo>
                  <a:lnTo>
                    <a:pt x="520626" y="173662"/>
                  </a:lnTo>
                  <a:cubicBezTo>
                    <a:pt x="534420" y="196191"/>
                    <a:pt x="544553" y="220835"/>
                    <a:pt x="550692" y="246594"/>
                  </a:cubicBezTo>
                  <a:lnTo>
                    <a:pt x="596587" y="246594"/>
                  </a:lnTo>
                  <a:cubicBezTo>
                    <a:pt x="603909" y="246594"/>
                    <a:pt x="609863" y="252532"/>
                    <a:pt x="609863" y="259881"/>
                  </a:cubicBezTo>
                  <a:lnTo>
                    <a:pt x="609863" y="352186"/>
                  </a:lnTo>
                  <a:cubicBezTo>
                    <a:pt x="609863" y="355712"/>
                    <a:pt x="608457" y="359089"/>
                    <a:pt x="605979" y="361576"/>
                  </a:cubicBezTo>
                  <a:cubicBezTo>
                    <a:pt x="603465" y="364099"/>
                    <a:pt x="600099" y="365472"/>
                    <a:pt x="596586" y="365472"/>
                  </a:cubicBezTo>
                  <a:lnTo>
                    <a:pt x="550691" y="365472"/>
                  </a:lnTo>
                  <a:cubicBezTo>
                    <a:pt x="544553" y="391230"/>
                    <a:pt x="534419" y="415875"/>
                    <a:pt x="520625" y="438404"/>
                  </a:cubicBezTo>
                  <a:lnTo>
                    <a:pt x="553058" y="470954"/>
                  </a:lnTo>
                  <a:lnTo>
                    <a:pt x="553058" y="470991"/>
                  </a:lnTo>
                  <a:cubicBezTo>
                    <a:pt x="558236" y="476187"/>
                    <a:pt x="558236" y="484575"/>
                    <a:pt x="553058" y="489772"/>
                  </a:cubicBezTo>
                  <a:lnTo>
                    <a:pt x="488044" y="555057"/>
                  </a:lnTo>
                  <a:lnTo>
                    <a:pt x="488007" y="555057"/>
                  </a:lnTo>
                  <a:cubicBezTo>
                    <a:pt x="485530" y="557545"/>
                    <a:pt x="482164" y="558955"/>
                    <a:pt x="478651" y="558955"/>
                  </a:cubicBezTo>
                  <a:cubicBezTo>
                    <a:pt x="475138" y="558955"/>
                    <a:pt x="471773" y="557545"/>
                    <a:pt x="469294" y="555057"/>
                  </a:cubicBezTo>
                  <a:lnTo>
                    <a:pt x="436861" y="522507"/>
                  </a:lnTo>
                  <a:lnTo>
                    <a:pt x="436824" y="522507"/>
                  </a:lnTo>
                  <a:cubicBezTo>
                    <a:pt x="414340" y="536351"/>
                    <a:pt x="389821" y="546557"/>
                    <a:pt x="364156" y="552682"/>
                  </a:cubicBezTo>
                  <a:lnTo>
                    <a:pt x="364156" y="598742"/>
                  </a:lnTo>
                  <a:cubicBezTo>
                    <a:pt x="364156" y="606092"/>
                    <a:pt x="358238" y="612066"/>
                    <a:pt x="350917" y="612066"/>
                  </a:cubicBezTo>
                  <a:close/>
                  <a:moveTo>
                    <a:pt x="272184" y="585455"/>
                  </a:moveTo>
                  <a:lnTo>
                    <a:pt x="337642" y="585455"/>
                  </a:lnTo>
                  <a:lnTo>
                    <a:pt x="337642" y="541956"/>
                  </a:lnTo>
                  <a:cubicBezTo>
                    <a:pt x="337642" y="535572"/>
                    <a:pt x="342154" y="530116"/>
                    <a:pt x="348366" y="528891"/>
                  </a:cubicBezTo>
                  <a:cubicBezTo>
                    <a:pt x="378025" y="523138"/>
                    <a:pt x="406205" y="511447"/>
                    <a:pt x="431242" y="494485"/>
                  </a:cubicBezTo>
                  <a:cubicBezTo>
                    <a:pt x="436493" y="490922"/>
                    <a:pt x="443557" y="491590"/>
                    <a:pt x="448031" y="496082"/>
                  </a:cubicBezTo>
                  <a:lnTo>
                    <a:pt x="478652" y="526813"/>
                  </a:lnTo>
                  <a:lnTo>
                    <a:pt x="524952" y="480345"/>
                  </a:lnTo>
                  <a:lnTo>
                    <a:pt x="494331" y="449614"/>
                  </a:lnTo>
                  <a:lnTo>
                    <a:pt x="494331" y="449651"/>
                  </a:lnTo>
                  <a:cubicBezTo>
                    <a:pt x="489819" y="445122"/>
                    <a:pt x="489154" y="438070"/>
                    <a:pt x="492704" y="432801"/>
                  </a:cubicBezTo>
                  <a:cubicBezTo>
                    <a:pt x="509605" y="407674"/>
                    <a:pt x="521254" y="379392"/>
                    <a:pt x="526986" y="349626"/>
                  </a:cubicBezTo>
                  <a:cubicBezTo>
                    <a:pt x="528206" y="343390"/>
                    <a:pt x="533679" y="338863"/>
                    <a:pt x="540003" y="338900"/>
                  </a:cubicBezTo>
                  <a:lnTo>
                    <a:pt x="583346" y="338900"/>
                  </a:lnTo>
                  <a:lnTo>
                    <a:pt x="583346" y="273168"/>
                  </a:lnTo>
                  <a:lnTo>
                    <a:pt x="540003" y="273168"/>
                  </a:lnTo>
                  <a:cubicBezTo>
                    <a:pt x="533642" y="273168"/>
                    <a:pt x="528206" y="268677"/>
                    <a:pt x="526986" y="262405"/>
                  </a:cubicBezTo>
                  <a:cubicBezTo>
                    <a:pt x="521254" y="232639"/>
                    <a:pt x="509605" y="204357"/>
                    <a:pt x="492704" y="179267"/>
                  </a:cubicBezTo>
                  <a:cubicBezTo>
                    <a:pt x="489154" y="173960"/>
                    <a:pt x="489819" y="166908"/>
                    <a:pt x="494295" y="162417"/>
                  </a:cubicBezTo>
                  <a:lnTo>
                    <a:pt x="524916" y="131686"/>
                  </a:lnTo>
                  <a:lnTo>
                    <a:pt x="478615" y="85218"/>
                  </a:lnTo>
                  <a:lnTo>
                    <a:pt x="448031" y="115912"/>
                  </a:lnTo>
                  <a:cubicBezTo>
                    <a:pt x="443519" y="120403"/>
                    <a:pt x="436492" y="121071"/>
                    <a:pt x="431242" y="117546"/>
                  </a:cubicBezTo>
                  <a:cubicBezTo>
                    <a:pt x="406205" y="100583"/>
                    <a:pt x="378025" y="88893"/>
                    <a:pt x="348366" y="83140"/>
                  </a:cubicBezTo>
                  <a:cubicBezTo>
                    <a:pt x="342153" y="81914"/>
                    <a:pt x="337678" y="76458"/>
                    <a:pt x="337678" y="70075"/>
                  </a:cubicBezTo>
                  <a:lnTo>
                    <a:pt x="337678" y="26576"/>
                  </a:lnTo>
                  <a:lnTo>
                    <a:pt x="272184" y="26576"/>
                  </a:lnTo>
                  <a:lnTo>
                    <a:pt x="272184" y="70075"/>
                  </a:lnTo>
                  <a:cubicBezTo>
                    <a:pt x="272184" y="76458"/>
                    <a:pt x="267672" y="81915"/>
                    <a:pt x="261459" y="83140"/>
                  </a:cubicBezTo>
                  <a:cubicBezTo>
                    <a:pt x="231800" y="88892"/>
                    <a:pt x="203620" y="100583"/>
                    <a:pt x="178621" y="117583"/>
                  </a:cubicBezTo>
                  <a:cubicBezTo>
                    <a:pt x="173332" y="121108"/>
                    <a:pt x="166306" y="120403"/>
                    <a:pt x="161831" y="115912"/>
                  </a:cubicBezTo>
                  <a:lnTo>
                    <a:pt x="131210" y="85181"/>
                  </a:lnTo>
                  <a:lnTo>
                    <a:pt x="84910" y="131649"/>
                  </a:lnTo>
                  <a:lnTo>
                    <a:pt x="115494" y="162417"/>
                  </a:lnTo>
                  <a:cubicBezTo>
                    <a:pt x="119969" y="166908"/>
                    <a:pt x="120671" y="173960"/>
                    <a:pt x="117121" y="179267"/>
                  </a:cubicBezTo>
                  <a:cubicBezTo>
                    <a:pt x="100183" y="204357"/>
                    <a:pt x="88535" y="232639"/>
                    <a:pt x="82802" y="262405"/>
                  </a:cubicBezTo>
                  <a:cubicBezTo>
                    <a:pt x="81582" y="268640"/>
                    <a:pt x="76146" y="273168"/>
                    <a:pt x="69785" y="273168"/>
                  </a:cubicBezTo>
                  <a:lnTo>
                    <a:pt x="26479" y="273168"/>
                  </a:lnTo>
                  <a:lnTo>
                    <a:pt x="26479" y="338863"/>
                  </a:lnTo>
                  <a:lnTo>
                    <a:pt x="69822" y="338863"/>
                  </a:lnTo>
                  <a:cubicBezTo>
                    <a:pt x="76183" y="338863"/>
                    <a:pt x="81619" y="343390"/>
                    <a:pt x="82839" y="349626"/>
                  </a:cubicBezTo>
                  <a:cubicBezTo>
                    <a:pt x="88571" y="379392"/>
                    <a:pt x="100220" y="407674"/>
                    <a:pt x="117158" y="432801"/>
                  </a:cubicBezTo>
                  <a:cubicBezTo>
                    <a:pt x="120671" y="438108"/>
                    <a:pt x="119969" y="445160"/>
                    <a:pt x="115494" y="449651"/>
                  </a:cubicBezTo>
                  <a:lnTo>
                    <a:pt x="84910" y="480382"/>
                  </a:lnTo>
                  <a:lnTo>
                    <a:pt x="131210" y="526850"/>
                  </a:lnTo>
                  <a:lnTo>
                    <a:pt x="161831" y="496119"/>
                  </a:lnTo>
                  <a:lnTo>
                    <a:pt x="161831" y="496082"/>
                  </a:lnTo>
                  <a:cubicBezTo>
                    <a:pt x="166307" y="491590"/>
                    <a:pt x="173332" y="490922"/>
                    <a:pt x="178621" y="494485"/>
                  </a:cubicBezTo>
                  <a:cubicBezTo>
                    <a:pt x="203620" y="511447"/>
                    <a:pt x="231800" y="523138"/>
                    <a:pt x="261459" y="528891"/>
                  </a:cubicBezTo>
                  <a:cubicBezTo>
                    <a:pt x="267709" y="530116"/>
                    <a:pt x="272184" y="535572"/>
                    <a:pt x="272184" y="541956"/>
                  </a:cubicBezTo>
                  <a:close/>
                </a:path>
              </a:pathLst>
            </a:custGeom>
            <a:grpFill/>
            <a:ln w="9438" cap="flat">
              <a:noFill/>
              <a:prstDash val="solid"/>
              <a:miter/>
            </a:ln>
          </p:spPr>
          <p:txBody>
            <a:bodyPr rtlCol="0" anchor="ctr"/>
            <a:lstStyle/>
            <a:p>
              <a:endParaRPr lang="es-ES"/>
            </a:p>
          </p:txBody>
        </p:sp>
        <p:sp>
          <p:nvSpPr>
            <p:cNvPr id="38" name="Forma libre 37">
              <a:extLst>
                <a:ext uri="{FF2B5EF4-FFF2-40B4-BE49-F238E27FC236}">
                  <a16:creationId xmlns:a16="http://schemas.microsoft.com/office/drawing/2014/main" id="{140431FB-D9A6-10CD-094C-7B1EEB42B231}"/>
                </a:ext>
              </a:extLst>
            </p:cNvPr>
            <p:cNvSpPr/>
            <p:nvPr/>
          </p:nvSpPr>
          <p:spPr>
            <a:xfrm>
              <a:off x="5758916" y="2972002"/>
              <a:ext cx="358165" cy="359274"/>
            </a:xfrm>
            <a:custGeom>
              <a:avLst/>
              <a:gdLst>
                <a:gd name="connsiteX0" fmla="*/ 179065 w 358165"/>
                <a:gd name="connsiteY0" fmla="*/ 359274 h 359274"/>
                <a:gd name="connsiteX1" fmla="*/ 52440 w 358165"/>
                <a:gd name="connsiteY1" fmla="*/ 306682 h 359274"/>
                <a:gd name="connsiteX2" fmla="*/ 0 w 358165"/>
                <a:gd name="connsiteY2" fmla="*/ 179637 h 359274"/>
                <a:gd name="connsiteX3" fmla="*/ 52440 w 358165"/>
                <a:gd name="connsiteY3" fmla="*/ 52555 h 359274"/>
                <a:gd name="connsiteX4" fmla="*/ 305652 w 358165"/>
                <a:gd name="connsiteY4" fmla="*/ 52555 h 359274"/>
                <a:gd name="connsiteX5" fmla="*/ 305689 w 358165"/>
                <a:gd name="connsiteY5" fmla="*/ 52555 h 359274"/>
                <a:gd name="connsiteX6" fmla="*/ 358166 w 358165"/>
                <a:gd name="connsiteY6" fmla="*/ 179637 h 359274"/>
                <a:gd name="connsiteX7" fmla="*/ 305689 w 358165"/>
                <a:gd name="connsiteY7" fmla="*/ 306682 h 359274"/>
                <a:gd name="connsiteX8" fmla="*/ 179064 w 358165"/>
                <a:gd name="connsiteY8" fmla="*/ 359274 h 359274"/>
                <a:gd name="connsiteX9" fmla="*/ 179065 w 358165"/>
                <a:gd name="connsiteY9" fmla="*/ 26608 h 359274"/>
                <a:gd name="connsiteX10" fmla="*/ 71223 w 358165"/>
                <a:gd name="connsiteY10" fmla="*/ 71406 h 359274"/>
                <a:gd name="connsiteX11" fmla="*/ 26549 w 358165"/>
                <a:gd name="connsiteY11" fmla="*/ 179637 h 359274"/>
                <a:gd name="connsiteX12" fmla="*/ 71185 w 358165"/>
                <a:gd name="connsiteY12" fmla="*/ 287869 h 359274"/>
                <a:gd name="connsiteX13" fmla="*/ 286897 w 358165"/>
                <a:gd name="connsiteY13" fmla="*/ 287869 h 359274"/>
                <a:gd name="connsiteX14" fmla="*/ 331608 w 358165"/>
                <a:gd name="connsiteY14" fmla="*/ 179599 h 359274"/>
                <a:gd name="connsiteX15" fmla="*/ 286897 w 358165"/>
                <a:gd name="connsiteY15" fmla="*/ 71330 h 359274"/>
                <a:gd name="connsiteX16" fmla="*/ 178989 w 358165"/>
                <a:gd name="connsiteY16" fmla="*/ 26569 h 35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65" h="359274">
                  <a:moveTo>
                    <a:pt x="179065" y="359274"/>
                  </a:moveTo>
                  <a:cubicBezTo>
                    <a:pt x="131581" y="359274"/>
                    <a:pt x="86020" y="340383"/>
                    <a:pt x="52440" y="306682"/>
                  </a:cubicBezTo>
                  <a:cubicBezTo>
                    <a:pt x="18861" y="272981"/>
                    <a:pt x="0" y="227292"/>
                    <a:pt x="0" y="179637"/>
                  </a:cubicBezTo>
                  <a:cubicBezTo>
                    <a:pt x="0" y="131983"/>
                    <a:pt x="18861" y="86256"/>
                    <a:pt x="52440" y="52555"/>
                  </a:cubicBezTo>
                  <a:cubicBezTo>
                    <a:pt x="122261" y="-17518"/>
                    <a:pt x="235869" y="-17518"/>
                    <a:pt x="305652" y="52555"/>
                  </a:cubicBezTo>
                  <a:lnTo>
                    <a:pt x="305689" y="52555"/>
                  </a:lnTo>
                  <a:cubicBezTo>
                    <a:pt x="339268" y="86256"/>
                    <a:pt x="358166" y="131945"/>
                    <a:pt x="358166" y="179637"/>
                  </a:cubicBezTo>
                  <a:cubicBezTo>
                    <a:pt x="358166" y="227293"/>
                    <a:pt x="339305" y="272982"/>
                    <a:pt x="305689" y="306682"/>
                  </a:cubicBezTo>
                  <a:cubicBezTo>
                    <a:pt x="272109" y="340383"/>
                    <a:pt x="226548" y="359311"/>
                    <a:pt x="179064" y="359274"/>
                  </a:cubicBezTo>
                  <a:close/>
                  <a:moveTo>
                    <a:pt x="179065" y="26608"/>
                  </a:moveTo>
                  <a:cubicBezTo>
                    <a:pt x="138608" y="26608"/>
                    <a:pt x="99813" y="42716"/>
                    <a:pt x="71223" y="71406"/>
                  </a:cubicBezTo>
                  <a:cubicBezTo>
                    <a:pt x="42600" y="100133"/>
                    <a:pt x="26549" y="139030"/>
                    <a:pt x="26549" y="179637"/>
                  </a:cubicBezTo>
                  <a:cubicBezTo>
                    <a:pt x="26549" y="220241"/>
                    <a:pt x="42599" y="259175"/>
                    <a:pt x="71185" y="287869"/>
                  </a:cubicBezTo>
                  <a:cubicBezTo>
                    <a:pt x="130689" y="347587"/>
                    <a:pt x="227471" y="347587"/>
                    <a:pt x="286897" y="287869"/>
                  </a:cubicBezTo>
                  <a:cubicBezTo>
                    <a:pt x="315521" y="259179"/>
                    <a:pt x="331608" y="220208"/>
                    <a:pt x="331608" y="179599"/>
                  </a:cubicBezTo>
                  <a:cubicBezTo>
                    <a:pt x="331608" y="138996"/>
                    <a:pt x="315521" y="100062"/>
                    <a:pt x="286897" y="71330"/>
                  </a:cubicBezTo>
                  <a:cubicBezTo>
                    <a:pt x="258274" y="42640"/>
                    <a:pt x="219443" y="26532"/>
                    <a:pt x="178989" y="26569"/>
                  </a:cubicBezTo>
                  <a:close/>
                </a:path>
              </a:pathLst>
            </a:custGeom>
            <a:grpFill/>
            <a:ln w="9438" cap="flat">
              <a:noFill/>
              <a:prstDash val="solid"/>
              <a:miter/>
            </a:ln>
          </p:spPr>
          <p:txBody>
            <a:bodyPr rtlCol="0" anchor="ctr"/>
            <a:lstStyle/>
            <a:p>
              <a:endParaRPr lang="es-ES"/>
            </a:p>
          </p:txBody>
        </p:sp>
        <p:sp>
          <p:nvSpPr>
            <p:cNvPr id="39" name="Forma libre 38">
              <a:extLst>
                <a:ext uri="{FF2B5EF4-FFF2-40B4-BE49-F238E27FC236}">
                  <a16:creationId xmlns:a16="http://schemas.microsoft.com/office/drawing/2014/main" id="{D4377A79-930C-5DE5-3E4F-3D438A2C198F}"/>
                </a:ext>
              </a:extLst>
            </p:cNvPr>
            <p:cNvSpPr/>
            <p:nvPr/>
          </p:nvSpPr>
          <p:spPr>
            <a:xfrm>
              <a:off x="6157853" y="3372636"/>
              <a:ext cx="306459" cy="307183"/>
            </a:xfrm>
            <a:custGeom>
              <a:avLst/>
              <a:gdLst>
                <a:gd name="connsiteX0" fmla="*/ 231263 w 306459"/>
                <a:gd name="connsiteY0" fmla="*/ 307184 h 307183"/>
                <a:gd name="connsiteX1" fmla="*/ 229932 w 306459"/>
                <a:gd name="connsiteY1" fmla="*/ 307184 h 307183"/>
                <a:gd name="connsiteX2" fmla="*/ 188846 w 306459"/>
                <a:gd name="connsiteY2" fmla="*/ 288477 h 307183"/>
                <a:gd name="connsiteX3" fmla="*/ 3458 w 306459"/>
                <a:gd name="connsiteY3" fmla="*/ 85012 h 307183"/>
                <a:gd name="connsiteX4" fmla="*/ 4308 w 306459"/>
                <a:gd name="connsiteY4" fmla="*/ 66195 h 307183"/>
                <a:gd name="connsiteX5" fmla="*/ 23021 w 306459"/>
                <a:gd name="connsiteY5" fmla="*/ 67048 h 307183"/>
                <a:gd name="connsiteX6" fmla="*/ 208409 w 306459"/>
                <a:gd name="connsiteY6" fmla="*/ 270513 h 307183"/>
                <a:gd name="connsiteX7" fmla="*/ 230524 w 306459"/>
                <a:gd name="connsiteY7" fmla="*/ 280571 h 307183"/>
                <a:gd name="connsiteX8" fmla="*/ 253082 w 306459"/>
                <a:gd name="connsiteY8" fmla="*/ 271515 h 307183"/>
                <a:gd name="connsiteX9" fmla="*/ 270870 w 306459"/>
                <a:gd name="connsiteY9" fmla="*/ 253663 h 307183"/>
                <a:gd name="connsiteX10" fmla="*/ 279931 w 306459"/>
                <a:gd name="connsiteY10" fmla="*/ 231023 h 307183"/>
                <a:gd name="connsiteX11" fmla="*/ 269909 w 306459"/>
                <a:gd name="connsiteY11" fmla="*/ 208828 h 307183"/>
                <a:gd name="connsiteX12" fmla="*/ 67139 w 306459"/>
                <a:gd name="connsiteY12" fmla="*/ 22770 h 307183"/>
                <a:gd name="connsiteX13" fmla="*/ 66695 w 306459"/>
                <a:gd name="connsiteY13" fmla="*/ 4324 h 307183"/>
                <a:gd name="connsiteX14" fmla="*/ 85038 w 306459"/>
                <a:gd name="connsiteY14" fmla="*/ 3136 h 307183"/>
                <a:gd name="connsiteX15" fmla="*/ 287770 w 306459"/>
                <a:gd name="connsiteY15" fmla="*/ 189194 h 307183"/>
                <a:gd name="connsiteX16" fmla="*/ 306447 w 306459"/>
                <a:gd name="connsiteY16" fmla="*/ 230429 h 307183"/>
                <a:gd name="connsiteX17" fmla="*/ 289657 w 306459"/>
                <a:gd name="connsiteY17" fmla="*/ 272443 h 307183"/>
                <a:gd name="connsiteX18" fmla="*/ 271869 w 306459"/>
                <a:gd name="connsiteY18" fmla="*/ 290296 h 307183"/>
                <a:gd name="connsiteX19" fmla="*/ 271869 w 306459"/>
                <a:gd name="connsiteY19" fmla="*/ 290333 h 307183"/>
                <a:gd name="connsiteX20" fmla="*/ 231263 w 306459"/>
                <a:gd name="connsiteY20" fmla="*/ 307183 h 30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6459" h="307183">
                  <a:moveTo>
                    <a:pt x="231263" y="307184"/>
                  </a:moveTo>
                  <a:lnTo>
                    <a:pt x="229932" y="307184"/>
                  </a:lnTo>
                  <a:cubicBezTo>
                    <a:pt x="214252" y="306924"/>
                    <a:pt x="199385" y="300132"/>
                    <a:pt x="188846" y="288477"/>
                  </a:cubicBezTo>
                  <a:lnTo>
                    <a:pt x="3458" y="85012"/>
                  </a:lnTo>
                  <a:cubicBezTo>
                    <a:pt x="-1461" y="79594"/>
                    <a:pt x="-1091" y="71169"/>
                    <a:pt x="4308" y="66195"/>
                  </a:cubicBezTo>
                  <a:cubicBezTo>
                    <a:pt x="9707" y="61259"/>
                    <a:pt x="18102" y="61629"/>
                    <a:pt x="23021" y="67048"/>
                  </a:cubicBezTo>
                  <a:lnTo>
                    <a:pt x="208409" y="270513"/>
                  </a:lnTo>
                  <a:cubicBezTo>
                    <a:pt x="214105" y="276748"/>
                    <a:pt x="222092" y="280386"/>
                    <a:pt x="230524" y="280571"/>
                  </a:cubicBezTo>
                  <a:cubicBezTo>
                    <a:pt x="238955" y="280794"/>
                    <a:pt x="247091" y="277491"/>
                    <a:pt x="253082" y="271515"/>
                  </a:cubicBezTo>
                  <a:lnTo>
                    <a:pt x="270870" y="253663"/>
                  </a:lnTo>
                  <a:cubicBezTo>
                    <a:pt x="276824" y="247650"/>
                    <a:pt x="280116" y="239485"/>
                    <a:pt x="279931" y="231023"/>
                  </a:cubicBezTo>
                  <a:cubicBezTo>
                    <a:pt x="279746" y="222561"/>
                    <a:pt x="276122" y="214543"/>
                    <a:pt x="269909" y="208828"/>
                  </a:cubicBezTo>
                  <a:lnTo>
                    <a:pt x="67139" y="22770"/>
                  </a:lnTo>
                  <a:cubicBezTo>
                    <a:pt x="62073" y="17723"/>
                    <a:pt x="61888" y="9594"/>
                    <a:pt x="66695" y="4324"/>
                  </a:cubicBezTo>
                  <a:cubicBezTo>
                    <a:pt x="71503" y="-947"/>
                    <a:pt x="79602" y="-1466"/>
                    <a:pt x="85038" y="3136"/>
                  </a:cubicBezTo>
                  <a:lnTo>
                    <a:pt x="287770" y="189194"/>
                  </a:lnTo>
                  <a:cubicBezTo>
                    <a:pt x="299309" y="199809"/>
                    <a:pt x="306076" y="214692"/>
                    <a:pt x="306447" y="230429"/>
                  </a:cubicBezTo>
                  <a:cubicBezTo>
                    <a:pt x="306779" y="246128"/>
                    <a:pt x="300714" y="261346"/>
                    <a:pt x="289657" y="272443"/>
                  </a:cubicBezTo>
                  <a:lnTo>
                    <a:pt x="271869" y="290296"/>
                  </a:lnTo>
                  <a:lnTo>
                    <a:pt x="271869" y="290333"/>
                  </a:lnTo>
                  <a:cubicBezTo>
                    <a:pt x="261108" y="301170"/>
                    <a:pt x="246500" y="307257"/>
                    <a:pt x="231263" y="307183"/>
                  </a:cubicBezTo>
                  <a:close/>
                </a:path>
              </a:pathLst>
            </a:custGeom>
            <a:grpFill/>
            <a:ln w="9438" cap="flat">
              <a:noFill/>
              <a:prstDash val="solid"/>
              <a:miter/>
            </a:ln>
          </p:spPr>
          <p:txBody>
            <a:bodyPr rtlCol="0" anchor="ctr"/>
            <a:lstStyle/>
            <a:p>
              <a:endParaRPr lang="es-ES"/>
            </a:p>
          </p:txBody>
        </p:sp>
        <p:sp>
          <p:nvSpPr>
            <p:cNvPr id="40" name="Forma libre 39">
              <a:extLst>
                <a:ext uri="{FF2B5EF4-FFF2-40B4-BE49-F238E27FC236}">
                  <a16:creationId xmlns:a16="http://schemas.microsoft.com/office/drawing/2014/main" id="{3484E8CE-40BB-E3AF-9D3F-78934211740E}"/>
                </a:ext>
              </a:extLst>
            </p:cNvPr>
            <p:cNvSpPr/>
            <p:nvPr/>
          </p:nvSpPr>
          <p:spPr>
            <a:xfrm>
              <a:off x="6081612" y="3295836"/>
              <a:ext cx="171964" cy="172547"/>
            </a:xfrm>
            <a:custGeom>
              <a:avLst/>
              <a:gdLst>
                <a:gd name="connsiteX0" fmla="*/ 71522 w 171964"/>
                <a:gd name="connsiteY0" fmla="*/ 172548 h 172547"/>
                <a:gd name="connsiteX1" fmla="*/ 42492 w 171964"/>
                <a:gd name="connsiteY1" fmla="*/ 160486 h 172547"/>
                <a:gd name="connsiteX2" fmla="*/ 3883 w 171964"/>
                <a:gd name="connsiteY2" fmla="*/ 121775 h 172547"/>
                <a:gd name="connsiteX3" fmla="*/ 0 w 171964"/>
                <a:gd name="connsiteY3" fmla="*/ 112347 h 172547"/>
                <a:gd name="connsiteX4" fmla="*/ 3883 w 171964"/>
                <a:gd name="connsiteY4" fmla="*/ 102957 h 172547"/>
                <a:gd name="connsiteX5" fmla="*/ 94451 w 171964"/>
                <a:gd name="connsiteY5" fmla="*/ 12062 h 172547"/>
                <a:gd name="connsiteX6" fmla="*/ 102587 w 171964"/>
                <a:gd name="connsiteY6" fmla="*/ 3934 h 172547"/>
                <a:gd name="connsiteX7" fmla="*/ 102587 w 171964"/>
                <a:gd name="connsiteY7" fmla="*/ 3897 h 172547"/>
                <a:gd name="connsiteX8" fmla="*/ 121337 w 171964"/>
                <a:gd name="connsiteY8" fmla="*/ 3897 h 172547"/>
                <a:gd name="connsiteX9" fmla="*/ 159946 w 171964"/>
                <a:gd name="connsiteY9" fmla="*/ 42645 h 172547"/>
                <a:gd name="connsiteX10" fmla="*/ 171965 w 171964"/>
                <a:gd name="connsiteY10" fmla="*/ 71781 h 172547"/>
                <a:gd name="connsiteX11" fmla="*/ 159946 w 171964"/>
                <a:gd name="connsiteY11" fmla="*/ 100953 h 172547"/>
                <a:gd name="connsiteX12" fmla="*/ 100591 w 171964"/>
                <a:gd name="connsiteY12" fmla="*/ 160523 h 172547"/>
                <a:gd name="connsiteX13" fmla="*/ 71523 w 171964"/>
                <a:gd name="connsiteY13" fmla="*/ 172548 h 172547"/>
                <a:gd name="connsiteX14" fmla="*/ 31989 w 171964"/>
                <a:gd name="connsiteY14" fmla="*/ 112347 h 172547"/>
                <a:gd name="connsiteX15" fmla="*/ 61241 w 171964"/>
                <a:gd name="connsiteY15" fmla="*/ 141705 h 172547"/>
                <a:gd name="connsiteX16" fmla="*/ 71558 w 171964"/>
                <a:gd name="connsiteY16" fmla="*/ 146010 h 172547"/>
                <a:gd name="connsiteX17" fmla="*/ 81839 w 171964"/>
                <a:gd name="connsiteY17" fmla="*/ 141705 h 172547"/>
                <a:gd name="connsiteX18" fmla="*/ 141194 w 171964"/>
                <a:gd name="connsiteY18" fmla="*/ 82135 h 172547"/>
                <a:gd name="connsiteX19" fmla="*/ 145484 w 171964"/>
                <a:gd name="connsiteY19" fmla="*/ 71818 h 172547"/>
                <a:gd name="connsiteX20" fmla="*/ 141194 w 171964"/>
                <a:gd name="connsiteY20" fmla="*/ 61463 h 172547"/>
                <a:gd name="connsiteX21" fmla="*/ 111942 w 171964"/>
                <a:gd name="connsiteY21" fmla="*/ 32105 h 17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64" h="172547">
                  <a:moveTo>
                    <a:pt x="71522" y="172548"/>
                  </a:moveTo>
                  <a:cubicBezTo>
                    <a:pt x="60650" y="172548"/>
                    <a:pt x="50184" y="168205"/>
                    <a:pt x="42492" y="160486"/>
                  </a:cubicBezTo>
                  <a:lnTo>
                    <a:pt x="3883" y="121775"/>
                  </a:lnTo>
                  <a:cubicBezTo>
                    <a:pt x="1406" y="119288"/>
                    <a:pt x="0" y="115873"/>
                    <a:pt x="0" y="112347"/>
                  </a:cubicBezTo>
                  <a:cubicBezTo>
                    <a:pt x="0" y="108821"/>
                    <a:pt x="1406" y="105444"/>
                    <a:pt x="3883" y="102957"/>
                  </a:cubicBezTo>
                  <a:lnTo>
                    <a:pt x="94451" y="12062"/>
                  </a:lnTo>
                  <a:lnTo>
                    <a:pt x="102587" y="3934"/>
                  </a:lnTo>
                  <a:lnTo>
                    <a:pt x="102587" y="3897"/>
                  </a:lnTo>
                  <a:cubicBezTo>
                    <a:pt x="107765" y="-1299"/>
                    <a:pt x="116160" y="-1299"/>
                    <a:pt x="121337" y="3897"/>
                  </a:cubicBezTo>
                  <a:lnTo>
                    <a:pt x="159946" y="42645"/>
                  </a:lnTo>
                  <a:cubicBezTo>
                    <a:pt x="167638" y="50365"/>
                    <a:pt x="171965" y="60869"/>
                    <a:pt x="171965" y="71781"/>
                  </a:cubicBezTo>
                  <a:cubicBezTo>
                    <a:pt x="171965" y="82729"/>
                    <a:pt x="167637" y="93196"/>
                    <a:pt x="159946" y="100953"/>
                  </a:cubicBezTo>
                  <a:lnTo>
                    <a:pt x="100591" y="160523"/>
                  </a:lnTo>
                  <a:cubicBezTo>
                    <a:pt x="92899" y="168243"/>
                    <a:pt x="82432" y="172584"/>
                    <a:pt x="71523" y="172548"/>
                  </a:cubicBezTo>
                  <a:close/>
                  <a:moveTo>
                    <a:pt x="31989" y="112347"/>
                  </a:moveTo>
                  <a:lnTo>
                    <a:pt x="61241" y="141705"/>
                  </a:lnTo>
                  <a:cubicBezTo>
                    <a:pt x="63978" y="144452"/>
                    <a:pt x="67676" y="146010"/>
                    <a:pt x="71558" y="146010"/>
                  </a:cubicBezTo>
                  <a:cubicBezTo>
                    <a:pt x="75404" y="146010"/>
                    <a:pt x="79103" y="144452"/>
                    <a:pt x="81839" y="141705"/>
                  </a:cubicBezTo>
                  <a:lnTo>
                    <a:pt x="141194" y="82135"/>
                  </a:lnTo>
                  <a:cubicBezTo>
                    <a:pt x="143931" y="79388"/>
                    <a:pt x="145484" y="75677"/>
                    <a:pt x="145484" y="71818"/>
                  </a:cubicBezTo>
                  <a:cubicBezTo>
                    <a:pt x="145484" y="67920"/>
                    <a:pt x="143931" y="64209"/>
                    <a:pt x="141194" y="61463"/>
                  </a:cubicBezTo>
                  <a:lnTo>
                    <a:pt x="111942" y="32105"/>
                  </a:lnTo>
                  <a:close/>
                </a:path>
              </a:pathLst>
            </a:custGeom>
            <a:grpFill/>
            <a:ln w="9438" cap="flat">
              <a:noFill/>
              <a:prstDash val="solid"/>
              <a:miter/>
            </a:ln>
          </p:spPr>
          <p:txBody>
            <a:bodyPr rtlCol="0" anchor="ctr"/>
            <a:lstStyle/>
            <a:p>
              <a:endParaRPr lang="es-ES"/>
            </a:p>
          </p:txBody>
        </p:sp>
        <p:sp>
          <p:nvSpPr>
            <p:cNvPr id="41" name="Forma libre 40">
              <a:extLst>
                <a:ext uri="{FF2B5EF4-FFF2-40B4-BE49-F238E27FC236}">
                  <a16:creationId xmlns:a16="http://schemas.microsoft.com/office/drawing/2014/main" id="{7E54BC73-EDE3-A6E1-67AD-F174E339ADD0}"/>
                </a:ext>
              </a:extLst>
            </p:cNvPr>
            <p:cNvSpPr/>
            <p:nvPr/>
          </p:nvSpPr>
          <p:spPr>
            <a:xfrm>
              <a:off x="5844148" y="3186791"/>
              <a:ext cx="187647" cy="26610"/>
            </a:xfrm>
            <a:custGeom>
              <a:avLst/>
              <a:gdLst>
                <a:gd name="connsiteX0" fmla="*/ 174409 w 187647"/>
                <a:gd name="connsiteY0" fmla="*/ 26611 h 26610"/>
                <a:gd name="connsiteX1" fmla="*/ 13276 w 187647"/>
                <a:gd name="connsiteY1" fmla="*/ 26611 h 26610"/>
                <a:gd name="connsiteX2" fmla="*/ 0 w 187647"/>
                <a:gd name="connsiteY2" fmla="*/ 13324 h 26610"/>
                <a:gd name="connsiteX3" fmla="*/ 13276 w 187647"/>
                <a:gd name="connsiteY3" fmla="*/ 0 h 26610"/>
                <a:gd name="connsiteX4" fmla="*/ 174409 w 187647"/>
                <a:gd name="connsiteY4" fmla="*/ 0 h 26610"/>
                <a:gd name="connsiteX5" fmla="*/ 187648 w 187647"/>
                <a:gd name="connsiteY5" fmla="*/ 13324 h 26610"/>
                <a:gd name="connsiteX6" fmla="*/ 174409 w 187647"/>
                <a:gd name="connsiteY6" fmla="*/ 26611 h 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47" h="26610">
                  <a:moveTo>
                    <a:pt x="174409" y="26611"/>
                  </a:moveTo>
                  <a:lnTo>
                    <a:pt x="13276" y="26611"/>
                  </a:lnTo>
                  <a:cubicBezTo>
                    <a:pt x="5954" y="26611"/>
                    <a:pt x="0" y="20672"/>
                    <a:pt x="0" y="13324"/>
                  </a:cubicBezTo>
                  <a:cubicBezTo>
                    <a:pt x="0" y="5975"/>
                    <a:pt x="5954" y="0"/>
                    <a:pt x="13276" y="0"/>
                  </a:cubicBezTo>
                  <a:lnTo>
                    <a:pt x="174409" y="0"/>
                  </a:lnTo>
                  <a:cubicBezTo>
                    <a:pt x="181731" y="0"/>
                    <a:pt x="187648" y="5975"/>
                    <a:pt x="187648" y="13324"/>
                  </a:cubicBezTo>
                  <a:cubicBezTo>
                    <a:pt x="187648" y="20672"/>
                    <a:pt x="181731" y="26611"/>
                    <a:pt x="174409" y="26611"/>
                  </a:cubicBezTo>
                  <a:close/>
                </a:path>
              </a:pathLst>
            </a:custGeom>
            <a:grpFill/>
            <a:ln w="9438" cap="flat">
              <a:noFill/>
              <a:prstDash val="solid"/>
              <a:miter/>
            </a:ln>
          </p:spPr>
          <p:txBody>
            <a:bodyPr rtlCol="0" anchor="ctr"/>
            <a:lstStyle/>
            <a:p>
              <a:endParaRPr lang="es-ES"/>
            </a:p>
          </p:txBody>
        </p:sp>
        <p:sp>
          <p:nvSpPr>
            <p:cNvPr id="42" name="Forma libre 41">
              <a:extLst>
                <a:ext uri="{FF2B5EF4-FFF2-40B4-BE49-F238E27FC236}">
                  <a16:creationId xmlns:a16="http://schemas.microsoft.com/office/drawing/2014/main" id="{6B7C21B9-870F-CDD5-C9D3-BBFDF8C39E51}"/>
                </a:ext>
              </a:extLst>
            </p:cNvPr>
            <p:cNvSpPr/>
            <p:nvPr/>
          </p:nvSpPr>
          <p:spPr>
            <a:xfrm>
              <a:off x="5892346" y="3089885"/>
              <a:ext cx="26514" cy="123516"/>
            </a:xfrm>
            <a:custGeom>
              <a:avLst/>
              <a:gdLst>
                <a:gd name="connsiteX0" fmla="*/ 13276 w 26514"/>
                <a:gd name="connsiteY0" fmla="*/ 123516 h 123516"/>
                <a:gd name="connsiteX1" fmla="*/ 0 w 26514"/>
                <a:gd name="connsiteY1" fmla="*/ 110230 h 123516"/>
                <a:gd name="connsiteX2" fmla="*/ 0 w 26514"/>
                <a:gd name="connsiteY2" fmla="*/ 13324 h 123516"/>
                <a:gd name="connsiteX3" fmla="*/ 13276 w 26514"/>
                <a:gd name="connsiteY3" fmla="*/ 0 h 123516"/>
                <a:gd name="connsiteX4" fmla="*/ 26515 w 26514"/>
                <a:gd name="connsiteY4" fmla="*/ 13324 h 123516"/>
                <a:gd name="connsiteX5" fmla="*/ 26515 w 26514"/>
                <a:gd name="connsiteY5" fmla="*/ 110230 h 123516"/>
                <a:gd name="connsiteX6" fmla="*/ 22632 w 26514"/>
                <a:gd name="connsiteY6" fmla="*/ 119620 h 123516"/>
                <a:gd name="connsiteX7" fmla="*/ 13276 w 26514"/>
                <a:gd name="connsiteY7" fmla="*/ 123516 h 12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4" h="123516">
                  <a:moveTo>
                    <a:pt x="13276" y="123516"/>
                  </a:moveTo>
                  <a:cubicBezTo>
                    <a:pt x="5954" y="123516"/>
                    <a:pt x="0" y="117578"/>
                    <a:pt x="0" y="110230"/>
                  </a:cubicBezTo>
                  <a:lnTo>
                    <a:pt x="0" y="13324"/>
                  </a:lnTo>
                  <a:cubicBezTo>
                    <a:pt x="0" y="5976"/>
                    <a:pt x="5954" y="0"/>
                    <a:pt x="13276" y="0"/>
                  </a:cubicBezTo>
                  <a:cubicBezTo>
                    <a:pt x="20598" y="0"/>
                    <a:pt x="26515" y="5976"/>
                    <a:pt x="26515" y="13324"/>
                  </a:cubicBezTo>
                  <a:lnTo>
                    <a:pt x="26515" y="110230"/>
                  </a:lnTo>
                  <a:cubicBezTo>
                    <a:pt x="26515" y="113756"/>
                    <a:pt x="25110" y="117133"/>
                    <a:pt x="22632" y="119620"/>
                  </a:cubicBezTo>
                  <a:cubicBezTo>
                    <a:pt x="20154" y="122106"/>
                    <a:pt x="16789" y="123516"/>
                    <a:pt x="13276" y="123516"/>
                  </a:cubicBezTo>
                  <a:close/>
                </a:path>
              </a:pathLst>
            </a:custGeom>
            <a:grpFill/>
            <a:ln w="9438" cap="flat">
              <a:noFill/>
              <a:prstDash val="solid"/>
              <a:miter/>
            </a:ln>
          </p:spPr>
          <p:txBody>
            <a:bodyPr rtlCol="0" anchor="ctr"/>
            <a:lstStyle/>
            <a:p>
              <a:endParaRPr lang="es-ES"/>
            </a:p>
          </p:txBody>
        </p:sp>
        <p:sp>
          <p:nvSpPr>
            <p:cNvPr id="43" name="Forma libre 42">
              <a:extLst>
                <a:ext uri="{FF2B5EF4-FFF2-40B4-BE49-F238E27FC236}">
                  <a16:creationId xmlns:a16="http://schemas.microsoft.com/office/drawing/2014/main" id="{DF2BFD2F-9236-F109-8827-4502E9D3DF45}"/>
                </a:ext>
              </a:extLst>
            </p:cNvPr>
            <p:cNvSpPr/>
            <p:nvPr/>
          </p:nvSpPr>
          <p:spPr>
            <a:xfrm>
              <a:off x="5957093" y="3127517"/>
              <a:ext cx="26514" cy="85883"/>
            </a:xfrm>
            <a:custGeom>
              <a:avLst/>
              <a:gdLst>
                <a:gd name="connsiteX0" fmla="*/ 13276 w 26514"/>
                <a:gd name="connsiteY0" fmla="*/ 85884 h 85883"/>
                <a:gd name="connsiteX1" fmla="*/ 0 w 26514"/>
                <a:gd name="connsiteY1" fmla="*/ 72597 h 85883"/>
                <a:gd name="connsiteX2" fmla="*/ 0 w 26514"/>
                <a:gd name="connsiteY2" fmla="*/ 13287 h 85883"/>
                <a:gd name="connsiteX3" fmla="*/ 13276 w 26514"/>
                <a:gd name="connsiteY3" fmla="*/ 0 h 85883"/>
                <a:gd name="connsiteX4" fmla="*/ 26515 w 26514"/>
                <a:gd name="connsiteY4" fmla="*/ 13287 h 85883"/>
                <a:gd name="connsiteX5" fmla="*/ 26515 w 26514"/>
                <a:gd name="connsiteY5" fmla="*/ 72597 h 85883"/>
                <a:gd name="connsiteX6" fmla="*/ 22632 w 26514"/>
                <a:gd name="connsiteY6" fmla="*/ 81987 h 85883"/>
                <a:gd name="connsiteX7" fmla="*/ 13276 w 26514"/>
                <a:gd name="connsiteY7" fmla="*/ 85884 h 8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4" h="85883">
                  <a:moveTo>
                    <a:pt x="13276" y="85884"/>
                  </a:moveTo>
                  <a:cubicBezTo>
                    <a:pt x="5954" y="85884"/>
                    <a:pt x="0" y="79945"/>
                    <a:pt x="0" y="72597"/>
                  </a:cubicBezTo>
                  <a:lnTo>
                    <a:pt x="0" y="13287"/>
                  </a:lnTo>
                  <a:cubicBezTo>
                    <a:pt x="0" y="5938"/>
                    <a:pt x="5954" y="0"/>
                    <a:pt x="13276" y="0"/>
                  </a:cubicBezTo>
                  <a:cubicBezTo>
                    <a:pt x="20598" y="0"/>
                    <a:pt x="26515" y="5938"/>
                    <a:pt x="26515" y="13287"/>
                  </a:cubicBezTo>
                  <a:lnTo>
                    <a:pt x="26515" y="72597"/>
                  </a:lnTo>
                  <a:cubicBezTo>
                    <a:pt x="26515" y="76123"/>
                    <a:pt x="25110" y="79501"/>
                    <a:pt x="22632" y="81987"/>
                  </a:cubicBezTo>
                  <a:cubicBezTo>
                    <a:pt x="20154" y="84474"/>
                    <a:pt x="16789" y="85884"/>
                    <a:pt x="13276" y="85884"/>
                  </a:cubicBezTo>
                  <a:close/>
                </a:path>
              </a:pathLst>
            </a:custGeom>
            <a:grpFill/>
            <a:ln w="9438" cap="flat">
              <a:noFill/>
              <a:prstDash val="solid"/>
              <a:miter/>
            </a:ln>
          </p:spPr>
          <p:txBody>
            <a:bodyPr rtlCol="0" anchor="ctr"/>
            <a:lstStyle/>
            <a:p>
              <a:endParaRPr lang="es-ES"/>
            </a:p>
          </p:txBody>
        </p:sp>
      </p:grpSp>
      <p:sp>
        <p:nvSpPr>
          <p:cNvPr id="50" name="Forma libre 49">
            <a:extLst>
              <a:ext uri="{FF2B5EF4-FFF2-40B4-BE49-F238E27FC236}">
                <a16:creationId xmlns:a16="http://schemas.microsoft.com/office/drawing/2014/main" id="{B34D93BC-25CA-7F10-5B6A-11CE3606353B}"/>
              </a:ext>
            </a:extLst>
          </p:cNvPr>
          <p:cNvSpPr/>
          <p:nvPr/>
        </p:nvSpPr>
        <p:spPr>
          <a:xfrm>
            <a:off x="5112021" y="2121128"/>
            <a:ext cx="532447" cy="344925"/>
          </a:xfrm>
          <a:custGeom>
            <a:avLst/>
            <a:gdLst>
              <a:gd name="connsiteX0" fmla="*/ 879881 w 883739"/>
              <a:gd name="connsiteY0" fmla="*/ 250613 h 572496"/>
              <a:gd name="connsiteX1" fmla="*/ 757938 w 883739"/>
              <a:gd name="connsiteY1" fmla="*/ 18202 h 572496"/>
              <a:gd name="connsiteX2" fmla="*/ 727777 w 883739"/>
              <a:gd name="connsiteY2" fmla="*/ 0 h 572496"/>
              <a:gd name="connsiteX3" fmla="*/ 712026 w 883739"/>
              <a:gd name="connsiteY3" fmla="*/ 3891 h 572496"/>
              <a:gd name="connsiteX4" fmla="*/ 649166 w 883739"/>
              <a:gd name="connsiteY4" fmla="*/ 36861 h 572496"/>
              <a:gd name="connsiteX5" fmla="*/ 631092 w 883739"/>
              <a:gd name="connsiteY5" fmla="*/ 67236 h 572496"/>
              <a:gd name="connsiteX6" fmla="*/ 539439 w 883739"/>
              <a:gd name="connsiteY6" fmla="*/ 59496 h 572496"/>
              <a:gd name="connsiteX7" fmla="*/ 331203 w 883739"/>
              <a:gd name="connsiteY7" fmla="*/ 80934 h 572496"/>
              <a:gd name="connsiteX8" fmla="*/ 252635 w 883739"/>
              <a:gd name="connsiteY8" fmla="*/ 66609 h 572496"/>
              <a:gd name="connsiteX9" fmla="*/ 251209 w 883739"/>
              <a:gd name="connsiteY9" fmla="*/ 56788 h 572496"/>
              <a:gd name="connsiteX10" fmla="*/ 234575 w 883739"/>
              <a:gd name="connsiteY10" fmla="*/ 36889 h 572496"/>
              <a:gd name="connsiteX11" fmla="*/ 171729 w 883739"/>
              <a:gd name="connsiteY11" fmla="*/ 3934 h 572496"/>
              <a:gd name="connsiteX12" fmla="*/ 155964 w 883739"/>
              <a:gd name="connsiteY12" fmla="*/ 29 h 572496"/>
              <a:gd name="connsiteX13" fmla="*/ 125789 w 883739"/>
              <a:gd name="connsiteY13" fmla="*/ 18217 h 572496"/>
              <a:gd name="connsiteX14" fmla="*/ 3889 w 883739"/>
              <a:gd name="connsiteY14" fmla="*/ 250613 h 572496"/>
              <a:gd name="connsiteX15" fmla="*/ 18186 w 883739"/>
              <a:gd name="connsiteY15" fmla="*/ 296582 h 572496"/>
              <a:gd name="connsiteX16" fmla="*/ 81088 w 883739"/>
              <a:gd name="connsiteY16" fmla="*/ 329580 h 572496"/>
              <a:gd name="connsiteX17" fmla="*/ 96796 w 883739"/>
              <a:gd name="connsiteY17" fmla="*/ 333415 h 572496"/>
              <a:gd name="connsiteX18" fmla="*/ 113131 w 883739"/>
              <a:gd name="connsiteY18" fmla="*/ 329110 h 572496"/>
              <a:gd name="connsiteX19" fmla="*/ 138347 w 883739"/>
              <a:gd name="connsiteY19" fmla="*/ 373868 h 572496"/>
              <a:gd name="connsiteX20" fmla="*/ 133785 w 883739"/>
              <a:gd name="connsiteY20" fmla="*/ 379598 h 572496"/>
              <a:gd name="connsiteX21" fmla="*/ 122696 w 883739"/>
              <a:gd name="connsiteY21" fmla="*/ 418197 h 572496"/>
              <a:gd name="connsiteX22" fmla="*/ 142081 w 883739"/>
              <a:gd name="connsiteY22" fmla="*/ 453348 h 572496"/>
              <a:gd name="connsiteX23" fmla="*/ 174723 w 883739"/>
              <a:gd name="connsiteY23" fmla="*/ 464722 h 572496"/>
              <a:gd name="connsiteX24" fmla="*/ 174737 w 883739"/>
              <a:gd name="connsiteY24" fmla="*/ 464722 h 572496"/>
              <a:gd name="connsiteX25" fmla="*/ 191557 w 883739"/>
              <a:gd name="connsiteY25" fmla="*/ 461672 h 572496"/>
              <a:gd name="connsiteX26" fmla="*/ 209673 w 883739"/>
              <a:gd name="connsiteY26" fmla="*/ 491007 h 572496"/>
              <a:gd name="connsiteX27" fmla="*/ 242343 w 883739"/>
              <a:gd name="connsiteY27" fmla="*/ 502424 h 572496"/>
              <a:gd name="connsiteX28" fmla="*/ 265948 w 883739"/>
              <a:gd name="connsiteY28" fmla="*/ 496708 h 572496"/>
              <a:gd name="connsiteX29" fmla="*/ 281414 w 883739"/>
              <a:gd name="connsiteY29" fmla="*/ 518503 h 572496"/>
              <a:gd name="connsiteX30" fmla="*/ 312045 w 883739"/>
              <a:gd name="connsiteY30" fmla="*/ 529250 h 572496"/>
              <a:gd name="connsiteX31" fmla="*/ 317690 w 883739"/>
              <a:gd name="connsiteY31" fmla="*/ 528937 h 572496"/>
              <a:gd name="connsiteX32" fmla="*/ 333441 w 883739"/>
              <a:gd name="connsiteY32" fmla="*/ 524233 h 572496"/>
              <a:gd name="connsiteX33" fmla="*/ 348022 w 883739"/>
              <a:gd name="connsiteY33" fmla="*/ 544502 h 572496"/>
              <a:gd name="connsiteX34" fmla="*/ 377528 w 883739"/>
              <a:gd name="connsiteY34" fmla="*/ 554865 h 572496"/>
              <a:gd name="connsiteX35" fmla="*/ 382930 w 883739"/>
              <a:gd name="connsiteY35" fmla="*/ 554565 h 572496"/>
              <a:gd name="connsiteX36" fmla="*/ 412821 w 883739"/>
              <a:gd name="connsiteY36" fmla="*/ 539071 h 572496"/>
              <a:gd name="connsiteX37" fmla="*/ 447572 w 883739"/>
              <a:gd name="connsiteY37" fmla="*/ 561036 h 572496"/>
              <a:gd name="connsiteX38" fmla="*/ 483506 w 883739"/>
              <a:gd name="connsiteY38" fmla="*/ 572497 h 572496"/>
              <a:gd name="connsiteX39" fmla="*/ 525912 w 883739"/>
              <a:gd name="connsiteY39" fmla="*/ 549391 h 572496"/>
              <a:gd name="connsiteX40" fmla="*/ 534136 w 883739"/>
              <a:gd name="connsiteY40" fmla="*/ 523377 h 572496"/>
              <a:gd name="connsiteX41" fmla="*/ 580733 w 883739"/>
              <a:gd name="connsiteY41" fmla="*/ 501441 h 572496"/>
              <a:gd name="connsiteX42" fmla="*/ 588530 w 883739"/>
              <a:gd name="connsiteY42" fmla="*/ 478720 h 572496"/>
              <a:gd name="connsiteX43" fmla="*/ 653371 w 883739"/>
              <a:gd name="connsiteY43" fmla="*/ 456769 h 572496"/>
              <a:gd name="connsiteX44" fmla="*/ 662365 w 883739"/>
              <a:gd name="connsiteY44" fmla="*/ 423500 h 572496"/>
              <a:gd name="connsiteX45" fmla="*/ 680881 w 883739"/>
              <a:gd name="connsiteY45" fmla="*/ 422887 h 572496"/>
              <a:gd name="connsiteX46" fmla="*/ 714064 w 883739"/>
              <a:gd name="connsiteY46" fmla="*/ 400294 h 572496"/>
              <a:gd name="connsiteX47" fmla="*/ 712867 w 883739"/>
              <a:gd name="connsiteY47" fmla="*/ 342224 h 572496"/>
              <a:gd name="connsiteX48" fmla="*/ 754318 w 883739"/>
              <a:gd name="connsiteY48" fmla="*/ 310594 h 572496"/>
              <a:gd name="connsiteX49" fmla="*/ 756755 w 883739"/>
              <a:gd name="connsiteY49" fmla="*/ 315227 h 572496"/>
              <a:gd name="connsiteX50" fmla="*/ 786959 w 883739"/>
              <a:gd name="connsiteY50" fmla="*/ 333443 h 572496"/>
              <a:gd name="connsiteX51" fmla="*/ 802681 w 883739"/>
              <a:gd name="connsiteY51" fmla="*/ 329580 h 572496"/>
              <a:gd name="connsiteX52" fmla="*/ 865584 w 883739"/>
              <a:gd name="connsiteY52" fmla="*/ 296582 h 572496"/>
              <a:gd name="connsiteX53" fmla="*/ 879881 w 883739"/>
              <a:gd name="connsiteY53" fmla="*/ 250613 h 572496"/>
              <a:gd name="connsiteX54" fmla="*/ 94302 w 883739"/>
              <a:gd name="connsiteY54" fmla="*/ 304322 h 572496"/>
              <a:gd name="connsiteX55" fmla="*/ 31456 w 883739"/>
              <a:gd name="connsiteY55" fmla="*/ 271353 h 572496"/>
              <a:gd name="connsiteX56" fmla="*/ 29147 w 883739"/>
              <a:gd name="connsiteY56" fmla="*/ 263855 h 572496"/>
              <a:gd name="connsiteX57" fmla="*/ 151033 w 883739"/>
              <a:gd name="connsiteY57" fmla="*/ 31459 h 572496"/>
              <a:gd name="connsiteX58" fmla="*/ 155979 w 883739"/>
              <a:gd name="connsiteY58" fmla="*/ 28508 h 572496"/>
              <a:gd name="connsiteX59" fmla="*/ 158473 w 883739"/>
              <a:gd name="connsiteY59" fmla="*/ 29135 h 572496"/>
              <a:gd name="connsiteX60" fmla="*/ 221390 w 883739"/>
              <a:gd name="connsiteY60" fmla="*/ 62119 h 572496"/>
              <a:gd name="connsiteX61" fmla="*/ 224041 w 883739"/>
              <a:gd name="connsiteY61" fmla="*/ 65312 h 572496"/>
              <a:gd name="connsiteX62" fmla="*/ 223699 w 883739"/>
              <a:gd name="connsiteY62" fmla="*/ 69545 h 572496"/>
              <a:gd name="connsiteX63" fmla="*/ 101742 w 883739"/>
              <a:gd name="connsiteY63" fmla="*/ 301999 h 572496"/>
              <a:gd name="connsiteX64" fmla="*/ 94302 w 883739"/>
              <a:gd name="connsiteY64" fmla="*/ 304322 h 572496"/>
              <a:gd name="connsiteX65" fmla="*/ 174708 w 883739"/>
              <a:gd name="connsiteY65" fmla="*/ 436214 h 572496"/>
              <a:gd name="connsiteX66" fmla="*/ 159841 w 883739"/>
              <a:gd name="connsiteY66" fmla="*/ 431054 h 572496"/>
              <a:gd name="connsiteX67" fmla="*/ 151004 w 883739"/>
              <a:gd name="connsiteY67" fmla="*/ 415005 h 572496"/>
              <a:gd name="connsiteX68" fmla="*/ 156050 w 883739"/>
              <a:gd name="connsiteY68" fmla="*/ 397387 h 572496"/>
              <a:gd name="connsiteX69" fmla="*/ 216644 w 883739"/>
              <a:gd name="connsiteY69" fmla="*/ 321384 h 572496"/>
              <a:gd name="connsiteX70" fmla="*/ 235359 w 883739"/>
              <a:gd name="connsiteY70" fmla="*/ 312419 h 572496"/>
              <a:gd name="connsiteX71" fmla="*/ 250240 w 883739"/>
              <a:gd name="connsiteY71" fmla="*/ 317607 h 572496"/>
              <a:gd name="connsiteX72" fmla="*/ 259078 w 883739"/>
              <a:gd name="connsiteY72" fmla="*/ 333657 h 572496"/>
              <a:gd name="connsiteX73" fmla="*/ 254060 w 883739"/>
              <a:gd name="connsiteY73" fmla="*/ 351232 h 572496"/>
              <a:gd name="connsiteX74" fmla="*/ 193495 w 883739"/>
              <a:gd name="connsiteY74" fmla="*/ 427263 h 572496"/>
              <a:gd name="connsiteX75" fmla="*/ 174708 w 883739"/>
              <a:gd name="connsiteY75" fmla="*/ 436214 h 572496"/>
              <a:gd name="connsiteX76" fmla="*/ 227448 w 883739"/>
              <a:gd name="connsiteY76" fmla="*/ 468728 h 572496"/>
              <a:gd name="connsiteX77" fmla="*/ 218639 w 883739"/>
              <a:gd name="connsiteY77" fmla="*/ 452678 h 572496"/>
              <a:gd name="connsiteX78" fmla="*/ 223471 w 883739"/>
              <a:gd name="connsiteY78" fmla="*/ 435416 h 572496"/>
              <a:gd name="connsiteX79" fmla="*/ 275085 w 883739"/>
              <a:gd name="connsiteY79" fmla="*/ 370618 h 572496"/>
              <a:gd name="connsiteX80" fmla="*/ 275199 w 883739"/>
              <a:gd name="connsiteY80" fmla="*/ 370532 h 572496"/>
              <a:gd name="connsiteX81" fmla="*/ 308867 w 883739"/>
              <a:gd name="connsiteY81" fmla="*/ 366712 h 572496"/>
              <a:gd name="connsiteX82" fmla="*/ 317690 w 883739"/>
              <a:gd name="connsiteY82" fmla="*/ 382790 h 572496"/>
              <a:gd name="connsiteX83" fmla="*/ 312658 w 883739"/>
              <a:gd name="connsiteY83" fmla="*/ 400380 h 572496"/>
              <a:gd name="connsiteX84" fmla="*/ 261130 w 883739"/>
              <a:gd name="connsiteY84" fmla="*/ 464936 h 572496"/>
              <a:gd name="connsiteX85" fmla="*/ 227448 w 883739"/>
              <a:gd name="connsiteY85" fmla="*/ 468728 h 572496"/>
              <a:gd name="connsiteX86" fmla="*/ 314483 w 883739"/>
              <a:gd name="connsiteY86" fmla="*/ 500614 h 572496"/>
              <a:gd name="connsiteX87" fmla="*/ 299174 w 883739"/>
              <a:gd name="connsiteY87" fmla="*/ 496224 h 572496"/>
              <a:gd name="connsiteX88" fmla="*/ 291534 w 883739"/>
              <a:gd name="connsiteY88" fmla="*/ 482340 h 572496"/>
              <a:gd name="connsiteX89" fmla="*/ 295881 w 883739"/>
              <a:gd name="connsiteY89" fmla="*/ 467117 h 572496"/>
              <a:gd name="connsiteX90" fmla="*/ 334937 w 883739"/>
              <a:gd name="connsiteY90" fmla="*/ 418169 h 572496"/>
              <a:gd name="connsiteX91" fmla="*/ 335850 w 883739"/>
              <a:gd name="connsiteY91" fmla="*/ 416743 h 572496"/>
              <a:gd name="connsiteX92" fmla="*/ 336348 w 883739"/>
              <a:gd name="connsiteY92" fmla="*/ 416373 h 572496"/>
              <a:gd name="connsiteX93" fmla="*/ 365583 w 883739"/>
              <a:gd name="connsiteY93" fmla="*/ 413094 h 572496"/>
              <a:gd name="connsiteX94" fmla="*/ 368847 w 883739"/>
              <a:gd name="connsiteY94" fmla="*/ 442272 h 572496"/>
              <a:gd name="connsiteX95" fmla="*/ 328352 w 883739"/>
              <a:gd name="connsiteY95" fmla="*/ 492974 h 572496"/>
              <a:gd name="connsiteX96" fmla="*/ 314483 w 883739"/>
              <a:gd name="connsiteY96" fmla="*/ 500614 h 572496"/>
              <a:gd name="connsiteX97" fmla="*/ 379795 w 883739"/>
              <a:gd name="connsiteY97" fmla="*/ 526228 h 572496"/>
              <a:gd name="connsiteX98" fmla="*/ 365811 w 883739"/>
              <a:gd name="connsiteY98" fmla="*/ 522209 h 572496"/>
              <a:gd name="connsiteX99" fmla="*/ 358827 w 883739"/>
              <a:gd name="connsiteY99" fmla="*/ 509480 h 572496"/>
              <a:gd name="connsiteX100" fmla="*/ 362790 w 883739"/>
              <a:gd name="connsiteY100" fmla="*/ 495554 h 572496"/>
              <a:gd name="connsiteX101" fmla="*/ 391155 w 883739"/>
              <a:gd name="connsiteY101" fmla="*/ 460033 h 572496"/>
              <a:gd name="connsiteX102" fmla="*/ 391497 w 883739"/>
              <a:gd name="connsiteY102" fmla="*/ 459505 h 572496"/>
              <a:gd name="connsiteX103" fmla="*/ 391725 w 883739"/>
              <a:gd name="connsiteY103" fmla="*/ 459334 h 572496"/>
              <a:gd name="connsiteX104" fmla="*/ 418451 w 883739"/>
              <a:gd name="connsiteY104" fmla="*/ 456370 h 572496"/>
              <a:gd name="connsiteX105" fmla="*/ 425393 w 883739"/>
              <a:gd name="connsiteY105" fmla="*/ 469027 h 572496"/>
              <a:gd name="connsiteX106" fmla="*/ 421388 w 883739"/>
              <a:gd name="connsiteY106" fmla="*/ 483053 h 572496"/>
              <a:gd name="connsiteX107" fmla="*/ 392538 w 883739"/>
              <a:gd name="connsiteY107" fmla="*/ 519230 h 572496"/>
              <a:gd name="connsiteX108" fmla="*/ 379795 w 883739"/>
              <a:gd name="connsiteY108" fmla="*/ 526228 h 572496"/>
              <a:gd name="connsiteX109" fmla="*/ 690189 w 883739"/>
              <a:gd name="connsiteY109" fmla="*/ 384701 h 572496"/>
              <a:gd name="connsiteX110" fmla="*/ 675023 w 883739"/>
              <a:gd name="connsiteY110" fmla="*/ 394992 h 572496"/>
              <a:gd name="connsiteX111" fmla="*/ 657020 w 883739"/>
              <a:gd name="connsiteY111" fmla="*/ 391685 h 572496"/>
              <a:gd name="connsiteX112" fmla="*/ 588886 w 883739"/>
              <a:gd name="connsiteY112" fmla="*/ 347241 h 572496"/>
              <a:gd name="connsiteX113" fmla="*/ 569158 w 883739"/>
              <a:gd name="connsiteY113" fmla="*/ 351389 h 572496"/>
              <a:gd name="connsiteX114" fmla="*/ 573321 w 883739"/>
              <a:gd name="connsiteY114" fmla="*/ 371116 h 572496"/>
              <a:gd name="connsiteX115" fmla="*/ 616396 w 883739"/>
              <a:gd name="connsiteY115" fmla="*/ 399225 h 572496"/>
              <a:gd name="connsiteX116" fmla="*/ 616824 w 883739"/>
              <a:gd name="connsiteY116" fmla="*/ 399525 h 572496"/>
              <a:gd name="connsiteX117" fmla="*/ 629581 w 883739"/>
              <a:gd name="connsiteY117" fmla="*/ 441075 h 572496"/>
              <a:gd name="connsiteX118" fmla="*/ 584895 w 883739"/>
              <a:gd name="connsiteY118" fmla="*/ 445636 h 572496"/>
              <a:gd name="connsiteX119" fmla="*/ 526981 w 883739"/>
              <a:gd name="connsiteY119" fmla="*/ 408519 h 572496"/>
              <a:gd name="connsiteX120" fmla="*/ 507311 w 883739"/>
              <a:gd name="connsiteY120" fmla="*/ 412909 h 572496"/>
              <a:gd name="connsiteX121" fmla="*/ 511701 w 883739"/>
              <a:gd name="connsiteY121" fmla="*/ 432580 h 572496"/>
              <a:gd name="connsiteX122" fmla="*/ 550856 w 883739"/>
              <a:gd name="connsiteY122" fmla="*/ 457453 h 572496"/>
              <a:gd name="connsiteX123" fmla="*/ 556872 w 883739"/>
              <a:gd name="connsiteY123" fmla="*/ 485847 h 572496"/>
              <a:gd name="connsiteX124" fmla="*/ 528463 w 883739"/>
              <a:gd name="connsiteY124" fmla="*/ 491862 h 572496"/>
              <a:gd name="connsiteX125" fmla="*/ 495665 w 883739"/>
              <a:gd name="connsiteY125" fmla="*/ 471678 h 572496"/>
              <a:gd name="connsiteX126" fmla="*/ 476208 w 883739"/>
              <a:gd name="connsiteY126" fmla="*/ 476952 h 572496"/>
              <a:gd name="connsiteX127" fmla="*/ 481468 w 883739"/>
              <a:gd name="connsiteY127" fmla="*/ 496409 h 572496"/>
              <a:gd name="connsiteX128" fmla="*/ 496192 w 883739"/>
              <a:gd name="connsiteY128" fmla="*/ 504862 h 572496"/>
              <a:gd name="connsiteX129" fmla="*/ 501923 w 883739"/>
              <a:gd name="connsiteY129" fmla="*/ 533982 h 572496"/>
              <a:gd name="connsiteX130" fmla="*/ 462810 w 883739"/>
              <a:gd name="connsiteY130" fmla="*/ 536933 h 572496"/>
              <a:gd name="connsiteX131" fmla="*/ 430952 w 883739"/>
              <a:gd name="connsiteY131" fmla="*/ 516792 h 572496"/>
              <a:gd name="connsiteX132" fmla="*/ 443667 w 883739"/>
              <a:gd name="connsiteY132" fmla="*/ 500856 h 572496"/>
              <a:gd name="connsiteX133" fmla="*/ 453716 w 883739"/>
              <a:gd name="connsiteY133" fmla="*/ 465834 h 572496"/>
              <a:gd name="connsiteX134" fmla="*/ 436197 w 883739"/>
              <a:gd name="connsiteY134" fmla="*/ 434091 h 572496"/>
              <a:gd name="connsiteX135" fmla="*/ 401546 w 883739"/>
              <a:gd name="connsiteY135" fmla="*/ 424013 h 572496"/>
              <a:gd name="connsiteX136" fmla="*/ 383386 w 883739"/>
              <a:gd name="connsiteY136" fmla="*/ 390815 h 572496"/>
              <a:gd name="connsiteX137" fmla="*/ 346027 w 883739"/>
              <a:gd name="connsiteY137" fmla="*/ 380581 h 572496"/>
              <a:gd name="connsiteX138" fmla="*/ 346013 w 883739"/>
              <a:gd name="connsiteY138" fmla="*/ 379598 h 572496"/>
              <a:gd name="connsiteX139" fmla="*/ 326627 w 883739"/>
              <a:gd name="connsiteY139" fmla="*/ 344405 h 572496"/>
              <a:gd name="connsiteX140" fmla="*/ 287457 w 883739"/>
              <a:gd name="connsiteY140" fmla="*/ 333458 h 572496"/>
              <a:gd name="connsiteX141" fmla="*/ 287415 w 883739"/>
              <a:gd name="connsiteY141" fmla="*/ 330450 h 572496"/>
              <a:gd name="connsiteX142" fmla="*/ 268029 w 883739"/>
              <a:gd name="connsiteY142" fmla="*/ 295300 h 572496"/>
              <a:gd name="connsiteX143" fmla="*/ 235373 w 883739"/>
              <a:gd name="connsiteY143" fmla="*/ 283896 h 572496"/>
              <a:gd name="connsiteX144" fmla="*/ 194336 w 883739"/>
              <a:gd name="connsiteY144" fmla="*/ 303610 h 572496"/>
              <a:gd name="connsiteX145" fmla="*/ 157162 w 883739"/>
              <a:gd name="connsiteY145" fmla="*/ 350249 h 572496"/>
              <a:gd name="connsiteX146" fmla="*/ 131733 w 883739"/>
              <a:gd name="connsiteY146" fmla="*/ 306190 h 572496"/>
              <a:gd name="connsiteX147" fmla="*/ 243298 w 883739"/>
              <a:gd name="connsiteY147" fmla="*/ 93520 h 572496"/>
              <a:gd name="connsiteX148" fmla="*/ 308054 w 883739"/>
              <a:gd name="connsiteY148" fmla="*/ 104809 h 572496"/>
              <a:gd name="connsiteX149" fmla="*/ 302467 w 883739"/>
              <a:gd name="connsiteY149" fmla="*/ 112621 h 572496"/>
              <a:gd name="connsiteX150" fmla="*/ 260517 w 883739"/>
              <a:gd name="connsiteY150" fmla="*/ 180997 h 572496"/>
              <a:gd name="connsiteX151" fmla="*/ 274928 w 883739"/>
              <a:gd name="connsiteY151" fmla="*/ 258624 h 572496"/>
              <a:gd name="connsiteX152" fmla="*/ 311889 w 883739"/>
              <a:gd name="connsiteY152" fmla="*/ 269372 h 572496"/>
              <a:gd name="connsiteX153" fmla="*/ 369261 w 883739"/>
              <a:gd name="connsiteY153" fmla="*/ 239281 h 572496"/>
              <a:gd name="connsiteX154" fmla="*/ 404041 w 883739"/>
              <a:gd name="connsiteY154" fmla="*/ 193555 h 572496"/>
              <a:gd name="connsiteX155" fmla="*/ 470179 w 883739"/>
              <a:gd name="connsiteY155" fmla="*/ 223844 h 572496"/>
              <a:gd name="connsiteX156" fmla="*/ 515749 w 883739"/>
              <a:gd name="connsiteY156" fmla="*/ 229346 h 572496"/>
              <a:gd name="connsiteX157" fmla="*/ 682592 w 883739"/>
              <a:gd name="connsiteY157" fmla="*/ 351132 h 572496"/>
              <a:gd name="connsiteX158" fmla="*/ 690189 w 883739"/>
              <a:gd name="connsiteY158" fmla="*/ 384701 h 572496"/>
              <a:gd name="connsiteX159" fmla="*/ 691714 w 883739"/>
              <a:gd name="connsiteY159" fmla="*/ 322496 h 572496"/>
              <a:gd name="connsiteX160" fmla="*/ 557299 w 883739"/>
              <a:gd name="connsiteY160" fmla="*/ 224386 h 572496"/>
              <a:gd name="connsiteX161" fmla="*/ 579151 w 883739"/>
              <a:gd name="connsiteY161" fmla="*/ 214180 h 572496"/>
              <a:gd name="connsiteX162" fmla="*/ 582415 w 883739"/>
              <a:gd name="connsiteY162" fmla="*/ 194282 h 572496"/>
              <a:gd name="connsiteX163" fmla="*/ 562516 w 883739"/>
              <a:gd name="connsiteY163" fmla="*/ 191018 h 572496"/>
              <a:gd name="connsiteX164" fmla="*/ 476451 w 883739"/>
              <a:gd name="connsiteY164" fmla="*/ 196021 h 572496"/>
              <a:gd name="connsiteX165" fmla="*/ 415985 w 883739"/>
              <a:gd name="connsiteY165" fmla="*/ 163835 h 572496"/>
              <a:gd name="connsiteX166" fmla="*/ 404539 w 883739"/>
              <a:gd name="connsiteY166" fmla="*/ 156480 h 572496"/>
              <a:gd name="connsiteX167" fmla="*/ 392138 w 883739"/>
              <a:gd name="connsiteY167" fmla="*/ 162068 h 572496"/>
              <a:gd name="connsiteX168" fmla="*/ 346298 w 883739"/>
              <a:gd name="connsiteY168" fmla="*/ 222348 h 572496"/>
              <a:gd name="connsiteX169" fmla="*/ 290522 w 883739"/>
              <a:gd name="connsiteY169" fmla="*/ 234791 h 572496"/>
              <a:gd name="connsiteX170" fmla="*/ 284934 w 883739"/>
              <a:gd name="connsiteY170" fmla="*/ 195650 h 572496"/>
              <a:gd name="connsiteX171" fmla="*/ 326798 w 883739"/>
              <a:gd name="connsiteY171" fmla="*/ 127416 h 572496"/>
              <a:gd name="connsiteX172" fmla="*/ 529903 w 883739"/>
              <a:gd name="connsiteY172" fmla="*/ 86365 h 572496"/>
              <a:gd name="connsiteX173" fmla="*/ 640599 w 883739"/>
              <a:gd name="connsiteY173" fmla="*/ 93862 h 572496"/>
              <a:gd name="connsiteX174" fmla="*/ 740876 w 883739"/>
              <a:gd name="connsiteY174" fmla="*/ 284965 h 572496"/>
              <a:gd name="connsiteX175" fmla="*/ 691714 w 883739"/>
              <a:gd name="connsiteY175" fmla="*/ 322496 h 572496"/>
              <a:gd name="connsiteX176" fmla="*/ 852299 w 883739"/>
              <a:gd name="connsiteY176" fmla="*/ 271339 h 572496"/>
              <a:gd name="connsiteX177" fmla="*/ 789439 w 883739"/>
              <a:gd name="connsiteY177" fmla="*/ 304308 h 572496"/>
              <a:gd name="connsiteX178" fmla="*/ 782013 w 883739"/>
              <a:gd name="connsiteY178" fmla="*/ 301985 h 572496"/>
              <a:gd name="connsiteX179" fmla="*/ 660070 w 883739"/>
              <a:gd name="connsiteY179" fmla="*/ 69574 h 572496"/>
              <a:gd name="connsiteX180" fmla="*/ 662408 w 883739"/>
              <a:gd name="connsiteY180" fmla="*/ 62119 h 572496"/>
              <a:gd name="connsiteX181" fmla="*/ 725311 w 883739"/>
              <a:gd name="connsiteY181" fmla="*/ 29135 h 572496"/>
              <a:gd name="connsiteX182" fmla="*/ 727791 w 883739"/>
              <a:gd name="connsiteY182" fmla="*/ 28522 h 572496"/>
              <a:gd name="connsiteX183" fmla="*/ 732709 w 883739"/>
              <a:gd name="connsiteY183" fmla="*/ 31444 h 572496"/>
              <a:gd name="connsiteX184" fmla="*/ 854637 w 883739"/>
              <a:gd name="connsiteY184" fmla="*/ 263827 h 572496"/>
              <a:gd name="connsiteX185" fmla="*/ 852299 w 883739"/>
              <a:gd name="connsiteY185" fmla="*/ 271339 h 57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883739" h="572496">
                <a:moveTo>
                  <a:pt x="879881" y="250613"/>
                </a:moveTo>
                <a:lnTo>
                  <a:pt x="757938" y="18202"/>
                </a:lnTo>
                <a:cubicBezTo>
                  <a:pt x="752065" y="6970"/>
                  <a:pt x="740505" y="0"/>
                  <a:pt x="727777" y="0"/>
                </a:cubicBezTo>
                <a:cubicBezTo>
                  <a:pt x="722289" y="0"/>
                  <a:pt x="716830" y="1354"/>
                  <a:pt x="712026" y="3891"/>
                </a:cubicBezTo>
                <a:lnTo>
                  <a:pt x="649166" y="36861"/>
                </a:lnTo>
                <a:cubicBezTo>
                  <a:pt x="637535" y="42947"/>
                  <a:pt x="631035" y="54906"/>
                  <a:pt x="631092" y="67236"/>
                </a:cubicBezTo>
                <a:cubicBezTo>
                  <a:pt x="605250" y="75731"/>
                  <a:pt x="577768" y="73280"/>
                  <a:pt x="539439" y="59496"/>
                </a:cubicBezTo>
                <a:cubicBezTo>
                  <a:pt x="431422" y="21880"/>
                  <a:pt x="365712" y="52170"/>
                  <a:pt x="331203" y="80934"/>
                </a:cubicBezTo>
                <a:cubicBezTo>
                  <a:pt x="319800" y="77442"/>
                  <a:pt x="265064" y="70058"/>
                  <a:pt x="252635" y="66609"/>
                </a:cubicBezTo>
                <a:cubicBezTo>
                  <a:pt x="252592" y="63316"/>
                  <a:pt x="252236" y="60023"/>
                  <a:pt x="251209" y="56788"/>
                </a:cubicBezTo>
                <a:cubicBezTo>
                  <a:pt x="248473" y="48121"/>
                  <a:pt x="242557" y="41037"/>
                  <a:pt x="234575" y="36889"/>
                </a:cubicBezTo>
                <a:lnTo>
                  <a:pt x="171729" y="3934"/>
                </a:lnTo>
                <a:cubicBezTo>
                  <a:pt x="166883" y="1368"/>
                  <a:pt x="161424" y="29"/>
                  <a:pt x="155964" y="29"/>
                </a:cubicBezTo>
                <a:cubicBezTo>
                  <a:pt x="143264" y="29"/>
                  <a:pt x="131718" y="6984"/>
                  <a:pt x="125789" y="18217"/>
                </a:cubicBezTo>
                <a:lnTo>
                  <a:pt x="3889" y="250613"/>
                </a:lnTo>
                <a:cubicBezTo>
                  <a:pt x="-4820" y="267219"/>
                  <a:pt x="1594" y="287831"/>
                  <a:pt x="18186" y="296582"/>
                </a:cubicBezTo>
                <a:lnTo>
                  <a:pt x="81088" y="329580"/>
                </a:lnTo>
                <a:cubicBezTo>
                  <a:pt x="85920" y="332089"/>
                  <a:pt x="91351" y="333415"/>
                  <a:pt x="96796" y="333415"/>
                </a:cubicBezTo>
                <a:cubicBezTo>
                  <a:pt x="102655" y="333415"/>
                  <a:pt x="108199" y="331790"/>
                  <a:pt x="113131" y="329110"/>
                </a:cubicBezTo>
                <a:cubicBezTo>
                  <a:pt x="116623" y="334370"/>
                  <a:pt x="131989" y="364545"/>
                  <a:pt x="138347" y="373868"/>
                </a:cubicBezTo>
                <a:lnTo>
                  <a:pt x="133785" y="379598"/>
                </a:lnTo>
                <a:cubicBezTo>
                  <a:pt x="125062" y="390530"/>
                  <a:pt x="121113" y="404228"/>
                  <a:pt x="122696" y="418197"/>
                </a:cubicBezTo>
                <a:cubicBezTo>
                  <a:pt x="124264" y="432152"/>
                  <a:pt x="131148" y="444624"/>
                  <a:pt x="142081" y="453348"/>
                </a:cubicBezTo>
                <a:cubicBezTo>
                  <a:pt x="151289" y="460688"/>
                  <a:pt x="162892" y="464722"/>
                  <a:pt x="174723" y="464722"/>
                </a:cubicBezTo>
                <a:cubicBezTo>
                  <a:pt x="174723" y="464722"/>
                  <a:pt x="174723" y="464722"/>
                  <a:pt x="174737" y="464722"/>
                </a:cubicBezTo>
                <a:cubicBezTo>
                  <a:pt x="180595" y="464722"/>
                  <a:pt x="186183" y="463482"/>
                  <a:pt x="191557" y="461672"/>
                </a:cubicBezTo>
                <a:cubicBezTo>
                  <a:pt x="194179" y="473218"/>
                  <a:pt x="200323" y="483538"/>
                  <a:pt x="209673" y="491007"/>
                </a:cubicBezTo>
                <a:cubicBezTo>
                  <a:pt x="219323" y="498704"/>
                  <a:pt x="230855" y="502424"/>
                  <a:pt x="242343" y="502424"/>
                </a:cubicBezTo>
                <a:cubicBezTo>
                  <a:pt x="250497" y="502424"/>
                  <a:pt x="258579" y="500400"/>
                  <a:pt x="265948" y="496708"/>
                </a:cubicBezTo>
                <a:cubicBezTo>
                  <a:pt x="268998" y="505204"/>
                  <a:pt x="274201" y="512758"/>
                  <a:pt x="281414" y="518503"/>
                </a:cubicBezTo>
                <a:cubicBezTo>
                  <a:pt x="290208" y="525530"/>
                  <a:pt x="300913" y="529250"/>
                  <a:pt x="312045" y="529250"/>
                </a:cubicBezTo>
                <a:cubicBezTo>
                  <a:pt x="313913" y="529250"/>
                  <a:pt x="315808" y="529150"/>
                  <a:pt x="317690" y="528937"/>
                </a:cubicBezTo>
                <a:cubicBezTo>
                  <a:pt x="323292" y="528309"/>
                  <a:pt x="328537" y="526585"/>
                  <a:pt x="333441" y="524233"/>
                </a:cubicBezTo>
                <a:cubicBezTo>
                  <a:pt x="336420" y="532115"/>
                  <a:pt x="341309" y="539142"/>
                  <a:pt x="348022" y="544502"/>
                </a:cubicBezTo>
                <a:cubicBezTo>
                  <a:pt x="356489" y="551272"/>
                  <a:pt x="366795" y="554865"/>
                  <a:pt x="377528" y="554865"/>
                </a:cubicBezTo>
                <a:cubicBezTo>
                  <a:pt x="379324" y="554865"/>
                  <a:pt x="381134" y="554765"/>
                  <a:pt x="382930" y="554565"/>
                </a:cubicBezTo>
                <a:cubicBezTo>
                  <a:pt x="394619" y="553254"/>
                  <a:pt x="405053" y="547695"/>
                  <a:pt x="412821" y="539071"/>
                </a:cubicBezTo>
                <a:lnTo>
                  <a:pt x="447572" y="561036"/>
                </a:lnTo>
                <a:cubicBezTo>
                  <a:pt x="460344" y="569119"/>
                  <a:pt x="472531" y="572497"/>
                  <a:pt x="483506" y="572497"/>
                </a:cubicBezTo>
                <a:cubicBezTo>
                  <a:pt x="502236" y="572497"/>
                  <a:pt x="517431" y="562619"/>
                  <a:pt x="525912" y="549391"/>
                </a:cubicBezTo>
                <a:cubicBezTo>
                  <a:pt x="530801" y="541794"/>
                  <a:pt x="533766" y="532700"/>
                  <a:pt x="534136" y="523377"/>
                </a:cubicBezTo>
                <a:cubicBezTo>
                  <a:pt x="552154" y="525330"/>
                  <a:pt x="570270" y="517462"/>
                  <a:pt x="580733" y="501441"/>
                </a:cubicBezTo>
                <a:cubicBezTo>
                  <a:pt x="585337" y="494385"/>
                  <a:pt x="587888" y="486574"/>
                  <a:pt x="588530" y="478720"/>
                </a:cubicBezTo>
                <a:cubicBezTo>
                  <a:pt x="616011" y="487301"/>
                  <a:pt x="640756" y="475883"/>
                  <a:pt x="653371" y="456769"/>
                </a:cubicBezTo>
                <a:cubicBezTo>
                  <a:pt x="659700" y="447176"/>
                  <a:pt x="663049" y="435487"/>
                  <a:pt x="662365" y="423500"/>
                </a:cubicBezTo>
                <a:cubicBezTo>
                  <a:pt x="668466" y="424398"/>
                  <a:pt x="674681" y="424198"/>
                  <a:pt x="680881" y="422887"/>
                </a:cubicBezTo>
                <a:cubicBezTo>
                  <a:pt x="694650" y="419993"/>
                  <a:pt x="706424" y="411968"/>
                  <a:pt x="714064" y="400294"/>
                </a:cubicBezTo>
                <a:cubicBezTo>
                  <a:pt x="725738" y="382377"/>
                  <a:pt x="724570" y="359614"/>
                  <a:pt x="712867" y="342224"/>
                </a:cubicBezTo>
                <a:lnTo>
                  <a:pt x="754318" y="310594"/>
                </a:lnTo>
                <a:lnTo>
                  <a:pt x="756755" y="315227"/>
                </a:lnTo>
                <a:cubicBezTo>
                  <a:pt x="762628" y="326473"/>
                  <a:pt x="774216" y="333443"/>
                  <a:pt x="786959" y="333443"/>
                </a:cubicBezTo>
                <a:cubicBezTo>
                  <a:pt x="792418" y="333443"/>
                  <a:pt x="797835" y="332118"/>
                  <a:pt x="802681" y="329580"/>
                </a:cubicBezTo>
                <a:lnTo>
                  <a:pt x="865584" y="296582"/>
                </a:lnTo>
                <a:cubicBezTo>
                  <a:pt x="882119" y="287845"/>
                  <a:pt x="888547" y="267248"/>
                  <a:pt x="879881" y="250613"/>
                </a:cubicBezTo>
                <a:close/>
                <a:moveTo>
                  <a:pt x="94302" y="304322"/>
                </a:moveTo>
                <a:lnTo>
                  <a:pt x="31456" y="271353"/>
                </a:lnTo>
                <a:cubicBezTo>
                  <a:pt x="28805" y="269956"/>
                  <a:pt x="27736" y="266521"/>
                  <a:pt x="29147" y="263855"/>
                </a:cubicBezTo>
                <a:lnTo>
                  <a:pt x="151033" y="31459"/>
                </a:lnTo>
                <a:cubicBezTo>
                  <a:pt x="152173" y="29278"/>
                  <a:pt x="154325" y="28508"/>
                  <a:pt x="155979" y="28508"/>
                </a:cubicBezTo>
                <a:cubicBezTo>
                  <a:pt x="156848" y="28508"/>
                  <a:pt x="157661" y="28708"/>
                  <a:pt x="158473" y="29135"/>
                </a:cubicBezTo>
                <a:lnTo>
                  <a:pt x="221390" y="62119"/>
                </a:lnTo>
                <a:cubicBezTo>
                  <a:pt x="223101" y="63003"/>
                  <a:pt x="223785" y="64499"/>
                  <a:pt x="224041" y="65312"/>
                </a:cubicBezTo>
                <a:cubicBezTo>
                  <a:pt x="224312" y="66153"/>
                  <a:pt x="224597" y="67806"/>
                  <a:pt x="223699" y="69545"/>
                </a:cubicBezTo>
                <a:lnTo>
                  <a:pt x="101742" y="301999"/>
                </a:lnTo>
                <a:cubicBezTo>
                  <a:pt x="99989" y="305306"/>
                  <a:pt x="96426" y="305420"/>
                  <a:pt x="94302" y="304322"/>
                </a:cubicBezTo>
                <a:close/>
                <a:moveTo>
                  <a:pt x="174708" y="436214"/>
                </a:moveTo>
                <a:cubicBezTo>
                  <a:pt x="169221" y="436214"/>
                  <a:pt x="164075" y="434433"/>
                  <a:pt x="159841" y="431054"/>
                </a:cubicBezTo>
                <a:cubicBezTo>
                  <a:pt x="154853" y="427092"/>
                  <a:pt x="151731" y="421376"/>
                  <a:pt x="151004" y="415005"/>
                </a:cubicBezTo>
                <a:cubicBezTo>
                  <a:pt x="150277" y="408633"/>
                  <a:pt x="152073" y="402361"/>
                  <a:pt x="156050" y="397387"/>
                </a:cubicBezTo>
                <a:lnTo>
                  <a:pt x="216644" y="321384"/>
                </a:lnTo>
                <a:cubicBezTo>
                  <a:pt x="221162" y="315683"/>
                  <a:pt x="228004" y="312419"/>
                  <a:pt x="235359" y="312419"/>
                </a:cubicBezTo>
                <a:cubicBezTo>
                  <a:pt x="240833" y="312419"/>
                  <a:pt x="245978" y="314200"/>
                  <a:pt x="250240" y="317607"/>
                </a:cubicBezTo>
                <a:cubicBezTo>
                  <a:pt x="255215" y="321570"/>
                  <a:pt x="258351" y="327271"/>
                  <a:pt x="259078" y="333657"/>
                </a:cubicBezTo>
                <a:cubicBezTo>
                  <a:pt x="259790" y="340043"/>
                  <a:pt x="258023" y="346272"/>
                  <a:pt x="254060" y="351232"/>
                </a:cubicBezTo>
                <a:lnTo>
                  <a:pt x="193495" y="427263"/>
                </a:lnTo>
                <a:cubicBezTo>
                  <a:pt x="188962" y="432950"/>
                  <a:pt x="182106" y="436214"/>
                  <a:pt x="174708" y="436214"/>
                </a:cubicBezTo>
                <a:close/>
                <a:moveTo>
                  <a:pt x="227448" y="468728"/>
                </a:moveTo>
                <a:cubicBezTo>
                  <a:pt x="222473" y="464751"/>
                  <a:pt x="219352" y="459049"/>
                  <a:pt x="218639" y="452678"/>
                </a:cubicBezTo>
                <a:cubicBezTo>
                  <a:pt x="217941" y="446434"/>
                  <a:pt x="219680" y="440334"/>
                  <a:pt x="223471" y="435416"/>
                </a:cubicBezTo>
                <a:lnTo>
                  <a:pt x="275085" y="370618"/>
                </a:lnTo>
                <a:cubicBezTo>
                  <a:pt x="275128" y="370575"/>
                  <a:pt x="275156" y="370589"/>
                  <a:pt x="275199" y="370532"/>
                </a:cubicBezTo>
                <a:cubicBezTo>
                  <a:pt x="283438" y="360212"/>
                  <a:pt x="298547" y="358516"/>
                  <a:pt x="308867" y="366712"/>
                </a:cubicBezTo>
                <a:cubicBezTo>
                  <a:pt x="313841" y="370689"/>
                  <a:pt x="316963" y="376390"/>
                  <a:pt x="317690" y="382790"/>
                </a:cubicBezTo>
                <a:cubicBezTo>
                  <a:pt x="318403" y="389176"/>
                  <a:pt x="316621" y="395420"/>
                  <a:pt x="312658" y="400380"/>
                </a:cubicBezTo>
                <a:lnTo>
                  <a:pt x="261130" y="464936"/>
                </a:lnTo>
                <a:cubicBezTo>
                  <a:pt x="252877" y="475270"/>
                  <a:pt x="237754" y="476938"/>
                  <a:pt x="227448" y="468728"/>
                </a:cubicBezTo>
                <a:close/>
                <a:moveTo>
                  <a:pt x="314483" y="500614"/>
                </a:moveTo>
                <a:cubicBezTo>
                  <a:pt x="309024" y="501255"/>
                  <a:pt x="303493" y="499702"/>
                  <a:pt x="299174" y="496224"/>
                </a:cubicBezTo>
                <a:cubicBezTo>
                  <a:pt x="294869" y="492803"/>
                  <a:pt x="292161" y="487871"/>
                  <a:pt x="291534" y="482340"/>
                </a:cubicBezTo>
                <a:cubicBezTo>
                  <a:pt x="290907" y="476824"/>
                  <a:pt x="292446" y="471422"/>
                  <a:pt x="295881" y="467117"/>
                </a:cubicBezTo>
                <a:lnTo>
                  <a:pt x="334937" y="418169"/>
                </a:lnTo>
                <a:cubicBezTo>
                  <a:pt x="335294" y="417727"/>
                  <a:pt x="335522" y="417200"/>
                  <a:pt x="335850" y="416743"/>
                </a:cubicBezTo>
                <a:cubicBezTo>
                  <a:pt x="336021" y="416629"/>
                  <a:pt x="336177" y="416572"/>
                  <a:pt x="336348" y="416373"/>
                </a:cubicBezTo>
                <a:cubicBezTo>
                  <a:pt x="343504" y="407436"/>
                  <a:pt x="356589" y="405925"/>
                  <a:pt x="365583" y="413094"/>
                </a:cubicBezTo>
                <a:cubicBezTo>
                  <a:pt x="374506" y="420221"/>
                  <a:pt x="375974" y="433321"/>
                  <a:pt x="368847" y="442272"/>
                </a:cubicBezTo>
                <a:lnTo>
                  <a:pt x="328352" y="492974"/>
                </a:lnTo>
                <a:cubicBezTo>
                  <a:pt x="324945" y="497278"/>
                  <a:pt x="320013" y="499987"/>
                  <a:pt x="314483" y="500614"/>
                </a:cubicBezTo>
                <a:close/>
                <a:moveTo>
                  <a:pt x="379795" y="526228"/>
                </a:moveTo>
                <a:cubicBezTo>
                  <a:pt x="374777" y="526827"/>
                  <a:pt x="369774" y="525373"/>
                  <a:pt x="365811" y="522209"/>
                </a:cubicBezTo>
                <a:cubicBezTo>
                  <a:pt x="361892" y="519073"/>
                  <a:pt x="359397" y="514554"/>
                  <a:pt x="358827" y="509480"/>
                </a:cubicBezTo>
                <a:cubicBezTo>
                  <a:pt x="358257" y="504420"/>
                  <a:pt x="359682" y="499474"/>
                  <a:pt x="362790" y="495554"/>
                </a:cubicBezTo>
                <a:lnTo>
                  <a:pt x="391155" y="460033"/>
                </a:lnTo>
                <a:cubicBezTo>
                  <a:pt x="391297" y="459862"/>
                  <a:pt x="391369" y="459676"/>
                  <a:pt x="391497" y="459505"/>
                </a:cubicBezTo>
                <a:cubicBezTo>
                  <a:pt x="391568" y="459420"/>
                  <a:pt x="391640" y="459434"/>
                  <a:pt x="391725" y="459334"/>
                </a:cubicBezTo>
                <a:cubicBezTo>
                  <a:pt x="398268" y="451153"/>
                  <a:pt x="410241" y="449813"/>
                  <a:pt x="418451" y="456370"/>
                </a:cubicBezTo>
                <a:cubicBezTo>
                  <a:pt x="422357" y="459477"/>
                  <a:pt x="424823" y="463967"/>
                  <a:pt x="425393" y="469027"/>
                </a:cubicBezTo>
                <a:cubicBezTo>
                  <a:pt x="425977" y="474116"/>
                  <a:pt x="424552" y="479105"/>
                  <a:pt x="421388" y="483053"/>
                </a:cubicBezTo>
                <a:lnTo>
                  <a:pt x="392538" y="519230"/>
                </a:lnTo>
                <a:cubicBezTo>
                  <a:pt x="389373" y="523192"/>
                  <a:pt x="384855" y="525658"/>
                  <a:pt x="379795" y="526228"/>
                </a:cubicBezTo>
                <a:close/>
                <a:moveTo>
                  <a:pt x="690189" y="384701"/>
                </a:moveTo>
                <a:cubicBezTo>
                  <a:pt x="686725" y="390003"/>
                  <a:pt x="681337" y="393652"/>
                  <a:pt x="675023" y="394992"/>
                </a:cubicBezTo>
                <a:cubicBezTo>
                  <a:pt x="668722" y="396303"/>
                  <a:pt x="662322" y="395149"/>
                  <a:pt x="657020" y="391685"/>
                </a:cubicBezTo>
                <a:lnTo>
                  <a:pt x="588886" y="347241"/>
                </a:lnTo>
                <a:cubicBezTo>
                  <a:pt x="582315" y="342922"/>
                  <a:pt x="573463" y="344789"/>
                  <a:pt x="569158" y="351389"/>
                </a:cubicBezTo>
                <a:cubicBezTo>
                  <a:pt x="564854" y="357974"/>
                  <a:pt x="566721" y="366812"/>
                  <a:pt x="573321" y="371116"/>
                </a:cubicBezTo>
                <a:lnTo>
                  <a:pt x="616396" y="399225"/>
                </a:lnTo>
                <a:cubicBezTo>
                  <a:pt x="616539" y="399325"/>
                  <a:pt x="616695" y="399425"/>
                  <a:pt x="616824" y="399525"/>
                </a:cubicBezTo>
                <a:cubicBezTo>
                  <a:pt x="636095" y="412396"/>
                  <a:pt x="637107" y="429658"/>
                  <a:pt x="629581" y="441075"/>
                </a:cubicBezTo>
                <a:cubicBezTo>
                  <a:pt x="621841" y="452792"/>
                  <a:pt x="605007" y="458778"/>
                  <a:pt x="584895" y="445636"/>
                </a:cubicBezTo>
                <a:lnTo>
                  <a:pt x="526981" y="408519"/>
                </a:lnTo>
                <a:cubicBezTo>
                  <a:pt x="520339" y="404300"/>
                  <a:pt x="511530" y="406267"/>
                  <a:pt x="507311" y="412909"/>
                </a:cubicBezTo>
                <a:cubicBezTo>
                  <a:pt x="503077" y="419552"/>
                  <a:pt x="505058" y="428360"/>
                  <a:pt x="511701" y="432580"/>
                </a:cubicBezTo>
                <a:lnTo>
                  <a:pt x="550856" y="457453"/>
                </a:lnTo>
                <a:cubicBezTo>
                  <a:pt x="560350" y="463653"/>
                  <a:pt x="563029" y="476396"/>
                  <a:pt x="556872" y="485847"/>
                </a:cubicBezTo>
                <a:cubicBezTo>
                  <a:pt x="550785" y="495169"/>
                  <a:pt x="537786" y="497920"/>
                  <a:pt x="528463" y="491862"/>
                </a:cubicBezTo>
                <a:lnTo>
                  <a:pt x="495665" y="471678"/>
                </a:lnTo>
                <a:cubicBezTo>
                  <a:pt x="488837" y="467758"/>
                  <a:pt x="480114" y="470110"/>
                  <a:pt x="476208" y="476952"/>
                </a:cubicBezTo>
                <a:cubicBezTo>
                  <a:pt x="472288" y="483780"/>
                  <a:pt x="474655" y="492489"/>
                  <a:pt x="481468" y="496409"/>
                </a:cubicBezTo>
                <a:lnTo>
                  <a:pt x="496192" y="504862"/>
                </a:lnTo>
                <a:cubicBezTo>
                  <a:pt x="507453" y="512302"/>
                  <a:pt x="507624" y="525116"/>
                  <a:pt x="501923" y="533982"/>
                </a:cubicBezTo>
                <a:cubicBezTo>
                  <a:pt x="495836" y="543490"/>
                  <a:pt x="482338" y="549234"/>
                  <a:pt x="462810" y="536933"/>
                </a:cubicBezTo>
                <a:lnTo>
                  <a:pt x="430952" y="516792"/>
                </a:lnTo>
                <a:lnTo>
                  <a:pt x="443667" y="500856"/>
                </a:lnTo>
                <a:cubicBezTo>
                  <a:pt x="451592" y="490935"/>
                  <a:pt x="455155" y="478506"/>
                  <a:pt x="453716" y="465834"/>
                </a:cubicBezTo>
                <a:cubicBezTo>
                  <a:pt x="452276" y="453205"/>
                  <a:pt x="446061" y="441916"/>
                  <a:pt x="436197" y="434091"/>
                </a:cubicBezTo>
                <a:cubicBezTo>
                  <a:pt x="426391" y="426251"/>
                  <a:pt x="414161" y="422687"/>
                  <a:pt x="401546" y="424013"/>
                </a:cubicBezTo>
                <a:cubicBezTo>
                  <a:pt x="400178" y="411412"/>
                  <a:pt x="394034" y="399325"/>
                  <a:pt x="383386" y="390815"/>
                </a:cubicBezTo>
                <a:cubicBezTo>
                  <a:pt x="372425" y="382078"/>
                  <a:pt x="358898" y="378856"/>
                  <a:pt x="346027" y="380581"/>
                </a:cubicBezTo>
                <a:cubicBezTo>
                  <a:pt x="345998" y="380253"/>
                  <a:pt x="346055" y="379925"/>
                  <a:pt x="346013" y="379598"/>
                </a:cubicBezTo>
                <a:cubicBezTo>
                  <a:pt x="344459" y="365643"/>
                  <a:pt x="337574" y="353142"/>
                  <a:pt x="326627" y="344405"/>
                </a:cubicBezTo>
                <a:cubicBezTo>
                  <a:pt x="315153" y="335268"/>
                  <a:pt x="300984" y="331776"/>
                  <a:pt x="287457" y="333458"/>
                </a:cubicBezTo>
                <a:cubicBezTo>
                  <a:pt x="287400" y="332445"/>
                  <a:pt x="287529" y="331448"/>
                  <a:pt x="287415" y="330450"/>
                </a:cubicBezTo>
                <a:cubicBezTo>
                  <a:pt x="285832" y="316481"/>
                  <a:pt x="278933" y="303995"/>
                  <a:pt x="268029" y="295300"/>
                </a:cubicBezTo>
                <a:cubicBezTo>
                  <a:pt x="258807" y="287945"/>
                  <a:pt x="247204" y="283896"/>
                  <a:pt x="235373" y="283896"/>
                </a:cubicBezTo>
                <a:cubicBezTo>
                  <a:pt x="219266" y="283896"/>
                  <a:pt x="204300" y="291080"/>
                  <a:pt x="194336" y="303610"/>
                </a:cubicBezTo>
                <a:lnTo>
                  <a:pt x="157162" y="350249"/>
                </a:lnTo>
                <a:cubicBezTo>
                  <a:pt x="154012" y="344889"/>
                  <a:pt x="138774" y="314799"/>
                  <a:pt x="131733" y="306190"/>
                </a:cubicBezTo>
                <a:lnTo>
                  <a:pt x="243298" y="93520"/>
                </a:lnTo>
                <a:cubicBezTo>
                  <a:pt x="258294" y="97854"/>
                  <a:pt x="302025" y="103783"/>
                  <a:pt x="308054" y="104809"/>
                </a:cubicBezTo>
                <a:cubicBezTo>
                  <a:pt x="305617" y="107974"/>
                  <a:pt x="303735" y="110668"/>
                  <a:pt x="302467" y="112621"/>
                </a:cubicBezTo>
                <a:cubicBezTo>
                  <a:pt x="292090" y="130980"/>
                  <a:pt x="267174" y="169879"/>
                  <a:pt x="260517" y="180997"/>
                </a:cubicBezTo>
                <a:cubicBezTo>
                  <a:pt x="240277" y="214822"/>
                  <a:pt x="253162" y="244356"/>
                  <a:pt x="274928" y="258624"/>
                </a:cubicBezTo>
                <a:cubicBezTo>
                  <a:pt x="285490" y="265552"/>
                  <a:pt x="298490" y="269372"/>
                  <a:pt x="311889" y="269372"/>
                </a:cubicBezTo>
                <a:cubicBezTo>
                  <a:pt x="332614" y="269372"/>
                  <a:pt x="354280" y="260221"/>
                  <a:pt x="369261" y="239281"/>
                </a:cubicBezTo>
                <a:lnTo>
                  <a:pt x="404041" y="193555"/>
                </a:lnTo>
                <a:cubicBezTo>
                  <a:pt x="424281" y="211686"/>
                  <a:pt x="455497" y="220509"/>
                  <a:pt x="470179" y="223844"/>
                </a:cubicBezTo>
                <a:cubicBezTo>
                  <a:pt x="484162" y="227009"/>
                  <a:pt x="500027" y="229090"/>
                  <a:pt x="515749" y="229346"/>
                </a:cubicBezTo>
                <a:lnTo>
                  <a:pt x="682592" y="351132"/>
                </a:lnTo>
                <a:cubicBezTo>
                  <a:pt x="693981" y="359442"/>
                  <a:pt x="697245" y="373882"/>
                  <a:pt x="690189" y="384701"/>
                </a:cubicBezTo>
                <a:close/>
                <a:moveTo>
                  <a:pt x="691714" y="322496"/>
                </a:moveTo>
                <a:lnTo>
                  <a:pt x="557299" y="224386"/>
                </a:lnTo>
                <a:cubicBezTo>
                  <a:pt x="565395" y="221991"/>
                  <a:pt x="572865" y="218699"/>
                  <a:pt x="579151" y="214180"/>
                </a:cubicBezTo>
                <a:cubicBezTo>
                  <a:pt x="585551" y="209590"/>
                  <a:pt x="587019" y="200682"/>
                  <a:pt x="582415" y="194282"/>
                </a:cubicBezTo>
                <a:cubicBezTo>
                  <a:pt x="577839" y="187882"/>
                  <a:pt x="568902" y="186442"/>
                  <a:pt x="562516" y="191018"/>
                </a:cubicBezTo>
                <a:cubicBezTo>
                  <a:pt x="547236" y="201993"/>
                  <a:pt x="511843" y="204046"/>
                  <a:pt x="476451" y="196021"/>
                </a:cubicBezTo>
                <a:cubicBezTo>
                  <a:pt x="446745" y="189279"/>
                  <a:pt x="423013" y="176650"/>
                  <a:pt x="415985" y="163835"/>
                </a:cubicBezTo>
                <a:cubicBezTo>
                  <a:pt x="413662" y="159602"/>
                  <a:pt x="409357" y="156836"/>
                  <a:pt x="404539" y="156480"/>
                </a:cubicBezTo>
                <a:cubicBezTo>
                  <a:pt x="399722" y="156067"/>
                  <a:pt x="395046" y="158219"/>
                  <a:pt x="392138" y="162068"/>
                </a:cubicBezTo>
                <a:lnTo>
                  <a:pt x="346298" y="222348"/>
                </a:lnTo>
                <a:cubicBezTo>
                  <a:pt x="329806" y="245354"/>
                  <a:pt x="303735" y="243444"/>
                  <a:pt x="290522" y="234791"/>
                </a:cubicBezTo>
                <a:cubicBezTo>
                  <a:pt x="277280" y="226111"/>
                  <a:pt x="275256" y="211843"/>
                  <a:pt x="284934" y="195650"/>
                </a:cubicBezTo>
                <a:cubicBezTo>
                  <a:pt x="291420" y="184831"/>
                  <a:pt x="316507" y="145690"/>
                  <a:pt x="326798" y="127416"/>
                </a:cubicBezTo>
                <a:cubicBezTo>
                  <a:pt x="336705" y="112193"/>
                  <a:pt x="393193" y="38728"/>
                  <a:pt x="529903" y="86365"/>
                </a:cubicBezTo>
                <a:cubicBezTo>
                  <a:pt x="562131" y="97953"/>
                  <a:pt x="600047" y="107304"/>
                  <a:pt x="640599" y="93862"/>
                </a:cubicBezTo>
                <a:lnTo>
                  <a:pt x="740876" y="284965"/>
                </a:lnTo>
                <a:lnTo>
                  <a:pt x="691714" y="322496"/>
                </a:lnTo>
                <a:close/>
                <a:moveTo>
                  <a:pt x="852299" y="271339"/>
                </a:moveTo>
                <a:lnTo>
                  <a:pt x="789439" y="304308"/>
                </a:lnTo>
                <a:cubicBezTo>
                  <a:pt x="787315" y="305463"/>
                  <a:pt x="783780" y="305349"/>
                  <a:pt x="782013" y="301985"/>
                </a:cubicBezTo>
                <a:lnTo>
                  <a:pt x="660070" y="69574"/>
                </a:lnTo>
                <a:cubicBezTo>
                  <a:pt x="658688" y="66922"/>
                  <a:pt x="659757" y="63501"/>
                  <a:pt x="662408" y="62119"/>
                </a:cubicBezTo>
                <a:lnTo>
                  <a:pt x="725311" y="29135"/>
                </a:lnTo>
                <a:cubicBezTo>
                  <a:pt x="726095" y="28722"/>
                  <a:pt x="726907" y="28522"/>
                  <a:pt x="727791" y="28522"/>
                </a:cubicBezTo>
                <a:cubicBezTo>
                  <a:pt x="729345" y="28522"/>
                  <a:pt x="731582" y="29278"/>
                  <a:pt x="732709" y="31444"/>
                </a:cubicBezTo>
                <a:lnTo>
                  <a:pt x="854637" y="263827"/>
                </a:lnTo>
                <a:cubicBezTo>
                  <a:pt x="856020" y="266492"/>
                  <a:pt x="854936" y="269956"/>
                  <a:pt x="852299" y="271339"/>
                </a:cubicBezTo>
                <a:close/>
              </a:path>
            </a:pathLst>
          </a:custGeom>
          <a:solidFill>
            <a:schemeClr val="bg1"/>
          </a:solidFill>
          <a:ln w="14139" cap="flat">
            <a:noFill/>
            <a:prstDash val="solid"/>
            <a:miter/>
          </a:ln>
        </p:spPr>
        <p:txBody>
          <a:bodyPr rtlCol="0" anchor="ctr"/>
          <a:lstStyle/>
          <a:p>
            <a:endParaRPr lang="es-ES"/>
          </a:p>
        </p:txBody>
      </p:sp>
      <p:sp>
        <p:nvSpPr>
          <p:cNvPr id="57" name="Forma libre 56">
            <a:extLst>
              <a:ext uri="{FF2B5EF4-FFF2-40B4-BE49-F238E27FC236}">
                <a16:creationId xmlns:a16="http://schemas.microsoft.com/office/drawing/2014/main" id="{ACA092B3-1C30-CAD1-9350-1AB5C67204F2}"/>
              </a:ext>
            </a:extLst>
          </p:cNvPr>
          <p:cNvSpPr/>
          <p:nvPr/>
        </p:nvSpPr>
        <p:spPr>
          <a:xfrm>
            <a:off x="7334866" y="2027488"/>
            <a:ext cx="435162" cy="436766"/>
          </a:xfrm>
          <a:custGeom>
            <a:avLst/>
            <a:gdLst>
              <a:gd name="connsiteX0" fmla="*/ 799468 w 1215396"/>
              <a:gd name="connsiteY0" fmla="*/ 485593 h 1219874"/>
              <a:gd name="connsiteX1" fmla="*/ 780549 w 1215396"/>
              <a:gd name="connsiteY1" fmla="*/ 470029 h 1219874"/>
              <a:gd name="connsiteX2" fmla="*/ 727100 w 1215396"/>
              <a:gd name="connsiteY2" fmla="*/ 470029 h 1219874"/>
              <a:gd name="connsiteX3" fmla="*/ 427347 w 1215396"/>
              <a:gd name="connsiteY3" fmla="*/ 190721 h 1219874"/>
              <a:gd name="connsiteX4" fmla="*/ 126760 w 1215396"/>
              <a:gd name="connsiteY4" fmla="*/ 492394 h 1219874"/>
              <a:gd name="connsiteX5" fmla="*/ 222338 w 1215396"/>
              <a:gd name="connsiteY5" fmla="*/ 713027 h 1219874"/>
              <a:gd name="connsiteX6" fmla="*/ 279715 w 1215396"/>
              <a:gd name="connsiteY6" fmla="*/ 836912 h 1219874"/>
              <a:gd name="connsiteX7" fmla="*/ 235829 w 1215396"/>
              <a:gd name="connsiteY7" fmla="*/ 897609 h 1219874"/>
              <a:gd name="connsiteX8" fmla="*/ 235829 w 1215396"/>
              <a:gd name="connsiteY8" fmla="*/ 915922 h 1219874"/>
              <a:gd name="connsiteX9" fmla="*/ 299409 w 1215396"/>
              <a:gd name="connsiteY9" fmla="*/ 979732 h 1219874"/>
              <a:gd name="connsiteX10" fmla="*/ 300754 w 1215396"/>
              <a:gd name="connsiteY10" fmla="*/ 979732 h 1219874"/>
              <a:gd name="connsiteX11" fmla="*/ 300754 w 1215396"/>
              <a:gd name="connsiteY11" fmla="*/ 1008057 h 1219874"/>
              <a:gd name="connsiteX12" fmla="*/ 367436 w 1215396"/>
              <a:gd name="connsiteY12" fmla="*/ 1075136 h 1219874"/>
              <a:gd name="connsiteX13" fmla="*/ 422797 w 1215396"/>
              <a:gd name="connsiteY13" fmla="*/ 1075136 h 1219874"/>
              <a:gd name="connsiteX14" fmla="*/ 499248 w 1215396"/>
              <a:gd name="connsiteY14" fmla="*/ 1151863 h 1219874"/>
              <a:gd name="connsiteX15" fmla="*/ 523543 w 1215396"/>
              <a:gd name="connsiteY15" fmla="*/ 1154301 h 1219874"/>
              <a:gd name="connsiteX16" fmla="*/ 575389 w 1215396"/>
              <a:gd name="connsiteY16" fmla="*/ 1119491 h 1219874"/>
              <a:gd name="connsiteX17" fmla="*/ 631681 w 1215396"/>
              <a:gd name="connsiteY17" fmla="*/ 1142939 h 1219874"/>
              <a:gd name="connsiteX18" fmla="*/ 643828 w 1215396"/>
              <a:gd name="connsiteY18" fmla="*/ 1204311 h 1219874"/>
              <a:gd name="connsiteX19" fmla="*/ 662747 w 1215396"/>
              <a:gd name="connsiteY19" fmla="*/ 1219875 h 1219874"/>
              <a:gd name="connsiteX20" fmla="*/ 780602 w 1215396"/>
              <a:gd name="connsiteY20" fmla="*/ 1219875 h 1219874"/>
              <a:gd name="connsiteX21" fmla="*/ 799521 w 1215396"/>
              <a:gd name="connsiteY21" fmla="*/ 1204311 h 1219874"/>
              <a:gd name="connsiteX22" fmla="*/ 811669 w 1215396"/>
              <a:gd name="connsiteY22" fmla="*/ 1142939 h 1219874"/>
              <a:gd name="connsiteX23" fmla="*/ 867961 w 1215396"/>
              <a:gd name="connsiteY23" fmla="*/ 1119491 h 1219874"/>
              <a:gd name="connsiteX24" fmla="*/ 919807 w 1215396"/>
              <a:gd name="connsiteY24" fmla="*/ 1154301 h 1219874"/>
              <a:gd name="connsiteX25" fmla="*/ 944102 w 1215396"/>
              <a:gd name="connsiteY25" fmla="*/ 1151863 h 1219874"/>
              <a:gd name="connsiteX26" fmla="*/ 1027532 w 1215396"/>
              <a:gd name="connsiteY26" fmla="*/ 1068131 h 1219874"/>
              <a:gd name="connsiteX27" fmla="*/ 1029961 w 1215396"/>
              <a:gd name="connsiteY27" fmla="*/ 1043749 h 1219874"/>
              <a:gd name="connsiteX28" fmla="*/ 995276 w 1215396"/>
              <a:gd name="connsiteY28" fmla="*/ 991872 h 1219874"/>
              <a:gd name="connsiteX29" fmla="*/ 1018486 w 1215396"/>
              <a:gd name="connsiteY29" fmla="*/ 934961 h 1219874"/>
              <a:gd name="connsiteX30" fmla="*/ 1079636 w 1215396"/>
              <a:gd name="connsiteY30" fmla="*/ 922769 h 1219874"/>
              <a:gd name="connsiteX31" fmla="*/ 1095144 w 1215396"/>
              <a:gd name="connsiteY31" fmla="*/ 903782 h 1219874"/>
              <a:gd name="connsiteX32" fmla="*/ 1095144 w 1215396"/>
              <a:gd name="connsiteY32" fmla="*/ 785500 h 1219874"/>
              <a:gd name="connsiteX33" fmla="*/ 1079636 w 1215396"/>
              <a:gd name="connsiteY33" fmla="*/ 766513 h 1219874"/>
              <a:gd name="connsiteX34" fmla="*/ 1018486 w 1215396"/>
              <a:gd name="connsiteY34" fmla="*/ 754323 h 1219874"/>
              <a:gd name="connsiteX35" fmla="*/ 995121 w 1215396"/>
              <a:gd name="connsiteY35" fmla="*/ 697827 h 1219874"/>
              <a:gd name="connsiteX36" fmla="*/ 1029806 w 1215396"/>
              <a:gd name="connsiteY36" fmla="*/ 645793 h 1219874"/>
              <a:gd name="connsiteX37" fmla="*/ 1027377 w 1215396"/>
              <a:gd name="connsiteY37" fmla="*/ 621411 h 1219874"/>
              <a:gd name="connsiteX38" fmla="*/ 999308 w 1215396"/>
              <a:gd name="connsiteY38" fmla="*/ 593241 h 1219874"/>
              <a:gd name="connsiteX39" fmla="*/ 1016986 w 1215396"/>
              <a:gd name="connsiteY39" fmla="*/ 575500 h 1219874"/>
              <a:gd name="connsiteX40" fmla="*/ 1091680 w 1215396"/>
              <a:gd name="connsiteY40" fmla="*/ 595576 h 1219874"/>
              <a:gd name="connsiteX41" fmla="*/ 1096694 w 1215396"/>
              <a:gd name="connsiteY41" fmla="*/ 596250 h 1219874"/>
              <a:gd name="connsiteX42" fmla="*/ 1110340 w 1215396"/>
              <a:gd name="connsiteY42" fmla="*/ 590544 h 1219874"/>
              <a:gd name="connsiteX43" fmla="*/ 1209741 w 1215396"/>
              <a:gd name="connsiteY43" fmla="*/ 490783 h 1219874"/>
              <a:gd name="connsiteX44" fmla="*/ 1214755 w 1215396"/>
              <a:gd name="connsiteY44" fmla="*/ 472108 h 1219874"/>
              <a:gd name="connsiteX45" fmla="*/ 1201110 w 1215396"/>
              <a:gd name="connsiteY45" fmla="*/ 458412 h 1219874"/>
              <a:gd name="connsiteX46" fmla="*/ 1148023 w 1215396"/>
              <a:gd name="connsiteY46" fmla="*/ 444041 h 1219874"/>
              <a:gd name="connsiteX47" fmla="*/ 1173817 w 1215396"/>
              <a:gd name="connsiteY47" fmla="*/ 418156 h 1219874"/>
              <a:gd name="connsiteX48" fmla="*/ 1173817 w 1215396"/>
              <a:gd name="connsiteY48" fmla="*/ 390918 h 1219874"/>
              <a:gd name="connsiteX49" fmla="*/ 1146678 w 1215396"/>
              <a:gd name="connsiteY49" fmla="*/ 390918 h 1219874"/>
              <a:gd name="connsiteX50" fmla="*/ 1120885 w 1215396"/>
              <a:gd name="connsiteY50" fmla="*/ 416805 h 1219874"/>
              <a:gd name="connsiteX51" fmla="*/ 1106567 w 1215396"/>
              <a:gd name="connsiteY51" fmla="*/ 363528 h 1219874"/>
              <a:gd name="connsiteX52" fmla="*/ 1092921 w 1215396"/>
              <a:gd name="connsiteY52" fmla="*/ 349833 h 1219874"/>
              <a:gd name="connsiteX53" fmla="*/ 1074313 w 1215396"/>
              <a:gd name="connsiteY53" fmla="*/ 354865 h 1219874"/>
              <a:gd name="connsiteX54" fmla="*/ 974911 w 1215396"/>
              <a:gd name="connsiteY54" fmla="*/ 454626 h 1219874"/>
              <a:gd name="connsiteX55" fmla="*/ 969897 w 1215396"/>
              <a:gd name="connsiteY55" fmla="*/ 473301 h 1219874"/>
              <a:gd name="connsiteX56" fmla="*/ 989901 w 1215396"/>
              <a:gd name="connsiteY56" fmla="*/ 548265 h 1219874"/>
              <a:gd name="connsiteX57" fmla="*/ 972172 w 1215396"/>
              <a:gd name="connsiteY57" fmla="*/ 566111 h 1219874"/>
              <a:gd name="connsiteX58" fmla="*/ 944103 w 1215396"/>
              <a:gd name="connsiteY58" fmla="*/ 537942 h 1219874"/>
              <a:gd name="connsiteX59" fmla="*/ 919809 w 1215396"/>
              <a:gd name="connsiteY59" fmla="*/ 535503 h 1219874"/>
              <a:gd name="connsiteX60" fmla="*/ 867962 w 1215396"/>
              <a:gd name="connsiteY60" fmla="*/ 570314 h 1219874"/>
              <a:gd name="connsiteX61" fmla="*/ 811670 w 1215396"/>
              <a:gd name="connsiteY61" fmla="*/ 546865 h 1219874"/>
              <a:gd name="connsiteX62" fmla="*/ 1090858 w 1215396"/>
              <a:gd name="connsiteY62" fmla="*/ 555524 h 1219874"/>
              <a:gd name="connsiteX63" fmla="*/ 1048471 w 1215396"/>
              <a:gd name="connsiteY63" fmla="*/ 544162 h 1219874"/>
              <a:gd name="connsiteX64" fmla="*/ 1116394 w 1215396"/>
              <a:gd name="connsiteY64" fmla="*/ 475995 h 1219874"/>
              <a:gd name="connsiteX65" fmla="*/ 1158780 w 1215396"/>
              <a:gd name="connsiteY65" fmla="*/ 487356 h 1219874"/>
              <a:gd name="connsiteX66" fmla="*/ 1077780 w 1215396"/>
              <a:gd name="connsiteY66" fmla="*/ 406062 h 1219874"/>
              <a:gd name="connsiteX67" fmla="*/ 1089101 w 1215396"/>
              <a:gd name="connsiteY67" fmla="*/ 448602 h 1219874"/>
              <a:gd name="connsiteX68" fmla="*/ 1021024 w 1215396"/>
              <a:gd name="connsiteY68" fmla="*/ 516925 h 1219874"/>
              <a:gd name="connsiteX69" fmla="*/ 1009858 w 1215396"/>
              <a:gd name="connsiteY69" fmla="*/ 474230 h 1219874"/>
              <a:gd name="connsiteX70" fmla="*/ 248709 w 1215396"/>
              <a:gd name="connsiteY70" fmla="*/ 684693 h 1219874"/>
              <a:gd name="connsiteX71" fmla="*/ 165382 w 1215396"/>
              <a:gd name="connsiteY71" fmla="*/ 492387 h 1219874"/>
              <a:gd name="connsiteX72" fmla="*/ 427461 w 1215396"/>
              <a:gd name="connsiteY72" fmla="*/ 229362 h 1219874"/>
              <a:gd name="connsiteX73" fmla="*/ 689539 w 1215396"/>
              <a:gd name="connsiteY73" fmla="*/ 492387 h 1219874"/>
              <a:gd name="connsiteX74" fmla="*/ 606213 w 1215396"/>
              <a:gd name="connsiteY74" fmla="*/ 684693 h 1219874"/>
              <a:gd name="connsiteX75" fmla="*/ 536688 w 1215396"/>
              <a:gd name="connsiteY75" fmla="*/ 833637 h 1219874"/>
              <a:gd name="connsiteX76" fmla="*/ 446487 w 1215396"/>
              <a:gd name="connsiteY76" fmla="*/ 833637 h 1219874"/>
              <a:gd name="connsiteX77" fmla="*/ 446539 w 1215396"/>
              <a:gd name="connsiteY77" fmla="*/ 593188 h 1219874"/>
              <a:gd name="connsiteX78" fmla="*/ 528624 w 1215396"/>
              <a:gd name="connsiteY78" fmla="*/ 516772 h 1219874"/>
              <a:gd name="connsiteX79" fmla="*/ 525678 w 1215396"/>
              <a:gd name="connsiteY79" fmla="*/ 489691 h 1219874"/>
              <a:gd name="connsiteX80" fmla="*/ 498695 w 1215396"/>
              <a:gd name="connsiteY80" fmla="*/ 492649 h 1219874"/>
              <a:gd name="connsiteX81" fmla="*/ 442661 w 1215396"/>
              <a:gd name="connsiteY81" fmla="*/ 549455 h 1219874"/>
              <a:gd name="connsiteX82" fmla="*/ 398518 w 1215396"/>
              <a:gd name="connsiteY82" fmla="*/ 489432 h 1219874"/>
              <a:gd name="connsiteX83" fmla="*/ 337367 w 1215396"/>
              <a:gd name="connsiteY83" fmla="*/ 504477 h 1219874"/>
              <a:gd name="connsiteX84" fmla="*/ 320205 w 1215396"/>
              <a:gd name="connsiteY84" fmla="*/ 568962 h 1219874"/>
              <a:gd name="connsiteX85" fmla="*/ 369363 w 1215396"/>
              <a:gd name="connsiteY85" fmla="*/ 611761 h 1219874"/>
              <a:gd name="connsiteX86" fmla="*/ 408235 w 1215396"/>
              <a:gd name="connsiteY86" fmla="*/ 609996 h 1219874"/>
              <a:gd name="connsiteX87" fmla="*/ 408235 w 1215396"/>
              <a:gd name="connsiteY87" fmla="*/ 833592 h 1219874"/>
              <a:gd name="connsiteX88" fmla="*/ 318446 w 1215396"/>
              <a:gd name="connsiteY88" fmla="*/ 833592 h 1219874"/>
              <a:gd name="connsiteX89" fmla="*/ 248715 w 1215396"/>
              <a:gd name="connsiteY89" fmla="*/ 684701 h 1219874"/>
              <a:gd name="connsiteX90" fmla="*/ 786509 w 1215396"/>
              <a:gd name="connsiteY90" fmla="*/ 844739 h 1219874"/>
              <a:gd name="connsiteX91" fmla="*/ 721689 w 1215396"/>
              <a:gd name="connsiteY91" fmla="*/ 909794 h 1219874"/>
              <a:gd name="connsiteX92" fmla="*/ 656869 w 1215396"/>
              <a:gd name="connsiteY92" fmla="*/ 844739 h 1219874"/>
              <a:gd name="connsiteX93" fmla="*/ 721689 w 1215396"/>
              <a:gd name="connsiteY93" fmla="*/ 779685 h 1219874"/>
              <a:gd name="connsiteX94" fmla="*/ 751824 w 1215396"/>
              <a:gd name="connsiteY94" fmla="*/ 787155 h 1219874"/>
              <a:gd name="connsiteX95" fmla="*/ 708093 w 1215396"/>
              <a:gd name="connsiteY95" fmla="*/ 831044 h 1219874"/>
              <a:gd name="connsiteX96" fmla="*/ 708093 w 1215396"/>
              <a:gd name="connsiteY96" fmla="*/ 858280 h 1219874"/>
              <a:gd name="connsiteX97" fmla="*/ 721739 w 1215396"/>
              <a:gd name="connsiteY97" fmla="*/ 863987 h 1219874"/>
              <a:gd name="connsiteX98" fmla="*/ 735385 w 1215396"/>
              <a:gd name="connsiteY98" fmla="*/ 858280 h 1219874"/>
              <a:gd name="connsiteX99" fmla="*/ 779116 w 1215396"/>
              <a:gd name="connsiteY99" fmla="*/ 814391 h 1219874"/>
              <a:gd name="connsiteX100" fmla="*/ 786508 w 1215396"/>
              <a:gd name="connsiteY100" fmla="*/ 844741 h 1219874"/>
              <a:gd name="connsiteX101" fmla="*/ 779790 w 1215396"/>
              <a:gd name="connsiteY101" fmla="*/ 759193 h 1219874"/>
              <a:gd name="connsiteX102" fmla="*/ 721741 w 1215396"/>
              <a:gd name="connsiteY102" fmla="*/ 741191 h 1219874"/>
              <a:gd name="connsiteX103" fmla="*/ 618461 w 1215396"/>
              <a:gd name="connsiteY103" fmla="*/ 844843 h 1219874"/>
              <a:gd name="connsiteX104" fmla="*/ 721741 w 1215396"/>
              <a:gd name="connsiteY104" fmla="*/ 948495 h 1219874"/>
              <a:gd name="connsiteX105" fmla="*/ 825020 w 1215396"/>
              <a:gd name="connsiteY105" fmla="*/ 844843 h 1219874"/>
              <a:gd name="connsiteX106" fmla="*/ 807082 w 1215396"/>
              <a:gd name="connsiteY106" fmla="*/ 786584 h 1219874"/>
              <a:gd name="connsiteX107" fmla="*/ 854639 w 1215396"/>
              <a:gd name="connsiteY107" fmla="*/ 738856 h 1219874"/>
              <a:gd name="connsiteX108" fmla="*/ 891650 w 1215396"/>
              <a:gd name="connsiteY108" fmla="*/ 844947 h 1219874"/>
              <a:gd name="connsiteX109" fmla="*/ 721792 w 1215396"/>
              <a:gd name="connsiteY109" fmla="*/ 1015419 h 1219874"/>
              <a:gd name="connsiteX110" fmla="*/ 598663 w 1215396"/>
              <a:gd name="connsiteY110" fmla="*/ 962295 h 1219874"/>
              <a:gd name="connsiteX111" fmla="*/ 618668 w 1215396"/>
              <a:gd name="connsiteY111" fmla="*/ 915813 h 1219874"/>
              <a:gd name="connsiteX112" fmla="*/ 618668 w 1215396"/>
              <a:gd name="connsiteY112" fmla="*/ 897500 h 1219874"/>
              <a:gd name="connsiteX113" fmla="*/ 575195 w 1215396"/>
              <a:gd name="connsiteY113" fmla="*/ 836906 h 1219874"/>
              <a:gd name="connsiteX114" fmla="*/ 632572 w 1215396"/>
              <a:gd name="connsiteY114" fmla="*/ 712918 h 1219874"/>
              <a:gd name="connsiteX115" fmla="*/ 656866 w 1215396"/>
              <a:gd name="connsiteY115" fmla="*/ 687187 h 1219874"/>
              <a:gd name="connsiteX116" fmla="*/ 721789 w 1215396"/>
              <a:gd name="connsiteY116" fmla="*/ 674322 h 1219874"/>
              <a:gd name="connsiteX117" fmla="*/ 827498 w 1215396"/>
              <a:gd name="connsiteY117" fmla="*/ 711466 h 1219874"/>
              <a:gd name="connsiteX118" fmla="*/ 407507 w 1215396"/>
              <a:gd name="connsiteY118" fmla="*/ 569477 h 1219874"/>
              <a:gd name="connsiteX119" fmla="*/ 376440 w 1215396"/>
              <a:gd name="connsiteY119" fmla="*/ 573679 h 1219874"/>
              <a:gd name="connsiteX120" fmla="*/ 356848 w 1215396"/>
              <a:gd name="connsiteY120" fmla="*/ 557545 h 1219874"/>
              <a:gd name="connsiteX121" fmla="*/ 364550 w 1215396"/>
              <a:gd name="connsiteY121" fmla="*/ 531659 h 1219874"/>
              <a:gd name="connsiteX122" fmla="*/ 378713 w 1215396"/>
              <a:gd name="connsiteY122" fmla="*/ 523670 h 1219874"/>
              <a:gd name="connsiteX123" fmla="*/ 383056 w 1215396"/>
              <a:gd name="connsiteY123" fmla="*/ 524604 h 1219874"/>
              <a:gd name="connsiteX124" fmla="*/ 407507 w 1215396"/>
              <a:gd name="connsiteY124" fmla="*/ 569478 h 1219874"/>
              <a:gd name="connsiteX125" fmla="*/ 274357 w 1215396"/>
              <a:gd name="connsiteY125" fmla="*/ 915600 h 1219874"/>
              <a:gd name="connsiteX126" fmla="*/ 274357 w 1215396"/>
              <a:gd name="connsiteY126" fmla="*/ 897287 h 1219874"/>
              <a:gd name="connsiteX127" fmla="*/ 299478 w 1215396"/>
              <a:gd name="connsiteY127" fmla="*/ 872075 h 1219874"/>
              <a:gd name="connsiteX128" fmla="*/ 554940 w 1215396"/>
              <a:gd name="connsiteY128" fmla="*/ 872075 h 1219874"/>
              <a:gd name="connsiteX129" fmla="*/ 580062 w 1215396"/>
              <a:gd name="connsiteY129" fmla="*/ 897287 h 1219874"/>
              <a:gd name="connsiteX130" fmla="*/ 580062 w 1215396"/>
              <a:gd name="connsiteY130" fmla="*/ 915600 h 1219874"/>
              <a:gd name="connsiteX131" fmla="*/ 563882 w 1215396"/>
              <a:gd name="connsiteY131" fmla="*/ 939204 h 1219874"/>
              <a:gd name="connsiteX132" fmla="*/ 562642 w 1215396"/>
              <a:gd name="connsiteY132" fmla="*/ 939620 h 1219874"/>
              <a:gd name="connsiteX133" fmla="*/ 555095 w 1215396"/>
              <a:gd name="connsiteY133" fmla="*/ 940864 h 1219874"/>
              <a:gd name="connsiteX134" fmla="*/ 534574 w 1215396"/>
              <a:gd name="connsiteY134" fmla="*/ 940864 h 1219874"/>
              <a:gd name="connsiteX135" fmla="*/ 320160 w 1215396"/>
              <a:gd name="connsiteY135" fmla="*/ 940812 h 1219874"/>
              <a:gd name="connsiteX136" fmla="*/ 299637 w 1215396"/>
              <a:gd name="connsiteY136" fmla="*/ 940812 h 1219874"/>
              <a:gd name="connsiteX137" fmla="*/ 274359 w 1215396"/>
              <a:gd name="connsiteY137" fmla="*/ 915600 h 1219874"/>
              <a:gd name="connsiteX138" fmla="*/ 339280 w 1215396"/>
              <a:gd name="connsiteY138" fmla="*/ 1007891 h 1219874"/>
              <a:gd name="connsiteX139" fmla="*/ 339280 w 1215396"/>
              <a:gd name="connsiteY139" fmla="*/ 979566 h 1219874"/>
              <a:gd name="connsiteX140" fmla="*/ 515239 w 1215396"/>
              <a:gd name="connsiteY140" fmla="*/ 979566 h 1219874"/>
              <a:gd name="connsiteX141" fmla="*/ 515239 w 1215396"/>
              <a:gd name="connsiteY141" fmla="*/ 1007891 h 1219874"/>
              <a:gd name="connsiteX142" fmla="*/ 486861 w 1215396"/>
              <a:gd name="connsiteY142" fmla="*/ 1036372 h 1219874"/>
              <a:gd name="connsiteX143" fmla="*/ 367609 w 1215396"/>
              <a:gd name="connsiteY143" fmla="*/ 1036372 h 1219874"/>
              <a:gd name="connsiteX144" fmla="*/ 339283 w 1215396"/>
              <a:gd name="connsiteY144" fmla="*/ 1007891 h 1219874"/>
              <a:gd name="connsiteX145" fmla="*/ 989085 w 1215396"/>
              <a:gd name="connsiteY145" fmla="*/ 637636 h 1219874"/>
              <a:gd name="connsiteX146" fmla="*/ 957501 w 1215396"/>
              <a:gd name="connsiteY146" fmla="*/ 685053 h 1219874"/>
              <a:gd name="connsiteX147" fmla="*/ 955744 w 1215396"/>
              <a:gd name="connsiteY147" fmla="*/ 703210 h 1219874"/>
              <a:gd name="connsiteX148" fmla="*/ 986914 w 1215396"/>
              <a:gd name="connsiteY148" fmla="*/ 778848 h 1219874"/>
              <a:gd name="connsiteX149" fmla="*/ 1000974 w 1215396"/>
              <a:gd name="connsiteY149" fmla="*/ 790365 h 1219874"/>
              <a:gd name="connsiteX150" fmla="*/ 1056749 w 1215396"/>
              <a:gd name="connsiteY150" fmla="*/ 801467 h 1219874"/>
              <a:gd name="connsiteX151" fmla="*/ 1056749 w 1215396"/>
              <a:gd name="connsiteY151" fmla="*/ 888051 h 1219874"/>
              <a:gd name="connsiteX152" fmla="*/ 1000974 w 1215396"/>
              <a:gd name="connsiteY152" fmla="*/ 899153 h 1219874"/>
              <a:gd name="connsiteX153" fmla="*/ 986914 w 1215396"/>
              <a:gd name="connsiteY153" fmla="*/ 910670 h 1219874"/>
              <a:gd name="connsiteX154" fmla="*/ 955744 w 1215396"/>
              <a:gd name="connsiteY154" fmla="*/ 986412 h 1219874"/>
              <a:gd name="connsiteX155" fmla="*/ 957501 w 1215396"/>
              <a:gd name="connsiteY155" fmla="*/ 1004569 h 1219874"/>
              <a:gd name="connsiteX156" fmla="*/ 989085 w 1215396"/>
              <a:gd name="connsiteY156" fmla="*/ 1051882 h 1219874"/>
              <a:gd name="connsiteX157" fmla="*/ 928037 w 1215396"/>
              <a:gd name="connsiteY157" fmla="*/ 1113150 h 1219874"/>
              <a:gd name="connsiteX158" fmla="*/ 880791 w 1215396"/>
              <a:gd name="connsiteY158" fmla="*/ 1081453 h 1219874"/>
              <a:gd name="connsiteX159" fmla="*/ 862699 w 1215396"/>
              <a:gd name="connsiteY159" fmla="*/ 1079689 h 1219874"/>
              <a:gd name="connsiteX160" fmla="*/ 787334 w 1215396"/>
              <a:gd name="connsiteY160" fmla="*/ 1110972 h 1219874"/>
              <a:gd name="connsiteX161" fmla="*/ 775858 w 1215396"/>
              <a:gd name="connsiteY161" fmla="*/ 1125083 h 1219874"/>
              <a:gd name="connsiteX162" fmla="*/ 764797 w 1215396"/>
              <a:gd name="connsiteY162" fmla="*/ 1181058 h 1219874"/>
              <a:gd name="connsiteX163" fmla="*/ 678524 w 1215396"/>
              <a:gd name="connsiteY163" fmla="*/ 1181058 h 1219874"/>
              <a:gd name="connsiteX164" fmla="*/ 667462 w 1215396"/>
              <a:gd name="connsiteY164" fmla="*/ 1125083 h 1219874"/>
              <a:gd name="connsiteX165" fmla="*/ 655986 w 1215396"/>
              <a:gd name="connsiteY165" fmla="*/ 1110972 h 1219874"/>
              <a:gd name="connsiteX166" fmla="*/ 580620 w 1215396"/>
              <a:gd name="connsiteY166" fmla="*/ 1079585 h 1219874"/>
              <a:gd name="connsiteX167" fmla="*/ 562528 w 1215396"/>
              <a:gd name="connsiteY167" fmla="*/ 1081350 h 1219874"/>
              <a:gd name="connsiteX168" fmla="*/ 515283 w 1215396"/>
              <a:gd name="connsiteY168" fmla="*/ 1113047 h 1219874"/>
              <a:gd name="connsiteX169" fmla="*/ 477186 w 1215396"/>
              <a:gd name="connsiteY169" fmla="*/ 1074813 h 1219874"/>
              <a:gd name="connsiteX170" fmla="*/ 486750 w 1215396"/>
              <a:gd name="connsiteY170" fmla="*/ 1074813 h 1219874"/>
              <a:gd name="connsiteX171" fmla="*/ 553587 w 1215396"/>
              <a:gd name="connsiteY171" fmla="*/ 1007734 h 1219874"/>
              <a:gd name="connsiteX172" fmla="*/ 553587 w 1215396"/>
              <a:gd name="connsiteY172" fmla="*/ 979409 h 1219874"/>
              <a:gd name="connsiteX173" fmla="*/ 554828 w 1215396"/>
              <a:gd name="connsiteY173" fmla="*/ 979409 h 1219874"/>
              <a:gd name="connsiteX174" fmla="*/ 561961 w 1215396"/>
              <a:gd name="connsiteY174" fmla="*/ 978993 h 1219874"/>
              <a:gd name="connsiteX175" fmla="*/ 721576 w 1215396"/>
              <a:gd name="connsiteY175" fmla="*/ 1053801 h 1219874"/>
              <a:gd name="connsiteX176" fmla="*/ 929943 w 1215396"/>
              <a:gd name="connsiteY176" fmla="*/ 844682 h 1219874"/>
              <a:gd name="connsiteX177" fmla="*/ 881870 w 1215396"/>
              <a:gd name="connsiteY177" fmla="*/ 711197 h 1219874"/>
              <a:gd name="connsiteX178" fmla="*/ 972174 w 1215396"/>
              <a:gd name="connsiteY178" fmla="*/ 620722 h 1219874"/>
              <a:gd name="connsiteX179" fmla="*/ 880791 w 1215396"/>
              <a:gd name="connsiteY179" fmla="*/ 608117 h 1219874"/>
              <a:gd name="connsiteX180" fmla="*/ 928037 w 1215396"/>
              <a:gd name="connsiteY180" fmla="*/ 576420 h 1219874"/>
              <a:gd name="connsiteX181" fmla="*/ 944939 w 1215396"/>
              <a:gd name="connsiteY181" fmla="*/ 593384 h 1219874"/>
              <a:gd name="connsiteX182" fmla="*/ 854738 w 1215396"/>
              <a:gd name="connsiteY182" fmla="*/ 683911 h 1219874"/>
              <a:gd name="connsiteX183" fmla="*/ 721734 w 1215396"/>
              <a:gd name="connsiteY183" fmla="*/ 635664 h 1219874"/>
              <a:gd name="connsiteX184" fmla="*/ 690564 w 1215396"/>
              <a:gd name="connsiteY184" fmla="*/ 637947 h 1219874"/>
              <a:gd name="connsiteX185" fmla="*/ 727678 w 1215396"/>
              <a:gd name="connsiteY185" fmla="*/ 508511 h 1219874"/>
              <a:gd name="connsiteX186" fmla="*/ 764947 w 1215396"/>
              <a:gd name="connsiteY186" fmla="*/ 508511 h 1219874"/>
              <a:gd name="connsiteX187" fmla="*/ 776009 w 1215396"/>
              <a:gd name="connsiteY187" fmla="*/ 564487 h 1219874"/>
              <a:gd name="connsiteX188" fmla="*/ 787484 w 1215396"/>
              <a:gd name="connsiteY188" fmla="*/ 578598 h 1219874"/>
              <a:gd name="connsiteX189" fmla="*/ 862850 w 1215396"/>
              <a:gd name="connsiteY189" fmla="*/ 609881 h 1219874"/>
              <a:gd name="connsiteX190" fmla="*/ 880787 w 1215396"/>
              <a:gd name="connsiteY190" fmla="*/ 608117 h 1219874"/>
              <a:gd name="connsiteX191" fmla="*/ 408176 w 1215396"/>
              <a:gd name="connsiteY191" fmla="*/ 129332 h 1219874"/>
              <a:gd name="connsiteX192" fmla="*/ 408176 w 1215396"/>
              <a:gd name="connsiteY192" fmla="*/ 19246 h 1219874"/>
              <a:gd name="connsiteX193" fmla="*/ 427354 w 1215396"/>
              <a:gd name="connsiteY193" fmla="*/ 0 h 1219874"/>
              <a:gd name="connsiteX194" fmla="*/ 446531 w 1215396"/>
              <a:gd name="connsiteY194" fmla="*/ 19246 h 1219874"/>
              <a:gd name="connsiteX195" fmla="*/ 446531 w 1215396"/>
              <a:gd name="connsiteY195" fmla="*/ 129436 h 1219874"/>
              <a:gd name="connsiteX196" fmla="*/ 427354 w 1215396"/>
              <a:gd name="connsiteY196" fmla="*/ 148682 h 1219874"/>
              <a:gd name="connsiteX197" fmla="*/ 408176 w 1215396"/>
              <a:gd name="connsiteY197" fmla="*/ 129332 h 1219874"/>
              <a:gd name="connsiteX198" fmla="*/ 175104 w 1215396"/>
              <a:gd name="connsiteY198" fmla="*/ 92291 h 1219874"/>
              <a:gd name="connsiteX199" fmla="*/ 182135 w 1215396"/>
              <a:gd name="connsiteY199" fmla="*/ 65885 h 1219874"/>
              <a:gd name="connsiteX200" fmla="*/ 208446 w 1215396"/>
              <a:gd name="connsiteY200" fmla="*/ 72940 h 1219874"/>
              <a:gd name="connsiteX201" fmla="*/ 263290 w 1215396"/>
              <a:gd name="connsiteY201" fmla="*/ 168344 h 1219874"/>
              <a:gd name="connsiteX202" fmla="*/ 256259 w 1215396"/>
              <a:gd name="connsiteY202" fmla="*/ 194751 h 1219874"/>
              <a:gd name="connsiteX203" fmla="*/ 246696 w 1215396"/>
              <a:gd name="connsiteY203" fmla="*/ 197344 h 1219874"/>
              <a:gd name="connsiteX204" fmla="*/ 230103 w 1215396"/>
              <a:gd name="connsiteY204" fmla="*/ 187746 h 1219874"/>
              <a:gd name="connsiteX205" fmla="*/ 2560 w 1215396"/>
              <a:gd name="connsiteY205" fmla="*/ 246109 h 1219874"/>
              <a:gd name="connsiteX206" fmla="*/ 28871 w 1215396"/>
              <a:gd name="connsiteY206" fmla="*/ 239054 h 1219874"/>
              <a:gd name="connsiteX207" fmla="*/ 123931 w 1215396"/>
              <a:gd name="connsiteY207" fmla="*/ 294095 h 1219874"/>
              <a:gd name="connsiteX208" fmla="*/ 130962 w 1215396"/>
              <a:gd name="connsiteY208" fmla="*/ 320501 h 1219874"/>
              <a:gd name="connsiteX209" fmla="*/ 114369 w 1215396"/>
              <a:gd name="connsiteY209" fmla="*/ 330099 h 1219874"/>
              <a:gd name="connsiteX210" fmla="*/ 104806 w 1215396"/>
              <a:gd name="connsiteY210" fmla="*/ 327505 h 1219874"/>
              <a:gd name="connsiteX211" fmla="*/ 9745 w 1215396"/>
              <a:gd name="connsiteY211" fmla="*/ 272463 h 1219874"/>
              <a:gd name="connsiteX212" fmla="*/ 2560 w 1215396"/>
              <a:gd name="connsiteY212" fmla="*/ 246109 h 1219874"/>
              <a:gd name="connsiteX213" fmla="*/ 591532 w 1215396"/>
              <a:gd name="connsiteY213" fmla="*/ 168343 h 1219874"/>
              <a:gd name="connsiteX214" fmla="*/ 646376 w 1215396"/>
              <a:gd name="connsiteY214" fmla="*/ 72939 h 1219874"/>
              <a:gd name="connsiteX215" fmla="*/ 672687 w 1215396"/>
              <a:gd name="connsiteY215" fmla="*/ 65884 h 1219874"/>
              <a:gd name="connsiteX216" fmla="*/ 679718 w 1215396"/>
              <a:gd name="connsiteY216" fmla="*/ 92289 h 1219874"/>
              <a:gd name="connsiteX217" fmla="*/ 624874 w 1215396"/>
              <a:gd name="connsiteY217" fmla="*/ 187693 h 1219874"/>
              <a:gd name="connsiteX218" fmla="*/ 608281 w 1215396"/>
              <a:gd name="connsiteY218" fmla="*/ 197291 h 1219874"/>
              <a:gd name="connsiteX219" fmla="*/ 598718 w 1215396"/>
              <a:gd name="connsiteY219" fmla="*/ 194697 h 1219874"/>
              <a:gd name="connsiteX220" fmla="*/ 591532 w 1215396"/>
              <a:gd name="connsiteY220" fmla="*/ 168343 h 1219874"/>
              <a:gd name="connsiteX221" fmla="*/ 723862 w 1215396"/>
              <a:gd name="connsiteY221" fmla="*/ 320501 h 1219874"/>
              <a:gd name="connsiteX222" fmla="*/ 730892 w 1215396"/>
              <a:gd name="connsiteY222" fmla="*/ 294095 h 1219874"/>
              <a:gd name="connsiteX223" fmla="*/ 825953 w 1215396"/>
              <a:gd name="connsiteY223" fmla="*/ 239053 h 1219874"/>
              <a:gd name="connsiteX224" fmla="*/ 852264 w 1215396"/>
              <a:gd name="connsiteY224" fmla="*/ 246109 h 1219874"/>
              <a:gd name="connsiteX225" fmla="*/ 845233 w 1215396"/>
              <a:gd name="connsiteY225" fmla="*/ 272513 h 1219874"/>
              <a:gd name="connsiteX226" fmla="*/ 750173 w 1215396"/>
              <a:gd name="connsiteY226" fmla="*/ 327556 h 1219874"/>
              <a:gd name="connsiteX227" fmla="*/ 740611 w 1215396"/>
              <a:gd name="connsiteY227" fmla="*/ 330151 h 1219874"/>
              <a:gd name="connsiteX228" fmla="*/ 723862 w 1215396"/>
              <a:gd name="connsiteY228" fmla="*/ 320501 h 121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215396" h="1219874">
                <a:moveTo>
                  <a:pt x="799468" y="485593"/>
                </a:moveTo>
                <a:cubicBezTo>
                  <a:pt x="797711" y="476514"/>
                  <a:pt x="789750" y="470029"/>
                  <a:pt x="780549" y="470029"/>
                </a:cubicBezTo>
                <a:lnTo>
                  <a:pt x="727100" y="470029"/>
                </a:lnTo>
                <a:cubicBezTo>
                  <a:pt x="715624" y="314033"/>
                  <a:pt x="585573" y="190721"/>
                  <a:pt x="427347" y="190721"/>
                </a:cubicBezTo>
                <a:cubicBezTo>
                  <a:pt x="261670" y="190721"/>
                  <a:pt x="126760" y="326119"/>
                  <a:pt x="126760" y="492394"/>
                </a:cubicBezTo>
                <a:cubicBezTo>
                  <a:pt x="126760" y="575761"/>
                  <a:pt x="161600" y="656119"/>
                  <a:pt x="222338" y="713027"/>
                </a:cubicBezTo>
                <a:cubicBezTo>
                  <a:pt x="258677" y="747059"/>
                  <a:pt x="276614" y="785657"/>
                  <a:pt x="279715" y="836912"/>
                </a:cubicBezTo>
                <a:cubicBezTo>
                  <a:pt x="254334" y="845316"/>
                  <a:pt x="235829" y="869284"/>
                  <a:pt x="235829" y="897609"/>
                </a:cubicBezTo>
                <a:lnTo>
                  <a:pt x="235829" y="915922"/>
                </a:lnTo>
                <a:cubicBezTo>
                  <a:pt x="235829" y="951146"/>
                  <a:pt x="264310" y="979732"/>
                  <a:pt x="299409" y="979732"/>
                </a:cubicBezTo>
                <a:lnTo>
                  <a:pt x="300754" y="979732"/>
                </a:lnTo>
                <a:lnTo>
                  <a:pt x="300754" y="1008057"/>
                </a:lnTo>
                <a:cubicBezTo>
                  <a:pt x="300754" y="1045047"/>
                  <a:pt x="330734" y="1075136"/>
                  <a:pt x="367436" y="1075136"/>
                </a:cubicBezTo>
                <a:lnTo>
                  <a:pt x="422797" y="1075136"/>
                </a:lnTo>
                <a:lnTo>
                  <a:pt x="499248" y="1151863"/>
                </a:lnTo>
                <a:cubicBezTo>
                  <a:pt x="505709" y="1158347"/>
                  <a:pt x="515841" y="1159333"/>
                  <a:pt x="523543" y="1154301"/>
                </a:cubicBezTo>
                <a:lnTo>
                  <a:pt x="575389" y="1119491"/>
                </a:lnTo>
                <a:lnTo>
                  <a:pt x="631681" y="1142939"/>
                </a:lnTo>
                <a:lnTo>
                  <a:pt x="643828" y="1204311"/>
                </a:lnTo>
                <a:cubicBezTo>
                  <a:pt x="645585" y="1213390"/>
                  <a:pt x="653546" y="1219875"/>
                  <a:pt x="662747" y="1219875"/>
                </a:cubicBezTo>
                <a:lnTo>
                  <a:pt x="780602" y="1219875"/>
                </a:lnTo>
                <a:cubicBezTo>
                  <a:pt x="789803" y="1219875"/>
                  <a:pt x="797764" y="1213390"/>
                  <a:pt x="799521" y="1204311"/>
                </a:cubicBezTo>
                <a:lnTo>
                  <a:pt x="811669" y="1142939"/>
                </a:lnTo>
                <a:lnTo>
                  <a:pt x="867961" y="1119491"/>
                </a:lnTo>
                <a:lnTo>
                  <a:pt x="919807" y="1154301"/>
                </a:lnTo>
                <a:cubicBezTo>
                  <a:pt x="927354" y="1159437"/>
                  <a:pt x="937641" y="1158347"/>
                  <a:pt x="944102" y="1151863"/>
                </a:cubicBezTo>
                <a:lnTo>
                  <a:pt x="1027532" y="1068131"/>
                </a:lnTo>
                <a:cubicBezTo>
                  <a:pt x="1033993" y="1061646"/>
                  <a:pt x="1034975" y="1051323"/>
                  <a:pt x="1029961" y="1043749"/>
                </a:cubicBezTo>
                <a:lnTo>
                  <a:pt x="995276" y="991872"/>
                </a:lnTo>
                <a:lnTo>
                  <a:pt x="1018486" y="934961"/>
                </a:lnTo>
                <a:lnTo>
                  <a:pt x="1079636" y="922769"/>
                </a:lnTo>
                <a:cubicBezTo>
                  <a:pt x="1088682" y="921006"/>
                  <a:pt x="1095144" y="913017"/>
                  <a:pt x="1095144" y="903782"/>
                </a:cubicBezTo>
                <a:lnTo>
                  <a:pt x="1095144" y="785500"/>
                </a:lnTo>
                <a:cubicBezTo>
                  <a:pt x="1095144" y="776266"/>
                  <a:pt x="1088682" y="768277"/>
                  <a:pt x="1079636" y="766513"/>
                </a:cubicBezTo>
                <a:lnTo>
                  <a:pt x="1018486" y="754323"/>
                </a:lnTo>
                <a:lnTo>
                  <a:pt x="995121" y="697827"/>
                </a:lnTo>
                <a:lnTo>
                  <a:pt x="1029806" y="645793"/>
                </a:lnTo>
                <a:cubicBezTo>
                  <a:pt x="1034923" y="638218"/>
                  <a:pt x="1033838" y="627895"/>
                  <a:pt x="1027377" y="621411"/>
                </a:cubicBezTo>
                <a:lnTo>
                  <a:pt x="999308" y="593241"/>
                </a:lnTo>
                <a:lnTo>
                  <a:pt x="1016986" y="575500"/>
                </a:lnTo>
                <a:lnTo>
                  <a:pt x="1091680" y="595576"/>
                </a:lnTo>
                <a:cubicBezTo>
                  <a:pt x="1093282" y="595991"/>
                  <a:pt x="1095040" y="596250"/>
                  <a:pt x="1096694" y="596250"/>
                </a:cubicBezTo>
                <a:cubicBezTo>
                  <a:pt x="1101708" y="596250"/>
                  <a:pt x="1106670" y="594227"/>
                  <a:pt x="1110340" y="590544"/>
                </a:cubicBezTo>
                <a:lnTo>
                  <a:pt x="1209741" y="490783"/>
                </a:lnTo>
                <a:cubicBezTo>
                  <a:pt x="1214601" y="485906"/>
                  <a:pt x="1216513" y="478850"/>
                  <a:pt x="1214755" y="472108"/>
                </a:cubicBezTo>
                <a:cubicBezTo>
                  <a:pt x="1212998" y="465467"/>
                  <a:pt x="1207726" y="460175"/>
                  <a:pt x="1201110" y="458412"/>
                </a:cubicBezTo>
                <a:lnTo>
                  <a:pt x="1148023" y="444041"/>
                </a:lnTo>
                <a:lnTo>
                  <a:pt x="1173817" y="418156"/>
                </a:lnTo>
                <a:cubicBezTo>
                  <a:pt x="1181363" y="410580"/>
                  <a:pt x="1181363" y="398389"/>
                  <a:pt x="1173817" y="390918"/>
                </a:cubicBezTo>
                <a:cubicBezTo>
                  <a:pt x="1166270" y="383344"/>
                  <a:pt x="1154122" y="383344"/>
                  <a:pt x="1146678" y="390918"/>
                </a:cubicBezTo>
                <a:lnTo>
                  <a:pt x="1120885" y="416805"/>
                </a:lnTo>
                <a:lnTo>
                  <a:pt x="1106567" y="363528"/>
                </a:lnTo>
                <a:cubicBezTo>
                  <a:pt x="1104809" y="356888"/>
                  <a:pt x="1099537" y="351751"/>
                  <a:pt x="1092921" y="349833"/>
                </a:cubicBezTo>
                <a:cubicBezTo>
                  <a:pt x="1086305" y="348068"/>
                  <a:pt x="1079171" y="349988"/>
                  <a:pt x="1074313" y="354865"/>
                </a:cubicBezTo>
                <a:lnTo>
                  <a:pt x="974911" y="454626"/>
                </a:lnTo>
                <a:cubicBezTo>
                  <a:pt x="970052" y="459503"/>
                  <a:pt x="968139" y="466557"/>
                  <a:pt x="969897" y="473301"/>
                </a:cubicBezTo>
                <a:lnTo>
                  <a:pt x="989901" y="548265"/>
                </a:lnTo>
                <a:lnTo>
                  <a:pt x="972172" y="566111"/>
                </a:lnTo>
                <a:lnTo>
                  <a:pt x="944103" y="537942"/>
                </a:lnTo>
                <a:cubicBezTo>
                  <a:pt x="937641" y="531457"/>
                  <a:pt x="927510" y="530471"/>
                  <a:pt x="919809" y="535503"/>
                </a:cubicBezTo>
                <a:lnTo>
                  <a:pt x="867962" y="570314"/>
                </a:lnTo>
                <a:lnTo>
                  <a:pt x="811670" y="546865"/>
                </a:lnTo>
                <a:close/>
                <a:moveTo>
                  <a:pt x="1090858" y="555524"/>
                </a:moveTo>
                <a:lnTo>
                  <a:pt x="1048471" y="544162"/>
                </a:lnTo>
                <a:lnTo>
                  <a:pt x="1116394" y="475995"/>
                </a:lnTo>
                <a:lnTo>
                  <a:pt x="1158780" y="487356"/>
                </a:lnTo>
                <a:close/>
                <a:moveTo>
                  <a:pt x="1077780" y="406062"/>
                </a:moveTo>
                <a:lnTo>
                  <a:pt x="1089101" y="448602"/>
                </a:lnTo>
                <a:lnTo>
                  <a:pt x="1021024" y="516925"/>
                </a:lnTo>
                <a:lnTo>
                  <a:pt x="1009858" y="474230"/>
                </a:lnTo>
                <a:close/>
                <a:moveTo>
                  <a:pt x="248709" y="684693"/>
                </a:moveTo>
                <a:cubicBezTo>
                  <a:pt x="195777" y="635097"/>
                  <a:pt x="165382" y="565010"/>
                  <a:pt x="165382" y="492387"/>
                </a:cubicBezTo>
                <a:cubicBezTo>
                  <a:pt x="165382" y="347388"/>
                  <a:pt x="282979" y="229362"/>
                  <a:pt x="427461" y="229362"/>
                </a:cubicBezTo>
                <a:cubicBezTo>
                  <a:pt x="571942" y="229362"/>
                  <a:pt x="689539" y="347384"/>
                  <a:pt x="689539" y="492387"/>
                </a:cubicBezTo>
                <a:cubicBezTo>
                  <a:pt x="689539" y="565017"/>
                  <a:pt x="659145" y="635102"/>
                  <a:pt x="606213" y="684693"/>
                </a:cubicBezTo>
                <a:cubicBezTo>
                  <a:pt x="562844" y="725210"/>
                  <a:pt x="540565" y="772937"/>
                  <a:pt x="536688" y="833637"/>
                </a:cubicBezTo>
                <a:lnTo>
                  <a:pt x="446487" y="833637"/>
                </a:lnTo>
                <a:lnTo>
                  <a:pt x="446539" y="593188"/>
                </a:lnTo>
                <a:cubicBezTo>
                  <a:pt x="470317" y="578974"/>
                  <a:pt x="497971" y="555265"/>
                  <a:pt x="528624" y="516772"/>
                </a:cubicBezTo>
                <a:cubicBezTo>
                  <a:pt x="535241" y="508523"/>
                  <a:pt x="533897" y="496332"/>
                  <a:pt x="525678" y="489691"/>
                </a:cubicBezTo>
                <a:cubicBezTo>
                  <a:pt x="517459" y="483051"/>
                  <a:pt x="505312" y="484400"/>
                  <a:pt x="498695" y="492649"/>
                </a:cubicBezTo>
                <a:cubicBezTo>
                  <a:pt x="477501" y="519055"/>
                  <a:pt x="458841" y="537109"/>
                  <a:pt x="442661" y="549455"/>
                </a:cubicBezTo>
                <a:cubicBezTo>
                  <a:pt x="435889" y="523723"/>
                  <a:pt x="420640" y="499184"/>
                  <a:pt x="398518" y="489432"/>
                </a:cubicBezTo>
                <a:cubicBezTo>
                  <a:pt x="378151" y="480509"/>
                  <a:pt x="355872" y="485904"/>
                  <a:pt x="337367" y="504477"/>
                </a:cubicBezTo>
                <a:cubicBezTo>
                  <a:pt x="319689" y="522219"/>
                  <a:pt x="313176" y="546342"/>
                  <a:pt x="320205" y="568962"/>
                </a:cubicBezTo>
                <a:cubicBezTo>
                  <a:pt x="326976" y="591166"/>
                  <a:pt x="345326" y="607196"/>
                  <a:pt x="369363" y="611761"/>
                </a:cubicBezTo>
                <a:cubicBezTo>
                  <a:pt x="378822" y="613525"/>
                  <a:pt x="391900" y="614043"/>
                  <a:pt x="408235" y="609996"/>
                </a:cubicBezTo>
                <a:lnTo>
                  <a:pt x="408235" y="833592"/>
                </a:lnTo>
                <a:lnTo>
                  <a:pt x="318446" y="833592"/>
                </a:lnTo>
                <a:cubicBezTo>
                  <a:pt x="314311" y="772896"/>
                  <a:pt x="291929" y="725218"/>
                  <a:pt x="248715" y="684701"/>
                </a:cubicBezTo>
                <a:close/>
                <a:moveTo>
                  <a:pt x="786509" y="844739"/>
                </a:moveTo>
                <a:cubicBezTo>
                  <a:pt x="786509" y="880535"/>
                  <a:pt x="757459" y="909794"/>
                  <a:pt x="721689" y="909794"/>
                </a:cubicBezTo>
                <a:cubicBezTo>
                  <a:pt x="686022" y="909794"/>
                  <a:pt x="656869" y="880639"/>
                  <a:pt x="656869" y="844739"/>
                </a:cubicBezTo>
                <a:cubicBezTo>
                  <a:pt x="656869" y="808944"/>
                  <a:pt x="685919" y="779685"/>
                  <a:pt x="721689" y="779685"/>
                </a:cubicBezTo>
                <a:cubicBezTo>
                  <a:pt x="732492" y="779685"/>
                  <a:pt x="742780" y="782382"/>
                  <a:pt x="751824" y="787155"/>
                </a:cubicBezTo>
                <a:lnTo>
                  <a:pt x="708093" y="831044"/>
                </a:lnTo>
                <a:cubicBezTo>
                  <a:pt x="700547" y="838618"/>
                  <a:pt x="700547" y="850810"/>
                  <a:pt x="708093" y="858280"/>
                </a:cubicBezTo>
                <a:cubicBezTo>
                  <a:pt x="711867" y="862068"/>
                  <a:pt x="716727" y="863987"/>
                  <a:pt x="721739" y="863987"/>
                </a:cubicBezTo>
                <a:cubicBezTo>
                  <a:pt x="726753" y="863987"/>
                  <a:pt x="731612" y="862068"/>
                  <a:pt x="735385" y="858280"/>
                </a:cubicBezTo>
                <a:lnTo>
                  <a:pt x="779116" y="814391"/>
                </a:lnTo>
                <a:cubicBezTo>
                  <a:pt x="783820" y="823574"/>
                  <a:pt x="786508" y="833898"/>
                  <a:pt x="786508" y="844741"/>
                </a:cubicBezTo>
                <a:close/>
                <a:moveTo>
                  <a:pt x="779790" y="759193"/>
                </a:moveTo>
                <a:cubicBezTo>
                  <a:pt x="763197" y="747831"/>
                  <a:pt x="743192" y="741191"/>
                  <a:pt x="721741" y="741191"/>
                </a:cubicBezTo>
                <a:cubicBezTo>
                  <a:pt x="664777" y="741191"/>
                  <a:pt x="618461" y="787673"/>
                  <a:pt x="618461" y="844843"/>
                </a:cubicBezTo>
                <a:cubicBezTo>
                  <a:pt x="618461" y="902013"/>
                  <a:pt x="664777" y="948495"/>
                  <a:pt x="721741" y="948495"/>
                </a:cubicBezTo>
                <a:cubicBezTo>
                  <a:pt x="778704" y="948495"/>
                  <a:pt x="825020" y="902013"/>
                  <a:pt x="825020" y="844843"/>
                </a:cubicBezTo>
                <a:cubicBezTo>
                  <a:pt x="825020" y="823313"/>
                  <a:pt x="818403" y="803082"/>
                  <a:pt x="807082" y="786584"/>
                </a:cubicBezTo>
                <a:lnTo>
                  <a:pt x="854639" y="738856"/>
                </a:lnTo>
                <a:cubicBezTo>
                  <a:pt x="877745" y="768011"/>
                  <a:pt x="891650" y="804845"/>
                  <a:pt x="891650" y="844947"/>
                </a:cubicBezTo>
                <a:cubicBezTo>
                  <a:pt x="891650" y="939001"/>
                  <a:pt x="815509" y="1015419"/>
                  <a:pt x="721792" y="1015419"/>
                </a:cubicBezTo>
                <a:cubicBezTo>
                  <a:pt x="675219" y="1015419"/>
                  <a:pt x="630506" y="995912"/>
                  <a:pt x="598663" y="962295"/>
                </a:cubicBezTo>
                <a:cubicBezTo>
                  <a:pt x="610966" y="950623"/>
                  <a:pt x="618668" y="934126"/>
                  <a:pt x="618668" y="915813"/>
                </a:cubicBezTo>
                <a:lnTo>
                  <a:pt x="618668" y="897500"/>
                </a:lnTo>
                <a:cubicBezTo>
                  <a:pt x="618668" y="869330"/>
                  <a:pt x="600421" y="845466"/>
                  <a:pt x="575195" y="836906"/>
                </a:cubicBezTo>
                <a:cubicBezTo>
                  <a:pt x="578142" y="785702"/>
                  <a:pt x="596285" y="746899"/>
                  <a:pt x="632572" y="712918"/>
                </a:cubicBezTo>
                <a:cubicBezTo>
                  <a:pt x="641203" y="704773"/>
                  <a:pt x="649319" y="696266"/>
                  <a:pt x="656866" y="687187"/>
                </a:cubicBezTo>
                <a:cubicBezTo>
                  <a:pt x="677542" y="678627"/>
                  <a:pt x="699252" y="674322"/>
                  <a:pt x="721789" y="674322"/>
                </a:cubicBezTo>
                <a:cubicBezTo>
                  <a:pt x="761746" y="674322"/>
                  <a:pt x="798500" y="688276"/>
                  <a:pt x="827498" y="711466"/>
                </a:cubicBezTo>
                <a:close/>
                <a:moveTo>
                  <a:pt x="407507" y="569477"/>
                </a:moveTo>
                <a:cubicBezTo>
                  <a:pt x="391844" y="575287"/>
                  <a:pt x="381299" y="574612"/>
                  <a:pt x="376440" y="573679"/>
                </a:cubicBezTo>
                <a:cubicBezTo>
                  <a:pt x="366567" y="571760"/>
                  <a:pt x="359433" y="565794"/>
                  <a:pt x="356848" y="557545"/>
                </a:cubicBezTo>
                <a:cubicBezTo>
                  <a:pt x="354161" y="548727"/>
                  <a:pt x="357003" y="539129"/>
                  <a:pt x="364550" y="531659"/>
                </a:cubicBezTo>
                <a:cubicBezTo>
                  <a:pt x="370908" y="525277"/>
                  <a:pt x="375613" y="523670"/>
                  <a:pt x="378713" y="523670"/>
                </a:cubicBezTo>
                <a:cubicBezTo>
                  <a:pt x="380730" y="523670"/>
                  <a:pt x="382074" y="524343"/>
                  <a:pt x="383056" y="524604"/>
                </a:cubicBezTo>
                <a:cubicBezTo>
                  <a:pt x="393703" y="529376"/>
                  <a:pt x="404921" y="548364"/>
                  <a:pt x="407507" y="569478"/>
                </a:cubicBezTo>
                <a:close/>
                <a:moveTo>
                  <a:pt x="274357" y="915600"/>
                </a:moveTo>
                <a:lnTo>
                  <a:pt x="274357" y="897287"/>
                </a:lnTo>
                <a:cubicBezTo>
                  <a:pt x="274357" y="883332"/>
                  <a:pt x="285678" y="872075"/>
                  <a:pt x="299478" y="872075"/>
                </a:cubicBezTo>
                <a:lnTo>
                  <a:pt x="554940" y="872075"/>
                </a:lnTo>
                <a:cubicBezTo>
                  <a:pt x="568846" y="872075"/>
                  <a:pt x="580062" y="883437"/>
                  <a:pt x="580062" y="897287"/>
                </a:cubicBezTo>
                <a:lnTo>
                  <a:pt x="580062" y="915600"/>
                </a:lnTo>
                <a:cubicBezTo>
                  <a:pt x="580062" y="926443"/>
                  <a:pt x="573291" y="935521"/>
                  <a:pt x="563882" y="939204"/>
                </a:cubicBezTo>
                <a:cubicBezTo>
                  <a:pt x="563469" y="939360"/>
                  <a:pt x="563055" y="939463"/>
                  <a:pt x="562642" y="939620"/>
                </a:cubicBezTo>
                <a:cubicBezTo>
                  <a:pt x="560212" y="940450"/>
                  <a:pt x="557627" y="940864"/>
                  <a:pt x="555095" y="940864"/>
                </a:cubicBezTo>
                <a:lnTo>
                  <a:pt x="534574" y="940864"/>
                </a:lnTo>
                <a:lnTo>
                  <a:pt x="320160" y="940812"/>
                </a:lnTo>
                <a:lnTo>
                  <a:pt x="299637" y="940812"/>
                </a:lnTo>
                <a:cubicBezTo>
                  <a:pt x="285682" y="940916"/>
                  <a:pt x="274359" y="929554"/>
                  <a:pt x="274359" y="915600"/>
                </a:cubicBezTo>
                <a:close/>
                <a:moveTo>
                  <a:pt x="339280" y="1007891"/>
                </a:moveTo>
                <a:lnTo>
                  <a:pt x="339280" y="979566"/>
                </a:lnTo>
                <a:lnTo>
                  <a:pt x="515239" y="979566"/>
                </a:lnTo>
                <a:lnTo>
                  <a:pt x="515239" y="1007891"/>
                </a:lnTo>
                <a:cubicBezTo>
                  <a:pt x="515239" y="1023610"/>
                  <a:pt x="502523" y="1036372"/>
                  <a:pt x="486861" y="1036372"/>
                </a:cubicBezTo>
                <a:lnTo>
                  <a:pt x="367609" y="1036372"/>
                </a:lnTo>
                <a:cubicBezTo>
                  <a:pt x="351999" y="1036320"/>
                  <a:pt x="339283" y="1023610"/>
                  <a:pt x="339283" y="1007891"/>
                </a:cubicBezTo>
                <a:close/>
                <a:moveTo>
                  <a:pt x="989085" y="637636"/>
                </a:moveTo>
                <a:lnTo>
                  <a:pt x="957501" y="685053"/>
                </a:lnTo>
                <a:cubicBezTo>
                  <a:pt x="953832" y="690449"/>
                  <a:pt x="953315" y="697244"/>
                  <a:pt x="955744" y="703210"/>
                </a:cubicBezTo>
                <a:lnTo>
                  <a:pt x="986914" y="778848"/>
                </a:lnTo>
                <a:cubicBezTo>
                  <a:pt x="989344" y="784814"/>
                  <a:pt x="994616" y="789171"/>
                  <a:pt x="1000974" y="790365"/>
                </a:cubicBezTo>
                <a:lnTo>
                  <a:pt x="1056749" y="801467"/>
                </a:lnTo>
                <a:lnTo>
                  <a:pt x="1056749" y="888051"/>
                </a:lnTo>
                <a:lnTo>
                  <a:pt x="1000974" y="899153"/>
                </a:lnTo>
                <a:cubicBezTo>
                  <a:pt x="994616" y="900398"/>
                  <a:pt x="989344" y="904703"/>
                  <a:pt x="986914" y="910670"/>
                </a:cubicBezTo>
                <a:lnTo>
                  <a:pt x="955744" y="986412"/>
                </a:lnTo>
                <a:cubicBezTo>
                  <a:pt x="953315" y="992378"/>
                  <a:pt x="953987" y="999173"/>
                  <a:pt x="957501" y="1004569"/>
                </a:cubicBezTo>
                <a:lnTo>
                  <a:pt x="989085" y="1051882"/>
                </a:lnTo>
                <a:lnTo>
                  <a:pt x="928037" y="1113150"/>
                </a:lnTo>
                <a:lnTo>
                  <a:pt x="880791" y="1081453"/>
                </a:lnTo>
                <a:cubicBezTo>
                  <a:pt x="875416" y="1077925"/>
                  <a:pt x="868644" y="1077251"/>
                  <a:pt x="862699" y="1079689"/>
                </a:cubicBezTo>
                <a:lnTo>
                  <a:pt x="787334" y="1110972"/>
                </a:lnTo>
                <a:cubicBezTo>
                  <a:pt x="781389" y="1113409"/>
                  <a:pt x="777048" y="1118702"/>
                  <a:pt x="775858" y="1125083"/>
                </a:cubicBezTo>
                <a:lnTo>
                  <a:pt x="764797" y="1181058"/>
                </a:lnTo>
                <a:lnTo>
                  <a:pt x="678524" y="1181058"/>
                </a:lnTo>
                <a:lnTo>
                  <a:pt x="667462" y="1125083"/>
                </a:lnTo>
                <a:cubicBezTo>
                  <a:pt x="666222" y="1118702"/>
                  <a:pt x="661932" y="1113409"/>
                  <a:pt x="655986" y="1110972"/>
                </a:cubicBezTo>
                <a:lnTo>
                  <a:pt x="580620" y="1079585"/>
                </a:lnTo>
                <a:cubicBezTo>
                  <a:pt x="574676" y="1077148"/>
                  <a:pt x="567905" y="1077821"/>
                  <a:pt x="562528" y="1081350"/>
                </a:cubicBezTo>
                <a:lnTo>
                  <a:pt x="515283" y="1113047"/>
                </a:lnTo>
                <a:lnTo>
                  <a:pt x="477186" y="1074813"/>
                </a:lnTo>
                <a:lnTo>
                  <a:pt x="486750" y="1074813"/>
                </a:lnTo>
                <a:cubicBezTo>
                  <a:pt x="523606" y="1074813"/>
                  <a:pt x="553587" y="1044724"/>
                  <a:pt x="553587" y="1007734"/>
                </a:cubicBezTo>
                <a:lnTo>
                  <a:pt x="553587" y="979409"/>
                </a:lnTo>
                <a:lnTo>
                  <a:pt x="554828" y="979409"/>
                </a:lnTo>
                <a:cubicBezTo>
                  <a:pt x="557258" y="979409"/>
                  <a:pt x="559687" y="979252"/>
                  <a:pt x="561961" y="978993"/>
                </a:cubicBezTo>
                <a:cubicBezTo>
                  <a:pt x="601401" y="1025995"/>
                  <a:pt x="660123" y="1053801"/>
                  <a:pt x="721576" y="1053801"/>
                </a:cubicBezTo>
                <a:cubicBezTo>
                  <a:pt x="836486" y="1053801"/>
                  <a:pt x="929943" y="960006"/>
                  <a:pt x="929943" y="844682"/>
                </a:cubicBezTo>
                <a:cubicBezTo>
                  <a:pt x="929943" y="793998"/>
                  <a:pt x="911850" y="747359"/>
                  <a:pt x="881870" y="711197"/>
                </a:cubicBezTo>
                <a:lnTo>
                  <a:pt x="972174" y="620722"/>
                </a:lnTo>
                <a:close/>
                <a:moveTo>
                  <a:pt x="880791" y="608117"/>
                </a:moveTo>
                <a:lnTo>
                  <a:pt x="928037" y="576420"/>
                </a:lnTo>
                <a:lnTo>
                  <a:pt x="944939" y="593384"/>
                </a:lnTo>
                <a:lnTo>
                  <a:pt x="854738" y="683911"/>
                </a:lnTo>
                <a:cubicBezTo>
                  <a:pt x="818709" y="653822"/>
                  <a:pt x="772239" y="635664"/>
                  <a:pt x="721734" y="635664"/>
                </a:cubicBezTo>
                <a:cubicBezTo>
                  <a:pt x="711189" y="635664"/>
                  <a:pt x="700799" y="636494"/>
                  <a:pt x="690564" y="637947"/>
                </a:cubicBezTo>
                <a:cubicBezTo>
                  <a:pt x="712325" y="598364"/>
                  <a:pt x="725145" y="554060"/>
                  <a:pt x="727678" y="508511"/>
                </a:cubicBezTo>
                <a:lnTo>
                  <a:pt x="764947" y="508511"/>
                </a:lnTo>
                <a:lnTo>
                  <a:pt x="776009" y="564487"/>
                </a:lnTo>
                <a:cubicBezTo>
                  <a:pt x="777250" y="570867"/>
                  <a:pt x="781540" y="576160"/>
                  <a:pt x="787484" y="578598"/>
                </a:cubicBezTo>
                <a:lnTo>
                  <a:pt x="862850" y="609881"/>
                </a:lnTo>
                <a:cubicBezTo>
                  <a:pt x="868588" y="612423"/>
                  <a:pt x="875515" y="611748"/>
                  <a:pt x="880787" y="608117"/>
                </a:cubicBezTo>
                <a:close/>
                <a:moveTo>
                  <a:pt x="408176" y="129332"/>
                </a:moveTo>
                <a:lnTo>
                  <a:pt x="408176" y="19246"/>
                </a:lnTo>
                <a:cubicBezTo>
                  <a:pt x="408176" y="8560"/>
                  <a:pt x="416810" y="0"/>
                  <a:pt x="427354" y="0"/>
                </a:cubicBezTo>
                <a:cubicBezTo>
                  <a:pt x="437899" y="0"/>
                  <a:pt x="446531" y="8664"/>
                  <a:pt x="446531" y="19246"/>
                </a:cubicBezTo>
                <a:lnTo>
                  <a:pt x="446531" y="129436"/>
                </a:lnTo>
                <a:cubicBezTo>
                  <a:pt x="446531" y="140123"/>
                  <a:pt x="437899" y="148682"/>
                  <a:pt x="427354" y="148682"/>
                </a:cubicBezTo>
                <a:cubicBezTo>
                  <a:pt x="416810" y="148682"/>
                  <a:pt x="408176" y="140019"/>
                  <a:pt x="408176" y="129332"/>
                </a:cubicBezTo>
                <a:close/>
                <a:moveTo>
                  <a:pt x="175104" y="92291"/>
                </a:moveTo>
                <a:cubicBezTo>
                  <a:pt x="169832" y="83057"/>
                  <a:pt x="172934" y="71281"/>
                  <a:pt x="182135" y="65885"/>
                </a:cubicBezTo>
                <a:cubicBezTo>
                  <a:pt x="191336" y="60593"/>
                  <a:pt x="203070" y="63706"/>
                  <a:pt x="208446" y="72940"/>
                </a:cubicBezTo>
                <a:lnTo>
                  <a:pt x="263290" y="168344"/>
                </a:lnTo>
                <a:cubicBezTo>
                  <a:pt x="268562" y="177579"/>
                  <a:pt x="265460" y="189353"/>
                  <a:pt x="256259" y="194751"/>
                </a:cubicBezTo>
                <a:cubicBezTo>
                  <a:pt x="253312" y="196514"/>
                  <a:pt x="249901" y="197344"/>
                  <a:pt x="246696" y="197344"/>
                </a:cubicBezTo>
                <a:cubicBezTo>
                  <a:pt x="240079" y="197344"/>
                  <a:pt x="233619" y="193816"/>
                  <a:pt x="230103" y="187746"/>
                </a:cubicBezTo>
                <a:close/>
                <a:moveTo>
                  <a:pt x="2560" y="246109"/>
                </a:moveTo>
                <a:cubicBezTo>
                  <a:pt x="7832" y="236874"/>
                  <a:pt x="19567" y="233761"/>
                  <a:pt x="28871" y="239054"/>
                </a:cubicBezTo>
                <a:lnTo>
                  <a:pt x="123931" y="294095"/>
                </a:lnTo>
                <a:cubicBezTo>
                  <a:pt x="133132" y="299387"/>
                  <a:pt x="136234" y="311163"/>
                  <a:pt x="130962" y="320501"/>
                </a:cubicBezTo>
                <a:cubicBezTo>
                  <a:pt x="127446" y="326727"/>
                  <a:pt x="120984" y="330099"/>
                  <a:pt x="114369" y="330099"/>
                </a:cubicBezTo>
                <a:cubicBezTo>
                  <a:pt x="111112" y="330099"/>
                  <a:pt x="107753" y="329269"/>
                  <a:pt x="104806" y="327505"/>
                </a:cubicBezTo>
                <a:lnTo>
                  <a:pt x="9745" y="272463"/>
                </a:lnTo>
                <a:cubicBezTo>
                  <a:pt x="389" y="267120"/>
                  <a:pt x="-2712" y="255343"/>
                  <a:pt x="2560" y="246109"/>
                </a:cubicBezTo>
                <a:close/>
                <a:moveTo>
                  <a:pt x="591532" y="168343"/>
                </a:moveTo>
                <a:lnTo>
                  <a:pt x="646376" y="72939"/>
                </a:lnTo>
                <a:cubicBezTo>
                  <a:pt x="651648" y="63705"/>
                  <a:pt x="663383" y="60592"/>
                  <a:pt x="672687" y="65884"/>
                </a:cubicBezTo>
                <a:cubicBezTo>
                  <a:pt x="681888" y="71176"/>
                  <a:pt x="684990" y="82952"/>
                  <a:pt x="679718" y="92289"/>
                </a:cubicBezTo>
                <a:lnTo>
                  <a:pt x="624874" y="187693"/>
                </a:lnTo>
                <a:cubicBezTo>
                  <a:pt x="621358" y="193919"/>
                  <a:pt x="614898" y="197291"/>
                  <a:pt x="608281" y="197291"/>
                </a:cubicBezTo>
                <a:cubicBezTo>
                  <a:pt x="605025" y="197291"/>
                  <a:pt x="601665" y="196461"/>
                  <a:pt x="598718" y="194697"/>
                </a:cubicBezTo>
                <a:cubicBezTo>
                  <a:pt x="589362" y="189355"/>
                  <a:pt x="586260" y="177577"/>
                  <a:pt x="591532" y="168343"/>
                </a:cubicBezTo>
                <a:close/>
                <a:moveTo>
                  <a:pt x="723862" y="320501"/>
                </a:moveTo>
                <a:cubicBezTo>
                  <a:pt x="718590" y="311267"/>
                  <a:pt x="721692" y="299491"/>
                  <a:pt x="730892" y="294095"/>
                </a:cubicBezTo>
                <a:lnTo>
                  <a:pt x="825953" y="239053"/>
                </a:lnTo>
                <a:cubicBezTo>
                  <a:pt x="835154" y="233761"/>
                  <a:pt x="846887" y="236873"/>
                  <a:pt x="852264" y="246109"/>
                </a:cubicBezTo>
                <a:cubicBezTo>
                  <a:pt x="857536" y="255343"/>
                  <a:pt x="854434" y="267117"/>
                  <a:pt x="845233" y="272513"/>
                </a:cubicBezTo>
                <a:lnTo>
                  <a:pt x="750173" y="327556"/>
                </a:lnTo>
                <a:cubicBezTo>
                  <a:pt x="747227" y="329321"/>
                  <a:pt x="743814" y="330151"/>
                  <a:pt x="740611" y="330151"/>
                </a:cubicBezTo>
                <a:cubicBezTo>
                  <a:pt x="733838" y="330151"/>
                  <a:pt x="727533" y="326622"/>
                  <a:pt x="723862" y="320501"/>
                </a:cubicBezTo>
                <a:close/>
              </a:path>
            </a:pathLst>
          </a:custGeom>
          <a:solidFill>
            <a:schemeClr val="bg1"/>
          </a:solidFill>
          <a:ln w="13162" cap="flat">
            <a:noFill/>
            <a:prstDash val="solid"/>
            <a:miter/>
          </a:ln>
        </p:spPr>
        <p:txBody>
          <a:bodyPr rtlCol="0" anchor="ctr"/>
          <a:lstStyle/>
          <a:p>
            <a:endParaRPr lang="es-ES"/>
          </a:p>
        </p:txBody>
      </p:sp>
      <p:sp>
        <p:nvSpPr>
          <p:cNvPr id="63" name="Forma libre 62">
            <a:extLst>
              <a:ext uri="{FF2B5EF4-FFF2-40B4-BE49-F238E27FC236}">
                <a16:creationId xmlns:a16="http://schemas.microsoft.com/office/drawing/2014/main" id="{18596ED2-71F6-D268-1AD6-91447584A1FA}"/>
              </a:ext>
            </a:extLst>
          </p:cNvPr>
          <p:cNvSpPr/>
          <p:nvPr/>
        </p:nvSpPr>
        <p:spPr>
          <a:xfrm>
            <a:off x="9593197" y="2071481"/>
            <a:ext cx="462198" cy="405651"/>
          </a:xfrm>
          <a:custGeom>
            <a:avLst/>
            <a:gdLst>
              <a:gd name="connsiteX0" fmla="*/ 131152 w 1382049"/>
              <a:gd name="connsiteY0" fmla="*/ 452939 h 1212965"/>
              <a:gd name="connsiteX1" fmla="*/ 148012 w 1382049"/>
              <a:gd name="connsiteY1" fmla="*/ 436018 h 1212965"/>
              <a:gd name="connsiteX2" fmla="*/ 294090 w 1382049"/>
              <a:gd name="connsiteY2" fmla="*/ 436018 h 1212965"/>
              <a:gd name="connsiteX3" fmla="*/ 358028 w 1382049"/>
              <a:gd name="connsiteY3" fmla="*/ 205329 h 1212965"/>
              <a:gd name="connsiteX4" fmla="*/ 373722 w 1382049"/>
              <a:gd name="connsiteY4" fmla="*/ 192917 h 1212965"/>
              <a:gd name="connsiteX5" fmla="*/ 390174 w 1382049"/>
              <a:gd name="connsiteY5" fmla="*/ 204158 h 1212965"/>
              <a:gd name="connsiteX6" fmla="*/ 485908 w 1382049"/>
              <a:gd name="connsiteY6" fmla="*/ 476936 h 1212965"/>
              <a:gd name="connsiteX7" fmla="*/ 558188 w 1382049"/>
              <a:gd name="connsiteY7" fmla="*/ 291107 h 1212965"/>
              <a:gd name="connsiteX8" fmla="*/ 575690 w 1382049"/>
              <a:gd name="connsiteY8" fmla="*/ 280450 h 1212965"/>
              <a:gd name="connsiteX9" fmla="*/ 590450 w 1382049"/>
              <a:gd name="connsiteY9" fmla="*/ 294679 h 1212965"/>
              <a:gd name="connsiteX10" fmla="*/ 634788 w 1382049"/>
              <a:gd name="connsiteY10" fmla="*/ 578576 h 1212965"/>
              <a:gd name="connsiteX11" fmla="*/ 724980 w 1382049"/>
              <a:gd name="connsiteY11" fmla="*/ 142273 h 1212965"/>
              <a:gd name="connsiteX12" fmla="*/ 740964 w 1382049"/>
              <a:gd name="connsiteY12" fmla="*/ 128808 h 1212965"/>
              <a:gd name="connsiteX13" fmla="*/ 757708 w 1382049"/>
              <a:gd name="connsiteY13" fmla="*/ 141396 h 1212965"/>
              <a:gd name="connsiteX14" fmla="*/ 836289 w 1382049"/>
              <a:gd name="connsiteY14" fmla="*/ 436072 h 1212965"/>
              <a:gd name="connsiteX15" fmla="*/ 1141867 w 1382049"/>
              <a:gd name="connsiteY15" fmla="*/ 436072 h 1212965"/>
              <a:gd name="connsiteX16" fmla="*/ 1158727 w 1382049"/>
              <a:gd name="connsiteY16" fmla="*/ 452991 h 1212965"/>
              <a:gd name="connsiteX17" fmla="*/ 1141867 w 1382049"/>
              <a:gd name="connsiteY17" fmla="*/ 469914 h 1212965"/>
              <a:gd name="connsiteX18" fmla="*/ 823625 w 1382049"/>
              <a:gd name="connsiteY18" fmla="*/ 469854 h 1212965"/>
              <a:gd name="connsiteX19" fmla="*/ 807349 w 1382049"/>
              <a:gd name="connsiteY19" fmla="*/ 457266 h 1212965"/>
              <a:gd name="connsiteX20" fmla="*/ 743877 w 1382049"/>
              <a:gd name="connsiteY20" fmla="*/ 218977 h 1212965"/>
              <a:gd name="connsiteX21" fmla="*/ 649194 w 1382049"/>
              <a:gd name="connsiteY21" fmla="*/ 676534 h 1212965"/>
              <a:gd name="connsiteX22" fmla="*/ 632742 w 1382049"/>
              <a:gd name="connsiteY22" fmla="*/ 690000 h 1212965"/>
              <a:gd name="connsiteX23" fmla="*/ 632275 w 1382049"/>
              <a:gd name="connsiteY23" fmla="*/ 690000 h 1212965"/>
              <a:gd name="connsiteX24" fmla="*/ 615999 w 1382049"/>
              <a:gd name="connsiteY24" fmla="*/ 675773 h 1212965"/>
              <a:gd name="connsiteX25" fmla="*/ 567054 w 1382049"/>
              <a:gd name="connsiteY25" fmla="*/ 361777 h 1212965"/>
              <a:gd name="connsiteX26" fmla="*/ 500898 w 1382049"/>
              <a:gd name="connsiteY26" fmla="*/ 531748 h 1212965"/>
              <a:gd name="connsiteX27" fmla="*/ 484913 w 1382049"/>
              <a:gd name="connsiteY27" fmla="*/ 542521 h 1212965"/>
              <a:gd name="connsiteX28" fmla="*/ 469220 w 1382049"/>
              <a:gd name="connsiteY28" fmla="*/ 531280 h 1212965"/>
              <a:gd name="connsiteX29" fmla="*/ 376228 w 1382049"/>
              <a:gd name="connsiteY29" fmla="*/ 266162 h 1212965"/>
              <a:gd name="connsiteX30" fmla="*/ 323198 w 1382049"/>
              <a:gd name="connsiteY30" fmla="*/ 457446 h 1212965"/>
              <a:gd name="connsiteX31" fmla="*/ 306922 w 1382049"/>
              <a:gd name="connsiteY31" fmla="*/ 469858 h 1212965"/>
              <a:gd name="connsiteX32" fmla="*/ 148003 w 1382049"/>
              <a:gd name="connsiteY32" fmla="*/ 469858 h 1212965"/>
              <a:gd name="connsiteX33" fmla="*/ 131143 w 1382049"/>
              <a:gd name="connsiteY33" fmla="*/ 452938 h 1212965"/>
              <a:gd name="connsiteX34" fmla="*/ 1372653 w 1382049"/>
              <a:gd name="connsiteY34" fmla="*/ 1164253 h 1212965"/>
              <a:gd name="connsiteX35" fmla="*/ 1333508 w 1382049"/>
              <a:gd name="connsiteY35" fmla="*/ 1203540 h 1212965"/>
              <a:gd name="connsiteX36" fmla="*/ 1310931 w 1382049"/>
              <a:gd name="connsiteY36" fmla="*/ 1212966 h 1212965"/>
              <a:gd name="connsiteX37" fmla="*/ 1288355 w 1382049"/>
              <a:gd name="connsiteY37" fmla="*/ 1203540 h 1212965"/>
              <a:gd name="connsiteX38" fmla="*/ 1163335 w 1382049"/>
              <a:gd name="connsiteY38" fmla="*/ 1078069 h 1212965"/>
              <a:gd name="connsiteX39" fmla="*/ 1154702 w 1382049"/>
              <a:gd name="connsiteY39" fmla="*/ 1048970 h 1212965"/>
              <a:gd name="connsiteX40" fmla="*/ 1098871 w 1382049"/>
              <a:gd name="connsiteY40" fmla="*/ 992938 h 1212965"/>
              <a:gd name="connsiteX41" fmla="*/ 957576 w 1382049"/>
              <a:gd name="connsiteY41" fmla="*/ 1037318 h 1212965"/>
              <a:gd name="connsiteX42" fmla="*/ 831682 w 1382049"/>
              <a:gd name="connsiteY42" fmla="*/ 1002715 h 1212965"/>
              <a:gd name="connsiteX43" fmla="*/ 831682 w 1382049"/>
              <a:gd name="connsiteY43" fmla="*/ 1069402 h 1212965"/>
              <a:gd name="connsiteX44" fmla="*/ 888271 w 1382049"/>
              <a:gd name="connsiteY44" fmla="*/ 1069402 h 1212965"/>
              <a:gd name="connsiteX45" fmla="*/ 947134 w 1382049"/>
              <a:gd name="connsiteY45" fmla="*/ 1128478 h 1212965"/>
              <a:gd name="connsiteX46" fmla="*/ 888271 w 1382049"/>
              <a:gd name="connsiteY46" fmla="*/ 1187554 h 1212965"/>
              <a:gd name="connsiteX47" fmla="*/ 402014 w 1382049"/>
              <a:gd name="connsiteY47" fmla="*/ 1187496 h 1212965"/>
              <a:gd name="connsiteX48" fmla="*/ 343150 w 1382049"/>
              <a:gd name="connsiteY48" fmla="*/ 1128420 h 1212965"/>
              <a:gd name="connsiteX49" fmla="*/ 402014 w 1382049"/>
              <a:gd name="connsiteY49" fmla="*/ 1069344 h 1212965"/>
              <a:gd name="connsiteX50" fmla="*/ 458603 w 1382049"/>
              <a:gd name="connsiteY50" fmla="*/ 1069344 h 1212965"/>
              <a:gd name="connsiteX51" fmla="*/ 458603 w 1382049"/>
              <a:gd name="connsiteY51" fmla="*/ 947620 h 1212965"/>
              <a:gd name="connsiteX52" fmla="*/ 93167 w 1382049"/>
              <a:gd name="connsiteY52" fmla="*/ 947678 h 1212965"/>
              <a:gd name="connsiteX53" fmla="*/ 0 w 1382049"/>
              <a:gd name="connsiteY53" fmla="*/ 854175 h 1212965"/>
              <a:gd name="connsiteX54" fmla="*/ 0 w 1382049"/>
              <a:gd name="connsiteY54" fmla="*/ 93503 h 1212965"/>
              <a:gd name="connsiteX55" fmla="*/ 93167 w 1382049"/>
              <a:gd name="connsiteY55" fmla="*/ 0 h 1212965"/>
              <a:gd name="connsiteX56" fmla="*/ 1196986 w 1382049"/>
              <a:gd name="connsiteY56" fmla="*/ 0 h 1212965"/>
              <a:gd name="connsiteX57" fmla="*/ 1290153 w 1382049"/>
              <a:gd name="connsiteY57" fmla="*/ 93503 h 1212965"/>
              <a:gd name="connsiteX58" fmla="*/ 1290153 w 1382049"/>
              <a:gd name="connsiteY58" fmla="*/ 853875 h 1212965"/>
              <a:gd name="connsiteX59" fmla="*/ 1196986 w 1382049"/>
              <a:gd name="connsiteY59" fmla="*/ 947379 h 1212965"/>
              <a:gd name="connsiteX60" fmla="*/ 1181468 w 1382049"/>
              <a:gd name="connsiteY60" fmla="*/ 947379 h 1212965"/>
              <a:gd name="connsiteX61" fmla="*/ 1218629 w 1382049"/>
              <a:gd name="connsiteY61" fmla="*/ 984675 h 1212965"/>
              <a:gd name="connsiteX62" fmla="*/ 1225047 w 1382049"/>
              <a:gd name="connsiteY62" fmla="*/ 984089 h 1212965"/>
              <a:gd name="connsiteX63" fmla="*/ 1247624 w 1382049"/>
              <a:gd name="connsiteY63" fmla="*/ 993516 h 1212965"/>
              <a:gd name="connsiteX64" fmla="*/ 1372643 w 1382049"/>
              <a:gd name="connsiteY64" fmla="*/ 1118986 h 1212965"/>
              <a:gd name="connsiteX65" fmla="*/ 1372643 w 1382049"/>
              <a:gd name="connsiteY65" fmla="*/ 1164244 h 1212965"/>
              <a:gd name="connsiteX66" fmla="*/ 1256444 w 1382049"/>
              <a:gd name="connsiteY66" fmla="*/ 853884 h 1212965"/>
              <a:gd name="connsiteX67" fmla="*/ 1256444 w 1382049"/>
              <a:gd name="connsiteY67" fmla="*/ 818989 h 1212965"/>
              <a:gd name="connsiteX68" fmla="*/ 1204464 w 1382049"/>
              <a:gd name="connsiteY68" fmla="*/ 818989 h 1212965"/>
              <a:gd name="connsiteX69" fmla="*/ 1172027 w 1382049"/>
              <a:gd name="connsiteY69" fmla="*/ 913546 h 1212965"/>
              <a:gd name="connsiteX70" fmla="*/ 1196822 w 1382049"/>
              <a:gd name="connsiteY70" fmla="*/ 913546 h 1212965"/>
              <a:gd name="connsiteX71" fmla="*/ 1256444 w 1382049"/>
              <a:gd name="connsiteY71" fmla="*/ 853884 h 1212965"/>
              <a:gd name="connsiteX72" fmla="*/ 33730 w 1382049"/>
              <a:gd name="connsiteY72" fmla="*/ 93512 h 1212965"/>
              <a:gd name="connsiteX73" fmla="*/ 33730 w 1382049"/>
              <a:gd name="connsiteY73" fmla="*/ 785206 h 1212965"/>
              <a:gd name="connsiteX74" fmla="*/ 708358 w 1382049"/>
              <a:gd name="connsiteY74" fmla="*/ 785206 h 1212965"/>
              <a:gd name="connsiteX75" fmla="*/ 957632 w 1382049"/>
              <a:gd name="connsiteY75" fmla="*/ 536545 h 1212965"/>
              <a:gd name="connsiteX76" fmla="*/ 1206906 w 1382049"/>
              <a:gd name="connsiteY76" fmla="*/ 785206 h 1212965"/>
              <a:gd name="connsiteX77" fmla="*/ 1256610 w 1382049"/>
              <a:gd name="connsiteY77" fmla="*/ 785206 h 1212965"/>
              <a:gd name="connsiteX78" fmla="*/ 1256610 w 1382049"/>
              <a:gd name="connsiteY78" fmla="*/ 93512 h 1212965"/>
              <a:gd name="connsiteX79" fmla="*/ 1197162 w 1382049"/>
              <a:gd name="connsiteY79" fmla="*/ 33850 h 1212965"/>
              <a:gd name="connsiteX80" fmla="*/ 93164 w 1382049"/>
              <a:gd name="connsiteY80" fmla="*/ 33850 h 1212965"/>
              <a:gd name="connsiteX81" fmla="*/ 33717 w 1382049"/>
              <a:gd name="connsiteY81" fmla="*/ 93512 h 1212965"/>
              <a:gd name="connsiteX82" fmla="*/ 93178 w 1382049"/>
              <a:gd name="connsiteY82" fmla="*/ 913494 h 1212965"/>
              <a:gd name="connsiteX83" fmla="*/ 742834 w 1382049"/>
              <a:gd name="connsiteY83" fmla="*/ 913494 h 1212965"/>
              <a:gd name="connsiteX84" fmla="*/ 710398 w 1382049"/>
              <a:gd name="connsiteY84" fmla="*/ 818937 h 1212965"/>
              <a:gd name="connsiteX85" fmla="*/ 33724 w 1382049"/>
              <a:gd name="connsiteY85" fmla="*/ 818937 h 1212965"/>
              <a:gd name="connsiteX86" fmla="*/ 33724 w 1382049"/>
              <a:gd name="connsiteY86" fmla="*/ 853832 h 1212965"/>
              <a:gd name="connsiteX87" fmla="*/ 93172 w 1382049"/>
              <a:gd name="connsiteY87" fmla="*/ 913494 h 1212965"/>
              <a:gd name="connsiteX88" fmla="*/ 888148 w 1382049"/>
              <a:gd name="connsiteY88" fmla="*/ 1102965 h 1212965"/>
              <a:gd name="connsiteX89" fmla="*/ 402011 w 1382049"/>
              <a:gd name="connsiteY89" fmla="*/ 1102965 h 1212965"/>
              <a:gd name="connsiteX90" fmla="*/ 376925 w 1382049"/>
              <a:gd name="connsiteY90" fmla="*/ 1128141 h 1212965"/>
              <a:gd name="connsiteX91" fmla="*/ 402011 w 1382049"/>
              <a:gd name="connsiteY91" fmla="*/ 1153317 h 1212965"/>
              <a:gd name="connsiteX92" fmla="*/ 888148 w 1382049"/>
              <a:gd name="connsiteY92" fmla="*/ 1153317 h 1212965"/>
              <a:gd name="connsiteX93" fmla="*/ 913234 w 1382049"/>
              <a:gd name="connsiteY93" fmla="*/ 1128141 h 1212965"/>
              <a:gd name="connsiteX94" fmla="*/ 888148 w 1382049"/>
              <a:gd name="connsiteY94" fmla="*/ 1102965 h 1212965"/>
              <a:gd name="connsiteX95" fmla="*/ 797782 w 1382049"/>
              <a:gd name="connsiteY95" fmla="*/ 978899 h 1212965"/>
              <a:gd name="connsiteX96" fmla="*/ 766395 w 1382049"/>
              <a:gd name="connsiteY96" fmla="*/ 947399 h 1212965"/>
              <a:gd name="connsiteX97" fmla="*/ 492374 w 1382049"/>
              <a:gd name="connsiteY97" fmla="*/ 947399 h 1212965"/>
              <a:gd name="connsiteX98" fmla="*/ 492374 w 1382049"/>
              <a:gd name="connsiteY98" fmla="*/ 1069123 h 1212965"/>
              <a:gd name="connsiteX99" fmla="*/ 797952 w 1382049"/>
              <a:gd name="connsiteY99" fmla="*/ 1069123 h 1212965"/>
              <a:gd name="connsiteX100" fmla="*/ 797952 w 1382049"/>
              <a:gd name="connsiteY100" fmla="*/ 978899 h 1212965"/>
              <a:gd name="connsiteX101" fmla="*/ 957448 w 1382049"/>
              <a:gd name="connsiteY101" fmla="*/ 1003139 h 1212965"/>
              <a:gd name="connsiteX102" fmla="*/ 1173119 w 1382049"/>
              <a:gd name="connsiteY102" fmla="*/ 786689 h 1212965"/>
              <a:gd name="connsiteX103" fmla="*/ 957448 w 1382049"/>
              <a:gd name="connsiteY103" fmla="*/ 570238 h 1212965"/>
              <a:gd name="connsiteX104" fmla="*/ 741777 w 1382049"/>
              <a:gd name="connsiteY104" fmla="*/ 786749 h 1212965"/>
              <a:gd name="connsiteX105" fmla="*/ 957448 w 1382049"/>
              <a:gd name="connsiteY105" fmla="*/ 1003154 h 1212965"/>
              <a:gd name="connsiteX106" fmla="*/ 1125164 w 1382049"/>
              <a:gd name="connsiteY106" fmla="*/ 971405 h 1212965"/>
              <a:gd name="connsiteX107" fmla="*/ 1174751 w 1382049"/>
              <a:gd name="connsiteY107" fmla="*/ 1021172 h 1212965"/>
              <a:gd name="connsiteX108" fmla="*/ 1191027 w 1382049"/>
              <a:gd name="connsiteY108" fmla="*/ 1004837 h 1212965"/>
              <a:gd name="connsiteX109" fmla="*/ 1141440 w 1382049"/>
              <a:gd name="connsiteY109" fmla="*/ 955071 h 1212965"/>
              <a:gd name="connsiteX110" fmla="*/ 1125164 w 1382049"/>
              <a:gd name="connsiteY110" fmla="*/ 971405 h 1212965"/>
              <a:gd name="connsiteX111" fmla="*/ 1347660 w 1382049"/>
              <a:gd name="connsiteY111" fmla="*/ 1141661 h 1212965"/>
              <a:gd name="connsiteX112" fmla="*/ 1225033 w 1382049"/>
              <a:gd name="connsiteY112" fmla="*/ 1018591 h 1212965"/>
              <a:gd name="connsiteX113" fmla="*/ 1188455 w 1382049"/>
              <a:gd name="connsiteY113" fmla="*/ 1055301 h 1212965"/>
              <a:gd name="connsiteX114" fmla="*/ 1311082 w 1382049"/>
              <a:gd name="connsiteY114" fmla="*/ 1178371 h 1212965"/>
              <a:gd name="connsiteX115" fmla="*/ 1139337 w 1382049"/>
              <a:gd name="connsiteY115" fmla="*/ 786731 h 1212965"/>
              <a:gd name="connsiteX116" fmla="*/ 957433 w 1382049"/>
              <a:gd name="connsiteY116" fmla="*/ 969292 h 1212965"/>
              <a:gd name="connsiteX117" fmla="*/ 775529 w 1382049"/>
              <a:gd name="connsiteY117" fmla="*/ 786731 h 1212965"/>
              <a:gd name="connsiteX118" fmla="*/ 957433 w 1382049"/>
              <a:gd name="connsiteY118" fmla="*/ 604170 h 1212965"/>
              <a:gd name="connsiteX119" fmla="*/ 1139337 w 1382049"/>
              <a:gd name="connsiteY119" fmla="*/ 786731 h 1212965"/>
              <a:gd name="connsiteX120" fmla="*/ 1105617 w 1382049"/>
              <a:gd name="connsiteY120" fmla="*/ 786731 h 1212965"/>
              <a:gd name="connsiteX121" fmla="*/ 957437 w 1382049"/>
              <a:gd name="connsiteY121" fmla="*/ 638015 h 1212965"/>
              <a:gd name="connsiteX122" fmla="*/ 809258 w 1382049"/>
              <a:gd name="connsiteY122" fmla="*/ 786731 h 1212965"/>
              <a:gd name="connsiteX123" fmla="*/ 957437 w 1382049"/>
              <a:gd name="connsiteY123" fmla="*/ 935446 h 1212965"/>
              <a:gd name="connsiteX124" fmla="*/ 1105617 w 1382049"/>
              <a:gd name="connsiteY124" fmla="*/ 786731 h 12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382049" h="1212965">
                <a:moveTo>
                  <a:pt x="131152" y="452939"/>
                </a:moveTo>
                <a:cubicBezTo>
                  <a:pt x="131152" y="443630"/>
                  <a:pt x="138794" y="436018"/>
                  <a:pt x="148012" y="436018"/>
                </a:cubicBezTo>
                <a:lnTo>
                  <a:pt x="294090" y="436018"/>
                </a:lnTo>
                <a:lnTo>
                  <a:pt x="358028" y="205329"/>
                </a:lnTo>
                <a:cubicBezTo>
                  <a:pt x="359953" y="198302"/>
                  <a:pt x="366371" y="193209"/>
                  <a:pt x="373722" y="192917"/>
                </a:cubicBezTo>
                <a:cubicBezTo>
                  <a:pt x="381189" y="192623"/>
                  <a:pt x="387781" y="197248"/>
                  <a:pt x="390174" y="204158"/>
                </a:cubicBezTo>
                <a:lnTo>
                  <a:pt x="485908" y="476936"/>
                </a:lnTo>
                <a:lnTo>
                  <a:pt x="558188" y="291107"/>
                </a:lnTo>
                <a:cubicBezTo>
                  <a:pt x="561047" y="284080"/>
                  <a:pt x="568048" y="279572"/>
                  <a:pt x="575690" y="280450"/>
                </a:cubicBezTo>
                <a:cubicBezTo>
                  <a:pt x="583332" y="281329"/>
                  <a:pt x="589284" y="287066"/>
                  <a:pt x="590450" y="294679"/>
                </a:cubicBezTo>
                <a:lnTo>
                  <a:pt x="634788" y="578576"/>
                </a:lnTo>
                <a:lnTo>
                  <a:pt x="724980" y="142273"/>
                </a:lnTo>
                <a:cubicBezTo>
                  <a:pt x="726612" y="134604"/>
                  <a:pt x="733206" y="129100"/>
                  <a:pt x="740964" y="128808"/>
                </a:cubicBezTo>
                <a:cubicBezTo>
                  <a:pt x="748723" y="128632"/>
                  <a:pt x="755724" y="133725"/>
                  <a:pt x="757708" y="141396"/>
                </a:cubicBezTo>
                <a:lnTo>
                  <a:pt x="836289" y="436072"/>
                </a:lnTo>
                <a:lnTo>
                  <a:pt x="1141867" y="436072"/>
                </a:lnTo>
                <a:cubicBezTo>
                  <a:pt x="1151143" y="436072"/>
                  <a:pt x="1158727" y="443742"/>
                  <a:pt x="1158727" y="452991"/>
                </a:cubicBezTo>
                <a:cubicBezTo>
                  <a:pt x="1158727" y="462301"/>
                  <a:pt x="1151084" y="469914"/>
                  <a:pt x="1141867" y="469914"/>
                </a:cubicBezTo>
                <a:lnTo>
                  <a:pt x="823625" y="469854"/>
                </a:lnTo>
                <a:cubicBezTo>
                  <a:pt x="815983" y="469854"/>
                  <a:pt x="809272" y="464761"/>
                  <a:pt x="807349" y="457266"/>
                </a:cubicBezTo>
                <a:lnTo>
                  <a:pt x="743877" y="218977"/>
                </a:lnTo>
                <a:lnTo>
                  <a:pt x="649194" y="676534"/>
                </a:lnTo>
                <a:cubicBezTo>
                  <a:pt x="647560" y="684321"/>
                  <a:pt x="640677" y="690000"/>
                  <a:pt x="632742" y="690000"/>
                </a:cubicBezTo>
                <a:lnTo>
                  <a:pt x="632275" y="690000"/>
                </a:lnTo>
                <a:cubicBezTo>
                  <a:pt x="624050" y="689825"/>
                  <a:pt x="617340" y="683853"/>
                  <a:pt x="615999" y="675773"/>
                </a:cubicBezTo>
                <a:lnTo>
                  <a:pt x="567054" y="361777"/>
                </a:lnTo>
                <a:lnTo>
                  <a:pt x="500898" y="531748"/>
                </a:lnTo>
                <a:cubicBezTo>
                  <a:pt x="498332" y="538364"/>
                  <a:pt x="491914" y="542521"/>
                  <a:pt x="484913" y="542521"/>
                </a:cubicBezTo>
                <a:cubicBezTo>
                  <a:pt x="477913" y="542346"/>
                  <a:pt x="471612" y="537896"/>
                  <a:pt x="469220" y="531280"/>
                </a:cubicBezTo>
                <a:lnTo>
                  <a:pt x="376228" y="266162"/>
                </a:lnTo>
                <a:lnTo>
                  <a:pt x="323198" y="457446"/>
                </a:lnTo>
                <a:cubicBezTo>
                  <a:pt x="321098" y="464765"/>
                  <a:pt x="314564" y="469858"/>
                  <a:pt x="306922" y="469858"/>
                </a:cubicBezTo>
                <a:lnTo>
                  <a:pt x="148003" y="469858"/>
                </a:lnTo>
                <a:cubicBezTo>
                  <a:pt x="138727" y="469858"/>
                  <a:pt x="131143" y="462364"/>
                  <a:pt x="131143" y="452938"/>
                </a:cubicBezTo>
                <a:close/>
                <a:moveTo>
                  <a:pt x="1372653" y="1164253"/>
                </a:moveTo>
                <a:lnTo>
                  <a:pt x="1333508" y="1203540"/>
                </a:lnTo>
                <a:cubicBezTo>
                  <a:pt x="1327558" y="1209511"/>
                  <a:pt x="1319449" y="1212966"/>
                  <a:pt x="1310931" y="1212966"/>
                </a:cubicBezTo>
                <a:cubicBezTo>
                  <a:pt x="1302414" y="1212966"/>
                  <a:pt x="1294363" y="1209688"/>
                  <a:pt x="1288355" y="1203540"/>
                </a:cubicBezTo>
                <a:lnTo>
                  <a:pt x="1163335" y="1078069"/>
                </a:lnTo>
                <a:cubicBezTo>
                  <a:pt x="1155401" y="1070107"/>
                  <a:pt x="1152600" y="1059157"/>
                  <a:pt x="1154702" y="1048970"/>
                </a:cubicBezTo>
                <a:lnTo>
                  <a:pt x="1098871" y="992938"/>
                </a:lnTo>
                <a:cubicBezTo>
                  <a:pt x="1058676" y="1020808"/>
                  <a:pt x="1010022" y="1037318"/>
                  <a:pt x="957576" y="1037318"/>
                </a:cubicBezTo>
                <a:cubicBezTo>
                  <a:pt x="911606" y="1037318"/>
                  <a:pt x="868727" y="1024553"/>
                  <a:pt x="831682" y="1002715"/>
                </a:cubicBezTo>
                <a:lnTo>
                  <a:pt x="831682" y="1069402"/>
                </a:lnTo>
                <a:lnTo>
                  <a:pt x="888271" y="1069402"/>
                </a:lnTo>
                <a:cubicBezTo>
                  <a:pt x="920707" y="1069402"/>
                  <a:pt x="947134" y="1095925"/>
                  <a:pt x="947134" y="1128478"/>
                </a:cubicBezTo>
                <a:cubicBezTo>
                  <a:pt x="947134" y="1161032"/>
                  <a:pt x="920707" y="1187554"/>
                  <a:pt x="888271" y="1187554"/>
                </a:cubicBezTo>
                <a:lnTo>
                  <a:pt x="402014" y="1187496"/>
                </a:lnTo>
                <a:cubicBezTo>
                  <a:pt x="369577" y="1187496"/>
                  <a:pt x="343150" y="1160974"/>
                  <a:pt x="343150" y="1128420"/>
                </a:cubicBezTo>
                <a:cubicBezTo>
                  <a:pt x="343150" y="1095866"/>
                  <a:pt x="369577" y="1069344"/>
                  <a:pt x="402014" y="1069344"/>
                </a:cubicBezTo>
                <a:lnTo>
                  <a:pt x="458603" y="1069344"/>
                </a:lnTo>
                <a:lnTo>
                  <a:pt x="458603" y="947620"/>
                </a:lnTo>
                <a:lnTo>
                  <a:pt x="93167" y="947678"/>
                </a:lnTo>
                <a:cubicBezTo>
                  <a:pt x="41771" y="947678"/>
                  <a:pt x="0" y="905698"/>
                  <a:pt x="0" y="854175"/>
                </a:cubicBezTo>
                <a:lnTo>
                  <a:pt x="0" y="93503"/>
                </a:lnTo>
                <a:cubicBezTo>
                  <a:pt x="0" y="41922"/>
                  <a:pt x="41829" y="0"/>
                  <a:pt x="93167" y="0"/>
                </a:cubicBezTo>
                <a:lnTo>
                  <a:pt x="1196986" y="0"/>
                </a:lnTo>
                <a:cubicBezTo>
                  <a:pt x="1248382" y="0"/>
                  <a:pt x="1290153" y="41980"/>
                  <a:pt x="1290153" y="93503"/>
                </a:cubicBezTo>
                <a:lnTo>
                  <a:pt x="1290153" y="853875"/>
                </a:lnTo>
                <a:cubicBezTo>
                  <a:pt x="1290153" y="905457"/>
                  <a:pt x="1248324" y="947379"/>
                  <a:pt x="1196986" y="947379"/>
                </a:cubicBezTo>
                <a:lnTo>
                  <a:pt x="1181468" y="947379"/>
                </a:lnTo>
                <a:lnTo>
                  <a:pt x="1218629" y="984675"/>
                </a:lnTo>
                <a:cubicBezTo>
                  <a:pt x="1220729" y="984206"/>
                  <a:pt x="1222829" y="984089"/>
                  <a:pt x="1225047" y="984089"/>
                </a:cubicBezTo>
                <a:cubicBezTo>
                  <a:pt x="1233564" y="984089"/>
                  <a:pt x="1241615" y="987368"/>
                  <a:pt x="1247624" y="993516"/>
                </a:cubicBezTo>
                <a:lnTo>
                  <a:pt x="1372643" y="1118986"/>
                </a:lnTo>
                <a:cubicBezTo>
                  <a:pt x="1385185" y="1131458"/>
                  <a:pt x="1385185" y="1151657"/>
                  <a:pt x="1372643" y="1164244"/>
                </a:cubicBezTo>
                <a:close/>
                <a:moveTo>
                  <a:pt x="1256444" y="853884"/>
                </a:moveTo>
                <a:lnTo>
                  <a:pt x="1256444" y="818989"/>
                </a:lnTo>
                <a:lnTo>
                  <a:pt x="1204464" y="818989"/>
                </a:lnTo>
                <a:cubicBezTo>
                  <a:pt x="1200146" y="853181"/>
                  <a:pt x="1188771" y="885092"/>
                  <a:pt x="1172027" y="913546"/>
                </a:cubicBezTo>
                <a:lnTo>
                  <a:pt x="1196822" y="913546"/>
                </a:lnTo>
                <a:cubicBezTo>
                  <a:pt x="1229841" y="913488"/>
                  <a:pt x="1256444" y="886672"/>
                  <a:pt x="1256444" y="853884"/>
                </a:cubicBezTo>
                <a:close/>
                <a:moveTo>
                  <a:pt x="33730" y="93512"/>
                </a:moveTo>
                <a:lnTo>
                  <a:pt x="33730" y="785206"/>
                </a:lnTo>
                <a:lnTo>
                  <a:pt x="708358" y="785206"/>
                </a:lnTo>
                <a:cubicBezTo>
                  <a:pt x="709233" y="647908"/>
                  <a:pt x="820659" y="536545"/>
                  <a:pt x="957632" y="536545"/>
                </a:cubicBezTo>
                <a:cubicBezTo>
                  <a:pt x="1094611" y="536545"/>
                  <a:pt x="1205980" y="647906"/>
                  <a:pt x="1206906" y="785206"/>
                </a:cubicBezTo>
                <a:lnTo>
                  <a:pt x="1256610" y="785206"/>
                </a:lnTo>
                <a:lnTo>
                  <a:pt x="1256610" y="93512"/>
                </a:lnTo>
                <a:cubicBezTo>
                  <a:pt x="1256610" y="60549"/>
                  <a:pt x="1229890" y="33850"/>
                  <a:pt x="1197162" y="33850"/>
                </a:cubicBezTo>
                <a:lnTo>
                  <a:pt x="93164" y="33850"/>
                </a:lnTo>
                <a:cubicBezTo>
                  <a:pt x="60320" y="33850"/>
                  <a:pt x="33717" y="60489"/>
                  <a:pt x="33717" y="93512"/>
                </a:cubicBezTo>
                <a:close/>
                <a:moveTo>
                  <a:pt x="93178" y="913494"/>
                </a:moveTo>
                <a:lnTo>
                  <a:pt x="742834" y="913494"/>
                </a:lnTo>
                <a:cubicBezTo>
                  <a:pt x="726091" y="885039"/>
                  <a:pt x="714774" y="853072"/>
                  <a:pt x="710398" y="818937"/>
                </a:cubicBezTo>
                <a:lnTo>
                  <a:pt x="33724" y="818937"/>
                </a:lnTo>
                <a:lnTo>
                  <a:pt x="33724" y="853832"/>
                </a:lnTo>
                <a:cubicBezTo>
                  <a:pt x="33724" y="886678"/>
                  <a:pt x="60326" y="913494"/>
                  <a:pt x="93172" y="913494"/>
                </a:cubicBezTo>
                <a:close/>
                <a:moveTo>
                  <a:pt x="888148" y="1102965"/>
                </a:moveTo>
                <a:lnTo>
                  <a:pt x="402011" y="1102965"/>
                </a:lnTo>
                <a:cubicBezTo>
                  <a:pt x="388126" y="1102965"/>
                  <a:pt x="376925" y="1114206"/>
                  <a:pt x="376925" y="1128141"/>
                </a:cubicBezTo>
                <a:cubicBezTo>
                  <a:pt x="376925" y="1142076"/>
                  <a:pt x="388126" y="1153317"/>
                  <a:pt x="402011" y="1153317"/>
                </a:cubicBezTo>
                <a:lnTo>
                  <a:pt x="888148" y="1153317"/>
                </a:lnTo>
                <a:cubicBezTo>
                  <a:pt x="902033" y="1153317"/>
                  <a:pt x="913234" y="1142076"/>
                  <a:pt x="913234" y="1128141"/>
                </a:cubicBezTo>
                <a:cubicBezTo>
                  <a:pt x="913234" y="1114206"/>
                  <a:pt x="902033" y="1102965"/>
                  <a:pt x="888148" y="1102965"/>
                </a:cubicBezTo>
                <a:close/>
                <a:moveTo>
                  <a:pt x="797782" y="978899"/>
                </a:moveTo>
                <a:cubicBezTo>
                  <a:pt x="786406" y="969298"/>
                  <a:pt x="775964" y="958818"/>
                  <a:pt x="766395" y="947399"/>
                </a:cubicBezTo>
                <a:lnTo>
                  <a:pt x="492374" y="947399"/>
                </a:lnTo>
                <a:lnTo>
                  <a:pt x="492374" y="1069123"/>
                </a:lnTo>
                <a:lnTo>
                  <a:pt x="797952" y="1069123"/>
                </a:lnTo>
                <a:lnTo>
                  <a:pt x="797952" y="978899"/>
                </a:lnTo>
                <a:close/>
                <a:moveTo>
                  <a:pt x="957448" y="1003139"/>
                </a:moveTo>
                <a:cubicBezTo>
                  <a:pt x="1076341" y="1003139"/>
                  <a:pt x="1173119" y="906005"/>
                  <a:pt x="1173119" y="786689"/>
                </a:cubicBezTo>
                <a:cubicBezTo>
                  <a:pt x="1173119" y="667366"/>
                  <a:pt x="1076335" y="570238"/>
                  <a:pt x="957448" y="570238"/>
                </a:cubicBezTo>
                <a:cubicBezTo>
                  <a:pt x="838555" y="570297"/>
                  <a:pt x="741777" y="667430"/>
                  <a:pt x="741777" y="786749"/>
                </a:cubicBezTo>
                <a:cubicBezTo>
                  <a:pt x="741777" y="906190"/>
                  <a:pt x="838561" y="1003154"/>
                  <a:pt x="957448" y="1003154"/>
                </a:cubicBezTo>
                <a:close/>
                <a:moveTo>
                  <a:pt x="1125164" y="971405"/>
                </a:moveTo>
                <a:lnTo>
                  <a:pt x="1174751" y="1021172"/>
                </a:lnTo>
                <a:lnTo>
                  <a:pt x="1191027" y="1004837"/>
                </a:lnTo>
                <a:lnTo>
                  <a:pt x="1141440" y="955071"/>
                </a:lnTo>
                <a:cubicBezTo>
                  <a:pt x="1136365" y="960867"/>
                  <a:pt x="1130823" y="966312"/>
                  <a:pt x="1125164" y="971405"/>
                </a:cubicBezTo>
                <a:close/>
                <a:moveTo>
                  <a:pt x="1347660" y="1141661"/>
                </a:moveTo>
                <a:lnTo>
                  <a:pt x="1225033" y="1018591"/>
                </a:lnTo>
                <a:lnTo>
                  <a:pt x="1188455" y="1055301"/>
                </a:lnTo>
                <a:lnTo>
                  <a:pt x="1311082" y="1178371"/>
                </a:lnTo>
                <a:close/>
                <a:moveTo>
                  <a:pt x="1139337" y="786731"/>
                </a:moveTo>
                <a:cubicBezTo>
                  <a:pt x="1139337" y="887318"/>
                  <a:pt x="1057780" y="969292"/>
                  <a:pt x="957433" y="969292"/>
                </a:cubicBezTo>
                <a:cubicBezTo>
                  <a:pt x="857086" y="969292"/>
                  <a:pt x="775529" y="887441"/>
                  <a:pt x="775529" y="786731"/>
                </a:cubicBezTo>
                <a:cubicBezTo>
                  <a:pt x="775529" y="686144"/>
                  <a:pt x="857086" y="604170"/>
                  <a:pt x="957433" y="604170"/>
                </a:cubicBezTo>
                <a:cubicBezTo>
                  <a:pt x="1057780" y="604170"/>
                  <a:pt x="1139337" y="686139"/>
                  <a:pt x="1139337" y="786731"/>
                </a:cubicBezTo>
                <a:close/>
                <a:moveTo>
                  <a:pt x="1105617" y="786731"/>
                </a:moveTo>
                <a:cubicBezTo>
                  <a:pt x="1105617" y="704761"/>
                  <a:pt x="1039170" y="638015"/>
                  <a:pt x="957437" y="638015"/>
                </a:cubicBezTo>
                <a:cubicBezTo>
                  <a:pt x="875763" y="638015"/>
                  <a:pt x="809258" y="704703"/>
                  <a:pt x="809258" y="786731"/>
                </a:cubicBezTo>
                <a:cubicBezTo>
                  <a:pt x="809258" y="868700"/>
                  <a:pt x="875705" y="935446"/>
                  <a:pt x="957437" y="935446"/>
                </a:cubicBezTo>
                <a:cubicBezTo>
                  <a:pt x="1039112" y="935388"/>
                  <a:pt x="1105617" y="868700"/>
                  <a:pt x="1105617" y="786731"/>
                </a:cubicBezTo>
                <a:close/>
              </a:path>
            </a:pathLst>
          </a:custGeom>
          <a:solidFill>
            <a:schemeClr val="bg1"/>
          </a:solidFill>
          <a:ln w="14894" cap="flat">
            <a:noFill/>
            <a:prstDash val="solid"/>
            <a:miter/>
          </a:ln>
        </p:spPr>
        <p:txBody>
          <a:bodyPr rtlCol="0" anchor="ctr"/>
          <a:lstStyle/>
          <a:p>
            <a:endParaRPr lang="es-E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B6911A6B-893A-3E9D-ADBA-21D398D4259F}"/>
              </a:ext>
            </a:extLst>
          </p:cNvPr>
          <p:cNvSpPr/>
          <p:nvPr/>
        </p:nvSpPr>
        <p:spPr>
          <a:xfrm>
            <a:off x="731838" y="1634612"/>
            <a:ext cx="11017250" cy="3588775"/>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dirty="0">
              <a:solidFill>
                <a:srgbClr val="002855"/>
              </a:solidFill>
            </a:endParaRPr>
          </a:p>
        </p:txBody>
      </p:sp>
      <p:sp>
        <p:nvSpPr>
          <p:cNvPr id="4" name="CuadroTexto 14">
            <a:extLst>
              <a:ext uri="{FF2B5EF4-FFF2-40B4-BE49-F238E27FC236}">
                <a16:creationId xmlns:a16="http://schemas.microsoft.com/office/drawing/2014/main" id="{A5604125-2DA1-B1FD-497D-6DFEAA5F22F3}"/>
              </a:ext>
            </a:extLst>
          </p:cNvPr>
          <p:cNvSpPr txBox="1">
            <a:spLocks noChangeArrowheads="1"/>
          </p:cNvSpPr>
          <p:nvPr/>
        </p:nvSpPr>
        <p:spPr bwMode="auto">
          <a:xfrm>
            <a:off x="5037090" y="2665456"/>
            <a:ext cx="2072864" cy="1323435"/>
          </a:xfrm>
          <a:prstGeom prst="rect">
            <a:avLst/>
          </a:prstGeom>
          <a:noFill/>
          <a:ln>
            <a:noFill/>
          </a:ln>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sz="1100" dirty="0">
                <a:solidFill>
                  <a:srgbClr val="002855"/>
                </a:solidFill>
              </a:rPr>
              <a:t>Los </a:t>
            </a:r>
            <a:r>
              <a:rPr lang="es-ES" sz="1100" b="1" dirty="0">
                <a:solidFill>
                  <a:srgbClr val="00F0BE"/>
                </a:solidFill>
              </a:rPr>
              <a:t>objetivos</a:t>
            </a:r>
            <a:r>
              <a:rPr lang="es-ES" sz="1100" dirty="0">
                <a:solidFill>
                  <a:srgbClr val="002855"/>
                </a:solidFill>
              </a:rPr>
              <a:t> del tratamiento antidiabético en la edad avanzada debe ser la </a:t>
            </a:r>
            <a:r>
              <a:rPr lang="es-ES" sz="1100" b="1" dirty="0">
                <a:solidFill>
                  <a:srgbClr val="002855"/>
                </a:solidFill>
              </a:rPr>
              <a:t>preservación de la capacidad funcional </a:t>
            </a:r>
            <a:r>
              <a:rPr lang="es-ES" sz="1100" dirty="0">
                <a:solidFill>
                  <a:srgbClr val="002855"/>
                </a:solidFill>
              </a:rPr>
              <a:t>y la </a:t>
            </a:r>
            <a:r>
              <a:rPr lang="es-ES" sz="1100" b="1" dirty="0">
                <a:solidFill>
                  <a:srgbClr val="002855"/>
                </a:solidFill>
              </a:rPr>
              <a:t>mejora o mantenimiento de la calidad de vida</a:t>
            </a:r>
            <a:r>
              <a:rPr lang="es-ES" sz="1100" dirty="0">
                <a:solidFill>
                  <a:srgbClr val="002855"/>
                </a:solidFill>
              </a:rPr>
              <a:t>.</a:t>
            </a:r>
          </a:p>
        </p:txBody>
      </p:sp>
      <p:sp>
        <p:nvSpPr>
          <p:cNvPr id="5" name="CuadroTexto 2">
            <a:extLst>
              <a:ext uri="{FF2B5EF4-FFF2-40B4-BE49-F238E27FC236}">
                <a16:creationId xmlns:a16="http://schemas.microsoft.com/office/drawing/2014/main" id="{8E339CC5-C7A5-F01D-A945-51D3687583CA}"/>
              </a:ext>
            </a:extLst>
          </p:cNvPr>
          <p:cNvSpPr txBox="1">
            <a:spLocks noChangeArrowheads="1"/>
          </p:cNvSpPr>
          <p:nvPr/>
        </p:nvSpPr>
        <p:spPr bwMode="auto">
          <a:xfrm>
            <a:off x="9420477" y="2665456"/>
            <a:ext cx="2327352"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sz="1100" dirty="0">
                <a:solidFill>
                  <a:srgbClr val="002855"/>
                </a:solidFill>
              </a:rPr>
              <a:t>Especial atención a las </a:t>
            </a:r>
            <a:r>
              <a:rPr lang="es-ES" sz="1100" b="1" dirty="0">
                <a:solidFill>
                  <a:srgbClr val="00F0BE"/>
                </a:solidFill>
              </a:rPr>
              <a:t>contraindicaciones</a:t>
            </a:r>
            <a:r>
              <a:rPr lang="es-ES" sz="1100" dirty="0">
                <a:solidFill>
                  <a:srgbClr val="002855"/>
                </a:solidFill>
              </a:rPr>
              <a:t>, los </a:t>
            </a:r>
            <a:r>
              <a:rPr lang="es-ES" sz="1100" b="1" dirty="0">
                <a:solidFill>
                  <a:srgbClr val="00F0BE"/>
                </a:solidFill>
              </a:rPr>
              <a:t>efectos secundarios</a:t>
            </a:r>
            <a:r>
              <a:rPr lang="es-ES" sz="1100" b="1" dirty="0">
                <a:solidFill>
                  <a:srgbClr val="002855"/>
                </a:solidFill>
              </a:rPr>
              <a:t> </a:t>
            </a:r>
            <a:r>
              <a:rPr lang="es-ES" sz="1100" dirty="0">
                <a:solidFill>
                  <a:srgbClr val="002855"/>
                </a:solidFill>
              </a:rPr>
              <a:t>y las </a:t>
            </a:r>
            <a:r>
              <a:rPr lang="es-ES" sz="1100" b="1" dirty="0">
                <a:solidFill>
                  <a:srgbClr val="00F0BE"/>
                </a:solidFill>
              </a:rPr>
              <a:t>potenciales interacciones </a:t>
            </a:r>
            <a:r>
              <a:rPr lang="es-ES" sz="1100" dirty="0">
                <a:solidFill>
                  <a:srgbClr val="002855"/>
                </a:solidFill>
              </a:rPr>
              <a:t>medicamentosas de los </a:t>
            </a:r>
            <a:r>
              <a:rPr lang="es-ES" sz="1100" b="1" dirty="0">
                <a:solidFill>
                  <a:srgbClr val="002855"/>
                </a:solidFill>
              </a:rPr>
              <a:t>fármacos</a:t>
            </a:r>
            <a:r>
              <a:rPr lang="es-ES" sz="1100" dirty="0">
                <a:solidFill>
                  <a:srgbClr val="002855"/>
                </a:solidFill>
              </a:rPr>
              <a:t> antidiabéticos, </a:t>
            </a:r>
            <a:r>
              <a:rPr lang="es-ES" sz="1100" b="1" dirty="0">
                <a:solidFill>
                  <a:srgbClr val="002855"/>
                </a:solidFill>
              </a:rPr>
              <a:t>evitando las hipoglucemias</a:t>
            </a:r>
            <a:r>
              <a:rPr lang="es-ES" sz="1100" dirty="0">
                <a:solidFill>
                  <a:srgbClr val="002855"/>
                </a:solidFill>
              </a:rPr>
              <a:t>, así como las </a:t>
            </a:r>
            <a:r>
              <a:rPr lang="es-ES" sz="1100" b="1" dirty="0">
                <a:solidFill>
                  <a:srgbClr val="002855"/>
                </a:solidFill>
              </a:rPr>
              <a:t>hiperglucemias sintomáticas.</a:t>
            </a:r>
            <a:endParaRPr lang="es-ES" altLang="en-US" sz="1100" dirty="0">
              <a:solidFill>
                <a:srgbClr val="002855"/>
              </a:solidFill>
              <a:latin typeface="+mn-lt"/>
            </a:endParaRPr>
          </a:p>
        </p:txBody>
      </p:sp>
      <p:sp>
        <p:nvSpPr>
          <p:cNvPr id="6" name="CuadroTexto 4">
            <a:extLst>
              <a:ext uri="{FF2B5EF4-FFF2-40B4-BE49-F238E27FC236}">
                <a16:creationId xmlns:a16="http://schemas.microsoft.com/office/drawing/2014/main" id="{A905B4A0-7100-8D57-2CB8-4F13D12911B5}"/>
              </a:ext>
            </a:extLst>
          </p:cNvPr>
          <p:cNvSpPr txBox="1">
            <a:spLocks noChangeArrowheads="1"/>
          </p:cNvSpPr>
          <p:nvPr/>
        </p:nvSpPr>
        <p:spPr bwMode="auto">
          <a:xfrm>
            <a:off x="2844950" y="2665456"/>
            <a:ext cx="2072863" cy="13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sz="1100" dirty="0">
                <a:solidFill>
                  <a:srgbClr val="002855"/>
                </a:solidFill>
              </a:rPr>
              <a:t>Establecer un </a:t>
            </a:r>
            <a:r>
              <a:rPr lang="es-ES" sz="1100" b="1" dirty="0">
                <a:solidFill>
                  <a:srgbClr val="00F0BE"/>
                </a:solidFill>
              </a:rPr>
              <a:t>proceso de toma de decisiones compartidas </a:t>
            </a:r>
            <a:r>
              <a:rPr lang="es-ES" sz="1100" dirty="0">
                <a:solidFill>
                  <a:srgbClr val="002855"/>
                </a:solidFill>
              </a:rPr>
              <a:t>con el paciente o su cuidador que contemple los deseos, expectativas, preferencias y capacidades de ambos.</a:t>
            </a:r>
            <a:endParaRPr lang="es-ES" altLang="en-US" sz="1100" dirty="0">
              <a:solidFill>
                <a:srgbClr val="002855"/>
              </a:solidFill>
              <a:latin typeface="+mn-lt"/>
            </a:endParaRPr>
          </a:p>
        </p:txBody>
      </p:sp>
      <p:sp>
        <p:nvSpPr>
          <p:cNvPr id="7" name="CuadroTexto 6">
            <a:extLst>
              <a:ext uri="{FF2B5EF4-FFF2-40B4-BE49-F238E27FC236}">
                <a16:creationId xmlns:a16="http://schemas.microsoft.com/office/drawing/2014/main" id="{7E005C1D-C696-5B57-A99F-63B1C362F52B}"/>
              </a:ext>
            </a:extLst>
          </p:cNvPr>
          <p:cNvSpPr txBox="1"/>
          <p:nvPr/>
        </p:nvSpPr>
        <p:spPr>
          <a:xfrm>
            <a:off x="862716" y="2665456"/>
            <a:ext cx="1862957" cy="2369875"/>
          </a:xfrm>
          <a:prstGeom prst="rect">
            <a:avLst/>
          </a:prstGeom>
          <a:noFill/>
        </p:spPr>
        <p:txBody>
          <a:bodyPr wrap="square" lIns="121917" tIns="60958" rIns="121917" bIns="60958">
            <a:spAutoFit/>
          </a:bodyPr>
          <a:lstStyle/>
          <a:p>
            <a:pPr>
              <a:defRPr/>
            </a:pPr>
            <a:r>
              <a:rPr lang="es-ES" sz="1100" dirty="0">
                <a:solidFill>
                  <a:srgbClr val="002855"/>
                </a:solidFill>
              </a:rPr>
              <a:t>En mayores con DM, el </a:t>
            </a:r>
            <a:r>
              <a:rPr lang="es-ES" sz="1100" b="1" dirty="0">
                <a:solidFill>
                  <a:srgbClr val="00F0BE"/>
                </a:solidFill>
              </a:rPr>
              <a:t>plan terapéutico </a:t>
            </a:r>
            <a:r>
              <a:rPr lang="es-ES" sz="1100" dirty="0">
                <a:solidFill>
                  <a:srgbClr val="002855"/>
                </a:solidFill>
              </a:rPr>
              <a:t>y los </a:t>
            </a:r>
            <a:r>
              <a:rPr lang="es-ES" sz="1100" b="1" dirty="0">
                <a:solidFill>
                  <a:srgbClr val="00F0BE"/>
                </a:solidFill>
              </a:rPr>
              <a:t>objetivos de control glucémico </a:t>
            </a:r>
            <a:r>
              <a:rPr lang="es-ES" sz="1100" dirty="0">
                <a:solidFill>
                  <a:srgbClr val="002855"/>
                </a:solidFill>
              </a:rPr>
              <a:t>deben ser </a:t>
            </a:r>
            <a:r>
              <a:rPr lang="es-ES" sz="1100" b="1" u="sng" dirty="0">
                <a:solidFill>
                  <a:srgbClr val="002855"/>
                </a:solidFill>
              </a:rPr>
              <a:t>individuales</a:t>
            </a:r>
            <a:r>
              <a:rPr lang="es-ES" sz="1100" dirty="0">
                <a:solidFill>
                  <a:srgbClr val="002855"/>
                </a:solidFill>
              </a:rPr>
              <a:t>, basados en una </a:t>
            </a:r>
            <a:r>
              <a:rPr lang="es-ES" sz="1100" b="1" dirty="0">
                <a:solidFill>
                  <a:srgbClr val="002855"/>
                </a:solidFill>
              </a:rPr>
              <a:t>VGI (</a:t>
            </a:r>
            <a:r>
              <a:rPr lang="es-ES" sz="1100" dirty="0">
                <a:solidFill>
                  <a:srgbClr val="002855"/>
                </a:solidFill>
              </a:rPr>
              <a:t>valora</a:t>
            </a:r>
            <a:r>
              <a:rPr lang="es-ES" sz="1100" b="1" dirty="0">
                <a:solidFill>
                  <a:srgbClr val="002855"/>
                </a:solidFill>
              </a:rPr>
              <a:t> comorbilidades</a:t>
            </a:r>
            <a:r>
              <a:rPr lang="es-ES" sz="1100" dirty="0">
                <a:solidFill>
                  <a:srgbClr val="002855"/>
                </a:solidFill>
              </a:rPr>
              <a:t>, </a:t>
            </a:r>
            <a:r>
              <a:rPr lang="es-ES" sz="1100" b="1" dirty="0">
                <a:solidFill>
                  <a:srgbClr val="002855"/>
                </a:solidFill>
              </a:rPr>
              <a:t>capacidad funcional y cognitiva</a:t>
            </a:r>
            <a:r>
              <a:rPr lang="es-ES" sz="1100" dirty="0">
                <a:solidFill>
                  <a:srgbClr val="002855"/>
                </a:solidFill>
              </a:rPr>
              <a:t>,</a:t>
            </a:r>
            <a:r>
              <a:rPr lang="es-ES" sz="1100" b="1" dirty="0">
                <a:solidFill>
                  <a:srgbClr val="002855"/>
                </a:solidFill>
              </a:rPr>
              <a:t> trastornos afectivos </a:t>
            </a:r>
            <a:r>
              <a:rPr lang="es-ES" sz="1100" dirty="0">
                <a:solidFill>
                  <a:srgbClr val="002855"/>
                </a:solidFill>
              </a:rPr>
              <a:t>y </a:t>
            </a:r>
            <a:r>
              <a:rPr lang="es-ES" sz="1100" b="1" dirty="0">
                <a:solidFill>
                  <a:srgbClr val="002855"/>
                </a:solidFill>
              </a:rPr>
              <a:t>soporte social</a:t>
            </a:r>
            <a:r>
              <a:rPr lang="es-ES" sz="1100" dirty="0">
                <a:solidFill>
                  <a:srgbClr val="002855"/>
                </a:solidFill>
              </a:rPr>
              <a:t>) para </a:t>
            </a:r>
            <a:r>
              <a:rPr lang="es-ES" sz="1100" b="1" dirty="0">
                <a:solidFill>
                  <a:srgbClr val="002855"/>
                </a:solidFill>
              </a:rPr>
              <a:t>estimar la expectativa de vida total y activa del paciente</a:t>
            </a:r>
            <a:r>
              <a:rPr lang="es-ES" sz="1100" dirty="0">
                <a:solidFill>
                  <a:srgbClr val="002855"/>
                </a:solidFill>
              </a:rPr>
              <a:t>.</a:t>
            </a:r>
            <a:endParaRPr lang="es-ES" sz="1100" dirty="0">
              <a:solidFill>
                <a:srgbClr val="002855"/>
              </a:solidFill>
              <a:cs typeface="+mn-cs"/>
            </a:endParaRPr>
          </a:p>
        </p:txBody>
      </p:sp>
      <p:sp>
        <p:nvSpPr>
          <p:cNvPr id="8" name="CuadroTexto 16">
            <a:extLst>
              <a:ext uri="{FF2B5EF4-FFF2-40B4-BE49-F238E27FC236}">
                <a16:creationId xmlns:a16="http://schemas.microsoft.com/office/drawing/2014/main" id="{58433E5E-E394-C184-5D2E-3D154DC8A4C6}"/>
              </a:ext>
            </a:extLst>
          </p:cNvPr>
          <p:cNvSpPr txBox="1">
            <a:spLocks noChangeArrowheads="1"/>
          </p:cNvSpPr>
          <p:nvPr/>
        </p:nvSpPr>
        <p:spPr bwMode="auto">
          <a:xfrm>
            <a:off x="7229231" y="2665456"/>
            <a:ext cx="2071968" cy="13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tabLst>
                <a:tab pos="127000" algn="l"/>
              </a:tabLst>
            </a:pPr>
            <a:r>
              <a:rPr lang="es-ES" sz="1100" dirty="0">
                <a:solidFill>
                  <a:srgbClr val="002855"/>
                </a:solidFill>
              </a:rPr>
              <a:t>Riesgo de </a:t>
            </a:r>
            <a:r>
              <a:rPr lang="es-ES" sz="1100" b="1" dirty="0">
                <a:solidFill>
                  <a:srgbClr val="00F0BE"/>
                </a:solidFill>
              </a:rPr>
              <a:t>SOBRETRATAMIENTO</a:t>
            </a:r>
            <a:r>
              <a:rPr lang="es-ES" sz="1100" dirty="0">
                <a:solidFill>
                  <a:srgbClr val="002855"/>
                </a:solidFill>
              </a:rPr>
              <a:t> p</a:t>
            </a:r>
          </a:p>
          <a:p>
            <a:pPr>
              <a:tabLst>
                <a:tab pos="127000" algn="l"/>
              </a:tabLst>
            </a:pPr>
            <a:r>
              <a:rPr lang="es-ES" sz="1100" dirty="0" err="1">
                <a:solidFill>
                  <a:srgbClr val="002855"/>
                </a:solidFill>
              </a:rPr>
              <a:t>or</a:t>
            </a:r>
            <a:r>
              <a:rPr lang="es-ES" sz="1100" dirty="0">
                <a:solidFill>
                  <a:srgbClr val="002855"/>
                </a:solidFill>
              </a:rPr>
              <a:t> </a:t>
            </a:r>
            <a:r>
              <a:rPr lang="es-ES" sz="1100" b="1" dirty="0">
                <a:solidFill>
                  <a:srgbClr val="002855"/>
                </a:solidFill>
              </a:rPr>
              <a:t>inercia</a:t>
            </a:r>
            <a:r>
              <a:rPr lang="es-ES" sz="1100" dirty="0">
                <a:solidFill>
                  <a:srgbClr val="002855"/>
                </a:solidFill>
              </a:rPr>
              <a:t> terapéutica en población anciana con DM </a:t>
            </a:r>
          </a:p>
          <a:p>
            <a:pPr marL="184150" indent="-184150"/>
            <a:r>
              <a:rPr lang="es-ES" sz="1100" dirty="0">
                <a:solidFill>
                  <a:srgbClr val="002855"/>
                </a:solidFill>
                <a:sym typeface="Wingdings" panose="05000000000000000000" pitchFamily="2" charset="2"/>
              </a:rPr>
              <a:t> </a:t>
            </a:r>
            <a:r>
              <a:rPr lang="es-ES" sz="1100" b="1" dirty="0">
                <a:solidFill>
                  <a:srgbClr val="002855"/>
                </a:solidFill>
              </a:rPr>
              <a:t>REVISAR</a:t>
            </a:r>
            <a:r>
              <a:rPr lang="es-ES" sz="1100" dirty="0">
                <a:solidFill>
                  <a:srgbClr val="002855"/>
                </a:solidFill>
              </a:rPr>
              <a:t> medicación periódicamente y </a:t>
            </a:r>
            <a:r>
              <a:rPr lang="es-ES" sz="1100" b="1" dirty="0">
                <a:solidFill>
                  <a:srgbClr val="002855"/>
                </a:solidFill>
              </a:rPr>
              <a:t>DESINTENSIFICAR</a:t>
            </a:r>
            <a:r>
              <a:rPr lang="es-ES" sz="1100" dirty="0">
                <a:solidFill>
                  <a:srgbClr val="002855"/>
                </a:solidFill>
              </a:rPr>
              <a:t> </a:t>
            </a:r>
          </a:p>
        </p:txBody>
      </p:sp>
      <p:sp>
        <p:nvSpPr>
          <p:cNvPr id="9" name="Elipse 8">
            <a:extLst>
              <a:ext uri="{FF2B5EF4-FFF2-40B4-BE49-F238E27FC236}">
                <a16:creationId xmlns:a16="http://schemas.microsoft.com/office/drawing/2014/main" id="{5AC3471C-ADCF-78B7-E5F4-FA44CA51AA69}"/>
              </a:ext>
            </a:extLst>
          </p:cNvPr>
          <p:cNvSpPr/>
          <p:nvPr/>
        </p:nvSpPr>
        <p:spPr>
          <a:xfrm>
            <a:off x="993058"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latin typeface="+mj-lt"/>
                <a:cs typeface="+mn-cs"/>
              </a:rPr>
              <a:t>1.</a:t>
            </a:r>
            <a:endParaRPr lang="es-ES" dirty="0">
              <a:solidFill>
                <a:schemeClr val="bg1"/>
              </a:solidFill>
            </a:endParaRPr>
          </a:p>
        </p:txBody>
      </p:sp>
      <p:sp>
        <p:nvSpPr>
          <p:cNvPr id="10" name="Elipse 9">
            <a:extLst>
              <a:ext uri="{FF2B5EF4-FFF2-40B4-BE49-F238E27FC236}">
                <a16:creationId xmlns:a16="http://schemas.microsoft.com/office/drawing/2014/main" id="{1515881A-2519-D790-5F7C-7726EEB84E62}"/>
              </a:ext>
            </a:extLst>
          </p:cNvPr>
          <p:cNvSpPr/>
          <p:nvPr/>
        </p:nvSpPr>
        <p:spPr>
          <a:xfrm>
            <a:off x="2890684"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latin typeface="+mn-lt"/>
                <a:cs typeface="+mn-cs"/>
              </a:rPr>
              <a:t>2.</a:t>
            </a:r>
            <a:endParaRPr lang="es-ES" dirty="0">
              <a:solidFill>
                <a:schemeClr val="bg1"/>
              </a:solidFill>
            </a:endParaRPr>
          </a:p>
        </p:txBody>
      </p:sp>
      <p:sp>
        <p:nvSpPr>
          <p:cNvPr id="11" name="Elipse 10">
            <a:extLst>
              <a:ext uri="{FF2B5EF4-FFF2-40B4-BE49-F238E27FC236}">
                <a16:creationId xmlns:a16="http://schemas.microsoft.com/office/drawing/2014/main" id="{4E641624-665C-4F11-9808-1F26B946FEB2}"/>
              </a:ext>
            </a:extLst>
          </p:cNvPr>
          <p:cNvSpPr/>
          <p:nvPr/>
        </p:nvSpPr>
        <p:spPr>
          <a:xfrm>
            <a:off x="5063613"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latin typeface="+mn-lt"/>
                <a:cs typeface="+mn-cs"/>
              </a:rPr>
              <a:t>3.</a:t>
            </a:r>
            <a:endParaRPr lang="es-ES" dirty="0">
              <a:solidFill>
                <a:schemeClr val="bg1"/>
              </a:solidFill>
            </a:endParaRPr>
          </a:p>
        </p:txBody>
      </p:sp>
      <p:sp>
        <p:nvSpPr>
          <p:cNvPr id="12" name="Elipse 11">
            <a:extLst>
              <a:ext uri="{FF2B5EF4-FFF2-40B4-BE49-F238E27FC236}">
                <a16:creationId xmlns:a16="http://schemas.microsoft.com/office/drawing/2014/main" id="{9C4D96A0-5D5C-3523-C28D-76703C50C739}"/>
              </a:ext>
            </a:extLst>
          </p:cNvPr>
          <p:cNvSpPr/>
          <p:nvPr/>
        </p:nvSpPr>
        <p:spPr>
          <a:xfrm>
            <a:off x="7226710"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latin typeface="+mj-lt"/>
                <a:cs typeface="+mn-cs"/>
              </a:rPr>
              <a:t>4.</a:t>
            </a:r>
            <a:endParaRPr lang="es-ES" dirty="0">
              <a:solidFill>
                <a:schemeClr val="bg1"/>
              </a:solidFill>
            </a:endParaRPr>
          </a:p>
        </p:txBody>
      </p:sp>
      <p:sp>
        <p:nvSpPr>
          <p:cNvPr id="13" name="Elipse 12">
            <a:extLst>
              <a:ext uri="{FF2B5EF4-FFF2-40B4-BE49-F238E27FC236}">
                <a16:creationId xmlns:a16="http://schemas.microsoft.com/office/drawing/2014/main" id="{8D447702-30F9-B90F-ABCB-3A5A62D292CB}"/>
              </a:ext>
            </a:extLst>
          </p:cNvPr>
          <p:cNvSpPr/>
          <p:nvPr/>
        </p:nvSpPr>
        <p:spPr>
          <a:xfrm>
            <a:off x="9497962" y="1958306"/>
            <a:ext cx="629265" cy="629265"/>
          </a:xfrm>
          <a:prstGeom prst="ellipse">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latin typeface="+mn-lt"/>
                <a:cs typeface="+mn-cs"/>
              </a:rPr>
              <a:t>5.</a:t>
            </a:r>
            <a:endParaRPr lang="es-ES" dirty="0">
              <a:solidFill>
                <a:schemeClr val="bg1"/>
              </a:solidFill>
            </a:endParaRPr>
          </a:p>
        </p:txBody>
      </p:sp>
    </p:spTree>
    <p:extLst>
      <p:ext uri="{BB962C8B-B14F-4D97-AF65-F5344CB8AC3E}">
        <p14:creationId xmlns:p14="http://schemas.microsoft.com/office/powerpoint/2010/main" val="29229893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F42A0E9-D26C-CB2F-3C51-648A9AD548B5}"/>
              </a:ext>
            </a:extLst>
          </p:cNvPr>
          <p:cNvSpPr txBox="1">
            <a:spLocks/>
          </p:cNvSpPr>
          <p:nvPr/>
        </p:nvSpPr>
        <p:spPr bwMode="auto">
          <a:xfrm>
            <a:off x="633291" y="610394"/>
            <a:ext cx="9264650" cy="49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tLang="en-US" sz="2400" b="1" dirty="0">
                <a:solidFill>
                  <a:srgbClr val="00F0BE"/>
                </a:solidFill>
                <a:latin typeface="+mn-lt"/>
                <a:cs typeface="Arial" panose="020B0604020202020204" pitchFamily="34" charset="0"/>
              </a:rPr>
              <a:t>Preguntas</a:t>
            </a:r>
          </a:p>
        </p:txBody>
      </p:sp>
      <p:sp>
        <p:nvSpPr>
          <p:cNvPr id="3" name="CuadroTexto 1">
            <a:extLst>
              <a:ext uri="{FF2B5EF4-FFF2-40B4-BE49-F238E27FC236}">
                <a16:creationId xmlns:a16="http://schemas.microsoft.com/office/drawing/2014/main" id="{3F110384-672A-6C9B-9F4B-731945F33BD1}"/>
              </a:ext>
            </a:extLst>
          </p:cNvPr>
          <p:cNvSpPr txBox="1">
            <a:spLocks noChangeArrowheads="1"/>
          </p:cNvSpPr>
          <p:nvPr/>
        </p:nvSpPr>
        <p:spPr bwMode="auto">
          <a:xfrm>
            <a:off x="633291" y="1404704"/>
            <a:ext cx="912653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¿Es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un paciente frágil? ¿Se le ha de hacer cribaje? ¿Por qué?</a:t>
            </a:r>
          </a:p>
        </p:txBody>
      </p:sp>
      <p:sp>
        <p:nvSpPr>
          <p:cNvPr id="4" name="CuadroTexto 14">
            <a:extLst>
              <a:ext uri="{FF2B5EF4-FFF2-40B4-BE49-F238E27FC236}">
                <a16:creationId xmlns:a16="http://schemas.microsoft.com/office/drawing/2014/main" id="{B6FC878D-5DB2-62E7-EAC3-2BA01DD1B431}"/>
              </a:ext>
            </a:extLst>
          </p:cNvPr>
          <p:cNvSpPr txBox="1">
            <a:spLocks noChangeArrowheads="1"/>
          </p:cNvSpPr>
          <p:nvPr/>
        </p:nvSpPr>
        <p:spPr bwMode="auto">
          <a:xfrm>
            <a:off x="634878" y="3517826"/>
            <a:ext cx="984091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¿Cómo valoraríamos su adherencia terapéutica? </a:t>
            </a:r>
            <a:br>
              <a:rPr lang="es-ES" altLang="es-ES" sz="1600" dirty="0">
                <a:solidFill>
                  <a:schemeClr val="bg1">
                    <a:lumMod val="85000"/>
                  </a:schemeClr>
                </a:solidFill>
                <a:latin typeface="+mn-lt"/>
              </a:rPr>
            </a:br>
            <a:r>
              <a:rPr lang="es-ES" altLang="es-ES" sz="1600" dirty="0">
                <a:solidFill>
                  <a:schemeClr val="bg1">
                    <a:lumMod val="85000"/>
                  </a:schemeClr>
                </a:solidFill>
                <a:latin typeface="+mn-lt"/>
              </a:rPr>
              <a:t>¿En qué os apoyaríais para “</a:t>
            </a:r>
            <a:r>
              <a:rPr lang="es-ES" altLang="es-ES" sz="1600" dirty="0" err="1">
                <a:solidFill>
                  <a:schemeClr val="bg1">
                    <a:lumMod val="85000"/>
                  </a:schemeClr>
                </a:solidFill>
                <a:latin typeface="+mn-lt"/>
              </a:rPr>
              <a:t>euprescribir</a:t>
            </a:r>
            <a:r>
              <a:rPr lang="es-ES" altLang="es-ES" sz="1600" dirty="0">
                <a:solidFill>
                  <a:schemeClr val="bg1">
                    <a:lumMod val="85000"/>
                  </a:schemeClr>
                </a:solidFill>
                <a:latin typeface="+mn-lt"/>
              </a:rPr>
              <a:t>” en el caso de que lo necesitara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a:t>
            </a:r>
          </a:p>
        </p:txBody>
      </p:sp>
      <p:sp>
        <p:nvSpPr>
          <p:cNvPr id="5" name="CuadroTexto 15">
            <a:extLst>
              <a:ext uri="{FF2B5EF4-FFF2-40B4-BE49-F238E27FC236}">
                <a16:creationId xmlns:a16="http://schemas.microsoft.com/office/drawing/2014/main" id="{9CF01A20-BCFD-B997-3242-0D674CB2CD56}"/>
              </a:ext>
            </a:extLst>
          </p:cNvPr>
          <p:cNvSpPr txBox="1">
            <a:spLocks noChangeArrowheads="1"/>
          </p:cNvSpPr>
          <p:nvPr/>
        </p:nvSpPr>
        <p:spPr bwMode="auto">
          <a:xfrm>
            <a:off x="634878" y="2813452"/>
            <a:ext cx="928687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¿Cuál es el objetivo glucémico para </a:t>
            </a:r>
            <a:r>
              <a:rPr lang="es-ES" altLang="es-ES" sz="1600" dirty="0" err="1">
                <a:solidFill>
                  <a:schemeClr val="bg1">
                    <a:lumMod val="85000"/>
                  </a:schemeClr>
                </a:solidFill>
                <a:latin typeface="+mn-lt"/>
              </a:rPr>
              <a:t>Pencho</a:t>
            </a:r>
            <a:r>
              <a:rPr lang="es-ES" altLang="es-ES" sz="1600" dirty="0">
                <a:solidFill>
                  <a:schemeClr val="bg1">
                    <a:lumMod val="85000"/>
                  </a:schemeClr>
                </a:solidFill>
                <a:latin typeface="+mn-lt"/>
              </a:rPr>
              <a:t>? ¿En qué nos basamos? </a:t>
            </a:r>
          </a:p>
        </p:txBody>
      </p:sp>
      <p:sp>
        <p:nvSpPr>
          <p:cNvPr id="6" name="CuadroTexto 17">
            <a:extLst>
              <a:ext uri="{FF2B5EF4-FFF2-40B4-BE49-F238E27FC236}">
                <a16:creationId xmlns:a16="http://schemas.microsoft.com/office/drawing/2014/main" id="{634557B9-9A99-BD84-6C57-158F8AB5995A}"/>
              </a:ext>
            </a:extLst>
          </p:cNvPr>
          <p:cNvSpPr txBox="1">
            <a:spLocks noChangeArrowheads="1"/>
          </p:cNvSpPr>
          <p:nvPr/>
        </p:nvSpPr>
        <p:spPr bwMode="auto">
          <a:xfrm>
            <a:off x="634878" y="2109078"/>
            <a:ext cx="984091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chemeClr val="bg1">
                    <a:lumMod val="85000"/>
                  </a:schemeClr>
                </a:solidFill>
                <a:latin typeface="+mn-lt"/>
              </a:rPr>
              <a:t>¿Tiene motivos para haberse caído? ¿Cuáles? ¿Se podría haber evitado?</a:t>
            </a:r>
          </a:p>
        </p:txBody>
      </p:sp>
      <p:sp>
        <p:nvSpPr>
          <p:cNvPr id="7" name="CuadroTexto 4">
            <a:extLst>
              <a:ext uri="{FF2B5EF4-FFF2-40B4-BE49-F238E27FC236}">
                <a16:creationId xmlns:a16="http://schemas.microsoft.com/office/drawing/2014/main" id="{1DFC5A77-9814-4960-FF29-C96B75CEDCC7}"/>
              </a:ext>
            </a:extLst>
          </p:cNvPr>
          <p:cNvSpPr txBox="1">
            <a:spLocks noChangeArrowheads="1"/>
          </p:cNvSpPr>
          <p:nvPr/>
        </p:nvSpPr>
        <p:spPr bwMode="auto">
          <a:xfrm>
            <a:off x="633291" y="4468420"/>
            <a:ext cx="1011872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1917" tIns="60958" rIns="121917" bIns="60958">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indent="-177800" eaLnBrk="1" hangingPunct="1">
              <a:buFont typeface="Arial" panose="020B0604020202020204" pitchFamily="34" charset="0"/>
              <a:buChar char="•"/>
            </a:pPr>
            <a:r>
              <a:rPr lang="es-ES" altLang="es-ES" sz="1600" dirty="0">
                <a:solidFill>
                  <a:srgbClr val="002855"/>
                </a:solidFill>
                <a:latin typeface="+mn-lt"/>
              </a:rPr>
              <a:t>¿Proponéis algún cambio en la medicación? ¿Qué frases usaríais? </a:t>
            </a:r>
            <a:br>
              <a:rPr lang="es-ES" altLang="es-ES" sz="1600" dirty="0">
                <a:solidFill>
                  <a:srgbClr val="002855"/>
                </a:solidFill>
                <a:latin typeface="+mn-lt"/>
              </a:rPr>
            </a:br>
            <a:r>
              <a:rPr lang="es-ES" altLang="es-ES" sz="1600" dirty="0">
                <a:solidFill>
                  <a:srgbClr val="002855"/>
                </a:solidFill>
                <a:latin typeface="+mn-lt"/>
              </a:rPr>
              <a:t>¿Alguna propuesta de tratamiento no farmacológico? ¿Qué otras intervenciones?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7C1D95F9-5DF0-4F2D-2182-AADF5D8F96BD}"/>
              </a:ext>
            </a:extLst>
          </p:cNvPr>
          <p:cNvSpPr/>
          <p:nvPr/>
        </p:nvSpPr>
        <p:spPr>
          <a:xfrm>
            <a:off x="731838" y="1994041"/>
            <a:ext cx="5718123" cy="3588775"/>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dirty="0">
              <a:solidFill>
                <a:srgbClr val="002855"/>
              </a:solidFill>
            </a:endParaRPr>
          </a:p>
        </p:txBody>
      </p:sp>
      <p:sp>
        <p:nvSpPr>
          <p:cNvPr id="10" name="Rectángulo redondeado 9">
            <a:extLst>
              <a:ext uri="{FF2B5EF4-FFF2-40B4-BE49-F238E27FC236}">
                <a16:creationId xmlns:a16="http://schemas.microsoft.com/office/drawing/2014/main" id="{92FB837A-CCC3-2819-4DD4-3C8B874AF2C2}"/>
              </a:ext>
            </a:extLst>
          </p:cNvPr>
          <p:cNvSpPr/>
          <p:nvPr/>
        </p:nvSpPr>
        <p:spPr>
          <a:xfrm>
            <a:off x="6720144" y="1994041"/>
            <a:ext cx="4827638" cy="3588775"/>
          </a:xfrm>
          <a:prstGeom prst="roundRect">
            <a:avLst>
              <a:gd name="adj" fmla="val 4435"/>
            </a:avLst>
          </a:prstGeom>
          <a:solidFill>
            <a:srgbClr val="0028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050" b="1" dirty="0">
              <a:solidFill>
                <a:srgbClr val="002855"/>
              </a:solidFill>
            </a:endParaRPr>
          </a:p>
        </p:txBody>
      </p:sp>
      <p:sp>
        <p:nvSpPr>
          <p:cNvPr id="4" name="CuadroTexto 1">
            <a:extLst>
              <a:ext uri="{FF2B5EF4-FFF2-40B4-BE49-F238E27FC236}">
                <a16:creationId xmlns:a16="http://schemas.microsoft.com/office/drawing/2014/main" id="{A9E4FCD4-B004-999A-8070-45F25F91F6FA}"/>
              </a:ext>
            </a:extLst>
          </p:cNvPr>
          <p:cNvSpPr txBox="1"/>
          <p:nvPr/>
        </p:nvSpPr>
        <p:spPr>
          <a:xfrm>
            <a:off x="644218" y="1482986"/>
            <a:ext cx="7663067" cy="769437"/>
          </a:xfrm>
          <a:prstGeom prst="rect">
            <a:avLst/>
          </a:prstGeom>
          <a:noFill/>
        </p:spPr>
        <p:txBody>
          <a:bodyPr wrap="square" lIns="121917" tIns="60958" rIns="121917" bIns="60958">
            <a:spAutoFit/>
          </a:bodyPr>
          <a:lstStyle/>
          <a:p>
            <a:pPr eaLnBrk="1" fontAlgn="auto" hangingPunct="1">
              <a:spcBef>
                <a:spcPts val="0"/>
              </a:spcBef>
              <a:spcAft>
                <a:spcPts val="0"/>
              </a:spcAft>
              <a:defRPr/>
            </a:pPr>
            <a:r>
              <a:rPr lang="es-ES" sz="1400" dirty="0">
                <a:solidFill>
                  <a:srgbClr val="002855"/>
                </a:solidFill>
                <a:cs typeface="+mn-cs"/>
              </a:rPr>
              <a:t>En ancianos residentes en la comunidad con DM2 se recomienda</a:t>
            </a:r>
            <a:r>
              <a:rPr lang="es-ES" sz="1400" baseline="30000" dirty="0">
                <a:solidFill>
                  <a:srgbClr val="002855"/>
                </a:solidFill>
                <a:cs typeface="+mn-cs"/>
              </a:rPr>
              <a:t>1</a:t>
            </a:r>
            <a:r>
              <a:rPr lang="es-ES" sz="1400" dirty="0">
                <a:solidFill>
                  <a:srgbClr val="002855"/>
                </a:solidFill>
                <a:cs typeface="+mn-cs"/>
              </a:rPr>
              <a:t>:</a:t>
            </a:r>
          </a:p>
          <a:p>
            <a:pPr eaLnBrk="1" fontAlgn="auto" hangingPunct="1">
              <a:spcBef>
                <a:spcPts val="0"/>
              </a:spcBef>
              <a:spcAft>
                <a:spcPts val="0"/>
              </a:spcAft>
              <a:defRPr/>
            </a:pPr>
            <a:endParaRPr lang="es-ES" sz="1400" dirty="0">
              <a:solidFill>
                <a:srgbClr val="002855"/>
              </a:solidFill>
              <a:cs typeface="+mn-cs"/>
              <a:sym typeface="Wingdings" panose="05000000000000000000" pitchFamily="2" charset="2"/>
            </a:endParaRPr>
          </a:p>
          <a:p>
            <a:pPr marL="990575" lvl="1" indent="-380990" eaLnBrk="1" fontAlgn="auto" hangingPunct="1">
              <a:spcBef>
                <a:spcPts val="0"/>
              </a:spcBef>
              <a:spcAft>
                <a:spcPts val="0"/>
              </a:spcAft>
              <a:buFont typeface="Courier New" panose="02070309020205020404" pitchFamily="49" charset="0"/>
              <a:buChar char="o"/>
              <a:defRPr/>
            </a:pPr>
            <a:endParaRPr lang="es-ES" sz="1400" dirty="0">
              <a:solidFill>
                <a:srgbClr val="002855"/>
              </a:solidFill>
              <a:cs typeface="+mn-cs"/>
              <a:sym typeface="Wingdings" panose="05000000000000000000" pitchFamily="2" charset="2"/>
            </a:endParaRPr>
          </a:p>
        </p:txBody>
      </p:sp>
      <p:sp>
        <p:nvSpPr>
          <p:cNvPr id="48131" name="5 Rectángulo">
            <a:extLst>
              <a:ext uri="{FF2B5EF4-FFF2-40B4-BE49-F238E27FC236}">
                <a16:creationId xmlns:a16="http://schemas.microsoft.com/office/drawing/2014/main" id="{B26E602B-A4AA-4745-824E-E41F3DB81284}"/>
              </a:ext>
            </a:extLst>
          </p:cNvPr>
          <p:cNvSpPr>
            <a:spLocks noChangeArrowheads="1"/>
          </p:cNvSpPr>
          <p:nvPr/>
        </p:nvSpPr>
        <p:spPr bwMode="auto">
          <a:xfrm>
            <a:off x="644218" y="534988"/>
            <a:ext cx="9264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n-US" sz="2400" b="1" dirty="0">
                <a:solidFill>
                  <a:srgbClr val="00F0BE"/>
                </a:solidFill>
              </a:rPr>
              <a:t>Evidencia sobre intervenciones no farmacológicas en pacientes con Fragilidad</a:t>
            </a:r>
          </a:p>
        </p:txBody>
      </p:sp>
      <p:sp>
        <p:nvSpPr>
          <p:cNvPr id="93190" name="6 Rectángulo">
            <a:extLst>
              <a:ext uri="{FF2B5EF4-FFF2-40B4-BE49-F238E27FC236}">
                <a16:creationId xmlns:a16="http://schemas.microsoft.com/office/drawing/2014/main" id="{B4960249-737E-E6ED-6DC8-53F42FED9351}"/>
              </a:ext>
            </a:extLst>
          </p:cNvPr>
          <p:cNvSpPr>
            <a:spLocks noChangeArrowheads="1"/>
          </p:cNvSpPr>
          <p:nvPr/>
        </p:nvSpPr>
        <p:spPr bwMode="auto">
          <a:xfrm>
            <a:off x="644218" y="5848953"/>
            <a:ext cx="8863576" cy="584775"/>
          </a:xfrm>
          <a:prstGeom prst="rect">
            <a:avLst/>
          </a:prstGeom>
          <a:noFill/>
          <a:ln>
            <a:noFill/>
          </a:ln>
        </p:spPr>
        <p:txBody>
          <a:bodyPr wrap="square">
            <a:spAutoFit/>
          </a:bodyPr>
          <a:lstStyle>
            <a:lvl1pPr defTabSz="1217613" eaLnBrk="0" hangingPunct="0">
              <a:defRPr>
                <a:solidFill>
                  <a:schemeClr val="tx1"/>
                </a:solidFill>
                <a:latin typeface="Arial" panose="020B0604020202020204" pitchFamily="34" charset="0"/>
                <a:cs typeface="Arial" panose="020B0604020202020204" pitchFamily="34" charset="0"/>
              </a:defRPr>
            </a:lvl1pPr>
            <a:lvl2pPr marL="742950" indent="-285750" defTabSz="1217613" eaLnBrk="0" hangingPunct="0">
              <a:defRPr>
                <a:solidFill>
                  <a:schemeClr val="tx1"/>
                </a:solidFill>
                <a:latin typeface="Arial" panose="020B0604020202020204" pitchFamily="34" charset="0"/>
                <a:cs typeface="Arial" panose="020B0604020202020204" pitchFamily="34" charset="0"/>
              </a:defRPr>
            </a:lvl2pPr>
            <a:lvl3pPr marL="1143000" indent="-228600" defTabSz="1217613" eaLnBrk="0" hangingPunct="0">
              <a:defRPr>
                <a:solidFill>
                  <a:schemeClr val="tx1"/>
                </a:solidFill>
                <a:latin typeface="Arial" panose="020B0604020202020204" pitchFamily="34" charset="0"/>
                <a:cs typeface="Arial" panose="020B0604020202020204" pitchFamily="34" charset="0"/>
              </a:defRPr>
            </a:lvl3pPr>
            <a:lvl4pPr marL="1600200" indent="-228600" defTabSz="1217613" eaLnBrk="0" hangingPunct="0">
              <a:defRPr>
                <a:solidFill>
                  <a:schemeClr val="tx1"/>
                </a:solidFill>
                <a:latin typeface="Arial" panose="020B0604020202020204" pitchFamily="34" charset="0"/>
                <a:cs typeface="Arial" panose="020B0604020202020204" pitchFamily="34" charset="0"/>
              </a:defRPr>
            </a:lvl4pPr>
            <a:lvl5pPr marL="2057400" indent="-228600" defTabSz="1217613" eaLnBrk="0" hangingPunct="0">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800" dirty="0">
                <a:solidFill>
                  <a:srgbClr val="002855"/>
                </a:solidFill>
                <a:latin typeface="+mn-lt"/>
              </a:rPr>
              <a:t>1. </a:t>
            </a:r>
            <a:r>
              <a:rPr lang="en-US" altLang="en-US" sz="800" dirty="0" err="1">
                <a:solidFill>
                  <a:srgbClr val="002855"/>
                </a:solidFill>
                <a:latin typeface="+mn-lt"/>
              </a:rPr>
              <a:t>Ferriolli</a:t>
            </a:r>
            <a:r>
              <a:rPr lang="en-US" altLang="en-US" sz="800" dirty="0">
                <a:solidFill>
                  <a:srgbClr val="002855"/>
                </a:solidFill>
                <a:latin typeface="+mn-lt"/>
              </a:rPr>
              <a:t> E, et al. Diabetes and exercise in the elderly. Med Sport Sci. 2014. 2.Gillespie LD, </a:t>
            </a:r>
            <a:r>
              <a:rPr lang="en-US" altLang="en-US" sz="800" i="1" dirty="0">
                <a:solidFill>
                  <a:srgbClr val="002855"/>
                </a:solidFill>
                <a:latin typeface="+mn-lt"/>
              </a:rPr>
              <a:t>et al</a:t>
            </a:r>
            <a:r>
              <a:rPr lang="en-US" altLang="en-US" sz="800" dirty="0">
                <a:solidFill>
                  <a:srgbClr val="002855"/>
                </a:solidFill>
                <a:latin typeface="+mn-lt"/>
              </a:rPr>
              <a:t>. Interventions for preventing falls in older people living in the community. Cochrane Database Syst Rev. 2012. 3. Liu CJ, Latham NK. Progressive resistance strength training for improving physical function in older adults. Cochrane Database Syst Rev. 2009 </a:t>
            </a:r>
            <a:r>
              <a:rPr lang="es-ES" altLang="en-US" sz="800" dirty="0">
                <a:solidFill>
                  <a:srgbClr val="002855"/>
                </a:solidFill>
                <a:latin typeface="+mn-lt"/>
              </a:rPr>
              <a:t>4. </a:t>
            </a:r>
            <a:r>
              <a:rPr lang="en-US" altLang="en-US" sz="800" dirty="0">
                <a:solidFill>
                  <a:srgbClr val="002855"/>
                </a:solidFill>
                <a:latin typeface="+mn-lt"/>
              </a:rPr>
              <a:t>NICE guidelines. June 2013. Falls: assessment and prevention of falls in older people. </a:t>
            </a:r>
            <a:r>
              <a:rPr lang="en-US" altLang="en-US" sz="800" u="sng" dirty="0">
                <a:solidFill>
                  <a:srgbClr val="002855"/>
                </a:solidFill>
                <a:latin typeface="+mn-lt"/>
                <a:hlinkClick r:id="rId2">
                  <a:extLst>
                    <a:ext uri="{A12FA001-AC4F-418D-AE19-62706E023703}">
                      <ahyp:hlinkClr xmlns:ahyp="http://schemas.microsoft.com/office/drawing/2018/hyperlinkcolor" val="tx"/>
                    </a:ext>
                  </a:extLst>
                </a:hlinkClick>
              </a:rPr>
              <a:t>https://www.nice.org.uk/guidance/cg161</a:t>
            </a:r>
            <a:r>
              <a:rPr lang="en-US" altLang="en-US" sz="800" u="sng" dirty="0">
                <a:solidFill>
                  <a:srgbClr val="002855"/>
                </a:solidFill>
                <a:latin typeface="+mn-lt"/>
              </a:rPr>
              <a:t>. </a:t>
            </a:r>
            <a:r>
              <a:rPr lang="en-US" altLang="en-US" sz="800" dirty="0">
                <a:solidFill>
                  <a:srgbClr val="002855"/>
                </a:solidFill>
                <a:latin typeface="+mn-lt"/>
              </a:rPr>
              <a:t>5. </a:t>
            </a:r>
            <a:r>
              <a:rPr lang="es-ES" altLang="en-US" sz="800" dirty="0">
                <a:solidFill>
                  <a:srgbClr val="002855"/>
                </a:solidFill>
                <a:latin typeface="+mn-lt"/>
              </a:rPr>
              <a:t>Guía de buena práctica clínica en Geriatría. Fragilidad y Nutrición en el anciano. Sociedad Española de Geriatría. 2014.</a:t>
            </a:r>
            <a:r>
              <a:rPr lang="en-US" altLang="en-US" sz="800" dirty="0">
                <a:solidFill>
                  <a:srgbClr val="002855"/>
                </a:solidFill>
                <a:latin typeface="+mn-lt"/>
              </a:rPr>
              <a:t> </a:t>
            </a:r>
          </a:p>
        </p:txBody>
      </p:sp>
      <p:sp>
        <p:nvSpPr>
          <p:cNvPr id="3" name="CuadroTexto 2">
            <a:extLst>
              <a:ext uri="{FF2B5EF4-FFF2-40B4-BE49-F238E27FC236}">
                <a16:creationId xmlns:a16="http://schemas.microsoft.com/office/drawing/2014/main" id="{9519B611-F634-E3CC-116C-2A42B7522FDB}"/>
              </a:ext>
            </a:extLst>
          </p:cNvPr>
          <p:cNvSpPr txBox="1"/>
          <p:nvPr/>
        </p:nvSpPr>
        <p:spPr>
          <a:xfrm>
            <a:off x="949992" y="3052749"/>
            <a:ext cx="5273828" cy="2031325"/>
          </a:xfrm>
          <a:prstGeom prst="rect">
            <a:avLst/>
          </a:prstGeom>
          <a:noFill/>
        </p:spPr>
        <p:txBody>
          <a:bodyPr wrap="square">
            <a:noAutofit/>
          </a:bodyPr>
          <a:lstStyle/>
          <a:p>
            <a:pPr eaLnBrk="1" fontAlgn="auto" hangingPunct="1">
              <a:spcBef>
                <a:spcPts val="0"/>
              </a:spcBef>
              <a:spcAft>
                <a:spcPts val="0"/>
              </a:spcAft>
              <a:defRPr/>
            </a:pPr>
            <a:r>
              <a:rPr lang="es-ES" sz="1400" b="1" dirty="0">
                <a:solidFill>
                  <a:srgbClr val="002855"/>
                </a:solidFill>
                <a:cs typeface="+mn-cs"/>
                <a:sym typeface="Wingdings" panose="05000000000000000000" pitchFamily="2" charset="2"/>
              </a:rPr>
              <a:t>ACTIVIDAD FÍSICA de tipo multicomponente, preferiblemente grupal o de base domiciliaria, adaptada </a:t>
            </a:r>
            <a:r>
              <a:rPr lang="es-ES" sz="1400" dirty="0">
                <a:solidFill>
                  <a:srgbClr val="002855"/>
                </a:solidFill>
                <a:cs typeface="+mn-cs"/>
                <a:sym typeface="Wingdings" panose="05000000000000000000" pitchFamily="2" charset="2"/>
              </a:rPr>
              <a:t>al grado de fragilidad siempre y cuando el paciente la tolere, fundamentada en:</a:t>
            </a:r>
            <a:br>
              <a:rPr lang="es-ES" sz="1400" dirty="0">
                <a:solidFill>
                  <a:srgbClr val="002855"/>
                </a:solidFill>
                <a:cs typeface="+mn-cs"/>
                <a:sym typeface="Wingdings" panose="05000000000000000000" pitchFamily="2" charset="2"/>
              </a:rPr>
            </a:br>
            <a:endParaRPr lang="es-ES" sz="1400" dirty="0">
              <a:solidFill>
                <a:srgbClr val="002855"/>
              </a:solidFill>
              <a:cs typeface="+mn-cs"/>
              <a:sym typeface="Wingdings" panose="05000000000000000000" pitchFamily="2" charset="2"/>
            </a:endParaRPr>
          </a:p>
          <a:p>
            <a:pPr marL="285750" indent="-101600" eaLnBrk="1" fontAlgn="auto" hangingPunct="1">
              <a:spcBef>
                <a:spcPts val="0"/>
              </a:spcBef>
              <a:spcAft>
                <a:spcPts val="0"/>
              </a:spcAft>
              <a:buFont typeface="Arial" panose="020B0604020202020204" pitchFamily="34" charset="0"/>
              <a:buChar char="•"/>
              <a:defRPr/>
            </a:pPr>
            <a:r>
              <a:rPr lang="es-ES" sz="1400" dirty="0">
                <a:solidFill>
                  <a:srgbClr val="002855"/>
                </a:solidFill>
                <a:cs typeface="+mn-cs"/>
                <a:sym typeface="Wingdings" panose="05000000000000000000" pitchFamily="2" charset="2"/>
              </a:rPr>
              <a:t>Resistencia</a:t>
            </a:r>
            <a:endParaRPr lang="es-ES" sz="1400" dirty="0">
              <a:solidFill>
                <a:srgbClr val="002855"/>
              </a:solidFill>
              <a:sym typeface="Wingdings" panose="05000000000000000000" pitchFamily="2" charset="2"/>
            </a:endParaRPr>
          </a:p>
          <a:p>
            <a:pPr marL="285750" indent="-101600" eaLnBrk="1" fontAlgn="auto" hangingPunct="1">
              <a:spcBef>
                <a:spcPts val="0"/>
              </a:spcBef>
              <a:spcAft>
                <a:spcPts val="0"/>
              </a:spcAft>
              <a:buFont typeface="Arial" panose="020B0604020202020204" pitchFamily="34" charset="0"/>
              <a:buChar char="•"/>
              <a:defRPr/>
            </a:pPr>
            <a:r>
              <a:rPr lang="es-ES" sz="1400" dirty="0">
                <a:solidFill>
                  <a:srgbClr val="002855"/>
                </a:solidFill>
                <a:cs typeface="+mn-cs"/>
                <a:sym typeface="Wingdings" panose="05000000000000000000" pitchFamily="2" charset="2"/>
              </a:rPr>
              <a:t>Fuerza </a:t>
            </a:r>
            <a:endParaRPr lang="es-ES" sz="1400" dirty="0">
              <a:solidFill>
                <a:srgbClr val="002855"/>
              </a:solidFill>
              <a:sym typeface="Wingdings" panose="05000000000000000000" pitchFamily="2" charset="2"/>
            </a:endParaRPr>
          </a:p>
          <a:p>
            <a:pPr marL="285750" indent="-101600" eaLnBrk="1" fontAlgn="auto" hangingPunct="1">
              <a:spcBef>
                <a:spcPts val="0"/>
              </a:spcBef>
              <a:spcAft>
                <a:spcPts val="0"/>
              </a:spcAft>
              <a:buFont typeface="Arial" panose="020B0604020202020204" pitchFamily="34" charset="0"/>
              <a:buChar char="•"/>
              <a:defRPr/>
            </a:pPr>
            <a:r>
              <a:rPr lang="es-ES" sz="1400" dirty="0">
                <a:solidFill>
                  <a:srgbClr val="002855"/>
                </a:solidFill>
                <a:cs typeface="+mn-cs"/>
                <a:sym typeface="Wingdings" panose="05000000000000000000" pitchFamily="2" charset="2"/>
              </a:rPr>
              <a:t>Aeróbico</a:t>
            </a:r>
            <a:endParaRPr lang="es-ES" sz="1400" dirty="0">
              <a:solidFill>
                <a:srgbClr val="002855"/>
              </a:solidFill>
              <a:sym typeface="Wingdings" panose="05000000000000000000" pitchFamily="2" charset="2"/>
            </a:endParaRPr>
          </a:p>
          <a:p>
            <a:pPr marL="285750" indent="-101600" eaLnBrk="1" fontAlgn="auto" hangingPunct="1">
              <a:spcBef>
                <a:spcPts val="0"/>
              </a:spcBef>
              <a:spcAft>
                <a:spcPts val="0"/>
              </a:spcAft>
              <a:buFont typeface="Arial" panose="020B0604020202020204" pitchFamily="34" charset="0"/>
              <a:buChar char="•"/>
              <a:defRPr/>
            </a:pPr>
            <a:r>
              <a:rPr lang="es-ES" sz="1400" dirty="0">
                <a:solidFill>
                  <a:srgbClr val="002855"/>
                </a:solidFill>
                <a:cs typeface="+mn-cs"/>
                <a:sym typeface="Wingdings" panose="05000000000000000000" pitchFamily="2" charset="2"/>
              </a:rPr>
              <a:t>Equilibrio</a:t>
            </a:r>
            <a:endParaRPr lang="es-ES" sz="1400" dirty="0">
              <a:solidFill>
                <a:srgbClr val="002855"/>
              </a:solidFill>
              <a:sym typeface="Wingdings" panose="05000000000000000000" pitchFamily="2" charset="2"/>
            </a:endParaRPr>
          </a:p>
          <a:p>
            <a:pPr marL="285750" indent="-101600" eaLnBrk="1" fontAlgn="auto" hangingPunct="1">
              <a:spcBef>
                <a:spcPts val="0"/>
              </a:spcBef>
              <a:spcAft>
                <a:spcPts val="0"/>
              </a:spcAft>
              <a:buFont typeface="Arial" panose="020B0604020202020204" pitchFamily="34" charset="0"/>
              <a:buChar char="•"/>
              <a:defRPr/>
            </a:pPr>
            <a:r>
              <a:rPr lang="es-ES" sz="1400" dirty="0">
                <a:solidFill>
                  <a:srgbClr val="002855"/>
                </a:solidFill>
                <a:cs typeface="+mn-cs"/>
                <a:sym typeface="Wingdings" panose="05000000000000000000" pitchFamily="2" charset="2"/>
              </a:rPr>
              <a:t>Flexibilidad</a:t>
            </a:r>
          </a:p>
        </p:txBody>
      </p:sp>
      <p:sp>
        <p:nvSpPr>
          <p:cNvPr id="6" name="CuadroTexto 5">
            <a:extLst>
              <a:ext uri="{FF2B5EF4-FFF2-40B4-BE49-F238E27FC236}">
                <a16:creationId xmlns:a16="http://schemas.microsoft.com/office/drawing/2014/main" id="{94FD395C-03D4-856C-67F2-8C110408B230}"/>
              </a:ext>
            </a:extLst>
          </p:cNvPr>
          <p:cNvSpPr txBox="1"/>
          <p:nvPr/>
        </p:nvSpPr>
        <p:spPr>
          <a:xfrm>
            <a:off x="7083938" y="3052749"/>
            <a:ext cx="4424515" cy="1712445"/>
          </a:xfrm>
          <a:prstGeom prst="rect">
            <a:avLst/>
          </a:prstGeom>
          <a:noFill/>
        </p:spPr>
        <p:txBody>
          <a:bodyPr wrap="square">
            <a:noAutofit/>
          </a:bodyPr>
          <a:lstStyle/>
          <a:p>
            <a:pPr eaLnBrk="1" fontAlgn="auto" hangingPunct="1">
              <a:spcBef>
                <a:spcPts val="0"/>
              </a:spcBef>
              <a:spcAft>
                <a:spcPts val="0"/>
              </a:spcAft>
              <a:defRPr/>
            </a:pPr>
            <a:r>
              <a:rPr lang="es-ES" sz="1400" dirty="0">
                <a:solidFill>
                  <a:srgbClr val="002855"/>
                </a:solidFill>
                <a:cs typeface="+mn-cs"/>
              </a:rPr>
              <a:t>Mejora el </a:t>
            </a:r>
            <a:r>
              <a:rPr lang="es-ES" sz="1400" b="1" dirty="0">
                <a:solidFill>
                  <a:srgbClr val="002855"/>
                </a:solidFill>
                <a:cs typeface="+mn-cs"/>
              </a:rPr>
              <a:t>control glucémico</a:t>
            </a:r>
            <a:r>
              <a:rPr lang="es-ES" sz="1400" dirty="0">
                <a:solidFill>
                  <a:srgbClr val="002855"/>
                </a:solidFill>
                <a:cs typeface="+mn-cs"/>
              </a:rPr>
              <a:t>, así como su independencia funcional, previene caídas y promociona la autoestima y calidad de vida</a:t>
            </a:r>
            <a:r>
              <a:rPr lang="es-ES" sz="1400" baseline="30000" dirty="0">
                <a:solidFill>
                  <a:srgbClr val="002855"/>
                </a:solidFill>
                <a:cs typeface="+mn-cs"/>
              </a:rPr>
              <a:t>1-5</a:t>
            </a:r>
            <a:r>
              <a:rPr lang="es-ES" sz="1400" dirty="0">
                <a:solidFill>
                  <a:srgbClr val="002855"/>
                </a:solidFill>
                <a:cs typeface="+mn-cs"/>
              </a:rPr>
              <a:t>.</a:t>
            </a:r>
            <a:endParaRPr lang="es-ES" sz="1400" dirty="0">
              <a:solidFill>
                <a:srgbClr val="002855"/>
              </a:solidFill>
              <a:cs typeface="+mn-cs"/>
              <a:sym typeface="Wingdings" panose="05000000000000000000" pitchFamily="2" charset="2"/>
            </a:endParaRPr>
          </a:p>
        </p:txBody>
      </p:sp>
      <p:sp>
        <p:nvSpPr>
          <p:cNvPr id="15" name="Forma libre 14">
            <a:extLst>
              <a:ext uri="{FF2B5EF4-FFF2-40B4-BE49-F238E27FC236}">
                <a16:creationId xmlns:a16="http://schemas.microsoft.com/office/drawing/2014/main" id="{DC57110F-6661-EE44-1CE7-E2B45C9FFB66}"/>
              </a:ext>
            </a:extLst>
          </p:cNvPr>
          <p:cNvSpPr/>
          <p:nvPr/>
        </p:nvSpPr>
        <p:spPr>
          <a:xfrm>
            <a:off x="1080981" y="2252423"/>
            <a:ext cx="680575" cy="748674"/>
          </a:xfrm>
          <a:custGeom>
            <a:avLst/>
            <a:gdLst>
              <a:gd name="connsiteX0" fmla="*/ 19321 w 1429164"/>
              <a:gd name="connsiteY0" fmla="*/ 1322663 h 1572168"/>
              <a:gd name="connsiteX1" fmla="*/ 143179 w 1429164"/>
              <a:gd name="connsiteY1" fmla="*/ 1215327 h 1572168"/>
              <a:gd name="connsiteX2" fmla="*/ 448446 w 1429164"/>
              <a:gd name="connsiteY2" fmla="*/ 1215327 h 1572168"/>
              <a:gd name="connsiteX3" fmla="*/ 575112 w 1429164"/>
              <a:gd name="connsiteY3" fmla="*/ 1108076 h 1572168"/>
              <a:gd name="connsiteX4" fmla="*/ 661098 w 1429164"/>
              <a:gd name="connsiteY4" fmla="*/ 1205591 h 1572168"/>
              <a:gd name="connsiteX5" fmla="*/ 662314 w 1429164"/>
              <a:gd name="connsiteY5" fmla="*/ 1207392 h 1572168"/>
              <a:gd name="connsiteX6" fmla="*/ 671101 w 1429164"/>
              <a:gd name="connsiteY6" fmla="*/ 1221563 h 1572168"/>
              <a:gd name="connsiteX7" fmla="*/ 671581 w 1429164"/>
              <a:gd name="connsiteY7" fmla="*/ 1234613 h 1572168"/>
              <a:gd name="connsiteX8" fmla="*/ 671530 w 1429164"/>
              <a:gd name="connsiteY8" fmla="*/ 1243312 h 1572168"/>
              <a:gd name="connsiteX9" fmla="*/ 671530 w 1429164"/>
              <a:gd name="connsiteY9" fmla="*/ 1399126 h 1572168"/>
              <a:gd name="connsiteX10" fmla="*/ 743539 w 1429164"/>
              <a:gd name="connsiteY10" fmla="*/ 1475061 h 1572168"/>
              <a:gd name="connsiteX11" fmla="*/ 901619 w 1429164"/>
              <a:gd name="connsiteY11" fmla="*/ 1475061 h 1572168"/>
              <a:gd name="connsiteX12" fmla="*/ 920940 w 1429164"/>
              <a:gd name="connsiteY12" fmla="*/ 1455895 h 1572168"/>
              <a:gd name="connsiteX13" fmla="*/ 821303 w 1429164"/>
              <a:gd name="connsiteY13" fmla="*/ 1324210 h 1572168"/>
              <a:gd name="connsiteX14" fmla="*/ 821303 w 1429164"/>
              <a:gd name="connsiteY14" fmla="*/ 1150266 h 1572168"/>
              <a:gd name="connsiteX15" fmla="*/ 821388 w 1429164"/>
              <a:gd name="connsiteY15" fmla="*/ 1145695 h 1572168"/>
              <a:gd name="connsiteX16" fmla="*/ 802632 w 1429164"/>
              <a:gd name="connsiteY16" fmla="*/ 1084916 h 1572168"/>
              <a:gd name="connsiteX17" fmla="*/ 706643 w 1429164"/>
              <a:gd name="connsiteY17" fmla="*/ 899096 h 1572168"/>
              <a:gd name="connsiteX18" fmla="*/ 706643 w 1429164"/>
              <a:gd name="connsiteY18" fmla="*/ 716945 h 1572168"/>
              <a:gd name="connsiteX19" fmla="*/ 724954 w 1429164"/>
              <a:gd name="connsiteY19" fmla="*/ 567504 h 1572168"/>
              <a:gd name="connsiteX20" fmla="*/ 958469 w 1429164"/>
              <a:gd name="connsiteY20" fmla="*/ 567470 h 1572168"/>
              <a:gd name="connsiteX21" fmla="*/ 1012972 w 1429164"/>
              <a:gd name="connsiteY21" fmla="*/ 496428 h 1572168"/>
              <a:gd name="connsiteX22" fmla="*/ 958469 w 1429164"/>
              <a:gd name="connsiteY22" fmla="*/ 425386 h 1572168"/>
              <a:gd name="connsiteX23" fmla="*/ 741260 w 1429164"/>
              <a:gd name="connsiteY23" fmla="*/ 425386 h 1572168"/>
              <a:gd name="connsiteX24" fmla="*/ 677011 w 1429164"/>
              <a:gd name="connsiteY24" fmla="*/ 295689 h 1572168"/>
              <a:gd name="connsiteX25" fmla="*/ 668070 w 1429164"/>
              <a:gd name="connsiteY25" fmla="*/ 289470 h 1572168"/>
              <a:gd name="connsiteX26" fmla="*/ 772572 w 1429164"/>
              <a:gd name="connsiteY26" fmla="*/ 148150 h 1572168"/>
              <a:gd name="connsiteX27" fmla="*/ 623227 w 1429164"/>
              <a:gd name="connsiteY27" fmla="*/ 0 h 1572168"/>
              <a:gd name="connsiteX28" fmla="*/ 473882 w 1429164"/>
              <a:gd name="connsiteY28" fmla="*/ 148150 h 1572168"/>
              <a:gd name="connsiteX29" fmla="*/ 526946 w 1429164"/>
              <a:gd name="connsiteY29" fmla="*/ 261280 h 1572168"/>
              <a:gd name="connsiteX30" fmla="*/ 494299 w 1429164"/>
              <a:gd name="connsiteY30" fmla="*/ 271102 h 1572168"/>
              <a:gd name="connsiteX31" fmla="*/ 473008 w 1429164"/>
              <a:gd name="connsiteY31" fmla="*/ 282214 h 1572168"/>
              <a:gd name="connsiteX32" fmla="*/ 333170 w 1429164"/>
              <a:gd name="connsiteY32" fmla="*/ 345015 h 1572168"/>
              <a:gd name="connsiteX33" fmla="*/ 332776 w 1429164"/>
              <a:gd name="connsiteY33" fmla="*/ 345202 h 1572168"/>
              <a:gd name="connsiteX34" fmla="*/ 297457 w 1429164"/>
              <a:gd name="connsiteY34" fmla="*/ 384861 h 1572168"/>
              <a:gd name="connsiteX35" fmla="*/ 325856 w 1429164"/>
              <a:gd name="connsiteY35" fmla="*/ 460558 h 1572168"/>
              <a:gd name="connsiteX36" fmla="*/ 328134 w 1429164"/>
              <a:gd name="connsiteY36" fmla="*/ 463396 h 1572168"/>
              <a:gd name="connsiteX37" fmla="*/ 329436 w 1429164"/>
              <a:gd name="connsiteY37" fmla="*/ 465180 h 1572168"/>
              <a:gd name="connsiteX38" fmla="*/ 387485 w 1429164"/>
              <a:gd name="connsiteY38" fmla="*/ 535814 h 1572168"/>
              <a:gd name="connsiteX39" fmla="*/ 365731 w 1429164"/>
              <a:gd name="connsiteY39" fmla="*/ 713445 h 1572168"/>
              <a:gd name="connsiteX40" fmla="*/ 365731 w 1429164"/>
              <a:gd name="connsiteY40" fmla="*/ 713598 h 1572168"/>
              <a:gd name="connsiteX41" fmla="*/ 365646 w 1429164"/>
              <a:gd name="connsiteY41" fmla="*/ 714821 h 1572168"/>
              <a:gd name="connsiteX42" fmla="*/ 365611 w 1429164"/>
              <a:gd name="connsiteY42" fmla="*/ 715620 h 1572168"/>
              <a:gd name="connsiteX43" fmla="*/ 365611 w 1429164"/>
              <a:gd name="connsiteY43" fmla="*/ 715756 h 1572168"/>
              <a:gd name="connsiteX44" fmla="*/ 365611 w 1429164"/>
              <a:gd name="connsiteY44" fmla="*/ 940266 h 1572168"/>
              <a:gd name="connsiteX45" fmla="*/ 365389 w 1429164"/>
              <a:gd name="connsiteY45" fmla="*/ 943002 h 1572168"/>
              <a:gd name="connsiteX46" fmla="*/ 365389 w 1429164"/>
              <a:gd name="connsiteY46" fmla="*/ 1022778 h 1572168"/>
              <a:gd name="connsiteX47" fmla="*/ 334934 w 1429164"/>
              <a:gd name="connsiteY47" fmla="*/ 1057237 h 1572168"/>
              <a:gd name="connsiteX48" fmla="*/ 72009 w 1429164"/>
              <a:gd name="connsiteY48" fmla="*/ 1057237 h 1572168"/>
              <a:gd name="connsiteX49" fmla="*/ 0 w 1429164"/>
              <a:gd name="connsiteY49" fmla="*/ 1133173 h 1572168"/>
              <a:gd name="connsiteX50" fmla="*/ 0 w 1429164"/>
              <a:gd name="connsiteY50" fmla="*/ 1303480 h 1572168"/>
              <a:gd name="connsiteX51" fmla="*/ 19321 w 1429164"/>
              <a:gd name="connsiteY51" fmla="*/ 1322646 h 1572168"/>
              <a:gd name="connsiteX52" fmla="*/ 404271 w 1429164"/>
              <a:gd name="connsiteY52" fmla="*/ 734939 h 1572168"/>
              <a:gd name="connsiteX53" fmla="*/ 654367 w 1429164"/>
              <a:gd name="connsiteY53" fmla="*/ 734939 h 1572168"/>
              <a:gd name="connsiteX54" fmla="*/ 547843 w 1429164"/>
              <a:gd name="connsiteY54" fmla="*/ 923649 h 1572168"/>
              <a:gd name="connsiteX55" fmla="*/ 404271 w 1429164"/>
              <a:gd name="connsiteY55" fmla="*/ 923649 h 1572168"/>
              <a:gd name="connsiteX56" fmla="*/ 404271 w 1429164"/>
              <a:gd name="connsiteY56" fmla="*/ 734939 h 1572168"/>
              <a:gd name="connsiteX57" fmla="*/ 668018 w 1429164"/>
              <a:gd name="connsiteY57" fmla="*/ 789245 h 1572168"/>
              <a:gd name="connsiteX58" fmla="*/ 668018 w 1429164"/>
              <a:gd name="connsiteY58" fmla="*/ 889546 h 1572168"/>
              <a:gd name="connsiteX59" fmla="*/ 599623 w 1429164"/>
              <a:gd name="connsiteY59" fmla="*/ 910429 h 1572168"/>
              <a:gd name="connsiteX60" fmla="*/ 668018 w 1429164"/>
              <a:gd name="connsiteY60" fmla="*/ 789262 h 1572168"/>
              <a:gd name="connsiteX61" fmla="*/ 881578 w 1429164"/>
              <a:gd name="connsiteY61" fmla="*/ 1436694 h 1572168"/>
              <a:gd name="connsiteX62" fmla="*/ 743556 w 1429164"/>
              <a:gd name="connsiteY62" fmla="*/ 1436694 h 1572168"/>
              <a:gd name="connsiteX63" fmla="*/ 710206 w 1429164"/>
              <a:gd name="connsiteY63" fmla="*/ 1399109 h 1572168"/>
              <a:gd name="connsiteX64" fmla="*/ 710206 w 1429164"/>
              <a:gd name="connsiteY64" fmla="*/ 1361523 h 1572168"/>
              <a:gd name="connsiteX65" fmla="*/ 801964 w 1429164"/>
              <a:gd name="connsiteY65" fmla="*/ 1361523 h 1572168"/>
              <a:gd name="connsiteX66" fmla="*/ 881578 w 1429164"/>
              <a:gd name="connsiteY66" fmla="*/ 1436694 h 1572168"/>
              <a:gd name="connsiteX67" fmla="*/ 769917 w 1429164"/>
              <a:gd name="connsiteY67" fmla="*/ 1105289 h 1572168"/>
              <a:gd name="connsiteX68" fmla="*/ 782780 w 1429164"/>
              <a:gd name="connsiteY68" fmla="*/ 1144710 h 1572168"/>
              <a:gd name="connsiteX69" fmla="*/ 782678 w 1429164"/>
              <a:gd name="connsiteY69" fmla="*/ 1150079 h 1572168"/>
              <a:gd name="connsiteX70" fmla="*/ 782678 w 1429164"/>
              <a:gd name="connsiteY70" fmla="*/ 1323173 h 1572168"/>
              <a:gd name="connsiteX71" fmla="*/ 710206 w 1429164"/>
              <a:gd name="connsiteY71" fmla="*/ 1323173 h 1572168"/>
              <a:gd name="connsiteX72" fmla="*/ 710206 w 1429164"/>
              <a:gd name="connsiteY72" fmla="*/ 1243295 h 1572168"/>
              <a:gd name="connsiteX73" fmla="*/ 710257 w 1429164"/>
              <a:gd name="connsiteY73" fmla="*/ 1234935 h 1572168"/>
              <a:gd name="connsiteX74" fmla="*/ 694448 w 1429164"/>
              <a:gd name="connsiteY74" fmla="*/ 1186051 h 1572168"/>
              <a:gd name="connsiteX75" fmla="*/ 692564 w 1429164"/>
              <a:gd name="connsiteY75" fmla="*/ 1183247 h 1572168"/>
              <a:gd name="connsiteX76" fmla="*/ 691039 w 1429164"/>
              <a:gd name="connsiteY76" fmla="*/ 1181276 h 1572168"/>
              <a:gd name="connsiteX77" fmla="*/ 578504 w 1429164"/>
              <a:gd name="connsiteY77" fmla="*/ 1053652 h 1572168"/>
              <a:gd name="connsiteX78" fmla="*/ 578504 w 1429164"/>
              <a:gd name="connsiteY78" fmla="*/ 956986 h 1572168"/>
              <a:gd name="connsiteX79" fmla="*/ 677542 w 1429164"/>
              <a:gd name="connsiteY79" fmla="*/ 926758 h 1572168"/>
              <a:gd name="connsiteX80" fmla="*/ 768769 w 1429164"/>
              <a:gd name="connsiteY80" fmla="*/ 1103352 h 1572168"/>
              <a:gd name="connsiteX81" fmla="*/ 769917 w 1429164"/>
              <a:gd name="connsiteY81" fmla="*/ 1105289 h 1572168"/>
              <a:gd name="connsiteX82" fmla="*/ 512558 w 1429164"/>
              <a:gd name="connsiteY82" fmla="*/ 148133 h 1572168"/>
              <a:gd name="connsiteX83" fmla="*/ 623244 w 1429164"/>
              <a:gd name="connsiteY83" fmla="*/ 38333 h 1572168"/>
              <a:gd name="connsiteX84" fmla="*/ 733929 w 1429164"/>
              <a:gd name="connsiteY84" fmla="*/ 148133 h 1572168"/>
              <a:gd name="connsiteX85" fmla="*/ 623244 w 1429164"/>
              <a:gd name="connsiteY85" fmla="*/ 257933 h 1572168"/>
              <a:gd name="connsiteX86" fmla="*/ 512558 w 1429164"/>
              <a:gd name="connsiteY86" fmla="*/ 148133 h 1572168"/>
              <a:gd name="connsiteX87" fmla="*/ 653801 w 1429164"/>
              <a:gd name="connsiteY87" fmla="*/ 326324 h 1572168"/>
              <a:gd name="connsiteX88" fmla="*/ 702652 w 1429164"/>
              <a:gd name="connsiteY88" fmla="*/ 425369 h 1572168"/>
              <a:gd name="connsiteX89" fmla="*/ 640338 w 1429164"/>
              <a:gd name="connsiteY89" fmla="*/ 425369 h 1572168"/>
              <a:gd name="connsiteX90" fmla="*/ 621017 w 1429164"/>
              <a:gd name="connsiteY90" fmla="*/ 444535 h 1572168"/>
              <a:gd name="connsiteX91" fmla="*/ 640338 w 1429164"/>
              <a:gd name="connsiteY91" fmla="*/ 463702 h 1572168"/>
              <a:gd name="connsiteX92" fmla="*/ 958486 w 1429164"/>
              <a:gd name="connsiteY92" fmla="*/ 463702 h 1572168"/>
              <a:gd name="connsiteX93" fmla="*/ 974330 w 1429164"/>
              <a:gd name="connsiteY93" fmla="*/ 496394 h 1572168"/>
              <a:gd name="connsiteX94" fmla="*/ 958486 w 1429164"/>
              <a:gd name="connsiteY94" fmla="*/ 529086 h 1572168"/>
              <a:gd name="connsiteX95" fmla="*/ 568706 w 1429164"/>
              <a:gd name="connsiteY95" fmla="*/ 529137 h 1572168"/>
              <a:gd name="connsiteX96" fmla="*/ 567336 w 1429164"/>
              <a:gd name="connsiteY96" fmla="*/ 529137 h 1572168"/>
              <a:gd name="connsiteX97" fmla="*/ 518622 w 1429164"/>
              <a:gd name="connsiteY97" fmla="*/ 453626 h 1572168"/>
              <a:gd name="connsiteX98" fmla="*/ 498239 w 1429164"/>
              <a:gd name="connsiteY98" fmla="*/ 435564 h 1572168"/>
              <a:gd name="connsiteX99" fmla="*/ 480031 w 1429164"/>
              <a:gd name="connsiteY99" fmla="*/ 455784 h 1572168"/>
              <a:gd name="connsiteX100" fmla="*/ 566993 w 1429164"/>
              <a:gd name="connsiteY100" fmla="*/ 567470 h 1572168"/>
              <a:gd name="connsiteX101" fmla="*/ 567507 w 1429164"/>
              <a:gd name="connsiteY101" fmla="*/ 567470 h 1572168"/>
              <a:gd name="connsiteX102" fmla="*/ 686003 w 1429164"/>
              <a:gd name="connsiteY102" fmla="*/ 567470 h 1572168"/>
              <a:gd name="connsiteX103" fmla="*/ 670194 w 1429164"/>
              <a:gd name="connsiteY103" fmla="*/ 696555 h 1572168"/>
              <a:gd name="connsiteX104" fmla="*/ 406737 w 1429164"/>
              <a:gd name="connsiteY104" fmla="*/ 696555 h 1572168"/>
              <a:gd name="connsiteX105" fmla="*/ 442982 w 1429164"/>
              <a:gd name="connsiteY105" fmla="*/ 400629 h 1572168"/>
              <a:gd name="connsiteX106" fmla="*/ 509441 w 1429164"/>
              <a:gd name="connsiteY106" fmla="*/ 306325 h 1572168"/>
              <a:gd name="connsiteX107" fmla="*/ 653767 w 1429164"/>
              <a:gd name="connsiteY107" fmla="*/ 326290 h 1572168"/>
              <a:gd name="connsiteX108" fmla="*/ 360045 w 1429164"/>
              <a:gd name="connsiteY108" fmla="*/ 441698 h 1572168"/>
              <a:gd name="connsiteX109" fmla="*/ 355985 w 1429164"/>
              <a:gd name="connsiteY109" fmla="*/ 436481 h 1572168"/>
              <a:gd name="connsiteX110" fmla="*/ 335191 w 1429164"/>
              <a:gd name="connsiteY110" fmla="*/ 393306 h 1572168"/>
              <a:gd name="connsiteX111" fmla="*/ 349356 w 1429164"/>
              <a:gd name="connsiteY111" fmla="*/ 379848 h 1572168"/>
              <a:gd name="connsiteX112" fmla="*/ 416621 w 1429164"/>
              <a:gd name="connsiteY112" fmla="*/ 349637 h 1572168"/>
              <a:gd name="connsiteX113" fmla="*/ 404648 w 1429164"/>
              <a:gd name="connsiteY113" fmla="*/ 396041 h 1572168"/>
              <a:gd name="connsiteX114" fmla="*/ 393994 w 1429164"/>
              <a:gd name="connsiteY114" fmla="*/ 482987 h 1572168"/>
              <a:gd name="connsiteX115" fmla="*/ 360045 w 1429164"/>
              <a:gd name="connsiteY115" fmla="*/ 441681 h 1572168"/>
              <a:gd name="connsiteX116" fmla="*/ 404048 w 1429164"/>
              <a:gd name="connsiteY116" fmla="*/ 1022795 h 1572168"/>
              <a:gd name="connsiteX117" fmla="*/ 404048 w 1429164"/>
              <a:gd name="connsiteY117" fmla="*/ 961999 h 1572168"/>
              <a:gd name="connsiteX118" fmla="*/ 539844 w 1429164"/>
              <a:gd name="connsiteY118" fmla="*/ 961999 h 1572168"/>
              <a:gd name="connsiteX119" fmla="*/ 539844 w 1429164"/>
              <a:gd name="connsiteY119" fmla="*/ 1076862 h 1572168"/>
              <a:gd name="connsiteX120" fmla="*/ 448463 w 1429164"/>
              <a:gd name="connsiteY120" fmla="*/ 1176977 h 1572168"/>
              <a:gd name="connsiteX121" fmla="*/ 144001 w 1429164"/>
              <a:gd name="connsiteY121" fmla="*/ 1176977 h 1572168"/>
              <a:gd name="connsiteX122" fmla="*/ 144001 w 1429164"/>
              <a:gd name="connsiteY122" fmla="*/ 1095604 h 1572168"/>
              <a:gd name="connsiteX123" fmla="*/ 334934 w 1429164"/>
              <a:gd name="connsiteY123" fmla="*/ 1095604 h 1572168"/>
              <a:gd name="connsiteX124" fmla="*/ 404031 w 1429164"/>
              <a:gd name="connsiteY124" fmla="*/ 1022812 h 1572168"/>
              <a:gd name="connsiteX125" fmla="*/ 38659 w 1429164"/>
              <a:gd name="connsiteY125" fmla="*/ 1133173 h 1572168"/>
              <a:gd name="connsiteX126" fmla="*/ 72009 w 1429164"/>
              <a:gd name="connsiteY126" fmla="*/ 1095587 h 1572168"/>
              <a:gd name="connsiteX127" fmla="*/ 105358 w 1429164"/>
              <a:gd name="connsiteY127" fmla="*/ 1095587 h 1572168"/>
              <a:gd name="connsiteX128" fmla="*/ 105358 w 1429164"/>
              <a:gd name="connsiteY128" fmla="*/ 1196093 h 1572168"/>
              <a:gd name="connsiteX129" fmla="*/ 38659 w 1429164"/>
              <a:gd name="connsiteY129" fmla="*/ 1283294 h 1572168"/>
              <a:gd name="connsiteX130" fmla="*/ 38659 w 1429164"/>
              <a:gd name="connsiteY130" fmla="*/ 1133156 h 1572168"/>
              <a:gd name="connsiteX131" fmla="*/ 1429165 w 1429164"/>
              <a:gd name="connsiteY131" fmla="*/ 737505 h 1572168"/>
              <a:gd name="connsiteX132" fmla="*/ 1409844 w 1429164"/>
              <a:gd name="connsiteY132" fmla="*/ 756672 h 1572168"/>
              <a:gd name="connsiteX133" fmla="*/ 1206030 w 1429164"/>
              <a:gd name="connsiteY133" fmla="*/ 756672 h 1572168"/>
              <a:gd name="connsiteX134" fmla="*/ 1067527 w 1429164"/>
              <a:gd name="connsiteY134" fmla="*/ 1556247 h 1572168"/>
              <a:gd name="connsiteX135" fmla="*/ 1048480 w 1429164"/>
              <a:gd name="connsiteY135" fmla="*/ 1572169 h 1572168"/>
              <a:gd name="connsiteX136" fmla="*/ 19321 w 1429164"/>
              <a:gd name="connsiteY136" fmla="*/ 1572169 h 1572168"/>
              <a:gd name="connsiteX137" fmla="*/ 0 w 1429164"/>
              <a:gd name="connsiteY137" fmla="*/ 1553002 h 1572168"/>
              <a:gd name="connsiteX138" fmla="*/ 19321 w 1429164"/>
              <a:gd name="connsiteY138" fmla="*/ 1533835 h 1572168"/>
              <a:gd name="connsiteX139" fmla="*/ 1032174 w 1429164"/>
              <a:gd name="connsiteY139" fmla="*/ 1533835 h 1572168"/>
              <a:gd name="connsiteX140" fmla="*/ 1166788 w 1429164"/>
              <a:gd name="connsiteY140" fmla="*/ 756689 h 1572168"/>
              <a:gd name="connsiteX141" fmla="*/ 969603 w 1429164"/>
              <a:gd name="connsiteY141" fmla="*/ 756689 h 1572168"/>
              <a:gd name="connsiteX142" fmla="*/ 950282 w 1429164"/>
              <a:gd name="connsiteY142" fmla="*/ 737522 h 1572168"/>
              <a:gd name="connsiteX143" fmla="*/ 969603 w 1429164"/>
              <a:gd name="connsiteY143" fmla="*/ 718356 h 1572168"/>
              <a:gd name="connsiteX144" fmla="*/ 1409827 w 1429164"/>
              <a:gd name="connsiteY144" fmla="*/ 718356 h 1572168"/>
              <a:gd name="connsiteX145" fmla="*/ 1429148 w 1429164"/>
              <a:gd name="connsiteY145" fmla="*/ 737522 h 1572168"/>
              <a:gd name="connsiteX146" fmla="*/ 592669 w 1429164"/>
              <a:gd name="connsiteY146" fmla="*/ 1400077 h 1572168"/>
              <a:gd name="connsiteX147" fmla="*/ 611990 w 1429164"/>
              <a:gd name="connsiteY147" fmla="*/ 1419244 h 1572168"/>
              <a:gd name="connsiteX148" fmla="*/ 592669 w 1429164"/>
              <a:gd name="connsiteY148" fmla="*/ 1438410 h 1572168"/>
              <a:gd name="connsiteX149" fmla="*/ 293072 w 1429164"/>
              <a:gd name="connsiteY149" fmla="*/ 1438410 h 1572168"/>
              <a:gd name="connsiteX150" fmla="*/ 273750 w 1429164"/>
              <a:gd name="connsiteY150" fmla="*/ 1419244 h 1572168"/>
              <a:gd name="connsiteX151" fmla="*/ 293072 w 1429164"/>
              <a:gd name="connsiteY151" fmla="*/ 1400077 h 1572168"/>
              <a:gd name="connsiteX152" fmla="*/ 592652 w 1429164"/>
              <a:gd name="connsiteY152" fmla="*/ 1400077 h 1572168"/>
              <a:gd name="connsiteX153" fmla="*/ 0 w 1429164"/>
              <a:gd name="connsiteY153" fmla="*/ 1419244 h 1572168"/>
              <a:gd name="connsiteX154" fmla="*/ 19321 w 1429164"/>
              <a:gd name="connsiteY154" fmla="*/ 1400077 h 1572168"/>
              <a:gd name="connsiteX155" fmla="*/ 66785 w 1429164"/>
              <a:gd name="connsiteY155" fmla="*/ 1400077 h 1572168"/>
              <a:gd name="connsiteX156" fmla="*/ 86106 w 1429164"/>
              <a:gd name="connsiteY156" fmla="*/ 1419244 h 1572168"/>
              <a:gd name="connsiteX157" fmla="*/ 66785 w 1429164"/>
              <a:gd name="connsiteY157" fmla="*/ 1438410 h 1572168"/>
              <a:gd name="connsiteX158" fmla="*/ 19321 w 1429164"/>
              <a:gd name="connsiteY158" fmla="*/ 1438410 h 1572168"/>
              <a:gd name="connsiteX159" fmla="*/ 0 w 1429164"/>
              <a:gd name="connsiteY159" fmla="*/ 1419244 h 1572168"/>
              <a:gd name="connsiteX160" fmla="*/ 200868 w 1429164"/>
              <a:gd name="connsiteY160" fmla="*/ 1400060 h 1572168"/>
              <a:gd name="connsiteX161" fmla="*/ 220189 w 1429164"/>
              <a:gd name="connsiteY161" fmla="*/ 1419227 h 1572168"/>
              <a:gd name="connsiteX162" fmla="*/ 200868 w 1429164"/>
              <a:gd name="connsiteY162" fmla="*/ 1438393 h 1572168"/>
              <a:gd name="connsiteX163" fmla="*/ 153404 w 1429164"/>
              <a:gd name="connsiteY163" fmla="*/ 1438393 h 1572168"/>
              <a:gd name="connsiteX164" fmla="*/ 134083 w 1429164"/>
              <a:gd name="connsiteY164" fmla="*/ 1419227 h 1572168"/>
              <a:gd name="connsiteX165" fmla="*/ 153404 w 1429164"/>
              <a:gd name="connsiteY165" fmla="*/ 1400060 h 1572168"/>
              <a:gd name="connsiteX166" fmla="*/ 200868 w 1429164"/>
              <a:gd name="connsiteY166" fmla="*/ 1400060 h 157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429164" h="1572168">
                <a:moveTo>
                  <a:pt x="19321" y="1322663"/>
                </a:moveTo>
                <a:cubicBezTo>
                  <a:pt x="95475" y="1322663"/>
                  <a:pt x="137047" y="1286556"/>
                  <a:pt x="143179" y="1215327"/>
                </a:cubicBezTo>
                <a:lnTo>
                  <a:pt x="448446" y="1215327"/>
                </a:lnTo>
                <a:cubicBezTo>
                  <a:pt x="510075" y="1215327"/>
                  <a:pt x="561786" y="1169433"/>
                  <a:pt x="575112" y="1108076"/>
                </a:cubicBezTo>
                <a:lnTo>
                  <a:pt x="661098" y="1205591"/>
                </a:lnTo>
                <a:lnTo>
                  <a:pt x="662314" y="1207392"/>
                </a:lnTo>
                <a:cubicBezTo>
                  <a:pt x="667162" y="1214563"/>
                  <a:pt x="670365" y="1219320"/>
                  <a:pt x="671101" y="1221563"/>
                </a:cubicBezTo>
                <a:cubicBezTo>
                  <a:pt x="671684" y="1223330"/>
                  <a:pt x="671649" y="1227816"/>
                  <a:pt x="671581" y="1234613"/>
                </a:cubicBezTo>
                <a:cubicBezTo>
                  <a:pt x="671564" y="1237161"/>
                  <a:pt x="671530" y="1240033"/>
                  <a:pt x="671530" y="1243312"/>
                </a:cubicBezTo>
                <a:lnTo>
                  <a:pt x="671530" y="1399126"/>
                </a:lnTo>
                <a:cubicBezTo>
                  <a:pt x="671530" y="1440993"/>
                  <a:pt x="703834" y="1475061"/>
                  <a:pt x="743539" y="1475061"/>
                </a:cubicBezTo>
                <a:lnTo>
                  <a:pt x="901619" y="1475061"/>
                </a:lnTo>
                <a:cubicBezTo>
                  <a:pt x="912290" y="1475061"/>
                  <a:pt x="920940" y="1466481"/>
                  <a:pt x="920940" y="1455895"/>
                </a:cubicBezTo>
                <a:cubicBezTo>
                  <a:pt x="920940" y="1375371"/>
                  <a:pt x="887436" y="1331176"/>
                  <a:pt x="821303" y="1324210"/>
                </a:cubicBezTo>
                <a:lnTo>
                  <a:pt x="821303" y="1150266"/>
                </a:lnTo>
                <a:cubicBezTo>
                  <a:pt x="821303" y="1148703"/>
                  <a:pt x="821354" y="1147191"/>
                  <a:pt x="821388" y="1145695"/>
                </a:cubicBezTo>
                <a:cubicBezTo>
                  <a:pt x="821765" y="1130930"/>
                  <a:pt x="822176" y="1114227"/>
                  <a:pt x="802632" y="1084916"/>
                </a:cubicBezTo>
                <a:lnTo>
                  <a:pt x="706643" y="899096"/>
                </a:lnTo>
                <a:lnTo>
                  <a:pt x="706643" y="716945"/>
                </a:lnTo>
                <a:lnTo>
                  <a:pt x="724954" y="567504"/>
                </a:lnTo>
                <a:lnTo>
                  <a:pt x="958469" y="567470"/>
                </a:lnTo>
                <a:cubicBezTo>
                  <a:pt x="989027" y="567470"/>
                  <a:pt x="1012972" y="536256"/>
                  <a:pt x="1012972" y="496428"/>
                </a:cubicBezTo>
                <a:cubicBezTo>
                  <a:pt x="1012972" y="456599"/>
                  <a:pt x="989027" y="425386"/>
                  <a:pt x="958469" y="425386"/>
                </a:cubicBezTo>
                <a:lnTo>
                  <a:pt x="741260" y="425386"/>
                </a:lnTo>
                <a:cubicBezTo>
                  <a:pt x="741928" y="373646"/>
                  <a:pt x="719182" y="327123"/>
                  <a:pt x="677011" y="295689"/>
                </a:cubicBezTo>
                <a:cubicBezTo>
                  <a:pt x="674099" y="293514"/>
                  <a:pt x="671118" y="291458"/>
                  <a:pt x="668070" y="289470"/>
                </a:cubicBezTo>
                <a:cubicBezTo>
                  <a:pt x="728568" y="270541"/>
                  <a:pt x="772572" y="214350"/>
                  <a:pt x="772572" y="148150"/>
                </a:cubicBezTo>
                <a:cubicBezTo>
                  <a:pt x="772572" y="66454"/>
                  <a:pt x="705581" y="0"/>
                  <a:pt x="623227" y="0"/>
                </a:cubicBezTo>
                <a:cubicBezTo>
                  <a:pt x="540872" y="0"/>
                  <a:pt x="473882" y="66454"/>
                  <a:pt x="473882" y="148150"/>
                </a:cubicBezTo>
                <a:cubicBezTo>
                  <a:pt x="473882" y="193467"/>
                  <a:pt x="494522" y="234077"/>
                  <a:pt x="526946" y="261280"/>
                </a:cubicBezTo>
                <a:cubicBezTo>
                  <a:pt x="515676" y="263455"/>
                  <a:pt x="504713" y="266701"/>
                  <a:pt x="494299" y="271102"/>
                </a:cubicBezTo>
                <a:cubicBezTo>
                  <a:pt x="486763" y="274279"/>
                  <a:pt x="479706" y="278034"/>
                  <a:pt x="473008" y="282214"/>
                </a:cubicBezTo>
                <a:lnTo>
                  <a:pt x="333170" y="345015"/>
                </a:lnTo>
                <a:cubicBezTo>
                  <a:pt x="333033" y="345066"/>
                  <a:pt x="332896" y="345134"/>
                  <a:pt x="332776" y="345202"/>
                </a:cubicBezTo>
                <a:cubicBezTo>
                  <a:pt x="308402" y="356807"/>
                  <a:pt x="300129" y="373170"/>
                  <a:pt x="297457" y="384861"/>
                </a:cubicBezTo>
                <a:cubicBezTo>
                  <a:pt x="290211" y="416686"/>
                  <a:pt x="315185" y="447441"/>
                  <a:pt x="325856" y="460558"/>
                </a:cubicBezTo>
                <a:cubicBezTo>
                  <a:pt x="326832" y="461765"/>
                  <a:pt x="327620" y="462716"/>
                  <a:pt x="328134" y="463396"/>
                </a:cubicBezTo>
                <a:cubicBezTo>
                  <a:pt x="328528" y="464025"/>
                  <a:pt x="328973" y="464619"/>
                  <a:pt x="329436" y="465180"/>
                </a:cubicBezTo>
                <a:lnTo>
                  <a:pt x="387485" y="535814"/>
                </a:lnTo>
                <a:lnTo>
                  <a:pt x="365731" y="713445"/>
                </a:lnTo>
                <a:cubicBezTo>
                  <a:pt x="365731" y="713445"/>
                  <a:pt x="365731" y="713547"/>
                  <a:pt x="365731" y="713598"/>
                </a:cubicBezTo>
                <a:cubicBezTo>
                  <a:pt x="365680" y="714006"/>
                  <a:pt x="365663" y="714414"/>
                  <a:pt x="365646" y="714821"/>
                </a:cubicBezTo>
                <a:cubicBezTo>
                  <a:pt x="365646" y="715093"/>
                  <a:pt x="365611" y="715348"/>
                  <a:pt x="365611" y="715620"/>
                </a:cubicBezTo>
                <a:cubicBezTo>
                  <a:pt x="365611" y="715671"/>
                  <a:pt x="365611" y="715722"/>
                  <a:pt x="365611" y="715756"/>
                </a:cubicBezTo>
                <a:lnTo>
                  <a:pt x="365611" y="940266"/>
                </a:lnTo>
                <a:cubicBezTo>
                  <a:pt x="365474" y="941167"/>
                  <a:pt x="365389" y="942068"/>
                  <a:pt x="365389" y="943002"/>
                </a:cubicBezTo>
                <a:lnTo>
                  <a:pt x="365389" y="1022778"/>
                </a:lnTo>
                <a:cubicBezTo>
                  <a:pt x="365389" y="1041774"/>
                  <a:pt x="351737" y="1057237"/>
                  <a:pt x="334934" y="1057237"/>
                </a:cubicBezTo>
                <a:lnTo>
                  <a:pt x="72009" y="1057237"/>
                </a:lnTo>
                <a:cubicBezTo>
                  <a:pt x="32305" y="1057237"/>
                  <a:pt x="0" y="1091305"/>
                  <a:pt x="0" y="1133173"/>
                </a:cubicBezTo>
                <a:lnTo>
                  <a:pt x="0" y="1303480"/>
                </a:lnTo>
                <a:cubicBezTo>
                  <a:pt x="0" y="1314066"/>
                  <a:pt x="8650" y="1322646"/>
                  <a:pt x="19321" y="1322646"/>
                </a:cubicBezTo>
                <a:close/>
                <a:moveTo>
                  <a:pt x="404271" y="734939"/>
                </a:moveTo>
                <a:lnTo>
                  <a:pt x="654367" y="734939"/>
                </a:lnTo>
                <a:lnTo>
                  <a:pt x="547843" y="923649"/>
                </a:lnTo>
                <a:lnTo>
                  <a:pt x="404271" y="923649"/>
                </a:lnTo>
                <a:lnTo>
                  <a:pt x="404271" y="734939"/>
                </a:lnTo>
                <a:close/>
                <a:moveTo>
                  <a:pt x="668018" y="789245"/>
                </a:moveTo>
                <a:lnTo>
                  <a:pt x="668018" y="889546"/>
                </a:lnTo>
                <a:lnTo>
                  <a:pt x="599623" y="910429"/>
                </a:lnTo>
                <a:lnTo>
                  <a:pt x="668018" y="789262"/>
                </a:lnTo>
                <a:close/>
                <a:moveTo>
                  <a:pt x="881578" y="1436694"/>
                </a:moveTo>
                <a:lnTo>
                  <a:pt x="743556" y="1436694"/>
                </a:lnTo>
                <a:cubicBezTo>
                  <a:pt x="725159" y="1436694"/>
                  <a:pt x="710206" y="1419838"/>
                  <a:pt x="710206" y="1399109"/>
                </a:cubicBezTo>
                <a:lnTo>
                  <a:pt x="710206" y="1361523"/>
                </a:lnTo>
                <a:lnTo>
                  <a:pt x="801964" y="1361523"/>
                </a:lnTo>
                <a:cubicBezTo>
                  <a:pt x="853248" y="1361523"/>
                  <a:pt x="877228" y="1383595"/>
                  <a:pt x="881578" y="1436694"/>
                </a:cubicBezTo>
                <a:close/>
                <a:moveTo>
                  <a:pt x="769917" y="1105289"/>
                </a:moveTo>
                <a:cubicBezTo>
                  <a:pt x="783277" y="1125050"/>
                  <a:pt x="783089" y="1132459"/>
                  <a:pt x="782780" y="1144710"/>
                </a:cubicBezTo>
                <a:cubicBezTo>
                  <a:pt x="782729" y="1146409"/>
                  <a:pt x="782695" y="1148142"/>
                  <a:pt x="782678" y="1150079"/>
                </a:cubicBezTo>
                <a:lnTo>
                  <a:pt x="782678" y="1323173"/>
                </a:lnTo>
                <a:lnTo>
                  <a:pt x="710206" y="1323173"/>
                </a:lnTo>
                <a:lnTo>
                  <a:pt x="710206" y="1243295"/>
                </a:lnTo>
                <a:cubicBezTo>
                  <a:pt x="710206" y="1240135"/>
                  <a:pt x="710223" y="1237382"/>
                  <a:pt x="710257" y="1234935"/>
                </a:cubicBezTo>
                <a:cubicBezTo>
                  <a:pt x="710463" y="1211674"/>
                  <a:pt x="709281" y="1208021"/>
                  <a:pt x="694448" y="1186051"/>
                </a:cubicBezTo>
                <a:lnTo>
                  <a:pt x="692564" y="1183247"/>
                </a:lnTo>
                <a:cubicBezTo>
                  <a:pt x="692101" y="1182550"/>
                  <a:pt x="691587" y="1181905"/>
                  <a:pt x="691039" y="1181276"/>
                </a:cubicBezTo>
                <a:lnTo>
                  <a:pt x="578504" y="1053652"/>
                </a:lnTo>
                <a:lnTo>
                  <a:pt x="578504" y="956986"/>
                </a:lnTo>
                <a:lnTo>
                  <a:pt x="677542" y="926758"/>
                </a:lnTo>
                <a:lnTo>
                  <a:pt x="768769" y="1103352"/>
                </a:lnTo>
                <a:cubicBezTo>
                  <a:pt x="769112" y="1104015"/>
                  <a:pt x="769506" y="1104661"/>
                  <a:pt x="769917" y="1105289"/>
                </a:cubicBezTo>
                <a:close/>
                <a:moveTo>
                  <a:pt x="512558" y="148133"/>
                </a:moveTo>
                <a:cubicBezTo>
                  <a:pt x="512558" y="87592"/>
                  <a:pt x="562214" y="38333"/>
                  <a:pt x="623244" y="38333"/>
                </a:cubicBezTo>
                <a:cubicBezTo>
                  <a:pt x="684273" y="38333"/>
                  <a:pt x="733929" y="87592"/>
                  <a:pt x="733929" y="148133"/>
                </a:cubicBezTo>
                <a:cubicBezTo>
                  <a:pt x="733929" y="208674"/>
                  <a:pt x="684273" y="257933"/>
                  <a:pt x="623244" y="257933"/>
                </a:cubicBezTo>
                <a:cubicBezTo>
                  <a:pt x="562214" y="257933"/>
                  <a:pt x="512558" y="208674"/>
                  <a:pt x="512558" y="148133"/>
                </a:cubicBezTo>
                <a:close/>
                <a:moveTo>
                  <a:pt x="653801" y="326324"/>
                </a:moveTo>
                <a:cubicBezTo>
                  <a:pt x="686397" y="350639"/>
                  <a:pt x="703389" y="385421"/>
                  <a:pt x="702652" y="425369"/>
                </a:cubicBezTo>
                <a:lnTo>
                  <a:pt x="640338" y="425369"/>
                </a:lnTo>
                <a:cubicBezTo>
                  <a:pt x="629667" y="425369"/>
                  <a:pt x="621017" y="433949"/>
                  <a:pt x="621017" y="444535"/>
                </a:cubicBezTo>
                <a:cubicBezTo>
                  <a:pt x="621017" y="455121"/>
                  <a:pt x="629667" y="463702"/>
                  <a:pt x="640338" y="463702"/>
                </a:cubicBezTo>
                <a:lnTo>
                  <a:pt x="958486" y="463702"/>
                </a:lnTo>
                <a:cubicBezTo>
                  <a:pt x="964070" y="463702"/>
                  <a:pt x="974330" y="476123"/>
                  <a:pt x="974330" y="496394"/>
                </a:cubicBezTo>
                <a:cubicBezTo>
                  <a:pt x="974330" y="516665"/>
                  <a:pt x="964070" y="529086"/>
                  <a:pt x="958486" y="529086"/>
                </a:cubicBezTo>
                <a:lnTo>
                  <a:pt x="568706" y="529137"/>
                </a:lnTo>
                <a:lnTo>
                  <a:pt x="567336" y="529137"/>
                </a:lnTo>
                <a:cubicBezTo>
                  <a:pt x="552896" y="529205"/>
                  <a:pt x="522955" y="529341"/>
                  <a:pt x="518622" y="453626"/>
                </a:cubicBezTo>
                <a:cubicBezTo>
                  <a:pt x="518022" y="443057"/>
                  <a:pt x="508859" y="434952"/>
                  <a:pt x="498239" y="435564"/>
                </a:cubicBezTo>
                <a:cubicBezTo>
                  <a:pt x="487585" y="436158"/>
                  <a:pt x="479431" y="445215"/>
                  <a:pt x="480031" y="455784"/>
                </a:cubicBezTo>
                <a:cubicBezTo>
                  <a:pt x="484262" y="529901"/>
                  <a:pt x="513518" y="567470"/>
                  <a:pt x="566993" y="567470"/>
                </a:cubicBezTo>
                <a:cubicBezTo>
                  <a:pt x="567165" y="567470"/>
                  <a:pt x="567336" y="567470"/>
                  <a:pt x="567507" y="567470"/>
                </a:cubicBezTo>
                <a:lnTo>
                  <a:pt x="686003" y="567470"/>
                </a:lnTo>
                <a:cubicBezTo>
                  <a:pt x="686003" y="567470"/>
                  <a:pt x="670194" y="696555"/>
                  <a:pt x="670194" y="696555"/>
                </a:cubicBezTo>
                <a:lnTo>
                  <a:pt x="406737" y="696555"/>
                </a:lnTo>
                <a:lnTo>
                  <a:pt x="442982" y="400629"/>
                </a:lnTo>
                <a:cubicBezTo>
                  <a:pt x="450056" y="342908"/>
                  <a:pt x="483028" y="317489"/>
                  <a:pt x="509441" y="306325"/>
                </a:cubicBezTo>
                <a:cubicBezTo>
                  <a:pt x="554318" y="287363"/>
                  <a:pt x="612316" y="295383"/>
                  <a:pt x="653767" y="326290"/>
                </a:cubicBezTo>
                <a:close/>
                <a:moveTo>
                  <a:pt x="360045" y="441698"/>
                </a:moveTo>
                <a:cubicBezTo>
                  <a:pt x="359000" y="440202"/>
                  <a:pt x="357715" y="438605"/>
                  <a:pt x="355985" y="436481"/>
                </a:cubicBezTo>
                <a:cubicBezTo>
                  <a:pt x="350076" y="429209"/>
                  <a:pt x="332056" y="407035"/>
                  <a:pt x="335191" y="393306"/>
                </a:cubicBezTo>
                <a:cubicBezTo>
                  <a:pt x="336321" y="388344"/>
                  <a:pt x="341083" y="383824"/>
                  <a:pt x="349356" y="379848"/>
                </a:cubicBezTo>
                <a:lnTo>
                  <a:pt x="416621" y="349637"/>
                </a:lnTo>
                <a:cubicBezTo>
                  <a:pt x="410780" y="363808"/>
                  <a:pt x="406686" y="379321"/>
                  <a:pt x="404648" y="396041"/>
                </a:cubicBezTo>
                <a:lnTo>
                  <a:pt x="393994" y="482987"/>
                </a:lnTo>
                <a:lnTo>
                  <a:pt x="360045" y="441681"/>
                </a:lnTo>
                <a:close/>
                <a:moveTo>
                  <a:pt x="404048" y="1022795"/>
                </a:moveTo>
                <a:lnTo>
                  <a:pt x="404048" y="961999"/>
                </a:lnTo>
                <a:lnTo>
                  <a:pt x="539844" y="961999"/>
                </a:lnTo>
                <a:lnTo>
                  <a:pt x="539844" y="1076862"/>
                </a:lnTo>
                <a:cubicBezTo>
                  <a:pt x="539844" y="1132068"/>
                  <a:pt x="498855" y="1176977"/>
                  <a:pt x="448463" y="1176977"/>
                </a:cubicBezTo>
                <a:lnTo>
                  <a:pt x="144001" y="1176977"/>
                </a:lnTo>
                <a:lnTo>
                  <a:pt x="144001" y="1095604"/>
                </a:lnTo>
                <a:lnTo>
                  <a:pt x="334934" y="1095604"/>
                </a:lnTo>
                <a:cubicBezTo>
                  <a:pt x="373045" y="1095604"/>
                  <a:pt x="404031" y="1062946"/>
                  <a:pt x="404031" y="1022812"/>
                </a:cubicBezTo>
                <a:close/>
                <a:moveTo>
                  <a:pt x="38659" y="1133173"/>
                </a:moveTo>
                <a:cubicBezTo>
                  <a:pt x="38659" y="1112443"/>
                  <a:pt x="53613" y="1095587"/>
                  <a:pt x="72009" y="1095587"/>
                </a:cubicBezTo>
                <a:lnTo>
                  <a:pt x="105358" y="1095587"/>
                </a:lnTo>
                <a:lnTo>
                  <a:pt x="105358" y="1196093"/>
                </a:lnTo>
                <a:cubicBezTo>
                  <a:pt x="105358" y="1251672"/>
                  <a:pt x="85746" y="1278043"/>
                  <a:pt x="38659" y="1283294"/>
                </a:cubicBezTo>
                <a:lnTo>
                  <a:pt x="38659" y="1133156"/>
                </a:lnTo>
                <a:close/>
                <a:moveTo>
                  <a:pt x="1429165" y="737505"/>
                </a:moveTo>
                <a:cubicBezTo>
                  <a:pt x="1429165" y="748091"/>
                  <a:pt x="1420515" y="756672"/>
                  <a:pt x="1409844" y="756672"/>
                </a:cubicBezTo>
                <a:lnTo>
                  <a:pt x="1206030" y="756672"/>
                </a:lnTo>
                <a:lnTo>
                  <a:pt x="1067527" y="1556247"/>
                </a:lnTo>
                <a:cubicBezTo>
                  <a:pt x="1065934" y="1565457"/>
                  <a:pt x="1057884" y="1572169"/>
                  <a:pt x="1048480" y="1572169"/>
                </a:cubicBezTo>
                <a:lnTo>
                  <a:pt x="19321" y="1572169"/>
                </a:lnTo>
                <a:cubicBezTo>
                  <a:pt x="8650" y="1572169"/>
                  <a:pt x="0" y="1563588"/>
                  <a:pt x="0" y="1553002"/>
                </a:cubicBezTo>
                <a:cubicBezTo>
                  <a:pt x="0" y="1542416"/>
                  <a:pt x="8650" y="1533835"/>
                  <a:pt x="19321" y="1533835"/>
                </a:cubicBezTo>
                <a:lnTo>
                  <a:pt x="1032174" y="1533835"/>
                </a:lnTo>
                <a:lnTo>
                  <a:pt x="1166788" y="756689"/>
                </a:lnTo>
                <a:lnTo>
                  <a:pt x="969603" y="756689"/>
                </a:lnTo>
                <a:cubicBezTo>
                  <a:pt x="958931" y="756689"/>
                  <a:pt x="950282" y="748108"/>
                  <a:pt x="950282" y="737522"/>
                </a:cubicBezTo>
                <a:cubicBezTo>
                  <a:pt x="950282" y="726936"/>
                  <a:pt x="958931" y="718356"/>
                  <a:pt x="969603" y="718356"/>
                </a:cubicBezTo>
                <a:lnTo>
                  <a:pt x="1409827" y="718356"/>
                </a:lnTo>
                <a:cubicBezTo>
                  <a:pt x="1420498" y="718356"/>
                  <a:pt x="1429148" y="726936"/>
                  <a:pt x="1429148" y="737522"/>
                </a:cubicBezTo>
                <a:close/>
                <a:moveTo>
                  <a:pt x="592669" y="1400077"/>
                </a:moveTo>
                <a:cubicBezTo>
                  <a:pt x="603340" y="1400077"/>
                  <a:pt x="611990" y="1408658"/>
                  <a:pt x="611990" y="1419244"/>
                </a:cubicBezTo>
                <a:cubicBezTo>
                  <a:pt x="611990" y="1429830"/>
                  <a:pt x="603340" y="1438410"/>
                  <a:pt x="592669" y="1438410"/>
                </a:cubicBezTo>
                <a:lnTo>
                  <a:pt x="293072" y="1438410"/>
                </a:lnTo>
                <a:cubicBezTo>
                  <a:pt x="282400" y="1438410"/>
                  <a:pt x="273750" y="1429830"/>
                  <a:pt x="273750" y="1419244"/>
                </a:cubicBezTo>
                <a:cubicBezTo>
                  <a:pt x="273750" y="1408658"/>
                  <a:pt x="282400" y="1400077"/>
                  <a:pt x="293072" y="1400077"/>
                </a:cubicBezTo>
                <a:lnTo>
                  <a:pt x="592652" y="1400077"/>
                </a:lnTo>
                <a:close/>
                <a:moveTo>
                  <a:pt x="0" y="1419244"/>
                </a:moveTo>
                <a:cubicBezTo>
                  <a:pt x="0" y="1408658"/>
                  <a:pt x="8650" y="1400077"/>
                  <a:pt x="19321" y="1400077"/>
                </a:cubicBezTo>
                <a:lnTo>
                  <a:pt x="66785" y="1400077"/>
                </a:lnTo>
                <a:cubicBezTo>
                  <a:pt x="77456" y="1400077"/>
                  <a:pt x="86106" y="1408658"/>
                  <a:pt x="86106" y="1419244"/>
                </a:cubicBezTo>
                <a:cubicBezTo>
                  <a:pt x="86106" y="1429830"/>
                  <a:pt x="77456" y="1438410"/>
                  <a:pt x="66785" y="1438410"/>
                </a:cubicBezTo>
                <a:lnTo>
                  <a:pt x="19321" y="1438410"/>
                </a:lnTo>
                <a:cubicBezTo>
                  <a:pt x="8650" y="1438410"/>
                  <a:pt x="0" y="1429830"/>
                  <a:pt x="0" y="1419244"/>
                </a:cubicBezTo>
                <a:close/>
                <a:moveTo>
                  <a:pt x="200868" y="1400060"/>
                </a:moveTo>
                <a:cubicBezTo>
                  <a:pt x="211539" y="1400060"/>
                  <a:pt x="220189" y="1408641"/>
                  <a:pt x="220189" y="1419227"/>
                </a:cubicBezTo>
                <a:cubicBezTo>
                  <a:pt x="220189" y="1429813"/>
                  <a:pt x="211539" y="1438393"/>
                  <a:pt x="200868" y="1438393"/>
                </a:cubicBezTo>
                <a:lnTo>
                  <a:pt x="153404" y="1438393"/>
                </a:lnTo>
                <a:cubicBezTo>
                  <a:pt x="142733" y="1438393"/>
                  <a:pt x="134083" y="1429813"/>
                  <a:pt x="134083" y="1419227"/>
                </a:cubicBezTo>
                <a:cubicBezTo>
                  <a:pt x="134083" y="1408641"/>
                  <a:pt x="142733" y="1400060"/>
                  <a:pt x="153404" y="1400060"/>
                </a:cubicBezTo>
                <a:lnTo>
                  <a:pt x="200868" y="1400060"/>
                </a:lnTo>
                <a:close/>
              </a:path>
            </a:pathLst>
          </a:custGeom>
          <a:solidFill>
            <a:srgbClr val="002855"/>
          </a:solidFill>
          <a:ln w="17050" cap="flat">
            <a:noFill/>
            <a:prstDash val="solid"/>
            <a:miter/>
          </a:ln>
        </p:spPr>
        <p:txBody>
          <a:bodyPr rtlCol="0" anchor="ctr"/>
          <a:lstStyle/>
          <a:p>
            <a:endParaRPr lang="es-ES"/>
          </a:p>
        </p:txBody>
      </p:sp>
      <p:sp>
        <p:nvSpPr>
          <p:cNvPr id="21" name="Forma libre 20">
            <a:extLst>
              <a:ext uri="{FF2B5EF4-FFF2-40B4-BE49-F238E27FC236}">
                <a16:creationId xmlns:a16="http://schemas.microsoft.com/office/drawing/2014/main" id="{6DFBB4B6-C30D-2195-3F92-996341C8F3F8}"/>
              </a:ext>
            </a:extLst>
          </p:cNvPr>
          <p:cNvSpPr/>
          <p:nvPr/>
        </p:nvSpPr>
        <p:spPr>
          <a:xfrm>
            <a:off x="7100261" y="2230071"/>
            <a:ext cx="638955" cy="788464"/>
          </a:xfrm>
          <a:custGeom>
            <a:avLst/>
            <a:gdLst>
              <a:gd name="connsiteX0" fmla="*/ 272968 w 928318"/>
              <a:gd name="connsiteY0" fmla="*/ 83994 h 1145535"/>
              <a:gd name="connsiteX1" fmla="*/ 279227 w 928318"/>
              <a:gd name="connsiteY1" fmla="*/ 57464 h 1145535"/>
              <a:gd name="connsiteX2" fmla="*/ 305971 w 928318"/>
              <a:gd name="connsiteY2" fmla="*/ 63673 h 1145535"/>
              <a:gd name="connsiteX3" fmla="*/ 336117 w 928318"/>
              <a:gd name="connsiteY3" fmla="*/ 111861 h 1145535"/>
              <a:gd name="connsiteX4" fmla="*/ 329858 w 928318"/>
              <a:gd name="connsiteY4" fmla="*/ 138391 h 1145535"/>
              <a:gd name="connsiteX5" fmla="*/ 319635 w 928318"/>
              <a:gd name="connsiteY5" fmla="*/ 141289 h 1145535"/>
              <a:gd name="connsiteX6" fmla="*/ 303114 w 928318"/>
              <a:gd name="connsiteY6" fmla="*/ 132181 h 1145535"/>
              <a:gd name="connsiteX7" fmla="*/ 272968 w 928318"/>
              <a:gd name="connsiteY7" fmla="*/ 83994 h 1145535"/>
              <a:gd name="connsiteX8" fmla="*/ 719358 w 928318"/>
              <a:gd name="connsiteY8" fmla="*/ 411265 h 1145535"/>
              <a:gd name="connsiteX9" fmla="*/ 719358 w 928318"/>
              <a:gd name="connsiteY9" fmla="*/ 688611 h 1145535"/>
              <a:gd name="connsiteX10" fmla="*/ 719295 w 928318"/>
              <a:gd name="connsiteY10" fmla="*/ 690154 h 1145535"/>
              <a:gd name="connsiteX11" fmla="*/ 685432 w 928318"/>
              <a:gd name="connsiteY11" fmla="*/ 1107252 h 1145535"/>
              <a:gd name="connsiteX12" fmla="*/ 643601 w 928318"/>
              <a:gd name="connsiteY12" fmla="*/ 1145535 h 1145535"/>
              <a:gd name="connsiteX13" fmla="*/ 252407 w 928318"/>
              <a:gd name="connsiteY13" fmla="*/ 1145535 h 1145535"/>
              <a:gd name="connsiteX14" fmla="*/ 210647 w 928318"/>
              <a:gd name="connsiteY14" fmla="*/ 1107992 h 1145535"/>
              <a:gd name="connsiteX15" fmla="*/ 197628 w 928318"/>
              <a:gd name="connsiteY15" fmla="*/ 977108 h 1145535"/>
              <a:gd name="connsiteX16" fmla="*/ 15065 w 928318"/>
              <a:gd name="connsiteY16" fmla="*/ 719155 h 1145535"/>
              <a:gd name="connsiteX17" fmla="*/ 1700 w 928318"/>
              <a:gd name="connsiteY17" fmla="*/ 655157 h 1145535"/>
              <a:gd name="connsiteX18" fmla="*/ 39596 w 928318"/>
              <a:gd name="connsiteY18" fmla="*/ 601581 h 1145535"/>
              <a:gd name="connsiteX19" fmla="*/ 147510 w 928318"/>
              <a:gd name="connsiteY19" fmla="*/ 619744 h 1145535"/>
              <a:gd name="connsiteX20" fmla="*/ 197034 w 928318"/>
              <a:gd name="connsiteY20" fmla="*/ 675967 h 1145535"/>
              <a:gd name="connsiteX21" fmla="*/ 197034 w 928318"/>
              <a:gd name="connsiteY21" fmla="*/ 309578 h 1145535"/>
              <a:gd name="connsiteX22" fmla="*/ 269104 w 928318"/>
              <a:gd name="connsiteY22" fmla="*/ 228155 h 1145535"/>
              <a:gd name="connsiteX23" fmla="*/ 317902 w 928318"/>
              <a:gd name="connsiteY23" fmla="*/ 239043 h 1145535"/>
              <a:gd name="connsiteX24" fmla="*/ 317902 w 928318"/>
              <a:gd name="connsiteY24" fmla="*/ 221532 h 1145535"/>
              <a:gd name="connsiteX25" fmla="*/ 344045 w 928318"/>
              <a:gd name="connsiteY25" fmla="*/ 162908 h 1145535"/>
              <a:gd name="connsiteX26" fmla="*/ 405533 w 928318"/>
              <a:gd name="connsiteY26" fmla="*/ 142681 h 1145535"/>
              <a:gd name="connsiteX27" fmla="*/ 477610 w 928318"/>
              <a:gd name="connsiteY27" fmla="*/ 224109 h 1145535"/>
              <a:gd name="connsiteX28" fmla="*/ 477610 w 928318"/>
              <a:gd name="connsiteY28" fmla="*/ 239043 h 1145535"/>
              <a:gd name="connsiteX29" fmla="*/ 526406 w 928318"/>
              <a:gd name="connsiteY29" fmla="*/ 228155 h 1145535"/>
              <a:gd name="connsiteX30" fmla="*/ 598483 w 928318"/>
              <a:gd name="connsiteY30" fmla="*/ 309583 h 1145535"/>
              <a:gd name="connsiteX31" fmla="*/ 598483 w 928318"/>
              <a:gd name="connsiteY31" fmla="*/ 340730 h 1145535"/>
              <a:gd name="connsiteX32" fmla="*/ 647281 w 928318"/>
              <a:gd name="connsiteY32" fmla="*/ 329842 h 1145535"/>
              <a:gd name="connsiteX33" fmla="*/ 719358 w 928318"/>
              <a:gd name="connsiteY33" fmla="*/ 411265 h 1145535"/>
              <a:gd name="connsiteX34" fmla="*/ 680512 w 928318"/>
              <a:gd name="connsiteY34" fmla="*/ 411265 h 1145535"/>
              <a:gd name="connsiteX35" fmla="*/ 643588 w 928318"/>
              <a:gd name="connsiteY35" fmla="*/ 368201 h 1145535"/>
              <a:gd name="connsiteX36" fmla="*/ 611912 w 928318"/>
              <a:gd name="connsiteY36" fmla="*/ 378575 h 1145535"/>
              <a:gd name="connsiteX37" fmla="*/ 598483 w 928318"/>
              <a:gd name="connsiteY37" fmla="*/ 408687 h 1145535"/>
              <a:gd name="connsiteX38" fmla="*/ 598483 w 928318"/>
              <a:gd name="connsiteY38" fmla="*/ 697530 h 1145535"/>
              <a:gd name="connsiteX39" fmla="*/ 579060 w 928318"/>
              <a:gd name="connsiteY39" fmla="*/ 716797 h 1145535"/>
              <a:gd name="connsiteX40" fmla="*/ 559638 w 928318"/>
              <a:gd name="connsiteY40" fmla="*/ 697530 h 1145535"/>
              <a:gd name="connsiteX41" fmla="*/ 559638 w 928318"/>
              <a:gd name="connsiteY41" fmla="*/ 309583 h 1145535"/>
              <a:gd name="connsiteX42" fmla="*/ 522715 w 928318"/>
              <a:gd name="connsiteY42" fmla="*/ 266514 h 1145535"/>
              <a:gd name="connsiteX43" fmla="*/ 491052 w 928318"/>
              <a:gd name="connsiteY43" fmla="*/ 276888 h 1145535"/>
              <a:gd name="connsiteX44" fmla="*/ 477610 w 928318"/>
              <a:gd name="connsiteY44" fmla="*/ 307007 h 1145535"/>
              <a:gd name="connsiteX45" fmla="*/ 477610 w 928318"/>
              <a:gd name="connsiteY45" fmla="*/ 674261 h 1145535"/>
              <a:gd name="connsiteX46" fmla="*/ 458187 w 928318"/>
              <a:gd name="connsiteY46" fmla="*/ 693528 h 1145535"/>
              <a:gd name="connsiteX47" fmla="*/ 438764 w 928318"/>
              <a:gd name="connsiteY47" fmla="*/ 674261 h 1145535"/>
              <a:gd name="connsiteX48" fmla="*/ 438764 w 928318"/>
              <a:gd name="connsiteY48" fmla="*/ 224109 h 1145535"/>
              <a:gd name="connsiteX49" fmla="*/ 401846 w 928318"/>
              <a:gd name="connsiteY49" fmla="*/ 181040 h 1145535"/>
              <a:gd name="connsiteX50" fmla="*/ 370183 w 928318"/>
              <a:gd name="connsiteY50" fmla="*/ 191420 h 1145535"/>
              <a:gd name="connsiteX51" fmla="*/ 356748 w 928318"/>
              <a:gd name="connsiteY51" fmla="*/ 221532 h 1145535"/>
              <a:gd name="connsiteX52" fmla="*/ 356748 w 928318"/>
              <a:gd name="connsiteY52" fmla="*/ 655131 h 1145535"/>
              <a:gd name="connsiteX53" fmla="*/ 337325 w 928318"/>
              <a:gd name="connsiteY53" fmla="*/ 674398 h 1145535"/>
              <a:gd name="connsiteX54" fmla="*/ 317902 w 928318"/>
              <a:gd name="connsiteY54" fmla="*/ 655131 h 1145535"/>
              <a:gd name="connsiteX55" fmla="*/ 317902 w 928318"/>
              <a:gd name="connsiteY55" fmla="*/ 307007 h 1145535"/>
              <a:gd name="connsiteX56" fmla="*/ 304467 w 928318"/>
              <a:gd name="connsiteY56" fmla="*/ 276888 h 1145535"/>
              <a:gd name="connsiteX57" fmla="*/ 272797 w 928318"/>
              <a:gd name="connsiteY57" fmla="*/ 266514 h 1145535"/>
              <a:gd name="connsiteX58" fmla="*/ 235880 w 928318"/>
              <a:gd name="connsiteY58" fmla="*/ 309578 h 1145535"/>
              <a:gd name="connsiteX59" fmla="*/ 235880 w 928318"/>
              <a:gd name="connsiteY59" fmla="*/ 727297 h 1145535"/>
              <a:gd name="connsiteX60" fmla="*/ 223286 w 928318"/>
              <a:gd name="connsiteY60" fmla="*/ 745335 h 1145535"/>
              <a:gd name="connsiteX61" fmla="*/ 201833 w 928318"/>
              <a:gd name="connsiteY61" fmla="*/ 739978 h 1145535"/>
              <a:gd name="connsiteX62" fmla="*/ 118261 w 928318"/>
              <a:gd name="connsiteY62" fmla="*/ 645108 h 1145535"/>
              <a:gd name="connsiteX63" fmla="*/ 81831 w 928318"/>
              <a:gd name="connsiteY63" fmla="*/ 628388 h 1145535"/>
              <a:gd name="connsiteX64" fmla="*/ 59962 w 928318"/>
              <a:gd name="connsiteY64" fmla="*/ 634397 h 1145535"/>
              <a:gd name="connsiteX65" fmla="*/ 39741 w 928318"/>
              <a:gd name="connsiteY65" fmla="*/ 662933 h 1145535"/>
              <a:gd name="connsiteX66" fmla="*/ 46855 w 928318"/>
              <a:gd name="connsiteY66" fmla="*/ 697003 h 1145535"/>
              <a:gd name="connsiteX67" fmla="*/ 232351 w 928318"/>
              <a:gd name="connsiteY67" fmla="*/ 959107 h 1145535"/>
              <a:gd name="connsiteX68" fmla="*/ 235785 w 928318"/>
              <a:gd name="connsiteY68" fmla="*/ 968290 h 1145535"/>
              <a:gd name="connsiteX69" fmla="*/ 249302 w 928318"/>
              <a:gd name="connsiteY69" fmla="*/ 1104203 h 1145535"/>
              <a:gd name="connsiteX70" fmla="*/ 252407 w 928318"/>
              <a:gd name="connsiteY70" fmla="*/ 1107000 h 1145535"/>
              <a:gd name="connsiteX71" fmla="*/ 643601 w 928318"/>
              <a:gd name="connsiteY71" fmla="*/ 1107000 h 1145535"/>
              <a:gd name="connsiteX72" fmla="*/ 646711 w 928318"/>
              <a:gd name="connsiteY72" fmla="*/ 1104153 h 1145535"/>
              <a:gd name="connsiteX73" fmla="*/ 680512 w 928318"/>
              <a:gd name="connsiteY73" fmla="*/ 687833 h 1145535"/>
              <a:gd name="connsiteX74" fmla="*/ 680512 w 928318"/>
              <a:gd name="connsiteY74" fmla="*/ 411265 h 1145535"/>
              <a:gd name="connsiteX75" fmla="*/ 397756 w 928318"/>
              <a:gd name="connsiteY75" fmla="*/ 106592 h 1145535"/>
              <a:gd name="connsiteX76" fmla="*/ 417179 w 928318"/>
              <a:gd name="connsiteY76" fmla="*/ 87324 h 1145535"/>
              <a:gd name="connsiteX77" fmla="*/ 417179 w 928318"/>
              <a:gd name="connsiteY77" fmla="*/ 19267 h 1145535"/>
              <a:gd name="connsiteX78" fmla="*/ 397756 w 928318"/>
              <a:gd name="connsiteY78" fmla="*/ 0 h 1145535"/>
              <a:gd name="connsiteX79" fmla="*/ 378333 w 928318"/>
              <a:gd name="connsiteY79" fmla="*/ 19267 h 1145535"/>
              <a:gd name="connsiteX80" fmla="*/ 378333 w 928318"/>
              <a:gd name="connsiteY80" fmla="*/ 87324 h 1145535"/>
              <a:gd name="connsiteX81" fmla="*/ 397756 w 928318"/>
              <a:gd name="connsiteY81" fmla="*/ 106592 h 1145535"/>
              <a:gd name="connsiteX82" fmla="*/ 928318 w 928318"/>
              <a:gd name="connsiteY82" fmla="*/ 248833 h 1145535"/>
              <a:gd name="connsiteX83" fmla="*/ 908895 w 928318"/>
              <a:gd name="connsiteY83" fmla="*/ 268100 h 1145535"/>
              <a:gd name="connsiteX84" fmla="*/ 677262 w 928318"/>
              <a:gd name="connsiteY84" fmla="*/ 268100 h 1145535"/>
              <a:gd name="connsiteX85" fmla="*/ 644891 w 928318"/>
              <a:gd name="connsiteY85" fmla="*/ 235988 h 1145535"/>
              <a:gd name="connsiteX86" fmla="*/ 644891 w 928318"/>
              <a:gd name="connsiteY86" fmla="*/ 206993 h 1145535"/>
              <a:gd name="connsiteX87" fmla="*/ 582538 w 928318"/>
              <a:gd name="connsiteY87" fmla="*/ 206993 h 1145535"/>
              <a:gd name="connsiteX88" fmla="*/ 550167 w 928318"/>
              <a:gd name="connsiteY88" fmla="*/ 174881 h 1145535"/>
              <a:gd name="connsiteX89" fmla="*/ 550167 w 928318"/>
              <a:gd name="connsiteY89" fmla="*/ 154873 h 1145535"/>
              <a:gd name="connsiteX90" fmla="*/ 507123 w 928318"/>
              <a:gd name="connsiteY90" fmla="*/ 154873 h 1145535"/>
              <a:gd name="connsiteX91" fmla="*/ 487701 w 928318"/>
              <a:gd name="connsiteY91" fmla="*/ 135606 h 1145535"/>
              <a:gd name="connsiteX92" fmla="*/ 507123 w 928318"/>
              <a:gd name="connsiteY92" fmla="*/ 116338 h 1145535"/>
              <a:gd name="connsiteX93" fmla="*/ 550167 w 928318"/>
              <a:gd name="connsiteY93" fmla="*/ 116338 h 1145535"/>
              <a:gd name="connsiteX94" fmla="*/ 550167 w 928318"/>
              <a:gd name="connsiteY94" fmla="*/ 96331 h 1145535"/>
              <a:gd name="connsiteX95" fmla="*/ 582538 w 928318"/>
              <a:gd name="connsiteY95" fmla="*/ 64219 h 1145535"/>
              <a:gd name="connsiteX96" fmla="*/ 644891 w 928318"/>
              <a:gd name="connsiteY96" fmla="*/ 64219 h 1145535"/>
              <a:gd name="connsiteX97" fmla="*/ 644891 w 928318"/>
              <a:gd name="connsiteY97" fmla="*/ 35223 h 1145535"/>
              <a:gd name="connsiteX98" fmla="*/ 677262 w 928318"/>
              <a:gd name="connsiteY98" fmla="*/ 3111 h 1145535"/>
              <a:gd name="connsiteX99" fmla="*/ 908895 w 928318"/>
              <a:gd name="connsiteY99" fmla="*/ 3111 h 1145535"/>
              <a:gd name="connsiteX100" fmla="*/ 928318 w 928318"/>
              <a:gd name="connsiteY100" fmla="*/ 22378 h 1145535"/>
              <a:gd name="connsiteX101" fmla="*/ 908895 w 928318"/>
              <a:gd name="connsiteY101" fmla="*/ 41646 h 1145535"/>
              <a:gd name="connsiteX102" fmla="*/ 908891 w 928318"/>
              <a:gd name="connsiteY102" fmla="*/ 41646 h 1145535"/>
              <a:gd name="connsiteX103" fmla="*/ 683737 w 928318"/>
              <a:gd name="connsiteY103" fmla="*/ 41646 h 1145535"/>
              <a:gd name="connsiteX104" fmla="*/ 683737 w 928318"/>
              <a:gd name="connsiteY104" fmla="*/ 229566 h 1145535"/>
              <a:gd name="connsiteX105" fmla="*/ 908891 w 928318"/>
              <a:gd name="connsiteY105" fmla="*/ 229566 h 1145535"/>
              <a:gd name="connsiteX106" fmla="*/ 908895 w 928318"/>
              <a:gd name="connsiteY106" fmla="*/ 229566 h 1145535"/>
              <a:gd name="connsiteX107" fmla="*/ 928318 w 928318"/>
              <a:gd name="connsiteY107" fmla="*/ 248833 h 1145535"/>
              <a:gd name="connsiteX108" fmla="*/ 644891 w 928318"/>
              <a:gd name="connsiteY108" fmla="*/ 102754 h 1145535"/>
              <a:gd name="connsiteX109" fmla="*/ 589013 w 928318"/>
              <a:gd name="connsiteY109" fmla="*/ 102754 h 1145535"/>
              <a:gd name="connsiteX110" fmla="*/ 589013 w 928318"/>
              <a:gd name="connsiteY110" fmla="*/ 168458 h 1145535"/>
              <a:gd name="connsiteX111" fmla="*/ 644891 w 928318"/>
              <a:gd name="connsiteY111" fmla="*/ 168458 h 1145535"/>
              <a:gd name="connsiteX112" fmla="*/ 644891 w 928318"/>
              <a:gd name="connsiteY112" fmla="*/ 102754 h 11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28318" h="1145535">
                <a:moveTo>
                  <a:pt x="272968" y="83994"/>
                </a:moveTo>
                <a:cubicBezTo>
                  <a:pt x="267310" y="74949"/>
                  <a:pt x="270117" y="63070"/>
                  <a:pt x="279227" y="57464"/>
                </a:cubicBezTo>
                <a:cubicBezTo>
                  <a:pt x="288332" y="51850"/>
                  <a:pt x="300319" y="54622"/>
                  <a:pt x="305971" y="63673"/>
                </a:cubicBezTo>
                <a:lnTo>
                  <a:pt x="336117" y="111861"/>
                </a:lnTo>
                <a:cubicBezTo>
                  <a:pt x="341775" y="120905"/>
                  <a:pt x="338968" y="132784"/>
                  <a:pt x="329858" y="138391"/>
                </a:cubicBezTo>
                <a:cubicBezTo>
                  <a:pt x="326671" y="140353"/>
                  <a:pt x="323131" y="141289"/>
                  <a:pt x="319635" y="141289"/>
                </a:cubicBezTo>
                <a:cubicBezTo>
                  <a:pt x="313135" y="141289"/>
                  <a:pt x="306787" y="138058"/>
                  <a:pt x="303114" y="132181"/>
                </a:cubicBezTo>
                <a:lnTo>
                  <a:pt x="272968" y="83994"/>
                </a:lnTo>
                <a:close/>
                <a:moveTo>
                  <a:pt x="719358" y="411265"/>
                </a:moveTo>
                <a:lnTo>
                  <a:pt x="719358" y="688611"/>
                </a:lnTo>
                <a:cubicBezTo>
                  <a:pt x="719358" y="689125"/>
                  <a:pt x="719332" y="689639"/>
                  <a:pt x="719295" y="690154"/>
                </a:cubicBezTo>
                <a:lnTo>
                  <a:pt x="685432" y="1107252"/>
                </a:lnTo>
                <a:cubicBezTo>
                  <a:pt x="683673" y="1128726"/>
                  <a:pt x="665300" y="1145535"/>
                  <a:pt x="643601" y="1145535"/>
                </a:cubicBezTo>
                <a:lnTo>
                  <a:pt x="252407" y="1145535"/>
                </a:lnTo>
                <a:cubicBezTo>
                  <a:pt x="230727" y="1145535"/>
                  <a:pt x="212770" y="1129392"/>
                  <a:pt x="210647" y="1107992"/>
                </a:cubicBezTo>
                <a:lnTo>
                  <a:pt x="197628" y="977108"/>
                </a:lnTo>
                <a:lnTo>
                  <a:pt x="15065" y="719155"/>
                </a:lnTo>
                <a:cubicBezTo>
                  <a:pt x="1959" y="700641"/>
                  <a:pt x="-2910" y="677309"/>
                  <a:pt x="1700" y="655157"/>
                </a:cubicBezTo>
                <a:cubicBezTo>
                  <a:pt x="6372" y="632678"/>
                  <a:pt x="19826" y="613648"/>
                  <a:pt x="39596" y="601581"/>
                </a:cubicBezTo>
                <a:cubicBezTo>
                  <a:pt x="73643" y="580759"/>
                  <a:pt x="120044" y="588573"/>
                  <a:pt x="147510" y="619744"/>
                </a:cubicBezTo>
                <a:lnTo>
                  <a:pt x="197034" y="675967"/>
                </a:lnTo>
                <a:lnTo>
                  <a:pt x="197034" y="309578"/>
                </a:lnTo>
                <a:cubicBezTo>
                  <a:pt x="197034" y="267743"/>
                  <a:pt x="228691" y="231980"/>
                  <a:pt x="269104" y="228155"/>
                </a:cubicBezTo>
                <a:cubicBezTo>
                  <a:pt x="286270" y="226506"/>
                  <a:pt x="303373" y="230438"/>
                  <a:pt x="317902" y="239043"/>
                </a:cubicBezTo>
                <a:lnTo>
                  <a:pt x="317902" y="221532"/>
                </a:lnTo>
                <a:cubicBezTo>
                  <a:pt x="317902" y="199260"/>
                  <a:pt x="327430" y="177898"/>
                  <a:pt x="344045" y="162908"/>
                </a:cubicBezTo>
                <a:cubicBezTo>
                  <a:pt x="360655" y="147931"/>
                  <a:pt x="383081" y="140573"/>
                  <a:pt x="405533" y="142681"/>
                </a:cubicBezTo>
                <a:cubicBezTo>
                  <a:pt x="445952" y="146506"/>
                  <a:pt x="477610" y="182269"/>
                  <a:pt x="477610" y="224109"/>
                </a:cubicBezTo>
                <a:lnTo>
                  <a:pt x="477610" y="239043"/>
                </a:lnTo>
                <a:cubicBezTo>
                  <a:pt x="492138" y="230431"/>
                  <a:pt x="509297" y="226487"/>
                  <a:pt x="526406" y="228155"/>
                </a:cubicBezTo>
                <a:cubicBezTo>
                  <a:pt x="566820" y="231980"/>
                  <a:pt x="598483" y="267743"/>
                  <a:pt x="598483" y="309583"/>
                </a:cubicBezTo>
                <a:lnTo>
                  <a:pt x="598483" y="340730"/>
                </a:lnTo>
                <a:cubicBezTo>
                  <a:pt x="613013" y="332125"/>
                  <a:pt x="630172" y="328199"/>
                  <a:pt x="647281" y="329842"/>
                </a:cubicBezTo>
                <a:cubicBezTo>
                  <a:pt x="687695" y="333668"/>
                  <a:pt x="719358" y="369431"/>
                  <a:pt x="719358" y="411265"/>
                </a:cubicBezTo>
                <a:close/>
                <a:moveTo>
                  <a:pt x="680512" y="411265"/>
                </a:moveTo>
                <a:cubicBezTo>
                  <a:pt x="680512" y="389074"/>
                  <a:pt x="664289" y="370159"/>
                  <a:pt x="643588" y="368201"/>
                </a:cubicBezTo>
                <a:cubicBezTo>
                  <a:pt x="631828" y="367048"/>
                  <a:pt x="620575" y="370760"/>
                  <a:pt x="611912" y="378575"/>
                </a:cubicBezTo>
                <a:cubicBezTo>
                  <a:pt x="603378" y="386277"/>
                  <a:pt x="598483" y="397253"/>
                  <a:pt x="598483" y="408687"/>
                </a:cubicBezTo>
                <a:lnTo>
                  <a:pt x="598483" y="697530"/>
                </a:lnTo>
                <a:cubicBezTo>
                  <a:pt x="598483" y="708166"/>
                  <a:pt x="589784" y="716797"/>
                  <a:pt x="579060" y="716797"/>
                </a:cubicBezTo>
                <a:cubicBezTo>
                  <a:pt x="568338" y="716797"/>
                  <a:pt x="559638" y="708166"/>
                  <a:pt x="559638" y="697530"/>
                </a:cubicBezTo>
                <a:lnTo>
                  <a:pt x="559638" y="309583"/>
                </a:lnTo>
                <a:cubicBezTo>
                  <a:pt x="559638" y="287394"/>
                  <a:pt x="543414" y="268472"/>
                  <a:pt x="522715" y="266514"/>
                </a:cubicBezTo>
                <a:cubicBezTo>
                  <a:pt x="510992" y="265379"/>
                  <a:pt x="499700" y="269079"/>
                  <a:pt x="491052" y="276888"/>
                </a:cubicBezTo>
                <a:cubicBezTo>
                  <a:pt x="482503" y="284590"/>
                  <a:pt x="477610" y="295572"/>
                  <a:pt x="477610" y="307007"/>
                </a:cubicBezTo>
                <a:lnTo>
                  <a:pt x="477610" y="674261"/>
                </a:lnTo>
                <a:cubicBezTo>
                  <a:pt x="477610" y="684898"/>
                  <a:pt x="468910" y="693528"/>
                  <a:pt x="458187" y="693528"/>
                </a:cubicBezTo>
                <a:cubicBezTo>
                  <a:pt x="447463" y="693528"/>
                  <a:pt x="438764" y="684898"/>
                  <a:pt x="438764" y="674261"/>
                </a:cubicBezTo>
                <a:lnTo>
                  <a:pt x="438764" y="224109"/>
                </a:lnTo>
                <a:cubicBezTo>
                  <a:pt x="438764" y="201919"/>
                  <a:pt x="422546" y="182997"/>
                  <a:pt x="401846" y="181040"/>
                </a:cubicBezTo>
                <a:cubicBezTo>
                  <a:pt x="390074" y="179899"/>
                  <a:pt x="378827" y="183618"/>
                  <a:pt x="370183" y="191420"/>
                </a:cubicBezTo>
                <a:cubicBezTo>
                  <a:pt x="361641" y="199115"/>
                  <a:pt x="356748" y="210091"/>
                  <a:pt x="356748" y="221532"/>
                </a:cubicBezTo>
                <a:lnTo>
                  <a:pt x="356748" y="655131"/>
                </a:lnTo>
                <a:cubicBezTo>
                  <a:pt x="356748" y="665768"/>
                  <a:pt x="348054" y="674398"/>
                  <a:pt x="337325" y="674398"/>
                </a:cubicBezTo>
                <a:cubicBezTo>
                  <a:pt x="326596" y="674398"/>
                  <a:pt x="317902" y="665768"/>
                  <a:pt x="317902" y="655131"/>
                </a:cubicBezTo>
                <a:lnTo>
                  <a:pt x="317902" y="307007"/>
                </a:lnTo>
                <a:cubicBezTo>
                  <a:pt x="317902" y="295566"/>
                  <a:pt x="313003" y="284590"/>
                  <a:pt x="304467" y="276888"/>
                </a:cubicBezTo>
                <a:cubicBezTo>
                  <a:pt x="295804" y="269086"/>
                  <a:pt x="284500" y="265385"/>
                  <a:pt x="272797" y="266514"/>
                </a:cubicBezTo>
                <a:cubicBezTo>
                  <a:pt x="252096" y="268472"/>
                  <a:pt x="235880" y="287387"/>
                  <a:pt x="235880" y="309578"/>
                </a:cubicBezTo>
                <a:lnTo>
                  <a:pt x="235880" y="727297"/>
                </a:lnTo>
                <a:cubicBezTo>
                  <a:pt x="235880" y="735325"/>
                  <a:pt x="230859" y="742511"/>
                  <a:pt x="223286" y="745335"/>
                </a:cubicBezTo>
                <a:cubicBezTo>
                  <a:pt x="215698" y="748157"/>
                  <a:pt x="207156" y="746012"/>
                  <a:pt x="201833" y="739978"/>
                </a:cubicBezTo>
                <a:lnTo>
                  <a:pt x="118261" y="645108"/>
                </a:lnTo>
                <a:cubicBezTo>
                  <a:pt x="108677" y="634221"/>
                  <a:pt x="95096" y="628388"/>
                  <a:pt x="81831" y="628388"/>
                </a:cubicBezTo>
                <a:cubicBezTo>
                  <a:pt x="74162" y="628388"/>
                  <a:pt x="66594" y="630344"/>
                  <a:pt x="59962" y="634397"/>
                </a:cubicBezTo>
                <a:cubicBezTo>
                  <a:pt x="49409" y="640843"/>
                  <a:pt x="42226" y="650979"/>
                  <a:pt x="39741" y="662933"/>
                </a:cubicBezTo>
                <a:cubicBezTo>
                  <a:pt x="37251" y="674912"/>
                  <a:pt x="39780" y="687006"/>
                  <a:pt x="46855" y="697003"/>
                </a:cubicBezTo>
                <a:lnTo>
                  <a:pt x="232351" y="959107"/>
                </a:lnTo>
                <a:cubicBezTo>
                  <a:pt x="234274" y="961830"/>
                  <a:pt x="235456" y="964991"/>
                  <a:pt x="235785" y="968290"/>
                </a:cubicBezTo>
                <a:lnTo>
                  <a:pt x="249302" y="1104203"/>
                </a:lnTo>
                <a:cubicBezTo>
                  <a:pt x="249460" y="1105797"/>
                  <a:pt x="250795" y="1107000"/>
                  <a:pt x="252407" y="1107000"/>
                </a:cubicBezTo>
                <a:lnTo>
                  <a:pt x="643601" y="1107000"/>
                </a:lnTo>
                <a:cubicBezTo>
                  <a:pt x="645246" y="1107000"/>
                  <a:pt x="646586" y="1105771"/>
                  <a:pt x="646711" y="1104153"/>
                </a:cubicBezTo>
                <a:lnTo>
                  <a:pt x="680512" y="687833"/>
                </a:lnTo>
                <a:lnTo>
                  <a:pt x="680512" y="411265"/>
                </a:lnTo>
                <a:close/>
                <a:moveTo>
                  <a:pt x="397756" y="106592"/>
                </a:moveTo>
                <a:cubicBezTo>
                  <a:pt x="408485" y="106592"/>
                  <a:pt x="417179" y="97968"/>
                  <a:pt x="417179" y="87324"/>
                </a:cubicBezTo>
                <a:lnTo>
                  <a:pt x="417179" y="19267"/>
                </a:lnTo>
                <a:cubicBezTo>
                  <a:pt x="417179" y="8624"/>
                  <a:pt x="408485" y="0"/>
                  <a:pt x="397756" y="0"/>
                </a:cubicBezTo>
                <a:cubicBezTo>
                  <a:pt x="387027" y="0"/>
                  <a:pt x="378333" y="8624"/>
                  <a:pt x="378333" y="19267"/>
                </a:cubicBezTo>
                <a:lnTo>
                  <a:pt x="378333" y="87324"/>
                </a:lnTo>
                <a:cubicBezTo>
                  <a:pt x="378333" y="97968"/>
                  <a:pt x="387027" y="106592"/>
                  <a:pt x="397756" y="106592"/>
                </a:cubicBezTo>
                <a:close/>
                <a:moveTo>
                  <a:pt x="928318" y="248833"/>
                </a:moveTo>
                <a:cubicBezTo>
                  <a:pt x="928318" y="259478"/>
                  <a:pt x="919618" y="268100"/>
                  <a:pt x="908895" y="268100"/>
                </a:cubicBezTo>
                <a:lnTo>
                  <a:pt x="677262" y="268100"/>
                </a:lnTo>
                <a:cubicBezTo>
                  <a:pt x="659408" y="268100"/>
                  <a:pt x="644891" y="253695"/>
                  <a:pt x="644891" y="235988"/>
                </a:cubicBezTo>
                <a:lnTo>
                  <a:pt x="644891" y="206993"/>
                </a:lnTo>
                <a:lnTo>
                  <a:pt x="582538" y="206993"/>
                </a:lnTo>
                <a:cubicBezTo>
                  <a:pt x="564684" y="206993"/>
                  <a:pt x="550167" y="192586"/>
                  <a:pt x="550167" y="174881"/>
                </a:cubicBezTo>
                <a:lnTo>
                  <a:pt x="550167" y="154873"/>
                </a:lnTo>
                <a:lnTo>
                  <a:pt x="507123" y="154873"/>
                </a:lnTo>
                <a:cubicBezTo>
                  <a:pt x="496399" y="154873"/>
                  <a:pt x="487701" y="146249"/>
                  <a:pt x="487701" y="135606"/>
                </a:cubicBezTo>
                <a:cubicBezTo>
                  <a:pt x="487701" y="124963"/>
                  <a:pt x="496399" y="116338"/>
                  <a:pt x="507123" y="116338"/>
                </a:cubicBezTo>
                <a:lnTo>
                  <a:pt x="550167" y="116338"/>
                </a:lnTo>
                <a:lnTo>
                  <a:pt x="550167" y="96331"/>
                </a:lnTo>
                <a:cubicBezTo>
                  <a:pt x="550167" y="78626"/>
                  <a:pt x="564684" y="64219"/>
                  <a:pt x="582538" y="64219"/>
                </a:cubicBezTo>
                <a:lnTo>
                  <a:pt x="644891" y="64219"/>
                </a:lnTo>
                <a:lnTo>
                  <a:pt x="644891" y="35223"/>
                </a:lnTo>
                <a:cubicBezTo>
                  <a:pt x="644891" y="17518"/>
                  <a:pt x="659408" y="3111"/>
                  <a:pt x="677262" y="3111"/>
                </a:cubicBezTo>
                <a:lnTo>
                  <a:pt x="908895" y="3111"/>
                </a:lnTo>
                <a:cubicBezTo>
                  <a:pt x="919618" y="3111"/>
                  <a:pt x="928318" y="11735"/>
                  <a:pt x="928318" y="22378"/>
                </a:cubicBezTo>
                <a:cubicBezTo>
                  <a:pt x="928318" y="33022"/>
                  <a:pt x="919618" y="41646"/>
                  <a:pt x="908895" y="41646"/>
                </a:cubicBezTo>
                <a:lnTo>
                  <a:pt x="908891" y="41646"/>
                </a:lnTo>
                <a:lnTo>
                  <a:pt x="683737" y="41646"/>
                </a:lnTo>
                <a:lnTo>
                  <a:pt x="683737" y="229566"/>
                </a:lnTo>
                <a:lnTo>
                  <a:pt x="908891" y="229566"/>
                </a:lnTo>
                <a:lnTo>
                  <a:pt x="908895" y="229566"/>
                </a:lnTo>
                <a:cubicBezTo>
                  <a:pt x="919618" y="229566"/>
                  <a:pt x="928318" y="238190"/>
                  <a:pt x="928318" y="248833"/>
                </a:cubicBezTo>
                <a:close/>
                <a:moveTo>
                  <a:pt x="644891" y="102754"/>
                </a:moveTo>
                <a:lnTo>
                  <a:pt x="589013" y="102754"/>
                </a:lnTo>
                <a:lnTo>
                  <a:pt x="589013" y="168458"/>
                </a:lnTo>
                <a:lnTo>
                  <a:pt x="644891" y="168458"/>
                </a:lnTo>
                <a:lnTo>
                  <a:pt x="644891" y="102754"/>
                </a:lnTo>
                <a:close/>
              </a:path>
            </a:pathLst>
          </a:custGeom>
          <a:solidFill>
            <a:srgbClr val="002855"/>
          </a:solidFill>
          <a:ln w="12859" cap="flat">
            <a:noFill/>
            <a:prstDash val="solid"/>
            <a:miter/>
          </a:ln>
        </p:spPr>
        <p:txBody>
          <a:bodyPr rtlCol="0" anchor="ctr"/>
          <a:lstStyle/>
          <a:p>
            <a:endParaRPr lang="es-E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0D607-FD36-E828-DA6A-EEE3DAC03E17}"/>
              </a:ext>
            </a:extLst>
          </p:cNvPr>
          <p:cNvSpPr txBox="1"/>
          <p:nvPr/>
        </p:nvSpPr>
        <p:spPr>
          <a:xfrm>
            <a:off x="661834" y="6172098"/>
            <a:ext cx="8577263" cy="200055"/>
          </a:xfrm>
          <a:prstGeom prst="rect">
            <a:avLst/>
          </a:prstGeom>
          <a:noFill/>
        </p:spPr>
        <p:txBody>
          <a:bodyPr>
            <a:spAutoFit/>
          </a:bodyPr>
          <a:lstStyle/>
          <a:p>
            <a:pPr eaLnBrk="1" fontAlgn="auto" hangingPunct="1">
              <a:spcBef>
                <a:spcPts val="0"/>
              </a:spcBef>
              <a:spcAft>
                <a:spcPts val="0"/>
              </a:spcAft>
              <a:defRPr/>
            </a:pPr>
            <a:r>
              <a:rPr lang="es-ES" sz="700" dirty="0">
                <a:solidFill>
                  <a:srgbClr val="002855"/>
                </a:solidFill>
                <a:latin typeface="+mj-lt"/>
                <a:cs typeface="+mn-cs"/>
              </a:rPr>
              <a:t>Algoritmo de tratamiento de la DM2, de la </a:t>
            </a:r>
            <a:r>
              <a:rPr lang="es-ES" sz="700" dirty="0" err="1">
                <a:solidFill>
                  <a:srgbClr val="002855"/>
                </a:solidFill>
                <a:latin typeface="+mj-lt"/>
                <a:cs typeface="+mn-cs"/>
              </a:rPr>
              <a:t>redGDPS</a:t>
            </a:r>
            <a:r>
              <a:rPr lang="es-ES" sz="700" dirty="0">
                <a:solidFill>
                  <a:srgbClr val="002855"/>
                </a:solidFill>
                <a:latin typeface="+mj-lt"/>
                <a:cs typeface="+mn-cs"/>
              </a:rPr>
              <a:t> 2020; https://www.redgdps.org/algoritmo-de-tratamiento-de-la-dm2-de-la-redgdps-2020</a:t>
            </a:r>
          </a:p>
        </p:txBody>
      </p:sp>
      <p:pic>
        <p:nvPicPr>
          <p:cNvPr id="5" name="Imagen 4" descr="Gráfico, Gráfico de proyección solar&#10;&#10;El contenido generado por IA puede ser incorrecto.">
            <a:extLst>
              <a:ext uri="{FF2B5EF4-FFF2-40B4-BE49-F238E27FC236}">
                <a16:creationId xmlns:a16="http://schemas.microsoft.com/office/drawing/2014/main" id="{BD2BDDE5-85AB-6750-F6D5-EE2643E61A26}"/>
              </a:ext>
            </a:extLst>
          </p:cNvPr>
          <p:cNvPicPr>
            <a:picLocks noChangeAspect="1"/>
          </p:cNvPicPr>
          <p:nvPr/>
        </p:nvPicPr>
        <p:blipFill>
          <a:blip r:embed="rId2"/>
          <a:stretch>
            <a:fillRect/>
          </a:stretch>
        </p:blipFill>
        <p:spPr>
          <a:xfrm>
            <a:off x="2821577" y="370473"/>
            <a:ext cx="6163673" cy="57572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919" t="15074" r="63316" b="73799"/>
          <a:stretch/>
        </p:blipFill>
        <p:spPr>
          <a:xfrm>
            <a:off x="731838" y="575711"/>
            <a:ext cx="2983189" cy="738664"/>
          </a:xfrm>
          <a:prstGeom prst="rect">
            <a:avLst/>
          </a:prstGeom>
        </p:spPr>
      </p:pic>
      <p:sp>
        <p:nvSpPr>
          <p:cNvPr id="3" name="CuadroTexto 2"/>
          <p:cNvSpPr txBox="1"/>
          <p:nvPr/>
        </p:nvSpPr>
        <p:spPr>
          <a:xfrm>
            <a:off x="3715027" y="575711"/>
            <a:ext cx="6277488" cy="738664"/>
          </a:xfrm>
          <a:prstGeom prst="rect">
            <a:avLst/>
          </a:prstGeom>
          <a:noFill/>
        </p:spPr>
        <p:txBody>
          <a:bodyPr wrap="none" rtlCol="0">
            <a:spAutoFit/>
          </a:bodyPr>
          <a:lstStyle/>
          <a:p>
            <a:r>
              <a:rPr lang="es-ES" sz="2400" b="1" dirty="0">
                <a:solidFill>
                  <a:srgbClr val="00F0BE"/>
                </a:solidFill>
              </a:rPr>
              <a:t>Atención Primaria: Ahora Más Que Nunca</a:t>
            </a:r>
          </a:p>
          <a:p>
            <a:r>
              <a:rPr lang="es-ES" b="1" dirty="0">
                <a:solidFill>
                  <a:srgbClr val="002855"/>
                </a:solidFill>
              </a:rPr>
              <a:t>Margaret Chan. Directora General de la OMS</a:t>
            </a:r>
          </a:p>
        </p:txBody>
      </p:sp>
      <p:sp>
        <p:nvSpPr>
          <p:cNvPr id="4" name="Rectángulo 3"/>
          <p:cNvSpPr/>
          <p:nvPr/>
        </p:nvSpPr>
        <p:spPr>
          <a:xfrm>
            <a:off x="688974" y="6210837"/>
            <a:ext cx="8443495" cy="200055"/>
          </a:xfrm>
          <a:prstGeom prst="rect">
            <a:avLst/>
          </a:prstGeom>
        </p:spPr>
        <p:txBody>
          <a:bodyPr wrap="square">
            <a:spAutoFit/>
          </a:bodyPr>
          <a:lstStyle/>
          <a:p>
            <a:r>
              <a:rPr lang="es-ES" sz="700" b="1" dirty="0">
                <a:solidFill>
                  <a:srgbClr val="002855"/>
                </a:solidFill>
              </a:rPr>
              <a:t>Accesible en: https://</a:t>
            </a:r>
            <a:r>
              <a:rPr lang="es-ES" sz="700" b="1" dirty="0" err="1">
                <a:solidFill>
                  <a:srgbClr val="002855"/>
                </a:solidFill>
              </a:rPr>
              <a:t>www.un.org</a:t>
            </a:r>
            <a:r>
              <a:rPr lang="es-ES" sz="700" b="1" dirty="0">
                <a:solidFill>
                  <a:srgbClr val="002855"/>
                </a:solidFill>
              </a:rPr>
              <a:t>/en/</a:t>
            </a:r>
            <a:r>
              <a:rPr lang="es-ES" sz="700" b="1" dirty="0" err="1">
                <a:solidFill>
                  <a:srgbClr val="002855"/>
                </a:solidFill>
              </a:rPr>
              <a:t>chronicle</a:t>
            </a:r>
            <a:r>
              <a:rPr lang="es-ES" sz="700" b="1" dirty="0">
                <a:solidFill>
                  <a:srgbClr val="002855"/>
                </a:solidFill>
              </a:rPr>
              <a:t>/</a:t>
            </a:r>
            <a:r>
              <a:rPr lang="es-ES" sz="700" b="1" dirty="0" err="1">
                <a:solidFill>
                  <a:srgbClr val="002855"/>
                </a:solidFill>
              </a:rPr>
              <a:t>article</a:t>
            </a:r>
            <a:r>
              <a:rPr lang="es-ES" sz="700" b="1" dirty="0">
                <a:solidFill>
                  <a:srgbClr val="002855"/>
                </a:solidFill>
              </a:rPr>
              <a:t>/</a:t>
            </a:r>
            <a:r>
              <a:rPr lang="es-ES" sz="700" b="1" dirty="0" err="1">
                <a:solidFill>
                  <a:srgbClr val="002855"/>
                </a:solidFill>
              </a:rPr>
              <a:t>primary</a:t>
            </a:r>
            <a:r>
              <a:rPr lang="es-ES" sz="700" b="1" dirty="0">
                <a:solidFill>
                  <a:srgbClr val="002855"/>
                </a:solidFill>
              </a:rPr>
              <a:t>-</a:t>
            </a:r>
            <a:r>
              <a:rPr lang="es-ES" sz="700" b="1" dirty="0" err="1">
                <a:solidFill>
                  <a:srgbClr val="002855"/>
                </a:solidFill>
              </a:rPr>
              <a:t>health</a:t>
            </a:r>
            <a:r>
              <a:rPr lang="es-ES" sz="700" b="1" dirty="0">
                <a:solidFill>
                  <a:srgbClr val="002855"/>
                </a:solidFill>
              </a:rPr>
              <a:t>-care-</a:t>
            </a:r>
            <a:r>
              <a:rPr lang="es-ES" sz="700" b="1" dirty="0" err="1">
                <a:solidFill>
                  <a:srgbClr val="002855"/>
                </a:solidFill>
              </a:rPr>
              <a:t>now</a:t>
            </a:r>
            <a:r>
              <a:rPr lang="es-ES" sz="700" b="1" dirty="0">
                <a:solidFill>
                  <a:srgbClr val="002855"/>
                </a:solidFill>
              </a:rPr>
              <a:t>-more-</a:t>
            </a:r>
            <a:r>
              <a:rPr lang="es-ES" sz="700" b="1" dirty="0" err="1">
                <a:solidFill>
                  <a:srgbClr val="002855"/>
                </a:solidFill>
              </a:rPr>
              <a:t>ever</a:t>
            </a:r>
            <a:endParaRPr lang="es-ES" sz="700" b="1" dirty="0">
              <a:solidFill>
                <a:srgbClr val="002855"/>
              </a:solidFill>
            </a:endParaRPr>
          </a:p>
        </p:txBody>
      </p:sp>
      <p:pic>
        <p:nvPicPr>
          <p:cNvPr id="5" name="Imagen 4">
            <a:extLst>
              <a:ext uri="{FF2B5EF4-FFF2-40B4-BE49-F238E27FC236}">
                <a16:creationId xmlns:a16="http://schemas.microsoft.com/office/drawing/2014/main" id="{A8033ABE-37EA-FE07-060C-D4B6041C6464}"/>
              </a:ext>
            </a:extLst>
          </p:cNvPr>
          <p:cNvPicPr>
            <a:picLocks noChangeAspect="1"/>
          </p:cNvPicPr>
          <p:nvPr/>
        </p:nvPicPr>
        <p:blipFill rotWithShape="1">
          <a:blip r:embed="rId2"/>
          <a:srcRect l="4920" t="28785" r="3493" b="11050"/>
          <a:stretch/>
        </p:blipFill>
        <p:spPr>
          <a:xfrm>
            <a:off x="688974" y="1514431"/>
            <a:ext cx="9740901" cy="4523124"/>
          </a:xfrm>
          <a:prstGeom prst="rect">
            <a:avLst/>
          </a:prstGeom>
        </p:spPr>
      </p:pic>
    </p:spTree>
    <p:extLst>
      <p:ext uri="{BB962C8B-B14F-4D97-AF65-F5344CB8AC3E}">
        <p14:creationId xmlns:p14="http://schemas.microsoft.com/office/powerpoint/2010/main" val="729415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uadroTexto 1">
            <a:extLst>
              <a:ext uri="{FF2B5EF4-FFF2-40B4-BE49-F238E27FC236}">
                <a16:creationId xmlns:a16="http://schemas.microsoft.com/office/drawing/2014/main" id="{7626D588-AEC5-5F9E-6A7F-DDF4A7745D09}"/>
              </a:ext>
            </a:extLst>
          </p:cNvPr>
          <p:cNvSpPr txBox="1">
            <a:spLocks noChangeArrowheads="1"/>
          </p:cNvSpPr>
          <p:nvPr/>
        </p:nvSpPr>
        <p:spPr bwMode="auto">
          <a:xfrm>
            <a:off x="731838" y="5728868"/>
            <a:ext cx="11390313" cy="523232"/>
          </a:xfrm>
          <a:prstGeom prst="rect">
            <a:avLst/>
          </a:prstGeom>
          <a:noFill/>
          <a:ln>
            <a:noFill/>
          </a:ln>
        </p:spPr>
        <p:txBody>
          <a:bodyPr lIns="45724" tIns="45726" rIns="45724" bIns="4572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s-ES" altLang="es-ES" sz="700" dirty="0">
                <a:solidFill>
                  <a:srgbClr val="002855"/>
                </a:solidFill>
              </a:rPr>
              <a:t>a </a:t>
            </a:r>
            <a:r>
              <a:rPr lang="es-ES" altLang="es-ES" sz="700" dirty="0" err="1">
                <a:solidFill>
                  <a:srgbClr val="002855"/>
                </a:solidFill>
              </a:rPr>
              <a:t>Repaglinida</a:t>
            </a:r>
            <a:r>
              <a:rPr lang="es-ES" altLang="es-ES" sz="700" dirty="0">
                <a:solidFill>
                  <a:srgbClr val="002855"/>
                </a:solidFill>
              </a:rPr>
              <a:t> y </a:t>
            </a:r>
            <a:r>
              <a:rPr lang="es-ES" altLang="es-ES" sz="700" dirty="0" err="1">
                <a:solidFill>
                  <a:srgbClr val="002855"/>
                </a:solidFill>
              </a:rPr>
              <a:t>pioglitazona</a:t>
            </a:r>
            <a:r>
              <a:rPr lang="es-ES" altLang="es-ES" sz="700" dirty="0">
                <a:solidFill>
                  <a:srgbClr val="002855"/>
                </a:solidFill>
              </a:rPr>
              <a:t> pueden emplearse en pacientes con FG &lt; 30 ml/min, pero su uso no es recomendable por el riesgo de efectos adversos: hipoglucemias (</a:t>
            </a:r>
            <a:r>
              <a:rPr lang="es-ES" altLang="es-ES" sz="700" dirty="0" err="1">
                <a:solidFill>
                  <a:srgbClr val="002855"/>
                </a:solidFill>
              </a:rPr>
              <a:t>repaglinida</a:t>
            </a:r>
            <a:r>
              <a:rPr lang="es-ES" altLang="es-ES" sz="700" dirty="0">
                <a:solidFill>
                  <a:srgbClr val="002855"/>
                </a:solidFill>
              </a:rPr>
              <a:t>);retención </a:t>
            </a:r>
            <a:r>
              <a:rPr lang="es-ES" altLang="es-ES" sz="700" dirty="0" err="1">
                <a:solidFill>
                  <a:srgbClr val="002855"/>
                </a:solidFill>
              </a:rPr>
              <a:t>hidrosalina</a:t>
            </a:r>
            <a:r>
              <a:rPr lang="es-ES" altLang="es-ES" sz="700" dirty="0">
                <a:solidFill>
                  <a:srgbClr val="002855"/>
                </a:solidFill>
              </a:rPr>
              <a:t>, insuficiencia cardiaca y fracturas (</a:t>
            </a:r>
            <a:r>
              <a:rPr lang="es-ES" altLang="es-ES" sz="700" dirty="0" err="1">
                <a:solidFill>
                  <a:srgbClr val="002855"/>
                </a:solidFill>
              </a:rPr>
              <a:t>pioglitazona</a:t>
            </a:r>
            <a:r>
              <a:rPr lang="es-ES" altLang="es-ES" sz="700" dirty="0">
                <a:solidFill>
                  <a:srgbClr val="002855"/>
                </a:solidFill>
              </a:rPr>
              <a:t>).</a:t>
            </a:r>
          </a:p>
          <a:p>
            <a:pPr eaLnBrk="1" fontAlgn="auto" hangingPunct="1">
              <a:spcBef>
                <a:spcPts val="0"/>
              </a:spcBef>
              <a:spcAft>
                <a:spcPts val="0"/>
              </a:spcAft>
              <a:defRPr/>
            </a:pPr>
            <a:r>
              <a:rPr lang="es-ES" altLang="es-ES" sz="700" dirty="0">
                <a:solidFill>
                  <a:srgbClr val="002855"/>
                </a:solidFill>
              </a:rPr>
              <a:t>b </a:t>
            </a:r>
            <a:r>
              <a:rPr lang="es-ES" altLang="es-ES" sz="700" dirty="0" err="1">
                <a:solidFill>
                  <a:srgbClr val="002855"/>
                </a:solidFill>
              </a:rPr>
              <a:t>Empagliflozina</a:t>
            </a:r>
            <a:r>
              <a:rPr lang="es-ES" altLang="es-ES" sz="700" dirty="0">
                <a:solidFill>
                  <a:srgbClr val="002855"/>
                </a:solidFill>
              </a:rPr>
              <a:t>, </a:t>
            </a:r>
            <a:r>
              <a:rPr lang="es-ES" altLang="es-ES" sz="700" dirty="0" err="1">
                <a:solidFill>
                  <a:srgbClr val="002855"/>
                </a:solidFill>
              </a:rPr>
              <a:t>canagliflozina</a:t>
            </a:r>
            <a:r>
              <a:rPr lang="es-ES" altLang="es-ES" sz="700" dirty="0">
                <a:solidFill>
                  <a:srgbClr val="002855"/>
                </a:solidFill>
              </a:rPr>
              <a:t>, </a:t>
            </a:r>
            <a:r>
              <a:rPr lang="es-ES" altLang="es-ES" sz="700" dirty="0" err="1">
                <a:solidFill>
                  <a:srgbClr val="002855"/>
                </a:solidFill>
              </a:rPr>
              <a:t>dapagliflozina</a:t>
            </a:r>
            <a:r>
              <a:rPr lang="es-ES" altLang="es-ES" sz="700" dirty="0">
                <a:solidFill>
                  <a:srgbClr val="002855"/>
                </a:solidFill>
              </a:rPr>
              <a:t> y </a:t>
            </a:r>
            <a:r>
              <a:rPr lang="es-ES" altLang="es-ES" sz="700" dirty="0" err="1">
                <a:solidFill>
                  <a:srgbClr val="002855"/>
                </a:solidFill>
              </a:rPr>
              <a:t>liraglutida</a:t>
            </a:r>
            <a:r>
              <a:rPr lang="es-ES" altLang="es-ES" sz="700" dirty="0">
                <a:solidFill>
                  <a:srgbClr val="002855"/>
                </a:solidFill>
              </a:rPr>
              <a:t> han demostrado reducción de la morbimortalidad cardiovascular en pacientes con diabetes tipo 2 de alto riesgo vascular.</a:t>
            </a:r>
          </a:p>
          <a:p>
            <a:pPr eaLnBrk="1" fontAlgn="auto" hangingPunct="1">
              <a:spcBef>
                <a:spcPts val="0"/>
              </a:spcBef>
              <a:spcAft>
                <a:spcPts val="0"/>
              </a:spcAft>
              <a:defRPr/>
            </a:pPr>
            <a:r>
              <a:rPr lang="es-ES" altLang="es-ES" sz="700" dirty="0">
                <a:solidFill>
                  <a:srgbClr val="002855"/>
                </a:solidFill>
              </a:rPr>
              <a:t>c </a:t>
            </a:r>
            <a:r>
              <a:rPr lang="es-ES" altLang="es-ES" sz="700" dirty="0" err="1">
                <a:solidFill>
                  <a:srgbClr val="002855"/>
                </a:solidFill>
              </a:rPr>
              <a:t>Saxagliptina</a:t>
            </a:r>
            <a:r>
              <a:rPr lang="es-ES" altLang="es-ES" sz="700" dirty="0">
                <a:solidFill>
                  <a:srgbClr val="002855"/>
                </a:solidFill>
              </a:rPr>
              <a:t> deben evitarse en pacientes con insuficiencia cardiaca.</a:t>
            </a:r>
          </a:p>
          <a:p>
            <a:pPr eaLnBrk="1" fontAlgn="auto" hangingPunct="1">
              <a:spcBef>
                <a:spcPts val="0"/>
              </a:spcBef>
              <a:spcAft>
                <a:spcPts val="0"/>
              </a:spcAft>
              <a:defRPr/>
            </a:pPr>
            <a:r>
              <a:rPr lang="es-ES" altLang="es-ES" sz="700" dirty="0">
                <a:solidFill>
                  <a:srgbClr val="002855"/>
                </a:solidFill>
              </a:rPr>
              <a:t>arGLP1: agonistas del receptor del </a:t>
            </a:r>
            <a:r>
              <a:rPr lang="es-ES" altLang="es-ES" sz="700" dirty="0" err="1">
                <a:solidFill>
                  <a:srgbClr val="002855"/>
                </a:solidFill>
              </a:rPr>
              <a:t>glucagon-like</a:t>
            </a:r>
            <a:r>
              <a:rPr lang="es-ES" altLang="es-ES" sz="700" dirty="0">
                <a:solidFill>
                  <a:srgbClr val="002855"/>
                </a:solidFill>
              </a:rPr>
              <a:t> peptide-1; iDPP4: inhibidores de la </a:t>
            </a:r>
            <a:r>
              <a:rPr lang="es-ES" altLang="es-ES" sz="700" dirty="0" err="1">
                <a:solidFill>
                  <a:srgbClr val="002855"/>
                </a:solidFill>
              </a:rPr>
              <a:t>dipeptidil</a:t>
            </a:r>
            <a:r>
              <a:rPr lang="es-ES" altLang="es-ES" sz="700" dirty="0">
                <a:solidFill>
                  <a:srgbClr val="002855"/>
                </a:solidFill>
              </a:rPr>
              <a:t> peptidasa-4; iSGLT2: inhibidores del cotransportador sodio-glucosa tipo 2.</a:t>
            </a:r>
          </a:p>
        </p:txBody>
      </p:sp>
      <p:sp>
        <p:nvSpPr>
          <p:cNvPr id="91140" name="Rectángulo 1">
            <a:extLst>
              <a:ext uri="{FF2B5EF4-FFF2-40B4-BE49-F238E27FC236}">
                <a16:creationId xmlns:a16="http://schemas.microsoft.com/office/drawing/2014/main" id="{DC6BB5F1-8948-9C08-9013-A8C675E3AB78}"/>
              </a:ext>
            </a:extLst>
          </p:cNvPr>
          <p:cNvSpPr>
            <a:spLocks noChangeArrowheads="1"/>
          </p:cNvSpPr>
          <p:nvPr/>
        </p:nvSpPr>
        <p:spPr bwMode="auto">
          <a:xfrm>
            <a:off x="696913" y="6206651"/>
            <a:ext cx="11052175" cy="200067"/>
          </a:xfrm>
          <a:prstGeom prst="rect">
            <a:avLst/>
          </a:prstGeom>
          <a:noFill/>
          <a:ln>
            <a:noFill/>
          </a:ln>
        </p:spPr>
        <p:txBody>
          <a:bodyPr lIns="91450" tIns="45726" rIns="91450" bIns="45726">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s-ES" altLang="es-ES" sz="700" dirty="0">
                <a:solidFill>
                  <a:srgbClr val="002855"/>
                </a:solidFill>
              </a:rPr>
              <a:t>1. Gómez-Huelgas R, Gómez Peralta F, Rodríguez Mañas L, </a:t>
            </a:r>
            <a:r>
              <a:rPr lang="es-ES" altLang="es-ES" sz="700" dirty="0" err="1">
                <a:solidFill>
                  <a:srgbClr val="002855"/>
                </a:solidFill>
              </a:rPr>
              <a:t>Formiga</a:t>
            </a:r>
            <a:r>
              <a:rPr lang="es-ES" altLang="es-ES" sz="700" dirty="0">
                <a:solidFill>
                  <a:srgbClr val="002855"/>
                </a:solidFill>
              </a:rPr>
              <a:t> F, Puig Domingo M, Mediavilla Bravo </a:t>
            </a:r>
            <a:r>
              <a:rPr lang="es-ES" altLang="es-ES" sz="700" dirty="0" err="1">
                <a:solidFill>
                  <a:srgbClr val="002855"/>
                </a:solidFill>
              </a:rPr>
              <a:t>JJ,et</a:t>
            </a:r>
            <a:r>
              <a:rPr lang="es-ES" altLang="es-ES" sz="700" dirty="0">
                <a:solidFill>
                  <a:srgbClr val="002855"/>
                </a:solidFill>
              </a:rPr>
              <a:t> al. Tratamiento de la diabetes mellitus tipo 2 en el paciente anciano. </a:t>
            </a:r>
            <a:r>
              <a:rPr lang="es-ES" altLang="es-ES" sz="700" dirty="0" err="1">
                <a:solidFill>
                  <a:srgbClr val="002855"/>
                </a:solidFill>
              </a:rPr>
              <a:t>Rev</a:t>
            </a:r>
            <a:r>
              <a:rPr lang="es-ES" altLang="es-ES" sz="700" dirty="0">
                <a:solidFill>
                  <a:srgbClr val="002855"/>
                </a:solidFill>
              </a:rPr>
              <a:t> </a:t>
            </a:r>
            <a:r>
              <a:rPr lang="es-ES" altLang="es-ES" sz="700" dirty="0" err="1">
                <a:solidFill>
                  <a:srgbClr val="002855"/>
                </a:solidFill>
              </a:rPr>
              <a:t>Esp</a:t>
            </a:r>
            <a:r>
              <a:rPr lang="es-ES" altLang="es-ES" sz="700" dirty="0">
                <a:solidFill>
                  <a:srgbClr val="002855"/>
                </a:solidFill>
              </a:rPr>
              <a:t> </a:t>
            </a:r>
            <a:r>
              <a:rPr lang="es-ES" altLang="es-ES" sz="700" dirty="0" err="1">
                <a:solidFill>
                  <a:srgbClr val="002855"/>
                </a:solidFill>
              </a:rPr>
              <a:t>Geriatr</a:t>
            </a:r>
            <a:r>
              <a:rPr lang="es-ES" altLang="es-ES" sz="700" dirty="0">
                <a:solidFill>
                  <a:srgbClr val="002855"/>
                </a:solidFill>
              </a:rPr>
              <a:t> </a:t>
            </a:r>
            <a:r>
              <a:rPr lang="es-ES" altLang="es-ES" sz="700" dirty="0" err="1">
                <a:solidFill>
                  <a:srgbClr val="002855"/>
                </a:solidFill>
              </a:rPr>
              <a:t>Gerontol</a:t>
            </a:r>
            <a:r>
              <a:rPr lang="es-ES" altLang="es-ES" sz="700" dirty="0">
                <a:solidFill>
                  <a:srgbClr val="002855"/>
                </a:solidFill>
              </a:rPr>
              <a:t>. 2018;53(2)89-99. </a:t>
            </a:r>
          </a:p>
        </p:txBody>
      </p:sp>
      <p:sp>
        <p:nvSpPr>
          <p:cNvPr id="40966" name="Rectangle 2">
            <a:extLst>
              <a:ext uri="{FF2B5EF4-FFF2-40B4-BE49-F238E27FC236}">
                <a16:creationId xmlns:a16="http://schemas.microsoft.com/office/drawing/2014/main" id="{FA4E870F-BDE0-0F35-DA01-326794746B26}"/>
              </a:ext>
            </a:extLst>
          </p:cNvPr>
          <p:cNvSpPr txBox="1">
            <a:spLocks noChangeArrowheads="1"/>
          </p:cNvSpPr>
          <p:nvPr/>
        </p:nvSpPr>
        <p:spPr bwMode="auto">
          <a:xfrm>
            <a:off x="618331" y="425155"/>
            <a:ext cx="116173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nchor="ctr"/>
          <a:lstStyle>
            <a:lvl1pPr defTabSz="455613">
              <a:defRPr>
                <a:solidFill>
                  <a:schemeClr val="tx1"/>
                </a:solidFill>
                <a:latin typeface="Arial" panose="020B0604020202020204" pitchFamily="34" charset="0"/>
                <a:cs typeface="Arial" panose="020B0604020202020204" pitchFamily="34" charset="0"/>
              </a:defRPr>
            </a:lvl1pPr>
            <a:lvl2pPr marL="742950" indent="-285750" defTabSz="455613">
              <a:defRPr>
                <a:solidFill>
                  <a:schemeClr val="tx1"/>
                </a:solidFill>
                <a:latin typeface="Arial" panose="020B0604020202020204" pitchFamily="34" charset="0"/>
                <a:cs typeface="Arial" panose="020B0604020202020204" pitchFamily="34" charset="0"/>
              </a:defRPr>
            </a:lvl2pPr>
            <a:lvl3pPr marL="1143000" indent="-228600" defTabSz="455613">
              <a:defRPr>
                <a:solidFill>
                  <a:schemeClr val="tx1"/>
                </a:solidFill>
                <a:latin typeface="Arial" panose="020B0604020202020204" pitchFamily="34" charset="0"/>
                <a:cs typeface="Arial" panose="020B0604020202020204" pitchFamily="34" charset="0"/>
              </a:defRPr>
            </a:lvl3pPr>
            <a:lvl4pPr marL="1600200" indent="-228600" defTabSz="455613">
              <a:defRPr>
                <a:solidFill>
                  <a:schemeClr val="tx1"/>
                </a:solidFill>
                <a:latin typeface="Arial" panose="020B0604020202020204" pitchFamily="34" charset="0"/>
                <a:cs typeface="Arial" panose="020B0604020202020204" pitchFamily="34" charset="0"/>
              </a:defRPr>
            </a:lvl4pPr>
            <a:lvl5pPr marL="2057400" indent="-228600" defTabSz="455613">
              <a:defRPr>
                <a:solidFill>
                  <a:schemeClr val="tx1"/>
                </a:solidFill>
                <a:latin typeface="Arial" panose="020B060402020202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2800"/>
              </a:lnSpc>
              <a:spcBef>
                <a:spcPct val="20000"/>
              </a:spcBef>
            </a:pPr>
            <a:r>
              <a:rPr lang="es-ES" altLang="es-ES" sz="2000" b="1" dirty="0">
                <a:solidFill>
                  <a:srgbClr val="00F0BE"/>
                </a:solidFill>
              </a:rPr>
              <a:t>Algoritmo de tratamiento farmacológico de la DM2 en el paciente anciano</a:t>
            </a:r>
          </a:p>
        </p:txBody>
      </p:sp>
      <p:sp>
        <p:nvSpPr>
          <p:cNvPr id="2" name="Rectángulo redondeado 1">
            <a:extLst>
              <a:ext uri="{FF2B5EF4-FFF2-40B4-BE49-F238E27FC236}">
                <a16:creationId xmlns:a16="http://schemas.microsoft.com/office/drawing/2014/main" id="{06481CDD-7558-F2A0-BF7D-84D23A810B0C}"/>
              </a:ext>
            </a:extLst>
          </p:cNvPr>
          <p:cNvSpPr/>
          <p:nvPr/>
        </p:nvSpPr>
        <p:spPr>
          <a:xfrm>
            <a:off x="4917424" y="1157395"/>
            <a:ext cx="2795451" cy="314354"/>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t>¿Edad) &gt; 75 años?</a:t>
            </a:r>
          </a:p>
        </p:txBody>
      </p:sp>
      <p:sp>
        <p:nvSpPr>
          <p:cNvPr id="3" name="Rectángulo redondeado 2">
            <a:extLst>
              <a:ext uri="{FF2B5EF4-FFF2-40B4-BE49-F238E27FC236}">
                <a16:creationId xmlns:a16="http://schemas.microsoft.com/office/drawing/2014/main" id="{A13A6118-61CA-FDD0-BF7D-9F7FEF1F4B72}"/>
              </a:ext>
            </a:extLst>
          </p:cNvPr>
          <p:cNvSpPr/>
          <p:nvPr/>
        </p:nvSpPr>
        <p:spPr>
          <a:xfrm>
            <a:off x="4917424" y="1577795"/>
            <a:ext cx="2795451" cy="291607"/>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dirty="0"/>
              <a:t>Valoración geriátrica integrar</a:t>
            </a:r>
          </a:p>
        </p:txBody>
      </p:sp>
      <p:sp>
        <p:nvSpPr>
          <p:cNvPr id="4" name="Rectángulo redondeado 3">
            <a:extLst>
              <a:ext uri="{FF2B5EF4-FFF2-40B4-BE49-F238E27FC236}">
                <a16:creationId xmlns:a16="http://schemas.microsoft.com/office/drawing/2014/main" id="{EB2A389F-9E4E-D7F9-142B-460DB75048C7}"/>
              </a:ext>
            </a:extLst>
          </p:cNvPr>
          <p:cNvSpPr/>
          <p:nvPr/>
        </p:nvSpPr>
        <p:spPr>
          <a:xfrm>
            <a:off x="1512421" y="1515911"/>
            <a:ext cx="2531325" cy="396120"/>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dirty="0"/>
              <a:t>Fármacos recomendados</a:t>
            </a:r>
          </a:p>
        </p:txBody>
      </p:sp>
      <p:sp>
        <p:nvSpPr>
          <p:cNvPr id="5" name="Rectángulo redondeado 4">
            <a:extLst>
              <a:ext uri="{FF2B5EF4-FFF2-40B4-BE49-F238E27FC236}">
                <a16:creationId xmlns:a16="http://schemas.microsoft.com/office/drawing/2014/main" id="{6AAACE15-E01E-C7D7-A35F-89DBB1503C2A}"/>
              </a:ext>
            </a:extLst>
          </p:cNvPr>
          <p:cNvSpPr/>
          <p:nvPr/>
        </p:nvSpPr>
        <p:spPr>
          <a:xfrm>
            <a:off x="8570549" y="1515911"/>
            <a:ext cx="2561875" cy="396120"/>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dirty="0"/>
              <a:t>Fármacos no recomendados</a:t>
            </a:r>
          </a:p>
        </p:txBody>
      </p:sp>
      <p:sp>
        <p:nvSpPr>
          <p:cNvPr id="7" name="Rectángulo redondeado 6">
            <a:extLst>
              <a:ext uri="{FF2B5EF4-FFF2-40B4-BE49-F238E27FC236}">
                <a16:creationId xmlns:a16="http://schemas.microsoft.com/office/drawing/2014/main" id="{36A09E33-179F-D18B-3E6F-60763274BD63}"/>
              </a:ext>
            </a:extLst>
          </p:cNvPr>
          <p:cNvSpPr/>
          <p:nvPr/>
        </p:nvSpPr>
        <p:spPr>
          <a:xfrm>
            <a:off x="8526375" y="3398727"/>
            <a:ext cx="2545872" cy="1131510"/>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err="1">
                <a:solidFill>
                  <a:srgbClr val="002855"/>
                </a:solidFill>
              </a:rPr>
              <a:t>Meltformina</a:t>
            </a:r>
            <a:endParaRPr lang="es-ES" sz="1050" dirty="0">
              <a:solidFill>
                <a:srgbClr val="002855"/>
              </a:solidFill>
            </a:endParaRPr>
          </a:p>
          <a:p>
            <a:pPr algn="ctr"/>
            <a:r>
              <a:rPr lang="es-ES" sz="1050" dirty="0">
                <a:solidFill>
                  <a:srgbClr val="002855"/>
                </a:solidFill>
              </a:rPr>
              <a:t>Sulfonilureas</a:t>
            </a:r>
          </a:p>
          <a:p>
            <a:pPr algn="ctr"/>
            <a:r>
              <a:rPr lang="es-ES" sz="1050" dirty="0" err="1">
                <a:solidFill>
                  <a:srgbClr val="002855"/>
                </a:solidFill>
              </a:rPr>
              <a:t>Glinidas</a:t>
            </a:r>
            <a:r>
              <a:rPr lang="es-ES" sz="1050" baseline="30000" dirty="0" err="1">
                <a:solidFill>
                  <a:srgbClr val="002855"/>
                </a:solidFill>
              </a:rPr>
              <a:t>a</a:t>
            </a:r>
            <a:endParaRPr lang="es-ES" sz="1050" baseline="30000" dirty="0">
              <a:solidFill>
                <a:srgbClr val="002855"/>
              </a:solidFill>
            </a:endParaRPr>
          </a:p>
          <a:p>
            <a:pPr algn="ctr"/>
            <a:r>
              <a:rPr lang="es-ES" sz="1050" dirty="0" err="1">
                <a:solidFill>
                  <a:srgbClr val="002855"/>
                </a:solidFill>
              </a:rPr>
              <a:t>Pioglitazona</a:t>
            </a:r>
            <a:r>
              <a:rPr lang="es-ES" sz="1050" baseline="30000" dirty="0" err="1">
                <a:solidFill>
                  <a:srgbClr val="002855"/>
                </a:solidFill>
              </a:rPr>
              <a:t>a</a:t>
            </a:r>
            <a:endParaRPr lang="es-ES" sz="1050" baseline="30000" dirty="0">
              <a:solidFill>
                <a:srgbClr val="002855"/>
              </a:solidFill>
            </a:endParaRPr>
          </a:p>
          <a:p>
            <a:pPr algn="ctr"/>
            <a:r>
              <a:rPr lang="es-ES" sz="1050" dirty="0">
                <a:solidFill>
                  <a:srgbClr val="002855"/>
                </a:solidFill>
              </a:rPr>
              <a:t>iSGLT2</a:t>
            </a:r>
          </a:p>
          <a:p>
            <a:pPr algn="ctr"/>
            <a:r>
              <a:rPr lang="es-ES" sz="1050" dirty="0">
                <a:solidFill>
                  <a:srgbClr val="002855"/>
                </a:solidFill>
              </a:rPr>
              <a:t>arGLP1</a:t>
            </a:r>
          </a:p>
        </p:txBody>
      </p:sp>
      <p:sp>
        <p:nvSpPr>
          <p:cNvPr id="8" name="Rectángulo redondeado 7">
            <a:extLst>
              <a:ext uri="{FF2B5EF4-FFF2-40B4-BE49-F238E27FC236}">
                <a16:creationId xmlns:a16="http://schemas.microsoft.com/office/drawing/2014/main" id="{25D585FD-FA76-C53E-BA30-0CDEF9164ED0}"/>
              </a:ext>
            </a:extLst>
          </p:cNvPr>
          <p:cNvSpPr/>
          <p:nvPr/>
        </p:nvSpPr>
        <p:spPr>
          <a:xfrm>
            <a:off x="8526375" y="4726548"/>
            <a:ext cx="2545872" cy="980632"/>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Sulfonilureas</a:t>
            </a:r>
          </a:p>
          <a:p>
            <a:pPr algn="ctr"/>
            <a:r>
              <a:rPr lang="es-ES" sz="1050" dirty="0" err="1">
                <a:solidFill>
                  <a:srgbClr val="002855"/>
                </a:solidFill>
              </a:rPr>
              <a:t>Glinideas</a:t>
            </a:r>
            <a:endParaRPr lang="es-ES" sz="1050" dirty="0">
              <a:solidFill>
                <a:srgbClr val="002855"/>
              </a:solidFill>
            </a:endParaRPr>
          </a:p>
        </p:txBody>
      </p:sp>
      <p:sp>
        <p:nvSpPr>
          <p:cNvPr id="10" name="Rectángulo redondeado 9">
            <a:extLst>
              <a:ext uri="{FF2B5EF4-FFF2-40B4-BE49-F238E27FC236}">
                <a16:creationId xmlns:a16="http://schemas.microsoft.com/office/drawing/2014/main" id="{23670903-DF8C-A15B-A7DD-A4D78F9EB8BD}"/>
              </a:ext>
            </a:extLst>
          </p:cNvPr>
          <p:cNvSpPr/>
          <p:nvPr/>
        </p:nvSpPr>
        <p:spPr>
          <a:xfrm>
            <a:off x="1497874" y="3398727"/>
            <a:ext cx="2545872" cy="1082770"/>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IDPP4</a:t>
            </a:r>
          </a:p>
          <a:p>
            <a:pPr algn="ctr"/>
            <a:r>
              <a:rPr lang="es-ES" sz="1050" dirty="0">
                <a:solidFill>
                  <a:srgbClr val="002855"/>
                </a:solidFill>
              </a:rPr>
              <a:t>Insulina</a:t>
            </a:r>
          </a:p>
        </p:txBody>
      </p:sp>
      <p:sp>
        <p:nvSpPr>
          <p:cNvPr id="11" name="Rectángulo redondeado 10">
            <a:extLst>
              <a:ext uri="{FF2B5EF4-FFF2-40B4-BE49-F238E27FC236}">
                <a16:creationId xmlns:a16="http://schemas.microsoft.com/office/drawing/2014/main" id="{1A5F0F63-70AF-95AC-63E8-D5E3862BEB0A}"/>
              </a:ext>
            </a:extLst>
          </p:cNvPr>
          <p:cNvSpPr/>
          <p:nvPr/>
        </p:nvSpPr>
        <p:spPr>
          <a:xfrm>
            <a:off x="1497874" y="4710690"/>
            <a:ext cx="2545872" cy="988266"/>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err="1">
                <a:solidFill>
                  <a:srgbClr val="002855"/>
                </a:solidFill>
              </a:rPr>
              <a:t>Meformina</a:t>
            </a:r>
            <a:endParaRPr lang="es-ES" sz="1050" dirty="0">
              <a:solidFill>
                <a:srgbClr val="002855"/>
              </a:solidFill>
            </a:endParaRPr>
          </a:p>
          <a:p>
            <a:pPr algn="ctr"/>
            <a:r>
              <a:rPr lang="es-ES" sz="1050" dirty="0">
                <a:solidFill>
                  <a:srgbClr val="002855"/>
                </a:solidFill>
              </a:rPr>
              <a:t>iSGLT2</a:t>
            </a:r>
            <a:r>
              <a:rPr lang="es-ES" sz="1050" baseline="30000" dirty="0">
                <a:solidFill>
                  <a:srgbClr val="002855"/>
                </a:solidFill>
              </a:rPr>
              <a:t>b</a:t>
            </a:r>
          </a:p>
          <a:p>
            <a:pPr algn="ctr"/>
            <a:r>
              <a:rPr lang="es-ES" sz="1050" dirty="0">
                <a:solidFill>
                  <a:srgbClr val="002855"/>
                </a:solidFill>
              </a:rPr>
              <a:t>arGLP1</a:t>
            </a:r>
            <a:r>
              <a:rPr lang="es-ES" sz="1050" baseline="30000" dirty="0">
                <a:solidFill>
                  <a:srgbClr val="002855"/>
                </a:solidFill>
              </a:rPr>
              <a:t>b</a:t>
            </a:r>
          </a:p>
          <a:p>
            <a:pPr algn="ctr"/>
            <a:r>
              <a:rPr lang="es-ES" sz="1050" dirty="0">
                <a:solidFill>
                  <a:srgbClr val="002855"/>
                </a:solidFill>
              </a:rPr>
              <a:t>iDPP4</a:t>
            </a:r>
            <a:r>
              <a:rPr lang="es-ES" sz="1050" baseline="30000" dirty="0">
                <a:solidFill>
                  <a:srgbClr val="002855"/>
                </a:solidFill>
              </a:rPr>
              <a:t>c</a:t>
            </a:r>
          </a:p>
          <a:p>
            <a:pPr algn="ctr"/>
            <a:r>
              <a:rPr lang="es-ES" sz="1050" dirty="0" err="1">
                <a:solidFill>
                  <a:srgbClr val="002855"/>
                </a:solidFill>
              </a:rPr>
              <a:t>Pioglitazona</a:t>
            </a:r>
            <a:r>
              <a:rPr lang="es-ES" sz="1050" baseline="30000" dirty="0" err="1">
                <a:solidFill>
                  <a:srgbClr val="002855"/>
                </a:solidFill>
              </a:rPr>
              <a:t>d</a:t>
            </a:r>
            <a:endParaRPr lang="es-ES" sz="1050" baseline="30000" dirty="0">
              <a:solidFill>
                <a:srgbClr val="002855"/>
              </a:solidFill>
            </a:endParaRPr>
          </a:p>
          <a:p>
            <a:pPr algn="ctr"/>
            <a:r>
              <a:rPr lang="es-ES" sz="1050" dirty="0">
                <a:solidFill>
                  <a:srgbClr val="002855"/>
                </a:solidFill>
              </a:rPr>
              <a:t>Insulina</a:t>
            </a:r>
            <a:endParaRPr lang="es-ES" sz="1050" baseline="30000" dirty="0">
              <a:solidFill>
                <a:srgbClr val="002855"/>
              </a:solidFill>
            </a:endParaRPr>
          </a:p>
        </p:txBody>
      </p:sp>
      <p:sp>
        <p:nvSpPr>
          <p:cNvPr id="16" name="Rectángulo redondeado 15">
            <a:extLst>
              <a:ext uri="{FF2B5EF4-FFF2-40B4-BE49-F238E27FC236}">
                <a16:creationId xmlns:a16="http://schemas.microsoft.com/office/drawing/2014/main" id="{F2FF577A-979D-E5AC-F6A4-0915FC400DC9}"/>
              </a:ext>
            </a:extLst>
          </p:cNvPr>
          <p:cNvSpPr/>
          <p:nvPr/>
        </p:nvSpPr>
        <p:spPr>
          <a:xfrm>
            <a:off x="696913" y="3762786"/>
            <a:ext cx="670333" cy="295134"/>
          </a:xfrm>
          <a:prstGeom prst="roundRect">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b="1" dirty="0"/>
              <a:t>PASO 2</a:t>
            </a:r>
          </a:p>
        </p:txBody>
      </p:sp>
      <p:sp>
        <p:nvSpPr>
          <p:cNvPr id="17" name="Rectángulo redondeado 16">
            <a:extLst>
              <a:ext uri="{FF2B5EF4-FFF2-40B4-BE49-F238E27FC236}">
                <a16:creationId xmlns:a16="http://schemas.microsoft.com/office/drawing/2014/main" id="{6B28DA4C-A628-2F38-7C20-99CCAA859EFF}"/>
              </a:ext>
            </a:extLst>
          </p:cNvPr>
          <p:cNvSpPr/>
          <p:nvPr/>
        </p:nvSpPr>
        <p:spPr>
          <a:xfrm>
            <a:off x="696913" y="5016820"/>
            <a:ext cx="670333" cy="295134"/>
          </a:xfrm>
          <a:prstGeom prst="roundRect">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b="1" dirty="0"/>
              <a:t>PASO 3</a:t>
            </a:r>
          </a:p>
        </p:txBody>
      </p:sp>
      <p:sp>
        <p:nvSpPr>
          <p:cNvPr id="24" name="Rectángulo redondeado 23">
            <a:extLst>
              <a:ext uri="{FF2B5EF4-FFF2-40B4-BE49-F238E27FC236}">
                <a16:creationId xmlns:a16="http://schemas.microsoft.com/office/drawing/2014/main" id="{91783AD3-FBEC-0E75-9628-8117B46E796F}"/>
              </a:ext>
            </a:extLst>
          </p:cNvPr>
          <p:cNvSpPr/>
          <p:nvPr/>
        </p:nvSpPr>
        <p:spPr>
          <a:xfrm>
            <a:off x="5042213" y="4709864"/>
            <a:ext cx="2545872" cy="997316"/>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¿Enfermedad cardiovascular?</a:t>
            </a:r>
          </a:p>
        </p:txBody>
      </p:sp>
      <p:cxnSp>
        <p:nvCxnSpPr>
          <p:cNvPr id="26" name="Conector recto 25">
            <a:extLst>
              <a:ext uri="{FF2B5EF4-FFF2-40B4-BE49-F238E27FC236}">
                <a16:creationId xmlns:a16="http://schemas.microsoft.com/office/drawing/2014/main" id="{5C829CA1-D88A-CDDF-22BC-C47F81234A29}"/>
              </a:ext>
            </a:extLst>
          </p:cNvPr>
          <p:cNvCxnSpPr>
            <a:cxnSpLocks/>
          </p:cNvCxnSpPr>
          <p:nvPr/>
        </p:nvCxnSpPr>
        <p:spPr>
          <a:xfrm>
            <a:off x="1497874" y="2021950"/>
            <a:ext cx="9634550" cy="19640"/>
          </a:xfrm>
          <a:prstGeom prst="line">
            <a:avLst/>
          </a:prstGeom>
          <a:ln w="19050">
            <a:solidFill>
              <a:srgbClr val="002855"/>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BED8DC4C-C89C-A1E9-EE25-E2077978CE8E}"/>
              </a:ext>
            </a:extLst>
          </p:cNvPr>
          <p:cNvCxnSpPr>
            <a:cxnSpLocks/>
          </p:cNvCxnSpPr>
          <p:nvPr/>
        </p:nvCxnSpPr>
        <p:spPr>
          <a:xfrm>
            <a:off x="1497874" y="3259348"/>
            <a:ext cx="9634550" cy="19640"/>
          </a:xfrm>
          <a:prstGeom prst="line">
            <a:avLst/>
          </a:prstGeom>
          <a:ln w="19050">
            <a:solidFill>
              <a:srgbClr val="002855"/>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8A92628C-AF9B-2C12-D8DF-E03D95189D18}"/>
              </a:ext>
            </a:extLst>
          </p:cNvPr>
          <p:cNvCxnSpPr>
            <a:cxnSpLocks/>
          </p:cNvCxnSpPr>
          <p:nvPr/>
        </p:nvCxnSpPr>
        <p:spPr>
          <a:xfrm>
            <a:off x="1497874" y="4637662"/>
            <a:ext cx="9634550" cy="19640"/>
          </a:xfrm>
          <a:prstGeom prst="line">
            <a:avLst/>
          </a:prstGeom>
          <a:ln w="19050">
            <a:solidFill>
              <a:srgbClr val="002855"/>
            </a:solidFill>
            <a:prstDash val="sysDash"/>
          </a:ln>
        </p:spPr>
        <p:style>
          <a:lnRef idx="1">
            <a:schemeClr val="accent1"/>
          </a:lnRef>
          <a:fillRef idx="0">
            <a:schemeClr val="accent1"/>
          </a:fillRef>
          <a:effectRef idx="0">
            <a:schemeClr val="accent1"/>
          </a:effectRef>
          <a:fontRef idx="minor">
            <a:schemeClr val="tx1"/>
          </a:fontRef>
        </p:style>
      </p:cxnSp>
      <p:sp>
        <p:nvSpPr>
          <p:cNvPr id="6" name="Rectángulo redondeado 5">
            <a:extLst>
              <a:ext uri="{FF2B5EF4-FFF2-40B4-BE49-F238E27FC236}">
                <a16:creationId xmlns:a16="http://schemas.microsoft.com/office/drawing/2014/main" id="{80CD2611-B86F-4680-1400-27CA0CDD016F}"/>
              </a:ext>
            </a:extLst>
          </p:cNvPr>
          <p:cNvSpPr/>
          <p:nvPr/>
        </p:nvSpPr>
        <p:spPr>
          <a:xfrm>
            <a:off x="8526375" y="2173224"/>
            <a:ext cx="2545872" cy="1005943"/>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Sulfonilureas</a:t>
            </a:r>
          </a:p>
          <a:p>
            <a:pPr algn="ctr"/>
            <a:r>
              <a:rPr lang="es-ES" sz="1050" dirty="0" err="1">
                <a:solidFill>
                  <a:srgbClr val="002855"/>
                </a:solidFill>
              </a:rPr>
              <a:t>Glinidas</a:t>
            </a:r>
            <a:endParaRPr lang="es-ES" sz="1050" dirty="0">
              <a:solidFill>
                <a:srgbClr val="002855"/>
              </a:solidFill>
            </a:endParaRPr>
          </a:p>
          <a:p>
            <a:pPr algn="ctr"/>
            <a:r>
              <a:rPr lang="es-ES" sz="1050" dirty="0" err="1">
                <a:solidFill>
                  <a:srgbClr val="002855"/>
                </a:solidFill>
              </a:rPr>
              <a:t>Pioglitazona</a:t>
            </a:r>
            <a:endParaRPr lang="es-ES" sz="1050" dirty="0">
              <a:solidFill>
                <a:srgbClr val="002855"/>
              </a:solidFill>
            </a:endParaRPr>
          </a:p>
          <a:p>
            <a:pPr algn="ctr"/>
            <a:r>
              <a:rPr lang="es-ES" sz="1050" dirty="0">
                <a:solidFill>
                  <a:srgbClr val="002855"/>
                </a:solidFill>
              </a:rPr>
              <a:t>iSGLT2</a:t>
            </a:r>
          </a:p>
          <a:p>
            <a:pPr algn="ctr"/>
            <a:r>
              <a:rPr lang="es-ES" sz="1050" dirty="0">
                <a:solidFill>
                  <a:srgbClr val="002855"/>
                </a:solidFill>
              </a:rPr>
              <a:t>arGLP1</a:t>
            </a:r>
          </a:p>
        </p:txBody>
      </p:sp>
      <p:sp>
        <p:nvSpPr>
          <p:cNvPr id="9" name="Rectángulo redondeado 8">
            <a:extLst>
              <a:ext uri="{FF2B5EF4-FFF2-40B4-BE49-F238E27FC236}">
                <a16:creationId xmlns:a16="http://schemas.microsoft.com/office/drawing/2014/main" id="{D62528E1-24F3-061D-863E-D8BCF621C9F6}"/>
              </a:ext>
            </a:extLst>
          </p:cNvPr>
          <p:cNvSpPr/>
          <p:nvPr/>
        </p:nvSpPr>
        <p:spPr>
          <a:xfrm>
            <a:off x="1521151" y="2182512"/>
            <a:ext cx="2545872" cy="690389"/>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Metformina</a:t>
            </a:r>
          </a:p>
          <a:p>
            <a:pPr algn="ctr"/>
            <a:r>
              <a:rPr lang="es-ES" sz="1050" dirty="0">
                <a:solidFill>
                  <a:srgbClr val="002855"/>
                </a:solidFill>
              </a:rPr>
              <a:t>iDPP4</a:t>
            </a:r>
          </a:p>
          <a:p>
            <a:pPr algn="ctr"/>
            <a:r>
              <a:rPr lang="es-ES" sz="1050" dirty="0">
                <a:solidFill>
                  <a:srgbClr val="002855"/>
                </a:solidFill>
              </a:rPr>
              <a:t>Insulina</a:t>
            </a:r>
          </a:p>
        </p:txBody>
      </p:sp>
      <p:sp>
        <p:nvSpPr>
          <p:cNvPr id="12" name="Rectángulo redondeado 11">
            <a:extLst>
              <a:ext uri="{FF2B5EF4-FFF2-40B4-BE49-F238E27FC236}">
                <a16:creationId xmlns:a16="http://schemas.microsoft.com/office/drawing/2014/main" id="{749FB76D-522F-AE7F-E5A2-5168893A2991}"/>
              </a:ext>
            </a:extLst>
          </p:cNvPr>
          <p:cNvSpPr/>
          <p:nvPr/>
        </p:nvSpPr>
        <p:spPr>
          <a:xfrm>
            <a:off x="5042213" y="2182513"/>
            <a:ext cx="2545872" cy="685972"/>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¿Situación de fragilidad o dependencia?</a:t>
            </a:r>
          </a:p>
          <a:p>
            <a:pPr algn="ctr"/>
            <a:r>
              <a:rPr lang="es-ES" sz="1050" dirty="0">
                <a:solidFill>
                  <a:srgbClr val="002855"/>
                </a:solidFill>
              </a:rPr>
              <a:t>¿Demencia moderada o grave? </a:t>
            </a:r>
          </a:p>
        </p:txBody>
      </p:sp>
      <p:sp>
        <p:nvSpPr>
          <p:cNvPr id="15" name="Rectángulo redondeado 14">
            <a:extLst>
              <a:ext uri="{FF2B5EF4-FFF2-40B4-BE49-F238E27FC236}">
                <a16:creationId xmlns:a16="http://schemas.microsoft.com/office/drawing/2014/main" id="{8B9BA476-4A97-8862-E26E-635C1049924D}"/>
              </a:ext>
            </a:extLst>
          </p:cNvPr>
          <p:cNvSpPr/>
          <p:nvPr/>
        </p:nvSpPr>
        <p:spPr>
          <a:xfrm>
            <a:off x="696913" y="2394389"/>
            <a:ext cx="670333" cy="295134"/>
          </a:xfrm>
          <a:prstGeom prst="roundRect">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b="1" dirty="0"/>
              <a:t>PASO 1</a:t>
            </a:r>
          </a:p>
        </p:txBody>
      </p:sp>
      <p:sp>
        <p:nvSpPr>
          <p:cNvPr id="33" name="Flecha abajo 32">
            <a:extLst>
              <a:ext uri="{FF2B5EF4-FFF2-40B4-BE49-F238E27FC236}">
                <a16:creationId xmlns:a16="http://schemas.microsoft.com/office/drawing/2014/main" id="{413CE04D-DEEE-BD8C-1229-52B49C261163}"/>
              </a:ext>
            </a:extLst>
          </p:cNvPr>
          <p:cNvSpPr/>
          <p:nvPr/>
        </p:nvSpPr>
        <p:spPr>
          <a:xfrm>
            <a:off x="6197701" y="2830324"/>
            <a:ext cx="234896" cy="188501"/>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CuadroTexto 34">
            <a:extLst>
              <a:ext uri="{FF2B5EF4-FFF2-40B4-BE49-F238E27FC236}">
                <a16:creationId xmlns:a16="http://schemas.microsoft.com/office/drawing/2014/main" id="{1570807E-7BE2-CB3F-712E-DAD0E15A58A8}"/>
              </a:ext>
            </a:extLst>
          </p:cNvPr>
          <p:cNvSpPr txBox="1"/>
          <p:nvPr/>
        </p:nvSpPr>
        <p:spPr>
          <a:xfrm>
            <a:off x="5734128" y="2976694"/>
            <a:ext cx="1162042" cy="230832"/>
          </a:xfrm>
          <a:prstGeom prst="rect">
            <a:avLst/>
          </a:prstGeom>
          <a:noFill/>
        </p:spPr>
        <p:txBody>
          <a:bodyPr wrap="square">
            <a:spAutoFit/>
          </a:bodyPr>
          <a:lstStyle/>
          <a:p>
            <a:pPr algn="ctr"/>
            <a:r>
              <a:rPr lang="es-ES" sz="900" dirty="0">
                <a:solidFill>
                  <a:srgbClr val="002855"/>
                </a:solidFill>
              </a:rPr>
              <a:t>NO</a:t>
            </a:r>
            <a:endParaRPr lang="es-ES" sz="900" dirty="0"/>
          </a:p>
        </p:txBody>
      </p:sp>
      <p:grpSp>
        <p:nvGrpSpPr>
          <p:cNvPr id="39" name="Grupo 38">
            <a:extLst>
              <a:ext uri="{FF2B5EF4-FFF2-40B4-BE49-F238E27FC236}">
                <a16:creationId xmlns:a16="http://schemas.microsoft.com/office/drawing/2014/main" id="{7E803012-5944-B9D6-2579-D2A031FB413F}"/>
              </a:ext>
            </a:extLst>
          </p:cNvPr>
          <p:cNvGrpSpPr/>
          <p:nvPr/>
        </p:nvGrpSpPr>
        <p:grpSpPr>
          <a:xfrm>
            <a:off x="5042213" y="3398727"/>
            <a:ext cx="2545872" cy="1164361"/>
            <a:chOff x="5042213" y="3473301"/>
            <a:chExt cx="2545872" cy="1164361"/>
          </a:xfrm>
        </p:grpSpPr>
        <p:sp>
          <p:nvSpPr>
            <p:cNvPr id="23" name="Rectángulo redondeado 22">
              <a:extLst>
                <a:ext uri="{FF2B5EF4-FFF2-40B4-BE49-F238E27FC236}">
                  <a16:creationId xmlns:a16="http://schemas.microsoft.com/office/drawing/2014/main" id="{EE93649E-D548-38B6-C313-C2FECA1F34A3}"/>
                </a:ext>
              </a:extLst>
            </p:cNvPr>
            <p:cNvSpPr/>
            <p:nvPr/>
          </p:nvSpPr>
          <p:spPr>
            <a:xfrm>
              <a:off x="5042213" y="3473301"/>
              <a:ext cx="2545872" cy="823903"/>
            </a:xfrm>
            <a:prstGeom prst="roundRect">
              <a:avLst>
                <a:gd name="adj" fmla="val 5788"/>
              </a:avLst>
            </a:prstGeom>
            <a:solidFill>
              <a:srgbClr val="002855">
                <a:alpha val="1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002855"/>
                  </a:solidFill>
                </a:rPr>
                <a:t>¿Insuficiencia renal avanzada?</a:t>
              </a:r>
            </a:p>
            <a:p>
              <a:pPr algn="ctr"/>
              <a:r>
                <a:rPr lang="es-ES" sz="1050" dirty="0">
                  <a:solidFill>
                    <a:srgbClr val="002855"/>
                  </a:solidFill>
                </a:rPr>
                <a:t>(FC &lt; 30 </a:t>
              </a:r>
              <a:r>
                <a:rPr lang="es-ES" sz="1050" dirty="0" err="1">
                  <a:solidFill>
                    <a:srgbClr val="002855"/>
                  </a:solidFill>
                </a:rPr>
                <a:t>mL</a:t>
              </a:r>
              <a:r>
                <a:rPr lang="es-ES" sz="1050" dirty="0">
                  <a:solidFill>
                    <a:srgbClr val="002855"/>
                  </a:solidFill>
                </a:rPr>
                <a:t>/min)</a:t>
              </a:r>
            </a:p>
          </p:txBody>
        </p:sp>
        <p:sp>
          <p:nvSpPr>
            <p:cNvPr id="36" name="Flecha abajo 35">
              <a:extLst>
                <a:ext uri="{FF2B5EF4-FFF2-40B4-BE49-F238E27FC236}">
                  <a16:creationId xmlns:a16="http://schemas.microsoft.com/office/drawing/2014/main" id="{09E18577-53F6-509A-D664-84C1A37A0850}"/>
                </a:ext>
              </a:extLst>
            </p:cNvPr>
            <p:cNvSpPr/>
            <p:nvPr/>
          </p:nvSpPr>
          <p:spPr>
            <a:xfrm>
              <a:off x="6197701" y="4260460"/>
              <a:ext cx="234896" cy="188501"/>
            </a:xfrm>
            <a:prstGeom prst="downArrow">
              <a:avLst>
                <a:gd name="adj1" fmla="val 42427"/>
                <a:gd name="adj2" fmla="val 50000"/>
              </a:avLst>
            </a:prstGeom>
            <a:solidFill>
              <a:srgbClr val="00F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7" name="CuadroTexto 36">
              <a:extLst>
                <a:ext uri="{FF2B5EF4-FFF2-40B4-BE49-F238E27FC236}">
                  <a16:creationId xmlns:a16="http://schemas.microsoft.com/office/drawing/2014/main" id="{E0D8D872-73D7-BCA1-A716-AEC91C0AF0F2}"/>
                </a:ext>
              </a:extLst>
            </p:cNvPr>
            <p:cNvSpPr txBox="1"/>
            <p:nvPr/>
          </p:nvSpPr>
          <p:spPr>
            <a:xfrm>
              <a:off x="5734128" y="4406830"/>
              <a:ext cx="1162042" cy="230832"/>
            </a:xfrm>
            <a:prstGeom prst="rect">
              <a:avLst/>
            </a:prstGeom>
            <a:noFill/>
          </p:spPr>
          <p:txBody>
            <a:bodyPr wrap="square">
              <a:spAutoFit/>
            </a:bodyPr>
            <a:lstStyle/>
            <a:p>
              <a:pPr algn="ctr"/>
              <a:r>
                <a:rPr lang="es-ES" sz="900" dirty="0">
                  <a:solidFill>
                    <a:srgbClr val="002855"/>
                  </a:solidFill>
                </a:rPr>
                <a:t>NO</a:t>
              </a:r>
              <a:endParaRPr lang="es-ES" sz="900" dirty="0"/>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n 2">
            <a:extLst>
              <a:ext uri="{FF2B5EF4-FFF2-40B4-BE49-F238E27FC236}">
                <a16:creationId xmlns:a16="http://schemas.microsoft.com/office/drawing/2014/main" id="{9228D7FD-35F4-3954-4201-E43F9D79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955" y="402957"/>
            <a:ext cx="8488974" cy="594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ítulo 3">
            <a:extLst>
              <a:ext uri="{FF2B5EF4-FFF2-40B4-BE49-F238E27FC236}">
                <a16:creationId xmlns:a16="http://schemas.microsoft.com/office/drawing/2014/main" id="{B9E88F17-83B5-7F52-8683-0DF91CA0A253}"/>
              </a:ext>
            </a:extLst>
          </p:cNvPr>
          <p:cNvSpPr>
            <a:spLocks noGrp="1"/>
          </p:cNvSpPr>
          <p:nvPr>
            <p:ph type="title" idx="4294967295"/>
          </p:nvPr>
        </p:nvSpPr>
        <p:spPr bwMode="auto">
          <a:xfrm>
            <a:off x="653143" y="578714"/>
            <a:ext cx="6542088"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n-US" sz="2400" b="1" dirty="0">
                <a:solidFill>
                  <a:srgbClr val="00F0BE"/>
                </a:solidFill>
                <a:latin typeface="Arial" panose="020B0604020202020204" pitchFamily="34" charset="0"/>
                <a:cs typeface="Arial" panose="020B0604020202020204" pitchFamily="34" charset="0"/>
              </a:rPr>
              <a:t>Conclusiones</a:t>
            </a:r>
          </a:p>
        </p:txBody>
      </p:sp>
      <p:sp>
        <p:nvSpPr>
          <p:cNvPr id="3" name="CuadroTexto 2">
            <a:extLst>
              <a:ext uri="{FF2B5EF4-FFF2-40B4-BE49-F238E27FC236}">
                <a16:creationId xmlns:a16="http://schemas.microsoft.com/office/drawing/2014/main" id="{A7E5B6DD-06AD-1E85-4990-D1DE05183C9D}"/>
              </a:ext>
            </a:extLst>
          </p:cNvPr>
          <p:cNvSpPr txBox="1"/>
          <p:nvPr/>
        </p:nvSpPr>
        <p:spPr>
          <a:xfrm>
            <a:off x="653143" y="1628729"/>
            <a:ext cx="10197419" cy="3016210"/>
          </a:xfrm>
          <a:prstGeom prst="rect">
            <a:avLst/>
          </a:prstGeom>
          <a:noFill/>
        </p:spPr>
        <p:txBody>
          <a:bodyPr wrap="square">
            <a:spAutoFit/>
          </a:bodyPr>
          <a:lstStyle/>
          <a:p>
            <a:pPr marL="138113" lvl="2" indent="-127000" eaLnBrk="1" fontAlgn="auto" hangingPunct="1">
              <a:lnSpc>
                <a:spcPct val="100000"/>
              </a:lnSpc>
              <a:spcAft>
                <a:spcPts val="3600"/>
              </a:spcAft>
              <a:buFont typeface="Arial" panose="020B0604020202020204" pitchFamily="34" charset="0"/>
              <a:buChar char="•"/>
              <a:defRPr/>
            </a:pPr>
            <a:r>
              <a:rPr lang="es-ES" altLang="en-US" sz="1400" dirty="0">
                <a:solidFill>
                  <a:srgbClr val="002060"/>
                </a:solidFill>
                <a:latin typeface="Arial" panose="020B0604020202020204" pitchFamily="34" charset="0"/>
                <a:cs typeface="Arial" panose="020B0604020202020204" pitchFamily="34" charset="0"/>
              </a:rPr>
              <a:t>Cada vez tenemos más pacientes de edad avanzada en la consulta.</a:t>
            </a:r>
          </a:p>
          <a:p>
            <a:pPr marL="138113" lvl="2" indent="-127000">
              <a:spcAft>
                <a:spcPts val="3600"/>
              </a:spcAft>
              <a:buFont typeface="Arial" panose="020B0604020202020204" pitchFamily="34" charset="0"/>
              <a:buChar char="•"/>
              <a:defRPr/>
            </a:pPr>
            <a:r>
              <a:rPr lang="es-ES" altLang="en-US" sz="1400" dirty="0">
                <a:solidFill>
                  <a:srgbClr val="002060"/>
                </a:solidFill>
                <a:latin typeface="Arial" panose="020B0604020202020204" pitchFamily="34" charset="0"/>
                <a:cs typeface="Arial" panose="020B0604020202020204" pitchFamily="34" charset="0"/>
              </a:rPr>
              <a:t>Debemos pensar y medir fragilidad.</a:t>
            </a:r>
          </a:p>
          <a:p>
            <a:pPr marL="138113" lvl="2" indent="-127000">
              <a:spcAft>
                <a:spcPts val="3600"/>
              </a:spcAft>
              <a:buFont typeface="Arial" panose="020B0604020202020204" pitchFamily="34" charset="0"/>
              <a:buChar char="•"/>
              <a:defRPr/>
            </a:pPr>
            <a:r>
              <a:rPr lang="es-ES" altLang="en-US" sz="1400" dirty="0">
                <a:solidFill>
                  <a:srgbClr val="002060"/>
                </a:solidFill>
                <a:latin typeface="Arial" panose="020B0604020202020204" pitchFamily="34" charset="0"/>
                <a:cs typeface="Arial" panose="020B0604020202020204" pitchFamily="34" charset="0"/>
              </a:rPr>
              <a:t>En pacientes de edad avanzada debemos hacer valoración geriátrica integral: clínica, cognitiva, funcional, social.</a:t>
            </a:r>
          </a:p>
          <a:p>
            <a:pPr marL="138113" lvl="2" indent="-127000">
              <a:spcAft>
                <a:spcPts val="3600"/>
              </a:spcAft>
              <a:buFont typeface="Arial" panose="020B0604020202020204" pitchFamily="34" charset="0"/>
              <a:buChar char="•"/>
              <a:defRPr/>
            </a:pPr>
            <a:r>
              <a:rPr lang="es-ES" altLang="en-US" sz="1400" dirty="0">
                <a:solidFill>
                  <a:srgbClr val="002060"/>
                </a:solidFill>
                <a:latin typeface="Arial" panose="020B0604020202020204" pitchFamily="34" charset="0"/>
                <a:cs typeface="Arial" panose="020B0604020202020204" pitchFamily="34" charset="0"/>
              </a:rPr>
              <a:t>Debemos </a:t>
            </a:r>
            <a:r>
              <a:rPr lang="es-ES" altLang="en-US" sz="1400" dirty="0" err="1">
                <a:solidFill>
                  <a:srgbClr val="002060"/>
                </a:solidFill>
                <a:latin typeface="Arial" panose="020B0604020202020204" pitchFamily="34" charset="0"/>
                <a:cs typeface="Arial" panose="020B0604020202020204" pitchFamily="34" charset="0"/>
              </a:rPr>
              <a:t>euprescribir</a:t>
            </a:r>
            <a:r>
              <a:rPr lang="es-ES" altLang="en-US" sz="1400" dirty="0">
                <a:solidFill>
                  <a:srgbClr val="002060"/>
                </a:solidFill>
                <a:latin typeface="Arial" panose="020B0604020202020204" pitchFamily="34" charset="0"/>
                <a:cs typeface="Arial" panose="020B0604020202020204" pitchFamily="34" charset="0"/>
              </a:rPr>
              <a:t> y dar fármacos seguros en los pacientes con edad avanzada.</a:t>
            </a:r>
          </a:p>
          <a:p>
            <a:pPr marL="138113" lvl="2" indent="-127000">
              <a:spcAft>
                <a:spcPts val="3600"/>
              </a:spcAft>
              <a:buFont typeface="Arial" panose="020B0604020202020204" pitchFamily="34" charset="0"/>
              <a:buChar char="•"/>
              <a:defRPr/>
            </a:pPr>
            <a:r>
              <a:rPr lang="es-ES" altLang="en-US" sz="1400" dirty="0">
                <a:solidFill>
                  <a:srgbClr val="002060"/>
                </a:solidFill>
                <a:latin typeface="Arial" panose="020B0604020202020204" pitchFamily="34" charset="0"/>
                <a:cs typeface="Arial" panose="020B0604020202020204" pitchFamily="34" charset="0"/>
              </a:rPr>
              <a:t>Valoración centrada en la persona y abordaje multidisciplinar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63B0D0-0480-CC62-F2FE-5B06BDD7B0E3}"/>
              </a:ext>
            </a:extLst>
          </p:cNvPr>
          <p:cNvSpPr txBox="1"/>
          <p:nvPr/>
        </p:nvSpPr>
        <p:spPr>
          <a:xfrm>
            <a:off x="7208874" y="6476633"/>
            <a:ext cx="1439367" cy="276999"/>
          </a:xfrm>
          <a:prstGeom prst="rect">
            <a:avLst/>
          </a:prstGeom>
          <a:noFill/>
        </p:spPr>
        <p:txBody>
          <a:bodyPr wrap="square">
            <a:spAutoFit/>
          </a:bodyPr>
          <a:lstStyle/>
          <a:p>
            <a:r>
              <a:rPr lang="es-ES" sz="1200" b="0" i="0" dirty="0">
                <a:solidFill>
                  <a:schemeClr val="bg1"/>
                </a:solidFill>
                <a:effectLst/>
                <a:latin typeface="Arial" panose="020B0604020202020204" pitchFamily="34" charset="0"/>
              </a:rPr>
              <a:t>ES-NOP-2500100</a:t>
            </a:r>
            <a:endParaRPr lang="es-ES" sz="1200" dirty="0">
              <a:solidFill>
                <a:schemeClr val="bg1"/>
              </a:solidFill>
            </a:endParaRPr>
          </a:p>
        </p:txBody>
      </p:sp>
      <p:grpSp>
        <p:nvGrpSpPr>
          <p:cNvPr id="2" name="Grupo 1">
            <a:extLst>
              <a:ext uri="{FF2B5EF4-FFF2-40B4-BE49-F238E27FC236}">
                <a16:creationId xmlns:a16="http://schemas.microsoft.com/office/drawing/2014/main" id="{CDF6E92F-8C7B-6F65-AE4D-FC1368014182}"/>
              </a:ext>
            </a:extLst>
          </p:cNvPr>
          <p:cNvGrpSpPr/>
          <p:nvPr/>
        </p:nvGrpSpPr>
        <p:grpSpPr>
          <a:xfrm>
            <a:off x="2405726" y="1870764"/>
            <a:ext cx="7380547" cy="2598801"/>
            <a:chOff x="2405726" y="1056507"/>
            <a:chExt cx="7380547" cy="2598801"/>
          </a:xfrm>
        </p:grpSpPr>
        <p:sp>
          <p:nvSpPr>
            <p:cNvPr id="4" name="CuadroTexto 3">
              <a:extLst>
                <a:ext uri="{FF2B5EF4-FFF2-40B4-BE49-F238E27FC236}">
                  <a16:creationId xmlns:a16="http://schemas.microsoft.com/office/drawing/2014/main" id="{0797322A-3532-632F-0067-E6C2819C844F}"/>
                </a:ext>
              </a:extLst>
            </p:cNvPr>
            <p:cNvSpPr txBox="1"/>
            <p:nvPr/>
          </p:nvSpPr>
          <p:spPr>
            <a:xfrm>
              <a:off x="2684206" y="2447285"/>
              <a:ext cx="7102067" cy="1208023"/>
            </a:xfrm>
            <a:prstGeom prst="rect">
              <a:avLst/>
            </a:prstGeom>
            <a:noFill/>
          </p:spPr>
          <p:txBody>
            <a:bodyPr wrap="square" lIns="91440" tIns="45720" rIns="91440" bIns="45720" rtlCol="0" anchor="t">
              <a:spAutoFit/>
            </a:bodyPr>
            <a:lstStyle/>
            <a:p>
              <a:pPr marL="516890" marR="523240" algn="ctr">
                <a:lnSpc>
                  <a:spcPts val="1900"/>
                </a:lnSpc>
                <a:spcBef>
                  <a:spcPts val="1100"/>
                </a:spcBef>
              </a:pPr>
              <a:r>
                <a:rPr lang="es-ES" altLang="es-ES" sz="1800" b="1" dirty="0">
                  <a:solidFill>
                    <a:schemeClr val="bg1"/>
                  </a:solidFill>
                  <a:latin typeface="Arial" panose="020B0604020202020204" pitchFamily="34" charset="0"/>
                  <a:cs typeface="Arial" panose="020B0604020202020204" pitchFamily="34" charset="0"/>
                </a:rPr>
                <a:t>Ana Cebrián</a:t>
              </a:r>
            </a:p>
            <a:p>
              <a:pPr marL="516890" marR="523240" algn="ctr">
                <a:lnSpc>
                  <a:spcPts val="1900"/>
                </a:lnSpc>
                <a:spcBef>
                  <a:spcPts val="1100"/>
                </a:spcBef>
              </a:pPr>
              <a:r>
                <a:rPr lang="es-ES" altLang="es-ES" sz="1600" dirty="0">
                  <a:solidFill>
                    <a:schemeClr val="bg1"/>
                  </a:solidFill>
                  <a:latin typeface="Arial" panose="020B0604020202020204" pitchFamily="34" charset="0"/>
                  <a:cs typeface="Arial" panose="020B0604020202020204" pitchFamily="34" charset="0"/>
                </a:rPr>
                <a:t>Médico de Familia. Centro de Salud Cartagena Casco. Murcia</a:t>
              </a:r>
              <a:br>
                <a:rPr lang="es-ES" altLang="es-ES" sz="1600" dirty="0">
                  <a:solidFill>
                    <a:schemeClr val="bg1"/>
                  </a:solidFill>
                  <a:latin typeface="Arial" panose="020B0604020202020204" pitchFamily="34" charset="0"/>
                  <a:cs typeface="Arial" panose="020B0604020202020204" pitchFamily="34" charset="0"/>
                </a:rPr>
              </a:br>
              <a:r>
                <a:rPr lang="es-ES" altLang="es-ES" sz="1600" dirty="0">
                  <a:solidFill>
                    <a:schemeClr val="bg1"/>
                  </a:solidFill>
                  <a:latin typeface="Arial" panose="020B0604020202020204" pitchFamily="34" charset="0"/>
                  <a:cs typeface="Arial" panose="020B0604020202020204" pitchFamily="34" charset="0"/>
                </a:rPr>
                <a:t>Coordinadora de enfermedades crónicas de WONCA</a:t>
              </a:r>
              <a:br>
                <a:rPr lang="es-ES" altLang="es-ES" sz="1600" dirty="0">
                  <a:solidFill>
                    <a:schemeClr val="bg1"/>
                  </a:solidFill>
                  <a:latin typeface="Arial" panose="020B0604020202020204" pitchFamily="34" charset="0"/>
                  <a:cs typeface="Arial" panose="020B0604020202020204" pitchFamily="34" charset="0"/>
                </a:rPr>
              </a:br>
              <a:r>
                <a:rPr lang="es-ES" sz="1600" dirty="0">
                  <a:solidFill>
                    <a:schemeClr val="bg1"/>
                  </a:solidFill>
                  <a:latin typeface="Arial" panose="020B0604020202020204" pitchFamily="34" charset="0"/>
                  <a:ea typeface="Cambria" panose="02040503050406030204" pitchFamily="18" charset="0"/>
                  <a:cs typeface="Arial" panose="020B0604020202020204" pitchFamily="34" charset="0"/>
                </a:rPr>
                <a:t>Académica Correspondiente RAM Murcia</a:t>
              </a:r>
              <a:endParaRPr lang="es-ES" sz="1600"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F140BB9B-961F-5B0A-D5BF-EDAFCED2014E}"/>
                </a:ext>
              </a:extLst>
            </p:cNvPr>
            <p:cNvSpPr txBox="1"/>
            <p:nvPr/>
          </p:nvSpPr>
          <p:spPr>
            <a:xfrm>
              <a:off x="2405726" y="1056507"/>
              <a:ext cx="7380547" cy="1323439"/>
            </a:xfrm>
            <a:prstGeom prst="rect">
              <a:avLst/>
            </a:prstGeom>
            <a:noFill/>
            <a:effectLst/>
          </p:spPr>
          <p:txBody>
            <a:bodyPr wrap="none" rtlCol="0">
              <a:spAutoFit/>
            </a:bodyPr>
            <a:lstStyle/>
            <a:p>
              <a:r>
                <a:rPr lang="es-ES_tradnl" sz="8000" spc="-300" dirty="0">
                  <a:ln w="0"/>
                  <a:solidFill>
                    <a:srgbClr val="00F1BE"/>
                  </a:solidFill>
                  <a:latin typeface="Arial" panose="020B0604020202020204" pitchFamily="34" charset="0"/>
                  <a:cs typeface="Arial" panose="020B0604020202020204" pitchFamily="34" charset="0"/>
                </a:rPr>
                <a:t>¡Muchas gracias!</a:t>
              </a:r>
              <a:endParaRPr lang="es-ES" sz="8000" spc="-300" dirty="0">
                <a:ln w="0"/>
                <a:solidFill>
                  <a:srgbClr val="00F1B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3429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6"/>
</p:tagLst>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radil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9160</Words>
  <Application>Microsoft Office PowerPoint</Application>
  <PresentationFormat>Panorámica</PresentationFormat>
  <Paragraphs>987</Paragraphs>
  <Slides>93</Slides>
  <Notes>16</Notes>
  <HiddenSlides>0</HiddenSlides>
  <MMClips>0</MMClips>
  <ScaleCrop>false</ScaleCrop>
  <HeadingPairs>
    <vt:vector size="6" baseType="variant">
      <vt:variant>
        <vt:lpstr>Fuentes usadas</vt:lpstr>
      </vt:variant>
      <vt:variant>
        <vt:i4>21</vt:i4>
      </vt:variant>
      <vt:variant>
        <vt:lpstr>Tema</vt:lpstr>
      </vt:variant>
      <vt:variant>
        <vt:i4>3</vt:i4>
      </vt:variant>
      <vt:variant>
        <vt:lpstr>Títulos de diapositiva</vt:lpstr>
      </vt:variant>
      <vt:variant>
        <vt:i4>93</vt:i4>
      </vt:variant>
    </vt:vector>
  </HeadingPairs>
  <TitlesOfParts>
    <vt:vector size="117" baseType="lpstr">
      <vt:lpstr>ＭＳ Ｐゴシック</vt:lpstr>
      <vt:lpstr>ＭＳ Ｐゴシック</vt:lpstr>
      <vt:lpstr>AcuminVariableConcept</vt:lpstr>
      <vt:lpstr>Aptos</vt:lpstr>
      <vt:lpstr>Arial</vt:lpstr>
      <vt:lpstr>Arial MT</vt:lpstr>
      <vt:lpstr>Arial Nova</vt:lpstr>
      <vt:lpstr>BlinkMacSystemFont</vt:lpstr>
      <vt:lpstr>Calibri</vt:lpstr>
      <vt:lpstr>Calibri Light</vt:lpstr>
      <vt:lpstr>Cambria Math</vt:lpstr>
      <vt:lpstr>Courier New</vt:lpstr>
      <vt:lpstr>Helvetica Neue</vt:lpstr>
      <vt:lpstr>Kanit Light</vt:lpstr>
      <vt:lpstr>Martel Sans</vt:lpstr>
      <vt:lpstr>Montserrat</vt:lpstr>
      <vt:lpstr>Open Sans Light</vt:lpstr>
      <vt:lpstr>Tahoma</vt:lpstr>
      <vt:lpstr>Times New Roman</vt:lpstr>
      <vt:lpstr>Verdana</vt:lpstr>
      <vt:lpstr>Wingdings</vt:lpstr>
      <vt:lpstr>Portada</vt:lpstr>
      <vt:lpstr>Entradillas</vt:lpstr>
      <vt:lpstr>Fondo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Continuidad con el mismo médico de familia, urgencias, ingresos hospitalarios y mortalidad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Escala de FRAIL</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Datos Fragilidad en Cataluña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tratamientos se consideran para un paciente frágil?</vt:lpstr>
      <vt:lpstr>Sitagliptina como gold standard</vt:lpstr>
      <vt:lpstr>Presentación de PowerPoint</vt:lpstr>
      <vt:lpstr>Fragilidad</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Datos Fragilidad en Cataluña</vt:lpstr>
      <vt:lpstr>Presentación de PowerPoint</vt:lpstr>
      <vt:lpstr>Presentación de PowerPoint</vt:lpstr>
      <vt:lpstr>Presentación de PowerPoint</vt:lpstr>
      <vt:lpstr>Presentación de PowerPoint</vt:lpstr>
      <vt:lpstr>Motivo de consulta</vt:lpstr>
      <vt:lpstr>Antecedentes personales</vt:lpstr>
      <vt:lpstr>Tratamiento</vt:lpstr>
      <vt:lpstr>Preguntas</vt:lpstr>
      <vt:lpstr>Presentación de PowerPoint</vt:lpstr>
      <vt:lpstr>¿Es Pencho un paciente frágil? ¿Se le ha de hacer cribaje? ¿Por qué?</vt:lpstr>
      <vt:lpstr>Criterios de fragilidad de Fried</vt:lpstr>
      <vt:lpstr>Presentación de PowerPoint</vt:lpstr>
      <vt:lpstr>Presentación de PowerPoint</vt:lpstr>
      <vt:lpstr>Presentación de PowerPoint</vt:lpstr>
      <vt:lpstr>En pacientes con una expectativa de vida limitada o cuando los daños del tratamiento son mayores que los beneficios pueden ser apropiados objetivos de HbA1C:</vt:lpstr>
      <vt:lpstr>Objetivos de control glucémico en el paciente mayor1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Marta Marimon Castelltort</cp:lastModifiedBy>
  <cp:revision>52</cp:revision>
  <dcterms:created xsi:type="dcterms:W3CDTF">2024-01-12T08:35:59Z</dcterms:created>
  <dcterms:modified xsi:type="dcterms:W3CDTF">2025-05-14T08:03:15Z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2025-01-28T16:01:47Z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67be09e3-cdee-43bd-ab49-67eca8a50813</vt:lpwstr>
  </property>
  <property fmtid="{D5CDD505-2E9C-101B-9397-08002B2CF9AE}" pid="8" name="MSIP_Label_533616b6-00a5-4cd1-b577-93208fa93eb1_ContentBits">
    <vt:lpwstr>1</vt:lpwstr>
  </property>
  <property fmtid="{D5CDD505-2E9C-101B-9397-08002B2CF9AE}" pid="9" name="ClassificationContentMarkingHeaderLocations">
    <vt:lpwstr>Portada:3\Entradillas:3\Fondo:3</vt:lpwstr>
  </property>
  <property fmtid="{D5CDD505-2E9C-101B-9397-08002B2CF9AE}" pid="10" name="ClassificationContentMarkingHeaderText">
    <vt:lpwstr>INTERNAL USE</vt:lpwstr>
  </property>
</Properties>
</file>