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6" r:id="rId4"/>
  </p:sldMasterIdLst>
  <p:notesMasterIdLst>
    <p:notesMasterId r:id="rId89"/>
  </p:notesMasterIdLst>
  <p:sldIdLst>
    <p:sldId id="256" r:id="rId5"/>
    <p:sldId id="2147479160" r:id="rId6"/>
    <p:sldId id="2147479072" r:id="rId7"/>
    <p:sldId id="2147479161" r:id="rId8"/>
    <p:sldId id="2147479162" r:id="rId9"/>
    <p:sldId id="2147479163" r:id="rId10"/>
    <p:sldId id="2147479171" r:id="rId11"/>
    <p:sldId id="2147479164" r:id="rId12"/>
    <p:sldId id="2147479165" r:id="rId13"/>
    <p:sldId id="2147479166" r:id="rId14"/>
    <p:sldId id="2147479167" r:id="rId15"/>
    <p:sldId id="2147479170" r:id="rId16"/>
    <p:sldId id="2147479169" r:id="rId17"/>
    <p:sldId id="2147479172" r:id="rId18"/>
    <p:sldId id="2147479173" r:id="rId19"/>
    <p:sldId id="2147479174" r:id="rId20"/>
    <p:sldId id="2147479175" r:id="rId21"/>
    <p:sldId id="2147479176" r:id="rId22"/>
    <p:sldId id="2147479177" r:id="rId23"/>
    <p:sldId id="2147483419" r:id="rId24"/>
    <p:sldId id="2147479179" r:id="rId25"/>
    <p:sldId id="2147479180" r:id="rId26"/>
    <p:sldId id="2147479181" r:id="rId27"/>
    <p:sldId id="2147479182" r:id="rId28"/>
    <p:sldId id="2147479183" r:id="rId29"/>
    <p:sldId id="2147479184" r:id="rId30"/>
    <p:sldId id="2147479185" r:id="rId31"/>
    <p:sldId id="2147479186" r:id="rId32"/>
    <p:sldId id="2147479187" r:id="rId33"/>
    <p:sldId id="2147479188" r:id="rId34"/>
    <p:sldId id="2147479189" r:id="rId35"/>
    <p:sldId id="2147479190" r:id="rId36"/>
    <p:sldId id="2147479191" r:id="rId37"/>
    <p:sldId id="2147479192" r:id="rId38"/>
    <p:sldId id="2147479193" r:id="rId39"/>
    <p:sldId id="2147479194" r:id="rId40"/>
    <p:sldId id="2147479195" r:id="rId41"/>
    <p:sldId id="2147479196" r:id="rId42"/>
    <p:sldId id="2147479197" r:id="rId43"/>
    <p:sldId id="2147479198" r:id="rId44"/>
    <p:sldId id="282" r:id="rId45"/>
    <p:sldId id="287" r:id="rId46"/>
    <p:sldId id="2147483418" r:id="rId47"/>
    <p:sldId id="2147483430" r:id="rId48"/>
    <p:sldId id="2147483431" r:id="rId49"/>
    <p:sldId id="2147479202" r:id="rId50"/>
    <p:sldId id="2147479203" r:id="rId51"/>
    <p:sldId id="2147479204" r:id="rId52"/>
    <p:sldId id="2147479205" r:id="rId53"/>
    <p:sldId id="2147479206" r:id="rId54"/>
    <p:sldId id="2147479207" r:id="rId55"/>
    <p:sldId id="2147479208" r:id="rId56"/>
    <p:sldId id="2147479209" r:id="rId57"/>
    <p:sldId id="2147479210" r:id="rId58"/>
    <p:sldId id="2147479214" r:id="rId59"/>
    <p:sldId id="2147479255" r:id="rId60"/>
    <p:sldId id="2147479254" r:id="rId61"/>
    <p:sldId id="2147479253" r:id="rId62"/>
    <p:sldId id="2147479215" r:id="rId63"/>
    <p:sldId id="2147479216" r:id="rId64"/>
    <p:sldId id="2147479268" r:id="rId65"/>
    <p:sldId id="2147479219" r:id="rId66"/>
    <p:sldId id="2147483416" r:id="rId67"/>
    <p:sldId id="2147483414" r:id="rId68"/>
    <p:sldId id="2147483415" r:id="rId69"/>
    <p:sldId id="2147479223" r:id="rId70"/>
    <p:sldId id="2147479224" r:id="rId71"/>
    <p:sldId id="2147479225" r:id="rId72"/>
    <p:sldId id="2147479226" r:id="rId73"/>
    <p:sldId id="2147479227" r:id="rId74"/>
    <p:sldId id="2147479228" r:id="rId75"/>
    <p:sldId id="2147479229" r:id="rId76"/>
    <p:sldId id="2147479230" r:id="rId77"/>
    <p:sldId id="2147479231" r:id="rId78"/>
    <p:sldId id="2147483425" r:id="rId79"/>
    <p:sldId id="2147483426" r:id="rId80"/>
    <p:sldId id="2147483427" r:id="rId81"/>
    <p:sldId id="2147479232" r:id="rId82"/>
    <p:sldId id="2147483420" r:id="rId83"/>
    <p:sldId id="2147483422" r:id="rId84"/>
    <p:sldId id="2147483423" r:id="rId85"/>
    <p:sldId id="2147483424" r:id="rId86"/>
    <p:sldId id="2147483421" r:id="rId87"/>
    <p:sldId id="2147479252" r:id="rId88"/>
  </p:sldIdLst>
  <p:sldSz cx="12192000" cy="6858000"/>
  <p:notesSz cx="6808788" cy="9940925"/>
  <p:embeddedFontLst>
    <p:embeddedFont>
      <p:font typeface="Candara" panose="020E0502030303020204" pitchFamily="34" charset="0"/>
      <p:regular r:id="rId90"/>
      <p:bold r:id="rId91"/>
      <p:italic r:id="rId92"/>
      <p:boldItalic r:id="rId93"/>
    </p:embeddedFont>
    <p:embeddedFont>
      <p:font typeface="Century Gothic" panose="020B0502020202020204" pitchFamily="34" charset="0"/>
      <p:regular r:id="rId94"/>
      <p:bold r:id="rId95"/>
      <p:italic r:id="rId96"/>
      <p:boldItalic r:id="rId97"/>
    </p:embeddedFont>
    <p:embeddedFont>
      <p:font typeface="Montserrat" panose="00000500000000000000" pitchFamily="2" charset="0"/>
      <p:regular r:id="rId98"/>
      <p:bold r:id="rId99"/>
      <p:italic r:id="rId100"/>
      <p:boldItalic r:id="rId101"/>
    </p:embeddedFont>
    <p:embeddedFont>
      <p:font typeface="Montserrat Light" panose="00000400000000000000" pitchFamily="2" charset="0"/>
      <p:regular r:id="rId102"/>
      <p:bold r:id="rId103"/>
      <p:italic r:id="rId104"/>
      <p:boldItalic r:id="rId105"/>
    </p:embeddedFont>
    <p:embeddedFont>
      <p:font typeface="Segoe UI" panose="020B0502040204020203" pitchFamily="34" charset="0"/>
      <p:regular r:id="rId106"/>
      <p:bold r:id="rId107"/>
      <p:italic r:id="rId108"/>
      <p:boldItalic r:id="rId109"/>
    </p:embeddedFont>
    <p:embeddedFont>
      <p:font typeface="Trebuchet MS" panose="020B0603020202020204" pitchFamily="34"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65" userDrawn="1">
          <p15:clr>
            <a:srgbClr val="A4A3A4"/>
          </p15:clr>
        </p15:guide>
        <p15:guide id="2" orient="horz" pos="3906" userDrawn="1">
          <p15:clr>
            <a:srgbClr val="A4A3A4"/>
          </p15:clr>
        </p15:guide>
        <p15:guide id="3" pos="96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2" roundtripDataSignature="AMtx7mhMZ9Nm/uHZepova2/Kv7GC0gzcu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48E03-FFF6-FAEA-43C4-56E173EB005B}" name="Luis Gomez Saiz" initials="LG" userId="S::lgomez1@almirall.com::d8abec9f-60ff-40c6-924c-c8784fd6e475" providerId="AD"/>
  <p188:author id="{645C5B08-3DF0-6ECE-4B80-84D0B4F2B580}" name="Mar García Miranda" initials="MG" userId="S::mgarciamiran@almirall.com::c18ebe07-b4dd-4859-982c-40d9053cf126" providerId="AD"/>
  <p188:author id="{FD92123E-9256-A03F-F1A1-A01CE10AF0A4}" name="Xavier Cortes Gil" initials="XG" userId="S::xcortes@almirall.com::7a9ca0b0-dc41-42e0-8b5e-4a27bd0fcaa5" providerId="AD"/>
  <p188:author id="{D9B528EE-5DD7-91FB-B780-8F0DFA9605E3}" name="Marta Clariana Colet" initials="MC" userId="S::mclariana@almirall.com::6c19f009-d79f-4509-98f9-5b5d8beb2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A70"/>
    <a:srgbClr val="F1683C"/>
    <a:srgbClr val="012754"/>
    <a:srgbClr val="000000"/>
    <a:srgbClr val="C57E6A"/>
    <a:srgbClr val="F4A7AD"/>
    <a:srgbClr val="5D4A51"/>
    <a:srgbClr val="7391B5"/>
    <a:srgbClr val="009E7E"/>
    <a:srgbClr val="5D5E5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E5860-ABE2-4AB9-B085-6C4347DC5A3D}" v="3343" dt="2026-01-30T13:43:03.610"/>
  </p1510:revLst>
</p1510:revInfo>
</file>

<file path=ppt/tableStyles.xml><?xml version="1.0" encoding="utf-8"?>
<a:tblStyleLst xmlns:a="http://schemas.openxmlformats.org/drawingml/2006/main" def="{AF36A666-B37A-4BE9-B631-64DC373C0E63}">
  <a:tblStyle styleId="{AF36A666-B37A-4BE9-B631-64DC373C0E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4" autoAdjust="0"/>
    <p:restoredTop sz="94660"/>
  </p:normalViewPr>
  <p:slideViewPr>
    <p:cSldViewPr snapToGrid="0">
      <p:cViewPr varScale="1">
        <p:scale>
          <a:sx n="79" d="100"/>
          <a:sy n="79" d="100"/>
        </p:scale>
        <p:origin x="1272" y="276"/>
      </p:cViewPr>
      <p:guideLst>
        <p:guide orient="horz" pos="4065"/>
        <p:guide orient="horz" pos="3906"/>
        <p:guide pos="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12" Type="http://schemas.openxmlformats.org/officeDocument/2006/relationships/font" Target="fonts/font23.fntdata"/><Relationship Id="rId133" Type="http://schemas.openxmlformats.org/officeDocument/2006/relationships/presProps" Target="presProps.xml"/><Relationship Id="rId138" Type="http://schemas.microsoft.com/office/2018/10/relationships/authors" Target="authors.xml"/><Relationship Id="rId16" Type="http://schemas.openxmlformats.org/officeDocument/2006/relationships/slide" Target="slides/slide12.xml"/><Relationship Id="rId107" Type="http://schemas.openxmlformats.org/officeDocument/2006/relationships/font" Target="fonts/font1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4.fntdata"/><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21.fntdata"/><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22.fntdata"/><Relationship Id="rId132" Type="http://customschemas.google.com/relationships/presentationmetadata" Target="meta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99766240157478"/>
          <c:y val="0.32586335347789408"/>
          <c:w val="0.60981483759842525"/>
          <c:h val="0.54483030605128535"/>
        </c:manualLayout>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cat>
            <c:strRef>
              <c:f>Hoja1!$A$2:$A$4</c:f>
              <c:strCache>
                <c:ptCount val="3"/>
                <c:pt idx="0">
                  <c:v>CAL</c:v>
                </c:pt>
                <c:pt idx="1">
                  <c:v>DPB</c:v>
                </c:pt>
                <c:pt idx="2">
                  <c:v>CAL/DPB</c:v>
                </c:pt>
              </c:strCache>
            </c:strRef>
          </c:cat>
          <c:val>
            <c:numRef>
              <c:f>Hoja1!$B$2:$B$4</c:f>
              <c:numCache>
                <c:formatCode>0%</c:formatCode>
                <c:ptCount val="3"/>
                <c:pt idx="0">
                  <c:v>0.19</c:v>
                </c:pt>
                <c:pt idx="1">
                  <c:v>0.3</c:v>
                </c:pt>
                <c:pt idx="2">
                  <c:v>0.62</c:v>
                </c:pt>
              </c:numCache>
            </c:numRef>
          </c:val>
          <c:extLst>
            <c:ext xmlns:c16="http://schemas.microsoft.com/office/drawing/2014/chart" uri="{C3380CC4-5D6E-409C-BE32-E72D297353CC}">
              <c16:uniqueId val="{00000000-FFAC-489A-9ED9-0B816E29EE87}"/>
            </c:ext>
          </c:extLst>
        </c:ser>
        <c:dLbls>
          <c:showLegendKey val="0"/>
          <c:showVal val="0"/>
          <c:showCatName val="0"/>
          <c:showSerName val="0"/>
          <c:showPercent val="0"/>
          <c:showBubbleSize val="0"/>
        </c:dLbls>
        <c:gapWidth val="219"/>
        <c:overlap val="-27"/>
        <c:axId val="1417485439"/>
        <c:axId val="1417485919"/>
      </c:barChart>
      <c:catAx>
        <c:axId val="141748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1417485919"/>
        <c:crosses val="autoZero"/>
        <c:auto val="1"/>
        <c:lblAlgn val="ctr"/>
        <c:lblOffset val="100"/>
        <c:noMultiLvlLbl val="0"/>
      </c:catAx>
      <c:valAx>
        <c:axId val="1417485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ca-ES"/>
          </a:p>
        </c:txPr>
        <c:crossAx val="1417485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48808042294229E-2"/>
          <c:y val="5.0807233556667088E-2"/>
          <c:w val="0.92300158927694098"/>
          <c:h val="0.8251346059013615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Sheet1!$B$2:$B$6</c:f>
              <c:numCache>
                <c:formatCode>General</c:formatCode>
                <c:ptCount val="5"/>
                <c:pt idx="1">
                  <c:v>25.5</c:v>
                </c:pt>
                <c:pt idx="2">
                  <c:v>52.6</c:v>
                </c:pt>
                <c:pt idx="3">
                  <c:v>60.5</c:v>
                </c:pt>
                <c:pt idx="4">
                  <c:v>64.599999999999994</c:v>
                </c:pt>
              </c:numCache>
            </c:numRef>
          </c:val>
          <c:smooth val="0"/>
          <c:extLst>
            <c:ext xmlns:c16="http://schemas.microsoft.com/office/drawing/2014/chart" uri="{C3380CC4-5D6E-409C-BE32-E72D297353CC}">
              <c16:uniqueId val="{00000000-C602-FE4C-A06F-A0CF37BCAF93}"/>
            </c:ext>
          </c:extLst>
        </c:ser>
        <c:ser>
          <c:idx val="1"/>
          <c:order val="1"/>
          <c:tx>
            <c:strRef>
              <c:f>Sheet1!$C$1</c:f>
              <c:strCache>
                <c:ptCount val="1"/>
                <c:pt idx="0">
                  <c:v>Series 2</c:v>
                </c:pt>
              </c:strCache>
            </c:strRef>
          </c:tx>
          <c:spPr>
            <a:ln w="28575" cap="rnd">
              <a:solidFill>
                <a:srgbClr val="009D7F"/>
              </a:solidFill>
              <a:round/>
            </a:ln>
            <a:effectLst/>
          </c:spPr>
          <c:marker>
            <c:symbol val="triangle"/>
            <c:size val="7"/>
            <c:spPr>
              <a:solidFill>
                <a:schemeClr val="accent5"/>
              </a:solidFill>
              <a:ln w="9525">
                <a:solidFill>
                  <a:schemeClr val="accent5"/>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Sheet1!$C$2:$C$6</c:f>
              <c:numCache>
                <c:formatCode>General</c:formatCode>
                <c:ptCount val="5"/>
                <c:pt idx="1">
                  <c:v>20.5</c:v>
                </c:pt>
                <c:pt idx="2">
                  <c:v>43.6</c:v>
                </c:pt>
                <c:pt idx="3">
                  <c:v>51.2</c:v>
                </c:pt>
                <c:pt idx="4">
                  <c:v>56.4</c:v>
                </c:pt>
              </c:numCache>
            </c:numRef>
          </c:val>
          <c:smooth val="0"/>
          <c:extLst>
            <c:ext xmlns:c16="http://schemas.microsoft.com/office/drawing/2014/chart" uri="{C3380CC4-5D6E-409C-BE32-E72D297353CC}">
              <c16:uniqueId val="{00000001-C602-FE4C-A06F-A0CF37BCAF93}"/>
            </c:ext>
          </c:extLst>
        </c:ser>
        <c:ser>
          <c:idx val="2"/>
          <c:order val="2"/>
          <c:tx>
            <c:strRef>
              <c:f>Sheet1!$D$1</c:f>
              <c:strCache>
                <c:ptCount val="1"/>
                <c:pt idx="0">
                  <c:v>Series 3</c:v>
                </c:pt>
              </c:strCache>
            </c:strRef>
          </c:tx>
          <c:spPr>
            <a:ln w="28575" cap="rnd">
              <a:solidFill>
                <a:srgbClr val="F4A7AD"/>
              </a:solidFill>
              <a:round/>
            </a:ln>
            <a:effectLst/>
          </c:spPr>
          <c:marker>
            <c:symbol val="diamond"/>
            <c:size val="7"/>
            <c:spPr>
              <a:solidFill>
                <a:srgbClr val="F4A7AD"/>
              </a:solidFill>
              <a:ln w="9525">
                <a:solidFill>
                  <a:schemeClr val="accent4"/>
                </a:solidFill>
              </a:ln>
              <a:effectLst/>
            </c:spPr>
          </c:marker>
          <c:dLbls>
            <c:delete val="1"/>
          </c:dLbls>
          <c:cat>
            <c:numRef>
              <c:f>Sheet1!$A$2:$A$6</c:f>
              <c:numCache>
                <c:formatCode>0</c:formatCode>
                <c:ptCount val="5"/>
                <c:pt idx="0">
                  <c:v>0</c:v>
                </c:pt>
                <c:pt idx="1">
                  <c:v>1</c:v>
                </c:pt>
                <c:pt idx="2">
                  <c:v>4</c:v>
                </c:pt>
                <c:pt idx="3">
                  <c:v>6</c:v>
                </c:pt>
                <c:pt idx="4">
                  <c:v>8</c:v>
                </c:pt>
              </c:numCache>
            </c:numRef>
          </c:cat>
          <c:val>
            <c:numRef>
              <c:f>Sheet1!$D$2:$D$6</c:f>
              <c:numCache>
                <c:formatCode>General</c:formatCode>
                <c:ptCount val="5"/>
                <c:pt idx="1">
                  <c:v>8.5</c:v>
                </c:pt>
                <c:pt idx="2">
                  <c:v>15.3</c:v>
                </c:pt>
                <c:pt idx="3">
                  <c:v>19.399999999999999</c:v>
                </c:pt>
                <c:pt idx="4">
                  <c:v>20</c:v>
                </c:pt>
              </c:numCache>
            </c:numRef>
          </c:val>
          <c:smooth val="0"/>
          <c:extLst>
            <c:ext xmlns:c16="http://schemas.microsoft.com/office/drawing/2014/chart" uri="{C3380CC4-5D6E-409C-BE32-E72D297353CC}">
              <c16:uniqueId val="{00000002-C602-FE4C-A06F-A0CF37BCAF93}"/>
            </c:ext>
          </c:extLst>
        </c:ser>
        <c:dLbls>
          <c:dLblPos val="t"/>
          <c:showLegendKey val="0"/>
          <c:showVal val="1"/>
          <c:showCatName val="0"/>
          <c:showSerName val="0"/>
          <c:showPercent val="0"/>
          <c:showBubbleSize val="0"/>
        </c:dLbls>
        <c:marker val="1"/>
        <c:smooth val="0"/>
        <c:axId val="637342000"/>
        <c:axId val="637343680"/>
      </c:lineChart>
      <c:dateAx>
        <c:axId val="637342000"/>
        <c:scaling>
          <c:orientation val="minMax"/>
          <c:max val="9"/>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s-ES"/>
          </a:p>
        </c:txPr>
        <c:crossAx val="637343680"/>
        <c:crossesAt val="0"/>
        <c:auto val="0"/>
        <c:lblOffset val="100"/>
        <c:baseTimeUnit val="days"/>
        <c:majorUnit val="2"/>
        <c:majorTimeUnit val="days"/>
        <c:minorUnit val="2"/>
        <c:minorTimeUnit val="days"/>
      </c:dateAx>
      <c:valAx>
        <c:axId val="637343680"/>
        <c:scaling>
          <c:orientation val="minMax"/>
          <c:max val="7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637342000"/>
        <c:crossesAt val="1"/>
        <c:crossBetween val="midCat"/>
        <c:majorUnit val="10"/>
      </c:valAx>
      <c:spPr>
        <a:noFill/>
        <a:ln>
          <a:solidFill>
            <a:schemeClr val="tx1">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s-ES"/>
        </a:p>
      </dgm:t>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dirty="0"/>
            <a:t>Semana 4</a:t>
          </a:r>
          <a:endParaRPr lang="es-ES" sz="1100" b="1" dirty="0"/>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dirty="0"/>
            <a:t>Semana 8</a:t>
          </a:r>
          <a:endParaRPr lang="es-ES" sz="1100" b="1" dirty="0"/>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xfrm>
          <a:off x="3147" y="0"/>
          <a:ext cx="3157970" cy="367963"/>
        </a:xfrm>
        <a:prstGeom prst="homePlate">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Basal</a:t>
          </a:r>
          <a:endParaRPr lang="es-ES" sz="1100" b="1">
            <a:solidFill>
              <a:srgbClr val="FFFFFF"/>
            </a:solidFill>
            <a:latin typeface="Arial"/>
            <a:ea typeface="+mn-ea"/>
            <a:cs typeface="+mn-cs"/>
          </a:endParaRPr>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xfrm>
          <a:off x="2529523"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3</a:t>
          </a:r>
          <a:endParaRPr lang="es-ES" sz="1100" b="1">
            <a:solidFill>
              <a:srgbClr val="FFFFFF"/>
            </a:solidFill>
            <a:latin typeface="Arial"/>
            <a:ea typeface="+mn-ea"/>
            <a:cs typeface="+mn-cs"/>
          </a:endParaRPr>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xfrm>
          <a:off x="7582275"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60</a:t>
          </a:r>
          <a:endParaRPr lang="es-ES" sz="1100" b="1">
            <a:solidFill>
              <a:srgbClr val="FFFFFF"/>
            </a:solidFill>
            <a:latin typeface="Arial"/>
            <a:ea typeface="+mn-ea"/>
            <a:cs typeface="+mn-cs"/>
          </a:endParaRPr>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C7A7996-DA2C-4E3A-AC09-F63832A74E42}">
      <dgm:prSet phldrT="[Texto]" custT="1"/>
      <dgm:spPr>
        <a:xfrm>
          <a:off x="5055899"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s-ES_tradnl" sz="1100" b="1">
              <a:solidFill>
                <a:srgbClr val="FFFFFF"/>
              </a:solidFill>
              <a:latin typeface="Arial"/>
              <a:ea typeface="+mn-ea"/>
              <a:cs typeface="+mn-cs"/>
            </a:rPr>
            <a:t>Día 5</a:t>
          </a:r>
          <a:endParaRPr lang="es-ES" sz="1100" b="1">
            <a:solidFill>
              <a:srgbClr val="FFFFFF"/>
            </a:solidFill>
            <a:latin typeface="Arial"/>
            <a:ea typeface="+mn-ea"/>
            <a:cs typeface="+mn-cs"/>
          </a:endParaRPr>
        </a:p>
      </dgm:t>
    </dgm:pt>
    <dgm:pt modelId="{B9E0CA08-96F9-4F2A-B1CD-971123CC2448}" type="parTrans" cxnId="{B7020CC1-773D-4CAC-91BC-CC05B6AF2D0D}">
      <dgm:prSet/>
      <dgm:spPr/>
      <dgm:t>
        <a:bodyPr/>
        <a:lstStyle/>
        <a:p>
          <a:endParaRPr lang="es-ES"/>
        </a:p>
      </dgm:t>
    </dgm:pt>
    <dgm:pt modelId="{2E5E61A1-4A69-449B-A047-161EDF4C746E}" type="sibTrans" cxnId="{B7020CC1-773D-4CAC-91BC-CC05B6AF2D0D}">
      <dgm:prSet/>
      <dgm:spPr/>
      <dgm:t>
        <a:bodyPr/>
        <a:lstStyle/>
        <a:p>
          <a:endParaRPr lang="es-ES"/>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4">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4">
        <dgm:presLayoutVars>
          <dgm:bulletEnabled val="1"/>
        </dgm:presLayoutVars>
      </dgm:prSet>
      <dgm:spPr/>
    </dgm:pt>
    <dgm:pt modelId="{030AAB40-752E-4D40-B806-A5900534FA61}" type="pres">
      <dgm:prSet presAssocID="{53487150-9DDB-422F-850B-99D59C013442}" presName="parSpace" presStyleCnt="0"/>
      <dgm:spPr/>
    </dgm:pt>
    <dgm:pt modelId="{DC143CB7-5E48-4CDD-A2D5-A7AE6BA4C92F}" type="pres">
      <dgm:prSet presAssocID="{8C7A7996-DA2C-4E3A-AC09-F63832A74E42}" presName="parTxOnly" presStyleLbl="node1" presStyleIdx="2" presStyleCnt="4">
        <dgm:presLayoutVars>
          <dgm:bulletEnabled val="1"/>
        </dgm:presLayoutVars>
      </dgm:prSet>
      <dgm:spPr/>
    </dgm:pt>
    <dgm:pt modelId="{C106198E-28DD-41C6-9868-668041BFF651}" type="pres">
      <dgm:prSet presAssocID="{2E5E61A1-4A69-449B-A047-161EDF4C746E}" presName="parSpace" presStyleCnt="0"/>
      <dgm:spPr/>
    </dgm:pt>
    <dgm:pt modelId="{2E8FFF6F-7811-4457-8ED1-C8005E9D1D61}" type="pres">
      <dgm:prSet presAssocID="{7F7975D2-EE25-42D6-9047-DF7C1685F886}" presName="parTxOnly" presStyleLbl="node1" presStyleIdx="3" presStyleCnt="4">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B7020CC1-773D-4CAC-91BC-CC05B6AF2D0D}" srcId="{62CF57C7-3876-4DE3-AF7B-5F1F4074BFC0}" destId="{8C7A7996-DA2C-4E3A-AC09-F63832A74E42}" srcOrd="2" destOrd="0" parTransId="{B9E0CA08-96F9-4F2A-B1CD-971123CC2448}" sibTransId="{2E5E61A1-4A69-449B-A047-161EDF4C746E}"/>
    <dgm:cxn modelId="{FBA99DD0-F3A0-4996-9A53-FFC41FEE9B6C}" srcId="{62CF57C7-3876-4DE3-AF7B-5F1F4074BFC0}" destId="{7F7975D2-EE25-42D6-9047-DF7C1685F886}" srcOrd="3" destOrd="0" parTransId="{E4633B45-4CE3-4C46-85DD-6F5B957A8F8F}" sibTransId="{1900D557-B139-4DCB-9E6E-ED4E2172398A}"/>
    <dgm:cxn modelId="{1D4583E2-0AD4-48EB-8837-97D409C4590F}" type="presOf" srcId="{8C7A7996-DA2C-4E3A-AC09-F63832A74E42}" destId="{DC143CB7-5E48-4CDD-A2D5-A7AE6BA4C92F}" srcOrd="0" destOrd="0" presId="urn:microsoft.com/office/officeart/2005/8/layout/hChevron3"/>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07CC3D1A-AB1A-4A57-BAAE-54BC2A3E4FAD}" type="presParOf" srcId="{81676447-0DE1-4C8C-BFD8-91BECD5320F5}" destId="{DC143CB7-5E48-4CDD-A2D5-A7AE6BA4C92F}" srcOrd="4" destOrd="0" presId="urn:microsoft.com/office/officeart/2005/8/layout/hChevron3"/>
    <dgm:cxn modelId="{68D6D779-287C-4A98-825E-346CE1C0C61E}" type="presParOf" srcId="{81676447-0DE1-4C8C-BFD8-91BECD5320F5}" destId="{C106198E-28DD-41C6-9868-668041BFF651}" srcOrd="5" destOrd="0" presId="urn:microsoft.com/office/officeart/2005/8/layout/hChevron3"/>
    <dgm:cxn modelId="{948C0E45-8F57-4F99-8653-9139D06F8EE7}" type="presParOf" srcId="{81676447-0DE1-4C8C-BFD8-91BECD5320F5}" destId="{2E8FFF6F-7811-4457-8ED1-C8005E9D1D6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F57C7-3876-4DE3-AF7B-5F1F4074BFC0}" type="doc">
      <dgm:prSet loTypeId="urn:microsoft.com/office/officeart/2005/8/layout/hChevron3" loCatId="process" qsTypeId="urn:microsoft.com/office/officeart/2005/8/quickstyle/simple1" qsCatId="simple" csTypeId="urn:microsoft.com/office/officeart/2005/8/colors/accent1_2" csCatId="accent1" phldr="1"/>
      <dgm:spPr/>
    </dgm:pt>
    <dgm:pt modelId="{F039B449-87AA-47DC-8BC7-85EBC11B89A0}">
      <dgm:prSet phldrT="[Texto]" custT="1"/>
      <dgm:spPr>
        <a:solidFill>
          <a:srgbClr val="002060"/>
        </a:solidFill>
      </dgm:spPr>
      <dgm:t>
        <a:bodyPr/>
        <a:lstStyle/>
        <a:p>
          <a:r>
            <a:rPr lang="es-ES_tradnl" sz="1100" b="1"/>
            <a:t>Basal</a:t>
          </a:r>
          <a:endParaRPr lang="es-ES" sz="1100" b="1"/>
        </a:p>
      </dgm:t>
    </dgm:pt>
    <dgm:pt modelId="{417BEDAD-2274-491B-AD85-E88FA3B9701D}" type="parTrans" cxnId="{E4982884-2C8A-47D0-8008-BDDA4E30AC3F}">
      <dgm:prSet/>
      <dgm:spPr/>
      <dgm:t>
        <a:bodyPr/>
        <a:lstStyle/>
        <a:p>
          <a:endParaRPr lang="es-ES" sz="1400" b="1"/>
        </a:p>
      </dgm:t>
    </dgm:pt>
    <dgm:pt modelId="{25D3152E-F632-4243-87F1-47DB2009C4DD}" type="sibTrans" cxnId="{E4982884-2C8A-47D0-8008-BDDA4E30AC3F}">
      <dgm:prSet/>
      <dgm:spPr/>
      <dgm:t>
        <a:bodyPr/>
        <a:lstStyle/>
        <a:p>
          <a:endParaRPr lang="es-ES" sz="1400" b="1"/>
        </a:p>
      </dgm:t>
    </dgm:pt>
    <dgm:pt modelId="{53C33AF0-343B-4A9A-8567-7777BE6AB3C4}">
      <dgm:prSet phldrT="[Texto]" custT="1"/>
      <dgm:spPr>
        <a:solidFill>
          <a:srgbClr val="002060"/>
        </a:solidFill>
      </dgm:spPr>
      <dgm:t>
        <a:bodyPr/>
        <a:lstStyle/>
        <a:p>
          <a:r>
            <a:rPr lang="es-ES_tradnl" sz="1100" b="1"/>
            <a:t>Día 8</a:t>
          </a:r>
          <a:endParaRPr lang="es-ES" sz="1100" b="1"/>
        </a:p>
      </dgm:t>
    </dgm:pt>
    <dgm:pt modelId="{191F00C5-A6CD-40C6-A1A6-732D9ED55F65}" type="parTrans" cxnId="{31EAC987-202C-48A8-A9A4-EFAFB031021B}">
      <dgm:prSet/>
      <dgm:spPr/>
      <dgm:t>
        <a:bodyPr/>
        <a:lstStyle/>
        <a:p>
          <a:endParaRPr lang="es-ES" sz="1400" b="1"/>
        </a:p>
      </dgm:t>
    </dgm:pt>
    <dgm:pt modelId="{53487150-9DDB-422F-850B-99D59C013442}" type="sibTrans" cxnId="{31EAC987-202C-48A8-A9A4-EFAFB031021B}">
      <dgm:prSet/>
      <dgm:spPr/>
      <dgm:t>
        <a:bodyPr/>
        <a:lstStyle/>
        <a:p>
          <a:endParaRPr lang="es-ES" sz="1400" b="1"/>
        </a:p>
      </dgm:t>
    </dgm:pt>
    <dgm:pt modelId="{7F7975D2-EE25-42D6-9047-DF7C1685F886}">
      <dgm:prSet phldrT="[Texto]" custT="1"/>
      <dgm:spPr>
        <a:solidFill>
          <a:srgbClr val="002060"/>
        </a:solidFill>
      </dgm:spPr>
      <dgm:t>
        <a:bodyPr/>
        <a:lstStyle/>
        <a:p>
          <a:r>
            <a:rPr lang="es-ES_tradnl" sz="1100" b="1"/>
            <a:t>Día 57</a:t>
          </a:r>
          <a:endParaRPr lang="es-ES" sz="1100" b="1"/>
        </a:p>
      </dgm:t>
    </dgm:pt>
    <dgm:pt modelId="{E4633B45-4CE3-4C46-85DD-6F5B957A8F8F}" type="parTrans" cxnId="{FBA99DD0-F3A0-4996-9A53-FFC41FEE9B6C}">
      <dgm:prSet/>
      <dgm:spPr/>
      <dgm:t>
        <a:bodyPr/>
        <a:lstStyle/>
        <a:p>
          <a:endParaRPr lang="es-ES" sz="1400" b="1"/>
        </a:p>
      </dgm:t>
    </dgm:pt>
    <dgm:pt modelId="{1900D557-B139-4DCB-9E6E-ED4E2172398A}" type="sibTrans" cxnId="{FBA99DD0-F3A0-4996-9A53-FFC41FEE9B6C}">
      <dgm:prSet/>
      <dgm:spPr/>
      <dgm:t>
        <a:bodyPr/>
        <a:lstStyle/>
        <a:p>
          <a:endParaRPr lang="es-ES" sz="1400" b="1"/>
        </a:p>
      </dgm:t>
    </dgm:pt>
    <dgm:pt modelId="{81676447-0DE1-4C8C-BFD8-91BECD5320F5}" type="pres">
      <dgm:prSet presAssocID="{62CF57C7-3876-4DE3-AF7B-5F1F4074BFC0}" presName="Name0" presStyleCnt="0">
        <dgm:presLayoutVars>
          <dgm:dir/>
          <dgm:resizeHandles val="exact"/>
        </dgm:presLayoutVars>
      </dgm:prSet>
      <dgm:spPr/>
    </dgm:pt>
    <dgm:pt modelId="{A7EC9D6A-317A-4D26-BCD2-D5AD40418DD9}" type="pres">
      <dgm:prSet presAssocID="{F039B449-87AA-47DC-8BC7-85EBC11B89A0}" presName="parTxOnly" presStyleLbl="node1" presStyleIdx="0" presStyleCnt="3">
        <dgm:presLayoutVars>
          <dgm:bulletEnabled val="1"/>
        </dgm:presLayoutVars>
      </dgm:prSet>
      <dgm:spPr/>
    </dgm:pt>
    <dgm:pt modelId="{0BAC24AB-DFF5-4C60-8265-3D7EF4D511F3}" type="pres">
      <dgm:prSet presAssocID="{25D3152E-F632-4243-87F1-47DB2009C4DD}" presName="parSpace" presStyleCnt="0"/>
      <dgm:spPr/>
    </dgm:pt>
    <dgm:pt modelId="{71FD6E41-81A0-4873-BC7C-B9B53096EC44}" type="pres">
      <dgm:prSet presAssocID="{53C33AF0-343B-4A9A-8567-7777BE6AB3C4}" presName="parTxOnly" presStyleLbl="node1" presStyleIdx="1" presStyleCnt="3">
        <dgm:presLayoutVars>
          <dgm:bulletEnabled val="1"/>
        </dgm:presLayoutVars>
      </dgm:prSet>
      <dgm:spPr/>
    </dgm:pt>
    <dgm:pt modelId="{030AAB40-752E-4D40-B806-A5900534FA61}" type="pres">
      <dgm:prSet presAssocID="{53487150-9DDB-422F-850B-99D59C013442}" presName="parSpace" presStyleCnt="0"/>
      <dgm:spPr/>
    </dgm:pt>
    <dgm:pt modelId="{2E8FFF6F-7811-4457-8ED1-C8005E9D1D61}" type="pres">
      <dgm:prSet presAssocID="{7F7975D2-EE25-42D6-9047-DF7C1685F886}" presName="parTxOnly" presStyleLbl="node1" presStyleIdx="2" presStyleCnt="3">
        <dgm:presLayoutVars>
          <dgm:bulletEnabled val="1"/>
        </dgm:presLayoutVars>
      </dgm:prSet>
      <dgm:spPr/>
    </dgm:pt>
  </dgm:ptLst>
  <dgm:cxnLst>
    <dgm:cxn modelId="{67A1BB25-AA42-4C42-98D5-59AB4643B6E9}" type="presOf" srcId="{F039B449-87AA-47DC-8BC7-85EBC11B89A0}" destId="{A7EC9D6A-317A-4D26-BCD2-D5AD40418DD9}" srcOrd="0" destOrd="0" presId="urn:microsoft.com/office/officeart/2005/8/layout/hChevron3"/>
    <dgm:cxn modelId="{E4982884-2C8A-47D0-8008-BDDA4E30AC3F}" srcId="{62CF57C7-3876-4DE3-AF7B-5F1F4074BFC0}" destId="{F039B449-87AA-47DC-8BC7-85EBC11B89A0}" srcOrd="0" destOrd="0" parTransId="{417BEDAD-2274-491B-AD85-E88FA3B9701D}" sibTransId="{25D3152E-F632-4243-87F1-47DB2009C4DD}"/>
    <dgm:cxn modelId="{31EAC987-202C-48A8-A9A4-EFAFB031021B}" srcId="{62CF57C7-3876-4DE3-AF7B-5F1F4074BFC0}" destId="{53C33AF0-343B-4A9A-8567-7777BE6AB3C4}" srcOrd="1" destOrd="0" parTransId="{191F00C5-A6CD-40C6-A1A6-732D9ED55F65}" sibTransId="{53487150-9DDB-422F-850B-99D59C013442}"/>
    <dgm:cxn modelId="{86DA178A-0413-4C48-9C5B-708ADB32D57B}" type="presOf" srcId="{62CF57C7-3876-4DE3-AF7B-5F1F4074BFC0}" destId="{81676447-0DE1-4C8C-BFD8-91BECD5320F5}" srcOrd="0" destOrd="0" presId="urn:microsoft.com/office/officeart/2005/8/layout/hChevron3"/>
    <dgm:cxn modelId="{DF035DB2-E227-4F6D-A8BE-AB28F5F54348}" type="presOf" srcId="{7F7975D2-EE25-42D6-9047-DF7C1685F886}" destId="{2E8FFF6F-7811-4457-8ED1-C8005E9D1D61}" srcOrd="0" destOrd="0" presId="urn:microsoft.com/office/officeart/2005/8/layout/hChevron3"/>
    <dgm:cxn modelId="{FBA99DD0-F3A0-4996-9A53-FFC41FEE9B6C}" srcId="{62CF57C7-3876-4DE3-AF7B-5F1F4074BFC0}" destId="{7F7975D2-EE25-42D6-9047-DF7C1685F886}" srcOrd="2" destOrd="0" parTransId="{E4633B45-4CE3-4C46-85DD-6F5B957A8F8F}" sibTransId="{1900D557-B139-4DCB-9E6E-ED4E2172398A}"/>
    <dgm:cxn modelId="{62D61EF7-E18B-448D-83DA-04DEF97C9B4F}" type="presOf" srcId="{53C33AF0-343B-4A9A-8567-7777BE6AB3C4}" destId="{71FD6E41-81A0-4873-BC7C-B9B53096EC44}" srcOrd="0" destOrd="0" presId="urn:microsoft.com/office/officeart/2005/8/layout/hChevron3"/>
    <dgm:cxn modelId="{E9044028-C7F2-4F3D-A398-4A32C492700B}" type="presParOf" srcId="{81676447-0DE1-4C8C-BFD8-91BECD5320F5}" destId="{A7EC9D6A-317A-4D26-BCD2-D5AD40418DD9}" srcOrd="0" destOrd="0" presId="urn:microsoft.com/office/officeart/2005/8/layout/hChevron3"/>
    <dgm:cxn modelId="{4AFC8C67-3C4E-42ED-8402-9A5D8235F258}" type="presParOf" srcId="{81676447-0DE1-4C8C-BFD8-91BECD5320F5}" destId="{0BAC24AB-DFF5-4C60-8265-3D7EF4D511F3}" srcOrd="1" destOrd="0" presId="urn:microsoft.com/office/officeart/2005/8/layout/hChevron3"/>
    <dgm:cxn modelId="{D4A6E682-F1FE-4982-BAB6-DFC7D92DE74F}" type="presParOf" srcId="{81676447-0DE1-4C8C-BFD8-91BECD5320F5}" destId="{71FD6E41-81A0-4873-BC7C-B9B53096EC44}" srcOrd="2" destOrd="0" presId="urn:microsoft.com/office/officeart/2005/8/layout/hChevron3"/>
    <dgm:cxn modelId="{C70AEDF9-FEFE-4C78-AD2D-2503858E447E}" type="presParOf" srcId="{81676447-0DE1-4C8C-BFD8-91BECD5320F5}" destId="{030AAB40-752E-4D40-B806-A5900534FA61}" srcOrd="3" destOrd="0" presId="urn:microsoft.com/office/officeart/2005/8/layout/hChevron3"/>
    <dgm:cxn modelId="{948C0E45-8F57-4F99-8653-9139D06F8EE7}" type="presParOf" srcId="{81676447-0DE1-4C8C-BFD8-91BECD5320F5}" destId="{2E8FFF6F-7811-4457-8ED1-C8005E9D1D61}"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dirty="0"/>
            <a:t>Semana 4</a:t>
          </a:r>
          <a:endParaRPr lang="es-ES" sz="1100" b="1" kern="1200" dirty="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dirty="0"/>
            <a:t>Semana 8</a:t>
          </a:r>
          <a:endParaRPr lang="es-ES" sz="1100" b="1" kern="1200" dirty="0"/>
        </a:p>
      </dsp:txBody>
      <dsp:txXfrm>
        <a:off x="6794211" y="0"/>
        <a:ext cx="3760479" cy="367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3147" y="0"/>
          <a:ext cx="3157970" cy="367963"/>
        </a:xfrm>
        <a:prstGeom prst="homePlate">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Basal</a:t>
          </a:r>
          <a:endParaRPr lang="es-ES" sz="1100" b="1" kern="1200">
            <a:solidFill>
              <a:srgbClr val="FFFFFF"/>
            </a:solidFill>
            <a:latin typeface="Arial"/>
            <a:ea typeface="+mn-ea"/>
            <a:cs typeface="+mn-cs"/>
          </a:endParaRPr>
        </a:p>
      </dsp:txBody>
      <dsp:txXfrm>
        <a:off x="3147" y="0"/>
        <a:ext cx="3065979" cy="367963"/>
      </dsp:txXfrm>
    </dsp:sp>
    <dsp:sp modelId="{71FD6E41-81A0-4873-BC7C-B9B53096EC44}">
      <dsp:nvSpPr>
        <dsp:cNvPr id="0" name=""/>
        <dsp:cNvSpPr/>
      </dsp:nvSpPr>
      <dsp:spPr>
        <a:xfrm>
          <a:off x="2529523"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3</a:t>
          </a:r>
          <a:endParaRPr lang="es-ES" sz="1100" b="1" kern="1200">
            <a:solidFill>
              <a:srgbClr val="FFFFFF"/>
            </a:solidFill>
            <a:latin typeface="Arial"/>
            <a:ea typeface="+mn-ea"/>
            <a:cs typeface="+mn-cs"/>
          </a:endParaRPr>
        </a:p>
      </dsp:txBody>
      <dsp:txXfrm>
        <a:off x="2713505" y="0"/>
        <a:ext cx="2790007" cy="367963"/>
      </dsp:txXfrm>
    </dsp:sp>
    <dsp:sp modelId="{DC143CB7-5E48-4CDD-A2D5-A7AE6BA4C92F}">
      <dsp:nvSpPr>
        <dsp:cNvPr id="0" name=""/>
        <dsp:cNvSpPr/>
      </dsp:nvSpPr>
      <dsp:spPr>
        <a:xfrm>
          <a:off x="5055899"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5</a:t>
          </a:r>
          <a:endParaRPr lang="es-ES" sz="1100" b="1" kern="1200">
            <a:solidFill>
              <a:srgbClr val="FFFFFF"/>
            </a:solidFill>
            <a:latin typeface="Arial"/>
            <a:ea typeface="+mn-ea"/>
            <a:cs typeface="+mn-cs"/>
          </a:endParaRPr>
        </a:p>
      </dsp:txBody>
      <dsp:txXfrm>
        <a:off x="5239881" y="0"/>
        <a:ext cx="2790007" cy="367963"/>
      </dsp:txXfrm>
    </dsp:sp>
    <dsp:sp modelId="{2E8FFF6F-7811-4457-8ED1-C8005E9D1D61}">
      <dsp:nvSpPr>
        <dsp:cNvPr id="0" name=""/>
        <dsp:cNvSpPr/>
      </dsp:nvSpPr>
      <dsp:spPr>
        <a:xfrm>
          <a:off x="7582275" y="0"/>
          <a:ext cx="3157970" cy="367963"/>
        </a:xfrm>
        <a:prstGeom prst="chevron">
          <a:avLst/>
        </a:prstGeom>
        <a:solidFill>
          <a:srgbClr val="00285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solidFill>
                <a:srgbClr val="FFFFFF"/>
              </a:solidFill>
              <a:latin typeface="Arial"/>
              <a:ea typeface="+mn-ea"/>
              <a:cs typeface="+mn-cs"/>
            </a:rPr>
            <a:t>Día 60</a:t>
          </a:r>
          <a:endParaRPr lang="es-ES" sz="1100" b="1" kern="1200">
            <a:solidFill>
              <a:srgbClr val="FFFFFF"/>
            </a:solidFill>
            <a:latin typeface="Arial"/>
            <a:ea typeface="+mn-ea"/>
            <a:cs typeface="+mn-cs"/>
          </a:endParaRPr>
        </a:p>
      </dsp:txBody>
      <dsp:txXfrm>
        <a:off x="7766257" y="0"/>
        <a:ext cx="2790007" cy="367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C9D6A-317A-4D26-BCD2-D5AD40418DD9}">
      <dsp:nvSpPr>
        <dsp:cNvPr id="0" name=""/>
        <dsp:cNvSpPr/>
      </dsp:nvSpPr>
      <dsp:spPr>
        <a:xfrm>
          <a:off x="4721" y="0"/>
          <a:ext cx="4128442" cy="367963"/>
        </a:xfrm>
        <a:prstGeom prst="homePlat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Basal</a:t>
          </a:r>
          <a:endParaRPr lang="es-ES" sz="1100" b="1" kern="1200"/>
        </a:p>
      </dsp:txBody>
      <dsp:txXfrm>
        <a:off x="4721" y="0"/>
        <a:ext cx="4036451" cy="367963"/>
      </dsp:txXfrm>
    </dsp:sp>
    <dsp:sp modelId="{71FD6E41-81A0-4873-BC7C-B9B53096EC44}">
      <dsp:nvSpPr>
        <dsp:cNvPr id="0" name=""/>
        <dsp:cNvSpPr/>
      </dsp:nvSpPr>
      <dsp:spPr>
        <a:xfrm>
          <a:off x="3307475"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8</a:t>
          </a:r>
          <a:endParaRPr lang="es-ES" sz="1100" b="1" kern="1200"/>
        </a:p>
      </dsp:txBody>
      <dsp:txXfrm>
        <a:off x="3491457" y="0"/>
        <a:ext cx="3760479" cy="367963"/>
      </dsp:txXfrm>
    </dsp:sp>
    <dsp:sp modelId="{2E8FFF6F-7811-4457-8ED1-C8005E9D1D61}">
      <dsp:nvSpPr>
        <dsp:cNvPr id="0" name=""/>
        <dsp:cNvSpPr/>
      </dsp:nvSpPr>
      <dsp:spPr>
        <a:xfrm>
          <a:off x="6610229" y="0"/>
          <a:ext cx="4128442" cy="367963"/>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s-ES_tradnl" sz="1100" b="1" kern="1200"/>
            <a:t>Día 57</a:t>
          </a:r>
          <a:endParaRPr lang="es-ES" sz="1100" b="1" kern="1200"/>
        </a:p>
      </dsp:txBody>
      <dsp:txXfrm>
        <a:off x="6794211" y="0"/>
        <a:ext cx="3760479" cy="36796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877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4" name="Google Shape;4;n"/>
          <p:cNvSpPr txBox="1">
            <a:spLocks noGrp="1"/>
          </p:cNvSpPr>
          <p:nvPr>
            <p:ph type="dt" idx="10"/>
          </p:nvPr>
        </p:nvSpPr>
        <p:spPr>
          <a:xfrm>
            <a:off x="3856737" y="0"/>
            <a:ext cx="2950475" cy="49877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5" name="Google Shape;5;n"/>
          <p:cNvSpPr>
            <a:spLocks noGrp="1" noRot="1" noChangeAspect="1"/>
          </p:cNvSpPr>
          <p:nvPr>
            <p:ph type="sldImg" idx="3"/>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6" name="Google Shape;6;n"/>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877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s-ES"/>
          </a:p>
        </p:txBody>
      </p:sp>
      <p:sp>
        <p:nvSpPr>
          <p:cNvPr id="8" name="Google Shape;8;n"/>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lvl1pPr>
              <a:defRPr b="0" i="0">
                <a:latin typeface="Century Gothic" panose="020B0502020202020204" pitchFamily="34" charset="0"/>
              </a:defRPr>
            </a:lvl1pPr>
          </a:lstStyle>
          <a:p>
            <a:pPr algn="r"/>
            <a:fld id="{00000000-1234-1234-1234-123412341234}" type="slidenum">
              <a:rPr lang="es-ES" sz="1200" smtClean="0">
                <a:solidFill>
                  <a:schemeClr val="dk1"/>
                </a:solidFill>
                <a:ea typeface="Calibri"/>
                <a:cs typeface="Calibri"/>
                <a:sym typeface="Calibri"/>
              </a:rPr>
              <a:pPr algn="r"/>
              <a:t>‹Nº›</a:t>
            </a:fld>
            <a:endParaRPr lang="es-ES" sz="120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B8C6-F564-E476-1880-8574FA283A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685AF1-DCC6-A83C-6CB4-8D6130BAF5E8}"/>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96DEBEF-BCDC-2A2C-DA8B-90D4812BCA2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8895358-6E2A-A2E1-D400-442B458C0AD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5646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E940-01B8-84E2-7792-D8AA753CD4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92FE62-4603-7A36-E701-81305308ECF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453B9D12-6E23-9C5A-9D05-A09AC89A7CC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16A2BE13-9D6C-7729-2C4B-534EB444282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9898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E29C-8759-9BD0-40D6-98A901ABB2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57E7A8-014E-2BA4-3870-8B57EDB1718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B93B5C7-5FC6-89C0-CEC1-56486DF877D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824FA168-28B1-D819-98B2-1C8A6B122C4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21047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E201B-8204-7799-2714-8FBF5D5FD1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790E216-5CFB-D4D0-C34C-DAC85888C79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B11E74E-8131-6B14-E4DD-1E1F956525B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5B382BC-750D-0533-2B71-5B482B3CEDC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5135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400-BA78-17CE-E449-60489879B8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84C5D4-5F78-3B33-0F4B-999D4FC07B4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824EFF0-CBBB-F662-EEC3-895C0C5D7A47}"/>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a:solidFill>
                  <a:schemeClr val="tx1"/>
                </a:solidFill>
              </a:rPr>
              <a:t>La psoriasis es un factor de riesgo independiente de enfermedad cardiovascular. La inflamación sistémica en pacientes con psoriasis, incluyendo niveles elevados de citoquinas proinflamatorias séricas puede contribuir a un mayor riesgo de aterosclerosis, hipertensión, alteración de la composición lipídica sérica y resistencia a la insulina</a:t>
            </a:r>
            <a:r>
              <a:rPr lang="es-ES" baseline="30000">
                <a:solidFill>
                  <a:srgbClr val="012754"/>
                </a:solidFill>
              </a:rPr>
              <a:t>1,2</a:t>
            </a:r>
            <a:r>
              <a:rPr lang="es-ES">
                <a:solidFill>
                  <a:srgbClr val="012754"/>
                </a:solidFill>
              </a:rPr>
              <a:t>.</a:t>
            </a:r>
          </a:p>
        </p:txBody>
      </p:sp>
      <p:sp>
        <p:nvSpPr>
          <p:cNvPr id="4" name="Marcador de número de diapositiva 3">
            <a:extLst>
              <a:ext uri="{FF2B5EF4-FFF2-40B4-BE49-F238E27FC236}">
                <a16:creationId xmlns:a16="http://schemas.microsoft.com/office/drawing/2014/main" id="{3BA50B8F-DEC1-0AD3-DA3B-7C96B7E2905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50237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696E-0B4A-82B8-A06F-2B2E729676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463406-EB4E-8E9A-E53D-B358AF0D11F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5F5BC1E-0EAC-1A30-2EF5-9ECD33028B9B}"/>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114969C0-CEAB-2E83-0167-142918C733B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420547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AE4AD-5716-18A5-0ACC-FABA9CE5FF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44A49F-1E5B-A292-BB22-40DB3122E35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383832A-811D-C301-D6D8-5137E94BAFB3}"/>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823C32D-AD28-17EB-55CD-0747092CB71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153802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49CE-1F82-A65B-FBBE-7146AD7A38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DEF8A47-786B-2432-1624-053BFCF7E85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790ACE5-A883-5F67-52FE-24F617CB0621}"/>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5E7A169-9984-F71C-5988-A86B0E021B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0200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1B25-91BD-B78E-A1C5-0078CA9526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F3B7B4-5C53-E0FC-DA4B-F38496123498}"/>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795D163-F409-329B-BC17-CFC8B5687759}"/>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D5E9F67C-9FDB-35D5-C918-15028AA3E7A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029788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E2B6-ED7F-2D76-CADC-E1563209AAB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70622D5-206D-E183-EAE7-866D4984CED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DE064037-FFD9-D731-6D2B-3B7BB7F90ED9}"/>
              </a:ext>
            </a:extLst>
          </p:cNvPr>
          <p:cNvSpPr>
            <a:spLocks noGrp="1"/>
          </p:cNvSpPr>
          <p:nvPr>
            <p:ph type="body" idx="1"/>
          </p:nvPr>
        </p:nvSpPr>
        <p:spPr/>
        <p:txBody>
          <a:bodyPr/>
          <a:lstStyle/>
          <a:p>
            <a:endParaRPr lang="es-ES" sz="180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5DB49782-5F42-7FF1-4B54-DEB3A5EEDE5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19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1897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CE4C0D57-C843-562F-6892-FC2AD4D920E7}"/>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03B5956-A033-9346-A664-8700F6A8EDBC}"/>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742C3E59-821A-2954-03A6-0FD1CF5F71A6}"/>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4F7CEEAE-A870-F6FC-818E-68824543E56B}"/>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extLst>
      <p:ext uri="{BB962C8B-B14F-4D97-AF65-F5344CB8AC3E}">
        <p14:creationId xmlns:p14="http://schemas.microsoft.com/office/powerpoint/2010/main" val="1161085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4836-3040-860C-D880-87D2827CC15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51C861D-503A-CE9F-7EE0-C77F377EE310}"/>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53FFE5A-2D7E-2966-2760-B83C8C7C3CB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A1ACAE1-F5BD-5E98-17A5-92F2710EBC1F}"/>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20</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8192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325A-1DB0-12E7-B66F-31D397AD34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C22756-0495-A2E5-FE1B-9CBB1AFB2BAB}"/>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C7A14B6-4D6C-2B84-B9B7-A929BA6FAAA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A000397-22EE-9541-A7AD-4D78BD2C617F}"/>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21</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55837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9603-670E-8F74-3D73-3A1FE08905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12A98E8-1154-EBE7-E409-B74112FAD677}"/>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138A215-25BA-398A-C7C2-C4455FEA779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D3C85B1-B6B4-D2B1-905F-1670D1FAF614}"/>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22</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81777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F344-6FD5-68C4-54A9-93BC7CCD89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F1B3FB-4502-4C7C-173F-6CA2D257C4D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3BB2CDD-C6D2-F14F-663B-621D87C7CEA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1C99598-82E5-DBFD-6321-3AC0DF9389AC}"/>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23</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45187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5D4-7977-E6AF-0F48-8164791A24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986FB1-0B3A-852C-D3CC-FF460716B7D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014D6CB-5AE9-33E9-4CE6-7A08FFCA488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665CF75-FB4E-42E6-5591-64D741D8D13E}"/>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24</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77589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60CB-9ADB-5E44-314A-E0CFAF8125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1275FF-F06D-68CD-7DD1-366739FDF21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BE3CBE7-4C19-B8D9-A0E0-CD46F781D66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D80F4F9-86F3-D033-0D85-A67D4E0157B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25</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91292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906C-D9A3-F747-7307-9C1E227922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EFA67E-8136-483F-2E1A-CC7219DD4B2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ACD0586-66CC-AF52-CF31-2B4F66FB5B6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a:solidFill>
                  <a:srgbClr val="012754"/>
                </a:solidFill>
              </a:rPr>
              <a:t>Las formulaciones tópicas de CAL/BDP son tratamientos </a:t>
            </a:r>
            <a:r>
              <a:rPr lang="es-ES" sz="1200" b="1">
                <a:solidFill>
                  <a:srgbClr val="012754"/>
                </a:solidFill>
              </a:rPr>
              <a:t>eficaces y seguros </a:t>
            </a:r>
            <a:r>
              <a:rPr lang="es-ES" sz="1200">
                <a:solidFill>
                  <a:srgbClr val="012754"/>
                </a:solidFill>
              </a:rPr>
              <a:t>de la psoriasis leve moderada y moderada grave; existen diversos ensayos que demuestran un índice de eficacia elevado</a:t>
            </a:r>
            <a:r>
              <a:rPr lang="es-ES" sz="1200" baseline="30000">
                <a:solidFill>
                  <a:srgbClr val="012754"/>
                </a:solidFill>
              </a:rPr>
              <a:t>1,2</a:t>
            </a:r>
            <a:r>
              <a:rPr lang="es-ES" sz="1200">
                <a:solidFill>
                  <a:srgbClr val="012754"/>
                </a:solidFill>
              </a:rPr>
              <a:t>.</a:t>
            </a:r>
            <a:br>
              <a:rPr lang="es-ES" sz="1200"/>
            </a:br>
            <a:endParaRPr lang="es-ES" sz="1200"/>
          </a:p>
          <a:p>
            <a:endParaRPr lang="es-ES"/>
          </a:p>
          <a:p>
            <a:endParaRPr lang="es-ES"/>
          </a:p>
        </p:txBody>
      </p:sp>
      <p:sp>
        <p:nvSpPr>
          <p:cNvPr id="4" name="Marcador de número de diapositiva 3">
            <a:extLst>
              <a:ext uri="{FF2B5EF4-FFF2-40B4-BE49-F238E27FC236}">
                <a16:creationId xmlns:a16="http://schemas.microsoft.com/office/drawing/2014/main" id="{F8BE548C-4180-0151-B750-A994963BE701}"/>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26</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853760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6B531-8FF2-BE87-E591-392AD81ED1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F26419-ADA7-1164-8B75-B940E02065B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A90AA94-8755-686D-AF5D-D3505F681CAC}"/>
              </a:ext>
            </a:extLst>
          </p:cNvPr>
          <p:cNvSpPr>
            <a:spLocks noGrp="1"/>
          </p:cNvSpPr>
          <p:nvPr>
            <p:ph type="body" idx="1"/>
          </p:nvPr>
        </p:nvSpPr>
        <p:spPr/>
        <p:txBody>
          <a:bodyPr/>
          <a:lstStyle/>
          <a:p>
            <a:endParaRPr lang="es-ES"/>
          </a:p>
          <a:p>
            <a:endParaRPr lang="es-ES"/>
          </a:p>
        </p:txBody>
      </p:sp>
      <p:sp>
        <p:nvSpPr>
          <p:cNvPr id="4" name="Marcador de número de diapositiva 3">
            <a:extLst>
              <a:ext uri="{FF2B5EF4-FFF2-40B4-BE49-F238E27FC236}">
                <a16:creationId xmlns:a16="http://schemas.microsoft.com/office/drawing/2014/main" id="{A67D1F0F-70FF-A087-7139-E94E93266D80}"/>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27</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49317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96085-07EF-1CE1-9120-44EFB09A35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670B79-0502-BF59-E6C0-623A0B4E4A6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8596E3A-6750-990F-EEE0-326B4B22EF59}"/>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5751F9EC-3ED9-3756-4E1B-630F686BFEDA}"/>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28</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242917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98D2F-C0B9-BE6A-420D-EFFBA11203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FD9F4BA-BB7C-2145-2F80-C3229C2B20F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890BB74-89D3-E9D6-A44F-C1C4767FC72D}"/>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2F36E4B3-2203-525F-0398-44B2052AC045}"/>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29</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66357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902558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264D-54F2-FF0C-69F8-5356A4346E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0B89E0-7CF7-2520-0D42-6FCA6CDB003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9F11B52-E747-33AD-66D5-596986DAB43D}"/>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71F5B661-A181-22B3-7C62-E80712519D43}"/>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30</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3634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2D1E-7E85-2A4B-4C05-92E89BF855D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55C2FE-5F81-6506-8DEB-7C33B5AE4C4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4C5393B3-7AEF-ED3F-8EED-0CBE7005B364}"/>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CA1CD86E-E1DA-3CEB-963E-9520A7AE85D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31</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43307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A1B0E-7BA5-1DDE-A5F1-2889091D52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E162A0-B0D2-7375-9709-7110AE7A9CE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474E7EB-45D6-E601-0966-D9F1806C0A1C}"/>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047986F5-C702-496A-F4CA-3DB77296DE2B}"/>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32</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784507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352D-47F0-473F-947C-2DB98C9667A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60DFB6-04F9-9D8A-0AC5-9A38800F20C0}"/>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D169ECB4-A03B-57E0-3661-FA6BB7C2156F}"/>
              </a:ext>
            </a:extLst>
          </p:cNvPr>
          <p:cNvSpPr>
            <a:spLocks noGrp="1"/>
          </p:cNvSpPr>
          <p:nvPr>
            <p:ph type="body" idx="1"/>
          </p:nvPr>
        </p:nvSpPr>
        <p:spPr/>
        <p:txBody>
          <a:bodyPr/>
          <a:lstStyle/>
          <a:p>
            <a:r>
              <a:rPr lang="es-ES"/>
              <a:t>34</a:t>
            </a:r>
          </a:p>
          <a:p>
            <a:endParaRPr lang="es-ES"/>
          </a:p>
        </p:txBody>
      </p:sp>
      <p:sp>
        <p:nvSpPr>
          <p:cNvPr id="4" name="Marcador de número de diapositiva 3">
            <a:extLst>
              <a:ext uri="{FF2B5EF4-FFF2-40B4-BE49-F238E27FC236}">
                <a16:creationId xmlns:a16="http://schemas.microsoft.com/office/drawing/2014/main" id="{52AE2207-2850-24E1-B040-FB8B69F2EA72}"/>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33</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711746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1E98-14FE-A2CF-4EF9-D9BB39F2E1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458DBF3-D321-5921-C6A3-406BC77CCB0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E7E7295-B510-1A71-4E0F-9D77C7263866}"/>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D91C27E8-1369-FB0E-AA60-540B9E93A228}"/>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34</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336807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70071-F2D6-DB12-AF0B-CAE4F76E44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E502041-AA61-4D6F-AC9D-6BCFBA2FBC52}"/>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0A66683-C16E-A38E-2259-2A0B669D837E}"/>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0A676E32-7F70-BF7E-A728-624F84F39039}"/>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35</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2539159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2134-A23A-2A8F-B188-E4DDA7B3FF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133EC4-43BD-6252-3F37-0E7F43B7B89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646FBC8-3B93-6B1F-95E6-5630CB7B1ABA}"/>
              </a:ext>
            </a:extLst>
          </p:cNvPr>
          <p:cNvSpPr>
            <a:spLocks noGrp="1"/>
          </p:cNvSpPr>
          <p:nvPr>
            <p:ph type="body" idx="1"/>
          </p:nvPr>
        </p:nvSpPr>
        <p:spPr/>
        <p:txBody>
          <a:bodyPr/>
          <a:lstStyle/>
          <a:p>
            <a:r>
              <a:rPr lang="es-ES"/>
              <a:t>El34</a:t>
            </a:r>
          </a:p>
          <a:p>
            <a:endParaRPr lang="es-ES"/>
          </a:p>
        </p:txBody>
      </p:sp>
      <p:sp>
        <p:nvSpPr>
          <p:cNvPr id="4" name="Marcador de número de diapositiva 3">
            <a:extLst>
              <a:ext uri="{FF2B5EF4-FFF2-40B4-BE49-F238E27FC236}">
                <a16:creationId xmlns:a16="http://schemas.microsoft.com/office/drawing/2014/main" id="{299132E6-D9DB-B5AC-1234-B3CB2DCA8236}"/>
              </a:ext>
            </a:extLst>
          </p:cNvPr>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36</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3011457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5417-0CA8-72E4-A712-060E645F2B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5E04ED-638E-854B-49AD-90A72AD93BD6}"/>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63F6B312-D59B-EAF6-DCCD-D8487C245D71}"/>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D2857B6-BC64-EC58-FC6B-37A9C39824A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02072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2569-E7B8-1AC2-CEF6-F7CC5D237A6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D41079-252C-A7AD-B09E-3782685E99E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861B407-E9EE-ED5C-1ECF-98FA6CDCC0C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EDCD1970-707C-CF1A-8FA4-2E9D6B3B5C6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60721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6659-22C9-A8B9-A9B3-FF0C27311E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35B45E-E717-4C2B-B718-D10556C9BDB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91CE49C-1D07-4869-2808-957FD476CB69}"/>
              </a:ext>
            </a:extLst>
          </p:cNvPr>
          <p:cNvSpPr>
            <a:spLocks noGrp="1"/>
          </p:cNvSpPr>
          <p:nvPr>
            <p:ph type="body" idx="1"/>
          </p:nvPr>
        </p:nvSpPr>
        <p:spPr/>
        <p:txBody>
          <a:bodyPr/>
          <a:lstStyle/>
          <a:p>
            <a:r>
              <a:rPr lang="es-ES" sz="1200" b="1" u="none" strike="noStrike" cap="none">
                <a:solidFill>
                  <a:srgbClr val="F98695"/>
                </a:solidFill>
                <a:latin typeface="Century Gothic" panose="020B0502020202020204" pitchFamily="34" charset="0"/>
                <a:sym typeface="Arial"/>
              </a:rPr>
              <a:t>%</a:t>
            </a:r>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677DC49-6F27-57FC-A747-2AAE8FB85D3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39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4834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CC1AF-B383-E9BB-98F4-A900D5FFBD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78BCF6-9E9F-BAA4-E14B-BE6D36A4E81E}"/>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D79466D-F998-1313-C4F7-274E8128A0C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4B6EC9C-A84B-68B8-A29F-B4D6A347E3D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599585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7516555-0AEF-5A11-6F2C-A6A2C353E76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626E165-E074-CA53-A8C8-7BB2651713C5}"/>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86CCB49F-A6BF-88AA-FA3C-E828C3CDB6D2}"/>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0D8E7D64-20DD-01E8-5CE8-962E53B9AE12}"/>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40</a:t>
            </a:fld>
            <a:endParaRPr/>
          </a:p>
        </p:txBody>
      </p:sp>
    </p:spTree>
    <p:extLst>
      <p:ext uri="{BB962C8B-B14F-4D97-AF65-F5344CB8AC3E}">
        <p14:creationId xmlns:p14="http://schemas.microsoft.com/office/powerpoint/2010/main" val="3754250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338" rtl="0" eaLnBrk="1" fontAlgn="auto" latinLnBrk="0" hangingPunct="1">
              <a:lnSpc>
                <a:spcPct val="100000"/>
              </a:lnSpc>
              <a:spcBef>
                <a:spcPts val="0"/>
              </a:spcBef>
              <a:spcAft>
                <a:spcPts val="0"/>
              </a:spcAft>
              <a:buClrTx/>
              <a:buSzTx/>
              <a:buFontTx/>
              <a:buNone/>
              <a:tabLst/>
              <a:defRPr/>
            </a:pPr>
            <a:fld id="{7D144118-0FAB-CA4F-8652-D5C0300819D7}"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8"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6651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2A28-500C-AABD-9E97-22566524B17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B54DB1-E750-A5E4-1AA6-C60CBA3D1B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1132A0-E53F-90EA-D0DF-8C5CB7BE1F0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3C22375-F55E-7219-0017-969468C0D9B4}"/>
              </a:ext>
            </a:extLst>
          </p:cNvPr>
          <p:cNvSpPr>
            <a:spLocks noGrp="1"/>
          </p:cNvSpPr>
          <p:nvPr>
            <p:ph type="sldNum" sz="quarter" idx="5"/>
          </p:nvPr>
        </p:nvSpPr>
        <p:spPr/>
        <p:txBody>
          <a:bodyPr/>
          <a:lstStyle/>
          <a:p>
            <a:pPr marL="0" marR="0" lvl="0" indent="0" algn="r" defTabSz="914338" rtl="0" eaLnBrk="1" fontAlgn="auto" latinLnBrk="0" hangingPunct="1">
              <a:lnSpc>
                <a:spcPct val="100000"/>
              </a:lnSpc>
              <a:spcBef>
                <a:spcPts val="0"/>
              </a:spcBef>
              <a:spcAft>
                <a:spcPts val="0"/>
              </a:spcAft>
              <a:buClrTx/>
              <a:buSzTx/>
              <a:buFontTx/>
              <a:buNone/>
              <a:tabLst/>
              <a:defRPr/>
            </a:pPr>
            <a:fld id="{7D144118-0FAB-CA4F-8652-D5C0300819D7}"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8" rtl="0" eaLnBrk="1" fontAlgn="auto" latinLnBrk="0" hangingPunct="1">
                <a:lnSpc>
                  <a:spcPct val="100000"/>
                </a:lnSpc>
                <a:spcBef>
                  <a:spcPts val="0"/>
                </a:spcBef>
                <a:spcAft>
                  <a:spcPts val="0"/>
                </a:spcAft>
                <a:buClrTx/>
                <a:buSzTx/>
                <a:buFontTx/>
                <a:buNone/>
                <a:tabLst/>
                <a:defRPr/>
              </a:pPr>
              <a:t>42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044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86BD-8F5C-E793-897E-535FF13746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2EAB63-E306-B0F0-CBD2-B026ED8371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29FD4E5-9DCF-65E6-B952-6B8BE8E5830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88AF795-D04C-9464-3531-1D3BCEE53AB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200" b="0" i="0" u="none" strike="noStrike" kern="0" cap="none" spc="0" normalizeH="0" baseline="0" noProof="0" smtClean="0">
                <a:ln>
                  <a:noFill/>
                </a:ln>
                <a:solidFill>
                  <a:srgbClr val="000000"/>
                </a:solidFill>
                <a:effectLst/>
                <a:uLnTx/>
                <a:uFillTx/>
                <a:latin typeface="Century Gothic" panose="020B0502020202020204" pitchFamily="34"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s-ES" sz="1200" b="0" i="0" u="none" strike="noStrike" kern="0" cap="none" spc="0" normalizeH="0" baseline="0" noProof="0">
              <a:ln>
                <a:noFill/>
              </a:ln>
              <a:solidFill>
                <a:srgbClr val="00000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09085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5F38858-B3AB-19D6-CF7C-62B43EE87A6B}"/>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C9AF73F1-BC9D-1B91-362A-30C92A6A6542}"/>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170E9BA4-435C-C0B2-EAFB-4A821BF1D372}"/>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C53C882E-2637-7E09-CA41-AFCD4BA2F0B3}"/>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46</a:t>
            </a:fld>
            <a:endParaRPr/>
          </a:p>
        </p:txBody>
      </p:sp>
    </p:spTree>
    <p:extLst>
      <p:ext uri="{BB962C8B-B14F-4D97-AF65-F5344CB8AC3E}">
        <p14:creationId xmlns:p14="http://schemas.microsoft.com/office/powerpoint/2010/main" val="2631410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F34E-44E5-B700-C2D3-6CBF2C2FE6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6E4201-0785-233D-5422-5149FE4D651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7AE0B09-91A6-351A-FEBF-FD4066CF60F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060F2DFC-D191-FD72-7FEE-D278210686F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357035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4397-5F55-166C-F55D-B541EDC043D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D6D247-A0D0-CDCC-876A-BE63E59F1A1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F3FACB79-E17A-18FE-F1B9-FFD6C6C0462C}"/>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4C2B7CB1-9892-05BF-7489-2CBFB9FD233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625749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DD3-7881-7C22-53F4-3322485EC0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D427E4-F1A9-FEAA-3F4A-E149F01AD16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7B41EDD-CC54-724A-E220-B2BC76FB9DC9}"/>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E4691EA7-EA67-49D4-29A0-6D9D8ABAD78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49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980630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42BC6-D31A-1561-DC38-43DF7DE5E6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E9FD30-7CCB-45CA-ED3D-5D10DAEB484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B6B974C-63D3-B626-8E38-AD03F0AE849F}"/>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30E1EA1-54E9-E083-452A-8D6A0AD0032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055423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9386-B082-0CEB-24E6-2F7D720E49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2856B4-D6A4-5863-35D8-4C472758F4DB}"/>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780D68A-7F25-D351-74FB-435A33CD728C}"/>
              </a:ext>
            </a:extLst>
          </p:cNvPr>
          <p:cNvSpPr>
            <a:spLocks noGrp="1"/>
          </p:cNvSpPr>
          <p:nvPr>
            <p:ph type="body" idx="1"/>
          </p:nvPr>
        </p:nvSpPr>
        <p:spPr/>
        <p:txBody>
          <a:bodyPr/>
          <a:lstStyle/>
          <a:p>
            <a:endParaRPr lang="es-ES" b="1">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0CDFADB2-E09F-FD89-1EF7-69C40705B5B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91494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65268CE-2F61-D67B-E360-E9C399E55DD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F464ED11-3042-372D-CD71-EC7B23CE95AA}"/>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AE72583E-5CA3-461F-E9D8-1A680479A14A}"/>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DB7A2112-5816-3845-82C9-E920A3D510CD}"/>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a:t>
            </a:fld>
            <a:endParaRPr/>
          </a:p>
        </p:txBody>
      </p:sp>
    </p:spTree>
    <p:extLst>
      <p:ext uri="{BB962C8B-B14F-4D97-AF65-F5344CB8AC3E}">
        <p14:creationId xmlns:p14="http://schemas.microsoft.com/office/powerpoint/2010/main" val="3854375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55C6-CC09-C03A-1130-041F8A6267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518E27-59E6-DE51-CD99-6B7B4A3F14AF}"/>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140E73B-DA5D-2F2B-511E-B4729161BA23}"/>
              </a:ext>
            </a:extLst>
          </p:cNvPr>
          <p:cNvSpPr>
            <a:spLocks noGrp="1"/>
          </p:cNvSpPr>
          <p:nvPr>
            <p:ph type="body" idx="1"/>
          </p:nvPr>
        </p:nvSpPr>
        <p:spPr/>
        <p:txBody>
          <a:bodyPr/>
          <a:lstStyle/>
          <a:p>
            <a:endParaRPr lang="es-ES" b="1" dirty="0">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3C825083-E943-28CB-D135-5839D7E2C03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814156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E3426-0A31-19AE-B77A-DC6095E7B2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F6E89A-762D-1F53-12C6-BCFBCAD2499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9798F74-00A7-644A-A837-A24ECCF433C3}"/>
              </a:ext>
            </a:extLst>
          </p:cNvPr>
          <p:cNvSpPr>
            <a:spLocks noGrp="1"/>
          </p:cNvSpPr>
          <p:nvPr>
            <p:ph type="body" idx="1"/>
          </p:nvPr>
        </p:nvSpPr>
        <p:spPr/>
        <p:txBody>
          <a:bodyPr/>
          <a:lstStyle/>
          <a:p>
            <a:endParaRPr lang="es-ES" b="1" dirty="0">
              <a:solidFill>
                <a:srgbClr val="012754"/>
              </a:solidFill>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6BD413F-160D-871B-D1C6-22683C2A94A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244266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463B-E5F8-BB3B-E7E1-56A5570942E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3BE2AF-821A-E1B2-C2CE-E0BAC741FCE1}"/>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5DC58ACC-038A-A663-6F51-B7ED2B0BC998}"/>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193F8B5-B032-E93C-B5AB-E8F8137F088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766270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C2AF-C857-FE9E-20EA-A9721C0106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32E5DC6-CCBF-A8CC-CB41-9602BD1A765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20EC179B-12C7-F801-A365-AA962CE6280D}"/>
              </a:ext>
            </a:extLst>
          </p:cNvPr>
          <p:cNvSpPr>
            <a:spLocks noGrp="1"/>
          </p:cNvSpPr>
          <p:nvPr>
            <p:ph type="body" idx="1"/>
          </p:nvPr>
        </p:nvSpPr>
        <p:spPr/>
        <p:txBody>
          <a:bodyPr/>
          <a:lstStyle/>
          <a:p>
            <a:endParaRPr lang="es-ES" dirty="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41462C7-CF37-5626-8638-8CFF9F7A0BE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693907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1BE7-C011-BB45-F02F-3C29E416E7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240F8F-272C-39D8-F18F-6F049E7EE5A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1FD2CA7-C614-73A5-C7F1-8D7C6239FD8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9603AA7-95DB-42CB-921A-FC201C5485A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69974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1E65-4291-50D8-6A70-6B8259BA09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111B32-736D-164F-C46F-5BD8A515F3F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E34F3FA-5466-31CD-E0F8-97DBFCD5E2D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7EBF6B2-1108-00BB-F00A-26D034023D7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210135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876D-16B2-04F9-ABD0-A3F39C6C39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008AD4-810A-8414-D644-A9B35DEDEBB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5850785-357B-B008-4CAF-D92457127EFB}"/>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5E3A3474-8718-5D51-1F48-372206211A3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06870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B678E-C5C9-C2B7-5B0C-7AC32E0F8C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A56C48-75E4-74C2-8DF5-583676610B7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E2A339B-BE37-0DC8-6729-BABB4D27454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D9388D9-6D7D-A402-7213-FC9FDF69035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59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665238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F6FDA-FE2A-2041-9743-99D03B5F57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450B8B-A78A-958A-71C3-900DA08CC79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CE24565-4F85-2396-87D2-F82197C19AA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DB3CD588-7C40-1BED-1FBA-765DB9E3F0E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130006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8302-4D26-83F6-DED1-928EC39F699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32743A-7A4B-0329-A5D9-7B87E7C245D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F167E34-00FF-71BA-4117-371016A9AD5E}"/>
              </a:ext>
            </a:extLst>
          </p:cNvPr>
          <p:cNvSpPr>
            <a:spLocks noGrp="1"/>
          </p:cNvSpPr>
          <p:nvPr>
            <p:ph type="body" idx="1"/>
          </p:nvPr>
        </p:nvSpPr>
        <p:spPr/>
        <p:txBody>
          <a:bodyPr/>
          <a:lstStyle/>
          <a:p>
            <a:endParaRPr lang="es-ES" dirty="0">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F3D9D599-F7CF-2407-6B7C-747BD27F7B9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48174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B9CD-F10E-47E0-8C21-FBDE3A1BB9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D3E195D-D76C-2710-04F8-ABC07457E3F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7B39D9D-4733-B164-D0B0-22432803482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DB079B8-2C89-2907-8608-699D8C0C320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80216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A2CE32F-4E8F-CDC5-0DAC-322EE1DFF19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DCB4BFB2-120A-0033-8BC5-68D71741272C}"/>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FD06AB41-2766-F1B4-1D3B-81DE924E07D9}"/>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22C98B85-863F-10CB-2845-CD72765EFD5C}"/>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62</a:t>
            </a:fld>
            <a:endParaRPr/>
          </a:p>
        </p:txBody>
      </p:sp>
    </p:spTree>
    <p:extLst>
      <p:ext uri="{BB962C8B-B14F-4D97-AF65-F5344CB8AC3E}">
        <p14:creationId xmlns:p14="http://schemas.microsoft.com/office/powerpoint/2010/main" val="11734665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EB94-FF63-8C71-60AC-6AFD17E0EB4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C8CD33-B4AD-09BA-AA82-C73CF527975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8CDBA40-003F-8850-521F-BB23377DA52D}"/>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F45B98B-26F4-8C9D-C866-216BBE5D522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200" b="0" i="0" u="none" strike="noStrike" kern="0" cap="none" spc="0" normalizeH="0" baseline="0" noProof="0" smtClean="0">
                <a:ln>
                  <a:noFill/>
                </a:ln>
                <a:solidFill>
                  <a:srgbClr val="000000"/>
                </a:solidFill>
                <a:effectLst/>
                <a:uLnTx/>
                <a:uFillTx/>
                <a:latin typeface="Century Gothic" panose="020B0502020202020204" pitchFamily="34"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s-ES" sz="1200" b="0" i="0" u="none" strike="noStrike" kern="0" cap="none" spc="0" normalizeH="0" baseline="0" noProof="0">
              <a:ln>
                <a:noFill/>
              </a:ln>
              <a:solidFill>
                <a:srgbClr val="00000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302261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5772-AED9-D51C-4C9C-03308AB025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063E0B-8748-B745-1E10-A4BF339F92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F7194A53-6706-5179-38C8-E8D0BB8652D8}"/>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498D8C5C-52F8-DBE9-590C-31DFDB231EA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765053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8144-521B-3099-1CBB-F7584DEC8AB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7EB232-9AD6-C451-4834-895E1524A86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8FDC47F-2EFD-C121-623B-C232F978833F}"/>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8475AC54-B1E8-ABFB-EBDB-6620E4CC27E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65</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2909016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C805132-9E2F-3738-CF30-A375901CAB21}"/>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3BBD623-479D-E056-21CA-CC7F27CB8541}"/>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6A6F72AC-F9FC-BDA3-F0C4-66865045E8B1}"/>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5D7A7FE7-97A8-46A2-B240-2C98E29B2B84}"/>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66</a:t>
            </a:fld>
            <a:endParaRPr/>
          </a:p>
        </p:txBody>
      </p:sp>
    </p:spTree>
    <p:extLst>
      <p:ext uri="{BB962C8B-B14F-4D97-AF65-F5344CB8AC3E}">
        <p14:creationId xmlns:p14="http://schemas.microsoft.com/office/powerpoint/2010/main" val="2744451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E56E-BF25-413A-C5EE-2FF1585BD5C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625D18-AD69-9195-7452-439542E8B10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BC018EC8-012C-8663-738C-AF23B4DCCF1C}"/>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CECD6D9-CA68-7E11-9D49-D3B9F351D98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8118374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FE990-3520-DC24-662E-5DAB9C382E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512D1D-7885-4703-40D5-A1504CCCDA9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3E3C14F-F122-7718-964B-ABB6967EFAE2}"/>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67B4C87-4DBD-C6A3-22ED-F3033EA1E85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188672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C530-DEEE-3C5D-A99B-960A6BC121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B4ED89-EAE7-4233-BDF4-68866537835D}"/>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3FD5F7B-E977-D690-30A3-242EAA3C92E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23706BE-F469-BF26-E3AC-AED4A8490A5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69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09228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0D86-247A-6057-CE5F-BAEFA14371F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884FA7-DC3A-EFC0-A9C6-E2AB09826CF6}"/>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391F7F2C-FB32-6396-F8B7-F77227BF263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703F7BB7-FADF-EB50-C613-B9F886C2151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70</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42915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F7CC-99B6-5B68-08CA-C0B55418FC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05BA93-AA5F-B935-67E6-CE679CA10F73}"/>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9CDF4A87-B190-D64B-DD4F-CDF68E2C466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7FAE656-CB21-994D-35A7-CA32928A37E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71</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18202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6991D-6548-52C0-425F-864C66F80C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1FF547-4F53-4B54-B26C-17491E4F15B2}"/>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0AB61465-D391-18F3-FCE6-B3ADDC30EE2E}"/>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B69D55E2-1662-00A2-BCB6-966CE6F90B7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832510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40C1-EFD4-D062-BA09-D2938AE6D8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99391BF-DF69-F12C-AFAE-B25D734C8824}"/>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4420276-8E38-3673-73E0-93C1ACBEE290}"/>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28368935-D0DC-3A02-05D6-94B0C037CE9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72</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2358653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C8DE-E8CD-5748-549A-BB0820751A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90CB8D-1017-9E1D-EEC3-1453FA6F3A1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3C780AD-1461-BBA9-AF69-3100049A6046}"/>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A40F23FD-E7D6-252D-6152-A0367023B73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73</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4999943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9A67-8061-E39F-1990-376454D4B1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DBC3B8-E75A-AA37-4BFC-78E907DBE65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1FF6B3A4-CB11-4276-4C51-4A6F4E175D7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CBBD7067-B36D-ACC8-8499-5AC0C8AF4FF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74</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3033848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675B-3F71-4B1B-05FB-5D876904EAC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C78A26-537E-3FAA-7B1F-9633E3A64BAA}"/>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7B4F9806-CEC9-5C9C-B02F-5EF13DFDD304}"/>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EBE4635-CC8C-545F-A7D1-FA1A18F596D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78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4091357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2F31BE0-73DE-8281-1A9F-7DF69A120644}"/>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7684F62-8AD6-5C3D-A145-0951C00C8469}"/>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D2C6D242-2D49-77AB-8365-D43897B97055}"/>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A41C9BA7-B7E3-3C30-F101-59402C32FC61}"/>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79</a:t>
            </a:fld>
            <a:endParaRPr/>
          </a:p>
        </p:txBody>
      </p:sp>
    </p:spTree>
    <p:extLst>
      <p:ext uri="{BB962C8B-B14F-4D97-AF65-F5344CB8AC3E}">
        <p14:creationId xmlns:p14="http://schemas.microsoft.com/office/powerpoint/2010/main" val="3750537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8E8B31C1-8782-0DE3-D6F4-D887B05583C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57A22216-7408-2E3F-0C9A-9F20595F0774}"/>
              </a:ext>
            </a:extLst>
          </p:cNvPr>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ES"/>
          </a:p>
        </p:txBody>
      </p:sp>
      <p:sp>
        <p:nvSpPr>
          <p:cNvPr id="86" name="Google Shape;86;p1:notes">
            <a:extLst>
              <a:ext uri="{FF2B5EF4-FFF2-40B4-BE49-F238E27FC236}">
                <a16:creationId xmlns:a16="http://schemas.microsoft.com/office/drawing/2014/main" id="{4AB2D8FD-E80B-2004-C741-C68A859E0BC0}"/>
              </a:ext>
            </a:extLst>
          </p:cNvPr>
          <p:cNvSpPr txBox="1">
            <a:spLocks noGrp="1"/>
          </p:cNvSpPr>
          <p:nvPr>
            <p:ph type="body" idx="1"/>
          </p:nvPr>
        </p:nvSpPr>
        <p:spPr>
          <a:xfrm>
            <a:off x="680879" y="4784070"/>
            <a:ext cx="5447030" cy="3914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87" name="Google Shape;87;p1:notes">
            <a:extLst>
              <a:ext uri="{FF2B5EF4-FFF2-40B4-BE49-F238E27FC236}">
                <a16:creationId xmlns:a16="http://schemas.microsoft.com/office/drawing/2014/main" id="{A070DF3B-DC73-DE76-7B45-0969977EBBC1}"/>
              </a:ext>
            </a:extLst>
          </p:cNvPr>
          <p:cNvSpPr txBox="1">
            <a:spLocks noGrp="1"/>
          </p:cNvSpPr>
          <p:nvPr>
            <p:ph type="sldNum" idx="12"/>
          </p:nvPr>
        </p:nvSpPr>
        <p:spPr>
          <a:xfrm>
            <a:off x="3856737" y="9442154"/>
            <a:ext cx="2950475" cy="49877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83</a:t>
            </a:fld>
            <a:endParaRPr/>
          </a:p>
        </p:txBody>
      </p:sp>
    </p:spTree>
    <p:extLst>
      <p:ext uri="{BB962C8B-B14F-4D97-AF65-F5344CB8AC3E}">
        <p14:creationId xmlns:p14="http://schemas.microsoft.com/office/powerpoint/2010/main" val="26532761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E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idx="12"/>
          </p:nvPr>
        </p:nvSpPr>
        <p:spPr/>
        <p:txBody>
          <a:bodyPr/>
          <a:lstStyle/>
          <a:p>
            <a:pPr algn="r"/>
            <a:fld id="{00000000-1234-1234-1234-123412341234}" type="slidenum">
              <a:rPr lang="es-ES" sz="1200" smtClean="0">
                <a:solidFill>
                  <a:schemeClr val="dk1"/>
                </a:solidFill>
                <a:ea typeface="Calibri"/>
                <a:cs typeface="Calibri"/>
                <a:sym typeface="Calibri"/>
              </a:rPr>
              <a:pPr algn="r"/>
              <a:t>84</a:t>
            </a:fld>
            <a:endParaRPr lang="es-ES" sz="1200">
              <a:solidFill>
                <a:schemeClr val="dk1"/>
              </a:solidFill>
              <a:ea typeface="Calibri"/>
              <a:cs typeface="Calibri"/>
              <a:sym typeface="Calibri"/>
            </a:endParaRPr>
          </a:p>
        </p:txBody>
      </p:sp>
    </p:spTree>
    <p:extLst>
      <p:ext uri="{BB962C8B-B14F-4D97-AF65-F5344CB8AC3E}">
        <p14:creationId xmlns:p14="http://schemas.microsoft.com/office/powerpoint/2010/main" val="152268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4A5EA-D8EA-E290-E5CE-56F2A2C46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83C227-3B19-7933-0C8D-530865E7B58C}"/>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B0BAC00-EC88-C529-2C15-8967A8205386}"/>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6479B664-F381-B2C8-C869-2CAFBD0723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8</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121512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4721-6560-A827-F9BC-9930D36B91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0E2C67-F462-9EDB-9F8B-7C3CDFCA4249}"/>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CF629EA3-6636-0BDB-8144-A45A4C98F4D5}"/>
              </a:ext>
            </a:extLst>
          </p:cNvPr>
          <p:cNvSpPr>
            <a:spLocks noGrp="1"/>
          </p:cNvSpPr>
          <p:nvPr>
            <p:ph type="body" idx="1"/>
          </p:nvPr>
        </p:nvSpPr>
        <p:spPr/>
        <p:txBody>
          <a:bodyPr/>
          <a:lstStyle/>
          <a:p>
            <a:endParaRPr lang="es-ES">
              <a:latin typeface="Century Gothic" panose="020B0502020202020204" pitchFamily="34" charset="0"/>
            </a:endParaRPr>
          </a:p>
        </p:txBody>
      </p:sp>
      <p:sp>
        <p:nvSpPr>
          <p:cNvPr id="4" name="Marcador de número de diapositiva 3">
            <a:extLst>
              <a:ext uri="{FF2B5EF4-FFF2-40B4-BE49-F238E27FC236}">
                <a16:creationId xmlns:a16="http://schemas.microsoft.com/office/drawing/2014/main" id="{39E9A400-FC75-A9C7-8AF7-1DB9A5D4DEA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u="none" strike="noStrike" cap="none" smtClean="0">
                <a:solidFill>
                  <a:schemeClr val="dk1"/>
                </a:solidFill>
                <a:ea typeface="Calibri"/>
                <a:cs typeface="Calibri"/>
                <a:sym typeface="Calibri"/>
              </a:rPr>
              <a:t>9</a:t>
            </a:fld>
            <a:endParaRPr lang="es-ES" sz="1200" u="none" strike="noStrike" cap="none">
              <a:solidFill>
                <a:schemeClr val="dk1"/>
              </a:solidFill>
              <a:ea typeface="Calibri"/>
              <a:cs typeface="Calibri"/>
              <a:sym typeface="Calibri"/>
            </a:endParaRPr>
          </a:p>
        </p:txBody>
      </p:sp>
    </p:spTree>
    <p:extLst>
      <p:ext uri="{BB962C8B-B14F-4D97-AF65-F5344CB8AC3E}">
        <p14:creationId xmlns:p14="http://schemas.microsoft.com/office/powerpoint/2010/main" val="831993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ortad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005533-A675-1B49-9700-35E63D3EA7E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152699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56D741E1-032E-4BBA-78DF-5557EA6DE8E5}"/>
              </a:ext>
            </a:extLst>
          </p:cNvPr>
          <p:cNvGrpSpPr/>
          <p:nvPr userDrawn="1"/>
        </p:nvGrpSpPr>
        <p:grpSpPr>
          <a:xfrm>
            <a:off x="-1" y="982132"/>
            <a:ext cx="12192001" cy="5549561"/>
            <a:chOff x="-1" y="711196"/>
            <a:chExt cx="12192001" cy="5549561"/>
          </a:xfrm>
        </p:grpSpPr>
        <p:pic>
          <p:nvPicPr>
            <p:cNvPr id="4" name="Imagen 3" descr="Patrón de fondo&#10;&#10;El contenido generado por IA puede ser incorrecto.">
              <a:extLst>
                <a:ext uri="{FF2B5EF4-FFF2-40B4-BE49-F238E27FC236}">
                  <a16:creationId xmlns:a16="http://schemas.microsoft.com/office/drawing/2014/main" id="{772D2416-EDF5-B963-2830-982F593BFCBF}"/>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5" name="Imagen 4" descr="Patrón de fondo&#10;&#10;El contenido generado por IA puede ser incorrecto.">
              <a:extLst>
                <a:ext uri="{FF2B5EF4-FFF2-40B4-BE49-F238E27FC236}">
                  <a16:creationId xmlns:a16="http://schemas.microsoft.com/office/drawing/2014/main" id="{42DEAC45-481C-F614-D8DD-8FB8A2A4205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7" name="Marcador de contenido 2">
            <a:extLst>
              <a:ext uri="{FF2B5EF4-FFF2-40B4-BE49-F238E27FC236}">
                <a16:creationId xmlns:a16="http://schemas.microsoft.com/office/drawing/2014/main" id="{B759E135-4DDA-BFAE-0D0C-F16952518A84}"/>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Tree>
    <p:extLst>
      <p:ext uri="{BB962C8B-B14F-4D97-AF65-F5344CB8AC3E}">
        <p14:creationId xmlns:p14="http://schemas.microsoft.com/office/powerpoint/2010/main" val="39928752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
        <p:nvSpPr>
          <p:cNvPr id="2" name="Content Placeholder 22">
            <a:extLst>
              <a:ext uri="{FF2B5EF4-FFF2-40B4-BE49-F238E27FC236}">
                <a16:creationId xmlns:a16="http://schemas.microsoft.com/office/drawing/2014/main" id="{1974328F-B4DF-A50C-E36F-A23F5E61038F}"/>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Tree>
    <p:extLst>
      <p:ext uri="{BB962C8B-B14F-4D97-AF65-F5344CB8AC3E}">
        <p14:creationId xmlns:p14="http://schemas.microsoft.com/office/powerpoint/2010/main" val="40917522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29394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ágina_blanc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BC366F-58EF-7FD3-F29E-6C8732329877}"/>
              </a:ext>
            </a:extLst>
          </p:cNvPr>
          <p:cNvPicPr>
            <a:picLocks noChangeAspect="1"/>
          </p:cNvPicPr>
          <p:nvPr userDrawn="1"/>
        </p:nvPicPr>
        <p:blipFill>
          <a:blip r:embed="rId2"/>
          <a:srcRect r="54850"/>
          <a:stretch/>
        </p:blipFill>
        <p:spPr>
          <a:xfrm>
            <a:off x="0" y="0"/>
            <a:ext cx="5504688" cy="6858000"/>
          </a:xfrm>
          <a:prstGeom prst="rect">
            <a:avLst/>
          </a:prstGeom>
        </p:spPr>
      </p:pic>
      <p:sp>
        <p:nvSpPr>
          <p:cNvPr id="2" name="Content Placeholder 22">
            <a:extLst>
              <a:ext uri="{FF2B5EF4-FFF2-40B4-BE49-F238E27FC236}">
                <a16:creationId xmlns:a16="http://schemas.microsoft.com/office/drawing/2014/main" id="{DB1C4856-A97E-318B-E503-1999B5DFCA09}"/>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Tree>
    <p:extLst>
      <p:ext uri="{BB962C8B-B14F-4D97-AF65-F5344CB8AC3E}">
        <p14:creationId xmlns:p14="http://schemas.microsoft.com/office/powerpoint/2010/main" val="32792735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illa apartado">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A41978E0-E069-FAB1-A75E-0FF1A5A50F7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rgbClr val="012754"/>
                </a:solidFill>
              </a:defRPr>
            </a:lvl1pPr>
          </a:lstStyle>
          <a:p>
            <a:r>
              <a:rPr lang="es-ES_tradnl"/>
              <a:t>TÍTULO PONENCIA</a:t>
            </a:r>
            <a:endParaRPr lang="en-US"/>
          </a:p>
        </p:txBody>
      </p:sp>
      <p:sp>
        <p:nvSpPr>
          <p:cNvPr id="5" name="Content Placeholder 4"/>
          <p:cNvSpPr>
            <a:spLocks noGrp="1"/>
          </p:cNvSpPr>
          <p:nvPr>
            <p:ph sz="quarter" idx="10" hasCustomPrompt="1"/>
          </p:nvPr>
        </p:nvSpPr>
        <p:spPr>
          <a:xfrm>
            <a:off x="549097" y="5280168"/>
            <a:ext cx="9583408" cy="297045"/>
          </a:xfrm>
        </p:spPr>
        <p:txBody>
          <a:bodyPr lIns="0" tIns="0" rIns="0" bIns="0">
            <a:noAutofit/>
          </a:bodyPr>
          <a:lstStyle>
            <a:lvl1pPr marL="0" indent="0">
              <a:lnSpc>
                <a:spcPts val="2240"/>
              </a:lnSpc>
              <a:spcAft>
                <a:spcPts val="800"/>
              </a:spcAft>
              <a:buFontTx/>
              <a:buNone/>
              <a:defRPr sz="1867" b="1" baseline="0">
                <a:solidFill>
                  <a:srgbClr val="012754"/>
                </a:solidFill>
              </a:defRPr>
            </a:lvl1pPr>
          </a:lstStyle>
          <a:p>
            <a:pPr lvl="0"/>
            <a:r>
              <a:rPr lang="es-ES_tradnl"/>
              <a:t>Dr. Nombre y apellido</a:t>
            </a:r>
          </a:p>
        </p:txBody>
      </p:sp>
      <p:sp>
        <p:nvSpPr>
          <p:cNvPr id="8" name="Content Placeholder 4">
            <a:extLst>
              <a:ext uri="{FF2B5EF4-FFF2-40B4-BE49-F238E27FC236}">
                <a16:creationId xmlns:a16="http://schemas.microsoft.com/office/drawing/2014/main" id="{3A5430E4-C863-CC44-967B-0CE414B04E1A}"/>
              </a:ext>
            </a:extLst>
          </p:cNvPr>
          <p:cNvSpPr>
            <a:spLocks noGrp="1"/>
          </p:cNvSpPr>
          <p:nvPr>
            <p:ph sz="quarter" idx="12" hasCustomPrompt="1"/>
          </p:nvPr>
        </p:nvSpPr>
        <p:spPr>
          <a:xfrm>
            <a:off x="549097" y="5612051"/>
            <a:ext cx="9583408" cy="511584"/>
          </a:xfrm>
        </p:spPr>
        <p:txBody>
          <a:bodyPr lIns="0" tIns="0" rIns="0" bIns="0">
            <a:noAutofit/>
          </a:bodyPr>
          <a:lstStyle>
            <a:lvl1pPr marL="0" indent="0">
              <a:lnSpc>
                <a:spcPct val="100000"/>
              </a:lnSpc>
              <a:spcBef>
                <a:spcPts val="0"/>
              </a:spcBef>
              <a:spcAft>
                <a:spcPts val="0"/>
              </a:spcAft>
              <a:buFontTx/>
              <a:buNone/>
              <a:defRPr sz="1333" b="0" i="0" baseline="0">
                <a:solidFill>
                  <a:srgbClr val="012754"/>
                </a:solidFill>
              </a:defRPr>
            </a:lvl1pPr>
          </a:lstStyle>
          <a:p>
            <a:pPr lvl="0"/>
            <a:r>
              <a:rPr lang="es-ES_tradnl"/>
              <a:t>Posición y hospital</a:t>
            </a:r>
          </a:p>
        </p:txBody>
      </p:sp>
    </p:spTree>
    <p:extLst>
      <p:ext uri="{BB962C8B-B14F-4D97-AF65-F5344CB8AC3E}">
        <p14:creationId xmlns:p14="http://schemas.microsoft.com/office/powerpoint/2010/main" val="68060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ortadilla apartado">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BF715D81-E19F-0526-7023-E0233059C26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75673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ortadilla apartado">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36D734AF-CBEB-77F7-5973-D57C62306F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383831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ortadilla apartado">
    <p:spTree>
      <p:nvGrpSpPr>
        <p:cNvPr id="1" name=""/>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FAE4C1E2-B1F2-564A-35BC-9F300D4662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2" name="Title 1"/>
          <p:cNvSpPr>
            <a:spLocks noGrp="1"/>
          </p:cNvSpPr>
          <p:nvPr>
            <p:ph type="title" hasCustomPrompt="1"/>
          </p:nvPr>
        </p:nvSpPr>
        <p:spPr>
          <a:xfrm>
            <a:off x="548031" y="3644320"/>
            <a:ext cx="9584509" cy="1601011"/>
          </a:xfrm>
          <a:prstGeom prst="rect">
            <a:avLst/>
          </a:prstGeom>
          <a:noFill/>
        </p:spPr>
        <p:txBody>
          <a:bodyPr lIns="0" tIns="0" rIns="0" bIns="0" anchor="t" anchorCtr="0">
            <a:noAutofit/>
          </a:bodyPr>
          <a:lstStyle>
            <a:lvl1pPr algn="l">
              <a:defRPr sz="3200" b="1">
                <a:solidFill>
                  <a:schemeClr val="bg1"/>
                </a:solidFill>
              </a:defRPr>
            </a:lvl1pPr>
          </a:lstStyle>
          <a:p>
            <a:r>
              <a:rPr lang="es-ES_tradnl"/>
              <a:t>TÍTULO PONENCIA</a:t>
            </a:r>
            <a:endParaRPr lang="en-US"/>
          </a:p>
        </p:txBody>
      </p:sp>
    </p:spTree>
    <p:extLst>
      <p:ext uri="{BB962C8B-B14F-4D97-AF65-F5344CB8AC3E}">
        <p14:creationId xmlns:p14="http://schemas.microsoft.com/office/powerpoint/2010/main" val="88785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49A351-B9ED-7FAC-E068-30040EE61B50}"/>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2955E729-9C87-EC91-69C9-C08BF9CF5CF7}"/>
              </a:ext>
            </a:extLst>
          </p:cNvPr>
          <p:cNvGrpSpPr/>
          <p:nvPr userDrawn="1"/>
        </p:nvGrpSpPr>
        <p:grpSpPr>
          <a:xfrm>
            <a:off x="-1" y="982132"/>
            <a:ext cx="12192001" cy="5549561"/>
            <a:chOff x="-1" y="711196"/>
            <a:chExt cx="12192001" cy="5549561"/>
          </a:xfrm>
        </p:grpSpPr>
        <p:pic>
          <p:nvPicPr>
            <p:cNvPr id="3" name="Imagen 2" descr="Patrón de fondo&#10;&#10;El contenido generado por IA puede ser incorrecto.">
              <a:extLst>
                <a:ext uri="{FF2B5EF4-FFF2-40B4-BE49-F238E27FC236}">
                  <a16:creationId xmlns:a16="http://schemas.microsoft.com/office/drawing/2014/main" id="{5C072FDE-1C84-9F06-D485-0ABCC25433BC}"/>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7204D619-F163-C1DF-CBB5-96A41E96EF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34" name="Content Placeholder 9"/>
          <p:cNvSpPr>
            <a:spLocks noGrp="1"/>
          </p:cNvSpPr>
          <p:nvPr>
            <p:ph sz="quarter" idx="11" hasCustomPrompt="1"/>
          </p:nvPr>
        </p:nvSpPr>
        <p:spPr>
          <a:xfrm>
            <a:off x="304800" y="1120347"/>
            <a:ext cx="11590637" cy="5156885"/>
          </a:xfrm>
        </p:spPr>
        <p:txBody>
          <a:bodyPr lIns="0" tIns="0" rIns="0" bIns="0">
            <a:noAutofit/>
          </a:bodyPr>
          <a:lstStyle>
            <a:lvl1pPr marL="457189" indent="-457189">
              <a:buClr>
                <a:srgbClr val="F1C9D3"/>
              </a:buClr>
              <a:buFont typeface="+mj-ea"/>
              <a:buAutoNum type="circleNumDbPlain"/>
              <a:defRPr sz="1867">
                <a:solidFill>
                  <a:schemeClr val="bg1">
                    <a:lumMod val="25000"/>
                  </a:schemeClr>
                </a:solidFill>
              </a:defRPr>
            </a:lvl1pPr>
          </a:lstStyle>
          <a:p>
            <a:pPr lvl="0"/>
            <a:r>
              <a:rPr lang="es-ES_tradnl"/>
              <a:t>Texto</a:t>
            </a:r>
            <a:endParaRPr lang="en-US"/>
          </a:p>
        </p:txBody>
      </p:sp>
      <p:sp>
        <p:nvSpPr>
          <p:cNvPr id="8" name="Marcador de contenido 2">
            <a:extLst>
              <a:ext uri="{FF2B5EF4-FFF2-40B4-BE49-F238E27FC236}">
                <a16:creationId xmlns:a16="http://schemas.microsoft.com/office/drawing/2014/main" id="{D631C536-6BBD-D21F-E88F-90BB4B4FD1BA}"/>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ÍNDICE</a:t>
            </a:r>
          </a:p>
        </p:txBody>
      </p:sp>
    </p:spTree>
    <p:extLst>
      <p:ext uri="{BB962C8B-B14F-4D97-AF65-F5344CB8AC3E}">
        <p14:creationId xmlns:p14="http://schemas.microsoft.com/office/powerpoint/2010/main" val="168530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AA928C-6540-57E4-1BAB-8428BC2EB17B}"/>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67EDFA09-B17E-7D5B-C13E-1B2E864DD092}"/>
              </a:ext>
            </a:extLst>
          </p:cNvPr>
          <p:cNvGrpSpPr/>
          <p:nvPr userDrawn="1"/>
        </p:nvGrpSpPr>
        <p:grpSpPr>
          <a:xfrm>
            <a:off x="-1" y="982132"/>
            <a:ext cx="12192001" cy="5549561"/>
            <a:chOff x="-1" y="711196"/>
            <a:chExt cx="12192001" cy="5549561"/>
          </a:xfrm>
        </p:grpSpPr>
        <p:pic>
          <p:nvPicPr>
            <p:cNvPr id="5" name="Imagen 4" descr="Patrón de fondo&#10;&#10;El contenido generado por IA puede ser incorrecto.">
              <a:extLst>
                <a:ext uri="{FF2B5EF4-FFF2-40B4-BE49-F238E27FC236}">
                  <a16:creationId xmlns:a16="http://schemas.microsoft.com/office/drawing/2014/main" id="{6B21FA56-831C-4242-EB08-FA0D1DAD1A44}"/>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7" name="Imagen 6" descr="Patrón de fondo&#10;&#10;El contenido generado por IA puede ser incorrecto.">
              <a:extLst>
                <a:ext uri="{FF2B5EF4-FFF2-40B4-BE49-F238E27FC236}">
                  <a16:creationId xmlns:a16="http://schemas.microsoft.com/office/drawing/2014/main" id="{86F1BC30-6B4C-EE70-0EE3-0FCC4A5B43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0" name="Content Placeholder 9"/>
          <p:cNvSpPr>
            <a:spLocks noGrp="1"/>
          </p:cNvSpPr>
          <p:nvPr userDrawn="1">
            <p:ph sz="quarter" idx="11" hasCustomPrompt="1"/>
          </p:nvPr>
        </p:nvSpPr>
        <p:spPr>
          <a:xfrm>
            <a:off x="329514" y="1577703"/>
            <a:ext cx="11565924" cy="4592437"/>
          </a:xfrm>
        </p:spPr>
        <p:txBody>
          <a:bodyPr lIns="0" tIns="0" rIns="0" bIns="0">
            <a:noAutofit/>
          </a:bodyPr>
          <a:lstStyle>
            <a:lvl1pPr marL="0" indent="0">
              <a:buFontTx/>
              <a:buNone/>
              <a:defRPr sz="1400">
                <a:solidFill>
                  <a:srgbClr val="5D5E5D"/>
                </a:solidFill>
              </a:defRPr>
            </a:lvl1pPr>
          </a:lstStyle>
          <a:p>
            <a:pPr lvl="0"/>
            <a:r>
              <a:rPr lang="es-ES_tradnl"/>
              <a:t>Texto</a:t>
            </a:r>
            <a:endParaRPr lang="en-US"/>
          </a:p>
        </p:txBody>
      </p:sp>
      <p:sp>
        <p:nvSpPr>
          <p:cNvPr id="11" name="Content Placeholder 11"/>
          <p:cNvSpPr>
            <a:spLocks noGrp="1"/>
          </p:cNvSpPr>
          <p:nvPr>
            <p:ph sz="quarter" idx="13" hasCustomPrompt="1"/>
          </p:nvPr>
        </p:nvSpPr>
        <p:spPr>
          <a:xfrm>
            <a:off x="329210" y="1107221"/>
            <a:ext cx="11565924"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4" name="Content Placeholder 22">
            <a:extLst>
              <a:ext uri="{FF2B5EF4-FFF2-40B4-BE49-F238E27FC236}">
                <a16:creationId xmlns:a16="http://schemas.microsoft.com/office/drawing/2014/main" id="{30D75082-78B9-6915-619E-58D88B6995F0}"/>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700">
                <a:solidFill>
                  <a:srgbClr val="012754"/>
                </a:solidFill>
              </a:defRPr>
            </a:lvl1pPr>
          </a:lstStyle>
          <a:p>
            <a:pPr lvl="0"/>
            <a:r>
              <a:rPr lang="es-ES_tradnl"/>
              <a:t>Referencias</a:t>
            </a:r>
            <a:endParaRPr lang="en-US"/>
          </a:p>
        </p:txBody>
      </p:sp>
      <p:sp>
        <p:nvSpPr>
          <p:cNvPr id="6" name="Marcador de contenido 2">
            <a:extLst>
              <a:ext uri="{FF2B5EF4-FFF2-40B4-BE49-F238E27FC236}">
                <a16:creationId xmlns:a16="http://schemas.microsoft.com/office/drawing/2014/main" id="{BFB8BAF9-79B4-0F10-0EC2-DFE5C3C5600E}"/>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Tree>
    <p:extLst>
      <p:ext uri="{BB962C8B-B14F-4D97-AF65-F5344CB8AC3E}">
        <p14:creationId xmlns:p14="http://schemas.microsoft.com/office/powerpoint/2010/main" val="31737295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imagen">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BCB9C0-7D5F-E11E-CB24-FCB7AEC31299}"/>
              </a:ext>
            </a:extLst>
          </p:cNvPr>
          <p:cNvPicPr>
            <a:picLocks noChangeAspect="1"/>
          </p:cNvPicPr>
          <p:nvPr userDrawn="1"/>
        </p:nvPicPr>
        <p:blipFill>
          <a:blip r:embed="rId2"/>
          <a:srcRect/>
          <a:stretch/>
        </p:blipFill>
        <p:spPr>
          <a:xfrm>
            <a:off x="0" y="0"/>
            <a:ext cx="12192000" cy="6858000"/>
          </a:xfrm>
          <a:prstGeom prst="rect">
            <a:avLst/>
          </a:prstGeom>
        </p:spPr>
      </p:pic>
      <p:grpSp>
        <p:nvGrpSpPr>
          <p:cNvPr id="3" name="Grupo 2">
            <a:extLst>
              <a:ext uri="{FF2B5EF4-FFF2-40B4-BE49-F238E27FC236}">
                <a16:creationId xmlns:a16="http://schemas.microsoft.com/office/drawing/2014/main" id="{119078BB-563C-63EA-7ABD-FFCBE47D2A6B}"/>
              </a:ext>
            </a:extLst>
          </p:cNvPr>
          <p:cNvGrpSpPr/>
          <p:nvPr userDrawn="1"/>
        </p:nvGrpSpPr>
        <p:grpSpPr>
          <a:xfrm>
            <a:off x="-1" y="982132"/>
            <a:ext cx="12192001" cy="5549561"/>
            <a:chOff x="-1" y="711196"/>
            <a:chExt cx="12192001" cy="5549561"/>
          </a:xfrm>
        </p:grpSpPr>
        <p:pic>
          <p:nvPicPr>
            <p:cNvPr id="6" name="Imagen 5" descr="Patrón de fondo&#10;&#10;El contenido generado por IA puede ser incorrecto.">
              <a:extLst>
                <a:ext uri="{FF2B5EF4-FFF2-40B4-BE49-F238E27FC236}">
                  <a16:creationId xmlns:a16="http://schemas.microsoft.com/office/drawing/2014/main" id="{2AED1EBF-15C7-1037-8C6F-B8F053E1B203}"/>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7" name="Imagen 6" descr="Patrón de fondo&#10;&#10;El contenido generado por IA puede ser incorrecto.">
              <a:extLst>
                <a:ext uri="{FF2B5EF4-FFF2-40B4-BE49-F238E27FC236}">
                  <a16:creationId xmlns:a16="http://schemas.microsoft.com/office/drawing/2014/main" id="{6B5FDAB1-7214-A561-EEA0-565841AF1E2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4" name="Content Placeholder 9"/>
          <p:cNvSpPr>
            <a:spLocks noGrp="1"/>
          </p:cNvSpPr>
          <p:nvPr>
            <p:ph sz="quarter" idx="13" hasCustomPrompt="1"/>
          </p:nvPr>
        </p:nvSpPr>
        <p:spPr>
          <a:xfrm>
            <a:off x="6292956" y="2289057"/>
            <a:ext cx="5569531" cy="3881083"/>
          </a:xfrm>
        </p:spPr>
        <p:txBody>
          <a:bodyPr lIns="0" tIns="0" rIns="0" bIns="0">
            <a:noAutofit/>
          </a:bodyPr>
          <a:lstStyle>
            <a:lvl1pPr marL="0" indent="0">
              <a:buFontTx/>
              <a:buNone/>
              <a:defRPr sz="1400">
                <a:solidFill>
                  <a:srgbClr val="2E3134"/>
                </a:solidFill>
              </a:defRPr>
            </a:lvl1pPr>
          </a:lstStyle>
          <a:p>
            <a:pPr lvl="0"/>
            <a:r>
              <a:rPr lang="es-ES_tradnl"/>
              <a:t>Imagen/gráfico</a:t>
            </a:r>
            <a:endParaRPr lang="en-US"/>
          </a:p>
        </p:txBody>
      </p:sp>
      <p:sp>
        <p:nvSpPr>
          <p:cNvPr id="16" name="Content Placeholder 9"/>
          <p:cNvSpPr>
            <a:spLocks noGrp="1"/>
          </p:cNvSpPr>
          <p:nvPr>
            <p:ph sz="quarter" idx="14" hasCustomPrompt="1"/>
          </p:nvPr>
        </p:nvSpPr>
        <p:spPr>
          <a:xfrm>
            <a:off x="6280764" y="1577704"/>
            <a:ext cx="5581723" cy="620737"/>
          </a:xfrm>
        </p:spPr>
        <p:txBody>
          <a:bodyPr lIns="0" tIns="0" rIns="0" bIns="0">
            <a:noAutofit/>
          </a:bodyPr>
          <a:lstStyle>
            <a:lvl1pPr marL="0" indent="0">
              <a:buFontTx/>
              <a:buNone/>
              <a:defRPr sz="1867" b="1">
                <a:solidFill>
                  <a:srgbClr val="1D2D4F"/>
                </a:solidFill>
              </a:defRPr>
            </a:lvl1pPr>
          </a:lstStyle>
          <a:p>
            <a:pPr lvl="0"/>
            <a:r>
              <a:rPr lang="es-ES_tradnl"/>
              <a:t>Título imagen/ gráfico</a:t>
            </a:r>
            <a:endParaRPr lang="en-US"/>
          </a:p>
        </p:txBody>
      </p:sp>
      <p:sp>
        <p:nvSpPr>
          <p:cNvPr id="4" name="Content Placeholder 9">
            <a:extLst>
              <a:ext uri="{FF2B5EF4-FFF2-40B4-BE49-F238E27FC236}">
                <a16:creationId xmlns:a16="http://schemas.microsoft.com/office/drawing/2014/main" id="{28FDAC53-6337-8A7F-7179-819B7BB48D0D}"/>
              </a:ext>
            </a:extLst>
          </p:cNvPr>
          <p:cNvSpPr>
            <a:spLocks noGrp="1"/>
          </p:cNvSpPr>
          <p:nvPr>
            <p:ph sz="quarter" idx="11" hasCustomPrompt="1"/>
          </p:nvPr>
        </p:nvSpPr>
        <p:spPr>
          <a:xfrm>
            <a:off x="329514" y="1577703"/>
            <a:ext cx="5766487" cy="4592437"/>
          </a:xfrm>
        </p:spPr>
        <p:txBody>
          <a:bodyPr lIns="0" tIns="0" rIns="0" bIns="0">
            <a:noAutofit/>
          </a:bodyPr>
          <a:lstStyle>
            <a:lvl1pPr marL="0" indent="0">
              <a:buFontTx/>
              <a:buNone/>
              <a:defRPr sz="1400">
                <a:solidFill>
                  <a:srgbClr val="22374A"/>
                </a:solidFill>
              </a:defRPr>
            </a:lvl1pPr>
          </a:lstStyle>
          <a:p>
            <a:pPr lvl="0"/>
            <a:r>
              <a:rPr lang="es-ES_tradnl"/>
              <a:t>Texto</a:t>
            </a:r>
            <a:endParaRPr lang="en-US"/>
          </a:p>
        </p:txBody>
      </p:sp>
      <p:sp>
        <p:nvSpPr>
          <p:cNvPr id="5" name="Content Placeholder 11">
            <a:extLst>
              <a:ext uri="{FF2B5EF4-FFF2-40B4-BE49-F238E27FC236}">
                <a16:creationId xmlns:a16="http://schemas.microsoft.com/office/drawing/2014/main" id="{1A97BC07-1637-5204-7F3D-1B6FE1E337AF}"/>
              </a:ext>
            </a:extLst>
          </p:cNvPr>
          <p:cNvSpPr>
            <a:spLocks noGrp="1"/>
          </p:cNvSpPr>
          <p:nvPr>
            <p:ph sz="quarter" idx="15" hasCustomPrompt="1"/>
          </p:nvPr>
        </p:nvSpPr>
        <p:spPr>
          <a:xfrm>
            <a:off x="329210" y="1107221"/>
            <a:ext cx="11533277"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10" name="Marcador de contenido 2">
            <a:extLst>
              <a:ext uri="{FF2B5EF4-FFF2-40B4-BE49-F238E27FC236}">
                <a16:creationId xmlns:a16="http://schemas.microsoft.com/office/drawing/2014/main" id="{ABE5987C-5158-9132-F6FD-BCB14EC346E3}"/>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
        <p:nvSpPr>
          <p:cNvPr id="8" name="Content Placeholder 22">
            <a:extLst>
              <a:ext uri="{FF2B5EF4-FFF2-40B4-BE49-F238E27FC236}">
                <a16:creationId xmlns:a16="http://schemas.microsoft.com/office/drawing/2014/main" id="{C37611C9-7568-8916-321C-CE49E7D96DCB}"/>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600">
                <a:solidFill>
                  <a:schemeClr val="bg1">
                    <a:lumMod val="25000"/>
                  </a:schemeClr>
                </a:solidFill>
              </a:defRPr>
            </a:lvl1pPr>
          </a:lstStyle>
          <a:p>
            <a:pPr lvl="0"/>
            <a:r>
              <a:rPr lang="es-ES_tradnl"/>
              <a:t>Referencias</a:t>
            </a:r>
            <a:endParaRPr lang="en-US"/>
          </a:p>
        </p:txBody>
      </p:sp>
    </p:spTree>
    <p:extLst>
      <p:ext uri="{BB962C8B-B14F-4D97-AF65-F5344CB8AC3E}">
        <p14:creationId xmlns:p14="http://schemas.microsoft.com/office/powerpoint/2010/main" val="26871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bullet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DDAA6C-B0A6-4481-166C-B2F0590EE01A}"/>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upo 1">
            <a:extLst>
              <a:ext uri="{FF2B5EF4-FFF2-40B4-BE49-F238E27FC236}">
                <a16:creationId xmlns:a16="http://schemas.microsoft.com/office/drawing/2014/main" id="{9485D21E-092A-9C2D-8E62-A6ADC5A6628D}"/>
              </a:ext>
            </a:extLst>
          </p:cNvPr>
          <p:cNvGrpSpPr/>
          <p:nvPr userDrawn="1"/>
        </p:nvGrpSpPr>
        <p:grpSpPr>
          <a:xfrm>
            <a:off x="-1" y="982132"/>
            <a:ext cx="12192001" cy="5549561"/>
            <a:chOff x="-1" y="711196"/>
            <a:chExt cx="12192001" cy="5549561"/>
          </a:xfrm>
        </p:grpSpPr>
        <p:pic>
          <p:nvPicPr>
            <p:cNvPr id="6" name="Imagen 5" descr="Patrón de fondo&#10;&#10;El contenido generado por IA puede ser incorrecto.">
              <a:extLst>
                <a:ext uri="{FF2B5EF4-FFF2-40B4-BE49-F238E27FC236}">
                  <a16:creationId xmlns:a16="http://schemas.microsoft.com/office/drawing/2014/main" id="{6C6D486E-F3E9-3C1A-B6D7-A469B644E662}"/>
                </a:ext>
              </a:extLst>
            </p:cNvPr>
            <p:cNvPicPr>
              <a:picLocks noChangeAspect="1"/>
            </p:cNvPicPr>
            <p:nvPr/>
          </p:nvPicPr>
          <p:blipFill>
            <a:blip r:embed="rId3" cstate="email">
              <a:alphaModFix amt="3000"/>
              <a:extLst>
                <a:ext uri="{28A0092B-C50C-407E-A947-70E740481C1C}">
                  <a14:useLocalDpi xmlns:a14="http://schemas.microsoft.com/office/drawing/2010/main" val="0"/>
                </a:ext>
              </a:extLst>
            </a:blip>
            <a:srcRect l="2887" t="5347" r="6793" b="8266"/>
            <a:stretch>
              <a:fillRect/>
            </a:stretch>
          </p:blipFill>
          <p:spPr>
            <a:xfrm>
              <a:off x="0" y="711197"/>
              <a:ext cx="12192000" cy="5189306"/>
            </a:xfrm>
            <a:prstGeom prst="rect">
              <a:avLst/>
            </a:prstGeom>
          </p:spPr>
        </p:pic>
        <p:pic>
          <p:nvPicPr>
            <p:cNvPr id="8" name="Imagen 7" descr="Patrón de fondo&#10;&#10;El contenido generado por IA puede ser incorrecto.">
              <a:extLst>
                <a:ext uri="{FF2B5EF4-FFF2-40B4-BE49-F238E27FC236}">
                  <a16:creationId xmlns:a16="http://schemas.microsoft.com/office/drawing/2014/main" id="{CC7ADA46-E1E7-8400-5F55-168C98E3F2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711196"/>
              <a:ext cx="12192000" cy="5549561"/>
            </a:xfrm>
            <a:prstGeom prst="rect">
              <a:avLst/>
            </a:prstGeom>
          </p:spPr>
        </p:pic>
      </p:grpSp>
      <p:sp>
        <p:nvSpPr>
          <p:cNvPr id="14" name="Content Placeholder 9"/>
          <p:cNvSpPr>
            <a:spLocks noGrp="1"/>
          </p:cNvSpPr>
          <p:nvPr>
            <p:ph sz="quarter" idx="13" hasCustomPrompt="1"/>
          </p:nvPr>
        </p:nvSpPr>
        <p:spPr>
          <a:xfrm>
            <a:off x="6292956" y="1800121"/>
            <a:ext cx="5569531" cy="4370019"/>
          </a:xfrm>
        </p:spPr>
        <p:txBody>
          <a:bodyPr lIns="0" tIns="0" rIns="0" bIns="0">
            <a:noAutofit/>
          </a:bodyPr>
          <a:lstStyle>
            <a:lvl1pPr marL="235194" indent="-235194">
              <a:buClr>
                <a:srgbClr val="1D2D4F"/>
              </a:buClr>
              <a:buSzPct val="100000"/>
              <a:buFont typeface="Arial" panose="020B0604020202020204" pitchFamily="34" charset="0"/>
              <a:buChar char="•"/>
              <a:defRPr sz="1400">
                <a:solidFill>
                  <a:srgbClr val="2E3134"/>
                </a:solidFill>
              </a:defRPr>
            </a:lvl1pPr>
            <a:lvl2pPr marL="508787" indent="-235194">
              <a:buClr>
                <a:srgbClr val="1D2D4F"/>
              </a:buClr>
              <a:buFont typeface="Arial" panose="020B0604020202020204" pitchFamily="34" charset="0"/>
              <a:buChar char="•"/>
              <a:defRPr lang="es-ES_tradnl" sz="1400" kern="1200" dirty="0" smtClean="0">
                <a:solidFill>
                  <a:srgbClr val="2E3134"/>
                </a:solidFill>
                <a:latin typeface="+mn-lt"/>
                <a:ea typeface="+mn-ea"/>
                <a:cs typeface="+mn-cs"/>
              </a:defRPr>
            </a:lvl2pPr>
          </a:lstStyle>
          <a:p>
            <a:pPr lvl="0"/>
            <a:r>
              <a:rPr lang="es-ES_tradnl"/>
              <a:t>Texto 1</a:t>
            </a:r>
          </a:p>
          <a:p>
            <a:pPr lvl="1"/>
            <a:r>
              <a:rPr lang="es-ES_tradnl"/>
              <a:t>Texto 2</a:t>
            </a:r>
          </a:p>
        </p:txBody>
      </p:sp>
      <p:sp>
        <p:nvSpPr>
          <p:cNvPr id="16" name="Content Placeholder 9"/>
          <p:cNvSpPr>
            <a:spLocks noGrp="1"/>
          </p:cNvSpPr>
          <p:nvPr>
            <p:ph sz="quarter" idx="14" hasCustomPrompt="1"/>
          </p:nvPr>
        </p:nvSpPr>
        <p:spPr>
          <a:xfrm>
            <a:off x="329210" y="4454399"/>
            <a:ext cx="5766791" cy="1715741"/>
          </a:xfrm>
          <a:solidFill>
            <a:srgbClr val="F1C9D3"/>
          </a:solidFill>
          <a:effectLst/>
        </p:spPr>
        <p:txBody>
          <a:bodyPr lIns="108000" tIns="46800" rIns="108000" bIns="46800" anchor="ctr" anchorCtr="0">
            <a:noAutofit/>
          </a:bodyPr>
          <a:lstStyle>
            <a:lvl1pPr marL="0" indent="0">
              <a:buFontTx/>
              <a:buNone/>
              <a:defRPr sz="2133" b="1">
                <a:solidFill>
                  <a:schemeClr val="bg1"/>
                </a:solidFill>
              </a:defRPr>
            </a:lvl1pPr>
          </a:lstStyle>
          <a:p>
            <a:pPr lvl="0"/>
            <a:r>
              <a:rPr lang="es-ES_tradnl"/>
              <a:t>Texto</a:t>
            </a:r>
            <a:endParaRPr lang="en-US"/>
          </a:p>
        </p:txBody>
      </p:sp>
      <p:sp>
        <p:nvSpPr>
          <p:cNvPr id="4" name="Content Placeholder 9">
            <a:extLst>
              <a:ext uri="{FF2B5EF4-FFF2-40B4-BE49-F238E27FC236}">
                <a16:creationId xmlns:a16="http://schemas.microsoft.com/office/drawing/2014/main" id="{929F556E-2522-FC65-6AFB-6C1D32A21A57}"/>
              </a:ext>
            </a:extLst>
          </p:cNvPr>
          <p:cNvSpPr>
            <a:spLocks noGrp="1"/>
          </p:cNvSpPr>
          <p:nvPr>
            <p:ph sz="quarter" idx="11" hasCustomPrompt="1"/>
          </p:nvPr>
        </p:nvSpPr>
        <p:spPr>
          <a:xfrm>
            <a:off x="329514" y="1577703"/>
            <a:ext cx="5766487" cy="2771876"/>
          </a:xfrm>
        </p:spPr>
        <p:txBody>
          <a:bodyPr lIns="0" tIns="0" rIns="0" bIns="0">
            <a:noAutofit/>
          </a:bodyPr>
          <a:lstStyle>
            <a:lvl1pPr marL="0" indent="0">
              <a:buFontTx/>
              <a:buNone/>
              <a:defRPr sz="1400">
                <a:solidFill>
                  <a:srgbClr val="22374A"/>
                </a:solidFill>
              </a:defRPr>
            </a:lvl1pPr>
          </a:lstStyle>
          <a:p>
            <a:pPr lvl="0"/>
            <a:r>
              <a:rPr lang="es-ES_tradnl"/>
              <a:t>Texto</a:t>
            </a:r>
            <a:endParaRPr lang="en-US"/>
          </a:p>
        </p:txBody>
      </p:sp>
      <p:sp>
        <p:nvSpPr>
          <p:cNvPr id="5" name="Content Placeholder 11">
            <a:extLst>
              <a:ext uri="{FF2B5EF4-FFF2-40B4-BE49-F238E27FC236}">
                <a16:creationId xmlns:a16="http://schemas.microsoft.com/office/drawing/2014/main" id="{91FF0B7B-B238-F2EB-CF72-0DF789ECAD51}"/>
              </a:ext>
            </a:extLst>
          </p:cNvPr>
          <p:cNvSpPr>
            <a:spLocks noGrp="1"/>
          </p:cNvSpPr>
          <p:nvPr>
            <p:ph sz="quarter" idx="15" hasCustomPrompt="1"/>
          </p:nvPr>
        </p:nvSpPr>
        <p:spPr>
          <a:xfrm>
            <a:off x="329210" y="1107221"/>
            <a:ext cx="11533277" cy="440196"/>
          </a:xfrm>
        </p:spPr>
        <p:txBody>
          <a:bodyPr lIns="0" tIns="0" rIns="0" bIns="0">
            <a:noAutofit/>
          </a:bodyPr>
          <a:lstStyle>
            <a:lvl1pPr marL="0" indent="0">
              <a:buNone/>
              <a:defRPr sz="2400" b="1">
                <a:solidFill>
                  <a:srgbClr val="1D2D4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s-ES_tradnl"/>
              <a:t>Subtítulo</a:t>
            </a:r>
            <a:endParaRPr lang="en-US"/>
          </a:p>
        </p:txBody>
      </p:sp>
      <p:sp>
        <p:nvSpPr>
          <p:cNvPr id="7" name="Marcador de contenido 2">
            <a:extLst>
              <a:ext uri="{FF2B5EF4-FFF2-40B4-BE49-F238E27FC236}">
                <a16:creationId xmlns:a16="http://schemas.microsoft.com/office/drawing/2014/main" id="{6D431266-97EF-2391-35D0-D6AB4FA1D3E1}"/>
              </a:ext>
            </a:extLst>
          </p:cNvPr>
          <p:cNvSpPr>
            <a:spLocks noGrp="1"/>
          </p:cNvSpPr>
          <p:nvPr>
            <p:ph sz="quarter" idx="18" hasCustomPrompt="1"/>
          </p:nvPr>
        </p:nvSpPr>
        <p:spPr>
          <a:xfrm>
            <a:off x="2042984" y="65904"/>
            <a:ext cx="8633253" cy="815545"/>
          </a:xfrm>
        </p:spPr>
        <p:txBody>
          <a:bodyPr lIns="0" anchor="ctr">
            <a:normAutofit/>
          </a:bodyPr>
          <a:lstStyle>
            <a:lvl1pPr marL="0" indent="0" algn="l">
              <a:buNone/>
              <a:defRPr sz="2667" b="1">
                <a:solidFill>
                  <a:schemeClr val="bg1"/>
                </a:solidFill>
              </a:defRPr>
            </a:lvl1pPr>
          </a:lstStyle>
          <a:p>
            <a:pPr lvl="0"/>
            <a:r>
              <a:rPr lang="es-ES_tradnl"/>
              <a:t>TÍTULO</a:t>
            </a:r>
          </a:p>
        </p:txBody>
      </p:sp>
      <p:sp>
        <p:nvSpPr>
          <p:cNvPr id="9" name="Content Placeholder 22">
            <a:extLst>
              <a:ext uri="{FF2B5EF4-FFF2-40B4-BE49-F238E27FC236}">
                <a16:creationId xmlns:a16="http://schemas.microsoft.com/office/drawing/2014/main" id="{4528311F-AD9F-6029-22A6-FBC15EE2D8B8}"/>
              </a:ext>
            </a:extLst>
          </p:cNvPr>
          <p:cNvSpPr>
            <a:spLocks noGrp="1"/>
          </p:cNvSpPr>
          <p:nvPr>
            <p:ph sz="quarter" idx="24" hasCustomPrompt="1"/>
          </p:nvPr>
        </p:nvSpPr>
        <p:spPr>
          <a:xfrm>
            <a:off x="1515763" y="6260758"/>
            <a:ext cx="10352992" cy="428367"/>
          </a:xfrm>
        </p:spPr>
        <p:txBody>
          <a:bodyPr lIns="0" tIns="0" rIns="0" bIns="0" anchor="b">
            <a:noAutofit/>
          </a:bodyPr>
          <a:lstStyle>
            <a:lvl1pPr marL="0" indent="0" algn="l">
              <a:buFontTx/>
              <a:buNone/>
              <a:defRPr sz="600">
                <a:solidFill>
                  <a:schemeClr val="bg1">
                    <a:lumMod val="25000"/>
                  </a:schemeClr>
                </a:solidFill>
              </a:defRPr>
            </a:lvl1pPr>
          </a:lstStyle>
          <a:p>
            <a:pPr lvl="0"/>
            <a:r>
              <a:rPr lang="es-ES_tradnl"/>
              <a:t>Referencias</a:t>
            </a:r>
            <a:endParaRPr lang="en-US"/>
          </a:p>
        </p:txBody>
      </p:sp>
    </p:spTree>
    <p:extLst>
      <p:ext uri="{BB962C8B-B14F-4D97-AF65-F5344CB8AC3E}">
        <p14:creationId xmlns:p14="http://schemas.microsoft.com/office/powerpoint/2010/main" val="367325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384729"/>
            <a:ext cx="10972800" cy="236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Marcador de título 1">
            <a:extLst>
              <a:ext uri="{FF2B5EF4-FFF2-40B4-BE49-F238E27FC236}">
                <a16:creationId xmlns:a16="http://schemas.microsoft.com/office/drawing/2014/main" id="{F0DD5698-913D-6F93-D2BA-A4833E7680F2}"/>
              </a:ext>
            </a:extLst>
          </p:cNvPr>
          <p:cNvSpPr>
            <a:spLocks noGrp="1"/>
          </p:cNvSpPr>
          <p:nvPr>
            <p:ph type="title"/>
          </p:nvPr>
        </p:nvSpPr>
        <p:spPr>
          <a:xfrm>
            <a:off x="438449" y="98619"/>
            <a:ext cx="9975879" cy="768403"/>
          </a:xfrm>
          <a:prstGeom prst="rect">
            <a:avLst/>
          </a:prstGeom>
        </p:spPr>
        <p:txBody>
          <a:bodyPr vert="horz" lIns="0" tIns="45720" rIns="91440" bIns="45720" rtlCol="0" anchor="ctr">
            <a:normAutofit/>
          </a:bodyPr>
          <a:lstStyle/>
          <a:p>
            <a:r>
              <a:rPr lang="es-ES"/>
              <a:t>Haga clic para modificar el estilo de título del patrón</a:t>
            </a:r>
          </a:p>
        </p:txBody>
      </p:sp>
      <p:sp>
        <p:nvSpPr>
          <p:cNvPr id="5" name="CuadroTexto 4">
            <a:extLst>
              <a:ext uri="{FF2B5EF4-FFF2-40B4-BE49-F238E27FC236}">
                <a16:creationId xmlns:a16="http://schemas.microsoft.com/office/drawing/2014/main" id="{B5E4BD54-8B4A-B483-35B7-6DFA75AF0F32}"/>
              </a:ext>
            </a:extLst>
          </p:cNvPr>
          <p:cNvSpPr txBox="1"/>
          <p:nvPr userDrawn="1">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s-ES" sz="1000">
                <a:solidFill>
                  <a:srgbClr val="000000">
                    <a:alpha val="50000"/>
                  </a:srgbClr>
                </a:solidFill>
                <a:latin typeface="Aptos" panose="020B0004020202020204" pitchFamily="34" charset="0"/>
              </a:rPr>
              <a:t>INTERNAL USE</a:t>
            </a:r>
          </a:p>
        </p:txBody>
      </p:sp>
    </p:spTree>
    <p:extLst>
      <p:ext uri="{BB962C8B-B14F-4D97-AF65-F5344CB8AC3E}">
        <p14:creationId xmlns:p14="http://schemas.microsoft.com/office/powerpoint/2010/main" val="373777936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7" r:id="rId3"/>
    <p:sldLayoutId id="2147483728" r:id="rId4"/>
    <p:sldLayoutId id="2147483729"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609585" rtl="0" eaLnBrk="1" latinLnBrk="0" hangingPunct="1">
        <a:spcBef>
          <a:spcPct val="0"/>
        </a:spcBef>
        <a:buNone/>
        <a:defRPr sz="2667" b="1" kern="1200">
          <a:solidFill>
            <a:srgbClr val="012754"/>
          </a:solidFill>
          <a:latin typeface="+mn-lt"/>
          <a:ea typeface="+mj-ea"/>
          <a:cs typeface="+mj-cs"/>
        </a:defRPr>
      </a:lvl1pPr>
    </p:titleStyle>
    <p:body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psoriasis-hub.com/medical-information/editorial-theme-or-differential-diagnosis-of-psoriasis-versus-other-common-skin-conditions" TargetMode="External"/><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5.png"/><Relationship Id="rId7"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13.png"/><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doi.org/10.1111/bjd.12276" TargetMode="External"/><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doi.org/10.1002/14651858.CD005028.pub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emf"/><Relationship Id="rId5" Type="http://schemas.openxmlformats.org/officeDocument/2006/relationships/image" Target="../media/image93.emf"/><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6.png"/><Relationship Id="rId7" Type="http://schemas.openxmlformats.org/officeDocument/2006/relationships/image" Target="../media/image107.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emf"/><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emf"/></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2.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emf"/><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emf"/><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emf"/><Relationship Id="rId9" Type="http://schemas.openxmlformats.org/officeDocument/2006/relationships/image" Target="../media/image122.emf"/></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5.png"/><Relationship Id="rId4" Type="http://schemas.openxmlformats.org/officeDocument/2006/relationships/diagramLayout" Target="../diagrams/layout1.xml"/><Relationship Id="rId9"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9.emf"/></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16/j.ad.2025.104585"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hyperlink" Target="https://dermnetnz.org/"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53.xml.rels><?xml version="1.0" encoding="UTF-8" standalone="yes"?>
<Relationships xmlns="http://schemas.openxmlformats.org/package/2006/relationships"><Relationship Id="rId8" Type="http://schemas.openxmlformats.org/officeDocument/2006/relationships/hyperlink" Target="https://dermnetnz.org/" TargetMode="External"/><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54.xml.rels><?xml version="1.0" encoding="UTF-8" standalone="yes"?>
<Relationships xmlns="http://schemas.openxmlformats.org/package/2006/relationships"><Relationship Id="rId3" Type="http://schemas.openxmlformats.org/officeDocument/2006/relationships/hyperlink" Target="http://www.pcds.org.uk/clinical-guidance/actinic-keratosis-syn.-solar-keratosis"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emf"/><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3" Type="http://schemas.openxmlformats.org/officeDocument/2006/relationships/hyperlink" Target="https://cima.aemps.es/cima/pdfs/ft/78406/FT_78406.pdf%20/.%203"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cima.aemps.es/cima/dochtml/ft/73714/FT_73714.pdf" TargetMode="External"/><Relationship Id="rId5" Type="http://schemas.openxmlformats.org/officeDocument/2006/relationships/image" Target="../media/image165.jpeg"/><Relationship Id="rId4" Type="http://schemas.openxmlformats.org/officeDocument/2006/relationships/image" Target="../media/image164.jpe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hyperlink" Target="https://cima.aemps.es/cima/pdfs/ft/78406/FT_78406.pdf%20/.%203" TargetMode="External"/><Relationship Id="rId4" Type="http://schemas.openxmlformats.org/officeDocument/2006/relationships/image" Target="../media/image17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171.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3.jpeg"/></Relationships>
</file>

<file path=ppt/slides/_rels/slide6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76.png"/><Relationship Id="rId4" Type="http://schemas.openxmlformats.org/officeDocument/2006/relationships/diagramLayout" Target="../diagrams/layout4.xml"/><Relationship Id="rId9" Type="http://schemas.openxmlformats.org/officeDocument/2006/relationships/image" Target="../media/image17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4.emf"/></Relationships>
</file>

<file path=ppt/slides/_rels/slide68.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80.emf"/><Relationship Id="rId4" Type="http://schemas.openxmlformats.org/officeDocument/2006/relationships/image" Target="../media/image179.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83.emf"/><Relationship Id="rId4" Type="http://schemas.openxmlformats.org/officeDocument/2006/relationships/image" Target="../media/image182.emf"/></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84.emf"/></Relationships>
</file>

<file path=ppt/slides/_rels/slide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88.emf"/><Relationship Id="rId5" Type="http://schemas.openxmlformats.org/officeDocument/2006/relationships/image" Target="../media/image187.png"/><Relationship Id="rId4" Type="http://schemas.openxmlformats.org/officeDocument/2006/relationships/image" Target="../media/image186.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92.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8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CuadroTexto 1">
            <a:extLst>
              <a:ext uri="{FF2B5EF4-FFF2-40B4-BE49-F238E27FC236}">
                <a16:creationId xmlns:a16="http://schemas.microsoft.com/office/drawing/2014/main" id="{E34285AE-8426-EF4F-8E7A-0731480A837E}"/>
              </a:ext>
            </a:extLst>
          </p:cNvPr>
          <p:cNvSpPr txBox="1"/>
          <p:nvPr/>
        </p:nvSpPr>
        <p:spPr>
          <a:xfrm>
            <a:off x="1937659" y="6267939"/>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145E-AB5B-99C4-C70C-78D37E7EE98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A515052-3160-6DF5-45E2-6AB21AB1CFC3}"/>
              </a:ext>
            </a:extLst>
          </p:cNvPr>
          <p:cNvSpPr>
            <a:spLocks noGrp="1"/>
          </p:cNvSpPr>
          <p:nvPr>
            <p:ph sz="quarter" idx="18"/>
          </p:nvPr>
        </p:nvSpPr>
        <p:spPr>
          <a:xfrm>
            <a:off x="2042984" y="65904"/>
            <a:ext cx="9044116" cy="815545"/>
          </a:xfrm>
        </p:spPr>
        <p:txBody>
          <a:bodyPr>
            <a:normAutofit/>
          </a:bodyPr>
          <a:lstStyle/>
          <a:p>
            <a:r>
              <a:rPr lang="es-ES"/>
              <a:t>PSORIASIS: </a:t>
            </a:r>
            <a:r>
              <a:rPr lang="es-ES" sz="2800"/>
              <a:t>Diagnóstico diferencial de la psoriasis</a:t>
            </a:r>
            <a:endParaRPr lang="es-ES" sz="2400"/>
          </a:p>
        </p:txBody>
      </p:sp>
      <p:graphicFrame>
        <p:nvGraphicFramePr>
          <p:cNvPr id="15" name="Tabla 8">
            <a:extLst>
              <a:ext uri="{FF2B5EF4-FFF2-40B4-BE49-F238E27FC236}">
                <a16:creationId xmlns:a16="http://schemas.microsoft.com/office/drawing/2014/main" id="{3EF3A973-5AA8-C330-B773-7F3FA850DC99}"/>
              </a:ext>
            </a:extLst>
          </p:cNvPr>
          <p:cNvGraphicFramePr>
            <a:graphicFrameLocks noGrp="1"/>
          </p:cNvGraphicFramePr>
          <p:nvPr/>
        </p:nvGraphicFramePr>
        <p:xfrm>
          <a:off x="323245" y="1178843"/>
          <a:ext cx="11545510" cy="3711464"/>
        </p:xfrm>
        <a:graphic>
          <a:graphicData uri="http://schemas.openxmlformats.org/drawingml/2006/table">
            <a:tbl>
              <a:tblPr firstRow="1" bandRow="1">
                <a:tableStyleId>{5C22544A-7EE6-4342-B048-85BDC9FD1C3A}</a:tableStyleId>
              </a:tblPr>
              <a:tblGrid>
                <a:gridCol w="1056104">
                  <a:extLst>
                    <a:ext uri="{9D8B030D-6E8A-4147-A177-3AD203B41FA5}">
                      <a16:colId xmlns:a16="http://schemas.microsoft.com/office/drawing/2014/main" val="3117608443"/>
                    </a:ext>
                  </a:extLst>
                </a:gridCol>
                <a:gridCol w="1890379">
                  <a:extLst>
                    <a:ext uri="{9D8B030D-6E8A-4147-A177-3AD203B41FA5}">
                      <a16:colId xmlns:a16="http://schemas.microsoft.com/office/drawing/2014/main" val="3122169598"/>
                    </a:ext>
                  </a:extLst>
                </a:gridCol>
                <a:gridCol w="1607480">
                  <a:extLst>
                    <a:ext uri="{9D8B030D-6E8A-4147-A177-3AD203B41FA5}">
                      <a16:colId xmlns:a16="http://schemas.microsoft.com/office/drawing/2014/main" val="2708927900"/>
                    </a:ext>
                  </a:extLst>
                </a:gridCol>
                <a:gridCol w="1808502">
                  <a:extLst>
                    <a:ext uri="{9D8B030D-6E8A-4147-A177-3AD203B41FA5}">
                      <a16:colId xmlns:a16="http://schemas.microsoft.com/office/drawing/2014/main" val="3671945066"/>
                    </a:ext>
                  </a:extLst>
                </a:gridCol>
                <a:gridCol w="1771127">
                  <a:extLst>
                    <a:ext uri="{9D8B030D-6E8A-4147-A177-3AD203B41FA5}">
                      <a16:colId xmlns:a16="http://schemas.microsoft.com/office/drawing/2014/main" val="1641762106"/>
                    </a:ext>
                  </a:extLst>
                </a:gridCol>
                <a:gridCol w="1705959">
                  <a:extLst>
                    <a:ext uri="{9D8B030D-6E8A-4147-A177-3AD203B41FA5}">
                      <a16:colId xmlns:a16="http://schemas.microsoft.com/office/drawing/2014/main" val="3824329946"/>
                    </a:ext>
                  </a:extLst>
                </a:gridCol>
                <a:gridCol w="1705959">
                  <a:extLst>
                    <a:ext uri="{9D8B030D-6E8A-4147-A177-3AD203B41FA5}">
                      <a16:colId xmlns:a16="http://schemas.microsoft.com/office/drawing/2014/main" val="111639586"/>
                    </a:ext>
                  </a:extLst>
                </a:gridCol>
              </a:tblGrid>
              <a:tr h="453975">
                <a:tc>
                  <a:txBody>
                    <a:bodyPr/>
                    <a:lstStyle/>
                    <a:p>
                      <a:pPr algn="ctr"/>
                      <a:endParaRPr lang="es-ES" sz="1200" b="1"/>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PSORIASIS</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DERMATITIS SEBORREICA</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LIQUEN SIMPLE CRÓNICO</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ECCEMA NUMULAR</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DERMATITIS ATÓPICA</a:t>
                      </a:r>
                    </a:p>
                  </a:txBody>
                  <a:tcPr anchor="ctr">
                    <a:lnB w="12700" cap="flat" cmpd="sng" algn="ctr">
                      <a:solidFill>
                        <a:schemeClr val="tx1"/>
                      </a:solidFill>
                      <a:prstDash val="solid"/>
                      <a:round/>
                      <a:headEnd type="none" w="med" len="med"/>
                      <a:tailEnd type="none" w="med" len="med"/>
                    </a:lnB>
                    <a:solidFill>
                      <a:srgbClr val="012754"/>
                    </a:solidFill>
                  </a:tcPr>
                </a:tc>
                <a:tc>
                  <a:txBody>
                    <a:bodyPr/>
                    <a:lstStyle/>
                    <a:p>
                      <a:pPr algn="ctr"/>
                      <a:r>
                        <a:rPr lang="es-ES" sz="1200"/>
                        <a:t>INFECCIONES FÚNGICAS: TIÑAS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12754"/>
                    </a:solidFill>
                  </a:tcPr>
                </a:tc>
                <a:extLst>
                  <a:ext uri="{0D108BD9-81ED-4DB2-BD59-A6C34878D82A}">
                    <a16:rowId xmlns:a16="http://schemas.microsoft.com/office/drawing/2014/main" val="791822166"/>
                  </a:ext>
                </a:extLst>
              </a:tr>
              <a:tr h="998744">
                <a:tc rowSpan="2">
                  <a:txBody>
                    <a:bodyPr/>
                    <a:lstStyle/>
                    <a:p>
                      <a:pPr algn="ctr" defTabSz="720000"/>
                      <a:r>
                        <a:rPr lang="es-ES" sz="1000" b="1">
                          <a:solidFill>
                            <a:srgbClr val="F4A7AD"/>
                          </a:solidFill>
                        </a:rPr>
                        <a:t>SEMEJANZAS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Placas eritematosas, bordes netos, simétricas.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Áreas parcheadas eritematosas con superficie descamativa.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Placa de piel engrosada con superficie descamativa, hiperpigmentada, a menudo única.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Placas discoides bien delimitadas, eritematosas con escamas, simétricas.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defTabSz="720000"/>
                      <a:r>
                        <a:rPr lang="es-ES" sz="1000">
                          <a:solidFill>
                            <a:srgbClr val="012754"/>
                          </a:solidFill>
                        </a:rPr>
                        <a:t>Pápulas y parches excoriados, eritematosos, hiperpigmentados descamativos y pruriginosos.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s-ES" sz="1000">
                          <a:solidFill>
                            <a:srgbClr val="012754"/>
                          </a:solidFill>
                        </a:rPr>
                        <a:t>Placas eritematosas, borde neto, crecimiento lento y progresivo. Lesión única o múltiple asimétrica.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317633"/>
                  </a:ext>
                </a:extLst>
              </a:tr>
              <a:tr h="544769">
                <a:tc vMerge="1">
                  <a:txBody>
                    <a:bodyPr/>
                    <a:lstStyle/>
                    <a:p>
                      <a:pPr algn="ctr" defTabSz="720000"/>
                      <a:endParaRPr lang="es-ES" sz="1000" b="1">
                        <a:solidFill>
                          <a:srgbClr val="F4A7A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Afectación en cuero cabelludo, orejas, áreas </a:t>
                      </a:r>
                      <a:r>
                        <a:rPr lang="es-ES" sz="1000" err="1">
                          <a:solidFill>
                            <a:srgbClr val="012754"/>
                          </a:solidFill>
                        </a:rPr>
                        <a:t>intertriginosas</a:t>
                      </a:r>
                      <a:r>
                        <a:rPr lang="es-ES" sz="1000">
                          <a:solidFill>
                            <a:srgbClr val="012754"/>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Cuero cabelludo, orejas, áreas </a:t>
                      </a:r>
                      <a:r>
                        <a:rPr lang="es-ES" sz="1000" err="1">
                          <a:solidFill>
                            <a:srgbClr val="012754"/>
                          </a:solidFill>
                        </a:rPr>
                        <a:t>intertriginosas</a:t>
                      </a:r>
                      <a:r>
                        <a:rPr lang="es-ES" sz="1000">
                          <a:solidFill>
                            <a:srgbClr val="012754"/>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Cuerpo, cuero cabelludo y barba.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1039834"/>
                  </a:ext>
                </a:extLst>
              </a:tr>
              <a:tr h="544769">
                <a:tc rowSpan="2">
                  <a:txBody>
                    <a:bodyPr/>
                    <a:lstStyle/>
                    <a:p>
                      <a:pPr algn="ctr" defTabSz="720000"/>
                      <a:r>
                        <a:rPr lang="es-ES" sz="1000" b="1">
                          <a:solidFill>
                            <a:srgbClr val="F4A7AD"/>
                          </a:solidFill>
                        </a:rPr>
                        <a:t>DIFERENCIAS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Escama gruesa, bordes bien definidos.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Escama fina y grasa.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Descamación fina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Bordes poco definidos. Suelen tener vesículas, costras y fisuras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Descamación fina, bordes difusos.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a:solidFill>
                            <a:srgbClr val="012754"/>
                          </a:solidFill>
                        </a:rPr>
                        <a:t>Borde </a:t>
                      </a:r>
                      <a:r>
                        <a:rPr lang="es-ES" sz="1000" err="1">
                          <a:solidFill>
                            <a:srgbClr val="012754"/>
                          </a:solidFill>
                        </a:rPr>
                        <a:t>microvesicular</a:t>
                      </a:r>
                      <a:r>
                        <a:rPr lang="es-ES" sz="1000">
                          <a:solidFill>
                            <a:srgbClr val="012754"/>
                          </a:solidFill>
                        </a:rPr>
                        <a:t>. </a:t>
                      </a:r>
                    </a:p>
                    <a:p>
                      <a:pPr algn="ctr" defTabSz="720000"/>
                      <a:r>
                        <a:rPr lang="es-ES" sz="1000">
                          <a:solidFill>
                            <a:srgbClr val="012754"/>
                          </a:solidFill>
                        </a:rPr>
                        <a:t>Morfología anular.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0386"/>
                  </a:ext>
                </a:extLst>
              </a:tr>
              <a:tr h="1150068">
                <a:tc vMerge="1">
                  <a:txBody>
                    <a:bodyPr/>
                    <a:lstStyle/>
                    <a:p>
                      <a:pPr algn="ctr" defTabSz="720000"/>
                      <a:endParaRPr lang="es-ES" sz="1000" b="1">
                        <a:solidFill>
                          <a:srgbClr val="F4A7A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err="1">
                          <a:solidFill>
                            <a:srgbClr val="012754"/>
                          </a:solidFill>
                        </a:rPr>
                        <a:t>Onicopatía</a:t>
                      </a:r>
                      <a:r>
                        <a:rPr lang="es-ES" sz="1000">
                          <a:solidFill>
                            <a:srgbClr val="012754"/>
                          </a:solidFill>
                        </a:rPr>
                        <a:t> y otras asociaciones</a:t>
                      </a:r>
                    </a:p>
                    <a:p>
                      <a:pPr algn="ctr" defTabSz="720000"/>
                      <a:r>
                        <a:rPr lang="es-ES" sz="1000">
                          <a:solidFill>
                            <a:srgbClr val="012754"/>
                          </a:solidFill>
                        </a:rPr>
                        <a:t>Distribución simétrica. Zonas extensoras articulares.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Cejas, pliegues </a:t>
                      </a:r>
                      <a:r>
                        <a:rPr lang="es-ES" sz="1000" err="1">
                          <a:solidFill>
                            <a:srgbClr val="012754"/>
                          </a:solidFill>
                        </a:rPr>
                        <a:t>nasolabiales</a:t>
                      </a:r>
                      <a:r>
                        <a:rPr lang="es-ES" sz="1000">
                          <a:solidFill>
                            <a:srgbClr val="012754"/>
                          </a:solidFill>
                        </a:rPr>
                        <a:t>, centro de tórax, retroauricular.</a:t>
                      </a:r>
                    </a:p>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En cuero cabelludo NO sobrepasa línea del pelo.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Afecta a localizaciones accesibles al rascado.</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Flexuras EESS y caras laterales EEII.</a:t>
                      </a:r>
                    </a:p>
                    <a:p>
                      <a:pPr marL="0" marR="0" lvl="0" indent="0" algn="ctr" rtl="0" eaLnBrk="1" fontAlgn="auto" latinLnBrk="0" hangingPunct="1">
                        <a:lnSpc>
                          <a:spcPct val="100000"/>
                        </a:lnSpc>
                        <a:spcBef>
                          <a:spcPts val="0"/>
                        </a:spcBef>
                        <a:spcAft>
                          <a:spcPts val="0"/>
                        </a:spcAft>
                        <a:buClrTx/>
                        <a:buSzTx/>
                        <a:buFontTx/>
                        <a:buNone/>
                      </a:pPr>
                      <a:r>
                        <a:rPr lang="es-ES" sz="1000">
                          <a:solidFill>
                            <a:srgbClr val="012754"/>
                          </a:solidFill>
                        </a:rPr>
                        <a:t>Menos frecuente en tronco.</a:t>
                      </a:r>
                    </a:p>
                    <a:p>
                      <a:pPr marL="0" marR="0" lvl="0" indent="0" algn="ctr" defTabSz="720000" rtl="0" eaLnBrk="1" fontAlgn="auto" latinLnBrk="0" hangingPunct="1">
                        <a:lnSpc>
                          <a:spcPct val="100000"/>
                        </a:lnSpc>
                        <a:spcBef>
                          <a:spcPts val="0"/>
                        </a:spcBef>
                        <a:spcAft>
                          <a:spcPts val="0"/>
                        </a:spcAft>
                        <a:buClrTx/>
                        <a:buSzTx/>
                        <a:buFontTx/>
                        <a:buNone/>
                        <a:tabLst/>
                        <a:defRPr/>
                      </a:pPr>
                      <a:r>
                        <a:rPr lang="es-ES" sz="1000">
                          <a:solidFill>
                            <a:srgbClr val="012754"/>
                          </a:solidFill>
                        </a:rPr>
                        <a:t>Cara y cuero cabelludo NO afectados. </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Localización típica según edad.</a:t>
                      </a:r>
                    </a:p>
                    <a:p>
                      <a:pPr algn="ctr" defTabSz="720000"/>
                      <a:r>
                        <a:rPr lang="es-ES" sz="1000">
                          <a:solidFill>
                            <a:srgbClr val="012754"/>
                          </a:solidFill>
                        </a:rPr>
                        <a:t>Área del pañal conservada.</a:t>
                      </a:r>
                    </a:p>
                    <a:p>
                      <a:pPr algn="ctr" defTabSz="720000"/>
                      <a:endParaRPr lang="es-ES" sz="1000">
                        <a:solidFill>
                          <a:srgbClr val="01275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720000"/>
                      <a:r>
                        <a:rPr lang="es-ES" sz="1000">
                          <a:solidFill>
                            <a:srgbClr val="012754"/>
                          </a:solidFill>
                        </a:rPr>
                        <a:t>Inglés, uñas y pies.</a:t>
                      </a:r>
                    </a:p>
                    <a:p>
                      <a:pPr algn="ctr" defTabSz="720000"/>
                      <a:r>
                        <a:rPr lang="es-ES" sz="1000">
                          <a:solidFill>
                            <a:srgbClr val="012754"/>
                          </a:solidFill>
                        </a:rPr>
                        <a:t>Asimétrica si es múltiple.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465176"/>
                  </a:ext>
                </a:extLst>
              </a:tr>
            </a:tbl>
          </a:graphicData>
        </a:graphic>
      </p:graphicFrame>
      <p:pic>
        <p:nvPicPr>
          <p:cNvPr id="17" name="Imagen 16">
            <a:extLst>
              <a:ext uri="{FF2B5EF4-FFF2-40B4-BE49-F238E27FC236}">
                <a16:creationId xmlns:a16="http://schemas.microsoft.com/office/drawing/2014/main" id="{B7E2EA55-EBAC-FAA8-4B18-809DCDE755DF}"/>
              </a:ext>
            </a:extLst>
          </p:cNvPr>
          <p:cNvPicPr>
            <a:picLocks noChangeAspect="1"/>
          </p:cNvPicPr>
          <p:nvPr/>
        </p:nvPicPr>
        <p:blipFill>
          <a:blip r:embed="rId3">
            <a:alphaModFix/>
          </a:blip>
          <a:stretch>
            <a:fillRect/>
          </a:stretch>
        </p:blipFill>
        <p:spPr>
          <a:xfrm>
            <a:off x="5149661" y="5026079"/>
            <a:ext cx="1258207" cy="126033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9" name="Imagen 18">
            <a:extLst>
              <a:ext uri="{FF2B5EF4-FFF2-40B4-BE49-F238E27FC236}">
                <a16:creationId xmlns:a16="http://schemas.microsoft.com/office/drawing/2014/main" id="{2784547F-A870-804C-620C-E3E9647A1C16}"/>
              </a:ext>
            </a:extLst>
          </p:cNvPr>
          <p:cNvPicPr>
            <a:picLocks/>
          </p:cNvPicPr>
          <p:nvPr/>
        </p:nvPicPr>
        <p:blipFill>
          <a:blip r:embed="rId4">
            <a:alphaModFix/>
          </a:blip>
          <a:srcRect l="26857" t="5667" b="650"/>
          <a:stretch>
            <a:fillRect/>
          </a:stretch>
        </p:blipFill>
        <p:spPr>
          <a:xfrm>
            <a:off x="6908216" y="5026080"/>
            <a:ext cx="1260331" cy="126033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6" name="Imagen 25">
            <a:extLst>
              <a:ext uri="{FF2B5EF4-FFF2-40B4-BE49-F238E27FC236}">
                <a16:creationId xmlns:a16="http://schemas.microsoft.com/office/drawing/2014/main" id="{E7D0FA75-4E23-7ED3-D182-ABB3EC2537CE}"/>
              </a:ext>
            </a:extLst>
          </p:cNvPr>
          <p:cNvPicPr>
            <a:picLocks/>
          </p:cNvPicPr>
          <p:nvPr/>
        </p:nvPicPr>
        <p:blipFill>
          <a:blip r:embed="rId5">
            <a:alphaModFix/>
          </a:blip>
          <a:srcRect t="18574" b="20784"/>
          <a:stretch/>
        </p:blipFill>
        <p:spPr>
          <a:xfrm rot="5400000" flipH="1">
            <a:off x="10408440" y="5026079"/>
            <a:ext cx="1260331" cy="1260331"/>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4" name="Marcador de contenido 27">
            <a:extLst>
              <a:ext uri="{FF2B5EF4-FFF2-40B4-BE49-F238E27FC236}">
                <a16:creationId xmlns:a16="http://schemas.microsoft.com/office/drawing/2014/main" id="{612238DF-2001-68E3-A41E-E96B74B2D773}"/>
              </a:ext>
            </a:extLst>
          </p:cNvPr>
          <p:cNvSpPr txBox="1">
            <a:spLocks/>
          </p:cNvSpPr>
          <p:nvPr/>
        </p:nvSpPr>
        <p:spPr>
          <a:xfrm>
            <a:off x="1315779" y="6387675"/>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endParaRPr lang="es-ES"/>
          </a:p>
          <a:p>
            <a:pPr>
              <a:buClrTx/>
            </a:pPr>
            <a:endParaRPr lang="es-ES"/>
          </a:p>
          <a:p>
            <a:pPr>
              <a:buClrTx/>
            </a:pPr>
            <a:r>
              <a:rPr lang="es-ES" b="1"/>
              <a:t>Dixon E, </a:t>
            </a:r>
            <a:r>
              <a:rPr lang="es-ES" b="1" err="1"/>
              <a:t>Gisondi</a:t>
            </a:r>
            <a:r>
              <a:rPr lang="es-ES" b="1"/>
              <a:t> P. </a:t>
            </a:r>
            <a:r>
              <a:rPr lang="es-ES" b="1" err="1"/>
              <a:t>Differential</a:t>
            </a:r>
            <a:r>
              <a:rPr lang="es-ES" b="1"/>
              <a:t> diagnosis </a:t>
            </a:r>
            <a:r>
              <a:rPr lang="es-ES" b="1" err="1"/>
              <a:t>of</a:t>
            </a:r>
            <a:r>
              <a:rPr lang="es-ES" b="1"/>
              <a:t> psoriasis versus </a:t>
            </a:r>
            <a:r>
              <a:rPr lang="es-ES" b="1" err="1"/>
              <a:t>other</a:t>
            </a:r>
            <a:r>
              <a:rPr lang="es-ES" b="1"/>
              <a:t> </a:t>
            </a:r>
            <a:r>
              <a:rPr lang="es-ES" b="1" err="1"/>
              <a:t>common</a:t>
            </a:r>
            <a:r>
              <a:rPr lang="es-ES" b="1"/>
              <a:t> skin </a:t>
            </a:r>
            <a:r>
              <a:rPr lang="es-ES" b="1" err="1"/>
              <a:t>conditions</a:t>
            </a:r>
            <a:r>
              <a:rPr lang="es-ES" b="1"/>
              <a:t>. Psoriasis Hub. 2023.</a:t>
            </a:r>
            <a:r>
              <a:rPr lang="es-ES"/>
              <a:t> Disponible en: </a:t>
            </a:r>
            <a:r>
              <a:rPr lang="es-ES">
                <a:hlinkClick r:id="rId6" tooltip="https://psoriasis-hub.com/medical-information/editorial-theme-or-differential-diagnosis-of-psoriasis-versus-other-common-skin-conditions"/>
              </a:rPr>
              <a:t>https://psoriasis-hub.com/medical-</a:t>
            </a:r>
            <a:r>
              <a:rPr lang="es-ES" err="1">
                <a:hlinkClick r:id="rId6" tooltip="https://psoriasis-hub.com/medical-information/editorial-theme-or-differential-diagnosis-of-psoriasis-versus-other-common-skin-conditions"/>
              </a:rPr>
              <a:t>information</a:t>
            </a:r>
            <a:r>
              <a:rPr lang="es-ES">
                <a:hlinkClick r:id="rId6" tooltip="https://psoriasis-hub.com/medical-information/editorial-theme-or-differential-diagnosis-of-psoriasis-versus-other-common-skin-conditions"/>
              </a:rPr>
              <a:t>/editorial-</a:t>
            </a:r>
            <a:r>
              <a:rPr lang="es-ES" err="1">
                <a:hlinkClick r:id="rId6" tooltip="https://psoriasis-hub.com/medical-information/editorial-theme-or-differential-diagnosis-of-psoriasis-versus-other-common-skin-conditions"/>
              </a:rPr>
              <a:t>theme</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or</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differential</a:t>
            </a:r>
            <a:r>
              <a:rPr lang="es-ES">
                <a:hlinkClick r:id="rId6" tooltip="https://psoriasis-hub.com/medical-information/editorial-theme-or-differential-diagnosis-of-psoriasis-versus-other-common-skin-conditions"/>
              </a:rPr>
              <a:t>-diagnosis-</a:t>
            </a:r>
            <a:r>
              <a:rPr lang="es-ES" err="1">
                <a:hlinkClick r:id="rId6" tooltip="https://psoriasis-hub.com/medical-information/editorial-theme-or-differential-diagnosis-of-psoriasis-versus-other-common-skin-conditions"/>
              </a:rPr>
              <a:t>of</a:t>
            </a:r>
            <a:r>
              <a:rPr lang="es-ES">
                <a:hlinkClick r:id="rId6" tooltip="https://psoriasis-hub.com/medical-information/editorial-theme-or-differential-diagnosis-of-psoriasis-versus-other-common-skin-conditions"/>
              </a:rPr>
              <a:t>-</a:t>
            </a:r>
            <a:r>
              <a:rPr lang="es-ES" err="1">
                <a:hlinkClick r:id="rId6" tooltip="https://psoriasis-hub.com/medical-information/editorial-theme-or-differential-diagnosis-of-psoriasis-versus-other-common-skin-conditions"/>
              </a:rPr>
              <a:t>psoriasi</a:t>
            </a:r>
            <a:r>
              <a:rPr lang="es-ES">
                <a:hlinkClick r:id="rId6" tooltip="https://psoriasis-hub.com/medical-information/editorial-theme-or-differential-diagnosis-of-psoriasis-versus-other-common-skin-conditions"/>
              </a:rPr>
              <a:t>…</a:t>
            </a:r>
            <a:r>
              <a:rPr lang="es-ES"/>
              <a:t> </a:t>
            </a:r>
            <a:r>
              <a:rPr lang="es-ES">
                <a:hlinkClick r:id="rId6" tooltip="https://psoriasis-hub.com/medical-information/editorial-theme-or-differential-diagnosis-of-psoriasis-versus-other-common-skin-conditions"/>
              </a:rPr>
              <a:t>[psoriasis-hub.com]</a:t>
            </a:r>
            <a:r>
              <a:rPr lang="es-ES"/>
              <a:t> Todos los pacientes han dado su consentimiento al uso de las imágenes</a:t>
            </a:r>
          </a:p>
        </p:txBody>
      </p:sp>
      <p:pic>
        <p:nvPicPr>
          <p:cNvPr id="5122" name="Picture 2" descr="Psoriasis - Clinica DermoMedic">
            <a:extLst>
              <a:ext uri="{FF2B5EF4-FFF2-40B4-BE49-F238E27FC236}">
                <a16:creationId xmlns:a16="http://schemas.microsoft.com/office/drawing/2014/main" id="{6B3E58C9-0AC4-B8EF-9CC8-65D71E582564}"/>
              </a:ext>
            </a:extLst>
          </p:cNvPr>
          <p:cNvPicPr>
            <a:picLocks noChangeAspect="1" noChangeArrowheads="1"/>
          </p:cNvPicPr>
          <p:nvPr/>
        </p:nvPicPr>
        <p:blipFill rotWithShape="1">
          <a:blip r:embed="rId7" cstate="email">
            <a:alphaModFix/>
            <a:extLst>
              <a:ext uri="{28A0092B-C50C-407E-A947-70E740481C1C}">
                <a14:useLocalDpi xmlns:a14="http://schemas.microsoft.com/office/drawing/2010/main" val="0"/>
              </a:ext>
            </a:extLst>
          </a:blip>
          <a:srcRect l="8292" t="8179" r="10821" b="21664"/>
          <a:stretch>
            <a:fillRect/>
          </a:stretch>
        </p:blipFill>
        <p:spPr bwMode="auto">
          <a:xfrm>
            <a:off x="1627040" y="5026079"/>
            <a:ext cx="1453061" cy="1260331"/>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Piel roja y seca? ¿Caspa? ¿Costra láctea? No, es dermatitis seborreica. -  TUDERMA">
            <a:extLst>
              <a:ext uri="{FF2B5EF4-FFF2-40B4-BE49-F238E27FC236}">
                <a16:creationId xmlns:a16="http://schemas.microsoft.com/office/drawing/2014/main" id="{29FBC748-1E61-33E2-EFCE-325AF4F6E84A}"/>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val="0"/>
              </a:ext>
            </a:extLst>
          </a:blip>
          <a:srcRect l="11030" r="12429"/>
          <a:stretch>
            <a:fillRect/>
          </a:stretch>
        </p:blipFill>
        <p:spPr bwMode="auto">
          <a:xfrm>
            <a:off x="3318305" y="4998258"/>
            <a:ext cx="1604759" cy="1268719"/>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Dermatitis atópica en adultos: causas, síntomas y tratamiento - CIO Salud">
            <a:extLst>
              <a:ext uri="{FF2B5EF4-FFF2-40B4-BE49-F238E27FC236}">
                <a16:creationId xmlns:a16="http://schemas.microsoft.com/office/drawing/2014/main" id="{DC540450-B563-30C7-726F-BF708AA5F2FB}"/>
              </a:ext>
            </a:extLst>
          </p:cNvPr>
          <p:cNvPicPr>
            <a:picLocks noChangeAspect="1" noChangeArrowheads="1"/>
          </p:cNvPicPr>
          <p:nvPr/>
        </p:nvPicPr>
        <p:blipFill rotWithShape="1">
          <a:blip r:embed="rId9" cstate="email">
            <a:alphaModFix/>
            <a:extLst>
              <a:ext uri="{28A0092B-C50C-407E-A947-70E740481C1C}">
                <a14:useLocalDpi xmlns:a14="http://schemas.microsoft.com/office/drawing/2010/main" val="0"/>
              </a:ext>
            </a:extLst>
          </a:blip>
          <a:srcRect l="7943" r="9175"/>
          <a:stretch>
            <a:fillRect/>
          </a:stretch>
        </p:blipFill>
        <p:spPr bwMode="auto">
          <a:xfrm>
            <a:off x="8557745" y="5011005"/>
            <a:ext cx="1516983" cy="1298341"/>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13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9451-2742-748E-A110-2C58F73C18E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1E9CBD-57CC-D238-C350-372D073F3A11}"/>
              </a:ext>
            </a:extLst>
          </p:cNvPr>
          <p:cNvSpPr>
            <a:spLocks noGrp="1"/>
          </p:cNvSpPr>
          <p:nvPr>
            <p:ph sz="quarter" idx="13"/>
          </p:nvPr>
        </p:nvSpPr>
        <p:spPr/>
        <p:txBody>
          <a:bodyPr/>
          <a:lstStyle/>
          <a:p>
            <a:r>
              <a:rPr lang="es-ES" sz="2400">
                <a:solidFill>
                  <a:srgbClr val="1F3864"/>
                </a:solidFill>
                <a:latin typeface="+mj-lt"/>
              </a:rPr>
              <a:t>Comorbilidades asociadas</a:t>
            </a:r>
            <a:r>
              <a:rPr lang="es-ES" sz="2400" baseline="30000">
                <a:solidFill>
                  <a:srgbClr val="1F3864"/>
                </a:solidFill>
                <a:latin typeface="+mj-l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863B0AF2-91DF-8910-B39A-5CDB2B6B2FEA}"/>
              </a:ext>
            </a:extLst>
          </p:cNvPr>
          <p:cNvSpPr>
            <a:spLocks noGrp="1"/>
          </p:cNvSpPr>
          <p:nvPr>
            <p:ph sz="quarter" idx="18"/>
          </p:nvPr>
        </p:nvSpPr>
        <p:spPr/>
        <p:txBody>
          <a:bodyPr/>
          <a:lstStyle/>
          <a:p>
            <a:r>
              <a:rPr lang="es-ES"/>
              <a:t>PSORIASIS</a:t>
            </a:r>
          </a:p>
        </p:txBody>
      </p:sp>
      <p:sp>
        <p:nvSpPr>
          <p:cNvPr id="7" name="Rectángulo 6">
            <a:extLst>
              <a:ext uri="{FF2B5EF4-FFF2-40B4-BE49-F238E27FC236}">
                <a16:creationId xmlns:a16="http://schemas.microsoft.com/office/drawing/2014/main" id="{8CD1C687-767D-E5E8-BCEA-E605F26AA723}"/>
              </a:ext>
            </a:extLst>
          </p:cNvPr>
          <p:cNvSpPr/>
          <p:nvPr/>
        </p:nvSpPr>
        <p:spPr>
          <a:xfrm>
            <a:off x="344929" y="1829575"/>
            <a:ext cx="6585259" cy="4051844"/>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1 Imagen" descr="Ps enf sistemica Puig.jpg">
            <a:extLst>
              <a:ext uri="{FF2B5EF4-FFF2-40B4-BE49-F238E27FC236}">
                <a16:creationId xmlns:a16="http://schemas.microsoft.com/office/drawing/2014/main" id="{AE14D266-561E-424E-7427-23BE9C843666}"/>
              </a:ext>
            </a:extLst>
          </p:cNvPr>
          <p:cNvPicPr>
            <a:picLocks noChangeAspect="1"/>
          </p:cNvPicPr>
          <p:nvPr/>
        </p:nvPicPr>
        <p:blipFill>
          <a:blip r:embed="rId3" cstate="print"/>
          <a:srcRect l="6694" t="14440" r="27950"/>
          <a:stretch>
            <a:fillRect/>
          </a:stretch>
        </p:blipFill>
        <p:spPr>
          <a:xfrm>
            <a:off x="462288" y="2699346"/>
            <a:ext cx="6374579" cy="2304256"/>
          </a:xfrm>
          <a:prstGeom prst="rect">
            <a:avLst/>
          </a:prstGeom>
        </p:spPr>
      </p:pic>
      <p:pic>
        <p:nvPicPr>
          <p:cNvPr id="10" name="Imagen 9">
            <a:extLst>
              <a:ext uri="{FF2B5EF4-FFF2-40B4-BE49-F238E27FC236}">
                <a16:creationId xmlns:a16="http://schemas.microsoft.com/office/drawing/2014/main" id="{EB8C7F7A-5D76-B3CB-BE13-EE3E8E475932}"/>
              </a:ext>
            </a:extLst>
          </p:cNvPr>
          <p:cNvPicPr>
            <a:picLocks noChangeAspect="1"/>
          </p:cNvPicPr>
          <p:nvPr/>
        </p:nvPicPr>
        <p:blipFill>
          <a:blip r:embed="rId4"/>
          <a:srcRect b="23005"/>
          <a:stretch>
            <a:fillRect/>
          </a:stretch>
        </p:blipFill>
        <p:spPr>
          <a:xfrm>
            <a:off x="336883" y="5873373"/>
            <a:ext cx="6625391" cy="142195"/>
          </a:xfrm>
          <a:prstGeom prst="rect">
            <a:avLst/>
          </a:prstGeom>
        </p:spPr>
      </p:pic>
      <p:pic>
        <p:nvPicPr>
          <p:cNvPr id="1026" name="Picture 2">
            <a:extLst>
              <a:ext uri="{FF2B5EF4-FFF2-40B4-BE49-F238E27FC236}">
                <a16:creationId xmlns:a16="http://schemas.microsoft.com/office/drawing/2014/main" id="{19EEFC52-AA06-878B-FC97-E6F208FAABB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75772" y="1829575"/>
            <a:ext cx="3044778" cy="406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89D7-EAA1-BAC9-BD2E-52F2EAFFB13C}"/>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434A9EE8-F1C9-3913-E4AC-53F62BFF88C6}"/>
              </a:ext>
            </a:extLst>
          </p:cNvPr>
          <p:cNvGrpSpPr/>
          <p:nvPr/>
        </p:nvGrpSpPr>
        <p:grpSpPr>
          <a:xfrm>
            <a:off x="3136900" y="1778001"/>
            <a:ext cx="5867400" cy="4356099"/>
            <a:chOff x="787400" y="1676401"/>
            <a:chExt cx="4953000" cy="3754967"/>
          </a:xfrm>
        </p:grpSpPr>
        <p:sp>
          <p:nvSpPr>
            <p:cNvPr id="11" name="Rectángulo 10">
              <a:extLst>
                <a:ext uri="{FF2B5EF4-FFF2-40B4-BE49-F238E27FC236}">
                  <a16:creationId xmlns:a16="http://schemas.microsoft.com/office/drawing/2014/main" id="{23701009-7244-88C9-1A12-CD9A3EDB5A24}"/>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Imagen 11">
              <a:extLst>
                <a:ext uri="{FF2B5EF4-FFF2-40B4-BE49-F238E27FC236}">
                  <a16:creationId xmlns:a16="http://schemas.microsoft.com/office/drawing/2014/main" id="{CF242D16-E5B8-0E93-DC30-574A5898F41C}"/>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6771B99A-A347-94EA-69D6-7FE6AF7D6EA3}"/>
              </a:ext>
            </a:extLst>
          </p:cNvPr>
          <p:cNvSpPr>
            <a:spLocks noGrp="1"/>
          </p:cNvSpPr>
          <p:nvPr>
            <p:ph sz="quarter" idx="13"/>
          </p:nvPr>
        </p:nvSpPr>
        <p:spPr>
          <a:xfrm>
            <a:off x="329210" y="1107221"/>
            <a:ext cx="10736187" cy="440196"/>
          </a:xfrm>
        </p:spPr>
        <p:txBody>
          <a:bodyPr/>
          <a:lstStyle/>
          <a:p>
            <a:r>
              <a:rPr lang="es-ES_tradnl"/>
              <a:t>Tiempo hasta un evento cardiovascular categorizado por la severidad de la psoriasis</a:t>
            </a:r>
            <a:r>
              <a:rPr lang="es-ES_tradnl" baseline="30000"/>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EFB3D1D4-3805-B267-5ECE-509467C6E82B}"/>
              </a:ext>
            </a:extLst>
          </p:cNvPr>
          <p:cNvSpPr>
            <a:spLocks noGrp="1"/>
          </p:cNvSpPr>
          <p:nvPr>
            <p:ph sz="quarter" idx="18"/>
          </p:nvPr>
        </p:nvSpPr>
        <p:spPr/>
        <p:txBody>
          <a:bodyPr/>
          <a:lstStyle/>
          <a:p>
            <a:r>
              <a:rPr lang="es-ES"/>
              <a:t>PSORIASIS</a:t>
            </a:r>
          </a:p>
        </p:txBody>
      </p:sp>
      <p:pic>
        <p:nvPicPr>
          <p:cNvPr id="4" name="Imagen 3">
            <a:extLst>
              <a:ext uri="{FF2B5EF4-FFF2-40B4-BE49-F238E27FC236}">
                <a16:creationId xmlns:a16="http://schemas.microsoft.com/office/drawing/2014/main" id="{56C2C9A6-C6F3-9A50-56DF-1C2F4AE357D7}"/>
              </a:ext>
            </a:extLst>
          </p:cNvPr>
          <p:cNvPicPr>
            <a:picLocks noChangeAspect="1"/>
          </p:cNvPicPr>
          <p:nvPr/>
        </p:nvPicPr>
        <p:blipFill>
          <a:blip r:embed="rId4"/>
          <a:stretch>
            <a:fillRect/>
          </a:stretch>
        </p:blipFill>
        <p:spPr>
          <a:xfrm>
            <a:off x="3492204" y="1859164"/>
            <a:ext cx="5458237" cy="4051270"/>
          </a:xfrm>
          <a:prstGeom prst="rect">
            <a:avLst/>
          </a:prstGeom>
        </p:spPr>
      </p:pic>
      <p:sp>
        <p:nvSpPr>
          <p:cNvPr id="7" name="Marcador de contenido 6">
            <a:extLst>
              <a:ext uri="{FF2B5EF4-FFF2-40B4-BE49-F238E27FC236}">
                <a16:creationId xmlns:a16="http://schemas.microsoft.com/office/drawing/2014/main" id="{A4FE1025-916B-3261-275E-31F96A7C4677}"/>
              </a:ext>
            </a:extLst>
          </p:cNvPr>
          <p:cNvSpPr>
            <a:spLocks noGrp="1"/>
          </p:cNvSpPr>
          <p:nvPr>
            <p:ph sz="quarter" idx="24"/>
          </p:nvPr>
        </p:nvSpPr>
        <p:spPr>
          <a:xfrm>
            <a:off x="1515763" y="6133758"/>
            <a:ext cx="10352992" cy="428367"/>
          </a:xfrm>
        </p:spPr>
        <p:txBody>
          <a:bodyPr/>
          <a:lstStyle/>
          <a:p>
            <a:r>
              <a:rPr lang="es-ES"/>
              <a:t>1. </a:t>
            </a:r>
            <a:r>
              <a:rPr lang="es-ES" err="1"/>
              <a:t>Svedbom</a:t>
            </a:r>
            <a:r>
              <a:rPr lang="es-ES"/>
              <a:t> A, et al. Skin </a:t>
            </a:r>
            <a:r>
              <a:rPr lang="es-ES" err="1"/>
              <a:t>Inflammation</a:t>
            </a:r>
            <a:r>
              <a:rPr lang="es-ES"/>
              <a:t>, </a:t>
            </a:r>
            <a:r>
              <a:rPr lang="es-ES" err="1"/>
              <a:t>Systemic</a:t>
            </a:r>
            <a:r>
              <a:rPr lang="es-ES"/>
              <a:t> </a:t>
            </a:r>
            <a:r>
              <a:rPr lang="es-ES" err="1"/>
              <a:t>Inflammation</a:t>
            </a:r>
            <a:r>
              <a:rPr lang="es-ES"/>
              <a:t>, and Cardiovascular </a:t>
            </a:r>
            <a:r>
              <a:rPr lang="es-ES" err="1"/>
              <a:t>Disease</a:t>
            </a:r>
            <a:r>
              <a:rPr lang="es-ES"/>
              <a:t> in Psoriasis. JAMA </a:t>
            </a:r>
            <a:r>
              <a:rPr lang="es-ES" err="1"/>
              <a:t>Dermatol</a:t>
            </a:r>
            <a:r>
              <a:rPr lang="es-ES"/>
              <a:t>. 2025 Jan 1;161(1):81-86. </a:t>
            </a:r>
            <a:r>
              <a:rPr lang="es-ES" err="1"/>
              <a:t>doi</a:t>
            </a:r>
            <a:r>
              <a:rPr lang="es-ES"/>
              <a:t>: 10.1001/jamadermatol.2024.4433. </a:t>
            </a:r>
          </a:p>
        </p:txBody>
      </p:sp>
      <p:pic>
        <p:nvPicPr>
          <p:cNvPr id="6" name="Imagen 5" descr="Imagen que contiene panal, interior, objeto, luz&#10;&#10;El contenido generado por IA puede ser incorrecto.">
            <a:extLst>
              <a:ext uri="{FF2B5EF4-FFF2-40B4-BE49-F238E27FC236}">
                <a16:creationId xmlns:a16="http://schemas.microsoft.com/office/drawing/2014/main" id="{49AFE705-A470-3E9B-901D-EF66F4D83305}"/>
              </a:ext>
            </a:extLst>
          </p:cNvPr>
          <p:cNvPicPr>
            <a:picLocks noChangeAspect="1"/>
          </p:cNvPicPr>
          <p:nvPr/>
        </p:nvPicPr>
        <p:blipFill>
          <a:blip r:embed="rId5" cstate="email">
            <a:extLst>
              <a:ext uri="{28A0092B-C50C-407E-A947-70E740481C1C}">
                <a14:useLocalDpi xmlns:a14="http://schemas.microsoft.com/office/drawing/2010/main" val="0"/>
              </a:ext>
            </a:extLst>
          </a:blip>
          <a:srcRect b="33068"/>
          <a:stretch>
            <a:fillRect/>
          </a:stretch>
        </p:blipFill>
        <p:spPr>
          <a:xfrm rot="5400000">
            <a:off x="482104" y="3953259"/>
            <a:ext cx="1727259" cy="2691470"/>
          </a:xfrm>
          <a:prstGeom prst="rect">
            <a:avLst/>
          </a:prstGeom>
        </p:spPr>
      </p:pic>
      <p:pic>
        <p:nvPicPr>
          <p:cNvPr id="9" name="Imagen 8" descr="Imagen que contiene panal, con baldosas, edificio, raqueta&#10;&#10;El contenido generado por IA puede ser incorrecto.">
            <a:extLst>
              <a:ext uri="{FF2B5EF4-FFF2-40B4-BE49-F238E27FC236}">
                <a16:creationId xmlns:a16="http://schemas.microsoft.com/office/drawing/2014/main" id="{CB911429-0EF4-49FA-5478-1BF324AF74ED}"/>
              </a:ext>
            </a:extLst>
          </p:cNvPr>
          <p:cNvPicPr>
            <a:picLocks noChangeAspect="1"/>
          </p:cNvPicPr>
          <p:nvPr/>
        </p:nvPicPr>
        <p:blipFill>
          <a:blip r:embed="rId6" cstate="email">
            <a:extLst>
              <a:ext uri="{28A0092B-C50C-407E-A947-70E740481C1C}">
                <a14:useLocalDpi xmlns:a14="http://schemas.microsoft.com/office/drawing/2010/main" val="0"/>
              </a:ext>
            </a:extLst>
          </a:blip>
          <a:srcRect b="54088"/>
          <a:stretch>
            <a:fillRect/>
          </a:stretch>
        </p:blipFill>
        <p:spPr>
          <a:xfrm rot="16200000" flipH="1">
            <a:off x="9394033" y="3429709"/>
            <a:ext cx="3027115" cy="2568823"/>
          </a:xfrm>
          <a:prstGeom prst="rect">
            <a:avLst/>
          </a:prstGeom>
        </p:spPr>
      </p:pic>
    </p:spTree>
    <p:extLst>
      <p:ext uri="{BB962C8B-B14F-4D97-AF65-F5344CB8AC3E}">
        <p14:creationId xmlns:p14="http://schemas.microsoft.com/office/powerpoint/2010/main" val="171205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E1A4-062C-B91D-BA4B-099FB894734C}"/>
            </a:ext>
          </a:extLst>
        </p:cNvPr>
        <p:cNvGrpSpPr/>
        <p:nvPr/>
      </p:nvGrpSpPr>
      <p:grpSpPr>
        <a:xfrm>
          <a:off x="0" y="0"/>
          <a:ext cx="0" cy="0"/>
          <a:chOff x="0" y="0"/>
          <a:chExt cx="0" cy="0"/>
        </a:xfrm>
      </p:grpSpPr>
      <p:grpSp>
        <p:nvGrpSpPr>
          <p:cNvPr id="41" name="Grupo 40">
            <a:extLst>
              <a:ext uri="{FF2B5EF4-FFF2-40B4-BE49-F238E27FC236}">
                <a16:creationId xmlns:a16="http://schemas.microsoft.com/office/drawing/2014/main" id="{18E2E568-AC45-598C-C7F7-8C68EA5B37DA}"/>
              </a:ext>
            </a:extLst>
          </p:cNvPr>
          <p:cNvGrpSpPr/>
          <p:nvPr/>
        </p:nvGrpSpPr>
        <p:grpSpPr>
          <a:xfrm>
            <a:off x="215900" y="1574801"/>
            <a:ext cx="4953000" cy="4876799"/>
            <a:chOff x="787400" y="1676401"/>
            <a:chExt cx="4953000" cy="3754967"/>
          </a:xfrm>
        </p:grpSpPr>
        <p:sp>
          <p:nvSpPr>
            <p:cNvPr id="42" name="Rectángulo 41">
              <a:extLst>
                <a:ext uri="{FF2B5EF4-FFF2-40B4-BE49-F238E27FC236}">
                  <a16:creationId xmlns:a16="http://schemas.microsoft.com/office/drawing/2014/main" id="{15DCC4E4-1ED0-FCBC-BCBF-EA498E99F7FE}"/>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3" name="Imagen 42">
              <a:extLst>
                <a:ext uri="{FF2B5EF4-FFF2-40B4-BE49-F238E27FC236}">
                  <a16:creationId xmlns:a16="http://schemas.microsoft.com/office/drawing/2014/main" id="{BF01302A-9283-BD1C-0B00-D1F80E36528A}"/>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8A542BCA-1BA5-55D6-0497-36262CB0DCA3}"/>
              </a:ext>
            </a:extLst>
          </p:cNvPr>
          <p:cNvSpPr>
            <a:spLocks noGrp="1"/>
          </p:cNvSpPr>
          <p:nvPr>
            <p:ph sz="quarter" idx="13"/>
          </p:nvPr>
        </p:nvSpPr>
        <p:spPr/>
        <p:txBody>
          <a:bodyPr/>
          <a:lstStyle/>
          <a:p>
            <a:r>
              <a:rPr lang="es-ES_tradnl"/>
              <a:t>La psoriasis está asociada a la aterosclerosis subclínica</a:t>
            </a:r>
            <a:r>
              <a:rPr lang="es-ES_tradnl" baseline="30000"/>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F52E01F4-D62D-93A4-FF03-5103554FB354}"/>
              </a:ext>
            </a:extLst>
          </p:cNvPr>
          <p:cNvSpPr>
            <a:spLocks noGrp="1"/>
          </p:cNvSpPr>
          <p:nvPr>
            <p:ph sz="quarter" idx="18"/>
          </p:nvPr>
        </p:nvSpPr>
        <p:spPr/>
        <p:txBody>
          <a:bodyPr/>
          <a:lstStyle/>
          <a:p>
            <a:r>
              <a:rPr lang="es-ES"/>
              <a:t>PSORIASIS</a:t>
            </a:r>
          </a:p>
        </p:txBody>
      </p:sp>
      <p:sp>
        <p:nvSpPr>
          <p:cNvPr id="3" name="CuadroTexto 2">
            <a:extLst>
              <a:ext uri="{FF2B5EF4-FFF2-40B4-BE49-F238E27FC236}">
                <a16:creationId xmlns:a16="http://schemas.microsoft.com/office/drawing/2014/main" id="{FB501390-7D5E-3468-3CD4-24208A5E4048}"/>
              </a:ext>
            </a:extLst>
          </p:cNvPr>
          <p:cNvSpPr txBox="1"/>
          <p:nvPr/>
        </p:nvSpPr>
        <p:spPr>
          <a:xfrm>
            <a:off x="507962" y="6006826"/>
            <a:ext cx="2452878" cy="2000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700" u="none" strike="noStrike" kern="1200" cap="none" spc="0" normalizeH="0" baseline="0" noProof="0" err="1">
                <a:ln>
                  <a:noFill/>
                </a:ln>
                <a:solidFill>
                  <a:srgbClr val="6F6F6F"/>
                </a:solidFill>
                <a:effectLst/>
                <a:uLnTx/>
                <a:uFillTx/>
                <a:latin typeface="+mj-lt"/>
                <a:ea typeface="+mn-ea"/>
                <a:cs typeface="+mn-cs"/>
              </a:rPr>
              <a:t>Eur</a:t>
            </a:r>
            <a:r>
              <a:rPr kumimoji="0" lang="pt-BR" sz="700" u="none" strike="noStrike" kern="1200" cap="none" spc="0" normalizeH="0" baseline="0" noProof="0">
                <a:ln>
                  <a:noFill/>
                </a:ln>
                <a:solidFill>
                  <a:srgbClr val="6F6F6F"/>
                </a:solidFill>
                <a:effectLst/>
                <a:uLnTx/>
                <a:uFillTx/>
                <a:latin typeface="+mj-lt"/>
                <a:ea typeface="+mn-ea"/>
                <a:cs typeface="+mn-cs"/>
              </a:rPr>
              <a:t> J Prev </a:t>
            </a:r>
            <a:r>
              <a:rPr kumimoji="0" lang="pt-BR" sz="700" u="none" strike="noStrike" kern="1200" cap="none" spc="0" normalizeH="0" baseline="0" noProof="0" err="1">
                <a:ln>
                  <a:noFill/>
                </a:ln>
                <a:solidFill>
                  <a:srgbClr val="6F6F6F"/>
                </a:solidFill>
                <a:effectLst/>
                <a:uLnTx/>
                <a:uFillTx/>
                <a:latin typeface="+mj-lt"/>
                <a:ea typeface="+mn-ea"/>
                <a:cs typeface="+mn-cs"/>
              </a:rPr>
              <a:t>Cardiol</a:t>
            </a:r>
            <a:r>
              <a:rPr kumimoji="0" lang="pt-BR" sz="700" u="none" strike="noStrike" kern="1200" cap="none" spc="0" normalizeH="0" baseline="0" noProof="0">
                <a:ln>
                  <a:noFill/>
                </a:ln>
                <a:solidFill>
                  <a:srgbClr val="6F6F6F"/>
                </a:solidFill>
                <a:effectLst/>
                <a:uLnTx/>
                <a:uFillTx/>
                <a:latin typeface="+mj-lt"/>
                <a:ea typeface="+mn-ea"/>
                <a:cs typeface="+mn-cs"/>
              </a:rPr>
              <a:t>. 2022 Mar 30;29(4):591-598.</a:t>
            </a:r>
            <a:endParaRPr kumimoji="0" lang="es-ES" sz="700" u="none" strike="noStrike" kern="1200" cap="none" spc="0" normalizeH="0" baseline="0" noProof="0">
              <a:ln>
                <a:noFill/>
              </a:ln>
              <a:solidFill>
                <a:srgbClr val="6F6F6F"/>
              </a:solidFill>
              <a:effectLst/>
              <a:uLnTx/>
              <a:uFillTx/>
              <a:latin typeface="+mj-lt"/>
              <a:ea typeface="+mn-ea"/>
              <a:cs typeface="+mn-cs"/>
            </a:endParaRPr>
          </a:p>
        </p:txBody>
      </p:sp>
      <p:grpSp>
        <p:nvGrpSpPr>
          <p:cNvPr id="14" name="Grupo 13">
            <a:extLst>
              <a:ext uri="{FF2B5EF4-FFF2-40B4-BE49-F238E27FC236}">
                <a16:creationId xmlns:a16="http://schemas.microsoft.com/office/drawing/2014/main" id="{C2F62ACA-42F2-E589-0905-4CB30A314CCD}"/>
              </a:ext>
            </a:extLst>
          </p:cNvPr>
          <p:cNvGrpSpPr/>
          <p:nvPr/>
        </p:nvGrpSpPr>
        <p:grpSpPr>
          <a:xfrm>
            <a:off x="520719" y="1696303"/>
            <a:ext cx="4343361" cy="4392411"/>
            <a:chOff x="798577" y="1151539"/>
            <a:chExt cx="5245292" cy="5375021"/>
          </a:xfrm>
        </p:grpSpPr>
        <p:grpSp>
          <p:nvGrpSpPr>
            <p:cNvPr id="16" name="Grupo 15">
              <a:extLst>
                <a:ext uri="{FF2B5EF4-FFF2-40B4-BE49-F238E27FC236}">
                  <a16:creationId xmlns:a16="http://schemas.microsoft.com/office/drawing/2014/main" id="{1A33EE63-ACE1-C932-63C0-890B98F5F92B}"/>
                </a:ext>
              </a:extLst>
            </p:cNvPr>
            <p:cNvGrpSpPr/>
            <p:nvPr/>
          </p:nvGrpSpPr>
          <p:grpSpPr>
            <a:xfrm>
              <a:off x="798577" y="1151539"/>
              <a:ext cx="5245292" cy="5375021"/>
              <a:chOff x="2844632" y="107309"/>
              <a:chExt cx="6545236" cy="6248722"/>
            </a:xfrm>
          </p:grpSpPr>
          <p:pic>
            <p:nvPicPr>
              <p:cNvPr id="19" name="Imagen 18">
                <a:extLst>
                  <a:ext uri="{FF2B5EF4-FFF2-40B4-BE49-F238E27FC236}">
                    <a16:creationId xmlns:a16="http://schemas.microsoft.com/office/drawing/2014/main" id="{92D10C3B-9591-C41D-73BA-AEE8CCDCBF75}"/>
                  </a:ext>
                </a:extLst>
              </p:cNvPr>
              <p:cNvPicPr>
                <a:picLocks noChangeAspect="1"/>
              </p:cNvPicPr>
              <p:nvPr/>
            </p:nvPicPr>
            <p:blipFill>
              <a:blip r:embed="rId4">
                <a:clrChange>
                  <a:clrFrom>
                    <a:srgbClr val="DCECEF"/>
                  </a:clrFrom>
                  <a:clrTo>
                    <a:srgbClr val="DCECEF">
                      <a:alpha val="0"/>
                    </a:srgbClr>
                  </a:clrTo>
                </a:clrChange>
              </a:blip>
              <a:stretch>
                <a:fillRect/>
              </a:stretch>
            </p:blipFill>
            <p:spPr>
              <a:xfrm>
                <a:off x="2844632" y="107309"/>
                <a:ext cx="6545236" cy="5268409"/>
              </a:xfrm>
              <a:prstGeom prst="rect">
                <a:avLst/>
              </a:prstGeom>
            </p:spPr>
          </p:pic>
          <p:pic>
            <p:nvPicPr>
              <p:cNvPr id="21" name="Imagen 20">
                <a:extLst>
                  <a:ext uri="{FF2B5EF4-FFF2-40B4-BE49-F238E27FC236}">
                    <a16:creationId xmlns:a16="http://schemas.microsoft.com/office/drawing/2014/main" id="{E827E243-FD72-27C3-3A0D-95A5A946DF2C}"/>
                  </a:ext>
                </a:extLst>
              </p:cNvPr>
              <p:cNvPicPr>
                <a:picLocks noChangeAspect="1"/>
              </p:cNvPicPr>
              <p:nvPr/>
            </p:nvPicPr>
            <p:blipFill>
              <a:blip r:embed="rId5">
                <a:clrChange>
                  <a:clrFrom>
                    <a:srgbClr val="DCECEF"/>
                  </a:clrFrom>
                  <a:clrTo>
                    <a:srgbClr val="DCECEF">
                      <a:alpha val="0"/>
                    </a:srgbClr>
                  </a:clrTo>
                </a:clrChange>
              </a:blip>
              <a:stretch>
                <a:fillRect/>
              </a:stretch>
            </p:blipFill>
            <p:spPr>
              <a:xfrm>
                <a:off x="2863684" y="5251074"/>
                <a:ext cx="6464632" cy="1104957"/>
              </a:xfrm>
              <a:prstGeom prst="rect">
                <a:avLst/>
              </a:prstGeom>
            </p:spPr>
          </p:pic>
        </p:grpSp>
        <p:sp>
          <p:nvSpPr>
            <p:cNvPr id="17" name="Rectángulo 16">
              <a:extLst>
                <a:ext uri="{FF2B5EF4-FFF2-40B4-BE49-F238E27FC236}">
                  <a16:creationId xmlns:a16="http://schemas.microsoft.com/office/drawing/2014/main" id="{A1ADD626-C1C5-50D0-3B80-2E4D6FEB61E4}"/>
                </a:ext>
              </a:extLst>
            </p:cNvPr>
            <p:cNvSpPr/>
            <p:nvPr/>
          </p:nvSpPr>
          <p:spPr>
            <a:xfrm>
              <a:off x="828671" y="5576099"/>
              <a:ext cx="5181138" cy="650965"/>
            </a:xfrm>
            <a:prstGeom prst="rect">
              <a:avLst/>
            </a:prstGeom>
            <a:noFill/>
            <a:ln w="25400">
              <a:solidFill>
                <a:srgbClr val="F4A7A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23" name="Marcador de contenido 2">
            <a:extLst>
              <a:ext uri="{FF2B5EF4-FFF2-40B4-BE49-F238E27FC236}">
                <a16:creationId xmlns:a16="http://schemas.microsoft.com/office/drawing/2014/main" id="{A71033C8-F805-E068-3DBE-E0CF84686FDF}"/>
              </a:ext>
            </a:extLst>
          </p:cNvPr>
          <p:cNvSpPr txBox="1">
            <a:spLocks/>
          </p:cNvSpPr>
          <p:nvPr/>
        </p:nvSpPr>
        <p:spPr>
          <a:xfrm>
            <a:off x="5771963" y="1611901"/>
            <a:ext cx="5912148" cy="555908"/>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err="1">
                <a:ln>
                  <a:noFill/>
                </a:ln>
                <a:solidFill>
                  <a:srgbClr val="012754"/>
                </a:solidFill>
                <a:effectLst/>
                <a:uLnTx/>
                <a:uFillTx/>
                <a:latin typeface="+mj-lt"/>
                <a:ea typeface="+mn-ea"/>
                <a:cs typeface="+mn-cs"/>
              </a:rPr>
              <a:t>Pacientes</a:t>
            </a:r>
            <a:r>
              <a:rPr kumimoji="0" lang="en-US" sz="1400" b="1" i="0" u="none" strike="noStrike" kern="1200" cap="none" spc="0" normalizeH="0" baseline="0" noProof="0">
                <a:ln>
                  <a:noFill/>
                </a:ln>
                <a:solidFill>
                  <a:srgbClr val="012754"/>
                </a:solidFill>
                <a:effectLst/>
                <a:uLnTx/>
                <a:uFillTx/>
                <a:latin typeface="+mj-lt"/>
                <a:ea typeface="+mn-ea"/>
                <a:cs typeface="+mn-cs"/>
              </a:rPr>
              <a:t> con psoriasis, sin (A,C, E) o con (B,D, F) atherosclerosis </a:t>
            </a:r>
            <a:r>
              <a:rPr kumimoji="0" lang="en-US" sz="1400" b="1" i="0" u="none" strike="noStrike" kern="1200" cap="none" spc="0" normalizeH="0" baseline="0" noProof="0" err="1">
                <a:ln>
                  <a:noFill/>
                </a:ln>
                <a:solidFill>
                  <a:srgbClr val="012754"/>
                </a:solidFill>
                <a:effectLst/>
                <a:uLnTx/>
                <a:uFillTx/>
                <a:latin typeface="+mj-lt"/>
                <a:ea typeface="+mn-ea"/>
                <a:cs typeface="+mn-cs"/>
              </a:rPr>
              <a:t>subclínica</a:t>
            </a:r>
            <a:r>
              <a:rPr kumimoji="0" lang="en-US" sz="1400" b="1" i="0" u="none" strike="noStrike" kern="1200" cap="none" spc="0" normalizeH="0" baseline="0" noProof="0">
                <a:ln>
                  <a:noFill/>
                </a:ln>
                <a:solidFill>
                  <a:srgbClr val="012754"/>
                </a:solidFill>
                <a:effectLst/>
                <a:uLnTx/>
                <a:uFillTx/>
                <a:latin typeface="+mj-lt"/>
                <a:ea typeface="+mn-ea"/>
                <a:cs typeface="+mn-cs"/>
              </a:rPr>
              <a:t> </a:t>
            </a:r>
            <a:r>
              <a:rPr kumimoji="0" lang="en-US" sz="1400" b="1" i="0" u="none" strike="noStrike" kern="1200" cap="none" spc="0" normalizeH="0" baseline="0" noProof="0" err="1">
                <a:ln>
                  <a:noFill/>
                </a:ln>
                <a:solidFill>
                  <a:srgbClr val="012754"/>
                </a:solidFill>
                <a:effectLst/>
                <a:uLnTx/>
                <a:uFillTx/>
                <a:latin typeface="+mj-lt"/>
                <a:ea typeface="+mn-ea"/>
                <a:cs typeface="+mn-cs"/>
              </a:rPr>
              <a:t>en</a:t>
            </a:r>
            <a:r>
              <a:rPr kumimoji="0" lang="en-US" sz="1400" b="1" i="0" u="none" strike="noStrike" kern="1200" cap="none" spc="0" normalizeH="0" baseline="0" noProof="0">
                <a:ln>
                  <a:noFill/>
                </a:ln>
                <a:solidFill>
                  <a:srgbClr val="012754"/>
                </a:solidFill>
                <a:effectLst/>
                <a:uLnTx/>
                <a:uFillTx/>
                <a:latin typeface="+mj-lt"/>
                <a:ea typeface="+mn-ea"/>
                <a:cs typeface="+mn-cs"/>
              </a:rPr>
              <a:t> la </a:t>
            </a:r>
            <a:r>
              <a:rPr kumimoji="0" lang="en-US" sz="1400" b="1" i="0" u="none" strike="noStrike" kern="1200" cap="none" spc="0" normalizeH="0" baseline="0" noProof="0" err="1">
                <a:ln>
                  <a:noFill/>
                </a:ln>
                <a:solidFill>
                  <a:srgbClr val="012754"/>
                </a:solidFill>
                <a:effectLst/>
                <a:uLnTx/>
                <a:uFillTx/>
                <a:latin typeface="+mj-lt"/>
                <a:ea typeface="+mn-ea"/>
                <a:cs typeface="+mn-cs"/>
              </a:rPr>
              <a:t>carótida</a:t>
            </a:r>
            <a:r>
              <a:rPr kumimoji="0" lang="en-US" sz="1400" b="1" i="0" u="none" strike="noStrike" kern="1200" cap="none" spc="0" normalizeH="0" baseline="0" noProof="0">
                <a:ln>
                  <a:noFill/>
                </a:ln>
                <a:solidFill>
                  <a:srgbClr val="012754"/>
                </a:solidFill>
                <a:effectLst/>
                <a:uLnTx/>
                <a:uFillTx/>
                <a:latin typeface="+mj-lt"/>
                <a:ea typeface="+mn-ea"/>
                <a:cs typeface="+mn-cs"/>
              </a:rPr>
              <a:t>, femoral y coronaria LAD</a:t>
            </a:r>
          </a:p>
        </p:txBody>
      </p:sp>
      <p:sp>
        <p:nvSpPr>
          <p:cNvPr id="24" name="CuadroTexto 23">
            <a:extLst>
              <a:ext uri="{FF2B5EF4-FFF2-40B4-BE49-F238E27FC236}">
                <a16:creationId xmlns:a16="http://schemas.microsoft.com/office/drawing/2014/main" id="{AF5F2276-600C-0355-162C-169F8F8ADA9B}"/>
              </a:ext>
            </a:extLst>
          </p:cNvPr>
          <p:cNvSpPr txBox="1"/>
          <p:nvPr/>
        </p:nvSpPr>
        <p:spPr>
          <a:xfrm>
            <a:off x="5872126" y="4478199"/>
            <a:ext cx="2681545"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900" u="none" strike="noStrike" kern="1200" cap="none" spc="0" normalizeH="0" baseline="0" noProof="0" err="1">
                <a:ln>
                  <a:noFill/>
                </a:ln>
                <a:solidFill>
                  <a:srgbClr val="6F6F6F"/>
                </a:solidFill>
                <a:effectLst/>
                <a:uLnTx/>
                <a:uFillTx/>
                <a:latin typeface="+mj-lt"/>
                <a:ea typeface="+mn-ea"/>
                <a:cs typeface="+mn-cs"/>
              </a:rPr>
              <a:t>Eur</a:t>
            </a:r>
            <a:r>
              <a:rPr kumimoji="0" lang="pt-BR" sz="900" u="none" strike="noStrike" kern="1200" cap="none" spc="0" normalizeH="0" baseline="0" noProof="0">
                <a:ln>
                  <a:noFill/>
                </a:ln>
                <a:solidFill>
                  <a:srgbClr val="6F6F6F"/>
                </a:solidFill>
                <a:effectLst/>
                <a:uLnTx/>
                <a:uFillTx/>
                <a:latin typeface="+mj-lt"/>
                <a:ea typeface="+mn-ea"/>
                <a:cs typeface="+mn-cs"/>
              </a:rPr>
              <a:t> J Prev </a:t>
            </a:r>
            <a:r>
              <a:rPr kumimoji="0" lang="pt-BR" sz="900" u="none" strike="noStrike" kern="1200" cap="none" spc="0" normalizeH="0" baseline="0" noProof="0" err="1">
                <a:ln>
                  <a:noFill/>
                </a:ln>
                <a:solidFill>
                  <a:srgbClr val="6F6F6F"/>
                </a:solidFill>
                <a:effectLst/>
                <a:uLnTx/>
                <a:uFillTx/>
                <a:latin typeface="+mj-lt"/>
                <a:ea typeface="+mn-ea"/>
                <a:cs typeface="+mn-cs"/>
              </a:rPr>
              <a:t>Cardiol</a:t>
            </a:r>
            <a:r>
              <a:rPr kumimoji="0" lang="pt-BR" sz="900" u="none" strike="noStrike" kern="1200" cap="none" spc="0" normalizeH="0" baseline="0" noProof="0">
                <a:ln>
                  <a:noFill/>
                </a:ln>
                <a:solidFill>
                  <a:srgbClr val="6F6F6F"/>
                </a:solidFill>
                <a:effectLst/>
                <a:uLnTx/>
                <a:uFillTx/>
                <a:latin typeface="+mj-lt"/>
                <a:ea typeface="+mn-ea"/>
                <a:cs typeface="+mn-cs"/>
              </a:rPr>
              <a:t>. 2022 Mar 30;29(4):591-598.</a:t>
            </a:r>
            <a:endParaRPr kumimoji="0" lang="es-ES" sz="900" u="none" strike="noStrike" kern="1200" cap="none" spc="0" normalizeH="0" baseline="0" noProof="0">
              <a:ln>
                <a:noFill/>
              </a:ln>
              <a:solidFill>
                <a:srgbClr val="6F6F6F"/>
              </a:solidFill>
              <a:effectLst/>
              <a:uLnTx/>
              <a:uFillTx/>
              <a:latin typeface="+mj-lt"/>
              <a:ea typeface="+mn-ea"/>
              <a:cs typeface="+mn-cs"/>
            </a:endParaRPr>
          </a:p>
        </p:txBody>
      </p:sp>
      <p:sp>
        <p:nvSpPr>
          <p:cNvPr id="27" name="Marcador de contenido 26">
            <a:extLst>
              <a:ext uri="{FF2B5EF4-FFF2-40B4-BE49-F238E27FC236}">
                <a16:creationId xmlns:a16="http://schemas.microsoft.com/office/drawing/2014/main" id="{110971FE-86F6-9EFE-9ADB-A7F8CF5D9020}"/>
              </a:ext>
            </a:extLst>
          </p:cNvPr>
          <p:cNvSpPr>
            <a:spLocks noGrp="1"/>
          </p:cNvSpPr>
          <p:nvPr>
            <p:ph sz="quarter" idx="24"/>
          </p:nvPr>
        </p:nvSpPr>
        <p:spPr>
          <a:xfrm>
            <a:off x="1523999" y="6248058"/>
            <a:ext cx="10116155" cy="428367"/>
          </a:xfrm>
        </p:spPr>
        <p:txBody>
          <a:bodyPr/>
          <a:lstStyle/>
          <a:p>
            <a:r>
              <a:rPr lang="es-ES"/>
              <a:t>1. </a:t>
            </a:r>
            <a:r>
              <a:rPr lang="es-ES" err="1"/>
              <a:t>Gonzalez</a:t>
            </a:r>
            <a:r>
              <a:rPr lang="es-ES"/>
              <a:t>-Cantero A, et al. </a:t>
            </a:r>
            <a:r>
              <a:rPr lang="es-ES" err="1"/>
              <a:t>Underperformance</a:t>
            </a:r>
            <a:r>
              <a:rPr lang="es-ES"/>
              <a:t> </a:t>
            </a:r>
            <a:r>
              <a:rPr lang="es-ES" err="1"/>
              <a:t>of</a:t>
            </a:r>
            <a:r>
              <a:rPr lang="es-ES"/>
              <a:t> </a:t>
            </a:r>
            <a:r>
              <a:rPr lang="es-ES" err="1"/>
              <a:t>clinical</a:t>
            </a:r>
            <a:r>
              <a:rPr lang="es-ES"/>
              <a:t> </a:t>
            </a:r>
            <a:r>
              <a:rPr lang="es-ES" err="1"/>
              <a:t>risk</a:t>
            </a:r>
            <a:r>
              <a:rPr lang="es-ES"/>
              <a:t> scores in </a:t>
            </a:r>
            <a:r>
              <a:rPr lang="es-ES" err="1"/>
              <a:t>identifying</a:t>
            </a:r>
            <a:r>
              <a:rPr lang="es-ES"/>
              <a:t> </a:t>
            </a:r>
            <a:r>
              <a:rPr lang="es-ES" err="1"/>
              <a:t>imaging-based</a:t>
            </a:r>
            <a:r>
              <a:rPr lang="es-ES"/>
              <a:t> </a:t>
            </a:r>
            <a:r>
              <a:rPr lang="es-ES" err="1"/>
              <a:t>high</a:t>
            </a:r>
            <a:r>
              <a:rPr lang="es-ES"/>
              <a:t> cardiovascular </a:t>
            </a:r>
            <a:r>
              <a:rPr lang="es-ES" err="1"/>
              <a:t>risk</a:t>
            </a:r>
            <a:r>
              <a:rPr lang="es-ES"/>
              <a:t> in psoriasis: </a:t>
            </a:r>
            <a:r>
              <a:rPr lang="es-ES" err="1"/>
              <a:t>results</a:t>
            </a:r>
            <a:r>
              <a:rPr lang="es-ES"/>
              <a:t> </a:t>
            </a:r>
            <a:r>
              <a:rPr lang="es-ES" err="1"/>
              <a:t>from</a:t>
            </a:r>
            <a:r>
              <a:rPr lang="es-ES"/>
              <a:t> </a:t>
            </a:r>
            <a:r>
              <a:rPr lang="es-ES" err="1"/>
              <a:t>two</a:t>
            </a:r>
            <a:r>
              <a:rPr lang="es-ES"/>
              <a:t> </a:t>
            </a:r>
            <a:r>
              <a:rPr lang="es-ES" err="1"/>
              <a:t>observational</a:t>
            </a:r>
            <a:r>
              <a:rPr lang="es-ES"/>
              <a:t> </a:t>
            </a:r>
            <a:r>
              <a:rPr lang="es-ES" err="1"/>
              <a:t>cohorts</a:t>
            </a:r>
            <a:r>
              <a:rPr lang="es-ES"/>
              <a:t>. </a:t>
            </a:r>
            <a:r>
              <a:rPr lang="es-ES" err="1"/>
              <a:t>Eur</a:t>
            </a:r>
            <a:r>
              <a:rPr lang="es-ES"/>
              <a:t> J </a:t>
            </a:r>
            <a:r>
              <a:rPr lang="es-ES" err="1"/>
              <a:t>Prev</a:t>
            </a:r>
            <a:r>
              <a:rPr lang="es-ES"/>
              <a:t> </a:t>
            </a:r>
            <a:r>
              <a:rPr lang="es-ES" err="1"/>
              <a:t>Cardiol</a:t>
            </a:r>
            <a:r>
              <a:rPr lang="es-ES"/>
              <a:t>. 2022 Mar 30;29(4):591-598. </a:t>
            </a:r>
            <a:r>
              <a:rPr lang="es-ES" err="1"/>
              <a:t>doi</a:t>
            </a:r>
            <a:r>
              <a:rPr lang="es-ES"/>
              <a:t>: 10.1093/</a:t>
            </a:r>
            <a:r>
              <a:rPr lang="es-ES" err="1"/>
              <a:t>eurjpc</a:t>
            </a:r>
            <a:r>
              <a:rPr lang="es-ES"/>
              <a:t>/zwaa033</a:t>
            </a:r>
          </a:p>
        </p:txBody>
      </p:sp>
      <p:sp>
        <p:nvSpPr>
          <p:cNvPr id="31" name="Rounded Rectangle 91">
            <a:extLst>
              <a:ext uri="{FF2B5EF4-FFF2-40B4-BE49-F238E27FC236}">
                <a16:creationId xmlns:a16="http://schemas.microsoft.com/office/drawing/2014/main" id="{B63AF670-9B22-0A90-308F-9E75DCEF78F3}"/>
              </a:ext>
            </a:extLst>
          </p:cNvPr>
          <p:cNvSpPr/>
          <p:nvPr/>
        </p:nvSpPr>
        <p:spPr>
          <a:xfrm>
            <a:off x="5971069" y="4873094"/>
            <a:ext cx="5547831" cy="1324505"/>
          </a:xfrm>
          <a:prstGeom prst="roundRect">
            <a:avLst>
              <a:gd name="adj" fmla="val 11728"/>
            </a:avLst>
          </a:prstGeom>
          <a:gradFill flip="none" rotWithShape="1">
            <a:gsLst>
              <a:gs pos="99000">
                <a:srgbClr val="012754"/>
              </a:gs>
              <a:gs pos="86500">
                <a:srgbClr val="012754"/>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s-ES" kern="1200">
                <a:solidFill>
                  <a:schemeClr val="bg1"/>
                </a:solidFill>
              </a:rPr>
              <a:t>En un estudio observacional de cohortes de pacientes </a:t>
            </a:r>
          </a:p>
          <a:p>
            <a:pPr lvl="0" algn="ctr">
              <a:buClrTx/>
              <a:defRPr/>
            </a:pPr>
            <a:r>
              <a:rPr lang="es-ES" kern="1200">
                <a:solidFill>
                  <a:schemeClr val="bg1"/>
                </a:solidFill>
              </a:rPr>
              <a:t>con psoriasis, el 51% de los pacientes de la cohorte </a:t>
            </a:r>
          </a:p>
          <a:p>
            <a:pPr lvl="0" algn="ctr">
              <a:buClrTx/>
              <a:defRPr/>
            </a:pPr>
            <a:r>
              <a:rPr lang="es-ES" kern="1200">
                <a:solidFill>
                  <a:schemeClr val="bg1"/>
                </a:solidFill>
              </a:rPr>
              <a:t>Europea, y el 54% de los pacientes de la cohorte </a:t>
            </a:r>
          </a:p>
          <a:p>
            <a:pPr lvl="0" algn="ctr">
              <a:buClrTx/>
              <a:defRPr/>
            </a:pPr>
            <a:r>
              <a:rPr lang="es-ES" kern="1200">
                <a:solidFill>
                  <a:schemeClr val="bg1"/>
                </a:solidFill>
              </a:rPr>
              <a:t>Americana tenían aterosclerosis subclínica</a:t>
            </a:r>
            <a:r>
              <a:rPr lang="es-ES" kern="1200" baseline="30000">
                <a:solidFill>
                  <a:schemeClr val="bg1"/>
                </a:solidFill>
              </a:rPr>
              <a:t>1</a:t>
            </a:r>
            <a:r>
              <a:rPr lang="es-ES" kern="1200">
                <a:solidFill>
                  <a:schemeClr val="bg1"/>
                </a:solidFill>
              </a:rPr>
              <a:t>.</a:t>
            </a:r>
            <a:endParaRPr lang="en-US" kern="1200">
              <a:solidFill>
                <a:srgbClr val="FFFFFF"/>
              </a:solidFill>
              <a:latin typeface="Century Gothic" panose="020B0502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E0DF85D5-131B-93B1-CD06-61DBDC9EB3D7}"/>
              </a:ext>
            </a:extLst>
          </p:cNvPr>
          <p:cNvGrpSpPr/>
          <p:nvPr/>
        </p:nvGrpSpPr>
        <p:grpSpPr>
          <a:xfrm>
            <a:off x="5872126" y="2243363"/>
            <a:ext cx="5711822" cy="2175844"/>
            <a:chOff x="5940943" y="2144614"/>
            <a:chExt cx="5549158" cy="2113879"/>
          </a:xfrm>
        </p:grpSpPr>
        <p:pic>
          <p:nvPicPr>
            <p:cNvPr id="22" name="Imagen 21">
              <a:extLst>
                <a:ext uri="{FF2B5EF4-FFF2-40B4-BE49-F238E27FC236}">
                  <a16:creationId xmlns:a16="http://schemas.microsoft.com/office/drawing/2014/main" id="{57793AF0-5EC8-EFD8-DD97-6857278A0040}"/>
                </a:ext>
              </a:extLst>
            </p:cNvPr>
            <p:cNvPicPr>
              <a:picLocks noChangeAspect="1"/>
            </p:cNvPicPr>
            <p:nvPr/>
          </p:nvPicPr>
          <p:blipFill>
            <a:blip r:embed="rId6"/>
            <a:srcRect b="51544"/>
            <a:stretch/>
          </p:blipFill>
          <p:spPr>
            <a:xfrm>
              <a:off x="5940943" y="2144614"/>
              <a:ext cx="2352160" cy="2113879"/>
            </a:xfrm>
            <a:prstGeom prst="rect">
              <a:avLst/>
            </a:prstGeom>
          </p:spPr>
        </p:pic>
        <p:pic>
          <p:nvPicPr>
            <p:cNvPr id="25" name="Imagen 24">
              <a:extLst>
                <a:ext uri="{FF2B5EF4-FFF2-40B4-BE49-F238E27FC236}">
                  <a16:creationId xmlns:a16="http://schemas.microsoft.com/office/drawing/2014/main" id="{7245AA54-ABA9-2E11-F907-628BFCFEB5A2}"/>
                </a:ext>
              </a:extLst>
            </p:cNvPr>
            <p:cNvPicPr>
              <a:picLocks noChangeAspect="1"/>
            </p:cNvPicPr>
            <p:nvPr/>
          </p:nvPicPr>
          <p:blipFill>
            <a:blip r:embed="rId6"/>
            <a:srcRect l="2901" t="52059"/>
            <a:stretch/>
          </p:blipFill>
          <p:spPr>
            <a:xfrm>
              <a:off x="8305053" y="2167064"/>
              <a:ext cx="3185048" cy="2091429"/>
            </a:xfrm>
            <a:prstGeom prst="rect">
              <a:avLst/>
            </a:prstGeom>
          </p:spPr>
        </p:pic>
      </p:grpSp>
    </p:spTree>
    <p:extLst>
      <p:ext uri="{BB962C8B-B14F-4D97-AF65-F5344CB8AC3E}">
        <p14:creationId xmlns:p14="http://schemas.microsoft.com/office/powerpoint/2010/main" val="418383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296A-7DEF-BB42-DF2B-C7F1B255592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8A10242-B72B-8998-6149-12E0F5E60CE7}"/>
              </a:ext>
            </a:extLst>
          </p:cNvPr>
          <p:cNvSpPr>
            <a:spLocks noGrp="1"/>
          </p:cNvSpPr>
          <p:nvPr>
            <p:ph sz="quarter" idx="13"/>
          </p:nvPr>
        </p:nvSpPr>
        <p:spPr>
          <a:xfrm>
            <a:off x="313038" y="1058168"/>
            <a:ext cx="11565924" cy="440196"/>
          </a:xfrm>
        </p:spPr>
        <p:txBody>
          <a:bodyPr/>
          <a:lstStyle/>
          <a:p>
            <a:r>
              <a:rPr lang="es-ES" sz="2400">
                <a:solidFill>
                  <a:srgbClr val="1F3864"/>
                </a:solidFill>
                <a:latin typeface="Century Gothic" panose="020B0502020202020204" pitchFamily="34" charset="0"/>
              </a:rPr>
              <a:t>Mecanismos que aumentan el riesgo cardiovascular en psoriasis</a:t>
            </a:r>
            <a:r>
              <a:rPr lang="es-ES" sz="2400" baseline="30000">
                <a:solidFill>
                  <a:srgbClr val="1F3864"/>
                </a:solidFill>
                <a:latin typeface="Century Gothic" panose="020B0502020202020204" pitchFamily="34" charset="0"/>
              </a:rPr>
              <a:t>1-2</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ACEA89FE-FE53-1F42-5BAD-671B448126C1}"/>
              </a:ext>
            </a:extLst>
          </p:cNvPr>
          <p:cNvSpPr>
            <a:spLocks noGrp="1"/>
          </p:cNvSpPr>
          <p:nvPr>
            <p:ph sz="quarter" idx="18"/>
          </p:nvPr>
        </p:nvSpPr>
        <p:spPr/>
        <p:txBody>
          <a:bodyPr/>
          <a:lstStyle/>
          <a:p>
            <a:r>
              <a:rPr lang="es-ES"/>
              <a:t>PSORIASIS</a:t>
            </a:r>
          </a:p>
        </p:txBody>
      </p:sp>
      <p:grpSp>
        <p:nvGrpSpPr>
          <p:cNvPr id="7" name="Grupo 6">
            <a:extLst>
              <a:ext uri="{FF2B5EF4-FFF2-40B4-BE49-F238E27FC236}">
                <a16:creationId xmlns:a16="http://schemas.microsoft.com/office/drawing/2014/main" id="{EA0D3240-D633-DB39-E19F-9E0F83FE2F22}"/>
              </a:ext>
            </a:extLst>
          </p:cNvPr>
          <p:cNvGrpSpPr/>
          <p:nvPr/>
        </p:nvGrpSpPr>
        <p:grpSpPr>
          <a:xfrm>
            <a:off x="2423237" y="1659543"/>
            <a:ext cx="6893042" cy="4571502"/>
            <a:chOff x="5173809" y="2292080"/>
            <a:chExt cx="5626366" cy="3954587"/>
          </a:xfrm>
        </p:grpSpPr>
        <p:pic>
          <p:nvPicPr>
            <p:cNvPr id="88" name="Imagen 87">
              <a:extLst>
                <a:ext uri="{FF2B5EF4-FFF2-40B4-BE49-F238E27FC236}">
                  <a16:creationId xmlns:a16="http://schemas.microsoft.com/office/drawing/2014/main" id="{D3451921-EDB6-89E7-4373-442A9D7F1BE3}"/>
                </a:ext>
              </a:extLst>
            </p:cNvPr>
            <p:cNvPicPr>
              <a:picLocks noChangeAspect="1"/>
            </p:cNvPicPr>
            <p:nvPr/>
          </p:nvPicPr>
          <p:blipFill>
            <a:blip r:embed="rId3"/>
            <a:srcRect b="23241"/>
            <a:stretch>
              <a:fillRect/>
            </a:stretch>
          </p:blipFill>
          <p:spPr>
            <a:xfrm>
              <a:off x="5187108" y="2870527"/>
              <a:ext cx="5613067" cy="3376140"/>
            </a:xfrm>
            <a:prstGeom prst="rect">
              <a:avLst/>
            </a:prstGeom>
          </p:spPr>
        </p:pic>
        <p:sp>
          <p:nvSpPr>
            <p:cNvPr id="90" name="CuadroTexto 89">
              <a:extLst>
                <a:ext uri="{FF2B5EF4-FFF2-40B4-BE49-F238E27FC236}">
                  <a16:creationId xmlns:a16="http://schemas.microsoft.com/office/drawing/2014/main" id="{396D2379-4DB1-ECF7-67B7-3A1AF014D2BD}"/>
                </a:ext>
              </a:extLst>
            </p:cNvPr>
            <p:cNvSpPr txBox="1"/>
            <p:nvPr/>
          </p:nvSpPr>
          <p:spPr>
            <a:xfrm>
              <a:off x="5173809" y="2292080"/>
              <a:ext cx="5613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t>Vías moleculares de la psoriasis </a:t>
              </a:r>
              <a:b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br>
              <a:r>
                <a:rPr kumimoji="0" lang="es-ES" b="1" u="none" strike="noStrike" kern="1200" cap="none" spc="0" normalizeH="0" baseline="0" noProof="0">
                  <a:ln>
                    <a:noFill/>
                  </a:ln>
                  <a:solidFill>
                    <a:srgbClr val="012754"/>
                  </a:solidFill>
                  <a:effectLst/>
                  <a:uLnTx/>
                  <a:uFillTx/>
                  <a:latin typeface="Century Gothic" panose="020B0502020202020204" pitchFamily="34" charset="0"/>
                  <a:ea typeface="+mn-ea"/>
                  <a:cs typeface="+mn-cs"/>
                </a:rPr>
                <a:t>y sus comorbilidades</a:t>
              </a:r>
              <a:r>
                <a:rPr kumimoji="0" lang="es-ES" b="1" u="none" strike="noStrike" kern="1200" cap="none" spc="0" normalizeH="0" baseline="30000" noProof="0">
                  <a:ln>
                    <a:noFill/>
                  </a:ln>
                  <a:solidFill>
                    <a:srgbClr val="012754"/>
                  </a:solidFill>
                  <a:effectLst/>
                  <a:uLnTx/>
                  <a:uFillTx/>
                  <a:latin typeface="Century Gothic" panose="020B0502020202020204" pitchFamily="34" charset="0"/>
                  <a:ea typeface="+mn-ea"/>
                  <a:cs typeface="+mn-cs"/>
                </a:rPr>
                <a:t>2</a:t>
              </a:r>
            </a:p>
          </p:txBody>
        </p:sp>
        <p:sp>
          <p:nvSpPr>
            <p:cNvPr id="91" name="CuadroTexto 90">
              <a:extLst>
                <a:ext uri="{FF2B5EF4-FFF2-40B4-BE49-F238E27FC236}">
                  <a16:creationId xmlns:a16="http://schemas.microsoft.com/office/drawing/2014/main" id="{14D2E289-388A-D6AD-F0BE-E8F4159B38C1}"/>
                </a:ext>
              </a:extLst>
            </p:cNvPr>
            <p:cNvSpPr txBox="1"/>
            <p:nvPr/>
          </p:nvSpPr>
          <p:spPr>
            <a:xfrm>
              <a:off x="8675208" y="5979755"/>
              <a:ext cx="2104888" cy="230832"/>
            </a:xfrm>
            <a:prstGeom prst="rect">
              <a:avLst/>
            </a:prstGeom>
            <a:noFill/>
          </p:spPr>
          <p:txBody>
            <a:bodyPr wrap="square">
              <a:spAutoFit/>
            </a:bodyPr>
            <a:lstStyle>
              <a:defPPr>
                <a:defRPr lang="es-ES"/>
              </a:defPPr>
              <a:lvl1pPr>
                <a:defRPr sz="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6F6F6F"/>
                  </a:solidFill>
                  <a:effectLst/>
                  <a:uLnTx/>
                  <a:uFillTx/>
                  <a:latin typeface="Century Gothic" panose="020B0502020202020204" pitchFamily="34" charset="0"/>
                  <a:ea typeface="+mn-ea"/>
                  <a:cs typeface="+mn-cs"/>
                </a:rPr>
                <a:t>Int Rev Immunol. 2019;38(1):33-54</a:t>
              </a:r>
              <a:endParaRPr kumimoji="0" lang="es-ES" sz="900" u="none" strike="noStrike" kern="1200" cap="none" spc="0" normalizeH="0" baseline="0" noProof="0">
                <a:ln>
                  <a:noFill/>
                </a:ln>
                <a:solidFill>
                  <a:srgbClr val="6F6F6F"/>
                </a:solidFill>
                <a:effectLst/>
                <a:uLnTx/>
                <a:uFillTx/>
                <a:latin typeface="Century Gothic" panose="020B0502020202020204" pitchFamily="34" charset="0"/>
                <a:ea typeface="+mn-ea"/>
                <a:cs typeface="+mn-cs"/>
              </a:endParaRPr>
            </a:p>
          </p:txBody>
        </p:sp>
      </p:grpSp>
      <p:sp>
        <p:nvSpPr>
          <p:cNvPr id="95" name="Marcador de contenido 94">
            <a:extLst>
              <a:ext uri="{FF2B5EF4-FFF2-40B4-BE49-F238E27FC236}">
                <a16:creationId xmlns:a16="http://schemas.microsoft.com/office/drawing/2014/main" id="{BCAFEB9B-4F18-2C6E-CD5E-5327F578BFDD}"/>
              </a:ext>
            </a:extLst>
          </p:cNvPr>
          <p:cNvSpPr>
            <a:spLocks noGrp="1"/>
          </p:cNvSpPr>
          <p:nvPr>
            <p:ph sz="quarter" idx="24"/>
          </p:nvPr>
        </p:nvSpPr>
        <p:spPr>
          <a:xfrm>
            <a:off x="1525970" y="6392224"/>
            <a:ext cx="10352992" cy="428367"/>
          </a:xfrm>
        </p:spPr>
        <p:txBody>
          <a:bodyPr/>
          <a:lstStyle/>
          <a:p>
            <a:r>
              <a:rPr lang="es-ES_tradnl" b="1">
                <a:solidFill>
                  <a:srgbClr val="002855"/>
                </a:solidFill>
                <a:latin typeface="Century Gothic" panose="020B0502020202020204" pitchFamily="34" charset="0"/>
              </a:rPr>
              <a:t>O</a:t>
            </a:r>
            <a:r>
              <a:rPr lang="es-ES" b="1">
                <a:solidFill>
                  <a:srgbClr val="002855"/>
                </a:solidFill>
                <a:latin typeface="Century Gothic" panose="020B0502020202020204" pitchFamily="34" charset="0"/>
              </a:rPr>
              <a:t>R:</a:t>
            </a:r>
            <a:r>
              <a:rPr lang="es-ES">
                <a:solidFill>
                  <a:srgbClr val="002855"/>
                </a:solidFill>
                <a:latin typeface="Century Gothic" panose="020B0502020202020204" pitchFamily="34" charset="0"/>
              </a:rPr>
              <a:t> </a:t>
            </a:r>
            <a:r>
              <a:rPr lang="es-ES" err="1">
                <a:solidFill>
                  <a:srgbClr val="002855"/>
                </a:solidFill>
                <a:latin typeface="Century Gothic" panose="020B0502020202020204" pitchFamily="34" charset="0"/>
              </a:rPr>
              <a:t>odds</a:t>
            </a:r>
            <a:r>
              <a:rPr lang="es-ES">
                <a:solidFill>
                  <a:srgbClr val="002855"/>
                </a:solidFill>
                <a:latin typeface="Century Gothic" panose="020B0502020202020204" pitchFamily="34" charset="0"/>
              </a:rPr>
              <a:t> ratio. </a:t>
            </a:r>
            <a:r>
              <a:rPr lang="es-ES"/>
              <a:t>. Caso clínico e imagen proporcionados por el ponente, de acuerdo con ficha técnica y cumpliendo con los requisitos de consentimiento del paciente. Almirall no ha intervenido en la recogida de datos. </a:t>
            </a:r>
          </a:p>
          <a:p>
            <a:r>
              <a:rPr lang="es-ES"/>
              <a:t>1. </a:t>
            </a:r>
            <a:r>
              <a:rPr lang="es-ES" err="1"/>
              <a:t>Manolis</a:t>
            </a:r>
            <a:r>
              <a:rPr lang="es-ES"/>
              <a:t> AA, et al. Psoriasis and cardiovascular </a:t>
            </a:r>
            <a:r>
              <a:rPr lang="es-ES" err="1"/>
              <a:t>disease</a:t>
            </a:r>
            <a:r>
              <a:rPr lang="es-ES"/>
              <a:t>: </a:t>
            </a:r>
            <a:r>
              <a:rPr lang="es-ES" err="1"/>
              <a:t>the</a:t>
            </a:r>
            <a:r>
              <a:rPr lang="es-ES"/>
              <a:t> elusive link. </a:t>
            </a:r>
            <a:r>
              <a:rPr lang="es-ES" err="1"/>
              <a:t>Int</a:t>
            </a:r>
            <a:r>
              <a:rPr lang="es-ES"/>
              <a:t> </a:t>
            </a:r>
            <a:r>
              <a:rPr lang="es-ES" err="1"/>
              <a:t>Rev</a:t>
            </a:r>
            <a:r>
              <a:rPr lang="es-ES"/>
              <a:t> </a:t>
            </a:r>
            <a:r>
              <a:rPr lang="es-ES" err="1"/>
              <a:t>Immunol</a:t>
            </a:r>
            <a:r>
              <a:rPr lang="es-ES"/>
              <a:t>. 2019;38(1):33-54. </a:t>
            </a:r>
            <a:r>
              <a:rPr lang="es-ES" err="1"/>
              <a:t>doi</a:t>
            </a:r>
            <a:r>
              <a:rPr lang="es-ES"/>
              <a:t>: 10.1080/08830185.2018.1539084. </a:t>
            </a:r>
            <a:r>
              <a:rPr lang="es-ES" err="1"/>
              <a:t>Epub</a:t>
            </a:r>
            <a:r>
              <a:rPr lang="es-ES"/>
              <a:t> 2018 Nov 20. 2. </a:t>
            </a:r>
            <a:r>
              <a:rPr lang="es-ES" err="1"/>
              <a:t>Piaserico</a:t>
            </a:r>
            <a:r>
              <a:rPr lang="es-ES"/>
              <a:t> S, et al. Psoriasis and </a:t>
            </a:r>
            <a:r>
              <a:rPr lang="es-ES" err="1"/>
              <a:t>Cardiometabolic</a:t>
            </a:r>
            <a:r>
              <a:rPr lang="es-ES"/>
              <a:t> </a:t>
            </a:r>
            <a:r>
              <a:rPr lang="es-ES" err="1"/>
              <a:t>Diseases</a:t>
            </a:r>
            <a:r>
              <a:rPr lang="es-ES"/>
              <a:t>: </a:t>
            </a:r>
            <a:r>
              <a:rPr lang="es-ES" err="1"/>
              <a:t>Shared</a:t>
            </a:r>
            <a:r>
              <a:rPr lang="es-ES"/>
              <a:t> </a:t>
            </a:r>
            <a:r>
              <a:rPr lang="es-ES" err="1"/>
              <a:t>Genetic</a:t>
            </a:r>
            <a:r>
              <a:rPr lang="es-ES"/>
              <a:t> and Molecular </a:t>
            </a:r>
            <a:r>
              <a:rPr lang="es-ES" err="1"/>
              <a:t>Pathways.Int</a:t>
            </a:r>
            <a:r>
              <a:rPr lang="es-ES"/>
              <a:t> J Mol </a:t>
            </a:r>
            <a:r>
              <a:rPr lang="es-ES" err="1"/>
              <a:t>Sci</a:t>
            </a:r>
            <a:r>
              <a:rPr lang="es-ES"/>
              <a:t>. 2022 </a:t>
            </a:r>
            <a:r>
              <a:rPr lang="es-ES" err="1"/>
              <a:t>Aug</a:t>
            </a:r>
            <a:r>
              <a:rPr lang="es-ES"/>
              <a:t> 13;23(16):9063. </a:t>
            </a:r>
            <a:r>
              <a:rPr lang="es-ES" err="1"/>
              <a:t>doi</a:t>
            </a:r>
            <a:r>
              <a:rPr lang="es-ES"/>
              <a:t>: 10.3390/ijms23169063.</a:t>
            </a:r>
          </a:p>
        </p:txBody>
      </p:sp>
    </p:spTree>
    <p:extLst>
      <p:ext uri="{BB962C8B-B14F-4D97-AF65-F5344CB8AC3E}">
        <p14:creationId xmlns:p14="http://schemas.microsoft.com/office/powerpoint/2010/main" val="80280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9776A-E551-B268-063B-0B389501B5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12684CB-9858-E44B-56EA-4AD51D48619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Tipos de psoriasis</a:t>
            </a:r>
            <a:r>
              <a:rPr lang="es-ES" sz="2400" baseline="30000">
                <a:solidFill>
                  <a:srgbClr val="1F3864"/>
                </a:solidFill>
                <a:latin typeface="Century Gothic" panose="020B0502020202020204" pitchFamily="34" charset="0"/>
                <a:ea typeface="Montserrat"/>
                <a:cs typeface="Montserrat"/>
                <a:sym typeface="Montserrat"/>
              </a:rPr>
              <a:t>1-6</a:t>
            </a:r>
            <a:endParaRPr lang="es-ES" sz="2400">
              <a:solidFill>
                <a:srgbClr val="1F3864"/>
              </a:solidFill>
              <a:latin typeface="+mj-lt"/>
            </a:endParaRPr>
          </a:p>
        </p:txBody>
      </p:sp>
      <p:sp>
        <p:nvSpPr>
          <p:cNvPr id="41" name="Marcador de contenido 40">
            <a:extLst>
              <a:ext uri="{FF2B5EF4-FFF2-40B4-BE49-F238E27FC236}">
                <a16:creationId xmlns:a16="http://schemas.microsoft.com/office/drawing/2014/main" id="{7B20A41F-FE4F-16E9-6E83-9A4901FD14E1}"/>
              </a:ext>
            </a:extLst>
          </p:cNvPr>
          <p:cNvSpPr>
            <a:spLocks noGrp="1"/>
          </p:cNvSpPr>
          <p:nvPr>
            <p:ph sz="quarter" idx="24"/>
          </p:nvPr>
        </p:nvSpPr>
        <p:spPr/>
        <p:txBody>
          <a:bodyPr/>
          <a:lstStyle/>
          <a:p>
            <a:endParaRPr lang="es-ES"/>
          </a:p>
          <a:p>
            <a:endParaRPr lang="es-ES"/>
          </a:p>
          <a:p>
            <a:r>
              <a:rPr lang="es-ES"/>
              <a:t>Todos los pacientes han dado su consentimiento al uso de las imágenes. . Caso clínico e imagen proporcionados por el ponente, de acuerdo con ficha técnica y cumpliendo con los requisitos de consentimiento del paciente. Almirall no ha intervenido en la recogida de datos. </a:t>
            </a:r>
          </a:p>
          <a:p>
            <a:r>
              <a:rPr lang="es-ES"/>
              <a:t>1. Garner KK, Hoy KDS, </a:t>
            </a:r>
            <a:r>
              <a:rPr lang="es-ES" err="1"/>
              <a:t>Carpenter</a:t>
            </a:r>
            <a:r>
              <a:rPr lang="es-ES"/>
              <a:t> AM. Psoriasis: </a:t>
            </a:r>
            <a:r>
              <a:rPr lang="es-ES" err="1"/>
              <a:t>recognition</a:t>
            </a:r>
            <a:r>
              <a:rPr lang="es-ES"/>
              <a:t> and </a:t>
            </a:r>
            <a:r>
              <a:rPr lang="es-ES" err="1"/>
              <a:t>management</a:t>
            </a:r>
            <a:r>
              <a:rPr lang="es-ES"/>
              <a:t> </a:t>
            </a:r>
            <a:r>
              <a:rPr lang="es-ES" err="1"/>
              <a:t>strategies</a:t>
            </a:r>
            <a:r>
              <a:rPr lang="es-ES"/>
              <a:t>. Am </a:t>
            </a:r>
            <a:r>
              <a:rPr lang="es-ES" err="1"/>
              <a:t>Fam</a:t>
            </a:r>
            <a:r>
              <a:rPr lang="es-ES"/>
              <a:t> </a:t>
            </a:r>
            <a:r>
              <a:rPr lang="es-ES" err="1"/>
              <a:t>Physician</a:t>
            </a:r>
            <a:r>
              <a:rPr lang="es-ES"/>
              <a:t>. 2023;108(6):562-73. 2. </a:t>
            </a:r>
            <a:r>
              <a:rPr lang="es-ES" err="1"/>
              <a:t>Raharja</a:t>
            </a:r>
            <a:r>
              <a:rPr lang="es-ES"/>
              <a:t> A, </a:t>
            </a:r>
            <a:r>
              <a:rPr lang="es-ES" err="1"/>
              <a:t>Mahil</a:t>
            </a:r>
            <a:r>
              <a:rPr lang="es-ES"/>
              <a:t> SK, Barker JN. Psoriasis: a </a:t>
            </a:r>
            <a:r>
              <a:rPr lang="es-ES" err="1"/>
              <a:t>brief</a:t>
            </a:r>
            <a:r>
              <a:rPr lang="es-ES"/>
              <a:t> </a:t>
            </a:r>
            <a:r>
              <a:rPr lang="es-ES" err="1"/>
              <a:t>overview</a:t>
            </a:r>
            <a:r>
              <a:rPr lang="es-ES"/>
              <a:t>. Clin </a:t>
            </a:r>
            <a:r>
              <a:rPr lang="es-ES" err="1"/>
              <a:t>Med</a:t>
            </a:r>
            <a:r>
              <a:rPr lang="es-ES"/>
              <a:t> (</a:t>
            </a:r>
            <a:r>
              <a:rPr lang="es-ES" err="1"/>
              <a:t>Lond</a:t>
            </a:r>
            <a:r>
              <a:rPr lang="es-ES"/>
              <a:t>). 2021;21(3):170-3. doi:10.7861/clinmed.2021-0257. 3. </a:t>
            </a:r>
            <a:r>
              <a:rPr lang="es-ES" err="1"/>
              <a:t>Raychaudhuri</a:t>
            </a:r>
            <a:r>
              <a:rPr lang="es-ES"/>
              <a:t> SK, </a:t>
            </a:r>
            <a:r>
              <a:rPr lang="es-ES" err="1"/>
              <a:t>Maverakis</a:t>
            </a:r>
            <a:r>
              <a:rPr lang="es-ES"/>
              <a:t> E, </a:t>
            </a:r>
            <a:r>
              <a:rPr lang="es-ES" err="1"/>
              <a:t>Raychaudhuri</a:t>
            </a:r>
            <a:r>
              <a:rPr lang="es-ES"/>
              <a:t> SP. Diagnosis and </a:t>
            </a:r>
            <a:r>
              <a:rPr lang="es-ES" err="1"/>
              <a:t>classification</a:t>
            </a:r>
            <a:r>
              <a:rPr lang="es-ES"/>
              <a:t> </a:t>
            </a:r>
            <a:r>
              <a:rPr lang="es-ES" err="1"/>
              <a:t>of</a:t>
            </a:r>
            <a:r>
              <a:rPr lang="es-ES"/>
              <a:t> psoriasis. </a:t>
            </a:r>
            <a:r>
              <a:rPr lang="es-ES" err="1"/>
              <a:t>Autoimmun</a:t>
            </a:r>
            <a:r>
              <a:rPr lang="es-ES"/>
              <a:t> Rev. 2014;13(4-5):490-5. doi:10.1016/j.autrev.2014.01.008. 4. Yang SF, Lin MH, Chou PC, et al. </a:t>
            </a:r>
            <a:r>
              <a:rPr lang="es-ES" err="1"/>
              <a:t>Genetics</a:t>
            </a:r>
            <a:r>
              <a:rPr lang="es-ES"/>
              <a:t> </a:t>
            </a:r>
            <a:r>
              <a:rPr lang="es-ES" err="1"/>
              <a:t>of</a:t>
            </a:r>
            <a:r>
              <a:rPr lang="es-ES"/>
              <a:t> </a:t>
            </a:r>
            <a:r>
              <a:rPr lang="es-ES" err="1"/>
              <a:t>generalized</a:t>
            </a:r>
            <a:r>
              <a:rPr lang="es-ES"/>
              <a:t> </a:t>
            </a:r>
            <a:r>
              <a:rPr lang="es-ES" err="1"/>
              <a:t>pustular</a:t>
            </a:r>
            <a:r>
              <a:rPr lang="es-ES"/>
              <a:t> psoriasis: </a:t>
            </a:r>
            <a:r>
              <a:rPr lang="es-ES" err="1"/>
              <a:t>current</a:t>
            </a:r>
            <a:r>
              <a:rPr lang="es-ES"/>
              <a:t> </a:t>
            </a:r>
            <a:r>
              <a:rPr lang="es-ES" err="1"/>
              <a:t>understanding</a:t>
            </a:r>
            <a:r>
              <a:rPr lang="es-ES"/>
              <a:t> and </a:t>
            </a:r>
            <a:r>
              <a:rPr lang="es-ES" err="1"/>
              <a:t>implications</a:t>
            </a:r>
            <a:r>
              <a:rPr lang="es-ES"/>
              <a:t> </a:t>
            </a:r>
            <a:r>
              <a:rPr lang="es-ES" err="1"/>
              <a:t>for</a:t>
            </a:r>
            <a:r>
              <a:rPr lang="es-ES"/>
              <a:t> future </a:t>
            </a:r>
            <a:r>
              <a:rPr lang="es-ES" err="1"/>
              <a:t>therapeutics</a:t>
            </a:r>
            <a:r>
              <a:rPr lang="es-ES"/>
              <a:t>. Genes. 2023;14(6):1297. doi:10.3390/genes14061297. 5. </a:t>
            </a:r>
            <a:r>
              <a:rPr lang="es-ES" err="1"/>
              <a:t>Twelves</a:t>
            </a:r>
            <a:r>
              <a:rPr lang="es-ES"/>
              <a:t> S, </a:t>
            </a:r>
            <a:r>
              <a:rPr lang="es-ES" err="1"/>
              <a:t>Mostafa</a:t>
            </a:r>
            <a:r>
              <a:rPr lang="es-ES"/>
              <a:t> A, </a:t>
            </a:r>
            <a:r>
              <a:rPr lang="es-ES" err="1"/>
              <a:t>Dand</a:t>
            </a:r>
            <a:r>
              <a:rPr lang="es-ES"/>
              <a:t> N, et al. </a:t>
            </a:r>
            <a:r>
              <a:rPr lang="es-ES" err="1"/>
              <a:t>Clinical</a:t>
            </a:r>
            <a:r>
              <a:rPr lang="es-ES"/>
              <a:t> and </a:t>
            </a:r>
            <a:r>
              <a:rPr lang="es-ES" err="1"/>
              <a:t>genetic</a:t>
            </a:r>
            <a:r>
              <a:rPr lang="es-ES"/>
              <a:t> </a:t>
            </a:r>
            <a:r>
              <a:rPr lang="es-ES" err="1"/>
              <a:t>differences</a:t>
            </a:r>
            <a:r>
              <a:rPr lang="es-ES"/>
              <a:t> </a:t>
            </a:r>
            <a:r>
              <a:rPr lang="es-ES" err="1"/>
              <a:t>between</a:t>
            </a:r>
            <a:r>
              <a:rPr lang="es-ES"/>
              <a:t> </a:t>
            </a:r>
            <a:r>
              <a:rPr lang="es-ES" err="1"/>
              <a:t>pustular</a:t>
            </a:r>
            <a:r>
              <a:rPr lang="es-ES"/>
              <a:t> psoriasis </a:t>
            </a:r>
            <a:r>
              <a:rPr lang="es-ES" err="1"/>
              <a:t>subtypes</a:t>
            </a:r>
            <a:r>
              <a:rPr lang="es-ES"/>
              <a:t>. J </a:t>
            </a:r>
            <a:r>
              <a:rPr lang="es-ES" err="1"/>
              <a:t>Allergy</a:t>
            </a:r>
            <a:r>
              <a:rPr lang="es-ES"/>
              <a:t> Clin </a:t>
            </a:r>
            <a:r>
              <a:rPr lang="es-ES" err="1"/>
              <a:t>Immunol</a:t>
            </a:r>
            <a:r>
              <a:rPr lang="es-ES"/>
              <a:t>. 2019;143(3):1021-6. doi:10.1016/j.jaci.2018.06.038. 6. </a:t>
            </a:r>
            <a:r>
              <a:rPr lang="es-ES" err="1"/>
              <a:t>Weigle</a:t>
            </a:r>
            <a:r>
              <a:rPr lang="es-ES"/>
              <a:t> N, </a:t>
            </a:r>
            <a:r>
              <a:rPr lang="es-ES" err="1"/>
              <a:t>McBane</a:t>
            </a:r>
            <a:r>
              <a:rPr lang="es-ES"/>
              <a:t> S. Psoriasis. Am </a:t>
            </a:r>
            <a:r>
              <a:rPr lang="es-ES" err="1"/>
              <a:t>Fam</a:t>
            </a:r>
            <a:r>
              <a:rPr lang="es-ES"/>
              <a:t> </a:t>
            </a:r>
            <a:r>
              <a:rPr lang="es-ES" err="1"/>
              <a:t>Physician</a:t>
            </a:r>
            <a:r>
              <a:rPr lang="es-ES"/>
              <a:t>. 2013;87(9):626-33.</a:t>
            </a:r>
          </a:p>
        </p:txBody>
      </p:sp>
      <p:sp>
        <p:nvSpPr>
          <p:cNvPr id="5" name="Marcador de contenido 4">
            <a:extLst>
              <a:ext uri="{FF2B5EF4-FFF2-40B4-BE49-F238E27FC236}">
                <a16:creationId xmlns:a16="http://schemas.microsoft.com/office/drawing/2014/main" id="{D08068C1-9965-51D5-1C21-F357280D8741}"/>
              </a:ext>
            </a:extLst>
          </p:cNvPr>
          <p:cNvSpPr>
            <a:spLocks noGrp="1"/>
          </p:cNvSpPr>
          <p:nvPr>
            <p:ph sz="quarter" idx="18"/>
          </p:nvPr>
        </p:nvSpPr>
        <p:spPr/>
        <p:txBody>
          <a:bodyPr/>
          <a:lstStyle/>
          <a:p>
            <a:r>
              <a:rPr lang="es-ES"/>
              <a:t>PSORIASIS</a:t>
            </a:r>
          </a:p>
        </p:txBody>
      </p:sp>
      <p:pic>
        <p:nvPicPr>
          <p:cNvPr id="3" name="Google Shape;1061;p43">
            <a:extLst>
              <a:ext uri="{FF2B5EF4-FFF2-40B4-BE49-F238E27FC236}">
                <a16:creationId xmlns:a16="http://schemas.microsoft.com/office/drawing/2014/main" id="{12F0429F-0BC3-746A-0F18-BCD163E019F0}"/>
              </a:ext>
            </a:extLst>
          </p:cNvPr>
          <p:cNvPicPr preferRelativeResize="0"/>
          <p:nvPr/>
        </p:nvPicPr>
        <p:blipFill rotWithShape="1">
          <a:blip r:embed="rId3">
            <a:alphaModFix/>
          </a:blip>
          <a:srcRect l="13271" r="14061"/>
          <a:stretch/>
        </p:blipFill>
        <p:spPr>
          <a:xfrm>
            <a:off x="1280539" y="1646257"/>
            <a:ext cx="1980000" cy="1782872"/>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5" name="Google Shape;1063;p43">
            <a:extLst>
              <a:ext uri="{FF2B5EF4-FFF2-40B4-BE49-F238E27FC236}">
                <a16:creationId xmlns:a16="http://schemas.microsoft.com/office/drawing/2014/main" id="{F9E50D4A-8AB9-E0E9-CAF3-2CEBD0886EC5}"/>
              </a:ext>
            </a:extLst>
          </p:cNvPr>
          <p:cNvPicPr preferRelativeResize="0"/>
          <p:nvPr/>
        </p:nvPicPr>
        <p:blipFill rotWithShape="1">
          <a:blip r:embed="rId4">
            <a:alphaModFix/>
          </a:blip>
          <a:srcRect l="19200" t="19891" r="1247" b="19532"/>
          <a:stretch/>
        </p:blipFill>
        <p:spPr>
          <a:xfrm>
            <a:off x="1280539" y="3857310"/>
            <a:ext cx="1980000" cy="1782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6" name="Google Shape;1064;p43">
            <a:extLst>
              <a:ext uri="{FF2B5EF4-FFF2-40B4-BE49-F238E27FC236}">
                <a16:creationId xmlns:a16="http://schemas.microsoft.com/office/drawing/2014/main" id="{A8DA16EA-9A6D-E895-4DEE-D982CE3135A6}"/>
              </a:ext>
            </a:extLst>
          </p:cNvPr>
          <p:cNvPicPr preferRelativeResize="0"/>
          <p:nvPr/>
        </p:nvPicPr>
        <p:blipFill rotWithShape="1">
          <a:blip r:embed="rId5">
            <a:alphaModFix/>
          </a:blip>
          <a:srcRect l="29188" t="19956" r="26263" b="1437"/>
          <a:stretch/>
        </p:blipFill>
        <p:spPr>
          <a:xfrm rot="5400000">
            <a:off x="5050446" y="3724060"/>
            <a:ext cx="1782000" cy="20485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7" name="Google Shape;1065;p43">
            <a:extLst>
              <a:ext uri="{FF2B5EF4-FFF2-40B4-BE49-F238E27FC236}">
                <a16:creationId xmlns:a16="http://schemas.microsoft.com/office/drawing/2014/main" id="{FB1A586F-58D6-53C5-2112-39DDD087D7C2}"/>
              </a:ext>
            </a:extLst>
          </p:cNvPr>
          <p:cNvPicPr preferRelativeResize="0"/>
          <p:nvPr/>
        </p:nvPicPr>
        <p:blipFill rotWithShape="1">
          <a:blip r:embed="rId6">
            <a:alphaModFix/>
          </a:blip>
          <a:srcRect l="24983" t="3265" r="26517" b="15589"/>
          <a:stretch/>
        </p:blipFill>
        <p:spPr>
          <a:xfrm>
            <a:off x="8666957" y="3880784"/>
            <a:ext cx="1980000" cy="180213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6" name="Google Shape;1066;p43">
            <a:extLst>
              <a:ext uri="{FF2B5EF4-FFF2-40B4-BE49-F238E27FC236}">
                <a16:creationId xmlns:a16="http://schemas.microsoft.com/office/drawing/2014/main" id="{91FFA0D3-61FC-2086-D353-1E58C94CF88C}"/>
              </a:ext>
            </a:extLst>
          </p:cNvPr>
          <p:cNvSpPr txBox="1"/>
          <p:nvPr/>
        </p:nvSpPr>
        <p:spPr>
          <a:xfrm>
            <a:off x="1280539" y="3446125"/>
            <a:ext cx="19800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Placas</a:t>
            </a:r>
            <a:endParaRPr>
              <a:solidFill>
                <a:srgbClr val="012754"/>
              </a:solidFill>
              <a:latin typeface="Century Gothic" panose="020B0502020202020204" pitchFamily="34" charset="0"/>
            </a:endParaRPr>
          </a:p>
        </p:txBody>
      </p:sp>
      <p:sp>
        <p:nvSpPr>
          <p:cNvPr id="27" name="Google Shape;1067;p43">
            <a:extLst>
              <a:ext uri="{FF2B5EF4-FFF2-40B4-BE49-F238E27FC236}">
                <a16:creationId xmlns:a16="http://schemas.microsoft.com/office/drawing/2014/main" id="{3039FED9-AF79-00BC-F002-7D2A13621ADC}"/>
              </a:ext>
            </a:extLst>
          </p:cNvPr>
          <p:cNvSpPr txBox="1"/>
          <p:nvPr/>
        </p:nvSpPr>
        <p:spPr>
          <a:xfrm>
            <a:off x="4908649" y="3424429"/>
            <a:ext cx="211539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Gotas</a:t>
            </a:r>
            <a:endParaRPr>
              <a:solidFill>
                <a:srgbClr val="012754"/>
              </a:solidFill>
              <a:latin typeface="Century Gothic" panose="020B0502020202020204" pitchFamily="34" charset="0"/>
            </a:endParaRPr>
          </a:p>
        </p:txBody>
      </p:sp>
      <p:sp>
        <p:nvSpPr>
          <p:cNvPr id="28" name="Google Shape;1068;p43">
            <a:extLst>
              <a:ext uri="{FF2B5EF4-FFF2-40B4-BE49-F238E27FC236}">
                <a16:creationId xmlns:a16="http://schemas.microsoft.com/office/drawing/2014/main" id="{F167F487-D773-E4C0-1858-C19BDE537870}"/>
              </a:ext>
            </a:extLst>
          </p:cNvPr>
          <p:cNvSpPr txBox="1"/>
          <p:nvPr/>
        </p:nvSpPr>
        <p:spPr>
          <a:xfrm>
            <a:off x="1280539" y="5679371"/>
            <a:ext cx="19800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Inversa</a:t>
            </a:r>
            <a:endParaRPr>
              <a:solidFill>
                <a:srgbClr val="012754"/>
              </a:solidFill>
              <a:latin typeface="Century Gothic" panose="020B0502020202020204" pitchFamily="34" charset="0"/>
            </a:endParaRPr>
          </a:p>
        </p:txBody>
      </p:sp>
      <p:sp>
        <p:nvSpPr>
          <p:cNvPr id="29" name="Google Shape;1069;p43">
            <a:extLst>
              <a:ext uri="{FF2B5EF4-FFF2-40B4-BE49-F238E27FC236}">
                <a16:creationId xmlns:a16="http://schemas.microsoft.com/office/drawing/2014/main" id="{3ED28132-3DC2-9101-45CB-D4E528022FC6}"/>
              </a:ext>
            </a:extLst>
          </p:cNvPr>
          <p:cNvSpPr txBox="1"/>
          <p:nvPr/>
        </p:nvSpPr>
        <p:spPr>
          <a:xfrm>
            <a:off x="4939498" y="5679371"/>
            <a:ext cx="199752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Pustulosa</a:t>
            </a:r>
            <a:endParaRPr>
              <a:solidFill>
                <a:srgbClr val="012754"/>
              </a:solidFill>
              <a:latin typeface="Century Gothic" panose="020B0502020202020204" pitchFamily="34" charset="0"/>
            </a:endParaRPr>
          </a:p>
        </p:txBody>
      </p:sp>
      <p:sp>
        <p:nvSpPr>
          <p:cNvPr id="30" name="Google Shape;1070;p43">
            <a:extLst>
              <a:ext uri="{FF2B5EF4-FFF2-40B4-BE49-F238E27FC236}">
                <a16:creationId xmlns:a16="http://schemas.microsoft.com/office/drawing/2014/main" id="{3014874C-FDFE-7842-6B93-602509DC4B10}"/>
              </a:ext>
            </a:extLst>
          </p:cNvPr>
          <p:cNvSpPr txBox="1"/>
          <p:nvPr/>
        </p:nvSpPr>
        <p:spPr>
          <a:xfrm>
            <a:off x="8568161" y="5710888"/>
            <a:ext cx="217759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err="1">
                <a:solidFill>
                  <a:srgbClr val="012754"/>
                </a:solidFill>
                <a:latin typeface="Century Gothic" panose="020B0502020202020204" pitchFamily="34" charset="0"/>
                <a:ea typeface="Montserrat Light"/>
                <a:cs typeface="Montserrat Light"/>
                <a:sym typeface="Montserrat Light"/>
              </a:rPr>
              <a:t>Onicopatía</a:t>
            </a:r>
            <a:r>
              <a:rPr lang="es-ES">
                <a:solidFill>
                  <a:srgbClr val="012754"/>
                </a:solidFill>
                <a:latin typeface="Century Gothic" panose="020B0502020202020204" pitchFamily="34" charset="0"/>
                <a:ea typeface="Montserrat Light"/>
                <a:cs typeface="Montserrat Light"/>
                <a:sym typeface="Montserrat Light"/>
              </a:rPr>
              <a:t> psoriásica</a:t>
            </a:r>
            <a:endParaRPr>
              <a:solidFill>
                <a:srgbClr val="012754"/>
              </a:solidFill>
              <a:latin typeface="Century Gothic" panose="020B0502020202020204" pitchFamily="34" charset="0"/>
            </a:endParaRPr>
          </a:p>
        </p:txBody>
      </p:sp>
      <p:sp>
        <p:nvSpPr>
          <p:cNvPr id="31" name="Google Shape;1072;p43">
            <a:extLst>
              <a:ext uri="{FF2B5EF4-FFF2-40B4-BE49-F238E27FC236}">
                <a16:creationId xmlns:a16="http://schemas.microsoft.com/office/drawing/2014/main" id="{DFB73686-21D5-74CD-9D49-ED6CFFBE236F}"/>
              </a:ext>
            </a:extLst>
          </p:cNvPr>
          <p:cNvSpPr txBox="1"/>
          <p:nvPr/>
        </p:nvSpPr>
        <p:spPr>
          <a:xfrm>
            <a:off x="8585397" y="3417631"/>
            <a:ext cx="217759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Psoriasis </a:t>
            </a:r>
            <a:r>
              <a:rPr lang="es-ES" err="1">
                <a:solidFill>
                  <a:srgbClr val="012754"/>
                </a:solidFill>
                <a:latin typeface="Century Gothic" panose="020B0502020202020204" pitchFamily="34" charset="0"/>
                <a:ea typeface="Montserrat Light"/>
                <a:cs typeface="Montserrat Light"/>
                <a:sym typeface="Montserrat Light"/>
              </a:rPr>
              <a:t>eritrodérmica</a:t>
            </a:r>
            <a:endParaRPr>
              <a:solidFill>
                <a:srgbClr val="012754"/>
              </a:solidFill>
              <a:latin typeface="Century Gothic" panose="020B0502020202020204" pitchFamily="34" charset="0"/>
            </a:endParaRPr>
          </a:p>
        </p:txBody>
      </p:sp>
      <p:pic>
        <p:nvPicPr>
          <p:cNvPr id="20" name="Google Shape;1062;p43">
            <a:extLst>
              <a:ext uri="{FF2B5EF4-FFF2-40B4-BE49-F238E27FC236}">
                <a16:creationId xmlns:a16="http://schemas.microsoft.com/office/drawing/2014/main" id="{A7F43F1F-C0D9-F898-CEC2-157DFADF2FEC}"/>
              </a:ext>
            </a:extLst>
          </p:cNvPr>
          <p:cNvPicPr preferRelativeResize="0"/>
          <p:nvPr/>
        </p:nvPicPr>
        <p:blipFill rotWithShape="1">
          <a:blip r:embed="rId7">
            <a:alphaModFix/>
          </a:blip>
          <a:srcRect l="16150" t="19468" r="27817" b="4962"/>
          <a:stretch/>
        </p:blipFill>
        <p:spPr>
          <a:xfrm>
            <a:off x="4939499" y="1625321"/>
            <a:ext cx="2048500" cy="1782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2" name="Google Shape;1071;p43">
            <a:extLst>
              <a:ext uri="{FF2B5EF4-FFF2-40B4-BE49-F238E27FC236}">
                <a16:creationId xmlns:a16="http://schemas.microsoft.com/office/drawing/2014/main" id="{AE6C17FB-A456-534D-A392-136B6CE0A684}"/>
              </a:ext>
            </a:extLst>
          </p:cNvPr>
          <p:cNvPicPr preferRelativeResize="0"/>
          <p:nvPr/>
        </p:nvPicPr>
        <p:blipFill rotWithShape="1">
          <a:blip r:embed="rId8">
            <a:alphaModFix/>
          </a:blip>
          <a:srcRect l="6498" r="17781"/>
          <a:stretch/>
        </p:blipFill>
        <p:spPr>
          <a:xfrm>
            <a:off x="8672149" y="1597696"/>
            <a:ext cx="2004088" cy="1803679"/>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3571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7980-BB8A-DA27-5A9E-7CC7FE224DE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E108123-2DD7-2171-954E-4426AB5CDDB8}"/>
              </a:ext>
            </a:extLst>
          </p:cNvPr>
          <p:cNvSpPr>
            <a:spLocks noGrp="1"/>
          </p:cNvSpPr>
          <p:nvPr>
            <p:ph sz="quarter" idx="13"/>
          </p:nvPr>
        </p:nvSpPr>
        <p:spPr>
          <a:xfrm>
            <a:off x="329210" y="1107221"/>
            <a:ext cx="11565924" cy="440196"/>
          </a:xfrm>
        </p:spPr>
        <p:txBody>
          <a:bodyPr/>
          <a:lstStyle/>
          <a:p>
            <a:r>
              <a:rPr lang="es-ES">
                <a:sym typeface="Montserrat"/>
              </a:rPr>
              <a:t>Psoriasis en placas</a:t>
            </a:r>
            <a:r>
              <a:rPr lang="es-ES" baseline="30000">
                <a:sym typeface="Montserrat"/>
              </a:rPr>
              <a:t>1-3</a:t>
            </a:r>
            <a:endParaRPr lang="es-ES"/>
          </a:p>
        </p:txBody>
      </p:sp>
      <p:sp>
        <p:nvSpPr>
          <p:cNvPr id="47" name="Marcador de contenido 46">
            <a:extLst>
              <a:ext uri="{FF2B5EF4-FFF2-40B4-BE49-F238E27FC236}">
                <a16:creationId xmlns:a16="http://schemas.microsoft.com/office/drawing/2014/main" id="{53831FE9-4A42-7A64-C838-5EA8564EB2AF}"/>
              </a:ext>
            </a:extLst>
          </p:cNvPr>
          <p:cNvSpPr>
            <a:spLocks noGrp="1"/>
          </p:cNvSpPr>
          <p:nvPr>
            <p:ph sz="quarter" idx="24"/>
          </p:nvPr>
        </p:nvSpPr>
        <p:spPr>
          <a:xfrm>
            <a:off x="1515763" y="6260758"/>
            <a:ext cx="10352992" cy="428367"/>
          </a:xfrm>
        </p:spPr>
        <p:txBody>
          <a:bodyPr/>
          <a:lstStyle/>
          <a:p>
            <a:r>
              <a:rPr lang="es-ES"/>
              <a:t>1.Fuente: adaptado de </a:t>
            </a:r>
            <a:r>
              <a:rPr lang="es-ES" err="1"/>
              <a:t>National</a:t>
            </a:r>
            <a:r>
              <a:rPr lang="es-ES"/>
              <a:t> Psoriasis </a:t>
            </a:r>
            <a:r>
              <a:rPr lang="es-ES" err="1"/>
              <a:t>Foundation</a:t>
            </a:r>
            <a:r>
              <a:rPr lang="es-ES"/>
              <a:t>. 2017. https://www.psoriasis.org/ (consultado en noviembre de 2017). 2. Fuente: adaptado de Diagnosis and </a:t>
            </a:r>
            <a:r>
              <a:rPr lang="es-ES" err="1"/>
              <a:t>classification</a:t>
            </a:r>
            <a:r>
              <a:rPr lang="es-ES"/>
              <a:t> </a:t>
            </a:r>
            <a:r>
              <a:rPr lang="es-ES" err="1"/>
              <a:t>of</a:t>
            </a:r>
            <a:r>
              <a:rPr lang="es-ES"/>
              <a:t> psoriasis. </a:t>
            </a:r>
            <a:r>
              <a:rPr lang="es-ES" err="1"/>
              <a:t>Autoimmunity</a:t>
            </a:r>
            <a:r>
              <a:rPr lang="es-ES"/>
              <a:t> </a:t>
            </a:r>
            <a:r>
              <a:rPr lang="es-ES" err="1"/>
              <a:t>Reviews</a:t>
            </a:r>
            <a:r>
              <a:rPr lang="es-ES"/>
              <a:t> 2014;13:490-5. 3. Fuente: adaptado de A </a:t>
            </a:r>
            <a:r>
              <a:rPr lang="es-ES" err="1"/>
              <a:t>brief</a:t>
            </a:r>
            <a:r>
              <a:rPr lang="es-ES"/>
              <a:t> </a:t>
            </a:r>
            <a:r>
              <a:rPr lang="es-ES" err="1"/>
              <a:t>summary</a:t>
            </a:r>
            <a:r>
              <a:rPr lang="es-ES"/>
              <a:t> </a:t>
            </a:r>
            <a:r>
              <a:rPr lang="es-ES" err="1"/>
              <a:t>of</a:t>
            </a:r>
            <a:r>
              <a:rPr lang="es-ES"/>
              <a:t> </a:t>
            </a:r>
            <a:r>
              <a:rPr lang="es-ES" err="1"/>
              <a:t>clinical</a:t>
            </a:r>
            <a:r>
              <a:rPr lang="es-ES"/>
              <a:t> </a:t>
            </a:r>
            <a:r>
              <a:rPr lang="es-ES" err="1"/>
              <a:t>types</a:t>
            </a:r>
            <a:r>
              <a:rPr lang="es-ES"/>
              <a:t> </a:t>
            </a:r>
            <a:r>
              <a:rPr lang="es-ES" err="1"/>
              <a:t>of</a:t>
            </a:r>
            <a:r>
              <a:rPr lang="es-ES"/>
              <a:t> psoriasis. North Clin </a:t>
            </a:r>
            <a:r>
              <a:rPr lang="es-ES" err="1"/>
              <a:t>Istanb</a:t>
            </a:r>
            <a:r>
              <a:rPr lang="es-ES"/>
              <a:t> 2016;3(1):79-82. </a:t>
            </a:r>
          </a:p>
        </p:txBody>
      </p:sp>
      <p:sp>
        <p:nvSpPr>
          <p:cNvPr id="5" name="Marcador de contenido 4">
            <a:extLst>
              <a:ext uri="{FF2B5EF4-FFF2-40B4-BE49-F238E27FC236}">
                <a16:creationId xmlns:a16="http://schemas.microsoft.com/office/drawing/2014/main" id="{1843E124-2EB0-BBDA-3974-8A3694055F71}"/>
              </a:ext>
            </a:extLst>
          </p:cNvPr>
          <p:cNvSpPr>
            <a:spLocks noGrp="1"/>
          </p:cNvSpPr>
          <p:nvPr>
            <p:ph sz="quarter" idx="18"/>
          </p:nvPr>
        </p:nvSpPr>
        <p:spPr>
          <a:xfrm>
            <a:off x="2042984" y="65904"/>
            <a:ext cx="8633253" cy="815545"/>
          </a:xfrm>
        </p:spPr>
        <p:txBody>
          <a:bodyPr/>
          <a:lstStyle/>
          <a:p>
            <a:r>
              <a:rPr lang="es-ES"/>
              <a:t>PSORIASIS</a:t>
            </a:r>
          </a:p>
        </p:txBody>
      </p:sp>
      <p:sp>
        <p:nvSpPr>
          <p:cNvPr id="7" name="Google Shape;1088;p44">
            <a:extLst>
              <a:ext uri="{FF2B5EF4-FFF2-40B4-BE49-F238E27FC236}">
                <a16:creationId xmlns:a16="http://schemas.microsoft.com/office/drawing/2014/main" id="{3BF5D2A6-3BB1-A558-0691-F298B14801F3}"/>
              </a:ext>
            </a:extLst>
          </p:cNvPr>
          <p:cNvSpPr/>
          <p:nvPr/>
        </p:nvSpPr>
        <p:spPr>
          <a:xfrm>
            <a:off x="2770710" y="1628821"/>
            <a:ext cx="8280652" cy="1811738"/>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6250"/>
              </a:lnSpc>
              <a:spcBef>
                <a:spcPts val="0"/>
              </a:spcBef>
              <a:spcAft>
                <a:spcPts val="0"/>
              </a:spcAft>
              <a:buClr>
                <a:srgbClr val="F4A7AD"/>
              </a:buClr>
              <a:buSzPts val="1600"/>
              <a:buFont typeface="Arial"/>
              <a:buChar char="•"/>
            </a:pPr>
            <a:r>
              <a:rPr lang="es-ES" sz="1600" b="1" cap="none">
                <a:solidFill>
                  <a:srgbClr val="012754"/>
                </a:solidFill>
                <a:latin typeface="Century Gothic" panose="020B0502020202020204" pitchFamily="34" charset="0"/>
                <a:ea typeface="Calibri"/>
                <a:cs typeface="Calibri"/>
                <a:sym typeface="Calibri"/>
              </a:rPr>
              <a:t>Alrededor del 90 % de los pacientes </a:t>
            </a:r>
            <a:r>
              <a:rPr lang="es-ES" sz="1600" cap="none">
                <a:solidFill>
                  <a:srgbClr val="012754"/>
                </a:solidFill>
                <a:latin typeface="Century Gothic" panose="020B0502020202020204" pitchFamily="34" charset="0"/>
                <a:ea typeface="Calibri"/>
                <a:cs typeface="Calibri"/>
                <a:sym typeface="Calibri"/>
              </a:rPr>
              <a:t>con psoriasis.</a:t>
            </a:r>
            <a:r>
              <a:rPr lang="es-ES" sz="1600" cap="none"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cap="none">
                <a:solidFill>
                  <a:srgbClr val="012754"/>
                </a:solidFill>
                <a:latin typeface="Century Gothic" panose="020B0502020202020204" pitchFamily="34" charset="0"/>
                <a:ea typeface="Calibri"/>
                <a:cs typeface="Calibri"/>
                <a:sym typeface="Calibri"/>
              </a:rPr>
              <a:t>Placas redondas u ovaladas, secas, bien delimitadas, con escamas </a:t>
            </a:r>
            <a:r>
              <a:rPr lang="es-ES" sz="1600" cap="none" err="1">
                <a:solidFill>
                  <a:srgbClr val="012754"/>
                </a:solidFill>
                <a:latin typeface="Century Gothic" panose="020B0502020202020204" pitchFamily="34" charset="0"/>
                <a:ea typeface="Calibri"/>
                <a:cs typeface="Calibri"/>
                <a:sym typeface="Calibri"/>
              </a:rPr>
              <a:t>blancoplateadas</a:t>
            </a:r>
            <a:r>
              <a:rPr lang="es-ES" sz="1600" cap="none">
                <a:solidFill>
                  <a:srgbClr val="012754"/>
                </a:solidFill>
                <a:latin typeface="Century Gothic" panose="020B0502020202020204" pitchFamily="34" charset="0"/>
                <a:ea typeface="Calibri"/>
                <a:cs typeface="Calibri"/>
                <a:sym typeface="Calibri"/>
              </a:rPr>
              <a:t>  laxamente adheridas.</a:t>
            </a:r>
            <a:r>
              <a:rPr lang="es-ES" sz="1600" cap="none" baseline="30000">
                <a:solidFill>
                  <a:srgbClr val="012754"/>
                </a:solidFill>
                <a:latin typeface="Century Gothic" panose="020B0502020202020204" pitchFamily="34" charset="0"/>
                <a:ea typeface="Calibri"/>
                <a:cs typeface="Calibri"/>
                <a:sym typeface="Calibri"/>
              </a:rPr>
              <a:t>2</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b="1" cap="none">
                <a:solidFill>
                  <a:srgbClr val="012754"/>
                </a:solidFill>
                <a:latin typeface="Century Gothic" panose="020B0502020202020204" pitchFamily="34" charset="0"/>
                <a:ea typeface="Calibri"/>
                <a:cs typeface="Calibri"/>
                <a:sym typeface="Calibri"/>
              </a:rPr>
              <a:t>Afecta a cualquier parte del cuerpo</a:t>
            </a:r>
            <a:r>
              <a:rPr lang="es-ES" sz="1600" cap="none">
                <a:solidFill>
                  <a:srgbClr val="012754"/>
                </a:solidFill>
                <a:latin typeface="Century Gothic" panose="020B0502020202020204" pitchFamily="34" charset="0"/>
                <a:ea typeface="Calibri"/>
                <a:cs typeface="Calibri"/>
                <a:sym typeface="Calibri"/>
              </a:rPr>
              <a:t>, aunque por lo general se distribuye de forma simétrica en codos y rodillas.</a:t>
            </a:r>
            <a:r>
              <a:rPr lang="es-ES" sz="1600"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a:p>
            <a:pPr marL="177800" marR="0" lvl="0" indent="-177800" algn="l" rtl="0">
              <a:lnSpc>
                <a:spcPct val="106250"/>
              </a:lnSpc>
              <a:spcBef>
                <a:spcPts val="400"/>
              </a:spcBef>
              <a:spcAft>
                <a:spcPts val="0"/>
              </a:spcAft>
              <a:buClr>
                <a:srgbClr val="F4A7AD"/>
              </a:buClr>
              <a:buSzPts val="1600"/>
              <a:buFont typeface="Arial"/>
              <a:buChar char="•"/>
            </a:pPr>
            <a:r>
              <a:rPr lang="es-ES" sz="1600" cap="none">
                <a:solidFill>
                  <a:srgbClr val="012754"/>
                </a:solidFill>
                <a:latin typeface="Century Gothic" panose="020B0502020202020204" pitchFamily="34" charset="0"/>
                <a:ea typeface="Calibri"/>
                <a:cs typeface="Calibri"/>
                <a:sym typeface="Calibri"/>
              </a:rPr>
              <a:t>Suele afectar al </a:t>
            </a:r>
            <a:r>
              <a:rPr lang="es-ES" sz="1600" b="1" cap="none">
                <a:solidFill>
                  <a:srgbClr val="012754"/>
                </a:solidFill>
                <a:latin typeface="Century Gothic" panose="020B0502020202020204" pitchFamily="34" charset="0"/>
                <a:ea typeface="Calibri"/>
                <a:cs typeface="Calibri"/>
                <a:sym typeface="Calibri"/>
              </a:rPr>
              <a:t>cuero cabelludo y las uñas</a:t>
            </a:r>
            <a:r>
              <a:rPr lang="es-ES" sz="1600" cap="none">
                <a:solidFill>
                  <a:srgbClr val="012754"/>
                </a:solidFill>
                <a:latin typeface="Century Gothic" panose="020B0502020202020204" pitchFamily="34" charset="0"/>
                <a:ea typeface="Calibri"/>
                <a:cs typeface="Calibri"/>
                <a:sym typeface="Calibri"/>
              </a:rPr>
              <a:t>.</a:t>
            </a:r>
            <a:r>
              <a:rPr lang="es-ES" sz="1600" cap="none" baseline="30000">
                <a:solidFill>
                  <a:srgbClr val="012754"/>
                </a:solidFill>
                <a:latin typeface="Century Gothic" panose="020B0502020202020204" pitchFamily="34" charset="0"/>
                <a:ea typeface="Calibri"/>
                <a:cs typeface="Calibri"/>
                <a:sym typeface="Calibri"/>
              </a:rPr>
              <a:t>2,3</a:t>
            </a:r>
            <a:endParaRPr sz="1600">
              <a:solidFill>
                <a:srgbClr val="012754"/>
              </a:solidFill>
              <a:latin typeface="Century Gothic" panose="020B0502020202020204" pitchFamily="34" charset="0"/>
            </a:endParaRPr>
          </a:p>
        </p:txBody>
      </p:sp>
      <p:sp>
        <p:nvSpPr>
          <p:cNvPr id="8" name="Google Shape;1089;p44">
            <a:extLst>
              <a:ext uri="{FF2B5EF4-FFF2-40B4-BE49-F238E27FC236}">
                <a16:creationId xmlns:a16="http://schemas.microsoft.com/office/drawing/2014/main" id="{BD8916F7-36F1-0991-678F-EF01783089B7}"/>
              </a:ext>
            </a:extLst>
          </p:cNvPr>
          <p:cNvSpPr/>
          <p:nvPr/>
        </p:nvSpPr>
        <p:spPr>
          <a:xfrm rot="5400000">
            <a:off x="1236679" y="4429171"/>
            <a:ext cx="558165" cy="461645"/>
          </a:xfrm>
          <a:prstGeom prst="rightArrow">
            <a:avLst>
              <a:gd name="adj1" fmla="val 50000"/>
              <a:gd name="adj2" fmla="val 50012"/>
            </a:avLst>
          </a:prstGeom>
          <a:solidFill>
            <a:srgbClr val="012754"/>
          </a:solidFill>
          <a:ln w="12700" cap="flat" cmpd="sng">
            <a:solidFill>
              <a:srgbClr val="FFFFFF"/>
            </a:solidFill>
            <a:prstDash val="solid"/>
            <a:round/>
            <a:headEnd type="none" w="sm" len="sm"/>
            <a:tailEnd type="none" w="sm" len="sm"/>
          </a:ln>
        </p:spPr>
        <p:txBody>
          <a:bodyPr spcFirstLastPara="1" wrap="square" lIns="539750" tIns="38100" rIns="38100" bIns="38100"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cap="none">
              <a:solidFill>
                <a:srgbClr val="002060"/>
              </a:solidFill>
              <a:latin typeface="Century Gothic" panose="020B0502020202020204" pitchFamily="34" charset="0"/>
              <a:ea typeface="Calibri"/>
              <a:cs typeface="Calibri"/>
              <a:sym typeface="Calibri"/>
            </a:endParaRPr>
          </a:p>
        </p:txBody>
      </p:sp>
      <p:sp>
        <p:nvSpPr>
          <p:cNvPr id="9" name="Google Shape;1090;p44">
            <a:extLst>
              <a:ext uri="{FF2B5EF4-FFF2-40B4-BE49-F238E27FC236}">
                <a16:creationId xmlns:a16="http://schemas.microsoft.com/office/drawing/2014/main" id="{21879BF3-6D43-A72E-3DFD-3C5B1E62BB99}"/>
              </a:ext>
            </a:extLst>
          </p:cNvPr>
          <p:cNvSpPr/>
          <p:nvPr/>
        </p:nvSpPr>
        <p:spPr>
          <a:xfrm>
            <a:off x="388320" y="3807638"/>
            <a:ext cx="2254885" cy="47572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alibri"/>
              <a:buNone/>
            </a:pPr>
            <a:r>
              <a:rPr lang="es-ES" sz="1800" b="1" cap="none">
                <a:solidFill>
                  <a:srgbClr val="012754"/>
                </a:solidFill>
                <a:latin typeface="Century Gothic" panose="020B0502020202020204" pitchFamily="34" charset="0"/>
                <a:ea typeface="Calibri"/>
                <a:cs typeface="Calibri"/>
                <a:sym typeface="Calibri"/>
              </a:rPr>
              <a:t>En placas​</a:t>
            </a:r>
            <a:endParaRPr sz="1800" b="1">
              <a:solidFill>
                <a:srgbClr val="012754"/>
              </a:solidFill>
              <a:latin typeface="Century Gothic" panose="020B0502020202020204" pitchFamily="34" charset="0"/>
            </a:endParaRPr>
          </a:p>
        </p:txBody>
      </p:sp>
      <p:sp>
        <p:nvSpPr>
          <p:cNvPr id="12" name="Google Shape;1093;p44">
            <a:extLst>
              <a:ext uri="{FF2B5EF4-FFF2-40B4-BE49-F238E27FC236}">
                <a16:creationId xmlns:a16="http://schemas.microsoft.com/office/drawing/2014/main" id="{D0CB1E62-FBE6-1846-023B-B90568D24BD8}"/>
              </a:ext>
            </a:extLst>
          </p:cNvPr>
          <p:cNvSpPr/>
          <p:nvPr/>
        </p:nvSpPr>
        <p:spPr>
          <a:xfrm>
            <a:off x="571103" y="5036625"/>
            <a:ext cx="1878330" cy="558165"/>
          </a:xfrm>
          <a:prstGeom prst="roundRect">
            <a:avLst>
              <a:gd name="adj" fmla="val 16667"/>
            </a:avLst>
          </a:prstGeom>
          <a:solidFill>
            <a:srgbClr val="FFFFFF"/>
          </a:solidFill>
          <a:ln w="9525" cap="flat" cmpd="sng">
            <a:solidFill>
              <a:srgbClr val="006782"/>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s-ES" sz="1800" cap="none">
                <a:solidFill>
                  <a:srgbClr val="002060"/>
                </a:solidFill>
                <a:latin typeface="Century Gothic" panose="020B0502020202020204" pitchFamily="34" charset="0"/>
                <a:ea typeface="Calibri"/>
                <a:cs typeface="Calibri"/>
                <a:sym typeface="Calibri"/>
              </a:rPr>
              <a:t>Psoriasis vulgar</a:t>
            </a:r>
            <a:endParaRPr>
              <a:latin typeface="Century Gothic" panose="020B0502020202020204" pitchFamily="34" charset="0"/>
            </a:endParaRPr>
          </a:p>
        </p:txBody>
      </p:sp>
      <p:grpSp>
        <p:nvGrpSpPr>
          <p:cNvPr id="4" name="Grupo 3">
            <a:extLst>
              <a:ext uri="{FF2B5EF4-FFF2-40B4-BE49-F238E27FC236}">
                <a16:creationId xmlns:a16="http://schemas.microsoft.com/office/drawing/2014/main" id="{C2D59CA0-7E85-7A9E-CA2B-30A69FBCE46B}"/>
              </a:ext>
            </a:extLst>
          </p:cNvPr>
          <p:cNvGrpSpPr/>
          <p:nvPr/>
        </p:nvGrpSpPr>
        <p:grpSpPr>
          <a:xfrm>
            <a:off x="5315330" y="3798498"/>
            <a:ext cx="6297477" cy="1779591"/>
            <a:chOff x="5979758" y="6375387"/>
            <a:chExt cx="5889688" cy="1779591"/>
          </a:xfrm>
        </p:grpSpPr>
        <p:sp>
          <p:nvSpPr>
            <p:cNvPr id="14" name="Rounded Rectangle 91">
              <a:extLst>
                <a:ext uri="{FF2B5EF4-FFF2-40B4-BE49-F238E27FC236}">
                  <a16:creationId xmlns:a16="http://schemas.microsoft.com/office/drawing/2014/main" id="{B8A514C0-408C-CC3F-484E-65D7765B823A}"/>
                </a:ext>
              </a:extLst>
            </p:cNvPr>
            <p:cNvSpPr/>
            <p:nvPr/>
          </p:nvSpPr>
          <p:spPr>
            <a:xfrm>
              <a:off x="5979758" y="6996000"/>
              <a:ext cx="5340193" cy="1158978"/>
            </a:xfrm>
            <a:prstGeom prst="roundRect">
              <a:avLst>
                <a:gd name="adj" fmla="val 11728"/>
              </a:avLst>
            </a:prstGeom>
            <a:gradFill flip="none" rotWithShape="1">
              <a:gsLst>
                <a:gs pos="99000">
                  <a:srgbClr val="FFD8CA"/>
                </a:gs>
                <a:gs pos="86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1338" lvl="0">
                <a:lnSpc>
                  <a:spcPct val="106250"/>
                </a:lnSpc>
              </a:pPr>
              <a:r>
                <a:rPr lang="es-ES" sz="1800" b="1">
                  <a:solidFill>
                    <a:schemeClr val="bg1"/>
                  </a:solidFill>
                  <a:latin typeface="Century Gothic" panose="020B0502020202020204" pitchFamily="34" charset="0"/>
                  <a:ea typeface="Calibri"/>
                  <a:cs typeface="Calibri"/>
                  <a:sym typeface="Calibri"/>
                </a:rPr>
                <a:t>Las placas suelen producir picor, piel seca que puede agrietarse y sangrar.</a:t>
              </a:r>
              <a:r>
                <a:rPr lang="es-ES" sz="1800" b="1" baseline="30000">
                  <a:solidFill>
                    <a:schemeClr val="bg1"/>
                  </a:solidFill>
                  <a:latin typeface="Century Gothic" panose="020B0502020202020204" pitchFamily="34" charset="0"/>
                  <a:ea typeface="Calibri"/>
                  <a:cs typeface="Calibri"/>
                  <a:sym typeface="Calibri"/>
                </a:rPr>
                <a:t>1</a:t>
              </a:r>
              <a:endParaRPr lang="es-ES" sz="1800" b="1">
                <a:solidFill>
                  <a:schemeClr val="bg1"/>
                </a:solidFill>
                <a:latin typeface="Century Gothic" panose="020B0502020202020204" pitchFamily="34" charset="0"/>
              </a:endParaRPr>
            </a:p>
          </p:txBody>
        </p:sp>
        <p:pic>
          <p:nvPicPr>
            <p:cNvPr id="15" name="Imagen 14" descr="Una pantalla de computador&#10;&#10;El contenido generado por IA puede ser incorrecto.">
              <a:extLst>
                <a:ext uri="{FF2B5EF4-FFF2-40B4-BE49-F238E27FC236}">
                  <a16:creationId xmlns:a16="http://schemas.microsoft.com/office/drawing/2014/main" id="{9CCD4920-B420-143E-BF6B-B2ED51C975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985569">
              <a:off x="10723890" y="6607717"/>
              <a:ext cx="333398" cy="359774"/>
            </a:xfrm>
            <a:prstGeom prst="rect">
              <a:avLst/>
            </a:prstGeom>
            <a:ln>
              <a:solidFill>
                <a:schemeClr val="bg1"/>
              </a:solidFill>
            </a:ln>
          </p:spPr>
        </p:pic>
        <p:pic>
          <p:nvPicPr>
            <p:cNvPr id="16" name="Imagen 15" descr="Imagen que contiene Forma&#10;&#10;El contenido generado por IA puede ser incorrecto.">
              <a:extLst>
                <a:ext uri="{FF2B5EF4-FFF2-40B4-BE49-F238E27FC236}">
                  <a16:creationId xmlns:a16="http://schemas.microsoft.com/office/drawing/2014/main" id="{53355DC6-ECD1-7E5D-3D95-98B83A11842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200949" y="6700117"/>
              <a:ext cx="315788" cy="324734"/>
            </a:xfrm>
            <a:prstGeom prst="rect">
              <a:avLst/>
            </a:prstGeom>
          </p:spPr>
        </p:pic>
        <p:pic>
          <p:nvPicPr>
            <p:cNvPr id="17" name="Imagen 16" descr="Una pantalla de computador&#10;&#10;El contenido generado por IA puede ser incorrecto.">
              <a:extLst>
                <a:ext uri="{FF2B5EF4-FFF2-40B4-BE49-F238E27FC236}">
                  <a16:creationId xmlns:a16="http://schemas.microsoft.com/office/drawing/2014/main" id="{BBCADA30-1158-FB14-0D04-B215645B4CF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42779" y="7064635"/>
              <a:ext cx="359227" cy="283948"/>
            </a:xfrm>
            <a:prstGeom prst="rect">
              <a:avLst/>
            </a:prstGeom>
          </p:spPr>
        </p:pic>
        <p:pic>
          <p:nvPicPr>
            <p:cNvPr id="18" name="Imagen 17" descr="Una pantalla de computador&#10;&#10;El contenido generado por IA puede ser incorrecto.">
              <a:extLst>
                <a:ext uri="{FF2B5EF4-FFF2-40B4-BE49-F238E27FC236}">
                  <a16:creationId xmlns:a16="http://schemas.microsoft.com/office/drawing/2014/main" id="{F8E3839E-B20B-1B1E-06DF-824D9CCA8BA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8865402">
              <a:off x="11536048" y="6609647"/>
              <a:ext cx="333398" cy="359774"/>
            </a:xfrm>
            <a:prstGeom prst="rect">
              <a:avLst/>
            </a:prstGeom>
            <a:ln>
              <a:solidFill>
                <a:schemeClr val="bg1"/>
              </a:solidFill>
            </a:ln>
          </p:spPr>
        </p:pic>
        <p:pic>
          <p:nvPicPr>
            <p:cNvPr id="19" name="Imagen 18" descr="Una pantalla de computador&#10;&#10;El contenido generado por IA puede ser incorrecto.">
              <a:extLst>
                <a:ext uri="{FF2B5EF4-FFF2-40B4-BE49-F238E27FC236}">
                  <a16:creationId xmlns:a16="http://schemas.microsoft.com/office/drawing/2014/main" id="{B26115C7-6EBF-EA5B-42F5-36F8CCF89EF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700000">
              <a:off x="11236525" y="6404132"/>
              <a:ext cx="274342" cy="216851"/>
            </a:xfrm>
            <a:prstGeom prst="rect">
              <a:avLst/>
            </a:prstGeom>
          </p:spPr>
        </p:pic>
      </p:grpSp>
      <p:pic>
        <p:nvPicPr>
          <p:cNvPr id="3" name="Picture 2" descr="Seguridad y eficacia de deucravacitinib en psoriasis en placas de moderada  a severa durante un período de hasta 3 años: una extensión abierta de  ensayos clínicos aleatorizados. - NetMD | Hub de">
            <a:extLst>
              <a:ext uri="{FF2B5EF4-FFF2-40B4-BE49-F238E27FC236}">
                <a16:creationId xmlns:a16="http://schemas.microsoft.com/office/drawing/2014/main" id="{BC4410B2-8065-3B67-E437-ACD4458E8AAF}"/>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8776" r="29633" b="4127"/>
          <a:stretch>
            <a:fillRect/>
          </a:stretch>
        </p:blipFill>
        <p:spPr bwMode="auto">
          <a:xfrm>
            <a:off x="616999" y="1571660"/>
            <a:ext cx="2152796" cy="2245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nes clínicas de psoriasis">
            <a:extLst>
              <a:ext uri="{FF2B5EF4-FFF2-40B4-BE49-F238E27FC236}">
                <a16:creationId xmlns:a16="http://schemas.microsoft.com/office/drawing/2014/main" id="{BF572083-19FC-088D-779C-D7C479D5E88B}"/>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68774" y="4112624"/>
            <a:ext cx="2717607" cy="181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0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24742-10F0-6EA7-7849-C709209C6D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F024BD5-3593-99D0-9031-65F3FDE3EAA3}"/>
              </a:ext>
            </a:extLst>
          </p:cNvPr>
          <p:cNvSpPr>
            <a:spLocks noGrp="1"/>
          </p:cNvSpPr>
          <p:nvPr>
            <p:ph sz="quarter" idx="13"/>
          </p:nvPr>
        </p:nvSpPr>
        <p:spPr>
          <a:xfrm>
            <a:off x="329210" y="1107221"/>
            <a:ext cx="11565924" cy="440196"/>
          </a:xfrm>
        </p:spPr>
        <p:txBody>
          <a:bodyPr/>
          <a:lstStyle/>
          <a:p>
            <a:r>
              <a:rPr lang="es-ES">
                <a:sym typeface="Montserrat"/>
              </a:rPr>
              <a:t>Localización de la psoriasis</a:t>
            </a:r>
            <a:r>
              <a:rPr lang="es-ES" baseline="30000">
                <a:sym typeface="Montserrat"/>
              </a:rPr>
              <a:t>1-7</a:t>
            </a:r>
            <a:endParaRPr lang="es-ES"/>
          </a:p>
        </p:txBody>
      </p:sp>
      <p:sp>
        <p:nvSpPr>
          <p:cNvPr id="26" name="Marcador de contenido 25">
            <a:extLst>
              <a:ext uri="{FF2B5EF4-FFF2-40B4-BE49-F238E27FC236}">
                <a16:creationId xmlns:a16="http://schemas.microsoft.com/office/drawing/2014/main" id="{8FAF0351-3DF7-D3A7-0639-6BBF9699C564}"/>
              </a:ext>
            </a:extLst>
          </p:cNvPr>
          <p:cNvSpPr>
            <a:spLocks noGrp="1"/>
          </p:cNvSpPr>
          <p:nvPr>
            <p:ph sz="quarter" idx="24"/>
          </p:nvPr>
        </p:nvSpPr>
        <p:spPr>
          <a:xfrm>
            <a:off x="1515763" y="6260758"/>
            <a:ext cx="10352992" cy="428367"/>
          </a:xfrm>
        </p:spPr>
        <p:txBody>
          <a:bodyPr/>
          <a:lstStyle/>
          <a:p>
            <a:r>
              <a:rPr lang="es-ES"/>
              <a:t>1. </a:t>
            </a:r>
            <a:r>
              <a:rPr lang="es-ES" err="1"/>
              <a:t>Peh</a:t>
            </a:r>
            <a:r>
              <a:rPr lang="es-ES"/>
              <a:t> WC, Ng KH. </a:t>
            </a:r>
            <a:r>
              <a:rPr lang="es-ES" err="1"/>
              <a:t>Preparing</a:t>
            </a:r>
            <a:r>
              <a:rPr lang="es-ES"/>
              <a:t> </a:t>
            </a:r>
            <a:r>
              <a:rPr lang="es-ES" err="1"/>
              <a:t>the</a:t>
            </a:r>
            <a:r>
              <a:rPr lang="es-ES"/>
              <a:t> </a:t>
            </a:r>
            <a:r>
              <a:rPr lang="es-ES" err="1"/>
              <a:t>References</a:t>
            </a:r>
            <a:r>
              <a:rPr lang="es-ES"/>
              <a:t>. </a:t>
            </a:r>
            <a:r>
              <a:rPr lang="es-ES" err="1"/>
              <a:t>Singapore</a:t>
            </a:r>
            <a:r>
              <a:rPr lang="es-ES"/>
              <a:t> </a:t>
            </a:r>
            <a:r>
              <a:rPr lang="es-ES" err="1"/>
              <a:t>Med</a:t>
            </a:r>
            <a:r>
              <a:rPr lang="es-ES"/>
              <a:t> J. 2009;50(7):659-61; quiz 662. 2. No </a:t>
            </a:r>
            <a:r>
              <a:rPr lang="es-ES" err="1"/>
              <a:t>authors</a:t>
            </a:r>
            <a:r>
              <a:rPr lang="es-ES"/>
              <a:t> </a:t>
            </a:r>
            <a:r>
              <a:rPr lang="es-ES" err="1"/>
              <a:t>listed</a:t>
            </a:r>
            <a:r>
              <a:rPr lang="es-ES"/>
              <a:t>. </a:t>
            </a:r>
            <a:r>
              <a:rPr lang="es-ES" err="1"/>
              <a:t>Uniform</a:t>
            </a:r>
            <a:r>
              <a:rPr lang="es-ES"/>
              <a:t> </a:t>
            </a:r>
            <a:r>
              <a:rPr lang="es-ES" err="1"/>
              <a:t>Requirements</a:t>
            </a:r>
            <a:r>
              <a:rPr lang="es-ES"/>
              <a:t> </a:t>
            </a:r>
            <a:r>
              <a:rPr lang="es-ES" err="1"/>
              <a:t>for</a:t>
            </a:r>
            <a:r>
              <a:rPr lang="es-ES"/>
              <a:t> </a:t>
            </a:r>
            <a:r>
              <a:rPr lang="es-ES" err="1"/>
              <a:t>Manuscripts</a:t>
            </a:r>
            <a:r>
              <a:rPr lang="es-ES"/>
              <a:t> </a:t>
            </a:r>
            <a:r>
              <a:rPr lang="es-ES" err="1"/>
              <a:t>Submitted</a:t>
            </a:r>
            <a:r>
              <a:rPr lang="es-ES"/>
              <a:t> </a:t>
            </a:r>
            <a:r>
              <a:rPr lang="es-ES" err="1"/>
              <a:t>to</a:t>
            </a:r>
            <a:r>
              <a:rPr lang="es-ES"/>
              <a:t> </a:t>
            </a:r>
            <a:r>
              <a:rPr lang="es-ES" err="1"/>
              <a:t>Biomedical</a:t>
            </a:r>
            <a:r>
              <a:rPr lang="es-ES"/>
              <a:t> </a:t>
            </a:r>
            <a:r>
              <a:rPr lang="es-ES" err="1"/>
              <a:t>Journals</a:t>
            </a:r>
            <a:r>
              <a:rPr lang="es-ES"/>
              <a:t>. International </a:t>
            </a:r>
            <a:r>
              <a:rPr lang="es-ES" err="1"/>
              <a:t>Committee</a:t>
            </a:r>
            <a:r>
              <a:rPr lang="es-ES"/>
              <a:t> </a:t>
            </a:r>
            <a:r>
              <a:rPr lang="es-ES" err="1"/>
              <a:t>of</a:t>
            </a:r>
            <a:r>
              <a:rPr lang="es-ES"/>
              <a:t> Medical </a:t>
            </a:r>
            <a:r>
              <a:rPr lang="es-ES" err="1"/>
              <a:t>Journal</a:t>
            </a:r>
            <a:r>
              <a:rPr lang="es-ES"/>
              <a:t> </a:t>
            </a:r>
            <a:r>
              <a:rPr lang="es-ES" err="1"/>
              <a:t>Editors</a:t>
            </a:r>
            <a:r>
              <a:rPr lang="es-ES"/>
              <a:t>. JAMA. 1997;277(11):927-34. 3. </a:t>
            </a:r>
            <a:r>
              <a:rPr lang="es-ES" err="1"/>
              <a:t>Salvagno</a:t>
            </a:r>
            <a:r>
              <a:rPr lang="es-ES"/>
              <a:t> GL, </a:t>
            </a:r>
            <a:r>
              <a:rPr lang="es-ES" err="1"/>
              <a:t>Lippi</a:t>
            </a:r>
            <a:r>
              <a:rPr lang="es-ES"/>
              <a:t> G, </a:t>
            </a:r>
            <a:r>
              <a:rPr lang="es-ES" err="1"/>
              <a:t>Montagnana</a:t>
            </a:r>
            <a:r>
              <a:rPr lang="es-ES"/>
              <a:t> M, </a:t>
            </a:r>
            <a:r>
              <a:rPr lang="es-ES" err="1"/>
              <a:t>Guidi</a:t>
            </a:r>
            <a:r>
              <a:rPr lang="es-ES"/>
              <a:t> GC. </a:t>
            </a:r>
            <a:r>
              <a:rPr lang="es-ES" err="1"/>
              <a:t>Standards</a:t>
            </a:r>
            <a:r>
              <a:rPr lang="es-ES"/>
              <a:t> </a:t>
            </a:r>
            <a:r>
              <a:rPr lang="es-ES" err="1"/>
              <a:t>of</a:t>
            </a:r>
            <a:r>
              <a:rPr lang="es-ES"/>
              <a:t> </a:t>
            </a:r>
            <a:r>
              <a:rPr lang="es-ES" err="1"/>
              <a:t>Practice</a:t>
            </a:r>
            <a:r>
              <a:rPr lang="es-ES"/>
              <a:t> and </a:t>
            </a:r>
            <a:r>
              <a:rPr lang="es-ES" err="1"/>
              <a:t>Uniformity</a:t>
            </a:r>
            <a:r>
              <a:rPr lang="es-ES"/>
              <a:t> in </a:t>
            </a:r>
            <a:r>
              <a:rPr lang="es-ES" err="1"/>
              <a:t>References</a:t>
            </a:r>
            <a:r>
              <a:rPr lang="es-ES"/>
              <a:t> Style. Clin </a:t>
            </a:r>
            <a:r>
              <a:rPr lang="es-ES" err="1"/>
              <a:t>Chem</a:t>
            </a:r>
            <a:r>
              <a:rPr lang="es-ES"/>
              <a:t> </a:t>
            </a:r>
            <a:r>
              <a:rPr lang="es-ES" err="1"/>
              <a:t>Lab</a:t>
            </a:r>
            <a:r>
              <a:rPr lang="es-ES"/>
              <a:t> </a:t>
            </a:r>
            <a:r>
              <a:rPr lang="es-ES" err="1"/>
              <a:t>Med</a:t>
            </a:r>
            <a:r>
              <a:rPr lang="es-ES"/>
              <a:t>. 2008;46(4):437-8. doi:10.1515/CCLM.2008.114. 4. No </a:t>
            </a:r>
            <a:r>
              <a:rPr lang="es-ES" err="1"/>
              <a:t>authors</a:t>
            </a:r>
            <a:r>
              <a:rPr lang="es-ES"/>
              <a:t> </a:t>
            </a:r>
            <a:r>
              <a:rPr lang="es-ES" err="1"/>
              <a:t>listed</a:t>
            </a:r>
            <a:r>
              <a:rPr lang="es-ES"/>
              <a:t>. </a:t>
            </a:r>
            <a:r>
              <a:rPr lang="es-ES" err="1"/>
              <a:t>Uniform</a:t>
            </a:r>
            <a:r>
              <a:rPr lang="es-ES"/>
              <a:t> </a:t>
            </a:r>
            <a:r>
              <a:rPr lang="es-ES" err="1"/>
              <a:t>Requirements</a:t>
            </a:r>
            <a:r>
              <a:rPr lang="es-ES"/>
              <a:t> </a:t>
            </a:r>
            <a:r>
              <a:rPr lang="es-ES" err="1"/>
              <a:t>for</a:t>
            </a:r>
            <a:r>
              <a:rPr lang="es-ES"/>
              <a:t> </a:t>
            </a:r>
            <a:r>
              <a:rPr lang="es-ES" err="1"/>
              <a:t>Manuscripts</a:t>
            </a:r>
            <a:r>
              <a:rPr lang="es-ES"/>
              <a:t> </a:t>
            </a:r>
            <a:r>
              <a:rPr lang="es-ES" err="1"/>
              <a:t>Submitted</a:t>
            </a:r>
            <a:r>
              <a:rPr lang="es-ES"/>
              <a:t> </a:t>
            </a:r>
            <a:r>
              <a:rPr lang="es-ES" err="1"/>
              <a:t>to</a:t>
            </a:r>
            <a:r>
              <a:rPr lang="es-ES"/>
              <a:t> </a:t>
            </a:r>
            <a:r>
              <a:rPr lang="es-ES" err="1"/>
              <a:t>Biomedical</a:t>
            </a:r>
            <a:r>
              <a:rPr lang="es-ES"/>
              <a:t> </a:t>
            </a:r>
            <a:r>
              <a:rPr lang="es-ES" err="1"/>
              <a:t>Journals</a:t>
            </a:r>
            <a:r>
              <a:rPr lang="es-ES"/>
              <a:t>. International </a:t>
            </a:r>
            <a:r>
              <a:rPr lang="es-ES" err="1"/>
              <a:t>Committee</a:t>
            </a:r>
            <a:r>
              <a:rPr lang="es-ES"/>
              <a:t> </a:t>
            </a:r>
            <a:r>
              <a:rPr lang="es-ES" err="1"/>
              <a:t>of</a:t>
            </a:r>
            <a:r>
              <a:rPr lang="es-ES"/>
              <a:t> Medical </a:t>
            </a:r>
            <a:r>
              <a:rPr lang="es-ES" err="1"/>
              <a:t>Journal</a:t>
            </a:r>
            <a:r>
              <a:rPr lang="es-ES"/>
              <a:t> </a:t>
            </a:r>
            <a:r>
              <a:rPr lang="es-ES" err="1"/>
              <a:t>Editors</a:t>
            </a:r>
            <a:r>
              <a:rPr lang="es-ES"/>
              <a:t>. JAMA. 1993;269(17):2282-6. 5. </a:t>
            </a:r>
            <a:r>
              <a:rPr lang="es-ES" err="1"/>
              <a:t>Husain</a:t>
            </a:r>
            <a:r>
              <a:rPr lang="es-ES"/>
              <a:t> A, </a:t>
            </a:r>
            <a:r>
              <a:rPr lang="es-ES" err="1"/>
              <a:t>Repanshek</a:t>
            </a:r>
            <a:r>
              <a:rPr lang="es-ES"/>
              <a:t> Z, Singh M, et al. </a:t>
            </a:r>
            <a:r>
              <a:rPr lang="es-ES" err="1"/>
              <a:t>Consensus</a:t>
            </a:r>
            <a:r>
              <a:rPr lang="es-ES"/>
              <a:t> </a:t>
            </a:r>
            <a:r>
              <a:rPr lang="es-ES" err="1"/>
              <a:t>Guidelines</a:t>
            </a:r>
            <a:r>
              <a:rPr lang="es-ES"/>
              <a:t> </a:t>
            </a:r>
            <a:r>
              <a:rPr lang="es-ES" err="1"/>
              <a:t>for</a:t>
            </a:r>
            <a:r>
              <a:rPr lang="es-ES"/>
              <a:t> Digital </a:t>
            </a:r>
            <a:r>
              <a:rPr lang="es-ES" err="1"/>
              <a:t>Scholarship</a:t>
            </a:r>
            <a:r>
              <a:rPr lang="es-ES"/>
              <a:t> in </a:t>
            </a:r>
            <a:r>
              <a:rPr lang="es-ES" err="1"/>
              <a:t>Academic</a:t>
            </a:r>
            <a:r>
              <a:rPr lang="es-ES"/>
              <a:t> </a:t>
            </a:r>
            <a:r>
              <a:rPr lang="es-ES" err="1"/>
              <a:t>Promotion</a:t>
            </a:r>
            <a:r>
              <a:rPr lang="es-ES"/>
              <a:t>. West J </a:t>
            </a:r>
            <a:r>
              <a:rPr lang="es-ES" err="1"/>
              <a:t>Emerg</a:t>
            </a:r>
            <a:r>
              <a:rPr lang="es-ES"/>
              <a:t> </a:t>
            </a:r>
            <a:r>
              <a:rPr lang="es-ES" err="1"/>
              <a:t>Med</a:t>
            </a:r>
            <a:r>
              <a:rPr lang="es-ES"/>
              <a:t>. 2020;21(4):883-891. doi:10.5811/westjem.2020.4.46441. 6. Leone FT, Zhang Y, Evers-Casey S, et al. </a:t>
            </a:r>
            <a:r>
              <a:rPr lang="es-ES" err="1"/>
              <a:t>Initiating</a:t>
            </a:r>
            <a:r>
              <a:rPr lang="es-ES"/>
              <a:t> </a:t>
            </a:r>
            <a:r>
              <a:rPr lang="es-ES" err="1"/>
              <a:t>Pharmacologic</a:t>
            </a:r>
            <a:r>
              <a:rPr lang="es-ES"/>
              <a:t> </a:t>
            </a:r>
            <a:r>
              <a:rPr lang="es-ES" err="1"/>
              <a:t>Treatment</a:t>
            </a:r>
            <a:r>
              <a:rPr lang="es-ES"/>
              <a:t> in </a:t>
            </a:r>
            <a:r>
              <a:rPr lang="es-ES" err="1"/>
              <a:t>Tobacco-Dependent</a:t>
            </a:r>
            <a:r>
              <a:rPr lang="es-ES"/>
              <a:t> </a:t>
            </a:r>
            <a:r>
              <a:rPr lang="es-ES" err="1"/>
              <a:t>Adults</a:t>
            </a:r>
            <a:r>
              <a:rPr lang="es-ES"/>
              <a:t>. </a:t>
            </a:r>
            <a:r>
              <a:rPr lang="es-ES" err="1"/>
              <a:t>An</a:t>
            </a:r>
            <a:r>
              <a:rPr lang="es-ES"/>
              <a:t> </a:t>
            </a:r>
            <a:r>
              <a:rPr lang="es-ES" err="1"/>
              <a:t>Official</a:t>
            </a:r>
            <a:r>
              <a:rPr lang="es-ES"/>
              <a:t> American </a:t>
            </a:r>
            <a:r>
              <a:rPr lang="es-ES" err="1"/>
              <a:t>Thoracic</a:t>
            </a:r>
            <a:r>
              <a:rPr lang="es-ES"/>
              <a:t> </a:t>
            </a:r>
            <a:r>
              <a:rPr lang="es-ES" err="1"/>
              <a:t>Society</a:t>
            </a:r>
            <a:r>
              <a:rPr lang="es-ES"/>
              <a:t> </a:t>
            </a:r>
            <a:r>
              <a:rPr lang="es-ES" err="1"/>
              <a:t>Clinical</a:t>
            </a:r>
            <a:r>
              <a:rPr lang="es-ES"/>
              <a:t> </a:t>
            </a:r>
            <a:r>
              <a:rPr lang="es-ES" err="1"/>
              <a:t>Practice</a:t>
            </a:r>
            <a:r>
              <a:rPr lang="es-ES"/>
              <a:t> </a:t>
            </a:r>
            <a:r>
              <a:rPr lang="es-ES" err="1"/>
              <a:t>Guideline</a:t>
            </a:r>
            <a:r>
              <a:rPr lang="es-ES"/>
              <a:t>. Am J </a:t>
            </a:r>
            <a:r>
              <a:rPr lang="es-ES" err="1"/>
              <a:t>Respir</a:t>
            </a:r>
            <a:r>
              <a:rPr lang="es-ES"/>
              <a:t> </a:t>
            </a:r>
            <a:r>
              <a:rPr lang="es-ES" err="1"/>
              <a:t>Crit</a:t>
            </a:r>
            <a:r>
              <a:rPr lang="es-ES"/>
              <a:t> Care </a:t>
            </a:r>
            <a:r>
              <a:rPr lang="es-ES" err="1"/>
              <a:t>Med</a:t>
            </a:r>
            <a:r>
              <a:rPr lang="es-ES"/>
              <a:t>. 2020;202(2):e5-e31. doi:10.1164/rccm.202005-1982ST. 7. Hamilton B, </a:t>
            </a:r>
            <a:r>
              <a:rPr lang="es-ES" err="1"/>
              <a:t>Coops</a:t>
            </a:r>
            <a:r>
              <a:rPr lang="es-ES"/>
              <a:t> NC, </a:t>
            </a:r>
            <a:r>
              <a:rPr lang="es-ES" err="1"/>
              <a:t>Lokman</a:t>
            </a:r>
            <a:r>
              <a:rPr lang="es-ES"/>
              <a:t> K. Time Series </a:t>
            </a:r>
            <a:r>
              <a:rPr lang="es-ES" err="1"/>
              <a:t>Monitoring</a:t>
            </a:r>
            <a:r>
              <a:rPr lang="es-ES"/>
              <a:t> </a:t>
            </a:r>
            <a:r>
              <a:rPr lang="es-ES" err="1"/>
              <a:t>of</a:t>
            </a:r>
            <a:r>
              <a:rPr lang="es-ES"/>
              <a:t> </a:t>
            </a:r>
            <a:r>
              <a:rPr lang="es-ES" err="1"/>
              <a:t>Impervious</a:t>
            </a:r>
            <a:r>
              <a:rPr lang="es-ES"/>
              <a:t> </a:t>
            </a:r>
            <a:r>
              <a:rPr lang="es-ES" err="1"/>
              <a:t>Surfaces</a:t>
            </a:r>
            <a:r>
              <a:rPr lang="es-ES"/>
              <a:t> and </a:t>
            </a:r>
            <a:r>
              <a:rPr lang="es-ES" err="1"/>
              <a:t>Runoff</a:t>
            </a:r>
            <a:r>
              <a:rPr lang="es-ES"/>
              <a:t> </a:t>
            </a:r>
            <a:r>
              <a:rPr lang="es-ES" err="1"/>
              <a:t>Impacts</a:t>
            </a:r>
            <a:r>
              <a:rPr lang="es-ES"/>
              <a:t> in Metro Vancouver. </a:t>
            </a:r>
            <a:r>
              <a:rPr lang="es-ES" err="1"/>
              <a:t>Sci</a:t>
            </a:r>
            <a:r>
              <a:rPr lang="es-ES"/>
              <a:t> Total </a:t>
            </a:r>
            <a:r>
              <a:rPr lang="es-ES" err="1"/>
              <a:t>Environ</a:t>
            </a:r>
            <a:r>
              <a:rPr lang="es-ES"/>
              <a:t>. 2021;760:143873. doi:10.1016/j.scitotenv.2020.143873</a:t>
            </a:r>
          </a:p>
        </p:txBody>
      </p:sp>
      <p:sp>
        <p:nvSpPr>
          <p:cNvPr id="5" name="Marcador de contenido 4">
            <a:extLst>
              <a:ext uri="{FF2B5EF4-FFF2-40B4-BE49-F238E27FC236}">
                <a16:creationId xmlns:a16="http://schemas.microsoft.com/office/drawing/2014/main" id="{08503057-126A-7D15-42DE-88E3C3B28BA1}"/>
              </a:ext>
            </a:extLst>
          </p:cNvPr>
          <p:cNvSpPr>
            <a:spLocks noGrp="1"/>
          </p:cNvSpPr>
          <p:nvPr>
            <p:ph sz="quarter" idx="18"/>
          </p:nvPr>
        </p:nvSpPr>
        <p:spPr>
          <a:xfrm>
            <a:off x="2042984" y="65904"/>
            <a:ext cx="8633253" cy="815545"/>
          </a:xfrm>
        </p:spPr>
        <p:txBody>
          <a:bodyPr/>
          <a:lstStyle/>
          <a:p>
            <a:r>
              <a:rPr lang="es-ES"/>
              <a:t>PSORIASIS</a:t>
            </a:r>
          </a:p>
        </p:txBody>
      </p:sp>
      <p:sp>
        <p:nvSpPr>
          <p:cNvPr id="14" name="Google Shape;1102;p45">
            <a:extLst>
              <a:ext uri="{FF2B5EF4-FFF2-40B4-BE49-F238E27FC236}">
                <a16:creationId xmlns:a16="http://schemas.microsoft.com/office/drawing/2014/main" id="{6FA03C09-0A40-8021-3C8B-A8C19044E932}"/>
              </a:ext>
            </a:extLst>
          </p:cNvPr>
          <p:cNvSpPr txBox="1"/>
          <p:nvPr/>
        </p:nvSpPr>
        <p:spPr>
          <a:xfrm>
            <a:off x="8318500" y="1767273"/>
            <a:ext cx="3611429" cy="95406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Cuero cabelludo: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Hasta el 80% y puede extenderse a la frente, la parte posterior del cuello y alrededor de las orejas.</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15" name="Google Shape;1103;p45">
            <a:extLst>
              <a:ext uri="{FF2B5EF4-FFF2-40B4-BE49-F238E27FC236}">
                <a16:creationId xmlns:a16="http://schemas.microsoft.com/office/drawing/2014/main" id="{53C8C84B-DC4B-96EB-9FBA-AF3F25C8ED91}"/>
              </a:ext>
            </a:extLst>
          </p:cNvPr>
          <p:cNvSpPr txBox="1"/>
          <p:nvPr/>
        </p:nvSpPr>
        <p:spPr>
          <a:xfrm>
            <a:off x="8318499" y="2839733"/>
            <a:ext cx="3385871"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Codos y rodillas: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Placas bien delimitadas y escamosas.</a:t>
            </a:r>
            <a:r>
              <a:rPr lang="es-ES" baseline="30000">
                <a:solidFill>
                  <a:srgbClr val="012754"/>
                </a:solidFill>
                <a:latin typeface="Century Gothic" panose="020B0502020202020204" pitchFamily="34" charset="0"/>
                <a:ea typeface="Montserrat Light"/>
                <a:cs typeface="Montserrat Light"/>
                <a:sym typeface="Montserrat Light"/>
              </a:rPr>
              <a:t>1-5</a:t>
            </a:r>
            <a:endParaRPr>
              <a:solidFill>
                <a:srgbClr val="012754"/>
              </a:solidFill>
              <a:latin typeface="Century Gothic" panose="020B0502020202020204" pitchFamily="34" charset="0"/>
              <a:ea typeface="Montserrat Light"/>
              <a:cs typeface="Montserrat Light"/>
              <a:sym typeface="Montserrat Light"/>
            </a:endParaRPr>
          </a:p>
        </p:txBody>
      </p:sp>
      <p:sp>
        <p:nvSpPr>
          <p:cNvPr id="16" name="Google Shape;1104;p45">
            <a:extLst>
              <a:ext uri="{FF2B5EF4-FFF2-40B4-BE49-F238E27FC236}">
                <a16:creationId xmlns:a16="http://schemas.microsoft.com/office/drawing/2014/main" id="{DA8D37B6-92DB-A1E0-5B4F-30313E52A09C}"/>
              </a:ext>
            </a:extLst>
          </p:cNvPr>
          <p:cNvSpPr txBox="1"/>
          <p:nvPr/>
        </p:nvSpPr>
        <p:spPr>
          <a:xfrm>
            <a:off x="8310186" y="3642506"/>
            <a:ext cx="3385871" cy="73862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Región lumbosacra: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Puede presentarse en la parte baja de la espalda, cerca del sacro.</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17" name="Google Shape;1105;p45">
            <a:extLst>
              <a:ext uri="{FF2B5EF4-FFF2-40B4-BE49-F238E27FC236}">
                <a16:creationId xmlns:a16="http://schemas.microsoft.com/office/drawing/2014/main" id="{CC922229-2043-6D74-F97B-00EB563C15A3}"/>
              </a:ext>
            </a:extLst>
          </p:cNvPr>
          <p:cNvSpPr txBox="1"/>
          <p:nvPr/>
        </p:nvSpPr>
        <p:spPr>
          <a:xfrm>
            <a:off x="146200" y="1833127"/>
            <a:ext cx="3311377"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Uñas: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Es común y puede incluir </a:t>
            </a:r>
            <a:r>
              <a:rPr lang="es-ES" err="1">
                <a:solidFill>
                  <a:srgbClr val="012754"/>
                </a:solidFill>
                <a:latin typeface="Century Gothic" panose="020B0502020202020204" pitchFamily="34" charset="0"/>
                <a:ea typeface="Montserrat Light"/>
                <a:cs typeface="Montserrat Light"/>
                <a:sym typeface="Montserrat Light"/>
              </a:rPr>
              <a:t>pitting</a:t>
            </a:r>
            <a:r>
              <a:rPr lang="es-ES">
                <a:solidFill>
                  <a:srgbClr val="012754"/>
                </a:solidFill>
                <a:latin typeface="Century Gothic" panose="020B0502020202020204" pitchFamily="34" charset="0"/>
                <a:ea typeface="Montserrat Light"/>
                <a:cs typeface="Montserrat Light"/>
                <a:sym typeface="Montserrat Light"/>
              </a:rPr>
              <a:t>, </a:t>
            </a:r>
            <a:r>
              <a:rPr lang="es-ES" err="1">
                <a:solidFill>
                  <a:srgbClr val="012754"/>
                </a:solidFill>
                <a:latin typeface="Century Gothic" panose="020B0502020202020204" pitchFamily="34" charset="0"/>
                <a:ea typeface="Montserrat Light"/>
                <a:cs typeface="Montserrat Light"/>
                <a:sym typeface="Montserrat Light"/>
              </a:rPr>
              <a:t>onicólisis</a:t>
            </a:r>
            <a:r>
              <a:rPr lang="es-ES">
                <a:solidFill>
                  <a:srgbClr val="012754"/>
                </a:solidFill>
                <a:latin typeface="Century Gothic" panose="020B0502020202020204" pitchFamily="34" charset="0"/>
                <a:ea typeface="Montserrat Light"/>
                <a:cs typeface="Montserrat Light"/>
                <a:sym typeface="Montserrat Light"/>
              </a:rPr>
              <a:t> y cambios de color.</a:t>
            </a:r>
            <a:r>
              <a:rPr lang="es-ES" baseline="30000">
                <a:solidFill>
                  <a:srgbClr val="012754"/>
                </a:solidFill>
                <a:latin typeface="Century Gothic" panose="020B0502020202020204" pitchFamily="34" charset="0"/>
                <a:ea typeface="Montserrat Light"/>
                <a:cs typeface="Montserrat Light"/>
                <a:sym typeface="Montserrat Light"/>
              </a:rPr>
              <a:t>1,2,5</a:t>
            </a:r>
            <a:endParaRPr>
              <a:solidFill>
                <a:srgbClr val="012754"/>
              </a:solidFill>
              <a:latin typeface="Century Gothic" panose="020B0502020202020204" pitchFamily="34" charset="0"/>
              <a:ea typeface="Montserrat Light"/>
              <a:cs typeface="Montserrat Light"/>
              <a:sym typeface="Montserrat Light"/>
            </a:endParaRPr>
          </a:p>
        </p:txBody>
      </p:sp>
      <p:sp>
        <p:nvSpPr>
          <p:cNvPr id="19" name="Google Shape;1106;p45">
            <a:extLst>
              <a:ext uri="{FF2B5EF4-FFF2-40B4-BE49-F238E27FC236}">
                <a16:creationId xmlns:a16="http://schemas.microsoft.com/office/drawing/2014/main" id="{611DABE0-0E06-B597-9C81-CC44F613FAF8}"/>
              </a:ext>
            </a:extLst>
          </p:cNvPr>
          <p:cNvSpPr txBox="1"/>
          <p:nvPr/>
        </p:nvSpPr>
        <p:spPr>
          <a:xfrm>
            <a:off x="246514" y="2648412"/>
            <a:ext cx="3207885" cy="523180"/>
          </a:xfrm>
          <a:prstGeom prst="rect">
            <a:avLst/>
          </a:prstGeom>
          <a:noFill/>
          <a:ln>
            <a:noFill/>
          </a:ln>
        </p:spPr>
        <p:txBody>
          <a:bodyPr spcFirstLastPara="1" wrap="square" lIns="91425" tIns="45700" rIns="91425" bIns="45700" anchor="t" anchorCtr="0">
            <a:spAutoFit/>
          </a:bodyPr>
          <a:lstStyle/>
          <a:p>
            <a:pPr marR="0" lvl="0" algn="r" rtl="0">
              <a:spcBef>
                <a:spcPts val="0"/>
              </a:spcBef>
              <a:spcAft>
                <a:spcPts val="0"/>
              </a:spcAft>
              <a:buNone/>
              <a:tabLst>
                <a:tab pos="2971800" algn="l"/>
              </a:tabLst>
            </a:pPr>
            <a:r>
              <a:rPr lang="es-ES" b="1">
                <a:solidFill>
                  <a:srgbClr val="012754"/>
                </a:solidFill>
                <a:latin typeface="Century Gothic" panose="020B0502020202020204" pitchFamily="34" charset="0"/>
                <a:ea typeface="Montserrat"/>
                <a:cs typeface="Montserrat"/>
                <a:sym typeface="Montserrat"/>
              </a:rPr>
              <a:t>Genitales: </a:t>
            </a:r>
            <a:br>
              <a:rPr lang="es-ES">
                <a:solidFill>
                  <a:srgbClr val="012754"/>
                </a:solidFill>
                <a:latin typeface="Century Gothic" panose="020B0502020202020204" pitchFamily="34" charset="0"/>
                <a:ea typeface="Montserrat"/>
                <a:cs typeface="Montserrat"/>
                <a:sym typeface="Montserrat"/>
              </a:rPr>
            </a:br>
            <a:r>
              <a:rPr lang="es-ES">
                <a:solidFill>
                  <a:srgbClr val="012754"/>
                </a:solidFill>
                <a:latin typeface="Century Gothic" panose="020B0502020202020204" pitchFamily="34" charset="0"/>
                <a:ea typeface="Montserrat Light"/>
                <a:cs typeface="Montserrat Light"/>
                <a:sym typeface="Montserrat Light"/>
              </a:rPr>
              <a:t>Hasta el 60% de los pacientes.</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20" name="Google Shape;1107;p45">
            <a:extLst>
              <a:ext uri="{FF2B5EF4-FFF2-40B4-BE49-F238E27FC236}">
                <a16:creationId xmlns:a16="http://schemas.microsoft.com/office/drawing/2014/main" id="{D1D26D4E-5730-DDEE-16D0-4EAD78078A34}"/>
              </a:ext>
            </a:extLst>
          </p:cNvPr>
          <p:cNvSpPr txBox="1"/>
          <p:nvPr/>
        </p:nvSpPr>
        <p:spPr>
          <a:xfrm>
            <a:off x="292100" y="3290105"/>
            <a:ext cx="3162300"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err="1">
                <a:solidFill>
                  <a:srgbClr val="012754"/>
                </a:solidFill>
                <a:latin typeface="Century Gothic" panose="020B0502020202020204" pitchFamily="34" charset="0"/>
                <a:ea typeface="Montserrat"/>
                <a:cs typeface="Montserrat"/>
                <a:sym typeface="Montserrat"/>
              </a:rPr>
              <a:t>Palmoplantar</a:t>
            </a:r>
            <a:r>
              <a:rPr lang="es-ES" b="1">
                <a:solidFill>
                  <a:srgbClr val="012754"/>
                </a:solidFill>
                <a:latin typeface="Century Gothic" panose="020B0502020202020204" pitchFamily="34" charset="0"/>
                <a:ea typeface="Montserrat"/>
                <a:cs typeface="Montserrat"/>
                <a:sym typeface="Montserrat"/>
              </a:rPr>
              <a:t>: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Puede ser dolorosa y afectar QoL.</a:t>
            </a:r>
            <a:r>
              <a:rPr lang="es-ES" baseline="30000">
                <a:solidFill>
                  <a:srgbClr val="012754"/>
                </a:solidFill>
                <a:latin typeface="Century Gothic" panose="020B0502020202020204" pitchFamily="34" charset="0"/>
                <a:ea typeface="Montserrat Light"/>
                <a:cs typeface="Montserrat Light"/>
                <a:sym typeface="Montserrat Light"/>
              </a:rPr>
              <a:t>1-3</a:t>
            </a:r>
            <a:endParaRPr>
              <a:solidFill>
                <a:srgbClr val="012754"/>
              </a:solidFill>
              <a:latin typeface="Century Gothic" panose="020B0502020202020204" pitchFamily="34" charset="0"/>
              <a:ea typeface="Montserrat Light"/>
              <a:cs typeface="Montserrat Light"/>
              <a:sym typeface="Montserrat Light"/>
            </a:endParaRPr>
          </a:p>
        </p:txBody>
      </p:sp>
      <p:sp>
        <p:nvSpPr>
          <p:cNvPr id="21" name="Google Shape;1108;p45">
            <a:extLst>
              <a:ext uri="{FF2B5EF4-FFF2-40B4-BE49-F238E27FC236}">
                <a16:creationId xmlns:a16="http://schemas.microsoft.com/office/drawing/2014/main" id="{4F62EBB9-1EB2-B3E2-2C5D-7C6F3C9C0E88}"/>
              </a:ext>
            </a:extLst>
          </p:cNvPr>
          <p:cNvSpPr txBox="1"/>
          <p:nvPr/>
        </p:nvSpPr>
        <p:spPr>
          <a:xfrm>
            <a:off x="663204" y="4141908"/>
            <a:ext cx="2778496" cy="116951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Pliegues (inversa): </a:t>
            </a:r>
          </a:p>
          <a:p>
            <a:pPr marL="0" marR="0" lvl="0" indent="0" algn="r" rtl="0">
              <a:spcBef>
                <a:spcPts val="0"/>
              </a:spcBef>
              <a:spcAft>
                <a:spcPts val="0"/>
              </a:spcAft>
              <a:buNone/>
            </a:pPr>
            <a:r>
              <a:rPr lang="es-ES">
                <a:solidFill>
                  <a:srgbClr val="012754"/>
                </a:solidFill>
                <a:latin typeface="Century Gothic" panose="020B0502020202020204" pitchFamily="34" charset="0"/>
                <a:ea typeface="Montserrat Light"/>
                <a:cs typeface="Montserrat Light"/>
                <a:sym typeface="Montserrat Light"/>
              </a:rPr>
              <a:t>Se presenta en áreas como las axilas, la ingle, debajo de los senos y otras áreas intertriginosas.</a:t>
            </a:r>
            <a:r>
              <a:rPr lang="es-ES" baseline="30000">
                <a:solidFill>
                  <a:srgbClr val="012754"/>
                </a:solidFill>
                <a:latin typeface="Century Gothic" panose="020B0502020202020204" pitchFamily="34" charset="0"/>
                <a:ea typeface="Montserrat Light"/>
                <a:cs typeface="Montserrat Light"/>
                <a:sym typeface="Montserrat Light"/>
              </a:rPr>
              <a:t>6</a:t>
            </a:r>
            <a:endParaRPr>
              <a:solidFill>
                <a:srgbClr val="012754"/>
              </a:solidFill>
              <a:latin typeface="Century Gothic" panose="020B0502020202020204" pitchFamily="34" charset="0"/>
              <a:ea typeface="Montserrat Light"/>
              <a:cs typeface="Montserrat Light"/>
              <a:sym typeface="Montserrat Light"/>
            </a:endParaRPr>
          </a:p>
        </p:txBody>
      </p:sp>
      <p:sp>
        <p:nvSpPr>
          <p:cNvPr id="22" name="Google Shape;1109;p45">
            <a:extLst>
              <a:ext uri="{FF2B5EF4-FFF2-40B4-BE49-F238E27FC236}">
                <a16:creationId xmlns:a16="http://schemas.microsoft.com/office/drawing/2014/main" id="{7717C021-852E-C414-BD0D-C8440A3CDC9E}"/>
              </a:ext>
            </a:extLst>
          </p:cNvPr>
          <p:cNvSpPr txBox="1"/>
          <p:nvPr/>
        </p:nvSpPr>
        <p:spPr>
          <a:xfrm>
            <a:off x="8302751" y="4507198"/>
            <a:ext cx="3255857" cy="95406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b="1">
                <a:solidFill>
                  <a:srgbClr val="012754"/>
                </a:solidFill>
                <a:latin typeface="Century Gothic" panose="020B0502020202020204" pitchFamily="34" charset="0"/>
                <a:ea typeface="Montserrat"/>
                <a:cs typeface="Montserrat"/>
                <a:sym typeface="Montserrat"/>
              </a:rPr>
              <a:t>Tronco y extremidades: </a:t>
            </a:r>
          </a:p>
          <a:p>
            <a:pPr marL="0" marR="0" lvl="0" indent="0" rtl="0">
              <a:spcBef>
                <a:spcPts val="0"/>
              </a:spcBef>
              <a:spcAft>
                <a:spcPts val="0"/>
              </a:spcAft>
              <a:buNone/>
            </a:pPr>
            <a:r>
              <a:rPr lang="es-ES">
                <a:solidFill>
                  <a:srgbClr val="012754"/>
                </a:solidFill>
                <a:latin typeface="Century Gothic" panose="020B0502020202020204" pitchFamily="34" charset="0"/>
                <a:ea typeface="Montserrat"/>
                <a:cs typeface="Montserrat"/>
                <a:sym typeface="Montserrat"/>
              </a:rPr>
              <a:t>T</a:t>
            </a:r>
            <a:r>
              <a:rPr lang="es-ES">
                <a:solidFill>
                  <a:srgbClr val="012754"/>
                </a:solidFill>
                <a:latin typeface="Century Gothic" panose="020B0502020202020204" pitchFamily="34" charset="0"/>
                <a:ea typeface="Montserrat Light"/>
                <a:cs typeface="Montserrat Light"/>
                <a:sym typeface="Montserrat Light"/>
              </a:rPr>
              <a:t>ronco y extremidades, es una localización común de psoriasis recalcitrante.</a:t>
            </a:r>
            <a:r>
              <a:rPr lang="es-ES" baseline="30000">
                <a:solidFill>
                  <a:srgbClr val="012754"/>
                </a:solidFill>
                <a:latin typeface="Century Gothic" panose="020B0502020202020204" pitchFamily="34" charset="0"/>
                <a:ea typeface="Montserrat Light"/>
                <a:cs typeface="Montserrat Light"/>
                <a:sym typeface="Montserrat Light"/>
              </a:rPr>
              <a:t>7</a:t>
            </a:r>
            <a:endParaRPr>
              <a:solidFill>
                <a:srgbClr val="012754"/>
              </a:solidFill>
              <a:latin typeface="Century Gothic" panose="020B0502020202020204" pitchFamily="34" charset="0"/>
              <a:ea typeface="Montserrat Light"/>
              <a:cs typeface="Montserrat Light"/>
              <a:sym typeface="Montserrat Light"/>
            </a:endParaRPr>
          </a:p>
        </p:txBody>
      </p:sp>
      <p:grpSp>
        <p:nvGrpSpPr>
          <p:cNvPr id="7" name="Grupo 6">
            <a:extLst>
              <a:ext uri="{FF2B5EF4-FFF2-40B4-BE49-F238E27FC236}">
                <a16:creationId xmlns:a16="http://schemas.microsoft.com/office/drawing/2014/main" id="{89510C2E-C5E0-9A5A-4963-B176819F32B5}"/>
              </a:ext>
            </a:extLst>
          </p:cNvPr>
          <p:cNvGrpSpPr/>
          <p:nvPr/>
        </p:nvGrpSpPr>
        <p:grpSpPr>
          <a:xfrm>
            <a:off x="3622236" y="1896831"/>
            <a:ext cx="4352720" cy="3251270"/>
            <a:chOff x="870951" y="2701182"/>
            <a:chExt cx="2184365" cy="1631614"/>
          </a:xfrm>
        </p:grpSpPr>
        <p:pic>
          <p:nvPicPr>
            <p:cNvPr id="8" name="Imagen 7" descr="Un dibujo de una persona&#10;&#10;El contenido generado por IA puede ser incorrecto.">
              <a:extLst>
                <a:ext uri="{FF2B5EF4-FFF2-40B4-BE49-F238E27FC236}">
                  <a16:creationId xmlns:a16="http://schemas.microsoft.com/office/drawing/2014/main" id="{F9EB9FF5-1357-C4B7-8A86-7D42E14332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951" y="2701182"/>
              <a:ext cx="2184365" cy="1631614"/>
            </a:xfrm>
            <a:prstGeom prst="rect">
              <a:avLst/>
            </a:prstGeom>
          </p:spPr>
        </p:pic>
        <p:pic>
          <p:nvPicPr>
            <p:cNvPr id="9" name="Imagen 8">
              <a:extLst>
                <a:ext uri="{FF2B5EF4-FFF2-40B4-BE49-F238E27FC236}">
                  <a16:creationId xmlns:a16="http://schemas.microsoft.com/office/drawing/2014/main" id="{B77EA372-2FAB-C6BA-07B3-9D0D9EC0261D}"/>
                </a:ext>
              </a:extLst>
            </p:cNvPr>
            <p:cNvPicPr>
              <a:picLocks noChangeAspect="1"/>
            </p:cNvPicPr>
            <p:nvPr/>
          </p:nvPicPr>
          <p:blipFill>
            <a:blip r:embed="rId4"/>
            <a:stretch>
              <a:fillRect/>
            </a:stretch>
          </p:blipFill>
          <p:spPr>
            <a:xfrm>
              <a:off x="1444636" y="2977581"/>
              <a:ext cx="1085281" cy="1004212"/>
            </a:xfrm>
            <a:prstGeom prst="rect">
              <a:avLst/>
            </a:prstGeom>
          </p:spPr>
        </p:pic>
      </p:grpSp>
    </p:spTree>
    <p:extLst>
      <p:ext uri="{BB962C8B-B14F-4D97-AF65-F5344CB8AC3E}">
        <p14:creationId xmlns:p14="http://schemas.microsoft.com/office/powerpoint/2010/main" val="2850476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2725-26C1-7B77-7E00-330126C8B24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0DA430-412B-96FA-31A9-F1FD49960131}"/>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Evaluación de la gravedad</a:t>
            </a:r>
            <a:r>
              <a:rPr lang="es-ES" sz="2400" baseline="30000">
                <a:solidFill>
                  <a:srgbClr val="1F3864"/>
                </a:solidFill>
                <a:latin typeface="Century Gothic" panose="020B0502020202020204" pitchFamily="34" charset="0"/>
                <a:ea typeface="Montserrat"/>
                <a:cs typeface="Montserrat"/>
                <a:sym typeface="Montserra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A5DCEF74-747D-8C88-F25E-BC6D0703D103}"/>
              </a:ext>
            </a:extLst>
          </p:cNvPr>
          <p:cNvSpPr>
            <a:spLocks noGrp="1"/>
          </p:cNvSpPr>
          <p:nvPr>
            <p:ph sz="quarter" idx="18"/>
          </p:nvPr>
        </p:nvSpPr>
        <p:spPr/>
        <p:txBody>
          <a:bodyPr/>
          <a:lstStyle/>
          <a:p>
            <a:r>
              <a:rPr lang="es-ES"/>
              <a:t>PSORIASIS</a:t>
            </a:r>
          </a:p>
        </p:txBody>
      </p:sp>
      <p:sp>
        <p:nvSpPr>
          <p:cNvPr id="4" name="Google Shape;1120;p46">
            <a:extLst>
              <a:ext uri="{FF2B5EF4-FFF2-40B4-BE49-F238E27FC236}">
                <a16:creationId xmlns:a16="http://schemas.microsoft.com/office/drawing/2014/main" id="{A62B3A75-F627-0F2E-BB57-B1B9B00AD1F2}"/>
              </a:ext>
            </a:extLst>
          </p:cNvPr>
          <p:cNvSpPr/>
          <p:nvPr/>
        </p:nvSpPr>
        <p:spPr>
          <a:xfrm>
            <a:off x="9316981" y="5185563"/>
            <a:ext cx="90106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Evaluación </a:t>
            </a:r>
            <a:endParaRPr sz="1000">
              <a:solidFill>
                <a:srgbClr val="012754"/>
              </a:solidFill>
              <a:latin typeface="Century Gothic" panose="020B0502020202020204" pitchFamily="34" charset="0"/>
            </a:endParaRPr>
          </a:p>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global </a:t>
            </a:r>
            <a:endParaRPr sz="1000">
              <a:solidFill>
                <a:srgbClr val="012754"/>
              </a:solidFill>
              <a:latin typeface="Century Gothic" panose="020B0502020202020204" pitchFamily="34" charset="0"/>
            </a:endParaRPr>
          </a:p>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del médico</a:t>
            </a:r>
            <a:endParaRPr sz="1000">
              <a:solidFill>
                <a:srgbClr val="012754"/>
              </a:solidFill>
              <a:latin typeface="Century Gothic" panose="020B0502020202020204" pitchFamily="34" charset="0"/>
            </a:endParaRPr>
          </a:p>
        </p:txBody>
      </p:sp>
      <p:sp>
        <p:nvSpPr>
          <p:cNvPr id="6" name="Google Shape;1121;p46">
            <a:extLst>
              <a:ext uri="{FF2B5EF4-FFF2-40B4-BE49-F238E27FC236}">
                <a16:creationId xmlns:a16="http://schemas.microsoft.com/office/drawing/2014/main" id="{BBE9C0E7-D825-6820-1751-71602ACFA10C}"/>
              </a:ext>
            </a:extLst>
          </p:cNvPr>
          <p:cNvSpPr/>
          <p:nvPr/>
        </p:nvSpPr>
        <p:spPr>
          <a:xfrm>
            <a:off x="1259871" y="5185563"/>
            <a:ext cx="1745615" cy="577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Estimación de la extensión de la superficie corporal afectada (%)</a:t>
            </a:r>
            <a:endParaRPr sz="1000">
              <a:solidFill>
                <a:srgbClr val="012754"/>
              </a:solidFill>
              <a:latin typeface="Century Gothic" panose="020B0502020202020204" pitchFamily="34" charset="0"/>
            </a:endParaRPr>
          </a:p>
        </p:txBody>
      </p:sp>
      <p:sp>
        <p:nvSpPr>
          <p:cNvPr id="7" name="Google Shape;1122;p46">
            <a:extLst>
              <a:ext uri="{FF2B5EF4-FFF2-40B4-BE49-F238E27FC236}">
                <a16:creationId xmlns:a16="http://schemas.microsoft.com/office/drawing/2014/main" id="{21DA8800-C12F-86D8-345B-25A824920D05}"/>
              </a:ext>
            </a:extLst>
          </p:cNvPr>
          <p:cNvSpPr/>
          <p:nvPr/>
        </p:nvSpPr>
        <p:spPr>
          <a:xfrm>
            <a:off x="3737935" y="5185563"/>
            <a:ext cx="2052955" cy="7385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Descamación, enrojecimiento, induración y extensión de las placas por región del cuerpo</a:t>
            </a:r>
            <a:endParaRPr sz="1000">
              <a:solidFill>
                <a:srgbClr val="012754"/>
              </a:solidFill>
              <a:latin typeface="Century Gothic" panose="020B0502020202020204" pitchFamily="34" charset="0"/>
            </a:endParaRPr>
          </a:p>
          <a:p>
            <a:pPr marL="0" marR="0" lvl="0" indent="0" algn="ctr" rtl="0">
              <a:spcBef>
                <a:spcPts val="0"/>
              </a:spcBef>
              <a:spcAft>
                <a:spcPts val="0"/>
              </a:spcAft>
              <a:buClr>
                <a:schemeClr val="dk1"/>
              </a:buClr>
              <a:buSzPts val="1050"/>
              <a:buFont typeface="Calibri"/>
              <a:buNone/>
            </a:pPr>
            <a:endParaRPr sz="1000" cap="none">
              <a:solidFill>
                <a:srgbClr val="012754"/>
              </a:solidFill>
              <a:latin typeface="Century Gothic"/>
              <a:ea typeface="Century Gothic"/>
              <a:cs typeface="Century Gothic"/>
              <a:sym typeface="Century Gothic"/>
            </a:endParaRPr>
          </a:p>
        </p:txBody>
      </p:sp>
      <p:sp>
        <p:nvSpPr>
          <p:cNvPr id="8" name="Google Shape;1123;p46">
            <a:extLst>
              <a:ext uri="{FF2B5EF4-FFF2-40B4-BE49-F238E27FC236}">
                <a16:creationId xmlns:a16="http://schemas.microsoft.com/office/drawing/2014/main" id="{5A073A44-A929-E74E-A650-99ADA45125F5}"/>
              </a:ext>
            </a:extLst>
          </p:cNvPr>
          <p:cNvSpPr/>
          <p:nvPr/>
        </p:nvSpPr>
        <p:spPr>
          <a:xfrm>
            <a:off x="6552189" y="5185563"/>
            <a:ext cx="1665922" cy="7315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D9D9D"/>
              </a:buClr>
              <a:buSzPts val="1050"/>
              <a:buFont typeface="Century Gothic"/>
              <a:buNone/>
            </a:pPr>
            <a:r>
              <a:rPr lang="es-ES" sz="1000" cap="none">
                <a:solidFill>
                  <a:srgbClr val="012754"/>
                </a:solidFill>
                <a:latin typeface="Century Gothic"/>
                <a:ea typeface="Century Gothic"/>
                <a:cs typeface="Century Gothic"/>
                <a:sym typeface="Century Gothic"/>
              </a:rPr>
              <a:t>Cuestionario del paciente para evaluar la calidad de vida</a:t>
            </a:r>
            <a:endParaRPr sz="1000">
              <a:solidFill>
                <a:srgbClr val="012754"/>
              </a:solidFill>
              <a:latin typeface="Century Gothic" panose="020B0502020202020204" pitchFamily="34" charset="0"/>
            </a:endParaRPr>
          </a:p>
        </p:txBody>
      </p:sp>
      <p:sp>
        <p:nvSpPr>
          <p:cNvPr id="9" name="Google Shape;1124;p46">
            <a:extLst>
              <a:ext uri="{FF2B5EF4-FFF2-40B4-BE49-F238E27FC236}">
                <a16:creationId xmlns:a16="http://schemas.microsoft.com/office/drawing/2014/main" id="{6D1312BA-30B7-AE51-7D56-6B9E66796B81}"/>
              </a:ext>
            </a:extLst>
          </p:cNvPr>
          <p:cNvSpPr/>
          <p:nvPr/>
        </p:nvSpPr>
        <p:spPr>
          <a:xfrm>
            <a:off x="1239233" y="5836881"/>
            <a:ext cx="1786890"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0-100</a:t>
            </a:r>
            <a:endParaRPr sz="2800">
              <a:solidFill>
                <a:srgbClr val="012754"/>
              </a:solidFill>
              <a:latin typeface="Century Gothic" panose="020B0502020202020204" pitchFamily="34" charset="0"/>
            </a:endParaRPr>
          </a:p>
        </p:txBody>
      </p:sp>
      <p:sp>
        <p:nvSpPr>
          <p:cNvPr id="10" name="Google Shape;1125;p46">
            <a:extLst>
              <a:ext uri="{FF2B5EF4-FFF2-40B4-BE49-F238E27FC236}">
                <a16:creationId xmlns:a16="http://schemas.microsoft.com/office/drawing/2014/main" id="{227C1ACC-908E-6D5A-F166-9C18B78ACF51}"/>
              </a:ext>
            </a:extLst>
          </p:cNvPr>
          <p:cNvSpPr/>
          <p:nvPr/>
        </p:nvSpPr>
        <p:spPr>
          <a:xfrm>
            <a:off x="3870650" y="5836881"/>
            <a:ext cx="1787525"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0-72</a:t>
            </a:r>
            <a:endParaRPr sz="2800">
              <a:solidFill>
                <a:srgbClr val="012754"/>
              </a:solidFill>
              <a:latin typeface="Century Gothic" panose="020B0502020202020204" pitchFamily="34" charset="0"/>
            </a:endParaRPr>
          </a:p>
        </p:txBody>
      </p:sp>
      <p:sp>
        <p:nvSpPr>
          <p:cNvPr id="11" name="Google Shape;1126;p46">
            <a:extLst>
              <a:ext uri="{FF2B5EF4-FFF2-40B4-BE49-F238E27FC236}">
                <a16:creationId xmlns:a16="http://schemas.microsoft.com/office/drawing/2014/main" id="{A834E510-071B-2C8C-5522-A40CDC072B7B}"/>
              </a:ext>
            </a:extLst>
          </p:cNvPr>
          <p:cNvSpPr/>
          <p:nvPr/>
        </p:nvSpPr>
        <p:spPr>
          <a:xfrm>
            <a:off x="6431221" y="5836881"/>
            <a:ext cx="1786890"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0-30</a:t>
            </a:r>
            <a:endParaRPr sz="2800">
              <a:solidFill>
                <a:srgbClr val="012754"/>
              </a:solidFill>
              <a:latin typeface="Century Gothic" panose="020B0502020202020204" pitchFamily="34" charset="0"/>
            </a:endParaRPr>
          </a:p>
        </p:txBody>
      </p:sp>
      <p:grpSp>
        <p:nvGrpSpPr>
          <p:cNvPr id="37" name="Grupo 36">
            <a:extLst>
              <a:ext uri="{FF2B5EF4-FFF2-40B4-BE49-F238E27FC236}">
                <a16:creationId xmlns:a16="http://schemas.microsoft.com/office/drawing/2014/main" id="{B8AE85E4-3D17-BEBE-1930-B1D0930B6F1D}"/>
              </a:ext>
            </a:extLst>
          </p:cNvPr>
          <p:cNvGrpSpPr/>
          <p:nvPr/>
        </p:nvGrpSpPr>
        <p:grpSpPr>
          <a:xfrm>
            <a:off x="9060758" y="3548148"/>
            <a:ext cx="1413510" cy="1349375"/>
            <a:chOff x="8372664" y="3160688"/>
            <a:chExt cx="1413510" cy="1349375"/>
          </a:xfrm>
        </p:grpSpPr>
        <p:sp>
          <p:nvSpPr>
            <p:cNvPr id="23" name="Google Shape;1129;p46">
              <a:extLst>
                <a:ext uri="{FF2B5EF4-FFF2-40B4-BE49-F238E27FC236}">
                  <a16:creationId xmlns:a16="http://schemas.microsoft.com/office/drawing/2014/main" id="{9B664367-4DB5-D021-2C0C-3574C5E3E7A2}"/>
                </a:ext>
              </a:extLst>
            </p:cNvPr>
            <p:cNvSpPr/>
            <p:nvPr/>
          </p:nvSpPr>
          <p:spPr>
            <a:xfrm>
              <a:off x="8417749" y="3160688"/>
              <a:ext cx="1323975" cy="1349375"/>
            </a:xfrm>
            <a:prstGeom prst="ellipse">
              <a:avLst/>
            </a:prstGeom>
            <a:solidFill>
              <a:srgbClr val="008986"/>
            </a:solidFill>
            <a:ln w="381000" cap="flat" cmpd="sng">
              <a:solidFill>
                <a:srgbClr val="008986">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24" name="Google Shape;1130;p46">
              <a:extLst>
                <a:ext uri="{FF2B5EF4-FFF2-40B4-BE49-F238E27FC236}">
                  <a16:creationId xmlns:a16="http://schemas.microsoft.com/office/drawing/2014/main" id="{F81E8191-D317-4312-5BD4-9D6A8E29EDBE}"/>
                </a:ext>
              </a:extLst>
            </p:cNvPr>
            <p:cNvSpPr/>
            <p:nvPr/>
          </p:nvSpPr>
          <p:spPr>
            <a:xfrm>
              <a:off x="8372664" y="3283243"/>
              <a:ext cx="1413510" cy="892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PGA</a:t>
              </a:r>
              <a:endParaRPr>
                <a:latin typeface="Century Gothic" panose="020B0502020202020204" pitchFamily="34" charset="0"/>
              </a:endParaRP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Evaluación </a:t>
              </a: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global </a:t>
              </a:r>
            </a:p>
            <a:p>
              <a:pPr marL="0" marR="0" lvl="0" indent="0" algn="ctr" rtl="0">
                <a:spcBef>
                  <a:spcPts val="0"/>
                </a:spcBef>
                <a:spcAft>
                  <a:spcPts val="0"/>
                </a:spcAft>
                <a:buNone/>
              </a:pPr>
              <a:r>
                <a:rPr lang="es-ES" sz="1000" cap="none">
                  <a:solidFill>
                    <a:schemeClr val="lt1"/>
                  </a:solidFill>
                  <a:latin typeface="Century Gothic" panose="020B0502020202020204" pitchFamily="34" charset="0"/>
                  <a:ea typeface="Calibri"/>
                  <a:cs typeface="Calibri"/>
                  <a:sym typeface="Calibri"/>
                </a:rPr>
                <a:t>del médico</a:t>
              </a:r>
              <a:endParaRPr sz="1000">
                <a:latin typeface="Century Gothic" panose="020B0502020202020204" pitchFamily="34" charset="0"/>
              </a:endParaRPr>
            </a:p>
          </p:txBody>
        </p:sp>
      </p:grpSp>
      <p:grpSp>
        <p:nvGrpSpPr>
          <p:cNvPr id="36" name="Grupo 35">
            <a:extLst>
              <a:ext uri="{FF2B5EF4-FFF2-40B4-BE49-F238E27FC236}">
                <a16:creationId xmlns:a16="http://schemas.microsoft.com/office/drawing/2014/main" id="{087555AC-FA57-F415-1DF9-5B7E7BC4551D}"/>
              </a:ext>
            </a:extLst>
          </p:cNvPr>
          <p:cNvGrpSpPr/>
          <p:nvPr/>
        </p:nvGrpSpPr>
        <p:grpSpPr>
          <a:xfrm>
            <a:off x="6617911" y="3548148"/>
            <a:ext cx="1413510" cy="1349375"/>
            <a:chOff x="6347014" y="3160688"/>
            <a:chExt cx="1413510" cy="1349375"/>
          </a:xfrm>
        </p:grpSpPr>
        <p:sp>
          <p:nvSpPr>
            <p:cNvPr id="25" name="Google Shape;1131;p46">
              <a:extLst>
                <a:ext uri="{FF2B5EF4-FFF2-40B4-BE49-F238E27FC236}">
                  <a16:creationId xmlns:a16="http://schemas.microsoft.com/office/drawing/2014/main" id="{57731202-F3F1-CBEC-E72F-FECB4073BCA9}"/>
                </a:ext>
              </a:extLst>
            </p:cNvPr>
            <p:cNvSpPr/>
            <p:nvPr/>
          </p:nvSpPr>
          <p:spPr>
            <a:xfrm>
              <a:off x="6359079" y="3160688"/>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26" name="Google Shape;1132;p46">
              <a:extLst>
                <a:ext uri="{FF2B5EF4-FFF2-40B4-BE49-F238E27FC236}">
                  <a16:creationId xmlns:a16="http://schemas.microsoft.com/office/drawing/2014/main" id="{9C862278-94D6-7937-B4DF-B1CB4DC5FC72}"/>
                </a:ext>
              </a:extLst>
            </p:cNvPr>
            <p:cNvSpPr/>
            <p:nvPr/>
          </p:nvSpPr>
          <p:spPr>
            <a:xfrm>
              <a:off x="6347014" y="3283243"/>
              <a:ext cx="141351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DLQI</a:t>
              </a:r>
              <a:endParaRPr>
                <a:latin typeface="Century Gothic" panose="020B0502020202020204" pitchFamily="34" charset="0"/>
              </a:endParaRPr>
            </a:p>
            <a:p>
              <a:pPr marL="0" marR="0" lvl="0" indent="0" algn="ctr" rtl="0">
                <a:spcBef>
                  <a:spcPts val="0"/>
                </a:spcBef>
                <a:spcAft>
                  <a:spcPts val="0"/>
                </a:spcAft>
                <a:buNone/>
              </a:pPr>
              <a:r>
                <a:rPr lang="es-ES" sz="1000" cap="none">
                  <a:solidFill>
                    <a:srgbClr val="FFFFFF"/>
                  </a:solidFill>
                  <a:latin typeface="Century Gothic" panose="020B0502020202020204" pitchFamily="34" charset="0"/>
                  <a:ea typeface="Calibri"/>
                  <a:cs typeface="Calibri"/>
                  <a:sym typeface="Calibri"/>
                </a:rPr>
                <a:t>Índice de </a:t>
              </a:r>
              <a:r>
                <a:rPr lang="es-ES" sz="1000" b="1" cap="none">
                  <a:solidFill>
                    <a:srgbClr val="FFFFFF"/>
                  </a:solidFill>
                  <a:latin typeface="Century Gothic" panose="020B0502020202020204" pitchFamily="34" charset="0"/>
                  <a:ea typeface="Calibri"/>
                  <a:cs typeface="Calibri"/>
                  <a:sym typeface="Calibri"/>
                </a:rPr>
                <a:t>calidad </a:t>
              </a:r>
              <a:endParaRPr sz="1000" b="1">
                <a:latin typeface="Century Gothic" panose="020B0502020202020204" pitchFamily="34" charset="0"/>
              </a:endParaRPr>
            </a:p>
            <a:p>
              <a:pPr marL="0" marR="0" lvl="0" indent="0" algn="ctr" rtl="0">
                <a:spcBef>
                  <a:spcPts val="0"/>
                </a:spcBef>
                <a:spcAft>
                  <a:spcPts val="0"/>
                </a:spcAft>
                <a:buNone/>
              </a:pPr>
              <a:r>
                <a:rPr lang="es-ES" sz="1000" b="1" cap="none">
                  <a:solidFill>
                    <a:srgbClr val="FFFFFF"/>
                  </a:solidFill>
                  <a:latin typeface="Century Gothic" panose="020B0502020202020204" pitchFamily="34" charset="0"/>
                  <a:ea typeface="Calibri"/>
                  <a:cs typeface="Calibri"/>
                  <a:sym typeface="Calibri"/>
                </a:rPr>
                <a:t>de vida </a:t>
              </a:r>
              <a:r>
                <a:rPr lang="es-ES" sz="1000" cap="none">
                  <a:solidFill>
                    <a:srgbClr val="FFFFFF"/>
                  </a:solidFill>
                  <a:latin typeface="Century Gothic" panose="020B0502020202020204" pitchFamily="34" charset="0"/>
                  <a:ea typeface="Calibri"/>
                  <a:cs typeface="Calibri"/>
                  <a:sym typeface="Calibri"/>
                </a:rPr>
                <a:t>dermatológica</a:t>
              </a:r>
              <a:endParaRPr sz="1000">
                <a:latin typeface="Century Gothic" panose="020B0502020202020204" pitchFamily="34" charset="0"/>
              </a:endParaRPr>
            </a:p>
          </p:txBody>
        </p:sp>
      </p:grpSp>
      <p:sp>
        <p:nvSpPr>
          <p:cNvPr id="27" name="Google Shape;1133;p46">
            <a:extLst>
              <a:ext uri="{FF2B5EF4-FFF2-40B4-BE49-F238E27FC236}">
                <a16:creationId xmlns:a16="http://schemas.microsoft.com/office/drawing/2014/main" id="{B4F83E05-0BAF-D6AE-8474-FE2F91B19FA0}"/>
              </a:ext>
            </a:extLst>
          </p:cNvPr>
          <p:cNvSpPr/>
          <p:nvPr/>
        </p:nvSpPr>
        <p:spPr>
          <a:xfrm>
            <a:off x="8873751" y="5836881"/>
            <a:ext cx="1787525" cy="5791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800" b="1" cap="none">
                <a:solidFill>
                  <a:srgbClr val="012754"/>
                </a:solidFill>
                <a:latin typeface="Century Gothic"/>
                <a:ea typeface="Century Gothic"/>
                <a:cs typeface="Century Gothic"/>
                <a:sym typeface="Century Gothic"/>
              </a:rPr>
              <a:t>0-6</a:t>
            </a:r>
            <a:endParaRPr sz="2800">
              <a:solidFill>
                <a:srgbClr val="012754"/>
              </a:solidFill>
              <a:latin typeface="Century Gothic" panose="020B0502020202020204" pitchFamily="34" charset="0"/>
            </a:endParaRPr>
          </a:p>
        </p:txBody>
      </p:sp>
      <p:grpSp>
        <p:nvGrpSpPr>
          <p:cNvPr id="35" name="Grupo 34">
            <a:extLst>
              <a:ext uri="{FF2B5EF4-FFF2-40B4-BE49-F238E27FC236}">
                <a16:creationId xmlns:a16="http://schemas.microsoft.com/office/drawing/2014/main" id="{515C6837-901F-A8BB-8EF2-3E7AE9D3A5D6}"/>
              </a:ext>
            </a:extLst>
          </p:cNvPr>
          <p:cNvGrpSpPr/>
          <p:nvPr/>
        </p:nvGrpSpPr>
        <p:grpSpPr>
          <a:xfrm>
            <a:off x="4005587" y="3548148"/>
            <a:ext cx="1517650" cy="1349375"/>
            <a:chOff x="4261674" y="3160688"/>
            <a:chExt cx="1517650" cy="1349375"/>
          </a:xfrm>
        </p:grpSpPr>
        <p:sp>
          <p:nvSpPr>
            <p:cNvPr id="32" name="Google Shape;1138;p46">
              <a:extLst>
                <a:ext uri="{FF2B5EF4-FFF2-40B4-BE49-F238E27FC236}">
                  <a16:creationId xmlns:a16="http://schemas.microsoft.com/office/drawing/2014/main" id="{D822E1BE-C023-929E-4C31-B3CC764365D2}"/>
                </a:ext>
              </a:extLst>
            </p:cNvPr>
            <p:cNvSpPr/>
            <p:nvPr/>
          </p:nvSpPr>
          <p:spPr>
            <a:xfrm>
              <a:off x="4360734" y="3160688"/>
              <a:ext cx="1323975" cy="1349375"/>
            </a:xfrm>
            <a:prstGeom prst="ellipse">
              <a:avLst/>
            </a:prstGeom>
            <a:solidFill>
              <a:srgbClr val="EB949A"/>
            </a:solidFill>
            <a:ln w="381000" cap="flat" cmpd="sng">
              <a:solidFill>
                <a:srgbClr val="EB949A">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33" name="Google Shape;1139;p46">
              <a:extLst>
                <a:ext uri="{FF2B5EF4-FFF2-40B4-BE49-F238E27FC236}">
                  <a16:creationId xmlns:a16="http://schemas.microsoft.com/office/drawing/2014/main" id="{E5B9F3C6-E668-E256-A7EE-B76DAECD91D2}"/>
                </a:ext>
              </a:extLst>
            </p:cNvPr>
            <p:cNvSpPr/>
            <p:nvPr/>
          </p:nvSpPr>
          <p:spPr>
            <a:xfrm>
              <a:off x="4261674" y="3283243"/>
              <a:ext cx="151765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800" cap="none">
                  <a:solidFill>
                    <a:schemeClr val="lt1"/>
                  </a:solidFill>
                  <a:latin typeface="Century Gothic" panose="020B0502020202020204" pitchFamily="34" charset="0"/>
                  <a:ea typeface="Calibri"/>
                  <a:cs typeface="Calibri"/>
                  <a:sym typeface="Calibri"/>
                </a:rPr>
                <a:t>PASI</a:t>
              </a:r>
              <a:endParaRPr>
                <a:latin typeface="Century Gothic" panose="020B0502020202020204" pitchFamily="34" charset="0"/>
              </a:endParaRPr>
            </a:p>
            <a:p>
              <a:pPr marL="0" marR="0" lvl="0" indent="0" algn="ctr" rtl="0">
                <a:spcBef>
                  <a:spcPts val="0"/>
                </a:spcBef>
                <a:spcAft>
                  <a:spcPts val="0"/>
                </a:spcAft>
                <a:buNone/>
              </a:pPr>
              <a:r>
                <a:rPr lang="es-ES" sz="1000" b="1" cap="none">
                  <a:solidFill>
                    <a:schemeClr val="lt1"/>
                  </a:solidFill>
                  <a:latin typeface="Century Gothic" panose="020B0502020202020204" pitchFamily="34" charset="0"/>
                  <a:ea typeface="Calibri"/>
                  <a:cs typeface="Calibri"/>
                  <a:sym typeface="Calibri"/>
                </a:rPr>
                <a:t>Índice de </a:t>
              </a:r>
              <a:br>
                <a:rPr lang="es-ES" sz="1000" b="1" cap="none">
                  <a:solidFill>
                    <a:schemeClr val="lt1"/>
                  </a:solidFill>
                  <a:latin typeface="Century Gothic" panose="020B0502020202020204" pitchFamily="34" charset="0"/>
                  <a:ea typeface="Calibri"/>
                  <a:cs typeface="Calibri"/>
                  <a:sym typeface="Calibri"/>
                </a:rPr>
              </a:br>
              <a:r>
                <a:rPr lang="es-ES" sz="1000" b="1" cap="none">
                  <a:solidFill>
                    <a:schemeClr val="lt1"/>
                  </a:solidFill>
                  <a:latin typeface="Century Gothic" panose="020B0502020202020204" pitchFamily="34" charset="0"/>
                  <a:ea typeface="Calibri"/>
                  <a:cs typeface="Calibri"/>
                  <a:sym typeface="Calibri"/>
                </a:rPr>
                <a:t>gravedad </a:t>
              </a:r>
              <a:r>
                <a:rPr lang="es-ES" sz="1000" cap="none">
                  <a:solidFill>
                    <a:schemeClr val="lt1"/>
                  </a:solidFill>
                  <a:latin typeface="Century Gothic" panose="020B0502020202020204" pitchFamily="34" charset="0"/>
                  <a:ea typeface="Calibri"/>
                  <a:cs typeface="Calibri"/>
                  <a:sym typeface="Calibri"/>
                </a:rPr>
                <a:t>y </a:t>
              </a:r>
              <a:r>
                <a:rPr lang="es-ES" sz="1000" b="1" cap="none">
                  <a:solidFill>
                    <a:schemeClr val="lt1"/>
                  </a:solidFill>
                  <a:latin typeface="Century Gothic" panose="020B0502020202020204" pitchFamily="34" charset="0"/>
                  <a:ea typeface="Calibri"/>
                  <a:cs typeface="Calibri"/>
                  <a:sym typeface="Calibri"/>
                </a:rPr>
                <a:t>área</a:t>
              </a:r>
              <a:r>
                <a:rPr lang="es-ES" sz="1000" cap="none">
                  <a:solidFill>
                    <a:schemeClr val="lt1"/>
                  </a:solidFill>
                  <a:latin typeface="Century Gothic" panose="020B0502020202020204" pitchFamily="34" charset="0"/>
                  <a:ea typeface="Calibri"/>
                  <a:cs typeface="Calibri"/>
                  <a:sym typeface="Calibri"/>
                </a:rPr>
                <a:t> </a:t>
              </a:r>
              <a:br>
                <a:rPr lang="es-ES" sz="1000" cap="none">
                  <a:solidFill>
                    <a:schemeClr val="lt1"/>
                  </a:solidFill>
                  <a:latin typeface="Century Gothic" panose="020B0502020202020204" pitchFamily="34" charset="0"/>
                  <a:ea typeface="Calibri"/>
                  <a:cs typeface="Calibri"/>
                  <a:sym typeface="Calibri"/>
                </a:rPr>
              </a:br>
              <a:r>
                <a:rPr lang="es-ES" sz="1000" cap="none">
                  <a:solidFill>
                    <a:schemeClr val="lt1"/>
                  </a:solidFill>
                  <a:latin typeface="Century Gothic" panose="020B0502020202020204" pitchFamily="34" charset="0"/>
                  <a:ea typeface="Calibri"/>
                  <a:cs typeface="Calibri"/>
                  <a:sym typeface="Calibri"/>
                </a:rPr>
                <a:t>de la psoriasis</a:t>
              </a:r>
              <a:endParaRPr sz="1000" cap="none">
                <a:solidFill>
                  <a:schemeClr val="lt1"/>
                </a:solidFill>
                <a:latin typeface="Century Gothic" panose="020B0502020202020204" pitchFamily="34" charset="0"/>
                <a:ea typeface="Calibri"/>
                <a:cs typeface="Calibri"/>
                <a:sym typeface="Calibri"/>
              </a:endParaRPr>
            </a:p>
          </p:txBody>
        </p:sp>
      </p:grpSp>
      <p:sp>
        <p:nvSpPr>
          <p:cNvPr id="39" name="Marcador de contenido 38">
            <a:extLst>
              <a:ext uri="{FF2B5EF4-FFF2-40B4-BE49-F238E27FC236}">
                <a16:creationId xmlns:a16="http://schemas.microsoft.com/office/drawing/2014/main" id="{495481CA-1F40-1AD6-2AA6-F745B510C7DB}"/>
              </a:ext>
            </a:extLst>
          </p:cNvPr>
          <p:cNvSpPr>
            <a:spLocks noGrp="1"/>
          </p:cNvSpPr>
          <p:nvPr>
            <p:ph sz="quarter" idx="24"/>
          </p:nvPr>
        </p:nvSpPr>
        <p:spPr>
          <a:xfrm>
            <a:off x="1524000" y="6115050"/>
            <a:ext cx="10352992" cy="428367"/>
          </a:xfrm>
        </p:spPr>
        <p:txBody>
          <a:bodyPr/>
          <a:lstStyle/>
          <a:p>
            <a:r>
              <a:rPr lang="es-ES"/>
              <a:t>1. </a:t>
            </a:r>
            <a:r>
              <a:rPr lang="es-ES" err="1"/>
              <a:t>Samarasekera</a:t>
            </a:r>
            <a:r>
              <a:rPr lang="es-ES"/>
              <a:t> EJ, et al. Psoriasis: </a:t>
            </a:r>
            <a:r>
              <a:rPr lang="es-ES" err="1"/>
              <a:t>guidance</a:t>
            </a:r>
            <a:r>
              <a:rPr lang="es-ES"/>
              <a:t> </a:t>
            </a:r>
            <a:r>
              <a:rPr lang="es-ES" err="1"/>
              <a:t>on</a:t>
            </a:r>
            <a:r>
              <a:rPr lang="es-ES"/>
              <a:t> </a:t>
            </a:r>
            <a:r>
              <a:rPr lang="es-ES" err="1"/>
              <a:t>assessment</a:t>
            </a:r>
            <a:r>
              <a:rPr lang="es-ES"/>
              <a:t> and </a:t>
            </a:r>
            <a:r>
              <a:rPr lang="es-ES" err="1"/>
              <a:t>referral</a:t>
            </a:r>
            <a:r>
              <a:rPr lang="es-ES"/>
              <a:t>. </a:t>
            </a:r>
            <a:r>
              <a:rPr lang="es-ES" err="1"/>
              <a:t>Clinical</a:t>
            </a:r>
            <a:r>
              <a:rPr lang="es-ES"/>
              <a:t> medicine (London, </a:t>
            </a:r>
            <a:r>
              <a:rPr lang="es-ES" err="1"/>
              <a:t>England</a:t>
            </a:r>
            <a:r>
              <a:rPr lang="es-ES"/>
              <a:t>) 2014;14(2):178-82</a:t>
            </a:r>
          </a:p>
        </p:txBody>
      </p:sp>
      <p:grpSp>
        <p:nvGrpSpPr>
          <p:cNvPr id="14" name="Grupo 13">
            <a:extLst>
              <a:ext uri="{FF2B5EF4-FFF2-40B4-BE49-F238E27FC236}">
                <a16:creationId xmlns:a16="http://schemas.microsoft.com/office/drawing/2014/main" id="{1F2275A8-6732-CD1E-8EE5-147AF7166590}"/>
              </a:ext>
            </a:extLst>
          </p:cNvPr>
          <p:cNvGrpSpPr/>
          <p:nvPr/>
        </p:nvGrpSpPr>
        <p:grpSpPr>
          <a:xfrm>
            <a:off x="1331308" y="3548148"/>
            <a:ext cx="1602740" cy="1349375"/>
            <a:chOff x="2171254" y="3160688"/>
            <a:chExt cx="1602740" cy="1349375"/>
          </a:xfrm>
        </p:grpSpPr>
        <p:sp>
          <p:nvSpPr>
            <p:cNvPr id="15" name="Google Shape;1136;p46">
              <a:extLst>
                <a:ext uri="{FF2B5EF4-FFF2-40B4-BE49-F238E27FC236}">
                  <a16:creationId xmlns:a16="http://schemas.microsoft.com/office/drawing/2014/main" id="{F549CBC9-DA18-81A4-CA4A-933A97615936}"/>
                </a:ext>
              </a:extLst>
            </p:cNvPr>
            <p:cNvSpPr/>
            <p:nvPr/>
          </p:nvSpPr>
          <p:spPr>
            <a:xfrm>
              <a:off x="2303969" y="3160688"/>
              <a:ext cx="1323975" cy="1349375"/>
            </a:xfrm>
            <a:prstGeom prst="ellipse">
              <a:avLst/>
            </a:prstGeom>
            <a:solidFill>
              <a:srgbClr val="006783"/>
            </a:solidFill>
            <a:ln w="381000" cap="flat" cmpd="sng">
              <a:solidFill>
                <a:srgbClr val="006783">
                  <a:alpha val="37647"/>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panose="020B0502020202020204" pitchFamily="34" charset="0"/>
                <a:ea typeface="Calibri"/>
                <a:cs typeface="Calibri"/>
                <a:sym typeface="Calibri"/>
              </a:endParaRPr>
            </a:p>
          </p:txBody>
        </p:sp>
        <p:sp>
          <p:nvSpPr>
            <p:cNvPr id="16" name="Google Shape;1137;p46">
              <a:extLst>
                <a:ext uri="{FF2B5EF4-FFF2-40B4-BE49-F238E27FC236}">
                  <a16:creationId xmlns:a16="http://schemas.microsoft.com/office/drawing/2014/main" id="{58239556-2500-FD1E-2A95-58BAF12954EB}"/>
                </a:ext>
              </a:extLst>
            </p:cNvPr>
            <p:cNvSpPr/>
            <p:nvPr/>
          </p:nvSpPr>
          <p:spPr>
            <a:xfrm>
              <a:off x="2171254" y="3283243"/>
              <a:ext cx="1602740" cy="10775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Calibri"/>
                <a:buNone/>
              </a:pPr>
              <a:r>
                <a:rPr lang="es-ES" sz="2800" cap="none">
                  <a:solidFill>
                    <a:schemeClr val="lt1"/>
                  </a:solidFill>
                  <a:latin typeface="Century Gothic" panose="020B0502020202020204" pitchFamily="34" charset="0"/>
                  <a:ea typeface="Calibri"/>
                  <a:cs typeface="Calibri"/>
                  <a:sym typeface="Calibri"/>
                </a:rPr>
                <a:t>BSA</a:t>
              </a:r>
              <a:endParaRPr>
                <a:latin typeface="Century Gothic" panose="020B0502020202020204" pitchFamily="34" charset="0"/>
              </a:endParaRPr>
            </a:p>
            <a:p>
              <a:pPr marL="0" marR="0" lvl="0" indent="0" algn="ctr" rtl="0">
                <a:spcBef>
                  <a:spcPts val="0"/>
                </a:spcBef>
                <a:spcAft>
                  <a:spcPts val="0"/>
                </a:spcAft>
                <a:buClr>
                  <a:schemeClr val="lt1"/>
                </a:buClr>
                <a:buSzPts val="1200"/>
                <a:buFont typeface="Calibri"/>
                <a:buNone/>
              </a:pPr>
              <a:r>
                <a:rPr lang="es-ES" sz="1000" b="1" cap="none">
                  <a:solidFill>
                    <a:schemeClr val="lt1"/>
                  </a:solidFill>
                  <a:latin typeface="Century Gothic" panose="020B0502020202020204" pitchFamily="34" charset="0"/>
                  <a:ea typeface="Calibri"/>
                  <a:cs typeface="Calibri"/>
                  <a:sym typeface="Calibri"/>
                </a:rPr>
                <a:t>Superficie </a:t>
              </a:r>
              <a:br>
                <a:rPr lang="es-ES" sz="1000" b="1">
                  <a:solidFill>
                    <a:schemeClr val="dk1"/>
                  </a:solidFill>
                  <a:latin typeface="Century Gothic" panose="020B0502020202020204" pitchFamily="34" charset="0"/>
                  <a:ea typeface="Calibri"/>
                  <a:cs typeface="Calibri"/>
                  <a:sym typeface="Calibri"/>
                </a:rPr>
              </a:br>
              <a:r>
                <a:rPr lang="es-ES" sz="1000" b="1" cap="none">
                  <a:solidFill>
                    <a:schemeClr val="lt1"/>
                  </a:solidFill>
                  <a:latin typeface="Century Gothic" panose="020B0502020202020204" pitchFamily="34" charset="0"/>
                  <a:ea typeface="Calibri"/>
                  <a:cs typeface="Calibri"/>
                  <a:sym typeface="Calibri"/>
                </a:rPr>
                <a:t>corporal </a:t>
              </a:r>
              <a:br>
                <a:rPr lang="es-ES" sz="1000">
                  <a:solidFill>
                    <a:schemeClr val="dk1"/>
                  </a:solidFill>
                  <a:latin typeface="Century Gothic" panose="020B0502020202020204" pitchFamily="34" charset="0"/>
                  <a:ea typeface="Calibri"/>
                  <a:cs typeface="Calibri"/>
                  <a:sym typeface="Calibri"/>
                </a:rPr>
              </a:br>
              <a:r>
                <a:rPr lang="es-ES" sz="1000" cap="none">
                  <a:solidFill>
                    <a:schemeClr val="lt1"/>
                  </a:solidFill>
                  <a:latin typeface="Century Gothic" panose="020B0502020202020204" pitchFamily="34" charset="0"/>
                  <a:ea typeface="Calibri"/>
                  <a:cs typeface="Calibri"/>
                  <a:sym typeface="Calibri"/>
                </a:rPr>
                <a:t>afectada</a:t>
              </a:r>
              <a:endParaRPr sz="1000">
                <a:latin typeface="Century Gothic" panose="020B0502020202020204" pitchFamily="34" charset="0"/>
              </a:endParaRPr>
            </a:p>
          </p:txBody>
        </p:sp>
      </p:grpSp>
      <p:grpSp>
        <p:nvGrpSpPr>
          <p:cNvPr id="40" name="Grupo 39">
            <a:extLst>
              <a:ext uri="{FF2B5EF4-FFF2-40B4-BE49-F238E27FC236}">
                <a16:creationId xmlns:a16="http://schemas.microsoft.com/office/drawing/2014/main" id="{7A0F069D-1FFC-2C4C-D1A7-D4F28A791135}"/>
              </a:ext>
            </a:extLst>
          </p:cNvPr>
          <p:cNvGrpSpPr/>
          <p:nvPr/>
        </p:nvGrpSpPr>
        <p:grpSpPr>
          <a:xfrm>
            <a:off x="3763060" y="1879749"/>
            <a:ext cx="1991486" cy="1487544"/>
            <a:chOff x="3763060" y="1600784"/>
            <a:chExt cx="1991486" cy="1487544"/>
          </a:xfrm>
        </p:grpSpPr>
        <p:pic>
          <p:nvPicPr>
            <p:cNvPr id="17" name="Imagen 16" descr="Un dibujo de una persona&#10;&#10;El contenido generado por IA puede ser incorrecto.">
              <a:extLst>
                <a:ext uri="{FF2B5EF4-FFF2-40B4-BE49-F238E27FC236}">
                  <a16:creationId xmlns:a16="http://schemas.microsoft.com/office/drawing/2014/main" id="{C384F05C-514D-1012-5494-4AACAB0784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8100000">
              <a:off x="3763060" y="1600784"/>
              <a:ext cx="1991486" cy="1487544"/>
            </a:xfrm>
            <a:prstGeom prst="rect">
              <a:avLst/>
            </a:prstGeom>
          </p:spPr>
        </p:pic>
        <p:pic>
          <p:nvPicPr>
            <p:cNvPr id="22" name="Imagen 21">
              <a:extLst>
                <a:ext uri="{FF2B5EF4-FFF2-40B4-BE49-F238E27FC236}">
                  <a16:creationId xmlns:a16="http://schemas.microsoft.com/office/drawing/2014/main" id="{56188674-AEAC-9A01-2044-42A19FA0E8E6}"/>
                </a:ext>
              </a:extLst>
            </p:cNvPr>
            <p:cNvPicPr>
              <a:picLocks noChangeAspect="1"/>
            </p:cNvPicPr>
            <p:nvPr/>
          </p:nvPicPr>
          <p:blipFill>
            <a:blip r:embed="rId4"/>
            <a:stretch>
              <a:fillRect/>
            </a:stretch>
          </p:blipFill>
          <p:spPr>
            <a:xfrm>
              <a:off x="4404027" y="1638322"/>
              <a:ext cx="681715" cy="1349375"/>
            </a:xfrm>
            <a:prstGeom prst="rect">
              <a:avLst/>
            </a:prstGeom>
          </p:spPr>
        </p:pic>
      </p:grpSp>
      <p:grpSp>
        <p:nvGrpSpPr>
          <p:cNvPr id="34" name="Grupo 33">
            <a:extLst>
              <a:ext uri="{FF2B5EF4-FFF2-40B4-BE49-F238E27FC236}">
                <a16:creationId xmlns:a16="http://schemas.microsoft.com/office/drawing/2014/main" id="{32FFAD96-FDCA-4198-849F-B76A5D20CBC4}"/>
              </a:ext>
            </a:extLst>
          </p:cNvPr>
          <p:cNvGrpSpPr/>
          <p:nvPr/>
        </p:nvGrpSpPr>
        <p:grpSpPr>
          <a:xfrm>
            <a:off x="6278435" y="1824952"/>
            <a:ext cx="1998629" cy="1579799"/>
            <a:chOff x="6409130" y="1516821"/>
            <a:chExt cx="1998629" cy="1579799"/>
          </a:xfrm>
        </p:grpSpPr>
        <p:pic>
          <p:nvPicPr>
            <p:cNvPr id="18" name="Imagen 17" descr="Una pantalla de computador&#10;&#10;El contenido generado por IA puede ser incorrecto.">
              <a:extLst>
                <a:ext uri="{FF2B5EF4-FFF2-40B4-BE49-F238E27FC236}">
                  <a16:creationId xmlns:a16="http://schemas.microsoft.com/office/drawing/2014/main" id="{A3D5ECB1-243A-FAE8-F391-D7E87482E49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09130" y="1516821"/>
              <a:ext cx="1998629" cy="1579799"/>
            </a:xfrm>
            <a:prstGeom prst="rect">
              <a:avLst/>
            </a:prstGeom>
          </p:spPr>
        </p:pic>
        <p:pic>
          <p:nvPicPr>
            <p:cNvPr id="30" name="Imagen 29">
              <a:extLst>
                <a:ext uri="{FF2B5EF4-FFF2-40B4-BE49-F238E27FC236}">
                  <a16:creationId xmlns:a16="http://schemas.microsoft.com/office/drawing/2014/main" id="{741ACBE3-8263-0C72-A276-DC3468A2065B}"/>
                </a:ext>
              </a:extLst>
            </p:cNvPr>
            <p:cNvPicPr>
              <a:picLocks noChangeAspect="1"/>
            </p:cNvPicPr>
            <p:nvPr/>
          </p:nvPicPr>
          <p:blipFill>
            <a:blip r:embed="rId6"/>
            <a:stretch>
              <a:fillRect/>
            </a:stretch>
          </p:blipFill>
          <p:spPr>
            <a:xfrm>
              <a:off x="6910766" y="1836930"/>
              <a:ext cx="1033259" cy="940415"/>
            </a:xfrm>
            <a:prstGeom prst="rect">
              <a:avLst/>
            </a:prstGeom>
          </p:spPr>
        </p:pic>
      </p:grpSp>
      <p:grpSp>
        <p:nvGrpSpPr>
          <p:cNvPr id="38" name="Grupo 37">
            <a:extLst>
              <a:ext uri="{FF2B5EF4-FFF2-40B4-BE49-F238E27FC236}">
                <a16:creationId xmlns:a16="http://schemas.microsoft.com/office/drawing/2014/main" id="{FC21793B-2D4D-FC4B-7BDA-E1325A0DFBC2}"/>
              </a:ext>
            </a:extLst>
          </p:cNvPr>
          <p:cNvGrpSpPr/>
          <p:nvPr/>
        </p:nvGrpSpPr>
        <p:grpSpPr>
          <a:xfrm>
            <a:off x="8933706" y="1694710"/>
            <a:ext cx="1487544" cy="1991486"/>
            <a:chOff x="9075097" y="1582236"/>
            <a:chExt cx="1487544" cy="1991486"/>
          </a:xfrm>
        </p:grpSpPr>
        <p:pic>
          <p:nvPicPr>
            <p:cNvPr id="19" name="Imagen 18" descr="Un dibujo de una persona&#10;&#10;El contenido generado por IA puede ser incorrecto.">
              <a:extLst>
                <a:ext uri="{FF2B5EF4-FFF2-40B4-BE49-F238E27FC236}">
                  <a16:creationId xmlns:a16="http://schemas.microsoft.com/office/drawing/2014/main" id="{A3D31953-411E-5015-9920-CCB1990FE0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4400000">
              <a:off x="8823126" y="1834207"/>
              <a:ext cx="1991486" cy="1487544"/>
            </a:xfrm>
            <a:prstGeom prst="rect">
              <a:avLst/>
            </a:prstGeom>
          </p:spPr>
        </p:pic>
        <p:pic>
          <p:nvPicPr>
            <p:cNvPr id="31" name="Imagen 30">
              <a:extLst>
                <a:ext uri="{FF2B5EF4-FFF2-40B4-BE49-F238E27FC236}">
                  <a16:creationId xmlns:a16="http://schemas.microsoft.com/office/drawing/2014/main" id="{209D853B-BB12-9A61-32B9-6BE398706D52}"/>
                </a:ext>
              </a:extLst>
            </p:cNvPr>
            <p:cNvPicPr>
              <a:picLocks noChangeAspect="1"/>
            </p:cNvPicPr>
            <p:nvPr/>
          </p:nvPicPr>
          <p:blipFill>
            <a:blip r:embed="rId7"/>
            <a:stretch>
              <a:fillRect/>
            </a:stretch>
          </p:blipFill>
          <p:spPr>
            <a:xfrm>
              <a:off x="9379595" y="2136626"/>
              <a:ext cx="833220" cy="833220"/>
            </a:xfrm>
            <a:prstGeom prst="rect">
              <a:avLst/>
            </a:prstGeom>
          </p:spPr>
        </p:pic>
      </p:grpSp>
      <p:grpSp>
        <p:nvGrpSpPr>
          <p:cNvPr id="45" name="Grupo 44">
            <a:extLst>
              <a:ext uri="{FF2B5EF4-FFF2-40B4-BE49-F238E27FC236}">
                <a16:creationId xmlns:a16="http://schemas.microsoft.com/office/drawing/2014/main" id="{3946EFA9-1926-C1D1-F051-50075EBC2407}"/>
              </a:ext>
            </a:extLst>
          </p:cNvPr>
          <p:cNvGrpSpPr/>
          <p:nvPr/>
        </p:nvGrpSpPr>
        <p:grpSpPr>
          <a:xfrm>
            <a:off x="1087379" y="1943330"/>
            <a:ext cx="1991486" cy="1487544"/>
            <a:chOff x="1087379" y="1943330"/>
            <a:chExt cx="1991486" cy="1487544"/>
          </a:xfrm>
        </p:grpSpPr>
        <p:pic>
          <p:nvPicPr>
            <p:cNvPr id="3" name="Imagen 2" descr="Un dibujo de una persona&#10;&#10;El contenido generado por IA puede ser incorrecto.">
              <a:extLst>
                <a:ext uri="{FF2B5EF4-FFF2-40B4-BE49-F238E27FC236}">
                  <a16:creationId xmlns:a16="http://schemas.microsoft.com/office/drawing/2014/main" id="{5C90B3C8-4FC7-1900-4269-77308E3D570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7379" y="1943330"/>
              <a:ext cx="1991486" cy="1487544"/>
            </a:xfrm>
            <a:prstGeom prst="rect">
              <a:avLst/>
            </a:prstGeom>
          </p:spPr>
        </p:pic>
        <p:pic>
          <p:nvPicPr>
            <p:cNvPr id="43" name="Imagen 42">
              <a:extLst>
                <a:ext uri="{FF2B5EF4-FFF2-40B4-BE49-F238E27FC236}">
                  <a16:creationId xmlns:a16="http://schemas.microsoft.com/office/drawing/2014/main" id="{DE8029BD-A800-161B-F565-524B3E10346D}"/>
                </a:ext>
              </a:extLst>
            </p:cNvPr>
            <p:cNvPicPr>
              <a:picLocks noChangeAspect="1"/>
            </p:cNvPicPr>
            <p:nvPr/>
          </p:nvPicPr>
          <p:blipFill>
            <a:blip r:embed="rId8"/>
            <a:stretch>
              <a:fillRect/>
            </a:stretch>
          </p:blipFill>
          <p:spPr>
            <a:xfrm>
              <a:off x="1485901" y="2215790"/>
              <a:ext cx="793709" cy="927165"/>
            </a:xfrm>
            <a:prstGeom prst="rect">
              <a:avLst/>
            </a:prstGeom>
          </p:spPr>
        </p:pic>
        <p:sp>
          <p:nvSpPr>
            <p:cNvPr id="44" name="Google Shape;1124;p46">
              <a:extLst>
                <a:ext uri="{FF2B5EF4-FFF2-40B4-BE49-F238E27FC236}">
                  <a16:creationId xmlns:a16="http://schemas.microsoft.com/office/drawing/2014/main" id="{88AF371B-3865-3A40-034E-2A463F086283}"/>
                </a:ext>
              </a:extLst>
            </p:cNvPr>
            <p:cNvSpPr/>
            <p:nvPr/>
          </p:nvSpPr>
          <p:spPr>
            <a:xfrm>
              <a:off x="2214601" y="2723471"/>
              <a:ext cx="705484" cy="5848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6783"/>
                </a:buClr>
                <a:buSzPts val="3200"/>
                <a:buFont typeface="Century Gothic"/>
                <a:buNone/>
              </a:pPr>
              <a:r>
                <a:rPr lang="es-ES" sz="2400" b="1" cap="none">
                  <a:solidFill>
                    <a:srgbClr val="012754"/>
                  </a:solidFill>
                  <a:latin typeface="Century Gothic"/>
                  <a:ea typeface="Century Gothic"/>
                  <a:cs typeface="Century Gothic"/>
                  <a:sym typeface="Century Gothic"/>
                </a:rPr>
                <a:t>1%</a:t>
              </a:r>
              <a:endParaRPr sz="2400">
                <a:solidFill>
                  <a:srgbClr val="012754"/>
                </a:solidFill>
                <a:latin typeface="Century Gothic" panose="020B0502020202020204" pitchFamily="34" charset="0"/>
              </a:endParaRPr>
            </a:p>
          </p:txBody>
        </p:sp>
      </p:grpSp>
    </p:spTree>
    <p:extLst>
      <p:ext uri="{BB962C8B-B14F-4D97-AF65-F5344CB8AC3E}">
        <p14:creationId xmlns:p14="http://schemas.microsoft.com/office/powerpoint/2010/main" val="162039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1360-25E8-A5BB-2AC3-8A8AB4A97594}"/>
            </a:ext>
          </a:extLst>
        </p:cNvPr>
        <p:cNvGrpSpPr/>
        <p:nvPr/>
      </p:nvGrpSpPr>
      <p:grpSpPr>
        <a:xfrm>
          <a:off x="0" y="0"/>
          <a:ext cx="0" cy="0"/>
          <a:chOff x="0" y="0"/>
          <a:chExt cx="0" cy="0"/>
        </a:xfrm>
      </p:grpSpPr>
      <p:sp>
        <p:nvSpPr>
          <p:cNvPr id="22" name="Flecha derecha 21">
            <a:extLst>
              <a:ext uri="{FF2B5EF4-FFF2-40B4-BE49-F238E27FC236}">
                <a16:creationId xmlns:a16="http://schemas.microsoft.com/office/drawing/2014/main" id="{6A6321FA-3948-3486-7DC2-4FCA42C5C291}"/>
              </a:ext>
            </a:extLst>
          </p:cNvPr>
          <p:cNvSpPr/>
          <p:nvPr/>
        </p:nvSpPr>
        <p:spPr>
          <a:xfrm>
            <a:off x="-97971" y="1742504"/>
            <a:ext cx="12289971" cy="1980000"/>
          </a:xfrm>
          <a:prstGeom prst="rightArrow">
            <a:avLst>
              <a:gd name="adj1" fmla="val 76904"/>
              <a:gd name="adj2" fmla="val 50000"/>
            </a:avLst>
          </a:prstGeom>
          <a:solidFill>
            <a:srgbClr val="F4A7AD">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Marcador de contenido 1">
            <a:extLst>
              <a:ext uri="{FF2B5EF4-FFF2-40B4-BE49-F238E27FC236}">
                <a16:creationId xmlns:a16="http://schemas.microsoft.com/office/drawing/2014/main" id="{AD4B6DB0-0E7C-0BF0-4D19-E51AE33DB4B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Evaluación de la Gravedad</a:t>
            </a:r>
            <a:r>
              <a:rPr lang="es-ES" sz="2400" baseline="30000">
                <a:solidFill>
                  <a:srgbClr val="1F3864"/>
                </a:solidFill>
                <a:latin typeface="Century Gothic" panose="020B0502020202020204" pitchFamily="34" charset="0"/>
                <a:ea typeface="Montserrat"/>
                <a:cs typeface="Montserrat"/>
                <a:sym typeface="Montserrat"/>
              </a:rPr>
              <a:t>1,2</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9D4BF26B-5364-C574-1C55-D4DD943728AA}"/>
              </a:ext>
            </a:extLst>
          </p:cNvPr>
          <p:cNvSpPr>
            <a:spLocks noGrp="1"/>
          </p:cNvSpPr>
          <p:nvPr>
            <p:ph sz="quarter" idx="18"/>
          </p:nvPr>
        </p:nvSpPr>
        <p:spPr/>
        <p:txBody>
          <a:bodyPr/>
          <a:lstStyle/>
          <a:p>
            <a:r>
              <a:rPr lang="es-ES"/>
              <a:t>PSORIASIS</a:t>
            </a:r>
          </a:p>
        </p:txBody>
      </p:sp>
      <p:sp>
        <p:nvSpPr>
          <p:cNvPr id="14" name="Google Shape;1149;p47">
            <a:extLst>
              <a:ext uri="{FF2B5EF4-FFF2-40B4-BE49-F238E27FC236}">
                <a16:creationId xmlns:a16="http://schemas.microsoft.com/office/drawing/2014/main" id="{C4CCBEDA-6E40-135D-253D-75781DBCC97C}"/>
              </a:ext>
            </a:extLst>
          </p:cNvPr>
          <p:cNvSpPr/>
          <p:nvPr/>
        </p:nvSpPr>
        <p:spPr>
          <a:xfrm>
            <a:off x="839113" y="4500637"/>
            <a:ext cx="3852545" cy="730885"/>
          </a:xfrm>
          <a:prstGeom prst="rect">
            <a:avLst/>
          </a:prstGeom>
          <a:noFill/>
          <a:ln>
            <a:noFill/>
          </a:ln>
        </p:spPr>
        <p:txBody>
          <a:bodyPr spcFirstLastPara="1" wrap="square" lIns="91425" tIns="45700" rIns="91425" bIns="45700" anchor="t" anchorCtr="0">
            <a:noAutofit/>
          </a:bodyPr>
          <a:lstStyle/>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PASI ≤ 10 y BSA ≤ 10 y DLQI ≤ 10 </a:t>
            </a:r>
            <a:endParaRPr dirty="0">
              <a:solidFill>
                <a:srgbClr val="012754"/>
              </a:solidFill>
              <a:latin typeface="Century Gothic" panose="020B0502020202020204" pitchFamily="34" charset="0"/>
            </a:endParaRPr>
          </a:p>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Si el PASI o la BSA &gt; 10 pero el DLQI ≤ 10</a:t>
            </a:r>
            <a:r>
              <a:rPr lang="es-ES" sz="1400" b="1" cap="none" baseline="30000" dirty="0">
                <a:solidFill>
                  <a:srgbClr val="012754"/>
                </a:solidFill>
                <a:latin typeface="Century Gothic"/>
                <a:ea typeface="Century Gothic"/>
                <a:cs typeface="Century Gothic"/>
                <a:sym typeface="Century Gothic"/>
              </a:rPr>
              <a:t>1</a:t>
            </a:r>
            <a:endParaRPr dirty="0">
              <a:solidFill>
                <a:srgbClr val="012754"/>
              </a:solidFill>
              <a:latin typeface="Century Gothic" panose="020B0502020202020204" pitchFamily="34" charset="0"/>
            </a:endParaRPr>
          </a:p>
          <a:p>
            <a:pPr marL="179388" marR="0" lvl="0" indent="-179388"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Candidato para tratamiento tópico.</a:t>
            </a:r>
            <a:r>
              <a:rPr lang="es-ES" sz="1400" b="1" cap="none" baseline="30000" dirty="0">
                <a:solidFill>
                  <a:srgbClr val="012754"/>
                </a:solidFill>
                <a:latin typeface="Century Gothic"/>
                <a:ea typeface="Century Gothic"/>
                <a:cs typeface="Century Gothic"/>
                <a:sym typeface="Century Gothic"/>
              </a:rPr>
              <a:t>2</a:t>
            </a:r>
            <a:endParaRPr dirty="0">
              <a:solidFill>
                <a:srgbClr val="012754"/>
              </a:solidFill>
              <a:latin typeface="Century Gothic" panose="020B0502020202020204" pitchFamily="34" charset="0"/>
            </a:endParaRPr>
          </a:p>
        </p:txBody>
      </p:sp>
      <p:sp>
        <p:nvSpPr>
          <p:cNvPr id="15" name="Google Shape;1150;p47">
            <a:extLst>
              <a:ext uri="{FF2B5EF4-FFF2-40B4-BE49-F238E27FC236}">
                <a16:creationId xmlns:a16="http://schemas.microsoft.com/office/drawing/2014/main" id="{50CC9BD2-0105-5DE1-4CC6-7E68CCFC4054}"/>
              </a:ext>
            </a:extLst>
          </p:cNvPr>
          <p:cNvSpPr/>
          <p:nvPr/>
        </p:nvSpPr>
        <p:spPr>
          <a:xfrm>
            <a:off x="5681962" y="4545329"/>
            <a:ext cx="4994275" cy="730885"/>
          </a:xfrm>
          <a:prstGeom prst="rect">
            <a:avLst/>
          </a:prstGeom>
          <a:noFill/>
          <a:ln>
            <a:noFill/>
          </a:ln>
        </p:spPr>
        <p:txBody>
          <a:bodyPr spcFirstLastPara="1" wrap="square" lIns="91425" tIns="45700" rIns="91425" bIns="45700" anchor="t" anchorCtr="0">
            <a:noAutofit/>
          </a:bodyPr>
          <a:lstStyle/>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(PASI &gt; 10 y/o BSA &gt; 10) y DLQI &gt; 10</a:t>
            </a:r>
            <a:endParaRPr dirty="0">
              <a:solidFill>
                <a:srgbClr val="012754"/>
              </a:solidFill>
              <a:latin typeface="Century Gothic" panose="020B0502020202020204" pitchFamily="34" charset="0"/>
            </a:endParaRPr>
          </a:p>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Si el PASI y la BSA ≤ 10 pero el DLQI &gt; 10</a:t>
            </a:r>
            <a:r>
              <a:rPr lang="es-ES" sz="1400" b="1" cap="none" baseline="30000" dirty="0">
                <a:solidFill>
                  <a:srgbClr val="012754"/>
                </a:solidFill>
                <a:latin typeface="Century Gothic"/>
                <a:ea typeface="Century Gothic"/>
                <a:cs typeface="Century Gothic"/>
                <a:sym typeface="Century Gothic"/>
              </a:rPr>
              <a:t>1</a:t>
            </a:r>
            <a:endParaRPr dirty="0">
              <a:solidFill>
                <a:srgbClr val="012754"/>
              </a:solidFill>
              <a:latin typeface="Century Gothic" panose="020B0502020202020204" pitchFamily="34" charset="0"/>
            </a:endParaRPr>
          </a:p>
          <a:p>
            <a:pPr marL="179388" marR="0" lvl="0" indent="-169863" algn="l" rtl="0">
              <a:lnSpc>
                <a:spcPct val="121428"/>
              </a:lnSpc>
              <a:spcBef>
                <a:spcPts val="0"/>
              </a:spcBef>
              <a:spcAft>
                <a:spcPts val="0"/>
              </a:spcAft>
              <a:buClr>
                <a:srgbClr val="F4A7AD"/>
              </a:buClr>
              <a:buSzPts val="1400"/>
              <a:buFont typeface="Arial"/>
              <a:buChar char="•"/>
            </a:pPr>
            <a:r>
              <a:rPr lang="es-ES" sz="1400" b="1" cap="none" dirty="0">
                <a:solidFill>
                  <a:srgbClr val="012754"/>
                </a:solidFill>
                <a:latin typeface="Century Gothic"/>
                <a:ea typeface="Century Gothic"/>
                <a:cs typeface="Century Gothic"/>
                <a:sym typeface="Century Gothic"/>
              </a:rPr>
              <a:t>Candidato para fototerapia y tratamiento sistémico.</a:t>
            </a:r>
            <a:r>
              <a:rPr lang="es-ES" sz="1400" b="1" cap="none" baseline="30000" dirty="0">
                <a:solidFill>
                  <a:srgbClr val="012754"/>
                </a:solidFill>
                <a:latin typeface="Century Gothic"/>
                <a:ea typeface="Century Gothic"/>
                <a:cs typeface="Century Gothic"/>
                <a:sym typeface="Century Gothic"/>
              </a:rPr>
              <a:t>2</a:t>
            </a:r>
            <a:endParaRPr dirty="0">
              <a:solidFill>
                <a:srgbClr val="012754"/>
              </a:solidFill>
              <a:latin typeface="Century Gothic" panose="020B0502020202020204" pitchFamily="34" charset="0"/>
            </a:endParaRPr>
          </a:p>
        </p:txBody>
      </p:sp>
      <p:sp>
        <p:nvSpPr>
          <p:cNvPr id="20" name="Google Shape;1156;p47">
            <a:extLst>
              <a:ext uri="{FF2B5EF4-FFF2-40B4-BE49-F238E27FC236}">
                <a16:creationId xmlns:a16="http://schemas.microsoft.com/office/drawing/2014/main" id="{1560CD56-ABD0-E727-783A-741A12CF353F}"/>
              </a:ext>
            </a:extLst>
          </p:cNvPr>
          <p:cNvSpPr/>
          <p:nvPr/>
        </p:nvSpPr>
        <p:spPr>
          <a:xfrm>
            <a:off x="1281229" y="3915038"/>
            <a:ext cx="2209453" cy="39306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800" b="1" cap="none">
                <a:solidFill>
                  <a:srgbClr val="002060"/>
                </a:solidFill>
                <a:latin typeface="Century Gothic"/>
                <a:ea typeface="Century Gothic"/>
                <a:cs typeface="Century Gothic"/>
                <a:sym typeface="Century Gothic"/>
              </a:rPr>
              <a:t>Leve</a:t>
            </a:r>
            <a:endParaRPr sz="1800" b="1" cap="none">
              <a:solidFill>
                <a:srgbClr val="FFFFFF"/>
              </a:solidFill>
              <a:latin typeface="Century Gothic"/>
              <a:ea typeface="Century Gothic"/>
              <a:cs typeface="Century Gothic"/>
              <a:sym typeface="Century Gothic"/>
            </a:endParaRPr>
          </a:p>
        </p:txBody>
      </p:sp>
      <p:sp>
        <p:nvSpPr>
          <p:cNvPr id="21" name="Google Shape;1157;p47">
            <a:extLst>
              <a:ext uri="{FF2B5EF4-FFF2-40B4-BE49-F238E27FC236}">
                <a16:creationId xmlns:a16="http://schemas.microsoft.com/office/drawing/2014/main" id="{F2ABC251-9F82-97E7-84A5-14D7A25A3428}"/>
              </a:ext>
            </a:extLst>
          </p:cNvPr>
          <p:cNvSpPr/>
          <p:nvPr/>
        </p:nvSpPr>
        <p:spPr>
          <a:xfrm>
            <a:off x="5606503" y="3898607"/>
            <a:ext cx="4079629" cy="39306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400"/>
              <a:buFont typeface="Century Gothic"/>
              <a:buNone/>
            </a:pPr>
            <a:r>
              <a:rPr lang="es-ES" sz="1800" b="1" cap="none">
                <a:solidFill>
                  <a:srgbClr val="002060"/>
                </a:solidFill>
                <a:latin typeface="Century Gothic"/>
                <a:ea typeface="Century Gothic"/>
                <a:cs typeface="Century Gothic"/>
                <a:sym typeface="Century Gothic"/>
              </a:rPr>
              <a:t>Moderada a grave</a:t>
            </a:r>
            <a:endParaRPr sz="1800" b="1" cap="none">
              <a:solidFill>
                <a:srgbClr val="FFFFFF"/>
              </a:solidFill>
              <a:latin typeface="Century Gothic"/>
              <a:ea typeface="Century Gothic"/>
              <a:cs typeface="Century Gothic"/>
              <a:sym typeface="Century Gothic"/>
            </a:endParaRPr>
          </a:p>
        </p:txBody>
      </p:sp>
      <p:sp>
        <p:nvSpPr>
          <p:cNvPr id="41" name="Marcador de contenido 40">
            <a:extLst>
              <a:ext uri="{FF2B5EF4-FFF2-40B4-BE49-F238E27FC236}">
                <a16:creationId xmlns:a16="http://schemas.microsoft.com/office/drawing/2014/main" id="{B6E1FC61-6BFE-3BB9-A09E-8EB7EC82C3B9}"/>
              </a:ext>
            </a:extLst>
          </p:cNvPr>
          <p:cNvSpPr>
            <a:spLocks noGrp="1"/>
          </p:cNvSpPr>
          <p:nvPr>
            <p:ph sz="quarter" idx="24"/>
          </p:nvPr>
        </p:nvSpPr>
        <p:spPr/>
        <p:txBody>
          <a:bodyPr/>
          <a:lstStyle/>
          <a:p>
            <a:r>
              <a:rPr lang="es-ES"/>
              <a:t>1. </a:t>
            </a:r>
            <a:r>
              <a:rPr lang="es-ES" err="1"/>
              <a:t>Mrowietz</a:t>
            </a:r>
            <a:r>
              <a:rPr lang="es-ES"/>
              <a:t> U, et al. </a:t>
            </a:r>
            <a:r>
              <a:rPr lang="es-ES" err="1"/>
              <a:t>Definition</a:t>
            </a:r>
            <a:r>
              <a:rPr lang="es-ES"/>
              <a:t> </a:t>
            </a:r>
            <a:r>
              <a:rPr lang="es-ES" err="1"/>
              <a:t>of</a:t>
            </a:r>
            <a:r>
              <a:rPr lang="es-ES"/>
              <a:t> </a:t>
            </a:r>
            <a:r>
              <a:rPr lang="es-ES" err="1"/>
              <a:t>treatment</a:t>
            </a:r>
            <a:r>
              <a:rPr lang="es-ES"/>
              <a:t> </a:t>
            </a:r>
            <a:r>
              <a:rPr lang="es-ES" err="1"/>
              <a:t>goals</a:t>
            </a:r>
            <a:r>
              <a:rPr lang="es-ES"/>
              <a:t> </a:t>
            </a:r>
            <a:r>
              <a:rPr lang="es-ES" err="1"/>
              <a:t>for</a:t>
            </a:r>
            <a:r>
              <a:rPr lang="es-ES"/>
              <a:t> </a:t>
            </a:r>
            <a:r>
              <a:rPr lang="es-ES" err="1"/>
              <a:t>moderate</a:t>
            </a:r>
            <a:r>
              <a:rPr lang="es-ES"/>
              <a:t> </a:t>
            </a:r>
            <a:r>
              <a:rPr lang="es-ES" err="1"/>
              <a:t>to</a:t>
            </a:r>
            <a:r>
              <a:rPr lang="es-ES"/>
              <a:t> severe psoriasis: a </a:t>
            </a:r>
            <a:r>
              <a:rPr lang="es-ES" err="1"/>
              <a:t>European</a:t>
            </a:r>
            <a:r>
              <a:rPr lang="es-ES"/>
              <a:t> </a:t>
            </a:r>
            <a:r>
              <a:rPr lang="es-ES" err="1"/>
              <a:t>consensus</a:t>
            </a:r>
            <a:r>
              <a:rPr lang="es-ES"/>
              <a:t>. </a:t>
            </a:r>
            <a:r>
              <a:rPr lang="es-ES" err="1"/>
              <a:t>Arch</a:t>
            </a:r>
            <a:r>
              <a:rPr lang="es-ES"/>
              <a:t> </a:t>
            </a:r>
            <a:r>
              <a:rPr lang="es-ES" err="1"/>
              <a:t>Dermatol</a:t>
            </a:r>
            <a:r>
              <a:rPr lang="es-ES"/>
              <a:t> Res 2011;303(1):1-10. 2. </a:t>
            </a:r>
            <a:r>
              <a:rPr lang="es-ES" err="1"/>
              <a:t>Samarasekera</a:t>
            </a:r>
            <a:r>
              <a:rPr lang="es-ES"/>
              <a:t> EJ, et al. Psoriasis: </a:t>
            </a:r>
            <a:r>
              <a:rPr lang="es-ES" err="1"/>
              <a:t>guidance</a:t>
            </a:r>
            <a:r>
              <a:rPr lang="es-ES"/>
              <a:t> </a:t>
            </a:r>
            <a:r>
              <a:rPr lang="es-ES" err="1"/>
              <a:t>on</a:t>
            </a:r>
            <a:r>
              <a:rPr lang="es-ES"/>
              <a:t> </a:t>
            </a:r>
            <a:r>
              <a:rPr lang="es-ES" err="1"/>
              <a:t>assessment</a:t>
            </a:r>
            <a:r>
              <a:rPr lang="es-ES"/>
              <a:t> and </a:t>
            </a:r>
            <a:r>
              <a:rPr lang="es-ES" err="1"/>
              <a:t>referral</a:t>
            </a:r>
            <a:r>
              <a:rPr lang="es-ES"/>
              <a:t>. </a:t>
            </a:r>
            <a:r>
              <a:rPr lang="es-ES" err="1"/>
              <a:t>Clinical</a:t>
            </a:r>
            <a:r>
              <a:rPr lang="es-ES"/>
              <a:t> medicine (London, </a:t>
            </a:r>
            <a:r>
              <a:rPr lang="es-ES" err="1"/>
              <a:t>England</a:t>
            </a:r>
            <a:r>
              <a:rPr lang="es-ES"/>
              <a:t>) 2014;14(2):178-82.</a:t>
            </a:r>
          </a:p>
        </p:txBody>
      </p:sp>
      <p:pic>
        <p:nvPicPr>
          <p:cNvPr id="3074" name="Picture 2" descr="Psoriasis: qué es, síntomas y tratamientos">
            <a:extLst>
              <a:ext uri="{FF2B5EF4-FFF2-40B4-BE49-F238E27FC236}">
                <a16:creationId xmlns:a16="http://schemas.microsoft.com/office/drawing/2014/main" id="{DB7CF1CC-AF3F-C912-D7A0-60B97B94BB5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30238"/>
          <a:stretch>
            <a:fillRect/>
          </a:stretch>
        </p:blipFill>
        <p:spPr bwMode="auto">
          <a:xfrm>
            <a:off x="1311943" y="1773189"/>
            <a:ext cx="2148023" cy="2052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oriasis - ScienceDirect">
            <a:extLst>
              <a:ext uri="{FF2B5EF4-FFF2-40B4-BE49-F238E27FC236}">
                <a16:creationId xmlns:a16="http://schemas.microsoft.com/office/drawing/2014/main" id="{35F08F56-00B6-A88B-01A6-CBAFE4D78A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16405" y="1840344"/>
            <a:ext cx="2991244" cy="19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soriasis hiperqueratósica palmoplantar con excelente respuesta a  ustekinumab | Actas Dermo-Sifiliográficas">
            <a:extLst>
              <a:ext uri="{FF2B5EF4-FFF2-40B4-BE49-F238E27FC236}">
                <a16:creationId xmlns:a16="http://schemas.microsoft.com/office/drawing/2014/main" id="{AEE3C57D-3A04-3314-4B99-7C094CFEBEB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5529"/>
          <a:stretch>
            <a:fillRect/>
          </a:stretch>
        </p:blipFill>
        <p:spPr bwMode="auto">
          <a:xfrm>
            <a:off x="8108252" y="1840344"/>
            <a:ext cx="2672202" cy="20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3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7A6A3330-EAC5-92C6-B258-3480826DBF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0FA8B83-13C1-1C7F-7184-B0A03A90064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0DE0BD9-DC7B-655B-982A-498B5750CBDC}"/>
              </a:ext>
            </a:extLst>
          </p:cNvPr>
          <p:cNvSpPr>
            <a:spLocks noGrp="1"/>
          </p:cNvSpPr>
          <p:nvPr>
            <p:ph sz="quarter" idx="10"/>
          </p:nvPr>
        </p:nvSpPr>
        <p:spPr/>
        <p:txBody>
          <a:bodyPr/>
          <a:lstStyle/>
          <a:p>
            <a:endParaRPr lang="es-ES"/>
          </a:p>
        </p:txBody>
      </p:sp>
      <p:sp>
        <p:nvSpPr>
          <p:cNvPr id="4" name="Marcador de contenido 3">
            <a:extLst>
              <a:ext uri="{FF2B5EF4-FFF2-40B4-BE49-F238E27FC236}">
                <a16:creationId xmlns:a16="http://schemas.microsoft.com/office/drawing/2014/main" id="{25106B49-EAFC-E8AA-4CE4-1DA0B3277B83}"/>
              </a:ext>
            </a:extLst>
          </p:cNvPr>
          <p:cNvSpPr>
            <a:spLocks noGrp="1"/>
          </p:cNvSpPr>
          <p:nvPr>
            <p:ph sz="quarter" idx="12"/>
          </p:nvPr>
        </p:nvSpPr>
        <p:spPr/>
        <p:txBody>
          <a:bodyPr/>
          <a:lstStyle/>
          <a:p>
            <a:endParaRPr lang="es-ES"/>
          </a:p>
        </p:txBody>
      </p:sp>
    </p:spTree>
    <p:extLst>
      <p:ext uri="{BB962C8B-B14F-4D97-AF65-F5344CB8AC3E}">
        <p14:creationId xmlns:p14="http://schemas.microsoft.com/office/powerpoint/2010/main" val="190505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33D1-A59B-77F8-3B76-332E35F2A09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78616C-70CE-7FFB-7C96-F14CB1AC7EE7}"/>
              </a:ext>
            </a:extLst>
          </p:cNvPr>
          <p:cNvSpPr>
            <a:spLocks noGrp="1"/>
          </p:cNvSpPr>
          <p:nvPr>
            <p:ph sz="quarter" idx="13"/>
          </p:nvPr>
        </p:nvSpPr>
        <p:spPr/>
        <p:txBody>
          <a:bodyPr/>
          <a:lstStyle/>
          <a:p>
            <a:r>
              <a:rPr lang="es-ES" dirty="0"/>
              <a:t>Tratamiento de la psoriasis</a:t>
            </a:r>
            <a:r>
              <a:rPr lang="es-ES" baseline="30000" dirty="0"/>
              <a:t>1-2</a:t>
            </a:r>
            <a:endParaRPr lang="es-ES" dirty="0"/>
          </a:p>
        </p:txBody>
      </p:sp>
      <p:sp>
        <p:nvSpPr>
          <p:cNvPr id="5" name="Marcador de contenido 4">
            <a:extLst>
              <a:ext uri="{FF2B5EF4-FFF2-40B4-BE49-F238E27FC236}">
                <a16:creationId xmlns:a16="http://schemas.microsoft.com/office/drawing/2014/main" id="{23EB4D1A-89C0-ACAA-2FD9-6568EC9C1DC7}"/>
              </a:ext>
            </a:extLst>
          </p:cNvPr>
          <p:cNvSpPr>
            <a:spLocks noGrp="1"/>
          </p:cNvSpPr>
          <p:nvPr>
            <p:ph sz="quarter" idx="24"/>
          </p:nvPr>
        </p:nvSpPr>
        <p:spPr/>
        <p:txBody>
          <a:bodyPr/>
          <a:lstStyle/>
          <a:p>
            <a:r>
              <a:rPr lang="es-ES" dirty="0"/>
              <a:t>1.Bewley A, Page B. </a:t>
            </a:r>
            <a:r>
              <a:rPr lang="es-ES" dirty="0" err="1"/>
              <a:t>Maximizing</a:t>
            </a:r>
            <a:r>
              <a:rPr lang="es-ES" dirty="0"/>
              <a:t> </a:t>
            </a:r>
            <a:r>
              <a:rPr lang="es-ES" dirty="0" err="1"/>
              <a:t>patient</a:t>
            </a:r>
            <a:r>
              <a:rPr lang="es-ES" dirty="0"/>
              <a:t> </a:t>
            </a:r>
            <a:r>
              <a:rPr lang="es-ES" dirty="0" err="1"/>
              <a:t>adherence</a:t>
            </a:r>
            <a:r>
              <a:rPr lang="es-ES" dirty="0"/>
              <a:t> </a:t>
            </a:r>
            <a:r>
              <a:rPr lang="es-ES" dirty="0" err="1"/>
              <a:t>for</a:t>
            </a:r>
            <a:r>
              <a:rPr lang="es-ES" dirty="0"/>
              <a:t> </a:t>
            </a:r>
            <a:r>
              <a:rPr lang="es-ES" dirty="0" err="1"/>
              <a:t>optimal</a:t>
            </a:r>
            <a:r>
              <a:rPr lang="es-ES" dirty="0"/>
              <a:t> </a:t>
            </a:r>
            <a:r>
              <a:rPr lang="es-ES" dirty="0" err="1"/>
              <a:t>outcomes</a:t>
            </a:r>
            <a:r>
              <a:rPr lang="es-ES" dirty="0"/>
              <a:t> in psoriasis. J </a:t>
            </a:r>
            <a:r>
              <a:rPr lang="es-ES" dirty="0" err="1"/>
              <a:t>Eur</a:t>
            </a:r>
            <a:r>
              <a:rPr lang="es-ES" dirty="0"/>
              <a:t> Acad </a:t>
            </a:r>
            <a:r>
              <a:rPr lang="es-ES" dirty="0" err="1"/>
              <a:t>Dermatol</a:t>
            </a:r>
            <a:r>
              <a:rPr lang="es-ES" dirty="0"/>
              <a:t> </a:t>
            </a:r>
            <a:r>
              <a:rPr lang="es-ES" dirty="0" err="1"/>
              <a:t>Venereol</a:t>
            </a:r>
            <a:r>
              <a:rPr lang="es-ES" dirty="0"/>
              <a:t>. 2011;25 </a:t>
            </a:r>
            <a:r>
              <a:rPr lang="es-ES" dirty="0" err="1"/>
              <a:t>Suppl</a:t>
            </a:r>
            <a:r>
              <a:rPr lang="es-ES" dirty="0"/>
              <a:t> 4:9-14. 2. </a:t>
            </a:r>
            <a:r>
              <a:rPr lang="es-ES" dirty="0" err="1"/>
              <a:t>Pinter</a:t>
            </a:r>
            <a:r>
              <a:rPr lang="es-ES" dirty="0"/>
              <a:t> A, Green LJ, </a:t>
            </a:r>
            <a:r>
              <a:rPr lang="es-ES" dirty="0" err="1"/>
              <a:t>Selmer</a:t>
            </a:r>
            <a:r>
              <a:rPr lang="es-ES" dirty="0"/>
              <a:t> J, et al. A </a:t>
            </a:r>
            <a:r>
              <a:rPr lang="es-ES" dirty="0" err="1"/>
              <a:t>pooled</a:t>
            </a:r>
            <a:r>
              <a:rPr lang="es-ES" dirty="0"/>
              <a:t> </a:t>
            </a:r>
            <a:r>
              <a:rPr lang="es-ES" dirty="0" err="1"/>
              <a:t>analysis</a:t>
            </a:r>
            <a:r>
              <a:rPr lang="es-ES" dirty="0"/>
              <a:t> </a:t>
            </a:r>
            <a:r>
              <a:rPr lang="es-ES" dirty="0" err="1"/>
              <a:t>of</a:t>
            </a:r>
            <a:r>
              <a:rPr lang="es-ES" dirty="0"/>
              <a:t> </a:t>
            </a:r>
            <a:r>
              <a:rPr lang="es-ES" dirty="0" err="1"/>
              <a:t>randomized</a:t>
            </a:r>
            <a:r>
              <a:rPr lang="es-ES" dirty="0"/>
              <a:t>, </a:t>
            </a:r>
            <a:r>
              <a:rPr lang="es-ES" dirty="0" err="1"/>
              <a:t>controlled</a:t>
            </a:r>
            <a:r>
              <a:rPr lang="es-ES" dirty="0"/>
              <a:t>, </a:t>
            </a:r>
            <a:r>
              <a:rPr lang="es-ES" dirty="0" err="1"/>
              <a:t>phase</a:t>
            </a:r>
            <a:r>
              <a:rPr lang="es-ES" dirty="0"/>
              <a:t> 3 </a:t>
            </a:r>
            <a:r>
              <a:rPr lang="es-ES" dirty="0" err="1"/>
              <a:t>trials</a:t>
            </a:r>
            <a:r>
              <a:rPr lang="es-ES" dirty="0"/>
              <a:t> </a:t>
            </a:r>
            <a:r>
              <a:rPr lang="es-ES" dirty="0" err="1"/>
              <a:t>investigating</a:t>
            </a:r>
            <a:r>
              <a:rPr lang="es-ES" dirty="0"/>
              <a:t> </a:t>
            </a:r>
            <a:r>
              <a:rPr lang="es-ES" dirty="0" err="1"/>
              <a:t>the</a:t>
            </a:r>
            <a:r>
              <a:rPr lang="es-ES" dirty="0"/>
              <a:t> </a:t>
            </a:r>
            <a:r>
              <a:rPr lang="es-ES" dirty="0" err="1"/>
              <a:t>efficacy</a:t>
            </a:r>
            <a:r>
              <a:rPr lang="es-ES" dirty="0"/>
              <a:t> and safety </a:t>
            </a:r>
            <a:r>
              <a:rPr lang="es-ES" dirty="0" err="1"/>
              <a:t>of</a:t>
            </a:r>
            <a:r>
              <a:rPr lang="es-ES" dirty="0"/>
              <a:t> a novel, </a:t>
            </a:r>
            <a:r>
              <a:rPr lang="es-ES" dirty="0" err="1"/>
              <a:t>fixed</a:t>
            </a:r>
            <a:r>
              <a:rPr lang="es-ES" dirty="0"/>
              <a:t> </a:t>
            </a:r>
            <a:r>
              <a:rPr lang="es-ES" dirty="0" err="1"/>
              <a:t>dose</a:t>
            </a:r>
            <a:r>
              <a:rPr lang="es-ES" dirty="0"/>
              <a:t> </a:t>
            </a:r>
            <a:r>
              <a:rPr lang="es-ES" dirty="0" err="1"/>
              <a:t>calcipotriene</a:t>
            </a:r>
            <a:r>
              <a:rPr lang="es-ES" dirty="0"/>
              <a:t> and </a:t>
            </a:r>
            <a:r>
              <a:rPr lang="es-ES" dirty="0" err="1"/>
              <a:t>betamethasone</a:t>
            </a:r>
            <a:r>
              <a:rPr lang="es-ES" dirty="0"/>
              <a:t> </a:t>
            </a:r>
            <a:r>
              <a:rPr lang="es-ES" dirty="0" err="1"/>
              <a:t>dipropionate</a:t>
            </a:r>
            <a:r>
              <a:rPr lang="es-ES" dirty="0"/>
              <a:t> </a:t>
            </a:r>
            <a:r>
              <a:rPr lang="es-ES" dirty="0" err="1"/>
              <a:t>cream</a:t>
            </a:r>
            <a:r>
              <a:rPr lang="es-ES" dirty="0"/>
              <a:t> </a:t>
            </a:r>
            <a:r>
              <a:rPr lang="es-ES" dirty="0" err="1"/>
              <a:t>for</a:t>
            </a:r>
            <a:r>
              <a:rPr lang="es-ES" dirty="0"/>
              <a:t> </a:t>
            </a:r>
            <a:r>
              <a:rPr lang="es-ES" dirty="0" err="1"/>
              <a:t>the</a:t>
            </a:r>
            <a:r>
              <a:rPr lang="es-ES" dirty="0"/>
              <a:t> </a:t>
            </a:r>
            <a:r>
              <a:rPr lang="es-ES" dirty="0" err="1"/>
              <a:t>topical</a:t>
            </a:r>
            <a:r>
              <a:rPr lang="es-ES" dirty="0"/>
              <a:t> </a:t>
            </a:r>
            <a:r>
              <a:rPr lang="es-ES" dirty="0" err="1"/>
              <a:t>treatment</a:t>
            </a:r>
            <a:r>
              <a:rPr lang="es-ES" dirty="0"/>
              <a:t> </a:t>
            </a:r>
            <a:r>
              <a:rPr lang="es-ES" dirty="0" err="1"/>
              <a:t>of</a:t>
            </a:r>
            <a:r>
              <a:rPr lang="es-ES" dirty="0"/>
              <a:t> plaque psoriasis. J </a:t>
            </a:r>
            <a:r>
              <a:rPr lang="es-ES" dirty="0" err="1"/>
              <a:t>Eur</a:t>
            </a:r>
            <a:r>
              <a:rPr lang="es-ES" dirty="0"/>
              <a:t> Acad </a:t>
            </a:r>
            <a:r>
              <a:rPr lang="es-ES" dirty="0" err="1"/>
              <a:t>Dermatol</a:t>
            </a:r>
            <a:r>
              <a:rPr lang="es-ES" dirty="0"/>
              <a:t> </a:t>
            </a:r>
            <a:r>
              <a:rPr lang="es-ES" dirty="0" err="1"/>
              <a:t>Venereol</a:t>
            </a:r>
            <a:r>
              <a:rPr lang="es-ES" dirty="0"/>
              <a:t>. 2022;36(2):228–36.</a:t>
            </a:r>
          </a:p>
        </p:txBody>
      </p:sp>
      <p:sp>
        <p:nvSpPr>
          <p:cNvPr id="4" name="Marcador de contenido 3">
            <a:extLst>
              <a:ext uri="{FF2B5EF4-FFF2-40B4-BE49-F238E27FC236}">
                <a16:creationId xmlns:a16="http://schemas.microsoft.com/office/drawing/2014/main" id="{BAA292D8-CAF7-93B4-7645-E1B84BFFDB62}"/>
              </a:ext>
            </a:extLst>
          </p:cNvPr>
          <p:cNvSpPr>
            <a:spLocks noGrp="1"/>
          </p:cNvSpPr>
          <p:nvPr>
            <p:ph sz="quarter" idx="18"/>
          </p:nvPr>
        </p:nvSpPr>
        <p:spPr/>
        <p:txBody>
          <a:bodyPr/>
          <a:lstStyle/>
          <a:p>
            <a:r>
              <a:rPr lang="es-ES"/>
              <a:t>PSORIASIS</a:t>
            </a:r>
          </a:p>
        </p:txBody>
      </p:sp>
      <p:sp>
        <p:nvSpPr>
          <p:cNvPr id="13" name="Forma libre: forma 12">
            <a:extLst>
              <a:ext uri="{FF2B5EF4-FFF2-40B4-BE49-F238E27FC236}">
                <a16:creationId xmlns:a16="http://schemas.microsoft.com/office/drawing/2014/main" id="{7E96ADEF-9442-5C2D-410A-6063B827EE66}"/>
              </a:ext>
            </a:extLst>
          </p:cNvPr>
          <p:cNvSpPr/>
          <p:nvPr/>
        </p:nvSpPr>
        <p:spPr>
          <a:xfrm>
            <a:off x="4201753" y="4223232"/>
            <a:ext cx="73777" cy="115788"/>
          </a:xfrm>
          <a:custGeom>
            <a:avLst/>
            <a:gdLst>
              <a:gd name="connsiteX0" fmla="*/ 70229 w 71248"/>
              <a:gd name="connsiteY0" fmla="*/ 120582 h 121596"/>
              <a:gd name="connsiteX1" fmla="*/ 70229 w 71248"/>
              <a:gd name="connsiteY1" fmla="*/ 120582 h 121596"/>
              <a:gd name="connsiteX2" fmla="*/ 70229 w 71248"/>
              <a:gd name="connsiteY2" fmla="*/ 115673 h 121596"/>
              <a:gd name="connsiteX3" fmla="*/ 27796 w 71248"/>
              <a:gd name="connsiteY3" fmla="*/ 73288 h 121596"/>
              <a:gd name="connsiteX4" fmla="*/ 9946 w 71248"/>
              <a:gd name="connsiteY4" fmla="*/ 2460 h 121596"/>
              <a:gd name="connsiteX5" fmla="*/ 8503 w 71248"/>
              <a:gd name="connsiteY5" fmla="*/ 1021 h 121596"/>
              <a:gd name="connsiteX6" fmla="*/ 2682 w 71248"/>
              <a:gd name="connsiteY6" fmla="*/ 2579 h 121596"/>
              <a:gd name="connsiteX7" fmla="*/ 22876 w 71248"/>
              <a:gd name="connsiteY7" fmla="*/ 78195 h 121596"/>
              <a:gd name="connsiteX8" fmla="*/ 65311 w 71248"/>
              <a:gd name="connsiteY8" fmla="*/ 120580 h 121596"/>
              <a:gd name="connsiteX9" fmla="*/ 70226 w 71248"/>
              <a:gd name="connsiteY9" fmla="*/ 120580 h 12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48" h="121596">
                <a:moveTo>
                  <a:pt x="70229" y="120582"/>
                </a:moveTo>
                <a:lnTo>
                  <a:pt x="70229" y="120582"/>
                </a:lnTo>
                <a:cubicBezTo>
                  <a:pt x="71588" y="119227"/>
                  <a:pt x="71588" y="117028"/>
                  <a:pt x="70229" y="115673"/>
                </a:cubicBezTo>
                <a:lnTo>
                  <a:pt x="27796" y="73288"/>
                </a:lnTo>
                <a:cubicBezTo>
                  <a:pt x="8635" y="54152"/>
                  <a:pt x="2685" y="26741"/>
                  <a:pt x="9946" y="2460"/>
                </a:cubicBezTo>
                <a:lnTo>
                  <a:pt x="8503" y="1021"/>
                </a:lnTo>
                <a:cubicBezTo>
                  <a:pt x="6608" y="-873"/>
                  <a:pt x="3375" y="-5"/>
                  <a:pt x="2682" y="2579"/>
                </a:cubicBezTo>
                <a:cubicBezTo>
                  <a:pt x="-4327" y="28691"/>
                  <a:pt x="2401" y="57749"/>
                  <a:pt x="22876" y="78195"/>
                </a:cubicBezTo>
                <a:lnTo>
                  <a:pt x="65311" y="120580"/>
                </a:lnTo>
                <a:cubicBezTo>
                  <a:pt x="66668" y="121935"/>
                  <a:pt x="68869" y="121935"/>
                  <a:pt x="70226" y="120580"/>
                </a:cubicBezTo>
                <a:close/>
              </a:path>
            </a:pathLst>
          </a:custGeom>
          <a:solidFill>
            <a:srgbClr val="FEFEFE"/>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nvGrpSpPr>
          <p:cNvPr id="12" name="Grupo 11">
            <a:extLst>
              <a:ext uri="{FF2B5EF4-FFF2-40B4-BE49-F238E27FC236}">
                <a16:creationId xmlns:a16="http://schemas.microsoft.com/office/drawing/2014/main" id="{41CA207C-7628-ECBB-D9F3-774BCF2450CA}"/>
              </a:ext>
            </a:extLst>
          </p:cNvPr>
          <p:cNvGrpSpPr/>
          <p:nvPr/>
        </p:nvGrpSpPr>
        <p:grpSpPr>
          <a:xfrm>
            <a:off x="1632675" y="2861417"/>
            <a:ext cx="10065184" cy="2964026"/>
            <a:chOff x="1564295" y="2275531"/>
            <a:chExt cx="10065184" cy="2964026"/>
          </a:xfrm>
        </p:grpSpPr>
        <p:sp>
          <p:nvSpPr>
            <p:cNvPr id="16" name="CuadroTexto 15">
              <a:extLst>
                <a:ext uri="{FF2B5EF4-FFF2-40B4-BE49-F238E27FC236}">
                  <a16:creationId xmlns:a16="http://schemas.microsoft.com/office/drawing/2014/main" id="{C7057F10-D0D7-8389-BF6A-80BDCD2B2C22}"/>
                </a:ext>
              </a:extLst>
            </p:cNvPr>
            <p:cNvSpPr txBox="1"/>
            <p:nvPr/>
          </p:nvSpPr>
          <p:spPr>
            <a:xfrm>
              <a:off x="1564295" y="2275531"/>
              <a:ext cx="150669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F4A7AD"/>
                  </a:solidFill>
                  <a:effectLst/>
                  <a:uLnTx/>
                  <a:uFillTx/>
                  <a:latin typeface="Century Gothic" panose="020B0502020202020204" pitchFamily="34" charset="0"/>
                  <a:ea typeface="Noto Sans"/>
                  <a:cs typeface="Arial" panose="020B0604020202020204" pitchFamily="34" charset="0"/>
                  <a:sym typeface="Noto Sans"/>
                  <a:rtl val="0"/>
                </a:rPr>
                <a:t>Tratamiento tópico</a:t>
              </a:r>
            </a:p>
          </p:txBody>
        </p:sp>
        <p:sp>
          <p:nvSpPr>
            <p:cNvPr id="19" name="CuadroTexto 18">
              <a:extLst>
                <a:ext uri="{FF2B5EF4-FFF2-40B4-BE49-F238E27FC236}">
                  <a16:creationId xmlns:a16="http://schemas.microsoft.com/office/drawing/2014/main" id="{45C0AA91-A258-B36A-E208-9925E5E32135}"/>
                </a:ext>
              </a:extLst>
            </p:cNvPr>
            <p:cNvSpPr txBox="1"/>
            <p:nvPr/>
          </p:nvSpPr>
          <p:spPr>
            <a:xfrm>
              <a:off x="3337686" y="3080649"/>
              <a:ext cx="1323656"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009D7F"/>
                  </a:solidFill>
                  <a:effectLst/>
                  <a:uLnTx/>
                  <a:uFillTx/>
                  <a:latin typeface="Century Gothic" panose="020B0502020202020204" pitchFamily="34" charset="0"/>
                  <a:ea typeface="Noto Sans"/>
                  <a:cs typeface="Arial" panose="020B0604020202020204" pitchFamily="34" charset="0"/>
                  <a:sym typeface="Noto Sans"/>
                  <a:rtl val="0"/>
                </a:rPr>
                <a:t>Fototerapia</a:t>
              </a:r>
            </a:p>
          </p:txBody>
        </p:sp>
        <p:sp>
          <p:nvSpPr>
            <p:cNvPr id="36" name="CuadroTexto 35">
              <a:extLst>
                <a:ext uri="{FF2B5EF4-FFF2-40B4-BE49-F238E27FC236}">
                  <a16:creationId xmlns:a16="http://schemas.microsoft.com/office/drawing/2014/main" id="{E969AEEC-EECC-737C-B040-90ACBD33CB57}"/>
                </a:ext>
              </a:extLst>
            </p:cNvPr>
            <p:cNvSpPr txBox="1"/>
            <p:nvPr/>
          </p:nvSpPr>
          <p:spPr>
            <a:xfrm>
              <a:off x="5284439" y="3641104"/>
              <a:ext cx="2047580"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t>Tratamiento </a:t>
              </a:r>
              <a:b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br>
              <a:r>
                <a:rPr kumimoji="0" lang="es-ES" b="1" u="none" strike="noStrike" kern="1200" cap="none" spc="0" normalizeH="0" baseline="0" noProof="0" dirty="0">
                  <a:ln>
                    <a:noFill/>
                  </a:ln>
                  <a:solidFill>
                    <a:srgbClr val="012754"/>
                  </a:solidFill>
                  <a:effectLst/>
                  <a:uLnTx/>
                  <a:uFillTx/>
                  <a:latin typeface="Century Gothic" panose="020B0502020202020204" pitchFamily="34" charset="0"/>
                  <a:ea typeface="Noto Sans"/>
                  <a:cs typeface="Arial" panose="020B0604020202020204" pitchFamily="34" charset="0"/>
                  <a:sym typeface="Noto Sans"/>
                  <a:rtl val="0"/>
                </a:rPr>
                <a:t>sistémico no biológico</a:t>
              </a:r>
            </a:p>
          </p:txBody>
        </p:sp>
        <p:sp>
          <p:nvSpPr>
            <p:cNvPr id="39" name="CuadroTexto 38">
              <a:extLst>
                <a:ext uri="{FF2B5EF4-FFF2-40B4-BE49-F238E27FC236}">
                  <a16:creationId xmlns:a16="http://schemas.microsoft.com/office/drawing/2014/main" id="{0CCAF2DF-1887-3E9C-102B-76E0325864AF}"/>
                </a:ext>
              </a:extLst>
            </p:cNvPr>
            <p:cNvSpPr txBox="1"/>
            <p:nvPr/>
          </p:nvSpPr>
          <p:spPr>
            <a:xfrm>
              <a:off x="7853496" y="4500893"/>
              <a:ext cx="1553721"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t>Tratamiento </a:t>
              </a:r>
              <a:b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br>
              <a:r>
                <a:rPr kumimoji="0" lang="es-ES" b="1" u="none" strike="noStrike" kern="1200" cap="none" spc="0" normalizeH="0" baseline="0" noProof="0" dirty="0">
                  <a:ln>
                    <a:noFill/>
                  </a:ln>
                  <a:solidFill>
                    <a:schemeClr val="bg2">
                      <a:lumMod val="75000"/>
                    </a:schemeClr>
                  </a:solidFill>
                  <a:effectLst/>
                  <a:uLnTx/>
                  <a:uFillTx/>
                  <a:latin typeface="Century Gothic" panose="020B0502020202020204" pitchFamily="34" charset="0"/>
                  <a:ea typeface="Noto Sans"/>
                  <a:cs typeface="Arial" panose="020B0604020202020204" pitchFamily="34" charset="0"/>
                  <a:sym typeface="Noto Sans"/>
                  <a:rtl val="0"/>
                </a:rPr>
                <a:t>sistémico biológico</a:t>
              </a:r>
            </a:p>
          </p:txBody>
        </p:sp>
        <p:cxnSp>
          <p:nvCxnSpPr>
            <p:cNvPr id="40" name="Straight Arrow Connector 2">
              <a:extLst>
                <a:ext uri="{FF2B5EF4-FFF2-40B4-BE49-F238E27FC236}">
                  <a16:creationId xmlns:a16="http://schemas.microsoft.com/office/drawing/2014/main" id="{F5887EDC-0102-5FD8-D713-6C293EDB48E7}"/>
                </a:ext>
              </a:extLst>
            </p:cNvPr>
            <p:cNvCxnSpPr>
              <a:cxnSpLocks/>
            </p:cNvCxnSpPr>
            <p:nvPr/>
          </p:nvCxnSpPr>
          <p:spPr>
            <a:xfrm flipV="1">
              <a:off x="2825259" y="2574016"/>
              <a:ext cx="8804220" cy="9763"/>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5" name="Grupo 44">
            <a:extLst>
              <a:ext uri="{FF2B5EF4-FFF2-40B4-BE49-F238E27FC236}">
                <a16:creationId xmlns:a16="http://schemas.microsoft.com/office/drawing/2014/main" id="{B3E7563C-8408-A00C-E9CD-B377B20CABB6}"/>
              </a:ext>
            </a:extLst>
          </p:cNvPr>
          <p:cNvGrpSpPr/>
          <p:nvPr/>
        </p:nvGrpSpPr>
        <p:grpSpPr>
          <a:xfrm>
            <a:off x="505139" y="1773189"/>
            <a:ext cx="2595174" cy="1695549"/>
            <a:chOff x="-3213145" y="1393936"/>
            <a:chExt cx="2917342" cy="1906036"/>
          </a:xfrm>
        </p:grpSpPr>
        <p:sp>
          <p:nvSpPr>
            <p:cNvPr id="41" name="Forma libre: forma 40">
              <a:extLst>
                <a:ext uri="{FF2B5EF4-FFF2-40B4-BE49-F238E27FC236}">
                  <a16:creationId xmlns:a16="http://schemas.microsoft.com/office/drawing/2014/main" id="{B5AED05B-109C-7024-A899-2EB41EE8CB48}"/>
                </a:ext>
              </a:extLst>
            </p:cNvPr>
            <p:cNvSpPr/>
            <p:nvPr/>
          </p:nvSpPr>
          <p:spPr>
            <a:xfrm>
              <a:off x="-3213145" y="1393936"/>
              <a:ext cx="2917342" cy="768771"/>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F4A7AD"/>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leve-moderada</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grpSp>
          <p:nvGrpSpPr>
            <p:cNvPr id="37" name="Grupo 36">
              <a:extLst>
                <a:ext uri="{FF2B5EF4-FFF2-40B4-BE49-F238E27FC236}">
                  <a16:creationId xmlns:a16="http://schemas.microsoft.com/office/drawing/2014/main" id="{0822ECFD-0B12-A336-1513-55E350E1A08D}"/>
                </a:ext>
              </a:extLst>
            </p:cNvPr>
            <p:cNvGrpSpPr/>
            <p:nvPr/>
          </p:nvGrpSpPr>
          <p:grpSpPr>
            <a:xfrm>
              <a:off x="-3181381" y="2417215"/>
              <a:ext cx="1181814" cy="882757"/>
              <a:chOff x="-3181381" y="2417215"/>
              <a:chExt cx="1181814" cy="882757"/>
            </a:xfrm>
          </p:grpSpPr>
          <p:pic>
            <p:nvPicPr>
              <p:cNvPr id="6" name="Imagen 5" descr="Un dibujo de una persona&#10;&#10;El contenido generado por IA puede ser incorrecto.">
                <a:extLst>
                  <a:ext uri="{FF2B5EF4-FFF2-40B4-BE49-F238E27FC236}">
                    <a16:creationId xmlns:a16="http://schemas.microsoft.com/office/drawing/2014/main" id="{B170B738-F690-35F4-27F8-125CA646117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1381" y="2417215"/>
                <a:ext cx="1181814" cy="882757"/>
              </a:xfrm>
              <a:prstGeom prst="rect">
                <a:avLst/>
              </a:prstGeom>
            </p:spPr>
          </p:pic>
          <p:sp>
            <p:nvSpPr>
              <p:cNvPr id="15" name="Forma libre: forma 14">
                <a:extLst>
                  <a:ext uri="{FF2B5EF4-FFF2-40B4-BE49-F238E27FC236}">
                    <a16:creationId xmlns:a16="http://schemas.microsoft.com/office/drawing/2014/main" id="{798E8153-5FC4-8D94-633D-EA653343BA97}"/>
                  </a:ext>
                </a:extLst>
              </p:cNvPr>
              <p:cNvSpPr/>
              <p:nvPr/>
            </p:nvSpPr>
            <p:spPr>
              <a:xfrm>
                <a:off x="-2807512" y="2576256"/>
                <a:ext cx="499931" cy="494842"/>
              </a:xfrm>
              <a:custGeom>
                <a:avLst/>
                <a:gdLst>
                  <a:gd name="connsiteX0" fmla="*/ 269913 w 406037"/>
                  <a:gd name="connsiteY0" fmla="*/ 380886 h 398329"/>
                  <a:gd name="connsiteX1" fmla="*/ 279492 w 406037"/>
                  <a:gd name="connsiteY1" fmla="*/ 371197 h 398329"/>
                  <a:gd name="connsiteX2" fmla="*/ 279850 w 406037"/>
                  <a:gd name="connsiteY2" fmla="*/ 370827 h 398329"/>
                  <a:gd name="connsiteX3" fmla="*/ 300865 w 406037"/>
                  <a:gd name="connsiteY3" fmla="*/ 357700 h 398329"/>
                  <a:gd name="connsiteX4" fmla="*/ 320206 w 406037"/>
                  <a:gd name="connsiteY4" fmla="*/ 369831 h 398329"/>
                  <a:gd name="connsiteX5" fmla="*/ 321060 w 406037"/>
                  <a:gd name="connsiteY5" fmla="*/ 370880 h 398329"/>
                  <a:gd name="connsiteX6" fmla="*/ 331284 w 406037"/>
                  <a:gd name="connsiteY6" fmla="*/ 380886 h 398329"/>
                  <a:gd name="connsiteX7" fmla="*/ 269913 w 406037"/>
                  <a:gd name="connsiteY7" fmla="*/ 380886 h 398329"/>
                  <a:gd name="connsiteX8" fmla="*/ 128805 w 406037"/>
                  <a:gd name="connsiteY8" fmla="*/ 371475 h 398329"/>
                  <a:gd name="connsiteX9" fmla="*/ 150025 w 406037"/>
                  <a:gd name="connsiteY9" fmla="*/ 359331 h 398329"/>
                  <a:gd name="connsiteX10" fmla="*/ 151144 w 406037"/>
                  <a:gd name="connsiteY10" fmla="*/ 359331 h 398329"/>
                  <a:gd name="connsiteX11" fmla="*/ 172293 w 406037"/>
                  <a:gd name="connsiteY11" fmla="*/ 371475 h 398329"/>
                  <a:gd name="connsiteX12" fmla="*/ 181654 w 406037"/>
                  <a:gd name="connsiteY12" fmla="*/ 380886 h 398329"/>
                  <a:gd name="connsiteX13" fmla="*/ 119434 w 406037"/>
                  <a:gd name="connsiteY13" fmla="*/ 380886 h 398329"/>
                  <a:gd name="connsiteX14" fmla="*/ 128805 w 406037"/>
                  <a:gd name="connsiteY14" fmla="*/ 371475 h 398329"/>
                  <a:gd name="connsiteX15" fmla="*/ 17703 w 406037"/>
                  <a:gd name="connsiteY15" fmla="*/ 325166 h 398329"/>
                  <a:gd name="connsiteX16" fmla="*/ 26612 w 406037"/>
                  <a:gd name="connsiteY16" fmla="*/ 295526 h 398329"/>
                  <a:gd name="connsiteX17" fmla="*/ 33259 w 406037"/>
                  <a:gd name="connsiteY17" fmla="*/ 302165 h 398329"/>
                  <a:gd name="connsiteX18" fmla="*/ 26878 w 406037"/>
                  <a:gd name="connsiteY18" fmla="*/ 325156 h 398329"/>
                  <a:gd name="connsiteX19" fmla="*/ 74949 w 406037"/>
                  <a:gd name="connsiteY19" fmla="*/ 370941 h 398329"/>
                  <a:gd name="connsiteX20" fmla="*/ 109117 w 406037"/>
                  <a:gd name="connsiteY20" fmla="*/ 352241 h 398329"/>
                  <a:gd name="connsiteX21" fmla="*/ 150025 w 406037"/>
                  <a:gd name="connsiteY21" fmla="*/ 330595 h 398329"/>
                  <a:gd name="connsiteX22" fmla="*/ 151144 w 406037"/>
                  <a:gd name="connsiteY22" fmla="*/ 330595 h 398329"/>
                  <a:gd name="connsiteX23" fmla="*/ 192002 w 406037"/>
                  <a:gd name="connsiteY23" fmla="*/ 352241 h 398329"/>
                  <a:gd name="connsiteX24" fmla="*/ 226126 w 406037"/>
                  <a:gd name="connsiteY24" fmla="*/ 370953 h 398329"/>
                  <a:gd name="connsiteX25" fmla="*/ 260405 w 406037"/>
                  <a:gd name="connsiteY25" fmla="*/ 352089 h 398329"/>
                  <a:gd name="connsiteX26" fmla="*/ 300986 w 406037"/>
                  <a:gd name="connsiteY26" fmla="*/ 330668 h 398329"/>
                  <a:gd name="connsiteX27" fmla="*/ 339448 w 406037"/>
                  <a:gd name="connsiteY27" fmla="*/ 350891 h 398329"/>
                  <a:gd name="connsiteX28" fmla="*/ 340744 w 406037"/>
                  <a:gd name="connsiteY28" fmla="*/ 352276 h 398329"/>
                  <a:gd name="connsiteX29" fmla="*/ 372550 w 406037"/>
                  <a:gd name="connsiteY29" fmla="*/ 370943 h 398329"/>
                  <a:gd name="connsiteX30" fmla="*/ 374018 w 406037"/>
                  <a:gd name="connsiteY30" fmla="*/ 370976 h 398329"/>
                  <a:gd name="connsiteX31" fmla="*/ 374378 w 406037"/>
                  <a:gd name="connsiteY31" fmla="*/ 370966 h 398329"/>
                  <a:gd name="connsiteX32" fmla="*/ 378959 w 406037"/>
                  <a:gd name="connsiteY32" fmla="*/ 375541 h 398329"/>
                  <a:gd name="connsiteX33" fmla="*/ 374520 w 406037"/>
                  <a:gd name="connsiteY33" fmla="*/ 380129 h 398329"/>
                  <a:gd name="connsiteX34" fmla="*/ 373995 w 406037"/>
                  <a:gd name="connsiteY34" fmla="*/ 380108 h 398329"/>
                  <a:gd name="connsiteX35" fmla="*/ 372803 w 406037"/>
                  <a:gd name="connsiteY35" fmla="*/ 380118 h 398329"/>
                  <a:gd name="connsiteX36" fmla="*/ 334023 w 406037"/>
                  <a:gd name="connsiteY36" fmla="*/ 358576 h 398329"/>
                  <a:gd name="connsiteX37" fmla="*/ 333168 w 406037"/>
                  <a:gd name="connsiteY37" fmla="*/ 357662 h 398329"/>
                  <a:gd name="connsiteX38" fmla="*/ 300862 w 406037"/>
                  <a:gd name="connsiteY38" fmla="*/ 339957 h 398329"/>
                  <a:gd name="connsiteX39" fmla="*/ 266890 w 406037"/>
                  <a:gd name="connsiteY39" fmla="*/ 358759 h 398329"/>
                  <a:gd name="connsiteX40" fmla="*/ 266520 w 406037"/>
                  <a:gd name="connsiteY40" fmla="*/ 359179 h 398329"/>
                  <a:gd name="connsiteX41" fmla="*/ 226093 w 406037"/>
                  <a:gd name="connsiteY41" fmla="*/ 380640 h 398329"/>
                  <a:gd name="connsiteX42" fmla="*/ 185258 w 406037"/>
                  <a:gd name="connsiteY42" fmla="*/ 359539 h 398329"/>
                  <a:gd name="connsiteX43" fmla="*/ 151141 w 406037"/>
                  <a:gd name="connsiteY43" fmla="*/ 341885 h 398329"/>
                  <a:gd name="connsiteX44" fmla="*/ 150023 w 406037"/>
                  <a:gd name="connsiteY44" fmla="*/ 341885 h 398329"/>
                  <a:gd name="connsiteX45" fmla="*/ 115835 w 406037"/>
                  <a:gd name="connsiteY45" fmla="*/ 359549 h 398329"/>
                  <a:gd name="connsiteX46" fmla="*/ 74947 w 406037"/>
                  <a:gd name="connsiteY46" fmla="*/ 380129 h 398329"/>
                  <a:gd name="connsiteX47" fmla="*/ 17700 w 406037"/>
                  <a:gd name="connsiteY47" fmla="*/ 325169 h 398329"/>
                  <a:gd name="connsiteX48" fmla="*/ 70851 w 406037"/>
                  <a:gd name="connsiteY48" fmla="*/ 207196 h 398329"/>
                  <a:gd name="connsiteX49" fmla="*/ 86428 w 406037"/>
                  <a:gd name="connsiteY49" fmla="*/ 191627 h 398329"/>
                  <a:gd name="connsiteX50" fmla="*/ 142533 w 406037"/>
                  <a:gd name="connsiteY50" fmla="*/ 247666 h 398329"/>
                  <a:gd name="connsiteX51" fmla="*/ 126956 w 406037"/>
                  <a:gd name="connsiteY51" fmla="*/ 263225 h 398329"/>
                  <a:gd name="connsiteX52" fmla="*/ 111019 w 406037"/>
                  <a:gd name="connsiteY52" fmla="*/ 269464 h 398329"/>
                  <a:gd name="connsiteX53" fmla="*/ 94227 w 406037"/>
                  <a:gd name="connsiteY53" fmla="*/ 262845 h 398329"/>
                  <a:gd name="connsiteX54" fmla="*/ 69575 w 406037"/>
                  <a:gd name="connsiteY54" fmla="*/ 238230 h 398329"/>
                  <a:gd name="connsiteX55" fmla="*/ 63757 w 406037"/>
                  <a:gd name="connsiteY55" fmla="*/ 223072 h 398329"/>
                  <a:gd name="connsiteX56" fmla="*/ 70848 w 406037"/>
                  <a:gd name="connsiteY56" fmla="*/ 207194 h 398329"/>
                  <a:gd name="connsiteX57" fmla="*/ 220024 w 406037"/>
                  <a:gd name="connsiteY57" fmla="*/ 46448 h 398329"/>
                  <a:gd name="connsiteX58" fmla="*/ 286190 w 406037"/>
                  <a:gd name="connsiteY58" fmla="*/ 112534 h 398329"/>
                  <a:gd name="connsiteX59" fmla="*/ 154261 w 406037"/>
                  <a:gd name="connsiteY59" fmla="*/ 234364 h 398329"/>
                  <a:gd name="connsiteX60" fmla="*/ 140215 w 406037"/>
                  <a:gd name="connsiteY60" fmla="*/ 220336 h 398329"/>
                  <a:gd name="connsiteX61" fmla="*/ 98051 w 406037"/>
                  <a:gd name="connsiteY61" fmla="*/ 178214 h 398329"/>
                  <a:gd name="connsiteX62" fmla="*/ 220026 w 406037"/>
                  <a:gd name="connsiteY62" fmla="*/ 46448 h 398329"/>
                  <a:gd name="connsiteX63" fmla="*/ 243618 w 406037"/>
                  <a:gd name="connsiteY63" fmla="*/ 21352 h 398329"/>
                  <a:gd name="connsiteX64" fmla="*/ 310791 w 406037"/>
                  <a:gd name="connsiteY64" fmla="*/ 88456 h 398329"/>
                  <a:gd name="connsiteX65" fmla="*/ 298963 w 406037"/>
                  <a:gd name="connsiteY65" fmla="*/ 100271 h 398329"/>
                  <a:gd name="connsiteX66" fmla="*/ 263933 w 406037"/>
                  <a:gd name="connsiteY66" fmla="*/ 65283 h 398329"/>
                  <a:gd name="connsiteX67" fmla="*/ 231787 w 406037"/>
                  <a:gd name="connsiteY67" fmla="*/ 33177 h 398329"/>
                  <a:gd name="connsiteX68" fmla="*/ 243615 w 406037"/>
                  <a:gd name="connsiteY68" fmla="*/ 21352 h 398329"/>
                  <a:gd name="connsiteX69" fmla="*/ 77962 w 406037"/>
                  <a:gd name="connsiteY69" fmla="*/ 271633 h 398329"/>
                  <a:gd name="connsiteX70" fmla="*/ 51378 w 406037"/>
                  <a:gd name="connsiteY70" fmla="*/ 288691 h 398329"/>
                  <a:gd name="connsiteX71" fmla="*/ 39963 w 406037"/>
                  <a:gd name="connsiteY71" fmla="*/ 277740 h 398329"/>
                  <a:gd name="connsiteX72" fmla="*/ 57442 w 406037"/>
                  <a:gd name="connsiteY72" fmla="*/ 251126 h 398329"/>
                  <a:gd name="connsiteX73" fmla="*/ 77962 w 406037"/>
                  <a:gd name="connsiteY73" fmla="*/ 271633 h 398329"/>
                  <a:gd name="connsiteX74" fmla="*/ 397306 w 406037"/>
                  <a:gd name="connsiteY74" fmla="*/ 380891 h 398329"/>
                  <a:gd name="connsiteX75" fmla="*/ 396086 w 406037"/>
                  <a:gd name="connsiteY75" fmla="*/ 380891 h 398329"/>
                  <a:gd name="connsiteX76" fmla="*/ 396671 w 406037"/>
                  <a:gd name="connsiteY76" fmla="*/ 375799 h 398329"/>
                  <a:gd name="connsiteX77" fmla="*/ 374384 w 406037"/>
                  <a:gd name="connsiteY77" fmla="*/ 353269 h 398329"/>
                  <a:gd name="connsiteX78" fmla="*/ 373973 w 406037"/>
                  <a:gd name="connsiteY78" fmla="*/ 353279 h 398329"/>
                  <a:gd name="connsiteX79" fmla="*/ 373488 w 406037"/>
                  <a:gd name="connsiteY79" fmla="*/ 353259 h 398329"/>
                  <a:gd name="connsiteX80" fmla="*/ 353719 w 406037"/>
                  <a:gd name="connsiteY80" fmla="*/ 340223 h 398329"/>
                  <a:gd name="connsiteX81" fmla="*/ 352443 w 406037"/>
                  <a:gd name="connsiteY81" fmla="*/ 338861 h 398329"/>
                  <a:gd name="connsiteX82" fmla="*/ 300994 w 406037"/>
                  <a:gd name="connsiteY82" fmla="*/ 312974 h 398329"/>
                  <a:gd name="connsiteX83" fmla="*/ 247270 w 406037"/>
                  <a:gd name="connsiteY83" fmla="*/ 340213 h 398329"/>
                  <a:gd name="connsiteX84" fmla="*/ 226134 w 406037"/>
                  <a:gd name="connsiteY84" fmla="*/ 353239 h 398329"/>
                  <a:gd name="connsiteX85" fmla="*/ 204974 w 406037"/>
                  <a:gd name="connsiteY85" fmla="*/ 340317 h 398329"/>
                  <a:gd name="connsiteX86" fmla="*/ 151149 w 406037"/>
                  <a:gd name="connsiteY86" fmla="*/ 313149 h 398329"/>
                  <a:gd name="connsiteX87" fmla="*/ 150030 w 406037"/>
                  <a:gd name="connsiteY87" fmla="*/ 313149 h 398329"/>
                  <a:gd name="connsiteX88" fmla="*/ 96164 w 406037"/>
                  <a:gd name="connsiteY88" fmla="*/ 340317 h 398329"/>
                  <a:gd name="connsiteX89" fmla="*/ 74954 w 406037"/>
                  <a:gd name="connsiteY89" fmla="*/ 353340 h 398329"/>
                  <a:gd name="connsiteX90" fmla="*/ 44601 w 406037"/>
                  <a:gd name="connsiteY90" fmla="*/ 325209 h 398329"/>
                  <a:gd name="connsiteX91" fmla="*/ 48596 w 406037"/>
                  <a:gd name="connsiteY91" fmla="*/ 311056 h 398329"/>
                  <a:gd name="connsiteX92" fmla="*/ 50962 w 406037"/>
                  <a:gd name="connsiteY92" fmla="*/ 309987 h 398329"/>
                  <a:gd name="connsiteX93" fmla="*/ 92845 w 406037"/>
                  <a:gd name="connsiteY93" fmla="*/ 283105 h 398329"/>
                  <a:gd name="connsiteX94" fmla="*/ 111024 w 406037"/>
                  <a:gd name="connsiteY94" fmla="*/ 287151 h 398329"/>
                  <a:gd name="connsiteX95" fmla="*/ 139487 w 406037"/>
                  <a:gd name="connsiteY95" fmla="*/ 275736 h 398329"/>
                  <a:gd name="connsiteX96" fmla="*/ 161324 w 406037"/>
                  <a:gd name="connsiteY96" fmla="*/ 253926 h 398329"/>
                  <a:gd name="connsiteX97" fmla="*/ 304978 w 406037"/>
                  <a:gd name="connsiteY97" fmla="*/ 119277 h 398329"/>
                  <a:gd name="connsiteX98" fmla="*/ 305123 w 406037"/>
                  <a:gd name="connsiteY98" fmla="*/ 119133 h 398329"/>
                  <a:gd name="connsiteX99" fmla="*/ 305227 w 406037"/>
                  <a:gd name="connsiteY99" fmla="*/ 119029 h 398329"/>
                  <a:gd name="connsiteX100" fmla="*/ 329579 w 406037"/>
                  <a:gd name="connsiteY100" fmla="*/ 94705 h 398329"/>
                  <a:gd name="connsiteX101" fmla="*/ 329579 w 406037"/>
                  <a:gd name="connsiteY101" fmla="*/ 82204 h 398329"/>
                  <a:gd name="connsiteX102" fmla="*/ 249880 w 406037"/>
                  <a:gd name="connsiteY102" fmla="*/ 2586 h 398329"/>
                  <a:gd name="connsiteX103" fmla="*/ 243621 w 406037"/>
                  <a:gd name="connsiteY103" fmla="*/ 0 h 398329"/>
                  <a:gd name="connsiteX104" fmla="*/ 237364 w 406037"/>
                  <a:gd name="connsiteY104" fmla="*/ 2586 h 398329"/>
                  <a:gd name="connsiteX105" fmla="*/ 213009 w 406037"/>
                  <a:gd name="connsiteY105" fmla="*/ 26912 h 398329"/>
                  <a:gd name="connsiteX106" fmla="*/ 79258 w 406037"/>
                  <a:gd name="connsiteY106" fmla="*/ 172451 h 398329"/>
                  <a:gd name="connsiteX107" fmla="*/ 58327 w 406037"/>
                  <a:gd name="connsiteY107" fmla="*/ 194680 h 398329"/>
                  <a:gd name="connsiteX108" fmla="*/ 46057 w 406037"/>
                  <a:gd name="connsiteY108" fmla="*/ 222362 h 398329"/>
                  <a:gd name="connsiteX109" fmla="*/ 47310 w 406037"/>
                  <a:gd name="connsiteY109" fmla="*/ 233845 h 398329"/>
                  <a:gd name="connsiteX110" fmla="*/ 23789 w 406037"/>
                  <a:gd name="connsiteY110" fmla="*/ 271904 h 398329"/>
                  <a:gd name="connsiteX111" fmla="*/ 0 w 406037"/>
                  <a:gd name="connsiteY111" fmla="*/ 325171 h 398329"/>
                  <a:gd name="connsiteX112" fmla="*/ 28022 w 406037"/>
                  <a:gd name="connsiteY112" fmla="*/ 380883 h 398329"/>
                  <a:gd name="connsiteX113" fmla="*/ 8879 w 406037"/>
                  <a:gd name="connsiteY113" fmla="*/ 380883 h 398329"/>
                  <a:gd name="connsiteX114" fmla="*/ 145 w 406037"/>
                  <a:gd name="connsiteY114" fmla="*/ 389605 h 398329"/>
                  <a:gd name="connsiteX115" fmla="*/ 8879 w 406037"/>
                  <a:gd name="connsiteY115" fmla="*/ 398329 h 398329"/>
                  <a:gd name="connsiteX116" fmla="*/ 373486 w 406037"/>
                  <a:gd name="connsiteY116" fmla="*/ 398329 h 398329"/>
                  <a:gd name="connsiteX117" fmla="*/ 374381 w 406037"/>
                  <a:gd name="connsiteY117" fmla="*/ 398329 h 398329"/>
                  <a:gd name="connsiteX118" fmla="*/ 397303 w 406037"/>
                  <a:gd name="connsiteY118" fmla="*/ 398329 h 398329"/>
                  <a:gd name="connsiteX119" fmla="*/ 406038 w 406037"/>
                  <a:gd name="connsiteY119" fmla="*/ 389605 h 398329"/>
                  <a:gd name="connsiteX120" fmla="*/ 397303 w 406037"/>
                  <a:gd name="connsiteY120" fmla="*/ 380883 h 39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6037" h="398329">
                    <a:moveTo>
                      <a:pt x="269913" y="380886"/>
                    </a:moveTo>
                    <a:cubicBezTo>
                      <a:pt x="273512" y="377611"/>
                      <a:pt x="276647" y="374254"/>
                      <a:pt x="279492" y="371197"/>
                    </a:cubicBezTo>
                    <a:lnTo>
                      <a:pt x="279850" y="370827"/>
                    </a:lnTo>
                    <a:cubicBezTo>
                      <a:pt x="289368" y="360616"/>
                      <a:pt x="292480" y="357700"/>
                      <a:pt x="300865" y="357700"/>
                    </a:cubicBezTo>
                    <a:cubicBezTo>
                      <a:pt x="308674" y="357700"/>
                      <a:pt x="311121" y="360068"/>
                      <a:pt x="320206" y="369831"/>
                    </a:cubicBezTo>
                    <a:lnTo>
                      <a:pt x="321060" y="370880"/>
                    </a:lnTo>
                    <a:cubicBezTo>
                      <a:pt x="324121" y="374173"/>
                      <a:pt x="327522" y="377603"/>
                      <a:pt x="331284" y="380886"/>
                    </a:cubicBezTo>
                    <a:lnTo>
                      <a:pt x="269913" y="380886"/>
                    </a:lnTo>
                    <a:close/>
                    <a:moveTo>
                      <a:pt x="128805" y="371475"/>
                    </a:moveTo>
                    <a:cubicBezTo>
                      <a:pt x="137869" y="361743"/>
                      <a:pt x="141314" y="359331"/>
                      <a:pt x="150025" y="359331"/>
                    </a:cubicBezTo>
                    <a:lnTo>
                      <a:pt x="151144" y="359331"/>
                    </a:lnTo>
                    <a:cubicBezTo>
                      <a:pt x="159807" y="359331"/>
                      <a:pt x="163239" y="361743"/>
                      <a:pt x="172293" y="371475"/>
                    </a:cubicBezTo>
                    <a:cubicBezTo>
                      <a:pt x="174986" y="374358"/>
                      <a:pt x="178048" y="377633"/>
                      <a:pt x="181654" y="380886"/>
                    </a:cubicBezTo>
                    <a:lnTo>
                      <a:pt x="119434" y="380886"/>
                    </a:lnTo>
                    <a:cubicBezTo>
                      <a:pt x="123063" y="377641"/>
                      <a:pt x="126124" y="374358"/>
                      <a:pt x="128805" y="371475"/>
                    </a:cubicBezTo>
                    <a:close/>
                    <a:moveTo>
                      <a:pt x="17703" y="325166"/>
                    </a:moveTo>
                    <a:cubicBezTo>
                      <a:pt x="17703" y="314532"/>
                      <a:pt x="20870" y="304237"/>
                      <a:pt x="26612" y="295526"/>
                    </a:cubicBezTo>
                    <a:lnTo>
                      <a:pt x="33259" y="302165"/>
                    </a:lnTo>
                    <a:cubicBezTo>
                      <a:pt x="29131" y="309040"/>
                      <a:pt x="26878" y="316966"/>
                      <a:pt x="26878" y="325156"/>
                    </a:cubicBezTo>
                    <a:cubicBezTo>
                      <a:pt x="26878" y="349573"/>
                      <a:pt x="49341" y="370941"/>
                      <a:pt x="74949" y="370941"/>
                    </a:cubicBezTo>
                    <a:cubicBezTo>
                      <a:pt x="91792" y="370941"/>
                      <a:pt x="99819" y="362229"/>
                      <a:pt x="109117" y="352241"/>
                    </a:cubicBezTo>
                    <a:cubicBezTo>
                      <a:pt x="118498" y="342182"/>
                      <a:pt x="129125" y="330595"/>
                      <a:pt x="150025" y="330595"/>
                    </a:cubicBezTo>
                    <a:lnTo>
                      <a:pt x="151144" y="330595"/>
                    </a:lnTo>
                    <a:cubicBezTo>
                      <a:pt x="172004" y="330595"/>
                      <a:pt x="182166" y="341690"/>
                      <a:pt x="192002" y="352241"/>
                    </a:cubicBezTo>
                    <a:cubicBezTo>
                      <a:pt x="201261" y="362186"/>
                      <a:pt x="209265" y="370953"/>
                      <a:pt x="226126" y="370953"/>
                    </a:cubicBezTo>
                    <a:cubicBezTo>
                      <a:pt x="242822" y="370953"/>
                      <a:pt x="250892" y="362300"/>
                      <a:pt x="260405" y="352089"/>
                    </a:cubicBezTo>
                    <a:cubicBezTo>
                      <a:pt x="270210" y="341558"/>
                      <a:pt x="280350" y="330668"/>
                      <a:pt x="300986" y="330668"/>
                    </a:cubicBezTo>
                    <a:cubicBezTo>
                      <a:pt x="320705" y="330668"/>
                      <a:pt x="329808" y="340492"/>
                      <a:pt x="339448" y="350891"/>
                    </a:cubicBezTo>
                    <a:lnTo>
                      <a:pt x="340744" y="352276"/>
                    </a:lnTo>
                    <a:cubicBezTo>
                      <a:pt x="351020" y="363308"/>
                      <a:pt x="358860" y="370627"/>
                      <a:pt x="372550" y="370943"/>
                    </a:cubicBezTo>
                    <a:cubicBezTo>
                      <a:pt x="373032" y="370997"/>
                      <a:pt x="373544" y="371004"/>
                      <a:pt x="374018" y="370976"/>
                    </a:cubicBezTo>
                    <a:lnTo>
                      <a:pt x="374378" y="370966"/>
                    </a:lnTo>
                    <a:cubicBezTo>
                      <a:pt x="376904" y="370966"/>
                      <a:pt x="378959" y="373018"/>
                      <a:pt x="378959" y="375541"/>
                    </a:cubicBezTo>
                    <a:cubicBezTo>
                      <a:pt x="378959" y="378067"/>
                      <a:pt x="376904" y="380129"/>
                      <a:pt x="374520" y="380129"/>
                    </a:cubicBezTo>
                    <a:lnTo>
                      <a:pt x="373995" y="380108"/>
                    </a:lnTo>
                    <a:cubicBezTo>
                      <a:pt x="373595" y="380088"/>
                      <a:pt x="373194" y="380098"/>
                      <a:pt x="372803" y="380118"/>
                    </a:cubicBezTo>
                    <a:cubicBezTo>
                      <a:pt x="356126" y="379852"/>
                      <a:pt x="344309" y="369618"/>
                      <a:pt x="334023" y="358576"/>
                    </a:cubicBezTo>
                    <a:lnTo>
                      <a:pt x="333168" y="357662"/>
                    </a:lnTo>
                    <a:cubicBezTo>
                      <a:pt x="323602" y="347377"/>
                      <a:pt x="316688" y="339957"/>
                      <a:pt x="300862" y="339957"/>
                    </a:cubicBezTo>
                    <a:cubicBezTo>
                      <a:pt x="284392" y="339957"/>
                      <a:pt x="276664" y="348261"/>
                      <a:pt x="266890" y="358759"/>
                    </a:cubicBezTo>
                    <a:lnTo>
                      <a:pt x="266520" y="359179"/>
                    </a:lnTo>
                    <a:cubicBezTo>
                      <a:pt x="256707" y="369712"/>
                      <a:pt x="246565" y="380640"/>
                      <a:pt x="226093" y="380640"/>
                    </a:cubicBezTo>
                    <a:cubicBezTo>
                      <a:pt x="204989" y="380640"/>
                      <a:pt x="194507" y="369464"/>
                      <a:pt x="185258" y="359539"/>
                    </a:cubicBezTo>
                    <a:cubicBezTo>
                      <a:pt x="175240" y="348783"/>
                      <a:pt x="167451" y="341885"/>
                      <a:pt x="151141" y="341885"/>
                    </a:cubicBezTo>
                    <a:lnTo>
                      <a:pt x="150023" y="341885"/>
                    </a:lnTo>
                    <a:cubicBezTo>
                      <a:pt x="133664" y="341885"/>
                      <a:pt x="125863" y="348783"/>
                      <a:pt x="115835" y="359549"/>
                    </a:cubicBezTo>
                    <a:cubicBezTo>
                      <a:pt x="105269" y="370893"/>
                      <a:pt x="94901" y="380129"/>
                      <a:pt x="74947" y="380129"/>
                    </a:cubicBezTo>
                    <a:cubicBezTo>
                      <a:pt x="44449" y="380129"/>
                      <a:pt x="17700" y="354440"/>
                      <a:pt x="17700" y="325169"/>
                    </a:cubicBezTo>
                    <a:close/>
                    <a:moveTo>
                      <a:pt x="70851" y="207196"/>
                    </a:moveTo>
                    <a:lnTo>
                      <a:pt x="86428" y="191627"/>
                    </a:lnTo>
                    <a:lnTo>
                      <a:pt x="142533" y="247666"/>
                    </a:lnTo>
                    <a:lnTo>
                      <a:pt x="126956" y="263225"/>
                    </a:lnTo>
                    <a:cubicBezTo>
                      <a:pt x="122939" y="267248"/>
                      <a:pt x="117265" y="269464"/>
                      <a:pt x="111019" y="269464"/>
                    </a:cubicBezTo>
                    <a:cubicBezTo>
                      <a:pt x="104587" y="269464"/>
                      <a:pt x="98472" y="267053"/>
                      <a:pt x="94227" y="262845"/>
                    </a:cubicBezTo>
                    <a:lnTo>
                      <a:pt x="69575" y="238230"/>
                    </a:lnTo>
                    <a:cubicBezTo>
                      <a:pt x="65588" y="234251"/>
                      <a:pt x="63521" y="228860"/>
                      <a:pt x="63757" y="223072"/>
                    </a:cubicBezTo>
                    <a:cubicBezTo>
                      <a:pt x="63993" y="217159"/>
                      <a:pt x="66511" y="211523"/>
                      <a:pt x="70848" y="207194"/>
                    </a:cubicBezTo>
                    <a:close/>
                    <a:moveTo>
                      <a:pt x="220024" y="46448"/>
                    </a:moveTo>
                    <a:lnTo>
                      <a:pt x="286190" y="112534"/>
                    </a:lnTo>
                    <a:lnTo>
                      <a:pt x="154261" y="234364"/>
                    </a:lnTo>
                    <a:lnTo>
                      <a:pt x="140215" y="220336"/>
                    </a:lnTo>
                    <a:lnTo>
                      <a:pt x="98051" y="178214"/>
                    </a:lnTo>
                    <a:lnTo>
                      <a:pt x="220026" y="46448"/>
                    </a:lnTo>
                    <a:close/>
                    <a:moveTo>
                      <a:pt x="243618" y="21352"/>
                    </a:moveTo>
                    <a:lnTo>
                      <a:pt x="310791" y="88456"/>
                    </a:lnTo>
                    <a:lnTo>
                      <a:pt x="298963" y="100271"/>
                    </a:lnTo>
                    <a:lnTo>
                      <a:pt x="263933" y="65283"/>
                    </a:lnTo>
                    <a:lnTo>
                      <a:pt x="231787" y="33177"/>
                    </a:lnTo>
                    <a:lnTo>
                      <a:pt x="243615" y="21352"/>
                    </a:lnTo>
                    <a:close/>
                    <a:moveTo>
                      <a:pt x="77962" y="271633"/>
                    </a:moveTo>
                    <a:lnTo>
                      <a:pt x="51378" y="288691"/>
                    </a:lnTo>
                    <a:lnTo>
                      <a:pt x="39963" y="277740"/>
                    </a:lnTo>
                    <a:lnTo>
                      <a:pt x="57442" y="251126"/>
                    </a:lnTo>
                    <a:lnTo>
                      <a:pt x="77962" y="271633"/>
                    </a:lnTo>
                    <a:close/>
                    <a:moveTo>
                      <a:pt x="397306" y="380891"/>
                    </a:moveTo>
                    <a:lnTo>
                      <a:pt x="396086" y="380891"/>
                    </a:lnTo>
                    <a:cubicBezTo>
                      <a:pt x="396466" y="379247"/>
                      <a:pt x="396671" y="377545"/>
                      <a:pt x="396671" y="375799"/>
                    </a:cubicBezTo>
                    <a:cubicBezTo>
                      <a:pt x="396671" y="363524"/>
                      <a:pt x="386674" y="353269"/>
                      <a:pt x="374384" y="353269"/>
                    </a:cubicBezTo>
                    <a:cubicBezTo>
                      <a:pt x="374239" y="353269"/>
                      <a:pt x="374105" y="353279"/>
                      <a:pt x="373973" y="353279"/>
                    </a:cubicBezTo>
                    <a:cubicBezTo>
                      <a:pt x="373808" y="353269"/>
                      <a:pt x="373656" y="353259"/>
                      <a:pt x="373488" y="353259"/>
                    </a:cubicBezTo>
                    <a:cubicBezTo>
                      <a:pt x="366871" y="353259"/>
                      <a:pt x="363133" y="350323"/>
                      <a:pt x="353719" y="340223"/>
                    </a:cubicBezTo>
                    <a:lnTo>
                      <a:pt x="352443" y="338861"/>
                    </a:lnTo>
                    <a:cubicBezTo>
                      <a:pt x="342324" y="327940"/>
                      <a:pt x="328451" y="312974"/>
                      <a:pt x="300994" y="312974"/>
                    </a:cubicBezTo>
                    <a:cubicBezTo>
                      <a:pt x="272645" y="312974"/>
                      <a:pt x="258082" y="328604"/>
                      <a:pt x="247270" y="340213"/>
                    </a:cubicBezTo>
                    <a:cubicBezTo>
                      <a:pt x="237414" y="350774"/>
                      <a:pt x="234292" y="353239"/>
                      <a:pt x="226134" y="353239"/>
                    </a:cubicBezTo>
                    <a:cubicBezTo>
                      <a:pt x="217881" y="353239"/>
                      <a:pt x="214551" y="350589"/>
                      <a:pt x="204974" y="340317"/>
                    </a:cubicBezTo>
                    <a:cubicBezTo>
                      <a:pt x="194317" y="328872"/>
                      <a:pt x="179716" y="313149"/>
                      <a:pt x="151149" y="313149"/>
                    </a:cubicBezTo>
                    <a:lnTo>
                      <a:pt x="150030" y="313149"/>
                    </a:lnTo>
                    <a:cubicBezTo>
                      <a:pt x="121412" y="313149"/>
                      <a:pt x="106819" y="328875"/>
                      <a:pt x="96164" y="340317"/>
                    </a:cubicBezTo>
                    <a:cubicBezTo>
                      <a:pt x="86524" y="350650"/>
                      <a:pt x="83184" y="353340"/>
                      <a:pt x="74954" y="353340"/>
                    </a:cubicBezTo>
                    <a:cubicBezTo>
                      <a:pt x="59344" y="353340"/>
                      <a:pt x="44601" y="339671"/>
                      <a:pt x="44601" y="325209"/>
                    </a:cubicBezTo>
                    <a:cubicBezTo>
                      <a:pt x="44601" y="320158"/>
                      <a:pt x="46019" y="315272"/>
                      <a:pt x="48596" y="311056"/>
                    </a:cubicBezTo>
                    <a:cubicBezTo>
                      <a:pt x="49420" y="310828"/>
                      <a:pt x="50209" y="310469"/>
                      <a:pt x="50962" y="309987"/>
                    </a:cubicBezTo>
                    <a:lnTo>
                      <a:pt x="92845" y="283105"/>
                    </a:lnTo>
                    <a:cubicBezTo>
                      <a:pt x="98427" y="285732"/>
                      <a:pt x="104653" y="287151"/>
                      <a:pt x="111024" y="287151"/>
                    </a:cubicBezTo>
                    <a:cubicBezTo>
                      <a:pt x="122008" y="287151"/>
                      <a:pt x="132120" y="283095"/>
                      <a:pt x="139487" y="275736"/>
                    </a:cubicBezTo>
                    <a:lnTo>
                      <a:pt x="161324" y="253926"/>
                    </a:lnTo>
                    <a:cubicBezTo>
                      <a:pt x="162473" y="252778"/>
                      <a:pt x="304978" y="119277"/>
                      <a:pt x="304978" y="119277"/>
                    </a:cubicBezTo>
                    <a:cubicBezTo>
                      <a:pt x="305032" y="119224"/>
                      <a:pt x="305072" y="119173"/>
                      <a:pt x="305123" y="119133"/>
                    </a:cubicBezTo>
                    <a:cubicBezTo>
                      <a:pt x="305156" y="119100"/>
                      <a:pt x="305194" y="119072"/>
                      <a:pt x="305227" y="119029"/>
                    </a:cubicBezTo>
                    <a:lnTo>
                      <a:pt x="329579" y="94705"/>
                    </a:lnTo>
                    <a:cubicBezTo>
                      <a:pt x="333044" y="91258"/>
                      <a:pt x="333044" y="85652"/>
                      <a:pt x="329579" y="82204"/>
                    </a:cubicBezTo>
                    <a:lnTo>
                      <a:pt x="249880" y="2586"/>
                    </a:lnTo>
                    <a:cubicBezTo>
                      <a:pt x="248224" y="935"/>
                      <a:pt x="245977" y="0"/>
                      <a:pt x="243621" y="0"/>
                    </a:cubicBezTo>
                    <a:cubicBezTo>
                      <a:pt x="241267" y="0"/>
                      <a:pt x="239017" y="935"/>
                      <a:pt x="237364" y="2586"/>
                    </a:cubicBezTo>
                    <a:lnTo>
                      <a:pt x="213009" y="26912"/>
                    </a:lnTo>
                    <a:cubicBezTo>
                      <a:pt x="212043" y="27878"/>
                      <a:pt x="79258" y="172451"/>
                      <a:pt x="79258" y="172451"/>
                    </a:cubicBezTo>
                    <a:cubicBezTo>
                      <a:pt x="78386" y="173406"/>
                      <a:pt x="58327" y="194680"/>
                      <a:pt x="58327" y="194680"/>
                    </a:cubicBezTo>
                    <a:cubicBezTo>
                      <a:pt x="50835" y="202163"/>
                      <a:pt x="46478" y="211997"/>
                      <a:pt x="46057" y="222362"/>
                    </a:cubicBezTo>
                    <a:cubicBezTo>
                      <a:pt x="45900" y="226314"/>
                      <a:pt x="46333" y="230172"/>
                      <a:pt x="47310" y="233845"/>
                    </a:cubicBezTo>
                    <a:lnTo>
                      <a:pt x="23789" y="271904"/>
                    </a:lnTo>
                    <a:cubicBezTo>
                      <a:pt x="8664" y="285492"/>
                      <a:pt x="0" y="304850"/>
                      <a:pt x="0" y="325171"/>
                    </a:cubicBezTo>
                    <a:cubicBezTo>
                      <a:pt x="0" y="347002"/>
                      <a:pt x="11139" y="367316"/>
                      <a:pt x="28022" y="380883"/>
                    </a:cubicBezTo>
                    <a:lnTo>
                      <a:pt x="8879" y="380883"/>
                    </a:lnTo>
                    <a:cubicBezTo>
                      <a:pt x="4060" y="380883"/>
                      <a:pt x="145" y="384792"/>
                      <a:pt x="145" y="389605"/>
                    </a:cubicBezTo>
                    <a:cubicBezTo>
                      <a:pt x="145" y="394428"/>
                      <a:pt x="4060" y="398329"/>
                      <a:pt x="8879" y="398329"/>
                    </a:cubicBezTo>
                    <a:lnTo>
                      <a:pt x="373486" y="398329"/>
                    </a:lnTo>
                    <a:lnTo>
                      <a:pt x="374381" y="398329"/>
                    </a:lnTo>
                    <a:lnTo>
                      <a:pt x="397303" y="398329"/>
                    </a:lnTo>
                    <a:cubicBezTo>
                      <a:pt x="402122" y="398329"/>
                      <a:pt x="406038" y="394428"/>
                      <a:pt x="406038" y="389605"/>
                    </a:cubicBezTo>
                    <a:cubicBezTo>
                      <a:pt x="406038" y="384792"/>
                      <a:pt x="402122" y="380883"/>
                      <a:pt x="397303" y="380883"/>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46" name="Grupo 45">
            <a:extLst>
              <a:ext uri="{FF2B5EF4-FFF2-40B4-BE49-F238E27FC236}">
                <a16:creationId xmlns:a16="http://schemas.microsoft.com/office/drawing/2014/main" id="{CA7E6E4B-41D7-582F-2D44-56D8865B6277}"/>
              </a:ext>
            </a:extLst>
          </p:cNvPr>
          <p:cNvGrpSpPr/>
          <p:nvPr/>
        </p:nvGrpSpPr>
        <p:grpSpPr>
          <a:xfrm>
            <a:off x="2456269" y="3465564"/>
            <a:ext cx="987712" cy="773857"/>
            <a:chOff x="3464413" y="1621869"/>
            <a:chExt cx="2263443" cy="1690684"/>
          </a:xfrm>
        </p:grpSpPr>
        <p:pic>
          <p:nvPicPr>
            <p:cNvPr id="8" name="Imagen 7" descr="Un dibujo de una persona&#10;&#10;El contenido generado por IA puede ser incorrecto.">
              <a:extLst>
                <a:ext uri="{FF2B5EF4-FFF2-40B4-BE49-F238E27FC236}">
                  <a16:creationId xmlns:a16="http://schemas.microsoft.com/office/drawing/2014/main" id="{4EDBDD03-AEAA-BF80-F674-B24900B5359A}"/>
                </a:ext>
              </a:extLst>
            </p:cNvPr>
            <p:cNvPicPr>
              <a:picLocks noChangeAspect="1"/>
            </p:cNvPicPr>
            <p:nvPr/>
          </p:nvPicPr>
          <p:blipFill>
            <a:blip r:embed="rId5" cstate="email">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1468011">
              <a:off x="3464413" y="1621869"/>
              <a:ext cx="2263443" cy="1690684"/>
            </a:xfrm>
            <a:prstGeom prst="rect">
              <a:avLst/>
            </a:prstGeom>
          </p:spPr>
        </p:pic>
        <p:grpSp>
          <p:nvGrpSpPr>
            <p:cNvPr id="18" name="Grupo 17">
              <a:extLst>
                <a:ext uri="{FF2B5EF4-FFF2-40B4-BE49-F238E27FC236}">
                  <a16:creationId xmlns:a16="http://schemas.microsoft.com/office/drawing/2014/main" id="{E48878C4-F0DB-0570-611D-2C0828015F29}"/>
                </a:ext>
              </a:extLst>
            </p:cNvPr>
            <p:cNvGrpSpPr/>
            <p:nvPr/>
          </p:nvGrpSpPr>
          <p:grpSpPr>
            <a:xfrm>
              <a:off x="4139383" y="1833405"/>
              <a:ext cx="1033121" cy="1088074"/>
              <a:chOff x="3264883" y="3031599"/>
              <a:chExt cx="300350" cy="329842"/>
            </a:xfrm>
            <a:solidFill>
              <a:srgbClr val="012754"/>
            </a:solidFill>
          </p:grpSpPr>
          <p:sp>
            <p:nvSpPr>
              <p:cNvPr id="20" name="Forma libre: forma 19">
                <a:extLst>
                  <a:ext uri="{FF2B5EF4-FFF2-40B4-BE49-F238E27FC236}">
                    <a16:creationId xmlns:a16="http://schemas.microsoft.com/office/drawing/2014/main" id="{342127D8-3390-649F-62C5-C3938FCE2BAA}"/>
                  </a:ext>
                </a:extLst>
              </p:cNvPr>
              <p:cNvSpPr/>
              <p:nvPr/>
            </p:nvSpPr>
            <p:spPr>
              <a:xfrm>
                <a:off x="3329879" y="3097712"/>
                <a:ext cx="170350" cy="209564"/>
              </a:xfrm>
              <a:custGeom>
                <a:avLst/>
                <a:gdLst>
                  <a:gd name="connsiteX0" fmla="*/ 89451 w 178894"/>
                  <a:gd name="connsiteY0" fmla="*/ 13910 h 220074"/>
                  <a:gd name="connsiteX1" fmla="*/ 13931 w 178894"/>
                  <a:gd name="connsiteY1" fmla="*/ 86229 h 220074"/>
                  <a:gd name="connsiteX2" fmla="*/ 26937 w 178894"/>
                  <a:gd name="connsiteY2" fmla="*/ 126811 h 220074"/>
                  <a:gd name="connsiteX3" fmla="*/ 27097 w 178894"/>
                  <a:gd name="connsiteY3" fmla="*/ 127041 h 220074"/>
                  <a:gd name="connsiteX4" fmla="*/ 29655 w 178894"/>
                  <a:gd name="connsiteY4" fmla="*/ 130692 h 220074"/>
                  <a:gd name="connsiteX5" fmla="*/ 47888 w 178894"/>
                  <a:gd name="connsiteY5" fmla="*/ 163947 h 220074"/>
                  <a:gd name="connsiteX6" fmla="*/ 57627 w 178894"/>
                  <a:gd name="connsiteY6" fmla="*/ 199652 h 220074"/>
                  <a:gd name="connsiteX7" fmla="*/ 63848 w 178894"/>
                  <a:gd name="connsiteY7" fmla="*/ 206165 h 220074"/>
                  <a:gd name="connsiteX8" fmla="*/ 115056 w 178894"/>
                  <a:gd name="connsiteY8" fmla="*/ 206165 h 220074"/>
                  <a:gd name="connsiteX9" fmla="*/ 121275 w 178894"/>
                  <a:gd name="connsiteY9" fmla="*/ 199650 h 220074"/>
                  <a:gd name="connsiteX10" fmla="*/ 131017 w 178894"/>
                  <a:gd name="connsiteY10" fmla="*/ 163947 h 220074"/>
                  <a:gd name="connsiteX11" fmla="*/ 149249 w 178894"/>
                  <a:gd name="connsiteY11" fmla="*/ 130692 h 220074"/>
                  <a:gd name="connsiteX12" fmla="*/ 151808 w 178894"/>
                  <a:gd name="connsiteY12" fmla="*/ 127039 h 220074"/>
                  <a:gd name="connsiteX13" fmla="*/ 151965 w 178894"/>
                  <a:gd name="connsiteY13" fmla="*/ 126811 h 220074"/>
                  <a:gd name="connsiteX14" fmla="*/ 164971 w 178894"/>
                  <a:gd name="connsiteY14" fmla="*/ 86229 h 220074"/>
                  <a:gd name="connsiteX15" fmla="*/ 89454 w 178894"/>
                  <a:gd name="connsiteY15" fmla="*/ 13910 h 220074"/>
                  <a:gd name="connsiteX16" fmla="*/ 115054 w 178894"/>
                  <a:gd name="connsiteY16" fmla="*/ 220075 h 220074"/>
                  <a:gd name="connsiteX17" fmla="*/ 63846 w 178894"/>
                  <a:gd name="connsiteY17" fmla="*/ 220075 h 220074"/>
                  <a:gd name="connsiteX18" fmla="*/ 43899 w 178894"/>
                  <a:gd name="connsiteY18" fmla="*/ 202016 h 220074"/>
                  <a:gd name="connsiteX19" fmla="*/ 34720 w 178894"/>
                  <a:gd name="connsiteY19" fmla="*/ 168492 h 220074"/>
                  <a:gd name="connsiteX20" fmla="*/ 18331 w 178894"/>
                  <a:gd name="connsiteY20" fmla="*/ 138795 h 220074"/>
                  <a:gd name="connsiteX21" fmla="*/ 15496 w 178894"/>
                  <a:gd name="connsiteY21" fmla="*/ 134745 h 220074"/>
                  <a:gd name="connsiteX22" fmla="*/ 0 w 178894"/>
                  <a:gd name="connsiteY22" fmla="*/ 86229 h 220074"/>
                  <a:gd name="connsiteX23" fmla="*/ 89449 w 178894"/>
                  <a:gd name="connsiteY23" fmla="*/ 0 h 220074"/>
                  <a:gd name="connsiteX24" fmla="*/ 178895 w 178894"/>
                  <a:gd name="connsiteY24" fmla="*/ 86229 h 220074"/>
                  <a:gd name="connsiteX25" fmla="*/ 163404 w 178894"/>
                  <a:gd name="connsiteY25" fmla="*/ 134742 h 220074"/>
                  <a:gd name="connsiteX26" fmla="*/ 160566 w 178894"/>
                  <a:gd name="connsiteY26" fmla="*/ 138795 h 220074"/>
                  <a:gd name="connsiteX27" fmla="*/ 144174 w 178894"/>
                  <a:gd name="connsiteY27" fmla="*/ 168492 h 220074"/>
                  <a:gd name="connsiteX28" fmla="*/ 134996 w 178894"/>
                  <a:gd name="connsiteY28" fmla="*/ 202016 h 220074"/>
                  <a:gd name="connsiteX29" fmla="*/ 115051 w 178894"/>
                  <a:gd name="connsiteY29" fmla="*/ 220075 h 22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894" h="220074">
                    <a:moveTo>
                      <a:pt x="89451" y="13910"/>
                    </a:moveTo>
                    <a:cubicBezTo>
                      <a:pt x="47809" y="13910"/>
                      <a:pt x="13931" y="46352"/>
                      <a:pt x="13931" y="86229"/>
                    </a:cubicBezTo>
                    <a:cubicBezTo>
                      <a:pt x="13931" y="100785"/>
                      <a:pt x="18430" y="114819"/>
                      <a:pt x="26937" y="126811"/>
                    </a:cubicBezTo>
                    <a:lnTo>
                      <a:pt x="27097" y="127041"/>
                    </a:lnTo>
                    <a:cubicBezTo>
                      <a:pt x="27738" y="128027"/>
                      <a:pt x="28618" y="129248"/>
                      <a:pt x="29655" y="130692"/>
                    </a:cubicBezTo>
                    <a:cubicBezTo>
                      <a:pt x="34517" y="137468"/>
                      <a:pt x="42653" y="148812"/>
                      <a:pt x="47888" y="163947"/>
                    </a:cubicBezTo>
                    <a:cubicBezTo>
                      <a:pt x="52824" y="178209"/>
                      <a:pt x="55826" y="189223"/>
                      <a:pt x="57627" y="199652"/>
                    </a:cubicBezTo>
                    <a:cubicBezTo>
                      <a:pt x="58276" y="203424"/>
                      <a:pt x="60896" y="206165"/>
                      <a:pt x="63848" y="206165"/>
                    </a:cubicBezTo>
                    <a:lnTo>
                      <a:pt x="115056" y="206165"/>
                    </a:lnTo>
                    <a:cubicBezTo>
                      <a:pt x="118008" y="206165"/>
                      <a:pt x="120626" y="203427"/>
                      <a:pt x="121275" y="199650"/>
                    </a:cubicBezTo>
                    <a:cubicBezTo>
                      <a:pt x="123076" y="189221"/>
                      <a:pt x="126079" y="178212"/>
                      <a:pt x="131017" y="163947"/>
                    </a:cubicBezTo>
                    <a:cubicBezTo>
                      <a:pt x="136251" y="148812"/>
                      <a:pt x="144387" y="137471"/>
                      <a:pt x="149249" y="130692"/>
                    </a:cubicBezTo>
                    <a:cubicBezTo>
                      <a:pt x="150286" y="129248"/>
                      <a:pt x="151164" y="128027"/>
                      <a:pt x="151808" y="127039"/>
                    </a:cubicBezTo>
                    <a:lnTo>
                      <a:pt x="151965" y="126811"/>
                    </a:lnTo>
                    <a:cubicBezTo>
                      <a:pt x="160474" y="114816"/>
                      <a:pt x="164971" y="100785"/>
                      <a:pt x="164971" y="86229"/>
                    </a:cubicBezTo>
                    <a:cubicBezTo>
                      <a:pt x="164971" y="46352"/>
                      <a:pt x="131095" y="13910"/>
                      <a:pt x="89454" y="13910"/>
                    </a:cubicBezTo>
                    <a:close/>
                    <a:moveTo>
                      <a:pt x="115054" y="220075"/>
                    </a:moveTo>
                    <a:lnTo>
                      <a:pt x="63846" y="220075"/>
                    </a:lnTo>
                    <a:cubicBezTo>
                      <a:pt x="54092" y="220075"/>
                      <a:pt x="45705" y="212480"/>
                      <a:pt x="43899" y="202016"/>
                    </a:cubicBezTo>
                    <a:cubicBezTo>
                      <a:pt x="42233" y="192354"/>
                      <a:pt x="39402" y="182016"/>
                      <a:pt x="34720" y="168492"/>
                    </a:cubicBezTo>
                    <a:cubicBezTo>
                      <a:pt x="30150" y="155271"/>
                      <a:pt x="22752" y="144959"/>
                      <a:pt x="18331" y="138795"/>
                    </a:cubicBezTo>
                    <a:cubicBezTo>
                      <a:pt x="17221" y="137250"/>
                      <a:pt x="16259" y="135908"/>
                      <a:pt x="15496" y="134745"/>
                    </a:cubicBezTo>
                    <a:cubicBezTo>
                      <a:pt x="5359" y="120410"/>
                      <a:pt x="0" y="103637"/>
                      <a:pt x="0" y="86229"/>
                    </a:cubicBezTo>
                    <a:cubicBezTo>
                      <a:pt x="0" y="38682"/>
                      <a:pt x="40127" y="0"/>
                      <a:pt x="89449" y="0"/>
                    </a:cubicBezTo>
                    <a:cubicBezTo>
                      <a:pt x="138770" y="0"/>
                      <a:pt x="178895" y="38684"/>
                      <a:pt x="178895" y="86229"/>
                    </a:cubicBezTo>
                    <a:cubicBezTo>
                      <a:pt x="178895" y="103637"/>
                      <a:pt x="173536" y="120410"/>
                      <a:pt x="163404" y="134742"/>
                    </a:cubicBezTo>
                    <a:cubicBezTo>
                      <a:pt x="162640" y="135905"/>
                      <a:pt x="161676" y="137248"/>
                      <a:pt x="160566" y="138795"/>
                    </a:cubicBezTo>
                    <a:cubicBezTo>
                      <a:pt x="156145" y="144959"/>
                      <a:pt x="148750" y="155269"/>
                      <a:pt x="144174" y="168492"/>
                    </a:cubicBezTo>
                    <a:cubicBezTo>
                      <a:pt x="139498" y="182019"/>
                      <a:pt x="136665" y="192357"/>
                      <a:pt x="134996" y="202016"/>
                    </a:cubicBezTo>
                    <a:cubicBezTo>
                      <a:pt x="133190" y="212480"/>
                      <a:pt x="124800" y="220075"/>
                      <a:pt x="115051" y="22007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1" name="Forma libre: forma 20">
                <a:extLst>
                  <a:ext uri="{FF2B5EF4-FFF2-40B4-BE49-F238E27FC236}">
                    <a16:creationId xmlns:a16="http://schemas.microsoft.com/office/drawing/2014/main" id="{B25A3D1F-6B6B-C4D2-1961-9D1C75FEE402}"/>
                  </a:ext>
                </a:extLst>
              </p:cNvPr>
              <p:cNvSpPr/>
              <p:nvPr/>
            </p:nvSpPr>
            <p:spPr>
              <a:xfrm>
                <a:off x="3430308" y="3124018"/>
                <a:ext cx="22259" cy="16952"/>
              </a:xfrm>
              <a:custGeom>
                <a:avLst/>
                <a:gdLst>
                  <a:gd name="connsiteX0" fmla="*/ 17427 w 23375"/>
                  <a:gd name="connsiteY0" fmla="*/ 17802 h 17802"/>
                  <a:gd name="connsiteX1" fmla="*/ 14148 w 23375"/>
                  <a:gd name="connsiteY1" fmla="*/ 16812 h 17802"/>
                  <a:gd name="connsiteX2" fmla="*/ 3803 w 23375"/>
                  <a:gd name="connsiteY2" fmla="*/ 11474 h 17802"/>
                  <a:gd name="connsiteX3" fmla="*/ 399 w 23375"/>
                  <a:gd name="connsiteY3" fmla="*/ 3801 h 17802"/>
                  <a:gd name="connsiteX4" fmla="*/ 8084 w 23375"/>
                  <a:gd name="connsiteY4" fmla="*/ 399 h 17802"/>
                  <a:gd name="connsiteX5" fmla="*/ 20717 w 23375"/>
                  <a:gd name="connsiteY5" fmla="*/ 6915 h 17802"/>
                  <a:gd name="connsiteX6" fmla="*/ 22385 w 23375"/>
                  <a:gd name="connsiteY6" fmla="*/ 15145 h 17802"/>
                  <a:gd name="connsiteX7" fmla="*/ 17427 w 23375"/>
                  <a:gd name="connsiteY7" fmla="*/ 17802 h 1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5" h="17802">
                    <a:moveTo>
                      <a:pt x="17427" y="17802"/>
                    </a:moveTo>
                    <a:cubicBezTo>
                      <a:pt x="16299" y="17802"/>
                      <a:pt x="15160" y="17481"/>
                      <a:pt x="14148" y="16812"/>
                    </a:cubicBezTo>
                    <a:cubicBezTo>
                      <a:pt x="10917" y="14671"/>
                      <a:pt x="7435" y="12875"/>
                      <a:pt x="3803" y="11474"/>
                    </a:cubicBezTo>
                    <a:cubicBezTo>
                      <a:pt x="742" y="10294"/>
                      <a:pt x="-780" y="6859"/>
                      <a:pt x="399" y="3801"/>
                    </a:cubicBezTo>
                    <a:cubicBezTo>
                      <a:pt x="1581" y="744"/>
                      <a:pt x="5018" y="-781"/>
                      <a:pt x="8084" y="399"/>
                    </a:cubicBezTo>
                    <a:cubicBezTo>
                      <a:pt x="12517" y="2109"/>
                      <a:pt x="16770" y="4303"/>
                      <a:pt x="20717" y="6915"/>
                    </a:cubicBezTo>
                    <a:cubicBezTo>
                      <a:pt x="23453" y="8729"/>
                      <a:pt x="24199" y="12412"/>
                      <a:pt x="22385" y="15145"/>
                    </a:cubicBezTo>
                    <a:cubicBezTo>
                      <a:pt x="21242" y="16868"/>
                      <a:pt x="19352" y="17802"/>
                      <a:pt x="17427" y="17802"/>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2" name="Forma libre: forma 21">
                <a:extLst>
                  <a:ext uri="{FF2B5EF4-FFF2-40B4-BE49-F238E27FC236}">
                    <a16:creationId xmlns:a16="http://schemas.microsoft.com/office/drawing/2014/main" id="{72428DC6-423C-D9EE-8EEB-D5157D3D238F}"/>
                  </a:ext>
                </a:extLst>
              </p:cNvPr>
              <p:cNvSpPr/>
              <p:nvPr/>
            </p:nvSpPr>
            <p:spPr>
              <a:xfrm>
                <a:off x="3453245" y="3140379"/>
                <a:ext cx="23673" cy="55936"/>
              </a:xfrm>
              <a:custGeom>
                <a:avLst/>
                <a:gdLst>
                  <a:gd name="connsiteX0" fmla="*/ 17733 w 24860"/>
                  <a:gd name="connsiteY0" fmla="*/ 58741 h 58741"/>
                  <a:gd name="connsiteX1" fmla="*/ 16496 w 24860"/>
                  <a:gd name="connsiteY1" fmla="*/ 58612 h 58741"/>
                  <a:gd name="connsiteX2" fmla="*/ 11913 w 24860"/>
                  <a:gd name="connsiteY2" fmla="*/ 51573 h 58741"/>
                  <a:gd name="connsiteX3" fmla="*/ 12973 w 24860"/>
                  <a:gd name="connsiteY3" fmla="*/ 41420 h 58741"/>
                  <a:gd name="connsiteX4" fmla="*/ 1380 w 24860"/>
                  <a:gd name="connsiteY4" fmla="*/ 9740 h 58741"/>
                  <a:gd name="connsiteX5" fmla="*/ 2136 w 24860"/>
                  <a:gd name="connsiteY5" fmla="*/ 1378 h 58741"/>
                  <a:gd name="connsiteX6" fmla="*/ 10508 w 24860"/>
                  <a:gd name="connsiteY6" fmla="*/ 2133 h 58741"/>
                  <a:gd name="connsiteX7" fmla="*/ 24860 w 24860"/>
                  <a:gd name="connsiteY7" fmla="*/ 41420 h 58741"/>
                  <a:gd name="connsiteX8" fmla="*/ 23541 w 24860"/>
                  <a:gd name="connsiteY8" fmla="*/ 54032 h 58741"/>
                  <a:gd name="connsiteX9" fmla="*/ 17733 w 24860"/>
                  <a:gd name="connsiteY9" fmla="*/ 58741 h 5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60" h="58741">
                    <a:moveTo>
                      <a:pt x="17733" y="58741"/>
                    </a:moveTo>
                    <a:cubicBezTo>
                      <a:pt x="17325" y="58741"/>
                      <a:pt x="16909" y="58698"/>
                      <a:pt x="16496" y="58612"/>
                    </a:cubicBezTo>
                    <a:cubicBezTo>
                      <a:pt x="13285" y="57931"/>
                      <a:pt x="11233" y="54782"/>
                      <a:pt x="11913" y="51573"/>
                    </a:cubicBezTo>
                    <a:cubicBezTo>
                      <a:pt x="12615" y="48254"/>
                      <a:pt x="12973" y="44837"/>
                      <a:pt x="12973" y="41420"/>
                    </a:cubicBezTo>
                    <a:cubicBezTo>
                      <a:pt x="12973" y="29772"/>
                      <a:pt x="8966" y="18816"/>
                      <a:pt x="1380" y="9740"/>
                    </a:cubicBezTo>
                    <a:cubicBezTo>
                      <a:pt x="-722" y="7222"/>
                      <a:pt x="-385" y="3478"/>
                      <a:pt x="2136" y="1378"/>
                    </a:cubicBezTo>
                    <a:cubicBezTo>
                      <a:pt x="4657" y="-722"/>
                      <a:pt x="8408" y="-383"/>
                      <a:pt x="10508" y="2133"/>
                    </a:cubicBezTo>
                    <a:cubicBezTo>
                      <a:pt x="19765" y="13213"/>
                      <a:pt x="24860" y="27165"/>
                      <a:pt x="24860" y="41420"/>
                    </a:cubicBezTo>
                    <a:cubicBezTo>
                      <a:pt x="24860" y="45663"/>
                      <a:pt x="24419" y="49906"/>
                      <a:pt x="23541" y="54032"/>
                    </a:cubicBezTo>
                    <a:cubicBezTo>
                      <a:pt x="22948" y="56826"/>
                      <a:pt x="20480" y="58741"/>
                      <a:pt x="17733" y="58741"/>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3" name="Forma libre: forma 22">
                <a:extLst>
                  <a:ext uri="{FF2B5EF4-FFF2-40B4-BE49-F238E27FC236}">
                    <a16:creationId xmlns:a16="http://schemas.microsoft.com/office/drawing/2014/main" id="{C7ABA4EE-45F6-871B-9849-8B969AF1AAB1}"/>
                  </a:ext>
                </a:extLst>
              </p:cNvPr>
              <p:cNvSpPr/>
              <p:nvPr/>
            </p:nvSpPr>
            <p:spPr>
              <a:xfrm>
                <a:off x="3386203" y="3330216"/>
                <a:ext cx="57705" cy="12277"/>
              </a:xfrm>
              <a:custGeom>
                <a:avLst/>
                <a:gdLst>
                  <a:gd name="connsiteX0" fmla="*/ 54145 w 60599"/>
                  <a:gd name="connsiteY0" fmla="*/ 12894 h 12893"/>
                  <a:gd name="connsiteX1" fmla="*/ 6455 w 60599"/>
                  <a:gd name="connsiteY1" fmla="*/ 12894 h 12893"/>
                  <a:gd name="connsiteX2" fmla="*/ 0 w 60599"/>
                  <a:gd name="connsiteY2" fmla="*/ 6447 h 12893"/>
                  <a:gd name="connsiteX3" fmla="*/ 6455 w 60599"/>
                  <a:gd name="connsiteY3" fmla="*/ 0 h 12893"/>
                  <a:gd name="connsiteX4" fmla="*/ 54145 w 60599"/>
                  <a:gd name="connsiteY4" fmla="*/ 0 h 12893"/>
                  <a:gd name="connsiteX5" fmla="*/ 60600 w 60599"/>
                  <a:gd name="connsiteY5" fmla="*/ 6447 h 12893"/>
                  <a:gd name="connsiteX6" fmla="*/ 54145 w 60599"/>
                  <a:gd name="connsiteY6" fmla="*/ 12894 h 1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99" h="12893">
                    <a:moveTo>
                      <a:pt x="54145" y="12894"/>
                    </a:moveTo>
                    <a:lnTo>
                      <a:pt x="6455" y="12894"/>
                    </a:lnTo>
                    <a:cubicBezTo>
                      <a:pt x="2891" y="12894"/>
                      <a:pt x="0" y="10006"/>
                      <a:pt x="0" y="6447"/>
                    </a:cubicBezTo>
                    <a:cubicBezTo>
                      <a:pt x="0" y="2883"/>
                      <a:pt x="2891" y="0"/>
                      <a:pt x="6455" y="0"/>
                    </a:cubicBezTo>
                    <a:lnTo>
                      <a:pt x="54145" y="0"/>
                    </a:lnTo>
                    <a:cubicBezTo>
                      <a:pt x="57711" y="0"/>
                      <a:pt x="60600" y="2883"/>
                      <a:pt x="60600" y="6447"/>
                    </a:cubicBezTo>
                    <a:cubicBezTo>
                      <a:pt x="60600" y="10006"/>
                      <a:pt x="57711" y="12894"/>
                      <a:pt x="54145" y="12894"/>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4" name="Forma libre: forma 23">
                <a:extLst>
                  <a:ext uri="{FF2B5EF4-FFF2-40B4-BE49-F238E27FC236}">
                    <a16:creationId xmlns:a16="http://schemas.microsoft.com/office/drawing/2014/main" id="{9513B493-8150-E743-E550-2C7DE468A1E7}"/>
                  </a:ext>
                </a:extLst>
              </p:cNvPr>
              <p:cNvSpPr/>
              <p:nvPr/>
            </p:nvSpPr>
            <p:spPr>
              <a:xfrm>
                <a:off x="3381993" y="3312120"/>
                <a:ext cx="66126" cy="13249"/>
              </a:xfrm>
              <a:custGeom>
                <a:avLst/>
                <a:gdLst>
                  <a:gd name="connsiteX0" fmla="*/ 62476 w 69443"/>
                  <a:gd name="connsiteY0" fmla="*/ 13915 h 13914"/>
                  <a:gd name="connsiteX1" fmla="*/ 6964 w 69443"/>
                  <a:gd name="connsiteY1" fmla="*/ 13915 h 13914"/>
                  <a:gd name="connsiteX2" fmla="*/ 0 w 69443"/>
                  <a:gd name="connsiteY2" fmla="*/ 6959 h 13914"/>
                  <a:gd name="connsiteX3" fmla="*/ 6964 w 69443"/>
                  <a:gd name="connsiteY3" fmla="*/ 0 h 13914"/>
                  <a:gd name="connsiteX4" fmla="*/ 62476 w 69443"/>
                  <a:gd name="connsiteY4" fmla="*/ 0 h 13914"/>
                  <a:gd name="connsiteX5" fmla="*/ 69443 w 69443"/>
                  <a:gd name="connsiteY5" fmla="*/ 6959 h 13914"/>
                  <a:gd name="connsiteX6" fmla="*/ 62476 w 69443"/>
                  <a:gd name="connsiteY6" fmla="*/ 13915 h 1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43" h="13914">
                    <a:moveTo>
                      <a:pt x="62476" y="13915"/>
                    </a:moveTo>
                    <a:lnTo>
                      <a:pt x="6964" y="13915"/>
                    </a:lnTo>
                    <a:cubicBezTo>
                      <a:pt x="3119" y="13915"/>
                      <a:pt x="0" y="10802"/>
                      <a:pt x="0" y="6959"/>
                    </a:cubicBezTo>
                    <a:cubicBezTo>
                      <a:pt x="0" y="3113"/>
                      <a:pt x="3119" y="0"/>
                      <a:pt x="6964" y="0"/>
                    </a:cubicBezTo>
                    <a:lnTo>
                      <a:pt x="62476" y="0"/>
                    </a:lnTo>
                    <a:cubicBezTo>
                      <a:pt x="66324" y="0"/>
                      <a:pt x="69443" y="3113"/>
                      <a:pt x="69443" y="6959"/>
                    </a:cubicBezTo>
                    <a:cubicBezTo>
                      <a:pt x="69443" y="10802"/>
                      <a:pt x="66324" y="13915"/>
                      <a:pt x="62476" y="1391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5" name="Forma libre: forma 24">
                <a:extLst>
                  <a:ext uri="{FF2B5EF4-FFF2-40B4-BE49-F238E27FC236}">
                    <a16:creationId xmlns:a16="http://schemas.microsoft.com/office/drawing/2014/main" id="{EB010571-0A24-2941-89FA-849B510B624D}"/>
                  </a:ext>
                </a:extLst>
              </p:cNvPr>
              <p:cNvSpPr/>
              <p:nvPr/>
            </p:nvSpPr>
            <p:spPr>
              <a:xfrm>
                <a:off x="3393115" y="3347340"/>
                <a:ext cx="43886" cy="14101"/>
              </a:xfrm>
              <a:custGeom>
                <a:avLst/>
                <a:gdLst>
                  <a:gd name="connsiteX0" fmla="*/ 23044 w 46087"/>
                  <a:gd name="connsiteY0" fmla="*/ 0 h 14808"/>
                  <a:gd name="connsiteX1" fmla="*/ 0 w 46087"/>
                  <a:gd name="connsiteY1" fmla="*/ 0 h 14808"/>
                  <a:gd name="connsiteX2" fmla="*/ 23044 w 46087"/>
                  <a:gd name="connsiteY2" fmla="*/ 14809 h 14808"/>
                  <a:gd name="connsiteX3" fmla="*/ 46088 w 46087"/>
                  <a:gd name="connsiteY3" fmla="*/ 0 h 14808"/>
                  <a:gd name="connsiteX4" fmla="*/ 23044 w 46087"/>
                  <a:gd name="connsiteY4" fmla="*/ 0 h 14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7" h="14808">
                    <a:moveTo>
                      <a:pt x="23044" y="0"/>
                    </a:moveTo>
                    <a:lnTo>
                      <a:pt x="0" y="0"/>
                    </a:lnTo>
                    <a:cubicBezTo>
                      <a:pt x="0" y="0"/>
                      <a:pt x="7890" y="14809"/>
                      <a:pt x="23044" y="14809"/>
                    </a:cubicBezTo>
                    <a:cubicBezTo>
                      <a:pt x="38197" y="14809"/>
                      <a:pt x="46088" y="0"/>
                      <a:pt x="46088" y="0"/>
                    </a:cubicBezTo>
                    <a:lnTo>
                      <a:pt x="23044" y="0"/>
                    </a:ln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6" name="Forma libre: forma 25">
                <a:extLst>
                  <a:ext uri="{FF2B5EF4-FFF2-40B4-BE49-F238E27FC236}">
                    <a16:creationId xmlns:a16="http://schemas.microsoft.com/office/drawing/2014/main" id="{E902FEC4-D879-52C7-5ECD-D894D83F5875}"/>
                  </a:ext>
                </a:extLst>
              </p:cNvPr>
              <p:cNvSpPr/>
              <p:nvPr/>
            </p:nvSpPr>
            <p:spPr>
              <a:xfrm>
                <a:off x="3408590" y="3031599"/>
                <a:ext cx="12934" cy="49259"/>
              </a:xfrm>
              <a:custGeom>
                <a:avLst/>
                <a:gdLst>
                  <a:gd name="connsiteX0" fmla="*/ 6792 w 13583"/>
                  <a:gd name="connsiteY0" fmla="*/ 51730 h 51730"/>
                  <a:gd name="connsiteX1" fmla="*/ 0 w 13583"/>
                  <a:gd name="connsiteY1" fmla="*/ 44944 h 51730"/>
                  <a:gd name="connsiteX2" fmla="*/ 0 w 13583"/>
                  <a:gd name="connsiteY2" fmla="*/ 6784 h 51730"/>
                  <a:gd name="connsiteX3" fmla="*/ 6792 w 13583"/>
                  <a:gd name="connsiteY3" fmla="*/ 0 h 51730"/>
                  <a:gd name="connsiteX4" fmla="*/ 13584 w 13583"/>
                  <a:gd name="connsiteY4" fmla="*/ 6784 h 51730"/>
                  <a:gd name="connsiteX5" fmla="*/ 13584 w 13583"/>
                  <a:gd name="connsiteY5" fmla="*/ 44944 h 51730"/>
                  <a:gd name="connsiteX6" fmla="*/ 6792 w 13583"/>
                  <a:gd name="connsiteY6" fmla="*/ 51730 h 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3" h="51730">
                    <a:moveTo>
                      <a:pt x="6792" y="51730"/>
                    </a:moveTo>
                    <a:cubicBezTo>
                      <a:pt x="3038" y="51730"/>
                      <a:pt x="0" y="48690"/>
                      <a:pt x="0" y="44944"/>
                    </a:cubicBezTo>
                    <a:lnTo>
                      <a:pt x="0" y="6784"/>
                    </a:lnTo>
                    <a:cubicBezTo>
                      <a:pt x="0" y="3035"/>
                      <a:pt x="3041" y="0"/>
                      <a:pt x="6792" y="0"/>
                    </a:cubicBezTo>
                    <a:cubicBezTo>
                      <a:pt x="10543" y="0"/>
                      <a:pt x="13584" y="3037"/>
                      <a:pt x="13584" y="6784"/>
                    </a:cubicBezTo>
                    <a:lnTo>
                      <a:pt x="13584" y="44944"/>
                    </a:lnTo>
                    <a:cubicBezTo>
                      <a:pt x="13584" y="48693"/>
                      <a:pt x="10540" y="51730"/>
                      <a:pt x="6792" y="51730"/>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7" name="Forma libre: forma 26">
                <a:extLst>
                  <a:ext uri="{FF2B5EF4-FFF2-40B4-BE49-F238E27FC236}">
                    <a16:creationId xmlns:a16="http://schemas.microsoft.com/office/drawing/2014/main" id="{EEE72312-9BC7-4669-90BD-E45D3796CEDB}"/>
                  </a:ext>
                </a:extLst>
              </p:cNvPr>
              <p:cNvSpPr/>
              <p:nvPr/>
            </p:nvSpPr>
            <p:spPr>
              <a:xfrm>
                <a:off x="3306974" y="3073638"/>
                <a:ext cx="38662" cy="38617"/>
              </a:xfrm>
              <a:custGeom>
                <a:avLst/>
                <a:gdLst>
                  <a:gd name="connsiteX0" fmla="*/ 33809 w 40601"/>
                  <a:gd name="connsiteY0" fmla="*/ 40555 h 40554"/>
                  <a:gd name="connsiteX1" fmla="*/ 29008 w 40601"/>
                  <a:gd name="connsiteY1" fmla="*/ 38569 h 40554"/>
                  <a:gd name="connsiteX2" fmla="*/ 1990 w 40601"/>
                  <a:gd name="connsiteY2" fmla="*/ 11586 h 40554"/>
                  <a:gd name="connsiteX3" fmla="*/ 1990 w 40601"/>
                  <a:gd name="connsiteY3" fmla="*/ 1987 h 40554"/>
                  <a:gd name="connsiteX4" fmla="*/ 11597 w 40601"/>
                  <a:gd name="connsiteY4" fmla="*/ 1987 h 40554"/>
                  <a:gd name="connsiteX5" fmla="*/ 38612 w 40601"/>
                  <a:gd name="connsiteY5" fmla="*/ 28973 h 40554"/>
                  <a:gd name="connsiteX6" fmla="*/ 38612 w 40601"/>
                  <a:gd name="connsiteY6" fmla="*/ 38569 h 40554"/>
                  <a:gd name="connsiteX7" fmla="*/ 33811 w 40601"/>
                  <a:gd name="connsiteY7" fmla="*/ 40555 h 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1" h="40554">
                    <a:moveTo>
                      <a:pt x="33809" y="40555"/>
                    </a:moveTo>
                    <a:cubicBezTo>
                      <a:pt x="32071" y="40555"/>
                      <a:pt x="30331" y="39894"/>
                      <a:pt x="29008" y="38569"/>
                    </a:cubicBezTo>
                    <a:lnTo>
                      <a:pt x="1990" y="11586"/>
                    </a:lnTo>
                    <a:cubicBezTo>
                      <a:pt x="-663" y="8931"/>
                      <a:pt x="-663" y="4637"/>
                      <a:pt x="1990" y="1987"/>
                    </a:cubicBezTo>
                    <a:cubicBezTo>
                      <a:pt x="4640" y="-662"/>
                      <a:pt x="8946" y="-662"/>
                      <a:pt x="11597" y="1987"/>
                    </a:cubicBezTo>
                    <a:lnTo>
                      <a:pt x="38612" y="28973"/>
                    </a:lnTo>
                    <a:cubicBezTo>
                      <a:pt x="41265" y="31623"/>
                      <a:pt x="41265" y="35919"/>
                      <a:pt x="38612" y="38569"/>
                    </a:cubicBezTo>
                    <a:cubicBezTo>
                      <a:pt x="37286" y="39894"/>
                      <a:pt x="35548" y="40555"/>
                      <a:pt x="33811" y="4055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8" name="Forma libre: forma 27">
                <a:extLst>
                  <a:ext uri="{FF2B5EF4-FFF2-40B4-BE49-F238E27FC236}">
                    <a16:creationId xmlns:a16="http://schemas.microsoft.com/office/drawing/2014/main" id="{A9F1D374-82CB-DD2A-A711-F44A5285D187}"/>
                  </a:ext>
                </a:extLst>
              </p:cNvPr>
              <p:cNvSpPr/>
              <p:nvPr/>
            </p:nvSpPr>
            <p:spPr>
              <a:xfrm>
                <a:off x="3264883" y="3175136"/>
                <a:ext cx="49317" cy="12919"/>
              </a:xfrm>
              <a:custGeom>
                <a:avLst/>
                <a:gdLst>
                  <a:gd name="connsiteX0" fmla="*/ 44999 w 51791"/>
                  <a:gd name="connsiteY0" fmla="*/ 13568 h 13567"/>
                  <a:gd name="connsiteX1" fmla="*/ 6792 w 51791"/>
                  <a:gd name="connsiteY1" fmla="*/ 13568 h 13567"/>
                  <a:gd name="connsiteX2" fmla="*/ 0 w 51791"/>
                  <a:gd name="connsiteY2" fmla="*/ 6784 h 13567"/>
                  <a:gd name="connsiteX3" fmla="*/ 6792 w 51791"/>
                  <a:gd name="connsiteY3" fmla="*/ 0 h 13567"/>
                  <a:gd name="connsiteX4" fmla="*/ 44999 w 51791"/>
                  <a:gd name="connsiteY4" fmla="*/ 0 h 13567"/>
                  <a:gd name="connsiteX5" fmla="*/ 51791 w 51791"/>
                  <a:gd name="connsiteY5" fmla="*/ 6784 h 13567"/>
                  <a:gd name="connsiteX6" fmla="*/ 44999 w 51791"/>
                  <a:gd name="connsiteY6" fmla="*/ 13568 h 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1" h="13567">
                    <a:moveTo>
                      <a:pt x="44999" y="13568"/>
                    </a:moveTo>
                    <a:lnTo>
                      <a:pt x="6792" y="13568"/>
                    </a:lnTo>
                    <a:cubicBezTo>
                      <a:pt x="3041" y="13568"/>
                      <a:pt x="0" y="10530"/>
                      <a:pt x="0" y="6784"/>
                    </a:cubicBezTo>
                    <a:cubicBezTo>
                      <a:pt x="0" y="3037"/>
                      <a:pt x="3043" y="0"/>
                      <a:pt x="6792" y="0"/>
                    </a:cubicBezTo>
                    <a:lnTo>
                      <a:pt x="44999" y="0"/>
                    </a:lnTo>
                    <a:cubicBezTo>
                      <a:pt x="48750" y="0"/>
                      <a:pt x="51791" y="3040"/>
                      <a:pt x="51791" y="6784"/>
                    </a:cubicBezTo>
                    <a:cubicBezTo>
                      <a:pt x="51791" y="10533"/>
                      <a:pt x="48748" y="13568"/>
                      <a:pt x="44999" y="13568"/>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29" name="Forma libre: forma 28">
                <a:extLst>
                  <a:ext uri="{FF2B5EF4-FFF2-40B4-BE49-F238E27FC236}">
                    <a16:creationId xmlns:a16="http://schemas.microsoft.com/office/drawing/2014/main" id="{394817DC-B946-6D28-014A-5CE25820A98B}"/>
                  </a:ext>
                </a:extLst>
              </p:cNvPr>
              <p:cNvSpPr/>
              <p:nvPr/>
            </p:nvSpPr>
            <p:spPr>
              <a:xfrm>
                <a:off x="3306974" y="3250935"/>
                <a:ext cx="38662" cy="38615"/>
              </a:xfrm>
              <a:custGeom>
                <a:avLst/>
                <a:gdLst>
                  <a:gd name="connsiteX0" fmla="*/ 6791 w 40601"/>
                  <a:gd name="connsiteY0" fmla="*/ 40553 h 40552"/>
                  <a:gd name="connsiteX1" fmla="*/ 1990 w 40601"/>
                  <a:gd name="connsiteY1" fmla="*/ 38567 h 40552"/>
                  <a:gd name="connsiteX2" fmla="*/ 1990 w 40601"/>
                  <a:gd name="connsiteY2" fmla="*/ 28971 h 40552"/>
                  <a:gd name="connsiteX3" fmla="*/ 29008 w 40601"/>
                  <a:gd name="connsiteY3" fmla="*/ 1985 h 40552"/>
                  <a:gd name="connsiteX4" fmla="*/ 38612 w 40601"/>
                  <a:gd name="connsiteY4" fmla="*/ 1985 h 40552"/>
                  <a:gd name="connsiteX5" fmla="*/ 38612 w 40601"/>
                  <a:gd name="connsiteY5" fmla="*/ 11584 h 40552"/>
                  <a:gd name="connsiteX6" fmla="*/ 11597 w 40601"/>
                  <a:gd name="connsiteY6" fmla="*/ 38567 h 40552"/>
                  <a:gd name="connsiteX7" fmla="*/ 6793 w 40601"/>
                  <a:gd name="connsiteY7" fmla="*/ 40553 h 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1" h="40552">
                    <a:moveTo>
                      <a:pt x="6791" y="40553"/>
                    </a:moveTo>
                    <a:cubicBezTo>
                      <a:pt x="5053" y="40553"/>
                      <a:pt x="3316" y="39892"/>
                      <a:pt x="1990" y="38567"/>
                    </a:cubicBezTo>
                    <a:cubicBezTo>
                      <a:pt x="-663" y="35917"/>
                      <a:pt x="-663" y="31621"/>
                      <a:pt x="1990" y="28971"/>
                    </a:cubicBezTo>
                    <a:lnTo>
                      <a:pt x="29008" y="1985"/>
                    </a:lnTo>
                    <a:cubicBezTo>
                      <a:pt x="31658" y="-662"/>
                      <a:pt x="35959" y="-662"/>
                      <a:pt x="38612" y="1985"/>
                    </a:cubicBezTo>
                    <a:cubicBezTo>
                      <a:pt x="41265" y="4638"/>
                      <a:pt x="41265" y="8934"/>
                      <a:pt x="38612" y="11584"/>
                    </a:cubicBezTo>
                    <a:lnTo>
                      <a:pt x="11597" y="38567"/>
                    </a:lnTo>
                    <a:cubicBezTo>
                      <a:pt x="10270" y="39892"/>
                      <a:pt x="8533" y="40553"/>
                      <a:pt x="6793" y="40553"/>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0" name="Forma libre: forma 29">
                <a:extLst>
                  <a:ext uri="{FF2B5EF4-FFF2-40B4-BE49-F238E27FC236}">
                    <a16:creationId xmlns:a16="http://schemas.microsoft.com/office/drawing/2014/main" id="{8BEE1F39-7C8F-1036-0B31-83B3236AA747}"/>
                  </a:ext>
                </a:extLst>
              </p:cNvPr>
              <p:cNvSpPr/>
              <p:nvPr/>
            </p:nvSpPr>
            <p:spPr>
              <a:xfrm>
                <a:off x="3484481" y="3250935"/>
                <a:ext cx="38664" cy="38615"/>
              </a:xfrm>
              <a:custGeom>
                <a:avLst/>
                <a:gdLst>
                  <a:gd name="connsiteX0" fmla="*/ 33808 w 40603"/>
                  <a:gd name="connsiteY0" fmla="*/ 40553 h 40552"/>
                  <a:gd name="connsiteX1" fmla="*/ 29009 w 40603"/>
                  <a:gd name="connsiteY1" fmla="*/ 38567 h 40552"/>
                  <a:gd name="connsiteX2" fmla="*/ 1991 w 40603"/>
                  <a:gd name="connsiteY2" fmla="*/ 11584 h 40552"/>
                  <a:gd name="connsiteX3" fmla="*/ 1991 w 40603"/>
                  <a:gd name="connsiteY3" fmla="*/ 1985 h 40552"/>
                  <a:gd name="connsiteX4" fmla="*/ 11596 w 40603"/>
                  <a:gd name="connsiteY4" fmla="*/ 1985 h 40552"/>
                  <a:gd name="connsiteX5" fmla="*/ 38614 w 40603"/>
                  <a:gd name="connsiteY5" fmla="*/ 28971 h 40552"/>
                  <a:gd name="connsiteX6" fmla="*/ 38614 w 40603"/>
                  <a:gd name="connsiteY6" fmla="*/ 38567 h 40552"/>
                  <a:gd name="connsiteX7" fmla="*/ 33810 w 40603"/>
                  <a:gd name="connsiteY7" fmla="*/ 40553 h 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3" h="40552">
                    <a:moveTo>
                      <a:pt x="33808" y="40553"/>
                    </a:moveTo>
                    <a:cubicBezTo>
                      <a:pt x="32071" y="40553"/>
                      <a:pt x="30333" y="39892"/>
                      <a:pt x="29009" y="38567"/>
                    </a:cubicBezTo>
                    <a:lnTo>
                      <a:pt x="1991" y="11584"/>
                    </a:lnTo>
                    <a:cubicBezTo>
                      <a:pt x="-664" y="8934"/>
                      <a:pt x="-664" y="4638"/>
                      <a:pt x="1991" y="1985"/>
                    </a:cubicBezTo>
                    <a:cubicBezTo>
                      <a:pt x="4639" y="-662"/>
                      <a:pt x="8943" y="-662"/>
                      <a:pt x="11596" y="1985"/>
                    </a:cubicBezTo>
                    <a:lnTo>
                      <a:pt x="38614" y="28971"/>
                    </a:lnTo>
                    <a:cubicBezTo>
                      <a:pt x="41267" y="31621"/>
                      <a:pt x="41267" y="35917"/>
                      <a:pt x="38614" y="38567"/>
                    </a:cubicBezTo>
                    <a:cubicBezTo>
                      <a:pt x="37288" y="39892"/>
                      <a:pt x="35548" y="40553"/>
                      <a:pt x="33810" y="40553"/>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1" name="Forma libre: forma 30">
                <a:extLst>
                  <a:ext uri="{FF2B5EF4-FFF2-40B4-BE49-F238E27FC236}">
                    <a16:creationId xmlns:a16="http://schemas.microsoft.com/office/drawing/2014/main" id="{730AF7DA-FAAC-DEA3-A06B-0D2754FF2745}"/>
                  </a:ext>
                </a:extLst>
              </p:cNvPr>
              <p:cNvSpPr/>
              <p:nvPr/>
            </p:nvSpPr>
            <p:spPr>
              <a:xfrm>
                <a:off x="3515916" y="3175136"/>
                <a:ext cx="49317" cy="12919"/>
              </a:xfrm>
              <a:custGeom>
                <a:avLst/>
                <a:gdLst>
                  <a:gd name="connsiteX0" fmla="*/ 45000 w 51791"/>
                  <a:gd name="connsiteY0" fmla="*/ 13568 h 13567"/>
                  <a:gd name="connsiteX1" fmla="*/ 6789 w 51791"/>
                  <a:gd name="connsiteY1" fmla="*/ 13568 h 13567"/>
                  <a:gd name="connsiteX2" fmla="*/ 0 w 51791"/>
                  <a:gd name="connsiteY2" fmla="*/ 6784 h 13567"/>
                  <a:gd name="connsiteX3" fmla="*/ 6789 w 51791"/>
                  <a:gd name="connsiteY3" fmla="*/ 0 h 13567"/>
                  <a:gd name="connsiteX4" fmla="*/ 45000 w 51791"/>
                  <a:gd name="connsiteY4" fmla="*/ 0 h 13567"/>
                  <a:gd name="connsiteX5" fmla="*/ 51791 w 51791"/>
                  <a:gd name="connsiteY5" fmla="*/ 6784 h 13567"/>
                  <a:gd name="connsiteX6" fmla="*/ 45000 w 51791"/>
                  <a:gd name="connsiteY6" fmla="*/ 13568 h 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91" h="13567">
                    <a:moveTo>
                      <a:pt x="45000" y="13568"/>
                    </a:moveTo>
                    <a:lnTo>
                      <a:pt x="6789" y="13568"/>
                    </a:lnTo>
                    <a:cubicBezTo>
                      <a:pt x="3041" y="13568"/>
                      <a:pt x="0" y="10530"/>
                      <a:pt x="0" y="6784"/>
                    </a:cubicBezTo>
                    <a:cubicBezTo>
                      <a:pt x="0" y="3037"/>
                      <a:pt x="3043" y="0"/>
                      <a:pt x="6789" y="0"/>
                    </a:cubicBezTo>
                    <a:lnTo>
                      <a:pt x="45000" y="0"/>
                    </a:lnTo>
                    <a:cubicBezTo>
                      <a:pt x="48751" y="0"/>
                      <a:pt x="51791" y="3040"/>
                      <a:pt x="51791" y="6784"/>
                    </a:cubicBezTo>
                    <a:cubicBezTo>
                      <a:pt x="51791" y="10533"/>
                      <a:pt x="48748" y="13568"/>
                      <a:pt x="45000" y="13568"/>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2" name="Forma libre: forma 31">
                <a:extLst>
                  <a:ext uri="{FF2B5EF4-FFF2-40B4-BE49-F238E27FC236}">
                    <a16:creationId xmlns:a16="http://schemas.microsoft.com/office/drawing/2014/main" id="{0870F24A-F9B6-DB00-51D9-4013BF9AA976}"/>
                  </a:ext>
                </a:extLst>
              </p:cNvPr>
              <p:cNvSpPr/>
              <p:nvPr/>
            </p:nvSpPr>
            <p:spPr>
              <a:xfrm>
                <a:off x="3484481" y="3073638"/>
                <a:ext cx="38664" cy="38617"/>
              </a:xfrm>
              <a:custGeom>
                <a:avLst/>
                <a:gdLst>
                  <a:gd name="connsiteX0" fmla="*/ 6793 w 40603"/>
                  <a:gd name="connsiteY0" fmla="*/ 40555 h 40554"/>
                  <a:gd name="connsiteX1" fmla="*/ 1991 w 40603"/>
                  <a:gd name="connsiteY1" fmla="*/ 38569 h 40554"/>
                  <a:gd name="connsiteX2" fmla="*/ 1991 w 40603"/>
                  <a:gd name="connsiteY2" fmla="*/ 28973 h 40554"/>
                  <a:gd name="connsiteX3" fmla="*/ 29009 w 40603"/>
                  <a:gd name="connsiteY3" fmla="*/ 1987 h 40554"/>
                  <a:gd name="connsiteX4" fmla="*/ 38614 w 40603"/>
                  <a:gd name="connsiteY4" fmla="*/ 1987 h 40554"/>
                  <a:gd name="connsiteX5" fmla="*/ 38614 w 40603"/>
                  <a:gd name="connsiteY5" fmla="*/ 11586 h 40554"/>
                  <a:gd name="connsiteX6" fmla="*/ 11596 w 40603"/>
                  <a:gd name="connsiteY6" fmla="*/ 38569 h 40554"/>
                  <a:gd name="connsiteX7" fmla="*/ 6795 w 40603"/>
                  <a:gd name="connsiteY7" fmla="*/ 40555 h 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03" h="40554">
                    <a:moveTo>
                      <a:pt x="6793" y="40555"/>
                    </a:moveTo>
                    <a:cubicBezTo>
                      <a:pt x="5053" y="40555"/>
                      <a:pt x="3315" y="39894"/>
                      <a:pt x="1991" y="38569"/>
                    </a:cubicBezTo>
                    <a:cubicBezTo>
                      <a:pt x="-664" y="35919"/>
                      <a:pt x="-664" y="31623"/>
                      <a:pt x="1991" y="28973"/>
                    </a:cubicBezTo>
                    <a:lnTo>
                      <a:pt x="29009" y="1987"/>
                    </a:lnTo>
                    <a:cubicBezTo>
                      <a:pt x="31657" y="-662"/>
                      <a:pt x="35961" y="-662"/>
                      <a:pt x="38614" y="1987"/>
                    </a:cubicBezTo>
                    <a:cubicBezTo>
                      <a:pt x="41267" y="4637"/>
                      <a:pt x="41267" y="8931"/>
                      <a:pt x="38614" y="11586"/>
                    </a:cubicBezTo>
                    <a:lnTo>
                      <a:pt x="11596" y="38569"/>
                    </a:lnTo>
                    <a:cubicBezTo>
                      <a:pt x="10270" y="39894"/>
                      <a:pt x="8532" y="40555"/>
                      <a:pt x="6795" y="40555"/>
                    </a:cubicBezTo>
                    <a:close/>
                  </a:path>
                </a:pathLst>
              </a:custGeom>
              <a:grp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48" name="Grupo 47">
            <a:extLst>
              <a:ext uri="{FF2B5EF4-FFF2-40B4-BE49-F238E27FC236}">
                <a16:creationId xmlns:a16="http://schemas.microsoft.com/office/drawing/2014/main" id="{668CFC90-A43D-6508-B8F8-A22DC453D362}"/>
              </a:ext>
            </a:extLst>
          </p:cNvPr>
          <p:cNvGrpSpPr/>
          <p:nvPr/>
        </p:nvGrpSpPr>
        <p:grpSpPr>
          <a:xfrm>
            <a:off x="4224990" y="4181632"/>
            <a:ext cx="1001421" cy="829379"/>
            <a:chOff x="3120424" y="3179407"/>
            <a:chExt cx="2460324" cy="1837742"/>
          </a:xfrm>
        </p:grpSpPr>
        <p:pic>
          <p:nvPicPr>
            <p:cNvPr id="9" name="Imagen 8" descr="Un dibujo de una persona&#10;&#10;El contenido generado por IA puede ser incorrecto.">
              <a:extLst>
                <a:ext uri="{FF2B5EF4-FFF2-40B4-BE49-F238E27FC236}">
                  <a16:creationId xmlns:a16="http://schemas.microsoft.com/office/drawing/2014/main" id="{792D1C8D-024B-DCB1-30F0-66DFF7ACF38B}"/>
                </a:ext>
              </a:extLst>
            </p:cNvPr>
            <p:cNvPicPr>
              <a:picLocks noChangeAspect="1"/>
            </p:cNvPicPr>
            <p:nvPr/>
          </p:nvPicPr>
          <p:blipFill>
            <a:blip r:embed="rId7" cstate="email">
              <a:duotone>
                <a:prstClr val="black"/>
                <a:schemeClr val="tx1">
                  <a:lumMod val="90000"/>
                  <a:lumOff val="10000"/>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rot="11059626">
              <a:off x="3120424" y="3179407"/>
              <a:ext cx="2460324" cy="1837742"/>
            </a:xfrm>
            <a:prstGeom prst="rect">
              <a:avLst/>
            </a:prstGeom>
          </p:spPr>
        </p:pic>
        <p:grpSp>
          <p:nvGrpSpPr>
            <p:cNvPr id="2" name="Grupo 1">
              <a:extLst>
                <a:ext uri="{FF2B5EF4-FFF2-40B4-BE49-F238E27FC236}">
                  <a16:creationId xmlns:a16="http://schemas.microsoft.com/office/drawing/2014/main" id="{3E71C9DB-9CBA-0AE5-9E2E-C3084BFD5DBB}"/>
                </a:ext>
              </a:extLst>
            </p:cNvPr>
            <p:cNvGrpSpPr/>
            <p:nvPr/>
          </p:nvGrpSpPr>
          <p:grpSpPr>
            <a:xfrm>
              <a:off x="3748521" y="3673471"/>
              <a:ext cx="959387" cy="881208"/>
              <a:chOff x="2971198" y="4707176"/>
              <a:chExt cx="319802" cy="293742"/>
            </a:xfrm>
          </p:grpSpPr>
          <p:sp>
            <p:nvSpPr>
              <p:cNvPr id="34" name="Forma libre: forma 33">
                <a:extLst>
                  <a:ext uri="{FF2B5EF4-FFF2-40B4-BE49-F238E27FC236}">
                    <a16:creationId xmlns:a16="http://schemas.microsoft.com/office/drawing/2014/main" id="{5BAAFA8B-A8B7-216F-863A-F33AB2EB44A8}"/>
                  </a:ext>
                </a:extLst>
              </p:cNvPr>
              <p:cNvSpPr/>
              <p:nvPr/>
            </p:nvSpPr>
            <p:spPr>
              <a:xfrm>
                <a:off x="2971198" y="4707176"/>
                <a:ext cx="319802" cy="293742"/>
              </a:xfrm>
              <a:custGeom>
                <a:avLst/>
                <a:gdLst>
                  <a:gd name="connsiteX0" fmla="*/ 27797 w 308840"/>
                  <a:gd name="connsiteY0" fmla="*/ 27766 h 308475"/>
                  <a:gd name="connsiteX1" fmla="*/ 27797 w 308840"/>
                  <a:gd name="connsiteY1" fmla="*/ 128452 h 308475"/>
                  <a:gd name="connsiteX2" fmla="*/ 180239 w 308840"/>
                  <a:gd name="connsiteY2" fmla="*/ 280711 h 308475"/>
                  <a:gd name="connsiteX3" fmla="*/ 281044 w 308840"/>
                  <a:gd name="connsiteY3" fmla="*/ 280711 h 308475"/>
                  <a:gd name="connsiteX4" fmla="*/ 281044 w 308840"/>
                  <a:gd name="connsiteY4" fmla="*/ 180025 h 308475"/>
                  <a:gd name="connsiteX5" fmla="*/ 128605 w 308840"/>
                  <a:gd name="connsiteY5" fmla="*/ 27766 h 308475"/>
                  <a:gd name="connsiteX6" fmla="*/ 27797 w 308840"/>
                  <a:gd name="connsiteY6" fmla="*/ 27766 h 308475"/>
                  <a:gd name="connsiteX7" fmla="*/ 285962 w 308840"/>
                  <a:gd name="connsiteY7" fmla="*/ 285623 h 308475"/>
                  <a:gd name="connsiteX8" fmla="*/ 175319 w 308840"/>
                  <a:gd name="connsiteY8" fmla="*/ 285623 h 308475"/>
                  <a:gd name="connsiteX9" fmla="*/ 22879 w 308840"/>
                  <a:gd name="connsiteY9" fmla="*/ 133364 h 308475"/>
                  <a:gd name="connsiteX10" fmla="*/ 22879 w 308840"/>
                  <a:gd name="connsiteY10" fmla="*/ 22852 h 308475"/>
                  <a:gd name="connsiteX11" fmla="*/ 133522 w 308840"/>
                  <a:gd name="connsiteY11" fmla="*/ 22852 h 308475"/>
                  <a:gd name="connsiteX12" fmla="*/ 285962 w 308840"/>
                  <a:gd name="connsiteY12" fmla="*/ 175111 h 308475"/>
                  <a:gd name="connsiteX13" fmla="*/ 285962 w 308840"/>
                  <a:gd name="connsiteY13" fmla="*/ 285623 h 30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40" h="308475">
                    <a:moveTo>
                      <a:pt x="27797" y="27766"/>
                    </a:moveTo>
                    <a:cubicBezTo>
                      <a:pt x="5" y="55525"/>
                      <a:pt x="5" y="100694"/>
                      <a:pt x="27797" y="128452"/>
                    </a:cubicBezTo>
                    <a:lnTo>
                      <a:pt x="180239" y="280711"/>
                    </a:lnTo>
                    <a:cubicBezTo>
                      <a:pt x="208030" y="308473"/>
                      <a:pt x="253253" y="308473"/>
                      <a:pt x="281044" y="280711"/>
                    </a:cubicBezTo>
                    <a:cubicBezTo>
                      <a:pt x="308838" y="252953"/>
                      <a:pt x="308838" y="207784"/>
                      <a:pt x="281044" y="180025"/>
                    </a:cubicBezTo>
                    <a:lnTo>
                      <a:pt x="128605" y="27766"/>
                    </a:lnTo>
                    <a:cubicBezTo>
                      <a:pt x="100813" y="5"/>
                      <a:pt x="55591" y="5"/>
                      <a:pt x="27797" y="27766"/>
                    </a:cubicBezTo>
                    <a:close/>
                    <a:moveTo>
                      <a:pt x="285962" y="285623"/>
                    </a:moveTo>
                    <a:cubicBezTo>
                      <a:pt x="255457" y="316092"/>
                      <a:pt x="205824" y="316092"/>
                      <a:pt x="175319" y="285623"/>
                    </a:cubicBezTo>
                    <a:lnTo>
                      <a:pt x="22879" y="133364"/>
                    </a:lnTo>
                    <a:cubicBezTo>
                      <a:pt x="-7626" y="102895"/>
                      <a:pt x="-7626" y="53321"/>
                      <a:pt x="22879" y="22852"/>
                    </a:cubicBezTo>
                    <a:cubicBezTo>
                      <a:pt x="53384" y="-7617"/>
                      <a:pt x="103017" y="-7617"/>
                      <a:pt x="133522" y="22852"/>
                    </a:cubicBezTo>
                    <a:lnTo>
                      <a:pt x="285962" y="175111"/>
                    </a:lnTo>
                    <a:cubicBezTo>
                      <a:pt x="316467" y="205580"/>
                      <a:pt x="316467" y="255154"/>
                      <a:pt x="285962" y="285623"/>
                    </a:cubicBezTo>
                    <a:close/>
                  </a:path>
                </a:pathLst>
              </a:custGeom>
              <a:solidFill>
                <a:srgbClr val="012754"/>
              </a:solidFill>
              <a:ln w="22225" cap="flat">
                <a:solidFill>
                  <a:srgbClr val="012754"/>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sp>
            <p:nvSpPr>
              <p:cNvPr id="35" name="Forma libre: forma 34">
                <a:extLst>
                  <a:ext uri="{FF2B5EF4-FFF2-40B4-BE49-F238E27FC236}">
                    <a16:creationId xmlns:a16="http://schemas.microsoft.com/office/drawing/2014/main" id="{6BEFA085-BCCB-B690-E57E-EA1D35EFCFFA}"/>
                  </a:ext>
                </a:extLst>
              </p:cNvPr>
              <p:cNvSpPr/>
              <p:nvPr/>
            </p:nvSpPr>
            <p:spPr>
              <a:xfrm>
                <a:off x="2976325" y="4712772"/>
                <a:ext cx="214293" cy="197223"/>
              </a:xfrm>
              <a:custGeom>
                <a:avLst/>
                <a:gdLst>
                  <a:gd name="connsiteX0" fmla="*/ 206948 w 206948"/>
                  <a:gd name="connsiteY0" fmla="*/ 101107 h 207115"/>
                  <a:gd name="connsiteX1" fmla="*/ 129075 w 206948"/>
                  <a:gd name="connsiteY1" fmla="*/ 23320 h 207115"/>
                  <a:gd name="connsiteX2" fmla="*/ 21315 w 206948"/>
                  <a:gd name="connsiteY2" fmla="*/ 21291 h 207115"/>
                  <a:gd name="connsiteX3" fmla="*/ 21315 w 206948"/>
                  <a:gd name="connsiteY3" fmla="*/ 21291 h 207115"/>
                  <a:gd name="connsiteX4" fmla="*/ 23346 w 206948"/>
                  <a:gd name="connsiteY4" fmla="*/ 128924 h 207115"/>
                  <a:gd name="connsiteX5" fmla="*/ 100811 w 206948"/>
                  <a:gd name="connsiteY5" fmla="*/ 207115 h 207115"/>
                  <a:gd name="connsiteX6" fmla="*/ 206945 w 206948"/>
                  <a:gd name="connsiteY6" fmla="*/ 101107 h 2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48" h="207115">
                    <a:moveTo>
                      <a:pt x="206948" y="101107"/>
                    </a:moveTo>
                    <a:lnTo>
                      <a:pt x="129075" y="23320"/>
                    </a:lnTo>
                    <a:cubicBezTo>
                      <a:pt x="98757" y="-6961"/>
                      <a:pt x="50509" y="-7873"/>
                      <a:pt x="21315" y="21291"/>
                    </a:cubicBezTo>
                    <a:lnTo>
                      <a:pt x="21315" y="21291"/>
                    </a:lnTo>
                    <a:cubicBezTo>
                      <a:pt x="-7879" y="50451"/>
                      <a:pt x="-6971" y="98639"/>
                      <a:pt x="23346" y="128924"/>
                    </a:cubicBezTo>
                    <a:lnTo>
                      <a:pt x="100811" y="207115"/>
                    </a:lnTo>
                    <a:lnTo>
                      <a:pt x="206945" y="101107"/>
                    </a:ln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grpSp>
      <p:grpSp>
        <p:nvGrpSpPr>
          <p:cNvPr id="50" name="Grupo 49">
            <a:extLst>
              <a:ext uri="{FF2B5EF4-FFF2-40B4-BE49-F238E27FC236}">
                <a16:creationId xmlns:a16="http://schemas.microsoft.com/office/drawing/2014/main" id="{43640145-18E0-871D-C3A9-7741D8C027F7}"/>
              </a:ext>
            </a:extLst>
          </p:cNvPr>
          <p:cNvGrpSpPr/>
          <p:nvPr/>
        </p:nvGrpSpPr>
        <p:grpSpPr>
          <a:xfrm>
            <a:off x="6737792" y="4998818"/>
            <a:ext cx="871512" cy="955505"/>
            <a:chOff x="9692755" y="1584642"/>
            <a:chExt cx="1502615" cy="2006170"/>
          </a:xfrm>
        </p:grpSpPr>
        <p:pic>
          <p:nvPicPr>
            <p:cNvPr id="10" name="Imagen 9" descr="Un dibujo de una persona&#10;&#10;El contenido generado por IA puede ser incorrecto.">
              <a:extLst>
                <a:ext uri="{FF2B5EF4-FFF2-40B4-BE49-F238E27FC236}">
                  <a16:creationId xmlns:a16="http://schemas.microsoft.com/office/drawing/2014/main" id="{15283B65-647D-A0F0-7422-0F4205BDB9C1}"/>
                </a:ext>
              </a:extLst>
            </p:cNvPr>
            <p:cNvPicPr>
              <a:picLocks noChangeAspect="1"/>
            </p:cNvPicPr>
            <p:nvPr/>
          </p:nvPicPr>
          <p:blipFill>
            <a:blip r:embed="rId9" cstate="email">
              <a:duotone>
                <a:prstClr val="black"/>
                <a:schemeClr val="bg2">
                  <a:lumMod val="75000"/>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rot="18751972" flipV="1">
              <a:off x="9440978" y="1836419"/>
              <a:ext cx="2006170" cy="1502615"/>
            </a:xfrm>
            <a:prstGeom prst="rect">
              <a:avLst/>
            </a:prstGeom>
          </p:spPr>
        </p:pic>
        <p:sp>
          <p:nvSpPr>
            <p:cNvPr id="38" name="Forma libre: forma 37">
              <a:extLst>
                <a:ext uri="{FF2B5EF4-FFF2-40B4-BE49-F238E27FC236}">
                  <a16:creationId xmlns:a16="http://schemas.microsoft.com/office/drawing/2014/main" id="{9D55BAA9-AE09-1299-7B4F-6A4C0B6F30FE}"/>
                </a:ext>
              </a:extLst>
            </p:cNvPr>
            <p:cNvSpPr/>
            <p:nvPr/>
          </p:nvSpPr>
          <p:spPr>
            <a:xfrm>
              <a:off x="10021017" y="2062620"/>
              <a:ext cx="846091" cy="1011988"/>
            </a:xfrm>
            <a:custGeom>
              <a:avLst/>
              <a:gdLst>
                <a:gd name="connsiteX0" fmla="*/ 423948 w 470968"/>
                <a:gd name="connsiteY0" fmla="*/ 116633 h 432000"/>
                <a:gd name="connsiteX1" fmla="*/ 397115 w 470968"/>
                <a:gd name="connsiteY1" fmla="*/ 89821 h 432000"/>
                <a:gd name="connsiteX2" fmla="*/ 423948 w 470968"/>
                <a:gd name="connsiteY2" fmla="*/ 29732 h 432000"/>
                <a:gd name="connsiteX3" fmla="*/ 450781 w 470968"/>
                <a:gd name="connsiteY3" fmla="*/ 89821 h 432000"/>
                <a:gd name="connsiteX4" fmla="*/ 423948 w 470968"/>
                <a:gd name="connsiteY4" fmla="*/ 116633 h 432000"/>
                <a:gd name="connsiteX5" fmla="*/ 300842 w 470968"/>
                <a:gd name="connsiteY5" fmla="*/ 162394 h 432000"/>
                <a:gd name="connsiteX6" fmla="*/ 275987 w 470968"/>
                <a:gd name="connsiteY6" fmla="*/ 137569 h 432000"/>
                <a:gd name="connsiteX7" fmla="*/ 270078 w 470968"/>
                <a:gd name="connsiteY7" fmla="*/ 131682 h 432000"/>
                <a:gd name="connsiteX8" fmla="*/ 309084 w 470968"/>
                <a:gd name="connsiteY8" fmla="*/ 123817 h 432000"/>
                <a:gd name="connsiteX9" fmla="*/ 300842 w 470968"/>
                <a:gd name="connsiteY9" fmla="*/ 162394 h 432000"/>
                <a:gd name="connsiteX10" fmla="*/ 260542 w 470968"/>
                <a:gd name="connsiteY10" fmla="*/ 214603 h 432000"/>
                <a:gd name="connsiteX11" fmla="*/ 235003 w 470968"/>
                <a:gd name="connsiteY11" fmla="*/ 189094 h 432000"/>
                <a:gd name="connsiteX12" fmla="*/ 220749 w 470968"/>
                <a:gd name="connsiteY12" fmla="*/ 189094 h 432000"/>
                <a:gd name="connsiteX13" fmla="*/ 220749 w 470968"/>
                <a:gd name="connsiteY13" fmla="*/ 203331 h 432000"/>
                <a:gd name="connsiteX14" fmla="*/ 246289 w 470968"/>
                <a:gd name="connsiteY14" fmla="*/ 228840 h 432000"/>
                <a:gd name="connsiteX15" fmla="*/ 219709 w 470968"/>
                <a:gd name="connsiteY15" fmla="*/ 255387 h 432000"/>
                <a:gd name="connsiteX16" fmla="*/ 194170 w 470968"/>
                <a:gd name="connsiteY16" fmla="*/ 229904 h 432000"/>
                <a:gd name="connsiteX17" fmla="*/ 179917 w 470968"/>
                <a:gd name="connsiteY17" fmla="*/ 229904 h 432000"/>
                <a:gd name="connsiteX18" fmla="*/ 179917 w 470968"/>
                <a:gd name="connsiteY18" fmla="*/ 244140 h 432000"/>
                <a:gd name="connsiteX19" fmla="*/ 205456 w 470968"/>
                <a:gd name="connsiteY19" fmla="*/ 269624 h 432000"/>
                <a:gd name="connsiteX20" fmla="*/ 181590 w 470968"/>
                <a:gd name="connsiteY20" fmla="*/ 293461 h 432000"/>
                <a:gd name="connsiteX21" fmla="*/ 156051 w 470968"/>
                <a:gd name="connsiteY21" fmla="*/ 267952 h 432000"/>
                <a:gd name="connsiteX22" fmla="*/ 141798 w 470968"/>
                <a:gd name="connsiteY22" fmla="*/ 267952 h 432000"/>
                <a:gd name="connsiteX23" fmla="*/ 141798 w 470968"/>
                <a:gd name="connsiteY23" fmla="*/ 282189 h 432000"/>
                <a:gd name="connsiteX24" fmla="*/ 167337 w 470968"/>
                <a:gd name="connsiteY24" fmla="*/ 307697 h 432000"/>
                <a:gd name="connsiteX25" fmla="*/ 143497 w 470968"/>
                <a:gd name="connsiteY25" fmla="*/ 331535 h 432000"/>
                <a:gd name="connsiteX26" fmla="*/ 117958 w 470968"/>
                <a:gd name="connsiteY26" fmla="*/ 306026 h 432000"/>
                <a:gd name="connsiteX27" fmla="*/ 103704 w 470968"/>
                <a:gd name="connsiteY27" fmla="*/ 306026 h 432000"/>
                <a:gd name="connsiteX28" fmla="*/ 103704 w 470968"/>
                <a:gd name="connsiteY28" fmla="*/ 320262 h 432000"/>
                <a:gd name="connsiteX29" fmla="*/ 129218 w 470968"/>
                <a:gd name="connsiteY29" fmla="*/ 345771 h 432000"/>
                <a:gd name="connsiteX30" fmla="*/ 110831 w 470968"/>
                <a:gd name="connsiteY30" fmla="*/ 364162 h 432000"/>
                <a:gd name="connsiteX31" fmla="*/ 67894 w 470968"/>
                <a:gd name="connsiteY31" fmla="*/ 321301 h 432000"/>
                <a:gd name="connsiteX32" fmla="*/ 249662 w 470968"/>
                <a:gd name="connsiteY32" fmla="*/ 139773 h 432000"/>
                <a:gd name="connsiteX33" fmla="*/ 292574 w 470968"/>
                <a:gd name="connsiteY33" fmla="*/ 182609 h 432000"/>
                <a:gd name="connsiteX34" fmla="*/ 260542 w 470968"/>
                <a:gd name="connsiteY34" fmla="*/ 214603 h 432000"/>
                <a:gd name="connsiteX35" fmla="*/ 432520 w 470968"/>
                <a:gd name="connsiteY35" fmla="*/ 4757 h 432000"/>
                <a:gd name="connsiteX36" fmla="*/ 423948 w 470968"/>
                <a:gd name="connsiteY36" fmla="*/ 0 h 432000"/>
                <a:gd name="connsiteX37" fmla="*/ 415376 w 470968"/>
                <a:gd name="connsiteY37" fmla="*/ 4757 h 432000"/>
                <a:gd name="connsiteX38" fmla="*/ 319711 w 470968"/>
                <a:gd name="connsiteY38" fmla="*/ 101122 h 432000"/>
                <a:gd name="connsiteX39" fmla="*/ 247658 w 470968"/>
                <a:gd name="connsiteY39" fmla="*/ 115650 h 432000"/>
                <a:gd name="connsiteX40" fmla="*/ 247607 w 470968"/>
                <a:gd name="connsiteY40" fmla="*/ 115660 h 432000"/>
                <a:gd name="connsiteX41" fmla="*/ 246491 w 470968"/>
                <a:gd name="connsiteY41" fmla="*/ 115976 h 432000"/>
                <a:gd name="connsiteX42" fmla="*/ 246162 w 470968"/>
                <a:gd name="connsiteY42" fmla="*/ 116093 h 432000"/>
                <a:gd name="connsiteX43" fmla="*/ 245274 w 470968"/>
                <a:gd name="connsiteY43" fmla="*/ 116468 h 432000"/>
                <a:gd name="connsiteX44" fmla="*/ 244995 w 470968"/>
                <a:gd name="connsiteY44" fmla="*/ 116597 h 432000"/>
                <a:gd name="connsiteX45" fmla="*/ 243981 w 470968"/>
                <a:gd name="connsiteY45" fmla="*/ 117205 h 432000"/>
                <a:gd name="connsiteX46" fmla="*/ 243752 w 470968"/>
                <a:gd name="connsiteY46" fmla="*/ 117377 h 432000"/>
                <a:gd name="connsiteX47" fmla="*/ 243042 w 470968"/>
                <a:gd name="connsiteY47" fmla="*/ 117940 h 432000"/>
                <a:gd name="connsiteX48" fmla="*/ 242738 w 470968"/>
                <a:gd name="connsiteY48" fmla="*/ 118221 h 432000"/>
                <a:gd name="connsiteX49" fmla="*/ 242535 w 470968"/>
                <a:gd name="connsiteY49" fmla="*/ 118406 h 432000"/>
                <a:gd name="connsiteX50" fmla="*/ 53640 w 470968"/>
                <a:gd name="connsiteY50" fmla="*/ 307064 h 432000"/>
                <a:gd name="connsiteX51" fmla="*/ 44434 w 470968"/>
                <a:gd name="connsiteY51" fmla="*/ 297869 h 432000"/>
                <a:gd name="connsiteX52" fmla="*/ 30180 w 470968"/>
                <a:gd name="connsiteY52" fmla="*/ 297869 h 432000"/>
                <a:gd name="connsiteX53" fmla="*/ 30180 w 470968"/>
                <a:gd name="connsiteY53" fmla="*/ 312105 h 432000"/>
                <a:gd name="connsiteX54" fmla="*/ 46514 w 470968"/>
                <a:gd name="connsiteY54" fmla="*/ 328444 h 432000"/>
                <a:gd name="connsiteX55" fmla="*/ 69339 w 470968"/>
                <a:gd name="connsiteY55" fmla="*/ 351218 h 432000"/>
                <a:gd name="connsiteX56" fmla="*/ 40046 w 470968"/>
                <a:gd name="connsiteY56" fmla="*/ 380476 h 432000"/>
                <a:gd name="connsiteX57" fmla="*/ 17221 w 470968"/>
                <a:gd name="connsiteY57" fmla="*/ 357702 h 432000"/>
                <a:gd name="connsiteX58" fmla="*/ 2967 w 470968"/>
                <a:gd name="connsiteY58" fmla="*/ 357702 h 432000"/>
                <a:gd name="connsiteX59" fmla="*/ 2967 w 470968"/>
                <a:gd name="connsiteY59" fmla="*/ 371939 h 432000"/>
                <a:gd name="connsiteX60" fmla="*/ 60133 w 470968"/>
                <a:gd name="connsiteY60" fmla="*/ 429037 h 432000"/>
                <a:gd name="connsiteX61" fmla="*/ 67259 w 470968"/>
                <a:gd name="connsiteY61" fmla="*/ 432000 h 432000"/>
                <a:gd name="connsiteX62" fmla="*/ 74386 w 470968"/>
                <a:gd name="connsiteY62" fmla="*/ 429062 h 432000"/>
                <a:gd name="connsiteX63" fmla="*/ 74386 w 470968"/>
                <a:gd name="connsiteY63" fmla="*/ 414800 h 432000"/>
                <a:gd name="connsiteX64" fmla="*/ 54274 w 470968"/>
                <a:gd name="connsiteY64" fmla="*/ 394738 h 432000"/>
                <a:gd name="connsiteX65" fmla="*/ 83593 w 470968"/>
                <a:gd name="connsiteY65" fmla="*/ 365454 h 432000"/>
                <a:gd name="connsiteX66" fmla="*/ 103704 w 470968"/>
                <a:gd name="connsiteY66" fmla="*/ 385542 h 432000"/>
                <a:gd name="connsiteX67" fmla="*/ 120037 w 470968"/>
                <a:gd name="connsiteY67" fmla="*/ 401856 h 432000"/>
                <a:gd name="connsiteX68" fmla="*/ 127164 w 470968"/>
                <a:gd name="connsiteY68" fmla="*/ 404794 h 432000"/>
                <a:gd name="connsiteX69" fmla="*/ 134265 w 470968"/>
                <a:gd name="connsiteY69" fmla="*/ 401856 h 432000"/>
                <a:gd name="connsiteX70" fmla="*/ 134265 w 470968"/>
                <a:gd name="connsiteY70" fmla="*/ 387594 h 432000"/>
                <a:gd name="connsiteX71" fmla="*/ 125084 w 470968"/>
                <a:gd name="connsiteY71" fmla="*/ 378424 h 432000"/>
                <a:gd name="connsiteX72" fmla="*/ 150573 w 470968"/>
                <a:gd name="connsiteY72" fmla="*/ 352965 h 432000"/>
                <a:gd name="connsiteX73" fmla="*/ 150624 w 470968"/>
                <a:gd name="connsiteY73" fmla="*/ 352915 h 432000"/>
                <a:gd name="connsiteX74" fmla="*/ 150649 w 470968"/>
                <a:gd name="connsiteY74" fmla="*/ 352864 h 432000"/>
                <a:gd name="connsiteX75" fmla="*/ 226785 w 470968"/>
                <a:gd name="connsiteY75" fmla="*/ 276818 h 432000"/>
                <a:gd name="connsiteX76" fmla="*/ 226861 w 470968"/>
                <a:gd name="connsiteY76" fmla="*/ 276767 h 432000"/>
                <a:gd name="connsiteX77" fmla="*/ 226912 w 470968"/>
                <a:gd name="connsiteY77" fmla="*/ 276691 h 432000"/>
                <a:gd name="connsiteX78" fmla="*/ 313954 w 470968"/>
                <a:gd name="connsiteY78" fmla="*/ 189753 h 432000"/>
                <a:gd name="connsiteX79" fmla="*/ 314106 w 470968"/>
                <a:gd name="connsiteY79" fmla="*/ 189601 h 432000"/>
                <a:gd name="connsiteX80" fmla="*/ 314385 w 470968"/>
                <a:gd name="connsiteY80" fmla="*/ 189271 h 432000"/>
                <a:gd name="connsiteX81" fmla="*/ 314918 w 470968"/>
                <a:gd name="connsiteY81" fmla="*/ 188613 h 432000"/>
                <a:gd name="connsiteX82" fmla="*/ 315146 w 470968"/>
                <a:gd name="connsiteY82" fmla="*/ 188334 h 432000"/>
                <a:gd name="connsiteX83" fmla="*/ 315780 w 470968"/>
                <a:gd name="connsiteY83" fmla="*/ 187296 h 432000"/>
                <a:gd name="connsiteX84" fmla="*/ 315780 w 470968"/>
                <a:gd name="connsiteY84" fmla="*/ 187270 h 432000"/>
                <a:gd name="connsiteX85" fmla="*/ 316262 w 470968"/>
                <a:gd name="connsiteY85" fmla="*/ 186181 h 432000"/>
                <a:gd name="connsiteX86" fmla="*/ 316363 w 470968"/>
                <a:gd name="connsiteY86" fmla="*/ 185877 h 432000"/>
                <a:gd name="connsiteX87" fmla="*/ 316642 w 470968"/>
                <a:gd name="connsiteY87" fmla="*/ 184940 h 432000"/>
                <a:gd name="connsiteX88" fmla="*/ 316693 w 470968"/>
                <a:gd name="connsiteY88" fmla="*/ 184737 h 432000"/>
                <a:gd name="connsiteX89" fmla="*/ 330845 w 470968"/>
                <a:gd name="connsiteY89" fmla="*/ 118517 h 432000"/>
                <a:gd name="connsiteX90" fmla="*/ 382887 w 470968"/>
                <a:gd name="connsiteY90" fmla="*/ 66536 h 432000"/>
                <a:gd name="connsiteX91" fmla="*/ 376952 w 470968"/>
                <a:gd name="connsiteY91" fmla="*/ 89827 h 432000"/>
                <a:gd name="connsiteX92" fmla="*/ 423948 w 470968"/>
                <a:gd name="connsiteY92" fmla="*/ 136784 h 432000"/>
                <a:gd name="connsiteX93" fmla="*/ 470969 w 470968"/>
                <a:gd name="connsiteY93" fmla="*/ 89827 h 432000"/>
                <a:gd name="connsiteX94" fmla="*/ 432520 w 470968"/>
                <a:gd name="connsiteY94" fmla="*/ 4765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70968" h="432000">
                  <a:moveTo>
                    <a:pt x="423948" y="116633"/>
                  </a:moveTo>
                  <a:cubicBezTo>
                    <a:pt x="409137" y="116633"/>
                    <a:pt x="397115" y="104605"/>
                    <a:pt x="397115" y="89821"/>
                  </a:cubicBezTo>
                  <a:cubicBezTo>
                    <a:pt x="397115" y="79995"/>
                    <a:pt x="410887" y="52401"/>
                    <a:pt x="423948" y="29732"/>
                  </a:cubicBezTo>
                  <a:cubicBezTo>
                    <a:pt x="437009" y="52394"/>
                    <a:pt x="450781" y="79983"/>
                    <a:pt x="450781" y="89821"/>
                  </a:cubicBezTo>
                  <a:cubicBezTo>
                    <a:pt x="450781" y="104605"/>
                    <a:pt x="438759" y="116633"/>
                    <a:pt x="423948" y="116633"/>
                  </a:cubicBezTo>
                  <a:close/>
                  <a:moveTo>
                    <a:pt x="300842" y="162394"/>
                  </a:moveTo>
                  <a:lnTo>
                    <a:pt x="275987" y="137569"/>
                  </a:lnTo>
                  <a:lnTo>
                    <a:pt x="270078" y="131682"/>
                  </a:lnTo>
                  <a:lnTo>
                    <a:pt x="309084" y="123817"/>
                  </a:lnTo>
                  <a:lnTo>
                    <a:pt x="300842" y="162394"/>
                  </a:lnTo>
                  <a:close/>
                  <a:moveTo>
                    <a:pt x="260542" y="214603"/>
                  </a:moveTo>
                  <a:lnTo>
                    <a:pt x="235003" y="189094"/>
                  </a:lnTo>
                  <a:cubicBezTo>
                    <a:pt x="231046" y="185168"/>
                    <a:pt x="224680" y="185168"/>
                    <a:pt x="220749" y="189094"/>
                  </a:cubicBezTo>
                  <a:cubicBezTo>
                    <a:pt x="216818" y="193046"/>
                    <a:pt x="216818" y="199430"/>
                    <a:pt x="220749" y="203331"/>
                  </a:cubicBezTo>
                  <a:lnTo>
                    <a:pt x="246289" y="228840"/>
                  </a:lnTo>
                  <a:lnTo>
                    <a:pt x="219709" y="255387"/>
                  </a:lnTo>
                  <a:lnTo>
                    <a:pt x="194170" y="229904"/>
                  </a:lnTo>
                  <a:cubicBezTo>
                    <a:pt x="190213" y="225952"/>
                    <a:pt x="183848" y="225952"/>
                    <a:pt x="179917" y="229904"/>
                  </a:cubicBezTo>
                  <a:cubicBezTo>
                    <a:pt x="175986" y="233830"/>
                    <a:pt x="175986" y="240214"/>
                    <a:pt x="179917" y="244140"/>
                  </a:cubicBezTo>
                  <a:lnTo>
                    <a:pt x="205456" y="269624"/>
                  </a:lnTo>
                  <a:lnTo>
                    <a:pt x="181590" y="293461"/>
                  </a:lnTo>
                  <a:lnTo>
                    <a:pt x="156051" y="267952"/>
                  </a:lnTo>
                  <a:cubicBezTo>
                    <a:pt x="152120" y="264026"/>
                    <a:pt x="145729" y="264026"/>
                    <a:pt x="141798" y="267952"/>
                  </a:cubicBezTo>
                  <a:cubicBezTo>
                    <a:pt x="137867" y="271904"/>
                    <a:pt x="137867" y="278262"/>
                    <a:pt x="141798" y="282189"/>
                  </a:cubicBezTo>
                  <a:lnTo>
                    <a:pt x="167337" y="307697"/>
                  </a:lnTo>
                  <a:lnTo>
                    <a:pt x="143497" y="331535"/>
                  </a:lnTo>
                  <a:lnTo>
                    <a:pt x="117958" y="306026"/>
                  </a:lnTo>
                  <a:cubicBezTo>
                    <a:pt x="114001" y="302074"/>
                    <a:pt x="107636" y="302074"/>
                    <a:pt x="103704" y="306026"/>
                  </a:cubicBezTo>
                  <a:cubicBezTo>
                    <a:pt x="99748" y="309952"/>
                    <a:pt x="99748" y="316336"/>
                    <a:pt x="103704" y="320262"/>
                  </a:cubicBezTo>
                  <a:lnTo>
                    <a:pt x="129218" y="345771"/>
                  </a:lnTo>
                  <a:lnTo>
                    <a:pt x="110831" y="364162"/>
                  </a:lnTo>
                  <a:lnTo>
                    <a:pt x="67894" y="321301"/>
                  </a:lnTo>
                  <a:lnTo>
                    <a:pt x="249662" y="139773"/>
                  </a:lnTo>
                  <a:lnTo>
                    <a:pt x="292574" y="182609"/>
                  </a:lnTo>
                  <a:lnTo>
                    <a:pt x="260542" y="214603"/>
                  </a:lnTo>
                  <a:close/>
                  <a:moveTo>
                    <a:pt x="432520" y="4757"/>
                  </a:moveTo>
                  <a:cubicBezTo>
                    <a:pt x="430669" y="1801"/>
                    <a:pt x="427448" y="0"/>
                    <a:pt x="423948" y="0"/>
                  </a:cubicBezTo>
                  <a:cubicBezTo>
                    <a:pt x="420474" y="0"/>
                    <a:pt x="417227" y="1799"/>
                    <a:pt x="415376" y="4757"/>
                  </a:cubicBezTo>
                  <a:cubicBezTo>
                    <a:pt x="414818" y="5692"/>
                    <a:pt x="319711" y="101122"/>
                    <a:pt x="319711" y="101122"/>
                  </a:cubicBezTo>
                  <a:lnTo>
                    <a:pt x="247658" y="115650"/>
                  </a:lnTo>
                  <a:cubicBezTo>
                    <a:pt x="247658" y="115650"/>
                    <a:pt x="247633" y="115660"/>
                    <a:pt x="247607" y="115660"/>
                  </a:cubicBezTo>
                  <a:cubicBezTo>
                    <a:pt x="247227" y="115741"/>
                    <a:pt x="246846" y="115847"/>
                    <a:pt x="246491" y="115976"/>
                  </a:cubicBezTo>
                  <a:cubicBezTo>
                    <a:pt x="246365" y="116012"/>
                    <a:pt x="246263" y="116058"/>
                    <a:pt x="246162" y="116093"/>
                  </a:cubicBezTo>
                  <a:cubicBezTo>
                    <a:pt x="245857" y="116197"/>
                    <a:pt x="245553" y="116326"/>
                    <a:pt x="245274" y="116468"/>
                  </a:cubicBezTo>
                  <a:cubicBezTo>
                    <a:pt x="245198" y="116503"/>
                    <a:pt x="245097" y="116549"/>
                    <a:pt x="244995" y="116597"/>
                  </a:cubicBezTo>
                  <a:cubicBezTo>
                    <a:pt x="244665" y="116769"/>
                    <a:pt x="244310" y="116982"/>
                    <a:pt x="243981" y="117205"/>
                  </a:cubicBezTo>
                  <a:cubicBezTo>
                    <a:pt x="243905" y="117263"/>
                    <a:pt x="243828" y="117322"/>
                    <a:pt x="243752" y="117377"/>
                  </a:cubicBezTo>
                  <a:cubicBezTo>
                    <a:pt x="243499" y="117552"/>
                    <a:pt x="243270" y="117742"/>
                    <a:pt x="243042" y="117940"/>
                  </a:cubicBezTo>
                  <a:cubicBezTo>
                    <a:pt x="242941" y="118033"/>
                    <a:pt x="242839" y="118125"/>
                    <a:pt x="242738" y="118221"/>
                  </a:cubicBezTo>
                  <a:cubicBezTo>
                    <a:pt x="242662" y="118279"/>
                    <a:pt x="242586" y="118337"/>
                    <a:pt x="242535" y="118406"/>
                  </a:cubicBezTo>
                  <a:lnTo>
                    <a:pt x="53640" y="307064"/>
                  </a:lnTo>
                  <a:lnTo>
                    <a:pt x="44434" y="297869"/>
                  </a:lnTo>
                  <a:cubicBezTo>
                    <a:pt x="40503" y="293942"/>
                    <a:pt x="34112" y="293942"/>
                    <a:pt x="30180" y="297869"/>
                  </a:cubicBezTo>
                  <a:cubicBezTo>
                    <a:pt x="26249" y="301795"/>
                    <a:pt x="26249" y="308179"/>
                    <a:pt x="30180" y="312105"/>
                  </a:cubicBezTo>
                  <a:lnTo>
                    <a:pt x="46514" y="328444"/>
                  </a:lnTo>
                  <a:lnTo>
                    <a:pt x="69339" y="351218"/>
                  </a:lnTo>
                  <a:lnTo>
                    <a:pt x="40046" y="380476"/>
                  </a:lnTo>
                  <a:lnTo>
                    <a:pt x="17221" y="357702"/>
                  </a:lnTo>
                  <a:cubicBezTo>
                    <a:pt x="13290" y="353751"/>
                    <a:pt x="6898" y="353776"/>
                    <a:pt x="2967" y="357702"/>
                  </a:cubicBezTo>
                  <a:cubicBezTo>
                    <a:pt x="-989" y="361629"/>
                    <a:pt x="-989" y="368013"/>
                    <a:pt x="2967" y="371939"/>
                  </a:cubicBezTo>
                  <a:lnTo>
                    <a:pt x="60133" y="429037"/>
                  </a:lnTo>
                  <a:cubicBezTo>
                    <a:pt x="62111" y="431013"/>
                    <a:pt x="64673" y="432000"/>
                    <a:pt x="67259" y="432000"/>
                  </a:cubicBezTo>
                  <a:cubicBezTo>
                    <a:pt x="69846" y="432000"/>
                    <a:pt x="72408" y="431013"/>
                    <a:pt x="74386" y="429062"/>
                  </a:cubicBezTo>
                  <a:cubicBezTo>
                    <a:pt x="78343" y="425110"/>
                    <a:pt x="78343" y="418727"/>
                    <a:pt x="74386" y="414800"/>
                  </a:cubicBezTo>
                  <a:lnTo>
                    <a:pt x="54274" y="394738"/>
                  </a:lnTo>
                  <a:lnTo>
                    <a:pt x="83593" y="365454"/>
                  </a:lnTo>
                  <a:lnTo>
                    <a:pt x="103704" y="385542"/>
                  </a:lnTo>
                  <a:lnTo>
                    <a:pt x="120037" y="401856"/>
                  </a:lnTo>
                  <a:cubicBezTo>
                    <a:pt x="121990" y="403806"/>
                    <a:pt x="124577" y="404794"/>
                    <a:pt x="127164" y="404794"/>
                  </a:cubicBezTo>
                  <a:cubicBezTo>
                    <a:pt x="129726" y="404794"/>
                    <a:pt x="132313" y="403806"/>
                    <a:pt x="134265" y="401856"/>
                  </a:cubicBezTo>
                  <a:cubicBezTo>
                    <a:pt x="138222" y="397904"/>
                    <a:pt x="138222" y="391546"/>
                    <a:pt x="134265" y="387594"/>
                  </a:cubicBezTo>
                  <a:lnTo>
                    <a:pt x="125084" y="378424"/>
                  </a:lnTo>
                  <a:lnTo>
                    <a:pt x="150573" y="352965"/>
                  </a:lnTo>
                  <a:cubicBezTo>
                    <a:pt x="150598" y="352940"/>
                    <a:pt x="150598" y="352940"/>
                    <a:pt x="150624" y="352915"/>
                  </a:cubicBezTo>
                  <a:cubicBezTo>
                    <a:pt x="150649" y="352889"/>
                    <a:pt x="150649" y="352864"/>
                    <a:pt x="150649" y="352864"/>
                  </a:cubicBezTo>
                  <a:lnTo>
                    <a:pt x="226785" y="276818"/>
                  </a:lnTo>
                  <a:cubicBezTo>
                    <a:pt x="226811" y="276818"/>
                    <a:pt x="226836" y="276793"/>
                    <a:pt x="226861" y="276767"/>
                  </a:cubicBezTo>
                  <a:cubicBezTo>
                    <a:pt x="226861" y="276742"/>
                    <a:pt x="226887" y="276717"/>
                    <a:pt x="226912" y="276691"/>
                  </a:cubicBezTo>
                  <a:lnTo>
                    <a:pt x="313954" y="189753"/>
                  </a:lnTo>
                  <a:cubicBezTo>
                    <a:pt x="314005" y="189702"/>
                    <a:pt x="314055" y="189626"/>
                    <a:pt x="314106" y="189601"/>
                  </a:cubicBezTo>
                  <a:cubicBezTo>
                    <a:pt x="314208" y="189499"/>
                    <a:pt x="314284" y="189373"/>
                    <a:pt x="314385" y="189271"/>
                  </a:cubicBezTo>
                  <a:cubicBezTo>
                    <a:pt x="314588" y="189069"/>
                    <a:pt x="314740" y="188841"/>
                    <a:pt x="314918" y="188613"/>
                  </a:cubicBezTo>
                  <a:cubicBezTo>
                    <a:pt x="314994" y="188511"/>
                    <a:pt x="315070" y="188435"/>
                    <a:pt x="315146" y="188334"/>
                  </a:cubicBezTo>
                  <a:cubicBezTo>
                    <a:pt x="315374" y="187980"/>
                    <a:pt x="315577" y="187650"/>
                    <a:pt x="315780" y="187296"/>
                  </a:cubicBezTo>
                  <a:cubicBezTo>
                    <a:pt x="315780" y="187296"/>
                    <a:pt x="315780" y="187270"/>
                    <a:pt x="315780" y="187270"/>
                  </a:cubicBezTo>
                  <a:cubicBezTo>
                    <a:pt x="315957" y="186916"/>
                    <a:pt x="316110" y="186561"/>
                    <a:pt x="316262" y="186181"/>
                  </a:cubicBezTo>
                  <a:cubicBezTo>
                    <a:pt x="316287" y="186080"/>
                    <a:pt x="316338" y="185978"/>
                    <a:pt x="316363" y="185877"/>
                  </a:cubicBezTo>
                  <a:cubicBezTo>
                    <a:pt x="316465" y="185573"/>
                    <a:pt x="316566" y="185244"/>
                    <a:pt x="316642" y="184940"/>
                  </a:cubicBezTo>
                  <a:cubicBezTo>
                    <a:pt x="316642" y="184864"/>
                    <a:pt x="316668" y="184813"/>
                    <a:pt x="316693" y="184737"/>
                  </a:cubicBezTo>
                  <a:lnTo>
                    <a:pt x="330845" y="118517"/>
                  </a:lnTo>
                  <a:lnTo>
                    <a:pt x="382887" y="66536"/>
                  </a:lnTo>
                  <a:cubicBezTo>
                    <a:pt x="379311" y="75572"/>
                    <a:pt x="376952" y="83833"/>
                    <a:pt x="376952" y="89827"/>
                  </a:cubicBezTo>
                  <a:cubicBezTo>
                    <a:pt x="376952" y="115713"/>
                    <a:pt x="398028" y="136784"/>
                    <a:pt x="423948" y="136784"/>
                  </a:cubicBezTo>
                  <a:cubicBezTo>
                    <a:pt x="449868" y="136784"/>
                    <a:pt x="470969" y="115713"/>
                    <a:pt x="470969" y="89827"/>
                  </a:cubicBezTo>
                  <a:cubicBezTo>
                    <a:pt x="470969" y="67707"/>
                    <a:pt x="438937" y="15095"/>
                    <a:pt x="432520" y="4765"/>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sym typeface="Arial"/>
              </a:endParaRPr>
            </a:p>
          </p:txBody>
        </p:sp>
      </p:grpSp>
      <p:sp>
        <p:nvSpPr>
          <p:cNvPr id="7" name="Forma libre: forma 6">
            <a:extLst>
              <a:ext uri="{FF2B5EF4-FFF2-40B4-BE49-F238E27FC236}">
                <a16:creationId xmlns:a16="http://schemas.microsoft.com/office/drawing/2014/main" id="{D9C31988-3271-EC29-72A3-26CB529B24DA}"/>
              </a:ext>
            </a:extLst>
          </p:cNvPr>
          <p:cNvSpPr/>
          <p:nvPr/>
        </p:nvSpPr>
        <p:spPr>
          <a:xfrm>
            <a:off x="3197951" y="1790135"/>
            <a:ext cx="2765665"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chemeClr val="accent5">
              <a:lumMod val="75000"/>
            </a:schemeClr>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moderada</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sp>
        <p:nvSpPr>
          <p:cNvPr id="11" name="Forma libre: forma 10">
            <a:extLst>
              <a:ext uri="{FF2B5EF4-FFF2-40B4-BE49-F238E27FC236}">
                <a16:creationId xmlns:a16="http://schemas.microsoft.com/office/drawing/2014/main" id="{2085CDF6-588F-19DD-82A8-CCCEFB98C852}"/>
              </a:ext>
            </a:extLst>
          </p:cNvPr>
          <p:cNvSpPr/>
          <p:nvPr/>
        </p:nvSpPr>
        <p:spPr>
          <a:xfrm>
            <a:off x="6061240" y="1788116"/>
            <a:ext cx="2678319"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012754"/>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 </a:t>
            </a:r>
            <a:b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b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moderada-grave</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sp>
        <p:nvSpPr>
          <p:cNvPr id="14" name="Forma libre: forma 13">
            <a:extLst>
              <a:ext uri="{FF2B5EF4-FFF2-40B4-BE49-F238E27FC236}">
                <a16:creationId xmlns:a16="http://schemas.microsoft.com/office/drawing/2014/main" id="{D155BFAC-FE1F-9CE9-58DD-C24A96259FAB}"/>
              </a:ext>
            </a:extLst>
          </p:cNvPr>
          <p:cNvSpPr/>
          <p:nvPr/>
        </p:nvSpPr>
        <p:spPr>
          <a:xfrm>
            <a:off x="8837183" y="1788116"/>
            <a:ext cx="2678319" cy="683874"/>
          </a:xfrm>
          <a:custGeom>
            <a:avLst/>
            <a:gdLst>
              <a:gd name="connsiteX0" fmla="*/ 1293643 w 1338472"/>
              <a:gd name="connsiteY0" fmla="*/ 0 h 398331"/>
              <a:gd name="connsiteX1" fmla="*/ 1338472 w 1338472"/>
              <a:gd name="connsiteY1" fmla="*/ 44776 h 398331"/>
              <a:gd name="connsiteX2" fmla="*/ 1338472 w 1338472"/>
              <a:gd name="connsiteY2" fmla="*/ 353556 h 398331"/>
              <a:gd name="connsiteX3" fmla="*/ 1293643 w 1338472"/>
              <a:gd name="connsiteY3" fmla="*/ 398332 h 398331"/>
              <a:gd name="connsiteX4" fmla="*/ 44829 w 1338472"/>
              <a:gd name="connsiteY4" fmla="*/ 398332 h 398331"/>
              <a:gd name="connsiteX5" fmla="*/ 0 w 1338472"/>
              <a:gd name="connsiteY5" fmla="*/ 353556 h 398331"/>
              <a:gd name="connsiteX6" fmla="*/ 0 w 1338472"/>
              <a:gd name="connsiteY6" fmla="*/ 44776 h 398331"/>
              <a:gd name="connsiteX7" fmla="*/ 44829 w 1338472"/>
              <a:gd name="connsiteY7" fmla="*/ 0 h 3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8472" h="398331">
                <a:moveTo>
                  <a:pt x="1293643" y="0"/>
                </a:moveTo>
                <a:cubicBezTo>
                  <a:pt x="1318401" y="0"/>
                  <a:pt x="1338472" y="20047"/>
                  <a:pt x="1338472" y="44776"/>
                </a:cubicBezTo>
                <a:lnTo>
                  <a:pt x="1338472" y="353556"/>
                </a:lnTo>
                <a:cubicBezTo>
                  <a:pt x="1338472" y="378285"/>
                  <a:pt x="1318401" y="398332"/>
                  <a:pt x="1293643" y="398332"/>
                </a:cubicBezTo>
                <a:lnTo>
                  <a:pt x="44829" y="398332"/>
                </a:lnTo>
                <a:cubicBezTo>
                  <a:pt x="20071" y="398332"/>
                  <a:pt x="0" y="378285"/>
                  <a:pt x="0" y="353556"/>
                </a:cubicBezTo>
                <a:lnTo>
                  <a:pt x="0" y="44776"/>
                </a:lnTo>
                <a:cubicBezTo>
                  <a:pt x="0" y="20047"/>
                  <a:pt x="20071" y="0"/>
                  <a:pt x="44829" y="0"/>
                </a:cubicBezTo>
                <a:close/>
              </a:path>
            </a:pathLst>
          </a:custGeom>
          <a:solidFill>
            <a:srgbClr val="F1683C"/>
          </a:solidFill>
          <a:ln w="253" cap="flat">
            <a:noFill/>
            <a:prstDash val="solid"/>
            <a:miter/>
          </a:ln>
        </p:spPr>
        <p:txBody>
          <a:bodyPr rtlCol="0" anchor="ct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Psoriasis</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s-ES" sz="1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Noto Sans" panose="020B0502040504020204" pitchFamily="34"/>
                <a:cs typeface="Arial" panose="020B0604020202020204" pitchFamily="34" charset="0"/>
                <a:sym typeface="Arial"/>
                <a:rtl val="0"/>
              </a:rPr>
              <a:t>grave</a:t>
            </a:r>
            <a:endParaRPr kumimoji="0" lang="es-ES" sz="16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sym typeface="Arial"/>
            </a:endParaRPr>
          </a:p>
        </p:txBody>
      </p:sp>
      <p:cxnSp>
        <p:nvCxnSpPr>
          <p:cNvPr id="17" name="Straight Arrow Connector 2">
            <a:extLst>
              <a:ext uri="{FF2B5EF4-FFF2-40B4-BE49-F238E27FC236}">
                <a16:creationId xmlns:a16="http://schemas.microsoft.com/office/drawing/2014/main" id="{53D2060F-1A8A-6CAB-19AB-B869CE91461D}"/>
              </a:ext>
            </a:extLst>
          </p:cNvPr>
          <p:cNvCxnSpPr>
            <a:cxnSpLocks/>
            <a:stCxn id="19" idx="3"/>
          </p:cNvCxnSpPr>
          <p:nvPr/>
        </p:nvCxnSpPr>
        <p:spPr>
          <a:xfrm>
            <a:off x="4729722" y="3820424"/>
            <a:ext cx="6968137" cy="35134"/>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2">
            <a:extLst>
              <a:ext uri="{FF2B5EF4-FFF2-40B4-BE49-F238E27FC236}">
                <a16:creationId xmlns:a16="http://schemas.microsoft.com/office/drawing/2014/main" id="{18E230AA-72DE-688F-A87E-DF3BB76B24DA}"/>
              </a:ext>
            </a:extLst>
          </p:cNvPr>
          <p:cNvCxnSpPr>
            <a:cxnSpLocks/>
          </p:cNvCxnSpPr>
          <p:nvPr/>
        </p:nvCxnSpPr>
        <p:spPr>
          <a:xfrm>
            <a:off x="6692259" y="4603451"/>
            <a:ext cx="5028494" cy="41876"/>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2">
            <a:extLst>
              <a:ext uri="{FF2B5EF4-FFF2-40B4-BE49-F238E27FC236}">
                <a16:creationId xmlns:a16="http://schemas.microsoft.com/office/drawing/2014/main" id="{8D1612DE-0B77-6471-11DA-17F50F69E1E9}"/>
              </a:ext>
            </a:extLst>
          </p:cNvPr>
          <p:cNvCxnSpPr>
            <a:cxnSpLocks/>
          </p:cNvCxnSpPr>
          <p:nvPr/>
        </p:nvCxnSpPr>
        <p:spPr>
          <a:xfrm>
            <a:off x="9162811" y="5437975"/>
            <a:ext cx="2520000" cy="0"/>
          </a:xfrm>
          <a:prstGeom prst="straightConnector1">
            <a:avLst/>
          </a:prstGeom>
          <a:ln w="19050">
            <a:solidFill>
              <a:srgbClr val="5D5E5D"/>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194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22D23-37C8-49BE-A9A9-08E1598FEB99}"/>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24D19FF1-6535-B990-757F-0BEB715463B1}"/>
              </a:ext>
            </a:extLst>
          </p:cNvPr>
          <p:cNvSpPr>
            <a:spLocks noGrp="1"/>
          </p:cNvSpPr>
          <p:nvPr>
            <p:ph sz="quarter" idx="18"/>
          </p:nvPr>
        </p:nvSpPr>
        <p:spPr/>
        <p:txBody>
          <a:bodyPr/>
          <a:lstStyle/>
          <a:p>
            <a:r>
              <a:rPr lang="es-ES"/>
              <a:t>Tratamientos tópicos para la psoriasis</a:t>
            </a:r>
          </a:p>
        </p:txBody>
      </p:sp>
      <p:sp>
        <p:nvSpPr>
          <p:cNvPr id="6" name="Marcador de contenido 5">
            <a:extLst>
              <a:ext uri="{FF2B5EF4-FFF2-40B4-BE49-F238E27FC236}">
                <a16:creationId xmlns:a16="http://schemas.microsoft.com/office/drawing/2014/main" id="{9CF6DDCD-A98E-360D-1DD4-A8BD71410536}"/>
              </a:ext>
            </a:extLst>
          </p:cNvPr>
          <p:cNvSpPr>
            <a:spLocks noGrp="1"/>
          </p:cNvSpPr>
          <p:nvPr>
            <p:ph sz="quarter" idx="24"/>
          </p:nvPr>
        </p:nvSpPr>
        <p:spPr>
          <a:xfrm>
            <a:off x="1515763" y="6463788"/>
            <a:ext cx="10352992" cy="225337"/>
          </a:xfrm>
        </p:spPr>
        <p:txBody>
          <a:bodyPr/>
          <a:lstStyle/>
          <a:p>
            <a:r>
              <a:rPr lang="es-ES"/>
              <a:t>1. Psoriasis </a:t>
            </a:r>
            <a:r>
              <a:rPr lang="es-ES" err="1"/>
              <a:t>Association</a:t>
            </a:r>
            <a:r>
              <a:rPr lang="es-ES"/>
              <a:t>. Psoriasis </a:t>
            </a:r>
            <a:r>
              <a:rPr lang="es-ES" err="1"/>
              <a:t>Treatments</a:t>
            </a:r>
            <a:r>
              <a:rPr lang="es-ES"/>
              <a:t>. Puede consultarse en: https://www.psoriasis-association.org.uk/psoriasis-and-treatments/treatments/from-a-gp</a:t>
            </a:r>
          </a:p>
        </p:txBody>
      </p:sp>
      <p:grpSp>
        <p:nvGrpSpPr>
          <p:cNvPr id="8" name="Grupo 7">
            <a:extLst>
              <a:ext uri="{FF2B5EF4-FFF2-40B4-BE49-F238E27FC236}">
                <a16:creationId xmlns:a16="http://schemas.microsoft.com/office/drawing/2014/main" id="{8EBEAD3B-BB8F-F6EF-FDD4-5D42F1993BB2}"/>
              </a:ext>
            </a:extLst>
          </p:cNvPr>
          <p:cNvGrpSpPr/>
          <p:nvPr/>
        </p:nvGrpSpPr>
        <p:grpSpPr>
          <a:xfrm>
            <a:off x="6604246" y="3914954"/>
            <a:ext cx="2174215" cy="1854259"/>
            <a:chOff x="6993741" y="4648388"/>
            <a:chExt cx="1620859" cy="1074921"/>
          </a:xfrm>
        </p:grpSpPr>
        <p:sp>
          <p:nvSpPr>
            <p:cNvPr id="65" name="Google Shape;1025;p44">
              <a:extLst>
                <a:ext uri="{FF2B5EF4-FFF2-40B4-BE49-F238E27FC236}">
                  <a16:creationId xmlns:a16="http://schemas.microsoft.com/office/drawing/2014/main" id="{F150BE7E-2FE1-1A1C-D24C-016B9AE3B06C}"/>
                </a:ext>
              </a:extLst>
            </p:cNvPr>
            <p:cNvSpPr/>
            <p:nvPr/>
          </p:nvSpPr>
          <p:spPr>
            <a:xfrm>
              <a:off x="6993741" y="5334570"/>
              <a:ext cx="1620859" cy="388739"/>
            </a:xfrm>
            <a:prstGeom prst="rect">
              <a:avLst/>
            </a:prstGeom>
            <a:no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Análogos</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vitamina D</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Flecha curva 73">
              <a:extLst>
                <a:ext uri="{FF2B5EF4-FFF2-40B4-BE49-F238E27FC236}">
                  <a16:creationId xmlns:a16="http://schemas.microsoft.com/office/drawing/2014/main" id="{0EFF9D8F-09AE-92F1-E393-4DF9C829B8D8}"/>
                </a:ext>
              </a:extLst>
            </p:cNvPr>
            <p:cNvSpPr/>
            <p:nvPr/>
          </p:nvSpPr>
          <p:spPr>
            <a:xfrm rot="16200000" flipH="1">
              <a:off x="7840264" y="4874650"/>
              <a:ext cx="401701" cy="428782"/>
            </a:xfrm>
            <a:prstGeom prst="bentArrow">
              <a:avLst>
                <a:gd name="adj1" fmla="val 15854"/>
                <a:gd name="adj2" fmla="val 21734"/>
                <a:gd name="adj3" fmla="val 25000"/>
                <a:gd name="adj4" fmla="val 75000"/>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75" name="Flecha curva 74">
              <a:extLst>
                <a:ext uri="{FF2B5EF4-FFF2-40B4-BE49-F238E27FC236}">
                  <a16:creationId xmlns:a16="http://schemas.microsoft.com/office/drawing/2014/main" id="{B3CB1AD6-3E9D-B0B9-B316-36CF9B18CDDC}"/>
                </a:ext>
              </a:extLst>
            </p:cNvPr>
            <p:cNvSpPr/>
            <p:nvPr/>
          </p:nvSpPr>
          <p:spPr>
            <a:xfrm rot="5400000" flipH="1">
              <a:off x="7653045" y="4634848"/>
              <a:ext cx="401701" cy="428782"/>
            </a:xfrm>
            <a:prstGeom prst="bentArrow">
              <a:avLst>
                <a:gd name="adj1" fmla="val 15854"/>
                <a:gd name="adj2" fmla="val 21734"/>
                <a:gd name="adj3" fmla="val 25000"/>
                <a:gd name="adj4" fmla="val 75000"/>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grpSp>
      <p:grpSp>
        <p:nvGrpSpPr>
          <p:cNvPr id="14" name="Grupo 13">
            <a:extLst>
              <a:ext uri="{FF2B5EF4-FFF2-40B4-BE49-F238E27FC236}">
                <a16:creationId xmlns:a16="http://schemas.microsoft.com/office/drawing/2014/main" id="{76880FE3-AD67-899F-FE0B-3E96167010F6}"/>
              </a:ext>
            </a:extLst>
          </p:cNvPr>
          <p:cNvGrpSpPr/>
          <p:nvPr/>
        </p:nvGrpSpPr>
        <p:grpSpPr>
          <a:xfrm>
            <a:off x="8985303" y="3317602"/>
            <a:ext cx="2988412" cy="1999123"/>
            <a:chOff x="9275720" y="6375387"/>
            <a:chExt cx="2426286" cy="1673574"/>
          </a:xfrm>
        </p:grpSpPr>
        <p:sp>
          <p:nvSpPr>
            <p:cNvPr id="15" name="Rounded Rectangle 91">
              <a:extLst>
                <a:ext uri="{FF2B5EF4-FFF2-40B4-BE49-F238E27FC236}">
                  <a16:creationId xmlns:a16="http://schemas.microsoft.com/office/drawing/2014/main" id="{2061831D-D9EF-753A-DF8E-995C793D867A}"/>
                </a:ext>
              </a:extLst>
            </p:cNvPr>
            <p:cNvSpPr/>
            <p:nvPr/>
          </p:nvSpPr>
          <p:spPr>
            <a:xfrm>
              <a:off x="9275720" y="6889983"/>
              <a:ext cx="2166014" cy="1158978"/>
            </a:xfrm>
            <a:prstGeom prst="roundRect">
              <a:avLst>
                <a:gd name="adj" fmla="val 11728"/>
              </a:avLst>
            </a:prstGeom>
            <a:gradFill flip="none" rotWithShape="1">
              <a:gsLst>
                <a:gs pos="99000">
                  <a:srgbClr val="FFD8CA"/>
                </a:gs>
                <a:gs pos="91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buClr>
                  <a:srgbClr val="002060"/>
                </a:buClr>
                <a:buSzPts val="1100"/>
                <a:defRPr/>
              </a:pPr>
              <a:r>
                <a:rPr lang="es-ES" sz="1600" kern="1200">
                  <a:solidFill>
                    <a:schemeClr val="bg1"/>
                  </a:solidFill>
                  <a:ea typeface="Century Gothic"/>
                  <a:cs typeface="Century Gothic"/>
                  <a:sym typeface="Century Gothic"/>
                </a:rPr>
                <a:t>Los esteroides y los tratamientos tópicos a base de vitamina D pueden combinarse</a:t>
              </a:r>
              <a:r>
                <a:rPr lang="es-ES" sz="1600" kern="1200" baseline="30000">
                  <a:solidFill>
                    <a:schemeClr val="bg1"/>
                  </a:solidFill>
                  <a:ea typeface="Century Gothic"/>
                  <a:cs typeface="Century Gothic"/>
                  <a:sym typeface="Century Gothic"/>
                </a:rPr>
                <a:t>1</a:t>
              </a:r>
              <a:endParaRPr lang="es-ES" sz="1600" kern="1200">
                <a:solidFill>
                  <a:schemeClr val="bg1"/>
                </a:solidFill>
                <a:latin typeface="Century Gothic" panose="020B0502020202020204" pitchFamily="34" charset="0"/>
              </a:endParaRPr>
            </a:p>
          </p:txBody>
        </p:sp>
        <p:pic>
          <p:nvPicPr>
            <p:cNvPr id="16" name="Imagen 15" descr="Una pantalla de computador&#10;&#10;El contenido generado por IA puede ser incorrecto.">
              <a:extLst>
                <a:ext uri="{FF2B5EF4-FFF2-40B4-BE49-F238E27FC236}">
                  <a16:creationId xmlns:a16="http://schemas.microsoft.com/office/drawing/2014/main" id="{90F96C4D-F5E8-8D1A-F77A-CF117DBFE8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985569">
              <a:off x="10723890" y="6607717"/>
              <a:ext cx="333398" cy="359774"/>
            </a:xfrm>
            <a:prstGeom prst="rect">
              <a:avLst/>
            </a:prstGeom>
            <a:ln>
              <a:noFill/>
            </a:ln>
          </p:spPr>
        </p:pic>
        <p:pic>
          <p:nvPicPr>
            <p:cNvPr id="17" name="Imagen 16" descr="Imagen que contiene Forma&#10;&#10;El contenido generado por IA puede ser incorrecto.">
              <a:extLst>
                <a:ext uri="{FF2B5EF4-FFF2-40B4-BE49-F238E27FC236}">
                  <a16:creationId xmlns:a16="http://schemas.microsoft.com/office/drawing/2014/main" id="{AB022892-547B-D2F8-E739-E0F5BC5BAA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200949" y="6700117"/>
              <a:ext cx="315788" cy="324734"/>
            </a:xfrm>
            <a:prstGeom prst="rect">
              <a:avLst/>
            </a:prstGeom>
          </p:spPr>
        </p:pic>
        <p:pic>
          <p:nvPicPr>
            <p:cNvPr id="18" name="Imagen 17" descr="Una pantalla de computador&#10;&#10;El contenido generado por IA puede ser incorrecto.">
              <a:extLst>
                <a:ext uri="{FF2B5EF4-FFF2-40B4-BE49-F238E27FC236}">
                  <a16:creationId xmlns:a16="http://schemas.microsoft.com/office/drawing/2014/main" id="{D4AAB7BE-5534-A7A6-A610-849EB7A40A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42779" y="7064635"/>
              <a:ext cx="359227" cy="283948"/>
            </a:xfrm>
            <a:prstGeom prst="rect">
              <a:avLst/>
            </a:prstGeom>
          </p:spPr>
        </p:pic>
        <p:pic>
          <p:nvPicPr>
            <p:cNvPr id="20" name="Imagen 19" descr="Una pantalla de computador&#10;&#10;El contenido generado por IA puede ser incorrecto.">
              <a:extLst>
                <a:ext uri="{FF2B5EF4-FFF2-40B4-BE49-F238E27FC236}">
                  <a16:creationId xmlns:a16="http://schemas.microsoft.com/office/drawing/2014/main" id="{9BD14149-84BC-78B3-68FF-5901CE92498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700000">
              <a:off x="11236525" y="6404132"/>
              <a:ext cx="274342" cy="216851"/>
            </a:xfrm>
            <a:prstGeom prst="rect">
              <a:avLst/>
            </a:prstGeom>
          </p:spPr>
        </p:pic>
      </p:grpSp>
      <p:cxnSp>
        <p:nvCxnSpPr>
          <p:cNvPr id="9" name="Conector recto 39">
            <a:extLst>
              <a:ext uri="{FF2B5EF4-FFF2-40B4-BE49-F238E27FC236}">
                <a16:creationId xmlns:a16="http://schemas.microsoft.com/office/drawing/2014/main" id="{BDE438C8-38B1-76FA-8581-D635C15159B3}"/>
              </a:ext>
            </a:extLst>
          </p:cNvPr>
          <p:cNvCxnSpPr/>
          <p:nvPr/>
        </p:nvCxnSpPr>
        <p:spPr>
          <a:xfrm rot="10800000" flipH="1">
            <a:off x="5848934" y="5379824"/>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 name="Elipse 40">
            <a:extLst>
              <a:ext uri="{FF2B5EF4-FFF2-40B4-BE49-F238E27FC236}">
                <a16:creationId xmlns:a16="http://schemas.microsoft.com/office/drawing/2014/main" id="{91E2A590-FBC8-EF47-F720-674AC0C0F365}"/>
              </a:ext>
            </a:extLst>
          </p:cNvPr>
          <p:cNvSpPr/>
          <p:nvPr/>
        </p:nvSpPr>
        <p:spPr>
          <a:xfrm rot="10800000">
            <a:off x="6871091" y="5328774"/>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42" name="Grupo 41">
            <a:extLst>
              <a:ext uri="{FF2B5EF4-FFF2-40B4-BE49-F238E27FC236}">
                <a16:creationId xmlns:a16="http://schemas.microsoft.com/office/drawing/2014/main" id="{0D9F28FE-145A-1291-F9C2-6AE76425EB4D}"/>
              </a:ext>
            </a:extLst>
          </p:cNvPr>
          <p:cNvGrpSpPr/>
          <p:nvPr/>
        </p:nvGrpSpPr>
        <p:grpSpPr>
          <a:xfrm>
            <a:off x="867113" y="1362900"/>
            <a:ext cx="8498965" cy="4654440"/>
            <a:chOff x="1307091" y="1429477"/>
            <a:chExt cx="8498965" cy="4654440"/>
          </a:xfrm>
        </p:grpSpPr>
        <p:sp>
          <p:nvSpPr>
            <p:cNvPr id="63" name="Google Shape;1023;p44">
              <a:extLst>
                <a:ext uri="{FF2B5EF4-FFF2-40B4-BE49-F238E27FC236}">
                  <a16:creationId xmlns:a16="http://schemas.microsoft.com/office/drawing/2014/main" id="{8274CB0E-45B1-FBFB-FE65-292EA7553D2E}"/>
                </a:ext>
              </a:extLst>
            </p:cNvPr>
            <p:cNvSpPr/>
            <p:nvPr/>
          </p:nvSpPr>
          <p:spPr>
            <a:xfrm>
              <a:off x="1307092" y="2287533"/>
              <a:ext cx="2131335" cy="378211"/>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Inhibidores </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a:t>
              </a:r>
              <a:r>
                <a:rPr kumimoji="0" lang="es-ES" sz="1600" b="1" i="0" u="none" strike="noStrike" kern="1200" cap="none" spc="0" normalizeH="0" baseline="0" noProof="0" err="1">
                  <a:ln>
                    <a:noFill/>
                  </a:ln>
                  <a:solidFill>
                    <a:srgbClr val="002060"/>
                  </a:solidFill>
                  <a:effectLst/>
                  <a:uLnTx/>
                  <a:uFillTx/>
                  <a:latin typeface="Century Gothic"/>
                  <a:ea typeface="Century Gothic"/>
                  <a:cs typeface="Century Gothic"/>
                  <a:sym typeface="Century Gothic"/>
                </a:rPr>
                <a:t>calcineurina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4" name="Google Shape;1024;p44">
              <a:extLst>
                <a:ext uri="{FF2B5EF4-FFF2-40B4-BE49-F238E27FC236}">
                  <a16:creationId xmlns:a16="http://schemas.microsoft.com/office/drawing/2014/main" id="{84A6B7C7-CF09-3E34-F924-5ED9CF42EBF5}"/>
                </a:ext>
              </a:extLst>
            </p:cNvPr>
            <p:cNvSpPr/>
            <p:nvPr/>
          </p:nvSpPr>
          <p:spPr>
            <a:xfrm>
              <a:off x="1307091" y="3485348"/>
              <a:ext cx="2131337" cy="378211"/>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Análogos </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la vitamina 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6" name="Google Shape;1026;p44">
              <a:extLst>
                <a:ext uri="{FF2B5EF4-FFF2-40B4-BE49-F238E27FC236}">
                  <a16:creationId xmlns:a16="http://schemas.microsoft.com/office/drawing/2014/main" id="{1E373F45-E0B7-CCDA-69F0-62FE24E1E5A2}"/>
                </a:ext>
              </a:extLst>
            </p:cNvPr>
            <p:cNvSpPr/>
            <p:nvPr/>
          </p:nvSpPr>
          <p:spPr>
            <a:xfrm>
              <a:off x="7694370" y="3597551"/>
              <a:ext cx="2111686" cy="217620"/>
            </a:xfrm>
            <a:prstGeom prst="rect">
              <a:avLst/>
            </a:prstGeom>
            <a:noFill/>
            <a:ln>
              <a:noFill/>
            </a:ln>
          </p:spPr>
          <p:txBody>
            <a:bodyPr spcFirstLastPara="1" wrap="square" lIns="91425" tIns="45700" rIns="91425" bIns="45700" anchor="ctr" anchorCtr="0">
              <a:noAutofit/>
            </a:bodyPr>
            <a:lstStyle/>
            <a:p>
              <a:pPr marL="0" marR="0" lvl="0" indent="0"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Corticoesteroides</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7" name="Google Shape;1027;p44">
              <a:extLst>
                <a:ext uri="{FF2B5EF4-FFF2-40B4-BE49-F238E27FC236}">
                  <a16:creationId xmlns:a16="http://schemas.microsoft.com/office/drawing/2014/main" id="{18C021C7-EDBC-1324-F8D3-9BDDBFD3177F}"/>
                </a:ext>
              </a:extLst>
            </p:cNvPr>
            <p:cNvSpPr/>
            <p:nvPr/>
          </p:nvSpPr>
          <p:spPr>
            <a:xfrm>
              <a:off x="1499410" y="4578245"/>
              <a:ext cx="1899841" cy="393609"/>
            </a:xfrm>
            <a:prstGeom prst="rect">
              <a:avLst/>
            </a:prstGeom>
            <a:noFill/>
            <a:ln>
              <a:noFill/>
            </a:ln>
          </p:spPr>
          <p:txBody>
            <a:bodyPr spcFirstLastPara="1" wrap="square"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Preparaciones</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a:t>
              </a:r>
              <a:r>
                <a:rPr kumimoji="0" lang="es-ES" sz="1600" b="1" i="0" u="none" strike="noStrike" kern="1200" cap="none" spc="0" normalizeH="0" baseline="0" noProof="0" err="1">
                  <a:ln>
                    <a:noFill/>
                  </a:ln>
                  <a:solidFill>
                    <a:srgbClr val="002060"/>
                  </a:solidFill>
                  <a:effectLst/>
                  <a:uLnTx/>
                  <a:uFillTx/>
                  <a:latin typeface="Century Gothic"/>
                  <a:ea typeface="Century Gothic"/>
                  <a:cs typeface="Century Gothic"/>
                  <a:sym typeface="Century Gothic"/>
                </a:rPr>
                <a:t>ditranol</a:t>
              </a:r>
              <a:endParaRPr kumimoji="0"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68" name="Google Shape;1028;p44">
              <a:extLst>
                <a:ext uri="{FF2B5EF4-FFF2-40B4-BE49-F238E27FC236}">
                  <a16:creationId xmlns:a16="http://schemas.microsoft.com/office/drawing/2014/main" id="{010D0B20-40C3-8DB4-FC62-C66C3F317C75}"/>
                </a:ext>
              </a:extLst>
            </p:cNvPr>
            <p:cNvSpPr/>
            <p:nvPr/>
          </p:nvSpPr>
          <p:spPr>
            <a:xfrm>
              <a:off x="7693788" y="2209917"/>
              <a:ext cx="1835229" cy="410406"/>
            </a:xfrm>
            <a:prstGeom prst="rect">
              <a:avLst/>
            </a:prstGeom>
            <a:noFill/>
            <a:ln>
              <a:noFill/>
            </a:ln>
          </p:spPr>
          <p:txBody>
            <a:bodyPr spcFirstLastPara="1" wrap="square" lIns="91425" tIns="45700" rIns="91425" bIns="45700" anchor="ctr" anchorCtr="0">
              <a:noAutofit/>
            </a:bodyPr>
            <a:lstStyle/>
            <a:p>
              <a:pPr marL="0" marR="0" lvl="0" indent="0"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Preparaciones de alquitrán</a:t>
              </a:r>
              <a:b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br>
              <a:r>
                <a:rPr kumimoji="0" lang="es-ES" sz="16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de hulla</a:t>
              </a:r>
              <a:endParaRPr kumimoji="0" sz="20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pSp>
          <p:nvGrpSpPr>
            <p:cNvPr id="22" name="Grupo 21">
              <a:extLst>
                <a:ext uri="{FF2B5EF4-FFF2-40B4-BE49-F238E27FC236}">
                  <a16:creationId xmlns:a16="http://schemas.microsoft.com/office/drawing/2014/main" id="{14BDC0E8-E0D1-0B51-30BE-EB22C2B9CAE4}"/>
                </a:ext>
              </a:extLst>
            </p:cNvPr>
            <p:cNvGrpSpPr/>
            <p:nvPr/>
          </p:nvGrpSpPr>
          <p:grpSpPr>
            <a:xfrm>
              <a:off x="3489613" y="2426898"/>
              <a:ext cx="1121505" cy="99348"/>
              <a:chOff x="3128513" y="2426898"/>
              <a:chExt cx="1121505" cy="99348"/>
            </a:xfrm>
          </p:grpSpPr>
          <p:cxnSp>
            <p:nvCxnSpPr>
              <p:cNvPr id="11" name="Conector recto 10">
                <a:extLst>
                  <a:ext uri="{FF2B5EF4-FFF2-40B4-BE49-F238E27FC236}">
                    <a16:creationId xmlns:a16="http://schemas.microsoft.com/office/drawing/2014/main" id="{35C65DA7-F365-88BC-5CCF-F1D959E37818}"/>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9" name="Elipse 18">
                <a:extLst>
                  <a:ext uri="{FF2B5EF4-FFF2-40B4-BE49-F238E27FC236}">
                    <a16:creationId xmlns:a16="http://schemas.microsoft.com/office/drawing/2014/main" id="{F9D0FBE1-0F41-D4A1-EEC3-F8C9EE87ABBB}"/>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3" name="Grupo 22">
              <a:extLst>
                <a:ext uri="{FF2B5EF4-FFF2-40B4-BE49-F238E27FC236}">
                  <a16:creationId xmlns:a16="http://schemas.microsoft.com/office/drawing/2014/main" id="{4FE94254-7A5A-1F33-E31F-AA135A4E8CFA}"/>
                </a:ext>
              </a:extLst>
            </p:cNvPr>
            <p:cNvGrpSpPr/>
            <p:nvPr/>
          </p:nvGrpSpPr>
          <p:grpSpPr>
            <a:xfrm>
              <a:off x="3489613" y="3590679"/>
              <a:ext cx="1121505" cy="99348"/>
              <a:chOff x="3128513" y="2426898"/>
              <a:chExt cx="1121505" cy="99348"/>
            </a:xfrm>
          </p:grpSpPr>
          <p:cxnSp>
            <p:nvCxnSpPr>
              <p:cNvPr id="24" name="Conector recto 23">
                <a:extLst>
                  <a:ext uri="{FF2B5EF4-FFF2-40B4-BE49-F238E27FC236}">
                    <a16:creationId xmlns:a16="http://schemas.microsoft.com/office/drawing/2014/main" id="{3CD6A4C6-45BC-6F04-86C2-99566EAEF545}"/>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Elipse 24">
                <a:extLst>
                  <a:ext uri="{FF2B5EF4-FFF2-40B4-BE49-F238E27FC236}">
                    <a16:creationId xmlns:a16="http://schemas.microsoft.com/office/drawing/2014/main" id="{CCE93807-C52F-F3FE-9772-583781AACD2F}"/>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A9B2F776-848E-0A16-05FA-023DE511FA33}"/>
                </a:ext>
              </a:extLst>
            </p:cNvPr>
            <p:cNvGrpSpPr/>
            <p:nvPr/>
          </p:nvGrpSpPr>
          <p:grpSpPr>
            <a:xfrm>
              <a:off x="3489613" y="4726752"/>
              <a:ext cx="1121505" cy="99348"/>
              <a:chOff x="3128513" y="2426898"/>
              <a:chExt cx="1121505" cy="99348"/>
            </a:xfrm>
          </p:grpSpPr>
          <p:cxnSp>
            <p:nvCxnSpPr>
              <p:cNvPr id="27" name="Conector recto 26">
                <a:extLst>
                  <a:ext uri="{FF2B5EF4-FFF2-40B4-BE49-F238E27FC236}">
                    <a16:creationId xmlns:a16="http://schemas.microsoft.com/office/drawing/2014/main" id="{31983BA0-39C2-D739-90F4-D6E54F27E35E}"/>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 name="Elipse 27">
                <a:extLst>
                  <a:ext uri="{FF2B5EF4-FFF2-40B4-BE49-F238E27FC236}">
                    <a16:creationId xmlns:a16="http://schemas.microsoft.com/office/drawing/2014/main" id="{B1EC1965-9FCB-E0B3-09C6-F12276017F0D}"/>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4971BB6D-923E-55AF-96E6-15E03B8CD186}"/>
                </a:ext>
              </a:extLst>
            </p:cNvPr>
            <p:cNvGrpSpPr/>
            <p:nvPr/>
          </p:nvGrpSpPr>
          <p:grpSpPr>
            <a:xfrm rot="10800000">
              <a:off x="6454310" y="2385334"/>
              <a:ext cx="1121505" cy="99348"/>
              <a:chOff x="3128513" y="2426898"/>
              <a:chExt cx="1121505" cy="99348"/>
            </a:xfrm>
          </p:grpSpPr>
          <p:cxnSp>
            <p:nvCxnSpPr>
              <p:cNvPr id="30" name="Conector recto 29">
                <a:extLst>
                  <a:ext uri="{FF2B5EF4-FFF2-40B4-BE49-F238E27FC236}">
                    <a16:creationId xmlns:a16="http://schemas.microsoft.com/office/drawing/2014/main" id="{2D1F734D-F01C-09E8-F4AA-42459E89F5EC}"/>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Elipse 30">
                <a:extLst>
                  <a:ext uri="{FF2B5EF4-FFF2-40B4-BE49-F238E27FC236}">
                    <a16:creationId xmlns:a16="http://schemas.microsoft.com/office/drawing/2014/main" id="{E8AF57D5-13B3-8F92-FE26-EFBC0ECDD103}"/>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39" name="Grupo 38">
              <a:extLst>
                <a:ext uri="{FF2B5EF4-FFF2-40B4-BE49-F238E27FC236}">
                  <a16:creationId xmlns:a16="http://schemas.microsoft.com/office/drawing/2014/main" id="{1BC0D65A-D0A6-1BF4-0B83-1EE99198B22D}"/>
                </a:ext>
              </a:extLst>
            </p:cNvPr>
            <p:cNvGrpSpPr/>
            <p:nvPr/>
          </p:nvGrpSpPr>
          <p:grpSpPr>
            <a:xfrm rot="10800000">
              <a:off x="6454310" y="3673807"/>
              <a:ext cx="1121505" cy="99348"/>
              <a:chOff x="3128513" y="2426898"/>
              <a:chExt cx="1121505" cy="99348"/>
            </a:xfrm>
          </p:grpSpPr>
          <p:cxnSp>
            <p:nvCxnSpPr>
              <p:cNvPr id="40" name="Conector recto 39">
                <a:extLst>
                  <a:ext uri="{FF2B5EF4-FFF2-40B4-BE49-F238E27FC236}">
                    <a16:creationId xmlns:a16="http://schemas.microsoft.com/office/drawing/2014/main" id="{03492E38-50C8-CA87-2198-F2489669F6F1}"/>
                  </a:ext>
                </a:extLst>
              </p:cNvPr>
              <p:cNvCxnSpPr/>
              <p:nvPr/>
            </p:nvCxnSpPr>
            <p:spPr>
              <a:xfrm flipH="1">
                <a:off x="3222110" y="2475196"/>
                <a:ext cx="102790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1" name="Elipse 40">
                <a:extLst>
                  <a:ext uri="{FF2B5EF4-FFF2-40B4-BE49-F238E27FC236}">
                    <a16:creationId xmlns:a16="http://schemas.microsoft.com/office/drawing/2014/main" id="{244EB2B6-E6D7-7008-10E9-7B2AFF123538}"/>
                  </a:ext>
                </a:extLst>
              </p:cNvPr>
              <p:cNvSpPr/>
              <p:nvPr/>
            </p:nvSpPr>
            <p:spPr>
              <a:xfrm>
                <a:off x="3128513" y="2426898"/>
                <a:ext cx="99348" cy="99348"/>
              </a:xfrm>
              <a:prstGeom prst="ellipse">
                <a:avLst/>
              </a:prstGeom>
              <a:solidFill>
                <a:srgbClr val="012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7" name="Grupo 6">
              <a:extLst>
                <a:ext uri="{FF2B5EF4-FFF2-40B4-BE49-F238E27FC236}">
                  <a16:creationId xmlns:a16="http://schemas.microsoft.com/office/drawing/2014/main" id="{87D08DC9-3A75-3DAA-3E2E-9B5A1D7438F3}"/>
                </a:ext>
              </a:extLst>
            </p:cNvPr>
            <p:cNvGrpSpPr/>
            <p:nvPr/>
          </p:nvGrpSpPr>
          <p:grpSpPr>
            <a:xfrm>
              <a:off x="3946519" y="1429477"/>
              <a:ext cx="3251270" cy="4654440"/>
              <a:chOff x="3743293" y="1429477"/>
              <a:chExt cx="3251270" cy="4654440"/>
            </a:xfrm>
          </p:grpSpPr>
          <p:pic>
            <p:nvPicPr>
              <p:cNvPr id="5" name="Imagen 4" descr="Un dibujo de una persona&#10;&#10;El contenido generado por IA puede ser incorrecto.">
                <a:extLst>
                  <a:ext uri="{FF2B5EF4-FFF2-40B4-BE49-F238E27FC236}">
                    <a16:creationId xmlns:a16="http://schemas.microsoft.com/office/drawing/2014/main" id="{A4F9FA79-5949-7305-31AF-AEF69D110C8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6135241">
                <a:off x="3041708" y="2131062"/>
                <a:ext cx="4654440" cy="3251270"/>
              </a:xfrm>
              <a:prstGeom prst="rect">
                <a:avLst/>
              </a:prstGeom>
            </p:spPr>
          </p:pic>
          <p:grpSp>
            <p:nvGrpSpPr>
              <p:cNvPr id="2" name="Grupo 1">
                <a:extLst>
                  <a:ext uri="{FF2B5EF4-FFF2-40B4-BE49-F238E27FC236}">
                    <a16:creationId xmlns:a16="http://schemas.microsoft.com/office/drawing/2014/main" id="{5BFC77AD-E2FB-DD35-10E7-3A0722D9CA69}"/>
                  </a:ext>
                </a:extLst>
              </p:cNvPr>
              <p:cNvGrpSpPr/>
              <p:nvPr/>
            </p:nvGrpSpPr>
            <p:grpSpPr>
              <a:xfrm>
                <a:off x="4112672" y="2130900"/>
                <a:ext cx="2446738" cy="3167340"/>
                <a:chOff x="4112672" y="2130900"/>
                <a:chExt cx="2446738" cy="3167340"/>
              </a:xfrm>
            </p:grpSpPr>
            <p:sp>
              <p:nvSpPr>
                <p:cNvPr id="10" name="Google Shape;1012;p44">
                  <a:extLst>
                    <a:ext uri="{FF2B5EF4-FFF2-40B4-BE49-F238E27FC236}">
                      <a16:creationId xmlns:a16="http://schemas.microsoft.com/office/drawing/2014/main" id="{340229E6-F55E-026F-89EA-FC8A566364C3}"/>
                    </a:ext>
                  </a:extLst>
                </p:cNvPr>
                <p:cNvSpPr/>
                <p:nvPr/>
              </p:nvSpPr>
              <p:spPr>
                <a:xfrm>
                  <a:off x="4112672" y="3863559"/>
                  <a:ext cx="2446738"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0000"/>
                    </a:lnSpc>
                    <a:spcBef>
                      <a:spcPts val="0"/>
                    </a:spcBef>
                    <a:spcAft>
                      <a:spcPts val="0"/>
                    </a:spcAft>
                    <a:buClr>
                      <a:srgbClr val="002060"/>
                    </a:buClr>
                    <a:buSzPts val="1400"/>
                    <a:buFont typeface="Century Gothic"/>
                    <a:buNone/>
                    <a:tabLst/>
                    <a:defRPr/>
                  </a:pPr>
                  <a:r>
                    <a:rPr kumimoji="0" lang="es-ES" sz="18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Tratamiento tópico</a:t>
                  </a:r>
                  <a:endParaRPr kumimoji="0" sz="180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2" name="Google Shape;1014;p44">
                  <a:extLst>
                    <a:ext uri="{FF2B5EF4-FFF2-40B4-BE49-F238E27FC236}">
                      <a16:creationId xmlns:a16="http://schemas.microsoft.com/office/drawing/2014/main" id="{812A3935-8249-276B-D277-56F2E050470C}"/>
                    </a:ext>
                  </a:extLst>
                </p:cNvPr>
                <p:cNvSpPr/>
                <p:nvPr/>
              </p:nvSpPr>
              <p:spPr>
                <a:xfrm>
                  <a:off x="4121314" y="4283900"/>
                  <a:ext cx="2342028" cy="1014340"/>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7000"/>
                    </a:lnSpc>
                    <a:spcBef>
                      <a:spcPts val="0"/>
                    </a:spcBef>
                    <a:spcAft>
                      <a:spcPts val="0"/>
                    </a:spcAft>
                    <a:buClr>
                      <a:srgbClr val="7F7F7F"/>
                    </a:buClr>
                    <a:buSzPts val="1100"/>
                    <a:buFont typeface="Century Gothic"/>
                    <a:buNone/>
                    <a:tabLst/>
                    <a:defRPr/>
                  </a:pPr>
                  <a:r>
                    <a:rPr kumimoji="0" lang="es-ES" b="0" i="0" u="none" strike="noStrike" kern="1200" cap="none" spc="0" normalizeH="0" baseline="0" noProof="0">
                      <a:ln>
                        <a:noFill/>
                      </a:ln>
                      <a:solidFill>
                        <a:srgbClr val="012754"/>
                      </a:solidFill>
                      <a:effectLst/>
                      <a:uLnTx/>
                      <a:uFillTx/>
                      <a:latin typeface="Century Gothic"/>
                      <a:ea typeface="Century Gothic"/>
                      <a:cs typeface="Century Gothic"/>
                      <a:sym typeface="Century Gothic"/>
                    </a:rPr>
                    <a:t>Cremas, pomadas, geles y espumas aplicados directamente sobre la piel</a:t>
                  </a:r>
                  <a:endParaRPr kumimoji="0" u="none" strike="noStrike" kern="1200" cap="none" spc="0" normalizeH="0" baseline="0" noProof="0">
                    <a:ln>
                      <a:noFill/>
                    </a:ln>
                    <a:solidFill>
                      <a:srgbClr val="012754"/>
                    </a:solidFill>
                    <a:effectLst/>
                    <a:uLnTx/>
                    <a:uFillTx/>
                    <a:latin typeface="Century Gothic" panose="020B0502020202020204" pitchFamily="34" charset="0"/>
                    <a:ea typeface="+mn-ea"/>
                    <a:cs typeface="+mn-cs"/>
                  </a:endParaRPr>
                </a:p>
              </p:txBody>
            </p:sp>
            <p:pic>
              <p:nvPicPr>
                <p:cNvPr id="13" name="Imagen 12">
                  <a:extLst>
                    <a:ext uri="{FF2B5EF4-FFF2-40B4-BE49-F238E27FC236}">
                      <a16:creationId xmlns:a16="http://schemas.microsoft.com/office/drawing/2014/main" id="{F82505A7-EEFF-2622-4FB0-3AF8EBC8C9E8}"/>
                    </a:ext>
                  </a:extLst>
                </p:cNvPr>
                <p:cNvPicPr>
                  <a:picLocks noChangeAspect="1"/>
                </p:cNvPicPr>
                <p:nvPr/>
              </p:nvPicPr>
              <p:blipFill>
                <a:blip r:embed="rId8"/>
                <a:stretch>
                  <a:fillRect/>
                </a:stretch>
              </p:blipFill>
              <p:spPr>
                <a:xfrm>
                  <a:off x="4962585" y="2130900"/>
                  <a:ext cx="746912" cy="1594967"/>
                </a:xfrm>
                <a:prstGeom prst="rect">
                  <a:avLst/>
                </a:prstGeom>
              </p:spPr>
            </p:pic>
          </p:grpSp>
        </p:grpSp>
      </p:grpSp>
    </p:spTree>
    <p:extLst>
      <p:ext uri="{BB962C8B-B14F-4D97-AF65-F5344CB8AC3E}">
        <p14:creationId xmlns:p14="http://schemas.microsoft.com/office/powerpoint/2010/main" val="2654444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35E0A-03BF-B284-538A-7518C466C301}"/>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53F3CA2D-4764-FC06-F341-3027A2A516E9}"/>
              </a:ext>
            </a:extLst>
          </p:cNvPr>
          <p:cNvSpPr/>
          <p:nvPr/>
        </p:nvSpPr>
        <p:spPr>
          <a:xfrm>
            <a:off x="1944114" y="1244106"/>
            <a:ext cx="8303771" cy="457757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Marcador de contenido 3">
            <a:extLst>
              <a:ext uri="{FF2B5EF4-FFF2-40B4-BE49-F238E27FC236}">
                <a16:creationId xmlns:a16="http://schemas.microsoft.com/office/drawing/2014/main" id="{CEFA70F9-8800-00D7-CBA5-C4468EE073CC}"/>
              </a:ext>
            </a:extLst>
          </p:cNvPr>
          <p:cNvSpPr>
            <a:spLocks noGrp="1"/>
          </p:cNvSpPr>
          <p:nvPr>
            <p:ph sz="quarter" idx="18"/>
          </p:nvPr>
        </p:nvSpPr>
        <p:spPr/>
        <p:txBody>
          <a:bodyPr/>
          <a:lstStyle/>
          <a:p>
            <a:r>
              <a:rPr lang="es-ES"/>
              <a:t>PSORIASIS: Tratamientos tópicos</a:t>
            </a:r>
            <a:r>
              <a:rPr lang="es-ES" baseline="30000"/>
              <a:t>1</a:t>
            </a:r>
            <a:endParaRPr lang="es-ES"/>
          </a:p>
        </p:txBody>
      </p:sp>
      <p:sp>
        <p:nvSpPr>
          <p:cNvPr id="6" name="Marcador de contenido 5">
            <a:extLst>
              <a:ext uri="{FF2B5EF4-FFF2-40B4-BE49-F238E27FC236}">
                <a16:creationId xmlns:a16="http://schemas.microsoft.com/office/drawing/2014/main" id="{674DC93D-5228-6CB7-E54B-A03770D31E7E}"/>
              </a:ext>
            </a:extLst>
          </p:cNvPr>
          <p:cNvSpPr>
            <a:spLocks noGrp="1"/>
          </p:cNvSpPr>
          <p:nvPr>
            <p:ph sz="quarter" idx="24"/>
          </p:nvPr>
        </p:nvSpPr>
        <p:spPr/>
        <p:txBody>
          <a:bodyPr/>
          <a:lstStyle/>
          <a:p>
            <a:r>
              <a:rPr lang="es-ES"/>
              <a:t>1. Ribera M, et al. Tratamiento tópico de la psoriasis: recomendaciones de expertos del Grupo Español de Psoriasis (GPS).  Actas </a:t>
            </a:r>
            <a:r>
              <a:rPr lang="es-ES" err="1"/>
              <a:t>Dermosifiliogr</a:t>
            </a:r>
            <a:r>
              <a:rPr lang="es-ES"/>
              <a:t>. 2025; 114(6):703-710.</a:t>
            </a:r>
          </a:p>
        </p:txBody>
      </p:sp>
      <p:pic>
        <p:nvPicPr>
          <p:cNvPr id="2" name="Imagen 1">
            <a:extLst>
              <a:ext uri="{FF2B5EF4-FFF2-40B4-BE49-F238E27FC236}">
                <a16:creationId xmlns:a16="http://schemas.microsoft.com/office/drawing/2014/main" id="{D605F706-3EEB-B491-2432-92F62CD56685}"/>
              </a:ext>
            </a:extLst>
          </p:cNvPr>
          <p:cNvPicPr>
            <a:picLocks noChangeAspect="1"/>
          </p:cNvPicPr>
          <p:nvPr/>
        </p:nvPicPr>
        <p:blipFill rotWithShape="1">
          <a:blip r:embed="rId3"/>
          <a:srcRect t="2216"/>
          <a:stretch/>
        </p:blipFill>
        <p:spPr>
          <a:xfrm>
            <a:off x="2106218" y="1379224"/>
            <a:ext cx="8086570" cy="4442457"/>
          </a:xfrm>
          <a:prstGeom prst="rect">
            <a:avLst/>
          </a:prstGeom>
        </p:spPr>
      </p:pic>
      <p:pic>
        <p:nvPicPr>
          <p:cNvPr id="8" name="Imagen 7" descr="Imagen que contiene panal, interior, objeto, luz&#10;&#10;El contenido generado por IA puede ser incorrecto.">
            <a:extLst>
              <a:ext uri="{FF2B5EF4-FFF2-40B4-BE49-F238E27FC236}">
                <a16:creationId xmlns:a16="http://schemas.microsoft.com/office/drawing/2014/main" id="{26E1612D-A634-B300-3755-5F3EFBBBF779}"/>
              </a:ext>
            </a:extLst>
          </p:cNvPr>
          <p:cNvPicPr>
            <a:picLocks noChangeAspect="1"/>
          </p:cNvPicPr>
          <p:nvPr/>
        </p:nvPicPr>
        <p:blipFill>
          <a:blip r:embed="rId4" cstate="email">
            <a:extLst>
              <a:ext uri="{28A0092B-C50C-407E-A947-70E740481C1C}">
                <a14:useLocalDpi xmlns:a14="http://schemas.microsoft.com/office/drawing/2010/main" val="0"/>
              </a:ext>
            </a:extLst>
          </a:blip>
          <a:srcRect b="72407"/>
          <a:stretch>
            <a:fillRect/>
          </a:stretch>
        </p:blipFill>
        <p:spPr>
          <a:xfrm rot="5400000">
            <a:off x="-368779" y="4507643"/>
            <a:ext cx="2062435" cy="1324880"/>
          </a:xfrm>
          <a:prstGeom prst="rect">
            <a:avLst/>
          </a:prstGeom>
        </p:spPr>
      </p:pic>
      <p:pic>
        <p:nvPicPr>
          <p:cNvPr id="10" name="Imagen 9" descr="Imagen que contiene panal, con baldosas, edificio, raqueta&#10;&#10;El contenido generado por IA puede ser incorrecto.">
            <a:extLst>
              <a:ext uri="{FF2B5EF4-FFF2-40B4-BE49-F238E27FC236}">
                <a16:creationId xmlns:a16="http://schemas.microsoft.com/office/drawing/2014/main" id="{7B3DA662-1F6C-02B9-D77E-720FC38B301B}"/>
              </a:ext>
            </a:extLst>
          </p:cNvPr>
          <p:cNvPicPr>
            <a:picLocks noChangeAspect="1"/>
          </p:cNvPicPr>
          <p:nvPr/>
        </p:nvPicPr>
        <p:blipFill>
          <a:blip r:embed="rId5" cstate="email">
            <a:extLst>
              <a:ext uri="{28A0092B-C50C-407E-A947-70E740481C1C}">
                <a14:useLocalDpi xmlns:a14="http://schemas.microsoft.com/office/drawing/2010/main" val="0"/>
              </a:ext>
            </a:extLst>
          </a:blip>
          <a:srcRect r="56270" b="33502"/>
          <a:stretch>
            <a:fillRect/>
          </a:stretch>
        </p:blipFill>
        <p:spPr>
          <a:xfrm>
            <a:off x="10469973" y="1620455"/>
            <a:ext cx="1722027" cy="4560426"/>
          </a:xfrm>
          <a:prstGeom prst="rect">
            <a:avLst/>
          </a:prstGeom>
        </p:spPr>
      </p:pic>
      <p:pic>
        <p:nvPicPr>
          <p:cNvPr id="18" name="Imagen 17">
            <a:extLst>
              <a:ext uri="{FF2B5EF4-FFF2-40B4-BE49-F238E27FC236}">
                <a16:creationId xmlns:a16="http://schemas.microsoft.com/office/drawing/2014/main" id="{ED39040C-05B5-7FB1-696C-49B5EC18E52A}"/>
              </a:ext>
            </a:extLst>
          </p:cNvPr>
          <p:cNvPicPr>
            <a:picLocks noChangeAspect="1"/>
          </p:cNvPicPr>
          <p:nvPr/>
        </p:nvPicPr>
        <p:blipFill>
          <a:blip r:embed="rId6"/>
          <a:srcRect b="23005"/>
          <a:stretch>
            <a:fillRect/>
          </a:stretch>
        </p:blipFill>
        <p:spPr>
          <a:xfrm>
            <a:off x="1888029" y="5832693"/>
            <a:ext cx="8470900" cy="208526"/>
          </a:xfrm>
          <a:prstGeom prst="rect">
            <a:avLst/>
          </a:prstGeom>
        </p:spPr>
      </p:pic>
    </p:spTree>
    <p:extLst>
      <p:ext uri="{BB962C8B-B14F-4D97-AF65-F5344CB8AC3E}">
        <p14:creationId xmlns:p14="http://schemas.microsoft.com/office/powerpoint/2010/main" val="92676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3D84-95D7-47EF-0E29-D514A7C7691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137DE3-0EBC-18E6-EFD3-4E63E0E16C7B}"/>
              </a:ext>
            </a:extLst>
          </p:cNvPr>
          <p:cNvSpPr>
            <a:spLocks noGrp="1"/>
          </p:cNvSpPr>
          <p:nvPr>
            <p:ph sz="quarter" idx="13"/>
          </p:nvPr>
        </p:nvSpPr>
        <p:spPr/>
        <p:txBody>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u="none" strike="noStrike" kern="1200" cap="none" spc="0" normalizeH="0" baseline="0" noProof="0">
                <a:ln>
                  <a:noFill/>
                </a:ln>
                <a:solidFill>
                  <a:srgbClr val="002855"/>
                </a:solidFill>
                <a:effectLst/>
                <a:uLnTx/>
                <a:uFillTx/>
                <a:latin typeface="Century Gothic" panose="020B0502020202020204" pitchFamily="34" charset="0"/>
                <a:ea typeface="+mn-ea"/>
                <a:cs typeface="+mn-cs"/>
                <a:sym typeface="Arial"/>
              </a:rPr>
              <a:t>Primera línea en el tratamiento tópico de la psoriasis</a:t>
            </a:r>
            <a:r>
              <a:rPr kumimoji="0" lang="es-ES" sz="2400" u="none" strike="noStrike" kern="1200" cap="none" spc="0" normalizeH="0" baseline="30000" noProof="0">
                <a:ln>
                  <a:noFill/>
                </a:ln>
                <a:solidFill>
                  <a:srgbClr val="002855"/>
                </a:solidFill>
                <a:effectLst/>
                <a:uLnTx/>
                <a:uFillTx/>
                <a:latin typeface="Century Gothic" panose="020B0502020202020204" pitchFamily="34" charset="0"/>
                <a:ea typeface="+mn-ea"/>
                <a:cs typeface="+mn-cs"/>
                <a:sym typeface="Arial"/>
              </a:rPr>
              <a:t>1-4</a:t>
            </a:r>
          </a:p>
        </p:txBody>
      </p:sp>
      <p:sp>
        <p:nvSpPr>
          <p:cNvPr id="6" name="Marcador de contenido 5">
            <a:extLst>
              <a:ext uri="{FF2B5EF4-FFF2-40B4-BE49-F238E27FC236}">
                <a16:creationId xmlns:a16="http://schemas.microsoft.com/office/drawing/2014/main" id="{B491CD9B-1D2D-818D-B7B9-D324246B37E3}"/>
              </a:ext>
            </a:extLst>
          </p:cNvPr>
          <p:cNvSpPr>
            <a:spLocks noGrp="1"/>
          </p:cNvSpPr>
          <p:nvPr>
            <p:ph sz="quarter" idx="24"/>
          </p:nvPr>
        </p:nvSpPr>
        <p:spPr>
          <a:xfrm>
            <a:off x="1378530" y="6363729"/>
            <a:ext cx="10352992" cy="428367"/>
          </a:xfrm>
        </p:spPr>
        <p:txBody>
          <a:bodyPr/>
          <a:lstStyle/>
          <a:p>
            <a:pPr marL="228600" indent="-228600">
              <a:buAutoNum type="arabicPeriod"/>
            </a:pPr>
            <a:r>
              <a:rPr lang="es-ES" sz="600" err="1"/>
              <a:t>Megna</a:t>
            </a:r>
            <a:r>
              <a:rPr lang="es-ES" sz="600"/>
              <a:t> M, </a:t>
            </a:r>
            <a:r>
              <a:rPr lang="es-ES" sz="600" err="1"/>
              <a:t>Cinelli</a:t>
            </a:r>
            <a:r>
              <a:rPr lang="es-ES" sz="600"/>
              <a:t> E, Camela E, et al. </a:t>
            </a:r>
            <a:r>
              <a:rPr lang="es-ES" sz="600" err="1"/>
              <a:t>Calcipotriol</a:t>
            </a:r>
            <a:r>
              <a:rPr lang="es-ES" sz="600"/>
              <a:t>/</a:t>
            </a:r>
            <a:r>
              <a:rPr lang="es-ES" sz="600" err="1"/>
              <a:t>betamethasone</a:t>
            </a:r>
            <a:r>
              <a:rPr lang="es-ES" sz="600"/>
              <a:t> </a:t>
            </a:r>
            <a:r>
              <a:rPr lang="es-ES" sz="600" err="1"/>
              <a:t>dipropionate</a:t>
            </a:r>
            <a:r>
              <a:rPr lang="es-ES" sz="600"/>
              <a:t> </a:t>
            </a:r>
            <a:r>
              <a:rPr lang="es-ES" sz="600" err="1"/>
              <a:t>formulations</a:t>
            </a:r>
            <a:r>
              <a:rPr lang="es-ES" sz="600"/>
              <a:t> </a:t>
            </a:r>
            <a:r>
              <a:rPr lang="es-ES" sz="600" err="1"/>
              <a:t>for</a:t>
            </a:r>
            <a:r>
              <a:rPr lang="es-ES" sz="600"/>
              <a:t> psoriasis: </a:t>
            </a:r>
            <a:r>
              <a:rPr lang="es-ES" sz="600" err="1"/>
              <a:t>an</a:t>
            </a:r>
            <a:r>
              <a:rPr lang="es-ES" sz="600"/>
              <a:t> </a:t>
            </a:r>
            <a:r>
              <a:rPr lang="es-ES" sz="600" err="1"/>
              <a:t>overview</a:t>
            </a:r>
            <a:r>
              <a:rPr lang="es-ES" sz="600"/>
              <a:t> </a:t>
            </a:r>
            <a:r>
              <a:rPr lang="es-ES" sz="600" err="1"/>
              <a:t>of</a:t>
            </a:r>
            <a:r>
              <a:rPr lang="es-ES" sz="600"/>
              <a:t> </a:t>
            </a:r>
            <a:r>
              <a:rPr lang="es-ES" sz="600" err="1"/>
              <a:t>the</a:t>
            </a:r>
            <a:r>
              <a:rPr lang="es-ES" sz="600"/>
              <a:t> </a:t>
            </a:r>
            <a:r>
              <a:rPr lang="es-ES" sz="600" err="1"/>
              <a:t>options</a:t>
            </a:r>
            <a:r>
              <a:rPr lang="es-ES" sz="600"/>
              <a:t> and </a:t>
            </a:r>
            <a:r>
              <a:rPr lang="es-ES" sz="600" err="1"/>
              <a:t>efficacy</a:t>
            </a:r>
            <a:r>
              <a:rPr lang="es-ES" sz="600"/>
              <a:t> data. Expert </a:t>
            </a:r>
            <a:r>
              <a:rPr lang="es-ES" sz="600" err="1"/>
              <a:t>Rev</a:t>
            </a:r>
            <a:r>
              <a:rPr lang="es-ES" sz="600"/>
              <a:t> Clin </a:t>
            </a:r>
            <a:r>
              <a:rPr lang="es-ES" sz="600" err="1"/>
              <a:t>Immunol</a:t>
            </a:r>
            <a:r>
              <a:rPr lang="es-ES" sz="600"/>
              <a:t>. 2020 Jun;16(6):599–620</a:t>
            </a:r>
          </a:p>
          <a:p>
            <a:pPr marL="228600" indent="-228600">
              <a:buAutoNum type="arabicPeriod"/>
            </a:pPr>
            <a:r>
              <a:rPr lang="es-ES" sz="600" err="1"/>
              <a:t>Samarasekera</a:t>
            </a:r>
            <a:r>
              <a:rPr lang="es-ES" sz="600"/>
              <a:t>, E. J., Sawyer, L., </a:t>
            </a:r>
            <a:r>
              <a:rPr lang="es-ES" sz="600" err="1"/>
              <a:t>Wonderling</a:t>
            </a:r>
            <a:r>
              <a:rPr lang="es-ES" sz="600"/>
              <a:t>, D., Tucker, R., &amp; Smith, C. H. (2013). </a:t>
            </a:r>
            <a:r>
              <a:rPr lang="es-ES" sz="600" err="1"/>
              <a:t>Topical</a:t>
            </a:r>
            <a:r>
              <a:rPr lang="es-ES" sz="600"/>
              <a:t> </a:t>
            </a:r>
            <a:r>
              <a:rPr lang="es-ES" sz="600" err="1"/>
              <a:t>therapies</a:t>
            </a:r>
            <a:r>
              <a:rPr lang="es-ES" sz="600"/>
              <a:t> </a:t>
            </a:r>
            <a:r>
              <a:rPr lang="es-ES" sz="600" err="1"/>
              <a:t>for</a:t>
            </a:r>
            <a:r>
              <a:rPr lang="es-ES" sz="600"/>
              <a:t> </a:t>
            </a:r>
            <a:r>
              <a:rPr lang="es-ES" sz="600" err="1"/>
              <a:t>the</a:t>
            </a:r>
            <a:r>
              <a:rPr lang="es-ES" sz="600"/>
              <a:t> </a:t>
            </a:r>
            <a:r>
              <a:rPr lang="es-ES" sz="600" err="1"/>
              <a:t>treatment</a:t>
            </a:r>
            <a:r>
              <a:rPr lang="es-ES" sz="600"/>
              <a:t> </a:t>
            </a:r>
            <a:r>
              <a:rPr lang="es-ES" sz="600" err="1"/>
              <a:t>of</a:t>
            </a:r>
            <a:r>
              <a:rPr lang="es-ES" sz="600"/>
              <a:t> plaque psoriasis: </a:t>
            </a:r>
            <a:r>
              <a:rPr lang="es-ES" sz="600" err="1"/>
              <a:t>Systematic</a:t>
            </a:r>
            <a:r>
              <a:rPr lang="es-ES" sz="600"/>
              <a:t> </a:t>
            </a:r>
            <a:r>
              <a:rPr lang="es-ES" sz="600" err="1"/>
              <a:t>review</a:t>
            </a:r>
            <a:r>
              <a:rPr lang="es-ES" sz="600"/>
              <a:t> and </a:t>
            </a:r>
            <a:r>
              <a:rPr lang="es-ES" sz="600" err="1"/>
              <a:t>network</a:t>
            </a:r>
            <a:r>
              <a:rPr lang="es-ES" sz="600"/>
              <a:t> meta-</a:t>
            </a:r>
            <a:r>
              <a:rPr lang="es-ES" sz="600" err="1"/>
              <a:t>analyses</a:t>
            </a:r>
            <a:r>
              <a:rPr lang="es-ES" sz="600"/>
              <a:t>. British </a:t>
            </a:r>
            <a:r>
              <a:rPr lang="es-ES" sz="600" err="1"/>
              <a:t>Journal</a:t>
            </a:r>
            <a:r>
              <a:rPr lang="es-ES" sz="600"/>
              <a:t> </a:t>
            </a:r>
            <a:r>
              <a:rPr lang="es-ES" sz="600" err="1"/>
              <a:t>of</a:t>
            </a:r>
            <a:r>
              <a:rPr lang="es-ES" sz="600"/>
              <a:t> </a:t>
            </a:r>
            <a:r>
              <a:rPr lang="es-ES" sz="600" err="1"/>
              <a:t>Dermatology</a:t>
            </a:r>
            <a:r>
              <a:rPr lang="es-ES" sz="600"/>
              <a:t>, 168(5), 954–967. </a:t>
            </a:r>
            <a:r>
              <a:rPr lang="es-ES" sz="600">
                <a:hlinkClick r:id="rId3"/>
              </a:rPr>
              <a:t>https://doi.org/10.1111/bjd.12276</a:t>
            </a:r>
            <a:endParaRPr lang="es-ES" sz="600"/>
          </a:p>
          <a:p>
            <a:pPr marL="228600" indent="-228600">
              <a:buAutoNum type="arabicPeriod"/>
            </a:pPr>
            <a:r>
              <a:rPr lang="en-US" sz="600"/>
              <a:t>Murphy, G., &amp; Reich, K. (2011). In touch with psoriasis: Topical treatments and current guidelines. Journal of the European Academy of Dermatology and Venereology, 25, 3–8. https://doi.org/10.1111/j.1468-3083.2011.04059.x [</a:t>
            </a:r>
            <a:r>
              <a:rPr lang="en-US" sz="600" err="1"/>
              <a:t>onlinelibr</a:t>
            </a:r>
            <a:r>
              <a:rPr lang="en-US" sz="600"/>
              <a:t>....wiley.com]</a:t>
            </a:r>
          </a:p>
          <a:p>
            <a:pPr marL="228600" indent="-228600">
              <a:buAutoNum type="arabicPeriod"/>
            </a:pPr>
            <a:r>
              <a:rPr lang="en-US" sz="600"/>
              <a:t>Mason, A. R., Mason, J., Cork, M., Dooley, G., &amp; Edwards, G. (2013). Topical treatments for chronic plaque psoriasis (Review). Cochrane Database of Systematic Reviews, 2013(3). </a:t>
            </a:r>
            <a:r>
              <a:rPr lang="en-US" sz="600">
                <a:hlinkClick r:id="rId4"/>
              </a:rPr>
              <a:t>https://doi.org/10.1002/14651858.CD005028.pub3</a:t>
            </a:r>
            <a:endParaRPr lang="en-US" sz="600"/>
          </a:p>
          <a:p>
            <a:pPr marL="228600" indent="-228600">
              <a:buAutoNum type="arabicPeriod"/>
            </a:pPr>
            <a:r>
              <a:rPr lang="es-ES" sz="600" err="1"/>
              <a:t>Hendriks</a:t>
            </a:r>
            <a:r>
              <a:rPr lang="es-ES" sz="600"/>
              <a:t>, A. G. M., </a:t>
            </a:r>
            <a:r>
              <a:rPr lang="es-ES" sz="600" err="1"/>
              <a:t>Keijsers</a:t>
            </a:r>
            <a:r>
              <a:rPr lang="es-ES" sz="600"/>
              <a:t>, R. R. M. C., de Jong, E. M. G. J., </a:t>
            </a:r>
            <a:r>
              <a:rPr lang="es-ES" sz="600" err="1"/>
              <a:t>Seyger</a:t>
            </a:r>
            <a:r>
              <a:rPr lang="es-ES" sz="600"/>
              <a:t>, M. M. B., &amp; van de </a:t>
            </a:r>
            <a:r>
              <a:rPr lang="es-ES" sz="600" err="1"/>
              <a:t>Kerkhof</a:t>
            </a:r>
            <a:r>
              <a:rPr lang="es-ES" sz="600"/>
              <a:t>, P. C. M. (2012). </a:t>
            </a:r>
            <a:r>
              <a:rPr lang="es-ES" sz="600" err="1"/>
              <a:t>Efficacy</a:t>
            </a:r>
            <a:r>
              <a:rPr lang="es-ES" sz="600"/>
              <a:t> and safety </a:t>
            </a:r>
            <a:r>
              <a:rPr lang="es-ES" sz="600" err="1"/>
              <a:t>of</a:t>
            </a:r>
            <a:r>
              <a:rPr lang="es-ES" sz="600"/>
              <a:t> </a:t>
            </a:r>
            <a:r>
              <a:rPr lang="es-ES" sz="600" err="1"/>
              <a:t>combinations</a:t>
            </a:r>
            <a:r>
              <a:rPr lang="es-ES" sz="600"/>
              <a:t> </a:t>
            </a:r>
            <a:r>
              <a:rPr lang="es-ES" sz="600" err="1"/>
              <a:t>of</a:t>
            </a:r>
            <a:r>
              <a:rPr lang="es-ES" sz="600"/>
              <a:t> </a:t>
            </a:r>
            <a:r>
              <a:rPr lang="es-ES" sz="600" err="1"/>
              <a:t>first</a:t>
            </a:r>
            <a:r>
              <a:rPr lang="es-ES" sz="600"/>
              <a:t>-line </a:t>
            </a:r>
            <a:r>
              <a:rPr lang="es-ES" sz="600" err="1"/>
              <a:t>topical</a:t>
            </a:r>
            <a:r>
              <a:rPr lang="es-ES" sz="600"/>
              <a:t> </a:t>
            </a:r>
            <a:r>
              <a:rPr lang="es-ES" sz="600" err="1"/>
              <a:t>treatments</a:t>
            </a:r>
            <a:r>
              <a:rPr lang="es-ES" sz="600"/>
              <a:t> in </a:t>
            </a:r>
            <a:r>
              <a:rPr lang="es-ES" sz="600" err="1"/>
              <a:t>chronic</a:t>
            </a:r>
            <a:r>
              <a:rPr lang="es-ES" sz="600"/>
              <a:t> plaque psoriasis: A </a:t>
            </a:r>
            <a:r>
              <a:rPr lang="es-ES" sz="600" err="1"/>
              <a:t>systematic</a:t>
            </a:r>
            <a:r>
              <a:rPr lang="es-ES" sz="600"/>
              <a:t> </a:t>
            </a:r>
            <a:r>
              <a:rPr lang="es-ES" sz="600" err="1"/>
              <a:t>literature</a:t>
            </a:r>
            <a:r>
              <a:rPr lang="es-ES" sz="600"/>
              <a:t> </a:t>
            </a:r>
            <a:r>
              <a:rPr lang="es-ES" sz="600" err="1"/>
              <a:t>review</a:t>
            </a:r>
            <a:r>
              <a:rPr lang="es-ES" sz="600"/>
              <a:t>. </a:t>
            </a:r>
            <a:r>
              <a:rPr lang="es-ES" sz="600" err="1"/>
              <a:t>Journal</a:t>
            </a:r>
            <a:r>
              <a:rPr lang="es-ES" sz="600"/>
              <a:t> </a:t>
            </a:r>
            <a:r>
              <a:rPr lang="es-ES" sz="600" err="1"/>
              <a:t>of</a:t>
            </a:r>
            <a:r>
              <a:rPr lang="es-ES" sz="600"/>
              <a:t> </a:t>
            </a:r>
            <a:r>
              <a:rPr lang="es-ES" sz="600" err="1"/>
              <a:t>the</a:t>
            </a:r>
            <a:r>
              <a:rPr lang="es-ES" sz="600"/>
              <a:t> </a:t>
            </a:r>
            <a:r>
              <a:rPr lang="es-ES" sz="600" err="1"/>
              <a:t>European</a:t>
            </a:r>
            <a:r>
              <a:rPr lang="es-ES" sz="600"/>
              <a:t> </a:t>
            </a:r>
            <a:r>
              <a:rPr lang="es-ES" sz="600" err="1"/>
              <a:t>Academy</a:t>
            </a:r>
            <a:r>
              <a:rPr lang="es-ES" sz="600"/>
              <a:t> </a:t>
            </a:r>
            <a:r>
              <a:rPr lang="es-ES" sz="600" err="1"/>
              <a:t>of</a:t>
            </a:r>
            <a:r>
              <a:rPr lang="es-ES" sz="600"/>
              <a:t> </a:t>
            </a:r>
            <a:r>
              <a:rPr lang="es-ES" sz="600" err="1"/>
              <a:t>Dermatology</a:t>
            </a:r>
            <a:r>
              <a:rPr lang="es-ES" sz="600"/>
              <a:t> and </a:t>
            </a:r>
            <a:r>
              <a:rPr lang="es-ES" sz="600" err="1"/>
              <a:t>Venereology</a:t>
            </a:r>
            <a:r>
              <a:rPr lang="es-ES" sz="600"/>
              <a:t>, 27(8), 931–951. https://doi.org/10.1111/jdv.12058</a:t>
            </a:r>
          </a:p>
        </p:txBody>
      </p:sp>
      <p:sp>
        <p:nvSpPr>
          <p:cNvPr id="5" name="Marcador de contenido 4">
            <a:extLst>
              <a:ext uri="{FF2B5EF4-FFF2-40B4-BE49-F238E27FC236}">
                <a16:creationId xmlns:a16="http://schemas.microsoft.com/office/drawing/2014/main" id="{D4955E16-25CC-856F-32E2-39E1649773F3}"/>
              </a:ext>
            </a:extLst>
          </p:cNvPr>
          <p:cNvSpPr>
            <a:spLocks noGrp="1"/>
          </p:cNvSpPr>
          <p:nvPr>
            <p:ph sz="quarter" idx="18"/>
          </p:nvPr>
        </p:nvSpPr>
        <p:spPr>
          <a:xfrm>
            <a:off x="2042984" y="65904"/>
            <a:ext cx="9024084" cy="815545"/>
          </a:xfrm>
        </p:spPr>
        <p:txBody>
          <a:bodyPr>
            <a:normAutofit/>
          </a:bodyPr>
          <a:lstStyle/>
          <a:p>
            <a:r>
              <a:rPr lang="es-ES" err="1"/>
              <a:t>Calcipotriol</a:t>
            </a:r>
            <a:r>
              <a:rPr lang="es-ES"/>
              <a:t>/dipropionato de betametasona</a:t>
            </a:r>
          </a:p>
        </p:txBody>
      </p:sp>
      <p:pic>
        <p:nvPicPr>
          <p:cNvPr id="10" name="Google Shape;579;p8">
            <a:extLst>
              <a:ext uri="{FF2B5EF4-FFF2-40B4-BE49-F238E27FC236}">
                <a16:creationId xmlns:a16="http://schemas.microsoft.com/office/drawing/2014/main" id="{55808FC7-E1CF-3A2A-EAA7-3BD174DCC656}"/>
              </a:ext>
            </a:extLst>
          </p:cNvPr>
          <p:cNvPicPr preferRelativeResize="0"/>
          <p:nvPr/>
        </p:nvPicPr>
        <p:blipFill rotWithShape="1">
          <a:blip r:embed="rId5">
            <a:alphaModFix/>
          </a:blip>
          <a:srcRect t="5586" b="20274"/>
          <a:stretch/>
        </p:blipFill>
        <p:spPr>
          <a:xfrm>
            <a:off x="329210" y="4026185"/>
            <a:ext cx="4571887" cy="1916482"/>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12" name="Google Shape;580;p8">
            <a:extLst>
              <a:ext uri="{FF2B5EF4-FFF2-40B4-BE49-F238E27FC236}">
                <a16:creationId xmlns:a16="http://schemas.microsoft.com/office/drawing/2014/main" id="{D942F82F-689D-252B-1244-40603C384681}"/>
              </a:ext>
            </a:extLst>
          </p:cNvPr>
          <p:cNvPicPr preferRelativeResize="0"/>
          <p:nvPr/>
        </p:nvPicPr>
        <p:blipFill rotWithShape="1">
          <a:blip r:embed="rId6">
            <a:alphaModFix/>
          </a:blip>
          <a:srcRect/>
          <a:stretch/>
        </p:blipFill>
        <p:spPr>
          <a:xfrm>
            <a:off x="6261869" y="1736577"/>
            <a:ext cx="4982184" cy="191648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13" name="Google Shape;581;p8">
            <a:extLst>
              <a:ext uri="{FF2B5EF4-FFF2-40B4-BE49-F238E27FC236}">
                <a16:creationId xmlns:a16="http://schemas.microsoft.com/office/drawing/2014/main" id="{A534624D-6069-D844-8FC5-55B7B3FB3D9B}"/>
              </a:ext>
            </a:extLst>
          </p:cNvPr>
          <p:cNvPicPr preferRelativeResize="0"/>
          <p:nvPr/>
        </p:nvPicPr>
        <p:blipFill rotWithShape="1">
          <a:blip r:embed="rId7">
            <a:alphaModFix/>
          </a:blip>
          <a:srcRect b="6677"/>
          <a:stretch/>
        </p:blipFill>
        <p:spPr>
          <a:xfrm>
            <a:off x="5327623" y="4026186"/>
            <a:ext cx="4982184" cy="191648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pic>
        <p:nvPicPr>
          <p:cNvPr id="4" name="Imagen 3">
            <a:extLst>
              <a:ext uri="{FF2B5EF4-FFF2-40B4-BE49-F238E27FC236}">
                <a16:creationId xmlns:a16="http://schemas.microsoft.com/office/drawing/2014/main" id="{365F0D67-550C-B74F-00D8-5A1B1B291384}"/>
              </a:ext>
            </a:extLst>
          </p:cNvPr>
          <p:cNvPicPr>
            <a:picLocks noChangeAspect="1"/>
          </p:cNvPicPr>
          <p:nvPr/>
        </p:nvPicPr>
        <p:blipFill>
          <a:blip r:embed="rId8">
            <a:alphaModFix/>
          </a:blip>
          <a:stretch>
            <a:fillRect/>
          </a:stretch>
        </p:blipFill>
        <p:spPr>
          <a:xfrm>
            <a:off x="329210" y="1736577"/>
            <a:ext cx="5600922" cy="1921111"/>
          </a:xfrm>
          <a:prstGeom prst="roundRect">
            <a:avLst>
              <a:gd name="adj" fmla="val 8594"/>
            </a:avLst>
          </a:prstGeom>
          <a:solidFill>
            <a:srgbClr val="012754"/>
          </a:solidFill>
          <a:ln w="19050">
            <a:solidFill>
              <a:srgbClr val="012754"/>
            </a:solidFill>
          </a:ln>
          <a:effectLst>
            <a:outerShdw blurRad="203200" dist="139700" dir="2700000" algn="tl" rotWithShape="0">
              <a:prstClr val="black">
                <a:alpha val="25000"/>
              </a:prstClr>
            </a:outerShdw>
          </a:effectLst>
        </p:spPr>
      </p:pic>
    </p:spTree>
    <p:extLst>
      <p:ext uri="{BB962C8B-B14F-4D97-AF65-F5344CB8AC3E}">
        <p14:creationId xmlns:p14="http://schemas.microsoft.com/office/powerpoint/2010/main" val="29719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3F65-364B-D54D-C0C5-C7C5AFC01F2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F9A07260-2F55-8A58-5ADE-643F2C680021}"/>
              </a:ext>
            </a:extLst>
          </p:cNvPr>
          <p:cNvSpPr/>
          <p:nvPr/>
        </p:nvSpPr>
        <p:spPr>
          <a:xfrm>
            <a:off x="1845245" y="1369185"/>
            <a:ext cx="8303771" cy="457757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Imagen 9">
            <a:extLst>
              <a:ext uri="{FF2B5EF4-FFF2-40B4-BE49-F238E27FC236}">
                <a16:creationId xmlns:a16="http://schemas.microsoft.com/office/drawing/2014/main" id="{44D68507-1102-5043-D3B1-833559C701C8}"/>
              </a:ext>
            </a:extLst>
          </p:cNvPr>
          <p:cNvPicPr>
            <a:picLocks noChangeAspect="1"/>
          </p:cNvPicPr>
          <p:nvPr/>
        </p:nvPicPr>
        <p:blipFill>
          <a:blip r:embed="rId3"/>
          <a:srcRect b="23005"/>
          <a:stretch>
            <a:fillRect/>
          </a:stretch>
        </p:blipFill>
        <p:spPr>
          <a:xfrm>
            <a:off x="1807145" y="5935800"/>
            <a:ext cx="8470900" cy="208526"/>
          </a:xfrm>
          <a:prstGeom prst="rect">
            <a:avLst/>
          </a:prstGeom>
        </p:spPr>
      </p:pic>
      <p:sp>
        <p:nvSpPr>
          <p:cNvPr id="6" name="Marcador de contenido 5">
            <a:extLst>
              <a:ext uri="{FF2B5EF4-FFF2-40B4-BE49-F238E27FC236}">
                <a16:creationId xmlns:a16="http://schemas.microsoft.com/office/drawing/2014/main" id="{5C0583E4-D415-FE3A-3489-8F82D71B9103}"/>
              </a:ext>
            </a:extLst>
          </p:cNvPr>
          <p:cNvSpPr>
            <a:spLocks noGrp="1"/>
          </p:cNvSpPr>
          <p:nvPr>
            <p:ph sz="quarter" idx="24"/>
          </p:nvPr>
        </p:nvSpPr>
        <p:spPr/>
        <p:txBody>
          <a:bodyPr/>
          <a:lstStyle/>
          <a:p>
            <a:r>
              <a:rPr lang="es-ES"/>
              <a:t>1. van de </a:t>
            </a:r>
            <a:r>
              <a:rPr lang="es-ES" err="1"/>
              <a:t>Kerkhof</a:t>
            </a:r>
            <a:r>
              <a:rPr lang="es-ES"/>
              <a:t> PC, Hoffmann V, </a:t>
            </a:r>
            <a:r>
              <a:rPr lang="es-ES" err="1"/>
              <a:t>Anstey</a:t>
            </a:r>
            <a:r>
              <a:rPr lang="es-ES"/>
              <a:t> A, Barnes L, </a:t>
            </a:r>
            <a:r>
              <a:rPr lang="es-ES" err="1"/>
              <a:t>Bolduc</a:t>
            </a:r>
            <a:r>
              <a:rPr lang="es-ES"/>
              <a:t> C, Reich K, </a:t>
            </a:r>
            <a:r>
              <a:rPr lang="es-ES" err="1"/>
              <a:t>Saari</a:t>
            </a:r>
            <a:r>
              <a:rPr lang="es-ES"/>
              <a:t> S, </a:t>
            </a:r>
            <a:r>
              <a:rPr lang="es-ES" err="1"/>
              <a:t>Segaert</a:t>
            </a:r>
            <a:r>
              <a:rPr lang="es-ES"/>
              <a:t> S, Vaillant L. A new </a:t>
            </a:r>
            <a:r>
              <a:rPr lang="es-ES" err="1"/>
              <a:t>scalp</a:t>
            </a:r>
            <a:r>
              <a:rPr lang="es-ES"/>
              <a:t> </a:t>
            </a:r>
            <a:r>
              <a:rPr lang="es-ES" err="1"/>
              <a:t>formulation</a:t>
            </a:r>
            <a:r>
              <a:rPr lang="es-ES"/>
              <a:t> </a:t>
            </a:r>
            <a:r>
              <a:rPr lang="es-ES" err="1"/>
              <a:t>of</a:t>
            </a:r>
            <a:r>
              <a:rPr lang="es-ES"/>
              <a:t> </a:t>
            </a:r>
            <a:r>
              <a:rPr lang="es-ES" err="1"/>
              <a:t>calcipotriol</a:t>
            </a:r>
            <a:r>
              <a:rPr lang="es-ES"/>
              <a:t> plus </a:t>
            </a:r>
            <a:r>
              <a:rPr lang="es-ES" err="1"/>
              <a:t>betamethasone</a:t>
            </a:r>
            <a:r>
              <a:rPr lang="es-ES"/>
              <a:t> </a:t>
            </a:r>
            <a:r>
              <a:rPr lang="es-ES" err="1"/>
              <a:t>dipropionate</a:t>
            </a:r>
            <a:r>
              <a:rPr lang="es-ES"/>
              <a:t> </a:t>
            </a:r>
            <a:r>
              <a:rPr lang="es-ES" err="1"/>
              <a:t>compared</a:t>
            </a:r>
            <a:r>
              <a:rPr lang="es-ES"/>
              <a:t> </a:t>
            </a:r>
            <a:r>
              <a:rPr lang="es-ES" err="1"/>
              <a:t>with</a:t>
            </a:r>
            <a:r>
              <a:rPr lang="es-ES"/>
              <a:t> </a:t>
            </a:r>
            <a:r>
              <a:rPr lang="es-ES" err="1"/>
              <a:t>each</a:t>
            </a:r>
            <a:r>
              <a:rPr lang="es-ES"/>
              <a:t> </a:t>
            </a:r>
            <a:r>
              <a:rPr lang="es-ES" err="1"/>
              <a:t>of</a:t>
            </a:r>
            <a:r>
              <a:rPr lang="es-ES"/>
              <a:t> </a:t>
            </a:r>
            <a:r>
              <a:rPr lang="es-ES" err="1"/>
              <a:t>its</a:t>
            </a:r>
            <a:r>
              <a:rPr lang="es-ES"/>
              <a:t> active </a:t>
            </a:r>
            <a:r>
              <a:rPr lang="es-ES" err="1"/>
              <a:t>ingredients</a:t>
            </a:r>
            <a:r>
              <a:rPr lang="es-ES"/>
              <a:t> in </a:t>
            </a:r>
            <a:r>
              <a:rPr lang="es-ES" err="1"/>
              <a:t>the</a:t>
            </a:r>
            <a:r>
              <a:rPr lang="es-ES"/>
              <a:t> </a:t>
            </a:r>
            <a:r>
              <a:rPr lang="es-ES" err="1"/>
              <a:t>same</a:t>
            </a:r>
            <a:r>
              <a:rPr lang="es-ES"/>
              <a:t> </a:t>
            </a:r>
            <a:r>
              <a:rPr lang="es-ES" err="1"/>
              <a:t>vehicle</a:t>
            </a:r>
            <a:r>
              <a:rPr lang="es-ES"/>
              <a:t> </a:t>
            </a:r>
            <a:r>
              <a:rPr lang="es-ES" err="1"/>
              <a:t>for</a:t>
            </a:r>
            <a:r>
              <a:rPr lang="es-ES"/>
              <a:t> </a:t>
            </a:r>
            <a:r>
              <a:rPr lang="es-ES" err="1"/>
              <a:t>the</a:t>
            </a:r>
            <a:r>
              <a:rPr lang="es-ES"/>
              <a:t> </a:t>
            </a:r>
            <a:r>
              <a:rPr lang="es-ES" err="1"/>
              <a:t>treatment</a:t>
            </a:r>
            <a:r>
              <a:rPr lang="es-ES"/>
              <a:t> </a:t>
            </a:r>
            <a:r>
              <a:rPr lang="es-ES" err="1"/>
              <a:t>of</a:t>
            </a:r>
            <a:r>
              <a:rPr lang="es-ES"/>
              <a:t> </a:t>
            </a:r>
            <a:r>
              <a:rPr lang="es-ES" err="1"/>
              <a:t>scalp</a:t>
            </a:r>
            <a:r>
              <a:rPr lang="es-ES"/>
              <a:t> psoriasis: a </a:t>
            </a:r>
            <a:r>
              <a:rPr lang="es-ES" err="1"/>
              <a:t>randomized</a:t>
            </a:r>
            <a:r>
              <a:rPr lang="es-ES"/>
              <a:t>, </a:t>
            </a:r>
            <a:r>
              <a:rPr lang="es-ES" err="1"/>
              <a:t>double-blind</a:t>
            </a:r>
            <a:r>
              <a:rPr lang="es-ES"/>
              <a:t>, </a:t>
            </a:r>
            <a:r>
              <a:rPr lang="es-ES" err="1"/>
              <a:t>controlled</a:t>
            </a:r>
            <a:r>
              <a:rPr lang="es-ES"/>
              <a:t> trial. Br J </a:t>
            </a:r>
            <a:r>
              <a:rPr lang="es-ES" err="1"/>
              <a:t>Dermatol</a:t>
            </a:r>
            <a:r>
              <a:rPr lang="es-ES"/>
              <a:t>. 2009 Jan;160(1):170-6.</a:t>
            </a:r>
          </a:p>
        </p:txBody>
      </p:sp>
      <p:pic>
        <p:nvPicPr>
          <p:cNvPr id="7" name="Imagen 6" descr="Imagen que contiene panal, con baldosas, edificio, raqueta&#10;&#10;El contenido generado por IA puede ser incorrecto.">
            <a:extLst>
              <a:ext uri="{FF2B5EF4-FFF2-40B4-BE49-F238E27FC236}">
                <a16:creationId xmlns:a16="http://schemas.microsoft.com/office/drawing/2014/main" id="{4C9CF510-C398-9D13-C4B1-8BFF16457F7C}"/>
              </a:ext>
            </a:extLst>
          </p:cNvPr>
          <p:cNvPicPr>
            <a:picLocks noChangeAspect="1"/>
          </p:cNvPicPr>
          <p:nvPr/>
        </p:nvPicPr>
        <p:blipFill>
          <a:blip r:embed="rId4" cstate="email">
            <a:extLst>
              <a:ext uri="{28A0092B-C50C-407E-A947-70E740481C1C}">
                <a14:useLocalDpi xmlns:a14="http://schemas.microsoft.com/office/drawing/2010/main" val="0"/>
              </a:ext>
            </a:extLst>
          </a:blip>
          <a:srcRect r="56270" b="33502"/>
          <a:stretch>
            <a:fillRect/>
          </a:stretch>
        </p:blipFill>
        <p:spPr>
          <a:xfrm flipH="1">
            <a:off x="0" y="1643603"/>
            <a:ext cx="1823685" cy="4560426"/>
          </a:xfrm>
          <a:prstGeom prst="rect">
            <a:avLst/>
          </a:prstGeom>
        </p:spPr>
      </p:pic>
      <p:pic>
        <p:nvPicPr>
          <p:cNvPr id="8" name="Imagen 7" descr="Imagen que contiene panal, con baldosas, edificio, raqueta&#10;&#10;El contenido generado por IA puede ser incorrecto.">
            <a:extLst>
              <a:ext uri="{FF2B5EF4-FFF2-40B4-BE49-F238E27FC236}">
                <a16:creationId xmlns:a16="http://schemas.microsoft.com/office/drawing/2014/main" id="{AB51E9C8-3717-36A5-C88A-19FD98F00EAB}"/>
              </a:ext>
            </a:extLst>
          </p:cNvPr>
          <p:cNvPicPr>
            <a:picLocks noChangeAspect="1"/>
          </p:cNvPicPr>
          <p:nvPr/>
        </p:nvPicPr>
        <p:blipFill>
          <a:blip r:embed="rId5" cstate="email">
            <a:extLst>
              <a:ext uri="{28A0092B-C50C-407E-A947-70E740481C1C}">
                <a14:useLocalDpi xmlns:a14="http://schemas.microsoft.com/office/drawing/2010/main" val="0"/>
              </a:ext>
            </a:extLst>
          </a:blip>
          <a:srcRect l="31545" t="-17552" r="28655" b="51054"/>
          <a:stretch>
            <a:fillRect/>
          </a:stretch>
        </p:blipFill>
        <p:spPr>
          <a:xfrm>
            <a:off x="10440367" y="1599235"/>
            <a:ext cx="1751633" cy="4560426"/>
          </a:xfrm>
          <a:prstGeom prst="rect">
            <a:avLst/>
          </a:prstGeom>
        </p:spPr>
      </p:pic>
      <p:grpSp>
        <p:nvGrpSpPr>
          <p:cNvPr id="11" name="Group 10">
            <a:extLst>
              <a:ext uri="{FF2B5EF4-FFF2-40B4-BE49-F238E27FC236}">
                <a16:creationId xmlns:a16="http://schemas.microsoft.com/office/drawing/2014/main" id="{5472B5C9-E102-824F-AE2D-071433993E2B}"/>
              </a:ext>
            </a:extLst>
          </p:cNvPr>
          <p:cNvGrpSpPr/>
          <p:nvPr/>
        </p:nvGrpSpPr>
        <p:grpSpPr>
          <a:xfrm>
            <a:off x="1082365" y="877172"/>
            <a:ext cx="8485743" cy="5201545"/>
            <a:chOff x="-851229" y="974771"/>
            <a:chExt cx="6947231" cy="4861271"/>
          </a:xfrm>
        </p:grpSpPr>
        <p:sp>
          <p:nvSpPr>
            <p:cNvPr id="12" name="CuadroTexto 9">
              <a:extLst>
                <a:ext uri="{FF2B5EF4-FFF2-40B4-BE49-F238E27FC236}">
                  <a16:creationId xmlns:a16="http://schemas.microsoft.com/office/drawing/2014/main" id="{7D471450-F178-1488-709C-394B079B2165}"/>
                </a:ext>
              </a:extLst>
            </p:cNvPr>
            <p:cNvSpPr txBox="1"/>
            <p:nvPr/>
          </p:nvSpPr>
          <p:spPr>
            <a:xfrm>
              <a:off x="985918" y="5216902"/>
              <a:ext cx="5110084" cy="619140"/>
            </a:xfrm>
            <a:prstGeom prst="rect">
              <a:avLst/>
            </a:prstGeom>
            <a:noFill/>
          </p:spPr>
          <p:txBody>
            <a:bodyPr wrap="square" rtlCol="0">
              <a:spAutoFit/>
            </a:bodyPr>
            <a:lstStyle/>
            <a:p>
              <a:r>
                <a:rPr lang="ca-ES" sz="1100">
                  <a:latin typeface="Arial" panose="020B0604020202020204" pitchFamily="34" charset="0"/>
                  <a:cs typeface="Arial" panose="020B0604020202020204" pitchFamily="34" charset="0"/>
                </a:rPr>
                <a:t>* Se considera </a:t>
              </a:r>
              <a:r>
                <a:rPr lang="ca-ES" sz="1100" err="1">
                  <a:latin typeface="Arial" panose="020B0604020202020204" pitchFamily="34" charset="0"/>
                  <a:cs typeface="Arial" panose="020B0604020202020204" pitchFamily="34" charset="0"/>
                </a:rPr>
                <a:t>respondedores</a:t>
              </a:r>
              <a:r>
                <a:rPr lang="ca-ES" sz="1100">
                  <a:latin typeface="Arial" panose="020B0604020202020204" pitchFamily="34" charset="0"/>
                  <a:cs typeface="Arial" panose="020B0604020202020204" pitchFamily="34" charset="0"/>
                </a:rPr>
                <a:t> a los </a:t>
              </a:r>
              <a:r>
                <a:rPr lang="ca-ES" sz="1100" err="1">
                  <a:latin typeface="Arial" panose="020B0604020202020204" pitchFamily="34" charset="0"/>
                  <a:cs typeface="Arial" panose="020B0604020202020204" pitchFamily="34" charset="0"/>
                </a:rPr>
                <a:t>pacientes</a:t>
              </a:r>
              <a:r>
                <a:rPr lang="ca-ES" sz="1100">
                  <a:latin typeface="Arial" panose="020B0604020202020204" pitchFamily="34" charset="0"/>
                  <a:cs typeface="Arial" panose="020B0604020202020204" pitchFamily="34" charset="0"/>
                </a:rPr>
                <a:t> (6078 </a:t>
              </a:r>
              <a:r>
                <a:rPr lang="ca-ES" sz="1100" err="1">
                  <a:latin typeface="Arial" panose="020B0604020202020204" pitchFamily="34" charset="0"/>
                  <a:cs typeface="Arial" panose="020B0604020202020204" pitchFamily="34" charset="0"/>
                </a:rPr>
                <a:t>incluidos</a:t>
              </a:r>
              <a:r>
                <a:rPr lang="ca-ES" sz="1100">
                  <a:latin typeface="Arial" panose="020B0604020202020204" pitchFamily="34" charset="0"/>
                  <a:cs typeface="Arial" panose="020B0604020202020204" pitchFamily="34" charset="0"/>
                </a:rPr>
                <a:t>) que </a:t>
              </a:r>
              <a:r>
                <a:rPr lang="ca-ES" sz="1100" err="1">
                  <a:latin typeface="Arial" panose="020B0604020202020204" pitchFamily="34" charset="0"/>
                  <a:cs typeface="Arial" panose="020B0604020202020204" pitchFamily="34" charset="0"/>
                </a:rPr>
                <a:t>consiguen</a:t>
              </a:r>
              <a:r>
                <a:rPr lang="ca-ES" sz="1100">
                  <a:latin typeface="Arial" panose="020B0604020202020204" pitchFamily="34" charset="0"/>
                  <a:cs typeface="Arial" panose="020B0604020202020204" pitchFamily="34" charset="0"/>
                </a:rPr>
                <a:t> un PASI 75 a la </a:t>
              </a:r>
              <a:r>
                <a:rPr lang="ca-ES" sz="1100" err="1">
                  <a:latin typeface="Arial" panose="020B0604020202020204" pitchFamily="34" charset="0"/>
                  <a:cs typeface="Arial" panose="020B0604020202020204" pitchFamily="34" charset="0"/>
                </a:rPr>
                <a:t>semana</a:t>
              </a:r>
              <a:r>
                <a:rPr lang="ca-ES" sz="1100">
                  <a:latin typeface="Arial" panose="020B0604020202020204" pitchFamily="34" charset="0"/>
                  <a:cs typeface="Arial" panose="020B0604020202020204" pitchFamily="34" charset="0"/>
                </a:rPr>
                <a:t> 4</a:t>
              </a:r>
            </a:p>
            <a:p>
              <a:endParaRPr lang="es-ES_tradnl" sz="1100">
                <a:latin typeface="Arial" panose="020B0604020202020204" pitchFamily="34" charset="0"/>
                <a:cs typeface="Arial" panose="020B0604020202020204" pitchFamily="34" charset="0"/>
              </a:endParaRPr>
            </a:p>
          </p:txBody>
        </p:sp>
        <p:sp>
          <p:nvSpPr>
            <p:cNvPr id="13" name="CuadroTexto 13">
              <a:extLst>
                <a:ext uri="{FF2B5EF4-FFF2-40B4-BE49-F238E27FC236}">
                  <a16:creationId xmlns:a16="http://schemas.microsoft.com/office/drawing/2014/main" id="{38B6B9FC-63CD-FDEB-F4EA-2B1D49C3C7C4}"/>
                </a:ext>
              </a:extLst>
            </p:cNvPr>
            <p:cNvSpPr txBox="1"/>
            <p:nvPr/>
          </p:nvSpPr>
          <p:spPr>
            <a:xfrm>
              <a:off x="1212703" y="1642706"/>
              <a:ext cx="4172937" cy="523220"/>
            </a:xfrm>
            <a:prstGeom prst="rect">
              <a:avLst/>
            </a:prstGeom>
            <a:noFill/>
          </p:spPr>
          <p:txBody>
            <a:bodyPr wrap="none" rtlCol="0">
              <a:spAutoFit/>
            </a:bodyPr>
            <a:lstStyle/>
            <a:p>
              <a:r>
                <a:rPr lang="ca-ES" sz="1400" b="1" err="1">
                  <a:latin typeface="Arial" panose="020B0604020202020204" pitchFamily="34" charset="0"/>
                  <a:cs typeface="Arial" panose="020B0604020202020204" pitchFamily="34" charset="0"/>
                </a:rPr>
                <a:t>Proporción</a:t>
              </a:r>
              <a:r>
                <a:rPr lang="ca-ES" sz="1400" b="1">
                  <a:latin typeface="Arial" panose="020B0604020202020204" pitchFamily="34" charset="0"/>
                  <a:cs typeface="Arial" panose="020B0604020202020204" pitchFamily="34" charset="0"/>
                </a:rPr>
                <a:t> de </a:t>
              </a:r>
              <a:r>
                <a:rPr lang="ca-ES" sz="1400" b="1" err="1">
                  <a:latin typeface="Arial" panose="020B0604020202020204" pitchFamily="34" charset="0"/>
                  <a:cs typeface="Arial" panose="020B0604020202020204" pitchFamily="34" charset="0"/>
                </a:rPr>
                <a:t>respondedores</a:t>
              </a:r>
              <a:r>
                <a:rPr lang="ca-ES" sz="1400" b="1">
                  <a:latin typeface="Arial" panose="020B0604020202020204" pitchFamily="34" charset="0"/>
                  <a:cs typeface="Arial" panose="020B0604020202020204" pitchFamily="34" charset="0"/>
                </a:rPr>
                <a:t> por </a:t>
              </a:r>
              <a:r>
                <a:rPr lang="ca-ES" sz="1400" b="1" err="1">
                  <a:latin typeface="Arial" panose="020B0604020202020204" pitchFamily="34" charset="0"/>
                  <a:cs typeface="Arial" panose="020B0604020202020204" pitchFamily="34" charset="0"/>
                </a:rPr>
                <a:t>tratamiento</a:t>
              </a:r>
              <a:r>
                <a:rPr lang="ca-ES" sz="1400" b="1">
                  <a:latin typeface="Arial" panose="020B0604020202020204" pitchFamily="34" charset="0"/>
                  <a:cs typeface="Arial" panose="020B0604020202020204" pitchFamily="34" charset="0"/>
                </a:rPr>
                <a:t>*</a:t>
              </a:r>
            </a:p>
            <a:p>
              <a:endParaRPr lang="es-ES_tradnl" sz="1400" b="1">
                <a:latin typeface="Arial" panose="020B0604020202020204" pitchFamily="34" charset="0"/>
                <a:cs typeface="Arial" panose="020B0604020202020204" pitchFamily="34" charset="0"/>
              </a:endParaRPr>
            </a:p>
          </p:txBody>
        </p:sp>
        <p:graphicFrame>
          <p:nvGraphicFramePr>
            <p:cNvPr id="14" name="Gráfico 16">
              <a:extLst>
                <a:ext uri="{FF2B5EF4-FFF2-40B4-BE49-F238E27FC236}">
                  <a16:creationId xmlns:a16="http://schemas.microsoft.com/office/drawing/2014/main" id="{6B5B6E1B-5590-B298-6113-BF612F99B9BD}"/>
                </a:ext>
              </a:extLst>
            </p:cNvPr>
            <p:cNvGraphicFramePr/>
            <p:nvPr/>
          </p:nvGraphicFramePr>
          <p:xfrm>
            <a:off x="-851229" y="974771"/>
            <a:ext cx="6695440" cy="4193336"/>
          </p:xfrm>
          <a:graphic>
            <a:graphicData uri="http://schemas.openxmlformats.org/drawingml/2006/chart">
              <c:chart xmlns:c="http://schemas.openxmlformats.org/drawingml/2006/chart" xmlns:r="http://schemas.openxmlformats.org/officeDocument/2006/relationships" r:id="rId6"/>
            </a:graphicData>
          </a:graphic>
        </p:graphicFrame>
        <p:sp>
          <p:nvSpPr>
            <p:cNvPr id="15" name="CuadroTexto 17">
              <a:extLst>
                <a:ext uri="{FF2B5EF4-FFF2-40B4-BE49-F238E27FC236}">
                  <a16:creationId xmlns:a16="http://schemas.microsoft.com/office/drawing/2014/main" id="{4AD2EFDC-4D4C-FCD6-91E1-B476B3E0BABA}"/>
                </a:ext>
              </a:extLst>
            </p:cNvPr>
            <p:cNvSpPr txBox="1"/>
            <p:nvPr/>
          </p:nvSpPr>
          <p:spPr>
            <a:xfrm>
              <a:off x="2112346" y="4730839"/>
              <a:ext cx="3876452" cy="316407"/>
            </a:xfrm>
            <a:prstGeom prst="rect">
              <a:avLst/>
            </a:prstGeom>
            <a:solidFill>
              <a:schemeClr val="bg1"/>
            </a:solidFill>
          </p:spPr>
          <p:txBody>
            <a:bodyPr wrap="square" rtlCol="0">
              <a:spAutoFit/>
            </a:bodyPr>
            <a:lstStyle/>
            <a:p>
              <a:r>
                <a:rPr lang="ca-ES" sz="1600" b="1">
                  <a:latin typeface="Arial" panose="020B0604020202020204" pitchFamily="34" charset="0"/>
                  <a:cs typeface="Arial" panose="020B0604020202020204" pitchFamily="34" charset="0"/>
                </a:rPr>
                <a:t>CAL                      BDP                CAL/BDP</a:t>
              </a:r>
              <a:endParaRPr lang="es-ES_tradnl" sz="1600" b="1">
                <a:latin typeface="Arial" panose="020B0604020202020204" pitchFamily="34" charset="0"/>
                <a:cs typeface="Arial" panose="020B0604020202020204" pitchFamily="34" charset="0"/>
              </a:endParaRPr>
            </a:p>
          </p:txBody>
        </p:sp>
      </p:grpSp>
      <p:sp>
        <p:nvSpPr>
          <p:cNvPr id="17" name="Content Placeholder 16">
            <a:extLst>
              <a:ext uri="{FF2B5EF4-FFF2-40B4-BE49-F238E27FC236}">
                <a16:creationId xmlns:a16="http://schemas.microsoft.com/office/drawing/2014/main" id="{E348FE1D-B7F6-D244-8136-6C03B53CF439}"/>
              </a:ext>
            </a:extLst>
          </p:cNvPr>
          <p:cNvSpPr>
            <a:spLocks noGrp="1"/>
          </p:cNvSpPr>
          <p:nvPr>
            <p:ph sz="quarter" idx="18"/>
          </p:nvPr>
        </p:nvSpPr>
        <p:spPr/>
        <p:txBody>
          <a:bodyPr/>
          <a:lstStyle/>
          <a:p>
            <a:r>
              <a:rPr lang="en-US" sz="2800">
                <a:cs typeface="Arial" panose="020B0604020202020204" pitchFamily="34" charset="0"/>
              </a:rPr>
              <a:t>CAL/BDP vs </a:t>
            </a:r>
            <a:r>
              <a:rPr lang="en-US" sz="2800" err="1">
                <a:cs typeface="Arial" panose="020B0604020202020204" pitchFamily="34" charset="0"/>
              </a:rPr>
              <a:t>corticoides</a:t>
            </a:r>
            <a:r>
              <a:rPr lang="en-US" sz="2800">
                <a:cs typeface="Arial" panose="020B0604020202020204" pitchFamily="34" charset="0"/>
              </a:rPr>
              <a:t> en monoterapia</a:t>
            </a:r>
            <a:r>
              <a:rPr lang="en-US" sz="2800" baseline="30000">
                <a:cs typeface="Arial" panose="020B0604020202020204" pitchFamily="34" charset="0"/>
              </a:rPr>
              <a:t>1</a:t>
            </a:r>
            <a:r>
              <a:rPr lang="en-US" sz="2800">
                <a:cs typeface="Arial" panose="020B0604020202020204" pitchFamily="34" charset="0"/>
              </a:rPr>
              <a:t> </a:t>
            </a:r>
            <a:endParaRPr lang="es-ES" sz="2800" baseline="30000">
              <a:solidFill>
                <a:srgbClr val="002855"/>
              </a:solidFill>
              <a:latin typeface="Century Gothic" panose="020B0502020202020204" pitchFamily="34" charset="0"/>
              <a:sym typeface="Arial"/>
            </a:endParaRPr>
          </a:p>
        </p:txBody>
      </p:sp>
    </p:spTree>
    <p:extLst>
      <p:ext uri="{BB962C8B-B14F-4D97-AF65-F5344CB8AC3E}">
        <p14:creationId xmlns:p14="http://schemas.microsoft.com/office/powerpoint/2010/main" val="216848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690F-2DF8-6967-9A70-618EC4F81DC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193FF5D-D802-F55C-12F0-7DFAAC7AB704}"/>
              </a:ext>
            </a:extLst>
          </p:cNvPr>
          <p:cNvSpPr>
            <a:spLocks noGrp="1"/>
          </p:cNvSpPr>
          <p:nvPr>
            <p:ph sz="quarter" idx="18"/>
          </p:nvPr>
        </p:nvSpPr>
        <p:spPr>
          <a:xfrm>
            <a:off x="2042984" y="65904"/>
            <a:ext cx="9024084" cy="815545"/>
          </a:xfrm>
        </p:spPr>
        <p:txBody>
          <a:bodyPr>
            <a:normAutofit/>
          </a:bodyPr>
          <a:lstStyle/>
          <a:p>
            <a:r>
              <a:rPr lang="en-US" sz="2800">
                <a:cs typeface="Arial" panose="020B0604020202020204" pitchFamily="34" charset="0"/>
              </a:rPr>
              <a:t>CAL/BDP vs </a:t>
            </a:r>
            <a:r>
              <a:rPr lang="en-US" sz="2800" err="1">
                <a:cs typeface="Arial" panose="020B0604020202020204" pitchFamily="34" charset="0"/>
              </a:rPr>
              <a:t>corticoides</a:t>
            </a:r>
            <a:r>
              <a:rPr lang="en-US" sz="2800">
                <a:cs typeface="Arial" panose="020B0604020202020204" pitchFamily="34" charset="0"/>
              </a:rPr>
              <a:t> en monoterapia</a:t>
            </a:r>
            <a:r>
              <a:rPr lang="en-US" sz="2800" baseline="30000">
                <a:cs typeface="Arial" panose="020B0604020202020204" pitchFamily="34" charset="0"/>
              </a:rPr>
              <a:t>1</a:t>
            </a:r>
            <a:endParaRPr lang="es-ES" sz="2800" baseline="30000">
              <a:solidFill>
                <a:srgbClr val="002855"/>
              </a:solidFill>
              <a:latin typeface="Century Gothic" panose="020B0502020202020204" pitchFamily="34" charset="0"/>
              <a:sym typeface="Arial"/>
            </a:endParaRPr>
          </a:p>
        </p:txBody>
      </p:sp>
      <p:grpSp>
        <p:nvGrpSpPr>
          <p:cNvPr id="7" name="Group 3">
            <a:extLst>
              <a:ext uri="{FF2B5EF4-FFF2-40B4-BE49-F238E27FC236}">
                <a16:creationId xmlns:a16="http://schemas.microsoft.com/office/drawing/2014/main" id="{B40B1947-45A3-B905-A2DD-D40809EAE5EB}"/>
              </a:ext>
            </a:extLst>
          </p:cNvPr>
          <p:cNvGrpSpPr/>
          <p:nvPr/>
        </p:nvGrpSpPr>
        <p:grpSpPr>
          <a:xfrm>
            <a:off x="366918" y="1662805"/>
            <a:ext cx="10766138" cy="1870113"/>
            <a:chOff x="549977" y="1796428"/>
            <a:chExt cx="11714877" cy="2299063"/>
          </a:xfrm>
        </p:grpSpPr>
        <p:grpSp>
          <p:nvGrpSpPr>
            <p:cNvPr id="8" name="Group 36">
              <a:extLst>
                <a:ext uri="{FF2B5EF4-FFF2-40B4-BE49-F238E27FC236}">
                  <a16:creationId xmlns:a16="http://schemas.microsoft.com/office/drawing/2014/main" id="{99AECD49-A79E-E94B-2523-FD64C3053E0E}"/>
                </a:ext>
              </a:extLst>
            </p:cNvPr>
            <p:cNvGrpSpPr/>
            <p:nvPr/>
          </p:nvGrpSpPr>
          <p:grpSpPr>
            <a:xfrm>
              <a:off x="549977" y="1796428"/>
              <a:ext cx="11714877" cy="2166535"/>
              <a:chOff x="549977" y="1796428"/>
              <a:chExt cx="11714877" cy="2166535"/>
            </a:xfrm>
          </p:grpSpPr>
          <p:sp>
            <p:nvSpPr>
              <p:cNvPr id="10" name="Rectangle 31">
                <a:extLst>
                  <a:ext uri="{FF2B5EF4-FFF2-40B4-BE49-F238E27FC236}">
                    <a16:creationId xmlns:a16="http://schemas.microsoft.com/office/drawing/2014/main" id="{ABDDB913-A908-69A0-79E6-1F3D6052EFAA}"/>
                  </a:ext>
                </a:extLst>
              </p:cNvPr>
              <p:cNvSpPr/>
              <p:nvPr/>
            </p:nvSpPr>
            <p:spPr>
              <a:xfrm>
                <a:off x="1866901" y="2269372"/>
                <a:ext cx="10397953" cy="1693591"/>
              </a:xfrm>
              <a:prstGeom prst="roundRect">
                <a:avLst/>
              </a:prstGeom>
              <a:solidFill>
                <a:srgbClr val="012754">
                  <a:alpha val="63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sym typeface="Arial"/>
                </a:endParaRPr>
              </a:p>
            </p:txBody>
          </p:sp>
          <p:grpSp>
            <p:nvGrpSpPr>
              <p:cNvPr id="11" name="Group 27">
                <a:extLst>
                  <a:ext uri="{FF2B5EF4-FFF2-40B4-BE49-F238E27FC236}">
                    <a16:creationId xmlns:a16="http://schemas.microsoft.com/office/drawing/2014/main" id="{3B0257E6-E068-C603-C733-A66B12320E6A}"/>
                  </a:ext>
                </a:extLst>
              </p:cNvPr>
              <p:cNvGrpSpPr/>
              <p:nvPr/>
            </p:nvGrpSpPr>
            <p:grpSpPr>
              <a:xfrm>
                <a:off x="549977" y="1796428"/>
                <a:ext cx="3796966" cy="2146316"/>
                <a:chOff x="286792" y="1959789"/>
                <a:chExt cx="3796966" cy="2146316"/>
              </a:xfrm>
            </p:grpSpPr>
            <p:sp>
              <p:nvSpPr>
                <p:cNvPr id="12" name="Rectangle 70">
                  <a:extLst>
                    <a:ext uri="{FF2B5EF4-FFF2-40B4-BE49-F238E27FC236}">
                      <a16:creationId xmlns:a16="http://schemas.microsoft.com/office/drawing/2014/main" id="{9231251C-C025-B2F0-0161-8C5D7065F608}"/>
                    </a:ext>
                  </a:extLst>
                </p:cNvPr>
                <p:cNvSpPr/>
                <p:nvPr/>
              </p:nvSpPr>
              <p:spPr>
                <a:xfrm>
                  <a:off x="1288776" y="1959789"/>
                  <a:ext cx="2794982" cy="500654"/>
                </a:xfrm>
                <a:prstGeom prst="roundRect">
                  <a:avLst/>
                </a:prstGeom>
                <a:gradFill flip="none" rotWithShape="1">
                  <a:gsLst>
                    <a:gs pos="99000">
                      <a:srgbClr val="012754"/>
                    </a:gs>
                    <a:gs pos="11000">
                      <a:srgbClr val="DCA18D"/>
                    </a:gs>
                    <a:gs pos="0">
                      <a:srgbClr val="F4A7AD"/>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0" fontAlgn="base" hangingPunct="0">
                    <a:buClr>
                      <a:srgbClr val="002060"/>
                    </a:buClr>
                    <a:buSzPts val="1100"/>
                  </a:pPr>
                  <a:r>
                    <a:rPr lang="es-ES" sz="1800" kern="1200">
                      <a:solidFill>
                        <a:schemeClr val="bg1"/>
                      </a:solidFill>
                    </a:rPr>
                    <a:t>Calcipotriol</a:t>
                  </a:r>
                  <a:r>
                    <a:rPr lang="es-ES" sz="1800" kern="1200" baseline="30000">
                      <a:solidFill>
                        <a:schemeClr val="bg1"/>
                      </a:solidFill>
                    </a:rPr>
                    <a:t>1</a:t>
                  </a:r>
                  <a:r>
                    <a:rPr lang="es-ES" kern="1200">
                      <a:solidFill>
                        <a:schemeClr val="bg1"/>
                      </a:solidFill>
                    </a:rPr>
                    <a:t> </a:t>
                  </a:r>
                </a:p>
              </p:txBody>
            </p:sp>
            <p:pic>
              <p:nvPicPr>
                <p:cNvPr id="13" name="Picture 7">
                  <a:extLst>
                    <a:ext uri="{FF2B5EF4-FFF2-40B4-BE49-F238E27FC236}">
                      <a16:creationId xmlns:a16="http://schemas.microsoft.com/office/drawing/2014/main" id="{B35E3DEB-126C-B5AD-202F-538E4BC3FAC9}"/>
                    </a:ext>
                  </a:extLst>
                </p:cNvPr>
                <p:cNvPicPr>
                  <a:picLocks noChangeAspect="1"/>
                </p:cNvPicPr>
                <p:nvPr/>
              </p:nvPicPr>
              <p:blipFill rotWithShape="1">
                <a:blip r:embed="rId3"/>
                <a:srcRect l="-13877" t="-12263" r="-7599" b="-13778"/>
                <a:stretch/>
              </p:blipFill>
              <p:spPr>
                <a:xfrm>
                  <a:off x="286792" y="1980008"/>
                  <a:ext cx="1888197" cy="2126097"/>
                </a:xfrm>
                <a:prstGeom prst="ellipse">
                  <a:avLst/>
                </a:prstGeom>
                <a:solidFill>
                  <a:schemeClr val="bg1"/>
                </a:solidFill>
                <a:ln w="28575">
                  <a:solidFill>
                    <a:srgbClr val="012754"/>
                  </a:solidFill>
                </a:ln>
              </p:spPr>
            </p:pic>
          </p:grpSp>
        </p:grpSp>
        <p:sp>
          <p:nvSpPr>
            <p:cNvPr id="9" name="Text Placeholder 3">
              <a:extLst>
                <a:ext uri="{FF2B5EF4-FFF2-40B4-BE49-F238E27FC236}">
                  <a16:creationId xmlns:a16="http://schemas.microsoft.com/office/drawing/2014/main" id="{7036453A-2551-E743-0BEB-1F4BAF9E2671}"/>
                </a:ext>
              </a:extLst>
            </p:cNvPr>
            <p:cNvSpPr txBox="1">
              <a:spLocks/>
            </p:cNvSpPr>
            <p:nvPr/>
          </p:nvSpPr>
          <p:spPr>
            <a:xfrm>
              <a:off x="2727147" y="2161677"/>
              <a:ext cx="9233830" cy="193381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sz="1400" kern="1200">
                  <a:solidFill>
                    <a:schemeClr val="accent1"/>
                  </a:solidFill>
                  <a:latin typeface="+mn-lt"/>
                  <a:ea typeface="+mn-ea"/>
                  <a:cs typeface="+mn-cs"/>
                </a:defRPr>
              </a:lvl1pPr>
              <a:lvl2pPr marL="4572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2pPr>
              <a:lvl3pPr marL="9144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3pPr>
              <a:lvl4pPr marL="13716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4pPr>
              <a:lvl5pPr marL="18288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1700"/>
                </a:lnSpc>
                <a:spcBef>
                  <a:spcPts val="0"/>
                </a:spcBef>
                <a:spcAft>
                  <a:spcPts val="0"/>
                </a:spcAft>
                <a:buClr>
                  <a:srgbClr val="002855"/>
                </a:buClr>
                <a:buSzTx/>
                <a:buFont typeface="Arial" panose="020B0604020202020204" pitchFamily="34" charset="0"/>
                <a:buNone/>
                <a:tabLst/>
                <a:defRPr/>
              </a:pP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a:t>
              </a:r>
            </a:p>
            <a:p>
              <a:pPr marL="177800" marR="0" lvl="0" indent="-177800" algn="just"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Análogo de la vitamina D</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se une al receptor de la vitamina D (queratinocitos y linfocitos)</a:t>
              </a:r>
            </a:p>
            <a:p>
              <a:pPr marL="177800" marR="0" lvl="0" indent="-177800" algn="just"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Mecanismo de acción</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modera las alteraciones de la proliferación epidérmica, la queratinización anómala y la angiogénesis de la psoriasis. También provoca un cambio de Th1 a Th2 y modula la respuesta inflamatoria (disminución de IL-1 e IL-6)</a:t>
              </a:r>
            </a:p>
          </p:txBody>
        </p:sp>
      </p:grpSp>
      <p:grpSp>
        <p:nvGrpSpPr>
          <p:cNvPr id="14" name="Group 35">
            <a:extLst>
              <a:ext uri="{FF2B5EF4-FFF2-40B4-BE49-F238E27FC236}">
                <a16:creationId xmlns:a16="http://schemas.microsoft.com/office/drawing/2014/main" id="{097FCA37-BE0F-E12D-531B-D082BB47FD5F}"/>
              </a:ext>
            </a:extLst>
          </p:cNvPr>
          <p:cNvGrpSpPr/>
          <p:nvPr/>
        </p:nvGrpSpPr>
        <p:grpSpPr>
          <a:xfrm>
            <a:off x="1297925" y="3814340"/>
            <a:ext cx="10520309" cy="1746360"/>
            <a:chOff x="-2715547" y="3795426"/>
            <a:chExt cx="11447387" cy="2146927"/>
          </a:xfrm>
        </p:grpSpPr>
        <p:sp>
          <p:nvSpPr>
            <p:cNvPr id="15" name="Rectangle 79">
              <a:extLst>
                <a:ext uri="{FF2B5EF4-FFF2-40B4-BE49-F238E27FC236}">
                  <a16:creationId xmlns:a16="http://schemas.microsoft.com/office/drawing/2014/main" id="{34475074-91D6-1D12-F06C-2D73CCD3CB9E}"/>
                </a:ext>
              </a:extLst>
            </p:cNvPr>
            <p:cNvSpPr/>
            <p:nvPr/>
          </p:nvSpPr>
          <p:spPr>
            <a:xfrm>
              <a:off x="-2715547" y="4248760"/>
              <a:ext cx="10397953" cy="1693593"/>
            </a:xfrm>
            <a:prstGeom prst="roundRect">
              <a:avLst/>
            </a:prstGeom>
            <a:solidFill>
              <a:srgbClr val="012754">
                <a:alpha val="64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sym typeface="Arial"/>
              </a:endParaRPr>
            </a:p>
          </p:txBody>
        </p:sp>
        <p:sp>
          <p:nvSpPr>
            <p:cNvPr id="16" name="Text Placeholder 3">
              <a:extLst>
                <a:ext uri="{FF2B5EF4-FFF2-40B4-BE49-F238E27FC236}">
                  <a16:creationId xmlns:a16="http://schemas.microsoft.com/office/drawing/2014/main" id="{33C26E7D-B2A2-FECE-E031-3C88A25EA2EE}"/>
                </a:ext>
              </a:extLst>
            </p:cNvPr>
            <p:cNvSpPr txBox="1">
              <a:spLocks/>
            </p:cNvSpPr>
            <p:nvPr/>
          </p:nvSpPr>
          <p:spPr>
            <a:xfrm>
              <a:off x="-2411671" y="4507405"/>
              <a:ext cx="9084102" cy="118724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sz="1400" kern="1200">
                  <a:solidFill>
                    <a:schemeClr val="accent1"/>
                  </a:solidFill>
                  <a:latin typeface="+mn-lt"/>
                  <a:ea typeface="+mn-ea"/>
                  <a:cs typeface="+mn-cs"/>
                </a:defRPr>
              </a:lvl1pPr>
              <a:lvl2pPr marL="4572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2pPr>
              <a:lvl3pPr marL="9144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3pPr>
              <a:lvl4pPr marL="13716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4pPr>
              <a:lvl5pPr marL="1828800" indent="0" algn="l" defTabSz="914400" rtl="0" eaLnBrk="1" latinLnBrk="0" hangingPunct="1">
                <a:lnSpc>
                  <a:spcPts val="4400"/>
                </a:lnSpc>
                <a:spcBef>
                  <a:spcPts val="500"/>
                </a:spcBef>
                <a:buFont typeface="Arial" panose="020B0604020202020204" pitchFamily="34" charset="0"/>
                <a:buNone/>
                <a:defRPr sz="4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Esteroide</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de clase de potencia II-III: corticoide sintético fluorado</a:t>
              </a:r>
            </a:p>
            <a:p>
              <a:pPr marL="177800" marR="0" lvl="0" indent="-177800" algn="l" defTabSz="914400" rtl="0" eaLnBrk="1" fontAlgn="auto" latinLnBrk="0" hangingPunct="1">
                <a:lnSpc>
                  <a:spcPts val="1700"/>
                </a:lnSpc>
                <a:spcBef>
                  <a:spcPts val="0"/>
                </a:spcBef>
                <a:spcAft>
                  <a:spcPts val="500"/>
                </a:spcAft>
                <a:buClr>
                  <a:srgbClr val="F4A7AD"/>
                </a:buClr>
                <a:buSzTx/>
                <a:buFont typeface="Arial" panose="020B0604020202020204" pitchFamily="34" charset="0"/>
                <a:buChar char="•"/>
                <a:defRPr/>
              </a:pPr>
              <a:r>
                <a:rPr kumimoji="0" lang="es-ES" sz="1600" b="1"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Mecanismo de acción</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Su acción intranuclear regula los genes implicados en los procesos inflamatorios al inhibir la producción de citocinas (IL-1, IL-6, IL-8, TNF-α, IFN-</a:t>
              </a:r>
              <a:r>
                <a:rPr kumimoji="0" lang="es-ES" sz="1600" u="none" strike="noStrike" kern="1200" cap="none" spc="0" normalizeH="0" baseline="0" noProof="0" err="1">
                  <a:ln>
                    <a:noFill/>
                  </a:ln>
                  <a:solidFill>
                    <a:srgbClr val="002855"/>
                  </a:solidFill>
                  <a:effectLst/>
                  <a:uLnTx/>
                  <a:uFillTx/>
                  <a:latin typeface="Century Gothic" panose="020B0502020202020204" pitchFamily="34" charset="0"/>
                  <a:ea typeface="+mn-ea"/>
                  <a:cs typeface="Arial" panose="020B0604020202020204" pitchFamily="34" charset="0"/>
                  <a:sym typeface="Arial"/>
                </a:rPr>
                <a:t>γ</a:t>
              </a:r>
              <a:r>
                <a:rPr kumimoji="0" lang="es-ES" sz="16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rPr>
                <a:t> incluidos)</a:t>
              </a:r>
            </a:p>
            <a:p>
              <a:pPr marL="177800" marR="0" lvl="0" indent="-177800" algn="l" defTabSz="914400" rtl="0" eaLnBrk="1" fontAlgn="auto" latinLnBrk="0" hangingPunct="1">
                <a:lnSpc>
                  <a:spcPts val="1700"/>
                </a:lnSpc>
                <a:spcBef>
                  <a:spcPts val="0"/>
                </a:spcBef>
                <a:spcAft>
                  <a:spcPts val="0"/>
                </a:spcAft>
                <a:buClr>
                  <a:srgbClr val="F4A7AD"/>
                </a:buClr>
                <a:buSzTx/>
                <a:buFont typeface="Arial" panose="020B0604020202020204" pitchFamily="34" charset="0"/>
                <a:buChar char="•"/>
                <a:defRPr/>
              </a:pPr>
              <a:endParaRPr kumimoji="0" lang="en-US" sz="14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endParaRPr>
            </a:p>
            <a:p>
              <a:pPr marL="177800" marR="0" lvl="0" indent="-177800" algn="l" defTabSz="914400" rtl="0" eaLnBrk="1" fontAlgn="auto" latinLnBrk="0" hangingPunct="1">
                <a:lnSpc>
                  <a:spcPts val="1700"/>
                </a:lnSpc>
                <a:spcBef>
                  <a:spcPts val="0"/>
                </a:spcBef>
                <a:spcAft>
                  <a:spcPts val="0"/>
                </a:spcAft>
                <a:buClrTx/>
                <a:buSzTx/>
                <a:buFont typeface="Arial" panose="020B0604020202020204" pitchFamily="34" charset="0"/>
                <a:buChar char="•"/>
                <a:defRPr/>
              </a:pPr>
              <a:endParaRPr kumimoji="0" lang="es-ES" sz="1400" u="none" strike="noStrike" kern="1200" cap="none" spc="0" normalizeH="0" baseline="0" noProof="0">
                <a:ln>
                  <a:noFill/>
                </a:ln>
                <a:solidFill>
                  <a:srgbClr val="002855"/>
                </a:solidFill>
                <a:effectLst/>
                <a:uLnTx/>
                <a:uFillTx/>
                <a:latin typeface="Century Gothic" panose="020B0502020202020204" pitchFamily="34" charset="0"/>
                <a:ea typeface="+mn-ea"/>
                <a:cs typeface="Arial" panose="020B0604020202020204" pitchFamily="34" charset="0"/>
                <a:sym typeface="Arial"/>
              </a:endParaRPr>
            </a:p>
          </p:txBody>
        </p:sp>
        <p:grpSp>
          <p:nvGrpSpPr>
            <p:cNvPr id="17" name="Group 29">
              <a:extLst>
                <a:ext uri="{FF2B5EF4-FFF2-40B4-BE49-F238E27FC236}">
                  <a16:creationId xmlns:a16="http://schemas.microsoft.com/office/drawing/2014/main" id="{D6BECB90-C5B8-7CCB-51DD-7440D4AC883D}"/>
                </a:ext>
              </a:extLst>
            </p:cNvPr>
            <p:cNvGrpSpPr/>
            <p:nvPr/>
          </p:nvGrpSpPr>
          <p:grpSpPr>
            <a:xfrm>
              <a:off x="2779327" y="3795426"/>
              <a:ext cx="5952513" cy="2108471"/>
              <a:chOff x="-2134381" y="1897834"/>
              <a:chExt cx="5952513" cy="2108471"/>
            </a:xfrm>
          </p:grpSpPr>
          <p:sp>
            <p:nvSpPr>
              <p:cNvPr id="18" name="Rectangle 71">
                <a:extLst>
                  <a:ext uri="{FF2B5EF4-FFF2-40B4-BE49-F238E27FC236}">
                    <a16:creationId xmlns:a16="http://schemas.microsoft.com/office/drawing/2014/main" id="{09A088D0-4CC8-FE7F-25A3-16165E51E21E}"/>
                  </a:ext>
                </a:extLst>
              </p:cNvPr>
              <p:cNvSpPr/>
              <p:nvPr/>
            </p:nvSpPr>
            <p:spPr>
              <a:xfrm>
                <a:off x="-2134381" y="1897834"/>
                <a:ext cx="4960226" cy="578371"/>
              </a:xfrm>
              <a:prstGeom prst="roundRect">
                <a:avLst/>
              </a:prstGeom>
              <a:gradFill flip="none" rotWithShape="1">
                <a:gsLst>
                  <a:gs pos="99000">
                    <a:srgbClr val="F4A7AD"/>
                  </a:gs>
                  <a:gs pos="92000">
                    <a:srgbClr val="DCA18D"/>
                  </a:gs>
                  <a:gs pos="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buClr>
                    <a:srgbClr val="002060"/>
                  </a:buClr>
                  <a:buSzPts val="1100"/>
                </a:pPr>
                <a:r>
                  <a:rPr lang="es-ES" sz="1800" kern="1200">
                    <a:solidFill>
                      <a:schemeClr val="bg1"/>
                    </a:solidFill>
                  </a:rPr>
                  <a:t>Dipropionato de betametasona</a:t>
                </a:r>
                <a:r>
                  <a:rPr lang="es-ES" sz="1800" kern="1200" baseline="30000">
                    <a:solidFill>
                      <a:schemeClr val="bg1"/>
                    </a:solidFill>
                  </a:rPr>
                  <a:t>1</a:t>
                </a:r>
                <a:r>
                  <a:rPr lang="es-ES" sz="1800" kern="1200">
                    <a:solidFill>
                      <a:schemeClr val="bg1"/>
                    </a:solidFill>
                  </a:rPr>
                  <a:t> </a:t>
                </a:r>
              </a:p>
            </p:txBody>
          </p:sp>
          <p:pic>
            <p:nvPicPr>
              <p:cNvPr id="19" name="Picture 10">
                <a:extLst>
                  <a:ext uri="{FF2B5EF4-FFF2-40B4-BE49-F238E27FC236}">
                    <a16:creationId xmlns:a16="http://schemas.microsoft.com/office/drawing/2014/main" id="{A2B0F79A-73DE-2799-56EB-345638295C47}"/>
                  </a:ext>
                </a:extLst>
              </p:cNvPr>
              <p:cNvPicPr>
                <a:picLocks noChangeAspect="1"/>
              </p:cNvPicPr>
              <p:nvPr/>
            </p:nvPicPr>
            <p:blipFill rotWithShape="1">
              <a:blip r:embed="rId4"/>
              <a:srcRect l="-10785" t="-7815" r="10750" b="-17834"/>
              <a:stretch/>
            </p:blipFill>
            <p:spPr>
              <a:xfrm>
                <a:off x="1833560" y="1923110"/>
                <a:ext cx="1984572" cy="2083195"/>
              </a:xfrm>
              <a:prstGeom prst="ellipse">
                <a:avLst/>
              </a:prstGeom>
              <a:solidFill>
                <a:schemeClr val="bg1"/>
              </a:solidFill>
              <a:ln w="28575">
                <a:solidFill>
                  <a:srgbClr val="012754"/>
                </a:solidFill>
              </a:ln>
            </p:spPr>
          </p:pic>
        </p:grpSp>
      </p:grpSp>
      <p:sp>
        <p:nvSpPr>
          <p:cNvPr id="21" name="Marcador de contenido 20">
            <a:extLst>
              <a:ext uri="{FF2B5EF4-FFF2-40B4-BE49-F238E27FC236}">
                <a16:creationId xmlns:a16="http://schemas.microsoft.com/office/drawing/2014/main" id="{BFCD613C-D9D1-033A-47CE-B14AB2DD9FF7}"/>
              </a:ext>
            </a:extLst>
          </p:cNvPr>
          <p:cNvSpPr>
            <a:spLocks noGrp="1"/>
          </p:cNvSpPr>
          <p:nvPr>
            <p:ph sz="quarter" idx="24"/>
          </p:nvPr>
        </p:nvSpPr>
        <p:spPr/>
        <p:txBody>
          <a:bodyPr/>
          <a:lstStyle/>
          <a:p>
            <a:r>
              <a:rPr lang="es-ES"/>
              <a:t>1.  </a:t>
            </a:r>
            <a:r>
              <a:rPr lang="es-ES" err="1"/>
              <a:t>Megna</a:t>
            </a:r>
            <a:r>
              <a:rPr lang="es-ES"/>
              <a:t> M, </a:t>
            </a:r>
            <a:r>
              <a:rPr lang="es-ES" err="1"/>
              <a:t>Cinelli</a:t>
            </a:r>
            <a:r>
              <a:rPr lang="es-ES"/>
              <a:t> E, Camela E, et al. </a:t>
            </a:r>
            <a:r>
              <a:rPr lang="es-ES" err="1"/>
              <a:t>Calcipotriol</a:t>
            </a:r>
            <a:r>
              <a:rPr lang="es-ES"/>
              <a:t>/</a:t>
            </a:r>
            <a:r>
              <a:rPr lang="es-ES" err="1"/>
              <a:t>betamethasone</a:t>
            </a:r>
            <a:r>
              <a:rPr lang="es-ES"/>
              <a:t> </a:t>
            </a:r>
            <a:r>
              <a:rPr lang="es-ES" err="1"/>
              <a:t>dipropionate</a:t>
            </a:r>
            <a:r>
              <a:rPr lang="es-ES"/>
              <a:t> </a:t>
            </a:r>
            <a:r>
              <a:rPr lang="es-ES" err="1"/>
              <a:t>formulations</a:t>
            </a:r>
            <a:r>
              <a:rPr lang="es-ES"/>
              <a:t> </a:t>
            </a:r>
            <a:r>
              <a:rPr lang="es-ES" err="1"/>
              <a:t>for</a:t>
            </a:r>
            <a:r>
              <a:rPr lang="es-ES"/>
              <a:t> psoriasis: </a:t>
            </a:r>
            <a:r>
              <a:rPr lang="es-ES" err="1"/>
              <a:t>an</a:t>
            </a:r>
            <a:r>
              <a:rPr lang="es-ES"/>
              <a:t> </a:t>
            </a:r>
            <a:r>
              <a:rPr lang="es-ES" err="1"/>
              <a:t>overview</a:t>
            </a:r>
            <a:r>
              <a:rPr lang="es-ES"/>
              <a:t> </a:t>
            </a:r>
            <a:r>
              <a:rPr lang="es-ES" err="1"/>
              <a:t>of</a:t>
            </a:r>
            <a:r>
              <a:rPr lang="es-ES"/>
              <a:t> </a:t>
            </a:r>
            <a:r>
              <a:rPr lang="es-ES" err="1"/>
              <a:t>the</a:t>
            </a:r>
            <a:r>
              <a:rPr lang="es-ES"/>
              <a:t> </a:t>
            </a:r>
            <a:r>
              <a:rPr lang="es-ES" err="1"/>
              <a:t>options</a:t>
            </a:r>
            <a:r>
              <a:rPr lang="es-ES"/>
              <a:t> and </a:t>
            </a:r>
            <a:r>
              <a:rPr lang="es-ES" err="1"/>
              <a:t>efficacy</a:t>
            </a:r>
            <a:r>
              <a:rPr lang="es-ES"/>
              <a:t> data. Expert </a:t>
            </a:r>
            <a:r>
              <a:rPr lang="es-ES" err="1"/>
              <a:t>Rev</a:t>
            </a:r>
            <a:r>
              <a:rPr lang="es-ES"/>
              <a:t> Clin </a:t>
            </a:r>
            <a:r>
              <a:rPr lang="es-ES" err="1"/>
              <a:t>Immunol</a:t>
            </a:r>
            <a:r>
              <a:rPr lang="es-ES"/>
              <a:t>. 2020 Jun;16(6):599–620.</a:t>
            </a:r>
          </a:p>
        </p:txBody>
      </p:sp>
    </p:spTree>
    <p:extLst>
      <p:ext uri="{BB962C8B-B14F-4D97-AF65-F5344CB8AC3E}">
        <p14:creationId xmlns:p14="http://schemas.microsoft.com/office/powerpoint/2010/main" val="6233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EC7B-A7F2-99DB-CB20-6B6E4D8A1C47}"/>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F474BFA5-2493-800F-4470-DD03B96444FA}"/>
              </a:ext>
            </a:extLst>
          </p:cNvPr>
          <p:cNvSpPr>
            <a:spLocks noGrp="1"/>
          </p:cNvSpPr>
          <p:nvPr>
            <p:ph sz="quarter" idx="24"/>
          </p:nvPr>
        </p:nvSpPr>
        <p:spPr>
          <a:xfrm>
            <a:off x="1349024" y="6365412"/>
            <a:ext cx="10352992" cy="428367"/>
          </a:xfrm>
        </p:spPr>
        <p:txBody>
          <a:bodyPr/>
          <a:lstStyle/>
          <a:p>
            <a:r>
              <a:rPr lang="es-ES" sz="700" b="1" cap="none">
                <a:solidFill>
                  <a:srgbClr val="002060"/>
                </a:solidFill>
                <a:latin typeface="Century Gothic" panose="020B0502020202020204" pitchFamily="34" charset="0"/>
                <a:ea typeface="Calibri"/>
                <a:cs typeface="Calibri"/>
                <a:sym typeface="Calibri"/>
              </a:rPr>
              <a:t>BDP</a:t>
            </a:r>
            <a:r>
              <a:rPr lang="es-ES" sz="700" cap="none">
                <a:solidFill>
                  <a:srgbClr val="002060"/>
                </a:solidFill>
                <a:latin typeface="Century Gothic" panose="020B0502020202020204" pitchFamily="34" charset="0"/>
                <a:ea typeface="Calibri"/>
                <a:cs typeface="Calibri"/>
                <a:sym typeface="Calibri"/>
              </a:rPr>
              <a:t>: dipropionato de betametasona, </a:t>
            </a:r>
            <a:r>
              <a:rPr lang="es-ES" sz="700" b="1" cap="none">
                <a:solidFill>
                  <a:srgbClr val="002060"/>
                </a:solidFill>
                <a:latin typeface="Century Gothic" panose="020B0502020202020204" pitchFamily="34" charset="0"/>
                <a:ea typeface="Calibri"/>
                <a:cs typeface="Calibri"/>
                <a:sym typeface="Calibri"/>
              </a:rPr>
              <a:t>CAL</a:t>
            </a:r>
            <a:r>
              <a:rPr lang="es-ES" sz="700" cap="none">
                <a:solidFill>
                  <a:srgbClr val="002060"/>
                </a:solidFill>
                <a:latin typeface="Century Gothic" panose="020B0502020202020204" pitchFamily="34" charset="0"/>
                <a:ea typeface="Calibri"/>
                <a:cs typeface="Calibri"/>
                <a:sym typeface="Calibri"/>
              </a:rPr>
              <a:t>: </a:t>
            </a:r>
            <a:r>
              <a:rPr lang="es-ES" sz="700" cap="none" err="1">
                <a:solidFill>
                  <a:srgbClr val="002060"/>
                </a:solidFill>
                <a:latin typeface="Century Gothic" panose="020B0502020202020204" pitchFamily="34" charset="0"/>
                <a:ea typeface="Calibri"/>
                <a:cs typeface="Calibri"/>
                <a:sym typeface="Calibri"/>
              </a:rPr>
              <a:t>calcipotriol</a:t>
            </a:r>
            <a:r>
              <a:rPr lang="es-ES" sz="700" cap="none">
                <a:solidFill>
                  <a:srgbClr val="002060"/>
                </a:solidFill>
                <a:latin typeface="Century Gothic" panose="020B0502020202020204" pitchFamily="34" charset="0"/>
                <a:ea typeface="Calibri"/>
                <a:cs typeface="Calibri"/>
                <a:sym typeface="Calibri"/>
              </a:rPr>
              <a:t>.</a:t>
            </a:r>
            <a:endParaRPr lang="es-ES"/>
          </a:p>
          <a:p>
            <a:r>
              <a:rPr lang="es-ES"/>
              <a:t>1 </a:t>
            </a:r>
            <a:r>
              <a:rPr lang="es-ES" err="1"/>
              <a:t>Megna</a:t>
            </a:r>
            <a:r>
              <a:rPr lang="es-ES"/>
              <a:t> M, </a:t>
            </a:r>
            <a:r>
              <a:rPr lang="es-ES" err="1"/>
              <a:t>Cinelli</a:t>
            </a:r>
            <a:r>
              <a:rPr lang="es-ES"/>
              <a:t> E, Camela E, et al. </a:t>
            </a:r>
            <a:r>
              <a:rPr lang="es-ES" err="1"/>
              <a:t>Calcipotriol</a:t>
            </a:r>
            <a:r>
              <a:rPr lang="es-ES"/>
              <a:t>/</a:t>
            </a:r>
            <a:r>
              <a:rPr lang="es-ES" err="1"/>
              <a:t>betamethasone</a:t>
            </a:r>
            <a:r>
              <a:rPr lang="es-ES"/>
              <a:t> </a:t>
            </a:r>
            <a:r>
              <a:rPr lang="es-ES" err="1"/>
              <a:t>dipropionate</a:t>
            </a:r>
            <a:r>
              <a:rPr lang="es-ES"/>
              <a:t> </a:t>
            </a:r>
            <a:r>
              <a:rPr lang="es-ES" err="1"/>
              <a:t>formulations</a:t>
            </a:r>
            <a:r>
              <a:rPr lang="es-ES"/>
              <a:t> </a:t>
            </a:r>
            <a:r>
              <a:rPr lang="es-ES" err="1"/>
              <a:t>for</a:t>
            </a:r>
            <a:r>
              <a:rPr lang="es-ES"/>
              <a:t> psoriasis: </a:t>
            </a:r>
            <a:r>
              <a:rPr lang="es-ES" err="1"/>
              <a:t>an</a:t>
            </a:r>
            <a:r>
              <a:rPr lang="es-ES"/>
              <a:t> </a:t>
            </a:r>
            <a:r>
              <a:rPr lang="es-ES" err="1"/>
              <a:t>overview</a:t>
            </a:r>
            <a:r>
              <a:rPr lang="es-ES"/>
              <a:t> </a:t>
            </a:r>
            <a:r>
              <a:rPr lang="es-ES" err="1"/>
              <a:t>of</a:t>
            </a:r>
            <a:r>
              <a:rPr lang="es-ES"/>
              <a:t> </a:t>
            </a:r>
            <a:r>
              <a:rPr lang="es-ES" err="1"/>
              <a:t>the</a:t>
            </a:r>
            <a:r>
              <a:rPr lang="es-ES"/>
              <a:t> </a:t>
            </a:r>
            <a:r>
              <a:rPr lang="es-ES" err="1"/>
              <a:t>options</a:t>
            </a:r>
            <a:r>
              <a:rPr lang="es-ES"/>
              <a:t> and </a:t>
            </a:r>
            <a:r>
              <a:rPr lang="es-ES" err="1"/>
              <a:t>efficacy</a:t>
            </a:r>
            <a:r>
              <a:rPr lang="es-ES"/>
              <a:t> data. Expert </a:t>
            </a:r>
            <a:r>
              <a:rPr lang="es-ES" err="1"/>
              <a:t>Rev</a:t>
            </a:r>
            <a:r>
              <a:rPr lang="es-ES"/>
              <a:t> Clin </a:t>
            </a:r>
            <a:r>
              <a:rPr lang="es-ES" err="1"/>
              <a:t>Immunol</a:t>
            </a:r>
            <a:r>
              <a:rPr lang="es-ES"/>
              <a:t>. 2020 Jun;16(6):599–620.</a:t>
            </a:r>
          </a:p>
          <a:p>
            <a:r>
              <a:rPr lang="es-ES"/>
              <a:t>2 Paul C, </a:t>
            </a:r>
            <a:r>
              <a:rPr lang="es-ES" err="1"/>
              <a:t>Leonardi</a:t>
            </a:r>
            <a:r>
              <a:rPr lang="es-ES"/>
              <a:t> C, </a:t>
            </a:r>
            <a:r>
              <a:rPr lang="es-ES" err="1"/>
              <a:t>Menter</a:t>
            </a:r>
            <a:r>
              <a:rPr lang="es-ES"/>
              <a:t> A, et al. </a:t>
            </a:r>
            <a:r>
              <a:rPr lang="es-ES" err="1"/>
              <a:t>Calcipotriol</a:t>
            </a:r>
            <a:r>
              <a:rPr lang="es-ES"/>
              <a:t> Plus </a:t>
            </a:r>
            <a:r>
              <a:rPr lang="es-ES" err="1"/>
              <a:t>Betamethasone</a:t>
            </a:r>
            <a:r>
              <a:rPr lang="es-ES"/>
              <a:t> </a:t>
            </a:r>
            <a:r>
              <a:rPr lang="es-ES" err="1"/>
              <a:t>Dipropionate</a:t>
            </a:r>
            <a:r>
              <a:rPr lang="es-ES"/>
              <a:t> Aerosol </a:t>
            </a:r>
            <a:r>
              <a:rPr lang="es-ES" err="1"/>
              <a:t>Foam</a:t>
            </a:r>
            <a:r>
              <a:rPr lang="es-ES"/>
              <a:t> in </a:t>
            </a:r>
            <a:r>
              <a:rPr lang="es-ES" err="1"/>
              <a:t>Patients</a:t>
            </a:r>
            <a:r>
              <a:rPr lang="es-ES"/>
              <a:t> </a:t>
            </a:r>
            <a:r>
              <a:rPr lang="es-ES" err="1"/>
              <a:t>with</a:t>
            </a:r>
            <a:r>
              <a:rPr lang="es-ES"/>
              <a:t> </a:t>
            </a:r>
            <a:r>
              <a:rPr lang="es-ES" err="1"/>
              <a:t>Moderate</a:t>
            </a:r>
            <a:r>
              <a:rPr lang="es-ES"/>
              <a:t>-</a:t>
            </a:r>
            <a:r>
              <a:rPr lang="es-ES" err="1"/>
              <a:t>to</a:t>
            </a:r>
            <a:r>
              <a:rPr lang="es-ES"/>
              <a:t>-Severe Psoriasis: Sub-</a:t>
            </a:r>
            <a:r>
              <a:rPr lang="es-ES" err="1"/>
              <a:t>Group</a:t>
            </a:r>
            <a:r>
              <a:rPr lang="es-ES"/>
              <a:t> </a:t>
            </a:r>
            <a:r>
              <a:rPr lang="es-ES" err="1"/>
              <a:t>Analysis</a:t>
            </a:r>
            <a:r>
              <a:rPr lang="es-ES"/>
              <a:t> </a:t>
            </a:r>
            <a:r>
              <a:rPr lang="es-ES" err="1"/>
              <a:t>of</a:t>
            </a:r>
            <a:r>
              <a:rPr lang="es-ES"/>
              <a:t> </a:t>
            </a:r>
            <a:r>
              <a:rPr lang="es-ES" err="1"/>
              <a:t>the</a:t>
            </a:r>
            <a:r>
              <a:rPr lang="es-ES"/>
              <a:t> PSO-ABLE </a:t>
            </a:r>
            <a:r>
              <a:rPr lang="es-ES" err="1"/>
              <a:t>Study</a:t>
            </a:r>
            <a:r>
              <a:rPr lang="es-ES"/>
              <a:t>. Am J Clin </a:t>
            </a:r>
            <a:r>
              <a:rPr lang="es-ES" err="1"/>
              <a:t>Dermatol</a:t>
            </a:r>
            <a:r>
              <a:rPr lang="es-ES"/>
              <a:t>. Jun. de 2017;18 (3):405-411.</a:t>
            </a:r>
          </a:p>
          <a:p>
            <a:r>
              <a:rPr lang="es-ES"/>
              <a:t>3- </a:t>
            </a:r>
            <a:r>
              <a:rPr lang="es-ES" err="1"/>
              <a:t>Wynzora</a:t>
            </a:r>
            <a:r>
              <a:rPr lang="es-ES"/>
              <a:t>, Ficha </a:t>
            </a:r>
            <a:r>
              <a:rPr lang="es-ES" err="1"/>
              <a:t>Tecnica</a:t>
            </a:r>
            <a:r>
              <a:rPr lang="es-ES"/>
              <a:t>. Disponible en: https://cima.aemps.es/cima/dochtml/ft/86088/FT_86088.html (último </a:t>
            </a:r>
          </a:p>
          <a:p>
            <a:r>
              <a:rPr lang="es-ES"/>
              <a:t>acceso: Enero 2026).</a:t>
            </a:r>
          </a:p>
          <a:p>
            <a:r>
              <a:rPr lang="es-ES"/>
              <a:t>4. </a:t>
            </a:r>
            <a:r>
              <a:rPr lang="es-ES" err="1"/>
              <a:t>Gisondi</a:t>
            </a:r>
            <a:r>
              <a:rPr lang="es-ES"/>
              <a:t> P, Gracia-</a:t>
            </a:r>
            <a:r>
              <a:rPr lang="es-ES" err="1"/>
              <a:t>Cazaña</a:t>
            </a:r>
            <a:r>
              <a:rPr lang="es-ES"/>
              <a:t> T, </a:t>
            </a:r>
            <a:r>
              <a:rPr lang="es-ES" err="1"/>
              <a:t>Kurzen</a:t>
            </a:r>
            <a:r>
              <a:rPr lang="es-ES"/>
              <a:t> H, Galván J. </a:t>
            </a:r>
            <a:r>
              <a:rPr lang="es-ES" err="1"/>
              <a:t>Calcipotriol</a:t>
            </a:r>
            <a:r>
              <a:rPr lang="es-ES"/>
              <a:t>/</a:t>
            </a:r>
            <a:r>
              <a:rPr lang="es-ES" err="1"/>
              <a:t>Betamethasone</a:t>
            </a:r>
            <a:r>
              <a:rPr lang="es-ES"/>
              <a:t> </a:t>
            </a:r>
            <a:r>
              <a:rPr lang="es-ES" err="1"/>
              <a:t>Dipropionate</a:t>
            </a:r>
            <a:r>
              <a:rPr lang="es-ES"/>
              <a:t> </a:t>
            </a:r>
            <a:r>
              <a:rPr lang="es-ES" err="1"/>
              <a:t>for</a:t>
            </a:r>
            <a:r>
              <a:rPr lang="es-ES"/>
              <a:t> </a:t>
            </a:r>
            <a:r>
              <a:rPr lang="es-ES" err="1"/>
              <a:t>the</a:t>
            </a:r>
            <a:r>
              <a:rPr lang="es-ES"/>
              <a:t> </a:t>
            </a:r>
            <a:r>
              <a:rPr lang="es-ES" err="1"/>
              <a:t>Treatment</a:t>
            </a:r>
            <a:r>
              <a:rPr lang="es-ES"/>
              <a:t> </a:t>
            </a:r>
            <a:r>
              <a:rPr lang="es-ES" err="1"/>
              <a:t>of</a:t>
            </a:r>
            <a:r>
              <a:rPr lang="es-ES"/>
              <a:t> Psoriasis: </a:t>
            </a:r>
            <a:r>
              <a:rPr lang="es-ES" err="1"/>
              <a:t>Mechanism</a:t>
            </a:r>
            <a:r>
              <a:rPr lang="es-ES"/>
              <a:t> </a:t>
            </a:r>
            <a:r>
              <a:rPr lang="es-ES" err="1"/>
              <a:t>of</a:t>
            </a:r>
            <a:r>
              <a:rPr lang="es-ES"/>
              <a:t> </a:t>
            </a:r>
            <a:r>
              <a:rPr lang="es-ES" err="1"/>
              <a:t>Action</a:t>
            </a:r>
            <a:r>
              <a:rPr lang="es-ES"/>
              <a:t> and </a:t>
            </a:r>
            <a:r>
              <a:rPr lang="es-ES" err="1"/>
              <a:t>Evidence</a:t>
            </a:r>
            <a:r>
              <a:rPr lang="es-ES"/>
              <a:t> </a:t>
            </a:r>
            <a:r>
              <a:rPr lang="es-ES" err="1"/>
              <a:t>of</a:t>
            </a:r>
            <a:r>
              <a:rPr lang="es-ES"/>
              <a:t> </a:t>
            </a:r>
            <a:r>
              <a:rPr lang="es-ES" err="1"/>
              <a:t>Efficacy</a:t>
            </a:r>
            <a:r>
              <a:rPr lang="es-ES"/>
              <a:t> and Safety versus </a:t>
            </a:r>
            <a:r>
              <a:rPr lang="es-ES" err="1"/>
              <a:t>Topical</a:t>
            </a:r>
            <a:r>
              <a:rPr lang="es-ES"/>
              <a:t> </a:t>
            </a:r>
            <a:r>
              <a:rPr lang="es-ES" err="1"/>
              <a:t>Corticosteroids</a:t>
            </a:r>
            <a:r>
              <a:rPr lang="es-ES"/>
              <a:t>. J Clin </a:t>
            </a:r>
            <a:r>
              <a:rPr lang="es-ES" err="1"/>
              <a:t>Med</a:t>
            </a:r>
            <a:r>
              <a:rPr lang="es-ES"/>
              <a:t>. 2024;13(15):4484.</a:t>
            </a:r>
          </a:p>
        </p:txBody>
      </p:sp>
      <p:sp>
        <p:nvSpPr>
          <p:cNvPr id="5" name="Marcador de contenido 4">
            <a:extLst>
              <a:ext uri="{FF2B5EF4-FFF2-40B4-BE49-F238E27FC236}">
                <a16:creationId xmlns:a16="http://schemas.microsoft.com/office/drawing/2014/main" id="{A9CDBB03-FDE8-3588-84CD-4D7810F15549}"/>
              </a:ext>
            </a:extLst>
          </p:cNvPr>
          <p:cNvSpPr>
            <a:spLocks noGrp="1"/>
          </p:cNvSpPr>
          <p:nvPr>
            <p:ph sz="quarter" idx="18"/>
          </p:nvPr>
        </p:nvSpPr>
        <p:spPr>
          <a:xfrm>
            <a:off x="2042984" y="65904"/>
            <a:ext cx="8993611" cy="815545"/>
          </a:xfrm>
        </p:spPr>
        <p:txBody>
          <a:bodyPr>
            <a:normAutofit/>
          </a:bodyPr>
          <a:lstStyle/>
          <a:p>
            <a:r>
              <a:rPr lang="en-US" sz="2800">
                <a:cs typeface="Arial" panose="020B0604020202020204" pitchFamily="34" charset="0"/>
              </a:rPr>
              <a:t>CAL/BDP vs </a:t>
            </a:r>
            <a:r>
              <a:rPr lang="en-US" sz="2800" err="1">
                <a:cs typeface="Arial" panose="020B0604020202020204" pitchFamily="34" charset="0"/>
              </a:rPr>
              <a:t>corticoides</a:t>
            </a:r>
            <a:r>
              <a:rPr lang="en-US" sz="2800">
                <a:cs typeface="Arial" panose="020B0604020202020204" pitchFamily="34" charset="0"/>
              </a:rPr>
              <a:t> en monoterapia</a:t>
            </a:r>
            <a:r>
              <a:rPr lang="en-US" sz="2800" baseline="30000">
                <a:cs typeface="Arial" panose="020B0604020202020204" pitchFamily="34" charset="0"/>
              </a:rPr>
              <a:t>1</a:t>
            </a:r>
            <a:endParaRPr lang="es-ES" sz="2800" baseline="30000">
              <a:solidFill>
                <a:srgbClr val="002855"/>
              </a:solidFill>
              <a:latin typeface="Century Gothic" panose="020B0502020202020204" pitchFamily="34" charset="0"/>
              <a:sym typeface="Arial"/>
            </a:endParaRPr>
          </a:p>
        </p:txBody>
      </p:sp>
      <p:sp>
        <p:nvSpPr>
          <p:cNvPr id="6" name="Marcador de contenido 5">
            <a:extLst>
              <a:ext uri="{FF2B5EF4-FFF2-40B4-BE49-F238E27FC236}">
                <a16:creationId xmlns:a16="http://schemas.microsoft.com/office/drawing/2014/main" id="{B9035AC2-CDAC-41E3-ECBB-3D02766B9FBC}"/>
              </a:ext>
            </a:extLst>
          </p:cNvPr>
          <p:cNvSpPr>
            <a:spLocks noGrp="1"/>
          </p:cNvSpPr>
          <p:nvPr>
            <p:ph sz="quarter" idx="11"/>
          </p:nvPr>
        </p:nvSpPr>
        <p:spPr>
          <a:xfrm>
            <a:off x="821635" y="2743712"/>
            <a:ext cx="11040852" cy="643085"/>
          </a:xfrm>
        </p:spPr>
        <p:txBody>
          <a:bodyPr/>
          <a:lstStyle/>
          <a:p>
            <a:pPr marL="177800" indent="-177800">
              <a:buClr>
                <a:srgbClr val="F4A7AD"/>
              </a:buClr>
              <a:buFont typeface="Arial" panose="020B0604020202020204" pitchFamily="34" charset="0"/>
              <a:buChar char="•"/>
            </a:pPr>
            <a:r>
              <a:rPr lang="es-ES" sz="1800">
                <a:solidFill>
                  <a:srgbClr val="012754"/>
                </a:solidFill>
              </a:rPr>
              <a:t>Esta combinación también permite realizar una </a:t>
            </a:r>
            <a:r>
              <a:rPr lang="es-ES" sz="1800" b="1">
                <a:solidFill>
                  <a:srgbClr val="012754"/>
                </a:solidFill>
              </a:rPr>
              <a:t>única aplicación al día</a:t>
            </a:r>
            <a:r>
              <a:rPr lang="es-ES" sz="1800">
                <a:solidFill>
                  <a:srgbClr val="012754"/>
                </a:solidFill>
              </a:rPr>
              <a:t>, lo que aumenta los niveles de </a:t>
            </a:r>
            <a:r>
              <a:rPr lang="es-ES" sz="1800" b="1">
                <a:solidFill>
                  <a:srgbClr val="012754"/>
                </a:solidFill>
              </a:rPr>
              <a:t>cumplimiento</a:t>
            </a:r>
            <a:r>
              <a:rPr lang="es-ES" sz="1800">
                <a:solidFill>
                  <a:srgbClr val="012754"/>
                </a:solidFill>
              </a:rPr>
              <a:t> terapéutico.</a:t>
            </a:r>
            <a:r>
              <a:rPr lang="es-ES" sz="1800" baseline="30000">
                <a:solidFill>
                  <a:srgbClr val="012754"/>
                </a:solidFill>
              </a:rPr>
              <a:t>1</a:t>
            </a:r>
            <a:endParaRPr lang="es-ES" sz="1800">
              <a:solidFill>
                <a:srgbClr val="012754"/>
              </a:solidFill>
            </a:endParaRPr>
          </a:p>
        </p:txBody>
      </p:sp>
      <p:grpSp>
        <p:nvGrpSpPr>
          <p:cNvPr id="22" name="Google Shape;1182;p49">
            <a:extLst>
              <a:ext uri="{FF2B5EF4-FFF2-40B4-BE49-F238E27FC236}">
                <a16:creationId xmlns:a16="http://schemas.microsoft.com/office/drawing/2014/main" id="{E2F8E8EB-A4A2-64A1-73D7-6A105A56FB2C}"/>
              </a:ext>
            </a:extLst>
          </p:cNvPr>
          <p:cNvGrpSpPr/>
          <p:nvPr/>
        </p:nvGrpSpPr>
        <p:grpSpPr>
          <a:xfrm>
            <a:off x="2775801" y="3763464"/>
            <a:ext cx="5428615" cy="1640840"/>
            <a:chOff x="1728470" y="4100830"/>
            <a:chExt cx="5428615" cy="1640840"/>
          </a:xfrm>
        </p:grpSpPr>
        <p:sp>
          <p:nvSpPr>
            <p:cNvPr id="23" name="Google Shape;1183;p49">
              <a:extLst>
                <a:ext uri="{FF2B5EF4-FFF2-40B4-BE49-F238E27FC236}">
                  <a16:creationId xmlns:a16="http://schemas.microsoft.com/office/drawing/2014/main" id="{FDD6D466-E112-EE8A-06C7-512AFBBEAFE4}"/>
                </a:ext>
              </a:extLst>
            </p:cNvPr>
            <p:cNvSpPr/>
            <p:nvPr/>
          </p:nvSpPr>
          <p:spPr>
            <a:xfrm>
              <a:off x="1728470" y="4100830"/>
              <a:ext cx="4833620" cy="1640840"/>
            </a:xfrm>
            <a:prstGeom prst="roundRect">
              <a:avLst>
                <a:gd name="adj" fmla="val 10922"/>
              </a:avLst>
            </a:prstGeom>
            <a:solidFill>
              <a:srgbClr val="F2F2F2"/>
            </a:solidFill>
            <a:ln w="38100" cap="flat" cmpd="sng">
              <a:solidFill>
                <a:srgbClr val="0127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nvGrpSpPr>
            <p:cNvPr id="24" name="Google Shape;1184;p49">
              <a:extLst>
                <a:ext uri="{FF2B5EF4-FFF2-40B4-BE49-F238E27FC236}">
                  <a16:creationId xmlns:a16="http://schemas.microsoft.com/office/drawing/2014/main" id="{3EEE0DB2-6ED6-B309-885C-46470E7D6A2A}"/>
                </a:ext>
              </a:extLst>
            </p:cNvPr>
            <p:cNvGrpSpPr/>
            <p:nvPr/>
          </p:nvGrpSpPr>
          <p:grpSpPr>
            <a:xfrm>
              <a:off x="2225675" y="4281805"/>
              <a:ext cx="1388745" cy="1278890"/>
              <a:chOff x="2225675" y="4281805"/>
              <a:chExt cx="1388745" cy="1278890"/>
            </a:xfrm>
          </p:grpSpPr>
          <p:pic>
            <p:nvPicPr>
              <p:cNvPr id="30" name="Google Shape;1185;p49">
                <a:extLst>
                  <a:ext uri="{FF2B5EF4-FFF2-40B4-BE49-F238E27FC236}">
                    <a16:creationId xmlns:a16="http://schemas.microsoft.com/office/drawing/2014/main" id="{87D093E9-0CFD-0C60-B4A8-30BA2F31B71A}"/>
                  </a:ext>
                </a:extLst>
              </p:cNvPr>
              <p:cNvPicPr preferRelativeResize="0"/>
              <p:nvPr/>
            </p:nvPicPr>
            <p:blipFill rotWithShape="1">
              <a:blip r:embed="rId3">
                <a:alphaModFix/>
                <a:biLevel thresh="75000"/>
              </a:blip>
              <a:srcRect l="-13879" t="-12259" r="-7600" b="-13779"/>
              <a:stretch/>
            </p:blipFill>
            <p:spPr>
              <a:xfrm>
                <a:off x="2225675" y="4281805"/>
                <a:ext cx="1388745" cy="1278890"/>
              </a:xfrm>
              <a:prstGeom prst="ellipse">
                <a:avLst/>
              </a:prstGeom>
              <a:solidFill>
                <a:srgbClr val="FFFFFF"/>
              </a:solidFill>
              <a:ln w="28575" cap="flat" cmpd="sng">
                <a:solidFill>
                  <a:srgbClr val="012754"/>
                </a:solidFill>
                <a:prstDash val="solid"/>
                <a:round/>
                <a:headEnd type="none" w="sm" len="sm"/>
                <a:tailEnd type="none" w="sm" len="sm"/>
              </a:ln>
            </p:spPr>
          </p:pic>
          <p:sp>
            <p:nvSpPr>
              <p:cNvPr id="31" name="Google Shape;1186;p49">
                <a:extLst>
                  <a:ext uri="{FF2B5EF4-FFF2-40B4-BE49-F238E27FC236}">
                    <a16:creationId xmlns:a16="http://schemas.microsoft.com/office/drawing/2014/main" id="{48436B86-B1DE-56B4-68BB-0481F75C1B30}"/>
                  </a:ext>
                </a:extLst>
              </p:cNvPr>
              <p:cNvSpPr/>
              <p:nvPr/>
            </p:nvSpPr>
            <p:spPr>
              <a:xfrm>
                <a:off x="2225675" y="4772025"/>
                <a:ext cx="1388745"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12754"/>
                    </a:solidFill>
                    <a:latin typeface="Century Gothic" panose="020B0502020202020204" pitchFamily="34" charset="0"/>
                    <a:sym typeface="Arial"/>
                  </a:rPr>
                  <a:t>CAL</a:t>
                </a:r>
                <a:r>
                  <a:rPr lang="es-ES" sz="1400" b="1" cap="none">
                    <a:solidFill>
                      <a:srgbClr val="006782"/>
                    </a:solidFill>
                    <a:latin typeface="Century Gothic" panose="020B0502020202020204" pitchFamily="34" charset="0"/>
                    <a:sym typeface="Arial"/>
                  </a:rPr>
                  <a:t> </a:t>
                </a:r>
                <a:endParaRPr b="1">
                  <a:latin typeface="Century Gothic" panose="020B0502020202020204" pitchFamily="34" charset="0"/>
                </a:endParaRPr>
              </a:p>
            </p:txBody>
          </p:sp>
        </p:grpSp>
        <p:grpSp>
          <p:nvGrpSpPr>
            <p:cNvPr id="25" name="Google Shape;1187;p49">
              <a:extLst>
                <a:ext uri="{FF2B5EF4-FFF2-40B4-BE49-F238E27FC236}">
                  <a16:creationId xmlns:a16="http://schemas.microsoft.com/office/drawing/2014/main" id="{5C09FD76-DD09-5BED-3C2F-AD06413FEDEF}"/>
                </a:ext>
              </a:extLst>
            </p:cNvPr>
            <p:cNvGrpSpPr/>
            <p:nvPr/>
          </p:nvGrpSpPr>
          <p:grpSpPr>
            <a:xfrm>
              <a:off x="4671060" y="4254500"/>
              <a:ext cx="1419860" cy="1289050"/>
              <a:chOff x="4671060" y="4254500"/>
              <a:chExt cx="1419860" cy="1289050"/>
            </a:xfrm>
          </p:grpSpPr>
          <p:pic>
            <p:nvPicPr>
              <p:cNvPr id="28" name="Google Shape;1188;p49">
                <a:extLst>
                  <a:ext uri="{FF2B5EF4-FFF2-40B4-BE49-F238E27FC236}">
                    <a16:creationId xmlns:a16="http://schemas.microsoft.com/office/drawing/2014/main" id="{362D8431-AF3D-24AA-4C95-3CD4203C10D2}"/>
                  </a:ext>
                </a:extLst>
              </p:cNvPr>
              <p:cNvPicPr preferRelativeResize="0"/>
              <p:nvPr/>
            </p:nvPicPr>
            <p:blipFill rotWithShape="1">
              <a:blip r:embed="rId4">
                <a:alphaModFix/>
                <a:biLevel thresh="75000"/>
              </a:blip>
              <a:srcRect l="-10780" t="-7809" r="10750" b="-17830"/>
              <a:stretch/>
            </p:blipFill>
            <p:spPr>
              <a:xfrm>
                <a:off x="4671060" y="4254500"/>
                <a:ext cx="1419860" cy="1289050"/>
              </a:xfrm>
              <a:prstGeom prst="ellipse">
                <a:avLst/>
              </a:prstGeom>
              <a:solidFill>
                <a:srgbClr val="FFFFFF"/>
              </a:solidFill>
              <a:ln w="28575" cap="flat" cmpd="sng">
                <a:solidFill>
                  <a:srgbClr val="012754"/>
                </a:solidFill>
                <a:prstDash val="solid"/>
                <a:round/>
                <a:headEnd type="none" w="sm" len="sm"/>
                <a:tailEnd type="none" w="sm" len="sm"/>
              </a:ln>
            </p:spPr>
          </p:pic>
          <p:sp>
            <p:nvSpPr>
              <p:cNvPr id="29" name="Google Shape;1189;p49">
                <a:extLst>
                  <a:ext uri="{FF2B5EF4-FFF2-40B4-BE49-F238E27FC236}">
                    <a16:creationId xmlns:a16="http://schemas.microsoft.com/office/drawing/2014/main" id="{C61B22A6-EF9E-8E31-BBAF-63E8532E7162}"/>
                  </a:ext>
                </a:extLst>
              </p:cNvPr>
              <p:cNvSpPr/>
              <p:nvPr/>
            </p:nvSpPr>
            <p:spPr>
              <a:xfrm>
                <a:off x="4671060" y="4765040"/>
                <a:ext cx="1419860" cy="292735"/>
              </a:xfrm>
              <a:prstGeom prst="rect">
                <a:avLst/>
              </a:prstGeom>
              <a:solidFill>
                <a:srgbClr val="00F0BE">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782"/>
                  </a:buClr>
                  <a:buSzPts val="2000"/>
                  <a:buFont typeface="Arial"/>
                  <a:buNone/>
                </a:pPr>
                <a:r>
                  <a:rPr lang="es-ES" sz="2000" b="1" cap="none">
                    <a:solidFill>
                      <a:srgbClr val="012754"/>
                    </a:solidFill>
                    <a:latin typeface="Century Gothic" panose="020B0502020202020204" pitchFamily="34" charset="0"/>
                    <a:sym typeface="Arial"/>
                  </a:rPr>
                  <a:t>BDP</a:t>
                </a:r>
                <a:r>
                  <a:rPr lang="es-ES" sz="1400" b="1" cap="none">
                    <a:solidFill>
                      <a:srgbClr val="012754"/>
                    </a:solidFill>
                    <a:latin typeface="Century Gothic" panose="020B0502020202020204" pitchFamily="34" charset="0"/>
                    <a:sym typeface="Arial"/>
                  </a:rPr>
                  <a:t> </a:t>
                </a:r>
                <a:endParaRPr b="1">
                  <a:solidFill>
                    <a:srgbClr val="012754"/>
                  </a:solidFill>
                  <a:latin typeface="Century Gothic" panose="020B0502020202020204" pitchFamily="34" charset="0"/>
                </a:endParaRPr>
              </a:p>
            </p:txBody>
          </p:sp>
        </p:grpSp>
        <p:sp>
          <p:nvSpPr>
            <p:cNvPr id="26" name="Google Shape;1190;p49">
              <a:extLst>
                <a:ext uri="{FF2B5EF4-FFF2-40B4-BE49-F238E27FC236}">
                  <a16:creationId xmlns:a16="http://schemas.microsoft.com/office/drawing/2014/main" id="{11866154-40BD-CB72-0F7E-B491DC5CCA8F}"/>
                </a:ext>
              </a:extLst>
            </p:cNvPr>
            <p:cNvSpPr/>
            <p:nvPr/>
          </p:nvSpPr>
          <p:spPr>
            <a:xfrm>
              <a:off x="3905250" y="4702175"/>
              <a:ext cx="466725" cy="397510"/>
            </a:xfrm>
            <a:prstGeom prst="plus">
              <a:avLst>
                <a:gd name="adj" fmla="val 38253"/>
              </a:avLst>
            </a:prstGeom>
            <a:solidFill>
              <a:srgbClr val="012754"/>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27" name="Google Shape;1191;p49">
              <a:extLst>
                <a:ext uri="{FF2B5EF4-FFF2-40B4-BE49-F238E27FC236}">
                  <a16:creationId xmlns:a16="http://schemas.microsoft.com/office/drawing/2014/main" id="{B25A0E98-4C85-788C-6B31-A26C02BB9E31}"/>
                </a:ext>
              </a:extLst>
            </p:cNvPr>
            <p:cNvSpPr/>
            <p:nvPr/>
          </p:nvSpPr>
          <p:spPr>
            <a:xfrm>
              <a:off x="6565265" y="4379595"/>
              <a:ext cx="591820" cy="1064895"/>
            </a:xfrm>
            <a:prstGeom prst="rightArrow">
              <a:avLst>
                <a:gd name="adj1" fmla="val 54105"/>
                <a:gd name="adj2" fmla="val 61111"/>
              </a:avLst>
            </a:prstGeom>
            <a:solidFill>
              <a:srgbClr val="012754"/>
            </a:solidFill>
            <a:ln w="12700" cap="flat" cmpd="sng">
              <a:solidFill>
                <a:srgbClr val="004C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
        <p:nvSpPr>
          <p:cNvPr id="33" name="Google Shape;1193;p49">
            <a:extLst>
              <a:ext uri="{FF2B5EF4-FFF2-40B4-BE49-F238E27FC236}">
                <a16:creationId xmlns:a16="http://schemas.microsoft.com/office/drawing/2014/main" id="{A37F8F60-37E7-5240-F013-88D40AE16D9E}"/>
              </a:ext>
            </a:extLst>
          </p:cNvPr>
          <p:cNvSpPr/>
          <p:nvPr/>
        </p:nvSpPr>
        <p:spPr>
          <a:xfrm>
            <a:off x="8482712" y="3635511"/>
            <a:ext cx="2412178" cy="1852295"/>
          </a:xfrm>
          <a:prstGeom prst="rect">
            <a:avLst/>
          </a:prstGeom>
          <a:noFill/>
          <a:ln>
            <a:noFill/>
          </a:ln>
        </p:spPr>
        <p:txBody>
          <a:bodyPr spcFirstLastPara="1" wrap="square" lIns="0" tIns="0" rIns="0" bIns="0" anchor="ctr" anchorCtr="0">
            <a:noAutofit/>
          </a:bodyPr>
          <a:lstStyle/>
          <a:p>
            <a:pPr marL="0" marR="0" lvl="0" indent="0" rtl="0">
              <a:lnSpc>
                <a:spcPct val="85000"/>
              </a:lnSpc>
              <a:spcBef>
                <a:spcPts val="0"/>
              </a:spcBef>
              <a:spcAft>
                <a:spcPts val="0"/>
              </a:spcAft>
              <a:buClr>
                <a:srgbClr val="006782"/>
              </a:buClr>
              <a:buSzPts val="2000"/>
              <a:buFont typeface="Calibri"/>
              <a:buNone/>
            </a:pPr>
            <a:r>
              <a:rPr lang="es-ES" sz="2800" b="1" cap="none">
                <a:solidFill>
                  <a:srgbClr val="012754"/>
                </a:solidFill>
                <a:latin typeface="Century Gothic" panose="020B0502020202020204" pitchFamily="34" charset="0"/>
                <a:ea typeface="Calibri"/>
                <a:cs typeface="Calibri"/>
                <a:sym typeface="Calibri"/>
              </a:rPr>
              <a:t>Mayor eficacia y mayor tolerabilidad</a:t>
            </a:r>
            <a:r>
              <a:rPr lang="es-ES" sz="2800" b="1" cap="none" baseline="30000">
                <a:solidFill>
                  <a:srgbClr val="012754"/>
                </a:solidFill>
                <a:latin typeface="Century Gothic" panose="020B0502020202020204" pitchFamily="34" charset="0"/>
                <a:ea typeface="Calibri"/>
                <a:cs typeface="Calibri"/>
                <a:sym typeface="Calibri"/>
              </a:rPr>
              <a:t>4</a:t>
            </a:r>
            <a:endParaRPr lang="es-ES" sz="2800" b="1" cap="none">
              <a:solidFill>
                <a:srgbClr val="012754"/>
              </a:solidFill>
              <a:latin typeface="Century Gothic" panose="020B0502020202020204" pitchFamily="34" charset="0"/>
              <a:ea typeface="Calibri"/>
              <a:cs typeface="Calibri"/>
              <a:sym typeface="Calibri"/>
            </a:endParaRPr>
          </a:p>
        </p:txBody>
      </p:sp>
      <p:sp>
        <p:nvSpPr>
          <p:cNvPr id="4" name="Rounded Rectangle 91">
            <a:extLst>
              <a:ext uri="{FF2B5EF4-FFF2-40B4-BE49-F238E27FC236}">
                <a16:creationId xmlns:a16="http://schemas.microsoft.com/office/drawing/2014/main" id="{EA1B062B-F2D2-F099-2D7A-EA356AF8C743}"/>
              </a:ext>
            </a:extLst>
          </p:cNvPr>
          <p:cNvSpPr/>
          <p:nvPr/>
        </p:nvSpPr>
        <p:spPr>
          <a:xfrm>
            <a:off x="1559024" y="1216117"/>
            <a:ext cx="9057570" cy="1158978"/>
          </a:xfrm>
          <a:prstGeom prst="roundRect">
            <a:avLst>
              <a:gd name="adj" fmla="val 11728"/>
            </a:avLst>
          </a:prstGeom>
          <a:gradFill flip="none" rotWithShape="1">
            <a:gsLst>
              <a:gs pos="99000">
                <a:srgbClr val="FFD8CA"/>
              </a:gs>
              <a:gs pos="93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800" b="1">
                <a:ea typeface="Century Gothic"/>
                <a:cs typeface="Century Gothic"/>
                <a:sym typeface="Century Gothic"/>
              </a:rPr>
              <a:t>Todos los métodos de evaluación (PASI, del investigador y del paciente) mostraron una mejoría estadísticamente significativa en CAL/BDP en </a:t>
            </a:r>
            <a:r>
              <a:rPr lang="es-ES" sz="1800" b="1" err="1">
                <a:ea typeface="Century Gothic"/>
                <a:cs typeface="Century Gothic"/>
                <a:sym typeface="Century Gothic"/>
              </a:rPr>
              <a:t>comapración</a:t>
            </a:r>
            <a:r>
              <a:rPr lang="es-ES" sz="1800" b="1">
                <a:ea typeface="Century Gothic"/>
                <a:cs typeface="Century Gothic"/>
                <a:sym typeface="Century Gothic"/>
              </a:rPr>
              <a:t> con los otros grupos</a:t>
            </a:r>
            <a:r>
              <a:rPr lang="es-ES" sz="1800" b="1" baseline="30000">
                <a:ea typeface="Century Gothic"/>
                <a:cs typeface="Century Gothic"/>
                <a:sym typeface="Century Gothic"/>
              </a:rPr>
              <a:t>1</a:t>
            </a:r>
            <a:r>
              <a:rPr lang="es-ES" sz="1800" b="1">
                <a:ea typeface="Century Gothic"/>
                <a:cs typeface="Century Gothic"/>
                <a:sym typeface="Century Gothic"/>
              </a:rPr>
              <a:t>.</a:t>
            </a:r>
            <a:endParaRPr lang="es-ES" sz="1800">
              <a:latin typeface="Century Gothic" panose="020B0502020202020204" pitchFamily="34" charset="0"/>
            </a:endParaRPr>
          </a:p>
        </p:txBody>
      </p:sp>
      <p:sp>
        <p:nvSpPr>
          <p:cNvPr id="12" name="CuadroTexto 11">
            <a:extLst>
              <a:ext uri="{FF2B5EF4-FFF2-40B4-BE49-F238E27FC236}">
                <a16:creationId xmlns:a16="http://schemas.microsoft.com/office/drawing/2014/main" id="{46648D26-0FBE-48C9-4DFD-8772900765F3}"/>
              </a:ext>
            </a:extLst>
          </p:cNvPr>
          <p:cNvSpPr txBox="1"/>
          <p:nvPr/>
        </p:nvSpPr>
        <p:spPr>
          <a:xfrm>
            <a:off x="-400050" y="3669200"/>
            <a:ext cx="184731" cy="307777"/>
          </a:xfrm>
          <a:prstGeom prst="rect">
            <a:avLst/>
          </a:prstGeom>
          <a:noFill/>
        </p:spPr>
        <p:txBody>
          <a:bodyPr wrap="none" rtlCol="0">
            <a:spAutoFit/>
          </a:bodyPr>
          <a:lstStyle/>
          <a:p>
            <a:endParaRPr lang="es-ES"/>
          </a:p>
        </p:txBody>
      </p:sp>
    </p:spTree>
    <p:extLst>
      <p:ext uri="{BB962C8B-B14F-4D97-AF65-F5344CB8AC3E}">
        <p14:creationId xmlns:p14="http://schemas.microsoft.com/office/powerpoint/2010/main" val="176197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97D3-6ACE-7C9B-0632-56D1E97C5758}"/>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F6CF5681-FD65-3ED2-4430-A22CC410074D}"/>
              </a:ext>
            </a:extLst>
          </p:cNvPr>
          <p:cNvSpPr>
            <a:spLocks noGrp="1"/>
          </p:cNvSpPr>
          <p:nvPr>
            <p:ph sz="quarter" idx="24"/>
          </p:nvPr>
        </p:nvSpPr>
        <p:spPr>
          <a:xfrm>
            <a:off x="1515763" y="6222658"/>
            <a:ext cx="10352992" cy="428367"/>
          </a:xfrm>
        </p:spPr>
        <p:txBody>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Arial"/>
              <a:buNone/>
              <a:tabLst/>
              <a:defRPr/>
            </a:pPr>
            <a:r>
              <a:rPr lang="es-ES" kern="0">
                <a:solidFill>
                  <a:srgbClr val="757070"/>
                </a:solidFill>
                <a:latin typeface="Century Gothic" panose="020B0502020202020204" pitchFamily="34" charset="0"/>
                <a:sym typeface="Arial"/>
              </a:rPr>
              <a:t>1.</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Pinter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 Green LJ,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Selmer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J, et al. A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pooled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analysis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randomized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controlled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phase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3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trials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investigating</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efficacy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safety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 novel,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fixed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dose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calcipotriene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betamethasone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dipropionate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cream</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for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treatment</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of</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plaque psoriasis. J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Eur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Acad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Dermatol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Venereol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2022;36(2):228–36.</a:t>
            </a:r>
            <a:endParaRPr kumimoji="0" lang="es-ES" sz="1400" u="none" strike="noStrike" kern="0" cap="none" spc="0" normalizeH="0" baseline="0" noProof="0">
              <a:ln>
                <a:noFill/>
              </a:ln>
              <a:solidFill>
                <a:srgbClr val="75707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F03CA816-D607-C5BC-380A-9DD92AD6C69A}"/>
              </a:ext>
            </a:extLst>
          </p:cNvPr>
          <p:cNvSpPr>
            <a:spLocks noGrp="1"/>
          </p:cNvSpPr>
          <p:nvPr>
            <p:ph sz="quarter" idx="18"/>
          </p:nvPr>
        </p:nvSpPr>
        <p:spPr>
          <a:xfrm>
            <a:off x="2042984" y="65904"/>
            <a:ext cx="9036142" cy="815545"/>
          </a:xfrm>
        </p:spPr>
        <p:txBody>
          <a:bodyPr>
            <a:normAutofit/>
          </a:bodyPr>
          <a:lstStyle/>
          <a:p>
            <a:r>
              <a:rPr lang="es-ES"/>
              <a:t>Impacto del vehículo en la adherencia</a:t>
            </a:r>
          </a:p>
        </p:txBody>
      </p:sp>
      <p:grpSp>
        <p:nvGrpSpPr>
          <p:cNvPr id="16" name="Grupo 15">
            <a:extLst>
              <a:ext uri="{FF2B5EF4-FFF2-40B4-BE49-F238E27FC236}">
                <a16:creationId xmlns:a16="http://schemas.microsoft.com/office/drawing/2014/main" id="{82A7FAA0-4E97-17CE-8709-9C8BAE713DC4}"/>
              </a:ext>
            </a:extLst>
          </p:cNvPr>
          <p:cNvGrpSpPr/>
          <p:nvPr/>
        </p:nvGrpSpPr>
        <p:grpSpPr>
          <a:xfrm>
            <a:off x="2285597" y="2646436"/>
            <a:ext cx="8793529" cy="2165731"/>
            <a:chOff x="1740195" y="2646436"/>
            <a:chExt cx="8793529" cy="2165731"/>
          </a:xfrm>
        </p:grpSpPr>
        <p:grpSp>
          <p:nvGrpSpPr>
            <p:cNvPr id="15" name="Grupo 14">
              <a:extLst>
                <a:ext uri="{FF2B5EF4-FFF2-40B4-BE49-F238E27FC236}">
                  <a16:creationId xmlns:a16="http://schemas.microsoft.com/office/drawing/2014/main" id="{51453637-B623-6525-796E-D4A55A2491CD}"/>
                </a:ext>
              </a:extLst>
            </p:cNvPr>
            <p:cNvGrpSpPr/>
            <p:nvPr/>
          </p:nvGrpSpPr>
          <p:grpSpPr>
            <a:xfrm>
              <a:off x="1740195" y="2661043"/>
              <a:ext cx="8793529" cy="2151124"/>
              <a:chOff x="1740195" y="2661043"/>
              <a:chExt cx="8793529" cy="2151124"/>
            </a:xfrm>
          </p:grpSpPr>
          <p:sp>
            <p:nvSpPr>
              <p:cNvPr id="46" name="Google Shape;1332;p55">
                <a:extLst>
                  <a:ext uri="{FF2B5EF4-FFF2-40B4-BE49-F238E27FC236}">
                    <a16:creationId xmlns:a16="http://schemas.microsoft.com/office/drawing/2014/main" id="{D0C05B01-8FEC-0147-85C0-42C58F916906}"/>
                  </a:ext>
                </a:extLst>
              </p:cNvPr>
              <p:cNvSpPr/>
              <p:nvPr/>
            </p:nvSpPr>
            <p:spPr>
              <a:xfrm>
                <a:off x="1740195" y="2661043"/>
                <a:ext cx="8793529" cy="2005788"/>
              </a:xfrm>
              <a:prstGeom prst="roundRect">
                <a:avLst>
                  <a:gd name="adj" fmla="val 16667"/>
                </a:avLst>
              </a:prstGeom>
              <a:solidFill>
                <a:srgbClr val="F4A7AD">
                  <a:alpha val="10422"/>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u="none" strike="noStrike" kern="0" cap="none" spc="0" normalizeH="0" baseline="0" noProof="0">
                  <a:ln>
                    <a:noFill/>
                  </a:ln>
                  <a:solidFill>
                    <a:srgbClr val="FFFFFF"/>
                  </a:solidFill>
                  <a:effectLst/>
                  <a:uLnTx/>
                  <a:uFillTx/>
                  <a:latin typeface="Century Gothic" panose="020B0502020202020204" pitchFamily="34" charset="0"/>
                  <a:sym typeface="Arial"/>
                </a:endParaRPr>
              </a:p>
            </p:txBody>
          </p:sp>
          <p:grpSp>
            <p:nvGrpSpPr>
              <p:cNvPr id="7" name="Google Shape;1326;p55">
                <a:extLst>
                  <a:ext uri="{FF2B5EF4-FFF2-40B4-BE49-F238E27FC236}">
                    <a16:creationId xmlns:a16="http://schemas.microsoft.com/office/drawing/2014/main" id="{CEF59935-5336-B8D7-A9AD-C565CB04362D}"/>
                  </a:ext>
                </a:extLst>
              </p:cNvPr>
              <p:cNvGrpSpPr/>
              <p:nvPr/>
            </p:nvGrpSpPr>
            <p:grpSpPr>
              <a:xfrm>
                <a:off x="4159722" y="3302369"/>
                <a:ext cx="6374001" cy="1509798"/>
                <a:chOff x="-7558779" y="2141541"/>
                <a:chExt cx="6374001" cy="1509798"/>
              </a:xfrm>
            </p:grpSpPr>
            <p:sp>
              <p:nvSpPr>
                <p:cNvPr id="8" name="Google Shape;1327;p55">
                  <a:extLst>
                    <a:ext uri="{FF2B5EF4-FFF2-40B4-BE49-F238E27FC236}">
                      <a16:creationId xmlns:a16="http://schemas.microsoft.com/office/drawing/2014/main" id="{D1CF259B-56A2-9C56-E83E-A4F8A1EAA434}"/>
                    </a:ext>
                  </a:extLst>
                </p:cNvPr>
                <p:cNvSpPr txBox="1"/>
                <p:nvPr/>
              </p:nvSpPr>
              <p:spPr>
                <a:xfrm>
                  <a:off x="-7555896" y="2380296"/>
                  <a:ext cx="1371420"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986"/>
                    </a:buClr>
                    <a:buSzPts val="4800"/>
                    <a:buFont typeface="Arial"/>
                    <a:buNone/>
                    <a:tabLst/>
                    <a:defRPr/>
                  </a:pPr>
                  <a:r>
                    <a:rPr kumimoji="0" lang="es-ES" sz="4800" u="none" strike="noStrike" kern="0" cap="none" spc="0" normalizeH="0" baseline="0" noProof="0">
                      <a:ln>
                        <a:noFill/>
                      </a:ln>
                      <a:solidFill>
                        <a:srgbClr val="012754"/>
                      </a:solidFill>
                      <a:effectLst/>
                      <a:uLnTx/>
                      <a:uFillTx/>
                      <a:latin typeface="Century Gothic" panose="020B0502020202020204" pitchFamily="34" charset="0"/>
                      <a:sym typeface="Arial"/>
                    </a:rPr>
                    <a:t>27</a:t>
                  </a:r>
                  <a:r>
                    <a:rPr kumimoji="0" lang="es-ES" sz="2400" u="none" strike="noStrike" kern="0" cap="none" spc="0" normalizeH="0" baseline="0" noProof="0">
                      <a:ln>
                        <a:noFill/>
                      </a:ln>
                      <a:solidFill>
                        <a:srgbClr val="012754"/>
                      </a:solidFill>
                      <a:effectLst/>
                      <a:uLnTx/>
                      <a:uFillTx/>
                      <a:latin typeface="Century Gothic" panose="020B0502020202020204" pitchFamily="34" charset="0"/>
                      <a:sym typeface="Arial"/>
                    </a:rPr>
                    <a:t>%</a:t>
                  </a:r>
                  <a:endParaRPr kumimoji="0" sz="24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9" name="Google Shape;1328;p55">
                  <a:extLst>
                    <a:ext uri="{FF2B5EF4-FFF2-40B4-BE49-F238E27FC236}">
                      <a16:creationId xmlns:a16="http://schemas.microsoft.com/office/drawing/2014/main" id="{826DD503-4717-3EC0-5D31-F156CF0ABB24}"/>
                    </a:ext>
                  </a:extLst>
                </p:cNvPr>
                <p:cNvSpPr txBox="1"/>
                <p:nvPr/>
              </p:nvSpPr>
              <p:spPr>
                <a:xfrm>
                  <a:off x="-7466669" y="3405118"/>
                  <a:ext cx="1339779" cy="24622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s-ES" sz="1000" u="none" strike="noStrike" kern="0" cap="none" spc="0" normalizeH="0" baseline="0" noProof="0">
                      <a:ln>
                        <a:noFill/>
                      </a:ln>
                      <a:solidFill>
                        <a:srgbClr val="595959"/>
                      </a:solidFill>
                      <a:effectLst/>
                      <a:uLnTx/>
                      <a:uFillTx/>
                      <a:latin typeface="Century Gothic" panose="020B0502020202020204" pitchFamily="34" charset="0"/>
                      <a:sym typeface="Arial"/>
                    </a:rPr>
                    <a:t>N = 1271</a:t>
                  </a:r>
                  <a:endParaRPr kumimoji="0" sz="14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10" name="Google Shape;1329;p55">
                  <a:extLst>
                    <a:ext uri="{FF2B5EF4-FFF2-40B4-BE49-F238E27FC236}">
                      <a16:creationId xmlns:a16="http://schemas.microsoft.com/office/drawing/2014/main" id="{0533924F-35A9-9E37-9669-18513C4A3F31}"/>
                    </a:ext>
                  </a:extLst>
                </p:cNvPr>
                <p:cNvSpPr txBox="1"/>
                <p:nvPr/>
              </p:nvSpPr>
              <p:spPr>
                <a:xfrm>
                  <a:off x="-6263145" y="2208337"/>
                  <a:ext cx="5078367"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se adhieren a su tratamiento tópico </a:t>
                  </a:r>
                  <a:b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b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para la psoriasis principalmente </a:t>
                  </a:r>
                  <a: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t>debido </a:t>
                  </a:r>
                  <a:b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br>
                  <a:r>
                    <a:rPr kumimoji="0" lang="es-ES" sz="1800" b="1" u="none" strike="noStrike" kern="0" cap="none" spc="0" normalizeH="0" baseline="0" noProof="0">
                      <a:ln>
                        <a:noFill/>
                      </a:ln>
                      <a:solidFill>
                        <a:srgbClr val="012754"/>
                      </a:solidFill>
                      <a:effectLst/>
                      <a:uLnTx/>
                      <a:uFillTx/>
                      <a:latin typeface="Century Gothic" panose="020B0502020202020204" pitchFamily="34" charset="0"/>
                      <a:sym typeface="Arial"/>
                    </a:rPr>
                    <a:t>a la base grasa</a:t>
                  </a:r>
                  <a:r>
                    <a:rPr kumimoji="0" lang="es-ES" sz="1800" u="none" strike="noStrike" kern="0" cap="none" spc="0" normalizeH="0" baseline="0" noProof="0">
                      <a:ln>
                        <a:noFill/>
                      </a:ln>
                      <a:solidFill>
                        <a:srgbClr val="012754"/>
                      </a:solidFill>
                      <a:effectLst/>
                      <a:uLnTx/>
                      <a:uFillTx/>
                      <a:latin typeface="Century Gothic" panose="020B0502020202020204" pitchFamily="34" charset="0"/>
                      <a:sym typeface="Arial"/>
                    </a:rPr>
                    <a:t> del producto.</a:t>
                  </a:r>
                  <a:r>
                    <a:rPr lang="es-ES" sz="1800" baseline="30000">
                      <a:solidFill>
                        <a:srgbClr val="012754"/>
                      </a:solidFill>
                      <a:latin typeface="Century Gothic" panose="020B0502020202020204" pitchFamily="34" charset="0"/>
                    </a:rPr>
                    <a:t>1</a:t>
                  </a:r>
                  <a:endParaRPr kumimoji="0" sz="18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11" name="Google Shape;1330;p55">
                  <a:extLst>
                    <a:ext uri="{FF2B5EF4-FFF2-40B4-BE49-F238E27FC236}">
                      <a16:creationId xmlns:a16="http://schemas.microsoft.com/office/drawing/2014/main" id="{81F58CC1-7C44-D6D4-C2A6-A0B375B2A93D}"/>
                    </a:ext>
                  </a:extLst>
                </p:cNvPr>
                <p:cNvSpPr txBox="1"/>
                <p:nvPr/>
              </p:nvSpPr>
              <p:spPr>
                <a:xfrm>
                  <a:off x="-7558779" y="2141541"/>
                  <a:ext cx="152400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6986"/>
                    </a:buClr>
                    <a:buSzPts val="2000"/>
                    <a:buFont typeface="Arial"/>
                    <a:buNone/>
                    <a:tabLst/>
                    <a:defRPr/>
                  </a:pPr>
                  <a:r>
                    <a:rPr kumimoji="0" lang="es-ES" sz="2000" u="none" strike="noStrike" kern="0" cap="none" spc="0" normalizeH="0" baseline="0" noProof="0">
                      <a:ln>
                        <a:noFill/>
                      </a:ln>
                      <a:solidFill>
                        <a:srgbClr val="012754"/>
                      </a:solidFill>
                      <a:effectLst/>
                      <a:uLnTx/>
                      <a:uFillTx/>
                      <a:latin typeface="Century Gothic" panose="020B0502020202020204" pitchFamily="34" charset="0"/>
                      <a:sym typeface="Arial"/>
                    </a:rPr>
                    <a:t>Solo el</a:t>
                  </a:r>
                  <a:endParaRPr kumimoji="0" sz="140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grpSp>
        </p:grpSp>
        <p:grpSp>
          <p:nvGrpSpPr>
            <p:cNvPr id="14" name="Grupo 13">
              <a:extLst>
                <a:ext uri="{FF2B5EF4-FFF2-40B4-BE49-F238E27FC236}">
                  <a16:creationId xmlns:a16="http://schemas.microsoft.com/office/drawing/2014/main" id="{E029D2AF-60B9-17C4-9A2C-9CB4F686C2EF}"/>
                </a:ext>
              </a:extLst>
            </p:cNvPr>
            <p:cNvGrpSpPr/>
            <p:nvPr/>
          </p:nvGrpSpPr>
          <p:grpSpPr>
            <a:xfrm>
              <a:off x="2342214" y="2646436"/>
              <a:ext cx="8191510" cy="460688"/>
              <a:chOff x="2342214" y="2646436"/>
              <a:chExt cx="8191510" cy="460688"/>
            </a:xfrm>
          </p:grpSpPr>
          <p:sp>
            <p:nvSpPr>
              <p:cNvPr id="12" name="Google Shape;1332;p55">
                <a:extLst>
                  <a:ext uri="{FF2B5EF4-FFF2-40B4-BE49-F238E27FC236}">
                    <a16:creationId xmlns:a16="http://schemas.microsoft.com/office/drawing/2014/main" id="{5FD34B33-B639-7FF2-96B0-0BA8040992B1}"/>
                  </a:ext>
                </a:extLst>
              </p:cNvPr>
              <p:cNvSpPr/>
              <p:nvPr/>
            </p:nvSpPr>
            <p:spPr>
              <a:xfrm>
                <a:off x="2342214" y="2646436"/>
                <a:ext cx="8191510" cy="460688"/>
              </a:xfrm>
              <a:prstGeom prst="roundRect">
                <a:avLst>
                  <a:gd name="adj" fmla="val 16667"/>
                </a:avLst>
              </a:prstGeom>
              <a:solidFill>
                <a:srgbClr val="01275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u="none" strike="noStrike" kern="0" cap="none" spc="0" normalizeH="0" baseline="0" noProof="0">
                  <a:ln>
                    <a:noFill/>
                  </a:ln>
                  <a:solidFill>
                    <a:srgbClr val="FFFFFF"/>
                  </a:solidFill>
                  <a:effectLst/>
                  <a:uLnTx/>
                  <a:uFillTx/>
                  <a:latin typeface="Century Gothic" panose="020B0502020202020204" pitchFamily="34" charset="0"/>
                  <a:sym typeface="Arial"/>
                </a:endParaRPr>
              </a:p>
            </p:txBody>
          </p:sp>
          <p:sp>
            <p:nvSpPr>
              <p:cNvPr id="36" name="Google Shape;1333;p55">
                <a:extLst>
                  <a:ext uri="{FF2B5EF4-FFF2-40B4-BE49-F238E27FC236}">
                    <a16:creationId xmlns:a16="http://schemas.microsoft.com/office/drawing/2014/main" id="{4A45E884-A142-4576-CA63-A2B784EDC849}"/>
                  </a:ext>
                </a:extLst>
              </p:cNvPr>
              <p:cNvSpPr txBox="1"/>
              <p:nvPr/>
            </p:nvSpPr>
            <p:spPr>
              <a:xfrm>
                <a:off x="3502956" y="2710952"/>
                <a:ext cx="644212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s-ES" sz="1800" b="1" u="none" strike="noStrike" kern="0" cap="none" spc="0" normalizeH="0" baseline="0" noProof="0">
                    <a:ln>
                      <a:noFill/>
                    </a:ln>
                    <a:solidFill>
                      <a:srgbClr val="FFFFFF"/>
                    </a:solidFill>
                    <a:effectLst/>
                    <a:uLnTx/>
                    <a:uFillTx/>
                    <a:latin typeface="Century Gothic" panose="020B0502020202020204" pitchFamily="34" charset="0"/>
                    <a:sym typeface="Arial"/>
                  </a:rPr>
                  <a:t>Resultado de una encuesta internacional:</a:t>
                </a:r>
                <a:endParaRPr kumimoji="0" sz="1800" b="1"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grpSp>
      </p:grpSp>
      <p:grpSp>
        <p:nvGrpSpPr>
          <p:cNvPr id="17" name="Grupo 16">
            <a:extLst>
              <a:ext uri="{FF2B5EF4-FFF2-40B4-BE49-F238E27FC236}">
                <a16:creationId xmlns:a16="http://schemas.microsoft.com/office/drawing/2014/main" id="{860FBADF-04D1-892F-FF18-7D7EFEC44882}"/>
              </a:ext>
            </a:extLst>
          </p:cNvPr>
          <p:cNvGrpSpPr/>
          <p:nvPr/>
        </p:nvGrpSpPr>
        <p:grpSpPr>
          <a:xfrm>
            <a:off x="526011" y="1589468"/>
            <a:ext cx="3337818" cy="3583931"/>
            <a:chOff x="-19391" y="1571567"/>
            <a:chExt cx="3337818" cy="3583931"/>
          </a:xfrm>
        </p:grpSpPr>
        <p:pic>
          <p:nvPicPr>
            <p:cNvPr id="2" name="Imagen 1" descr="Un dibujo de una persona&#10;&#10;El contenido generado por IA puede ser incorrecto.">
              <a:extLst>
                <a:ext uri="{FF2B5EF4-FFF2-40B4-BE49-F238E27FC236}">
                  <a16:creationId xmlns:a16="http://schemas.microsoft.com/office/drawing/2014/main" id="{700660C7-F651-C54A-E20A-9749CA5CBE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048844">
              <a:off x="-142448" y="1694624"/>
              <a:ext cx="3583931" cy="3337818"/>
            </a:xfrm>
            <a:prstGeom prst="rect">
              <a:avLst/>
            </a:prstGeom>
          </p:spPr>
        </p:pic>
        <p:sp>
          <p:nvSpPr>
            <p:cNvPr id="45" name="Google Shape;1335;p55">
              <a:extLst>
                <a:ext uri="{FF2B5EF4-FFF2-40B4-BE49-F238E27FC236}">
                  <a16:creationId xmlns:a16="http://schemas.microsoft.com/office/drawing/2014/main" id="{823BFC53-E00A-8FEC-7CE3-18565E157AD3}"/>
                </a:ext>
              </a:extLst>
            </p:cNvPr>
            <p:cNvSpPr txBox="1"/>
            <p:nvPr/>
          </p:nvSpPr>
          <p:spPr>
            <a:xfrm>
              <a:off x="277580" y="2263554"/>
              <a:ext cx="2321485" cy="1166330"/>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7500" b="1" u="none" strike="noStrike" kern="0" cap="none" spc="0" normalizeH="0" baseline="0" noProof="0">
                  <a:ln>
                    <a:noFill/>
                  </a:ln>
                  <a:solidFill>
                    <a:srgbClr val="012754"/>
                  </a:solidFill>
                  <a:effectLst/>
                  <a:uLnTx/>
                  <a:uFillTx/>
                  <a:latin typeface="Century Gothic" panose="020B0502020202020204" pitchFamily="34" charset="0"/>
                  <a:sym typeface="Arial"/>
                </a:rPr>
                <a:t>81</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grpSp>
      <p:sp>
        <p:nvSpPr>
          <p:cNvPr id="4" name="Elipse 3">
            <a:extLst>
              <a:ext uri="{FF2B5EF4-FFF2-40B4-BE49-F238E27FC236}">
                <a16:creationId xmlns:a16="http://schemas.microsoft.com/office/drawing/2014/main" id="{FDC0216E-FF2B-62FC-80FC-326E61E13ECF}"/>
              </a:ext>
            </a:extLst>
          </p:cNvPr>
          <p:cNvSpPr/>
          <p:nvPr/>
        </p:nvSpPr>
        <p:spPr>
          <a:xfrm>
            <a:off x="4500602" y="3157033"/>
            <a:ext cx="1347555" cy="1347555"/>
          </a:xfrm>
          <a:prstGeom prst="ellipse">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Google Shape;1329;p55">
            <a:extLst>
              <a:ext uri="{FF2B5EF4-FFF2-40B4-BE49-F238E27FC236}">
                <a16:creationId xmlns:a16="http://schemas.microsoft.com/office/drawing/2014/main" id="{02642958-1677-73F7-74BB-DA9814027E92}"/>
              </a:ext>
            </a:extLst>
          </p:cNvPr>
          <p:cNvSpPr txBox="1"/>
          <p:nvPr/>
        </p:nvSpPr>
        <p:spPr>
          <a:xfrm>
            <a:off x="1318313" y="3429000"/>
            <a:ext cx="202296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800"/>
              <a:buFont typeface="Arial"/>
              <a:buNone/>
              <a:tabLst/>
              <a:defRPr/>
            </a:pPr>
            <a:r>
              <a:rPr lang="es-ES_tradnl">
                <a:solidFill>
                  <a:srgbClr val="012754"/>
                </a:solidFill>
                <a:latin typeface="Century Gothic" panose="020B0502020202020204" pitchFamily="34" charset="0"/>
              </a:rPr>
              <a:t>d</a:t>
            </a:r>
            <a:r>
              <a:rPr lang="es-ES">
                <a:solidFill>
                  <a:srgbClr val="012754"/>
                </a:solidFill>
                <a:latin typeface="Century Gothic" panose="020B0502020202020204" pitchFamily="34" charset="0"/>
              </a:rPr>
              <a:t>e los pacientes con psoriasis </a:t>
            </a:r>
            <a:r>
              <a:rPr lang="es-ES" b="1">
                <a:solidFill>
                  <a:srgbClr val="012754"/>
                </a:solidFill>
                <a:latin typeface="Century Gothic" panose="020B0502020202020204" pitchFamily="34" charset="0"/>
              </a:rPr>
              <a:t>no están satisfechos</a:t>
            </a:r>
            <a:r>
              <a:rPr lang="es-ES">
                <a:solidFill>
                  <a:srgbClr val="012754"/>
                </a:solidFill>
                <a:latin typeface="Century Gothic" panose="020B0502020202020204" pitchFamily="34" charset="0"/>
              </a:rPr>
              <a:t> con su tratamiento.</a:t>
            </a:r>
            <a:r>
              <a:rPr lang="es-ES" baseline="30000">
                <a:solidFill>
                  <a:srgbClr val="012754"/>
                </a:solidFill>
                <a:latin typeface="Century Gothic" panose="020B0502020202020204" pitchFamily="34" charset="0"/>
              </a:rPr>
              <a:t>1</a:t>
            </a:r>
            <a:endParaRPr kumimoji="0"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91993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B29F-D168-3B9D-2577-825405CD2202}"/>
            </a:ext>
          </a:extLst>
        </p:cNvPr>
        <p:cNvGrpSpPr/>
        <p:nvPr/>
      </p:nvGrpSpPr>
      <p:grpSpPr>
        <a:xfrm>
          <a:off x="0" y="0"/>
          <a:ext cx="0" cy="0"/>
          <a:chOff x="0" y="0"/>
          <a:chExt cx="0" cy="0"/>
        </a:xfrm>
      </p:grpSpPr>
      <p:sp>
        <p:nvSpPr>
          <p:cNvPr id="21" name="Marcador de contenido 20">
            <a:extLst>
              <a:ext uri="{FF2B5EF4-FFF2-40B4-BE49-F238E27FC236}">
                <a16:creationId xmlns:a16="http://schemas.microsoft.com/office/drawing/2014/main" id="{2C78DA5E-DA46-4785-97A7-FB144214FD13}"/>
              </a:ext>
            </a:extLst>
          </p:cNvPr>
          <p:cNvSpPr>
            <a:spLocks noGrp="1"/>
          </p:cNvSpPr>
          <p:nvPr>
            <p:ph sz="quarter" idx="24"/>
          </p:nvPr>
        </p:nvSpPr>
        <p:spPr/>
        <p:txBody>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Arial"/>
              <a:buNone/>
              <a:tabLst/>
              <a:defRPr/>
            </a:pP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1. Teixeira A, Teixeira M, Almeida V, et al.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Does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the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Vehicle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Matter</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Real-</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World</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Evidence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on</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Adherence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Treatment in Psoriasis.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Pharmaceutics</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2021;13(10):1539. doi:10.3390/pharmaceutics13101539. 2.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Fargnoli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MC, De Simone C,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Gisondi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Pellacani</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G,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Calzavara-Pinton</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Topical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Treatment for the Management of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Mild-to-Moderate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Psoriasis: A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Critical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Appraisal</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of the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Current</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Literature</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Dermatology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and </a:t>
            </a:r>
            <a:r>
              <a:rPr kumimoji="0" lang="es-ES" sz="700" u="none" strike="noStrike" kern="0" cap="none" spc="0" normalizeH="0" baseline="0" noProof="0" err="1">
                <a:ln>
                  <a:noFill/>
                </a:ln>
                <a:solidFill>
                  <a:srgbClr val="757070"/>
                </a:solidFill>
                <a:effectLst/>
                <a:uLnTx/>
                <a:uFillTx/>
                <a:latin typeface="Century Gothic" panose="020B0502020202020204" pitchFamily="34" charset="0"/>
                <a:sym typeface="Arial"/>
              </a:rPr>
              <a:t>Therapy</a:t>
            </a:r>
            <a:r>
              <a:rPr kumimoji="0" lang="es-ES" sz="700" u="none" strike="noStrike" kern="0" cap="none" spc="0" normalizeH="0" baseline="0" noProof="0">
                <a:ln>
                  <a:noFill/>
                </a:ln>
                <a:solidFill>
                  <a:srgbClr val="757070"/>
                </a:solidFill>
                <a:effectLst/>
                <a:uLnTx/>
                <a:uFillTx/>
                <a:latin typeface="Century Gothic" panose="020B0502020202020204" pitchFamily="34" charset="0"/>
                <a:sym typeface="Arial"/>
              </a:rPr>
              <a:t>. 2023;13(11):2527-2547. doi:10.1007/s13555-023-01024-9. </a:t>
            </a:r>
          </a:p>
        </p:txBody>
      </p:sp>
      <p:sp>
        <p:nvSpPr>
          <p:cNvPr id="5" name="Marcador de contenido 4">
            <a:extLst>
              <a:ext uri="{FF2B5EF4-FFF2-40B4-BE49-F238E27FC236}">
                <a16:creationId xmlns:a16="http://schemas.microsoft.com/office/drawing/2014/main" id="{1533604D-7B97-6A4E-7326-9CC4BEBA969D}"/>
              </a:ext>
            </a:extLst>
          </p:cNvPr>
          <p:cNvSpPr>
            <a:spLocks noGrp="1"/>
          </p:cNvSpPr>
          <p:nvPr>
            <p:ph sz="quarter" idx="18"/>
          </p:nvPr>
        </p:nvSpPr>
        <p:spPr>
          <a:xfrm>
            <a:off x="2042984" y="65904"/>
            <a:ext cx="9025509" cy="815545"/>
          </a:xfrm>
        </p:spPr>
        <p:txBody>
          <a:bodyPr>
            <a:normAutofit/>
          </a:bodyPr>
          <a:lstStyle/>
          <a:p>
            <a:r>
              <a:rPr lang="es-ES"/>
              <a:t>Impacto del vehículo en la adherencia</a:t>
            </a:r>
          </a:p>
        </p:txBody>
      </p:sp>
      <p:sp>
        <p:nvSpPr>
          <p:cNvPr id="31" name="Google Shape;1178;p49">
            <a:extLst>
              <a:ext uri="{FF2B5EF4-FFF2-40B4-BE49-F238E27FC236}">
                <a16:creationId xmlns:a16="http://schemas.microsoft.com/office/drawing/2014/main" id="{F415E295-A404-4E35-4794-A361EEAD7CEF}"/>
              </a:ext>
            </a:extLst>
          </p:cNvPr>
          <p:cNvSpPr/>
          <p:nvPr/>
        </p:nvSpPr>
        <p:spPr>
          <a:xfrm>
            <a:off x="988228" y="5151070"/>
            <a:ext cx="9950502" cy="535458"/>
          </a:xfrm>
          <a:prstGeom prst="roundRect">
            <a:avLst>
              <a:gd name="adj" fmla="val 16667"/>
            </a:avLst>
          </a:prstGeom>
          <a:noFill/>
          <a:ln>
            <a:noFill/>
          </a:ln>
        </p:spPr>
        <p:txBody>
          <a:bodyPr spcFirstLastPara="1" wrap="square" lIns="90000" tIns="90000" rIns="90000" bIns="90000" anchor="t" anchorCtr="0">
            <a:noAutofit/>
          </a:bodyPr>
          <a:lstStyle/>
          <a:p>
            <a:pPr marL="9525" marR="0" lvl="1" algn="ctr" rtl="0">
              <a:spcBef>
                <a:spcPts val="0"/>
              </a:spcBef>
              <a:spcAft>
                <a:spcPts val="0"/>
              </a:spcAft>
              <a:buNone/>
            </a:pPr>
            <a:r>
              <a:rPr lang="es-ES" sz="1800" b="1" u="none" strike="noStrike" cap="none">
                <a:solidFill>
                  <a:srgbClr val="012754"/>
                </a:solidFill>
                <a:latin typeface="Century Gothic" panose="020B0502020202020204" pitchFamily="34" charset="0"/>
                <a:ea typeface="Montserrat"/>
                <a:cs typeface="Montserrat"/>
                <a:sym typeface="Montserrat"/>
              </a:rPr>
              <a:t>Wynzora</a:t>
            </a:r>
            <a:r>
              <a:rPr lang="es-ES" sz="1800" b="1" u="none" strike="noStrike" cap="none" baseline="30000">
                <a:solidFill>
                  <a:srgbClr val="012754"/>
                </a:solidFill>
                <a:latin typeface="Century Gothic" panose="020B0502020202020204" pitchFamily="34" charset="0"/>
                <a:ea typeface="Montserrat"/>
                <a:cs typeface="Montserrat"/>
                <a:sym typeface="Montserrat"/>
              </a:rPr>
              <a:t>®</a:t>
            </a:r>
            <a:r>
              <a:rPr lang="es-ES" sz="1800" b="1" u="none" strike="noStrike" cap="none">
                <a:solidFill>
                  <a:srgbClr val="012754"/>
                </a:solidFill>
                <a:latin typeface="Century Gothic" panose="020B0502020202020204" pitchFamily="34" charset="0"/>
                <a:ea typeface="Montserrat"/>
                <a:cs typeface="Montserrat"/>
                <a:sym typeface="Montserrat"/>
              </a:rPr>
              <a:t> puede mejorar la adherencia del paciente </a:t>
            </a:r>
            <a:r>
              <a:rPr lang="es-ES" sz="1800" b="1" u="none" strike="noStrike" cap="none">
                <a:solidFill>
                  <a:srgbClr val="012754"/>
                </a:solidFill>
                <a:latin typeface="Century Gothic" panose="020B0502020202020204" pitchFamily="34" charset="0"/>
                <a:ea typeface="Montserrat Light"/>
                <a:cs typeface="Montserrat Light"/>
                <a:sym typeface="Montserrat Light"/>
              </a:rPr>
              <a:t>por su textura menos grasa.</a:t>
            </a:r>
            <a:r>
              <a:rPr lang="es-ES" sz="1800" b="1" baseline="30000">
                <a:solidFill>
                  <a:srgbClr val="012754"/>
                </a:solidFill>
                <a:latin typeface="Century Gothic" panose="020B0502020202020204" pitchFamily="34" charset="0"/>
                <a:ea typeface="Montserrat Light"/>
                <a:cs typeface="Montserrat Light"/>
                <a:sym typeface="Montserrat Light"/>
              </a:rPr>
              <a:t>2</a:t>
            </a:r>
            <a:endParaRPr lang="es-ES" sz="1800" b="1" u="none" strike="noStrike" cap="none">
              <a:solidFill>
                <a:srgbClr val="012754"/>
              </a:solidFill>
              <a:latin typeface="Century Gothic" panose="020B0502020202020204" pitchFamily="34" charset="0"/>
              <a:ea typeface="Montserrat Light"/>
              <a:cs typeface="Montserrat Light"/>
              <a:sym typeface="Montserrat Light"/>
            </a:endParaRPr>
          </a:p>
        </p:txBody>
      </p:sp>
      <p:sp>
        <p:nvSpPr>
          <p:cNvPr id="9" name="Rounded Rectangle 91">
            <a:extLst>
              <a:ext uri="{FF2B5EF4-FFF2-40B4-BE49-F238E27FC236}">
                <a16:creationId xmlns:a16="http://schemas.microsoft.com/office/drawing/2014/main" id="{19674E02-6142-3B9C-CC7D-DF8AF82A4F75}"/>
              </a:ext>
            </a:extLst>
          </p:cNvPr>
          <p:cNvSpPr/>
          <p:nvPr/>
        </p:nvSpPr>
        <p:spPr>
          <a:xfrm>
            <a:off x="2441219" y="1455678"/>
            <a:ext cx="7698973" cy="962574"/>
          </a:xfrm>
          <a:prstGeom prst="roundRect">
            <a:avLst>
              <a:gd name="adj" fmla="val 11728"/>
            </a:avLst>
          </a:prstGeom>
          <a:gradFill flip="none" rotWithShape="1">
            <a:gsLst>
              <a:gs pos="99000">
                <a:srgbClr val="FFD8CA"/>
              </a:gs>
              <a:gs pos="94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600"/>
            </a:pPr>
            <a:r>
              <a:rPr lang="es-ES" sz="1800" b="1">
                <a:solidFill>
                  <a:schemeClr val="bg1"/>
                </a:solidFill>
                <a:latin typeface="Century Gothic" panose="020B0502020202020204" pitchFamily="34" charset="0"/>
              </a:rPr>
              <a:t>¿Sabías que casi 1/3 de los pacientes abandonaron </a:t>
            </a:r>
            <a:br>
              <a:rPr lang="es-ES" sz="1800" b="1">
                <a:solidFill>
                  <a:schemeClr val="bg1"/>
                </a:solidFill>
                <a:latin typeface="Century Gothic" panose="020B0502020202020204" pitchFamily="34" charset="0"/>
              </a:rPr>
            </a:br>
            <a:r>
              <a:rPr lang="es-ES" sz="1800" b="1">
                <a:solidFill>
                  <a:schemeClr val="bg1"/>
                </a:solidFill>
                <a:latin typeface="Century Gothic" panose="020B0502020202020204" pitchFamily="34" charset="0"/>
              </a:rPr>
              <a:t>su tratamiento tópico para la psoriasis?</a:t>
            </a:r>
            <a:r>
              <a:rPr lang="es-ES" sz="1800" b="1" baseline="30000">
                <a:solidFill>
                  <a:schemeClr val="bg1"/>
                </a:solidFill>
                <a:latin typeface="Century Gothic" panose="020B0502020202020204" pitchFamily="34" charset="0"/>
              </a:rPr>
              <a:t>1</a:t>
            </a:r>
          </a:p>
        </p:txBody>
      </p:sp>
      <p:grpSp>
        <p:nvGrpSpPr>
          <p:cNvPr id="43" name="Grupo 42">
            <a:extLst>
              <a:ext uri="{FF2B5EF4-FFF2-40B4-BE49-F238E27FC236}">
                <a16:creationId xmlns:a16="http://schemas.microsoft.com/office/drawing/2014/main" id="{5C2F73A0-D0A2-0B17-45FA-CD493364E010}"/>
              </a:ext>
            </a:extLst>
          </p:cNvPr>
          <p:cNvGrpSpPr/>
          <p:nvPr/>
        </p:nvGrpSpPr>
        <p:grpSpPr>
          <a:xfrm>
            <a:off x="427930" y="2721771"/>
            <a:ext cx="3234710" cy="2285735"/>
            <a:chOff x="560451" y="3062286"/>
            <a:chExt cx="3234710" cy="2285735"/>
          </a:xfrm>
        </p:grpSpPr>
        <p:pic>
          <p:nvPicPr>
            <p:cNvPr id="13" name="Google Shape;1361;p56">
              <a:extLst>
                <a:ext uri="{FF2B5EF4-FFF2-40B4-BE49-F238E27FC236}">
                  <a16:creationId xmlns:a16="http://schemas.microsoft.com/office/drawing/2014/main" id="{E57D6F90-EDF6-8627-EB2A-F5C4ACCA5345}"/>
                </a:ext>
              </a:extLst>
            </p:cNvPr>
            <p:cNvPicPr preferRelativeResize="0"/>
            <p:nvPr/>
          </p:nvPicPr>
          <p:blipFill rotWithShape="1">
            <a:blip r:embed="rId3">
              <a:alphaModFix/>
            </a:blip>
            <a:srcRect/>
            <a:stretch/>
          </p:blipFill>
          <p:spPr>
            <a:xfrm>
              <a:off x="987053" y="3405623"/>
              <a:ext cx="2808108" cy="1681258"/>
            </a:xfrm>
            <a:prstGeom prst="rect">
              <a:avLst/>
            </a:prstGeom>
            <a:noFill/>
            <a:ln>
              <a:noFill/>
            </a:ln>
          </p:spPr>
        </p:pic>
        <p:grpSp>
          <p:nvGrpSpPr>
            <p:cNvPr id="39" name="Grupo 38">
              <a:extLst>
                <a:ext uri="{FF2B5EF4-FFF2-40B4-BE49-F238E27FC236}">
                  <a16:creationId xmlns:a16="http://schemas.microsoft.com/office/drawing/2014/main" id="{CB58D63A-BC2A-946B-6157-871765039E75}"/>
                </a:ext>
              </a:extLst>
            </p:cNvPr>
            <p:cNvGrpSpPr/>
            <p:nvPr/>
          </p:nvGrpSpPr>
          <p:grpSpPr>
            <a:xfrm>
              <a:off x="560451" y="3062286"/>
              <a:ext cx="1707333" cy="2285735"/>
              <a:chOff x="800454" y="3062286"/>
              <a:chExt cx="1707333" cy="2285735"/>
            </a:xfrm>
          </p:grpSpPr>
          <p:pic>
            <p:nvPicPr>
              <p:cNvPr id="6" name="Imagen 5" descr="Un dibujo de una persona&#10;&#10;El contenido generado por IA puede ser incorrecto.">
                <a:extLst>
                  <a:ext uri="{FF2B5EF4-FFF2-40B4-BE49-F238E27FC236}">
                    <a16:creationId xmlns:a16="http://schemas.microsoft.com/office/drawing/2014/main" id="{F77EEC67-6697-C737-97CB-6DDAC1D0A7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4692859">
                <a:off x="511253" y="3351487"/>
                <a:ext cx="2285735" cy="1707333"/>
              </a:xfrm>
              <a:prstGeom prst="rect">
                <a:avLst/>
              </a:prstGeom>
            </p:spPr>
          </p:pic>
          <p:grpSp>
            <p:nvGrpSpPr>
              <p:cNvPr id="11" name="Grupo 10">
                <a:extLst>
                  <a:ext uri="{FF2B5EF4-FFF2-40B4-BE49-F238E27FC236}">
                    <a16:creationId xmlns:a16="http://schemas.microsoft.com/office/drawing/2014/main" id="{1C40B4BE-3EA0-34C5-761F-042681963547}"/>
                  </a:ext>
                </a:extLst>
              </p:cNvPr>
              <p:cNvGrpSpPr/>
              <p:nvPr/>
            </p:nvGrpSpPr>
            <p:grpSpPr>
              <a:xfrm>
                <a:off x="903531" y="3451785"/>
                <a:ext cx="1581776" cy="1498709"/>
                <a:chOff x="-1813787" y="3368897"/>
                <a:chExt cx="1581776" cy="1498709"/>
              </a:xfrm>
            </p:grpSpPr>
            <p:sp>
              <p:nvSpPr>
                <p:cNvPr id="37" name="Google Shape;1335;p55">
                  <a:extLst>
                    <a:ext uri="{FF2B5EF4-FFF2-40B4-BE49-F238E27FC236}">
                      <a16:creationId xmlns:a16="http://schemas.microsoft.com/office/drawing/2014/main" id="{1773750A-F496-8B0E-D599-0A3412A8610B}"/>
                    </a:ext>
                  </a:extLst>
                </p:cNvPr>
                <p:cNvSpPr txBox="1"/>
                <p:nvPr/>
              </p:nvSpPr>
              <p:spPr>
                <a:xfrm>
                  <a:off x="-1800956" y="3926491"/>
                  <a:ext cx="1568945"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34</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38" name="CuadroTexto 37">
                  <a:extLst>
                    <a:ext uri="{FF2B5EF4-FFF2-40B4-BE49-F238E27FC236}">
                      <a16:creationId xmlns:a16="http://schemas.microsoft.com/office/drawing/2014/main" id="{F71CF0B6-E66A-2607-2ECF-9EE1BFD18314}"/>
                    </a:ext>
                  </a:extLst>
                </p:cNvPr>
                <p:cNvSpPr txBox="1"/>
                <p:nvPr/>
              </p:nvSpPr>
              <p:spPr>
                <a:xfrm>
                  <a:off x="-1813787" y="4559829"/>
                  <a:ext cx="1507367" cy="307777"/>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Es graso</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0" name="Imagen 9">
                  <a:extLst>
                    <a:ext uri="{FF2B5EF4-FFF2-40B4-BE49-F238E27FC236}">
                      <a16:creationId xmlns:a16="http://schemas.microsoft.com/office/drawing/2014/main" id="{FAE0B7F5-BF03-F757-40BD-9BAF5980EEAA}"/>
                    </a:ext>
                  </a:extLst>
                </p:cNvPr>
                <p:cNvPicPr>
                  <a:picLocks noChangeAspect="1"/>
                </p:cNvPicPr>
                <p:nvPr/>
              </p:nvPicPr>
              <p:blipFill>
                <a:blip r:embed="rId5"/>
                <a:stretch>
                  <a:fillRect/>
                </a:stretch>
              </p:blipFill>
              <p:spPr>
                <a:xfrm>
                  <a:off x="-1329154" y="3368897"/>
                  <a:ext cx="524144" cy="522337"/>
                </a:xfrm>
                <a:prstGeom prst="rect">
                  <a:avLst/>
                </a:prstGeom>
              </p:spPr>
            </p:pic>
          </p:grpSp>
        </p:grpSp>
      </p:grpSp>
      <p:grpSp>
        <p:nvGrpSpPr>
          <p:cNvPr id="45" name="Grupo 44">
            <a:extLst>
              <a:ext uri="{FF2B5EF4-FFF2-40B4-BE49-F238E27FC236}">
                <a16:creationId xmlns:a16="http://schemas.microsoft.com/office/drawing/2014/main" id="{43A2CA61-671E-70B0-4B78-A22E676B3D34}"/>
              </a:ext>
            </a:extLst>
          </p:cNvPr>
          <p:cNvGrpSpPr/>
          <p:nvPr/>
        </p:nvGrpSpPr>
        <p:grpSpPr>
          <a:xfrm>
            <a:off x="7946102" y="2947141"/>
            <a:ext cx="3753188" cy="2326681"/>
            <a:chOff x="8078623" y="3287656"/>
            <a:chExt cx="3753188" cy="2326681"/>
          </a:xfrm>
        </p:grpSpPr>
        <p:pic>
          <p:nvPicPr>
            <p:cNvPr id="29" name="Google Shape;1368;p56">
              <a:extLst>
                <a:ext uri="{FF2B5EF4-FFF2-40B4-BE49-F238E27FC236}">
                  <a16:creationId xmlns:a16="http://schemas.microsoft.com/office/drawing/2014/main" id="{B212E80B-7F98-6896-5AB7-5D5D5C063CAD}"/>
                </a:ext>
              </a:extLst>
            </p:cNvPr>
            <p:cNvPicPr preferRelativeResize="0"/>
            <p:nvPr/>
          </p:nvPicPr>
          <p:blipFill rotWithShape="1">
            <a:blip r:embed="rId6">
              <a:alphaModFix/>
            </a:blip>
            <a:srcRect l="-13916" r="13916"/>
            <a:stretch/>
          </p:blipFill>
          <p:spPr>
            <a:xfrm>
              <a:off x="8922872" y="3405623"/>
              <a:ext cx="2908939" cy="1741625"/>
            </a:xfrm>
            <a:prstGeom prst="roundRect">
              <a:avLst/>
            </a:prstGeom>
            <a:noFill/>
            <a:ln>
              <a:noFill/>
            </a:ln>
          </p:spPr>
        </p:pic>
        <p:grpSp>
          <p:nvGrpSpPr>
            <p:cNvPr id="36" name="Grupo 35">
              <a:extLst>
                <a:ext uri="{FF2B5EF4-FFF2-40B4-BE49-F238E27FC236}">
                  <a16:creationId xmlns:a16="http://schemas.microsoft.com/office/drawing/2014/main" id="{4AC33B59-40D4-DCFF-4CB2-4B6206F51A81}"/>
                </a:ext>
              </a:extLst>
            </p:cNvPr>
            <p:cNvGrpSpPr/>
            <p:nvPr/>
          </p:nvGrpSpPr>
          <p:grpSpPr>
            <a:xfrm>
              <a:off x="8078623" y="3287656"/>
              <a:ext cx="2262585" cy="2326681"/>
              <a:chOff x="8319366" y="3287656"/>
              <a:chExt cx="2262585" cy="2326681"/>
            </a:xfrm>
          </p:grpSpPr>
          <p:pic>
            <p:nvPicPr>
              <p:cNvPr id="33" name="Imagen 32" descr="Imagen que contiene Forma&#10;&#10;El contenido generado por IA puede ser incorrecto.">
                <a:extLst>
                  <a:ext uri="{FF2B5EF4-FFF2-40B4-BE49-F238E27FC236}">
                    <a16:creationId xmlns:a16="http://schemas.microsoft.com/office/drawing/2014/main" id="{6181497C-D54D-F343-EB51-7DC569AEFE9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928656">
                <a:off x="8319366" y="3287656"/>
                <a:ext cx="2262585" cy="2326681"/>
              </a:xfrm>
              <a:prstGeom prst="rect">
                <a:avLst/>
              </a:prstGeom>
            </p:spPr>
          </p:pic>
          <p:grpSp>
            <p:nvGrpSpPr>
              <p:cNvPr id="18" name="Grupo 17">
                <a:extLst>
                  <a:ext uri="{FF2B5EF4-FFF2-40B4-BE49-F238E27FC236}">
                    <a16:creationId xmlns:a16="http://schemas.microsoft.com/office/drawing/2014/main" id="{3E2E66C0-0822-DB82-7EC0-F3EADD36750D}"/>
                  </a:ext>
                </a:extLst>
              </p:cNvPr>
              <p:cNvGrpSpPr/>
              <p:nvPr/>
            </p:nvGrpSpPr>
            <p:grpSpPr>
              <a:xfrm>
                <a:off x="8491072" y="3464463"/>
                <a:ext cx="1812832" cy="1759989"/>
                <a:chOff x="8545664" y="3300687"/>
                <a:chExt cx="1812832" cy="1759989"/>
              </a:xfrm>
            </p:grpSpPr>
            <p:sp>
              <p:nvSpPr>
                <p:cNvPr id="26" name="Google Shape;1335;p55">
                  <a:extLst>
                    <a:ext uri="{FF2B5EF4-FFF2-40B4-BE49-F238E27FC236}">
                      <a16:creationId xmlns:a16="http://schemas.microsoft.com/office/drawing/2014/main" id="{C07535DA-BCE3-53F0-D0E8-29B822E10819}"/>
                    </a:ext>
                  </a:extLst>
                </p:cNvPr>
                <p:cNvSpPr txBox="1"/>
                <p:nvPr/>
              </p:nvSpPr>
              <p:spPr>
                <a:xfrm>
                  <a:off x="8558495" y="3904118"/>
                  <a:ext cx="1800001"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21</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27" name="CuadroTexto 26">
                  <a:extLst>
                    <a:ext uri="{FF2B5EF4-FFF2-40B4-BE49-F238E27FC236}">
                      <a16:creationId xmlns:a16="http://schemas.microsoft.com/office/drawing/2014/main" id="{AD4FE09D-7BBD-8987-7D56-03ECC03A2F5B}"/>
                    </a:ext>
                  </a:extLst>
                </p:cNvPr>
                <p:cNvSpPr txBox="1"/>
                <p:nvPr/>
              </p:nvSpPr>
              <p:spPr>
                <a:xfrm>
                  <a:off x="8545664" y="4537456"/>
                  <a:ext cx="1812832" cy="523220"/>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No se </a:t>
                  </a:r>
                  <a:br>
                    <a:rPr lang="es-ES" b="1" u="none" strike="noStrike" cap="none">
                      <a:solidFill>
                        <a:srgbClr val="012754"/>
                      </a:solidFill>
                      <a:latin typeface="Century Gothic" panose="020B0502020202020204" pitchFamily="34" charset="0"/>
                      <a:sym typeface="Arial"/>
                    </a:rPr>
                  </a:br>
                  <a:r>
                    <a:rPr lang="es-ES" b="1" u="none" strike="noStrike" cap="none">
                      <a:solidFill>
                        <a:srgbClr val="012754"/>
                      </a:solidFill>
                      <a:latin typeface="Century Gothic" panose="020B0502020202020204" pitchFamily="34" charset="0"/>
                      <a:sym typeface="Arial"/>
                    </a:rPr>
                    <a:t>absorbe</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6" name="Imagen 15">
                  <a:extLst>
                    <a:ext uri="{FF2B5EF4-FFF2-40B4-BE49-F238E27FC236}">
                      <a16:creationId xmlns:a16="http://schemas.microsoft.com/office/drawing/2014/main" id="{0EFB0586-F8C8-8E3A-1DEE-4D6A3A2058B7}"/>
                    </a:ext>
                  </a:extLst>
                </p:cNvPr>
                <p:cNvPicPr>
                  <a:picLocks noChangeAspect="1"/>
                </p:cNvPicPr>
                <p:nvPr/>
              </p:nvPicPr>
              <p:blipFill>
                <a:blip r:embed="rId8"/>
                <a:stretch>
                  <a:fillRect/>
                </a:stretch>
              </p:blipFill>
              <p:spPr>
                <a:xfrm>
                  <a:off x="9128805" y="3300687"/>
                  <a:ext cx="666765" cy="597551"/>
                </a:xfrm>
                <a:prstGeom prst="rect">
                  <a:avLst/>
                </a:prstGeom>
              </p:spPr>
            </p:pic>
          </p:grpSp>
        </p:grpSp>
      </p:grpSp>
      <p:grpSp>
        <p:nvGrpSpPr>
          <p:cNvPr id="44" name="Grupo 43">
            <a:extLst>
              <a:ext uri="{FF2B5EF4-FFF2-40B4-BE49-F238E27FC236}">
                <a16:creationId xmlns:a16="http://schemas.microsoft.com/office/drawing/2014/main" id="{0276079C-1544-6070-1399-A5C6E1C1F4C4}"/>
              </a:ext>
            </a:extLst>
          </p:cNvPr>
          <p:cNvGrpSpPr/>
          <p:nvPr/>
        </p:nvGrpSpPr>
        <p:grpSpPr>
          <a:xfrm>
            <a:off x="3960736" y="2717537"/>
            <a:ext cx="3725848" cy="2362952"/>
            <a:chOff x="4093257" y="3058052"/>
            <a:chExt cx="3725848" cy="2362952"/>
          </a:xfrm>
        </p:grpSpPr>
        <p:pic>
          <p:nvPicPr>
            <p:cNvPr id="28" name="Google Shape;1352;p56">
              <a:extLst>
                <a:ext uri="{FF2B5EF4-FFF2-40B4-BE49-F238E27FC236}">
                  <a16:creationId xmlns:a16="http://schemas.microsoft.com/office/drawing/2014/main" id="{A73A7022-CDD3-D1DE-A872-86DE808BA7F7}"/>
                </a:ext>
              </a:extLst>
            </p:cNvPr>
            <p:cNvPicPr preferRelativeResize="0"/>
            <p:nvPr/>
          </p:nvPicPr>
          <p:blipFill rotWithShape="1">
            <a:blip r:embed="rId9">
              <a:alphaModFix/>
            </a:blip>
            <a:srcRect/>
            <a:stretch/>
          </p:blipFill>
          <p:spPr>
            <a:xfrm>
              <a:off x="5010997" y="3405623"/>
              <a:ext cx="2808108" cy="1681260"/>
            </a:xfrm>
            <a:prstGeom prst="rect">
              <a:avLst/>
            </a:prstGeom>
            <a:noFill/>
            <a:ln>
              <a:noFill/>
            </a:ln>
          </p:spPr>
        </p:pic>
        <p:grpSp>
          <p:nvGrpSpPr>
            <p:cNvPr id="34" name="Grupo 33">
              <a:extLst>
                <a:ext uri="{FF2B5EF4-FFF2-40B4-BE49-F238E27FC236}">
                  <a16:creationId xmlns:a16="http://schemas.microsoft.com/office/drawing/2014/main" id="{04375CA1-8771-F2FA-6037-8AAFAE3BAF28}"/>
                </a:ext>
              </a:extLst>
            </p:cNvPr>
            <p:cNvGrpSpPr/>
            <p:nvPr/>
          </p:nvGrpSpPr>
          <p:grpSpPr>
            <a:xfrm>
              <a:off x="4093257" y="3058052"/>
              <a:ext cx="2200613" cy="2362952"/>
              <a:chOff x="4277234" y="3058052"/>
              <a:chExt cx="2200613" cy="2362952"/>
            </a:xfrm>
          </p:grpSpPr>
          <p:pic>
            <p:nvPicPr>
              <p:cNvPr id="30" name="Imagen 29" descr="Imagen en blanco y negro&#10;&#10;El contenido generado por IA puede ser incorrecto.">
                <a:extLst>
                  <a:ext uri="{FF2B5EF4-FFF2-40B4-BE49-F238E27FC236}">
                    <a16:creationId xmlns:a16="http://schemas.microsoft.com/office/drawing/2014/main" id="{FCF7A597-FC32-75C2-40BB-0692CCB05A7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434414" y="3058052"/>
                <a:ext cx="2043433" cy="2362952"/>
              </a:xfrm>
              <a:prstGeom prst="rect">
                <a:avLst/>
              </a:prstGeom>
            </p:spPr>
          </p:pic>
          <p:grpSp>
            <p:nvGrpSpPr>
              <p:cNvPr id="17" name="Grupo 16">
                <a:extLst>
                  <a:ext uri="{FF2B5EF4-FFF2-40B4-BE49-F238E27FC236}">
                    <a16:creationId xmlns:a16="http://schemas.microsoft.com/office/drawing/2014/main" id="{8160B718-85E5-ED60-8AB5-3149A5E25D2D}"/>
                  </a:ext>
                </a:extLst>
              </p:cNvPr>
              <p:cNvGrpSpPr/>
              <p:nvPr/>
            </p:nvGrpSpPr>
            <p:grpSpPr>
              <a:xfrm>
                <a:off x="4277234" y="3293357"/>
                <a:ext cx="2126911" cy="1767319"/>
                <a:chOff x="4277234" y="3293357"/>
                <a:chExt cx="2126911" cy="1767319"/>
              </a:xfrm>
            </p:grpSpPr>
            <p:sp>
              <p:nvSpPr>
                <p:cNvPr id="22" name="Google Shape;1335;p55">
                  <a:extLst>
                    <a:ext uri="{FF2B5EF4-FFF2-40B4-BE49-F238E27FC236}">
                      <a16:creationId xmlns:a16="http://schemas.microsoft.com/office/drawing/2014/main" id="{44170D0B-4C91-26E4-1715-3CD4D2558A63}"/>
                    </a:ext>
                  </a:extLst>
                </p:cNvPr>
                <p:cNvSpPr txBox="1"/>
                <p:nvPr/>
              </p:nvSpPr>
              <p:spPr>
                <a:xfrm>
                  <a:off x="4277235" y="3904118"/>
                  <a:ext cx="2126910" cy="704665"/>
                </a:xfrm>
                <a:prstGeom prst="rect">
                  <a:avLst/>
                </a:prstGeom>
                <a:noFill/>
                <a:ln>
                  <a:noFill/>
                </a:ln>
              </p:spPr>
              <p:txBody>
                <a:bodyPr spcFirstLastPara="1" wrap="square" lIns="0" tIns="12050" rIns="0" bIns="0" anchor="t" anchorCtr="0">
                  <a:spAutoFit/>
                </a:bodyPr>
                <a:lstStyle/>
                <a:p>
                  <a:pPr marL="245745" marR="238759" lvl="0" algn="ctr">
                    <a:buSzPts val="6000"/>
                    <a:defRPr/>
                  </a:pPr>
                  <a:r>
                    <a:rPr kumimoji="0" lang="es-ES" sz="4500" b="1" u="none" strike="noStrike" kern="0" cap="none" spc="0" normalizeH="0" baseline="0" noProof="0">
                      <a:ln>
                        <a:noFill/>
                      </a:ln>
                      <a:solidFill>
                        <a:srgbClr val="012754"/>
                      </a:solidFill>
                      <a:effectLst/>
                      <a:uLnTx/>
                      <a:uFillTx/>
                      <a:latin typeface="Century Gothic" panose="020B0502020202020204" pitchFamily="34" charset="0"/>
                      <a:sym typeface="Arial"/>
                    </a:rPr>
                    <a:t>29</a:t>
                  </a:r>
                  <a:r>
                    <a:rPr lang="es-ES" sz="3000" b="1">
                      <a:solidFill>
                        <a:srgbClr val="012754"/>
                      </a:solidFill>
                      <a:latin typeface="Century Gothic" panose="020B0502020202020204" pitchFamily="34" charset="0"/>
                    </a:rPr>
                    <a:t>%</a:t>
                  </a:r>
                  <a:endParaRPr kumimoji="0" sz="3000" b="1" u="none" strike="noStrike" kern="0" cap="none" spc="0" normalizeH="0" baseline="0" noProof="0">
                    <a:ln>
                      <a:noFill/>
                    </a:ln>
                    <a:solidFill>
                      <a:srgbClr val="012754"/>
                    </a:solidFill>
                    <a:effectLst/>
                    <a:uLnTx/>
                    <a:uFillTx/>
                    <a:latin typeface="Century Gothic" panose="020B0502020202020204" pitchFamily="34" charset="0"/>
                    <a:sym typeface="Arial"/>
                  </a:endParaRPr>
                </a:p>
              </p:txBody>
            </p:sp>
            <p:sp>
              <p:nvSpPr>
                <p:cNvPr id="23" name="CuadroTexto 22">
                  <a:extLst>
                    <a:ext uri="{FF2B5EF4-FFF2-40B4-BE49-F238E27FC236}">
                      <a16:creationId xmlns:a16="http://schemas.microsoft.com/office/drawing/2014/main" id="{CFD762A7-86C7-57D4-519A-2969D5B1E02E}"/>
                    </a:ext>
                  </a:extLst>
                </p:cNvPr>
                <p:cNvSpPr txBox="1"/>
                <p:nvPr/>
              </p:nvSpPr>
              <p:spPr>
                <a:xfrm>
                  <a:off x="4277234" y="4537456"/>
                  <a:ext cx="2043433" cy="523220"/>
                </a:xfrm>
                <a:prstGeom prst="rect">
                  <a:avLst/>
                </a:prstGeom>
                <a:noFill/>
              </p:spPr>
              <p:txBody>
                <a:bodyPr wrap="square">
                  <a:spAutoFit/>
                </a:bodyPr>
                <a:lstStyle/>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Causa picor </a:t>
                  </a:r>
                </a:p>
                <a:p>
                  <a:pPr marL="12065" marR="5080" lvl="0" indent="-635" algn="ctr" rtl="0">
                    <a:lnSpc>
                      <a:spcPct val="100000"/>
                    </a:lnSpc>
                    <a:spcBef>
                      <a:spcPts val="0"/>
                    </a:spcBef>
                    <a:spcAft>
                      <a:spcPts val="0"/>
                    </a:spcAft>
                    <a:buClr>
                      <a:srgbClr val="000000"/>
                    </a:buClr>
                    <a:buSzPts val="1600"/>
                    <a:buFont typeface="Arial"/>
                    <a:buNone/>
                  </a:pPr>
                  <a:r>
                    <a:rPr lang="es-ES" b="1" u="none" strike="noStrike" cap="none">
                      <a:solidFill>
                        <a:srgbClr val="012754"/>
                      </a:solidFill>
                      <a:latin typeface="Century Gothic" panose="020B0502020202020204" pitchFamily="34" charset="0"/>
                      <a:sym typeface="Arial"/>
                    </a:rPr>
                    <a:t>/ escozor</a:t>
                  </a:r>
                  <a:r>
                    <a:rPr lang="es-ES" b="1" u="none" strike="noStrike" cap="none" baseline="30000">
                      <a:solidFill>
                        <a:srgbClr val="012754"/>
                      </a:solidFill>
                      <a:latin typeface="Century Gothic" panose="020B0502020202020204" pitchFamily="34" charset="0"/>
                      <a:sym typeface="Arial"/>
                    </a:rPr>
                    <a:t>1</a:t>
                  </a:r>
                  <a:endParaRPr lang="es-ES" b="1" u="none" strike="noStrike" cap="none">
                    <a:solidFill>
                      <a:srgbClr val="012754"/>
                    </a:solidFill>
                    <a:latin typeface="Century Gothic" panose="020B0502020202020204" pitchFamily="34" charset="0"/>
                    <a:sym typeface="Arial"/>
                  </a:endParaRPr>
                </a:p>
              </p:txBody>
            </p:sp>
            <p:pic>
              <p:nvPicPr>
                <p:cNvPr id="14" name="Imagen 13">
                  <a:extLst>
                    <a:ext uri="{FF2B5EF4-FFF2-40B4-BE49-F238E27FC236}">
                      <a16:creationId xmlns:a16="http://schemas.microsoft.com/office/drawing/2014/main" id="{0EE09257-5E4C-70D2-73B0-87B6FBF92F63}"/>
                    </a:ext>
                  </a:extLst>
                </p:cNvPr>
                <p:cNvPicPr>
                  <a:picLocks noChangeAspect="1"/>
                </p:cNvPicPr>
                <p:nvPr/>
              </p:nvPicPr>
              <p:blipFill>
                <a:blip r:embed="rId11"/>
                <a:stretch>
                  <a:fillRect/>
                </a:stretch>
              </p:blipFill>
              <p:spPr>
                <a:xfrm>
                  <a:off x="4996642" y="3293357"/>
                  <a:ext cx="688098" cy="557145"/>
                </a:xfrm>
                <a:prstGeom prst="rect">
                  <a:avLst/>
                </a:prstGeom>
              </p:spPr>
            </p:pic>
          </p:grpSp>
        </p:grpSp>
      </p:grpSp>
    </p:spTree>
    <p:extLst>
      <p:ext uri="{BB962C8B-B14F-4D97-AF65-F5344CB8AC3E}">
        <p14:creationId xmlns:p14="http://schemas.microsoft.com/office/powerpoint/2010/main" val="246398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4974B0-FDF7-2C42-6FA0-D9BB2B0D5A0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3469669-FD10-FF69-1AD4-E6D1327AC169}"/>
              </a:ext>
            </a:extLst>
          </p:cNvPr>
          <p:cNvSpPr>
            <a:spLocks noGrp="1"/>
          </p:cNvSpPr>
          <p:nvPr>
            <p:ph sz="quarter" idx="18"/>
          </p:nvPr>
        </p:nvSpPr>
        <p:spPr>
          <a:xfrm>
            <a:off x="2042984" y="65904"/>
            <a:ext cx="9025509" cy="815545"/>
          </a:xfrm>
        </p:spPr>
        <p:txBody>
          <a:bodyPr>
            <a:normAutofit/>
          </a:bodyPr>
          <a:lstStyle/>
          <a:p>
            <a:r>
              <a:rPr lang="es-ES"/>
              <a:t>Excipientes de las combinaciones CAL/BDP</a:t>
            </a:r>
          </a:p>
        </p:txBody>
      </p:sp>
      <p:sp>
        <p:nvSpPr>
          <p:cNvPr id="6" name="Marcador de contenido 5">
            <a:extLst>
              <a:ext uri="{FF2B5EF4-FFF2-40B4-BE49-F238E27FC236}">
                <a16:creationId xmlns:a16="http://schemas.microsoft.com/office/drawing/2014/main" id="{59D01A18-F7B4-CA2E-4F11-5C55D4A7DFD1}"/>
              </a:ext>
            </a:extLst>
          </p:cNvPr>
          <p:cNvSpPr>
            <a:spLocks noGrp="1"/>
          </p:cNvSpPr>
          <p:nvPr>
            <p:ph sz="quarter" idx="24"/>
          </p:nvPr>
        </p:nvSpPr>
        <p:spPr/>
        <p:txBody>
          <a:bodyPr/>
          <a:lstStyle/>
          <a:p>
            <a:r>
              <a:rPr lang="es-ES" b="1"/>
              <a:t>CAL/BDP</a:t>
            </a:r>
            <a:r>
              <a:rPr lang="es-ES"/>
              <a:t>: </a:t>
            </a:r>
            <a:r>
              <a:rPr lang="es-ES" err="1"/>
              <a:t>calcipotriol</a:t>
            </a:r>
            <a:r>
              <a:rPr lang="es-ES"/>
              <a:t>/betametasona dipropionato; </a:t>
            </a:r>
            <a:r>
              <a:rPr lang="es-ES" b="1"/>
              <a:t>PAD</a:t>
            </a:r>
            <a:r>
              <a:rPr lang="es-ES"/>
              <a:t>: dispersión de </a:t>
            </a:r>
            <a:r>
              <a:rPr lang="es-ES" err="1"/>
              <a:t>poliafrones</a:t>
            </a:r>
            <a:r>
              <a:rPr lang="es-ES"/>
              <a:t>.</a:t>
            </a:r>
          </a:p>
          <a:p>
            <a:r>
              <a:rPr lang="es-ES"/>
              <a:t>1.Wynzora® Ficha Técnica. Agencia Española del Medicamentos y Productos Sanitarios. AEMPS. Disponible en: https://cima.aemps.es/cima/pdfs/es/ft/86088/FT_86088.pdf. Último acceso: febrero 2025. 2.Enstilar® Ficha Técnica. Agencia Española del Medicamento y Productos Sanitarios. AEMPS. Disponible en: </a:t>
            </a:r>
            <a:r>
              <a:rPr lang="es-ES" err="1"/>
              <a:t>acc</a:t>
            </a:r>
            <a:r>
              <a:rPr lang="es-ES"/>
              <a:t> https://cima.aemps.es/cima/dochtml/ft/80896/FT_80896.html. Último eso: febrero 2025. 3.Daivobet® gel Ficha técnica </a:t>
            </a:r>
            <a:r>
              <a:rPr lang="es-ES" err="1"/>
              <a:t>de.Agencia</a:t>
            </a:r>
            <a:r>
              <a:rPr lang="es-ES"/>
              <a:t> Española del Medicamento y Productos Sanitarios. AEMPS. Disponible en: https://cima.aemps.es/cima/pdfs/es/ft/70191/FT_70191.pdf. Último acceso: febrero 2025.  4.Daivobet® pomada Ficha técnica. Agencia Española del Medicamento y Productos Sanitarios. AEMPS. Disponible en: https://cima.aemps.es/cima/pdfs/es/ft/64543/FT_64543.pdf. Último acceso: enero 2026.</a:t>
            </a:r>
          </a:p>
        </p:txBody>
      </p:sp>
      <p:graphicFrame>
        <p:nvGraphicFramePr>
          <p:cNvPr id="7" name="Table 6">
            <a:extLst>
              <a:ext uri="{FF2B5EF4-FFF2-40B4-BE49-F238E27FC236}">
                <a16:creationId xmlns:a16="http://schemas.microsoft.com/office/drawing/2014/main" id="{0181ABB2-190A-762D-726A-CB57FD9E6F6A}"/>
              </a:ext>
            </a:extLst>
          </p:cNvPr>
          <p:cNvGraphicFramePr>
            <a:graphicFrameLocks noGrp="1"/>
          </p:cNvGraphicFramePr>
          <p:nvPr>
            <p:extLst>
              <p:ext uri="{D42A27DB-BD31-4B8C-83A1-F6EECF244321}">
                <p14:modId xmlns:p14="http://schemas.microsoft.com/office/powerpoint/2010/main" val="303391252"/>
              </p:ext>
            </p:extLst>
          </p:nvPr>
        </p:nvGraphicFramePr>
        <p:xfrm>
          <a:off x="200622" y="1341347"/>
          <a:ext cx="11539545" cy="4175306"/>
        </p:xfrm>
        <a:graphic>
          <a:graphicData uri="http://schemas.openxmlformats.org/drawingml/2006/table">
            <a:tbl>
              <a:tblPr firstRow="1" bandRow="1"/>
              <a:tblGrid>
                <a:gridCol w="1465340">
                  <a:extLst>
                    <a:ext uri="{9D8B030D-6E8A-4147-A177-3AD203B41FA5}">
                      <a16:colId xmlns:a16="http://schemas.microsoft.com/office/drawing/2014/main" val="2343864790"/>
                    </a:ext>
                  </a:extLst>
                </a:gridCol>
                <a:gridCol w="3092799">
                  <a:extLst>
                    <a:ext uri="{9D8B030D-6E8A-4147-A177-3AD203B41FA5}">
                      <a16:colId xmlns:a16="http://schemas.microsoft.com/office/drawing/2014/main" val="2213868557"/>
                    </a:ext>
                  </a:extLst>
                </a:gridCol>
                <a:gridCol w="2322869">
                  <a:extLst>
                    <a:ext uri="{9D8B030D-6E8A-4147-A177-3AD203B41FA5}">
                      <a16:colId xmlns:a16="http://schemas.microsoft.com/office/drawing/2014/main" val="4207362855"/>
                    </a:ext>
                  </a:extLst>
                </a:gridCol>
                <a:gridCol w="2341899">
                  <a:extLst>
                    <a:ext uri="{9D8B030D-6E8A-4147-A177-3AD203B41FA5}">
                      <a16:colId xmlns:a16="http://schemas.microsoft.com/office/drawing/2014/main" val="368669719"/>
                    </a:ext>
                  </a:extLst>
                </a:gridCol>
                <a:gridCol w="2316638">
                  <a:extLst>
                    <a:ext uri="{9D8B030D-6E8A-4147-A177-3AD203B41FA5}">
                      <a16:colId xmlns:a16="http://schemas.microsoft.com/office/drawing/2014/main" val="2205897158"/>
                    </a:ext>
                  </a:extLst>
                </a:gridCol>
              </a:tblGrid>
              <a:tr h="5568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400" b="0" i="0">
                          <a:solidFill>
                            <a:schemeClr val="bg1"/>
                          </a:solidFill>
                          <a:latin typeface="Century Gothic" panose="020B0502020202020204" pitchFamily="34" charset="0"/>
                          <a:cs typeface="Arial"/>
                        </a:rPr>
                        <a:t>FICHA TÉCNICA</a:t>
                      </a:r>
                      <a:endParaRPr lang="es-ES" sz="1400" b="0" i="0">
                        <a:solidFill>
                          <a:schemeClr val="bg1"/>
                        </a:solidFill>
                        <a:latin typeface="Century Gothic" panose="020B0502020202020204" pitchFamily="34" charset="0"/>
                        <a:cs typeface="Arial"/>
                      </a:endParaRPr>
                    </a:p>
                  </a:txBody>
                  <a:tcPr marL="78854" marR="78854" marT="39426" marB="3942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1275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b="0" i="0">
                          <a:solidFill>
                            <a:schemeClr val="bg1"/>
                          </a:solidFill>
                          <a:latin typeface="Century Gothic" panose="020B0502020202020204" pitchFamily="34" charset="0"/>
                          <a:cs typeface="Arial"/>
                        </a:rPr>
                        <a:t>Crema CAL/BDP PAD</a:t>
                      </a:r>
                      <a:r>
                        <a:rPr lang="en-US" sz="1400" b="0" i="0" baseline="30000">
                          <a:solidFill>
                            <a:schemeClr val="bg1"/>
                          </a:solidFill>
                          <a:latin typeface="Century Gothic" panose="020B0502020202020204" pitchFamily="34" charset="0"/>
                          <a:cs typeface="Arial"/>
                        </a:rPr>
                        <a:t>1</a:t>
                      </a:r>
                      <a:endParaRPr lang="es-ES" sz="1400" b="0" i="0">
                        <a:solidFill>
                          <a:schemeClr val="bg1"/>
                        </a:solidFill>
                        <a:latin typeface="Century Gothic" panose="020B0502020202020204" pitchFamily="34" charset="0"/>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275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400" b="0" i="0">
                          <a:solidFill>
                            <a:schemeClr val="bg1"/>
                          </a:solidFill>
                          <a:latin typeface="Century Gothic" panose="020B0502020202020204" pitchFamily="34" charset="0"/>
                          <a:cs typeface="Arial"/>
                        </a:rPr>
                        <a:t>E</a:t>
                      </a:r>
                      <a:r>
                        <a:rPr lang="en-US" sz="1400" b="0" i="0" err="1">
                          <a:solidFill>
                            <a:schemeClr val="bg1"/>
                          </a:solidFill>
                          <a:latin typeface="Century Gothic" panose="020B0502020202020204" pitchFamily="34" charset="0"/>
                          <a:cs typeface="Arial"/>
                        </a:rPr>
                        <a:t>spuma</a:t>
                      </a:r>
                      <a:r>
                        <a:rPr lang="en-US" sz="1400" b="0" i="0">
                          <a:solidFill>
                            <a:schemeClr val="bg1"/>
                          </a:solidFill>
                          <a:latin typeface="Century Gothic" panose="020B0502020202020204" pitchFamily="34" charset="0"/>
                          <a:cs typeface="Arial"/>
                        </a:rPr>
                        <a:t> CAL/BDP</a:t>
                      </a:r>
                      <a:r>
                        <a:rPr lang="en-US" sz="1400" b="0" i="0" baseline="30000">
                          <a:solidFill>
                            <a:schemeClr val="bg1"/>
                          </a:solidFill>
                          <a:latin typeface="Century Gothic" panose="020B0502020202020204" pitchFamily="34" charset="0"/>
                          <a:cs typeface="Arial"/>
                        </a:rPr>
                        <a:t>2</a:t>
                      </a:r>
                      <a:endParaRPr lang="es-ES" sz="1400" b="0" i="0">
                        <a:solidFill>
                          <a:schemeClr val="bg1"/>
                        </a:solidFill>
                        <a:latin typeface="Century Gothic" panose="020B0502020202020204" pitchFamily="34" charset="0"/>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275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400" b="0" i="0">
                          <a:solidFill>
                            <a:schemeClr val="bg1"/>
                          </a:solidFill>
                          <a:latin typeface="Century Gothic" panose="020B0502020202020204" pitchFamily="34" charset="0"/>
                          <a:cs typeface="Arial"/>
                        </a:rPr>
                        <a:t>Pomada CAL/BDP</a:t>
                      </a:r>
                      <a:r>
                        <a:rPr lang="es-ES_tradnl" sz="1400" b="0" i="0" baseline="30000">
                          <a:solidFill>
                            <a:schemeClr val="bg1"/>
                          </a:solidFill>
                          <a:latin typeface="Century Gothic" panose="020B0502020202020204" pitchFamily="34" charset="0"/>
                          <a:cs typeface="Arial"/>
                        </a:rPr>
                        <a:t>4</a:t>
                      </a:r>
                      <a:endParaRPr lang="es-ES" sz="1400" b="0" i="0">
                        <a:solidFill>
                          <a:schemeClr val="bg1"/>
                        </a:solidFill>
                        <a:latin typeface="Century Gothic" panose="020B0502020202020204" pitchFamily="34" charset="0"/>
                        <a:cs typeface="Arial"/>
                      </a:endParaRPr>
                    </a:p>
                  </a:txBody>
                  <a:tcPr marL="78854" marR="78854" marT="39426" marB="3942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275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ES_tradnl" sz="1400" b="0" i="0">
                          <a:solidFill>
                            <a:schemeClr val="bg1"/>
                          </a:solidFill>
                          <a:latin typeface="Century Gothic" panose="020B0502020202020204" pitchFamily="34" charset="0"/>
                          <a:cs typeface="Arial"/>
                        </a:rPr>
                        <a:t>Gel CAL/BDP</a:t>
                      </a:r>
                      <a:r>
                        <a:rPr lang="es-ES_tradnl" sz="1400" b="0" i="0" baseline="30000">
                          <a:solidFill>
                            <a:schemeClr val="bg1"/>
                          </a:solidFill>
                          <a:latin typeface="Century Gothic" panose="020B0502020202020204" pitchFamily="34" charset="0"/>
                          <a:cs typeface="Arial"/>
                        </a:rPr>
                        <a:t>3</a:t>
                      </a:r>
                      <a:endParaRPr lang="es-ES" sz="1400" b="0" i="0">
                        <a:solidFill>
                          <a:schemeClr val="bg1"/>
                        </a:solidFill>
                        <a:latin typeface="Century Gothic" panose="020B0502020202020204" pitchFamily="34" charset="0"/>
                        <a:cs typeface="Arial"/>
                      </a:endParaRPr>
                    </a:p>
                  </a:txBody>
                  <a:tcPr marL="78854" marR="78854" marT="39426" marB="39426"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2754"/>
                    </a:solidFill>
                  </a:tcPr>
                </a:tc>
                <a:extLst>
                  <a:ext uri="{0D108BD9-81ED-4DB2-BD59-A6C34878D82A}">
                    <a16:rowId xmlns:a16="http://schemas.microsoft.com/office/drawing/2014/main" val="3131004062"/>
                  </a:ext>
                </a:extLst>
              </a:tr>
              <a:tr h="36184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685800" rtl="0" eaLnBrk="1" latinLnBrk="0" hangingPunct="1"/>
                      <a:r>
                        <a:rPr lang="es-ES" sz="1400" b="0" i="0" kern="1200">
                          <a:solidFill>
                            <a:srgbClr val="012754"/>
                          </a:solidFill>
                          <a:latin typeface="Century Gothic" panose="020B0502020202020204" pitchFamily="34" charset="0"/>
                          <a:cs typeface="Arial"/>
                        </a:rPr>
                        <a:t>Componentes</a:t>
                      </a:r>
                      <a:endParaRPr lang="es-ES" sz="1400" b="0" i="0" kern="1200">
                        <a:solidFill>
                          <a:srgbClr val="012754"/>
                        </a:solidFill>
                        <a:latin typeface="Century Gothic" panose="020B0502020202020204" pitchFamily="34" charset="0"/>
                        <a:ea typeface="+mn-ea"/>
                        <a:cs typeface="Arial"/>
                      </a:endParaRPr>
                    </a:p>
                  </a:txBody>
                  <a:tcPr marL="78854" marR="78854" marT="39426" marB="39426"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12754">
                        <a:alpha val="9806"/>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200" b="0" i="0" kern="1200" noProof="1">
                          <a:solidFill>
                            <a:srgbClr val="012754"/>
                          </a:solidFill>
                          <a:latin typeface="Century Gothic" panose="020B0502020202020204" pitchFamily="34" charset="0"/>
                          <a:cs typeface="Arial"/>
                        </a:rPr>
                        <a:t>Miristato de isopropilo</a:t>
                      </a:r>
                    </a:p>
                    <a:p>
                      <a:pPr algn="ctr">
                        <a:spcAft>
                          <a:spcPts val="400"/>
                        </a:spcAft>
                      </a:pPr>
                      <a:r>
                        <a:rPr lang="es-ES" sz="1200" b="0" i="0" kern="1200" noProof="1">
                          <a:solidFill>
                            <a:srgbClr val="012754"/>
                          </a:solidFill>
                          <a:latin typeface="Century Gothic" panose="020B0502020202020204" pitchFamily="34" charset="0"/>
                          <a:cs typeface="Arial"/>
                        </a:rPr>
                        <a:t>Parafina líquida</a:t>
                      </a:r>
                    </a:p>
                    <a:p>
                      <a:pPr algn="ctr">
                        <a:spcAft>
                          <a:spcPts val="400"/>
                        </a:spcAft>
                      </a:pPr>
                      <a:r>
                        <a:rPr lang="es-ES" sz="1200" b="0" i="0" kern="1200" noProof="1">
                          <a:solidFill>
                            <a:srgbClr val="012754"/>
                          </a:solidFill>
                          <a:latin typeface="Century Gothic" panose="020B0502020202020204" pitchFamily="34" charset="0"/>
                          <a:cs typeface="Arial"/>
                        </a:rPr>
                        <a:t>Triglicéridos de cadena media</a:t>
                      </a:r>
                    </a:p>
                    <a:p>
                      <a:pPr algn="ctr">
                        <a:spcAft>
                          <a:spcPts val="400"/>
                        </a:spcAft>
                      </a:pPr>
                      <a:r>
                        <a:rPr lang="es-ES" sz="1200" b="0" i="0" kern="1200" noProof="1">
                          <a:solidFill>
                            <a:srgbClr val="012754"/>
                          </a:solidFill>
                          <a:latin typeface="Century Gothic" panose="020B0502020202020204" pitchFamily="34" charset="0"/>
                          <a:cs typeface="Arial"/>
                        </a:rPr>
                        <a:t>Isopropanol</a:t>
                      </a:r>
                    </a:p>
                    <a:p>
                      <a:pPr algn="ctr">
                        <a:spcAft>
                          <a:spcPts val="400"/>
                        </a:spcAft>
                      </a:pPr>
                      <a:r>
                        <a:rPr lang="es-ES" sz="1200" b="0" i="0" kern="1200" noProof="1">
                          <a:solidFill>
                            <a:srgbClr val="012754"/>
                          </a:solidFill>
                          <a:latin typeface="Century Gothic" panose="020B0502020202020204" pitchFamily="34" charset="0"/>
                          <a:cs typeface="Arial"/>
                        </a:rPr>
                        <a:t>Éter laurílico de macrogol</a:t>
                      </a:r>
                    </a:p>
                    <a:p>
                      <a:pPr algn="ctr">
                        <a:spcAft>
                          <a:spcPts val="400"/>
                        </a:spcAft>
                      </a:pPr>
                      <a:r>
                        <a:rPr lang="es-ES" sz="1200" b="0" i="0" kern="1200" noProof="1">
                          <a:solidFill>
                            <a:srgbClr val="012754"/>
                          </a:solidFill>
                          <a:latin typeface="Century Gothic" panose="020B0502020202020204" pitchFamily="34" charset="0"/>
                          <a:cs typeface="Arial"/>
                        </a:rPr>
                        <a:t>Poloxámero</a:t>
                      </a:r>
                    </a:p>
                    <a:p>
                      <a:pPr algn="ctr">
                        <a:spcAft>
                          <a:spcPts val="400"/>
                        </a:spcAft>
                      </a:pPr>
                      <a:r>
                        <a:rPr lang="es-ES" sz="1200" b="0" i="0" kern="1200" noProof="1">
                          <a:solidFill>
                            <a:srgbClr val="012754"/>
                          </a:solidFill>
                          <a:latin typeface="Century Gothic" panose="020B0502020202020204" pitchFamily="34" charset="0"/>
                          <a:cs typeface="Arial"/>
                        </a:rPr>
                        <a:t>Hidroxiestearato de macrogolglicerol</a:t>
                      </a:r>
                    </a:p>
                    <a:p>
                      <a:pPr algn="ctr">
                        <a:spcAft>
                          <a:spcPts val="400"/>
                        </a:spcAft>
                      </a:pPr>
                      <a:r>
                        <a:rPr lang="es-ES" sz="1200" b="0" i="0" kern="1200" noProof="1">
                          <a:solidFill>
                            <a:srgbClr val="012754"/>
                          </a:solidFill>
                          <a:latin typeface="Century Gothic" panose="020B0502020202020204" pitchFamily="34" charset="0"/>
                          <a:cs typeface="Arial"/>
                        </a:rPr>
                        <a:t>Interpolímero de carbómero</a:t>
                      </a:r>
                    </a:p>
                    <a:p>
                      <a:pPr algn="ctr">
                        <a:spcAft>
                          <a:spcPts val="400"/>
                        </a:spcAft>
                      </a:pPr>
                      <a:r>
                        <a:rPr lang="es-ES" sz="1200" b="0" i="0" kern="1200" noProof="1">
                          <a:solidFill>
                            <a:srgbClr val="012754"/>
                          </a:solidFill>
                          <a:latin typeface="Century Gothic" panose="020B0502020202020204" pitchFamily="34" charset="0"/>
                          <a:cs typeface="Arial"/>
                        </a:rPr>
                        <a:t>Butilhidroxianisol (E320)</a:t>
                      </a:r>
                    </a:p>
                    <a:p>
                      <a:pPr algn="ctr">
                        <a:spcAft>
                          <a:spcPts val="400"/>
                        </a:spcAft>
                      </a:pPr>
                      <a:r>
                        <a:rPr lang="es-ES" sz="1200" b="0" i="0" kern="1200" noProof="1">
                          <a:solidFill>
                            <a:srgbClr val="012754"/>
                          </a:solidFill>
                          <a:latin typeface="Century Gothic" panose="020B0502020202020204" pitchFamily="34" charset="0"/>
                          <a:cs typeface="Arial"/>
                        </a:rPr>
                        <a:t>Trolamina</a:t>
                      </a:r>
                    </a:p>
                    <a:p>
                      <a:pPr algn="ctr">
                        <a:spcAft>
                          <a:spcPts val="400"/>
                        </a:spcAft>
                      </a:pPr>
                      <a:r>
                        <a:rPr lang="es-ES" sz="1200" b="0" i="0" kern="1200" noProof="1">
                          <a:solidFill>
                            <a:srgbClr val="012754"/>
                          </a:solidFill>
                          <a:latin typeface="Century Gothic" panose="020B0502020202020204" pitchFamily="34" charset="0"/>
                          <a:cs typeface="Arial"/>
                        </a:rPr>
                        <a:t>Fosfato de sodio dibásico heptahidrato</a:t>
                      </a:r>
                    </a:p>
                    <a:p>
                      <a:pPr algn="ctr">
                        <a:spcAft>
                          <a:spcPts val="400"/>
                        </a:spcAft>
                      </a:pPr>
                      <a:r>
                        <a:rPr lang="es-ES" sz="1200" b="0" i="0" kern="1200" noProof="1">
                          <a:solidFill>
                            <a:srgbClr val="012754"/>
                          </a:solidFill>
                          <a:latin typeface="Century Gothic" panose="020B0502020202020204" pitchFamily="34" charset="0"/>
                          <a:cs typeface="Arial"/>
                        </a:rPr>
                        <a:t>Dihidrógenofosfato de sodio monohidrato</a:t>
                      </a:r>
                    </a:p>
                    <a:p>
                      <a:pPr algn="ctr">
                        <a:spcAft>
                          <a:spcPts val="400"/>
                        </a:spcAft>
                      </a:pPr>
                      <a:r>
                        <a:rPr lang="es-ES" sz="1200" b="0" i="0" kern="1200" noProof="1">
                          <a:solidFill>
                            <a:srgbClr val="012754"/>
                          </a:solidFill>
                          <a:latin typeface="Century Gothic" panose="020B0502020202020204" pitchFamily="34" charset="0"/>
                          <a:cs typeface="Arial"/>
                        </a:rPr>
                        <a:t>All-rac-α-tocoferol</a:t>
                      </a:r>
                    </a:p>
                    <a:p>
                      <a:pPr algn="ctr">
                        <a:spcAft>
                          <a:spcPts val="400"/>
                        </a:spcAft>
                      </a:pPr>
                      <a:r>
                        <a:rPr lang="es-ES" sz="1200" b="0" i="0" kern="1200" noProof="1">
                          <a:solidFill>
                            <a:srgbClr val="012754"/>
                          </a:solidFill>
                          <a:latin typeface="Century Gothic" panose="020B0502020202020204" pitchFamily="34" charset="0"/>
                          <a:cs typeface="Arial"/>
                        </a:rPr>
                        <a:t>Agua purificada</a:t>
                      </a:r>
                      <a:endParaRPr lang="es-ES" sz="1200" b="0" i="0" kern="1200" noProof="1">
                        <a:solidFill>
                          <a:srgbClr val="012754"/>
                        </a:solidFill>
                        <a:latin typeface="Century Gothic" panose="020B0502020202020204" pitchFamily="34" charset="0"/>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200" b="0" i="0" kern="1200" noProof="1">
                          <a:solidFill>
                            <a:srgbClr val="012754"/>
                          </a:solidFill>
                          <a:latin typeface="Century Gothic" panose="020B0502020202020204" pitchFamily="34" charset="0"/>
                          <a:cs typeface="Arial"/>
                        </a:rPr>
                        <a:t>Parafina líquida</a:t>
                      </a:r>
                    </a:p>
                    <a:p>
                      <a:pPr algn="ctr">
                        <a:spcAft>
                          <a:spcPts val="400"/>
                        </a:spcAft>
                      </a:pPr>
                      <a:r>
                        <a:rPr lang="es-ES" sz="1200" b="0" i="0" kern="1200" noProof="1">
                          <a:solidFill>
                            <a:srgbClr val="012754"/>
                          </a:solidFill>
                          <a:latin typeface="Century Gothic" panose="020B0502020202020204" pitchFamily="34" charset="0"/>
                          <a:cs typeface="Arial"/>
                        </a:rPr>
                        <a:t>Polioxipropilén estearil éter</a:t>
                      </a:r>
                    </a:p>
                    <a:p>
                      <a:pPr algn="ctr">
                        <a:spcAft>
                          <a:spcPts val="400"/>
                        </a:spcAft>
                      </a:pPr>
                      <a:r>
                        <a:rPr lang="es-ES" sz="1200" b="0" i="0" kern="1200" noProof="1">
                          <a:solidFill>
                            <a:srgbClr val="012754"/>
                          </a:solidFill>
                          <a:latin typeface="Century Gothic" panose="020B0502020202020204" pitchFamily="34" charset="0"/>
                          <a:cs typeface="Arial"/>
                        </a:rPr>
                        <a:t>Todo-rac-α-tocoferol</a:t>
                      </a:r>
                    </a:p>
                    <a:p>
                      <a:pPr algn="ctr">
                        <a:spcAft>
                          <a:spcPts val="400"/>
                        </a:spcAft>
                      </a:pPr>
                      <a:r>
                        <a:rPr lang="es-ES" sz="1200" b="0" i="0" kern="1200" noProof="1">
                          <a:solidFill>
                            <a:srgbClr val="012754"/>
                          </a:solidFill>
                          <a:latin typeface="Century Gothic" panose="020B0502020202020204" pitchFamily="34" charset="0"/>
                          <a:cs typeface="Arial"/>
                        </a:rPr>
                        <a:t>Vaselina blanca</a:t>
                      </a:r>
                    </a:p>
                    <a:p>
                      <a:pPr algn="ctr">
                        <a:spcAft>
                          <a:spcPts val="400"/>
                        </a:spcAft>
                      </a:pPr>
                      <a:r>
                        <a:rPr lang="es-ES" sz="1200" b="0" i="0" kern="1200" noProof="1">
                          <a:solidFill>
                            <a:srgbClr val="012754"/>
                          </a:solidFill>
                          <a:latin typeface="Century Gothic" panose="020B0502020202020204" pitchFamily="34" charset="0"/>
                          <a:cs typeface="Arial"/>
                        </a:rPr>
                        <a:t>Butilhidroxitolueno (E321)</a:t>
                      </a:r>
                    </a:p>
                    <a:p>
                      <a:pPr algn="ctr">
                        <a:spcAft>
                          <a:spcPts val="400"/>
                        </a:spcAft>
                      </a:pPr>
                      <a:r>
                        <a:rPr lang="es-ES" sz="1200" b="0" i="0" kern="1200" noProof="1">
                          <a:solidFill>
                            <a:srgbClr val="012754"/>
                          </a:solidFill>
                          <a:latin typeface="Century Gothic" panose="020B0502020202020204" pitchFamily="34" charset="0"/>
                          <a:cs typeface="Arial"/>
                        </a:rPr>
                        <a:t>Butano</a:t>
                      </a:r>
                    </a:p>
                    <a:p>
                      <a:pPr algn="ctr">
                        <a:spcAft>
                          <a:spcPts val="400"/>
                        </a:spcAft>
                      </a:pPr>
                      <a:r>
                        <a:rPr lang="es-ES" sz="1200" b="0" i="0" kern="1200" noProof="1">
                          <a:solidFill>
                            <a:srgbClr val="012754"/>
                          </a:solidFill>
                          <a:latin typeface="Century Gothic" panose="020B0502020202020204" pitchFamily="34" charset="0"/>
                          <a:cs typeface="Arial"/>
                        </a:rPr>
                        <a:t>Dimetiléter</a:t>
                      </a:r>
                      <a:endParaRPr lang="es-ES" sz="1200" b="0" i="0" kern="1200" noProof="1">
                        <a:solidFill>
                          <a:srgbClr val="012754"/>
                        </a:solidFill>
                        <a:latin typeface="Century Gothic" panose="020B0502020202020204" pitchFamily="34" charset="0"/>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200" b="0" i="0" kern="1200" noProof="1">
                          <a:solidFill>
                            <a:srgbClr val="012754"/>
                          </a:solidFill>
                          <a:latin typeface="Century Gothic" panose="020B0502020202020204" pitchFamily="34" charset="0"/>
                          <a:cs typeface="Arial"/>
                        </a:rPr>
                        <a:t>Parafina líquida</a:t>
                      </a:r>
                    </a:p>
                    <a:p>
                      <a:pPr algn="ctr">
                        <a:spcAft>
                          <a:spcPts val="400"/>
                        </a:spcAft>
                      </a:pPr>
                      <a:r>
                        <a:rPr lang="es-ES" sz="1200" b="0" i="0" kern="1200" noProof="1">
                          <a:solidFill>
                            <a:srgbClr val="012754"/>
                          </a:solidFill>
                          <a:latin typeface="Century Gothic" panose="020B0502020202020204" pitchFamily="34" charset="0"/>
                          <a:cs typeface="Arial"/>
                        </a:rPr>
                        <a:t>Polioxipropilén estearil éter</a:t>
                      </a:r>
                    </a:p>
                    <a:p>
                      <a:pPr algn="ctr">
                        <a:spcAft>
                          <a:spcPts val="400"/>
                        </a:spcAft>
                      </a:pPr>
                      <a:r>
                        <a:rPr lang="es-ES" sz="1200" b="0" i="0" kern="1200" noProof="1">
                          <a:solidFill>
                            <a:srgbClr val="012754"/>
                          </a:solidFill>
                          <a:latin typeface="Century Gothic" panose="020B0502020202020204" pitchFamily="34" charset="0"/>
                          <a:cs typeface="Arial"/>
                        </a:rPr>
                        <a:t>Todo-rac-α-tocoferol</a:t>
                      </a:r>
                    </a:p>
                    <a:p>
                      <a:pPr algn="ctr">
                        <a:spcAft>
                          <a:spcPts val="400"/>
                        </a:spcAft>
                      </a:pPr>
                      <a:r>
                        <a:rPr lang="es-ES" sz="1200" b="0" i="0" kern="1200" noProof="1">
                          <a:solidFill>
                            <a:srgbClr val="012754"/>
                          </a:solidFill>
                          <a:latin typeface="Century Gothic" panose="020B0502020202020204" pitchFamily="34" charset="0"/>
                          <a:cs typeface="Arial"/>
                        </a:rPr>
                        <a:t>Vaselina blanca</a:t>
                      </a:r>
                    </a:p>
                    <a:p>
                      <a:pPr algn="ctr">
                        <a:spcAft>
                          <a:spcPts val="400"/>
                        </a:spcAft>
                      </a:pPr>
                      <a:r>
                        <a:rPr lang="es-ES" sz="1200" b="0" i="0" kern="1200" noProof="1">
                          <a:solidFill>
                            <a:srgbClr val="012754"/>
                          </a:solidFill>
                          <a:latin typeface="Century Gothic" panose="020B0502020202020204" pitchFamily="34" charset="0"/>
                          <a:cs typeface="Arial"/>
                        </a:rPr>
                        <a:t>Butilhidroxitolueno (E321)</a:t>
                      </a:r>
                      <a:endParaRPr lang="es-ES" sz="1200" b="0" i="0" kern="1200" noProof="1">
                        <a:solidFill>
                          <a:srgbClr val="012754"/>
                        </a:solidFill>
                        <a:latin typeface="Century Gothic" panose="020B0502020202020204" pitchFamily="34" charset="0"/>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400"/>
                        </a:spcAft>
                      </a:pPr>
                      <a:r>
                        <a:rPr lang="es-ES" sz="1200" b="0" i="0" kern="1200" noProof="1">
                          <a:solidFill>
                            <a:srgbClr val="012754"/>
                          </a:solidFill>
                          <a:latin typeface="Century Gothic" panose="020B0502020202020204" pitchFamily="34" charset="0"/>
                          <a:cs typeface="Arial"/>
                        </a:rPr>
                        <a:t>Parafina líquida</a:t>
                      </a:r>
                    </a:p>
                    <a:p>
                      <a:pPr algn="ctr">
                        <a:spcAft>
                          <a:spcPts val="400"/>
                        </a:spcAft>
                      </a:pPr>
                      <a:r>
                        <a:rPr lang="es-ES" sz="1200" b="0" i="0" kern="1200" noProof="1">
                          <a:solidFill>
                            <a:srgbClr val="012754"/>
                          </a:solidFill>
                          <a:latin typeface="Century Gothic" panose="020B0502020202020204" pitchFamily="34" charset="0"/>
                          <a:cs typeface="Arial"/>
                        </a:rPr>
                        <a:t>Polioxipropilén estearil éter</a:t>
                      </a:r>
                    </a:p>
                    <a:p>
                      <a:pPr algn="ctr">
                        <a:spcAft>
                          <a:spcPts val="400"/>
                        </a:spcAft>
                      </a:pPr>
                      <a:r>
                        <a:rPr lang="es-ES" sz="1200" b="0" i="0" kern="1200" noProof="1">
                          <a:solidFill>
                            <a:srgbClr val="012754"/>
                          </a:solidFill>
                          <a:latin typeface="Century Gothic" panose="020B0502020202020204" pitchFamily="34" charset="0"/>
                          <a:cs typeface="Arial"/>
                        </a:rPr>
                        <a:t>Aceite de ricino hidrogenado</a:t>
                      </a:r>
                    </a:p>
                    <a:p>
                      <a:pPr algn="ctr">
                        <a:spcAft>
                          <a:spcPts val="400"/>
                        </a:spcAft>
                      </a:pPr>
                      <a:r>
                        <a:rPr lang="es-ES" sz="1200" b="0" i="0" kern="1200" noProof="1">
                          <a:solidFill>
                            <a:srgbClr val="012754"/>
                          </a:solidFill>
                          <a:latin typeface="Century Gothic" panose="020B0502020202020204" pitchFamily="34" charset="0"/>
                          <a:cs typeface="Arial"/>
                        </a:rPr>
                        <a:t>Butilhidroxitolueno (E321)</a:t>
                      </a:r>
                    </a:p>
                    <a:p>
                      <a:pPr algn="ctr">
                        <a:spcAft>
                          <a:spcPts val="400"/>
                        </a:spcAft>
                      </a:pPr>
                      <a:r>
                        <a:rPr lang="es-ES" sz="1200" b="0" i="0" kern="1200" noProof="1">
                          <a:solidFill>
                            <a:srgbClr val="012754"/>
                          </a:solidFill>
                          <a:latin typeface="Century Gothic" panose="020B0502020202020204" pitchFamily="34" charset="0"/>
                          <a:cs typeface="Arial"/>
                        </a:rPr>
                        <a:t>Todo-rac-α-tocoferol</a:t>
                      </a:r>
                      <a:endParaRPr lang="es-ES" sz="1200" b="0" i="0" kern="1200" noProof="1">
                        <a:solidFill>
                          <a:srgbClr val="012754"/>
                        </a:solidFill>
                        <a:latin typeface="Century Gothic" panose="020B0502020202020204" pitchFamily="34" charset="0"/>
                        <a:ea typeface="+mn-ea"/>
                        <a:cs typeface="Arial"/>
                      </a:endParaRPr>
                    </a:p>
                  </a:txBody>
                  <a:tcPr marL="78854" marR="78854" marT="39426" marB="394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381196"/>
                  </a:ext>
                </a:extLst>
              </a:tr>
            </a:tbl>
          </a:graphicData>
        </a:graphic>
      </p:graphicFrame>
      <p:sp>
        <p:nvSpPr>
          <p:cNvPr id="8" name="Rectangle: Rounded Corners 4">
            <a:extLst>
              <a:ext uri="{FF2B5EF4-FFF2-40B4-BE49-F238E27FC236}">
                <a16:creationId xmlns:a16="http://schemas.microsoft.com/office/drawing/2014/main" id="{F91E347F-F0F4-1477-645D-4F5A97E3DD9B}"/>
              </a:ext>
            </a:extLst>
          </p:cNvPr>
          <p:cNvSpPr/>
          <p:nvPr/>
        </p:nvSpPr>
        <p:spPr>
          <a:xfrm>
            <a:off x="4798349" y="1874334"/>
            <a:ext cx="4656653" cy="1223412"/>
          </a:xfrm>
          <a:prstGeom prst="roundRect">
            <a:avLst>
              <a:gd name="adj" fmla="val 12322"/>
            </a:avLst>
          </a:prstGeom>
          <a:noFill/>
          <a:ln w="28575">
            <a:solidFill>
              <a:srgbClr val="F4A7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406773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16">
            <a:extLst>
              <a:ext uri="{FF2B5EF4-FFF2-40B4-BE49-F238E27FC236}">
                <a16:creationId xmlns:a16="http://schemas.microsoft.com/office/drawing/2014/main" id="{DFAC15EA-4A70-4C3D-73A7-D5DE4A832B3B}"/>
              </a:ext>
            </a:extLst>
          </p:cNvPr>
          <p:cNvSpPr>
            <a:spLocks noGrp="1"/>
          </p:cNvSpPr>
          <p:nvPr>
            <p:ph sz="quarter" idx="11"/>
          </p:nvPr>
        </p:nvSpPr>
        <p:spPr/>
        <p:txBody>
          <a:bodyPr/>
          <a:lstStyle/>
          <a:p>
            <a:r>
              <a:rPr lang="es-ES"/>
              <a:t>Este documento(la “Presentación”) ha sido preparado exclusivamente para su uso en presentaciones y/o formaciones de Almirall, S.A.("Almirall") dirigidas a la comunidad científica(“Uso Permitido”). Este documento incluye información resumida y no pretende ser exhaustivo. La divulgación, difusión o uso de este documento, para un uso distinto al Uso Permitido, sin la autorización previa, expresa y por escrito de Almirall está prohibida. </a:t>
            </a:r>
          </a:p>
          <a:p>
            <a:endParaRPr lang="es-ES"/>
          </a:p>
          <a:p>
            <a:r>
              <a:rPr lang="es-ES"/>
              <a:t>Almirall no otorga, ni implícita ni explícitamente, ninguna garantía de imparcialidad, precisión, integridad o exactitud de la información, opinión y declaraciones expresadas en dicha Presentación o en discusiones que puedan tener lugar durante su utilización. Tanto la Presentación como los contenidos incluidos en la misma(con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p>
          <a:p>
            <a:endParaRPr lang="es-ES"/>
          </a:p>
          <a:p>
            <a:r>
              <a:rPr lang="es-ES"/>
              <a:t>Igualmente, todos los nombres comerciales, marcas o signos distintivos de cualquier clase contenidos en la Presentación están protegidos por la Ley. 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
        <p:nvSpPr>
          <p:cNvPr id="9" name="Marcador de contenido 8">
            <a:extLst>
              <a:ext uri="{FF2B5EF4-FFF2-40B4-BE49-F238E27FC236}">
                <a16:creationId xmlns:a16="http://schemas.microsoft.com/office/drawing/2014/main" id="{C0D2BC2B-5801-D536-4C01-F2AE7FA2423B}"/>
              </a:ext>
            </a:extLst>
          </p:cNvPr>
          <p:cNvSpPr>
            <a:spLocks noGrp="1"/>
          </p:cNvSpPr>
          <p:nvPr>
            <p:ph sz="quarter" idx="18"/>
          </p:nvPr>
        </p:nvSpPr>
        <p:spPr/>
        <p:txBody>
          <a:bodyPr>
            <a:noAutofit/>
          </a:bodyPr>
          <a:lstStyle/>
          <a:p>
            <a:r>
              <a:rPr lang="es-ES" sz="2670"/>
              <a:t>Exoneración de la responsabilidad </a:t>
            </a:r>
            <a:br>
              <a:rPr lang="es-ES" sz="2670"/>
            </a:br>
            <a:r>
              <a:rPr lang="es-ES" sz="2670"/>
              <a:t>y uso de la presentación</a:t>
            </a:r>
          </a:p>
        </p:txBody>
      </p:sp>
    </p:spTree>
    <p:extLst>
      <p:ext uri="{BB962C8B-B14F-4D97-AF65-F5344CB8AC3E}">
        <p14:creationId xmlns:p14="http://schemas.microsoft.com/office/powerpoint/2010/main" val="3175709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384F-D124-F218-68F4-9E52F29D9B72}"/>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6EE36F75-B5B6-1B3B-2D03-E15138836EBE}"/>
              </a:ext>
            </a:extLst>
          </p:cNvPr>
          <p:cNvSpPr/>
          <p:nvPr/>
        </p:nvSpPr>
        <p:spPr>
          <a:xfrm>
            <a:off x="5194300" y="1638300"/>
            <a:ext cx="6604000" cy="39751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 name="Imagen 9">
            <a:extLst>
              <a:ext uri="{FF2B5EF4-FFF2-40B4-BE49-F238E27FC236}">
                <a16:creationId xmlns:a16="http://schemas.microsoft.com/office/drawing/2014/main" id="{62B474E4-1991-88EE-E52E-B4870A96E7D2}"/>
              </a:ext>
            </a:extLst>
          </p:cNvPr>
          <p:cNvPicPr>
            <a:picLocks noChangeAspect="1"/>
          </p:cNvPicPr>
          <p:nvPr/>
        </p:nvPicPr>
        <p:blipFill>
          <a:blip r:embed="rId3"/>
          <a:srcRect b="23005"/>
          <a:stretch>
            <a:fillRect/>
          </a:stretch>
        </p:blipFill>
        <p:spPr>
          <a:xfrm>
            <a:off x="5061382" y="5607050"/>
            <a:ext cx="6736918" cy="208526"/>
          </a:xfrm>
          <a:prstGeom prst="rect">
            <a:avLst/>
          </a:prstGeom>
        </p:spPr>
      </p:pic>
      <p:sp>
        <p:nvSpPr>
          <p:cNvPr id="2" name="Marcador de contenido 1">
            <a:extLst>
              <a:ext uri="{FF2B5EF4-FFF2-40B4-BE49-F238E27FC236}">
                <a16:creationId xmlns:a16="http://schemas.microsoft.com/office/drawing/2014/main" id="{B842DB5A-7F84-2F95-31B7-738B26A1E358}"/>
              </a:ext>
            </a:extLst>
          </p:cNvPr>
          <p:cNvSpPr>
            <a:spLocks noGrp="1"/>
          </p:cNvSpPr>
          <p:nvPr>
            <p:ph sz="quarter" idx="11"/>
          </p:nvPr>
        </p:nvSpPr>
        <p:spPr>
          <a:xfrm>
            <a:off x="641798" y="1583421"/>
            <a:ext cx="4153585" cy="3975365"/>
          </a:xfrm>
        </p:spPr>
        <p:txBody>
          <a:bodyPr/>
          <a:lstStyle/>
          <a:p>
            <a:r>
              <a:rPr lang="es-ES" sz="1600" dirty="0">
                <a:solidFill>
                  <a:srgbClr val="012754"/>
                </a:solidFill>
              </a:rPr>
              <a:t>La tecnología PAD (</a:t>
            </a:r>
            <a:r>
              <a:rPr lang="es-ES" sz="1600" dirty="0" err="1">
                <a:solidFill>
                  <a:srgbClr val="012754"/>
                </a:solidFill>
              </a:rPr>
              <a:t>poly-aphron</a:t>
            </a:r>
            <a:r>
              <a:rPr lang="es-ES" sz="1600" dirty="0">
                <a:solidFill>
                  <a:srgbClr val="012754"/>
                </a:solidFill>
              </a:rPr>
              <a:t> </a:t>
            </a:r>
            <a:r>
              <a:rPr lang="es-ES" sz="1600" dirty="0" err="1">
                <a:solidFill>
                  <a:srgbClr val="012754"/>
                </a:solidFill>
              </a:rPr>
              <a:t>dispersion</a:t>
            </a:r>
            <a:r>
              <a:rPr lang="es-ES" sz="1600" dirty="0">
                <a:solidFill>
                  <a:srgbClr val="012754"/>
                </a:solidFill>
              </a:rPr>
              <a:t>) se basa en los </a:t>
            </a:r>
            <a:r>
              <a:rPr lang="es-ES" sz="1600" dirty="0" err="1">
                <a:solidFill>
                  <a:srgbClr val="012754"/>
                </a:solidFill>
              </a:rPr>
              <a:t>afrones</a:t>
            </a:r>
            <a:r>
              <a:rPr lang="es-ES" sz="1600" dirty="0">
                <a:solidFill>
                  <a:srgbClr val="012754"/>
                </a:solidFill>
              </a:rPr>
              <a:t>, estructuras esféricas formadas por un núcleo lipídico, que porta en su interior el principio activo estable en base no acuosa.</a:t>
            </a:r>
            <a:r>
              <a:rPr lang="es-ES" sz="1600" b="1" baseline="30000" dirty="0">
                <a:solidFill>
                  <a:srgbClr val="012754"/>
                </a:solidFill>
              </a:rPr>
              <a:t>1</a:t>
            </a:r>
            <a:endParaRPr lang="es-ES" sz="1600" b="1" dirty="0">
              <a:solidFill>
                <a:srgbClr val="012754"/>
              </a:solidFill>
            </a:endParaRPr>
          </a:p>
          <a:p>
            <a:endParaRPr lang="es-ES" sz="1600" dirty="0">
              <a:solidFill>
                <a:srgbClr val="012754"/>
              </a:solidFill>
            </a:endParaRPr>
          </a:p>
          <a:p>
            <a:endParaRPr lang="es-ES" sz="1600" dirty="0">
              <a:solidFill>
                <a:srgbClr val="012754"/>
              </a:solidFill>
            </a:endParaRPr>
          </a:p>
          <a:p>
            <a:r>
              <a:rPr lang="es-ES" sz="1600" b="1" dirty="0">
                <a:solidFill>
                  <a:srgbClr val="012754"/>
                </a:solidFill>
              </a:rPr>
              <a:t>La tecnología PAD permite una formulación CAL/BDP de base acuosa con:</a:t>
            </a:r>
            <a:r>
              <a:rPr lang="es-ES" sz="1600" b="1" baseline="30000" dirty="0">
                <a:solidFill>
                  <a:srgbClr val="012754"/>
                </a:solidFill>
              </a:rPr>
              <a:t>2,3</a:t>
            </a:r>
            <a:r>
              <a:rPr lang="es-ES" sz="1600" b="1" dirty="0">
                <a:solidFill>
                  <a:srgbClr val="012754"/>
                </a:solidFill>
              </a:rPr>
              <a:t> </a:t>
            </a:r>
          </a:p>
          <a:p>
            <a:pPr marL="179388" indent="-179388">
              <a:buClr>
                <a:srgbClr val="F4A7AD"/>
              </a:buClr>
              <a:buFont typeface="Arial" panose="020B0604020202020204" pitchFamily="34" charset="0"/>
              <a:buChar char="•"/>
            </a:pPr>
            <a:r>
              <a:rPr lang="es-ES" sz="1600" dirty="0">
                <a:solidFill>
                  <a:srgbClr val="012754"/>
                </a:solidFill>
              </a:rPr>
              <a:t>Alta penetración en la piel.</a:t>
            </a:r>
            <a:r>
              <a:rPr lang="es-ES" sz="1600" baseline="30000" dirty="0">
                <a:solidFill>
                  <a:srgbClr val="012754"/>
                </a:solidFill>
              </a:rPr>
              <a:t> </a:t>
            </a:r>
          </a:p>
          <a:p>
            <a:pPr marL="179388" indent="-179388">
              <a:buClr>
                <a:srgbClr val="F4A7AD"/>
              </a:buClr>
              <a:buFont typeface="Arial" panose="020B0604020202020204" pitchFamily="34" charset="0"/>
              <a:buChar char="•"/>
            </a:pPr>
            <a:r>
              <a:rPr lang="es-ES" sz="1600" dirty="0">
                <a:solidFill>
                  <a:srgbClr val="012754"/>
                </a:solidFill>
              </a:rPr>
              <a:t>Rápida y completa absorción en la piel </a:t>
            </a:r>
            <a:br>
              <a:rPr lang="es-ES" sz="1600" dirty="0">
                <a:solidFill>
                  <a:srgbClr val="012754"/>
                </a:solidFill>
              </a:rPr>
            </a:br>
            <a:r>
              <a:rPr lang="es-ES" sz="1600" dirty="0">
                <a:solidFill>
                  <a:srgbClr val="012754"/>
                </a:solidFill>
              </a:rPr>
              <a:t>sin sensación pegajosa.</a:t>
            </a:r>
            <a:endParaRPr lang="es-ES" sz="1600" baseline="30000" dirty="0">
              <a:solidFill>
                <a:srgbClr val="012754"/>
              </a:solidFill>
            </a:endParaRPr>
          </a:p>
          <a:p>
            <a:endParaRPr lang="es-ES" sz="1600" dirty="0">
              <a:solidFill>
                <a:srgbClr val="012754"/>
              </a:solidFill>
            </a:endParaRPr>
          </a:p>
        </p:txBody>
      </p:sp>
      <p:sp>
        <p:nvSpPr>
          <p:cNvPr id="6" name="Marcador de contenido 5">
            <a:extLst>
              <a:ext uri="{FF2B5EF4-FFF2-40B4-BE49-F238E27FC236}">
                <a16:creationId xmlns:a16="http://schemas.microsoft.com/office/drawing/2014/main" id="{B5653DAD-FB74-FEE5-2007-99AF84C54157}"/>
              </a:ext>
            </a:extLst>
          </p:cNvPr>
          <p:cNvSpPr>
            <a:spLocks noGrp="1"/>
          </p:cNvSpPr>
          <p:nvPr>
            <p:ph sz="quarter" idx="24"/>
          </p:nvPr>
        </p:nvSpPr>
        <p:spPr/>
        <p:txBody>
          <a:bodyPr/>
          <a:lstStyle/>
          <a:p>
            <a:r>
              <a:rPr lang="es-ES" b="1"/>
              <a:t>CAL/BDP</a:t>
            </a:r>
            <a:r>
              <a:rPr lang="es-ES"/>
              <a:t>: </a:t>
            </a:r>
            <a:r>
              <a:rPr lang="es-ES" err="1"/>
              <a:t>calcipotriol</a:t>
            </a:r>
            <a:r>
              <a:rPr lang="es-ES"/>
              <a:t>/betametasona dipropionato; </a:t>
            </a:r>
            <a:r>
              <a:rPr lang="es-ES" b="1"/>
              <a:t>PAD</a:t>
            </a:r>
            <a:r>
              <a:rPr lang="es-ES"/>
              <a:t>: dispersión de </a:t>
            </a:r>
            <a:r>
              <a:rPr lang="es-ES" err="1"/>
              <a:t>poliafrones</a:t>
            </a:r>
            <a:r>
              <a:rPr lang="es-ES"/>
              <a:t>.</a:t>
            </a:r>
          </a:p>
          <a:p>
            <a:r>
              <a:rPr lang="es-ES"/>
              <a:t>1. Armstrong AW, et al. </a:t>
            </a:r>
            <a:r>
              <a:rPr lang="es-ES" err="1"/>
              <a:t>Pooled</a:t>
            </a:r>
            <a:r>
              <a:rPr lang="es-ES"/>
              <a:t> </a:t>
            </a:r>
            <a:r>
              <a:rPr lang="es-ES" err="1"/>
              <a:t>analysis</a:t>
            </a:r>
            <a:r>
              <a:rPr lang="es-ES"/>
              <a:t> </a:t>
            </a:r>
            <a:r>
              <a:rPr lang="es-ES" err="1"/>
              <a:t>demonstrating</a:t>
            </a:r>
            <a:r>
              <a:rPr lang="es-ES"/>
              <a:t> superior </a:t>
            </a:r>
            <a:r>
              <a:rPr lang="es-ES" err="1"/>
              <a:t>patient</a:t>
            </a:r>
            <a:r>
              <a:rPr lang="es-ES"/>
              <a:t>- </a:t>
            </a:r>
            <a:r>
              <a:rPr lang="es-ES" err="1"/>
              <a:t>reported</a:t>
            </a:r>
            <a:r>
              <a:rPr lang="es-ES"/>
              <a:t> psoriasis treatment </a:t>
            </a:r>
            <a:r>
              <a:rPr lang="es-ES" err="1"/>
              <a:t>outcomes</a:t>
            </a:r>
            <a:r>
              <a:rPr lang="es-ES"/>
              <a:t> for </a:t>
            </a:r>
            <a:r>
              <a:rPr lang="es-ES" err="1"/>
              <a:t>Calcipotriene</a:t>
            </a:r>
            <a:r>
              <a:rPr lang="es-ES"/>
              <a:t>/ </a:t>
            </a:r>
            <a:r>
              <a:rPr lang="es-ES" err="1"/>
              <a:t>Betamethasone</a:t>
            </a:r>
            <a:r>
              <a:rPr lang="es-ES"/>
              <a:t> </a:t>
            </a:r>
            <a:r>
              <a:rPr lang="es-ES" err="1"/>
              <a:t>dipropionate</a:t>
            </a:r>
            <a:r>
              <a:rPr lang="es-ES"/>
              <a:t> </a:t>
            </a:r>
            <a:r>
              <a:rPr lang="es-ES" err="1"/>
              <a:t>cream</a:t>
            </a:r>
            <a:r>
              <a:rPr lang="es-ES"/>
              <a:t> versus </a:t>
            </a:r>
            <a:r>
              <a:rPr lang="es-ES" err="1"/>
              <a:t>suspension</a:t>
            </a:r>
            <a:r>
              <a:rPr lang="es-ES"/>
              <a:t>/gel. J </a:t>
            </a:r>
            <a:r>
              <a:rPr lang="es-ES" err="1"/>
              <a:t>Drugs</a:t>
            </a:r>
            <a:r>
              <a:rPr lang="es-ES"/>
              <a:t> </a:t>
            </a:r>
            <a:r>
              <a:rPr lang="es-ES" err="1"/>
              <a:t>Dermatol</a:t>
            </a:r>
            <a:r>
              <a:rPr lang="es-ES"/>
              <a:t>. 2022; 21(3):242-248. 2. </a:t>
            </a:r>
            <a:r>
              <a:rPr lang="es-ES" err="1"/>
              <a:t>Pinter</a:t>
            </a:r>
            <a:r>
              <a:rPr lang="es-ES"/>
              <a:t> A, et al. A </a:t>
            </a:r>
            <a:r>
              <a:rPr lang="es-ES" err="1"/>
              <a:t>pooled</a:t>
            </a:r>
            <a:r>
              <a:rPr lang="es-ES"/>
              <a:t> </a:t>
            </a:r>
            <a:r>
              <a:rPr lang="es-ES" err="1"/>
              <a:t>analysis</a:t>
            </a:r>
            <a:r>
              <a:rPr lang="es-ES"/>
              <a:t> of </a:t>
            </a:r>
            <a:r>
              <a:rPr lang="es-ES" err="1"/>
              <a:t>randomized</a:t>
            </a:r>
            <a:r>
              <a:rPr lang="es-ES"/>
              <a:t>, </a:t>
            </a:r>
            <a:r>
              <a:rPr lang="es-ES" err="1"/>
              <a:t>controlled</a:t>
            </a:r>
            <a:r>
              <a:rPr lang="es-ES"/>
              <a:t>, </a:t>
            </a:r>
            <a:r>
              <a:rPr lang="es-ES" err="1"/>
              <a:t>phase</a:t>
            </a:r>
            <a:r>
              <a:rPr lang="es-ES"/>
              <a:t> 3 </a:t>
            </a:r>
            <a:r>
              <a:rPr lang="es-ES" err="1"/>
              <a:t>trials</a:t>
            </a:r>
            <a:r>
              <a:rPr lang="es-ES"/>
              <a:t> </a:t>
            </a:r>
            <a:r>
              <a:rPr lang="es-ES" err="1"/>
              <a:t>investigating</a:t>
            </a:r>
            <a:r>
              <a:rPr lang="es-ES"/>
              <a:t> the </a:t>
            </a:r>
            <a:r>
              <a:rPr lang="es-ES" err="1"/>
              <a:t>efficacy</a:t>
            </a:r>
            <a:r>
              <a:rPr lang="es-ES"/>
              <a:t> and safety of a novel, </a:t>
            </a:r>
            <a:r>
              <a:rPr lang="es-ES" err="1"/>
              <a:t>fixed</a:t>
            </a:r>
            <a:r>
              <a:rPr lang="es-ES"/>
              <a:t> </a:t>
            </a:r>
            <a:r>
              <a:rPr lang="es-ES" err="1"/>
              <a:t>dose</a:t>
            </a:r>
            <a:r>
              <a:rPr lang="es-ES"/>
              <a:t> </a:t>
            </a:r>
            <a:r>
              <a:rPr lang="es-ES" err="1"/>
              <a:t>calcipotriene</a:t>
            </a:r>
            <a:r>
              <a:rPr lang="es-ES"/>
              <a:t> and </a:t>
            </a:r>
            <a:r>
              <a:rPr lang="es-ES" err="1"/>
              <a:t>betamethasone</a:t>
            </a:r>
            <a:r>
              <a:rPr lang="es-ES"/>
              <a:t> </a:t>
            </a:r>
            <a:r>
              <a:rPr lang="es-ES" err="1"/>
              <a:t>dipropionate</a:t>
            </a:r>
            <a:r>
              <a:rPr lang="es-ES"/>
              <a:t> </a:t>
            </a:r>
            <a:r>
              <a:rPr lang="es-ES" err="1"/>
              <a:t>cream</a:t>
            </a:r>
            <a:r>
              <a:rPr lang="es-ES"/>
              <a:t> for the </a:t>
            </a:r>
            <a:r>
              <a:rPr lang="es-ES" err="1"/>
              <a:t>topical</a:t>
            </a:r>
            <a:r>
              <a:rPr lang="es-ES"/>
              <a:t> treatment of plaque psoriasis. J </a:t>
            </a:r>
            <a:r>
              <a:rPr lang="es-ES" err="1"/>
              <a:t>Eur</a:t>
            </a:r>
            <a:r>
              <a:rPr lang="es-ES"/>
              <a:t> Acad </a:t>
            </a:r>
            <a:r>
              <a:rPr lang="es-ES" err="1"/>
              <a:t>Dermatol</a:t>
            </a:r>
            <a:r>
              <a:rPr lang="es-ES"/>
              <a:t> </a:t>
            </a:r>
            <a:r>
              <a:rPr lang="es-ES" err="1"/>
              <a:t>Venereol</a:t>
            </a:r>
            <a:r>
              <a:rPr lang="es-ES"/>
              <a:t>. 2022; 36(2):228-236. 3. </a:t>
            </a:r>
            <a:r>
              <a:rPr lang="es-ES" err="1"/>
              <a:t>Praestegaard</a:t>
            </a:r>
            <a:r>
              <a:rPr lang="es-ES"/>
              <a:t> M, et al. </a:t>
            </a:r>
            <a:r>
              <a:rPr lang="es-ES" err="1"/>
              <a:t>Polyaphron</a:t>
            </a:r>
            <a:r>
              <a:rPr lang="es-ES"/>
              <a:t> </a:t>
            </a:r>
            <a:r>
              <a:rPr lang="es-ES" err="1"/>
              <a:t>dispersion</a:t>
            </a:r>
            <a:r>
              <a:rPr lang="es-ES"/>
              <a:t> </a:t>
            </a:r>
            <a:r>
              <a:rPr lang="es-ES" err="1"/>
              <a:t>technology</a:t>
            </a:r>
            <a:r>
              <a:rPr lang="es-ES"/>
              <a:t>, a novel </a:t>
            </a:r>
            <a:r>
              <a:rPr lang="es-ES" err="1"/>
              <a:t>topical</a:t>
            </a:r>
            <a:r>
              <a:rPr lang="es-ES"/>
              <a:t> </a:t>
            </a:r>
            <a:r>
              <a:rPr lang="es-ES" err="1"/>
              <a:t>formulation</a:t>
            </a:r>
            <a:r>
              <a:rPr lang="es-ES"/>
              <a:t> and </a:t>
            </a:r>
            <a:r>
              <a:rPr lang="es-ES" err="1"/>
              <a:t>delivery</a:t>
            </a:r>
            <a:r>
              <a:rPr lang="es-ES"/>
              <a:t> </a:t>
            </a:r>
            <a:r>
              <a:rPr lang="es-ES" err="1"/>
              <a:t>system</a:t>
            </a:r>
            <a:r>
              <a:rPr lang="es-ES"/>
              <a:t> </a:t>
            </a:r>
            <a:r>
              <a:rPr lang="es-ES" err="1"/>
              <a:t>combining</a:t>
            </a:r>
            <a:r>
              <a:rPr lang="es-ES"/>
              <a:t> </a:t>
            </a:r>
            <a:r>
              <a:rPr lang="es-ES" err="1"/>
              <a:t>drug</a:t>
            </a:r>
            <a:r>
              <a:rPr lang="es-ES"/>
              <a:t> </a:t>
            </a:r>
            <a:r>
              <a:rPr lang="es-ES" err="1"/>
              <a:t>penetration</a:t>
            </a:r>
            <a:r>
              <a:rPr lang="es-ES"/>
              <a:t>, local </a:t>
            </a:r>
            <a:r>
              <a:rPr lang="es-ES" err="1"/>
              <a:t>tolerability</a:t>
            </a:r>
            <a:r>
              <a:rPr lang="es-ES"/>
              <a:t> and </a:t>
            </a:r>
            <a:r>
              <a:rPr lang="es-ES" err="1"/>
              <a:t>convenience</a:t>
            </a:r>
            <a:r>
              <a:rPr lang="es-ES"/>
              <a:t> of </a:t>
            </a:r>
            <a:r>
              <a:rPr lang="es-ES" err="1"/>
              <a:t>application</a:t>
            </a:r>
            <a:r>
              <a:rPr lang="es-ES"/>
              <a:t>. </a:t>
            </a:r>
            <a:r>
              <a:rPr lang="es-ES" err="1"/>
              <a:t>Dermatol</a:t>
            </a:r>
            <a:r>
              <a:rPr lang="es-ES"/>
              <a:t> </a:t>
            </a:r>
            <a:r>
              <a:rPr lang="es-ES" err="1"/>
              <a:t>Ther</a:t>
            </a:r>
            <a:r>
              <a:rPr lang="es-ES"/>
              <a:t> (</a:t>
            </a:r>
            <a:r>
              <a:rPr lang="es-ES" err="1"/>
              <a:t>Heidelb</a:t>
            </a:r>
            <a:r>
              <a:rPr lang="es-ES"/>
              <a:t>) 2022 </a:t>
            </a:r>
            <a:r>
              <a:rPr lang="es-ES" err="1"/>
              <a:t>doi</a:t>
            </a:r>
            <a:r>
              <a:rPr lang="es-ES"/>
              <a:t>: 10.1007/s13555-022-00794-y. </a:t>
            </a:r>
          </a:p>
        </p:txBody>
      </p:sp>
      <p:sp>
        <p:nvSpPr>
          <p:cNvPr id="5" name="Marcador de contenido 4">
            <a:extLst>
              <a:ext uri="{FF2B5EF4-FFF2-40B4-BE49-F238E27FC236}">
                <a16:creationId xmlns:a16="http://schemas.microsoft.com/office/drawing/2014/main" id="{96926C58-6A4F-1DB9-E775-13A0911FCAD5}"/>
              </a:ext>
            </a:extLst>
          </p:cNvPr>
          <p:cNvSpPr>
            <a:spLocks noGrp="1"/>
          </p:cNvSpPr>
          <p:nvPr>
            <p:ph sz="quarter" idx="18"/>
          </p:nvPr>
        </p:nvSpPr>
        <p:spPr>
          <a:xfrm>
            <a:off x="2042984" y="65904"/>
            <a:ext cx="9031416" cy="815545"/>
          </a:xfrm>
        </p:spPr>
        <p:txBody>
          <a:bodyPr>
            <a:normAutofit/>
          </a:bodyPr>
          <a:lstStyle/>
          <a:p>
            <a:r>
              <a:rPr lang="es-ES"/>
              <a:t>Tecnología PAD </a:t>
            </a:r>
          </a:p>
        </p:txBody>
      </p:sp>
      <p:sp>
        <p:nvSpPr>
          <p:cNvPr id="4" name="Google Shape;1201;p50">
            <a:extLst>
              <a:ext uri="{FF2B5EF4-FFF2-40B4-BE49-F238E27FC236}">
                <a16:creationId xmlns:a16="http://schemas.microsoft.com/office/drawing/2014/main" id="{E01276B1-BEC4-EC96-ABFC-24C076CADC14}"/>
              </a:ext>
            </a:extLst>
          </p:cNvPr>
          <p:cNvSpPr/>
          <p:nvPr/>
        </p:nvSpPr>
        <p:spPr>
          <a:xfrm>
            <a:off x="5294602" y="5226340"/>
            <a:ext cx="3927687" cy="2093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000" cap="none">
                <a:solidFill>
                  <a:srgbClr val="757070"/>
                </a:solidFill>
                <a:latin typeface="Century Gothic"/>
                <a:ea typeface="Century Gothic"/>
                <a:cs typeface="Century Gothic"/>
                <a:sym typeface="Century Gothic"/>
              </a:rPr>
              <a:t>Representación de una gota PAD. Armstrong et al. 2022</a:t>
            </a:r>
            <a:r>
              <a:rPr lang="es-ES" sz="1000" cap="none" baseline="30000">
                <a:solidFill>
                  <a:srgbClr val="757070"/>
                </a:solidFill>
                <a:latin typeface="Century Gothic"/>
                <a:ea typeface="Century Gothic"/>
                <a:cs typeface="Century Gothic"/>
                <a:sym typeface="Century Gothic"/>
              </a:rPr>
              <a:t>4</a:t>
            </a:r>
            <a:endParaRPr sz="1000" cap="none" baseline="30000">
              <a:solidFill>
                <a:srgbClr val="757070"/>
              </a:solidFill>
              <a:latin typeface="Century Gothic"/>
              <a:ea typeface="Century Gothic"/>
              <a:cs typeface="Century Gothic"/>
              <a:sym typeface="Century Gothic"/>
            </a:endParaRPr>
          </a:p>
        </p:txBody>
      </p:sp>
      <p:pic>
        <p:nvPicPr>
          <p:cNvPr id="9" name="Google Shape;1204;p50">
            <a:extLst>
              <a:ext uri="{FF2B5EF4-FFF2-40B4-BE49-F238E27FC236}">
                <a16:creationId xmlns:a16="http://schemas.microsoft.com/office/drawing/2014/main" id="{6EB380A4-B258-5DD6-1321-755C63B3C837}"/>
              </a:ext>
            </a:extLst>
          </p:cNvPr>
          <p:cNvPicPr preferRelativeResize="0"/>
          <p:nvPr/>
        </p:nvPicPr>
        <p:blipFill rotWithShape="1">
          <a:blip r:embed="rId4">
            <a:alphaModFix/>
          </a:blip>
          <a:srcRect l="2430" b="26859"/>
          <a:stretch/>
        </p:blipFill>
        <p:spPr>
          <a:xfrm>
            <a:off x="5372100" y="1809861"/>
            <a:ext cx="6261100" cy="3351261"/>
          </a:xfrm>
          <a:prstGeom prst="rect">
            <a:avLst/>
          </a:prstGeom>
          <a:noFill/>
          <a:ln>
            <a:noFill/>
          </a:ln>
        </p:spPr>
      </p:pic>
    </p:spTree>
    <p:extLst>
      <p:ext uri="{BB962C8B-B14F-4D97-AF65-F5344CB8AC3E}">
        <p14:creationId xmlns:p14="http://schemas.microsoft.com/office/powerpoint/2010/main" val="2058055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4608-BB2D-BF19-A079-CEDCE38A010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83665ED-5543-E834-F14F-0D8F2B641601}"/>
              </a:ext>
            </a:extLst>
          </p:cNvPr>
          <p:cNvSpPr>
            <a:spLocks noGrp="1"/>
          </p:cNvSpPr>
          <p:nvPr>
            <p:ph sz="quarter" idx="24"/>
          </p:nvPr>
        </p:nvSpPr>
        <p:spPr/>
        <p:txBody>
          <a:bodyPr/>
          <a:lstStyle/>
          <a:p>
            <a:r>
              <a:rPr lang="es-ES" b="1"/>
              <a:t>PAD</a:t>
            </a:r>
            <a:r>
              <a:rPr lang="es-ES"/>
              <a:t>: dispersión de </a:t>
            </a:r>
            <a:r>
              <a:rPr lang="es-ES" err="1"/>
              <a:t>poliafrones</a:t>
            </a:r>
            <a:r>
              <a:rPr lang="es-ES"/>
              <a:t>.</a:t>
            </a:r>
          </a:p>
          <a:p>
            <a:pPr eaLnBrk="0" fontAlgn="base" hangingPunct="0">
              <a:lnSpc>
                <a:spcPct val="100000"/>
              </a:lnSpc>
              <a:spcBef>
                <a:spcPct val="0"/>
              </a:spcBef>
              <a:spcAft>
                <a:spcPct val="0"/>
              </a:spcAft>
              <a:buNone/>
              <a:defRPr/>
            </a:pPr>
            <a:r>
              <a:rPr lang="es-ES" altLang="es-ES" sz="700">
                <a:latin typeface="Century Gothic" panose="020B0502020202020204" pitchFamily="34" charset="0"/>
                <a:cs typeface="Arial" panose="020B0604020202020204" pitchFamily="34" charset="0"/>
              </a:rPr>
              <a:t>1. </a:t>
            </a:r>
            <a:r>
              <a:rPr lang="es-ES" altLang="es-ES" sz="700" err="1">
                <a:latin typeface="Century Gothic" panose="020B0502020202020204" pitchFamily="34" charset="0"/>
                <a:cs typeface="Arial" panose="020B0604020202020204" pitchFamily="34" charset="0"/>
              </a:rPr>
              <a:t>Praestegaard</a:t>
            </a:r>
            <a:r>
              <a:rPr lang="es-ES" altLang="es-ES" sz="700">
                <a:latin typeface="Century Gothic" panose="020B0502020202020204" pitchFamily="34" charset="0"/>
                <a:cs typeface="Arial" panose="020B0604020202020204" pitchFamily="34" charset="0"/>
              </a:rPr>
              <a:t> M, Steele F, </a:t>
            </a:r>
            <a:r>
              <a:rPr lang="es-ES" altLang="es-ES" sz="700" err="1">
                <a:latin typeface="Century Gothic" panose="020B0502020202020204" pitchFamily="34" charset="0"/>
                <a:cs typeface="Arial" panose="020B0604020202020204" pitchFamily="34" charset="0"/>
              </a:rPr>
              <a:t>Crutchley</a:t>
            </a:r>
            <a:r>
              <a:rPr lang="es-ES" altLang="es-ES" sz="700">
                <a:latin typeface="Century Gothic" panose="020B0502020202020204" pitchFamily="34" charset="0"/>
                <a:cs typeface="Arial" panose="020B0604020202020204" pitchFamily="34" charset="0"/>
              </a:rPr>
              <a:t> N, et al. </a:t>
            </a:r>
            <a:r>
              <a:rPr lang="es-ES" altLang="es-ES" sz="700" err="1">
                <a:latin typeface="Century Gothic" panose="020B0502020202020204" pitchFamily="34" charset="0"/>
                <a:cs typeface="Arial" panose="020B0604020202020204" pitchFamily="34" charset="0"/>
              </a:rPr>
              <a:t>Polyaphron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Dispersion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Technology</a:t>
            </a:r>
            <a:r>
              <a:rPr lang="es-ES" altLang="es-ES" sz="700">
                <a:latin typeface="Century Gothic" panose="020B0502020202020204" pitchFamily="34" charset="0"/>
                <a:cs typeface="Arial" panose="020B0604020202020204" pitchFamily="34" charset="0"/>
              </a:rPr>
              <a:t>, A Novel </a:t>
            </a:r>
            <a:r>
              <a:rPr lang="es-ES" altLang="es-ES" sz="700" err="1">
                <a:latin typeface="Century Gothic" panose="020B0502020202020204" pitchFamily="34" charset="0"/>
                <a:cs typeface="Arial" panose="020B0604020202020204" pitchFamily="34" charset="0"/>
              </a:rPr>
              <a:t>Topical</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Formulation</a:t>
            </a:r>
            <a:r>
              <a:rPr lang="es-ES" altLang="es-ES" sz="700">
                <a:latin typeface="Century Gothic" panose="020B0502020202020204" pitchFamily="34" charset="0"/>
                <a:cs typeface="Arial" panose="020B0604020202020204" pitchFamily="34" charset="0"/>
              </a:rPr>
              <a:t> and </a:t>
            </a:r>
            <a:r>
              <a:rPr lang="es-ES" altLang="es-ES" sz="700" err="1">
                <a:latin typeface="Century Gothic" panose="020B0502020202020204" pitchFamily="34" charset="0"/>
                <a:cs typeface="Arial" panose="020B0604020202020204" pitchFamily="34" charset="0"/>
              </a:rPr>
              <a:t>Delivery</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System</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Combining</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Drug</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Penetration</a:t>
            </a:r>
            <a:r>
              <a:rPr lang="es-ES" altLang="es-ES" sz="700">
                <a:latin typeface="Century Gothic" panose="020B0502020202020204" pitchFamily="34" charset="0"/>
                <a:cs typeface="Arial" panose="020B0604020202020204" pitchFamily="34" charset="0"/>
              </a:rPr>
              <a:t>, Local </a:t>
            </a:r>
            <a:r>
              <a:rPr lang="es-ES" altLang="es-ES" sz="700" err="1">
                <a:latin typeface="Century Gothic" panose="020B0502020202020204" pitchFamily="34" charset="0"/>
                <a:cs typeface="Arial" panose="020B0604020202020204" pitchFamily="34" charset="0"/>
              </a:rPr>
              <a:t>Tolerability</a:t>
            </a:r>
            <a:r>
              <a:rPr lang="es-ES" altLang="es-ES" sz="700">
                <a:latin typeface="Century Gothic" panose="020B0502020202020204" pitchFamily="34" charset="0"/>
                <a:cs typeface="Arial" panose="020B0604020202020204" pitchFamily="34" charset="0"/>
              </a:rPr>
              <a:t> and </a:t>
            </a:r>
            <a:r>
              <a:rPr lang="es-ES" altLang="es-ES" sz="700" err="1">
                <a:latin typeface="Century Gothic" panose="020B0502020202020204" pitchFamily="34" charset="0"/>
                <a:cs typeface="Arial" panose="020B0604020202020204" pitchFamily="34" charset="0"/>
              </a:rPr>
              <a:t>Convenience</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of</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Application</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Dermatol</a:t>
            </a:r>
            <a:r>
              <a:rPr lang="es-ES" altLang="es-ES" sz="700">
                <a:latin typeface="Century Gothic" panose="020B0502020202020204" pitchFamily="34" charset="0"/>
                <a:cs typeface="Arial" panose="020B0604020202020204" pitchFamily="34" charset="0"/>
              </a:rPr>
              <a:t> </a:t>
            </a:r>
            <a:r>
              <a:rPr lang="es-ES" altLang="es-ES" sz="700" err="1">
                <a:latin typeface="Century Gothic" panose="020B0502020202020204" pitchFamily="34" charset="0"/>
                <a:cs typeface="Arial" panose="020B0604020202020204" pitchFamily="34" charset="0"/>
              </a:rPr>
              <a:t>Ther</a:t>
            </a:r>
            <a:r>
              <a:rPr lang="es-ES" altLang="es-ES" sz="700">
                <a:latin typeface="Century Gothic" panose="020B0502020202020204" pitchFamily="34" charset="0"/>
                <a:cs typeface="Arial" panose="020B0604020202020204" pitchFamily="34" charset="0"/>
              </a:rPr>
              <a:t> 2022; 12: 2217-2231. </a:t>
            </a:r>
            <a:r>
              <a:rPr lang="es-ES" sz="700" kern="0">
                <a:latin typeface="Century Gothic" panose="020B0502020202020204" pitchFamily="34" charset="0"/>
                <a:cs typeface="Arial" panose="020B0604020202020204" pitchFamily="34" charset="0"/>
                <a:sym typeface="Arial"/>
              </a:rPr>
              <a:t>2. </a:t>
            </a:r>
            <a:r>
              <a:rPr lang="es-ES" sz="700" kern="0" err="1">
                <a:latin typeface="Century Gothic" panose="020B0502020202020204" pitchFamily="34" charset="0"/>
                <a:cs typeface="Arial" panose="020B0604020202020204" pitchFamily="34" charset="0"/>
                <a:sym typeface="Arial"/>
              </a:rPr>
              <a:t>Pinter</a:t>
            </a:r>
            <a:r>
              <a:rPr lang="es-ES" sz="700" kern="0">
                <a:latin typeface="Century Gothic" panose="020B0502020202020204" pitchFamily="34" charset="0"/>
                <a:cs typeface="Arial" panose="020B0604020202020204" pitchFamily="34" charset="0"/>
                <a:sym typeface="Arial"/>
              </a:rPr>
              <a:t> A, Green LJ, </a:t>
            </a:r>
            <a:r>
              <a:rPr lang="es-ES" sz="700" kern="0" err="1">
                <a:latin typeface="Century Gothic" panose="020B0502020202020204" pitchFamily="34" charset="0"/>
                <a:cs typeface="Arial" panose="020B0604020202020204" pitchFamily="34" charset="0"/>
                <a:sym typeface="Arial"/>
              </a:rPr>
              <a:t>Selmer</a:t>
            </a:r>
            <a:r>
              <a:rPr lang="es-ES" sz="700" kern="0">
                <a:latin typeface="Century Gothic" panose="020B0502020202020204" pitchFamily="34" charset="0"/>
                <a:cs typeface="Arial" panose="020B0604020202020204" pitchFamily="34" charset="0"/>
                <a:sym typeface="Arial"/>
              </a:rPr>
              <a:t> J, et al. A </a:t>
            </a:r>
            <a:r>
              <a:rPr lang="es-ES" sz="700" kern="0" err="1">
                <a:latin typeface="Century Gothic" panose="020B0502020202020204" pitchFamily="34" charset="0"/>
                <a:cs typeface="Arial" panose="020B0604020202020204" pitchFamily="34" charset="0"/>
                <a:sym typeface="Arial"/>
              </a:rPr>
              <a:t>pooled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analysis</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randomized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controlled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phase</a:t>
            </a:r>
            <a:r>
              <a:rPr lang="es-ES" sz="700" kern="0">
                <a:latin typeface="Century Gothic" panose="020B0502020202020204" pitchFamily="34" charset="0"/>
                <a:cs typeface="Arial" panose="020B0604020202020204" pitchFamily="34" charset="0"/>
                <a:sym typeface="Arial"/>
              </a:rPr>
              <a:t> 3 </a:t>
            </a:r>
            <a:r>
              <a:rPr lang="es-ES" sz="700" kern="0" err="1">
                <a:latin typeface="Century Gothic" panose="020B0502020202020204" pitchFamily="34" charset="0"/>
                <a:cs typeface="Arial" panose="020B0604020202020204" pitchFamily="34" charset="0"/>
                <a:sym typeface="Arial"/>
              </a:rPr>
              <a:t>trials</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investigating</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the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efficacy</a:t>
            </a:r>
            <a:r>
              <a:rPr lang="es-ES" sz="700" kern="0">
                <a:latin typeface="Century Gothic" panose="020B0502020202020204" pitchFamily="34" charset="0"/>
                <a:cs typeface="Arial" panose="020B0604020202020204" pitchFamily="34" charset="0"/>
                <a:sym typeface="Arial"/>
              </a:rPr>
              <a:t> and safety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a novel, </a:t>
            </a:r>
            <a:r>
              <a:rPr lang="es-ES" sz="700" kern="0" err="1">
                <a:latin typeface="Century Gothic" panose="020B0502020202020204" pitchFamily="34" charset="0"/>
                <a:cs typeface="Arial" panose="020B0604020202020204" pitchFamily="34" charset="0"/>
                <a:sym typeface="Arial"/>
              </a:rPr>
              <a:t>fixed</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dose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calcipotriene</a:t>
            </a:r>
            <a:r>
              <a:rPr lang="es-ES" sz="700" kern="0">
                <a:latin typeface="Century Gothic" panose="020B0502020202020204" pitchFamily="34" charset="0"/>
                <a:cs typeface="Arial" panose="020B0604020202020204" pitchFamily="34" charset="0"/>
                <a:sym typeface="Arial"/>
              </a:rPr>
              <a:t> and </a:t>
            </a:r>
            <a:r>
              <a:rPr lang="es-ES" sz="700" kern="0" err="1">
                <a:latin typeface="Century Gothic" panose="020B0502020202020204" pitchFamily="34" charset="0"/>
                <a:cs typeface="Arial" panose="020B0604020202020204" pitchFamily="34" charset="0"/>
                <a:sym typeface="Arial"/>
              </a:rPr>
              <a:t>betamethasone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dipropionate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cream</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for</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the</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topical</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treatment</a:t>
            </a:r>
            <a:r>
              <a:rPr lang="es-ES" sz="700" kern="0">
                <a:latin typeface="Century Gothic" panose="020B0502020202020204" pitchFamily="34" charset="0"/>
                <a:cs typeface="Arial" panose="020B0604020202020204" pitchFamily="34" charset="0"/>
                <a:sym typeface="Arial"/>
              </a:rPr>
              <a:t> </a:t>
            </a:r>
            <a:r>
              <a:rPr lang="es-ES" sz="700" kern="0" err="1">
                <a:latin typeface="Century Gothic" panose="020B0502020202020204" pitchFamily="34" charset="0"/>
                <a:cs typeface="Arial" panose="020B0604020202020204" pitchFamily="34" charset="0"/>
                <a:sym typeface="Arial"/>
              </a:rPr>
              <a:t>of</a:t>
            </a:r>
            <a:r>
              <a:rPr lang="es-ES" sz="700" kern="0">
                <a:latin typeface="Century Gothic" panose="020B0502020202020204" pitchFamily="34" charset="0"/>
                <a:cs typeface="Arial" panose="020B0604020202020204" pitchFamily="34" charset="0"/>
                <a:sym typeface="Arial"/>
              </a:rPr>
              <a:t> plaque psoriasis. J </a:t>
            </a:r>
            <a:r>
              <a:rPr lang="es-ES" sz="700" kern="0" err="1">
                <a:latin typeface="Century Gothic" panose="020B0502020202020204" pitchFamily="34" charset="0"/>
                <a:cs typeface="Arial" panose="020B0604020202020204" pitchFamily="34" charset="0"/>
                <a:sym typeface="Arial"/>
              </a:rPr>
              <a:t>Eur</a:t>
            </a:r>
            <a:r>
              <a:rPr lang="es-ES" sz="700" kern="0">
                <a:latin typeface="Century Gothic" panose="020B0502020202020204" pitchFamily="34" charset="0"/>
                <a:cs typeface="Arial" panose="020B0604020202020204" pitchFamily="34" charset="0"/>
                <a:sym typeface="Arial"/>
              </a:rPr>
              <a:t> Acad </a:t>
            </a:r>
            <a:r>
              <a:rPr lang="es-ES" sz="700" kern="0" err="1">
                <a:latin typeface="Century Gothic" panose="020B0502020202020204" pitchFamily="34" charset="0"/>
                <a:cs typeface="Arial" panose="020B0604020202020204" pitchFamily="34" charset="0"/>
                <a:sym typeface="Arial"/>
              </a:rPr>
              <a:t>Venereol</a:t>
            </a:r>
            <a:r>
              <a:rPr lang="es-ES" sz="700" kern="0">
                <a:latin typeface="Century Gothic" panose="020B0502020202020204" pitchFamily="34" charset="0"/>
                <a:cs typeface="Arial" panose="020B0604020202020204" pitchFamily="34" charset="0"/>
                <a:sym typeface="Arial"/>
              </a:rPr>
              <a:t>. 2022;36(2):228-236.</a:t>
            </a:r>
            <a:endParaRPr kumimoji="0" lang="es-ES" altLang="es-ES" sz="700" u="none" strike="noStrike" kern="1200" cap="none" spc="0" normalizeH="0" baseline="0" noProof="0">
              <a:ln>
                <a:noFill/>
              </a:ln>
              <a:effectLst/>
              <a:uLnTx/>
              <a:uFillTx/>
              <a:latin typeface="Century Gothic" panose="020B0502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CAA6D0A9-072D-54EF-DAC2-E4578BF40B46}"/>
              </a:ext>
            </a:extLst>
          </p:cNvPr>
          <p:cNvSpPr>
            <a:spLocks noGrp="1"/>
          </p:cNvSpPr>
          <p:nvPr>
            <p:ph sz="quarter" idx="18"/>
          </p:nvPr>
        </p:nvSpPr>
        <p:spPr>
          <a:xfrm>
            <a:off x="2042984" y="65904"/>
            <a:ext cx="8989083" cy="815545"/>
          </a:xfrm>
        </p:spPr>
        <p:txBody>
          <a:bodyPr>
            <a:normAutofit/>
          </a:bodyPr>
          <a:lstStyle/>
          <a:p>
            <a:r>
              <a:rPr lang="es-ES"/>
              <a:t>Tecnología PAD: Penetración </a:t>
            </a:r>
          </a:p>
        </p:txBody>
      </p:sp>
      <p:pic>
        <p:nvPicPr>
          <p:cNvPr id="9" name="Imagen 8" descr="Imagen que contiene panal, interior, objeto, luz&#10;&#10;El contenido generado por IA puede ser incorrecto.">
            <a:extLst>
              <a:ext uri="{FF2B5EF4-FFF2-40B4-BE49-F238E27FC236}">
                <a16:creationId xmlns:a16="http://schemas.microsoft.com/office/drawing/2014/main" id="{B3A44B75-037D-3902-56C4-219DADF4DD19}"/>
              </a:ext>
            </a:extLst>
          </p:cNvPr>
          <p:cNvPicPr>
            <a:picLocks noChangeAspect="1"/>
          </p:cNvPicPr>
          <p:nvPr/>
        </p:nvPicPr>
        <p:blipFill>
          <a:blip r:embed="rId3" cstate="email">
            <a:extLst>
              <a:ext uri="{28A0092B-C50C-407E-A947-70E740481C1C}">
                <a14:useLocalDpi xmlns:a14="http://schemas.microsoft.com/office/drawing/2010/main" val="0"/>
              </a:ext>
            </a:extLst>
          </a:blip>
          <a:srcRect b="72407"/>
          <a:stretch>
            <a:fillRect/>
          </a:stretch>
        </p:blipFill>
        <p:spPr>
          <a:xfrm rot="5400000">
            <a:off x="-368779" y="4507643"/>
            <a:ext cx="2062435" cy="1324880"/>
          </a:xfrm>
          <a:prstGeom prst="rect">
            <a:avLst/>
          </a:prstGeom>
        </p:spPr>
      </p:pic>
      <p:pic>
        <p:nvPicPr>
          <p:cNvPr id="10" name="Imagen 9" descr="Imagen que contiene panal, con baldosas, edificio, raqueta&#10;&#10;El contenido generado por IA puede ser incorrecto.">
            <a:extLst>
              <a:ext uri="{FF2B5EF4-FFF2-40B4-BE49-F238E27FC236}">
                <a16:creationId xmlns:a16="http://schemas.microsoft.com/office/drawing/2014/main" id="{AEAFC369-74BA-ACB6-FF5E-F8A7069EEE1E}"/>
              </a:ext>
            </a:extLst>
          </p:cNvPr>
          <p:cNvPicPr>
            <a:picLocks noChangeAspect="1"/>
          </p:cNvPicPr>
          <p:nvPr/>
        </p:nvPicPr>
        <p:blipFill>
          <a:blip r:embed="rId4" cstate="email">
            <a:extLst>
              <a:ext uri="{28A0092B-C50C-407E-A947-70E740481C1C}">
                <a14:useLocalDpi xmlns:a14="http://schemas.microsoft.com/office/drawing/2010/main" val="0"/>
              </a:ext>
            </a:extLst>
          </a:blip>
          <a:srcRect r="56270" b="33502"/>
          <a:stretch>
            <a:fillRect/>
          </a:stretch>
        </p:blipFill>
        <p:spPr>
          <a:xfrm>
            <a:off x="10914473" y="1605424"/>
            <a:ext cx="1722027" cy="4560426"/>
          </a:xfrm>
          <a:prstGeom prst="rect">
            <a:avLst/>
          </a:prstGeom>
        </p:spPr>
      </p:pic>
      <p:sp>
        <p:nvSpPr>
          <p:cNvPr id="18" name="Marcador de contenido 2">
            <a:extLst>
              <a:ext uri="{FF2B5EF4-FFF2-40B4-BE49-F238E27FC236}">
                <a16:creationId xmlns:a16="http://schemas.microsoft.com/office/drawing/2014/main" id="{48EE155B-97AB-61B2-B7D8-282A783419EA}"/>
              </a:ext>
            </a:extLst>
          </p:cNvPr>
          <p:cNvSpPr txBox="1">
            <a:spLocks/>
          </p:cNvSpPr>
          <p:nvPr/>
        </p:nvSpPr>
        <p:spPr>
          <a:xfrm>
            <a:off x="944811" y="1403731"/>
            <a:ext cx="10515600" cy="1148263"/>
          </a:xfrm>
          <a:prstGeom prst="rect">
            <a:avLst/>
          </a:prstGeom>
        </p:spPr>
        <p:txBody>
          <a:bodyPr/>
          <a:lstStyle>
            <a:lvl1pPr marL="457189" indent="-457189" algn="l" defTabSz="609585" rtl="0" eaLnBrk="1" latinLnBrk="0" hangingPunct="1">
              <a:spcBef>
                <a:spcPct val="20000"/>
              </a:spcBef>
              <a:buFont typeface="Arial"/>
              <a:buChar char="•"/>
              <a:defRPr sz="1867" kern="1200">
                <a:solidFill>
                  <a:srgbClr val="2E313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sz="1800">
                <a:solidFill>
                  <a:schemeClr val="tx1"/>
                </a:solidFill>
                <a:latin typeface="Arial" panose="020B0604020202020204" pitchFamily="34" charset="0"/>
                <a:cs typeface="Arial" panose="020B0604020202020204" pitchFamily="34" charset="0"/>
              </a:rPr>
              <a:t>Solubilidad completa de los principios activos</a:t>
            </a:r>
          </a:p>
          <a:p>
            <a:pPr>
              <a:buClrTx/>
            </a:pPr>
            <a:r>
              <a:rPr lang="es-ES" sz="1800">
                <a:solidFill>
                  <a:schemeClr val="tx1"/>
                </a:solidFill>
                <a:latin typeface="Arial" panose="020B0604020202020204" pitchFamily="34" charset="0"/>
                <a:cs typeface="Arial" panose="020B0604020202020204" pitchFamily="34" charset="0"/>
              </a:rPr>
              <a:t>Evaporación del agua tras la aplicación conlleva la sobresaturación del fármaco</a:t>
            </a:r>
          </a:p>
          <a:p>
            <a:pPr>
              <a:buClrTx/>
            </a:pPr>
            <a:r>
              <a:rPr lang="es-ES" sz="1800">
                <a:solidFill>
                  <a:schemeClr val="tx1"/>
                </a:solidFill>
                <a:latin typeface="Arial" panose="020B0604020202020204" pitchFamily="34" charset="0"/>
                <a:cs typeface="Arial" panose="020B0604020202020204" pitchFamily="34" charset="0"/>
              </a:rPr>
              <a:t>Bajos niveles de tensioactivos libres que dificulten la penetración</a:t>
            </a:r>
          </a:p>
          <a:p>
            <a:pPr>
              <a:buClrTx/>
            </a:pPr>
            <a:endParaRPr lang="es-ES" sz="2000">
              <a:latin typeface="Arial" panose="020B0604020202020204" pitchFamily="34" charset="0"/>
              <a:cs typeface="Arial" panose="020B0604020202020204" pitchFamily="34" charset="0"/>
            </a:endParaRPr>
          </a:p>
        </p:txBody>
      </p:sp>
      <p:grpSp>
        <p:nvGrpSpPr>
          <p:cNvPr id="19" name="Google Shape;718;p18">
            <a:extLst>
              <a:ext uri="{FF2B5EF4-FFF2-40B4-BE49-F238E27FC236}">
                <a16:creationId xmlns:a16="http://schemas.microsoft.com/office/drawing/2014/main" id="{1008C6BF-6332-54EE-569D-FED3DB83372C}"/>
              </a:ext>
            </a:extLst>
          </p:cNvPr>
          <p:cNvGrpSpPr/>
          <p:nvPr/>
        </p:nvGrpSpPr>
        <p:grpSpPr>
          <a:xfrm>
            <a:off x="4603745" y="2610391"/>
            <a:ext cx="4074211" cy="3225970"/>
            <a:chOff x="1203092" y="3470478"/>
            <a:chExt cx="3354519" cy="2702986"/>
          </a:xfrm>
        </p:grpSpPr>
        <p:pic>
          <p:nvPicPr>
            <p:cNvPr id="20" name="Google Shape;719;p18">
              <a:extLst>
                <a:ext uri="{FF2B5EF4-FFF2-40B4-BE49-F238E27FC236}">
                  <a16:creationId xmlns:a16="http://schemas.microsoft.com/office/drawing/2014/main" id="{898E5554-0907-A1DB-7AA7-B0BDAEF3DE82}"/>
                </a:ext>
              </a:extLst>
            </p:cNvPr>
            <p:cNvPicPr preferRelativeResize="0"/>
            <p:nvPr/>
          </p:nvPicPr>
          <p:blipFill rotWithShape="1">
            <a:blip r:embed="rId5">
              <a:alphaModFix/>
            </a:blip>
            <a:srcRect l="3614" r="47969" b="7226"/>
            <a:stretch/>
          </p:blipFill>
          <p:spPr>
            <a:xfrm>
              <a:off x="1232041" y="3470478"/>
              <a:ext cx="2808658" cy="2677451"/>
            </a:xfrm>
            <a:prstGeom prst="rect">
              <a:avLst/>
            </a:prstGeom>
            <a:noFill/>
            <a:ln>
              <a:noFill/>
            </a:ln>
          </p:spPr>
        </p:pic>
        <p:sp>
          <p:nvSpPr>
            <p:cNvPr id="21" name="Google Shape;720;p18">
              <a:extLst>
                <a:ext uri="{FF2B5EF4-FFF2-40B4-BE49-F238E27FC236}">
                  <a16:creationId xmlns:a16="http://schemas.microsoft.com/office/drawing/2014/main" id="{ED629D09-D48D-256B-E342-123260C565E3}"/>
                </a:ext>
              </a:extLst>
            </p:cNvPr>
            <p:cNvSpPr txBox="1"/>
            <p:nvPr/>
          </p:nvSpPr>
          <p:spPr>
            <a:xfrm>
              <a:off x="1885185" y="3509936"/>
              <a:ext cx="1923804"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Betametasona</a:t>
              </a:r>
              <a:endParaRPr kumimoji="0" lang="es-ES" sz="1600" b="1" i="0" u="none" strike="noStrike" kern="1200" cap="none" spc="0" normalizeH="0" baseline="0" noProof="0">
                <a:ln>
                  <a:noFill/>
                </a:ln>
                <a:effectLst/>
                <a:uLnTx/>
                <a:uFillTx/>
                <a:latin typeface="Arial" panose="020B0604020202020204" pitchFamily="34" charset="0"/>
                <a:ea typeface="Calibri"/>
                <a:cs typeface="Arial" panose="020B0604020202020204" pitchFamily="34" charset="0"/>
                <a:sym typeface="Calibri"/>
              </a:endParaRPr>
            </a:p>
          </p:txBody>
        </p:sp>
        <p:sp>
          <p:nvSpPr>
            <p:cNvPr id="22" name="Google Shape;721;p18">
              <a:extLst>
                <a:ext uri="{FF2B5EF4-FFF2-40B4-BE49-F238E27FC236}">
                  <a16:creationId xmlns:a16="http://schemas.microsoft.com/office/drawing/2014/main" id="{6FAE8350-C936-DF99-425A-8A13A35A5F87}"/>
                </a:ext>
              </a:extLst>
            </p:cNvPr>
            <p:cNvSpPr txBox="1"/>
            <p:nvPr/>
          </p:nvSpPr>
          <p:spPr>
            <a:xfrm>
              <a:off x="2084624" y="3959682"/>
              <a:ext cx="1201134" cy="39317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Crema PAD CAL/BDP</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Gel CAL/BDP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722;p18">
              <a:extLst>
                <a:ext uri="{FF2B5EF4-FFF2-40B4-BE49-F238E27FC236}">
                  <a16:creationId xmlns:a16="http://schemas.microsoft.com/office/drawing/2014/main" id="{2504D9C8-3B68-0D13-64CE-B66BBB85FEE3}"/>
                </a:ext>
              </a:extLst>
            </p:cNvPr>
            <p:cNvSpPr txBox="1"/>
            <p:nvPr/>
          </p:nvSpPr>
          <p:spPr>
            <a:xfrm rot="-5400000">
              <a:off x="356606" y="4647248"/>
              <a:ext cx="1923804"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Flujo acumulativo (ng/cm</a:t>
              </a:r>
              <a:r>
                <a:rPr kumimoji="0" lang="es-ES" sz="900" b="1" i="0" u="none" strike="noStrike" kern="1200" cap="none" spc="0" normalizeH="0" baseline="30000" noProof="0">
                  <a:ln>
                    <a:noFill/>
                  </a:ln>
                  <a:solidFill>
                    <a:srgbClr val="000000"/>
                  </a:solidFill>
                  <a:effectLst/>
                  <a:uLnTx/>
                  <a:uFillTx/>
                  <a:latin typeface="Arial"/>
                  <a:ea typeface="Arial"/>
                  <a:cs typeface="Arial"/>
                  <a:sym typeface="Arial"/>
                </a:rPr>
                <a:t>2</a:t>
              </a: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a:t>
              </a:r>
              <a:endParaRPr kumimoji="0" sz="9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723;p18">
              <a:extLst>
                <a:ext uri="{FF2B5EF4-FFF2-40B4-BE49-F238E27FC236}">
                  <a16:creationId xmlns:a16="http://schemas.microsoft.com/office/drawing/2014/main" id="{BEE6A217-EF46-A142-DB7F-611A0ABC18D0}"/>
                </a:ext>
              </a:extLst>
            </p:cNvPr>
            <p:cNvSpPr txBox="1"/>
            <p:nvPr/>
          </p:nvSpPr>
          <p:spPr>
            <a:xfrm>
              <a:off x="1203092" y="3539369"/>
              <a:ext cx="293099" cy="3057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724;p18">
              <a:extLst>
                <a:ext uri="{FF2B5EF4-FFF2-40B4-BE49-F238E27FC236}">
                  <a16:creationId xmlns:a16="http://schemas.microsoft.com/office/drawing/2014/main" id="{6899F029-E6CA-3CE1-21BF-BC8A64590033}"/>
                </a:ext>
              </a:extLst>
            </p:cNvPr>
            <p:cNvSpPr txBox="1"/>
            <p:nvPr/>
          </p:nvSpPr>
          <p:spPr>
            <a:xfrm>
              <a:off x="1809528" y="5941713"/>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25;p18">
              <a:extLst>
                <a:ext uri="{FF2B5EF4-FFF2-40B4-BE49-F238E27FC236}">
                  <a16:creationId xmlns:a16="http://schemas.microsoft.com/office/drawing/2014/main" id="{F524F709-2B73-D541-9C12-6FE2C69A2215}"/>
                </a:ext>
              </a:extLst>
            </p:cNvPr>
            <p:cNvSpPr txBox="1"/>
            <p:nvPr/>
          </p:nvSpPr>
          <p:spPr>
            <a:xfrm>
              <a:off x="2001610"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726;p18">
              <a:extLst>
                <a:ext uri="{FF2B5EF4-FFF2-40B4-BE49-F238E27FC236}">
                  <a16:creationId xmlns:a16="http://schemas.microsoft.com/office/drawing/2014/main" id="{686A1716-51E6-C33D-57E3-D597A14F2CD2}"/>
                </a:ext>
              </a:extLst>
            </p:cNvPr>
            <p:cNvSpPr txBox="1"/>
            <p:nvPr/>
          </p:nvSpPr>
          <p:spPr>
            <a:xfrm>
              <a:off x="2269295"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727;p18">
              <a:extLst>
                <a:ext uri="{FF2B5EF4-FFF2-40B4-BE49-F238E27FC236}">
                  <a16:creationId xmlns:a16="http://schemas.microsoft.com/office/drawing/2014/main" id="{BE4A37DA-225D-A56E-096C-9307EF96F61D}"/>
                </a:ext>
              </a:extLst>
            </p:cNvPr>
            <p:cNvSpPr txBox="1"/>
            <p:nvPr/>
          </p:nvSpPr>
          <p:spPr>
            <a:xfrm>
              <a:off x="2548629"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36</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728;p18">
              <a:extLst>
                <a:ext uri="{FF2B5EF4-FFF2-40B4-BE49-F238E27FC236}">
                  <a16:creationId xmlns:a16="http://schemas.microsoft.com/office/drawing/2014/main" id="{CACA25AF-78CF-5587-8F22-DF73F9EB2DE5}"/>
                </a:ext>
              </a:extLst>
            </p:cNvPr>
            <p:cNvSpPr txBox="1"/>
            <p:nvPr/>
          </p:nvSpPr>
          <p:spPr>
            <a:xfrm>
              <a:off x="2821853"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48</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729;p18">
              <a:extLst>
                <a:ext uri="{FF2B5EF4-FFF2-40B4-BE49-F238E27FC236}">
                  <a16:creationId xmlns:a16="http://schemas.microsoft.com/office/drawing/2014/main" id="{2B455CF9-3BE1-F16F-E7CB-A97E96A869A5}"/>
                </a:ext>
              </a:extLst>
            </p:cNvPr>
            <p:cNvSpPr txBox="1"/>
            <p:nvPr/>
          </p:nvSpPr>
          <p:spPr>
            <a:xfrm>
              <a:off x="3095860"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730;p18">
              <a:extLst>
                <a:ext uri="{FF2B5EF4-FFF2-40B4-BE49-F238E27FC236}">
                  <a16:creationId xmlns:a16="http://schemas.microsoft.com/office/drawing/2014/main" id="{2E0B4267-5A60-A957-8B07-A52136A35D08}"/>
                </a:ext>
              </a:extLst>
            </p:cNvPr>
            <p:cNvSpPr txBox="1"/>
            <p:nvPr/>
          </p:nvSpPr>
          <p:spPr>
            <a:xfrm>
              <a:off x="3371117"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72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Google Shape;731;p18">
              <a:extLst>
                <a:ext uri="{FF2B5EF4-FFF2-40B4-BE49-F238E27FC236}">
                  <a16:creationId xmlns:a16="http://schemas.microsoft.com/office/drawing/2014/main" id="{86AA4D14-4A25-8671-49F0-54F2D75BB0FA}"/>
                </a:ext>
              </a:extLst>
            </p:cNvPr>
            <p:cNvSpPr txBox="1"/>
            <p:nvPr/>
          </p:nvSpPr>
          <p:spPr>
            <a:xfrm>
              <a:off x="3636478" y="5941713"/>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 name="Google Shape;732;p18">
              <a:extLst>
                <a:ext uri="{FF2B5EF4-FFF2-40B4-BE49-F238E27FC236}">
                  <a16:creationId xmlns:a16="http://schemas.microsoft.com/office/drawing/2014/main" id="{AA5EA43A-264B-1AEE-9ABA-682773AE73CF}"/>
                </a:ext>
              </a:extLst>
            </p:cNvPr>
            <p:cNvSpPr txBox="1"/>
            <p:nvPr/>
          </p:nvSpPr>
          <p:spPr>
            <a:xfrm>
              <a:off x="3869085" y="5957591"/>
              <a:ext cx="688526" cy="215873"/>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Horas</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733;p18">
              <a:extLst>
                <a:ext uri="{FF2B5EF4-FFF2-40B4-BE49-F238E27FC236}">
                  <a16:creationId xmlns:a16="http://schemas.microsoft.com/office/drawing/2014/main" id="{53020AC8-CDBB-AF74-FFA0-E647E9E52FBC}"/>
                </a:ext>
              </a:extLst>
            </p:cNvPr>
            <p:cNvSpPr txBox="1"/>
            <p:nvPr/>
          </p:nvSpPr>
          <p:spPr>
            <a:xfrm>
              <a:off x="1664536" y="5753220"/>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734;p18">
              <a:extLst>
                <a:ext uri="{FF2B5EF4-FFF2-40B4-BE49-F238E27FC236}">
                  <a16:creationId xmlns:a16="http://schemas.microsoft.com/office/drawing/2014/main" id="{ACD96CB0-9E22-8E35-EB94-F2C058AD750D}"/>
                </a:ext>
              </a:extLst>
            </p:cNvPr>
            <p:cNvSpPr txBox="1"/>
            <p:nvPr/>
          </p:nvSpPr>
          <p:spPr>
            <a:xfrm>
              <a:off x="1416591" y="5465051"/>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735;p18">
              <a:extLst>
                <a:ext uri="{FF2B5EF4-FFF2-40B4-BE49-F238E27FC236}">
                  <a16:creationId xmlns:a16="http://schemas.microsoft.com/office/drawing/2014/main" id="{0811B534-E761-F2A4-1627-E0126DB8DF51}"/>
                </a:ext>
              </a:extLst>
            </p:cNvPr>
            <p:cNvSpPr txBox="1"/>
            <p:nvPr/>
          </p:nvSpPr>
          <p:spPr>
            <a:xfrm>
              <a:off x="1415826" y="5135138"/>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736;p18">
              <a:extLst>
                <a:ext uri="{FF2B5EF4-FFF2-40B4-BE49-F238E27FC236}">
                  <a16:creationId xmlns:a16="http://schemas.microsoft.com/office/drawing/2014/main" id="{7C7EF2E5-9251-AC5E-46F7-AB9BB8C181F3}"/>
                </a:ext>
              </a:extLst>
            </p:cNvPr>
            <p:cNvSpPr txBox="1"/>
            <p:nvPr/>
          </p:nvSpPr>
          <p:spPr>
            <a:xfrm>
              <a:off x="1415825" y="4815573"/>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737;p18">
              <a:extLst>
                <a:ext uri="{FF2B5EF4-FFF2-40B4-BE49-F238E27FC236}">
                  <a16:creationId xmlns:a16="http://schemas.microsoft.com/office/drawing/2014/main" id="{5A8635F5-2DCD-2A9D-CD9D-F0DBBC7AB4DD}"/>
                </a:ext>
              </a:extLst>
            </p:cNvPr>
            <p:cNvSpPr txBox="1"/>
            <p:nvPr/>
          </p:nvSpPr>
          <p:spPr>
            <a:xfrm>
              <a:off x="1412217" y="4494584"/>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738;p18">
              <a:extLst>
                <a:ext uri="{FF2B5EF4-FFF2-40B4-BE49-F238E27FC236}">
                  <a16:creationId xmlns:a16="http://schemas.microsoft.com/office/drawing/2014/main" id="{1FDD8012-EBDC-FDF6-CA1B-E1735AED3546}"/>
                </a:ext>
              </a:extLst>
            </p:cNvPr>
            <p:cNvSpPr txBox="1"/>
            <p:nvPr/>
          </p:nvSpPr>
          <p:spPr>
            <a:xfrm>
              <a:off x="1411452" y="4164671"/>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5000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739;p18">
              <a:extLst>
                <a:ext uri="{FF2B5EF4-FFF2-40B4-BE49-F238E27FC236}">
                  <a16:creationId xmlns:a16="http://schemas.microsoft.com/office/drawing/2014/main" id="{506356AF-6193-26DE-4A75-E4989F0EB982}"/>
                </a:ext>
              </a:extLst>
            </p:cNvPr>
            <p:cNvSpPr txBox="1"/>
            <p:nvPr/>
          </p:nvSpPr>
          <p:spPr>
            <a:xfrm>
              <a:off x="1411451" y="3845106"/>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1" name="Google Shape;740;p18">
            <a:extLst>
              <a:ext uri="{FF2B5EF4-FFF2-40B4-BE49-F238E27FC236}">
                <a16:creationId xmlns:a16="http://schemas.microsoft.com/office/drawing/2014/main" id="{BDAF0250-7077-5652-C755-E61636BCBCEC}"/>
              </a:ext>
            </a:extLst>
          </p:cNvPr>
          <p:cNvGrpSpPr/>
          <p:nvPr/>
        </p:nvGrpSpPr>
        <p:grpSpPr>
          <a:xfrm>
            <a:off x="988880" y="2657483"/>
            <a:ext cx="4155898" cy="3150505"/>
            <a:chOff x="4367521" y="3502847"/>
            <a:chExt cx="3370575" cy="2660357"/>
          </a:xfrm>
        </p:grpSpPr>
        <p:pic>
          <p:nvPicPr>
            <p:cNvPr id="42" name="Google Shape;741;p18">
              <a:extLst>
                <a:ext uri="{FF2B5EF4-FFF2-40B4-BE49-F238E27FC236}">
                  <a16:creationId xmlns:a16="http://schemas.microsoft.com/office/drawing/2014/main" id="{8DDA2512-EB16-6481-0972-2C831EDAF934}"/>
                </a:ext>
              </a:extLst>
            </p:cNvPr>
            <p:cNvPicPr preferRelativeResize="0"/>
            <p:nvPr/>
          </p:nvPicPr>
          <p:blipFill rotWithShape="1">
            <a:blip r:embed="rId5">
              <a:alphaModFix/>
            </a:blip>
            <a:srcRect l="51584" b="8349"/>
            <a:stretch/>
          </p:blipFill>
          <p:spPr>
            <a:xfrm>
              <a:off x="4367521" y="3502847"/>
              <a:ext cx="2808657" cy="2645082"/>
            </a:xfrm>
            <a:prstGeom prst="rect">
              <a:avLst/>
            </a:prstGeom>
            <a:noFill/>
            <a:ln>
              <a:noFill/>
            </a:ln>
          </p:spPr>
        </p:pic>
        <p:sp>
          <p:nvSpPr>
            <p:cNvPr id="43" name="Google Shape;742;p18">
              <a:extLst>
                <a:ext uri="{FF2B5EF4-FFF2-40B4-BE49-F238E27FC236}">
                  <a16:creationId xmlns:a16="http://schemas.microsoft.com/office/drawing/2014/main" id="{12AA5B60-4445-C6AC-18E5-6F718766FD3B}"/>
                </a:ext>
              </a:extLst>
            </p:cNvPr>
            <p:cNvSpPr txBox="1"/>
            <p:nvPr/>
          </p:nvSpPr>
          <p:spPr>
            <a:xfrm>
              <a:off x="5220104" y="3992051"/>
              <a:ext cx="1201134" cy="39317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Crema PAD CAL/BDP</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rial"/>
                  <a:ea typeface="Arial"/>
                  <a:cs typeface="Arial"/>
                  <a:sym typeface="Arial"/>
                </a:rPr>
                <a:t>Gel CAL/BDP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743;p18">
              <a:extLst>
                <a:ext uri="{FF2B5EF4-FFF2-40B4-BE49-F238E27FC236}">
                  <a16:creationId xmlns:a16="http://schemas.microsoft.com/office/drawing/2014/main" id="{C9034263-8E93-850B-1B23-22A0A4BD3E15}"/>
                </a:ext>
              </a:extLst>
            </p:cNvPr>
            <p:cNvSpPr txBox="1"/>
            <p:nvPr/>
          </p:nvSpPr>
          <p:spPr>
            <a:xfrm>
              <a:off x="4636552" y="3548608"/>
              <a:ext cx="2648014" cy="338514"/>
            </a:xfrm>
            <a:prstGeom prst="rect">
              <a:avLst/>
            </a:prstGeom>
            <a:solidFill>
              <a:schemeClr val="lt1"/>
            </a:solidFill>
            <a:ln>
              <a:noFill/>
            </a:ln>
          </p:spPr>
          <p:txBody>
            <a:bodyPr spcFirstLastPara="1" wrap="square" lIns="91425" tIns="45700" rIns="91425" bIns="45700" anchor="t" anchorCtr="0">
              <a:spAutoFit/>
            </a:bodyPr>
            <a:lstStyle>
              <a:defPPr>
                <a:defRPr lang="es-ES_tradnl"/>
              </a:defPPr>
              <a:lvl1pPr marR="0" lvl="0" indent="0" algn="ctr">
                <a:spcBef>
                  <a:spcPts val="0"/>
                </a:spcBef>
                <a:spcAft>
                  <a:spcPts val="0"/>
                </a:spcAft>
                <a:buNone/>
                <a:defRPr>
                  <a:solidFill>
                    <a:schemeClr val="accent6">
                      <a:lumMod val="50000"/>
                    </a:schemeClr>
                  </a:solidFill>
                  <a:ea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Arial"/>
                </a:rPr>
                <a:t>Calcipotriol</a:t>
              </a:r>
              <a:endParaRPr kumimoji="0" lang="es-ES" sz="16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45" name="Google Shape;744;p18">
              <a:extLst>
                <a:ext uri="{FF2B5EF4-FFF2-40B4-BE49-F238E27FC236}">
                  <a16:creationId xmlns:a16="http://schemas.microsoft.com/office/drawing/2014/main" id="{E39ACDF0-0A18-F3F8-84A1-8452C57391A8}"/>
                </a:ext>
              </a:extLst>
            </p:cNvPr>
            <p:cNvSpPr txBox="1"/>
            <p:nvPr/>
          </p:nvSpPr>
          <p:spPr>
            <a:xfrm rot="-5400000">
              <a:off x="3559234" y="4743070"/>
              <a:ext cx="1923804" cy="2308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Flujo acumulativo (ng/cm</a:t>
              </a:r>
              <a:r>
                <a:rPr kumimoji="0" lang="es-ES" sz="900" b="1" i="0" u="none" strike="noStrike" kern="1200" cap="none" spc="0" normalizeH="0" baseline="30000" noProof="0">
                  <a:ln>
                    <a:noFill/>
                  </a:ln>
                  <a:solidFill>
                    <a:srgbClr val="000000"/>
                  </a:solidFill>
                  <a:effectLst/>
                  <a:uLnTx/>
                  <a:uFillTx/>
                  <a:latin typeface="Arial"/>
                  <a:ea typeface="Arial"/>
                  <a:cs typeface="Arial"/>
                  <a:sym typeface="Arial"/>
                </a:rPr>
                <a:t>2</a:t>
              </a:r>
              <a:r>
                <a:rPr kumimoji="0" lang="es-ES" sz="900" b="1" i="0" u="none" strike="noStrike" kern="1200" cap="none" spc="0" normalizeH="0" baseline="0" noProof="0">
                  <a:ln>
                    <a:noFill/>
                  </a:ln>
                  <a:solidFill>
                    <a:srgbClr val="000000"/>
                  </a:solidFill>
                  <a:effectLst/>
                  <a:uLnTx/>
                  <a:uFillTx/>
                  <a:latin typeface="Arial"/>
                  <a:ea typeface="Arial"/>
                  <a:cs typeface="Arial"/>
                  <a:sym typeface="Arial"/>
                </a:rPr>
                <a:t>)</a:t>
              </a:r>
              <a:endParaRPr kumimoji="0" sz="9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745;p18">
              <a:extLst>
                <a:ext uri="{FF2B5EF4-FFF2-40B4-BE49-F238E27FC236}">
                  <a16:creationId xmlns:a16="http://schemas.microsoft.com/office/drawing/2014/main" id="{B37EE570-3905-0549-6231-C445FC734605}"/>
                </a:ext>
              </a:extLst>
            </p:cNvPr>
            <p:cNvSpPr txBox="1"/>
            <p:nvPr/>
          </p:nvSpPr>
          <p:spPr>
            <a:xfrm>
              <a:off x="7059767" y="5950528"/>
              <a:ext cx="678329" cy="212676"/>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Horas</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746;p18">
              <a:extLst>
                <a:ext uri="{FF2B5EF4-FFF2-40B4-BE49-F238E27FC236}">
                  <a16:creationId xmlns:a16="http://schemas.microsoft.com/office/drawing/2014/main" id="{BA502A6A-46D2-E8E2-34D9-C8D7D7E79537}"/>
                </a:ext>
              </a:extLst>
            </p:cNvPr>
            <p:cNvSpPr txBox="1"/>
            <p:nvPr/>
          </p:nvSpPr>
          <p:spPr>
            <a:xfrm>
              <a:off x="4451390" y="3541305"/>
              <a:ext cx="293099" cy="3057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747;p18">
              <a:extLst>
                <a:ext uri="{FF2B5EF4-FFF2-40B4-BE49-F238E27FC236}">
                  <a16:creationId xmlns:a16="http://schemas.microsoft.com/office/drawing/2014/main" id="{44F89C27-2D29-6ABA-0120-91BD04D06E57}"/>
                </a:ext>
              </a:extLst>
            </p:cNvPr>
            <p:cNvSpPr txBox="1"/>
            <p:nvPr/>
          </p:nvSpPr>
          <p:spPr>
            <a:xfrm>
              <a:off x="4956142" y="5940689"/>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748;p18">
              <a:extLst>
                <a:ext uri="{FF2B5EF4-FFF2-40B4-BE49-F238E27FC236}">
                  <a16:creationId xmlns:a16="http://schemas.microsoft.com/office/drawing/2014/main" id="{ECFFBC85-734F-7D9F-B37E-B4025AF1F176}"/>
                </a:ext>
              </a:extLst>
            </p:cNvPr>
            <p:cNvSpPr txBox="1"/>
            <p:nvPr/>
          </p:nvSpPr>
          <p:spPr>
            <a:xfrm>
              <a:off x="5148224"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 name="Google Shape;749;p18">
              <a:extLst>
                <a:ext uri="{FF2B5EF4-FFF2-40B4-BE49-F238E27FC236}">
                  <a16:creationId xmlns:a16="http://schemas.microsoft.com/office/drawing/2014/main" id="{FEA9FBD0-75A6-DEAE-033A-1652B6C8A45C}"/>
                </a:ext>
              </a:extLst>
            </p:cNvPr>
            <p:cNvSpPr txBox="1"/>
            <p:nvPr/>
          </p:nvSpPr>
          <p:spPr>
            <a:xfrm>
              <a:off x="5415909"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 name="Google Shape;750;p18">
              <a:extLst>
                <a:ext uri="{FF2B5EF4-FFF2-40B4-BE49-F238E27FC236}">
                  <a16:creationId xmlns:a16="http://schemas.microsoft.com/office/drawing/2014/main" id="{1F89730B-2214-6597-C949-7C28ABE298D8}"/>
                </a:ext>
              </a:extLst>
            </p:cNvPr>
            <p:cNvSpPr txBox="1"/>
            <p:nvPr/>
          </p:nvSpPr>
          <p:spPr>
            <a:xfrm>
              <a:off x="5695243"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36</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751;p18">
              <a:extLst>
                <a:ext uri="{FF2B5EF4-FFF2-40B4-BE49-F238E27FC236}">
                  <a16:creationId xmlns:a16="http://schemas.microsoft.com/office/drawing/2014/main" id="{58F9A8B3-5A98-9736-9E12-0FC18AF4755D}"/>
                </a:ext>
              </a:extLst>
            </p:cNvPr>
            <p:cNvSpPr txBox="1"/>
            <p:nvPr/>
          </p:nvSpPr>
          <p:spPr>
            <a:xfrm>
              <a:off x="5968467"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48</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3" name="Google Shape;752;p18">
              <a:extLst>
                <a:ext uri="{FF2B5EF4-FFF2-40B4-BE49-F238E27FC236}">
                  <a16:creationId xmlns:a16="http://schemas.microsoft.com/office/drawing/2014/main" id="{D78B00D9-C772-C054-040E-74EFBCBA73C7}"/>
                </a:ext>
              </a:extLst>
            </p:cNvPr>
            <p:cNvSpPr txBox="1"/>
            <p:nvPr/>
          </p:nvSpPr>
          <p:spPr>
            <a:xfrm>
              <a:off x="6242474"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 name="Google Shape;753;p18">
              <a:extLst>
                <a:ext uri="{FF2B5EF4-FFF2-40B4-BE49-F238E27FC236}">
                  <a16:creationId xmlns:a16="http://schemas.microsoft.com/office/drawing/2014/main" id="{066995BE-59DB-4038-3706-0DB609AC6313}"/>
                </a:ext>
              </a:extLst>
            </p:cNvPr>
            <p:cNvSpPr txBox="1"/>
            <p:nvPr/>
          </p:nvSpPr>
          <p:spPr>
            <a:xfrm>
              <a:off x="6517731"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72</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754;p18">
              <a:extLst>
                <a:ext uri="{FF2B5EF4-FFF2-40B4-BE49-F238E27FC236}">
                  <a16:creationId xmlns:a16="http://schemas.microsoft.com/office/drawing/2014/main" id="{652AB1E7-2D60-EC1C-10E5-D62F72FD77D1}"/>
                </a:ext>
              </a:extLst>
            </p:cNvPr>
            <p:cNvSpPr txBox="1"/>
            <p:nvPr/>
          </p:nvSpPr>
          <p:spPr>
            <a:xfrm>
              <a:off x="6783092" y="5940689"/>
              <a:ext cx="341119"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84</a:t>
              </a:r>
              <a:endParaRPr kumimoji="0" sz="8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755;p18">
              <a:extLst>
                <a:ext uri="{FF2B5EF4-FFF2-40B4-BE49-F238E27FC236}">
                  <a16:creationId xmlns:a16="http://schemas.microsoft.com/office/drawing/2014/main" id="{8215DDED-1420-0295-FB6E-4D8F97CCDB96}"/>
                </a:ext>
              </a:extLst>
            </p:cNvPr>
            <p:cNvSpPr txBox="1"/>
            <p:nvPr/>
          </p:nvSpPr>
          <p:spPr>
            <a:xfrm>
              <a:off x="4808255" y="5793341"/>
              <a:ext cx="135753"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756;p18">
              <a:extLst>
                <a:ext uri="{FF2B5EF4-FFF2-40B4-BE49-F238E27FC236}">
                  <a16:creationId xmlns:a16="http://schemas.microsoft.com/office/drawing/2014/main" id="{3E62CC98-6916-C9CA-38A0-288D67B36935}"/>
                </a:ext>
              </a:extLst>
            </p:cNvPr>
            <p:cNvSpPr txBox="1"/>
            <p:nvPr/>
          </p:nvSpPr>
          <p:spPr>
            <a:xfrm>
              <a:off x="4560310" y="5505172"/>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200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757;p18">
              <a:extLst>
                <a:ext uri="{FF2B5EF4-FFF2-40B4-BE49-F238E27FC236}">
                  <a16:creationId xmlns:a16="http://schemas.microsoft.com/office/drawing/2014/main" id="{7DC7B089-A9F9-6593-29C7-684ED864A33B}"/>
                </a:ext>
              </a:extLst>
            </p:cNvPr>
            <p:cNvSpPr txBox="1"/>
            <p:nvPr/>
          </p:nvSpPr>
          <p:spPr>
            <a:xfrm>
              <a:off x="4559545" y="5175259"/>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400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758;p18">
              <a:extLst>
                <a:ext uri="{FF2B5EF4-FFF2-40B4-BE49-F238E27FC236}">
                  <a16:creationId xmlns:a16="http://schemas.microsoft.com/office/drawing/2014/main" id="{4FB7B694-FB7C-DA8B-07BA-E8466EB2D1BC}"/>
                </a:ext>
              </a:extLst>
            </p:cNvPr>
            <p:cNvSpPr txBox="1"/>
            <p:nvPr/>
          </p:nvSpPr>
          <p:spPr>
            <a:xfrm>
              <a:off x="4559544" y="4855694"/>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600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759;p18">
              <a:extLst>
                <a:ext uri="{FF2B5EF4-FFF2-40B4-BE49-F238E27FC236}">
                  <a16:creationId xmlns:a16="http://schemas.microsoft.com/office/drawing/2014/main" id="{7F0DFC42-6169-C1DC-5D7D-11DC2341C6FD}"/>
                </a:ext>
              </a:extLst>
            </p:cNvPr>
            <p:cNvSpPr txBox="1"/>
            <p:nvPr/>
          </p:nvSpPr>
          <p:spPr>
            <a:xfrm>
              <a:off x="4555936" y="4534705"/>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800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760;p18">
              <a:extLst>
                <a:ext uri="{FF2B5EF4-FFF2-40B4-BE49-F238E27FC236}">
                  <a16:creationId xmlns:a16="http://schemas.microsoft.com/office/drawing/2014/main" id="{4AF63968-BC66-0CC1-FE81-D0242091B251}"/>
                </a:ext>
              </a:extLst>
            </p:cNvPr>
            <p:cNvSpPr txBox="1"/>
            <p:nvPr/>
          </p:nvSpPr>
          <p:spPr>
            <a:xfrm>
              <a:off x="4555171" y="4204792"/>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1000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761;p18">
              <a:extLst>
                <a:ext uri="{FF2B5EF4-FFF2-40B4-BE49-F238E27FC236}">
                  <a16:creationId xmlns:a16="http://schemas.microsoft.com/office/drawing/2014/main" id="{4465F820-371E-1669-3BFB-04BBEC537D2E}"/>
                </a:ext>
              </a:extLst>
            </p:cNvPr>
            <p:cNvSpPr txBox="1"/>
            <p:nvPr/>
          </p:nvSpPr>
          <p:spPr>
            <a:xfrm>
              <a:off x="4555170" y="3885227"/>
              <a:ext cx="457667" cy="195410"/>
            </a:xfrm>
            <a:prstGeom prst="rect">
              <a:avLst/>
            </a:prstGeom>
            <a:solidFill>
              <a:schemeClr val="lt1"/>
            </a:solid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Arial"/>
                  <a:ea typeface="Arial"/>
                  <a:cs typeface="Arial"/>
                  <a:sym typeface="Arial"/>
                </a:rPr>
                <a:t>1200</a:t>
              </a:r>
              <a:endParaRPr kumimoji="0" sz="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3" name="Google Shape;717;p18">
            <a:extLst>
              <a:ext uri="{FF2B5EF4-FFF2-40B4-BE49-F238E27FC236}">
                <a16:creationId xmlns:a16="http://schemas.microsoft.com/office/drawing/2014/main" id="{87B066A1-638A-C8C2-A6AE-B53249C783E9}"/>
              </a:ext>
            </a:extLst>
          </p:cNvPr>
          <p:cNvSpPr txBox="1"/>
          <p:nvPr/>
        </p:nvSpPr>
        <p:spPr>
          <a:xfrm>
            <a:off x="8128156" y="3081720"/>
            <a:ext cx="3411239" cy="1015622"/>
          </a:xfrm>
          <a:prstGeom prst="rect">
            <a:avLst/>
          </a:prstGeom>
          <a:noFill/>
          <a:ln>
            <a:noFill/>
          </a:ln>
        </p:spPr>
        <p:txBody>
          <a:bodyPr spcFirstLastPara="1" wrap="square" lIns="91425" tIns="45700" rIns="91425" bIns="45700" anchor="ctr" anchorCtr="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15B76"/>
                </a:solidFill>
                <a:effectLst/>
                <a:uLnTx/>
                <a:uFillTx/>
                <a:latin typeface="Arial" panose="020B0604020202020204" pitchFamily="34" charset="0"/>
                <a:cs typeface="Arial" panose="020B0604020202020204" pitchFamily="34" charset="0"/>
                <a:sym typeface="Arial"/>
              </a:rPr>
              <a:t>Mayor flujo de CAL y BDP </a:t>
            </a:r>
            <a:r>
              <a:rPr kumimoji="0" lang="es-ES" sz="2000" b="0" i="0" u="none" strike="noStrike" kern="1200" cap="none" spc="0" normalizeH="0" baseline="0" noProof="0">
                <a:ln>
                  <a:noFill/>
                </a:ln>
                <a:effectLst/>
                <a:uLnTx/>
                <a:uFillTx/>
                <a:latin typeface="Arial" panose="020B0604020202020204" pitchFamily="34" charset="0"/>
                <a:cs typeface="Arial" panose="020B0604020202020204" pitchFamily="34" charset="0"/>
                <a:sym typeface="Arial"/>
              </a:rPr>
              <a:t>a través de la epidermis que la formulación en gel.</a:t>
            </a:r>
            <a:endParaRPr kumimoji="0"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965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D9B5-3323-5E2B-CDB6-548276B44BCF}"/>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0B2BA5B-1F94-AE0C-2DE8-5CC46CA57A77}"/>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kumimoji="0" lang="es-ES" sz="2400" u="none" strike="noStrike" kern="0" cap="none" spc="0" normalizeH="0" baseline="0" noProof="0">
                <a:ln>
                  <a:noFill/>
                </a:ln>
                <a:solidFill>
                  <a:srgbClr val="1F3864"/>
                </a:solidFill>
                <a:effectLst/>
                <a:uLnTx/>
                <a:uFillTx/>
                <a:latin typeface="Century Gothic" panose="020B0502020202020204" pitchFamily="34" charset="0"/>
                <a:ea typeface="Montserrat"/>
                <a:cs typeface="Montserrat"/>
                <a:sym typeface="Montserrat"/>
              </a:rPr>
              <a:t>Nueva publicación: CAL/BDP crema vs espuma</a:t>
            </a:r>
            <a:r>
              <a:rPr kumimoji="0" lang="es-ES" sz="2400" u="none" strike="noStrike" kern="0" cap="none" spc="0" normalizeH="0" baseline="30000" noProof="0">
                <a:ln>
                  <a:noFill/>
                </a:ln>
                <a:solidFill>
                  <a:srgbClr val="1F3864"/>
                </a:solidFill>
                <a:effectLst/>
                <a:uLnTx/>
                <a:uFillTx/>
                <a:latin typeface="Century Gothic" panose="020B0502020202020204" pitchFamily="34" charset="0"/>
                <a:ea typeface="Montserrat"/>
                <a:cs typeface="Montserrat"/>
                <a:sym typeface="Montserrat"/>
              </a:rPr>
              <a:t>1</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3D8009B2-D4F5-A80A-6BCB-5AA0615DDE71}"/>
              </a:ext>
            </a:extLst>
          </p:cNvPr>
          <p:cNvSpPr>
            <a:spLocks noGrp="1"/>
          </p:cNvSpPr>
          <p:nvPr>
            <p:ph sz="quarter" idx="18"/>
          </p:nvPr>
        </p:nvSpPr>
        <p:spPr>
          <a:xfrm>
            <a:off x="2042984" y="65904"/>
            <a:ext cx="8989083" cy="815545"/>
          </a:xfrm>
        </p:spPr>
        <p:txBody>
          <a:bodyPr>
            <a:normAutofit fontScale="92500"/>
          </a:bodyPr>
          <a:lstStyle/>
          <a:p>
            <a:r>
              <a:rPr lang="es-ES"/>
              <a:t>WYNZORA</a:t>
            </a:r>
            <a:r>
              <a:rPr lang="es-ES" baseline="30000"/>
              <a:t>®</a:t>
            </a:r>
            <a:r>
              <a:rPr lang="es-ES"/>
              <a:t>: </a:t>
            </a:r>
            <a:r>
              <a:rPr lang="es-ES" err="1"/>
              <a:t>Calcipotriol</a:t>
            </a:r>
            <a:r>
              <a:rPr lang="es-ES"/>
              <a:t>/dipropionato de betametasona</a:t>
            </a:r>
          </a:p>
        </p:txBody>
      </p:sp>
      <p:pic>
        <p:nvPicPr>
          <p:cNvPr id="4" name="Imagen 3">
            <a:extLst>
              <a:ext uri="{FF2B5EF4-FFF2-40B4-BE49-F238E27FC236}">
                <a16:creationId xmlns:a16="http://schemas.microsoft.com/office/drawing/2014/main" id="{7BAA7D0C-E3BF-61F6-BA1C-AFD695A41A7A}"/>
              </a:ext>
            </a:extLst>
          </p:cNvPr>
          <p:cNvPicPr>
            <a:picLocks noChangeAspect="1"/>
          </p:cNvPicPr>
          <p:nvPr/>
        </p:nvPicPr>
        <p:blipFill>
          <a:blip r:embed="rId3"/>
          <a:stretch>
            <a:fillRect/>
          </a:stretch>
        </p:blipFill>
        <p:spPr>
          <a:xfrm>
            <a:off x="2960256" y="2197764"/>
            <a:ext cx="6271487" cy="3553015"/>
          </a:xfrm>
          <a:prstGeom prst="rect">
            <a:avLst/>
          </a:prstGeom>
          <a:solidFill>
            <a:schemeClr val="bg1"/>
          </a:solidFill>
          <a:ln w="6350">
            <a:solidFill>
              <a:schemeClr val="accent1">
                <a:shade val="15000"/>
              </a:schemeClr>
            </a:solidFill>
          </a:ln>
        </p:spPr>
      </p:pic>
      <p:pic>
        <p:nvPicPr>
          <p:cNvPr id="7" name="Imagen 6">
            <a:extLst>
              <a:ext uri="{FF2B5EF4-FFF2-40B4-BE49-F238E27FC236}">
                <a16:creationId xmlns:a16="http://schemas.microsoft.com/office/drawing/2014/main" id="{D174113F-A893-5D3C-098F-5F126542BCBD}"/>
              </a:ext>
            </a:extLst>
          </p:cNvPr>
          <p:cNvPicPr>
            <a:picLocks noChangeAspect="1"/>
          </p:cNvPicPr>
          <p:nvPr/>
        </p:nvPicPr>
        <p:blipFill>
          <a:blip r:embed="rId4"/>
          <a:srcRect b="23005"/>
          <a:stretch>
            <a:fillRect/>
          </a:stretch>
        </p:blipFill>
        <p:spPr>
          <a:xfrm>
            <a:off x="2960256" y="5739795"/>
            <a:ext cx="6271487" cy="244367"/>
          </a:xfrm>
          <a:prstGeom prst="rect">
            <a:avLst/>
          </a:prstGeom>
        </p:spPr>
      </p:pic>
      <p:sp>
        <p:nvSpPr>
          <p:cNvPr id="2" name="Marcador de contenido 5">
            <a:extLst>
              <a:ext uri="{FF2B5EF4-FFF2-40B4-BE49-F238E27FC236}">
                <a16:creationId xmlns:a16="http://schemas.microsoft.com/office/drawing/2014/main" id="{D238EDDF-46FD-FA0C-8184-A8B45C94F366}"/>
              </a:ext>
            </a:extLst>
          </p:cNvPr>
          <p:cNvSpPr txBox="1">
            <a:spLocks/>
          </p:cNvSpPr>
          <p:nvPr/>
        </p:nvSpPr>
        <p:spPr>
          <a:xfrm>
            <a:off x="1515763" y="62607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err="1"/>
              <a:t>Caldarola</a:t>
            </a:r>
            <a:r>
              <a:rPr lang="es-ES"/>
              <a:t> G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 Jul 31;15(3):5696. </a:t>
            </a:r>
            <a:r>
              <a:rPr lang="es-ES" err="1"/>
              <a:t>doi</a:t>
            </a:r>
            <a:r>
              <a:rPr lang="es-ES"/>
              <a:t>: 10.5826/dpc.1503a5696.</a:t>
            </a:r>
            <a:endParaRPr lang="es-ES" altLang="es-ES">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6208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C68609-768A-1875-C860-6658DFB26CA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F901852-9CF7-6705-1097-7ADFF0573FA1}"/>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lang="es-ES_tradnl" sz="2400">
                <a:solidFill>
                  <a:srgbClr val="002060"/>
                </a:solidFill>
              </a:rPr>
              <a:t>Diseño del estudio y características de los pacientes</a:t>
            </a:r>
            <a:r>
              <a:rPr lang="es-ES_tradnl" sz="2400" baseline="30000">
                <a:solidFill>
                  <a:srgbClr val="002060"/>
                </a:solidFill>
              </a:rPr>
              <a:t>1</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3F213D69-C393-8746-B4F6-6D3B1C776D06}"/>
              </a:ext>
            </a:extLst>
          </p:cNvPr>
          <p:cNvSpPr>
            <a:spLocks noGrp="1"/>
          </p:cNvSpPr>
          <p:nvPr>
            <p:ph sz="quarter" idx="18"/>
          </p:nvPr>
        </p:nvSpPr>
        <p:spPr/>
        <p:txBody>
          <a:bodyPr>
            <a:normAutofit fontScale="92500" lnSpcReduction="10000"/>
          </a:bodyPr>
          <a:lstStyle/>
          <a:p>
            <a:r>
              <a:rPr lang="es-ES"/>
              <a:t>WYNZORA</a:t>
            </a:r>
            <a:r>
              <a:rPr lang="es-ES" baseline="30000"/>
              <a:t>®</a:t>
            </a:r>
            <a:r>
              <a:rPr lang="es-ES"/>
              <a:t>: </a:t>
            </a:r>
            <a:r>
              <a:rPr lang="es-ES" err="1"/>
              <a:t>Calcipotriol</a:t>
            </a:r>
            <a:r>
              <a:rPr lang="es-ES"/>
              <a:t>/dipropionato de betametasona</a:t>
            </a:r>
            <a:r>
              <a:rPr lang="es-ES" baseline="30000"/>
              <a:t>1</a:t>
            </a:r>
            <a:endParaRPr lang="es-ES"/>
          </a:p>
        </p:txBody>
      </p:sp>
      <p:sp>
        <p:nvSpPr>
          <p:cNvPr id="7" name="CuadroTexto 6">
            <a:extLst>
              <a:ext uri="{FF2B5EF4-FFF2-40B4-BE49-F238E27FC236}">
                <a16:creationId xmlns:a16="http://schemas.microsoft.com/office/drawing/2014/main" id="{6F63EA78-7F09-D4FA-A10B-933825B5FD76}"/>
              </a:ext>
            </a:extLst>
          </p:cNvPr>
          <p:cNvSpPr txBox="1"/>
          <p:nvPr/>
        </p:nvSpPr>
        <p:spPr>
          <a:xfrm>
            <a:off x="574011" y="2042000"/>
            <a:ext cx="10332527" cy="523220"/>
          </a:xfrm>
          <a:prstGeom prst="rect">
            <a:avLst/>
          </a:prstGeom>
          <a:noFill/>
        </p:spPr>
        <p:txBody>
          <a:bodyPr wrap="square" lIns="91440" tIns="45720" rIns="91440" bIns="4572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Evaluar la preferencia y satisfacción de pacientes con psoriasis leve a moderada tratados con Cal/BDP en crema, que previamente habían usado la formulación en espuma</a:t>
            </a:r>
            <a:endParaRPr kumimoji="0" lang="en-GB"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endParaRPr>
          </a:p>
        </p:txBody>
      </p:sp>
      <p:sp>
        <p:nvSpPr>
          <p:cNvPr id="11" name="Rounded Rectangle 91">
            <a:extLst>
              <a:ext uri="{FF2B5EF4-FFF2-40B4-BE49-F238E27FC236}">
                <a16:creationId xmlns:a16="http://schemas.microsoft.com/office/drawing/2014/main" id="{272ACCFD-07EC-34C6-D813-204079FA4F7C}"/>
              </a:ext>
            </a:extLst>
          </p:cNvPr>
          <p:cNvSpPr/>
          <p:nvPr/>
        </p:nvSpPr>
        <p:spPr>
          <a:xfrm>
            <a:off x="329210" y="1675734"/>
            <a:ext cx="1104641" cy="307137"/>
          </a:xfrm>
          <a:prstGeom prst="roundRect">
            <a:avLst>
              <a:gd name="adj" fmla="val 50000"/>
            </a:avLst>
          </a:prstGeom>
          <a:solidFill>
            <a:srgbClr val="012754"/>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s-ES" kern="1200">
                <a:solidFill>
                  <a:srgbClr val="FFFFFF"/>
                </a:solidFill>
                <a:latin typeface="Century Gothic" panose="020B0502020202020204" pitchFamily="34" charset="0"/>
                <a:cs typeface="Arial" panose="020B0604020202020204" pitchFamily="34" charset="0"/>
              </a:rPr>
              <a:t>Objetivo</a:t>
            </a:r>
          </a:p>
        </p:txBody>
      </p:sp>
      <p:sp>
        <p:nvSpPr>
          <p:cNvPr id="14" name="CuadroTexto 12">
            <a:extLst>
              <a:ext uri="{FF2B5EF4-FFF2-40B4-BE49-F238E27FC236}">
                <a16:creationId xmlns:a16="http://schemas.microsoft.com/office/drawing/2014/main" id="{D3A7D931-378B-B0A4-67BA-0525494F45FA}"/>
              </a:ext>
            </a:extLst>
          </p:cNvPr>
          <p:cNvSpPr txBox="1"/>
          <p:nvPr/>
        </p:nvSpPr>
        <p:spPr>
          <a:xfrm>
            <a:off x="574011" y="4036078"/>
            <a:ext cx="11087902" cy="1107996"/>
          </a:xfrm>
          <a:prstGeom prst="rect">
            <a:avLst/>
          </a:prstGeom>
          <a:noFill/>
        </p:spPr>
        <p:txBody>
          <a:bodyPr wrap="square">
            <a:spAutoFit/>
          </a:bodyPr>
          <a:lstStyle/>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Psoriasis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Treatment</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Convenience</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Scale</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(PCTS)</a:t>
            </a:r>
          </a:p>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Patient</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Preference</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Questionnaire</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(PPQ)</a:t>
            </a:r>
          </a:p>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fr-FR"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Topical</a:t>
            </a:r>
            <a:r>
              <a:rPr kumimoji="0" lang="fr-FR"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fr-FR"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Therapy</a:t>
            </a:r>
            <a:r>
              <a:rPr kumimoji="0" lang="fr-FR"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fr-FR"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Adherence</a:t>
            </a:r>
            <a:r>
              <a:rPr kumimoji="0" lang="fr-FR"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Questionnaire (TTAQ)</a:t>
            </a:r>
            <a:endPar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endParaRPr>
          </a:p>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PASI, BSA, DLQI</a:t>
            </a:r>
          </a:p>
        </p:txBody>
      </p:sp>
      <p:sp>
        <p:nvSpPr>
          <p:cNvPr id="18" name="CuadroTexto 16">
            <a:extLst>
              <a:ext uri="{FF2B5EF4-FFF2-40B4-BE49-F238E27FC236}">
                <a16:creationId xmlns:a16="http://schemas.microsoft.com/office/drawing/2014/main" id="{51BCE338-5E1A-A98A-D702-85936AD50841}"/>
              </a:ext>
            </a:extLst>
          </p:cNvPr>
          <p:cNvSpPr txBox="1"/>
          <p:nvPr/>
        </p:nvSpPr>
        <p:spPr>
          <a:xfrm>
            <a:off x="593352" y="5630448"/>
            <a:ext cx="10869778" cy="574516"/>
          </a:xfrm>
          <a:prstGeom prst="rect">
            <a:avLst/>
          </a:prstGeom>
          <a:noFill/>
        </p:spPr>
        <p:txBody>
          <a:bodyPr wrap="square">
            <a:spAutoFit/>
          </a:bodyPr>
          <a:lstStyle/>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30 pacientes adultos con psoriasis leve-moderada</a:t>
            </a:r>
          </a:p>
          <a:p>
            <a:pPr marL="185738" marR="0" lvl="0" indent="-185738" algn="l" defTabSz="914400" rtl="0" eaLnBrk="1" fontAlgn="auto" latinLnBrk="0" hangingPunct="1">
              <a:spcBef>
                <a:spcPts val="0"/>
              </a:spcBef>
              <a:spcAft>
                <a:spcPts val="400"/>
              </a:spcAft>
              <a:buClr>
                <a:srgbClr val="F4A7AD"/>
              </a:buClr>
              <a:buSzTx/>
              <a:buFont typeface="Arial" panose="020B0604020202020204" pitchFamily="34" charset="0"/>
              <a:buChar char="•"/>
              <a:defRPr/>
            </a:pP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Tratados con </a:t>
            </a:r>
            <a:r>
              <a:rPr kumimoji="0" lang="es-ES" sz="14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Wynzora</a:t>
            </a:r>
            <a:r>
              <a:rPr kumimoji="0" lang="es-ES" sz="14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y anteriormente tratados con CAL/BDP espuma (en los últimos 3 meses)</a:t>
            </a:r>
          </a:p>
        </p:txBody>
      </p:sp>
      <p:sp>
        <p:nvSpPr>
          <p:cNvPr id="19" name="Rounded Rectangle 91">
            <a:extLst>
              <a:ext uri="{FF2B5EF4-FFF2-40B4-BE49-F238E27FC236}">
                <a16:creationId xmlns:a16="http://schemas.microsoft.com/office/drawing/2014/main" id="{DDD2042D-02F6-1FED-4760-60F57DAD4257}"/>
              </a:ext>
            </a:extLst>
          </p:cNvPr>
          <p:cNvSpPr/>
          <p:nvPr/>
        </p:nvSpPr>
        <p:spPr>
          <a:xfrm>
            <a:off x="329210" y="2666161"/>
            <a:ext cx="1792345" cy="307137"/>
          </a:xfrm>
          <a:prstGeom prst="roundRect">
            <a:avLst>
              <a:gd name="adj" fmla="val 50000"/>
            </a:avLst>
          </a:prstGeom>
          <a:solidFill>
            <a:srgbClr val="012754"/>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GB" kern="1200">
                <a:solidFill>
                  <a:srgbClr val="FFFFFF"/>
                </a:solidFill>
                <a:latin typeface="Century Gothic" panose="020B0502020202020204" pitchFamily="34" charset="0"/>
                <a:cs typeface="Arial" panose="020B0604020202020204" pitchFamily="34" charset="0"/>
              </a:rPr>
              <a:t>Tipo de estudio:</a:t>
            </a:r>
          </a:p>
        </p:txBody>
      </p:sp>
      <p:sp>
        <p:nvSpPr>
          <p:cNvPr id="20" name="Rounded Rectangle 91">
            <a:extLst>
              <a:ext uri="{FF2B5EF4-FFF2-40B4-BE49-F238E27FC236}">
                <a16:creationId xmlns:a16="http://schemas.microsoft.com/office/drawing/2014/main" id="{659B6F6E-38B5-D7E6-E2DE-0E42777DB3B5}"/>
              </a:ext>
            </a:extLst>
          </p:cNvPr>
          <p:cNvSpPr/>
          <p:nvPr/>
        </p:nvSpPr>
        <p:spPr>
          <a:xfrm>
            <a:off x="329211" y="3663747"/>
            <a:ext cx="1614104" cy="307137"/>
          </a:xfrm>
          <a:prstGeom prst="roundRect">
            <a:avLst>
              <a:gd name="adj" fmla="val 50000"/>
            </a:avLst>
          </a:prstGeom>
          <a:solidFill>
            <a:srgbClr val="012754"/>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GB" kern="1200">
                <a:solidFill>
                  <a:srgbClr val="FFFFFF"/>
                </a:solidFill>
                <a:latin typeface="Century Gothic" panose="020B0502020202020204" pitchFamily="34" charset="0"/>
                <a:cs typeface="Arial" panose="020B0604020202020204" pitchFamily="34" charset="0"/>
              </a:rPr>
              <a:t>Evaluaciones: </a:t>
            </a:r>
          </a:p>
        </p:txBody>
      </p:sp>
      <p:sp>
        <p:nvSpPr>
          <p:cNvPr id="22" name="Rounded Rectangle 91">
            <a:extLst>
              <a:ext uri="{FF2B5EF4-FFF2-40B4-BE49-F238E27FC236}">
                <a16:creationId xmlns:a16="http://schemas.microsoft.com/office/drawing/2014/main" id="{EA167F95-03D4-D665-213C-0A976C9CF500}"/>
              </a:ext>
            </a:extLst>
          </p:cNvPr>
          <p:cNvSpPr/>
          <p:nvPr/>
        </p:nvSpPr>
        <p:spPr>
          <a:xfrm>
            <a:off x="329210" y="5259810"/>
            <a:ext cx="1240372" cy="307137"/>
          </a:xfrm>
          <a:prstGeom prst="roundRect">
            <a:avLst>
              <a:gd name="adj" fmla="val 50000"/>
            </a:avLst>
          </a:prstGeom>
          <a:solidFill>
            <a:srgbClr val="012754"/>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GB" kern="1200">
                <a:solidFill>
                  <a:srgbClr val="FFFFFF"/>
                </a:solidFill>
                <a:latin typeface="Century Gothic" panose="020B0502020202020204" pitchFamily="34" charset="0"/>
                <a:cs typeface="Arial" panose="020B0604020202020204" pitchFamily="34" charset="0"/>
              </a:rPr>
              <a:t>Pacientes:</a:t>
            </a:r>
          </a:p>
        </p:txBody>
      </p:sp>
      <p:sp>
        <p:nvSpPr>
          <p:cNvPr id="26" name="CuadroTexto 25">
            <a:extLst>
              <a:ext uri="{FF2B5EF4-FFF2-40B4-BE49-F238E27FC236}">
                <a16:creationId xmlns:a16="http://schemas.microsoft.com/office/drawing/2014/main" id="{F64D9D33-CE5A-6A57-B9E3-9EA1F28856E7}"/>
              </a:ext>
            </a:extLst>
          </p:cNvPr>
          <p:cNvSpPr txBox="1"/>
          <p:nvPr/>
        </p:nvSpPr>
        <p:spPr>
          <a:xfrm>
            <a:off x="574010" y="3036977"/>
            <a:ext cx="10889119" cy="523220"/>
          </a:xfrm>
          <a:prstGeom prst="rect">
            <a:avLst/>
          </a:prstGeom>
          <a:noFill/>
        </p:spPr>
        <p:txBody>
          <a:bodyPr wrap="square">
            <a:spAutoFit/>
          </a:bodyPr>
          <a:lstStyle/>
          <a:p>
            <a:pPr marL="177800" indent="-177800">
              <a:buClr>
                <a:srgbClr val="F4A7AD"/>
              </a:buClr>
              <a:buFont typeface="Arial" panose="020B0604020202020204" pitchFamily="34" charset="0"/>
              <a:buChar char="•"/>
            </a:pPr>
            <a:r>
              <a:rPr lang="es-ES">
                <a:solidFill>
                  <a:srgbClr val="012754"/>
                </a:solidFill>
                <a:latin typeface="+mj-lt"/>
              </a:rPr>
              <a:t>Observacional prospectivo</a:t>
            </a:r>
          </a:p>
          <a:p>
            <a:pPr marL="177800" indent="-177800">
              <a:buClr>
                <a:srgbClr val="F4A7AD"/>
              </a:buClr>
              <a:buFont typeface="Arial" panose="020B0604020202020204" pitchFamily="34" charset="0"/>
              <a:buChar char="•"/>
            </a:pPr>
            <a:r>
              <a:rPr lang="es-ES">
                <a:solidFill>
                  <a:srgbClr val="012754"/>
                </a:solidFill>
                <a:latin typeface="+mj-lt"/>
              </a:rPr>
              <a:t>Duración: 28 días de tratamiento con Cal/BD crema  </a:t>
            </a:r>
          </a:p>
        </p:txBody>
      </p:sp>
      <p:pic>
        <p:nvPicPr>
          <p:cNvPr id="2" name="Imagen 1" descr="Imagen que contiene panal, con baldosas, edificio, raqueta&#10;&#10;El contenido generado por IA puede ser incorrecto.">
            <a:extLst>
              <a:ext uri="{FF2B5EF4-FFF2-40B4-BE49-F238E27FC236}">
                <a16:creationId xmlns:a16="http://schemas.microsoft.com/office/drawing/2014/main" id="{01050519-3B6A-3A5F-D25B-BE2E5D65B3FE}"/>
              </a:ext>
            </a:extLst>
          </p:cNvPr>
          <p:cNvPicPr>
            <a:picLocks noChangeAspect="1"/>
          </p:cNvPicPr>
          <p:nvPr/>
        </p:nvPicPr>
        <p:blipFill>
          <a:blip r:embed="rId3" cstate="email">
            <a:extLst>
              <a:ext uri="{28A0092B-C50C-407E-A947-70E740481C1C}">
                <a14:useLocalDpi xmlns:a14="http://schemas.microsoft.com/office/drawing/2010/main" val="0"/>
              </a:ext>
            </a:extLst>
          </a:blip>
          <a:srcRect l="-8708" t="26875" r="64978" b="6627"/>
          <a:stretch>
            <a:fillRect/>
          </a:stretch>
        </p:blipFill>
        <p:spPr>
          <a:xfrm>
            <a:off x="10185400" y="839092"/>
            <a:ext cx="2006600" cy="5314058"/>
          </a:xfrm>
          <a:prstGeom prst="rect">
            <a:avLst/>
          </a:prstGeom>
        </p:spPr>
      </p:pic>
      <p:sp>
        <p:nvSpPr>
          <p:cNvPr id="4" name="Marcador de contenido 5">
            <a:extLst>
              <a:ext uri="{FF2B5EF4-FFF2-40B4-BE49-F238E27FC236}">
                <a16:creationId xmlns:a16="http://schemas.microsoft.com/office/drawing/2014/main" id="{6F291D30-0F02-FCF4-0F5B-BCA7AEDE6512}"/>
              </a:ext>
            </a:extLst>
          </p:cNvPr>
          <p:cNvSpPr txBox="1">
            <a:spLocks/>
          </p:cNvSpPr>
          <p:nvPr/>
        </p:nvSpPr>
        <p:spPr>
          <a:xfrm>
            <a:off x="1433851" y="6363729"/>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a:t>
            </a:r>
            <a:r>
              <a:rPr lang="es-ES" err="1"/>
              <a:t>Caldarola</a:t>
            </a:r>
            <a:r>
              <a:rPr lang="es-ES"/>
              <a:t> G, </a:t>
            </a:r>
            <a:r>
              <a:rPr lang="es-ES" err="1"/>
              <a:t>Bocchino</a:t>
            </a:r>
            <a:r>
              <a:rPr lang="es-ES"/>
              <a:t> E, De Luca E, </a:t>
            </a:r>
            <a:r>
              <a:rPr lang="es-ES" err="1"/>
              <a:t>D’Amore</a:t>
            </a:r>
            <a:r>
              <a:rPr lang="es-ES"/>
              <a:t> A, </a:t>
            </a:r>
            <a:r>
              <a:rPr lang="es-ES" err="1"/>
              <a:t>Gori</a:t>
            </a:r>
            <a:r>
              <a:rPr lang="es-ES"/>
              <a:t> N, De Simone C,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2025;15(3):5696</a:t>
            </a:r>
          </a:p>
        </p:txBody>
      </p:sp>
    </p:spTree>
    <p:extLst>
      <p:ext uri="{BB962C8B-B14F-4D97-AF65-F5344CB8AC3E}">
        <p14:creationId xmlns:p14="http://schemas.microsoft.com/office/powerpoint/2010/main" val="1918214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0E83-0C04-FE33-5BA6-992D1BFBFE36}"/>
            </a:ext>
          </a:extLst>
        </p:cNvPr>
        <p:cNvGrpSpPr/>
        <p:nvPr/>
      </p:nvGrpSpPr>
      <p:grpSpPr>
        <a:xfrm>
          <a:off x="0" y="0"/>
          <a:ext cx="0" cy="0"/>
          <a:chOff x="0" y="0"/>
          <a:chExt cx="0" cy="0"/>
        </a:xfrm>
      </p:grpSpPr>
      <p:sp>
        <p:nvSpPr>
          <p:cNvPr id="32" name="Rectángulo 31">
            <a:extLst>
              <a:ext uri="{FF2B5EF4-FFF2-40B4-BE49-F238E27FC236}">
                <a16:creationId xmlns:a16="http://schemas.microsoft.com/office/drawing/2014/main" id="{597B629E-36E5-3E54-3255-CEFD0D01F6F8}"/>
              </a:ext>
            </a:extLst>
          </p:cNvPr>
          <p:cNvSpPr/>
          <p:nvPr/>
        </p:nvSpPr>
        <p:spPr>
          <a:xfrm>
            <a:off x="393700" y="1574800"/>
            <a:ext cx="5257800" cy="34925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6" name="Imagen 35">
            <a:extLst>
              <a:ext uri="{FF2B5EF4-FFF2-40B4-BE49-F238E27FC236}">
                <a16:creationId xmlns:a16="http://schemas.microsoft.com/office/drawing/2014/main" id="{65F455DC-8186-7B08-04C4-5DFD45D315F8}"/>
              </a:ext>
            </a:extLst>
          </p:cNvPr>
          <p:cNvPicPr>
            <a:picLocks noChangeAspect="1"/>
          </p:cNvPicPr>
          <p:nvPr/>
        </p:nvPicPr>
        <p:blipFill>
          <a:blip r:embed="rId3"/>
          <a:srcRect b="23005"/>
          <a:stretch>
            <a:fillRect/>
          </a:stretch>
        </p:blipFill>
        <p:spPr>
          <a:xfrm>
            <a:off x="411634" y="5062114"/>
            <a:ext cx="5337711" cy="171244"/>
          </a:xfrm>
          <a:prstGeom prst="rect">
            <a:avLst/>
          </a:prstGeom>
        </p:spPr>
      </p:pic>
      <p:sp>
        <p:nvSpPr>
          <p:cNvPr id="3" name="Marcador de contenido 2">
            <a:extLst>
              <a:ext uri="{FF2B5EF4-FFF2-40B4-BE49-F238E27FC236}">
                <a16:creationId xmlns:a16="http://schemas.microsoft.com/office/drawing/2014/main" id="{E67FA91E-631C-FF74-835B-BA63C5A117B5}"/>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lang="es-ES" sz="2400">
                <a:solidFill>
                  <a:srgbClr val="002060"/>
                </a:solidFill>
              </a:rPr>
              <a:t>Resultados de eficacia y preferencia del estudio</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F3F5597B-3FD2-5725-541F-08F5A7327D23}"/>
              </a:ext>
            </a:extLst>
          </p:cNvPr>
          <p:cNvSpPr>
            <a:spLocks noGrp="1"/>
          </p:cNvSpPr>
          <p:nvPr>
            <p:ph sz="quarter" idx="18"/>
          </p:nvPr>
        </p:nvSpPr>
        <p:spPr/>
        <p:txBody>
          <a:bodyPr>
            <a:normAutofit fontScale="92500" lnSpcReduction="10000"/>
          </a:bodyPr>
          <a:lstStyle/>
          <a:p>
            <a:r>
              <a:rPr lang="es-ES"/>
              <a:t>WYNZORA</a:t>
            </a:r>
            <a:r>
              <a:rPr lang="es-ES" baseline="30000"/>
              <a:t>®</a:t>
            </a:r>
            <a:r>
              <a:rPr lang="es-ES"/>
              <a:t>: </a:t>
            </a:r>
            <a:r>
              <a:rPr lang="es-ES" err="1"/>
              <a:t>Calcipotriol</a:t>
            </a:r>
            <a:r>
              <a:rPr lang="es-ES"/>
              <a:t>/dipropionato de betametasona</a:t>
            </a:r>
          </a:p>
        </p:txBody>
      </p:sp>
      <p:sp>
        <p:nvSpPr>
          <p:cNvPr id="6" name="Rounded Rectangle 91">
            <a:extLst>
              <a:ext uri="{FF2B5EF4-FFF2-40B4-BE49-F238E27FC236}">
                <a16:creationId xmlns:a16="http://schemas.microsoft.com/office/drawing/2014/main" id="{125108B3-8E08-2CA8-4CD0-1CD9C0D040E3}"/>
              </a:ext>
            </a:extLst>
          </p:cNvPr>
          <p:cNvSpPr/>
          <p:nvPr/>
        </p:nvSpPr>
        <p:spPr>
          <a:xfrm>
            <a:off x="634010" y="5276937"/>
            <a:ext cx="4749227" cy="869316"/>
          </a:xfrm>
          <a:prstGeom prst="roundRect">
            <a:avLst>
              <a:gd name="adj" fmla="val 16147"/>
            </a:avLst>
          </a:prstGeom>
          <a:solidFill>
            <a:schemeClr val="bg1"/>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US" kern="1200" dirty="0" err="1">
                <a:solidFill>
                  <a:sysClr val="windowText" lastClr="000000"/>
                </a:solidFill>
                <a:latin typeface="Century Gothic" panose="020B0502020202020204" pitchFamily="34" charset="0"/>
                <a:cs typeface="Arial" panose="020B0604020202020204" pitchFamily="34" charset="0"/>
              </a:rPr>
              <a:t>Mejoras</a:t>
            </a:r>
            <a:r>
              <a:rPr lang="en-US" kern="1200" dirty="0">
                <a:solidFill>
                  <a:sysClr val="windowText" lastClr="000000"/>
                </a:solidFill>
                <a:latin typeface="Century Gothic" panose="020B0502020202020204" pitchFamily="34" charset="0"/>
                <a:cs typeface="Arial" panose="020B0604020202020204" pitchFamily="34" charset="0"/>
              </a:rPr>
              <a:t> </a:t>
            </a:r>
            <a:r>
              <a:rPr lang="en-US" kern="1200" dirty="0" err="1">
                <a:solidFill>
                  <a:sysClr val="windowText" lastClr="000000"/>
                </a:solidFill>
                <a:latin typeface="Century Gothic" panose="020B0502020202020204" pitchFamily="34" charset="0"/>
                <a:cs typeface="Arial" panose="020B0604020202020204" pitchFamily="34" charset="0"/>
              </a:rPr>
              <a:t>clínicas</a:t>
            </a:r>
            <a:r>
              <a:rPr lang="en-US" kern="1200" dirty="0">
                <a:solidFill>
                  <a:sysClr val="windowText" lastClr="000000"/>
                </a:solidFill>
                <a:latin typeface="Century Gothic" panose="020B0502020202020204" pitchFamily="34" charset="0"/>
                <a:cs typeface="Arial" panose="020B0604020202020204" pitchFamily="34" charset="0"/>
              </a:rPr>
              <a:t> </a:t>
            </a:r>
            <a:r>
              <a:rPr lang="en-US" kern="1200" dirty="0" err="1">
                <a:solidFill>
                  <a:sysClr val="windowText" lastClr="000000"/>
                </a:solidFill>
                <a:latin typeface="Century Gothic" panose="020B0502020202020204" pitchFamily="34" charset="0"/>
                <a:cs typeface="Arial" panose="020B0604020202020204" pitchFamily="34" charset="0"/>
              </a:rPr>
              <a:t>significativas</a:t>
            </a:r>
            <a:r>
              <a:rPr lang="en-US" kern="1200" dirty="0">
                <a:solidFill>
                  <a:sysClr val="windowText" lastClr="000000"/>
                </a:solidFill>
                <a:latin typeface="Century Gothic" panose="020B0502020202020204" pitchFamily="34" charset="0"/>
                <a:cs typeface="Arial" panose="020B0604020202020204" pitchFamily="34" charset="0"/>
              </a:rPr>
              <a:t> con Wynzora</a:t>
            </a:r>
            <a:r>
              <a:rPr lang="en-US" kern="1200" baseline="30000" dirty="0">
                <a:solidFill>
                  <a:sysClr val="windowText" lastClr="000000"/>
                </a:solidFill>
                <a:latin typeface="Century Gothic" panose="020B0502020202020204" pitchFamily="34" charset="0"/>
                <a:cs typeface="Arial" panose="020B0604020202020204" pitchFamily="34" charset="0"/>
              </a:rPr>
              <a:t>®</a:t>
            </a:r>
            <a:r>
              <a:rPr lang="en-US" kern="1200" dirty="0">
                <a:solidFill>
                  <a:sysClr val="windowText" lastClr="000000"/>
                </a:solidFill>
                <a:latin typeface="Century Gothic" panose="020B0502020202020204" pitchFamily="34" charset="0"/>
                <a:cs typeface="Arial" panose="020B0604020202020204" pitchFamily="34" charset="0"/>
              </a:rPr>
              <a:t> </a:t>
            </a:r>
            <a:br>
              <a:rPr lang="en-US" kern="1200" dirty="0">
                <a:solidFill>
                  <a:sysClr val="windowText" lastClr="000000"/>
                </a:solidFill>
                <a:latin typeface="Century Gothic" panose="020B0502020202020204" pitchFamily="34" charset="0"/>
                <a:cs typeface="Arial" panose="020B0604020202020204" pitchFamily="34" charset="0"/>
              </a:rPr>
            </a:br>
            <a:r>
              <a:rPr lang="en-US" kern="1200" dirty="0">
                <a:solidFill>
                  <a:sysClr val="windowText" lastClr="000000"/>
                </a:solidFill>
                <a:latin typeface="Century Gothic" panose="020B0502020202020204" pitchFamily="34" charset="0"/>
                <a:cs typeface="Arial" panose="020B0604020202020204" pitchFamily="34" charset="0"/>
              </a:rPr>
              <a:t>a las 4 </a:t>
            </a:r>
            <a:r>
              <a:rPr lang="en-US" kern="1200" dirty="0" err="1">
                <a:solidFill>
                  <a:sysClr val="windowText" lastClr="000000"/>
                </a:solidFill>
                <a:latin typeface="Century Gothic" panose="020B0502020202020204" pitchFamily="34" charset="0"/>
                <a:cs typeface="Arial" panose="020B0604020202020204" pitchFamily="34" charset="0"/>
              </a:rPr>
              <a:t>semanas</a:t>
            </a:r>
            <a:endParaRPr lang="en-US" kern="1200" dirty="0">
              <a:solidFill>
                <a:sysClr val="windowText" lastClr="000000"/>
              </a:solidFill>
              <a:latin typeface="Century Gothic" panose="020B0502020202020204" pitchFamily="34" charset="0"/>
              <a:cs typeface="Arial" panose="020B0604020202020204" pitchFamily="34" charset="0"/>
            </a:endParaRPr>
          </a:p>
        </p:txBody>
      </p:sp>
      <p:sp>
        <p:nvSpPr>
          <p:cNvPr id="10" name="CuadroTexto 12">
            <a:extLst>
              <a:ext uri="{FF2B5EF4-FFF2-40B4-BE49-F238E27FC236}">
                <a16:creationId xmlns:a16="http://schemas.microsoft.com/office/drawing/2014/main" id="{0F29E86E-4D4D-6DFE-8638-90D3352E014B}"/>
              </a:ext>
            </a:extLst>
          </p:cNvPr>
          <p:cNvSpPr txBox="1"/>
          <p:nvPr/>
        </p:nvSpPr>
        <p:spPr>
          <a:xfrm>
            <a:off x="7480331" y="1802538"/>
            <a:ext cx="4046614" cy="64633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400"/>
              </a:spcAft>
              <a:buClr>
                <a:srgbClr val="009D7F"/>
              </a:buClr>
              <a:buSzTx/>
              <a:defRPr/>
            </a:pPr>
            <a:r>
              <a:rPr kumimoji="0" lang="es-ES" sz="18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El </a:t>
            </a:r>
            <a:r>
              <a:rPr kumimoji="0" lang="es-ES" sz="1800" b="1"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83%</a:t>
            </a:r>
            <a:r>
              <a:rPr kumimoji="0" lang="es-ES" sz="18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reportó </a:t>
            </a:r>
            <a:r>
              <a:rPr kumimoji="0" lang="es-ES" sz="1800" u="none" strike="noStrike" kern="1200" cap="none" spc="0" normalizeH="0" baseline="0" noProof="0" err="1">
                <a:ln>
                  <a:noFill/>
                </a:ln>
                <a:solidFill>
                  <a:srgbClr val="012754"/>
                </a:solidFill>
                <a:effectLst/>
                <a:uLnTx/>
                <a:uFillTx/>
                <a:latin typeface="Century Gothic" panose="020B0502020202020204" pitchFamily="34" charset="0"/>
                <a:ea typeface="+mn-ea"/>
                <a:cs typeface="Arial" panose="020B0604020202020204" pitchFamily="34" charset="0"/>
              </a:rPr>
              <a:t>Wynzora</a:t>
            </a:r>
            <a:r>
              <a:rPr kumimoji="0" lang="es-ES" sz="1800" u="none" strike="noStrike" kern="1200" cap="none" spc="0" normalizeH="0" baseline="30000" noProof="0">
                <a:ln>
                  <a:noFill/>
                </a:ln>
                <a:solidFill>
                  <a:srgbClr val="012754"/>
                </a:solidFill>
                <a:effectLst/>
                <a:uLnTx/>
                <a:uFillTx/>
                <a:latin typeface="Century Gothic" panose="020B0502020202020204" pitchFamily="34" charset="0"/>
                <a:ea typeface="+mn-ea"/>
                <a:cs typeface="Arial" panose="020B0604020202020204" pitchFamily="34" charset="0"/>
              </a:rPr>
              <a:t>®</a:t>
            </a:r>
            <a:r>
              <a:rPr kumimoji="0" lang="es-ES" sz="18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 </a:t>
            </a:r>
            <a:r>
              <a:rPr kumimoji="0" lang="es-ES" sz="1800" b="1"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más fácil de usar </a:t>
            </a:r>
            <a:r>
              <a:rPr kumimoji="0" lang="es-ES" sz="1800" u="none" strike="noStrike" kern="1200" cap="none" spc="0" normalizeH="0" baseline="0" noProof="0">
                <a:ln>
                  <a:noFill/>
                </a:ln>
                <a:solidFill>
                  <a:srgbClr val="012754"/>
                </a:solidFill>
                <a:effectLst/>
                <a:uLnTx/>
                <a:uFillTx/>
                <a:latin typeface="Century Gothic" panose="020B0502020202020204" pitchFamily="34" charset="0"/>
                <a:ea typeface="+mn-ea"/>
                <a:cs typeface="Arial" panose="020B0604020202020204" pitchFamily="34" charset="0"/>
              </a:rPr>
              <a:t>vs. CAL/BDP Espuma</a:t>
            </a:r>
          </a:p>
        </p:txBody>
      </p:sp>
      <p:sp>
        <p:nvSpPr>
          <p:cNvPr id="42" name="CuadroTexto 12">
            <a:extLst>
              <a:ext uri="{FF2B5EF4-FFF2-40B4-BE49-F238E27FC236}">
                <a16:creationId xmlns:a16="http://schemas.microsoft.com/office/drawing/2014/main" id="{EB99A800-C5D0-4531-48A7-603FA7426102}"/>
              </a:ext>
            </a:extLst>
          </p:cNvPr>
          <p:cNvSpPr txBox="1"/>
          <p:nvPr/>
        </p:nvSpPr>
        <p:spPr>
          <a:xfrm>
            <a:off x="7480331" y="2837919"/>
            <a:ext cx="3936079" cy="646331"/>
          </a:xfrm>
          <a:prstGeom prst="rect">
            <a:avLst/>
          </a:prstGeom>
          <a:noFill/>
        </p:spPr>
        <p:txBody>
          <a:bodyPr wrap="square">
            <a:spAutoFit/>
          </a:bodyPr>
          <a:lstStyle/>
          <a:p>
            <a:pPr lvl="0">
              <a:spcAft>
                <a:spcPts val="400"/>
              </a:spcAft>
              <a:buClr>
                <a:srgbClr val="009D7F"/>
              </a:buClr>
              <a:defRPr/>
            </a:pPr>
            <a:r>
              <a:rPr lang="es-ES" sz="1800" kern="1200">
                <a:solidFill>
                  <a:srgbClr val="012754"/>
                </a:solidFill>
                <a:latin typeface="Century Gothic" panose="020B0502020202020204" pitchFamily="34" charset="0"/>
                <a:cs typeface="Arial" panose="020B0604020202020204" pitchFamily="34" charset="0"/>
              </a:rPr>
              <a:t>El </a:t>
            </a:r>
            <a:r>
              <a:rPr lang="es-ES" sz="1800" b="1" kern="1200">
                <a:solidFill>
                  <a:srgbClr val="012754"/>
                </a:solidFill>
                <a:latin typeface="Century Gothic" panose="020B0502020202020204" pitchFamily="34" charset="0"/>
                <a:cs typeface="Arial" panose="020B0604020202020204" pitchFamily="34" charset="0"/>
              </a:rPr>
              <a:t>73,3%</a:t>
            </a:r>
            <a:r>
              <a:rPr lang="es-ES" sz="1800" kern="1200">
                <a:solidFill>
                  <a:srgbClr val="012754"/>
                </a:solidFill>
                <a:latin typeface="Century Gothic" panose="020B0502020202020204" pitchFamily="34" charset="0"/>
                <a:cs typeface="Arial" panose="020B0604020202020204" pitchFamily="34" charset="0"/>
              </a:rPr>
              <a:t> consideró </a:t>
            </a:r>
            <a:r>
              <a:rPr lang="es-ES" sz="1800" kern="1200" err="1">
                <a:solidFill>
                  <a:srgbClr val="012754"/>
                </a:solidFill>
                <a:latin typeface="Century Gothic" panose="020B0502020202020204" pitchFamily="34" charset="0"/>
                <a:cs typeface="Arial" panose="020B0604020202020204" pitchFamily="34" charset="0"/>
              </a:rPr>
              <a:t>Wynzora</a:t>
            </a:r>
            <a:r>
              <a:rPr lang="es-ES" sz="1800" kern="1200" baseline="30000">
                <a:solidFill>
                  <a:srgbClr val="012754"/>
                </a:solidFill>
                <a:latin typeface="Century Gothic" panose="020B0502020202020204" pitchFamily="34" charset="0"/>
                <a:cs typeface="Arial" panose="020B0604020202020204" pitchFamily="34" charset="0"/>
              </a:rPr>
              <a:t>® </a:t>
            </a:r>
            <a:r>
              <a:rPr lang="es-ES" sz="1800" b="1" kern="1200">
                <a:solidFill>
                  <a:srgbClr val="012754"/>
                </a:solidFill>
                <a:latin typeface="Century Gothic" panose="020B0502020202020204" pitchFamily="34" charset="0"/>
                <a:cs typeface="Arial" panose="020B0604020202020204" pitchFamily="34" charset="0"/>
              </a:rPr>
              <a:t>más efectivo </a:t>
            </a:r>
            <a:r>
              <a:rPr lang="es-ES" sz="1800" kern="1200">
                <a:solidFill>
                  <a:srgbClr val="012754"/>
                </a:solidFill>
                <a:latin typeface="Century Gothic" panose="020B0502020202020204" pitchFamily="34" charset="0"/>
                <a:cs typeface="Arial" panose="020B0604020202020204" pitchFamily="34" charset="0"/>
              </a:rPr>
              <a:t>vs. CAL/BDP Espuma</a:t>
            </a:r>
          </a:p>
        </p:txBody>
      </p:sp>
      <p:sp>
        <p:nvSpPr>
          <p:cNvPr id="43" name="CuadroTexto 12">
            <a:extLst>
              <a:ext uri="{FF2B5EF4-FFF2-40B4-BE49-F238E27FC236}">
                <a16:creationId xmlns:a16="http://schemas.microsoft.com/office/drawing/2014/main" id="{12F24513-EEB1-906D-98E6-9FE9BFF3DD98}"/>
              </a:ext>
            </a:extLst>
          </p:cNvPr>
          <p:cNvSpPr txBox="1"/>
          <p:nvPr/>
        </p:nvSpPr>
        <p:spPr>
          <a:xfrm>
            <a:off x="7480331" y="3829100"/>
            <a:ext cx="4046614" cy="646331"/>
          </a:xfrm>
          <a:prstGeom prst="rect">
            <a:avLst/>
          </a:prstGeom>
          <a:noFill/>
        </p:spPr>
        <p:txBody>
          <a:bodyPr wrap="square">
            <a:spAutoFit/>
          </a:bodyPr>
          <a:lstStyle/>
          <a:p>
            <a:pPr lvl="0">
              <a:spcAft>
                <a:spcPts val="400"/>
              </a:spcAft>
              <a:buClr>
                <a:srgbClr val="009D7F"/>
              </a:buClr>
              <a:defRPr/>
            </a:pPr>
            <a:r>
              <a:rPr lang="es-ES" sz="1800" kern="1200">
                <a:solidFill>
                  <a:srgbClr val="012754"/>
                </a:solidFill>
                <a:latin typeface="Century Gothic" panose="020B0502020202020204" pitchFamily="34" charset="0"/>
                <a:cs typeface="Arial" panose="020B0604020202020204" pitchFamily="34" charset="0"/>
              </a:rPr>
              <a:t>El </a:t>
            </a:r>
            <a:r>
              <a:rPr lang="es-ES" sz="1800" b="1" kern="1200">
                <a:solidFill>
                  <a:srgbClr val="012754"/>
                </a:solidFill>
                <a:latin typeface="Century Gothic" panose="020B0502020202020204" pitchFamily="34" charset="0"/>
                <a:cs typeface="Arial" panose="020B0604020202020204" pitchFamily="34" charset="0"/>
              </a:rPr>
              <a:t>73,3%</a:t>
            </a:r>
            <a:r>
              <a:rPr lang="es-ES" sz="1800" kern="1200">
                <a:solidFill>
                  <a:srgbClr val="012754"/>
                </a:solidFill>
                <a:latin typeface="Century Gothic" panose="020B0502020202020204" pitchFamily="34" charset="0"/>
                <a:cs typeface="Arial" panose="020B0604020202020204" pitchFamily="34" charset="0"/>
              </a:rPr>
              <a:t> consideró </a:t>
            </a:r>
            <a:r>
              <a:rPr lang="es-ES" sz="1800" kern="1200" err="1">
                <a:solidFill>
                  <a:srgbClr val="012754"/>
                </a:solidFill>
                <a:latin typeface="Century Gothic" panose="020B0502020202020204" pitchFamily="34" charset="0"/>
                <a:cs typeface="Arial" panose="020B0604020202020204" pitchFamily="34" charset="0"/>
              </a:rPr>
              <a:t>Wynzora</a:t>
            </a:r>
            <a:r>
              <a:rPr lang="es-ES" sz="1800" kern="1200" baseline="30000">
                <a:solidFill>
                  <a:srgbClr val="012754"/>
                </a:solidFill>
                <a:latin typeface="Century Gothic" panose="020B0502020202020204" pitchFamily="34" charset="0"/>
                <a:cs typeface="Arial" panose="020B0604020202020204" pitchFamily="34" charset="0"/>
              </a:rPr>
              <a:t>® </a:t>
            </a:r>
            <a:r>
              <a:rPr lang="es-ES" sz="1800" b="1" kern="1200">
                <a:solidFill>
                  <a:srgbClr val="012754"/>
                </a:solidFill>
                <a:latin typeface="Century Gothic" panose="020B0502020202020204" pitchFamily="34" charset="0"/>
                <a:cs typeface="Arial" panose="020B0604020202020204" pitchFamily="34" charset="0"/>
              </a:rPr>
              <a:t>mejor tolerado </a:t>
            </a:r>
            <a:r>
              <a:rPr lang="es-ES" sz="1800" kern="1200">
                <a:solidFill>
                  <a:srgbClr val="012754"/>
                </a:solidFill>
                <a:latin typeface="Century Gothic" panose="020B0502020202020204" pitchFamily="34" charset="0"/>
                <a:cs typeface="Arial" panose="020B0604020202020204" pitchFamily="34" charset="0"/>
              </a:rPr>
              <a:t>vs. CAL/BDP Espuma</a:t>
            </a:r>
          </a:p>
        </p:txBody>
      </p:sp>
      <p:grpSp>
        <p:nvGrpSpPr>
          <p:cNvPr id="46" name="Grupo 45">
            <a:extLst>
              <a:ext uri="{FF2B5EF4-FFF2-40B4-BE49-F238E27FC236}">
                <a16:creationId xmlns:a16="http://schemas.microsoft.com/office/drawing/2014/main" id="{2EDD16B4-2FFA-CA5A-60B8-91BC19BCF280}"/>
              </a:ext>
            </a:extLst>
          </p:cNvPr>
          <p:cNvGrpSpPr/>
          <p:nvPr/>
        </p:nvGrpSpPr>
        <p:grpSpPr>
          <a:xfrm>
            <a:off x="6261407" y="2671254"/>
            <a:ext cx="1014203" cy="1042933"/>
            <a:chOff x="5956607" y="2711010"/>
            <a:chExt cx="1014203" cy="1042933"/>
          </a:xfrm>
        </p:grpSpPr>
        <p:pic>
          <p:nvPicPr>
            <p:cNvPr id="39" name="Imagen 38" descr="Imagen que contiene Forma&#10;&#10;El contenido generado por IA puede ser incorrecto.">
              <a:extLst>
                <a:ext uri="{FF2B5EF4-FFF2-40B4-BE49-F238E27FC236}">
                  <a16:creationId xmlns:a16="http://schemas.microsoft.com/office/drawing/2014/main" id="{C8511B16-C7C3-B72D-885E-9E33D30A15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56607" y="2711010"/>
              <a:ext cx="1014203" cy="1042933"/>
            </a:xfrm>
            <a:prstGeom prst="rect">
              <a:avLst/>
            </a:prstGeom>
          </p:spPr>
        </p:pic>
        <p:pic>
          <p:nvPicPr>
            <p:cNvPr id="33" name="Imagen 32">
              <a:extLst>
                <a:ext uri="{FF2B5EF4-FFF2-40B4-BE49-F238E27FC236}">
                  <a16:creationId xmlns:a16="http://schemas.microsoft.com/office/drawing/2014/main" id="{A0ECF7EA-C50E-28D3-4082-8D005A14F6DA}"/>
                </a:ext>
              </a:extLst>
            </p:cNvPr>
            <p:cNvPicPr>
              <a:picLocks noChangeAspect="1"/>
            </p:cNvPicPr>
            <p:nvPr/>
          </p:nvPicPr>
          <p:blipFill>
            <a:blip r:embed="rId5"/>
            <a:stretch>
              <a:fillRect/>
            </a:stretch>
          </p:blipFill>
          <p:spPr>
            <a:xfrm>
              <a:off x="6249972" y="2905571"/>
              <a:ext cx="442293" cy="528061"/>
            </a:xfrm>
            <a:prstGeom prst="rect">
              <a:avLst/>
            </a:prstGeom>
          </p:spPr>
        </p:pic>
      </p:grpSp>
      <p:grpSp>
        <p:nvGrpSpPr>
          <p:cNvPr id="45" name="Grupo 44">
            <a:extLst>
              <a:ext uri="{FF2B5EF4-FFF2-40B4-BE49-F238E27FC236}">
                <a16:creationId xmlns:a16="http://schemas.microsoft.com/office/drawing/2014/main" id="{0A3E681D-0FE2-39B5-8CFE-BACD042225EC}"/>
              </a:ext>
            </a:extLst>
          </p:cNvPr>
          <p:cNvGrpSpPr/>
          <p:nvPr/>
        </p:nvGrpSpPr>
        <p:grpSpPr>
          <a:xfrm>
            <a:off x="6286570" y="3776092"/>
            <a:ext cx="960905" cy="759539"/>
            <a:chOff x="5981770" y="3842352"/>
            <a:chExt cx="960905" cy="759539"/>
          </a:xfrm>
        </p:grpSpPr>
        <p:pic>
          <p:nvPicPr>
            <p:cNvPr id="37" name="Imagen 36" descr="Una pantalla de computador&#10;&#10;El contenido generado por IA puede ser incorrecto.">
              <a:extLst>
                <a:ext uri="{FF2B5EF4-FFF2-40B4-BE49-F238E27FC236}">
                  <a16:creationId xmlns:a16="http://schemas.microsoft.com/office/drawing/2014/main" id="{B3D4A81E-922D-D0F5-6EF5-22B062AECAC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81770" y="3842352"/>
              <a:ext cx="960905" cy="759539"/>
            </a:xfrm>
            <a:prstGeom prst="rect">
              <a:avLst/>
            </a:prstGeom>
          </p:spPr>
        </p:pic>
        <p:pic>
          <p:nvPicPr>
            <p:cNvPr id="34" name="Imagen 33">
              <a:extLst>
                <a:ext uri="{FF2B5EF4-FFF2-40B4-BE49-F238E27FC236}">
                  <a16:creationId xmlns:a16="http://schemas.microsoft.com/office/drawing/2014/main" id="{EE3067FF-74CF-98F2-33F4-D332CE73EE44}"/>
                </a:ext>
              </a:extLst>
            </p:cNvPr>
            <p:cNvPicPr>
              <a:picLocks noChangeAspect="1"/>
            </p:cNvPicPr>
            <p:nvPr/>
          </p:nvPicPr>
          <p:blipFill>
            <a:blip r:embed="rId7"/>
            <a:stretch>
              <a:fillRect/>
            </a:stretch>
          </p:blipFill>
          <p:spPr>
            <a:xfrm>
              <a:off x="6199218" y="4069517"/>
              <a:ext cx="568887" cy="365323"/>
            </a:xfrm>
            <a:prstGeom prst="rect">
              <a:avLst/>
            </a:prstGeom>
          </p:spPr>
        </p:pic>
      </p:grpSp>
      <p:grpSp>
        <p:nvGrpSpPr>
          <p:cNvPr id="47" name="Grupo 46">
            <a:extLst>
              <a:ext uri="{FF2B5EF4-FFF2-40B4-BE49-F238E27FC236}">
                <a16:creationId xmlns:a16="http://schemas.microsoft.com/office/drawing/2014/main" id="{29F34CB6-BE29-17A4-8B50-9E892CF56992}"/>
              </a:ext>
            </a:extLst>
          </p:cNvPr>
          <p:cNvGrpSpPr/>
          <p:nvPr/>
        </p:nvGrpSpPr>
        <p:grpSpPr>
          <a:xfrm>
            <a:off x="6273007" y="1723993"/>
            <a:ext cx="1054696" cy="977372"/>
            <a:chOff x="5968207" y="1723993"/>
            <a:chExt cx="1054696" cy="977372"/>
          </a:xfrm>
        </p:grpSpPr>
        <p:pic>
          <p:nvPicPr>
            <p:cNvPr id="41" name="Imagen 40" descr="Una pantalla de computador&#10;&#10;El contenido generado por IA puede ser incorrecto.">
              <a:extLst>
                <a:ext uri="{FF2B5EF4-FFF2-40B4-BE49-F238E27FC236}">
                  <a16:creationId xmlns:a16="http://schemas.microsoft.com/office/drawing/2014/main" id="{363AE1F7-2686-804A-A667-16FBFC50E94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4985569">
              <a:off x="6006869" y="1685331"/>
              <a:ext cx="977372" cy="1054696"/>
            </a:xfrm>
            <a:prstGeom prst="rect">
              <a:avLst/>
            </a:prstGeom>
          </p:spPr>
        </p:pic>
        <p:pic>
          <p:nvPicPr>
            <p:cNvPr id="35" name="Imagen 34">
              <a:extLst>
                <a:ext uri="{FF2B5EF4-FFF2-40B4-BE49-F238E27FC236}">
                  <a16:creationId xmlns:a16="http://schemas.microsoft.com/office/drawing/2014/main" id="{9CA970DB-3E56-2183-B027-7ED8AA4927F1}"/>
                </a:ext>
              </a:extLst>
            </p:cNvPr>
            <p:cNvPicPr>
              <a:picLocks noChangeAspect="1"/>
            </p:cNvPicPr>
            <p:nvPr/>
          </p:nvPicPr>
          <p:blipFill>
            <a:blip r:embed="rId9"/>
            <a:stretch>
              <a:fillRect/>
            </a:stretch>
          </p:blipFill>
          <p:spPr>
            <a:xfrm>
              <a:off x="6319178" y="1974235"/>
              <a:ext cx="424522" cy="498696"/>
            </a:xfrm>
            <a:prstGeom prst="rect">
              <a:avLst/>
            </a:prstGeom>
          </p:spPr>
        </p:pic>
      </p:grpSp>
      <p:pic>
        <p:nvPicPr>
          <p:cNvPr id="2" name="Picture 4">
            <a:extLst>
              <a:ext uri="{FF2B5EF4-FFF2-40B4-BE49-F238E27FC236}">
                <a16:creationId xmlns:a16="http://schemas.microsoft.com/office/drawing/2014/main" id="{B062F219-286F-9D89-C1B3-9D3AE9C9486E}"/>
              </a:ext>
            </a:extLst>
          </p:cNvPr>
          <p:cNvPicPr>
            <a:picLocks noChangeAspect="1"/>
          </p:cNvPicPr>
          <p:nvPr/>
        </p:nvPicPr>
        <p:blipFill>
          <a:blip r:embed="rId10"/>
          <a:srcRect t="29375"/>
          <a:stretch>
            <a:fillRect/>
          </a:stretch>
        </p:blipFill>
        <p:spPr>
          <a:xfrm>
            <a:off x="584335" y="1730438"/>
            <a:ext cx="5035496" cy="3304550"/>
          </a:xfrm>
          <a:prstGeom prst="rect">
            <a:avLst/>
          </a:prstGeom>
        </p:spPr>
      </p:pic>
      <p:sp>
        <p:nvSpPr>
          <p:cNvPr id="7" name="Rounded Rectangle 91">
            <a:extLst>
              <a:ext uri="{FF2B5EF4-FFF2-40B4-BE49-F238E27FC236}">
                <a16:creationId xmlns:a16="http://schemas.microsoft.com/office/drawing/2014/main" id="{7E6DDD30-A7E3-B911-E722-EE2D3588CB91}"/>
              </a:ext>
            </a:extLst>
          </p:cNvPr>
          <p:cNvSpPr/>
          <p:nvPr/>
        </p:nvSpPr>
        <p:spPr>
          <a:xfrm>
            <a:off x="6261406" y="4989552"/>
            <a:ext cx="5340193" cy="1193431"/>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s-ES" kern="1200">
                <a:solidFill>
                  <a:srgbClr val="FFFFFF"/>
                </a:solidFill>
                <a:latin typeface="Century Gothic" panose="020B0502020202020204" pitchFamily="34" charset="0"/>
                <a:cs typeface="Arial" panose="020B0604020202020204" pitchFamily="34" charset="0"/>
              </a:rPr>
              <a:t>El 80% de los pacientes prefirió </a:t>
            </a:r>
            <a:r>
              <a:rPr lang="es-ES" kern="1200" err="1">
                <a:solidFill>
                  <a:srgbClr val="FFFFFF"/>
                </a:solidFill>
                <a:latin typeface="Century Gothic" panose="020B0502020202020204" pitchFamily="34" charset="0"/>
                <a:cs typeface="Arial" panose="020B0604020202020204" pitchFamily="34" charset="0"/>
              </a:rPr>
              <a:t>Wynzora</a:t>
            </a:r>
            <a:r>
              <a:rPr lang="en-US" kern="1200" baseline="30000">
                <a:solidFill>
                  <a:srgbClr val="FFFFFF"/>
                </a:solidFill>
                <a:latin typeface="Century Gothic" panose="020B0502020202020204" pitchFamily="34" charset="0"/>
                <a:cs typeface="Arial" panose="020B0604020202020204" pitchFamily="34" charset="0"/>
              </a:rPr>
              <a:t>®</a:t>
            </a:r>
            <a:r>
              <a:rPr lang="es-ES" kern="1200">
                <a:solidFill>
                  <a:srgbClr val="FFFFFF"/>
                </a:solidFill>
                <a:latin typeface="Century Gothic" panose="020B0502020202020204" pitchFamily="34" charset="0"/>
                <a:cs typeface="Arial" panose="020B0604020202020204" pitchFamily="34" charset="0"/>
              </a:rPr>
              <a:t> a la espuma CAL/BDP, principalmente por la facilidad de uso y la percepción de eficacia y tolerabilidad</a:t>
            </a:r>
            <a:endParaRPr lang="en-US" kern="1200">
              <a:solidFill>
                <a:srgbClr val="FFFFFF"/>
              </a:solidFill>
              <a:latin typeface="Century Gothic" panose="020B0502020202020204" pitchFamily="34" charset="0"/>
              <a:cs typeface="Arial" panose="020B0604020202020204" pitchFamily="34" charset="0"/>
            </a:endParaRPr>
          </a:p>
        </p:txBody>
      </p:sp>
      <p:sp>
        <p:nvSpPr>
          <p:cNvPr id="4" name="Marcador de contenido 5">
            <a:extLst>
              <a:ext uri="{FF2B5EF4-FFF2-40B4-BE49-F238E27FC236}">
                <a16:creationId xmlns:a16="http://schemas.microsoft.com/office/drawing/2014/main" id="{54A610A4-F9BD-152F-EA01-98518B0E0ECF}"/>
              </a:ext>
            </a:extLst>
          </p:cNvPr>
          <p:cNvSpPr txBox="1">
            <a:spLocks/>
          </p:cNvSpPr>
          <p:nvPr/>
        </p:nvSpPr>
        <p:spPr>
          <a:xfrm>
            <a:off x="1433851" y="6363729"/>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a:t>
            </a:r>
            <a:r>
              <a:rPr lang="es-ES" err="1"/>
              <a:t>Caldarola</a:t>
            </a:r>
            <a:r>
              <a:rPr lang="es-ES"/>
              <a:t> G, </a:t>
            </a:r>
            <a:r>
              <a:rPr lang="es-ES" err="1"/>
              <a:t>Bocchino</a:t>
            </a:r>
            <a:r>
              <a:rPr lang="es-ES"/>
              <a:t> E, De Luca E, </a:t>
            </a:r>
            <a:r>
              <a:rPr lang="es-ES" err="1"/>
              <a:t>D’Amore</a:t>
            </a:r>
            <a:r>
              <a:rPr lang="es-ES"/>
              <a:t> A, </a:t>
            </a:r>
            <a:r>
              <a:rPr lang="es-ES" err="1"/>
              <a:t>Gori</a:t>
            </a:r>
            <a:r>
              <a:rPr lang="es-ES"/>
              <a:t> N, De Simone C,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2025;15(3):5696</a:t>
            </a:r>
          </a:p>
        </p:txBody>
      </p:sp>
    </p:spTree>
    <p:extLst>
      <p:ext uri="{BB962C8B-B14F-4D97-AF65-F5344CB8AC3E}">
        <p14:creationId xmlns:p14="http://schemas.microsoft.com/office/powerpoint/2010/main" val="240984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8BC81-FE86-F15E-DAB6-D1CB8393ED1B}"/>
            </a:ext>
          </a:extLst>
        </p:cNvPr>
        <p:cNvGrpSpPr/>
        <p:nvPr/>
      </p:nvGrpSpPr>
      <p:grpSpPr>
        <a:xfrm>
          <a:off x="0" y="0"/>
          <a:ext cx="0" cy="0"/>
          <a:chOff x="0" y="0"/>
          <a:chExt cx="0" cy="0"/>
        </a:xfrm>
      </p:grpSpPr>
      <p:grpSp>
        <p:nvGrpSpPr>
          <p:cNvPr id="34" name="Grupo 33">
            <a:extLst>
              <a:ext uri="{FF2B5EF4-FFF2-40B4-BE49-F238E27FC236}">
                <a16:creationId xmlns:a16="http://schemas.microsoft.com/office/drawing/2014/main" id="{7D4E6C71-1E7C-AC61-D351-340CDEDE533E}"/>
              </a:ext>
            </a:extLst>
          </p:cNvPr>
          <p:cNvGrpSpPr/>
          <p:nvPr/>
        </p:nvGrpSpPr>
        <p:grpSpPr>
          <a:xfrm>
            <a:off x="6446295" y="1892300"/>
            <a:ext cx="5265579" cy="3879016"/>
            <a:chOff x="6446295" y="1892300"/>
            <a:chExt cx="5265579" cy="3879016"/>
          </a:xfrm>
        </p:grpSpPr>
        <p:sp>
          <p:nvSpPr>
            <p:cNvPr id="27" name="Rectángulo 26">
              <a:extLst>
                <a:ext uri="{FF2B5EF4-FFF2-40B4-BE49-F238E27FC236}">
                  <a16:creationId xmlns:a16="http://schemas.microsoft.com/office/drawing/2014/main" id="{AEA3562E-8A20-50B7-DE92-998EB08DC87E}"/>
                </a:ext>
              </a:extLst>
            </p:cNvPr>
            <p:cNvSpPr/>
            <p:nvPr/>
          </p:nvSpPr>
          <p:spPr>
            <a:xfrm>
              <a:off x="6505309" y="1892300"/>
              <a:ext cx="5206565" cy="3708400"/>
            </a:xfrm>
            <a:prstGeom prst="rect">
              <a:avLst/>
            </a:prstGeom>
            <a:solidFill>
              <a:srgbClr val="FFFFFF"/>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3" name="Imagen 32">
              <a:extLst>
                <a:ext uri="{FF2B5EF4-FFF2-40B4-BE49-F238E27FC236}">
                  <a16:creationId xmlns:a16="http://schemas.microsoft.com/office/drawing/2014/main" id="{AC0AE1E0-ED1D-902B-18CA-64B1E645E6D9}"/>
                </a:ext>
              </a:extLst>
            </p:cNvPr>
            <p:cNvPicPr>
              <a:picLocks noChangeAspect="1"/>
            </p:cNvPicPr>
            <p:nvPr/>
          </p:nvPicPr>
          <p:blipFill>
            <a:blip r:embed="rId3"/>
            <a:srcRect b="23005"/>
            <a:stretch>
              <a:fillRect/>
            </a:stretch>
          </p:blipFill>
          <p:spPr>
            <a:xfrm>
              <a:off x="6446295" y="5614231"/>
              <a:ext cx="5173883" cy="157085"/>
            </a:xfrm>
            <a:prstGeom prst="rect">
              <a:avLst/>
            </a:prstGeom>
          </p:spPr>
        </p:pic>
      </p:grpSp>
      <p:sp>
        <p:nvSpPr>
          <p:cNvPr id="3" name="Marcador de contenido 2">
            <a:extLst>
              <a:ext uri="{FF2B5EF4-FFF2-40B4-BE49-F238E27FC236}">
                <a16:creationId xmlns:a16="http://schemas.microsoft.com/office/drawing/2014/main" id="{AB0BC07D-14D4-28C2-5DB6-9065F956595B}"/>
              </a:ext>
            </a:extLst>
          </p:cNvPr>
          <p:cNvSpPr>
            <a:spLocks noGrp="1"/>
          </p:cNvSpPr>
          <p:nvPr>
            <p:ph sz="quarter" idx="13"/>
          </p:nvPr>
        </p:nvSpPr>
        <p:spPr/>
        <p:txBody>
          <a:bodyPr/>
          <a:lstStyle/>
          <a:p>
            <a:pPr marL="0" marR="0" lvl="0" indent="0" algn="l" defTabSz="914400" rtl="0" eaLnBrk="1" fontAlgn="auto" latinLnBrk="0" hangingPunct="1">
              <a:lnSpc>
                <a:spcPct val="90000"/>
              </a:lnSpc>
              <a:spcBef>
                <a:spcPts val="0"/>
              </a:spcBef>
              <a:spcAft>
                <a:spcPts val="0"/>
              </a:spcAft>
              <a:buClr>
                <a:srgbClr val="1F3864"/>
              </a:buClr>
              <a:buSzPts val="4000"/>
              <a:buFont typeface="Montserrat"/>
              <a:buNone/>
              <a:tabLst/>
              <a:defRPr/>
            </a:pPr>
            <a:r>
              <a:rPr lang="es-ES" sz="2400">
                <a:solidFill>
                  <a:srgbClr val="002060"/>
                </a:solidFill>
              </a:rPr>
              <a:t>Resultados de satisfacción y adherencia del estudio</a:t>
            </a:r>
            <a:endParaRPr kumimoji="0" lang="es-ES" sz="2800" u="none" strike="noStrike" kern="0" cap="none" spc="0" normalizeH="0" baseline="0" noProof="0">
              <a:ln>
                <a:noFill/>
              </a:ln>
              <a:solidFill>
                <a:srgbClr val="000000"/>
              </a:solidFill>
              <a:effectLst/>
              <a:uLnTx/>
              <a:uFillTx/>
              <a:latin typeface="Century Gothic" panose="020B0502020202020204" pitchFamily="34" charset="0"/>
              <a:sym typeface="Arial"/>
            </a:endParaRPr>
          </a:p>
        </p:txBody>
      </p:sp>
      <p:sp>
        <p:nvSpPr>
          <p:cNvPr id="5" name="Marcador de contenido 4">
            <a:extLst>
              <a:ext uri="{FF2B5EF4-FFF2-40B4-BE49-F238E27FC236}">
                <a16:creationId xmlns:a16="http://schemas.microsoft.com/office/drawing/2014/main" id="{7F319F06-33CE-3777-6C58-6EC00174B49E}"/>
              </a:ext>
            </a:extLst>
          </p:cNvPr>
          <p:cNvSpPr>
            <a:spLocks noGrp="1"/>
          </p:cNvSpPr>
          <p:nvPr>
            <p:ph sz="quarter" idx="18"/>
          </p:nvPr>
        </p:nvSpPr>
        <p:spPr/>
        <p:txBody>
          <a:bodyPr>
            <a:normAutofit fontScale="92500" lnSpcReduction="10000"/>
          </a:bodyPr>
          <a:lstStyle/>
          <a:p>
            <a:r>
              <a:rPr lang="es-ES"/>
              <a:t>WYNZORA</a:t>
            </a:r>
            <a:r>
              <a:rPr lang="es-ES" baseline="30000"/>
              <a:t>®</a:t>
            </a:r>
            <a:r>
              <a:rPr lang="es-ES"/>
              <a:t>: </a:t>
            </a:r>
            <a:r>
              <a:rPr lang="es-ES" err="1"/>
              <a:t>Calcipotriol</a:t>
            </a:r>
            <a:r>
              <a:rPr lang="es-ES"/>
              <a:t>/dipropionato de betametasona</a:t>
            </a:r>
          </a:p>
        </p:txBody>
      </p:sp>
      <p:sp>
        <p:nvSpPr>
          <p:cNvPr id="10" name="CuadroTexto 12">
            <a:extLst>
              <a:ext uri="{FF2B5EF4-FFF2-40B4-BE49-F238E27FC236}">
                <a16:creationId xmlns:a16="http://schemas.microsoft.com/office/drawing/2014/main" id="{F2E68BC7-08F2-5A9F-649C-700D77898402}"/>
              </a:ext>
            </a:extLst>
          </p:cNvPr>
          <p:cNvSpPr txBox="1"/>
          <p:nvPr/>
        </p:nvSpPr>
        <p:spPr>
          <a:xfrm>
            <a:off x="350356" y="1888561"/>
            <a:ext cx="5838647" cy="1723549"/>
          </a:xfrm>
          <a:prstGeom prst="rect">
            <a:avLst/>
          </a:prstGeom>
          <a:noFill/>
        </p:spPr>
        <p:txBody>
          <a:bodyPr wrap="square">
            <a:spAutoFit/>
          </a:bodyPr>
          <a:lstStyle/>
          <a:p>
            <a:pPr marL="230400" marR="0" lvl="0" indent="-230400" algn="l" defTabSz="290393" rtl="0" eaLnBrk="1" fontAlgn="auto" latinLnBrk="0" hangingPunct="1">
              <a:spcBef>
                <a:spcPts val="0"/>
              </a:spcBef>
              <a:spcAft>
                <a:spcPts val="600"/>
              </a:spcAft>
              <a:buClr>
                <a:srgbClr val="F4A7AD"/>
              </a:buClr>
              <a:buSzTx/>
              <a:buFont typeface="Arial" panose="020B0604020202020204" pitchFamily="34" charset="0"/>
              <a:buChar char="•"/>
              <a:tabLst/>
              <a:defRPr/>
            </a:pPr>
            <a:r>
              <a:rPr kumimoji="0" lang="es-ES" sz="16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Satisfacción </a:t>
            </a:r>
            <a: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general de 9.0/10 </a:t>
            </a:r>
          </a:p>
          <a:p>
            <a:pPr marL="230400" marR="0" lvl="0" indent="-230400" algn="l" defTabSz="290393" rtl="0" eaLnBrk="1" fontAlgn="auto" latinLnBrk="0" hangingPunct="1">
              <a:spcBef>
                <a:spcPts val="0"/>
              </a:spcBef>
              <a:spcAft>
                <a:spcPts val="600"/>
              </a:spcAft>
              <a:buClr>
                <a:srgbClr val="F4A7AD"/>
              </a:buClr>
              <a:buSzTx/>
              <a:buFont typeface="Arial" panose="020B0604020202020204" pitchFamily="34" charset="0"/>
              <a:buChar char="•"/>
              <a:tabLst/>
              <a:defRPr/>
            </a:pPr>
            <a:r>
              <a:rPr lang="es-ES" sz="1600" b="1" kern="1200" dirty="0">
                <a:solidFill>
                  <a:srgbClr val="012754"/>
                </a:solidFill>
                <a:latin typeface="Century Gothic" panose="020B0502020202020204" pitchFamily="34" charset="0"/>
                <a:ea typeface="+mn-ea"/>
                <a:cs typeface="Arial" panose="020B0604020202020204" pitchFamily="34" charset="0"/>
              </a:rPr>
              <a:t>A</a:t>
            </a:r>
            <a:r>
              <a:rPr kumimoji="0" lang="es-ES" sz="1600" b="1" u="none" strike="noStrike" kern="1200" cap="none" spc="0" normalizeH="0" baseline="0" noProof="0" dirty="0" err="1">
                <a:ln>
                  <a:noFill/>
                </a:ln>
                <a:solidFill>
                  <a:srgbClr val="012754"/>
                </a:solidFill>
                <a:effectLst/>
                <a:uLnTx/>
                <a:uFillTx/>
                <a:latin typeface="Century Gothic" panose="020B0502020202020204" pitchFamily="34" charset="0"/>
                <a:ea typeface="+mn-ea"/>
                <a:cs typeface="Arial" panose="020B0604020202020204" pitchFamily="34" charset="0"/>
              </a:rPr>
              <a:t>spectos</a:t>
            </a:r>
            <a:r>
              <a:rPr kumimoji="0" lang="es-ES" sz="16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 mejor valorados </a:t>
            </a:r>
            <a: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(con un 10/10): no interrumpe las actividades diarias y la facilidad de uso</a:t>
            </a:r>
          </a:p>
          <a:p>
            <a:pPr marL="230400" marR="0" lvl="0" indent="-230400" algn="l" defTabSz="290393" rtl="0" eaLnBrk="1" fontAlgn="auto" latinLnBrk="0" hangingPunct="1">
              <a:spcBef>
                <a:spcPts val="0"/>
              </a:spcBef>
              <a:spcAft>
                <a:spcPts val="600"/>
              </a:spcAft>
              <a:buClr>
                <a:srgbClr val="F4A7AD"/>
              </a:buClr>
              <a:buSzTx/>
              <a:buFont typeface="Arial" panose="020B0604020202020204" pitchFamily="34" charset="0"/>
              <a:buChar char="•"/>
              <a:tabLst/>
              <a:defRPr/>
            </a:pPr>
            <a: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Los pacientes </a:t>
            </a:r>
            <a:r>
              <a:rPr kumimoji="0" lang="es-ES" sz="1600" b="1"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se aplicaron una media de 21 días el tratamiento de los 28 que duró el estudio</a:t>
            </a:r>
            <a: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 </a:t>
            </a:r>
            <a:b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br>
            <a:r>
              <a:rPr kumimoji="0" lang="es-ES" sz="1600" u="none" strike="noStrike" kern="1200" cap="none" spc="0" normalizeH="0" baseline="0" noProof="0" dirty="0">
                <a:ln>
                  <a:noFill/>
                </a:ln>
                <a:solidFill>
                  <a:srgbClr val="012754"/>
                </a:solidFill>
                <a:effectLst/>
                <a:uLnTx/>
                <a:uFillTx/>
                <a:latin typeface="Century Gothic" panose="020B0502020202020204" pitchFamily="34" charset="0"/>
                <a:ea typeface="+mn-ea"/>
                <a:cs typeface="Arial" panose="020B0604020202020204" pitchFamily="34" charset="0"/>
              </a:rPr>
              <a:t>más del 80% de los días se aplicó el tratamiento tópico</a:t>
            </a:r>
          </a:p>
        </p:txBody>
      </p:sp>
      <p:grpSp>
        <p:nvGrpSpPr>
          <p:cNvPr id="17" name="Grupo 16">
            <a:extLst>
              <a:ext uri="{FF2B5EF4-FFF2-40B4-BE49-F238E27FC236}">
                <a16:creationId xmlns:a16="http://schemas.microsoft.com/office/drawing/2014/main" id="{B769C83C-5680-D350-95DE-4384ECED9849}"/>
              </a:ext>
            </a:extLst>
          </p:cNvPr>
          <p:cNvGrpSpPr/>
          <p:nvPr/>
        </p:nvGrpSpPr>
        <p:grpSpPr>
          <a:xfrm>
            <a:off x="6579762" y="1934240"/>
            <a:ext cx="5132112" cy="3575092"/>
            <a:chOff x="137052" y="1355682"/>
            <a:chExt cx="6369703" cy="3955732"/>
          </a:xfrm>
        </p:grpSpPr>
        <p:pic>
          <p:nvPicPr>
            <p:cNvPr id="4" name="Picture 4">
              <a:extLst>
                <a:ext uri="{FF2B5EF4-FFF2-40B4-BE49-F238E27FC236}">
                  <a16:creationId xmlns:a16="http://schemas.microsoft.com/office/drawing/2014/main" id="{B6BD2E13-C7F8-7F7B-2E1C-9F039455DA62}"/>
                </a:ext>
              </a:extLst>
            </p:cNvPr>
            <p:cNvPicPr>
              <a:picLocks noChangeAspect="1"/>
            </p:cNvPicPr>
            <p:nvPr/>
          </p:nvPicPr>
          <p:blipFill>
            <a:blip r:embed="rId4"/>
            <a:srcRect b="5977"/>
            <a:stretch>
              <a:fillRect/>
            </a:stretch>
          </p:blipFill>
          <p:spPr>
            <a:xfrm>
              <a:off x="137052" y="1355682"/>
              <a:ext cx="6369703" cy="3955732"/>
            </a:xfrm>
            <a:prstGeom prst="rect">
              <a:avLst/>
            </a:prstGeom>
          </p:spPr>
        </p:pic>
        <p:sp>
          <p:nvSpPr>
            <p:cNvPr id="7" name="Rectangle: Rounded Corners 5">
              <a:extLst>
                <a:ext uri="{FF2B5EF4-FFF2-40B4-BE49-F238E27FC236}">
                  <a16:creationId xmlns:a16="http://schemas.microsoft.com/office/drawing/2014/main" id="{2A6DF14F-BEB9-0722-3D6D-F46087B4EB7A}"/>
                </a:ext>
              </a:extLst>
            </p:cNvPr>
            <p:cNvSpPr/>
            <p:nvPr/>
          </p:nvSpPr>
          <p:spPr>
            <a:xfrm>
              <a:off x="329211" y="1923426"/>
              <a:ext cx="5766790" cy="514350"/>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6">
              <a:extLst>
                <a:ext uri="{FF2B5EF4-FFF2-40B4-BE49-F238E27FC236}">
                  <a16:creationId xmlns:a16="http://schemas.microsoft.com/office/drawing/2014/main" id="{138325FF-F808-8124-4DCD-38E60A0F9781}"/>
                </a:ext>
              </a:extLst>
            </p:cNvPr>
            <p:cNvSpPr/>
            <p:nvPr/>
          </p:nvSpPr>
          <p:spPr>
            <a:xfrm>
              <a:off x="329210" y="2441073"/>
              <a:ext cx="5766790" cy="514350"/>
            </a:xfrm>
            <a:prstGeom prst="roundRect">
              <a:avLst/>
            </a:prstGeom>
            <a:noFill/>
            <a:ln>
              <a:solidFill>
                <a:srgbClr val="F89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1" name="Rectangle: Rounded Corners 7">
              <a:extLst>
                <a:ext uri="{FF2B5EF4-FFF2-40B4-BE49-F238E27FC236}">
                  <a16:creationId xmlns:a16="http://schemas.microsoft.com/office/drawing/2014/main" id="{6C4A39D2-BFD9-80E7-F705-B3105BBC635B}"/>
                </a:ext>
              </a:extLst>
            </p:cNvPr>
            <p:cNvSpPr/>
            <p:nvPr/>
          </p:nvSpPr>
          <p:spPr>
            <a:xfrm>
              <a:off x="329210" y="4480889"/>
              <a:ext cx="5766790" cy="514350"/>
            </a:xfrm>
            <a:prstGeom prst="roundRect">
              <a:avLst/>
            </a:prstGeom>
            <a:noFill/>
            <a:ln>
              <a:solidFill>
                <a:srgbClr val="F896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8" name="Rounded Rectangle 91">
            <a:extLst>
              <a:ext uri="{FF2B5EF4-FFF2-40B4-BE49-F238E27FC236}">
                <a16:creationId xmlns:a16="http://schemas.microsoft.com/office/drawing/2014/main" id="{9E6A930B-95F7-2621-1258-742539006862}"/>
              </a:ext>
            </a:extLst>
          </p:cNvPr>
          <p:cNvSpPr/>
          <p:nvPr/>
        </p:nvSpPr>
        <p:spPr>
          <a:xfrm>
            <a:off x="443361" y="4162641"/>
            <a:ext cx="5652639" cy="1745068"/>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s-ES" sz="1600" kern="1200" dirty="0">
                <a:solidFill>
                  <a:srgbClr val="FFFFFF"/>
                </a:solidFill>
                <a:latin typeface="Century Gothic" panose="020B0502020202020204" pitchFamily="34" charset="0"/>
                <a:cs typeface="Arial" panose="020B0604020202020204" pitchFamily="34" charset="0"/>
              </a:rPr>
              <a:t>Wynzora es eficaz a las 4 semanas, bien tolerada y preferida por los pacientes. </a:t>
            </a:r>
          </a:p>
          <a:p>
            <a:pPr algn="ctr">
              <a:buClrTx/>
              <a:buSzPts val="1000"/>
              <a:tabLst>
                <a:tab pos="457200" algn="l"/>
              </a:tabLst>
            </a:pPr>
            <a:r>
              <a:rPr lang="es-ES" sz="1600" kern="1200" dirty="0">
                <a:solidFill>
                  <a:srgbClr val="FFFFFF"/>
                </a:solidFill>
                <a:latin typeface="Century Gothic" panose="020B0502020202020204" pitchFamily="34" charset="0"/>
                <a:cs typeface="Arial" panose="020B0604020202020204" pitchFamily="34" charset="0"/>
              </a:rPr>
              <a:t>La disponibilidad de múltiples vehículos permite</a:t>
            </a:r>
            <a:br>
              <a:rPr lang="es-ES" sz="1600" kern="1200" dirty="0">
                <a:solidFill>
                  <a:srgbClr val="FFFFFF"/>
                </a:solidFill>
                <a:latin typeface="Century Gothic" panose="020B0502020202020204" pitchFamily="34" charset="0"/>
                <a:cs typeface="Arial" panose="020B0604020202020204" pitchFamily="34" charset="0"/>
              </a:rPr>
            </a:br>
            <a:r>
              <a:rPr lang="es-ES" sz="1600" kern="1200" dirty="0">
                <a:solidFill>
                  <a:srgbClr val="FFFFFF"/>
                </a:solidFill>
                <a:latin typeface="Century Gothic" panose="020B0502020202020204" pitchFamily="34" charset="0"/>
                <a:cs typeface="Arial" panose="020B0604020202020204" pitchFamily="34" charset="0"/>
              </a:rPr>
              <a:t> una personalización del tratamiento, clave para </a:t>
            </a:r>
            <a:br>
              <a:rPr lang="es-ES" sz="1600" kern="1200" dirty="0">
                <a:solidFill>
                  <a:srgbClr val="FFFFFF"/>
                </a:solidFill>
                <a:latin typeface="Century Gothic" panose="020B0502020202020204" pitchFamily="34" charset="0"/>
                <a:cs typeface="Arial" panose="020B0604020202020204" pitchFamily="34" charset="0"/>
              </a:rPr>
            </a:br>
            <a:r>
              <a:rPr lang="es-ES" sz="1600" kern="1200" dirty="0">
                <a:solidFill>
                  <a:srgbClr val="FFFFFF"/>
                </a:solidFill>
                <a:latin typeface="Century Gothic" panose="020B0502020202020204" pitchFamily="34" charset="0"/>
                <a:cs typeface="Arial" panose="020B0604020202020204" pitchFamily="34" charset="0"/>
              </a:rPr>
              <a:t>mejorar la adherencia y los resultados clínicos</a:t>
            </a:r>
          </a:p>
        </p:txBody>
      </p:sp>
      <p:sp>
        <p:nvSpPr>
          <p:cNvPr id="14" name="Rounded Rectangle 91">
            <a:extLst>
              <a:ext uri="{FF2B5EF4-FFF2-40B4-BE49-F238E27FC236}">
                <a16:creationId xmlns:a16="http://schemas.microsoft.com/office/drawing/2014/main" id="{97FED1E0-3BB0-D66A-EF2C-E7FFF00946CA}"/>
              </a:ext>
            </a:extLst>
          </p:cNvPr>
          <p:cNvSpPr/>
          <p:nvPr/>
        </p:nvSpPr>
        <p:spPr>
          <a:xfrm>
            <a:off x="338119" y="3953255"/>
            <a:ext cx="1646647" cy="365887"/>
          </a:xfrm>
          <a:prstGeom prst="roundRect">
            <a:avLst>
              <a:gd name="adj" fmla="val 50000"/>
            </a:avLst>
          </a:prstGeom>
          <a:solidFill>
            <a:srgbClr val="C57E6A"/>
          </a:soli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Pts val="1000"/>
              <a:tabLst>
                <a:tab pos="457200" algn="l"/>
              </a:tabLst>
            </a:pPr>
            <a:r>
              <a:rPr lang="en-GB" kern="1200" err="1">
                <a:solidFill>
                  <a:schemeClr val="bg1"/>
                </a:solidFill>
                <a:latin typeface="Century Gothic" panose="020B0502020202020204" pitchFamily="34" charset="0"/>
                <a:cs typeface="Arial" panose="020B0604020202020204" pitchFamily="34" charset="0"/>
              </a:rPr>
              <a:t>Conclusión</a:t>
            </a:r>
            <a:endParaRPr lang="en-GB" kern="1200">
              <a:solidFill>
                <a:schemeClr val="bg1"/>
              </a:solidFill>
              <a:latin typeface="Century Gothic" panose="020B0502020202020204" pitchFamily="34" charset="0"/>
              <a:cs typeface="Arial" panose="020B0604020202020204" pitchFamily="34" charset="0"/>
            </a:endParaRPr>
          </a:p>
        </p:txBody>
      </p:sp>
      <p:sp>
        <p:nvSpPr>
          <p:cNvPr id="2" name="Marcador de contenido 5">
            <a:extLst>
              <a:ext uri="{FF2B5EF4-FFF2-40B4-BE49-F238E27FC236}">
                <a16:creationId xmlns:a16="http://schemas.microsoft.com/office/drawing/2014/main" id="{ADC1F981-5CFD-17BA-F543-44994EBBC18B}"/>
              </a:ext>
            </a:extLst>
          </p:cNvPr>
          <p:cNvSpPr txBox="1">
            <a:spLocks/>
          </p:cNvSpPr>
          <p:nvPr/>
        </p:nvSpPr>
        <p:spPr>
          <a:xfrm>
            <a:off x="1433851" y="6363729"/>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a:t>
            </a:r>
            <a:r>
              <a:rPr lang="es-ES" err="1"/>
              <a:t>Caldarola</a:t>
            </a:r>
            <a:r>
              <a:rPr lang="es-ES"/>
              <a:t> G, </a:t>
            </a:r>
            <a:r>
              <a:rPr lang="es-ES" err="1"/>
              <a:t>Bocchino</a:t>
            </a:r>
            <a:r>
              <a:rPr lang="es-ES"/>
              <a:t> E, De Luca E, </a:t>
            </a:r>
            <a:r>
              <a:rPr lang="es-ES" err="1"/>
              <a:t>D’Amore</a:t>
            </a:r>
            <a:r>
              <a:rPr lang="es-ES"/>
              <a:t> A, </a:t>
            </a:r>
            <a:r>
              <a:rPr lang="es-ES" err="1"/>
              <a:t>Gori</a:t>
            </a:r>
            <a:r>
              <a:rPr lang="es-ES"/>
              <a:t> N, De Simone C, et al. </a:t>
            </a:r>
            <a:r>
              <a:rPr lang="es-ES" err="1"/>
              <a:t>Patient</a:t>
            </a:r>
            <a:r>
              <a:rPr lang="es-ES"/>
              <a:t> </a:t>
            </a:r>
            <a:r>
              <a:rPr lang="es-ES" err="1"/>
              <a:t>Satisfaction</a:t>
            </a:r>
            <a:r>
              <a:rPr lang="es-ES"/>
              <a:t> </a:t>
            </a:r>
            <a:r>
              <a:rPr lang="es-ES" err="1"/>
              <a:t>With</a:t>
            </a:r>
            <a:r>
              <a:rPr lang="es-ES"/>
              <a:t> </a:t>
            </a:r>
            <a:r>
              <a:rPr lang="es-ES" err="1"/>
              <a:t>Calcipotriol</a:t>
            </a:r>
            <a:r>
              <a:rPr lang="es-ES"/>
              <a:t>/</a:t>
            </a:r>
            <a:r>
              <a:rPr lang="es-ES" err="1"/>
              <a:t>Betamethasone</a:t>
            </a:r>
            <a:r>
              <a:rPr lang="es-ES"/>
              <a:t> </a:t>
            </a:r>
            <a:r>
              <a:rPr lang="es-ES" err="1"/>
              <a:t>Dipropionate</a:t>
            </a:r>
            <a:r>
              <a:rPr lang="es-ES"/>
              <a:t> </a:t>
            </a:r>
            <a:r>
              <a:rPr lang="es-ES" err="1"/>
              <a:t>Cream</a:t>
            </a:r>
            <a:r>
              <a:rPr lang="es-ES"/>
              <a:t> in </a:t>
            </a:r>
            <a:r>
              <a:rPr lang="es-ES" err="1"/>
              <a:t>Psoriatic</a:t>
            </a:r>
            <a:r>
              <a:rPr lang="es-ES"/>
              <a:t> </a:t>
            </a:r>
            <a:r>
              <a:rPr lang="es-ES" err="1"/>
              <a:t>Patients</a:t>
            </a:r>
            <a:r>
              <a:rPr lang="es-ES"/>
              <a:t> </a:t>
            </a:r>
            <a:r>
              <a:rPr lang="es-ES" err="1"/>
              <a:t>Previously</a:t>
            </a:r>
            <a:r>
              <a:rPr lang="es-ES"/>
              <a:t> </a:t>
            </a:r>
            <a:r>
              <a:rPr lang="es-ES" err="1"/>
              <a:t>Treated</a:t>
            </a:r>
            <a:r>
              <a:rPr lang="es-ES"/>
              <a:t> </a:t>
            </a:r>
            <a:r>
              <a:rPr lang="es-ES" err="1"/>
              <a:t>With</a:t>
            </a:r>
            <a:r>
              <a:rPr lang="es-ES"/>
              <a:t> </a:t>
            </a:r>
            <a:r>
              <a:rPr lang="es-ES" err="1"/>
              <a:t>Foam</a:t>
            </a:r>
            <a:r>
              <a:rPr lang="es-ES"/>
              <a:t> </a:t>
            </a:r>
            <a:r>
              <a:rPr lang="es-ES" err="1"/>
              <a:t>Vehicle</a:t>
            </a:r>
            <a:r>
              <a:rPr lang="es-ES"/>
              <a:t>. </a:t>
            </a:r>
            <a:r>
              <a:rPr lang="es-ES" err="1"/>
              <a:t>Dermatol</a:t>
            </a:r>
            <a:r>
              <a:rPr lang="es-ES"/>
              <a:t> </a:t>
            </a:r>
            <a:r>
              <a:rPr lang="es-ES" err="1"/>
              <a:t>Pract</a:t>
            </a:r>
            <a:r>
              <a:rPr lang="es-ES"/>
              <a:t> Concept. 2025;15(3):5696</a:t>
            </a:r>
          </a:p>
        </p:txBody>
      </p:sp>
    </p:spTree>
    <p:extLst>
      <p:ext uri="{BB962C8B-B14F-4D97-AF65-F5344CB8AC3E}">
        <p14:creationId xmlns:p14="http://schemas.microsoft.com/office/powerpoint/2010/main" val="2875200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F457-F97E-30FB-5079-E1572B92CB4A}"/>
            </a:ext>
          </a:extLst>
        </p:cNvPr>
        <p:cNvGrpSpPr/>
        <p:nvPr/>
      </p:nvGrpSpPr>
      <p:grpSpPr>
        <a:xfrm>
          <a:off x="0" y="0"/>
          <a:ext cx="0" cy="0"/>
          <a:chOff x="0" y="0"/>
          <a:chExt cx="0" cy="0"/>
        </a:xfrm>
      </p:grpSpPr>
      <p:sp>
        <p:nvSpPr>
          <p:cNvPr id="49" name="Rectángulo 48">
            <a:extLst>
              <a:ext uri="{FF2B5EF4-FFF2-40B4-BE49-F238E27FC236}">
                <a16:creationId xmlns:a16="http://schemas.microsoft.com/office/drawing/2014/main" id="{20017FCF-0A88-59E3-1062-1036CB30811E}"/>
              </a:ext>
            </a:extLst>
          </p:cNvPr>
          <p:cNvSpPr/>
          <p:nvPr/>
        </p:nvSpPr>
        <p:spPr>
          <a:xfrm>
            <a:off x="1524000" y="2247899"/>
            <a:ext cx="9118600" cy="3733801"/>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Marcador de contenido 1">
            <a:extLst>
              <a:ext uri="{FF2B5EF4-FFF2-40B4-BE49-F238E27FC236}">
                <a16:creationId xmlns:a16="http://schemas.microsoft.com/office/drawing/2014/main" id="{E79F969E-1F9D-FE28-9F54-C363CB0A76A0}"/>
              </a:ext>
            </a:extLst>
          </p:cNvPr>
          <p:cNvSpPr>
            <a:spLocks noGrp="1"/>
          </p:cNvSpPr>
          <p:nvPr>
            <p:ph sz="quarter" idx="11"/>
          </p:nvPr>
        </p:nvSpPr>
        <p:spPr>
          <a:xfrm>
            <a:off x="329514" y="1577703"/>
            <a:ext cx="11565924" cy="625655"/>
          </a:xfrm>
        </p:spPr>
        <p:txBody>
          <a:bodyPr/>
          <a:lstStyle/>
          <a:p>
            <a:r>
              <a:rPr lang="es-ES" sz="1800">
                <a:solidFill>
                  <a:srgbClr val="012754"/>
                </a:solidFill>
              </a:rPr>
              <a:t>Los datos agrupados de ambos ensayos de fase 3 confirmaron la mejora estadísticamente significativa en el </a:t>
            </a:r>
            <a:r>
              <a:rPr lang="es-ES" sz="1800" err="1">
                <a:solidFill>
                  <a:srgbClr val="012754"/>
                </a:solidFill>
              </a:rPr>
              <a:t>mPASI</a:t>
            </a:r>
            <a:r>
              <a:rPr lang="es-ES" sz="1800">
                <a:solidFill>
                  <a:srgbClr val="012754"/>
                </a:solidFill>
              </a:rPr>
              <a:t> respecto al comparador activo ya en la semana 1:</a:t>
            </a:r>
          </a:p>
        </p:txBody>
      </p:sp>
      <p:sp>
        <p:nvSpPr>
          <p:cNvPr id="3" name="Marcador de contenido 2">
            <a:extLst>
              <a:ext uri="{FF2B5EF4-FFF2-40B4-BE49-F238E27FC236}">
                <a16:creationId xmlns:a16="http://schemas.microsoft.com/office/drawing/2014/main" id="{F53099AB-F926-F981-8ED0-C526D75618A8}"/>
              </a:ext>
            </a:extLst>
          </p:cNvPr>
          <p:cNvSpPr>
            <a:spLocks noGrp="1"/>
          </p:cNvSpPr>
          <p:nvPr>
            <p:ph sz="quarter" idx="13"/>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2400" u="none" strike="noStrike" kern="1200" cap="none" spc="0" normalizeH="0" baseline="0" noProof="0">
                <a:ln>
                  <a:noFill/>
                </a:ln>
                <a:solidFill>
                  <a:srgbClr val="002060"/>
                </a:solidFill>
                <a:effectLst/>
                <a:uLnTx/>
                <a:uFillTx/>
                <a:latin typeface="Century Gothic" panose="020B0502020202020204" pitchFamily="34" charset="0"/>
                <a:ea typeface="+mj-ea"/>
              </a:rPr>
              <a:t>Eficacia desde la 1ª semana de tratamiento </a:t>
            </a:r>
            <a:endParaRPr kumimoji="0" lang="es-ES" sz="2400" u="none" strike="noStrike" kern="1200" cap="none" spc="0" normalizeH="0" baseline="0" noProof="0">
              <a:ln>
                <a:noFill/>
              </a:ln>
              <a:solidFill>
                <a:srgbClr val="002060"/>
              </a:solidFill>
              <a:effectLst/>
              <a:uLnTx/>
              <a:uFillTx/>
              <a:latin typeface="Century Gothic" panose="020B0502020202020204" pitchFamily="34" charset="0"/>
              <a:ea typeface="+mj-ea"/>
            </a:endParaRPr>
          </a:p>
        </p:txBody>
      </p:sp>
      <p:sp>
        <p:nvSpPr>
          <p:cNvPr id="6" name="Marcador de contenido 5">
            <a:extLst>
              <a:ext uri="{FF2B5EF4-FFF2-40B4-BE49-F238E27FC236}">
                <a16:creationId xmlns:a16="http://schemas.microsoft.com/office/drawing/2014/main" id="{6CE16FAF-4689-8DFB-8B31-F9F1CEFEDF0D}"/>
              </a:ext>
            </a:extLst>
          </p:cNvPr>
          <p:cNvSpPr>
            <a:spLocks noGrp="1"/>
          </p:cNvSpPr>
          <p:nvPr>
            <p:ph sz="quarter" idx="24"/>
          </p:nvPr>
        </p:nvSpPr>
        <p:spPr/>
        <p:txBody>
          <a:bodyPr/>
          <a:lstStyle/>
          <a:p>
            <a:r>
              <a:rPr lang="es-ES"/>
              <a:t>***p&lt;0,001, ****p&lt;0,0001, crema CAL/BDP frente a gel CAL/BDP. </a:t>
            </a:r>
          </a:p>
          <a:p>
            <a:r>
              <a:rPr lang="es-ES" b="1"/>
              <a:t>BDP</a:t>
            </a:r>
            <a:r>
              <a:rPr lang="es-ES"/>
              <a:t>: dipropionato de betametasona, </a:t>
            </a:r>
            <a:r>
              <a:rPr lang="es-ES" b="1"/>
              <a:t>CAL</a:t>
            </a:r>
            <a:r>
              <a:rPr lang="es-ES"/>
              <a:t>: </a:t>
            </a:r>
            <a:r>
              <a:rPr lang="es-ES" err="1"/>
              <a:t>calcipotriol</a:t>
            </a:r>
            <a:r>
              <a:rPr lang="es-ES"/>
              <a:t>, </a:t>
            </a:r>
            <a:r>
              <a:rPr lang="es-ES" b="1" err="1"/>
              <a:t>mPASI</a:t>
            </a:r>
            <a:r>
              <a:rPr lang="es-ES"/>
              <a:t>: índice de intensidad y extensión de la psoriasis modificado (excluyendo la cabeza).</a:t>
            </a:r>
          </a:p>
          <a:p>
            <a:r>
              <a:rPr lang="es-ES" err="1"/>
              <a:t>Pinter</a:t>
            </a:r>
            <a:r>
              <a:rPr lang="es-ES"/>
              <a:t> A et al. A </a:t>
            </a:r>
            <a:r>
              <a:rPr lang="es-ES" err="1"/>
              <a:t>pooled</a:t>
            </a:r>
            <a:r>
              <a:rPr lang="es-ES"/>
              <a:t> </a:t>
            </a:r>
            <a:r>
              <a:rPr lang="es-ES" err="1"/>
              <a:t>analysis</a:t>
            </a:r>
            <a:r>
              <a:rPr lang="es-ES"/>
              <a:t> </a:t>
            </a:r>
            <a:r>
              <a:rPr lang="es-ES" err="1"/>
              <a:t>of</a:t>
            </a:r>
            <a:r>
              <a:rPr lang="es-ES"/>
              <a:t> </a:t>
            </a:r>
            <a:r>
              <a:rPr lang="es-ES" err="1"/>
              <a:t>randomized</a:t>
            </a:r>
            <a:r>
              <a:rPr lang="es-ES"/>
              <a:t>, </a:t>
            </a:r>
            <a:r>
              <a:rPr lang="es-ES" err="1"/>
              <a:t>controlled</a:t>
            </a:r>
            <a:r>
              <a:rPr lang="es-ES"/>
              <a:t>, </a:t>
            </a:r>
            <a:r>
              <a:rPr lang="es-ES" err="1"/>
              <a:t>phase</a:t>
            </a:r>
            <a:r>
              <a:rPr lang="es-ES"/>
              <a:t> 3 </a:t>
            </a:r>
            <a:r>
              <a:rPr lang="es-ES" err="1"/>
              <a:t>trials</a:t>
            </a:r>
            <a:r>
              <a:rPr lang="es-ES"/>
              <a:t> </a:t>
            </a:r>
            <a:r>
              <a:rPr lang="es-ES" err="1"/>
              <a:t>investigating</a:t>
            </a:r>
            <a:r>
              <a:rPr lang="es-ES"/>
              <a:t> </a:t>
            </a:r>
            <a:r>
              <a:rPr lang="es-ES" err="1"/>
              <a:t>the</a:t>
            </a:r>
            <a:r>
              <a:rPr lang="es-ES"/>
              <a:t> </a:t>
            </a:r>
            <a:r>
              <a:rPr lang="es-ES" err="1"/>
              <a:t>efficacy</a:t>
            </a:r>
            <a:r>
              <a:rPr lang="es-ES"/>
              <a:t> and safety </a:t>
            </a:r>
            <a:r>
              <a:rPr lang="es-ES" err="1"/>
              <a:t>of</a:t>
            </a:r>
            <a:r>
              <a:rPr lang="es-ES"/>
              <a:t> a novel, </a:t>
            </a:r>
            <a:r>
              <a:rPr lang="es-ES" err="1"/>
              <a:t>fixed</a:t>
            </a:r>
            <a:r>
              <a:rPr lang="es-ES"/>
              <a:t> </a:t>
            </a:r>
            <a:r>
              <a:rPr lang="es-ES" err="1"/>
              <a:t>dose</a:t>
            </a:r>
            <a:r>
              <a:rPr lang="es-ES"/>
              <a:t> </a:t>
            </a:r>
            <a:r>
              <a:rPr lang="es-ES" err="1"/>
              <a:t>calcipotriene</a:t>
            </a:r>
            <a:r>
              <a:rPr lang="es-ES"/>
              <a:t> and </a:t>
            </a:r>
            <a:r>
              <a:rPr lang="es-ES" err="1"/>
              <a:t>betamethasone</a:t>
            </a:r>
            <a:r>
              <a:rPr lang="es-ES"/>
              <a:t> </a:t>
            </a:r>
            <a:r>
              <a:rPr lang="es-ES" err="1"/>
              <a:t>dipropionate</a:t>
            </a:r>
            <a:r>
              <a:rPr lang="es-ES"/>
              <a:t> </a:t>
            </a:r>
            <a:r>
              <a:rPr lang="es-ES" err="1"/>
              <a:t>cream</a:t>
            </a:r>
            <a:r>
              <a:rPr lang="es-ES"/>
              <a:t> </a:t>
            </a:r>
            <a:r>
              <a:rPr lang="es-ES" err="1"/>
              <a:t>for</a:t>
            </a:r>
            <a:r>
              <a:rPr lang="es-ES"/>
              <a:t> </a:t>
            </a:r>
            <a:r>
              <a:rPr lang="es-ES" err="1"/>
              <a:t>the</a:t>
            </a:r>
            <a:r>
              <a:rPr lang="es-ES"/>
              <a:t> </a:t>
            </a:r>
            <a:r>
              <a:rPr lang="es-ES" err="1"/>
              <a:t>topical</a:t>
            </a:r>
            <a:r>
              <a:rPr lang="es-ES"/>
              <a:t> </a:t>
            </a:r>
            <a:r>
              <a:rPr lang="es-ES" err="1"/>
              <a:t>treatment</a:t>
            </a:r>
            <a:r>
              <a:rPr lang="es-ES"/>
              <a:t> </a:t>
            </a:r>
            <a:r>
              <a:rPr lang="es-ES" err="1"/>
              <a:t>of</a:t>
            </a:r>
            <a:r>
              <a:rPr lang="es-ES"/>
              <a:t> plaque psoriasis. J </a:t>
            </a:r>
            <a:r>
              <a:rPr lang="es-ES" err="1"/>
              <a:t>Eur</a:t>
            </a:r>
            <a:r>
              <a:rPr lang="es-ES"/>
              <a:t> Acad </a:t>
            </a:r>
            <a:r>
              <a:rPr lang="es-ES" err="1"/>
              <a:t>Venereol</a:t>
            </a:r>
            <a:r>
              <a:rPr lang="es-ES"/>
              <a:t>. 2022 Feb;36(2):228-236. </a:t>
            </a:r>
          </a:p>
        </p:txBody>
      </p:sp>
      <p:sp>
        <p:nvSpPr>
          <p:cNvPr id="5" name="Marcador de contenido 4">
            <a:extLst>
              <a:ext uri="{FF2B5EF4-FFF2-40B4-BE49-F238E27FC236}">
                <a16:creationId xmlns:a16="http://schemas.microsoft.com/office/drawing/2014/main" id="{3B5F100D-7946-763D-151C-4630A2AE83FB}"/>
              </a:ext>
            </a:extLst>
          </p:cNvPr>
          <p:cNvSpPr>
            <a:spLocks noGrp="1"/>
          </p:cNvSpPr>
          <p:nvPr>
            <p:ph sz="quarter" idx="18"/>
          </p:nvPr>
        </p:nvSpPr>
        <p:spPr/>
        <p:txBody>
          <a:bodyPr>
            <a:normAutofit fontScale="92500" lnSpcReduction="10000"/>
          </a:bodyPr>
          <a:lstStyle/>
          <a:p>
            <a:r>
              <a:rPr lang="es-ES"/>
              <a:t>WYNZORA</a:t>
            </a:r>
            <a:r>
              <a:rPr lang="es-ES" baseline="30000"/>
              <a:t>®</a:t>
            </a:r>
            <a:r>
              <a:rPr lang="es-ES"/>
              <a:t>: </a:t>
            </a:r>
            <a:r>
              <a:rPr lang="es-ES" err="1"/>
              <a:t>Calcipotriol</a:t>
            </a:r>
            <a:r>
              <a:rPr lang="es-ES"/>
              <a:t>/dipropionato de betametasona</a:t>
            </a:r>
          </a:p>
        </p:txBody>
      </p:sp>
      <p:grpSp>
        <p:nvGrpSpPr>
          <p:cNvPr id="46" name="Grupo 45">
            <a:extLst>
              <a:ext uri="{FF2B5EF4-FFF2-40B4-BE49-F238E27FC236}">
                <a16:creationId xmlns:a16="http://schemas.microsoft.com/office/drawing/2014/main" id="{8DBA2CBF-A401-6D90-47B3-B32035DA4941}"/>
              </a:ext>
            </a:extLst>
          </p:cNvPr>
          <p:cNvGrpSpPr/>
          <p:nvPr/>
        </p:nvGrpSpPr>
        <p:grpSpPr>
          <a:xfrm>
            <a:off x="1757205" y="2233643"/>
            <a:ext cx="9204809" cy="3668999"/>
            <a:chOff x="498487" y="1969795"/>
            <a:chExt cx="9204809" cy="3668999"/>
          </a:xfrm>
        </p:grpSpPr>
        <p:grpSp>
          <p:nvGrpSpPr>
            <p:cNvPr id="12" name="Group 5">
              <a:extLst>
                <a:ext uri="{FF2B5EF4-FFF2-40B4-BE49-F238E27FC236}">
                  <a16:creationId xmlns:a16="http://schemas.microsoft.com/office/drawing/2014/main" id="{C87DE918-D7CD-E644-B548-8FF8B22FBDB0}"/>
                </a:ext>
              </a:extLst>
            </p:cNvPr>
            <p:cNvGrpSpPr/>
            <p:nvPr/>
          </p:nvGrpSpPr>
          <p:grpSpPr>
            <a:xfrm>
              <a:off x="498487" y="1969795"/>
              <a:ext cx="9204809" cy="3364404"/>
              <a:chOff x="606468" y="1867174"/>
              <a:chExt cx="11466553" cy="3364404"/>
            </a:xfrm>
          </p:grpSpPr>
          <p:grpSp>
            <p:nvGrpSpPr>
              <p:cNvPr id="13" name="Group 1">
                <a:extLst>
                  <a:ext uri="{FF2B5EF4-FFF2-40B4-BE49-F238E27FC236}">
                    <a16:creationId xmlns:a16="http://schemas.microsoft.com/office/drawing/2014/main" id="{FE281FA9-13D8-CCCC-C00D-1540DB9A2EC2}"/>
                  </a:ext>
                </a:extLst>
              </p:cNvPr>
              <p:cNvGrpSpPr/>
              <p:nvPr/>
            </p:nvGrpSpPr>
            <p:grpSpPr>
              <a:xfrm>
                <a:off x="606468" y="1867174"/>
                <a:ext cx="11466553" cy="3364404"/>
                <a:chOff x="479878" y="6789668"/>
                <a:chExt cx="11466553" cy="3364404"/>
              </a:xfrm>
            </p:grpSpPr>
            <p:grpSp>
              <p:nvGrpSpPr>
                <p:cNvPr id="19" name="Group 27">
                  <a:extLst>
                    <a:ext uri="{FF2B5EF4-FFF2-40B4-BE49-F238E27FC236}">
                      <a16:creationId xmlns:a16="http://schemas.microsoft.com/office/drawing/2014/main" id="{AC9F0ABA-5F37-EF08-E015-E379F52988E5}"/>
                    </a:ext>
                  </a:extLst>
                </p:cNvPr>
                <p:cNvGrpSpPr/>
                <p:nvPr/>
              </p:nvGrpSpPr>
              <p:grpSpPr>
                <a:xfrm>
                  <a:off x="479878" y="6789668"/>
                  <a:ext cx="11466553" cy="3364404"/>
                  <a:chOff x="334747" y="1791482"/>
                  <a:chExt cx="11466553" cy="3364404"/>
                </a:xfrm>
              </p:grpSpPr>
              <p:grpSp>
                <p:nvGrpSpPr>
                  <p:cNvPr id="21" name="Group 43">
                    <a:extLst>
                      <a:ext uri="{FF2B5EF4-FFF2-40B4-BE49-F238E27FC236}">
                        <a16:creationId xmlns:a16="http://schemas.microsoft.com/office/drawing/2014/main" id="{3D7021D4-5259-1AFD-F8B7-AFA27F43BFCB}"/>
                      </a:ext>
                    </a:extLst>
                  </p:cNvPr>
                  <p:cNvGrpSpPr/>
                  <p:nvPr/>
                </p:nvGrpSpPr>
                <p:grpSpPr>
                  <a:xfrm>
                    <a:off x="334747" y="1791482"/>
                    <a:ext cx="11466553" cy="3364404"/>
                    <a:chOff x="675718" y="2053776"/>
                    <a:chExt cx="11466553" cy="3364404"/>
                  </a:xfrm>
                </p:grpSpPr>
                <p:grpSp>
                  <p:nvGrpSpPr>
                    <p:cNvPr id="31" name="Group 53">
                      <a:extLst>
                        <a:ext uri="{FF2B5EF4-FFF2-40B4-BE49-F238E27FC236}">
                          <a16:creationId xmlns:a16="http://schemas.microsoft.com/office/drawing/2014/main" id="{3186A4C5-1328-01B8-969C-36E38B07F7A2}"/>
                        </a:ext>
                      </a:extLst>
                    </p:cNvPr>
                    <p:cNvGrpSpPr/>
                    <p:nvPr/>
                  </p:nvGrpSpPr>
                  <p:grpSpPr>
                    <a:xfrm>
                      <a:off x="675718" y="2053776"/>
                      <a:ext cx="11466553" cy="3189961"/>
                      <a:chOff x="655056" y="4515597"/>
                      <a:chExt cx="11466553" cy="3189961"/>
                    </a:xfrm>
                  </p:grpSpPr>
                  <p:grpSp>
                    <p:nvGrpSpPr>
                      <p:cNvPr id="33" name="Group 55">
                        <a:extLst>
                          <a:ext uri="{FF2B5EF4-FFF2-40B4-BE49-F238E27FC236}">
                            <a16:creationId xmlns:a16="http://schemas.microsoft.com/office/drawing/2014/main" id="{36BFE454-ED9C-F6D2-33A1-EED97CBA44FA}"/>
                          </a:ext>
                        </a:extLst>
                      </p:cNvPr>
                      <p:cNvGrpSpPr/>
                      <p:nvPr/>
                    </p:nvGrpSpPr>
                    <p:grpSpPr>
                      <a:xfrm>
                        <a:off x="1173149" y="4515597"/>
                        <a:ext cx="10948460" cy="3189961"/>
                        <a:chOff x="1139289" y="4620276"/>
                        <a:chExt cx="10948460" cy="3189961"/>
                      </a:xfrm>
                    </p:grpSpPr>
                    <p:grpSp>
                      <p:nvGrpSpPr>
                        <p:cNvPr id="35" name="Group 57">
                          <a:extLst>
                            <a:ext uri="{FF2B5EF4-FFF2-40B4-BE49-F238E27FC236}">
                              <a16:creationId xmlns:a16="http://schemas.microsoft.com/office/drawing/2014/main" id="{EE02A9A9-A406-084A-27B4-D8D1427B05CA}"/>
                            </a:ext>
                          </a:extLst>
                        </p:cNvPr>
                        <p:cNvGrpSpPr/>
                        <p:nvPr/>
                      </p:nvGrpSpPr>
                      <p:grpSpPr>
                        <a:xfrm>
                          <a:off x="1139289" y="4620276"/>
                          <a:ext cx="10270245" cy="3189961"/>
                          <a:chOff x="1899581" y="3949022"/>
                          <a:chExt cx="10270245" cy="3189961"/>
                        </a:xfrm>
                      </p:grpSpPr>
                      <p:grpSp>
                        <p:nvGrpSpPr>
                          <p:cNvPr id="37" name="Group 59">
                            <a:extLst>
                              <a:ext uri="{FF2B5EF4-FFF2-40B4-BE49-F238E27FC236}">
                                <a16:creationId xmlns:a16="http://schemas.microsoft.com/office/drawing/2014/main" id="{E0687931-BAD3-A3A3-B2D4-7AA77CB087AA}"/>
                              </a:ext>
                            </a:extLst>
                          </p:cNvPr>
                          <p:cNvGrpSpPr/>
                          <p:nvPr/>
                        </p:nvGrpSpPr>
                        <p:grpSpPr>
                          <a:xfrm>
                            <a:off x="2030458" y="3949022"/>
                            <a:ext cx="10139368" cy="3189961"/>
                            <a:chOff x="2335307" y="4562119"/>
                            <a:chExt cx="9189876" cy="3463496"/>
                          </a:xfrm>
                        </p:grpSpPr>
                        <p:graphicFrame>
                          <p:nvGraphicFramePr>
                            <p:cNvPr id="39" name="Chart 61">
                              <a:extLst>
                                <a:ext uri="{FF2B5EF4-FFF2-40B4-BE49-F238E27FC236}">
                                  <a16:creationId xmlns:a16="http://schemas.microsoft.com/office/drawing/2014/main" id="{7387B042-EC3D-2E2F-8905-42D87D2B55DC}"/>
                                </a:ext>
                              </a:extLst>
                            </p:cNvPr>
                            <p:cNvGraphicFramePr/>
                            <p:nvPr>
                              <p:extLst>
                                <p:ext uri="{D42A27DB-BD31-4B8C-83A1-F6EECF244321}">
                                  <p14:modId xmlns:p14="http://schemas.microsoft.com/office/powerpoint/2010/main" val="484129772"/>
                                </p:ext>
                              </p:extLst>
                            </p:nvPr>
                          </p:nvGraphicFramePr>
                          <p:xfrm>
                            <a:off x="2335307" y="4801382"/>
                            <a:ext cx="9189876" cy="3224233"/>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1">
                              <a:extLst>
                                <a:ext uri="{FF2B5EF4-FFF2-40B4-BE49-F238E27FC236}">
                                  <a16:creationId xmlns:a16="http://schemas.microsoft.com/office/drawing/2014/main" id="{54662DB5-45FD-9F0A-1DEC-E5D5B7975C64}"/>
                                </a:ext>
                              </a:extLst>
                            </p:cNvPr>
                            <p:cNvSpPr txBox="1"/>
                            <p:nvPr/>
                          </p:nvSpPr>
                          <p:spPr>
                            <a:xfrm>
                              <a:off x="6403191" y="5094246"/>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sp>
                          <p:nvSpPr>
                            <p:cNvPr id="41" name="TextBox 1">
                              <a:extLst>
                                <a:ext uri="{FF2B5EF4-FFF2-40B4-BE49-F238E27FC236}">
                                  <a16:creationId xmlns:a16="http://schemas.microsoft.com/office/drawing/2014/main" id="{47C55C69-E93F-7E33-60BF-81BC3BDE392A}"/>
                                </a:ext>
                              </a:extLst>
                            </p:cNvPr>
                            <p:cNvSpPr txBox="1"/>
                            <p:nvPr/>
                          </p:nvSpPr>
                          <p:spPr>
                            <a:xfrm>
                              <a:off x="8219991" y="4808450"/>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sp>
                          <p:nvSpPr>
                            <p:cNvPr id="42" name="TextBox 1">
                              <a:extLst>
                                <a:ext uri="{FF2B5EF4-FFF2-40B4-BE49-F238E27FC236}">
                                  <a16:creationId xmlns:a16="http://schemas.microsoft.com/office/drawing/2014/main" id="{8143E7A3-529B-7347-DF48-8E8B28B70038}"/>
                                </a:ext>
                              </a:extLst>
                            </p:cNvPr>
                            <p:cNvSpPr txBox="1"/>
                            <p:nvPr/>
                          </p:nvSpPr>
                          <p:spPr>
                            <a:xfrm>
                              <a:off x="10133157" y="4562119"/>
                              <a:ext cx="847786" cy="22199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grpSp>
                      <p:sp>
                        <p:nvSpPr>
                          <p:cNvPr id="38" name="TextBox 60">
                            <a:extLst>
                              <a:ext uri="{FF2B5EF4-FFF2-40B4-BE49-F238E27FC236}">
                                <a16:creationId xmlns:a16="http://schemas.microsoft.com/office/drawing/2014/main" id="{E93500D5-883D-F4AC-145D-8DBF665690E8}"/>
                              </a:ext>
                            </a:extLst>
                          </p:cNvPr>
                          <p:cNvSpPr txBox="1"/>
                          <p:nvPr/>
                        </p:nvSpPr>
                        <p:spPr>
                          <a:xfrm>
                            <a:off x="1899581" y="4205784"/>
                            <a:ext cx="666698" cy="2736583"/>
                          </a:xfrm>
                          <a:prstGeom prst="rect">
                            <a:avLst/>
                          </a:prstGeom>
                          <a:noFill/>
                        </p:spPr>
                        <p:txBody>
                          <a:bodyPr wrap="square" rtlCol="0">
                            <a:spAutoFit/>
                          </a:bodyPr>
                          <a:lstStyle/>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70</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60</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50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40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30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20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10 </a:t>
                            </a:r>
                          </a:p>
                          <a:p>
                            <a:pPr marL="0" marR="0" lvl="0" indent="0" algn="r" defTabSz="914400" rtl="0" eaLnBrk="1" fontAlgn="auto" latinLnBrk="0" hangingPunct="1">
                              <a:lnSpc>
                                <a:spcPts val="1800"/>
                              </a:lnSpc>
                              <a:spcBef>
                                <a:spcPts val="0"/>
                              </a:spcBef>
                              <a:spcAft>
                                <a:spcPts val="9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0</a:t>
                            </a:r>
                          </a:p>
                        </p:txBody>
                      </p:sp>
                    </p:grpSp>
                    <p:sp>
                      <p:nvSpPr>
                        <p:cNvPr id="36" name="TextBox 58">
                          <a:extLst>
                            <a:ext uri="{FF2B5EF4-FFF2-40B4-BE49-F238E27FC236}">
                              <a16:creationId xmlns:a16="http://schemas.microsoft.com/office/drawing/2014/main" id="{AFE3C69F-ADBF-4FC9-A0E8-2156908F8013}"/>
                            </a:ext>
                          </a:extLst>
                        </p:cNvPr>
                        <p:cNvSpPr txBox="1"/>
                        <p:nvPr/>
                      </p:nvSpPr>
                      <p:spPr>
                        <a:xfrm>
                          <a:off x="1719223" y="7458194"/>
                          <a:ext cx="103685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0                                     2                                     4                                      6                                     8</a:t>
                          </a:r>
                        </a:p>
                      </p:txBody>
                    </p:sp>
                  </p:grpSp>
                  <p:sp>
                    <p:nvSpPr>
                      <p:cNvPr id="34" name="TextBox 56">
                        <a:extLst>
                          <a:ext uri="{FF2B5EF4-FFF2-40B4-BE49-F238E27FC236}">
                            <a16:creationId xmlns:a16="http://schemas.microsoft.com/office/drawing/2014/main" id="{041B9DC7-3579-19DD-9D58-868514CD94E0}"/>
                          </a:ext>
                        </a:extLst>
                      </p:cNvPr>
                      <p:cNvSpPr txBox="1"/>
                      <p:nvPr/>
                    </p:nvSpPr>
                    <p:spPr>
                      <a:xfrm rot="16200000">
                        <a:off x="-466327" y="5901875"/>
                        <a:ext cx="2741187" cy="4984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Cambio porcentual en el </a:t>
                        </a:r>
                        <a:r>
                          <a:rPr kumimoji="0" lang="es-ES" sz="1000" u="none" strike="noStrike" kern="1200" cap="none" spc="0" normalizeH="0" baseline="0" noProof="0" err="1">
                            <a:ln>
                              <a:noFill/>
                            </a:ln>
                            <a:solidFill>
                              <a:srgbClr val="5D5E5D"/>
                            </a:solidFill>
                            <a:effectLst/>
                            <a:uLnTx/>
                            <a:uFillTx/>
                            <a:latin typeface="Century Gothic" panose="020B0502020202020204" pitchFamily="34" charset="0"/>
                            <a:ea typeface="+mn-ea"/>
                            <a:cs typeface="Arial" panose="020B0604020202020204" pitchFamily="34" charset="0"/>
                          </a:rPr>
                          <a:t>mPASI</a:t>
                        </a: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 respecto a los valores iniciales</a:t>
                        </a:r>
                      </a:p>
                    </p:txBody>
                  </p:sp>
                </p:grpSp>
                <p:sp>
                  <p:nvSpPr>
                    <p:cNvPr id="32" name="TextBox 54">
                      <a:extLst>
                        <a:ext uri="{FF2B5EF4-FFF2-40B4-BE49-F238E27FC236}">
                          <a16:creationId xmlns:a16="http://schemas.microsoft.com/office/drawing/2014/main" id="{5EEC1C4E-B6F8-898D-4E66-576E1018511D}"/>
                        </a:ext>
                      </a:extLst>
                    </p:cNvPr>
                    <p:cNvSpPr txBox="1"/>
                    <p:nvPr/>
                  </p:nvSpPr>
                  <p:spPr>
                    <a:xfrm>
                      <a:off x="6164049" y="5171959"/>
                      <a:ext cx="9429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u="none" strike="noStrike" kern="1200" cap="none"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Semanas</a:t>
                      </a:r>
                    </a:p>
                  </p:txBody>
                </p:sp>
              </p:grpSp>
              <p:sp>
                <p:nvSpPr>
                  <p:cNvPr id="22" name="TextBox 44">
                    <a:extLst>
                      <a:ext uri="{FF2B5EF4-FFF2-40B4-BE49-F238E27FC236}">
                        <a16:creationId xmlns:a16="http://schemas.microsoft.com/office/drawing/2014/main" id="{BA18C83E-3B5F-E1DE-82E2-87EB4265CF42}"/>
                      </a:ext>
                    </a:extLst>
                  </p:cNvPr>
                  <p:cNvSpPr txBox="1"/>
                  <p:nvPr/>
                </p:nvSpPr>
                <p:spPr>
                  <a:xfrm>
                    <a:off x="5432007" y="2421923"/>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52,6%</a:t>
                    </a:r>
                  </a:p>
                </p:txBody>
              </p:sp>
              <p:sp>
                <p:nvSpPr>
                  <p:cNvPr id="23" name="TextBox 45">
                    <a:extLst>
                      <a:ext uri="{FF2B5EF4-FFF2-40B4-BE49-F238E27FC236}">
                        <a16:creationId xmlns:a16="http://schemas.microsoft.com/office/drawing/2014/main" id="{03165E8C-0138-63B7-B80E-9F9239F0B943}"/>
                      </a:ext>
                    </a:extLst>
                  </p:cNvPr>
                  <p:cNvSpPr txBox="1"/>
                  <p:nvPr/>
                </p:nvSpPr>
                <p:spPr>
                  <a:xfrm>
                    <a:off x="5453407" y="3119193"/>
                    <a:ext cx="9915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43,6%</a:t>
                    </a:r>
                  </a:p>
                </p:txBody>
              </p:sp>
              <p:sp>
                <p:nvSpPr>
                  <p:cNvPr id="24" name="TextBox 46">
                    <a:extLst>
                      <a:ext uri="{FF2B5EF4-FFF2-40B4-BE49-F238E27FC236}">
                        <a16:creationId xmlns:a16="http://schemas.microsoft.com/office/drawing/2014/main" id="{D631926A-EBA5-4109-8523-85BBD25A3008}"/>
                      </a:ext>
                    </a:extLst>
                  </p:cNvPr>
                  <p:cNvSpPr txBox="1"/>
                  <p:nvPr/>
                </p:nvSpPr>
                <p:spPr>
                  <a:xfrm>
                    <a:off x="5341569" y="4113377"/>
                    <a:ext cx="1041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15,3%</a:t>
                    </a:r>
                  </a:p>
                </p:txBody>
              </p:sp>
              <p:sp>
                <p:nvSpPr>
                  <p:cNvPr id="25" name="TextBox 47">
                    <a:extLst>
                      <a:ext uri="{FF2B5EF4-FFF2-40B4-BE49-F238E27FC236}">
                        <a16:creationId xmlns:a16="http://schemas.microsoft.com/office/drawing/2014/main" id="{C1265824-EDB7-D4A2-10FF-BB69A39738BB}"/>
                      </a:ext>
                    </a:extLst>
                  </p:cNvPr>
                  <p:cNvSpPr txBox="1"/>
                  <p:nvPr/>
                </p:nvSpPr>
                <p:spPr>
                  <a:xfrm>
                    <a:off x="7414694" y="3997392"/>
                    <a:ext cx="997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19,4%</a:t>
                    </a:r>
                  </a:p>
                </p:txBody>
              </p:sp>
              <p:sp>
                <p:nvSpPr>
                  <p:cNvPr id="26" name="TextBox 48">
                    <a:extLst>
                      <a:ext uri="{FF2B5EF4-FFF2-40B4-BE49-F238E27FC236}">
                        <a16:creationId xmlns:a16="http://schemas.microsoft.com/office/drawing/2014/main" id="{A0E7CD7C-1981-13BA-1F4E-933A5D804FC3}"/>
                      </a:ext>
                    </a:extLst>
                  </p:cNvPr>
                  <p:cNvSpPr txBox="1"/>
                  <p:nvPr/>
                </p:nvSpPr>
                <p:spPr>
                  <a:xfrm>
                    <a:off x="9528523" y="3997392"/>
                    <a:ext cx="963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20,0%</a:t>
                    </a:r>
                  </a:p>
                </p:txBody>
              </p:sp>
              <p:sp>
                <p:nvSpPr>
                  <p:cNvPr id="27" name="TextBox 49">
                    <a:extLst>
                      <a:ext uri="{FF2B5EF4-FFF2-40B4-BE49-F238E27FC236}">
                        <a16:creationId xmlns:a16="http://schemas.microsoft.com/office/drawing/2014/main" id="{5B8B5090-9A3E-5689-41D4-56A306B4618E}"/>
                      </a:ext>
                    </a:extLst>
                  </p:cNvPr>
                  <p:cNvSpPr txBox="1"/>
                  <p:nvPr/>
                </p:nvSpPr>
                <p:spPr>
                  <a:xfrm>
                    <a:off x="7406886" y="2858147"/>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51,2%</a:t>
                    </a:r>
                  </a:p>
                </p:txBody>
              </p:sp>
              <p:sp>
                <p:nvSpPr>
                  <p:cNvPr id="28" name="TextBox 50">
                    <a:extLst>
                      <a:ext uri="{FF2B5EF4-FFF2-40B4-BE49-F238E27FC236}">
                        <a16:creationId xmlns:a16="http://schemas.microsoft.com/office/drawing/2014/main" id="{24F1EA12-8D51-40F3-4C43-7838C0A35242}"/>
                      </a:ext>
                    </a:extLst>
                  </p:cNvPr>
                  <p:cNvSpPr txBox="1"/>
                  <p:nvPr/>
                </p:nvSpPr>
                <p:spPr>
                  <a:xfrm>
                    <a:off x="9528523" y="2729700"/>
                    <a:ext cx="9940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56,4%</a:t>
                    </a:r>
                  </a:p>
                </p:txBody>
              </p:sp>
              <p:sp>
                <p:nvSpPr>
                  <p:cNvPr id="29" name="TextBox 51">
                    <a:extLst>
                      <a:ext uri="{FF2B5EF4-FFF2-40B4-BE49-F238E27FC236}">
                        <a16:creationId xmlns:a16="http://schemas.microsoft.com/office/drawing/2014/main" id="{8CBC2F34-09C6-BCE7-E15A-784B0EE23862}"/>
                      </a:ext>
                    </a:extLst>
                  </p:cNvPr>
                  <p:cNvSpPr txBox="1"/>
                  <p:nvPr/>
                </p:nvSpPr>
                <p:spPr>
                  <a:xfrm>
                    <a:off x="7440514" y="2140103"/>
                    <a:ext cx="1063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60,5%</a:t>
                    </a:r>
                  </a:p>
                </p:txBody>
              </p:sp>
              <p:sp>
                <p:nvSpPr>
                  <p:cNvPr id="30" name="TextBox 52">
                    <a:extLst>
                      <a:ext uri="{FF2B5EF4-FFF2-40B4-BE49-F238E27FC236}">
                        <a16:creationId xmlns:a16="http://schemas.microsoft.com/office/drawing/2014/main" id="{E026DD4C-3E87-E14F-B0EA-BBEC86A553F0}"/>
                      </a:ext>
                    </a:extLst>
                  </p:cNvPr>
                  <p:cNvSpPr txBox="1"/>
                  <p:nvPr/>
                </p:nvSpPr>
                <p:spPr>
                  <a:xfrm>
                    <a:off x="9528523" y="1903368"/>
                    <a:ext cx="9940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64,6%</a:t>
                    </a:r>
                  </a:p>
                </p:txBody>
              </p:sp>
            </p:grpSp>
            <p:sp>
              <p:nvSpPr>
                <p:cNvPr id="20" name="TextBox 1">
                  <a:extLst>
                    <a:ext uri="{FF2B5EF4-FFF2-40B4-BE49-F238E27FC236}">
                      <a16:creationId xmlns:a16="http://schemas.microsoft.com/office/drawing/2014/main" id="{CA716CB9-192E-1CD3-F414-CF7EA2E571E2}"/>
                    </a:ext>
                  </a:extLst>
                </p:cNvPr>
                <p:cNvSpPr txBox="1"/>
                <p:nvPr/>
              </p:nvSpPr>
              <p:spPr>
                <a:xfrm>
                  <a:off x="2451455" y="8223427"/>
                  <a:ext cx="935379" cy="20446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a:t>
                  </a:r>
                </a:p>
              </p:txBody>
            </p:sp>
          </p:grpSp>
          <p:sp>
            <p:nvSpPr>
              <p:cNvPr id="15" name="TextBox 66">
                <a:extLst>
                  <a:ext uri="{FF2B5EF4-FFF2-40B4-BE49-F238E27FC236}">
                    <a16:creationId xmlns:a16="http://schemas.microsoft.com/office/drawing/2014/main" id="{270F19C4-6F1B-12BF-BE3F-1083F951E76D}"/>
                  </a:ext>
                </a:extLst>
              </p:cNvPr>
              <p:cNvSpPr txBox="1"/>
              <p:nvPr/>
            </p:nvSpPr>
            <p:spPr>
              <a:xfrm>
                <a:off x="2499524" y="3444339"/>
                <a:ext cx="988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25,5%</a:t>
                </a:r>
              </a:p>
            </p:txBody>
          </p:sp>
          <p:sp>
            <p:nvSpPr>
              <p:cNvPr id="16" name="TextBox 67">
                <a:extLst>
                  <a:ext uri="{FF2B5EF4-FFF2-40B4-BE49-F238E27FC236}">
                    <a16:creationId xmlns:a16="http://schemas.microsoft.com/office/drawing/2014/main" id="{0B1A1813-2184-DC92-856F-08717DBC31D1}"/>
                  </a:ext>
                </a:extLst>
              </p:cNvPr>
              <p:cNvSpPr txBox="1"/>
              <p:nvPr/>
            </p:nvSpPr>
            <p:spPr>
              <a:xfrm>
                <a:off x="2496437" y="4000098"/>
                <a:ext cx="10044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20,5%</a:t>
                </a:r>
              </a:p>
            </p:txBody>
          </p:sp>
          <p:sp>
            <p:nvSpPr>
              <p:cNvPr id="18" name="TextBox 68">
                <a:extLst>
                  <a:ext uri="{FF2B5EF4-FFF2-40B4-BE49-F238E27FC236}">
                    <a16:creationId xmlns:a16="http://schemas.microsoft.com/office/drawing/2014/main" id="{EFC61972-D296-38B6-BCBA-5A1D317C57E9}"/>
                  </a:ext>
                </a:extLst>
              </p:cNvPr>
              <p:cNvSpPr txBox="1"/>
              <p:nvPr/>
            </p:nvSpPr>
            <p:spPr>
              <a:xfrm>
                <a:off x="2581968" y="4421237"/>
                <a:ext cx="8231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a:ln>
                      <a:noFill/>
                    </a:ln>
                    <a:solidFill>
                      <a:srgbClr val="013464"/>
                    </a:solidFill>
                    <a:effectLst/>
                    <a:uLnTx/>
                    <a:uFillTx/>
                    <a:latin typeface="Century Gothic" panose="020B0502020202020204" pitchFamily="34" charset="0"/>
                    <a:ea typeface="+mn-ea"/>
                    <a:cs typeface="Arial" panose="020B0604020202020204" pitchFamily="34" charset="0"/>
                  </a:rPr>
                  <a:t>8,5%</a:t>
                </a:r>
              </a:p>
            </p:txBody>
          </p:sp>
        </p:grpSp>
        <p:grpSp>
          <p:nvGrpSpPr>
            <p:cNvPr id="45" name="Grupo 44">
              <a:extLst>
                <a:ext uri="{FF2B5EF4-FFF2-40B4-BE49-F238E27FC236}">
                  <a16:creationId xmlns:a16="http://schemas.microsoft.com/office/drawing/2014/main" id="{FF768E88-D6CF-E66A-50C3-C15AA495F034}"/>
                </a:ext>
              </a:extLst>
            </p:cNvPr>
            <p:cNvGrpSpPr/>
            <p:nvPr/>
          </p:nvGrpSpPr>
          <p:grpSpPr>
            <a:xfrm>
              <a:off x="1897510" y="5377184"/>
              <a:ext cx="6574137" cy="261610"/>
              <a:chOff x="1379932" y="5497468"/>
              <a:chExt cx="6574137" cy="261610"/>
            </a:xfrm>
          </p:grpSpPr>
          <p:sp>
            <p:nvSpPr>
              <p:cNvPr id="44" name="Rectangle 44">
                <a:extLst>
                  <a:ext uri="{FF2B5EF4-FFF2-40B4-BE49-F238E27FC236}">
                    <a16:creationId xmlns:a16="http://schemas.microsoft.com/office/drawing/2014/main" id="{4F58303C-37DE-3FDA-B9F9-976FB12548A1}"/>
                  </a:ext>
                </a:extLst>
              </p:cNvPr>
              <p:cNvSpPr/>
              <p:nvPr/>
            </p:nvSpPr>
            <p:spPr>
              <a:xfrm>
                <a:off x="1379932" y="5497468"/>
                <a:ext cx="6574137" cy="261610"/>
              </a:xfrm>
              <a:prstGeom prst="rect">
                <a:avLst/>
              </a:prstGeom>
              <a:ln>
                <a:noFill/>
              </a:ln>
            </p:spPr>
            <p:txBody>
              <a:bodyPr wrap="square">
                <a:spAutoFit/>
              </a:bodyPr>
              <a:lstStyle/>
              <a:p>
                <a:pPr marL="0" marR="0" lvl="0" indent="0" algn="l" defTabSz="914217" rtl="0" eaLnBrk="1" fontAlgn="auto" latinLnBrk="0" hangingPunct="1">
                  <a:lnSpc>
                    <a:spcPct val="100000"/>
                  </a:lnSpc>
                  <a:spcBef>
                    <a:spcPct val="0"/>
                  </a:spcBef>
                  <a:spcAft>
                    <a:spcPts val="0"/>
                  </a:spcAft>
                  <a:buClrTx/>
                  <a:buSzTx/>
                  <a:buFontTx/>
                  <a:buNone/>
                  <a:tabLst/>
                  <a:defRPr/>
                </a:pPr>
                <a:r>
                  <a:rPr kumimoji="0" lang="es-ES" sz="1100" u="none" strike="noStrike" kern="1200" cap="all"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         </a:t>
                </a:r>
                <a:r>
                  <a:rPr kumimoji="0" lang="es-ES" sz="1100" u="none" strike="noStrike" kern="1200" cap="none"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Crema </a:t>
                </a:r>
                <a:r>
                  <a:rPr kumimoji="0" lang="es-ES" sz="1000" u="none" strike="noStrike" kern="1200" cap="all" spc="0" normalizeH="0" baseline="0" noProof="0">
                    <a:ln>
                      <a:noFill/>
                    </a:ln>
                    <a:solidFill>
                      <a:srgbClr val="5D5E5D"/>
                    </a:solidFill>
                    <a:effectLst/>
                    <a:uLnTx/>
                    <a:uFillTx/>
                    <a:latin typeface="Century Gothic" panose="020B0502020202020204" pitchFamily="34" charset="0"/>
                    <a:ea typeface="+mn-ea"/>
                    <a:cs typeface="Arial" panose="020B0604020202020204" pitchFamily="34" charset="0"/>
                  </a:rPr>
                  <a:t>CAL</a:t>
                </a:r>
                <a:r>
                  <a:rPr kumimoji="0" lang="es-ES" sz="1100" u="none" strike="noStrike" kern="1200" cap="all"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/BDP 	     	          </a:t>
                </a:r>
                <a:r>
                  <a:rPr kumimoji="0" lang="es-ES" sz="1100" u="none" strike="noStrike" kern="1200" cap="none" spc="0" normalizeH="0" baseline="0" noProof="0">
                    <a:ln>
                      <a:noFill/>
                    </a:ln>
                    <a:solidFill>
                      <a:srgbClr val="000000">
                        <a:lumMod val="50000"/>
                        <a:lumOff val="50000"/>
                      </a:srgbClr>
                    </a:solidFill>
                    <a:effectLst/>
                    <a:uLnTx/>
                    <a:uFillTx/>
                    <a:latin typeface="Century Gothic" panose="020B0502020202020204" pitchFamily="34" charset="0"/>
                    <a:ea typeface="+mn-ea"/>
                    <a:cs typeface="Arial" panose="020B0604020202020204" pitchFamily="34" charset="0"/>
                  </a:rPr>
                  <a:t>Vehículo crema 		Gel CAL/BDP                </a:t>
                </a:r>
              </a:p>
            </p:txBody>
          </p:sp>
          <p:grpSp>
            <p:nvGrpSpPr>
              <p:cNvPr id="9" name="Grupo 8">
                <a:extLst>
                  <a:ext uri="{FF2B5EF4-FFF2-40B4-BE49-F238E27FC236}">
                    <a16:creationId xmlns:a16="http://schemas.microsoft.com/office/drawing/2014/main" id="{476E4F34-4E4A-60E8-BF68-5DA969DDD9C2}"/>
                  </a:ext>
                </a:extLst>
              </p:cNvPr>
              <p:cNvGrpSpPr/>
              <p:nvPr/>
            </p:nvGrpSpPr>
            <p:grpSpPr>
              <a:xfrm>
                <a:off x="6602877" y="5563566"/>
                <a:ext cx="216000" cy="118047"/>
                <a:chOff x="6602877" y="5563566"/>
                <a:chExt cx="216000" cy="118047"/>
              </a:xfrm>
            </p:grpSpPr>
            <p:sp>
              <p:nvSpPr>
                <p:cNvPr id="53" name="Isosceles Triangle 83">
                  <a:extLst>
                    <a:ext uri="{FF2B5EF4-FFF2-40B4-BE49-F238E27FC236}">
                      <a16:creationId xmlns:a16="http://schemas.microsoft.com/office/drawing/2014/main" id="{B8F8ADE2-377A-878A-4F1F-23A44B14DBCD}"/>
                    </a:ext>
                  </a:extLst>
                </p:cNvPr>
                <p:cNvSpPr/>
                <p:nvPr/>
              </p:nvSpPr>
              <p:spPr>
                <a:xfrm>
                  <a:off x="6647414" y="5563566"/>
                  <a:ext cx="129728" cy="118047"/>
                </a:xfrm>
                <a:prstGeom prst="triangle">
                  <a:avLst/>
                </a:prstGeom>
                <a:solidFill>
                  <a:srgbClr val="009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cxnSp>
              <p:nvCxnSpPr>
                <p:cNvPr id="8" name="Straight Connector 84">
                  <a:extLst>
                    <a:ext uri="{FF2B5EF4-FFF2-40B4-BE49-F238E27FC236}">
                      <a16:creationId xmlns:a16="http://schemas.microsoft.com/office/drawing/2014/main" id="{0EFAC702-C2B3-6768-5591-FCE8A0FAC2ED}"/>
                    </a:ext>
                  </a:extLst>
                </p:cNvPr>
                <p:cNvCxnSpPr/>
                <p:nvPr/>
              </p:nvCxnSpPr>
              <p:spPr>
                <a:xfrm>
                  <a:off x="6602877" y="5637370"/>
                  <a:ext cx="216000" cy="0"/>
                </a:xfrm>
                <a:prstGeom prst="line">
                  <a:avLst/>
                </a:prstGeom>
                <a:ln w="28575">
                  <a:solidFill>
                    <a:srgbClr val="009D7F"/>
                  </a:solidFill>
                </a:ln>
              </p:spPr>
              <p:style>
                <a:lnRef idx="1">
                  <a:schemeClr val="accent1"/>
                </a:lnRef>
                <a:fillRef idx="0">
                  <a:schemeClr val="accent1"/>
                </a:fillRef>
                <a:effectRef idx="0">
                  <a:schemeClr val="accent1"/>
                </a:effectRef>
                <a:fontRef idx="minor">
                  <a:schemeClr val="tx1"/>
                </a:fontRef>
              </p:style>
            </p:cxnSp>
          </p:grpSp>
          <p:grpSp>
            <p:nvGrpSpPr>
              <p:cNvPr id="11" name="Grupo 10">
                <a:extLst>
                  <a:ext uri="{FF2B5EF4-FFF2-40B4-BE49-F238E27FC236}">
                    <a16:creationId xmlns:a16="http://schemas.microsoft.com/office/drawing/2014/main" id="{337C0394-BE8D-91B0-8FDB-EFE4311485A1}"/>
                  </a:ext>
                </a:extLst>
              </p:cNvPr>
              <p:cNvGrpSpPr/>
              <p:nvPr/>
            </p:nvGrpSpPr>
            <p:grpSpPr>
              <a:xfrm>
                <a:off x="4250810" y="5573100"/>
                <a:ext cx="216000" cy="128540"/>
                <a:chOff x="4250810" y="5573100"/>
                <a:chExt cx="216000" cy="128540"/>
              </a:xfrm>
            </p:grpSpPr>
            <p:cxnSp>
              <p:nvCxnSpPr>
                <p:cNvPr id="51" name="Straight Connector 81">
                  <a:extLst>
                    <a:ext uri="{FF2B5EF4-FFF2-40B4-BE49-F238E27FC236}">
                      <a16:creationId xmlns:a16="http://schemas.microsoft.com/office/drawing/2014/main" id="{03D28936-1460-BB32-55B7-B06997E61509}"/>
                    </a:ext>
                  </a:extLst>
                </p:cNvPr>
                <p:cNvCxnSpPr/>
                <p:nvPr/>
              </p:nvCxnSpPr>
              <p:spPr>
                <a:xfrm>
                  <a:off x="4250810" y="5637370"/>
                  <a:ext cx="216000" cy="0"/>
                </a:xfrm>
                <a:prstGeom prst="line">
                  <a:avLst/>
                </a:prstGeom>
                <a:ln w="28575">
                  <a:solidFill>
                    <a:srgbClr val="F4A7AD"/>
                  </a:solidFill>
                </a:ln>
              </p:spPr>
              <p:style>
                <a:lnRef idx="1">
                  <a:schemeClr val="accent1"/>
                </a:lnRef>
                <a:fillRef idx="0">
                  <a:schemeClr val="accent1"/>
                </a:fillRef>
                <a:effectRef idx="0">
                  <a:schemeClr val="accent1"/>
                </a:effectRef>
                <a:fontRef idx="minor">
                  <a:schemeClr val="tx1"/>
                </a:fontRef>
              </p:style>
            </p:cxnSp>
            <p:sp>
              <p:nvSpPr>
                <p:cNvPr id="10" name="Diamond 82">
                  <a:extLst>
                    <a:ext uri="{FF2B5EF4-FFF2-40B4-BE49-F238E27FC236}">
                      <a16:creationId xmlns:a16="http://schemas.microsoft.com/office/drawing/2014/main" id="{78218929-7B65-F25D-8D16-92D415945270}"/>
                    </a:ext>
                  </a:extLst>
                </p:cNvPr>
                <p:cNvSpPr/>
                <p:nvPr/>
              </p:nvSpPr>
              <p:spPr>
                <a:xfrm>
                  <a:off x="4302560" y="5573100"/>
                  <a:ext cx="122811" cy="128540"/>
                </a:xfrm>
                <a:prstGeom prst="diamond">
                  <a:avLst/>
                </a:prstGeom>
                <a:solidFill>
                  <a:srgbClr val="F4A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grpSp>
          <p:grpSp>
            <p:nvGrpSpPr>
              <p:cNvPr id="43" name="Grupo 42">
                <a:extLst>
                  <a:ext uri="{FF2B5EF4-FFF2-40B4-BE49-F238E27FC236}">
                    <a16:creationId xmlns:a16="http://schemas.microsoft.com/office/drawing/2014/main" id="{16FA6470-EED8-E91F-18A3-0E0A0DFB66CF}"/>
                  </a:ext>
                </a:extLst>
              </p:cNvPr>
              <p:cNvGrpSpPr/>
              <p:nvPr/>
            </p:nvGrpSpPr>
            <p:grpSpPr>
              <a:xfrm>
                <a:off x="1530733" y="5593640"/>
                <a:ext cx="216000" cy="108000"/>
                <a:chOff x="1530733" y="5593640"/>
                <a:chExt cx="216000" cy="108000"/>
              </a:xfrm>
            </p:grpSpPr>
            <p:cxnSp>
              <p:nvCxnSpPr>
                <p:cNvPr id="14" name="Straight Connector 75">
                  <a:extLst>
                    <a:ext uri="{FF2B5EF4-FFF2-40B4-BE49-F238E27FC236}">
                      <a16:creationId xmlns:a16="http://schemas.microsoft.com/office/drawing/2014/main" id="{0F4BB920-8987-29A8-E5A5-5285A18D34F7}"/>
                    </a:ext>
                  </a:extLst>
                </p:cNvPr>
                <p:cNvCxnSpPr/>
                <p:nvPr/>
              </p:nvCxnSpPr>
              <p:spPr>
                <a:xfrm>
                  <a:off x="1530733" y="5648432"/>
                  <a:ext cx="216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80">
                  <a:extLst>
                    <a:ext uri="{FF2B5EF4-FFF2-40B4-BE49-F238E27FC236}">
                      <a16:creationId xmlns:a16="http://schemas.microsoft.com/office/drawing/2014/main" id="{3B690441-57D8-26A9-FE9D-FAF52CCFC54D}"/>
                    </a:ext>
                  </a:extLst>
                </p:cNvPr>
                <p:cNvSpPr/>
                <p:nvPr/>
              </p:nvSpPr>
              <p:spPr>
                <a:xfrm>
                  <a:off x="1584733" y="5593640"/>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endParaRPr>
                </a:p>
              </p:txBody>
            </p:sp>
          </p:grpSp>
        </p:grpSp>
      </p:grpSp>
      <p:pic>
        <p:nvPicPr>
          <p:cNvPr id="4" name="Imagen 3" descr="Imagen que contiene panal, interior, objeto, luz&#10;&#10;El contenido generado por IA puede ser incorrecto.">
            <a:extLst>
              <a:ext uri="{FF2B5EF4-FFF2-40B4-BE49-F238E27FC236}">
                <a16:creationId xmlns:a16="http://schemas.microsoft.com/office/drawing/2014/main" id="{B0363A9A-1EB4-5F1F-B01D-E58C893B540A}"/>
              </a:ext>
            </a:extLst>
          </p:cNvPr>
          <p:cNvPicPr>
            <a:picLocks noChangeAspect="1"/>
          </p:cNvPicPr>
          <p:nvPr/>
        </p:nvPicPr>
        <p:blipFill>
          <a:blip r:embed="rId4" cstate="email">
            <a:extLst>
              <a:ext uri="{28A0092B-C50C-407E-A947-70E740481C1C}">
                <a14:useLocalDpi xmlns:a14="http://schemas.microsoft.com/office/drawing/2010/main" val="0"/>
              </a:ext>
            </a:extLst>
          </a:blip>
          <a:srcRect b="72407"/>
          <a:stretch>
            <a:fillRect/>
          </a:stretch>
        </p:blipFill>
        <p:spPr>
          <a:xfrm rot="5400000">
            <a:off x="-368779" y="4494943"/>
            <a:ext cx="2062435" cy="1324880"/>
          </a:xfrm>
          <a:prstGeom prst="rect">
            <a:avLst/>
          </a:prstGeom>
        </p:spPr>
      </p:pic>
      <p:grpSp>
        <p:nvGrpSpPr>
          <p:cNvPr id="7" name="Grupo 6">
            <a:extLst>
              <a:ext uri="{FF2B5EF4-FFF2-40B4-BE49-F238E27FC236}">
                <a16:creationId xmlns:a16="http://schemas.microsoft.com/office/drawing/2014/main" id="{6930608E-1C1B-2D9C-A0CD-4F808AADF6C0}"/>
              </a:ext>
            </a:extLst>
          </p:cNvPr>
          <p:cNvGrpSpPr/>
          <p:nvPr/>
        </p:nvGrpSpPr>
        <p:grpSpPr>
          <a:xfrm>
            <a:off x="11093602" y="3839575"/>
            <a:ext cx="1194651" cy="2329951"/>
            <a:chOff x="11093602" y="3782091"/>
            <a:chExt cx="1194651" cy="2329951"/>
          </a:xfrm>
        </p:grpSpPr>
        <p:pic>
          <p:nvPicPr>
            <p:cNvPr id="47" name="Imagen 46" descr="Imagen que contiene panal, con baldosas, edificio, raqueta&#10;&#10;El contenido generado por IA puede ser incorrecto.">
              <a:extLst>
                <a:ext uri="{FF2B5EF4-FFF2-40B4-BE49-F238E27FC236}">
                  <a16:creationId xmlns:a16="http://schemas.microsoft.com/office/drawing/2014/main" id="{6DE48026-8CE8-9FAB-EF17-B5001BC5C9C5}"/>
                </a:ext>
              </a:extLst>
            </p:cNvPr>
            <p:cNvPicPr>
              <a:picLocks noChangeAspect="1"/>
            </p:cNvPicPr>
            <p:nvPr/>
          </p:nvPicPr>
          <p:blipFill>
            <a:blip r:embed="rId5" cstate="email">
              <a:extLst>
                <a:ext uri="{28A0092B-C50C-407E-A947-70E740481C1C}">
                  <a14:useLocalDpi xmlns:a14="http://schemas.microsoft.com/office/drawing/2010/main" val="0"/>
                </a:ext>
              </a:extLst>
            </a:blip>
            <a:srcRect l="34927" t="26432" r="41038" b="57895"/>
            <a:stretch>
              <a:fillRect/>
            </a:stretch>
          </p:blipFill>
          <p:spPr>
            <a:xfrm>
              <a:off x="11341769" y="5037221"/>
              <a:ext cx="946484" cy="1074821"/>
            </a:xfrm>
            <a:prstGeom prst="rect">
              <a:avLst/>
            </a:prstGeom>
          </p:spPr>
        </p:pic>
        <p:pic>
          <p:nvPicPr>
            <p:cNvPr id="48" name="Imagen 47" descr="Imagen que contiene panal, con baldosas, edificio, raqueta&#10;&#10;El contenido generado por IA puede ser incorrecto.">
              <a:extLst>
                <a:ext uri="{FF2B5EF4-FFF2-40B4-BE49-F238E27FC236}">
                  <a16:creationId xmlns:a16="http://schemas.microsoft.com/office/drawing/2014/main" id="{5A3E7850-2028-8136-8062-DF64EB86C6DE}"/>
                </a:ext>
              </a:extLst>
            </p:cNvPr>
            <p:cNvPicPr>
              <a:picLocks noChangeAspect="1"/>
            </p:cNvPicPr>
            <p:nvPr/>
          </p:nvPicPr>
          <p:blipFill>
            <a:blip r:embed="rId6" cstate="email">
              <a:extLst>
                <a:ext uri="{28A0092B-C50C-407E-A947-70E740481C1C}">
                  <a14:useLocalDpi xmlns:a14="http://schemas.microsoft.com/office/drawing/2010/main" val="0"/>
                </a:ext>
              </a:extLst>
            </a:blip>
            <a:srcRect l="52239" t="-468" r="31091" b="79064"/>
            <a:stretch>
              <a:fillRect/>
            </a:stretch>
          </p:blipFill>
          <p:spPr>
            <a:xfrm rot="18994433">
              <a:off x="11093602" y="3782091"/>
              <a:ext cx="656444" cy="1467853"/>
            </a:xfrm>
            <a:prstGeom prst="rect">
              <a:avLst/>
            </a:prstGeom>
          </p:spPr>
        </p:pic>
      </p:grpSp>
      <p:pic>
        <p:nvPicPr>
          <p:cNvPr id="50" name="Imagen 49">
            <a:extLst>
              <a:ext uri="{FF2B5EF4-FFF2-40B4-BE49-F238E27FC236}">
                <a16:creationId xmlns:a16="http://schemas.microsoft.com/office/drawing/2014/main" id="{0F35E2FA-AE16-F264-6B1C-45AC90F6DEBF}"/>
              </a:ext>
            </a:extLst>
          </p:cNvPr>
          <p:cNvPicPr>
            <a:picLocks noChangeAspect="1"/>
          </p:cNvPicPr>
          <p:nvPr/>
        </p:nvPicPr>
        <p:blipFill>
          <a:blip r:embed="rId7"/>
          <a:srcRect b="23005"/>
          <a:stretch>
            <a:fillRect/>
          </a:stretch>
        </p:blipFill>
        <p:spPr>
          <a:xfrm>
            <a:off x="1524000" y="5993595"/>
            <a:ext cx="9167661" cy="279284"/>
          </a:xfrm>
          <a:prstGeom prst="rect">
            <a:avLst/>
          </a:prstGeom>
        </p:spPr>
      </p:pic>
    </p:spTree>
    <p:extLst>
      <p:ext uri="{BB962C8B-B14F-4D97-AF65-F5344CB8AC3E}">
        <p14:creationId xmlns:p14="http://schemas.microsoft.com/office/powerpoint/2010/main" val="3837014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ABA40-F0C5-7E31-D412-39BB6B26F51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A58A1F-FC4C-0A92-5B88-02FA3FA6BFC1}"/>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Psoriasis en cuero cabelludo</a:t>
            </a:r>
            <a:endParaRPr lang="es-ES"/>
          </a:p>
        </p:txBody>
      </p:sp>
      <p:sp>
        <p:nvSpPr>
          <p:cNvPr id="18" name="Marcador de contenido 17">
            <a:extLst>
              <a:ext uri="{FF2B5EF4-FFF2-40B4-BE49-F238E27FC236}">
                <a16:creationId xmlns:a16="http://schemas.microsoft.com/office/drawing/2014/main" id="{91524F0F-C79D-E8B9-D748-96635BCA8A4E}"/>
              </a:ext>
            </a:extLst>
          </p:cNvPr>
          <p:cNvSpPr>
            <a:spLocks noGrp="1"/>
          </p:cNvSpPr>
          <p:nvPr>
            <p:ph sz="quarter" idx="24"/>
          </p:nvPr>
        </p:nvSpPr>
        <p:spPr/>
        <p:txBody>
          <a:bodyPr/>
          <a:lstStyle/>
          <a:p>
            <a:pPr marL="0" marR="0" lvl="0" indent="0" algn="l" rtl="0">
              <a:spcBef>
                <a:spcPts val="0"/>
              </a:spcBef>
              <a:spcAft>
                <a:spcPts val="0"/>
              </a:spcAft>
              <a:buNone/>
            </a:pPr>
            <a:r>
              <a:rPr lang="es-ES" sz="700">
                <a:solidFill>
                  <a:srgbClr val="000000"/>
                </a:solidFill>
                <a:latin typeface="Century Gothic" panose="020B0502020202020204" pitchFamily="34" charset="0"/>
                <a:sym typeface="Arial"/>
              </a:rPr>
              <a:t>1. </a:t>
            </a:r>
            <a:r>
              <a:rPr lang="es-ES" sz="700" err="1">
                <a:solidFill>
                  <a:srgbClr val="000000"/>
                </a:solidFill>
                <a:latin typeface="Century Gothic" panose="020B0502020202020204" pitchFamily="34" charset="0"/>
                <a:sym typeface="Arial"/>
              </a:rPr>
              <a:t>Blakely</a:t>
            </a:r>
            <a:r>
              <a:rPr lang="es-ES" sz="700">
                <a:solidFill>
                  <a:srgbClr val="000000"/>
                </a:solidFill>
                <a:latin typeface="Century Gothic" panose="020B0502020202020204" pitchFamily="34" charset="0"/>
                <a:sym typeface="Arial"/>
              </a:rPr>
              <a:t> K, </a:t>
            </a:r>
            <a:r>
              <a:rPr lang="es-ES" sz="700" err="1">
                <a:solidFill>
                  <a:srgbClr val="000000"/>
                </a:solidFill>
                <a:latin typeface="Century Gothic" panose="020B0502020202020204" pitchFamily="34" charset="0"/>
                <a:sym typeface="Arial"/>
              </a:rPr>
              <a:t>Gooderham</a:t>
            </a:r>
            <a:r>
              <a:rPr lang="es-ES" sz="700">
                <a:solidFill>
                  <a:srgbClr val="000000"/>
                </a:solidFill>
                <a:latin typeface="Century Gothic" panose="020B0502020202020204" pitchFamily="34" charset="0"/>
                <a:sym typeface="Arial"/>
              </a:rPr>
              <a:t> M. Management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current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Psoriasis Targets </a:t>
            </a:r>
            <a:r>
              <a:rPr lang="es-ES" sz="700" err="1">
                <a:solidFill>
                  <a:srgbClr val="000000"/>
                </a:solidFill>
                <a:latin typeface="Century Gothic" panose="020B0502020202020204" pitchFamily="34" charset="0"/>
                <a:sym typeface="Arial"/>
              </a:rPr>
              <a:t>Ther</a:t>
            </a:r>
            <a:r>
              <a:rPr lang="es-ES" sz="700">
                <a:solidFill>
                  <a:srgbClr val="000000"/>
                </a:solidFill>
                <a:latin typeface="Century Gothic" panose="020B0502020202020204" pitchFamily="34" charset="0"/>
                <a:sym typeface="Arial"/>
              </a:rPr>
              <a:t>. 2016;33. 2. </a:t>
            </a:r>
            <a:r>
              <a:rPr lang="es-ES" sz="700" err="1">
                <a:solidFill>
                  <a:srgbClr val="000000"/>
                </a:solidFill>
                <a:latin typeface="Century Gothic" panose="020B0502020202020204" pitchFamily="34" charset="0"/>
                <a:sym typeface="Arial"/>
              </a:rPr>
              <a:t>Bhosle</a:t>
            </a:r>
            <a:r>
              <a:rPr lang="es-ES" sz="700">
                <a:solidFill>
                  <a:srgbClr val="000000"/>
                </a:solidFill>
                <a:latin typeface="Century Gothic" panose="020B0502020202020204" pitchFamily="34" charset="0"/>
                <a:sym typeface="Arial"/>
              </a:rPr>
              <a:t> MJ, </a:t>
            </a:r>
            <a:r>
              <a:rPr lang="es-ES" sz="700" err="1">
                <a:solidFill>
                  <a:srgbClr val="000000"/>
                </a:solidFill>
                <a:latin typeface="Century Gothic" panose="020B0502020202020204" pitchFamily="34" charset="0"/>
                <a:sym typeface="Arial"/>
              </a:rPr>
              <a:t>Kulkarni</a:t>
            </a:r>
            <a:r>
              <a:rPr lang="es-ES" sz="700">
                <a:solidFill>
                  <a:srgbClr val="000000"/>
                </a:solidFill>
                <a:latin typeface="Century Gothic" panose="020B0502020202020204" pitchFamily="34" charset="0"/>
                <a:sym typeface="Arial"/>
              </a:rPr>
              <a:t> A, Feldman SR, et al.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Health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Outcomes</a:t>
            </a:r>
            <a:r>
              <a:rPr lang="es-ES" sz="700">
                <a:solidFill>
                  <a:srgbClr val="000000"/>
                </a:solidFill>
                <a:latin typeface="Century Gothic" panose="020B0502020202020204" pitchFamily="34" charset="0"/>
                <a:sym typeface="Arial"/>
              </a:rPr>
              <a:t>. 2006:6;4:35. 3. </a:t>
            </a: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Van De </a:t>
            </a:r>
            <a:r>
              <a:rPr lang="es-ES" sz="700" err="1">
                <a:solidFill>
                  <a:srgbClr val="000000"/>
                </a:solidFill>
                <a:latin typeface="Century Gothic" panose="020B0502020202020204" pitchFamily="34" charset="0"/>
                <a:sym typeface="Arial"/>
              </a:rPr>
              <a:t>Kerkhof</a:t>
            </a:r>
            <a:r>
              <a:rPr lang="es-ES" sz="700">
                <a:solidFill>
                  <a:srgbClr val="000000"/>
                </a:solidFill>
                <a:latin typeface="Century Gothic" panose="020B0502020202020204" pitchFamily="34" charset="0"/>
                <a:sym typeface="Arial"/>
              </a:rPr>
              <a:t> P.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role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therapies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along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journey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overview</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from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Symposium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Tailoring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needs</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expectations</a:t>
            </a:r>
            <a:r>
              <a:rPr lang="es-ES" sz="700">
                <a:solidFill>
                  <a:srgbClr val="000000"/>
                </a:solidFill>
                <a:latin typeface="Century Gothic" panose="020B0502020202020204" pitchFamily="34" charset="0"/>
                <a:sym typeface="Arial"/>
              </a:rPr>
              <a:t> ’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30th EADV </a:t>
            </a:r>
            <a:r>
              <a:rPr lang="es-ES" sz="700" err="1">
                <a:solidFill>
                  <a:srgbClr val="000000"/>
                </a:solidFill>
                <a:latin typeface="Century Gothic" panose="020B0502020202020204" pitchFamily="34" charset="0"/>
                <a:sym typeface="Arial"/>
              </a:rPr>
              <a:t>Congress</a:t>
            </a:r>
            <a:r>
              <a:rPr lang="es-ES" sz="700">
                <a:solidFill>
                  <a:srgbClr val="000000"/>
                </a:solidFill>
                <a:latin typeface="Century Gothic" panose="020B0502020202020204" pitchFamily="34" charset="0"/>
                <a:sym typeface="Arial"/>
              </a:rPr>
              <a:t>. 2021. J </a:t>
            </a:r>
            <a:r>
              <a:rPr lang="es-ES" sz="700" err="1">
                <a:solidFill>
                  <a:srgbClr val="000000"/>
                </a:solidFill>
                <a:latin typeface="Century Gothic" panose="020B0502020202020204" pitchFamily="34" charset="0"/>
                <a:sym typeface="Arial"/>
              </a:rPr>
              <a:t>Eur</a:t>
            </a:r>
            <a:r>
              <a:rPr lang="es-ES" sz="700">
                <a:solidFill>
                  <a:srgbClr val="000000"/>
                </a:solidFill>
                <a:latin typeface="Century Gothic" panose="020B0502020202020204" pitchFamily="34" charset="0"/>
                <a:sym typeface="Arial"/>
              </a:rPr>
              <a:t> Acad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Venereol</a:t>
            </a:r>
            <a:r>
              <a:rPr lang="es-ES" sz="700">
                <a:solidFill>
                  <a:srgbClr val="000000"/>
                </a:solidFill>
                <a:latin typeface="Century Gothic" panose="020B0502020202020204" pitchFamily="34" charset="0"/>
                <a:sym typeface="Arial"/>
              </a:rPr>
              <a:t>. 2023;37(S1):3-8. 4. </a:t>
            </a:r>
            <a:r>
              <a:rPr lang="es-ES" sz="700" err="1">
                <a:solidFill>
                  <a:srgbClr val="000000"/>
                </a:solidFill>
                <a:latin typeface="Century Gothic" panose="020B0502020202020204" pitchFamily="34" charset="0"/>
                <a:sym typeface="Arial"/>
              </a:rPr>
              <a:t>Dubertret</a:t>
            </a:r>
            <a:r>
              <a:rPr lang="es-ES" sz="700">
                <a:solidFill>
                  <a:srgbClr val="000000"/>
                </a:solidFill>
                <a:latin typeface="Century Gothic" panose="020B0502020202020204" pitchFamily="34" charset="0"/>
                <a:sym typeface="Arial"/>
              </a:rPr>
              <a:t> L, </a:t>
            </a:r>
            <a:r>
              <a:rPr lang="es-ES" sz="700" err="1">
                <a:solidFill>
                  <a:srgbClr val="000000"/>
                </a:solidFill>
                <a:latin typeface="Century Gothic" panose="020B0502020202020204" pitchFamily="34" charset="0"/>
                <a:sym typeface="Arial"/>
              </a:rPr>
              <a:t>Mrowietz</a:t>
            </a:r>
            <a:r>
              <a:rPr lang="es-ES" sz="700">
                <a:solidFill>
                  <a:srgbClr val="000000"/>
                </a:solidFill>
                <a:latin typeface="Century Gothic" panose="020B0502020202020204" pitchFamily="34" charset="0"/>
                <a:sym typeface="Arial"/>
              </a:rPr>
              <a:t> U, </a:t>
            </a:r>
            <a:r>
              <a:rPr lang="es-ES" sz="700" err="1">
                <a:solidFill>
                  <a:srgbClr val="000000"/>
                </a:solidFill>
                <a:latin typeface="Century Gothic" panose="020B0502020202020204" pitchFamily="34" charset="0"/>
                <a:sym typeface="Arial"/>
              </a:rPr>
              <a:t>Ranki</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European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impact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membership</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Br J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2006;155(4):729–36.</a:t>
            </a:r>
            <a:endParaRPr lang="es-ES">
              <a:latin typeface="Century Gothic" panose="020B0502020202020204" pitchFamily="34" charset="0"/>
            </a:endParaRPr>
          </a:p>
        </p:txBody>
      </p:sp>
      <p:sp>
        <p:nvSpPr>
          <p:cNvPr id="5" name="Marcador de contenido 4">
            <a:extLst>
              <a:ext uri="{FF2B5EF4-FFF2-40B4-BE49-F238E27FC236}">
                <a16:creationId xmlns:a16="http://schemas.microsoft.com/office/drawing/2014/main" id="{3B7C5CBF-510F-0B6D-C411-0A015B3DA1DD}"/>
              </a:ext>
            </a:extLst>
          </p:cNvPr>
          <p:cNvSpPr>
            <a:spLocks noGrp="1"/>
          </p:cNvSpPr>
          <p:nvPr>
            <p:ph sz="quarter" idx="18"/>
          </p:nvPr>
        </p:nvSpPr>
        <p:spPr/>
        <p:txBody>
          <a:bodyPr/>
          <a:lstStyle/>
          <a:p>
            <a:r>
              <a:rPr lang="es-ES"/>
              <a:t>PSORIASIS</a:t>
            </a:r>
          </a:p>
        </p:txBody>
      </p:sp>
      <p:sp>
        <p:nvSpPr>
          <p:cNvPr id="22" name="Marcador de contenido 19">
            <a:extLst>
              <a:ext uri="{FF2B5EF4-FFF2-40B4-BE49-F238E27FC236}">
                <a16:creationId xmlns:a16="http://schemas.microsoft.com/office/drawing/2014/main" id="{08A2B383-C074-F6FD-4321-56136A2C1A56}"/>
              </a:ext>
            </a:extLst>
          </p:cNvPr>
          <p:cNvSpPr txBox="1">
            <a:spLocks/>
          </p:cNvSpPr>
          <p:nvPr/>
        </p:nvSpPr>
        <p:spPr>
          <a:xfrm>
            <a:off x="1412731" y="4915036"/>
            <a:ext cx="3594416" cy="107246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a:solidFill>
                  <a:schemeClr val="dk1"/>
                </a:solidFill>
                <a:ea typeface="Montserrat Light"/>
                <a:cs typeface="Montserrat Light"/>
                <a:sym typeface="Montserrat Light"/>
              </a:rPr>
              <a:t>de los pacientes con psoriasis tienen </a:t>
            </a:r>
            <a:r>
              <a:rPr lang="es-ES" sz="1800" b="1">
                <a:solidFill>
                  <a:schemeClr val="dk1"/>
                </a:solidFill>
                <a:ea typeface="Montserrat Light"/>
                <a:cs typeface="Montserrat Light"/>
                <a:sym typeface="Montserrat Light"/>
              </a:rPr>
              <a:t>afectación en esta localización</a:t>
            </a:r>
            <a:r>
              <a:rPr lang="es-ES" sz="1800">
                <a:solidFill>
                  <a:schemeClr val="dk1"/>
                </a:solidFill>
                <a:ea typeface="Montserrat Light"/>
                <a:cs typeface="Montserrat Light"/>
                <a:sym typeface="Montserrat Light"/>
              </a:rPr>
              <a:t>.</a:t>
            </a:r>
            <a:r>
              <a:rPr lang="es-ES" sz="1800" baseline="30000">
                <a:solidFill>
                  <a:schemeClr val="dk1"/>
                </a:solidFill>
                <a:ea typeface="Montserrat Light"/>
                <a:cs typeface="Montserrat Light"/>
                <a:sym typeface="Montserrat Light"/>
              </a:rPr>
              <a:t>1</a:t>
            </a:r>
          </a:p>
        </p:txBody>
      </p:sp>
      <p:grpSp>
        <p:nvGrpSpPr>
          <p:cNvPr id="3" name="Google Shape;1397;p58">
            <a:extLst>
              <a:ext uri="{FF2B5EF4-FFF2-40B4-BE49-F238E27FC236}">
                <a16:creationId xmlns:a16="http://schemas.microsoft.com/office/drawing/2014/main" id="{7E35792F-7DD2-ADF8-5E53-750FF95D3E3D}"/>
              </a:ext>
            </a:extLst>
          </p:cNvPr>
          <p:cNvGrpSpPr/>
          <p:nvPr/>
        </p:nvGrpSpPr>
        <p:grpSpPr>
          <a:xfrm>
            <a:off x="1641023" y="1925748"/>
            <a:ext cx="3120495" cy="2999291"/>
            <a:chOff x="1594381" y="1994036"/>
            <a:chExt cx="2812609" cy="2800939"/>
          </a:xfrm>
        </p:grpSpPr>
        <p:pic>
          <p:nvPicPr>
            <p:cNvPr id="4" name="Google Shape;1398;p58" descr="80 por ciento tarta cuadro. circulo diagrama negocio ilustración, porcentaje  vector infografia 19924355 Vector en Vecteezy">
              <a:extLst>
                <a:ext uri="{FF2B5EF4-FFF2-40B4-BE49-F238E27FC236}">
                  <a16:creationId xmlns:a16="http://schemas.microsoft.com/office/drawing/2014/main" id="{C5415976-CD31-5A24-59B8-6546E0E4C449}"/>
                </a:ext>
              </a:extLst>
            </p:cNvPr>
            <p:cNvPicPr preferRelativeResize="0"/>
            <p:nvPr/>
          </p:nvPicPr>
          <p:blipFill rotWithShape="1">
            <a:blip r:embed="rId3">
              <a:alphaModFix/>
              <a:duotone>
                <a:schemeClr val="accent1">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rcRect l="18364" t="12174" r="19303" b="10046"/>
            <a:stretch/>
          </p:blipFill>
          <p:spPr>
            <a:xfrm>
              <a:off x="1594381" y="1994036"/>
              <a:ext cx="2812609" cy="2800939"/>
            </a:xfrm>
            <a:prstGeom prst="rect">
              <a:avLst/>
            </a:prstGeom>
            <a:solidFill>
              <a:srgbClr val="F4A7AD"/>
            </a:solidFill>
            <a:ln>
              <a:noFill/>
            </a:ln>
          </p:spPr>
        </p:pic>
        <p:sp>
          <p:nvSpPr>
            <p:cNvPr id="6" name="Google Shape;1399;p58">
              <a:extLst>
                <a:ext uri="{FF2B5EF4-FFF2-40B4-BE49-F238E27FC236}">
                  <a16:creationId xmlns:a16="http://schemas.microsoft.com/office/drawing/2014/main" id="{E5783185-4785-1502-B6DB-7886B343AD9E}"/>
                </a:ext>
              </a:extLst>
            </p:cNvPr>
            <p:cNvSpPr txBox="1"/>
            <p:nvPr/>
          </p:nvSpPr>
          <p:spPr>
            <a:xfrm>
              <a:off x="2438400" y="2986231"/>
              <a:ext cx="1140201" cy="1063444"/>
            </a:xfrm>
            <a:prstGeom prst="rect">
              <a:avLst/>
            </a:prstGeom>
            <a:solidFill>
              <a:srgbClr val="FFFFFF"/>
            </a:solid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chemeClr val="dk1"/>
                </a:buClr>
                <a:buSzPts val="6600"/>
                <a:buFont typeface="Calibri"/>
                <a:buNone/>
              </a:pPr>
              <a:endParaRPr sz="6600" u="none" strike="noStrike" cap="none">
                <a:solidFill>
                  <a:srgbClr val="E59C9E"/>
                </a:solidFill>
                <a:latin typeface="Century Gothic" panose="020B0502020202020204" pitchFamily="34" charset="0"/>
                <a:sym typeface="Arial"/>
              </a:endParaRPr>
            </a:p>
          </p:txBody>
        </p:sp>
        <p:sp>
          <p:nvSpPr>
            <p:cNvPr id="7" name="Google Shape;1400;p58">
              <a:extLst>
                <a:ext uri="{FF2B5EF4-FFF2-40B4-BE49-F238E27FC236}">
                  <a16:creationId xmlns:a16="http://schemas.microsoft.com/office/drawing/2014/main" id="{48200F16-2FFE-1F4B-F5A5-7C946E31CFB9}"/>
                </a:ext>
              </a:extLst>
            </p:cNvPr>
            <p:cNvSpPr txBox="1"/>
            <p:nvPr/>
          </p:nvSpPr>
          <p:spPr>
            <a:xfrm>
              <a:off x="2369077" y="2994903"/>
              <a:ext cx="1278845" cy="68981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1F6B87"/>
                </a:buClr>
                <a:buSzPts val="4000"/>
                <a:buFont typeface="Arial"/>
                <a:buNone/>
              </a:pPr>
              <a:r>
                <a:rPr lang="es-ES" sz="4000" b="1" u="none" strike="noStrike" cap="none">
                  <a:solidFill>
                    <a:srgbClr val="012754"/>
                  </a:solidFill>
                  <a:latin typeface="Century Gothic" panose="020B0502020202020204" pitchFamily="34" charset="0"/>
                  <a:sym typeface="Arial"/>
                </a:rPr>
                <a:t>80 %</a:t>
              </a:r>
              <a:endParaRPr b="1">
                <a:solidFill>
                  <a:srgbClr val="012754"/>
                </a:solidFill>
                <a:latin typeface="Century Gothic" panose="020B0502020202020204" pitchFamily="34" charset="0"/>
              </a:endParaRPr>
            </a:p>
          </p:txBody>
        </p:sp>
      </p:grpSp>
      <p:sp>
        <p:nvSpPr>
          <p:cNvPr id="8" name="Marcador de contenido 19">
            <a:extLst>
              <a:ext uri="{FF2B5EF4-FFF2-40B4-BE49-F238E27FC236}">
                <a16:creationId xmlns:a16="http://schemas.microsoft.com/office/drawing/2014/main" id="{C4F417F1-BC0F-04A5-BFE7-A61185223144}"/>
              </a:ext>
            </a:extLst>
          </p:cNvPr>
          <p:cNvSpPr txBox="1">
            <a:spLocks/>
          </p:cNvSpPr>
          <p:nvPr/>
        </p:nvSpPr>
        <p:spPr>
          <a:xfrm>
            <a:off x="7008772" y="4915037"/>
            <a:ext cx="4077808" cy="927944"/>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a:solidFill>
                  <a:schemeClr val="dk1"/>
                </a:solidFill>
                <a:ea typeface="Montserrat Light"/>
                <a:cs typeface="Montserrat Light"/>
                <a:sym typeface="Montserrat Light"/>
              </a:rPr>
              <a:t>Esta afección genera </a:t>
            </a:r>
            <a:r>
              <a:rPr lang="es-ES" sz="1800" b="1">
                <a:solidFill>
                  <a:schemeClr val="dk1"/>
                </a:solidFill>
                <a:ea typeface="Montserrat Light"/>
                <a:cs typeface="Montserrat Light"/>
                <a:sym typeface="Montserrat Light"/>
              </a:rPr>
              <a:t>desafíos psicológicos y sociales</a:t>
            </a:r>
            <a:r>
              <a:rPr lang="es-ES" sz="1800">
                <a:solidFill>
                  <a:schemeClr val="dk1"/>
                </a:solidFill>
                <a:ea typeface="Montserrat Light"/>
                <a:cs typeface="Montserrat Light"/>
                <a:sym typeface="Montserrat Light"/>
              </a:rPr>
              <a:t> que </a:t>
            </a:r>
            <a:r>
              <a:rPr lang="es-ES" sz="1800" b="1">
                <a:solidFill>
                  <a:schemeClr val="dk1"/>
                </a:solidFill>
                <a:ea typeface="Montserrat Light"/>
                <a:cs typeface="Montserrat Light"/>
                <a:sym typeface="Montserrat Light"/>
              </a:rPr>
              <a:t>afectan la calidad de vida </a:t>
            </a:r>
            <a:r>
              <a:rPr lang="es-ES" sz="1800">
                <a:solidFill>
                  <a:schemeClr val="dk1"/>
                </a:solidFill>
                <a:ea typeface="Montserrat Light"/>
                <a:cs typeface="Montserrat Light"/>
                <a:sym typeface="Montserrat Light"/>
              </a:rPr>
              <a:t>del paciente.</a:t>
            </a:r>
            <a:r>
              <a:rPr lang="es-ES" sz="1800" baseline="30000">
                <a:solidFill>
                  <a:schemeClr val="dk1"/>
                </a:solidFill>
                <a:ea typeface="Montserrat Light"/>
                <a:cs typeface="Montserrat Light"/>
                <a:sym typeface="Montserrat Light"/>
              </a:rPr>
              <a:t>2-4</a:t>
            </a:r>
          </a:p>
        </p:txBody>
      </p:sp>
      <p:pic>
        <p:nvPicPr>
          <p:cNvPr id="9" name="Imagen 8">
            <a:extLst>
              <a:ext uri="{FF2B5EF4-FFF2-40B4-BE49-F238E27FC236}">
                <a16:creationId xmlns:a16="http://schemas.microsoft.com/office/drawing/2014/main" id="{A70AA992-D423-B73C-2F8E-E2F07A9C0494}"/>
              </a:ext>
            </a:extLst>
          </p:cNvPr>
          <p:cNvPicPr>
            <a:picLocks noChangeAspect="1"/>
          </p:cNvPicPr>
          <p:nvPr/>
        </p:nvPicPr>
        <p:blipFill>
          <a:blip r:embed="rId5"/>
          <a:stretch>
            <a:fillRect/>
          </a:stretch>
        </p:blipFill>
        <p:spPr>
          <a:xfrm>
            <a:off x="7073167" y="1820678"/>
            <a:ext cx="4077808" cy="3007804"/>
          </a:xfrm>
          <a:prstGeom prst="rect">
            <a:avLst/>
          </a:prstGeom>
        </p:spPr>
      </p:pic>
      <p:grpSp>
        <p:nvGrpSpPr>
          <p:cNvPr id="10" name="Grupo 9">
            <a:extLst>
              <a:ext uri="{FF2B5EF4-FFF2-40B4-BE49-F238E27FC236}">
                <a16:creationId xmlns:a16="http://schemas.microsoft.com/office/drawing/2014/main" id="{62CE33FF-10FE-6064-B841-A53476B1AE3B}"/>
              </a:ext>
            </a:extLst>
          </p:cNvPr>
          <p:cNvGrpSpPr/>
          <p:nvPr/>
        </p:nvGrpSpPr>
        <p:grpSpPr>
          <a:xfrm>
            <a:off x="5149656" y="2596182"/>
            <a:ext cx="1612734" cy="1658421"/>
            <a:chOff x="5748109" y="3320817"/>
            <a:chExt cx="1612734" cy="1658421"/>
          </a:xfrm>
        </p:grpSpPr>
        <p:pic>
          <p:nvPicPr>
            <p:cNvPr id="12" name="Imagen 11" descr="Imagen que contiene Forma&#10;&#10;El contenido generado por IA puede ser incorrecto.">
              <a:extLst>
                <a:ext uri="{FF2B5EF4-FFF2-40B4-BE49-F238E27FC236}">
                  <a16:creationId xmlns:a16="http://schemas.microsoft.com/office/drawing/2014/main" id="{61A4B0EB-7979-2629-56D9-11D397AD8A4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8109" y="3320817"/>
              <a:ext cx="1612734" cy="1658421"/>
            </a:xfrm>
            <a:prstGeom prst="rect">
              <a:avLst/>
            </a:prstGeom>
          </p:spPr>
        </p:pic>
        <p:sp>
          <p:nvSpPr>
            <p:cNvPr id="13" name="Google Shape;1191;p49">
              <a:extLst>
                <a:ext uri="{FF2B5EF4-FFF2-40B4-BE49-F238E27FC236}">
                  <a16:creationId xmlns:a16="http://schemas.microsoft.com/office/drawing/2014/main" id="{0EA50AB9-2B21-A6D3-D274-3D799D9850AE}"/>
                </a:ext>
              </a:extLst>
            </p:cNvPr>
            <p:cNvSpPr/>
            <p:nvPr/>
          </p:nvSpPr>
          <p:spPr>
            <a:xfrm>
              <a:off x="6283280" y="3818070"/>
              <a:ext cx="645424" cy="577300"/>
            </a:xfrm>
            <a:prstGeom prst="rightArrow">
              <a:avLst>
                <a:gd name="adj1" fmla="val 48114"/>
                <a:gd name="adj2" fmla="val 55523"/>
              </a:avLst>
            </a:prstGeom>
            <a:solidFill>
              <a:srgbClr val="012754"/>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Tree>
    <p:extLst>
      <p:ext uri="{BB962C8B-B14F-4D97-AF65-F5344CB8AC3E}">
        <p14:creationId xmlns:p14="http://schemas.microsoft.com/office/powerpoint/2010/main" val="1807226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6F01-3435-2ACC-83AD-484129D33171}"/>
            </a:ext>
          </a:extLst>
        </p:cNvPr>
        <p:cNvGrpSpPr/>
        <p:nvPr/>
      </p:nvGrpSpPr>
      <p:grpSpPr>
        <a:xfrm>
          <a:off x="0" y="0"/>
          <a:ext cx="0" cy="0"/>
          <a:chOff x="0" y="0"/>
          <a:chExt cx="0" cy="0"/>
        </a:xfrm>
      </p:grpSpPr>
      <p:pic>
        <p:nvPicPr>
          <p:cNvPr id="9" name="Google Shape;1419;p59" descr="Una mujer con el cabello largo&#10;&#10;El contenido generado por IA puede ser incorrecto.">
            <a:extLst>
              <a:ext uri="{FF2B5EF4-FFF2-40B4-BE49-F238E27FC236}">
                <a16:creationId xmlns:a16="http://schemas.microsoft.com/office/drawing/2014/main" id="{8D503F97-2A71-26F9-7BBF-EB65A0774E19}"/>
              </a:ext>
            </a:extLst>
          </p:cNvPr>
          <p:cNvPicPr preferRelativeResize="0"/>
          <p:nvPr/>
        </p:nvPicPr>
        <p:blipFill rotWithShape="1">
          <a:blip r:embed="rId3">
            <a:alphaModFix/>
          </a:blip>
          <a:srcRect/>
          <a:stretch/>
        </p:blipFill>
        <p:spPr>
          <a:xfrm>
            <a:off x="8437514" y="1401296"/>
            <a:ext cx="5315610" cy="4146176"/>
          </a:xfrm>
          <a:prstGeom prst="rect">
            <a:avLst/>
          </a:prstGeom>
          <a:noFill/>
          <a:ln>
            <a:noFill/>
          </a:ln>
        </p:spPr>
      </p:pic>
      <p:sp>
        <p:nvSpPr>
          <p:cNvPr id="10" name="Marcador de contenido 9">
            <a:extLst>
              <a:ext uri="{FF2B5EF4-FFF2-40B4-BE49-F238E27FC236}">
                <a16:creationId xmlns:a16="http://schemas.microsoft.com/office/drawing/2014/main" id="{AD407128-7DE2-0566-AF8B-7CB8A91F565A}"/>
              </a:ext>
            </a:extLst>
          </p:cNvPr>
          <p:cNvSpPr>
            <a:spLocks noGrp="1"/>
          </p:cNvSpPr>
          <p:nvPr>
            <p:ph sz="quarter" idx="11"/>
          </p:nvPr>
        </p:nvSpPr>
        <p:spPr>
          <a:xfrm>
            <a:off x="1539669" y="1660469"/>
            <a:ext cx="5875543" cy="3458174"/>
          </a:xfrm>
        </p:spPr>
        <p:txBody>
          <a:bodyPr/>
          <a:lstStyle/>
          <a:p>
            <a:pPr>
              <a:spcBef>
                <a:spcPts val="0"/>
              </a:spcBef>
              <a:spcAft>
                <a:spcPts val="300"/>
              </a:spcAft>
              <a:buClr>
                <a:srgbClr val="F4A7AD"/>
              </a:buClr>
            </a:pPr>
            <a:r>
              <a:rPr lang="es-ES" sz="1600">
                <a:solidFill>
                  <a:srgbClr val="012754"/>
                </a:solidFill>
              </a:rPr>
              <a:t>El manejo debido a la presencia de cabello, la poca accesibilidad al cuero cabelludo y la ausencia de atractivo cosmético de la terapia tópica</a:t>
            </a:r>
            <a:r>
              <a:rPr lang="es-ES" sz="1600" baseline="30000">
                <a:solidFill>
                  <a:srgbClr val="012754"/>
                </a:solidFill>
              </a:rPr>
              <a:t>1,2</a:t>
            </a:r>
            <a:br>
              <a:rPr lang="es-ES" sz="1600" baseline="30000">
                <a:solidFill>
                  <a:srgbClr val="012754"/>
                </a:solidFill>
              </a:rPr>
            </a:br>
            <a:endParaRPr lang="es-ES" sz="1600">
              <a:solidFill>
                <a:srgbClr val="012754"/>
              </a:solidFill>
            </a:endParaRPr>
          </a:p>
          <a:p>
            <a:pPr>
              <a:buClr>
                <a:srgbClr val="F4A7AD"/>
              </a:buClr>
            </a:pPr>
            <a:r>
              <a:rPr lang="es-ES" sz="1600">
                <a:solidFill>
                  <a:srgbClr val="012754"/>
                </a:solidFill>
              </a:rPr>
              <a:t>Los pacientes suelen sentirse avergonzados, humillados y cohibidos por sus síntomas</a:t>
            </a:r>
            <a:r>
              <a:rPr lang="es-ES" sz="1600" baseline="30000">
                <a:solidFill>
                  <a:srgbClr val="012754"/>
                </a:solidFill>
              </a:rPr>
              <a:t>3-5</a:t>
            </a:r>
          </a:p>
          <a:p>
            <a:pPr>
              <a:buClr>
                <a:srgbClr val="F4A7AD"/>
              </a:buClr>
            </a:pPr>
            <a:endParaRPr lang="es-ES" sz="1600" baseline="30000">
              <a:solidFill>
                <a:srgbClr val="012754"/>
              </a:solidFill>
            </a:endParaRPr>
          </a:p>
          <a:p>
            <a:pPr marL="0" marR="0" lvl="0" indent="0" algn="l" rtl="0">
              <a:spcBef>
                <a:spcPts val="0"/>
              </a:spcBef>
              <a:spcAft>
                <a:spcPts val="300"/>
              </a:spcAft>
              <a:buNone/>
            </a:pPr>
            <a:r>
              <a:rPr lang="es-ES" sz="1600" b="1">
                <a:solidFill>
                  <a:srgbClr val="012754"/>
                </a:solidFill>
                <a:latin typeface="Century Gothic" panose="020B0502020202020204" pitchFamily="34" charset="0"/>
                <a:sym typeface="Arial"/>
              </a:rPr>
              <a:t>La mayoría de las opciones de tratamiento generan insatisfacción en los pacientes debido a diversos factores:</a:t>
            </a:r>
            <a:r>
              <a:rPr lang="es-ES" sz="1600" b="1" baseline="30000">
                <a:solidFill>
                  <a:srgbClr val="012754"/>
                </a:solidFill>
                <a:latin typeface="Century Gothic" panose="020B0502020202020204" pitchFamily="34" charset="0"/>
                <a:sym typeface="Arial"/>
              </a:rPr>
              <a:t>5</a:t>
            </a:r>
            <a:endParaRPr lang="es-ES" sz="1600" b="1">
              <a:solidFill>
                <a:srgbClr val="012754"/>
              </a:solidFill>
              <a:latin typeface="Century Gothic" panose="020B0502020202020204" pitchFamily="34" charset="0"/>
            </a:endParaRPr>
          </a:p>
          <a:p>
            <a:pPr marL="182563" marR="0" lvl="0" indent="-182563" algn="l" rtl="0">
              <a:spcBef>
                <a:spcPts val="0"/>
              </a:spcBef>
              <a:spcAft>
                <a:spcPts val="300"/>
              </a:spcAft>
              <a:buClr>
                <a:srgbClr val="F4A7AD"/>
              </a:buClr>
              <a:buSzPts val="1470"/>
              <a:buFont typeface="Arial"/>
              <a:buChar char="•"/>
            </a:pPr>
            <a:r>
              <a:rPr lang="es-ES" sz="1600">
                <a:solidFill>
                  <a:srgbClr val="012754"/>
                </a:solidFill>
                <a:sym typeface="Arial"/>
              </a:rPr>
              <a:t>La ineficacia</a:t>
            </a:r>
            <a:endParaRPr lang="es-ES" sz="160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a:solidFill>
                  <a:srgbClr val="012754"/>
                </a:solidFill>
                <a:sym typeface="Arial"/>
              </a:rPr>
              <a:t>La aplicación requiere mucho tiempo</a:t>
            </a:r>
            <a:endParaRPr lang="es-ES" sz="160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a:solidFill>
                  <a:srgbClr val="012754"/>
                </a:solidFill>
                <a:sym typeface="Arial"/>
              </a:rPr>
              <a:t>Los efectos secundarios</a:t>
            </a:r>
            <a:endParaRPr lang="es-ES" sz="1600">
              <a:solidFill>
                <a:srgbClr val="012754"/>
              </a:solidFill>
            </a:endParaRPr>
          </a:p>
          <a:p>
            <a:pPr marL="182563" marR="0" lvl="0" indent="-182563" algn="l" rtl="0">
              <a:spcBef>
                <a:spcPts val="0"/>
              </a:spcBef>
              <a:spcAft>
                <a:spcPts val="300"/>
              </a:spcAft>
              <a:buClr>
                <a:srgbClr val="F4A7AD"/>
              </a:buClr>
              <a:buSzPts val="1470"/>
              <a:buFont typeface="Arial"/>
              <a:buChar char="•"/>
            </a:pPr>
            <a:r>
              <a:rPr lang="es-ES" sz="1600">
                <a:solidFill>
                  <a:srgbClr val="012754"/>
                </a:solidFill>
                <a:sym typeface="Arial"/>
              </a:rPr>
              <a:t>El atractivo cosmético inaceptable</a:t>
            </a:r>
            <a:endParaRPr lang="es-ES" sz="1600">
              <a:solidFill>
                <a:srgbClr val="012754"/>
              </a:solidFill>
            </a:endParaRPr>
          </a:p>
        </p:txBody>
      </p:sp>
      <p:sp>
        <p:nvSpPr>
          <p:cNvPr id="2" name="Marcador de contenido 1">
            <a:extLst>
              <a:ext uri="{FF2B5EF4-FFF2-40B4-BE49-F238E27FC236}">
                <a16:creationId xmlns:a16="http://schemas.microsoft.com/office/drawing/2014/main" id="{B1D3192C-83C3-8BB4-0427-A9E7EF5BFD50}"/>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Psoriasis en cuero cabelludo</a:t>
            </a:r>
            <a:endParaRPr lang="es-ES"/>
          </a:p>
        </p:txBody>
      </p:sp>
      <p:sp>
        <p:nvSpPr>
          <p:cNvPr id="18" name="Marcador de contenido 17">
            <a:extLst>
              <a:ext uri="{FF2B5EF4-FFF2-40B4-BE49-F238E27FC236}">
                <a16:creationId xmlns:a16="http://schemas.microsoft.com/office/drawing/2014/main" id="{27399102-C6ED-5EA3-E3EC-A6605D72639B}"/>
              </a:ext>
            </a:extLst>
          </p:cNvPr>
          <p:cNvSpPr>
            <a:spLocks noGrp="1"/>
          </p:cNvSpPr>
          <p:nvPr>
            <p:ph sz="quarter" idx="24"/>
          </p:nvPr>
        </p:nvSpPr>
        <p:spPr/>
        <p:txBody>
          <a:bodyPr/>
          <a:lstStyle/>
          <a:p>
            <a:pPr marL="0" marR="0" lvl="0" indent="0" algn="l" rtl="0">
              <a:spcBef>
                <a:spcPts val="0"/>
              </a:spcBef>
              <a:spcAft>
                <a:spcPts val="0"/>
              </a:spcAft>
              <a:buNone/>
            </a:pPr>
            <a:r>
              <a:rPr lang="es-ES" sz="700">
                <a:solidFill>
                  <a:srgbClr val="000000"/>
                </a:solidFill>
                <a:latin typeface="Century Gothic" panose="020B0502020202020204" pitchFamily="34" charset="0"/>
                <a:sym typeface="Arial"/>
              </a:rPr>
              <a:t>1. </a:t>
            </a:r>
            <a:r>
              <a:rPr lang="es-ES" sz="700" err="1">
                <a:solidFill>
                  <a:srgbClr val="000000"/>
                </a:solidFill>
                <a:latin typeface="Century Gothic" panose="020B0502020202020204" pitchFamily="34" charset="0"/>
                <a:sym typeface="Arial"/>
              </a:rPr>
              <a:t>Blakely</a:t>
            </a:r>
            <a:r>
              <a:rPr lang="es-ES" sz="700">
                <a:solidFill>
                  <a:srgbClr val="000000"/>
                </a:solidFill>
                <a:latin typeface="Century Gothic" panose="020B0502020202020204" pitchFamily="34" charset="0"/>
                <a:sym typeface="Arial"/>
              </a:rPr>
              <a:t> K, </a:t>
            </a:r>
            <a:r>
              <a:rPr lang="es-ES" sz="700" err="1">
                <a:solidFill>
                  <a:srgbClr val="000000"/>
                </a:solidFill>
                <a:latin typeface="Century Gothic" panose="020B0502020202020204" pitchFamily="34" charset="0"/>
                <a:sym typeface="Arial"/>
              </a:rPr>
              <a:t>Gooderham</a:t>
            </a:r>
            <a:r>
              <a:rPr lang="es-ES" sz="700">
                <a:solidFill>
                  <a:srgbClr val="000000"/>
                </a:solidFill>
                <a:latin typeface="Century Gothic" panose="020B0502020202020204" pitchFamily="34" charset="0"/>
                <a:sym typeface="Arial"/>
              </a:rPr>
              <a:t> M. Management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current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Psoriasis Targets </a:t>
            </a:r>
            <a:r>
              <a:rPr lang="es-ES" sz="700" err="1">
                <a:solidFill>
                  <a:srgbClr val="000000"/>
                </a:solidFill>
                <a:latin typeface="Century Gothic" panose="020B0502020202020204" pitchFamily="34" charset="0"/>
                <a:sym typeface="Arial"/>
              </a:rPr>
              <a:t>Ther</a:t>
            </a:r>
            <a:r>
              <a:rPr lang="es-ES" sz="700">
                <a:solidFill>
                  <a:srgbClr val="000000"/>
                </a:solidFill>
                <a:latin typeface="Century Gothic" panose="020B0502020202020204" pitchFamily="34" charset="0"/>
                <a:sym typeface="Arial"/>
              </a:rPr>
              <a:t>. 2016;33. 2. Jales RD, </a:t>
            </a:r>
            <a:r>
              <a:rPr lang="es-ES" sz="700" err="1">
                <a:solidFill>
                  <a:srgbClr val="000000"/>
                </a:solidFill>
                <a:latin typeface="Century Gothic" panose="020B0502020202020204" pitchFamily="34" charset="0"/>
                <a:sym typeface="Arial"/>
              </a:rPr>
              <a:t>Nast</a:t>
            </a:r>
            <a:r>
              <a:rPr lang="es-ES" sz="700">
                <a:solidFill>
                  <a:srgbClr val="000000"/>
                </a:solidFill>
                <a:latin typeface="Century Gothic" panose="020B0502020202020204" pitchFamily="34" charset="0"/>
                <a:sym typeface="Arial"/>
              </a:rPr>
              <a:t> A, </a:t>
            </a:r>
            <a:r>
              <a:rPr lang="es-ES" sz="700" err="1">
                <a:solidFill>
                  <a:srgbClr val="000000"/>
                </a:solidFill>
                <a:latin typeface="Century Gothic" panose="020B0502020202020204" pitchFamily="34" charset="0"/>
                <a:sym typeface="Arial"/>
              </a:rPr>
              <a:t>Saconato</a:t>
            </a:r>
            <a:r>
              <a:rPr lang="es-ES" sz="700">
                <a:solidFill>
                  <a:srgbClr val="000000"/>
                </a:solidFill>
                <a:latin typeface="Century Gothic" panose="020B0502020202020204" pitchFamily="34" charset="0"/>
                <a:sym typeface="Arial"/>
              </a:rPr>
              <a:t> H, et al.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for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Cochrane </a:t>
            </a:r>
            <a:r>
              <a:rPr lang="es-ES" sz="700" err="1">
                <a:solidFill>
                  <a:srgbClr val="000000"/>
                </a:solidFill>
                <a:latin typeface="Century Gothic" panose="020B0502020202020204" pitchFamily="34" charset="0"/>
                <a:sym typeface="Arial"/>
              </a:rPr>
              <a:t>Database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Systematic</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Reviews</a:t>
            </a:r>
            <a:r>
              <a:rPr lang="es-ES" sz="700">
                <a:solidFill>
                  <a:srgbClr val="000000"/>
                </a:solidFill>
                <a:latin typeface="Century Gothic" panose="020B0502020202020204" pitchFamily="34" charset="0"/>
                <a:sym typeface="Arial"/>
              </a:rPr>
              <a:t> 2012, </a:t>
            </a:r>
            <a:r>
              <a:rPr lang="es-ES" sz="700" err="1">
                <a:solidFill>
                  <a:srgbClr val="000000"/>
                </a:solidFill>
                <a:latin typeface="Century Gothic" panose="020B0502020202020204" pitchFamily="34" charset="0"/>
                <a:sym typeface="Arial"/>
              </a:rPr>
              <a:t>Issue</a:t>
            </a:r>
            <a:r>
              <a:rPr lang="es-ES" sz="700">
                <a:solidFill>
                  <a:srgbClr val="000000"/>
                </a:solidFill>
                <a:latin typeface="Century Gothic" panose="020B0502020202020204" pitchFamily="34" charset="0"/>
                <a:sym typeface="Arial"/>
              </a:rPr>
              <a:t> 4. Art. No.: CD009687. 3. </a:t>
            </a:r>
            <a:r>
              <a:rPr lang="es-ES" sz="700" err="1">
                <a:solidFill>
                  <a:srgbClr val="000000"/>
                </a:solidFill>
                <a:latin typeface="Century Gothic" panose="020B0502020202020204" pitchFamily="34" charset="0"/>
                <a:sym typeface="Arial"/>
              </a:rPr>
              <a:t>Bhosle</a:t>
            </a:r>
            <a:r>
              <a:rPr lang="es-ES" sz="700">
                <a:solidFill>
                  <a:srgbClr val="000000"/>
                </a:solidFill>
                <a:latin typeface="Century Gothic" panose="020B0502020202020204" pitchFamily="34" charset="0"/>
                <a:sym typeface="Arial"/>
              </a:rPr>
              <a:t> MJ, </a:t>
            </a:r>
            <a:r>
              <a:rPr lang="es-ES" sz="700" err="1">
                <a:solidFill>
                  <a:srgbClr val="000000"/>
                </a:solidFill>
                <a:latin typeface="Century Gothic" panose="020B0502020202020204" pitchFamily="34" charset="0"/>
                <a:sym typeface="Arial"/>
              </a:rPr>
              <a:t>Kulkarni</a:t>
            </a:r>
            <a:r>
              <a:rPr lang="es-ES" sz="700">
                <a:solidFill>
                  <a:srgbClr val="000000"/>
                </a:solidFill>
                <a:latin typeface="Century Gothic" panose="020B0502020202020204" pitchFamily="34" charset="0"/>
                <a:sym typeface="Arial"/>
              </a:rPr>
              <a:t> A, Feldman SR, et al.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Health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Outcomes</a:t>
            </a:r>
            <a:r>
              <a:rPr lang="es-ES" sz="700">
                <a:solidFill>
                  <a:srgbClr val="000000"/>
                </a:solidFill>
                <a:latin typeface="Century Gothic" panose="020B0502020202020204" pitchFamily="34" charset="0"/>
                <a:sym typeface="Arial"/>
              </a:rPr>
              <a:t>. 2006:6;4:35. 4. </a:t>
            </a: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Van De </a:t>
            </a:r>
            <a:r>
              <a:rPr lang="es-ES" sz="700" err="1">
                <a:solidFill>
                  <a:srgbClr val="000000"/>
                </a:solidFill>
                <a:latin typeface="Century Gothic" panose="020B0502020202020204" pitchFamily="34" charset="0"/>
                <a:sym typeface="Arial"/>
              </a:rPr>
              <a:t>Kerkhof</a:t>
            </a:r>
            <a:r>
              <a:rPr lang="es-ES" sz="700">
                <a:solidFill>
                  <a:srgbClr val="000000"/>
                </a:solidFill>
                <a:latin typeface="Century Gothic" panose="020B0502020202020204" pitchFamily="34" charset="0"/>
                <a:sym typeface="Arial"/>
              </a:rPr>
              <a:t> P.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role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therapies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along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journey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overview</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from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Symposium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Tailoring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needs</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expectations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30 </a:t>
            </a:r>
            <a:r>
              <a:rPr lang="es-ES" sz="700" err="1">
                <a:solidFill>
                  <a:srgbClr val="000000"/>
                </a:solidFill>
                <a:latin typeface="Century Gothic" panose="020B0502020202020204" pitchFamily="34" charset="0"/>
                <a:sym typeface="Arial"/>
              </a:rPr>
              <a:t>th</a:t>
            </a:r>
            <a:r>
              <a:rPr lang="es-ES" sz="700">
                <a:solidFill>
                  <a:srgbClr val="000000"/>
                </a:solidFill>
                <a:latin typeface="Century Gothic" panose="020B0502020202020204" pitchFamily="34" charset="0"/>
                <a:sym typeface="Arial"/>
              </a:rPr>
              <a:t> EADV </a:t>
            </a:r>
            <a:r>
              <a:rPr lang="es-ES" sz="700" err="1">
                <a:solidFill>
                  <a:srgbClr val="000000"/>
                </a:solidFill>
                <a:latin typeface="Century Gothic" panose="020B0502020202020204" pitchFamily="34" charset="0"/>
                <a:sym typeface="Arial"/>
              </a:rPr>
              <a:t>Congress</a:t>
            </a:r>
            <a:r>
              <a:rPr lang="es-ES" sz="700">
                <a:solidFill>
                  <a:srgbClr val="000000"/>
                </a:solidFill>
                <a:latin typeface="Century Gothic" panose="020B0502020202020204" pitchFamily="34" charset="0"/>
                <a:sym typeface="Arial"/>
              </a:rPr>
              <a:t>. 2021. J </a:t>
            </a:r>
            <a:r>
              <a:rPr lang="es-ES" sz="700" err="1">
                <a:solidFill>
                  <a:srgbClr val="000000"/>
                </a:solidFill>
                <a:latin typeface="Century Gothic" panose="020B0502020202020204" pitchFamily="34" charset="0"/>
                <a:sym typeface="Arial"/>
              </a:rPr>
              <a:t>Eur</a:t>
            </a:r>
            <a:r>
              <a:rPr lang="es-ES" sz="700">
                <a:solidFill>
                  <a:srgbClr val="000000"/>
                </a:solidFill>
                <a:latin typeface="Century Gothic" panose="020B0502020202020204" pitchFamily="34" charset="0"/>
                <a:sym typeface="Arial"/>
              </a:rPr>
              <a:t> Acad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Venereol</a:t>
            </a:r>
            <a:r>
              <a:rPr lang="es-ES" sz="700">
                <a:solidFill>
                  <a:srgbClr val="000000"/>
                </a:solidFill>
                <a:latin typeface="Century Gothic" panose="020B0502020202020204" pitchFamily="34" charset="0"/>
                <a:sym typeface="Arial"/>
              </a:rPr>
              <a:t>. 2023;37(S1):3-8. 5. </a:t>
            </a:r>
            <a:r>
              <a:rPr lang="es-ES" sz="700" err="1">
                <a:solidFill>
                  <a:srgbClr val="000000"/>
                </a:solidFill>
                <a:latin typeface="Century Gothic" panose="020B0502020202020204" pitchFamily="34" charset="0"/>
                <a:sym typeface="Arial"/>
              </a:rPr>
              <a:t>Dubertret</a:t>
            </a:r>
            <a:r>
              <a:rPr lang="es-ES" sz="700">
                <a:solidFill>
                  <a:srgbClr val="000000"/>
                </a:solidFill>
                <a:latin typeface="Century Gothic" panose="020B0502020202020204" pitchFamily="34" charset="0"/>
                <a:sym typeface="Arial"/>
              </a:rPr>
              <a:t> L, </a:t>
            </a:r>
            <a:r>
              <a:rPr lang="es-ES" sz="700" err="1">
                <a:solidFill>
                  <a:srgbClr val="000000"/>
                </a:solidFill>
                <a:latin typeface="Century Gothic" panose="020B0502020202020204" pitchFamily="34" charset="0"/>
                <a:sym typeface="Arial"/>
              </a:rPr>
              <a:t>Mrowietz</a:t>
            </a:r>
            <a:r>
              <a:rPr lang="es-ES" sz="700">
                <a:solidFill>
                  <a:srgbClr val="000000"/>
                </a:solidFill>
                <a:latin typeface="Century Gothic" panose="020B0502020202020204" pitchFamily="34" charset="0"/>
                <a:sym typeface="Arial"/>
              </a:rPr>
              <a:t> U, </a:t>
            </a:r>
            <a:r>
              <a:rPr lang="es-ES" sz="700" err="1">
                <a:solidFill>
                  <a:srgbClr val="000000"/>
                </a:solidFill>
                <a:latin typeface="Century Gothic" panose="020B0502020202020204" pitchFamily="34" charset="0"/>
                <a:sym typeface="Arial"/>
              </a:rPr>
              <a:t>Ranki</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European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perspectives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impact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membership</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EUROPSO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quality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life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survey</a:t>
            </a:r>
            <a:r>
              <a:rPr lang="es-ES" sz="700">
                <a:solidFill>
                  <a:srgbClr val="000000"/>
                </a:solidFill>
                <a:latin typeface="Century Gothic" panose="020B0502020202020204" pitchFamily="34" charset="0"/>
                <a:sym typeface="Arial"/>
              </a:rPr>
              <a:t>. Br J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2006;155(4):729–36. 6. </a:t>
            </a:r>
            <a:r>
              <a:rPr lang="es-ES" sz="700" err="1">
                <a:solidFill>
                  <a:srgbClr val="000000"/>
                </a:solidFill>
                <a:latin typeface="Century Gothic" panose="020B0502020202020204" pitchFamily="34" charset="0"/>
                <a:sym typeface="Arial"/>
              </a:rPr>
              <a:t>Curcio</a:t>
            </a:r>
            <a:r>
              <a:rPr lang="es-ES" sz="700">
                <a:solidFill>
                  <a:srgbClr val="000000"/>
                </a:solidFill>
                <a:latin typeface="Century Gothic" panose="020B0502020202020204" pitchFamily="34" charset="0"/>
                <a:sym typeface="Arial"/>
              </a:rPr>
              <a:t> A, </a:t>
            </a:r>
            <a:r>
              <a:rPr lang="es-ES" sz="700" err="1">
                <a:solidFill>
                  <a:srgbClr val="000000"/>
                </a:solidFill>
                <a:latin typeface="Century Gothic" panose="020B0502020202020204" pitchFamily="34" charset="0"/>
                <a:sym typeface="Arial"/>
              </a:rPr>
              <a:t>Kontzias</a:t>
            </a:r>
            <a:r>
              <a:rPr lang="es-ES" sz="700">
                <a:solidFill>
                  <a:srgbClr val="000000"/>
                </a:solidFill>
                <a:latin typeface="Century Gothic" panose="020B0502020202020204" pitchFamily="34" charset="0"/>
                <a:sym typeface="Arial"/>
              </a:rPr>
              <a:t> C, </a:t>
            </a:r>
            <a:r>
              <a:rPr lang="es-ES" sz="700" err="1">
                <a:solidFill>
                  <a:srgbClr val="000000"/>
                </a:solidFill>
                <a:latin typeface="Century Gothic" panose="020B0502020202020204" pitchFamily="34" charset="0"/>
                <a:sym typeface="Arial"/>
              </a:rPr>
              <a:t>Gorodokin</a:t>
            </a:r>
            <a:r>
              <a:rPr lang="es-ES" sz="700">
                <a:solidFill>
                  <a:srgbClr val="000000"/>
                </a:solidFill>
                <a:latin typeface="Century Gothic" panose="020B0502020202020204" pitchFamily="34" charset="0"/>
                <a:sym typeface="Arial"/>
              </a:rPr>
              <a:t> B, et al.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Preferences</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Topical</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Treatment</a:t>
            </a:r>
            <a:r>
              <a:rPr lang="es-ES" sz="700">
                <a:solidFill>
                  <a:srgbClr val="000000"/>
                </a:solidFill>
                <a:latin typeface="Century Gothic" panose="020B0502020202020204" pitchFamily="34" charset="0"/>
                <a:sym typeface="Arial"/>
              </a:rPr>
              <a:t>. J </a:t>
            </a:r>
            <a:r>
              <a:rPr lang="es-ES" sz="700" err="1">
                <a:solidFill>
                  <a:srgbClr val="000000"/>
                </a:solidFill>
                <a:latin typeface="Century Gothic" panose="020B0502020202020204" pitchFamily="34" charset="0"/>
                <a:sym typeface="Arial"/>
              </a:rPr>
              <a:t>Drugs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Dermatol</a:t>
            </a:r>
            <a:r>
              <a:rPr lang="es-ES" sz="700">
                <a:solidFill>
                  <a:srgbClr val="000000"/>
                </a:solidFill>
                <a:latin typeface="Century Gothic" panose="020B0502020202020204" pitchFamily="34" charset="0"/>
                <a:sym typeface="Arial"/>
              </a:rPr>
              <a:t>. 2023 </a:t>
            </a:r>
            <a:r>
              <a:rPr lang="es-ES" sz="700" err="1">
                <a:solidFill>
                  <a:srgbClr val="000000"/>
                </a:solidFill>
                <a:latin typeface="Century Gothic" panose="020B0502020202020204" pitchFamily="34" charset="0"/>
                <a:sym typeface="Arial"/>
              </a:rPr>
              <a:t>Apr</a:t>
            </a:r>
            <a:r>
              <a:rPr lang="es-ES" sz="700">
                <a:solidFill>
                  <a:srgbClr val="000000"/>
                </a:solidFill>
                <a:latin typeface="Century Gothic" panose="020B0502020202020204" pitchFamily="34" charset="0"/>
                <a:sym typeface="Arial"/>
              </a:rPr>
              <a:t> 1;22(4):326-332.</a:t>
            </a:r>
          </a:p>
        </p:txBody>
      </p:sp>
      <p:sp>
        <p:nvSpPr>
          <p:cNvPr id="5" name="Marcador de contenido 4">
            <a:extLst>
              <a:ext uri="{FF2B5EF4-FFF2-40B4-BE49-F238E27FC236}">
                <a16:creationId xmlns:a16="http://schemas.microsoft.com/office/drawing/2014/main" id="{9191EDAB-C2DA-601D-546A-ED0014DB7AD1}"/>
              </a:ext>
            </a:extLst>
          </p:cNvPr>
          <p:cNvSpPr>
            <a:spLocks noGrp="1"/>
          </p:cNvSpPr>
          <p:nvPr>
            <p:ph sz="quarter" idx="18"/>
          </p:nvPr>
        </p:nvSpPr>
        <p:spPr/>
        <p:txBody>
          <a:bodyPr/>
          <a:lstStyle/>
          <a:p>
            <a:r>
              <a:rPr lang="es-ES"/>
              <a:t>PSORIASIS</a:t>
            </a:r>
          </a:p>
        </p:txBody>
      </p:sp>
      <p:grpSp>
        <p:nvGrpSpPr>
          <p:cNvPr id="31" name="Grupo 30">
            <a:extLst>
              <a:ext uri="{FF2B5EF4-FFF2-40B4-BE49-F238E27FC236}">
                <a16:creationId xmlns:a16="http://schemas.microsoft.com/office/drawing/2014/main" id="{D8B97CD2-AF96-B0BC-8257-83EA07B1B46D}"/>
              </a:ext>
            </a:extLst>
          </p:cNvPr>
          <p:cNvGrpSpPr/>
          <p:nvPr/>
        </p:nvGrpSpPr>
        <p:grpSpPr>
          <a:xfrm>
            <a:off x="7920377" y="1175524"/>
            <a:ext cx="2167995" cy="2909387"/>
            <a:chOff x="7393403" y="1622746"/>
            <a:chExt cx="2167995" cy="2909387"/>
          </a:xfrm>
        </p:grpSpPr>
        <p:pic>
          <p:nvPicPr>
            <p:cNvPr id="30" name="Imagen 29">
              <a:extLst>
                <a:ext uri="{FF2B5EF4-FFF2-40B4-BE49-F238E27FC236}">
                  <a16:creationId xmlns:a16="http://schemas.microsoft.com/office/drawing/2014/main" id="{2A1EF243-F4D3-1F1E-953D-F022E4424AC7}"/>
                </a:ext>
              </a:extLst>
            </p:cNvPr>
            <p:cNvPicPr>
              <a:picLocks noChangeAspect="1"/>
            </p:cNvPicPr>
            <p:nvPr/>
          </p:nvPicPr>
          <p:blipFill>
            <a:blip r:embed="rId4"/>
            <a:stretch>
              <a:fillRect/>
            </a:stretch>
          </p:blipFill>
          <p:spPr>
            <a:xfrm rot="8948938">
              <a:off x="7507983" y="2426066"/>
              <a:ext cx="2053415" cy="2106067"/>
            </a:xfrm>
            <a:prstGeom prst="rect">
              <a:avLst/>
            </a:prstGeom>
          </p:spPr>
        </p:pic>
        <p:grpSp>
          <p:nvGrpSpPr>
            <p:cNvPr id="29" name="Grupo 28">
              <a:extLst>
                <a:ext uri="{FF2B5EF4-FFF2-40B4-BE49-F238E27FC236}">
                  <a16:creationId xmlns:a16="http://schemas.microsoft.com/office/drawing/2014/main" id="{DFACE003-29F9-CC30-7070-DF4DAE201C8E}"/>
                </a:ext>
              </a:extLst>
            </p:cNvPr>
            <p:cNvGrpSpPr/>
            <p:nvPr/>
          </p:nvGrpSpPr>
          <p:grpSpPr>
            <a:xfrm>
              <a:off x="7393403" y="1622746"/>
              <a:ext cx="1898302" cy="2558514"/>
              <a:chOff x="5779139" y="1131876"/>
              <a:chExt cx="1898302" cy="2558514"/>
            </a:xfrm>
          </p:grpSpPr>
          <p:pic>
            <p:nvPicPr>
              <p:cNvPr id="23" name="Google Shape;1425;p59">
                <a:extLst>
                  <a:ext uri="{FF2B5EF4-FFF2-40B4-BE49-F238E27FC236}">
                    <a16:creationId xmlns:a16="http://schemas.microsoft.com/office/drawing/2014/main" id="{835AA6CD-5335-8CFC-88B1-048316FE020A}"/>
                  </a:ext>
                </a:extLst>
              </p:cNvPr>
              <p:cNvPicPr preferRelativeResize="0"/>
              <p:nvPr/>
            </p:nvPicPr>
            <p:blipFill rotWithShape="1">
              <a:blip r:embed="rId5">
                <a:alphaModFix/>
              </a:blip>
              <a:srcRect/>
              <a:stretch/>
            </p:blipFill>
            <p:spPr>
              <a:xfrm>
                <a:off x="6802903" y="3426783"/>
                <a:ext cx="395350" cy="263607"/>
              </a:xfrm>
              <a:prstGeom prst="rect">
                <a:avLst/>
              </a:prstGeom>
              <a:noFill/>
              <a:ln>
                <a:noFill/>
              </a:ln>
            </p:spPr>
          </p:pic>
          <p:sp>
            <p:nvSpPr>
              <p:cNvPr id="11" name="Google Shape;1424;p59">
                <a:extLst>
                  <a:ext uri="{FF2B5EF4-FFF2-40B4-BE49-F238E27FC236}">
                    <a16:creationId xmlns:a16="http://schemas.microsoft.com/office/drawing/2014/main" id="{849D296F-0A56-1976-1F97-4DA9C166F2BE}"/>
                  </a:ext>
                </a:extLst>
              </p:cNvPr>
              <p:cNvSpPr txBox="1"/>
              <p:nvPr/>
            </p:nvSpPr>
            <p:spPr>
              <a:xfrm>
                <a:off x="6227219" y="2556169"/>
                <a:ext cx="145022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Encuesta a</a:t>
                </a:r>
                <a:endParaRPr>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b="1" u="none" strike="noStrike" cap="none">
                    <a:solidFill>
                      <a:srgbClr val="FCCCD2"/>
                    </a:solidFill>
                    <a:latin typeface="Century Gothic" panose="020B0502020202020204" pitchFamily="34" charset="0"/>
                    <a:sym typeface="Arial"/>
                  </a:rPr>
                  <a:t>17.990 pacientes</a:t>
                </a:r>
                <a:endParaRPr b="1">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con psoriasis de</a:t>
                </a:r>
                <a:endParaRPr>
                  <a:solidFill>
                    <a:srgbClr val="012754"/>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800"/>
                  <a:buFont typeface="Arial"/>
                  <a:buNone/>
                </a:pPr>
                <a:r>
                  <a:rPr lang="es-ES" sz="1200" u="none" strike="noStrike" cap="none">
                    <a:solidFill>
                      <a:srgbClr val="012754"/>
                    </a:solidFill>
                    <a:latin typeface="Century Gothic" panose="020B0502020202020204" pitchFamily="34" charset="0"/>
                    <a:sym typeface="Arial"/>
                  </a:rPr>
                  <a:t>7 países distintos</a:t>
                </a:r>
                <a:endParaRPr sz="1200" u="none" strike="noStrike" cap="none" baseline="30000">
                  <a:solidFill>
                    <a:srgbClr val="012754"/>
                  </a:solidFill>
                  <a:latin typeface="Century Gothic" panose="020B0502020202020204" pitchFamily="34" charset="0"/>
                  <a:sym typeface="Arial"/>
                </a:endParaRPr>
              </a:p>
            </p:txBody>
          </p:sp>
          <p:grpSp>
            <p:nvGrpSpPr>
              <p:cNvPr id="28" name="Grupo 27">
                <a:extLst>
                  <a:ext uri="{FF2B5EF4-FFF2-40B4-BE49-F238E27FC236}">
                    <a16:creationId xmlns:a16="http://schemas.microsoft.com/office/drawing/2014/main" id="{A29B8ECC-7367-5271-D58C-0D14095237A5}"/>
                  </a:ext>
                </a:extLst>
              </p:cNvPr>
              <p:cNvGrpSpPr/>
              <p:nvPr/>
            </p:nvGrpSpPr>
            <p:grpSpPr>
              <a:xfrm>
                <a:off x="5779139" y="1131876"/>
                <a:ext cx="1208560" cy="1304174"/>
                <a:chOff x="5779139" y="1131876"/>
                <a:chExt cx="1208560" cy="1304174"/>
              </a:xfrm>
            </p:grpSpPr>
            <p:pic>
              <p:nvPicPr>
                <p:cNvPr id="6" name="Imagen 5" descr="Una pantalla de computador&#10;&#10;El contenido generado por IA puede ser incorrecto.">
                  <a:extLst>
                    <a:ext uri="{FF2B5EF4-FFF2-40B4-BE49-F238E27FC236}">
                      <a16:creationId xmlns:a16="http://schemas.microsoft.com/office/drawing/2014/main" id="{77F46899-EF40-6057-DD83-D667B4FE44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79139" y="1131876"/>
                  <a:ext cx="1208560" cy="1304174"/>
                </a:xfrm>
                <a:prstGeom prst="rect">
                  <a:avLst/>
                </a:prstGeom>
              </p:spPr>
            </p:pic>
            <p:pic>
              <p:nvPicPr>
                <p:cNvPr id="27" name="Imagen 26">
                  <a:extLst>
                    <a:ext uri="{FF2B5EF4-FFF2-40B4-BE49-F238E27FC236}">
                      <a16:creationId xmlns:a16="http://schemas.microsoft.com/office/drawing/2014/main" id="{467818AC-A75C-8EF2-0585-E0AFE38669F4}"/>
                    </a:ext>
                  </a:extLst>
                </p:cNvPr>
                <p:cNvPicPr>
                  <a:picLocks noChangeAspect="1"/>
                </p:cNvPicPr>
                <p:nvPr/>
              </p:nvPicPr>
              <p:blipFill>
                <a:blip r:embed="rId7"/>
                <a:stretch>
                  <a:fillRect/>
                </a:stretch>
              </p:blipFill>
              <p:spPr>
                <a:xfrm>
                  <a:off x="6205484" y="1413082"/>
                  <a:ext cx="463860" cy="617971"/>
                </a:xfrm>
                <a:prstGeom prst="rect">
                  <a:avLst/>
                </a:prstGeom>
              </p:spPr>
            </p:pic>
          </p:grpSp>
        </p:grpSp>
      </p:grpSp>
      <p:grpSp>
        <p:nvGrpSpPr>
          <p:cNvPr id="46" name="Grupo 45">
            <a:extLst>
              <a:ext uri="{FF2B5EF4-FFF2-40B4-BE49-F238E27FC236}">
                <a16:creationId xmlns:a16="http://schemas.microsoft.com/office/drawing/2014/main" id="{48717534-999E-7BED-CB0A-F6327848B76D}"/>
              </a:ext>
            </a:extLst>
          </p:cNvPr>
          <p:cNvGrpSpPr/>
          <p:nvPr/>
        </p:nvGrpSpPr>
        <p:grpSpPr>
          <a:xfrm>
            <a:off x="193408" y="2554526"/>
            <a:ext cx="1109570" cy="877049"/>
            <a:chOff x="193408" y="3408052"/>
            <a:chExt cx="1109570" cy="877049"/>
          </a:xfrm>
        </p:grpSpPr>
        <p:pic>
          <p:nvPicPr>
            <p:cNvPr id="40" name="Imagen 39">
              <a:extLst>
                <a:ext uri="{FF2B5EF4-FFF2-40B4-BE49-F238E27FC236}">
                  <a16:creationId xmlns:a16="http://schemas.microsoft.com/office/drawing/2014/main" id="{CD5889F0-2F92-CD8E-4D99-899B2112419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3408" y="3408052"/>
              <a:ext cx="1109570" cy="877049"/>
            </a:xfrm>
            <a:prstGeom prst="rect">
              <a:avLst/>
            </a:prstGeom>
          </p:spPr>
        </p:pic>
        <p:pic>
          <p:nvPicPr>
            <p:cNvPr id="44" name="Imagen 43">
              <a:extLst>
                <a:ext uri="{FF2B5EF4-FFF2-40B4-BE49-F238E27FC236}">
                  <a16:creationId xmlns:a16="http://schemas.microsoft.com/office/drawing/2014/main" id="{311CB9F3-115E-B92D-A132-CEE2A6F0001E}"/>
                </a:ext>
              </a:extLst>
            </p:cNvPr>
            <p:cNvPicPr>
              <a:picLocks noChangeAspect="1"/>
            </p:cNvPicPr>
            <p:nvPr/>
          </p:nvPicPr>
          <p:blipFill>
            <a:blip r:embed="rId9"/>
            <a:stretch>
              <a:fillRect/>
            </a:stretch>
          </p:blipFill>
          <p:spPr>
            <a:xfrm>
              <a:off x="488165" y="3567447"/>
              <a:ext cx="567349" cy="567349"/>
            </a:xfrm>
            <a:prstGeom prst="rect">
              <a:avLst/>
            </a:prstGeom>
          </p:spPr>
        </p:pic>
      </p:grpSp>
      <p:grpSp>
        <p:nvGrpSpPr>
          <p:cNvPr id="49" name="Grupo 48">
            <a:extLst>
              <a:ext uri="{FF2B5EF4-FFF2-40B4-BE49-F238E27FC236}">
                <a16:creationId xmlns:a16="http://schemas.microsoft.com/office/drawing/2014/main" id="{01107A51-BD27-6847-702C-B1D39932E0EB}"/>
              </a:ext>
            </a:extLst>
          </p:cNvPr>
          <p:cNvGrpSpPr/>
          <p:nvPr/>
        </p:nvGrpSpPr>
        <p:grpSpPr>
          <a:xfrm>
            <a:off x="197040" y="1654978"/>
            <a:ext cx="1132639" cy="846026"/>
            <a:chOff x="197040" y="1577704"/>
            <a:chExt cx="1132639" cy="846026"/>
          </a:xfrm>
        </p:grpSpPr>
        <p:pic>
          <p:nvPicPr>
            <p:cNvPr id="48" name="Imagen 47" descr="Un dibujo de una persona&#10;&#10;El contenido generado por IA puede ser incorrecto.">
              <a:extLst>
                <a:ext uri="{FF2B5EF4-FFF2-40B4-BE49-F238E27FC236}">
                  <a16:creationId xmlns:a16="http://schemas.microsoft.com/office/drawing/2014/main" id="{EA6F1979-E810-3F6F-EB76-994133E28B8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97040" y="1577704"/>
              <a:ext cx="1132639" cy="846026"/>
            </a:xfrm>
            <a:prstGeom prst="rect">
              <a:avLst/>
            </a:prstGeom>
          </p:spPr>
        </p:pic>
        <p:pic>
          <p:nvPicPr>
            <p:cNvPr id="43" name="Imagen 42">
              <a:extLst>
                <a:ext uri="{FF2B5EF4-FFF2-40B4-BE49-F238E27FC236}">
                  <a16:creationId xmlns:a16="http://schemas.microsoft.com/office/drawing/2014/main" id="{5CF084F8-6F93-2320-E534-5203E62A2553}"/>
                </a:ext>
              </a:extLst>
            </p:cNvPr>
            <p:cNvPicPr>
              <a:picLocks noChangeAspect="1"/>
            </p:cNvPicPr>
            <p:nvPr/>
          </p:nvPicPr>
          <p:blipFill>
            <a:blip r:embed="rId11"/>
            <a:stretch>
              <a:fillRect/>
            </a:stretch>
          </p:blipFill>
          <p:spPr>
            <a:xfrm>
              <a:off x="485605" y="1718990"/>
              <a:ext cx="620954" cy="542199"/>
            </a:xfrm>
            <a:prstGeom prst="rect">
              <a:avLst/>
            </a:prstGeom>
          </p:spPr>
        </p:pic>
      </p:grpSp>
      <p:sp>
        <p:nvSpPr>
          <p:cNvPr id="3" name="Rounded Rectangle 91">
            <a:extLst>
              <a:ext uri="{FF2B5EF4-FFF2-40B4-BE49-F238E27FC236}">
                <a16:creationId xmlns:a16="http://schemas.microsoft.com/office/drawing/2014/main" id="{E3C0FB87-6A7A-E1EB-FF7C-374BAD25F34A}"/>
              </a:ext>
            </a:extLst>
          </p:cNvPr>
          <p:cNvSpPr/>
          <p:nvPr/>
        </p:nvSpPr>
        <p:spPr>
          <a:xfrm>
            <a:off x="998845" y="5200650"/>
            <a:ext cx="5340193" cy="693644"/>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a:solidFill>
                  <a:schemeClr val="bg1"/>
                </a:solidFill>
                <a:latin typeface="Century Gothic" panose="020B0502020202020204" pitchFamily="34" charset="0"/>
              </a:rPr>
              <a:t>ELEGIR UN </a:t>
            </a:r>
            <a:r>
              <a:rPr lang="es-ES" b="1">
                <a:solidFill>
                  <a:schemeClr val="bg1"/>
                </a:solidFill>
                <a:latin typeface="Century Gothic" panose="020B0502020202020204" pitchFamily="34" charset="0"/>
              </a:rPr>
              <a:t>TRATAMIENTO</a:t>
            </a:r>
            <a:r>
              <a:rPr lang="es-ES">
                <a:solidFill>
                  <a:schemeClr val="bg1"/>
                </a:solidFill>
                <a:latin typeface="Century Gothic" panose="020B0502020202020204" pitchFamily="34" charset="0"/>
              </a:rPr>
              <a:t> CON EL </a:t>
            </a:r>
            <a:r>
              <a:rPr lang="es-ES" b="1">
                <a:solidFill>
                  <a:schemeClr val="bg1"/>
                </a:solidFill>
                <a:latin typeface="Century Gothic" panose="020B0502020202020204" pitchFamily="34" charset="0"/>
              </a:rPr>
              <a:t>VEHÍCULO ADECUADO</a:t>
            </a:r>
            <a:r>
              <a:rPr lang="es-ES">
                <a:solidFill>
                  <a:schemeClr val="bg1"/>
                </a:solidFill>
                <a:latin typeface="Century Gothic" panose="020B0502020202020204" pitchFamily="34" charset="0"/>
              </a:rPr>
              <a:t> </a:t>
            </a:r>
            <a:br>
              <a:rPr lang="es-ES">
                <a:solidFill>
                  <a:schemeClr val="bg1"/>
                </a:solidFill>
                <a:latin typeface="Century Gothic" panose="020B0502020202020204" pitchFamily="34" charset="0"/>
              </a:rPr>
            </a:br>
            <a:r>
              <a:rPr lang="es-ES">
                <a:solidFill>
                  <a:schemeClr val="bg1"/>
                </a:solidFill>
                <a:latin typeface="Century Gothic" panose="020B0502020202020204" pitchFamily="34" charset="0"/>
              </a:rPr>
              <a:t>ES CRUCIAL PARA ASEGURAR </a:t>
            </a:r>
            <a:r>
              <a:rPr lang="es-ES" b="1">
                <a:solidFill>
                  <a:schemeClr val="bg1"/>
                </a:solidFill>
                <a:latin typeface="Century Gothic" panose="020B0502020202020204" pitchFamily="34" charset="0"/>
              </a:rPr>
              <a:t>LA ADHERENCIA</a:t>
            </a:r>
            <a:r>
              <a:rPr lang="es-ES" baseline="30000">
                <a:solidFill>
                  <a:schemeClr val="bg1"/>
                </a:solidFill>
                <a:latin typeface="Century Gothic" panose="020B0502020202020204" pitchFamily="34" charset="0"/>
              </a:rPr>
              <a:t>6</a:t>
            </a:r>
            <a:endParaRPr lang="es-ES" u="sng" baseline="300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334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849A-E049-D586-C529-24EB601D557C}"/>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B8577CCD-DD28-522F-ECFE-5B96B5D95520}"/>
              </a:ext>
            </a:extLst>
          </p:cNvPr>
          <p:cNvSpPr/>
          <p:nvPr/>
        </p:nvSpPr>
        <p:spPr>
          <a:xfrm>
            <a:off x="317500" y="1778000"/>
            <a:ext cx="5575300" cy="39624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Imagen 13">
            <a:extLst>
              <a:ext uri="{FF2B5EF4-FFF2-40B4-BE49-F238E27FC236}">
                <a16:creationId xmlns:a16="http://schemas.microsoft.com/office/drawing/2014/main" id="{04FE2130-6529-E9EB-0EBF-9ADE453D819A}"/>
              </a:ext>
            </a:extLst>
          </p:cNvPr>
          <p:cNvPicPr>
            <a:picLocks noChangeAspect="1"/>
          </p:cNvPicPr>
          <p:nvPr/>
        </p:nvPicPr>
        <p:blipFill>
          <a:blip r:embed="rId3"/>
          <a:srcRect b="23005"/>
          <a:stretch>
            <a:fillRect/>
          </a:stretch>
        </p:blipFill>
        <p:spPr>
          <a:xfrm>
            <a:off x="266700" y="5731883"/>
            <a:ext cx="5185377" cy="263815"/>
          </a:xfrm>
          <a:prstGeom prst="rect">
            <a:avLst/>
          </a:prstGeom>
        </p:spPr>
      </p:pic>
      <p:sp>
        <p:nvSpPr>
          <p:cNvPr id="10" name="Marcador de contenido 9">
            <a:extLst>
              <a:ext uri="{FF2B5EF4-FFF2-40B4-BE49-F238E27FC236}">
                <a16:creationId xmlns:a16="http://schemas.microsoft.com/office/drawing/2014/main" id="{22686331-A1DD-CDD0-3A60-8E96E6857DAC}"/>
              </a:ext>
            </a:extLst>
          </p:cNvPr>
          <p:cNvSpPr>
            <a:spLocks noGrp="1"/>
          </p:cNvSpPr>
          <p:nvPr>
            <p:ph sz="quarter" idx="11"/>
          </p:nvPr>
        </p:nvSpPr>
        <p:spPr>
          <a:xfrm>
            <a:off x="7801849" y="1843313"/>
            <a:ext cx="3562080" cy="920068"/>
          </a:xfrm>
        </p:spPr>
        <p:txBody>
          <a:bodyPr/>
          <a:lstStyle/>
          <a:p>
            <a:pPr marL="0" marR="0" lvl="0" indent="0" algn="l" rtl="0">
              <a:spcBef>
                <a:spcPts val="0"/>
              </a:spcBef>
              <a:spcAft>
                <a:spcPts val="0"/>
              </a:spcAft>
              <a:buNone/>
            </a:pPr>
            <a:r>
              <a:rPr lang="es-ES" sz="1400">
                <a:solidFill>
                  <a:srgbClr val="012754"/>
                </a:solidFill>
                <a:latin typeface="Century Gothic" panose="020B0502020202020204" pitchFamily="34" charset="0"/>
                <a:sym typeface="Arial"/>
              </a:rPr>
              <a:t>La preferencia de los pacientes por la crema CAL/BPD PAD en cuero cabelludo </a:t>
            </a:r>
            <a:r>
              <a:rPr lang="es-ES" sz="1400" b="1">
                <a:solidFill>
                  <a:srgbClr val="012754"/>
                </a:solidFill>
                <a:latin typeface="Century Gothic" panose="020B0502020202020204" pitchFamily="34" charset="0"/>
                <a:sym typeface="Arial"/>
              </a:rPr>
              <a:t>fue evidente </a:t>
            </a:r>
            <a:r>
              <a:rPr lang="es-ES" sz="1400">
                <a:solidFill>
                  <a:srgbClr val="012754"/>
                </a:solidFill>
                <a:latin typeface="Century Gothic" panose="020B0502020202020204" pitchFamily="34" charset="0"/>
                <a:sym typeface="Arial"/>
              </a:rPr>
              <a:t>comparado con tratamientos anteriores (combinaciones y monoterapias (lociones, espumas,…):</a:t>
            </a:r>
            <a:endParaRPr lang="es-ES">
              <a:solidFill>
                <a:srgbClr val="012754"/>
              </a:solidFill>
              <a:latin typeface="Century Gothic" panose="020B0502020202020204" pitchFamily="34" charset="0"/>
            </a:endParaRPr>
          </a:p>
        </p:txBody>
      </p:sp>
      <p:sp>
        <p:nvSpPr>
          <p:cNvPr id="2" name="Marcador de contenido 1">
            <a:extLst>
              <a:ext uri="{FF2B5EF4-FFF2-40B4-BE49-F238E27FC236}">
                <a16:creationId xmlns:a16="http://schemas.microsoft.com/office/drawing/2014/main" id="{F1AC8A64-0663-C7F5-61F6-A6E81D894D17}"/>
              </a:ext>
            </a:extLst>
          </p:cNvPr>
          <p:cNvSpPr>
            <a:spLocks noGrp="1"/>
          </p:cNvSpPr>
          <p:nvPr>
            <p:ph sz="quarter" idx="13"/>
          </p:nvPr>
        </p:nvSpPr>
        <p:spPr/>
        <p:txBody>
          <a:bodyPr/>
          <a:lstStyle/>
          <a:p>
            <a:r>
              <a:rPr lang="es-ES" sz="2400" err="1">
                <a:solidFill>
                  <a:srgbClr val="1F3864"/>
                </a:solidFill>
                <a:latin typeface="Century Gothic" panose="020B0502020202020204" pitchFamily="34" charset="0"/>
                <a:ea typeface="Montserrat"/>
                <a:cs typeface="Montserrat"/>
                <a:sym typeface="Montserrat"/>
              </a:rPr>
              <a:t>Wynzora</a:t>
            </a:r>
            <a:r>
              <a:rPr lang="es-ES" sz="2400" baseline="30000">
                <a:solidFill>
                  <a:srgbClr val="1F3864"/>
                </a:solidFill>
                <a:latin typeface="Century Gothic" panose="020B0502020202020204" pitchFamily="34" charset="0"/>
                <a:ea typeface="Montserrat"/>
                <a:cs typeface="Montserrat"/>
                <a:sym typeface="Montserrat"/>
              </a:rPr>
              <a:t>®</a:t>
            </a:r>
            <a:r>
              <a:rPr lang="es-ES" sz="2400">
                <a:solidFill>
                  <a:srgbClr val="1F3864"/>
                </a:solidFill>
                <a:latin typeface="Century Gothic" panose="020B0502020202020204" pitchFamily="34" charset="0"/>
                <a:ea typeface="Montserrat"/>
                <a:cs typeface="Montserrat"/>
                <a:sym typeface="Montserrat"/>
              </a:rPr>
              <a:t> en cuero cabelludo</a:t>
            </a:r>
            <a:endParaRPr lang="es-ES"/>
          </a:p>
        </p:txBody>
      </p:sp>
      <p:sp>
        <p:nvSpPr>
          <p:cNvPr id="18" name="Marcador de contenido 17">
            <a:extLst>
              <a:ext uri="{FF2B5EF4-FFF2-40B4-BE49-F238E27FC236}">
                <a16:creationId xmlns:a16="http://schemas.microsoft.com/office/drawing/2014/main" id="{7E909717-C322-488F-A137-181B063172B8}"/>
              </a:ext>
            </a:extLst>
          </p:cNvPr>
          <p:cNvSpPr>
            <a:spLocks noGrp="1"/>
          </p:cNvSpPr>
          <p:nvPr>
            <p:ph sz="quarter" idx="24"/>
          </p:nvPr>
        </p:nvSpPr>
        <p:spPr/>
        <p:txBody>
          <a:bodyPr/>
          <a:lstStyle/>
          <a:p>
            <a:pPr>
              <a:spcBef>
                <a:spcPts val="0"/>
              </a:spcBef>
            </a:pPr>
            <a:r>
              <a:rPr lang="es-ES">
                <a:solidFill>
                  <a:srgbClr val="000000"/>
                </a:solidFill>
                <a:latin typeface="Century Gothic" panose="020B0502020202020204" pitchFamily="34" charset="0"/>
                <a:sym typeface="Arial"/>
              </a:rPr>
              <a:t>*Vs. tratamientos tópicos previos.</a:t>
            </a:r>
            <a:br>
              <a:rPr lang="es-ES">
                <a:solidFill>
                  <a:srgbClr val="000000"/>
                </a:solidFill>
                <a:latin typeface="Century Gothic" panose="020B0502020202020204" pitchFamily="34" charset="0"/>
                <a:sym typeface="Arial"/>
              </a:rPr>
            </a:br>
            <a:r>
              <a:rPr lang="es-ES" b="1">
                <a:solidFill>
                  <a:srgbClr val="000000"/>
                </a:solidFill>
                <a:latin typeface="Century Gothic" panose="020B0502020202020204" pitchFamily="34" charset="0"/>
                <a:sym typeface="Arial"/>
              </a:rPr>
              <a:t>CAL/BDP: </a:t>
            </a:r>
            <a:r>
              <a:rPr lang="es-ES" err="1">
                <a:solidFill>
                  <a:srgbClr val="000000"/>
                </a:solidFill>
                <a:latin typeface="Century Gothic" panose="020B0502020202020204" pitchFamily="34" charset="0"/>
                <a:sym typeface="Arial"/>
              </a:rPr>
              <a:t>calcipotriol</a:t>
            </a:r>
            <a:r>
              <a:rPr lang="es-ES">
                <a:solidFill>
                  <a:srgbClr val="000000"/>
                </a:solidFill>
                <a:latin typeface="Century Gothic" panose="020B0502020202020204" pitchFamily="34" charset="0"/>
                <a:sym typeface="Arial"/>
              </a:rPr>
              <a:t>/betametasona dipropionato; PAD: dispersión de </a:t>
            </a:r>
            <a:r>
              <a:rPr lang="es-ES" err="1">
                <a:solidFill>
                  <a:srgbClr val="000000"/>
                </a:solidFill>
                <a:latin typeface="Century Gothic" panose="020B0502020202020204" pitchFamily="34" charset="0"/>
                <a:sym typeface="Arial"/>
              </a:rPr>
              <a:t>poliafrones</a:t>
            </a:r>
            <a:r>
              <a:rPr lang="es-ES">
                <a:solidFill>
                  <a:srgbClr val="000000"/>
                </a:solidFill>
                <a:latin typeface="Century Gothic" panose="020B0502020202020204" pitchFamily="34" charset="0"/>
                <a:sym typeface="Arial"/>
              </a:rPr>
              <a:t>.</a:t>
            </a:r>
          </a:p>
          <a:p>
            <a:pPr marL="0" marR="0" lvl="0" indent="0" algn="l" rtl="0">
              <a:spcBef>
                <a:spcPts val="0"/>
              </a:spcBef>
              <a:spcAft>
                <a:spcPts val="0"/>
              </a:spcAft>
              <a:buNone/>
            </a:pPr>
            <a:r>
              <a:rPr lang="es-ES" sz="700" err="1">
                <a:solidFill>
                  <a:srgbClr val="000000"/>
                </a:solidFill>
                <a:latin typeface="Century Gothic" panose="020B0502020202020204" pitchFamily="34" charset="0"/>
                <a:sym typeface="Arial"/>
              </a:rPr>
              <a:t>Pinter</a:t>
            </a:r>
            <a:r>
              <a:rPr lang="es-ES" sz="700">
                <a:solidFill>
                  <a:srgbClr val="000000"/>
                </a:solidFill>
                <a:latin typeface="Century Gothic" panose="020B0502020202020204" pitchFamily="34" charset="0"/>
                <a:sym typeface="Arial"/>
              </a:rPr>
              <a:t> A, et al. </a:t>
            </a:r>
            <a:r>
              <a:rPr lang="es-ES" sz="700" err="1">
                <a:solidFill>
                  <a:srgbClr val="000000"/>
                </a:solidFill>
                <a:latin typeface="Century Gothic" panose="020B0502020202020204" pitchFamily="34" charset="0"/>
                <a:sym typeface="Arial"/>
              </a:rPr>
              <a:t>Patient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preference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over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other</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topicals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perception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usability</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treatment</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adherence</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satisfaction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among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patients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mild-to-moderate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scalp</a:t>
            </a:r>
            <a:r>
              <a:rPr lang="es-ES" sz="700">
                <a:solidFill>
                  <a:srgbClr val="000000"/>
                </a:solidFill>
                <a:latin typeface="Century Gothic" panose="020B0502020202020204" pitchFamily="34" charset="0"/>
                <a:sym typeface="Arial"/>
              </a:rPr>
              <a:t> psoriasis </a:t>
            </a:r>
            <a:r>
              <a:rPr lang="es-ES" sz="700" err="1">
                <a:solidFill>
                  <a:srgbClr val="000000"/>
                </a:solidFill>
                <a:latin typeface="Century Gothic" panose="020B0502020202020204" pitchFamily="34" charset="0"/>
                <a:sym typeface="Arial"/>
              </a:rPr>
              <a:t>using</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calcipotriene</a:t>
            </a:r>
            <a:r>
              <a:rPr lang="es-ES" sz="700">
                <a:solidFill>
                  <a:srgbClr val="000000"/>
                </a:solidFill>
                <a:latin typeface="Century Gothic" panose="020B0502020202020204" pitchFamily="34" charset="0"/>
                <a:sym typeface="Arial"/>
              </a:rPr>
              <a:t> and </a:t>
            </a:r>
            <a:r>
              <a:rPr lang="es-ES" sz="700" err="1">
                <a:solidFill>
                  <a:srgbClr val="000000"/>
                </a:solidFill>
                <a:latin typeface="Century Gothic" panose="020B0502020202020204" pitchFamily="34" charset="0"/>
                <a:sym typeface="Arial"/>
              </a:rPr>
              <a:t>betamethasone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dipropionate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with</a:t>
            </a:r>
            <a:r>
              <a:rPr lang="es-ES" sz="700">
                <a:solidFill>
                  <a:srgbClr val="000000"/>
                </a:solidFill>
                <a:latin typeface="Century Gothic" panose="020B0502020202020204" pitchFamily="34" charset="0"/>
                <a:sym typeface="Arial"/>
              </a:rPr>
              <a:t> PAD </a:t>
            </a:r>
            <a:r>
              <a:rPr lang="es-ES" sz="700" err="1">
                <a:solidFill>
                  <a:srgbClr val="000000"/>
                </a:solidFill>
                <a:latin typeface="Century Gothic" panose="020B0502020202020204" pitchFamily="34" charset="0"/>
                <a:sym typeface="Arial"/>
              </a:rPr>
              <a:t>Technology</a:t>
            </a:r>
            <a:r>
              <a:rPr lang="es-ES" sz="700">
                <a:solidFill>
                  <a:srgbClr val="000000"/>
                </a:solidFill>
                <a:latin typeface="Century Gothic" panose="020B0502020202020204" pitchFamily="34" charset="0"/>
                <a:sym typeface="Arial"/>
              </a:rPr>
              <a:t> (CAL/BPD PAD </a:t>
            </a:r>
            <a:r>
              <a:rPr lang="es-ES" sz="700" err="1">
                <a:solidFill>
                  <a:srgbClr val="000000"/>
                </a:solidFill>
                <a:latin typeface="Century Gothic" panose="020B0502020202020204" pitchFamily="34" charset="0"/>
                <a:sym typeface="Arial"/>
              </a:rPr>
              <a:t>cream</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routine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clinical</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practices</a:t>
            </a:r>
            <a:r>
              <a:rPr lang="es-ES" sz="700">
                <a:solidFill>
                  <a:srgbClr val="000000"/>
                </a:solidFill>
                <a:latin typeface="Century Gothic" panose="020B0502020202020204" pitchFamily="34" charset="0"/>
                <a:sym typeface="Arial"/>
              </a:rPr>
              <a:t> in </a:t>
            </a:r>
            <a:r>
              <a:rPr lang="es-ES" sz="700" err="1">
                <a:solidFill>
                  <a:srgbClr val="000000"/>
                </a:solidFill>
                <a:latin typeface="Century Gothic" panose="020B0502020202020204" pitchFamily="34" charset="0"/>
                <a:sym typeface="Arial"/>
              </a:rPr>
              <a:t>Europe</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interim</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analysis</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of</a:t>
            </a:r>
            <a:r>
              <a:rPr lang="es-ES" sz="700">
                <a:solidFill>
                  <a:srgbClr val="000000"/>
                </a:solidFill>
                <a:latin typeface="Century Gothic" panose="020B0502020202020204" pitchFamily="34" charset="0"/>
                <a:sym typeface="Arial"/>
              </a:rPr>
              <a:t> </a:t>
            </a:r>
            <a:r>
              <a:rPr lang="es-ES" sz="700" err="1">
                <a:solidFill>
                  <a:srgbClr val="000000"/>
                </a:solidFill>
                <a:latin typeface="Century Gothic" panose="020B0502020202020204" pitchFamily="34" charset="0"/>
                <a:sym typeface="Arial"/>
              </a:rPr>
              <a:t>the</a:t>
            </a:r>
            <a:r>
              <a:rPr lang="es-ES" sz="700">
                <a:solidFill>
                  <a:srgbClr val="000000"/>
                </a:solidFill>
                <a:latin typeface="Century Gothic" panose="020B0502020202020204" pitchFamily="34" charset="0"/>
                <a:sym typeface="Arial"/>
              </a:rPr>
              <a:t> PRO-SCALP </a:t>
            </a:r>
            <a:r>
              <a:rPr lang="es-ES" sz="700" err="1">
                <a:solidFill>
                  <a:srgbClr val="000000"/>
                </a:solidFill>
                <a:latin typeface="Century Gothic" panose="020B0502020202020204" pitchFamily="34" charset="0"/>
                <a:sym typeface="Arial"/>
              </a:rPr>
              <a:t>study</a:t>
            </a:r>
            <a:r>
              <a:rPr lang="es-ES" sz="700">
                <a:solidFill>
                  <a:srgbClr val="000000"/>
                </a:solidFill>
                <a:latin typeface="Century Gothic" panose="020B0502020202020204" pitchFamily="34" charset="0"/>
                <a:sym typeface="Arial"/>
              </a:rPr>
              <a:t>. Póster presentado en el congreso EADV </a:t>
            </a:r>
            <a:r>
              <a:rPr lang="es-ES" sz="700" err="1">
                <a:solidFill>
                  <a:srgbClr val="000000"/>
                </a:solidFill>
                <a:latin typeface="Century Gothic" panose="020B0502020202020204" pitchFamily="34" charset="0"/>
                <a:sym typeface="Arial"/>
              </a:rPr>
              <a:t>Amsterdam</a:t>
            </a:r>
            <a:r>
              <a:rPr lang="es-ES" sz="700">
                <a:solidFill>
                  <a:srgbClr val="000000"/>
                </a:solidFill>
                <a:latin typeface="Century Gothic" panose="020B0502020202020204" pitchFamily="34" charset="0"/>
                <a:sym typeface="Arial"/>
              </a:rPr>
              <a:t>, 25-28 Septiembre 2024. P321.</a:t>
            </a:r>
            <a:endParaRPr lang="es-ES">
              <a:latin typeface="Century Gothic" panose="020B0502020202020204" pitchFamily="34" charset="0"/>
            </a:endParaRPr>
          </a:p>
        </p:txBody>
      </p:sp>
      <p:sp>
        <p:nvSpPr>
          <p:cNvPr id="5" name="Marcador de contenido 4">
            <a:extLst>
              <a:ext uri="{FF2B5EF4-FFF2-40B4-BE49-F238E27FC236}">
                <a16:creationId xmlns:a16="http://schemas.microsoft.com/office/drawing/2014/main" id="{6E0CFD62-490C-F06D-3B3E-925C65DDD26C}"/>
              </a:ext>
            </a:extLst>
          </p:cNvPr>
          <p:cNvSpPr>
            <a:spLocks noGrp="1"/>
          </p:cNvSpPr>
          <p:nvPr>
            <p:ph sz="quarter" idx="18"/>
          </p:nvPr>
        </p:nvSpPr>
        <p:spPr/>
        <p:txBody>
          <a:bodyPr/>
          <a:lstStyle/>
          <a:p>
            <a:r>
              <a:rPr lang="es-ES"/>
              <a:t>PSORIASIS</a:t>
            </a:r>
          </a:p>
        </p:txBody>
      </p:sp>
      <p:grpSp>
        <p:nvGrpSpPr>
          <p:cNvPr id="3" name="Google Shape;1456;p60">
            <a:extLst>
              <a:ext uri="{FF2B5EF4-FFF2-40B4-BE49-F238E27FC236}">
                <a16:creationId xmlns:a16="http://schemas.microsoft.com/office/drawing/2014/main" id="{0AE7CFF6-65D0-F97D-1E94-CC3DC699E4BF}"/>
              </a:ext>
            </a:extLst>
          </p:cNvPr>
          <p:cNvGrpSpPr/>
          <p:nvPr/>
        </p:nvGrpSpPr>
        <p:grpSpPr>
          <a:xfrm>
            <a:off x="383444" y="1883800"/>
            <a:ext cx="5390477" cy="3781798"/>
            <a:chOff x="577652" y="1233114"/>
            <a:chExt cx="6470177" cy="4963302"/>
          </a:xfrm>
        </p:grpSpPr>
        <p:grpSp>
          <p:nvGrpSpPr>
            <p:cNvPr id="4" name="Google Shape;1457;p60">
              <a:extLst>
                <a:ext uri="{FF2B5EF4-FFF2-40B4-BE49-F238E27FC236}">
                  <a16:creationId xmlns:a16="http://schemas.microsoft.com/office/drawing/2014/main" id="{0A995B55-0FD9-24D6-0AFB-B01AF9334BCF}"/>
                </a:ext>
              </a:extLst>
            </p:cNvPr>
            <p:cNvGrpSpPr/>
            <p:nvPr/>
          </p:nvGrpSpPr>
          <p:grpSpPr>
            <a:xfrm>
              <a:off x="609343" y="1233114"/>
              <a:ext cx="6438486" cy="4963302"/>
              <a:chOff x="1237786" y="54781"/>
              <a:chExt cx="6464652" cy="5262288"/>
            </a:xfrm>
          </p:grpSpPr>
          <p:pic>
            <p:nvPicPr>
              <p:cNvPr id="7" name="Google Shape;1458;p60">
                <a:extLst>
                  <a:ext uri="{FF2B5EF4-FFF2-40B4-BE49-F238E27FC236}">
                    <a16:creationId xmlns:a16="http://schemas.microsoft.com/office/drawing/2014/main" id="{DD758647-2AA3-F428-E461-09B3CB273629}"/>
                  </a:ext>
                </a:extLst>
              </p:cNvPr>
              <p:cNvPicPr preferRelativeResize="0"/>
              <p:nvPr/>
            </p:nvPicPr>
            <p:blipFill rotWithShape="1">
              <a:blip r:embed="rId4">
                <a:alphaModFix/>
              </a:blip>
              <a:srcRect l="1439" t="6033" r="1984" b="30068"/>
              <a:stretch/>
            </p:blipFill>
            <p:spPr>
              <a:xfrm>
                <a:off x="1237786" y="613317"/>
                <a:ext cx="6233531" cy="3601844"/>
              </a:xfrm>
              <a:prstGeom prst="rect">
                <a:avLst/>
              </a:prstGeom>
              <a:noFill/>
              <a:ln>
                <a:noFill/>
              </a:ln>
            </p:spPr>
          </p:pic>
          <p:sp>
            <p:nvSpPr>
              <p:cNvPr id="8" name="Google Shape;1459;p60">
                <a:extLst>
                  <a:ext uri="{FF2B5EF4-FFF2-40B4-BE49-F238E27FC236}">
                    <a16:creationId xmlns:a16="http://schemas.microsoft.com/office/drawing/2014/main" id="{AE4FE401-A901-F149-CACD-C7CE7EA554F6}"/>
                  </a:ext>
                </a:extLst>
              </p:cNvPr>
              <p:cNvSpPr txBox="1"/>
              <p:nvPr/>
            </p:nvSpPr>
            <p:spPr>
              <a:xfrm>
                <a:off x="1921826" y="4122292"/>
                <a:ext cx="1267421" cy="342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eficaz*</a:t>
                </a:r>
                <a:endParaRPr sz="1000">
                  <a:solidFill>
                    <a:srgbClr val="012754"/>
                  </a:solidFill>
                  <a:latin typeface="Century Gothic" panose="020B0502020202020204" pitchFamily="34" charset="0"/>
                  <a:sym typeface="Arial"/>
                </a:endParaRPr>
              </a:p>
            </p:txBody>
          </p:sp>
          <p:sp>
            <p:nvSpPr>
              <p:cNvPr id="11" name="Google Shape;1460;p60">
                <a:extLst>
                  <a:ext uri="{FF2B5EF4-FFF2-40B4-BE49-F238E27FC236}">
                    <a16:creationId xmlns:a16="http://schemas.microsoft.com/office/drawing/2014/main" id="{F2793198-6A0E-CC06-4876-086549A6AE90}"/>
                  </a:ext>
                </a:extLst>
              </p:cNvPr>
              <p:cNvSpPr txBox="1"/>
              <p:nvPr/>
            </p:nvSpPr>
            <p:spPr>
              <a:xfrm>
                <a:off x="2966324" y="4124285"/>
                <a:ext cx="1267421"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fácil de usar*</a:t>
                </a:r>
                <a:endParaRPr sz="1000">
                  <a:solidFill>
                    <a:srgbClr val="012754"/>
                  </a:solidFill>
                  <a:latin typeface="Century Gothic" panose="020B0502020202020204" pitchFamily="34" charset="0"/>
                  <a:sym typeface="Arial"/>
                </a:endParaRPr>
              </a:p>
            </p:txBody>
          </p:sp>
          <p:sp>
            <p:nvSpPr>
              <p:cNvPr id="22" name="Google Shape;1461;p60">
                <a:extLst>
                  <a:ext uri="{FF2B5EF4-FFF2-40B4-BE49-F238E27FC236}">
                    <a16:creationId xmlns:a16="http://schemas.microsoft.com/office/drawing/2014/main" id="{34A1DAEE-820B-7FF4-9E79-A4A767F11D40}"/>
                  </a:ext>
                </a:extLst>
              </p:cNvPr>
              <p:cNvSpPr txBox="1"/>
              <p:nvPr/>
            </p:nvSpPr>
            <p:spPr>
              <a:xfrm>
                <a:off x="3988427" y="4122290"/>
                <a:ext cx="1379748"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Menos efectos secundarios*</a:t>
                </a:r>
                <a:endParaRPr sz="1000">
                  <a:solidFill>
                    <a:srgbClr val="012754"/>
                  </a:solidFill>
                  <a:latin typeface="Century Gothic" panose="020B0502020202020204" pitchFamily="34" charset="0"/>
                  <a:sym typeface="Arial"/>
                </a:endParaRPr>
              </a:p>
            </p:txBody>
          </p:sp>
          <p:sp>
            <p:nvSpPr>
              <p:cNvPr id="26" name="Google Shape;1462;p60">
                <a:extLst>
                  <a:ext uri="{FF2B5EF4-FFF2-40B4-BE49-F238E27FC236}">
                    <a16:creationId xmlns:a16="http://schemas.microsoft.com/office/drawing/2014/main" id="{8C669D19-9461-5B33-D44A-F9A0D84728F2}"/>
                  </a:ext>
                </a:extLst>
              </p:cNvPr>
              <p:cNvSpPr txBox="1"/>
              <p:nvPr/>
            </p:nvSpPr>
            <p:spPr>
              <a:xfrm>
                <a:off x="5253811" y="4157709"/>
                <a:ext cx="1031677"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Más tolerable*</a:t>
                </a:r>
                <a:endParaRPr sz="1000">
                  <a:solidFill>
                    <a:srgbClr val="012754"/>
                  </a:solidFill>
                  <a:latin typeface="Century Gothic" panose="020B0502020202020204" pitchFamily="34" charset="0"/>
                  <a:sym typeface="Arial"/>
                </a:endParaRPr>
              </a:p>
            </p:txBody>
          </p:sp>
          <p:sp>
            <p:nvSpPr>
              <p:cNvPr id="27" name="Google Shape;1463;p60">
                <a:extLst>
                  <a:ext uri="{FF2B5EF4-FFF2-40B4-BE49-F238E27FC236}">
                    <a16:creationId xmlns:a16="http://schemas.microsoft.com/office/drawing/2014/main" id="{D04CA17D-65B8-DD8E-DDD0-05525C5E17F3}"/>
                  </a:ext>
                </a:extLst>
              </p:cNvPr>
              <p:cNvSpPr txBox="1"/>
              <p:nvPr/>
            </p:nvSpPr>
            <p:spPr>
              <a:xfrm>
                <a:off x="6145329" y="4157709"/>
                <a:ext cx="1384070" cy="5567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Preferencia general*</a:t>
                </a:r>
                <a:endParaRPr sz="1000">
                  <a:solidFill>
                    <a:srgbClr val="012754"/>
                  </a:solidFill>
                  <a:latin typeface="Century Gothic" panose="020B0502020202020204" pitchFamily="34" charset="0"/>
                  <a:sym typeface="Arial"/>
                </a:endParaRPr>
              </a:p>
            </p:txBody>
          </p:sp>
          <p:pic>
            <p:nvPicPr>
              <p:cNvPr id="28" name="Google Shape;1464;p60">
                <a:extLst>
                  <a:ext uri="{FF2B5EF4-FFF2-40B4-BE49-F238E27FC236}">
                    <a16:creationId xmlns:a16="http://schemas.microsoft.com/office/drawing/2014/main" id="{712F0ADE-CDCD-3A3E-99F6-93D5A350E447}"/>
                  </a:ext>
                </a:extLst>
              </p:cNvPr>
              <p:cNvPicPr preferRelativeResize="0"/>
              <p:nvPr/>
            </p:nvPicPr>
            <p:blipFill rotWithShape="1">
              <a:blip r:embed="rId4">
                <a:alphaModFix/>
              </a:blip>
              <a:srcRect l="1439" t="88223" r="1985" b="3586"/>
              <a:stretch/>
            </p:blipFill>
            <p:spPr>
              <a:xfrm>
                <a:off x="1335162" y="4855403"/>
                <a:ext cx="6233532" cy="461666"/>
              </a:xfrm>
              <a:prstGeom prst="rect">
                <a:avLst/>
              </a:prstGeom>
              <a:noFill/>
              <a:ln>
                <a:noFill/>
              </a:ln>
            </p:spPr>
          </p:pic>
          <p:sp>
            <p:nvSpPr>
              <p:cNvPr id="29" name="Google Shape;1465;p60">
                <a:extLst>
                  <a:ext uri="{FF2B5EF4-FFF2-40B4-BE49-F238E27FC236}">
                    <a16:creationId xmlns:a16="http://schemas.microsoft.com/office/drawing/2014/main" id="{5E1E3C41-8D0B-CD39-DC4A-4A14E84F4FD5}"/>
                  </a:ext>
                </a:extLst>
              </p:cNvPr>
              <p:cNvSpPr txBox="1"/>
              <p:nvPr/>
            </p:nvSpPr>
            <p:spPr>
              <a:xfrm>
                <a:off x="1359473" y="54781"/>
                <a:ext cx="6342965" cy="4282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b="1">
                    <a:solidFill>
                      <a:srgbClr val="012754"/>
                    </a:solidFill>
                    <a:latin typeface="Century Gothic" panose="020B0502020202020204" pitchFamily="34" charset="0"/>
                    <a:sym typeface="Arial"/>
                  </a:rPr>
                  <a:t>Respuestas del cuestionario de preferencia del paciente</a:t>
                </a:r>
                <a:endParaRPr b="1">
                  <a:solidFill>
                    <a:srgbClr val="012754"/>
                  </a:solidFill>
                  <a:latin typeface="Century Gothic" panose="020B0502020202020204" pitchFamily="34" charset="0"/>
                  <a:sym typeface="Arial"/>
                </a:endParaRPr>
              </a:p>
            </p:txBody>
          </p:sp>
        </p:grpSp>
        <p:sp>
          <p:nvSpPr>
            <p:cNvPr id="6" name="Google Shape;1466;p60">
              <a:extLst>
                <a:ext uri="{FF2B5EF4-FFF2-40B4-BE49-F238E27FC236}">
                  <a16:creationId xmlns:a16="http://schemas.microsoft.com/office/drawing/2014/main" id="{8ED2FE87-79D2-653E-8ADF-EDB07C799B60}"/>
                </a:ext>
              </a:extLst>
            </p:cNvPr>
            <p:cNvSpPr txBox="1"/>
            <p:nvPr/>
          </p:nvSpPr>
          <p:spPr>
            <a:xfrm>
              <a:off x="577652" y="5260432"/>
              <a:ext cx="980306" cy="3332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a:solidFill>
                    <a:srgbClr val="012754"/>
                  </a:solidFill>
                  <a:latin typeface="Century Gothic" panose="020B0502020202020204" pitchFamily="34" charset="0"/>
                  <a:sym typeface="Arial"/>
                </a:rPr>
                <a:t>N = 134</a:t>
              </a:r>
              <a:endParaRPr sz="1000">
                <a:solidFill>
                  <a:srgbClr val="012754"/>
                </a:solidFill>
                <a:latin typeface="Century Gothic" panose="020B0502020202020204" pitchFamily="34" charset="0"/>
              </a:endParaRPr>
            </a:p>
          </p:txBody>
        </p:sp>
      </p:grpSp>
      <p:grpSp>
        <p:nvGrpSpPr>
          <p:cNvPr id="30" name="Google Shape;1440;p60">
            <a:extLst>
              <a:ext uri="{FF2B5EF4-FFF2-40B4-BE49-F238E27FC236}">
                <a16:creationId xmlns:a16="http://schemas.microsoft.com/office/drawing/2014/main" id="{ECB1B45F-2A37-EACA-E7C9-B0979B1271B2}"/>
              </a:ext>
            </a:extLst>
          </p:cNvPr>
          <p:cNvGrpSpPr/>
          <p:nvPr/>
        </p:nvGrpSpPr>
        <p:grpSpPr>
          <a:xfrm>
            <a:off x="7707781" y="3028413"/>
            <a:ext cx="3983978" cy="2559157"/>
            <a:chOff x="7760521" y="2041537"/>
            <a:chExt cx="3643721" cy="2640519"/>
          </a:xfrm>
        </p:grpSpPr>
        <p:sp>
          <p:nvSpPr>
            <p:cNvPr id="31" name="Google Shape;1441;p60">
              <a:extLst>
                <a:ext uri="{FF2B5EF4-FFF2-40B4-BE49-F238E27FC236}">
                  <a16:creationId xmlns:a16="http://schemas.microsoft.com/office/drawing/2014/main" id="{391BE7E1-7F14-C548-31DF-37162FFD77E4}"/>
                </a:ext>
              </a:extLst>
            </p:cNvPr>
            <p:cNvSpPr txBox="1"/>
            <p:nvPr/>
          </p:nvSpPr>
          <p:spPr>
            <a:xfrm>
              <a:off x="7760521" y="2041537"/>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83,6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32" name="Google Shape;1442;p60">
              <a:extLst>
                <a:ext uri="{FF2B5EF4-FFF2-40B4-BE49-F238E27FC236}">
                  <a16:creationId xmlns:a16="http://schemas.microsoft.com/office/drawing/2014/main" id="{C23CF5E8-E381-7321-34A0-BCA8E4D5A468}"/>
                </a:ext>
              </a:extLst>
            </p:cNvPr>
            <p:cNvSpPr txBox="1"/>
            <p:nvPr/>
          </p:nvSpPr>
          <p:spPr>
            <a:xfrm>
              <a:off x="8723938" y="2168281"/>
              <a:ext cx="1402833"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más efectiva</a:t>
              </a:r>
              <a:endParaRPr sz="1400" b="1" u="none" strike="noStrike" cap="none">
                <a:solidFill>
                  <a:srgbClr val="012754"/>
                </a:solidFill>
                <a:latin typeface="Century Gothic" panose="020B0502020202020204" pitchFamily="34" charset="0"/>
                <a:sym typeface="Arial"/>
              </a:endParaRPr>
            </a:p>
          </p:txBody>
        </p:sp>
        <p:sp>
          <p:nvSpPr>
            <p:cNvPr id="37" name="Google Shape;1447;p60">
              <a:extLst>
                <a:ext uri="{FF2B5EF4-FFF2-40B4-BE49-F238E27FC236}">
                  <a16:creationId xmlns:a16="http://schemas.microsoft.com/office/drawing/2014/main" id="{D04A9A21-969A-E0EF-4810-F044932FF9FA}"/>
                </a:ext>
              </a:extLst>
            </p:cNvPr>
            <p:cNvSpPr txBox="1"/>
            <p:nvPr/>
          </p:nvSpPr>
          <p:spPr>
            <a:xfrm>
              <a:off x="7760521" y="2561419"/>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71,6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38" name="Google Shape;1448;p60">
              <a:extLst>
                <a:ext uri="{FF2B5EF4-FFF2-40B4-BE49-F238E27FC236}">
                  <a16:creationId xmlns:a16="http://schemas.microsoft.com/office/drawing/2014/main" id="{8774A269-FD9A-1E1D-6CF6-DFE8D2E00F2F}"/>
                </a:ext>
              </a:extLst>
            </p:cNvPr>
            <p:cNvSpPr txBox="1"/>
            <p:nvPr/>
          </p:nvSpPr>
          <p:spPr>
            <a:xfrm>
              <a:off x="8723939" y="2692593"/>
              <a:ext cx="2167196" cy="3175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más fácil de usar</a:t>
              </a:r>
              <a:endParaRPr sz="1400" b="1" u="none" strike="noStrike" cap="none">
                <a:solidFill>
                  <a:srgbClr val="012754"/>
                </a:solidFill>
                <a:latin typeface="Century Gothic" panose="020B0502020202020204" pitchFamily="34" charset="0"/>
                <a:sym typeface="Arial"/>
              </a:endParaRPr>
            </a:p>
          </p:txBody>
        </p:sp>
        <p:sp>
          <p:nvSpPr>
            <p:cNvPr id="39" name="Google Shape;1449;p60">
              <a:extLst>
                <a:ext uri="{FF2B5EF4-FFF2-40B4-BE49-F238E27FC236}">
                  <a16:creationId xmlns:a16="http://schemas.microsoft.com/office/drawing/2014/main" id="{9B594D05-4A36-CEA7-B0BE-CCB3A9ADED6B}"/>
                </a:ext>
              </a:extLst>
            </p:cNvPr>
            <p:cNvSpPr txBox="1"/>
            <p:nvPr/>
          </p:nvSpPr>
          <p:spPr>
            <a:xfrm>
              <a:off x="7760521" y="3092754"/>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70,1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0" name="Google Shape;1450;p60">
              <a:extLst>
                <a:ext uri="{FF2B5EF4-FFF2-40B4-BE49-F238E27FC236}">
                  <a16:creationId xmlns:a16="http://schemas.microsoft.com/office/drawing/2014/main" id="{4E18C075-6FC6-FFBF-49E6-5982D4613E00}"/>
                </a:ext>
              </a:extLst>
            </p:cNvPr>
            <p:cNvSpPr txBox="1"/>
            <p:nvPr/>
          </p:nvSpPr>
          <p:spPr>
            <a:xfrm>
              <a:off x="8723936" y="3223881"/>
              <a:ext cx="2680306" cy="3175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menos efectos secundarios</a:t>
              </a:r>
              <a:endParaRPr sz="1400" b="1" u="none" strike="noStrike" cap="none">
                <a:solidFill>
                  <a:srgbClr val="012754"/>
                </a:solidFill>
                <a:latin typeface="Century Gothic" panose="020B0502020202020204" pitchFamily="34" charset="0"/>
                <a:sym typeface="Arial"/>
              </a:endParaRPr>
            </a:p>
          </p:txBody>
        </p:sp>
        <p:sp>
          <p:nvSpPr>
            <p:cNvPr id="41" name="Google Shape;1451;p60">
              <a:extLst>
                <a:ext uri="{FF2B5EF4-FFF2-40B4-BE49-F238E27FC236}">
                  <a16:creationId xmlns:a16="http://schemas.microsoft.com/office/drawing/2014/main" id="{2CC9138B-84DD-71C6-7285-662BF0AB82FC}"/>
                </a:ext>
              </a:extLst>
            </p:cNvPr>
            <p:cNvSpPr txBox="1"/>
            <p:nvPr/>
          </p:nvSpPr>
          <p:spPr>
            <a:xfrm>
              <a:off x="7760521" y="3644679"/>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79,1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2" name="Google Shape;1452;p60">
              <a:extLst>
                <a:ext uri="{FF2B5EF4-FFF2-40B4-BE49-F238E27FC236}">
                  <a16:creationId xmlns:a16="http://schemas.microsoft.com/office/drawing/2014/main" id="{AC6A38AD-BBC4-2B4E-9EAE-35B71B11D352}"/>
                </a:ext>
              </a:extLst>
            </p:cNvPr>
            <p:cNvSpPr txBox="1"/>
            <p:nvPr/>
          </p:nvSpPr>
          <p:spPr>
            <a:xfrm>
              <a:off x="8723936" y="3782823"/>
              <a:ext cx="1591676" cy="317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más tolerable</a:t>
              </a:r>
              <a:endParaRPr sz="1400" b="1" u="none" strike="noStrike" cap="none">
                <a:solidFill>
                  <a:srgbClr val="012754"/>
                </a:solidFill>
                <a:latin typeface="Century Gothic" panose="020B0502020202020204" pitchFamily="34" charset="0"/>
                <a:sym typeface="Arial"/>
              </a:endParaRPr>
            </a:p>
          </p:txBody>
        </p:sp>
        <p:sp>
          <p:nvSpPr>
            <p:cNvPr id="43" name="Google Shape;1453;p60">
              <a:extLst>
                <a:ext uri="{FF2B5EF4-FFF2-40B4-BE49-F238E27FC236}">
                  <a16:creationId xmlns:a16="http://schemas.microsoft.com/office/drawing/2014/main" id="{38B45FFA-063F-1579-567E-A8DBF8992B29}"/>
                </a:ext>
              </a:extLst>
            </p:cNvPr>
            <p:cNvSpPr txBox="1"/>
            <p:nvPr/>
          </p:nvSpPr>
          <p:spPr>
            <a:xfrm>
              <a:off x="7760521" y="4205712"/>
              <a:ext cx="1049758" cy="4763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8695"/>
                </a:buClr>
                <a:buSzPts val="2400"/>
                <a:buFont typeface="Arial"/>
                <a:buNone/>
              </a:pPr>
              <a:r>
                <a:rPr lang="es-ES" sz="2400" b="1" u="none" strike="noStrike" cap="none">
                  <a:solidFill>
                    <a:srgbClr val="012754"/>
                  </a:solidFill>
                  <a:latin typeface="Century Gothic" panose="020B0502020202020204" pitchFamily="34" charset="0"/>
                  <a:sym typeface="Arial"/>
                </a:rPr>
                <a:t>82,8 </a:t>
              </a:r>
              <a:r>
                <a:rPr lang="es-ES" sz="1800" b="1" u="none" strike="noStrike" cap="none">
                  <a:solidFill>
                    <a:srgbClr val="012754"/>
                  </a:solidFill>
                  <a:latin typeface="Century Gothic" panose="020B0502020202020204" pitchFamily="34" charset="0"/>
                  <a:sym typeface="Arial"/>
                </a:rPr>
                <a:t>%</a:t>
              </a:r>
              <a:endParaRPr sz="1800" b="1" u="none" strike="noStrike" cap="none">
                <a:solidFill>
                  <a:srgbClr val="012754"/>
                </a:solidFill>
                <a:latin typeface="Century Gothic" panose="020B0502020202020204" pitchFamily="34" charset="0"/>
                <a:sym typeface="Arial"/>
              </a:endParaRPr>
            </a:p>
          </p:txBody>
        </p:sp>
        <p:sp>
          <p:nvSpPr>
            <p:cNvPr id="44" name="Google Shape;1454;p60">
              <a:extLst>
                <a:ext uri="{FF2B5EF4-FFF2-40B4-BE49-F238E27FC236}">
                  <a16:creationId xmlns:a16="http://schemas.microsoft.com/office/drawing/2014/main" id="{DE5D8B0C-63D5-3466-9BE0-82298540C88A}"/>
                </a:ext>
              </a:extLst>
            </p:cNvPr>
            <p:cNvSpPr txBox="1"/>
            <p:nvPr/>
          </p:nvSpPr>
          <p:spPr>
            <a:xfrm>
              <a:off x="8723936" y="4341431"/>
              <a:ext cx="1814896" cy="317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6082"/>
                </a:buClr>
                <a:buSzPts val="1400"/>
                <a:buFont typeface="Arial"/>
                <a:buNone/>
              </a:pPr>
              <a:r>
                <a:rPr lang="es-ES" sz="1400" b="1" u="none" strike="noStrike" cap="none">
                  <a:solidFill>
                    <a:srgbClr val="012754"/>
                  </a:solidFill>
                  <a:latin typeface="Century Gothic" panose="020B0502020202020204" pitchFamily="34" charset="0"/>
                  <a:sym typeface="Arial"/>
                </a:rPr>
                <a:t>preferencia general</a:t>
              </a:r>
              <a:endParaRPr sz="1400" b="1" u="none" strike="noStrike" cap="none">
                <a:solidFill>
                  <a:srgbClr val="012754"/>
                </a:solidFill>
                <a:latin typeface="Century Gothic" panose="020B0502020202020204" pitchFamily="34" charset="0"/>
                <a:sym typeface="Arial"/>
              </a:endParaRPr>
            </a:p>
          </p:txBody>
        </p:sp>
      </p:grpSp>
      <p:grpSp>
        <p:nvGrpSpPr>
          <p:cNvPr id="13" name="Grupo 12">
            <a:extLst>
              <a:ext uri="{FF2B5EF4-FFF2-40B4-BE49-F238E27FC236}">
                <a16:creationId xmlns:a16="http://schemas.microsoft.com/office/drawing/2014/main" id="{1BBEF124-5FE4-6FFA-054F-DF0542E3A593}"/>
              </a:ext>
            </a:extLst>
          </p:cNvPr>
          <p:cNvGrpSpPr/>
          <p:nvPr/>
        </p:nvGrpSpPr>
        <p:grpSpPr>
          <a:xfrm>
            <a:off x="6103530" y="3142659"/>
            <a:ext cx="1389965" cy="1429341"/>
            <a:chOff x="5748109" y="3320817"/>
            <a:chExt cx="1612734" cy="1658421"/>
          </a:xfrm>
        </p:grpSpPr>
        <p:pic>
          <p:nvPicPr>
            <p:cNvPr id="12" name="Imagen 11" descr="Imagen que contiene Forma&#10;&#10;El contenido generado por IA puede ser incorrecto.">
              <a:extLst>
                <a:ext uri="{FF2B5EF4-FFF2-40B4-BE49-F238E27FC236}">
                  <a16:creationId xmlns:a16="http://schemas.microsoft.com/office/drawing/2014/main" id="{9584BCA5-EE7D-ECD5-295D-1427D09D9C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8109" y="3320817"/>
              <a:ext cx="1612734" cy="1658421"/>
            </a:xfrm>
            <a:prstGeom prst="rect">
              <a:avLst/>
            </a:prstGeom>
          </p:spPr>
        </p:pic>
        <p:sp>
          <p:nvSpPr>
            <p:cNvPr id="47" name="Google Shape;1191;p49">
              <a:extLst>
                <a:ext uri="{FF2B5EF4-FFF2-40B4-BE49-F238E27FC236}">
                  <a16:creationId xmlns:a16="http://schemas.microsoft.com/office/drawing/2014/main" id="{4892938C-01B8-EAA5-1159-7BBE75338F90}"/>
                </a:ext>
              </a:extLst>
            </p:cNvPr>
            <p:cNvSpPr/>
            <p:nvPr/>
          </p:nvSpPr>
          <p:spPr>
            <a:xfrm>
              <a:off x="6283280" y="3818070"/>
              <a:ext cx="645424" cy="577300"/>
            </a:xfrm>
            <a:prstGeom prst="rightArrow">
              <a:avLst>
                <a:gd name="adj1" fmla="val 48114"/>
                <a:gd name="adj2" fmla="val 55523"/>
              </a:avLst>
            </a:prstGeom>
            <a:solidFill>
              <a:srgbClr val="012754"/>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grpSp>
    </p:spTree>
    <p:extLst>
      <p:ext uri="{BB962C8B-B14F-4D97-AF65-F5344CB8AC3E}">
        <p14:creationId xmlns:p14="http://schemas.microsoft.com/office/powerpoint/2010/main" val="338009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6683-E8C4-A8CA-6394-55C3C54018F7}"/>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2F8D6E1D-DE04-1392-8149-1321113B202F}"/>
              </a:ext>
            </a:extLst>
          </p:cNvPr>
          <p:cNvSpPr>
            <a:spLocks noGrp="1"/>
          </p:cNvSpPr>
          <p:nvPr>
            <p:ph sz="quarter" idx="18"/>
          </p:nvPr>
        </p:nvSpPr>
        <p:spPr/>
        <p:txBody>
          <a:bodyPr>
            <a:normAutofit/>
          </a:bodyPr>
          <a:lstStyle/>
          <a:p>
            <a:r>
              <a:rPr lang="es-ES"/>
              <a:t>Conflictos de interés</a:t>
            </a:r>
          </a:p>
        </p:txBody>
      </p:sp>
      <p:sp>
        <p:nvSpPr>
          <p:cNvPr id="2" name="Marcador de contenido 16">
            <a:extLst>
              <a:ext uri="{FF2B5EF4-FFF2-40B4-BE49-F238E27FC236}">
                <a16:creationId xmlns:a16="http://schemas.microsoft.com/office/drawing/2014/main" id="{F13135ED-7DEC-C4F6-D1C2-7EC4E8DCA3E3}"/>
              </a:ext>
            </a:extLst>
          </p:cNvPr>
          <p:cNvSpPr>
            <a:spLocks noGrp="1"/>
          </p:cNvSpPr>
          <p:nvPr>
            <p:ph sz="quarter" idx="11"/>
          </p:nvPr>
        </p:nvSpPr>
        <p:spPr>
          <a:xfrm>
            <a:off x="313038" y="1370874"/>
            <a:ext cx="11565924" cy="4592437"/>
          </a:xfrm>
        </p:spPr>
        <p:txBody>
          <a:bodyPr/>
          <a:lstStyle/>
          <a:p>
            <a:pPr marL="285750" indent="-285750" defTabSz="914377">
              <a:lnSpc>
                <a:spcPct val="150000"/>
              </a:lnSpc>
              <a:spcBef>
                <a:spcPts val="0"/>
              </a:spcBef>
              <a:buFont typeface="Arial" panose="020B0604020202020204" pitchFamily="34" charset="0"/>
              <a:buChar char="•"/>
            </a:pPr>
            <a:r>
              <a:rPr lang="es-ES">
                <a:solidFill>
                  <a:schemeClr val="accent3">
                    <a:lumMod val="50000"/>
                  </a:schemeClr>
                </a:solidFill>
              </a:rPr>
              <a:t>He proporcionado asesoramiento científico, participado en reuniones médicas y cursos de formación patrocinados por Almirall, …</a:t>
            </a:r>
          </a:p>
          <a:p>
            <a:pPr marL="285750" indent="-285750" defTabSz="914377">
              <a:lnSpc>
                <a:spcPct val="150000"/>
              </a:lnSpc>
              <a:spcBef>
                <a:spcPts val="0"/>
              </a:spcBef>
              <a:buFont typeface="Arial" panose="020B0604020202020204" pitchFamily="34" charset="0"/>
              <a:buChar char="•"/>
            </a:pPr>
            <a:r>
              <a:rPr lang="es-ES">
                <a:solidFill>
                  <a:schemeClr val="accent3">
                    <a:lumMod val="50000"/>
                  </a:schemeClr>
                </a:solidFill>
              </a:rPr>
              <a:t>He participado como investigador principal o colaborador en ensayos clínicos o trabajos de investigación para Almirall, …</a:t>
            </a:r>
            <a:endParaRPr lang="es-ES">
              <a:solidFill>
                <a:schemeClr val="accent3">
                  <a:lumMod val="50000"/>
                </a:schemeClr>
              </a:solidFill>
              <a:cs typeface="Arial" panose="020B0604020202020204" pitchFamily="34" charset="0"/>
            </a:endParaRPr>
          </a:p>
        </p:txBody>
      </p:sp>
    </p:spTree>
    <p:extLst>
      <p:ext uri="{BB962C8B-B14F-4D97-AF65-F5344CB8AC3E}">
        <p14:creationId xmlns:p14="http://schemas.microsoft.com/office/powerpoint/2010/main" val="3202703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FAE8E31D-3FC0-7201-C05A-215BA1B447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C96122A-0E01-7484-DE8A-38AC55501BF1}"/>
              </a:ext>
            </a:extLst>
          </p:cNvPr>
          <p:cNvSpPr>
            <a:spLocks noGrp="1"/>
          </p:cNvSpPr>
          <p:nvPr>
            <p:ph type="title"/>
          </p:nvPr>
        </p:nvSpPr>
        <p:spPr/>
        <p:txBody>
          <a:bodyPr/>
          <a:lstStyle/>
          <a:p>
            <a:r>
              <a:rPr lang="es-ES"/>
              <a:t>CASO CLÍNICO</a:t>
            </a:r>
            <a:br>
              <a:rPr lang="es-ES"/>
            </a:br>
            <a:r>
              <a:rPr lang="es-ES"/>
              <a:t>PSORIASIS</a:t>
            </a:r>
          </a:p>
        </p:txBody>
      </p:sp>
    </p:spTree>
    <p:extLst>
      <p:ext uri="{BB962C8B-B14F-4D97-AF65-F5344CB8AC3E}">
        <p14:creationId xmlns:p14="http://schemas.microsoft.com/office/powerpoint/2010/main" val="4012974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9373-9694-90E9-49EE-3046E496D3C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3DEF63-A535-11F6-3A3D-F3D21A653B4B}"/>
              </a:ext>
            </a:extLst>
          </p:cNvPr>
          <p:cNvSpPr>
            <a:spLocks noGrp="1"/>
          </p:cNvSpPr>
          <p:nvPr>
            <p:ph sz="quarter" idx="18"/>
          </p:nvPr>
        </p:nvSpPr>
        <p:spPr/>
        <p:txBody>
          <a:bodyPr>
            <a:normAutofit/>
          </a:bodyPr>
          <a:lstStyle/>
          <a:p>
            <a:r>
              <a:rPr lang="es-ES" dirty="0"/>
              <a:t>Psoriasis del cuero cabelludo</a:t>
            </a:r>
            <a:endParaRPr lang="en-US" dirty="0"/>
          </a:p>
        </p:txBody>
      </p:sp>
      <p:sp>
        <p:nvSpPr>
          <p:cNvPr id="43" name="CuadroTexto 42">
            <a:extLst>
              <a:ext uri="{FF2B5EF4-FFF2-40B4-BE49-F238E27FC236}">
                <a16:creationId xmlns:a16="http://schemas.microsoft.com/office/drawing/2014/main" id="{9DF6C8FB-F504-90E0-B325-C8DC424939AB}"/>
              </a:ext>
            </a:extLst>
          </p:cNvPr>
          <p:cNvSpPr txBox="1"/>
          <p:nvPr/>
        </p:nvSpPr>
        <p:spPr>
          <a:xfrm>
            <a:off x="1352562" y="6433784"/>
            <a:ext cx="8488328" cy="338554"/>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 clínico no publicado, cedido por los Dres. Miguel Leal Mérida, Daniel J. Godoy Díaz, María Elena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Cornax</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Martín y Rubén Muriel Cantarero.</a:t>
            </a:r>
          </a:p>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 clínico extraído del libro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Derma</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Experiencias 2025. Uso de CAL/BDP crema según instrucciones de Ficha Técnica.</a:t>
            </a:r>
          </a:p>
        </p:txBody>
      </p:sp>
      <p:sp>
        <p:nvSpPr>
          <p:cNvPr id="44" name="CuadroTexto 43">
            <a:extLst>
              <a:ext uri="{FF2B5EF4-FFF2-40B4-BE49-F238E27FC236}">
                <a16:creationId xmlns:a16="http://schemas.microsoft.com/office/drawing/2014/main" id="{BDC11448-2A00-9D04-BB1C-2472CB52308C}"/>
              </a:ext>
            </a:extLst>
          </p:cNvPr>
          <p:cNvSpPr txBox="1"/>
          <p:nvPr/>
        </p:nvSpPr>
        <p:spPr>
          <a:xfrm>
            <a:off x="401904" y="3619846"/>
            <a:ext cx="3968389" cy="1323439"/>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 crema permitió un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control eficaz y sostenido </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 la psoriasis del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cuero cabelludo, </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una </a:t>
            </a:r>
            <a:r>
              <a:rPr kumimoji="0" lang="es-ES" sz="16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excelente respuesta clínica y sin efectos adversos</a:t>
            </a:r>
            <a:r>
              <a:rPr kumimoji="0" lang="es-ES" sz="16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t>
            </a:r>
          </a:p>
        </p:txBody>
      </p:sp>
      <p:grpSp>
        <p:nvGrpSpPr>
          <p:cNvPr id="19" name="Grupo 18">
            <a:extLst>
              <a:ext uri="{FF2B5EF4-FFF2-40B4-BE49-F238E27FC236}">
                <a16:creationId xmlns:a16="http://schemas.microsoft.com/office/drawing/2014/main" id="{241B63AD-CD79-E9F7-8743-4A35DE007F6C}"/>
              </a:ext>
            </a:extLst>
          </p:cNvPr>
          <p:cNvGrpSpPr/>
          <p:nvPr/>
        </p:nvGrpSpPr>
        <p:grpSpPr>
          <a:xfrm>
            <a:off x="4632409" y="1633862"/>
            <a:ext cx="7157686" cy="4133954"/>
            <a:chOff x="5260294" y="1676404"/>
            <a:chExt cx="6670069" cy="4075952"/>
          </a:xfrm>
        </p:grpSpPr>
        <p:pic>
          <p:nvPicPr>
            <p:cNvPr id="5" name="object 81">
              <a:extLst>
                <a:ext uri="{FF2B5EF4-FFF2-40B4-BE49-F238E27FC236}">
                  <a16:creationId xmlns:a16="http://schemas.microsoft.com/office/drawing/2014/main" id="{39083151-E1E8-C11D-91BA-A2126CB84F5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64524" y="2021316"/>
              <a:ext cx="3272744" cy="3731025"/>
            </a:xfrm>
            <a:prstGeom prst="rect">
              <a:avLst/>
            </a:prstGeom>
            <a:ln>
              <a:noFill/>
            </a:ln>
          </p:spPr>
        </p:pic>
        <p:sp>
          <p:nvSpPr>
            <p:cNvPr id="6" name="object 82">
              <a:extLst>
                <a:ext uri="{FF2B5EF4-FFF2-40B4-BE49-F238E27FC236}">
                  <a16:creationId xmlns:a16="http://schemas.microsoft.com/office/drawing/2014/main" id="{D73A1699-DD07-4BB1-B711-D56CD462842B}"/>
                </a:ext>
              </a:extLst>
            </p:cNvPr>
            <p:cNvSpPr/>
            <p:nvPr/>
          </p:nvSpPr>
          <p:spPr>
            <a:xfrm>
              <a:off x="5380564" y="2326628"/>
              <a:ext cx="3156788" cy="3425728"/>
            </a:xfrm>
            <a:custGeom>
              <a:avLst/>
              <a:gdLst/>
              <a:ahLst/>
              <a:cxnLst/>
              <a:rect l="l" t="t" r="r" b="b"/>
              <a:pathLst>
                <a:path w="6279515" h="6212840">
                  <a:moveTo>
                    <a:pt x="0" y="0"/>
                  </a:moveTo>
                  <a:lnTo>
                    <a:pt x="0" y="5721992"/>
                  </a:lnTo>
                  <a:lnTo>
                    <a:pt x="2246" y="5769255"/>
                  </a:lnTo>
                  <a:lnTo>
                    <a:pt x="8850" y="5815248"/>
                  </a:lnTo>
                  <a:lnTo>
                    <a:pt x="19604" y="5859766"/>
                  </a:lnTo>
                  <a:lnTo>
                    <a:pt x="34304" y="5902602"/>
                  </a:lnTo>
                  <a:lnTo>
                    <a:pt x="52743" y="5943551"/>
                  </a:lnTo>
                  <a:lnTo>
                    <a:pt x="74716" y="5982407"/>
                  </a:lnTo>
                  <a:lnTo>
                    <a:pt x="100017" y="6018965"/>
                  </a:lnTo>
                  <a:lnTo>
                    <a:pt x="128441" y="6053017"/>
                  </a:lnTo>
                  <a:lnTo>
                    <a:pt x="159781" y="6084359"/>
                  </a:lnTo>
                  <a:lnTo>
                    <a:pt x="193832" y="6112785"/>
                  </a:lnTo>
                  <a:lnTo>
                    <a:pt x="230389" y="6138088"/>
                  </a:lnTo>
                  <a:lnTo>
                    <a:pt x="269245" y="6160064"/>
                  </a:lnTo>
                  <a:lnTo>
                    <a:pt x="310196" y="6178505"/>
                  </a:lnTo>
                  <a:lnTo>
                    <a:pt x="353034" y="6193207"/>
                  </a:lnTo>
                  <a:lnTo>
                    <a:pt x="397555" y="6203962"/>
                  </a:lnTo>
                  <a:lnTo>
                    <a:pt x="443553" y="6210567"/>
                  </a:lnTo>
                  <a:lnTo>
                    <a:pt x="490822" y="6212814"/>
                  </a:lnTo>
                  <a:lnTo>
                    <a:pt x="5788527" y="6212814"/>
                  </a:lnTo>
                  <a:lnTo>
                    <a:pt x="5835797" y="6210567"/>
                  </a:lnTo>
                  <a:lnTo>
                    <a:pt x="5881795" y="6203962"/>
                  </a:lnTo>
                  <a:lnTo>
                    <a:pt x="5926316" y="6193207"/>
                  </a:lnTo>
                  <a:lnTo>
                    <a:pt x="5969154" y="6178505"/>
                  </a:lnTo>
                  <a:lnTo>
                    <a:pt x="6010104" y="6160064"/>
                  </a:lnTo>
                  <a:lnTo>
                    <a:pt x="6048961" y="6138088"/>
                  </a:lnTo>
                  <a:lnTo>
                    <a:pt x="6085517" y="6112785"/>
                  </a:lnTo>
                  <a:lnTo>
                    <a:pt x="6119569" y="6084359"/>
                  </a:lnTo>
                  <a:lnTo>
                    <a:pt x="6150909" y="6053017"/>
                  </a:lnTo>
                  <a:lnTo>
                    <a:pt x="6179333" y="6018965"/>
                  </a:lnTo>
                  <a:lnTo>
                    <a:pt x="6204634" y="5982407"/>
                  </a:lnTo>
                  <a:lnTo>
                    <a:pt x="6226607" y="5943551"/>
                  </a:lnTo>
                  <a:lnTo>
                    <a:pt x="6245046" y="5902602"/>
                  </a:lnTo>
                  <a:lnTo>
                    <a:pt x="6259745" y="5859766"/>
                  </a:lnTo>
                  <a:lnTo>
                    <a:pt x="6270500" y="5815248"/>
                  </a:lnTo>
                  <a:lnTo>
                    <a:pt x="6277103" y="5769255"/>
                  </a:lnTo>
                  <a:lnTo>
                    <a:pt x="6279350" y="5721992"/>
                  </a:lnTo>
                  <a:lnTo>
                    <a:pt x="6279350" y="0"/>
                  </a:lnTo>
                  <a:lnTo>
                    <a:pt x="0" y="0"/>
                  </a:lnTo>
                  <a:close/>
                </a:path>
              </a:pathLst>
            </a:custGeom>
            <a:ln w="19632">
              <a:no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object 88">
              <a:extLst>
                <a:ext uri="{FF2B5EF4-FFF2-40B4-BE49-F238E27FC236}">
                  <a16:creationId xmlns:a16="http://schemas.microsoft.com/office/drawing/2014/main" id="{FF14C18B-70C0-6E79-5BD8-91E9049556D7}"/>
                </a:ext>
              </a:extLst>
            </p:cNvPr>
            <p:cNvPicPr/>
            <p:nvPr/>
          </p:nvPicPr>
          <p:blipFill>
            <a:blip r:embed="rId4" cstate="screen">
              <a:extLst>
                <a:ext uri="{28A0092B-C50C-407E-A947-70E740481C1C}">
                  <a14:useLocalDpi xmlns:a14="http://schemas.microsoft.com/office/drawing/2010/main"/>
                </a:ext>
              </a:extLst>
            </a:blip>
            <a:stretch>
              <a:fillRect/>
            </a:stretch>
          </p:blipFill>
          <p:spPr>
            <a:xfrm>
              <a:off x="8657619" y="2008018"/>
              <a:ext cx="3272744" cy="3731025"/>
            </a:xfrm>
            <a:prstGeom prst="rect">
              <a:avLst/>
            </a:prstGeom>
            <a:ln w="19050">
              <a:noFill/>
            </a:ln>
          </p:spPr>
        </p:pic>
        <p:sp>
          <p:nvSpPr>
            <p:cNvPr id="16" name="CuadroTexto 15">
              <a:extLst>
                <a:ext uri="{FF2B5EF4-FFF2-40B4-BE49-F238E27FC236}">
                  <a16:creationId xmlns:a16="http://schemas.microsoft.com/office/drawing/2014/main" id="{9390518F-50FA-FA5A-E9F3-8F8DA724C669}"/>
                </a:ext>
              </a:extLst>
            </p:cNvPr>
            <p:cNvSpPr txBox="1"/>
            <p:nvPr/>
          </p:nvSpPr>
          <p:spPr>
            <a:xfrm>
              <a:off x="5260294" y="1682821"/>
              <a:ext cx="3272743" cy="387191"/>
            </a:xfrm>
            <a:prstGeom prst="round2SameRect">
              <a:avLst/>
            </a:prstGeom>
            <a:solidFill>
              <a:srgbClr val="F98695"/>
            </a:solidFill>
            <a:ln>
              <a:noFill/>
            </a:ln>
          </p:spPr>
          <p:txBody>
            <a:bodyPr wrap="square" rtlCol="0">
              <a:spAutoFit/>
            </a:bodyPr>
            <a:lstStyle/>
            <a:p>
              <a:pPr marL="0" marR="0" lvl="0" indent="0" algn="ctr" defTabSz="914338"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Inicio del tratamiento</a:t>
              </a:r>
            </a:p>
          </p:txBody>
        </p:sp>
        <p:sp>
          <p:nvSpPr>
            <p:cNvPr id="17" name="CuadroTexto 16">
              <a:extLst>
                <a:ext uri="{FF2B5EF4-FFF2-40B4-BE49-F238E27FC236}">
                  <a16:creationId xmlns:a16="http://schemas.microsoft.com/office/drawing/2014/main" id="{30552C7C-2090-E730-3E2B-341915F9D4BD}"/>
                </a:ext>
              </a:extLst>
            </p:cNvPr>
            <p:cNvSpPr txBox="1"/>
            <p:nvPr/>
          </p:nvSpPr>
          <p:spPr>
            <a:xfrm>
              <a:off x="8653391" y="1676404"/>
              <a:ext cx="3272743" cy="387191"/>
            </a:xfrm>
            <a:prstGeom prst="round2SameRect">
              <a:avLst/>
            </a:prstGeom>
            <a:solidFill>
              <a:srgbClr val="F98695"/>
            </a:solidFill>
            <a:ln>
              <a:noFill/>
            </a:ln>
          </p:spPr>
          <p:txBody>
            <a:bodyPr wrap="square" rtlCol="0">
              <a:spAutoFit/>
            </a:bodyPr>
            <a:lstStyle/>
            <a:p>
              <a:pPr marL="0" marR="0" lvl="0" indent="0" algn="ctr" defTabSz="914338"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semanas después</a:t>
              </a:r>
            </a:p>
          </p:txBody>
        </p:sp>
      </p:grpSp>
      <p:sp>
        <p:nvSpPr>
          <p:cNvPr id="18" name="CuadroTexto 17">
            <a:extLst>
              <a:ext uri="{FF2B5EF4-FFF2-40B4-BE49-F238E27FC236}">
                <a16:creationId xmlns:a16="http://schemas.microsoft.com/office/drawing/2014/main" id="{2199E2BD-083F-70FF-9DBC-D99F4C660DAD}"/>
              </a:ext>
            </a:extLst>
          </p:cNvPr>
          <p:cNvSpPr txBox="1"/>
          <p:nvPr/>
        </p:nvSpPr>
        <p:spPr>
          <a:xfrm>
            <a:off x="401905" y="2284047"/>
            <a:ext cx="3968389" cy="954107"/>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lang="es-ES" sz="2800" kern="1200" dirty="0">
                <a:solidFill>
                  <a:srgbClr val="1F6B87"/>
                </a:solidFill>
                <a:latin typeface="Aptos" panose="02110004020202020204"/>
                <a:ea typeface="+mn-ea"/>
                <a:cs typeface="+mn-cs"/>
              </a:rPr>
              <a:t>E</a:t>
            </a:r>
            <a:r>
              <a:rPr kumimoji="0" lang="es-ES" sz="2800" b="0" i="0" u="none" strike="noStrike" kern="1200" cap="none" spc="0" normalizeH="0" baseline="0" noProof="0" dirty="0" err="1">
                <a:ln>
                  <a:noFill/>
                </a:ln>
                <a:solidFill>
                  <a:srgbClr val="1F6B87"/>
                </a:solidFill>
                <a:effectLst/>
                <a:uLnTx/>
                <a:uFillTx/>
                <a:latin typeface="Aptos" panose="02110004020202020204"/>
                <a:ea typeface="+mn-ea"/>
                <a:cs typeface="+mn-cs"/>
              </a:rPr>
              <a:t>ficacia</a:t>
            </a:r>
            <a:r>
              <a:rPr kumimoji="0" lang="es-ES" sz="2800" b="0" i="0" u="none" strike="noStrike" kern="1200" cap="none" spc="0" normalizeH="0" baseline="0" noProof="0" dirty="0">
                <a:ln>
                  <a:noFill/>
                </a:ln>
                <a:solidFill>
                  <a:srgbClr val="1F6B87"/>
                </a:solidFill>
                <a:effectLst/>
                <a:uLnTx/>
                <a:uFillTx/>
                <a:latin typeface="Aptos" panose="02110004020202020204"/>
                <a:ea typeface="+mn-ea"/>
                <a:cs typeface="+mn-cs"/>
              </a:rPr>
              <a:t>, seguridad y adherencia mantenida</a:t>
            </a:r>
          </a:p>
        </p:txBody>
      </p:sp>
    </p:spTree>
    <p:extLst>
      <p:ext uri="{BB962C8B-B14F-4D97-AF65-F5344CB8AC3E}">
        <p14:creationId xmlns:p14="http://schemas.microsoft.com/office/powerpoint/2010/main" val="1292762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11AE-1CB3-E00B-D5D2-14055B24924D}"/>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DB000FE2-E18E-5AF4-4721-2D22C76FAA44}"/>
              </a:ext>
            </a:extLst>
          </p:cNvPr>
          <p:cNvSpPr/>
          <p:nvPr/>
        </p:nvSpPr>
        <p:spPr>
          <a:xfrm>
            <a:off x="451173" y="2094996"/>
            <a:ext cx="11289654" cy="3215746"/>
          </a:xfrm>
          <a:prstGeom prst="roundRect">
            <a:avLst>
              <a:gd name="adj" fmla="val 8058"/>
            </a:avLst>
          </a:prstGeom>
          <a:solidFill>
            <a:schemeClr val="bg1"/>
          </a:solidFill>
          <a:ln>
            <a:solidFill>
              <a:srgbClr val="1F6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8"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ángulo: una sola esquina redondeada 18">
            <a:extLst>
              <a:ext uri="{FF2B5EF4-FFF2-40B4-BE49-F238E27FC236}">
                <a16:creationId xmlns:a16="http://schemas.microsoft.com/office/drawing/2014/main" id="{F9897F97-191E-72BD-4CB0-2CA63F6D5AAF}"/>
              </a:ext>
            </a:extLst>
          </p:cNvPr>
          <p:cNvSpPr/>
          <p:nvPr/>
        </p:nvSpPr>
        <p:spPr>
          <a:xfrm flipV="1">
            <a:off x="4959698" y="2786262"/>
            <a:ext cx="6654954" cy="2397093"/>
          </a:xfrm>
          <a:prstGeom prst="round1Rect">
            <a:avLst>
              <a:gd name="adj" fmla="val 11573"/>
            </a:avLst>
          </a:prstGeom>
          <a:solidFill>
            <a:srgbClr val="FEE6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8"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object 91">
            <a:extLst>
              <a:ext uri="{FF2B5EF4-FFF2-40B4-BE49-F238E27FC236}">
                <a16:creationId xmlns:a16="http://schemas.microsoft.com/office/drawing/2014/main" id="{0D184880-9999-3311-8CB9-FBAD30D9553E}"/>
              </a:ext>
            </a:extLst>
          </p:cNvPr>
          <p:cNvSpPr txBox="1"/>
          <p:nvPr/>
        </p:nvSpPr>
        <p:spPr>
          <a:xfrm>
            <a:off x="645239" y="1151124"/>
            <a:ext cx="10880820" cy="621093"/>
          </a:xfrm>
          <a:prstGeom prst="rect">
            <a:avLst/>
          </a:prstGeom>
        </p:spPr>
        <p:txBody>
          <a:bodyPr vert="horz" wrap="square" lIns="0" tIns="5486" rIns="0" bIns="0"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El paciente presentó una </a:t>
            </a:r>
            <a:r>
              <a:rPr kumimoji="0" lang="es-ES" sz="20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gran satisfacción </a:t>
            </a: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la galénica de CAL/BDP crema, lo cual </a:t>
            </a:r>
            <a:r>
              <a:rPr kumimoji="0" lang="es-ES" sz="20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facilitó su adherencia y aseguró los resultados</a:t>
            </a:r>
            <a:r>
              <a:rPr kumimoji="0" lang="es-ES" sz="20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en psoriasis con este tipo de localizaciones</a:t>
            </a:r>
          </a:p>
        </p:txBody>
      </p:sp>
      <p:sp>
        <p:nvSpPr>
          <p:cNvPr id="3" name="object 92">
            <a:extLst>
              <a:ext uri="{FF2B5EF4-FFF2-40B4-BE49-F238E27FC236}">
                <a16:creationId xmlns:a16="http://schemas.microsoft.com/office/drawing/2014/main" id="{679C0D92-D632-6F3D-9253-2F3C082F058B}"/>
              </a:ext>
            </a:extLst>
          </p:cNvPr>
          <p:cNvSpPr txBox="1"/>
          <p:nvPr/>
        </p:nvSpPr>
        <p:spPr>
          <a:xfrm>
            <a:off x="1413685" y="6348273"/>
            <a:ext cx="10327142" cy="410174"/>
          </a:xfrm>
          <a:prstGeom prst="rect">
            <a:avLst/>
          </a:prstGeom>
        </p:spPr>
        <p:txBody>
          <a:bodyPr vert="horz" wrap="square" lIns="0" tIns="5776" rIns="0" bIns="0" rtlCol="0">
            <a:spAutoFit/>
          </a:bodyPr>
          <a:lstStyle/>
          <a:p>
            <a:pPr marL="17322" marR="13859" lvl="0" indent="0" algn="l" defTabSz="914338" rtl="0" eaLnBrk="1" fontAlgn="auto" latinLnBrk="0" hangingPunct="1">
              <a:lnSpc>
                <a:spcPct val="108600"/>
              </a:lnSpc>
              <a:spcBef>
                <a:spcPts val="45"/>
              </a:spcBef>
              <a:spcAft>
                <a:spcPts val="0"/>
              </a:spcAft>
              <a:buClrTx/>
              <a:buSzTx/>
              <a:buFontTx/>
              <a:buNone/>
              <a:tabLst/>
              <a:defRPr/>
            </a:pP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clínico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no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publicado,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cedido</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por</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los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Dres.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Miguel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Leal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Mérida,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Daniel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J.</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Godoy</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Díaz,</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María</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Elena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Cornax</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Martín</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y</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Rubén</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Muriel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Cantarero.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Caso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clínico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extraído</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del</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libro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Derma</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Experiencias</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2025.</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Uso</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crema</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según</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instrucciones</a:t>
            </a:r>
            <a:r>
              <a:rPr kumimoji="0" sz="800" b="0" i="0" u="none" strike="noStrike" kern="1200" cap="none" spc="-21"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23"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Ficha</a:t>
            </a:r>
            <a:r>
              <a:rPr kumimoji="0" sz="800" b="0" i="0" u="none" strike="noStrike" kern="1200" cap="none" spc="-3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Técnica.</a:t>
            </a:r>
            <a:endPar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a:p>
            <a:pPr marL="17322" marR="0" lvl="0" indent="0" algn="l" defTabSz="914338" rtl="0" eaLnBrk="1" fontAlgn="auto" latinLnBrk="0" hangingPunct="1">
              <a:lnSpc>
                <a:spcPct val="100000"/>
              </a:lnSpc>
              <a:spcBef>
                <a:spcPts val="100"/>
              </a:spcBef>
              <a:spcAft>
                <a:spcPts val="0"/>
              </a:spcAft>
              <a:buClrTx/>
              <a:buSzTx/>
              <a:buFontTx/>
              <a:buNone/>
              <a:tabLst/>
              <a:defRPr/>
            </a:pP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*Inicio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3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tratamiento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según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Ficha</a:t>
            </a:r>
            <a:r>
              <a:rPr kumimoji="0" sz="800" b="0" i="0" u="none" strike="noStrike" kern="1200" cap="none" spc="-32"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9"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Técnica</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para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pacientes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psoriasis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placas:</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una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aplicación</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al</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día</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durante</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un</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máximo</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a:t>
            </a:r>
            <a:r>
              <a:rPr kumimoji="0" sz="800" b="0" i="0" u="none" strike="noStrike" kern="1200" cap="none" spc="-15"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8</a:t>
            </a:r>
            <a:r>
              <a:rPr kumimoji="0" sz="800" b="0" i="0" u="none" strike="noStrike" kern="1200" cap="none" spc="-17"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6"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semanas.</a:t>
            </a:r>
            <a:r>
              <a:rPr kumimoji="0" sz="800" b="0" i="0" u="none" strike="noStrike" kern="1200" cap="none" spc="-8" normalizeH="0" baseline="31250" noProof="0" dirty="0">
                <a:ln>
                  <a:noFill/>
                </a:ln>
                <a:solidFill>
                  <a:srgbClr val="1F6B87"/>
                </a:solidFill>
                <a:effectLst/>
                <a:uLnTx/>
                <a:uFillTx/>
                <a:latin typeface="Arial" panose="020B0604020202020204" pitchFamily="34" charset="0"/>
                <a:ea typeface="+mn-ea"/>
                <a:cs typeface="Arial" panose="020B0604020202020204" pitchFamily="34" charset="0"/>
              </a:rPr>
              <a:t>1</a:t>
            </a:r>
            <a:endParaRPr kumimoji="0" sz="800" b="0" i="0" u="none" strike="noStrike" kern="1200" cap="none" spc="0" normalizeH="0" baseline="3125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sp>
        <p:nvSpPr>
          <p:cNvPr id="18" name="object 97">
            <a:extLst>
              <a:ext uri="{FF2B5EF4-FFF2-40B4-BE49-F238E27FC236}">
                <a16:creationId xmlns:a16="http://schemas.microsoft.com/office/drawing/2014/main" id="{421A35A7-29B6-9DBF-9620-C1B6D331BEF6}"/>
              </a:ext>
            </a:extLst>
          </p:cNvPr>
          <p:cNvSpPr/>
          <p:nvPr/>
        </p:nvSpPr>
        <p:spPr>
          <a:xfrm flipV="1">
            <a:off x="790019" y="2740547"/>
            <a:ext cx="10771070" cy="45719"/>
          </a:xfrm>
          <a:custGeom>
            <a:avLst/>
            <a:gdLst/>
            <a:ahLst/>
            <a:cxnLst/>
            <a:rect l="l" t="t" r="r" b="b"/>
            <a:pathLst>
              <a:path w="15206344">
                <a:moveTo>
                  <a:pt x="0" y="0"/>
                </a:moveTo>
                <a:lnTo>
                  <a:pt x="15205806" y="0"/>
                </a:lnTo>
              </a:path>
            </a:pathLst>
          </a:custGeom>
          <a:ln w="29449">
            <a:solidFill>
              <a:srgbClr val="002855"/>
            </a:solidFill>
            <a:prstDash val="dot"/>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object 103">
            <a:extLst>
              <a:ext uri="{FF2B5EF4-FFF2-40B4-BE49-F238E27FC236}">
                <a16:creationId xmlns:a16="http://schemas.microsoft.com/office/drawing/2014/main" id="{903C68F0-82E4-9E63-262B-EE414AAE6DF6}"/>
              </a:ext>
            </a:extLst>
          </p:cNvPr>
          <p:cNvSpPr txBox="1"/>
          <p:nvPr/>
        </p:nvSpPr>
        <p:spPr>
          <a:xfrm>
            <a:off x="8043851" y="2955828"/>
            <a:ext cx="3478754"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25"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Evolución</a:t>
            </a:r>
            <a:endParaRPr kumimoji="0" lang="es-ES" sz="1200" b="1"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upo 13">
            <a:extLst>
              <a:ext uri="{FF2B5EF4-FFF2-40B4-BE49-F238E27FC236}">
                <a16:creationId xmlns:a16="http://schemas.microsoft.com/office/drawing/2014/main" id="{60B98ADC-68E7-CF11-3B05-8907D5AF33B2}"/>
              </a:ext>
            </a:extLst>
          </p:cNvPr>
          <p:cNvGrpSpPr/>
          <p:nvPr/>
        </p:nvGrpSpPr>
        <p:grpSpPr>
          <a:xfrm>
            <a:off x="9721097" y="2639419"/>
            <a:ext cx="218879" cy="307142"/>
            <a:chOff x="7170947" y="2846601"/>
            <a:chExt cx="218879" cy="307142"/>
          </a:xfrm>
        </p:grpSpPr>
        <p:sp>
          <p:nvSpPr>
            <p:cNvPr id="25" name="object 106">
              <a:extLst>
                <a:ext uri="{FF2B5EF4-FFF2-40B4-BE49-F238E27FC236}">
                  <a16:creationId xmlns:a16="http://schemas.microsoft.com/office/drawing/2014/main" id="{D29539C3-A67E-8BC7-17ED-0871B71B85D7}"/>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upo 12">
              <a:extLst>
                <a:ext uri="{FF2B5EF4-FFF2-40B4-BE49-F238E27FC236}">
                  <a16:creationId xmlns:a16="http://schemas.microsoft.com/office/drawing/2014/main" id="{0CE9EE36-0377-8B9B-F021-C2CFA0C4CBCC}"/>
                </a:ext>
              </a:extLst>
            </p:cNvPr>
            <p:cNvGrpSpPr/>
            <p:nvPr/>
          </p:nvGrpSpPr>
          <p:grpSpPr>
            <a:xfrm>
              <a:off x="7170947" y="2846601"/>
              <a:ext cx="218879" cy="218878"/>
              <a:chOff x="7170947" y="2846601"/>
              <a:chExt cx="218879" cy="218878"/>
            </a:xfrm>
          </p:grpSpPr>
          <p:sp>
            <p:nvSpPr>
              <p:cNvPr id="26" name="object 107">
                <a:extLst>
                  <a:ext uri="{FF2B5EF4-FFF2-40B4-BE49-F238E27FC236}">
                    <a16:creationId xmlns:a16="http://schemas.microsoft.com/office/drawing/2014/main" id="{8798E7D0-B632-42D2-09C1-0410DE76EC79}"/>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object 108">
                <a:extLst>
                  <a:ext uri="{FF2B5EF4-FFF2-40B4-BE49-F238E27FC236}">
                    <a16:creationId xmlns:a16="http://schemas.microsoft.com/office/drawing/2014/main" id="{55C4ACBF-3B91-AD20-C274-BCD52399A402}"/>
                  </a:ext>
                </a:extLst>
              </p:cNvPr>
              <p:cNvPicPr/>
              <p:nvPr/>
            </p:nvPicPr>
            <p:blipFill>
              <a:blip r:embed="rId3" cstate="screen">
                <a:extLst>
                  <a:ext uri="{28A0092B-C50C-407E-A947-70E740481C1C}">
                    <a14:useLocalDpi xmlns:a14="http://schemas.microsoft.com/office/drawing/2010/main"/>
                  </a:ext>
                </a:extLst>
              </a:blip>
              <a:stretch>
                <a:fillRect/>
              </a:stretch>
            </p:blipFill>
            <p:spPr>
              <a:xfrm>
                <a:off x="7224587" y="2900242"/>
                <a:ext cx="111598" cy="111597"/>
              </a:xfrm>
              <a:prstGeom prst="rect">
                <a:avLst/>
              </a:prstGeom>
            </p:spPr>
          </p:pic>
        </p:grpSp>
        <p:sp>
          <p:nvSpPr>
            <p:cNvPr id="28" name="object 109">
              <a:extLst>
                <a:ext uri="{FF2B5EF4-FFF2-40B4-BE49-F238E27FC236}">
                  <a16:creationId xmlns:a16="http://schemas.microsoft.com/office/drawing/2014/main" id="{A2505048-8A1D-7C20-5876-D9FCE2E0FE9D}"/>
                </a:ext>
              </a:extLst>
            </p:cNvPr>
            <p:cNvSpPr/>
            <p:nvPr/>
          </p:nvSpPr>
          <p:spPr>
            <a:xfrm>
              <a:off x="7280314" y="3064228"/>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 name="object 113">
            <a:extLst>
              <a:ext uri="{FF2B5EF4-FFF2-40B4-BE49-F238E27FC236}">
                <a16:creationId xmlns:a16="http://schemas.microsoft.com/office/drawing/2014/main" id="{A8FB099E-1D9A-45DF-9CE9-CCC03F783BDD}"/>
              </a:ext>
            </a:extLst>
          </p:cNvPr>
          <p:cNvSpPr txBox="1"/>
          <p:nvPr/>
        </p:nvSpPr>
        <p:spPr>
          <a:xfrm>
            <a:off x="764655" y="2964120"/>
            <a:ext cx="2034603"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42"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Antecedentes</a:t>
            </a:r>
            <a:endParaRPr kumimoji="0" lang="es-ES" sz="1200" b="1" i="0" u="none" strike="noStrike" kern="1200" cap="none" spc="4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object 115">
            <a:extLst>
              <a:ext uri="{FF2B5EF4-FFF2-40B4-BE49-F238E27FC236}">
                <a16:creationId xmlns:a16="http://schemas.microsoft.com/office/drawing/2014/main" id="{400014BF-7E1C-05C5-0B0C-DD3B67B6A867}"/>
              </a:ext>
            </a:extLst>
          </p:cNvPr>
          <p:cNvSpPr txBox="1"/>
          <p:nvPr/>
        </p:nvSpPr>
        <p:spPr>
          <a:xfrm>
            <a:off x="777336" y="3469341"/>
            <a:ext cx="2009239" cy="1576269"/>
          </a:xfrm>
          <a:prstGeom prst="rect">
            <a:avLst/>
          </a:prstGeom>
        </p:spPr>
        <p:txBody>
          <a:bodyPr vert="horz" wrap="square" lIns="0" tIns="52265" rIns="0" bIns="0"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Varón</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54 años</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Psoriasis en placas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en el cuero cabelludo de 2 años de evolución</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Sin antecedentes personales relevantes</a:t>
            </a:r>
            <a:endParaRPr kumimoji="0"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grpSp>
        <p:nvGrpSpPr>
          <p:cNvPr id="35" name="object 116">
            <a:extLst>
              <a:ext uri="{FF2B5EF4-FFF2-40B4-BE49-F238E27FC236}">
                <a16:creationId xmlns:a16="http://schemas.microsoft.com/office/drawing/2014/main" id="{47A33A39-3306-C7C0-C22F-274DC8828C1A}"/>
              </a:ext>
            </a:extLst>
          </p:cNvPr>
          <p:cNvGrpSpPr/>
          <p:nvPr/>
        </p:nvGrpSpPr>
        <p:grpSpPr>
          <a:xfrm>
            <a:off x="3816085" y="2666610"/>
            <a:ext cx="223499" cy="315036"/>
            <a:chOff x="7930921" y="6382138"/>
            <a:chExt cx="491490" cy="692785"/>
          </a:xfrm>
        </p:grpSpPr>
        <p:sp>
          <p:nvSpPr>
            <p:cNvPr id="36" name="object 117">
              <a:extLst>
                <a:ext uri="{FF2B5EF4-FFF2-40B4-BE49-F238E27FC236}">
                  <a16:creationId xmlns:a16="http://schemas.microsoft.com/office/drawing/2014/main" id="{1F155676-3D5F-1767-78CF-C1D9B908DF27}"/>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object 118">
              <a:extLst>
                <a:ext uri="{FF2B5EF4-FFF2-40B4-BE49-F238E27FC236}">
                  <a16:creationId xmlns:a16="http://schemas.microsoft.com/office/drawing/2014/main" id="{A1B09F20-8278-7647-AE39-189CF77BDCC4}"/>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object 119">
              <a:extLst>
                <a:ext uri="{FF2B5EF4-FFF2-40B4-BE49-F238E27FC236}">
                  <a16:creationId xmlns:a16="http://schemas.microsoft.com/office/drawing/2014/main" id="{9650B364-CB68-322E-31BF-924B1AFF92C6}"/>
                </a:ext>
              </a:extLst>
            </p:cNvPr>
            <p:cNvPicPr/>
            <p:nvPr/>
          </p:nvPicPr>
          <p:blipFill>
            <a:blip r:embed="rId4" cstate="screen">
              <a:extLst>
                <a:ext uri="{28A0092B-C50C-407E-A947-70E740481C1C}">
                  <a14:useLocalDpi xmlns:a14="http://schemas.microsoft.com/office/drawing/2010/main"/>
                </a:ext>
              </a:extLst>
            </a:blip>
            <a:stretch>
              <a:fillRect/>
            </a:stretch>
          </p:blipFill>
          <p:spPr>
            <a:xfrm>
              <a:off x="8053791" y="6505018"/>
              <a:ext cx="245411" cy="245411"/>
            </a:xfrm>
            <a:prstGeom prst="rect">
              <a:avLst/>
            </a:prstGeom>
            <a:ln>
              <a:noFill/>
            </a:ln>
          </p:spPr>
        </p:pic>
        <p:sp>
          <p:nvSpPr>
            <p:cNvPr id="39" name="object 120">
              <a:extLst>
                <a:ext uri="{FF2B5EF4-FFF2-40B4-BE49-F238E27FC236}">
                  <a16:creationId xmlns:a16="http://schemas.microsoft.com/office/drawing/2014/main" id="{8DC7C249-DE39-C173-BFD5-6DD354F51430}"/>
                </a:ext>
              </a:extLst>
            </p:cNvPr>
            <p:cNvSpPr/>
            <p:nvPr/>
          </p:nvSpPr>
          <p:spPr>
            <a:xfrm>
              <a:off x="8176504" y="6873129"/>
              <a:ext cx="0" cy="196850"/>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0" name="object 121">
            <a:extLst>
              <a:ext uri="{FF2B5EF4-FFF2-40B4-BE49-F238E27FC236}">
                <a16:creationId xmlns:a16="http://schemas.microsoft.com/office/drawing/2014/main" id="{819FFF17-C9AB-806B-D32B-4C5BD80D7F11}"/>
              </a:ext>
            </a:extLst>
          </p:cNvPr>
          <p:cNvSpPr txBox="1"/>
          <p:nvPr/>
        </p:nvSpPr>
        <p:spPr>
          <a:xfrm>
            <a:off x="2871531" y="2957199"/>
            <a:ext cx="2034603" cy="425304"/>
          </a:xfrm>
          <a:prstGeom prst="rect">
            <a:avLst/>
          </a:prstGeom>
          <a:solidFill>
            <a:srgbClr val="1F6B87"/>
          </a:solidFill>
        </p:spPr>
        <p:txBody>
          <a:bodyPr vert="horz" wrap="square" lIns="0" tIns="30031" rIns="0" bIns="0" rtlCol="0">
            <a:spAutoFit/>
          </a:bodyPr>
          <a:lstStyle/>
          <a:p>
            <a:pPr marL="44461" marR="0" lvl="0" indent="0" algn="ctr" defTabSz="914338" rtl="0" eaLnBrk="1" fontAlgn="auto" latinLnBrk="0" hangingPunct="1">
              <a:lnSpc>
                <a:spcPct val="100000"/>
              </a:lnSpc>
              <a:spcBef>
                <a:spcPts val="235"/>
              </a:spcBef>
              <a:spcAft>
                <a:spcPts val="0"/>
              </a:spcAft>
              <a:buClrTx/>
              <a:buSzTx/>
              <a:buFontTx/>
              <a:buNone/>
              <a:tabLst/>
              <a:defRPr/>
            </a:pPr>
            <a:r>
              <a:rPr kumimoji="0" sz="1200" b="1" i="0" u="none" strike="noStrike" kern="1200" cap="none" spc="4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Anamnesis</a:t>
            </a:r>
            <a:r>
              <a:rPr kumimoji="0" sz="1200" b="1" i="0" u="none" strike="noStrike" kern="1200" cap="none" spc="-7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3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a:t>
            </a:r>
            <a:r>
              <a:rPr kumimoji="0" sz="1200" b="1" i="0" u="none" strike="noStrike" kern="1200" cap="none" spc="-7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23"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exploración</a:t>
            </a:r>
            <a:endParaRPr kumimoji="0" lang="es-ES" sz="1200" b="1" i="0" u="none" strike="noStrike" kern="12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4461" marR="0" lvl="0" indent="0" algn="l" defTabSz="914338" rtl="0" eaLnBrk="1" fontAlgn="auto" latinLnBrk="0" hangingPunct="1">
              <a:lnSpc>
                <a:spcPct val="100000"/>
              </a:lnSpc>
              <a:spcBef>
                <a:spcPts val="235"/>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bject 124">
            <a:extLst>
              <a:ext uri="{FF2B5EF4-FFF2-40B4-BE49-F238E27FC236}">
                <a16:creationId xmlns:a16="http://schemas.microsoft.com/office/drawing/2014/main" id="{B19BCB3D-0DEB-1EB4-6683-C869FA86EC02}"/>
              </a:ext>
            </a:extLst>
          </p:cNvPr>
          <p:cNvSpPr txBox="1"/>
          <p:nvPr/>
        </p:nvSpPr>
        <p:spPr>
          <a:xfrm>
            <a:off x="5028691" y="2963810"/>
            <a:ext cx="2910628" cy="392481"/>
          </a:xfrm>
          <a:prstGeom prst="rect">
            <a:avLst/>
          </a:prstGeom>
          <a:solidFill>
            <a:srgbClr val="1F6B87"/>
          </a:solidFill>
        </p:spPr>
        <p:txBody>
          <a:bodyPr vert="horz" wrap="square" lIns="0" tIns="27433" rIns="0" bIns="0" rtlCol="0">
            <a:spAutoFit/>
          </a:bodyPr>
          <a:lstStyle/>
          <a:p>
            <a:pPr marL="66693" marR="40998" lvl="0" indent="0" algn="ctr" defTabSz="914338" rtl="0" eaLnBrk="1" fontAlgn="auto" latinLnBrk="0" hangingPunct="1">
              <a:lnSpc>
                <a:spcPct val="101800"/>
              </a:lnSpc>
              <a:spcBef>
                <a:spcPts val="216"/>
              </a:spcBef>
              <a:spcAft>
                <a:spcPts val="0"/>
              </a:spcAft>
              <a:buClrTx/>
              <a:buSzTx/>
              <a:buFontTx/>
              <a:buNone/>
              <a:tabLst/>
              <a:defRPr/>
            </a:pPr>
            <a:r>
              <a:rPr kumimoji="0" sz="1200" b="1" i="0" u="none" strike="noStrike" kern="1200" cap="none" spc="3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Diagnóstico</a:t>
            </a:r>
            <a:r>
              <a:rPr kumimoji="0" sz="1200" b="1" i="0" u="none" strike="noStrike" kern="120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
            </a:r>
            <a:r>
              <a:rPr kumimoji="0" sz="1200" b="1" i="0" u="none" strike="noStrike" kern="1200" cap="none" spc="-4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3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psoriasis </a:t>
            </a:r>
            <a:r>
              <a:rPr kumimoji="0" sz="1200" b="1" i="0" u="none" strike="noStrike" kern="1200" cap="none" spc="32"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en</a:t>
            </a:r>
            <a:r>
              <a:rPr kumimoji="0" sz="1200" b="1" i="0" u="none" strike="noStrike" kern="1200" cap="none" spc="-4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44"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placas</a:t>
            </a:r>
            <a:br>
              <a:rPr kumimoji="0" lang="es-ES" sz="1200" b="1" i="0" u="none" strike="noStrike" kern="1200" cap="none" spc="4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bject 125">
            <a:extLst>
              <a:ext uri="{FF2B5EF4-FFF2-40B4-BE49-F238E27FC236}">
                <a16:creationId xmlns:a16="http://schemas.microsoft.com/office/drawing/2014/main" id="{FF2194FE-8BE1-0287-6AAE-46F79312B8EE}"/>
              </a:ext>
            </a:extLst>
          </p:cNvPr>
          <p:cNvSpPr txBox="1"/>
          <p:nvPr/>
        </p:nvSpPr>
        <p:spPr>
          <a:xfrm>
            <a:off x="5190965" y="3469341"/>
            <a:ext cx="2322346" cy="1190189"/>
          </a:xfrm>
          <a:prstGeom prst="rect">
            <a:avLst/>
          </a:prstGeom>
        </p:spPr>
        <p:txBody>
          <a:bodyPr vert="horz" wrap="square" lIns="0" tIns="5198" rIns="0" bIns="0"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Placas </a:t>
            </a:r>
            <a:r>
              <a:rPr kumimoji="0" lang="es-ES" sz="1200" b="1"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eritematodescamativas</a:t>
            </a: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intensamente pruriginosas en la región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fronto</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-parietal y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parieto</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-occipital bilateral</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Valores de escalas: </a:t>
            </a:r>
            <a:b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1, BSA 2 %, DLQI 12</a:t>
            </a:r>
            <a:endParaRPr kumimoji="0"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endParaRPr>
          </a:p>
        </p:txBody>
      </p:sp>
      <p:sp>
        <p:nvSpPr>
          <p:cNvPr id="50" name="object 130">
            <a:extLst>
              <a:ext uri="{FF2B5EF4-FFF2-40B4-BE49-F238E27FC236}">
                <a16:creationId xmlns:a16="http://schemas.microsoft.com/office/drawing/2014/main" id="{EDC2CB24-1B99-812C-9935-4DD084B280F0}"/>
              </a:ext>
            </a:extLst>
          </p:cNvPr>
          <p:cNvSpPr/>
          <p:nvPr/>
        </p:nvSpPr>
        <p:spPr>
          <a:xfrm>
            <a:off x="5329588" y="3076860"/>
            <a:ext cx="0" cy="82739"/>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CuadroTexto 59">
            <a:extLst>
              <a:ext uri="{FF2B5EF4-FFF2-40B4-BE49-F238E27FC236}">
                <a16:creationId xmlns:a16="http://schemas.microsoft.com/office/drawing/2014/main" id="{4D16063A-9D40-5346-CF7B-33AED0EF3C4C}"/>
              </a:ext>
            </a:extLst>
          </p:cNvPr>
          <p:cNvSpPr txBox="1"/>
          <p:nvPr/>
        </p:nvSpPr>
        <p:spPr>
          <a:xfrm>
            <a:off x="2987593" y="3459201"/>
            <a:ext cx="1834019" cy="1200329"/>
          </a:xfrm>
          <a:prstGeom prst="rect">
            <a:avLst/>
          </a:prstGeom>
          <a:noFill/>
        </p:spPr>
        <p:txBody>
          <a:bodyPr wrap="square" rtlCol="0">
            <a:spAutoFit/>
          </a:bodyPr>
          <a:lstStyle/>
          <a:p>
            <a:pPr marL="87313" marR="0" lvl="0" indent="-87313" algn="l" defTabSz="9143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Tratamientos previos: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champú con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ciclopirox</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olamina</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y solución de </a:t>
            </a:r>
            <a:r>
              <a:rPr kumimoji="0" lang="es-ES" sz="12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clobetasol</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propionato; con escasa respuesta</a:t>
            </a:r>
          </a:p>
        </p:txBody>
      </p:sp>
      <p:sp>
        <p:nvSpPr>
          <p:cNvPr id="61" name="CuadroTexto 60">
            <a:extLst>
              <a:ext uri="{FF2B5EF4-FFF2-40B4-BE49-F238E27FC236}">
                <a16:creationId xmlns:a16="http://schemas.microsoft.com/office/drawing/2014/main" id="{3B814971-97A9-E4E2-B4A7-330F07F15B85}"/>
              </a:ext>
            </a:extLst>
          </p:cNvPr>
          <p:cNvSpPr txBox="1"/>
          <p:nvPr/>
        </p:nvSpPr>
        <p:spPr>
          <a:xfrm>
            <a:off x="7976094" y="3438330"/>
            <a:ext cx="3614268" cy="1615827"/>
          </a:xfrm>
          <a:prstGeom prst="rect">
            <a:avLst/>
          </a:prstGeom>
          <a:noFill/>
        </p:spPr>
        <p:txBody>
          <a:bodyPr wrap="square" rtlCol="0">
            <a:spAutoFit/>
          </a:bodyPr>
          <a:lstStyle/>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Resolución completa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del eritema y la descamación, así como desaparición del prurito y el dolor</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Valores de escalas: </a:t>
            </a:r>
            <a:r>
              <a:rPr kumimoji="0" lang="it-IT"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0, BSA 0, DLQI 1</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Gran satisfacción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con la galénica</a:t>
            </a:r>
          </a:p>
          <a:p>
            <a:pPr marL="87313" marR="0" lvl="0" indent="-87313" algn="l" defTabSz="91433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Sin nuevos brotes </a:t>
            </a:r>
            <a:r>
              <a:rPr kumimoji="0" lang="es-ES" sz="12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ni reporte de efectos adversos</a:t>
            </a:r>
          </a:p>
        </p:txBody>
      </p:sp>
      <p:sp>
        <p:nvSpPr>
          <p:cNvPr id="65" name="CuadroTexto 64">
            <a:extLst>
              <a:ext uri="{FF2B5EF4-FFF2-40B4-BE49-F238E27FC236}">
                <a16:creationId xmlns:a16="http://schemas.microsoft.com/office/drawing/2014/main" id="{67E11F01-209C-4D80-C0FD-1052C51ED74E}"/>
              </a:ext>
            </a:extLst>
          </p:cNvPr>
          <p:cNvSpPr txBox="1"/>
          <p:nvPr/>
        </p:nvSpPr>
        <p:spPr>
          <a:xfrm>
            <a:off x="891826" y="5420316"/>
            <a:ext cx="3789498" cy="584775"/>
          </a:xfrm>
          <a:prstGeom prst="rect">
            <a:avLst/>
          </a:prstGeom>
          <a:noFill/>
        </p:spPr>
        <p:txBody>
          <a:bodyPr wrap="square" rtlCol="0">
            <a:spAutoFit/>
          </a:bodyPr>
          <a:lstStyle/>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Abreviaturas:</a:t>
            </a:r>
          </a:p>
          <a:p>
            <a:pPr marL="0" marR="0" lvl="0" indent="0" algn="l" defTabSz="914338"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BSA: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área de superficie corporal; </a:t>
            </a: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CAL/BDP</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1F6B87"/>
                </a:solidFill>
                <a:effectLst/>
                <a:uLnTx/>
                <a:uFillTx/>
                <a:latin typeface="Arial" panose="020B0604020202020204" pitchFamily="34" charset="0"/>
                <a:ea typeface="+mn-ea"/>
                <a:cs typeface="Arial" panose="020B0604020202020204" pitchFamily="34" charset="0"/>
              </a:rPr>
              <a:t>calcipotriol</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/betametasona; </a:t>
            </a:r>
            <a:b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b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DLQI: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índice de calidad de vida en dermatología; </a:t>
            </a:r>
            <a:r>
              <a:rPr kumimoji="0" lang="es-ES" sz="800" b="1"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PASI: </a:t>
            </a:r>
            <a:r>
              <a:rPr kumimoji="0" lang="es-ES" sz="800" b="0" i="0" u="none" strike="noStrike" kern="1200" cap="none" spc="0" normalizeH="0" baseline="0" noProof="0" dirty="0">
                <a:ln>
                  <a:noFill/>
                </a:ln>
                <a:solidFill>
                  <a:srgbClr val="1F6B87"/>
                </a:solidFill>
                <a:effectLst/>
                <a:uLnTx/>
                <a:uFillTx/>
                <a:latin typeface="Arial" panose="020B0604020202020204" pitchFamily="34" charset="0"/>
                <a:ea typeface="+mn-ea"/>
                <a:cs typeface="Arial" panose="020B0604020202020204" pitchFamily="34" charset="0"/>
              </a:rPr>
              <a:t>índice de severidad del área de psoriasis</a:t>
            </a:r>
          </a:p>
        </p:txBody>
      </p:sp>
      <p:grpSp>
        <p:nvGrpSpPr>
          <p:cNvPr id="12" name="Grupo 11">
            <a:extLst>
              <a:ext uri="{FF2B5EF4-FFF2-40B4-BE49-F238E27FC236}">
                <a16:creationId xmlns:a16="http://schemas.microsoft.com/office/drawing/2014/main" id="{84FF42F7-6AE3-045D-69E8-84E0EBBA9C22}"/>
              </a:ext>
            </a:extLst>
          </p:cNvPr>
          <p:cNvGrpSpPr/>
          <p:nvPr/>
        </p:nvGrpSpPr>
        <p:grpSpPr>
          <a:xfrm>
            <a:off x="6298497" y="2679461"/>
            <a:ext cx="218878" cy="286296"/>
            <a:chOff x="5255878" y="2874559"/>
            <a:chExt cx="218878" cy="286296"/>
          </a:xfrm>
        </p:grpSpPr>
        <p:grpSp>
          <p:nvGrpSpPr>
            <p:cNvPr id="10" name="Grupo 9">
              <a:extLst>
                <a:ext uri="{FF2B5EF4-FFF2-40B4-BE49-F238E27FC236}">
                  <a16:creationId xmlns:a16="http://schemas.microsoft.com/office/drawing/2014/main" id="{49A8ADBE-A87B-0AF3-6E92-59FCF5BA9A8C}"/>
                </a:ext>
              </a:extLst>
            </p:cNvPr>
            <p:cNvGrpSpPr/>
            <p:nvPr/>
          </p:nvGrpSpPr>
          <p:grpSpPr>
            <a:xfrm>
              <a:off x="5255878" y="2874559"/>
              <a:ext cx="218878" cy="202310"/>
              <a:chOff x="5255878" y="2874559"/>
              <a:chExt cx="218878" cy="202310"/>
            </a:xfrm>
          </p:grpSpPr>
          <p:sp>
            <p:nvSpPr>
              <p:cNvPr id="47" name="object 127">
                <a:extLst>
                  <a:ext uri="{FF2B5EF4-FFF2-40B4-BE49-F238E27FC236}">
                    <a16:creationId xmlns:a16="http://schemas.microsoft.com/office/drawing/2014/main" id="{4E35F003-1673-2111-3C0F-1A8D711AB7F0}"/>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object 128">
                <a:extLst>
                  <a:ext uri="{FF2B5EF4-FFF2-40B4-BE49-F238E27FC236}">
                    <a16:creationId xmlns:a16="http://schemas.microsoft.com/office/drawing/2014/main" id="{78E02B65-6A27-8C31-F097-F381A010CDCE}"/>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9" name="object 129">
                <a:extLst>
                  <a:ext uri="{FF2B5EF4-FFF2-40B4-BE49-F238E27FC236}">
                    <a16:creationId xmlns:a16="http://schemas.microsoft.com/office/drawing/2014/main" id="{792A1071-36AB-2A16-D0E4-49FEEB916B20}"/>
                  </a:ext>
                </a:extLst>
              </p:cNvPr>
              <p:cNvPicPr/>
              <p:nvPr/>
            </p:nvPicPr>
            <p:blipFill>
              <a:blip r:embed="rId5" cstate="screen">
                <a:extLst>
                  <a:ext uri="{28A0092B-C50C-407E-A947-70E740481C1C}">
                    <a14:useLocalDpi xmlns:a14="http://schemas.microsoft.com/office/drawing/2010/main"/>
                  </a:ext>
                </a:extLst>
              </a:blip>
              <a:stretch>
                <a:fillRect/>
              </a:stretch>
            </p:blipFill>
            <p:spPr>
              <a:xfrm>
                <a:off x="5309519" y="2924139"/>
                <a:ext cx="111597" cy="103150"/>
              </a:xfrm>
              <a:prstGeom prst="rect">
                <a:avLst/>
              </a:prstGeom>
            </p:spPr>
          </p:pic>
        </p:grpSp>
        <p:sp>
          <p:nvSpPr>
            <p:cNvPr id="8" name="object 109">
              <a:extLst>
                <a:ext uri="{FF2B5EF4-FFF2-40B4-BE49-F238E27FC236}">
                  <a16:creationId xmlns:a16="http://schemas.microsoft.com/office/drawing/2014/main" id="{E74C2CC8-09AF-27FE-F1E8-E64495E36172}"/>
                </a:ext>
              </a:extLst>
            </p:cNvPr>
            <p:cNvSpPr/>
            <p:nvPr/>
          </p:nvSpPr>
          <p:spPr>
            <a:xfrm>
              <a:off x="5367738" y="3071340"/>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 name="Grupo 3">
            <a:extLst>
              <a:ext uri="{FF2B5EF4-FFF2-40B4-BE49-F238E27FC236}">
                <a16:creationId xmlns:a16="http://schemas.microsoft.com/office/drawing/2014/main" id="{CA5EEAE0-A254-7756-320D-296920B80728}"/>
              </a:ext>
            </a:extLst>
          </p:cNvPr>
          <p:cNvGrpSpPr/>
          <p:nvPr/>
        </p:nvGrpSpPr>
        <p:grpSpPr>
          <a:xfrm>
            <a:off x="9131851" y="2203490"/>
            <a:ext cx="1294791" cy="338334"/>
            <a:chOff x="6911132" y="2093121"/>
            <a:chExt cx="1294791" cy="338334"/>
          </a:xfrm>
        </p:grpSpPr>
        <p:grpSp>
          <p:nvGrpSpPr>
            <p:cNvPr id="123" name="Grupo 122">
              <a:extLst>
                <a:ext uri="{FF2B5EF4-FFF2-40B4-BE49-F238E27FC236}">
                  <a16:creationId xmlns:a16="http://schemas.microsoft.com/office/drawing/2014/main" id="{739C6A4E-1C5E-55A3-1B7F-C0FACBAA3B9F}"/>
                </a:ext>
              </a:extLst>
            </p:cNvPr>
            <p:cNvGrpSpPr/>
            <p:nvPr/>
          </p:nvGrpSpPr>
          <p:grpSpPr>
            <a:xfrm>
              <a:off x="6911132" y="2319752"/>
              <a:ext cx="1294791" cy="111703"/>
              <a:chOff x="6598737" y="2699524"/>
              <a:chExt cx="1294791" cy="111703"/>
            </a:xfrm>
          </p:grpSpPr>
          <p:sp>
            <p:nvSpPr>
              <p:cNvPr id="124" name="object 110">
                <a:extLst>
                  <a:ext uri="{FF2B5EF4-FFF2-40B4-BE49-F238E27FC236}">
                    <a16:creationId xmlns:a16="http://schemas.microsoft.com/office/drawing/2014/main" id="{BDFADF7D-BA04-41F1-E781-6D3C5F23F26C}"/>
                  </a:ext>
                </a:extLst>
              </p:cNvPr>
              <p:cNvSpPr/>
              <p:nvPr/>
            </p:nvSpPr>
            <p:spPr>
              <a:xfrm>
                <a:off x="6598737" y="2699524"/>
                <a:ext cx="1294791" cy="45719"/>
              </a:xfrm>
              <a:custGeom>
                <a:avLst/>
                <a:gdLst/>
                <a:ahLst/>
                <a:cxnLst/>
                <a:rect l="l" t="t" r="r" b="b"/>
                <a:pathLst>
                  <a:path w="2847340">
                    <a:moveTo>
                      <a:pt x="0" y="0"/>
                    </a:moveTo>
                    <a:lnTo>
                      <a:pt x="2846771" y="0"/>
                    </a:lnTo>
                  </a:path>
                </a:pathLst>
              </a:custGeom>
              <a:ln w="29449">
                <a:solidFill>
                  <a:srgbClr val="F9869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object 111">
                <a:extLst>
                  <a:ext uri="{FF2B5EF4-FFF2-40B4-BE49-F238E27FC236}">
                    <a16:creationId xmlns:a16="http://schemas.microsoft.com/office/drawing/2014/main" id="{EA9F3295-4535-28E4-FBC0-CC036E66D513}"/>
                  </a:ext>
                </a:extLst>
              </p:cNvPr>
              <p:cNvSpPr/>
              <p:nvPr/>
            </p:nvSpPr>
            <p:spPr>
              <a:xfrm>
                <a:off x="7205021" y="2709805"/>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6" name="object 112">
              <a:extLst>
                <a:ext uri="{FF2B5EF4-FFF2-40B4-BE49-F238E27FC236}">
                  <a16:creationId xmlns:a16="http://schemas.microsoft.com/office/drawing/2014/main" id="{FCAA1854-1DC6-AD3E-5478-88FC6B4272FC}"/>
                </a:ext>
              </a:extLst>
            </p:cNvPr>
            <p:cNvSpPr txBox="1"/>
            <p:nvPr/>
          </p:nvSpPr>
          <p:spPr>
            <a:xfrm>
              <a:off x="7197872" y="2093121"/>
              <a:ext cx="991099" cy="167646"/>
            </a:xfrm>
            <a:prstGeom prst="rect">
              <a:avLst/>
            </a:prstGeom>
          </p:spPr>
          <p:txBody>
            <a:bodyPr vert="horz" wrap="square" lIns="0" tIns="6640" rIns="0" bIns="0" rtlCol="0">
              <a:spAutoFit/>
            </a:bodyPr>
            <a:lstStyle/>
            <a:p>
              <a:pPr marL="5774" marR="0" lvl="0" indent="0" algn="l" defTabSz="914338" rtl="0" eaLnBrk="1" fontAlgn="auto" latinLnBrk="0" hangingPunct="1">
                <a:lnSpc>
                  <a:spcPct val="100000"/>
                </a:lnSpc>
                <a:spcBef>
                  <a:spcPts val="51"/>
                </a:spcBef>
                <a:spcAft>
                  <a:spcPts val="0"/>
                </a:spcAft>
                <a:buClrTx/>
                <a:buSzTx/>
                <a:buFontTx/>
                <a:buNone/>
                <a:tabLst/>
                <a:defRPr/>
              </a:pPr>
              <a:r>
                <a:rPr kumimoji="0" lang="es-ES" sz="1046" b="1" i="0" u="none" strike="noStrike" kern="1200" cap="none" spc="-6"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4 SEMANAS</a:t>
              </a:r>
              <a:endParaRPr kumimoji="0" sz="1046" b="1"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endParaRPr>
            </a:p>
          </p:txBody>
        </p:sp>
      </p:grpSp>
      <p:grpSp>
        <p:nvGrpSpPr>
          <p:cNvPr id="9" name="Grupo 8">
            <a:extLst>
              <a:ext uri="{FF2B5EF4-FFF2-40B4-BE49-F238E27FC236}">
                <a16:creationId xmlns:a16="http://schemas.microsoft.com/office/drawing/2014/main" id="{0A182315-9215-39B6-ACBD-424C276445DD}"/>
              </a:ext>
            </a:extLst>
          </p:cNvPr>
          <p:cNvGrpSpPr/>
          <p:nvPr/>
        </p:nvGrpSpPr>
        <p:grpSpPr>
          <a:xfrm>
            <a:off x="5561537" y="2425850"/>
            <a:ext cx="1668918" cy="112695"/>
            <a:chOff x="4592505" y="2320691"/>
            <a:chExt cx="1668918" cy="112695"/>
          </a:xfrm>
        </p:grpSpPr>
        <p:sp>
          <p:nvSpPr>
            <p:cNvPr id="127" name="object 131">
              <a:extLst>
                <a:ext uri="{FF2B5EF4-FFF2-40B4-BE49-F238E27FC236}">
                  <a16:creationId xmlns:a16="http://schemas.microsoft.com/office/drawing/2014/main" id="{F0424AEB-1A45-6DD4-540F-476FDA261B99}"/>
                </a:ext>
              </a:extLst>
            </p:cNvPr>
            <p:cNvSpPr/>
            <p:nvPr/>
          </p:nvSpPr>
          <p:spPr>
            <a:xfrm>
              <a:off x="4592505" y="2320691"/>
              <a:ext cx="1668918" cy="58299"/>
            </a:xfrm>
            <a:custGeom>
              <a:avLst/>
              <a:gdLst/>
              <a:ahLst/>
              <a:cxnLst/>
              <a:rect l="l" t="t" r="r" b="b"/>
              <a:pathLst>
                <a:path w="2712719">
                  <a:moveTo>
                    <a:pt x="0" y="0"/>
                  </a:moveTo>
                  <a:lnTo>
                    <a:pt x="2712541" y="0"/>
                  </a:lnTo>
                </a:path>
              </a:pathLst>
            </a:custGeom>
            <a:ln w="29449">
              <a:solidFill>
                <a:srgbClr val="F98695"/>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object 132">
              <a:extLst>
                <a:ext uri="{FF2B5EF4-FFF2-40B4-BE49-F238E27FC236}">
                  <a16:creationId xmlns:a16="http://schemas.microsoft.com/office/drawing/2014/main" id="{0FDCAF4B-A8A9-AD10-23C1-69DDA85D6C73}"/>
                </a:ext>
              </a:extLst>
            </p:cNvPr>
            <p:cNvSpPr/>
            <p:nvPr/>
          </p:nvSpPr>
          <p:spPr>
            <a:xfrm>
              <a:off x="5328168" y="2331964"/>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9" name="object 139">
            <a:extLst>
              <a:ext uri="{FF2B5EF4-FFF2-40B4-BE49-F238E27FC236}">
                <a16:creationId xmlns:a16="http://schemas.microsoft.com/office/drawing/2014/main" id="{C6F7CD56-B996-C007-0BD7-83535A08F678}"/>
              </a:ext>
            </a:extLst>
          </p:cNvPr>
          <p:cNvSpPr txBox="1"/>
          <p:nvPr/>
        </p:nvSpPr>
        <p:spPr>
          <a:xfrm>
            <a:off x="5563255" y="2192032"/>
            <a:ext cx="1732371" cy="172258"/>
          </a:xfrm>
          <a:prstGeom prst="rect">
            <a:avLst/>
          </a:prstGeom>
        </p:spPr>
        <p:txBody>
          <a:bodyPr vert="horz" wrap="square" lIns="0" tIns="18192" rIns="0" bIns="0" rtlCol="0">
            <a:spAutoFit/>
          </a:bodyPr>
          <a:lstStyle/>
          <a:p>
            <a:pPr marL="326536" marR="2311" lvl="0" indent="-321050" algn="l" defTabSz="914338" rtl="0" eaLnBrk="1" fontAlgn="auto" latinLnBrk="0" hangingPunct="1">
              <a:lnSpc>
                <a:spcPts val="1196"/>
              </a:lnSpc>
              <a:spcBef>
                <a:spcPts val="142"/>
              </a:spcBef>
              <a:spcAft>
                <a:spcPts val="0"/>
              </a:spcAft>
              <a:buClrTx/>
              <a:buSzTx/>
              <a:buFontTx/>
              <a:buNone/>
              <a:tabLst/>
              <a:defRPr/>
            </a:pPr>
            <a:r>
              <a:rPr kumimoji="0" sz="1046" b="1"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INICIO</a:t>
            </a:r>
            <a:r>
              <a:rPr kumimoji="0" sz="1046" b="1" i="0" u="none" strike="noStrike" kern="1200" cap="none" spc="4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 </a:t>
            </a:r>
            <a:r>
              <a:rPr kumimoji="0" sz="1046" b="1" i="0" u="none" strike="noStrike" kern="1200" cap="none" spc="45"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CAL/BDP*</a:t>
            </a:r>
            <a:r>
              <a:rPr kumimoji="0" lang="es-ES" sz="1046" b="1" i="0" u="none" strike="noStrike" kern="1200" cap="none" spc="45"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 </a:t>
            </a:r>
            <a:r>
              <a:rPr kumimoji="0" sz="1046" b="1" i="0" u="none" strike="noStrike" kern="1200" cap="none" spc="-6"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rPr>
              <a:t>CREMA</a:t>
            </a:r>
            <a:endParaRPr kumimoji="0" sz="1046" b="0" i="0" u="none" strike="noStrike" kern="1200" cap="none" spc="0" normalizeH="0" baseline="0" noProof="0" dirty="0">
              <a:ln>
                <a:noFill/>
              </a:ln>
              <a:solidFill>
                <a:srgbClr val="F98695"/>
              </a:solidFill>
              <a:effectLst/>
              <a:uLnTx/>
              <a:uFillTx/>
              <a:latin typeface="Arial" panose="020B0604020202020204" pitchFamily="34" charset="0"/>
              <a:ea typeface="+mn-ea"/>
              <a:cs typeface="Arial" panose="020B0604020202020204" pitchFamily="34" charset="0"/>
            </a:endParaRPr>
          </a:p>
        </p:txBody>
      </p:sp>
      <p:grpSp>
        <p:nvGrpSpPr>
          <p:cNvPr id="6" name="Grupo 5">
            <a:extLst>
              <a:ext uri="{FF2B5EF4-FFF2-40B4-BE49-F238E27FC236}">
                <a16:creationId xmlns:a16="http://schemas.microsoft.com/office/drawing/2014/main" id="{B925DA41-31F5-C314-A410-DBEDDFED8DC6}"/>
              </a:ext>
            </a:extLst>
          </p:cNvPr>
          <p:cNvGrpSpPr/>
          <p:nvPr/>
        </p:nvGrpSpPr>
        <p:grpSpPr>
          <a:xfrm>
            <a:off x="670183" y="2644947"/>
            <a:ext cx="239672" cy="310881"/>
            <a:chOff x="1566521" y="2563992"/>
            <a:chExt cx="239672" cy="310881"/>
          </a:xfrm>
        </p:grpSpPr>
        <p:sp>
          <p:nvSpPr>
            <p:cNvPr id="20" name="object 99">
              <a:extLst>
                <a:ext uri="{FF2B5EF4-FFF2-40B4-BE49-F238E27FC236}">
                  <a16:creationId xmlns:a16="http://schemas.microsoft.com/office/drawing/2014/main" id="{901212D9-F49C-9041-5CC9-85C4246341F3}"/>
                </a:ext>
              </a:extLst>
            </p:cNvPr>
            <p:cNvSpPr/>
            <p:nvPr/>
          </p:nvSpPr>
          <p:spPr>
            <a:xfrm>
              <a:off x="1566521" y="2571514"/>
              <a:ext cx="239672" cy="202077"/>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object 100">
              <a:extLst>
                <a:ext uri="{FF2B5EF4-FFF2-40B4-BE49-F238E27FC236}">
                  <a16:creationId xmlns:a16="http://schemas.microsoft.com/office/drawing/2014/main" id="{6A101DA1-8EE8-D86E-6530-029A60BEA1F2}"/>
                </a:ext>
              </a:extLst>
            </p:cNvPr>
            <p:cNvSpPr/>
            <p:nvPr/>
          </p:nvSpPr>
          <p:spPr>
            <a:xfrm>
              <a:off x="1578357" y="2563992"/>
              <a:ext cx="216000" cy="217121"/>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object 101">
              <a:extLst>
                <a:ext uri="{FF2B5EF4-FFF2-40B4-BE49-F238E27FC236}">
                  <a16:creationId xmlns:a16="http://schemas.microsoft.com/office/drawing/2014/main" id="{82724E58-1E1D-9FAC-898A-C4C2D1BCECF4}"/>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25258" y="2621037"/>
              <a:ext cx="122199" cy="103031"/>
            </a:xfrm>
            <a:prstGeom prst="rect">
              <a:avLst/>
            </a:prstGeom>
            <a:ln>
              <a:noFill/>
            </a:ln>
          </p:spPr>
        </p:pic>
        <p:sp>
          <p:nvSpPr>
            <p:cNvPr id="23" name="object 102">
              <a:extLst>
                <a:ext uri="{FF2B5EF4-FFF2-40B4-BE49-F238E27FC236}">
                  <a16:creationId xmlns:a16="http://schemas.microsoft.com/office/drawing/2014/main" id="{31148A7F-19D5-0845-7BCF-BE8C8F22B8D7}"/>
                </a:ext>
              </a:extLst>
            </p:cNvPr>
            <p:cNvSpPr/>
            <p:nvPr/>
          </p:nvSpPr>
          <p:spPr>
            <a:xfrm>
              <a:off x="1686357" y="2631230"/>
              <a:ext cx="0" cy="82644"/>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object 120">
              <a:extLst>
                <a:ext uri="{FF2B5EF4-FFF2-40B4-BE49-F238E27FC236}">
                  <a16:creationId xmlns:a16="http://schemas.microsoft.com/office/drawing/2014/main" id="{5D49C0B5-FB48-57FC-7C0F-ED13008C7380}"/>
                </a:ext>
              </a:extLst>
            </p:cNvPr>
            <p:cNvSpPr/>
            <p:nvPr/>
          </p:nvSpPr>
          <p:spPr>
            <a:xfrm>
              <a:off x="1686357" y="2785358"/>
              <a:ext cx="0" cy="89515"/>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pPr marL="0" marR="0" lvl="0" indent="0" algn="l" defTabSz="914338" rtl="0" eaLnBrk="1" fontAlgn="auto" latinLnBrk="0" hangingPunct="1">
                <a:lnSpc>
                  <a:spcPct val="100000"/>
                </a:lnSpc>
                <a:spcBef>
                  <a:spcPts val="0"/>
                </a:spcBef>
                <a:spcAft>
                  <a:spcPts val="0"/>
                </a:spcAft>
                <a:buClrTx/>
                <a:buSzTx/>
                <a:buFontTx/>
                <a:buNone/>
                <a:tabLst/>
                <a:defRPr/>
              </a:pPr>
              <a:endParaRPr kumimoji="0" sz="81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Content Placeholder 15">
            <a:extLst>
              <a:ext uri="{FF2B5EF4-FFF2-40B4-BE49-F238E27FC236}">
                <a16:creationId xmlns:a16="http://schemas.microsoft.com/office/drawing/2014/main" id="{04F62E11-52DF-C7D7-19C7-222CCCD223EC}"/>
              </a:ext>
            </a:extLst>
          </p:cNvPr>
          <p:cNvSpPr>
            <a:spLocks noGrp="1"/>
          </p:cNvSpPr>
          <p:nvPr>
            <p:ph sz="quarter" idx="18"/>
          </p:nvPr>
        </p:nvSpPr>
        <p:spPr/>
        <p:txBody>
          <a:bodyPr>
            <a:normAutofit/>
          </a:bodyPr>
          <a:lstStyle/>
          <a:p>
            <a:r>
              <a:rPr lang="es-ES" dirty="0"/>
              <a:t>Psoriasis del cuero cabelludo</a:t>
            </a:r>
            <a:endParaRPr lang="en-US" dirty="0"/>
          </a:p>
        </p:txBody>
      </p:sp>
    </p:spTree>
    <p:extLst>
      <p:ext uri="{BB962C8B-B14F-4D97-AF65-F5344CB8AC3E}">
        <p14:creationId xmlns:p14="http://schemas.microsoft.com/office/powerpoint/2010/main" val="3740127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A5BD-E204-23F0-FE48-A4AC5DE2D96D}"/>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3C264D5-4BAE-3844-E8A4-578352D79144}"/>
              </a:ext>
            </a:extLst>
          </p:cNvPr>
          <p:cNvSpPr>
            <a:spLocks noGrp="1"/>
          </p:cNvSpPr>
          <p:nvPr>
            <p:ph sz="quarter" idx="13"/>
          </p:nvPr>
        </p:nvSpPr>
        <p:spPr>
          <a:xfrm>
            <a:off x="350711" y="1222340"/>
            <a:ext cx="11565924" cy="440196"/>
          </a:xfrm>
        </p:spPr>
        <p:txBody>
          <a:bodyPr/>
          <a:lstStyle/>
          <a:p>
            <a:r>
              <a:rPr lang="es-ES_tradnl" dirty="0"/>
              <a:t>Tratamiento con CAL/BDP crema</a:t>
            </a:r>
            <a:endParaRPr lang="es-ES" dirty="0"/>
          </a:p>
        </p:txBody>
      </p:sp>
      <p:sp>
        <p:nvSpPr>
          <p:cNvPr id="4" name="Marcador de contenido 3">
            <a:extLst>
              <a:ext uri="{FF2B5EF4-FFF2-40B4-BE49-F238E27FC236}">
                <a16:creationId xmlns:a16="http://schemas.microsoft.com/office/drawing/2014/main" id="{61E31776-AF32-F872-8091-6AD9C6A027DE}"/>
              </a:ext>
            </a:extLst>
          </p:cNvPr>
          <p:cNvSpPr>
            <a:spLocks noGrp="1"/>
          </p:cNvSpPr>
          <p:nvPr>
            <p:ph sz="quarter" idx="24"/>
          </p:nvPr>
        </p:nvSpPr>
        <p:spPr/>
        <p:txBody>
          <a:bodyPr/>
          <a:lstStyle/>
          <a:p>
            <a:r>
              <a:rPr lang="es-ES" dirty="0"/>
              <a:t>1. </a:t>
            </a:r>
            <a:r>
              <a:rPr lang="es-ES" dirty="0" err="1"/>
              <a:t>Pinter</a:t>
            </a:r>
            <a:r>
              <a:rPr lang="es-ES" dirty="0"/>
              <a:t> A, Galván J, </a:t>
            </a:r>
            <a:r>
              <a:rPr lang="es-ES" dirty="0" err="1"/>
              <a:t>Freischläger</a:t>
            </a:r>
            <a:r>
              <a:rPr lang="es-ES" dirty="0"/>
              <a:t> F. </a:t>
            </a:r>
            <a:r>
              <a:rPr lang="es-ES" dirty="0" err="1"/>
              <a:t>Best</a:t>
            </a:r>
            <a:r>
              <a:rPr lang="es-ES" dirty="0"/>
              <a:t> </a:t>
            </a:r>
            <a:r>
              <a:rPr lang="es-ES" dirty="0" err="1"/>
              <a:t>Responders</a:t>
            </a:r>
            <a:r>
              <a:rPr lang="es-ES" dirty="0"/>
              <a:t> </a:t>
            </a:r>
            <a:r>
              <a:rPr lang="es-ES" dirty="0" err="1"/>
              <a:t>to</a:t>
            </a:r>
            <a:r>
              <a:rPr lang="es-ES" dirty="0"/>
              <a:t> </a:t>
            </a:r>
            <a:r>
              <a:rPr lang="es-ES" dirty="0" err="1"/>
              <a:t>Calcipotriol</a:t>
            </a:r>
            <a:r>
              <a:rPr lang="es-ES" dirty="0"/>
              <a:t>/</a:t>
            </a:r>
            <a:r>
              <a:rPr lang="es-ES" dirty="0" err="1"/>
              <a:t>Betamethasone</a:t>
            </a:r>
            <a:r>
              <a:rPr lang="es-ES" dirty="0"/>
              <a:t> </a:t>
            </a:r>
            <a:r>
              <a:rPr lang="es-ES" dirty="0" err="1"/>
              <a:t>Dipropionate</a:t>
            </a:r>
            <a:r>
              <a:rPr lang="es-ES" dirty="0"/>
              <a:t> (CAL/BDP) PAD-  </a:t>
            </a:r>
            <a:r>
              <a:rPr lang="es-ES" dirty="0" err="1"/>
              <a:t>cream</a:t>
            </a:r>
            <a:r>
              <a:rPr lang="es-ES" dirty="0"/>
              <a:t>: Five case </a:t>
            </a:r>
            <a:r>
              <a:rPr lang="es-ES" dirty="0" err="1"/>
              <a:t>reports</a:t>
            </a:r>
            <a:r>
              <a:rPr lang="es-ES" dirty="0"/>
              <a:t> </a:t>
            </a:r>
            <a:r>
              <a:rPr lang="es-ES" dirty="0" err="1"/>
              <a:t>of</a:t>
            </a:r>
            <a:r>
              <a:rPr lang="es-ES" dirty="0"/>
              <a:t> </a:t>
            </a:r>
            <a:r>
              <a:rPr lang="es-ES" dirty="0" err="1"/>
              <a:t>patients</a:t>
            </a:r>
            <a:r>
              <a:rPr lang="es-ES" dirty="0"/>
              <a:t> </a:t>
            </a:r>
            <a:r>
              <a:rPr lang="es-ES" dirty="0" err="1"/>
              <a:t>with</a:t>
            </a:r>
            <a:r>
              <a:rPr lang="es-ES" dirty="0"/>
              <a:t> </a:t>
            </a:r>
            <a:r>
              <a:rPr lang="es-ES" dirty="0" err="1"/>
              <a:t>mild-to-moderate</a:t>
            </a:r>
            <a:r>
              <a:rPr lang="es-ES" dirty="0"/>
              <a:t> plaque psoriasis. Poster </a:t>
            </a:r>
            <a:r>
              <a:rPr lang="es-ES" dirty="0" err="1"/>
              <a:t>presented</a:t>
            </a:r>
            <a:r>
              <a:rPr lang="es-ES" dirty="0"/>
              <a:t> at 34th EADV </a:t>
            </a:r>
            <a:r>
              <a:rPr lang="es-ES" dirty="0" err="1"/>
              <a:t>Congresss</a:t>
            </a:r>
            <a:r>
              <a:rPr lang="es-ES" dirty="0"/>
              <a:t>. Paris, 17-20 </a:t>
            </a:r>
            <a:r>
              <a:rPr lang="es-ES" dirty="0" err="1"/>
              <a:t>September</a:t>
            </a:r>
            <a:r>
              <a:rPr lang="es-ES" dirty="0"/>
              <a:t> 2025.</a:t>
            </a:r>
          </a:p>
        </p:txBody>
      </p:sp>
      <p:sp>
        <p:nvSpPr>
          <p:cNvPr id="9" name="Marcador de contenido 8">
            <a:extLst>
              <a:ext uri="{FF2B5EF4-FFF2-40B4-BE49-F238E27FC236}">
                <a16:creationId xmlns:a16="http://schemas.microsoft.com/office/drawing/2014/main" id="{4BEC2993-E76C-F5AB-D356-053CF163F8E0}"/>
              </a:ext>
            </a:extLst>
          </p:cNvPr>
          <p:cNvSpPr>
            <a:spLocks noGrp="1"/>
          </p:cNvSpPr>
          <p:nvPr>
            <p:ph sz="quarter" idx="18"/>
          </p:nvPr>
        </p:nvSpPr>
        <p:spPr/>
        <p:txBody>
          <a:bodyPr>
            <a:normAutofit/>
          </a:bodyPr>
          <a:lstStyle/>
          <a:p>
            <a:r>
              <a:rPr lang="es-ES" dirty="0"/>
              <a:t>Placa </a:t>
            </a:r>
            <a:r>
              <a:rPr lang="es-ES" dirty="0" err="1"/>
              <a:t>eritemato</a:t>
            </a:r>
            <a:r>
              <a:rPr lang="es-ES" dirty="0"/>
              <a:t>‑escamosa</a:t>
            </a:r>
          </a:p>
        </p:txBody>
      </p:sp>
      <p:graphicFrame>
        <p:nvGraphicFramePr>
          <p:cNvPr id="5" name="Diagrama 4">
            <a:extLst>
              <a:ext uri="{FF2B5EF4-FFF2-40B4-BE49-F238E27FC236}">
                <a16:creationId xmlns:a16="http://schemas.microsoft.com/office/drawing/2014/main" id="{F431910B-07BD-72EF-2395-F55A346635F3}"/>
              </a:ext>
            </a:extLst>
          </p:cNvPr>
          <p:cNvGraphicFramePr/>
          <p:nvPr>
            <p:extLst>
              <p:ext uri="{D42A27DB-BD31-4B8C-83A1-F6EECF244321}">
                <p14:modId xmlns:p14="http://schemas.microsoft.com/office/powerpoint/2010/main" val="4146398447"/>
              </p:ext>
            </p:extLst>
          </p:nvPr>
        </p:nvGraphicFramePr>
        <p:xfrm>
          <a:off x="749801" y="200342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descr="Tatuaje en el brazo de una persona&#10;&#10;El contenido generado por IA puede ser incorrecto.">
            <a:extLst>
              <a:ext uri="{FF2B5EF4-FFF2-40B4-BE49-F238E27FC236}">
                <a16:creationId xmlns:a16="http://schemas.microsoft.com/office/drawing/2014/main" id="{EB4E12CA-1BC8-F79D-5C92-544BC1476B4A}"/>
              </a:ext>
            </a:extLst>
          </p:cNvPr>
          <p:cNvPicPr>
            <a:picLocks noChangeAspect="1"/>
          </p:cNvPicPr>
          <p:nvPr/>
        </p:nvPicPr>
        <p:blipFill>
          <a:blip r:embed="rId8"/>
          <a:stretch>
            <a:fillRect/>
          </a:stretch>
        </p:blipFill>
        <p:spPr>
          <a:xfrm>
            <a:off x="926320" y="2611703"/>
            <a:ext cx="3139712" cy="3101609"/>
          </a:xfrm>
          <a:prstGeom prst="rect">
            <a:avLst/>
          </a:prstGeom>
        </p:spPr>
      </p:pic>
      <p:pic>
        <p:nvPicPr>
          <p:cNvPr id="17" name="Imagen 16" descr="Mano de una persona&#10;&#10;El contenido generado por IA puede ser incorrecto.">
            <a:extLst>
              <a:ext uri="{FF2B5EF4-FFF2-40B4-BE49-F238E27FC236}">
                <a16:creationId xmlns:a16="http://schemas.microsoft.com/office/drawing/2014/main" id="{64681D3B-5200-F70A-9B3E-444FB30F62E1}"/>
              </a:ext>
            </a:extLst>
          </p:cNvPr>
          <p:cNvPicPr>
            <a:picLocks noChangeAspect="1"/>
          </p:cNvPicPr>
          <p:nvPr/>
        </p:nvPicPr>
        <p:blipFill>
          <a:blip r:embed="rId9"/>
          <a:stretch>
            <a:fillRect/>
          </a:stretch>
        </p:blipFill>
        <p:spPr>
          <a:xfrm>
            <a:off x="4296199" y="2611702"/>
            <a:ext cx="3223539" cy="3101609"/>
          </a:xfrm>
          <a:prstGeom prst="rect">
            <a:avLst/>
          </a:prstGeom>
        </p:spPr>
      </p:pic>
      <p:pic>
        <p:nvPicPr>
          <p:cNvPr id="19" name="Imagen 18" descr="Mano de una persona&#10;&#10;El contenido generado por IA puede ser incorrecto.">
            <a:extLst>
              <a:ext uri="{FF2B5EF4-FFF2-40B4-BE49-F238E27FC236}">
                <a16:creationId xmlns:a16="http://schemas.microsoft.com/office/drawing/2014/main" id="{6E3EF4BF-64AF-7EE5-AC49-8510BCCA0284}"/>
              </a:ext>
            </a:extLst>
          </p:cNvPr>
          <p:cNvPicPr>
            <a:picLocks noChangeAspect="1"/>
          </p:cNvPicPr>
          <p:nvPr/>
        </p:nvPicPr>
        <p:blipFill>
          <a:blip r:embed="rId10"/>
          <a:srcRect b="4869"/>
          <a:stretch>
            <a:fillRect/>
          </a:stretch>
        </p:blipFill>
        <p:spPr>
          <a:xfrm>
            <a:off x="7856463" y="2611702"/>
            <a:ext cx="3162574" cy="3139077"/>
          </a:xfrm>
          <a:prstGeom prst="rect">
            <a:avLst/>
          </a:prstGeom>
        </p:spPr>
      </p:pic>
      <p:sp>
        <p:nvSpPr>
          <p:cNvPr id="22" name="CuadroTexto 21">
            <a:extLst>
              <a:ext uri="{FF2B5EF4-FFF2-40B4-BE49-F238E27FC236}">
                <a16:creationId xmlns:a16="http://schemas.microsoft.com/office/drawing/2014/main" id="{B19294BE-2847-9CB1-9971-6F3E548752DD}"/>
              </a:ext>
            </a:extLst>
          </p:cNvPr>
          <p:cNvSpPr txBox="1"/>
          <p:nvPr/>
        </p:nvSpPr>
        <p:spPr>
          <a:xfrm>
            <a:off x="1056669" y="5814782"/>
            <a:ext cx="6170530" cy="200055"/>
          </a:xfrm>
          <a:prstGeom prst="rect">
            <a:avLst/>
          </a:prstGeom>
          <a:noFill/>
        </p:spPr>
        <p:txBody>
          <a:bodyPr wrap="square">
            <a:spAutoFit/>
          </a:bodyPr>
          <a:lstStyle/>
          <a:p>
            <a:r>
              <a:rPr lang="es-ES" sz="700" kern="1200" dirty="0">
                <a:solidFill>
                  <a:srgbClr val="012754"/>
                </a:solidFill>
                <a:latin typeface="+mn-lt"/>
                <a:ea typeface="+mn-ea"/>
                <a:cs typeface="+mn-cs"/>
              </a:rPr>
              <a:t>Imágenes extraídas de </a:t>
            </a:r>
            <a:r>
              <a:rPr lang="es-ES" sz="700" kern="1200" dirty="0" err="1">
                <a:solidFill>
                  <a:srgbClr val="012754"/>
                </a:solidFill>
                <a:latin typeface="+mn-lt"/>
                <a:ea typeface="+mn-ea"/>
                <a:cs typeface="+mn-cs"/>
              </a:rPr>
              <a:t>Pinter</a:t>
            </a:r>
            <a:r>
              <a:rPr lang="es-ES" sz="700" kern="1200" dirty="0">
                <a:solidFill>
                  <a:srgbClr val="012754"/>
                </a:solidFill>
                <a:latin typeface="+mn-lt"/>
                <a:ea typeface="+mn-ea"/>
                <a:cs typeface="+mn-cs"/>
              </a:rPr>
              <a:t> A. et al.</a:t>
            </a:r>
            <a:r>
              <a:rPr lang="es-ES" sz="700" kern="1200" baseline="30000" dirty="0">
                <a:solidFill>
                  <a:srgbClr val="012754"/>
                </a:solidFill>
                <a:latin typeface="+mn-lt"/>
                <a:ea typeface="+mn-ea"/>
                <a:cs typeface="+mn-cs"/>
              </a:rPr>
              <a:t>1</a:t>
            </a:r>
          </a:p>
        </p:txBody>
      </p:sp>
    </p:spTree>
    <p:extLst>
      <p:ext uri="{BB962C8B-B14F-4D97-AF65-F5344CB8AC3E}">
        <p14:creationId xmlns:p14="http://schemas.microsoft.com/office/powerpoint/2010/main" val="350318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7AF1DF-A794-C40F-84C3-17937A9354B5}"/>
              </a:ext>
            </a:extLst>
          </p:cNvPr>
          <p:cNvSpPr>
            <a:spLocks noGrp="1"/>
          </p:cNvSpPr>
          <p:nvPr>
            <p:ph sz="quarter" idx="18"/>
          </p:nvPr>
        </p:nvSpPr>
        <p:spPr/>
        <p:txBody>
          <a:bodyPr/>
          <a:lstStyle/>
          <a:p>
            <a:r>
              <a:rPr lang="es-ES" dirty="0"/>
              <a:t>Psoriasis </a:t>
            </a:r>
            <a:r>
              <a:rPr lang="es-ES" dirty="0" err="1"/>
              <a:t>Palmoplantar</a:t>
            </a:r>
            <a:endParaRPr lang="en-US" dirty="0"/>
          </a:p>
        </p:txBody>
      </p:sp>
      <p:sp>
        <p:nvSpPr>
          <p:cNvPr id="14" name="CuadroTexto 8">
            <a:extLst>
              <a:ext uri="{FF2B5EF4-FFF2-40B4-BE49-F238E27FC236}">
                <a16:creationId xmlns:a16="http://schemas.microsoft.com/office/drawing/2014/main" id="{666528D2-415A-7D06-3213-C498316045C7}"/>
              </a:ext>
            </a:extLst>
          </p:cNvPr>
          <p:cNvSpPr txBox="1"/>
          <p:nvPr/>
        </p:nvSpPr>
        <p:spPr>
          <a:xfrm>
            <a:off x="847860" y="2767280"/>
            <a:ext cx="2568078" cy="1323439"/>
          </a:xfrm>
          <a:prstGeom prst="rect">
            <a:avLst/>
          </a:prstGeom>
          <a:noFill/>
        </p:spPr>
        <p:txBody>
          <a:bodyPr wrap="square" rtlCol="0">
            <a:spAutoFit/>
          </a:bodyPr>
          <a:lstStyle/>
          <a:p>
            <a:r>
              <a:rPr lang="es-ES" sz="1600" dirty="0">
                <a:solidFill>
                  <a:srgbClr val="1F6B87"/>
                </a:solidFill>
                <a:latin typeface="Arial" panose="020B0604020202020204" pitchFamily="34" charset="0"/>
                <a:cs typeface="Arial" panose="020B0604020202020204" pitchFamily="34" charset="0"/>
              </a:rPr>
              <a:t>CAL/BDP crema destaca gracias a su </a:t>
            </a:r>
            <a:r>
              <a:rPr lang="es-ES" sz="1600" b="1" dirty="0">
                <a:solidFill>
                  <a:srgbClr val="1F6B87"/>
                </a:solidFill>
                <a:latin typeface="Arial" panose="020B0604020202020204" pitchFamily="34" charset="0"/>
                <a:cs typeface="Arial" panose="020B0604020202020204" pitchFamily="34" charset="0"/>
              </a:rPr>
              <a:t>facilidad de aplicación, elevada adherencia </a:t>
            </a:r>
            <a:r>
              <a:rPr lang="es-ES" sz="1600" dirty="0">
                <a:solidFill>
                  <a:srgbClr val="1F6B87"/>
                </a:solidFill>
                <a:latin typeface="Arial" panose="020B0604020202020204" pitchFamily="34" charset="0"/>
                <a:cs typeface="Arial" panose="020B0604020202020204" pitchFamily="34" charset="0"/>
              </a:rPr>
              <a:t>al tratamiento y </a:t>
            </a:r>
            <a:r>
              <a:rPr lang="es-ES" sz="1600" b="1" dirty="0">
                <a:solidFill>
                  <a:srgbClr val="1F6B87"/>
                </a:solidFill>
                <a:latin typeface="Arial" panose="020B0604020202020204" pitchFamily="34" charset="0"/>
                <a:cs typeface="Arial" panose="020B0604020202020204" pitchFamily="34" charset="0"/>
              </a:rPr>
              <a:t>perfil de efectividad.</a:t>
            </a:r>
          </a:p>
        </p:txBody>
      </p:sp>
      <p:sp>
        <p:nvSpPr>
          <p:cNvPr id="15" name="CuadroTexto 14">
            <a:extLst>
              <a:ext uri="{FF2B5EF4-FFF2-40B4-BE49-F238E27FC236}">
                <a16:creationId xmlns:a16="http://schemas.microsoft.com/office/drawing/2014/main" id="{9B8CB403-AC10-CCEF-61FD-514B06337E5D}"/>
              </a:ext>
            </a:extLst>
          </p:cNvPr>
          <p:cNvSpPr txBox="1"/>
          <p:nvPr/>
        </p:nvSpPr>
        <p:spPr>
          <a:xfrm>
            <a:off x="1515763" y="6309779"/>
            <a:ext cx="8488328" cy="297517"/>
          </a:xfrm>
          <a:prstGeom prst="rect">
            <a:avLst/>
          </a:prstGeom>
          <a:noFill/>
        </p:spPr>
        <p:txBody>
          <a:bodyPr wrap="square" rtlCol="0">
            <a:spAutoFit/>
          </a:bodyPr>
          <a:lstStyle/>
          <a:p>
            <a:pPr marL="5775">
              <a:lnSpc>
                <a:spcPts val="762"/>
              </a:lnSpc>
              <a:spcBef>
                <a:spcPts val="41"/>
              </a:spcBef>
            </a:pPr>
            <a:r>
              <a:rPr lang="es-ES" sz="800" dirty="0">
                <a:solidFill>
                  <a:srgbClr val="1F6B87"/>
                </a:solidFill>
                <a:latin typeface="Arial" panose="020B0604020202020204" pitchFamily="34" charset="0"/>
                <a:cs typeface="Arial" panose="020B0604020202020204" pitchFamily="34" charset="0"/>
              </a:rPr>
              <a:t>Alonso García Núñez A, Bueno Molina R, </a:t>
            </a:r>
            <a:r>
              <a:rPr lang="es-ES" sz="800" dirty="0" err="1">
                <a:solidFill>
                  <a:srgbClr val="1F6B87"/>
                </a:solidFill>
                <a:latin typeface="Arial" panose="020B0604020202020204" pitchFamily="34" charset="0"/>
                <a:cs typeface="Arial" panose="020B0604020202020204" pitchFamily="34" charset="0"/>
              </a:rPr>
              <a:t>Khiar</a:t>
            </a:r>
            <a:r>
              <a:rPr lang="es-ES" sz="800" dirty="0">
                <a:solidFill>
                  <a:srgbClr val="1F6B87"/>
                </a:solidFill>
                <a:latin typeface="Arial" panose="020B0604020202020204" pitchFamily="34" charset="0"/>
                <a:cs typeface="Arial" panose="020B0604020202020204" pitchFamily="34" charset="0"/>
              </a:rPr>
              <a:t> Fernández I, Rodríguez Fernández‑Freire L, Osorio Gómez G.  Eficacia de betametasona/</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 en crema acuosa aplicada en oclusión en el tratamiento de la psoriasis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Póster presentado en: 11º Congreso de Psoriasis; 16‑17 enero 2026; Madrid, España.</a:t>
            </a:r>
          </a:p>
        </p:txBody>
      </p:sp>
      <p:grpSp>
        <p:nvGrpSpPr>
          <p:cNvPr id="19" name="Group 18">
            <a:extLst>
              <a:ext uri="{FF2B5EF4-FFF2-40B4-BE49-F238E27FC236}">
                <a16:creationId xmlns:a16="http://schemas.microsoft.com/office/drawing/2014/main" id="{690CCF5D-1F95-38AC-D480-DAD1C89604FE}"/>
              </a:ext>
            </a:extLst>
          </p:cNvPr>
          <p:cNvGrpSpPr/>
          <p:nvPr/>
        </p:nvGrpSpPr>
        <p:grpSpPr>
          <a:xfrm>
            <a:off x="3908453" y="1495860"/>
            <a:ext cx="7575677" cy="4150486"/>
            <a:chOff x="5010577" y="1723137"/>
            <a:chExt cx="7039996" cy="3754443"/>
          </a:xfrm>
        </p:grpSpPr>
        <p:grpSp>
          <p:nvGrpSpPr>
            <p:cNvPr id="6" name="object 83">
              <a:extLst>
                <a:ext uri="{FF2B5EF4-FFF2-40B4-BE49-F238E27FC236}">
                  <a16:creationId xmlns:a16="http://schemas.microsoft.com/office/drawing/2014/main" id="{176CA951-0A17-9D1A-139E-D958BD69CB45}"/>
                </a:ext>
              </a:extLst>
            </p:cNvPr>
            <p:cNvGrpSpPr/>
            <p:nvPr/>
          </p:nvGrpSpPr>
          <p:grpSpPr>
            <a:xfrm>
              <a:off x="8530574" y="2114936"/>
              <a:ext cx="3395227" cy="3362644"/>
              <a:chOff x="8190107" y="4435273"/>
              <a:chExt cx="6299200" cy="6232525"/>
            </a:xfrm>
          </p:grpSpPr>
          <p:pic>
            <p:nvPicPr>
              <p:cNvPr id="7" name="object 84">
                <a:extLst>
                  <a:ext uri="{FF2B5EF4-FFF2-40B4-BE49-F238E27FC236}">
                    <a16:creationId xmlns:a16="http://schemas.microsoft.com/office/drawing/2014/main" id="{93DB2E61-57DE-0FBC-2E26-D10E77A15AE1}"/>
                  </a:ext>
                </a:extLst>
              </p:cNvPr>
              <p:cNvPicPr/>
              <p:nvPr/>
            </p:nvPicPr>
            <p:blipFill>
              <a:blip r:embed="rId2" cstate="screen">
                <a:extLst>
                  <a:ext uri="{28A0092B-C50C-407E-A947-70E740481C1C}">
                    <a14:useLocalDpi xmlns:a14="http://schemas.microsoft.com/office/drawing/2010/main"/>
                  </a:ext>
                </a:extLst>
              </a:blip>
              <a:stretch>
                <a:fillRect/>
              </a:stretch>
            </p:blipFill>
            <p:spPr>
              <a:xfrm>
                <a:off x="8199920" y="4445087"/>
                <a:ext cx="6279353" cy="6212824"/>
              </a:xfrm>
              <a:prstGeom prst="rect">
                <a:avLst/>
              </a:prstGeom>
              <a:ln>
                <a:noFill/>
              </a:ln>
            </p:spPr>
          </p:pic>
          <p:sp>
            <p:nvSpPr>
              <p:cNvPr id="8" name="object 85">
                <a:extLst>
                  <a:ext uri="{FF2B5EF4-FFF2-40B4-BE49-F238E27FC236}">
                    <a16:creationId xmlns:a16="http://schemas.microsoft.com/office/drawing/2014/main" id="{AEB43AB5-47C0-4A22-3BF9-29E0FB6E6841}"/>
                  </a:ext>
                </a:extLst>
              </p:cNvPr>
              <p:cNvSpPr/>
              <p:nvPr/>
            </p:nvSpPr>
            <p:spPr>
              <a:xfrm>
                <a:off x="8199923" y="4445090"/>
                <a:ext cx="6279515" cy="6212840"/>
              </a:xfrm>
              <a:custGeom>
                <a:avLst/>
                <a:gdLst/>
                <a:ahLst/>
                <a:cxnLst/>
                <a:rect l="l" t="t" r="r" b="b"/>
                <a:pathLst>
                  <a:path w="6279515" h="6212840">
                    <a:moveTo>
                      <a:pt x="0" y="0"/>
                    </a:moveTo>
                    <a:lnTo>
                      <a:pt x="0" y="5721992"/>
                    </a:lnTo>
                    <a:lnTo>
                      <a:pt x="2246" y="5769255"/>
                    </a:lnTo>
                    <a:lnTo>
                      <a:pt x="8850" y="5815248"/>
                    </a:lnTo>
                    <a:lnTo>
                      <a:pt x="19604" y="5859766"/>
                    </a:lnTo>
                    <a:lnTo>
                      <a:pt x="34304" y="5902602"/>
                    </a:lnTo>
                    <a:lnTo>
                      <a:pt x="52743" y="5943551"/>
                    </a:lnTo>
                    <a:lnTo>
                      <a:pt x="74716" y="5982407"/>
                    </a:lnTo>
                    <a:lnTo>
                      <a:pt x="100017" y="6018965"/>
                    </a:lnTo>
                    <a:lnTo>
                      <a:pt x="128441" y="6053017"/>
                    </a:lnTo>
                    <a:lnTo>
                      <a:pt x="159781" y="6084359"/>
                    </a:lnTo>
                    <a:lnTo>
                      <a:pt x="193832" y="6112785"/>
                    </a:lnTo>
                    <a:lnTo>
                      <a:pt x="230389" y="6138088"/>
                    </a:lnTo>
                    <a:lnTo>
                      <a:pt x="269245" y="6160064"/>
                    </a:lnTo>
                    <a:lnTo>
                      <a:pt x="310196" y="6178505"/>
                    </a:lnTo>
                    <a:lnTo>
                      <a:pt x="353034" y="6193207"/>
                    </a:lnTo>
                    <a:lnTo>
                      <a:pt x="397555" y="6203962"/>
                    </a:lnTo>
                    <a:lnTo>
                      <a:pt x="443553" y="6210567"/>
                    </a:lnTo>
                    <a:lnTo>
                      <a:pt x="490822" y="6212814"/>
                    </a:lnTo>
                    <a:lnTo>
                      <a:pt x="5788527" y="6212814"/>
                    </a:lnTo>
                    <a:lnTo>
                      <a:pt x="5835797" y="6210567"/>
                    </a:lnTo>
                    <a:lnTo>
                      <a:pt x="5881795" y="6203962"/>
                    </a:lnTo>
                    <a:lnTo>
                      <a:pt x="5926316" y="6193207"/>
                    </a:lnTo>
                    <a:lnTo>
                      <a:pt x="5969154" y="6178505"/>
                    </a:lnTo>
                    <a:lnTo>
                      <a:pt x="6010104" y="6160064"/>
                    </a:lnTo>
                    <a:lnTo>
                      <a:pt x="6048961" y="6138088"/>
                    </a:lnTo>
                    <a:lnTo>
                      <a:pt x="6085517" y="6112785"/>
                    </a:lnTo>
                    <a:lnTo>
                      <a:pt x="6119569" y="6084359"/>
                    </a:lnTo>
                    <a:lnTo>
                      <a:pt x="6150909" y="6053017"/>
                    </a:lnTo>
                    <a:lnTo>
                      <a:pt x="6179333" y="6018965"/>
                    </a:lnTo>
                    <a:lnTo>
                      <a:pt x="6204634" y="5982407"/>
                    </a:lnTo>
                    <a:lnTo>
                      <a:pt x="6226607" y="5943551"/>
                    </a:lnTo>
                    <a:lnTo>
                      <a:pt x="6245046" y="5902602"/>
                    </a:lnTo>
                    <a:lnTo>
                      <a:pt x="6259745" y="5859766"/>
                    </a:lnTo>
                    <a:lnTo>
                      <a:pt x="6270500" y="5815248"/>
                    </a:lnTo>
                    <a:lnTo>
                      <a:pt x="6277103" y="5769255"/>
                    </a:lnTo>
                    <a:lnTo>
                      <a:pt x="6279350" y="5721992"/>
                    </a:lnTo>
                    <a:lnTo>
                      <a:pt x="6279350" y="0"/>
                    </a:lnTo>
                    <a:lnTo>
                      <a:pt x="0" y="0"/>
                    </a:lnTo>
                    <a:close/>
                  </a:path>
                </a:pathLst>
              </a:custGeom>
              <a:ln w="19632">
                <a:noFill/>
              </a:ln>
            </p:spPr>
            <p:txBody>
              <a:bodyPr wrap="square" lIns="0" tIns="0" rIns="0" bIns="0" rtlCol="0"/>
              <a:lstStyle/>
              <a:p>
                <a:endParaRPr sz="818"/>
              </a:p>
            </p:txBody>
          </p:sp>
        </p:grpSp>
        <p:pic>
          <p:nvPicPr>
            <p:cNvPr id="9" name="object 78">
              <a:extLst>
                <a:ext uri="{FF2B5EF4-FFF2-40B4-BE49-F238E27FC236}">
                  <a16:creationId xmlns:a16="http://schemas.microsoft.com/office/drawing/2014/main" id="{5248E88F-833F-A210-D27C-6C77DE50FEF7}"/>
                </a:ext>
              </a:extLst>
            </p:cNvPr>
            <p:cNvPicPr/>
            <p:nvPr/>
          </p:nvPicPr>
          <p:blipFill>
            <a:blip r:embed="rId3" cstate="screen">
              <a:extLst>
                <a:ext uri="{28A0092B-C50C-407E-A947-70E740481C1C}">
                  <a14:useLocalDpi xmlns:a14="http://schemas.microsoft.com/office/drawing/2010/main"/>
                </a:ext>
              </a:extLst>
            </a:blip>
            <a:stretch>
              <a:fillRect/>
            </a:stretch>
          </p:blipFill>
          <p:spPr>
            <a:xfrm>
              <a:off x="5024161" y="2063984"/>
              <a:ext cx="3381730" cy="3413596"/>
            </a:xfrm>
            <a:prstGeom prst="rect">
              <a:avLst/>
            </a:prstGeom>
          </p:spPr>
        </p:pic>
        <p:sp>
          <p:nvSpPr>
            <p:cNvPr id="10" name="CuadroTexto 21">
              <a:extLst>
                <a:ext uri="{FF2B5EF4-FFF2-40B4-BE49-F238E27FC236}">
                  <a16:creationId xmlns:a16="http://schemas.microsoft.com/office/drawing/2014/main" id="{E2B5AB6A-7EE1-E134-3C83-E04EEEFAAAE4}"/>
                </a:ext>
              </a:extLst>
            </p:cNvPr>
            <p:cNvSpPr txBox="1"/>
            <p:nvPr/>
          </p:nvSpPr>
          <p:spPr>
            <a:xfrm>
              <a:off x="5010664" y="1723137"/>
              <a:ext cx="3395227" cy="322659"/>
            </a:xfrm>
            <a:prstGeom prst="round2SameRect">
              <a:avLst/>
            </a:prstGeom>
            <a:solidFill>
              <a:srgbClr val="F98695"/>
            </a:solidFill>
            <a:ln>
              <a:noFill/>
            </a:ln>
          </p:spPr>
          <p:txBody>
            <a:bodyPr wrap="square" rtlCol="0">
              <a:spAutoFit/>
            </a:bodyPr>
            <a:lstStyle/>
            <a:p>
              <a:pPr algn="ctr"/>
              <a:r>
                <a:rPr lang="es-ES" dirty="0">
                  <a:solidFill>
                    <a:schemeClr val="bg1"/>
                  </a:solidFill>
                  <a:latin typeface="Arial" panose="020B0604020202020204" pitchFamily="34" charset="0"/>
                  <a:cs typeface="Arial" panose="020B0604020202020204" pitchFamily="34" charset="0"/>
                </a:rPr>
                <a:t>Inicio del tratamiento</a:t>
              </a:r>
            </a:p>
          </p:txBody>
        </p:sp>
        <p:sp>
          <p:nvSpPr>
            <p:cNvPr id="11" name="CuadroTexto 22">
              <a:extLst>
                <a:ext uri="{FF2B5EF4-FFF2-40B4-BE49-F238E27FC236}">
                  <a16:creationId xmlns:a16="http://schemas.microsoft.com/office/drawing/2014/main" id="{D5334715-F0E8-128A-7133-2F72CB8B2D3E}"/>
                </a:ext>
              </a:extLst>
            </p:cNvPr>
            <p:cNvSpPr txBox="1"/>
            <p:nvPr/>
          </p:nvSpPr>
          <p:spPr>
            <a:xfrm>
              <a:off x="8530749" y="1723137"/>
              <a:ext cx="3395227" cy="322659"/>
            </a:xfrm>
            <a:prstGeom prst="round2SameRect">
              <a:avLst/>
            </a:prstGeom>
            <a:solidFill>
              <a:srgbClr val="F98695"/>
            </a:solidFill>
            <a:ln>
              <a:noFill/>
            </a:ln>
          </p:spPr>
          <p:txBody>
            <a:bodyPr wrap="square" rtlCol="0">
              <a:spAutoFit/>
            </a:bodyPr>
            <a:lstStyle/>
            <a:p>
              <a:pPr algn="ctr"/>
              <a:r>
                <a:rPr lang="es-ES" dirty="0">
                  <a:solidFill>
                    <a:schemeClr val="bg1"/>
                  </a:solidFill>
                  <a:latin typeface="Arial" panose="020B0604020202020204" pitchFamily="34" charset="0"/>
                  <a:cs typeface="Arial" panose="020B0604020202020204" pitchFamily="34" charset="0"/>
                </a:rPr>
                <a:t>4 semanas después</a:t>
              </a:r>
            </a:p>
          </p:txBody>
        </p:sp>
        <p:cxnSp>
          <p:nvCxnSpPr>
            <p:cNvPr id="12" name="Conector recto 23">
              <a:extLst>
                <a:ext uri="{FF2B5EF4-FFF2-40B4-BE49-F238E27FC236}">
                  <a16:creationId xmlns:a16="http://schemas.microsoft.com/office/drawing/2014/main" id="{16B9D240-77FC-47FE-69DE-980418E541D2}"/>
                </a:ext>
              </a:extLst>
            </p:cNvPr>
            <p:cNvCxnSpPr>
              <a:cxnSpLocks/>
            </p:cNvCxnSpPr>
            <p:nvPr/>
          </p:nvCxnSpPr>
          <p:spPr>
            <a:xfrm flipV="1">
              <a:off x="5010577" y="3759375"/>
              <a:ext cx="3519998" cy="832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Conector recto 19">
              <a:extLst>
                <a:ext uri="{FF2B5EF4-FFF2-40B4-BE49-F238E27FC236}">
                  <a16:creationId xmlns:a16="http://schemas.microsoft.com/office/drawing/2014/main" id="{507017A4-9107-A6D3-CC0E-A09F61AA514F}"/>
                </a:ext>
              </a:extLst>
            </p:cNvPr>
            <p:cNvCxnSpPr>
              <a:cxnSpLocks/>
            </p:cNvCxnSpPr>
            <p:nvPr/>
          </p:nvCxnSpPr>
          <p:spPr>
            <a:xfrm flipV="1">
              <a:off x="8530575" y="3771032"/>
              <a:ext cx="3519998" cy="832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95020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34C77B-CA8E-3F82-02F2-C5CAAD1F3DE1}"/>
              </a:ext>
            </a:extLst>
          </p:cNvPr>
          <p:cNvSpPr>
            <a:spLocks noGrp="1"/>
          </p:cNvSpPr>
          <p:nvPr>
            <p:ph sz="quarter" idx="18"/>
          </p:nvPr>
        </p:nvSpPr>
        <p:spPr/>
        <p:txBody>
          <a:bodyPr/>
          <a:lstStyle/>
          <a:p>
            <a:r>
              <a:rPr lang="es-ES" dirty="0"/>
              <a:t>Psoriasis </a:t>
            </a:r>
            <a:r>
              <a:rPr lang="es-ES" dirty="0" err="1"/>
              <a:t>Palmoplantar</a:t>
            </a:r>
            <a:endParaRPr lang="en-US" dirty="0"/>
          </a:p>
        </p:txBody>
      </p:sp>
      <p:sp>
        <p:nvSpPr>
          <p:cNvPr id="6" name="Rectángulo: esquinas redondeadas 10">
            <a:extLst>
              <a:ext uri="{FF2B5EF4-FFF2-40B4-BE49-F238E27FC236}">
                <a16:creationId xmlns:a16="http://schemas.microsoft.com/office/drawing/2014/main" id="{6A9BDD09-8AC1-33EE-7644-1B28C00F5BD9}"/>
              </a:ext>
            </a:extLst>
          </p:cNvPr>
          <p:cNvSpPr/>
          <p:nvPr/>
        </p:nvSpPr>
        <p:spPr>
          <a:xfrm>
            <a:off x="584099" y="1680751"/>
            <a:ext cx="11289654" cy="3551095"/>
          </a:xfrm>
          <a:prstGeom prst="roundRect">
            <a:avLst>
              <a:gd name="adj" fmla="val 8058"/>
            </a:avLst>
          </a:prstGeom>
          <a:solidFill>
            <a:schemeClr val="bg1"/>
          </a:solidFill>
          <a:ln>
            <a:solidFill>
              <a:srgbClr val="1F6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una sola esquina redondeada 18">
            <a:extLst>
              <a:ext uri="{FF2B5EF4-FFF2-40B4-BE49-F238E27FC236}">
                <a16:creationId xmlns:a16="http://schemas.microsoft.com/office/drawing/2014/main" id="{4A82B37F-37A4-7ECE-9ECB-C4790DACF0CA}"/>
              </a:ext>
            </a:extLst>
          </p:cNvPr>
          <p:cNvSpPr/>
          <p:nvPr/>
        </p:nvSpPr>
        <p:spPr>
          <a:xfrm flipV="1">
            <a:off x="4966642" y="2416557"/>
            <a:ext cx="6780936" cy="2724884"/>
          </a:xfrm>
          <a:prstGeom prst="round1Rect">
            <a:avLst>
              <a:gd name="adj" fmla="val 11573"/>
            </a:avLst>
          </a:prstGeom>
          <a:solidFill>
            <a:srgbClr val="FEE6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bject 97">
            <a:extLst>
              <a:ext uri="{FF2B5EF4-FFF2-40B4-BE49-F238E27FC236}">
                <a16:creationId xmlns:a16="http://schemas.microsoft.com/office/drawing/2014/main" id="{67581514-6EF3-5DFC-665B-4BE24FF182C0}"/>
              </a:ext>
            </a:extLst>
          </p:cNvPr>
          <p:cNvSpPr/>
          <p:nvPr/>
        </p:nvSpPr>
        <p:spPr>
          <a:xfrm flipV="1">
            <a:off x="922945" y="2370841"/>
            <a:ext cx="10771070" cy="45719"/>
          </a:xfrm>
          <a:custGeom>
            <a:avLst/>
            <a:gdLst/>
            <a:ahLst/>
            <a:cxnLst/>
            <a:rect l="l" t="t" r="r" b="b"/>
            <a:pathLst>
              <a:path w="15206344">
                <a:moveTo>
                  <a:pt x="0" y="0"/>
                </a:moveTo>
                <a:lnTo>
                  <a:pt x="15205806" y="0"/>
                </a:lnTo>
              </a:path>
            </a:pathLst>
          </a:custGeom>
          <a:ln w="29449">
            <a:solidFill>
              <a:srgbClr val="002855"/>
            </a:solidFill>
            <a:prstDash val="dot"/>
          </a:ln>
        </p:spPr>
        <p:txBody>
          <a:bodyPr wrap="square" lIns="0" tIns="0" rIns="0" bIns="0" rtlCol="0"/>
          <a:lstStyle/>
          <a:p>
            <a:endParaRPr sz="817"/>
          </a:p>
        </p:txBody>
      </p:sp>
      <p:sp>
        <p:nvSpPr>
          <p:cNvPr id="9" name="object 103">
            <a:extLst>
              <a:ext uri="{FF2B5EF4-FFF2-40B4-BE49-F238E27FC236}">
                <a16:creationId xmlns:a16="http://schemas.microsoft.com/office/drawing/2014/main" id="{842BB246-4206-1EBA-FFDD-A0FE1220345A}"/>
              </a:ext>
            </a:extLst>
          </p:cNvPr>
          <p:cNvSpPr txBox="1"/>
          <p:nvPr/>
        </p:nvSpPr>
        <p:spPr>
          <a:xfrm>
            <a:off x="7550106" y="2586122"/>
            <a:ext cx="4053368"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25" dirty="0" err="1">
                <a:solidFill>
                  <a:srgbClr val="FFFFFF"/>
                </a:solidFill>
                <a:latin typeface="Arial" panose="020B0604020202020204" pitchFamily="34" charset="0"/>
                <a:cs typeface="Arial" panose="020B0604020202020204" pitchFamily="34" charset="0"/>
              </a:rPr>
              <a:t>Evolución</a:t>
            </a:r>
            <a:endParaRPr lang="es-ES" sz="1200" b="1" spc="25" dirty="0">
              <a:solidFill>
                <a:srgbClr val="FFFFFF"/>
              </a:solidFill>
              <a:latin typeface="Arial" panose="020B0604020202020204" pitchFamily="34" charset="0"/>
              <a:cs typeface="Arial" panose="020B0604020202020204" pitchFamily="34" charset="0"/>
            </a:endParaRPr>
          </a:p>
          <a:p>
            <a:pPr marL="44461" algn="ctr">
              <a:lnSpc>
                <a:spcPts val="1300"/>
              </a:lnSpc>
            </a:pPr>
            <a:endParaRPr lang="es-ES" sz="1200" b="1" spc="25" dirty="0">
              <a:solidFill>
                <a:srgbClr val="FFFFFF"/>
              </a:solidFill>
              <a:latin typeface="Arial" panose="020B0604020202020204" pitchFamily="34" charset="0"/>
              <a:cs typeface="Arial" panose="020B0604020202020204" pitchFamily="34" charset="0"/>
            </a:endParaRPr>
          </a:p>
        </p:txBody>
      </p:sp>
      <p:grpSp>
        <p:nvGrpSpPr>
          <p:cNvPr id="10" name="Grupo 13">
            <a:extLst>
              <a:ext uri="{FF2B5EF4-FFF2-40B4-BE49-F238E27FC236}">
                <a16:creationId xmlns:a16="http://schemas.microsoft.com/office/drawing/2014/main" id="{BC0910D1-48A5-7223-9F29-B13F3CDBA92F}"/>
              </a:ext>
            </a:extLst>
          </p:cNvPr>
          <p:cNvGrpSpPr/>
          <p:nvPr/>
        </p:nvGrpSpPr>
        <p:grpSpPr>
          <a:xfrm>
            <a:off x="9470988" y="2270206"/>
            <a:ext cx="218879" cy="307142"/>
            <a:chOff x="7170947" y="2846601"/>
            <a:chExt cx="218879" cy="307142"/>
          </a:xfrm>
        </p:grpSpPr>
        <p:sp>
          <p:nvSpPr>
            <p:cNvPr id="11" name="object 106">
              <a:extLst>
                <a:ext uri="{FF2B5EF4-FFF2-40B4-BE49-F238E27FC236}">
                  <a16:creationId xmlns:a16="http://schemas.microsoft.com/office/drawing/2014/main" id="{80BB933C-5294-1BD3-4F2E-39DC8D88776A}"/>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endParaRPr sz="817"/>
            </a:p>
          </p:txBody>
        </p:sp>
        <p:grpSp>
          <p:nvGrpSpPr>
            <p:cNvPr id="12" name="Grupo 12">
              <a:extLst>
                <a:ext uri="{FF2B5EF4-FFF2-40B4-BE49-F238E27FC236}">
                  <a16:creationId xmlns:a16="http://schemas.microsoft.com/office/drawing/2014/main" id="{C8902DFC-97AB-8AFD-A306-F9055CDE1A3B}"/>
                </a:ext>
              </a:extLst>
            </p:cNvPr>
            <p:cNvGrpSpPr/>
            <p:nvPr/>
          </p:nvGrpSpPr>
          <p:grpSpPr>
            <a:xfrm>
              <a:off x="7170947" y="2846601"/>
              <a:ext cx="218879" cy="218878"/>
              <a:chOff x="7170947" y="2846601"/>
              <a:chExt cx="218879" cy="218878"/>
            </a:xfrm>
          </p:grpSpPr>
          <p:sp>
            <p:nvSpPr>
              <p:cNvPr id="14" name="object 107">
                <a:extLst>
                  <a:ext uri="{FF2B5EF4-FFF2-40B4-BE49-F238E27FC236}">
                    <a16:creationId xmlns:a16="http://schemas.microsoft.com/office/drawing/2014/main" id="{26B58D3D-A040-D592-8B0B-BFF8857FA40D}"/>
                  </a:ext>
                </a:extLst>
              </p:cNvPr>
              <p:cNvSpPr/>
              <p:nvPr/>
            </p:nvSpPr>
            <p:spPr>
              <a:xfrm>
                <a:off x="7170947" y="2846601"/>
                <a:ext cx="218879" cy="218878"/>
              </a:xfrm>
              <a:custGeom>
                <a:avLst/>
                <a:gdLst/>
                <a:ahLst/>
                <a:cxnLst/>
                <a:rect l="l" t="t" r="r" b="b"/>
                <a:pathLst>
                  <a:path w="481330" h="481329">
                    <a:moveTo>
                      <a:pt x="240503" y="0"/>
                    </a:moveTo>
                    <a:lnTo>
                      <a:pt x="192098" y="4894"/>
                    </a:lnTo>
                    <a:lnTo>
                      <a:pt x="146983" y="18928"/>
                    </a:lnTo>
                    <a:lnTo>
                      <a:pt x="106134" y="41128"/>
                    </a:lnTo>
                    <a:lnTo>
                      <a:pt x="70526" y="70518"/>
                    </a:lnTo>
                    <a:lnTo>
                      <a:pt x="41133" y="106126"/>
                    </a:lnTo>
                    <a:lnTo>
                      <a:pt x="18931" y="146975"/>
                    </a:lnTo>
                    <a:lnTo>
                      <a:pt x="4895" y="192092"/>
                    </a:lnTo>
                    <a:lnTo>
                      <a:pt x="0" y="240503"/>
                    </a:lnTo>
                    <a:lnTo>
                      <a:pt x="4895" y="288913"/>
                    </a:lnTo>
                    <a:lnTo>
                      <a:pt x="18931" y="334030"/>
                    </a:lnTo>
                    <a:lnTo>
                      <a:pt x="41133" y="374880"/>
                    </a:lnTo>
                    <a:lnTo>
                      <a:pt x="70526" y="410487"/>
                    </a:lnTo>
                    <a:lnTo>
                      <a:pt x="106134" y="439877"/>
                    </a:lnTo>
                    <a:lnTo>
                      <a:pt x="146983" y="462077"/>
                    </a:lnTo>
                    <a:lnTo>
                      <a:pt x="192098"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endParaRPr sz="817"/>
              </a:p>
            </p:txBody>
          </p:sp>
          <p:pic>
            <p:nvPicPr>
              <p:cNvPr id="15" name="object 108">
                <a:extLst>
                  <a:ext uri="{FF2B5EF4-FFF2-40B4-BE49-F238E27FC236}">
                    <a16:creationId xmlns:a16="http://schemas.microsoft.com/office/drawing/2014/main" id="{A30BFF54-FBEB-812A-31D7-48ADE4F37EA1}"/>
                  </a:ext>
                </a:extLst>
              </p:cNvPr>
              <p:cNvPicPr/>
              <p:nvPr/>
            </p:nvPicPr>
            <p:blipFill>
              <a:blip r:embed="rId2" cstate="screen">
                <a:extLst>
                  <a:ext uri="{28A0092B-C50C-407E-A947-70E740481C1C}">
                    <a14:useLocalDpi xmlns:a14="http://schemas.microsoft.com/office/drawing/2010/main"/>
                  </a:ext>
                </a:extLst>
              </a:blip>
              <a:stretch>
                <a:fillRect/>
              </a:stretch>
            </p:blipFill>
            <p:spPr>
              <a:xfrm>
                <a:off x="7224587" y="2900242"/>
                <a:ext cx="111598" cy="111597"/>
              </a:xfrm>
              <a:prstGeom prst="rect">
                <a:avLst/>
              </a:prstGeom>
            </p:spPr>
          </p:pic>
        </p:grpSp>
        <p:sp>
          <p:nvSpPr>
            <p:cNvPr id="13" name="object 109">
              <a:extLst>
                <a:ext uri="{FF2B5EF4-FFF2-40B4-BE49-F238E27FC236}">
                  <a16:creationId xmlns:a16="http://schemas.microsoft.com/office/drawing/2014/main" id="{8C807156-4903-9AE5-E0CC-9FDB7A1DF258}"/>
                </a:ext>
              </a:extLst>
            </p:cNvPr>
            <p:cNvSpPr/>
            <p:nvPr/>
          </p:nvSpPr>
          <p:spPr>
            <a:xfrm>
              <a:off x="7280314" y="3064228"/>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endParaRPr sz="817"/>
            </a:p>
          </p:txBody>
        </p:sp>
      </p:grpSp>
      <p:sp>
        <p:nvSpPr>
          <p:cNvPr id="16" name="object 113">
            <a:extLst>
              <a:ext uri="{FF2B5EF4-FFF2-40B4-BE49-F238E27FC236}">
                <a16:creationId xmlns:a16="http://schemas.microsoft.com/office/drawing/2014/main" id="{A8BAB8C9-5746-CDCB-6657-3C928DA60985}"/>
              </a:ext>
            </a:extLst>
          </p:cNvPr>
          <p:cNvSpPr txBox="1"/>
          <p:nvPr/>
        </p:nvSpPr>
        <p:spPr>
          <a:xfrm>
            <a:off x="897581" y="2594414"/>
            <a:ext cx="1313468"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42" dirty="0" err="1">
                <a:solidFill>
                  <a:srgbClr val="FFFFFF"/>
                </a:solidFill>
                <a:latin typeface="Arial" panose="020B0604020202020204" pitchFamily="34" charset="0"/>
                <a:cs typeface="Arial" panose="020B0604020202020204" pitchFamily="34" charset="0"/>
              </a:rPr>
              <a:t>Antecedentes</a:t>
            </a:r>
            <a:endParaRPr lang="es-ES" sz="1200" b="1" spc="42" dirty="0">
              <a:solidFill>
                <a:srgbClr val="FFFFFF"/>
              </a:solidFill>
              <a:latin typeface="Arial" panose="020B0604020202020204" pitchFamily="34" charset="0"/>
              <a:cs typeface="Arial" panose="020B0604020202020204" pitchFamily="34" charset="0"/>
            </a:endParaRPr>
          </a:p>
          <a:p>
            <a:pPr marL="44461">
              <a:lnSpc>
                <a:spcPts val="1300"/>
              </a:lnSpc>
            </a:pPr>
            <a:endParaRPr sz="1200" dirty="0">
              <a:latin typeface="Arial" panose="020B0604020202020204" pitchFamily="34" charset="0"/>
              <a:cs typeface="Arial" panose="020B0604020202020204" pitchFamily="34" charset="0"/>
            </a:endParaRPr>
          </a:p>
        </p:txBody>
      </p:sp>
      <p:grpSp>
        <p:nvGrpSpPr>
          <p:cNvPr id="17" name="object 116">
            <a:extLst>
              <a:ext uri="{FF2B5EF4-FFF2-40B4-BE49-F238E27FC236}">
                <a16:creationId xmlns:a16="http://schemas.microsoft.com/office/drawing/2014/main" id="{A629A552-8F12-129E-85E7-5A30637B6398}"/>
              </a:ext>
            </a:extLst>
          </p:cNvPr>
          <p:cNvGrpSpPr/>
          <p:nvPr/>
        </p:nvGrpSpPr>
        <p:grpSpPr>
          <a:xfrm>
            <a:off x="3504101" y="2296904"/>
            <a:ext cx="223499" cy="315036"/>
            <a:chOff x="7930921" y="6382138"/>
            <a:chExt cx="491490" cy="692785"/>
          </a:xfrm>
        </p:grpSpPr>
        <p:sp>
          <p:nvSpPr>
            <p:cNvPr id="18" name="object 117">
              <a:extLst>
                <a:ext uri="{FF2B5EF4-FFF2-40B4-BE49-F238E27FC236}">
                  <a16:creationId xmlns:a16="http://schemas.microsoft.com/office/drawing/2014/main" id="{96C879C1-6C00-C2A9-CBBB-0A92B1945ED3}"/>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endParaRPr sz="817"/>
            </a:p>
          </p:txBody>
        </p:sp>
        <p:sp>
          <p:nvSpPr>
            <p:cNvPr id="19" name="object 118">
              <a:extLst>
                <a:ext uri="{FF2B5EF4-FFF2-40B4-BE49-F238E27FC236}">
                  <a16:creationId xmlns:a16="http://schemas.microsoft.com/office/drawing/2014/main" id="{C90FE2F2-6631-93F4-7004-1CFF948632DB}"/>
                </a:ext>
              </a:extLst>
            </p:cNvPr>
            <p:cNvSpPr/>
            <p:nvPr/>
          </p:nvSpPr>
          <p:spPr>
            <a:xfrm>
              <a:off x="7936001" y="6387218"/>
              <a:ext cx="481330" cy="48133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endParaRPr sz="817"/>
            </a:p>
          </p:txBody>
        </p:sp>
        <p:pic>
          <p:nvPicPr>
            <p:cNvPr id="20" name="object 119">
              <a:extLst>
                <a:ext uri="{FF2B5EF4-FFF2-40B4-BE49-F238E27FC236}">
                  <a16:creationId xmlns:a16="http://schemas.microsoft.com/office/drawing/2014/main" id="{FE1E2E95-195C-6093-C2C3-8F9BFC952C93}"/>
                </a:ext>
              </a:extLst>
            </p:cNvPr>
            <p:cNvPicPr/>
            <p:nvPr/>
          </p:nvPicPr>
          <p:blipFill>
            <a:blip r:embed="rId3" cstate="screen">
              <a:extLst>
                <a:ext uri="{28A0092B-C50C-407E-A947-70E740481C1C}">
                  <a14:useLocalDpi xmlns:a14="http://schemas.microsoft.com/office/drawing/2010/main"/>
                </a:ext>
              </a:extLst>
            </a:blip>
            <a:stretch>
              <a:fillRect/>
            </a:stretch>
          </p:blipFill>
          <p:spPr>
            <a:xfrm>
              <a:off x="8053791" y="6505018"/>
              <a:ext cx="245411" cy="245411"/>
            </a:xfrm>
            <a:prstGeom prst="rect">
              <a:avLst/>
            </a:prstGeom>
            <a:ln>
              <a:noFill/>
            </a:ln>
          </p:spPr>
        </p:pic>
        <p:sp>
          <p:nvSpPr>
            <p:cNvPr id="21" name="object 120">
              <a:extLst>
                <a:ext uri="{FF2B5EF4-FFF2-40B4-BE49-F238E27FC236}">
                  <a16:creationId xmlns:a16="http://schemas.microsoft.com/office/drawing/2014/main" id="{2C508C25-9D56-4024-ABB9-0AAA53E0FC26}"/>
                </a:ext>
              </a:extLst>
            </p:cNvPr>
            <p:cNvSpPr/>
            <p:nvPr/>
          </p:nvSpPr>
          <p:spPr>
            <a:xfrm>
              <a:off x="8176504" y="6873129"/>
              <a:ext cx="0" cy="196850"/>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grpSp>
      <p:sp>
        <p:nvSpPr>
          <p:cNvPr id="22" name="object 121">
            <a:extLst>
              <a:ext uri="{FF2B5EF4-FFF2-40B4-BE49-F238E27FC236}">
                <a16:creationId xmlns:a16="http://schemas.microsoft.com/office/drawing/2014/main" id="{08879C4D-3B3B-8EF2-FE51-66AF537275B2}"/>
              </a:ext>
            </a:extLst>
          </p:cNvPr>
          <p:cNvSpPr txBox="1"/>
          <p:nvPr/>
        </p:nvSpPr>
        <p:spPr>
          <a:xfrm>
            <a:off x="2282325" y="2587493"/>
            <a:ext cx="2574950" cy="363749"/>
          </a:xfrm>
          <a:prstGeom prst="rect">
            <a:avLst/>
          </a:prstGeom>
          <a:solidFill>
            <a:srgbClr val="1F6B87"/>
          </a:solidFill>
        </p:spPr>
        <p:txBody>
          <a:bodyPr vert="horz" wrap="square" lIns="0" tIns="30031" rIns="0" bIns="0" rtlCol="0">
            <a:spAutoFit/>
          </a:bodyPr>
          <a:lstStyle/>
          <a:p>
            <a:pPr marL="44461" algn="ctr">
              <a:lnSpc>
                <a:spcPts val="1300"/>
              </a:lnSpc>
            </a:pPr>
            <a:r>
              <a:rPr sz="1200" b="1" spc="42" dirty="0">
                <a:solidFill>
                  <a:srgbClr val="FFFFFF"/>
                </a:solidFill>
                <a:latin typeface="Arial" panose="020B0604020202020204" pitchFamily="34" charset="0"/>
                <a:cs typeface="Arial" panose="020B0604020202020204" pitchFamily="34" charset="0"/>
              </a:rPr>
              <a:t>Anamnesis</a:t>
            </a:r>
            <a:r>
              <a:rPr sz="1200" b="1" spc="-76" dirty="0">
                <a:solidFill>
                  <a:srgbClr val="FFFFFF"/>
                </a:solidFill>
                <a:latin typeface="Arial" panose="020B0604020202020204" pitchFamily="34" charset="0"/>
                <a:cs typeface="Arial" panose="020B0604020202020204" pitchFamily="34" charset="0"/>
              </a:rPr>
              <a:t> </a:t>
            </a:r>
            <a:r>
              <a:rPr sz="1200" b="1" spc="34" dirty="0">
                <a:solidFill>
                  <a:srgbClr val="FFFFFF"/>
                </a:solidFill>
                <a:latin typeface="Arial" panose="020B0604020202020204" pitchFamily="34" charset="0"/>
                <a:cs typeface="Arial" panose="020B0604020202020204" pitchFamily="34" charset="0"/>
              </a:rPr>
              <a:t>y</a:t>
            </a:r>
            <a:r>
              <a:rPr sz="1200" b="1" spc="-74" dirty="0">
                <a:solidFill>
                  <a:srgbClr val="FFFFFF"/>
                </a:solidFill>
                <a:latin typeface="Arial" panose="020B0604020202020204" pitchFamily="34" charset="0"/>
                <a:cs typeface="Arial" panose="020B0604020202020204" pitchFamily="34" charset="0"/>
              </a:rPr>
              <a:t> </a:t>
            </a:r>
            <a:r>
              <a:rPr sz="1200" b="1" spc="23" dirty="0" err="1">
                <a:solidFill>
                  <a:srgbClr val="FFFFFF"/>
                </a:solidFill>
                <a:latin typeface="Arial" panose="020B0604020202020204" pitchFamily="34" charset="0"/>
                <a:cs typeface="Arial" panose="020B0604020202020204" pitchFamily="34" charset="0"/>
              </a:rPr>
              <a:t>exploración</a:t>
            </a:r>
            <a:endParaRPr lang="es-ES" sz="1200" b="1" spc="23" dirty="0">
              <a:solidFill>
                <a:srgbClr val="FFFFFF"/>
              </a:solidFill>
              <a:latin typeface="Arial" panose="020B0604020202020204" pitchFamily="34" charset="0"/>
              <a:cs typeface="Arial" panose="020B0604020202020204" pitchFamily="34" charset="0"/>
            </a:endParaRPr>
          </a:p>
          <a:p>
            <a:pPr marL="44461">
              <a:lnSpc>
                <a:spcPts val="1300"/>
              </a:lnSpc>
            </a:pPr>
            <a:endParaRPr sz="1200" dirty="0">
              <a:latin typeface="Arial" panose="020B0604020202020204" pitchFamily="34" charset="0"/>
              <a:cs typeface="Arial" panose="020B0604020202020204" pitchFamily="34" charset="0"/>
            </a:endParaRPr>
          </a:p>
        </p:txBody>
      </p:sp>
      <p:sp>
        <p:nvSpPr>
          <p:cNvPr id="23" name="object 124">
            <a:extLst>
              <a:ext uri="{FF2B5EF4-FFF2-40B4-BE49-F238E27FC236}">
                <a16:creationId xmlns:a16="http://schemas.microsoft.com/office/drawing/2014/main" id="{C3D54570-3AAB-22BE-59E1-5787D927CB50}"/>
              </a:ext>
            </a:extLst>
          </p:cNvPr>
          <p:cNvSpPr txBox="1"/>
          <p:nvPr/>
        </p:nvSpPr>
        <p:spPr>
          <a:xfrm>
            <a:off x="5074640" y="2597037"/>
            <a:ext cx="2331361" cy="361126"/>
          </a:xfrm>
          <a:prstGeom prst="rect">
            <a:avLst/>
          </a:prstGeom>
          <a:solidFill>
            <a:srgbClr val="1F6B87"/>
          </a:solidFill>
        </p:spPr>
        <p:txBody>
          <a:bodyPr vert="horz" wrap="square" lIns="0" tIns="27433" rIns="0" bIns="0" rtlCol="0">
            <a:spAutoFit/>
          </a:bodyPr>
          <a:lstStyle/>
          <a:p>
            <a:pPr marL="66698" marR="138015" algn="ctr">
              <a:lnSpc>
                <a:spcPts val="1300"/>
              </a:lnSpc>
            </a:pPr>
            <a:r>
              <a:rPr lang="es-ES" sz="1200" b="1" spc="32" dirty="0">
                <a:solidFill>
                  <a:srgbClr val="FFFFFF"/>
                </a:solidFill>
                <a:latin typeface="Frutiger LT Std 45 Light"/>
                <a:cs typeface="Frutiger LT Std 45 Light"/>
              </a:rPr>
              <a:t>Diagnóstico de psoriasis</a:t>
            </a:r>
          </a:p>
          <a:p>
            <a:pPr marL="66698" marR="138015" algn="ctr">
              <a:lnSpc>
                <a:spcPts val="1300"/>
              </a:lnSpc>
            </a:pPr>
            <a:r>
              <a:rPr lang="es-ES" sz="1200" b="1" spc="32" dirty="0" err="1">
                <a:solidFill>
                  <a:srgbClr val="FFFFFF"/>
                </a:solidFill>
                <a:latin typeface="Frutiger LT Std 45 Light"/>
                <a:cs typeface="Frutiger LT Std 45 Light"/>
              </a:rPr>
              <a:t>palmoplantar</a:t>
            </a:r>
            <a:endParaRPr lang="es-ES" sz="1200" b="1" spc="32" dirty="0">
              <a:solidFill>
                <a:srgbClr val="FFFFFF"/>
              </a:solidFill>
              <a:latin typeface="Frutiger LT Std 45 Light"/>
              <a:cs typeface="Frutiger LT Std 45 Light"/>
            </a:endParaRPr>
          </a:p>
        </p:txBody>
      </p:sp>
      <p:grpSp>
        <p:nvGrpSpPr>
          <p:cNvPr id="24" name="Grupo 11">
            <a:extLst>
              <a:ext uri="{FF2B5EF4-FFF2-40B4-BE49-F238E27FC236}">
                <a16:creationId xmlns:a16="http://schemas.microsoft.com/office/drawing/2014/main" id="{E8F152C8-48FE-EB64-D640-8D1CD6C6D99D}"/>
              </a:ext>
            </a:extLst>
          </p:cNvPr>
          <p:cNvGrpSpPr/>
          <p:nvPr/>
        </p:nvGrpSpPr>
        <p:grpSpPr>
          <a:xfrm>
            <a:off x="6408728" y="2318500"/>
            <a:ext cx="218878" cy="286296"/>
            <a:chOff x="5255878" y="2874559"/>
            <a:chExt cx="218878" cy="286296"/>
          </a:xfrm>
        </p:grpSpPr>
        <p:grpSp>
          <p:nvGrpSpPr>
            <p:cNvPr id="25" name="Grupo 9">
              <a:extLst>
                <a:ext uri="{FF2B5EF4-FFF2-40B4-BE49-F238E27FC236}">
                  <a16:creationId xmlns:a16="http://schemas.microsoft.com/office/drawing/2014/main" id="{A8729D61-FD18-11BA-26EB-E467DA51AEDD}"/>
                </a:ext>
              </a:extLst>
            </p:cNvPr>
            <p:cNvGrpSpPr/>
            <p:nvPr/>
          </p:nvGrpSpPr>
          <p:grpSpPr>
            <a:xfrm>
              <a:off x="5255878" y="2874559"/>
              <a:ext cx="218878" cy="202310"/>
              <a:chOff x="5255878" y="2874559"/>
              <a:chExt cx="218878" cy="202310"/>
            </a:xfrm>
          </p:grpSpPr>
          <p:sp>
            <p:nvSpPr>
              <p:cNvPr id="27" name="object 127">
                <a:extLst>
                  <a:ext uri="{FF2B5EF4-FFF2-40B4-BE49-F238E27FC236}">
                    <a16:creationId xmlns:a16="http://schemas.microsoft.com/office/drawing/2014/main" id="{6CBD7D18-C0A8-CB93-E1C1-3579141C679A}"/>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p:spPr>
            <p:txBody>
              <a:bodyPr wrap="square" lIns="0" tIns="0" rIns="0" bIns="0" rtlCol="0"/>
              <a:lstStyle/>
              <a:p>
                <a:endParaRPr sz="817"/>
              </a:p>
            </p:txBody>
          </p:sp>
          <p:sp>
            <p:nvSpPr>
              <p:cNvPr id="28" name="object 128">
                <a:extLst>
                  <a:ext uri="{FF2B5EF4-FFF2-40B4-BE49-F238E27FC236}">
                    <a16:creationId xmlns:a16="http://schemas.microsoft.com/office/drawing/2014/main" id="{63D56A23-4B36-4985-134A-7AC7E24F501A}"/>
                  </a:ext>
                </a:extLst>
              </p:cNvPr>
              <p:cNvSpPr/>
              <p:nvPr/>
            </p:nvSpPr>
            <p:spPr>
              <a:xfrm>
                <a:off x="5255878" y="2874559"/>
                <a:ext cx="218878" cy="202310"/>
              </a:xfrm>
              <a:custGeom>
                <a:avLst/>
                <a:gdLst/>
                <a:ahLst/>
                <a:cxnLst/>
                <a:rect l="l" t="t" r="r" b="b"/>
                <a:pathLst>
                  <a:path w="481329"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002855"/>
                </a:solidFill>
              </a:ln>
            </p:spPr>
            <p:txBody>
              <a:bodyPr wrap="square" lIns="0" tIns="0" rIns="0" bIns="0" rtlCol="0"/>
              <a:lstStyle/>
              <a:p>
                <a:endParaRPr sz="817"/>
              </a:p>
            </p:txBody>
          </p:sp>
          <p:pic>
            <p:nvPicPr>
              <p:cNvPr id="29" name="object 129">
                <a:extLst>
                  <a:ext uri="{FF2B5EF4-FFF2-40B4-BE49-F238E27FC236}">
                    <a16:creationId xmlns:a16="http://schemas.microsoft.com/office/drawing/2014/main" id="{AC645901-7DA6-846D-7E57-59A33ACD9681}"/>
                  </a:ext>
                </a:extLst>
              </p:cNvPr>
              <p:cNvPicPr/>
              <p:nvPr/>
            </p:nvPicPr>
            <p:blipFill>
              <a:blip r:embed="rId4" cstate="screen">
                <a:extLst>
                  <a:ext uri="{28A0092B-C50C-407E-A947-70E740481C1C}">
                    <a14:useLocalDpi xmlns:a14="http://schemas.microsoft.com/office/drawing/2010/main"/>
                  </a:ext>
                </a:extLst>
              </a:blip>
              <a:stretch>
                <a:fillRect/>
              </a:stretch>
            </p:blipFill>
            <p:spPr>
              <a:xfrm>
                <a:off x="5309519" y="2924139"/>
                <a:ext cx="111597" cy="103150"/>
              </a:xfrm>
              <a:prstGeom prst="rect">
                <a:avLst/>
              </a:prstGeom>
            </p:spPr>
          </p:pic>
        </p:grpSp>
        <p:sp>
          <p:nvSpPr>
            <p:cNvPr id="26" name="object 109">
              <a:extLst>
                <a:ext uri="{FF2B5EF4-FFF2-40B4-BE49-F238E27FC236}">
                  <a16:creationId xmlns:a16="http://schemas.microsoft.com/office/drawing/2014/main" id="{612D6630-4EF6-A5C1-B420-45C2457CC244}"/>
                </a:ext>
              </a:extLst>
            </p:cNvPr>
            <p:cNvSpPr/>
            <p:nvPr/>
          </p:nvSpPr>
          <p:spPr>
            <a:xfrm>
              <a:off x="5367738" y="3071340"/>
              <a:ext cx="0" cy="89515"/>
            </a:xfrm>
            <a:custGeom>
              <a:avLst/>
              <a:gdLst/>
              <a:ahLst/>
              <a:cxnLst/>
              <a:rect l="l" t="t" r="r" b="b"/>
              <a:pathLst>
                <a:path h="196850">
                  <a:moveTo>
                    <a:pt x="0" y="196329"/>
                  </a:moveTo>
                  <a:lnTo>
                    <a:pt x="0" y="0"/>
                  </a:lnTo>
                </a:path>
              </a:pathLst>
            </a:custGeom>
            <a:ln w="9816">
              <a:solidFill>
                <a:srgbClr val="000000"/>
              </a:solidFill>
            </a:ln>
          </p:spPr>
          <p:txBody>
            <a:bodyPr wrap="square" lIns="0" tIns="0" rIns="0" bIns="0" rtlCol="0"/>
            <a:lstStyle/>
            <a:p>
              <a:endParaRPr sz="817"/>
            </a:p>
          </p:txBody>
        </p:sp>
      </p:grpSp>
      <p:grpSp>
        <p:nvGrpSpPr>
          <p:cNvPr id="30" name="Grupo 3">
            <a:extLst>
              <a:ext uri="{FF2B5EF4-FFF2-40B4-BE49-F238E27FC236}">
                <a16:creationId xmlns:a16="http://schemas.microsoft.com/office/drawing/2014/main" id="{1332484D-9AA9-A9AA-19A5-BC9E26F3665F}"/>
              </a:ext>
            </a:extLst>
          </p:cNvPr>
          <p:cNvGrpSpPr/>
          <p:nvPr/>
        </p:nvGrpSpPr>
        <p:grpSpPr>
          <a:xfrm>
            <a:off x="8881742" y="1886531"/>
            <a:ext cx="1294791" cy="338334"/>
            <a:chOff x="6911132" y="2093121"/>
            <a:chExt cx="1294791" cy="338334"/>
          </a:xfrm>
        </p:grpSpPr>
        <p:grpSp>
          <p:nvGrpSpPr>
            <p:cNvPr id="31" name="Grupo 122">
              <a:extLst>
                <a:ext uri="{FF2B5EF4-FFF2-40B4-BE49-F238E27FC236}">
                  <a16:creationId xmlns:a16="http://schemas.microsoft.com/office/drawing/2014/main" id="{243AD7C6-99E5-4901-8CD1-CD9236364164}"/>
                </a:ext>
              </a:extLst>
            </p:cNvPr>
            <p:cNvGrpSpPr/>
            <p:nvPr/>
          </p:nvGrpSpPr>
          <p:grpSpPr>
            <a:xfrm>
              <a:off x="6911132" y="2319752"/>
              <a:ext cx="1294791" cy="111703"/>
              <a:chOff x="6598737" y="2699524"/>
              <a:chExt cx="1294791" cy="111703"/>
            </a:xfrm>
          </p:grpSpPr>
          <p:sp>
            <p:nvSpPr>
              <p:cNvPr id="33" name="object 110">
                <a:extLst>
                  <a:ext uri="{FF2B5EF4-FFF2-40B4-BE49-F238E27FC236}">
                    <a16:creationId xmlns:a16="http://schemas.microsoft.com/office/drawing/2014/main" id="{4112ACC8-F6AA-9B76-C13A-20D152D22621}"/>
                  </a:ext>
                </a:extLst>
              </p:cNvPr>
              <p:cNvSpPr/>
              <p:nvPr/>
            </p:nvSpPr>
            <p:spPr>
              <a:xfrm>
                <a:off x="6598737" y="2699524"/>
                <a:ext cx="1294791" cy="45719"/>
              </a:xfrm>
              <a:custGeom>
                <a:avLst/>
                <a:gdLst/>
                <a:ahLst/>
                <a:cxnLst/>
                <a:rect l="l" t="t" r="r" b="b"/>
                <a:pathLst>
                  <a:path w="2847340">
                    <a:moveTo>
                      <a:pt x="0" y="0"/>
                    </a:moveTo>
                    <a:lnTo>
                      <a:pt x="2846771" y="0"/>
                    </a:lnTo>
                  </a:path>
                </a:pathLst>
              </a:custGeom>
              <a:ln w="29449">
                <a:solidFill>
                  <a:srgbClr val="F98695"/>
                </a:solidFill>
              </a:ln>
            </p:spPr>
            <p:txBody>
              <a:bodyPr wrap="square" lIns="0" tIns="0" rIns="0" bIns="0" rtlCol="0"/>
              <a:lstStyle/>
              <a:p>
                <a:endParaRPr sz="817"/>
              </a:p>
            </p:txBody>
          </p:sp>
          <p:sp>
            <p:nvSpPr>
              <p:cNvPr id="34" name="object 111">
                <a:extLst>
                  <a:ext uri="{FF2B5EF4-FFF2-40B4-BE49-F238E27FC236}">
                    <a16:creationId xmlns:a16="http://schemas.microsoft.com/office/drawing/2014/main" id="{4FF0114A-53F8-F9D3-17F3-2110C9899B4B}"/>
                  </a:ext>
                </a:extLst>
              </p:cNvPr>
              <p:cNvSpPr/>
              <p:nvPr/>
            </p:nvSpPr>
            <p:spPr>
              <a:xfrm>
                <a:off x="7205021" y="2709805"/>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endParaRPr sz="817"/>
              </a:p>
            </p:txBody>
          </p:sp>
        </p:grpSp>
        <p:sp>
          <p:nvSpPr>
            <p:cNvPr id="32" name="object 112">
              <a:extLst>
                <a:ext uri="{FF2B5EF4-FFF2-40B4-BE49-F238E27FC236}">
                  <a16:creationId xmlns:a16="http://schemas.microsoft.com/office/drawing/2014/main" id="{181FC775-5E51-B5C1-C181-8A3E11E274BD}"/>
                </a:ext>
              </a:extLst>
            </p:cNvPr>
            <p:cNvSpPr txBox="1"/>
            <p:nvPr/>
          </p:nvSpPr>
          <p:spPr>
            <a:xfrm>
              <a:off x="7212862" y="2093121"/>
              <a:ext cx="991099" cy="167646"/>
            </a:xfrm>
            <a:prstGeom prst="rect">
              <a:avLst/>
            </a:prstGeom>
          </p:spPr>
          <p:txBody>
            <a:bodyPr vert="horz" wrap="square" lIns="0" tIns="6640" rIns="0" bIns="0" rtlCol="0">
              <a:spAutoFit/>
            </a:bodyPr>
            <a:lstStyle/>
            <a:p>
              <a:pPr marL="5774">
                <a:spcBef>
                  <a:spcPts val="51"/>
                </a:spcBef>
              </a:pPr>
              <a:r>
                <a:rPr lang="es-ES" sz="1046" b="1" spc="-6" dirty="0">
                  <a:solidFill>
                    <a:srgbClr val="F98695"/>
                  </a:solidFill>
                  <a:latin typeface="Arial" panose="020B0604020202020204" pitchFamily="34" charset="0"/>
                  <a:cs typeface="Arial" panose="020B0604020202020204" pitchFamily="34" charset="0"/>
                </a:rPr>
                <a:t>4 SEMANAS</a:t>
              </a:r>
              <a:endParaRPr sz="1046" b="1" dirty="0">
                <a:solidFill>
                  <a:srgbClr val="F98695"/>
                </a:solidFill>
                <a:latin typeface="Arial" panose="020B0604020202020204" pitchFamily="34" charset="0"/>
                <a:cs typeface="Arial" panose="020B0604020202020204" pitchFamily="34" charset="0"/>
              </a:endParaRPr>
            </a:p>
          </p:txBody>
        </p:sp>
      </p:grpSp>
      <p:grpSp>
        <p:nvGrpSpPr>
          <p:cNvPr id="35" name="Grupo 8">
            <a:extLst>
              <a:ext uri="{FF2B5EF4-FFF2-40B4-BE49-F238E27FC236}">
                <a16:creationId xmlns:a16="http://schemas.microsoft.com/office/drawing/2014/main" id="{C7ABAC02-7E36-6F37-E67D-69A6F2FB91D7}"/>
              </a:ext>
            </a:extLst>
          </p:cNvPr>
          <p:cNvGrpSpPr/>
          <p:nvPr/>
        </p:nvGrpSpPr>
        <p:grpSpPr>
          <a:xfrm>
            <a:off x="5689186" y="2117143"/>
            <a:ext cx="1668918" cy="112695"/>
            <a:chOff x="4592505" y="2320691"/>
            <a:chExt cx="1668918" cy="112695"/>
          </a:xfrm>
        </p:grpSpPr>
        <p:sp>
          <p:nvSpPr>
            <p:cNvPr id="36" name="object 131">
              <a:extLst>
                <a:ext uri="{FF2B5EF4-FFF2-40B4-BE49-F238E27FC236}">
                  <a16:creationId xmlns:a16="http://schemas.microsoft.com/office/drawing/2014/main" id="{1A625BC2-19A3-1333-97A6-4D432533F018}"/>
                </a:ext>
              </a:extLst>
            </p:cNvPr>
            <p:cNvSpPr/>
            <p:nvPr/>
          </p:nvSpPr>
          <p:spPr>
            <a:xfrm>
              <a:off x="4592505" y="2320691"/>
              <a:ext cx="1668918" cy="58299"/>
            </a:xfrm>
            <a:custGeom>
              <a:avLst/>
              <a:gdLst/>
              <a:ahLst/>
              <a:cxnLst/>
              <a:rect l="l" t="t" r="r" b="b"/>
              <a:pathLst>
                <a:path w="2712719">
                  <a:moveTo>
                    <a:pt x="0" y="0"/>
                  </a:moveTo>
                  <a:lnTo>
                    <a:pt x="2712541" y="0"/>
                  </a:lnTo>
                </a:path>
              </a:pathLst>
            </a:custGeom>
            <a:ln w="29449">
              <a:solidFill>
                <a:srgbClr val="F98695"/>
              </a:solidFill>
            </a:ln>
          </p:spPr>
          <p:txBody>
            <a:bodyPr wrap="square" lIns="0" tIns="0" rIns="0" bIns="0" rtlCol="0"/>
            <a:lstStyle/>
            <a:p>
              <a:endParaRPr sz="817"/>
            </a:p>
          </p:txBody>
        </p:sp>
        <p:sp>
          <p:nvSpPr>
            <p:cNvPr id="37" name="object 132">
              <a:extLst>
                <a:ext uri="{FF2B5EF4-FFF2-40B4-BE49-F238E27FC236}">
                  <a16:creationId xmlns:a16="http://schemas.microsoft.com/office/drawing/2014/main" id="{56BD1707-151A-8106-0D3F-5CF5A6EDC058}"/>
                </a:ext>
              </a:extLst>
            </p:cNvPr>
            <p:cNvSpPr/>
            <p:nvPr/>
          </p:nvSpPr>
          <p:spPr>
            <a:xfrm>
              <a:off x="5328168" y="2331964"/>
              <a:ext cx="184805" cy="101422"/>
            </a:xfrm>
            <a:custGeom>
              <a:avLst/>
              <a:gdLst/>
              <a:ahLst/>
              <a:cxnLst/>
              <a:rect l="l" t="t" r="r" b="b"/>
              <a:pathLst>
                <a:path w="406400" h="241300">
                  <a:moveTo>
                    <a:pt x="406303" y="0"/>
                  </a:moveTo>
                  <a:lnTo>
                    <a:pt x="0" y="0"/>
                  </a:lnTo>
                  <a:lnTo>
                    <a:pt x="203151" y="240925"/>
                  </a:lnTo>
                  <a:lnTo>
                    <a:pt x="406303" y="0"/>
                  </a:lnTo>
                  <a:close/>
                </a:path>
              </a:pathLst>
            </a:custGeom>
            <a:solidFill>
              <a:srgbClr val="F98695"/>
            </a:solidFill>
          </p:spPr>
          <p:txBody>
            <a:bodyPr wrap="square" lIns="0" tIns="0" rIns="0" bIns="0" rtlCol="0"/>
            <a:lstStyle/>
            <a:p>
              <a:endParaRPr sz="817"/>
            </a:p>
          </p:txBody>
        </p:sp>
      </p:grpSp>
      <p:sp>
        <p:nvSpPr>
          <p:cNvPr id="38" name="object 139">
            <a:extLst>
              <a:ext uri="{FF2B5EF4-FFF2-40B4-BE49-F238E27FC236}">
                <a16:creationId xmlns:a16="http://schemas.microsoft.com/office/drawing/2014/main" id="{D7F6893A-5445-C046-BD27-98B46DF1AF8A}"/>
              </a:ext>
            </a:extLst>
          </p:cNvPr>
          <p:cNvSpPr txBox="1"/>
          <p:nvPr/>
        </p:nvSpPr>
        <p:spPr>
          <a:xfrm>
            <a:off x="5690904" y="1883325"/>
            <a:ext cx="1732371" cy="172258"/>
          </a:xfrm>
          <a:prstGeom prst="rect">
            <a:avLst/>
          </a:prstGeom>
        </p:spPr>
        <p:txBody>
          <a:bodyPr vert="horz" wrap="square" lIns="0" tIns="18192" rIns="0" bIns="0" rtlCol="0">
            <a:spAutoFit/>
          </a:bodyPr>
          <a:lstStyle/>
          <a:p>
            <a:pPr marL="326536" marR="2311" indent="-321050">
              <a:lnSpc>
                <a:spcPts val="1196"/>
              </a:lnSpc>
              <a:spcBef>
                <a:spcPts val="142"/>
              </a:spcBef>
            </a:pPr>
            <a:r>
              <a:rPr sz="1046" b="1" dirty="0">
                <a:solidFill>
                  <a:srgbClr val="F98695"/>
                </a:solidFill>
                <a:latin typeface="Arial" panose="020B0604020202020204" pitchFamily="34" charset="0"/>
                <a:cs typeface="Arial" panose="020B0604020202020204" pitchFamily="34" charset="0"/>
              </a:rPr>
              <a:t>INICIO</a:t>
            </a:r>
            <a:r>
              <a:rPr sz="1046" b="1" spc="40" dirty="0">
                <a:solidFill>
                  <a:srgbClr val="F98695"/>
                </a:solidFill>
                <a:latin typeface="Arial" panose="020B0604020202020204" pitchFamily="34" charset="0"/>
                <a:cs typeface="Arial" panose="020B0604020202020204" pitchFamily="34" charset="0"/>
              </a:rPr>
              <a:t> </a:t>
            </a:r>
            <a:r>
              <a:rPr sz="1046" b="1" spc="45" dirty="0">
                <a:solidFill>
                  <a:srgbClr val="F98695"/>
                </a:solidFill>
                <a:latin typeface="Arial" panose="020B0604020202020204" pitchFamily="34" charset="0"/>
                <a:cs typeface="Arial" panose="020B0604020202020204" pitchFamily="34" charset="0"/>
              </a:rPr>
              <a:t>CAL/BDP*</a:t>
            </a:r>
            <a:r>
              <a:rPr lang="es-ES" sz="1046" b="1" spc="45" dirty="0">
                <a:solidFill>
                  <a:srgbClr val="F98695"/>
                </a:solidFill>
                <a:latin typeface="Arial" panose="020B0604020202020204" pitchFamily="34" charset="0"/>
                <a:cs typeface="Arial" panose="020B0604020202020204" pitchFamily="34" charset="0"/>
              </a:rPr>
              <a:t> </a:t>
            </a:r>
            <a:r>
              <a:rPr sz="1046" b="1" spc="-6" dirty="0">
                <a:solidFill>
                  <a:srgbClr val="F98695"/>
                </a:solidFill>
                <a:latin typeface="Arial" panose="020B0604020202020204" pitchFamily="34" charset="0"/>
                <a:cs typeface="Arial" panose="020B0604020202020204" pitchFamily="34" charset="0"/>
              </a:rPr>
              <a:t>CREMA</a:t>
            </a:r>
            <a:endParaRPr sz="1046" dirty="0">
              <a:solidFill>
                <a:srgbClr val="F98695"/>
              </a:solidFill>
              <a:latin typeface="Arial" panose="020B0604020202020204" pitchFamily="34" charset="0"/>
              <a:cs typeface="Arial" panose="020B0604020202020204" pitchFamily="34" charset="0"/>
            </a:endParaRPr>
          </a:p>
        </p:txBody>
      </p:sp>
      <p:grpSp>
        <p:nvGrpSpPr>
          <p:cNvPr id="39" name="Grupo 5">
            <a:extLst>
              <a:ext uri="{FF2B5EF4-FFF2-40B4-BE49-F238E27FC236}">
                <a16:creationId xmlns:a16="http://schemas.microsoft.com/office/drawing/2014/main" id="{82415D7C-33E2-936F-5446-35C4E28CBEB8}"/>
              </a:ext>
            </a:extLst>
          </p:cNvPr>
          <p:cNvGrpSpPr/>
          <p:nvPr/>
        </p:nvGrpSpPr>
        <p:grpSpPr>
          <a:xfrm>
            <a:off x="803109" y="2275241"/>
            <a:ext cx="239672" cy="310881"/>
            <a:chOff x="1566521" y="2563992"/>
            <a:chExt cx="239672" cy="310881"/>
          </a:xfrm>
        </p:grpSpPr>
        <p:sp>
          <p:nvSpPr>
            <p:cNvPr id="40" name="object 99">
              <a:extLst>
                <a:ext uri="{FF2B5EF4-FFF2-40B4-BE49-F238E27FC236}">
                  <a16:creationId xmlns:a16="http://schemas.microsoft.com/office/drawing/2014/main" id="{D25FE135-BD8A-E261-37FB-F282C4500C25}"/>
                </a:ext>
              </a:extLst>
            </p:cNvPr>
            <p:cNvSpPr/>
            <p:nvPr/>
          </p:nvSpPr>
          <p:spPr>
            <a:xfrm>
              <a:off x="1566521" y="2571514"/>
              <a:ext cx="239672" cy="202077"/>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solidFill>
              <a:srgbClr val="FFFFFF"/>
            </a:solidFill>
            <a:ln>
              <a:solidFill>
                <a:srgbClr val="1F6B87"/>
              </a:solidFill>
            </a:ln>
          </p:spPr>
          <p:txBody>
            <a:bodyPr wrap="square" lIns="0" tIns="0" rIns="0" bIns="0" rtlCol="0"/>
            <a:lstStyle/>
            <a:p>
              <a:endParaRPr sz="817"/>
            </a:p>
          </p:txBody>
        </p:sp>
        <p:sp>
          <p:nvSpPr>
            <p:cNvPr id="41" name="object 100">
              <a:extLst>
                <a:ext uri="{FF2B5EF4-FFF2-40B4-BE49-F238E27FC236}">
                  <a16:creationId xmlns:a16="http://schemas.microsoft.com/office/drawing/2014/main" id="{661F4D07-D25D-3D5E-B026-A15968E352AB}"/>
                </a:ext>
              </a:extLst>
            </p:cNvPr>
            <p:cNvSpPr/>
            <p:nvPr/>
          </p:nvSpPr>
          <p:spPr>
            <a:xfrm>
              <a:off x="1578357" y="2563992"/>
              <a:ext cx="216000" cy="217121"/>
            </a:xfrm>
            <a:custGeom>
              <a:avLst/>
              <a:gdLst/>
              <a:ahLst/>
              <a:cxnLst/>
              <a:rect l="l" t="t" r="r" b="b"/>
              <a:pathLst>
                <a:path w="481330" h="481329">
                  <a:moveTo>
                    <a:pt x="240503" y="0"/>
                  </a:moveTo>
                  <a:lnTo>
                    <a:pt x="192095" y="4894"/>
                  </a:lnTo>
                  <a:lnTo>
                    <a:pt x="146979" y="18928"/>
                  </a:lnTo>
                  <a:lnTo>
                    <a:pt x="106130" y="41128"/>
                  </a:lnTo>
                  <a:lnTo>
                    <a:pt x="70522" y="70518"/>
                  </a:lnTo>
                  <a:lnTo>
                    <a:pt x="41131" y="106126"/>
                  </a:lnTo>
                  <a:lnTo>
                    <a:pt x="18930" y="146975"/>
                  </a:lnTo>
                  <a:lnTo>
                    <a:pt x="4895" y="192092"/>
                  </a:lnTo>
                  <a:lnTo>
                    <a:pt x="0" y="240503"/>
                  </a:lnTo>
                  <a:lnTo>
                    <a:pt x="4895" y="288913"/>
                  </a:lnTo>
                  <a:lnTo>
                    <a:pt x="18930" y="334030"/>
                  </a:lnTo>
                  <a:lnTo>
                    <a:pt x="41131" y="374880"/>
                  </a:lnTo>
                  <a:lnTo>
                    <a:pt x="70522" y="410487"/>
                  </a:lnTo>
                  <a:lnTo>
                    <a:pt x="106130" y="439877"/>
                  </a:lnTo>
                  <a:lnTo>
                    <a:pt x="146979" y="462077"/>
                  </a:lnTo>
                  <a:lnTo>
                    <a:pt x="192095" y="476111"/>
                  </a:lnTo>
                  <a:lnTo>
                    <a:pt x="240503" y="481006"/>
                  </a:lnTo>
                  <a:lnTo>
                    <a:pt x="288910" y="476111"/>
                  </a:lnTo>
                  <a:lnTo>
                    <a:pt x="334026" y="462077"/>
                  </a:lnTo>
                  <a:lnTo>
                    <a:pt x="374875" y="439877"/>
                  </a:lnTo>
                  <a:lnTo>
                    <a:pt x="410483" y="410487"/>
                  </a:lnTo>
                  <a:lnTo>
                    <a:pt x="439875" y="374880"/>
                  </a:lnTo>
                  <a:lnTo>
                    <a:pt x="462076" y="334030"/>
                  </a:lnTo>
                  <a:lnTo>
                    <a:pt x="476111" y="288913"/>
                  </a:lnTo>
                  <a:lnTo>
                    <a:pt x="481006" y="240503"/>
                  </a:lnTo>
                  <a:lnTo>
                    <a:pt x="476111" y="192092"/>
                  </a:lnTo>
                  <a:lnTo>
                    <a:pt x="462076" y="146975"/>
                  </a:lnTo>
                  <a:lnTo>
                    <a:pt x="439875" y="106126"/>
                  </a:lnTo>
                  <a:lnTo>
                    <a:pt x="410483" y="70518"/>
                  </a:lnTo>
                  <a:lnTo>
                    <a:pt x="374875" y="41128"/>
                  </a:lnTo>
                  <a:lnTo>
                    <a:pt x="334026" y="18928"/>
                  </a:lnTo>
                  <a:lnTo>
                    <a:pt x="288910" y="4894"/>
                  </a:lnTo>
                  <a:lnTo>
                    <a:pt x="240503" y="0"/>
                  </a:lnTo>
                  <a:close/>
                </a:path>
              </a:pathLst>
            </a:custGeom>
            <a:ln w="9816">
              <a:solidFill>
                <a:srgbClr val="1F6B87"/>
              </a:solidFill>
            </a:ln>
          </p:spPr>
          <p:txBody>
            <a:bodyPr wrap="square" lIns="0" tIns="0" rIns="0" bIns="0" rtlCol="0"/>
            <a:lstStyle/>
            <a:p>
              <a:endParaRPr sz="817"/>
            </a:p>
          </p:txBody>
        </p:sp>
        <p:pic>
          <p:nvPicPr>
            <p:cNvPr id="42" name="object 101">
              <a:extLst>
                <a:ext uri="{FF2B5EF4-FFF2-40B4-BE49-F238E27FC236}">
                  <a16:creationId xmlns:a16="http://schemas.microsoft.com/office/drawing/2014/main" id="{62543765-E7A3-B34C-C498-908FE91C9FE6}"/>
                </a:ext>
              </a:extLst>
            </p:cNvPr>
            <p:cNvPicPr/>
            <p:nvPr/>
          </p:nvPicPr>
          <p:blipFill>
            <a:blip r:embed="rId5" cstate="screen">
              <a:extLst>
                <a:ext uri="{28A0092B-C50C-407E-A947-70E740481C1C}">
                  <a14:useLocalDpi xmlns:a14="http://schemas.microsoft.com/office/drawing/2010/main"/>
                </a:ext>
              </a:extLst>
            </a:blip>
            <a:stretch>
              <a:fillRect/>
            </a:stretch>
          </p:blipFill>
          <p:spPr>
            <a:xfrm>
              <a:off x="1625258" y="2621037"/>
              <a:ext cx="122199" cy="103031"/>
            </a:xfrm>
            <a:prstGeom prst="rect">
              <a:avLst/>
            </a:prstGeom>
            <a:ln>
              <a:noFill/>
            </a:ln>
          </p:spPr>
        </p:pic>
        <p:sp>
          <p:nvSpPr>
            <p:cNvPr id="43" name="object 102">
              <a:extLst>
                <a:ext uri="{FF2B5EF4-FFF2-40B4-BE49-F238E27FC236}">
                  <a16:creationId xmlns:a16="http://schemas.microsoft.com/office/drawing/2014/main" id="{7E1F975C-A820-7C10-75B4-611765AA72CB}"/>
                </a:ext>
              </a:extLst>
            </p:cNvPr>
            <p:cNvSpPr/>
            <p:nvPr/>
          </p:nvSpPr>
          <p:spPr>
            <a:xfrm>
              <a:off x="1686357" y="2631230"/>
              <a:ext cx="0" cy="82644"/>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sp>
          <p:nvSpPr>
            <p:cNvPr id="44" name="object 120">
              <a:extLst>
                <a:ext uri="{FF2B5EF4-FFF2-40B4-BE49-F238E27FC236}">
                  <a16:creationId xmlns:a16="http://schemas.microsoft.com/office/drawing/2014/main" id="{706299BB-4120-6FF1-16BA-3BCEA5E3DA25}"/>
                </a:ext>
              </a:extLst>
            </p:cNvPr>
            <p:cNvSpPr/>
            <p:nvPr/>
          </p:nvSpPr>
          <p:spPr>
            <a:xfrm>
              <a:off x="1686357" y="2785358"/>
              <a:ext cx="0" cy="89515"/>
            </a:xfrm>
            <a:custGeom>
              <a:avLst/>
              <a:gdLst/>
              <a:ahLst/>
              <a:cxnLst/>
              <a:rect l="l" t="t" r="r" b="b"/>
              <a:pathLst>
                <a:path h="196850">
                  <a:moveTo>
                    <a:pt x="0" y="196329"/>
                  </a:moveTo>
                  <a:lnTo>
                    <a:pt x="0" y="0"/>
                  </a:lnTo>
                </a:path>
              </a:pathLst>
            </a:custGeom>
            <a:ln w="9816">
              <a:solidFill>
                <a:srgbClr val="1F6B87"/>
              </a:solidFill>
            </a:ln>
          </p:spPr>
          <p:txBody>
            <a:bodyPr wrap="square" lIns="0" tIns="0" rIns="0" bIns="0" rtlCol="0"/>
            <a:lstStyle/>
            <a:p>
              <a:endParaRPr sz="817"/>
            </a:p>
          </p:txBody>
        </p:sp>
      </p:grpSp>
      <p:sp>
        <p:nvSpPr>
          <p:cNvPr id="45" name="object 91">
            <a:extLst>
              <a:ext uri="{FF2B5EF4-FFF2-40B4-BE49-F238E27FC236}">
                <a16:creationId xmlns:a16="http://schemas.microsoft.com/office/drawing/2014/main" id="{142BA299-7DE8-5AE7-B9B5-7E08F8496844}"/>
              </a:ext>
            </a:extLst>
          </p:cNvPr>
          <p:cNvSpPr txBox="1"/>
          <p:nvPr/>
        </p:nvSpPr>
        <p:spPr>
          <a:xfrm>
            <a:off x="784132" y="1184491"/>
            <a:ext cx="10741628" cy="313316"/>
          </a:xfrm>
          <a:prstGeom prst="rect">
            <a:avLst/>
          </a:prstGeom>
        </p:spPr>
        <p:txBody>
          <a:bodyPr vert="horz" wrap="square" lIns="0" tIns="5486" rIns="0" bIns="0" rtlCol="0">
            <a:spAutoFit/>
          </a:bodyPr>
          <a:lstStyle/>
          <a:p>
            <a:r>
              <a:rPr lang="es-ES" sz="2000" b="1" dirty="0">
                <a:solidFill>
                  <a:srgbClr val="1F6B87"/>
                </a:solidFill>
                <a:latin typeface="Arial" panose="020B0604020202020204" pitchFamily="34" charset="0"/>
                <a:cs typeface="Arial" panose="020B0604020202020204" pitchFamily="34" charset="0"/>
              </a:rPr>
              <a:t>Tras 8 semanas de tratamiento</a:t>
            </a:r>
            <a:r>
              <a:rPr lang="es-ES" sz="2000" dirty="0">
                <a:solidFill>
                  <a:srgbClr val="1F6B87"/>
                </a:solidFill>
                <a:latin typeface="Arial" panose="020B0604020202020204" pitchFamily="34" charset="0"/>
                <a:cs typeface="Arial" panose="020B0604020202020204" pitchFamily="34" charset="0"/>
              </a:rPr>
              <a:t>, el paciente pudo </a:t>
            </a:r>
            <a:r>
              <a:rPr lang="es-ES" sz="2000" b="1" dirty="0">
                <a:solidFill>
                  <a:srgbClr val="1F6B87"/>
                </a:solidFill>
                <a:latin typeface="Arial" panose="020B0604020202020204" pitchFamily="34" charset="0"/>
                <a:cs typeface="Arial" panose="020B0604020202020204" pitchFamily="34" charset="0"/>
              </a:rPr>
              <a:t>retomar sus caminatas diarias sin dolor</a:t>
            </a:r>
            <a:endParaRPr sz="2000" b="1" dirty="0">
              <a:solidFill>
                <a:srgbClr val="1F6B87"/>
              </a:solidFill>
              <a:latin typeface="Arial" panose="020B0604020202020204" pitchFamily="34" charset="0"/>
              <a:cs typeface="Arial" panose="020B0604020202020204" pitchFamily="34" charset="0"/>
            </a:endParaRPr>
          </a:p>
        </p:txBody>
      </p:sp>
      <p:sp>
        <p:nvSpPr>
          <p:cNvPr id="46" name="CuadroTexto 4">
            <a:extLst>
              <a:ext uri="{FF2B5EF4-FFF2-40B4-BE49-F238E27FC236}">
                <a16:creationId xmlns:a16="http://schemas.microsoft.com/office/drawing/2014/main" id="{B3B8C49E-6027-53D6-AEB3-3663DF352D88}"/>
              </a:ext>
            </a:extLst>
          </p:cNvPr>
          <p:cNvSpPr txBox="1"/>
          <p:nvPr/>
        </p:nvSpPr>
        <p:spPr>
          <a:xfrm>
            <a:off x="1324840" y="5360638"/>
            <a:ext cx="3973098" cy="584775"/>
          </a:xfrm>
          <a:prstGeom prst="rect">
            <a:avLst/>
          </a:prstGeom>
          <a:noFill/>
        </p:spPr>
        <p:txBody>
          <a:bodyPr wrap="square" rtlCol="0">
            <a:spAutoFit/>
          </a:bodyPr>
          <a:lstStyle/>
          <a:p>
            <a:r>
              <a:rPr lang="es-ES" sz="800" b="1" dirty="0">
                <a:solidFill>
                  <a:srgbClr val="1F6B87"/>
                </a:solidFill>
                <a:latin typeface="Arial" panose="020B0604020202020204" pitchFamily="34" charset="0"/>
                <a:cs typeface="Arial" panose="020B0604020202020204" pitchFamily="34" charset="0"/>
              </a:rPr>
              <a:t>Abreviaturas:</a:t>
            </a:r>
          </a:p>
          <a:p>
            <a:r>
              <a:rPr lang="es-ES" sz="800" b="1" dirty="0">
                <a:solidFill>
                  <a:srgbClr val="1F6B87"/>
                </a:solidFill>
                <a:latin typeface="Arial" panose="020B0604020202020204" pitchFamily="34" charset="0"/>
                <a:cs typeface="Arial" panose="020B0604020202020204" pitchFamily="34" charset="0"/>
              </a:rPr>
              <a:t>CAL/BDP</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/betametasona; </a:t>
            </a:r>
            <a:r>
              <a:rPr lang="es-ES" sz="800" b="1" dirty="0">
                <a:solidFill>
                  <a:srgbClr val="1F6B87"/>
                </a:solidFill>
                <a:latin typeface="Arial" panose="020B0604020202020204" pitchFamily="34" charset="0"/>
                <a:cs typeface="Arial" panose="020B0604020202020204" pitchFamily="34" charset="0"/>
              </a:rPr>
              <a:t>IGA: </a:t>
            </a:r>
            <a:r>
              <a:rPr lang="es-ES" sz="800" dirty="0">
                <a:solidFill>
                  <a:srgbClr val="1F6B87"/>
                </a:solidFill>
                <a:latin typeface="Arial" panose="020B0604020202020204" pitchFamily="34" charset="0"/>
                <a:cs typeface="Arial" panose="020B0604020202020204" pitchFamily="34" charset="0"/>
              </a:rPr>
              <a:t>evaluación global del investigador; </a:t>
            </a:r>
            <a:r>
              <a:rPr lang="es-ES" sz="800" b="1" dirty="0">
                <a:solidFill>
                  <a:srgbClr val="1F6B87"/>
                </a:solidFill>
                <a:latin typeface="Arial" panose="020B0604020202020204" pitchFamily="34" charset="0"/>
                <a:cs typeface="Arial" panose="020B0604020202020204" pitchFamily="34" charset="0"/>
              </a:rPr>
              <a:t>NRS: </a:t>
            </a:r>
            <a:r>
              <a:rPr lang="es-ES" sz="800" dirty="0" err="1">
                <a:solidFill>
                  <a:srgbClr val="1F6B87"/>
                </a:solidFill>
                <a:latin typeface="Arial" panose="020B0604020202020204" pitchFamily="34" charset="0"/>
                <a:cs typeface="Arial" panose="020B0604020202020204" pitchFamily="34" charset="0"/>
              </a:rPr>
              <a:t>Numerical</a:t>
            </a:r>
            <a:r>
              <a:rPr lang="es-ES" sz="800" dirty="0">
                <a:solidFill>
                  <a:srgbClr val="1F6B87"/>
                </a:solidFill>
                <a:latin typeface="Arial" panose="020B0604020202020204" pitchFamily="34" charset="0"/>
                <a:cs typeface="Arial" panose="020B0604020202020204" pitchFamily="34" charset="0"/>
              </a:rPr>
              <a:t> Rating </a:t>
            </a:r>
            <a:r>
              <a:rPr lang="es-ES" sz="800" dirty="0" err="1">
                <a:solidFill>
                  <a:srgbClr val="1F6B87"/>
                </a:solidFill>
                <a:latin typeface="Arial" panose="020B0604020202020204" pitchFamily="34" charset="0"/>
                <a:cs typeface="Arial" panose="020B0604020202020204" pitchFamily="34" charset="0"/>
              </a:rPr>
              <a:t>Scale</a:t>
            </a:r>
            <a:r>
              <a:rPr lang="es-ES" sz="800" dirty="0">
                <a:solidFill>
                  <a:srgbClr val="1F6B87"/>
                </a:solidFill>
                <a:latin typeface="Arial" panose="020B0604020202020204" pitchFamily="34" charset="0"/>
                <a:cs typeface="Arial" panose="020B0604020202020204" pitchFamily="34" charset="0"/>
              </a:rPr>
              <a:t>;</a:t>
            </a:r>
            <a:r>
              <a:rPr lang="es-ES" sz="800" b="1" dirty="0">
                <a:solidFill>
                  <a:srgbClr val="1F6B87"/>
                </a:solidFill>
                <a:latin typeface="Arial" panose="020B0604020202020204" pitchFamily="34" charset="0"/>
                <a:cs typeface="Arial" panose="020B0604020202020204" pitchFamily="34" charset="0"/>
              </a:rPr>
              <a:t> </a:t>
            </a:r>
            <a:r>
              <a:rPr lang="es-ES" sz="800" b="1" dirty="0" err="1">
                <a:solidFill>
                  <a:srgbClr val="1F6B87"/>
                </a:solidFill>
                <a:latin typeface="Arial" panose="020B0604020202020204" pitchFamily="34" charset="0"/>
                <a:cs typeface="Arial" panose="020B0604020202020204" pitchFamily="34" charset="0"/>
              </a:rPr>
              <a:t>ppPASI</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Psoriasis </a:t>
            </a:r>
            <a:r>
              <a:rPr lang="es-ES" sz="800" dirty="0" err="1">
                <a:solidFill>
                  <a:srgbClr val="1F6B87"/>
                </a:solidFill>
                <a:latin typeface="Arial" panose="020B0604020202020204" pitchFamily="34" charset="0"/>
                <a:cs typeface="Arial" panose="020B0604020202020204" pitchFamily="34" charset="0"/>
              </a:rPr>
              <a:t>Area</a:t>
            </a:r>
            <a:r>
              <a:rPr lang="es-ES" sz="800" dirty="0">
                <a:solidFill>
                  <a:srgbClr val="1F6B87"/>
                </a:solidFill>
                <a:latin typeface="Arial" panose="020B0604020202020204" pitchFamily="34" charset="0"/>
                <a:cs typeface="Arial" panose="020B0604020202020204" pitchFamily="34" charset="0"/>
              </a:rPr>
              <a:t> and </a:t>
            </a:r>
            <a:r>
              <a:rPr lang="es-ES" sz="800" dirty="0" err="1">
                <a:solidFill>
                  <a:srgbClr val="1F6B87"/>
                </a:solidFill>
                <a:latin typeface="Arial" panose="020B0604020202020204" pitchFamily="34" charset="0"/>
                <a:cs typeface="Arial" panose="020B0604020202020204" pitchFamily="34" charset="0"/>
              </a:rPr>
              <a:t>Severity</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Index</a:t>
            </a:r>
            <a:r>
              <a:rPr lang="es-ES" sz="800" dirty="0">
                <a:solidFill>
                  <a:srgbClr val="1F6B87"/>
                </a:solidFill>
                <a:latin typeface="Arial" panose="020B0604020202020204" pitchFamily="34" charset="0"/>
                <a:cs typeface="Arial" panose="020B0604020202020204" pitchFamily="34" charset="0"/>
              </a:rPr>
              <a:t>; </a:t>
            </a:r>
            <a:r>
              <a:rPr lang="es-ES" sz="800" b="1" dirty="0" err="1">
                <a:solidFill>
                  <a:srgbClr val="1F6B87"/>
                </a:solidFill>
                <a:latin typeface="Arial" panose="020B0604020202020204" pitchFamily="34" charset="0"/>
                <a:cs typeface="Arial" panose="020B0604020202020204" pitchFamily="34" charset="0"/>
              </a:rPr>
              <a:t>ppIGA</a:t>
            </a:r>
            <a:r>
              <a:rPr lang="es-ES" sz="800" b="1"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a:t>
            </a:r>
            <a:r>
              <a:rPr lang="es-ES" sz="800" dirty="0" err="1">
                <a:solidFill>
                  <a:srgbClr val="1F6B87"/>
                </a:solidFill>
                <a:latin typeface="Arial" panose="020B0604020202020204" pitchFamily="34" charset="0"/>
                <a:cs typeface="Arial" panose="020B0604020202020204" pitchFamily="34" charset="0"/>
              </a:rPr>
              <a:t>Investigator’s</a:t>
            </a:r>
            <a:r>
              <a:rPr lang="es-ES" sz="800" dirty="0">
                <a:solidFill>
                  <a:srgbClr val="1F6B87"/>
                </a:solidFill>
                <a:latin typeface="Arial" panose="020B0604020202020204" pitchFamily="34" charset="0"/>
                <a:cs typeface="Arial" panose="020B0604020202020204" pitchFamily="34" charset="0"/>
              </a:rPr>
              <a:t> Global </a:t>
            </a:r>
            <a:r>
              <a:rPr lang="es-ES" sz="800" dirty="0" err="1">
                <a:solidFill>
                  <a:srgbClr val="1F6B87"/>
                </a:solidFill>
                <a:latin typeface="Arial" panose="020B0604020202020204" pitchFamily="34" charset="0"/>
                <a:cs typeface="Arial" panose="020B0604020202020204" pitchFamily="34" charset="0"/>
              </a:rPr>
              <a:t>Assessment</a:t>
            </a:r>
            <a:r>
              <a:rPr lang="es-ES" sz="800" dirty="0">
                <a:solidFill>
                  <a:srgbClr val="1F6B87"/>
                </a:solidFill>
                <a:latin typeface="Arial" panose="020B0604020202020204" pitchFamily="34" charset="0"/>
                <a:cs typeface="Arial" panose="020B0604020202020204" pitchFamily="34" charset="0"/>
              </a:rPr>
              <a:t>.</a:t>
            </a:r>
          </a:p>
        </p:txBody>
      </p:sp>
      <p:sp>
        <p:nvSpPr>
          <p:cNvPr id="48" name="object 417">
            <a:extLst>
              <a:ext uri="{FF2B5EF4-FFF2-40B4-BE49-F238E27FC236}">
                <a16:creationId xmlns:a16="http://schemas.microsoft.com/office/drawing/2014/main" id="{0754C6B7-9EC9-30E2-8CD0-4B88E60B49E0}"/>
              </a:ext>
            </a:extLst>
          </p:cNvPr>
          <p:cNvSpPr txBox="1"/>
          <p:nvPr/>
        </p:nvSpPr>
        <p:spPr>
          <a:xfrm>
            <a:off x="7554534" y="3080034"/>
            <a:ext cx="4053367" cy="1788429"/>
          </a:xfrm>
          <a:prstGeom prst="rect">
            <a:avLst/>
          </a:prstGeom>
        </p:spPr>
        <p:txBody>
          <a:bodyPr vert="horz" wrap="square" lIns="0" tIns="5198" rIns="0" bIns="0" rtlCol="0">
            <a:spAutoFit/>
          </a:bodyPr>
          <a:lstStyle/>
          <a:p>
            <a:pPr marL="94127" marR="213086" indent="-88641">
              <a:lnSpc>
                <a:spcPct val="101699"/>
              </a:lnSpc>
              <a:spcBef>
                <a:spcPts val="41"/>
              </a:spcBef>
              <a:buFont typeface="Rubik Light"/>
              <a:buChar char="•"/>
              <a:tabLst>
                <a:tab pos="94994" algn="l"/>
              </a:tabLst>
            </a:pPr>
            <a:r>
              <a:rPr sz="1200" b="1" dirty="0">
                <a:solidFill>
                  <a:srgbClr val="1F6B87"/>
                </a:solidFill>
                <a:latin typeface="Arial" panose="020B0604020202020204" pitchFamily="34" charset="0"/>
                <a:cs typeface="Arial" panose="020B0604020202020204" pitchFamily="34" charset="0"/>
              </a:rPr>
              <a:t>Valores</a:t>
            </a:r>
            <a:r>
              <a:rPr sz="1200" b="1" spc="-7"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de</a:t>
            </a:r>
            <a:r>
              <a:rPr sz="1200" b="1" spc="-5"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las</a:t>
            </a:r>
            <a:r>
              <a:rPr sz="1200" b="1" spc="-5"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escalas:</a:t>
            </a:r>
            <a:r>
              <a:rPr sz="1200" b="1" spc="-5"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ppPASI</a:t>
            </a:r>
            <a:r>
              <a:rPr sz="1200" spc="-9"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2,</a:t>
            </a:r>
            <a:r>
              <a:rPr lang="es-ES" sz="1200" spc="-11"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ppIGA</a:t>
            </a:r>
            <a:r>
              <a:rPr sz="1200" spc="-3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global</a:t>
            </a:r>
            <a:r>
              <a:rPr sz="1200" spc="-7" dirty="0">
                <a:solidFill>
                  <a:srgbClr val="1F6B87"/>
                </a:solidFill>
                <a:latin typeface="Arial" panose="020B0604020202020204" pitchFamily="34" charset="0"/>
                <a:cs typeface="Arial" panose="020B0604020202020204" pitchFamily="34" charset="0"/>
              </a:rPr>
              <a:t> </a:t>
            </a:r>
            <a:r>
              <a:rPr sz="1200" spc="-20" dirty="0">
                <a:solidFill>
                  <a:srgbClr val="1F6B87"/>
                </a:solidFill>
                <a:latin typeface="Arial" panose="020B0604020202020204" pitchFamily="34" charset="0"/>
                <a:cs typeface="Arial" panose="020B0604020202020204" pitchFamily="34" charset="0"/>
              </a:rPr>
              <a:t>1-</a:t>
            </a:r>
            <a:r>
              <a:rPr sz="1200" spc="-23" dirty="0">
                <a:solidFill>
                  <a:srgbClr val="1F6B87"/>
                </a:solidFill>
                <a:latin typeface="Arial" panose="020B0604020202020204" pitchFamily="34" charset="0"/>
                <a:cs typeface="Arial" panose="020B0604020202020204" pitchFamily="34" charset="0"/>
              </a:rPr>
              <a:t>2</a:t>
            </a:r>
            <a:endParaRPr sz="1200" dirty="0">
              <a:solidFill>
                <a:srgbClr val="1F6B87"/>
              </a:solidFill>
              <a:latin typeface="Arial" panose="020B0604020202020204" pitchFamily="34" charset="0"/>
              <a:cs typeface="Arial" panose="020B0604020202020204" pitchFamily="34" charset="0"/>
            </a:endParaRPr>
          </a:p>
          <a:p>
            <a:pPr marL="94416" indent="-88641">
              <a:spcBef>
                <a:spcPts val="371"/>
              </a:spcBef>
              <a:buFont typeface="Rubik Light"/>
              <a:buChar char="•"/>
              <a:tabLst>
                <a:tab pos="94416" algn="l"/>
              </a:tabLst>
            </a:pPr>
            <a:r>
              <a:rPr sz="1200" b="1" spc="-5" dirty="0">
                <a:solidFill>
                  <a:srgbClr val="1F6B87"/>
                </a:solidFill>
                <a:latin typeface="Arial" panose="020B0604020202020204" pitchFamily="34" charset="0"/>
                <a:cs typeface="Arial" panose="020B0604020202020204" pitchFamily="34" charset="0"/>
              </a:rPr>
              <a:t>Palmas:</a:t>
            </a:r>
            <a:endParaRPr sz="1200" b="1" dirty="0">
              <a:solidFill>
                <a:srgbClr val="1F6B87"/>
              </a:solidFill>
              <a:latin typeface="Arial" panose="020B0604020202020204" pitchFamily="34" charset="0"/>
              <a:cs typeface="Arial" panose="020B0604020202020204" pitchFamily="34" charset="0"/>
            </a:endParaRPr>
          </a:p>
          <a:p>
            <a:pPr marL="227812" marR="168332" lvl="1" indent="-88641">
              <a:lnSpc>
                <a:spcPct val="101699"/>
              </a:lnSpc>
              <a:buChar char="•"/>
              <a:tabLst>
                <a:tab pos="228678" algn="l"/>
              </a:tabLst>
            </a:pPr>
            <a:r>
              <a:rPr sz="1200" dirty="0">
                <a:solidFill>
                  <a:srgbClr val="1F6B87"/>
                </a:solidFill>
                <a:latin typeface="Arial" panose="020B0604020202020204" pitchFamily="34" charset="0"/>
                <a:cs typeface="Arial" panose="020B0604020202020204" pitchFamily="34" charset="0"/>
              </a:rPr>
              <a:t>Mejoría</a:t>
            </a:r>
            <a:r>
              <a:rPr sz="1200" spc="-18"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clínica</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evidente,</a:t>
            </a:r>
            <a:r>
              <a:rPr sz="1200" spc="-16"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con</a:t>
            </a:r>
            <a:r>
              <a:rPr lang="es-ES" sz="1200" spc="-11" dirty="0">
                <a:solidFill>
                  <a:srgbClr val="1F6B87"/>
                </a:solidFill>
                <a:latin typeface="Arial" panose="020B0604020202020204" pitchFamily="34" charset="0"/>
                <a:cs typeface="Arial" panose="020B0604020202020204" pitchFamily="34" charset="0"/>
              </a:rPr>
              <a:t> resolución </a:t>
            </a:r>
            <a:r>
              <a:rPr sz="1200" dirty="0">
                <a:solidFill>
                  <a:srgbClr val="1F6B87"/>
                </a:solidFill>
                <a:latin typeface="Arial" panose="020B0604020202020204" pitchFamily="34" charset="0"/>
                <a:cs typeface="Arial" panose="020B0604020202020204" pitchFamily="34" charset="0"/>
              </a:rPr>
              <a:t>completa</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del</a:t>
            </a:r>
            <a:r>
              <a:rPr sz="1200" spc="-11"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eritema</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y</a:t>
            </a:r>
            <a:r>
              <a:rPr sz="1200" spc="-3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desaparición</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casi</a:t>
            </a:r>
            <a:r>
              <a:rPr sz="1200" spc="-2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total</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a:t>
            </a:r>
            <a:r>
              <a:rPr sz="1200" spc="-7"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la </a:t>
            </a:r>
            <a:r>
              <a:rPr sz="1200" spc="-5" dirty="0" err="1">
                <a:solidFill>
                  <a:srgbClr val="1F6B87"/>
                </a:solidFill>
                <a:latin typeface="Arial" panose="020B0604020202020204" pitchFamily="34" charset="0"/>
                <a:cs typeface="Arial" panose="020B0604020202020204" pitchFamily="34" charset="0"/>
              </a:rPr>
              <a:t>descamación</a:t>
            </a:r>
            <a:endParaRPr sz="1200" dirty="0">
              <a:solidFill>
                <a:srgbClr val="1F6B87"/>
              </a:solidFill>
              <a:latin typeface="Arial" panose="020B0604020202020204" pitchFamily="34" charset="0"/>
              <a:cs typeface="Arial" panose="020B0604020202020204" pitchFamily="34" charset="0"/>
            </a:endParaRPr>
          </a:p>
          <a:p>
            <a:pPr marL="228100" lvl="1" indent="-88641">
              <a:buChar char="•"/>
              <a:tabLst>
                <a:tab pos="228100" algn="l"/>
              </a:tabLst>
            </a:pPr>
            <a:r>
              <a:rPr sz="1200" dirty="0">
                <a:solidFill>
                  <a:srgbClr val="1F6B87"/>
                </a:solidFill>
                <a:latin typeface="Arial" panose="020B0604020202020204" pitchFamily="34" charset="0"/>
                <a:cs typeface="Arial" panose="020B0604020202020204" pitchFamily="34" charset="0"/>
              </a:rPr>
              <a:t>IGA</a:t>
            </a:r>
            <a:r>
              <a:rPr sz="1200" spc="-2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1,</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prurito</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dolor</a:t>
            </a:r>
            <a:r>
              <a:rPr sz="1200" spc="-23" dirty="0">
                <a:solidFill>
                  <a:srgbClr val="1F6B87"/>
                </a:solidFill>
                <a:latin typeface="Arial" panose="020B0604020202020204" pitchFamily="34" charset="0"/>
                <a:cs typeface="Arial" panose="020B0604020202020204" pitchFamily="34" charset="0"/>
              </a:rPr>
              <a:t> 3</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Font typeface="Rubik Light"/>
              <a:buChar char="•"/>
              <a:tabLst>
                <a:tab pos="94416" algn="l"/>
              </a:tabLst>
            </a:pPr>
            <a:r>
              <a:rPr sz="1200" b="1" spc="-5" dirty="0">
                <a:solidFill>
                  <a:srgbClr val="1F6B87"/>
                </a:solidFill>
                <a:latin typeface="Arial" panose="020B0604020202020204" pitchFamily="34" charset="0"/>
                <a:cs typeface="Arial" panose="020B0604020202020204" pitchFamily="34" charset="0"/>
              </a:rPr>
              <a:t>Plantas:</a:t>
            </a:r>
            <a:endParaRPr sz="1200" b="1" dirty="0">
              <a:solidFill>
                <a:srgbClr val="1F6B87"/>
              </a:solidFill>
              <a:latin typeface="Arial" panose="020B0604020202020204" pitchFamily="34" charset="0"/>
              <a:cs typeface="Arial" panose="020B0604020202020204" pitchFamily="34" charset="0"/>
            </a:endParaRPr>
          </a:p>
          <a:p>
            <a:pPr marL="227812" marR="2310" lvl="1" indent="-88641">
              <a:lnSpc>
                <a:spcPct val="101699"/>
              </a:lnSpc>
              <a:buChar char="•"/>
              <a:tabLst>
                <a:tab pos="228678" algn="l"/>
              </a:tabLst>
            </a:pPr>
            <a:r>
              <a:rPr sz="1200" dirty="0">
                <a:solidFill>
                  <a:srgbClr val="1F6B87"/>
                </a:solidFill>
                <a:latin typeface="Arial" panose="020B0604020202020204" pitchFamily="34" charset="0"/>
                <a:cs typeface="Arial" panose="020B0604020202020204" pitchFamily="34" charset="0"/>
              </a:rPr>
              <a:t>Evolución</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gradual,</a:t>
            </a:r>
            <a:r>
              <a:rPr lang="es-ES" sz="1200" spc="-14"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reducción</a:t>
            </a:r>
            <a:r>
              <a:rPr sz="1200" spc="-14"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del</a:t>
            </a:r>
            <a:r>
              <a:rPr lang="es-ES" sz="1200" spc="-11" dirty="0">
                <a:solidFill>
                  <a:srgbClr val="1F6B87"/>
                </a:solidFill>
                <a:latin typeface="Arial" panose="020B0604020202020204" pitchFamily="34" charset="0"/>
                <a:cs typeface="Arial" panose="020B0604020202020204" pitchFamily="34" charset="0"/>
              </a:rPr>
              <a:t> grosor</a:t>
            </a:r>
            <a:r>
              <a:rPr sz="1200" spc="-11"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de</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las</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escamas</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y</a:t>
            </a:r>
            <a:r>
              <a:rPr sz="1200" spc="-27"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resolución</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completa</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en</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región</a:t>
            </a:r>
            <a:r>
              <a:rPr sz="1200" spc="-7"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medioplantar</a:t>
            </a:r>
            <a:endParaRPr sz="1200" dirty="0">
              <a:solidFill>
                <a:srgbClr val="1F6B87"/>
              </a:solidFill>
              <a:latin typeface="Arial" panose="020B0604020202020204" pitchFamily="34" charset="0"/>
              <a:cs typeface="Arial" panose="020B0604020202020204" pitchFamily="34" charset="0"/>
            </a:endParaRPr>
          </a:p>
          <a:p>
            <a:pPr marL="228100" lvl="1" indent="-88641">
              <a:buChar char="•"/>
              <a:tabLst>
                <a:tab pos="228100" algn="l"/>
              </a:tabLst>
            </a:pPr>
            <a:r>
              <a:rPr sz="1200" dirty="0">
                <a:solidFill>
                  <a:srgbClr val="1F6B87"/>
                </a:solidFill>
                <a:latin typeface="Arial" panose="020B0604020202020204" pitchFamily="34" charset="0"/>
                <a:cs typeface="Arial" panose="020B0604020202020204" pitchFamily="34" charset="0"/>
              </a:rPr>
              <a:t>IGA</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prurito</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NRS-</a:t>
            </a:r>
            <a:r>
              <a:rPr sz="1200" dirty="0">
                <a:solidFill>
                  <a:srgbClr val="1F6B87"/>
                </a:solidFill>
                <a:latin typeface="Arial" panose="020B0604020202020204" pitchFamily="34" charset="0"/>
                <a:cs typeface="Arial" panose="020B0604020202020204" pitchFamily="34" charset="0"/>
              </a:rPr>
              <a:t>dolor</a:t>
            </a:r>
            <a:r>
              <a:rPr sz="1200" spc="-23" dirty="0">
                <a:solidFill>
                  <a:srgbClr val="1F6B87"/>
                </a:solidFill>
                <a:latin typeface="Arial" panose="020B0604020202020204" pitchFamily="34" charset="0"/>
                <a:cs typeface="Arial" panose="020B0604020202020204" pitchFamily="34" charset="0"/>
              </a:rPr>
              <a:t> 4</a:t>
            </a:r>
            <a:endParaRPr sz="1200" dirty="0">
              <a:solidFill>
                <a:srgbClr val="1F6B87"/>
              </a:solidFill>
              <a:latin typeface="Arial" panose="020B0604020202020204" pitchFamily="34" charset="0"/>
              <a:cs typeface="Arial" panose="020B0604020202020204" pitchFamily="34" charset="0"/>
            </a:endParaRPr>
          </a:p>
        </p:txBody>
      </p:sp>
      <p:sp>
        <p:nvSpPr>
          <p:cNvPr id="49" name="object 428">
            <a:extLst>
              <a:ext uri="{FF2B5EF4-FFF2-40B4-BE49-F238E27FC236}">
                <a16:creationId xmlns:a16="http://schemas.microsoft.com/office/drawing/2014/main" id="{101E2ACB-FB32-03F9-0B1B-469DF41138FA}"/>
              </a:ext>
            </a:extLst>
          </p:cNvPr>
          <p:cNvSpPr txBox="1"/>
          <p:nvPr/>
        </p:nvSpPr>
        <p:spPr>
          <a:xfrm>
            <a:off x="1084133" y="3080034"/>
            <a:ext cx="1605544" cy="709365"/>
          </a:xfrm>
          <a:prstGeom prst="rect">
            <a:avLst/>
          </a:prstGeom>
        </p:spPr>
        <p:txBody>
          <a:bodyPr vert="horz" wrap="square" lIns="0" tIns="52265" rIns="0" bIns="0" rtlCol="0">
            <a:spAutoFit/>
          </a:bodyPr>
          <a:lstStyle/>
          <a:p>
            <a:pPr marL="94416" indent="-88641">
              <a:spcBef>
                <a:spcPts val="412"/>
              </a:spcBef>
              <a:buClr>
                <a:srgbClr val="002855"/>
              </a:buClr>
              <a:buChar char="•"/>
              <a:tabLst>
                <a:tab pos="94416" algn="l"/>
              </a:tabLst>
            </a:pPr>
            <a:r>
              <a:rPr sz="1200" spc="-5" dirty="0">
                <a:solidFill>
                  <a:srgbClr val="1F6B87"/>
                </a:solidFill>
                <a:latin typeface="Arial" panose="020B0604020202020204" pitchFamily="34" charset="0"/>
                <a:cs typeface="Arial" panose="020B0604020202020204" pitchFamily="34" charset="0"/>
              </a:rPr>
              <a:t>Varón</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Clr>
                <a:srgbClr val="002855"/>
              </a:buClr>
              <a:buChar char="•"/>
              <a:tabLst>
                <a:tab pos="94416" algn="l"/>
              </a:tabLst>
            </a:pPr>
            <a:r>
              <a:rPr sz="1200" dirty="0">
                <a:solidFill>
                  <a:srgbClr val="1F6B87"/>
                </a:solidFill>
                <a:latin typeface="Arial" panose="020B0604020202020204" pitchFamily="34" charset="0"/>
                <a:cs typeface="Arial" panose="020B0604020202020204" pitchFamily="34" charset="0"/>
              </a:rPr>
              <a:t>67</a:t>
            </a:r>
            <a:r>
              <a:rPr sz="1200" spc="-11" dirty="0">
                <a:solidFill>
                  <a:srgbClr val="1F6B87"/>
                </a:solidFill>
                <a:latin typeface="Arial" panose="020B0604020202020204" pitchFamily="34" charset="0"/>
                <a:cs typeface="Arial" panose="020B0604020202020204" pitchFamily="34" charset="0"/>
              </a:rPr>
              <a:t> </a:t>
            </a:r>
            <a:r>
              <a:rPr sz="1200" spc="-9" dirty="0">
                <a:solidFill>
                  <a:srgbClr val="1F6B87"/>
                </a:solidFill>
                <a:latin typeface="Arial" panose="020B0604020202020204" pitchFamily="34" charset="0"/>
                <a:cs typeface="Arial" panose="020B0604020202020204" pitchFamily="34" charset="0"/>
              </a:rPr>
              <a:t>años</a:t>
            </a:r>
            <a:endParaRPr sz="1200" dirty="0">
              <a:solidFill>
                <a:srgbClr val="1F6B87"/>
              </a:solidFill>
              <a:latin typeface="Arial" panose="020B0604020202020204" pitchFamily="34" charset="0"/>
              <a:cs typeface="Arial" panose="020B0604020202020204" pitchFamily="34" charset="0"/>
            </a:endParaRPr>
          </a:p>
          <a:p>
            <a:pPr marL="94416" indent="-88641">
              <a:spcBef>
                <a:spcPts val="368"/>
              </a:spcBef>
              <a:buClr>
                <a:srgbClr val="002855"/>
              </a:buClr>
              <a:buChar char="•"/>
              <a:tabLst>
                <a:tab pos="94416" algn="l"/>
              </a:tabLst>
            </a:pPr>
            <a:r>
              <a:rPr sz="1200" spc="-5" dirty="0">
                <a:solidFill>
                  <a:srgbClr val="1F6B87"/>
                </a:solidFill>
                <a:latin typeface="Arial" panose="020B0604020202020204" pitchFamily="34" charset="0"/>
                <a:cs typeface="Arial" panose="020B0604020202020204" pitchFamily="34" charset="0"/>
              </a:rPr>
              <a:t>Tabaquismo</a:t>
            </a:r>
            <a:endParaRPr sz="1200" dirty="0">
              <a:solidFill>
                <a:srgbClr val="1F6B87"/>
              </a:solidFill>
              <a:latin typeface="Arial" panose="020B0604020202020204" pitchFamily="34" charset="0"/>
              <a:cs typeface="Arial" panose="020B0604020202020204" pitchFamily="34" charset="0"/>
            </a:endParaRPr>
          </a:p>
        </p:txBody>
      </p:sp>
      <p:sp>
        <p:nvSpPr>
          <p:cNvPr id="50" name="object 436">
            <a:extLst>
              <a:ext uri="{FF2B5EF4-FFF2-40B4-BE49-F238E27FC236}">
                <a16:creationId xmlns:a16="http://schemas.microsoft.com/office/drawing/2014/main" id="{0090DC73-19CF-06FB-DC56-B1ECFB7E4221}"/>
              </a:ext>
            </a:extLst>
          </p:cNvPr>
          <p:cNvSpPr txBox="1"/>
          <p:nvPr/>
        </p:nvSpPr>
        <p:spPr>
          <a:xfrm>
            <a:off x="2341825" y="3080034"/>
            <a:ext cx="2574949" cy="1599211"/>
          </a:xfrm>
          <a:prstGeom prst="rect">
            <a:avLst/>
          </a:prstGeom>
        </p:spPr>
        <p:txBody>
          <a:bodyPr vert="horz" wrap="square" lIns="0" tIns="5198" rIns="0" bIns="0" rtlCol="0">
            <a:spAutoFit/>
          </a:bodyPr>
          <a:lstStyle/>
          <a:p>
            <a:pPr marL="94127" marR="2310" indent="-88641">
              <a:lnSpc>
                <a:spcPct val="101699"/>
              </a:lnSpc>
              <a:spcBef>
                <a:spcPts val="41"/>
              </a:spcBef>
              <a:buClr>
                <a:srgbClr val="002855"/>
              </a:buClr>
              <a:buFont typeface="Rubik Light"/>
              <a:buChar char="•"/>
              <a:tabLst>
                <a:tab pos="94994" algn="l"/>
              </a:tabLst>
            </a:pPr>
            <a:r>
              <a:rPr sz="1200" b="1" dirty="0" err="1">
                <a:solidFill>
                  <a:srgbClr val="1F6B87"/>
                </a:solidFill>
                <a:latin typeface="Arial" panose="020B0604020202020204" pitchFamily="34" charset="0"/>
                <a:cs typeface="Arial" panose="020B0604020202020204" pitchFamily="34" charset="0"/>
              </a:rPr>
              <a:t>Lesiones</a:t>
            </a:r>
            <a:r>
              <a:rPr sz="1200" b="1" dirty="0">
                <a:solidFill>
                  <a:srgbClr val="1F6B87"/>
                </a:solidFill>
                <a:latin typeface="Arial" panose="020B0604020202020204" pitchFamily="34" charset="0"/>
                <a:cs typeface="Arial" panose="020B0604020202020204" pitchFamily="34" charset="0"/>
              </a:rPr>
              <a:t> </a:t>
            </a:r>
            <a:r>
              <a:rPr sz="1200" b="1" spc="-5" dirty="0" err="1">
                <a:solidFill>
                  <a:srgbClr val="1F6B87"/>
                </a:solidFill>
                <a:latin typeface="Arial" panose="020B0604020202020204" pitchFamily="34" charset="0"/>
                <a:cs typeface="Arial" panose="020B0604020202020204" pitchFamily="34" charset="0"/>
              </a:rPr>
              <a:t>eritematodesca</a:t>
            </a:r>
            <a:r>
              <a:rPr sz="1200" b="1" dirty="0" err="1">
                <a:solidFill>
                  <a:srgbClr val="1F6B87"/>
                </a:solidFill>
                <a:latin typeface="Arial" panose="020B0604020202020204" pitchFamily="34" charset="0"/>
                <a:cs typeface="Arial" panose="020B0604020202020204" pitchFamily="34" charset="0"/>
              </a:rPr>
              <a:t>mativas</a:t>
            </a:r>
            <a:r>
              <a:rPr sz="1200" b="1" spc="48"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en</a:t>
            </a:r>
            <a:r>
              <a:rPr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las</a:t>
            </a:r>
            <a:r>
              <a:rPr sz="1200" spc="23" dirty="0">
                <a:solidFill>
                  <a:srgbClr val="1F6B87"/>
                </a:solidFill>
                <a:latin typeface="Arial" panose="020B0604020202020204" pitchFamily="34" charset="0"/>
                <a:cs typeface="Arial" panose="020B0604020202020204" pitchFamily="34" charset="0"/>
              </a:rPr>
              <a:t> </a:t>
            </a:r>
            <a:r>
              <a:rPr sz="1200" dirty="0" err="1">
                <a:solidFill>
                  <a:srgbClr val="1F6B87"/>
                </a:solidFill>
                <a:latin typeface="Arial" panose="020B0604020202020204" pitchFamily="34" charset="0"/>
                <a:cs typeface="Arial" panose="020B0604020202020204" pitchFamily="34" charset="0"/>
              </a:rPr>
              <a:t>palmas</a:t>
            </a:r>
            <a:r>
              <a:rPr lang="es-ES" sz="1200" spc="20" dirty="0">
                <a:solidFill>
                  <a:srgbClr val="1F6B87"/>
                </a:solidFill>
                <a:latin typeface="Arial" panose="020B0604020202020204" pitchFamily="34" charset="0"/>
                <a:cs typeface="Arial" panose="020B0604020202020204" pitchFamily="34" charset="0"/>
              </a:rPr>
              <a:t> y plantas, </a:t>
            </a:r>
            <a:r>
              <a:rPr sz="1200" dirty="0">
                <a:solidFill>
                  <a:srgbClr val="1F6B87"/>
                </a:solidFill>
                <a:latin typeface="Arial" panose="020B0604020202020204" pitchFamily="34" charset="0"/>
                <a:cs typeface="Arial" panose="020B0604020202020204" pitchFamily="34" charset="0"/>
              </a:rPr>
              <a:t>de</a:t>
            </a:r>
            <a:r>
              <a:rPr lang="es-ES"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2</a:t>
            </a:r>
            <a:r>
              <a:rPr sz="1200"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meses</a:t>
            </a:r>
            <a:r>
              <a:rPr sz="1200" spc="20"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de </a:t>
            </a:r>
            <a:r>
              <a:rPr sz="1200" spc="-5" dirty="0" err="1">
                <a:solidFill>
                  <a:srgbClr val="1F6B87"/>
                </a:solidFill>
                <a:latin typeface="Arial" panose="020B0604020202020204" pitchFamily="34" charset="0"/>
                <a:cs typeface="Arial" panose="020B0604020202020204" pitchFamily="34" charset="0"/>
              </a:rPr>
              <a:t>evolución</a:t>
            </a:r>
            <a:endParaRPr sz="1200" dirty="0">
              <a:solidFill>
                <a:srgbClr val="1F6B87"/>
              </a:solidFill>
              <a:latin typeface="Arial" panose="020B0604020202020204" pitchFamily="34" charset="0"/>
              <a:cs typeface="Arial" panose="020B0604020202020204" pitchFamily="34" charset="0"/>
            </a:endParaRPr>
          </a:p>
          <a:p>
            <a:pPr marL="94416" indent="-88641">
              <a:spcBef>
                <a:spcPts val="371"/>
              </a:spcBef>
              <a:buClr>
                <a:srgbClr val="002855"/>
              </a:buClr>
              <a:buFont typeface="Rubik Light"/>
              <a:buChar char="•"/>
              <a:tabLst>
                <a:tab pos="94416" algn="l"/>
              </a:tabLst>
            </a:pPr>
            <a:r>
              <a:rPr sz="1200" b="1" dirty="0">
                <a:solidFill>
                  <a:srgbClr val="1F6B87"/>
                </a:solidFill>
                <a:latin typeface="Arial" panose="020B0604020202020204" pitchFamily="34" charset="0"/>
                <a:cs typeface="Arial" panose="020B0604020202020204" pitchFamily="34" charset="0"/>
              </a:rPr>
              <a:t>Dolor</a:t>
            </a:r>
            <a:r>
              <a:rPr sz="1200" b="1" spc="23"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intenso</a:t>
            </a:r>
            <a:r>
              <a:rPr sz="1200" b="1" spc="5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al</a:t>
            </a:r>
            <a:r>
              <a:rPr sz="1200" spc="25" dirty="0">
                <a:solidFill>
                  <a:srgbClr val="1F6B87"/>
                </a:solidFill>
                <a:latin typeface="Arial" panose="020B0604020202020204" pitchFamily="34" charset="0"/>
                <a:cs typeface="Arial" panose="020B0604020202020204" pitchFamily="34" charset="0"/>
              </a:rPr>
              <a:t> </a:t>
            </a:r>
            <a:r>
              <a:rPr sz="1200" spc="-5" dirty="0">
                <a:solidFill>
                  <a:srgbClr val="1F6B87"/>
                </a:solidFill>
                <a:latin typeface="Arial" panose="020B0604020202020204" pitchFamily="34" charset="0"/>
                <a:cs typeface="Arial" panose="020B0604020202020204" pitchFamily="34" charset="0"/>
              </a:rPr>
              <a:t>caminar</a:t>
            </a:r>
            <a:endParaRPr sz="1200" dirty="0">
              <a:solidFill>
                <a:srgbClr val="1F6B87"/>
              </a:solidFill>
              <a:latin typeface="Arial" panose="020B0604020202020204" pitchFamily="34" charset="0"/>
              <a:cs typeface="Arial" panose="020B0604020202020204" pitchFamily="34" charset="0"/>
            </a:endParaRPr>
          </a:p>
          <a:p>
            <a:pPr marL="94127" marR="228100" indent="-88641">
              <a:lnSpc>
                <a:spcPct val="101699"/>
              </a:lnSpc>
              <a:spcBef>
                <a:spcPts val="350"/>
              </a:spcBef>
              <a:buClr>
                <a:srgbClr val="002855"/>
              </a:buClr>
              <a:buFont typeface="Rubik Light"/>
              <a:buChar char="•"/>
              <a:tabLst>
                <a:tab pos="94994" algn="l"/>
              </a:tabLst>
            </a:pPr>
            <a:r>
              <a:rPr sz="1200" b="1" dirty="0">
                <a:solidFill>
                  <a:srgbClr val="1F6B87"/>
                </a:solidFill>
                <a:latin typeface="Arial" panose="020B0604020202020204" pitchFamily="34" charset="0"/>
                <a:cs typeface="Arial" panose="020B0604020202020204" pitchFamily="34" charset="0"/>
              </a:rPr>
              <a:t>Tratamientos</a:t>
            </a:r>
            <a:r>
              <a:rPr sz="1200" b="1" spc="57" dirty="0">
                <a:solidFill>
                  <a:srgbClr val="1F6B87"/>
                </a:solidFill>
                <a:latin typeface="Arial" panose="020B0604020202020204" pitchFamily="34" charset="0"/>
                <a:cs typeface="Arial" panose="020B0604020202020204" pitchFamily="34" charset="0"/>
              </a:rPr>
              <a:t> </a:t>
            </a:r>
            <a:r>
              <a:rPr sz="1200" b="1" spc="-5" dirty="0">
                <a:solidFill>
                  <a:srgbClr val="1F6B87"/>
                </a:solidFill>
                <a:latin typeface="Arial" panose="020B0604020202020204" pitchFamily="34" charset="0"/>
                <a:cs typeface="Arial" panose="020B0604020202020204" pitchFamily="34" charset="0"/>
              </a:rPr>
              <a:t>previos: </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corticoterapia</a:t>
            </a:r>
            <a:r>
              <a:rPr sz="1200" spc="55"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tópica</a:t>
            </a:r>
            <a:r>
              <a:rPr sz="1200" spc="-5" dirty="0">
                <a:solidFill>
                  <a:srgbClr val="1F6B87"/>
                </a:solidFill>
                <a:latin typeface="Arial" panose="020B0604020202020204" pitchFamily="34" charset="0"/>
                <a:cs typeface="Arial" panose="020B0604020202020204" pitchFamily="34" charset="0"/>
              </a:rPr>
              <a:t>,</a:t>
            </a:r>
            <a:r>
              <a:rPr lang="es-ES" sz="1200" spc="-5" dirty="0">
                <a:solidFill>
                  <a:srgbClr val="1F6B87"/>
                </a:solidFill>
                <a:latin typeface="Arial" panose="020B0604020202020204" pitchFamily="34" charset="0"/>
                <a:cs typeface="Arial" panose="020B0604020202020204" pitchFamily="34" charset="0"/>
              </a:rPr>
              <a:t> sistémica </a:t>
            </a:r>
            <a:r>
              <a:rPr sz="1200" dirty="0">
                <a:solidFill>
                  <a:srgbClr val="1F6B87"/>
                </a:solidFill>
                <a:latin typeface="Arial" panose="020B0604020202020204" pitchFamily="34" charset="0"/>
                <a:cs typeface="Arial" panose="020B0604020202020204" pitchFamily="34" charset="0"/>
              </a:rPr>
              <a:t>y</a:t>
            </a:r>
            <a:r>
              <a:rPr sz="1200" spc="23"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antibióticos</a:t>
            </a:r>
            <a:r>
              <a:rPr sz="1200" spc="-5"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sin</a:t>
            </a:r>
            <a:r>
              <a:rPr sz="1200" spc="2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respuesta</a:t>
            </a:r>
            <a:r>
              <a:rPr sz="1200" spc="27"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clínica</a:t>
            </a:r>
            <a:r>
              <a:rPr sz="1200" spc="-5" dirty="0">
                <a:solidFill>
                  <a:srgbClr val="1F6B87"/>
                </a:solidFill>
                <a:latin typeface="Arial" panose="020B0604020202020204" pitchFamily="34" charset="0"/>
                <a:cs typeface="Arial" panose="020B0604020202020204" pitchFamily="34" charset="0"/>
              </a:rPr>
              <a:t> </a:t>
            </a:r>
            <a:r>
              <a:rPr sz="1200" spc="-5" dirty="0" err="1">
                <a:solidFill>
                  <a:srgbClr val="1F6B87"/>
                </a:solidFill>
                <a:latin typeface="Arial" panose="020B0604020202020204" pitchFamily="34" charset="0"/>
                <a:cs typeface="Arial" panose="020B0604020202020204" pitchFamily="34" charset="0"/>
              </a:rPr>
              <a:t>significativa</a:t>
            </a:r>
            <a:endParaRPr sz="1200" dirty="0">
              <a:solidFill>
                <a:srgbClr val="1F6B87"/>
              </a:solidFill>
              <a:latin typeface="Arial" panose="020B0604020202020204" pitchFamily="34" charset="0"/>
              <a:cs typeface="Arial" panose="020B0604020202020204" pitchFamily="34" charset="0"/>
            </a:endParaRPr>
          </a:p>
        </p:txBody>
      </p:sp>
      <p:sp>
        <p:nvSpPr>
          <p:cNvPr id="51" name="object 442">
            <a:extLst>
              <a:ext uri="{FF2B5EF4-FFF2-40B4-BE49-F238E27FC236}">
                <a16:creationId xmlns:a16="http://schemas.microsoft.com/office/drawing/2014/main" id="{476137A9-F449-10BE-3016-B126DB8F1272}"/>
              </a:ext>
            </a:extLst>
          </p:cNvPr>
          <p:cNvSpPr txBox="1"/>
          <p:nvPr/>
        </p:nvSpPr>
        <p:spPr>
          <a:xfrm>
            <a:off x="5146478" y="3080034"/>
            <a:ext cx="2479155" cy="1322097"/>
          </a:xfrm>
          <a:prstGeom prst="rect">
            <a:avLst/>
          </a:prstGeom>
        </p:spPr>
        <p:txBody>
          <a:bodyPr vert="horz" wrap="square" lIns="0" tIns="52265" rIns="0" bIns="0" rtlCol="0">
            <a:spAutoFit/>
          </a:bodyPr>
          <a:lstStyle/>
          <a:p>
            <a:pPr marL="94416" indent="-88641">
              <a:spcBef>
                <a:spcPts val="412"/>
              </a:spcBef>
              <a:buFont typeface="Rubik Light"/>
              <a:buChar char="•"/>
              <a:tabLst>
                <a:tab pos="94416" algn="l"/>
              </a:tabLst>
            </a:pPr>
            <a:r>
              <a:rPr sz="1200" b="1" dirty="0">
                <a:solidFill>
                  <a:srgbClr val="1F6B87"/>
                </a:solidFill>
                <a:latin typeface="Arial" panose="020B0604020202020204" pitchFamily="34" charset="0"/>
                <a:cs typeface="Arial" panose="020B0604020202020204" pitchFamily="34" charset="0"/>
              </a:rPr>
              <a:t>Valores</a:t>
            </a:r>
            <a:r>
              <a:rPr sz="1200" b="1" spc="9"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de</a:t>
            </a:r>
            <a:r>
              <a:rPr sz="1200" b="1" spc="11" dirty="0">
                <a:solidFill>
                  <a:srgbClr val="1F6B87"/>
                </a:solidFill>
                <a:latin typeface="Arial" panose="020B0604020202020204" pitchFamily="34" charset="0"/>
                <a:cs typeface="Arial" panose="020B0604020202020204" pitchFamily="34" charset="0"/>
              </a:rPr>
              <a:t> </a:t>
            </a:r>
            <a:r>
              <a:rPr sz="1200" b="1" dirty="0">
                <a:solidFill>
                  <a:srgbClr val="1F6B87"/>
                </a:solidFill>
                <a:latin typeface="Arial" panose="020B0604020202020204" pitchFamily="34" charset="0"/>
                <a:cs typeface="Arial" panose="020B0604020202020204" pitchFamily="34" charset="0"/>
              </a:rPr>
              <a:t>las</a:t>
            </a:r>
            <a:r>
              <a:rPr sz="1200" b="1" spc="11" dirty="0">
                <a:solidFill>
                  <a:srgbClr val="1F6B87"/>
                </a:solidFill>
                <a:latin typeface="Arial" panose="020B0604020202020204" pitchFamily="34" charset="0"/>
                <a:cs typeface="Arial" panose="020B0604020202020204" pitchFamily="34" charset="0"/>
              </a:rPr>
              <a:t> </a:t>
            </a:r>
            <a:r>
              <a:rPr sz="1200" b="1" spc="-5" dirty="0">
                <a:solidFill>
                  <a:srgbClr val="1F6B87"/>
                </a:solidFill>
                <a:latin typeface="Arial" panose="020B0604020202020204" pitchFamily="34" charset="0"/>
                <a:cs typeface="Arial" panose="020B0604020202020204" pitchFamily="34" charset="0"/>
              </a:rPr>
              <a:t>escalas</a:t>
            </a:r>
            <a:r>
              <a:rPr sz="1200" spc="-5" dirty="0">
                <a:solidFill>
                  <a:srgbClr val="1F6B87"/>
                </a:solidFill>
                <a:latin typeface="Arial" panose="020B0604020202020204" pitchFamily="34" charset="0"/>
                <a:cs typeface="Arial" panose="020B0604020202020204" pitchFamily="34" charset="0"/>
              </a:rPr>
              <a:t>:</a:t>
            </a:r>
            <a:endParaRPr sz="1200" dirty="0">
              <a:solidFill>
                <a:srgbClr val="1F6B87"/>
              </a:solidFill>
              <a:latin typeface="Arial" panose="020B0604020202020204" pitchFamily="34" charset="0"/>
              <a:cs typeface="Arial" panose="020B0604020202020204" pitchFamily="34" charset="0"/>
            </a:endParaRPr>
          </a:p>
          <a:p>
            <a:pPr marL="228100" lvl="1" indent="-88641">
              <a:spcBef>
                <a:spcPts val="368"/>
              </a:spcBef>
              <a:buChar char="•"/>
              <a:tabLst>
                <a:tab pos="228100" algn="l"/>
              </a:tabLst>
            </a:pPr>
            <a:r>
              <a:rPr sz="1200" dirty="0">
                <a:solidFill>
                  <a:srgbClr val="1F6B87"/>
                </a:solidFill>
                <a:latin typeface="Arial" panose="020B0604020202020204" pitchFamily="34" charset="0"/>
                <a:cs typeface="Arial" panose="020B0604020202020204" pitchFamily="34" charset="0"/>
              </a:rPr>
              <a:t>ppPASI</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5,</a:t>
            </a:r>
            <a:r>
              <a:rPr sz="1200" spc="9"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ppIGA</a:t>
            </a:r>
            <a:r>
              <a:rPr sz="1200" spc="-14"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global</a:t>
            </a:r>
            <a:r>
              <a:rPr sz="1200" spc="9"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3/4</a:t>
            </a:r>
            <a:endParaRPr sz="1200" dirty="0">
              <a:solidFill>
                <a:srgbClr val="1F6B87"/>
              </a:solidFill>
              <a:latin typeface="Arial" panose="020B0604020202020204" pitchFamily="34" charset="0"/>
              <a:cs typeface="Arial" panose="020B0604020202020204" pitchFamily="34" charset="0"/>
            </a:endParaRPr>
          </a:p>
          <a:p>
            <a:pPr marL="227812" marR="2310" lvl="1" indent="-88641">
              <a:lnSpc>
                <a:spcPct val="101699"/>
              </a:lnSpc>
              <a:spcBef>
                <a:spcPts val="352"/>
              </a:spcBef>
              <a:buFont typeface="Rubik Light"/>
              <a:buChar char="•"/>
              <a:tabLst>
                <a:tab pos="228678" algn="l"/>
              </a:tabLst>
            </a:pPr>
            <a:r>
              <a:rPr sz="1200" b="1" dirty="0">
                <a:solidFill>
                  <a:srgbClr val="1F6B87"/>
                </a:solidFill>
                <a:latin typeface="Arial" panose="020B0604020202020204" pitchFamily="34" charset="0"/>
                <a:cs typeface="Arial" panose="020B0604020202020204" pitchFamily="34" charset="0"/>
              </a:rPr>
              <a:t>Palmas:</a:t>
            </a:r>
            <a:r>
              <a:rPr sz="1200" b="1" spc="14"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IGA</a:t>
            </a:r>
            <a:r>
              <a:rPr sz="1200" spc="-7"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3,</a:t>
            </a:r>
            <a:r>
              <a:rPr sz="1200" spc="16"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a:t>
            </a:r>
            <a:r>
              <a:rPr sz="1200" spc="-5" dirty="0">
                <a:solidFill>
                  <a:srgbClr val="1F6B87"/>
                </a:solidFill>
                <a:latin typeface="Arial" panose="020B0604020202020204" pitchFamily="34" charset="0"/>
                <a:cs typeface="Arial" panose="020B0604020202020204" pitchFamily="34" charset="0"/>
              </a:rPr>
              <a:t>prurito 	</a:t>
            </a:r>
            <a:r>
              <a:rPr sz="1200" dirty="0">
                <a:solidFill>
                  <a:srgbClr val="1F6B87"/>
                </a:solidFill>
                <a:latin typeface="Arial" panose="020B0604020202020204" pitchFamily="34" charset="0"/>
                <a:cs typeface="Arial" panose="020B0604020202020204" pitchFamily="34" charset="0"/>
              </a:rPr>
              <a:t>9,</a:t>
            </a:r>
            <a:r>
              <a:rPr sz="1200" spc="-11"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NRS-dolor</a:t>
            </a:r>
            <a:r>
              <a:rPr sz="1200" spc="-32" dirty="0">
                <a:solidFill>
                  <a:srgbClr val="1F6B87"/>
                </a:solidFill>
                <a:latin typeface="Arial" panose="020B0604020202020204" pitchFamily="34" charset="0"/>
                <a:cs typeface="Arial" panose="020B0604020202020204" pitchFamily="34" charset="0"/>
              </a:rPr>
              <a:t> </a:t>
            </a:r>
            <a:r>
              <a:rPr sz="1200" spc="-23" dirty="0">
                <a:solidFill>
                  <a:srgbClr val="1F6B87"/>
                </a:solidFill>
                <a:latin typeface="Arial" panose="020B0604020202020204" pitchFamily="34" charset="0"/>
                <a:cs typeface="Arial" panose="020B0604020202020204" pitchFamily="34" charset="0"/>
              </a:rPr>
              <a:t>7</a:t>
            </a:r>
            <a:endParaRPr sz="1200" dirty="0">
              <a:solidFill>
                <a:srgbClr val="1F6B87"/>
              </a:solidFill>
              <a:latin typeface="Arial" panose="020B0604020202020204" pitchFamily="34" charset="0"/>
              <a:cs typeface="Arial" panose="020B0604020202020204" pitchFamily="34" charset="0"/>
            </a:endParaRPr>
          </a:p>
          <a:p>
            <a:pPr marL="228100" lvl="1" indent="-88641">
              <a:spcBef>
                <a:spcPts val="368"/>
              </a:spcBef>
              <a:buFont typeface="Rubik Light"/>
              <a:buChar char="•"/>
              <a:tabLst>
                <a:tab pos="228100" algn="l"/>
              </a:tabLst>
            </a:pPr>
            <a:r>
              <a:rPr sz="1200" b="1" dirty="0">
                <a:solidFill>
                  <a:srgbClr val="1F6B87"/>
                </a:solidFill>
                <a:latin typeface="Arial" panose="020B0604020202020204" pitchFamily="34" charset="0"/>
                <a:cs typeface="Arial" panose="020B0604020202020204" pitchFamily="34" charset="0"/>
              </a:rPr>
              <a:t>Pies:</a:t>
            </a:r>
            <a:r>
              <a:rPr sz="1200" b="1" spc="20"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IGA</a:t>
            </a:r>
            <a:r>
              <a:rPr sz="1200" spc="-2"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4,</a:t>
            </a:r>
            <a:r>
              <a:rPr sz="1200" spc="23" dirty="0">
                <a:solidFill>
                  <a:srgbClr val="1F6B87"/>
                </a:solidFill>
                <a:latin typeface="Arial" panose="020B0604020202020204" pitchFamily="34" charset="0"/>
                <a:cs typeface="Arial" panose="020B0604020202020204" pitchFamily="34" charset="0"/>
              </a:rPr>
              <a:t> </a:t>
            </a:r>
            <a:r>
              <a:rPr sz="1200" dirty="0">
                <a:solidFill>
                  <a:srgbClr val="1F6B87"/>
                </a:solidFill>
                <a:latin typeface="Arial" panose="020B0604020202020204" pitchFamily="34" charset="0"/>
                <a:cs typeface="Arial" panose="020B0604020202020204" pitchFamily="34" charset="0"/>
              </a:rPr>
              <a:t>NRS-prurito</a:t>
            </a:r>
            <a:r>
              <a:rPr sz="1200" spc="20" dirty="0">
                <a:solidFill>
                  <a:srgbClr val="1F6B87"/>
                </a:solidFill>
                <a:latin typeface="Arial" panose="020B0604020202020204" pitchFamily="34" charset="0"/>
                <a:cs typeface="Arial" panose="020B0604020202020204" pitchFamily="34" charset="0"/>
              </a:rPr>
              <a:t> </a:t>
            </a:r>
            <a:r>
              <a:rPr sz="1200" spc="-11" dirty="0">
                <a:solidFill>
                  <a:srgbClr val="1F6B87"/>
                </a:solidFill>
                <a:latin typeface="Arial" panose="020B0604020202020204" pitchFamily="34" charset="0"/>
                <a:cs typeface="Arial" panose="020B0604020202020204" pitchFamily="34" charset="0"/>
              </a:rPr>
              <a:t>9,</a:t>
            </a:r>
            <a:endParaRPr sz="1200" dirty="0">
              <a:solidFill>
                <a:srgbClr val="1F6B87"/>
              </a:solidFill>
              <a:latin typeface="Arial" panose="020B0604020202020204" pitchFamily="34" charset="0"/>
              <a:cs typeface="Arial" panose="020B0604020202020204" pitchFamily="34" charset="0"/>
            </a:endParaRPr>
          </a:p>
          <a:p>
            <a:pPr marL="228678">
              <a:spcBef>
                <a:spcPts val="18"/>
              </a:spcBef>
            </a:pPr>
            <a:r>
              <a:rPr sz="1200" dirty="0">
                <a:solidFill>
                  <a:srgbClr val="1F6B87"/>
                </a:solidFill>
                <a:latin typeface="Arial" panose="020B0604020202020204" pitchFamily="34" charset="0"/>
                <a:cs typeface="Arial" panose="020B0604020202020204" pitchFamily="34" charset="0"/>
              </a:rPr>
              <a:t>NRS-dolor</a:t>
            </a:r>
            <a:r>
              <a:rPr sz="1200" spc="11" dirty="0">
                <a:solidFill>
                  <a:srgbClr val="1F6B87"/>
                </a:solidFill>
                <a:latin typeface="Arial" panose="020B0604020202020204" pitchFamily="34" charset="0"/>
                <a:cs typeface="Arial" panose="020B0604020202020204" pitchFamily="34" charset="0"/>
              </a:rPr>
              <a:t> </a:t>
            </a:r>
            <a:r>
              <a:rPr sz="1200" spc="-23" dirty="0">
                <a:solidFill>
                  <a:srgbClr val="1F6B87"/>
                </a:solidFill>
                <a:latin typeface="Arial" panose="020B0604020202020204" pitchFamily="34" charset="0"/>
                <a:cs typeface="Arial" panose="020B0604020202020204" pitchFamily="34" charset="0"/>
              </a:rPr>
              <a:t>8</a:t>
            </a:r>
            <a:endParaRPr sz="1200" dirty="0">
              <a:solidFill>
                <a:srgbClr val="1F6B87"/>
              </a:solidFill>
              <a:latin typeface="Arial" panose="020B0604020202020204" pitchFamily="34" charset="0"/>
              <a:cs typeface="Arial" panose="020B0604020202020204" pitchFamily="34" charset="0"/>
            </a:endParaRPr>
          </a:p>
        </p:txBody>
      </p:sp>
      <p:sp>
        <p:nvSpPr>
          <p:cNvPr id="52" name="CuadroTexto 14">
            <a:extLst>
              <a:ext uri="{FF2B5EF4-FFF2-40B4-BE49-F238E27FC236}">
                <a16:creationId xmlns:a16="http://schemas.microsoft.com/office/drawing/2014/main" id="{042C3C82-3BFA-979A-3F87-62B956C94A0A}"/>
              </a:ext>
            </a:extLst>
          </p:cNvPr>
          <p:cNvSpPr txBox="1"/>
          <p:nvPr/>
        </p:nvSpPr>
        <p:spPr>
          <a:xfrm>
            <a:off x="1515763" y="6309779"/>
            <a:ext cx="8488328" cy="297517"/>
          </a:xfrm>
          <a:prstGeom prst="rect">
            <a:avLst/>
          </a:prstGeom>
          <a:noFill/>
        </p:spPr>
        <p:txBody>
          <a:bodyPr wrap="square" rtlCol="0">
            <a:spAutoFit/>
          </a:bodyPr>
          <a:lstStyle/>
          <a:p>
            <a:pPr marL="5775">
              <a:lnSpc>
                <a:spcPts val="762"/>
              </a:lnSpc>
              <a:spcBef>
                <a:spcPts val="41"/>
              </a:spcBef>
            </a:pPr>
            <a:r>
              <a:rPr lang="es-ES" sz="800" dirty="0">
                <a:solidFill>
                  <a:srgbClr val="1F6B87"/>
                </a:solidFill>
                <a:latin typeface="Arial" panose="020B0604020202020204" pitchFamily="34" charset="0"/>
                <a:cs typeface="Arial" panose="020B0604020202020204" pitchFamily="34" charset="0"/>
              </a:rPr>
              <a:t>Alonso García Núñez A, Bueno Molina R, </a:t>
            </a:r>
            <a:r>
              <a:rPr lang="es-ES" sz="800" dirty="0" err="1">
                <a:solidFill>
                  <a:srgbClr val="1F6B87"/>
                </a:solidFill>
                <a:latin typeface="Arial" panose="020B0604020202020204" pitchFamily="34" charset="0"/>
                <a:cs typeface="Arial" panose="020B0604020202020204" pitchFamily="34" charset="0"/>
              </a:rPr>
              <a:t>Khiar</a:t>
            </a:r>
            <a:r>
              <a:rPr lang="es-ES" sz="800" dirty="0">
                <a:solidFill>
                  <a:srgbClr val="1F6B87"/>
                </a:solidFill>
                <a:latin typeface="Arial" panose="020B0604020202020204" pitchFamily="34" charset="0"/>
                <a:cs typeface="Arial" panose="020B0604020202020204" pitchFamily="34" charset="0"/>
              </a:rPr>
              <a:t> Fernández I, Rodríguez Fernández‑Freire L, Osorio Gómez G.  Eficacia de betametasona/</a:t>
            </a:r>
            <a:r>
              <a:rPr lang="es-ES" sz="800" dirty="0" err="1">
                <a:solidFill>
                  <a:srgbClr val="1F6B87"/>
                </a:solidFill>
                <a:latin typeface="Arial" panose="020B0604020202020204" pitchFamily="34" charset="0"/>
                <a:cs typeface="Arial" panose="020B0604020202020204" pitchFamily="34" charset="0"/>
              </a:rPr>
              <a:t>calcipotriol</a:t>
            </a:r>
            <a:r>
              <a:rPr lang="es-ES" sz="800" dirty="0">
                <a:solidFill>
                  <a:srgbClr val="1F6B87"/>
                </a:solidFill>
                <a:latin typeface="Arial" panose="020B0604020202020204" pitchFamily="34" charset="0"/>
                <a:cs typeface="Arial" panose="020B0604020202020204" pitchFamily="34" charset="0"/>
              </a:rPr>
              <a:t> en crema acuosa aplicada en oclusión en el tratamiento de la psoriasis </a:t>
            </a:r>
            <a:r>
              <a:rPr lang="es-ES" sz="800" dirty="0" err="1">
                <a:solidFill>
                  <a:srgbClr val="1F6B87"/>
                </a:solidFill>
                <a:latin typeface="Arial" panose="020B0604020202020204" pitchFamily="34" charset="0"/>
                <a:cs typeface="Arial" panose="020B0604020202020204" pitchFamily="34" charset="0"/>
              </a:rPr>
              <a:t>palmoplantar</a:t>
            </a:r>
            <a:r>
              <a:rPr lang="es-ES" sz="800" dirty="0">
                <a:solidFill>
                  <a:srgbClr val="1F6B87"/>
                </a:solidFill>
                <a:latin typeface="Arial" panose="020B0604020202020204" pitchFamily="34" charset="0"/>
                <a:cs typeface="Arial" panose="020B0604020202020204" pitchFamily="34" charset="0"/>
              </a:rPr>
              <a:t>.  Póster presentado en: 11º Congreso de Psoriasis; 16‑17 enero 2026; Madrid, España.</a:t>
            </a:r>
          </a:p>
        </p:txBody>
      </p:sp>
    </p:spTree>
    <p:extLst>
      <p:ext uri="{BB962C8B-B14F-4D97-AF65-F5344CB8AC3E}">
        <p14:creationId xmlns:p14="http://schemas.microsoft.com/office/powerpoint/2010/main" val="3817737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6FC7EB32-BAB5-B869-9568-FC1944FB25F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4B958-D29C-59A2-4541-3D89F75A1C32}"/>
              </a:ext>
            </a:extLst>
          </p:cNvPr>
          <p:cNvSpPr>
            <a:spLocks noGrp="1"/>
          </p:cNvSpPr>
          <p:nvPr>
            <p:ph type="title"/>
          </p:nvPr>
        </p:nvSpPr>
        <p:spPr/>
        <p:txBody>
          <a:bodyPr/>
          <a:lstStyle/>
          <a:p>
            <a:r>
              <a:rPr lang="es-ES"/>
              <a:t>QUERATOSIS ACTÍNICA</a:t>
            </a:r>
          </a:p>
        </p:txBody>
      </p:sp>
    </p:spTree>
    <p:extLst>
      <p:ext uri="{BB962C8B-B14F-4D97-AF65-F5344CB8AC3E}">
        <p14:creationId xmlns:p14="http://schemas.microsoft.com/office/powerpoint/2010/main" val="4144699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CA14-B1FE-16B3-E7B9-58A2BFED04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CD3D3AB-8AF1-4D6C-1B82-D973737A54C8}"/>
              </a:ext>
            </a:extLst>
          </p:cNvPr>
          <p:cNvSpPr>
            <a:spLocks noGrp="1"/>
          </p:cNvSpPr>
          <p:nvPr>
            <p:ph sz="quarter" idx="11"/>
          </p:nvPr>
        </p:nvSpPr>
        <p:spPr>
          <a:xfrm>
            <a:off x="329514" y="1712672"/>
            <a:ext cx="6972986" cy="1555634"/>
          </a:xfrm>
        </p:spPr>
        <p:txBody>
          <a:bodyPr/>
          <a:lstStyle/>
          <a:p>
            <a:pPr marL="185738" indent="-185738">
              <a:spcBef>
                <a:spcPts val="0"/>
              </a:spcBef>
              <a:spcAft>
                <a:spcPts val="600"/>
              </a:spcAft>
              <a:buClr>
                <a:srgbClr val="F4A7AD"/>
              </a:buClr>
              <a:buFont typeface="Arial" panose="020B0604020202020204" pitchFamily="34" charset="0"/>
              <a:buChar char="•"/>
            </a:pPr>
            <a:r>
              <a:rPr lang="es-ES" sz="1800">
                <a:solidFill>
                  <a:srgbClr val="012754"/>
                </a:solidFill>
              </a:rPr>
              <a:t>Queratosis actínica (QA): proliferación queratinocitos atípicos. Lesiones precancerosas- forma incipiente Carcinoma Espinocelular (CEC) (continuo CEC).</a:t>
            </a:r>
            <a:r>
              <a:rPr lang="es-ES" sz="1800" baseline="30000">
                <a:solidFill>
                  <a:srgbClr val="012754"/>
                </a:solidFill>
              </a:rPr>
              <a:t>1</a:t>
            </a:r>
          </a:p>
          <a:p>
            <a:pPr marL="185738" indent="-185738">
              <a:spcBef>
                <a:spcPts val="0"/>
              </a:spcBef>
              <a:spcAft>
                <a:spcPts val="600"/>
              </a:spcAft>
              <a:buClr>
                <a:srgbClr val="F4A7AD"/>
              </a:buClr>
              <a:buFont typeface="Arial" panose="020B0604020202020204" pitchFamily="34" charset="0"/>
              <a:buChar char="•"/>
            </a:pPr>
            <a:r>
              <a:rPr lang="es-ES" sz="1800">
                <a:solidFill>
                  <a:srgbClr val="012754"/>
                </a:solidFill>
              </a:rPr>
              <a:t>OMS: neoplasia </a:t>
            </a:r>
            <a:r>
              <a:rPr lang="es-ES" sz="1800" err="1">
                <a:solidFill>
                  <a:srgbClr val="012754"/>
                </a:solidFill>
              </a:rPr>
              <a:t>intraepidérmica</a:t>
            </a:r>
            <a:r>
              <a:rPr lang="es-ES" sz="1800">
                <a:solidFill>
                  <a:srgbClr val="012754"/>
                </a:solidFill>
              </a:rPr>
              <a:t>, piel dañada por el sol, atipia variable queratinocitos</a:t>
            </a:r>
            <a:r>
              <a:rPr lang="es-ES" sz="1800" baseline="30000">
                <a:solidFill>
                  <a:srgbClr val="012754"/>
                </a:solidFill>
              </a:rPr>
              <a:t>2</a:t>
            </a:r>
          </a:p>
          <a:p>
            <a:pPr marL="185738" indent="-185738">
              <a:spcBef>
                <a:spcPts val="0"/>
              </a:spcBef>
              <a:spcAft>
                <a:spcPts val="600"/>
              </a:spcAft>
              <a:buClr>
                <a:srgbClr val="F4A7AD"/>
              </a:buClr>
              <a:buFont typeface="Arial" panose="020B0604020202020204" pitchFamily="34" charset="0"/>
              <a:buChar char="•"/>
            </a:pPr>
            <a:endParaRPr lang="es-ES" sz="1800">
              <a:solidFill>
                <a:srgbClr val="012754"/>
              </a:solidFill>
            </a:endParaRPr>
          </a:p>
        </p:txBody>
      </p:sp>
      <p:sp>
        <p:nvSpPr>
          <p:cNvPr id="3" name="Marcador de contenido 2">
            <a:extLst>
              <a:ext uri="{FF2B5EF4-FFF2-40B4-BE49-F238E27FC236}">
                <a16:creationId xmlns:a16="http://schemas.microsoft.com/office/drawing/2014/main" id="{B47E7C3A-5420-BC29-E0BF-61E281CA5417}"/>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Definición</a:t>
            </a:r>
            <a:r>
              <a:rPr lang="es-ES" sz="2400" baseline="30000">
                <a:solidFill>
                  <a:srgbClr val="1F3864"/>
                </a:solidFill>
                <a:latin typeface="Century Gothic" panose="020B0502020202020204" pitchFamily="34" charset="0"/>
                <a:ea typeface="Montserrat"/>
                <a:cs typeface="Montserrat"/>
                <a:sym typeface="Montserrat"/>
              </a:rPr>
              <a:t>1-3</a:t>
            </a:r>
            <a:endParaRPr lang="es-ES"/>
          </a:p>
        </p:txBody>
      </p:sp>
      <p:sp>
        <p:nvSpPr>
          <p:cNvPr id="4" name="Marcador de contenido 3">
            <a:extLst>
              <a:ext uri="{FF2B5EF4-FFF2-40B4-BE49-F238E27FC236}">
                <a16:creationId xmlns:a16="http://schemas.microsoft.com/office/drawing/2014/main" id="{82780AE8-467D-862C-1EA6-27964E7AB7A4}"/>
              </a:ext>
            </a:extLst>
          </p:cNvPr>
          <p:cNvSpPr>
            <a:spLocks noGrp="1"/>
          </p:cNvSpPr>
          <p:nvPr>
            <p:ph sz="quarter" idx="24"/>
          </p:nvPr>
        </p:nvSpPr>
        <p:spPr/>
        <p:txBody>
          <a:bodyPr/>
          <a:lstStyle/>
          <a:p>
            <a:r>
              <a:rPr lang="es-ES" dirty="0"/>
              <a:t>1.L. Ferrándiz, J.A. Heras-Hitos, P. Casas Rodríguez et al., </a:t>
            </a:r>
            <a:r>
              <a:rPr lang="es-ES" dirty="0" err="1"/>
              <a:t>Multidisciplinary</a:t>
            </a:r>
            <a:r>
              <a:rPr lang="es-ES" dirty="0"/>
              <a:t> Delphi </a:t>
            </a:r>
            <a:r>
              <a:rPr lang="es-ES" dirty="0" err="1"/>
              <a:t>Consensus</a:t>
            </a:r>
            <a:r>
              <a:rPr lang="es-ES" dirty="0"/>
              <a:t> Between </a:t>
            </a:r>
            <a:r>
              <a:rPr lang="es-ES" dirty="0" err="1"/>
              <a:t>Primary</a:t>
            </a:r>
            <a:r>
              <a:rPr lang="es-ES" dirty="0"/>
              <a:t> Care and </a:t>
            </a:r>
            <a:r>
              <a:rPr lang="es-ES" dirty="0" err="1"/>
              <a:t>Dermatology</a:t>
            </a:r>
            <a:r>
              <a:rPr lang="es-ES" dirty="0"/>
              <a:t> </a:t>
            </a:r>
            <a:r>
              <a:rPr lang="es-ES" dirty="0" err="1"/>
              <a:t>on</a:t>
            </a:r>
            <a:r>
              <a:rPr lang="es-ES" dirty="0"/>
              <a:t> </a:t>
            </a:r>
            <a:r>
              <a:rPr lang="es-ES" dirty="0" err="1"/>
              <a:t>Updated</a:t>
            </a:r>
            <a:r>
              <a:rPr lang="es-ES" dirty="0"/>
              <a:t> Management </a:t>
            </a:r>
            <a:r>
              <a:rPr lang="es-ES" dirty="0" err="1"/>
              <a:t>of</a:t>
            </a:r>
            <a:r>
              <a:rPr lang="es-ES" dirty="0"/>
              <a:t> </a:t>
            </a:r>
            <a:r>
              <a:rPr lang="es-ES" dirty="0" err="1"/>
              <a:t>Actinic</a:t>
            </a:r>
            <a:r>
              <a:rPr lang="es-ES" dirty="0"/>
              <a:t> </a:t>
            </a:r>
            <a:r>
              <a:rPr lang="es-ES" dirty="0" err="1"/>
              <a:t>Keratosis</a:t>
            </a:r>
            <a:r>
              <a:rPr lang="es-ES" dirty="0"/>
              <a:t> in </a:t>
            </a:r>
            <a:r>
              <a:rPr lang="es-ES" dirty="0" err="1"/>
              <a:t>Spain</a:t>
            </a:r>
            <a:r>
              <a:rPr lang="es-ES" dirty="0"/>
              <a:t>, ACTAS </a:t>
            </a:r>
            <a:r>
              <a:rPr lang="es-ES" dirty="0" err="1"/>
              <a:t>Dermo-Sifiliográficas</a:t>
            </a:r>
            <a:r>
              <a:rPr lang="es-ES" dirty="0"/>
              <a:t>, https://doi.org/10.1016/j.ad.2025.104585</a:t>
            </a:r>
            <a:r>
              <a:rPr lang="en-US" dirty="0"/>
              <a:t>. </a:t>
            </a:r>
            <a:r>
              <a:rPr lang="es-ES" dirty="0"/>
              <a:t>2, Navarro-Bielsa A, Gracia-</a:t>
            </a:r>
            <a:r>
              <a:rPr lang="es-ES" dirty="0" err="1"/>
              <a:t>Cazaña</a:t>
            </a:r>
            <a:r>
              <a:rPr lang="es-ES" dirty="0"/>
              <a:t> T, García </a:t>
            </a:r>
            <a:r>
              <a:rPr lang="es-ES" dirty="0" err="1"/>
              <a:t>Malinis</a:t>
            </a:r>
            <a:r>
              <a:rPr lang="es-ES" dirty="0"/>
              <a:t> AJ, et al. Skin </a:t>
            </a:r>
            <a:r>
              <a:rPr lang="es-ES" dirty="0" err="1"/>
              <a:t>Cancer</a:t>
            </a:r>
            <a:r>
              <a:rPr lang="es-ES" dirty="0"/>
              <a:t> </a:t>
            </a:r>
            <a:r>
              <a:rPr lang="es-ES" dirty="0" err="1"/>
              <a:t>Prevalence</a:t>
            </a:r>
            <a:r>
              <a:rPr lang="es-ES" dirty="0"/>
              <a:t> in </a:t>
            </a:r>
            <a:r>
              <a:rPr lang="es-ES" dirty="0" err="1"/>
              <a:t>Farm</a:t>
            </a:r>
            <a:r>
              <a:rPr lang="es-ES" dirty="0"/>
              <a:t> </a:t>
            </a:r>
            <a:r>
              <a:rPr lang="es-ES" dirty="0" err="1"/>
              <a:t>Workers</a:t>
            </a:r>
            <a:r>
              <a:rPr lang="es-ES" dirty="0"/>
              <a:t> in </a:t>
            </a:r>
            <a:r>
              <a:rPr lang="es-ES" dirty="0" err="1"/>
              <a:t>Spain</a:t>
            </a:r>
            <a:r>
              <a:rPr lang="es-ES" dirty="0"/>
              <a:t>. </a:t>
            </a:r>
            <a:r>
              <a:rPr lang="es-ES" dirty="0" err="1"/>
              <a:t>Eur</a:t>
            </a:r>
            <a:r>
              <a:rPr lang="es-ES" dirty="0"/>
              <a:t> J </a:t>
            </a:r>
            <a:r>
              <a:rPr lang="es-ES" dirty="0" err="1"/>
              <a:t>Dermatol</a:t>
            </a:r>
            <a:r>
              <a:rPr lang="es-ES" dirty="0"/>
              <a:t>. 2022;32(6):724-30. doi:10.1684/ejd.2022.4374. 3. </a:t>
            </a:r>
            <a:r>
              <a:rPr lang="es-ES" dirty="0" err="1"/>
              <a:t>Gilaberte</a:t>
            </a:r>
            <a:r>
              <a:rPr lang="es-ES" dirty="0"/>
              <a:t> Y, </a:t>
            </a:r>
            <a:r>
              <a:rPr lang="es-ES" dirty="0" err="1"/>
              <a:t>Yélamos</a:t>
            </a:r>
            <a:r>
              <a:rPr lang="es-ES" dirty="0"/>
              <a:t> O, </a:t>
            </a:r>
            <a:r>
              <a:rPr lang="es-ES" dirty="0" err="1"/>
              <a:t>Cañueto</a:t>
            </a:r>
            <a:r>
              <a:rPr lang="es-ES" dirty="0"/>
              <a:t> J, Serra-Guillén C, Conti A, Pajuelo F, et al. </a:t>
            </a:r>
            <a:r>
              <a:rPr lang="es-ES" dirty="0" err="1"/>
              <a:t>Efficacy</a:t>
            </a:r>
            <a:r>
              <a:rPr lang="es-ES" dirty="0"/>
              <a:t> and safety </a:t>
            </a:r>
            <a:r>
              <a:rPr lang="es-ES" dirty="0" err="1"/>
              <a:t>of</a:t>
            </a:r>
            <a:r>
              <a:rPr lang="es-ES" dirty="0"/>
              <a:t> </a:t>
            </a:r>
            <a:r>
              <a:rPr lang="es-ES" dirty="0" err="1"/>
              <a:t>tirbanibulin</a:t>
            </a:r>
            <a:r>
              <a:rPr lang="es-ES" dirty="0"/>
              <a:t> 1% </a:t>
            </a:r>
            <a:r>
              <a:rPr lang="es-ES" dirty="0" err="1"/>
              <a:t>ointment</a:t>
            </a:r>
            <a:r>
              <a:rPr lang="es-ES" dirty="0"/>
              <a:t> </a:t>
            </a:r>
            <a:r>
              <a:rPr lang="es-ES" dirty="0" err="1"/>
              <a:t>for</a:t>
            </a:r>
            <a:r>
              <a:rPr lang="es-ES" dirty="0"/>
              <a:t> </a:t>
            </a:r>
            <a:r>
              <a:rPr lang="es-ES" dirty="0" err="1"/>
              <a:t>the</a:t>
            </a:r>
            <a:r>
              <a:rPr lang="es-ES" dirty="0"/>
              <a:t> </a:t>
            </a:r>
            <a:r>
              <a:rPr lang="es-ES" dirty="0" err="1"/>
              <a:t>treatment</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under</a:t>
            </a:r>
            <a:r>
              <a:rPr lang="es-ES" dirty="0"/>
              <a:t> </a:t>
            </a:r>
            <a:r>
              <a:rPr lang="es-ES" dirty="0" err="1"/>
              <a:t>conditions</a:t>
            </a:r>
            <a:r>
              <a:rPr lang="es-ES" dirty="0"/>
              <a:t> </a:t>
            </a:r>
            <a:r>
              <a:rPr lang="es-ES" dirty="0" err="1"/>
              <a:t>close</a:t>
            </a:r>
            <a:r>
              <a:rPr lang="es-ES" dirty="0"/>
              <a:t> </a:t>
            </a:r>
            <a:r>
              <a:rPr lang="es-ES" dirty="0" err="1"/>
              <a:t>to</a:t>
            </a:r>
            <a:r>
              <a:rPr lang="es-ES" dirty="0"/>
              <a:t> </a:t>
            </a:r>
            <a:r>
              <a:rPr lang="es-ES" dirty="0" err="1"/>
              <a:t>routine</a:t>
            </a:r>
            <a:r>
              <a:rPr lang="es-ES" dirty="0"/>
              <a:t> </a:t>
            </a:r>
            <a:r>
              <a:rPr lang="es-ES" dirty="0" err="1"/>
              <a:t>clinical</a:t>
            </a:r>
            <a:r>
              <a:rPr lang="es-ES" dirty="0"/>
              <a:t> </a:t>
            </a:r>
            <a:r>
              <a:rPr lang="es-ES" dirty="0" err="1"/>
              <a:t>practice</a:t>
            </a:r>
            <a:r>
              <a:rPr lang="es-ES" dirty="0"/>
              <a:t> in </a:t>
            </a:r>
            <a:r>
              <a:rPr lang="es-ES" dirty="0" err="1"/>
              <a:t>Spain</a:t>
            </a:r>
            <a:r>
              <a:rPr lang="es-ES" dirty="0"/>
              <a:t> and </a:t>
            </a:r>
            <a:r>
              <a:rPr lang="es-ES" dirty="0" err="1"/>
              <a:t>Italy</a:t>
            </a:r>
            <a:r>
              <a:rPr lang="es-ES" dirty="0"/>
              <a:t> (TIRBASKIN </a:t>
            </a:r>
            <a:r>
              <a:rPr lang="es-ES" dirty="0" err="1"/>
              <a:t>study</a:t>
            </a:r>
            <a:r>
              <a:rPr lang="es-ES" dirty="0"/>
              <a:t>). P1-01, 21st EADO </a:t>
            </a:r>
            <a:r>
              <a:rPr lang="es-ES" dirty="0" err="1"/>
              <a:t>Congress</a:t>
            </a:r>
            <a:r>
              <a:rPr lang="es-ES" dirty="0"/>
              <a:t>, Athens 2025</a:t>
            </a:r>
          </a:p>
        </p:txBody>
      </p:sp>
      <p:sp>
        <p:nvSpPr>
          <p:cNvPr id="9" name="Marcador de contenido 8">
            <a:extLst>
              <a:ext uri="{FF2B5EF4-FFF2-40B4-BE49-F238E27FC236}">
                <a16:creationId xmlns:a16="http://schemas.microsoft.com/office/drawing/2014/main" id="{808CB77D-D099-04BC-B497-400B0D2200BB}"/>
              </a:ext>
            </a:extLst>
          </p:cNvPr>
          <p:cNvSpPr>
            <a:spLocks noGrp="1"/>
          </p:cNvSpPr>
          <p:nvPr>
            <p:ph sz="quarter" idx="18"/>
          </p:nvPr>
        </p:nvSpPr>
        <p:spPr/>
        <p:txBody>
          <a:bodyPr>
            <a:normAutofit/>
          </a:bodyPr>
          <a:lstStyle/>
          <a:p>
            <a:r>
              <a:rPr lang="es-ES"/>
              <a:t>QUERATOSIS ACTÍNICA</a:t>
            </a:r>
          </a:p>
        </p:txBody>
      </p:sp>
      <p:sp>
        <p:nvSpPr>
          <p:cNvPr id="8" name="Rounded Rectangle 91">
            <a:extLst>
              <a:ext uri="{FF2B5EF4-FFF2-40B4-BE49-F238E27FC236}">
                <a16:creationId xmlns:a16="http://schemas.microsoft.com/office/drawing/2014/main" id="{B0297D93-43B2-F226-86D9-E317BA92B827}"/>
              </a:ext>
            </a:extLst>
          </p:cNvPr>
          <p:cNvSpPr/>
          <p:nvPr/>
        </p:nvSpPr>
        <p:spPr>
          <a:xfrm>
            <a:off x="342900" y="3581400"/>
            <a:ext cx="6883400" cy="1282700"/>
          </a:xfrm>
          <a:prstGeom prst="roundRect">
            <a:avLst>
              <a:gd name="adj" fmla="val 8911"/>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0" lvl="0" indent="-279400">
              <a:buClr>
                <a:schemeClr val="bg1"/>
              </a:buClr>
              <a:buFont typeface="Arial" panose="020B0604020202020204" pitchFamily="34" charset="0"/>
              <a:buChar char="•"/>
            </a:pPr>
            <a:r>
              <a:rPr lang="es-ES" sz="1800" dirty="0">
                <a:solidFill>
                  <a:schemeClr val="bg1"/>
                </a:solidFill>
                <a:latin typeface="Century Gothic" panose="020B0502020202020204" pitchFamily="34" charset="0"/>
              </a:rPr>
              <a:t>Progresión QA          CEC:  0%-0,075% por lesión-año</a:t>
            </a:r>
            <a:r>
              <a:rPr lang="es-ES" sz="1800" baseline="30000" dirty="0">
                <a:solidFill>
                  <a:schemeClr val="bg1"/>
                </a:solidFill>
                <a:latin typeface="Century Gothic" panose="020B0502020202020204" pitchFamily="34" charset="0"/>
              </a:rPr>
              <a:t>1</a:t>
            </a:r>
            <a:br>
              <a:rPr lang="es-ES" sz="1800" dirty="0">
                <a:solidFill>
                  <a:schemeClr val="bg1"/>
                </a:solidFill>
                <a:latin typeface="Century Gothic" panose="020B0502020202020204" pitchFamily="34" charset="0"/>
              </a:rPr>
            </a:br>
            <a:endParaRPr lang="es-ES" sz="1800" dirty="0">
              <a:solidFill>
                <a:schemeClr val="bg1"/>
              </a:solidFill>
              <a:latin typeface="Century Gothic" panose="020B0502020202020204" pitchFamily="34" charset="0"/>
            </a:endParaRPr>
          </a:p>
          <a:p>
            <a:pPr marL="444500" lvl="0" indent="-279400">
              <a:buClr>
                <a:schemeClr val="bg1"/>
              </a:buClr>
              <a:buFont typeface="Arial" panose="020B0604020202020204" pitchFamily="34" charset="0"/>
              <a:buChar char="•"/>
            </a:pPr>
            <a:r>
              <a:rPr lang="es-ES" sz="1800" dirty="0">
                <a:solidFill>
                  <a:schemeClr val="bg1"/>
                </a:solidFill>
                <a:latin typeface="Century Gothic" panose="020B0502020202020204" pitchFamily="34" charset="0"/>
              </a:rPr>
              <a:t>El 60% de los CEC surgen de una QA preexistente</a:t>
            </a:r>
            <a:r>
              <a:rPr lang="es-ES" sz="1800" baseline="30000" dirty="0">
                <a:solidFill>
                  <a:schemeClr val="bg1"/>
                </a:solidFill>
                <a:latin typeface="Century Gothic" panose="020B0502020202020204" pitchFamily="34" charset="0"/>
              </a:rPr>
              <a:t>1</a:t>
            </a:r>
            <a:endParaRPr lang="es-ES" sz="1800" u="sng" baseline="30000" dirty="0">
              <a:solidFill>
                <a:schemeClr val="bg1"/>
              </a:solidFill>
              <a:latin typeface="Century Gothic" panose="020B0502020202020204" pitchFamily="34" charset="0"/>
            </a:endParaRPr>
          </a:p>
        </p:txBody>
      </p:sp>
      <p:sp>
        <p:nvSpPr>
          <p:cNvPr id="17" name="Google Shape;1191;p49">
            <a:extLst>
              <a:ext uri="{FF2B5EF4-FFF2-40B4-BE49-F238E27FC236}">
                <a16:creationId xmlns:a16="http://schemas.microsoft.com/office/drawing/2014/main" id="{0EA7325B-14AA-21CA-2058-A0623099B4A3}"/>
              </a:ext>
            </a:extLst>
          </p:cNvPr>
          <p:cNvSpPr/>
          <p:nvPr/>
        </p:nvSpPr>
        <p:spPr>
          <a:xfrm>
            <a:off x="2618830" y="3784844"/>
            <a:ext cx="361717" cy="354634"/>
          </a:xfrm>
          <a:prstGeom prst="rightArrow">
            <a:avLst>
              <a:gd name="adj1" fmla="val 35146"/>
              <a:gd name="adj2" fmla="val 59851"/>
            </a:avLst>
          </a:prstGeom>
          <a:solidFill>
            <a:schemeClr val="bg1"/>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11" name="CuadroTexto 10">
            <a:extLst>
              <a:ext uri="{FF2B5EF4-FFF2-40B4-BE49-F238E27FC236}">
                <a16:creationId xmlns:a16="http://schemas.microsoft.com/office/drawing/2014/main" id="{81DACA5B-2BD2-CE1F-A9D0-D134B044D337}"/>
              </a:ext>
            </a:extLst>
          </p:cNvPr>
          <p:cNvSpPr txBox="1"/>
          <p:nvPr/>
        </p:nvSpPr>
        <p:spPr>
          <a:xfrm>
            <a:off x="8783490" y="5785183"/>
            <a:ext cx="6170530" cy="200055"/>
          </a:xfrm>
          <a:prstGeom prst="rect">
            <a:avLst/>
          </a:prstGeom>
          <a:noFill/>
        </p:spPr>
        <p:txBody>
          <a:bodyPr wrap="square">
            <a:spAutoFit/>
          </a:bodyPr>
          <a:lstStyle/>
          <a:p>
            <a:r>
              <a:rPr lang="es-ES" sz="700" kern="1200">
                <a:solidFill>
                  <a:srgbClr val="012754"/>
                </a:solidFill>
                <a:latin typeface="+mn-lt"/>
                <a:ea typeface="+mn-ea"/>
                <a:cs typeface="+mn-cs"/>
              </a:rPr>
              <a:t>Imagen de Gilaberte Y et al </a:t>
            </a:r>
            <a:r>
              <a:rPr lang="es-ES" sz="700" kern="1200" baseline="30000">
                <a:solidFill>
                  <a:srgbClr val="012754"/>
                </a:solidFill>
                <a:latin typeface="+mn-lt"/>
                <a:ea typeface="+mn-ea"/>
                <a:cs typeface="+mn-cs"/>
              </a:rPr>
              <a:t>3</a:t>
            </a:r>
          </a:p>
        </p:txBody>
      </p:sp>
      <p:pic>
        <p:nvPicPr>
          <p:cNvPr id="10" name="Imagen 9" descr="Imagen que contiene manzana, luz, alimentos&#10;&#10;El contenido generado por IA puede ser incorrecto.">
            <a:extLst>
              <a:ext uri="{FF2B5EF4-FFF2-40B4-BE49-F238E27FC236}">
                <a16:creationId xmlns:a16="http://schemas.microsoft.com/office/drawing/2014/main" id="{49CD0787-66F9-4611-A622-2ADCC2A23200}"/>
              </a:ext>
            </a:extLst>
          </p:cNvPr>
          <p:cNvPicPr>
            <a:picLocks noChangeAspect="1"/>
          </p:cNvPicPr>
          <p:nvPr/>
        </p:nvPicPr>
        <p:blipFill>
          <a:blip r:embed="rId3" cstate="email">
            <a:extLst>
              <a:ext uri="{28A0092B-C50C-407E-A947-70E740481C1C}">
                <a14:useLocalDpi xmlns:a14="http://schemas.microsoft.com/office/drawing/2010/main" val="0"/>
              </a:ext>
            </a:extLst>
          </a:blip>
          <a:srcRect l="30581" t="8230" r="24234" b="7325"/>
          <a:stretch>
            <a:fillRect/>
          </a:stretch>
        </p:blipFill>
        <p:spPr>
          <a:xfrm>
            <a:off x="7721600" y="1327319"/>
            <a:ext cx="4359139" cy="4582455"/>
          </a:xfrm>
          <a:prstGeom prst="rect">
            <a:avLst/>
          </a:prstGeom>
        </p:spPr>
      </p:pic>
    </p:spTree>
    <p:extLst>
      <p:ext uri="{BB962C8B-B14F-4D97-AF65-F5344CB8AC3E}">
        <p14:creationId xmlns:p14="http://schemas.microsoft.com/office/powerpoint/2010/main" val="1035418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68A0-2CE3-42B4-BD41-0C2B05E89E67}"/>
            </a:ext>
          </a:extLst>
        </p:cNvPr>
        <p:cNvGrpSpPr/>
        <p:nvPr/>
      </p:nvGrpSpPr>
      <p:grpSpPr>
        <a:xfrm>
          <a:off x="0" y="0"/>
          <a:ext cx="0" cy="0"/>
          <a:chOff x="0" y="0"/>
          <a:chExt cx="0" cy="0"/>
        </a:xfrm>
      </p:grpSpPr>
      <p:sp>
        <p:nvSpPr>
          <p:cNvPr id="11" name="Google Shape;1191;p49">
            <a:extLst>
              <a:ext uri="{FF2B5EF4-FFF2-40B4-BE49-F238E27FC236}">
                <a16:creationId xmlns:a16="http://schemas.microsoft.com/office/drawing/2014/main" id="{41C6B4FB-EA70-A31E-FDC6-053F71E19765}"/>
              </a:ext>
            </a:extLst>
          </p:cNvPr>
          <p:cNvSpPr/>
          <p:nvPr/>
        </p:nvSpPr>
        <p:spPr>
          <a:xfrm>
            <a:off x="0" y="3025005"/>
            <a:ext cx="5790420" cy="2652854"/>
          </a:xfrm>
          <a:prstGeom prst="rightArrow">
            <a:avLst>
              <a:gd name="adj1" fmla="val 100000"/>
              <a:gd name="adj2" fmla="val 15491"/>
            </a:avLst>
          </a:prstGeom>
          <a:solidFill>
            <a:srgbClr val="F4A7AD">
              <a:alpha val="20288"/>
            </a:srgbClr>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2" name="Marcador de contenido 1">
            <a:extLst>
              <a:ext uri="{FF2B5EF4-FFF2-40B4-BE49-F238E27FC236}">
                <a16:creationId xmlns:a16="http://schemas.microsoft.com/office/drawing/2014/main" id="{4C018024-8C43-1D3A-3FD9-CC5B66C655F4}"/>
              </a:ext>
            </a:extLst>
          </p:cNvPr>
          <p:cNvSpPr>
            <a:spLocks noGrp="1"/>
          </p:cNvSpPr>
          <p:nvPr>
            <p:ph sz="quarter" idx="11"/>
          </p:nvPr>
        </p:nvSpPr>
        <p:spPr>
          <a:xfrm>
            <a:off x="329514" y="1705954"/>
            <a:ext cx="9271686" cy="996485"/>
          </a:xfrm>
        </p:spPr>
        <p:txBody>
          <a:bodyPr/>
          <a:lstStyle/>
          <a:p>
            <a:pPr marL="185738" indent="-185738">
              <a:spcBef>
                <a:spcPts val="0"/>
              </a:spcBef>
              <a:spcAft>
                <a:spcPts val="600"/>
              </a:spcAft>
              <a:buClr>
                <a:srgbClr val="F4A7AD"/>
              </a:buClr>
              <a:buFont typeface="Arial" panose="020B0604020202020204" pitchFamily="34" charset="0"/>
              <a:buChar char="•"/>
            </a:pPr>
            <a:r>
              <a:rPr lang="es-ES" sz="1800" b="1">
                <a:solidFill>
                  <a:srgbClr val="012754"/>
                </a:solidFill>
              </a:rPr>
              <a:t>Pacientes dermatológicos ambulatorios </a:t>
            </a:r>
            <a:r>
              <a:rPr lang="es-ES" sz="1800">
                <a:solidFill>
                  <a:srgbClr val="012754"/>
                </a:solidFill>
              </a:rPr>
              <a:t>&gt; de 45 años fue del 28,6 %.</a:t>
            </a:r>
            <a:r>
              <a:rPr lang="es-ES" sz="1800" baseline="30000">
                <a:solidFill>
                  <a:srgbClr val="012754"/>
                </a:solidFill>
              </a:rPr>
              <a:t>1</a:t>
            </a:r>
            <a:br>
              <a:rPr lang="es-ES" sz="1800">
                <a:solidFill>
                  <a:srgbClr val="012754"/>
                </a:solidFill>
              </a:rPr>
            </a:br>
            <a:r>
              <a:rPr lang="es-ES" sz="1800">
                <a:solidFill>
                  <a:srgbClr val="012754"/>
                </a:solidFill>
              </a:rPr>
              <a:t>Hombres (38,4 %) - Mujeres (20,8 %)</a:t>
            </a:r>
            <a:endParaRPr lang="es-ES" sz="1800" u="none" strike="noStrike" cap="none">
              <a:solidFill>
                <a:srgbClr val="012754"/>
              </a:solidFill>
              <a:latin typeface="Century Gothic" panose="020B0502020202020204" pitchFamily="34" charset="0"/>
              <a:ea typeface="Montserrat"/>
              <a:cs typeface="Montserrat"/>
              <a:sym typeface="Montserrat"/>
            </a:endParaRPr>
          </a:p>
          <a:p>
            <a:pPr marL="185738" indent="-185738">
              <a:spcBef>
                <a:spcPts val="0"/>
              </a:spcBef>
              <a:spcAft>
                <a:spcPts val="600"/>
              </a:spcAft>
              <a:buClr>
                <a:srgbClr val="F4A7AD"/>
              </a:buClr>
              <a:buFont typeface="Arial" panose="020B0604020202020204" pitchFamily="34" charset="0"/>
              <a:buChar char="•"/>
            </a:pPr>
            <a:r>
              <a:rPr lang="es-ES" sz="1800" b="1" u="none" strike="noStrike" cap="none">
                <a:solidFill>
                  <a:srgbClr val="012754"/>
                </a:solidFill>
                <a:latin typeface="Century Gothic" panose="020B0502020202020204" pitchFamily="34" charset="0"/>
                <a:ea typeface="Montserrat"/>
                <a:cs typeface="Montserrat"/>
                <a:sym typeface="Montserrat"/>
              </a:rPr>
              <a:t>Aumenta con la edad</a:t>
            </a:r>
            <a:r>
              <a:rPr lang="es-ES" sz="1800" u="none" strike="noStrike" cap="none">
                <a:solidFill>
                  <a:srgbClr val="012754"/>
                </a:solidFill>
                <a:latin typeface="Century Gothic" panose="020B0502020202020204" pitchFamily="34" charset="0"/>
                <a:ea typeface="Montserrat"/>
                <a:cs typeface="Montserrat"/>
                <a:sym typeface="Montserrat"/>
              </a:rPr>
              <a:t>, alcanzando el 45,2 % en el grupo de 71-80 años.</a:t>
            </a:r>
            <a:r>
              <a:rPr lang="es-ES" sz="1800" baseline="30000">
                <a:solidFill>
                  <a:srgbClr val="012754"/>
                </a:solidFill>
              </a:rPr>
              <a:t>1</a:t>
            </a:r>
            <a:endParaRPr lang="es-ES" sz="1800">
              <a:solidFill>
                <a:srgbClr val="012754"/>
              </a:solidFill>
              <a:latin typeface="Century Gothic" panose="020B0502020202020204" pitchFamily="34" charset="0"/>
            </a:endParaRPr>
          </a:p>
          <a:p>
            <a:pPr>
              <a:spcBef>
                <a:spcPts val="0"/>
              </a:spcBef>
              <a:spcAft>
                <a:spcPts val="600"/>
              </a:spcAft>
              <a:buClr>
                <a:srgbClr val="F4A7AD"/>
              </a:buClr>
            </a:pPr>
            <a:endParaRPr lang="es-ES" sz="1800">
              <a:solidFill>
                <a:srgbClr val="012754"/>
              </a:solidFill>
            </a:endParaRPr>
          </a:p>
        </p:txBody>
      </p:sp>
      <p:sp>
        <p:nvSpPr>
          <p:cNvPr id="3" name="Marcador de contenido 2">
            <a:extLst>
              <a:ext uri="{FF2B5EF4-FFF2-40B4-BE49-F238E27FC236}">
                <a16:creationId xmlns:a16="http://schemas.microsoft.com/office/drawing/2014/main" id="{063C63C3-1592-12E9-7130-ECE5C726292E}"/>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Prevalencia España y grupos riesgo</a:t>
            </a:r>
            <a:r>
              <a:rPr lang="es-ES" sz="2400" baseline="30000">
                <a:solidFill>
                  <a:srgbClr val="1F3864"/>
                </a:solidFill>
                <a:latin typeface="Century Gothic" panose="020B0502020202020204" pitchFamily="34" charset="0"/>
                <a:ea typeface="Montserrat"/>
                <a:cs typeface="Montserrat"/>
                <a:sym typeface="Montserrat"/>
              </a:rPr>
              <a:t>1-5</a:t>
            </a:r>
            <a:endParaRPr lang="es-ES"/>
          </a:p>
        </p:txBody>
      </p:sp>
      <p:sp>
        <p:nvSpPr>
          <p:cNvPr id="4" name="Marcador de contenido 3">
            <a:extLst>
              <a:ext uri="{FF2B5EF4-FFF2-40B4-BE49-F238E27FC236}">
                <a16:creationId xmlns:a16="http://schemas.microsoft.com/office/drawing/2014/main" id="{2C21434B-94BC-F6B0-2203-C527FB847146}"/>
              </a:ext>
            </a:extLst>
          </p:cNvPr>
          <p:cNvSpPr>
            <a:spLocks noGrp="1"/>
          </p:cNvSpPr>
          <p:nvPr>
            <p:ph sz="quarter" idx="24"/>
          </p:nvPr>
        </p:nvSpPr>
        <p:spPr>
          <a:xfrm>
            <a:off x="1515763" y="6147973"/>
            <a:ext cx="10352992" cy="609192"/>
          </a:xfrm>
        </p:spPr>
        <p:txBody>
          <a:bodyPr/>
          <a:lstStyle/>
          <a:p>
            <a:r>
              <a:rPr lang="es-ES"/>
              <a:t>1, Ferrándiz C, Plazas MJ, Sabaté M, Palomino R. </a:t>
            </a:r>
            <a:r>
              <a:rPr lang="es-ES" err="1"/>
              <a:t>Prevalence</a:t>
            </a:r>
            <a:r>
              <a:rPr lang="es-ES"/>
              <a:t> </a:t>
            </a:r>
            <a:r>
              <a:rPr lang="es-ES" err="1"/>
              <a:t>of</a:t>
            </a:r>
            <a:r>
              <a:rPr lang="es-ES"/>
              <a:t> </a:t>
            </a:r>
            <a:r>
              <a:rPr lang="es-ES" err="1"/>
              <a:t>Actinic</a:t>
            </a:r>
            <a:r>
              <a:rPr lang="es-ES"/>
              <a:t> </a:t>
            </a:r>
            <a:r>
              <a:rPr lang="es-ES" err="1"/>
              <a:t>Keratosis</a:t>
            </a:r>
            <a:r>
              <a:rPr lang="es-ES"/>
              <a:t> </a:t>
            </a:r>
            <a:r>
              <a:rPr lang="es-ES" err="1"/>
              <a:t>Among</a:t>
            </a:r>
            <a:r>
              <a:rPr lang="es-ES"/>
              <a:t> </a:t>
            </a:r>
            <a:r>
              <a:rPr lang="es-ES" err="1"/>
              <a:t>Dermatology</a:t>
            </a:r>
            <a:r>
              <a:rPr lang="es-ES"/>
              <a:t> </a:t>
            </a:r>
            <a:r>
              <a:rPr lang="es-ES" err="1"/>
              <a:t>Outpatients</a:t>
            </a:r>
            <a:r>
              <a:rPr lang="es-ES"/>
              <a:t> in Spain. Actas </a:t>
            </a:r>
            <a:r>
              <a:rPr lang="es-ES" err="1"/>
              <a:t>Dermosifiliogr</a:t>
            </a:r>
            <a:r>
              <a:rPr lang="es-ES"/>
              <a:t>. 2016;107(8):674-80. doi:10.1016/j.ad.2016.05.016. . 2, </a:t>
            </a:r>
            <a:r>
              <a:rPr lang="es-ES" err="1"/>
              <a:t>Wenande</a:t>
            </a:r>
            <a:r>
              <a:rPr lang="es-ES"/>
              <a:t> E, </a:t>
            </a:r>
            <a:r>
              <a:rPr lang="es-ES" err="1"/>
              <a:t>Togsverd</a:t>
            </a:r>
            <a:r>
              <a:rPr lang="es-ES"/>
              <a:t>-Bo K, </a:t>
            </a:r>
            <a:r>
              <a:rPr lang="es-ES" err="1"/>
              <a:t>Hastrup</a:t>
            </a:r>
            <a:r>
              <a:rPr lang="es-ES"/>
              <a:t> A, et al. Skin </a:t>
            </a:r>
            <a:r>
              <a:rPr lang="es-ES" err="1"/>
              <a:t>Cancer</a:t>
            </a:r>
            <a:r>
              <a:rPr lang="es-ES"/>
              <a:t> </a:t>
            </a:r>
            <a:r>
              <a:rPr lang="es-ES" err="1"/>
              <a:t>Development</a:t>
            </a:r>
            <a:r>
              <a:rPr lang="es-ES"/>
              <a:t> </a:t>
            </a:r>
            <a:r>
              <a:rPr lang="es-ES" err="1"/>
              <a:t>Is</a:t>
            </a:r>
            <a:r>
              <a:rPr lang="es-ES"/>
              <a:t> </a:t>
            </a:r>
            <a:r>
              <a:rPr lang="es-ES" err="1"/>
              <a:t>Strongly</a:t>
            </a:r>
            <a:r>
              <a:rPr lang="es-ES"/>
              <a:t> </a:t>
            </a:r>
            <a:r>
              <a:rPr lang="es-ES" err="1"/>
              <a:t>Associated</a:t>
            </a:r>
            <a:r>
              <a:rPr lang="es-ES"/>
              <a:t> </a:t>
            </a:r>
            <a:r>
              <a:rPr lang="es-ES" err="1"/>
              <a:t>With</a:t>
            </a:r>
            <a:r>
              <a:rPr lang="es-ES"/>
              <a:t> </a:t>
            </a:r>
            <a:r>
              <a:rPr lang="es-ES" err="1"/>
              <a:t>Actinic</a:t>
            </a:r>
            <a:r>
              <a:rPr lang="es-ES"/>
              <a:t> </a:t>
            </a:r>
            <a:r>
              <a:rPr lang="es-ES" err="1"/>
              <a:t>Keratosis</a:t>
            </a:r>
            <a:r>
              <a:rPr lang="es-ES"/>
              <a:t> in Solid </a:t>
            </a:r>
            <a:r>
              <a:rPr lang="es-ES" err="1"/>
              <a:t>Organ</a:t>
            </a:r>
            <a:r>
              <a:rPr lang="es-ES"/>
              <a:t> </a:t>
            </a:r>
            <a:r>
              <a:rPr lang="es-ES" err="1"/>
              <a:t>Transplant</a:t>
            </a:r>
            <a:r>
              <a:rPr lang="es-ES"/>
              <a:t> </a:t>
            </a:r>
            <a:r>
              <a:rPr lang="es-ES" err="1"/>
              <a:t>Recipients</a:t>
            </a:r>
            <a:r>
              <a:rPr lang="es-ES"/>
              <a:t>: A </a:t>
            </a:r>
            <a:r>
              <a:rPr lang="es-ES" err="1"/>
              <a:t>Danish</a:t>
            </a:r>
            <a:r>
              <a:rPr lang="es-ES"/>
              <a:t> </a:t>
            </a:r>
            <a:r>
              <a:rPr lang="es-ES" err="1"/>
              <a:t>Cohort</a:t>
            </a:r>
            <a:r>
              <a:rPr lang="es-ES"/>
              <a:t> </a:t>
            </a:r>
            <a:r>
              <a:rPr lang="es-ES" err="1"/>
              <a:t>Study</a:t>
            </a:r>
            <a:r>
              <a:rPr lang="es-ES"/>
              <a:t>. </a:t>
            </a:r>
            <a:r>
              <a:rPr lang="es-ES" err="1"/>
              <a:t>Dermatology</a:t>
            </a:r>
            <a:r>
              <a:rPr lang="es-ES"/>
              <a:t>. 2023;239(3):393-402. doi:10.1159/000529369. 3, Madani S, </a:t>
            </a:r>
            <a:r>
              <a:rPr lang="es-ES" err="1"/>
              <a:t>Marwaha</a:t>
            </a:r>
            <a:r>
              <a:rPr lang="es-ES"/>
              <a:t> S, </a:t>
            </a:r>
            <a:r>
              <a:rPr lang="es-ES" err="1"/>
              <a:t>Dusendang</a:t>
            </a:r>
            <a:r>
              <a:rPr lang="es-ES"/>
              <a:t> JR, et al. Ten-</a:t>
            </a:r>
            <a:r>
              <a:rPr lang="es-ES" err="1"/>
              <a:t>Year</a:t>
            </a:r>
            <a:r>
              <a:rPr lang="es-ES"/>
              <a:t> </a:t>
            </a:r>
            <a:r>
              <a:rPr lang="es-ES" err="1"/>
              <a:t>Follow</a:t>
            </a:r>
            <a:r>
              <a:rPr lang="es-ES"/>
              <a:t>-Up </a:t>
            </a:r>
            <a:r>
              <a:rPr lang="es-ES" err="1"/>
              <a:t>of</a:t>
            </a:r>
            <a:r>
              <a:rPr lang="es-ES"/>
              <a:t> </a:t>
            </a:r>
            <a:r>
              <a:rPr lang="es-ES" err="1"/>
              <a:t>Persons</a:t>
            </a:r>
            <a:r>
              <a:rPr lang="es-ES"/>
              <a:t> </a:t>
            </a:r>
            <a:r>
              <a:rPr lang="es-ES" err="1"/>
              <a:t>With</a:t>
            </a:r>
            <a:r>
              <a:rPr lang="es-ES"/>
              <a:t> </a:t>
            </a:r>
            <a:r>
              <a:rPr lang="es-ES" err="1"/>
              <a:t>Sun-Damaged</a:t>
            </a:r>
            <a:r>
              <a:rPr lang="es-ES"/>
              <a:t> Skin </a:t>
            </a:r>
            <a:r>
              <a:rPr lang="es-ES" err="1"/>
              <a:t>Associated</a:t>
            </a:r>
            <a:r>
              <a:rPr lang="es-ES"/>
              <a:t> </a:t>
            </a:r>
            <a:r>
              <a:rPr lang="es-ES" err="1"/>
              <a:t>With</a:t>
            </a:r>
            <a:r>
              <a:rPr lang="es-ES"/>
              <a:t> </a:t>
            </a:r>
            <a:r>
              <a:rPr lang="es-ES" err="1"/>
              <a:t>Subsequent</a:t>
            </a:r>
            <a:r>
              <a:rPr lang="es-ES"/>
              <a:t> </a:t>
            </a:r>
            <a:r>
              <a:rPr lang="es-ES" err="1"/>
              <a:t>Development</a:t>
            </a:r>
            <a:r>
              <a:rPr lang="es-ES"/>
              <a:t> </a:t>
            </a:r>
            <a:r>
              <a:rPr lang="es-ES" err="1"/>
              <a:t>of</a:t>
            </a:r>
            <a:r>
              <a:rPr lang="es-ES"/>
              <a:t> </a:t>
            </a:r>
            <a:r>
              <a:rPr lang="es-ES" err="1"/>
              <a:t>Cutaneous</a:t>
            </a:r>
            <a:r>
              <a:rPr lang="es-ES"/>
              <a:t> </a:t>
            </a:r>
            <a:r>
              <a:rPr lang="es-ES" err="1"/>
              <a:t>Squamous</a:t>
            </a:r>
            <a:r>
              <a:rPr lang="es-ES"/>
              <a:t> Cell Carcinoma. JAMA </a:t>
            </a:r>
            <a:r>
              <a:rPr lang="es-ES" err="1"/>
              <a:t>Dermatol</a:t>
            </a:r>
            <a:r>
              <a:rPr lang="es-ES"/>
              <a:t>. 2021;157(5):559-565. doi:10.1001/jamadermatol.2021.0372. 4, </a:t>
            </a:r>
            <a:r>
              <a:rPr lang="es-ES" err="1"/>
              <a:t>Fargnoli</a:t>
            </a:r>
            <a:r>
              <a:rPr lang="es-ES"/>
              <a:t> MC, </a:t>
            </a:r>
            <a:r>
              <a:rPr lang="es-ES" err="1"/>
              <a:t>Altomare</a:t>
            </a:r>
            <a:r>
              <a:rPr lang="es-ES"/>
              <a:t> G, </a:t>
            </a:r>
            <a:r>
              <a:rPr lang="es-ES" err="1"/>
              <a:t>Benati</a:t>
            </a:r>
            <a:r>
              <a:rPr lang="es-ES"/>
              <a:t> E, et al. </a:t>
            </a:r>
            <a:r>
              <a:rPr lang="es-ES" err="1"/>
              <a:t>Prevalence</a:t>
            </a:r>
            <a:r>
              <a:rPr lang="es-ES"/>
              <a:t> and </a:t>
            </a:r>
            <a:r>
              <a:rPr lang="es-ES" err="1"/>
              <a:t>Risk</a:t>
            </a:r>
            <a:r>
              <a:rPr lang="es-ES"/>
              <a:t> </a:t>
            </a:r>
            <a:r>
              <a:rPr lang="es-ES" err="1"/>
              <a:t>Factors</a:t>
            </a:r>
            <a:r>
              <a:rPr lang="es-ES"/>
              <a:t> </a:t>
            </a:r>
            <a:r>
              <a:rPr lang="es-ES" err="1"/>
              <a:t>of</a:t>
            </a:r>
            <a:r>
              <a:rPr lang="es-ES"/>
              <a:t> </a:t>
            </a:r>
            <a:r>
              <a:rPr lang="es-ES" err="1"/>
              <a:t>Actinic</a:t>
            </a:r>
            <a:r>
              <a:rPr lang="es-ES"/>
              <a:t> </a:t>
            </a:r>
            <a:r>
              <a:rPr lang="es-ES" err="1"/>
              <a:t>Keratosis</a:t>
            </a:r>
            <a:r>
              <a:rPr lang="es-ES"/>
              <a:t> in </a:t>
            </a:r>
            <a:r>
              <a:rPr lang="es-ES" err="1"/>
              <a:t>Patients</a:t>
            </a:r>
            <a:r>
              <a:rPr lang="es-ES"/>
              <a:t> </a:t>
            </a:r>
            <a:r>
              <a:rPr lang="es-ES" err="1"/>
              <a:t>Attending</a:t>
            </a:r>
            <a:r>
              <a:rPr lang="es-ES"/>
              <a:t> </a:t>
            </a:r>
            <a:r>
              <a:rPr lang="es-ES" err="1"/>
              <a:t>Italian</a:t>
            </a:r>
            <a:r>
              <a:rPr lang="es-ES"/>
              <a:t> </a:t>
            </a:r>
            <a:r>
              <a:rPr lang="es-ES" err="1"/>
              <a:t>Dermatology</a:t>
            </a:r>
            <a:r>
              <a:rPr lang="es-ES"/>
              <a:t> </a:t>
            </a:r>
            <a:r>
              <a:rPr lang="es-ES" err="1"/>
              <a:t>Clinics</a:t>
            </a:r>
            <a:r>
              <a:rPr lang="es-ES"/>
              <a:t>. </a:t>
            </a:r>
            <a:r>
              <a:rPr lang="es-ES" err="1"/>
              <a:t>Eur</a:t>
            </a:r>
            <a:r>
              <a:rPr lang="es-ES"/>
              <a:t> J </a:t>
            </a:r>
            <a:r>
              <a:rPr lang="es-ES" err="1"/>
              <a:t>Dermatol</a:t>
            </a:r>
            <a:r>
              <a:rPr lang="es-ES"/>
              <a:t>. 2017;27(6):599-608. doi:10.1684/ejd.2017.3126. 5, Eisen DB, </a:t>
            </a:r>
            <a:r>
              <a:rPr lang="es-ES" err="1"/>
              <a:t>Asgari</a:t>
            </a:r>
            <a:r>
              <a:rPr lang="es-ES"/>
              <a:t> MM, Bennett DD, et al. Guidelines </a:t>
            </a:r>
            <a:r>
              <a:rPr lang="es-ES" err="1"/>
              <a:t>of</a:t>
            </a:r>
            <a:r>
              <a:rPr lang="es-ES"/>
              <a:t> Care </a:t>
            </a:r>
            <a:r>
              <a:rPr lang="es-ES" err="1"/>
              <a:t>for</a:t>
            </a:r>
            <a:r>
              <a:rPr lang="es-ES"/>
              <a:t> </a:t>
            </a:r>
            <a:r>
              <a:rPr lang="es-ES" err="1"/>
              <a:t>the</a:t>
            </a:r>
            <a:r>
              <a:rPr lang="es-ES"/>
              <a:t> Management </a:t>
            </a:r>
            <a:r>
              <a:rPr lang="es-ES" err="1"/>
              <a:t>of</a:t>
            </a:r>
            <a:r>
              <a:rPr lang="es-ES"/>
              <a:t> </a:t>
            </a:r>
            <a:r>
              <a:rPr lang="es-ES" err="1"/>
              <a:t>Actinic</a:t>
            </a:r>
            <a:r>
              <a:rPr lang="es-ES"/>
              <a:t> </a:t>
            </a:r>
            <a:r>
              <a:rPr lang="es-ES" err="1"/>
              <a:t>Keratosis</a:t>
            </a:r>
            <a:r>
              <a:rPr lang="es-ES"/>
              <a:t>. J Am Acad </a:t>
            </a:r>
            <a:r>
              <a:rPr lang="es-ES" err="1"/>
              <a:t>Dermatol</a:t>
            </a:r>
            <a:r>
              <a:rPr lang="es-ES"/>
              <a:t>. 2021;85(4). doi:10.1016/j.jaad.2021.02.082.</a:t>
            </a:r>
          </a:p>
        </p:txBody>
      </p:sp>
      <p:sp>
        <p:nvSpPr>
          <p:cNvPr id="9" name="Marcador de contenido 8">
            <a:extLst>
              <a:ext uri="{FF2B5EF4-FFF2-40B4-BE49-F238E27FC236}">
                <a16:creationId xmlns:a16="http://schemas.microsoft.com/office/drawing/2014/main" id="{80F41D38-858E-8F42-8736-FDECBC2AA934}"/>
              </a:ext>
            </a:extLst>
          </p:cNvPr>
          <p:cNvSpPr>
            <a:spLocks noGrp="1"/>
          </p:cNvSpPr>
          <p:nvPr>
            <p:ph sz="quarter" idx="18"/>
          </p:nvPr>
        </p:nvSpPr>
        <p:spPr/>
        <p:txBody>
          <a:bodyPr>
            <a:normAutofit/>
          </a:bodyPr>
          <a:lstStyle/>
          <a:p>
            <a:r>
              <a:rPr lang="es-ES"/>
              <a:t>QUERATOSIS ACTÍNICA</a:t>
            </a:r>
          </a:p>
        </p:txBody>
      </p:sp>
      <p:sp>
        <p:nvSpPr>
          <p:cNvPr id="6" name="Marcador de contenido 1">
            <a:extLst>
              <a:ext uri="{FF2B5EF4-FFF2-40B4-BE49-F238E27FC236}">
                <a16:creationId xmlns:a16="http://schemas.microsoft.com/office/drawing/2014/main" id="{0F338EE7-D423-77EE-D760-5FD84C4AB58E}"/>
              </a:ext>
            </a:extLst>
          </p:cNvPr>
          <p:cNvSpPr txBox="1">
            <a:spLocks/>
          </p:cNvSpPr>
          <p:nvPr/>
        </p:nvSpPr>
        <p:spPr>
          <a:xfrm>
            <a:off x="6161676" y="3038452"/>
            <a:ext cx="5331259" cy="2563254"/>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de </a:t>
            </a:r>
            <a:r>
              <a:rPr lang="es-ES" sz="1600" b="1" u="none" strike="noStrike" cap="none">
                <a:solidFill>
                  <a:srgbClr val="F4A7AD"/>
                </a:solidFill>
                <a:latin typeface="Century Gothic" panose="020B0502020202020204" pitchFamily="34" charset="0"/>
                <a:ea typeface="Montserrat"/>
                <a:cs typeface="Montserrat"/>
                <a:sym typeface="Montserrat"/>
              </a:rPr>
              <a:t>edad avanzada</a:t>
            </a:r>
            <a:endParaRPr lang="es-ES" sz="1600" b="1">
              <a:solidFill>
                <a:srgbClr val="F4A7AD"/>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Receptores</a:t>
            </a:r>
            <a:r>
              <a:rPr lang="es-ES" sz="1600" u="none" strike="noStrike" cap="none">
                <a:solidFill>
                  <a:srgbClr val="012754"/>
                </a:solidFill>
                <a:latin typeface="Century Gothic" panose="020B0502020202020204" pitchFamily="34" charset="0"/>
                <a:ea typeface="Montserrat"/>
                <a:cs typeface="Montserrat"/>
                <a:sym typeface="Montserrat"/>
              </a:rPr>
              <a:t> de </a:t>
            </a:r>
            <a:r>
              <a:rPr lang="es-ES" sz="1600" b="1" u="none" strike="noStrike" cap="none">
                <a:solidFill>
                  <a:srgbClr val="F4A7AD"/>
                </a:solidFill>
                <a:latin typeface="Century Gothic" panose="020B0502020202020204" pitchFamily="34" charset="0"/>
                <a:ea typeface="Montserrat"/>
                <a:cs typeface="Montserrat"/>
                <a:sym typeface="Montserrat"/>
              </a:rPr>
              <a:t>trasplantes de órganos sólidos </a:t>
            </a:r>
            <a:r>
              <a:rPr lang="es-ES" sz="1600" u="none" strike="noStrike" cap="none">
                <a:solidFill>
                  <a:srgbClr val="012754"/>
                </a:solidFill>
                <a:latin typeface="Century Gothic" panose="020B0502020202020204" pitchFamily="34" charset="0"/>
                <a:ea typeface="Montserrat"/>
                <a:cs typeface="Montserrat"/>
                <a:sym typeface="Montserrat"/>
              </a:rPr>
              <a:t>(</a:t>
            </a:r>
            <a:r>
              <a:rPr lang="es-ES" sz="1600" u="none" strike="noStrike" cap="none" err="1">
                <a:solidFill>
                  <a:srgbClr val="012754"/>
                </a:solidFill>
                <a:latin typeface="Century Gothic" panose="020B0502020202020204" pitchFamily="34" charset="0"/>
                <a:ea typeface="Montserrat"/>
                <a:cs typeface="Montserrat"/>
                <a:sym typeface="Montserrat"/>
              </a:rPr>
              <a:t>SOTRs</a:t>
            </a:r>
            <a:r>
              <a:rPr lang="es-ES" sz="1600" u="none" strike="noStrike" cap="none">
                <a:solidFill>
                  <a:srgbClr val="012754"/>
                </a:solidFill>
                <a:latin typeface="Century Gothic" panose="020B0502020202020204" pitchFamily="34" charset="0"/>
                <a:ea typeface="Montserrat"/>
                <a:cs typeface="Montserrat"/>
                <a:sym typeface="Montserrat"/>
              </a:rPr>
              <a:t>)</a:t>
            </a: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piel clara </a:t>
            </a:r>
            <a:r>
              <a:rPr lang="es-ES" sz="1600" u="none" strike="noStrike" cap="none">
                <a:solidFill>
                  <a:srgbClr val="012754"/>
                </a:solidFill>
                <a:latin typeface="Century Gothic" panose="020B0502020202020204" pitchFamily="34" charset="0"/>
                <a:ea typeface="Montserrat"/>
                <a:cs typeface="Montserrat"/>
                <a:sym typeface="Montserrat"/>
              </a:rPr>
              <a:t>(tipos de piel I y II de Fitzpatrick)</a:t>
            </a:r>
            <a:endParaRPr lang="es-ES" sz="1600">
              <a:solidFill>
                <a:srgbClr val="012754"/>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antecedentes de cáncer de piel</a:t>
            </a: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solidFill>
                  <a:srgbClr val="012754"/>
                </a:solidFill>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con exposición solar prolongada</a:t>
            </a:r>
            <a:endParaRPr lang="es-ES" sz="1600" b="1">
              <a:solidFill>
                <a:srgbClr val="F4A7AD"/>
              </a:solidFill>
              <a:latin typeface="Century Gothic" panose="020B0502020202020204" pitchFamily="34" charset="0"/>
            </a:endParaRPr>
          </a:p>
          <a:p>
            <a:pPr marL="0" marR="0" lvl="0" indent="0" algn="l" rtl="0">
              <a:lnSpc>
                <a:spcPct val="150000"/>
              </a:lnSpc>
              <a:spcBef>
                <a:spcPts val="0"/>
              </a:spcBef>
              <a:spcAft>
                <a:spcPts val="0"/>
              </a:spcAft>
              <a:buClr>
                <a:srgbClr val="000000"/>
              </a:buClr>
              <a:buSzPts val="1600"/>
              <a:buFont typeface="Montserrat Light"/>
              <a:buNone/>
            </a:pPr>
            <a:r>
              <a:rPr lang="es-ES" sz="1600" u="none" strike="noStrike" cap="none">
                <a:solidFill>
                  <a:srgbClr val="012754"/>
                </a:solidFill>
                <a:latin typeface="Century Gothic" panose="020B0502020202020204" pitchFamily="34" charset="0"/>
                <a:ea typeface="Montserrat Light"/>
                <a:cs typeface="Montserrat Light"/>
                <a:sym typeface="Montserrat Light"/>
              </a:rPr>
              <a:t>Pacientes</a:t>
            </a:r>
            <a:r>
              <a:rPr lang="es-ES" sz="1600" u="none" strike="noStrike" cap="none">
                <a:latin typeface="Century Gothic" panose="020B0502020202020204" pitchFamily="34" charset="0"/>
                <a:ea typeface="Montserrat"/>
                <a:cs typeface="Montserrat"/>
                <a:sym typeface="Montserrat"/>
              </a:rPr>
              <a:t> </a:t>
            </a:r>
            <a:r>
              <a:rPr lang="es-ES" sz="1600" b="1" u="none" strike="noStrike" cap="none">
                <a:solidFill>
                  <a:srgbClr val="F4A7AD"/>
                </a:solidFill>
                <a:latin typeface="Century Gothic" panose="020B0502020202020204" pitchFamily="34" charset="0"/>
                <a:ea typeface="Montserrat"/>
                <a:cs typeface="Montserrat"/>
                <a:sym typeface="Montserrat"/>
              </a:rPr>
              <a:t>inmunocomprometidos</a:t>
            </a:r>
            <a:endParaRPr lang="es-ES" sz="1600" b="1">
              <a:solidFill>
                <a:srgbClr val="F4A7AD"/>
              </a:solidFill>
            </a:endParaRPr>
          </a:p>
        </p:txBody>
      </p:sp>
      <p:sp>
        <p:nvSpPr>
          <p:cNvPr id="12" name="Marcador de contenido 1">
            <a:extLst>
              <a:ext uri="{FF2B5EF4-FFF2-40B4-BE49-F238E27FC236}">
                <a16:creationId xmlns:a16="http://schemas.microsoft.com/office/drawing/2014/main" id="{D7C165E3-1D3C-C73D-A1F2-A376BD671B71}"/>
              </a:ext>
            </a:extLst>
          </p:cNvPr>
          <p:cNvSpPr txBox="1">
            <a:spLocks/>
          </p:cNvSpPr>
          <p:nvPr/>
        </p:nvSpPr>
        <p:spPr>
          <a:xfrm>
            <a:off x="2571406" y="3477832"/>
            <a:ext cx="2525029" cy="1686653"/>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rgbClr val="F4A7AD"/>
              </a:buClr>
            </a:pPr>
            <a:r>
              <a:rPr lang="es-ES" sz="1800" b="1" u="none" strike="noStrike" cap="none">
                <a:solidFill>
                  <a:srgbClr val="012754"/>
                </a:solidFill>
                <a:latin typeface="+mj-lt"/>
                <a:ea typeface="Montserrat Light"/>
                <a:cs typeface="Montserrat Light"/>
                <a:sym typeface="Montserrat Light"/>
              </a:rPr>
              <a:t>Los grupos de pacientes con mayor riesgo de desarrollar cáncer de piel a partir de queratosis actínica (QA) incluyen</a:t>
            </a:r>
            <a:r>
              <a:rPr lang="es-ES" sz="1800" b="1" u="none" strike="noStrike" cap="none" baseline="30000">
                <a:solidFill>
                  <a:srgbClr val="012754"/>
                </a:solidFill>
                <a:latin typeface="+mj-lt"/>
                <a:ea typeface="Montserrat Light"/>
                <a:cs typeface="Montserrat Light"/>
                <a:sym typeface="Montserrat Light"/>
              </a:rPr>
              <a:t>1-5</a:t>
            </a:r>
            <a:r>
              <a:rPr lang="es-ES" sz="1800" b="1" u="none" strike="noStrike" cap="none">
                <a:solidFill>
                  <a:srgbClr val="012754"/>
                </a:solidFill>
                <a:latin typeface="+mj-lt"/>
                <a:ea typeface="Montserrat Light"/>
                <a:cs typeface="Montserrat Light"/>
                <a:sym typeface="Montserrat Light"/>
              </a:rPr>
              <a:t>:</a:t>
            </a:r>
            <a:endParaRPr lang="es-ES" sz="1800" b="1">
              <a:solidFill>
                <a:srgbClr val="012754"/>
              </a:solidFill>
              <a:latin typeface="+mj-lt"/>
            </a:endParaRPr>
          </a:p>
        </p:txBody>
      </p:sp>
      <p:grpSp>
        <p:nvGrpSpPr>
          <p:cNvPr id="10" name="Grupo 9">
            <a:extLst>
              <a:ext uri="{FF2B5EF4-FFF2-40B4-BE49-F238E27FC236}">
                <a16:creationId xmlns:a16="http://schemas.microsoft.com/office/drawing/2014/main" id="{27CA9519-11E1-DFE4-9264-4F3426080FE8}"/>
              </a:ext>
            </a:extLst>
          </p:cNvPr>
          <p:cNvGrpSpPr/>
          <p:nvPr/>
        </p:nvGrpSpPr>
        <p:grpSpPr>
          <a:xfrm>
            <a:off x="478606" y="3190859"/>
            <a:ext cx="1631614" cy="2184365"/>
            <a:chOff x="4268346" y="3231778"/>
            <a:chExt cx="1631614" cy="2184365"/>
          </a:xfrm>
        </p:grpSpPr>
        <p:pic>
          <p:nvPicPr>
            <p:cNvPr id="8" name="Imagen 7" descr="Un dibujo de una persona&#10;&#10;El contenido generado por IA puede ser incorrecto.">
              <a:extLst>
                <a:ext uri="{FF2B5EF4-FFF2-40B4-BE49-F238E27FC236}">
                  <a16:creationId xmlns:a16="http://schemas.microsoft.com/office/drawing/2014/main" id="{9ED36DC7-A187-4944-E166-E5A47CAAD0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106957">
              <a:off x="3991970" y="3508154"/>
              <a:ext cx="2184365" cy="1631614"/>
            </a:xfrm>
            <a:prstGeom prst="rect">
              <a:avLst/>
            </a:prstGeom>
          </p:spPr>
        </p:pic>
        <p:pic>
          <p:nvPicPr>
            <p:cNvPr id="5" name="Imagen 4">
              <a:extLst>
                <a:ext uri="{FF2B5EF4-FFF2-40B4-BE49-F238E27FC236}">
                  <a16:creationId xmlns:a16="http://schemas.microsoft.com/office/drawing/2014/main" id="{05B7FE03-14D6-2B6A-6294-77CD97FE3372}"/>
                </a:ext>
              </a:extLst>
            </p:cNvPr>
            <p:cNvPicPr>
              <a:picLocks noChangeAspect="1"/>
            </p:cNvPicPr>
            <p:nvPr/>
          </p:nvPicPr>
          <p:blipFill>
            <a:blip r:embed="rId4"/>
            <a:stretch>
              <a:fillRect/>
            </a:stretch>
          </p:blipFill>
          <p:spPr>
            <a:xfrm>
              <a:off x="4729386" y="3660733"/>
              <a:ext cx="676332" cy="1338719"/>
            </a:xfrm>
            <a:prstGeom prst="rect">
              <a:avLst/>
            </a:prstGeom>
          </p:spPr>
        </p:pic>
      </p:grpSp>
    </p:spTree>
    <p:extLst>
      <p:ext uri="{BB962C8B-B14F-4D97-AF65-F5344CB8AC3E}">
        <p14:creationId xmlns:p14="http://schemas.microsoft.com/office/powerpoint/2010/main" val="2399856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AA69-4576-B88C-622D-C7EB9AD8AB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E7DBCA3-3046-7105-58D0-0A35C30BE54A}"/>
              </a:ext>
            </a:extLst>
          </p:cNvPr>
          <p:cNvSpPr>
            <a:spLocks noGrp="1"/>
          </p:cNvSpPr>
          <p:nvPr>
            <p:ph sz="quarter" idx="11"/>
          </p:nvPr>
        </p:nvSpPr>
        <p:spPr>
          <a:xfrm>
            <a:off x="329210" y="1547417"/>
            <a:ext cx="10992911" cy="1989874"/>
          </a:xfrm>
        </p:spPr>
        <p:txBody>
          <a:bodyPr/>
          <a:lstStyle/>
          <a:p>
            <a:pPr marL="0" marR="0" lvl="0" indent="0" algn="l" rtl="0">
              <a:lnSpc>
                <a:spcPct val="100000"/>
              </a:lnSpc>
              <a:spcBef>
                <a:spcPts val="0"/>
              </a:spcBef>
              <a:spcAft>
                <a:spcPts val="0"/>
              </a:spcAft>
              <a:buClr>
                <a:srgbClr val="000000"/>
              </a:buClr>
              <a:buSzPts val="1600"/>
              <a:buFont typeface="Montserrat Light"/>
              <a:buNone/>
            </a:pPr>
            <a:r>
              <a:rPr lang="es-ES" sz="1600" u="none" strike="noStrike" cap="none" dirty="0">
                <a:solidFill>
                  <a:srgbClr val="012754"/>
                </a:solidFill>
                <a:latin typeface="Century Gothic" panose="020B0502020202020204" pitchFamily="34" charset="0"/>
                <a:ea typeface="Montserrat Light"/>
                <a:cs typeface="Montserrat Light"/>
                <a:sym typeface="Montserrat Light"/>
              </a:rPr>
              <a:t>Clínicamente, la QA se presenta típicamente como una pápula o placa eritematosa con una superficie escamosa o costrosa, localizada en áreas de alta exposición solar.</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a:t>
            </a:r>
          </a:p>
          <a:p>
            <a:pPr marL="0" marR="0" lvl="0" indent="0" algn="l" rtl="0">
              <a:lnSpc>
                <a:spcPct val="100000"/>
              </a:lnSpc>
              <a:spcBef>
                <a:spcPts val="0"/>
              </a:spcBef>
              <a:spcAft>
                <a:spcPts val="0"/>
              </a:spcAft>
              <a:buClr>
                <a:srgbClr val="000000"/>
              </a:buClr>
              <a:buSzPts val="1600"/>
              <a:buFont typeface="Montserrat Light"/>
              <a:buNone/>
            </a:pPr>
            <a:endParaRPr lang="es-ES" sz="1600" baseline="30000" dirty="0">
              <a:solidFill>
                <a:srgbClr val="012754"/>
              </a:solidFill>
              <a:latin typeface="Century Gothic" panose="020B0502020202020204" pitchFamily="34" charset="0"/>
              <a:sym typeface="Montserrat Light"/>
            </a:endParaRPr>
          </a:p>
          <a:p>
            <a:pPr lvl="0">
              <a:spcBef>
                <a:spcPts val="0"/>
              </a:spcBef>
              <a:spcAft>
                <a:spcPts val="600"/>
              </a:spcAft>
              <a:buClr>
                <a:srgbClr val="000000"/>
              </a:buClr>
              <a:buSzPts val="1600"/>
            </a:pPr>
            <a:r>
              <a:rPr lang="es-ES" sz="1800" b="1" dirty="0">
                <a:solidFill>
                  <a:schemeClr val="tx1"/>
                </a:solidFill>
              </a:rPr>
              <a:t>La queratosis actínica (QA) se suele clasificar en 3 grados de severidad:</a:t>
            </a:r>
            <a:r>
              <a:rPr lang="es-ES" sz="1800" b="1" baseline="30000" dirty="0">
                <a:solidFill>
                  <a:schemeClr val="tx1"/>
                </a:solidFill>
              </a:rPr>
              <a:t>2</a:t>
            </a:r>
            <a:r>
              <a:rPr lang="es-ES" sz="1800" b="1" dirty="0">
                <a:solidFill>
                  <a:schemeClr val="tx1"/>
                </a:solidFill>
              </a:rPr>
              <a:t> </a:t>
            </a:r>
          </a:p>
          <a:p>
            <a:pPr marL="285750" lvl="0" indent="-285750">
              <a:spcBef>
                <a:spcPts val="0"/>
              </a:spcBef>
              <a:spcAft>
                <a:spcPts val="600"/>
              </a:spcAft>
              <a:buClr>
                <a:srgbClr val="F4A7AD"/>
              </a:buClr>
              <a:buSzPts val="1600"/>
              <a:buFont typeface="Arial" panose="020B0604020202020204" pitchFamily="34" charset="0"/>
              <a:buChar char="•"/>
            </a:pPr>
            <a:r>
              <a:rPr lang="es-ES" b="1" dirty="0">
                <a:solidFill>
                  <a:srgbClr val="012754"/>
                </a:solidFill>
                <a:latin typeface="Century Gothic" panose="020B0502020202020204" pitchFamily="34" charset="0"/>
              </a:rPr>
              <a:t>El grado 1 y el grado 2 </a:t>
            </a:r>
            <a:r>
              <a:rPr lang="es-ES" dirty="0">
                <a:solidFill>
                  <a:srgbClr val="012754"/>
                </a:solidFill>
                <a:latin typeface="Century Gothic" panose="020B0502020202020204" pitchFamily="34" charset="0"/>
              </a:rPr>
              <a:t>indican queratinocitos atípicos que ocupan el tercio inferior y los dos tercios inferiores de la epidermis (Lesiones leves/moderadamente palpables y visibles (papel lija))</a:t>
            </a:r>
          </a:p>
          <a:p>
            <a:pPr marL="285750" lvl="0" indent="-285750">
              <a:spcBef>
                <a:spcPts val="0"/>
              </a:spcBef>
              <a:spcAft>
                <a:spcPts val="600"/>
              </a:spcAft>
              <a:buClr>
                <a:srgbClr val="F4A7AD"/>
              </a:buClr>
              <a:buSzPts val="1600"/>
              <a:buFont typeface="Arial" panose="020B0604020202020204" pitchFamily="34" charset="0"/>
              <a:buChar char="•"/>
            </a:pPr>
            <a:r>
              <a:rPr lang="es-ES" b="1" dirty="0">
                <a:solidFill>
                  <a:srgbClr val="012754"/>
                </a:solidFill>
                <a:latin typeface="Century Gothic" panose="020B0502020202020204" pitchFamily="34" charset="0"/>
              </a:rPr>
              <a:t>El grado 3</a:t>
            </a:r>
            <a:r>
              <a:rPr lang="es-ES" dirty="0">
                <a:solidFill>
                  <a:srgbClr val="012754"/>
                </a:solidFill>
                <a:latin typeface="Century Gothic" panose="020B0502020202020204" pitchFamily="34" charset="0"/>
              </a:rPr>
              <a:t>: se refiere a placas hiperqueratósicas gruesas que se extienden más allá de los dos tercios de la epidermis (gruesas y muy palpables (cuerno cutáneo)).</a:t>
            </a:r>
          </a:p>
          <a:p>
            <a:pPr marL="0" marR="0" lvl="0" indent="0" algn="l" rtl="0">
              <a:lnSpc>
                <a:spcPct val="100000"/>
              </a:lnSpc>
              <a:spcBef>
                <a:spcPts val="0"/>
              </a:spcBef>
              <a:spcAft>
                <a:spcPts val="0"/>
              </a:spcAft>
              <a:buClr>
                <a:srgbClr val="000000"/>
              </a:buClr>
              <a:buSzPts val="1600"/>
              <a:buFont typeface="Montserrat Light"/>
              <a:buNone/>
            </a:pPr>
            <a:endParaRPr lang="es-ES"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178EEEB0-A5BB-2555-BF35-5DE1504F9E8A}"/>
              </a:ext>
            </a:extLst>
          </p:cNvPr>
          <p:cNvSpPr>
            <a:spLocks noGrp="1"/>
          </p:cNvSpPr>
          <p:nvPr>
            <p:ph sz="quarter" idx="13"/>
          </p:nvPr>
        </p:nvSpPr>
        <p:spPr>
          <a:xfrm>
            <a:off x="329210" y="1053359"/>
            <a:ext cx="11565924" cy="440196"/>
          </a:xfrm>
        </p:spPr>
        <p:txBody>
          <a:bodyPr/>
          <a:lstStyle/>
          <a:p>
            <a:r>
              <a:rPr lang="es-ES" sz="2400" dirty="0">
                <a:solidFill>
                  <a:srgbClr val="1F3864"/>
                </a:solidFill>
                <a:latin typeface="Century Gothic" panose="020B0502020202020204" pitchFamily="34" charset="0"/>
                <a:sym typeface="Montserrat Light"/>
              </a:rPr>
              <a:t>Clasificación clínica y morfológica</a:t>
            </a:r>
            <a:r>
              <a:rPr lang="es-ES" sz="2400" baseline="30000" dirty="0">
                <a:solidFill>
                  <a:srgbClr val="1F3864"/>
                </a:solidFill>
                <a:latin typeface="Century Gothic" panose="020B0502020202020204" pitchFamily="34" charset="0"/>
                <a:sym typeface="Montserrat Light"/>
              </a:rPr>
              <a:t>1,4</a:t>
            </a:r>
            <a:endParaRPr lang="es-ES" dirty="0"/>
          </a:p>
        </p:txBody>
      </p:sp>
      <p:sp>
        <p:nvSpPr>
          <p:cNvPr id="4" name="Marcador de contenido 3">
            <a:extLst>
              <a:ext uri="{FF2B5EF4-FFF2-40B4-BE49-F238E27FC236}">
                <a16:creationId xmlns:a16="http://schemas.microsoft.com/office/drawing/2014/main" id="{247E5614-B8C1-402A-63FC-D091D1C04651}"/>
              </a:ext>
            </a:extLst>
          </p:cNvPr>
          <p:cNvSpPr>
            <a:spLocks noGrp="1"/>
          </p:cNvSpPr>
          <p:nvPr>
            <p:ph sz="quarter" idx="24"/>
          </p:nvPr>
        </p:nvSpPr>
        <p:spPr>
          <a:xfrm>
            <a:off x="1417065" y="6363729"/>
            <a:ext cx="10352992" cy="428367"/>
          </a:xfrm>
        </p:spPr>
        <p:txBody>
          <a:bodyPr/>
          <a:lstStyle/>
          <a:p>
            <a:r>
              <a:rPr lang="es-ES" dirty="0"/>
              <a:t>1,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 . doi:10.1016/j.jaad.2021.02.082. 2. . L. Ferrándiz, J.A. Heras-Hitos, P. Casas Rodríguez et al., </a:t>
            </a:r>
            <a:r>
              <a:rPr lang="es-ES" dirty="0" err="1"/>
              <a:t>Multidisciplinary</a:t>
            </a:r>
            <a:r>
              <a:rPr lang="es-ES" dirty="0"/>
              <a:t> Delphi </a:t>
            </a:r>
            <a:r>
              <a:rPr lang="es-ES" dirty="0" err="1"/>
              <a:t>Consensus</a:t>
            </a:r>
            <a:r>
              <a:rPr lang="es-ES" dirty="0"/>
              <a:t> Between </a:t>
            </a:r>
            <a:r>
              <a:rPr lang="es-ES" dirty="0" err="1"/>
              <a:t>Primary</a:t>
            </a:r>
            <a:r>
              <a:rPr lang="es-ES" dirty="0"/>
              <a:t> Care and </a:t>
            </a:r>
            <a:r>
              <a:rPr lang="es-ES" dirty="0" err="1"/>
              <a:t>Dermatology</a:t>
            </a:r>
            <a:r>
              <a:rPr lang="es-ES" dirty="0"/>
              <a:t> </a:t>
            </a:r>
            <a:r>
              <a:rPr lang="es-ES" dirty="0" err="1"/>
              <a:t>on</a:t>
            </a:r>
            <a:r>
              <a:rPr lang="es-ES" dirty="0"/>
              <a:t> </a:t>
            </a:r>
            <a:r>
              <a:rPr lang="es-ES" dirty="0" err="1"/>
              <a:t>Updated</a:t>
            </a:r>
            <a:r>
              <a:rPr lang="es-ES" dirty="0"/>
              <a:t> Management </a:t>
            </a:r>
            <a:r>
              <a:rPr lang="es-ES" dirty="0" err="1"/>
              <a:t>of</a:t>
            </a:r>
            <a:r>
              <a:rPr lang="es-ES" dirty="0"/>
              <a:t> </a:t>
            </a:r>
            <a:r>
              <a:rPr lang="es-ES" dirty="0" err="1"/>
              <a:t>Actinic</a:t>
            </a:r>
            <a:r>
              <a:rPr lang="es-ES" dirty="0"/>
              <a:t> </a:t>
            </a:r>
            <a:r>
              <a:rPr lang="es-ES" dirty="0" err="1"/>
              <a:t>Keratosis</a:t>
            </a:r>
            <a:r>
              <a:rPr lang="es-ES" dirty="0"/>
              <a:t> in </a:t>
            </a:r>
            <a:r>
              <a:rPr lang="es-ES" dirty="0" err="1"/>
              <a:t>Spain</a:t>
            </a:r>
            <a:r>
              <a:rPr lang="es-ES" dirty="0"/>
              <a:t>, ACTAS </a:t>
            </a:r>
            <a:r>
              <a:rPr lang="es-ES" dirty="0" err="1"/>
              <a:t>Dermo-Sifiliográficas</a:t>
            </a:r>
            <a:r>
              <a:rPr lang="es-ES" dirty="0"/>
              <a:t>, </a:t>
            </a:r>
            <a:r>
              <a:rPr lang="es-ES" dirty="0">
                <a:hlinkClick r:id="rId3"/>
              </a:rPr>
              <a:t>https://doi.org/10.1016/j.ad.2025.104585</a:t>
            </a:r>
            <a:r>
              <a:rPr lang="es-ES" dirty="0"/>
              <a:t>  3, </a:t>
            </a:r>
            <a:r>
              <a:rPr lang="es-ES" dirty="0" err="1"/>
              <a:t>Lacarrubba</a:t>
            </a:r>
            <a:r>
              <a:rPr lang="es-ES" dirty="0"/>
              <a:t> F, et al. Line-</a:t>
            </a:r>
            <a:r>
              <a:rPr lang="es-ES" dirty="0" err="1"/>
              <a:t>ﬁeld</a:t>
            </a:r>
            <a:r>
              <a:rPr lang="es-ES" dirty="0"/>
              <a:t> </a:t>
            </a:r>
            <a:r>
              <a:rPr lang="es-ES" dirty="0" err="1"/>
              <a:t>confocal</a:t>
            </a:r>
            <a:r>
              <a:rPr lang="es-ES" dirty="0"/>
              <a:t> </a:t>
            </a:r>
            <a:r>
              <a:rPr lang="es-ES" dirty="0" err="1"/>
              <a:t>optical</a:t>
            </a:r>
            <a:r>
              <a:rPr lang="es-ES" dirty="0"/>
              <a:t> </a:t>
            </a:r>
            <a:r>
              <a:rPr lang="es-ES" dirty="0" err="1"/>
              <a:t>coherence</a:t>
            </a:r>
            <a:r>
              <a:rPr lang="es-ES" dirty="0"/>
              <a:t> </a:t>
            </a:r>
            <a:r>
              <a:rPr lang="es-ES" dirty="0" err="1"/>
              <a:t>tomography</a:t>
            </a:r>
            <a:r>
              <a:rPr lang="es-ES" dirty="0"/>
              <a:t> shows in vivo apoptosis </a:t>
            </a:r>
            <a:r>
              <a:rPr lang="es-ES" dirty="0" err="1"/>
              <a:t>during</a:t>
            </a:r>
            <a:r>
              <a:rPr lang="es-ES" dirty="0"/>
              <a:t> a novel </a:t>
            </a:r>
            <a:r>
              <a:rPr lang="es-ES" dirty="0" err="1"/>
              <a:t>treatment</a:t>
            </a:r>
            <a:r>
              <a:rPr lang="es-ES" dirty="0"/>
              <a:t> </a:t>
            </a:r>
            <a:r>
              <a:rPr lang="es-ES" dirty="0" err="1"/>
              <a:t>for</a:t>
            </a:r>
            <a:r>
              <a:rPr lang="es-ES" dirty="0"/>
              <a:t> </a:t>
            </a:r>
            <a:r>
              <a:rPr lang="es-ES" dirty="0" err="1"/>
              <a:t>actinic</a:t>
            </a:r>
            <a:r>
              <a:rPr lang="es-ES" dirty="0"/>
              <a:t> </a:t>
            </a:r>
            <a:r>
              <a:rPr lang="es-ES" dirty="0" err="1"/>
              <a:t>keratosis</a:t>
            </a:r>
            <a:r>
              <a:rPr lang="es-ES" dirty="0"/>
              <a:t>: A </a:t>
            </a:r>
            <a:r>
              <a:rPr lang="es-ES" dirty="0" err="1"/>
              <a:t>histopathologic</a:t>
            </a:r>
            <a:r>
              <a:rPr lang="es-ES" dirty="0"/>
              <a:t> </a:t>
            </a:r>
            <a:r>
              <a:rPr lang="es-ES" dirty="0" err="1"/>
              <a:t>controlled</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2025;39(1):e60-e62. 4, Libro concurso de posters </a:t>
            </a:r>
            <a:r>
              <a:rPr lang="es-ES" dirty="0" err="1"/>
              <a:t>Dermaexperiencias</a:t>
            </a:r>
            <a:r>
              <a:rPr lang="es-ES" dirty="0"/>
              <a:t> 2024. Barcelona: Editorial </a:t>
            </a:r>
            <a:r>
              <a:rPr lang="es-ES" dirty="0" err="1"/>
              <a:t>Edittec</a:t>
            </a:r>
            <a:r>
              <a:rPr lang="es-ES" dirty="0"/>
              <a:t>, ISBN 13: 978-84-128593-3-1 5, Goldsmith LA, ed. </a:t>
            </a:r>
            <a:r>
              <a:rPr lang="es-ES" dirty="0" err="1"/>
              <a:t>VisualDx</a:t>
            </a:r>
            <a:r>
              <a:rPr lang="es-ES" dirty="0"/>
              <a:t>. Rochester, NY: </a:t>
            </a:r>
            <a:r>
              <a:rPr lang="es-ES" dirty="0" err="1"/>
              <a:t>VisualDx</a:t>
            </a:r>
            <a:r>
              <a:rPr lang="es-ES" dirty="0"/>
              <a:t>; 2026. </a:t>
            </a:r>
            <a:r>
              <a:rPr lang="es-ES" dirty="0" err="1"/>
              <a:t>Available</a:t>
            </a:r>
            <a:r>
              <a:rPr lang="es-ES" dirty="0"/>
              <a:t> </a:t>
            </a:r>
            <a:r>
              <a:rPr lang="es-ES" dirty="0" err="1"/>
              <a:t>from</a:t>
            </a:r>
            <a:r>
              <a:rPr lang="es-ES" dirty="0"/>
              <a:t>: URL. </a:t>
            </a:r>
            <a:r>
              <a:rPr lang="es-ES" dirty="0" err="1"/>
              <a:t>Accessed</a:t>
            </a:r>
            <a:r>
              <a:rPr lang="es-ES" dirty="0"/>
              <a:t> 19 Jan 2026.</a:t>
            </a:r>
          </a:p>
        </p:txBody>
      </p:sp>
      <p:sp>
        <p:nvSpPr>
          <p:cNvPr id="9" name="Marcador de contenido 8">
            <a:extLst>
              <a:ext uri="{FF2B5EF4-FFF2-40B4-BE49-F238E27FC236}">
                <a16:creationId xmlns:a16="http://schemas.microsoft.com/office/drawing/2014/main" id="{0638EC0D-FFBC-51C3-1090-60F754B55FFF}"/>
              </a:ext>
            </a:extLst>
          </p:cNvPr>
          <p:cNvSpPr>
            <a:spLocks noGrp="1"/>
          </p:cNvSpPr>
          <p:nvPr>
            <p:ph sz="quarter" idx="18"/>
          </p:nvPr>
        </p:nvSpPr>
        <p:spPr/>
        <p:txBody>
          <a:bodyPr>
            <a:normAutofit/>
          </a:bodyPr>
          <a:lstStyle/>
          <a:p>
            <a:r>
              <a:rPr lang="es-ES"/>
              <a:t>QUERATOSIS ACTÍNICA</a:t>
            </a:r>
          </a:p>
        </p:txBody>
      </p:sp>
      <p:pic>
        <p:nvPicPr>
          <p:cNvPr id="7" name="Google Shape;301;p19">
            <a:extLst>
              <a:ext uri="{FF2B5EF4-FFF2-40B4-BE49-F238E27FC236}">
                <a16:creationId xmlns:a16="http://schemas.microsoft.com/office/drawing/2014/main" id="{907072EE-4304-CD3D-8235-7A01FB177804}"/>
              </a:ext>
            </a:extLst>
          </p:cNvPr>
          <p:cNvPicPr preferRelativeResize="0"/>
          <p:nvPr/>
        </p:nvPicPr>
        <p:blipFill rotWithShape="1">
          <a:blip r:embed="rId4">
            <a:alphaModFix/>
          </a:blip>
          <a:srcRect l="7688" t="1086" r="62803" b="69863"/>
          <a:stretch/>
        </p:blipFill>
        <p:spPr>
          <a:xfrm>
            <a:off x="426355" y="4000065"/>
            <a:ext cx="1989873" cy="198987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8" name="Google Shape;302;p19">
            <a:extLst>
              <a:ext uri="{FF2B5EF4-FFF2-40B4-BE49-F238E27FC236}">
                <a16:creationId xmlns:a16="http://schemas.microsoft.com/office/drawing/2014/main" id="{123E86D8-7DB8-5221-6B15-1B7B149DC17C}"/>
              </a:ext>
            </a:extLst>
          </p:cNvPr>
          <p:cNvPicPr preferRelativeResize="0"/>
          <p:nvPr/>
        </p:nvPicPr>
        <p:blipFill rotWithShape="1">
          <a:blip r:embed="rId5">
            <a:alphaModFix/>
          </a:blip>
          <a:srcRect/>
          <a:stretch/>
        </p:blipFill>
        <p:spPr>
          <a:xfrm>
            <a:off x="2992307" y="4000065"/>
            <a:ext cx="1989873" cy="198987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0" name="Google Shape;303;p19">
            <a:extLst>
              <a:ext uri="{FF2B5EF4-FFF2-40B4-BE49-F238E27FC236}">
                <a16:creationId xmlns:a16="http://schemas.microsoft.com/office/drawing/2014/main" id="{B93042D5-5903-CDDF-BBD9-D9F8840AC88E}"/>
              </a:ext>
            </a:extLst>
          </p:cNvPr>
          <p:cNvPicPr preferRelativeResize="0"/>
          <p:nvPr/>
        </p:nvPicPr>
        <p:blipFill rotWithShape="1">
          <a:blip r:embed="rId6">
            <a:alphaModFix/>
          </a:blip>
          <a:srcRect l="3507" t="6326" r="26245" b="1266"/>
          <a:stretch>
            <a:fillRect/>
          </a:stretch>
        </p:blipFill>
        <p:spPr>
          <a:xfrm>
            <a:off x="5558259" y="3961058"/>
            <a:ext cx="2028880" cy="202888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5" name="Google Shape;1191;p49">
            <a:extLst>
              <a:ext uri="{FF2B5EF4-FFF2-40B4-BE49-F238E27FC236}">
                <a16:creationId xmlns:a16="http://schemas.microsoft.com/office/drawing/2014/main" id="{432C1CCC-843B-81CD-7DD0-E74740E526F8}"/>
              </a:ext>
            </a:extLst>
          </p:cNvPr>
          <p:cNvSpPr/>
          <p:nvPr/>
        </p:nvSpPr>
        <p:spPr>
          <a:xfrm>
            <a:off x="2471756" y="3919110"/>
            <a:ext cx="339522" cy="354634"/>
          </a:xfrm>
          <a:prstGeom prst="rightArrow">
            <a:avLst>
              <a:gd name="adj1" fmla="val 35146"/>
              <a:gd name="adj2" fmla="val 59851"/>
            </a:avLst>
          </a:prstGeom>
          <a:solidFill>
            <a:schemeClr val="bg1"/>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cap="none">
              <a:solidFill>
                <a:srgbClr val="FFFFFF"/>
              </a:solidFill>
              <a:latin typeface="Century Gothic" panose="020B0502020202020204" pitchFamily="34" charset="0"/>
              <a:sym typeface="Arial"/>
            </a:endParaRPr>
          </a:p>
        </p:txBody>
      </p:sp>
      <p:sp>
        <p:nvSpPr>
          <p:cNvPr id="11" name="CuadroTexto 10">
            <a:extLst>
              <a:ext uri="{FF2B5EF4-FFF2-40B4-BE49-F238E27FC236}">
                <a16:creationId xmlns:a16="http://schemas.microsoft.com/office/drawing/2014/main" id="{C3F0D390-7BFA-C074-0AE9-3E4EE9300F0E}"/>
              </a:ext>
            </a:extLst>
          </p:cNvPr>
          <p:cNvSpPr txBox="1"/>
          <p:nvPr/>
        </p:nvSpPr>
        <p:spPr>
          <a:xfrm>
            <a:off x="622805" y="6060703"/>
            <a:ext cx="1588520" cy="200055"/>
          </a:xfrm>
          <a:prstGeom prst="rect">
            <a:avLst/>
          </a:prstGeom>
          <a:noFill/>
        </p:spPr>
        <p:txBody>
          <a:bodyPr wrap="square">
            <a:spAutoFit/>
          </a:bodyPr>
          <a:lstStyle/>
          <a:p>
            <a:r>
              <a:rPr lang="es-ES" sz="700" kern="1200">
                <a:solidFill>
                  <a:srgbClr val="012754"/>
                </a:solidFill>
                <a:latin typeface="+mn-lt"/>
                <a:ea typeface="+mn-ea"/>
                <a:cs typeface="+mn-cs"/>
              </a:rPr>
              <a:t>Imagen de Lacarrubba F et al.</a:t>
            </a:r>
            <a:r>
              <a:rPr lang="es-ES" sz="700" kern="1200" baseline="30000">
                <a:solidFill>
                  <a:srgbClr val="012754"/>
                </a:solidFill>
                <a:latin typeface="+mn-lt"/>
                <a:ea typeface="+mn-ea"/>
                <a:cs typeface="+mn-cs"/>
              </a:rPr>
              <a:t>3</a:t>
            </a:r>
          </a:p>
        </p:txBody>
      </p:sp>
      <p:sp>
        <p:nvSpPr>
          <p:cNvPr id="12" name="CuadroTexto 11">
            <a:extLst>
              <a:ext uri="{FF2B5EF4-FFF2-40B4-BE49-F238E27FC236}">
                <a16:creationId xmlns:a16="http://schemas.microsoft.com/office/drawing/2014/main" id="{27B308E9-F10A-B141-E7DF-9CA036CF99D4}"/>
              </a:ext>
            </a:extLst>
          </p:cNvPr>
          <p:cNvSpPr txBox="1"/>
          <p:nvPr/>
        </p:nvSpPr>
        <p:spPr>
          <a:xfrm>
            <a:off x="3165772" y="6059500"/>
            <a:ext cx="1700874" cy="200055"/>
          </a:xfrm>
          <a:prstGeom prst="rect">
            <a:avLst/>
          </a:prstGeom>
          <a:noFill/>
        </p:spPr>
        <p:txBody>
          <a:bodyPr wrap="square">
            <a:spAutoFit/>
          </a:bodyPr>
          <a:lstStyle/>
          <a:p>
            <a:r>
              <a:rPr lang="es-ES" sz="700" kern="1200">
                <a:solidFill>
                  <a:srgbClr val="012754"/>
                </a:solidFill>
                <a:latin typeface="+mn-lt"/>
                <a:ea typeface="+mn-ea"/>
                <a:cs typeface="+mn-cs"/>
              </a:rPr>
              <a:t>Imagen de Ciudad et al.</a:t>
            </a:r>
            <a:r>
              <a:rPr lang="es-ES" sz="700" kern="1200" baseline="30000">
                <a:solidFill>
                  <a:srgbClr val="012754"/>
                </a:solidFill>
              </a:rPr>
              <a:t> 4</a:t>
            </a:r>
            <a:endParaRPr lang="es-ES" sz="700" kern="1200">
              <a:solidFill>
                <a:srgbClr val="012754"/>
              </a:solidFill>
              <a:latin typeface="+mn-lt"/>
              <a:ea typeface="+mn-ea"/>
              <a:cs typeface="+mn-cs"/>
            </a:endParaRPr>
          </a:p>
        </p:txBody>
      </p:sp>
      <p:sp>
        <p:nvSpPr>
          <p:cNvPr id="14" name="CuadroTexto 13">
            <a:extLst>
              <a:ext uri="{FF2B5EF4-FFF2-40B4-BE49-F238E27FC236}">
                <a16:creationId xmlns:a16="http://schemas.microsoft.com/office/drawing/2014/main" id="{D5D0605B-C153-B044-5F3B-990E5D28C4F8}"/>
              </a:ext>
            </a:extLst>
          </p:cNvPr>
          <p:cNvSpPr txBox="1"/>
          <p:nvPr/>
        </p:nvSpPr>
        <p:spPr>
          <a:xfrm>
            <a:off x="5878480" y="6059499"/>
            <a:ext cx="1700874" cy="200055"/>
          </a:xfrm>
          <a:prstGeom prst="rect">
            <a:avLst/>
          </a:prstGeom>
          <a:noFill/>
        </p:spPr>
        <p:txBody>
          <a:bodyPr wrap="square">
            <a:spAutoFit/>
          </a:bodyPr>
          <a:lstStyle/>
          <a:p>
            <a:r>
              <a:rPr lang="es-ES" sz="700" kern="1200">
                <a:solidFill>
                  <a:srgbClr val="012754"/>
                </a:solidFill>
                <a:latin typeface="+mn-lt"/>
                <a:ea typeface="+mn-ea"/>
                <a:cs typeface="+mn-cs"/>
              </a:rPr>
              <a:t>Imagen de Goldsmith LA et al.</a:t>
            </a:r>
            <a:r>
              <a:rPr lang="es-ES" sz="700" kern="1200" baseline="30000">
                <a:solidFill>
                  <a:srgbClr val="012754"/>
                </a:solidFill>
              </a:rPr>
              <a:t> 5</a:t>
            </a:r>
            <a:endParaRPr lang="es-ES" sz="700" kern="1200">
              <a:solidFill>
                <a:srgbClr val="012754"/>
              </a:solidFill>
              <a:latin typeface="+mn-lt"/>
              <a:ea typeface="+mn-ea"/>
              <a:cs typeface="+mn-cs"/>
            </a:endParaRPr>
          </a:p>
        </p:txBody>
      </p:sp>
    </p:spTree>
    <p:extLst>
      <p:ext uri="{BB962C8B-B14F-4D97-AF65-F5344CB8AC3E}">
        <p14:creationId xmlns:p14="http://schemas.microsoft.com/office/powerpoint/2010/main" val="2259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AF831784-FC74-9BEC-4895-2919432C03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4A659AE-4D0D-7346-F083-7BCBAF060244}"/>
              </a:ext>
            </a:extLst>
          </p:cNvPr>
          <p:cNvSpPr>
            <a:spLocks noGrp="1"/>
          </p:cNvSpPr>
          <p:nvPr>
            <p:ph type="title"/>
          </p:nvPr>
        </p:nvSpPr>
        <p:spPr/>
        <p:txBody>
          <a:bodyPr anchor="ctr"/>
          <a:lstStyle/>
          <a:p>
            <a:r>
              <a:rPr lang="es-ES"/>
              <a:t>PSORIASIS</a:t>
            </a:r>
            <a:br>
              <a:rPr lang="es-ES"/>
            </a:br>
            <a:endParaRPr lang="es-ES" b="0"/>
          </a:p>
        </p:txBody>
      </p:sp>
    </p:spTree>
    <p:extLst>
      <p:ext uri="{BB962C8B-B14F-4D97-AF65-F5344CB8AC3E}">
        <p14:creationId xmlns:p14="http://schemas.microsoft.com/office/powerpoint/2010/main" val="2953340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3FB9-D247-131B-8A06-692EFADD2801}"/>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2EF4465-1A56-E66F-533C-45F2D3EED497}"/>
              </a:ext>
            </a:extLst>
          </p:cNvPr>
          <p:cNvSpPr>
            <a:spLocks noGrp="1"/>
          </p:cNvSpPr>
          <p:nvPr>
            <p:ph sz="quarter" idx="13"/>
          </p:nvPr>
        </p:nvSpPr>
        <p:spPr/>
        <p:txBody>
          <a:bodyPr/>
          <a:lstStyle/>
          <a:p>
            <a:r>
              <a:rPr lang="es-ES" sz="2400">
                <a:solidFill>
                  <a:srgbClr val="1F3864"/>
                </a:solidFill>
                <a:latin typeface="Century Gothic" panose="020B0502020202020204" pitchFamily="34" charset="0"/>
                <a:sym typeface="Montserrat Light"/>
              </a:rPr>
              <a:t>Clínica</a:t>
            </a:r>
            <a:endParaRPr lang="es-ES"/>
          </a:p>
        </p:txBody>
      </p:sp>
      <p:sp>
        <p:nvSpPr>
          <p:cNvPr id="9" name="Marcador de contenido 8">
            <a:extLst>
              <a:ext uri="{FF2B5EF4-FFF2-40B4-BE49-F238E27FC236}">
                <a16:creationId xmlns:a16="http://schemas.microsoft.com/office/drawing/2014/main" id="{57DB64BC-2622-6E79-F9F4-4E81EE4ECCA9}"/>
              </a:ext>
            </a:extLst>
          </p:cNvPr>
          <p:cNvSpPr>
            <a:spLocks noGrp="1"/>
          </p:cNvSpPr>
          <p:nvPr>
            <p:ph sz="quarter" idx="18"/>
          </p:nvPr>
        </p:nvSpPr>
        <p:spPr/>
        <p:txBody>
          <a:bodyPr>
            <a:normAutofit/>
          </a:bodyPr>
          <a:lstStyle/>
          <a:p>
            <a:r>
              <a:rPr lang="es-ES"/>
              <a:t>QUERATOSIS ACTÍNICA</a:t>
            </a:r>
          </a:p>
        </p:txBody>
      </p:sp>
      <p:pic>
        <p:nvPicPr>
          <p:cNvPr id="13" name="Google Shape;313;p20">
            <a:extLst>
              <a:ext uri="{FF2B5EF4-FFF2-40B4-BE49-F238E27FC236}">
                <a16:creationId xmlns:a16="http://schemas.microsoft.com/office/drawing/2014/main" id="{9E192FF3-4C4A-0CB2-3B45-6C71CEE7AF65}"/>
              </a:ext>
            </a:extLst>
          </p:cNvPr>
          <p:cNvPicPr preferRelativeResize="0"/>
          <p:nvPr/>
        </p:nvPicPr>
        <p:blipFill rotWithShape="1">
          <a:blip r:embed="rId3">
            <a:alphaModFix/>
          </a:blip>
          <a:srcRect l="3497" t="7887" r="74835" b="8145"/>
          <a:stretch>
            <a:fillRect/>
          </a:stretch>
        </p:blipFill>
        <p:spPr>
          <a:xfrm>
            <a:off x="2159380" y="2018649"/>
            <a:ext cx="2021983" cy="2021983"/>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4" name="Google Shape;314;p20">
            <a:extLst>
              <a:ext uri="{FF2B5EF4-FFF2-40B4-BE49-F238E27FC236}">
                <a16:creationId xmlns:a16="http://schemas.microsoft.com/office/drawing/2014/main" id="{C8042F2D-720E-D067-C798-1AF01447AB17}"/>
              </a:ext>
            </a:extLst>
          </p:cNvPr>
          <p:cNvSpPr txBox="1"/>
          <p:nvPr/>
        </p:nvSpPr>
        <p:spPr>
          <a:xfrm>
            <a:off x="3402193" y="1422478"/>
            <a:ext cx="188965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1600" b="1" u="none" strike="noStrike" cap="none" dirty="0">
                <a:solidFill>
                  <a:srgbClr val="012754"/>
                </a:solidFill>
                <a:latin typeface="Century Gothic" panose="020B0502020202020204" pitchFamily="34" charset="0"/>
                <a:sym typeface="Arial"/>
              </a:rPr>
              <a:t>QA Aisladas</a:t>
            </a:r>
            <a:endParaRPr sz="1600" b="1" dirty="0">
              <a:solidFill>
                <a:srgbClr val="012754"/>
              </a:solidFill>
              <a:latin typeface="Century Gothic" panose="020B0502020202020204" pitchFamily="34" charset="0"/>
            </a:endParaRPr>
          </a:p>
        </p:txBody>
      </p:sp>
      <p:sp>
        <p:nvSpPr>
          <p:cNvPr id="15" name="Google Shape;315;p20">
            <a:extLst>
              <a:ext uri="{FF2B5EF4-FFF2-40B4-BE49-F238E27FC236}">
                <a16:creationId xmlns:a16="http://schemas.microsoft.com/office/drawing/2014/main" id="{793C8C61-B9F0-0667-761A-AC42FBBD6C0D}"/>
              </a:ext>
            </a:extLst>
          </p:cNvPr>
          <p:cNvSpPr txBox="1"/>
          <p:nvPr/>
        </p:nvSpPr>
        <p:spPr>
          <a:xfrm>
            <a:off x="7228946" y="1419880"/>
            <a:ext cx="318052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Arial"/>
              <a:buNone/>
            </a:pPr>
            <a:r>
              <a:rPr lang="es-ES" sz="1600" b="1" u="none" strike="noStrike" cap="none">
                <a:solidFill>
                  <a:srgbClr val="012754"/>
                </a:solidFill>
                <a:latin typeface="Century Gothic" panose="020B0502020202020204" pitchFamily="34" charset="0"/>
                <a:sym typeface="Arial"/>
              </a:rPr>
              <a:t>Campo de Cancerización</a:t>
            </a:r>
            <a:endParaRPr sz="1600" b="1">
              <a:solidFill>
                <a:srgbClr val="012754"/>
              </a:solidFill>
              <a:latin typeface="Century Gothic" panose="020B0502020202020204" pitchFamily="34" charset="0"/>
            </a:endParaRPr>
          </a:p>
        </p:txBody>
      </p:sp>
      <p:cxnSp>
        <p:nvCxnSpPr>
          <p:cNvPr id="17" name="Conector recto 16">
            <a:extLst>
              <a:ext uri="{FF2B5EF4-FFF2-40B4-BE49-F238E27FC236}">
                <a16:creationId xmlns:a16="http://schemas.microsoft.com/office/drawing/2014/main" id="{34250016-4B3B-4668-ACE3-3F56544DF263}"/>
              </a:ext>
            </a:extLst>
          </p:cNvPr>
          <p:cNvCxnSpPr>
            <a:cxnSpLocks/>
          </p:cNvCxnSpPr>
          <p:nvPr/>
        </p:nvCxnSpPr>
        <p:spPr>
          <a:xfrm>
            <a:off x="2159380" y="1588511"/>
            <a:ext cx="1242814" cy="0"/>
          </a:xfrm>
          <a:prstGeom prst="line">
            <a:avLst/>
          </a:prstGeom>
          <a:ln w="19050">
            <a:solidFill>
              <a:srgbClr val="5D5E5D"/>
            </a:solidFill>
          </a:ln>
          <a:effectLst/>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56B6B025-B6AF-66DC-4E0F-D0059FD080AE}"/>
              </a:ext>
            </a:extLst>
          </p:cNvPr>
          <p:cNvCxnSpPr>
            <a:cxnSpLocks/>
          </p:cNvCxnSpPr>
          <p:nvPr/>
        </p:nvCxnSpPr>
        <p:spPr>
          <a:xfrm>
            <a:off x="5291847" y="1588511"/>
            <a:ext cx="1186250" cy="0"/>
          </a:xfrm>
          <a:prstGeom prst="line">
            <a:avLst/>
          </a:prstGeom>
          <a:ln w="19050">
            <a:solidFill>
              <a:srgbClr val="5D5E5D"/>
            </a:solidFill>
          </a:ln>
          <a:effectLst/>
        </p:spPr>
        <p:style>
          <a:lnRef idx="2">
            <a:schemeClr val="accent1"/>
          </a:lnRef>
          <a:fillRef idx="0">
            <a:schemeClr val="accent1"/>
          </a:fillRef>
          <a:effectRef idx="1">
            <a:schemeClr val="accent1"/>
          </a:effectRef>
          <a:fontRef idx="minor">
            <a:schemeClr val="tx1"/>
          </a:fontRef>
        </p:style>
      </p:cxnSp>
      <p:pic>
        <p:nvPicPr>
          <p:cNvPr id="2" name="Google Shape;313;p20">
            <a:extLst>
              <a:ext uri="{FF2B5EF4-FFF2-40B4-BE49-F238E27FC236}">
                <a16:creationId xmlns:a16="http://schemas.microsoft.com/office/drawing/2014/main" id="{BD3B3483-9FE5-89BA-4B04-11866C0ABB93}"/>
              </a:ext>
            </a:extLst>
          </p:cNvPr>
          <p:cNvPicPr preferRelativeResize="0"/>
          <p:nvPr/>
        </p:nvPicPr>
        <p:blipFill rotWithShape="1">
          <a:blip r:embed="rId3">
            <a:alphaModFix/>
          </a:blip>
          <a:srcRect l="33904" t="8370" r="44428" b="7662"/>
          <a:stretch>
            <a:fillRect/>
          </a:stretch>
        </p:blipFill>
        <p:spPr>
          <a:xfrm>
            <a:off x="4456114" y="2031349"/>
            <a:ext cx="2021983" cy="203265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21" name="Google Shape;313;p20">
            <a:extLst>
              <a:ext uri="{FF2B5EF4-FFF2-40B4-BE49-F238E27FC236}">
                <a16:creationId xmlns:a16="http://schemas.microsoft.com/office/drawing/2014/main" id="{B09D1990-AD3A-97BC-74D5-C9D744CF4769}"/>
              </a:ext>
            </a:extLst>
          </p:cNvPr>
          <p:cNvPicPr preferRelativeResize="0"/>
          <p:nvPr/>
        </p:nvPicPr>
        <p:blipFill rotWithShape="1">
          <a:blip r:embed="rId3">
            <a:alphaModFix/>
          </a:blip>
          <a:srcRect l="67228" t="8370" r="11105" b="7662"/>
          <a:stretch>
            <a:fillRect/>
          </a:stretch>
        </p:blipFill>
        <p:spPr>
          <a:xfrm>
            <a:off x="7808214" y="1902652"/>
            <a:ext cx="2021983" cy="202198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5" name="Imagen 4" descr="Una manzana roja en la mano&#10;&#10;El contenido generado por IA puede ser incorrecto.">
            <a:extLst>
              <a:ext uri="{FF2B5EF4-FFF2-40B4-BE49-F238E27FC236}">
                <a16:creationId xmlns:a16="http://schemas.microsoft.com/office/drawing/2014/main" id="{7A0570E2-75D6-6C23-E2EE-5BC228C7D6AC}"/>
              </a:ext>
            </a:extLst>
          </p:cNvPr>
          <p:cNvPicPr>
            <a:picLocks noChangeAspect="1"/>
          </p:cNvPicPr>
          <p:nvPr/>
        </p:nvPicPr>
        <p:blipFill>
          <a:blip r:embed="rId4"/>
          <a:stretch>
            <a:fillRect/>
          </a:stretch>
        </p:blipFill>
        <p:spPr>
          <a:xfrm>
            <a:off x="7692886" y="4213794"/>
            <a:ext cx="2316515" cy="1939622"/>
          </a:xfrm>
          <a:prstGeom prst="rect">
            <a:avLst/>
          </a:prstGeom>
          <a:ln w="28575">
            <a:solidFill>
              <a:schemeClr val="tx1"/>
            </a:solidFill>
          </a:ln>
        </p:spPr>
      </p:pic>
      <p:pic>
        <p:nvPicPr>
          <p:cNvPr id="7" name="Imagen 6" descr="Cara de un hombre con la boca abierta&#10;&#10;El contenido generado por IA puede ser incorrecto.">
            <a:extLst>
              <a:ext uri="{FF2B5EF4-FFF2-40B4-BE49-F238E27FC236}">
                <a16:creationId xmlns:a16="http://schemas.microsoft.com/office/drawing/2014/main" id="{F6C94E94-B7A0-C94F-CB80-69AB68ABAA92}"/>
              </a:ext>
            </a:extLst>
          </p:cNvPr>
          <p:cNvPicPr>
            <a:picLocks noChangeAspect="1"/>
          </p:cNvPicPr>
          <p:nvPr/>
        </p:nvPicPr>
        <p:blipFill>
          <a:blip r:embed="rId5"/>
          <a:stretch>
            <a:fillRect/>
          </a:stretch>
        </p:blipFill>
        <p:spPr>
          <a:xfrm>
            <a:off x="3120234" y="4282974"/>
            <a:ext cx="2453570" cy="1865832"/>
          </a:xfrm>
          <a:prstGeom prst="rect">
            <a:avLst/>
          </a:prstGeom>
          <a:ln w="28575">
            <a:solidFill>
              <a:schemeClr val="tx1"/>
            </a:solidFill>
          </a:ln>
        </p:spPr>
      </p:pic>
      <p:sp>
        <p:nvSpPr>
          <p:cNvPr id="20" name="Marcador de contenido 3">
            <a:extLst>
              <a:ext uri="{FF2B5EF4-FFF2-40B4-BE49-F238E27FC236}">
                <a16:creationId xmlns:a16="http://schemas.microsoft.com/office/drawing/2014/main" id="{C505F49B-2AD8-6C37-250F-265123ADC9DE}"/>
              </a:ext>
            </a:extLst>
          </p:cNvPr>
          <p:cNvSpPr txBox="1">
            <a:spLocks/>
          </p:cNvSpPr>
          <p:nvPr/>
        </p:nvSpPr>
        <p:spPr>
          <a:xfrm>
            <a:off x="1542142" y="632606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sz="800" dirty="0">
                <a:latin typeface="Arial" panose="020B0604020202020204" pitchFamily="34" charset="0"/>
              </a:rPr>
              <a:t>1. </a:t>
            </a:r>
            <a:r>
              <a:rPr lang="es-ES" sz="800" dirty="0" err="1">
                <a:latin typeface="Arial" panose="020B0604020202020204" pitchFamily="34" charset="0"/>
              </a:rPr>
              <a:t>Dirschka</a:t>
            </a:r>
            <a:r>
              <a:rPr lang="es-ES" sz="800" dirty="0">
                <a:latin typeface="Arial" panose="020B0604020202020204" pitchFamily="34" charset="0"/>
              </a:rPr>
              <a:t> T, Gupta G, </a:t>
            </a:r>
            <a:r>
              <a:rPr lang="es-ES" sz="800" dirty="0" err="1">
                <a:latin typeface="Arial" panose="020B0604020202020204" pitchFamily="34" charset="0"/>
              </a:rPr>
              <a:t>Micali</a:t>
            </a:r>
            <a:r>
              <a:rPr lang="es-ES" sz="800" dirty="0">
                <a:latin typeface="Arial" panose="020B0604020202020204" pitchFamily="34" charset="0"/>
              </a:rPr>
              <a:t> G, </a:t>
            </a:r>
            <a:r>
              <a:rPr lang="es-ES" sz="800" dirty="0" err="1">
                <a:latin typeface="Arial" panose="020B0604020202020204" pitchFamily="34" charset="0"/>
              </a:rPr>
              <a:t>Stockfleth</a:t>
            </a:r>
            <a:r>
              <a:rPr lang="es-ES" sz="800" dirty="0">
                <a:latin typeface="Arial" panose="020B0604020202020204" pitchFamily="34" charset="0"/>
              </a:rPr>
              <a:t> E, Basset-</a:t>
            </a:r>
            <a:r>
              <a:rPr lang="es-ES" sz="800" dirty="0" err="1">
                <a:latin typeface="Arial" panose="020B0604020202020204" pitchFamily="34" charset="0"/>
              </a:rPr>
              <a:t>Séguin</a:t>
            </a:r>
            <a:r>
              <a:rPr lang="es-ES" sz="800" dirty="0">
                <a:latin typeface="Arial" panose="020B0604020202020204" pitchFamily="34" charset="0"/>
              </a:rPr>
              <a:t> N, Del </a:t>
            </a:r>
            <a:r>
              <a:rPr lang="es-ES" sz="800" dirty="0" err="1">
                <a:latin typeface="Arial" panose="020B0604020202020204" pitchFamily="34" charset="0"/>
              </a:rPr>
              <a:t>Marmol</a:t>
            </a:r>
            <a:r>
              <a:rPr lang="es-ES" sz="800" dirty="0">
                <a:latin typeface="Arial" panose="020B0604020202020204" pitchFamily="34" charset="0"/>
              </a:rPr>
              <a:t> V, et al. Real-</a:t>
            </a:r>
            <a:r>
              <a:rPr lang="es-ES" sz="800" dirty="0" err="1">
                <a:latin typeface="Arial" panose="020B0604020202020204" pitchFamily="34" charset="0"/>
              </a:rPr>
              <a:t>world</a:t>
            </a:r>
            <a:r>
              <a:rPr lang="es-ES" sz="800" dirty="0">
                <a:latin typeface="Arial" panose="020B0604020202020204" pitchFamily="34" charset="0"/>
              </a:rPr>
              <a:t> </a:t>
            </a:r>
            <a:r>
              <a:rPr lang="es-ES" sz="800" dirty="0" err="1">
                <a:latin typeface="Arial" panose="020B0604020202020204" pitchFamily="34" charset="0"/>
              </a:rPr>
              <a:t>approach</a:t>
            </a:r>
            <a:r>
              <a:rPr lang="es-ES" sz="800" dirty="0">
                <a:latin typeface="Arial" panose="020B0604020202020204" pitchFamily="34" charset="0"/>
              </a:rPr>
              <a:t> </a:t>
            </a:r>
            <a:r>
              <a:rPr lang="es-ES" sz="800" dirty="0" err="1">
                <a:latin typeface="Arial" panose="020B0604020202020204" pitchFamily="34" charset="0"/>
              </a:rPr>
              <a:t>to</a:t>
            </a:r>
            <a:r>
              <a:rPr lang="es-ES" sz="800" dirty="0">
                <a:latin typeface="Arial" panose="020B0604020202020204" pitchFamily="34" charset="0"/>
              </a:rPr>
              <a:t> </a:t>
            </a:r>
            <a:r>
              <a:rPr lang="es-ES" sz="800" dirty="0" err="1">
                <a:latin typeface="Arial" panose="020B0604020202020204" pitchFamily="34" charset="0"/>
              </a:rPr>
              <a:t>actinic</a:t>
            </a:r>
            <a:r>
              <a:rPr lang="es-ES" sz="800" dirty="0">
                <a:latin typeface="Arial" panose="020B0604020202020204" pitchFamily="34" charset="0"/>
              </a:rPr>
              <a:t> </a:t>
            </a:r>
            <a:r>
              <a:rPr lang="es-ES" sz="800" dirty="0" err="1">
                <a:latin typeface="Arial" panose="020B0604020202020204" pitchFamily="34" charset="0"/>
              </a:rPr>
              <a:t>keratosis</a:t>
            </a:r>
            <a:r>
              <a:rPr lang="es-ES" sz="800" dirty="0">
                <a:latin typeface="Arial" panose="020B0604020202020204" pitchFamily="34" charset="0"/>
              </a:rPr>
              <a:t> </a:t>
            </a:r>
            <a:r>
              <a:rPr lang="es-ES" sz="800" dirty="0" err="1">
                <a:latin typeface="Arial" panose="020B0604020202020204" pitchFamily="34" charset="0"/>
              </a:rPr>
              <a:t>management</a:t>
            </a:r>
            <a:r>
              <a:rPr lang="es-ES" sz="800" dirty="0">
                <a:latin typeface="Arial" panose="020B0604020202020204" pitchFamily="34" charset="0"/>
              </a:rPr>
              <a:t>: </a:t>
            </a:r>
            <a:r>
              <a:rPr lang="es-ES" sz="800" dirty="0" err="1">
                <a:latin typeface="Arial" panose="020B0604020202020204" pitchFamily="34" charset="0"/>
              </a:rPr>
              <a:t>practical</a:t>
            </a:r>
            <a:r>
              <a:rPr lang="es-ES" sz="800" dirty="0">
                <a:latin typeface="Arial" panose="020B0604020202020204" pitchFamily="34" charset="0"/>
              </a:rPr>
              <a:t> </a:t>
            </a:r>
            <a:r>
              <a:rPr lang="es-ES" sz="800" dirty="0" err="1">
                <a:latin typeface="Arial" panose="020B0604020202020204" pitchFamily="34" charset="0"/>
              </a:rPr>
              <a:t>treatment</a:t>
            </a:r>
            <a:r>
              <a:rPr lang="es-ES" sz="800" dirty="0">
                <a:latin typeface="Arial" panose="020B0604020202020204" pitchFamily="34" charset="0"/>
              </a:rPr>
              <a:t> </a:t>
            </a:r>
            <a:r>
              <a:rPr lang="es-ES" sz="800" dirty="0" err="1">
                <a:latin typeface="Arial" panose="020B0604020202020204" pitchFamily="34" charset="0"/>
              </a:rPr>
              <a:t>algorithm</a:t>
            </a:r>
            <a:r>
              <a:rPr lang="es-ES" sz="800" dirty="0">
                <a:latin typeface="Arial" panose="020B0604020202020204" pitchFamily="34" charset="0"/>
              </a:rPr>
              <a:t> </a:t>
            </a:r>
            <a:r>
              <a:rPr lang="es-ES" sz="800" dirty="0" err="1">
                <a:latin typeface="Arial" panose="020B0604020202020204" pitchFamily="34" charset="0"/>
              </a:rPr>
              <a:t>for</a:t>
            </a:r>
            <a:r>
              <a:rPr lang="es-ES" sz="800" dirty="0">
                <a:latin typeface="Arial" panose="020B0604020202020204" pitchFamily="34" charset="0"/>
              </a:rPr>
              <a:t> office-</a:t>
            </a:r>
            <a:r>
              <a:rPr lang="es-ES" sz="800" dirty="0" err="1">
                <a:latin typeface="Arial" panose="020B0604020202020204" pitchFamily="34" charset="0"/>
              </a:rPr>
              <a:t>based</a:t>
            </a:r>
            <a:r>
              <a:rPr lang="es-ES" sz="800" dirty="0">
                <a:latin typeface="Arial" panose="020B0604020202020204" pitchFamily="34" charset="0"/>
              </a:rPr>
              <a:t> </a:t>
            </a:r>
            <a:r>
              <a:rPr lang="es-ES" sz="800" dirty="0" err="1">
                <a:latin typeface="Arial" panose="020B0604020202020204" pitchFamily="34" charset="0"/>
              </a:rPr>
              <a:t>dermatology</a:t>
            </a:r>
            <a:r>
              <a:rPr lang="es-ES" sz="800" dirty="0">
                <a:latin typeface="Arial" panose="020B0604020202020204" pitchFamily="34" charset="0"/>
              </a:rPr>
              <a:t>. J </a:t>
            </a:r>
            <a:r>
              <a:rPr lang="es-ES" sz="800" dirty="0" err="1">
                <a:latin typeface="Arial" panose="020B0604020202020204" pitchFamily="34" charset="0"/>
              </a:rPr>
              <a:t>Dermatolog</a:t>
            </a:r>
            <a:r>
              <a:rPr lang="es-ES" sz="800" dirty="0">
                <a:latin typeface="Arial" panose="020B0604020202020204" pitchFamily="34" charset="0"/>
              </a:rPr>
              <a:t> </a:t>
            </a:r>
            <a:r>
              <a:rPr lang="es-ES" sz="800" dirty="0" err="1">
                <a:latin typeface="Arial" panose="020B0604020202020204" pitchFamily="34" charset="0"/>
              </a:rPr>
              <a:t>Treat</a:t>
            </a:r>
            <a:r>
              <a:rPr lang="es-ES" sz="800" dirty="0">
                <a:latin typeface="Arial" panose="020B0604020202020204" pitchFamily="34" charset="0"/>
              </a:rPr>
              <a:t>. 2017 Aug;28(5):431–42. </a:t>
            </a:r>
            <a:endParaRPr lang="es-ES" dirty="0"/>
          </a:p>
        </p:txBody>
      </p:sp>
      <p:sp>
        <p:nvSpPr>
          <p:cNvPr id="22" name="CuadroTexto 21">
            <a:extLst>
              <a:ext uri="{FF2B5EF4-FFF2-40B4-BE49-F238E27FC236}">
                <a16:creationId xmlns:a16="http://schemas.microsoft.com/office/drawing/2014/main" id="{D08BC24F-D118-A8B7-C4B5-16B7CC6C8401}"/>
              </a:ext>
            </a:extLst>
          </p:cNvPr>
          <p:cNvSpPr txBox="1"/>
          <p:nvPr/>
        </p:nvSpPr>
        <p:spPr>
          <a:xfrm>
            <a:off x="8169927" y="6207893"/>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Dirschka</a:t>
            </a:r>
            <a:r>
              <a:rPr lang="es-ES" sz="700" kern="1200" dirty="0">
                <a:solidFill>
                  <a:srgbClr val="012754"/>
                </a:solidFill>
                <a:latin typeface="+mn-lt"/>
                <a:ea typeface="+mn-ea"/>
                <a:cs typeface="+mn-cs"/>
              </a:rPr>
              <a:t> et al.</a:t>
            </a:r>
            <a:r>
              <a:rPr lang="es-ES" sz="700" kern="1200" baseline="30000" dirty="0">
                <a:solidFill>
                  <a:srgbClr val="012754"/>
                </a:solidFill>
                <a:latin typeface="+mn-lt"/>
                <a:ea typeface="+mn-ea"/>
                <a:cs typeface="+mn-cs"/>
              </a:rPr>
              <a:t>1</a:t>
            </a:r>
          </a:p>
        </p:txBody>
      </p:sp>
      <p:sp>
        <p:nvSpPr>
          <p:cNvPr id="23" name="CuadroTexto 22">
            <a:extLst>
              <a:ext uri="{FF2B5EF4-FFF2-40B4-BE49-F238E27FC236}">
                <a16:creationId xmlns:a16="http://schemas.microsoft.com/office/drawing/2014/main" id="{1FFCF2F0-7B3B-FEF1-B05E-E4B65A2D7474}"/>
              </a:ext>
            </a:extLst>
          </p:cNvPr>
          <p:cNvSpPr txBox="1"/>
          <p:nvPr/>
        </p:nvSpPr>
        <p:spPr>
          <a:xfrm>
            <a:off x="3631576" y="6207893"/>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Dirschka</a:t>
            </a:r>
            <a:r>
              <a:rPr lang="es-ES" sz="700" kern="1200" dirty="0">
                <a:solidFill>
                  <a:srgbClr val="012754"/>
                </a:solidFill>
                <a:latin typeface="+mn-lt"/>
                <a:ea typeface="+mn-ea"/>
                <a:cs typeface="+mn-cs"/>
              </a:rPr>
              <a:t> et al.</a:t>
            </a:r>
            <a:r>
              <a:rPr lang="es-ES" sz="700" kern="1200" baseline="30000" dirty="0">
                <a:solidFill>
                  <a:srgbClr val="012754"/>
                </a:solidFill>
                <a:latin typeface="+mn-lt"/>
                <a:ea typeface="+mn-ea"/>
                <a:cs typeface="+mn-cs"/>
              </a:rPr>
              <a:t>1</a:t>
            </a:r>
          </a:p>
        </p:txBody>
      </p:sp>
    </p:spTree>
    <p:extLst>
      <p:ext uri="{BB962C8B-B14F-4D97-AF65-F5344CB8AC3E}">
        <p14:creationId xmlns:p14="http://schemas.microsoft.com/office/powerpoint/2010/main" val="3571029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33DA-A97A-EFB0-BC78-053637E7A81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88B9A6-EBA7-FC04-1D89-0D4B1B7D33B4}"/>
              </a:ext>
            </a:extLst>
          </p:cNvPr>
          <p:cNvSpPr>
            <a:spLocks noGrp="1"/>
          </p:cNvSpPr>
          <p:nvPr>
            <p:ph sz="quarter" idx="13"/>
          </p:nvPr>
        </p:nvSpPr>
        <p:spPr>
          <a:xfrm>
            <a:off x="709758" y="1328871"/>
            <a:ext cx="11565924" cy="440196"/>
          </a:xfrm>
        </p:spPr>
        <p:txBody>
          <a:bodyPr/>
          <a:lstStyle/>
          <a:p>
            <a:r>
              <a:rPr lang="es-ES" sz="2400" dirty="0">
                <a:solidFill>
                  <a:srgbClr val="1F3864"/>
                </a:solidFill>
                <a:latin typeface="Century Gothic" panose="020B0502020202020204" pitchFamily="34" charset="0"/>
                <a:sym typeface="Montserrat Light"/>
              </a:rPr>
              <a:t>Campo de cancerización (CC)</a:t>
            </a:r>
            <a:endParaRPr lang="es-ES" dirty="0"/>
          </a:p>
        </p:txBody>
      </p:sp>
      <p:sp>
        <p:nvSpPr>
          <p:cNvPr id="9" name="Marcador de contenido 8">
            <a:extLst>
              <a:ext uri="{FF2B5EF4-FFF2-40B4-BE49-F238E27FC236}">
                <a16:creationId xmlns:a16="http://schemas.microsoft.com/office/drawing/2014/main" id="{118443F6-CEF2-20A3-ECA2-246ECE99F76F}"/>
              </a:ext>
            </a:extLst>
          </p:cNvPr>
          <p:cNvSpPr>
            <a:spLocks noGrp="1"/>
          </p:cNvSpPr>
          <p:nvPr>
            <p:ph sz="quarter" idx="18"/>
          </p:nvPr>
        </p:nvSpPr>
        <p:spPr/>
        <p:txBody>
          <a:bodyPr>
            <a:normAutofit/>
          </a:bodyPr>
          <a:lstStyle/>
          <a:p>
            <a:r>
              <a:rPr lang="es-ES"/>
              <a:t>QUERATOSIS ACTÍNICA</a:t>
            </a:r>
          </a:p>
        </p:txBody>
      </p:sp>
      <p:sp>
        <p:nvSpPr>
          <p:cNvPr id="2" name="Marcador de contenido 1">
            <a:extLst>
              <a:ext uri="{FF2B5EF4-FFF2-40B4-BE49-F238E27FC236}">
                <a16:creationId xmlns:a16="http://schemas.microsoft.com/office/drawing/2014/main" id="{F35C46E2-5A87-1361-BA02-35B61A14A174}"/>
              </a:ext>
            </a:extLst>
          </p:cNvPr>
          <p:cNvSpPr>
            <a:spLocks noGrp="1"/>
          </p:cNvSpPr>
          <p:nvPr>
            <p:ph sz="quarter" idx="11"/>
          </p:nvPr>
        </p:nvSpPr>
        <p:spPr>
          <a:xfrm>
            <a:off x="925772" y="2408872"/>
            <a:ext cx="5766487" cy="2258801"/>
          </a:xfrm>
        </p:spPr>
        <p:txBody>
          <a:bodyPr/>
          <a:lstStyle/>
          <a:p>
            <a:pPr marL="0" marR="0" lvl="0" indent="0" algn="l" rtl="0">
              <a:lnSpc>
                <a:spcPct val="100000"/>
              </a:lnSpc>
              <a:spcBef>
                <a:spcPts val="0"/>
              </a:spcBef>
              <a:spcAft>
                <a:spcPts val="0"/>
              </a:spcAft>
              <a:buClr>
                <a:srgbClr val="1F3864"/>
              </a:buClr>
              <a:buSzPts val="2400"/>
              <a:buFont typeface="Calibri"/>
              <a:buNone/>
            </a:pPr>
            <a:r>
              <a:rPr lang="es-ES" sz="1800" b="1" u="none" strike="noStrike" cap="none" dirty="0">
                <a:solidFill>
                  <a:srgbClr val="1F3864"/>
                </a:solidFill>
                <a:latin typeface="Century Gothic" panose="020B0502020202020204" pitchFamily="34" charset="0"/>
                <a:ea typeface="Calibri"/>
                <a:cs typeface="Calibri"/>
                <a:sym typeface="Calibri"/>
              </a:rPr>
              <a:t>Las lesiones de QA se correlacionan con la exposición crónica a la luz ultravioleta más intensa.</a:t>
            </a:r>
            <a:r>
              <a:rPr lang="es-ES" sz="1800" b="1" u="none" strike="noStrike" cap="none" baseline="30000" dirty="0">
                <a:solidFill>
                  <a:srgbClr val="1F3864"/>
                </a:solidFill>
                <a:latin typeface="Century Gothic" panose="020B0502020202020204" pitchFamily="34" charset="0"/>
                <a:ea typeface="Calibri"/>
                <a:cs typeface="Calibri"/>
                <a:sym typeface="Calibri"/>
              </a:rPr>
              <a:t>1</a:t>
            </a:r>
            <a:endParaRPr lang="es-ES" sz="1800" b="1" baseline="300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800"/>
              <a:buFont typeface="Calibri"/>
              <a:buNone/>
            </a:pPr>
            <a:endParaRPr lang="es-ES" sz="1800" u="none" strike="noStrike" cap="none" dirty="0">
              <a:solidFill>
                <a:srgbClr val="1F3864"/>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600"/>
              </a:spcAft>
              <a:buClr>
                <a:srgbClr val="1F3864"/>
              </a:buClr>
              <a:buSzPts val="2000"/>
              <a:buFont typeface="Calibri"/>
              <a:buNone/>
            </a:pPr>
            <a:r>
              <a:rPr lang="es-ES" sz="1800" b="1" u="none" strike="noStrike" cap="none" dirty="0">
                <a:solidFill>
                  <a:srgbClr val="012754"/>
                </a:solidFill>
                <a:latin typeface="Century Gothic" panose="020B0502020202020204" pitchFamily="34" charset="0"/>
                <a:ea typeface="Calibri"/>
                <a:cs typeface="Calibri"/>
                <a:sym typeface="Calibri"/>
              </a:rPr>
              <a:t>Área con:</a:t>
            </a:r>
            <a:r>
              <a:rPr lang="es-ES" sz="1800" b="1" baseline="30000" dirty="0">
                <a:solidFill>
                  <a:srgbClr val="012754"/>
                </a:solidFill>
                <a:latin typeface="Century Gothic" panose="020B0502020202020204" pitchFamily="34" charset="0"/>
                <a:ea typeface="Calibri"/>
                <a:cs typeface="Calibri"/>
                <a:sym typeface="Calibri"/>
              </a:rPr>
              <a:t>3</a:t>
            </a:r>
            <a:r>
              <a:rPr lang="es-ES" sz="1800" b="1" u="none" strike="noStrike" cap="none" dirty="0">
                <a:solidFill>
                  <a:srgbClr val="012754"/>
                </a:solidFill>
                <a:latin typeface="Century Gothic" panose="020B0502020202020204" pitchFamily="34" charset="0"/>
                <a:ea typeface="Calibri"/>
                <a:cs typeface="Calibri"/>
                <a:sym typeface="Calibri"/>
              </a:rPr>
              <a:t> </a:t>
            </a:r>
            <a:endParaRPr lang="es-ES" sz="1800" b="1" dirty="0">
              <a:solidFill>
                <a:srgbClr val="012754"/>
              </a:solidFill>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u="none" strike="noStrike" cap="none" dirty="0">
                <a:solidFill>
                  <a:srgbClr val="1F3864"/>
                </a:solidFill>
                <a:latin typeface="Century Gothic" panose="020B0502020202020204" pitchFamily="34" charset="0"/>
                <a:ea typeface="Calibri"/>
                <a:cs typeface="Calibri"/>
                <a:sym typeface="Calibri"/>
              </a:rPr>
              <a:t>QA visibles,</a:t>
            </a:r>
            <a:endParaRPr lang="es-ES" sz="1800" dirty="0">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u="none" strike="noStrike" cap="none" dirty="0">
                <a:solidFill>
                  <a:srgbClr val="1F3864"/>
                </a:solidFill>
                <a:latin typeface="Century Gothic" panose="020B0502020202020204" pitchFamily="34" charset="0"/>
                <a:ea typeface="Calibri"/>
                <a:cs typeface="Calibri"/>
                <a:sym typeface="Calibri"/>
              </a:rPr>
              <a:t>QA subclínicas y </a:t>
            </a:r>
            <a:endParaRPr lang="es-ES" sz="1800" dirty="0">
              <a:latin typeface="Century Gothic" panose="020B0502020202020204" pitchFamily="34" charset="0"/>
            </a:endParaRPr>
          </a:p>
          <a:p>
            <a:pPr marL="185738" marR="0" lvl="0" indent="-185738" algn="l" rtl="0">
              <a:lnSpc>
                <a:spcPct val="100000"/>
              </a:lnSpc>
              <a:spcBef>
                <a:spcPts val="0"/>
              </a:spcBef>
              <a:spcAft>
                <a:spcPts val="600"/>
              </a:spcAft>
              <a:buClr>
                <a:srgbClr val="F4A7AD"/>
              </a:buClr>
              <a:buSzPct val="100000"/>
              <a:buFont typeface="Arial"/>
              <a:buChar char="•"/>
            </a:pPr>
            <a:r>
              <a:rPr lang="es-ES" sz="1800" dirty="0">
                <a:solidFill>
                  <a:srgbClr val="1F3864"/>
                </a:solidFill>
                <a:latin typeface="Century Gothic" panose="020B0502020202020204" pitchFamily="34" charset="0"/>
                <a:ea typeface="Calibri"/>
                <a:cs typeface="Calibri"/>
                <a:sym typeface="Calibri"/>
              </a:rPr>
              <a:t>Á</a:t>
            </a:r>
            <a:r>
              <a:rPr lang="es-ES" sz="1800" u="none" strike="noStrike" cap="none" dirty="0">
                <a:solidFill>
                  <a:srgbClr val="1F3864"/>
                </a:solidFill>
                <a:latin typeface="Century Gothic" panose="020B0502020202020204" pitchFamily="34" charset="0"/>
                <a:ea typeface="Calibri"/>
                <a:cs typeface="Calibri"/>
                <a:sym typeface="Calibri"/>
              </a:rPr>
              <a:t>reas focales de queratinocitos con alteraciones genéticas</a:t>
            </a:r>
            <a:endParaRPr lang="es-ES" sz="1800" dirty="0">
              <a:latin typeface="Century Gothic" panose="020B0502020202020204" pitchFamily="34" charset="0"/>
            </a:endParaRPr>
          </a:p>
        </p:txBody>
      </p:sp>
      <p:sp>
        <p:nvSpPr>
          <p:cNvPr id="5" name="Marcador de contenido 3">
            <a:extLst>
              <a:ext uri="{FF2B5EF4-FFF2-40B4-BE49-F238E27FC236}">
                <a16:creationId xmlns:a16="http://schemas.microsoft.com/office/drawing/2014/main" id="{D87393C1-DF13-D9E2-0202-F473C41851A6}"/>
              </a:ext>
            </a:extLst>
          </p:cNvPr>
          <p:cNvSpPr>
            <a:spLocks noGrp="1"/>
          </p:cNvSpPr>
          <p:nvPr>
            <p:ph sz="quarter" idx="24"/>
          </p:nvPr>
        </p:nvSpPr>
        <p:spPr>
          <a:xfrm>
            <a:off x="1515763" y="6260758"/>
            <a:ext cx="10352992" cy="428367"/>
          </a:xfrm>
        </p:spPr>
        <p:txBody>
          <a:bodyPr/>
          <a:lstStyle/>
          <a:p>
            <a:r>
              <a:rPr lang="es-ES" dirty="0"/>
              <a:t>1, Ferrándiz C, Plazas MJ, Sabaté M, Palomino R. </a:t>
            </a:r>
            <a:r>
              <a:rPr lang="es-ES" dirty="0" err="1"/>
              <a:t>Prevalence</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Among</a:t>
            </a:r>
            <a:r>
              <a:rPr lang="es-ES" dirty="0"/>
              <a:t> </a:t>
            </a:r>
            <a:r>
              <a:rPr lang="es-ES" dirty="0" err="1"/>
              <a:t>Dermatology</a:t>
            </a:r>
            <a:r>
              <a:rPr lang="es-ES" dirty="0"/>
              <a:t> </a:t>
            </a:r>
            <a:r>
              <a:rPr lang="es-ES" dirty="0" err="1"/>
              <a:t>Outpatients</a:t>
            </a:r>
            <a:r>
              <a:rPr lang="es-ES" dirty="0"/>
              <a:t> in </a:t>
            </a:r>
            <a:r>
              <a:rPr lang="es-ES" dirty="0" err="1"/>
              <a:t>Spain</a:t>
            </a:r>
            <a:r>
              <a:rPr lang="es-ES" dirty="0"/>
              <a:t>. Actas </a:t>
            </a:r>
            <a:r>
              <a:rPr lang="es-ES" dirty="0" err="1"/>
              <a:t>Dermosifiliogr</a:t>
            </a:r>
            <a:r>
              <a:rPr lang="es-ES" dirty="0"/>
              <a:t>. 2016;107(8):674-80. doi:10.1016/j.ad.2016.05.016. 2, </a:t>
            </a:r>
            <a:r>
              <a:rPr lang="es-ES" dirty="0" err="1"/>
              <a:t>Gilaberte</a:t>
            </a:r>
            <a:r>
              <a:rPr lang="es-ES" dirty="0"/>
              <a:t> Y, </a:t>
            </a:r>
            <a:r>
              <a:rPr lang="es-ES" dirty="0" err="1"/>
              <a:t>Yélamos</a:t>
            </a:r>
            <a:r>
              <a:rPr lang="es-ES" dirty="0"/>
              <a:t> O, </a:t>
            </a:r>
            <a:r>
              <a:rPr lang="es-ES" dirty="0" err="1"/>
              <a:t>Cañueto</a:t>
            </a:r>
            <a:r>
              <a:rPr lang="es-ES" dirty="0"/>
              <a:t> J, Serra-Guillén C, Conti A, Pajuelo F, et al. Eficacia y tolerabilidad de </a:t>
            </a:r>
            <a:r>
              <a:rPr lang="es-ES" dirty="0" err="1"/>
              <a:t>tirbanibulina</a:t>
            </a:r>
            <a:r>
              <a:rPr lang="es-ES" dirty="0"/>
              <a:t> al 1% para la queratosis actínica en la cara y el cuero cabelludo y satisfacción de los pacientes y médicos con el tratamiento (estudio TIRBASKIN). P7092 Presentado en el 52 Congreso Nacional de Dermatología y Venereología de la AEDV. Valencia, 7-10 mayo 2025. 3.</a:t>
            </a:r>
            <a:r>
              <a:rPr lang="en-US" dirty="0"/>
              <a:t> Figueras Nart, I., et al. "Defining the actinic keratosis field: a literature review and discussion." </a:t>
            </a:r>
            <a:r>
              <a:rPr lang="en-US" i="1" dirty="0"/>
              <a:t>Journal of the European Academy of Dermatology and Venereology</a:t>
            </a:r>
            <a:r>
              <a:rPr lang="en-US" dirty="0"/>
              <a:t> 32.4 (2018): 544-563.</a:t>
            </a:r>
            <a:endParaRPr lang="es-ES" dirty="0">
              <a:latin typeface="Century Gothic" panose="020B0502020202020204" pitchFamily="34" charset="0"/>
            </a:endParaRPr>
          </a:p>
        </p:txBody>
      </p:sp>
      <p:sp>
        <p:nvSpPr>
          <p:cNvPr id="7" name="CuadroTexto 6">
            <a:extLst>
              <a:ext uri="{FF2B5EF4-FFF2-40B4-BE49-F238E27FC236}">
                <a16:creationId xmlns:a16="http://schemas.microsoft.com/office/drawing/2014/main" id="{3C9EC1B8-ED5A-37B9-E3E2-5A499D6F7383}"/>
              </a:ext>
            </a:extLst>
          </p:cNvPr>
          <p:cNvSpPr txBox="1"/>
          <p:nvPr/>
        </p:nvSpPr>
        <p:spPr>
          <a:xfrm>
            <a:off x="7984386" y="5529129"/>
            <a:ext cx="1660270" cy="200055"/>
          </a:xfrm>
          <a:prstGeom prst="rect">
            <a:avLst/>
          </a:prstGeom>
          <a:noFill/>
        </p:spPr>
        <p:txBody>
          <a:bodyPr wrap="square">
            <a:spAutoFit/>
          </a:bodyPr>
          <a:lstStyle/>
          <a:p>
            <a:r>
              <a:rPr lang="es-ES" sz="700" kern="1200" dirty="0">
                <a:solidFill>
                  <a:srgbClr val="012754"/>
                </a:solidFill>
                <a:latin typeface="+mn-lt"/>
                <a:ea typeface="+mn-ea"/>
                <a:cs typeface="+mn-cs"/>
              </a:rPr>
              <a:t>Imagen de </a:t>
            </a:r>
            <a:r>
              <a:rPr lang="es-ES" sz="700" kern="1200" dirty="0" err="1">
                <a:solidFill>
                  <a:srgbClr val="012754"/>
                </a:solidFill>
                <a:latin typeface="+mn-lt"/>
                <a:ea typeface="+mn-ea"/>
                <a:cs typeface="+mn-cs"/>
              </a:rPr>
              <a:t>Gilaberte</a:t>
            </a:r>
            <a:r>
              <a:rPr lang="es-ES" sz="700" kern="1200" dirty="0">
                <a:solidFill>
                  <a:srgbClr val="012754"/>
                </a:solidFill>
                <a:latin typeface="+mn-lt"/>
                <a:ea typeface="+mn-ea"/>
                <a:cs typeface="+mn-cs"/>
              </a:rPr>
              <a:t> Y et al </a:t>
            </a:r>
            <a:r>
              <a:rPr lang="es-ES" sz="700" kern="1200" baseline="30000" dirty="0">
                <a:solidFill>
                  <a:srgbClr val="012754"/>
                </a:solidFill>
                <a:latin typeface="+mn-lt"/>
                <a:ea typeface="+mn-ea"/>
                <a:cs typeface="+mn-cs"/>
              </a:rPr>
              <a:t>2</a:t>
            </a:r>
          </a:p>
        </p:txBody>
      </p:sp>
      <p:pic>
        <p:nvPicPr>
          <p:cNvPr id="12" name="Imagen 11" descr="Imagen que contiene interior, tabla&#10;&#10;El contenido generado por IA puede ser incorrecto.">
            <a:extLst>
              <a:ext uri="{FF2B5EF4-FFF2-40B4-BE49-F238E27FC236}">
                <a16:creationId xmlns:a16="http://schemas.microsoft.com/office/drawing/2014/main" id="{A2C4750B-F1C3-5D9B-F649-CBD21D8DA7B5}"/>
              </a:ext>
            </a:extLst>
          </p:cNvPr>
          <p:cNvPicPr>
            <a:picLocks noChangeAspect="1"/>
          </p:cNvPicPr>
          <p:nvPr/>
        </p:nvPicPr>
        <p:blipFill>
          <a:blip r:embed="rId3" cstate="email">
            <a:extLst>
              <a:ext uri="{28A0092B-C50C-407E-A947-70E740481C1C}">
                <a14:useLocalDpi xmlns:a14="http://schemas.microsoft.com/office/drawing/2010/main" val="0"/>
              </a:ext>
            </a:extLst>
          </a:blip>
          <a:srcRect l="28661" t="9602" r="25804" b="12518"/>
          <a:stretch>
            <a:fillRect/>
          </a:stretch>
        </p:blipFill>
        <p:spPr>
          <a:xfrm>
            <a:off x="7130144" y="1328871"/>
            <a:ext cx="4365948" cy="4200258"/>
          </a:xfrm>
          <a:prstGeom prst="rect">
            <a:avLst/>
          </a:prstGeom>
        </p:spPr>
      </p:pic>
    </p:spTree>
    <p:extLst>
      <p:ext uri="{BB962C8B-B14F-4D97-AF65-F5344CB8AC3E}">
        <p14:creationId xmlns:p14="http://schemas.microsoft.com/office/powerpoint/2010/main" val="4171415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02505-6131-AB3E-D5AE-5B820B98125C}"/>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346B1BB-651E-01BC-A124-3BEDB229FB3F}"/>
              </a:ext>
            </a:extLst>
          </p:cNvPr>
          <p:cNvSpPr>
            <a:spLocks noGrp="1"/>
          </p:cNvSpPr>
          <p:nvPr>
            <p:ph sz="quarter" idx="13"/>
          </p:nvPr>
        </p:nvSpPr>
        <p:spPr/>
        <p:txBody>
          <a:bodyPr/>
          <a:lstStyle/>
          <a:p>
            <a:r>
              <a:rPr lang="es-ES" sz="2400" dirty="0">
                <a:solidFill>
                  <a:srgbClr val="1F3864"/>
                </a:solidFill>
                <a:latin typeface="Century Gothic" panose="020B0502020202020204" pitchFamily="34" charset="0"/>
                <a:ea typeface="Montserrat"/>
                <a:cs typeface="Montserrat"/>
                <a:sym typeface="Montserrat"/>
              </a:rPr>
              <a:t>Diagnóstico diferencial</a:t>
            </a:r>
            <a:r>
              <a:rPr lang="es-ES" sz="2400" baseline="30000" dirty="0">
                <a:solidFill>
                  <a:srgbClr val="1F3864"/>
                </a:solidFill>
                <a:latin typeface="Century Gothic" panose="020B0502020202020204" pitchFamily="34" charset="0"/>
                <a:ea typeface="Montserrat"/>
                <a:cs typeface="Montserrat"/>
                <a:sym typeface="Montserrat"/>
              </a:rPr>
              <a:t>1</a:t>
            </a:r>
            <a:endParaRPr lang="es-ES" dirty="0"/>
          </a:p>
        </p:txBody>
      </p:sp>
      <p:sp>
        <p:nvSpPr>
          <p:cNvPr id="9" name="Marcador de contenido 8">
            <a:extLst>
              <a:ext uri="{FF2B5EF4-FFF2-40B4-BE49-F238E27FC236}">
                <a16:creationId xmlns:a16="http://schemas.microsoft.com/office/drawing/2014/main" id="{CEFEE295-ABE7-6618-FE23-ADB8050C2676}"/>
              </a:ext>
            </a:extLst>
          </p:cNvPr>
          <p:cNvSpPr>
            <a:spLocks noGrp="1"/>
          </p:cNvSpPr>
          <p:nvPr>
            <p:ph sz="quarter" idx="18"/>
          </p:nvPr>
        </p:nvSpPr>
        <p:spPr/>
        <p:txBody>
          <a:bodyPr>
            <a:normAutofit/>
          </a:bodyPr>
          <a:lstStyle/>
          <a:p>
            <a:r>
              <a:rPr lang="es-ES"/>
              <a:t>QUERATOSIS ACTÍNICA</a:t>
            </a:r>
          </a:p>
        </p:txBody>
      </p:sp>
      <p:graphicFrame>
        <p:nvGraphicFramePr>
          <p:cNvPr id="11" name="Google Shape;334;p22">
            <a:extLst>
              <a:ext uri="{FF2B5EF4-FFF2-40B4-BE49-F238E27FC236}">
                <a16:creationId xmlns:a16="http://schemas.microsoft.com/office/drawing/2014/main" id="{2A242B52-2D1A-D193-793B-39B86E586AE4}"/>
              </a:ext>
            </a:extLst>
          </p:cNvPr>
          <p:cNvGraphicFramePr/>
          <p:nvPr>
            <p:extLst>
              <p:ext uri="{D42A27DB-BD31-4B8C-83A1-F6EECF244321}">
                <p14:modId xmlns:p14="http://schemas.microsoft.com/office/powerpoint/2010/main" val="2413487843"/>
              </p:ext>
            </p:extLst>
          </p:nvPr>
        </p:nvGraphicFramePr>
        <p:xfrm>
          <a:off x="329209" y="1692003"/>
          <a:ext cx="11565923" cy="3172317"/>
        </p:xfrm>
        <a:graphic>
          <a:graphicData uri="http://schemas.openxmlformats.org/drawingml/2006/table">
            <a:tbl>
              <a:tblPr>
                <a:noFill/>
                <a:tableStyleId>{AF36A666-B37A-4BE9-B631-64DC373C0E63}</a:tableStyleId>
              </a:tblPr>
              <a:tblGrid>
                <a:gridCol w="1621689">
                  <a:extLst>
                    <a:ext uri="{9D8B030D-6E8A-4147-A177-3AD203B41FA5}">
                      <a16:colId xmlns:a16="http://schemas.microsoft.com/office/drawing/2014/main" val="20000"/>
                    </a:ext>
                  </a:extLst>
                </a:gridCol>
                <a:gridCol w="1674004">
                  <a:extLst>
                    <a:ext uri="{9D8B030D-6E8A-4147-A177-3AD203B41FA5}">
                      <a16:colId xmlns:a16="http://schemas.microsoft.com/office/drawing/2014/main" val="20001"/>
                    </a:ext>
                  </a:extLst>
                </a:gridCol>
                <a:gridCol w="2032727">
                  <a:extLst>
                    <a:ext uri="{9D8B030D-6E8A-4147-A177-3AD203B41FA5}">
                      <a16:colId xmlns:a16="http://schemas.microsoft.com/office/drawing/2014/main" val="20002"/>
                    </a:ext>
                  </a:extLst>
                </a:gridCol>
                <a:gridCol w="1674004">
                  <a:extLst>
                    <a:ext uri="{9D8B030D-6E8A-4147-A177-3AD203B41FA5}">
                      <a16:colId xmlns:a16="http://schemas.microsoft.com/office/drawing/2014/main" val="20003"/>
                    </a:ext>
                  </a:extLst>
                </a:gridCol>
                <a:gridCol w="2019424">
                  <a:extLst>
                    <a:ext uri="{9D8B030D-6E8A-4147-A177-3AD203B41FA5}">
                      <a16:colId xmlns:a16="http://schemas.microsoft.com/office/drawing/2014/main" val="20004"/>
                    </a:ext>
                  </a:extLst>
                </a:gridCol>
                <a:gridCol w="2544075">
                  <a:extLst>
                    <a:ext uri="{9D8B030D-6E8A-4147-A177-3AD203B41FA5}">
                      <a16:colId xmlns:a16="http://schemas.microsoft.com/office/drawing/2014/main" val="20005"/>
                    </a:ext>
                  </a:extLst>
                </a:gridCol>
              </a:tblGrid>
              <a:tr h="283361">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Patología</a:t>
                      </a:r>
                      <a:endParaRPr sz="1200">
                        <a:solidFill>
                          <a:schemeClr val="bg1"/>
                        </a:solidFill>
                      </a:endParaRPr>
                    </a:p>
                  </a:txBody>
                  <a:tcPr marL="39925" marR="39925" marT="19950" marB="1995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Epidemiología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Clínica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Sintomatología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Dermatoscopia</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rgbClr val="012754"/>
                    </a:solidFill>
                  </a:tcPr>
                </a:tc>
                <a:tc>
                  <a:txBody>
                    <a:bodyPr/>
                    <a:lstStyle/>
                    <a:p>
                      <a:pPr marL="0" marR="0" lvl="0" indent="0" algn="ctr" rtl="0">
                        <a:spcBef>
                          <a:spcPts val="0"/>
                        </a:spcBef>
                        <a:spcAft>
                          <a:spcPts val="0"/>
                        </a:spcAft>
                        <a:buNone/>
                      </a:pPr>
                      <a:r>
                        <a:rPr lang="es-ES" sz="1200" b="0" i="0">
                          <a:solidFill>
                            <a:schemeClr val="bg1"/>
                          </a:solidFill>
                          <a:latin typeface="Century Gothic" panose="020B0502020202020204" pitchFamily="34" charset="0"/>
                        </a:rPr>
                        <a:t>Tratamiento</a:t>
                      </a:r>
                      <a:endParaRPr sz="1200">
                        <a:solidFill>
                          <a:schemeClr val="bg1"/>
                        </a:solidFill>
                      </a:endParaRPr>
                    </a:p>
                  </a:txBody>
                  <a:tcPr marL="39925" marR="39925" marT="19950" marB="1995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rgbClr val="012754"/>
                    </a:solidFill>
                  </a:tcPr>
                </a:tc>
                <a:extLst>
                  <a:ext uri="{0D108BD9-81ED-4DB2-BD59-A6C34878D82A}">
                    <a16:rowId xmlns:a16="http://schemas.microsoft.com/office/drawing/2014/main" val="10000"/>
                  </a:ext>
                </a:extLst>
              </a:tr>
              <a:tr h="818847">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Queratosis actínica</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31.4%</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 eritematosa rasposa, pápula </a:t>
                      </a:r>
                      <a:r>
                        <a:rPr lang="es-ES" sz="1000" b="0" i="0" err="1">
                          <a:solidFill>
                            <a:srgbClr val="012754"/>
                          </a:solidFill>
                          <a:latin typeface="Century Gothic" panose="020B0502020202020204" pitchFamily="34" charset="0"/>
                          <a:ea typeface="Montserrat Light"/>
                          <a:cs typeface="Montserrat Light"/>
                          <a:sym typeface="Montserrat Light"/>
                        </a:rPr>
                        <a:t>hiperqueratósica</a:t>
                      </a:r>
                      <a:endParaRPr sz="1000" b="0" i="0">
                        <a:solidFill>
                          <a:srgbClr val="012754"/>
                        </a:solidFill>
                        <a:latin typeface="Century Gothic" panose="020B0502020202020204" pitchFamily="34" charset="0"/>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Prurito si crecimiento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Patrón en fresa, masas </a:t>
                      </a:r>
                      <a:r>
                        <a:rPr lang="es-ES" sz="1000" b="0" i="0" err="1">
                          <a:solidFill>
                            <a:srgbClr val="012754"/>
                          </a:solidFill>
                          <a:latin typeface="Century Gothic" panose="020B0502020202020204" pitchFamily="34" charset="0"/>
                          <a:ea typeface="Montserrat Light"/>
                          <a:cs typeface="Montserrat Light"/>
                          <a:sym typeface="Montserrat Light"/>
                        </a:rPr>
                        <a:t>queratósicas</a:t>
                      </a:r>
                      <a:r>
                        <a:rPr lang="es-ES" sz="1000" b="0" i="0">
                          <a:solidFill>
                            <a:srgbClr val="012754"/>
                          </a:solidFill>
                          <a:latin typeface="Century Gothic" panose="020B0502020202020204" pitchFamily="34" charset="0"/>
                          <a:ea typeface="Montserrat Light"/>
                          <a:cs typeface="Montserrat Light"/>
                          <a:sym typeface="Montserrat Light"/>
                        </a:rPr>
                        <a:t> amarillas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Crioterapia, </a:t>
                      </a:r>
                      <a:r>
                        <a:rPr lang="es-ES" sz="1000" b="0" i="0" err="1">
                          <a:solidFill>
                            <a:srgbClr val="012754"/>
                          </a:solidFill>
                          <a:latin typeface="Century Gothic" panose="020B0502020202020204" pitchFamily="34" charset="0"/>
                          <a:ea typeface="Montserrat Light"/>
                          <a:cs typeface="Montserrat Light"/>
                          <a:sym typeface="Montserrat Light"/>
                        </a:rPr>
                        <a:t>Tirbanibulina</a:t>
                      </a:r>
                      <a:r>
                        <a:rPr lang="es-ES" sz="1000" b="0" i="0">
                          <a:solidFill>
                            <a:srgbClr val="012754"/>
                          </a:solidFill>
                          <a:latin typeface="Century Gothic" panose="020B0502020202020204" pitchFamily="34" charset="0"/>
                          <a:ea typeface="Montserrat Light"/>
                          <a:cs typeface="Montserrat Light"/>
                          <a:sym typeface="Montserrat Light"/>
                        </a:rPr>
                        <a:t>, 5-FU, Imiquimod, diclofenaco sódico gel, terapia fotodinámica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25631">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Queratosis seborreica</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20%</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Mácula/pápula marrón bien delimitada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Asintomática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Pseudoquistes de </a:t>
                      </a:r>
                      <a:r>
                        <a:rPr lang="es-ES" sz="1000" b="0" i="0" err="1">
                          <a:solidFill>
                            <a:srgbClr val="012754"/>
                          </a:solidFill>
                          <a:latin typeface="Century Gothic" panose="020B0502020202020204" pitchFamily="34" charset="0"/>
                          <a:ea typeface="Montserrat Light"/>
                          <a:cs typeface="Montserrat Light"/>
                          <a:sym typeface="Montserrat Light"/>
                        </a:rPr>
                        <a:t>milio</a:t>
                      </a:r>
                      <a:r>
                        <a:rPr lang="es-ES" sz="1000" b="0" i="0">
                          <a:solidFill>
                            <a:srgbClr val="012754"/>
                          </a:solidFill>
                          <a:latin typeface="Century Gothic" panose="020B0502020202020204" pitchFamily="34" charset="0"/>
                          <a:ea typeface="Montserrat Light"/>
                          <a:cs typeface="Montserrat Light"/>
                          <a:sym typeface="Montserrat Light"/>
                        </a:rPr>
                        <a:t>, fisuras, crestas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No precisa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25631">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rPr>
                        <a:t>Carcinoma basocelular</a:t>
                      </a:r>
                      <a:endParaRPr sz="1000">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Incidencia 253/100,000 </a:t>
                      </a:r>
                      <a:r>
                        <a:rPr lang="es-ES" sz="1000" b="0" i="0" err="1">
                          <a:solidFill>
                            <a:srgbClr val="012754"/>
                          </a:solidFill>
                          <a:latin typeface="Century Gothic" panose="020B0502020202020204" pitchFamily="34" charset="0"/>
                          <a:ea typeface="Montserrat Light"/>
                          <a:cs typeface="Montserrat Light"/>
                          <a:sym typeface="Montserrat Light"/>
                        </a:rPr>
                        <a:t>hab</a:t>
                      </a:r>
                      <a:r>
                        <a:rPr lang="es-ES" sz="1000" b="0" i="0">
                          <a:solidFill>
                            <a:srgbClr val="012754"/>
                          </a:solidFill>
                          <a:latin typeface="Century Gothic" panose="020B0502020202020204" pitchFamily="34" charset="0"/>
                          <a:ea typeface="Montserrat Light"/>
                          <a:cs typeface="Montserrat Light"/>
                          <a:sym typeface="Montserrat Light"/>
                        </a:rPr>
                        <a:t>/año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Mácula eritematosa, bordes perlados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Asintomática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Telangiectasias, estructuras brillantes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Extirpación quirúrgica, terapia fotodinámica, Imiquimod</a:t>
                      </a:r>
                      <a:endParaRPr sz="1000" b="0" i="0">
                        <a:solidFill>
                          <a:srgbClr val="012754"/>
                        </a:solidFill>
                        <a:latin typeface="Century Gothic" panose="020B0502020202020204" pitchFamily="34" charset="0"/>
                        <a:ea typeface="Montserrat Light"/>
                        <a:cs typeface="Montserrat Light"/>
                        <a:sym typeface="Montserrat Light"/>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81884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rPr>
                        <a:t>Poroqueratosis</a:t>
                      </a:r>
                      <a:endParaRPr sz="1000" b="1">
                        <a:solidFill>
                          <a:srgbClr val="012754"/>
                        </a:solidFill>
                      </a:endParaRPr>
                    </a:p>
                  </a:txBody>
                  <a:tcPr marL="39925" marR="39925" marT="19950" marB="1995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Prevalencia desconocida, frecuente en actínica</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Placa marrón de bordes elevados, centro atrófico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Prurito ocasional</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Laminilla </a:t>
                      </a:r>
                      <a:r>
                        <a:rPr lang="es-ES" sz="1000" b="0" i="0" err="1">
                          <a:solidFill>
                            <a:srgbClr val="012754"/>
                          </a:solidFill>
                          <a:latin typeface="Century Gothic" panose="020B0502020202020204" pitchFamily="34" charset="0"/>
                          <a:ea typeface="Montserrat Light"/>
                          <a:cs typeface="Montserrat Light"/>
                          <a:sym typeface="Montserrat Light"/>
                        </a:rPr>
                        <a:t>cornoide</a:t>
                      </a:r>
                      <a:r>
                        <a:rPr lang="es-ES" sz="1000" b="0" i="0">
                          <a:solidFill>
                            <a:srgbClr val="012754"/>
                          </a:solidFill>
                          <a:latin typeface="Century Gothic" panose="020B0502020202020204" pitchFamily="34" charset="0"/>
                          <a:ea typeface="Montserrat Light"/>
                          <a:cs typeface="Montserrat Light"/>
                          <a:sym typeface="Montserrat Light"/>
                        </a:rPr>
                        <a:t>, telangiectasias</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Terapia fotodinámica, </a:t>
                      </a:r>
                      <a:r>
                        <a:rPr lang="es-ES" sz="1000" b="0" i="0" err="1">
                          <a:solidFill>
                            <a:srgbClr val="012754"/>
                          </a:solidFill>
                          <a:latin typeface="Century Gothic" panose="020B0502020202020204" pitchFamily="34" charset="0"/>
                          <a:ea typeface="Montserrat Light"/>
                          <a:cs typeface="Montserrat Light"/>
                          <a:sym typeface="Montserrat Light"/>
                        </a:rPr>
                        <a:t>queratolíticos</a:t>
                      </a:r>
                      <a:r>
                        <a:rPr lang="es-ES" sz="1000" b="0" i="0">
                          <a:solidFill>
                            <a:srgbClr val="012754"/>
                          </a:solidFill>
                          <a:latin typeface="Century Gothic" panose="020B0502020202020204" pitchFamily="34" charset="0"/>
                          <a:ea typeface="Montserrat Light"/>
                          <a:cs typeface="Montserrat Light"/>
                          <a:sym typeface="Montserrat Light"/>
                        </a:rPr>
                        <a:t>, </a:t>
                      </a:r>
                      <a:r>
                        <a:rPr lang="es-ES" sz="1000" b="0" i="0" err="1">
                          <a:solidFill>
                            <a:srgbClr val="012754"/>
                          </a:solidFill>
                          <a:latin typeface="Century Gothic" panose="020B0502020202020204" pitchFamily="34" charset="0"/>
                          <a:ea typeface="Montserrat Light"/>
                          <a:cs typeface="Montserrat Light"/>
                          <a:sym typeface="Montserrat Light"/>
                        </a:rPr>
                        <a:t>lovastatina</a:t>
                      </a:r>
                      <a:r>
                        <a:rPr lang="es-ES" sz="1000" b="0" i="0">
                          <a:solidFill>
                            <a:srgbClr val="012754"/>
                          </a:solidFill>
                          <a:latin typeface="Century Gothic" panose="020B0502020202020204" pitchFamily="34" charset="0"/>
                          <a:ea typeface="Montserrat Light"/>
                          <a:cs typeface="Montserrat Light"/>
                          <a:sym typeface="Montserrat Light"/>
                        </a:rPr>
                        <a:t>/colesterol tópico</a:t>
                      </a:r>
                      <a:endParaRPr sz="1000" b="0" i="0">
                        <a:solidFill>
                          <a:srgbClr val="012754"/>
                        </a:solidFill>
                        <a:latin typeface="Century Gothic" panose="020B0502020202020204" pitchFamily="34" charset="0"/>
                      </a:endParaRPr>
                    </a:p>
                  </a:txBody>
                  <a:tcPr marL="39925" marR="39925" marT="19950" marB="1995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solidFill>
                      <a:srgbClr val="FFFFFF"/>
                    </a:solidFill>
                  </a:tcPr>
                </a:tc>
                <a:extLst>
                  <a:ext uri="{0D108BD9-81ED-4DB2-BD59-A6C34878D82A}">
                    <a16:rowId xmlns:a16="http://schemas.microsoft.com/office/drawing/2014/main" val="10004"/>
                  </a:ext>
                </a:extLst>
              </a:tr>
            </a:tbl>
          </a:graphicData>
        </a:graphic>
      </p:graphicFrame>
      <p:grpSp>
        <p:nvGrpSpPr>
          <p:cNvPr id="8" name="Grupo 7">
            <a:extLst>
              <a:ext uri="{FF2B5EF4-FFF2-40B4-BE49-F238E27FC236}">
                <a16:creationId xmlns:a16="http://schemas.microsoft.com/office/drawing/2014/main" id="{418C35EF-160C-F8CA-B3EB-8E450E4079BB}"/>
              </a:ext>
            </a:extLst>
          </p:cNvPr>
          <p:cNvGrpSpPr/>
          <p:nvPr/>
        </p:nvGrpSpPr>
        <p:grpSpPr>
          <a:xfrm>
            <a:off x="9592413" y="4939080"/>
            <a:ext cx="2276342" cy="1147762"/>
            <a:chOff x="10072772" y="4740297"/>
            <a:chExt cx="2276342" cy="1147762"/>
          </a:xfrm>
        </p:grpSpPr>
        <p:pic>
          <p:nvPicPr>
            <p:cNvPr id="15" name="Google Shape;338;p22">
              <a:extLst>
                <a:ext uri="{FF2B5EF4-FFF2-40B4-BE49-F238E27FC236}">
                  <a16:creationId xmlns:a16="http://schemas.microsoft.com/office/drawing/2014/main" id="{11164162-BA40-8DEF-AAC8-88D59D63C430}"/>
                </a:ext>
              </a:extLst>
            </p:cNvPr>
            <p:cNvPicPr preferRelativeResize="0"/>
            <p:nvPr/>
          </p:nvPicPr>
          <p:blipFill rotWithShape="1">
            <a:blip r:embed="rId3">
              <a:alphaModFix/>
            </a:blip>
            <a:srcRect l="16327" r="20221"/>
            <a:stretch>
              <a:fillRect/>
            </a:stretch>
          </p:blipFill>
          <p:spPr>
            <a:xfrm>
              <a:off x="10072772" y="4740297"/>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6" name="Google Shape;339;p22">
              <a:extLst>
                <a:ext uri="{FF2B5EF4-FFF2-40B4-BE49-F238E27FC236}">
                  <a16:creationId xmlns:a16="http://schemas.microsoft.com/office/drawing/2014/main" id="{2B5B9602-B61B-EF10-4E74-FE38B26F6514}"/>
                </a:ext>
              </a:extLst>
            </p:cNvPr>
            <p:cNvSpPr/>
            <p:nvPr/>
          </p:nvSpPr>
          <p:spPr>
            <a:xfrm>
              <a:off x="11180253" y="5641878"/>
              <a:ext cx="1168861"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Poroqueratosis</a:t>
              </a:r>
              <a:endParaRPr sz="1000" b="1" u="none" strike="noStrike" cap="none">
                <a:solidFill>
                  <a:srgbClr val="012754"/>
                </a:solidFill>
                <a:latin typeface="Century Gothic" panose="020B0502020202020204" pitchFamily="34" charset="0"/>
                <a:ea typeface="Montserrat"/>
                <a:cs typeface="Montserrat"/>
                <a:sym typeface="Montserrat"/>
              </a:endParaRPr>
            </a:p>
          </p:txBody>
        </p:sp>
      </p:grpSp>
      <p:grpSp>
        <p:nvGrpSpPr>
          <p:cNvPr id="7" name="Grupo 6">
            <a:extLst>
              <a:ext uri="{FF2B5EF4-FFF2-40B4-BE49-F238E27FC236}">
                <a16:creationId xmlns:a16="http://schemas.microsoft.com/office/drawing/2014/main" id="{AC44D3E1-3F87-1B6E-F740-24435482C4DD}"/>
              </a:ext>
            </a:extLst>
          </p:cNvPr>
          <p:cNvGrpSpPr/>
          <p:nvPr/>
        </p:nvGrpSpPr>
        <p:grpSpPr>
          <a:xfrm>
            <a:off x="6474691" y="4939371"/>
            <a:ext cx="2842021" cy="1147471"/>
            <a:chOff x="6821523" y="4740588"/>
            <a:chExt cx="2842021" cy="1147471"/>
          </a:xfrm>
        </p:grpSpPr>
        <p:pic>
          <p:nvPicPr>
            <p:cNvPr id="14" name="Google Shape;337;p22">
              <a:extLst>
                <a:ext uri="{FF2B5EF4-FFF2-40B4-BE49-F238E27FC236}">
                  <a16:creationId xmlns:a16="http://schemas.microsoft.com/office/drawing/2014/main" id="{5F3188E2-B481-948E-EFF4-DD3A56307E94}"/>
                </a:ext>
              </a:extLst>
            </p:cNvPr>
            <p:cNvPicPr preferRelativeResize="0"/>
            <p:nvPr/>
          </p:nvPicPr>
          <p:blipFill rotWithShape="1">
            <a:blip r:embed="rId4">
              <a:alphaModFix/>
            </a:blip>
            <a:srcRect l="13505"/>
            <a:stretch>
              <a:fillRect/>
            </a:stretch>
          </p:blipFill>
          <p:spPr>
            <a:xfrm>
              <a:off x="6821523" y="4740588"/>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7" name="Google Shape;340;p22">
              <a:extLst>
                <a:ext uri="{FF2B5EF4-FFF2-40B4-BE49-F238E27FC236}">
                  <a16:creationId xmlns:a16="http://schemas.microsoft.com/office/drawing/2014/main" id="{BCE4F1BF-5EC3-99C1-7FCF-8DBC45F4D8A7}"/>
                </a:ext>
              </a:extLst>
            </p:cNvPr>
            <p:cNvSpPr/>
            <p:nvPr/>
          </p:nvSpPr>
          <p:spPr>
            <a:xfrm>
              <a:off x="7901523" y="5641878"/>
              <a:ext cx="1762021"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Carcinoma basocelular</a:t>
              </a:r>
              <a:endParaRPr sz="1000" b="1">
                <a:solidFill>
                  <a:srgbClr val="012754"/>
                </a:solidFill>
                <a:latin typeface="Century Gothic" panose="020B0502020202020204" pitchFamily="34" charset="0"/>
              </a:endParaRPr>
            </a:p>
          </p:txBody>
        </p:sp>
      </p:grpSp>
      <p:grpSp>
        <p:nvGrpSpPr>
          <p:cNvPr id="6" name="Grupo 5">
            <a:extLst>
              <a:ext uri="{FF2B5EF4-FFF2-40B4-BE49-F238E27FC236}">
                <a16:creationId xmlns:a16="http://schemas.microsoft.com/office/drawing/2014/main" id="{2F9F20E5-D130-8DC2-1E6E-15AADADB42EB}"/>
              </a:ext>
            </a:extLst>
          </p:cNvPr>
          <p:cNvGrpSpPr/>
          <p:nvPr/>
        </p:nvGrpSpPr>
        <p:grpSpPr>
          <a:xfrm>
            <a:off x="3437165" y="4936635"/>
            <a:ext cx="2690402" cy="1139958"/>
            <a:chOff x="4210800" y="4737852"/>
            <a:chExt cx="2690402" cy="1139958"/>
          </a:xfrm>
        </p:grpSpPr>
        <p:pic>
          <p:nvPicPr>
            <p:cNvPr id="13" name="Google Shape;336;p22">
              <a:extLst>
                <a:ext uri="{FF2B5EF4-FFF2-40B4-BE49-F238E27FC236}">
                  <a16:creationId xmlns:a16="http://schemas.microsoft.com/office/drawing/2014/main" id="{F62BE13C-5D88-670C-E5C7-EE58574A2B93}"/>
                </a:ext>
              </a:extLst>
            </p:cNvPr>
            <p:cNvPicPr preferRelativeResize="0"/>
            <p:nvPr/>
          </p:nvPicPr>
          <p:blipFill rotWithShape="1">
            <a:blip r:embed="rId5">
              <a:alphaModFix/>
            </a:blip>
            <a:srcRect l="16196"/>
            <a:stretch>
              <a:fillRect/>
            </a:stretch>
          </p:blipFill>
          <p:spPr>
            <a:xfrm>
              <a:off x="4210800" y="4737852"/>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8" name="Google Shape;341;p22">
              <a:extLst>
                <a:ext uri="{FF2B5EF4-FFF2-40B4-BE49-F238E27FC236}">
                  <a16:creationId xmlns:a16="http://schemas.microsoft.com/office/drawing/2014/main" id="{59452362-4631-D3F7-2FC9-3A2E84F8FAA6}"/>
                </a:ext>
              </a:extLst>
            </p:cNvPr>
            <p:cNvSpPr/>
            <p:nvPr/>
          </p:nvSpPr>
          <p:spPr>
            <a:xfrm>
              <a:off x="5312583" y="5631629"/>
              <a:ext cx="1588619"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Queratosis seborreica</a:t>
              </a:r>
              <a:endParaRPr sz="1000" b="1">
                <a:solidFill>
                  <a:srgbClr val="012754"/>
                </a:solidFill>
                <a:latin typeface="Century Gothic" panose="020B0502020202020204" pitchFamily="34" charset="0"/>
              </a:endParaRPr>
            </a:p>
          </p:txBody>
        </p:sp>
      </p:grpSp>
      <p:grpSp>
        <p:nvGrpSpPr>
          <p:cNvPr id="5" name="Grupo 4">
            <a:extLst>
              <a:ext uri="{FF2B5EF4-FFF2-40B4-BE49-F238E27FC236}">
                <a16:creationId xmlns:a16="http://schemas.microsoft.com/office/drawing/2014/main" id="{C0822481-B62D-E133-1914-2F0B4AA89A20}"/>
              </a:ext>
            </a:extLst>
          </p:cNvPr>
          <p:cNvGrpSpPr/>
          <p:nvPr/>
        </p:nvGrpSpPr>
        <p:grpSpPr>
          <a:xfrm>
            <a:off x="514459" y="4936635"/>
            <a:ext cx="2513478" cy="1137507"/>
            <a:chOff x="1080655" y="4737852"/>
            <a:chExt cx="2513478" cy="1137507"/>
          </a:xfrm>
        </p:grpSpPr>
        <p:pic>
          <p:nvPicPr>
            <p:cNvPr id="12" name="Google Shape;335;p22">
              <a:extLst>
                <a:ext uri="{FF2B5EF4-FFF2-40B4-BE49-F238E27FC236}">
                  <a16:creationId xmlns:a16="http://schemas.microsoft.com/office/drawing/2014/main" id="{D66B1104-584D-1413-6494-998228EB860F}"/>
                </a:ext>
              </a:extLst>
            </p:cNvPr>
            <p:cNvPicPr preferRelativeResize="0"/>
            <p:nvPr/>
          </p:nvPicPr>
          <p:blipFill rotWithShape="1">
            <a:blip r:embed="rId6">
              <a:alphaModFix/>
            </a:blip>
            <a:srcRect l="4437" r="34084"/>
            <a:stretch>
              <a:fillRect/>
            </a:stretch>
          </p:blipFill>
          <p:spPr>
            <a:xfrm>
              <a:off x="1080655" y="4737852"/>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9" name="Google Shape;342;p22">
              <a:extLst>
                <a:ext uri="{FF2B5EF4-FFF2-40B4-BE49-F238E27FC236}">
                  <a16:creationId xmlns:a16="http://schemas.microsoft.com/office/drawing/2014/main" id="{2F144A25-8BB5-4116-8A3F-1CC88D31C768}"/>
                </a:ext>
              </a:extLst>
            </p:cNvPr>
            <p:cNvSpPr/>
            <p:nvPr/>
          </p:nvSpPr>
          <p:spPr>
            <a:xfrm>
              <a:off x="2196280" y="5629178"/>
              <a:ext cx="1397853" cy="24618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28535C"/>
                </a:buClr>
                <a:buSzPts val="16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Queratosis actínica</a:t>
              </a:r>
              <a:endParaRPr sz="1000" b="1">
                <a:solidFill>
                  <a:srgbClr val="012754"/>
                </a:solidFill>
                <a:latin typeface="Century Gothic" panose="020B0502020202020204" pitchFamily="34" charset="0"/>
              </a:endParaRPr>
            </a:p>
          </p:txBody>
        </p:sp>
      </p:grpSp>
      <p:sp>
        <p:nvSpPr>
          <p:cNvPr id="20" name="Marcador de contenido 3">
            <a:extLst>
              <a:ext uri="{FF2B5EF4-FFF2-40B4-BE49-F238E27FC236}">
                <a16:creationId xmlns:a16="http://schemas.microsoft.com/office/drawing/2014/main" id="{A1D44897-6F14-FDD1-06C3-60F8A93EE8EF}"/>
              </a:ext>
            </a:extLst>
          </p:cNvPr>
          <p:cNvSpPr txBox="1">
            <a:spLocks/>
          </p:cNvSpPr>
          <p:nvPr/>
        </p:nvSpPr>
        <p:spPr>
          <a:xfrm>
            <a:off x="1515763" y="61210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dirty="0"/>
              <a:t>1. </a:t>
            </a:r>
            <a:r>
              <a:rPr lang="es-ES" dirty="0" err="1"/>
              <a:t>DermNet</a:t>
            </a:r>
            <a:r>
              <a:rPr lang="es-ES" dirty="0"/>
              <a:t> NZ. </a:t>
            </a:r>
            <a:r>
              <a:rPr lang="es-ES" dirty="0" err="1"/>
              <a:t>Dermatology</a:t>
            </a:r>
            <a:r>
              <a:rPr lang="es-ES" dirty="0"/>
              <a:t> </a:t>
            </a:r>
            <a:r>
              <a:rPr lang="es-ES" dirty="0" err="1"/>
              <a:t>image</a:t>
            </a:r>
            <a:r>
              <a:rPr lang="es-ES" dirty="0"/>
              <a:t> </a:t>
            </a:r>
            <a:r>
              <a:rPr lang="es-ES" dirty="0" err="1"/>
              <a:t>resource</a:t>
            </a:r>
            <a:r>
              <a:rPr lang="es-ES" dirty="0"/>
              <a:t> [Internet]. </a:t>
            </a:r>
            <a:r>
              <a:rPr lang="es-ES" dirty="0" err="1"/>
              <a:t>DermNet</a:t>
            </a:r>
            <a:r>
              <a:rPr lang="es-ES" dirty="0"/>
              <a:t> New </a:t>
            </a:r>
            <a:r>
              <a:rPr lang="es-ES" dirty="0" err="1"/>
              <a:t>Zealand</a:t>
            </a:r>
            <a:r>
              <a:rPr lang="es-ES" dirty="0"/>
              <a:t> Trust; 2023. </a:t>
            </a:r>
            <a:r>
              <a:rPr lang="es-ES" dirty="0" err="1"/>
              <a:t>Available</a:t>
            </a:r>
            <a:r>
              <a:rPr lang="es-ES" dirty="0"/>
              <a:t> </a:t>
            </a:r>
            <a:r>
              <a:rPr lang="es-ES" dirty="0" err="1"/>
              <a:t>from</a:t>
            </a:r>
            <a:r>
              <a:rPr lang="es-ES" dirty="0"/>
              <a:t>: </a:t>
            </a:r>
            <a:r>
              <a:rPr lang="es-ES" dirty="0">
                <a:hlinkClick r:id="rId7" tooltip="https://dermnetnz.org/"/>
              </a:rPr>
              <a:t>https://dermnetnz.org/</a:t>
            </a:r>
            <a:endParaRPr lang="es-ES" dirty="0"/>
          </a:p>
        </p:txBody>
      </p:sp>
    </p:spTree>
    <p:extLst>
      <p:ext uri="{BB962C8B-B14F-4D97-AF65-F5344CB8AC3E}">
        <p14:creationId xmlns:p14="http://schemas.microsoft.com/office/powerpoint/2010/main" val="295719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F59F-B32F-6911-1790-3DF75A116DF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AE13E5-DAB2-AF63-F4F8-6DC71069722A}"/>
              </a:ext>
            </a:extLst>
          </p:cNvPr>
          <p:cNvSpPr>
            <a:spLocks noGrp="1"/>
          </p:cNvSpPr>
          <p:nvPr>
            <p:ph sz="quarter" idx="13"/>
          </p:nvPr>
        </p:nvSpPr>
        <p:spPr/>
        <p:txBody>
          <a:bodyPr/>
          <a:lstStyle/>
          <a:p>
            <a:r>
              <a:rPr lang="es-ES" sz="2400" dirty="0">
                <a:solidFill>
                  <a:srgbClr val="1F3864"/>
                </a:solidFill>
                <a:latin typeface="Century Gothic" panose="020B0502020202020204" pitchFamily="34" charset="0"/>
                <a:ea typeface="Montserrat"/>
                <a:cs typeface="Montserrat"/>
                <a:sym typeface="Montserrat"/>
              </a:rPr>
              <a:t>Diagnóstico diferencial</a:t>
            </a:r>
            <a:r>
              <a:rPr lang="es-ES" sz="2400" baseline="30000" dirty="0">
                <a:solidFill>
                  <a:srgbClr val="1F3864"/>
                </a:solidFill>
                <a:latin typeface="Century Gothic" panose="020B0502020202020204" pitchFamily="34" charset="0"/>
                <a:ea typeface="Montserrat"/>
                <a:cs typeface="Montserrat"/>
                <a:sym typeface="Montserrat"/>
              </a:rPr>
              <a:t>1</a:t>
            </a:r>
            <a:endParaRPr lang="es-ES" dirty="0"/>
          </a:p>
        </p:txBody>
      </p:sp>
      <p:sp>
        <p:nvSpPr>
          <p:cNvPr id="9" name="Marcador de contenido 8">
            <a:extLst>
              <a:ext uri="{FF2B5EF4-FFF2-40B4-BE49-F238E27FC236}">
                <a16:creationId xmlns:a16="http://schemas.microsoft.com/office/drawing/2014/main" id="{4CE90F5A-74BF-0ACE-514F-60FAEDFB247C}"/>
              </a:ext>
            </a:extLst>
          </p:cNvPr>
          <p:cNvSpPr>
            <a:spLocks noGrp="1"/>
          </p:cNvSpPr>
          <p:nvPr>
            <p:ph sz="quarter" idx="18"/>
          </p:nvPr>
        </p:nvSpPr>
        <p:spPr/>
        <p:txBody>
          <a:bodyPr>
            <a:normAutofit/>
          </a:bodyPr>
          <a:lstStyle/>
          <a:p>
            <a:r>
              <a:rPr lang="es-ES" dirty="0"/>
              <a:t>QUERATOSIS ACTÍNICA</a:t>
            </a:r>
          </a:p>
        </p:txBody>
      </p:sp>
      <p:graphicFrame>
        <p:nvGraphicFramePr>
          <p:cNvPr id="2" name="Google Shape;352;p23">
            <a:extLst>
              <a:ext uri="{FF2B5EF4-FFF2-40B4-BE49-F238E27FC236}">
                <a16:creationId xmlns:a16="http://schemas.microsoft.com/office/drawing/2014/main" id="{89F7D9AD-BB73-448C-D9F6-9019D4430F6C}"/>
              </a:ext>
            </a:extLst>
          </p:cNvPr>
          <p:cNvGraphicFramePr/>
          <p:nvPr>
            <p:extLst>
              <p:ext uri="{D42A27DB-BD31-4B8C-83A1-F6EECF244321}">
                <p14:modId xmlns:p14="http://schemas.microsoft.com/office/powerpoint/2010/main" val="3718788317"/>
              </p:ext>
            </p:extLst>
          </p:nvPr>
        </p:nvGraphicFramePr>
        <p:xfrm>
          <a:off x="329210" y="1686010"/>
          <a:ext cx="11565924" cy="3172317"/>
        </p:xfrm>
        <a:graphic>
          <a:graphicData uri="http://schemas.openxmlformats.org/drawingml/2006/table">
            <a:tbl>
              <a:tblPr>
                <a:noFill/>
                <a:tableStyleId>{AF36A666-B37A-4BE9-B631-64DC373C0E63}</a:tableStyleId>
              </a:tblPr>
              <a:tblGrid>
                <a:gridCol w="1739668">
                  <a:extLst>
                    <a:ext uri="{9D8B030D-6E8A-4147-A177-3AD203B41FA5}">
                      <a16:colId xmlns:a16="http://schemas.microsoft.com/office/drawing/2014/main" val="20000"/>
                    </a:ext>
                  </a:extLst>
                </a:gridCol>
                <a:gridCol w="1898869">
                  <a:extLst>
                    <a:ext uri="{9D8B030D-6E8A-4147-A177-3AD203B41FA5}">
                      <a16:colId xmlns:a16="http://schemas.microsoft.com/office/drawing/2014/main" val="20001"/>
                    </a:ext>
                  </a:extLst>
                </a:gridCol>
                <a:gridCol w="2522505">
                  <a:extLst>
                    <a:ext uri="{9D8B030D-6E8A-4147-A177-3AD203B41FA5}">
                      <a16:colId xmlns:a16="http://schemas.microsoft.com/office/drawing/2014/main" val="20002"/>
                    </a:ext>
                  </a:extLst>
                </a:gridCol>
                <a:gridCol w="1659835">
                  <a:extLst>
                    <a:ext uri="{9D8B030D-6E8A-4147-A177-3AD203B41FA5}">
                      <a16:colId xmlns:a16="http://schemas.microsoft.com/office/drawing/2014/main" val="20003"/>
                    </a:ext>
                  </a:extLst>
                </a:gridCol>
                <a:gridCol w="1948070">
                  <a:extLst>
                    <a:ext uri="{9D8B030D-6E8A-4147-A177-3AD203B41FA5}">
                      <a16:colId xmlns:a16="http://schemas.microsoft.com/office/drawing/2014/main" val="20004"/>
                    </a:ext>
                  </a:extLst>
                </a:gridCol>
                <a:gridCol w="1796977">
                  <a:extLst>
                    <a:ext uri="{9D8B030D-6E8A-4147-A177-3AD203B41FA5}">
                      <a16:colId xmlns:a16="http://schemas.microsoft.com/office/drawing/2014/main" val="20005"/>
                    </a:ext>
                  </a:extLst>
                </a:gridCol>
              </a:tblGrid>
              <a:tr h="255398">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Patología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Epidemiología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Clínica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Sintomatología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Dermatoscopia</a:t>
                      </a:r>
                      <a:endParaRPr sz="1200" b="0" i="0">
                        <a:latin typeface="Century Gothic" panose="020B0502020202020204" pitchFamily="34" charset="0"/>
                      </a:endParaRPr>
                    </a:p>
                  </a:txBody>
                  <a:tcPr marL="39925" marR="39925" marT="19950" marB="19950"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Calibri"/>
                          <a:cs typeface="Calibri"/>
                          <a:sym typeface="Calibri"/>
                        </a:rPr>
                        <a:t>Tratamiento</a:t>
                      </a:r>
                      <a:endParaRPr sz="1200" b="0" i="0">
                        <a:latin typeface="Century Gothic" panose="020B0502020202020204" pitchFamily="34" charset="0"/>
                      </a:endParaRPr>
                    </a:p>
                  </a:txBody>
                  <a:tcPr marL="39925" marR="39925" marT="19950" marB="19950" anchor="ctr">
                    <a:solidFill>
                      <a:srgbClr val="012754"/>
                    </a:solidFill>
                  </a:tcPr>
                </a:tc>
                <a:extLst>
                  <a:ext uri="{0D108BD9-81ED-4DB2-BD59-A6C34878D82A}">
                    <a16:rowId xmlns:a16="http://schemas.microsoft.com/office/drawing/2014/main" val="10000"/>
                  </a:ext>
                </a:extLst>
              </a:tr>
              <a:tr h="64737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Calibri"/>
                          <a:cs typeface="Calibri"/>
                          <a:sym typeface="Calibri"/>
                        </a:rPr>
                        <a:t>Léntigo</a:t>
                      </a:r>
                      <a:r>
                        <a:rPr lang="es-ES" sz="1000" b="0" i="0">
                          <a:solidFill>
                            <a:srgbClr val="012754"/>
                          </a:solidFill>
                          <a:latin typeface="Century Gothic" panose="020B0502020202020204" pitchFamily="34" charset="0"/>
                          <a:ea typeface="Calibri"/>
                          <a:cs typeface="Calibri"/>
                          <a:sym typeface="Calibri"/>
                        </a:rPr>
                        <a:t> solar</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90%</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Mácula marrón de bordes regulares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Área marrón sin estructura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Protección solar</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1"/>
                  </a:ext>
                </a:extLst>
              </a:tr>
              <a:tr h="647377">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Calibri"/>
                          <a:cs typeface="Calibri"/>
                          <a:sym typeface="Calibri"/>
                        </a:rPr>
                        <a:t>Léntigo</a:t>
                      </a:r>
                      <a:r>
                        <a:rPr lang="es-ES" sz="1000" b="0" i="0">
                          <a:solidFill>
                            <a:srgbClr val="012754"/>
                          </a:solidFill>
                          <a:latin typeface="Century Gothic" panose="020B0502020202020204" pitchFamily="34" charset="0"/>
                          <a:ea typeface="Calibri"/>
                          <a:cs typeface="Calibri"/>
                          <a:sym typeface="Calibri"/>
                        </a:rPr>
                        <a:t> maligno</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Incidencia </a:t>
                      </a:r>
                      <a:endParaRPr sz="1000" b="0" i="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1-37/100,000 </a:t>
                      </a:r>
                      <a:r>
                        <a:rPr lang="es-ES" sz="1000" b="0" i="0" err="1">
                          <a:solidFill>
                            <a:srgbClr val="012754"/>
                          </a:solidFill>
                          <a:latin typeface="Century Gothic" panose="020B0502020202020204" pitchFamily="34" charset="0"/>
                          <a:ea typeface="Calibri"/>
                          <a:cs typeface="Calibri"/>
                          <a:sym typeface="Calibri"/>
                        </a:rPr>
                        <a:t>hab</a:t>
                      </a:r>
                      <a:r>
                        <a:rPr lang="es-ES" sz="1000" b="0" i="0">
                          <a:solidFill>
                            <a:srgbClr val="012754"/>
                          </a:solidFill>
                          <a:latin typeface="Century Gothic" panose="020B0502020202020204" pitchFamily="34" charset="0"/>
                          <a:ea typeface="Calibri"/>
                          <a:cs typeface="Calibri"/>
                          <a:sym typeface="Calibri"/>
                        </a:rPr>
                        <a:t>/año</a:t>
                      </a:r>
                      <a:endParaRPr sz="1000">
                        <a:solidFill>
                          <a:srgbClr val="012754"/>
                        </a:solidFill>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Mácula policroma, bordes irregulares, posible ulceración</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Pigmentación asimétrica, policromía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Extirpación quirúrgica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2"/>
                  </a:ext>
                </a:extLst>
              </a:tr>
              <a:tr h="41439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Carcinoma espinocelular</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Incidencia 38/100,000 </a:t>
                      </a:r>
                      <a:r>
                        <a:rPr lang="es-ES" sz="1000" b="0" i="0" err="1">
                          <a:solidFill>
                            <a:srgbClr val="012754"/>
                          </a:solidFill>
                          <a:latin typeface="Century Gothic" panose="020B0502020202020204" pitchFamily="34" charset="0"/>
                          <a:ea typeface="Calibri"/>
                          <a:cs typeface="Calibri"/>
                          <a:sym typeface="Calibri"/>
                        </a:rPr>
                        <a:t>hab</a:t>
                      </a:r>
                      <a:r>
                        <a:rPr lang="es-ES" sz="1000" b="0" i="0">
                          <a:solidFill>
                            <a:srgbClr val="012754"/>
                          </a:solidFill>
                          <a:latin typeface="Century Gothic" panose="020B0502020202020204" pitchFamily="34" charset="0"/>
                          <a:ea typeface="Calibri"/>
                          <a:cs typeface="Calibri"/>
                          <a:sym typeface="Calibri"/>
                        </a:rPr>
                        <a:t>/año</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Pápula/placa </a:t>
                      </a:r>
                      <a:r>
                        <a:rPr lang="es-ES" sz="1000" b="0" i="0" err="1">
                          <a:solidFill>
                            <a:srgbClr val="012754"/>
                          </a:solidFill>
                          <a:latin typeface="Century Gothic" panose="020B0502020202020204" pitchFamily="34" charset="0"/>
                          <a:ea typeface="Calibri"/>
                          <a:cs typeface="Calibri"/>
                          <a:sym typeface="Calibri"/>
                        </a:rPr>
                        <a:t>hiperqueratósica</a:t>
                      </a:r>
                      <a:r>
                        <a:rPr lang="es-ES" sz="1000" b="0" i="0">
                          <a:solidFill>
                            <a:srgbClr val="012754"/>
                          </a:solidFill>
                          <a:latin typeface="Century Gothic" panose="020B0502020202020204" pitchFamily="34" charset="0"/>
                          <a:ea typeface="Calibri"/>
                          <a:cs typeface="Calibri"/>
                          <a:sym typeface="Calibri"/>
                        </a:rPr>
                        <a:t>, eritematosa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Prurito o dolor ocasional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Ulceración, tapones </a:t>
                      </a:r>
                      <a:r>
                        <a:rPr lang="es-ES" sz="1000" b="0" i="0" err="1">
                          <a:solidFill>
                            <a:srgbClr val="012754"/>
                          </a:solidFill>
                          <a:latin typeface="Century Gothic" panose="020B0502020202020204" pitchFamily="34" charset="0"/>
                          <a:ea typeface="Calibri"/>
                          <a:cs typeface="Calibri"/>
                          <a:sym typeface="Calibri"/>
                        </a:rPr>
                        <a:t>queratósicos</a:t>
                      </a:r>
                      <a:endParaRPr sz="1000" b="0" i="0">
                        <a:solidFill>
                          <a:srgbClr val="012754"/>
                        </a:solidFill>
                        <a:latin typeface="Century Gothic" panose="020B0502020202020204" pitchFamily="34" charset="0"/>
                        <a:ea typeface="Calibri"/>
                        <a:cs typeface="Calibri"/>
                        <a:sym typeface="Calibri"/>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Extirpación quirúrgica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3"/>
                  </a:ext>
                </a:extLst>
              </a:tr>
              <a:tr h="60388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Hiperplasia sebácea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1%, frecuente en adultos mayores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 amarilla con depresión central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Asintomática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Lóbulos amarillo-blanco, vasos en corona</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No precisa</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4"/>
                  </a:ext>
                </a:extLst>
              </a:tr>
              <a:tr h="603885">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Verruga viral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Prevalencia alta en niños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Pápula </a:t>
                      </a:r>
                      <a:r>
                        <a:rPr lang="es-ES" sz="1000" b="0" i="0" err="1">
                          <a:solidFill>
                            <a:srgbClr val="012754"/>
                          </a:solidFill>
                          <a:latin typeface="Century Gothic" panose="020B0502020202020204" pitchFamily="34" charset="0"/>
                          <a:ea typeface="Calibri"/>
                          <a:cs typeface="Calibri"/>
                          <a:sym typeface="Calibri"/>
                        </a:rPr>
                        <a:t>hiperqueratósica</a:t>
                      </a:r>
                      <a:r>
                        <a:rPr lang="es-ES" sz="1000" b="0" i="0">
                          <a:solidFill>
                            <a:srgbClr val="012754"/>
                          </a:solidFill>
                          <a:latin typeface="Century Gothic" panose="020B0502020202020204" pitchFamily="34" charset="0"/>
                          <a:ea typeface="Calibri"/>
                          <a:cs typeface="Calibri"/>
                          <a:sym typeface="Calibri"/>
                        </a:rPr>
                        <a:t> de color piel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Prurito ocasional</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Puntos negros (vasos trombosados)</a:t>
                      </a:r>
                      <a:endParaRPr sz="1000" b="0" i="0">
                        <a:solidFill>
                          <a:srgbClr val="012754"/>
                        </a:solidFill>
                        <a:latin typeface="Century Gothic" panose="020B0502020202020204" pitchFamily="34" charset="0"/>
                      </a:endParaRPr>
                    </a:p>
                  </a:txBody>
                  <a:tcPr marL="39925" marR="39925" marT="19950" marB="19950" anchor="ct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Calibri"/>
                          <a:cs typeface="Calibri"/>
                          <a:sym typeface="Calibri"/>
                        </a:rPr>
                        <a:t>Crioterapia, </a:t>
                      </a:r>
                      <a:r>
                        <a:rPr lang="es-ES" sz="1000" b="0" i="0" err="1">
                          <a:solidFill>
                            <a:srgbClr val="012754"/>
                          </a:solidFill>
                          <a:latin typeface="Century Gothic" panose="020B0502020202020204" pitchFamily="34" charset="0"/>
                          <a:ea typeface="Calibri"/>
                          <a:cs typeface="Calibri"/>
                          <a:sym typeface="Calibri"/>
                        </a:rPr>
                        <a:t>queratolíticos</a:t>
                      </a:r>
                      <a:r>
                        <a:rPr lang="es-ES" sz="1000" b="0" i="0">
                          <a:solidFill>
                            <a:srgbClr val="012754"/>
                          </a:solidFill>
                          <a:latin typeface="Century Gothic" panose="020B0502020202020204" pitchFamily="34" charset="0"/>
                          <a:ea typeface="Calibri"/>
                          <a:cs typeface="Calibri"/>
                          <a:sym typeface="Calibri"/>
                        </a:rPr>
                        <a:t> tópicos, 5-Fu</a:t>
                      </a:r>
                      <a:endParaRPr sz="1000" b="0" i="0">
                        <a:solidFill>
                          <a:srgbClr val="012754"/>
                        </a:solidFill>
                        <a:latin typeface="Century Gothic" panose="020B0502020202020204" pitchFamily="34" charset="0"/>
                      </a:endParaRPr>
                    </a:p>
                  </a:txBody>
                  <a:tcPr marL="39925" marR="39925" marT="19950" marB="19950" anchor="ctr"/>
                </a:tc>
                <a:extLst>
                  <a:ext uri="{0D108BD9-81ED-4DB2-BD59-A6C34878D82A}">
                    <a16:rowId xmlns:a16="http://schemas.microsoft.com/office/drawing/2014/main" val="10005"/>
                  </a:ext>
                </a:extLst>
              </a:tr>
            </a:tbl>
          </a:graphicData>
        </a:graphic>
      </p:graphicFrame>
      <p:grpSp>
        <p:nvGrpSpPr>
          <p:cNvPr id="14" name="Grupo 13">
            <a:extLst>
              <a:ext uri="{FF2B5EF4-FFF2-40B4-BE49-F238E27FC236}">
                <a16:creationId xmlns:a16="http://schemas.microsoft.com/office/drawing/2014/main" id="{E33B6CCC-77B2-A69D-C47E-DC38BFCE4778}"/>
              </a:ext>
            </a:extLst>
          </p:cNvPr>
          <p:cNvGrpSpPr/>
          <p:nvPr/>
        </p:nvGrpSpPr>
        <p:grpSpPr>
          <a:xfrm>
            <a:off x="329210" y="4929269"/>
            <a:ext cx="2067049" cy="1142580"/>
            <a:chOff x="1306285" y="4929269"/>
            <a:chExt cx="2067049" cy="1142580"/>
          </a:xfrm>
        </p:grpSpPr>
        <p:sp>
          <p:nvSpPr>
            <p:cNvPr id="19" name="Google Shape;342;p22">
              <a:extLst>
                <a:ext uri="{FF2B5EF4-FFF2-40B4-BE49-F238E27FC236}">
                  <a16:creationId xmlns:a16="http://schemas.microsoft.com/office/drawing/2014/main" id="{FA2A9068-FABA-1B90-400B-3372C37AC85A}"/>
                </a:ext>
              </a:extLst>
            </p:cNvPr>
            <p:cNvSpPr/>
            <p:nvPr/>
          </p:nvSpPr>
          <p:spPr>
            <a:xfrm>
              <a:off x="2407801" y="5825668"/>
              <a:ext cx="965533" cy="246181"/>
            </a:xfrm>
            <a:prstGeom prst="rect">
              <a:avLst/>
            </a:prstGeom>
            <a:noFill/>
            <a:ln>
              <a:noFill/>
            </a:ln>
          </p:spPr>
          <p:txBody>
            <a:bodyPr spcFirstLastPara="1" wrap="square" lIns="91425" tIns="45700" rIns="91425" bIns="45700" anchor="t" anchorCtr="0">
              <a:spAutoFit/>
            </a:bodyPr>
            <a:lstStyle/>
            <a:p>
              <a:pPr marL="0" lvl="0" indent="0">
                <a:buClr>
                  <a:srgbClr val="28535C"/>
                </a:buClr>
                <a:buSzPts val="1600"/>
                <a:buFont typeface="Arial"/>
                <a:buNone/>
              </a:pPr>
              <a:r>
                <a:rPr lang="es-ES" sz="1000" b="1" err="1">
                  <a:solidFill>
                    <a:srgbClr val="012754"/>
                  </a:solidFill>
                  <a:latin typeface="Century Gothic" panose="020B0502020202020204" pitchFamily="34" charset="0"/>
                  <a:sym typeface="Calibri"/>
                </a:rPr>
                <a:t>Léntigo</a:t>
              </a:r>
              <a:r>
                <a:rPr lang="es-ES" sz="1000" b="1">
                  <a:solidFill>
                    <a:srgbClr val="012754"/>
                  </a:solidFill>
                  <a:latin typeface="Century Gothic" panose="020B0502020202020204" pitchFamily="34" charset="0"/>
                  <a:sym typeface="Calibri"/>
                </a:rPr>
                <a:t> solar</a:t>
              </a:r>
              <a:endParaRPr lang="es-ES" sz="1000" b="1">
                <a:solidFill>
                  <a:srgbClr val="012754"/>
                </a:solidFill>
                <a:latin typeface="Century Gothic" panose="020B0502020202020204" pitchFamily="34" charset="0"/>
              </a:endParaRPr>
            </a:p>
          </p:txBody>
        </p:sp>
        <p:pic>
          <p:nvPicPr>
            <p:cNvPr id="7" name="Google Shape;354;p23">
              <a:extLst>
                <a:ext uri="{FF2B5EF4-FFF2-40B4-BE49-F238E27FC236}">
                  <a16:creationId xmlns:a16="http://schemas.microsoft.com/office/drawing/2014/main" id="{8904CE32-381D-8E06-1648-889CF7E7EA52}"/>
                </a:ext>
              </a:extLst>
            </p:cNvPr>
            <p:cNvPicPr preferRelativeResize="0"/>
            <p:nvPr/>
          </p:nvPicPr>
          <p:blipFill rotWithShape="1">
            <a:blip r:embed="rId3">
              <a:alphaModFix/>
            </a:blip>
            <a:srcRect l="11727" r="6903"/>
            <a:stretch>
              <a:fillRect/>
            </a:stretch>
          </p:blipFill>
          <p:spPr>
            <a:xfrm>
              <a:off x="1306285"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grpSp>
      <p:grpSp>
        <p:nvGrpSpPr>
          <p:cNvPr id="15" name="Grupo 14">
            <a:extLst>
              <a:ext uri="{FF2B5EF4-FFF2-40B4-BE49-F238E27FC236}">
                <a16:creationId xmlns:a16="http://schemas.microsoft.com/office/drawing/2014/main" id="{BB0315C2-0ECB-918B-4FA7-0FD6D92FC387}"/>
              </a:ext>
            </a:extLst>
          </p:cNvPr>
          <p:cNvGrpSpPr/>
          <p:nvPr/>
        </p:nvGrpSpPr>
        <p:grpSpPr>
          <a:xfrm>
            <a:off x="2636162" y="4929269"/>
            <a:ext cx="2401537" cy="1142580"/>
            <a:chOff x="3156784" y="4929269"/>
            <a:chExt cx="2401537" cy="1142580"/>
          </a:xfrm>
        </p:grpSpPr>
        <p:pic>
          <p:nvPicPr>
            <p:cNvPr id="5" name="Google Shape;353;p23">
              <a:extLst>
                <a:ext uri="{FF2B5EF4-FFF2-40B4-BE49-F238E27FC236}">
                  <a16:creationId xmlns:a16="http://schemas.microsoft.com/office/drawing/2014/main" id="{F9E6CD43-B2A3-7D19-C076-7E07608DE43A}"/>
                </a:ext>
              </a:extLst>
            </p:cNvPr>
            <p:cNvPicPr preferRelativeResize="0"/>
            <p:nvPr/>
          </p:nvPicPr>
          <p:blipFill rotWithShape="1">
            <a:blip r:embed="rId4">
              <a:alphaModFix/>
            </a:blip>
            <a:srcRect l="3981" r="14648"/>
            <a:stretch>
              <a:fillRect/>
            </a:stretch>
          </p:blipFill>
          <p:spPr>
            <a:xfrm>
              <a:off x="3156784"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2" name="Google Shape;342;p22">
              <a:extLst>
                <a:ext uri="{FF2B5EF4-FFF2-40B4-BE49-F238E27FC236}">
                  <a16:creationId xmlns:a16="http://schemas.microsoft.com/office/drawing/2014/main" id="{8DB5FE40-EB9A-F1E4-568C-5899C272E842}"/>
                </a:ext>
              </a:extLst>
            </p:cNvPr>
            <p:cNvSpPr/>
            <p:nvPr/>
          </p:nvSpPr>
          <p:spPr>
            <a:xfrm>
              <a:off x="4275215" y="5825668"/>
              <a:ext cx="1283106" cy="246181"/>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err="1">
                  <a:solidFill>
                    <a:srgbClr val="012754"/>
                  </a:solidFill>
                  <a:latin typeface="Century Gothic" panose="020B0502020202020204" pitchFamily="34" charset="0"/>
                  <a:sym typeface="Calibri"/>
                </a:rPr>
                <a:t>Léntigo</a:t>
              </a:r>
              <a:r>
                <a:rPr lang="es-ES" sz="1000" b="1">
                  <a:solidFill>
                    <a:srgbClr val="012754"/>
                  </a:solidFill>
                  <a:latin typeface="Century Gothic" panose="020B0502020202020204" pitchFamily="34" charset="0"/>
                  <a:sym typeface="Calibri"/>
                </a:rPr>
                <a:t> maligno</a:t>
              </a:r>
              <a:endParaRPr lang="es-ES" sz="1000" b="1">
                <a:solidFill>
                  <a:srgbClr val="012754"/>
                </a:solidFill>
                <a:latin typeface="Century Gothic" panose="020B0502020202020204" pitchFamily="34" charset="0"/>
              </a:endParaRPr>
            </a:p>
          </p:txBody>
        </p:sp>
      </p:grpSp>
      <p:grpSp>
        <p:nvGrpSpPr>
          <p:cNvPr id="16" name="Grupo 15">
            <a:extLst>
              <a:ext uri="{FF2B5EF4-FFF2-40B4-BE49-F238E27FC236}">
                <a16:creationId xmlns:a16="http://schemas.microsoft.com/office/drawing/2014/main" id="{40FC9DB0-DFF6-21AF-DB51-463C0F71F1BE}"/>
              </a:ext>
            </a:extLst>
          </p:cNvPr>
          <p:cNvGrpSpPr/>
          <p:nvPr/>
        </p:nvGrpSpPr>
        <p:grpSpPr>
          <a:xfrm>
            <a:off x="5193878" y="4929269"/>
            <a:ext cx="2195053" cy="1160276"/>
            <a:chOff x="5533901" y="4929269"/>
            <a:chExt cx="2195053" cy="1160276"/>
          </a:xfrm>
        </p:grpSpPr>
        <p:pic>
          <p:nvPicPr>
            <p:cNvPr id="8" name="Google Shape;355;p23">
              <a:extLst>
                <a:ext uri="{FF2B5EF4-FFF2-40B4-BE49-F238E27FC236}">
                  <a16:creationId xmlns:a16="http://schemas.microsoft.com/office/drawing/2014/main" id="{FE158B1D-525B-F74A-57EA-D8E51FF778F8}"/>
                </a:ext>
              </a:extLst>
            </p:cNvPr>
            <p:cNvPicPr preferRelativeResize="0"/>
            <p:nvPr/>
          </p:nvPicPr>
          <p:blipFill rotWithShape="1">
            <a:blip r:embed="rId5">
              <a:alphaModFix/>
            </a:blip>
            <a:srcRect l="20300" r="18672"/>
            <a:stretch>
              <a:fillRect/>
            </a:stretch>
          </p:blipFill>
          <p:spPr>
            <a:xfrm>
              <a:off x="5533901" y="4929269"/>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3" name="Google Shape;342;p22">
              <a:extLst>
                <a:ext uri="{FF2B5EF4-FFF2-40B4-BE49-F238E27FC236}">
                  <a16:creationId xmlns:a16="http://schemas.microsoft.com/office/drawing/2014/main" id="{C7EA48F0-ECFA-16F7-F04A-1CC6E11A06BB}"/>
                </a:ext>
              </a:extLst>
            </p:cNvPr>
            <p:cNvSpPr/>
            <p:nvPr/>
          </p:nvSpPr>
          <p:spPr>
            <a:xfrm>
              <a:off x="6648954" y="5689476"/>
              <a:ext cx="1080000" cy="400069"/>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a:solidFill>
                    <a:srgbClr val="012754"/>
                  </a:solidFill>
                  <a:latin typeface="Century Gothic" panose="020B0502020202020204" pitchFamily="34" charset="0"/>
                  <a:sym typeface="Calibri"/>
                </a:rPr>
                <a:t>Carcinoma espinocelular</a:t>
              </a:r>
              <a:endParaRPr lang="es-ES" sz="1000" b="1">
                <a:solidFill>
                  <a:srgbClr val="012754"/>
                </a:solidFill>
                <a:latin typeface="Century Gothic" panose="020B0502020202020204" pitchFamily="34" charset="0"/>
              </a:endParaRPr>
            </a:p>
          </p:txBody>
        </p:sp>
      </p:grpSp>
      <p:grpSp>
        <p:nvGrpSpPr>
          <p:cNvPr id="17" name="Grupo 16">
            <a:extLst>
              <a:ext uri="{FF2B5EF4-FFF2-40B4-BE49-F238E27FC236}">
                <a16:creationId xmlns:a16="http://schemas.microsoft.com/office/drawing/2014/main" id="{BC9B4485-CE26-2EDC-20B7-F58B7149C928}"/>
              </a:ext>
            </a:extLst>
          </p:cNvPr>
          <p:cNvGrpSpPr/>
          <p:nvPr/>
        </p:nvGrpSpPr>
        <p:grpSpPr>
          <a:xfrm>
            <a:off x="7578639" y="4959576"/>
            <a:ext cx="2057731" cy="1129969"/>
            <a:chOff x="7996652" y="4959576"/>
            <a:chExt cx="2057731" cy="1129969"/>
          </a:xfrm>
        </p:grpSpPr>
        <p:pic>
          <p:nvPicPr>
            <p:cNvPr id="10" name="Google Shape;356;p23">
              <a:extLst>
                <a:ext uri="{FF2B5EF4-FFF2-40B4-BE49-F238E27FC236}">
                  <a16:creationId xmlns:a16="http://schemas.microsoft.com/office/drawing/2014/main" id="{C8046948-89AF-EAC5-4C6B-8C6A76A02061}"/>
                </a:ext>
              </a:extLst>
            </p:cNvPr>
            <p:cNvPicPr preferRelativeResize="0"/>
            <p:nvPr/>
          </p:nvPicPr>
          <p:blipFill rotWithShape="1">
            <a:blip r:embed="rId6">
              <a:alphaModFix/>
            </a:blip>
            <a:srcRect l="8006" r="10624"/>
            <a:stretch>
              <a:fillRect/>
            </a:stretch>
          </p:blipFill>
          <p:spPr>
            <a:xfrm>
              <a:off x="7996652" y="4959576"/>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4" name="Google Shape;342;p22">
              <a:extLst>
                <a:ext uri="{FF2B5EF4-FFF2-40B4-BE49-F238E27FC236}">
                  <a16:creationId xmlns:a16="http://schemas.microsoft.com/office/drawing/2014/main" id="{78486FBD-B225-7A7D-326F-8D4C7A134E55}"/>
                </a:ext>
              </a:extLst>
            </p:cNvPr>
            <p:cNvSpPr/>
            <p:nvPr/>
          </p:nvSpPr>
          <p:spPr>
            <a:xfrm>
              <a:off x="9111363" y="5689476"/>
              <a:ext cx="943020" cy="400069"/>
            </a:xfrm>
            <a:prstGeom prst="rect">
              <a:avLst/>
            </a:prstGeom>
            <a:noFill/>
            <a:ln>
              <a:noFill/>
            </a:ln>
          </p:spPr>
          <p:txBody>
            <a:bodyPr spcFirstLastPara="1" wrap="square" lIns="91425" tIns="45700" rIns="91425" bIns="45700" anchor="t" anchorCtr="0">
              <a:spAutoFit/>
            </a:bodyPr>
            <a:lstStyle/>
            <a:p>
              <a:pPr marL="0" lvl="0" indent="0">
                <a:buClr>
                  <a:srgbClr val="28535C"/>
                </a:buClr>
                <a:buSzPts val="1600"/>
                <a:buFont typeface="Arial"/>
                <a:buNone/>
              </a:pPr>
              <a:r>
                <a:rPr lang="es-ES" sz="1000" b="1">
                  <a:solidFill>
                    <a:srgbClr val="012754"/>
                  </a:solidFill>
                  <a:latin typeface="Century Gothic" panose="020B0502020202020204" pitchFamily="34" charset="0"/>
                  <a:sym typeface="Calibri"/>
                </a:rPr>
                <a:t>Hiperplasia sebácea</a:t>
              </a:r>
              <a:endParaRPr lang="es-ES" sz="1000" b="1">
                <a:solidFill>
                  <a:srgbClr val="012754"/>
                </a:solidFill>
                <a:latin typeface="Century Gothic" panose="020B0502020202020204" pitchFamily="34" charset="0"/>
              </a:endParaRPr>
            </a:p>
          </p:txBody>
        </p:sp>
      </p:grpSp>
      <p:grpSp>
        <p:nvGrpSpPr>
          <p:cNvPr id="18" name="Grupo 17">
            <a:extLst>
              <a:ext uri="{FF2B5EF4-FFF2-40B4-BE49-F238E27FC236}">
                <a16:creationId xmlns:a16="http://schemas.microsoft.com/office/drawing/2014/main" id="{81D16674-FA45-2EE0-4E58-1AEB1C8050D2}"/>
              </a:ext>
            </a:extLst>
          </p:cNvPr>
          <p:cNvGrpSpPr/>
          <p:nvPr/>
        </p:nvGrpSpPr>
        <p:grpSpPr>
          <a:xfrm>
            <a:off x="9858261" y="4916548"/>
            <a:ext cx="2185796" cy="1112274"/>
            <a:chOff x="10276714" y="4959575"/>
            <a:chExt cx="2185796" cy="1112274"/>
          </a:xfrm>
        </p:grpSpPr>
        <p:pic>
          <p:nvPicPr>
            <p:cNvPr id="20" name="Google Shape;357;p23">
              <a:extLst>
                <a:ext uri="{FF2B5EF4-FFF2-40B4-BE49-F238E27FC236}">
                  <a16:creationId xmlns:a16="http://schemas.microsoft.com/office/drawing/2014/main" id="{2D38F83A-9C67-EA19-00C9-5E9D7113294B}"/>
                </a:ext>
              </a:extLst>
            </p:cNvPr>
            <p:cNvPicPr preferRelativeResize="0"/>
            <p:nvPr/>
          </p:nvPicPr>
          <p:blipFill rotWithShape="1">
            <a:blip r:embed="rId7">
              <a:alphaModFix/>
            </a:blip>
            <a:srcRect l="16958" r="22014"/>
            <a:stretch>
              <a:fillRect/>
            </a:stretch>
          </p:blipFill>
          <p:spPr>
            <a:xfrm>
              <a:off x="10276714" y="4959575"/>
              <a:ext cx="1080000" cy="108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5" name="Google Shape;342;p22">
              <a:extLst>
                <a:ext uri="{FF2B5EF4-FFF2-40B4-BE49-F238E27FC236}">
                  <a16:creationId xmlns:a16="http://schemas.microsoft.com/office/drawing/2014/main" id="{2BC8A58A-732A-42BF-217D-856EFA9A1476}"/>
                </a:ext>
              </a:extLst>
            </p:cNvPr>
            <p:cNvSpPr/>
            <p:nvPr/>
          </p:nvSpPr>
          <p:spPr>
            <a:xfrm>
              <a:off x="11382510" y="5825668"/>
              <a:ext cx="1080000" cy="246181"/>
            </a:xfrm>
            <a:prstGeom prst="rect">
              <a:avLst/>
            </a:prstGeom>
            <a:noFill/>
            <a:ln>
              <a:noFill/>
            </a:ln>
          </p:spPr>
          <p:txBody>
            <a:bodyPr spcFirstLastPara="1" wrap="square" lIns="91425" tIns="45700" rIns="91425" bIns="45700" anchor="t" anchorCtr="0">
              <a:spAutoFit/>
            </a:bodyPr>
            <a:lstStyle/>
            <a:p>
              <a:pPr>
                <a:buClr>
                  <a:srgbClr val="28535C"/>
                </a:buClr>
                <a:buSzPts val="1600"/>
              </a:pPr>
              <a:r>
                <a:rPr lang="es-ES" sz="1000" b="1">
                  <a:solidFill>
                    <a:srgbClr val="012754"/>
                  </a:solidFill>
                  <a:latin typeface="Century Gothic" panose="020B0502020202020204" pitchFamily="34" charset="0"/>
                  <a:sym typeface="Calibri"/>
                </a:rPr>
                <a:t>Verruga viral</a:t>
              </a:r>
              <a:endParaRPr lang="es-ES" sz="1000" b="1">
                <a:solidFill>
                  <a:srgbClr val="012754"/>
                </a:solidFill>
                <a:latin typeface="Century Gothic" panose="020B0502020202020204" pitchFamily="34" charset="0"/>
              </a:endParaRPr>
            </a:p>
          </p:txBody>
        </p:sp>
      </p:grpSp>
      <p:sp>
        <p:nvSpPr>
          <p:cNvPr id="21" name="Marcador de contenido 3">
            <a:extLst>
              <a:ext uri="{FF2B5EF4-FFF2-40B4-BE49-F238E27FC236}">
                <a16:creationId xmlns:a16="http://schemas.microsoft.com/office/drawing/2014/main" id="{4711A27E-6702-0E63-A5A6-AA9BF9931C0A}"/>
              </a:ext>
            </a:extLst>
          </p:cNvPr>
          <p:cNvSpPr txBox="1">
            <a:spLocks/>
          </p:cNvSpPr>
          <p:nvPr/>
        </p:nvSpPr>
        <p:spPr>
          <a:xfrm>
            <a:off x="1515763" y="6121058"/>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dirty="0"/>
              <a:t>1. </a:t>
            </a:r>
            <a:r>
              <a:rPr lang="es-ES" dirty="0" err="1"/>
              <a:t>DermNet</a:t>
            </a:r>
            <a:r>
              <a:rPr lang="es-ES" dirty="0"/>
              <a:t> NZ. </a:t>
            </a:r>
            <a:r>
              <a:rPr lang="es-ES" dirty="0" err="1"/>
              <a:t>Dermatology</a:t>
            </a:r>
            <a:r>
              <a:rPr lang="es-ES" dirty="0"/>
              <a:t> </a:t>
            </a:r>
            <a:r>
              <a:rPr lang="es-ES" dirty="0" err="1"/>
              <a:t>image</a:t>
            </a:r>
            <a:r>
              <a:rPr lang="es-ES" dirty="0"/>
              <a:t> </a:t>
            </a:r>
            <a:r>
              <a:rPr lang="es-ES" dirty="0" err="1"/>
              <a:t>resource</a:t>
            </a:r>
            <a:r>
              <a:rPr lang="es-ES" dirty="0"/>
              <a:t> [Internet]. </a:t>
            </a:r>
            <a:r>
              <a:rPr lang="es-ES" dirty="0" err="1"/>
              <a:t>DermNet</a:t>
            </a:r>
            <a:r>
              <a:rPr lang="es-ES" dirty="0"/>
              <a:t> New </a:t>
            </a:r>
            <a:r>
              <a:rPr lang="es-ES" dirty="0" err="1"/>
              <a:t>Zealand</a:t>
            </a:r>
            <a:r>
              <a:rPr lang="es-ES" dirty="0"/>
              <a:t> Trust; 2023. </a:t>
            </a:r>
            <a:r>
              <a:rPr lang="es-ES" dirty="0" err="1"/>
              <a:t>Available</a:t>
            </a:r>
            <a:r>
              <a:rPr lang="es-ES" dirty="0"/>
              <a:t> </a:t>
            </a:r>
            <a:r>
              <a:rPr lang="es-ES" dirty="0" err="1"/>
              <a:t>from</a:t>
            </a:r>
            <a:r>
              <a:rPr lang="es-ES" dirty="0"/>
              <a:t>: </a:t>
            </a:r>
            <a:r>
              <a:rPr lang="es-ES" dirty="0">
                <a:hlinkClick r:id="rId8" tooltip="https://dermnetnz.org/"/>
              </a:rPr>
              <a:t>https://dermnetnz.org/</a:t>
            </a:r>
            <a:endParaRPr lang="es-ES" dirty="0"/>
          </a:p>
        </p:txBody>
      </p:sp>
    </p:spTree>
    <p:extLst>
      <p:ext uri="{BB962C8B-B14F-4D97-AF65-F5344CB8AC3E}">
        <p14:creationId xmlns:p14="http://schemas.microsoft.com/office/powerpoint/2010/main" val="454179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6557-8F18-1F32-3761-6DB48391CA4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5A3959-078D-984A-A9EF-E476D4CF8211}"/>
              </a:ext>
            </a:extLst>
          </p:cNvPr>
          <p:cNvSpPr>
            <a:spLocks noGrp="1"/>
          </p:cNvSpPr>
          <p:nvPr>
            <p:ph sz="quarter" idx="11"/>
          </p:nvPr>
        </p:nvSpPr>
        <p:spPr>
          <a:xfrm>
            <a:off x="450593" y="1773189"/>
            <a:ext cx="11248928" cy="1129216"/>
          </a:xfrm>
        </p:spPr>
        <p:txBody>
          <a:bodyPr/>
          <a:lstStyle/>
          <a:p>
            <a:pPr marL="0" marR="0" lvl="0" indent="0" algn="l" rtl="0">
              <a:lnSpc>
                <a:spcPct val="100000"/>
              </a:lnSpc>
              <a:spcBef>
                <a:spcPts val="0"/>
              </a:spcBef>
              <a:spcAft>
                <a:spcPts val="600"/>
              </a:spcAft>
              <a:buClr>
                <a:srgbClr val="000000"/>
              </a:buClr>
              <a:buSzPts val="1600"/>
              <a:buFont typeface="Montserrat"/>
              <a:buNone/>
            </a:pPr>
            <a:r>
              <a:rPr lang="es-ES" sz="1600" u="none" strike="noStrike" cap="none" dirty="0">
                <a:solidFill>
                  <a:srgbClr val="012754"/>
                </a:solidFill>
                <a:latin typeface="Century Gothic" panose="020B0502020202020204" pitchFamily="34" charset="0"/>
                <a:ea typeface="Montserrat"/>
                <a:cs typeface="Montserrat"/>
                <a:sym typeface="Montserrat"/>
              </a:rPr>
              <a:t>Las guías de la American </a:t>
            </a:r>
            <a:r>
              <a:rPr lang="es-ES" sz="1600" u="none" strike="noStrike" cap="none" dirty="0" err="1">
                <a:solidFill>
                  <a:srgbClr val="012754"/>
                </a:solidFill>
                <a:latin typeface="Century Gothic" panose="020B0502020202020204" pitchFamily="34" charset="0"/>
                <a:ea typeface="Montserrat"/>
                <a:cs typeface="Montserrat"/>
                <a:sym typeface="Montserrat"/>
              </a:rPr>
              <a:t>Academy</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err="1">
                <a:solidFill>
                  <a:srgbClr val="012754"/>
                </a:solidFill>
                <a:latin typeface="Century Gothic" panose="020B0502020202020204" pitchFamily="34" charset="0"/>
                <a:ea typeface="Montserrat"/>
                <a:cs typeface="Montserrat"/>
                <a:sym typeface="Montserrat"/>
              </a:rPr>
              <a:t>of</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err="1">
                <a:solidFill>
                  <a:srgbClr val="012754"/>
                </a:solidFill>
                <a:latin typeface="Century Gothic" panose="020B0502020202020204" pitchFamily="34" charset="0"/>
                <a:ea typeface="Montserrat"/>
                <a:cs typeface="Montserrat"/>
                <a:sym typeface="Montserrat"/>
              </a:rPr>
              <a:t>Dermatology</a:t>
            </a:r>
            <a:r>
              <a:rPr lang="es-ES" sz="1600" u="none" strike="noStrike" cap="none" dirty="0">
                <a:solidFill>
                  <a:srgbClr val="012754"/>
                </a:solidFill>
                <a:latin typeface="Century Gothic" panose="020B0502020202020204" pitchFamily="34" charset="0"/>
                <a:ea typeface="Montserrat"/>
                <a:cs typeface="Montserrat"/>
                <a:sym typeface="Montserrat"/>
              </a:rPr>
              <a:t> </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recomiendan fuertemente el uso de protección ultravioleta para el manejo de la queratosis actínica</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1,2</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a:t>
            </a:r>
          </a:p>
          <a:p>
            <a:pPr marL="0" marR="0" lvl="0" indent="0" algn="l" rtl="0">
              <a:lnSpc>
                <a:spcPct val="100000"/>
              </a:lnSpc>
              <a:spcBef>
                <a:spcPts val="0"/>
              </a:spcBef>
              <a:spcAft>
                <a:spcPts val="600"/>
              </a:spcAft>
              <a:buClr>
                <a:srgbClr val="000000"/>
              </a:buClr>
              <a:buSzPts val="1600"/>
              <a:buFont typeface="Montserrat"/>
              <a:buNone/>
            </a:pPr>
            <a:r>
              <a:rPr lang="es-ES" sz="1600" u="none" strike="noStrike" cap="none" dirty="0">
                <a:solidFill>
                  <a:srgbClr val="012754"/>
                </a:solidFill>
                <a:latin typeface="Century Gothic" panose="020B0502020202020204" pitchFamily="34" charset="0"/>
                <a:ea typeface="Montserrat"/>
                <a:cs typeface="Montserrat"/>
                <a:sym typeface="Montserrat"/>
              </a:rPr>
              <a:t>El tratamiento para la queratosis actínica incipiente o de grado I de Olsen </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incluye varias opciones, tanto dirigidas a la lesión como al campo de cancerización</a:t>
            </a:r>
            <a:r>
              <a:rPr lang="es-ES" sz="1600" u="none" strike="noStrike" cap="none" baseline="30000" dirty="0">
                <a:solidFill>
                  <a:srgbClr val="012754"/>
                </a:solidFill>
                <a:latin typeface="Century Gothic" panose="020B0502020202020204" pitchFamily="34" charset="0"/>
                <a:ea typeface="Montserrat Light"/>
                <a:cs typeface="Montserrat Light"/>
                <a:sym typeface="Montserrat Light"/>
              </a:rPr>
              <a:t>1,2</a:t>
            </a:r>
            <a:r>
              <a:rPr lang="es-ES" sz="1600" u="none" strike="noStrike" cap="none" dirty="0">
                <a:solidFill>
                  <a:srgbClr val="012754"/>
                </a:solidFill>
                <a:latin typeface="Century Gothic" panose="020B0502020202020204" pitchFamily="34" charset="0"/>
                <a:ea typeface="Montserrat Light"/>
                <a:cs typeface="Montserrat Light"/>
                <a:sym typeface="Montserrat Light"/>
              </a:rPr>
              <a:t>.</a:t>
            </a:r>
          </a:p>
        </p:txBody>
      </p:sp>
      <p:sp>
        <p:nvSpPr>
          <p:cNvPr id="3" name="Marcador de contenido 2">
            <a:extLst>
              <a:ext uri="{FF2B5EF4-FFF2-40B4-BE49-F238E27FC236}">
                <a16:creationId xmlns:a16="http://schemas.microsoft.com/office/drawing/2014/main" id="{F922F8BA-C364-30C4-6D4C-1BE4CF732B4E}"/>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Tratamiento queratosis actínicas incipientes</a:t>
            </a:r>
            <a:endParaRPr lang="es-ES"/>
          </a:p>
        </p:txBody>
      </p:sp>
      <p:sp>
        <p:nvSpPr>
          <p:cNvPr id="4" name="Marcador de contenido 3">
            <a:extLst>
              <a:ext uri="{FF2B5EF4-FFF2-40B4-BE49-F238E27FC236}">
                <a16:creationId xmlns:a16="http://schemas.microsoft.com/office/drawing/2014/main" id="{1CCAAD25-0409-BF45-C496-FC531C3C9160}"/>
              </a:ext>
            </a:extLst>
          </p:cNvPr>
          <p:cNvSpPr>
            <a:spLocks noGrp="1"/>
          </p:cNvSpPr>
          <p:nvPr>
            <p:ph sz="quarter" idx="24"/>
          </p:nvPr>
        </p:nvSpPr>
        <p:spPr/>
        <p:txBody>
          <a:bodyPr/>
          <a:lstStyle/>
          <a:p>
            <a:pPr marL="228600" indent="-228600">
              <a:buAutoNum type="arabicPeriod"/>
            </a:pPr>
            <a:r>
              <a:rPr lang="es-ES" dirty="0"/>
              <a:t>Ferrándiz C, </a:t>
            </a:r>
            <a:r>
              <a:rPr lang="es-ES" dirty="0" err="1"/>
              <a:t>Malvehy</a:t>
            </a:r>
            <a:r>
              <a:rPr lang="es-ES" dirty="0"/>
              <a:t> J, Guillén C, Ferrándiz-Pulido C, Fernández-Figueras M. </a:t>
            </a:r>
            <a:r>
              <a:rPr lang="es-ES" dirty="0" err="1"/>
              <a:t>Precancerous</a:t>
            </a:r>
            <a:r>
              <a:rPr lang="es-ES" dirty="0"/>
              <a:t> Skin </a:t>
            </a:r>
            <a:r>
              <a:rPr lang="es-ES" dirty="0" err="1"/>
              <a:t>Lesions</a:t>
            </a:r>
            <a:r>
              <a:rPr lang="es-ES" dirty="0"/>
              <a:t>. Actas </a:t>
            </a:r>
            <a:r>
              <a:rPr lang="es-ES" dirty="0" err="1"/>
              <a:t>Dermosifiliogr</a:t>
            </a:r>
            <a:r>
              <a:rPr lang="es-ES" dirty="0"/>
              <a:t>. 2017 Feb;108(1):31–41.  2. </a:t>
            </a:r>
            <a:r>
              <a:rPr lang="es-ES" dirty="0" err="1"/>
              <a:t>Actinic</a:t>
            </a:r>
            <a:r>
              <a:rPr lang="es-ES" dirty="0"/>
              <a:t> </a:t>
            </a:r>
            <a:r>
              <a:rPr lang="es-ES" dirty="0" err="1"/>
              <a:t>keratosis</a:t>
            </a:r>
            <a:r>
              <a:rPr lang="es-ES" dirty="0"/>
              <a:t> (</a:t>
            </a:r>
            <a:r>
              <a:rPr lang="es-ES" dirty="0" err="1"/>
              <a:t>syn</a:t>
            </a:r>
            <a:r>
              <a:rPr lang="es-ES" dirty="0"/>
              <a:t>. solar </a:t>
            </a:r>
            <a:r>
              <a:rPr lang="es-ES" dirty="0" err="1"/>
              <a:t>keratosis</a:t>
            </a:r>
            <a:r>
              <a:rPr lang="es-ES" dirty="0"/>
              <a:t>) [Internet]. [</a:t>
            </a:r>
            <a:r>
              <a:rPr lang="es-ES" dirty="0" err="1"/>
              <a:t>cited</a:t>
            </a:r>
            <a:r>
              <a:rPr lang="es-ES" dirty="0"/>
              <a:t> 2020 </a:t>
            </a:r>
            <a:r>
              <a:rPr lang="es-ES" dirty="0" err="1"/>
              <a:t>Dec</a:t>
            </a:r>
            <a:r>
              <a:rPr lang="es-ES" dirty="0"/>
              <a:t> 9]. </a:t>
            </a:r>
            <a:r>
              <a:rPr lang="es-ES" dirty="0" err="1"/>
              <a:t>Available</a:t>
            </a:r>
            <a:r>
              <a:rPr lang="es-ES" dirty="0"/>
              <a:t> </a:t>
            </a:r>
            <a:r>
              <a:rPr lang="es-ES" dirty="0" err="1"/>
              <a:t>from</a:t>
            </a:r>
            <a:r>
              <a:rPr lang="es-ES" dirty="0"/>
              <a:t>: </a:t>
            </a:r>
            <a:r>
              <a:rPr lang="es-ES" dirty="0">
                <a:hlinkClick r:id="rId3"/>
              </a:rPr>
              <a:t>http://www.pcds.org.uk/clinical-guidance/actinic-keratosis-syn.-solar-keratosis</a:t>
            </a:r>
            <a:r>
              <a:rPr lang="es-ES" dirty="0"/>
              <a:t>. 3. Markham A, </a:t>
            </a:r>
            <a:r>
              <a:rPr lang="es-ES" dirty="0" err="1"/>
              <a:t>Duggan</a:t>
            </a:r>
            <a:r>
              <a:rPr lang="es-ES" dirty="0"/>
              <a:t> S. </a:t>
            </a:r>
            <a:r>
              <a:rPr lang="es-ES" dirty="0" err="1"/>
              <a:t>Tirbanibulin</a:t>
            </a:r>
            <a:r>
              <a:rPr lang="es-ES" dirty="0"/>
              <a:t>: </a:t>
            </a:r>
            <a:r>
              <a:rPr lang="es-ES" dirty="0" err="1"/>
              <a:t>First</a:t>
            </a:r>
            <a:r>
              <a:rPr lang="es-ES" dirty="0"/>
              <a:t> </a:t>
            </a:r>
            <a:r>
              <a:rPr lang="es-ES" dirty="0" err="1"/>
              <a:t>Approval</a:t>
            </a:r>
            <a:r>
              <a:rPr lang="es-ES" dirty="0"/>
              <a:t>. </a:t>
            </a:r>
            <a:r>
              <a:rPr lang="es-ES" dirty="0" err="1"/>
              <a:t>Drugs</a:t>
            </a:r>
            <a:r>
              <a:rPr lang="es-ES" dirty="0"/>
              <a:t>. 2021;81(4):509-513. doi:10.1007/s40265-021-01479-0. 4. Ficha técnica KLISYRI® Disponible en: https://cima.aemps.es/cima/dochtml/ft/1211558001/FT_1211558001.html Último acceso: noviembre 2025. 5. Grada A, Feldman SR, </a:t>
            </a:r>
            <a:r>
              <a:rPr lang="es-ES" dirty="0" err="1"/>
              <a:t>Bragazzi</a:t>
            </a:r>
            <a:r>
              <a:rPr lang="es-ES" dirty="0"/>
              <a:t> NL, Damiani G. </a:t>
            </a:r>
            <a:r>
              <a:rPr lang="es-ES" dirty="0" err="1"/>
              <a:t>Patient-reported</a:t>
            </a:r>
            <a:r>
              <a:rPr lang="es-ES" dirty="0"/>
              <a:t> </a:t>
            </a:r>
            <a:r>
              <a:rPr lang="es-ES" dirty="0" err="1"/>
              <a:t>outcomes</a:t>
            </a:r>
            <a:r>
              <a:rPr lang="es-ES" dirty="0"/>
              <a:t> </a:t>
            </a:r>
            <a:r>
              <a:rPr lang="es-ES" dirty="0" err="1"/>
              <a:t>of</a:t>
            </a:r>
            <a:r>
              <a:rPr lang="es-ES" dirty="0"/>
              <a:t> </a:t>
            </a:r>
            <a:r>
              <a:rPr lang="es-ES" dirty="0" err="1"/>
              <a:t>topical</a:t>
            </a:r>
            <a:r>
              <a:rPr lang="es-ES" dirty="0"/>
              <a:t> </a:t>
            </a:r>
            <a:r>
              <a:rPr lang="es-ES" dirty="0" err="1"/>
              <a:t>therapies</a:t>
            </a:r>
            <a:r>
              <a:rPr lang="es-ES" dirty="0"/>
              <a:t> in </a:t>
            </a:r>
            <a:r>
              <a:rPr lang="es-ES" dirty="0" err="1"/>
              <a:t>actinic</a:t>
            </a:r>
            <a:r>
              <a:rPr lang="es-ES" dirty="0"/>
              <a:t> </a:t>
            </a:r>
            <a:r>
              <a:rPr lang="es-ES" dirty="0" err="1"/>
              <a:t>keratosis</a:t>
            </a:r>
            <a:r>
              <a:rPr lang="es-ES" dirty="0"/>
              <a:t>: A </a:t>
            </a:r>
            <a:r>
              <a:rPr lang="es-ES" dirty="0" err="1"/>
              <a:t>systematic</a:t>
            </a:r>
            <a:r>
              <a:rPr lang="es-ES" dirty="0"/>
              <a:t> </a:t>
            </a:r>
            <a:r>
              <a:rPr lang="es-ES" dirty="0" err="1"/>
              <a:t>review</a:t>
            </a:r>
            <a:r>
              <a:rPr lang="es-ES" dirty="0"/>
              <a:t>. </a:t>
            </a:r>
            <a:r>
              <a:rPr lang="es-ES" dirty="0" err="1"/>
              <a:t>Dermatol</a:t>
            </a:r>
            <a:r>
              <a:rPr lang="es-ES" dirty="0"/>
              <a:t> </a:t>
            </a:r>
            <a:r>
              <a:rPr lang="es-ES" dirty="0" err="1"/>
              <a:t>Ther</a:t>
            </a:r>
            <a:r>
              <a:rPr lang="es-ES" dirty="0"/>
              <a:t>. 2021 Mar;34(2):e14833 </a:t>
            </a:r>
          </a:p>
        </p:txBody>
      </p:sp>
      <p:sp>
        <p:nvSpPr>
          <p:cNvPr id="9" name="Marcador de contenido 8">
            <a:extLst>
              <a:ext uri="{FF2B5EF4-FFF2-40B4-BE49-F238E27FC236}">
                <a16:creationId xmlns:a16="http://schemas.microsoft.com/office/drawing/2014/main" id="{A99B0EEA-D515-E1B8-6C6D-2CE28F281236}"/>
              </a:ext>
            </a:extLst>
          </p:cNvPr>
          <p:cNvSpPr>
            <a:spLocks noGrp="1"/>
          </p:cNvSpPr>
          <p:nvPr>
            <p:ph sz="quarter" idx="18"/>
          </p:nvPr>
        </p:nvSpPr>
        <p:spPr/>
        <p:txBody>
          <a:bodyPr>
            <a:normAutofit/>
          </a:bodyPr>
          <a:lstStyle/>
          <a:p>
            <a:r>
              <a:rPr lang="es-ES"/>
              <a:t>QUERATOSIS ACTÍNICA</a:t>
            </a:r>
          </a:p>
        </p:txBody>
      </p:sp>
      <p:sp>
        <p:nvSpPr>
          <p:cNvPr id="8" name="Marcador de contenido 1">
            <a:extLst>
              <a:ext uri="{FF2B5EF4-FFF2-40B4-BE49-F238E27FC236}">
                <a16:creationId xmlns:a16="http://schemas.microsoft.com/office/drawing/2014/main" id="{70FEB83B-5F02-06BC-75A8-7AE64B1752B9}"/>
              </a:ext>
            </a:extLst>
          </p:cNvPr>
          <p:cNvSpPr txBox="1">
            <a:spLocks/>
          </p:cNvSpPr>
          <p:nvPr/>
        </p:nvSpPr>
        <p:spPr>
          <a:xfrm>
            <a:off x="2799647" y="3238152"/>
            <a:ext cx="2769218" cy="1770100"/>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Crioterapia</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Tirbanibulina</a:t>
            </a:r>
            <a:r>
              <a:rPr lang="es-ES" sz="1600" b="1" baseline="30000" dirty="0">
                <a:solidFill>
                  <a:srgbClr val="012754"/>
                </a:solidFill>
                <a:latin typeface="Century Gothic" panose="020B0502020202020204" pitchFamily="34" charset="0"/>
                <a:ea typeface="Montserrat"/>
                <a:cs typeface="Montserrat"/>
                <a:sym typeface="Montserrat"/>
              </a:rPr>
              <a:t>3</a:t>
            </a:r>
            <a:r>
              <a:rPr lang="es-ES" sz="1600" b="1" u="none" strike="noStrike" cap="none" baseline="30000" dirty="0">
                <a:solidFill>
                  <a:srgbClr val="012754"/>
                </a:solidFill>
                <a:latin typeface="Century Gothic" panose="020B0502020202020204" pitchFamily="34" charset="0"/>
                <a:ea typeface="Montserrat"/>
                <a:cs typeface="Montserrat"/>
                <a:sym typeface="Montserrat"/>
              </a:rPr>
              <a:t>,4</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err="1">
                <a:solidFill>
                  <a:srgbClr val="012754"/>
                </a:solidFill>
                <a:latin typeface="Century Gothic" panose="020B0502020202020204" pitchFamily="34" charset="0"/>
                <a:ea typeface="Montserrat"/>
                <a:cs typeface="Montserrat"/>
                <a:sym typeface="Montserrat"/>
              </a:rPr>
              <a:t>Imiquimod</a:t>
            </a:r>
            <a:endParaRPr lang="es-ES" sz="1600" b="1" u="none" strike="noStrike" cap="none" dirty="0">
              <a:solidFill>
                <a:srgbClr val="012754"/>
              </a:solidFill>
              <a:latin typeface="Century Gothic" panose="020B0502020202020204" pitchFamily="34" charset="0"/>
              <a:ea typeface="Montserrat"/>
              <a:cs typeface="Montserrat"/>
              <a:sym typeface="Montserrat"/>
            </a:endParaRP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5-Fluorouracilo</a:t>
            </a:r>
          </a:p>
          <a:p>
            <a:pPr marL="0" marR="0" lvl="0" indent="0" algn="l" rtl="0">
              <a:lnSpc>
                <a:spcPct val="150000"/>
              </a:lnSpc>
              <a:spcBef>
                <a:spcPts val="0"/>
              </a:spcBef>
              <a:spcAft>
                <a:spcPts val="0"/>
              </a:spcAft>
              <a:buClr>
                <a:srgbClr val="000000"/>
              </a:buClr>
              <a:buSzPts val="1600"/>
              <a:buFont typeface="Montserrat"/>
              <a:buNone/>
            </a:pPr>
            <a:r>
              <a:rPr lang="es-ES" sz="1600" b="1" u="none" strike="noStrike" cap="none" dirty="0">
                <a:solidFill>
                  <a:srgbClr val="012754"/>
                </a:solidFill>
                <a:latin typeface="Century Gothic" panose="020B0502020202020204" pitchFamily="34" charset="0"/>
                <a:ea typeface="Montserrat"/>
                <a:cs typeface="Montserrat"/>
                <a:sym typeface="Montserrat"/>
              </a:rPr>
              <a:t>Terapia Fotodinámica (PDT)</a:t>
            </a:r>
          </a:p>
        </p:txBody>
      </p:sp>
      <p:grpSp>
        <p:nvGrpSpPr>
          <p:cNvPr id="14" name="Grupo 13">
            <a:extLst>
              <a:ext uri="{FF2B5EF4-FFF2-40B4-BE49-F238E27FC236}">
                <a16:creationId xmlns:a16="http://schemas.microsoft.com/office/drawing/2014/main" id="{D3DE189E-D4D9-92F9-B81C-82EB48B7454B}"/>
              </a:ext>
            </a:extLst>
          </p:cNvPr>
          <p:cNvGrpSpPr/>
          <p:nvPr/>
        </p:nvGrpSpPr>
        <p:grpSpPr>
          <a:xfrm>
            <a:off x="684810" y="3265490"/>
            <a:ext cx="1807375" cy="1858576"/>
            <a:chOff x="329210" y="2828896"/>
            <a:chExt cx="1807375" cy="1858576"/>
          </a:xfrm>
        </p:grpSpPr>
        <p:pic>
          <p:nvPicPr>
            <p:cNvPr id="6" name="Imagen 5" descr="Imagen que contiene Forma&#10;&#10;El contenido generado por IA puede ser incorrecto.">
              <a:extLst>
                <a:ext uri="{FF2B5EF4-FFF2-40B4-BE49-F238E27FC236}">
                  <a16:creationId xmlns:a16="http://schemas.microsoft.com/office/drawing/2014/main" id="{38C57F19-5228-5A93-7CAB-0C576652759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9210" y="2828896"/>
              <a:ext cx="1807375" cy="1858576"/>
            </a:xfrm>
            <a:prstGeom prst="rect">
              <a:avLst/>
            </a:prstGeom>
          </p:spPr>
        </p:pic>
        <p:pic>
          <p:nvPicPr>
            <p:cNvPr id="12" name="Imagen 11">
              <a:extLst>
                <a:ext uri="{FF2B5EF4-FFF2-40B4-BE49-F238E27FC236}">
                  <a16:creationId xmlns:a16="http://schemas.microsoft.com/office/drawing/2014/main" id="{C0ABEB51-AF87-3BE1-F8FE-20788E81F509}"/>
                </a:ext>
              </a:extLst>
            </p:cNvPr>
            <p:cNvPicPr>
              <a:picLocks noChangeAspect="1"/>
            </p:cNvPicPr>
            <p:nvPr/>
          </p:nvPicPr>
          <p:blipFill>
            <a:blip r:embed="rId5"/>
            <a:stretch>
              <a:fillRect/>
            </a:stretch>
          </p:blipFill>
          <p:spPr>
            <a:xfrm>
              <a:off x="862128" y="3218519"/>
              <a:ext cx="837705" cy="925884"/>
            </a:xfrm>
            <a:prstGeom prst="rect">
              <a:avLst/>
            </a:prstGeom>
          </p:spPr>
        </p:pic>
      </p:grpSp>
      <p:sp>
        <p:nvSpPr>
          <p:cNvPr id="17" name="Rounded Rectangle 91">
            <a:extLst>
              <a:ext uri="{FF2B5EF4-FFF2-40B4-BE49-F238E27FC236}">
                <a16:creationId xmlns:a16="http://schemas.microsoft.com/office/drawing/2014/main" id="{446285CE-1699-85E2-840C-F11C123DA2C1}"/>
              </a:ext>
            </a:extLst>
          </p:cNvPr>
          <p:cNvSpPr/>
          <p:nvPr/>
        </p:nvSpPr>
        <p:spPr>
          <a:xfrm>
            <a:off x="6075057" y="3183877"/>
            <a:ext cx="5503385" cy="1902097"/>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dirty="0">
                <a:solidFill>
                  <a:schemeClr val="bg1"/>
                </a:solidFill>
                <a:latin typeface="Century Gothic" panose="020B0502020202020204" pitchFamily="34" charset="0"/>
              </a:rPr>
              <a:t>Consultar la </a:t>
            </a:r>
            <a:r>
              <a:rPr lang="es-ES" sz="1800" b="1" dirty="0">
                <a:solidFill>
                  <a:schemeClr val="bg1"/>
                </a:solidFill>
                <a:latin typeface="Century Gothic" panose="020B0502020202020204" pitchFamily="34" charset="0"/>
              </a:rPr>
              <a:t>preferencia de los pacientes</a:t>
            </a:r>
            <a:r>
              <a:rPr lang="es-ES" sz="1800" dirty="0">
                <a:solidFill>
                  <a:schemeClr val="bg1"/>
                </a:solidFill>
                <a:latin typeface="Century Gothic" panose="020B0502020202020204" pitchFamily="34" charset="0"/>
              </a:rPr>
              <a:t> es crucial cuando existen diferentes opciones de tratamiento, </a:t>
            </a:r>
            <a:r>
              <a:rPr lang="es-ES" sz="1800" b="1" dirty="0">
                <a:solidFill>
                  <a:schemeClr val="bg1"/>
                </a:solidFill>
                <a:latin typeface="Century Gothic" panose="020B0502020202020204" pitchFamily="34" charset="0"/>
              </a:rPr>
              <a:t>especialmente cuando las lesiones faciales y del cuero cabelludo son perjudiciales </a:t>
            </a:r>
            <a:r>
              <a:rPr lang="es-ES" sz="1800" dirty="0">
                <a:solidFill>
                  <a:schemeClr val="bg1"/>
                </a:solidFill>
                <a:latin typeface="Century Gothic" panose="020B0502020202020204" pitchFamily="34" charset="0"/>
              </a:rPr>
              <a:t>en términos de la </a:t>
            </a:r>
            <a:r>
              <a:rPr lang="es-ES" sz="1800" b="1" dirty="0">
                <a:solidFill>
                  <a:schemeClr val="bg1"/>
                </a:solidFill>
                <a:latin typeface="Century Gothic" panose="020B0502020202020204" pitchFamily="34" charset="0"/>
              </a:rPr>
              <a:t>calidad de vida </a:t>
            </a:r>
            <a:r>
              <a:rPr lang="es-ES" sz="1800" dirty="0">
                <a:solidFill>
                  <a:schemeClr val="bg1"/>
                </a:solidFill>
                <a:latin typeface="Century Gothic" panose="020B0502020202020204" pitchFamily="34" charset="0"/>
              </a:rPr>
              <a:t>percibida..</a:t>
            </a:r>
            <a:r>
              <a:rPr lang="es-ES" sz="1800" baseline="30000" dirty="0">
                <a:solidFill>
                  <a:schemeClr val="bg1"/>
                </a:solidFill>
                <a:latin typeface="Century Gothic" panose="020B0502020202020204" pitchFamily="34" charset="0"/>
              </a:rPr>
              <a:t>5</a:t>
            </a:r>
          </a:p>
        </p:txBody>
      </p:sp>
      <p:sp>
        <p:nvSpPr>
          <p:cNvPr id="7" name="CuadroTexto 6">
            <a:extLst>
              <a:ext uri="{FF2B5EF4-FFF2-40B4-BE49-F238E27FC236}">
                <a16:creationId xmlns:a16="http://schemas.microsoft.com/office/drawing/2014/main" id="{0D4AA3FB-FF8A-F891-4B8D-7F7CE0E32065}"/>
              </a:ext>
            </a:extLst>
          </p:cNvPr>
          <p:cNvSpPr txBox="1"/>
          <p:nvPr/>
        </p:nvSpPr>
        <p:spPr>
          <a:xfrm>
            <a:off x="1681328" y="6044916"/>
            <a:ext cx="7775074" cy="200055"/>
          </a:xfrm>
          <a:prstGeom prst="rect">
            <a:avLst/>
          </a:prstGeom>
          <a:noFill/>
        </p:spPr>
        <p:txBody>
          <a:bodyPr wrap="square">
            <a:spAutoFit/>
          </a:bodyPr>
          <a:lstStyle/>
          <a:p>
            <a:r>
              <a:rPr lang="es-ES" sz="700" kern="1200">
                <a:solidFill>
                  <a:srgbClr val="012754"/>
                </a:solidFill>
                <a:latin typeface="+mn-lt"/>
                <a:ea typeface="+mn-ea"/>
                <a:cs typeface="+mn-cs"/>
              </a:rPr>
              <a:t>Este medicamento está sujeto a seguimiento adicional, es prioritaria la notificación de sospechas de reacciones adversas asociadas a este medicamento </a:t>
            </a:r>
          </a:p>
        </p:txBody>
      </p:sp>
      <p:pic>
        <p:nvPicPr>
          <p:cNvPr id="13" name="Imagen 12">
            <a:extLst>
              <a:ext uri="{FF2B5EF4-FFF2-40B4-BE49-F238E27FC236}">
                <a16:creationId xmlns:a16="http://schemas.microsoft.com/office/drawing/2014/main" id="{A92DB0A7-D2AE-C758-DA3A-220F20EC1A8E}"/>
              </a:ext>
            </a:extLst>
          </p:cNvPr>
          <p:cNvPicPr>
            <a:picLocks noChangeAspect="1"/>
          </p:cNvPicPr>
          <p:nvPr/>
        </p:nvPicPr>
        <p:blipFill>
          <a:blip r:embed="rId6"/>
          <a:stretch>
            <a:fillRect/>
          </a:stretch>
        </p:blipFill>
        <p:spPr>
          <a:xfrm>
            <a:off x="1592621" y="6107124"/>
            <a:ext cx="184885" cy="146959"/>
          </a:xfrm>
          <a:prstGeom prst="rect">
            <a:avLst/>
          </a:prstGeom>
        </p:spPr>
      </p:pic>
      <p:sp>
        <p:nvSpPr>
          <p:cNvPr id="15" name="Triángulo isósceles 14">
            <a:extLst>
              <a:ext uri="{FF2B5EF4-FFF2-40B4-BE49-F238E27FC236}">
                <a16:creationId xmlns:a16="http://schemas.microsoft.com/office/drawing/2014/main" id="{8DB1FE03-1264-26BB-504A-120E9B4C24D8}"/>
              </a:ext>
            </a:extLst>
          </p:cNvPr>
          <p:cNvSpPr/>
          <p:nvPr/>
        </p:nvSpPr>
        <p:spPr>
          <a:xfrm rot="10800000">
            <a:off x="2609037" y="3738456"/>
            <a:ext cx="153513" cy="105156"/>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11080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8272-F376-DCDF-AE1A-D511E9D798F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C3E1E8-1989-8AAB-A442-A35F2A1AED6F}"/>
              </a:ext>
            </a:extLst>
          </p:cNvPr>
          <p:cNvSpPr>
            <a:spLocks noGrp="1"/>
          </p:cNvSpPr>
          <p:nvPr>
            <p:ph sz="quarter" idx="11"/>
          </p:nvPr>
        </p:nvSpPr>
        <p:spPr>
          <a:xfrm>
            <a:off x="236074" y="2089758"/>
            <a:ext cx="11884733" cy="1159200"/>
          </a:xfrm>
        </p:spPr>
        <p:txBody>
          <a:bodyPr/>
          <a:lstStyle/>
          <a:p>
            <a:pPr marL="185738" lvl="0" indent="-185738">
              <a:spcBef>
                <a:spcPts val="0"/>
              </a:spcBef>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tópica</a:t>
            </a:r>
            <a:r>
              <a:rPr lang="es-ES" sz="1600" dirty="0">
                <a:solidFill>
                  <a:srgbClr val="012754"/>
                </a:solidFill>
                <a:latin typeface="Century Gothic" panose="020B0502020202020204" pitchFamily="34" charset="0"/>
                <a:sym typeface="Arial"/>
              </a:rPr>
              <a:t>, debería aplicarse una vez al día, durante un periodo de 4 semanas consecutivas, si se tolera.</a:t>
            </a:r>
            <a:r>
              <a:rPr lang="es-ES" sz="1600" baseline="30000" dirty="0">
                <a:solidFill>
                  <a:srgbClr val="012754"/>
                </a:solidFill>
                <a:latin typeface="Century Gothic" panose="020B0502020202020204" pitchFamily="34" charset="0"/>
                <a:sym typeface="Arial"/>
              </a:rPr>
              <a:t>1</a:t>
            </a:r>
            <a:endParaRPr lang="es-ES" sz="1600" baseline="30000" dirty="0">
              <a:solidFill>
                <a:srgbClr val="012754"/>
              </a:solidFill>
              <a:latin typeface="Century Gothic" panose="020B0502020202020204" pitchFamily="34" charset="0"/>
            </a:endParaRPr>
          </a:p>
          <a:p>
            <a:pPr marL="185738" lvl="0" indent="-185738">
              <a:spcBef>
                <a:spcPts val="1200"/>
              </a:spcBef>
              <a:buClr>
                <a:srgbClr val="F4A7AD"/>
              </a:buClr>
              <a:buSzPct val="100000"/>
              <a:buFont typeface="Arial"/>
              <a:buChar char="•"/>
            </a:pPr>
            <a:r>
              <a:rPr lang="es-ES" sz="1600" b="1" dirty="0">
                <a:solidFill>
                  <a:srgbClr val="012754"/>
                </a:solidFill>
                <a:latin typeface="Century Gothic" panose="020B0502020202020204" pitchFamily="34" charset="0"/>
                <a:sym typeface="Arial"/>
              </a:rPr>
              <a:t>Efectos secundarios frecuentes</a:t>
            </a:r>
            <a:r>
              <a:rPr lang="es-ES" sz="1600" dirty="0">
                <a:solidFill>
                  <a:srgbClr val="012754"/>
                </a:solidFill>
                <a:latin typeface="Century Gothic" panose="020B0502020202020204" pitchFamily="34" charset="0"/>
                <a:sym typeface="Arial"/>
              </a:rPr>
              <a:t>: Irritación, eritema, reacción, inflamación, dolor en el lugar de administración</a:t>
            </a:r>
            <a:r>
              <a:rPr lang="es-ES" sz="1600" baseline="30000" dirty="0">
                <a:solidFill>
                  <a:srgbClr val="012754"/>
                </a:solidFill>
                <a:latin typeface="Century Gothic" panose="020B0502020202020204" pitchFamily="34" charset="0"/>
                <a:sym typeface="Arial"/>
              </a:rPr>
              <a:t>1</a:t>
            </a:r>
          </a:p>
          <a:p>
            <a:pPr lvl="0">
              <a:spcBef>
                <a:spcPts val="1200"/>
              </a:spcBef>
              <a:buClr>
                <a:srgbClr val="F4A7AD"/>
              </a:buClr>
              <a:buSzPct val="100000"/>
            </a:pPr>
            <a:endParaRPr lang="es-ES" sz="1600" b="1" dirty="0">
              <a:solidFill>
                <a:srgbClr val="F4A7AD"/>
              </a:solidFill>
              <a:latin typeface="Century Gothic" panose="020B0502020202020204" pitchFamily="34" charset="0"/>
              <a:sym typeface="Arial"/>
            </a:endParaRPr>
          </a:p>
        </p:txBody>
      </p:sp>
      <p:sp>
        <p:nvSpPr>
          <p:cNvPr id="3" name="Marcador de contenido 2">
            <a:extLst>
              <a:ext uri="{FF2B5EF4-FFF2-40B4-BE49-F238E27FC236}">
                <a16:creationId xmlns:a16="http://schemas.microsoft.com/office/drawing/2014/main" id="{4CE83CB4-C7B9-4CC8-2B31-C036E392293E}"/>
              </a:ext>
            </a:extLst>
          </p:cNvPr>
          <p:cNvSpPr>
            <a:spLocks noGrp="1"/>
          </p:cNvSpPr>
          <p:nvPr>
            <p:ph sz="quarter" idx="13"/>
          </p:nvPr>
        </p:nvSpPr>
        <p:spPr/>
        <p:txBody>
          <a:bodyPr/>
          <a:lstStyle/>
          <a:p>
            <a:r>
              <a:rPr lang="es-ES" b="1" dirty="0"/>
              <a:t>Tratamientos tópicos: </a:t>
            </a:r>
            <a:r>
              <a:rPr lang="es-ES" sz="2400" b="0" dirty="0">
                <a:solidFill>
                  <a:srgbClr val="1F3864"/>
                </a:solidFill>
                <a:latin typeface="Century Gothic" panose="020B0502020202020204" pitchFamily="34" charset="0"/>
                <a:ea typeface="Montserrat"/>
                <a:cs typeface="Montserrat"/>
                <a:sym typeface="Montserrat"/>
              </a:rPr>
              <a:t>5-Fluoracilo (5-FU)</a:t>
            </a:r>
            <a:r>
              <a:rPr lang="es-ES" sz="2400" b="0" baseline="30000" dirty="0">
                <a:solidFill>
                  <a:srgbClr val="1F3864"/>
                </a:solidFill>
                <a:latin typeface="Century Gothic" panose="020B0502020202020204" pitchFamily="34" charset="0"/>
                <a:ea typeface="Montserrat"/>
                <a:cs typeface="Montserrat"/>
                <a:sym typeface="Montserrat"/>
              </a:rPr>
              <a:t>1</a:t>
            </a:r>
            <a:endParaRPr lang="es-ES" baseline="30000" dirty="0"/>
          </a:p>
        </p:txBody>
      </p:sp>
      <p:sp>
        <p:nvSpPr>
          <p:cNvPr id="26" name="Marcador de contenido 25">
            <a:extLst>
              <a:ext uri="{FF2B5EF4-FFF2-40B4-BE49-F238E27FC236}">
                <a16:creationId xmlns:a16="http://schemas.microsoft.com/office/drawing/2014/main" id="{B79C4877-3519-2360-BF5C-5AE9D773FEF3}"/>
              </a:ext>
            </a:extLst>
          </p:cNvPr>
          <p:cNvSpPr>
            <a:spLocks noGrp="1"/>
          </p:cNvSpPr>
          <p:nvPr>
            <p:ph sz="quarter" idx="24"/>
          </p:nvPr>
        </p:nvSpPr>
        <p:spPr>
          <a:xfrm>
            <a:off x="1542142" y="6359327"/>
            <a:ext cx="10352992" cy="428367"/>
          </a:xfrm>
        </p:spPr>
        <p:txBody>
          <a:bodyPr/>
          <a:lstStyle/>
          <a:p>
            <a:pPr marL="228600" indent="-228600">
              <a:buFontTx/>
              <a:buAutoNum type="arabicPeriod"/>
            </a:pPr>
            <a:r>
              <a:rPr lang="es-ES" dirty="0"/>
              <a:t>Ficha técnica </a:t>
            </a:r>
            <a:r>
              <a:rPr lang="es-ES" dirty="0" err="1"/>
              <a:t>Tolak</a:t>
            </a:r>
            <a:r>
              <a:rPr lang="es-ES" dirty="0"/>
              <a:t>® Disponible en: https://cima.aemps.es/cima/pdfs/es/ft/84849/84849_ft.pdf Último acceso: enero 2026 2. </a:t>
            </a:r>
            <a:r>
              <a:rPr lang="en-US" dirty="0"/>
              <a:t>Grada 2021. Severe LSRs such redness, pain, erosions and ulcerations can have an impact on patients' social activities and hence poor adherence to therapy. 3. Maarouf 2020: Unfortunately, nearly all patients experience some degree of pain, itching, burning, irritation, inflammation, dryness, swelling, and tenderness, which may take several weeks to subside. These unpleasant yet unavoidable side effects are the primary reason for patient noncompliance and dissatisfaction. </a:t>
            </a:r>
            <a:r>
              <a:rPr lang="es-ES" dirty="0"/>
              <a:t>4. </a:t>
            </a:r>
            <a:r>
              <a:rPr lang="en-US" dirty="0" err="1"/>
              <a:t>DermNet</a:t>
            </a:r>
            <a:r>
              <a:rPr lang="en-US" dirty="0"/>
              <a:t>. 5‑fluorouracil cream. </a:t>
            </a:r>
            <a:r>
              <a:rPr lang="en-US" dirty="0" err="1"/>
              <a:t>DermNet</a:t>
            </a:r>
            <a:r>
              <a:rPr lang="en-US" dirty="0"/>
              <a:t> NZ. [Internet]. [cited 2026 Jan 19]. Available from: https://dermnetnz.org/topics/5-fluorouracil-cream</a:t>
            </a:r>
          </a:p>
        </p:txBody>
      </p:sp>
      <p:sp>
        <p:nvSpPr>
          <p:cNvPr id="9" name="Marcador de contenido 8">
            <a:extLst>
              <a:ext uri="{FF2B5EF4-FFF2-40B4-BE49-F238E27FC236}">
                <a16:creationId xmlns:a16="http://schemas.microsoft.com/office/drawing/2014/main" id="{B9EF4BB3-36E1-831F-AB20-F94F792ADFC5}"/>
              </a:ext>
            </a:extLst>
          </p:cNvPr>
          <p:cNvSpPr>
            <a:spLocks noGrp="1"/>
          </p:cNvSpPr>
          <p:nvPr>
            <p:ph sz="quarter" idx="18"/>
          </p:nvPr>
        </p:nvSpPr>
        <p:spPr/>
        <p:txBody>
          <a:bodyPr>
            <a:normAutofit/>
          </a:bodyPr>
          <a:lstStyle/>
          <a:p>
            <a:r>
              <a:rPr lang="es-ES" dirty="0"/>
              <a:t>QUERATOSIS ACTÍNICA</a:t>
            </a:r>
          </a:p>
        </p:txBody>
      </p:sp>
      <p:sp>
        <p:nvSpPr>
          <p:cNvPr id="6" name="Rounded Rectangle 91">
            <a:extLst>
              <a:ext uri="{FF2B5EF4-FFF2-40B4-BE49-F238E27FC236}">
                <a16:creationId xmlns:a16="http://schemas.microsoft.com/office/drawing/2014/main" id="{5D2116E0-0C93-1D96-805D-2A4CBC780FAB}"/>
              </a:ext>
            </a:extLst>
          </p:cNvPr>
          <p:cNvSpPr/>
          <p:nvPr/>
        </p:nvSpPr>
        <p:spPr>
          <a:xfrm>
            <a:off x="236074" y="3323102"/>
            <a:ext cx="3020597" cy="2448779"/>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lgn="ctr">
              <a:buClr>
                <a:schemeClr val="bg1"/>
              </a:buClr>
            </a:pPr>
            <a:r>
              <a:rPr lang="es-ES" sz="1800" dirty="0">
                <a:solidFill>
                  <a:schemeClr val="bg1"/>
                </a:solidFill>
                <a:latin typeface="Century Gothic" panose="020B0502020202020204" pitchFamily="34" charset="0"/>
              </a:rPr>
              <a:t>Estos efectos secundarios son la principal causa del incumplimiento e insatisfacción del paciente.</a:t>
            </a:r>
            <a:r>
              <a:rPr lang="es-ES" sz="1800" baseline="30000" dirty="0">
                <a:solidFill>
                  <a:schemeClr val="bg1"/>
                </a:solidFill>
                <a:latin typeface="Century Gothic" panose="020B0502020202020204" pitchFamily="34" charset="0"/>
              </a:rPr>
              <a:t>2,3</a:t>
            </a:r>
            <a:r>
              <a:rPr lang="es-ES" sz="1800" dirty="0">
                <a:solidFill>
                  <a:schemeClr val="bg1"/>
                </a:solidFill>
                <a:latin typeface="Century Gothic" panose="020B0502020202020204" pitchFamily="34" charset="0"/>
              </a:rPr>
              <a:t> </a:t>
            </a:r>
          </a:p>
        </p:txBody>
      </p:sp>
      <p:sp>
        <p:nvSpPr>
          <p:cNvPr id="7" name="CuadroTexto 6">
            <a:extLst>
              <a:ext uri="{FF2B5EF4-FFF2-40B4-BE49-F238E27FC236}">
                <a16:creationId xmlns:a16="http://schemas.microsoft.com/office/drawing/2014/main" id="{2A6C7890-44CD-1BD8-29AB-287C4105F498}"/>
              </a:ext>
            </a:extLst>
          </p:cNvPr>
          <p:cNvSpPr txBox="1"/>
          <p:nvPr/>
        </p:nvSpPr>
        <p:spPr>
          <a:xfrm>
            <a:off x="6312732" y="5785780"/>
            <a:ext cx="3481347" cy="200055"/>
          </a:xfrm>
          <a:prstGeom prst="rect">
            <a:avLst/>
          </a:prstGeom>
          <a:noFill/>
        </p:spPr>
        <p:txBody>
          <a:bodyPr wrap="square">
            <a:spAutoFit/>
          </a:bodyPr>
          <a:lstStyle/>
          <a:p>
            <a:r>
              <a:rPr lang="es-ES" sz="700" kern="1200">
                <a:solidFill>
                  <a:srgbClr val="012754"/>
                </a:solidFill>
                <a:latin typeface="+mn-lt"/>
                <a:ea typeface="+mn-ea"/>
                <a:cs typeface="+mn-cs"/>
              </a:rPr>
              <a:t>Imágenes de posibles reacciones locales al uso de 5-Fluoracilo. DermNet</a:t>
            </a:r>
            <a:r>
              <a:rPr lang="es-ES" sz="700" kern="1200" baseline="30000">
                <a:solidFill>
                  <a:srgbClr val="012754"/>
                </a:solidFill>
                <a:latin typeface="+mn-lt"/>
                <a:ea typeface="+mn-ea"/>
                <a:cs typeface="+mn-cs"/>
              </a:rPr>
              <a:t>4</a:t>
            </a:r>
          </a:p>
        </p:txBody>
      </p:sp>
      <p:pic>
        <p:nvPicPr>
          <p:cNvPr id="5" name="Imagen 4" descr="Imagen en blanco y negro&#10;&#10;El contenido generado por IA puede ser incorrecto.">
            <a:extLst>
              <a:ext uri="{FF2B5EF4-FFF2-40B4-BE49-F238E27FC236}">
                <a16:creationId xmlns:a16="http://schemas.microsoft.com/office/drawing/2014/main" id="{C2D03962-F033-EE86-7126-2FAD0116C1B9}"/>
              </a:ext>
            </a:extLst>
          </p:cNvPr>
          <p:cNvPicPr>
            <a:picLocks noChangeAspect="1"/>
          </p:cNvPicPr>
          <p:nvPr/>
        </p:nvPicPr>
        <p:blipFill>
          <a:blip r:embed="rId3" cstate="email">
            <a:extLst>
              <a:ext uri="{28A0092B-C50C-407E-A947-70E740481C1C}">
                <a14:useLocalDpi xmlns:a14="http://schemas.microsoft.com/office/drawing/2010/main" val="0"/>
              </a:ext>
            </a:extLst>
          </a:blip>
          <a:srcRect l="5575" t="20829" r="58791" b="24542"/>
          <a:stretch>
            <a:fillRect/>
          </a:stretch>
        </p:blipFill>
        <p:spPr>
          <a:xfrm>
            <a:off x="3501357" y="3390822"/>
            <a:ext cx="2736627" cy="2359957"/>
          </a:xfrm>
          <a:prstGeom prst="rect">
            <a:avLst/>
          </a:prstGeom>
        </p:spPr>
      </p:pic>
      <p:pic>
        <p:nvPicPr>
          <p:cNvPr id="10" name="Imagen 9" descr="Una manzana roja&#10;&#10;El contenido generado por IA puede ser incorrecto.">
            <a:extLst>
              <a:ext uri="{FF2B5EF4-FFF2-40B4-BE49-F238E27FC236}">
                <a16:creationId xmlns:a16="http://schemas.microsoft.com/office/drawing/2014/main" id="{2E08361A-F37D-80D0-F0C0-D50759F624D1}"/>
              </a:ext>
            </a:extLst>
          </p:cNvPr>
          <p:cNvPicPr>
            <a:picLocks noChangeAspect="1"/>
          </p:cNvPicPr>
          <p:nvPr/>
        </p:nvPicPr>
        <p:blipFill>
          <a:blip r:embed="rId4" cstate="email">
            <a:extLst>
              <a:ext uri="{28A0092B-C50C-407E-A947-70E740481C1C}">
                <a14:useLocalDpi xmlns:a14="http://schemas.microsoft.com/office/drawing/2010/main" val="0"/>
              </a:ext>
            </a:extLst>
          </a:blip>
          <a:srcRect l="25173" t="24209" r="40549" b="22727"/>
          <a:stretch>
            <a:fillRect/>
          </a:stretch>
        </p:blipFill>
        <p:spPr>
          <a:xfrm>
            <a:off x="6462249" y="3429000"/>
            <a:ext cx="2532785" cy="2205508"/>
          </a:xfrm>
          <a:prstGeom prst="rect">
            <a:avLst/>
          </a:prstGeom>
        </p:spPr>
      </p:pic>
      <p:pic>
        <p:nvPicPr>
          <p:cNvPr id="12" name="Imagen 11" descr="Imagen que contiene pantalla, viendo, televisión, foto&#10;&#10;El contenido generado por IA puede ser incorrecto.">
            <a:extLst>
              <a:ext uri="{FF2B5EF4-FFF2-40B4-BE49-F238E27FC236}">
                <a16:creationId xmlns:a16="http://schemas.microsoft.com/office/drawing/2014/main" id="{B849D4A6-3127-3BB1-9F5C-8FE778FB740A}"/>
              </a:ext>
            </a:extLst>
          </p:cNvPr>
          <p:cNvPicPr>
            <a:picLocks noChangeAspect="1"/>
          </p:cNvPicPr>
          <p:nvPr/>
        </p:nvPicPr>
        <p:blipFill>
          <a:blip r:embed="rId5" cstate="email">
            <a:extLst>
              <a:ext uri="{28A0092B-C50C-407E-A947-70E740481C1C}">
                <a14:useLocalDpi xmlns:a14="http://schemas.microsoft.com/office/drawing/2010/main" val="0"/>
              </a:ext>
            </a:extLst>
          </a:blip>
          <a:srcRect l="23253" t="21481" r="39576" b="22196"/>
          <a:stretch>
            <a:fillRect/>
          </a:stretch>
        </p:blipFill>
        <p:spPr>
          <a:xfrm>
            <a:off x="9158507" y="3302000"/>
            <a:ext cx="2736627" cy="2332508"/>
          </a:xfrm>
          <a:prstGeom prst="rect">
            <a:avLst/>
          </a:prstGeom>
        </p:spPr>
      </p:pic>
    </p:spTree>
    <p:extLst>
      <p:ext uri="{BB962C8B-B14F-4D97-AF65-F5344CB8AC3E}">
        <p14:creationId xmlns:p14="http://schemas.microsoft.com/office/powerpoint/2010/main" val="784464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CB80D-7B16-0779-4D15-D93FFCF175C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E12289F-7FAA-6C81-4F91-37C6E4E58B7C}"/>
              </a:ext>
            </a:extLst>
          </p:cNvPr>
          <p:cNvSpPr>
            <a:spLocks noGrp="1"/>
          </p:cNvSpPr>
          <p:nvPr>
            <p:ph sz="quarter" idx="11"/>
          </p:nvPr>
        </p:nvSpPr>
        <p:spPr>
          <a:xfrm>
            <a:off x="475169" y="1834432"/>
            <a:ext cx="11111702" cy="1319176"/>
          </a:xfrm>
        </p:spPr>
        <p:txBody>
          <a:bodyPr/>
          <a:lstStyle/>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crema 5% </a:t>
            </a:r>
            <a:r>
              <a:rPr lang="es-ES" sz="1600" dirty="0">
                <a:solidFill>
                  <a:srgbClr val="012754"/>
                </a:solidFill>
                <a:latin typeface="Century Gothic" panose="020B0502020202020204" pitchFamily="34" charset="0"/>
                <a:sym typeface="Arial"/>
              </a:rPr>
              <a:t>tres veces por semana durante 4 semanas y dejar en piel aproximadamente 8 horas</a:t>
            </a:r>
            <a:r>
              <a:rPr lang="es-ES" sz="1600" baseline="30000" dirty="0">
                <a:solidFill>
                  <a:srgbClr val="012754"/>
                </a:solidFill>
                <a:latin typeface="Century Gothic" panose="020B0502020202020204" pitchFamily="34" charset="0"/>
                <a:sym typeface="Arial"/>
              </a:rPr>
              <a:t>1</a:t>
            </a:r>
          </a:p>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Century Gothic" panose="020B0502020202020204" pitchFamily="34" charset="0"/>
                <a:sym typeface="Arial"/>
              </a:rPr>
              <a:t>Aplicación crema 2.5% y 3.75%</a:t>
            </a:r>
            <a:r>
              <a:rPr lang="es-ES" sz="1600" dirty="0">
                <a:solidFill>
                  <a:srgbClr val="012754"/>
                </a:solidFill>
                <a:latin typeface="Century Gothic" panose="020B0502020202020204" pitchFamily="34" charset="0"/>
                <a:sym typeface="Arial"/>
              </a:rPr>
              <a:t>, una vez al día sobre la piel de la zona de tratamiento afectada, durante dos ciclos de dos semanas, separando los ciclos dos semanas sin tratamiento, áreas extensas</a:t>
            </a:r>
            <a:r>
              <a:rPr lang="es-ES" sz="1600" baseline="30000" dirty="0">
                <a:solidFill>
                  <a:srgbClr val="012754"/>
                </a:solidFill>
                <a:latin typeface="Century Gothic" panose="020B0502020202020204" pitchFamily="34" charset="0"/>
                <a:sym typeface="Arial"/>
              </a:rPr>
              <a:t>2</a:t>
            </a:r>
          </a:p>
          <a:p>
            <a:pPr marL="185738" lvl="0" indent="-185738">
              <a:spcBef>
                <a:spcPts val="0"/>
              </a:spcBef>
              <a:spcAft>
                <a:spcPts val="600"/>
              </a:spcAft>
              <a:buClr>
                <a:srgbClr val="F4A7AD"/>
              </a:buClr>
              <a:buSzPct val="100000"/>
              <a:buFont typeface="Arial"/>
              <a:buChar char="•"/>
            </a:pPr>
            <a:r>
              <a:rPr lang="es-ES" sz="1600" b="1" dirty="0">
                <a:solidFill>
                  <a:srgbClr val="012754"/>
                </a:solidFill>
                <a:latin typeface="+mj-lt"/>
                <a:sym typeface="Arial"/>
              </a:rPr>
              <a:t>Efectos adversos</a:t>
            </a:r>
            <a:r>
              <a:rPr lang="es-ES" sz="1600" dirty="0">
                <a:solidFill>
                  <a:srgbClr val="012754"/>
                </a:solidFill>
                <a:latin typeface="+mj-lt"/>
                <a:sym typeface="Arial"/>
              </a:rPr>
              <a:t>: Para </a:t>
            </a:r>
            <a:r>
              <a:rPr lang="es-ES" sz="1600" b="1" dirty="0">
                <a:solidFill>
                  <a:srgbClr val="012754"/>
                </a:solidFill>
                <a:latin typeface="+mj-lt"/>
                <a:sym typeface="Arial"/>
              </a:rPr>
              <a:t>crema 5%</a:t>
            </a:r>
            <a:r>
              <a:rPr lang="es-ES" sz="1600" dirty="0">
                <a:solidFill>
                  <a:srgbClr val="012754"/>
                </a:solidFill>
                <a:latin typeface="+mj-lt"/>
                <a:sym typeface="Arial"/>
              </a:rPr>
              <a:t>: Prurito en lugar de la aplicación (muy frecuente). Para </a:t>
            </a:r>
            <a:r>
              <a:rPr lang="es-ES" sz="1600" b="1" dirty="0">
                <a:solidFill>
                  <a:srgbClr val="012754"/>
                </a:solidFill>
                <a:latin typeface="+mj-lt"/>
                <a:sym typeface="Arial"/>
              </a:rPr>
              <a:t>crema 2,5% y 3,5%: </a:t>
            </a:r>
            <a:r>
              <a:rPr lang="es-ES" sz="1600" dirty="0">
                <a:solidFill>
                  <a:srgbClr val="012754"/>
                </a:solidFill>
                <a:latin typeface="+mj-lt"/>
              </a:rPr>
              <a:t>Enrojecimiento de la piel, costras, descamación cutánea, supuración, sequedad de la piel, hinchazón cutánea, úlceras cutáneas y reducción de la pigmentación cutánea en el sitio de aplicación.</a:t>
            </a:r>
            <a:r>
              <a:rPr lang="es-ES" sz="1600" baseline="30000" dirty="0">
                <a:solidFill>
                  <a:srgbClr val="012754"/>
                </a:solidFill>
                <a:latin typeface="+mj-lt"/>
              </a:rPr>
              <a:t>1-2</a:t>
            </a:r>
            <a:endParaRPr lang="es-ES" sz="1600" baseline="30000" dirty="0">
              <a:solidFill>
                <a:srgbClr val="012754"/>
              </a:solidFill>
              <a:latin typeface="+mj-lt"/>
              <a:sym typeface="Arial"/>
            </a:endParaRPr>
          </a:p>
        </p:txBody>
      </p:sp>
      <p:sp>
        <p:nvSpPr>
          <p:cNvPr id="3" name="Marcador de contenido 2">
            <a:extLst>
              <a:ext uri="{FF2B5EF4-FFF2-40B4-BE49-F238E27FC236}">
                <a16:creationId xmlns:a16="http://schemas.microsoft.com/office/drawing/2014/main" id="{C450C148-83ED-EE40-1AA8-4FB20FDF49C6}"/>
              </a:ext>
            </a:extLst>
          </p:cNvPr>
          <p:cNvSpPr>
            <a:spLocks noGrp="1"/>
          </p:cNvSpPr>
          <p:nvPr>
            <p:ph sz="quarter" idx="13"/>
          </p:nvPr>
        </p:nvSpPr>
        <p:spPr/>
        <p:txBody>
          <a:bodyPr/>
          <a:lstStyle/>
          <a:p>
            <a:r>
              <a:rPr lang="es-ES" b="1" dirty="0"/>
              <a:t>Tratamientos tópicos: </a:t>
            </a:r>
            <a:r>
              <a:rPr lang="es-ES" sz="2400" b="0" dirty="0" err="1">
                <a:solidFill>
                  <a:srgbClr val="1F3864"/>
                </a:solidFill>
                <a:latin typeface="Century Gothic" panose="020B0502020202020204" pitchFamily="34" charset="0"/>
                <a:ea typeface="Montserrat"/>
                <a:cs typeface="Montserrat"/>
                <a:sym typeface="Montserrat"/>
              </a:rPr>
              <a:t>Imiquimod</a:t>
            </a:r>
            <a:r>
              <a:rPr lang="es-ES" sz="2400" b="0" dirty="0">
                <a:solidFill>
                  <a:srgbClr val="1F3864"/>
                </a:solidFill>
                <a:latin typeface="Century Gothic" panose="020B0502020202020204" pitchFamily="34" charset="0"/>
                <a:ea typeface="Montserrat"/>
                <a:cs typeface="Montserrat"/>
                <a:sym typeface="Montserrat"/>
              </a:rPr>
              <a:t>(crema 5%, 2.5%, 3.75%)</a:t>
            </a:r>
            <a:r>
              <a:rPr lang="es-ES" sz="2400" b="0" baseline="30000" dirty="0">
                <a:solidFill>
                  <a:srgbClr val="1F3864"/>
                </a:solidFill>
                <a:latin typeface="Century Gothic" panose="020B0502020202020204" pitchFamily="34" charset="0"/>
                <a:ea typeface="Montserrat"/>
                <a:cs typeface="Montserrat"/>
                <a:sym typeface="Montserrat"/>
              </a:rPr>
              <a:t>1-3</a:t>
            </a:r>
            <a:endParaRPr lang="es-ES" dirty="0"/>
          </a:p>
        </p:txBody>
      </p:sp>
      <p:sp>
        <p:nvSpPr>
          <p:cNvPr id="9" name="Marcador de contenido 8">
            <a:extLst>
              <a:ext uri="{FF2B5EF4-FFF2-40B4-BE49-F238E27FC236}">
                <a16:creationId xmlns:a16="http://schemas.microsoft.com/office/drawing/2014/main" id="{1B316939-F0D2-2099-08D0-3784009036FA}"/>
              </a:ext>
            </a:extLst>
          </p:cNvPr>
          <p:cNvSpPr>
            <a:spLocks noGrp="1"/>
          </p:cNvSpPr>
          <p:nvPr>
            <p:ph sz="quarter" idx="18"/>
          </p:nvPr>
        </p:nvSpPr>
        <p:spPr/>
        <p:txBody>
          <a:bodyPr>
            <a:normAutofit/>
          </a:bodyPr>
          <a:lstStyle/>
          <a:p>
            <a:r>
              <a:rPr lang="es-ES"/>
              <a:t>QUERATOSIS ACTÍNICA</a:t>
            </a:r>
          </a:p>
        </p:txBody>
      </p:sp>
      <p:sp>
        <p:nvSpPr>
          <p:cNvPr id="6" name="Rounded Rectangle 91">
            <a:extLst>
              <a:ext uri="{FF2B5EF4-FFF2-40B4-BE49-F238E27FC236}">
                <a16:creationId xmlns:a16="http://schemas.microsoft.com/office/drawing/2014/main" id="{FD2DA2C4-A334-4C77-63E3-94BC2DF39C93}"/>
              </a:ext>
            </a:extLst>
          </p:cNvPr>
          <p:cNvSpPr/>
          <p:nvPr/>
        </p:nvSpPr>
        <p:spPr>
          <a:xfrm>
            <a:off x="329210" y="3891472"/>
            <a:ext cx="3539498" cy="2202085"/>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lgn="ctr">
              <a:buClr>
                <a:schemeClr val="bg1"/>
              </a:buClr>
            </a:pPr>
            <a:r>
              <a:rPr lang="es-ES">
                <a:solidFill>
                  <a:schemeClr val="bg1"/>
                </a:solidFill>
                <a:latin typeface="Century Gothic" panose="020B0502020202020204" pitchFamily="34" charset="0"/>
                <a:sym typeface="Candara"/>
              </a:rPr>
              <a:t>A tener en cuenta:</a:t>
            </a:r>
            <a:endParaRPr lang="es-ES">
              <a:solidFill>
                <a:schemeClr val="bg1"/>
              </a:solidFill>
              <a:latin typeface="Century Gothic" panose="020B0502020202020204" pitchFamily="34" charset="0"/>
            </a:endParaRPr>
          </a:p>
          <a:p>
            <a:pPr marL="165100" algn="ctr">
              <a:buClr>
                <a:schemeClr val="bg1"/>
              </a:buClr>
            </a:pPr>
            <a:r>
              <a:rPr lang="es-ES">
                <a:solidFill>
                  <a:schemeClr val="bg1"/>
                </a:solidFill>
                <a:latin typeface="Century Gothic" panose="020B0502020202020204" pitchFamily="34" charset="0"/>
                <a:sym typeface="Candara"/>
              </a:rPr>
              <a:t>Imiquimod puede desencadenar dermatosis inflamatorias latentes e impredecibles, y también puede desencadenar reacciones inflamatorias mucosas a distancia.</a:t>
            </a:r>
            <a:r>
              <a:rPr lang="es-ES" baseline="30000">
                <a:solidFill>
                  <a:schemeClr val="bg1"/>
                </a:solidFill>
                <a:latin typeface="Century Gothic" panose="020B0502020202020204" pitchFamily="34" charset="0"/>
                <a:sym typeface="Candara"/>
              </a:rPr>
              <a:t>3</a:t>
            </a:r>
            <a:endParaRPr lang="es-ES" baseline="30000">
              <a:solidFill>
                <a:schemeClr val="bg1"/>
              </a:solidFill>
              <a:latin typeface="Century Gothic" panose="020B0502020202020204" pitchFamily="34" charset="0"/>
            </a:endParaRPr>
          </a:p>
        </p:txBody>
      </p:sp>
      <p:sp>
        <p:nvSpPr>
          <p:cNvPr id="4" name="CuadroTexto 3">
            <a:extLst>
              <a:ext uri="{FF2B5EF4-FFF2-40B4-BE49-F238E27FC236}">
                <a16:creationId xmlns:a16="http://schemas.microsoft.com/office/drawing/2014/main" id="{7080D488-ADB5-8C97-ADDB-598D0EF7B071}"/>
              </a:ext>
            </a:extLst>
          </p:cNvPr>
          <p:cNvSpPr txBox="1"/>
          <p:nvPr/>
        </p:nvSpPr>
        <p:spPr>
          <a:xfrm>
            <a:off x="1441939" y="6425236"/>
            <a:ext cx="10453195" cy="307777"/>
          </a:xfrm>
          <a:prstGeom prst="rect">
            <a:avLst/>
          </a:prstGeom>
          <a:noFill/>
        </p:spPr>
        <p:txBody>
          <a:bodyPr wrap="square">
            <a:spAutoFit/>
          </a:bodyPr>
          <a:lstStyle/>
          <a:p>
            <a:r>
              <a:rPr lang="es-ES" sz="700" kern="1200">
                <a:solidFill>
                  <a:srgbClr val="012754"/>
                </a:solidFill>
                <a:latin typeface="+mn-lt"/>
                <a:ea typeface="+mn-ea"/>
                <a:cs typeface="+mn-cs"/>
              </a:rPr>
              <a:t>1, Ficha técnica </a:t>
            </a:r>
            <a:r>
              <a:rPr lang="es-ES" sz="700" kern="1200" err="1">
                <a:solidFill>
                  <a:srgbClr val="012754"/>
                </a:solidFill>
                <a:latin typeface="+mn-lt"/>
                <a:ea typeface="+mn-ea"/>
                <a:cs typeface="+mn-cs"/>
              </a:rPr>
              <a:t>Imunocare</a:t>
            </a:r>
            <a:r>
              <a:rPr lang="es-ES" sz="700" kern="1200">
                <a:solidFill>
                  <a:srgbClr val="012754"/>
                </a:solidFill>
                <a:latin typeface="+mn-lt"/>
                <a:ea typeface="+mn-ea"/>
                <a:cs typeface="+mn-cs"/>
              </a:rPr>
              <a:t> 50 mg/g crema </a:t>
            </a:r>
            <a:r>
              <a:rPr lang="es-ES" sz="700" kern="1200">
                <a:solidFill>
                  <a:srgbClr val="012754"/>
                </a:solidFill>
                <a:latin typeface="+mn-lt"/>
                <a:ea typeface="+mn-ea"/>
                <a:cs typeface="+mn-cs"/>
                <a:hlinkClick r:id="rId3">
                  <a:extLst>
                    <a:ext uri="{A12FA001-AC4F-418D-AE19-62706E023703}">
                      <ahyp:hlinkClr xmlns:ahyp="http://schemas.microsoft.com/office/drawing/2018/hyperlinkcolor" val="tx"/>
                    </a:ext>
                  </a:extLst>
                </a:hlinkClick>
              </a:rPr>
              <a:t>https://cima.aemps.es/cima/pdfs/ft/78406/FT_78406.pdf /.  </a:t>
            </a:r>
            <a:r>
              <a:rPr lang="es-ES" sz="700" kern="1200">
                <a:solidFill>
                  <a:srgbClr val="012754"/>
                </a:solidFill>
                <a:latin typeface="+mn-lt"/>
                <a:ea typeface="+mn-ea"/>
                <a:cs typeface="+mn-cs"/>
              </a:rPr>
              <a:t>Último acceso: Enero 2026 2, Ficha técnica </a:t>
            </a:r>
            <a:r>
              <a:rPr lang="es-ES" sz="700" kern="1200" err="1">
                <a:solidFill>
                  <a:srgbClr val="012754"/>
                </a:solidFill>
                <a:latin typeface="+mn-lt"/>
                <a:ea typeface="+mn-ea"/>
                <a:cs typeface="+mn-cs"/>
              </a:rPr>
              <a:t>Zyclara</a:t>
            </a:r>
            <a:r>
              <a:rPr lang="es-ES" sz="700" kern="1200">
                <a:solidFill>
                  <a:srgbClr val="012754"/>
                </a:solidFill>
                <a:latin typeface="+mn-lt"/>
                <a:ea typeface="+mn-ea"/>
                <a:cs typeface="+mn-cs"/>
              </a:rPr>
              <a:t> 3,75% crema https://cima.aemps.es/cima/pdfs/ft/12783002/FT_12783002.pdf/ Última acceso: Enero 2026  3, Grada A, Feldman SR, </a:t>
            </a:r>
            <a:r>
              <a:rPr lang="es-ES" sz="700" kern="1200" err="1">
                <a:solidFill>
                  <a:srgbClr val="012754"/>
                </a:solidFill>
                <a:latin typeface="+mn-lt"/>
                <a:ea typeface="+mn-ea"/>
                <a:cs typeface="+mn-cs"/>
              </a:rPr>
              <a:t>Bragazzi</a:t>
            </a:r>
            <a:r>
              <a:rPr lang="es-ES" sz="700" kern="1200">
                <a:solidFill>
                  <a:srgbClr val="012754"/>
                </a:solidFill>
                <a:latin typeface="+mn-lt"/>
                <a:ea typeface="+mn-ea"/>
                <a:cs typeface="+mn-cs"/>
              </a:rPr>
              <a:t> NL, Damiani G. </a:t>
            </a:r>
            <a:r>
              <a:rPr lang="es-ES" sz="700" kern="1200" err="1">
                <a:solidFill>
                  <a:srgbClr val="012754"/>
                </a:solidFill>
                <a:latin typeface="+mn-lt"/>
                <a:ea typeface="+mn-ea"/>
                <a:cs typeface="+mn-cs"/>
              </a:rPr>
              <a:t>Patient-reported</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outcomes</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of</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topical</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therapies</a:t>
            </a:r>
            <a:r>
              <a:rPr lang="es-ES" sz="700" kern="1200">
                <a:solidFill>
                  <a:srgbClr val="012754"/>
                </a:solidFill>
                <a:latin typeface="+mn-lt"/>
                <a:ea typeface="+mn-ea"/>
                <a:cs typeface="+mn-cs"/>
              </a:rPr>
              <a:t> in </a:t>
            </a:r>
            <a:r>
              <a:rPr lang="es-ES" sz="700" kern="1200" err="1">
                <a:solidFill>
                  <a:srgbClr val="012754"/>
                </a:solidFill>
                <a:latin typeface="+mn-lt"/>
                <a:ea typeface="+mn-ea"/>
                <a:cs typeface="+mn-cs"/>
              </a:rPr>
              <a:t>actinic</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keratosis</a:t>
            </a:r>
            <a:r>
              <a:rPr lang="es-ES" sz="700" kern="1200">
                <a:solidFill>
                  <a:srgbClr val="012754"/>
                </a:solidFill>
                <a:latin typeface="+mn-lt"/>
                <a:ea typeface="+mn-ea"/>
                <a:cs typeface="+mn-cs"/>
              </a:rPr>
              <a:t>: A </a:t>
            </a:r>
            <a:r>
              <a:rPr lang="es-ES" sz="700" kern="1200" err="1">
                <a:solidFill>
                  <a:srgbClr val="012754"/>
                </a:solidFill>
                <a:latin typeface="+mn-lt"/>
                <a:ea typeface="+mn-ea"/>
                <a:cs typeface="+mn-cs"/>
              </a:rPr>
              <a:t>systematic</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review</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Dermatol</a:t>
            </a:r>
            <a:r>
              <a:rPr lang="es-ES" sz="700" kern="1200">
                <a:solidFill>
                  <a:srgbClr val="012754"/>
                </a:solidFill>
                <a:latin typeface="+mn-lt"/>
                <a:ea typeface="+mn-ea"/>
                <a:cs typeface="+mn-cs"/>
              </a:rPr>
              <a:t> </a:t>
            </a:r>
            <a:r>
              <a:rPr lang="es-ES" sz="700" kern="1200" err="1">
                <a:solidFill>
                  <a:srgbClr val="012754"/>
                </a:solidFill>
                <a:latin typeface="+mn-lt"/>
                <a:ea typeface="+mn-ea"/>
                <a:cs typeface="+mn-cs"/>
              </a:rPr>
              <a:t>Ther</a:t>
            </a:r>
            <a:r>
              <a:rPr lang="es-ES" sz="700" kern="1200">
                <a:solidFill>
                  <a:srgbClr val="012754"/>
                </a:solidFill>
                <a:latin typeface="+mn-lt"/>
                <a:ea typeface="+mn-ea"/>
                <a:cs typeface="+mn-cs"/>
              </a:rPr>
              <a:t>. 2021 Mar;34(2):e14833 </a:t>
            </a:r>
          </a:p>
        </p:txBody>
      </p:sp>
      <p:sp>
        <p:nvSpPr>
          <p:cNvPr id="5" name="CuadroTexto 4">
            <a:extLst>
              <a:ext uri="{FF2B5EF4-FFF2-40B4-BE49-F238E27FC236}">
                <a16:creationId xmlns:a16="http://schemas.microsoft.com/office/drawing/2014/main" id="{F4F6BBB8-38AF-1ADC-CBBD-2182CC43DDDD}"/>
              </a:ext>
            </a:extLst>
          </p:cNvPr>
          <p:cNvSpPr txBox="1"/>
          <p:nvPr/>
        </p:nvSpPr>
        <p:spPr>
          <a:xfrm>
            <a:off x="5346947" y="6089291"/>
            <a:ext cx="5627077" cy="307777"/>
          </a:xfrm>
          <a:prstGeom prst="rect">
            <a:avLst/>
          </a:prstGeom>
          <a:noFill/>
        </p:spPr>
        <p:txBody>
          <a:bodyPr wrap="square">
            <a:spAutoFit/>
          </a:bodyPr>
          <a:lstStyle/>
          <a:p>
            <a:r>
              <a:rPr lang="en-US" sz="700" kern="1200" dirty="0">
                <a:solidFill>
                  <a:srgbClr val="012754"/>
                </a:solidFill>
                <a:latin typeface="+mn-lt"/>
                <a:ea typeface="+mn-ea"/>
                <a:cs typeface="+mn-cs"/>
              </a:rPr>
              <a:t>Grados de </a:t>
            </a:r>
            <a:r>
              <a:rPr lang="en-US" sz="700" kern="1200" dirty="0" err="1">
                <a:solidFill>
                  <a:srgbClr val="012754"/>
                </a:solidFill>
                <a:latin typeface="+mn-lt"/>
                <a:ea typeface="+mn-ea"/>
                <a:cs typeface="+mn-cs"/>
              </a:rPr>
              <a:t>reacciones</a:t>
            </a:r>
            <a:r>
              <a:rPr lang="en-US" sz="700" kern="1200" dirty="0">
                <a:solidFill>
                  <a:srgbClr val="012754"/>
                </a:solidFill>
                <a:latin typeface="+mn-lt"/>
                <a:ea typeface="+mn-ea"/>
                <a:cs typeface="+mn-cs"/>
              </a:rPr>
              <a:t> locales </a:t>
            </a:r>
            <a:r>
              <a:rPr lang="en-US" sz="700" kern="1200" dirty="0" err="1">
                <a:solidFill>
                  <a:srgbClr val="012754"/>
                </a:solidFill>
                <a:latin typeface="+mn-lt"/>
                <a:ea typeface="+mn-ea"/>
                <a:cs typeface="+mn-cs"/>
              </a:rPr>
              <a:t>tras</a:t>
            </a:r>
            <a:r>
              <a:rPr lang="en-US" sz="700" kern="1200" dirty="0">
                <a:solidFill>
                  <a:srgbClr val="012754"/>
                </a:solidFill>
                <a:latin typeface="+mn-lt"/>
                <a:ea typeface="+mn-ea"/>
                <a:cs typeface="+mn-cs"/>
              </a:rPr>
              <a:t> 12 días de </a:t>
            </a:r>
            <a:r>
              <a:rPr lang="en-US" sz="700" kern="1200" dirty="0" err="1">
                <a:solidFill>
                  <a:srgbClr val="012754"/>
                </a:solidFill>
                <a:latin typeface="+mn-lt"/>
                <a:ea typeface="+mn-ea"/>
                <a:cs typeface="+mn-cs"/>
              </a:rPr>
              <a:t>tratamiento</a:t>
            </a:r>
            <a:r>
              <a:rPr lang="en-US" sz="700" kern="1200" dirty="0">
                <a:solidFill>
                  <a:srgbClr val="012754"/>
                </a:solidFill>
                <a:latin typeface="+mn-lt"/>
                <a:ea typeface="+mn-ea"/>
                <a:cs typeface="+mn-cs"/>
              </a:rPr>
              <a:t> con imiquimod 5%: A, </a:t>
            </a:r>
            <a:r>
              <a:rPr lang="en-US" sz="700" kern="1200" dirty="0" err="1">
                <a:solidFill>
                  <a:srgbClr val="012754"/>
                </a:solidFill>
                <a:latin typeface="+mn-lt"/>
                <a:ea typeface="+mn-ea"/>
                <a:cs typeface="+mn-cs"/>
              </a:rPr>
              <a:t>leve</a:t>
            </a:r>
            <a:r>
              <a:rPr lang="en-US" sz="700" kern="1200" dirty="0">
                <a:solidFill>
                  <a:srgbClr val="012754"/>
                </a:solidFill>
                <a:latin typeface="+mn-lt"/>
                <a:ea typeface="+mn-ea"/>
                <a:cs typeface="+mn-cs"/>
              </a:rPr>
              <a:t>; B, </a:t>
            </a:r>
            <a:r>
              <a:rPr lang="en-US" sz="700" kern="1200" dirty="0" err="1">
                <a:solidFill>
                  <a:srgbClr val="012754"/>
                </a:solidFill>
                <a:latin typeface="+mn-lt"/>
                <a:ea typeface="+mn-ea"/>
                <a:cs typeface="+mn-cs"/>
              </a:rPr>
              <a:t>moderada</a:t>
            </a:r>
            <a:r>
              <a:rPr lang="en-US" sz="700" kern="1200" dirty="0">
                <a:solidFill>
                  <a:srgbClr val="012754"/>
                </a:solidFill>
                <a:latin typeface="+mn-lt"/>
                <a:ea typeface="+mn-ea"/>
                <a:cs typeface="+mn-cs"/>
              </a:rPr>
              <a:t>; C, grave</a:t>
            </a:r>
          </a:p>
          <a:p>
            <a:r>
              <a:rPr lang="es-ES" sz="700" kern="1200" dirty="0">
                <a:solidFill>
                  <a:srgbClr val="012754"/>
                </a:solidFill>
                <a:latin typeface="+mn-lt"/>
                <a:ea typeface="+mn-ea"/>
                <a:cs typeface="+mn-cs"/>
              </a:rPr>
              <a:t>Serra-Guillen et al</a:t>
            </a:r>
            <a:r>
              <a:rPr lang="es-ES" sz="700" kern="1200" baseline="30000" dirty="0">
                <a:solidFill>
                  <a:srgbClr val="012754"/>
                </a:solidFill>
                <a:latin typeface="+mn-lt"/>
                <a:ea typeface="+mn-ea"/>
                <a:cs typeface="+mn-cs"/>
              </a:rPr>
              <a:t>3</a:t>
            </a:r>
          </a:p>
        </p:txBody>
      </p:sp>
      <p:pic>
        <p:nvPicPr>
          <p:cNvPr id="3074" name="Picture 2">
            <a:extLst>
              <a:ext uri="{FF2B5EF4-FFF2-40B4-BE49-F238E27FC236}">
                <a16:creationId xmlns:a16="http://schemas.microsoft.com/office/drawing/2014/main" id="{29E34436-2932-E4FE-1918-4AD1B417FA77}"/>
              </a:ext>
            </a:extLst>
          </p:cNvPr>
          <p:cNvPicPr>
            <a:picLocks noChangeAspect="1" noChangeArrowheads="1"/>
          </p:cNvPicPr>
          <p:nvPr/>
        </p:nvPicPr>
        <p:blipFill>
          <a:blip r:embed="rId4" cstate="email">
            <a:alphaModFix/>
            <a:extLst>
              <a:ext uri="{28A0092B-C50C-407E-A947-70E740481C1C}">
                <a14:useLocalDpi xmlns:a14="http://schemas.microsoft.com/office/drawing/2010/main" val="0"/>
              </a:ext>
            </a:extLst>
          </a:blip>
          <a:srcRect/>
          <a:stretch>
            <a:fillRect/>
          </a:stretch>
        </p:blipFill>
        <p:spPr bwMode="auto">
          <a:xfrm>
            <a:off x="4362980" y="3891472"/>
            <a:ext cx="7380849" cy="2041266"/>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C8D4-3D9A-68DA-D330-91CD01616AE8}"/>
            </a:ext>
          </a:extLst>
        </p:cNvPr>
        <p:cNvGrpSpPr/>
        <p:nvPr/>
      </p:nvGrpSpPr>
      <p:grpSpPr>
        <a:xfrm>
          <a:off x="0" y="0"/>
          <a:ext cx="0" cy="0"/>
          <a:chOff x="0" y="0"/>
          <a:chExt cx="0" cy="0"/>
        </a:xfrm>
      </p:grpSpPr>
      <p:pic>
        <p:nvPicPr>
          <p:cNvPr id="39" name="Google Shape;423;p28" descr="after">
            <a:extLst>
              <a:ext uri="{FF2B5EF4-FFF2-40B4-BE49-F238E27FC236}">
                <a16:creationId xmlns:a16="http://schemas.microsoft.com/office/drawing/2014/main" id="{906F0454-C071-79B1-BE9C-7987BF4CF991}"/>
              </a:ext>
            </a:extLst>
          </p:cNvPr>
          <p:cNvPicPr preferRelativeResize="0"/>
          <p:nvPr/>
        </p:nvPicPr>
        <p:blipFill rotWithShape="1">
          <a:blip r:embed="rId3">
            <a:alphaModFix/>
          </a:blip>
          <a:srcRect l="7842" t="12860" r="11110" b="15624"/>
          <a:stretch/>
        </p:blipFill>
        <p:spPr>
          <a:xfrm>
            <a:off x="9403643" y="374538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40" name="Google Shape;424;p28" descr="akprepre">
            <a:extLst>
              <a:ext uri="{FF2B5EF4-FFF2-40B4-BE49-F238E27FC236}">
                <a16:creationId xmlns:a16="http://schemas.microsoft.com/office/drawing/2014/main" id="{B35863E4-6EB0-D96C-0CC5-D7EB4547D26A}"/>
              </a:ext>
            </a:extLst>
          </p:cNvPr>
          <p:cNvPicPr preferRelativeResize="0"/>
          <p:nvPr/>
        </p:nvPicPr>
        <p:blipFill rotWithShape="1">
          <a:blip r:embed="rId4">
            <a:alphaModFix/>
          </a:blip>
          <a:srcRect l="20512" t="3497" r="15384" b="20000"/>
          <a:stretch/>
        </p:blipFill>
        <p:spPr>
          <a:xfrm>
            <a:off x="4367816" y="374025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41" name="Google Shape;425;p28" descr="akduring">
            <a:extLst>
              <a:ext uri="{FF2B5EF4-FFF2-40B4-BE49-F238E27FC236}">
                <a16:creationId xmlns:a16="http://schemas.microsoft.com/office/drawing/2014/main" id="{125C9823-4A7B-0A3D-6507-45DE5BE7102B}"/>
              </a:ext>
            </a:extLst>
          </p:cNvPr>
          <p:cNvPicPr preferRelativeResize="0"/>
          <p:nvPr/>
        </p:nvPicPr>
        <p:blipFill rotWithShape="1">
          <a:blip r:embed="rId5">
            <a:alphaModFix/>
          </a:blip>
          <a:srcRect l="9243" t="3442" r="8824" b="21875"/>
          <a:stretch/>
        </p:blipFill>
        <p:spPr>
          <a:xfrm>
            <a:off x="6890806" y="3745385"/>
            <a:ext cx="2160000" cy="216000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 name="Marcador de contenido 1">
            <a:extLst>
              <a:ext uri="{FF2B5EF4-FFF2-40B4-BE49-F238E27FC236}">
                <a16:creationId xmlns:a16="http://schemas.microsoft.com/office/drawing/2014/main" id="{212A6A2B-6B58-3AED-6E0B-310FCC2538B6}"/>
              </a:ext>
            </a:extLst>
          </p:cNvPr>
          <p:cNvSpPr>
            <a:spLocks noGrp="1"/>
          </p:cNvSpPr>
          <p:nvPr>
            <p:ph sz="quarter" idx="11"/>
          </p:nvPr>
        </p:nvSpPr>
        <p:spPr>
          <a:xfrm>
            <a:off x="329513" y="1984248"/>
            <a:ext cx="11234130" cy="1319176"/>
          </a:xfrm>
        </p:spPr>
        <p:txBody>
          <a:bodyPr/>
          <a:lstStyle/>
          <a:p>
            <a:pPr marL="185738" lvl="0" indent="-185738">
              <a:spcBef>
                <a:spcPts val="0"/>
              </a:spcBef>
              <a:buClr>
                <a:srgbClr val="F4A7AD"/>
              </a:buClr>
              <a:buSzPct val="100000"/>
              <a:buFont typeface="Arial"/>
              <a:buChar char="•"/>
            </a:pPr>
            <a:r>
              <a:rPr lang="es-ES" sz="1600" b="1" dirty="0">
                <a:solidFill>
                  <a:srgbClr val="012754"/>
                </a:solidFill>
                <a:latin typeface="+mj-lt"/>
                <a:sym typeface="Arial"/>
              </a:rPr>
              <a:t>Zonas de aplicación</a:t>
            </a:r>
            <a:r>
              <a:rPr lang="es-ES" sz="1600" dirty="0">
                <a:solidFill>
                  <a:srgbClr val="012754"/>
                </a:solidFill>
                <a:latin typeface="+mj-lt"/>
                <a:sym typeface="Arial"/>
              </a:rPr>
              <a:t>: Se </a:t>
            </a:r>
            <a:r>
              <a:rPr lang="es-ES" sz="1600" dirty="0">
                <a:solidFill>
                  <a:srgbClr val="012754"/>
                </a:solidFill>
                <a:latin typeface="+mj-lt"/>
              </a:rPr>
              <a:t>aplica localmente sobre el área afectada dos veces al día, frotando el gel suavemente sobre la piel</a:t>
            </a:r>
            <a:r>
              <a:rPr lang="es-ES" sz="1600" dirty="0">
                <a:solidFill>
                  <a:srgbClr val="012754"/>
                </a:solidFill>
                <a:latin typeface="+mj-lt"/>
                <a:sym typeface="Arial"/>
              </a:rPr>
              <a:t>.</a:t>
            </a:r>
            <a:r>
              <a:rPr lang="es-ES" sz="1600" baseline="30000" dirty="0">
                <a:solidFill>
                  <a:srgbClr val="012754"/>
                </a:solidFill>
                <a:latin typeface="+mj-lt"/>
                <a:sym typeface="Arial"/>
              </a:rPr>
              <a:t>1</a:t>
            </a:r>
            <a:endParaRPr lang="es-ES" sz="1600" baseline="30000" dirty="0">
              <a:solidFill>
                <a:srgbClr val="012754"/>
              </a:solidFill>
              <a:latin typeface="+mj-lt"/>
            </a:endParaRPr>
          </a:p>
          <a:p>
            <a:pPr marL="185738" lvl="0" indent="-185738">
              <a:spcBef>
                <a:spcPts val="1200"/>
              </a:spcBef>
              <a:buClr>
                <a:srgbClr val="F4A7AD"/>
              </a:buClr>
              <a:buSzPct val="100000"/>
              <a:buFont typeface="Arial"/>
              <a:buChar char="•"/>
            </a:pPr>
            <a:r>
              <a:rPr lang="es-ES" sz="1600" dirty="0">
                <a:solidFill>
                  <a:srgbClr val="012754"/>
                </a:solidFill>
                <a:latin typeface="Century Gothic" panose="020B0502020202020204" pitchFamily="34" charset="0"/>
                <a:sym typeface="Arial"/>
              </a:rPr>
              <a:t> </a:t>
            </a:r>
            <a:r>
              <a:rPr lang="es-ES" sz="1600" b="1" dirty="0">
                <a:solidFill>
                  <a:srgbClr val="012754"/>
                </a:solidFill>
                <a:latin typeface="Century Gothic" panose="020B0502020202020204" pitchFamily="34" charset="0"/>
                <a:sym typeface="Arial"/>
              </a:rPr>
              <a:t>Superficie</a:t>
            </a:r>
            <a:r>
              <a:rPr lang="es-ES" sz="1600" dirty="0">
                <a:solidFill>
                  <a:srgbClr val="012754"/>
                </a:solidFill>
                <a:latin typeface="Century Gothic" panose="020B0502020202020204" pitchFamily="34" charset="0"/>
                <a:sym typeface="Arial"/>
              </a:rPr>
              <a:t>: hasta 200 cm</a:t>
            </a:r>
            <a:r>
              <a:rPr lang="es-ES" sz="1600" baseline="30000" dirty="0">
                <a:solidFill>
                  <a:srgbClr val="012754"/>
                </a:solidFill>
                <a:latin typeface="Century Gothic" panose="020B0502020202020204" pitchFamily="34" charset="0"/>
                <a:sym typeface="Arial"/>
              </a:rPr>
              <a:t>2</a:t>
            </a:r>
            <a:r>
              <a:rPr lang="es-ES" sz="1600" dirty="0">
                <a:solidFill>
                  <a:srgbClr val="012754"/>
                </a:solidFill>
                <a:latin typeface="Century Gothic" panose="020B0502020202020204" pitchFamily="34" charset="0"/>
                <a:sym typeface="Arial"/>
              </a:rPr>
              <a:t>.</a:t>
            </a:r>
            <a:r>
              <a:rPr lang="es-ES" sz="1600" baseline="30000" dirty="0">
                <a:solidFill>
                  <a:srgbClr val="012754"/>
                </a:solidFill>
                <a:latin typeface="Century Gothic" panose="020B0502020202020204" pitchFamily="34" charset="0"/>
                <a:sym typeface="Arial"/>
              </a:rPr>
              <a:t> 1</a:t>
            </a:r>
            <a:endParaRPr lang="es-ES" sz="1600" dirty="0">
              <a:solidFill>
                <a:srgbClr val="012754"/>
              </a:solidFill>
              <a:latin typeface="Century Gothic" panose="020B0502020202020204" pitchFamily="34" charset="0"/>
            </a:endParaRPr>
          </a:p>
          <a:p>
            <a:pPr marL="185738" lvl="0" indent="-185738">
              <a:spcBef>
                <a:spcPts val="1200"/>
              </a:spcBef>
              <a:buClr>
                <a:srgbClr val="F4A7AD"/>
              </a:buClr>
              <a:buSzPct val="100000"/>
              <a:buFont typeface="Arial"/>
              <a:buChar char="•"/>
            </a:pPr>
            <a:r>
              <a:rPr lang="es-ES" sz="1600" dirty="0">
                <a:solidFill>
                  <a:srgbClr val="012754"/>
                </a:solidFill>
                <a:latin typeface="Century Gothic" panose="020B0502020202020204" pitchFamily="34" charset="0"/>
                <a:sym typeface="Arial"/>
              </a:rPr>
              <a:t> </a:t>
            </a:r>
            <a:r>
              <a:rPr lang="es-ES" sz="1600" b="1" dirty="0">
                <a:solidFill>
                  <a:srgbClr val="012754"/>
                </a:solidFill>
                <a:latin typeface="Century Gothic" panose="020B0502020202020204" pitchFamily="34" charset="0"/>
                <a:sym typeface="Arial"/>
              </a:rPr>
              <a:t>Periodo de aplicación y duración</a:t>
            </a:r>
            <a:r>
              <a:rPr lang="es-ES" sz="1600" dirty="0">
                <a:solidFill>
                  <a:srgbClr val="012754"/>
                </a:solidFill>
                <a:latin typeface="Century Gothic" panose="020B0502020202020204" pitchFamily="34" charset="0"/>
                <a:sym typeface="Arial"/>
              </a:rPr>
              <a:t>: dos veces/día (0,5 g en 5x5 cm²). 60 - 90 días</a:t>
            </a:r>
            <a:r>
              <a:rPr lang="es-ES" sz="1600" baseline="30000" dirty="0">
                <a:solidFill>
                  <a:srgbClr val="012754"/>
                </a:solidFill>
                <a:latin typeface="Century Gothic" panose="020B0502020202020204" pitchFamily="34" charset="0"/>
                <a:sym typeface="Arial"/>
              </a:rPr>
              <a:t>1</a:t>
            </a:r>
            <a:endParaRPr lang="es-ES" sz="1600"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2C859A60-6037-F44D-3ED3-F959966EF05C}"/>
              </a:ext>
            </a:extLst>
          </p:cNvPr>
          <p:cNvSpPr>
            <a:spLocks noGrp="1"/>
          </p:cNvSpPr>
          <p:nvPr>
            <p:ph sz="quarter" idx="13"/>
          </p:nvPr>
        </p:nvSpPr>
        <p:spPr/>
        <p:txBody>
          <a:bodyPr/>
          <a:lstStyle/>
          <a:p>
            <a:r>
              <a:rPr lang="es-ES" b="1" dirty="0"/>
              <a:t>Tratamientos tópicos: </a:t>
            </a:r>
            <a:r>
              <a:rPr lang="es-ES" sz="2400" b="0" dirty="0">
                <a:solidFill>
                  <a:srgbClr val="1F3864"/>
                </a:solidFill>
                <a:latin typeface="Century Gothic" panose="020B0502020202020204" pitchFamily="34" charset="0"/>
                <a:ea typeface="Montserrat"/>
                <a:cs typeface="Montserrat"/>
                <a:sym typeface="Montserrat"/>
              </a:rPr>
              <a:t>Diclofenaco</a:t>
            </a:r>
            <a:r>
              <a:rPr lang="es-ES" sz="2400" b="0" baseline="30000" dirty="0">
                <a:solidFill>
                  <a:srgbClr val="1F3864"/>
                </a:solidFill>
                <a:latin typeface="Century Gothic" panose="020B0502020202020204" pitchFamily="34" charset="0"/>
                <a:ea typeface="Montserrat"/>
                <a:cs typeface="Montserrat"/>
                <a:sym typeface="Montserrat"/>
              </a:rPr>
              <a:t>1,2</a:t>
            </a:r>
            <a:endParaRPr lang="es-ES" dirty="0"/>
          </a:p>
        </p:txBody>
      </p:sp>
      <p:sp>
        <p:nvSpPr>
          <p:cNvPr id="9" name="Marcador de contenido 8">
            <a:extLst>
              <a:ext uri="{FF2B5EF4-FFF2-40B4-BE49-F238E27FC236}">
                <a16:creationId xmlns:a16="http://schemas.microsoft.com/office/drawing/2014/main" id="{74DE3BD9-A9B5-B393-0B8F-B23EDD7F293D}"/>
              </a:ext>
            </a:extLst>
          </p:cNvPr>
          <p:cNvSpPr>
            <a:spLocks noGrp="1"/>
          </p:cNvSpPr>
          <p:nvPr>
            <p:ph sz="quarter" idx="18"/>
          </p:nvPr>
        </p:nvSpPr>
        <p:spPr/>
        <p:txBody>
          <a:bodyPr>
            <a:normAutofit/>
          </a:bodyPr>
          <a:lstStyle/>
          <a:p>
            <a:r>
              <a:rPr lang="es-ES"/>
              <a:t>QUERATOSIS ACTÍNICA</a:t>
            </a:r>
          </a:p>
        </p:txBody>
      </p:sp>
      <p:sp>
        <p:nvSpPr>
          <p:cNvPr id="15" name="Google Shape;427;p28">
            <a:extLst>
              <a:ext uri="{FF2B5EF4-FFF2-40B4-BE49-F238E27FC236}">
                <a16:creationId xmlns:a16="http://schemas.microsoft.com/office/drawing/2014/main" id="{FC9D4653-5E3A-7E94-0C31-B0929341B3EE}"/>
              </a:ext>
            </a:extLst>
          </p:cNvPr>
          <p:cNvSpPr/>
          <p:nvPr/>
        </p:nvSpPr>
        <p:spPr>
          <a:xfrm>
            <a:off x="4258011"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Inicio</a:t>
            </a:r>
            <a:endParaRPr sz="1600" b="1">
              <a:solidFill>
                <a:schemeClr val="bg1"/>
              </a:solidFill>
              <a:latin typeface="Century Gothic" panose="020B0502020202020204" pitchFamily="34" charset="0"/>
            </a:endParaRPr>
          </a:p>
        </p:txBody>
      </p:sp>
      <p:sp>
        <p:nvSpPr>
          <p:cNvPr id="16" name="Google Shape;427;p28">
            <a:extLst>
              <a:ext uri="{FF2B5EF4-FFF2-40B4-BE49-F238E27FC236}">
                <a16:creationId xmlns:a16="http://schemas.microsoft.com/office/drawing/2014/main" id="{F0D2C430-E0AA-D247-11D9-FA3070B1E09F}"/>
              </a:ext>
            </a:extLst>
          </p:cNvPr>
          <p:cNvSpPr/>
          <p:nvPr/>
        </p:nvSpPr>
        <p:spPr>
          <a:xfrm>
            <a:off x="6789306"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baseline="30000">
                <a:solidFill>
                  <a:schemeClr val="bg1"/>
                </a:solidFill>
                <a:latin typeface="Century Gothic" panose="020B0502020202020204" pitchFamily="34" charset="0"/>
                <a:ea typeface="Candara"/>
                <a:cs typeface="Candara"/>
                <a:sym typeface="Candara"/>
              </a:rPr>
              <a:t>60 d</a:t>
            </a:r>
            <a:r>
              <a:rPr lang="es-ES" sz="1600" b="1" u="none" strike="noStrike" cap="none" baseline="30000">
                <a:solidFill>
                  <a:schemeClr val="bg1"/>
                </a:solidFill>
                <a:latin typeface="Century Gothic" panose="020B0502020202020204" pitchFamily="34" charset="0"/>
                <a:ea typeface="Candara"/>
                <a:cs typeface="Candara"/>
                <a:sym typeface="Candara"/>
              </a:rPr>
              <a:t>ías</a:t>
            </a:r>
            <a:endParaRPr sz="1600" b="1">
              <a:solidFill>
                <a:schemeClr val="bg1"/>
              </a:solidFill>
              <a:latin typeface="Century Gothic" panose="020B0502020202020204" pitchFamily="34" charset="0"/>
            </a:endParaRPr>
          </a:p>
        </p:txBody>
      </p:sp>
      <p:sp>
        <p:nvSpPr>
          <p:cNvPr id="17" name="Google Shape;427;p28">
            <a:extLst>
              <a:ext uri="{FF2B5EF4-FFF2-40B4-BE49-F238E27FC236}">
                <a16:creationId xmlns:a16="http://schemas.microsoft.com/office/drawing/2014/main" id="{388995DE-4800-F454-BA6F-84514E18D33C}"/>
              </a:ext>
            </a:extLst>
          </p:cNvPr>
          <p:cNvSpPr/>
          <p:nvPr/>
        </p:nvSpPr>
        <p:spPr>
          <a:xfrm>
            <a:off x="9293968" y="3560909"/>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200000"/>
              </a:lnSpc>
              <a:buClr>
                <a:srgbClr val="002757"/>
              </a:buClr>
              <a:buSzPts val="2000"/>
            </a:pPr>
            <a:r>
              <a:rPr lang="es-ES" sz="1600" b="1" baseline="30000">
                <a:solidFill>
                  <a:schemeClr val="bg1"/>
                </a:solidFill>
                <a:latin typeface="Century Gothic" panose="020B0502020202020204" pitchFamily="34" charset="0"/>
                <a:ea typeface="Candara"/>
                <a:cs typeface="Candara"/>
                <a:sym typeface="Candara"/>
              </a:rPr>
              <a:t>90 días</a:t>
            </a:r>
            <a:endParaRPr lang="es-ES" sz="1600" b="1">
              <a:solidFill>
                <a:schemeClr val="bg1"/>
              </a:solidFill>
              <a:latin typeface="Century Gothic" panose="020B0502020202020204" pitchFamily="34" charset="0"/>
            </a:endParaRPr>
          </a:p>
        </p:txBody>
      </p:sp>
      <p:sp>
        <p:nvSpPr>
          <p:cNvPr id="6" name="Rounded Rectangle 91">
            <a:extLst>
              <a:ext uri="{FF2B5EF4-FFF2-40B4-BE49-F238E27FC236}">
                <a16:creationId xmlns:a16="http://schemas.microsoft.com/office/drawing/2014/main" id="{74291477-B76A-DA39-7E98-A6B933B36CC6}"/>
              </a:ext>
            </a:extLst>
          </p:cNvPr>
          <p:cNvSpPr/>
          <p:nvPr/>
        </p:nvSpPr>
        <p:spPr>
          <a:xfrm>
            <a:off x="305536" y="3429000"/>
            <a:ext cx="3696690" cy="2652642"/>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dirty="0">
                <a:solidFill>
                  <a:schemeClr val="bg1"/>
                </a:solidFill>
                <a:latin typeface="Century Gothic" panose="020B0502020202020204" pitchFamily="34" charset="0"/>
                <a:sym typeface="Candara"/>
              </a:rPr>
              <a:t>Beneficios</a:t>
            </a:r>
            <a:r>
              <a:rPr lang="es-ES" sz="1800" baseline="30000" dirty="0">
                <a:solidFill>
                  <a:schemeClr val="bg1"/>
                </a:solidFill>
                <a:latin typeface="Century Gothic" panose="020B0502020202020204" pitchFamily="34" charset="0"/>
                <a:sym typeface="Candara"/>
              </a:rPr>
              <a:t>2</a:t>
            </a:r>
            <a:r>
              <a:rPr lang="es-ES" sz="1800" dirty="0">
                <a:solidFill>
                  <a:schemeClr val="bg1"/>
                </a:solidFill>
                <a:latin typeface="Century Gothic" panose="020B0502020202020204" pitchFamily="34" charset="0"/>
                <a:sym typeface="Candara"/>
              </a:rPr>
              <a:t>:</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Bajo índice de irritación</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Áreas de hasta 100cm</a:t>
            </a:r>
            <a:r>
              <a:rPr lang="es-ES" sz="1800" baseline="30000" dirty="0">
                <a:solidFill>
                  <a:schemeClr val="bg1"/>
                </a:solidFill>
                <a:latin typeface="Century Gothic" panose="020B0502020202020204" pitchFamily="34" charset="0"/>
                <a:sym typeface="Candara"/>
              </a:rPr>
              <a:t>2</a:t>
            </a:r>
            <a:endParaRPr lang="es-ES" sz="1800" dirty="0">
              <a:solidFill>
                <a:schemeClr val="bg1"/>
              </a:solidFill>
              <a:latin typeface="Century Gothic" panose="020B0502020202020204" pitchFamily="34" charset="0"/>
              <a:sym typeface="Candara"/>
            </a:endParaRPr>
          </a:p>
          <a:p>
            <a:pPr marL="165100">
              <a:buClr>
                <a:schemeClr val="bg1"/>
              </a:buClr>
            </a:pPr>
            <a:endParaRPr lang="es-ES" sz="1800" dirty="0">
              <a:solidFill>
                <a:schemeClr val="bg1"/>
              </a:solidFill>
              <a:latin typeface="Century Gothic" panose="020B0502020202020204" pitchFamily="34" charset="0"/>
              <a:sym typeface="Candara"/>
            </a:endParaRPr>
          </a:p>
          <a:p>
            <a:pPr marL="165100">
              <a:buClr>
                <a:schemeClr val="bg1"/>
              </a:buClr>
            </a:pPr>
            <a:r>
              <a:rPr lang="es-ES" sz="1800" dirty="0">
                <a:solidFill>
                  <a:schemeClr val="bg1"/>
                </a:solidFill>
                <a:latin typeface="Century Gothic" panose="020B0502020202020204" pitchFamily="34" charset="0"/>
                <a:sym typeface="Candara"/>
              </a:rPr>
              <a:t>Limitaciones</a:t>
            </a:r>
            <a:r>
              <a:rPr lang="es-ES" sz="1800" baseline="30000" dirty="0">
                <a:solidFill>
                  <a:schemeClr val="bg1"/>
                </a:solidFill>
                <a:latin typeface="Century Gothic" panose="020B0502020202020204" pitchFamily="34" charset="0"/>
                <a:sym typeface="Candara"/>
              </a:rPr>
              <a:t>2</a:t>
            </a:r>
            <a:r>
              <a:rPr lang="es-ES" sz="1800" dirty="0">
                <a:solidFill>
                  <a:schemeClr val="bg1"/>
                </a:solidFill>
                <a:latin typeface="Century Gothic" panose="020B0502020202020204" pitchFamily="34" charset="0"/>
                <a:sym typeface="Candara"/>
              </a:rPr>
              <a:t>:</a:t>
            </a:r>
          </a:p>
          <a:p>
            <a:pPr marL="450850" indent="-285750">
              <a:buClr>
                <a:schemeClr val="bg1"/>
              </a:buClr>
              <a:buFont typeface="Arial" panose="020B0604020202020204" pitchFamily="34" charset="0"/>
              <a:buChar char="•"/>
            </a:pPr>
            <a:r>
              <a:rPr lang="es-ES" sz="1800" dirty="0">
                <a:solidFill>
                  <a:schemeClr val="bg1"/>
                </a:solidFill>
                <a:latin typeface="Century Gothic" panose="020B0502020202020204" pitchFamily="34" charset="0"/>
                <a:sym typeface="Candara"/>
              </a:rPr>
              <a:t>Pauta de tratamiento de 90 días</a:t>
            </a:r>
          </a:p>
        </p:txBody>
      </p:sp>
      <p:sp>
        <p:nvSpPr>
          <p:cNvPr id="5" name="CuadroTexto 4">
            <a:extLst>
              <a:ext uri="{FF2B5EF4-FFF2-40B4-BE49-F238E27FC236}">
                <a16:creationId xmlns:a16="http://schemas.microsoft.com/office/drawing/2014/main" id="{98173AA0-C8A9-04C6-6B44-6DFC8393BFB2}"/>
              </a:ext>
            </a:extLst>
          </p:cNvPr>
          <p:cNvSpPr txBox="1"/>
          <p:nvPr/>
        </p:nvSpPr>
        <p:spPr>
          <a:xfrm>
            <a:off x="1441939" y="6445758"/>
            <a:ext cx="10453195" cy="415498"/>
          </a:xfrm>
          <a:prstGeom prst="rect">
            <a:avLst/>
          </a:prstGeom>
          <a:noFill/>
        </p:spPr>
        <p:txBody>
          <a:bodyPr wrap="square">
            <a:spAutoFit/>
          </a:bodyPr>
          <a:lstStyle/>
          <a:p>
            <a:r>
              <a:rPr lang="es-ES" sz="700" kern="1200" dirty="0">
                <a:solidFill>
                  <a:srgbClr val="012754"/>
                </a:solidFill>
                <a:latin typeface="+mn-lt"/>
                <a:ea typeface="+mn-ea"/>
                <a:cs typeface="+mn-cs"/>
              </a:rPr>
              <a:t>1, Ficha técnica </a:t>
            </a:r>
            <a:r>
              <a:rPr lang="es-ES" sz="700" kern="1200" dirty="0" err="1">
                <a:solidFill>
                  <a:srgbClr val="012754"/>
                </a:solidFill>
                <a:latin typeface="+mn-lt"/>
                <a:ea typeface="+mn-ea"/>
                <a:cs typeface="+mn-cs"/>
              </a:rPr>
              <a:t>Solaraze</a:t>
            </a:r>
            <a:r>
              <a:rPr lang="es-ES" sz="700" kern="1200" dirty="0">
                <a:solidFill>
                  <a:srgbClr val="012754"/>
                </a:solidFill>
                <a:latin typeface="+mn-lt"/>
                <a:ea typeface="+mn-ea"/>
                <a:cs typeface="+mn-cs"/>
              </a:rPr>
              <a:t> 30 mg/g gel </a:t>
            </a:r>
            <a:r>
              <a:rPr lang="es-ES" sz="700" kern="1200" dirty="0">
                <a:solidFill>
                  <a:srgbClr val="012754"/>
                </a:solidFill>
                <a:latin typeface="+mn-lt"/>
                <a:ea typeface="+mn-ea"/>
                <a:cs typeface="+mn-cs"/>
                <a:hlinkClick r:id="rId6">
                  <a:extLst>
                    <a:ext uri="{A12FA001-AC4F-418D-AE19-62706E023703}">
                      <ahyp:hlinkClr xmlns:ahyp="http://schemas.microsoft.com/office/drawing/2018/hyperlinkcolor" val="tx"/>
                    </a:ext>
                  </a:extLst>
                </a:hlinkClick>
              </a:rPr>
              <a:t>https://cima.aemps.es/cima/dochtml/ft/73714/FT_73714.pdf</a:t>
            </a:r>
            <a:r>
              <a:rPr lang="es-ES" sz="700" kern="1200" dirty="0">
                <a:solidFill>
                  <a:srgbClr val="012754"/>
                </a:solidFill>
                <a:latin typeface="+mn-lt"/>
                <a:ea typeface="+mn-ea"/>
                <a:cs typeface="+mn-cs"/>
              </a:rPr>
              <a:t>. </a:t>
            </a:r>
            <a:r>
              <a:rPr lang="es-ES" sz="700" kern="1200" dirty="0" err="1">
                <a:solidFill>
                  <a:srgbClr val="012754"/>
                </a:solidFill>
                <a:latin typeface="+mn-lt"/>
                <a:ea typeface="+mn-ea"/>
                <a:cs typeface="+mn-cs"/>
              </a:rPr>
              <a:t>Últrimo</a:t>
            </a:r>
            <a:r>
              <a:rPr lang="es-ES" sz="700" kern="1200" dirty="0">
                <a:solidFill>
                  <a:srgbClr val="012754"/>
                </a:solidFill>
                <a:latin typeface="+mn-lt"/>
                <a:ea typeface="+mn-ea"/>
                <a:cs typeface="+mn-cs"/>
              </a:rPr>
              <a:t> acceso: Enero 2026 2, </a:t>
            </a:r>
            <a:r>
              <a:rPr lang="en-US" sz="700" kern="1200" dirty="0">
                <a:solidFill>
                  <a:srgbClr val="012754"/>
                </a:solidFill>
                <a:latin typeface="+mn-lt"/>
                <a:ea typeface="+mn-ea"/>
                <a:cs typeface="+mn-cs"/>
              </a:rPr>
              <a:t>Nelson CG. Diclofenac gel in the treatment of actinic keratoses. Ther Clin Risk Manag. 2011;7:207‑211. doi:10.2147/TCRM.S12498.</a:t>
            </a:r>
          </a:p>
          <a:p>
            <a:r>
              <a:rPr lang="es-ES" sz="700" kern="1200" dirty="0">
                <a:solidFill>
                  <a:srgbClr val="012754"/>
                </a:solidFill>
                <a:latin typeface="+mn-lt"/>
                <a:ea typeface="+mn-ea"/>
                <a:cs typeface="+mn-cs"/>
              </a:rPr>
              <a:t> </a:t>
            </a:r>
          </a:p>
        </p:txBody>
      </p:sp>
    </p:spTree>
    <p:extLst>
      <p:ext uri="{BB962C8B-B14F-4D97-AF65-F5344CB8AC3E}">
        <p14:creationId xmlns:p14="http://schemas.microsoft.com/office/powerpoint/2010/main" val="1878498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FE35C-A57C-D8ED-5BE3-5135E4E34694}"/>
            </a:ext>
          </a:extLst>
        </p:cNvPr>
        <p:cNvGrpSpPr/>
        <p:nvPr/>
      </p:nvGrpSpPr>
      <p:grpSpPr>
        <a:xfrm>
          <a:off x="0" y="0"/>
          <a:ext cx="0" cy="0"/>
          <a:chOff x="0" y="0"/>
          <a:chExt cx="0" cy="0"/>
        </a:xfrm>
      </p:grpSpPr>
      <p:pic>
        <p:nvPicPr>
          <p:cNvPr id="8" name="Imagen 7" descr="Imagen que contiene hombre, persona, interior, tatuaje&#10;&#10;El contenido generado por IA puede ser incorrecto.">
            <a:extLst>
              <a:ext uri="{FF2B5EF4-FFF2-40B4-BE49-F238E27FC236}">
                <a16:creationId xmlns:a16="http://schemas.microsoft.com/office/drawing/2014/main" id="{60D40BC8-E01D-1DEB-4C2A-9A14E0C1EE62}"/>
              </a:ext>
            </a:extLst>
          </p:cNvPr>
          <p:cNvPicPr>
            <a:picLocks noChangeAspect="1"/>
          </p:cNvPicPr>
          <p:nvPr/>
        </p:nvPicPr>
        <p:blipFill>
          <a:blip r:embed="rId3">
            <a:alphaModFix/>
          </a:blip>
          <a:srcRect l="9695"/>
          <a:stretch>
            <a:fillRect/>
          </a:stretch>
        </p:blipFill>
        <p:spPr>
          <a:xfrm>
            <a:off x="4516793" y="3300858"/>
            <a:ext cx="2215046" cy="1948483"/>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1" name="Imagen 10" descr="La cara de un hombre&#10;&#10;El contenido generado por IA puede ser incorrecto.">
            <a:extLst>
              <a:ext uri="{FF2B5EF4-FFF2-40B4-BE49-F238E27FC236}">
                <a16:creationId xmlns:a16="http://schemas.microsoft.com/office/drawing/2014/main" id="{679EAA47-1408-9FB2-F336-F111CEC033FF}"/>
              </a:ext>
            </a:extLst>
          </p:cNvPr>
          <p:cNvPicPr>
            <a:picLocks noChangeAspect="1"/>
          </p:cNvPicPr>
          <p:nvPr/>
        </p:nvPicPr>
        <p:blipFill>
          <a:blip r:embed="rId4">
            <a:alphaModFix/>
          </a:blip>
          <a:srcRect l="7747"/>
          <a:stretch>
            <a:fillRect/>
          </a:stretch>
        </p:blipFill>
        <p:spPr>
          <a:xfrm>
            <a:off x="6934539" y="3300858"/>
            <a:ext cx="2363381" cy="1955217"/>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3" name="Imagen 12" descr="La cara de un hombre&#10;&#10;El contenido generado por IA puede ser incorrecto.">
            <a:extLst>
              <a:ext uri="{FF2B5EF4-FFF2-40B4-BE49-F238E27FC236}">
                <a16:creationId xmlns:a16="http://schemas.microsoft.com/office/drawing/2014/main" id="{831811BD-3E72-8553-34B4-7A046EA5CFF7}"/>
              </a:ext>
            </a:extLst>
          </p:cNvPr>
          <p:cNvPicPr>
            <a:picLocks noChangeAspect="1"/>
          </p:cNvPicPr>
          <p:nvPr/>
        </p:nvPicPr>
        <p:blipFill>
          <a:blip r:embed="rId5">
            <a:alphaModFix/>
          </a:blip>
          <a:srcRect l="7747"/>
          <a:stretch>
            <a:fillRect/>
          </a:stretch>
        </p:blipFill>
        <p:spPr>
          <a:xfrm>
            <a:off x="9472092" y="3309118"/>
            <a:ext cx="2363382" cy="195473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 name="Marcador de contenido 1">
            <a:extLst>
              <a:ext uri="{FF2B5EF4-FFF2-40B4-BE49-F238E27FC236}">
                <a16:creationId xmlns:a16="http://schemas.microsoft.com/office/drawing/2014/main" id="{F7DD419E-B980-AE9B-4DA9-34CDEDE2F206}"/>
              </a:ext>
            </a:extLst>
          </p:cNvPr>
          <p:cNvSpPr>
            <a:spLocks noGrp="1"/>
          </p:cNvSpPr>
          <p:nvPr>
            <p:ph sz="quarter" idx="11"/>
          </p:nvPr>
        </p:nvSpPr>
        <p:spPr>
          <a:xfrm>
            <a:off x="272900" y="2088026"/>
            <a:ext cx="6556621" cy="1138203"/>
          </a:xfrm>
        </p:spPr>
        <p:txBody>
          <a:bodyPr/>
          <a:lstStyle/>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b="1" u="none" strike="noStrike" cap="none">
                <a:solidFill>
                  <a:srgbClr val="012754"/>
                </a:solidFill>
                <a:latin typeface="Century Gothic" panose="020B0502020202020204" pitchFamily="34" charset="0"/>
                <a:sym typeface="Arial"/>
              </a:rPr>
              <a:t>Aplicación</a:t>
            </a:r>
            <a:r>
              <a:rPr lang="es-ES" sz="1600" u="none" strike="noStrike" cap="none">
                <a:solidFill>
                  <a:srgbClr val="012754"/>
                </a:solidFill>
                <a:latin typeface="Century Gothic" panose="020B0502020202020204" pitchFamily="34" charset="0"/>
                <a:sym typeface="Arial"/>
              </a:rPr>
              <a:t> una vez al día área 25cm2, 5 días consecutivos</a:t>
            </a:r>
            <a:r>
              <a:rPr lang="es-ES" sz="1600" u="none" strike="noStrike" cap="none" baseline="30000">
                <a:solidFill>
                  <a:srgbClr val="012754"/>
                </a:solidFill>
                <a:latin typeface="Century Gothic" panose="020B0502020202020204" pitchFamily="34" charset="0"/>
                <a:sym typeface="Arial"/>
              </a:rPr>
              <a:t>1</a:t>
            </a:r>
          </a:p>
        </p:txBody>
      </p:sp>
      <p:sp>
        <p:nvSpPr>
          <p:cNvPr id="3" name="Marcador de contenido 2">
            <a:extLst>
              <a:ext uri="{FF2B5EF4-FFF2-40B4-BE49-F238E27FC236}">
                <a16:creationId xmlns:a16="http://schemas.microsoft.com/office/drawing/2014/main" id="{E0BA10FD-2617-C20A-0ECD-22825B0024E8}"/>
              </a:ext>
            </a:extLst>
          </p:cNvPr>
          <p:cNvSpPr>
            <a:spLocks noGrp="1"/>
          </p:cNvSpPr>
          <p:nvPr>
            <p:ph sz="quarter" idx="13"/>
          </p:nvPr>
        </p:nvSpPr>
        <p:spPr/>
        <p:txBody>
          <a:bodyPr/>
          <a:lstStyle/>
          <a:p>
            <a:r>
              <a:rPr lang="es-ES" b="1" dirty="0"/>
              <a:t>Tratamientos tópicos: </a:t>
            </a:r>
            <a:r>
              <a:rPr lang="es-ES" sz="2400" b="0" dirty="0" err="1">
                <a:solidFill>
                  <a:srgbClr val="1F3864"/>
                </a:solidFill>
                <a:latin typeface="Century Gothic" panose="020B0502020202020204" pitchFamily="34" charset="0"/>
                <a:ea typeface="Montserrat"/>
                <a:cs typeface="Montserrat"/>
                <a:sym typeface="Montserrat"/>
              </a:rPr>
              <a:t>Tirbanibulina</a:t>
            </a:r>
            <a:r>
              <a:rPr lang="es-ES" sz="2400" b="0" dirty="0">
                <a:solidFill>
                  <a:srgbClr val="1F3864"/>
                </a:solidFill>
                <a:latin typeface="Century Gothic" panose="020B0502020202020204" pitchFamily="34" charset="0"/>
                <a:ea typeface="Montserrat"/>
                <a:cs typeface="Montserrat"/>
                <a:sym typeface="Montserrat"/>
              </a:rPr>
              <a:t> 1%</a:t>
            </a:r>
            <a:r>
              <a:rPr lang="es-ES" sz="2400" b="0" baseline="30000" dirty="0">
                <a:solidFill>
                  <a:srgbClr val="1F3864"/>
                </a:solidFill>
                <a:latin typeface="Century Gothic" panose="020B0502020202020204" pitchFamily="34" charset="0"/>
                <a:ea typeface="Montserrat"/>
                <a:cs typeface="Montserrat"/>
                <a:sym typeface="Montserrat"/>
              </a:rPr>
              <a:t>1-3</a:t>
            </a:r>
            <a:endParaRPr lang="es-ES" baseline="30000" dirty="0"/>
          </a:p>
        </p:txBody>
      </p:sp>
      <p:sp>
        <p:nvSpPr>
          <p:cNvPr id="9" name="Marcador de contenido 8">
            <a:extLst>
              <a:ext uri="{FF2B5EF4-FFF2-40B4-BE49-F238E27FC236}">
                <a16:creationId xmlns:a16="http://schemas.microsoft.com/office/drawing/2014/main" id="{FCA2D816-B633-EEE3-F546-9C7195AC7251}"/>
              </a:ext>
            </a:extLst>
          </p:cNvPr>
          <p:cNvSpPr>
            <a:spLocks noGrp="1"/>
          </p:cNvSpPr>
          <p:nvPr>
            <p:ph sz="quarter" idx="18"/>
          </p:nvPr>
        </p:nvSpPr>
        <p:spPr/>
        <p:txBody>
          <a:bodyPr>
            <a:normAutofit/>
          </a:bodyPr>
          <a:lstStyle/>
          <a:p>
            <a:r>
              <a:rPr lang="es-ES"/>
              <a:t>QUERATOSIS ACTÍNICA</a:t>
            </a:r>
          </a:p>
        </p:txBody>
      </p:sp>
      <p:sp>
        <p:nvSpPr>
          <p:cNvPr id="15" name="Google Shape;427;p28">
            <a:extLst>
              <a:ext uri="{FF2B5EF4-FFF2-40B4-BE49-F238E27FC236}">
                <a16:creationId xmlns:a16="http://schemas.microsoft.com/office/drawing/2014/main" id="{6992E77D-5EA7-4FCA-D66D-FFAC0BA64E57}"/>
              </a:ext>
            </a:extLst>
          </p:cNvPr>
          <p:cNvSpPr/>
          <p:nvPr/>
        </p:nvSpPr>
        <p:spPr>
          <a:xfrm>
            <a:off x="4466179"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Basal</a:t>
            </a:r>
            <a:endParaRPr sz="1600" b="1">
              <a:solidFill>
                <a:schemeClr val="bg1"/>
              </a:solidFill>
              <a:latin typeface="Century Gothic" panose="020B0502020202020204" pitchFamily="34" charset="0"/>
            </a:endParaRPr>
          </a:p>
        </p:txBody>
      </p:sp>
      <p:sp>
        <p:nvSpPr>
          <p:cNvPr id="16" name="Google Shape;427;p28">
            <a:extLst>
              <a:ext uri="{FF2B5EF4-FFF2-40B4-BE49-F238E27FC236}">
                <a16:creationId xmlns:a16="http://schemas.microsoft.com/office/drawing/2014/main" id="{A058E2CB-468B-E497-9A5C-0CD74D32920A}"/>
              </a:ext>
            </a:extLst>
          </p:cNvPr>
          <p:cNvSpPr/>
          <p:nvPr/>
        </p:nvSpPr>
        <p:spPr>
          <a:xfrm>
            <a:off x="6997474"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Día 8</a:t>
            </a:r>
            <a:endParaRPr sz="1600" b="1">
              <a:solidFill>
                <a:schemeClr val="bg1"/>
              </a:solidFill>
              <a:latin typeface="Century Gothic" panose="020B0502020202020204" pitchFamily="34" charset="0"/>
            </a:endParaRPr>
          </a:p>
        </p:txBody>
      </p:sp>
      <p:sp>
        <p:nvSpPr>
          <p:cNvPr id="17" name="Google Shape;427;p28">
            <a:extLst>
              <a:ext uri="{FF2B5EF4-FFF2-40B4-BE49-F238E27FC236}">
                <a16:creationId xmlns:a16="http://schemas.microsoft.com/office/drawing/2014/main" id="{B9B45F7F-6F61-0577-06A7-6DBF1BFB3233}"/>
              </a:ext>
            </a:extLst>
          </p:cNvPr>
          <p:cNvSpPr/>
          <p:nvPr/>
        </p:nvSpPr>
        <p:spPr>
          <a:xfrm>
            <a:off x="9502136" y="3061321"/>
            <a:ext cx="747713" cy="332185"/>
          </a:xfrm>
          <a:prstGeom prst="roundRect">
            <a:avLst>
              <a:gd name="adj" fmla="val 50000"/>
            </a:avLst>
          </a:prstGeom>
          <a:solidFill>
            <a:srgbClr val="012754"/>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2757"/>
              </a:buClr>
              <a:buSzPts val="2000"/>
              <a:buFont typeface="Candara"/>
              <a:buNone/>
            </a:pPr>
            <a:r>
              <a:rPr lang="es-ES" sz="1600" b="1" u="none" strike="noStrike" cap="none" baseline="30000">
                <a:solidFill>
                  <a:schemeClr val="bg1"/>
                </a:solidFill>
                <a:latin typeface="Century Gothic" panose="020B0502020202020204" pitchFamily="34" charset="0"/>
                <a:ea typeface="Candara"/>
                <a:cs typeface="Candara"/>
                <a:sym typeface="Candara"/>
              </a:rPr>
              <a:t>Día 57</a:t>
            </a:r>
            <a:endParaRPr sz="1600" b="1">
              <a:solidFill>
                <a:schemeClr val="bg1"/>
              </a:solidFill>
              <a:latin typeface="Century Gothic" panose="020B0502020202020204" pitchFamily="34" charset="0"/>
            </a:endParaRPr>
          </a:p>
        </p:txBody>
      </p:sp>
      <p:sp>
        <p:nvSpPr>
          <p:cNvPr id="21" name="Marcador de contenido 1">
            <a:extLst>
              <a:ext uri="{FF2B5EF4-FFF2-40B4-BE49-F238E27FC236}">
                <a16:creationId xmlns:a16="http://schemas.microsoft.com/office/drawing/2014/main" id="{FAF2A050-152A-FDB8-7B08-00768DABF94D}"/>
              </a:ext>
            </a:extLst>
          </p:cNvPr>
          <p:cNvSpPr txBox="1">
            <a:spLocks/>
          </p:cNvSpPr>
          <p:nvPr/>
        </p:nvSpPr>
        <p:spPr>
          <a:xfrm>
            <a:off x="7559929" y="1230477"/>
            <a:ext cx="3227422" cy="74289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594" lvl="0" indent="-228594">
              <a:spcBef>
                <a:spcPts val="0"/>
              </a:spcBef>
              <a:buClr>
                <a:srgbClr val="002855"/>
              </a:buClr>
              <a:buSzPts val="1600"/>
              <a:buFont typeface="Arial"/>
              <a:buChar char="•"/>
            </a:pPr>
            <a:r>
              <a:rPr lang="es-ES" sz="1600" b="0" i="0" u="none" strike="noStrike" cap="none">
                <a:solidFill>
                  <a:srgbClr val="002855"/>
                </a:solidFill>
                <a:latin typeface="+mj-lt"/>
                <a:ea typeface="Signika Medium"/>
                <a:cs typeface="Signika Medium"/>
                <a:sym typeface="Signika Light"/>
              </a:rPr>
              <a:t>Las reacciones cutáneas locales alcanzaron su punto álgido 8 días después del inicio del tratmaineto</a:t>
            </a:r>
            <a:r>
              <a:rPr lang="es-ES" sz="1600" baseline="30000">
                <a:solidFill>
                  <a:srgbClr val="012754"/>
                </a:solidFill>
                <a:latin typeface="Century Gothic" panose="020B0502020202020204" pitchFamily="34" charset="0"/>
              </a:rPr>
              <a:t>1</a:t>
            </a:r>
            <a:endParaRPr lang="es-ES" sz="1600">
              <a:latin typeface="+mj-lt"/>
            </a:endParaRPr>
          </a:p>
        </p:txBody>
      </p:sp>
      <p:cxnSp>
        <p:nvCxnSpPr>
          <p:cNvPr id="22" name="Conector recto 21">
            <a:extLst>
              <a:ext uri="{FF2B5EF4-FFF2-40B4-BE49-F238E27FC236}">
                <a16:creationId xmlns:a16="http://schemas.microsoft.com/office/drawing/2014/main" id="{3D7C450E-6A1B-A500-1277-1CB7BD117A8A}"/>
              </a:ext>
            </a:extLst>
          </p:cNvPr>
          <p:cNvCxnSpPr>
            <a:cxnSpLocks/>
          </p:cNvCxnSpPr>
          <p:nvPr/>
        </p:nvCxnSpPr>
        <p:spPr>
          <a:xfrm>
            <a:off x="8640790" y="2298216"/>
            <a:ext cx="0" cy="929199"/>
          </a:xfrm>
          <a:prstGeom prst="line">
            <a:avLst/>
          </a:prstGeom>
          <a:ln w="12700">
            <a:solidFill>
              <a:srgbClr val="5D5E5D"/>
            </a:solidFill>
          </a:ln>
          <a:effectLst/>
        </p:spPr>
        <p:style>
          <a:lnRef idx="2">
            <a:schemeClr val="accent1"/>
          </a:lnRef>
          <a:fillRef idx="0">
            <a:schemeClr val="accent1"/>
          </a:fillRef>
          <a:effectRef idx="1">
            <a:schemeClr val="accent1"/>
          </a:effectRef>
          <a:fontRef idx="minor">
            <a:schemeClr val="tx1"/>
          </a:fontRef>
        </p:style>
      </p:cxnSp>
      <p:sp>
        <p:nvSpPr>
          <p:cNvPr id="6" name="Rounded Rectangle 91">
            <a:extLst>
              <a:ext uri="{FF2B5EF4-FFF2-40B4-BE49-F238E27FC236}">
                <a16:creationId xmlns:a16="http://schemas.microsoft.com/office/drawing/2014/main" id="{15909E3B-826D-4E4B-483E-5CDD729104F6}"/>
              </a:ext>
            </a:extLst>
          </p:cNvPr>
          <p:cNvSpPr/>
          <p:nvPr/>
        </p:nvSpPr>
        <p:spPr>
          <a:xfrm>
            <a:off x="280529" y="2972657"/>
            <a:ext cx="4004155" cy="2449420"/>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a:buClr>
                <a:schemeClr val="bg1"/>
              </a:buClr>
            </a:pPr>
            <a:r>
              <a:rPr lang="es-ES" sz="1800">
                <a:solidFill>
                  <a:schemeClr val="bg1"/>
                </a:solidFill>
                <a:latin typeface="Century Gothic" panose="020B0502020202020204" pitchFamily="34" charset="0"/>
                <a:sym typeface="Candara"/>
              </a:rPr>
              <a:t>Las terapias tópicas con regímenes cortos y sencillos tienen un impacto positivo en</a:t>
            </a:r>
            <a:r>
              <a:rPr lang="es-ES" sz="1800" baseline="30000">
                <a:solidFill>
                  <a:schemeClr val="bg1"/>
                </a:solidFill>
                <a:latin typeface="Century Gothic" panose="020B0502020202020204" pitchFamily="34" charset="0"/>
                <a:sym typeface="Candara"/>
              </a:rPr>
              <a:t>2</a:t>
            </a:r>
            <a:r>
              <a:rPr lang="es-ES" sz="1800">
                <a:solidFill>
                  <a:schemeClr val="bg1"/>
                </a:solidFill>
                <a:latin typeface="Century Gothic" panose="020B0502020202020204" pitchFamily="34" charset="0"/>
                <a:sym typeface="Candara"/>
              </a:rPr>
              <a:t>: </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Satisfacción del paciente</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Adherencia al tratamiento</a:t>
            </a:r>
          </a:p>
          <a:p>
            <a:pPr marL="450850" indent="-285750">
              <a:buClr>
                <a:schemeClr val="bg1"/>
              </a:buClr>
              <a:buFont typeface="Arial" panose="020B0604020202020204" pitchFamily="34" charset="0"/>
              <a:buChar char="•"/>
            </a:pPr>
            <a:r>
              <a:rPr lang="es-ES" sz="1800">
                <a:solidFill>
                  <a:schemeClr val="bg1"/>
                </a:solidFill>
                <a:latin typeface="Century Gothic" panose="020B0502020202020204" pitchFamily="34" charset="0"/>
                <a:sym typeface="Candara"/>
              </a:rPr>
              <a:t>Calidad de vida</a:t>
            </a:r>
          </a:p>
        </p:txBody>
      </p:sp>
      <p:sp>
        <p:nvSpPr>
          <p:cNvPr id="4" name="Marcador de contenido 25">
            <a:extLst>
              <a:ext uri="{FF2B5EF4-FFF2-40B4-BE49-F238E27FC236}">
                <a16:creationId xmlns:a16="http://schemas.microsoft.com/office/drawing/2014/main" id="{C46A0734-7B97-7141-5A58-DE7C88AF87E6}"/>
              </a:ext>
            </a:extLst>
          </p:cNvPr>
          <p:cNvSpPr txBox="1">
            <a:spLocks/>
          </p:cNvSpPr>
          <p:nvPr/>
        </p:nvSpPr>
        <p:spPr>
          <a:xfrm>
            <a:off x="1482482" y="6282895"/>
            <a:ext cx="10352992" cy="428367"/>
          </a:xfrm>
          <a:prstGeom prst="rect">
            <a:avLst/>
          </a:prstGeom>
        </p:spPr>
        <p:txBody>
          <a:bodyPr vert="horz" lIns="0" tIns="0" rIns="0" bIns="0" rtlCol="0" anchor="b">
            <a:noAutofit/>
          </a:bodyPr>
          <a:lstStyle>
            <a:lvl1pPr marL="0" indent="0" algn="l" defTabSz="609585" rtl="0" eaLnBrk="1" latinLnBrk="0" hangingPunct="1">
              <a:spcBef>
                <a:spcPct val="20000"/>
              </a:spcBef>
              <a:buFontTx/>
              <a:buNone/>
              <a:defRPr sz="700" kern="1200">
                <a:solidFill>
                  <a:srgbClr val="012754"/>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Tx/>
            </a:pPr>
            <a:r>
              <a:rPr lang="es-ES"/>
              <a:t>1. Ficha técnica KLISYRI® Disponible en: https://cima.aemps.es/cima/dochtml/ft/1211558001/FT_1211558001.html Último acceso: Enero 2026 2. Grada A, Feldman SR, </a:t>
            </a:r>
            <a:r>
              <a:rPr lang="es-ES" err="1"/>
              <a:t>Bragazzi</a:t>
            </a:r>
            <a:r>
              <a:rPr lang="es-ES"/>
              <a:t> NL, Damiani G. </a:t>
            </a:r>
            <a:r>
              <a:rPr lang="es-ES" err="1"/>
              <a:t>Patient-reported</a:t>
            </a:r>
            <a:r>
              <a:rPr lang="es-ES"/>
              <a:t> </a:t>
            </a:r>
            <a:r>
              <a:rPr lang="es-ES" err="1"/>
              <a:t>outcomes</a:t>
            </a:r>
            <a:r>
              <a:rPr lang="es-ES"/>
              <a:t> </a:t>
            </a:r>
            <a:r>
              <a:rPr lang="es-ES" err="1"/>
              <a:t>of</a:t>
            </a:r>
            <a:r>
              <a:rPr lang="es-ES"/>
              <a:t> </a:t>
            </a:r>
            <a:r>
              <a:rPr lang="es-ES" err="1"/>
              <a:t>topical</a:t>
            </a:r>
            <a:r>
              <a:rPr lang="es-ES"/>
              <a:t> </a:t>
            </a:r>
            <a:r>
              <a:rPr lang="es-ES" err="1"/>
              <a:t>therapies</a:t>
            </a:r>
            <a:r>
              <a:rPr lang="es-ES"/>
              <a:t> in </a:t>
            </a:r>
            <a:r>
              <a:rPr lang="es-ES" err="1"/>
              <a:t>actinic</a:t>
            </a:r>
            <a:r>
              <a:rPr lang="es-ES"/>
              <a:t> </a:t>
            </a:r>
            <a:r>
              <a:rPr lang="es-ES" err="1"/>
              <a:t>keratosis</a:t>
            </a:r>
            <a:r>
              <a:rPr lang="es-ES"/>
              <a:t>: A </a:t>
            </a:r>
            <a:r>
              <a:rPr lang="es-ES" err="1"/>
              <a:t>systematic</a:t>
            </a:r>
            <a:r>
              <a:rPr lang="es-ES"/>
              <a:t> </a:t>
            </a:r>
            <a:r>
              <a:rPr lang="es-ES" err="1"/>
              <a:t>review</a:t>
            </a:r>
            <a:r>
              <a:rPr lang="es-ES"/>
              <a:t>. </a:t>
            </a:r>
            <a:r>
              <a:rPr lang="es-ES" err="1"/>
              <a:t>Dermatol</a:t>
            </a:r>
            <a:r>
              <a:rPr lang="es-ES"/>
              <a:t> </a:t>
            </a:r>
            <a:r>
              <a:rPr lang="es-ES" err="1"/>
              <a:t>Ther</a:t>
            </a:r>
            <a:r>
              <a:rPr lang="es-ES"/>
              <a:t>. 2021 Mar;34(2):e14833 3. </a:t>
            </a:r>
            <a:r>
              <a:rPr lang="es-ES" err="1"/>
              <a:t>Gilaberte</a:t>
            </a:r>
            <a:r>
              <a:rPr lang="es-ES"/>
              <a:t> Y, </a:t>
            </a:r>
            <a:r>
              <a:rPr lang="es-ES" err="1"/>
              <a:t>Yélamos</a:t>
            </a:r>
            <a:r>
              <a:rPr lang="es-ES"/>
              <a:t> O, </a:t>
            </a:r>
            <a:r>
              <a:rPr lang="es-ES" err="1"/>
              <a:t>Cañueto</a:t>
            </a:r>
            <a:r>
              <a:rPr lang="es-ES"/>
              <a:t> J, Serra-Guillén C, Conti A, Pajuelo F, et al. Eficacia y tolerabilidad de </a:t>
            </a:r>
            <a:r>
              <a:rPr lang="es-ES" err="1"/>
              <a:t>tirbanibulina</a:t>
            </a:r>
            <a:r>
              <a:rPr lang="es-ES"/>
              <a:t> al 1% para la queratosis actínica en la cara y el cuero cabelludo y satisfacción de los pacientes y médicos con el tratamiento (estudio TIRBASKIN). P7092 Presentado en el 52 Congreso Nacional de Dermatología y Venereología de la AEDV. Valencia, 7-10 mayo 2025. </a:t>
            </a:r>
          </a:p>
        </p:txBody>
      </p:sp>
      <p:sp>
        <p:nvSpPr>
          <p:cNvPr id="5" name="CuadroTexto 4">
            <a:extLst>
              <a:ext uri="{FF2B5EF4-FFF2-40B4-BE49-F238E27FC236}">
                <a16:creationId xmlns:a16="http://schemas.microsoft.com/office/drawing/2014/main" id="{CB0318A0-4134-D501-935B-76BD301E6D99}"/>
              </a:ext>
            </a:extLst>
          </p:cNvPr>
          <p:cNvSpPr txBox="1"/>
          <p:nvPr/>
        </p:nvSpPr>
        <p:spPr>
          <a:xfrm>
            <a:off x="7371330" y="5451781"/>
            <a:ext cx="1660270" cy="200055"/>
          </a:xfrm>
          <a:prstGeom prst="rect">
            <a:avLst/>
          </a:prstGeom>
          <a:noFill/>
        </p:spPr>
        <p:txBody>
          <a:bodyPr wrap="square">
            <a:spAutoFit/>
          </a:bodyPr>
          <a:lstStyle/>
          <a:p>
            <a:r>
              <a:rPr lang="es-ES" sz="700" kern="1200">
                <a:solidFill>
                  <a:srgbClr val="012754"/>
                </a:solidFill>
                <a:latin typeface="+mn-lt"/>
                <a:ea typeface="+mn-ea"/>
                <a:cs typeface="+mn-cs"/>
              </a:rPr>
              <a:t>Imagen de Gilaberte Y et al </a:t>
            </a:r>
            <a:r>
              <a:rPr lang="es-ES" sz="700" kern="1200" baseline="30000">
                <a:solidFill>
                  <a:srgbClr val="012754"/>
                </a:solidFill>
                <a:latin typeface="+mn-lt"/>
                <a:ea typeface="+mn-ea"/>
                <a:cs typeface="+mn-cs"/>
              </a:rPr>
              <a:t>3</a:t>
            </a:r>
          </a:p>
        </p:txBody>
      </p:sp>
    </p:spTree>
    <p:extLst>
      <p:ext uri="{BB962C8B-B14F-4D97-AF65-F5344CB8AC3E}">
        <p14:creationId xmlns:p14="http://schemas.microsoft.com/office/powerpoint/2010/main" val="2381540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D504-35C4-5BDC-8DD9-D996EF616F8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558010-1CBA-C527-87EE-1A773AEAFFEB}"/>
              </a:ext>
            </a:extLst>
          </p:cNvPr>
          <p:cNvSpPr>
            <a:spLocks noGrp="1"/>
          </p:cNvSpPr>
          <p:nvPr>
            <p:ph sz="quarter" idx="11"/>
          </p:nvPr>
        </p:nvSpPr>
        <p:spPr>
          <a:xfrm>
            <a:off x="329514" y="2300068"/>
            <a:ext cx="11296429" cy="1803198"/>
          </a:xfrm>
        </p:spPr>
        <p:txBody>
          <a:bodyPr/>
          <a:lstStyle/>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Tiene un </a:t>
            </a:r>
            <a:r>
              <a:rPr lang="es-ES" sz="1600" b="1" u="none" strike="noStrike" cap="none" dirty="0">
                <a:solidFill>
                  <a:srgbClr val="012754"/>
                </a:solidFill>
                <a:latin typeface="Century Gothic" panose="020B0502020202020204" pitchFamily="34" charset="0"/>
                <a:sym typeface="Arial"/>
              </a:rPr>
              <a:t>perfil de seguridad favorable con efectos adversos locales leves</a:t>
            </a:r>
            <a:r>
              <a:rPr lang="es-ES" sz="1600" u="none" strike="noStrike" cap="none" dirty="0">
                <a:solidFill>
                  <a:srgbClr val="012754"/>
                </a:solidFill>
                <a:latin typeface="Century Gothic" panose="020B0502020202020204" pitchFamily="34" charset="0"/>
                <a:sym typeface="Arial"/>
              </a:rPr>
              <a:t>, como prurito y dolor en el sitio de aplicación. No se han reportado eventos adversos sistémicos graves.</a:t>
            </a:r>
            <a:r>
              <a:rPr lang="es-ES" sz="1600" u="none" strike="noStrike" cap="none" baseline="30000" dirty="0">
                <a:solidFill>
                  <a:srgbClr val="012754"/>
                </a:solidFill>
                <a:latin typeface="Century Gothic" panose="020B0502020202020204" pitchFamily="34" charset="0"/>
                <a:sym typeface="Arial"/>
              </a:rPr>
              <a:t>[1-3]</a:t>
            </a:r>
          </a:p>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La </a:t>
            </a:r>
            <a:r>
              <a:rPr lang="es-ES" sz="1600" b="1" u="none" strike="noStrike" cap="none" dirty="0">
                <a:solidFill>
                  <a:srgbClr val="012754"/>
                </a:solidFill>
                <a:latin typeface="Century Gothic" panose="020B0502020202020204" pitchFamily="34" charset="0"/>
                <a:sym typeface="Arial"/>
              </a:rPr>
              <a:t>corta duración del tratamiento y la buena tolerabilidad </a:t>
            </a:r>
            <a:r>
              <a:rPr lang="es-ES" sz="1600" u="none" strike="noStrike" cap="none" dirty="0">
                <a:solidFill>
                  <a:srgbClr val="012754"/>
                </a:solidFill>
                <a:latin typeface="Century Gothic" panose="020B0502020202020204" pitchFamily="34" charset="0"/>
                <a:sym typeface="Arial"/>
              </a:rPr>
              <a:t>de </a:t>
            </a:r>
            <a:r>
              <a:rPr lang="es-ES" sz="1600" u="none" strike="noStrike" cap="none" dirty="0" err="1">
                <a:solidFill>
                  <a:srgbClr val="012754"/>
                </a:solidFill>
                <a:latin typeface="Century Gothic" panose="020B0502020202020204" pitchFamily="34" charset="0"/>
                <a:sym typeface="Arial"/>
              </a:rPr>
              <a:t>tirbanibulina</a:t>
            </a:r>
            <a:r>
              <a:rPr lang="es-ES" sz="1600" u="none" strike="noStrike" cap="none" dirty="0">
                <a:solidFill>
                  <a:srgbClr val="012754"/>
                </a:solidFill>
                <a:latin typeface="Century Gothic" panose="020B0502020202020204" pitchFamily="34" charset="0"/>
                <a:sym typeface="Arial"/>
              </a:rPr>
              <a:t> </a:t>
            </a:r>
            <a:r>
              <a:rPr lang="es-ES" sz="1600" b="1" u="none" strike="noStrike" cap="none" dirty="0">
                <a:solidFill>
                  <a:srgbClr val="012754"/>
                </a:solidFill>
                <a:latin typeface="Century Gothic" panose="020B0502020202020204" pitchFamily="34" charset="0"/>
                <a:sym typeface="Arial"/>
              </a:rPr>
              <a:t>pueden mejorar la adherencia </a:t>
            </a:r>
            <a:r>
              <a:rPr lang="es-ES" sz="1600" u="none" strike="noStrike" cap="none" dirty="0">
                <a:solidFill>
                  <a:srgbClr val="012754"/>
                </a:solidFill>
                <a:latin typeface="Century Gothic" panose="020B0502020202020204" pitchFamily="34" charset="0"/>
                <a:sym typeface="Arial"/>
              </a:rPr>
              <a:t>del paciente al tratamiento, lo cual es crucial para el éxito terapéutico.</a:t>
            </a:r>
            <a:r>
              <a:rPr lang="es-ES" sz="1600" u="none" strike="noStrike" cap="none" baseline="30000" dirty="0">
                <a:solidFill>
                  <a:srgbClr val="012754"/>
                </a:solidFill>
                <a:latin typeface="Century Gothic" panose="020B0502020202020204" pitchFamily="34" charset="0"/>
                <a:sym typeface="Arial"/>
              </a:rPr>
              <a:t>[1][3]</a:t>
            </a:r>
          </a:p>
          <a:p>
            <a:pPr marL="185738" marR="0" lvl="0" indent="-185738" algn="l" rtl="0">
              <a:lnSpc>
                <a:spcPct val="100000"/>
              </a:lnSpc>
              <a:spcBef>
                <a:spcPts val="0"/>
              </a:spcBef>
              <a:spcAft>
                <a:spcPts val="600"/>
              </a:spcAft>
              <a:buClr>
                <a:srgbClr val="F4A7AD"/>
              </a:buClr>
              <a:buSzPct val="100000"/>
              <a:buFont typeface="Arial" panose="020B0604020202020204" pitchFamily="34" charset="0"/>
              <a:buChar char="•"/>
            </a:pPr>
            <a:r>
              <a:rPr lang="es-ES" sz="1600" u="none" strike="noStrike" cap="none" dirty="0">
                <a:solidFill>
                  <a:srgbClr val="012754"/>
                </a:solidFill>
                <a:latin typeface="Century Gothic" panose="020B0502020202020204" pitchFamily="34" charset="0"/>
                <a:sym typeface="Arial"/>
              </a:rPr>
              <a:t>La </a:t>
            </a:r>
            <a:r>
              <a:rPr lang="es-ES" sz="1600" b="1" u="none" strike="noStrike" cap="none" dirty="0">
                <a:solidFill>
                  <a:srgbClr val="012754"/>
                </a:solidFill>
                <a:latin typeface="Century Gothic" panose="020B0502020202020204" pitchFamily="34" charset="0"/>
                <a:sym typeface="Arial"/>
              </a:rPr>
              <a:t>alta adherencia y tolerabilidad</a:t>
            </a:r>
            <a:r>
              <a:rPr lang="es-ES" sz="1600" dirty="0">
                <a:solidFill>
                  <a:srgbClr val="012754"/>
                </a:solidFill>
                <a:latin typeface="Century Gothic" panose="020B0502020202020204" pitchFamily="34" charset="0"/>
                <a:sym typeface="Arial"/>
              </a:rPr>
              <a:t>, junto con un </a:t>
            </a:r>
            <a:r>
              <a:rPr lang="es-ES" sz="1600" b="1" dirty="0">
                <a:solidFill>
                  <a:srgbClr val="012754"/>
                </a:solidFill>
                <a:latin typeface="Century Gothic" panose="020B0502020202020204" pitchFamily="34" charset="0"/>
                <a:sym typeface="Arial"/>
              </a:rPr>
              <a:t>régimen corto de solo 5 días </a:t>
            </a:r>
            <a:r>
              <a:rPr lang="es-ES" sz="1600" dirty="0">
                <a:solidFill>
                  <a:srgbClr val="012754"/>
                </a:solidFill>
                <a:latin typeface="Century Gothic" panose="020B0502020202020204" pitchFamily="34" charset="0"/>
                <a:sym typeface="Arial"/>
              </a:rPr>
              <a:t>en un único ciclo pueden </a:t>
            </a:r>
            <a:r>
              <a:rPr lang="es-ES" sz="1600" b="1" dirty="0">
                <a:solidFill>
                  <a:srgbClr val="012754"/>
                </a:solidFill>
                <a:latin typeface="Century Gothic" panose="020B0502020202020204" pitchFamily="34" charset="0"/>
                <a:sym typeface="Arial"/>
              </a:rPr>
              <a:t>mejorar notablemente la experiencia del paciente</a:t>
            </a:r>
            <a:r>
              <a:rPr lang="es-ES" sz="1600" dirty="0">
                <a:solidFill>
                  <a:srgbClr val="012754"/>
                </a:solidFill>
                <a:latin typeface="Century Gothic" panose="020B0502020202020204" pitchFamily="34" charset="0"/>
                <a:sym typeface="Arial"/>
              </a:rPr>
              <a:t> y aportar ventajas del coste y conveniencia frente a tratamientos más prolongados.</a:t>
            </a:r>
            <a:r>
              <a:rPr lang="es-ES" sz="1600" baseline="30000" dirty="0">
                <a:solidFill>
                  <a:srgbClr val="012754"/>
                </a:solidFill>
                <a:latin typeface="Century Gothic" panose="020B0502020202020204" pitchFamily="34" charset="0"/>
                <a:sym typeface="Arial"/>
              </a:rPr>
              <a:t>1-3</a:t>
            </a:r>
            <a:endParaRPr lang="es-ES" sz="1600" u="none" strike="noStrike" cap="none" baseline="30000" dirty="0">
              <a:solidFill>
                <a:srgbClr val="012754"/>
              </a:solidFill>
              <a:latin typeface="Century Gothic" panose="020B0502020202020204" pitchFamily="34" charset="0"/>
              <a:sym typeface="Arial"/>
            </a:endParaRPr>
          </a:p>
        </p:txBody>
      </p:sp>
      <p:sp>
        <p:nvSpPr>
          <p:cNvPr id="3" name="Marcador de contenido 2">
            <a:extLst>
              <a:ext uri="{FF2B5EF4-FFF2-40B4-BE49-F238E27FC236}">
                <a16:creationId xmlns:a16="http://schemas.microsoft.com/office/drawing/2014/main" id="{56006906-67BB-B703-EDFF-989D9B3587E3}"/>
              </a:ext>
            </a:extLst>
          </p:cNvPr>
          <p:cNvSpPr>
            <a:spLocks noGrp="1"/>
          </p:cNvSpPr>
          <p:nvPr>
            <p:ph sz="quarter" idx="13"/>
          </p:nvPr>
        </p:nvSpPr>
        <p:spPr/>
        <p:txBody>
          <a:bodyPr/>
          <a:lstStyle/>
          <a:p>
            <a:r>
              <a:rPr lang="es-ES" sz="2800" b="1" err="1">
                <a:solidFill>
                  <a:srgbClr val="1F3864"/>
                </a:solidFill>
                <a:latin typeface="Century Gothic" panose="020B0502020202020204" pitchFamily="34" charset="0"/>
                <a:ea typeface="Montserrat"/>
                <a:cs typeface="Montserrat"/>
                <a:sym typeface="Montserrat"/>
              </a:rPr>
              <a:t>Klisyri</a:t>
            </a:r>
            <a:r>
              <a:rPr lang="es-ES" sz="2800" b="1" baseline="30000">
                <a:solidFill>
                  <a:srgbClr val="1F3864"/>
                </a:solidFill>
                <a:latin typeface="Century Gothic" panose="020B0502020202020204" pitchFamily="34" charset="0"/>
                <a:ea typeface="Montserrat"/>
                <a:cs typeface="Montserrat"/>
                <a:sym typeface="Montserrat"/>
              </a:rPr>
              <a:t>®</a:t>
            </a:r>
            <a:r>
              <a:rPr lang="es-ES" sz="2800" b="1">
                <a:solidFill>
                  <a:srgbClr val="1F3864"/>
                </a:solidFill>
                <a:latin typeface="Century Gothic" panose="020B0502020202020204" pitchFamily="34" charset="0"/>
                <a:ea typeface="Montserrat"/>
                <a:cs typeface="Montserrat"/>
                <a:sym typeface="Montserrat"/>
              </a:rPr>
              <a:t> </a:t>
            </a:r>
            <a:r>
              <a:rPr lang="es-ES" sz="2400" b="1">
                <a:solidFill>
                  <a:srgbClr val="1F3864"/>
                </a:solidFill>
                <a:latin typeface="Century Gothic" panose="020B0502020202020204" pitchFamily="34" charset="0"/>
                <a:ea typeface="Montserrat"/>
                <a:cs typeface="Montserrat"/>
                <a:sym typeface="Montserrat"/>
              </a:rPr>
              <a:t>(</a:t>
            </a:r>
            <a:r>
              <a:rPr lang="es-ES" sz="2400" b="1" err="1">
                <a:solidFill>
                  <a:srgbClr val="1F3864"/>
                </a:solidFill>
                <a:latin typeface="Century Gothic" panose="020B0502020202020204" pitchFamily="34" charset="0"/>
                <a:ea typeface="Montserrat"/>
                <a:cs typeface="Montserrat"/>
                <a:sym typeface="Montserrat"/>
              </a:rPr>
              <a:t>Tirbanibulina</a:t>
            </a:r>
            <a:r>
              <a:rPr lang="es-ES" sz="2400" b="1">
                <a:solidFill>
                  <a:srgbClr val="1F3864"/>
                </a:solidFill>
                <a:latin typeface="Century Gothic" panose="020B0502020202020204" pitchFamily="34" charset="0"/>
                <a:ea typeface="Montserrat"/>
                <a:cs typeface="Montserrat"/>
                <a:sym typeface="Montserrat"/>
              </a:rPr>
              <a:t> 1%): </a:t>
            </a:r>
            <a:br>
              <a:rPr lang="es-ES" sz="2400" b="0">
                <a:solidFill>
                  <a:srgbClr val="1F3864"/>
                </a:solidFill>
                <a:latin typeface="Century Gothic" panose="020B0502020202020204" pitchFamily="34" charset="0"/>
                <a:ea typeface="Montserrat"/>
                <a:cs typeface="Montserrat"/>
                <a:sym typeface="Montserrat"/>
              </a:rPr>
            </a:br>
            <a:r>
              <a:rPr lang="es-ES" sz="2400" b="0">
                <a:solidFill>
                  <a:srgbClr val="1F3864"/>
                </a:solidFill>
                <a:latin typeface="Century Gothic" panose="020B0502020202020204" pitchFamily="34" charset="0"/>
                <a:ea typeface="Montserrat"/>
                <a:cs typeface="Montserrat"/>
                <a:sym typeface="Montserrat"/>
              </a:rPr>
              <a:t>Posología corta y buena tolerabilidad</a:t>
            </a:r>
            <a:r>
              <a:rPr lang="es-ES" sz="2400" b="0" baseline="30000">
                <a:solidFill>
                  <a:srgbClr val="1F3864"/>
                </a:solidFill>
                <a:latin typeface="Century Gothic" panose="020B0502020202020204" pitchFamily="34" charset="0"/>
                <a:ea typeface="Montserrat"/>
                <a:cs typeface="Montserrat"/>
                <a:sym typeface="Montserrat"/>
              </a:rPr>
              <a:t>1-6</a:t>
            </a:r>
            <a:endParaRPr lang="es-ES"/>
          </a:p>
        </p:txBody>
      </p:sp>
      <p:sp>
        <p:nvSpPr>
          <p:cNvPr id="26" name="Marcador de contenido 25">
            <a:extLst>
              <a:ext uri="{FF2B5EF4-FFF2-40B4-BE49-F238E27FC236}">
                <a16:creationId xmlns:a16="http://schemas.microsoft.com/office/drawing/2014/main" id="{88E6C81A-B328-024E-83EA-1A74F858A554}"/>
              </a:ext>
            </a:extLst>
          </p:cNvPr>
          <p:cNvSpPr>
            <a:spLocks noGrp="1"/>
          </p:cNvSpPr>
          <p:nvPr>
            <p:ph sz="quarter" idx="24"/>
          </p:nvPr>
        </p:nvSpPr>
        <p:spPr>
          <a:xfrm>
            <a:off x="1515763" y="6020870"/>
            <a:ext cx="10352992" cy="668256"/>
          </a:xfrm>
        </p:spPr>
        <p:txBody>
          <a:bodyPr/>
          <a:lstStyle/>
          <a:p>
            <a:r>
              <a:rPr lang="es-ES" dirty="0"/>
              <a:t>1, Ficha técnica KLISYRI® Disponible en: https://cima.aemps.es/cima/dochtml/ft/1211558001/FT_1211558001.html Último acceso: Enero 2026. 2, </a:t>
            </a:r>
            <a:r>
              <a:rPr lang="es-ES" dirty="0" err="1"/>
              <a:t>Eisen</a:t>
            </a:r>
            <a:r>
              <a:rPr lang="es-ES" dirty="0"/>
              <a:t> DB, </a:t>
            </a:r>
            <a:r>
              <a:rPr lang="es-ES" dirty="0" err="1"/>
              <a:t>Asgari</a:t>
            </a:r>
            <a:r>
              <a:rPr lang="es-ES" dirty="0"/>
              <a:t> MM, Bennett DD, et al. </a:t>
            </a:r>
            <a:r>
              <a:rPr lang="es-ES" dirty="0" err="1"/>
              <a:t>Guidelines</a:t>
            </a:r>
            <a:r>
              <a:rPr lang="es-ES" dirty="0"/>
              <a:t> </a:t>
            </a:r>
            <a:r>
              <a:rPr lang="es-ES" dirty="0" err="1"/>
              <a:t>of</a:t>
            </a:r>
            <a:r>
              <a:rPr lang="es-ES" dirty="0"/>
              <a:t> Care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J Am Acad </a:t>
            </a:r>
            <a:r>
              <a:rPr lang="es-ES" dirty="0" err="1"/>
              <a:t>Dermatol</a:t>
            </a:r>
            <a:r>
              <a:rPr lang="es-ES" dirty="0"/>
              <a:t>. 2021;85(4) . doi:10.1016/j.jaad.2021.02.082. 3, </a:t>
            </a:r>
            <a:r>
              <a:rPr lang="es-ES" dirty="0" err="1"/>
              <a:t>Heppt</a:t>
            </a:r>
            <a:r>
              <a:rPr lang="es-ES" dirty="0"/>
              <a:t> MV, </a:t>
            </a:r>
            <a:r>
              <a:rPr lang="es-ES" dirty="0" err="1"/>
              <a:t>Dykukha</a:t>
            </a:r>
            <a:r>
              <a:rPr lang="es-ES" dirty="0"/>
              <a:t> I, </a:t>
            </a:r>
            <a:r>
              <a:rPr lang="es-ES" dirty="0" err="1"/>
              <a:t>Graziadio</a:t>
            </a:r>
            <a:r>
              <a:rPr lang="es-ES" dirty="0"/>
              <a:t> S, et al. Comparative </a:t>
            </a:r>
            <a:r>
              <a:rPr lang="es-ES" dirty="0" err="1"/>
              <a:t>Efficacy</a:t>
            </a:r>
            <a:r>
              <a:rPr lang="es-ES" dirty="0"/>
              <a:t> and Safety </a:t>
            </a:r>
            <a:r>
              <a:rPr lang="es-ES" dirty="0" err="1"/>
              <a:t>of</a:t>
            </a:r>
            <a:r>
              <a:rPr lang="es-ES" dirty="0"/>
              <a:t> </a:t>
            </a:r>
            <a:r>
              <a:rPr lang="es-ES" dirty="0" err="1"/>
              <a:t>Tirbanibulin</a:t>
            </a:r>
            <a:r>
              <a:rPr lang="es-ES" dirty="0"/>
              <a:t> </a:t>
            </a:r>
            <a:r>
              <a:rPr lang="es-ES" dirty="0" err="1"/>
              <a:t>for</a:t>
            </a:r>
            <a:r>
              <a:rPr lang="es-ES" dirty="0"/>
              <a:t> </a:t>
            </a:r>
            <a:r>
              <a:rPr lang="es-ES" dirty="0" err="1"/>
              <a:t>Actinic</a:t>
            </a:r>
            <a:r>
              <a:rPr lang="es-ES" dirty="0"/>
              <a:t> </a:t>
            </a:r>
            <a:r>
              <a:rPr lang="es-ES" dirty="0" err="1"/>
              <a:t>Keratosis</a:t>
            </a:r>
            <a:r>
              <a:rPr lang="es-ES" dirty="0"/>
              <a:t> </a:t>
            </a:r>
            <a:r>
              <a:rPr lang="es-ES" dirty="0" err="1"/>
              <a:t>of</a:t>
            </a:r>
            <a:r>
              <a:rPr lang="es-ES" dirty="0"/>
              <a:t> </a:t>
            </a:r>
            <a:r>
              <a:rPr lang="es-ES" dirty="0" err="1"/>
              <a:t>the</a:t>
            </a:r>
            <a:r>
              <a:rPr lang="es-ES" dirty="0"/>
              <a:t> </a:t>
            </a:r>
            <a:r>
              <a:rPr lang="es-ES" dirty="0" err="1"/>
              <a:t>Face</a:t>
            </a:r>
            <a:r>
              <a:rPr lang="es-ES" dirty="0"/>
              <a:t> and </a:t>
            </a:r>
            <a:r>
              <a:rPr lang="es-ES" dirty="0" err="1"/>
              <a:t>Scalp</a:t>
            </a:r>
            <a:r>
              <a:rPr lang="es-ES" dirty="0"/>
              <a:t> in </a:t>
            </a:r>
            <a:r>
              <a:rPr lang="es-ES" dirty="0" err="1"/>
              <a:t>Europe</a:t>
            </a:r>
            <a:r>
              <a:rPr lang="es-ES" dirty="0"/>
              <a:t>: A </a:t>
            </a:r>
            <a:r>
              <a:rPr lang="es-ES" dirty="0" err="1"/>
              <a:t>Systematic</a:t>
            </a:r>
            <a:r>
              <a:rPr lang="es-ES" dirty="0"/>
              <a:t> </a:t>
            </a:r>
            <a:r>
              <a:rPr lang="es-ES" dirty="0" err="1"/>
              <a:t>Review</a:t>
            </a:r>
            <a:r>
              <a:rPr lang="es-ES" dirty="0"/>
              <a:t> and Network Meta-</a:t>
            </a:r>
            <a:r>
              <a:rPr lang="es-ES" dirty="0" err="1"/>
              <a:t>Analysis</a:t>
            </a:r>
            <a:r>
              <a:rPr lang="es-ES" dirty="0"/>
              <a:t> </a:t>
            </a:r>
            <a:r>
              <a:rPr lang="es-ES" dirty="0" err="1"/>
              <a:t>of</a:t>
            </a:r>
            <a:r>
              <a:rPr lang="es-ES" dirty="0"/>
              <a:t> </a:t>
            </a:r>
            <a:r>
              <a:rPr lang="es-ES" dirty="0" err="1"/>
              <a:t>Randomized</a:t>
            </a:r>
            <a:r>
              <a:rPr lang="es-ES" dirty="0"/>
              <a:t> </a:t>
            </a:r>
            <a:r>
              <a:rPr lang="es-ES" dirty="0" err="1"/>
              <a:t>Controlled</a:t>
            </a:r>
            <a:r>
              <a:rPr lang="es-ES" dirty="0"/>
              <a:t> </a:t>
            </a:r>
            <a:r>
              <a:rPr lang="es-ES" dirty="0" err="1"/>
              <a:t>Trials</a:t>
            </a:r>
            <a:r>
              <a:rPr lang="es-ES" dirty="0"/>
              <a:t>. J Clin </a:t>
            </a:r>
            <a:r>
              <a:rPr lang="es-ES" dirty="0" err="1"/>
              <a:t>Med</a:t>
            </a:r>
            <a:r>
              <a:rPr lang="es-ES" dirty="0"/>
              <a:t>. 2022;11(6):1654. doi:10.3390/jcm11061654. 4, </a:t>
            </a:r>
            <a:r>
              <a:rPr lang="es-ES" dirty="0" err="1"/>
              <a:t>Aggarwal</a:t>
            </a:r>
            <a:r>
              <a:rPr lang="es-ES" dirty="0"/>
              <a:t> I, Puyana C, </a:t>
            </a:r>
            <a:r>
              <a:rPr lang="es-ES" dirty="0" err="1"/>
              <a:t>Chandan</a:t>
            </a:r>
            <a:r>
              <a:rPr lang="es-ES" dirty="0"/>
              <a:t> N, </a:t>
            </a:r>
            <a:r>
              <a:rPr lang="es-ES" dirty="0" err="1"/>
              <a:t>Jetter</a:t>
            </a:r>
            <a:r>
              <a:rPr lang="es-ES" dirty="0"/>
              <a:t> N, </a:t>
            </a:r>
            <a:r>
              <a:rPr lang="es-ES" dirty="0" err="1"/>
              <a:t>Tsoukas</a:t>
            </a:r>
            <a:r>
              <a:rPr lang="es-ES" dirty="0"/>
              <a:t> M. Field </a:t>
            </a:r>
            <a:r>
              <a:rPr lang="es-ES" dirty="0" err="1"/>
              <a:t>Cancerization</a:t>
            </a:r>
            <a:r>
              <a:rPr lang="es-ES" dirty="0"/>
              <a:t> </a:t>
            </a:r>
            <a:r>
              <a:rPr lang="es-ES" dirty="0" err="1"/>
              <a:t>Therapies</a:t>
            </a:r>
            <a:r>
              <a:rPr lang="es-ES" dirty="0"/>
              <a:t> </a:t>
            </a:r>
            <a:r>
              <a:rPr lang="es-ES" dirty="0" err="1"/>
              <a:t>for</a:t>
            </a:r>
            <a:r>
              <a:rPr lang="es-ES" dirty="0"/>
              <a:t> </a:t>
            </a:r>
            <a:r>
              <a:rPr lang="es-ES" dirty="0" err="1"/>
              <a:t>the</a:t>
            </a:r>
            <a:r>
              <a:rPr lang="es-ES" dirty="0"/>
              <a:t> Management </a:t>
            </a:r>
            <a:r>
              <a:rPr lang="es-ES" dirty="0" err="1"/>
              <a:t>of</a:t>
            </a:r>
            <a:r>
              <a:rPr lang="es-ES" dirty="0"/>
              <a:t> </a:t>
            </a:r>
            <a:r>
              <a:rPr lang="es-ES" dirty="0" err="1"/>
              <a:t>Actinic</a:t>
            </a:r>
            <a:r>
              <a:rPr lang="es-ES" dirty="0"/>
              <a:t> </a:t>
            </a:r>
            <a:r>
              <a:rPr lang="es-ES" dirty="0" err="1"/>
              <a:t>Keratosis</a:t>
            </a:r>
            <a:r>
              <a:rPr lang="es-ES" dirty="0"/>
              <a:t>: </a:t>
            </a:r>
            <a:r>
              <a:rPr lang="es-ES" dirty="0" err="1"/>
              <a:t>An</a:t>
            </a:r>
            <a:r>
              <a:rPr lang="es-ES" dirty="0"/>
              <a:t> </a:t>
            </a:r>
            <a:r>
              <a:rPr lang="es-ES" dirty="0" err="1"/>
              <a:t>Updated</a:t>
            </a:r>
            <a:r>
              <a:rPr lang="es-ES" dirty="0"/>
              <a:t> </a:t>
            </a:r>
            <a:r>
              <a:rPr lang="es-ES" dirty="0" err="1"/>
              <a:t>Review</a:t>
            </a:r>
            <a:r>
              <a:rPr lang="es-ES" dirty="0"/>
              <a:t>. Am J Clin </a:t>
            </a:r>
            <a:r>
              <a:rPr lang="es-ES" dirty="0" err="1"/>
              <a:t>Dermatol</a:t>
            </a:r>
            <a:r>
              <a:rPr lang="es-ES" dirty="0"/>
              <a:t>. 2024;25(3):391-405. doi:10.1007/s40257-023-00839-8. 5, </a:t>
            </a:r>
            <a:r>
              <a:rPr lang="es-ES" dirty="0" err="1"/>
              <a:t>Nazzaro</a:t>
            </a:r>
            <a:r>
              <a:rPr lang="es-ES" dirty="0"/>
              <a:t> G, </a:t>
            </a:r>
            <a:r>
              <a:rPr lang="es-ES" dirty="0" err="1"/>
              <a:t>Carugno</a:t>
            </a:r>
            <a:r>
              <a:rPr lang="es-ES" dirty="0"/>
              <a:t> A, </a:t>
            </a:r>
            <a:r>
              <a:rPr lang="es-ES" dirty="0" err="1"/>
              <a:t>Bortoluzzi</a:t>
            </a:r>
            <a:r>
              <a:rPr lang="es-ES" dirty="0"/>
              <a:t> P, et al. </a:t>
            </a:r>
            <a:r>
              <a:rPr lang="es-ES" dirty="0" err="1"/>
              <a:t>Efficacy</a:t>
            </a:r>
            <a:r>
              <a:rPr lang="es-ES" dirty="0"/>
              <a:t> and </a:t>
            </a:r>
            <a:r>
              <a:rPr lang="es-ES" dirty="0" err="1"/>
              <a:t>Tolerability</a:t>
            </a:r>
            <a:r>
              <a:rPr lang="es-ES" dirty="0"/>
              <a:t> </a:t>
            </a:r>
            <a:r>
              <a:rPr lang="es-ES" dirty="0" err="1"/>
              <a:t>of</a:t>
            </a:r>
            <a:r>
              <a:rPr lang="es-ES" dirty="0"/>
              <a:t> </a:t>
            </a:r>
            <a:r>
              <a:rPr lang="es-ES" dirty="0" err="1"/>
              <a:t>Tirbanibulin</a:t>
            </a:r>
            <a:r>
              <a:rPr lang="es-ES" dirty="0"/>
              <a:t> 1% </a:t>
            </a:r>
            <a:r>
              <a:rPr lang="es-ES" dirty="0" err="1"/>
              <a:t>Ointment</a:t>
            </a:r>
            <a:r>
              <a:rPr lang="es-ES" dirty="0"/>
              <a:t> in </a:t>
            </a:r>
            <a:r>
              <a:rPr lang="es-ES" dirty="0" err="1"/>
              <a:t>the</a:t>
            </a:r>
            <a:r>
              <a:rPr lang="es-ES" dirty="0"/>
              <a:t> </a:t>
            </a:r>
            <a:r>
              <a:rPr lang="es-ES" dirty="0" err="1"/>
              <a:t>Treatment</a:t>
            </a:r>
            <a:r>
              <a:rPr lang="es-ES" dirty="0"/>
              <a:t> </a:t>
            </a:r>
            <a:r>
              <a:rPr lang="es-ES" dirty="0" err="1"/>
              <a:t>of</a:t>
            </a:r>
            <a:r>
              <a:rPr lang="es-ES" dirty="0"/>
              <a:t> </a:t>
            </a:r>
            <a:r>
              <a:rPr lang="es-ES" dirty="0" err="1"/>
              <a:t>Cancerization</a:t>
            </a:r>
            <a:r>
              <a:rPr lang="es-ES" dirty="0"/>
              <a:t> Field: A Real-</a:t>
            </a:r>
            <a:r>
              <a:rPr lang="es-ES" dirty="0" err="1"/>
              <a:t>Life</a:t>
            </a:r>
            <a:r>
              <a:rPr lang="es-ES" dirty="0"/>
              <a:t> </a:t>
            </a:r>
            <a:r>
              <a:rPr lang="es-ES" dirty="0" err="1"/>
              <a:t>Italian</a:t>
            </a:r>
            <a:r>
              <a:rPr lang="es-ES" dirty="0"/>
              <a:t> </a:t>
            </a:r>
            <a:r>
              <a:rPr lang="es-ES" dirty="0" err="1"/>
              <a:t>Multicenter</a:t>
            </a:r>
            <a:r>
              <a:rPr lang="es-ES" dirty="0"/>
              <a:t> </a:t>
            </a:r>
            <a:r>
              <a:rPr lang="es-ES" dirty="0" err="1"/>
              <a:t>Observational</a:t>
            </a:r>
            <a:r>
              <a:rPr lang="es-ES" dirty="0"/>
              <a:t> </a:t>
            </a:r>
            <a:r>
              <a:rPr lang="es-ES" dirty="0" err="1"/>
              <a:t>Study</a:t>
            </a:r>
            <a:r>
              <a:rPr lang="es-ES" dirty="0"/>
              <a:t> </a:t>
            </a:r>
            <a:r>
              <a:rPr lang="es-ES" dirty="0" err="1"/>
              <a:t>of</a:t>
            </a:r>
            <a:r>
              <a:rPr lang="es-ES" dirty="0"/>
              <a:t> 250 </a:t>
            </a:r>
            <a:r>
              <a:rPr lang="es-ES" dirty="0" err="1"/>
              <a:t>Patients</a:t>
            </a:r>
            <a:r>
              <a:rPr lang="es-ES" dirty="0"/>
              <a:t>. </a:t>
            </a:r>
            <a:r>
              <a:rPr lang="es-ES" dirty="0" err="1"/>
              <a:t>Int</a:t>
            </a:r>
            <a:r>
              <a:rPr lang="es-ES" dirty="0"/>
              <a:t> J </a:t>
            </a:r>
            <a:r>
              <a:rPr lang="es-ES" dirty="0" err="1"/>
              <a:t>Dermatol</a:t>
            </a:r>
            <a:r>
              <a:rPr lang="es-ES" dirty="0"/>
              <a:t>. 2024;. doi:10.1111/ijd.17168. 6, </a:t>
            </a:r>
            <a:r>
              <a:rPr lang="es-ES" dirty="0" err="1"/>
              <a:t>Ardigò</a:t>
            </a:r>
            <a:r>
              <a:rPr lang="es-ES" dirty="0"/>
              <a:t> M, </a:t>
            </a:r>
            <a:r>
              <a:rPr lang="es-ES" dirty="0" err="1"/>
              <a:t>Argenziano</a:t>
            </a:r>
            <a:r>
              <a:rPr lang="es-ES" dirty="0"/>
              <a:t> G, </a:t>
            </a:r>
            <a:r>
              <a:rPr lang="es-ES" dirty="0" err="1"/>
              <a:t>Campione</a:t>
            </a:r>
            <a:r>
              <a:rPr lang="es-ES" dirty="0"/>
              <a:t> E, Guida S, Longo C, </a:t>
            </a:r>
            <a:r>
              <a:rPr lang="es-ES" dirty="0" err="1"/>
              <a:t>Micali</a:t>
            </a:r>
            <a:r>
              <a:rPr lang="es-ES" dirty="0"/>
              <a:t> G, et al. Real-</a:t>
            </a:r>
            <a:r>
              <a:rPr lang="es-ES" dirty="0" err="1"/>
              <a:t>World</a:t>
            </a:r>
            <a:r>
              <a:rPr lang="es-ES" dirty="0"/>
              <a:t> </a:t>
            </a:r>
            <a:r>
              <a:rPr lang="es-ES" dirty="0" err="1"/>
              <a:t>Efficacy</a:t>
            </a:r>
            <a:r>
              <a:rPr lang="es-ES" dirty="0"/>
              <a:t> </a:t>
            </a:r>
            <a:r>
              <a:rPr lang="es-ES" dirty="0" err="1"/>
              <a:t>of</a:t>
            </a:r>
            <a:r>
              <a:rPr lang="es-ES" dirty="0"/>
              <a:t> </a:t>
            </a:r>
            <a:r>
              <a:rPr lang="es-ES" dirty="0" err="1"/>
              <a:t>Tirbanibulin</a:t>
            </a:r>
            <a:r>
              <a:rPr lang="es-ES" dirty="0"/>
              <a:t> in </a:t>
            </a:r>
            <a:r>
              <a:rPr lang="es-ES" dirty="0" err="1"/>
              <a:t>Actinic</a:t>
            </a:r>
            <a:r>
              <a:rPr lang="es-ES" dirty="0"/>
              <a:t> </a:t>
            </a:r>
            <a:r>
              <a:rPr lang="es-ES" dirty="0" err="1"/>
              <a:t>Keratosis</a:t>
            </a:r>
            <a:endParaRPr lang="es-ES" dirty="0"/>
          </a:p>
          <a:p>
            <a:r>
              <a:rPr lang="es-ES" dirty="0" err="1"/>
              <a:t>Treatment</a:t>
            </a:r>
            <a:r>
              <a:rPr lang="es-ES" dirty="0"/>
              <a:t>: Expert </a:t>
            </a:r>
            <a:r>
              <a:rPr lang="es-ES" dirty="0" err="1"/>
              <a:t>Consensus</a:t>
            </a:r>
            <a:r>
              <a:rPr lang="es-ES" dirty="0"/>
              <a:t> and </a:t>
            </a:r>
            <a:r>
              <a:rPr lang="es-ES" dirty="0" err="1"/>
              <a:t>Clinical</a:t>
            </a:r>
            <a:r>
              <a:rPr lang="es-ES" dirty="0"/>
              <a:t> </a:t>
            </a:r>
            <a:r>
              <a:rPr lang="es-ES" dirty="0" err="1"/>
              <a:t>Insights</a:t>
            </a:r>
            <a:r>
              <a:rPr lang="es-ES" dirty="0"/>
              <a:t>. </a:t>
            </a:r>
            <a:r>
              <a:rPr lang="es-ES" dirty="0" err="1"/>
              <a:t>Dermatol</a:t>
            </a:r>
            <a:r>
              <a:rPr lang="es-ES" dirty="0"/>
              <a:t> </a:t>
            </a:r>
            <a:r>
              <a:rPr lang="es-ES" dirty="0" err="1"/>
              <a:t>Pract</a:t>
            </a:r>
            <a:r>
              <a:rPr lang="es-ES" dirty="0"/>
              <a:t> Concept. 2025 Jul 31;15(3):5921. </a:t>
            </a:r>
            <a:r>
              <a:rPr lang="es-ES" dirty="0" err="1"/>
              <a:t>doi</a:t>
            </a:r>
            <a:r>
              <a:rPr lang="es-ES" dirty="0"/>
              <a:t>: 10.5826/dpc.1503a5921</a:t>
            </a:r>
          </a:p>
        </p:txBody>
      </p:sp>
      <p:sp>
        <p:nvSpPr>
          <p:cNvPr id="9" name="Marcador de contenido 8">
            <a:extLst>
              <a:ext uri="{FF2B5EF4-FFF2-40B4-BE49-F238E27FC236}">
                <a16:creationId xmlns:a16="http://schemas.microsoft.com/office/drawing/2014/main" id="{022541CB-12ED-0C85-7C64-E1651CB03D5B}"/>
              </a:ext>
            </a:extLst>
          </p:cNvPr>
          <p:cNvSpPr>
            <a:spLocks noGrp="1"/>
          </p:cNvSpPr>
          <p:nvPr>
            <p:ph sz="quarter" idx="18"/>
          </p:nvPr>
        </p:nvSpPr>
        <p:spPr/>
        <p:txBody>
          <a:bodyPr>
            <a:normAutofit/>
          </a:bodyPr>
          <a:lstStyle/>
          <a:p>
            <a:r>
              <a:rPr lang="es-ES"/>
              <a:t>QUERATOSIS ACTÍNICA</a:t>
            </a:r>
          </a:p>
        </p:txBody>
      </p:sp>
      <p:sp>
        <p:nvSpPr>
          <p:cNvPr id="12" name="Rounded Rectangle 91">
            <a:extLst>
              <a:ext uri="{FF2B5EF4-FFF2-40B4-BE49-F238E27FC236}">
                <a16:creationId xmlns:a16="http://schemas.microsoft.com/office/drawing/2014/main" id="{23F0B019-27C5-5FC5-794F-DD1ACA92A618}"/>
              </a:ext>
            </a:extLst>
          </p:cNvPr>
          <p:cNvSpPr/>
          <p:nvPr/>
        </p:nvSpPr>
        <p:spPr>
          <a:xfrm>
            <a:off x="457200" y="4336816"/>
            <a:ext cx="11277600" cy="1207263"/>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dirty="0" err="1"/>
              <a:t>Tirbanibulina</a:t>
            </a:r>
            <a:r>
              <a:rPr lang="es-ES" sz="1800" b="1" dirty="0"/>
              <a:t> es un nuevo agente tópico prometedor que sugiere una eficacia cercana a la de otros agentes tópicos tradicionalmente utilizados, con un régimen corto de 5 días y un perfil de efectos secundarios favorables</a:t>
            </a:r>
            <a:r>
              <a:rPr lang="es-ES" sz="1800" b="1" baseline="30000" dirty="0"/>
              <a:t>4</a:t>
            </a:r>
            <a:endParaRPr lang="es-ES" sz="2400" baseline="30000" dirty="0">
              <a:solidFill>
                <a:schemeClr val="bg1"/>
              </a:solidFill>
              <a:latin typeface="Century Gothic" panose="020B0502020202020204" pitchFamily="34" charset="0"/>
              <a:sym typeface="Candara"/>
            </a:endParaRPr>
          </a:p>
        </p:txBody>
      </p:sp>
      <p:sp>
        <p:nvSpPr>
          <p:cNvPr id="7" name="CuadroTexto 6">
            <a:extLst>
              <a:ext uri="{FF2B5EF4-FFF2-40B4-BE49-F238E27FC236}">
                <a16:creationId xmlns:a16="http://schemas.microsoft.com/office/drawing/2014/main" id="{45AE95D2-DF78-C7A7-7398-86A4E470495C}"/>
              </a:ext>
            </a:extLst>
          </p:cNvPr>
          <p:cNvSpPr txBox="1"/>
          <p:nvPr/>
        </p:nvSpPr>
        <p:spPr>
          <a:xfrm>
            <a:off x="1589886" y="5777630"/>
            <a:ext cx="7775074" cy="200055"/>
          </a:xfrm>
          <a:prstGeom prst="rect">
            <a:avLst/>
          </a:prstGeom>
          <a:noFill/>
        </p:spPr>
        <p:txBody>
          <a:bodyPr wrap="square">
            <a:spAutoFit/>
          </a:bodyPr>
          <a:lstStyle/>
          <a:p>
            <a:r>
              <a:rPr lang="es-ES" sz="700" kern="1200">
                <a:solidFill>
                  <a:srgbClr val="012754"/>
                </a:solidFill>
                <a:latin typeface="+mn-lt"/>
                <a:ea typeface="+mn-ea"/>
                <a:cs typeface="+mn-cs"/>
              </a:rPr>
              <a:t>Este medicamento está sujeto a seguimiento adicional, es prioritaria la notificación de sospechas de reacciones adversas asociadas a este medicamento </a:t>
            </a:r>
          </a:p>
        </p:txBody>
      </p:sp>
      <p:pic>
        <p:nvPicPr>
          <p:cNvPr id="8" name="Imagen 7">
            <a:extLst>
              <a:ext uri="{FF2B5EF4-FFF2-40B4-BE49-F238E27FC236}">
                <a16:creationId xmlns:a16="http://schemas.microsoft.com/office/drawing/2014/main" id="{5714F607-6C88-1F4E-4864-2725DB052FDF}"/>
              </a:ext>
            </a:extLst>
          </p:cNvPr>
          <p:cNvPicPr>
            <a:picLocks noChangeAspect="1"/>
          </p:cNvPicPr>
          <p:nvPr/>
        </p:nvPicPr>
        <p:blipFill>
          <a:blip r:embed="rId3"/>
          <a:stretch>
            <a:fillRect/>
          </a:stretch>
        </p:blipFill>
        <p:spPr>
          <a:xfrm>
            <a:off x="1501179" y="5825770"/>
            <a:ext cx="184885" cy="146959"/>
          </a:xfrm>
          <a:prstGeom prst="rect">
            <a:avLst/>
          </a:prstGeom>
        </p:spPr>
      </p:pic>
      <p:sp>
        <p:nvSpPr>
          <p:cNvPr id="10" name="Triángulo isósceles 9">
            <a:extLst>
              <a:ext uri="{FF2B5EF4-FFF2-40B4-BE49-F238E27FC236}">
                <a16:creationId xmlns:a16="http://schemas.microsoft.com/office/drawing/2014/main" id="{1B2E03D9-FA7B-9DD3-A766-A3063B6F4EF7}"/>
              </a:ext>
            </a:extLst>
          </p:cNvPr>
          <p:cNvSpPr/>
          <p:nvPr/>
        </p:nvSpPr>
        <p:spPr>
          <a:xfrm rot="10800000">
            <a:off x="154595" y="1204578"/>
            <a:ext cx="153513" cy="105156"/>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03065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6D0B-472B-6BD5-6032-989F5ECAF47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934907A-1117-B393-D76A-B785D05CA402}"/>
              </a:ext>
            </a:extLst>
          </p:cNvPr>
          <p:cNvSpPr>
            <a:spLocks noGrp="1"/>
          </p:cNvSpPr>
          <p:nvPr>
            <p:ph sz="quarter" idx="13"/>
          </p:nvPr>
        </p:nvSpPr>
        <p:spPr/>
        <p:txBody>
          <a:bodyPr/>
          <a:lstStyle/>
          <a:p>
            <a:r>
              <a:rPr lang="es-ES"/>
              <a:t>Defi</a:t>
            </a:r>
            <a:r>
              <a:rPr lang="es-ES">
                <a:solidFill>
                  <a:srgbClr val="012754"/>
                </a:solidFill>
              </a:rPr>
              <a:t>nic</a:t>
            </a:r>
            <a:r>
              <a:rPr lang="es-ES"/>
              <a:t>ión, incidencia y prevalencia</a:t>
            </a:r>
            <a:r>
              <a:rPr lang="es-ES" baseline="30000"/>
              <a:t>1-7</a:t>
            </a:r>
            <a:endParaRPr lang="es-ES"/>
          </a:p>
        </p:txBody>
      </p:sp>
      <p:sp>
        <p:nvSpPr>
          <p:cNvPr id="18" name="Marcador de contenido 17">
            <a:extLst>
              <a:ext uri="{FF2B5EF4-FFF2-40B4-BE49-F238E27FC236}">
                <a16:creationId xmlns:a16="http://schemas.microsoft.com/office/drawing/2014/main" id="{C520DF73-563C-F33E-4E37-06C9B7D6FDB7}"/>
              </a:ext>
            </a:extLst>
          </p:cNvPr>
          <p:cNvSpPr>
            <a:spLocks noGrp="1"/>
          </p:cNvSpPr>
          <p:nvPr>
            <p:ph sz="quarter" idx="24"/>
          </p:nvPr>
        </p:nvSpPr>
        <p:spPr/>
        <p:txBody>
          <a:bodyPr/>
          <a:lstStyle/>
          <a:p>
            <a:r>
              <a:rPr lang="es-ES"/>
              <a:t>1. </a:t>
            </a:r>
            <a:r>
              <a:rPr lang="es-ES" err="1"/>
              <a:t>Menter</a:t>
            </a:r>
            <a:r>
              <a:rPr lang="es-ES"/>
              <a:t> A, </a:t>
            </a:r>
            <a:r>
              <a:rPr lang="es-ES" err="1"/>
              <a:t>Strober</a:t>
            </a:r>
            <a:r>
              <a:rPr lang="es-ES"/>
              <a:t> BE, Kaplan DH, et al. </a:t>
            </a:r>
            <a:r>
              <a:rPr lang="es-ES" err="1"/>
              <a:t>Joint</a:t>
            </a:r>
            <a:r>
              <a:rPr lang="es-ES"/>
              <a:t> AAD-NPF </a:t>
            </a:r>
            <a:r>
              <a:rPr lang="es-ES" err="1"/>
              <a:t>guidelines</a:t>
            </a:r>
            <a:r>
              <a:rPr lang="es-ES"/>
              <a:t> </a:t>
            </a:r>
            <a:r>
              <a:rPr lang="es-ES" err="1"/>
              <a:t>of</a:t>
            </a:r>
            <a:r>
              <a:rPr lang="es-ES"/>
              <a:t> care </a:t>
            </a:r>
            <a:r>
              <a:rPr lang="es-ES" err="1"/>
              <a:t>for</a:t>
            </a:r>
            <a:r>
              <a:rPr lang="es-ES"/>
              <a:t> </a:t>
            </a:r>
            <a:r>
              <a:rPr lang="es-ES" err="1"/>
              <a:t>the</a:t>
            </a:r>
            <a:r>
              <a:rPr lang="es-ES"/>
              <a:t> </a:t>
            </a:r>
            <a:r>
              <a:rPr lang="es-ES" err="1"/>
              <a:t>management</a:t>
            </a:r>
            <a:r>
              <a:rPr lang="es-ES"/>
              <a:t> and </a:t>
            </a:r>
            <a:r>
              <a:rPr lang="es-ES" err="1"/>
              <a:t>treatment</a:t>
            </a:r>
            <a:r>
              <a:rPr lang="es-ES"/>
              <a:t> </a:t>
            </a:r>
            <a:r>
              <a:rPr lang="es-ES" err="1"/>
              <a:t>of</a:t>
            </a:r>
            <a:r>
              <a:rPr lang="es-ES"/>
              <a:t> psoriasis </a:t>
            </a:r>
            <a:r>
              <a:rPr lang="es-ES" err="1"/>
              <a:t>with</a:t>
            </a:r>
            <a:r>
              <a:rPr lang="es-ES"/>
              <a:t> </a:t>
            </a:r>
            <a:r>
              <a:rPr lang="es-ES" err="1"/>
              <a:t>biologics</a:t>
            </a:r>
            <a:r>
              <a:rPr lang="es-ES"/>
              <a:t>. J Am Acad </a:t>
            </a:r>
            <a:r>
              <a:rPr lang="es-ES" err="1"/>
              <a:t>Dermatol</a:t>
            </a:r>
            <a:r>
              <a:rPr lang="es-ES"/>
              <a:t>. 2019;80(4):1029-72. doi:10.1016/j.jaad.2018.11.057. 2. </a:t>
            </a:r>
            <a:r>
              <a:rPr lang="es-ES" err="1"/>
              <a:t>Elmets</a:t>
            </a:r>
            <a:r>
              <a:rPr lang="es-ES"/>
              <a:t> CA, </a:t>
            </a:r>
            <a:r>
              <a:rPr lang="es-ES" err="1"/>
              <a:t>Leonardi</a:t>
            </a:r>
            <a:r>
              <a:rPr lang="es-ES"/>
              <a:t> CL, Davis DMR, et al. </a:t>
            </a:r>
            <a:r>
              <a:rPr lang="es-ES" err="1"/>
              <a:t>Joint</a:t>
            </a:r>
            <a:r>
              <a:rPr lang="es-ES"/>
              <a:t> AAD-NPF </a:t>
            </a:r>
            <a:r>
              <a:rPr lang="es-ES" err="1"/>
              <a:t>guidelines</a:t>
            </a:r>
            <a:r>
              <a:rPr lang="es-ES"/>
              <a:t> </a:t>
            </a:r>
            <a:r>
              <a:rPr lang="es-ES" err="1"/>
              <a:t>of</a:t>
            </a:r>
            <a:r>
              <a:rPr lang="es-ES"/>
              <a:t> care </a:t>
            </a:r>
            <a:r>
              <a:rPr lang="es-ES" err="1"/>
              <a:t>for</a:t>
            </a:r>
            <a:r>
              <a:rPr lang="es-ES"/>
              <a:t> </a:t>
            </a:r>
            <a:r>
              <a:rPr lang="es-ES" err="1"/>
              <a:t>the</a:t>
            </a:r>
            <a:r>
              <a:rPr lang="es-ES"/>
              <a:t> </a:t>
            </a:r>
            <a:r>
              <a:rPr lang="es-ES" err="1"/>
              <a:t>management</a:t>
            </a:r>
            <a:r>
              <a:rPr lang="es-ES"/>
              <a:t> and </a:t>
            </a:r>
            <a:r>
              <a:rPr lang="es-ES" err="1"/>
              <a:t>treatment</a:t>
            </a:r>
            <a:r>
              <a:rPr lang="es-ES"/>
              <a:t> </a:t>
            </a:r>
            <a:r>
              <a:rPr lang="es-ES" err="1"/>
              <a:t>of</a:t>
            </a:r>
            <a:r>
              <a:rPr lang="es-ES"/>
              <a:t> psoriasis </a:t>
            </a:r>
            <a:r>
              <a:rPr lang="es-ES" err="1"/>
              <a:t>with</a:t>
            </a:r>
            <a:r>
              <a:rPr lang="es-ES"/>
              <a:t> </a:t>
            </a:r>
            <a:r>
              <a:rPr lang="es-ES" err="1"/>
              <a:t>awareness</a:t>
            </a:r>
            <a:r>
              <a:rPr lang="es-ES"/>
              <a:t> and </a:t>
            </a:r>
            <a:r>
              <a:rPr lang="es-ES" err="1"/>
              <a:t>attention</a:t>
            </a:r>
            <a:r>
              <a:rPr lang="es-ES"/>
              <a:t> </a:t>
            </a:r>
            <a:r>
              <a:rPr lang="es-ES" err="1"/>
              <a:t>to</a:t>
            </a:r>
            <a:r>
              <a:rPr lang="es-ES"/>
              <a:t> </a:t>
            </a:r>
            <a:r>
              <a:rPr lang="es-ES" err="1"/>
              <a:t>comorbidities</a:t>
            </a:r>
            <a:r>
              <a:rPr lang="es-ES"/>
              <a:t>. J Am Acad </a:t>
            </a:r>
            <a:r>
              <a:rPr lang="es-ES" err="1"/>
              <a:t>Dermatol</a:t>
            </a:r>
            <a:r>
              <a:rPr lang="es-ES"/>
              <a:t>. 2019;80(4):1073-1113. doi:10.1016/j.jaad.2018.11.058. 3. Garner KK, Hoy KDS, </a:t>
            </a:r>
            <a:r>
              <a:rPr lang="es-ES" err="1"/>
              <a:t>Carpenter</a:t>
            </a:r>
            <a:r>
              <a:rPr lang="es-ES"/>
              <a:t> AM. Psoriasis: </a:t>
            </a:r>
            <a:r>
              <a:rPr lang="es-ES" err="1"/>
              <a:t>recognition</a:t>
            </a:r>
            <a:r>
              <a:rPr lang="es-ES"/>
              <a:t> and </a:t>
            </a:r>
            <a:r>
              <a:rPr lang="es-ES" err="1"/>
              <a:t>management</a:t>
            </a:r>
            <a:r>
              <a:rPr lang="es-ES"/>
              <a:t> </a:t>
            </a:r>
            <a:r>
              <a:rPr lang="es-ES" err="1"/>
              <a:t>strategies</a:t>
            </a:r>
            <a:r>
              <a:rPr lang="es-ES"/>
              <a:t>. Am </a:t>
            </a:r>
            <a:r>
              <a:rPr lang="es-ES" err="1"/>
              <a:t>Fam</a:t>
            </a:r>
            <a:r>
              <a:rPr lang="es-ES"/>
              <a:t> </a:t>
            </a:r>
            <a:r>
              <a:rPr lang="es-ES" err="1"/>
              <a:t>Physician</a:t>
            </a:r>
            <a:r>
              <a:rPr lang="es-ES"/>
              <a:t>. 2023;108(6):562-73. 4. </a:t>
            </a:r>
            <a:r>
              <a:rPr lang="es-ES" err="1"/>
              <a:t>Vičić</a:t>
            </a:r>
            <a:r>
              <a:rPr lang="es-ES"/>
              <a:t> M, </a:t>
            </a:r>
            <a:r>
              <a:rPr lang="es-ES" err="1"/>
              <a:t>Kaštelan</a:t>
            </a:r>
            <a:r>
              <a:rPr lang="es-ES"/>
              <a:t> M, </a:t>
            </a:r>
            <a:r>
              <a:rPr lang="es-ES" err="1"/>
              <a:t>Brajac</a:t>
            </a:r>
            <a:r>
              <a:rPr lang="es-ES"/>
              <a:t> I, </a:t>
            </a:r>
            <a:r>
              <a:rPr lang="es-ES" err="1"/>
              <a:t>Sotošek</a:t>
            </a:r>
            <a:r>
              <a:rPr lang="es-ES"/>
              <a:t> V, </a:t>
            </a:r>
            <a:r>
              <a:rPr lang="es-ES" err="1"/>
              <a:t>Massari</a:t>
            </a:r>
            <a:r>
              <a:rPr lang="es-ES"/>
              <a:t> LP. </a:t>
            </a:r>
            <a:r>
              <a:rPr lang="es-ES" err="1"/>
              <a:t>Current</a:t>
            </a:r>
            <a:r>
              <a:rPr lang="es-ES"/>
              <a:t> </a:t>
            </a:r>
            <a:r>
              <a:rPr lang="es-ES" err="1"/>
              <a:t>concepts</a:t>
            </a:r>
            <a:r>
              <a:rPr lang="es-ES"/>
              <a:t> </a:t>
            </a:r>
            <a:r>
              <a:rPr lang="es-ES" err="1"/>
              <a:t>of</a:t>
            </a:r>
            <a:r>
              <a:rPr lang="es-ES"/>
              <a:t> psoriasis </a:t>
            </a:r>
            <a:r>
              <a:rPr lang="es-ES" err="1"/>
              <a:t>immunopathogenesis</a:t>
            </a:r>
            <a:r>
              <a:rPr lang="es-ES"/>
              <a:t>. </a:t>
            </a:r>
            <a:r>
              <a:rPr lang="es-ES" err="1"/>
              <a:t>Int</a:t>
            </a:r>
            <a:r>
              <a:rPr lang="es-ES"/>
              <a:t> J Mol </a:t>
            </a:r>
            <a:r>
              <a:rPr lang="es-ES" err="1"/>
              <a:t>Sci</a:t>
            </a:r>
            <a:r>
              <a:rPr lang="es-ES"/>
              <a:t>. 2021;22(21):11574. doi:10.3390/ijms222111574. 5. Parisi R, </a:t>
            </a:r>
            <a:r>
              <a:rPr lang="es-ES" err="1"/>
              <a:t>Iskandar</a:t>
            </a:r>
            <a:r>
              <a:rPr lang="es-ES"/>
              <a:t> IYK, </a:t>
            </a:r>
            <a:r>
              <a:rPr lang="es-ES" err="1"/>
              <a:t>Kontopantelis</a:t>
            </a:r>
            <a:r>
              <a:rPr lang="es-ES"/>
              <a:t> E, et al. </a:t>
            </a:r>
            <a:r>
              <a:rPr lang="es-ES" err="1"/>
              <a:t>National</a:t>
            </a:r>
            <a:r>
              <a:rPr lang="es-ES"/>
              <a:t>, regional, and </a:t>
            </a:r>
            <a:r>
              <a:rPr lang="es-ES" err="1"/>
              <a:t>worldwide</a:t>
            </a:r>
            <a:r>
              <a:rPr lang="es-ES"/>
              <a:t> </a:t>
            </a:r>
            <a:r>
              <a:rPr lang="es-ES" err="1"/>
              <a:t>epidemiology</a:t>
            </a:r>
            <a:r>
              <a:rPr lang="es-ES"/>
              <a:t> </a:t>
            </a:r>
            <a:r>
              <a:rPr lang="es-ES" err="1"/>
              <a:t>of</a:t>
            </a:r>
            <a:r>
              <a:rPr lang="es-ES"/>
              <a:t> psoriasis: </a:t>
            </a:r>
            <a:r>
              <a:rPr lang="es-ES" err="1"/>
              <a:t>systematic</a:t>
            </a:r>
            <a:r>
              <a:rPr lang="es-ES"/>
              <a:t> </a:t>
            </a:r>
            <a:r>
              <a:rPr lang="es-ES" err="1"/>
              <a:t>analysis</a:t>
            </a:r>
            <a:r>
              <a:rPr lang="es-ES"/>
              <a:t> and </a:t>
            </a:r>
            <a:r>
              <a:rPr lang="es-ES" err="1"/>
              <a:t>modelling</a:t>
            </a:r>
            <a:r>
              <a:rPr lang="es-ES"/>
              <a:t> </a:t>
            </a:r>
            <a:r>
              <a:rPr lang="es-ES" err="1"/>
              <a:t>study</a:t>
            </a:r>
            <a:r>
              <a:rPr lang="es-ES"/>
              <a:t>. BMJ. 2020;369doi:10.1136/bmj.m1590. 6. Eder L, </a:t>
            </a:r>
            <a:r>
              <a:rPr lang="es-ES" err="1"/>
              <a:t>Widdifield</a:t>
            </a:r>
            <a:r>
              <a:rPr lang="es-ES"/>
              <a:t> J, Rosen CF, et al. </a:t>
            </a:r>
            <a:r>
              <a:rPr lang="es-ES" err="1"/>
              <a:t>Trends</a:t>
            </a:r>
            <a:r>
              <a:rPr lang="es-ES"/>
              <a:t> in </a:t>
            </a:r>
            <a:r>
              <a:rPr lang="es-ES" err="1"/>
              <a:t>the</a:t>
            </a:r>
            <a:r>
              <a:rPr lang="es-ES"/>
              <a:t> </a:t>
            </a:r>
            <a:r>
              <a:rPr lang="es-ES" err="1"/>
              <a:t>prevalence</a:t>
            </a:r>
            <a:r>
              <a:rPr lang="es-ES"/>
              <a:t> and </a:t>
            </a:r>
            <a:r>
              <a:rPr lang="es-ES" err="1"/>
              <a:t>incidence</a:t>
            </a:r>
            <a:r>
              <a:rPr lang="es-ES"/>
              <a:t> </a:t>
            </a:r>
            <a:r>
              <a:rPr lang="es-ES" err="1"/>
              <a:t>of</a:t>
            </a:r>
            <a:r>
              <a:rPr lang="es-ES"/>
              <a:t> psoriasis and </a:t>
            </a:r>
            <a:r>
              <a:rPr lang="es-ES" err="1"/>
              <a:t>psoriatic</a:t>
            </a:r>
            <a:r>
              <a:rPr lang="es-ES"/>
              <a:t> </a:t>
            </a:r>
            <a:r>
              <a:rPr lang="es-ES" err="1"/>
              <a:t>arthritis</a:t>
            </a:r>
            <a:r>
              <a:rPr lang="es-ES"/>
              <a:t> in Ontario, </a:t>
            </a:r>
            <a:r>
              <a:rPr lang="es-ES" err="1"/>
              <a:t>Canada</a:t>
            </a:r>
            <a:r>
              <a:rPr lang="es-ES"/>
              <a:t>: a </a:t>
            </a:r>
            <a:r>
              <a:rPr lang="es-ES" err="1"/>
              <a:t>population-based</a:t>
            </a:r>
            <a:r>
              <a:rPr lang="es-ES"/>
              <a:t> </a:t>
            </a:r>
            <a:r>
              <a:rPr lang="es-ES" err="1"/>
              <a:t>study</a:t>
            </a:r>
            <a:r>
              <a:rPr lang="es-ES"/>
              <a:t>. </a:t>
            </a:r>
            <a:r>
              <a:rPr lang="es-ES" err="1"/>
              <a:t>Arthritis</a:t>
            </a:r>
            <a:r>
              <a:rPr lang="es-ES"/>
              <a:t> Care Res (</a:t>
            </a:r>
            <a:r>
              <a:rPr lang="es-ES" err="1"/>
              <a:t>Hoboken</a:t>
            </a:r>
            <a:r>
              <a:rPr lang="es-ES"/>
              <a:t>). 2019;71(8):1084-91. doi:10.1002/acr.23743. 7. Damiani G, </a:t>
            </a:r>
            <a:r>
              <a:rPr lang="es-ES" err="1"/>
              <a:t>Bragazzi</a:t>
            </a:r>
            <a:r>
              <a:rPr lang="es-ES"/>
              <a:t> NL, </a:t>
            </a:r>
            <a:r>
              <a:rPr lang="es-ES" err="1"/>
              <a:t>Karimkhani</a:t>
            </a:r>
            <a:r>
              <a:rPr lang="es-ES"/>
              <a:t> </a:t>
            </a:r>
            <a:r>
              <a:rPr lang="es-ES" err="1"/>
              <a:t>Aksut</a:t>
            </a:r>
            <a:r>
              <a:rPr lang="es-ES"/>
              <a:t> C, et al. </a:t>
            </a:r>
            <a:r>
              <a:rPr lang="es-ES" err="1"/>
              <a:t>The</a:t>
            </a:r>
            <a:r>
              <a:rPr lang="es-ES"/>
              <a:t> global, regional, and </a:t>
            </a:r>
            <a:r>
              <a:rPr lang="es-ES" err="1"/>
              <a:t>national</a:t>
            </a:r>
            <a:r>
              <a:rPr lang="es-ES"/>
              <a:t> </a:t>
            </a:r>
            <a:r>
              <a:rPr lang="es-ES" err="1"/>
              <a:t>burden</a:t>
            </a:r>
            <a:r>
              <a:rPr lang="es-ES"/>
              <a:t> </a:t>
            </a:r>
            <a:r>
              <a:rPr lang="es-ES" err="1"/>
              <a:t>of</a:t>
            </a:r>
            <a:r>
              <a:rPr lang="es-ES"/>
              <a:t> psoriasis: </a:t>
            </a:r>
            <a:r>
              <a:rPr lang="es-ES" err="1"/>
              <a:t>results</a:t>
            </a:r>
            <a:r>
              <a:rPr lang="es-ES"/>
              <a:t> and </a:t>
            </a:r>
            <a:r>
              <a:rPr lang="es-ES" err="1"/>
              <a:t>insights</a:t>
            </a:r>
            <a:r>
              <a:rPr lang="es-ES"/>
              <a:t> </a:t>
            </a:r>
            <a:r>
              <a:rPr lang="es-ES" err="1"/>
              <a:t>from</a:t>
            </a:r>
            <a:r>
              <a:rPr lang="es-ES"/>
              <a:t> </a:t>
            </a:r>
            <a:r>
              <a:rPr lang="es-ES" err="1"/>
              <a:t>the</a:t>
            </a:r>
            <a:r>
              <a:rPr lang="es-ES"/>
              <a:t> Global </a:t>
            </a:r>
            <a:r>
              <a:rPr lang="es-ES" err="1"/>
              <a:t>Burden</a:t>
            </a:r>
            <a:r>
              <a:rPr lang="es-ES"/>
              <a:t> </a:t>
            </a:r>
            <a:r>
              <a:rPr lang="es-ES" err="1"/>
              <a:t>of</a:t>
            </a:r>
            <a:r>
              <a:rPr lang="es-ES"/>
              <a:t> </a:t>
            </a:r>
            <a:r>
              <a:rPr lang="es-ES" err="1"/>
              <a:t>Disease</a:t>
            </a:r>
            <a:r>
              <a:rPr lang="es-ES"/>
              <a:t> 2019 </a:t>
            </a:r>
            <a:r>
              <a:rPr lang="es-ES" err="1"/>
              <a:t>study</a:t>
            </a:r>
            <a:r>
              <a:rPr lang="es-ES"/>
              <a:t>. Front </a:t>
            </a:r>
            <a:r>
              <a:rPr lang="es-ES" err="1"/>
              <a:t>Med</a:t>
            </a:r>
            <a:r>
              <a:rPr lang="es-ES"/>
              <a:t> (</a:t>
            </a:r>
            <a:r>
              <a:rPr lang="es-ES" err="1"/>
              <a:t>Lausanne</a:t>
            </a:r>
            <a:r>
              <a:rPr lang="es-ES"/>
              <a:t>). 2021;8:743180. doi:10.3389/fmed.2021.743180.</a:t>
            </a:r>
          </a:p>
        </p:txBody>
      </p:sp>
      <p:sp>
        <p:nvSpPr>
          <p:cNvPr id="5" name="Marcador de contenido 4">
            <a:extLst>
              <a:ext uri="{FF2B5EF4-FFF2-40B4-BE49-F238E27FC236}">
                <a16:creationId xmlns:a16="http://schemas.microsoft.com/office/drawing/2014/main" id="{96FE23D0-71B5-57B8-8DB1-0D9C01664CBF}"/>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11132E58-00BB-86A0-072F-EF0E5C5A3DBD}"/>
              </a:ext>
            </a:extLst>
          </p:cNvPr>
          <p:cNvSpPr>
            <a:spLocks noGrp="1"/>
          </p:cNvSpPr>
          <p:nvPr>
            <p:ph sz="quarter" idx="11"/>
          </p:nvPr>
        </p:nvSpPr>
        <p:spPr>
          <a:xfrm>
            <a:off x="329513" y="1577704"/>
            <a:ext cx="6559559" cy="675970"/>
          </a:xfrm>
        </p:spPr>
        <p:txBody>
          <a:bodyPr/>
          <a:lstStyle/>
          <a:p>
            <a:pPr marL="0" marR="0" lvl="0" indent="0" rtl="0">
              <a:spcBef>
                <a:spcPts val="0"/>
              </a:spcBef>
              <a:spcAft>
                <a:spcPts val="0"/>
              </a:spcAft>
              <a:buNone/>
            </a:pPr>
            <a:r>
              <a:rPr lang="es-ES" sz="1800">
                <a:solidFill>
                  <a:srgbClr val="012754"/>
                </a:solidFill>
                <a:ea typeface="Montserrat"/>
                <a:cs typeface="Montserrat"/>
                <a:sym typeface="Montserrat"/>
              </a:rPr>
              <a:t>La psoriasis </a:t>
            </a:r>
            <a:r>
              <a:rPr lang="es-ES" sz="1800">
                <a:solidFill>
                  <a:srgbClr val="012754"/>
                </a:solidFill>
                <a:ea typeface="Montserrat Light"/>
                <a:cs typeface="Montserrat Light"/>
                <a:sym typeface="Montserrat Light"/>
              </a:rPr>
              <a:t>es una enfermedad inflamatoria crónica de </a:t>
            </a:r>
            <a:br>
              <a:rPr lang="es-ES" sz="1800">
                <a:solidFill>
                  <a:srgbClr val="012754"/>
                </a:solidFill>
                <a:ea typeface="Montserrat Light"/>
                <a:cs typeface="Montserrat Light"/>
                <a:sym typeface="Montserrat Light"/>
              </a:rPr>
            </a:br>
            <a:r>
              <a:rPr lang="es-ES" sz="1800">
                <a:solidFill>
                  <a:srgbClr val="012754"/>
                </a:solidFill>
                <a:ea typeface="Montserrat Light"/>
                <a:cs typeface="Montserrat Light"/>
                <a:sym typeface="Montserrat Light"/>
              </a:rPr>
              <a:t>la piel y sistémica, mediada por el sistema inmunológico</a:t>
            </a:r>
            <a:r>
              <a:rPr lang="es-ES" sz="1800" baseline="30000">
                <a:solidFill>
                  <a:srgbClr val="012754"/>
                </a:solidFill>
                <a:ea typeface="Montserrat"/>
                <a:cs typeface="Montserrat"/>
                <a:sym typeface="Montserrat"/>
              </a:rPr>
              <a:t>1-3</a:t>
            </a:r>
            <a:endParaRPr lang="es-ES" sz="1800">
              <a:solidFill>
                <a:srgbClr val="012754"/>
              </a:solidFill>
            </a:endParaRPr>
          </a:p>
        </p:txBody>
      </p:sp>
      <p:grpSp>
        <p:nvGrpSpPr>
          <p:cNvPr id="35" name="Grupo 34">
            <a:extLst>
              <a:ext uri="{FF2B5EF4-FFF2-40B4-BE49-F238E27FC236}">
                <a16:creationId xmlns:a16="http://schemas.microsoft.com/office/drawing/2014/main" id="{D86C6873-3EDD-98BE-01B0-6DDD893AD95D}"/>
              </a:ext>
            </a:extLst>
          </p:cNvPr>
          <p:cNvGrpSpPr/>
          <p:nvPr/>
        </p:nvGrpSpPr>
        <p:grpSpPr>
          <a:xfrm>
            <a:off x="786438" y="2894028"/>
            <a:ext cx="2184365" cy="2205554"/>
            <a:chOff x="870951" y="2701182"/>
            <a:chExt cx="2184365" cy="2205554"/>
          </a:xfrm>
        </p:grpSpPr>
        <p:sp>
          <p:nvSpPr>
            <p:cNvPr id="21" name="Marcador de contenido 19">
              <a:extLst>
                <a:ext uri="{FF2B5EF4-FFF2-40B4-BE49-F238E27FC236}">
                  <a16:creationId xmlns:a16="http://schemas.microsoft.com/office/drawing/2014/main" id="{928005DD-1508-80C5-6B2E-A20BE7F9033B}"/>
                </a:ext>
              </a:extLst>
            </p:cNvPr>
            <p:cNvSpPr txBox="1">
              <a:spLocks/>
            </p:cNvSpPr>
            <p:nvPr/>
          </p:nvSpPr>
          <p:spPr>
            <a:xfrm>
              <a:off x="870951" y="4466540"/>
              <a:ext cx="2184365" cy="44019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b="1">
                  <a:solidFill>
                    <a:srgbClr val="012754"/>
                  </a:solidFill>
                  <a:ea typeface="Montserrat"/>
                  <a:cs typeface="Montserrat"/>
                  <a:sym typeface="Montserrat"/>
                </a:rPr>
                <a:t>Localización</a:t>
              </a:r>
              <a:r>
                <a:rPr lang="es-ES" sz="1800" baseline="30000">
                  <a:solidFill>
                    <a:srgbClr val="012754"/>
                  </a:solidFill>
                  <a:ea typeface="Montserrat"/>
                  <a:cs typeface="Montserrat"/>
                  <a:sym typeface="Montserrat"/>
                </a:rPr>
                <a:t>4-5</a:t>
              </a:r>
              <a:endParaRPr lang="es-ES" sz="1800">
                <a:solidFill>
                  <a:srgbClr val="012754"/>
                </a:solidFill>
                <a:ea typeface="Montserrat"/>
                <a:cs typeface="Montserrat"/>
                <a:sym typeface="Montserrat Light"/>
              </a:endParaRPr>
            </a:p>
          </p:txBody>
        </p:sp>
        <p:grpSp>
          <p:nvGrpSpPr>
            <p:cNvPr id="34" name="Grupo 33">
              <a:extLst>
                <a:ext uri="{FF2B5EF4-FFF2-40B4-BE49-F238E27FC236}">
                  <a16:creationId xmlns:a16="http://schemas.microsoft.com/office/drawing/2014/main" id="{1DB17042-D6D3-24A7-7491-09F75E109C20}"/>
                </a:ext>
              </a:extLst>
            </p:cNvPr>
            <p:cNvGrpSpPr/>
            <p:nvPr/>
          </p:nvGrpSpPr>
          <p:grpSpPr>
            <a:xfrm>
              <a:off x="870951" y="2701182"/>
              <a:ext cx="2184365" cy="1631614"/>
              <a:chOff x="870951" y="2701182"/>
              <a:chExt cx="2184365" cy="1631614"/>
            </a:xfrm>
          </p:grpSpPr>
          <p:pic>
            <p:nvPicPr>
              <p:cNvPr id="23" name="Imagen 22" descr="Un dibujo de una persona&#10;&#10;El contenido generado por IA puede ser incorrecto.">
                <a:extLst>
                  <a:ext uri="{FF2B5EF4-FFF2-40B4-BE49-F238E27FC236}">
                    <a16:creationId xmlns:a16="http://schemas.microsoft.com/office/drawing/2014/main" id="{8A89DC3E-9F0C-3C0A-8ADB-E6C76DAD0D1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951" y="2701182"/>
                <a:ext cx="2184365" cy="1631614"/>
              </a:xfrm>
              <a:prstGeom prst="rect">
                <a:avLst/>
              </a:prstGeom>
            </p:spPr>
          </p:pic>
          <p:pic>
            <p:nvPicPr>
              <p:cNvPr id="28" name="Imagen 27">
                <a:extLst>
                  <a:ext uri="{FF2B5EF4-FFF2-40B4-BE49-F238E27FC236}">
                    <a16:creationId xmlns:a16="http://schemas.microsoft.com/office/drawing/2014/main" id="{FD9840CC-61CA-8629-2002-89D10896625D}"/>
                  </a:ext>
                </a:extLst>
              </p:cNvPr>
              <p:cNvPicPr>
                <a:picLocks noChangeAspect="1"/>
              </p:cNvPicPr>
              <p:nvPr/>
            </p:nvPicPr>
            <p:blipFill>
              <a:blip r:embed="rId4"/>
              <a:stretch>
                <a:fillRect/>
              </a:stretch>
            </p:blipFill>
            <p:spPr>
              <a:xfrm>
                <a:off x="1444636" y="2977581"/>
                <a:ext cx="1085281" cy="1004212"/>
              </a:xfrm>
              <a:prstGeom prst="rect">
                <a:avLst/>
              </a:prstGeom>
            </p:spPr>
          </p:pic>
        </p:grpSp>
      </p:grpSp>
      <p:grpSp>
        <p:nvGrpSpPr>
          <p:cNvPr id="36" name="Grupo 35">
            <a:extLst>
              <a:ext uri="{FF2B5EF4-FFF2-40B4-BE49-F238E27FC236}">
                <a16:creationId xmlns:a16="http://schemas.microsoft.com/office/drawing/2014/main" id="{068FF95C-3DAA-2BE1-A7F3-812C3FD25107}"/>
              </a:ext>
            </a:extLst>
          </p:cNvPr>
          <p:cNvGrpSpPr/>
          <p:nvPr/>
        </p:nvGrpSpPr>
        <p:grpSpPr>
          <a:xfrm>
            <a:off x="3578013" y="2882633"/>
            <a:ext cx="3030988" cy="2308098"/>
            <a:chOff x="3717084" y="2689787"/>
            <a:chExt cx="3030988" cy="2308098"/>
          </a:xfrm>
        </p:grpSpPr>
        <p:sp>
          <p:nvSpPr>
            <p:cNvPr id="22" name="Marcador de contenido 19">
              <a:extLst>
                <a:ext uri="{FF2B5EF4-FFF2-40B4-BE49-F238E27FC236}">
                  <a16:creationId xmlns:a16="http://schemas.microsoft.com/office/drawing/2014/main" id="{78554C3A-E7EF-392B-D860-E5948DA2DC21}"/>
                </a:ext>
              </a:extLst>
            </p:cNvPr>
            <p:cNvSpPr txBox="1">
              <a:spLocks/>
            </p:cNvSpPr>
            <p:nvPr/>
          </p:nvSpPr>
          <p:spPr>
            <a:xfrm>
              <a:off x="3717084" y="4466540"/>
              <a:ext cx="3030988" cy="531345"/>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chemeClr val="bg1">
                      <a:lumMod val="25000"/>
                    </a:schemeClr>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buClrTx/>
              </a:pPr>
              <a:r>
                <a:rPr lang="es-ES" sz="1800" b="1">
                  <a:solidFill>
                    <a:srgbClr val="012754"/>
                  </a:solidFill>
                  <a:ea typeface="Montserrat"/>
                  <a:cs typeface="Montserrat"/>
                  <a:sym typeface="Montserrat"/>
                </a:rPr>
                <a:t>Incidencia y prevalencia</a:t>
              </a:r>
              <a:r>
                <a:rPr lang="es-ES" sz="1800" b="1" baseline="30000">
                  <a:solidFill>
                    <a:srgbClr val="012754"/>
                  </a:solidFill>
                  <a:ea typeface="Montserrat"/>
                  <a:cs typeface="Montserrat"/>
                  <a:sym typeface="Montserrat"/>
                </a:rPr>
                <a:t>1-7</a:t>
              </a:r>
            </a:p>
            <a:p>
              <a:pPr algn="ctr">
                <a:spcBef>
                  <a:spcPts val="0"/>
                </a:spcBef>
                <a:buClrTx/>
              </a:pPr>
              <a:r>
                <a:rPr lang="es-ES">
                  <a:solidFill>
                    <a:schemeClr val="dk1"/>
                  </a:solidFill>
                  <a:ea typeface="Montserrat Light"/>
                  <a:cs typeface="Montserrat Light"/>
                  <a:sym typeface="Montserrat Light"/>
                </a:rPr>
                <a:t>2 – 4 % de la población mundial</a:t>
              </a:r>
              <a:endParaRPr lang="es-ES" sz="1800" baseline="30000">
                <a:solidFill>
                  <a:srgbClr val="012754"/>
                </a:solidFill>
                <a:ea typeface="Montserrat Light"/>
                <a:cs typeface="Montserrat Light"/>
                <a:sym typeface="Montserrat Light"/>
              </a:endParaRPr>
            </a:p>
          </p:txBody>
        </p:sp>
        <p:grpSp>
          <p:nvGrpSpPr>
            <p:cNvPr id="33" name="Grupo 32">
              <a:extLst>
                <a:ext uri="{FF2B5EF4-FFF2-40B4-BE49-F238E27FC236}">
                  <a16:creationId xmlns:a16="http://schemas.microsoft.com/office/drawing/2014/main" id="{725108E2-96C2-1105-1772-A472ACDC8CC1}"/>
                </a:ext>
              </a:extLst>
            </p:cNvPr>
            <p:cNvGrpSpPr/>
            <p:nvPr/>
          </p:nvGrpSpPr>
          <p:grpSpPr>
            <a:xfrm>
              <a:off x="4233264" y="2689787"/>
              <a:ext cx="1998629" cy="1579799"/>
              <a:chOff x="3887073" y="2689787"/>
              <a:chExt cx="1998629" cy="1579799"/>
            </a:xfrm>
          </p:grpSpPr>
          <p:pic>
            <p:nvPicPr>
              <p:cNvPr id="26" name="Imagen 25" descr="Una pantalla de computador&#10;&#10;El contenido generado por IA puede ser incorrecto.">
                <a:extLst>
                  <a:ext uri="{FF2B5EF4-FFF2-40B4-BE49-F238E27FC236}">
                    <a16:creationId xmlns:a16="http://schemas.microsoft.com/office/drawing/2014/main" id="{BB944DF2-73CE-A388-2F4A-58B6508FDE1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87073" y="2689787"/>
                <a:ext cx="1998629" cy="1579799"/>
              </a:xfrm>
              <a:prstGeom prst="rect">
                <a:avLst/>
              </a:prstGeom>
            </p:spPr>
          </p:pic>
          <p:pic>
            <p:nvPicPr>
              <p:cNvPr id="31" name="Imagen 30">
                <a:extLst>
                  <a:ext uri="{FF2B5EF4-FFF2-40B4-BE49-F238E27FC236}">
                    <a16:creationId xmlns:a16="http://schemas.microsoft.com/office/drawing/2014/main" id="{D27F4663-EDA7-C11B-8056-1EB47EE04F9E}"/>
                  </a:ext>
                </a:extLst>
              </p:cNvPr>
              <p:cNvPicPr>
                <a:picLocks noChangeAspect="1"/>
              </p:cNvPicPr>
              <p:nvPr/>
            </p:nvPicPr>
            <p:blipFill>
              <a:blip r:embed="rId6"/>
              <a:stretch>
                <a:fillRect/>
              </a:stretch>
            </p:blipFill>
            <p:spPr>
              <a:xfrm>
                <a:off x="4467129" y="3034002"/>
                <a:ext cx="944116" cy="947022"/>
              </a:xfrm>
              <a:prstGeom prst="rect">
                <a:avLst/>
              </a:prstGeom>
            </p:spPr>
          </p:pic>
        </p:grpSp>
      </p:grpSp>
      <p:pic>
        <p:nvPicPr>
          <p:cNvPr id="3" name="Picture 2" descr="Psoriasis, una enfermedad que afecta a más de un millón de personas en  España - MGC Mutua">
            <a:extLst>
              <a:ext uri="{FF2B5EF4-FFF2-40B4-BE49-F238E27FC236}">
                <a16:creationId xmlns:a16="http://schemas.microsoft.com/office/drawing/2014/main" id="{512B97CE-F09E-7027-55E2-2E813AF795AE}"/>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6206" r="18069" b="19333"/>
          <a:stretch>
            <a:fillRect/>
          </a:stretch>
        </p:blipFill>
        <p:spPr bwMode="auto">
          <a:xfrm>
            <a:off x="7127421" y="2156651"/>
            <a:ext cx="4560157" cy="323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70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63A75-280B-9482-EB74-9B61AFC138F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0F3DD0-6E4B-8FD4-305E-21D347E8ADD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Posología tratamientos tópicos QA</a:t>
            </a:r>
            <a:r>
              <a:rPr lang="es-ES" sz="2400" baseline="30000">
                <a:solidFill>
                  <a:srgbClr val="1F3864"/>
                </a:solidFill>
                <a:latin typeface="Century Gothic" panose="020B0502020202020204" pitchFamily="34" charset="0"/>
                <a:ea typeface="Montserrat"/>
                <a:cs typeface="Montserrat"/>
                <a:sym typeface="Montserrat"/>
              </a:rPr>
              <a:t>1-6</a:t>
            </a:r>
            <a:endParaRPr lang="es-ES"/>
          </a:p>
        </p:txBody>
      </p:sp>
      <p:sp>
        <p:nvSpPr>
          <p:cNvPr id="9" name="Marcador de contenido 8">
            <a:extLst>
              <a:ext uri="{FF2B5EF4-FFF2-40B4-BE49-F238E27FC236}">
                <a16:creationId xmlns:a16="http://schemas.microsoft.com/office/drawing/2014/main" id="{F2E7263B-100F-F2D6-900F-C733A85FB661}"/>
              </a:ext>
            </a:extLst>
          </p:cNvPr>
          <p:cNvSpPr>
            <a:spLocks noGrp="1"/>
          </p:cNvSpPr>
          <p:nvPr>
            <p:ph sz="quarter" idx="18"/>
          </p:nvPr>
        </p:nvSpPr>
        <p:spPr/>
        <p:txBody>
          <a:bodyPr>
            <a:normAutofit/>
          </a:bodyPr>
          <a:lstStyle/>
          <a:p>
            <a:r>
              <a:rPr lang="es-ES"/>
              <a:t>QUERATOSIS ACTÍNICA</a:t>
            </a:r>
          </a:p>
        </p:txBody>
      </p:sp>
      <p:grpSp>
        <p:nvGrpSpPr>
          <p:cNvPr id="6" name="Google Shape;469;p31">
            <a:extLst>
              <a:ext uri="{FF2B5EF4-FFF2-40B4-BE49-F238E27FC236}">
                <a16:creationId xmlns:a16="http://schemas.microsoft.com/office/drawing/2014/main" id="{DF26C793-5B27-2706-A5E5-6525248E668F}"/>
              </a:ext>
            </a:extLst>
          </p:cNvPr>
          <p:cNvGrpSpPr/>
          <p:nvPr/>
        </p:nvGrpSpPr>
        <p:grpSpPr>
          <a:xfrm>
            <a:off x="1167743" y="1734022"/>
            <a:ext cx="9778164" cy="4314422"/>
            <a:chOff x="341434" y="1370225"/>
            <a:chExt cx="8064913" cy="3168143"/>
          </a:xfrm>
        </p:grpSpPr>
        <p:pic>
          <p:nvPicPr>
            <p:cNvPr id="8" name="Google Shape;470;p31">
              <a:extLst>
                <a:ext uri="{FF2B5EF4-FFF2-40B4-BE49-F238E27FC236}">
                  <a16:creationId xmlns:a16="http://schemas.microsoft.com/office/drawing/2014/main" id="{405EBB59-3FA8-3624-119D-66EFB945AE60}"/>
                </a:ext>
              </a:extLst>
            </p:cNvPr>
            <p:cNvPicPr preferRelativeResize="0"/>
            <p:nvPr/>
          </p:nvPicPr>
          <p:blipFill rotWithShape="1">
            <a:blip r:embed="rId3">
              <a:alphaModFix/>
            </a:blip>
            <a:srcRect l="38599" t="10224" r="51325" b="78454"/>
            <a:stretch/>
          </p:blipFill>
          <p:spPr>
            <a:xfrm>
              <a:off x="345279" y="3999191"/>
              <a:ext cx="540363" cy="344552"/>
            </a:xfrm>
            <a:prstGeom prst="rect">
              <a:avLst/>
            </a:prstGeom>
            <a:noFill/>
            <a:ln>
              <a:noFill/>
            </a:ln>
          </p:spPr>
        </p:pic>
        <p:pic>
          <p:nvPicPr>
            <p:cNvPr id="10" name="Google Shape;471;p31">
              <a:extLst>
                <a:ext uri="{FF2B5EF4-FFF2-40B4-BE49-F238E27FC236}">
                  <a16:creationId xmlns:a16="http://schemas.microsoft.com/office/drawing/2014/main" id="{C411ECDD-6528-45C3-29A7-669241A5D0A5}"/>
                </a:ext>
              </a:extLst>
            </p:cNvPr>
            <p:cNvPicPr preferRelativeResize="0"/>
            <p:nvPr/>
          </p:nvPicPr>
          <p:blipFill rotWithShape="1">
            <a:blip r:embed="rId3">
              <a:alphaModFix/>
            </a:blip>
            <a:srcRect l="38599" t="10224" r="51325" b="78454"/>
            <a:stretch/>
          </p:blipFill>
          <p:spPr>
            <a:xfrm>
              <a:off x="393740" y="4001989"/>
              <a:ext cx="540363" cy="344552"/>
            </a:xfrm>
            <a:prstGeom prst="rect">
              <a:avLst/>
            </a:prstGeom>
            <a:noFill/>
            <a:ln>
              <a:noFill/>
            </a:ln>
          </p:spPr>
        </p:pic>
        <p:pic>
          <p:nvPicPr>
            <p:cNvPr id="11" name="Google Shape;472;p31">
              <a:extLst>
                <a:ext uri="{FF2B5EF4-FFF2-40B4-BE49-F238E27FC236}">
                  <a16:creationId xmlns:a16="http://schemas.microsoft.com/office/drawing/2014/main" id="{0523D7BB-C33F-265A-FA73-AD947543105C}"/>
                </a:ext>
              </a:extLst>
            </p:cNvPr>
            <p:cNvPicPr preferRelativeResize="0"/>
            <p:nvPr/>
          </p:nvPicPr>
          <p:blipFill rotWithShape="1">
            <a:blip r:embed="rId3">
              <a:alphaModFix/>
            </a:blip>
            <a:srcRect l="38599" t="10224" r="51325" b="78454"/>
            <a:stretch/>
          </p:blipFill>
          <p:spPr>
            <a:xfrm>
              <a:off x="442201" y="4001989"/>
              <a:ext cx="540363" cy="344552"/>
            </a:xfrm>
            <a:prstGeom prst="rect">
              <a:avLst/>
            </a:prstGeom>
            <a:noFill/>
            <a:ln>
              <a:noFill/>
            </a:ln>
          </p:spPr>
        </p:pic>
        <p:pic>
          <p:nvPicPr>
            <p:cNvPr id="12" name="Google Shape;473;p31">
              <a:extLst>
                <a:ext uri="{FF2B5EF4-FFF2-40B4-BE49-F238E27FC236}">
                  <a16:creationId xmlns:a16="http://schemas.microsoft.com/office/drawing/2014/main" id="{EBCA18CF-E9B3-2C4D-8D23-D620F95639B7}"/>
                </a:ext>
              </a:extLst>
            </p:cNvPr>
            <p:cNvPicPr preferRelativeResize="0"/>
            <p:nvPr/>
          </p:nvPicPr>
          <p:blipFill rotWithShape="1">
            <a:blip r:embed="rId3">
              <a:alphaModFix/>
            </a:blip>
            <a:srcRect l="38599" t="10224" r="51325" b="78454"/>
            <a:stretch/>
          </p:blipFill>
          <p:spPr>
            <a:xfrm>
              <a:off x="490662" y="4003292"/>
              <a:ext cx="540363" cy="344552"/>
            </a:xfrm>
            <a:prstGeom prst="rect">
              <a:avLst/>
            </a:prstGeom>
            <a:noFill/>
            <a:ln>
              <a:noFill/>
            </a:ln>
          </p:spPr>
        </p:pic>
        <p:pic>
          <p:nvPicPr>
            <p:cNvPr id="13" name="Google Shape;474;p31">
              <a:extLst>
                <a:ext uri="{FF2B5EF4-FFF2-40B4-BE49-F238E27FC236}">
                  <a16:creationId xmlns:a16="http://schemas.microsoft.com/office/drawing/2014/main" id="{2DA943B5-1608-79F6-7265-59277A69D95F}"/>
                </a:ext>
              </a:extLst>
            </p:cNvPr>
            <p:cNvPicPr preferRelativeResize="0"/>
            <p:nvPr/>
          </p:nvPicPr>
          <p:blipFill rotWithShape="1">
            <a:blip r:embed="rId3">
              <a:alphaModFix/>
            </a:blip>
            <a:srcRect l="38599" t="10224" r="51325" b="78454"/>
            <a:stretch/>
          </p:blipFill>
          <p:spPr>
            <a:xfrm>
              <a:off x="539123" y="4003292"/>
              <a:ext cx="540363" cy="344552"/>
            </a:xfrm>
            <a:prstGeom prst="rect">
              <a:avLst/>
            </a:prstGeom>
            <a:noFill/>
            <a:ln>
              <a:noFill/>
            </a:ln>
          </p:spPr>
        </p:pic>
        <p:pic>
          <p:nvPicPr>
            <p:cNvPr id="14" name="Google Shape;475;p31">
              <a:extLst>
                <a:ext uri="{FF2B5EF4-FFF2-40B4-BE49-F238E27FC236}">
                  <a16:creationId xmlns:a16="http://schemas.microsoft.com/office/drawing/2014/main" id="{588EA574-CD1E-96D0-65E5-C80835110043}"/>
                </a:ext>
              </a:extLst>
            </p:cNvPr>
            <p:cNvPicPr preferRelativeResize="0"/>
            <p:nvPr/>
          </p:nvPicPr>
          <p:blipFill rotWithShape="1">
            <a:blip r:embed="rId3">
              <a:alphaModFix/>
            </a:blip>
            <a:srcRect l="38599" t="10224" r="51325" b="78454"/>
            <a:stretch/>
          </p:blipFill>
          <p:spPr>
            <a:xfrm>
              <a:off x="587584" y="4003292"/>
              <a:ext cx="540363" cy="344552"/>
            </a:xfrm>
            <a:prstGeom prst="rect">
              <a:avLst/>
            </a:prstGeom>
            <a:noFill/>
            <a:ln>
              <a:noFill/>
            </a:ln>
          </p:spPr>
        </p:pic>
        <p:pic>
          <p:nvPicPr>
            <p:cNvPr id="15" name="Google Shape;476;p31">
              <a:extLst>
                <a:ext uri="{FF2B5EF4-FFF2-40B4-BE49-F238E27FC236}">
                  <a16:creationId xmlns:a16="http://schemas.microsoft.com/office/drawing/2014/main" id="{3D1C8B32-AB3A-DDFC-990F-2DC3919C9565}"/>
                </a:ext>
              </a:extLst>
            </p:cNvPr>
            <p:cNvPicPr preferRelativeResize="0"/>
            <p:nvPr/>
          </p:nvPicPr>
          <p:blipFill rotWithShape="1">
            <a:blip r:embed="rId3">
              <a:alphaModFix/>
            </a:blip>
            <a:srcRect l="38599" t="10224" r="51325" b="78454"/>
            <a:stretch/>
          </p:blipFill>
          <p:spPr>
            <a:xfrm>
              <a:off x="636045" y="4001989"/>
              <a:ext cx="540363" cy="344552"/>
            </a:xfrm>
            <a:prstGeom prst="rect">
              <a:avLst/>
            </a:prstGeom>
            <a:noFill/>
            <a:ln>
              <a:noFill/>
            </a:ln>
          </p:spPr>
        </p:pic>
        <p:pic>
          <p:nvPicPr>
            <p:cNvPr id="16" name="Google Shape;477;p31">
              <a:extLst>
                <a:ext uri="{FF2B5EF4-FFF2-40B4-BE49-F238E27FC236}">
                  <a16:creationId xmlns:a16="http://schemas.microsoft.com/office/drawing/2014/main" id="{AE93D8CC-3348-4324-DD3B-DB0C4433B9BC}"/>
                </a:ext>
              </a:extLst>
            </p:cNvPr>
            <p:cNvPicPr preferRelativeResize="0"/>
            <p:nvPr/>
          </p:nvPicPr>
          <p:blipFill rotWithShape="1">
            <a:blip r:embed="rId3">
              <a:alphaModFix/>
            </a:blip>
            <a:srcRect l="38599" t="10224" r="51325" b="78454"/>
            <a:stretch/>
          </p:blipFill>
          <p:spPr>
            <a:xfrm>
              <a:off x="684506" y="4001989"/>
              <a:ext cx="540363" cy="344552"/>
            </a:xfrm>
            <a:prstGeom prst="rect">
              <a:avLst/>
            </a:prstGeom>
            <a:noFill/>
            <a:ln>
              <a:noFill/>
            </a:ln>
          </p:spPr>
        </p:pic>
        <p:pic>
          <p:nvPicPr>
            <p:cNvPr id="17" name="Google Shape;478;p31">
              <a:extLst>
                <a:ext uri="{FF2B5EF4-FFF2-40B4-BE49-F238E27FC236}">
                  <a16:creationId xmlns:a16="http://schemas.microsoft.com/office/drawing/2014/main" id="{E7DB62FD-6BDF-5839-FA77-F9066E58C0B0}"/>
                </a:ext>
              </a:extLst>
            </p:cNvPr>
            <p:cNvPicPr preferRelativeResize="0"/>
            <p:nvPr/>
          </p:nvPicPr>
          <p:blipFill rotWithShape="1">
            <a:blip r:embed="rId3">
              <a:alphaModFix/>
            </a:blip>
            <a:srcRect l="38599" t="10224" r="51325" b="78454"/>
            <a:stretch/>
          </p:blipFill>
          <p:spPr>
            <a:xfrm>
              <a:off x="732967" y="4001989"/>
              <a:ext cx="540363" cy="344552"/>
            </a:xfrm>
            <a:prstGeom prst="rect">
              <a:avLst/>
            </a:prstGeom>
            <a:noFill/>
            <a:ln>
              <a:noFill/>
            </a:ln>
          </p:spPr>
        </p:pic>
        <p:pic>
          <p:nvPicPr>
            <p:cNvPr id="18" name="Google Shape;479;p31">
              <a:extLst>
                <a:ext uri="{FF2B5EF4-FFF2-40B4-BE49-F238E27FC236}">
                  <a16:creationId xmlns:a16="http://schemas.microsoft.com/office/drawing/2014/main" id="{62F656FF-639C-4ECA-AF63-BAC721A0638C}"/>
                </a:ext>
              </a:extLst>
            </p:cNvPr>
            <p:cNvPicPr preferRelativeResize="0"/>
            <p:nvPr/>
          </p:nvPicPr>
          <p:blipFill rotWithShape="1">
            <a:blip r:embed="rId3">
              <a:alphaModFix/>
            </a:blip>
            <a:srcRect l="38599" t="10224" r="51325" b="78454"/>
            <a:stretch/>
          </p:blipFill>
          <p:spPr>
            <a:xfrm>
              <a:off x="781428" y="4003292"/>
              <a:ext cx="540363" cy="344552"/>
            </a:xfrm>
            <a:prstGeom prst="rect">
              <a:avLst/>
            </a:prstGeom>
            <a:noFill/>
            <a:ln>
              <a:noFill/>
            </a:ln>
          </p:spPr>
        </p:pic>
        <p:pic>
          <p:nvPicPr>
            <p:cNvPr id="19" name="Google Shape;480;p31">
              <a:extLst>
                <a:ext uri="{FF2B5EF4-FFF2-40B4-BE49-F238E27FC236}">
                  <a16:creationId xmlns:a16="http://schemas.microsoft.com/office/drawing/2014/main" id="{1F6332ED-6804-39C8-2EDB-B3221B8B440F}"/>
                </a:ext>
              </a:extLst>
            </p:cNvPr>
            <p:cNvPicPr preferRelativeResize="0"/>
            <p:nvPr/>
          </p:nvPicPr>
          <p:blipFill rotWithShape="1">
            <a:blip r:embed="rId3">
              <a:alphaModFix/>
            </a:blip>
            <a:srcRect l="38599" t="10224" r="51325" b="78454"/>
            <a:stretch/>
          </p:blipFill>
          <p:spPr>
            <a:xfrm>
              <a:off x="829889" y="4003292"/>
              <a:ext cx="540363" cy="344552"/>
            </a:xfrm>
            <a:prstGeom prst="rect">
              <a:avLst/>
            </a:prstGeom>
            <a:noFill/>
            <a:ln>
              <a:noFill/>
            </a:ln>
          </p:spPr>
        </p:pic>
        <p:pic>
          <p:nvPicPr>
            <p:cNvPr id="20" name="Google Shape;481;p31">
              <a:extLst>
                <a:ext uri="{FF2B5EF4-FFF2-40B4-BE49-F238E27FC236}">
                  <a16:creationId xmlns:a16="http://schemas.microsoft.com/office/drawing/2014/main" id="{14359151-502C-4106-8661-A6D6773A0A6C}"/>
                </a:ext>
              </a:extLst>
            </p:cNvPr>
            <p:cNvPicPr preferRelativeResize="0"/>
            <p:nvPr/>
          </p:nvPicPr>
          <p:blipFill rotWithShape="1">
            <a:blip r:embed="rId3">
              <a:alphaModFix/>
            </a:blip>
            <a:srcRect l="38599" t="10224" r="51325" b="78454"/>
            <a:stretch/>
          </p:blipFill>
          <p:spPr>
            <a:xfrm>
              <a:off x="878350" y="4003292"/>
              <a:ext cx="540363" cy="344552"/>
            </a:xfrm>
            <a:prstGeom prst="rect">
              <a:avLst/>
            </a:prstGeom>
            <a:noFill/>
            <a:ln>
              <a:noFill/>
            </a:ln>
          </p:spPr>
        </p:pic>
        <p:pic>
          <p:nvPicPr>
            <p:cNvPr id="21" name="Google Shape;482;p31">
              <a:extLst>
                <a:ext uri="{FF2B5EF4-FFF2-40B4-BE49-F238E27FC236}">
                  <a16:creationId xmlns:a16="http://schemas.microsoft.com/office/drawing/2014/main" id="{C1DD63BD-256B-EB89-12C7-F1043C5E4347}"/>
                </a:ext>
              </a:extLst>
            </p:cNvPr>
            <p:cNvPicPr preferRelativeResize="0"/>
            <p:nvPr/>
          </p:nvPicPr>
          <p:blipFill rotWithShape="1">
            <a:blip r:embed="rId3">
              <a:alphaModFix/>
            </a:blip>
            <a:srcRect l="38599" t="10224" r="51325" b="78454"/>
            <a:stretch/>
          </p:blipFill>
          <p:spPr>
            <a:xfrm>
              <a:off x="926811" y="4001989"/>
              <a:ext cx="540363" cy="344552"/>
            </a:xfrm>
            <a:prstGeom prst="rect">
              <a:avLst/>
            </a:prstGeom>
            <a:noFill/>
            <a:ln>
              <a:noFill/>
            </a:ln>
          </p:spPr>
        </p:pic>
        <p:pic>
          <p:nvPicPr>
            <p:cNvPr id="22" name="Google Shape;483;p31">
              <a:extLst>
                <a:ext uri="{FF2B5EF4-FFF2-40B4-BE49-F238E27FC236}">
                  <a16:creationId xmlns:a16="http://schemas.microsoft.com/office/drawing/2014/main" id="{A4EEEA41-1AFF-58F0-AB92-AA1AEB3B6F6B}"/>
                </a:ext>
              </a:extLst>
            </p:cNvPr>
            <p:cNvPicPr preferRelativeResize="0"/>
            <p:nvPr/>
          </p:nvPicPr>
          <p:blipFill rotWithShape="1">
            <a:blip r:embed="rId3">
              <a:alphaModFix/>
            </a:blip>
            <a:srcRect l="38599" t="10224" r="51325" b="78454"/>
            <a:stretch/>
          </p:blipFill>
          <p:spPr>
            <a:xfrm>
              <a:off x="975272" y="4001989"/>
              <a:ext cx="540363" cy="344552"/>
            </a:xfrm>
            <a:prstGeom prst="rect">
              <a:avLst/>
            </a:prstGeom>
            <a:noFill/>
            <a:ln>
              <a:noFill/>
            </a:ln>
          </p:spPr>
        </p:pic>
        <p:pic>
          <p:nvPicPr>
            <p:cNvPr id="23" name="Google Shape;484;p31">
              <a:extLst>
                <a:ext uri="{FF2B5EF4-FFF2-40B4-BE49-F238E27FC236}">
                  <a16:creationId xmlns:a16="http://schemas.microsoft.com/office/drawing/2014/main" id="{784AD82F-E71A-AADF-DC48-0F9C060A255B}"/>
                </a:ext>
              </a:extLst>
            </p:cNvPr>
            <p:cNvPicPr preferRelativeResize="0"/>
            <p:nvPr/>
          </p:nvPicPr>
          <p:blipFill rotWithShape="1">
            <a:blip r:embed="rId3">
              <a:alphaModFix/>
            </a:blip>
            <a:srcRect l="38599" t="10224" r="51325" b="78454"/>
            <a:stretch/>
          </p:blipFill>
          <p:spPr>
            <a:xfrm>
              <a:off x="1023733" y="4001989"/>
              <a:ext cx="540363" cy="344552"/>
            </a:xfrm>
            <a:prstGeom prst="rect">
              <a:avLst/>
            </a:prstGeom>
            <a:noFill/>
            <a:ln>
              <a:noFill/>
            </a:ln>
          </p:spPr>
        </p:pic>
        <p:pic>
          <p:nvPicPr>
            <p:cNvPr id="24" name="Google Shape;485;p31">
              <a:extLst>
                <a:ext uri="{FF2B5EF4-FFF2-40B4-BE49-F238E27FC236}">
                  <a16:creationId xmlns:a16="http://schemas.microsoft.com/office/drawing/2014/main" id="{2ADD413F-3588-286C-8306-4CA5C876EBF4}"/>
                </a:ext>
              </a:extLst>
            </p:cNvPr>
            <p:cNvPicPr preferRelativeResize="0"/>
            <p:nvPr/>
          </p:nvPicPr>
          <p:blipFill rotWithShape="1">
            <a:blip r:embed="rId3">
              <a:alphaModFix/>
            </a:blip>
            <a:srcRect l="38599" t="10224" r="51325" b="78454"/>
            <a:stretch/>
          </p:blipFill>
          <p:spPr>
            <a:xfrm>
              <a:off x="1072194" y="4003292"/>
              <a:ext cx="540363" cy="344552"/>
            </a:xfrm>
            <a:prstGeom prst="rect">
              <a:avLst/>
            </a:prstGeom>
            <a:noFill/>
            <a:ln>
              <a:noFill/>
            </a:ln>
          </p:spPr>
        </p:pic>
        <p:pic>
          <p:nvPicPr>
            <p:cNvPr id="25" name="Google Shape;486;p31">
              <a:extLst>
                <a:ext uri="{FF2B5EF4-FFF2-40B4-BE49-F238E27FC236}">
                  <a16:creationId xmlns:a16="http://schemas.microsoft.com/office/drawing/2014/main" id="{EE3B1B87-6DAE-A587-0266-D6864EFAE262}"/>
                </a:ext>
              </a:extLst>
            </p:cNvPr>
            <p:cNvPicPr preferRelativeResize="0"/>
            <p:nvPr/>
          </p:nvPicPr>
          <p:blipFill rotWithShape="1">
            <a:blip r:embed="rId3">
              <a:alphaModFix/>
            </a:blip>
            <a:srcRect l="38599" t="10224" r="51325" b="78454"/>
            <a:stretch/>
          </p:blipFill>
          <p:spPr>
            <a:xfrm>
              <a:off x="1120655" y="4003292"/>
              <a:ext cx="540363" cy="344552"/>
            </a:xfrm>
            <a:prstGeom prst="rect">
              <a:avLst/>
            </a:prstGeom>
            <a:noFill/>
            <a:ln>
              <a:noFill/>
            </a:ln>
          </p:spPr>
        </p:pic>
        <p:pic>
          <p:nvPicPr>
            <p:cNvPr id="27" name="Google Shape;487;p31">
              <a:extLst>
                <a:ext uri="{FF2B5EF4-FFF2-40B4-BE49-F238E27FC236}">
                  <a16:creationId xmlns:a16="http://schemas.microsoft.com/office/drawing/2014/main" id="{3ABE7D26-E538-E02D-8B82-3B8E02ADB137}"/>
                </a:ext>
              </a:extLst>
            </p:cNvPr>
            <p:cNvPicPr preferRelativeResize="0"/>
            <p:nvPr/>
          </p:nvPicPr>
          <p:blipFill rotWithShape="1">
            <a:blip r:embed="rId3">
              <a:alphaModFix/>
            </a:blip>
            <a:srcRect l="38599" t="10224" r="51325" b="78454"/>
            <a:stretch/>
          </p:blipFill>
          <p:spPr>
            <a:xfrm>
              <a:off x="1169116" y="4003292"/>
              <a:ext cx="540363" cy="344552"/>
            </a:xfrm>
            <a:prstGeom prst="rect">
              <a:avLst/>
            </a:prstGeom>
            <a:noFill/>
            <a:ln>
              <a:noFill/>
            </a:ln>
          </p:spPr>
        </p:pic>
        <p:pic>
          <p:nvPicPr>
            <p:cNvPr id="28" name="Google Shape;488;p31">
              <a:extLst>
                <a:ext uri="{FF2B5EF4-FFF2-40B4-BE49-F238E27FC236}">
                  <a16:creationId xmlns:a16="http://schemas.microsoft.com/office/drawing/2014/main" id="{47DB7F6D-AA37-5131-A186-E23419F86FA8}"/>
                </a:ext>
              </a:extLst>
            </p:cNvPr>
            <p:cNvPicPr preferRelativeResize="0"/>
            <p:nvPr/>
          </p:nvPicPr>
          <p:blipFill rotWithShape="1">
            <a:blip r:embed="rId3">
              <a:alphaModFix/>
            </a:blip>
            <a:srcRect l="38599" t="10224" r="51325" b="78454"/>
            <a:stretch/>
          </p:blipFill>
          <p:spPr>
            <a:xfrm>
              <a:off x="1217577" y="4001989"/>
              <a:ext cx="540363" cy="344552"/>
            </a:xfrm>
            <a:prstGeom prst="rect">
              <a:avLst/>
            </a:prstGeom>
            <a:noFill/>
            <a:ln>
              <a:noFill/>
            </a:ln>
          </p:spPr>
        </p:pic>
        <p:pic>
          <p:nvPicPr>
            <p:cNvPr id="29" name="Google Shape;489;p31">
              <a:extLst>
                <a:ext uri="{FF2B5EF4-FFF2-40B4-BE49-F238E27FC236}">
                  <a16:creationId xmlns:a16="http://schemas.microsoft.com/office/drawing/2014/main" id="{2F4F13C7-ACB0-603B-7567-C897258A5278}"/>
                </a:ext>
              </a:extLst>
            </p:cNvPr>
            <p:cNvPicPr preferRelativeResize="0"/>
            <p:nvPr/>
          </p:nvPicPr>
          <p:blipFill rotWithShape="1">
            <a:blip r:embed="rId3">
              <a:alphaModFix/>
            </a:blip>
            <a:srcRect l="38599" t="10224" r="51325" b="78454"/>
            <a:stretch/>
          </p:blipFill>
          <p:spPr>
            <a:xfrm>
              <a:off x="1266038" y="4001989"/>
              <a:ext cx="540363" cy="344552"/>
            </a:xfrm>
            <a:prstGeom prst="rect">
              <a:avLst/>
            </a:prstGeom>
            <a:noFill/>
            <a:ln>
              <a:noFill/>
            </a:ln>
          </p:spPr>
        </p:pic>
        <p:pic>
          <p:nvPicPr>
            <p:cNvPr id="30" name="Google Shape;490;p31">
              <a:extLst>
                <a:ext uri="{FF2B5EF4-FFF2-40B4-BE49-F238E27FC236}">
                  <a16:creationId xmlns:a16="http://schemas.microsoft.com/office/drawing/2014/main" id="{49B93E68-6840-D246-EF6E-46C9AF71E690}"/>
                </a:ext>
              </a:extLst>
            </p:cNvPr>
            <p:cNvPicPr preferRelativeResize="0"/>
            <p:nvPr/>
          </p:nvPicPr>
          <p:blipFill rotWithShape="1">
            <a:blip r:embed="rId3">
              <a:alphaModFix/>
            </a:blip>
            <a:srcRect l="38599" t="10224" r="51325" b="78454"/>
            <a:stretch/>
          </p:blipFill>
          <p:spPr>
            <a:xfrm>
              <a:off x="1314499" y="4001989"/>
              <a:ext cx="540363" cy="344552"/>
            </a:xfrm>
            <a:prstGeom prst="rect">
              <a:avLst/>
            </a:prstGeom>
            <a:noFill/>
            <a:ln>
              <a:noFill/>
            </a:ln>
          </p:spPr>
        </p:pic>
        <p:pic>
          <p:nvPicPr>
            <p:cNvPr id="31" name="Google Shape;491;p31">
              <a:extLst>
                <a:ext uri="{FF2B5EF4-FFF2-40B4-BE49-F238E27FC236}">
                  <a16:creationId xmlns:a16="http://schemas.microsoft.com/office/drawing/2014/main" id="{020CECD0-3822-2BC9-6B3C-0F420513B3EB}"/>
                </a:ext>
              </a:extLst>
            </p:cNvPr>
            <p:cNvPicPr preferRelativeResize="0"/>
            <p:nvPr/>
          </p:nvPicPr>
          <p:blipFill rotWithShape="1">
            <a:blip r:embed="rId3">
              <a:alphaModFix/>
            </a:blip>
            <a:srcRect l="38599" t="10224" r="51325" b="78454"/>
            <a:stretch/>
          </p:blipFill>
          <p:spPr>
            <a:xfrm>
              <a:off x="1362960" y="4003292"/>
              <a:ext cx="540363" cy="344552"/>
            </a:xfrm>
            <a:prstGeom prst="rect">
              <a:avLst/>
            </a:prstGeom>
            <a:noFill/>
            <a:ln>
              <a:noFill/>
            </a:ln>
          </p:spPr>
        </p:pic>
        <p:pic>
          <p:nvPicPr>
            <p:cNvPr id="32" name="Google Shape;492;p31">
              <a:extLst>
                <a:ext uri="{FF2B5EF4-FFF2-40B4-BE49-F238E27FC236}">
                  <a16:creationId xmlns:a16="http://schemas.microsoft.com/office/drawing/2014/main" id="{04DE915B-55E1-C4AF-9AE5-74B49E5F80DA}"/>
                </a:ext>
              </a:extLst>
            </p:cNvPr>
            <p:cNvPicPr preferRelativeResize="0"/>
            <p:nvPr/>
          </p:nvPicPr>
          <p:blipFill rotWithShape="1">
            <a:blip r:embed="rId3">
              <a:alphaModFix/>
            </a:blip>
            <a:srcRect l="38599" t="10224" r="51325" b="78454"/>
            <a:stretch/>
          </p:blipFill>
          <p:spPr>
            <a:xfrm>
              <a:off x="1411421" y="4003292"/>
              <a:ext cx="540363" cy="344552"/>
            </a:xfrm>
            <a:prstGeom prst="rect">
              <a:avLst/>
            </a:prstGeom>
            <a:noFill/>
            <a:ln>
              <a:noFill/>
            </a:ln>
          </p:spPr>
        </p:pic>
        <p:pic>
          <p:nvPicPr>
            <p:cNvPr id="33" name="Google Shape;493;p31">
              <a:extLst>
                <a:ext uri="{FF2B5EF4-FFF2-40B4-BE49-F238E27FC236}">
                  <a16:creationId xmlns:a16="http://schemas.microsoft.com/office/drawing/2014/main" id="{1616171C-ED66-B07F-D3A8-8758AA521088}"/>
                </a:ext>
              </a:extLst>
            </p:cNvPr>
            <p:cNvPicPr preferRelativeResize="0"/>
            <p:nvPr/>
          </p:nvPicPr>
          <p:blipFill rotWithShape="1">
            <a:blip r:embed="rId3">
              <a:alphaModFix/>
            </a:blip>
            <a:srcRect l="38599" t="10224" r="51325" b="78454"/>
            <a:stretch/>
          </p:blipFill>
          <p:spPr>
            <a:xfrm>
              <a:off x="1459882" y="4003292"/>
              <a:ext cx="540363" cy="344552"/>
            </a:xfrm>
            <a:prstGeom prst="rect">
              <a:avLst/>
            </a:prstGeom>
            <a:noFill/>
            <a:ln>
              <a:noFill/>
            </a:ln>
          </p:spPr>
        </p:pic>
        <p:pic>
          <p:nvPicPr>
            <p:cNvPr id="34" name="Google Shape;494;p31">
              <a:extLst>
                <a:ext uri="{FF2B5EF4-FFF2-40B4-BE49-F238E27FC236}">
                  <a16:creationId xmlns:a16="http://schemas.microsoft.com/office/drawing/2014/main" id="{D6E61D74-8751-4A04-5B20-B06743BD7BBB}"/>
                </a:ext>
              </a:extLst>
            </p:cNvPr>
            <p:cNvPicPr preferRelativeResize="0"/>
            <p:nvPr/>
          </p:nvPicPr>
          <p:blipFill rotWithShape="1">
            <a:blip r:embed="rId3">
              <a:alphaModFix/>
            </a:blip>
            <a:srcRect l="38599" t="10224" r="51325" b="78454"/>
            <a:stretch/>
          </p:blipFill>
          <p:spPr>
            <a:xfrm>
              <a:off x="1508343" y="4005684"/>
              <a:ext cx="540363" cy="344552"/>
            </a:xfrm>
            <a:prstGeom prst="rect">
              <a:avLst/>
            </a:prstGeom>
            <a:noFill/>
            <a:ln>
              <a:noFill/>
            </a:ln>
          </p:spPr>
        </p:pic>
        <p:pic>
          <p:nvPicPr>
            <p:cNvPr id="35" name="Google Shape;495;p31">
              <a:extLst>
                <a:ext uri="{FF2B5EF4-FFF2-40B4-BE49-F238E27FC236}">
                  <a16:creationId xmlns:a16="http://schemas.microsoft.com/office/drawing/2014/main" id="{4DF305FA-8AB3-45B6-2BFB-7C74E780086F}"/>
                </a:ext>
              </a:extLst>
            </p:cNvPr>
            <p:cNvPicPr preferRelativeResize="0"/>
            <p:nvPr/>
          </p:nvPicPr>
          <p:blipFill rotWithShape="1">
            <a:blip r:embed="rId3">
              <a:alphaModFix/>
            </a:blip>
            <a:srcRect l="38599" t="10224" r="51325" b="78454"/>
            <a:stretch/>
          </p:blipFill>
          <p:spPr>
            <a:xfrm>
              <a:off x="1556804" y="4005684"/>
              <a:ext cx="540363" cy="344552"/>
            </a:xfrm>
            <a:prstGeom prst="rect">
              <a:avLst/>
            </a:prstGeom>
            <a:noFill/>
            <a:ln>
              <a:noFill/>
            </a:ln>
          </p:spPr>
        </p:pic>
        <p:pic>
          <p:nvPicPr>
            <p:cNvPr id="36" name="Google Shape;496;p31">
              <a:extLst>
                <a:ext uri="{FF2B5EF4-FFF2-40B4-BE49-F238E27FC236}">
                  <a16:creationId xmlns:a16="http://schemas.microsoft.com/office/drawing/2014/main" id="{8CE883FE-F327-F7D6-82CA-91BDDFE3AC85}"/>
                </a:ext>
              </a:extLst>
            </p:cNvPr>
            <p:cNvPicPr preferRelativeResize="0"/>
            <p:nvPr/>
          </p:nvPicPr>
          <p:blipFill rotWithShape="1">
            <a:blip r:embed="rId3">
              <a:alphaModFix/>
            </a:blip>
            <a:srcRect l="38599" t="10224" r="51325" b="78454"/>
            <a:stretch/>
          </p:blipFill>
          <p:spPr>
            <a:xfrm>
              <a:off x="1605265" y="4005684"/>
              <a:ext cx="540363" cy="344552"/>
            </a:xfrm>
            <a:prstGeom prst="rect">
              <a:avLst/>
            </a:prstGeom>
            <a:noFill/>
            <a:ln>
              <a:noFill/>
            </a:ln>
          </p:spPr>
        </p:pic>
        <p:pic>
          <p:nvPicPr>
            <p:cNvPr id="37" name="Google Shape;497;p31">
              <a:extLst>
                <a:ext uri="{FF2B5EF4-FFF2-40B4-BE49-F238E27FC236}">
                  <a16:creationId xmlns:a16="http://schemas.microsoft.com/office/drawing/2014/main" id="{BAD72488-87B3-DD16-23F4-D5B068AFAA9B}"/>
                </a:ext>
              </a:extLst>
            </p:cNvPr>
            <p:cNvPicPr preferRelativeResize="0"/>
            <p:nvPr/>
          </p:nvPicPr>
          <p:blipFill rotWithShape="1">
            <a:blip r:embed="rId3">
              <a:alphaModFix/>
            </a:blip>
            <a:srcRect l="38599" t="10224" r="51325" b="78454"/>
            <a:stretch/>
          </p:blipFill>
          <p:spPr>
            <a:xfrm>
              <a:off x="1653726" y="4006987"/>
              <a:ext cx="540363" cy="344552"/>
            </a:xfrm>
            <a:prstGeom prst="rect">
              <a:avLst/>
            </a:prstGeom>
            <a:noFill/>
            <a:ln>
              <a:noFill/>
            </a:ln>
          </p:spPr>
        </p:pic>
        <p:pic>
          <p:nvPicPr>
            <p:cNvPr id="38" name="Google Shape;498;p31">
              <a:extLst>
                <a:ext uri="{FF2B5EF4-FFF2-40B4-BE49-F238E27FC236}">
                  <a16:creationId xmlns:a16="http://schemas.microsoft.com/office/drawing/2014/main" id="{F9B4AFA2-C43C-2C97-925E-97BCBDAC6C75}"/>
                </a:ext>
              </a:extLst>
            </p:cNvPr>
            <p:cNvPicPr preferRelativeResize="0"/>
            <p:nvPr/>
          </p:nvPicPr>
          <p:blipFill rotWithShape="1">
            <a:blip r:embed="rId3">
              <a:alphaModFix/>
            </a:blip>
            <a:srcRect l="38599" t="10224" r="51325" b="78454"/>
            <a:stretch/>
          </p:blipFill>
          <p:spPr>
            <a:xfrm>
              <a:off x="1702187" y="4006987"/>
              <a:ext cx="540363" cy="344552"/>
            </a:xfrm>
            <a:prstGeom prst="rect">
              <a:avLst/>
            </a:prstGeom>
            <a:noFill/>
            <a:ln>
              <a:noFill/>
            </a:ln>
          </p:spPr>
        </p:pic>
        <p:pic>
          <p:nvPicPr>
            <p:cNvPr id="39" name="Google Shape;499;p31">
              <a:extLst>
                <a:ext uri="{FF2B5EF4-FFF2-40B4-BE49-F238E27FC236}">
                  <a16:creationId xmlns:a16="http://schemas.microsoft.com/office/drawing/2014/main" id="{91C5A23A-B030-1188-0DD7-8CD6F502A79E}"/>
                </a:ext>
              </a:extLst>
            </p:cNvPr>
            <p:cNvPicPr preferRelativeResize="0"/>
            <p:nvPr/>
          </p:nvPicPr>
          <p:blipFill rotWithShape="1">
            <a:blip r:embed="rId3">
              <a:alphaModFix/>
            </a:blip>
            <a:srcRect l="38599" t="10224" r="51325" b="78454"/>
            <a:stretch/>
          </p:blipFill>
          <p:spPr>
            <a:xfrm>
              <a:off x="1750648" y="4006987"/>
              <a:ext cx="540363" cy="344552"/>
            </a:xfrm>
            <a:prstGeom prst="rect">
              <a:avLst/>
            </a:prstGeom>
            <a:noFill/>
            <a:ln>
              <a:noFill/>
            </a:ln>
          </p:spPr>
        </p:pic>
        <p:pic>
          <p:nvPicPr>
            <p:cNvPr id="40" name="Google Shape;500;p31">
              <a:extLst>
                <a:ext uri="{FF2B5EF4-FFF2-40B4-BE49-F238E27FC236}">
                  <a16:creationId xmlns:a16="http://schemas.microsoft.com/office/drawing/2014/main" id="{6087198A-3405-ACA6-3D6F-C6A8B0A943EE}"/>
                </a:ext>
              </a:extLst>
            </p:cNvPr>
            <p:cNvPicPr preferRelativeResize="0"/>
            <p:nvPr/>
          </p:nvPicPr>
          <p:blipFill rotWithShape="1">
            <a:blip r:embed="rId3">
              <a:alphaModFix/>
            </a:blip>
            <a:srcRect l="38599" t="10224" r="51325" b="78454"/>
            <a:stretch/>
          </p:blipFill>
          <p:spPr>
            <a:xfrm>
              <a:off x="1799109" y="4005684"/>
              <a:ext cx="540363" cy="344552"/>
            </a:xfrm>
            <a:prstGeom prst="rect">
              <a:avLst/>
            </a:prstGeom>
            <a:noFill/>
            <a:ln>
              <a:noFill/>
            </a:ln>
          </p:spPr>
        </p:pic>
        <p:pic>
          <p:nvPicPr>
            <p:cNvPr id="41" name="Google Shape;501;p31">
              <a:extLst>
                <a:ext uri="{FF2B5EF4-FFF2-40B4-BE49-F238E27FC236}">
                  <a16:creationId xmlns:a16="http://schemas.microsoft.com/office/drawing/2014/main" id="{CB906569-33DC-2C7A-39BA-E31C84543E34}"/>
                </a:ext>
              </a:extLst>
            </p:cNvPr>
            <p:cNvPicPr preferRelativeResize="0"/>
            <p:nvPr/>
          </p:nvPicPr>
          <p:blipFill rotWithShape="1">
            <a:blip r:embed="rId3">
              <a:alphaModFix/>
            </a:blip>
            <a:srcRect l="38599" t="10224" r="51325" b="78454"/>
            <a:stretch/>
          </p:blipFill>
          <p:spPr>
            <a:xfrm>
              <a:off x="1847570" y="4005684"/>
              <a:ext cx="540363" cy="344552"/>
            </a:xfrm>
            <a:prstGeom prst="rect">
              <a:avLst/>
            </a:prstGeom>
            <a:noFill/>
            <a:ln>
              <a:noFill/>
            </a:ln>
          </p:spPr>
        </p:pic>
        <p:pic>
          <p:nvPicPr>
            <p:cNvPr id="42" name="Google Shape;502;p31">
              <a:extLst>
                <a:ext uri="{FF2B5EF4-FFF2-40B4-BE49-F238E27FC236}">
                  <a16:creationId xmlns:a16="http://schemas.microsoft.com/office/drawing/2014/main" id="{F38B780D-D12C-C24A-59A3-16AF743F0E96}"/>
                </a:ext>
              </a:extLst>
            </p:cNvPr>
            <p:cNvPicPr preferRelativeResize="0"/>
            <p:nvPr/>
          </p:nvPicPr>
          <p:blipFill rotWithShape="1">
            <a:blip r:embed="rId3">
              <a:alphaModFix/>
            </a:blip>
            <a:srcRect l="38599" t="10224" r="51325" b="78454"/>
            <a:stretch/>
          </p:blipFill>
          <p:spPr>
            <a:xfrm>
              <a:off x="1896031" y="4005684"/>
              <a:ext cx="540363" cy="344552"/>
            </a:xfrm>
            <a:prstGeom prst="rect">
              <a:avLst/>
            </a:prstGeom>
            <a:noFill/>
            <a:ln>
              <a:noFill/>
            </a:ln>
          </p:spPr>
        </p:pic>
        <p:pic>
          <p:nvPicPr>
            <p:cNvPr id="43" name="Google Shape;503;p31">
              <a:extLst>
                <a:ext uri="{FF2B5EF4-FFF2-40B4-BE49-F238E27FC236}">
                  <a16:creationId xmlns:a16="http://schemas.microsoft.com/office/drawing/2014/main" id="{F97B5494-8FF7-6960-9C74-037A29D53383}"/>
                </a:ext>
              </a:extLst>
            </p:cNvPr>
            <p:cNvPicPr preferRelativeResize="0"/>
            <p:nvPr/>
          </p:nvPicPr>
          <p:blipFill rotWithShape="1">
            <a:blip r:embed="rId3">
              <a:alphaModFix/>
            </a:blip>
            <a:srcRect l="38599" t="10224" r="51325" b="78454"/>
            <a:stretch/>
          </p:blipFill>
          <p:spPr>
            <a:xfrm>
              <a:off x="1944492" y="4006987"/>
              <a:ext cx="540363" cy="344552"/>
            </a:xfrm>
            <a:prstGeom prst="rect">
              <a:avLst/>
            </a:prstGeom>
            <a:noFill/>
            <a:ln>
              <a:noFill/>
            </a:ln>
          </p:spPr>
        </p:pic>
        <p:pic>
          <p:nvPicPr>
            <p:cNvPr id="44" name="Google Shape;504;p31">
              <a:extLst>
                <a:ext uri="{FF2B5EF4-FFF2-40B4-BE49-F238E27FC236}">
                  <a16:creationId xmlns:a16="http://schemas.microsoft.com/office/drawing/2014/main" id="{F7DFC5F4-56E1-BE12-AD44-260BA2B070F3}"/>
                </a:ext>
              </a:extLst>
            </p:cNvPr>
            <p:cNvPicPr preferRelativeResize="0"/>
            <p:nvPr/>
          </p:nvPicPr>
          <p:blipFill rotWithShape="1">
            <a:blip r:embed="rId3">
              <a:alphaModFix/>
            </a:blip>
            <a:srcRect l="38599" t="10224" r="51325" b="78454"/>
            <a:stretch/>
          </p:blipFill>
          <p:spPr>
            <a:xfrm>
              <a:off x="1992953" y="4006987"/>
              <a:ext cx="540363" cy="344552"/>
            </a:xfrm>
            <a:prstGeom prst="rect">
              <a:avLst/>
            </a:prstGeom>
            <a:noFill/>
            <a:ln>
              <a:noFill/>
            </a:ln>
          </p:spPr>
        </p:pic>
        <p:pic>
          <p:nvPicPr>
            <p:cNvPr id="45" name="Google Shape;505;p31">
              <a:extLst>
                <a:ext uri="{FF2B5EF4-FFF2-40B4-BE49-F238E27FC236}">
                  <a16:creationId xmlns:a16="http://schemas.microsoft.com/office/drawing/2014/main" id="{A4BC3157-F467-07AE-CB38-BA4FA0D1014F}"/>
                </a:ext>
              </a:extLst>
            </p:cNvPr>
            <p:cNvPicPr preferRelativeResize="0"/>
            <p:nvPr/>
          </p:nvPicPr>
          <p:blipFill rotWithShape="1">
            <a:blip r:embed="rId3">
              <a:alphaModFix/>
            </a:blip>
            <a:srcRect l="38599" t="10224" r="51325" b="78454"/>
            <a:stretch/>
          </p:blipFill>
          <p:spPr>
            <a:xfrm>
              <a:off x="2041414" y="4006987"/>
              <a:ext cx="540363" cy="344552"/>
            </a:xfrm>
            <a:prstGeom prst="rect">
              <a:avLst/>
            </a:prstGeom>
            <a:noFill/>
            <a:ln>
              <a:noFill/>
            </a:ln>
          </p:spPr>
        </p:pic>
        <p:pic>
          <p:nvPicPr>
            <p:cNvPr id="46" name="Google Shape;506;p31">
              <a:extLst>
                <a:ext uri="{FF2B5EF4-FFF2-40B4-BE49-F238E27FC236}">
                  <a16:creationId xmlns:a16="http://schemas.microsoft.com/office/drawing/2014/main" id="{68807C11-48E0-6C36-5493-00077BBD2589}"/>
                </a:ext>
              </a:extLst>
            </p:cNvPr>
            <p:cNvPicPr preferRelativeResize="0"/>
            <p:nvPr/>
          </p:nvPicPr>
          <p:blipFill rotWithShape="1">
            <a:blip r:embed="rId3">
              <a:alphaModFix/>
            </a:blip>
            <a:srcRect l="38599" t="10224" r="51325" b="78454"/>
            <a:stretch/>
          </p:blipFill>
          <p:spPr>
            <a:xfrm>
              <a:off x="2089875" y="4006987"/>
              <a:ext cx="540363" cy="344552"/>
            </a:xfrm>
            <a:prstGeom prst="rect">
              <a:avLst/>
            </a:prstGeom>
            <a:noFill/>
            <a:ln>
              <a:noFill/>
            </a:ln>
          </p:spPr>
        </p:pic>
        <p:pic>
          <p:nvPicPr>
            <p:cNvPr id="47" name="Google Shape;507;p31">
              <a:extLst>
                <a:ext uri="{FF2B5EF4-FFF2-40B4-BE49-F238E27FC236}">
                  <a16:creationId xmlns:a16="http://schemas.microsoft.com/office/drawing/2014/main" id="{34B38381-E52C-FE2C-6C85-8A4595E0D0EB}"/>
                </a:ext>
              </a:extLst>
            </p:cNvPr>
            <p:cNvPicPr preferRelativeResize="0"/>
            <p:nvPr/>
          </p:nvPicPr>
          <p:blipFill rotWithShape="1">
            <a:blip r:embed="rId3">
              <a:alphaModFix/>
            </a:blip>
            <a:srcRect l="38599" t="10224" r="51325" b="78454"/>
            <a:stretch/>
          </p:blipFill>
          <p:spPr>
            <a:xfrm>
              <a:off x="2138336" y="4006987"/>
              <a:ext cx="540363" cy="344552"/>
            </a:xfrm>
            <a:prstGeom prst="rect">
              <a:avLst/>
            </a:prstGeom>
            <a:noFill/>
            <a:ln>
              <a:noFill/>
            </a:ln>
          </p:spPr>
        </p:pic>
        <p:pic>
          <p:nvPicPr>
            <p:cNvPr id="48" name="Google Shape;508;p31">
              <a:extLst>
                <a:ext uri="{FF2B5EF4-FFF2-40B4-BE49-F238E27FC236}">
                  <a16:creationId xmlns:a16="http://schemas.microsoft.com/office/drawing/2014/main" id="{D3D95423-005B-C7B2-346B-50BBB19181DD}"/>
                </a:ext>
              </a:extLst>
            </p:cNvPr>
            <p:cNvPicPr preferRelativeResize="0"/>
            <p:nvPr/>
          </p:nvPicPr>
          <p:blipFill rotWithShape="1">
            <a:blip r:embed="rId3">
              <a:alphaModFix/>
            </a:blip>
            <a:srcRect l="38599" t="10224" r="51325" b="78454"/>
            <a:stretch/>
          </p:blipFill>
          <p:spPr>
            <a:xfrm>
              <a:off x="2186797" y="4006987"/>
              <a:ext cx="540363" cy="344552"/>
            </a:xfrm>
            <a:prstGeom prst="rect">
              <a:avLst/>
            </a:prstGeom>
            <a:noFill/>
            <a:ln>
              <a:noFill/>
            </a:ln>
          </p:spPr>
        </p:pic>
        <p:pic>
          <p:nvPicPr>
            <p:cNvPr id="49" name="Google Shape;509;p31">
              <a:extLst>
                <a:ext uri="{FF2B5EF4-FFF2-40B4-BE49-F238E27FC236}">
                  <a16:creationId xmlns:a16="http://schemas.microsoft.com/office/drawing/2014/main" id="{DAD6F301-837A-29D1-5E24-6EEB018D51C8}"/>
                </a:ext>
              </a:extLst>
            </p:cNvPr>
            <p:cNvPicPr preferRelativeResize="0"/>
            <p:nvPr/>
          </p:nvPicPr>
          <p:blipFill rotWithShape="1">
            <a:blip r:embed="rId3">
              <a:alphaModFix/>
            </a:blip>
            <a:srcRect l="38599" t="10224" r="51325" b="78454"/>
            <a:stretch/>
          </p:blipFill>
          <p:spPr>
            <a:xfrm>
              <a:off x="2235258" y="4008291"/>
              <a:ext cx="540363" cy="344552"/>
            </a:xfrm>
            <a:prstGeom prst="rect">
              <a:avLst/>
            </a:prstGeom>
            <a:noFill/>
            <a:ln>
              <a:noFill/>
            </a:ln>
          </p:spPr>
        </p:pic>
        <p:pic>
          <p:nvPicPr>
            <p:cNvPr id="50" name="Google Shape;510;p31">
              <a:extLst>
                <a:ext uri="{FF2B5EF4-FFF2-40B4-BE49-F238E27FC236}">
                  <a16:creationId xmlns:a16="http://schemas.microsoft.com/office/drawing/2014/main" id="{BA9E8AE0-E6CB-F0C0-2500-CE0F7474FA93}"/>
                </a:ext>
              </a:extLst>
            </p:cNvPr>
            <p:cNvPicPr preferRelativeResize="0"/>
            <p:nvPr/>
          </p:nvPicPr>
          <p:blipFill rotWithShape="1">
            <a:blip r:embed="rId3">
              <a:alphaModFix/>
            </a:blip>
            <a:srcRect l="38599" t="10224" r="51325" b="78454"/>
            <a:stretch/>
          </p:blipFill>
          <p:spPr>
            <a:xfrm>
              <a:off x="2283719" y="4008291"/>
              <a:ext cx="540363" cy="344552"/>
            </a:xfrm>
            <a:prstGeom prst="rect">
              <a:avLst/>
            </a:prstGeom>
            <a:noFill/>
            <a:ln>
              <a:noFill/>
            </a:ln>
          </p:spPr>
        </p:pic>
        <p:pic>
          <p:nvPicPr>
            <p:cNvPr id="51" name="Google Shape;511;p31">
              <a:extLst>
                <a:ext uri="{FF2B5EF4-FFF2-40B4-BE49-F238E27FC236}">
                  <a16:creationId xmlns:a16="http://schemas.microsoft.com/office/drawing/2014/main" id="{7FFA486B-D548-612B-7B68-7A39ED7DDBCA}"/>
                </a:ext>
              </a:extLst>
            </p:cNvPr>
            <p:cNvPicPr preferRelativeResize="0"/>
            <p:nvPr/>
          </p:nvPicPr>
          <p:blipFill rotWithShape="1">
            <a:blip r:embed="rId3">
              <a:alphaModFix/>
            </a:blip>
            <a:srcRect l="38599" t="10224" r="51325" b="78454"/>
            <a:stretch/>
          </p:blipFill>
          <p:spPr>
            <a:xfrm>
              <a:off x="2332180" y="4008291"/>
              <a:ext cx="540363" cy="344552"/>
            </a:xfrm>
            <a:prstGeom prst="rect">
              <a:avLst/>
            </a:prstGeom>
            <a:noFill/>
            <a:ln>
              <a:noFill/>
            </a:ln>
          </p:spPr>
        </p:pic>
        <p:pic>
          <p:nvPicPr>
            <p:cNvPr id="52" name="Google Shape;512;p31">
              <a:extLst>
                <a:ext uri="{FF2B5EF4-FFF2-40B4-BE49-F238E27FC236}">
                  <a16:creationId xmlns:a16="http://schemas.microsoft.com/office/drawing/2014/main" id="{AA67809A-80A4-D982-A407-16C8BD198B56}"/>
                </a:ext>
              </a:extLst>
            </p:cNvPr>
            <p:cNvPicPr preferRelativeResize="0"/>
            <p:nvPr/>
          </p:nvPicPr>
          <p:blipFill rotWithShape="1">
            <a:blip r:embed="rId3">
              <a:alphaModFix/>
            </a:blip>
            <a:srcRect l="38599" t="10224" r="51325" b="78454"/>
            <a:stretch/>
          </p:blipFill>
          <p:spPr>
            <a:xfrm>
              <a:off x="2380641" y="4006987"/>
              <a:ext cx="540363" cy="344552"/>
            </a:xfrm>
            <a:prstGeom prst="rect">
              <a:avLst/>
            </a:prstGeom>
            <a:noFill/>
            <a:ln>
              <a:noFill/>
            </a:ln>
          </p:spPr>
        </p:pic>
        <p:pic>
          <p:nvPicPr>
            <p:cNvPr id="53" name="Google Shape;513;p31">
              <a:extLst>
                <a:ext uri="{FF2B5EF4-FFF2-40B4-BE49-F238E27FC236}">
                  <a16:creationId xmlns:a16="http://schemas.microsoft.com/office/drawing/2014/main" id="{2F729C0E-5CFE-E62D-9646-B7F10A121ADB}"/>
                </a:ext>
              </a:extLst>
            </p:cNvPr>
            <p:cNvPicPr preferRelativeResize="0"/>
            <p:nvPr/>
          </p:nvPicPr>
          <p:blipFill rotWithShape="1">
            <a:blip r:embed="rId3">
              <a:alphaModFix/>
            </a:blip>
            <a:srcRect l="38599" t="10224" r="51325" b="78454"/>
            <a:stretch/>
          </p:blipFill>
          <p:spPr>
            <a:xfrm>
              <a:off x="2429102" y="4006987"/>
              <a:ext cx="540363" cy="344552"/>
            </a:xfrm>
            <a:prstGeom prst="rect">
              <a:avLst/>
            </a:prstGeom>
            <a:noFill/>
            <a:ln>
              <a:noFill/>
            </a:ln>
          </p:spPr>
        </p:pic>
        <p:pic>
          <p:nvPicPr>
            <p:cNvPr id="54" name="Google Shape;514;p31">
              <a:extLst>
                <a:ext uri="{FF2B5EF4-FFF2-40B4-BE49-F238E27FC236}">
                  <a16:creationId xmlns:a16="http://schemas.microsoft.com/office/drawing/2014/main" id="{DEBEFE6F-85D6-8D3F-4FB6-39EFD64BB838}"/>
                </a:ext>
              </a:extLst>
            </p:cNvPr>
            <p:cNvPicPr preferRelativeResize="0"/>
            <p:nvPr/>
          </p:nvPicPr>
          <p:blipFill rotWithShape="1">
            <a:blip r:embed="rId3">
              <a:alphaModFix/>
            </a:blip>
            <a:srcRect l="38599" t="10224" r="51325" b="78454"/>
            <a:stretch/>
          </p:blipFill>
          <p:spPr>
            <a:xfrm>
              <a:off x="2477563" y="4006987"/>
              <a:ext cx="540363" cy="344552"/>
            </a:xfrm>
            <a:prstGeom prst="rect">
              <a:avLst/>
            </a:prstGeom>
            <a:noFill/>
            <a:ln>
              <a:noFill/>
            </a:ln>
          </p:spPr>
        </p:pic>
        <p:pic>
          <p:nvPicPr>
            <p:cNvPr id="55" name="Google Shape;515;p31">
              <a:extLst>
                <a:ext uri="{FF2B5EF4-FFF2-40B4-BE49-F238E27FC236}">
                  <a16:creationId xmlns:a16="http://schemas.microsoft.com/office/drawing/2014/main" id="{64656098-7CD5-20E2-F48B-586EF484FB52}"/>
                </a:ext>
              </a:extLst>
            </p:cNvPr>
            <p:cNvPicPr preferRelativeResize="0"/>
            <p:nvPr/>
          </p:nvPicPr>
          <p:blipFill rotWithShape="1">
            <a:blip r:embed="rId3">
              <a:alphaModFix/>
            </a:blip>
            <a:srcRect l="38599" t="10224" r="51325" b="78454"/>
            <a:stretch/>
          </p:blipFill>
          <p:spPr>
            <a:xfrm>
              <a:off x="2526024" y="4008291"/>
              <a:ext cx="540363" cy="344552"/>
            </a:xfrm>
            <a:prstGeom prst="rect">
              <a:avLst/>
            </a:prstGeom>
            <a:noFill/>
            <a:ln>
              <a:noFill/>
            </a:ln>
          </p:spPr>
        </p:pic>
        <p:pic>
          <p:nvPicPr>
            <p:cNvPr id="56" name="Google Shape;516;p31">
              <a:extLst>
                <a:ext uri="{FF2B5EF4-FFF2-40B4-BE49-F238E27FC236}">
                  <a16:creationId xmlns:a16="http://schemas.microsoft.com/office/drawing/2014/main" id="{FA340CBC-7933-0A46-B9CE-9C15F7159B3D}"/>
                </a:ext>
              </a:extLst>
            </p:cNvPr>
            <p:cNvPicPr preferRelativeResize="0"/>
            <p:nvPr/>
          </p:nvPicPr>
          <p:blipFill rotWithShape="1">
            <a:blip r:embed="rId3">
              <a:alphaModFix/>
            </a:blip>
            <a:srcRect l="38599" t="10224" r="51325" b="78454"/>
            <a:stretch/>
          </p:blipFill>
          <p:spPr>
            <a:xfrm>
              <a:off x="2574485" y="4008291"/>
              <a:ext cx="540363" cy="344552"/>
            </a:xfrm>
            <a:prstGeom prst="rect">
              <a:avLst/>
            </a:prstGeom>
            <a:noFill/>
            <a:ln>
              <a:noFill/>
            </a:ln>
          </p:spPr>
        </p:pic>
        <p:pic>
          <p:nvPicPr>
            <p:cNvPr id="57" name="Google Shape;517;p31">
              <a:extLst>
                <a:ext uri="{FF2B5EF4-FFF2-40B4-BE49-F238E27FC236}">
                  <a16:creationId xmlns:a16="http://schemas.microsoft.com/office/drawing/2014/main" id="{FC22E2F7-3126-3ACB-C3DA-1B7A6049A861}"/>
                </a:ext>
              </a:extLst>
            </p:cNvPr>
            <p:cNvPicPr preferRelativeResize="0"/>
            <p:nvPr/>
          </p:nvPicPr>
          <p:blipFill rotWithShape="1">
            <a:blip r:embed="rId3">
              <a:alphaModFix/>
            </a:blip>
            <a:srcRect l="38599" t="10224" r="51325" b="78454"/>
            <a:stretch/>
          </p:blipFill>
          <p:spPr>
            <a:xfrm>
              <a:off x="2622946" y="4008291"/>
              <a:ext cx="540363" cy="344552"/>
            </a:xfrm>
            <a:prstGeom prst="rect">
              <a:avLst/>
            </a:prstGeom>
            <a:noFill/>
            <a:ln>
              <a:noFill/>
            </a:ln>
          </p:spPr>
        </p:pic>
        <p:pic>
          <p:nvPicPr>
            <p:cNvPr id="58" name="Google Shape;518;p31">
              <a:extLst>
                <a:ext uri="{FF2B5EF4-FFF2-40B4-BE49-F238E27FC236}">
                  <a16:creationId xmlns:a16="http://schemas.microsoft.com/office/drawing/2014/main" id="{BD49B221-BA97-7742-442A-74366EA91878}"/>
                </a:ext>
              </a:extLst>
            </p:cNvPr>
            <p:cNvPicPr preferRelativeResize="0"/>
            <p:nvPr/>
          </p:nvPicPr>
          <p:blipFill rotWithShape="1">
            <a:blip r:embed="rId3">
              <a:alphaModFix/>
            </a:blip>
            <a:srcRect l="38599" t="10224" r="51325" b="78454"/>
            <a:stretch/>
          </p:blipFill>
          <p:spPr>
            <a:xfrm>
              <a:off x="2671407" y="4003292"/>
              <a:ext cx="540363" cy="344552"/>
            </a:xfrm>
            <a:prstGeom prst="rect">
              <a:avLst/>
            </a:prstGeom>
            <a:noFill/>
            <a:ln>
              <a:noFill/>
            </a:ln>
          </p:spPr>
        </p:pic>
        <p:pic>
          <p:nvPicPr>
            <p:cNvPr id="59" name="Google Shape;519;p31">
              <a:extLst>
                <a:ext uri="{FF2B5EF4-FFF2-40B4-BE49-F238E27FC236}">
                  <a16:creationId xmlns:a16="http://schemas.microsoft.com/office/drawing/2014/main" id="{DBD49412-2E58-517B-A65C-7DD98ADBDF7D}"/>
                </a:ext>
              </a:extLst>
            </p:cNvPr>
            <p:cNvPicPr preferRelativeResize="0"/>
            <p:nvPr/>
          </p:nvPicPr>
          <p:blipFill rotWithShape="1">
            <a:blip r:embed="rId3">
              <a:alphaModFix/>
            </a:blip>
            <a:srcRect l="38599" t="10224" r="51325" b="78454"/>
            <a:stretch/>
          </p:blipFill>
          <p:spPr>
            <a:xfrm>
              <a:off x="2719868" y="4003292"/>
              <a:ext cx="540363" cy="344552"/>
            </a:xfrm>
            <a:prstGeom prst="rect">
              <a:avLst/>
            </a:prstGeom>
            <a:noFill/>
            <a:ln>
              <a:noFill/>
            </a:ln>
          </p:spPr>
        </p:pic>
        <p:pic>
          <p:nvPicPr>
            <p:cNvPr id="60" name="Google Shape;520;p31">
              <a:extLst>
                <a:ext uri="{FF2B5EF4-FFF2-40B4-BE49-F238E27FC236}">
                  <a16:creationId xmlns:a16="http://schemas.microsoft.com/office/drawing/2014/main" id="{59599AA4-924A-9DF8-CCC8-62D43E01E1AE}"/>
                </a:ext>
              </a:extLst>
            </p:cNvPr>
            <p:cNvPicPr preferRelativeResize="0"/>
            <p:nvPr/>
          </p:nvPicPr>
          <p:blipFill rotWithShape="1">
            <a:blip r:embed="rId3">
              <a:alphaModFix/>
            </a:blip>
            <a:srcRect l="38599" t="10224" r="51325" b="78454"/>
            <a:stretch/>
          </p:blipFill>
          <p:spPr>
            <a:xfrm>
              <a:off x="2768329" y="4003292"/>
              <a:ext cx="540363" cy="344552"/>
            </a:xfrm>
            <a:prstGeom prst="rect">
              <a:avLst/>
            </a:prstGeom>
            <a:noFill/>
            <a:ln>
              <a:noFill/>
            </a:ln>
          </p:spPr>
        </p:pic>
        <p:pic>
          <p:nvPicPr>
            <p:cNvPr id="61" name="Google Shape;521;p31">
              <a:extLst>
                <a:ext uri="{FF2B5EF4-FFF2-40B4-BE49-F238E27FC236}">
                  <a16:creationId xmlns:a16="http://schemas.microsoft.com/office/drawing/2014/main" id="{28EEFC91-BB79-36E7-73B8-3B699AFB681D}"/>
                </a:ext>
              </a:extLst>
            </p:cNvPr>
            <p:cNvPicPr preferRelativeResize="0"/>
            <p:nvPr/>
          </p:nvPicPr>
          <p:blipFill rotWithShape="1">
            <a:blip r:embed="rId3">
              <a:alphaModFix/>
            </a:blip>
            <a:srcRect l="38599" t="10224" r="51325" b="78454"/>
            <a:stretch/>
          </p:blipFill>
          <p:spPr>
            <a:xfrm>
              <a:off x="2816790" y="4004595"/>
              <a:ext cx="540363" cy="344552"/>
            </a:xfrm>
            <a:prstGeom prst="rect">
              <a:avLst/>
            </a:prstGeom>
            <a:noFill/>
            <a:ln>
              <a:noFill/>
            </a:ln>
          </p:spPr>
        </p:pic>
        <p:pic>
          <p:nvPicPr>
            <p:cNvPr id="62" name="Google Shape;522;p31">
              <a:extLst>
                <a:ext uri="{FF2B5EF4-FFF2-40B4-BE49-F238E27FC236}">
                  <a16:creationId xmlns:a16="http://schemas.microsoft.com/office/drawing/2014/main" id="{5C271800-0B42-57E9-B433-E1B88707D811}"/>
                </a:ext>
              </a:extLst>
            </p:cNvPr>
            <p:cNvPicPr preferRelativeResize="0"/>
            <p:nvPr/>
          </p:nvPicPr>
          <p:blipFill rotWithShape="1">
            <a:blip r:embed="rId3">
              <a:alphaModFix/>
            </a:blip>
            <a:srcRect l="38599" t="10224" r="51325" b="78454"/>
            <a:stretch/>
          </p:blipFill>
          <p:spPr>
            <a:xfrm>
              <a:off x="2865251" y="4004595"/>
              <a:ext cx="540363" cy="344552"/>
            </a:xfrm>
            <a:prstGeom prst="rect">
              <a:avLst/>
            </a:prstGeom>
            <a:noFill/>
            <a:ln>
              <a:noFill/>
            </a:ln>
          </p:spPr>
        </p:pic>
        <p:pic>
          <p:nvPicPr>
            <p:cNvPr id="63" name="Google Shape;523;p31">
              <a:extLst>
                <a:ext uri="{FF2B5EF4-FFF2-40B4-BE49-F238E27FC236}">
                  <a16:creationId xmlns:a16="http://schemas.microsoft.com/office/drawing/2014/main" id="{E01446F2-3A78-6D30-459F-46623A48B5CC}"/>
                </a:ext>
              </a:extLst>
            </p:cNvPr>
            <p:cNvPicPr preferRelativeResize="0"/>
            <p:nvPr/>
          </p:nvPicPr>
          <p:blipFill rotWithShape="1">
            <a:blip r:embed="rId3">
              <a:alphaModFix/>
            </a:blip>
            <a:srcRect l="38599" t="10224" r="51325" b="78454"/>
            <a:stretch/>
          </p:blipFill>
          <p:spPr>
            <a:xfrm>
              <a:off x="2913712" y="4004595"/>
              <a:ext cx="540363" cy="344552"/>
            </a:xfrm>
            <a:prstGeom prst="rect">
              <a:avLst/>
            </a:prstGeom>
            <a:noFill/>
            <a:ln>
              <a:noFill/>
            </a:ln>
          </p:spPr>
        </p:pic>
        <p:pic>
          <p:nvPicPr>
            <p:cNvPr id="64" name="Google Shape;524;p31">
              <a:extLst>
                <a:ext uri="{FF2B5EF4-FFF2-40B4-BE49-F238E27FC236}">
                  <a16:creationId xmlns:a16="http://schemas.microsoft.com/office/drawing/2014/main" id="{71F93D1E-5A0E-3316-1124-4F9E8FBFA664}"/>
                </a:ext>
              </a:extLst>
            </p:cNvPr>
            <p:cNvPicPr preferRelativeResize="0"/>
            <p:nvPr/>
          </p:nvPicPr>
          <p:blipFill rotWithShape="1">
            <a:blip r:embed="rId3">
              <a:alphaModFix/>
            </a:blip>
            <a:srcRect l="38599" t="10224" r="51325" b="78454"/>
            <a:stretch/>
          </p:blipFill>
          <p:spPr>
            <a:xfrm>
              <a:off x="2962173" y="4003292"/>
              <a:ext cx="540363" cy="344552"/>
            </a:xfrm>
            <a:prstGeom prst="rect">
              <a:avLst/>
            </a:prstGeom>
            <a:noFill/>
            <a:ln>
              <a:noFill/>
            </a:ln>
          </p:spPr>
        </p:pic>
        <p:pic>
          <p:nvPicPr>
            <p:cNvPr id="65" name="Google Shape;525;p31">
              <a:extLst>
                <a:ext uri="{FF2B5EF4-FFF2-40B4-BE49-F238E27FC236}">
                  <a16:creationId xmlns:a16="http://schemas.microsoft.com/office/drawing/2014/main" id="{A3D597AE-C14B-74D6-440C-C6278955FFD0}"/>
                </a:ext>
              </a:extLst>
            </p:cNvPr>
            <p:cNvPicPr preferRelativeResize="0"/>
            <p:nvPr/>
          </p:nvPicPr>
          <p:blipFill rotWithShape="1">
            <a:blip r:embed="rId3">
              <a:alphaModFix/>
            </a:blip>
            <a:srcRect l="38599" t="10224" r="51325" b="78454"/>
            <a:stretch/>
          </p:blipFill>
          <p:spPr>
            <a:xfrm>
              <a:off x="3010634" y="4003292"/>
              <a:ext cx="540363" cy="344552"/>
            </a:xfrm>
            <a:prstGeom prst="rect">
              <a:avLst/>
            </a:prstGeom>
            <a:noFill/>
            <a:ln>
              <a:noFill/>
            </a:ln>
          </p:spPr>
        </p:pic>
        <p:pic>
          <p:nvPicPr>
            <p:cNvPr id="66" name="Google Shape;526;p31">
              <a:extLst>
                <a:ext uri="{FF2B5EF4-FFF2-40B4-BE49-F238E27FC236}">
                  <a16:creationId xmlns:a16="http://schemas.microsoft.com/office/drawing/2014/main" id="{A1ACFAD8-0A55-702B-6872-4277D9BDEA50}"/>
                </a:ext>
              </a:extLst>
            </p:cNvPr>
            <p:cNvPicPr preferRelativeResize="0"/>
            <p:nvPr/>
          </p:nvPicPr>
          <p:blipFill rotWithShape="1">
            <a:blip r:embed="rId3">
              <a:alphaModFix/>
            </a:blip>
            <a:srcRect l="38599" t="10224" r="51325" b="78454"/>
            <a:stretch/>
          </p:blipFill>
          <p:spPr>
            <a:xfrm>
              <a:off x="3059095" y="4003292"/>
              <a:ext cx="540363" cy="344552"/>
            </a:xfrm>
            <a:prstGeom prst="rect">
              <a:avLst/>
            </a:prstGeom>
            <a:noFill/>
            <a:ln>
              <a:noFill/>
            </a:ln>
          </p:spPr>
        </p:pic>
        <p:pic>
          <p:nvPicPr>
            <p:cNvPr id="67" name="Google Shape;527;p31">
              <a:extLst>
                <a:ext uri="{FF2B5EF4-FFF2-40B4-BE49-F238E27FC236}">
                  <a16:creationId xmlns:a16="http://schemas.microsoft.com/office/drawing/2014/main" id="{4C0B3A80-5F58-F403-52E7-6CBFA897C251}"/>
                </a:ext>
              </a:extLst>
            </p:cNvPr>
            <p:cNvPicPr preferRelativeResize="0"/>
            <p:nvPr/>
          </p:nvPicPr>
          <p:blipFill rotWithShape="1">
            <a:blip r:embed="rId3">
              <a:alphaModFix/>
            </a:blip>
            <a:srcRect l="38599" t="10224" r="51325" b="78454"/>
            <a:stretch/>
          </p:blipFill>
          <p:spPr>
            <a:xfrm>
              <a:off x="3107556" y="4004595"/>
              <a:ext cx="540363" cy="344552"/>
            </a:xfrm>
            <a:prstGeom prst="rect">
              <a:avLst/>
            </a:prstGeom>
            <a:noFill/>
            <a:ln>
              <a:noFill/>
            </a:ln>
          </p:spPr>
        </p:pic>
        <p:pic>
          <p:nvPicPr>
            <p:cNvPr id="68" name="Google Shape;528;p31">
              <a:extLst>
                <a:ext uri="{FF2B5EF4-FFF2-40B4-BE49-F238E27FC236}">
                  <a16:creationId xmlns:a16="http://schemas.microsoft.com/office/drawing/2014/main" id="{66A967EF-3747-E04A-D306-A004550FC966}"/>
                </a:ext>
              </a:extLst>
            </p:cNvPr>
            <p:cNvPicPr preferRelativeResize="0"/>
            <p:nvPr/>
          </p:nvPicPr>
          <p:blipFill rotWithShape="1">
            <a:blip r:embed="rId3">
              <a:alphaModFix/>
            </a:blip>
            <a:srcRect l="38599" t="10224" r="51325" b="78454"/>
            <a:stretch/>
          </p:blipFill>
          <p:spPr>
            <a:xfrm>
              <a:off x="3156017" y="4004595"/>
              <a:ext cx="540363" cy="344552"/>
            </a:xfrm>
            <a:prstGeom prst="rect">
              <a:avLst/>
            </a:prstGeom>
            <a:noFill/>
            <a:ln>
              <a:noFill/>
            </a:ln>
          </p:spPr>
        </p:pic>
        <p:pic>
          <p:nvPicPr>
            <p:cNvPr id="69" name="Google Shape;529;p31">
              <a:extLst>
                <a:ext uri="{FF2B5EF4-FFF2-40B4-BE49-F238E27FC236}">
                  <a16:creationId xmlns:a16="http://schemas.microsoft.com/office/drawing/2014/main" id="{776B7770-5FE5-D065-EC40-26F9369A5F93}"/>
                </a:ext>
              </a:extLst>
            </p:cNvPr>
            <p:cNvPicPr preferRelativeResize="0"/>
            <p:nvPr/>
          </p:nvPicPr>
          <p:blipFill rotWithShape="1">
            <a:blip r:embed="rId3">
              <a:alphaModFix/>
            </a:blip>
            <a:srcRect l="38599" t="10224" r="51325" b="78454"/>
            <a:stretch/>
          </p:blipFill>
          <p:spPr>
            <a:xfrm>
              <a:off x="3204478" y="4004595"/>
              <a:ext cx="540363" cy="344552"/>
            </a:xfrm>
            <a:prstGeom prst="rect">
              <a:avLst/>
            </a:prstGeom>
            <a:noFill/>
            <a:ln>
              <a:noFill/>
            </a:ln>
          </p:spPr>
        </p:pic>
        <p:pic>
          <p:nvPicPr>
            <p:cNvPr id="70" name="Google Shape;530;p31">
              <a:extLst>
                <a:ext uri="{FF2B5EF4-FFF2-40B4-BE49-F238E27FC236}">
                  <a16:creationId xmlns:a16="http://schemas.microsoft.com/office/drawing/2014/main" id="{50DDC829-81C7-9D1B-C127-6E32550097F8}"/>
                </a:ext>
              </a:extLst>
            </p:cNvPr>
            <p:cNvPicPr preferRelativeResize="0"/>
            <p:nvPr/>
          </p:nvPicPr>
          <p:blipFill rotWithShape="1">
            <a:blip r:embed="rId3">
              <a:alphaModFix/>
            </a:blip>
            <a:srcRect l="38599" t="10224" r="51325" b="78454"/>
            <a:stretch/>
          </p:blipFill>
          <p:spPr>
            <a:xfrm>
              <a:off x="3252939" y="4003292"/>
              <a:ext cx="540363" cy="344552"/>
            </a:xfrm>
            <a:prstGeom prst="rect">
              <a:avLst/>
            </a:prstGeom>
            <a:noFill/>
            <a:ln>
              <a:noFill/>
            </a:ln>
          </p:spPr>
        </p:pic>
        <p:pic>
          <p:nvPicPr>
            <p:cNvPr id="71" name="Google Shape;531;p31">
              <a:extLst>
                <a:ext uri="{FF2B5EF4-FFF2-40B4-BE49-F238E27FC236}">
                  <a16:creationId xmlns:a16="http://schemas.microsoft.com/office/drawing/2014/main" id="{96929BB0-7639-5E9E-443F-EBE78F24E8D5}"/>
                </a:ext>
              </a:extLst>
            </p:cNvPr>
            <p:cNvPicPr preferRelativeResize="0"/>
            <p:nvPr/>
          </p:nvPicPr>
          <p:blipFill rotWithShape="1">
            <a:blip r:embed="rId3">
              <a:alphaModFix/>
            </a:blip>
            <a:srcRect l="38599" t="10224" r="51325" b="78454"/>
            <a:stretch/>
          </p:blipFill>
          <p:spPr>
            <a:xfrm>
              <a:off x="3301400" y="4003292"/>
              <a:ext cx="540363" cy="344552"/>
            </a:xfrm>
            <a:prstGeom prst="rect">
              <a:avLst/>
            </a:prstGeom>
            <a:noFill/>
            <a:ln>
              <a:noFill/>
            </a:ln>
          </p:spPr>
        </p:pic>
        <p:pic>
          <p:nvPicPr>
            <p:cNvPr id="72" name="Google Shape;532;p31">
              <a:extLst>
                <a:ext uri="{FF2B5EF4-FFF2-40B4-BE49-F238E27FC236}">
                  <a16:creationId xmlns:a16="http://schemas.microsoft.com/office/drawing/2014/main" id="{0A6049A7-FF33-143D-912C-CDED504032A0}"/>
                </a:ext>
              </a:extLst>
            </p:cNvPr>
            <p:cNvPicPr preferRelativeResize="0"/>
            <p:nvPr/>
          </p:nvPicPr>
          <p:blipFill rotWithShape="1">
            <a:blip r:embed="rId3">
              <a:alphaModFix/>
            </a:blip>
            <a:srcRect l="38599" t="10224" r="51325" b="78454"/>
            <a:stretch/>
          </p:blipFill>
          <p:spPr>
            <a:xfrm>
              <a:off x="3349861" y="4003292"/>
              <a:ext cx="540363" cy="344552"/>
            </a:xfrm>
            <a:prstGeom prst="rect">
              <a:avLst/>
            </a:prstGeom>
            <a:noFill/>
            <a:ln>
              <a:noFill/>
            </a:ln>
          </p:spPr>
        </p:pic>
        <p:pic>
          <p:nvPicPr>
            <p:cNvPr id="73" name="Google Shape;533;p31">
              <a:extLst>
                <a:ext uri="{FF2B5EF4-FFF2-40B4-BE49-F238E27FC236}">
                  <a16:creationId xmlns:a16="http://schemas.microsoft.com/office/drawing/2014/main" id="{DEA0EAF4-2C4D-01DF-ED66-705350B498B8}"/>
                </a:ext>
              </a:extLst>
            </p:cNvPr>
            <p:cNvPicPr preferRelativeResize="0"/>
            <p:nvPr/>
          </p:nvPicPr>
          <p:blipFill rotWithShape="1">
            <a:blip r:embed="rId3">
              <a:alphaModFix/>
            </a:blip>
            <a:srcRect l="38599" t="10224" r="51325" b="78454"/>
            <a:stretch/>
          </p:blipFill>
          <p:spPr>
            <a:xfrm>
              <a:off x="3398322" y="4004595"/>
              <a:ext cx="540363" cy="344552"/>
            </a:xfrm>
            <a:prstGeom prst="rect">
              <a:avLst/>
            </a:prstGeom>
            <a:noFill/>
            <a:ln>
              <a:noFill/>
            </a:ln>
          </p:spPr>
        </p:pic>
        <p:pic>
          <p:nvPicPr>
            <p:cNvPr id="74" name="Google Shape;534;p31">
              <a:extLst>
                <a:ext uri="{FF2B5EF4-FFF2-40B4-BE49-F238E27FC236}">
                  <a16:creationId xmlns:a16="http://schemas.microsoft.com/office/drawing/2014/main" id="{7E4DEC45-36D7-8F53-ACFA-0751FA45AB64}"/>
                </a:ext>
              </a:extLst>
            </p:cNvPr>
            <p:cNvPicPr preferRelativeResize="0"/>
            <p:nvPr/>
          </p:nvPicPr>
          <p:blipFill rotWithShape="1">
            <a:blip r:embed="rId3">
              <a:alphaModFix/>
            </a:blip>
            <a:srcRect l="38599" t="10224" r="51325" b="78454"/>
            <a:stretch/>
          </p:blipFill>
          <p:spPr>
            <a:xfrm>
              <a:off x="3446783" y="4004595"/>
              <a:ext cx="540363" cy="344552"/>
            </a:xfrm>
            <a:prstGeom prst="rect">
              <a:avLst/>
            </a:prstGeom>
            <a:noFill/>
            <a:ln>
              <a:noFill/>
            </a:ln>
          </p:spPr>
        </p:pic>
        <p:pic>
          <p:nvPicPr>
            <p:cNvPr id="75" name="Google Shape;535;p31">
              <a:extLst>
                <a:ext uri="{FF2B5EF4-FFF2-40B4-BE49-F238E27FC236}">
                  <a16:creationId xmlns:a16="http://schemas.microsoft.com/office/drawing/2014/main" id="{27CA90BF-5712-D253-4ECC-366384568CA8}"/>
                </a:ext>
              </a:extLst>
            </p:cNvPr>
            <p:cNvPicPr preferRelativeResize="0"/>
            <p:nvPr/>
          </p:nvPicPr>
          <p:blipFill rotWithShape="1">
            <a:blip r:embed="rId3">
              <a:alphaModFix/>
            </a:blip>
            <a:srcRect l="38599" t="10224" r="51325" b="78454"/>
            <a:stretch/>
          </p:blipFill>
          <p:spPr>
            <a:xfrm>
              <a:off x="3495244" y="4004595"/>
              <a:ext cx="540363" cy="344552"/>
            </a:xfrm>
            <a:prstGeom prst="rect">
              <a:avLst/>
            </a:prstGeom>
            <a:noFill/>
            <a:ln>
              <a:noFill/>
            </a:ln>
          </p:spPr>
        </p:pic>
        <p:pic>
          <p:nvPicPr>
            <p:cNvPr id="76" name="Google Shape;536;p31">
              <a:extLst>
                <a:ext uri="{FF2B5EF4-FFF2-40B4-BE49-F238E27FC236}">
                  <a16:creationId xmlns:a16="http://schemas.microsoft.com/office/drawing/2014/main" id="{7423D015-658D-9F02-A567-CDDF11E387F4}"/>
                </a:ext>
              </a:extLst>
            </p:cNvPr>
            <p:cNvPicPr preferRelativeResize="0"/>
            <p:nvPr/>
          </p:nvPicPr>
          <p:blipFill rotWithShape="1">
            <a:blip r:embed="rId3">
              <a:alphaModFix/>
            </a:blip>
            <a:srcRect l="38599" t="10224" r="51325" b="78454"/>
            <a:stretch/>
          </p:blipFill>
          <p:spPr>
            <a:xfrm>
              <a:off x="3543705" y="4003292"/>
              <a:ext cx="540363" cy="344552"/>
            </a:xfrm>
            <a:prstGeom prst="rect">
              <a:avLst/>
            </a:prstGeom>
            <a:noFill/>
            <a:ln>
              <a:noFill/>
            </a:ln>
          </p:spPr>
        </p:pic>
        <p:pic>
          <p:nvPicPr>
            <p:cNvPr id="77" name="Google Shape;537;p31">
              <a:extLst>
                <a:ext uri="{FF2B5EF4-FFF2-40B4-BE49-F238E27FC236}">
                  <a16:creationId xmlns:a16="http://schemas.microsoft.com/office/drawing/2014/main" id="{4FC3C9EE-9743-2060-B3E1-A7E081611D60}"/>
                </a:ext>
              </a:extLst>
            </p:cNvPr>
            <p:cNvPicPr preferRelativeResize="0"/>
            <p:nvPr/>
          </p:nvPicPr>
          <p:blipFill rotWithShape="1">
            <a:blip r:embed="rId3">
              <a:alphaModFix/>
            </a:blip>
            <a:srcRect l="38599" t="10224" r="51325" b="78454"/>
            <a:stretch/>
          </p:blipFill>
          <p:spPr>
            <a:xfrm>
              <a:off x="3592166" y="4003292"/>
              <a:ext cx="540363" cy="344552"/>
            </a:xfrm>
            <a:prstGeom prst="rect">
              <a:avLst/>
            </a:prstGeom>
            <a:noFill/>
            <a:ln>
              <a:noFill/>
            </a:ln>
          </p:spPr>
        </p:pic>
        <p:pic>
          <p:nvPicPr>
            <p:cNvPr id="78" name="Google Shape;538;p31">
              <a:extLst>
                <a:ext uri="{FF2B5EF4-FFF2-40B4-BE49-F238E27FC236}">
                  <a16:creationId xmlns:a16="http://schemas.microsoft.com/office/drawing/2014/main" id="{8CF6AE16-9527-6FDC-11C0-E7CF2C84DA03}"/>
                </a:ext>
              </a:extLst>
            </p:cNvPr>
            <p:cNvPicPr preferRelativeResize="0"/>
            <p:nvPr/>
          </p:nvPicPr>
          <p:blipFill rotWithShape="1">
            <a:blip r:embed="rId3">
              <a:alphaModFix/>
            </a:blip>
            <a:srcRect l="38599" t="10224" r="51325" b="78454"/>
            <a:stretch/>
          </p:blipFill>
          <p:spPr>
            <a:xfrm>
              <a:off x="3640627" y="4003292"/>
              <a:ext cx="540363" cy="344552"/>
            </a:xfrm>
            <a:prstGeom prst="rect">
              <a:avLst/>
            </a:prstGeom>
            <a:noFill/>
            <a:ln>
              <a:noFill/>
            </a:ln>
          </p:spPr>
        </p:pic>
        <p:pic>
          <p:nvPicPr>
            <p:cNvPr id="79" name="Google Shape;539;p31">
              <a:extLst>
                <a:ext uri="{FF2B5EF4-FFF2-40B4-BE49-F238E27FC236}">
                  <a16:creationId xmlns:a16="http://schemas.microsoft.com/office/drawing/2014/main" id="{012476CA-7ACF-F017-2B7C-552C76A79FBB}"/>
                </a:ext>
              </a:extLst>
            </p:cNvPr>
            <p:cNvPicPr preferRelativeResize="0"/>
            <p:nvPr/>
          </p:nvPicPr>
          <p:blipFill rotWithShape="1">
            <a:blip r:embed="rId3">
              <a:alphaModFix/>
            </a:blip>
            <a:srcRect l="38599" t="10224" r="51325" b="78454"/>
            <a:stretch/>
          </p:blipFill>
          <p:spPr>
            <a:xfrm>
              <a:off x="3689088" y="4004595"/>
              <a:ext cx="540363" cy="344552"/>
            </a:xfrm>
            <a:prstGeom prst="rect">
              <a:avLst/>
            </a:prstGeom>
            <a:noFill/>
            <a:ln>
              <a:noFill/>
            </a:ln>
          </p:spPr>
        </p:pic>
        <p:pic>
          <p:nvPicPr>
            <p:cNvPr id="80" name="Google Shape;540;p31">
              <a:extLst>
                <a:ext uri="{FF2B5EF4-FFF2-40B4-BE49-F238E27FC236}">
                  <a16:creationId xmlns:a16="http://schemas.microsoft.com/office/drawing/2014/main" id="{398A57D4-6D32-6FE7-3A13-8DA227FB56DE}"/>
                </a:ext>
              </a:extLst>
            </p:cNvPr>
            <p:cNvPicPr preferRelativeResize="0"/>
            <p:nvPr/>
          </p:nvPicPr>
          <p:blipFill rotWithShape="1">
            <a:blip r:embed="rId3">
              <a:alphaModFix/>
            </a:blip>
            <a:srcRect l="38599" t="10224" r="51325" b="78454"/>
            <a:stretch/>
          </p:blipFill>
          <p:spPr>
            <a:xfrm>
              <a:off x="3737549" y="4004595"/>
              <a:ext cx="540363" cy="344552"/>
            </a:xfrm>
            <a:prstGeom prst="rect">
              <a:avLst/>
            </a:prstGeom>
            <a:noFill/>
            <a:ln>
              <a:noFill/>
            </a:ln>
          </p:spPr>
        </p:pic>
        <p:pic>
          <p:nvPicPr>
            <p:cNvPr id="81" name="Google Shape;541;p31">
              <a:extLst>
                <a:ext uri="{FF2B5EF4-FFF2-40B4-BE49-F238E27FC236}">
                  <a16:creationId xmlns:a16="http://schemas.microsoft.com/office/drawing/2014/main" id="{B0085ABD-CDF0-20E5-7E84-C9D18CEEF03C}"/>
                </a:ext>
              </a:extLst>
            </p:cNvPr>
            <p:cNvPicPr preferRelativeResize="0"/>
            <p:nvPr/>
          </p:nvPicPr>
          <p:blipFill rotWithShape="1">
            <a:blip r:embed="rId3">
              <a:alphaModFix/>
            </a:blip>
            <a:srcRect l="38599" t="10224" r="51325" b="78454"/>
            <a:stretch/>
          </p:blipFill>
          <p:spPr>
            <a:xfrm>
              <a:off x="3786010" y="4004595"/>
              <a:ext cx="540363" cy="344552"/>
            </a:xfrm>
            <a:prstGeom prst="rect">
              <a:avLst/>
            </a:prstGeom>
            <a:noFill/>
            <a:ln>
              <a:noFill/>
            </a:ln>
          </p:spPr>
        </p:pic>
        <p:pic>
          <p:nvPicPr>
            <p:cNvPr id="82" name="Google Shape;542;p31">
              <a:extLst>
                <a:ext uri="{FF2B5EF4-FFF2-40B4-BE49-F238E27FC236}">
                  <a16:creationId xmlns:a16="http://schemas.microsoft.com/office/drawing/2014/main" id="{1F7BF631-94A9-3D61-E60F-222893EC6862}"/>
                </a:ext>
              </a:extLst>
            </p:cNvPr>
            <p:cNvPicPr preferRelativeResize="0"/>
            <p:nvPr/>
          </p:nvPicPr>
          <p:blipFill rotWithShape="1">
            <a:blip r:embed="rId3">
              <a:alphaModFix/>
            </a:blip>
            <a:srcRect l="38599" t="10224" r="51325" b="78454"/>
            <a:stretch/>
          </p:blipFill>
          <p:spPr>
            <a:xfrm>
              <a:off x="3834471" y="4006987"/>
              <a:ext cx="540363" cy="344552"/>
            </a:xfrm>
            <a:prstGeom prst="rect">
              <a:avLst/>
            </a:prstGeom>
            <a:noFill/>
            <a:ln>
              <a:noFill/>
            </a:ln>
          </p:spPr>
        </p:pic>
        <p:pic>
          <p:nvPicPr>
            <p:cNvPr id="83" name="Google Shape;543;p31">
              <a:extLst>
                <a:ext uri="{FF2B5EF4-FFF2-40B4-BE49-F238E27FC236}">
                  <a16:creationId xmlns:a16="http://schemas.microsoft.com/office/drawing/2014/main" id="{B7EA87A6-8D1C-B715-045C-1A973FD98B51}"/>
                </a:ext>
              </a:extLst>
            </p:cNvPr>
            <p:cNvPicPr preferRelativeResize="0"/>
            <p:nvPr/>
          </p:nvPicPr>
          <p:blipFill rotWithShape="1">
            <a:blip r:embed="rId3">
              <a:alphaModFix/>
            </a:blip>
            <a:srcRect l="38599" t="10224" r="51325" b="78454"/>
            <a:stretch/>
          </p:blipFill>
          <p:spPr>
            <a:xfrm>
              <a:off x="3882932" y="4006987"/>
              <a:ext cx="540363" cy="344552"/>
            </a:xfrm>
            <a:prstGeom prst="rect">
              <a:avLst/>
            </a:prstGeom>
            <a:noFill/>
            <a:ln>
              <a:noFill/>
            </a:ln>
          </p:spPr>
        </p:pic>
        <p:pic>
          <p:nvPicPr>
            <p:cNvPr id="84" name="Google Shape;544;p31">
              <a:extLst>
                <a:ext uri="{FF2B5EF4-FFF2-40B4-BE49-F238E27FC236}">
                  <a16:creationId xmlns:a16="http://schemas.microsoft.com/office/drawing/2014/main" id="{2DB477A7-12D3-5D4E-5331-F45C14850AEF}"/>
                </a:ext>
              </a:extLst>
            </p:cNvPr>
            <p:cNvPicPr preferRelativeResize="0"/>
            <p:nvPr/>
          </p:nvPicPr>
          <p:blipFill rotWithShape="1">
            <a:blip r:embed="rId3">
              <a:alphaModFix/>
            </a:blip>
            <a:srcRect l="38599" t="10224" r="51325" b="78454"/>
            <a:stretch/>
          </p:blipFill>
          <p:spPr>
            <a:xfrm>
              <a:off x="3931393" y="4006987"/>
              <a:ext cx="540363" cy="344552"/>
            </a:xfrm>
            <a:prstGeom prst="rect">
              <a:avLst/>
            </a:prstGeom>
            <a:noFill/>
            <a:ln>
              <a:noFill/>
            </a:ln>
          </p:spPr>
        </p:pic>
        <p:pic>
          <p:nvPicPr>
            <p:cNvPr id="85" name="Google Shape;545;p31">
              <a:extLst>
                <a:ext uri="{FF2B5EF4-FFF2-40B4-BE49-F238E27FC236}">
                  <a16:creationId xmlns:a16="http://schemas.microsoft.com/office/drawing/2014/main" id="{506DCC68-7F94-BE29-0E5D-509910E3B601}"/>
                </a:ext>
              </a:extLst>
            </p:cNvPr>
            <p:cNvPicPr preferRelativeResize="0"/>
            <p:nvPr/>
          </p:nvPicPr>
          <p:blipFill rotWithShape="1">
            <a:blip r:embed="rId3">
              <a:alphaModFix/>
            </a:blip>
            <a:srcRect l="38599" t="10224" r="51325" b="78454"/>
            <a:stretch/>
          </p:blipFill>
          <p:spPr>
            <a:xfrm>
              <a:off x="3979854" y="4008291"/>
              <a:ext cx="540363" cy="344552"/>
            </a:xfrm>
            <a:prstGeom prst="rect">
              <a:avLst/>
            </a:prstGeom>
            <a:noFill/>
            <a:ln>
              <a:noFill/>
            </a:ln>
          </p:spPr>
        </p:pic>
        <p:pic>
          <p:nvPicPr>
            <p:cNvPr id="86" name="Google Shape;546;p31">
              <a:extLst>
                <a:ext uri="{FF2B5EF4-FFF2-40B4-BE49-F238E27FC236}">
                  <a16:creationId xmlns:a16="http://schemas.microsoft.com/office/drawing/2014/main" id="{3AFB97C8-304D-7A7C-362C-C0D513061E5B}"/>
                </a:ext>
              </a:extLst>
            </p:cNvPr>
            <p:cNvPicPr preferRelativeResize="0"/>
            <p:nvPr/>
          </p:nvPicPr>
          <p:blipFill rotWithShape="1">
            <a:blip r:embed="rId3">
              <a:alphaModFix/>
            </a:blip>
            <a:srcRect l="38599" t="10224" r="51325" b="78454"/>
            <a:stretch/>
          </p:blipFill>
          <p:spPr>
            <a:xfrm>
              <a:off x="4028315" y="4008291"/>
              <a:ext cx="540363" cy="344552"/>
            </a:xfrm>
            <a:prstGeom prst="rect">
              <a:avLst/>
            </a:prstGeom>
            <a:noFill/>
            <a:ln>
              <a:noFill/>
            </a:ln>
          </p:spPr>
        </p:pic>
        <p:pic>
          <p:nvPicPr>
            <p:cNvPr id="87" name="Google Shape;547;p31">
              <a:extLst>
                <a:ext uri="{FF2B5EF4-FFF2-40B4-BE49-F238E27FC236}">
                  <a16:creationId xmlns:a16="http://schemas.microsoft.com/office/drawing/2014/main" id="{07E3967E-79FA-A71F-5F0C-78F8E6E86A31}"/>
                </a:ext>
              </a:extLst>
            </p:cNvPr>
            <p:cNvPicPr preferRelativeResize="0"/>
            <p:nvPr/>
          </p:nvPicPr>
          <p:blipFill rotWithShape="1">
            <a:blip r:embed="rId3">
              <a:alphaModFix/>
            </a:blip>
            <a:srcRect l="38599" t="10224" r="51325" b="78454"/>
            <a:stretch/>
          </p:blipFill>
          <p:spPr>
            <a:xfrm>
              <a:off x="4076776" y="4008291"/>
              <a:ext cx="540363" cy="344552"/>
            </a:xfrm>
            <a:prstGeom prst="rect">
              <a:avLst/>
            </a:prstGeom>
            <a:noFill/>
            <a:ln>
              <a:noFill/>
            </a:ln>
          </p:spPr>
        </p:pic>
        <p:pic>
          <p:nvPicPr>
            <p:cNvPr id="88" name="Google Shape;548;p31">
              <a:extLst>
                <a:ext uri="{FF2B5EF4-FFF2-40B4-BE49-F238E27FC236}">
                  <a16:creationId xmlns:a16="http://schemas.microsoft.com/office/drawing/2014/main" id="{70A30085-045D-2039-7DD3-C0A74D987293}"/>
                </a:ext>
              </a:extLst>
            </p:cNvPr>
            <p:cNvPicPr preferRelativeResize="0"/>
            <p:nvPr/>
          </p:nvPicPr>
          <p:blipFill rotWithShape="1">
            <a:blip r:embed="rId3">
              <a:alphaModFix/>
            </a:blip>
            <a:srcRect l="38599" t="10224" r="51325" b="78454"/>
            <a:stretch/>
          </p:blipFill>
          <p:spPr>
            <a:xfrm>
              <a:off x="4125237" y="4006987"/>
              <a:ext cx="540363" cy="344552"/>
            </a:xfrm>
            <a:prstGeom prst="rect">
              <a:avLst/>
            </a:prstGeom>
            <a:noFill/>
            <a:ln>
              <a:noFill/>
            </a:ln>
          </p:spPr>
        </p:pic>
        <p:pic>
          <p:nvPicPr>
            <p:cNvPr id="89" name="Google Shape;549;p31">
              <a:extLst>
                <a:ext uri="{FF2B5EF4-FFF2-40B4-BE49-F238E27FC236}">
                  <a16:creationId xmlns:a16="http://schemas.microsoft.com/office/drawing/2014/main" id="{83CE46E1-CBCE-DC5F-166F-503E7DA36998}"/>
                </a:ext>
              </a:extLst>
            </p:cNvPr>
            <p:cNvPicPr preferRelativeResize="0"/>
            <p:nvPr/>
          </p:nvPicPr>
          <p:blipFill rotWithShape="1">
            <a:blip r:embed="rId3">
              <a:alphaModFix/>
            </a:blip>
            <a:srcRect l="38599" t="10224" r="51325" b="78454"/>
            <a:stretch/>
          </p:blipFill>
          <p:spPr>
            <a:xfrm>
              <a:off x="4173698" y="4006987"/>
              <a:ext cx="540363" cy="344552"/>
            </a:xfrm>
            <a:prstGeom prst="rect">
              <a:avLst/>
            </a:prstGeom>
            <a:noFill/>
            <a:ln>
              <a:noFill/>
            </a:ln>
          </p:spPr>
        </p:pic>
        <p:pic>
          <p:nvPicPr>
            <p:cNvPr id="90" name="Google Shape;550;p31">
              <a:extLst>
                <a:ext uri="{FF2B5EF4-FFF2-40B4-BE49-F238E27FC236}">
                  <a16:creationId xmlns:a16="http://schemas.microsoft.com/office/drawing/2014/main" id="{53A95C32-C5FC-6289-7AC3-0AC9F30E1569}"/>
                </a:ext>
              </a:extLst>
            </p:cNvPr>
            <p:cNvPicPr preferRelativeResize="0"/>
            <p:nvPr/>
          </p:nvPicPr>
          <p:blipFill rotWithShape="1">
            <a:blip r:embed="rId3">
              <a:alphaModFix/>
            </a:blip>
            <a:srcRect l="38599" t="10224" r="51325" b="78454"/>
            <a:stretch/>
          </p:blipFill>
          <p:spPr>
            <a:xfrm>
              <a:off x="4222159" y="4006987"/>
              <a:ext cx="540363" cy="344552"/>
            </a:xfrm>
            <a:prstGeom prst="rect">
              <a:avLst/>
            </a:prstGeom>
            <a:noFill/>
            <a:ln>
              <a:noFill/>
            </a:ln>
          </p:spPr>
        </p:pic>
        <p:pic>
          <p:nvPicPr>
            <p:cNvPr id="91" name="Google Shape;551;p31">
              <a:extLst>
                <a:ext uri="{FF2B5EF4-FFF2-40B4-BE49-F238E27FC236}">
                  <a16:creationId xmlns:a16="http://schemas.microsoft.com/office/drawing/2014/main" id="{74147A7F-11D9-EC22-7BFB-276B8011DDAF}"/>
                </a:ext>
              </a:extLst>
            </p:cNvPr>
            <p:cNvPicPr preferRelativeResize="0"/>
            <p:nvPr/>
          </p:nvPicPr>
          <p:blipFill rotWithShape="1">
            <a:blip r:embed="rId3">
              <a:alphaModFix/>
            </a:blip>
            <a:srcRect l="38599" t="10224" r="51325" b="78454"/>
            <a:stretch/>
          </p:blipFill>
          <p:spPr>
            <a:xfrm>
              <a:off x="4270620" y="4008291"/>
              <a:ext cx="540363" cy="344552"/>
            </a:xfrm>
            <a:prstGeom prst="rect">
              <a:avLst/>
            </a:prstGeom>
            <a:noFill/>
            <a:ln>
              <a:noFill/>
            </a:ln>
          </p:spPr>
        </p:pic>
        <p:pic>
          <p:nvPicPr>
            <p:cNvPr id="92" name="Google Shape;552;p31">
              <a:extLst>
                <a:ext uri="{FF2B5EF4-FFF2-40B4-BE49-F238E27FC236}">
                  <a16:creationId xmlns:a16="http://schemas.microsoft.com/office/drawing/2014/main" id="{AA8FA913-EF0A-4BEB-553A-52571802FC12}"/>
                </a:ext>
              </a:extLst>
            </p:cNvPr>
            <p:cNvPicPr preferRelativeResize="0"/>
            <p:nvPr/>
          </p:nvPicPr>
          <p:blipFill rotWithShape="1">
            <a:blip r:embed="rId3">
              <a:alphaModFix/>
            </a:blip>
            <a:srcRect l="38599" t="10224" r="51325" b="78454"/>
            <a:stretch/>
          </p:blipFill>
          <p:spPr>
            <a:xfrm>
              <a:off x="4319081" y="4008291"/>
              <a:ext cx="540363" cy="344552"/>
            </a:xfrm>
            <a:prstGeom prst="rect">
              <a:avLst/>
            </a:prstGeom>
            <a:noFill/>
            <a:ln>
              <a:noFill/>
            </a:ln>
          </p:spPr>
        </p:pic>
        <p:pic>
          <p:nvPicPr>
            <p:cNvPr id="93" name="Google Shape;553;p31">
              <a:extLst>
                <a:ext uri="{FF2B5EF4-FFF2-40B4-BE49-F238E27FC236}">
                  <a16:creationId xmlns:a16="http://schemas.microsoft.com/office/drawing/2014/main" id="{B9CC2281-0733-853C-90DE-D4C4E70D706D}"/>
                </a:ext>
              </a:extLst>
            </p:cNvPr>
            <p:cNvPicPr preferRelativeResize="0"/>
            <p:nvPr/>
          </p:nvPicPr>
          <p:blipFill rotWithShape="1">
            <a:blip r:embed="rId3">
              <a:alphaModFix/>
            </a:blip>
            <a:srcRect l="38599" t="10224" r="51325" b="78454"/>
            <a:stretch/>
          </p:blipFill>
          <p:spPr>
            <a:xfrm>
              <a:off x="4367542" y="4008291"/>
              <a:ext cx="540363" cy="344552"/>
            </a:xfrm>
            <a:prstGeom prst="rect">
              <a:avLst/>
            </a:prstGeom>
            <a:noFill/>
            <a:ln>
              <a:noFill/>
            </a:ln>
          </p:spPr>
        </p:pic>
        <p:pic>
          <p:nvPicPr>
            <p:cNvPr id="94" name="Google Shape;554;p31">
              <a:extLst>
                <a:ext uri="{FF2B5EF4-FFF2-40B4-BE49-F238E27FC236}">
                  <a16:creationId xmlns:a16="http://schemas.microsoft.com/office/drawing/2014/main" id="{902405D1-91AA-AD43-FD7A-E45803A6B0F6}"/>
                </a:ext>
              </a:extLst>
            </p:cNvPr>
            <p:cNvPicPr preferRelativeResize="0"/>
            <p:nvPr/>
          </p:nvPicPr>
          <p:blipFill rotWithShape="1">
            <a:blip r:embed="rId3">
              <a:alphaModFix/>
            </a:blip>
            <a:srcRect l="38599" t="10224" r="51325" b="78454"/>
            <a:stretch/>
          </p:blipFill>
          <p:spPr>
            <a:xfrm>
              <a:off x="4416003" y="4008291"/>
              <a:ext cx="540363" cy="344552"/>
            </a:xfrm>
            <a:prstGeom prst="rect">
              <a:avLst/>
            </a:prstGeom>
            <a:noFill/>
            <a:ln>
              <a:noFill/>
            </a:ln>
          </p:spPr>
        </p:pic>
        <p:pic>
          <p:nvPicPr>
            <p:cNvPr id="95" name="Google Shape;555;p31">
              <a:extLst>
                <a:ext uri="{FF2B5EF4-FFF2-40B4-BE49-F238E27FC236}">
                  <a16:creationId xmlns:a16="http://schemas.microsoft.com/office/drawing/2014/main" id="{A1C3363A-B741-21DF-6FE2-F9FC5FB5AAFD}"/>
                </a:ext>
              </a:extLst>
            </p:cNvPr>
            <p:cNvPicPr preferRelativeResize="0"/>
            <p:nvPr/>
          </p:nvPicPr>
          <p:blipFill rotWithShape="1">
            <a:blip r:embed="rId3">
              <a:alphaModFix/>
            </a:blip>
            <a:srcRect l="38599" t="10224" r="51325" b="78454"/>
            <a:stretch/>
          </p:blipFill>
          <p:spPr>
            <a:xfrm>
              <a:off x="4464464" y="4008291"/>
              <a:ext cx="540363" cy="344552"/>
            </a:xfrm>
            <a:prstGeom prst="rect">
              <a:avLst/>
            </a:prstGeom>
            <a:noFill/>
            <a:ln>
              <a:noFill/>
            </a:ln>
          </p:spPr>
        </p:pic>
        <p:pic>
          <p:nvPicPr>
            <p:cNvPr id="96" name="Google Shape;556;p31">
              <a:extLst>
                <a:ext uri="{FF2B5EF4-FFF2-40B4-BE49-F238E27FC236}">
                  <a16:creationId xmlns:a16="http://schemas.microsoft.com/office/drawing/2014/main" id="{1ECC24CE-2C62-F9E1-EDDF-D97B204674CA}"/>
                </a:ext>
              </a:extLst>
            </p:cNvPr>
            <p:cNvPicPr preferRelativeResize="0"/>
            <p:nvPr/>
          </p:nvPicPr>
          <p:blipFill rotWithShape="1">
            <a:blip r:embed="rId3">
              <a:alphaModFix/>
            </a:blip>
            <a:srcRect l="38599" t="10224" r="51325" b="78454"/>
            <a:stretch/>
          </p:blipFill>
          <p:spPr>
            <a:xfrm>
              <a:off x="4512925" y="4008291"/>
              <a:ext cx="540363" cy="344552"/>
            </a:xfrm>
            <a:prstGeom prst="rect">
              <a:avLst/>
            </a:prstGeom>
            <a:noFill/>
            <a:ln>
              <a:noFill/>
            </a:ln>
          </p:spPr>
        </p:pic>
        <p:pic>
          <p:nvPicPr>
            <p:cNvPr id="97" name="Google Shape;557;p31">
              <a:extLst>
                <a:ext uri="{FF2B5EF4-FFF2-40B4-BE49-F238E27FC236}">
                  <a16:creationId xmlns:a16="http://schemas.microsoft.com/office/drawing/2014/main" id="{B3C802CA-6AF2-4512-9188-90A701BCAFA3}"/>
                </a:ext>
              </a:extLst>
            </p:cNvPr>
            <p:cNvPicPr preferRelativeResize="0"/>
            <p:nvPr/>
          </p:nvPicPr>
          <p:blipFill rotWithShape="1">
            <a:blip r:embed="rId3">
              <a:alphaModFix/>
            </a:blip>
            <a:srcRect l="38599" t="10224" r="51325" b="78454"/>
            <a:stretch/>
          </p:blipFill>
          <p:spPr>
            <a:xfrm>
              <a:off x="4561386" y="4009594"/>
              <a:ext cx="540363" cy="344552"/>
            </a:xfrm>
            <a:prstGeom prst="rect">
              <a:avLst/>
            </a:prstGeom>
            <a:noFill/>
            <a:ln>
              <a:noFill/>
            </a:ln>
          </p:spPr>
        </p:pic>
        <p:pic>
          <p:nvPicPr>
            <p:cNvPr id="98" name="Google Shape;558;p31">
              <a:extLst>
                <a:ext uri="{FF2B5EF4-FFF2-40B4-BE49-F238E27FC236}">
                  <a16:creationId xmlns:a16="http://schemas.microsoft.com/office/drawing/2014/main" id="{655304F2-72D2-3AA6-0338-2097477FF563}"/>
                </a:ext>
              </a:extLst>
            </p:cNvPr>
            <p:cNvPicPr preferRelativeResize="0"/>
            <p:nvPr/>
          </p:nvPicPr>
          <p:blipFill rotWithShape="1">
            <a:blip r:embed="rId3">
              <a:alphaModFix/>
            </a:blip>
            <a:srcRect l="38599" t="10224" r="51325" b="78454"/>
            <a:stretch/>
          </p:blipFill>
          <p:spPr>
            <a:xfrm>
              <a:off x="4609847" y="4007295"/>
              <a:ext cx="540363" cy="344552"/>
            </a:xfrm>
            <a:prstGeom prst="rect">
              <a:avLst/>
            </a:prstGeom>
            <a:noFill/>
            <a:ln>
              <a:noFill/>
            </a:ln>
          </p:spPr>
        </p:pic>
        <p:pic>
          <p:nvPicPr>
            <p:cNvPr id="99" name="Google Shape;559;p31">
              <a:extLst>
                <a:ext uri="{FF2B5EF4-FFF2-40B4-BE49-F238E27FC236}">
                  <a16:creationId xmlns:a16="http://schemas.microsoft.com/office/drawing/2014/main" id="{E4E4D389-5970-BF9E-5E85-367E00C9AE4E}"/>
                </a:ext>
              </a:extLst>
            </p:cNvPr>
            <p:cNvPicPr preferRelativeResize="0"/>
            <p:nvPr/>
          </p:nvPicPr>
          <p:blipFill rotWithShape="1">
            <a:blip r:embed="rId3">
              <a:alphaModFix/>
            </a:blip>
            <a:srcRect l="38599" t="10224" r="51325" b="78454"/>
            <a:stretch/>
          </p:blipFill>
          <p:spPr>
            <a:xfrm>
              <a:off x="4658308" y="4008942"/>
              <a:ext cx="540363" cy="344552"/>
            </a:xfrm>
            <a:prstGeom prst="rect">
              <a:avLst/>
            </a:prstGeom>
            <a:noFill/>
            <a:ln>
              <a:noFill/>
            </a:ln>
          </p:spPr>
        </p:pic>
        <p:pic>
          <p:nvPicPr>
            <p:cNvPr id="100" name="Google Shape;560;p31">
              <a:extLst>
                <a:ext uri="{FF2B5EF4-FFF2-40B4-BE49-F238E27FC236}">
                  <a16:creationId xmlns:a16="http://schemas.microsoft.com/office/drawing/2014/main" id="{DFE13BF3-9CB5-074D-F372-97D91A29826F}"/>
                </a:ext>
              </a:extLst>
            </p:cNvPr>
            <p:cNvPicPr preferRelativeResize="0"/>
            <p:nvPr/>
          </p:nvPicPr>
          <p:blipFill rotWithShape="1">
            <a:blip r:embed="rId3">
              <a:alphaModFix/>
            </a:blip>
            <a:srcRect l="38599" t="10224" r="51325" b="78454"/>
            <a:stretch/>
          </p:blipFill>
          <p:spPr>
            <a:xfrm>
              <a:off x="4706760" y="4010694"/>
              <a:ext cx="540363" cy="344552"/>
            </a:xfrm>
            <a:prstGeom prst="rect">
              <a:avLst/>
            </a:prstGeom>
            <a:noFill/>
            <a:ln>
              <a:noFill/>
            </a:ln>
          </p:spPr>
        </p:pic>
        <p:pic>
          <p:nvPicPr>
            <p:cNvPr id="101" name="Google Shape;561;p31">
              <a:extLst>
                <a:ext uri="{FF2B5EF4-FFF2-40B4-BE49-F238E27FC236}">
                  <a16:creationId xmlns:a16="http://schemas.microsoft.com/office/drawing/2014/main" id="{7EBFB21C-469F-44E3-497F-D40141D7D162}"/>
                </a:ext>
              </a:extLst>
            </p:cNvPr>
            <p:cNvPicPr preferRelativeResize="0"/>
            <p:nvPr/>
          </p:nvPicPr>
          <p:blipFill rotWithShape="1">
            <a:blip r:embed="rId3">
              <a:alphaModFix/>
            </a:blip>
            <a:srcRect l="38599" t="10224" r="51325" b="78454"/>
            <a:stretch/>
          </p:blipFill>
          <p:spPr>
            <a:xfrm>
              <a:off x="4756346" y="4005684"/>
              <a:ext cx="540363" cy="344552"/>
            </a:xfrm>
            <a:prstGeom prst="rect">
              <a:avLst/>
            </a:prstGeom>
            <a:noFill/>
            <a:ln>
              <a:noFill/>
            </a:ln>
          </p:spPr>
        </p:pic>
        <p:pic>
          <p:nvPicPr>
            <p:cNvPr id="102" name="Google Shape;562;p31">
              <a:extLst>
                <a:ext uri="{FF2B5EF4-FFF2-40B4-BE49-F238E27FC236}">
                  <a16:creationId xmlns:a16="http://schemas.microsoft.com/office/drawing/2014/main" id="{7A4F9C9F-799D-4A48-E9AC-6EE638B4DB03}"/>
                </a:ext>
              </a:extLst>
            </p:cNvPr>
            <p:cNvPicPr preferRelativeResize="0"/>
            <p:nvPr/>
          </p:nvPicPr>
          <p:blipFill rotWithShape="1">
            <a:blip r:embed="rId3">
              <a:alphaModFix/>
            </a:blip>
            <a:srcRect l="38599" t="10224" r="51325" b="78454"/>
            <a:stretch/>
          </p:blipFill>
          <p:spPr>
            <a:xfrm>
              <a:off x="341434" y="4151017"/>
              <a:ext cx="540363" cy="344552"/>
            </a:xfrm>
            <a:prstGeom prst="rect">
              <a:avLst/>
            </a:prstGeom>
            <a:noFill/>
            <a:ln>
              <a:noFill/>
            </a:ln>
          </p:spPr>
        </p:pic>
        <p:pic>
          <p:nvPicPr>
            <p:cNvPr id="103" name="Google Shape;563;p31">
              <a:extLst>
                <a:ext uri="{FF2B5EF4-FFF2-40B4-BE49-F238E27FC236}">
                  <a16:creationId xmlns:a16="http://schemas.microsoft.com/office/drawing/2014/main" id="{FB813D02-A1A7-9470-5D49-93A7CBD69F08}"/>
                </a:ext>
              </a:extLst>
            </p:cNvPr>
            <p:cNvPicPr preferRelativeResize="0"/>
            <p:nvPr/>
          </p:nvPicPr>
          <p:blipFill rotWithShape="1">
            <a:blip r:embed="rId3">
              <a:alphaModFix/>
            </a:blip>
            <a:srcRect l="38599" t="10224" r="51325" b="78454"/>
            <a:stretch/>
          </p:blipFill>
          <p:spPr>
            <a:xfrm>
              <a:off x="389835" y="4151017"/>
              <a:ext cx="540363" cy="344552"/>
            </a:xfrm>
            <a:prstGeom prst="rect">
              <a:avLst/>
            </a:prstGeom>
            <a:noFill/>
            <a:ln>
              <a:noFill/>
            </a:ln>
          </p:spPr>
        </p:pic>
        <p:pic>
          <p:nvPicPr>
            <p:cNvPr id="104" name="Google Shape;564;p31">
              <a:extLst>
                <a:ext uri="{FF2B5EF4-FFF2-40B4-BE49-F238E27FC236}">
                  <a16:creationId xmlns:a16="http://schemas.microsoft.com/office/drawing/2014/main" id="{10CA6D06-E3C2-19D7-1171-F647BA5B1D85}"/>
                </a:ext>
              </a:extLst>
            </p:cNvPr>
            <p:cNvPicPr preferRelativeResize="0"/>
            <p:nvPr/>
          </p:nvPicPr>
          <p:blipFill rotWithShape="1">
            <a:blip r:embed="rId3">
              <a:alphaModFix/>
            </a:blip>
            <a:srcRect l="38599" t="10224" r="51325" b="78454"/>
            <a:stretch/>
          </p:blipFill>
          <p:spPr>
            <a:xfrm>
              <a:off x="438236" y="4151017"/>
              <a:ext cx="540363" cy="344552"/>
            </a:xfrm>
            <a:prstGeom prst="rect">
              <a:avLst/>
            </a:prstGeom>
            <a:noFill/>
            <a:ln>
              <a:noFill/>
            </a:ln>
          </p:spPr>
        </p:pic>
        <p:pic>
          <p:nvPicPr>
            <p:cNvPr id="105" name="Google Shape;565;p31">
              <a:extLst>
                <a:ext uri="{FF2B5EF4-FFF2-40B4-BE49-F238E27FC236}">
                  <a16:creationId xmlns:a16="http://schemas.microsoft.com/office/drawing/2014/main" id="{AC58E034-288E-0D16-2057-B7B22ABE7D63}"/>
                </a:ext>
              </a:extLst>
            </p:cNvPr>
            <p:cNvPicPr preferRelativeResize="0"/>
            <p:nvPr/>
          </p:nvPicPr>
          <p:blipFill rotWithShape="1">
            <a:blip r:embed="rId3">
              <a:alphaModFix/>
            </a:blip>
            <a:srcRect l="38599" t="10224" r="51325" b="78454"/>
            <a:stretch/>
          </p:blipFill>
          <p:spPr>
            <a:xfrm>
              <a:off x="486637" y="4151017"/>
              <a:ext cx="540363" cy="344552"/>
            </a:xfrm>
            <a:prstGeom prst="rect">
              <a:avLst/>
            </a:prstGeom>
            <a:noFill/>
            <a:ln>
              <a:noFill/>
            </a:ln>
          </p:spPr>
        </p:pic>
        <p:pic>
          <p:nvPicPr>
            <p:cNvPr id="106" name="Google Shape;566;p31">
              <a:extLst>
                <a:ext uri="{FF2B5EF4-FFF2-40B4-BE49-F238E27FC236}">
                  <a16:creationId xmlns:a16="http://schemas.microsoft.com/office/drawing/2014/main" id="{1EF8DF2B-A82D-DE44-7772-2F4E03540097}"/>
                </a:ext>
              </a:extLst>
            </p:cNvPr>
            <p:cNvPicPr preferRelativeResize="0"/>
            <p:nvPr/>
          </p:nvPicPr>
          <p:blipFill rotWithShape="1">
            <a:blip r:embed="rId3">
              <a:alphaModFix/>
            </a:blip>
            <a:srcRect l="38599" t="10224" r="51325" b="78454"/>
            <a:stretch/>
          </p:blipFill>
          <p:spPr>
            <a:xfrm>
              <a:off x="535038" y="4151017"/>
              <a:ext cx="540363" cy="344552"/>
            </a:xfrm>
            <a:prstGeom prst="rect">
              <a:avLst/>
            </a:prstGeom>
            <a:noFill/>
            <a:ln>
              <a:noFill/>
            </a:ln>
          </p:spPr>
        </p:pic>
        <p:pic>
          <p:nvPicPr>
            <p:cNvPr id="107" name="Google Shape;567;p31">
              <a:extLst>
                <a:ext uri="{FF2B5EF4-FFF2-40B4-BE49-F238E27FC236}">
                  <a16:creationId xmlns:a16="http://schemas.microsoft.com/office/drawing/2014/main" id="{0C651118-9236-3E6E-4C2F-665FA5C2E706}"/>
                </a:ext>
              </a:extLst>
            </p:cNvPr>
            <p:cNvPicPr preferRelativeResize="0"/>
            <p:nvPr/>
          </p:nvPicPr>
          <p:blipFill rotWithShape="1">
            <a:blip r:embed="rId3">
              <a:alphaModFix/>
            </a:blip>
            <a:srcRect l="38599" t="10224" r="51325" b="78454"/>
            <a:stretch/>
          </p:blipFill>
          <p:spPr>
            <a:xfrm>
              <a:off x="583439" y="4151017"/>
              <a:ext cx="540363" cy="344552"/>
            </a:xfrm>
            <a:prstGeom prst="rect">
              <a:avLst/>
            </a:prstGeom>
            <a:noFill/>
            <a:ln>
              <a:noFill/>
            </a:ln>
          </p:spPr>
        </p:pic>
        <p:pic>
          <p:nvPicPr>
            <p:cNvPr id="108" name="Google Shape;568;p31">
              <a:extLst>
                <a:ext uri="{FF2B5EF4-FFF2-40B4-BE49-F238E27FC236}">
                  <a16:creationId xmlns:a16="http://schemas.microsoft.com/office/drawing/2014/main" id="{51D11705-280B-C84C-EF6C-BD90ED3E123F}"/>
                </a:ext>
              </a:extLst>
            </p:cNvPr>
            <p:cNvPicPr preferRelativeResize="0"/>
            <p:nvPr/>
          </p:nvPicPr>
          <p:blipFill rotWithShape="1">
            <a:blip r:embed="rId3">
              <a:alphaModFix/>
            </a:blip>
            <a:srcRect l="38599" t="10224" r="51325" b="78454"/>
            <a:stretch/>
          </p:blipFill>
          <p:spPr>
            <a:xfrm>
              <a:off x="631840" y="4151017"/>
              <a:ext cx="540363" cy="344552"/>
            </a:xfrm>
            <a:prstGeom prst="rect">
              <a:avLst/>
            </a:prstGeom>
            <a:noFill/>
            <a:ln>
              <a:noFill/>
            </a:ln>
          </p:spPr>
        </p:pic>
        <p:pic>
          <p:nvPicPr>
            <p:cNvPr id="109" name="Google Shape;569;p31">
              <a:extLst>
                <a:ext uri="{FF2B5EF4-FFF2-40B4-BE49-F238E27FC236}">
                  <a16:creationId xmlns:a16="http://schemas.microsoft.com/office/drawing/2014/main" id="{F7DC01EC-8B89-C7A8-B35F-93C456BE6E5D}"/>
                </a:ext>
              </a:extLst>
            </p:cNvPr>
            <p:cNvPicPr preferRelativeResize="0"/>
            <p:nvPr/>
          </p:nvPicPr>
          <p:blipFill rotWithShape="1">
            <a:blip r:embed="rId3">
              <a:alphaModFix/>
            </a:blip>
            <a:srcRect l="38599" t="10224" r="51325" b="78454"/>
            <a:stretch/>
          </p:blipFill>
          <p:spPr>
            <a:xfrm>
              <a:off x="680241" y="4151017"/>
              <a:ext cx="540363" cy="344552"/>
            </a:xfrm>
            <a:prstGeom prst="rect">
              <a:avLst/>
            </a:prstGeom>
            <a:noFill/>
            <a:ln>
              <a:noFill/>
            </a:ln>
          </p:spPr>
        </p:pic>
        <p:pic>
          <p:nvPicPr>
            <p:cNvPr id="110" name="Google Shape;570;p31">
              <a:extLst>
                <a:ext uri="{FF2B5EF4-FFF2-40B4-BE49-F238E27FC236}">
                  <a16:creationId xmlns:a16="http://schemas.microsoft.com/office/drawing/2014/main" id="{CE8E8F19-11D9-6498-0F05-617EDF18781D}"/>
                </a:ext>
              </a:extLst>
            </p:cNvPr>
            <p:cNvPicPr preferRelativeResize="0"/>
            <p:nvPr/>
          </p:nvPicPr>
          <p:blipFill rotWithShape="1">
            <a:blip r:embed="rId3">
              <a:alphaModFix/>
            </a:blip>
            <a:srcRect l="38599" t="10224" r="51325" b="78454"/>
            <a:stretch/>
          </p:blipFill>
          <p:spPr>
            <a:xfrm>
              <a:off x="728642" y="4151017"/>
              <a:ext cx="540363" cy="344552"/>
            </a:xfrm>
            <a:prstGeom prst="rect">
              <a:avLst/>
            </a:prstGeom>
            <a:noFill/>
            <a:ln>
              <a:noFill/>
            </a:ln>
          </p:spPr>
        </p:pic>
        <p:pic>
          <p:nvPicPr>
            <p:cNvPr id="111" name="Google Shape;571;p31">
              <a:extLst>
                <a:ext uri="{FF2B5EF4-FFF2-40B4-BE49-F238E27FC236}">
                  <a16:creationId xmlns:a16="http://schemas.microsoft.com/office/drawing/2014/main" id="{785B2AF5-9FDE-9F1B-4B51-6C362E2CFD14}"/>
                </a:ext>
              </a:extLst>
            </p:cNvPr>
            <p:cNvPicPr preferRelativeResize="0"/>
            <p:nvPr/>
          </p:nvPicPr>
          <p:blipFill rotWithShape="1">
            <a:blip r:embed="rId3">
              <a:alphaModFix/>
            </a:blip>
            <a:srcRect l="38599" t="10224" r="51325" b="78454"/>
            <a:stretch/>
          </p:blipFill>
          <p:spPr>
            <a:xfrm>
              <a:off x="777043" y="4151017"/>
              <a:ext cx="540363" cy="344552"/>
            </a:xfrm>
            <a:prstGeom prst="rect">
              <a:avLst/>
            </a:prstGeom>
            <a:noFill/>
            <a:ln>
              <a:noFill/>
            </a:ln>
          </p:spPr>
        </p:pic>
        <p:pic>
          <p:nvPicPr>
            <p:cNvPr id="112" name="Google Shape;572;p31">
              <a:extLst>
                <a:ext uri="{FF2B5EF4-FFF2-40B4-BE49-F238E27FC236}">
                  <a16:creationId xmlns:a16="http://schemas.microsoft.com/office/drawing/2014/main" id="{279DC83E-EAE8-3A94-AF18-5FDB8B2301E9}"/>
                </a:ext>
              </a:extLst>
            </p:cNvPr>
            <p:cNvPicPr preferRelativeResize="0"/>
            <p:nvPr/>
          </p:nvPicPr>
          <p:blipFill rotWithShape="1">
            <a:blip r:embed="rId3">
              <a:alphaModFix/>
            </a:blip>
            <a:srcRect l="38599" t="10224" r="51325" b="78454"/>
            <a:stretch/>
          </p:blipFill>
          <p:spPr>
            <a:xfrm>
              <a:off x="825444" y="4151017"/>
              <a:ext cx="540363" cy="344552"/>
            </a:xfrm>
            <a:prstGeom prst="rect">
              <a:avLst/>
            </a:prstGeom>
            <a:noFill/>
            <a:ln>
              <a:noFill/>
            </a:ln>
          </p:spPr>
        </p:pic>
        <p:pic>
          <p:nvPicPr>
            <p:cNvPr id="113" name="Google Shape;573;p31">
              <a:extLst>
                <a:ext uri="{FF2B5EF4-FFF2-40B4-BE49-F238E27FC236}">
                  <a16:creationId xmlns:a16="http://schemas.microsoft.com/office/drawing/2014/main" id="{11C086FD-C1E9-D213-F49A-4D522F5853B9}"/>
                </a:ext>
              </a:extLst>
            </p:cNvPr>
            <p:cNvPicPr preferRelativeResize="0"/>
            <p:nvPr/>
          </p:nvPicPr>
          <p:blipFill rotWithShape="1">
            <a:blip r:embed="rId3">
              <a:alphaModFix/>
            </a:blip>
            <a:srcRect l="38599" t="10224" r="51325" b="78454"/>
            <a:stretch/>
          </p:blipFill>
          <p:spPr>
            <a:xfrm>
              <a:off x="873845" y="4151017"/>
              <a:ext cx="540363" cy="344552"/>
            </a:xfrm>
            <a:prstGeom prst="rect">
              <a:avLst/>
            </a:prstGeom>
            <a:noFill/>
            <a:ln>
              <a:noFill/>
            </a:ln>
          </p:spPr>
        </p:pic>
        <p:pic>
          <p:nvPicPr>
            <p:cNvPr id="114" name="Google Shape;574;p31">
              <a:extLst>
                <a:ext uri="{FF2B5EF4-FFF2-40B4-BE49-F238E27FC236}">
                  <a16:creationId xmlns:a16="http://schemas.microsoft.com/office/drawing/2014/main" id="{556B6C4B-88F1-A916-1089-ED498B1F8E96}"/>
                </a:ext>
              </a:extLst>
            </p:cNvPr>
            <p:cNvPicPr preferRelativeResize="0"/>
            <p:nvPr/>
          </p:nvPicPr>
          <p:blipFill rotWithShape="1">
            <a:blip r:embed="rId3">
              <a:alphaModFix/>
            </a:blip>
            <a:srcRect l="38599" t="10224" r="51325" b="78454"/>
            <a:stretch/>
          </p:blipFill>
          <p:spPr>
            <a:xfrm>
              <a:off x="922246" y="4151017"/>
              <a:ext cx="540363" cy="344552"/>
            </a:xfrm>
            <a:prstGeom prst="rect">
              <a:avLst/>
            </a:prstGeom>
            <a:noFill/>
            <a:ln>
              <a:noFill/>
            </a:ln>
          </p:spPr>
        </p:pic>
        <p:pic>
          <p:nvPicPr>
            <p:cNvPr id="115" name="Google Shape;575;p31">
              <a:extLst>
                <a:ext uri="{FF2B5EF4-FFF2-40B4-BE49-F238E27FC236}">
                  <a16:creationId xmlns:a16="http://schemas.microsoft.com/office/drawing/2014/main" id="{2B7A2169-6C17-EC77-8D07-4327D495ADA7}"/>
                </a:ext>
              </a:extLst>
            </p:cNvPr>
            <p:cNvPicPr preferRelativeResize="0"/>
            <p:nvPr/>
          </p:nvPicPr>
          <p:blipFill rotWithShape="1">
            <a:blip r:embed="rId3">
              <a:alphaModFix/>
            </a:blip>
            <a:srcRect l="38599" t="10224" r="51325" b="78454"/>
            <a:stretch/>
          </p:blipFill>
          <p:spPr>
            <a:xfrm>
              <a:off x="970647" y="4151017"/>
              <a:ext cx="540363" cy="344552"/>
            </a:xfrm>
            <a:prstGeom prst="rect">
              <a:avLst/>
            </a:prstGeom>
            <a:noFill/>
            <a:ln>
              <a:noFill/>
            </a:ln>
          </p:spPr>
        </p:pic>
        <p:pic>
          <p:nvPicPr>
            <p:cNvPr id="116" name="Google Shape;576;p31">
              <a:extLst>
                <a:ext uri="{FF2B5EF4-FFF2-40B4-BE49-F238E27FC236}">
                  <a16:creationId xmlns:a16="http://schemas.microsoft.com/office/drawing/2014/main" id="{FC70ED64-4603-C457-ACFD-FC86E85E1CE5}"/>
                </a:ext>
              </a:extLst>
            </p:cNvPr>
            <p:cNvPicPr preferRelativeResize="0"/>
            <p:nvPr/>
          </p:nvPicPr>
          <p:blipFill rotWithShape="1">
            <a:blip r:embed="rId3">
              <a:alphaModFix/>
            </a:blip>
            <a:srcRect l="38599" t="10224" r="51325" b="78454"/>
            <a:stretch/>
          </p:blipFill>
          <p:spPr>
            <a:xfrm>
              <a:off x="1019048" y="4151017"/>
              <a:ext cx="540363" cy="344552"/>
            </a:xfrm>
            <a:prstGeom prst="rect">
              <a:avLst/>
            </a:prstGeom>
            <a:noFill/>
            <a:ln>
              <a:noFill/>
            </a:ln>
          </p:spPr>
        </p:pic>
        <p:pic>
          <p:nvPicPr>
            <p:cNvPr id="117" name="Google Shape;577;p31">
              <a:extLst>
                <a:ext uri="{FF2B5EF4-FFF2-40B4-BE49-F238E27FC236}">
                  <a16:creationId xmlns:a16="http://schemas.microsoft.com/office/drawing/2014/main" id="{D9A426BB-97E1-0055-E05F-B2BAE5E2847C}"/>
                </a:ext>
              </a:extLst>
            </p:cNvPr>
            <p:cNvPicPr preferRelativeResize="0"/>
            <p:nvPr/>
          </p:nvPicPr>
          <p:blipFill rotWithShape="1">
            <a:blip r:embed="rId3">
              <a:alphaModFix/>
            </a:blip>
            <a:srcRect l="38599" t="10224" r="51325" b="78454"/>
            <a:stretch/>
          </p:blipFill>
          <p:spPr>
            <a:xfrm>
              <a:off x="1067449" y="4151017"/>
              <a:ext cx="540363" cy="344552"/>
            </a:xfrm>
            <a:prstGeom prst="rect">
              <a:avLst/>
            </a:prstGeom>
            <a:noFill/>
            <a:ln>
              <a:noFill/>
            </a:ln>
          </p:spPr>
        </p:pic>
        <p:pic>
          <p:nvPicPr>
            <p:cNvPr id="118" name="Google Shape;578;p31">
              <a:extLst>
                <a:ext uri="{FF2B5EF4-FFF2-40B4-BE49-F238E27FC236}">
                  <a16:creationId xmlns:a16="http://schemas.microsoft.com/office/drawing/2014/main" id="{D045A7B0-004B-10E9-764C-633E5D9CAF61}"/>
                </a:ext>
              </a:extLst>
            </p:cNvPr>
            <p:cNvPicPr preferRelativeResize="0"/>
            <p:nvPr/>
          </p:nvPicPr>
          <p:blipFill rotWithShape="1">
            <a:blip r:embed="rId3">
              <a:alphaModFix/>
            </a:blip>
            <a:srcRect l="38599" t="10224" r="51325" b="78454"/>
            <a:stretch/>
          </p:blipFill>
          <p:spPr>
            <a:xfrm>
              <a:off x="1115850" y="4151017"/>
              <a:ext cx="540363" cy="344552"/>
            </a:xfrm>
            <a:prstGeom prst="rect">
              <a:avLst/>
            </a:prstGeom>
            <a:noFill/>
            <a:ln>
              <a:noFill/>
            </a:ln>
          </p:spPr>
        </p:pic>
        <p:pic>
          <p:nvPicPr>
            <p:cNvPr id="119" name="Google Shape;579;p31">
              <a:extLst>
                <a:ext uri="{FF2B5EF4-FFF2-40B4-BE49-F238E27FC236}">
                  <a16:creationId xmlns:a16="http://schemas.microsoft.com/office/drawing/2014/main" id="{29870CA7-6CDE-D1E5-DF90-9CB26A273CE5}"/>
                </a:ext>
              </a:extLst>
            </p:cNvPr>
            <p:cNvPicPr preferRelativeResize="0"/>
            <p:nvPr/>
          </p:nvPicPr>
          <p:blipFill rotWithShape="1">
            <a:blip r:embed="rId3">
              <a:alphaModFix/>
            </a:blip>
            <a:srcRect l="38599" t="10224" r="51325" b="78454"/>
            <a:stretch/>
          </p:blipFill>
          <p:spPr>
            <a:xfrm>
              <a:off x="1164251" y="4151017"/>
              <a:ext cx="540363" cy="344552"/>
            </a:xfrm>
            <a:prstGeom prst="rect">
              <a:avLst/>
            </a:prstGeom>
            <a:noFill/>
            <a:ln>
              <a:noFill/>
            </a:ln>
          </p:spPr>
        </p:pic>
        <p:pic>
          <p:nvPicPr>
            <p:cNvPr id="120" name="Google Shape;580;p31">
              <a:extLst>
                <a:ext uri="{FF2B5EF4-FFF2-40B4-BE49-F238E27FC236}">
                  <a16:creationId xmlns:a16="http://schemas.microsoft.com/office/drawing/2014/main" id="{6A3829A5-BA14-45A1-2750-6B6D015B21AF}"/>
                </a:ext>
              </a:extLst>
            </p:cNvPr>
            <p:cNvPicPr preferRelativeResize="0"/>
            <p:nvPr/>
          </p:nvPicPr>
          <p:blipFill rotWithShape="1">
            <a:blip r:embed="rId3">
              <a:alphaModFix/>
            </a:blip>
            <a:srcRect l="38599" t="10224" r="51325" b="78454"/>
            <a:stretch/>
          </p:blipFill>
          <p:spPr>
            <a:xfrm>
              <a:off x="1212652" y="4151017"/>
              <a:ext cx="540363" cy="344552"/>
            </a:xfrm>
            <a:prstGeom prst="rect">
              <a:avLst/>
            </a:prstGeom>
            <a:noFill/>
            <a:ln>
              <a:noFill/>
            </a:ln>
          </p:spPr>
        </p:pic>
        <p:pic>
          <p:nvPicPr>
            <p:cNvPr id="121" name="Google Shape;581;p31">
              <a:extLst>
                <a:ext uri="{FF2B5EF4-FFF2-40B4-BE49-F238E27FC236}">
                  <a16:creationId xmlns:a16="http://schemas.microsoft.com/office/drawing/2014/main" id="{B277060B-98B2-830E-76DD-D64409E21162}"/>
                </a:ext>
              </a:extLst>
            </p:cNvPr>
            <p:cNvPicPr preferRelativeResize="0"/>
            <p:nvPr/>
          </p:nvPicPr>
          <p:blipFill rotWithShape="1">
            <a:blip r:embed="rId3">
              <a:alphaModFix/>
            </a:blip>
            <a:srcRect l="38599" t="10224" r="51325" b="78454"/>
            <a:stretch/>
          </p:blipFill>
          <p:spPr>
            <a:xfrm>
              <a:off x="1261053" y="4151017"/>
              <a:ext cx="540363" cy="344552"/>
            </a:xfrm>
            <a:prstGeom prst="rect">
              <a:avLst/>
            </a:prstGeom>
            <a:noFill/>
            <a:ln>
              <a:noFill/>
            </a:ln>
          </p:spPr>
        </p:pic>
        <p:pic>
          <p:nvPicPr>
            <p:cNvPr id="122" name="Google Shape;582;p31">
              <a:extLst>
                <a:ext uri="{FF2B5EF4-FFF2-40B4-BE49-F238E27FC236}">
                  <a16:creationId xmlns:a16="http://schemas.microsoft.com/office/drawing/2014/main" id="{8869EC44-06C9-03CB-FFFC-3F9A73AD0358}"/>
                </a:ext>
              </a:extLst>
            </p:cNvPr>
            <p:cNvPicPr preferRelativeResize="0"/>
            <p:nvPr/>
          </p:nvPicPr>
          <p:blipFill rotWithShape="1">
            <a:blip r:embed="rId3">
              <a:alphaModFix/>
            </a:blip>
            <a:srcRect l="38599" t="10224" r="51325" b="78454"/>
            <a:stretch/>
          </p:blipFill>
          <p:spPr>
            <a:xfrm>
              <a:off x="1309454" y="4151017"/>
              <a:ext cx="540363" cy="344552"/>
            </a:xfrm>
            <a:prstGeom prst="rect">
              <a:avLst/>
            </a:prstGeom>
            <a:noFill/>
            <a:ln>
              <a:noFill/>
            </a:ln>
          </p:spPr>
        </p:pic>
        <p:pic>
          <p:nvPicPr>
            <p:cNvPr id="123" name="Google Shape;583;p31">
              <a:extLst>
                <a:ext uri="{FF2B5EF4-FFF2-40B4-BE49-F238E27FC236}">
                  <a16:creationId xmlns:a16="http://schemas.microsoft.com/office/drawing/2014/main" id="{AF8CAA0C-CADD-020C-E9DF-EE2B2B62BBF2}"/>
                </a:ext>
              </a:extLst>
            </p:cNvPr>
            <p:cNvPicPr preferRelativeResize="0"/>
            <p:nvPr/>
          </p:nvPicPr>
          <p:blipFill rotWithShape="1">
            <a:blip r:embed="rId3">
              <a:alphaModFix/>
            </a:blip>
            <a:srcRect l="38599" t="10224" r="51325" b="78454"/>
            <a:stretch/>
          </p:blipFill>
          <p:spPr>
            <a:xfrm>
              <a:off x="1357855" y="4151017"/>
              <a:ext cx="540363" cy="344552"/>
            </a:xfrm>
            <a:prstGeom prst="rect">
              <a:avLst/>
            </a:prstGeom>
            <a:noFill/>
            <a:ln>
              <a:noFill/>
            </a:ln>
          </p:spPr>
        </p:pic>
        <p:pic>
          <p:nvPicPr>
            <p:cNvPr id="124" name="Google Shape;584;p31">
              <a:extLst>
                <a:ext uri="{FF2B5EF4-FFF2-40B4-BE49-F238E27FC236}">
                  <a16:creationId xmlns:a16="http://schemas.microsoft.com/office/drawing/2014/main" id="{428D74FE-6F26-2C0C-C7B1-73F4540C1A1E}"/>
                </a:ext>
              </a:extLst>
            </p:cNvPr>
            <p:cNvPicPr preferRelativeResize="0"/>
            <p:nvPr/>
          </p:nvPicPr>
          <p:blipFill rotWithShape="1">
            <a:blip r:embed="rId3">
              <a:alphaModFix/>
            </a:blip>
            <a:srcRect l="38599" t="10224" r="51325" b="78454"/>
            <a:stretch/>
          </p:blipFill>
          <p:spPr>
            <a:xfrm>
              <a:off x="1406256" y="4151017"/>
              <a:ext cx="540363" cy="344552"/>
            </a:xfrm>
            <a:prstGeom prst="rect">
              <a:avLst/>
            </a:prstGeom>
            <a:noFill/>
            <a:ln>
              <a:noFill/>
            </a:ln>
          </p:spPr>
        </p:pic>
        <p:pic>
          <p:nvPicPr>
            <p:cNvPr id="125" name="Google Shape;585;p31">
              <a:extLst>
                <a:ext uri="{FF2B5EF4-FFF2-40B4-BE49-F238E27FC236}">
                  <a16:creationId xmlns:a16="http://schemas.microsoft.com/office/drawing/2014/main" id="{7BFD4F95-C616-F243-E4ED-B3917CAAC59E}"/>
                </a:ext>
              </a:extLst>
            </p:cNvPr>
            <p:cNvPicPr preferRelativeResize="0"/>
            <p:nvPr/>
          </p:nvPicPr>
          <p:blipFill rotWithShape="1">
            <a:blip r:embed="rId3">
              <a:alphaModFix/>
            </a:blip>
            <a:srcRect l="38599" t="10224" r="51325" b="78454"/>
            <a:stretch/>
          </p:blipFill>
          <p:spPr>
            <a:xfrm>
              <a:off x="1454657" y="4151017"/>
              <a:ext cx="540363" cy="344552"/>
            </a:xfrm>
            <a:prstGeom prst="rect">
              <a:avLst/>
            </a:prstGeom>
            <a:noFill/>
            <a:ln>
              <a:noFill/>
            </a:ln>
          </p:spPr>
        </p:pic>
        <p:pic>
          <p:nvPicPr>
            <p:cNvPr id="126" name="Google Shape;586;p31">
              <a:extLst>
                <a:ext uri="{FF2B5EF4-FFF2-40B4-BE49-F238E27FC236}">
                  <a16:creationId xmlns:a16="http://schemas.microsoft.com/office/drawing/2014/main" id="{EDFC4605-BAAC-A892-05C6-D42F570AF6FD}"/>
                </a:ext>
              </a:extLst>
            </p:cNvPr>
            <p:cNvPicPr preferRelativeResize="0"/>
            <p:nvPr/>
          </p:nvPicPr>
          <p:blipFill rotWithShape="1">
            <a:blip r:embed="rId3">
              <a:alphaModFix/>
            </a:blip>
            <a:srcRect l="38599" t="10224" r="51325" b="78454"/>
            <a:stretch/>
          </p:blipFill>
          <p:spPr>
            <a:xfrm>
              <a:off x="1503058" y="4151017"/>
              <a:ext cx="540363" cy="344552"/>
            </a:xfrm>
            <a:prstGeom prst="rect">
              <a:avLst/>
            </a:prstGeom>
            <a:noFill/>
            <a:ln>
              <a:noFill/>
            </a:ln>
          </p:spPr>
        </p:pic>
        <p:pic>
          <p:nvPicPr>
            <p:cNvPr id="127" name="Google Shape;587;p31">
              <a:extLst>
                <a:ext uri="{FF2B5EF4-FFF2-40B4-BE49-F238E27FC236}">
                  <a16:creationId xmlns:a16="http://schemas.microsoft.com/office/drawing/2014/main" id="{5D9022AF-797E-CAC7-A79B-8749CA876747}"/>
                </a:ext>
              </a:extLst>
            </p:cNvPr>
            <p:cNvPicPr preferRelativeResize="0"/>
            <p:nvPr/>
          </p:nvPicPr>
          <p:blipFill rotWithShape="1">
            <a:blip r:embed="rId3">
              <a:alphaModFix/>
            </a:blip>
            <a:srcRect l="38599" t="10224" r="51325" b="78454"/>
            <a:stretch/>
          </p:blipFill>
          <p:spPr>
            <a:xfrm>
              <a:off x="1551459" y="4151017"/>
              <a:ext cx="540363" cy="344552"/>
            </a:xfrm>
            <a:prstGeom prst="rect">
              <a:avLst/>
            </a:prstGeom>
            <a:noFill/>
            <a:ln>
              <a:noFill/>
            </a:ln>
          </p:spPr>
        </p:pic>
        <p:pic>
          <p:nvPicPr>
            <p:cNvPr id="128" name="Google Shape;588;p31">
              <a:extLst>
                <a:ext uri="{FF2B5EF4-FFF2-40B4-BE49-F238E27FC236}">
                  <a16:creationId xmlns:a16="http://schemas.microsoft.com/office/drawing/2014/main" id="{586D18E3-FE09-A6AC-CC8C-55EDF8A240CE}"/>
                </a:ext>
              </a:extLst>
            </p:cNvPr>
            <p:cNvPicPr preferRelativeResize="0"/>
            <p:nvPr/>
          </p:nvPicPr>
          <p:blipFill rotWithShape="1">
            <a:blip r:embed="rId3">
              <a:alphaModFix/>
            </a:blip>
            <a:srcRect l="38599" t="10224" r="51325" b="78454"/>
            <a:stretch/>
          </p:blipFill>
          <p:spPr>
            <a:xfrm>
              <a:off x="1599860" y="4151017"/>
              <a:ext cx="540363" cy="344552"/>
            </a:xfrm>
            <a:prstGeom prst="rect">
              <a:avLst/>
            </a:prstGeom>
            <a:noFill/>
            <a:ln>
              <a:noFill/>
            </a:ln>
          </p:spPr>
        </p:pic>
        <p:pic>
          <p:nvPicPr>
            <p:cNvPr id="129" name="Google Shape;589;p31">
              <a:extLst>
                <a:ext uri="{FF2B5EF4-FFF2-40B4-BE49-F238E27FC236}">
                  <a16:creationId xmlns:a16="http://schemas.microsoft.com/office/drawing/2014/main" id="{AB44F63D-91B9-3E3C-8476-11DF1FF0C067}"/>
                </a:ext>
              </a:extLst>
            </p:cNvPr>
            <p:cNvPicPr preferRelativeResize="0"/>
            <p:nvPr/>
          </p:nvPicPr>
          <p:blipFill rotWithShape="1">
            <a:blip r:embed="rId3">
              <a:alphaModFix/>
            </a:blip>
            <a:srcRect l="38599" t="10224" r="51325" b="78454"/>
            <a:stretch/>
          </p:blipFill>
          <p:spPr>
            <a:xfrm>
              <a:off x="1648261" y="4151017"/>
              <a:ext cx="540363" cy="344552"/>
            </a:xfrm>
            <a:prstGeom prst="rect">
              <a:avLst/>
            </a:prstGeom>
            <a:noFill/>
            <a:ln>
              <a:noFill/>
            </a:ln>
          </p:spPr>
        </p:pic>
        <p:pic>
          <p:nvPicPr>
            <p:cNvPr id="130" name="Google Shape;590;p31">
              <a:extLst>
                <a:ext uri="{FF2B5EF4-FFF2-40B4-BE49-F238E27FC236}">
                  <a16:creationId xmlns:a16="http://schemas.microsoft.com/office/drawing/2014/main" id="{F3E638F9-CFB7-A2DE-2053-6178B88208DA}"/>
                </a:ext>
              </a:extLst>
            </p:cNvPr>
            <p:cNvPicPr preferRelativeResize="0"/>
            <p:nvPr/>
          </p:nvPicPr>
          <p:blipFill rotWithShape="1">
            <a:blip r:embed="rId3">
              <a:alphaModFix/>
            </a:blip>
            <a:srcRect l="38599" t="10224" r="51325" b="78454"/>
            <a:stretch/>
          </p:blipFill>
          <p:spPr>
            <a:xfrm>
              <a:off x="1696662" y="4151017"/>
              <a:ext cx="540363" cy="344552"/>
            </a:xfrm>
            <a:prstGeom prst="rect">
              <a:avLst/>
            </a:prstGeom>
            <a:noFill/>
            <a:ln>
              <a:noFill/>
            </a:ln>
          </p:spPr>
        </p:pic>
        <p:pic>
          <p:nvPicPr>
            <p:cNvPr id="131" name="Google Shape;591;p31">
              <a:extLst>
                <a:ext uri="{FF2B5EF4-FFF2-40B4-BE49-F238E27FC236}">
                  <a16:creationId xmlns:a16="http://schemas.microsoft.com/office/drawing/2014/main" id="{5177E8A0-1588-755A-0ABC-FB3E7B35F14B}"/>
                </a:ext>
              </a:extLst>
            </p:cNvPr>
            <p:cNvPicPr preferRelativeResize="0"/>
            <p:nvPr/>
          </p:nvPicPr>
          <p:blipFill rotWithShape="1">
            <a:blip r:embed="rId3">
              <a:alphaModFix/>
            </a:blip>
            <a:srcRect l="38599" t="10224" r="51325" b="78454"/>
            <a:stretch/>
          </p:blipFill>
          <p:spPr>
            <a:xfrm>
              <a:off x="1745063" y="4151017"/>
              <a:ext cx="540363" cy="344552"/>
            </a:xfrm>
            <a:prstGeom prst="rect">
              <a:avLst/>
            </a:prstGeom>
            <a:noFill/>
            <a:ln>
              <a:noFill/>
            </a:ln>
          </p:spPr>
        </p:pic>
        <p:pic>
          <p:nvPicPr>
            <p:cNvPr id="132" name="Google Shape;592;p31">
              <a:extLst>
                <a:ext uri="{FF2B5EF4-FFF2-40B4-BE49-F238E27FC236}">
                  <a16:creationId xmlns:a16="http://schemas.microsoft.com/office/drawing/2014/main" id="{ECD37A05-2254-8ECC-98A9-56DC0906B20B}"/>
                </a:ext>
              </a:extLst>
            </p:cNvPr>
            <p:cNvPicPr preferRelativeResize="0"/>
            <p:nvPr/>
          </p:nvPicPr>
          <p:blipFill rotWithShape="1">
            <a:blip r:embed="rId3">
              <a:alphaModFix/>
            </a:blip>
            <a:srcRect l="38599" t="10224" r="51325" b="78454"/>
            <a:stretch/>
          </p:blipFill>
          <p:spPr>
            <a:xfrm>
              <a:off x="1793464" y="4151017"/>
              <a:ext cx="540363" cy="344552"/>
            </a:xfrm>
            <a:prstGeom prst="rect">
              <a:avLst/>
            </a:prstGeom>
            <a:noFill/>
            <a:ln>
              <a:noFill/>
            </a:ln>
          </p:spPr>
        </p:pic>
        <p:pic>
          <p:nvPicPr>
            <p:cNvPr id="133" name="Google Shape;593;p31">
              <a:extLst>
                <a:ext uri="{FF2B5EF4-FFF2-40B4-BE49-F238E27FC236}">
                  <a16:creationId xmlns:a16="http://schemas.microsoft.com/office/drawing/2014/main" id="{0A7E5504-6586-1C3A-5165-93A1253C7588}"/>
                </a:ext>
              </a:extLst>
            </p:cNvPr>
            <p:cNvPicPr preferRelativeResize="0"/>
            <p:nvPr/>
          </p:nvPicPr>
          <p:blipFill rotWithShape="1">
            <a:blip r:embed="rId3">
              <a:alphaModFix/>
            </a:blip>
            <a:srcRect l="38599" t="10224" r="51325" b="78454"/>
            <a:stretch/>
          </p:blipFill>
          <p:spPr>
            <a:xfrm>
              <a:off x="1841865" y="4151017"/>
              <a:ext cx="540363" cy="344552"/>
            </a:xfrm>
            <a:prstGeom prst="rect">
              <a:avLst/>
            </a:prstGeom>
            <a:noFill/>
            <a:ln>
              <a:noFill/>
            </a:ln>
          </p:spPr>
        </p:pic>
        <p:pic>
          <p:nvPicPr>
            <p:cNvPr id="134" name="Google Shape;594;p31">
              <a:extLst>
                <a:ext uri="{FF2B5EF4-FFF2-40B4-BE49-F238E27FC236}">
                  <a16:creationId xmlns:a16="http://schemas.microsoft.com/office/drawing/2014/main" id="{FAFFC1B3-3DCF-D767-4E97-6E608FD44055}"/>
                </a:ext>
              </a:extLst>
            </p:cNvPr>
            <p:cNvPicPr preferRelativeResize="0"/>
            <p:nvPr/>
          </p:nvPicPr>
          <p:blipFill rotWithShape="1">
            <a:blip r:embed="rId3">
              <a:alphaModFix/>
            </a:blip>
            <a:srcRect l="38599" t="10224" r="51325" b="78454"/>
            <a:stretch/>
          </p:blipFill>
          <p:spPr>
            <a:xfrm>
              <a:off x="1890266" y="4151017"/>
              <a:ext cx="540363" cy="344552"/>
            </a:xfrm>
            <a:prstGeom prst="rect">
              <a:avLst/>
            </a:prstGeom>
            <a:noFill/>
            <a:ln>
              <a:noFill/>
            </a:ln>
          </p:spPr>
        </p:pic>
        <p:pic>
          <p:nvPicPr>
            <p:cNvPr id="135" name="Google Shape;595;p31">
              <a:extLst>
                <a:ext uri="{FF2B5EF4-FFF2-40B4-BE49-F238E27FC236}">
                  <a16:creationId xmlns:a16="http://schemas.microsoft.com/office/drawing/2014/main" id="{B02754D3-F059-41A8-A32A-BAB610FAE1C6}"/>
                </a:ext>
              </a:extLst>
            </p:cNvPr>
            <p:cNvPicPr preferRelativeResize="0"/>
            <p:nvPr/>
          </p:nvPicPr>
          <p:blipFill rotWithShape="1">
            <a:blip r:embed="rId3">
              <a:alphaModFix/>
            </a:blip>
            <a:srcRect l="38599" t="10224" r="51325" b="78454"/>
            <a:stretch/>
          </p:blipFill>
          <p:spPr>
            <a:xfrm>
              <a:off x="1938667" y="4151017"/>
              <a:ext cx="540363" cy="344552"/>
            </a:xfrm>
            <a:prstGeom prst="rect">
              <a:avLst/>
            </a:prstGeom>
            <a:noFill/>
            <a:ln>
              <a:noFill/>
            </a:ln>
          </p:spPr>
        </p:pic>
        <p:pic>
          <p:nvPicPr>
            <p:cNvPr id="136" name="Google Shape;596;p31">
              <a:extLst>
                <a:ext uri="{FF2B5EF4-FFF2-40B4-BE49-F238E27FC236}">
                  <a16:creationId xmlns:a16="http://schemas.microsoft.com/office/drawing/2014/main" id="{10082F23-6D82-2060-EAB7-6CCCB38C9C32}"/>
                </a:ext>
              </a:extLst>
            </p:cNvPr>
            <p:cNvPicPr preferRelativeResize="0"/>
            <p:nvPr/>
          </p:nvPicPr>
          <p:blipFill rotWithShape="1">
            <a:blip r:embed="rId3">
              <a:alphaModFix/>
            </a:blip>
            <a:srcRect l="38599" t="10224" r="51325" b="78454"/>
            <a:stretch/>
          </p:blipFill>
          <p:spPr>
            <a:xfrm>
              <a:off x="1987068" y="4151017"/>
              <a:ext cx="540363" cy="344552"/>
            </a:xfrm>
            <a:prstGeom prst="rect">
              <a:avLst/>
            </a:prstGeom>
            <a:noFill/>
            <a:ln>
              <a:noFill/>
            </a:ln>
          </p:spPr>
        </p:pic>
        <p:pic>
          <p:nvPicPr>
            <p:cNvPr id="137" name="Google Shape;597;p31">
              <a:extLst>
                <a:ext uri="{FF2B5EF4-FFF2-40B4-BE49-F238E27FC236}">
                  <a16:creationId xmlns:a16="http://schemas.microsoft.com/office/drawing/2014/main" id="{6265B24B-1465-C95C-E9FE-000202701915}"/>
                </a:ext>
              </a:extLst>
            </p:cNvPr>
            <p:cNvPicPr preferRelativeResize="0"/>
            <p:nvPr/>
          </p:nvPicPr>
          <p:blipFill rotWithShape="1">
            <a:blip r:embed="rId3">
              <a:alphaModFix/>
            </a:blip>
            <a:srcRect l="38599" t="10224" r="51325" b="78454"/>
            <a:stretch/>
          </p:blipFill>
          <p:spPr>
            <a:xfrm>
              <a:off x="2035469" y="4151017"/>
              <a:ext cx="540363" cy="344552"/>
            </a:xfrm>
            <a:prstGeom prst="rect">
              <a:avLst/>
            </a:prstGeom>
            <a:noFill/>
            <a:ln>
              <a:noFill/>
            </a:ln>
          </p:spPr>
        </p:pic>
        <p:pic>
          <p:nvPicPr>
            <p:cNvPr id="138" name="Google Shape;598;p31">
              <a:extLst>
                <a:ext uri="{FF2B5EF4-FFF2-40B4-BE49-F238E27FC236}">
                  <a16:creationId xmlns:a16="http://schemas.microsoft.com/office/drawing/2014/main" id="{E7029236-112E-F79B-5AC8-D821DBEB190A}"/>
                </a:ext>
              </a:extLst>
            </p:cNvPr>
            <p:cNvPicPr preferRelativeResize="0"/>
            <p:nvPr/>
          </p:nvPicPr>
          <p:blipFill rotWithShape="1">
            <a:blip r:embed="rId3">
              <a:alphaModFix/>
            </a:blip>
            <a:srcRect l="38599" t="10224" r="51325" b="78454"/>
            <a:stretch/>
          </p:blipFill>
          <p:spPr>
            <a:xfrm>
              <a:off x="2083870" y="4151017"/>
              <a:ext cx="540363" cy="344552"/>
            </a:xfrm>
            <a:prstGeom prst="rect">
              <a:avLst/>
            </a:prstGeom>
            <a:noFill/>
            <a:ln>
              <a:noFill/>
            </a:ln>
          </p:spPr>
        </p:pic>
        <p:pic>
          <p:nvPicPr>
            <p:cNvPr id="139" name="Google Shape;599;p31">
              <a:extLst>
                <a:ext uri="{FF2B5EF4-FFF2-40B4-BE49-F238E27FC236}">
                  <a16:creationId xmlns:a16="http://schemas.microsoft.com/office/drawing/2014/main" id="{BC224A12-3217-D959-C23B-2E74A60248AD}"/>
                </a:ext>
              </a:extLst>
            </p:cNvPr>
            <p:cNvPicPr preferRelativeResize="0"/>
            <p:nvPr/>
          </p:nvPicPr>
          <p:blipFill rotWithShape="1">
            <a:blip r:embed="rId3">
              <a:alphaModFix/>
            </a:blip>
            <a:srcRect l="38599" t="10224" r="51325" b="78454"/>
            <a:stretch/>
          </p:blipFill>
          <p:spPr>
            <a:xfrm>
              <a:off x="2132271" y="4151017"/>
              <a:ext cx="540363" cy="344552"/>
            </a:xfrm>
            <a:prstGeom prst="rect">
              <a:avLst/>
            </a:prstGeom>
            <a:noFill/>
            <a:ln>
              <a:noFill/>
            </a:ln>
          </p:spPr>
        </p:pic>
        <p:pic>
          <p:nvPicPr>
            <p:cNvPr id="140" name="Google Shape;600;p31">
              <a:extLst>
                <a:ext uri="{FF2B5EF4-FFF2-40B4-BE49-F238E27FC236}">
                  <a16:creationId xmlns:a16="http://schemas.microsoft.com/office/drawing/2014/main" id="{93D962FA-EC1B-893B-A3B8-DBF36D3533AC}"/>
                </a:ext>
              </a:extLst>
            </p:cNvPr>
            <p:cNvPicPr preferRelativeResize="0"/>
            <p:nvPr/>
          </p:nvPicPr>
          <p:blipFill rotWithShape="1">
            <a:blip r:embed="rId3">
              <a:alphaModFix/>
            </a:blip>
            <a:srcRect l="38599" t="10224" r="51325" b="78454"/>
            <a:stretch/>
          </p:blipFill>
          <p:spPr>
            <a:xfrm>
              <a:off x="2180672" y="4151017"/>
              <a:ext cx="540363" cy="344552"/>
            </a:xfrm>
            <a:prstGeom prst="rect">
              <a:avLst/>
            </a:prstGeom>
            <a:noFill/>
            <a:ln>
              <a:noFill/>
            </a:ln>
          </p:spPr>
        </p:pic>
        <p:pic>
          <p:nvPicPr>
            <p:cNvPr id="141" name="Google Shape;601;p31">
              <a:extLst>
                <a:ext uri="{FF2B5EF4-FFF2-40B4-BE49-F238E27FC236}">
                  <a16:creationId xmlns:a16="http://schemas.microsoft.com/office/drawing/2014/main" id="{79A2721E-90BC-BF95-9A32-E3F6620BC25B}"/>
                </a:ext>
              </a:extLst>
            </p:cNvPr>
            <p:cNvPicPr preferRelativeResize="0"/>
            <p:nvPr/>
          </p:nvPicPr>
          <p:blipFill rotWithShape="1">
            <a:blip r:embed="rId3">
              <a:alphaModFix/>
            </a:blip>
            <a:srcRect l="38599" t="10224" r="51325" b="78454"/>
            <a:stretch/>
          </p:blipFill>
          <p:spPr>
            <a:xfrm>
              <a:off x="2229073" y="4151017"/>
              <a:ext cx="540363" cy="344552"/>
            </a:xfrm>
            <a:prstGeom prst="rect">
              <a:avLst/>
            </a:prstGeom>
            <a:noFill/>
            <a:ln>
              <a:noFill/>
            </a:ln>
          </p:spPr>
        </p:pic>
        <p:pic>
          <p:nvPicPr>
            <p:cNvPr id="142" name="Google Shape;602;p31">
              <a:extLst>
                <a:ext uri="{FF2B5EF4-FFF2-40B4-BE49-F238E27FC236}">
                  <a16:creationId xmlns:a16="http://schemas.microsoft.com/office/drawing/2014/main" id="{CDE9C1BF-5608-993F-8A99-EEAA8A14D99A}"/>
                </a:ext>
              </a:extLst>
            </p:cNvPr>
            <p:cNvPicPr preferRelativeResize="0"/>
            <p:nvPr/>
          </p:nvPicPr>
          <p:blipFill rotWithShape="1">
            <a:blip r:embed="rId3">
              <a:alphaModFix/>
            </a:blip>
            <a:srcRect l="38599" t="10224" r="51325" b="78454"/>
            <a:stretch/>
          </p:blipFill>
          <p:spPr>
            <a:xfrm>
              <a:off x="2277474" y="4151017"/>
              <a:ext cx="540363" cy="344552"/>
            </a:xfrm>
            <a:prstGeom prst="rect">
              <a:avLst/>
            </a:prstGeom>
            <a:noFill/>
            <a:ln>
              <a:noFill/>
            </a:ln>
          </p:spPr>
        </p:pic>
        <p:pic>
          <p:nvPicPr>
            <p:cNvPr id="143" name="Google Shape;603;p31">
              <a:extLst>
                <a:ext uri="{FF2B5EF4-FFF2-40B4-BE49-F238E27FC236}">
                  <a16:creationId xmlns:a16="http://schemas.microsoft.com/office/drawing/2014/main" id="{71335608-2928-A01A-2A81-DDB24ABF44E3}"/>
                </a:ext>
              </a:extLst>
            </p:cNvPr>
            <p:cNvPicPr preferRelativeResize="0"/>
            <p:nvPr/>
          </p:nvPicPr>
          <p:blipFill rotWithShape="1">
            <a:blip r:embed="rId3">
              <a:alphaModFix/>
            </a:blip>
            <a:srcRect l="38599" t="10224" r="51325" b="78454"/>
            <a:stretch/>
          </p:blipFill>
          <p:spPr>
            <a:xfrm>
              <a:off x="2325875" y="4151017"/>
              <a:ext cx="540363" cy="344552"/>
            </a:xfrm>
            <a:prstGeom prst="rect">
              <a:avLst/>
            </a:prstGeom>
            <a:noFill/>
            <a:ln>
              <a:noFill/>
            </a:ln>
          </p:spPr>
        </p:pic>
        <p:pic>
          <p:nvPicPr>
            <p:cNvPr id="144" name="Google Shape;604;p31">
              <a:extLst>
                <a:ext uri="{FF2B5EF4-FFF2-40B4-BE49-F238E27FC236}">
                  <a16:creationId xmlns:a16="http://schemas.microsoft.com/office/drawing/2014/main" id="{4BE41229-AC53-E3F5-D360-A22D05CF0523}"/>
                </a:ext>
              </a:extLst>
            </p:cNvPr>
            <p:cNvPicPr preferRelativeResize="0"/>
            <p:nvPr/>
          </p:nvPicPr>
          <p:blipFill rotWithShape="1">
            <a:blip r:embed="rId3">
              <a:alphaModFix/>
            </a:blip>
            <a:srcRect l="38599" t="10224" r="51325" b="78454"/>
            <a:stretch/>
          </p:blipFill>
          <p:spPr>
            <a:xfrm>
              <a:off x="2374276" y="4151017"/>
              <a:ext cx="540363" cy="344552"/>
            </a:xfrm>
            <a:prstGeom prst="rect">
              <a:avLst/>
            </a:prstGeom>
            <a:noFill/>
            <a:ln>
              <a:noFill/>
            </a:ln>
          </p:spPr>
        </p:pic>
        <p:pic>
          <p:nvPicPr>
            <p:cNvPr id="145" name="Google Shape;605;p31">
              <a:extLst>
                <a:ext uri="{FF2B5EF4-FFF2-40B4-BE49-F238E27FC236}">
                  <a16:creationId xmlns:a16="http://schemas.microsoft.com/office/drawing/2014/main" id="{00313623-DFD2-26E7-D2EB-AA2CFA134E90}"/>
                </a:ext>
              </a:extLst>
            </p:cNvPr>
            <p:cNvPicPr preferRelativeResize="0"/>
            <p:nvPr/>
          </p:nvPicPr>
          <p:blipFill rotWithShape="1">
            <a:blip r:embed="rId3">
              <a:alphaModFix/>
            </a:blip>
            <a:srcRect l="38599" t="10224" r="51325" b="78454"/>
            <a:stretch/>
          </p:blipFill>
          <p:spPr>
            <a:xfrm>
              <a:off x="2422677" y="4151017"/>
              <a:ext cx="540363" cy="344552"/>
            </a:xfrm>
            <a:prstGeom prst="rect">
              <a:avLst/>
            </a:prstGeom>
            <a:noFill/>
            <a:ln>
              <a:noFill/>
            </a:ln>
          </p:spPr>
        </p:pic>
        <p:pic>
          <p:nvPicPr>
            <p:cNvPr id="146" name="Google Shape;606;p31">
              <a:extLst>
                <a:ext uri="{FF2B5EF4-FFF2-40B4-BE49-F238E27FC236}">
                  <a16:creationId xmlns:a16="http://schemas.microsoft.com/office/drawing/2014/main" id="{2DC946FF-A047-D1BB-2219-4A1389EC2B41}"/>
                </a:ext>
              </a:extLst>
            </p:cNvPr>
            <p:cNvPicPr preferRelativeResize="0"/>
            <p:nvPr/>
          </p:nvPicPr>
          <p:blipFill rotWithShape="1">
            <a:blip r:embed="rId3">
              <a:alphaModFix/>
            </a:blip>
            <a:srcRect l="38599" t="10224" r="51325" b="78454"/>
            <a:stretch/>
          </p:blipFill>
          <p:spPr>
            <a:xfrm>
              <a:off x="2471078" y="4151017"/>
              <a:ext cx="540363" cy="344552"/>
            </a:xfrm>
            <a:prstGeom prst="rect">
              <a:avLst/>
            </a:prstGeom>
            <a:noFill/>
            <a:ln>
              <a:noFill/>
            </a:ln>
          </p:spPr>
        </p:pic>
        <p:pic>
          <p:nvPicPr>
            <p:cNvPr id="147" name="Google Shape;607;p31">
              <a:extLst>
                <a:ext uri="{FF2B5EF4-FFF2-40B4-BE49-F238E27FC236}">
                  <a16:creationId xmlns:a16="http://schemas.microsoft.com/office/drawing/2014/main" id="{7B514A45-9860-7FDD-EC71-D01835E64C19}"/>
                </a:ext>
              </a:extLst>
            </p:cNvPr>
            <p:cNvPicPr preferRelativeResize="0"/>
            <p:nvPr/>
          </p:nvPicPr>
          <p:blipFill rotWithShape="1">
            <a:blip r:embed="rId3">
              <a:alphaModFix/>
            </a:blip>
            <a:srcRect l="38599" t="10224" r="51325" b="78454"/>
            <a:stretch/>
          </p:blipFill>
          <p:spPr>
            <a:xfrm>
              <a:off x="2519479" y="4151017"/>
              <a:ext cx="540363" cy="344552"/>
            </a:xfrm>
            <a:prstGeom prst="rect">
              <a:avLst/>
            </a:prstGeom>
            <a:noFill/>
            <a:ln>
              <a:noFill/>
            </a:ln>
          </p:spPr>
        </p:pic>
        <p:pic>
          <p:nvPicPr>
            <p:cNvPr id="148" name="Google Shape;608;p31">
              <a:extLst>
                <a:ext uri="{FF2B5EF4-FFF2-40B4-BE49-F238E27FC236}">
                  <a16:creationId xmlns:a16="http://schemas.microsoft.com/office/drawing/2014/main" id="{FD44E688-1FA9-B3C9-1AA9-A99720615EBC}"/>
                </a:ext>
              </a:extLst>
            </p:cNvPr>
            <p:cNvPicPr preferRelativeResize="0"/>
            <p:nvPr/>
          </p:nvPicPr>
          <p:blipFill rotWithShape="1">
            <a:blip r:embed="rId3">
              <a:alphaModFix/>
            </a:blip>
            <a:srcRect l="38599" t="10224" r="51325" b="78454"/>
            <a:stretch/>
          </p:blipFill>
          <p:spPr>
            <a:xfrm>
              <a:off x="2567880" y="4151017"/>
              <a:ext cx="540363" cy="344552"/>
            </a:xfrm>
            <a:prstGeom prst="rect">
              <a:avLst/>
            </a:prstGeom>
            <a:noFill/>
            <a:ln>
              <a:noFill/>
            </a:ln>
          </p:spPr>
        </p:pic>
        <p:pic>
          <p:nvPicPr>
            <p:cNvPr id="149" name="Google Shape;609;p31">
              <a:extLst>
                <a:ext uri="{FF2B5EF4-FFF2-40B4-BE49-F238E27FC236}">
                  <a16:creationId xmlns:a16="http://schemas.microsoft.com/office/drawing/2014/main" id="{9C8ADFB2-18E5-E421-00D5-22777408FC8C}"/>
                </a:ext>
              </a:extLst>
            </p:cNvPr>
            <p:cNvPicPr preferRelativeResize="0"/>
            <p:nvPr/>
          </p:nvPicPr>
          <p:blipFill rotWithShape="1">
            <a:blip r:embed="rId3">
              <a:alphaModFix/>
            </a:blip>
            <a:srcRect l="38599" t="10224" r="51325" b="78454"/>
            <a:stretch/>
          </p:blipFill>
          <p:spPr>
            <a:xfrm>
              <a:off x="2616281" y="4151017"/>
              <a:ext cx="540363" cy="344552"/>
            </a:xfrm>
            <a:prstGeom prst="rect">
              <a:avLst/>
            </a:prstGeom>
            <a:noFill/>
            <a:ln>
              <a:noFill/>
            </a:ln>
          </p:spPr>
        </p:pic>
        <p:pic>
          <p:nvPicPr>
            <p:cNvPr id="150" name="Google Shape;610;p31">
              <a:extLst>
                <a:ext uri="{FF2B5EF4-FFF2-40B4-BE49-F238E27FC236}">
                  <a16:creationId xmlns:a16="http://schemas.microsoft.com/office/drawing/2014/main" id="{89C81EBC-7E2B-5225-C39F-7ED7EE35BA4A}"/>
                </a:ext>
              </a:extLst>
            </p:cNvPr>
            <p:cNvPicPr preferRelativeResize="0"/>
            <p:nvPr/>
          </p:nvPicPr>
          <p:blipFill rotWithShape="1">
            <a:blip r:embed="rId3">
              <a:alphaModFix/>
            </a:blip>
            <a:srcRect l="38599" t="10224" r="51325" b="78454"/>
            <a:stretch/>
          </p:blipFill>
          <p:spPr>
            <a:xfrm>
              <a:off x="2664682" y="4151017"/>
              <a:ext cx="540363" cy="344552"/>
            </a:xfrm>
            <a:prstGeom prst="rect">
              <a:avLst/>
            </a:prstGeom>
            <a:noFill/>
            <a:ln>
              <a:noFill/>
            </a:ln>
          </p:spPr>
        </p:pic>
        <p:pic>
          <p:nvPicPr>
            <p:cNvPr id="151" name="Google Shape;611;p31">
              <a:extLst>
                <a:ext uri="{FF2B5EF4-FFF2-40B4-BE49-F238E27FC236}">
                  <a16:creationId xmlns:a16="http://schemas.microsoft.com/office/drawing/2014/main" id="{49749007-A87E-3914-8B32-07F3710B51F0}"/>
                </a:ext>
              </a:extLst>
            </p:cNvPr>
            <p:cNvPicPr preferRelativeResize="0"/>
            <p:nvPr/>
          </p:nvPicPr>
          <p:blipFill rotWithShape="1">
            <a:blip r:embed="rId3">
              <a:alphaModFix/>
            </a:blip>
            <a:srcRect l="38599" t="10224" r="51325" b="78454"/>
            <a:stretch/>
          </p:blipFill>
          <p:spPr>
            <a:xfrm>
              <a:off x="2713083" y="4151017"/>
              <a:ext cx="540363" cy="344552"/>
            </a:xfrm>
            <a:prstGeom prst="rect">
              <a:avLst/>
            </a:prstGeom>
            <a:noFill/>
            <a:ln>
              <a:noFill/>
            </a:ln>
          </p:spPr>
        </p:pic>
        <p:pic>
          <p:nvPicPr>
            <p:cNvPr id="152" name="Google Shape;612;p31">
              <a:extLst>
                <a:ext uri="{FF2B5EF4-FFF2-40B4-BE49-F238E27FC236}">
                  <a16:creationId xmlns:a16="http://schemas.microsoft.com/office/drawing/2014/main" id="{0560BCE2-7C35-BCF0-A3F1-1DFB7BCCF567}"/>
                </a:ext>
              </a:extLst>
            </p:cNvPr>
            <p:cNvPicPr preferRelativeResize="0"/>
            <p:nvPr/>
          </p:nvPicPr>
          <p:blipFill rotWithShape="1">
            <a:blip r:embed="rId3">
              <a:alphaModFix/>
            </a:blip>
            <a:srcRect l="38599" t="10224" r="51325" b="78454"/>
            <a:stretch/>
          </p:blipFill>
          <p:spPr>
            <a:xfrm>
              <a:off x="2761484" y="4151017"/>
              <a:ext cx="540363" cy="344552"/>
            </a:xfrm>
            <a:prstGeom prst="rect">
              <a:avLst/>
            </a:prstGeom>
            <a:noFill/>
            <a:ln>
              <a:noFill/>
            </a:ln>
          </p:spPr>
        </p:pic>
        <p:pic>
          <p:nvPicPr>
            <p:cNvPr id="153" name="Google Shape;613;p31">
              <a:extLst>
                <a:ext uri="{FF2B5EF4-FFF2-40B4-BE49-F238E27FC236}">
                  <a16:creationId xmlns:a16="http://schemas.microsoft.com/office/drawing/2014/main" id="{0479E327-DD9E-34F4-5D6A-3189A9DF553D}"/>
                </a:ext>
              </a:extLst>
            </p:cNvPr>
            <p:cNvPicPr preferRelativeResize="0"/>
            <p:nvPr/>
          </p:nvPicPr>
          <p:blipFill rotWithShape="1">
            <a:blip r:embed="rId3">
              <a:alphaModFix/>
            </a:blip>
            <a:srcRect l="38599" t="10224" r="51325" b="78454"/>
            <a:stretch/>
          </p:blipFill>
          <p:spPr>
            <a:xfrm>
              <a:off x="2809885" y="4151017"/>
              <a:ext cx="540363" cy="344552"/>
            </a:xfrm>
            <a:prstGeom prst="rect">
              <a:avLst/>
            </a:prstGeom>
            <a:noFill/>
            <a:ln>
              <a:noFill/>
            </a:ln>
          </p:spPr>
        </p:pic>
        <p:pic>
          <p:nvPicPr>
            <p:cNvPr id="154" name="Google Shape;614;p31">
              <a:extLst>
                <a:ext uri="{FF2B5EF4-FFF2-40B4-BE49-F238E27FC236}">
                  <a16:creationId xmlns:a16="http://schemas.microsoft.com/office/drawing/2014/main" id="{A4514F59-882E-1B55-1D85-5878756774E4}"/>
                </a:ext>
              </a:extLst>
            </p:cNvPr>
            <p:cNvPicPr preferRelativeResize="0"/>
            <p:nvPr/>
          </p:nvPicPr>
          <p:blipFill rotWithShape="1">
            <a:blip r:embed="rId3">
              <a:alphaModFix/>
            </a:blip>
            <a:srcRect l="38599" t="10224" r="51325" b="78454"/>
            <a:stretch/>
          </p:blipFill>
          <p:spPr>
            <a:xfrm>
              <a:off x="2858286" y="4151017"/>
              <a:ext cx="540363" cy="344552"/>
            </a:xfrm>
            <a:prstGeom prst="rect">
              <a:avLst/>
            </a:prstGeom>
            <a:noFill/>
            <a:ln>
              <a:noFill/>
            </a:ln>
          </p:spPr>
        </p:pic>
        <p:pic>
          <p:nvPicPr>
            <p:cNvPr id="155" name="Google Shape;615;p31">
              <a:extLst>
                <a:ext uri="{FF2B5EF4-FFF2-40B4-BE49-F238E27FC236}">
                  <a16:creationId xmlns:a16="http://schemas.microsoft.com/office/drawing/2014/main" id="{6284BCF4-374A-E054-D61A-DED64ECF96AE}"/>
                </a:ext>
              </a:extLst>
            </p:cNvPr>
            <p:cNvPicPr preferRelativeResize="0"/>
            <p:nvPr/>
          </p:nvPicPr>
          <p:blipFill rotWithShape="1">
            <a:blip r:embed="rId3">
              <a:alphaModFix/>
            </a:blip>
            <a:srcRect l="38599" t="10224" r="51325" b="78454"/>
            <a:stretch/>
          </p:blipFill>
          <p:spPr>
            <a:xfrm>
              <a:off x="2906687" y="4151017"/>
              <a:ext cx="540363" cy="344552"/>
            </a:xfrm>
            <a:prstGeom prst="rect">
              <a:avLst/>
            </a:prstGeom>
            <a:noFill/>
            <a:ln>
              <a:noFill/>
            </a:ln>
          </p:spPr>
        </p:pic>
        <p:pic>
          <p:nvPicPr>
            <p:cNvPr id="156" name="Google Shape;616;p31">
              <a:extLst>
                <a:ext uri="{FF2B5EF4-FFF2-40B4-BE49-F238E27FC236}">
                  <a16:creationId xmlns:a16="http://schemas.microsoft.com/office/drawing/2014/main" id="{ACB8C62E-A7EE-631F-F30F-F803ECBA2651}"/>
                </a:ext>
              </a:extLst>
            </p:cNvPr>
            <p:cNvPicPr preferRelativeResize="0"/>
            <p:nvPr/>
          </p:nvPicPr>
          <p:blipFill rotWithShape="1">
            <a:blip r:embed="rId3">
              <a:alphaModFix/>
            </a:blip>
            <a:srcRect l="38599" t="10224" r="51325" b="78454"/>
            <a:stretch/>
          </p:blipFill>
          <p:spPr>
            <a:xfrm>
              <a:off x="2955088" y="4151017"/>
              <a:ext cx="540363" cy="344552"/>
            </a:xfrm>
            <a:prstGeom prst="rect">
              <a:avLst/>
            </a:prstGeom>
            <a:noFill/>
            <a:ln>
              <a:noFill/>
            </a:ln>
          </p:spPr>
        </p:pic>
        <p:pic>
          <p:nvPicPr>
            <p:cNvPr id="157" name="Google Shape;617;p31">
              <a:extLst>
                <a:ext uri="{FF2B5EF4-FFF2-40B4-BE49-F238E27FC236}">
                  <a16:creationId xmlns:a16="http://schemas.microsoft.com/office/drawing/2014/main" id="{B89D1859-943F-C7CB-134F-1D80720D2F8F}"/>
                </a:ext>
              </a:extLst>
            </p:cNvPr>
            <p:cNvPicPr preferRelativeResize="0"/>
            <p:nvPr/>
          </p:nvPicPr>
          <p:blipFill rotWithShape="1">
            <a:blip r:embed="rId3">
              <a:alphaModFix/>
            </a:blip>
            <a:srcRect l="38599" t="10224" r="51325" b="78454"/>
            <a:stretch/>
          </p:blipFill>
          <p:spPr>
            <a:xfrm>
              <a:off x="3003489" y="4151017"/>
              <a:ext cx="540363" cy="344552"/>
            </a:xfrm>
            <a:prstGeom prst="rect">
              <a:avLst/>
            </a:prstGeom>
            <a:noFill/>
            <a:ln>
              <a:noFill/>
            </a:ln>
          </p:spPr>
        </p:pic>
        <p:pic>
          <p:nvPicPr>
            <p:cNvPr id="158" name="Google Shape;618;p31">
              <a:extLst>
                <a:ext uri="{FF2B5EF4-FFF2-40B4-BE49-F238E27FC236}">
                  <a16:creationId xmlns:a16="http://schemas.microsoft.com/office/drawing/2014/main" id="{C08AC889-F0B7-40CA-A5EF-B7EC84A6110E}"/>
                </a:ext>
              </a:extLst>
            </p:cNvPr>
            <p:cNvPicPr preferRelativeResize="0"/>
            <p:nvPr/>
          </p:nvPicPr>
          <p:blipFill rotWithShape="1">
            <a:blip r:embed="rId3">
              <a:alphaModFix/>
            </a:blip>
            <a:srcRect l="38599" t="10224" r="51325" b="78454"/>
            <a:stretch/>
          </p:blipFill>
          <p:spPr>
            <a:xfrm>
              <a:off x="3051890" y="4151017"/>
              <a:ext cx="540363" cy="344552"/>
            </a:xfrm>
            <a:prstGeom prst="rect">
              <a:avLst/>
            </a:prstGeom>
            <a:noFill/>
            <a:ln>
              <a:noFill/>
            </a:ln>
          </p:spPr>
        </p:pic>
        <p:pic>
          <p:nvPicPr>
            <p:cNvPr id="159" name="Google Shape;619;p31">
              <a:extLst>
                <a:ext uri="{FF2B5EF4-FFF2-40B4-BE49-F238E27FC236}">
                  <a16:creationId xmlns:a16="http://schemas.microsoft.com/office/drawing/2014/main" id="{A379DB51-085A-C1D3-1790-A88A1825E213}"/>
                </a:ext>
              </a:extLst>
            </p:cNvPr>
            <p:cNvPicPr preferRelativeResize="0"/>
            <p:nvPr/>
          </p:nvPicPr>
          <p:blipFill rotWithShape="1">
            <a:blip r:embed="rId3">
              <a:alphaModFix/>
            </a:blip>
            <a:srcRect l="38599" t="10224" r="51325" b="78454"/>
            <a:stretch/>
          </p:blipFill>
          <p:spPr>
            <a:xfrm>
              <a:off x="3100291" y="4151017"/>
              <a:ext cx="540363" cy="344552"/>
            </a:xfrm>
            <a:prstGeom prst="rect">
              <a:avLst/>
            </a:prstGeom>
            <a:noFill/>
            <a:ln>
              <a:noFill/>
            </a:ln>
          </p:spPr>
        </p:pic>
        <p:pic>
          <p:nvPicPr>
            <p:cNvPr id="160" name="Google Shape;620;p31">
              <a:extLst>
                <a:ext uri="{FF2B5EF4-FFF2-40B4-BE49-F238E27FC236}">
                  <a16:creationId xmlns:a16="http://schemas.microsoft.com/office/drawing/2014/main" id="{5DAFDC22-AC01-F0FC-0C46-441AA1761392}"/>
                </a:ext>
              </a:extLst>
            </p:cNvPr>
            <p:cNvPicPr preferRelativeResize="0"/>
            <p:nvPr/>
          </p:nvPicPr>
          <p:blipFill rotWithShape="1">
            <a:blip r:embed="rId3">
              <a:alphaModFix/>
            </a:blip>
            <a:srcRect l="38599" t="10224" r="51325" b="78454"/>
            <a:stretch/>
          </p:blipFill>
          <p:spPr>
            <a:xfrm>
              <a:off x="3148692" y="4151017"/>
              <a:ext cx="540363" cy="344552"/>
            </a:xfrm>
            <a:prstGeom prst="rect">
              <a:avLst/>
            </a:prstGeom>
            <a:noFill/>
            <a:ln>
              <a:noFill/>
            </a:ln>
          </p:spPr>
        </p:pic>
        <p:pic>
          <p:nvPicPr>
            <p:cNvPr id="161" name="Google Shape;621;p31">
              <a:extLst>
                <a:ext uri="{FF2B5EF4-FFF2-40B4-BE49-F238E27FC236}">
                  <a16:creationId xmlns:a16="http://schemas.microsoft.com/office/drawing/2014/main" id="{231B352E-129C-8015-FE15-216A3CC19458}"/>
                </a:ext>
              </a:extLst>
            </p:cNvPr>
            <p:cNvPicPr preferRelativeResize="0"/>
            <p:nvPr/>
          </p:nvPicPr>
          <p:blipFill rotWithShape="1">
            <a:blip r:embed="rId3">
              <a:alphaModFix/>
            </a:blip>
            <a:srcRect l="38599" t="10224" r="51325" b="78454"/>
            <a:stretch/>
          </p:blipFill>
          <p:spPr>
            <a:xfrm>
              <a:off x="3197093" y="4151017"/>
              <a:ext cx="540363" cy="344552"/>
            </a:xfrm>
            <a:prstGeom prst="rect">
              <a:avLst/>
            </a:prstGeom>
            <a:noFill/>
            <a:ln>
              <a:noFill/>
            </a:ln>
          </p:spPr>
        </p:pic>
        <p:pic>
          <p:nvPicPr>
            <p:cNvPr id="162" name="Google Shape;622;p31">
              <a:extLst>
                <a:ext uri="{FF2B5EF4-FFF2-40B4-BE49-F238E27FC236}">
                  <a16:creationId xmlns:a16="http://schemas.microsoft.com/office/drawing/2014/main" id="{97252205-CC84-90B3-8B79-81592400974A}"/>
                </a:ext>
              </a:extLst>
            </p:cNvPr>
            <p:cNvPicPr preferRelativeResize="0"/>
            <p:nvPr/>
          </p:nvPicPr>
          <p:blipFill rotWithShape="1">
            <a:blip r:embed="rId3">
              <a:alphaModFix/>
            </a:blip>
            <a:srcRect l="38599" t="10224" r="51325" b="78454"/>
            <a:stretch/>
          </p:blipFill>
          <p:spPr>
            <a:xfrm>
              <a:off x="3245494" y="4151017"/>
              <a:ext cx="540363" cy="344552"/>
            </a:xfrm>
            <a:prstGeom prst="rect">
              <a:avLst/>
            </a:prstGeom>
            <a:noFill/>
            <a:ln>
              <a:noFill/>
            </a:ln>
          </p:spPr>
        </p:pic>
        <p:pic>
          <p:nvPicPr>
            <p:cNvPr id="163" name="Google Shape;623;p31">
              <a:extLst>
                <a:ext uri="{FF2B5EF4-FFF2-40B4-BE49-F238E27FC236}">
                  <a16:creationId xmlns:a16="http://schemas.microsoft.com/office/drawing/2014/main" id="{41F3B78D-F9C3-BB24-396C-CB1F8789E04A}"/>
                </a:ext>
              </a:extLst>
            </p:cNvPr>
            <p:cNvPicPr preferRelativeResize="0"/>
            <p:nvPr/>
          </p:nvPicPr>
          <p:blipFill rotWithShape="1">
            <a:blip r:embed="rId3">
              <a:alphaModFix/>
            </a:blip>
            <a:srcRect l="38599" t="10224" r="51325" b="78454"/>
            <a:stretch/>
          </p:blipFill>
          <p:spPr>
            <a:xfrm>
              <a:off x="3293895" y="4151017"/>
              <a:ext cx="540363" cy="344552"/>
            </a:xfrm>
            <a:prstGeom prst="rect">
              <a:avLst/>
            </a:prstGeom>
            <a:noFill/>
            <a:ln>
              <a:noFill/>
            </a:ln>
          </p:spPr>
        </p:pic>
        <p:pic>
          <p:nvPicPr>
            <p:cNvPr id="164" name="Google Shape;624;p31">
              <a:extLst>
                <a:ext uri="{FF2B5EF4-FFF2-40B4-BE49-F238E27FC236}">
                  <a16:creationId xmlns:a16="http://schemas.microsoft.com/office/drawing/2014/main" id="{D8C66DEF-3040-9366-FB6D-7069BE86D20C}"/>
                </a:ext>
              </a:extLst>
            </p:cNvPr>
            <p:cNvPicPr preferRelativeResize="0"/>
            <p:nvPr/>
          </p:nvPicPr>
          <p:blipFill rotWithShape="1">
            <a:blip r:embed="rId3">
              <a:alphaModFix/>
            </a:blip>
            <a:srcRect l="38599" t="10224" r="51325" b="78454"/>
            <a:stretch/>
          </p:blipFill>
          <p:spPr>
            <a:xfrm>
              <a:off x="3342296" y="4151017"/>
              <a:ext cx="540363" cy="344552"/>
            </a:xfrm>
            <a:prstGeom prst="rect">
              <a:avLst/>
            </a:prstGeom>
            <a:noFill/>
            <a:ln>
              <a:noFill/>
            </a:ln>
          </p:spPr>
        </p:pic>
        <p:pic>
          <p:nvPicPr>
            <p:cNvPr id="165" name="Google Shape;625;p31">
              <a:extLst>
                <a:ext uri="{FF2B5EF4-FFF2-40B4-BE49-F238E27FC236}">
                  <a16:creationId xmlns:a16="http://schemas.microsoft.com/office/drawing/2014/main" id="{EB784246-024A-16C3-B0AC-CC5690D60E1F}"/>
                </a:ext>
              </a:extLst>
            </p:cNvPr>
            <p:cNvPicPr preferRelativeResize="0"/>
            <p:nvPr/>
          </p:nvPicPr>
          <p:blipFill rotWithShape="1">
            <a:blip r:embed="rId3">
              <a:alphaModFix/>
            </a:blip>
            <a:srcRect l="38599" t="10224" r="51325" b="78454"/>
            <a:stretch/>
          </p:blipFill>
          <p:spPr>
            <a:xfrm>
              <a:off x="3390697" y="4151017"/>
              <a:ext cx="540363" cy="344552"/>
            </a:xfrm>
            <a:prstGeom prst="rect">
              <a:avLst/>
            </a:prstGeom>
            <a:noFill/>
            <a:ln>
              <a:noFill/>
            </a:ln>
          </p:spPr>
        </p:pic>
        <p:pic>
          <p:nvPicPr>
            <p:cNvPr id="166" name="Google Shape;626;p31">
              <a:extLst>
                <a:ext uri="{FF2B5EF4-FFF2-40B4-BE49-F238E27FC236}">
                  <a16:creationId xmlns:a16="http://schemas.microsoft.com/office/drawing/2014/main" id="{C8F5CDF7-314D-B20B-85C7-81F718908A8B}"/>
                </a:ext>
              </a:extLst>
            </p:cNvPr>
            <p:cNvPicPr preferRelativeResize="0"/>
            <p:nvPr/>
          </p:nvPicPr>
          <p:blipFill rotWithShape="1">
            <a:blip r:embed="rId3">
              <a:alphaModFix/>
            </a:blip>
            <a:srcRect l="38599" t="10224" r="51325" b="78454"/>
            <a:stretch/>
          </p:blipFill>
          <p:spPr>
            <a:xfrm>
              <a:off x="3439098" y="4151017"/>
              <a:ext cx="540363" cy="344552"/>
            </a:xfrm>
            <a:prstGeom prst="rect">
              <a:avLst/>
            </a:prstGeom>
            <a:noFill/>
            <a:ln>
              <a:noFill/>
            </a:ln>
          </p:spPr>
        </p:pic>
        <p:pic>
          <p:nvPicPr>
            <p:cNvPr id="167" name="Google Shape;627;p31">
              <a:extLst>
                <a:ext uri="{FF2B5EF4-FFF2-40B4-BE49-F238E27FC236}">
                  <a16:creationId xmlns:a16="http://schemas.microsoft.com/office/drawing/2014/main" id="{3171E9DE-0B77-17AA-8E02-6613D62451DB}"/>
                </a:ext>
              </a:extLst>
            </p:cNvPr>
            <p:cNvPicPr preferRelativeResize="0"/>
            <p:nvPr/>
          </p:nvPicPr>
          <p:blipFill rotWithShape="1">
            <a:blip r:embed="rId3">
              <a:alphaModFix/>
            </a:blip>
            <a:srcRect l="38599" t="10224" r="51325" b="78454"/>
            <a:stretch/>
          </p:blipFill>
          <p:spPr>
            <a:xfrm>
              <a:off x="3487499" y="4151017"/>
              <a:ext cx="540363" cy="344552"/>
            </a:xfrm>
            <a:prstGeom prst="rect">
              <a:avLst/>
            </a:prstGeom>
            <a:noFill/>
            <a:ln>
              <a:noFill/>
            </a:ln>
          </p:spPr>
        </p:pic>
        <p:pic>
          <p:nvPicPr>
            <p:cNvPr id="168" name="Google Shape;628;p31">
              <a:extLst>
                <a:ext uri="{FF2B5EF4-FFF2-40B4-BE49-F238E27FC236}">
                  <a16:creationId xmlns:a16="http://schemas.microsoft.com/office/drawing/2014/main" id="{2939DC53-0C86-7ECC-CCF7-A7D034CF264D}"/>
                </a:ext>
              </a:extLst>
            </p:cNvPr>
            <p:cNvPicPr preferRelativeResize="0"/>
            <p:nvPr/>
          </p:nvPicPr>
          <p:blipFill rotWithShape="1">
            <a:blip r:embed="rId3">
              <a:alphaModFix/>
            </a:blip>
            <a:srcRect l="38599" t="10224" r="51325" b="78454"/>
            <a:stretch/>
          </p:blipFill>
          <p:spPr>
            <a:xfrm>
              <a:off x="3535900" y="4151017"/>
              <a:ext cx="540363" cy="344552"/>
            </a:xfrm>
            <a:prstGeom prst="rect">
              <a:avLst/>
            </a:prstGeom>
            <a:noFill/>
            <a:ln>
              <a:noFill/>
            </a:ln>
          </p:spPr>
        </p:pic>
        <p:pic>
          <p:nvPicPr>
            <p:cNvPr id="169" name="Google Shape;629;p31">
              <a:extLst>
                <a:ext uri="{FF2B5EF4-FFF2-40B4-BE49-F238E27FC236}">
                  <a16:creationId xmlns:a16="http://schemas.microsoft.com/office/drawing/2014/main" id="{1351FA28-5C5E-4F43-52A2-AABE7DF8211D}"/>
                </a:ext>
              </a:extLst>
            </p:cNvPr>
            <p:cNvPicPr preferRelativeResize="0"/>
            <p:nvPr/>
          </p:nvPicPr>
          <p:blipFill rotWithShape="1">
            <a:blip r:embed="rId3">
              <a:alphaModFix/>
            </a:blip>
            <a:srcRect l="38599" t="10224" r="51325" b="78454"/>
            <a:stretch/>
          </p:blipFill>
          <p:spPr>
            <a:xfrm>
              <a:off x="3584301" y="4151017"/>
              <a:ext cx="540363" cy="344552"/>
            </a:xfrm>
            <a:prstGeom prst="rect">
              <a:avLst/>
            </a:prstGeom>
            <a:noFill/>
            <a:ln>
              <a:noFill/>
            </a:ln>
          </p:spPr>
        </p:pic>
        <p:pic>
          <p:nvPicPr>
            <p:cNvPr id="170" name="Google Shape;630;p31">
              <a:extLst>
                <a:ext uri="{FF2B5EF4-FFF2-40B4-BE49-F238E27FC236}">
                  <a16:creationId xmlns:a16="http://schemas.microsoft.com/office/drawing/2014/main" id="{142B65C2-C4B2-8CF0-B6F6-8459FC3C2E62}"/>
                </a:ext>
              </a:extLst>
            </p:cNvPr>
            <p:cNvPicPr preferRelativeResize="0"/>
            <p:nvPr/>
          </p:nvPicPr>
          <p:blipFill rotWithShape="1">
            <a:blip r:embed="rId3">
              <a:alphaModFix/>
            </a:blip>
            <a:srcRect l="38599" t="10224" r="51325" b="78454"/>
            <a:stretch/>
          </p:blipFill>
          <p:spPr>
            <a:xfrm>
              <a:off x="3632702" y="4151017"/>
              <a:ext cx="540363" cy="344552"/>
            </a:xfrm>
            <a:prstGeom prst="rect">
              <a:avLst/>
            </a:prstGeom>
            <a:noFill/>
            <a:ln>
              <a:noFill/>
            </a:ln>
          </p:spPr>
        </p:pic>
        <p:pic>
          <p:nvPicPr>
            <p:cNvPr id="171" name="Google Shape;631;p31">
              <a:extLst>
                <a:ext uri="{FF2B5EF4-FFF2-40B4-BE49-F238E27FC236}">
                  <a16:creationId xmlns:a16="http://schemas.microsoft.com/office/drawing/2014/main" id="{85401514-ABE7-4ECE-4941-6E351C3DB587}"/>
                </a:ext>
              </a:extLst>
            </p:cNvPr>
            <p:cNvPicPr preferRelativeResize="0"/>
            <p:nvPr/>
          </p:nvPicPr>
          <p:blipFill rotWithShape="1">
            <a:blip r:embed="rId3">
              <a:alphaModFix/>
            </a:blip>
            <a:srcRect l="38599" t="10224" r="51325" b="78454"/>
            <a:stretch/>
          </p:blipFill>
          <p:spPr>
            <a:xfrm>
              <a:off x="3681103" y="4151017"/>
              <a:ext cx="540363" cy="344552"/>
            </a:xfrm>
            <a:prstGeom prst="rect">
              <a:avLst/>
            </a:prstGeom>
            <a:noFill/>
            <a:ln>
              <a:noFill/>
            </a:ln>
          </p:spPr>
        </p:pic>
        <p:pic>
          <p:nvPicPr>
            <p:cNvPr id="172" name="Google Shape;632;p31">
              <a:extLst>
                <a:ext uri="{FF2B5EF4-FFF2-40B4-BE49-F238E27FC236}">
                  <a16:creationId xmlns:a16="http://schemas.microsoft.com/office/drawing/2014/main" id="{AB767E1C-4F43-C498-8509-00BC0F0EC3FD}"/>
                </a:ext>
              </a:extLst>
            </p:cNvPr>
            <p:cNvPicPr preferRelativeResize="0"/>
            <p:nvPr/>
          </p:nvPicPr>
          <p:blipFill rotWithShape="1">
            <a:blip r:embed="rId3">
              <a:alphaModFix/>
            </a:blip>
            <a:srcRect l="38599" t="10224" r="51325" b="78454"/>
            <a:stretch/>
          </p:blipFill>
          <p:spPr>
            <a:xfrm>
              <a:off x="3729504" y="4151017"/>
              <a:ext cx="540363" cy="344552"/>
            </a:xfrm>
            <a:prstGeom prst="rect">
              <a:avLst/>
            </a:prstGeom>
            <a:noFill/>
            <a:ln>
              <a:noFill/>
            </a:ln>
          </p:spPr>
        </p:pic>
        <p:pic>
          <p:nvPicPr>
            <p:cNvPr id="173" name="Google Shape;633;p31">
              <a:extLst>
                <a:ext uri="{FF2B5EF4-FFF2-40B4-BE49-F238E27FC236}">
                  <a16:creationId xmlns:a16="http://schemas.microsoft.com/office/drawing/2014/main" id="{AE1DB3CE-826E-731E-DDEE-BDB3F5320F0E}"/>
                </a:ext>
              </a:extLst>
            </p:cNvPr>
            <p:cNvPicPr preferRelativeResize="0"/>
            <p:nvPr/>
          </p:nvPicPr>
          <p:blipFill rotWithShape="1">
            <a:blip r:embed="rId3">
              <a:alphaModFix/>
            </a:blip>
            <a:srcRect l="38599" t="10224" r="51325" b="78454"/>
            <a:stretch/>
          </p:blipFill>
          <p:spPr>
            <a:xfrm>
              <a:off x="3777905" y="4151017"/>
              <a:ext cx="540363" cy="344552"/>
            </a:xfrm>
            <a:prstGeom prst="rect">
              <a:avLst/>
            </a:prstGeom>
            <a:noFill/>
            <a:ln>
              <a:noFill/>
            </a:ln>
          </p:spPr>
        </p:pic>
        <p:pic>
          <p:nvPicPr>
            <p:cNvPr id="174" name="Google Shape;634;p31">
              <a:extLst>
                <a:ext uri="{FF2B5EF4-FFF2-40B4-BE49-F238E27FC236}">
                  <a16:creationId xmlns:a16="http://schemas.microsoft.com/office/drawing/2014/main" id="{6D5739BF-C069-EC0B-5AA1-C3B9AD949807}"/>
                </a:ext>
              </a:extLst>
            </p:cNvPr>
            <p:cNvPicPr preferRelativeResize="0"/>
            <p:nvPr/>
          </p:nvPicPr>
          <p:blipFill rotWithShape="1">
            <a:blip r:embed="rId3">
              <a:alphaModFix/>
            </a:blip>
            <a:srcRect l="38599" t="10224" r="51325" b="78454"/>
            <a:stretch/>
          </p:blipFill>
          <p:spPr>
            <a:xfrm>
              <a:off x="3826306" y="4151017"/>
              <a:ext cx="540363" cy="344552"/>
            </a:xfrm>
            <a:prstGeom prst="rect">
              <a:avLst/>
            </a:prstGeom>
            <a:noFill/>
            <a:ln>
              <a:noFill/>
            </a:ln>
          </p:spPr>
        </p:pic>
        <p:pic>
          <p:nvPicPr>
            <p:cNvPr id="175" name="Google Shape;635;p31">
              <a:extLst>
                <a:ext uri="{FF2B5EF4-FFF2-40B4-BE49-F238E27FC236}">
                  <a16:creationId xmlns:a16="http://schemas.microsoft.com/office/drawing/2014/main" id="{50BA6D7A-13D9-2BDA-C511-B966C0D95E05}"/>
                </a:ext>
              </a:extLst>
            </p:cNvPr>
            <p:cNvPicPr preferRelativeResize="0"/>
            <p:nvPr/>
          </p:nvPicPr>
          <p:blipFill rotWithShape="1">
            <a:blip r:embed="rId3">
              <a:alphaModFix/>
            </a:blip>
            <a:srcRect l="38599" t="10224" r="51325" b="78454"/>
            <a:stretch/>
          </p:blipFill>
          <p:spPr>
            <a:xfrm>
              <a:off x="3874707" y="4151017"/>
              <a:ext cx="540363" cy="344552"/>
            </a:xfrm>
            <a:prstGeom prst="rect">
              <a:avLst/>
            </a:prstGeom>
            <a:noFill/>
            <a:ln>
              <a:noFill/>
            </a:ln>
          </p:spPr>
        </p:pic>
        <p:pic>
          <p:nvPicPr>
            <p:cNvPr id="176" name="Google Shape;636;p31">
              <a:extLst>
                <a:ext uri="{FF2B5EF4-FFF2-40B4-BE49-F238E27FC236}">
                  <a16:creationId xmlns:a16="http://schemas.microsoft.com/office/drawing/2014/main" id="{18489A24-36D2-9945-EDB4-4F1639C86A87}"/>
                </a:ext>
              </a:extLst>
            </p:cNvPr>
            <p:cNvPicPr preferRelativeResize="0"/>
            <p:nvPr/>
          </p:nvPicPr>
          <p:blipFill rotWithShape="1">
            <a:blip r:embed="rId3">
              <a:alphaModFix/>
            </a:blip>
            <a:srcRect l="38599" t="10224" r="51325" b="78454"/>
            <a:stretch/>
          </p:blipFill>
          <p:spPr>
            <a:xfrm>
              <a:off x="3923108" y="4151017"/>
              <a:ext cx="540363" cy="344552"/>
            </a:xfrm>
            <a:prstGeom prst="rect">
              <a:avLst/>
            </a:prstGeom>
            <a:noFill/>
            <a:ln>
              <a:noFill/>
            </a:ln>
          </p:spPr>
        </p:pic>
        <p:pic>
          <p:nvPicPr>
            <p:cNvPr id="177" name="Google Shape;637;p31">
              <a:extLst>
                <a:ext uri="{FF2B5EF4-FFF2-40B4-BE49-F238E27FC236}">
                  <a16:creationId xmlns:a16="http://schemas.microsoft.com/office/drawing/2014/main" id="{4DA62070-EF96-0E08-2859-A47CE88DBC32}"/>
                </a:ext>
              </a:extLst>
            </p:cNvPr>
            <p:cNvPicPr preferRelativeResize="0"/>
            <p:nvPr/>
          </p:nvPicPr>
          <p:blipFill rotWithShape="1">
            <a:blip r:embed="rId3">
              <a:alphaModFix/>
            </a:blip>
            <a:srcRect l="38599" t="10224" r="51325" b="78454"/>
            <a:stretch/>
          </p:blipFill>
          <p:spPr>
            <a:xfrm>
              <a:off x="3971509" y="4151017"/>
              <a:ext cx="540363" cy="344552"/>
            </a:xfrm>
            <a:prstGeom prst="rect">
              <a:avLst/>
            </a:prstGeom>
            <a:noFill/>
            <a:ln>
              <a:noFill/>
            </a:ln>
          </p:spPr>
        </p:pic>
        <p:pic>
          <p:nvPicPr>
            <p:cNvPr id="178" name="Google Shape;638;p31">
              <a:extLst>
                <a:ext uri="{FF2B5EF4-FFF2-40B4-BE49-F238E27FC236}">
                  <a16:creationId xmlns:a16="http://schemas.microsoft.com/office/drawing/2014/main" id="{32673FB8-23CB-71AF-8052-C3B61D62648C}"/>
                </a:ext>
              </a:extLst>
            </p:cNvPr>
            <p:cNvPicPr preferRelativeResize="0"/>
            <p:nvPr/>
          </p:nvPicPr>
          <p:blipFill rotWithShape="1">
            <a:blip r:embed="rId3">
              <a:alphaModFix/>
            </a:blip>
            <a:srcRect l="38599" t="10224" r="51325" b="78454"/>
            <a:stretch/>
          </p:blipFill>
          <p:spPr>
            <a:xfrm>
              <a:off x="4019910" y="4151017"/>
              <a:ext cx="540363" cy="344552"/>
            </a:xfrm>
            <a:prstGeom prst="rect">
              <a:avLst/>
            </a:prstGeom>
            <a:noFill/>
            <a:ln>
              <a:noFill/>
            </a:ln>
          </p:spPr>
        </p:pic>
        <p:pic>
          <p:nvPicPr>
            <p:cNvPr id="179" name="Google Shape;639;p31">
              <a:extLst>
                <a:ext uri="{FF2B5EF4-FFF2-40B4-BE49-F238E27FC236}">
                  <a16:creationId xmlns:a16="http://schemas.microsoft.com/office/drawing/2014/main" id="{604B35E7-DE93-A917-B921-6FD775EF15AD}"/>
                </a:ext>
              </a:extLst>
            </p:cNvPr>
            <p:cNvPicPr preferRelativeResize="0"/>
            <p:nvPr/>
          </p:nvPicPr>
          <p:blipFill rotWithShape="1">
            <a:blip r:embed="rId3">
              <a:alphaModFix/>
            </a:blip>
            <a:srcRect l="38599" t="10224" r="51325" b="78454"/>
            <a:stretch/>
          </p:blipFill>
          <p:spPr>
            <a:xfrm>
              <a:off x="4068311" y="4151017"/>
              <a:ext cx="540363" cy="344552"/>
            </a:xfrm>
            <a:prstGeom prst="rect">
              <a:avLst/>
            </a:prstGeom>
            <a:noFill/>
            <a:ln>
              <a:noFill/>
            </a:ln>
          </p:spPr>
        </p:pic>
        <p:pic>
          <p:nvPicPr>
            <p:cNvPr id="180" name="Google Shape;640;p31">
              <a:extLst>
                <a:ext uri="{FF2B5EF4-FFF2-40B4-BE49-F238E27FC236}">
                  <a16:creationId xmlns:a16="http://schemas.microsoft.com/office/drawing/2014/main" id="{409095C6-8428-9E72-994C-32E4C530E9D5}"/>
                </a:ext>
              </a:extLst>
            </p:cNvPr>
            <p:cNvPicPr preferRelativeResize="0"/>
            <p:nvPr/>
          </p:nvPicPr>
          <p:blipFill rotWithShape="1">
            <a:blip r:embed="rId3">
              <a:alphaModFix/>
            </a:blip>
            <a:srcRect l="38599" t="10224" r="51325" b="78454"/>
            <a:stretch/>
          </p:blipFill>
          <p:spPr>
            <a:xfrm>
              <a:off x="4116712" y="4151017"/>
              <a:ext cx="540363" cy="344552"/>
            </a:xfrm>
            <a:prstGeom prst="rect">
              <a:avLst/>
            </a:prstGeom>
            <a:noFill/>
            <a:ln>
              <a:noFill/>
            </a:ln>
          </p:spPr>
        </p:pic>
        <p:pic>
          <p:nvPicPr>
            <p:cNvPr id="181" name="Google Shape;641;p31">
              <a:extLst>
                <a:ext uri="{FF2B5EF4-FFF2-40B4-BE49-F238E27FC236}">
                  <a16:creationId xmlns:a16="http://schemas.microsoft.com/office/drawing/2014/main" id="{740C1BC0-1742-EB6D-22A9-40080866F708}"/>
                </a:ext>
              </a:extLst>
            </p:cNvPr>
            <p:cNvPicPr preferRelativeResize="0"/>
            <p:nvPr/>
          </p:nvPicPr>
          <p:blipFill rotWithShape="1">
            <a:blip r:embed="rId3">
              <a:alphaModFix/>
            </a:blip>
            <a:srcRect l="38599" t="10224" r="51325" b="78454"/>
            <a:stretch/>
          </p:blipFill>
          <p:spPr>
            <a:xfrm>
              <a:off x="4165113" y="4151017"/>
              <a:ext cx="540363" cy="344552"/>
            </a:xfrm>
            <a:prstGeom prst="rect">
              <a:avLst/>
            </a:prstGeom>
            <a:noFill/>
            <a:ln>
              <a:noFill/>
            </a:ln>
          </p:spPr>
        </p:pic>
        <p:pic>
          <p:nvPicPr>
            <p:cNvPr id="182" name="Google Shape;642;p31">
              <a:extLst>
                <a:ext uri="{FF2B5EF4-FFF2-40B4-BE49-F238E27FC236}">
                  <a16:creationId xmlns:a16="http://schemas.microsoft.com/office/drawing/2014/main" id="{9EE05768-EE5B-EACD-42DC-E38D101112AF}"/>
                </a:ext>
              </a:extLst>
            </p:cNvPr>
            <p:cNvPicPr preferRelativeResize="0"/>
            <p:nvPr/>
          </p:nvPicPr>
          <p:blipFill rotWithShape="1">
            <a:blip r:embed="rId3">
              <a:alphaModFix/>
            </a:blip>
            <a:srcRect l="38599" t="10224" r="51325" b="78454"/>
            <a:stretch/>
          </p:blipFill>
          <p:spPr>
            <a:xfrm>
              <a:off x="4213514" y="4151017"/>
              <a:ext cx="540363" cy="344552"/>
            </a:xfrm>
            <a:prstGeom prst="rect">
              <a:avLst/>
            </a:prstGeom>
            <a:noFill/>
            <a:ln>
              <a:noFill/>
            </a:ln>
          </p:spPr>
        </p:pic>
        <p:pic>
          <p:nvPicPr>
            <p:cNvPr id="183" name="Google Shape;643;p31">
              <a:extLst>
                <a:ext uri="{FF2B5EF4-FFF2-40B4-BE49-F238E27FC236}">
                  <a16:creationId xmlns:a16="http://schemas.microsoft.com/office/drawing/2014/main" id="{AC82934B-9226-BACE-127D-7324AA4D72BB}"/>
                </a:ext>
              </a:extLst>
            </p:cNvPr>
            <p:cNvPicPr preferRelativeResize="0"/>
            <p:nvPr/>
          </p:nvPicPr>
          <p:blipFill rotWithShape="1">
            <a:blip r:embed="rId3">
              <a:alphaModFix/>
            </a:blip>
            <a:srcRect l="38599" t="10224" r="51325" b="78454"/>
            <a:stretch/>
          </p:blipFill>
          <p:spPr>
            <a:xfrm>
              <a:off x="4261915" y="4151017"/>
              <a:ext cx="540363" cy="344552"/>
            </a:xfrm>
            <a:prstGeom prst="rect">
              <a:avLst/>
            </a:prstGeom>
            <a:noFill/>
            <a:ln>
              <a:noFill/>
            </a:ln>
          </p:spPr>
        </p:pic>
        <p:pic>
          <p:nvPicPr>
            <p:cNvPr id="184" name="Google Shape;644;p31">
              <a:extLst>
                <a:ext uri="{FF2B5EF4-FFF2-40B4-BE49-F238E27FC236}">
                  <a16:creationId xmlns:a16="http://schemas.microsoft.com/office/drawing/2014/main" id="{998570C2-4286-8AB8-B0A5-554FD26900BA}"/>
                </a:ext>
              </a:extLst>
            </p:cNvPr>
            <p:cNvPicPr preferRelativeResize="0"/>
            <p:nvPr/>
          </p:nvPicPr>
          <p:blipFill rotWithShape="1">
            <a:blip r:embed="rId3">
              <a:alphaModFix/>
            </a:blip>
            <a:srcRect l="38599" t="10224" r="51325" b="78454"/>
            <a:stretch/>
          </p:blipFill>
          <p:spPr>
            <a:xfrm>
              <a:off x="4310316" y="4151017"/>
              <a:ext cx="540363" cy="344552"/>
            </a:xfrm>
            <a:prstGeom prst="rect">
              <a:avLst/>
            </a:prstGeom>
            <a:noFill/>
            <a:ln>
              <a:noFill/>
            </a:ln>
          </p:spPr>
        </p:pic>
        <p:pic>
          <p:nvPicPr>
            <p:cNvPr id="185" name="Google Shape;645;p31">
              <a:extLst>
                <a:ext uri="{FF2B5EF4-FFF2-40B4-BE49-F238E27FC236}">
                  <a16:creationId xmlns:a16="http://schemas.microsoft.com/office/drawing/2014/main" id="{D09829C2-1A5B-D11E-95ED-979FF771A9C0}"/>
                </a:ext>
              </a:extLst>
            </p:cNvPr>
            <p:cNvPicPr preferRelativeResize="0"/>
            <p:nvPr/>
          </p:nvPicPr>
          <p:blipFill rotWithShape="1">
            <a:blip r:embed="rId3">
              <a:alphaModFix/>
            </a:blip>
            <a:srcRect l="38599" t="10224" r="51325" b="78454"/>
            <a:stretch/>
          </p:blipFill>
          <p:spPr>
            <a:xfrm>
              <a:off x="4358717" y="4151017"/>
              <a:ext cx="540363" cy="344552"/>
            </a:xfrm>
            <a:prstGeom prst="rect">
              <a:avLst/>
            </a:prstGeom>
            <a:noFill/>
            <a:ln>
              <a:noFill/>
            </a:ln>
          </p:spPr>
        </p:pic>
        <p:pic>
          <p:nvPicPr>
            <p:cNvPr id="186" name="Google Shape;646;p31">
              <a:extLst>
                <a:ext uri="{FF2B5EF4-FFF2-40B4-BE49-F238E27FC236}">
                  <a16:creationId xmlns:a16="http://schemas.microsoft.com/office/drawing/2014/main" id="{59142439-73DE-CAE5-4422-C83D8CAB89F0}"/>
                </a:ext>
              </a:extLst>
            </p:cNvPr>
            <p:cNvPicPr preferRelativeResize="0"/>
            <p:nvPr/>
          </p:nvPicPr>
          <p:blipFill rotWithShape="1">
            <a:blip r:embed="rId3">
              <a:alphaModFix/>
            </a:blip>
            <a:srcRect l="38599" t="10224" r="51325" b="78454"/>
            <a:stretch/>
          </p:blipFill>
          <p:spPr>
            <a:xfrm>
              <a:off x="4407118" y="4151017"/>
              <a:ext cx="540363" cy="344552"/>
            </a:xfrm>
            <a:prstGeom prst="rect">
              <a:avLst/>
            </a:prstGeom>
            <a:noFill/>
            <a:ln>
              <a:noFill/>
            </a:ln>
          </p:spPr>
        </p:pic>
        <p:pic>
          <p:nvPicPr>
            <p:cNvPr id="187" name="Google Shape;647;p31">
              <a:extLst>
                <a:ext uri="{FF2B5EF4-FFF2-40B4-BE49-F238E27FC236}">
                  <a16:creationId xmlns:a16="http://schemas.microsoft.com/office/drawing/2014/main" id="{8602305F-674E-4FCF-5787-3EAC6525AF74}"/>
                </a:ext>
              </a:extLst>
            </p:cNvPr>
            <p:cNvPicPr preferRelativeResize="0"/>
            <p:nvPr/>
          </p:nvPicPr>
          <p:blipFill rotWithShape="1">
            <a:blip r:embed="rId3">
              <a:alphaModFix/>
            </a:blip>
            <a:srcRect l="38599" t="10224" r="51325" b="78454"/>
            <a:stretch/>
          </p:blipFill>
          <p:spPr>
            <a:xfrm>
              <a:off x="4455519" y="4151017"/>
              <a:ext cx="540363" cy="344552"/>
            </a:xfrm>
            <a:prstGeom prst="rect">
              <a:avLst/>
            </a:prstGeom>
            <a:noFill/>
            <a:ln>
              <a:noFill/>
            </a:ln>
          </p:spPr>
        </p:pic>
        <p:pic>
          <p:nvPicPr>
            <p:cNvPr id="188" name="Google Shape;648;p31">
              <a:extLst>
                <a:ext uri="{FF2B5EF4-FFF2-40B4-BE49-F238E27FC236}">
                  <a16:creationId xmlns:a16="http://schemas.microsoft.com/office/drawing/2014/main" id="{2635418E-729D-8628-5E56-F976F81D2CC0}"/>
                </a:ext>
              </a:extLst>
            </p:cNvPr>
            <p:cNvPicPr preferRelativeResize="0"/>
            <p:nvPr/>
          </p:nvPicPr>
          <p:blipFill rotWithShape="1">
            <a:blip r:embed="rId3">
              <a:alphaModFix/>
            </a:blip>
            <a:srcRect l="38599" t="10224" r="51325" b="78454"/>
            <a:stretch/>
          </p:blipFill>
          <p:spPr>
            <a:xfrm>
              <a:off x="4503920" y="4151017"/>
              <a:ext cx="540363" cy="344552"/>
            </a:xfrm>
            <a:prstGeom prst="rect">
              <a:avLst/>
            </a:prstGeom>
            <a:noFill/>
            <a:ln>
              <a:noFill/>
            </a:ln>
          </p:spPr>
        </p:pic>
        <p:pic>
          <p:nvPicPr>
            <p:cNvPr id="189" name="Google Shape;649;p31">
              <a:extLst>
                <a:ext uri="{FF2B5EF4-FFF2-40B4-BE49-F238E27FC236}">
                  <a16:creationId xmlns:a16="http://schemas.microsoft.com/office/drawing/2014/main" id="{A98C92A6-4E32-E4DA-CD64-C48CECEF1E90}"/>
                </a:ext>
              </a:extLst>
            </p:cNvPr>
            <p:cNvPicPr preferRelativeResize="0"/>
            <p:nvPr/>
          </p:nvPicPr>
          <p:blipFill rotWithShape="1">
            <a:blip r:embed="rId3">
              <a:alphaModFix/>
            </a:blip>
            <a:srcRect l="38599" t="10224" r="51325" b="78454"/>
            <a:stretch/>
          </p:blipFill>
          <p:spPr>
            <a:xfrm>
              <a:off x="4552321" y="4151017"/>
              <a:ext cx="540363" cy="344552"/>
            </a:xfrm>
            <a:prstGeom prst="rect">
              <a:avLst/>
            </a:prstGeom>
            <a:noFill/>
            <a:ln>
              <a:noFill/>
            </a:ln>
          </p:spPr>
        </p:pic>
        <p:pic>
          <p:nvPicPr>
            <p:cNvPr id="190" name="Google Shape;650;p31">
              <a:extLst>
                <a:ext uri="{FF2B5EF4-FFF2-40B4-BE49-F238E27FC236}">
                  <a16:creationId xmlns:a16="http://schemas.microsoft.com/office/drawing/2014/main" id="{42697006-D4E0-FED5-02C4-E4A635A78439}"/>
                </a:ext>
              </a:extLst>
            </p:cNvPr>
            <p:cNvPicPr preferRelativeResize="0"/>
            <p:nvPr/>
          </p:nvPicPr>
          <p:blipFill rotWithShape="1">
            <a:blip r:embed="rId3">
              <a:alphaModFix/>
            </a:blip>
            <a:srcRect l="38599" t="10224" r="51325" b="78454"/>
            <a:stretch/>
          </p:blipFill>
          <p:spPr>
            <a:xfrm>
              <a:off x="4600722" y="4151017"/>
              <a:ext cx="540363" cy="344552"/>
            </a:xfrm>
            <a:prstGeom prst="rect">
              <a:avLst/>
            </a:prstGeom>
            <a:noFill/>
            <a:ln>
              <a:noFill/>
            </a:ln>
          </p:spPr>
        </p:pic>
        <p:pic>
          <p:nvPicPr>
            <p:cNvPr id="191" name="Google Shape;651;p31">
              <a:extLst>
                <a:ext uri="{FF2B5EF4-FFF2-40B4-BE49-F238E27FC236}">
                  <a16:creationId xmlns:a16="http://schemas.microsoft.com/office/drawing/2014/main" id="{7628AEAB-E72D-525B-7E72-96C709289A8A}"/>
                </a:ext>
              </a:extLst>
            </p:cNvPr>
            <p:cNvPicPr preferRelativeResize="0"/>
            <p:nvPr/>
          </p:nvPicPr>
          <p:blipFill rotWithShape="1">
            <a:blip r:embed="rId3">
              <a:alphaModFix/>
            </a:blip>
            <a:srcRect l="38599" t="10224" r="51325" b="78454"/>
            <a:stretch/>
          </p:blipFill>
          <p:spPr>
            <a:xfrm>
              <a:off x="4649123" y="4151017"/>
              <a:ext cx="540363" cy="344552"/>
            </a:xfrm>
            <a:prstGeom prst="rect">
              <a:avLst/>
            </a:prstGeom>
            <a:noFill/>
            <a:ln>
              <a:noFill/>
            </a:ln>
          </p:spPr>
        </p:pic>
        <p:pic>
          <p:nvPicPr>
            <p:cNvPr id="192" name="Google Shape;652;p31">
              <a:extLst>
                <a:ext uri="{FF2B5EF4-FFF2-40B4-BE49-F238E27FC236}">
                  <a16:creationId xmlns:a16="http://schemas.microsoft.com/office/drawing/2014/main" id="{B1F6E529-0831-4099-30D7-2FCE64314734}"/>
                </a:ext>
              </a:extLst>
            </p:cNvPr>
            <p:cNvPicPr preferRelativeResize="0"/>
            <p:nvPr/>
          </p:nvPicPr>
          <p:blipFill rotWithShape="1">
            <a:blip r:embed="rId3">
              <a:alphaModFix/>
            </a:blip>
            <a:srcRect l="38599" t="10224" r="51325" b="78454"/>
            <a:stretch/>
          </p:blipFill>
          <p:spPr>
            <a:xfrm>
              <a:off x="4697524" y="4151017"/>
              <a:ext cx="540363" cy="344552"/>
            </a:xfrm>
            <a:prstGeom prst="rect">
              <a:avLst/>
            </a:prstGeom>
            <a:noFill/>
            <a:ln>
              <a:noFill/>
            </a:ln>
          </p:spPr>
        </p:pic>
        <p:pic>
          <p:nvPicPr>
            <p:cNvPr id="193" name="Google Shape;653;p31">
              <a:extLst>
                <a:ext uri="{FF2B5EF4-FFF2-40B4-BE49-F238E27FC236}">
                  <a16:creationId xmlns:a16="http://schemas.microsoft.com/office/drawing/2014/main" id="{7E7D6D7F-F694-36B3-592B-0063488E3B98}"/>
                </a:ext>
              </a:extLst>
            </p:cNvPr>
            <p:cNvPicPr preferRelativeResize="0"/>
            <p:nvPr/>
          </p:nvPicPr>
          <p:blipFill rotWithShape="1">
            <a:blip r:embed="rId3">
              <a:alphaModFix/>
            </a:blip>
            <a:srcRect l="38599" t="10224" r="51325" b="78454"/>
            <a:stretch/>
          </p:blipFill>
          <p:spPr>
            <a:xfrm>
              <a:off x="4745925" y="4151017"/>
              <a:ext cx="540363" cy="344552"/>
            </a:xfrm>
            <a:prstGeom prst="rect">
              <a:avLst/>
            </a:prstGeom>
            <a:noFill/>
            <a:ln>
              <a:noFill/>
            </a:ln>
          </p:spPr>
        </p:pic>
        <p:pic>
          <p:nvPicPr>
            <p:cNvPr id="194" name="Google Shape;654;p31">
              <a:extLst>
                <a:ext uri="{FF2B5EF4-FFF2-40B4-BE49-F238E27FC236}">
                  <a16:creationId xmlns:a16="http://schemas.microsoft.com/office/drawing/2014/main" id="{DA3B8F6E-A065-0802-D147-CDFF8B5E5373}"/>
                </a:ext>
              </a:extLst>
            </p:cNvPr>
            <p:cNvPicPr preferRelativeResize="0"/>
            <p:nvPr/>
          </p:nvPicPr>
          <p:blipFill rotWithShape="1">
            <a:blip r:embed="rId3">
              <a:alphaModFix/>
            </a:blip>
            <a:srcRect l="38599" t="10224" r="51325" b="78454"/>
            <a:stretch/>
          </p:blipFill>
          <p:spPr>
            <a:xfrm>
              <a:off x="590272" y="3637612"/>
              <a:ext cx="540363" cy="344552"/>
            </a:xfrm>
            <a:prstGeom prst="rect">
              <a:avLst/>
            </a:prstGeom>
            <a:noFill/>
            <a:ln>
              <a:noFill/>
            </a:ln>
          </p:spPr>
        </p:pic>
        <p:pic>
          <p:nvPicPr>
            <p:cNvPr id="195" name="Google Shape;655;p31">
              <a:extLst>
                <a:ext uri="{FF2B5EF4-FFF2-40B4-BE49-F238E27FC236}">
                  <a16:creationId xmlns:a16="http://schemas.microsoft.com/office/drawing/2014/main" id="{66D46039-607A-C3B8-B5C8-B8D975244177}"/>
                </a:ext>
              </a:extLst>
            </p:cNvPr>
            <p:cNvPicPr preferRelativeResize="0"/>
            <p:nvPr/>
          </p:nvPicPr>
          <p:blipFill rotWithShape="1">
            <a:blip r:embed="rId3">
              <a:alphaModFix/>
            </a:blip>
            <a:srcRect l="38599" t="10224" r="51325" b="78454"/>
            <a:stretch/>
          </p:blipFill>
          <p:spPr>
            <a:xfrm>
              <a:off x="639302" y="3637612"/>
              <a:ext cx="540363" cy="344552"/>
            </a:xfrm>
            <a:prstGeom prst="rect">
              <a:avLst/>
            </a:prstGeom>
            <a:noFill/>
            <a:ln>
              <a:noFill/>
            </a:ln>
          </p:spPr>
        </p:pic>
        <p:pic>
          <p:nvPicPr>
            <p:cNvPr id="196" name="Google Shape;656;p31">
              <a:extLst>
                <a:ext uri="{FF2B5EF4-FFF2-40B4-BE49-F238E27FC236}">
                  <a16:creationId xmlns:a16="http://schemas.microsoft.com/office/drawing/2014/main" id="{78D6125E-7559-5CF7-BCE2-048653E63CF0}"/>
                </a:ext>
              </a:extLst>
            </p:cNvPr>
            <p:cNvPicPr preferRelativeResize="0"/>
            <p:nvPr/>
          </p:nvPicPr>
          <p:blipFill rotWithShape="1">
            <a:blip r:embed="rId3">
              <a:alphaModFix/>
            </a:blip>
            <a:srcRect l="38599" t="10224" r="51325" b="78454"/>
            <a:stretch/>
          </p:blipFill>
          <p:spPr>
            <a:xfrm>
              <a:off x="688332" y="3637612"/>
              <a:ext cx="540363" cy="344552"/>
            </a:xfrm>
            <a:prstGeom prst="rect">
              <a:avLst/>
            </a:prstGeom>
            <a:noFill/>
            <a:ln>
              <a:noFill/>
            </a:ln>
          </p:spPr>
        </p:pic>
        <p:pic>
          <p:nvPicPr>
            <p:cNvPr id="197" name="Google Shape;657;p31">
              <a:extLst>
                <a:ext uri="{FF2B5EF4-FFF2-40B4-BE49-F238E27FC236}">
                  <a16:creationId xmlns:a16="http://schemas.microsoft.com/office/drawing/2014/main" id="{73E0AA2A-8E74-3D99-BC87-FD6E34D4DF05}"/>
                </a:ext>
              </a:extLst>
            </p:cNvPr>
            <p:cNvPicPr preferRelativeResize="0"/>
            <p:nvPr/>
          </p:nvPicPr>
          <p:blipFill rotWithShape="1">
            <a:blip r:embed="rId3">
              <a:alphaModFix/>
            </a:blip>
            <a:srcRect l="38599" t="10224" r="51325" b="78454"/>
            <a:stretch/>
          </p:blipFill>
          <p:spPr>
            <a:xfrm>
              <a:off x="737362" y="3637612"/>
              <a:ext cx="540363" cy="344552"/>
            </a:xfrm>
            <a:prstGeom prst="rect">
              <a:avLst/>
            </a:prstGeom>
            <a:noFill/>
            <a:ln>
              <a:noFill/>
            </a:ln>
          </p:spPr>
        </p:pic>
        <p:pic>
          <p:nvPicPr>
            <p:cNvPr id="198" name="Google Shape;658;p31">
              <a:extLst>
                <a:ext uri="{FF2B5EF4-FFF2-40B4-BE49-F238E27FC236}">
                  <a16:creationId xmlns:a16="http://schemas.microsoft.com/office/drawing/2014/main" id="{C3F4B378-43FA-5E6E-F12F-8E33C457C01F}"/>
                </a:ext>
              </a:extLst>
            </p:cNvPr>
            <p:cNvPicPr preferRelativeResize="0"/>
            <p:nvPr/>
          </p:nvPicPr>
          <p:blipFill rotWithShape="1">
            <a:blip r:embed="rId3">
              <a:alphaModFix/>
            </a:blip>
            <a:srcRect l="38599" t="10224" r="51325" b="78454"/>
            <a:stretch/>
          </p:blipFill>
          <p:spPr>
            <a:xfrm>
              <a:off x="786392" y="3637612"/>
              <a:ext cx="540363" cy="344552"/>
            </a:xfrm>
            <a:prstGeom prst="rect">
              <a:avLst/>
            </a:prstGeom>
            <a:noFill/>
            <a:ln>
              <a:noFill/>
            </a:ln>
          </p:spPr>
        </p:pic>
        <p:pic>
          <p:nvPicPr>
            <p:cNvPr id="199" name="Google Shape;659;p31">
              <a:extLst>
                <a:ext uri="{FF2B5EF4-FFF2-40B4-BE49-F238E27FC236}">
                  <a16:creationId xmlns:a16="http://schemas.microsoft.com/office/drawing/2014/main" id="{A7D561E0-D45F-0182-6D4F-4E65D32AB817}"/>
                </a:ext>
              </a:extLst>
            </p:cNvPr>
            <p:cNvPicPr preferRelativeResize="0"/>
            <p:nvPr/>
          </p:nvPicPr>
          <p:blipFill rotWithShape="1">
            <a:blip r:embed="rId3">
              <a:alphaModFix/>
            </a:blip>
            <a:srcRect l="38599" t="10224" r="51325" b="78454"/>
            <a:stretch/>
          </p:blipFill>
          <p:spPr>
            <a:xfrm>
              <a:off x="835422" y="3637612"/>
              <a:ext cx="540363" cy="344552"/>
            </a:xfrm>
            <a:prstGeom prst="rect">
              <a:avLst/>
            </a:prstGeom>
            <a:noFill/>
            <a:ln>
              <a:noFill/>
            </a:ln>
          </p:spPr>
        </p:pic>
        <p:pic>
          <p:nvPicPr>
            <p:cNvPr id="200" name="Google Shape;660;p31">
              <a:extLst>
                <a:ext uri="{FF2B5EF4-FFF2-40B4-BE49-F238E27FC236}">
                  <a16:creationId xmlns:a16="http://schemas.microsoft.com/office/drawing/2014/main" id="{83FAFAAA-D236-4D15-D885-7CFB6D6AAC9C}"/>
                </a:ext>
              </a:extLst>
            </p:cNvPr>
            <p:cNvPicPr preferRelativeResize="0"/>
            <p:nvPr/>
          </p:nvPicPr>
          <p:blipFill rotWithShape="1">
            <a:blip r:embed="rId3">
              <a:alphaModFix/>
            </a:blip>
            <a:srcRect l="38599" t="10224" r="51325" b="78454"/>
            <a:stretch/>
          </p:blipFill>
          <p:spPr>
            <a:xfrm>
              <a:off x="884452" y="3637612"/>
              <a:ext cx="540363" cy="344552"/>
            </a:xfrm>
            <a:prstGeom prst="rect">
              <a:avLst/>
            </a:prstGeom>
            <a:noFill/>
            <a:ln>
              <a:noFill/>
            </a:ln>
          </p:spPr>
        </p:pic>
        <p:pic>
          <p:nvPicPr>
            <p:cNvPr id="201" name="Google Shape;661;p31">
              <a:extLst>
                <a:ext uri="{FF2B5EF4-FFF2-40B4-BE49-F238E27FC236}">
                  <a16:creationId xmlns:a16="http://schemas.microsoft.com/office/drawing/2014/main" id="{DBDB31B9-83B6-3AD2-434C-4E73CA6291AC}"/>
                </a:ext>
              </a:extLst>
            </p:cNvPr>
            <p:cNvPicPr preferRelativeResize="0"/>
            <p:nvPr/>
          </p:nvPicPr>
          <p:blipFill rotWithShape="1">
            <a:blip r:embed="rId3">
              <a:alphaModFix/>
            </a:blip>
            <a:srcRect l="38599" t="10224" r="51325" b="78454"/>
            <a:stretch/>
          </p:blipFill>
          <p:spPr>
            <a:xfrm>
              <a:off x="933482" y="3637612"/>
              <a:ext cx="540363" cy="344552"/>
            </a:xfrm>
            <a:prstGeom prst="rect">
              <a:avLst/>
            </a:prstGeom>
            <a:noFill/>
            <a:ln>
              <a:noFill/>
            </a:ln>
          </p:spPr>
        </p:pic>
        <p:pic>
          <p:nvPicPr>
            <p:cNvPr id="202" name="Google Shape;662;p31">
              <a:extLst>
                <a:ext uri="{FF2B5EF4-FFF2-40B4-BE49-F238E27FC236}">
                  <a16:creationId xmlns:a16="http://schemas.microsoft.com/office/drawing/2014/main" id="{951B718F-F871-3A49-4D71-18F041F575B9}"/>
                </a:ext>
              </a:extLst>
            </p:cNvPr>
            <p:cNvPicPr preferRelativeResize="0"/>
            <p:nvPr/>
          </p:nvPicPr>
          <p:blipFill rotWithShape="1">
            <a:blip r:embed="rId3">
              <a:alphaModFix/>
            </a:blip>
            <a:srcRect l="38599" t="10224" r="51325" b="78454"/>
            <a:stretch/>
          </p:blipFill>
          <p:spPr>
            <a:xfrm>
              <a:off x="982512" y="3637612"/>
              <a:ext cx="540363" cy="344552"/>
            </a:xfrm>
            <a:prstGeom prst="rect">
              <a:avLst/>
            </a:prstGeom>
            <a:noFill/>
            <a:ln>
              <a:noFill/>
            </a:ln>
          </p:spPr>
        </p:pic>
        <p:pic>
          <p:nvPicPr>
            <p:cNvPr id="203" name="Google Shape;663;p31">
              <a:extLst>
                <a:ext uri="{FF2B5EF4-FFF2-40B4-BE49-F238E27FC236}">
                  <a16:creationId xmlns:a16="http://schemas.microsoft.com/office/drawing/2014/main" id="{478B4787-2043-6CC5-1ADD-04D6BA9F7E8C}"/>
                </a:ext>
              </a:extLst>
            </p:cNvPr>
            <p:cNvPicPr preferRelativeResize="0"/>
            <p:nvPr/>
          </p:nvPicPr>
          <p:blipFill rotWithShape="1">
            <a:blip r:embed="rId3">
              <a:alphaModFix/>
            </a:blip>
            <a:srcRect l="38599" t="10224" r="51325" b="78454"/>
            <a:stretch/>
          </p:blipFill>
          <p:spPr>
            <a:xfrm>
              <a:off x="1031542" y="3637612"/>
              <a:ext cx="540363" cy="344552"/>
            </a:xfrm>
            <a:prstGeom prst="rect">
              <a:avLst/>
            </a:prstGeom>
            <a:noFill/>
            <a:ln>
              <a:noFill/>
            </a:ln>
          </p:spPr>
        </p:pic>
        <p:pic>
          <p:nvPicPr>
            <p:cNvPr id="204" name="Google Shape;664;p31">
              <a:extLst>
                <a:ext uri="{FF2B5EF4-FFF2-40B4-BE49-F238E27FC236}">
                  <a16:creationId xmlns:a16="http://schemas.microsoft.com/office/drawing/2014/main" id="{85CD8E50-594E-ECCE-354D-126306A52744}"/>
                </a:ext>
              </a:extLst>
            </p:cNvPr>
            <p:cNvPicPr preferRelativeResize="0"/>
            <p:nvPr/>
          </p:nvPicPr>
          <p:blipFill rotWithShape="1">
            <a:blip r:embed="rId3">
              <a:alphaModFix/>
            </a:blip>
            <a:srcRect l="38599" t="10224" r="51325" b="78454"/>
            <a:stretch/>
          </p:blipFill>
          <p:spPr>
            <a:xfrm>
              <a:off x="1080572" y="3637612"/>
              <a:ext cx="540363" cy="344552"/>
            </a:xfrm>
            <a:prstGeom prst="rect">
              <a:avLst/>
            </a:prstGeom>
            <a:noFill/>
            <a:ln>
              <a:noFill/>
            </a:ln>
          </p:spPr>
        </p:pic>
        <p:pic>
          <p:nvPicPr>
            <p:cNvPr id="205" name="Google Shape;665;p31">
              <a:extLst>
                <a:ext uri="{FF2B5EF4-FFF2-40B4-BE49-F238E27FC236}">
                  <a16:creationId xmlns:a16="http://schemas.microsoft.com/office/drawing/2014/main" id="{147A3811-D6E9-47FE-BB6B-D3AEC5B73B01}"/>
                </a:ext>
              </a:extLst>
            </p:cNvPr>
            <p:cNvPicPr preferRelativeResize="0"/>
            <p:nvPr/>
          </p:nvPicPr>
          <p:blipFill rotWithShape="1">
            <a:blip r:embed="rId3">
              <a:alphaModFix/>
            </a:blip>
            <a:srcRect l="38599" t="10224" r="51325" b="78454"/>
            <a:stretch/>
          </p:blipFill>
          <p:spPr>
            <a:xfrm>
              <a:off x="1129602" y="3637612"/>
              <a:ext cx="540363" cy="344552"/>
            </a:xfrm>
            <a:prstGeom prst="rect">
              <a:avLst/>
            </a:prstGeom>
            <a:noFill/>
            <a:ln>
              <a:noFill/>
            </a:ln>
          </p:spPr>
        </p:pic>
        <p:pic>
          <p:nvPicPr>
            <p:cNvPr id="206" name="Google Shape;666;p31">
              <a:extLst>
                <a:ext uri="{FF2B5EF4-FFF2-40B4-BE49-F238E27FC236}">
                  <a16:creationId xmlns:a16="http://schemas.microsoft.com/office/drawing/2014/main" id="{B57F63F1-0AD4-9543-BCC1-B6A80B69D515}"/>
                </a:ext>
              </a:extLst>
            </p:cNvPr>
            <p:cNvPicPr preferRelativeResize="0"/>
            <p:nvPr/>
          </p:nvPicPr>
          <p:blipFill rotWithShape="1">
            <a:blip r:embed="rId3">
              <a:alphaModFix/>
            </a:blip>
            <a:srcRect l="38599" t="10224" r="51325" b="78454"/>
            <a:stretch/>
          </p:blipFill>
          <p:spPr>
            <a:xfrm>
              <a:off x="1178632" y="3637612"/>
              <a:ext cx="540363" cy="344552"/>
            </a:xfrm>
            <a:prstGeom prst="rect">
              <a:avLst/>
            </a:prstGeom>
            <a:noFill/>
            <a:ln>
              <a:noFill/>
            </a:ln>
          </p:spPr>
        </p:pic>
        <p:pic>
          <p:nvPicPr>
            <p:cNvPr id="207" name="Google Shape;667;p31">
              <a:extLst>
                <a:ext uri="{FF2B5EF4-FFF2-40B4-BE49-F238E27FC236}">
                  <a16:creationId xmlns:a16="http://schemas.microsoft.com/office/drawing/2014/main" id="{FC67E4F3-109E-CF4B-FB2A-7B266219049A}"/>
                </a:ext>
              </a:extLst>
            </p:cNvPr>
            <p:cNvPicPr preferRelativeResize="0"/>
            <p:nvPr/>
          </p:nvPicPr>
          <p:blipFill rotWithShape="1">
            <a:blip r:embed="rId3">
              <a:alphaModFix/>
            </a:blip>
            <a:srcRect l="38599" t="10224" r="51325" b="78454"/>
            <a:stretch/>
          </p:blipFill>
          <p:spPr>
            <a:xfrm>
              <a:off x="1227662" y="3637612"/>
              <a:ext cx="540363" cy="344552"/>
            </a:xfrm>
            <a:prstGeom prst="rect">
              <a:avLst/>
            </a:prstGeom>
            <a:noFill/>
            <a:ln>
              <a:noFill/>
            </a:ln>
          </p:spPr>
        </p:pic>
        <p:pic>
          <p:nvPicPr>
            <p:cNvPr id="208" name="Google Shape;668;p31">
              <a:extLst>
                <a:ext uri="{FF2B5EF4-FFF2-40B4-BE49-F238E27FC236}">
                  <a16:creationId xmlns:a16="http://schemas.microsoft.com/office/drawing/2014/main" id="{CD144AD1-DA0F-62AE-AF18-23F13B19805B}"/>
                </a:ext>
              </a:extLst>
            </p:cNvPr>
            <p:cNvPicPr preferRelativeResize="0"/>
            <p:nvPr/>
          </p:nvPicPr>
          <p:blipFill rotWithShape="1">
            <a:blip r:embed="rId3">
              <a:alphaModFix/>
            </a:blip>
            <a:srcRect l="38599" t="10224" r="51325" b="78454"/>
            <a:stretch/>
          </p:blipFill>
          <p:spPr>
            <a:xfrm>
              <a:off x="1276692" y="3637612"/>
              <a:ext cx="540363" cy="344552"/>
            </a:xfrm>
            <a:prstGeom prst="rect">
              <a:avLst/>
            </a:prstGeom>
            <a:noFill/>
            <a:ln>
              <a:noFill/>
            </a:ln>
          </p:spPr>
        </p:pic>
        <p:pic>
          <p:nvPicPr>
            <p:cNvPr id="209" name="Google Shape;669;p31">
              <a:extLst>
                <a:ext uri="{FF2B5EF4-FFF2-40B4-BE49-F238E27FC236}">
                  <a16:creationId xmlns:a16="http://schemas.microsoft.com/office/drawing/2014/main" id="{9E98DD6F-261C-2D59-D756-BDB08F4B8226}"/>
                </a:ext>
              </a:extLst>
            </p:cNvPr>
            <p:cNvPicPr preferRelativeResize="0"/>
            <p:nvPr/>
          </p:nvPicPr>
          <p:blipFill rotWithShape="1">
            <a:blip r:embed="rId3">
              <a:alphaModFix/>
            </a:blip>
            <a:srcRect l="38599" t="10224" r="51325" b="78454"/>
            <a:stretch/>
          </p:blipFill>
          <p:spPr>
            <a:xfrm>
              <a:off x="1325722" y="3637612"/>
              <a:ext cx="540363" cy="344552"/>
            </a:xfrm>
            <a:prstGeom prst="rect">
              <a:avLst/>
            </a:prstGeom>
            <a:noFill/>
            <a:ln>
              <a:noFill/>
            </a:ln>
          </p:spPr>
        </p:pic>
        <p:pic>
          <p:nvPicPr>
            <p:cNvPr id="210" name="Google Shape;670;p31">
              <a:extLst>
                <a:ext uri="{FF2B5EF4-FFF2-40B4-BE49-F238E27FC236}">
                  <a16:creationId xmlns:a16="http://schemas.microsoft.com/office/drawing/2014/main" id="{2EF496E2-919E-40B7-3928-577C7E60940F}"/>
                </a:ext>
              </a:extLst>
            </p:cNvPr>
            <p:cNvPicPr preferRelativeResize="0"/>
            <p:nvPr/>
          </p:nvPicPr>
          <p:blipFill rotWithShape="1">
            <a:blip r:embed="rId3">
              <a:alphaModFix/>
            </a:blip>
            <a:srcRect l="38599" t="10224" r="51325" b="78454"/>
            <a:stretch/>
          </p:blipFill>
          <p:spPr>
            <a:xfrm>
              <a:off x="1374752" y="3637612"/>
              <a:ext cx="540363" cy="344552"/>
            </a:xfrm>
            <a:prstGeom prst="rect">
              <a:avLst/>
            </a:prstGeom>
            <a:noFill/>
            <a:ln>
              <a:noFill/>
            </a:ln>
          </p:spPr>
        </p:pic>
        <p:pic>
          <p:nvPicPr>
            <p:cNvPr id="211" name="Google Shape;671;p31">
              <a:extLst>
                <a:ext uri="{FF2B5EF4-FFF2-40B4-BE49-F238E27FC236}">
                  <a16:creationId xmlns:a16="http://schemas.microsoft.com/office/drawing/2014/main" id="{B2336DDD-D464-212A-B3AB-A06366F71509}"/>
                </a:ext>
              </a:extLst>
            </p:cNvPr>
            <p:cNvPicPr preferRelativeResize="0"/>
            <p:nvPr/>
          </p:nvPicPr>
          <p:blipFill rotWithShape="1">
            <a:blip r:embed="rId3">
              <a:alphaModFix/>
            </a:blip>
            <a:srcRect l="38599" t="10224" r="51325" b="78454"/>
            <a:stretch/>
          </p:blipFill>
          <p:spPr>
            <a:xfrm>
              <a:off x="1423782" y="3637612"/>
              <a:ext cx="540363" cy="344552"/>
            </a:xfrm>
            <a:prstGeom prst="rect">
              <a:avLst/>
            </a:prstGeom>
            <a:noFill/>
            <a:ln>
              <a:noFill/>
            </a:ln>
          </p:spPr>
        </p:pic>
        <p:pic>
          <p:nvPicPr>
            <p:cNvPr id="212" name="Google Shape;672;p31">
              <a:extLst>
                <a:ext uri="{FF2B5EF4-FFF2-40B4-BE49-F238E27FC236}">
                  <a16:creationId xmlns:a16="http://schemas.microsoft.com/office/drawing/2014/main" id="{8ADD5191-EB5C-07B1-2BEA-873864C82FE8}"/>
                </a:ext>
              </a:extLst>
            </p:cNvPr>
            <p:cNvPicPr preferRelativeResize="0"/>
            <p:nvPr/>
          </p:nvPicPr>
          <p:blipFill rotWithShape="1">
            <a:blip r:embed="rId3">
              <a:alphaModFix/>
            </a:blip>
            <a:srcRect l="38599" t="10224" r="51325" b="78454"/>
            <a:stretch/>
          </p:blipFill>
          <p:spPr>
            <a:xfrm>
              <a:off x="1472812" y="3637612"/>
              <a:ext cx="540363" cy="344552"/>
            </a:xfrm>
            <a:prstGeom prst="rect">
              <a:avLst/>
            </a:prstGeom>
            <a:noFill/>
            <a:ln>
              <a:noFill/>
            </a:ln>
          </p:spPr>
        </p:pic>
        <p:pic>
          <p:nvPicPr>
            <p:cNvPr id="213" name="Google Shape;673;p31">
              <a:extLst>
                <a:ext uri="{FF2B5EF4-FFF2-40B4-BE49-F238E27FC236}">
                  <a16:creationId xmlns:a16="http://schemas.microsoft.com/office/drawing/2014/main" id="{270C73DB-AABA-F08A-72F9-32E56E4AB2F1}"/>
                </a:ext>
              </a:extLst>
            </p:cNvPr>
            <p:cNvPicPr preferRelativeResize="0"/>
            <p:nvPr/>
          </p:nvPicPr>
          <p:blipFill rotWithShape="1">
            <a:blip r:embed="rId3">
              <a:alphaModFix/>
            </a:blip>
            <a:srcRect l="38599" t="10224" r="51325" b="78454"/>
            <a:stretch/>
          </p:blipFill>
          <p:spPr>
            <a:xfrm>
              <a:off x="1521842" y="3637612"/>
              <a:ext cx="540363" cy="344552"/>
            </a:xfrm>
            <a:prstGeom prst="rect">
              <a:avLst/>
            </a:prstGeom>
            <a:noFill/>
            <a:ln>
              <a:noFill/>
            </a:ln>
          </p:spPr>
        </p:pic>
        <p:pic>
          <p:nvPicPr>
            <p:cNvPr id="214" name="Google Shape;674;p31">
              <a:extLst>
                <a:ext uri="{FF2B5EF4-FFF2-40B4-BE49-F238E27FC236}">
                  <a16:creationId xmlns:a16="http://schemas.microsoft.com/office/drawing/2014/main" id="{AD94EA4D-0A07-FB20-FDD2-46CB542F51FE}"/>
                </a:ext>
              </a:extLst>
            </p:cNvPr>
            <p:cNvPicPr preferRelativeResize="0"/>
            <p:nvPr/>
          </p:nvPicPr>
          <p:blipFill rotWithShape="1">
            <a:blip r:embed="rId3">
              <a:alphaModFix/>
            </a:blip>
            <a:srcRect l="38599" t="10224" r="51325" b="78454"/>
            <a:stretch/>
          </p:blipFill>
          <p:spPr>
            <a:xfrm>
              <a:off x="1570872" y="3637612"/>
              <a:ext cx="540363" cy="344552"/>
            </a:xfrm>
            <a:prstGeom prst="rect">
              <a:avLst/>
            </a:prstGeom>
            <a:noFill/>
            <a:ln>
              <a:noFill/>
            </a:ln>
          </p:spPr>
        </p:pic>
        <p:pic>
          <p:nvPicPr>
            <p:cNvPr id="215" name="Google Shape;675;p31">
              <a:extLst>
                <a:ext uri="{FF2B5EF4-FFF2-40B4-BE49-F238E27FC236}">
                  <a16:creationId xmlns:a16="http://schemas.microsoft.com/office/drawing/2014/main" id="{FBA77758-4120-0D13-FEE2-E59643F34FF3}"/>
                </a:ext>
              </a:extLst>
            </p:cNvPr>
            <p:cNvPicPr preferRelativeResize="0"/>
            <p:nvPr/>
          </p:nvPicPr>
          <p:blipFill rotWithShape="1">
            <a:blip r:embed="rId3">
              <a:alphaModFix/>
            </a:blip>
            <a:srcRect l="38599" t="10224" r="51325" b="78454"/>
            <a:stretch/>
          </p:blipFill>
          <p:spPr>
            <a:xfrm>
              <a:off x="1619902" y="3637612"/>
              <a:ext cx="540363" cy="344552"/>
            </a:xfrm>
            <a:prstGeom prst="rect">
              <a:avLst/>
            </a:prstGeom>
            <a:noFill/>
            <a:ln>
              <a:noFill/>
            </a:ln>
          </p:spPr>
        </p:pic>
        <p:pic>
          <p:nvPicPr>
            <p:cNvPr id="216" name="Google Shape;676;p31">
              <a:extLst>
                <a:ext uri="{FF2B5EF4-FFF2-40B4-BE49-F238E27FC236}">
                  <a16:creationId xmlns:a16="http://schemas.microsoft.com/office/drawing/2014/main" id="{B172B5D3-A4F5-2A14-6BCE-7BCCE039FC6F}"/>
                </a:ext>
              </a:extLst>
            </p:cNvPr>
            <p:cNvPicPr preferRelativeResize="0"/>
            <p:nvPr/>
          </p:nvPicPr>
          <p:blipFill rotWithShape="1">
            <a:blip r:embed="rId3">
              <a:alphaModFix/>
            </a:blip>
            <a:srcRect l="38599" t="10224" r="51325" b="78454"/>
            <a:stretch/>
          </p:blipFill>
          <p:spPr>
            <a:xfrm>
              <a:off x="1668932" y="3637612"/>
              <a:ext cx="540363" cy="344552"/>
            </a:xfrm>
            <a:prstGeom prst="rect">
              <a:avLst/>
            </a:prstGeom>
            <a:noFill/>
            <a:ln>
              <a:noFill/>
            </a:ln>
          </p:spPr>
        </p:pic>
        <p:pic>
          <p:nvPicPr>
            <p:cNvPr id="217" name="Google Shape;677;p31">
              <a:extLst>
                <a:ext uri="{FF2B5EF4-FFF2-40B4-BE49-F238E27FC236}">
                  <a16:creationId xmlns:a16="http://schemas.microsoft.com/office/drawing/2014/main" id="{699BD22E-776A-65CD-9F09-F93D12680C3D}"/>
                </a:ext>
              </a:extLst>
            </p:cNvPr>
            <p:cNvPicPr preferRelativeResize="0"/>
            <p:nvPr/>
          </p:nvPicPr>
          <p:blipFill rotWithShape="1">
            <a:blip r:embed="rId3">
              <a:alphaModFix/>
            </a:blip>
            <a:srcRect l="38599" t="10224" r="51325" b="78454"/>
            <a:stretch/>
          </p:blipFill>
          <p:spPr>
            <a:xfrm>
              <a:off x="1717962" y="3637612"/>
              <a:ext cx="540363" cy="344552"/>
            </a:xfrm>
            <a:prstGeom prst="rect">
              <a:avLst/>
            </a:prstGeom>
            <a:noFill/>
            <a:ln>
              <a:noFill/>
            </a:ln>
          </p:spPr>
        </p:pic>
        <p:pic>
          <p:nvPicPr>
            <p:cNvPr id="218" name="Google Shape;678;p31">
              <a:extLst>
                <a:ext uri="{FF2B5EF4-FFF2-40B4-BE49-F238E27FC236}">
                  <a16:creationId xmlns:a16="http://schemas.microsoft.com/office/drawing/2014/main" id="{B9D40316-7CE6-342E-8FA6-40868EB8E871}"/>
                </a:ext>
              </a:extLst>
            </p:cNvPr>
            <p:cNvPicPr preferRelativeResize="0"/>
            <p:nvPr/>
          </p:nvPicPr>
          <p:blipFill rotWithShape="1">
            <a:blip r:embed="rId3">
              <a:alphaModFix/>
            </a:blip>
            <a:srcRect l="38599" t="10224" r="51325" b="78454"/>
            <a:stretch/>
          </p:blipFill>
          <p:spPr>
            <a:xfrm>
              <a:off x="1766992" y="3637612"/>
              <a:ext cx="540363" cy="344552"/>
            </a:xfrm>
            <a:prstGeom prst="rect">
              <a:avLst/>
            </a:prstGeom>
            <a:noFill/>
            <a:ln>
              <a:noFill/>
            </a:ln>
          </p:spPr>
        </p:pic>
        <p:pic>
          <p:nvPicPr>
            <p:cNvPr id="219" name="Google Shape;679;p31">
              <a:extLst>
                <a:ext uri="{FF2B5EF4-FFF2-40B4-BE49-F238E27FC236}">
                  <a16:creationId xmlns:a16="http://schemas.microsoft.com/office/drawing/2014/main" id="{F387FC7E-039D-786F-2E64-772E7C5FBEAC}"/>
                </a:ext>
              </a:extLst>
            </p:cNvPr>
            <p:cNvPicPr preferRelativeResize="0"/>
            <p:nvPr/>
          </p:nvPicPr>
          <p:blipFill rotWithShape="1">
            <a:blip r:embed="rId3">
              <a:alphaModFix/>
            </a:blip>
            <a:srcRect l="38599" t="10224" r="51325" b="78454"/>
            <a:stretch/>
          </p:blipFill>
          <p:spPr>
            <a:xfrm>
              <a:off x="1816022" y="3637612"/>
              <a:ext cx="540363" cy="344552"/>
            </a:xfrm>
            <a:prstGeom prst="rect">
              <a:avLst/>
            </a:prstGeom>
            <a:noFill/>
            <a:ln>
              <a:noFill/>
            </a:ln>
          </p:spPr>
        </p:pic>
        <p:pic>
          <p:nvPicPr>
            <p:cNvPr id="220" name="Google Shape;680;p31">
              <a:extLst>
                <a:ext uri="{FF2B5EF4-FFF2-40B4-BE49-F238E27FC236}">
                  <a16:creationId xmlns:a16="http://schemas.microsoft.com/office/drawing/2014/main" id="{26A2A225-9B0E-D44E-78B8-6CD3547D34A6}"/>
                </a:ext>
              </a:extLst>
            </p:cNvPr>
            <p:cNvPicPr preferRelativeResize="0"/>
            <p:nvPr/>
          </p:nvPicPr>
          <p:blipFill rotWithShape="1">
            <a:blip r:embed="rId3">
              <a:alphaModFix/>
            </a:blip>
            <a:srcRect l="38599" t="10224" r="51325" b="78454"/>
            <a:stretch/>
          </p:blipFill>
          <p:spPr>
            <a:xfrm>
              <a:off x="1865052" y="3637612"/>
              <a:ext cx="540363" cy="344552"/>
            </a:xfrm>
            <a:prstGeom prst="rect">
              <a:avLst/>
            </a:prstGeom>
            <a:noFill/>
            <a:ln>
              <a:noFill/>
            </a:ln>
          </p:spPr>
        </p:pic>
        <p:pic>
          <p:nvPicPr>
            <p:cNvPr id="221" name="Google Shape;681;p31">
              <a:extLst>
                <a:ext uri="{FF2B5EF4-FFF2-40B4-BE49-F238E27FC236}">
                  <a16:creationId xmlns:a16="http://schemas.microsoft.com/office/drawing/2014/main" id="{3AA5A3A6-DE02-AE76-6900-9BD3045F76CF}"/>
                </a:ext>
              </a:extLst>
            </p:cNvPr>
            <p:cNvPicPr preferRelativeResize="0"/>
            <p:nvPr/>
          </p:nvPicPr>
          <p:blipFill rotWithShape="1">
            <a:blip r:embed="rId3">
              <a:alphaModFix/>
            </a:blip>
            <a:srcRect l="38599" t="10224" r="51325" b="78454"/>
            <a:stretch/>
          </p:blipFill>
          <p:spPr>
            <a:xfrm>
              <a:off x="1914082" y="3637612"/>
              <a:ext cx="540363" cy="344552"/>
            </a:xfrm>
            <a:prstGeom prst="rect">
              <a:avLst/>
            </a:prstGeom>
            <a:noFill/>
            <a:ln>
              <a:noFill/>
            </a:ln>
          </p:spPr>
        </p:pic>
        <p:pic>
          <p:nvPicPr>
            <p:cNvPr id="222" name="Google Shape;682;p31">
              <a:extLst>
                <a:ext uri="{FF2B5EF4-FFF2-40B4-BE49-F238E27FC236}">
                  <a16:creationId xmlns:a16="http://schemas.microsoft.com/office/drawing/2014/main" id="{C8E89348-4375-5FA5-318C-ED28E30C3A8E}"/>
                </a:ext>
              </a:extLst>
            </p:cNvPr>
            <p:cNvPicPr preferRelativeResize="0"/>
            <p:nvPr/>
          </p:nvPicPr>
          <p:blipFill rotWithShape="1">
            <a:blip r:embed="rId3">
              <a:alphaModFix/>
            </a:blip>
            <a:srcRect l="38599" t="10224" r="51325" b="78454"/>
            <a:stretch/>
          </p:blipFill>
          <p:spPr>
            <a:xfrm>
              <a:off x="1963112" y="3637612"/>
              <a:ext cx="540363" cy="344552"/>
            </a:xfrm>
            <a:prstGeom prst="rect">
              <a:avLst/>
            </a:prstGeom>
            <a:noFill/>
            <a:ln>
              <a:noFill/>
            </a:ln>
          </p:spPr>
        </p:pic>
        <p:pic>
          <p:nvPicPr>
            <p:cNvPr id="223" name="Google Shape;683;p31">
              <a:extLst>
                <a:ext uri="{FF2B5EF4-FFF2-40B4-BE49-F238E27FC236}">
                  <a16:creationId xmlns:a16="http://schemas.microsoft.com/office/drawing/2014/main" id="{9CEE2918-B7E9-B363-B5C7-80F34341A156}"/>
                </a:ext>
              </a:extLst>
            </p:cNvPr>
            <p:cNvPicPr preferRelativeResize="0"/>
            <p:nvPr/>
          </p:nvPicPr>
          <p:blipFill rotWithShape="1">
            <a:blip r:embed="rId3">
              <a:alphaModFix/>
            </a:blip>
            <a:srcRect l="38599" t="10224" r="51325" b="78454"/>
            <a:stretch/>
          </p:blipFill>
          <p:spPr>
            <a:xfrm>
              <a:off x="2012142" y="3637612"/>
              <a:ext cx="540363" cy="344552"/>
            </a:xfrm>
            <a:prstGeom prst="rect">
              <a:avLst/>
            </a:prstGeom>
            <a:noFill/>
            <a:ln>
              <a:noFill/>
            </a:ln>
          </p:spPr>
        </p:pic>
        <p:pic>
          <p:nvPicPr>
            <p:cNvPr id="224" name="Google Shape;684;p31">
              <a:extLst>
                <a:ext uri="{FF2B5EF4-FFF2-40B4-BE49-F238E27FC236}">
                  <a16:creationId xmlns:a16="http://schemas.microsoft.com/office/drawing/2014/main" id="{C5FF37B5-5D1C-6A61-A6C0-44FA2D7456E0}"/>
                </a:ext>
              </a:extLst>
            </p:cNvPr>
            <p:cNvPicPr preferRelativeResize="0"/>
            <p:nvPr/>
          </p:nvPicPr>
          <p:blipFill rotWithShape="1">
            <a:blip r:embed="rId3">
              <a:alphaModFix/>
            </a:blip>
            <a:srcRect l="38599" t="10224" r="51325" b="78454"/>
            <a:stretch/>
          </p:blipFill>
          <p:spPr>
            <a:xfrm>
              <a:off x="2061172" y="3637612"/>
              <a:ext cx="540363" cy="344552"/>
            </a:xfrm>
            <a:prstGeom prst="rect">
              <a:avLst/>
            </a:prstGeom>
            <a:noFill/>
            <a:ln>
              <a:noFill/>
            </a:ln>
          </p:spPr>
        </p:pic>
        <p:pic>
          <p:nvPicPr>
            <p:cNvPr id="225" name="Google Shape;685;p31">
              <a:extLst>
                <a:ext uri="{FF2B5EF4-FFF2-40B4-BE49-F238E27FC236}">
                  <a16:creationId xmlns:a16="http://schemas.microsoft.com/office/drawing/2014/main" id="{6CF7775F-E922-4960-CDAE-1F2BBE95ABD8}"/>
                </a:ext>
              </a:extLst>
            </p:cNvPr>
            <p:cNvPicPr preferRelativeResize="0"/>
            <p:nvPr/>
          </p:nvPicPr>
          <p:blipFill rotWithShape="1">
            <a:blip r:embed="rId3">
              <a:alphaModFix/>
            </a:blip>
            <a:srcRect l="38599" t="10224" r="51325" b="78454"/>
            <a:stretch/>
          </p:blipFill>
          <p:spPr>
            <a:xfrm>
              <a:off x="2110202" y="3637612"/>
              <a:ext cx="540363" cy="344552"/>
            </a:xfrm>
            <a:prstGeom prst="rect">
              <a:avLst/>
            </a:prstGeom>
            <a:noFill/>
            <a:ln>
              <a:noFill/>
            </a:ln>
          </p:spPr>
        </p:pic>
        <p:pic>
          <p:nvPicPr>
            <p:cNvPr id="226" name="Google Shape;686;p31">
              <a:extLst>
                <a:ext uri="{FF2B5EF4-FFF2-40B4-BE49-F238E27FC236}">
                  <a16:creationId xmlns:a16="http://schemas.microsoft.com/office/drawing/2014/main" id="{FE1C3B11-6BE5-BB5E-B872-426DAF02E42E}"/>
                </a:ext>
              </a:extLst>
            </p:cNvPr>
            <p:cNvPicPr preferRelativeResize="0"/>
            <p:nvPr/>
          </p:nvPicPr>
          <p:blipFill rotWithShape="1">
            <a:blip r:embed="rId3">
              <a:alphaModFix/>
            </a:blip>
            <a:srcRect l="38599" t="10224" r="51325" b="78454"/>
            <a:stretch/>
          </p:blipFill>
          <p:spPr>
            <a:xfrm>
              <a:off x="2159232" y="3637612"/>
              <a:ext cx="540363" cy="344552"/>
            </a:xfrm>
            <a:prstGeom prst="rect">
              <a:avLst/>
            </a:prstGeom>
            <a:noFill/>
            <a:ln>
              <a:noFill/>
            </a:ln>
          </p:spPr>
        </p:pic>
        <p:pic>
          <p:nvPicPr>
            <p:cNvPr id="227" name="Google Shape;687;p31">
              <a:extLst>
                <a:ext uri="{FF2B5EF4-FFF2-40B4-BE49-F238E27FC236}">
                  <a16:creationId xmlns:a16="http://schemas.microsoft.com/office/drawing/2014/main" id="{5459920A-5618-1CE4-3010-B9FC339E2650}"/>
                </a:ext>
              </a:extLst>
            </p:cNvPr>
            <p:cNvPicPr preferRelativeResize="0"/>
            <p:nvPr/>
          </p:nvPicPr>
          <p:blipFill rotWithShape="1">
            <a:blip r:embed="rId3">
              <a:alphaModFix/>
            </a:blip>
            <a:srcRect l="38599" t="10224" r="51325" b="78454"/>
            <a:stretch/>
          </p:blipFill>
          <p:spPr>
            <a:xfrm>
              <a:off x="2208262" y="3637612"/>
              <a:ext cx="540363" cy="344552"/>
            </a:xfrm>
            <a:prstGeom prst="rect">
              <a:avLst/>
            </a:prstGeom>
            <a:noFill/>
            <a:ln>
              <a:noFill/>
            </a:ln>
          </p:spPr>
        </p:pic>
        <p:pic>
          <p:nvPicPr>
            <p:cNvPr id="228" name="Google Shape;688;p31">
              <a:extLst>
                <a:ext uri="{FF2B5EF4-FFF2-40B4-BE49-F238E27FC236}">
                  <a16:creationId xmlns:a16="http://schemas.microsoft.com/office/drawing/2014/main" id="{44F315D0-A828-75CC-6A09-12FE43637B2D}"/>
                </a:ext>
              </a:extLst>
            </p:cNvPr>
            <p:cNvPicPr preferRelativeResize="0"/>
            <p:nvPr/>
          </p:nvPicPr>
          <p:blipFill rotWithShape="1">
            <a:blip r:embed="rId3">
              <a:alphaModFix/>
            </a:blip>
            <a:srcRect l="38599" t="10224" r="51325" b="78454"/>
            <a:stretch/>
          </p:blipFill>
          <p:spPr>
            <a:xfrm>
              <a:off x="2257292" y="3637612"/>
              <a:ext cx="540363" cy="344552"/>
            </a:xfrm>
            <a:prstGeom prst="rect">
              <a:avLst/>
            </a:prstGeom>
            <a:noFill/>
            <a:ln>
              <a:noFill/>
            </a:ln>
          </p:spPr>
        </p:pic>
        <p:pic>
          <p:nvPicPr>
            <p:cNvPr id="229" name="Google Shape;689;p31">
              <a:extLst>
                <a:ext uri="{FF2B5EF4-FFF2-40B4-BE49-F238E27FC236}">
                  <a16:creationId xmlns:a16="http://schemas.microsoft.com/office/drawing/2014/main" id="{E647F6A0-22BD-275C-9FB6-91D62BE4CBDB}"/>
                </a:ext>
              </a:extLst>
            </p:cNvPr>
            <p:cNvPicPr preferRelativeResize="0"/>
            <p:nvPr/>
          </p:nvPicPr>
          <p:blipFill rotWithShape="1">
            <a:blip r:embed="rId3">
              <a:alphaModFix/>
            </a:blip>
            <a:srcRect l="38599" t="10224" r="51325" b="78454"/>
            <a:stretch/>
          </p:blipFill>
          <p:spPr>
            <a:xfrm>
              <a:off x="2306322" y="3637612"/>
              <a:ext cx="540363" cy="344552"/>
            </a:xfrm>
            <a:prstGeom prst="rect">
              <a:avLst/>
            </a:prstGeom>
            <a:noFill/>
            <a:ln>
              <a:noFill/>
            </a:ln>
          </p:spPr>
        </p:pic>
        <p:pic>
          <p:nvPicPr>
            <p:cNvPr id="230" name="Google Shape;690;p31">
              <a:extLst>
                <a:ext uri="{FF2B5EF4-FFF2-40B4-BE49-F238E27FC236}">
                  <a16:creationId xmlns:a16="http://schemas.microsoft.com/office/drawing/2014/main" id="{968EC3E5-4148-F95E-0164-B422D34E9B5E}"/>
                </a:ext>
              </a:extLst>
            </p:cNvPr>
            <p:cNvPicPr preferRelativeResize="0"/>
            <p:nvPr/>
          </p:nvPicPr>
          <p:blipFill rotWithShape="1">
            <a:blip r:embed="rId3">
              <a:alphaModFix/>
            </a:blip>
            <a:srcRect l="38599" t="10224" r="51325" b="78454"/>
            <a:stretch/>
          </p:blipFill>
          <p:spPr>
            <a:xfrm>
              <a:off x="2355352" y="3637612"/>
              <a:ext cx="540363" cy="344552"/>
            </a:xfrm>
            <a:prstGeom prst="rect">
              <a:avLst/>
            </a:prstGeom>
            <a:noFill/>
            <a:ln>
              <a:noFill/>
            </a:ln>
          </p:spPr>
        </p:pic>
        <p:pic>
          <p:nvPicPr>
            <p:cNvPr id="231" name="Google Shape;691;p31">
              <a:extLst>
                <a:ext uri="{FF2B5EF4-FFF2-40B4-BE49-F238E27FC236}">
                  <a16:creationId xmlns:a16="http://schemas.microsoft.com/office/drawing/2014/main" id="{F867F76A-196A-48FE-325D-986A1F60B8FE}"/>
                </a:ext>
              </a:extLst>
            </p:cNvPr>
            <p:cNvPicPr preferRelativeResize="0"/>
            <p:nvPr/>
          </p:nvPicPr>
          <p:blipFill rotWithShape="1">
            <a:blip r:embed="rId3">
              <a:alphaModFix/>
            </a:blip>
            <a:srcRect l="38599" t="10224" r="51325" b="78454"/>
            <a:stretch/>
          </p:blipFill>
          <p:spPr>
            <a:xfrm>
              <a:off x="2404382" y="3637612"/>
              <a:ext cx="540363" cy="344552"/>
            </a:xfrm>
            <a:prstGeom prst="rect">
              <a:avLst/>
            </a:prstGeom>
            <a:noFill/>
            <a:ln>
              <a:noFill/>
            </a:ln>
          </p:spPr>
        </p:pic>
        <p:pic>
          <p:nvPicPr>
            <p:cNvPr id="232" name="Google Shape;692;p31">
              <a:extLst>
                <a:ext uri="{FF2B5EF4-FFF2-40B4-BE49-F238E27FC236}">
                  <a16:creationId xmlns:a16="http://schemas.microsoft.com/office/drawing/2014/main" id="{9E8FC00B-C06A-7055-F747-92F7982B94A3}"/>
                </a:ext>
              </a:extLst>
            </p:cNvPr>
            <p:cNvPicPr preferRelativeResize="0"/>
            <p:nvPr/>
          </p:nvPicPr>
          <p:blipFill rotWithShape="1">
            <a:blip r:embed="rId3">
              <a:alphaModFix/>
            </a:blip>
            <a:srcRect l="38599" t="10224" r="51325" b="78454"/>
            <a:stretch/>
          </p:blipFill>
          <p:spPr>
            <a:xfrm>
              <a:off x="2453412" y="3637612"/>
              <a:ext cx="540363" cy="344552"/>
            </a:xfrm>
            <a:prstGeom prst="rect">
              <a:avLst/>
            </a:prstGeom>
            <a:noFill/>
            <a:ln>
              <a:noFill/>
            </a:ln>
          </p:spPr>
        </p:pic>
        <p:pic>
          <p:nvPicPr>
            <p:cNvPr id="233" name="Google Shape;693;p31">
              <a:extLst>
                <a:ext uri="{FF2B5EF4-FFF2-40B4-BE49-F238E27FC236}">
                  <a16:creationId xmlns:a16="http://schemas.microsoft.com/office/drawing/2014/main" id="{36DF7B4E-D7B5-5C32-605D-3862004E5166}"/>
                </a:ext>
              </a:extLst>
            </p:cNvPr>
            <p:cNvPicPr preferRelativeResize="0"/>
            <p:nvPr/>
          </p:nvPicPr>
          <p:blipFill rotWithShape="1">
            <a:blip r:embed="rId3">
              <a:alphaModFix/>
            </a:blip>
            <a:srcRect l="38599" t="10224" r="51325" b="78454"/>
            <a:stretch/>
          </p:blipFill>
          <p:spPr>
            <a:xfrm>
              <a:off x="2502442" y="3637612"/>
              <a:ext cx="540363" cy="344552"/>
            </a:xfrm>
            <a:prstGeom prst="rect">
              <a:avLst/>
            </a:prstGeom>
            <a:noFill/>
            <a:ln>
              <a:noFill/>
            </a:ln>
          </p:spPr>
        </p:pic>
        <p:pic>
          <p:nvPicPr>
            <p:cNvPr id="234" name="Google Shape;694;p31">
              <a:extLst>
                <a:ext uri="{FF2B5EF4-FFF2-40B4-BE49-F238E27FC236}">
                  <a16:creationId xmlns:a16="http://schemas.microsoft.com/office/drawing/2014/main" id="{5C3D40BB-729A-466A-B6FF-1658BEF16902}"/>
                </a:ext>
              </a:extLst>
            </p:cNvPr>
            <p:cNvPicPr preferRelativeResize="0"/>
            <p:nvPr/>
          </p:nvPicPr>
          <p:blipFill rotWithShape="1">
            <a:blip r:embed="rId3">
              <a:alphaModFix/>
            </a:blip>
            <a:srcRect l="38599" t="10224" r="51325" b="78454"/>
            <a:stretch/>
          </p:blipFill>
          <p:spPr>
            <a:xfrm>
              <a:off x="2551472" y="3637612"/>
              <a:ext cx="540363" cy="344552"/>
            </a:xfrm>
            <a:prstGeom prst="rect">
              <a:avLst/>
            </a:prstGeom>
            <a:noFill/>
            <a:ln>
              <a:noFill/>
            </a:ln>
          </p:spPr>
        </p:pic>
        <p:pic>
          <p:nvPicPr>
            <p:cNvPr id="235" name="Google Shape;695;p31">
              <a:extLst>
                <a:ext uri="{FF2B5EF4-FFF2-40B4-BE49-F238E27FC236}">
                  <a16:creationId xmlns:a16="http://schemas.microsoft.com/office/drawing/2014/main" id="{1559AA90-3C66-6AE2-4502-53CE0F77C035}"/>
                </a:ext>
              </a:extLst>
            </p:cNvPr>
            <p:cNvPicPr preferRelativeResize="0"/>
            <p:nvPr/>
          </p:nvPicPr>
          <p:blipFill rotWithShape="1">
            <a:blip r:embed="rId3">
              <a:alphaModFix/>
            </a:blip>
            <a:srcRect l="38599" t="10224" r="51325" b="78454"/>
            <a:stretch/>
          </p:blipFill>
          <p:spPr>
            <a:xfrm>
              <a:off x="2600502" y="3637612"/>
              <a:ext cx="540363" cy="344552"/>
            </a:xfrm>
            <a:prstGeom prst="rect">
              <a:avLst/>
            </a:prstGeom>
            <a:noFill/>
            <a:ln>
              <a:noFill/>
            </a:ln>
          </p:spPr>
        </p:pic>
        <p:pic>
          <p:nvPicPr>
            <p:cNvPr id="236" name="Google Shape;696;p31">
              <a:extLst>
                <a:ext uri="{FF2B5EF4-FFF2-40B4-BE49-F238E27FC236}">
                  <a16:creationId xmlns:a16="http://schemas.microsoft.com/office/drawing/2014/main" id="{A04294D0-6060-0766-4186-2866AEBA86C0}"/>
                </a:ext>
              </a:extLst>
            </p:cNvPr>
            <p:cNvPicPr preferRelativeResize="0"/>
            <p:nvPr/>
          </p:nvPicPr>
          <p:blipFill rotWithShape="1">
            <a:blip r:embed="rId3">
              <a:alphaModFix/>
            </a:blip>
            <a:srcRect l="38599" t="10224" r="51325" b="78454"/>
            <a:stretch/>
          </p:blipFill>
          <p:spPr>
            <a:xfrm>
              <a:off x="2649532" y="3637612"/>
              <a:ext cx="540363" cy="344552"/>
            </a:xfrm>
            <a:prstGeom prst="rect">
              <a:avLst/>
            </a:prstGeom>
            <a:noFill/>
            <a:ln>
              <a:noFill/>
            </a:ln>
          </p:spPr>
        </p:pic>
        <p:pic>
          <p:nvPicPr>
            <p:cNvPr id="237" name="Google Shape;697;p31">
              <a:extLst>
                <a:ext uri="{FF2B5EF4-FFF2-40B4-BE49-F238E27FC236}">
                  <a16:creationId xmlns:a16="http://schemas.microsoft.com/office/drawing/2014/main" id="{99E28B60-C137-4DF2-B69F-85300A6B6DED}"/>
                </a:ext>
              </a:extLst>
            </p:cNvPr>
            <p:cNvPicPr preferRelativeResize="0"/>
            <p:nvPr/>
          </p:nvPicPr>
          <p:blipFill rotWithShape="1">
            <a:blip r:embed="rId3">
              <a:alphaModFix/>
            </a:blip>
            <a:srcRect l="38599" t="10224" r="51325" b="78454"/>
            <a:stretch/>
          </p:blipFill>
          <p:spPr>
            <a:xfrm>
              <a:off x="2698562" y="3637612"/>
              <a:ext cx="540363" cy="344552"/>
            </a:xfrm>
            <a:prstGeom prst="rect">
              <a:avLst/>
            </a:prstGeom>
            <a:noFill/>
            <a:ln>
              <a:noFill/>
            </a:ln>
          </p:spPr>
        </p:pic>
        <p:pic>
          <p:nvPicPr>
            <p:cNvPr id="238" name="Google Shape;698;p31">
              <a:extLst>
                <a:ext uri="{FF2B5EF4-FFF2-40B4-BE49-F238E27FC236}">
                  <a16:creationId xmlns:a16="http://schemas.microsoft.com/office/drawing/2014/main" id="{38B6CEDE-950A-9997-1CCB-175D012FB3F2}"/>
                </a:ext>
              </a:extLst>
            </p:cNvPr>
            <p:cNvPicPr preferRelativeResize="0"/>
            <p:nvPr/>
          </p:nvPicPr>
          <p:blipFill rotWithShape="1">
            <a:blip r:embed="rId3">
              <a:alphaModFix/>
            </a:blip>
            <a:srcRect l="38599" t="10224" r="51325" b="78454"/>
            <a:stretch/>
          </p:blipFill>
          <p:spPr>
            <a:xfrm>
              <a:off x="2747592" y="3637612"/>
              <a:ext cx="540363" cy="344552"/>
            </a:xfrm>
            <a:prstGeom prst="rect">
              <a:avLst/>
            </a:prstGeom>
            <a:noFill/>
            <a:ln>
              <a:noFill/>
            </a:ln>
          </p:spPr>
        </p:pic>
        <p:pic>
          <p:nvPicPr>
            <p:cNvPr id="239" name="Google Shape;699;p31">
              <a:extLst>
                <a:ext uri="{FF2B5EF4-FFF2-40B4-BE49-F238E27FC236}">
                  <a16:creationId xmlns:a16="http://schemas.microsoft.com/office/drawing/2014/main" id="{7C2BB51E-7B93-33B3-FDC7-C2B991C204B7}"/>
                </a:ext>
              </a:extLst>
            </p:cNvPr>
            <p:cNvPicPr preferRelativeResize="0"/>
            <p:nvPr/>
          </p:nvPicPr>
          <p:blipFill rotWithShape="1">
            <a:blip r:embed="rId3">
              <a:alphaModFix/>
            </a:blip>
            <a:srcRect l="38599" t="10224" r="51325" b="78454"/>
            <a:stretch/>
          </p:blipFill>
          <p:spPr>
            <a:xfrm>
              <a:off x="2796622" y="3637612"/>
              <a:ext cx="540363" cy="344552"/>
            </a:xfrm>
            <a:prstGeom prst="rect">
              <a:avLst/>
            </a:prstGeom>
            <a:noFill/>
            <a:ln>
              <a:noFill/>
            </a:ln>
          </p:spPr>
        </p:pic>
        <p:pic>
          <p:nvPicPr>
            <p:cNvPr id="240" name="Google Shape;700;p31">
              <a:extLst>
                <a:ext uri="{FF2B5EF4-FFF2-40B4-BE49-F238E27FC236}">
                  <a16:creationId xmlns:a16="http://schemas.microsoft.com/office/drawing/2014/main" id="{3EA9847D-31D1-A60C-0A11-665D8D0479E0}"/>
                </a:ext>
              </a:extLst>
            </p:cNvPr>
            <p:cNvPicPr preferRelativeResize="0"/>
            <p:nvPr/>
          </p:nvPicPr>
          <p:blipFill rotWithShape="1">
            <a:blip r:embed="rId3">
              <a:alphaModFix/>
            </a:blip>
            <a:srcRect l="38599" t="10224" r="51325" b="78454"/>
            <a:stretch/>
          </p:blipFill>
          <p:spPr>
            <a:xfrm>
              <a:off x="2845652" y="3637612"/>
              <a:ext cx="540363" cy="344552"/>
            </a:xfrm>
            <a:prstGeom prst="rect">
              <a:avLst/>
            </a:prstGeom>
            <a:noFill/>
            <a:ln>
              <a:noFill/>
            </a:ln>
          </p:spPr>
        </p:pic>
        <p:pic>
          <p:nvPicPr>
            <p:cNvPr id="241" name="Google Shape;701;p31">
              <a:extLst>
                <a:ext uri="{FF2B5EF4-FFF2-40B4-BE49-F238E27FC236}">
                  <a16:creationId xmlns:a16="http://schemas.microsoft.com/office/drawing/2014/main" id="{A8282FAD-36A2-5912-37EC-116726E1A6EA}"/>
                </a:ext>
              </a:extLst>
            </p:cNvPr>
            <p:cNvPicPr preferRelativeResize="0"/>
            <p:nvPr/>
          </p:nvPicPr>
          <p:blipFill rotWithShape="1">
            <a:blip r:embed="rId3">
              <a:alphaModFix/>
            </a:blip>
            <a:srcRect l="38599" t="10224" r="51325" b="78454"/>
            <a:stretch/>
          </p:blipFill>
          <p:spPr>
            <a:xfrm>
              <a:off x="2894682" y="3637612"/>
              <a:ext cx="540363" cy="344552"/>
            </a:xfrm>
            <a:prstGeom prst="rect">
              <a:avLst/>
            </a:prstGeom>
            <a:noFill/>
            <a:ln>
              <a:noFill/>
            </a:ln>
          </p:spPr>
        </p:pic>
        <p:pic>
          <p:nvPicPr>
            <p:cNvPr id="242" name="Google Shape;702;p31">
              <a:extLst>
                <a:ext uri="{FF2B5EF4-FFF2-40B4-BE49-F238E27FC236}">
                  <a16:creationId xmlns:a16="http://schemas.microsoft.com/office/drawing/2014/main" id="{01E89E4E-A23D-B9E7-8CAC-32A48B4E18C8}"/>
                </a:ext>
              </a:extLst>
            </p:cNvPr>
            <p:cNvPicPr preferRelativeResize="0"/>
            <p:nvPr/>
          </p:nvPicPr>
          <p:blipFill rotWithShape="1">
            <a:blip r:embed="rId3">
              <a:alphaModFix/>
            </a:blip>
            <a:srcRect l="38599" t="10224" r="51325" b="78454"/>
            <a:stretch/>
          </p:blipFill>
          <p:spPr>
            <a:xfrm>
              <a:off x="2943712" y="3637612"/>
              <a:ext cx="540363" cy="344552"/>
            </a:xfrm>
            <a:prstGeom prst="rect">
              <a:avLst/>
            </a:prstGeom>
            <a:noFill/>
            <a:ln>
              <a:noFill/>
            </a:ln>
          </p:spPr>
        </p:pic>
        <p:pic>
          <p:nvPicPr>
            <p:cNvPr id="243" name="Google Shape;703;p31">
              <a:extLst>
                <a:ext uri="{FF2B5EF4-FFF2-40B4-BE49-F238E27FC236}">
                  <a16:creationId xmlns:a16="http://schemas.microsoft.com/office/drawing/2014/main" id="{E3BD8BE5-7C5E-70AB-F622-186FD4A17774}"/>
                </a:ext>
              </a:extLst>
            </p:cNvPr>
            <p:cNvPicPr preferRelativeResize="0"/>
            <p:nvPr/>
          </p:nvPicPr>
          <p:blipFill rotWithShape="1">
            <a:blip r:embed="rId3">
              <a:alphaModFix/>
            </a:blip>
            <a:srcRect l="38599" t="10224" r="51325" b="78454"/>
            <a:stretch/>
          </p:blipFill>
          <p:spPr>
            <a:xfrm>
              <a:off x="2992742" y="3637612"/>
              <a:ext cx="540363" cy="344552"/>
            </a:xfrm>
            <a:prstGeom prst="rect">
              <a:avLst/>
            </a:prstGeom>
            <a:noFill/>
            <a:ln>
              <a:noFill/>
            </a:ln>
          </p:spPr>
        </p:pic>
        <p:pic>
          <p:nvPicPr>
            <p:cNvPr id="244" name="Google Shape;704;p31">
              <a:extLst>
                <a:ext uri="{FF2B5EF4-FFF2-40B4-BE49-F238E27FC236}">
                  <a16:creationId xmlns:a16="http://schemas.microsoft.com/office/drawing/2014/main" id="{0258D0D5-ED64-54DE-5B62-3F4B191A4ED5}"/>
                </a:ext>
              </a:extLst>
            </p:cNvPr>
            <p:cNvPicPr preferRelativeResize="0"/>
            <p:nvPr/>
          </p:nvPicPr>
          <p:blipFill rotWithShape="1">
            <a:blip r:embed="rId3">
              <a:alphaModFix/>
            </a:blip>
            <a:srcRect l="38599" t="10224" r="51325" b="78454"/>
            <a:stretch/>
          </p:blipFill>
          <p:spPr>
            <a:xfrm>
              <a:off x="3041772" y="3637612"/>
              <a:ext cx="540363" cy="344552"/>
            </a:xfrm>
            <a:prstGeom prst="rect">
              <a:avLst/>
            </a:prstGeom>
            <a:noFill/>
            <a:ln>
              <a:noFill/>
            </a:ln>
          </p:spPr>
        </p:pic>
        <p:pic>
          <p:nvPicPr>
            <p:cNvPr id="245" name="Google Shape;705;p31">
              <a:extLst>
                <a:ext uri="{FF2B5EF4-FFF2-40B4-BE49-F238E27FC236}">
                  <a16:creationId xmlns:a16="http://schemas.microsoft.com/office/drawing/2014/main" id="{E1E68766-0EAA-97D3-5555-8A51F1786EC7}"/>
                </a:ext>
              </a:extLst>
            </p:cNvPr>
            <p:cNvPicPr preferRelativeResize="0"/>
            <p:nvPr/>
          </p:nvPicPr>
          <p:blipFill rotWithShape="1">
            <a:blip r:embed="rId3">
              <a:alphaModFix/>
            </a:blip>
            <a:srcRect l="38599" t="10224" r="51325" b="78454"/>
            <a:stretch/>
          </p:blipFill>
          <p:spPr>
            <a:xfrm>
              <a:off x="3090802" y="3637612"/>
              <a:ext cx="540363" cy="344552"/>
            </a:xfrm>
            <a:prstGeom prst="rect">
              <a:avLst/>
            </a:prstGeom>
            <a:noFill/>
            <a:ln>
              <a:noFill/>
            </a:ln>
          </p:spPr>
        </p:pic>
        <p:pic>
          <p:nvPicPr>
            <p:cNvPr id="246" name="Google Shape;706;p31">
              <a:extLst>
                <a:ext uri="{FF2B5EF4-FFF2-40B4-BE49-F238E27FC236}">
                  <a16:creationId xmlns:a16="http://schemas.microsoft.com/office/drawing/2014/main" id="{0BB3DD4B-12D0-D99B-0EB9-5E476D7D6849}"/>
                </a:ext>
              </a:extLst>
            </p:cNvPr>
            <p:cNvPicPr preferRelativeResize="0"/>
            <p:nvPr/>
          </p:nvPicPr>
          <p:blipFill rotWithShape="1">
            <a:blip r:embed="rId3">
              <a:alphaModFix/>
            </a:blip>
            <a:srcRect l="38599" t="10224" r="51325" b="78454"/>
            <a:stretch/>
          </p:blipFill>
          <p:spPr>
            <a:xfrm>
              <a:off x="3139832" y="3637612"/>
              <a:ext cx="540363" cy="344552"/>
            </a:xfrm>
            <a:prstGeom prst="rect">
              <a:avLst/>
            </a:prstGeom>
            <a:noFill/>
            <a:ln>
              <a:noFill/>
            </a:ln>
          </p:spPr>
        </p:pic>
        <p:pic>
          <p:nvPicPr>
            <p:cNvPr id="247" name="Google Shape;707;p31">
              <a:extLst>
                <a:ext uri="{FF2B5EF4-FFF2-40B4-BE49-F238E27FC236}">
                  <a16:creationId xmlns:a16="http://schemas.microsoft.com/office/drawing/2014/main" id="{1E168610-1631-B266-973A-DE4AD6950B9A}"/>
                </a:ext>
              </a:extLst>
            </p:cNvPr>
            <p:cNvPicPr preferRelativeResize="0"/>
            <p:nvPr/>
          </p:nvPicPr>
          <p:blipFill rotWithShape="1">
            <a:blip r:embed="rId3">
              <a:alphaModFix/>
            </a:blip>
            <a:srcRect l="38599" t="10224" r="51325" b="78454"/>
            <a:stretch/>
          </p:blipFill>
          <p:spPr>
            <a:xfrm>
              <a:off x="3188862" y="3637612"/>
              <a:ext cx="540363" cy="344552"/>
            </a:xfrm>
            <a:prstGeom prst="rect">
              <a:avLst/>
            </a:prstGeom>
            <a:noFill/>
            <a:ln>
              <a:noFill/>
            </a:ln>
          </p:spPr>
        </p:pic>
        <p:pic>
          <p:nvPicPr>
            <p:cNvPr id="248" name="Google Shape;708;p31">
              <a:extLst>
                <a:ext uri="{FF2B5EF4-FFF2-40B4-BE49-F238E27FC236}">
                  <a16:creationId xmlns:a16="http://schemas.microsoft.com/office/drawing/2014/main" id="{13417D92-91B6-208C-1E96-0E34C2C9A482}"/>
                </a:ext>
              </a:extLst>
            </p:cNvPr>
            <p:cNvPicPr preferRelativeResize="0"/>
            <p:nvPr/>
          </p:nvPicPr>
          <p:blipFill rotWithShape="1">
            <a:blip r:embed="rId3">
              <a:alphaModFix/>
            </a:blip>
            <a:srcRect l="38599" t="10224" r="51325" b="78454"/>
            <a:stretch/>
          </p:blipFill>
          <p:spPr>
            <a:xfrm>
              <a:off x="3237892" y="3637612"/>
              <a:ext cx="540363" cy="344552"/>
            </a:xfrm>
            <a:prstGeom prst="rect">
              <a:avLst/>
            </a:prstGeom>
            <a:noFill/>
            <a:ln>
              <a:noFill/>
            </a:ln>
          </p:spPr>
        </p:pic>
        <p:pic>
          <p:nvPicPr>
            <p:cNvPr id="249" name="Google Shape;709;p31">
              <a:extLst>
                <a:ext uri="{FF2B5EF4-FFF2-40B4-BE49-F238E27FC236}">
                  <a16:creationId xmlns:a16="http://schemas.microsoft.com/office/drawing/2014/main" id="{087A4754-543A-A4BC-590F-0E63A06EFDAF}"/>
                </a:ext>
              </a:extLst>
            </p:cNvPr>
            <p:cNvPicPr preferRelativeResize="0"/>
            <p:nvPr/>
          </p:nvPicPr>
          <p:blipFill rotWithShape="1">
            <a:blip r:embed="rId3">
              <a:alphaModFix/>
            </a:blip>
            <a:srcRect l="38599" t="10224" r="51325" b="78454"/>
            <a:stretch/>
          </p:blipFill>
          <p:spPr>
            <a:xfrm>
              <a:off x="3286922" y="3637612"/>
              <a:ext cx="540363" cy="344552"/>
            </a:xfrm>
            <a:prstGeom prst="rect">
              <a:avLst/>
            </a:prstGeom>
            <a:noFill/>
            <a:ln>
              <a:noFill/>
            </a:ln>
          </p:spPr>
        </p:pic>
        <p:pic>
          <p:nvPicPr>
            <p:cNvPr id="250" name="Google Shape;710;p31">
              <a:extLst>
                <a:ext uri="{FF2B5EF4-FFF2-40B4-BE49-F238E27FC236}">
                  <a16:creationId xmlns:a16="http://schemas.microsoft.com/office/drawing/2014/main" id="{D449F280-355D-BAA4-02D9-7F3BACFB691F}"/>
                </a:ext>
              </a:extLst>
            </p:cNvPr>
            <p:cNvPicPr preferRelativeResize="0"/>
            <p:nvPr/>
          </p:nvPicPr>
          <p:blipFill rotWithShape="1">
            <a:blip r:embed="rId3">
              <a:alphaModFix/>
            </a:blip>
            <a:srcRect l="38599" t="10224" r="51325" b="78454"/>
            <a:stretch/>
          </p:blipFill>
          <p:spPr>
            <a:xfrm>
              <a:off x="3335952" y="3637612"/>
              <a:ext cx="540363" cy="344552"/>
            </a:xfrm>
            <a:prstGeom prst="rect">
              <a:avLst/>
            </a:prstGeom>
            <a:noFill/>
            <a:ln>
              <a:noFill/>
            </a:ln>
          </p:spPr>
        </p:pic>
        <p:pic>
          <p:nvPicPr>
            <p:cNvPr id="251" name="Google Shape;711;p31">
              <a:extLst>
                <a:ext uri="{FF2B5EF4-FFF2-40B4-BE49-F238E27FC236}">
                  <a16:creationId xmlns:a16="http://schemas.microsoft.com/office/drawing/2014/main" id="{E86A2B14-B0B7-CD1E-DBF5-56AE8A839F13}"/>
                </a:ext>
              </a:extLst>
            </p:cNvPr>
            <p:cNvPicPr preferRelativeResize="0"/>
            <p:nvPr/>
          </p:nvPicPr>
          <p:blipFill rotWithShape="1">
            <a:blip r:embed="rId3">
              <a:alphaModFix/>
            </a:blip>
            <a:srcRect l="38599" t="10224" r="51325" b="78454"/>
            <a:stretch/>
          </p:blipFill>
          <p:spPr>
            <a:xfrm>
              <a:off x="3384982" y="3637612"/>
              <a:ext cx="540363" cy="344552"/>
            </a:xfrm>
            <a:prstGeom prst="rect">
              <a:avLst/>
            </a:prstGeom>
            <a:noFill/>
            <a:ln>
              <a:noFill/>
            </a:ln>
          </p:spPr>
        </p:pic>
        <p:pic>
          <p:nvPicPr>
            <p:cNvPr id="252" name="Google Shape;712;p31">
              <a:extLst>
                <a:ext uri="{FF2B5EF4-FFF2-40B4-BE49-F238E27FC236}">
                  <a16:creationId xmlns:a16="http://schemas.microsoft.com/office/drawing/2014/main" id="{E440C75B-9683-A632-BCBE-DD8148F1CA00}"/>
                </a:ext>
              </a:extLst>
            </p:cNvPr>
            <p:cNvPicPr preferRelativeResize="0"/>
            <p:nvPr/>
          </p:nvPicPr>
          <p:blipFill rotWithShape="1">
            <a:blip r:embed="rId3">
              <a:alphaModFix/>
            </a:blip>
            <a:srcRect l="38599" t="10224" r="51325" b="78454"/>
            <a:stretch/>
          </p:blipFill>
          <p:spPr>
            <a:xfrm>
              <a:off x="3434012" y="3637612"/>
              <a:ext cx="540363" cy="344552"/>
            </a:xfrm>
            <a:prstGeom prst="rect">
              <a:avLst/>
            </a:prstGeom>
            <a:noFill/>
            <a:ln>
              <a:noFill/>
            </a:ln>
          </p:spPr>
        </p:pic>
        <p:pic>
          <p:nvPicPr>
            <p:cNvPr id="253" name="Google Shape;713;p31">
              <a:extLst>
                <a:ext uri="{FF2B5EF4-FFF2-40B4-BE49-F238E27FC236}">
                  <a16:creationId xmlns:a16="http://schemas.microsoft.com/office/drawing/2014/main" id="{14E08378-9489-57B9-ECC8-41FE4DBFEE5D}"/>
                </a:ext>
              </a:extLst>
            </p:cNvPr>
            <p:cNvPicPr preferRelativeResize="0"/>
            <p:nvPr/>
          </p:nvPicPr>
          <p:blipFill rotWithShape="1">
            <a:blip r:embed="rId3">
              <a:alphaModFix/>
            </a:blip>
            <a:srcRect l="38599" t="10224" r="51325" b="78454"/>
            <a:stretch/>
          </p:blipFill>
          <p:spPr>
            <a:xfrm>
              <a:off x="3483042" y="3637612"/>
              <a:ext cx="540363" cy="344552"/>
            </a:xfrm>
            <a:prstGeom prst="rect">
              <a:avLst/>
            </a:prstGeom>
            <a:noFill/>
            <a:ln>
              <a:noFill/>
            </a:ln>
          </p:spPr>
        </p:pic>
        <p:pic>
          <p:nvPicPr>
            <p:cNvPr id="254" name="Google Shape;714;p31">
              <a:extLst>
                <a:ext uri="{FF2B5EF4-FFF2-40B4-BE49-F238E27FC236}">
                  <a16:creationId xmlns:a16="http://schemas.microsoft.com/office/drawing/2014/main" id="{B34A60A4-8A73-E86B-DF7A-4120966CD44C}"/>
                </a:ext>
              </a:extLst>
            </p:cNvPr>
            <p:cNvPicPr preferRelativeResize="0"/>
            <p:nvPr/>
          </p:nvPicPr>
          <p:blipFill rotWithShape="1">
            <a:blip r:embed="rId3">
              <a:alphaModFix/>
            </a:blip>
            <a:srcRect l="38599" t="10224" r="51325" b="78454"/>
            <a:stretch/>
          </p:blipFill>
          <p:spPr>
            <a:xfrm>
              <a:off x="3532072" y="3637612"/>
              <a:ext cx="540363" cy="344552"/>
            </a:xfrm>
            <a:prstGeom prst="rect">
              <a:avLst/>
            </a:prstGeom>
            <a:noFill/>
            <a:ln>
              <a:noFill/>
            </a:ln>
          </p:spPr>
        </p:pic>
        <p:pic>
          <p:nvPicPr>
            <p:cNvPr id="255" name="Google Shape;715;p31">
              <a:extLst>
                <a:ext uri="{FF2B5EF4-FFF2-40B4-BE49-F238E27FC236}">
                  <a16:creationId xmlns:a16="http://schemas.microsoft.com/office/drawing/2014/main" id="{F1DCDF90-CA35-FFD1-201B-EC39A49C1466}"/>
                </a:ext>
              </a:extLst>
            </p:cNvPr>
            <p:cNvPicPr preferRelativeResize="0"/>
            <p:nvPr/>
          </p:nvPicPr>
          <p:blipFill rotWithShape="1">
            <a:blip r:embed="rId3">
              <a:alphaModFix/>
            </a:blip>
            <a:srcRect l="38599" t="10224" r="51325" b="78454"/>
            <a:stretch/>
          </p:blipFill>
          <p:spPr>
            <a:xfrm>
              <a:off x="3581102" y="3637612"/>
              <a:ext cx="540363" cy="344552"/>
            </a:xfrm>
            <a:prstGeom prst="rect">
              <a:avLst/>
            </a:prstGeom>
            <a:noFill/>
            <a:ln>
              <a:noFill/>
            </a:ln>
          </p:spPr>
        </p:pic>
        <p:pic>
          <p:nvPicPr>
            <p:cNvPr id="256" name="Google Shape;716;p31">
              <a:extLst>
                <a:ext uri="{FF2B5EF4-FFF2-40B4-BE49-F238E27FC236}">
                  <a16:creationId xmlns:a16="http://schemas.microsoft.com/office/drawing/2014/main" id="{5D0C74C9-77C3-FEA7-EDF4-2366EA48FEBA}"/>
                </a:ext>
              </a:extLst>
            </p:cNvPr>
            <p:cNvPicPr preferRelativeResize="0"/>
            <p:nvPr/>
          </p:nvPicPr>
          <p:blipFill rotWithShape="1">
            <a:blip r:embed="rId3">
              <a:alphaModFix/>
            </a:blip>
            <a:srcRect l="38599" t="10224" r="51325" b="78454"/>
            <a:stretch/>
          </p:blipFill>
          <p:spPr>
            <a:xfrm>
              <a:off x="3630132" y="3637612"/>
              <a:ext cx="540363" cy="344552"/>
            </a:xfrm>
            <a:prstGeom prst="rect">
              <a:avLst/>
            </a:prstGeom>
            <a:noFill/>
            <a:ln>
              <a:noFill/>
            </a:ln>
          </p:spPr>
        </p:pic>
        <p:pic>
          <p:nvPicPr>
            <p:cNvPr id="257" name="Google Shape;717;p31">
              <a:extLst>
                <a:ext uri="{FF2B5EF4-FFF2-40B4-BE49-F238E27FC236}">
                  <a16:creationId xmlns:a16="http://schemas.microsoft.com/office/drawing/2014/main" id="{C12AC55D-196F-76CC-7644-055770755BFF}"/>
                </a:ext>
              </a:extLst>
            </p:cNvPr>
            <p:cNvPicPr preferRelativeResize="0"/>
            <p:nvPr/>
          </p:nvPicPr>
          <p:blipFill rotWithShape="1">
            <a:blip r:embed="rId3">
              <a:alphaModFix/>
            </a:blip>
            <a:srcRect l="38599" t="10224" r="51325" b="78454"/>
            <a:stretch/>
          </p:blipFill>
          <p:spPr>
            <a:xfrm>
              <a:off x="3679162" y="3637612"/>
              <a:ext cx="540363" cy="344552"/>
            </a:xfrm>
            <a:prstGeom prst="rect">
              <a:avLst/>
            </a:prstGeom>
            <a:noFill/>
            <a:ln>
              <a:noFill/>
            </a:ln>
          </p:spPr>
        </p:pic>
        <p:pic>
          <p:nvPicPr>
            <p:cNvPr id="258" name="Google Shape;718;p31">
              <a:extLst>
                <a:ext uri="{FF2B5EF4-FFF2-40B4-BE49-F238E27FC236}">
                  <a16:creationId xmlns:a16="http://schemas.microsoft.com/office/drawing/2014/main" id="{5E515E53-987D-9FE5-E88B-98D1631127F8}"/>
                </a:ext>
              </a:extLst>
            </p:cNvPr>
            <p:cNvPicPr preferRelativeResize="0"/>
            <p:nvPr/>
          </p:nvPicPr>
          <p:blipFill rotWithShape="1">
            <a:blip r:embed="rId3">
              <a:alphaModFix/>
            </a:blip>
            <a:srcRect l="38599" t="10224" r="51325" b="78454"/>
            <a:stretch/>
          </p:blipFill>
          <p:spPr>
            <a:xfrm>
              <a:off x="3728192" y="3637612"/>
              <a:ext cx="540363" cy="344552"/>
            </a:xfrm>
            <a:prstGeom prst="rect">
              <a:avLst/>
            </a:prstGeom>
            <a:noFill/>
            <a:ln>
              <a:noFill/>
            </a:ln>
          </p:spPr>
        </p:pic>
        <p:pic>
          <p:nvPicPr>
            <p:cNvPr id="259" name="Google Shape;719;p31">
              <a:extLst>
                <a:ext uri="{FF2B5EF4-FFF2-40B4-BE49-F238E27FC236}">
                  <a16:creationId xmlns:a16="http://schemas.microsoft.com/office/drawing/2014/main" id="{CF4FC0C9-E31A-DAE0-DAC2-D4063CF668F3}"/>
                </a:ext>
              </a:extLst>
            </p:cNvPr>
            <p:cNvPicPr preferRelativeResize="0"/>
            <p:nvPr/>
          </p:nvPicPr>
          <p:blipFill rotWithShape="1">
            <a:blip r:embed="rId3">
              <a:alphaModFix/>
            </a:blip>
            <a:srcRect l="38599" t="10224" r="51325" b="78454"/>
            <a:stretch/>
          </p:blipFill>
          <p:spPr>
            <a:xfrm>
              <a:off x="3777222" y="3637612"/>
              <a:ext cx="540363" cy="344552"/>
            </a:xfrm>
            <a:prstGeom prst="rect">
              <a:avLst/>
            </a:prstGeom>
            <a:noFill/>
            <a:ln>
              <a:noFill/>
            </a:ln>
          </p:spPr>
        </p:pic>
        <p:pic>
          <p:nvPicPr>
            <p:cNvPr id="260" name="Google Shape;720;p31">
              <a:extLst>
                <a:ext uri="{FF2B5EF4-FFF2-40B4-BE49-F238E27FC236}">
                  <a16:creationId xmlns:a16="http://schemas.microsoft.com/office/drawing/2014/main" id="{4275C88C-FD0E-EB96-1595-7400815D9EAE}"/>
                </a:ext>
              </a:extLst>
            </p:cNvPr>
            <p:cNvPicPr preferRelativeResize="0"/>
            <p:nvPr/>
          </p:nvPicPr>
          <p:blipFill rotWithShape="1">
            <a:blip r:embed="rId3">
              <a:alphaModFix/>
            </a:blip>
            <a:srcRect l="38599" t="10224" r="51325" b="78454"/>
            <a:stretch/>
          </p:blipFill>
          <p:spPr>
            <a:xfrm>
              <a:off x="3826252" y="3637612"/>
              <a:ext cx="540363" cy="344552"/>
            </a:xfrm>
            <a:prstGeom prst="rect">
              <a:avLst/>
            </a:prstGeom>
            <a:noFill/>
            <a:ln>
              <a:noFill/>
            </a:ln>
          </p:spPr>
        </p:pic>
        <p:pic>
          <p:nvPicPr>
            <p:cNvPr id="261" name="Google Shape;721;p31">
              <a:extLst>
                <a:ext uri="{FF2B5EF4-FFF2-40B4-BE49-F238E27FC236}">
                  <a16:creationId xmlns:a16="http://schemas.microsoft.com/office/drawing/2014/main" id="{1D0031C6-B855-EEAB-0C3F-434955B8735B}"/>
                </a:ext>
              </a:extLst>
            </p:cNvPr>
            <p:cNvPicPr preferRelativeResize="0"/>
            <p:nvPr/>
          </p:nvPicPr>
          <p:blipFill rotWithShape="1">
            <a:blip r:embed="rId3">
              <a:alphaModFix/>
            </a:blip>
            <a:srcRect l="38599" t="10224" r="51325" b="78454"/>
            <a:stretch/>
          </p:blipFill>
          <p:spPr>
            <a:xfrm>
              <a:off x="3875282" y="3637612"/>
              <a:ext cx="540363" cy="344552"/>
            </a:xfrm>
            <a:prstGeom prst="rect">
              <a:avLst/>
            </a:prstGeom>
            <a:noFill/>
            <a:ln>
              <a:noFill/>
            </a:ln>
          </p:spPr>
        </p:pic>
        <p:pic>
          <p:nvPicPr>
            <p:cNvPr id="262" name="Google Shape;722;p31">
              <a:extLst>
                <a:ext uri="{FF2B5EF4-FFF2-40B4-BE49-F238E27FC236}">
                  <a16:creationId xmlns:a16="http://schemas.microsoft.com/office/drawing/2014/main" id="{B753E75D-BBF3-ADB1-5445-530833FA9E5C}"/>
                </a:ext>
              </a:extLst>
            </p:cNvPr>
            <p:cNvPicPr preferRelativeResize="0"/>
            <p:nvPr/>
          </p:nvPicPr>
          <p:blipFill rotWithShape="1">
            <a:blip r:embed="rId3">
              <a:alphaModFix/>
            </a:blip>
            <a:srcRect l="38599" t="10224" r="51325" b="78454"/>
            <a:stretch/>
          </p:blipFill>
          <p:spPr>
            <a:xfrm>
              <a:off x="3924312" y="3637612"/>
              <a:ext cx="540363" cy="344552"/>
            </a:xfrm>
            <a:prstGeom prst="rect">
              <a:avLst/>
            </a:prstGeom>
            <a:noFill/>
            <a:ln>
              <a:noFill/>
            </a:ln>
          </p:spPr>
        </p:pic>
        <p:pic>
          <p:nvPicPr>
            <p:cNvPr id="263" name="Google Shape;723;p31">
              <a:extLst>
                <a:ext uri="{FF2B5EF4-FFF2-40B4-BE49-F238E27FC236}">
                  <a16:creationId xmlns:a16="http://schemas.microsoft.com/office/drawing/2014/main" id="{45B83926-6E64-0160-D792-0E012A7B1A10}"/>
                </a:ext>
              </a:extLst>
            </p:cNvPr>
            <p:cNvPicPr preferRelativeResize="0"/>
            <p:nvPr/>
          </p:nvPicPr>
          <p:blipFill rotWithShape="1">
            <a:blip r:embed="rId3">
              <a:alphaModFix/>
            </a:blip>
            <a:srcRect l="38599" t="10224" r="51325" b="78454"/>
            <a:stretch/>
          </p:blipFill>
          <p:spPr>
            <a:xfrm>
              <a:off x="3973342" y="3637612"/>
              <a:ext cx="540363" cy="344552"/>
            </a:xfrm>
            <a:prstGeom prst="rect">
              <a:avLst/>
            </a:prstGeom>
            <a:noFill/>
            <a:ln>
              <a:noFill/>
            </a:ln>
          </p:spPr>
        </p:pic>
        <p:pic>
          <p:nvPicPr>
            <p:cNvPr id="264" name="Google Shape;724;p31">
              <a:extLst>
                <a:ext uri="{FF2B5EF4-FFF2-40B4-BE49-F238E27FC236}">
                  <a16:creationId xmlns:a16="http://schemas.microsoft.com/office/drawing/2014/main" id="{D22D040D-6429-37FE-7F40-9FD4473F66A0}"/>
                </a:ext>
              </a:extLst>
            </p:cNvPr>
            <p:cNvPicPr preferRelativeResize="0"/>
            <p:nvPr/>
          </p:nvPicPr>
          <p:blipFill rotWithShape="1">
            <a:blip r:embed="rId3">
              <a:alphaModFix/>
            </a:blip>
            <a:srcRect l="38599" t="10224" r="51325" b="78454"/>
            <a:stretch/>
          </p:blipFill>
          <p:spPr>
            <a:xfrm>
              <a:off x="4022372" y="3637612"/>
              <a:ext cx="540363" cy="344552"/>
            </a:xfrm>
            <a:prstGeom prst="rect">
              <a:avLst/>
            </a:prstGeom>
            <a:noFill/>
            <a:ln>
              <a:noFill/>
            </a:ln>
          </p:spPr>
        </p:pic>
        <p:pic>
          <p:nvPicPr>
            <p:cNvPr id="265" name="Google Shape;725;p31">
              <a:extLst>
                <a:ext uri="{FF2B5EF4-FFF2-40B4-BE49-F238E27FC236}">
                  <a16:creationId xmlns:a16="http://schemas.microsoft.com/office/drawing/2014/main" id="{A3DF547F-E1D7-0303-9111-441FE7C804C9}"/>
                </a:ext>
              </a:extLst>
            </p:cNvPr>
            <p:cNvPicPr preferRelativeResize="0"/>
            <p:nvPr/>
          </p:nvPicPr>
          <p:blipFill rotWithShape="1">
            <a:blip r:embed="rId3">
              <a:alphaModFix/>
            </a:blip>
            <a:srcRect l="38599" t="10224" r="51325" b="78454"/>
            <a:stretch/>
          </p:blipFill>
          <p:spPr>
            <a:xfrm>
              <a:off x="4071402" y="3637612"/>
              <a:ext cx="540363" cy="344552"/>
            </a:xfrm>
            <a:prstGeom prst="rect">
              <a:avLst/>
            </a:prstGeom>
            <a:noFill/>
            <a:ln>
              <a:noFill/>
            </a:ln>
          </p:spPr>
        </p:pic>
        <p:pic>
          <p:nvPicPr>
            <p:cNvPr id="266" name="Google Shape;726;p31">
              <a:extLst>
                <a:ext uri="{FF2B5EF4-FFF2-40B4-BE49-F238E27FC236}">
                  <a16:creationId xmlns:a16="http://schemas.microsoft.com/office/drawing/2014/main" id="{1F84248A-41FF-FE62-00ED-5F1BE8D31D05}"/>
                </a:ext>
              </a:extLst>
            </p:cNvPr>
            <p:cNvPicPr preferRelativeResize="0"/>
            <p:nvPr/>
          </p:nvPicPr>
          <p:blipFill rotWithShape="1">
            <a:blip r:embed="rId3">
              <a:alphaModFix/>
            </a:blip>
            <a:srcRect l="38599" t="10224" r="51325" b="78454"/>
            <a:stretch/>
          </p:blipFill>
          <p:spPr>
            <a:xfrm>
              <a:off x="4120432" y="3637612"/>
              <a:ext cx="540363" cy="344552"/>
            </a:xfrm>
            <a:prstGeom prst="rect">
              <a:avLst/>
            </a:prstGeom>
            <a:noFill/>
            <a:ln>
              <a:noFill/>
            </a:ln>
          </p:spPr>
        </p:pic>
        <p:pic>
          <p:nvPicPr>
            <p:cNvPr id="267" name="Google Shape;727;p31">
              <a:extLst>
                <a:ext uri="{FF2B5EF4-FFF2-40B4-BE49-F238E27FC236}">
                  <a16:creationId xmlns:a16="http://schemas.microsoft.com/office/drawing/2014/main" id="{B3F5C698-1BF0-96C2-F0F2-87557BEAA185}"/>
                </a:ext>
              </a:extLst>
            </p:cNvPr>
            <p:cNvPicPr preferRelativeResize="0"/>
            <p:nvPr/>
          </p:nvPicPr>
          <p:blipFill rotWithShape="1">
            <a:blip r:embed="rId3">
              <a:alphaModFix/>
            </a:blip>
            <a:srcRect l="38599" t="10224" r="51325" b="78454"/>
            <a:stretch/>
          </p:blipFill>
          <p:spPr>
            <a:xfrm>
              <a:off x="4169462" y="3637612"/>
              <a:ext cx="540363" cy="344552"/>
            </a:xfrm>
            <a:prstGeom prst="rect">
              <a:avLst/>
            </a:prstGeom>
            <a:noFill/>
            <a:ln>
              <a:noFill/>
            </a:ln>
          </p:spPr>
        </p:pic>
        <p:pic>
          <p:nvPicPr>
            <p:cNvPr id="268" name="Google Shape;728;p31">
              <a:extLst>
                <a:ext uri="{FF2B5EF4-FFF2-40B4-BE49-F238E27FC236}">
                  <a16:creationId xmlns:a16="http://schemas.microsoft.com/office/drawing/2014/main" id="{9DE4BBCF-14F5-4BB9-36E0-290B5B3D2964}"/>
                </a:ext>
              </a:extLst>
            </p:cNvPr>
            <p:cNvPicPr preferRelativeResize="0"/>
            <p:nvPr/>
          </p:nvPicPr>
          <p:blipFill rotWithShape="1">
            <a:blip r:embed="rId3">
              <a:alphaModFix/>
            </a:blip>
            <a:srcRect l="38599" t="10224" r="51325" b="78454"/>
            <a:stretch/>
          </p:blipFill>
          <p:spPr>
            <a:xfrm>
              <a:off x="4218492" y="3637612"/>
              <a:ext cx="540363" cy="344552"/>
            </a:xfrm>
            <a:prstGeom prst="rect">
              <a:avLst/>
            </a:prstGeom>
            <a:noFill/>
            <a:ln>
              <a:noFill/>
            </a:ln>
          </p:spPr>
        </p:pic>
        <p:pic>
          <p:nvPicPr>
            <p:cNvPr id="269" name="Google Shape;729;p31">
              <a:extLst>
                <a:ext uri="{FF2B5EF4-FFF2-40B4-BE49-F238E27FC236}">
                  <a16:creationId xmlns:a16="http://schemas.microsoft.com/office/drawing/2014/main" id="{A7512AA8-E9B3-008F-3617-11698F5F4932}"/>
                </a:ext>
              </a:extLst>
            </p:cNvPr>
            <p:cNvPicPr preferRelativeResize="0"/>
            <p:nvPr/>
          </p:nvPicPr>
          <p:blipFill rotWithShape="1">
            <a:blip r:embed="rId3">
              <a:alphaModFix/>
            </a:blip>
            <a:srcRect l="38599" t="10224" r="51325" b="78454"/>
            <a:stretch/>
          </p:blipFill>
          <p:spPr>
            <a:xfrm>
              <a:off x="4267522" y="3637612"/>
              <a:ext cx="540363" cy="344552"/>
            </a:xfrm>
            <a:prstGeom prst="rect">
              <a:avLst/>
            </a:prstGeom>
            <a:noFill/>
            <a:ln>
              <a:noFill/>
            </a:ln>
          </p:spPr>
        </p:pic>
        <p:pic>
          <p:nvPicPr>
            <p:cNvPr id="270" name="Google Shape;730;p31">
              <a:extLst>
                <a:ext uri="{FF2B5EF4-FFF2-40B4-BE49-F238E27FC236}">
                  <a16:creationId xmlns:a16="http://schemas.microsoft.com/office/drawing/2014/main" id="{664494C1-DC59-704F-3110-4677C29F8642}"/>
                </a:ext>
              </a:extLst>
            </p:cNvPr>
            <p:cNvPicPr preferRelativeResize="0"/>
            <p:nvPr/>
          </p:nvPicPr>
          <p:blipFill rotWithShape="1">
            <a:blip r:embed="rId3">
              <a:alphaModFix/>
            </a:blip>
            <a:srcRect l="38599" t="10224" r="51325" b="78454"/>
            <a:stretch/>
          </p:blipFill>
          <p:spPr>
            <a:xfrm>
              <a:off x="4316552" y="3637612"/>
              <a:ext cx="540363" cy="344552"/>
            </a:xfrm>
            <a:prstGeom prst="rect">
              <a:avLst/>
            </a:prstGeom>
            <a:noFill/>
            <a:ln>
              <a:noFill/>
            </a:ln>
          </p:spPr>
        </p:pic>
        <p:pic>
          <p:nvPicPr>
            <p:cNvPr id="271" name="Google Shape;731;p31">
              <a:extLst>
                <a:ext uri="{FF2B5EF4-FFF2-40B4-BE49-F238E27FC236}">
                  <a16:creationId xmlns:a16="http://schemas.microsoft.com/office/drawing/2014/main" id="{1AD477DD-EF3A-0815-84AA-A6DB90525E0C}"/>
                </a:ext>
              </a:extLst>
            </p:cNvPr>
            <p:cNvPicPr preferRelativeResize="0"/>
            <p:nvPr/>
          </p:nvPicPr>
          <p:blipFill rotWithShape="1">
            <a:blip r:embed="rId3">
              <a:alphaModFix/>
            </a:blip>
            <a:srcRect l="38599" t="10224" r="51325" b="78454"/>
            <a:stretch/>
          </p:blipFill>
          <p:spPr>
            <a:xfrm>
              <a:off x="4365582" y="3637612"/>
              <a:ext cx="540363" cy="344552"/>
            </a:xfrm>
            <a:prstGeom prst="rect">
              <a:avLst/>
            </a:prstGeom>
            <a:noFill/>
            <a:ln>
              <a:noFill/>
            </a:ln>
          </p:spPr>
        </p:pic>
        <p:pic>
          <p:nvPicPr>
            <p:cNvPr id="272" name="Google Shape;732;p31">
              <a:extLst>
                <a:ext uri="{FF2B5EF4-FFF2-40B4-BE49-F238E27FC236}">
                  <a16:creationId xmlns:a16="http://schemas.microsoft.com/office/drawing/2014/main" id="{61523D39-4EF4-39B6-EA31-E68D221C4502}"/>
                </a:ext>
              </a:extLst>
            </p:cNvPr>
            <p:cNvPicPr preferRelativeResize="0"/>
            <p:nvPr/>
          </p:nvPicPr>
          <p:blipFill rotWithShape="1">
            <a:blip r:embed="rId3">
              <a:alphaModFix/>
            </a:blip>
            <a:srcRect l="38599" t="10224" r="51325" b="78454"/>
            <a:stretch/>
          </p:blipFill>
          <p:spPr>
            <a:xfrm>
              <a:off x="4414596" y="3637612"/>
              <a:ext cx="540363" cy="344552"/>
            </a:xfrm>
            <a:prstGeom prst="rect">
              <a:avLst/>
            </a:prstGeom>
            <a:noFill/>
            <a:ln>
              <a:noFill/>
            </a:ln>
          </p:spPr>
        </p:pic>
        <p:pic>
          <p:nvPicPr>
            <p:cNvPr id="273" name="Google Shape;733;p31">
              <a:extLst>
                <a:ext uri="{FF2B5EF4-FFF2-40B4-BE49-F238E27FC236}">
                  <a16:creationId xmlns:a16="http://schemas.microsoft.com/office/drawing/2014/main" id="{0BD69A28-D83B-630F-A019-14A85FBE1748}"/>
                </a:ext>
              </a:extLst>
            </p:cNvPr>
            <p:cNvPicPr preferRelativeResize="0"/>
            <p:nvPr/>
          </p:nvPicPr>
          <p:blipFill rotWithShape="1">
            <a:blip r:embed="rId3">
              <a:alphaModFix/>
            </a:blip>
            <a:srcRect l="38599" t="10224" r="51325" b="78454"/>
            <a:stretch/>
          </p:blipFill>
          <p:spPr>
            <a:xfrm>
              <a:off x="4458381" y="3637612"/>
              <a:ext cx="540363" cy="344552"/>
            </a:xfrm>
            <a:prstGeom prst="rect">
              <a:avLst/>
            </a:prstGeom>
            <a:noFill/>
            <a:ln>
              <a:noFill/>
            </a:ln>
          </p:spPr>
        </p:pic>
        <p:pic>
          <p:nvPicPr>
            <p:cNvPr id="274" name="Google Shape;734;p31">
              <a:extLst>
                <a:ext uri="{FF2B5EF4-FFF2-40B4-BE49-F238E27FC236}">
                  <a16:creationId xmlns:a16="http://schemas.microsoft.com/office/drawing/2014/main" id="{320CEF45-F7F7-603F-DF83-62C1909EDA8B}"/>
                </a:ext>
              </a:extLst>
            </p:cNvPr>
            <p:cNvPicPr preferRelativeResize="0"/>
            <p:nvPr/>
          </p:nvPicPr>
          <p:blipFill rotWithShape="1">
            <a:blip r:embed="rId3">
              <a:alphaModFix/>
            </a:blip>
            <a:srcRect l="38599" t="10224" r="51325" b="78454"/>
            <a:stretch/>
          </p:blipFill>
          <p:spPr>
            <a:xfrm>
              <a:off x="4500017" y="3637612"/>
              <a:ext cx="540363" cy="344552"/>
            </a:xfrm>
            <a:prstGeom prst="rect">
              <a:avLst/>
            </a:prstGeom>
            <a:noFill/>
            <a:ln>
              <a:noFill/>
            </a:ln>
          </p:spPr>
        </p:pic>
        <p:pic>
          <p:nvPicPr>
            <p:cNvPr id="275" name="Google Shape;735;p31">
              <a:extLst>
                <a:ext uri="{FF2B5EF4-FFF2-40B4-BE49-F238E27FC236}">
                  <a16:creationId xmlns:a16="http://schemas.microsoft.com/office/drawing/2014/main" id="{74E7095F-45C3-F162-68B5-472B47887D6F}"/>
                </a:ext>
              </a:extLst>
            </p:cNvPr>
            <p:cNvPicPr preferRelativeResize="0"/>
            <p:nvPr/>
          </p:nvPicPr>
          <p:blipFill rotWithShape="1">
            <a:blip r:embed="rId3">
              <a:alphaModFix/>
            </a:blip>
            <a:srcRect l="38599" t="10224" r="51325" b="78454"/>
            <a:stretch/>
          </p:blipFill>
          <p:spPr>
            <a:xfrm>
              <a:off x="4543802" y="3637612"/>
              <a:ext cx="540363" cy="344552"/>
            </a:xfrm>
            <a:prstGeom prst="rect">
              <a:avLst/>
            </a:prstGeom>
            <a:noFill/>
            <a:ln>
              <a:noFill/>
            </a:ln>
          </p:spPr>
        </p:pic>
        <p:pic>
          <p:nvPicPr>
            <p:cNvPr id="276" name="Google Shape;736;p31">
              <a:extLst>
                <a:ext uri="{FF2B5EF4-FFF2-40B4-BE49-F238E27FC236}">
                  <a16:creationId xmlns:a16="http://schemas.microsoft.com/office/drawing/2014/main" id="{493B79AA-A746-A2BD-470C-62E2B793EDDE}"/>
                </a:ext>
              </a:extLst>
            </p:cNvPr>
            <p:cNvPicPr preferRelativeResize="0"/>
            <p:nvPr/>
          </p:nvPicPr>
          <p:blipFill rotWithShape="1">
            <a:blip r:embed="rId3">
              <a:alphaModFix/>
            </a:blip>
            <a:srcRect l="38599" t="10224" r="51325" b="78454"/>
            <a:stretch/>
          </p:blipFill>
          <p:spPr>
            <a:xfrm>
              <a:off x="4587586" y="3637612"/>
              <a:ext cx="540363" cy="344552"/>
            </a:xfrm>
            <a:prstGeom prst="rect">
              <a:avLst/>
            </a:prstGeom>
            <a:noFill/>
            <a:ln>
              <a:noFill/>
            </a:ln>
          </p:spPr>
        </p:pic>
        <p:pic>
          <p:nvPicPr>
            <p:cNvPr id="277" name="Google Shape;737;p31">
              <a:extLst>
                <a:ext uri="{FF2B5EF4-FFF2-40B4-BE49-F238E27FC236}">
                  <a16:creationId xmlns:a16="http://schemas.microsoft.com/office/drawing/2014/main" id="{02C98932-0E99-0045-7892-888F295EDD30}"/>
                </a:ext>
              </a:extLst>
            </p:cNvPr>
            <p:cNvPicPr preferRelativeResize="0"/>
            <p:nvPr/>
          </p:nvPicPr>
          <p:blipFill rotWithShape="1">
            <a:blip r:embed="rId3">
              <a:alphaModFix/>
            </a:blip>
            <a:srcRect l="38599" t="10224" r="51325" b="78454"/>
            <a:stretch/>
          </p:blipFill>
          <p:spPr>
            <a:xfrm>
              <a:off x="4628982" y="3637612"/>
              <a:ext cx="540363" cy="344552"/>
            </a:xfrm>
            <a:prstGeom prst="rect">
              <a:avLst/>
            </a:prstGeom>
            <a:noFill/>
            <a:ln>
              <a:noFill/>
            </a:ln>
          </p:spPr>
        </p:pic>
        <p:pic>
          <p:nvPicPr>
            <p:cNvPr id="278" name="Google Shape;738;p31">
              <a:extLst>
                <a:ext uri="{FF2B5EF4-FFF2-40B4-BE49-F238E27FC236}">
                  <a16:creationId xmlns:a16="http://schemas.microsoft.com/office/drawing/2014/main" id="{F2C1CF15-CEAA-28DA-900A-8AF6B7A85A85}"/>
                </a:ext>
              </a:extLst>
            </p:cNvPr>
            <p:cNvPicPr preferRelativeResize="0"/>
            <p:nvPr/>
          </p:nvPicPr>
          <p:blipFill rotWithShape="1">
            <a:blip r:embed="rId3">
              <a:alphaModFix/>
            </a:blip>
            <a:srcRect l="38599" t="10224" r="51325" b="78454"/>
            <a:stretch/>
          </p:blipFill>
          <p:spPr>
            <a:xfrm>
              <a:off x="4672766" y="3637612"/>
              <a:ext cx="540363" cy="344552"/>
            </a:xfrm>
            <a:prstGeom prst="rect">
              <a:avLst/>
            </a:prstGeom>
            <a:noFill/>
            <a:ln>
              <a:noFill/>
            </a:ln>
          </p:spPr>
        </p:pic>
        <p:pic>
          <p:nvPicPr>
            <p:cNvPr id="279" name="Google Shape;739;p31">
              <a:extLst>
                <a:ext uri="{FF2B5EF4-FFF2-40B4-BE49-F238E27FC236}">
                  <a16:creationId xmlns:a16="http://schemas.microsoft.com/office/drawing/2014/main" id="{43030F71-77B1-02A0-4CA4-32089C2D493C}"/>
                </a:ext>
              </a:extLst>
            </p:cNvPr>
            <p:cNvPicPr preferRelativeResize="0"/>
            <p:nvPr/>
          </p:nvPicPr>
          <p:blipFill rotWithShape="1">
            <a:blip r:embed="rId3">
              <a:alphaModFix/>
            </a:blip>
            <a:srcRect l="38599" t="10224" r="51325" b="78454"/>
            <a:stretch/>
          </p:blipFill>
          <p:spPr>
            <a:xfrm>
              <a:off x="4716551" y="3637612"/>
              <a:ext cx="540363" cy="344552"/>
            </a:xfrm>
            <a:prstGeom prst="rect">
              <a:avLst/>
            </a:prstGeom>
            <a:noFill/>
            <a:ln>
              <a:noFill/>
            </a:ln>
          </p:spPr>
        </p:pic>
        <p:pic>
          <p:nvPicPr>
            <p:cNvPr id="280" name="Google Shape;740;p31">
              <a:extLst>
                <a:ext uri="{FF2B5EF4-FFF2-40B4-BE49-F238E27FC236}">
                  <a16:creationId xmlns:a16="http://schemas.microsoft.com/office/drawing/2014/main" id="{F01638C5-8D05-CE52-54E0-A5D7E5B93C61}"/>
                </a:ext>
              </a:extLst>
            </p:cNvPr>
            <p:cNvPicPr preferRelativeResize="0"/>
            <p:nvPr/>
          </p:nvPicPr>
          <p:blipFill rotWithShape="1">
            <a:blip r:embed="rId3">
              <a:alphaModFix/>
            </a:blip>
            <a:srcRect l="38599" t="10224" r="51325" b="78454"/>
            <a:stretch/>
          </p:blipFill>
          <p:spPr>
            <a:xfrm>
              <a:off x="4718133" y="3637612"/>
              <a:ext cx="540363" cy="344552"/>
            </a:xfrm>
            <a:prstGeom prst="rect">
              <a:avLst/>
            </a:prstGeom>
            <a:noFill/>
            <a:ln>
              <a:noFill/>
            </a:ln>
          </p:spPr>
        </p:pic>
        <p:pic>
          <p:nvPicPr>
            <p:cNvPr id="281" name="Google Shape;741;p31">
              <a:extLst>
                <a:ext uri="{FF2B5EF4-FFF2-40B4-BE49-F238E27FC236}">
                  <a16:creationId xmlns:a16="http://schemas.microsoft.com/office/drawing/2014/main" id="{A2769670-EDEE-6ACF-01EA-EBA96129B687}"/>
                </a:ext>
              </a:extLst>
            </p:cNvPr>
            <p:cNvPicPr preferRelativeResize="0"/>
            <p:nvPr/>
          </p:nvPicPr>
          <p:blipFill rotWithShape="1">
            <a:blip r:embed="rId3">
              <a:alphaModFix/>
            </a:blip>
            <a:srcRect l="38599" t="10224" r="51325" b="78454"/>
            <a:stretch/>
          </p:blipFill>
          <p:spPr>
            <a:xfrm>
              <a:off x="4761917" y="3637612"/>
              <a:ext cx="540363" cy="344552"/>
            </a:xfrm>
            <a:prstGeom prst="rect">
              <a:avLst/>
            </a:prstGeom>
            <a:noFill/>
            <a:ln>
              <a:noFill/>
            </a:ln>
          </p:spPr>
        </p:pic>
        <p:pic>
          <p:nvPicPr>
            <p:cNvPr id="282" name="Google Shape;742;p31">
              <a:extLst>
                <a:ext uri="{FF2B5EF4-FFF2-40B4-BE49-F238E27FC236}">
                  <a16:creationId xmlns:a16="http://schemas.microsoft.com/office/drawing/2014/main" id="{6752EFD7-CDAE-5784-006D-6000C46A87FB}"/>
                </a:ext>
              </a:extLst>
            </p:cNvPr>
            <p:cNvPicPr preferRelativeResize="0"/>
            <p:nvPr/>
          </p:nvPicPr>
          <p:blipFill rotWithShape="1">
            <a:blip r:embed="rId3">
              <a:alphaModFix/>
            </a:blip>
            <a:srcRect l="38599" t="10224" r="51325" b="78454"/>
            <a:stretch/>
          </p:blipFill>
          <p:spPr>
            <a:xfrm>
              <a:off x="4805702" y="3637612"/>
              <a:ext cx="540363" cy="344552"/>
            </a:xfrm>
            <a:prstGeom prst="rect">
              <a:avLst/>
            </a:prstGeom>
            <a:noFill/>
            <a:ln>
              <a:noFill/>
            </a:ln>
          </p:spPr>
        </p:pic>
        <p:pic>
          <p:nvPicPr>
            <p:cNvPr id="283" name="Google Shape;743;p31">
              <a:extLst>
                <a:ext uri="{FF2B5EF4-FFF2-40B4-BE49-F238E27FC236}">
                  <a16:creationId xmlns:a16="http://schemas.microsoft.com/office/drawing/2014/main" id="{986099BE-F043-607D-78E4-0A816245044E}"/>
                </a:ext>
              </a:extLst>
            </p:cNvPr>
            <p:cNvPicPr preferRelativeResize="0"/>
            <p:nvPr/>
          </p:nvPicPr>
          <p:blipFill rotWithShape="1">
            <a:blip r:embed="rId3">
              <a:alphaModFix/>
            </a:blip>
            <a:srcRect l="38599" t="10224" r="51325" b="78454"/>
            <a:stretch/>
          </p:blipFill>
          <p:spPr>
            <a:xfrm>
              <a:off x="2384002" y="3072475"/>
              <a:ext cx="540363" cy="344552"/>
            </a:xfrm>
            <a:prstGeom prst="rect">
              <a:avLst/>
            </a:prstGeom>
            <a:noFill/>
            <a:ln>
              <a:noFill/>
            </a:ln>
          </p:spPr>
        </p:pic>
        <p:pic>
          <p:nvPicPr>
            <p:cNvPr id="284" name="Google Shape;744;p31">
              <a:extLst>
                <a:ext uri="{FF2B5EF4-FFF2-40B4-BE49-F238E27FC236}">
                  <a16:creationId xmlns:a16="http://schemas.microsoft.com/office/drawing/2014/main" id="{CDA426F0-F2E6-FD25-00A7-0335ACA9F815}"/>
                </a:ext>
              </a:extLst>
            </p:cNvPr>
            <p:cNvPicPr preferRelativeResize="0"/>
            <p:nvPr/>
          </p:nvPicPr>
          <p:blipFill rotWithShape="1">
            <a:blip r:embed="rId3">
              <a:alphaModFix/>
            </a:blip>
            <a:srcRect l="38599" t="10224" r="51325" b="78454"/>
            <a:stretch/>
          </p:blipFill>
          <p:spPr>
            <a:xfrm>
              <a:off x="2453869" y="3072475"/>
              <a:ext cx="540363" cy="344552"/>
            </a:xfrm>
            <a:prstGeom prst="rect">
              <a:avLst/>
            </a:prstGeom>
            <a:noFill/>
            <a:ln>
              <a:noFill/>
            </a:ln>
          </p:spPr>
        </p:pic>
        <p:pic>
          <p:nvPicPr>
            <p:cNvPr id="285" name="Google Shape;745;p31">
              <a:extLst>
                <a:ext uri="{FF2B5EF4-FFF2-40B4-BE49-F238E27FC236}">
                  <a16:creationId xmlns:a16="http://schemas.microsoft.com/office/drawing/2014/main" id="{79519441-AD9B-28F6-2B26-9C689DD00C34}"/>
                </a:ext>
              </a:extLst>
            </p:cNvPr>
            <p:cNvPicPr preferRelativeResize="0"/>
            <p:nvPr/>
          </p:nvPicPr>
          <p:blipFill rotWithShape="1">
            <a:blip r:embed="rId3">
              <a:alphaModFix/>
            </a:blip>
            <a:srcRect l="38599" t="10224" r="51325" b="78454"/>
            <a:stretch/>
          </p:blipFill>
          <p:spPr>
            <a:xfrm>
              <a:off x="2523736" y="3072475"/>
              <a:ext cx="540363" cy="344552"/>
            </a:xfrm>
            <a:prstGeom prst="rect">
              <a:avLst/>
            </a:prstGeom>
            <a:noFill/>
            <a:ln>
              <a:noFill/>
            </a:ln>
          </p:spPr>
        </p:pic>
        <p:pic>
          <p:nvPicPr>
            <p:cNvPr id="286" name="Google Shape;746;p31">
              <a:extLst>
                <a:ext uri="{FF2B5EF4-FFF2-40B4-BE49-F238E27FC236}">
                  <a16:creationId xmlns:a16="http://schemas.microsoft.com/office/drawing/2014/main" id="{5E973BB7-580B-B5C8-A18F-DE50B9187CA2}"/>
                </a:ext>
              </a:extLst>
            </p:cNvPr>
            <p:cNvPicPr preferRelativeResize="0"/>
            <p:nvPr/>
          </p:nvPicPr>
          <p:blipFill rotWithShape="1">
            <a:blip r:embed="rId3">
              <a:alphaModFix/>
            </a:blip>
            <a:srcRect l="38599" t="10224" r="51325" b="78454"/>
            <a:stretch/>
          </p:blipFill>
          <p:spPr>
            <a:xfrm>
              <a:off x="2593920" y="3064771"/>
              <a:ext cx="510867" cy="352256"/>
            </a:xfrm>
            <a:prstGeom prst="rect">
              <a:avLst/>
            </a:prstGeom>
            <a:noFill/>
            <a:ln>
              <a:noFill/>
            </a:ln>
          </p:spPr>
        </p:pic>
        <p:pic>
          <p:nvPicPr>
            <p:cNvPr id="287" name="Google Shape;747;p31">
              <a:extLst>
                <a:ext uri="{FF2B5EF4-FFF2-40B4-BE49-F238E27FC236}">
                  <a16:creationId xmlns:a16="http://schemas.microsoft.com/office/drawing/2014/main" id="{9FF7D2D0-FE1E-B285-BC57-8823B3F8C09F}"/>
                </a:ext>
              </a:extLst>
            </p:cNvPr>
            <p:cNvPicPr preferRelativeResize="0"/>
            <p:nvPr/>
          </p:nvPicPr>
          <p:blipFill rotWithShape="1">
            <a:blip r:embed="rId3">
              <a:alphaModFix/>
            </a:blip>
            <a:srcRect l="38599" t="10224" r="51325" b="78454"/>
            <a:stretch/>
          </p:blipFill>
          <p:spPr>
            <a:xfrm>
              <a:off x="2663787" y="3064771"/>
              <a:ext cx="510867" cy="352256"/>
            </a:xfrm>
            <a:prstGeom prst="rect">
              <a:avLst/>
            </a:prstGeom>
            <a:noFill/>
            <a:ln>
              <a:noFill/>
            </a:ln>
          </p:spPr>
        </p:pic>
        <p:pic>
          <p:nvPicPr>
            <p:cNvPr id="288" name="Google Shape;748;p31">
              <a:extLst>
                <a:ext uri="{FF2B5EF4-FFF2-40B4-BE49-F238E27FC236}">
                  <a16:creationId xmlns:a16="http://schemas.microsoft.com/office/drawing/2014/main" id="{8A0D6B71-AD24-90D0-54BD-BC6474C504D4}"/>
                </a:ext>
              </a:extLst>
            </p:cNvPr>
            <p:cNvPicPr preferRelativeResize="0"/>
            <p:nvPr/>
          </p:nvPicPr>
          <p:blipFill rotWithShape="1">
            <a:blip r:embed="rId3">
              <a:alphaModFix/>
            </a:blip>
            <a:srcRect l="38599" t="10224" r="51325" b="78454"/>
            <a:stretch/>
          </p:blipFill>
          <p:spPr>
            <a:xfrm>
              <a:off x="2733654" y="3064771"/>
              <a:ext cx="510867" cy="352256"/>
            </a:xfrm>
            <a:prstGeom prst="rect">
              <a:avLst/>
            </a:prstGeom>
            <a:noFill/>
            <a:ln>
              <a:noFill/>
            </a:ln>
          </p:spPr>
        </p:pic>
        <p:pic>
          <p:nvPicPr>
            <p:cNvPr id="289" name="Google Shape;749;p31">
              <a:extLst>
                <a:ext uri="{FF2B5EF4-FFF2-40B4-BE49-F238E27FC236}">
                  <a16:creationId xmlns:a16="http://schemas.microsoft.com/office/drawing/2014/main" id="{AF1EA554-B90B-A344-044B-F3BCD35F9788}"/>
                </a:ext>
              </a:extLst>
            </p:cNvPr>
            <p:cNvPicPr preferRelativeResize="0"/>
            <p:nvPr/>
          </p:nvPicPr>
          <p:blipFill rotWithShape="1">
            <a:blip r:embed="rId3">
              <a:alphaModFix/>
            </a:blip>
            <a:srcRect l="38599" t="10224" r="51325" b="78454"/>
            <a:stretch/>
          </p:blipFill>
          <p:spPr>
            <a:xfrm>
              <a:off x="2803521" y="3064771"/>
              <a:ext cx="510867" cy="352256"/>
            </a:xfrm>
            <a:prstGeom prst="rect">
              <a:avLst/>
            </a:prstGeom>
            <a:noFill/>
            <a:ln>
              <a:noFill/>
            </a:ln>
          </p:spPr>
        </p:pic>
        <p:pic>
          <p:nvPicPr>
            <p:cNvPr id="290" name="Google Shape;750;p31">
              <a:extLst>
                <a:ext uri="{FF2B5EF4-FFF2-40B4-BE49-F238E27FC236}">
                  <a16:creationId xmlns:a16="http://schemas.microsoft.com/office/drawing/2014/main" id="{ABBEDBA5-96C9-E560-F482-ACFAED65A001}"/>
                </a:ext>
              </a:extLst>
            </p:cNvPr>
            <p:cNvPicPr preferRelativeResize="0"/>
            <p:nvPr/>
          </p:nvPicPr>
          <p:blipFill rotWithShape="1">
            <a:blip r:embed="rId3">
              <a:alphaModFix/>
            </a:blip>
            <a:srcRect l="38599" t="10224" r="51325" b="78454"/>
            <a:stretch/>
          </p:blipFill>
          <p:spPr>
            <a:xfrm>
              <a:off x="2873387" y="3064771"/>
              <a:ext cx="510867" cy="352256"/>
            </a:xfrm>
            <a:prstGeom prst="rect">
              <a:avLst/>
            </a:prstGeom>
            <a:noFill/>
            <a:ln>
              <a:noFill/>
            </a:ln>
          </p:spPr>
        </p:pic>
        <p:pic>
          <p:nvPicPr>
            <p:cNvPr id="291" name="Google Shape;751;p31">
              <a:extLst>
                <a:ext uri="{FF2B5EF4-FFF2-40B4-BE49-F238E27FC236}">
                  <a16:creationId xmlns:a16="http://schemas.microsoft.com/office/drawing/2014/main" id="{72E6D43D-4AA7-2EC0-F014-66875B659E64}"/>
                </a:ext>
              </a:extLst>
            </p:cNvPr>
            <p:cNvPicPr preferRelativeResize="0"/>
            <p:nvPr/>
          </p:nvPicPr>
          <p:blipFill rotWithShape="1">
            <a:blip r:embed="rId3">
              <a:alphaModFix/>
            </a:blip>
            <a:srcRect l="38599" t="10224" r="51325" b="78454"/>
            <a:stretch/>
          </p:blipFill>
          <p:spPr>
            <a:xfrm>
              <a:off x="2943254" y="3064771"/>
              <a:ext cx="510867" cy="352256"/>
            </a:xfrm>
            <a:prstGeom prst="rect">
              <a:avLst/>
            </a:prstGeom>
            <a:noFill/>
            <a:ln>
              <a:noFill/>
            </a:ln>
          </p:spPr>
        </p:pic>
        <p:pic>
          <p:nvPicPr>
            <p:cNvPr id="292" name="Google Shape;752;p31">
              <a:extLst>
                <a:ext uri="{FF2B5EF4-FFF2-40B4-BE49-F238E27FC236}">
                  <a16:creationId xmlns:a16="http://schemas.microsoft.com/office/drawing/2014/main" id="{E6393C6E-C49A-571F-2F62-B4EC3A46EA1A}"/>
                </a:ext>
              </a:extLst>
            </p:cNvPr>
            <p:cNvPicPr preferRelativeResize="0"/>
            <p:nvPr/>
          </p:nvPicPr>
          <p:blipFill rotWithShape="1">
            <a:blip r:embed="rId3">
              <a:alphaModFix/>
            </a:blip>
            <a:srcRect l="38599" t="10224" r="51325" b="78454"/>
            <a:stretch/>
          </p:blipFill>
          <p:spPr>
            <a:xfrm>
              <a:off x="3013121" y="3064771"/>
              <a:ext cx="510867" cy="352256"/>
            </a:xfrm>
            <a:prstGeom prst="rect">
              <a:avLst/>
            </a:prstGeom>
            <a:noFill/>
            <a:ln>
              <a:noFill/>
            </a:ln>
          </p:spPr>
        </p:pic>
        <p:pic>
          <p:nvPicPr>
            <p:cNvPr id="293" name="Google Shape;753;p31">
              <a:extLst>
                <a:ext uri="{FF2B5EF4-FFF2-40B4-BE49-F238E27FC236}">
                  <a16:creationId xmlns:a16="http://schemas.microsoft.com/office/drawing/2014/main" id="{56854348-2098-C0C6-452D-E6E211726B44}"/>
                </a:ext>
              </a:extLst>
            </p:cNvPr>
            <p:cNvPicPr preferRelativeResize="0"/>
            <p:nvPr/>
          </p:nvPicPr>
          <p:blipFill rotWithShape="1">
            <a:blip r:embed="rId3">
              <a:alphaModFix/>
            </a:blip>
            <a:srcRect l="38599" t="10224" r="51325" b="78454"/>
            <a:stretch/>
          </p:blipFill>
          <p:spPr>
            <a:xfrm>
              <a:off x="3082987" y="3064771"/>
              <a:ext cx="510867" cy="352256"/>
            </a:xfrm>
            <a:prstGeom prst="rect">
              <a:avLst/>
            </a:prstGeom>
            <a:noFill/>
            <a:ln>
              <a:noFill/>
            </a:ln>
          </p:spPr>
        </p:pic>
        <p:pic>
          <p:nvPicPr>
            <p:cNvPr id="294" name="Google Shape;754;p31">
              <a:extLst>
                <a:ext uri="{FF2B5EF4-FFF2-40B4-BE49-F238E27FC236}">
                  <a16:creationId xmlns:a16="http://schemas.microsoft.com/office/drawing/2014/main" id="{84FF6B79-EE51-7322-697A-3286280D1052}"/>
                </a:ext>
              </a:extLst>
            </p:cNvPr>
            <p:cNvPicPr preferRelativeResize="0"/>
            <p:nvPr/>
          </p:nvPicPr>
          <p:blipFill rotWithShape="1">
            <a:blip r:embed="rId3">
              <a:alphaModFix/>
            </a:blip>
            <a:srcRect l="38599" t="10224" r="51325" b="78454"/>
            <a:stretch/>
          </p:blipFill>
          <p:spPr>
            <a:xfrm>
              <a:off x="3152854" y="3064771"/>
              <a:ext cx="510867" cy="352256"/>
            </a:xfrm>
            <a:prstGeom prst="rect">
              <a:avLst/>
            </a:prstGeom>
            <a:noFill/>
            <a:ln>
              <a:noFill/>
            </a:ln>
          </p:spPr>
        </p:pic>
        <p:pic>
          <p:nvPicPr>
            <p:cNvPr id="295" name="Google Shape;755;p31">
              <a:extLst>
                <a:ext uri="{FF2B5EF4-FFF2-40B4-BE49-F238E27FC236}">
                  <a16:creationId xmlns:a16="http://schemas.microsoft.com/office/drawing/2014/main" id="{BC1FED04-38EB-F6B5-E265-5CCD1BC17179}"/>
                </a:ext>
              </a:extLst>
            </p:cNvPr>
            <p:cNvPicPr preferRelativeResize="0"/>
            <p:nvPr/>
          </p:nvPicPr>
          <p:blipFill rotWithShape="1">
            <a:blip r:embed="rId3">
              <a:alphaModFix/>
            </a:blip>
            <a:srcRect l="38599" t="10224" r="51325" b="78454"/>
            <a:stretch/>
          </p:blipFill>
          <p:spPr>
            <a:xfrm>
              <a:off x="3222721" y="3064771"/>
              <a:ext cx="510867" cy="352256"/>
            </a:xfrm>
            <a:prstGeom prst="rect">
              <a:avLst/>
            </a:prstGeom>
            <a:noFill/>
            <a:ln>
              <a:noFill/>
            </a:ln>
          </p:spPr>
        </p:pic>
        <p:pic>
          <p:nvPicPr>
            <p:cNvPr id="296" name="Google Shape;756;p31">
              <a:extLst>
                <a:ext uri="{FF2B5EF4-FFF2-40B4-BE49-F238E27FC236}">
                  <a16:creationId xmlns:a16="http://schemas.microsoft.com/office/drawing/2014/main" id="{E827B7E1-A02B-93AF-4DA4-3EB68E47EA66}"/>
                </a:ext>
              </a:extLst>
            </p:cNvPr>
            <p:cNvPicPr preferRelativeResize="0"/>
            <p:nvPr/>
          </p:nvPicPr>
          <p:blipFill rotWithShape="1">
            <a:blip r:embed="rId3">
              <a:alphaModFix/>
            </a:blip>
            <a:srcRect l="38599" t="10224" r="51325" b="78454"/>
            <a:stretch/>
          </p:blipFill>
          <p:spPr>
            <a:xfrm>
              <a:off x="3292588" y="3064771"/>
              <a:ext cx="510867" cy="352256"/>
            </a:xfrm>
            <a:prstGeom prst="rect">
              <a:avLst/>
            </a:prstGeom>
            <a:noFill/>
            <a:ln>
              <a:noFill/>
            </a:ln>
          </p:spPr>
        </p:pic>
        <p:pic>
          <p:nvPicPr>
            <p:cNvPr id="297" name="Google Shape;757;p31">
              <a:extLst>
                <a:ext uri="{FF2B5EF4-FFF2-40B4-BE49-F238E27FC236}">
                  <a16:creationId xmlns:a16="http://schemas.microsoft.com/office/drawing/2014/main" id="{9067F06B-1FE2-51C9-4669-3FC45355EE51}"/>
                </a:ext>
              </a:extLst>
            </p:cNvPr>
            <p:cNvPicPr preferRelativeResize="0"/>
            <p:nvPr/>
          </p:nvPicPr>
          <p:blipFill rotWithShape="1">
            <a:blip r:embed="rId3">
              <a:alphaModFix/>
            </a:blip>
            <a:srcRect l="38599" t="10224" r="51325" b="78454"/>
            <a:stretch/>
          </p:blipFill>
          <p:spPr>
            <a:xfrm>
              <a:off x="3897141" y="3064771"/>
              <a:ext cx="510867" cy="352256"/>
            </a:xfrm>
            <a:prstGeom prst="rect">
              <a:avLst/>
            </a:prstGeom>
            <a:noFill/>
            <a:ln>
              <a:noFill/>
            </a:ln>
          </p:spPr>
        </p:pic>
        <p:pic>
          <p:nvPicPr>
            <p:cNvPr id="298" name="Google Shape;758;p31">
              <a:extLst>
                <a:ext uri="{FF2B5EF4-FFF2-40B4-BE49-F238E27FC236}">
                  <a16:creationId xmlns:a16="http://schemas.microsoft.com/office/drawing/2014/main" id="{0B9C086A-6156-7129-019C-A423CC2C1587}"/>
                </a:ext>
              </a:extLst>
            </p:cNvPr>
            <p:cNvPicPr preferRelativeResize="0"/>
            <p:nvPr/>
          </p:nvPicPr>
          <p:blipFill rotWithShape="1">
            <a:blip r:embed="rId3">
              <a:alphaModFix/>
            </a:blip>
            <a:srcRect l="38599" t="10224" r="51325" b="78454"/>
            <a:stretch/>
          </p:blipFill>
          <p:spPr>
            <a:xfrm>
              <a:off x="3967008" y="3064771"/>
              <a:ext cx="510867" cy="352256"/>
            </a:xfrm>
            <a:prstGeom prst="rect">
              <a:avLst/>
            </a:prstGeom>
            <a:noFill/>
            <a:ln>
              <a:noFill/>
            </a:ln>
          </p:spPr>
        </p:pic>
        <p:pic>
          <p:nvPicPr>
            <p:cNvPr id="299" name="Google Shape;759;p31">
              <a:extLst>
                <a:ext uri="{FF2B5EF4-FFF2-40B4-BE49-F238E27FC236}">
                  <a16:creationId xmlns:a16="http://schemas.microsoft.com/office/drawing/2014/main" id="{66DB8B35-3C1E-1036-D0EC-1EE1452598C1}"/>
                </a:ext>
              </a:extLst>
            </p:cNvPr>
            <p:cNvPicPr preferRelativeResize="0"/>
            <p:nvPr/>
          </p:nvPicPr>
          <p:blipFill rotWithShape="1">
            <a:blip r:embed="rId3">
              <a:alphaModFix/>
            </a:blip>
            <a:srcRect l="38599" t="10224" r="51325" b="78454"/>
            <a:stretch/>
          </p:blipFill>
          <p:spPr>
            <a:xfrm>
              <a:off x="4036874" y="3064771"/>
              <a:ext cx="510867" cy="352256"/>
            </a:xfrm>
            <a:prstGeom prst="rect">
              <a:avLst/>
            </a:prstGeom>
            <a:noFill/>
            <a:ln>
              <a:noFill/>
            </a:ln>
          </p:spPr>
        </p:pic>
        <p:pic>
          <p:nvPicPr>
            <p:cNvPr id="300" name="Google Shape;760;p31">
              <a:extLst>
                <a:ext uri="{FF2B5EF4-FFF2-40B4-BE49-F238E27FC236}">
                  <a16:creationId xmlns:a16="http://schemas.microsoft.com/office/drawing/2014/main" id="{83ADCE19-C496-0132-5F35-65C115094E1E}"/>
                </a:ext>
              </a:extLst>
            </p:cNvPr>
            <p:cNvPicPr preferRelativeResize="0"/>
            <p:nvPr/>
          </p:nvPicPr>
          <p:blipFill rotWithShape="1">
            <a:blip r:embed="rId3">
              <a:alphaModFix/>
            </a:blip>
            <a:srcRect l="38599" t="10224" r="51325" b="78454"/>
            <a:stretch/>
          </p:blipFill>
          <p:spPr>
            <a:xfrm>
              <a:off x="4106741" y="3064771"/>
              <a:ext cx="510867" cy="352256"/>
            </a:xfrm>
            <a:prstGeom prst="rect">
              <a:avLst/>
            </a:prstGeom>
            <a:noFill/>
            <a:ln>
              <a:noFill/>
            </a:ln>
          </p:spPr>
        </p:pic>
        <p:pic>
          <p:nvPicPr>
            <p:cNvPr id="301" name="Google Shape;761;p31">
              <a:extLst>
                <a:ext uri="{FF2B5EF4-FFF2-40B4-BE49-F238E27FC236}">
                  <a16:creationId xmlns:a16="http://schemas.microsoft.com/office/drawing/2014/main" id="{BFC7C507-71C7-312A-C8EC-068156C3BA4F}"/>
                </a:ext>
              </a:extLst>
            </p:cNvPr>
            <p:cNvPicPr preferRelativeResize="0"/>
            <p:nvPr/>
          </p:nvPicPr>
          <p:blipFill rotWithShape="1">
            <a:blip r:embed="rId3">
              <a:alphaModFix/>
            </a:blip>
            <a:srcRect l="38599" t="10224" r="51325" b="78454"/>
            <a:stretch/>
          </p:blipFill>
          <p:spPr>
            <a:xfrm>
              <a:off x="4176608" y="3064771"/>
              <a:ext cx="510867" cy="352256"/>
            </a:xfrm>
            <a:prstGeom prst="rect">
              <a:avLst/>
            </a:prstGeom>
            <a:noFill/>
            <a:ln>
              <a:noFill/>
            </a:ln>
          </p:spPr>
        </p:pic>
        <p:pic>
          <p:nvPicPr>
            <p:cNvPr id="302" name="Google Shape;762;p31">
              <a:extLst>
                <a:ext uri="{FF2B5EF4-FFF2-40B4-BE49-F238E27FC236}">
                  <a16:creationId xmlns:a16="http://schemas.microsoft.com/office/drawing/2014/main" id="{6AF3CF39-441B-FAEE-EDEE-B11DDA28BB11}"/>
                </a:ext>
              </a:extLst>
            </p:cNvPr>
            <p:cNvPicPr preferRelativeResize="0"/>
            <p:nvPr/>
          </p:nvPicPr>
          <p:blipFill rotWithShape="1">
            <a:blip r:embed="rId3">
              <a:alphaModFix/>
            </a:blip>
            <a:srcRect l="38599" t="10224" r="51325" b="78454"/>
            <a:stretch/>
          </p:blipFill>
          <p:spPr>
            <a:xfrm>
              <a:off x="4246475" y="3064771"/>
              <a:ext cx="510867" cy="352256"/>
            </a:xfrm>
            <a:prstGeom prst="rect">
              <a:avLst/>
            </a:prstGeom>
            <a:noFill/>
            <a:ln>
              <a:noFill/>
            </a:ln>
          </p:spPr>
        </p:pic>
        <p:pic>
          <p:nvPicPr>
            <p:cNvPr id="303" name="Google Shape;763;p31">
              <a:extLst>
                <a:ext uri="{FF2B5EF4-FFF2-40B4-BE49-F238E27FC236}">
                  <a16:creationId xmlns:a16="http://schemas.microsoft.com/office/drawing/2014/main" id="{28BF13F6-E0CF-A6D8-7B7D-9F61EF3241EE}"/>
                </a:ext>
              </a:extLst>
            </p:cNvPr>
            <p:cNvPicPr preferRelativeResize="0"/>
            <p:nvPr/>
          </p:nvPicPr>
          <p:blipFill rotWithShape="1">
            <a:blip r:embed="rId3">
              <a:alphaModFix/>
            </a:blip>
            <a:srcRect l="38599" t="10224" r="51325" b="78454"/>
            <a:stretch/>
          </p:blipFill>
          <p:spPr>
            <a:xfrm>
              <a:off x="4316341" y="3064771"/>
              <a:ext cx="510867" cy="352256"/>
            </a:xfrm>
            <a:prstGeom prst="rect">
              <a:avLst/>
            </a:prstGeom>
            <a:noFill/>
            <a:ln>
              <a:noFill/>
            </a:ln>
          </p:spPr>
        </p:pic>
        <p:pic>
          <p:nvPicPr>
            <p:cNvPr id="304" name="Google Shape;764;p31">
              <a:extLst>
                <a:ext uri="{FF2B5EF4-FFF2-40B4-BE49-F238E27FC236}">
                  <a16:creationId xmlns:a16="http://schemas.microsoft.com/office/drawing/2014/main" id="{C72E871E-62C7-9A3B-E69F-4F2F60E6914A}"/>
                </a:ext>
              </a:extLst>
            </p:cNvPr>
            <p:cNvPicPr preferRelativeResize="0"/>
            <p:nvPr/>
          </p:nvPicPr>
          <p:blipFill rotWithShape="1">
            <a:blip r:embed="rId3">
              <a:alphaModFix/>
            </a:blip>
            <a:srcRect l="38599" t="10224" r="51325" b="78454"/>
            <a:stretch/>
          </p:blipFill>
          <p:spPr>
            <a:xfrm>
              <a:off x="4383521" y="3064771"/>
              <a:ext cx="510867" cy="352256"/>
            </a:xfrm>
            <a:prstGeom prst="rect">
              <a:avLst/>
            </a:prstGeom>
            <a:noFill/>
            <a:ln>
              <a:noFill/>
            </a:ln>
          </p:spPr>
        </p:pic>
        <p:pic>
          <p:nvPicPr>
            <p:cNvPr id="305" name="Google Shape;765;p31">
              <a:extLst>
                <a:ext uri="{FF2B5EF4-FFF2-40B4-BE49-F238E27FC236}">
                  <a16:creationId xmlns:a16="http://schemas.microsoft.com/office/drawing/2014/main" id="{9222FF6B-537E-DE1B-21DD-23AEE9E29B50}"/>
                </a:ext>
              </a:extLst>
            </p:cNvPr>
            <p:cNvPicPr preferRelativeResize="0"/>
            <p:nvPr/>
          </p:nvPicPr>
          <p:blipFill rotWithShape="1">
            <a:blip r:embed="rId3">
              <a:alphaModFix/>
            </a:blip>
            <a:srcRect l="38599" t="10224" r="51325" b="78454"/>
            <a:stretch/>
          </p:blipFill>
          <p:spPr>
            <a:xfrm>
              <a:off x="4437267" y="3064771"/>
              <a:ext cx="510867" cy="352256"/>
            </a:xfrm>
            <a:prstGeom prst="rect">
              <a:avLst/>
            </a:prstGeom>
            <a:noFill/>
            <a:ln>
              <a:noFill/>
            </a:ln>
          </p:spPr>
        </p:pic>
        <p:pic>
          <p:nvPicPr>
            <p:cNvPr id="306" name="Google Shape;766;p31">
              <a:extLst>
                <a:ext uri="{FF2B5EF4-FFF2-40B4-BE49-F238E27FC236}">
                  <a16:creationId xmlns:a16="http://schemas.microsoft.com/office/drawing/2014/main" id="{3B230E3A-3D22-AE14-CF60-68541CED22EB}"/>
                </a:ext>
              </a:extLst>
            </p:cNvPr>
            <p:cNvPicPr preferRelativeResize="0"/>
            <p:nvPr/>
          </p:nvPicPr>
          <p:blipFill rotWithShape="1">
            <a:blip r:embed="rId3">
              <a:alphaModFix/>
            </a:blip>
            <a:srcRect l="38599" t="10224" r="51325" b="78454"/>
            <a:stretch/>
          </p:blipFill>
          <p:spPr>
            <a:xfrm>
              <a:off x="4507134" y="3064771"/>
              <a:ext cx="510867" cy="352256"/>
            </a:xfrm>
            <a:prstGeom prst="rect">
              <a:avLst/>
            </a:prstGeom>
            <a:noFill/>
            <a:ln>
              <a:noFill/>
            </a:ln>
          </p:spPr>
        </p:pic>
        <p:pic>
          <p:nvPicPr>
            <p:cNvPr id="307" name="Google Shape;767;p31">
              <a:extLst>
                <a:ext uri="{FF2B5EF4-FFF2-40B4-BE49-F238E27FC236}">
                  <a16:creationId xmlns:a16="http://schemas.microsoft.com/office/drawing/2014/main" id="{A7DAF98B-B0DA-2EBC-09E3-F718902B0EE7}"/>
                </a:ext>
              </a:extLst>
            </p:cNvPr>
            <p:cNvPicPr preferRelativeResize="0"/>
            <p:nvPr/>
          </p:nvPicPr>
          <p:blipFill rotWithShape="1">
            <a:blip r:embed="rId3">
              <a:alphaModFix/>
            </a:blip>
            <a:srcRect l="38599" t="10224" r="51325" b="78454"/>
            <a:stretch/>
          </p:blipFill>
          <p:spPr>
            <a:xfrm>
              <a:off x="4568941" y="3064771"/>
              <a:ext cx="510867" cy="352256"/>
            </a:xfrm>
            <a:prstGeom prst="rect">
              <a:avLst/>
            </a:prstGeom>
            <a:noFill/>
            <a:ln>
              <a:noFill/>
            </a:ln>
          </p:spPr>
        </p:pic>
        <p:pic>
          <p:nvPicPr>
            <p:cNvPr id="308" name="Google Shape;768;p31">
              <a:extLst>
                <a:ext uri="{FF2B5EF4-FFF2-40B4-BE49-F238E27FC236}">
                  <a16:creationId xmlns:a16="http://schemas.microsoft.com/office/drawing/2014/main" id="{36878DFC-D8B1-21C1-3C53-6778B8A06559}"/>
                </a:ext>
              </a:extLst>
            </p:cNvPr>
            <p:cNvPicPr preferRelativeResize="0"/>
            <p:nvPr/>
          </p:nvPicPr>
          <p:blipFill rotWithShape="1">
            <a:blip r:embed="rId3">
              <a:alphaModFix/>
            </a:blip>
            <a:srcRect l="38599" t="10224" r="51325" b="78454"/>
            <a:stretch/>
          </p:blipFill>
          <p:spPr>
            <a:xfrm>
              <a:off x="4641494" y="3064771"/>
              <a:ext cx="510867" cy="352256"/>
            </a:xfrm>
            <a:prstGeom prst="rect">
              <a:avLst/>
            </a:prstGeom>
            <a:noFill/>
            <a:ln>
              <a:noFill/>
            </a:ln>
          </p:spPr>
        </p:pic>
        <p:pic>
          <p:nvPicPr>
            <p:cNvPr id="309" name="Google Shape;769;p31">
              <a:extLst>
                <a:ext uri="{FF2B5EF4-FFF2-40B4-BE49-F238E27FC236}">
                  <a16:creationId xmlns:a16="http://schemas.microsoft.com/office/drawing/2014/main" id="{2F6890D7-EE9C-19D0-E0B8-6C280E04151D}"/>
                </a:ext>
              </a:extLst>
            </p:cNvPr>
            <p:cNvPicPr preferRelativeResize="0"/>
            <p:nvPr/>
          </p:nvPicPr>
          <p:blipFill rotWithShape="1">
            <a:blip r:embed="rId3">
              <a:alphaModFix/>
            </a:blip>
            <a:srcRect l="38599" t="10224" r="51325" b="78454"/>
            <a:stretch/>
          </p:blipFill>
          <p:spPr>
            <a:xfrm>
              <a:off x="4709048" y="3064771"/>
              <a:ext cx="510867" cy="352256"/>
            </a:xfrm>
            <a:prstGeom prst="rect">
              <a:avLst/>
            </a:prstGeom>
            <a:noFill/>
            <a:ln>
              <a:noFill/>
            </a:ln>
          </p:spPr>
        </p:pic>
        <p:pic>
          <p:nvPicPr>
            <p:cNvPr id="310" name="Google Shape;770;p31">
              <a:extLst>
                <a:ext uri="{FF2B5EF4-FFF2-40B4-BE49-F238E27FC236}">
                  <a16:creationId xmlns:a16="http://schemas.microsoft.com/office/drawing/2014/main" id="{DA4F9191-5F60-015D-5ABE-65EAD2D2BC85}"/>
                </a:ext>
              </a:extLst>
            </p:cNvPr>
            <p:cNvPicPr preferRelativeResize="0"/>
            <p:nvPr/>
          </p:nvPicPr>
          <p:blipFill rotWithShape="1">
            <a:blip r:embed="rId3">
              <a:alphaModFix/>
            </a:blip>
            <a:srcRect l="38599" t="10224" r="51325" b="78454"/>
            <a:stretch/>
          </p:blipFill>
          <p:spPr>
            <a:xfrm>
              <a:off x="2953492" y="2563088"/>
              <a:ext cx="540363" cy="344552"/>
            </a:xfrm>
            <a:prstGeom prst="rect">
              <a:avLst/>
            </a:prstGeom>
            <a:noFill/>
            <a:ln>
              <a:noFill/>
            </a:ln>
          </p:spPr>
        </p:pic>
        <p:pic>
          <p:nvPicPr>
            <p:cNvPr id="311" name="Google Shape;771;p31">
              <a:extLst>
                <a:ext uri="{FF2B5EF4-FFF2-40B4-BE49-F238E27FC236}">
                  <a16:creationId xmlns:a16="http://schemas.microsoft.com/office/drawing/2014/main" id="{91810AA9-5772-6C2A-2B5B-24C6D9942180}"/>
                </a:ext>
              </a:extLst>
            </p:cNvPr>
            <p:cNvPicPr preferRelativeResize="0"/>
            <p:nvPr/>
          </p:nvPicPr>
          <p:blipFill rotWithShape="1">
            <a:blip r:embed="rId3">
              <a:alphaModFix/>
            </a:blip>
            <a:srcRect l="38599" t="10224" r="51325" b="78454"/>
            <a:stretch/>
          </p:blipFill>
          <p:spPr>
            <a:xfrm>
              <a:off x="3023358" y="2563088"/>
              <a:ext cx="540363" cy="344552"/>
            </a:xfrm>
            <a:prstGeom prst="rect">
              <a:avLst/>
            </a:prstGeom>
            <a:noFill/>
            <a:ln>
              <a:noFill/>
            </a:ln>
          </p:spPr>
        </p:pic>
        <p:pic>
          <p:nvPicPr>
            <p:cNvPr id="312" name="Google Shape;772;p31">
              <a:extLst>
                <a:ext uri="{FF2B5EF4-FFF2-40B4-BE49-F238E27FC236}">
                  <a16:creationId xmlns:a16="http://schemas.microsoft.com/office/drawing/2014/main" id="{B63DF988-2292-F610-F65C-BEA58A12B276}"/>
                </a:ext>
              </a:extLst>
            </p:cNvPr>
            <p:cNvPicPr preferRelativeResize="0"/>
            <p:nvPr/>
          </p:nvPicPr>
          <p:blipFill rotWithShape="1">
            <a:blip r:embed="rId3">
              <a:alphaModFix/>
            </a:blip>
            <a:srcRect l="38599" t="10224" r="51325" b="78454"/>
            <a:stretch/>
          </p:blipFill>
          <p:spPr>
            <a:xfrm>
              <a:off x="3093225" y="2563088"/>
              <a:ext cx="540363" cy="344552"/>
            </a:xfrm>
            <a:prstGeom prst="rect">
              <a:avLst/>
            </a:prstGeom>
            <a:noFill/>
            <a:ln>
              <a:noFill/>
            </a:ln>
          </p:spPr>
        </p:pic>
        <p:pic>
          <p:nvPicPr>
            <p:cNvPr id="313" name="Google Shape;773;p31">
              <a:extLst>
                <a:ext uri="{FF2B5EF4-FFF2-40B4-BE49-F238E27FC236}">
                  <a16:creationId xmlns:a16="http://schemas.microsoft.com/office/drawing/2014/main" id="{A88EB225-27B7-E087-9B5C-6104F53B29EE}"/>
                </a:ext>
              </a:extLst>
            </p:cNvPr>
            <p:cNvPicPr preferRelativeResize="0"/>
            <p:nvPr/>
          </p:nvPicPr>
          <p:blipFill rotWithShape="1">
            <a:blip r:embed="rId3">
              <a:alphaModFix/>
            </a:blip>
            <a:srcRect l="38599" t="10224" r="51325" b="78454"/>
            <a:stretch/>
          </p:blipFill>
          <p:spPr>
            <a:xfrm>
              <a:off x="3163410" y="2555384"/>
              <a:ext cx="510867" cy="352256"/>
            </a:xfrm>
            <a:prstGeom prst="rect">
              <a:avLst/>
            </a:prstGeom>
            <a:noFill/>
            <a:ln>
              <a:noFill/>
            </a:ln>
          </p:spPr>
        </p:pic>
        <p:pic>
          <p:nvPicPr>
            <p:cNvPr id="314" name="Google Shape;774;p31">
              <a:extLst>
                <a:ext uri="{FF2B5EF4-FFF2-40B4-BE49-F238E27FC236}">
                  <a16:creationId xmlns:a16="http://schemas.microsoft.com/office/drawing/2014/main" id="{704C06C9-0E20-2F2A-07CB-D55A4B103D8D}"/>
                </a:ext>
              </a:extLst>
            </p:cNvPr>
            <p:cNvPicPr preferRelativeResize="0"/>
            <p:nvPr/>
          </p:nvPicPr>
          <p:blipFill rotWithShape="1">
            <a:blip r:embed="rId3">
              <a:alphaModFix/>
            </a:blip>
            <a:srcRect l="38599" t="10224" r="51325" b="78454"/>
            <a:stretch/>
          </p:blipFill>
          <p:spPr>
            <a:xfrm>
              <a:off x="3233277" y="2555384"/>
              <a:ext cx="510867" cy="352256"/>
            </a:xfrm>
            <a:prstGeom prst="rect">
              <a:avLst/>
            </a:prstGeom>
            <a:noFill/>
            <a:ln>
              <a:noFill/>
            </a:ln>
          </p:spPr>
        </p:pic>
        <p:pic>
          <p:nvPicPr>
            <p:cNvPr id="315" name="Google Shape;775;p31">
              <a:extLst>
                <a:ext uri="{FF2B5EF4-FFF2-40B4-BE49-F238E27FC236}">
                  <a16:creationId xmlns:a16="http://schemas.microsoft.com/office/drawing/2014/main" id="{E122E2C8-4F51-C0B5-20C0-1403D86791A8}"/>
                </a:ext>
              </a:extLst>
            </p:cNvPr>
            <p:cNvPicPr preferRelativeResize="0"/>
            <p:nvPr/>
          </p:nvPicPr>
          <p:blipFill rotWithShape="1">
            <a:blip r:embed="rId3">
              <a:alphaModFix/>
            </a:blip>
            <a:srcRect l="38599" t="10224" r="51325" b="78454"/>
            <a:stretch/>
          </p:blipFill>
          <p:spPr>
            <a:xfrm>
              <a:off x="3303143" y="2555384"/>
              <a:ext cx="510867" cy="352256"/>
            </a:xfrm>
            <a:prstGeom prst="rect">
              <a:avLst/>
            </a:prstGeom>
            <a:noFill/>
            <a:ln>
              <a:noFill/>
            </a:ln>
          </p:spPr>
        </p:pic>
        <p:pic>
          <p:nvPicPr>
            <p:cNvPr id="316" name="Google Shape;776;p31">
              <a:extLst>
                <a:ext uri="{FF2B5EF4-FFF2-40B4-BE49-F238E27FC236}">
                  <a16:creationId xmlns:a16="http://schemas.microsoft.com/office/drawing/2014/main" id="{DD74E1BE-4754-6EB5-D056-378CE876627D}"/>
                </a:ext>
              </a:extLst>
            </p:cNvPr>
            <p:cNvPicPr preferRelativeResize="0"/>
            <p:nvPr/>
          </p:nvPicPr>
          <p:blipFill rotWithShape="1">
            <a:blip r:embed="rId3">
              <a:alphaModFix/>
            </a:blip>
            <a:srcRect l="38599" t="10224" r="51325" b="78454"/>
            <a:stretch/>
          </p:blipFill>
          <p:spPr>
            <a:xfrm>
              <a:off x="3373010" y="2555384"/>
              <a:ext cx="510867" cy="352256"/>
            </a:xfrm>
            <a:prstGeom prst="rect">
              <a:avLst/>
            </a:prstGeom>
            <a:noFill/>
            <a:ln>
              <a:noFill/>
            </a:ln>
          </p:spPr>
        </p:pic>
        <p:pic>
          <p:nvPicPr>
            <p:cNvPr id="317" name="Google Shape;777;p31">
              <a:extLst>
                <a:ext uri="{FF2B5EF4-FFF2-40B4-BE49-F238E27FC236}">
                  <a16:creationId xmlns:a16="http://schemas.microsoft.com/office/drawing/2014/main" id="{1B5A4F70-21B8-9FE9-4166-0D28D22F8572}"/>
                </a:ext>
              </a:extLst>
            </p:cNvPr>
            <p:cNvPicPr preferRelativeResize="0"/>
            <p:nvPr/>
          </p:nvPicPr>
          <p:blipFill rotWithShape="1">
            <a:blip r:embed="rId3">
              <a:alphaModFix/>
            </a:blip>
            <a:srcRect l="38599" t="10224" r="51325" b="78454"/>
            <a:stretch/>
          </p:blipFill>
          <p:spPr>
            <a:xfrm>
              <a:off x="3442877" y="2555384"/>
              <a:ext cx="510867" cy="352256"/>
            </a:xfrm>
            <a:prstGeom prst="rect">
              <a:avLst/>
            </a:prstGeom>
            <a:noFill/>
            <a:ln>
              <a:noFill/>
            </a:ln>
          </p:spPr>
        </p:pic>
        <p:pic>
          <p:nvPicPr>
            <p:cNvPr id="318" name="Google Shape;778;p31">
              <a:extLst>
                <a:ext uri="{FF2B5EF4-FFF2-40B4-BE49-F238E27FC236}">
                  <a16:creationId xmlns:a16="http://schemas.microsoft.com/office/drawing/2014/main" id="{D2DC40F7-A5A9-9165-E710-CDD36708C02D}"/>
                </a:ext>
              </a:extLst>
            </p:cNvPr>
            <p:cNvPicPr preferRelativeResize="0"/>
            <p:nvPr/>
          </p:nvPicPr>
          <p:blipFill rotWithShape="1">
            <a:blip r:embed="rId3">
              <a:alphaModFix/>
            </a:blip>
            <a:srcRect l="38599" t="10224" r="51325" b="78454"/>
            <a:stretch/>
          </p:blipFill>
          <p:spPr>
            <a:xfrm>
              <a:off x="3512743" y="2555384"/>
              <a:ext cx="510867" cy="352256"/>
            </a:xfrm>
            <a:prstGeom prst="rect">
              <a:avLst/>
            </a:prstGeom>
            <a:noFill/>
            <a:ln>
              <a:noFill/>
            </a:ln>
          </p:spPr>
        </p:pic>
        <p:pic>
          <p:nvPicPr>
            <p:cNvPr id="319" name="Google Shape;779;p31">
              <a:extLst>
                <a:ext uri="{FF2B5EF4-FFF2-40B4-BE49-F238E27FC236}">
                  <a16:creationId xmlns:a16="http://schemas.microsoft.com/office/drawing/2014/main" id="{F1DD3A2D-C3B0-4621-24BA-EF4B49BF6D80}"/>
                </a:ext>
              </a:extLst>
            </p:cNvPr>
            <p:cNvPicPr preferRelativeResize="0"/>
            <p:nvPr/>
          </p:nvPicPr>
          <p:blipFill rotWithShape="1">
            <a:blip r:embed="rId3">
              <a:alphaModFix/>
            </a:blip>
            <a:srcRect l="38599" t="10224" r="51325" b="78454"/>
            <a:stretch/>
          </p:blipFill>
          <p:spPr>
            <a:xfrm>
              <a:off x="3582610" y="2555384"/>
              <a:ext cx="510867" cy="352256"/>
            </a:xfrm>
            <a:prstGeom prst="rect">
              <a:avLst/>
            </a:prstGeom>
            <a:noFill/>
            <a:ln>
              <a:noFill/>
            </a:ln>
          </p:spPr>
        </p:pic>
        <p:pic>
          <p:nvPicPr>
            <p:cNvPr id="320" name="Google Shape;780;p31">
              <a:extLst>
                <a:ext uri="{FF2B5EF4-FFF2-40B4-BE49-F238E27FC236}">
                  <a16:creationId xmlns:a16="http://schemas.microsoft.com/office/drawing/2014/main" id="{D03DACEF-F4CC-4739-FB70-FBA80D050200}"/>
                </a:ext>
              </a:extLst>
            </p:cNvPr>
            <p:cNvPicPr preferRelativeResize="0"/>
            <p:nvPr/>
          </p:nvPicPr>
          <p:blipFill rotWithShape="1">
            <a:blip r:embed="rId3">
              <a:alphaModFix/>
            </a:blip>
            <a:srcRect l="38599" t="10224" r="51325" b="78454"/>
            <a:stretch/>
          </p:blipFill>
          <p:spPr>
            <a:xfrm>
              <a:off x="3652477" y="2555384"/>
              <a:ext cx="510867" cy="352256"/>
            </a:xfrm>
            <a:prstGeom prst="rect">
              <a:avLst/>
            </a:prstGeom>
            <a:noFill/>
            <a:ln>
              <a:noFill/>
            </a:ln>
          </p:spPr>
        </p:pic>
        <p:pic>
          <p:nvPicPr>
            <p:cNvPr id="321" name="Google Shape;781;p31">
              <a:extLst>
                <a:ext uri="{FF2B5EF4-FFF2-40B4-BE49-F238E27FC236}">
                  <a16:creationId xmlns:a16="http://schemas.microsoft.com/office/drawing/2014/main" id="{36608377-551F-3E91-03A3-BC390D918D0B}"/>
                </a:ext>
              </a:extLst>
            </p:cNvPr>
            <p:cNvPicPr preferRelativeResize="0"/>
            <p:nvPr/>
          </p:nvPicPr>
          <p:blipFill rotWithShape="1">
            <a:blip r:embed="rId3">
              <a:alphaModFix/>
            </a:blip>
            <a:srcRect l="38599" t="10224" r="51325" b="78454"/>
            <a:stretch/>
          </p:blipFill>
          <p:spPr>
            <a:xfrm>
              <a:off x="3722344" y="2555384"/>
              <a:ext cx="510867" cy="352256"/>
            </a:xfrm>
            <a:prstGeom prst="rect">
              <a:avLst/>
            </a:prstGeom>
            <a:noFill/>
            <a:ln>
              <a:noFill/>
            </a:ln>
          </p:spPr>
        </p:pic>
        <p:pic>
          <p:nvPicPr>
            <p:cNvPr id="322" name="Google Shape;782;p31">
              <a:extLst>
                <a:ext uri="{FF2B5EF4-FFF2-40B4-BE49-F238E27FC236}">
                  <a16:creationId xmlns:a16="http://schemas.microsoft.com/office/drawing/2014/main" id="{566029D3-ED00-67E4-120A-2C3CA7175C1B}"/>
                </a:ext>
              </a:extLst>
            </p:cNvPr>
            <p:cNvPicPr preferRelativeResize="0"/>
            <p:nvPr/>
          </p:nvPicPr>
          <p:blipFill rotWithShape="1">
            <a:blip r:embed="rId3">
              <a:alphaModFix/>
            </a:blip>
            <a:srcRect l="38599" t="10224" r="51325" b="78454"/>
            <a:stretch/>
          </p:blipFill>
          <p:spPr>
            <a:xfrm>
              <a:off x="3792210" y="2555384"/>
              <a:ext cx="510867" cy="352256"/>
            </a:xfrm>
            <a:prstGeom prst="rect">
              <a:avLst/>
            </a:prstGeom>
            <a:noFill/>
            <a:ln>
              <a:noFill/>
            </a:ln>
          </p:spPr>
        </p:pic>
        <p:pic>
          <p:nvPicPr>
            <p:cNvPr id="323" name="Google Shape;783;p31">
              <a:extLst>
                <a:ext uri="{FF2B5EF4-FFF2-40B4-BE49-F238E27FC236}">
                  <a16:creationId xmlns:a16="http://schemas.microsoft.com/office/drawing/2014/main" id="{AEEF7EAB-9419-9C5C-6D8D-35DFA5F8FD4D}"/>
                </a:ext>
              </a:extLst>
            </p:cNvPr>
            <p:cNvPicPr preferRelativeResize="0"/>
            <p:nvPr/>
          </p:nvPicPr>
          <p:blipFill rotWithShape="1">
            <a:blip r:embed="rId3">
              <a:alphaModFix/>
            </a:blip>
            <a:srcRect l="38599" t="10224" r="51325" b="78454"/>
            <a:stretch/>
          </p:blipFill>
          <p:spPr>
            <a:xfrm>
              <a:off x="3862077" y="2555384"/>
              <a:ext cx="510867" cy="352256"/>
            </a:xfrm>
            <a:prstGeom prst="rect">
              <a:avLst/>
            </a:prstGeom>
            <a:noFill/>
            <a:ln>
              <a:noFill/>
            </a:ln>
          </p:spPr>
        </p:pic>
        <p:pic>
          <p:nvPicPr>
            <p:cNvPr id="324" name="Google Shape;784;p31">
              <a:extLst>
                <a:ext uri="{FF2B5EF4-FFF2-40B4-BE49-F238E27FC236}">
                  <a16:creationId xmlns:a16="http://schemas.microsoft.com/office/drawing/2014/main" id="{58701134-DC33-6B8B-2258-66D56C15CAB7}"/>
                </a:ext>
              </a:extLst>
            </p:cNvPr>
            <p:cNvPicPr preferRelativeResize="0"/>
            <p:nvPr/>
          </p:nvPicPr>
          <p:blipFill rotWithShape="1">
            <a:blip r:embed="rId3">
              <a:alphaModFix/>
            </a:blip>
            <a:srcRect l="38599" t="10224" r="51325" b="78454"/>
            <a:stretch/>
          </p:blipFill>
          <p:spPr>
            <a:xfrm>
              <a:off x="3931944" y="2555384"/>
              <a:ext cx="510867" cy="352256"/>
            </a:xfrm>
            <a:prstGeom prst="rect">
              <a:avLst/>
            </a:prstGeom>
            <a:noFill/>
            <a:ln>
              <a:noFill/>
            </a:ln>
          </p:spPr>
        </p:pic>
        <p:pic>
          <p:nvPicPr>
            <p:cNvPr id="325" name="Google Shape;785;p31">
              <a:extLst>
                <a:ext uri="{FF2B5EF4-FFF2-40B4-BE49-F238E27FC236}">
                  <a16:creationId xmlns:a16="http://schemas.microsoft.com/office/drawing/2014/main" id="{64F25FF4-D050-31BD-5D3B-241FD4989275}"/>
                </a:ext>
              </a:extLst>
            </p:cNvPr>
            <p:cNvPicPr preferRelativeResize="0"/>
            <p:nvPr/>
          </p:nvPicPr>
          <p:blipFill rotWithShape="1">
            <a:blip r:embed="rId3">
              <a:alphaModFix/>
            </a:blip>
            <a:srcRect l="38599" t="10224" r="51325" b="78454"/>
            <a:stretch/>
          </p:blipFill>
          <p:spPr>
            <a:xfrm>
              <a:off x="4001810" y="2555384"/>
              <a:ext cx="510867" cy="352256"/>
            </a:xfrm>
            <a:prstGeom prst="rect">
              <a:avLst/>
            </a:prstGeom>
            <a:noFill/>
            <a:ln>
              <a:noFill/>
            </a:ln>
          </p:spPr>
        </p:pic>
        <p:pic>
          <p:nvPicPr>
            <p:cNvPr id="326" name="Google Shape;786;p31">
              <a:extLst>
                <a:ext uri="{FF2B5EF4-FFF2-40B4-BE49-F238E27FC236}">
                  <a16:creationId xmlns:a16="http://schemas.microsoft.com/office/drawing/2014/main" id="{C0615152-946F-20F4-472E-CD37582C5186}"/>
                </a:ext>
              </a:extLst>
            </p:cNvPr>
            <p:cNvPicPr preferRelativeResize="0"/>
            <p:nvPr/>
          </p:nvPicPr>
          <p:blipFill rotWithShape="1">
            <a:blip r:embed="rId3">
              <a:alphaModFix/>
            </a:blip>
            <a:srcRect l="38599" t="10224" r="51325" b="78454"/>
            <a:stretch/>
          </p:blipFill>
          <p:spPr>
            <a:xfrm>
              <a:off x="4071677" y="2555384"/>
              <a:ext cx="510867" cy="352256"/>
            </a:xfrm>
            <a:prstGeom prst="rect">
              <a:avLst/>
            </a:prstGeom>
            <a:noFill/>
            <a:ln>
              <a:noFill/>
            </a:ln>
          </p:spPr>
        </p:pic>
        <p:pic>
          <p:nvPicPr>
            <p:cNvPr id="327" name="Google Shape;787;p31">
              <a:extLst>
                <a:ext uri="{FF2B5EF4-FFF2-40B4-BE49-F238E27FC236}">
                  <a16:creationId xmlns:a16="http://schemas.microsoft.com/office/drawing/2014/main" id="{9FABED66-9949-EAA8-57C5-C14AEECEC31A}"/>
                </a:ext>
              </a:extLst>
            </p:cNvPr>
            <p:cNvPicPr preferRelativeResize="0"/>
            <p:nvPr/>
          </p:nvPicPr>
          <p:blipFill rotWithShape="1">
            <a:blip r:embed="rId3">
              <a:alphaModFix/>
            </a:blip>
            <a:srcRect l="38599" t="10224" r="51325" b="78454"/>
            <a:stretch/>
          </p:blipFill>
          <p:spPr>
            <a:xfrm>
              <a:off x="4141544" y="2555384"/>
              <a:ext cx="510867" cy="352256"/>
            </a:xfrm>
            <a:prstGeom prst="rect">
              <a:avLst/>
            </a:prstGeom>
            <a:noFill/>
            <a:ln>
              <a:noFill/>
            </a:ln>
          </p:spPr>
        </p:pic>
        <p:pic>
          <p:nvPicPr>
            <p:cNvPr id="328" name="Google Shape;788;p31">
              <a:extLst>
                <a:ext uri="{FF2B5EF4-FFF2-40B4-BE49-F238E27FC236}">
                  <a16:creationId xmlns:a16="http://schemas.microsoft.com/office/drawing/2014/main" id="{917CDF0D-205F-BCC0-C211-17B9F81FAF43}"/>
                </a:ext>
              </a:extLst>
            </p:cNvPr>
            <p:cNvPicPr preferRelativeResize="0"/>
            <p:nvPr/>
          </p:nvPicPr>
          <p:blipFill rotWithShape="1">
            <a:blip r:embed="rId3">
              <a:alphaModFix/>
            </a:blip>
            <a:srcRect l="38599" t="10224" r="51325" b="78454"/>
            <a:stretch/>
          </p:blipFill>
          <p:spPr>
            <a:xfrm>
              <a:off x="4211411" y="2555384"/>
              <a:ext cx="510867" cy="352256"/>
            </a:xfrm>
            <a:prstGeom prst="rect">
              <a:avLst/>
            </a:prstGeom>
            <a:noFill/>
            <a:ln>
              <a:noFill/>
            </a:ln>
          </p:spPr>
        </p:pic>
        <p:pic>
          <p:nvPicPr>
            <p:cNvPr id="329" name="Google Shape;789;p31">
              <a:extLst>
                <a:ext uri="{FF2B5EF4-FFF2-40B4-BE49-F238E27FC236}">
                  <a16:creationId xmlns:a16="http://schemas.microsoft.com/office/drawing/2014/main" id="{ABE098E3-5121-9321-04B8-C7576B5FC808}"/>
                </a:ext>
              </a:extLst>
            </p:cNvPr>
            <p:cNvPicPr preferRelativeResize="0"/>
            <p:nvPr/>
          </p:nvPicPr>
          <p:blipFill rotWithShape="1">
            <a:blip r:embed="rId3">
              <a:alphaModFix/>
            </a:blip>
            <a:srcRect l="38599" t="10224" r="51325" b="78454"/>
            <a:stretch/>
          </p:blipFill>
          <p:spPr>
            <a:xfrm>
              <a:off x="4281277" y="2555384"/>
              <a:ext cx="510867" cy="352256"/>
            </a:xfrm>
            <a:prstGeom prst="rect">
              <a:avLst/>
            </a:prstGeom>
            <a:noFill/>
            <a:ln>
              <a:noFill/>
            </a:ln>
          </p:spPr>
        </p:pic>
        <p:pic>
          <p:nvPicPr>
            <p:cNvPr id="330" name="Google Shape;790;p31">
              <a:extLst>
                <a:ext uri="{FF2B5EF4-FFF2-40B4-BE49-F238E27FC236}">
                  <a16:creationId xmlns:a16="http://schemas.microsoft.com/office/drawing/2014/main" id="{AE13E072-52BF-D6E8-07A4-2D95A42A8041}"/>
                </a:ext>
              </a:extLst>
            </p:cNvPr>
            <p:cNvPicPr preferRelativeResize="0"/>
            <p:nvPr/>
          </p:nvPicPr>
          <p:blipFill rotWithShape="1">
            <a:blip r:embed="rId3">
              <a:alphaModFix/>
            </a:blip>
            <a:srcRect l="38599" t="10224" r="51325" b="78454"/>
            <a:stretch/>
          </p:blipFill>
          <p:spPr>
            <a:xfrm>
              <a:off x="4351144" y="2555384"/>
              <a:ext cx="510867" cy="352256"/>
            </a:xfrm>
            <a:prstGeom prst="rect">
              <a:avLst/>
            </a:prstGeom>
            <a:noFill/>
            <a:ln>
              <a:noFill/>
            </a:ln>
          </p:spPr>
        </p:pic>
        <p:pic>
          <p:nvPicPr>
            <p:cNvPr id="331" name="Google Shape;791;p31">
              <a:extLst>
                <a:ext uri="{FF2B5EF4-FFF2-40B4-BE49-F238E27FC236}">
                  <a16:creationId xmlns:a16="http://schemas.microsoft.com/office/drawing/2014/main" id="{F6F3FF1C-FD03-7989-EB86-E239CB87B6C4}"/>
                </a:ext>
              </a:extLst>
            </p:cNvPr>
            <p:cNvPicPr preferRelativeResize="0"/>
            <p:nvPr/>
          </p:nvPicPr>
          <p:blipFill rotWithShape="1">
            <a:blip r:embed="rId3">
              <a:alphaModFix/>
            </a:blip>
            <a:srcRect l="38599" t="10224" r="51325" b="78454"/>
            <a:stretch/>
          </p:blipFill>
          <p:spPr>
            <a:xfrm>
              <a:off x="4418324" y="2555384"/>
              <a:ext cx="510867" cy="352256"/>
            </a:xfrm>
            <a:prstGeom prst="rect">
              <a:avLst/>
            </a:prstGeom>
            <a:noFill/>
            <a:ln>
              <a:noFill/>
            </a:ln>
          </p:spPr>
        </p:pic>
        <p:pic>
          <p:nvPicPr>
            <p:cNvPr id="332" name="Google Shape;792;p31">
              <a:extLst>
                <a:ext uri="{FF2B5EF4-FFF2-40B4-BE49-F238E27FC236}">
                  <a16:creationId xmlns:a16="http://schemas.microsoft.com/office/drawing/2014/main" id="{E439FD20-272C-403B-72C7-86A2DD856050}"/>
                </a:ext>
              </a:extLst>
            </p:cNvPr>
            <p:cNvPicPr preferRelativeResize="0"/>
            <p:nvPr/>
          </p:nvPicPr>
          <p:blipFill rotWithShape="1">
            <a:blip r:embed="rId3">
              <a:alphaModFix/>
            </a:blip>
            <a:srcRect l="38599" t="10224" r="51325" b="78454"/>
            <a:stretch/>
          </p:blipFill>
          <p:spPr>
            <a:xfrm>
              <a:off x="4472070" y="2555384"/>
              <a:ext cx="510867" cy="352256"/>
            </a:xfrm>
            <a:prstGeom prst="rect">
              <a:avLst/>
            </a:prstGeom>
            <a:noFill/>
            <a:ln>
              <a:noFill/>
            </a:ln>
          </p:spPr>
        </p:pic>
        <p:pic>
          <p:nvPicPr>
            <p:cNvPr id="333" name="Google Shape;793;p31">
              <a:extLst>
                <a:ext uri="{FF2B5EF4-FFF2-40B4-BE49-F238E27FC236}">
                  <a16:creationId xmlns:a16="http://schemas.microsoft.com/office/drawing/2014/main" id="{6D6FC9B9-7CAE-3FFF-CCB7-C0C157AC2E81}"/>
                </a:ext>
              </a:extLst>
            </p:cNvPr>
            <p:cNvPicPr preferRelativeResize="0"/>
            <p:nvPr/>
          </p:nvPicPr>
          <p:blipFill rotWithShape="1">
            <a:blip r:embed="rId3">
              <a:alphaModFix/>
            </a:blip>
            <a:srcRect l="38599" t="10224" r="51325" b="78454"/>
            <a:stretch/>
          </p:blipFill>
          <p:spPr>
            <a:xfrm>
              <a:off x="4541937" y="2555384"/>
              <a:ext cx="510867" cy="352256"/>
            </a:xfrm>
            <a:prstGeom prst="rect">
              <a:avLst/>
            </a:prstGeom>
            <a:noFill/>
            <a:ln>
              <a:noFill/>
            </a:ln>
          </p:spPr>
        </p:pic>
        <p:pic>
          <p:nvPicPr>
            <p:cNvPr id="334" name="Google Shape;794;p31">
              <a:extLst>
                <a:ext uri="{FF2B5EF4-FFF2-40B4-BE49-F238E27FC236}">
                  <a16:creationId xmlns:a16="http://schemas.microsoft.com/office/drawing/2014/main" id="{4B544508-F596-E0A5-D753-670AC9817BED}"/>
                </a:ext>
              </a:extLst>
            </p:cNvPr>
            <p:cNvPicPr preferRelativeResize="0"/>
            <p:nvPr/>
          </p:nvPicPr>
          <p:blipFill rotWithShape="1">
            <a:blip r:embed="rId3">
              <a:alphaModFix/>
            </a:blip>
            <a:srcRect l="38599" t="10224" r="51325" b="78454"/>
            <a:stretch/>
          </p:blipFill>
          <p:spPr>
            <a:xfrm>
              <a:off x="4603743" y="2555384"/>
              <a:ext cx="510867" cy="352256"/>
            </a:xfrm>
            <a:prstGeom prst="rect">
              <a:avLst/>
            </a:prstGeom>
            <a:noFill/>
            <a:ln>
              <a:noFill/>
            </a:ln>
          </p:spPr>
        </p:pic>
        <p:pic>
          <p:nvPicPr>
            <p:cNvPr id="335" name="Google Shape;795;p31">
              <a:extLst>
                <a:ext uri="{FF2B5EF4-FFF2-40B4-BE49-F238E27FC236}">
                  <a16:creationId xmlns:a16="http://schemas.microsoft.com/office/drawing/2014/main" id="{2958D644-C59B-8140-960C-8D8FCC3917FA}"/>
                </a:ext>
              </a:extLst>
            </p:cNvPr>
            <p:cNvPicPr preferRelativeResize="0"/>
            <p:nvPr/>
          </p:nvPicPr>
          <p:blipFill rotWithShape="1">
            <a:blip r:embed="rId3">
              <a:alphaModFix/>
            </a:blip>
            <a:srcRect l="38599" t="10224" r="51325" b="78454"/>
            <a:stretch/>
          </p:blipFill>
          <p:spPr>
            <a:xfrm>
              <a:off x="4676297" y="2555384"/>
              <a:ext cx="510867" cy="352256"/>
            </a:xfrm>
            <a:prstGeom prst="rect">
              <a:avLst/>
            </a:prstGeom>
            <a:noFill/>
            <a:ln>
              <a:noFill/>
            </a:ln>
          </p:spPr>
        </p:pic>
        <p:pic>
          <p:nvPicPr>
            <p:cNvPr id="336" name="Google Shape;796;p31">
              <a:extLst>
                <a:ext uri="{FF2B5EF4-FFF2-40B4-BE49-F238E27FC236}">
                  <a16:creationId xmlns:a16="http://schemas.microsoft.com/office/drawing/2014/main" id="{3EB304E6-2E90-11FF-6B7A-2140C4E55D05}"/>
                </a:ext>
              </a:extLst>
            </p:cNvPr>
            <p:cNvPicPr preferRelativeResize="0"/>
            <p:nvPr/>
          </p:nvPicPr>
          <p:blipFill rotWithShape="1">
            <a:blip r:embed="rId3">
              <a:alphaModFix/>
            </a:blip>
            <a:srcRect l="38599" t="10224" r="51325" b="78454"/>
            <a:stretch/>
          </p:blipFill>
          <p:spPr>
            <a:xfrm>
              <a:off x="4743851" y="2555384"/>
              <a:ext cx="510867" cy="352256"/>
            </a:xfrm>
            <a:prstGeom prst="rect">
              <a:avLst/>
            </a:prstGeom>
            <a:noFill/>
            <a:ln>
              <a:noFill/>
            </a:ln>
          </p:spPr>
        </p:pic>
        <p:pic>
          <p:nvPicPr>
            <p:cNvPr id="337" name="Google Shape;797;p31">
              <a:extLst>
                <a:ext uri="{FF2B5EF4-FFF2-40B4-BE49-F238E27FC236}">
                  <a16:creationId xmlns:a16="http://schemas.microsoft.com/office/drawing/2014/main" id="{C01E2E91-D391-A643-327A-CC21A8931D12}"/>
                </a:ext>
              </a:extLst>
            </p:cNvPr>
            <p:cNvPicPr preferRelativeResize="0"/>
            <p:nvPr/>
          </p:nvPicPr>
          <p:blipFill rotWithShape="1">
            <a:blip r:embed="rId3">
              <a:alphaModFix/>
            </a:blip>
            <a:srcRect l="38599" t="10224" r="51325" b="78454"/>
            <a:stretch/>
          </p:blipFill>
          <p:spPr>
            <a:xfrm>
              <a:off x="2986378" y="2057226"/>
              <a:ext cx="510867" cy="352256"/>
            </a:xfrm>
            <a:prstGeom prst="rect">
              <a:avLst/>
            </a:prstGeom>
            <a:noFill/>
            <a:ln>
              <a:noFill/>
            </a:ln>
          </p:spPr>
        </p:pic>
        <p:pic>
          <p:nvPicPr>
            <p:cNvPr id="338" name="Google Shape;798;p31">
              <a:extLst>
                <a:ext uri="{FF2B5EF4-FFF2-40B4-BE49-F238E27FC236}">
                  <a16:creationId xmlns:a16="http://schemas.microsoft.com/office/drawing/2014/main" id="{0DEFA013-EEC5-A409-E7A6-4908E06DCB92}"/>
                </a:ext>
              </a:extLst>
            </p:cNvPr>
            <p:cNvPicPr preferRelativeResize="0"/>
            <p:nvPr/>
          </p:nvPicPr>
          <p:blipFill rotWithShape="1">
            <a:blip r:embed="rId3">
              <a:alphaModFix/>
            </a:blip>
            <a:srcRect l="38599" t="10224" r="51325" b="78454"/>
            <a:stretch/>
          </p:blipFill>
          <p:spPr>
            <a:xfrm>
              <a:off x="4833615" y="3075382"/>
              <a:ext cx="510867" cy="352256"/>
            </a:xfrm>
            <a:prstGeom prst="rect">
              <a:avLst/>
            </a:prstGeom>
            <a:noFill/>
            <a:ln>
              <a:noFill/>
            </a:ln>
          </p:spPr>
        </p:pic>
        <p:pic>
          <p:nvPicPr>
            <p:cNvPr id="339" name="Google Shape;799;p31">
              <a:extLst>
                <a:ext uri="{FF2B5EF4-FFF2-40B4-BE49-F238E27FC236}">
                  <a16:creationId xmlns:a16="http://schemas.microsoft.com/office/drawing/2014/main" id="{9FE6F5D3-ACD8-BE58-814F-0359460C68E5}"/>
                </a:ext>
              </a:extLst>
            </p:cNvPr>
            <p:cNvPicPr preferRelativeResize="0"/>
            <p:nvPr/>
          </p:nvPicPr>
          <p:blipFill rotWithShape="1">
            <a:blip r:embed="rId3">
              <a:alphaModFix/>
            </a:blip>
            <a:srcRect l="38599" t="10224" r="51325" b="78454"/>
            <a:stretch/>
          </p:blipFill>
          <p:spPr>
            <a:xfrm>
              <a:off x="3106706" y="2059225"/>
              <a:ext cx="510867" cy="352256"/>
            </a:xfrm>
            <a:prstGeom prst="rect">
              <a:avLst/>
            </a:prstGeom>
            <a:noFill/>
            <a:ln>
              <a:noFill/>
            </a:ln>
          </p:spPr>
        </p:pic>
        <p:pic>
          <p:nvPicPr>
            <p:cNvPr id="340" name="Google Shape;800;p31">
              <a:extLst>
                <a:ext uri="{FF2B5EF4-FFF2-40B4-BE49-F238E27FC236}">
                  <a16:creationId xmlns:a16="http://schemas.microsoft.com/office/drawing/2014/main" id="{0370E4A2-AE9C-898F-5AF6-D4D2136A178C}"/>
                </a:ext>
              </a:extLst>
            </p:cNvPr>
            <p:cNvPicPr preferRelativeResize="0"/>
            <p:nvPr/>
          </p:nvPicPr>
          <p:blipFill rotWithShape="1">
            <a:blip r:embed="rId3">
              <a:alphaModFix/>
            </a:blip>
            <a:srcRect l="38599" t="10224" r="51325" b="78454"/>
            <a:stretch/>
          </p:blipFill>
          <p:spPr>
            <a:xfrm>
              <a:off x="3235671" y="2059225"/>
              <a:ext cx="510867" cy="352256"/>
            </a:xfrm>
            <a:prstGeom prst="rect">
              <a:avLst/>
            </a:prstGeom>
            <a:noFill/>
            <a:ln>
              <a:noFill/>
            </a:ln>
          </p:spPr>
        </p:pic>
        <p:pic>
          <p:nvPicPr>
            <p:cNvPr id="341" name="Google Shape;801;p31">
              <a:extLst>
                <a:ext uri="{FF2B5EF4-FFF2-40B4-BE49-F238E27FC236}">
                  <a16:creationId xmlns:a16="http://schemas.microsoft.com/office/drawing/2014/main" id="{3A407A5E-186C-A59D-EC50-654A2949B58E}"/>
                </a:ext>
              </a:extLst>
            </p:cNvPr>
            <p:cNvPicPr preferRelativeResize="0"/>
            <p:nvPr/>
          </p:nvPicPr>
          <p:blipFill rotWithShape="1">
            <a:blip r:embed="rId3">
              <a:alphaModFix/>
            </a:blip>
            <a:srcRect l="38599" t="10224" r="51325" b="78454"/>
            <a:stretch/>
          </p:blipFill>
          <p:spPr>
            <a:xfrm>
              <a:off x="3530451" y="2059225"/>
              <a:ext cx="510867" cy="352256"/>
            </a:xfrm>
            <a:prstGeom prst="rect">
              <a:avLst/>
            </a:prstGeom>
            <a:noFill/>
            <a:ln>
              <a:noFill/>
            </a:ln>
          </p:spPr>
        </p:pic>
        <p:pic>
          <p:nvPicPr>
            <p:cNvPr id="342" name="Google Shape;802;p31">
              <a:extLst>
                <a:ext uri="{FF2B5EF4-FFF2-40B4-BE49-F238E27FC236}">
                  <a16:creationId xmlns:a16="http://schemas.microsoft.com/office/drawing/2014/main" id="{C4D82D5D-48A9-94C7-AD59-73E8E3837757}"/>
                </a:ext>
              </a:extLst>
            </p:cNvPr>
            <p:cNvPicPr preferRelativeResize="0"/>
            <p:nvPr/>
          </p:nvPicPr>
          <p:blipFill rotWithShape="1">
            <a:blip r:embed="rId3">
              <a:alphaModFix/>
            </a:blip>
            <a:srcRect l="38599" t="10224" r="51325" b="78454"/>
            <a:stretch/>
          </p:blipFill>
          <p:spPr>
            <a:xfrm>
              <a:off x="3659415" y="2059225"/>
              <a:ext cx="510867" cy="352256"/>
            </a:xfrm>
            <a:prstGeom prst="rect">
              <a:avLst/>
            </a:prstGeom>
            <a:noFill/>
            <a:ln>
              <a:noFill/>
            </a:ln>
          </p:spPr>
        </p:pic>
        <p:pic>
          <p:nvPicPr>
            <p:cNvPr id="343" name="Google Shape;803;p31">
              <a:extLst>
                <a:ext uri="{FF2B5EF4-FFF2-40B4-BE49-F238E27FC236}">
                  <a16:creationId xmlns:a16="http://schemas.microsoft.com/office/drawing/2014/main" id="{45FD5807-C2B4-3487-5D4D-C46EFF33ACF9}"/>
                </a:ext>
              </a:extLst>
            </p:cNvPr>
            <p:cNvPicPr preferRelativeResize="0"/>
            <p:nvPr/>
          </p:nvPicPr>
          <p:blipFill rotWithShape="1">
            <a:blip r:embed="rId3">
              <a:alphaModFix/>
            </a:blip>
            <a:srcRect l="38599" t="10224" r="51325" b="78454"/>
            <a:stretch/>
          </p:blipFill>
          <p:spPr>
            <a:xfrm>
              <a:off x="3788379" y="2059225"/>
              <a:ext cx="510867" cy="352256"/>
            </a:xfrm>
            <a:prstGeom prst="rect">
              <a:avLst/>
            </a:prstGeom>
            <a:noFill/>
            <a:ln>
              <a:noFill/>
            </a:ln>
          </p:spPr>
        </p:pic>
        <p:pic>
          <p:nvPicPr>
            <p:cNvPr id="344" name="Google Shape;804;p31">
              <a:extLst>
                <a:ext uri="{FF2B5EF4-FFF2-40B4-BE49-F238E27FC236}">
                  <a16:creationId xmlns:a16="http://schemas.microsoft.com/office/drawing/2014/main" id="{BA917294-EDC9-129B-E612-9EE749DBB0F3}"/>
                </a:ext>
              </a:extLst>
            </p:cNvPr>
            <p:cNvPicPr preferRelativeResize="0"/>
            <p:nvPr/>
          </p:nvPicPr>
          <p:blipFill rotWithShape="1">
            <a:blip r:embed="rId3">
              <a:alphaModFix/>
            </a:blip>
            <a:srcRect l="38599" t="10224" r="51325" b="78454"/>
            <a:stretch/>
          </p:blipFill>
          <p:spPr>
            <a:xfrm>
              <a:off x="4041693" y="2059225"/>
              <a:ext cx="510867" cy="352256"/>
            </a:xfrm>
            <a:prstGeom prst="rect">
              <a:avLst/>
            </a:prstGeom>
            <a:noFill/>
            <a:ln>
              <a:noFill/>
            </a:ln>
          </p:spPr>
        </p:pic>
        <p:pic>
          <p:nvPicPr>
            <p:cNvPr id="345" name="Google Shape;805;p31">
              <a:extLst>
                <a:ext uri="{FF2B5EF4-FFF2-40B4-BE49-F238E27FC236}">
                  <a16:creationId xmlns:a16="http://schemas.microsoft.com/office/drawing/2014/main" id="{6CC45FF8-1858-8170-F18F-28DFC334640F}"/>
                </a:ext>
              </a:extLst>
            </p:cNvPr>
            <p:cNvPicPr preferRelativeResize="0"/>
            <p:nvPr/>
          </p:nvPicPr>
          <p:blipFill rotWithShape="1">
            <a:blip r:embed="rId3">
              <a:alphaModFix/>
            </a:blip>
            <a:srcRect l="38599" t="10224" r="51325" b="78454"/>
            <a:stretch/>
          </p:blipFill>
          <p:spPr>
            <a:xfrm>
              <a:off x="4168835" y="2059225"/>
              <a:ext cx="510867" cy="352256"/>
            </a:xfrm>
            <a:prstGeom prst="rect">
              <a:avLst/>
            </a:prstGeom>
            <a:noFill/>
            <a:ln>
              <a:noFill/>
            </a:ln>
          </p:spPr>
        </p:pic>
        <p:pic>
          <p:nvPicPr>
            <p:cNvPr id="346" name="Google Shape;806;p31">
              <a:extLst>
                <a:ext uri="{FF2B5EF4-FFF2-40B4-BE49-F238E27FC236}">
                  <a16:creationId xmlns:a16="http://schemas.microsoft.com/office/drawing/2014/main" id="{C315ECE1-9AB0-7FB4-7368-5E93E7032277}"/>
                </a:ext>
              </a:extLst>
            </p:cNvPr>
            <p:cNvPicPr preferRelativeResize="0"/>
            <p:nvPr/>
          </p:nvPicPr>
          <p:blipFill rotWithShape="1">
            <a:blip r:embed="rId3">
              <a:alphaModFix/>
            </a:blip>
            <a:srcRect l="38599" t="10224" r="51325" b="78454"/>
            <a:stretch/>
          </p:blipFill>
          <p:spPr>
            <a:xfrm>
              <a:off x="4304708" y="2059225"/>
              <a:ext cx="510867" cy="352256"/>
            </a:xfrm>
            <a:prstGeom prst="rect">
              <a:avLst/>
            </a:prstGeom>
            <a:noFill/>
            <a:ln>
              <a:noFill/>
            </a:ln>
          </p:spPr>
        </p:pic>
        <p:pic>
          <p:nvPicPr>
            <p:cNvPr id="347" name="Google Shape;807;p31">
              <a:extLst>
                <a:ext uri="{FF2B5EF4-FFF2-40B4-BE49-F238E27FC236}">
                  <a16:creationId xmlns:a16="http://schemas.microsoft.com/office/drawing/2014/main" id="{C87EFC04-0CC9-AE1B-5DF8-AD490AF73D6C}"/>
                </a:ext>
              </a:extLst>
            </p:cNvPr>
            <p:cNvPicPr preferRelativeResize="0"/>
            <p:nvPr/>
          </p:nvPicPr>
          <p:blipFill rotWithShape="1">
            <a:blip r:embed="rId3">
              <a:alphaModFix/>
            </a:blip>
            <a:srcRect l="38599" t="10224" r="51325" b="78454"/>
            <a:stretch/>
          </p:blipFill>
          <p:spPr>
            <a:xfrm>
              <a:off x="4592575" y="2059225"/>
              <a:ext cx="510867" cy="352256"/>
            </a:xfrm>
            <a:prstGeom prst="rect">
              <a:avLst/>
            </a:prstGeom>
            <a:noFill/>
            <a:ln>
              <a:noFill/>
            </a:ln>
          </p:spPr>
        </p:pic>
        <p:pic>
          <p:nvPicPr>
            <p:cNvPr id="348" name="Google Shape;808;p31">
              <a:extLst>
                <a:ext uri="{FF2B5EF4-FFF2-40B4-BE49-F238E27FC236}">
                  <a16:creationId xmlns:a16="http://schemas.microsoft.com/office/drawing/2014/main" id="{82D44F8B-F6EF-275D-12BB-0B3082A18653}"/>
                </a:ext>
              </a:extLst>
            </p:cNvPr>
            <p:cNvPicPr preferRelativeResize="0"/>
            <p:nvPr/>
          </p:nvPicPr>
          <p:blipFill rotWithShape="1">
            <a:blip r:embed="rId3">
              <a:alphaModFix/>
            </a:blip>
            <a:srcRect l="38599" t="10224" r="51325" b="78454"/>
            <a:stretch/>
          </p:blipFill>
          <p:spPr>
            <a:xfrm>
              <a:off x="4714631" y="2059225"/>
              <a:ext cx="510867" cy="352256"/>
            </a:xfrm>
            <a:prstGeom prst="rect">
              <a:avLst/>
            </a:prstGeom>
            <a:noFill/>
            <a:ln>
              <a:noFill/>
            </a:ln>
          </p:spPr>
        </p:pic>
        <p:pic>
          <p:nvPicPr>
            <p:cNvPr id="349" name="Google Shape;809;p31">
              <a:extLst>
                <a:ext uri="{FF2B5EF4-FFF2-40B4-BE49-F238E27FC236}">
                  <a16:creationId xmlns:a16="http://schemas.microsoft.com/office/drawing/2014/main" id="{D4402A15-FC2C-6F7C-853A-57979574FA32}"/>
                </a:ext>
              </a:extLst>
            </p:cNvPr>
            <p:cNvPicPr preferRelativeResize="0"/>
            <p:nvPr/>
          </p:nvPicPr>
          <p:blipFill rotWithShape="1">
            <a:blip r:embed="rId3">
              <a:alphaModFix/>
            </a:blip>
            <a:srcRect l="38689" t="77309" r="51185" b="12393"/>
            <a:stretch/>
          </p:blipFill>
          <p:spPr>
            <a:xfrm>
              <a:off x="4807137" y="4009594"/>
              <a:ext cx="513372" cy="320388"/>
            </a:xfrm>
            <a:prstGeom prst="rect">
              <a:avLst/>
            </a:prstGeom>
            <a:noFill/>
            <a:ln>
              <a:noFill/>
            </a:ln>
          </p:spPr>
        </p:pic>
        <p:pic>
          <p:nvPicPr>
            <p:cNvPr id="350" name="Google Shape;810;p31">
              <a:extLst>
                <a:ext uri="{FF2B5EF4-FFF2-40B4-BE49-F238E27FC236}">
                  <a16:creationId xmlns:a16="http://schemas.microsoft.com/office/drawing/2014/main" id="{7FE30F65-B72A-50D8-4B88-548A8B8F0A1E}"/>
                </a:ext>
              </a:extLst>
            </p:cNvPr>
            <p:cNvPicPr preferRelativeResize="0"/>
            <p:nvPr/>
          </p:nvPicPr>
          <p:blipFill rotWithShape="1">
            <a:blip r:embed="rId3">
              <a:alphaModFix/>
            </a:blip>
            <a:srcRect l="38599" t="10224" r="51325" b="78454"/>
            <a:stretch/>
          </p:blipFill>
          <p:spPr>
            <a:xfrm>
              <a:off x="4806575" y="4151017"/>
              <a:ext cx="540363" cy="344552"/>
            </a:xfrm>
            <a:prstGeom prst="rect">
              <a:avLst/>
            </a:prstGeom>
            <a:noFill/>
            <a:ln>
              <a:noFill/>
            </a:ln>
          </p:spPr>
        </p:pic>
        <p:pic>
          <p:nvPicPr>
            <p:cNvPr id="351" name="Google Shape;811;p31">
              <a:extLst>
                <a:ext uri="{FF2B5EF4-FFF2-40B4-BE49-F238E27FC236}">
                  <a16:creationId xmlns:a16="http://schemas.microsoft.com/office/drawing/2014/main" id="{D707789D-E842-60F8-6163-DB1F3E1DEE26}"/>
                </a:ext>
              </a:extLst>
            </p:cNvPr>
            <p:cNvPicPr preferRelativeResize="0"/>
            <p:nvPr/>
          </p:nvPicPr>
          <p:blipFill rotWithShape="1">
            <a:blip r:embed="rId3">
              <a:alphaModFix/>
            </a:blip>
            <a:srcRect l="38689" t="-307" b="11482"/>
            <a:stretch/>
          </p:blipFill>
          <p:spPr>
            <a:xfrm>
              <a:off x="4820448" y="1731964"/>
              <a:ext cx="3108387" cy="2763605"/>
            </a:xfrm>
            <a:prstGeom prst="rect">
              <a:avLst/>
            </a:prstGeom>
            <a:noFill/>
            <a:ln>
              <a:noFill/>
            </a:ln>
          </p:spPr>
        </p:pic>
        <p:pic>
          <p:nvPicPr>
            <p:cNvPr id="352" name="Google Shape;812;p31">
              <a:extLst>
                <a:ext uri="{FF2B5EF4-FFF2-40B4-BE49-F238E27FC236}">
                  <a16:creationId xmlns:a16="http://schemas.microsoft.com/office/drawing/2014/main" id="{F550DC0A-C550-939A-FF7F-0E2B518F635A}"/>
                </a:ext>
              </a:extLst>
            </p:cNvPr>
            <p:cNvPicPr preferRelativeResize="0"/>
            <p:nvPr/>
          </p:nvPicPr>
          <p:blipFill rotWithShape="1">
            <a:blip r:embed="rId3">
              <a:alphaModFix/>
            </a:blip>
            <a:srcRect l="38689" t="77309" r="51185" b="19319"/>
            <a:stretch/>
          </p:blipFill>
          <p:spPr>
            <a:xfrm>
              <a:off x="4830880" y="4017569"/>
              <a:ext cx="513372" cy="104873"/>
            </a:xfrm>
            <a:prstGeom prst="rect">
              <a:avLst/>
            </a:prstGeom>
            <a:noFill/>
            <a:ln>
              <a:noFill/>
            </a:ln>
          </p:spPr>
        </p:pic>
        <p:pic>
          <p:nvPicPr>
            <p:cNvPr id="353" name="Google Shape;813;p31">
              <a:extLst>
                <a:ext uri="{FF2B5EF4-FFF2-40B4-BE49-F238E27FC236}">
                  <a16:creationId xmlns:a16="http://schemas.microsoft.com/office/drawing/2014/main" id="{971A7D33-715C-7315-3AA3-F688044EC5CB}"/>
                </a:ext>
              </a:extLst>
            </p:cNvPr>
            <p:cNvPicPr preferRelativeResize="0"/>
            <p:nvPr/>
          </p:nvPicPr>
          <p:blipFill rotWithShape="1">
            <a:blip r:embed="rId3">
              <a:alphaModFix/>
            </a:blip>
            <a:srcRect l="38689" t="25757" r="51235" b="62921"/>
            <a:stretch/>
          </p:blipFill>
          <p:spPr>
            <a:xfrm>
              <a:off x="4829422" y="2042294"/>
              <a:ext cx="510867" cy="352256"/>
            </a:xfrm>
            <a:prstGeom prst="rect">
              <a:avLst/>
            </a:prstGeom>
            <a:noFill/>
            <a:ln>
              <a:noFill/>
            </a:ln>
          </p:spPr>
        </p:pic>
        <p:grpSp>
          <p:nvGrpSpPr>
            <p:cNvPr id="354" name="Google Shape;814;p31">
              <a:extLst>
                <a:ext uri="{FF2B5EF4-FFF2-40B4-BE49-F238E27FC236}">
                  <a16:creationId xmlns:a16="http://schemas.microsoft.com/office/drawing/2014/main" id="{85E81467-1761-EA63-247F-ED24B57FABF2}"/>
                </a:ext>
              </a:extLst>
            </p:cNvPr>
            <p:cNvGrpSpPr/>
            <p:nvPr/>
          </p:nvGrpSpPr>
          <p:grpSpPr>
            <a:xfrm>
              <a:off x="4537884" y="1511265"/>
              <a:ext cx="802814" cy="292647"/>
              <a:chOff x="5265989" y="1251069"/>
              <a:chExt cx="948703" cy="345827"/>
            </a:xfrm>
          </p:grpSpPr>
          <p:pic>
            <p:nvPicPr>
              <p:cNvPr id="373" name="Google Shape;815;p31">
                <a:extLst>
                  <a:ext uri="{FF2B5EF4-FFF2-40B4-BE49-F238E27FC236}">
                    <a16:creationId xmlns:a16="http://schemas.microsoft.com/office/drawing/2014/main" id="{D28B775B-5E1F-35ED-2390-5B8FBD3898E8}"/>
                  </a:ext>
                </a:extLst>
              </p:cNvPr>
              <p:cNvPicPr preferRelativeResize="0"/>
              <p:nvPr/>
            </p:nvPicPr>
            <p:blipFill rotWithShape="1">
              <a:blip r:embed="rId4">
                <a:alphaModFix/>
              </a:blip>
              <a:srcRect l="60795" t="82830" r="5062" b="4368"/>
              <a:stretch/>
            </p:blipFill>
            <p:spPr>
              <a:xfrm>
                <a:off x="5265989" y="1251069"/>
                <a:ext cx="583718" cy="345827"/>
              </a:xfrm>
              <a:prstGeom prst="rect">
                <a:avLst/>
              </a:prstGeom>
              <a:noFill/>
              <a:ln>
                <a:noFill/>
              </a:ln>
            </p:spPr>
          </p:pic>
          <p:pic>
            <p:nvPicPr>
              <p:cNvPr id="374" name="Google Shape;816;p31">
                <a:extLst>
                  <a:ext uri="{FF2B5EF4-FFF2-40B4-BE49-F238E27FC236}">
                    <a16:creationId xmlns:a16="http://schemas.microsoft.com/office/drawing/2014/main" id="{ABA58790-048F-6F41-CE46-D9C454E78AF0}"/>
                  </a:ext>
                </a:extLst>
              </p:cNvPr>
              <p:cNvPicPr preferRelativeResize="0"/>
              <p:nvPr/>
            </p:nvPicPr>
            <p:blipFill rotWithShape="1">
              <a:blip r:embed="rId4">
                <a:alphaModFix/>
              </a:blip>
              <a:srcRect l="60795" t="82830" r="5062" b="4368"/>
              <a:stretch/>
            </p:blipFill>
            <p:spPr>
              <a:xfrm>
                <a:off x="5357235" y="1251069"/>
                <a:ext cx="583718" cy="345827"/>
              </a:xfrm>
              <a:prstGeom prst="rect">
                <a:avLst/>
              </a:prstGeom>
              <a:noFill/>
              <a:ln>
                <a:noFill/>
              </a:ln>
            </p:spPr>
          </p:pic>
          <p:pic>
            <p:nvPicPr>
              <p:cNvPr id="375" name="Google Shape;817;p31">
                <a:extLst>
                  <a:ext uri="{FF2B5EF4-FFF2-40B4-BE49-F238E27FC236}">
                    <a16:creationId xmlns:a16="http://schemas.microsoft.com/office/drawing/2014/main" id="{B0265192-78E6-4E62-5E7E-CD956533603A}"/>
                  </a:ext>
                </a:extLst>
              </p:cNvPr>
              <p:cNvPicPr preferRelativeResize="0"/>
              <p:nvPr/>
            </p:nvPicPr>
            <p:blipFill rotWithShape="1">
              <a:blip r:embed="rId4">
                <a:alphaModFix/>
              </a:blip>
              <a:srcRect l="60795" t="82830" r="5062" b="4368"/>
              <a:stretch/>
            </p:blipFill>
            <p:spPr>
              <a:xfrm>
                <a:off x="5448481" y="1251069"/>
                <a:ext cx="583718" cy="345827"/>
              </a:xfrm>
              <a:prstGeom prst="rect">
                <a:avLst/>
              </a:prstGeom>
              <a:noFill/>
              <a:ln>
                <a:noFill/>
              </a:ln>
            </p:spPr>
          </p:pic>
          <p:pic>
            <p:nvPicPr>
              <p:cNvPr id="376" name="Google Shape;818;p31">
                <a:extLst>
                  <a:ext uri="{FF2B5EF4-FFF2-40B4-BE49-F238E27FC236}">
                    <a16:creationId xmlns:a16="http://schemas.microsoft.com/office/drawing/2014/main" id="{31AFBD0B-54D9-523B-AC02-ECFB592EB807}"/>
                  </a:ext>
                </a:extLst>
              </p:cNvPr>
              <p:cNvPicPr preferRelativeResize="0"/>
              <p:nvPr/>
            </p:nvPicPr>
            <p:blipFill rotWithShape="1">
              <a:blip r:embed="rId4">
                <a:alphaModFix/>
              </a:blip>
              <a:srcRect l="60795" t="82830" r="5062" b="4368"/>
              <a:stretch/>
            </p:blipFill>
            <p:spPr>
              <a:xfrm>
                <a:off x="5539727" y="1251069"/>
                <a:ext cx="583718" cy="345827"/>
              </a:xfrm>
              <a:prstGeom prst="rect">
                <a:avLst/>
              </a:prstGeom>
              <a:noFill/>
              <a:ln>
                <a:noFill/>
              </a:ln>
            </p:spPr>
          </p:pic>
          <p:pic>
            <p:nvPicPr>
              <p:cNvPr id="377" name="Google Shape;819;p31">
                <a:extLst>
                  <a:ext uri="{FF2B5EF4-FFF2-40B4-BE49-F238E27FC236}">
                    <a16:creationId xmlns:a16="http://schemas.microsoft.com/office/drawing/2014/main" id="{FD75CAA7-D956-D1D7-0184-6D91FC6F838D}"/>
                  </a:ext>
                </a:extLst>
              </p:cNvPr>
              <p:cNvPicPr preferRelativeResize="0"/>
              <p:nvPr/>
            </p:nvPicPr>
            <p:blipFill rotWithShape="1">
              <a:blip r:embed="rId4">
                <a:alphaModFix/>
              </a:blip>
              <a:srcRect l="60795" t="82830" r="5062" b="4368"/>
              <a:stretch/>
            </p:blipFill>
            <p:spPr>
              <a:xfrm>
                <a:off x="5630974" y="1251069"/>
                <a:ext cx="583718" cy="345827"/>
              </a:xfrm>
              <a:prstGeom prst="rect">
                <a:avLst/>
              </a:prstGeom>
              <a:noFill/>
              <a:ln>
                <a:noFill/>
              </a:ln>
            </p:spPr>
          </p:pic>
        </p:grpSp>
        <p:cxnSp>
          <p:nvCxnSpPr>
            <p:cNvPr id="355" name="Google Shape;820;p31">
              <a:extLst>
                <a:ext uri="{FF2B5EF4-FFF2-40B4-BE49-F238E27FC236}">
                  <a16:creationId xmlns:a16="http://schemas.microsoft.com/office/drawing/2014/main" id="{AC79936F-485A-5E7C-EAB3-E0DD1384861C}"/>
                </a:ext>
              </a:extLst>
            </p:cNvPr>
            <p:cNvCxnSpPr/>
            <p:nvPr/>
          </p:nvCxnSpPr>
          <p:spPr>
            <a:xfrm>
              <a:off x="4538700" y="1615616"/>
              <a:ext cx="3112280" cy="0"/>
            </a:xfrm>
            <a:prstGeom prst="straightConnector1">
              <a:avLst/>
            </a:prstGeom>
            <a:noFill/>
            <a:ln w="9525" cap="flat" cmpd="sng">
              <a:solidFill>
                <a:srgbClr val="F1484B"/>
              </a:solidFill>
              <a:prstDash val="solid"/>
              <a:miter lim="800000"/>
              <a:headEnd type="none" w="sm" len="sm"/>
              <a:tailEnd type="none" w="sm" len="sm"/>
            </a:ln>
          </p:spPr>
        </p:cxnSp>
        <p:sp>
          <p:nvSpPr>
            <p:cNvPr id="356" name="Google Shape;821;p31">
              <a:extLst>
                <a:ext uri="{FF2B5EF4-FFF2-40B4-BE49-F238E27FC236}">
                  <a16:creationId xmlns:a16="http://schemas.microsoft.com/office/drawing/2014/main" id="{73019B73-108F-F983-8F15-58E6950D11B6}"/>
                </a:ext>
              </a:extLst>
            </p:cNvPr>
            <p:cNvSpPr/>
            <p:nvPr/>
          </p:nvSpPr>
          <p:spPr>
            <a:xfrm>
              <a:off x="7621007" y="1592756"/>
              <a:ext cx="45719" cy="45719"/>
            </a:xfrm>
            <a:prstGeom prst="ellipse">
              <a:avLst/>
            </a:prstGeom>
            <a:solidFill>
              <a:schemeClr val="lt1"/>
            </a:solidFill>
            <a:ln w="9525" cap="flat" cmpd="sng">
              <a:solidFill>
                <a:srgbClr val="F148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cxnSp>
          <p:nvCxnSpPr>
            <p:cNvPr id="357" name="Google Shape;822;p31">
              <a:extLst>
                <a:ext uri="{FF2B5EF4-FFF2-40B4-BE49-F238E27FC236}">
                  <a16:creationId xmlns:a16="http://schemas.microsoft.com/office/drawing/2014/main" id="{498BBFCA-F9B8-DD98-FCB8-6A45066D89BC}"/>
                </a:ext>
              </a:extLst>
            </p:cNvPr>
            <p:cNvCxnSpPr/>
            <p:nvPr/>
          </p:nvCxnSpPr>
          <p:spPr>
            <a:xfrm rot="10800000">
              <a:off x="5511338" y="1370225"/>
              <a:ext cx="0" cy="3125344"/>
            </a:xfrm>
            <a:prstGeom prst="straightConnector1">
              <a:avLst/>
            </a:prstGeom>
            <a:noFill/>
            <a:ln w="19050" cap="flat" cmpd="sng">
              <a:solidFill>
                <a:srgbClr val="003264"/>
              </a:solidFill>
              <a:prstDash val="solid"/>
              <a:miter lim="800000"/>
              <a:headEnd type="none" w="sm" len="sm"/>
              <a:tailEnd type="none" w="sm" len="sm"/>
            </a:ln>
          </p:spPr>
        </p:cxnSp>
        <p:sp>
          <p:nvSpPr>
            <p:cNvPr id="358" name="Google Shape;823;p31">
              <a:extLst>
                <a:ext uri="{FF2B5EF4-FFF2-40B4-BE49-F238E27FC236}">
                  <a16:creationId xmlns:a16="http://schemas.microsoft.com/office/drawing/2014/main" id="{F572CFC2-DCFD-6BEE-92DD-D48BA0D831FF}"/>
                </a:ext>
              </a:extLst>
            </p:cNvPr>
            <p:cNvSpPr/>
            <p:nvPr/>
          </p:nvSpPr>
          <p:spPr>
            <a:xfrm>
              <a:off x="5614683" y="2834644"/>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59" name="Google Shape;824;p31">
              <a:extLst>
                <a:ext uri="{FF2B5EF4-FFF2-40B4-BE49-F238E27FC236}">
                  <a16:creationId xmlns:a16="http://schemas.microsoft.com/office/drawing/2014/main" id="{1B7A9120-9BBA-AF25-FCFC-8AF17BAE4C42}"/>
                </a:ext>
              </a:extLst>
            </p:cNvPr>
            <p:cNvSpPr/>
            <p:nvPr/>
          </p:nvSpPr>
          <p:spPr>
            <a:xfrm>
              <a:off x="5614683" y="3553589"/>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60" name="Google Shape;825;p31">
              <a:extLst>
                <a:ext uri="{FF2B5EF4-FFF2-40B4-BE49-F238E27FC236}">
                  <a16:creationId xmlns:a16="http://schemas.microsoft.com/office/drawing/2014/main" id="{B4328BBB-189A-642E-C0AE-76C9DC0A65DC}"/>
                </a:ext>
              </a:extLst>
            </p:cNvPr>
            <p:cNvSpPr/>
            <p:nvPr/>
          </p:nvSpPr>
          <p:spPr>
            <a:xfrm>
              <a:off x="5614683" y="4099428"/>
              <a:ext cx="187357" cy="653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u="none" strike="noStrike" cap="none">
                <a:solidFill>
                  <a:srgbClr val="FFFFFF"/>
                </a:solidFill>
                <a:latin typeface="Century Gothic" panose="020B0502020202020204" pitchFamily="34" charset="0"/>
                <a:sym typeface="Arial"/>
              </a:endParaRPr>
            </a:p>
          </p:txBody>
        </p:sp>
        <p:sp>
          <p:nvSpPr>
            <p:cNvPr id="361" name="Google Shape;826;p31">
              <a:extLst>
                <a:ext uri="{FF2B5EF4-FFF2-40B4-BE49-F238E27FC236}">
                  <a16:creationId xmlns:a16="http://schemas.microsoft.com/office/drawing/2014/main" id="{0410217E-A0E8-106A-041C-4C41E4311949}"/>
                </a:ext>
              </a:extLst>
            </p:cNvPr>
            <p:cNvSpPr/>
            <p:nvPr/>
          </p:nvSpPr>
          <p:spPr>
            <a:xfrm>
              <a:off x="5528221" y="2970015"/>
              <a:ext cx="201555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err="1">
                  <a:solidFill>
                    <a:srgbClr val="002855"/>
                  </a:solidFill>
                  <a:latin typeface="Century Gothic" panose="020B0502020202020204" pitchFamily="34" charset="0"/>
                  <a:sym typeface="Arial"/>
                </a:rPr>
                <a:t>Imiquimod</a:t>
              </a:r>
              <a:r>
                <a:rPr lang="es-ES" b="1" u="none" strike="noStrike" cap="none">
                  <a:solidFill>
                    <a:srgbClr val="002855"/>
                  </a:solidFill>
                  <a:latin typeface="Century Gothic" panose="020B0502020202020204" pitchFamily="34" charset="0"/>
                  <a:sym typeface="Arial"/>
                </a:rPr>
                <a:t> 3,75%</a:t>
              </a:r>
              <a:r>
                <a:rPr lang="es-ES" b="1" u="none" strike="noStrike" cap="none" baseline="30000">
                  <a:solidFill>
                    <a:srgbClr val="002855"/>
                  </a:solidFill>
                  <a:latin typeface="Century Gothic" panose="020B0502020202020204" pitchFamily="34" charset="0"/>
                  <a:sym typeface="Arial"/>
                </a:rPr>
                <a:t>4</a:t>
              </a:r>
              <a:endParaRPr b="1" u="none" strike="noStrike" cap="none">
                <a:solidFill>
                  <a:srgbClr val="002855"/>
                </a:solidFill>
                <a:latin typeface="Century Gothic" panose="020B0502020202020204" pitchFamily="34" charset="0"/>
                <a:sym typeface="Arial"/>
              </a:endParaRPr>
            </a:p>
          </p:txBody>
        </p:sp>
        <p:sp>
          <p:nvSpPr>
            <p:cNvPr id="362" name="Google Shape;827;p31">
              <a:extLst>
                <a:ext uri="{FF2B5EF4-FFF2-40B4-BE49-F238E27FC236}">
                  <a16:creationId xmlns:a16="http://schemas.microsoft.com/office/drawing/2014/main" id="{E81BEE6B-DACD-C5B4-99A7-31BCF209A68F}"/>
                </a:ext>
              </a:extLst>
            </p:cNvPr>
            <p:cNvSpPr/>
            <p:nvPr/>
          </p:nvSpPr>
          <p:spPr>
            <a:xfrm>
              <a:off x="5533391" y="4084564"/>
              <a:ext cx="1814788" cy="169207"/>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Diclofenaco 3%</a:t>
              </a:r>
              <a:r>
                <a:rPr lang="es-ES" b="1" u="none" strike="noStrike" cap="none" baseline="30000">
                  <a:solidFill>
                    <a:srgbClr val="002855"/>
                  </a:solidFill>
                  <a:latin typeface="Century Gothic" panose="020B0502020202020204" pitchFamily="34" charset="0"/>
                  <a:sym typeface="Arial"/>
                </a:rPr>
                <a:t>6</a:t>
              </a:r>
              <a:endParaRPr b="1" u="none" strike="noStrike" cap="none">
                <a:solidFill>
                  <a:srgbClr val="002855"/>
                </a:solidFill>
                <a:latin typeface="Century Gothic" panose="020B0502020202020204" pitchFamily="34" charset="0"/>
                <a:sym typeface="Arial"/>
              </a:endParaRPr>
            </a:p>
          </p:txBody>
        </p:sp>
        <p:sp>
          <p:nvSpPr>
            <p:cNvPr id="363" name="Google Shape;828;p31">
              <a:extLst>
                <a:ext uri="{FF2B5EF4-FFF2-40B4-BE49-F238E27FC236}">
                  <a16:creationId xmlns:a16="http://schemas.microsoft.com/office/drawing/2014/main" id="{739A91F7-4BD1-29A6-8D9D-F55F56422F6D}"/>
                </a:ext>
              </a:extLst>
            </p:cNvPr>
            <p:cNvSpPr/>
            <p:nvPr/>
          </p:nvSpPr>
          <p:spPr>
            <a:xfrm>
              <a:off x="5533391" y="2456701"/>
              <a:ext cx="2046423" cy="21933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5-fluorouracilo 4%</a:t>
              </a:r>
              <a:r>
                <a:rPr lang="es-ES" b="1" u="none" strike="noStrike" cap="none" baseline="30000">
                  <a:solidFill>
                    <a:srgbClr val="002855"/>
                  </a:solidFill>
                  <a:latin typeface="Century Gothic" panose="020B0502020202020204" pitchFamily="34" charset="0"/>
                  <a:sym typeface="Arial"/>
                </a:rPr>
                <a:t>3</a:t>
              </a:r>
              <a:endParaRPr b="1" u="none" strike="noStrike" cap="none">
                <a:solidFill>
                  <a:srgbClr val="002855"/>
                </a:solidFill>
                <a:latin typeface="Century Gothic" panose="020B0502020202020204" pitchFamily="34" charset="0"/>
                <a:sym typeface="Arial"/>
              </a:endParaRPr>
            </a:p>
          </p:txBody>
        </p:sp>
        <p:sp>
          <p:nvSpPr>
            <p:cNvPr id="364" name="Google Shape;829;p31">
              <a:extLst>
                <a:ext uri="{FF2B5EF4-FFF2-40B4-BE49-F238E27FC236}">
                  <a16:creationId xmlns:a16="http://schemas.microsoft.com/office/drawing/2014/main" id="{A90AA039-1847-13EA-0CA3-849E04D2D5A1}"/>
                </a:ext>
              </a:extLst>
            </p:cNvPr>
            <p:cNvSpPr/>
            <p:nvPr/>
          </p:nvSpPr>
          <p:spPr>
            <a:xfrm>
              <a:off x="5528221" y="3582956"/>
              <a:ext cx="2035890" cy="179462"/>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a:solidFill>
                    <a:srgbClr val="002855"/>
                  </a:solidFill>
                  <a:latin typeface="Century Gothic" panose="020B0502020202020204" pitchFamily="34" charset="0"/>
                  <a:sym typeface="Arial"/>
                </a:rPr>
                <a:t>5-fluorouracilo 0,5% + AS</a:t>
              </a:r>
              <a:r>
                <a:rPr lang="es-ES" b="1" u="none" strike="noStrike" cap="none" baseline="30000">
                  <a:solidFill>
                    <a:srgbClr val="002855"/>
                  </a:solidFill>
                  <a:latin typeface="Century Gothic" panose="020B0502020202020204" pitchFamily="34" charset="0"/>
                  <a:sym typeface="Arial"/>
                </a:rPr>
                <a:t>5</a:t>
              </a:r>
              <a:endParaRPr b="1" u="none" strike="noStrike" cap="none">
                <a:solidFill>
                  <a:srgbClr val="002855"/>
                </a:solidFill>
                <a:latin typeface="Century Gothic" panose="020B0502020202020204" pitchFamily="34" charset="0"/>
                <a:sym typeface="Arial"/>
              </a:endParaRPr>
            </a:p>
          </p:txBody>
        </p:sp>
        <p:sp>
          <p:nvSpPr>
            <p:cNvPr id="365" name="Google Shape;830;p31">
              <a:extLst>
                <a:ext uri="{FF2B5EF4-FFF2-40B4-BE49-F238E27FC236}">
                  <a16:creationId xmlns:a16="http://schemas.microsoft.com/office/drawing/2014/main" id="{9B00085F-584F-ECC3-C97D-709C792C4BC0}"/>
                </a:ext>
              </a:extLst>
            </p:cNvPr>
            <p:cNvSpPr/>
            <p:nvPr/>
          </p:nvSpPr>
          <p:spPr>
            <a:xfrm>
              <a:off x="5528221" y="1965918"/>
              <a:ext cx="2043796"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002855"/>
                </a:buClr>
                <a:buSzPts val="1600"/>
                <a:buFont typeface="Arial"/>
                <a:buNone/>
              </a:pPr>
              <a:r>
                <a:rPr lang="es-ES" b="1" u="none" strike="noStrike" cap="none" err="1">
                  <a:solidFill>
                    <a:srgbClr val="002855"/>
                  </a:solidFill>
                  <a:latin typeface="Century Gothic" panose="020B0502020202020204" pitchFamily="34" charset="0"/>
                  <a:sym typeface="Arial"/>
                </a:rPr>
                <a:t>Imiquimod</a:t>
              </a:r>
              <a:r>
                <a:rPr lang="es-ES" b="1" u="none" strike="noStrike" cap="none">
                  <a:solidFill>
                    <a:srgbClr val="002855"/>
                  </a:solidFill>
                  <a:latin typeface="Century Gothic" panose="020B0502020202020204" pitchFamily="34" charset="0"/>
                  <a:sym typeface="Arial"/>
                </a:rPr>
                <a:t> 5%</a:t>
              </a:r>
              <a:r>
                <a:rPr lang="es-ES" b="1" u="none" strike="noStrike" cap="none" baseline="30000">
                  <a:solidFill>
                    <a:srgbClr val="002855"/>
                  </a:solidFill>
                  <a:latin typeface="Century Gothic" panose="020B0502020202020204" pitchFamily="34" charset="0"/>
                  <a:sym typeface="Arial"/>
                </a:rPr>
                <a:t>2</a:t>
              </a:r>
              <a:endParaRPr b="1" u="none" strike="noStrike" cap="none">
                <a:solidFill>
                  <a:srgbClr val="002855"/>
                </a:solidFill>
                <a:latin typeface="Century Gothic" panose="020B0502020202020204" pitchFamily="34" charset="0"/>
                <a:sym typeface="Arial"/>
              </a:endParaRPr>
            </a:p>
          </p:txBody>
        </p:sp>
        <p:sp>
          <p:nvSpPr>
            <p:cNvPr id="366" name="Google Shape;831;p31">
              <a:extLst>
                <a:ext uri="{FF2B5EF4-FFF2-40B4-BE49-F238E27FC236}">
                  <a16:creationId xmlns:a16="http://schemas.microsoft.com/office/drawing/2014/main" id="{99F7F10A-3F13-561C-B806-C46EE1F46FDB}"/>
                </a:ext>
              </a:extLst>
            </p:cNvPr>
            <p:cNvSpPr/>
            <p:nvPr/>
          </p:nvSpPr>
          <p:spPr>
            <a:xfrm>
              <a:off x="5528221" y="1370225"/>
              <a:ext cx="2359929" cy="210734"/>
            </a:xfrm>
            <a:prstGeom prst="roundRect">
              <a:avLst>
                <a:gd name="adj" fmla="val 16667"/>
              </a:avLst>
            </a:prstGeom>
            <a:solidFill>
              <a:srgbClr val="FFFFFF"/>
            </a:solidFill>
            <a:ln>
              <a:noFill/>
            </a:ln>
          </p:spPr>
          <p:txBody>
            <a:bodyPr spcFirstLastPara="1" wrap="square" lIns="91425" tIns="45700" rIns="48000" bIns="45700" anchor="ctr" anchorCtr="0">
              <a:noAutofit/>
            </a:bodyPr>
            <a:lstStyle/>
            <a:p>
              <a:pPr marL="0" marR="0" lvl="0" indent="0" algn="l" rtl="0">
                <a:lnSpc>
                  <a:spcPct val="100000"/>
                </a:lnSpc>
                <a:spcBef>
                  <a:spcPts val="0"/>
                </a:spcBef>
                <a:spcAft>
                  <a:spcPts val="0"/>
                </a:spcAft>
                <a:buClr>
                  <a:srgbClr val="E8434A"/>
                </a:buClr>
                <a:buSzPts val="1600"/>
                <a:buFont typeface="Arial"/>
                <a:buNone/>
              </a:pPr>
              <a:r>
                <a:rPr lang="es-ES" b="1" u="none" strike="noStrike" cap="none" err="1">
                  <a:solidFill>
                    <a:srgbClr val="F4A7AD"/>
                  </a:solidFill>
                  <a:latin typeface="Century Gothic" panose="020B0502020202020204" pitchFamily="34" charset="0"/>
                  <a:sym typeface="Arial"/>
                </a:rPr>
                <a:t>Tirbanibulina</a:t>
              </a:r>
              <a:r>
                <a:rPr lang="es-ES" b="1" u="none" strike="noStrike" cap="none">
                  <a:solidFill>
                    <a:srgbClr val="F4A7AD"/>
                  </a:solidFill>
                  <a:latin typeface="Century Gothic" panose="020B0502020202020204" pitchFamily="34" charset="0"/>
                  <a:sym typeface="Arial"/>
                </a:rPr>
                <a:t> 1%</a:t>
              </a:r>
              <a:r>
                <a:rPr lang="es-ES" b="1" u="none" strike="noStrike" cap="none" baseline="30000">
                  <a:solidFill>
                    <a:srgbClr val="F4A7AD"/>
                  </a:solidFill>
                  <a:latin typeface="Century Gothic" panose="020B0502020202020204" pitchFamily="34" charset="0"/>
                  <a:sym typeface="Arial"/>
                </a:rPr>
                <a:t>1</a:t>
              </a:r>
              <a:endParaRPr b="1" u="none" strike="noStrike" cap="none">
                <a:solidFill>
                  <a:srgbClr val="F4A7AD"/>
                </a:solidFill>
                <a:latin typeface="Century Gothic" panose="020B0502020202020204" pitchFamily="34" charset="0"/>
                <a:sym typeface="Arial"/>
              </a:endParaRPr>
            </a:p>
          </p:txBody>
        </p:sp>
        <p:sp>
          <p:nvSpPr>
            <p:cNvPr id="367" name="Google Shape;832;p31">
              <a:extLst>
                <a:ext uri="{FF2B5EF4-FFF2-40B4-BE49-F238E27FC236}">
                  <a16:creationId xmlns:a16="http://schemas.microsoft.com/office/drawing/2014/main" id="{ED94337F-D81A-C6B2-6555-3D2E5296847D}"/>
                </a:ext>
              </a:extLst>
            </p:cNvPr>
            <p:cNvSpPr/>
            <p:nvPr/>
          </p:nvSpPr>
          <p:spPr>
            <a:xfrm>
              <a:off x="5549210" y="1672553"/>
              <a:ext cx="2857137" cy="172118"/>
            </a:xfrm>
            <a:prstGeom prst="rect">
              <a:avLst/>
            </a:prstGeom>
            <a:no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durante 5 días consecutivos</a:t>
              </a:r>
              <a:endParaRPr sz="1200">
                <a:latin typeface="Century Gothic" panose="020B0502020202020204" pitchFamily="34" charset="0"/>
              </a:endParaRPr>
            </a:p>
          </p:txBody>
        </p:sp>
        <p:sp>
          <p:nvSpPr>
            <p:cNvPr id="368" name="Google Shape;833;p31">
              <a:extLst>
                <a:ext uri="{FF2B5EF4-FFF2-40B4-BE49-F238E27FC236}">
                  <a16:creationId xmlns:a16="http://schemas.microsoft.com/office/drawing/2014/main" id="{168AD0CC-E465-F607-56BE-669BC59BB572}"/>
                </a:ext>
              </a:extLst>
            </p:cNvPr>
            <p:cNvSpPr/>
            <p:nvPr/>
          </p:nvSpPr>
          <p:spPr>
            <a:xfrm>
              <a:off x="5533390" y="2246017"/>
              <a:ext cx="2717683" cy="240489"/>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3 veces por semana durante 4 semanas</a:t>
              </a:r>
              <a:endParaRPr sz="1200">
                <a:latin typeface="Century Gothic" panose="020B0502020202020204" pitchFamily="34" charset="0"/>
              </a:endParaRPr>
            </a:p>
          </p:txBody>
        </p:sp>
        <p:sp>
          <p:nvSpPr>
            <p:cNvPr id="369" name="Google Shape;834;p31">
              <a:extLst>
                <a:ext uri="{FF2B5EF4-FFF2-40B4-BE49-F238E27FC236}">
                  <a16:creationId xmlns:a16="http://schemas.microsoft.com/office/drawing/2014/main" id="{2055ADEC-7A18-FF27-F25F-23F796127F8A}"/>
                </a:ext>
              </a:extLst>
            </p:cNvPr>
            <p:cNvSpPr/>
            <p:nvPr/>
          </p:nvSpPr>
          <p:spPr>
            <a:xfrm>
              <a:off x="5528222" y="2744106"/>
              <a:ext cx="2789398" cy="157123"/>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durante 4 semanas, si se tolera</a:t>
              </a:r>
              <a:endParaRPr sz="1200">
                <a:latin typeface="Century Gothic" panose="020B0502020202020204" pitchFamily="34" charset="0"/>
              </a:endParaRPr>
            </a:p>
          </p:txBody>
        </p:sp>
        <p:sp>
          <p:nvSpPr>
            <p:cNvPr id="370" name="Google Shape;835;p31">
              <a:extLst>
                <a:ext uri="{FF2B5EF4-FFF2-40B4-BE49-F238E27FC236}">
                  <a16:creationId xmlns:a16="http://schemas.microsoft.com/office/drawing/2014/main" id="{EDDBEA5C-1E18-9A59-8A84-80F663507326}"/>
                </a:ext>
              </a:extLst>
            </p:cNvPr>
            <p:cNvSpPr/>
            <p:nvPr/>
          </p:nvSpPr>
          <p:spPr>
            <a:xfrm>
              <a:off x="5528222" y="3257254"/>
              <a:ext cx="2756125" cy="33855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en 2 ciclos de 2 semanas separados por 2 semanas sin tratamiento </a:t>
              </a:r>
              <a:endParaRPr sz="1200">
                <a:latin typeface="Century Gothic" panose="020B0502020202020204" pitchFamily="34" charset="0"/>
              </a:endParaRPr>
            </a:p>
          </p:txBody>
        </p:sp>
        <p:sp>
          <p:nvSpPr>
            <p:cNvPr id="371" name="Google Shape;836;p31">
              <a:extLst>
                <a:ext uri="{FF2B5EF4-FFF2-40B4-BE49-F238E27FC236}">
                  <a16:creationId xmlns:a16="http://schemas.microsoft.com/office/drawing/2014/main" id="{2C6DAE40-07AA-88C0-105A-8223BE4A27F2}"/>
                </a:ext>
              </a:extLst>
            </p:cNvPr>
            <p:cNvSpPr/>
            <p:nvPr/>
          </p:nvSpPr>
          <p:spPr>
            <a:xfrm>
              <a:off x="5536703" y="3822158"/>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1 vez al día hasta 12 semanas</a:t>
              </a:r>
              <a:endParaRPr sz="1200">
                <a:latin typeface="Century Gothic" panose="020B0502020202020204" pitchFamily="34" charset="0"/>
              </a:endParaRPr>
            </a:p>
          </p:txBody>
        </p:sp>
        <p:sp>
          <p:nvSpPr>
            <p:cNvPr id="372" name="Google Shape;837;p31">
              <a:extLst>
                <a:ext uri="{FF2B5EF4-FFF2-40B4-BE49-F238E27FC236}">
                  <a16:creationId xmlns:a16="http://schemas.microsoft.com/office/drawing/2014/main" id="{6D854415-420A-1D17-1889-F161BE600E3E}"/>
                </a:ext>
              </a:extLst>
            </p:cNvPr>
            <p:cNvSpPr/>
            <p:nvPr/>
          </p:nvSpPr>
          <p:spPr>
            <a:xfrm>
              <a:off x="5528221" y="4322924"/>
              <a:ext cx="2027408" cy="215444"/>
            </a:xfrm>
            <a:prstGeom prst="rect">
              <a:avLst/>
            </a:prstGeom>
            <a:solidFill>
              <a:schemeClr val="lt1"/>
            </a:solidFill>
            <a:ln>
              <a:noFill/>
            </a:ln>
          </p:spPr>
          <p:txBody>
            <a:bodyPr spcFirstLastPara="1" wrap="square" lIns="91425" tIns="0" rIns="91425" bIns="45700" anchor="t" anchorCtr="0">
              <a:noAutofit/>
            </a:bodyPr>
            <a:lstStyle/>
            <a:p>
              <a:pPr marL="0" marR="0" lvl="0" indent="0" algn="l" rtl="0">
                <a:lnSpc>
                  <a:spcPct val="100000"/>
                </a:lnSpc>
                <a:spcBef>
                  <a:spcPts val="0"/>
                </a:spcBef>
                <a:spcAft>
                  <a:spcPts val="0"/>
                </a:spcAft>
                <a:buClr>
                  <a:srgbClr val="6F6F6F"/>
                </a:buClr>
                <a:buSzPts val="1067"/>
                <a:buFont typeface="Arial"/>
                <a:buNone/>
              </a:pPr>
              <a:r>
                <a:rPr lang="es-ES" sz="1200" u="none" strike="noStrike" cap="none">
                  <a:solidFill>
                    <a:srgbClr val="6F6F6F"/>
                  </a:solidFill>
                  <a:latin typeface="Century Gothic" panose="020B0502020202020204" pitchFamily="34" charset="0"/>
                  <a:sym typeface="Arial"/>
                </a:rPr>
                <a:t>2 veces al día hasta 60-90 días</a:t>
              </a:r>
              <a:endParaRPr sz="1200">
                <a:latin typeface="Century Gothic" panose="020B0502020202020204" pitchFamily="34" charset="0"/>
              </a:endParaRPr>
            </a:p>
          </p:txBody>
        </p:sp>
      </p:grpSp>
      <p:sp>
        <p:nvSpPr>
          <p:cNvPr id="7" name="CuadroTexto 6">
            <a:extLst>
              <a:ext uri="{FF2B5EF4-FFF2-40B4-BE49-F238E27FC236}">
                <a16:creationId xmlns:a16="http://schemas.microsoft.com/office/drawing/2014/main" id="{B82AB3E4-BAF4-DF67-8EA8-758FA3334739}"/>
              </a:ext>
            </a:extLst>
          </p:cNvPr>
          <p:cNvSpPr txBox="1"/>
          <p:nvPr/>
        </p:nvSpPr>
        <p:spPr>
          <a:xfrm>
            <a:off x="1441938" y="6207187"/>
            <a:ext cx="10453195" cy="630942"/>
          </a:xfrm>
          <a:prstGeom prst="rect">
            <a:avLst/>
          </a:prstGeom>
          <a:noFill/>
        </p:spPr>
        <p:txBody>
          <a:bodyPr wrap="square">
            <a:spAutoFit/>
          </a:bodyPr>
          <a:lstStyle/>
          <a:p>
            <a:r>
              <a:rPr lang="es-ES" sz="700" kern="1200" dirty="0">
                <a:solidFill>
                  <a:srgbClr val="012754"/>
                </a:solidFill>
                <a:latin typeface="+mn-lt"/>
                <a:ea typeface="+mn-ea"/>
                <a:cs typeface="+mn-cs"/>
              </a:rPr>
              <a:t>1, Ficha técnica </a:t>
            </a:r>
            <a:r>
              <a:rPr lang="es-ES" sz="700" kern="1200" dirty="0" err="1">
                <a:solidFill>
                  <a:srgbClr val="012754"/>
                </a:solidFill>
                <a:latin typeface="+mn-lt"/>
                <a:ea typeface="+mn-ea"/>
                <a:cs typeface="+mn-cs"/>
              </a:rPr>
              <a:t>Klisyri</a:t>
            </a:r>
            <a:r>
              <a:rPr lang="es-ES" sz="700" kern="1200" dirty="0">
                <a:solidFill>
                  <a:srgbClr val="012754"/>
                </a:solidFill>
                <a:latin typeface="+mn-lt"/>
                <a:ea typeface="+mn-ea"/>
                <a:cs typeface="+mn-cs"/>
              </a:rPr>
              <a:t> 10mg/gr pomada. Disponible en:  https://cima.aemps.es/cima/pdfs/es/ft/1211558001/FT_1211558001.pdf (último acceso enero 2026)  2, Ficha técnica </a:t>
            </a:r>
            <a:r>
              <a:rPr lang="es-ES" sz="700" kern="1200" dirty="0" err="1">
                <a:solidFill>
                  <a:srgbClr val="012754"/>
                </a:solidFill>
                <a:latin typeface="+mn-lt"/>
                <a:ea typeface="+mn-ea"/>
                <a:cs typeface="+mn-cs"/>
              </a:rPr>
              <a:t>Imunocare</a:t>
            </a:r>
            <a:r>
              <a:rPr lang="es-ES" sz="700" kern="1200" dirty="0">
                <a:solidFill>
                  <a:srgbClr val="012754"/>
                </a:solidFill>
                <a:latin typeface="+mn-lt"/>
                <a:ea typeface="+mn-ea"/>
                <a:cs typeface="+mn-cs"/>
              </a:rPr>
              <a:t> 50 mg/g crema </a:t>
            </a:r>
            <a:r>
              <a:rPr lang="es-ES" sz="700" kern="1200" dirty="0">
                <a:solidFill>
                  <a:srgbClr val="012754"/>
                </a:solidFill>
                <a:latin typeface="+mn-lt"/>
                <a:ea typeface="+mn-ea"/>
                <a:cs typeface="+mn-cs"/>
                <a:hlinkClick r:id="rId5">
                  <a:extLst>
                    <a:ext uri="{A12FA001-AC4F-418D-AE19-62706E023703}">
                      <ahyp:hlinkClr xmlns:ahyp="http://schemas.microsoft.com/office/drawing/2018/hyperlinkcolor" val="tx"/>
                    </a:ext>
                  </a:extLst>
                </a:hlinkClick>
              </a:rPr>
              <a:t>https://cima.aemps.es/cima/pdfs/ft/78406/FT_78406.pdf /. Último acceso: Enero 2026 3</a:t>
            </a:r>
            <a:r>
              <a:rPr lang="es-ES" sz="700" kern="1200" dirty="0">
                <a:solidFill>
                  <a:srgbClr val="012754"/>
                </a:solidFill>
                <a:latin typeface="+mn-lt"/>
                <a:ea typeface="+mn-ea"/>
                <a:cs typeface="+mn-cs"/>
              </a:rPr>
              <a:t>, Ficha técnica </a:t>
            </a:r>
            <a:r>
              <a:rPr lang="es-ES" sz="700" kern="1200" dirty="0" err="1">
                <a:solidFill>
                  <a:srgbClr val="012754"/>
                </a:solidFill>
                <a:latin typeface="+mn-lt"/>
                <a:ea typeface="+mn-ea"/>
                <a:cs typeface="+mn-cs"/>
              </a:rPr>
              <a:t>Aldara</a:t>
            </a:r>
            <a:r>
              <a:rPr lang="es-ES" sz="700" kern="1200" dirty="0">
                <a:solidFill>
                  <a:srgbClr val="012754"/>
                </a:solidFill>
                <a:latin typeface="+mn-lt"/>
                <a:ea typeface="+mn-ea"/>
                <a:cs typeface="+mn-cs"/>
              </a:rPr>
              <a:t> 5% crema https://cima.aemps.es/cima/pdfs/ft/98080001/FT_98080001.pdf / Último acceso: Enero 2026  4, Ficha técnica </a:t>
            </a:r>
            <a:r>
              <a:rPr lang="es-ES" sz="700" kern="1200" dirty="0" err="1">
                <a:solidFill>
                  <a:srgbClr val="012754"/>
                </a:solidFill>
                <a:latin typeface="+mn-lt"/>
                <a:ea typeface="+mn-ea"/>
                <a:cs typeface="+mn-cs"/>
              </a:rPr>
              <a:t>Zyclara</a:t>
            </a:r>
            <a:r>
              <a:rPr lang="es-ES" sz="700" kern="1200" dirty="0">
                <a:solidFill>
                  <a:srgbClr val="012754"/>
                </a:solidFill>
                <a:latin typeface="+mn-lt"/>
                <a:ea typeface="+mn-ea"/>
                <a:cs typeface="+mn-cs"/>
              </a:rPr>
              <a:t> 3,75% crema https://cima.aemps.es/cima/pdfs/ft/12783002/FT_12783002.pdf / Último acceso Enero 2026 5, Ficha técnica </a:t>
            </a:r>
            <a:r>
              <a:rPr lang="es-ES" sz="700" kern="1200" dirty="0" err="1">
                <a:solidFill>
                  <a:srgbClr val="012754"/>
                </a:solidFill>
                <a:latin typeface="+mn-lt"/>
                <a:ea typeface="+mn-ea"/>
                <a:cs typeface="+mn-cs"/>
              </a:rPr>
              <a:t>Tolak</a:t>
            </a:r>
            <a:r>
              <a:rPr lang="es-ES" sz="700" kern="1200" dirty="0">
                <a:solidFill>
                  <a:srgbClr val="012754"/>
                </a:solidFill>
                <a:latin typeface="+mn-lt"/>
                <a:ea typeface="+mn-ea"/>
                <a:cs typeface="+mn-cs"/>
              </a:rPr>
              <a:t> 40 mg/g crema https://cima.aemps.es/cima/pdfs/ft/84849/FT_84849.pdf / Último acceso: Enero 2026 6, Ficha técnica </a:t>
            </a:r>
            <a:r>
              <a:rPr lang="es-ES" sz="700" kern="1200" dirty="0" err="1">
                <a:solidFill>
                  <a:srgbClr val="012754"/>
                </a:solidFill>
                <a:latin typeface="+mn-lt"/>
                <a:ea typeface="+mn-ea"/>
                <a:cs typeface="+mn-cs"/>
              </a:rPr>
              <a:t>Aktikerall</a:t>
            </a:r>
            <a:r>
              <a:rPr lang="es-ES" sz="700" kern="1200" dirty="0">
                <a:solidFill>
                  <a:srgbClr val="012754"/>
                </a:solidFill>
                <a:latin typeface="+mn-lt"/>
                <a:ea typeface="+mn-ea"/>
                <a:cs typeface="+mn-cs"/>
              </a:rPr>
              <a:t> 5 mg/g +100 mg/g solución cutánea https://cima.aemps.es/cima/pdfs/ft/77675/FT_77675.pdf /  Último acceso: Enero 2026 7, Ficha técnica </a:t>
            </a:r>
            <a:r>
              <a:rPr lang="es-ES" sz="700" kern="1200" dirty="0" err="1">
                <a:solidFill>
                  <a:srgbClr val="012754"/>
                </a:solidFill>
                <a:latin typeface="+mn-lt"/>
                <a:ea typeface="+mn-ea"/>
                <a:cs typeface="+mn-cs"/>
              </a:rPr>
              <a:t>Solaraze</a:t>
            </a:r>
            <a:r>
              <a:rPr lang="es-ES" sz="700" kern="1200" dirty="0">
                <a:solidFill>
                  <a:srgbClr val="012754"/>
                </a:solidFill>
                <a:latin typeface="+mn-lt"/>
                <a:ea typeface="+mn-ea"/>
                <a:cs typeface="+mn-cs"/>
              </a:rPr>
              <a:t> 30 mg/g gel https://cima.aemps.es/cima/dochtml/ft/73714/FT_73714.pdf. Último acceso: Enero 2026</a:t>
            </a:r>
          </a:p>
        </p:txBody>
      </p:sp>
    </p:spTree>
    <p:extLst>
      <p:ext uri="{BB962C8B-B14F-4D97-AF65-F5344CB8AC3E}">
        <p14:creationId xmlns:p14="http://schemas.microsoft.com/office/powerpoint/2010/main" val="2714116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7073-6B74-B9BD-1A47-2CCB559B1AEC}"/>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652323B-3E5B-CC34-D470-C7AF372AAA81}"/>
              </a:ext>
            </a:extLst>
          </p:cNvPr>
          <p:cNvSpPr>
            <a:spLocks noGrp="1"/>
          </p:cNvSpPr>
          <p:nvPr>
            <p:ph sz="quarter" idx="13"/>
          </p:nvPr>
        </p:nvSpPr>
        <p:spPr>
          <a:xfrm>
            <a:off x="313038" y="1013953"/>
            <a:ext cx="11565924" cy="440196"/>
          </a:xfrm>
        </p:spPr>
        <p:txBody>
          <a:bodyPr/>
          <a:lstStyle/>
          <a:p>
            <a:r>
              <a:rPr lang="es-ES" sz="2400" dirty="0">
                <a:solidFill>
                  <a:srgbClr val="1F3864"/>
                </a:solidFill>
                <a:latin typeface="Century Gothic" panose="020B0502020202020204" pitchFamily="34" charset="0"/>
                <a:ea typeface="Montserrat"/>
                <a:cs typeface="Montserrat"/>
                <a:sym typeface="Montserrat"/>
              </a:rPr>
              <a:t>Impacto de los efectos adversos en la conveniencia del paciente</a:t>
            </a:r>
            <a:endParaRPr lang="es-ES" dirty="0"/>
          </a:p>
        </p:txBody>
      </p:sp>
      <p:sp>
        <p:nvSpPr>
          <p:cNvPr id="8" name="Marcador de contenido 7">
            <a:extLst>
              <a:ext uri="{FF2B5EF4-FFF2-40B4-BE49-F238E27FC236}">
                <a16:creationId xmlns:a16="http://schemas.microsoft.com/office/drawing/2014/main" id="{C543BAB6-62A6-2A58-F2D5-27E068ECA08F}"/>
              </a:ext>
            </a:extLst>
          </p:cNvPr>
          <p:cNvSpPr>
            <a:spLocks noGrp="1"/>
          </p:cNvSpPr>
          <p:nvPr>
            <p:ph sz="quarter" idx="24"/>
          </p:nvPr>
        </p:nvSpPr>
        <p:spPr>
          <a:xfrm>
            <a:off x="1505557" y="5978244"/>
            <a:ext cx="10352992" cy="681347"/>
          </a:xfrm>
        </p:spPr>
        <p:txBody>
          <a:bodyPr/>
          <a:lstStyle/>
          <a:p>
            <a:r>
              <a:rPr lang="es-ES" dirty="0"/>
              <a:t>1. Ficha técnica </a:t>
            </a:r>
            <a:r>
              <a:rPr lang="es-ES" dirty="0" err="1"/>
              <a:t>Tolak</a:t>
            </a:r>
            <a:r>
              <a:rPr lang="es-ES" dirty="0"/>
              <a:t> 40 mg/g crema https://cima.aemps.es/cima/pdfs/ft/84849/FT_84849.pdf / Último acceso: Enero 2026 </a:t>
            </a:r>
            <a:r>
              <a:rPr lang="es-ES_tradnl" dirty="0"/>
              <a:t> 2.</a:t>
            </a:r>
            <a:r>
              <a:rPr lang="es-ES" dirty="0">
                <a:latin typeface="Segoe UI" panose="020B0502040204020203" pitchFamily="34" charset="0"/>
              </a:rPr>
              <a:t>Gupta AK, </a:t>
            </a:r>
            <a:r>
              <a:rPr lang="es-ES" dirty="0" err="1">
                <a:latin typeface="Segoe UI" panose="020B0502040204020203" pitchFamily="34" charset="0"/>
              </a:rPr>
              <a:t>Paquet</a:t>
            </a:r>
            <a:r>
              <a:rPr lang="es-ES" dirty="0">
                <a:latin typeface="Segoe UI" panose="020B0502040204020203" pitchFamily="34" charset="0"/>
              </a:rPr>
              <a:t> M. </a:t>
            </a:r>
            <a:r>
              <a:rPr lang="es-ES" dirty="0" err="1">
                <a:latin typeface="Segoe UI" panose="020B0502040204020203" pitchFamily="34" charset="0"/>
              </a:rPr>
              <a:t>Therapeutic</a:t>
            </a:r>
            <a:r>
              <a:rPr lang="es-ES" dirty="0">
                <a:latin typeface="Segoe UI" panose="020B0502040204020203" pitchFamily="34" charset="0"/>
              </a:rPr>
              <a:t> </a:t>
            </a:r>
            <a:r>
              <a:rPr lang="es-ES" dirty="0" err="1">
                <a:latin typeface="Segoe UI" panose="020B0502040204020203" pitchFamily="34" charset="0"/>
              </a:rPr>
              <a:t>options</a:t>
            </a:r>
            <a:r>
              <a:rPr lang="es-ES" dirty="0">
                <a:latin typeface="Segoe UI" panose="020B0502040204020203" pitchFamily="34" charset="0"/>
              </a:rPr>
              <a:t> </a:t>
            </a:r>
            <a:r>
              <a:rPr lang="es-ES" dirty="0" err="1">
                <a:latin typeface="Segoe UI" panose="020B0502040204020203" pitchFamily="34" charset="0"/>
              </a:rPr>
              <a:t>for</a:t>
            </a:r>
            <a:r>
              <a:rPr lang="es-ES" dirty="0">
                <a:latin typeface="Segoe UI" panose="020B0502040204020203" pitchFamily="34" charset="0"/>
              </a:rPr>
              <a:t> </a:t>
            </a:r>
            <a:r>
              <a:rPr lang="es-ES" dirty="0" err="1">
                <a:latin typeface="Segoe UI" panose="020B0502040204020203" pitchFamily="34" charset="0"/>
              </a:rPr>
              <a:t>actinic</a:t>
            </a:r>
            <a:r>
              <a:rPr lang="es-ES" dirty="0">
                <a:latin typeface="Segoe UI" panose="020B0502040204020203" pitchFamily="34" charset="0"/>
              </a:rPr>
              <a:t> </a:t>
            </a:r>
            <a:r>
              <a:rPr lang="es-ES" dirty="0" err="1">
                <a:latin typeface="Segoe UI" panose="020B0502040204020203" pitchFamily="34" charset="0"/>
              </a:rPr>
              <a:t>keratoses</a:t>
            </a:r>
            <a:r>
              <a:rPr lang="es-ES" dirty="0">
                <a:latin typeface="Segoe UI" panose="020B0502040204020203" pitchFamily="34" charset="0"/>
              </a:rPr>
              <a:t>. </a:t>
            </a:r>
            <a:r>
              <a:rPr lang="es-ES" i="1" dirty="0">
                <a:latin typeface="Segoe UI" panose="020B0502040204020203" pitchFamily="34" charset="0"/>
              </a:rPr>
              <a:t>J Cutan </a:t>
            </a:r>
            <a:r>
              <a:rPr lang="es-ES" i="1" dirty="0" err="1">
                <a:latin typeface="Segoe UI" panose="020B0502040204020203" pitchFamily="34" charset="0"/>
              </a:rPr>
              <a:t>Med</a:t>
            </a:r>
            <a:r>
              <a:rPr lang="es-ES" i="1" dirty="0">
                <a:latin typeface="Segoe UI" panose="020B0502040204020203" pitchFamily="34" charset="0"/>
              </a:rPr>
              <a:t> </a:t>
            </a:r>
            <a:r>
              <a:rPr lang="es-ES" i="1" dirty="0" err="1">
                <a:latin typeface="Segoe UI" panose="020B0502040204020203" pitchFamily="34" charset="0"/>
              </a:rPr>
              <a:t>Surg</a:t>
            </a:r>
            <a:r>
              <a:rPr lang="es-ES" dirty="0">
                <a:latin typeface="Segoe UI" panose="020B0502040204020203" pitchFamily="34" charset="0"/>
              </a:rPr>
              <a:t>. 2013. 3. Ficha técnica </a:t>
            </a:r>
            <a:r>
              <a:rPr lang="es-ES" dirty="0" err="1">
                <a:latin typeface="Segoe UI" panose="020B0502040204020203" pitchFamily="34" charset="0"/>
              </a:rPr>
              <a:t>Imunocare</a:t>
            </a:r>
            <a:r>
              <a:rPr lang="es-ES" dirty="0">
                <a:latin typeface="Segoe UI" panose="020B0502040204020203" pitchFamily="34" charset="0"/>
              </a:rPr>
              <a:t> 50 mg/g crema https://cima.aemps.es/cima/pdfs/ft/78406/FT_78406.pdf /. Último acceso: Enero 2026. 4. </a:t>
            </a:r>
            <a:r>
              <a:rPr lang="es-ES" dirty="0"/>
              <a:t>Ficha técnica </a:t>
            </a:r>
            <a:r>
              <a:rPr lang="es-ES" dirty="0" err="1"/>
              <a:t>Solaraze</a:t>
            </a:r>
            <a:r>
              <a:rPr lang="es-ES" dirty="0"/>
              <a:t> 30 mg/g gel https://cima.aemps.es/cima/dochtml/ft/73714/FT_73714.pdf. Último acceso: Enero 2026. 5.</a:t>
            </a:r>
            <a:r>
              <a:rPr lang="es-ES" dirty="0">
                <a:latin typeface="Segoe UI" panose="020B0502040204020203" pitchFamily="34" charset="0"/>
              </a:rPr>
              <a:t>Ficha técnica </a:t>
            </a:r>
            <a:r>
              <a:rPr lang="es-ES" dirty="0" err="1">
                <a:latin typeface="Segoe UI" panose="020B0502040204020203" pitchFamily="34" charset="0"/>
              </a:rPr>
              <a:t>Klisyri</a:t>
            </a:r>
            <a:r>
              <a:rPr lang="es-ES" dirty="0">
                <a:latin typeface="Segoe UI" panose="020B0502040204020203" pitchFamily="34" charset="0"/>
              </a:rPr>
              <a:t> 10mg/gr pomada. Disponible en:  https://cima.aemps.es/cima/pdfs/es/ft/1211558001/FT_1211558001.pdf (último acceso enero 2026). 6. Ficha técnica </a:t>
            </a:r>
            <a:r>
              <a:rPr lang="es-ES" dirty="0" err="1">
                <a:latin typeface="Segoe UI" panose="020B0502040204020203" pitchFamily="34" charset="0"/>
              </a:rPr>
              <a:t>Ameluz</a:t>
            </a:r>
            <a:r>
              <a:rPr lang="es-ES" dirty="0"/>
              <a:t> 78 MG/G GEL. Disponible en: https://cima.aemps.es/cima/dochtml/ft/11740001/FT_11740001.html (último acceso: Enero 2026)</a:t>
            </a:r>
          </a:p>
        </p:txBody>
      </p:sp>
      <p:sp>
        <p:nvSpPr>
          <p:cNvPr id="9" name="Marcador de contenido 8">
            <a:extLst>
              <a:ext uri="{FF2B5EF4-FFF2-40B4-BE49-F238E27FC236}">
                <a16:creationId xmlns:a16="http://schemas.microsoft.com/office/drawing/2014/main" id="{D4953F49-06EB-969D-48BC-571AE5182DCB}"/>
              </a:ext>
            </a:extLst>
          </p:cNvPr>
          <p:cNvSpPr>
            <a:spLocks noGrp="1"/>
          </p:cNvSpPr>
          <p:nvPr>
            <p:ph sz="quarter" idx="18"/>
          </p:nvPr>
        </p:nvSpPr>
        <p:spPr/>
        <p:txBody>
          <a:bodyPr>
            <a:normAutofit/>
          </a:bodyPr>
          <a:lstStyle/>
          <a:p>
            <a:r>
              <a:rPr lang="es-ES"/>
              <a:t>QUERATOSIS ACTÍNICA</a:t>
            </a:r>
          </a:p>
        </p:txBody>
      </p:sp>
      <p:graphicFrame>
        <p:nvGraphicFramePr>
          <p:cNvPr id="10" name="Google Shape;854;p33">
            <a:extLst>
              <a:ext uri="{FF2B5EF4-FFF2-40B4-BE49-F238E27FC236}">
                <a16:creationId xmlns:a16="http://schemas.microsoft.com/office/drawing/2014/main" id="{686AA826-92C6-EC1C-9789-614391EAA013}"/>
              </a:ext>
            </a:extLst>
          </p:cNvPr>
          <p:cNvGraphicFramePr/>
          <p:nvPr>
            <p:extLst>
              <p:ext uri="{D42A27DB-BD31-4B8C-83A1-F6EECF244321}">
                <p14:modId xmlns:p14="http://schemas.microsoft.com/office/powerpoint/2010/main" val="2936777185"/>
              </p:ext>
            </p:extLst>
          </p:nvPr>
        </p:nvGraphicFramePr>
        <p:xfrm>
          <a:off x="313038" y="1454149"/>
          <a:ext cx="11545511" cy="4524095"/>
        </p:xfrm>
        <a:graphic>
          <a:graphicData uri="http://schemas.openxmlformats.org/drawingml/2006/table">
            <a:tbl>
              <a:tblPr>
                <a:noFill/>
                <a:tableStyleId>{AF36A666-B37A-4BE9-B631-64DC373C0E63}</a:tableStyleId>
              </a:tblPr>
              <a:tblGrid>
                <a:gridCol w="1250061">
                  <a:extLst>
                    <a:ext uri="{9D8B030D-6E8A-4147-A177-3AD203B41FA5}">
                      <a16:colId xmlns:a16="http://schemas.microsoft.com/office/drawing/2014/main" val="20000"/>
                    </a:ext>
                  </a:extLst>
                </a:gridCol>
                <a:gridCol w="1398494">
                  <a:extLst>
                    <a:ext uri="{9D8B030D-6E8A-4147-A177-3AD203B41FA5}">
                      <a16:colId xmlns:a16="http://schemas.microsoft.com/office/drawing/2014/main" val="20001"/>
                    </a:ext>
                  </a:extLst>
                </a:gridCol>
                <a:gridCol w="4356847">
                  <a:extLst>
                    <a:ext uri="{9D8B030D-6E8A-4147-A177-3AD203B41FA5}">
                      <a16:colId xmlns:a16="http://schemas.microsoft.com/office/drawing/2014/main" val="20002"/>
                    </a:ext>
                  </a:extLst>
                </a:gridCol>
                <a:gridCol w="1358153">
                  <a:extLst>
                    <a:ext uri="{9D8B030D-6E8A-4147-A177-3AD203B41FA5}">
                      <a16:colId xmlns:a16="http://schemas.microsoft.com/office/drawing/2014/main" val="20003"/>
                    </a:ext>
                  </a:extLst>
                </a:gridCol>
                <a:gridCol w="1385047">
                  <a:extLst>
                    <a:ext uri="{9D8B030D-6E8A-4147-A177-3AD203B41FA5}">
                      <a16:colId xmlns:a16="http://schemas.microsoft.com/office/drawing/2014/main" val="20004"/>
                    </a:ext>
                  </a:extLst>
                </a:gridCol>
                <a:gridCol w="1796909">
                  <a:extLst>
                    <a:ext uri="{9D8B030D-6E8A-4147-A177-3AD203B41FA5}">
                      <a16:colId xmlns:a16="http://schemas.microsoft.com/office/drawing/2014/main" val="20005"/>
                    </a:ext>
                  </a:extLst>
                </a:gridCol>
              </a:tblGrid>
              <a:tr h="421214">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Tratamiento</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dirty="0">
                          <a:solidFill>
                            <a:schemeClr val="lt1"/>
                          </a:solidFill>
                          <a:latin typeface="Century Gothic" panose="020B0502020202020204" pitchFamily="34" charset="0"/>
                          <a:ea typeface="Montserrat"/>
                          <a:cs typeface="Montserrat"/>
                          <a:sym typeface="Montserrat"/>
                        </a:rPr>
                        <a:t>Posología</a:t>
                      </a:r>
                      <a:endParaRPr sz="1200" b="0" i="0" dirty="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dirty="0">
                          <a:solidFill>
                            <a:schemeClr val="lt1"/>
                          </a:solidFill>
                          <a:latin typeface="Century Gothic" panose="020B0502020202020204" pitchFamily="34" charset="0"/>
                          <a:ea typeface="Montserrat"/>
                          <a:cs typeface="Montserrat"/>
                          <a:sym typeface="Montserrat"/>
                        </a:rPr>
                        <a:t>Eficacia/Tasa de aclaramiento completo</a:t>
                      </a:r>
                      <a:endParaRPr sz="1200" b="0" i="0" dirty="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Seguridad</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Reacciones locales</a:t>
                      </a:r>
                      <a:endParaRPr sz="1200" b="0" i="0">
                        <a:latin typeface="Century Gothic" panose="020B0502020202020204" pitchFamily="34" charset="0"/>
                      </a:endParaRPr>
                    </a:p>
                  </a:txBody>
                  <a:tcPr marL="52425" marR="52425" marT="26225" marB="26225" anchor="ctr">
                    <a:solidFill>
                      <a:srgbClr val="012754"/>
                    </a:solidFill>
                  </a:tcPr>
                </a:tc>
                <a:tc>
                  <a:txBody>
                    <a:bodyPr/>
                    <a:lstStyle/>
                    <a:p>
                      <a:pPr marL="0" marR="0" lvl="0" indent="0" algn="ctr" rtl="0">
                        <a:spcBef>
                          <a:spcPts val="0"/>
                        </a:spcBef>
                        <a:spcAft>
                          <a:spcPts val="0"/>
                        </a:spcAft>
                        <a:buNone/>
                      </a:pPr>
                      <a:r>
                        <a:rPr lang="es-ES" sz="1200" b="0" i="0">
                          <a:solidFill>
                            <a:schemeClr val="lt1"/>
                          </a:solidFill>
                          <a:latin typeface="Century Gothic" panose="020B0502020202020204" pitchFamily="34" charset="0"/>
                          <a:ea typeface="Montserrat"/>
                          <a:cs typeface="Montserrat"/>
                          <a:sym typeface="Montserrat"/>
                        </a:rPr>
                        <a:t>Interacciones con medicamentos</a:t>
                      </a:r>
                      <a:endParaRPr sz="1200" b="0" i="0">
                        <a:latin typeface="Century Gothic" panose="020B0502020202020204" pitchFamily="34" charset="0"/>
                      </a:endParaRPr>
                    </a:p>
                  </a:txBody>
                  <a:tcPr marL="52425" marR="52425" marT="26225" marB="26225" anchor="ctr">
                    <a:solidFill>
                      <a:srgbClr val="012754"/>
                    </a:solidFill>
                  </a:tcPr>
                </a:tc>
                <a:extLst>
                  <a:ext uri="{0D108BD9-81ED-4DB2-BD59-A6C34878D82A}">
                    <a16:rowId xmlns:a16="http://schemas.microsoft.com/office/drawing/2014/main" val="10000"/>
                  </a:ext>
                </a:extLst>
              </a:tr>
              <a:tr h="747292">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5-Fluorouracilo </a:t>
                      </a:r>
                      <a:endParaRPr sz="1000" b="1" i="0" dirty="0">
                        <a:solidFill>
                          <a:srgbClr val="F4A7AD"/>
                        </a:solidFill>
                        <a:latin typeface="Century Gothic" panose="020B0502020202020204" pitchFamily="34" charset="0"/>
                      </a:endParaRPr>
                    </a:p>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(5-FU)</a:t>
                      </a:r>
                      <a:r>
                        <a:rPr lang="es-ES" sz="1000" b="1" i="0" baseline="30000" dirty="0">
                          <a:solidFill>
                            <a:srgbClr val="F4A7AD"/>
                          </a:solidFill>
                          <a:latin typeface="Century Gothic" panose="020B0502020202020204" pitchFamily="34" charset="0"/>
                          <a:ea typeface="Montserrat"/>
                          <a:cs typeface="Montserrat"/>
                          <a:sym typeface="Montserrat"/>
                        </a:rPr>
                        <a:t>1,2</a:t>
                      </a:r>
                      <a:endParaRPr sz="1000" b="1" dirty="0">
                        <a:solidFill>
                          <a:srgbClr val="F4A7AD"/>
                        </a:solidFill>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 veces al día por 2-4 semanas</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70-90% (dependiendo de la duración del tratamiento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y la extensión de las lesiones)</a:t>
                      </a:r>
                      <a:r>
                        <a:rPr lang="es-ES" sz="1000" b="0" i="0" baseline="30000" dirty="0">
                          <a:solidFill>
                            <a:srgbClr val="012754"/>
                          </a:solidFill>
                          <a:latin typeface="Century Gothic" panose="020B0502020202020204" pitchFamily="34" charset="0"/>
                          <a:ea typeface="Montserrat Light"/>
                          <a:cs typeface="Montserrat Light"/>
                          <a:sym typeface="Montserrat Light"/>
                        </a:rPr>
                        <a:t>2</a:t>
                      </a: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35.0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10.2-164.4).</a:t>
                      </a:r>
                      <a:r>
                        <a:rPr lang="es-ES" sz="1000" b="0" i="0" baseline="30000" dirty="0">
                          <a:solidFill>
                            <a:srgbClr val="012754"/>
                          </a:solidFill>
                          <a:latin typeface="Century Gothic" panose="020B0502020202020204" pitchFamily="34" charset="0"/>
                          <a:ea typeface="Montserrat Light"/>
                          <a:cs typeface="Montserrat Light"/>
                          <a:sym typeface="Montserrat Light"/>
                        </a:rPr>
                        <a:t>2</a:t>
                      </a:r>
                      <a:endParaRPr lang="es-ES"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tolerado, pero puede causar irritación severa</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erosión, prurito, costras</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Raras interacciones, precaución en pacientes en quimioterapia</a:t>
                      </a:r>
                      <a:r>
                        <a:rPr lang="es-ES" sz="1000" b="0" i="0" baseline="30000" dirty="0">
                          <a:solidFill>
                            <a:srgbClr val="012754"/>
                          </a:solidFill>
                          <a:latin typeface="Century Gothic" panose="020B0502020202020204" pitchFamily="34" charset="0"/>
                          <a:ea typeface="Montserrat Light"/>
                          <a:cs typeface="Montserrat Light"/>
                          <a:sym typeface="Montserrat Light"/>
                        </a:rPr>
                        <a:t>1</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1"/>
                  </a:ext>
                </a:extLst>
              </a:tr>
              <a:tr h="88451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Imiquimod</a:t>
                      </a:r>
                      <a:r>
                        <a:rPr lang="es-ES" sz="1000" b="1" i="0" baseline="30000" dirty="0">
                          <a:solidFill>
                            <a:srgbClr val="F4A7AD"/>
                          </a:solidFill>
                          <a:latin typeface="Century Gothic" panose="020B0502020202020204" pitchFamily="34" charset="0"/>
                          <a:ea typeface="Montserrat"/>
                          <a:cs typeface="Montserrat"/>
                          <a:sym typeface="Montserrat"/>
                        </a:rPr>
                        <a:t>3</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2-3 veces por semana durante 4-16 semanas</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50-85%, dependiendo de la duración del tratamiento y localización de las lesiones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17.9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9.1-36.6) para </a:t>
                      </a:r>
                      <a:r>
                        <a:rPr lang="es-ES" sz="1000" b="0" i="0" dirty="0" err="1">
                          <a:solidFill>
                            <a:srgbClr val="012754"/>
                          </a:solidFill>
                          <a:latin typeface="Century Gothic" panose="020B0502020202020204" pitchFamily="34" charset="0"/>
                          <a:ea typeface="Montserrat Light"/>
                          <a:cs typeface="Montserrat Light"/>
                          <a:sym typeface="Montserrat Light"/>
                        </a:rPr>
                        <a:t>imiquimod</a:t>
                      </a:r>
                      <a:r>
                        <a:rPr lang="es-ES" sz="1000" b="0" i="0" dirty="0">
                          <a:solidFill>
                            <a:srgbClr val="012754"/>
                          </a:solidFill>
                          <a:latin typeface="Century Gothic" panose="020B0502020202020204" pitchFamily="34" charset="0"/>
                          <a:ea typeface="Montserrat Light"/>
                          <a:cs typeface="Montserrat Light"/>
                          <a:sym typeface="Montserrat Light"/>
                        </a:rPr>
                        <a:t> 5% y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8.5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3.5-22.4) para </a:t>
                      </a:r>
                      <a:r>
                        <a:rPr lang="es-ES" sz="1000" b="0" i="0" dirty="0" err="1">
                          <a:solidFill>
                            <a:srgbClr val="012754"/>
                          </a:solidFill>
                          <a:latin typeface="Century Gothic" panose="020B0502020202020204" pitchFamily="34" charset="0"/>
                          <a:ea typeface="Montserrat Light"/>
                          <a:cs typeface="Montserrat Light"/>
                          <a:sym typeface="Montserrat Light"/>
                        </a:rPr>
                        <a:t>imiquimod</a:t>
                      </a:r>
                      <a:r>
                        <a:rPr lang="es-ES" sz="1000" b="0" i="0" dirty="0">
                          <a:solidFill>
                            <a:srgbClr val="012754"/>
                          </a:solidFill>
                          <a:latin typeface="Century Gothic" panose="020B0502020202020204" pitchFamily="34" charset="0"/>
                          <a:ea typeface="Montserrat Light"/>
                          <a:cs typeface="Montserrat Light"/>
                          <a:sym typeface="Montserrat Light"/>
                        </a:rPr>
                        <a:t> 3,75%</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Seguro, pero puede provocar reacciones inmunitarias locales</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Inflamación, ulceración, hiperpigmentació</a:t>
                      </a:r>
                      <a:r>
                        <a:rPr lang="es-ES" sz="1000" b="0" i="0" baseline="30000" dirty="0">
                          <a:solidFill>
                            <a:srgbClr val="012754"/>
                          </a:solidFill>
                          <a:latin typeface="Century Gothic" panose="020B0502020202020204" pitchFamily="34" charset="0"/>
                          <a:ea typeface="Montserrat Light"/>
                          <a:cs typeface="Montserrat Light"/>
                          <a:sym typeface="Montserrat Light"/>
                        </a:rPr>
                        <a:t>3</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Ninguna significativa, pero precaución en pacientes inmunocomprometidos</a:t>
                      </a:r>
                      <a:r>
                        <a:rPr lang="es-ES" sz="1000" b="0" i="0" baseline="30000">
                          <a:solidFill>
                            <a:srgbClr val="012754"/>
                          </a:solidFill>
                          <a:latin typeface="Century Gothic" panose="020B0502020202020204" pitchFamily="34" charset="0"/>
                          <a:ea typeface="Montserrat Light"/>
                          <a:cs typeface="Montserrat Light"/>
                          <a:sym typeface="Montserrat Light"/>
                        </a:rPr>
                        <a:t>3</a:t>
                      </a:r>
                      <a:endParaRPr lang="es-ES" sz="1000" b="0" i="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2"/>
                  </a:ext>
                </a:extLst>
              </a:tr>
              <a:tr h="57399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Diclofenaco sódico</a:t>
                      </a:r>
                      <a:r>
                        <a:rPr lang="es-ES" sz="1000" b="1" i="0" baseline="30000" dirty="0">
                          <a:solidFill>
                            <a:srgbClr val="F4A7AD"/>
                          </a:solidFill>
                          <a:latin typeface="Century Gothic" panose="020B0502020202020204" pitchFamily="34" charset="0"/>
                          <a:ea typeface="Montserrat"/>
                          <a:cs typeface="Montserrat"/>
                          <a:sym typeface="Montserrat"/>
                        </a:rPr>
                        <a:t>4</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2 veces al día por 60-90 días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40-50%, especialmente en lesiones múltiples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2.9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1.9-4.3)</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tolerado, efectos adversos leves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Prurito, dermatitis de contacto, eritema</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Ninguna significativa, pero evitar en pacientes alérgicos a AINEs</a:t>
                      </a:r>
                      <a:r>
                        <a:rPr lang="es-ES" sz="1000" b="0" i="0" baseline="30000" dirty="0">
                          <a:solidFill>
                            <a:srgbClr val="012754"/>
                          </a:solidFill>
                          <a:latin typeface="Century Gothic" panose="020B0502020202020204" pitchFamily="34" charset="0"/>
                          <a:ea typeface="Montserrat Light"/>
                          <a:cs typeface="Montserrat Light"/>
                          <a:sym typeface="Montserrat Light"/>
                        </a:rPr>
                        <a:t>4</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extLst>
                  <a:ext uri="{0D108BD9-81ED-4DB2-BD59-A6C34878D82A}">
                    <a16:rowId xmlns:a16="http://schemas.microsoft.com/office/drawing/2014/main" val="10003"/>
                  </a:ext>
                </a:extLst>
              </a:tr>
              <a:tr h="57022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Tirbanibulina</a:t>
                      </a:r>
                      <a:r>
                        <a:rPr lang="es-ES" sz="1000" b="1" i="0" baseline="30000" dirty="0">
                          <a:solidFill>
                            <a:srgbClr val="F4A7AD"/>
                          </a:solidFill>
                          <a:latin typeface="Century Gothic" panose="020B0502020202020204" pitchFamily="34" charset="0"/>
                          <a:ea typeface="Montserrat"/>
                          <a:cs typeface="Montserrat"/>
                          <a:sym typeface="Montserrat"/>
                        </a:rPr>
                        <a:t>5</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Aplicar una vez al día durante 5 días</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44-54% en estudios clínicos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11.1 </a:t>
                      </a:r>
                      <a:br>
                        <a:rPr lang="es-ES" sz="1000" b="0" i="0" dirty="0">
                          <a:solidFill>
                            <a:srgbClr val="012754"/>
                          </a:solidFill>
                          <a:latin typeface="Century Gothic" panose="020B0502020202020204" pitchFamily="34" charset="0"/>
                          <a:ea typeface="Montserrat Light"/>
                          <a:cs typeface="Montserrat Light"/>
                          <a:sym typeface="Montserrat Light"/>
                        </a:rPr>
                      </a:br>
                      <a:r>
                        <a:rPr lang="es-ES" sz="1000" b="0" i="0" dirty="0">
                          <a:solidFill>
                            <a:srgbClr val="012754"/>
                          </a:solidFill>
                          <a:latin typeface="Century Gothic" panose="020B0502020202020204" pitchFamily="34" charset="0"/>
                          <a:ea typeface="Montserrat Light"/>
                          <a:cs typeface="Montserrat Light"/>
                          <a:sym typeface="Montserrat Light"/>
                        </a:rPr>
                        <a:t>(95% CI: 6.2-20.9)</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Generalmente bien tolerado</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descamación, prurito, dolor</a:t>
                      </a:r>
                      <a:r>
                        <a:rPr lang="es-ES" sz="1000" b="0" i="0" baseline="30000" dirty="0">
                          <a:solidFill>
                            <a:srgbClr val="012754"/>
                          </a:solidFill>
                          <a:latin typeface="Century Gothic" panose="020B0502020202020204" pitchFamily="34" charset="0"/>
                          <a:ea typeface="Montserrat Light"/>
                          <a:cs typeface="Montserrat Light"/>
                          <a:sym typeface="Montserrat Light"/>
                        </a:rPr>
                        <a:t>5</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900" b="0" i="0" kern="1200" dirty="0">
                          <a:solidFill>
                            <a:schemeClr val="tx1"/>
                          </a:solidFill>
                          <a:effectLst/>
                          <a:latin typeface=" century gothic"/>
                          <a:ea typeface="Arial"/>
                          <a:cs typeface="Arial"/>
                        </a:rPr>
                        <a:t>Al igual que con otros medicamentos orales y tópicos de la clase, los </a:t>
                      </a:r>
                      <a:r>
                        <a:rPr lang="es-ES" sz="900" b="0" i="0" kern="1200" dirty="0" err="1">
                          <a:solidFill>
                            <a:schemeClr val="tx1"/>
                          </a:solidFill>
                          <a:effectLst/>
                          <a:latin typeface=" century gothic"/>
                          <a:ea typeface="Arial"/>
                          <a:cs typeface="Arial"/>
                        </a:rPr>
                        <a:t>AINEs</a:t>
                      </a:r>
                      <a:r>
                        <a:rPr lang="es-ES" sz="900" b="0" i="0" kern="1200" dirty="0">
                          <a:solidFill>
                            <a:schemeClr val="tx1"/>
                          </a:solidFill>
                          <a:effectLst/>
                          <a:latin typeface=" century gothic"/>
                          <a:ea typeface="Arial"/>
                          <a:cs typeface="Arial"/>
                        </a:rPr>
                        <a:t> llevan una advertencia de caja negra por efectos secundarios cardiovasculares y gastrointestinales</a:t>
                      </a:r>
                      <a:r>
                        <a:rPr lang="es-ES" sz="900" b="0" i="0" kern="1200" baseline="30000" dirty="0">
                          <a:solidFill>
                            <a:schemeClr val="tx1"/>
                          </a:solidFill>
                          <a:effectLst/>
                          <a:latin typeface=" century gothic"/>
                          <a:ea typeface="Arial"/>
                          <a:cs typeface="Arial"/>
                        </a:rPr>
                        <a:t>5</a:t>
                      </a:r>
                      <a:endParaRPr sz="900" b="0" i="0" dirty="0">
                        <a:solidFill>
                          <a:schemeClr val="tx1"/>
                        </a:solidFill>
                        <a:latin typeface=" century gothic"/>
                      </a:endParaRPr>
                    </a:p>
                  </a:txBody>
                  <a:tcPr marL="52425" marR="52425" marT="26225" marB="26225" anchor="ctr">
                    <a:solidFill>
                      <a:srgbClr val="FFFFFF"/>
                    </a:solidFill>
                  </a:tcPr>
                </a:tc>
                <a:extLst>
                  <a:ext uri="{0D108BD9-81ED-4DB2-BD59-A6C34878D82A}">
                    <a16:rowId xmlns:a16="http://schemas.microsoft.com/office/drawing/2014/main" val="10004"/>
                  </a:ext>
                </a:extLst>
              </a:tr>
              <a:tr h="884513">
                <a:tc>
                  <a:txBody>
                    <a:bodyPr/>
                    <a:lstStyle/>
                    <a:p>
                      <a:pPr marL="0" marR="0" lvl="0" indent="0" algn="ctr" rtl="0">
                        <a:spcBef>
                          <a:spcPts val="0"/>
                        </a:spcBef>
                        <a:spcAft>
                          <a:spcPts val="0"/>
                        </a:spcAft>
                        <a:buNone/>
                      </a:pPr>
                      <a:r>
                        <a:rPr lang="es-ES" sz="1000" b="1" i="0" dirty="0">
                          <a:solidFill>
                            <a:srgbClr val="F4A7AD"/>
                          </a:solidFill>
                          <a:latin typeface="Century Gothic" panose="020B0502020202020204" pitchFamily="34" charset="0"/>
                          <a:ea typeface="Montserrat"/>
                          <a:cs typeface="Montserrat"/>
                          <a:sym typeface="Montserrat"/>
                        </a:rPr>
                        <a:t>Terapia fotodinámica</a:t>
                      </a:r>
                      <a:r>
                        <a:rPr lang="es-ES" sz="1000" b="1" i="0" baseline="30000" dirty="0">
                          <a:solidFill>
                            <a:srgbClr val="F4A7AD"/>
                          </a:solidFill>
                          <a:latin typeface="Century Gothic" panose="020B0502020202020204" pitchFamily="34" charset="0"/>
                          <a:ea typeface="Montserrat"/>
                          <a:cs typeface="Montserrat"/>
                          <a:sym typeface="Montserrat"/>
                        </a:rPr>
                        <a:t>6</a:t>
                      </a:r>
                      <a:r>
                        <a:rPr lang="es-ES" sz="1000" b="1" i="0" dirty="0">
                          <a:solidFill>
                            <a:srgbClr val="F4A7AD"/>
                          </a:solidFill>
                          <a:latin typeface="Century Gothic" panose="020B0502020202020204" pitchFamily="34" charset="0"/>
                          <a:ea typeface="Montserrat"/>
                          <a:cs typeface="Montserrat"/>
                          <a:sym typeface="Montserrat"/>
                        </a:rPr>
                        <a:t> </a:t>
                      </a:r>
                      <a:endParaRPr sz="1000" b="1" i="0" dirty="0">
                        <a:solidFill>
                          <a:srgbClr val="F4A7AD"/>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Agente </a:t>
                      </a:r>
                      <a:r>
                        <a:rPr lang="es-ES" sz="1000" b="0" i="0" dirty="0" err="1">
                          <a:solidFill>
                            <a:srgbClr val="012754"/>
                          </a:solidFill>
                          <a:latin typeface="Century Gothic" panose="020B0502020202020204" pitchFamily="34" charset="0"/>
                          <a:ea typeface="Montserrat Light"/>
                          <a:cs typeface="Montserrat Light"/>
                          <a:sym typeface="Montserrat Light"/>
                        </a:rPr>
                        <a:t>fotosensibilizante</a:t>
                      </a:r>
                      <a:r>
                        <a:rPr lang="es-ES" sz="1000" b="0" i="0" dirty="0">
                          <a:solidFill>
                            <a:srgbClr val="012754"/>
                          </a:solidFill>
                          <a:latin typeface="Century Gothic" panose="020B0502020202020204" pitchFamily="34" charset="0"/>
                          <a:ea typeface="Montserrat Light"/>
                          <a:cs typeface="Montserrat Light"/>
                          <a:sym typeface="Montserrat Light"/>
                        </a:rPr>
                        <a:t> (ALA o MAL) + luz LED o láser; 1-2 sesiones</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Eficacia del 70-90%, especialmente en áreas extensas</a:t>
                      </a:r>
                      <a:endParaRPr sz="1000" b="0" i="0" dirty="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Tasa de aclaramiento completo con ácido </a:t>
                      </a:r>
                      <a:r>
                        <a:rPr lang="es-ES" sz="1000" b="0" i="0" dirty="0" err="1">
                          <a:solidFill>
                            <a:srgbClr val="012754"/>
                          </a:solidFill>
                          <a:latin typeface="Century Gothic" panose="020B0502020202020204" pitchFamily="34" charset="0"/>
                          <a:ea typeface="Montserrat Light"/>
                          <a:cs typeface="Montserrat Light"/>
                          <a:sym typeface="Montserrat Light"/>
                        </a:rPr>
                        <a:t>aminolevulínico</a:t>
                      </a:r>
                      <a:r>
                        <a:rPr lang="es-ES" sz="1000" b="0" i="0" dirty="0">
                          <a:solidFill>
                            <a:srgbClr val="012754"/>
                          </a:solidFill>
                          <a:latin typeface="Century Gothic" panose="020B0502020202020204" pitchFamily="34" charset="0"/>
                          <a:ea typeface="Montserrat Light"/>
                          <a:cs typeface="Montserrat Light"/>
                          <a:sym typeface="Montserrat Light"/>
                        </a:rPr>
                        <a:t> (ALA) mostró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24.1 (95% CI: 10.9-52.8), y con </a:t>
                      </a:r>
                      <a:r>
                        <a:rPr lang="es-ES" sz="1000" b="0" i="0" dirty="0" err="1">
                          <a:solidFill>
                            <a:srgbClr val="012754"/>
                          </a:solidFill>
                          <a:latin typeface="Century Gothic" panose="020B0502020202020204" pitchFamily="34" charset="0"/>
                          <a:ea typeface="Montserrat Light"/>
                          <a:cs typeface="Montserrat Light"/>
                          <a:sym typeface="Montserrat Light"/>
                        </a:rPr>
                        <a:t>metil</a:t>
                      </a:r>
                      <a:r>
                        <a:rPr lang="es-ES" sz="1000" b="0" i="0" dirty="0">
                          <a:solidFill>
                            <a:srgbClr val="012754"/>
                          </a:solidFill>
                          <a:latin typeface="Century Gothic" panose="020B0502020202020204" pitchFamily="34" charset="0"/>
                          <a:ea typeface="Montserrat Light"/>
                          <a:cs typeface="Montserrat Light"/>
                          <a:sym typeface="Montserrat Light"/>
                        </a:rPr>
                        <a:t> </a:t>
                      </a:r>
                      <a:r>
                        <a:rPr lang="es-ES" sz="1000" b="0" i="0" dirty="0" err="1">
                          <a:solidFill>
                            <a:srgbClr val="012754"/>
                          </a:solidFill>
                          <a:latin typeface="Century Gothic" panose="020B0502020202020204" pitchFamily="34" charset="0"/>
                          <a:ea typeface="Montserrat Light"/>
                          <a:cs typeface="Montserrat Light"/>
                          <a:sym typeface="Montserrat Light"/>
                        </a:rPr>
                        <a:t>aminolevulinato</a:t>
                      </a:r>
                      <a:r>
                        <a:rPr lang="es-ES" sz="1000" b="0" i="0" dirty="0">
                          <a:solidFill>
                            <a:srgbClr val="012754"/>
                          </a:solidFill>
                          <a:latin typeface="Century Gothic" panose="020B0502020202020204" pitchFamily="34" charset="0"/>
                          <a:ea typeface="Montserrat Light"/>
                          <a:cs typeface="Montserrat Light"/>
                          <a:sym typeface="Montserrat Light"/>
                        </a:rPr>
                        <a:t> (MAL) tuvo un </a:t>
                      </a:r>
                      <a:r>
                        <a:rPr lang="es-ES" sz="1000" b="0" i="0" dirty="0" err="1">
                          <a:solidFill>
                            <a:srgbClr val="012754"/>
                          </a:solidFill>
                          <a:latin typeface="Century Gothic" panose="020B0502020202020204" pitchFamily="34" charset="0"/>
                          <a:ea typeface="Montserrat Light"/>
                          <a:cs typeface="Montserrat Light"/>
                          <a:sym typeface="Montserrat Light"/>
                        </a:rPr>
                        <a:t>odds</a:t>
                      </a:r>
                      <a:r>
                        <a:rPr lang="es-ES" sz="1000" b="0" i="0" dirty="0">
                          <a:solidFill>
                            <a:srgbClr val="012754"/>
                          </a:solidFill>
                          <a:latin typeface="Century Gothic" panose="020B0502020202020204" pitchFamily="34" charset="0"/>
                          <a:ea typeface="Montserrat Light"/>
                          <a:cs typeface="Montserrat Light"/>
                          <a:sym typeface="Montserrat Light"/>
                        </a:rPr>
                        <a:t> ratio de 11.7 (95% CI: 6.0-21.9).</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r>
                        <a:rPr lang="es-ES" sz="1000" b="0" i="0" dirty="0">
                          <a:solidFill>
                            <a:srgbClr val="012754"/>
                          </a:solidFill>
                          <a:latin typeface="Century Gothic" panose="020B0502020202020204" pitchFamily="34" charset="0"/>
                          <a:ea typeface="Montserrat Light"/>
                          <a:cs typeface="Montserrat Light"/>
                          <a:sym typeface="Montserrat Light"/>
                        </a:rPr>
                        <a:t> </a:t>
                      </a:r>
                      <a:endParaRPr sz="1000" b="0" i="0" dirty="0">
                        <a:solidFill>
                          <a:srgbClr val="012754"/>
                        </a:solidFill>
                        <a:latin typeface="Century Gothic" panose="020B0502020202020204" pitchFamily="34" charset="0"/>
                        <a:ea typeface="Montserrat Light"/>
                        <a:cs typeface="Montserrat Light"/>
                        <a:sym typeface="Montserrat Light"/>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Bien tolerada, pero puede ser dolorosa durante la sesión</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Eritema, edema, costras, dolor, fotosensibilidad</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tc>
                  <a:txBody>
                    <a:bodyPr/>
                    <a:lstStyle/>
                    <a:p>
                      <a:pPr marL="0" marR="0" lvl="0" indent="0" algn="ctr" rtl="0">
                        <a:spcBef>
                          <a:spcPts val="0"/>
                        </a:spcBef>
                        <a:spcAft>
                          <a:spcPts val="0"/>
                        </a:spcAft>
                        <a:buNone/>
                      </a:pPr>
                      <a:r>
                        <a:rPr lang="es-ES" sz="1000" b="0" i="0" dirty="0">
                          <a:solidFill>
                            <a:srgbClr val="012754"/>
                          </a:solidFill>
                          <a:latin typeface="Century Gothic" panose="020B0502020202020204" pitchFamily="34" charset="0"/>
                          <a:ea typeface="Montserrat Light"/>
                          <a:cs typeface="Montserrat Light"/>
                          <a:sym typeface="Montserrat Light"/>
                        </a:rPr>
                        <a:t>Evitar medicamentos </a:t>
                      </a:r>
                      <a:r>
                        <a:rPr lang="es-ES" sz="1000" b="0" i="0" dirty="0" err="1">
                          <a:solidFill>
                            <a:srgbClr val="012754"/>
                          </a:solidFill>
                          <a:latin typeface="Century Gothic" panose="020B0502020202020204" pitchFamily="34" charset="0"/>
                          <a:ea typeface="Montserrat Light"/>
                          <a:cs typeface="Montserrat Light"/>
                          <a:sym typeface="Montserrat Light"/>
                        </a:rPr>
                        <a:t>fotosensibilizantes</a:t>
                      </a:r>
                      <a:r>
                        <a:rPr lang="es-ES" sz="1000" b="0" i="0" dirty="0">
                          <a:solidFill>
                            <a:srgbClr val="012754"/>
                          </a:solidFill>
                          <a:latin typeface="Century Gothic" panose="020B0502020202020204" pitchFamily="34" charset="0"/>
                          <a:ea typeface="Montserrat Light"/>
                          <a:cs typeface="Montserrat Light"/>
                          <a:sym typeface="Montserrat Light"/>
                        </a:rPr>
                        <a:t> (</a:t>
                      </a:r>
                      <a:r>
                        <a:rPr lang="es-ES" sz="1000" b="0" i="0" dirty="0" err="1">
                          <a:solidFill>
                            <a:srgbClr val="012754"/>
                          </a:solidFill>
                          <a:latin typeface="Century Gothic" panose="020B0502020202020204" pitchFamily="34" charset="0"/>
                          <a:ea typeface="Montserrat Light"/>
                          <a:cs typeface="Montserrat Light"/>
                          <a:sym typeface="Montserrat Light"/>
                        </a:rPr>
                        <a:t>e.g</a:t>
                      </a:r>
                      <a:r>
                        <a:rPr lang="es-ES" sz="1000" b="0" i="0" dirty="0">
                          <a:solidFill>
                            <a:srgbClr val="012754"/>
                          </a:solidFill>
                          <a:latin typeface="Century Gothic" panose="020B0502020202020204" pitchFamily="34" charset="0"/>
                          <a:ea typeface="Montserrat Light"/>
                          <a:cs typeface="Montserrat Light"/>
                          <a:sym typeface="Montserrat Light"/>
                        </a:rPr>
                        <a:t>., tetraciclinas)</a:t>
                      </a:r>
                      <a:r>
                        <a:rPr lang="es-ES" sz="1000" b="0" i="0" baseline="30000" dirty="0">
                          <a:solidFill>
                            <a:srgbClr val="012754"/>
                          </a:solidFill>
                          <a:latin typeface="Century Gothic" panose="020B0502020202020204" pitchFamily="34" charset="0"/>
                          <a:ea typeface="Montserrat Light"/>
                          <a:cs typeface="Montserrat Light"/>
                          <a:sym typeface="Montserrat Light"/>
                        </a:rPr>
                        <a:t>6</a:t>
                      </a:r>
                      <a:endParaRPr sz="1000" b="0" i="0" dirty="0">
                        <a:solidFill>
                          <a:srgbClr val="012754"/>
                        </a:solidFill>
                        <a:latin typeface="Century Gothic" panose="020B0502020202020204" pitchFamily="34" charset="0"/>
                      </a:endParaRPr>
                    </a:p>
                  </a:txBody>
                  <a:tcPr marL="52425" marR="52425" marT="26225" marB="26225" anchor="c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2376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FB70D5E5-E1D9-4C05-5F18-29965E4715E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9717AC4-6070-0CCC-71B7-6923107830D4}"/>
              </a:ext>
            </a:extLst>
          </p:cNvPr>
          <p:cNvSpPr>
            <a:spLocks noGrp="1"/>
          </p:cNvSpPr>
          <p:nvPr>
            <p:ph type="title"/>
          </p:nvPr>
        </p:nvSpPr>
        <p:spPr/>
        <p:txBody>
          <a:bodyPr/>
          <a:lstStyle/>
          <a:p>
            <a:r>
              <a:rPr lang="es-ES"/>
              <a:t>CASO CLÍNICO</a:t>
            </a:r>
            <a:br>
              <a:rPr lang="es-ES"/>
            </a:br>
            <a:r>
              <a:rPr lang="es-ES"/>
              <a:t>QUERATOSIS ACTÍNICA</a:t>
            </a:r>
          </a:p>
        </p:txBody>
      </p:sp>
    </p:spTree>
    <p:extLst>
      <p:ext uri="{BB962C8B-B14F-4D97-AF65-F5344CB8AC3E}">
        <p14:creationId xmlns:p14="http://schemas.microsoft.com/office/powerpoint/2010/main" val="3996629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06DA-B222-329F-28A6-90588A75A9EE}"/>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E377B024-BA29-EFFA-7543-266F2233B55E}"/>
              </a:ext>
            </a:extLst>
          </p:cNvPr>
          <p:cNvSpPr>
            <a:spLocks noGrp="1"/>
          </p:cNvSpPr>
          <p:nvPr>
            <p:ph sz="quarter" idx="24"/>
          </p:nvPr>
        </p:nvSpPr>
        <p:spPr/>
        <p:txBody>
          <a:bodyPr/>
          <a:lstStyle/>
          <a:p>
            <a:r>
              <a:rPr lang="es-ES" dirty="0"/>
              <a:t>1. </a:t>
            </a:r>
            <a:r>
              <a:rPr lang="es-ES" dirty="0" err="1"/>
              <a:t>Lacarrubba</a:t>
            </a:r>
            <a:r>
              <a:rPr lang="es-ES" dirty="0"/>
              <a:t> F, et al. Line-</a:t>
            </a:r>
            <a:r>
              <a:rPr lang="es-ES" dirty="0" err="1"/>
              <a:t>field</a:t>
            </a:r>
            <a:r>
              <a:rPr lang="es-ES" dirty="0"/>
              <a:t> </a:t>
            </a:r>
            <a:r>
              <a:rPr lang="es-ES" dirty="0" err="1"/>
              <a:t>confocal</a:t>
            </a:r>
            <a:r>
              <a:rPr lang="es-ES" dirty="0"/>
              <a:t> </a:t>
            </a:r>
            <a:r>
              <a:rPr lang="es-ES" dirty="0" err="1"/>
              <a:t>optical</a:t>
            </a:r>
            <a:r>
              <a:rPr lang="es-ES" dirty="0"/>
              <a:t> </a:t>
            </a:r>
            <a:r>
              <a:rPr lang="es-ES" dirty="0" err="1"/>
              <a:t>coherence</a:t>
            </a:r>
            <a:r>
              <a:rPr lang="es-ES" dirty="0"/>
              <a:t> </a:t>
            </a:r>
            <a:r>
              <a:rPr lang="es-ES" dirty="0" err="1"/>
              <a:t>tomography</a:t>
            </a:r>
            <a:r>
              <a:rPr lang="es-ES" dirty="0"/>
              <a:t> in </a:t>
            </a:r>
            <a:r>
              <a:rPr lang="es-ES" dirty="0" err="1"/>
              <a:t>the</a:t>
            </a:r>
            <a:r>
              <a:rPr lang="es-ES" dirty="0"/>
              <a:t> </a:t>
            </a:r>
            <a:r>
              <a:rPr lang="es-ES" dirty="0" err="1"/>
              <a:t>treatment</a:t>
            </a:r>
            <a:r>
              <a:rPr lang="es-ES" dirty="0"/>
              <a:t> </a:t>
            </a:r>
            <a:r>
              <a:rPr lang="es-ES" dirty="0" err="1"/>
              <a:t>monitoring</a:t>
            </a:r>
            <a:r>
              <a:rPr lang="es-ES" dirty="0"/>
              <a:t> </a:t>
            </a:r>
            <a:r>
              <a:rPr lang="es-ES" dirty="0" err="1"/>
              <a:t>of</a:t>
            </a:r>
            <a:r>
              <a:rPr lang="es-ES" dirty="0"/>
              <a:t> </a:t>
            </a:r>
            <a:r>
              <a:rPr lang="es-ES" dirty="0" err="1"/>
              <a:t>actinic</a:t>
            </a:r>
            <a:r>
              <a:rPr lang="es-ES" dirty="0"/>
              <a:t> </a:t>
            </a:r>
            <a:r>
              <a:rPr lang="es-ES" dirty="0" err="1"/>
              <a:t>keratosis</a:t>
            </a:r>
            <a:r>
              <a:rPr lang="es-ES" dirty="0"/>
              <a:t> </a:t>
            </a:r>
            <a:r>
              <a:rPr lang="es-ES" dirty="0" err="1"/>
              <a:t>with</a:t>
            </a:r>
            <a:r>
              <a:rPr lang="es-ES" dirty="0"/>
              <a:t> </a:t>
            </a:r>
            <a:r>
              <a:rPr lang="es-ES" dirty="0" err="1"/>
              <a:t>tirbanibulin</a:t>
            </a:r>
            <a:r>
              <a:rPr lang="es-ES" dirty="0"/>
              <a:t>: A </a:t>
            </a:r>
            <a:r>
              <a:rPr lang="es-ES" dirty="0" err="1"/>
              <a:t>pilot</a:t>
            </a:r>
            <a:r>
              <a:rPr lang="es-ES" dirty="0"/>
              <a:t> </a:t>
            </a:r>
            <a:r>
              <a:rPr lang="es-ES" dirty="0" err="1"/>
              <a:t>study</a:t>
            </a:r>
            <a:r>
              <a:rPr lang="es-ES" dirty="0"/>
              <a:t>. J </a:t>
            </a:r>
            <a:r>
              <a:rPr lang="es-ES" dirty="0" err="1"/>
              <a:t>Eur</a:t>
            </a:r>
            <a:r>
              <a:rPr lang="es-ES" dirty="0"/>
              <a:t> Acad </a:t>
            </a:r>
            <a:r>
              <a:rPr lang="es-ES" dirty="0" err="1"/>
              <a:t>Dermatol</a:t>
            </a:r>
            <a:r>
              <a:rPr lang="es-ES" dirty="0"/>
              <a:t> </a:t>
            </a:r>
            <a:r>
              <a:rPr lang="es-ES" dirty="0" err="1"/>
              <a:t>Venereol</a:t>
            </a:r>
            <a:r>
              <a:rPr lang="es-ES" dirty="0"/>
              <a:t>. 2023 </a:t>
            </a:r>
            <a:r>
              <a:rPr lang="es-ES" dirty="0" err="1"/>
              <a:t>Apr</a:t>
            </a:r>
            <a:r>
              <a:rPr lang="es-ES" dirty="0"/>
              <a:t> 27.</a:t>
            </a:r>
          </a:p>
          <a:p>
            <a:endParaRPr lang="es-ES" dirty="0"/>
          </a:p>
        </p:txBody>
      </p:sp>
      <p:sp>
        <p:nvSpPr>
          <p:cNvPr id="9" name="Marcador de contenido 8">
            <a:extLst>
              <a:ext uri="{FF2B5EF4-FFF2-40B4-BE49-F238E27FC236}">
                <a16:creationId xmlns:a16="http://schemas.microsoft.com/office/drawing/2014/main" id="{BDBB2A8A-EE51-11B9-36D2-A9C0457F5B1B}"/>
              </a:ext>
            </a:extLst>
          </p:cNvPr>
          <p:cNvSpPr>
            <a:spLocks noGrp="1"/>
          </p:cNvSpPr>
          <p:nvPr>
            <p:ph sz="quarter" idx="18"/>
          </p:nvPr>
        </p:nvSpPr>
        <p:spPr/>
        <p:txBody>
          <a:bodyPr>
            <a:normAutofit/>
          </a:bodyPr>
          <a:lstStyle/>
          <a:p>
            <a:r>
              <a:rPr lang="es-ES" dirty="0"/>
              <a:t>Caso 1 - </a:t>
            </a:r>
            <a:r>
              <a:rPr lang="es-ES" dirty="0" err="1"/>
              <a:t>tirbanibulina</a:t>
            </a:r>
            <a:endParaRPr lang="es-ES" dirty="0"/>
          </a:p>
        </p:txBody>
      </p:sp>
      <p:graphicFrame>
        <p:nvGraphicFramePr>
          <p:cNvPr id="5" name="Diagrama 4">
            <a:extLst>
              <a:ext uri="{FF2B5EF4-FFF2-40B4-BE49-F238E27FC236}">
                <a16:creationId xmlns:a16="http://schemas.microsoft.com/office/drawing/2014/main" id="{FCD1F510-86F5-6D79-36B7-C9CEA70F134B}"/>
              </a:ext>
            </a:extLst>
          </p:cNvPr>
          <p:cNvGraphicFramePr/>
          <p:nvPr/>
        </p:nvGraphicFramePr>
        <p:xfrm>
          <a:off x="652696" y="168340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DA586DC8-C09D-44ED-FD3C-64BEB74669C3}"/>
              </a:ext>
            </a:extLst>
          </p:cNvPr>
          <p:cNvSpPr txBox="1"/>
          <p:nvPr/>
        </p:nvSpPr>
        <p:spPr>
          <a:xfrm>
            <a:off x="3986491" y="5687078"/>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D3F4E"/>
                </a:solidFill>
                <a:effectLst/>
                <a:uLnTx/>
                <a:uFillTx/>
                <a:latin typeface="Calibri" panose="020F0502020204030204"/>
                <a:ea typeface="+mn-ea"/>
                <a:cs typeface="Arial"/>
                <a:sym typeface="Arial"/>
              </a:rPr>
              <a:t>Eritema moderado y descamación</a:t>
            </a:r>
            <a:endParaRPr kumimoji="0" lang="es-ES" sz="1600" b="0" i="0" u="none" strike="noStrike" kern="1200" cap="none" spc="0" normalizeH="0" baseline="0" noProof="0">
              <a:ln>
                <a:noFill/>
              </a:ln>
              <a:solidFill>
                <a:srgbClr val="0D3F4E"/>
              </a:solidFill>
              <a:effectLst/>
              <a:uLnTx/>
              <a:uFillTx/>
              <a:latin typeface="Signika-Light"/>
              <a:ea typeface="+mn-ea"/>
              <a:cs typeface="Arial"/>
              <a:sym typeface="Arial"/>
            </a:endParaRPr>
          </a:p>
        </p:txBody>
      </p:sp>
      <p:sp>
        <p:nvSpPr>
          <p:cNvPr id="7" name="CuadroTexto 6">
            <a:extLst>
              <a:ext uri="{FF2B5EF4-FFF2-40B4-BE49-F238E27FC236}">
                <a16:creationId xmlns:a16="http://schemas.microsoft.com/office/drawing/2014/main" id="{1A1F02EE-16E8-AEAF-354B-1E455D5EA4DB}"/>
              </a:ext>
            </a:extLst>
          </p:cNvPr>
          <p:cNvSpPr txBox="1"/>
          <p:nvPr/>
        </p:nvSpPr>
        <p:spPr>
          <a:xfrm>
            <a:off x="8066263" y="5054738"/>
            <a:ext cx="34871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2855"/>
                </a:solidFill>
                <a:effectLst/>
                <a:uLnTx/>
                <a:uFillTx/>
                <a:latin typeface="Signika-Light"/>
                <a:ea typeface="+mn-ea"/>
                <a:cs typeface="Arial"/>
                <a:sym typeface="Arial"/>
              </a:rPr>
              <a:t>D 57: aclaramiento completo y LSR 0</a:t>
            </a:r>
            <a:endParaRPr kumimoji="0" lang="es-ES" sz="16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8" name="Imagen 7">
            <a:extLst>
              <a:ext uri="{FF2B5EF4-FFF2-40B4-BE49-F238E27FC236}">
                <a16:creationId xmlns:a16="http://schemas.microsoft.com/office/drawing/2014/main" id="{83500E5F-A302-CF4D-3E15-9F8C93932BE4}"/>
              </a:ext>
            </a:extLst>
          </p:cNvPr>
          <p:cNvPicPr>
            <a:picLocks noChangeAspect="1"/>
          </p:cNvPicPr>
          <p:nvPr/>
        </p:nvPicPr>
        <p:blipFill rotWithShape="1">
          <a:blip r:embed="rId8"/>
          <a:srcRect l="3972" t="34714" r="57591" b="33296"/>
          <a:stretch/>
        </p:blipFill>
        <p:spPr>
          <a:xfrm>
            <a:off x="3976331" y="2524353"/>
            <a:ext cx="3403603" cy="2939077"/>
          </a:xfrm>
          <a:prstGeom prst="rect">
            <a:avLst/>
          </a:prstGeom>
        </p:spPr>
      </p:pic>
      <p:pic>
        <p:nvPicPr>
          <p:cNvPr id="10" name="Imagen 9">
            <a:extLst>
              <a:ext uri="{FF2B5EF4-FFF2-40B4-BE49-F238E27FC236}">
                <a16:creationId xmlns:a16="http://schemas.microsoft.com/office/drawing/2014/main" id="{EA71C57D-541C-B1BD-1AF3-EBDC5870A261}"/>
              </a:ext>
            </a:extLst>
          </p:cNvPr>
          <p:cNvPicPr>
            <a:picLocks noChangeAspect="1"/>
          </p:cNvPicPr>
          <p:nvPr/>
        </p:nvPicPr>
        <p:blipFill rotWithShape="1">
          <a:blip r:embed="rId8"/>
          <a:srcRect l="7688" t="1087" r="62803" b="65958"/>
          <a:stretch/>
        </p:blipFill>
        <p:spPr>
          <a:xfrm>
            <a:off x="816439" y="2337686"/>
            <a:ext cx="2775139" cy="3215651"/>
          </a:xfrm>
          <a:prstGeom prst="rect">
            <a:avLst/>
          </a:prstGeom>
        </p:spPr>
      </p:pic>
      <p:pic>
        <p:nvPicPr>
          <p:cNvPr id="11" name="Imagen 10">
            <a:extLst>
              <a:ext uri="{FF2B5EF4-FFF2-40B4-BE49-F238E27FC236}">
                <a16:creationId xmlns:a16="http://schemas.microsoft.com/office/drawing/2014/main" id="{0AC7B4DB-DDB7-3766-5429-951DFD6E928F}"/>
              </a:ext>
            </a:extLst>
          </p:cNvPr>
          <p:cNvPicPr>
            <a:picLocks noChangeAspect="1"/>
          </p:cNvPicPr>
          <p:nvPr/>
        </p:nvPicPr>
        <p:blipFill rotWithShape="1">
          <a:blip r:embed="rId8"/>
          <a:srcRect l="3715" t="68671" r="55901"/>
          <a:stretch/>
        </p:blipFill>
        <p:spPr>
          <a:xfrm>
            <a:off x="7764687" y="2524355"/>
            <a:ext cx="3651493" cy="2939076"/>
          </a:xfrm>
          <a:prstGeom prst="rect">
            <a:avLst/>
          </a:prstGeom>
        </p:spPr>
      </p:pic>
      <p:sp>
        <p:nvSpPr>
          <p:cNvPr id="12" name="CuadroTexto 11">
            <a:extLst>
              <a:ext uri="{FF2B5EF4-FFF2-40B4-BE49-F238E27FC236}">
                <a16:creationId xmlns:a16="http://schemas.microsoft.com/office/drawing/2014/main" id="{0DC25B4E-64AD-5EDA-BA75-AFAAA01793DD}"/>
              </a:ext>
            </a:extLst>
          </p:cNvPr>
          <p:cNvSpPr txBox="1"/>
          <p:nvPr/>
        </p:nvSpPr>
        <p:spPr>
          <a:xfrm>
            <a:off x="7729363" y="5687078"/>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D3F4E"/>
                </a:solidFill>
                <a:effectLst/>
                <a:uLnTx/>
                <a:uFillTx/>
                <a:latin typeface="Calibri" panose="020F0502020204030204"/>
                <a:ea typeface="+mn-ea"/>
                <a:cs typeface="Arial"/>
                <a:sym typeface="Arial"/>
              </a:rPr>
              <a:t>Aclaramiento completo</a:t>
            </a:r>
            <a:endParaRPr kumimoji="0" lang="es-ES" sz="1600" b="0" i="0" u="none" strike="noStrike" kern="1200" cap="none" spc="0" normalizeH="0" baseline="0" noProof="0">
              <a:ln>
                <a:noFill/>
              </a:ln>
              <a:solidFill>
                <a:srgbClr val="0D3F4E"/>
              </a:solidFill>
              <a:effectLst/>
              <a:uLnTx/>
              <a:uFillTx/>
              <a:latin typeface="Signika-Light"/>
              <a:ea typeface="+mn-ea"/>
              <a:cs typeface="Arial"/>
              <a:sym typeface="Arial"/>
            </a:endParaRPr>
          </a:p>
        </p:txBody>
      </p:sp>
    </p:spTree>
    <p:extLst>
      <p:ext uri="{BB962C8B-B14F-4D97-AF65-F5344CB8AC3E}">
        <p14:creationId xmlns:p14="http://schemas.microsoft.com/office/powerpoint/2010/main" val="3394625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5C09-6A41-A639-361B-24B499997569}"/>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B8827235-719D-0C55-E8D7-D0F363DA731B}"/>
              </a:ext>
            </a:extLst>
          </p:cNvPr>
          <p:cNvSpPr>
            <a:spLocks noGrp="1"/>
          </p:cNvSpPr>
          <p:nvPr>
            <p:ph sz="quarter" idx="24"/>
          </p:nvPr>
        </p:nvSpPr>
        <p:spPr/>
        <p:txBody>
          <a:bodyPr/>
          <a:lstStyle/>
          <a:p>
            <a:r>
              <a:rPr lang="es-ES"/>
              <a:t>1. </a:t>
            </a:r>
            <a:r>
              <a:rPr lang="es-ES" err="1"/>
              <a:t>Fidanzi</a:t>
            </a:r>
            <a:r>
              <a:rPr lang="es-ES"/>
              <a:t>, C., </a:t>
            </a:r>
            <a:r>
              <a:rPr lang="es-ES" err="1"/>
              <a:t>Bevilacqua</a:t>
            </a:r>
            <a:r>
              <a:rPr lang="es-ES"/>
              <a:t>, M., Salvia, G., </a:t>
            </a:r>
            <a:r>
              <a:rPr lang="es-ES" err="1"/>
              <a:t>Romanelli</a:t>
            </a:r>
            <a:r>
              <a:rPr lang="es-ES"/>
              <a:t>, M., &amp; </a:t>
            </a:r>
            <a:r>
              <a:rPr lang="es-ES" err="1"/>
              <a:t>Janowska</a:t>
            </a:r>
            <a:r>
              <a:rPr lang="es-ES"/>
              <a:t>, A. (2024). </a:t>
            </a:r>
            <a:r>
              <a:rPr lang="es-ES" err="1"/>
              <a:t>Tirbanibulin</a:t>
            </a:r>
            <a:r>
              <a:rPr lang="es-ES"/>
              <a:t> and solar lentigo </a:t>
            </a:r>
            <a:r>
              <a:rPr lang="es-ES" err="1"/>
              <a:t>clearance</a:t>
            </a:r>
            <a:r>
              <a:rPr lang="es-ES"/>
              <a:t>: </a:t>
            </a:r>
            <a:r>
              <a:rPr lang="es-ES" err="1"/>
              <a:t>an</a:t>
            </a:r>
            <a:r>
              <a:rPr lang="es-ES"/>
              <a:t> </a:t>
            </a:r>
            <a:r>
              <a:rPr lang="es-ES" err="1"/>
              <a:t>aesthetically</a:t>
            </a:r>
            <a:r>
              <a:rPr lang="es-ES"/>
              <a:t> </a:t>
            </a:r>
            <a:r>
              <a:rPr lang="es-ES" err="1"/>
              <a:t>pleasing</a:t>
            </a:r>
            <a:r>
              <a:rPr lang="es-ES"/>
              <a:t> </a:t>
            </a:r>
            <a:r>
              <a:rPr lang="es-ES" err="1"/>
              <a:t>side</a:t>
            </a:r>
            <a:r>
              <a:rPr lang="es-ES"/>
              <a:t> </a:t>
            </a:r>
            <a:r>
              <a:rPr lang="es-ES" err="1"/>
              <a:t>effect</a:t>
            </a:r>
            <a:r>
              <a:rPr lang="es-ES"/>
              <a:t>?. International </a:t>
            </a:r>
            <a:r>
              <a:rPr lang="es-ES" err="1"/>
              <a:t>Journal</a:t>
            </a:r>
            <a:r>
              <a:rPr lang="es-ES"/>
              <a:t> </a:t>
            </a:r>
            <a:r>
              <a:rPr lang="es-ES" err="1"/>
              <a:t>of</a:t>
            </a:r>
            <a:r>
              <a:rPr lang="es-ES"/>
              <a:t> </a:t>
            </a:r>
            <a:r>
              <a:rPr lang="es-ES" err="1"/>
              <a:t>Dermatology</a:t>
            </a:r>
            <a:r>
              <a:rPr lang="es-ES"/>
              <a:t>, 63(4), 528–529. https://doi.org/10.1111/ijd.17054</a:t>
            </a:r>
          </a:p>
        </p:txBody>
      </p:sp>
      <p:sp>
        <p:nvSpPr>
          <p:cNvPr id="9" name="Marcador de contenido 8">
            <a:extLst>
              <a:ext uri="{FF2B5EF4-FFF2-40B4-BE49-F238E27FC236}">
                <a16:creationId xmlns:a16="http://schemas.microsoft.com/office/drawing/2014/main" id="{C5F28E9F-D212-8D35-4CB3-BB810ADED1EF}"/>
              </a:ext>
            </a:extLst>
          </p:cNvPr>
          <p:cNvSpPr>
            <a:spLocks noGrp="1"/>
          </p:cNvSpPr>
          <p:nvPr>
            <p:ph sz="quarter" idx="18"/>
          </p:nvPr>
        </p:nvSpPr>
        <p:spPr/>
        <p:txBody>
          <a:bodyPr>
            <a:normAutofit/>
          </a:bodyPr>
          <a:lstStyle/>
          <a:p>
            <a:r>
              <a:rPr lang="es-ES" dirty="0"/>
              <a:t>Caso 2 - </a:t>
            </a:r>
            <a:r>
              <a:rPr lang="es-ES" dirty="0" err="1"/>
              <a:t>tirbanibulina</a:t>
            </a:r>
            <a:endParaRPr lang="es-ES" dirty="0"/>
          </a:p>
        </p:txBody>
      </p:sp>
      <p:graphicFrame>
        <p:nvGraphicFramePr>
          <p:cNvPr id="5" name="Diagrama 4">
            <a:extLst>
              <a:ext uri="{FF2B5EF4-FFF2-40B4-BE49-F238E27FC236}">
                <a16:creationId xmlns:a16="http://schemas.microsoft.com/office/drawing/2014/main" id="{267C8945-11BE-F242-FFD4-0E24D46D430C}"/>
              </a:ext>
            </a:extLst>
          </p:cNvPr>
          <p:cNvGraphicFramePr/>
          <p:nvPr/>
        </p:nvGraphicFramePr>
        <p:xfrm>
          <a:off x="585483" y="211854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927619D2-81CA-768C-A53D-8999BC95D608}"/>
              </a:ext>
            </a:extLst>
          </p:cNvPr>
          <p:cNvGrpSpPr/>
          <p:nvPr/>
        </p:nvGrpSpPr>
        <p:grpSpPr>
          <a:xfrm>
            <a:off x="615170" y="2579081"/>
            <a:ext cx="10497521" cy="2742583"/>
            <a:chOff x="512372" y="1166709"/>
            <a:chExt cx="7873141" cy="2056937"/>
          </a:xfrm>
        </p:grpSpPr>
        <p:pic>
          <p:nvPicPr>
            <p:cNvPr id="7" name="Picture 2" descr="Details are in the caption following the image">
              <a:extLst>
                <a:ext uri="{FF2B5EF4-FFF2-40B4-BE49-F238E27FC236}">
                  <a16:creationId xmlns:a16="http://schemas.microsoft.com/office/drawing/2014/main" id="{368B3E8B-A154-6500-F0F8-79DF69360EE2}"/>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b="51476"/>
            <a:stretch/>
          </p:blipFill>
          <p:spPr bwMode="auto">
            <a:xfrm>
              <a:off x="512372" y="1173304"/>
              <a:ext cx="3927893" cy="20348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tails are in the caption following the image">
              <a:extLst>
                <a:ext uri="{FF2B5EF4-FFF2-40B4-BE49-F238E27FC236}">
                  <a16:creationId xmlns:a16="http://schemas.microsoft.com/office/drawing/2014/main" id="{3CEE6169-A883-26E8-8366-872D817FC7D0}"/>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t="48358" b="-344"/>
            <a:stretch/>
          </p:blipFill>
          <p:spPr bwMode="auto">
            <a:xfrm>
              <a:off x="4440265" y="1166709"/>
              <a:ext cx="3945248" cy="2056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54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1E3-51BE-264E-59C6-1D46EE2BB6C5}"/>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B3854E66-FA44-6397-A480-2D745416FDAA}"/>
              </a:ext>
            </a:extLst>
          </p:cNvPr>
          <p:cNvSpPr>
            <a:spLocks noGrp="1"/>
          </p:cNvSpPr>
          <p:nvPr>
            <p:ph sz="quarter" idx="18"/>
          </p:nvPr>
        </p:nvSpPr>
        <p:spPr/>
        <p:txBody>
          <a:bodyPr>
            <a:normAutofit/>
          </a:bodyPr>
          <a:lstStyle/>
          <a:p>
            <a:r>
              <a:rPr lang="es-ES" dirty="0"/>
              <a:t>Caso 3 - </a:t>
            </a:r>
            <a:r>
              <a:rPr lang="es-ES" dirty="0" err="1"/>
              <a:t>tirbanibulina</a:t>
            </a:r>
            <a:endParaRPr lang="es-ES" dirty="0"/>
          </a:p>
        </p:txBody>
      </p:sp>
      <p:graphicFrame>
        <p:nvGraphicFramePr>
          <p:cNvPr id="5" name="Diagrama 4">
            <a:extLst>
              <a:ext uri="{FF2B5EF4-FFF2-40B4-BE49-F238E27FC236}">
                <a16:creationId xmlns:a16="http://schemas.microsoft.com/office/drawing/2014/main" id="{B927CDBD-1526-0B50-CF08-600CB896F523}"/>
              </a:ext>
            </a:extLst>
          </p:cNvPr>
          <p:cNvGraphicFramePr/>
          <p:nvPr/>
        </p:nvGraphicFramePr>
        <p:xfrm>
          <a:off x="652696" y="1683407"/>
          <a:ext cx="10743393" cy="36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6AF94555-1319-B6DA-FBDA-D7E9A845E211}"/>
              </a:ext>
            </a:extLst>
          </p:cNvPr>
          <p:cNvSpPr txBox="1"/>
          <p:nvPr/>
        </p:nvSpPr>
        <p:spPr>
          <a:xfrm>
            <a:off x="4153998" y="5824970"/>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12754"/>
                </a:solidFill>
                <a:effectLst/>
                <a:uLnTx/>
                <a:uFillTx/>
                <a:latin typeface="Calibri" panose="020F0502020204030204"/>
                <a:ea typeface="+mn-ea"/>
                <a:cs typeface="+mn-cs"/>
              </a:rPr>
              <a:t>Eritema moderado y descamación</a:t>
            </a:r>
            <a:endParaRPr kumimoji="0" lang="es-ES" sz="1600" b="0" i="0" u="none" strike="noStrike" kern="1200" cap="none" spc="0" normalizeH="0" baseline="0" noProof="0" dirty="0">
              <a:ln>
                <a:noFill/>
              </a:ln>
              <a:solidFill>
                <a:srgbClr val="012754"/>
              </a:solidFill>
              <a:effectLst/>
              <a:uLnTx/>
              <a:uFillTx/>
              <a:latin typeface="Signika-Light"/>
              <a:ea typeface="+mn-ea"/>
              <a:cs typeface="+mn-cs"/>
            </a:endParaRPr>
          </a:p>
        </p:txBody>
      </p:sp>
      <p:sp>
        <p:nvSpPr>
          <p:cNvPr id="12" name="CuadroTexto 11">
            <a:extLst>
              <a:ext uri="{FF2B5EF4-FFF2-40B4-BE49-F238E27FC236}">
                <a16:creationId xmlns:a16="http://schemas.microsoft.com/office/drawing/2014/main" id="{B963CD50-7428-4F1C-D955-698CBAF96ACA}"/>
              </a:ext>
            </a:extLst>
          </p:cNvPr>
          <p:cNvSpPr txBox="1"/>
          <p:nvPr/>
        </p:nvSpPr>
        <p:spPr>
          <a:xfrm>
            <a:off x="8102845" y="5806763"/>
            <a:ext cx="3450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12754"/>
                </a:solidFill>
                <a:effectLst/>
                <a:uLnTx/>
                <a:uFillTx/>
                <a:latin typeface="Calibri" panose="020F0502020204030204"/>
                <a:ea typeface="+mn-ea"/>
                <a:cs typeface="+mn-cs"/>
              </a:rPr>
              <a:t>Aclaramiento completo</a:t>
            </a:r>
            <a:endParaRPr kumimoji="0" lang="es-ES" sz="1600" b="0" i="0" u="none" strike="noStrike" kern="1200" cap="none" spc="0" normalizeH="0" baseline="0" noProof="0" dirty="0">
              <a:ln>
                <a:noFill/>
              </a:ln>
              <a:solidFill>
                <a:srgbClr val="012754"/>
              </a:solidFill>
              <a:effectLst/>
              <a:uLnTx/>
              <a:uFillTx/>
              <a:latin typeface="Signika-Light"/>
              <a:ea typeface="+mn-ea"/>
              <a:cs typeface="+mn-cs"/>
            </a:endParaRPr>
          </a:p>
        </p:txBody>
      </p:sp>
      <p:pic>
        <p:nvPicPr>
          <p:cNvPr id="13" name="Imagen 12" descr="Imagen que contiene café, gato, alimentos, cerca&#10;&#10;El contenido generado por IA puede ser incorrecto.">
            <a:extLst>
              <a:ext uri="{FF2B5EF4-FFF2-40B4-BE49-F238E27FC236}">
                <a16:creationId xmlns:a16="http://schemas.microsoft.com/office/drawing/2014/main" id="{DB3CB56A-437B-36AE-A2CB-81340E732378}"/>
              </a:ext>
            </a:extLst>
          </p:cNvPr>
          <p:cNvPicPr>
            <a:picLocks noChangeAspect="1"/>
          </p:cNvPicPr>
          <p:nvPr/>
        </p:nvPicPr>
        <p:blipFill>
          <a:blip r:embed="rId8"/>
          <a:stretch>
            <a:fillRect/>
          </a:stretch>
        </p:blipFill>
        <p:spPr>
          <a:xfrm rot="10800000">
            <a:off x="830993" y="2210900"/>
            <a:ext cx="2952962" cy="3565981"/>
          </a:xfrm>
          <a:prstGeom prst="rect">
            <a:avLst/>
          </a:prstGeom>
        </p:spPr>
      </p:pic>
      <p:pic>
        <p:nvPicPr>
          <p:cNvPr id="15" name="Imagen 14" descr="El rostro de una persona&#10;&#10;El contenido generado por IA puede ser incorrecto.">
            <a:extLst>
              <a:ext uri="{FF2B5EF4-FFF2-40B4-BE49-F238E27FC236}">
                <a16:creationId xmlns:a16="http://schemas.microsoft.com/office/drawing/2014/main" id="{EE61E990-3FCA-5087-5F60-8FFE51186802}"/>
              </a:ext>
            </a:extLst>
          </p:cNvPr>
          <p:cNvPicPr>
            <a:picLocks noChangeAspect="1"/>
          </p:cNvPicPr>
          <p:nvPr/>
        </p:nvPicPr>
        <p:blipFill>
          <a:blip r:embed="rId9"/>
          <a:stretch>
            <a:fillRect/>
          </a:stretch>
        </p:blipFill>
        <p:spPr>
          <a:xfrm rot="10800000">
            <a:off x="4153999" y="2210900"/>
            <a:ext cx="2990339" cy="3565980"/>
          </a:xfrm>
          <a:prstGeom prst="rect">
            <a:avLst/>
          </a:prstGeom>
        </p:spPr>
      </p:pic>
      <p:pic>
        <p:nvPicPr>
          <p:cNvPr id="17" name="Imagen 16" descr="Imagen que contiene hombre, interior, comiendo, cerca&#10;&#10;El contenido generado por IA puede ser incorrecto.">
            <a:extLst>
              <a:ext uri="{FF2B5EF4-FFF2-40B4-BE49-F238E27FC236}">
                <a16:creationId xmlns:a16="http://schemas.microsoft.com/office/drawing/2014/main" id="{67C0176E-0C96-F1C9-5DE2-75349C1D1879}"/>
              </a:ext>
            </a:extLst>
          </p:cNvPr>
          <p:cNvPicPr>
            <a:picLocks noChangeAspect="1"/>
          </p:cNvPicPr>
          <p:nvPr/>
        </p:nvPicPr>
        <p:blipFill>
          <a:blip r:embed="rId10"/>
          <a:stretch>
            <a:fillRect/>
          </a:stretch>
        </p:blipFill>
        <p:spPr>
          <a:xfrm rot="10800000">
            <a:off x="7642645" y="2220398"/>
            <a:ext cx="3098559" cy="3565982"/>
          </a:xfrm>
          <a:prstGeom prst="rect">
            <a:avLst/>
          </a:prstGeom>
        </p:spPr>
      </p:pic>
      <p:sp>
        <p:nvSpPr>
          <p:cNvPr id="19" name="CuadroTexto 18">
            <a:extLst>
              <a:ext uri="{FF2B5EF4-FFF2-40B4-BE49-F238E27FC236}">
                <a16:creationId xmlns:a16="http://schemas.microsoft.com/office/drawing/2014/main" id="{D9F0496C-6CDC-32B4-6355-C9AC9441CFCE}"/>
              </a:ext>
            </a:extLst>
          </p:cNvPr>
          <p:cNvSpPr txBox="1"/>
          <p:nvPr/>
        </p:nvSpPr>
        <p:spPr>
          <a:xfrm>
            <a:off x="1414058" y="6345821"/>
            <a:ext cx="10141780" cy="307777"/>
          </a:xfrm>
          <a:prstGeom prst="rect">
            <a:avLst/>
          </a:prstGeom>
          <a:noFill/>
        </p:spPr>
        <p:txBody>
          <a:bodyPr wrap="square">
            <a:spAutoFit/>
          </a:bodyPr>
          <a:lstStyle/>
          <a:p>
            <a:r>
              <a:rPr lang="es-ES" sz="700" dirty="0">
                <a:solidFill>
                  <a:srgbClr val="012754"/>
                </a:solidFill>
                <a:latin typeface="+mj-lt"/>
              </a:rPr>
              <a:t>1. </a:t>
            </a:r>
            <a:r>
              <a:rPr lang="es-ES" sz="700" dirty="0" err="1">
                <a:solidFill>
                  <a:srgbClr val="012754"/>
                </a:solidFill>
                <a:latin typeface="+mj-lt"/>
              </a:rPr>
              <a:t>Gilaberte</a:t>
            </a:r>
            <a:r>
              <a:rPr lang="es-ES" sz="700" dirty="0">
                <a:solidFill>
                  <a:srgbClr val="012754"/>
                </a:solidFill>
                <a:latin typeface="+mj-lt"/>
              </a:rPr>
              <a:t> Y, </a:t>
            </a:r>
            <a:r>
              <a:rPr lang="es-ES" sz="700" dirty="0" err="1">
                <a:solidFill>
                  <a:srgbClr val="012754"/>
                </a:solidFill>
                <a:latin typeface="+mj-lt"/>
              </a:rPr>
              <a:t>Yélamos</a:t>
            </a:r>
            <a:r>
              <a:rPr lang="es-ES" sz="700" dirty="0">
                <a:solidFill>
                  <a:srgbClr val="012754"/>
                </a:solidFill>
                <a:latin typeface="+mj-lt"/>
              </a:rPr>
              <a:t> O, </a:t>
            </a:r>
            <a:r>
              <a:rPr lang="es-ES" sz="700" dirty="0" err="1">
                <a:solidFill>
                  <a:srgbClr val="012754"/>
                </a:solidFill>
                <a:latin typeface="+mj-lt"/>
              </a:rPr>
              <a:t>Cañueto</a:t>
            </a:r>
            <a:r>
              <a:rPr lang="es-ES" sz="700" dirty="0">
                <a:solidFill>
                  <a:srgbClr val="012754"/>
                </a:solidFill>
                <a:latin typeface="+mj-lt"/>
              </a:rPr>
              <a:t> J, et al. Eficacia y tolerabilidad de </a:t>
            </a:r>
            <a:r>
              <a:rPr lang="es-ES" sz="700" dirty="0" err="1">
                <a:solidFill>
                  <a:srgbClr val="012754"/>
                </a:solidFill>
                <a:latin typeface="+mj-lt"/>
              </a:rPr>
              <a:t>tirbanibulina</a:t>
            </a:r>
            <a:r>
              <a:rPr lang="es-ES" sz="700" dirty="0">
                <a:solidFill>
                  <a:srgbClr val="012754"/>
                </a:solidFill>
                <a:latin typeface="+mj-lt"/>
              </a:rPr>
              <a:t> al 1 % para la queratosis actínica en la cara y el cuero cabelludo y satisfacción de los pacientes y médicos con el tratamiento (Estudio TIRBASKIN). Póster presentado en el 52 Congreso AEDV, 7 - 10 mayo, </a:t>
            </a:r>
          </a:p>
        </p:txBody>
      </p:sp>
    </p:spTree>
    <p:extLst>
      <p:ext uri="{BB962C8B-B14F-4D97-AF65-F5344CB8AC3E}">
        <p14:creationId xmlns:p14="http://schemas.microsoft.com/office/powerpoint/2010/main" val="3298444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45582CA8-9BE1-8B47-1D46-E2483F17D2A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EC3AF96-DA0C-37CD-34F6-958320E06546}"/>
              </a:ext>
            </a:extLst>
          </p:cNvPr>
          <p:cNvSpPr>
            <a:spLocks noGrp="1"/>
          </p:cNvSpPr>
          <p:nvPr>
            <p:ph type="title"/>
          </p:nvPr>
        </p:nvSpPr>
        <p:spPr/>
        <p:txBody>
          <a:bodyPr/>
          <a:lstStyle/>
          <a:p>
            <a:r>
              <a:rPr lang="es-ES"/>
              <a:t>ONICOMICOSIS</a:t>
            </a:r>
          </a:p>
        </p:txBody>
      </p:sp>
    </p:spTree>
    <p:extLst>
      <p:ext uri="{BB962C8B-B14F-4D97-AF65-F5344CB8AC3E}">
        <p14:creationId xmlns:p14="http://schemas.microsoft.com/office/powerpoint/2010/main" val="3515799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A342-DEC3-00B6-3D30-AA03173775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7190CF-E356-D540-D241-8E282C132096}"/>
              </a:ext>
            </a:extLst>
          </p:cNvPr>
          <p:cNvSpPr>
            <a:spLocks noGrp="1"/>
          </p:cNvSpPr>
          <p:nvPr>
            <p:ph sz="quarter" idx="11"/>
          </p:nvPr>
        </p:nvSpPr>
        <p:spPr>
          <a:xfrm>
            <a:off x="2809114" y="3292704"/>
            <a:ext cx="3578809" cy="1070771"/>
          </a:xfrm>
        </p:spPr>
        <p:txBody>
          <a:bodyPr/>
          <a:lstStyle/>
          <a:p>
            <a:r>
              <a:rPr lang="es-ES" sz="1500" b="1" dirty="0">
                <a:solidFill>
                  <a:srgbClr val="012754"/>
                </a:solidFill>
              </a:rPr>
              <a:t>En poblaciones especiales</a:t>
            </a:r>
            <a:r>
              <a:rPr lang="es-ES" sz="1500" b="1" baseline="30000" dirty="0">
                <a:solidFill>
                  <a:srgbClr val="012754"/>
                </a:solidFill>
              </a:rPr>
              <a:t>3</a:t>
            </a:r>
            <a:r>
              <a:rPr lang="es-ES" sz="1500" b="1" dirty="0">
                <a:solidFill>
                  <a:srgbClr val="012754"/>
                </a:solidFill>
              </a:rPr>
              <a:t>: </a:t>
            </a:r>
          </a:p>
          <a:p>
            <a:pPr marL="180975" indent="-180975">
              <a:buClr>
                <a:srgbClr val="F4A7AD"/>
              </a:buClr>
              <a:buFont typeface="Arial" panose="020B0604020202020204" pitchFamily="34" charset="0"/>
              <a:buChar char="•"/>
            </a:pPr>
            <a:r>
              <a:rPr lang="es-ES" sz="1500" b="1" dirty="0">
                <a:solidFill>
                  <a:srgbClr val="012754"/>
                </a:solidFill>
              </a:rPr>
              <a:t>10.28% </a:t>
            </a:r>
            <a:r>
              <a:rPr lang="es-ES" sz="1500" dirty="0">
                <a:solidFill>
                  <a:srgbClr val="012754"/>
                </a:solidFill>
              </a:rPr>
              <a:t>Pacientes </a:t>
            </a:r>
            <a:r>
              <a:rPr lang="es-ES" sz="1500" b="1" dirty="0">
                <a:solidFill>
                  <a:srgbClr val="012754"/>
                </a:solidFill>
              </a:rPr>
              <a:t>geriátricos</a:t>
            </a:r>
          </a:p>
          <a:p>
            <a:pPr marL="180975" indent="-180975">
              <a:buClr>
                <a:srgbClr val="F4A7AD"/>
              </a:buClr>
              <a:buFont typeface="Arial" panose="020B0604020202020204" pitchFamily="34" charset="0"/>
              <a:buChar char="•"/>
            </a:pPr>
            <a:r>
              <a:rPr lang="es-ES" sz="1500" b="1" dirty="0">
                <a:solidFill>
                  <a:srgbClr val="012754"/>
                </a:solidFill>
              </a:rPr>
              <a:t>8,75 %</a:t>
            </a:r>
            <a:r>
              <a:rPr lang="es-ES" sz="1500" dirty="0">
                <a:solidFill>
                  <a:srgbClr val="012754"/>
                </a:solidFill>
              </a:rPr>
              <a:t> Pacientes </a:t>
            </a:r>
            <a:r>
              <a:rPr lang="es-ES" sz="1500" b="1" dirty="0">
                <a:solidFill>
                  <a:srgbClr val="012754"/>
                </a:solidFill>
              </a:rPr>
              <a:t>diabéticos</a:t>
            </a:r>
          </a:p>
          <a:p>
            <a:pPr marL="180975" indent="-180975">
              <a:buClr>
                <a:srgbClr val="F4A7AD"/>
              </a:buClr>
              <a:buFont typeface="Arial" panose="020B0604020202020204" pitchFamily="34" charset="0"/>
              <a:buChar char="•"/>
            </a:pPr>
            <a:r>
              <a:rPr lang="es-ES" sz="1500" b="1" dirty="0">
                <a:solidFill>
                  <a:srgbClr val="012754"/>
                </a:solidFill>
              </a:rPr>
              <a:t>10,40 %</a:t>
            </a:r>
            <a:r>
              <a:rPr lang="es-ES" sz="1500" dirty="0">
                <a:solidFill>
                  <a:srgbClr val="012754"/>
                </a:solidFill>
              </a:rPr>
              <a:t> Pacientes </a:t>
            </a:r>
            <a:r>
              <a:rPr lang="es-ES" sz="1500" b="1" dirty="0">
                <a:solidFill>
                  <a:srgbClr val="012754"/>
                </a:solidFill>
              </a:rPr>
              <a:t>con VIH positivo</a:t>
            </a:r>
          </a:p>
          <a:p>
            <a:endParaRPr lang="es-ES" sz="1500" dirty="0">
              <a:solidFill>
                <a:srgbClr val="012754"/>
              </a:solidFill>
            </a:endParaRPr>
          </a:p>
        </p:txBody>
      </p:sp>
      <p:sp>
        <p:nvSpPr>
          <p:cNvPr id="3" name="Marcador de contenido 2">
            <a:extLst>
              <a:ext uri="{FF2B5EF4-FFF2-40B4-BE49-F238E27FC236}">
                <a16:creationId xmlns:a16="http://schemas.microsoft.com/office/drawing/2014/main" id="{881B9D54-896D-E0F7-0764-E098F2E30020}"/>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Prevalencia</a:t>
            </a:r>
            <a:endParaRPr lang="es-ES"/>
          </a:p>
        </p:txBody>
      </p:sp>
      <p:sp>
        <p:nvSpPr>
          <p:cNvPr id="4" name="Marcador de contenido 3">
            <a:extLst>
              <a:ext uri="{FF2B5EF4-FFF2-40B4-BE49-F238E27FC236}">
                <a16:creationId xmlns:a16="http://schemas.microsoft.com/office/drawing/2014/main" id="{D8F8C748-1BD3-1729-0142-9FF84682FC7D}"/>
              </a:ext>
            </a:extLst>
          </p:cNvPr>
          <p:cNvSpPr>
            <a:spLocks noGrp="1"/>
          </p:cNvSpPr>
          <p:nvPr>
            <p:ph sz="quarter" idx="24"/>
          </p:nvPr>
        </p:nvSpPr>
        <p:spPr/>
        <p:txBody>
          <a:bodyPr/>
          <a:lstStyle/>
          <a:p>
            <a:r>
              <a:rPr lang="es-ES"/>
              <a:t>1. Gupta AK, Wang T, Polla </a:t>
            </a:r>
            <a:r>
              <a:rPr lang="es-ES" err="1"/>
              <a:t>Ravi</a:t>
            </a:r>
            <a:r>
              <a:rPr lang="es-ES"/>
              <a:t> S, Mann A, </a:t>
            </a:r>
            <a:r>
              <a:rPr lang="es-ES" err="1"/>
              <a:t>Bamimore</a:t>
            </a:r>
            <a:r>
              <a:rPr lang="es-ES"/>
              <a:t> MA. Global </a:t>
            </a:r>
            <a:r>
              <a:rPr lang="es-ES" err="1"/>
              <a:t>Prevalence</a:t>
            </a:r>
            <a:r>
              <a:rPr lang="es-ES"/>
              <a:t> </a:t>
            </a:r>
            <a:r>
              <a:rPr lang="es-ES" err="1"/>
              <a:t>of</a:t>
            </a:r>
            <a:r>
              <a:rPr lang="es-ES"/>
              <a:t> </a:t>
            </a:r>
            <a:r>
              <a:rPr lang="es-ES" err="1"/>
              <a:t>Onychomycosis</a:t>
            </a:r>
            <a:r>
              <a:rPr lang="es-ES"/>
              <a:t> in General and </a:t>
            </a:r>
            <a:r>
              <a:rPr lang="es-ES" err="1"/>
              <a:t>Special</a:t>
            </a:r>
            <a:r>
              <a:rPr lang="es-ES"/>
              <a:t> </a:t>
            </a:r>
            <a:r>
              <a:rPr lang="es-ES" err="1"/>
              <a:t>Populations</a:t>
            </a:r>
            <a:r>
              <a:rPr lang="es-ES"/>
              <a:t>: </a:t>
            </a:r>
            <a:r>
              <a:rPr lang="es-ES" err="1"/>
              <a:t>An</a:t>
            </a:r>
            <a:r>
              <a:rPr lang="es-ES"/>
              <a:t> </a:t>
            </a:r>
            <a:r>
              <a:rPr lang="es-ES" err="1"/>
              <a:t>Updated</a:t>
            </a:r>
            <a:r>
              <a:rPr lang="es-ES"/>
              <a:t> </a:t>
            </a:r>
            <a:r>
              <a:rPr lang="es-ES" err="1"/>
              <a:t>Perspective</a:t>
            </a:r>
            <a:r>
              <a:rPr lang="es-ES"/>
              <a:t>. </a:t>
            </a:r>
            <a:r>
              <a:rPr lang="es-ES" err="1"/>
              <a:t>Mycoses</a:t>
            </a:r>
            <a:r>
              <a:rPr lang="es-ES"/>
              <a:t>. 2024;67(4).doi:10.1111/myc.13725. 2. </a:t>
            </a:r>
            <a:r>
              <a:rPr lang="es-ES" err="1"/>
              <a:t>Sigurgeirsson</a:t>
            </a:r>
            <a:r>
              <a:rPr lang="es-ES"/>
              <a:t> B, Baran R. </a:t>
            </a:r>
            <a:r>
              <a:rPr lang="es-ES" err="1"/>
              <a:t>The</a:t>
            </a:r>
            <a:r>
              <a:rPr lang="es-ES"/>
              <a:t> </a:t>
            </a:r>
            <a:r>
              <a:rPr lang="es-ES" err="1"/>
              <a:t>Prevalence</a:t>
            </a:r>
            <a:r>
              <a:rPr lang="es-ES"/>
              <a:t> </a:t>
            </a:r>
            <a:r>
              <a:rPr lang="es-ES" err="1"/>
              <a:t>of</a:t>
            </a:r>
            <a:r>
              <a:rPr lang="es-ES"/>
              <a:t> </a:t>
            </a:r>
            <a:r>
              <a:rPr lang="es-ES" err="1"/>
              <a:t>Onychomycosis</a:t>
            </a:r>
            <a:r>
              <a:rPr lang="es-ES"/>
              <a:t> in </a:t>
            </a:r>
            <a:r>
              <a:rPr lang="es-ES" err="1"/>
              <a:t>the</a:t>
            </a:r>
            <a:r>
              <a:rPr lang="es-ES"/>
              <a:t> Global </a:t>
            </a:r>
            <a:r>
              <a:rPr lang="es-ES" err="1"/>
              <a:t>Population</a:t>
            </a:r>
            <a:r>
              <a:rPr lang="es-ES"/>
              <a:t>: A </a:t>
            </a:r>
            <a:r>
              <a:rPr lang="es-ES" err="1"/>
              <a:t>Literature</a:t>
            </a:r>
            <a:r>
              <a:rPr lang="es-ES"/>
              <a:t> </a:t>
            </a:r>
            <a:r>
              <a:rPr lang="es-ES" err="1"/>
              <a:t>Study</a:t>
            </a:r>
            <a:r>
              <a:rPr lang="es-ES"/>
              <a:t>. J </a:t>
            </a:r>
            <a:r>
              <a:rPr lang="es-ES" err="1"/>
              <a:t>Eur</a:t>
            </a:r>
            <a:r>
              <a:rPr lang="es-ES"/>
              <a:t> Acad </a:t>
            </a:r>
            <a:r>
              <a:rPr lang="es-ES" err="1"/>
              <a:t>Dermatol</a:t>
            </a:r>
            <a:r>
              <a:rPr lang="es-ES"/>
              <a:t> </a:t>
            </a:r>
            <a:r>
              <a:rPr lang="es-ES" err="1"/>
              <a:t>Venereol</a:t>
            </a:r>
            <a:r>
              <a:rPr lang="es-ES"/>
              <a:t>. 2014;28(11):1480-91. doi:10.1111/jdv.12323. 3. Gupta AK, </a:t>
            </a:r>
            <a:r>
              <a:rPr lang="es-ES" err="1"/>
              <a:t>Daigle</a:t>
            </a:r>
            <a:r>
              <a:rPr lang="es-ES"/>
              <a:t> D, Foley KA. </a:t>
            </a:r>
            <a:r>
              <a:rPr lang="es-ES" err="1"/>
              <a:t>The</a:t>
            </a:r>
            <a:r>
              <a:rPr lang="es-ES"/>
              <a:t> </a:t>
            </a:r>
            <a:r>
              <a:rPr lang="es-ES" err="1"/>
              <a:t>Prevalence</a:t>
            </a:r>
            <a:r>
              <a:rPr lang="es-ES"/>
              <a:t> </a:t>
            </a:r>
            <a:r>
              <a:rPr lang="es-ES" err="1"/>
              <a:t>of</a:t>
            </a:r>
            <a:r>
              <a:rPr lang="es-ES"/>
              <a:t> Culture-</a:t>
            </a:r>
            <a:r>
              <a:rPr lang="es-ES" err="1"/>
              <a:t>Confirmed</a:t>
            </a:r>
            <a:r>
              <a:rPr lang="es-ES"/>
              <a:t> </a:t>
            </a:r>
            <a:r>
              <a:rPr lang="es-ES" err="1"/>
              <a:t>Toenail</a:t>
            </a:r>
            <a:r>
              <a:rPr lang="es-ES"/>
              <a:t> </a:t>
            </a:r>
            <a:r>
              <a:rPr lang="es-ES" err="1"/>
              <a:t>Onychomycosis</a:t>
            </a:r>
            <a:r>
              <a:rPr lang="es-ES"/>
              <a:t> in at-</a:t>
            </a:r>
            <a:r>
              <a:rPr lang="es-ES" err="1"/>
              <a:t>Risk</a:t>
            </a:r>
            <a:r>
              <a:rPr lang="es-ES"/>
              <a:t> </a:t>
            </a:r>
            <a:r>
              <a:rPr lang="es-ES" err="1"/>
              <a:t>Patient</a:t>
            </a:r>
            <a:r>
              <a:rPr lang="es-ES"/>
              <a:t> </a:t>
            </a:r>
            <a:r>
              <a:rPr lang="es-ES" err="1"/>
              <a:t>Populations</a:t>
            </a:r>
            <a:r>
              <a:rPr lang="es-ES"/>
              <a:t>. J </a:t>
            </a:r>
            <a:r>
              <a:rPr lang="es-ES" err="1"/>
              <a:t>Eur</a:t>
            </a:r>
            <a:r>
              <a:rPr lang="es-ES"/>
              <a:t> Acad </a:t>
            </a:r>
            <a:r>
              <a:rPr lang="es-ES" err="1"/>
              <a:t>Dermatol</a:t>
            </a:r>
            <a:r>
              <a:rPr lang="es-ES"/>
              <a:t> </a:t>
            </a:r>
            <a:r>
              <a:rPr lang="es-ES" err="1"/>
              <a:t>Venereol</a:t>
            </a:r>
            <a:r>
              <a:rPr lang="es-ES"/>
              <a:t>. 2015;29(6):1039-44. doi:10.1111/jdv.12873. 4. </a:t>
            </a:r>
            <a:r>
              <a:rPr lang="es-ES" err="1"/>
              <a:t>Surjushe</a:t>
            </a:r>
            <a:r>
              <a:rPr lang="es-ES"/>
              <a:t> A, </a:t>
            </a:r>
            <a:r>
              <a:rPr lang="es-ES" err="1"/>
              <a:t>Kamath</a:t>
            </a:r>
            <a:r>
              <a:rPr lang="es-ES"/>
              <a:t> R, </a:t>
            </a:r>
            <a:r>
              <a:rPr lang="es-ES" err="1"/>
              <a:t>Oberai</a:t>
            </a:r>
            <a:r>
              <a:rPr lang="es-ES"/>
              <a:t> C, </a:t>
            </a:r>
            <a:r>
              <a:rPr lang="es-ES" err="1"/>
              <a:t>Saple</a:t>
            </a:r>
            <a:r>
              <a:rPr lang="es-ES"/>
              <a:t> D, </a:t>
            </a:r>
            <a:r>
              <a:rPr lang="es-ES" err="1"/>
              <a:t>Thakre</a:t>
            </a:r>
            <a:r>
              <a:rPr lang="es-ES"/>
              <a:t> M, </a:t>
            </a:r>
            <a:r>
              <a:rPr lang="es-ES" err="1"/>
              <a:t>Dharmshale</a:t>
            </a:r>
            <a:r>
              <a:rPr lang="es-ES"/>
              <a:t> S, et al. A </a:t>
            </a:r>
            <a:r>
              <a:rPr lang="es-ES" err="1"/>
              <a:t>clinical</a:t>
            </a:r>
            <a:r>
              <a:rPr lang="es-ES"/>
              <a:t> and </a:t>
            </a:r>
            <a:r>
              <a:rPr lang="es-ES" err="1"/>
              <a:t>mycological</a:t>
            </a:r>
            <a:r>
              <a:rPr lang="es-ES"/>
              <a:t> </a:t>
            </a:r>
            <a:r>
              <a:rPr lang="es-ES" err="1"/>
              <a:t>study</a:t>
            </a:r>
            <a:r>
              <a:rPr lang="es-ES"/>
              <a:t> </a:t>
            </a:r>
            <a:r>
              <a:rPr lang="es-ES" err="1"/>
              <a:t>of</a:t>
            </a:r>
            <a:r>
              <a:rPr lang="es-ES"/>
              <a:t> </a:t>
            </a:r>
            <a:r>
              <a:rPr lang="es-ES" err="1"/>
              <a:t>onychomycosis</a:t>
            </a:r>
            <a:r>
              <a:rPr lang="es-ES"/>
              <a:t> in HIV </a:t>
            </a:r>
            <a:r>
              <a:rPr lang="es-ES" err="1"/>
              <a:t>infection</a:t>
            </a:r>
            <a:r>
              <a:rPr lang="es-ES"/>
              <a:t>. </a:t>
            </a:r>
            <a:r>
              <a:rPr lang="es-ES" err="1"/>
              <a:t>Indian</a:t>
            </a:r>
            <a:r>
              <a:rPr lang="es-ES"/>
              <a:t> J </a:t>
            </a:r>
            <a:r>
              <a:rPr lang="es-ES" err="1"/>
              <a:t>Dermatol</a:t>
            </a:r>
            <a:r>
              <a:rPr lang="es-ES"/>
              <a:t> </a:t>
            </a:r>
            <a:r>
              <a:rPr lang="es-ES" err="1"/>
              <a:t>Venereol</a:t>
            </a:r>
            <a:r>
              <a:rPr lang="es-ES"/>
              <a:t> </a:t>
            </a:r>
            <a:r>
              <a:rPr lang="es-ES" err="1"/>
              <a:t>Leprol</a:t>
            </a:r>
            <a:r>
              <a:rPr lang="es-ES"/>
              <a:t>. 2007;73(6):397‑401.</a:t>
            </a:r>
          </a:p>
        </p:txBody>
      </p:sp>
      <p:sp>
        <p:nvSpPr>
          <p:cNvPr id="9" name="Marcador de contenido 8">
            <a:extLst>
              <a:ext uri="{FF2B5EF4-FFF2-40B4-BE49-F238E27FC236}">
                <a16:creationId xmlns:a16="http://schemas.microsoft.com/office/drawing/2014/main" id="{D5E2CCFA-DEF5-D463-48C2-E7D4CAEFE163}"/>
              </a:ext>
            </a:extLst>
          </p:cNvPr>
          <p:cNvSpPr>
            <a:spLocks noGrp="1"/>
          </p:cNvSpPr>
          <p:nvPr>
            <p:ph sz="quarter" idx="18"/>
          </p:nvPr>
        </p:nvSpPr>
        <p:spPr/>
        <p:txBody>
          <a:bodyPr>
            <a:normAutofit/>
          </a:bodyPr>
          <a:lstStyle/>
          <a:p>
            <a:r>
              <a:rPr lang="es-ES"/>
              <a:t>ONICOMICOSIS</a:t>
            </a:r>
          </a:p>
        </p:txBody>
      </p:sp>
      <p:sp>
        <p:nvSpPr>
          <p:cNvPr id="5" name="Rounded Rectangle 91">
            <a:extLst>
              <a:ext uri="{FF2B5EF4-FFF2-40B4-BE49-F238E27FC236}">
                <a16:creationId xmlns:a16="http://schemas.microsoft.com/office/drawing/2014/main" id="{E6E7DC0F-DE35-897D-3EE3-7DD2783DC567}"/>
              </a:ext>
            </a:extLst>
          </p:cNvPr>
          <p:cNvSpPr/>
          <p:nvPr/>
        </p:nvSpPr>
        <p:spPr>
          <a:xfrm>
            <a:off x="1022972" y="4612108"/>
            <a:ext cx="7151091" cy="1181915"/>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es-ES" sz="1600">
                <a:solidFill>
                  <a:schemeClr val="bg1"/>
                </a:solidFill>
                <a:latin typeface="Century Gothic" panose="020B0502020202020204" pitchFamily="34" charset="0"/>
                <a:sym typeface="Candara"/>
              </a:rPr>
              <a:t>En resumen, la prevalencia de la onicomicosis en la población general es aproximadamente del 4 %, pero puede ser significativamente mayor en poblaciones de riesgo como los pacientes geriátricos, diabéticos y con VIH.</a:t>
            </a:r>
            <a:r>
              <a:rPr lang="es-ES" sz="1600" baseline="30000">
                <a:solidFill>
                  <a:schemeClr val="bg1"/>
                </a:solidFill>
                <a:latin typeface="Century Gothic" panose="020B0502020202020204" pitchFamily="34" charset="0"/>
                <a:sym typeface="Candara"/>
              </a:rPr>
              <a:t>4</a:t>
            </a:r>
            <a:endParaRPr lang="es-ES" sz="1600">
              <a:solidFill>
                <a:schemeClr val="bg1"/>
              </a:solidFill>
              <a:latin typeface="Century Gothic" panose="020B0502020202020204" pitchFamily="34" charset="0"/>
              <a:sym typeface="Candara"/>
            </a:endParaRPr>
          </a:p>
        </p:txBody>
      </p:sp>
      <p:sp>
        <p:nvSpPr>
          <p:cNvPr id="10" name="CuadroTexto 9">
            <a:extLst>
              <a:ext uri="{FF2B5EF4-FFF2-40B4-BE49-F238E27FC236}">
                <a16:creationId xmlns:a16="http://schemas.microsoft.com/office/drawing/2014/main" id="{A1B008E4-521C-9A62-AB36-18FB1979F0C6}"/>
              </a:ext>
            </a:extLst>
          </p:cNvPr>
          <p:cNvSpPr txBox="1"/>
          <p:nvPr/>
        </p:nvSpPr>
        <p:spPr>
          <a:xfrm>
            <a:off x="2736106" y="2110266"/>
            <a:ext cx="4048506" cy="646331"/>
          </a:xfrm>
          <a:prstGeom prst="rect">
            <a:avLst/>
          </a:prstGeom>
          <a:noFill/>
        </p:spPr>
        <p:txBody>
          <a:bodyPr wrap="square">
            <a:spAutoFit/>
          </a:bodyPr>
          <a:lstStyle/>
          <a:p>
            <a:r>
              <a:rPr lang="es-ES" sz="1800" b="1" dirty="0">
                <a:solidFill>
                  <a:srgbClr val="F4A7AD"/>
                </a:solidFill>
              </a:rPr>
              <a:t>4 % Población general</a:t>
            </a:r>
            <a:r>
              <a:rPr lang="es-ES" sz="1800" b="1" baseline="30000" dirty="0">
                <a:solidFill>
                  <a:srgbClr val="F4A7AD"/>
                </a:solidFill>
              </a:rPr>
              <a:t>1</a:t>
            </a:r>
          </a:p>
          <a:p>
            <a:r>
              <a:rPr lang="es-ES" sz="1800" b="1" dirty="0">
                <a:solidFill>
                  <a:srgbClr val="F4A7AD"/>
                </a:solidFill>
              </a:rPr>
              <a:t>4,3 %  Europa y América del Norte</a:t>
            </a:r>
            <a:r>
              <a:rPr lang="es-ES" sz="1800" b="1" baseline="30000" dirty="0">
                <a:solidFill>
                  <a:srgbClr val="F4A7AD"/>
                </a:solidFill>
              </a:rPr>
              <a:t>2</a:t>
            </a:r>
          </a:p>
        </p:txBody>
      </p:sp>
      <p:grpSp>
        <p:nvGrpSpPr>
          <p:cNvPr id="25" name="Grupo 24">
            <a:extLst>
              <a:ext uri="{FF2B5EF4-FFF2-40B4-BE49-F238E27FC236}">
                <a16:creationId xmlns:a16="http://schemas.microsoft.com/office/drawing/2014/main" id="{8A68FE92-424C-478E-4254-A382450F9556}"/>
              </a:ext>
            </a:extLst>
          </p:cNvPr>
          <p:cNvGrpSpPr/>
          <p:nvPr/>
        </p:nvGrpSpPr>
        <p:grpSpPr>
          <a:xfrm>
            <a:off x="370302" y="1787937"/>
            <a:ext cx="1998629" cy="1579799"/>
            <a:chOff x="3887073" y="2689787"/>
            <a:chExt cx="1998629" cy="1579799"/>
          </a:xfrm>
        </p:grpSpPr>
        <p:pic>
          <p:nvPicPr>
            <p:cNvPr id="26" name="Imagen 25" descr="Una pantalla de computador&#10;&#10;El contenido generado por IA puede ser incorrecto.">
              <a:extLst>
                <a:ext uri="{FF2B5EF4-FFF2-40B4-BE49-F238E27FC236}">
                  <a16:creationId xmlns:a16="http://schemas.microsoft.com/office/drawing/2014/main" id="{818CA153-C1C4-EB72-E6D8-A338623DE1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87073" y="2689787"/>
              <a:ext cx="1998629" cy="1579799"/>
            </a:xfrm>
            <a:prstGeom prst="rect">
              <a:avLst/>
            </a:prstGeom>
          </p:spPr>
        </p:pic>
        <p:pic>
          <p:nvPicPr>
            <p:cNvPr id="27" name="Imagen 26">
              <a:extLst>
                <a:ext uri="{FF2B5EF4-FFF2-40B4-BE49-F238E27FC236}">
                  <a16:creationId xmlns:a16="http://schemas.microsoft.com/office/drawing/2014/main" id="{41E6DC19-93EB-B528-C0A1-6D6A6ADC0F35}"/>
                </a:ext>
              </a:extLst>
            </p:cNvPr>
            <p:cNvPicPr>
              <a:picLocks noChangeAspect="1"/>
            </p:cNvPicPr>
            <p:nvPr/>
          </p:nvPicPr>
          <p:blipFill>
            <a:blip r:embed="rId4"/>
            <a:stretch>
              <a:fillRect/>
            </a:stretch>
          </p:blipFill>
          <p:spPr>
            <a:xfrm>
              <a:off x="4467129" y="3034002"/>
              <a:ext cx="944116" cy="947022"/>
            </a:xfrm>
            <a:prstGeom prst="rect">
              <a:avLst/>
            </a:prstGeom>
          </p:spPr>
        </p:pic>
      </p:grpSp>
      <p:pic>
        <p:nvPicPr>
          <p:cNvPr id="6" name="Picture 2" descr="Todo sobre... la onicomicosis - Podología">
            <a:extLst>
              <a:ext uri="{FF2B5EF4-FFF2-40B4-BE49-F238E27FC236}">
                <a16:creationId xmlns:a16="http://schemas.microsoft.com/office/drawing/2014/main" id="{C3F5D5A5-C2BA-D69A-3E1A-187F5C5D7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599" y="1348184"/>
            <a:ext cx="4406590" cy="292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85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03EE6-A8AE-2068-89C7-C5766F5927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22AEB3B-84DD-31C5-DA36-242DF14E0F09}"/>
              </a:ext>
            </a:extLst>
          </p:cNvPr>
          <p:cNvSpPr>
            <a:spLocks noGrp="1"/>
          </p:cNvSpPr>
          <p:nvPr>
            <p:ph sz="quarter" idx="11"/>
          </p:nvPr>
        </p:nvSpPr>
        <p:spPr>
          <a:xfrm>
            <a:off x="5704373" y="1841327"/>
            <a:ext cx="5480567" cy="428368"/>
          </a:xfrm>
        </p:spPr>
        <p:txBody>
          <a:bodyPr/>
          <a:lstStyle/>
          <a:p>
            <a:pPr marL="0" marR="0" lvl="0" indent="0" algn="l" rtl="0">
              <a:lnSpc>
                <a:spcPct val="100000"/>
              </a:lnSpc>
              <a:spcBef>
                <a:spcPts val="0"/>
              </a:spcBef>
              <a:spcAft>
                <a:spcPts val="0"/>
              </a:spcAft>
              <a:buClr>
                <a:srgbClr val="000000"/>
              </a:buClr>
              <a:buSzPts val="1800"/>
              <a:buFont typeface="Calibri"/>
              <a:buNone/>
            </a:pPr>
            <a:r>
              <a:rPr lang="es-ES" sz="1800" b="1" u="none" strike="noStrike" cap="none" dirty="0">
                <a:solidFill>
                  <a:srgbClr val="012754"/>
                </a:solidFill>
                <a:latin typeface="Century Gothic" panose="020B0502020202020204" pitchFamily="34" charset="0"/>
                <a:ea typeface="Calibri"/>
                <a:cs typeface="Calibri"/>
                <a:sym typeface="Calibri"/>
              </a:rPr>
              <a:t>Mucho más frecuente en pies que en manos</a:t>
            </a:r>
            <a:endParaRPr lang="es-ES" sz="1800" b="1" dirty="0">
              <a:solidFill>
                <a:srgbClr val="012754"/>
              </a:solidFill>
              <a:latin typeface="Century Gothic" panose="020B0502020202020204" pitchFamily="34" charset="0"/>
            </a:endParaRPr>
          </a:p>
        </p:txBody>
      </p:sp>
      <p:sp>
        <p:nvSpPr>
          <p:cNvPr id="3" name="Marcador de contenido 2">
            <a:extLst>
              <a:ext uri="{FF2B5EF4-FFF2-40B4-BE49-F238E27FC236}">
                <a16:creationId xmlns:a16="http://schemas.microsoft.com/office/drawing/2014/main" id="{55EE2315-1732-FDAA-2203-7015D7075298}"/>
              </a:ext>
            </a:extLst>
          </p:cNvPr>
          <p:cNvSpPr>
            <a:spLocks noGrp="1"/>
          </p:cNvSpPr>
          <p:nvPr>
            <p:ph sz="quarter" idx="13"/>
          </p:nvPr>
        </p:nvSpPr>
        <p:spPr>
          <a:xfrm>
            <a:off x="766180" y="1250129"/>
            <a:ext cx="11565924" cy="440196"/>
          </a:xfrm>
        </p:spPr>
        <p:txBody>
          <a:bodyPr/>
          <a:lstStyle/>
          <a:p>
            <a:r>
              <a:rPr lang="es-ES" sz="2400" b="0" dirty="0">
                <a:solidFill>
                  <a:srgbClr val="1F3864"/>
                </a:solidFill>
                <a:latin typeface="Century Gothic" panose="020B0502020202020204" pitchFamily="34" charset="0"/>
                <a:ea typeface="Montserrat"/>
                <a:cs typeface="Montserrat"/>
                <a:sym typeface="Montserrat"/>
              </a:rPr>
              <a:t>Diagnóstico diferencial</a:t>
            </a:r>
            <a:endParaRPr lang="es-ES" dirty="0"/>
          </a:p>
        </p:txBody>
      </p:sp>
      <p:sp>
        <p:nvSpPr>
          <p:cNvPr id="9" name="Marcador de contenido 8">
            <a:extLst>
              <a:ext uri="{FF2B5EF4-FFF2-40B4-BE49-F238E27FC236}">
                <a16:creationId xmlns:a16="http://schemas.microsoft.com/office/drawing/2014/main" id="{B37F368B-7CEE-D76C-63C7-85772BB8E03C}"/>
              </a:ext>
            </a:extLst>
          </p:cNvPr>
          <p:cNvSpPr>
            <a:spLocks noGrp="1"/>
          </p:cNvSpPr>
          <p:nvPr>
            <p:ph sz="quarter" idx="18"/>
          </p:nvPr>
        </p:nvSpPr>
        <p:spPr/>
        <p:txBody>
          <a:bodyPr>
            <a:normAutofit/>
          </a:bodyPr>
          <a:lstStyle/>
          <a:p>
            <a:r>
              <a:rPr lang="es-ES"/>
              <a:t>ONICOMICOSIS</a:t>
            </a:r>
          </a:p>
        </p:txBody>
      </p:sp>
      <p:sp>
        <p:nvSpPr>
          <p:cNvPr id="11" name="Marcador de contenido 1">
            <a:extLst>
              <a:ext uri="{FF2B5EF4-FFF2-40B4-BE49-F238E27FC236}">
                <a16:creationId xmlns:a16="http://schemas.microsoft.com/office/drawing/2014/main" id="{186CD9E6-395C-4206-F6AA-912014AB1507}"/>
              </a:ext>
            </a:extLst>
          </p:cNvPr>
          <p:cNvSpPr txBox="1">
            <a:spLocks/>
          </p:cNvSpPr>
          <p:nvPr/>
        </p:nvSpPr>
        <p:spPr>
          <a:xfrm>
            <a:off x="6807415" y="2889250"/>
            <a:ext cx="3274484" cy="292732"/>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marR="0" lvl="0" indent="-180975"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Líneas blancas y amarillas</a:t>
            </a:r>
          </a:p>
        </p:txBody>
      </p:sp>
      <p:sp>
        <p:nvSpPr>
          <p:cNvPr id="12" name="Marcador de contenido 1">
            <a:extLst>
              <a:ext uri="{FF2B5EF4-FFF2-40B4-BE49-F238E27FC236}">
                <a16:creationId xmlns:a16="http://schemas.microsoft.com/office/drawing/2014/main" id="{4B0C3208-5E0B-BE49-4F18-68C6FF77EBE0}"/>
              </a:ext>
            </a:extLst>
          </p:cNvPr>
          <p:cNvSpPr txBox="1">
            <a:spLocks/>
          </p:cNvSpPr>
          <p:nvPr/>
        </p:nvSpPr>
        <p:spPr>
          <a:xfrm>
            <a:off x="6807415" y="3742579"/>
            <a:ext cx="3947822" cy="246325"/>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marR="0" lvl="0" indent="-180975"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Estrías longitudinales en el interior</a:t>
            </a:r>
            <a:endParaRPr lang="es-ES" sz="1800">
              <a:solidFill>
                <a:srgbClr val="012754"/>
              </a:solidFill>
              <a:latin typeface="Century Gothic" panose="020B0502020202020204" pitchFamily="34" charset="0"/>
            </a:endParaRPr>
          </a:p>
        </p:txBody>
      </p:sp>
      <p:sp>
        <p:nvSpPr>
          <p:cNvPr id="13" name="Marcador de contenido 1">
            <a:extLst>
              <a:ext uri="{FF2B5EF4-FFF2-40B4-BE49-F238E27FC236}">
                <a16:creationId xmlns:a16="http://schemas.microsoft.com/office/drawing/2014/main" id="{543AF6A4-52DB-7BB5-9288-C10AE22A94DC}"/>
              </a:ext>
            </a:extLst>
          </p:cNvPr>
          <p:cNvSpPr txBox="1">
            <a:spLocks/>
          </p:cNvSpPr>
          <p:nvPr/>
        </p:nvSpPr>
        <p:spPr>
          <a:xfrm>
            <a:off x="6807416" y="4424464"/>
            <a:ext cx="3711848" cy="56471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rtl="0">
              <a:lnSpc>
                <a:spcPct val="100000"/>
              </a:lnSpc>
              <a:spcBef>
                <a:spcPts val="0"/>
              </a:spcBef>
              <a:spcAft>
                <a:spcPts val="0"/>
              </a:spcAft>
              <a:buClr>
                <a:srgbClr val="F4A7AD"/>
              </a:buClr>
              <a:buSzPct val="100000"/>
              <a:buFont typeface="Arial" panose="020B0604020202020204" pitchFamily="34" charset="0"/>
              <a:buChar char="•"/>
            </a:pPr>
            <a:r>
              <a:rPr lang="es-ES" sz="1800" u="none" strike="noStrike" cap="none">
                <a:solidFill>
                  <a:srgbClr val="012754"/>
                </a:solidFill>
                <a:latin typeface="Century Gothic" panose="020B0502020202020204" pitchFamily="34" charset="0"/>
                <a:ea typeface="Calibri"/>
                <a:cs typeface="Calibri"/>
                <a:sym typeface="Calibri"/>
              </a:rPr>
              <a:t>“</a:t>
            </a:r>
            <a:r>
              <a:rPr lang="es-ES" sz="1800" u="none" strike="noStrike" cap="none" err="1">
                <a:solidFill>
                  <a:srgbClr val="012754"/>
                </a:solidFill>
                <a:latin typeface="Century Gothic" panose="020B0502020202020204" pitchFamily="34" charset="0"/>
                <a:ea typeface="Calibri"/>
                <a:cs typeface="Calibri"/>
                <a:sym typeface="Calibri"/>
              </a:rPr>
              <a:t>Spikes</a:t>
            </a:r>
            <a:r>
              <a:rPr lang="es-ES" sz="1800" u="none" strike="noStrike" cap="none">
                <a:solidFill>
                  <a:srgbClr val="012754"/>
                </a:solidFill>
                <a:latin typeface="Century Gothic" panose="020B0502020202020204" pitchFamily="34" charset="0"/>
                <a:ea typeface="Calibri"/>
                <a:cs typeface="Calibri"/>
                <a:sym typeface="Calibri"/>
              </a:rPr>
              <a:t>” o espigas en el borde</a:t>
            </a:r>
            <a:br>
              <a:rPr lang="es-ES" sz="1800" u="none" strike="noStrike" cap="none">
                <a:solidFill>
                  <a:srgbClr val="012754"/>
                </a:solidFill>
                <a:latin typeface="Century Gothic" panose="020B0502020202020204" pitchFamily="34" charset="0"/>
                <a:ea typeface="Calibri"/>
                <a:cs typeface="Calibri"/>
                <a:sym typeface="Calibri"/>
              </a:rPr>
            </a:br>
            <a:r>
              <a:rPr lang="es-ES" sz="1800" u="none" strike="noStrike" cap="none">
                <a:solidFill>
                  <a:srgbClr val="012754"/>
                </a:solidFill>
                <a:latin typeface="Century Gothic" panose="020B0502020202020204" pitchFamily="34" charset="0"/>
                <a:ea typeface="Calibri"/>
                <a:cs typeface="Calibri"/>
                <a:sym typeface="Calibri"/>
              </a:rPr>
              <a:t>Borde dentado</a:t>
            </a:r>
          </a:p>
        </p:txBody>
      </p:sp>
      <p:sp>
        <p:nvSpPr>
          <p:cNvPr id="15" name="Marcador de contenido 14">
            <a:extLst>
              <a:ext uri="{FF2B5EF4-FFF2-40B4-BE49-F238E27FC236}">
                <a16:creationId xmlns:a16="http://schemas.microsoft.com/office/drawing/2014/main" id="{BDCB147C-0BA0-3A0A-A083-9AD58C1D578B}"/>
              </a:ext>
            </a:extLst>
          </p:cNvPr>
          <p:cNvSpPr>
            <a:spLocks noGrp="1"/>
          </p:cNvSpPr>
          <p:nvPr>
            <p:ph sz="quarter" idx="24"/>
          </p:nvPr>
        </p:nvSpPr>
        <p:spPr>
          <a:xfrm>
            <a:off x="1524000" y="6127750"/>
            <a:ext cx="10352992" cy="428367"/>
          </a:xfrm>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4" name="Imagen 3">
            <a:extLst>
              <a:ext uri="{FF2B5EF4-FFF2-40B4-BE49-F238E27FC236}">
                <a16:creationId xmlns:a16="http://schemas.microsoft.com/office/drawing/2014/main" id="{FE5CAEF0-10AD-F123-71D9-8C6B61A4859E}"/>
              </a:ext>
            </a:extLst>
          </p:cNvPr>
          <p:cNvPicPr>
            <a:picLocks noChangeAspect="1"/>
          </p:cNvPicPr>
          <p:nvPr/>
        </p:nvPicPr>
        <p:blipFill>
          <a:blip r:embed="rId3"/>
          <a:stretch>
            <a:fillRect/>
          </a:stretch>
        </p:blipFill>
        <p:spPr>
          <a:xfrm>
            <a:off x="468184" y="2128203"/>
            <a:ext cx="5951570" cy="3945572"/>
          </a:xfrm>
          <a:prstGeom prst="rect">
            <a:avLst/>
          </a:prstGeom>
        </p:spPr>
      </p:pic>
    </p:spTree>
    <p:extLst>
      <p:ext uri="{BB962C8B-B14F-4D97-AF65-F5344CB8AC3E}">
        <p14:creationId xmlns:p14="http://schemas.microsoft.com/office/powerpoint/2010/main" val="2361441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B4FE-6B2A-F73D-FE60-0BE914E9DDE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784302-95F6-4498-ED26-A30670B1B475}"/>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Diagnóstico diferencial</a:t>
            </a:r>
            <a:endParaRPr lang="es-ES"/>
          </a:p>
        </p:txBody>
      </p:sp>
      <p:sp>
        <p:nvSpPr>
          <p:cNvPr id="9" name="Marcador de contenido 8">
            <a:extLst>
              <a:ext uri="{FF2B5EF4-FFF2-40B4-BE49-F238E27FC236}">
                <a16:creationId xmlns:a16="http://schemas.microsoft.com/office/drawing/2014/main" id="{6F85BE61-7684-E57A-3352-D580FDF2288D}"/>
              </a:ext>
            </a:extLst>
          </p:cNvPr>
          <p:cNvSpPr>
            <a:spLocks noGrp="1"/>
          </p:cNvSpPr>
          <p:nvPr>
            <p:ph sz="quarter" idx="18"/>
          </p:nvPr>
        </p:nvSpPr>
        <p:spPr/>
        <p:txBody>
          <a:bodyPr>
            <a:normAutofit/>
          </a:bodyPr>
          <a:lstStyle/>
          <a:p>
            <a:r>
              <a:rPr lang="es-ES"/>
              <a:t>ONICOMICOSIS</a:t>
            </a:r>
          </a:p>
        </p:txBody>
      </p:sp>
      <p:graphicFrame>
        <p:nvGraphicFramePr>
          <p:cNvPr id="7" name="Google Shape;129;p5">
            <a:extLst>
              <a:ext uri="{FF2B5EF4-FFF2-40B4-BE49-F238E27FC236}">
                <a16:creationId xmlns:a16="http://schemas.microsoft.com/office/drawing/2014/main" id="{4A204392-333B-4802-6316-43BBC148BDA0}"/>
              </a:ext>
            </a:extLst>
          </p:cNvPr>
          <p:cNvGraphicFramePr/>
          <p:nvPr>
            <p:extLst>
              <p:ext uri="{D42A27DB-BD31-4B8C-83A1-F6EECF244321}">
                <p14:modId xmlns:p14="http://schemas.microsoft.com/office/powerpoint/2010/main" val="459684340"/>
              </p:ext>
            </p:extLst>
          </p:nvPr>
        </p:nvGraphicFramePr>
        <p:xfrm>
          <a:off x="323245" y="1710348"/>
          <a:ext cx="11545510" cy="3449427"/>
        </p:xfrm>
        <a:graphic>
          <a:graphicData uri="http://schemas.openxmlformats.org/drawingml/2006/table">
            <a:tbl>
              <a:tblPr>
                <a:noFill/>
                <a:tableStyleId>{AF36A666-B37A-4BE9-B631-64DC373C0E63}</a:tableStyleId>
              </a:tblPr>
              <a:tblGrid>
                <a:gridCol w="1752443">
                  <a:extLst>
                    <a:ext uri="{9D8B030D-6E8A-4147-A177-3AD203B41FA5}">
                      <a16:colId xmlns:a16="http://schemas.microsoft.com/office/drawing/2014/main" val="20000"/>
                    </a:ext>
                  </a:extLst>
                </a:gridCol>
                <a:gridCol w="3241610">
                  <a:extLst>
                    <a:ext uri="{9D8B030D-6E8A-4147-A177-3AD203B41FA5}">
                      <a16:colId xmlns:a16="http://schemas.microsoft.com/office/drawing/2014/main" val="20001"/>
                    </a:ext>
                  </a:extLst>
                </a:gridCol>
                <a:gridCol w="3381794">
                  <a:extLst>
                    <a:ext uri="{9D8B030D-6E8A-4147-A177-3AD203B41FA5}">
                      <a16:colId xmlns:a16="http://schemas.microsoft.com/office/drawing/2014/main" val="20002"/>
                    </a:ext>
                  </a:extLst>
                </a:gridCol>
                <a:gridCol w="3169663">
                  <a:extLst>
                    <a:ext uri="{9D8B030D-6E8A-4147-A177-3AD203B41FA5}">
                      <a16:colId xmlns:a16="http://schemas.microsoft.com/office/drawing/2014/main" val="20003"/>
                    </a:ext>
                  </a:extLst>
                </a:gridCol>
              </a:tblGrid>
              <a:tr h="238577">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Característica</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Onicomicosis</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a:solidFill>
                            <a:schemeClr val="lt1"/>
                          </a:solidFill>
                          <a:latin typeface="Century Gothic" panose="020B0502020202020204" pitchFamily="34" charset="0"/>
                          <a:ea typeface="Montserrat"/>
                          <a:cs typeface="Montserrat"/>
                          <a:sym typeface="Montserrat"/>
                        </a:rPr>
                        <a:t>Psoriasis Ungueal</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200" b="1" i="0" u="none" strike="noStrike" cap="none" err="1">
                          <a:solidFill>
                            <a:schemeClr val="lt1"/>
                          </a:solidFill>
                          <a:latin typeface="Century Gothic" panose="020B0502020202020204" pitchFamily="34" charset="0"/>
                          <a:ea typeface="Montserrat"/>
                          <a:cs typeface="Montserrat"/>
                          <a:sym typeface="Montserrat"/>
                        </a:rPr>
                        <a:t>Onicopatía</a:t>
                      </a:r>
                      <a:r>
                        <a:rPr lang="es-ES" sz="1200" b="1" i="0" u="none" strike="noStrike" cap="none">
                          <a:solidFill>
                            <a:schemeClr val="lt1"/>
                          </a:solidFill>
                          <a:latin typeface="Century Gothic" panose="020B0502020202020204" pitchFamily="34" charset="0"/>
                          <a:ea typeface="Montserrat"/>
                          <a:cs typeface="Montserrat"/>
                          <a:sym typeface="Montserrat"/>
                        </a:rPr>
                        <a:t> </a:t>
                      </a:r>
                      <a:r>
                        <a:rPr lang="es-ES" sz="1200" b="1" i="0" u="none" strike="noStrike" cap="none" err="1">
                          <a:solidFill>
                            <a:schemeClr val="lt1"/>
                          </a:solidFill>
                          <a:latin typeface="Century Gothic" panose="020B0502020202020204" pitchFamily="34" charset="0"/>
                          <a:ea typeface="Montserrat"/>
                          <a:cs typeface="Montserrat"/>
                          <a:sym typeface="Montserrat"/>
                        </a:rPr>
                        <a:t>Microtraumática</a:t>
                      </a:r>
                      <a:endParaRPr sz="1200" b="1" i="0" u="none" strike="noStrike" cap="none">
                        <a:solidFill>
                          <a:schemeClr val="lt1"/>
                        </a:solidFill>
                        <a:latin typeface="Century Gothic" panose="020B0502020202020204" pitchFamily="34" charset="0"/>
                        <a:ea typeface="Montserrat"/>
                        <a:cs typeface="Montserrat"/>
                        <a:sym typeface="Montserrat"/>
                      </a:endParaRPr>
                    </a:p>
                  </a:txBody>
                  <a:tcPr marL="43075" marR="43075" marT="21550" marB="21550" anchor="ctr">
                    <a:solidFill>
                      <a:srgbClr val="012754"/>
                    </a:solidFill>
                  </a:tcPr>
                </a:tc>
                <a:extLst>
                  <a:ext uri="{0D108BD9-81ED-4DB2-BD59-A6C34878D82A}">
                    <a16:rowId xmlns:a16="http://schemas.microsoft.com/office/drawing/2014/main" val="10000"/>
                  </a:ext>
                </a:extLst>
              </a:tr>
              <a:tr h="340826">
                <a:tc>
                  <a:txBody>
                    <a:bodyPr/>
                    <a:lstStyle/>
                    <a:p>
                      <a:pPr marL="0" marR="0" lvl="0" indent="0" algn="ctr" rtl="0">
                        <a:spcBef>
                          <a:spcPts val="0"/>
                        </a:spcBef>
                        <a:spcAft>
                          <a:spcPts val="0"/>
                        </a:spcAft>
                        <a:buNone/>
                      </a:pPr>
                      <a:r>
                        <a:rPr lang="es-ES" sz="1200" b="1" i="0" u="none" strike="noStrike" cap="none">
                          <a:solidFill>
                            <a:srgbClr val="012754"/>
                          </a:solidFill>
                          <a:latin typeface="Century Gothic" panose="020B0502020202020204" pitchFamily="34" charset="0"/>
                          <a:ea typeface="Montserrat"/>
                          <a:cs typeface="Montserrat"/>
                          <a:sym typeface="Montserrat"/>
                        </a:rPr>
                        <a:t>Etiología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u="none" strike="noStrike" cap="none">
                          <a:solidFill>
                            <a:srgbClr val="012754"/>
                          </a:solidFill>
                          <a:latin typeface="Century Gothic" panose="020B0502020202020204" pitchFamily="34" charset="0"/>
                          <a:ea typeface="Montserrat Light"/>
                          <a:cs typeface="Montserrat Light"/>
                          <a:sym typeface="Montserrat Light"/>
                        </a:rPr>
                        <a:t>Infección fúngica por dermatofitos, levaduras o mohos.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Enfermedad inflamatoria crónica autoinmune.</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Trauma repetitivo o agudo en la uña.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1"/>
                  </a:ext>
                </a:extLst>
              </a:tr>
              <a:tr h="54532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Factores de Riesgo</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Diabetes, inmunosupresión, edad avanzada, humedad excesiva, uso prolongado de calzado cerrado.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Historia familiar de psoriasis, estrés, infecciones, traumatismos.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Deportes o actividades que generen </a:t>
                      </a:r>
                      <a:r>
                        <a:rPr lang="es-ES" sz="1000" b="0" i="0" err="1">
                          <a:solidFill>
                            <a:srgbClr val="012754"/>
                          </a:solidFill>
                          <a:latin typeface="Century Gothic" panose="020B0502020202020204" pitchFamily="34" charset="0"/>
                          <a:ea typeface="Montserrat Light"/>
                          <a:cs typeface="Montserrat Light"/>
                          <a:sym typeface="Montserrat Light"/>
                        </a:rPr>
                        <a:t>microtraumas</a:t>
                      </a:r>
                      <a:r>
                        <a:rPr lang="es-ES" sz="1000" b="0" i="0">
                          <a:solidFill>
                            <a:srgbClr val="012754"/>
                          </a:solidFill>
                          <a:latin typeface="Century Gothic" panose="020B0502020202020204" pitchFamily="34" charset="0"/>
                          <a:ea typeface="Montserrat Light"/>
                          <a:cs typeface="Montserrat Light"/>
                          <a:sym typeface="Montserrat Light"/>
                        </a:rPr>
                        <a:t> repetitivos, calzado inadecuado.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2"/>
                  </a:ext>
                </a:extLst>
              </a:tr>
              <a:tr h="54532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Presentación Clínica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Uñas engrosadas, decoloradas (amarillo, marrón),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hiperqueratosis.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Pitting</a:t>
                      </a:r>
                      <a:r>
                        <a:rPr lang="es-ES" sz="1000" b="0" i="0">
                          <a:solidFill>
                            <a:srgbClr val="012754"/>
                          </a:solidFill>
                          <a:latin typeface="Century Gothic" panose="020B0502020202020204" pitchFamily="34" charset="0"/>
                          <a:ea typeface="Montserrat Light"/>
                          <a:cs typeface="Montserrat Light"/>
                          <a:sym typeface="Montserrat Light"/>
                        </a:rPr>
                        <a:t> ungueal, manchas de aceite,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hiperqueratosis subungueal.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Uñas engrosadas, decoloración (blanco, amarillo),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hematomas subungueales.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3"/>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Dermatoscopia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Bordes proximales irregulares con espigas, estrías longitudinales.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Pitting</a:t>
                      </a:r>
                      <a:r>
                        <a:rPr lang="es-ES" sz="1000" b="0" i="0">
                          <a:solidFill>
                            <a:srgbClr val="012754"/>
                          </a:solidFill>
                          <a:latin typeface="Century Gothic" panose="020B0502020202020204" pitchFamily="34" charset="0"/>
                          <a:ea typeface="Montserrat Light"/>
                          <a:cs typeface="Montserrat Light"/>
                          <a:sym typeface="Montserrat Light"/>
                        </a:rPr>
                        <a:t>, manchas de aceite, </a:t>
                      </a:r>
                      <a:r>
                        <a:rPr lang="es-ES" sz="1000" b="0" i="0" err="1">
                          <a:solidFill>
                            <a:srgbClr val="012754"/>
                          </a:solidFill>
                          <a:latin typeface="Century Gothic" panose="020B0502020202020204" pitchFamily="34" charset="0"/>
                          <a:ea typeface="Montserrat Light"/>
                          <a:cs typeface="Montserrat Light"/>
                          <a:sym typeface="Montserrat Light"/>
                        </a:rPr>
                        <a:t>onicólisis</a:t>
                      </a:r>
                      <a:r>
                        <a:rPr lang="es-ES" sz="1000" b="0" i="0">
                          <a:solidFill>
                            <a:srgbClr val="012754"/>
                          </a:solidFill>
                          <a:latin typeface="Century Gothic" panose="020B0502020202020204" pitchFamily="34" charset="0"/>
                          <a:ea typeface="Montserrat Light"/>
                          <a:cs typeface="Montserrat Light"/>
                          <a:sym typeface="Montserrat Light"/>
                        </a:rPr>
                        <a:t> con borde eritematoso, hemorragias en astilla.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Bordes lineales sin espigas, patrón homogéneo parcial o total.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4"/>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Histopatología</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Hifas fúngicas visibles con PAS, cultivo positivo para hongos.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Hiperqueratosis con </a:t>
                      </a:r>
                      <a:r>
                        <a:rPr lang="es-ES" sz="1000" b="0" i="0" err="1">
                          <a:solidFill>
                            <a:srgbClr val="012754"/>
                          </a:solidFill>
                          <a:latin typeface="Century Gothic" panose="020B0502020202020204" pitchFamily="34" charset="0"/>
                          <a:ea typeface="Montserrat Light"/>
                          <a:cs typeface="Montserrat Light"/>
                          <a:sym typeface="Montserrat Light"/>
                        </a:rPr>
                        <a:t>parakeratosis</a:t>
                      </a:r>
                      <a:r>
                        <a:rPr lang="es-ES" sz="1000" b="0" i="0">
                          <a:solidFill>
                            <a:srgbClr val="012754"/>
                          </a:solidFill>
                          <a:latin typeface="Century Gothic" panose="020B0502020202020204" pitchFamily="34" charset="0"/>
                          <a:ea typeface="Montserrat Light"/>
                          <a:cs typeface="Montserrat Light"/>
                          <a:sym typeface="Montserrat Light"/>
                        </a:rPr>
                        <a:t>, infiltración neutrofílica, PAS negativo.</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Ausencia de hifas fúngicas, cambios traumáticos en la matriz ungueal.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5"/>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Complicaciones</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Infecciones bacterianas secundarias, distrofia ungueal permanente, dolor.</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Deformidades ungueales crónicas, afectación funcional y estética de las uñas.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Distrofia ungueal permanente, hematomas recurrentes, infecciones secundarias.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6"/>
                  </a:ext>
                </a:extLst>
              </a:tr>
              <a:tr h="443075">
                <a:tc>
                  <a:txBody>
                    <a:bodyPr/>
                    <a:lstStyle/>
                    <a:p>
                      <a:pPr marL="0" marR="0" lvl="0" indent="0" algn="ctr" rtl="0">
                        <a:spcBef>
                          <a:spcPts val="0"/>
                        </a:spcBef>
                        <a:spcAft>
                          <a:spcPts val="0"/>
                        </a:spcAft>
                        <a:buNone/>
                      </a:pPr>
                      <a:r>
                        <a:rPr lang="es-ES" sz="1200" b="1" i="0">
                          <a:solidFill>
                            <a:srgbClr val="012754"/>
                          </a:solidFill>
                          <a:latin typeface="Century Gothic" panose="020B0502020202020204" pitchFamily="34" charset="0"/>
                          <a:ea typeface="Montserrat"/>
                          <a:cs typeface="Montserrat"/>
                          <a:sym typeface="Montserrat"/>
                        </a:rPr>
                        <a:t>Tratamiento</a:t>
                      </a:r>
                      <a:endParaRPr b="1"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Antifúngicos tópicos (</a:t>
                      </a: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y orales (</a:t>
                      </a:r>
                      <a:r>
                        <a:rPr lang="es-ES" sz="1000" b="0" i="0" err="1">
                          <a:solidFill>
                            <a:srgbClr val="012754"/>
                          </a:solidFill>
                          <a:latin typeface="Century Gothic" panose="020B0502020202020204" pitchFamily="34" charset="0"/>
                          <a:ea typeface="Montserrat Light"/>
                          <a:cs typeface="Montserrat Light"/>
                          <a:sym typeface="Montserrat Light"/>
                        </a:rPr>
                        <a:t>terbinafina</a:t>
                      </a:r>
                      <a:r>
                        <a:rPr lang="es-ES" sz="1000" b="0" i="0">
                          <a:solidFill>
                            <a:srgbClr val="012754"/>
                          </a:solidFill>
                          <a:latin typeface="Century Gothic" panose="020B0502020202020204" pitchFamily="34" charset="0"/>
                          <a:ea typeface="Montserrat Light"/>
                          <a:cs typeface="Montserrat Light"/>
                          <a:sym typeface="Montserrat Light"/>
                        </a:rPr>
                        <a:t>, itraconazol).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Corticoides tópicos, </a:t>
                      </a:r>
                      <a:r>
                        <a:rPr lang="es-ES" sz="1000" b="0" i="0" err="1">
                          <a:solidFill>
                            <a:srgbClr val="012754"/>
                          </a:solidFill>
                          <a:latin typeface="Century Gothic" panose="020B0502020202020204" pitchFamily="34" charset="0"/>
                          <a:ea typeface="Montserrat Light"/>
                          <a:cs typeface="Montserrat Light"/>
                          <a:sym typeface="Montserrat Light"/>
                        </a:rPr>
                        <a:t>calcipotriol</a:t>
                      </a:r>
                      <a:r>
                        <a:rPr lang="es-ES" sz="1000" b="0" i="0">
                          <a:solidFill>
                            <a:srgbClr val="012754"/>
                          </a:solidFill>
                          <a:latin typeface="Century Gothic" panose="020B0502020202020204" pitchFamily="34" charset="0"/>
                          <a:ea typeface="Montserrat Light"/>
                          <a:cs typeface="Montserrat Light"/>
                          <a:sym typeface="Montserrat Light"/>
                        </a:rPr>
                        <a:t>, tratamientos sistémicos (metotrexato, biológicos).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l"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Protección de la uña, evitar trauma, tratamiento de infecciones secundarias.</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7"/>
                  </a:ext>
                </a:extLst>
              </a:tr>
            </a:tbl>
          </a:graphicData>
        </a:graphic>
      </p:graphicFrame>
      <p:pic>
        <p:nvPicPr>
          <p:cNvPr id="10" name="Google Shape;130;p5">
            <a:extLst>
              <a:ext uri="{FF2B5EF4-FFF2-40B4-BE49-F238E27FC236}">
                <a16:creationId xmlns:a16="http://schemas.microsoft.com/office/drawing/2014/main" id="{4C8D3F5A-550E-9DC7-A54B-FEAA844857C8}"/>
              </a:ext>
            </a:extLst>
          </p:cNvPr>
          <p:cNvPicPr preferRelativeResize="0"/>
          <p:nvPr/>
        </p:nvPicPr>
        <p:blipFill rotWithShape="1">
          <a:blip r:embed="rId3">
            <a:alphaModFix/>
          </a:blip>
          <a:srcRect l="27097" r="14297" b="14751"/>
          <a:stretch>
            <a:fillRect/>
          </a:stretch>
        </p:blipFill>
        <p:spPr>
          <a:xfrm>
            <a:off x="8730194" y="5237762"/>
            <a:ext cx="1268285" cy="1037734"/>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4" name="Google Shape;131;p5">
            <a:extLst>
              <a:ext uri="{FF2B5EF4-FFF2-40B4-BE49-F238E27FC236}">
                <a16:creationId xmlns:a16="http://schemas.microsoft.com/office/drawing/2014/main" id="{9AA9DDB2-E8A9-3507-4FDE-FADE338F291B}"/>
              </a:ext>
            </a:extLst>
          </p:cNvPr>
          <p:cNvPicPr preferRelativeResize="0"/>
          <p:nvPr/>
        </p:nvPicPr>
        <p:blipFill rotWithShape="1">
          <a:blip r:embed="rId4">
            <a:alphaModFix/>
          </a:blip>
          <a:srcRect l="8803" t="9199" r="22944" b="8803"/>
          <a:stretch/>
        </p:blipFill>
        <p:spPr>
          <a:xfrm rot="5400000">
            <a:off x="5437674" y="5144147"/>
            <a:ext cx="1037733" cy="1246736"/>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5" name="Google Shape;132;p5">
            <a:extLst>
              <a:ext uri="{FF2B5EF4-FFF2-40B4-BE49-F238E27FC236}">
                <a16:creationId xmlns:a16="http://schemas.microsoft.com/office/drawing/2014/main" id="{7F82A072-33EC-04AA-EF2E-785C696C615E}"/>
              </a:ext>
            </a:extLst>
          </p:cNvPr>
          <p:cNvSpPr txBox="1"/>
          <p:nvPr/>
        </p:nvSpPr>
        <p:spPr>
          <a:xfrm>
            <a:off x="10035763" y="5952450"/>
            <a:ext cx="1218325"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Onicopatía</a:t>
            </a:r>
            <a:r>
              <a:rPr lang="es-ES" sz="1000" b="1" u="none" strike="noStrike" cap="none">
                <a:solidFill>
                  <a:srgbClr val="012754"/>
                </a:solidFill>
                <a:latin typeface="Century Gothic" panose="020B0502020202020204" pitchFamily="34" charset="0"/>
                <a:ea typeface="Montserrat"/>
                <a:cs typeface="Montserrat"/>
                <a:sym typeface="Montserrat"/>
              </a:rPr>
              <a:t> psoriásica</a:t>
            </a:r>
            <a:endParaRPr sz="1000" b="1">
              <a:solidFill>
                <a:srgbClr val="012754"/>
              </a:solidFill>
              <a:latin typeface="Century Gothic" panose="020B0502020202020204" pitchFamily="34" charset="0"/>
            </a:endParaRPr>
          </a:p>
        </p:txBody>
      </p:sp>
      <p:sp>
        <p:nvSpPr>
          <p:cNvPr id="16" name="Google Shape;133;p5">
            <a:extLst>
              <a:ext uri="{FF2B5EF4-FFF2-40B4-BE49-F238E27FC236}">
                <a16:creationId xmlns:a16="http://schemas.microsoft.com/office/drawing/2014/main" id="{52BDCE59-6589-0AF0-9DA2-1F57E9BAE7D5}"/>
              </a:ext>
            </a:extLst>
          </p:cNvPr>
          <p:cNvSpPr txBox="1"/>
          <p:nvPr/>
        </p:nvSpPr>
        <p:spPr>
          <a:xfrm>
            <a:off x="6601457" y="6110970"/>
            <a:ext cx="131407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000" b="1" u="none" strike="noStrike" cap="none">
                <a:solidFill>
                  <a:srgbClr val="012754"/>
                </a:solidFill>
                <a:latin typeface="Century Gothic" panose="020B0502020202020204" pitchFamily="34" charset="0"/>
                <a:ea typeface="Montserrat"/>
                <a:cs typeface="Montserrat"/>
                <a:sym typeface="Montserrat"/>
              </a:rPr>
              <a:t>Onicomicosis</a:t>
            </a:r>
            <a:endParaRPr sz="1000" b="1">
              <a:solidFill>
                <a:srgbClr val="012754"/>
              </a:solidFill>
              <a:latin typeface="Century Gothic" panose="020B0502020202020204" pitchFamily="34" charset="0"/>
            </a:endParaRPr>
          </a:p>
        </p:txBody>
      </p:sp>
      <p:sp>
        <p:nvSpPr>
          <p:cNvPr id="18" name="Google Shape;135;p5">
            <a:extLst>
              <a:ext uri="{FF2B5EF4-FFF2-40B4-BE49-F238E27FC236}">
                <a16:creationId xmlns:a16="http://schemas.microsoft.com/office/drawing/2014/main" id="{A125DA65-B62C-3FEC-8039-4EB22D6DA9E7}"/>
              </a:ext>
            </a:extLst>
          </p:cNvPr>
          <p:cNvSpPr txBox="1"/>
          <p:nvPr/>
        </p:nvSpPr>
        <p:spPr>
          <a:xfrm>
            <a:off x="3387010" y="5963336"/>
            <a:ext cx="174531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ontserrat"/>
              <a:buNone/>
            </a:pPr>
            <a:r>
              <a:rPr lang="es-ES" sz="1000" b="1" u="none" strike="noStrike" cap="none" err="1">
                <a:solidFill>
                  <a:srgbClr val="012754"/>
                </a:solidFill>
                <a:latin typeface="Century Gothic" panose="020B0502020202020204" pitchFamily="34" charset="0"/>
                <a:ea typeface="Montserrat"/>
                <a:cs typeface="Montserrat"/>
                <a:sym typeface="Montserrat"/>
              </a:rPr>
              <a:t>Onicopatía</a:t>
            </a:r>
            <a:r>
              <a:rPr lang="es-ES" sz="1000" b="1" u="none" strike="noStrike" cap="none">
                <a:solidFill>
                  <a:srgbClr val="012754"/>
                </a:solidFill>
                <a:latin typeface="Century Gothic" panose="020B0502020202020204" pitchFamily="34" charset="0"/>
                <a:ea typeface="Montserrat"/>
                <a:cs typeface="Montserrat"/>
                <a:sym typeface="Montserrat"/>
              </a:rPr>
              <a:t> </a:t>
            </a:r>
            <a:r>
              <a:rPr lang="es-ES" sz="1000" b="1" u="none" strike="noStrike" cap="none" err="1">
                <a:solidFill>
                  <a:srgbClr val="012754"/>
                </a:solidFill>
                <a:latin typeface="Century Gothic" panose="020B0502020202020204" pitchFamily="34" charset="0"/>
                <a:ea typeface="Montserrat"/>
                <a:cs typeface="Montserrat"/>
                <a:sym typeface="Montserrat"/>
              </a:rPr>
              <a:t>microtraumatica</a:t>
            </a:r>
            <a:endParaRPr sz="1000" b="1" u="none" strike="noStrike" cap="none">
              <a:solidFill>
                <a:srgbClr val="012754"/>
              </a:solidFill>
              <a:latin typeface="Century Gothic" panose="020B0502020202020204" pitchFamily="34" charset="0"/>
              <a:ea typeface="Montserrat"/>
              <a:cs typeface="Montserrat"/>
              <a:sym typeface="Montserrat"/>
            </a:endParaRPr>
          </a:p>
        </p:txBody>
      </p:sp>
      <p:sp>
        <p:nvSpPr>
          <p:cNvPr id="20" name="Marcador de contenido 19">
            <a:extLst>
              <a:ext uri="{FF2B5EF4-FFF2-40B4-BE49-F238E27FC236}">
                <a16:creationId xmlns:a16="http://schemas.microsoft.com/office/drawing/2014/main" id="{010429CA-C534-9999-7312-0FC157A01569}"/>
              </a:ext>
            </a:extLst>
          </p:cNvPr>
          <p:cNvSpPr>
            <a:spLocks noGrp="1"/>
          </p:cNvSpPr>
          <p:nvPr>
            <p:ph sz="quarter" idx="24"/>
          </p:nvPr>
        </p:nvSpPr>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19" name="Imagen 18">
            <a:extLst>
              <a:ext uri="{FF2B5EF4-FFF2-40B4-BE49-F238E27FC236}">
                <a16:creationId xmlns:a16="http://schemas.microsoft.com/office/drawing/2014/main" id="{C3BA3520-0528-26F5-9741-48F16651E738}"/>
              </a:ext>
            </a:extLst>
          </p:cNvPr>
          <p:cNvPicPr>
            <a:picLocks noChangeAspect="1"/>
          </p:cNvPicPr>
          <p:nvPr/>
        </p:nvPicPr>
        <p:blipFill>
          <a:blip r:embed="rId5">
            <a:alphaModFix/>
          </a:blip>
          <a:stretch>
            <a:fillRect/>
          </a:stretch>
        </p:blipFill>
        <p:spPr>
          <a:xfrm>
            <a:off x="2090952" y="5231811"/>
            <a:ext cx="1279565" cy="1080000"/>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293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BB11-16BF-C4C1-955E-F1CCF92F661A}"/>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0FF6E939-85DD-6AD9-57A3-2BFE9364A962}"/>
              </a:ext>
            </a:extLst>
          </p:cNvPr>
          <p:cNvGrpSpPr/>
          <p:nvPr/>
        </p:nvGrpSpPr>
        <p:grpSpPr>
          <a:xfrm>
            <a:off x="1079500" y="1651001"/>
            <a:ext cx="10033000" cy="4597399"/>
            <a:chOff x="787400" y="1676401"/>
            <a:chExt cx="4953000" cy="3754967"/>
          </a:xfrm>
        </p:grpSpPr>
        <p:sp>
          <p:nvSpPr>
            <p:cNvPr id="4" name="Rectángulo 3">
              <a:extLst>
                <a:ext uri="{FF2B5EF4-FFF2-40B4-BE49-F238E27FC236}">
                  <a16:creationId xmlns:a16="http://schemas.microsoft.com/office/drawing/2014/main" id="{CC27868E-F0A2-D5CE-5B80-20B0EAB1C900}"/>
                </a:ext>
              </a:extLst>
            </p:cNvPr>
            <p:cNvSpPr/>
            <p:nvPr/>
          </p:nvSpPr>
          <p:spPr>
            <a:xfrm>
              <a:off x="914400" y="1676401"/>
              <a:ext cx="4800600" cy="3644900"/>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Imagen 11">
              <a:extLst>
                <a:ext uri="{FF2B5EF4-FFF2-40B4-BE49-F238E27FC236}">
                  <a16:creationId xmlns:a16="http://schemas.microsoft.com/office/drawing/2014/main" id="{5F236080-3E5C-2E6A-26F8-C41841B1257D}"/>
                </a:ext>
              </a:extLst>
            </p:cNvPr>
            <p:cNvPicPr>
              <a:picLocks noChangeAspect="1"/>
            </p:cNvPicPr>
            <p:nvPr/>
          </p:nvPicPr>
          <p:blipFill>
            <a:blip r:embed="rId3"/>
            <a:srcRect b="23005"/>
            <a:stretch>
              <a:fillRect/>
            </a:stretch>
          </p:blipFill>
          <p:spPr>
            <a:xfrm>
              <a:off x="787400" y="5325066"/>
              <a:ext cx="4953000" cy="106302"/>
            </a:xfrm>
            <a:prstGeom prst="rect">
              <a:avLst/>
            </a:prstGeom>
          </p:spPr>
        </p:pic>
      </p:grpSp>
      <p:sp>
        <p:nvSpPr>
          <p:cNvPr id="2" name="Marcador de contenido 1">
            <a:extLst>
              <a:ext uri="{FF2B5EF4-FFF2-40B4-BE49-F238E27FC236}">
                <a16:creationId xmlns:a16="http://schemas.microsoft.com/office/drawing/2014/main" id="{F97F478F-8D04-C3E3-A6D9-C47E5206AB77}"/>
              </a:ext>
            </a:extLst>
          </p:cNvPr>
          <p:cNvSpPr>
            <a:spLocks noGrp="1"/>
          </p:cNvSpPr>
          <p:nvPr>
            <p:ph sz="quarter" idx="13"/>
          </p:nvPr>
        </p:nvSpPr>
        <p:spPr/>
        <p:txBody>
          <a:bodyPr/>
          <a:lstStyle/>
          <a:p>
            <a:r>
              <a:rPr lang="es-ES" sz="2400">
                <a:solidFill>
                  <a:srgbClr val="1F3864"/>
                </a:solidFill>
                <a:latin typeface="Century Gothic" panose="020B0502020202020204" pitchFamily="34" charset="0"/>
              </a:rPr>
              <a:t>Patogénesis de la psoriasis</a:t>
            </a:r>
            <a:r>
              <a:rPr lang="es-ES" sz="2400" baseline="30000">
                <a:solidFill>
                  <a:srgbClr val="1F3864"/>
                </a:solidFill>
                <a:latin typeface="Century Gothic" panose="020B0502020202020204" pitchFamily="34" charset="0"/>
              </a:rPr>
              <a:t>1-8</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68B9EAB9-6694-CD00-6523-9A4820E5B59D}"/>
              </a:ext>
            </a:extLst>
          </p:cNvPr>
          <p:cNvSpPr>
            <a:spLocks noGrp="1"/>
          </p:cNvSpPr>
          <p:nvPr>
            <p:ph sz="quarter" idx="18"/>
          </p:nvPr>
        </p:nvSpPr>
        <p:spPr/>
        <p:txBody>
          <a:bodyPr/>
          <a:lstStyle/>
          <a:p>
            <a:r>
              <a:rPr lang="es-ES"/>
              <a:t>PSORIASIS</a:t>
            </a:r>
          </a:p>
        </p:txBody>
      </p:sp>
      <p:grpSp>
        <p:nvGrpSpPr>
          <p:cNvPr id="6" name="Google Shape;976;p42">
            <a:extLst>
              <a:ext uri="{FF2B5EF4-FFF2-40B4-BE49-F238E27FC236}">
                <a16:creationId xmlns:a16="http://schemas.microsoft.com/office/drawing/2014/main" id="{4E72C4DC-B87F-154B-BA3E-F16B02872155}"/>
              </a:ext>
            </a:extLst>
          </p:cNvPr>
          <p:cNvGrpSpPr/>
          <p:nvPr/>
        </p:nvGrpSpPr>
        <p:grpSpPr>
          <a:xfrm>
            <a:off x="1697337" y="1681759"/>
            <a:ext cx="9188066" cy="4294755"/>
            <a:chOff x="1141095" y="1426210"/>
            <a:chExt cx="10069195" cy="4706620"/>
          </a:xfrm>
        </p:grpSpPr>
        <p:sp>
          <p:nvSpPr>
            <p:cNvPr id="7" name="Google Shape;977;p42">
              <a:extLst>
                <a:ext uri="{FF2B5EF4-FFF2-40B4-BE49-F238E27FC236}">
                  <a16:creationId xmlns:a16="http://schemas.microsoft.com/office/drawing/2014/main" id="{CF0136EE-A2A1-BF26-0EF6-D432F7D84423}"/>
                </a:ext>
              </a:extLst>
            </p:cNvPr>
            <p:cNvSpPr/>
            <p:nvPr/>
          </p:nvSpPr>
          <p:spPr>
            <a:xfrm rot="-10282325">
              <a:off x="2766695" y="2990850"/>
              <a:ext cx="1630680" cy="1412875"/>
            </a:xfrm>
            <a:prstGeom prst="arc">
              <a:avLst>
                <a:gd name="adj1" fmla="val 16799473"/>
                <a:gd name="adj2" fmla="val 3137848"/>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8" name="Google Shape;978;p42">
              <a:extLst>
                <a:ext uri="{FF2B5EF4-FFF2-40B4-BE49-F238E27FC236}">
                  <a16:creationId xmlns:a16="http://schemas.microsoft.com/office/drawing/2014/main" id="{352050B9-71F2-D3C1-7EAC-4AB0B23E7B2D}"/>
                </a:ext>
              </a:extLst>
            </p:cNvPr>
            <p:cNvCxnSpPr/>
            <p:nvPr/>
          </p:nvCxnSpPr>
          <p:spPr>
            <a:xfrm rot="10800000" flipH="1">
              <a:off x="9699625" y="3997325"/>
              <a:ext cx="4445" cy="456565"/>
            </a:xfrm>
            <a:prstGeom prst="straightConnector1">
              <a:avLst/>
            </a:prstGeom>
            <a:noFill/>
            <a:ln w="57150" cap="flat" cmpd="sng">
              <a:solidFill>
                <a:srgbClr val="833355"/>
              </a:solidFill>
              <a:prstDash val="dot"/>
              <a:round/>
              <a:headEnd type="none" w="sm" len="sm"/>
              <a:tailEnd type="triangle" w="med" len="med"/>
            </a:ln>
          </p:spPr>
        </p:cxnSp>
        <p:cxnSp>
          <p:nvCxnSpPr>
            <p:cNvPr id="9" name="Google Shape;979;p42">
              <a:extLst>
                <a:ext uri="{FF2B5EF4-FFF2-40B4-BE49-F238E27FC236}">
                  <a16:creationId xmlns:a16="http://schemas.microsoft.com/office/drawing/2014/main" id="{62503DF0-25BF-5127-E979-9BCB30491C14}"/>
                </a:ext>
              </a:extLst>
            </p:cNvPr>
            <p:cNvCxnSpPr/>
            <p:nvPr/>
          </p:nvCxnSpPr>
          <p:spPr>
            <a:xfrm rot="10800000">
              <a:off x="10822940" y="4137025"/>
              <a:ext cx="0" cy="1483995"/>
            </a:xfrm>
            <a:prstGeom prst="straightConnector1">
              <a:avLst/>
            </a:prstGeom>
            <a:noFill/>
            <a:ln w="12700" cap="flat" cmpd="sng">
              <a:solidFill>
                <a:srgbClr val="833355"/>
              </a:solidFill>
              <a:prstDash val="dot"/>
              <a:round/>
              <a:headEnd type="none" w="sm" len="sm"/>
              <a:tailEnd type="triangle" w="med" len="med"/>
            </a:ln>
          </p:spPr>
        </p:cxnSp>
        <p:sp>
          <p:nvSpPr>
            <p:cNvPr id="10" name="Google Shape;980;p42">
              <a:extLst>
                <a:ext uri="{FF2B5EF4-FFF2-40B4-BE49-F238E27FC236}">
                  <a16:creationId xmlns:a16="http://schemas.microsoft.com/office/drawing/2014/main" id="{4D5C66D4-FDAA-0B94-8CA5-DB2DB1EEC391}"/>
                </a:ext>
              </a:extLst>
            </p:cNvPr>
            <p:cNvSpPr/>
            <p:nvPr/>
          </p:nvSpPr>
          <p:spPr>
            <a:xfrm>
              <a:off x="5401310" y="1814830"/>
              <a:ext cx="5421630" cy="1664970"/>
            </a:xfrm>
            <a:custGeom>
              <a:avLst/>
              <a:gdLst/>
              <a:ahLst/>
              <a:cxnLst/>
              <a:rect l="l" t="t" r="r" b="b"/>
              <a:pathLst>
                <a:path w="5421630" h="1664970" extrusionOk="0">
                  <a:moveTo>
                    <a:pt x="5418837" y="1664970"/>
                  </a:moveTo>
                  <a:cubicBezTo>
                    <a:pt x="5430970" y="1099406"/>
                    <a:pt x="5443105" y="533843"/>
                    <a:pt x="4539966" y="257189"/>
                  </a:cubicBezTo>
                  <a:cubicBezTo>
                    <a:pt x="3636826" y="-19463"/>
                    <a:pt x="1818413" y="-7207"/>
                    <a:pt x="0" y="5049"/>
                  </a:cubicBezTo>
                </a:path>
              </a:pathLst>
            </a:custGeom>
            <a:noFill/>
            <a:ln w="12700" cap="flat" cmpd="sng">
              <a:solidFill>
                <a:srgbClr val="833355"/>
              </a:solidFill>
              <a:prstDash val="dot"/>
              <a:round/>
              <a:headEnd type="none" w="sm" len="sm"/>
              <a:tailEnd type="none" w="sm" len="sm"/>
            </a:ln>
          </p:spPr>
          <p:txBody>
            <a:bodyPr spcFirstLastPara="1" wrap="square" lIns="5313025"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1" name="Google Shape;981;p42">
              <a:extLst>
                <a:ext uri="{FF2B5EF4-FFF2-40B4-BE49-F238E27FC236}">
                  <a16:creationId xmlns:a16="http://schemas.microsoft.com/office/drawing/2014/main" id="{7FE390A6-E362-029E-A9EE-87DFC0F39970}"/>
                </a:ext>
              </a:extLst>
            </p:cNvPr>
            <p:cNvSpPr/>
            <p:nvPr/>
          </p:nvSpPr>
          <p:spPr>
            <a:xfrm rot="-4796656">
              <a:off x="7314565" y="3924935"/>
              <a:ext cx="628650" cy="2592705"/>
            </a:xfrm>
            <a:prstGeom prst="arc">
              <a:avLst>
                <a:gd name="adj1" fmla="val 16200000"/>
                <a:gd name="adj2" fmla="val 18859"/>
              </a:avLst>
            </a:prstGeom>
            <a:noFill/>
            <a:ln w="57150" cap="flat" cmpd="sng">
              <a:solidFill>
                <a:srgbClr val="833355"/>
              </a:solidFill>
              <a:prstDash val="dot"/>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13" name="Google Shape;983;p42">
              <a:extLst>
                <a:ext uri="{FF2B5EF4-FFF2-40B4-BE49-F238E27FC236}">
                  <a16:creationId xmlns:a16="http://schemas.microsoft.com/office/drawing/2014/main" id="{2740C2CD-D3C4-6C77-FC3C-9E612CB495B2}"/>
                </a:ext>
              </a:extLst>
            </p:cNvPr>
            <p:cNvSpPr/>
            <p:nvPr/>
          </p:nvSpPr>
          <p:spPr>
            <a:xfrm rot="-5895612" flipH="1">
              <a:off x="7630795" y="4019550"/>
              <a:ext cx="549910" cy="3247390"/>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14" name="Google Shape;984;p42">
              <a:extLst>
                <a:ext uri="{FF2B5EF4-FFF2-40B4-BE49-F238E27FC236}">
                  <a16:creationId xmlns:a16="http://schemas.microsoft.com/office/drawing/2014/main" id="{E826B33A-6A10-AB21-1E3F-387716E57FCA}"/>
                </a:ext>
              </a:extLst>
            </p:cNvPr>
            <p:cNvCxnSpPr/>
            <p:nvPr/>
          </p:nvCxnSpPr>
          <p:spPr>
            <a:xfrm>
              <a:off x="8484870" y="4901565"/>
              <a:ext cx="624205" cy="0"/>
            </a:xfrm>
            <a:prstGeom prst="straightConnector1">
              <a:avLst/>
            </a:prstGeom>
            <a:noFill/>
            <a:ln w="57150" cap="flat" cmpd="sng">
              <a:solidFill>
                <a:srgbClr val="833355"/>
              </a:solidFill>
              <a:prstDash val="dot"/>
              <a:round/>
              <a:headEnd type="none" w="sm" len="sm"/>
              <a:tailEnd type="triangle" w="med" len="med"/>
            </a:ln>
          </p:spPr>
        </p:cxnSp>
        <p:cxnSp>
          <p:nvCxnSpPr>
            <p:cNvPr id="15" name="Google Shape;985;p42">
              <a:extLst>
                <a:ext uri="{FF2B5EF4-FFF2-40B4-BE49-F238E27FC236}">
                  <a16:creationId xmlns:a16="http://schemas.microsoft.com/office/drawing/2014/main" id="{21E73F99-F843-A7D2-25B1-01A21D4AA4FE}"/>
                </a:ext>
              </a:extLst>
            </p:cNvPr>
            <p:cNvCxnSpPr/>
            <p:nvPr/>
          </p:nvCxnSpPr>
          <p:spPr>
            <a:xfrm>
              <a:off x="8624570" y="5932805"/>
              <a:ext cx="1661160" cy="0"/>
            </a:xfrm>
            <a:prstGeom prst="straightConnector1">
              <a:avLst/>
            </a:prstGeom>
            <a:noFill/>
            <a:ln w="12700" cap="flat" cmpd="sng">
              <a:solidFill>
                <a:srgbClr val="833355"/>
              </a:solidFill>
              <a:prstDash val="dot"/>
              <a:round/>
              <a:headEnd type="none" w="sm" len="sm"/>
              <a:tailEnd type="triangle" w="med" len="med"/>
            </a:ln>
          </p:spPr>
        </p:cxnSp>
        <p:sp>
          <p:nvSpPr>
            <p:cNvPr id="16" name="Google Shape;986;p42">
              <a:extLst>
                <a:ext uri="{FF2B5EF4-FFF2-40B4-BE49-F238E27FC236}">
                  <a16:creationId xmlns:a16="http://schemas.microsoft.com/office/drawing/2014/main" id="{BA627DB7-1201-3550-2E14-C1B962016BFF}"/>
                </a:ext>
              </a:extLst>
            </p:cNvPr>
            <p:cNvSpPr/>
            <p:nvPr/>
          </p:nvSpPr>
          <p:spPr>
            <a:xfrm rot="-6788365" flipH="1">
              <a:off x="5476240" y="3263900"/>
              <a:ext cx="2053590" cy="2163445"/>
            </a:xfrm>
            <a:prstGeom prst="arc">
              <a:avLst>
                <a:gd name="adj1" fmla="val 14424533"/>
                <a:gd name="adj2" fmla="val 18528579"/>
              </a:avLst>
            </a:prstGeom>
            <a:noFill/>
            <a:ln w="28575" cap="flat" cmpd="sng">
              <a:solidFill>
                <a:srgbClr val="9796CF"/>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7" name="Google Shape;987;p42">
              <a:extLst>
                <a:ext uri="{FF2B5EF4-FFF2-40B4-BE49-F238E27FC236}">
                  <a16:creationId xmlns:a16="http://schemas.microsoft.com/office/drawing/2014/main" id="{AE55BDF7-3491-70CF-C64A-81521423F4EB}"/>
                </a:ext>
              </a:extLst>
            </p:cNvPr>
            <p:cNvSpPr/>
            <p:nvPr/>
          </p:nvSpPr>
          <p:spPr>
            <a:xfrm rot="-5400000" flipH="1">
              <a:off x="4890135" y="2618105"/>
              <a:ext cx="922020" cy="782955"/>
            </a:xfrm>
            <a:prstGeom prst="arc">
              <a:avLst>
                <a:gd name="adj1" fmla="val 16463618"/>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19" name="Google Shape;988;p42">
              <a:extLst>
                <a:ext uri="{FF2B5EF4-FFF2-40B4-BE49-F238E27FC236}">
                  <a16:creationId xmlns:a16="http://schemas.microsoft.com/office/drawing/2014/main" id="{DA3FEBF0-8FB0-E507-7589-6F6FE842A7FC}"/>
                </a:ext>
              </a:extLst>
            </p:cNvPr>
            <p:cNvSpPr/>
            <p:nvPr/>
          </p:nvSpPr>
          <p:spPr>
            <a:xfrm rot="5400000">
              <a:off x="3513455" y="2222500"/>
              <a:ext cx="1301115" cy="1581785"/>
            </a:xfrm>
            <a:prstGeom prst="arc">
              <a:avLst>
                <a:gd name="adj1" fmla="val 16200000"/>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1" name="Google Shape;989;p42">
              <a:extLst>
                <a:ext uri="{FF2B5EF4-FFF2-40B4-BE49-F238E27FC236}">
                  <a16:creationId xmlns:a16="http://schemas.microsoft.com/office/drawing/2014/main" id="{201A3B7A-8FED-18AC-8E58-6E6416D4D740}"/>
                </a:ext>
              </a:extLst>
            </p:cNvPr>
            <p:cNvSpPr/>
            <p:nvPr/>
          </p:nvSpPr>
          <p:spPr>
            <a:xfrm rot="5400000">
              <a:off x="2987040" y="2252345"/>
              <a:ext cx="2381250" cy="1555115"/>
            </a:xfrm>
            <a:prstGeom prst="arc">
              <a:avLst>
                <a:gd name="adj1" fmla="val 16144567"/>
                <a:gd name="adj2" fmla="val 0"/>
              </a:avLst>
            </a:prstGeom>
            <a:noFill/>
            <a:ln w="12700" cap="flat" cmpd="sng">
              <a:solidFill>
                <a:srgbClr val="833355"/>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2" name="Google Shape;990;p42">
              <a:extLst>
                <a:ext uri="{FF2B5EF4-FFF2-40B4-BE49-F238E27FC236}">
                  <a16:creationId xmlns:a16="http://schemas.microsoft.com/office/drawing/2014/main" id="{7C60C7AA-3D78-D70A-2248-8649A29829B6}"/>
                </a:ext>
              </a:extLst>
            </p:cNvPr>
            <p:cNvSpPr/>
            <p:nvPr/>
          </p:nvSpPr>
          <p:spPr>
            <a:xfrm>
              <a:off x="5461000" y="1948815"/>
              <a:ext cx="4227195" cy="925830"/>
            </a:xfrm>
            <a:custGeom>
              <a:avLst/>
              <a:gdLst/>
              <a:ahLst/>
              <a:cxnLst/>
              <a:rect l="l" t="t" r="r" b="b"/>
              <a:pathLst>
                <a:path w="4227195" h="925830" extrusionOk="0">
                  <a:moveTo>
                    <a:pt x="4227195" y="925830"/>
                  </a:moveTo>
                  <a:cubicBezTo>
                    <a:pt x="4185751" y="605531"/>
                    <a:pt x="4144309" y="285233"/>
                    <a:pt x="3439777" y="132357"/>
                  </a:cubicBezTo>
                  <a:cubicBezTo>
                    <a:pt x="2735245" y="-20517"/>
                    <a:pt x="1367621" y="-5971"/>
                    <a:pt x="0" y="8576"/>
                  </a:cubicBezTo>
                </a:path>
              </a:pathLst>
            </a:custGeom>
            <a:noFill/>
            <a:ln w="57150" cap="flat" cmpd="sng">
              <a:solidFill>
                <a:srgbClr val="833355"/>
              </a:solidFill>
              <a:prstDash val="dot"/>
              <a:round/>
              <a:headEnd type="none" w="sm" len="sm"/>
              <a:tailEnd type="none" w="sm" len="sm"/>
            </a:ln>
          </p:spPr>
          <p:txBody>
            <a:bodyPr spcFirstLastPara="1" wrap="square" lIns="5370175" tIns="2216150" rIns="9415125" bIns="30372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23" name="Google Shape;991;p42">
              <a:extLst>
                <a:ext uri="{FF2B5EF4-FFF2-40B4-BE49-F238E27FC236}">
                  <a16:creationId xmlns:a16="http://schemas.microsoft.com/office/drawing/2014/main" id="{082D058F-540C-0008-2C99-9C678D24BE59}"/>
                </a:ext>
              </a:extLst>
            </p:cNvPr>
            <p:cNvCxnSpPr/>
            <p:nvPr/>
          </p:nvCxnSpPr>
          <p:spPr>
            <a:xfrm rot="10800000" flipH="1">
              <a:off x="3468370" y="2378710"/>
              <a:ext cx="889000" cy="458470"/>
            </a:xfrm>
            <a:prstGeom prst="straightConnector1">
              <a:avLst/>
            </a:prstGeom>
            <a:noFill/>
            <a:ln w="12700" cap="flat" cmpd="sng">
              <a:solidFill>
                <a:srgbClr val="833355"/>
              </a:solidFill>
              <a:prstDash val="dot"/>
              <a:round/>
              <a:headEnd type="none" w="sm" len="sm"/>
              <a:tailEnd type="triangle" w="med" len="med"/>
            </a:ln>
          </p:spPr>
        </p:cxnSp>
        <p:cxnSp>
          <p:nvCxnSpPr>
            <p:cNvPr id="24" name="Google Shape;992;p42">
              <a:extLst>
                <a:ext uri="{FF2B5EF4-FFF2-40B4-BE49-F238E27FC236}">
                  <a16:creationId xmlns:a16="http://schemas.microsoft.com/office/drawing/2014/main" id="{C75F1A10-041D-AD9F-6FC6-33D488877B74}"/>
                </a:ext>
              </a:extLst>
            </p:cNvPr>
            <p:cNvCxnSpPr/>
            <p:nvPr/>
          </p:nvCxnSpPr>
          <p:spPr>
            <a:xfrm>
              <a:off x="4980940" y="2362835"/>
              <a:ext cx="0" cy="300355"/>
            </a:xfrm>
            <a:prstGeom prst="straightConnector1">
              <a:avLst/>
            </a:prstGeom>
            <a:noFill/>
            <a:ln w="12700" cap="flat" cmpd="sng">
              <a:solidFill>
                <a:srgbClr val="833355"/>
              </a:solidFill>
              <a:prstDash val="dot"/>
              <a:round/>
              <a:headEnd type="none" w="sm" len="sm"/>
              <a:tailEnd type="triangle" w="med" len="med"/>
            </a:ln>
          </p:spPr>
        </p:cxnSp>
        <p:sp>
          <p:nvSpPr>
            <p:cNvPr id="25" name="Google Shape;993;p42">
              <a:extLst>
                <a:ext uri="{FF2B5EF4-FFF2-40B4-BE49-F238E27FC236}">
                  <a16:creationId xmlns:a16="http://schemas.microsoft.com/office/drawing/2014/main" id="{C35C0F96-A8CE-CD6A-C2ED-5418F89E52CA}"/>
                </a:ext>
              </a:extLst>
            </p:cNvPr>
            <p:cNvSpPr/>
            <p:nvPr/>
          </p:nvSpPr>
          <p:spPr>
            <a:xfrm rot="-5400000">
              <a:off x="6842125" y="3114675"/>
              <a:ext cx="633730" cy="5473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Innate</a:t>
              </a:r>
              <a:endParaRPr>
                <a:latin typeface="Century Gothic" panose="020B0502020202020204" pitchFamily="34" charset="0"/>
              </a:endParaRPr>
            </a:p>
          </p:txBody>
        </p:sp>
        <p:sp>
          <p:nvSpPr>
            <p:cNvPr id="26" name="Google Shape;994;p42">
              <a:extLst>
                <a:ext uri="{FF2B5EF4-FFF2-40B4-BE49-F238E27FC236}">
                  <a16:creationId xmlns:a16="http://schemas.microsoft.com/office/drawing/2014/main" id="{C51FA73D-77CB-3687-50BC-3726F80A6CF7}"/>
                </a:ext>
              </a:extLst>
            </p:cNvPr>
            <p:cNvSpPr/>
            <p:nvPr/>
          </p:nvSpPr>
          <p:spPr>
            <a:xfrm rot="5400000">
              <a:off x="7174865" y="3098800"/>
              <a:ext cx="819785" cy="5467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cap="none">
                  <a:solidFill>
                    <a:srgbClr val="000000"/>
                  </a:solidFill>
                  <a:latin typeface="Century Gothic"/>
                  <a:ea typeface="Century Gothic"/>
                  <a:cs typeface="Century Gothic"/>
                  <a:sym typeface="Century Gothic"/>
                </a:rPr>
                <a:t>Adaptive</a:t>
              </a:r>
              <a:endParaRPr>
                <a:latin typeface="Century Gothic" panose="020B0502020202020204" pitchFamily="34" charset="0"/>
              </a:endParaRPr>
            </a:p>
          </p:txBody>
        </p:sp>
        <p:sp>
          <p:nvSpPr>
            <p:cNvPr id="27" name="Google Shape;995;p42">
              <a:extLst>
                <a:ext uri="{FF2B5EF4-FFF2-40B4-BE49-F238E27FC236}">
                  <a16:creationId xmlns:a16="http://schemas.microsoft.com/office/drawing/2014/main" id="{4540A48F-64A4-84D7-659D-2688C4617960}"/>
                </a:ext>
              </a:extLst>
            </p:cNvPr>
            <p:cNvSpPr/>
            <p:nvPr/>
          </p:nvSpPr>
          <p:spPr>
            <a:xfrm>
              <a:off x="7379335" y="1708785"/>
              <a:ext cx="0" cy="4354195"/>
            </a:xfrm>
            <a:custGeom>
              <a:avLst/>
              <a:gdLst/>
              <a:ahLst/>
              <a:cxnLst/>
              <a:rect l="l" t="t" r="r" b="b"/>
              <a:pathLst>
                <a:path w="120000" h="4354195" extrusionOk="0">
                  <a:moveTo>
                    <a:pt x="0" y="0"/>
                  </a:moveTo>
                  <a:lnTo>
                    <a:pt x="0" y="4354195"/>
                  </a:lnTo>
                </a:path>
              </a:pathLst>
            </a:custGeom>
            <a:noFill/>
            <a:ln w="12700" cap="flat" cmpd="sng">
              <a:solidFill>
                <a:srgbClr val="7F7F7F"/>
              </a:solidFill>
              <a:prstDash val="dash"/>
              <a:round/>
              <a:headEnd type="none" w="sm" len="sm"/>
              <a:tailEnd type="none" w="sm" len="sm"/>
            </a:ln>
          </p:spPr>
          <p:txBody>
            <a:bodyPr spcFirstLastPara="1" wrap="square" lIns="7205325" tIns="2003425" rIns="7205325" bIns="58642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28" name="Google Shape;996;p42">
              <a:extLst>
                <a:ext uri="{FF2B5EF4-FFF2-40B4-BE49-F238E27FC236}">
                  <a16:creationId xmlns:a16="http://schemas.microsoft.com/office/drawing/2014/main" id="{1DAAA506-4C6E-CAC3-04E7-1CFACC01C247}"/>
                </a:ext>
              </a:extLst>
            </p:cNvPr>
            <p:cNvSpPr/>
            <p:nvPr/>
          </p:nvSpPr>
          <p:spPr>
            <a:xfrm flipH="1">
              <a:off x="6188710" y="2555875"/>
              <a:ext cx="2980055" cy="1820545"/>
            </a:xfrm>
            <a:prstGeom prst="arc">
              <a:avLst>
                <a:gd name="adj1" fmla="val 10849797"/>
                <a:gd name="adj2" fmla="val 0"/>
              </a:avLst>
            </a:prstGeom>
            <a:noFill/>
            <a:ln w="635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833355"/>
                </a:solidFill>
                <a:latin typeface="Century Gothic" panose="020B0502020202020204" pitchFamily="34" charset="0"/>
                <a:ea typeface="Calibri"/>
                <a:cs typeface="Calibri"/>
                <a:sym typeface="Calibri"/>
              </a:endParaRPr>
            </a:p>
          </p:txBody>
        </p:sp>
        <p:sp>
          <p:nvSpPr>
            <p:cNvPr id="29" name="Google Shape;997;p42">
              <a:extLst>
                <a:ext uri="{FF2B5EF4-FFF2-40B4-BE49-F238E27FC236}">
                  <a16:creationId xmlns:a16="http://schemas.microsoft.com/office/drawing/2014/main" id="{290F9CC8-CEFC-3221-34AF-B70824847A68}"/>
                </a:ext>
              </a:extLst>
            </p:cNvPr>
            <p:cNvSpPr/>
            <p:nvPr/>
          </p:nvSpPr>
          <p:spPr>
            <a:xfrm rot="10800000" flipH="1">
              <a:off x="6213475" y="2719070"/>
              <a:ext cx="2979420" cy="1820545"/>
            </a:xfrm>
            <a:prstGeom prst="arc">
              <a:avLst>
                <a:gd name="adj1" fmla="val 10849797"/>
                <a:gd name="adj2" fmla="val 0"/>
              </a:avLst>
            </a:prstGeom>
            <a:noFill/>
            <a:ln w="635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30" name="Google Shape;998;p42">
              <a:extLst>
                <a:ext uri="{FF2B5EF4-FFF2-40B4-BE49-F238E27FC236}">
                  <a16:creationId xmlns:a16="http://schemas.microsoft.com/office/drawing/2014/main" id="{99DC8DCC-BE9C-1FBC-5BF1-94326F76950D}"/>
                </a:ext>
              </a:extLst>
            </p:cNvPr>
            <p:cNvSpPr/>
            <p:nvPr/>
          </p:nvSpPr>
          <p:spPr>
            <a:xfrm>
              <a:off x="6580505" y="3021330"/>
              <a:ext cx="2216150" cy="986790"/>
            </a:xfrm>
            <a:prstGeom prst="roundRect">
              <a:avLst>
                <a:gd name="adj" fmla="val 11990"/>
              </a:avLst>
            </a:prstGeom>
            <a:solidFill>
              <a:srgbClr val="F4A7AD"/>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entury Gothic"/>
                <a:buNone/>
              </a:pPr>
              <a:r>
                <a:rPr lang="es-ES" sz="1600" b="1" cap="none">
                  <a:solidFill>
                    <a:srgbClr val="FFFFFF"/>
                  </a:solidFill>
                  <a:latin typeface="Century Gothic"/>
                  <a:ea typeface="Century Gothic"/>
                  <a:cs typeface="Century Gothic"/>
                  <a:sym typeface="Century Gothic"/>
                </a:rPr>
                <a:t>Bucle inflamatorio</a:t>
              </a:r>
              <a:endParaRPr>
                <a:latin typeface="Century Gothic" panose="020B0502020202020204" pitchFamily="34" charset="0"/>
              </a:endParaRPr>
            </a:p>
          </p:txBody>
        </p:sp>
        <p:sp>
          <p:nvSpPr>
            <p:cNvPr id="31" name="Google Shape;999;p42">
              <a:extLst>
                <a:ext uri="{FF2B5EF4-FFF2-40B4-BE49-F238E27FC236}">
                  <a16:creationId xmlns:a16="http://schemas.microsoft.com/office/drawing/2014/main" id="{41643DDB-C8BA-31BB-F6C2-11FCCF471060}"/>
                </a:ext>
              </a:extLst>
            </p:cNvPr>
            <p:cNvSpPr/>
            <p:nvPr/>
          </p:nvSpPr>
          <p:spPr>
            <a:xfrm>
              <a:off x="7695565" y="4763135"/>
              <a:ext cx="951230" cy="3117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b="1" cap="none">
                  <a:solidFill>
                    <a:srgbClr val="595959"/>
                  </a:solidFill>
                  <a:latin typeface="Century Gothic"/>
                  <a:ea typeface="Century Gothic"/>
                  <a:cs typeface="Century Gothic"/>
                  <a:sym typeface="Century Gothic"/>
                </a:rPr>
                <a:t>IL-23</a:t>
              </a:r>
              <a:endParaRPr>
                <a:latin typeface="Century Gothic" panose="020B0502020202020204" pitchFamily="34" charset="0"/>
              </a:endParaRPr>
            </a:p>
          </p:txBody>
        </p:sp>
        <p:sp>
          <p:nvSpPr>
            <p:cNvPr id="32" name="Google Shape;1000;p42">
              <a:extLst>
                <a:ext uri="{FF2B5EF4-FFF2-40B4-BE49-F238E27FC236}">
                  <a16:creationId xmlns:a16="http://schemas.microsoft.com/office/drawing/2014/main" id="{00FF3597-86DA-0C14-EE00-E925CCE8CA06}"/>
                </a:ext>
              </a:extLst>
            </p:cNvPr>
            <p:cNvSpPr/>
            <p:nvPr/>
          </p:nvSpPr>
          <p:spPr>
            <a:xfrm rot="-4796656">
              <a:off x="7314565" y="3924935"/>
              <a:ext cx="628650" cy="2592705"/>
            </a:xfrm>
            <a:prstGeom prst="arc">
              <a:avLst>
                <a:gd name="adj1" fmla="val 16200000"/>
                <a:gd name="adj2" fmla="val 18859"/>
              </a:avLst>
            </a:prstGeom>
            <a:noFill/>
            <a:ln w="57150" cap="flat" cmpd="sng">
              <a:solidFill>
                <a:srgbClr val="F4A7AD"/>
              </a:solidFill>
              <a:prstDash val="solid"/>
              <a:round/>
              <a:headEnd type="none" w="sm" len="sm"/>
              <a:tailEnd type="triangl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entury Gothic" panose="020B0502020202020204" pitchFamily="34" charset="0"/>
              </a:endParaRPr>
            </a:p>
          </p:txBody>
        </p:sp>
        <p:sp>
          <p:nvSpPr>
            <p:cNvPr id="34" name="Google Shape;1002;p42">
              <a:extLst>
                <a:ext uri="{FF2B5EF4-FFF2-40B4-BE49-F238E27FC236}">
                  <a16:creationId xmlns:a16="http://schemas.microsoft.com/office/drawing/2014/main" id="{09237803-3869-3C06-B979-3F8869B50C45}"/>
                </a:ext>
              </a:extLst>
            </p:cNvPr>
            <p:cNvSpPr/>
            <p:nvPr/>
          </p:nvSpPr>
          <p:spPr>
            <a:xfrm>
              <a:off x="8016240" y="5767705"/>
              <a:ext cx="741045" cy="277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IL-12</a:t>
              </a:r>
              <a:endParaRPr>
                <a:latin typeface="Century Gothic" panose="020B0502020202020204" pitchFamily="34" charset="0"/>
              </a:endParaRPr>
            </a:p>
          </p:txBody>
        </p:sp>
        <p:sp>
          <p:nvSpPr>
            <p:cNvPr id="35" name="Google Shape;1003;p42">
              <a:extLst>
                <a:ext uri="{FF2B5EF4-FFF2-40B4-BE49-F238E27FC236}">
                  <a16:creationId xmlns:a16="http://schemas.microsoft.com/office/drawing/2014/main" id="{A9DCE494-2AC3-F6AA-A98B-8E6C13B079BB}"/>
                </a:ext>
              </a:extLst>
            </p:cNvPr>
            <p:cNvSpPr/>
            <p:nvPr/>
          </p:nvSpPr>
          <p:spPr>
            <a:xfrm rot="-5895612" flipH="1">
              <a:off x="7630795" y="4019550"/>
              <a:ext cx="549910" cy="3247390"/>
            </a:xfrm>
            <a:prstGeom prst="arc">
              <a:avLst>
                <a:gd name="adj1" fmla="val 16200000"/>
                <a:gd name="adj2" fmla="val 0"/>
              </a:avLst>
            </a:prstGeom>
            <a:noFill/>
            <a:ln w="12700" cap="flat" cmpd="sng">
              <a:solidFill>
                <a:srgbClr val="012754"/>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36" name="Google Shape;1004;p42">
              <a:extLst>
                <a:ext uri="{FF2B5EF4-FFF2-40B4-BE49-F238E27FC236}">
                  <a16:creationId xmlns:a16="http://schemas.microsoft.com/office/drawing/2014/main" id="{1291FFE0-2B99-EA3F-D32D-7D964EAC67DC}"/>
                </a:ext>
              </a:extLst>
            </p:cNvPr>
            <p:cNvSpPr/>
            <p:nvPr/>
          </p:nvSpPr>
          <p:spPr>
            <a:xfrm>
              <a:off x="9243695" y="3150235"/>
              <a:ext cx="904875" cy="7988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IL-17F</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IL-22</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IL-21</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TNF</a:t>
              </a:r>
              <a:endParaRPr>
                <a:latin typeface="Century Gothic" panose="020B0502020202020204" pitchFamily="34" charset="0"/>
              </a:endParaRPr>
            </a:p>
          </p:txBody>
        </p:sp>
        <p:cxnSp>
          <p:nvCxnSpPr>
            <p:cNvPr id="37" name="Google Shape;1005;p42">
              <a:extLst>
                <a:ext uri="{FF2B5EF4-FFF2-40B4-BE49-F238E27FC236}">
                  <a16:creationId xmlns:a16="http://schemas.microsoft.com/office/drawing/2014/main" id="{D417E7CD-63A0-3517-AED6-C6180A0435FD}"/>
                </a:ext>
              </a:extLst>
            </p:cNvPr>
            <p:cNvCxnSpPr/>
            <p:nvPr/>
          </p:nvCxnSpPr>
          <p:spPr>
            <a:xfrm rot="10800000" flipH="1">
              <a:off x="9699625" y="3997325"/>
              <a:ext cx="4445" cy="456565"/>
            </a:xfrm>
            <a:prstGeom prst="straightConnector1">
              <a:avLst/>
            </a:prstGeom>
            <a:noFill/>
            <a:ln w="57150" cap="flat" cmpd="sng">
              <a:solidFill>
                <a:srgbClr val="F4A7AD"/>
              </a:solidFill>
              <a:prstDash val="solid"/>
              <a:round/>
              <a:headEnd type="none" w="sm" len="sm"/>
              <a:tailEnd type="triangle" w="med" len="med"/>
            </a:ln>
          </p:spPr>
        </p:cxnSp>
        <p:sp>
          <p:nvSpPr>
            <p:cNvPr id="38" name="Google Shape;1006;p42">
              <a:extLst>
                <a:ext uri="{FF2B5EF4-FFF2-40B4-BE49-F238E27FC236}">
                  <a16:creationId xmlns:a16="http://schemas.microsoft.com/office/drawing/2014/main" id="{5B9DE265-4239-3C8A-B68A-7C459258B28C}"/>
                </a:ext>
              </a:extLst>
            </p:cNvPr>
            <p:cNvSpPr/>
            <p:nvPr/>
          </p:nvSpPr>
          <p:spPr>
            <a:xfrm>
              <a:off x="10436225" y="3513455"/>
              <a:ext cx="774065"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6666"/>
                </a:buClr>
                <a:buSzPts val="1000"/>
                <a:buFont typeface="Century Gothic"/>
                <a:buNone/>
              </a:pPr>
              <a:r>
                <a:rPr lang="es-ES" sz="1000" b="1" cap="none">
                  <a:solidFill>
                    <a:srgbClr val="666666"/>
                  </a:solidFill>
                  <a:latin typeface="Century Gothic"/>
                  <a:ea typeface="Century Gothic"/>
                  <a:cs typeface="Century Gothic"/>
                  <a:sym typeface="Century Gothic"/>
                </a:rPr>
                <a:t>TNF</a:t>
              </a:r>
              <a:endParaRPr>
                <a:latin typeface="Century Gothic" panose="020B0502020202020204" pitchFamily="34" charset="0"/>
              </a:endParaRPr>
            </a:p>
          </p:txBody>
        </p:sp>
        <p:sp>
          <p:nvSpPr>
            <p:cNvPr id="39" name="Google Shape;1007;p42">
              <a:extLst>
                <a:ext uri="{FF2B5EF4-FFF2-40B4-BE49-F238E27FC236}">
                  <a16:creationId xmlns:a16="http://schemas.microsoft.com/office/drawing/2014/main" id="{347B3A41-F8C5-83A4-53E7-822B4C26DE02}"/>
                </a:ext>
              </a:extLst>
            </p:cNvPr>
            <p:cNvSpPr/>
            <p:nvPr/>
          </p:nvSpPr>
          <p:spPr>
            <a:xfrm>
              <a:off x="10438130" y="3663950"/>
              <a:ext cx="772160" cy="4514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IFN-g</a:t>
              </a:r>
              <a:endParaRPr>
                <a:latin typeface="Century Gothic" panose="020B0502020202020204" pitchFamily="34" charset="0"/>
              </a:endParaRPr>
            </a:p>
            <a:p>
              <a:pPr marL="0" marR="0" lvl="0" indent="0" algn="ctr" rtl="0">
                <a:lnSpc>
                  <a:spcPct val="100000"/>
                </a:lnSpc>
                <a:spcBef>
                  <a:spcPts val="0"/>
                </a:spcBef>
                <a:spcAft>
                  <a:spcPts val="0"/>
                </a:spcAft>
                <a:buClr>
                  <a:srgbClr val="7F7F7F"/>
                </a:buClr>
                <a:buSzPts val="1000"/>
                <a:buFont typeface="Century Gothic"/>
                <a:buNone/>
              </a:pPr>
              <a:r>
                <a:rPr lang="es-ES" sz="1000" b="1" cap="none">
                  <a:solidFill>
                    <a:srgbClr val="7F7F7F"/>
                  </a:solidFill>
                  <a:latin typeface="Century Gothic"/>
                  <a:ea typeface="Century Gothic"/>
                  <a:cs typeface="Century Gothic"/>
                  <a:sym typeface="Century Gothic"/>
                </a:rPr>
                <a:t>IL-2</a:t>
              </a:r>
              <a:endParaRPr>
                <a:latin typeface="Century Gothic" panose="020B0502020202020204" pitchFamily="34" charset="0"/>
              </a:endParaRPr>
            </a:p>
          </p:txBody>
        </p:sp>
        <p:sp>
          <p:nvSpPr>
            <p:cNvPr id="40" name="Google Shape;1008;p42">
              <a:extLst>
                <a:ext uri="{FF2B5EF4-FFF2-40B4-BE49-F238E27FC236}">
                  <a16:creationId xmlns:a16="http://schemas.microsoft.com/office/drawing/2014/main" id="{F0E61C6A-83A3-4E77-A00B-ECBE94111DE4}"/>
                </a:ext>
              </a:extLst>
            </p:cNvPr>
            <p:cNvSpPr/>
            <p:nvPr/>
          </p:nvSpPr>
          <p:spPr>
            <a:xfrm>
              <a:off x="5417185" y="1814830"/>
              <a:ext cx="5405755" cy="1664970"/>
            </a:xfrm>
            <a:custGeom>
              <a:avLst/>
              <a:gdLst/>
              <a:ahLst/>
              <a:cxnLst/>
              <a:rect l="l" t="t" r="r" b="b"/>
              <a:pathLst>
                <a:path w="5405755" h="1664970" extrusionOk="0">
                  <a:moveTo>
                    <a:pt x="5402969" y="1664970"/>
                  </a:moveTo>
                  <a:cubicBezTo>
                    <a:pt x="5415068" y="1099406"/>
                    <a:pt x="5427167" y="533843"/>
                    <a:pt x="4526672" y="257189"/>
                  </a:cubicBezTo>
                  <a:cubicBezTo>
                    <a:pt x="3626177" y="-19463"/>
                    <a:pt x="1813088" y="-7207"/>
                    <a:pt x="0" y="5049"/>
                  </a:cubicBezTo>
                </a:path>
              </a:pathLst>
            </a:custGeom>
            <a:noFill/>
            <a:ln w="12700" cap="flat" cmpd="sng">
              <a:solidFill>
                <a:srgbClr val="012754"/>
              </a:solidFill>
              <a:prstDash val="solid"/>
              <a:round/>
              <a:headEnd type="none" w="sm" len="sm"/>
              <a:tailEnd type="none" w="sm" len="sm"/>
            </a:ln>
          </p:spPr>
          <p:txBody>
            <a:bodyPr spcFirstLastPara="1" wrap="square" lIns="5327650" tIns="2097400" rIns="10500975" bIns="357377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41" name="Google Shape;1009;p42">
              <a:extLst>
                <a:ext uri="{FF2B5EF4-FFF2-40B4-BE49-F238E27FC236}">
                  <a16:creationId xmlns:a16="http://schemas.microsoft.com/office/drawing/2014/main" id="{EF060379-7268-2BDC-3289-285036564E2E}"/>
                </a:ext>
              </a:extLst>
            </p:cNvPr>
            <p:cNvSpPr/>
            <p:nvPr/>
          </p:nvSpPr>
          <p:spPr>
            <a:xfrm>
              <a:off x="5456555" y="1956435"/>
              <a:ext cx="4225290" cy="925195"/>
            </a:xfrm>
            <a:custGeom>
              <a:avLst/>
              <a:gdLst/>
              <a:ahLst/>
              <a:cxnLst/>
              <a:rect l="l" t="t" r="r" b="b"/>
              <a:pathLst>
                <a:path w="4225290" h="925195" extrusionOk="0">
                  <a:moveTo>
                    <a:pt x="4225290" y="925195"/>
                  </a:moveTo>
                  <a:cubicBezTo>
                    <a:pt x="4183865" y="605116"/>
                    <a:pt x="4142442" y="285037"/>
                    <a:pt x="3438227" y="132266"/>
                  </a:cubicBezTo>
                  <a:cubicBezTo>
                    <a:pt x="2734012" y="-20504"/>
                    <a:pt x="1367006" y="-5967"/>
                    <a:pt x="0" y="8569"/>
                  </a:cubicBezTo>
                </a:path>
              </a:pathLst>
            </a:custGeom>
            <a:noFill/>
            <a:ln w="57150" cap="flat" cmpd="sng">
              <a:solidFill>
                <a:srgbClr val="F4A7AD"/>
              </a:solidFill>
              <a:prstDash val="solid"/>
              <a:round/>
              <a:headEnd type="none" w="sm" len="sm"/>
              <a:tailEnd type="none" w="sm" len="sm"/>
            </a:ln>
          </p:spPr>
          <p:txBody>
            <a:bodyPr spcFirstLastPara="1" wrap="square" lIns="5365750" tIns="2222500" rIns="9408775" bIns="304355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42" name="Google Shape;1010;p42">
              <a:extLst>
                <a:ext uri="{FF2B5EF4-FFF2-40B4-BE49-F238E27FC236}">
                  <a16:creationId xmlns:a16="http://schemas.microsoft.com/office/drawing/2014/main" id="{2526682A-AA79-E020-3F43-90EA4C7367D2}"/>
                </a:ext>
              </a:extLst>
            </p:cNvPr>
            <p:cNvSpPr/>
            <p:nvPr/>
          </p:nvSpPr>
          <p:spPr>
            <a:xfrm>
              <a:off x="4916805" y="3910965"/>
              <a:ext cx="1090930"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inactiva</a:t>
              </a:r>
              <a:endParaRPr>
                <a:latin typeface="Century Gothic" panose="020B0502020202020204" pitchFamily="34" charset="0"/>
              </a:endParaRPr>
            </a:p>
          </p:txBody>
        </p:sp>
        <p:pic>
          <p:nvPicPr>
            <p:cNvPr id="43" name="Google Shape;1011;p42">
              <a:extLst>
                <a:ext uri="{FF2B5EF4-FFF2-40B4-BE49-F238E27FC236}">
                  <a16:creationId xmlns:a16="http://schemas.microsoft.com/office/drawing/2014/main" id="{2C161076-FBB6-6259-7677-620A81AE0867}"/>
                </a:ext>
              </a:extLst>
            </p:cNvPr>
            <p:cNvPicPr preferRelativeResize="0"/>
            <p:nvPr/>
          </p:nvPicPr>
          <p:blipFill rotWithShape="1">
            <a:blip r:embed="rId4">
              <a:alphaModFix/>
            </a:blip>
            <a:srcRect/>
            <a:stretch/>
          </p:blipFill>
          <p:spPr>
            <a:xfrm>
              <a:off x="5062855" y="3493770"/>
              <a:ext cx="887095" cy="514350"/>
            </a:xfrm>
            <a:prstGeom prst="rect">
              <a:avLst/>
            </a:prstGeom>
            <a:noFill/>
            <a:ln>
              <a:noFill/>
            </a:ln>
          </p:spPr>
        </p:pic>
        <p:sp>
          <p:nvSpPr>
            <p:cNvPr id="44" name="Google Shape;1012;p42">
              <a:extLst>
                <a:ext uri="{FF2B5EF4-FFF2-40B4-BE49-F238E27FC236}">
                  <a16:creationId xmlns:a16="http://schemas.microsoft.com/office/drawing/2014/main" id="{1BFCC0A0-C3E2-53E6-F642-3BB16912D7F3}"/>
                </a:ext>
              </a:extLst>
            </p:cNvPr>
            <p:cNvSpPr/>
            <p:nvPr/>
          </p:nvSpPr>
          <p:spPr>
            <a:xfrm>
              <a:off x="5842000" y="5563870"/>
              <a:ext cx="1101090" cy="24574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 dendrítica activada</a:t>
              </a:r>
              <a:endParaRPr>
                <a:latin typeface="Century Gothic" panose="020B0502020202020204" pitchFamily="34" charset="0"/>
              </a:endParaRPr>
            </a:p>
          </p:txBody>
        </p:sp>
        <p:sp>
          <p:nvSpPr>
            <p:cNvPr id="45" name="Google Shape;1013;p42">
              <a:extLst>
                <a:ext uri="{FF2B5EF4-FFF2-40B4-BE49-F238E27FC236}">
                  <a16:creationId xmlns:a16="http://schemas.microsoft.com/office/drawing/2014/main" id="{F2B34F62-5139-19BB-FB45-7E96AB15590B}"/>
                </a:ext>
              </a:extLst>
            </p:cNvPr>
            <p:cNvSpPr/>
            <p:nvPr/>
          </p:nvSpPr>
          <p:spPr>
            <a:xfrm rot="-6788365" flipH="1">
              <a:off x="5482590" y="3263900"/>
              <a:ext cx="2053590" cy="2163445"/>
            </a:xfrm>
            <a:prstGeom prst="arc">
              <a:avLst>
                <a:gd name="adj1" fmla="val 14424533"/>
                <a:gd name="adj2" fmla="val 18528579"/>
              </a:avLst>
            </a:prstGeom>
            <a:noFill/>
            <a:ln w="28575" cap="flat" cmpd="sng">
              <a:solidFill>
                <a:srgbClr val="012754"/>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pic>
          <p:nvPicPr>
            <p:cNvPr id="46" name="Google Shape;1014;p42" descr="\\znycfp2\ny dept\NY Bioscience\NOVARTIS\AIN457\PROGRAM (CROSS INDICATION)\Master slide deck\GHP visuals portfolio\GHP visuals portfolio\Cells\PNG files\Dendritic cell.png">
              <a:extLst>
                <a:ext uri="{FF2B5EF4-FFF2-40B4-BE49-F238E27FC236}">
                  <a16:creationId xmlns:a16="http://schemas.microsoft.com/office/drawing/2014/main" id="{EBC09F3F-68AD-21BE-CB27-E39D0F9C92B4}"/>
                </a:ext>
              </a:extLst>
            </p:cNvPr>
            <p:cNvPicPr preferRelativeResize="0"/>
            <p:nvPr/>
          </p:nvPicPr>
          <p:blipFill rotWithShape="1">
            <a:blip r:embed="rId5">
              <a:alphaModFix/>
            </a:blip>
            <a:srcRect/>
            <a:stretch/>
          </p:blipFill>
          <p:spPr>
            <a:xfrm>
              <a:off x="5842000" y="5069840"/>
              <a:ext cx="884555" cy="518795"/>
            </a:xfrm>
            <a:prstGeom prst="rect">
              <a:avLst/>
            </a:prstGeom>
            <a:noFill/>
            <a:ln>
              <a:noFill/>
            </a:ln>
          </p:spPr>
        </p:pic>
        <p:cxnSp>
          <p:nvCxnSpPr>
            <p:cNvPr id="47" name="Google Shape;1015;p42">
              <a:extLst>
                <a:ext uri="{FF2B5EF4-FFF2-40B4-BE49-F238E27FC236}">
                  <a16:creationId xmlns:a16="http://schemas.microsoft.com/office/drawing/2014/main" id="{79C2BCFC-1B3D-36F2-4938-B4279F7BB6A3}"/>
                </a:ext>
              </a:extLst>
            </p:cNvPr>
            <p:cNvCxnSpPr/>
            <p:nvPr/>
          </p:nvCxnSpPr>
          <p:spPr>
            <a:xfrm>
              <a:off x="8484870" y="4901565"/>
              <a:ext cx="624205" cy="0"/>
            </a:xfrm>
            <a:prstGeom prst="straightConnector1">
              <a:avLst/>
            </a:prstGeom>
            <a:noFill/>
            <a:ln w="57150" cap="flat" cmpd="sng">
              <a:solidFill>
                <a:srgbClr val="F4A7AD"/>
              </a:solidFill>
              <a:prstDash val="solid"/>
              <a:round/>
              <a:headEnd type="none" w="sm" len="sm"/>
              <a:tailEnd type="triangle" w="med" len="med"/>
            </a:ln>
          </p:spPr>
        </p:cxnSp>
        <p:cxnSp>
          <p:nvCxnSpPr>
            <p:cNvPr id="48" name="Google Shape;1016;p42">
              <a:extLst>
                <a:ext uri="{FF2B5EF4-FFF2-40B4-BE49-F238E27FC236}">
                  <a16:creationId xmlns:a16="http://schemas.microsoft.com/office/drawing/2014/main" id="{0B27A129-3937-68FC-C279-A87B5DA63E88}"/>
                </a:ext>
              </a:extLst>
            </p:cNvPr>
            <p:cNvCxnSpPr/>
            <p:nvPr/>
          </p:nvCxnSpPr>
          <p:spPr>
            <a:xfrm>
              <a:off x="8624570" y="5932805"/>
              <a:ext cx="1661160" cy="0"/>
            </a:xfrm>
            <a:prstGeom prst="straightConnector1">
              <a:avLst/>
            </a:prstGeom>
            <a:noFill/>
            <a:ln w="12700" cap="flat" cmpd="sng">
              <a:solidFill>
                <a:srgbClr val="012754"/>
              </a:solidFill>
              <a:prstDash val="solid"/>
              <a:round/>
              <a:headEnd type="none" w="sm" len="sm"/>
              <a:tailEnd type="triangle" w="med" len="med"/>
            </a:ln>
          </p:spPr>
        </p:cxnSp>
        <p:pic>
          <p:nvPicPr>
            <p:cNvPr id="49" name="Google Shape;1017;p42" descr="E:\AINstills_PSDs_PNGs\PNG_cropped_highres\BCell.png">
              <a:extLst>
                <a:ext uri="{FF2B5EF4-FFF2-40B4-BE49-F238E27FC236}">
                  <a16:creationId xmlns:a16="http://schemas.microsoft.com/office/drawing/2014/main" id="{4B948BF9-56AB-662D-F3D3-E3D97244D554}"/>
                </a:ext>
              </a:extLst>
            </p:cNvPr>
            <p:cNvPicPr preferRelativeResize="0"/>
            <p:nvPr/>
          </p:nvPicPr>
          <p:blipFill rotWithShape="1">
            <a:blip r:embed="rId6">
              <a:alphaModFix/>
            </a:blip>
            <a:srcRect/>
            <a:stretch/>
          </p:blipFill>
          <p:spPr>
            <a:xfrm rot="-331222">
              <a:off x="10511790" y="5672455"/>
              <a:ext cx="539115" cy="460375"/>
            </a:xfrm>
            <a:prstGeom prst="rect">
              <a:avLst/>
            </a:prstGeom>
            <a:noFill/>
            <a:ln>
              <a:noFill/>
            </a:ln>
          </p:spPr>
        </p:pic>
        <p:grpSp>
          <p:nvGrpSpPr>
            <p:cNvPr id="50" name="Google Shape;1018;p42">
              <a:extLst>
                <a:ext uri="{FF2B5EF4-FFF2-40B4-BE49-F238E27FC236}">
                  <a16:creationId xmlns:a16="http://schemas.microsoft.com/office/drawing/2014/main" id="{7397CD85-787F-E897-D367-0E5FDCBB5D9B}"/>
                </a:ext>
              </a:extLst>
            </p:cNvPr>
            <p:cNvGrpSpPr/>
            <p:nvPr/>
          </p:nvGrpSpPr>
          <p:grpSpPr>
            <a:xfrm>
              <a:off x="9122410" y="4484370"/>
              <a:ext cx="1313180" cy="1000760"/>
              <a:chOff x="9122410" y="4484370"/>
              <a:chExt cx="1313180" cy="1000760"/>
            </a:xfrm>
          </p:grpSpPr>
          <p:sp>
            <p:nvSpPr>
              <p:cNvPr id="84" name="Google Shape;1019;p42">
                <a:extLst>
                  <a:ext uri="{FF2B5EF4-FFF2-40B4-BE49-F238E27FC236}">
                    <a16:creationId xmlns:a16="http://schemas.microsoft.com/office/drawing/2014/main" id="{6833B2DF-CF79-5318-48CF-C640D132F29D}"/>
                  </a:ext>
                </a:extLst>
              </p:cNvPr>
              <p:cNvSpPr/>
              <p:nvPr/>
            </p:nvSpPr>
            <p:spPr>
              <a:xfrm>
                <a:off x="9449435" y="5331460"/>
                <a:ext cx="880110"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Linfocitos Th17</a:t>
                </a:r>
                <a:endParaRPr>
                  <a:latin typeface="Century Gothic" panose="020B0502020202020204" pitchFamily="34" charset="0"/>
                </a:endParaRPr>
              </a:p>
            </p:txBody>
          </p:sp>
          <p:pic>
            <p:nvPicPr>
              <p:cNvPr id="85" name="Google Shape;1020;p42" descr="\\znycfp2\ny dept\NY Bioscience\NOVARTIS\AIN457\PROGRAM (CROSS INDICATION)\Master slide deck\GHP visuals portfolio\GHP visuals portfolio\Cells\PNG files\Th17 Cell.png">
                <a:extLst>
                  <a:ext uri="{FF2B5EF4-FFF2-40B4-BE49-F238E27FC236}">
                    <a16:creationId xmlns:a16="http://schemas.microsoft.com/office/drawing/2014/main" id="{3AA95C44-3961-D9CD-04DC-746BDE00B130}"/>
                  </a:ext>
                </a:extLst>
              </p:cNvPr>
              <p:cNvPicPr preferRelativeResize="0"/>
              <p:nvPr/>
            </p:nvPicPr>
            <p:blipFill rotWithShape="1">
              <a:blip r:embed="rId7">
                <a:alphaModFix/>
              </a:blip>
              <a:srcRect/>
              <a:stretch/>
            </p:blipFill>
            <p:spPr>
              <a:xfrm>
                <a:off x="9122410" y="4484370"/>
                <a:ext cx="1313180" cy="850900"/>
              </a:xfrm>
              <a:prstGeom prst="rect">
                <a:avLst/>
              </a:prstGeom>
              <a:noFill/>
              <a:ln>
                <a:noFill/>
              </a:ln>
            </p:spPr>
          </p:pic>
        </p:grpSp>
        <p:cxnSp>
          <p:nvCxnSpPr>
            <p:cNvPr id="51" name="Google Shape;1021;p42">
              <a:extLst>
                <a:ext uri="{FF2B5EF4-FFF2-40B4-BE49-F238E27FC236}">
                  <a16:creationId xmlns:a16="http://schemas.microsoft.com/office/drawing/2014/main" id="{8CC45285-822F-263A-CB16-B467CDDEF553}"/>
                </a:ext>
              </a:extLst>
            </p:cNvPr>
            <p:cNvCxnSpPr/>
            <p:nvPr/>
          </p:nvCxnSpPr>
          <p:spPr>
            <a:xfrm rot="10800000">
              <a:off x="10822940" y="4137025"/>
              <a:ext cx="0" cy="1483995"/>
            </a:xfrm>
            <a:prstGeom prst="straightConnector1">
              <a:avLst/>
            </a:prstGeom>
            <a:noFill/>
            <a:ln w="12700" cap="flat" cmpd="sng">
              <a:solidFill>
                <a:srgbClr val="012754"/>
              </a:solidFill>
              <a:prstDash val="solid"/>
              <a:round/>
              <a:headEnd type="none" w="sm" len="sm"/>
              <a:tailEnd type="triangle" w="med" len="med"/>
            </a:ln>
          </p:spPr>
        </p:cxnSp>
        <p:pic>
          <p:nvPicPr>
            <p:cNvPr id="52" name="Google Shape;1022;p42" descr="\\znycfp2\ny dept\NY Bioscience\NOVARTIS\AIN457\PROGRAM (CROSS INDICATION)\Master slide deck\GHP visuals portfolio\GHP visuals portfolio\Cells\PNG files\Macrophage.png">
              <a:extLst>
                <a:ext uri="{FF2B5EF4-FFF2-40B4-BE49-F238E27FC236}">
                  <a16:creationId xmlns:a16="http://schemas.microsoft.com/office/drawing/2014/main" id="{BB5F9383-2A46-D993-A7CB-D5D60182059E}"/>
                </a:ext>
              </a:extLst>
            </p:cNvPr>
            <p:cNvPicPr preferRelativeResize="0"/>
            <p:nvPr/>
          </p:nvPicPr>
          <p:blipFill rotWithShape="1">
            <a:blip r:embed="rId8">
              <a:alphaModFix/>
            </a:blip>
            <a:srcRect/>
            <a:stretch/>
          </p:blipFill>
          <p:spPr>
            <a:xfrm>
              <a:off x="3620770" y="3453130"/>
              <a:ext cx="524510" cy="422275"/>
            </a:xfrm>
            <a:prstGeom prst="rect">
              <a:avLst/>
            </a:prstGeom>
            <a:noFill/>
            <a:ln>
              <a:noFill/>
            </a:ln>
          </p:spPr>
        </p:pic>
        <p:pic>
          <p:nvPicPr>
            <p:cNvPr id="53" name="Google Shape;1023;p42" descr="\\znycfp2\ny dept\NY Bioscience\NOVARTIS\AIN457\PROGRAM (CROSS INDICATION)\Master slide deck\GHP visuals portfolio\GHP visuals portfolio\Cells\PNG files\Neutrophil.png">
              <a:extLst>
                <a:ext uri="{FF2B5EF4-FFF2-40B4-BE49-F238E27FC236}">
                  <a16:creationId xmlns:a16="http://schemas.microsoft.com/office/drawing/2014/main" id="{C74034BF-E9F5-E8FD-44FF-BA494560F8C7}"/>
                </a:ext>
              </a:extLst>
            </p:cNvPr>
            <p:cNvPicPr preferRelativeResize="0"/>
            <p:nvPr/>
          </p:nvPicPr>
          <p:blipFill rotWithShape="1">
            <a:blip r:embed="rId9">
              <a:alphaModFix/>
            </a:blip>
            <a:srcRect/>
            <a:stretch/>
          </p:blipFill>
          <p:spPr>
            <a:xfrm>
              <a:off x="3550285" y="4056380"/>
              <a:ext cx="659130" cy="427990"/>
            </a:xfrm>
            <a:prstGeom prst="rect">
              <a:avLst/>
            </a:prstGeom>
            <a:noFill/>
            <a:ln>
              <a:noFill/>
            </a:ln>
          </p:spPr>
        </p:pic>
        <p:pic>
          <p:nvPicPr>
            <p:cNvPr id="54" name="Google Shape;1024;p42" descr="\\Znycfp2\ny dept\NY Bioscience\NOVARTIS\AIN457\PROGRAM (CROSS INDICATION)\Master slide deck\Files from Audra\GHP Powerpoint visuals portfolio_22Jan13\Cells\Gamma Delta T Cell smaller.tif">
              <a:extLst>
                <a:ext uri="{FF2B5EF4-FFF2-40B4-BE49-F238E27FC236}">
                  <a16:creationId xmlns:a16="http://schemas.microsoft.com/office/drawing/2014/main" id="{60A082F2-E9DC-B145-C849-B1F66B365AC8}"/>
                </a:ext>
              </a:extLst>
            </p:cNvPr>
            <p:cNvPicPr preferRelativeResize="0"/>
            <p:nvPr/>
          </p:nvPicPr>
          <p:blipFill rotWithShape="1">
            <a:blip r:embed="rId10">
              <a:alphaModFix/>
            </a:blip>
            <a:srcRect/>
            <a:stretch/>
          </p:blipFill>
          <p:spPr>
            <a:xfrm>
              <a:off x="3521075" y="4731385"/>
              <a:ext cx="725805" cy="470535"/>
            </a:xfrm>
            <a:prstGeom prst="rect">
              <a:avLst/>
            </a:prstGeom>
            <a:noFill/>
            <a:ln>
              <a:noFill/>
            </a:ln>
          </p:spPr>
        </p:pic>
        <p:sp>
          <p:nvSpPr>
            <p:cNvPr id="55" name="Google Shape;1025;p42">
              <a:extLst>
                <a:ext uri="{FF2B5EF4-FFF2-40B4-BE49-F238E27FC236}">
                  <a16:creationId xmlns:a16="http://schemas.microsoft.com/office/drawing/2014/main" id="{9AB00F05-7BB6-A148-2D76-31ACEDD0E3BA}"/>
                </a:ext>
              </a:extLst>
            </p:cNvPr>
            <p:cNvSpPr/>
            <p:nvPr/>
          </p:nvSpPr>
          <p:spPr>
            <a:xfrm>
              <a:off x="3461385" y="3846830"/>
              <a:ext cx="829945" cy="2463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Macrófagos y mastocitos</a:t>
              </a:r>
              <a:endParaRPr>
                <a:latin typeface="Century Gothic" panose="020B0502020202020204" pitchFamily="34" charset="0"/>
              </a:endParaRPr>
            </a:p>
          </p:txBody>
        </p:sp>
        <p:sp>
          <p:nvSpPr>
            <p:cNvPr id="56" name="Google Shape;1026;p42">
              <a:extLst>
                <a:ext uri="{FF2B5EF4-FFF2-40B4-BE49-F238E27FC236}">
                  <a16:creationId xmlns:a16="http://schemas.microsoft.com/office/drawing/2014/main" id="{5AC88283-828D-14E2-11C4-E0D8FBED683E}"/>
                </a:ext>
              </a:extLst>
            </p:cNvPr>
            <p:cNvSpPr/>
            <p:nvPr/>
          </p:nvSpPr>
          <p:spPr>
            <a:xfrm>
              <a:off x="3377565" y="4480560"/>
              <a:ext cx="93091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Neutrófilos</a:t>
              </a:r>
              <a:endParaRPr>
                <a:latin typeface="Century Gothic" panose="020B0502020202020204" pitchFamily="34" charset="0"/>
              </a:endParaRPr>
            </a:p>
          </p:txBody>
        </p:sp>
        <p:sp>
          <p:nvSpPr>
            <p:cNvPr id="57" name="Google Shape;1027;p42">
              <a:extLst>
                <a:ext uri="{FF2B5EF4-FFF2-40B4-BE49-F238E27FC236}">
                  <a16:creationId xmlns:a16="http://schemas.microsoft.com/office/drawing/2014/main" id="{72CA8CBB-5EB6-316C-46DF-247CA087E4B3}"/>
                </a:ext>
              </a:extLst>
            </p:cNvPr>
            <p:cNvSpPr/>
            <p:nvPr/>
          </p:nvSpPr>
          <p:spPr>
            <a:xfrm>
              <a:off x="3030220" y="5232400"/>
              <a:ext cx="1703070" cy="1231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Células linfoides innatas</a:t>
              </a:r>
              <a:endParaRPr>
                <a:latin typeface="Century Gothic" panose="020B0502020202020204" pitchFamily="34" charset="0"/>
              </a:endParaRPr>
            </a:p>
          </p:txBody>
        </p:sp>
        <p:cxnSp>
          <p:nvCxnSpPr>
            <p:cNvPr id="58" name="Google Shape;1028;p42">
              <a:extLst>
                <a:ext uri="{FF2B5EF4-FFF2-40B4-BE49-F238E27FC236}">
                  <a16:creationId xmlns:a16="http://schemas.microsoft.com/office/drawing/2014/main" id="{3B6AD38C-9276-843C-9B97-35CB37C9CDC2}"/>
                </a:ext>
              </a:extLst>
            </p:cNvPr>
            <p:cNvCxnSpPr>
              <a:stCxn id="71" idx="3"/>
            </p:cNvCxnSpPr>
            <p:nvPr/>
          </p:nvCxnSpPr>
          <p:spPr>
            <a:xfrm rot="10800000" flipH="1">
              <a:off x="2466340" y="1847403"/>
              <a:ext cx="1761000" cy="318900"/>
            </a:xfrm>
            <a:prstGeom prst="straightConnector1">
              <a:avLst/>
            </a:prstGeom>
            <a:noFill/>
            <a:ln w="12700" cap="flat" cmpd="sng">
              <a:solidFill>
                <a:srgbClr val="012754"/>
              </a:solidFill>
              <a:prstDash val="solid"/>
              <a:round/>
              <a:headEnd type="none" w="sm" len="sm"/>
              <a:tailEnd type="triangle" w="med" len="med"/>
            </a:ln>
          </p:spPr>
        </p:cxnSp>
        <p:cxnSp>
          <p:nvCxnSpPr>
            <p:cNvPr id="59" name="Google Shape;1030;p42">
              <a:extLst>
                <a:ext uri="{FF2B5EF4-FFF2-40B4-BE49-F238E27FC236}">
                  <a16:creationId xmlns:a16="http://schemas.microsoft.com/office/drawing/2014/main" id="{214D711E-E6FD-319E-D3AD-048ED22B7237}"/>
                </a:ext>
              </a:extLst>
            </p:cNvPr>
            <p:cNvCxnSpPr/>
            <p:nvPr/>
          </p:nvCxnSpPr>
          <p:spPr>
            <a:xfrm>
              <a:off x="3377565" y="3663950"/>
              <a:ext cx="0" cy="1366520"/>
            </a:xfrm>
            <a:prstGeom prst="straightConnector1">
              <a:avLst/>
            </a:prstGeom>
            <a:noFill/>
            <a:ln w="12700" cap="flat" cmpd="sng">
              <a:solidFill>
                <a:srgbClr val="0070C0"/>
              </a:solidFill>
              <a:prstDash val="solid"/>
              <a:round/>
              <a:headEnd type="none" w="sm" len="sm"/>
              <a:tailEnd type="none" w="sm" len="sm"/>
            </a:ln>
          </p:spPr>
        </p:cxnSp>
        <p:sp>
          <p:nvSpPr>
            <p:cNvPr id="60" name="Google Shape;1031;p42">
              <a:extLst>
                <a:ext uri="{FF2B5EF4-FFF2-40B4-BE49-F238E27FC236}">
                  <a16:creationId xmlns:a16="http://schemas.microsoft.com/office/drawing/2014/main" id="{745DFE93-3567-7866-D7F6-088191AEA8DA}"/>
                </a:ext>
              </a:extLst>
            </p:cNvPr>
            <p:cNvSpPr/>
            <p:nvPr/>
          </p:nvSpPr>
          <p:spPr>
            <a:xfrm rot="-10282325">
              <a:off x="2766695" y="2990850"/>
              <a:ext cx="1630680" cy="1412875"/>
            </a:xfrm>
            <a:prstGeom prst="arc">
              <a:avLst>
                <a:gd name="adj1" fmla="val 16799473"/>
                <a:gd name="adj2" fmla="val 3137848"/>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cxnSp>
          <p:nvCxnSpPr>
            <p:cNvPr id="61" name="Google Shape;1032;p42">
              <a:extLst>
                <a:ext uri="{FF2B5EF4-FFF2-40B4-BE49-F238E27FC236}">
                  <a16:creationId xmlns:a16="http://schemas.microsoft.com/office/drawing/2014/main" id="{71B547A2-07B7-8AF4-B736-8FD51187422F}"/>
                </a:ext>
              </a:extLst>
            </p:cNvPr>
            <p:cNvCxnSpPr/>
            <p:nvPr/>
          </p:nvCxnSpPr>
          <p:spPr>
            <a:xfrm rot="10800000" flipH="1">
              <a:off x="3468370" y="2369820"/>
              <a:ext cx="889000" cy="458470"/>
            </a:xfrm>
            <a:prstGeom prst="straightConnector1">
              <a:avLst/>
            </a:prstGeom>
            <a:noFill/>
            <a:ln w="12700" cap="flat" cmpd="sng">
              <a:solidFill>
                <a:srgbClr val="F4A7AD"/>
              </a:solidFill>
              <a:prstDash val="solid"/>
              <a:round/>
              <a:headEnd type="none" w="sm" len="sm"/>
              <a:tailEnd type="triangle" w="med" len="med"/>
            </a:ln>
          </p:spPr>
        </p:cxnSp>
        <p:pic>
          <p:nvPicPr>
            <p:cNvPr id="62" name="Google Shape;1033;p42" descr="\\znycfp2\ny dept\NY Bioscience\NOVARTIS\AIN457\PROGRAM (CROSS INDICATION)\Master slide deck\GHP visuals portfolio\GHP visuals portfolio\Cells\PNG files\Keratinocytes.png">
              <a:extLst>
                <a:ext uri="{FF2B5EF4-FFF2-40B4-BE49-F238E27FC236}">
                  <a16:creationId xmlns:a16="http://schemas.microsoft.com/office/drawing/2014/main" id="{0F982F4C-617B-918E-D024-8D2C8966E90E}"/>
                </a:ext>
              </a:extLst>
            </p:cNvPr>
            <p:cNvPicPr preferRelativeResize="0"/>
            <p:nvPr/>
          </p:nvPicPr>
          <p:blipFill rotWithShape="1">
            <a:blip r:embed="rId11">
              <a:alphaModFix/>
            </a:blip>
            <a:srcRect/>
            <a:stretch/>
          </p:blipFill>
          <p:spPr>
            <a:xfrm>
              <a:off x="4408170" y="1426210"/>
              <a:ext cx="1073150" cy="651510"/>
            </a:xfrm>
            <a:prstGeom prst="rect">
              <a:avLst/>
            </a:prstGeom>
            <a:noFill/>
            <a:ln>
              <a:noFill/>
            </a:ln>
          </p:spPr>
        </p:pic>
        <p:sp>
          <p:nvSpPr>
            <p:cNvPr id="63" name="Google Shape;1034;p42">
              <a:extLst>
                <a:ext uri="{FF2B5EF4-FFF2-40B4-BE49-F238E27FC236}">
                  <a16:creationId xmlns:a16="http://schemas.microsoft.com/office/drawing/2014/main" id="{C68113DB-CE85-8F32-3BC3-B28BAE250F51}"/>
                </a:ext>
              </a:extLst>
            </p:cNvPr>
            <p:cNvSpPr/>
            <p:nvPr/>
          </p:nvSpPr>
          <p:spPr>
            <a:xfrm>
              <a:off x="4377055" y="2153285"/>
              <a:ext cx="1205865" cy="1536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2060"/>
                </a:buClr>
                <a:buSzPts val="1000"/>
                <a:buFont typeface="Century Gothic"/>
                <a:buNone/>
              </a:pPr>
              <a:r>
                <a:rPr lang="es-ES" sz="1000" b="1" cap="none">
                  <a:solidFill>
                    <a:srgbClr val="002060"/>
                  </a:solidFill>
                  <a:latin typeface="Century Gothic"/>
                  <a:ea typeface="Century Gothic"/>
                  <a:cs typeface="Century Gothic"/>
                  <a:sym typeface="Century Gothic"/>
                </a:rPr>
                <a:t>Queratinocitos</a:t>
              </a:r>
              <a:endParaRPr>
                <a:latin typeface="Century Gothic" panose="020B0502020202020204" pitchFamily="34" charset="0"/>
              </a:endParaRPr>
            </a:p>
          </p:txBody>
        </p:sp>
        <p:sp>
          <p:nvSpPr>
            <p:cNvPr id="64" name="Google Shape;1035;p42">
              <a:extLst>
                <a:ext uri="{FF2B5EF4-FFF2-40B4-BE49-F238E27FC236}">
                  <a16:creationId xmlns:a16="http://schemas.microsoft.com/office/drawing/2014/main" id="{0CA684B9-C7E7-2E70-1A74-F46E434AE630}"/>
                </a:ext>
              </a:extLst>
            </p:cNvPr>
            <p:cNvSpPr/>
            <p:nvPr/>
          </p:nvSpPr>
          <p:spPr>
            <a:xfrm>
              <a:off x="3895090" y="2625725"/>
              <a:ext cx="2218690" cy="2152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800"/>
                <a:buFont typeface="Century Gothic"/>
                <a:buNone/>
              </a:pPr>
              <a:r>
                <a:rPr lang="es-ES" sz="800" b="1" cap="none">
                  <a:solidFill>
                    <a:srgbClr val="002060"/>
                  </a:solidFill>
                  <a:latin typeface="Century Gothic"/>
                  <a:ea typeface="Century Gothic"/>
                  <a:cs typeface="Century Gothic"/>
                  <a:sym typeface="Century Gothic"/>
                </a:rPr>
                <a:t>Citoquinas proinflamatorias, incluido TNF</a:t>
              </a:r>
              <a:endParaRPr>
                <a:latin typeface="Century Gothic" panose="020B0502020202020204" pitchFamily="34" charset="0"/>
              </a:endParaRPr>
            </a:p>
          </p:txBody>
        </p:sp>
        <p:cxnSp>
          <p:nvCxnSpPr>
            <p:cNvPr id="65" name="Google Shape;1036;p42">
              <a:extLst>
                <a:ext uri="{FF2B5EF4-FFF2-40B4-BE49-F238E27FC236}">
                  <a16:creationId xmlns:a16="http://schemas.microsoft.com/office/drawing/2014/main" id="{610E3FD5-2557-B3A6-ED22-BA86F9B190A8}"/>
                </a:ext>
              </a:extLst>
            </p:cNvPr>
            <p:cNvCxnSpPr/>
            <p:nvPr/>
          </p:nvCxnSpPr>
          <p:spPr>
            <a:xfrm>
              <a:off x="4980940" y="2362835"/>
              <a:ext cx="0" cy="300355"/>
            </a:xfrm>
            <a:prstGeom prst="straightConnector1">
              <a:avLst/>
            </a:prstGeom>
            <a:noFill/>
            <a:ln w="12700" cap="flat" cmpd="sng">
              <a:solidFill>
                <a:srgbClr val="F4A7AD"/>
              </a:solidFill>
              <a:prstDash val="solid"/>
              <a:round/>
              <a:headEnd type="none" w="sm" len="sm"/>
              <a:tailEnd type="triangle" w="med" len="med"/>
            </a:ln>
          </p:spPr>
        </p:cxnSp>
        <p:sp>
          <p:nvSpPr>
            <p:cNvPr id="66" name="Google Shape;1037;p42">
              <a:extLst>
                <a:ext uri="{FF2B5EF4-FFF2-40B4-BE49-F238E27FC236}">
                  <a16:creationId xmlns:a16="http://schemas.microsoft.com/office/drawing/2014/main" id="{2DF6B8DE-1550-C0E4-7FAF-98DF878338EF}"/>
                </a:ext>
              </a:extLst>
            </p:cNvPr>
            <p:cNvSpPr/>
            <p:nvPr/>
          </p:nvSpPr>
          <p:spPr>
            <a:xfrm rot="-5400000" flipH="1">
              <a:off x="4890135" y="2625090"/>
              <a:ext cx="922020" cy="782955"/>
            </a:xfrm>
            <a:prstGeom prst="arc">
              <a:avLst>
                <a:gd name="adj1" fmla="val 16463618"/>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67" name="Google Shape;1038;p42">
              <a:extLst>
                <a:ext uri="{FF2B5EF4-FFF2-40B4-BE49-F238E27FC236}">
                  <a16:creationId xmlns:a16="http://schemas.microsoft.com/office/drawing/2014/main" id="{058E0D61-C4F5-D84C-906A-3CA17BD97604}"/>
                </a:ext>
              </a:extLst>
            </p:cNvPr>
            <p:cNvSpPr/>
            <p:nvPr/>
          </p:nvSpPr>
          <p:spPr>
            <a:xfrm rot="5400000">
              <a:off x="3517900" y="2222500"/>
              <a:ext cx="1301115" cy="1581785"/>
            </a:xfrm>
            <a:prstGeom prst="arc">
              <a:avLst>
                <a:gd name="adj1" fmla="val 16200000"/>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sp>
          <p:nvSpPr>
            <p:cNvPr id="68" name="Google Shape;1039;p42">
              <a:extLst>
                <a:ext uri="{FF2B5EF4-FFF2-40B4-BE49-F238E27FC236}">
                  <a16:creationId xmlns:a16="http://schemas.microsoft.com/office/drawing/2014/main" id="{29ECBDD2-E5A4-5D5A-947C-0A693C5D03B0}"/>
                </a:ext>
              </a:extLst>
            </p:cNvPr>
            <p:cNvSpPr/>
            <p:nvPr/>
          </p:nvSpPr>
          <p:spPr>
            <a:xfrm rot="5400000">
              <a:off x="2991485" y="2252345"/>
              <a:ext cx="2381250" cy="1555115"/>
            </a:xfrm>
            <a:prstGeom prst="arc">
              <a:avLst>
                <a:gd name="adj1" fmla="val 16144567"/>
                <a:gd name="adj2" fmla="val 0"/>
              </a:avLst>
            </a:prstGeom>
            <a:noFill/>
            <a:ln w="12700" cap="flat" cmpd="sng">
              <a:solidFill>
                <a:srgbClr val="F4A7AD"/>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cap="none">
                <a:solidFill>
                  <a:srgbClr val="000000"/>
                </a:solidFill>
                <a:latin typeface="Century Gothic" panose="020B0502020202020204" pitchFamily="34" charset="0"/>
                <a:ea typeface="Calibri"/>
                <a:cs typeface="Calibri"/>
                <a:sym typeface="Calibri"/>
              </a:endParaRPr>
            </a:p>
          </p:txBody>
        </p:sp>
        <p:grpSp>
          <p:nvGrpSpPr>
            <p:cNvPr id="69" name="Google Shape;1040;p42">
              <a:extLst>
                <a:ext uri="{FF2B5EF4-FFF2-40B4-BE49-F238E27FC236}">
                  <a16:creationId xmlns:a16="http://schemas.microsoft.com/office/drawing/2014/main" id="{7E0AAA1D-01D1-2936-D4CE-9F29A9456BCE}"/>
                </a:ext>
              </a:extLst>
            </p:cNvPr>
            <p:cNvGrpSpPr/>
            <p:nvPr/>
          </p:nvGrpSpPr>
          <p:grpSpPr>
            <a:xfrm>
              <a:off x="1256030" y="5448521"/>
              <a:ext cx="3315134" cy="621424"/>
              <a:chOff x="1256030" y="5448521"/>
              <a:chExt cx="3315134" cy="621424"/>
            </a:xfrm>
          </p:grpSpPr>
          <p:cxnSp>
            <p:nvCxnSpPr>
              <p:cNvPr id="80" name="Google Shape;1041;p42">
                <a:extLst>
                  <a:ext uri="{FF2B5EF4-FFF2-40B4-BE49-F238E27FC236}">
                    <a16:creationId xmlns:a16="http://schemas.microsoft.com/office/drawing/2014/main" id="{F103430B-EC7D-43E9-8AF2-C8662B26F26A}"/>
                  </a:ext>
                </a:extLst>
              </p:cNvPr>
              <p:cNvCxnSpPr/>
              <p:nvPr/>
            </p:nvCxnSpPr>
            <p:spPr>
              <a:xfrm>
                <a:off x="1256030" y="5601881"/>
                <a:ext cx="302895" cy="0"/>
              </a:xfrm>
              <a:prstGeom prst="straightConnector1">
                <a:avLst/>
              </a:prstGeom>
              <a:noFill/>
              <a:ln w="38100" cap="flat" cmpd="sng">
                <a:solidFill>
                  <a:srgbClr val="F4A7AD"/>
                </a:solidFill>
                <a:prstDash val="solid"/>
                <a:round/>
                <a:headEnd type="none" w="sm" len="sm"/>
                <a:tailEnd type="none" w="sm" len="sm"/>
              </a:ln>
            </p:spPr>
          </p:cxnSp>
          <p:sp>
            <p:nvSpPr>
              <p:cNvPr id="81" name="Google Shape;1042;p42">
                <a:extLst>
                  <a:ext uri="{FF2B5EF4-FFF2-40B4-BE49-F238E27FC236}">
                    <a16:creationId xmlns:a16="http://schemas.microsoft.com/office/drawing/2014/main" id="{CF004252-14C4-797C-E817-4E0B5E975D8E}"/>
                  </a:ext>
                </a:extLst>
              </p:cNvPr>
              <p:cNvSpPr/>
              <p:nvPr/>
            </p:nvSpPr>
            <p:spPr>
              <a:xfrm>
                <a:off x="1567180" y="5448521"/>
                <a:ext cx="3003984" cy="38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Señalización proinflamatoria</a:t>
                </a:r>
                <a:endParaRPr>
                  <a:latin typeface="Century Gothic" panose="020B0502020202020204" pitchFamily="34" charset="0"/>
                </a:endParaRPr>
              </a:p>
            </p:txBody>
          </p:sp>
          <p:cxnSp>
            <p:nvCxnSpPr>
              <p:cNvPr id="82" name="Google Shape;1043;p42">
                <a:extLst>
                  <a:ext uri="{FF2B5EF4-FFF2-40B4-BE49-F238E27FC236}">
                    <a16:creationId xmlns:a16="http://schemas.microsoft.com/office/drawing/2014/main" id="{60F71EBF-AB98-8090-B93E-CA7C0896C939}"/>
                  </a:ext>
                </a:extLst>
              </p:cNvPr>
              <p:cNvCxnSpPr/>
              <p:nvPr/>
            </p:nvCxnSpPr>
            <p:spPr>
              <a:xfrm>
                <a:off x="1256030" y="5888490"/>
                <a:ext cx="302895" cy="0"/>
              </a:xfrm>
              <a:prstGeom prst="straightConnector1">
                <a:avLst/>
              </a:prstGeom>
              <a:noFill/>
              <a:ln w="38100" cap="flat" cmpd="sng">
                <a:solidFill>
                  <a:srgbClr val="012754"/>
                </a:solidFill>
                <a:prstDash val="solid"/>
                <a:round/>
                <a:headEnd type="none" w="sm" len="sm"/>
                <a:tailEnd type="none" w="sm" len="sm"/>
              </a:ln>
            </p:spPr>
          </p:cxnSp>
          <p:sp>
            <p:nvSpPr>
              <p:cNvPr id="83" name="Google Shape;1044;p42">
                <a:extLst>
                  <a:ext uri="{FF2B5EF4-FFF2-40B4-BE49-F238E27FC236}">
                    <a16:creationId xmlns:a16="http://schemas.microsoft.com/office/drawing/2014/main" id="{E89AAC19-9DB7-A052-C28A-5600E69BC2FA}"/>
                  </a:ext>
                </a:extLst>
              </p:cNvPr>
              <p:cNvSpPr/>
              <p:nvPr/>
            </p:nvSpPr>
            <p:spPr>
              <a:xfrm>
                <a:off x="1567180" y="5746035"/>
                <a:ext cx="2798446" cy="3239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s-ES" sz="1200" cap="none">
                    <a:solidFill>
                      <a:srgbClr val="595959"/>
                    </a:solidFill>
                    <a:latin typeface="Century Gothic"/>
                    <a:ea typeface="Century Gothic"/>
                    <a:cs typeface="Century Gothic"/>
                    <a:sym typeface="Century Gothic"/>
                  </a:rPr>
                  <a:t>Diferenciación celular</a:t>
                </a:r>
                <a:endParaRPr>
                  <a:latin typeface="Century Gothic" panose="020B0502020202020204" pitchFamily="34" charset="0"/>
                </a:endParaRPr>
              </a:p>
            </p:txBody>
          </p:sp>
        </p:grpSp>
        <p:sp>
          <p:nvSpPr>
            <p:cNvPr id="70" name="Google Shape;1045;p42">
              <a:extLst>
                <a:ext uri="{FF2B5EF4-FFF2-40B4-BE49-F238E27FC236}">
                  <a16:creationId xmlns:a16="http://schemas.microsoft.com/office/drawing/2014/main" id="{F5912494-A8D0-F5B7-80FF-FC0C354DFD1B}"/>
                </a:ext>
              </a:extLst>
            </p:cNvPr>
            <p:cNvSpPr/>
            <p:nvPr/>
          </p:nvSpPr>
          <p:spPr>
            <a:xfrm>
              <a:off x="1377950" y="1701800"/>
              <a:ext cx="1019810" cy="23114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900"/>
                <a:buFont typeface="Century Gothic"/>
                <a:buNone/>
              </a:pPr>
              <a:r>
                <a:rPr lang="es-ES" sz="900" b="1" cap="none">
                  <a:solidFill>
                    <a:srgbClr val="002060"/>
                  </a:solidFill>
                  <a:latin typeface="Century Gothic"/>
                  <a:ea typeface="Century Gothic"/>
                  <a:cs typeface="Century Gothic"/>
                  <a:sym typeface="Century Gothic"/>
                </a:rPr>
                <a:t>GENOTIPO</a:t>
              </a:r>
              <a:endParaRPr>
                <a:latin typeface="Century Gothic" panose="020B0502020202020204" pitchFamily="34" charset="0"/>
              </a:endParaRPr>
            </a:p>
          </p:txBody>
        </p:sp>
        <p:sp>
          <p:nvSpPr>
            <p:cNvPr id="71" name="Google Shape;1029;p42">
              <a:extLst>
                <a:ext uri="{FF2B5EF4-FFF2-40B4-BE49-F238E27FC236}">
                  <a16:creationId xmlns:a16="http://schemas.microsoft.com/office/drawing/2014/main" id="{DFC9A82B-8164-C26C-6FC4-E8F138AF4ECC}"/>
                </a:ext>
              </a:extLst>
            </p:cNvPr>
            <p:cNvSpPr/>
            <p:nvPr/>
          </p:nvSpPr>
          <p:spPr>
            <a:xfrm>
              <a:off x="1226820" y="2027555"/>
              <a:ext cx="1239520" cy="277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200"/>
                <a:buFont typeface="Century Gothic"/>
                <a:buNone/>
              </a:pPr>
              <a:r>
                <a:rPr lang="es-ES" sz="1200" b="1" cap="none">
                  <a:solidFill>
                    <a:srgbClr val="002060"/>
                  </a:solidFill>
                  <a:latin typeface="Century Gothic"/>
                  <a:ea typeface="Century Gothic"/>
                  <a:cs typeface="Century Gothic"/>
                  <a:sym typeface="Century Gothic"/>
                </a:rPr>
                <a:t>Desencadena</a:t>
              </a:r>
              <a:endParaRPr>
                <a:latin typeface="Century Gothic" panose="020B0502020202020204" pitchFamily="34" charset="0"/>
              </a:endParaRPr>
            </a:p>
          </p:txBody>
        </p:sp>
        <p:sp>
          <p:nvSpPr>
            <p:cNvPr id="72" name="Google Shape;1046;p42">
              <a:extLst>
                <a:ext uri="{FF2B5EF4-FFF2-40B4-BE49-F238E27FC236}">
                  <a16:creationId xmlns:a16="http://schemas.microsoft.com/office/drawing/2014/main" id="{F4AFF748-44CC-94C8-11B2-016A16021E68}"/>
                </a:ext>
              </a:extLst>
            </p:cNvPr>
            <p:cNvSpPr/>
            <p:nvPr/>
          </p:nvSpPr>
          <p:spPr>
            <a:xfrm>
              <a:off x="1148080" y="2582545"/>
              <a:ext cx="1517015" cy="12700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Century Gothic"/>
                <a:buNone/>
              </a:pPr>
              <a:r>
                <a:rPr lang="es-ES" sz="900" b="1" cap="none">
                  <a:solidFill>
                    <a:srgbClr val="000000"/>
                  </a:solidFill>
                  <a:latin typeface="Century Gothic"/>
                  <a:ea typeface="Century Gothic"/>
                  <a:cs typeface="Century Gothic"/>
                  <a:sym typeface="Century Gothic"/>
                </a:rPr>
                <a:t>AMBIENTE</a:t>
              </a:r>
              <a:endParaRPr>
                <a:latin typeface="Century Gothic" panose="020B0502020202020204" pitchFamily="34" charset="0"/>
              </a:endParaRPr>
            </a:p>
            <a:p>
              <a:pPr marL="0" marR="0" lvl="0" indent="0" algn="ctr" rtl="0">
                <a:lnSpc>
                  <a:spcPct val="100000"/>
                </a:lnSpc>
                <a:spcBef>
                  <a:spcPts val="0"/>
                </a:spcBef>
                <a:spcAft>
                  <a:spcPts val="0"/>
                </a:spcAft>
                <a:buClr>
                  <a:schemeClr val="dk1"/>
                </a:buClr>
                <a:buSzPts val="700"/>
                <a:buFont typeface="Calibri"/>
                <a:buNone/>
              </a:pPr>
              <a:endParaRPr sz="700" b="1" cap="none">
                <a:solidFill>
                  <a:srgbClr val="000000"/>
                </a:solidFill>
                <a:latin typeface="Century Gothic"/>
                <a:ea typeface="Century Gothic"/>
                <a:cs typeface="Century Gothic"/>
                <a:sym typeface="Century Gothic"/>
              </a:endParaRPr>
            </a:p>
            <a:p>
              <a:pPr marL="0" marR="0" lvl="0" indent="0" algn="ctr" rtl="0">
                <a:lnSpc>
                  <a:spcPct val="183333"/>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600"/>
                <a:buFont typeface="Calibri"/>
                <a:buNone/>
              </a:pPr>
              <a:endParaRPr sz="600" cap="none">
                <a:solidFill>
                  <a:srgbClr val="000000"/>
                </a:solidFill>
                <a:latin typeface="Century Gothic"/>
                <a:ea typeface="Century Gothic"/>
                <a:cs typeface="Century Gothic"/>
                <a:sym typeface="Century Gothic"/>
              </a:endParaRPr>
            </a:p>
          </p:txBody>
        </p:sp>
        <p:pic>
          <p:nvPicPr>
            <p:cNvPr id="73" name="Google Shape;1047;p42">
              <a:extLst>
                <a:ext uri="{FF2B5EF4-FFF2-40B4-BE49-F238E27FC236}">
                  <a16:creationId xmlns:a16="http://schemas.microsoft.com/office/drawing/2014/main" id="{24B198E1-08FF-0836-1B89-B988800090F5}"/>
                </a:ext>
              </a:extLst>
            </p:cNvPr>
            <p:cNvPicPr preferRelativeResize="0"/>
            <p:nvPr/>
          </p:nvPicPr>
          <p:blipFill rotWithShape="1">
            <a:blip r:embed="rId12">
              <a:alphaModFix/>
            </a:blip>
            <a:srcRect l="19110" t="39970" r="26810" b="17109"/>
            <a:stretch/>
          </p:blipFill>
          <p:spPr>
            <a:xfrm>
              <a:off x="1906270" y="2849245"/>
              <a:ext cx="683895" cy="755650"/>
            </a:xfrm>
            <a:prstGeom prst="rect">
              <a:avLst/>
            </a:prstGeom>
            <a:noFill/>
            <a:ln>
              <a:noFill/>
            </a:ln>
          </p:spPr>
        </p:pic>
        <p:pic>
          <p:nvPicPr>
            <p:cNvPr id="74" name="Google Shape;1048;p42">
              <a:extLst>
                <a:ext uri="{FF2B5EF4-FFF2-40B4-BE49-F238E27FC236}">
                  <a16:creationId xmlns:a16="http://schemas.microsoft.com/office/drawing/2014/main" id="{FC12B8A1-68CC-D828-6602-9D59D631583A}"/>
                </a:ext>
              </a:extLst>
            </p:cNvPr>
            <p:cNvPicPr preferRelativeResize="0"/>
            <p:nvPr/>
          </p:nvPicPr>
          <p:blipFill rotWithShape="1">
            <a:blip r:embed="rId13">
              <a:alphaModFix/>
            </a:blip>
            <a:srcRect l="15660" b="17860"/>
            <a:stretch/>
          </p:blipFill>
          <p:spPr>
            <a:xfrm>
              <a:off x="1240790" y="2849245"/>
              <a:ext cx="665480" cy="480060"/>
            </a:xfrm>
            <a:prstGeom prst="rect">
              <a:avLst/>
            </a:prstGeom>
            <a:noFill/>
            <a:ln>
              <a:noFill/>
            </a:ln>
          </p:spPr>
        </p:pic>
        <p:pic>
          <p:nvPicPr>
            <p:cNvPr id="75" name="Google Shape;1049;p42">
              <a:extLst>
                <a:ext uri="{FF2B5EF4-FFF2-40B4-BE49-F238E27FC236}">
                  <a16:creationId xmlns:a16="http://schemas.microsoft.com/office/drawing/2014/main" id="{CE2F9B24-9A4D-8C9E-2FF6-CF8DB37C62EA}"/>
                </a:ext>
              </a:extLst>
            </p:cNvPr>
            <p:cNvPicPr preferRelativeResize="0"/>
            <p:nvPr/>
          </p:nvPicPr>
          <p:blipFill rotWithShape="1">
            <a:blip r:embed="rId14">
              <a:alphaModFix/>
            </a:blip>
            <a:srcRect l="50000" t="47610" b="39290"/>
            <a:stretch/>
          </p:blipFill>
          <p:spPr>
            <a:xfrm>
              <a:off x="1240790" y="3331210"/>
              <a:ext cx="665480" cy="273685"/>
            </a:xfrm>
            <a:prstGeom prst="rect">
              <a:avLst/>
            </a:prstGeom>
            <a:noFill/>
            <a:ln>
              <a:noFill/>
            </a:ln>
          </p:spPr>
        </p:pic>
        <p:sp>
          <p:nvSpPr>
            <p:cNvPr id="76" name="Google Shape;1050;p42">
              <a:extLst>
                <a:ext uri="{FF2B5EF4-FFF2-40B4-BE49-F238E27FC236}">
                  <a16:creationId xmlns:a16="http://schemas.microsoft.com/office/drawing/2014/main" id="{08C77480-22CD-C360-585C-5999D4B3B520}"/>
                </a:ext>
              </a:extLst>
            </p:cNvPr>
            <p:cNvSpPr/>
            <p:nvPr/>
          </p:nvSpPr>
          <p:spPr>
            <a:xfrm>
              <a:off x="1186815" y="2369820"/>
              <a:ext cx="1426210" cy="15938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entury Gothic" panose="020B0502020202020204" pitchFamily="34" charset="0"/>
                <a:ea typeface="Calibri"/>
                <a:cs typeface="Calibri"/>
                <a:sym typeface="Calibri"/>
              </a:endParaRPr>
            </a:p>
          </p:txBody>
        </p:sp>
        <p:sp>
          <p:nvSpPr>
            <p:cNvPr id="77" name="Google Shape;1051;p42">
              <a:extLst>
                <a:ext uri="{FF2B5EF4-FFF2-40B4-BE49-F238E27FC236}">
                  <a16:creationId xmlns:a16="http://schemas.microsoft.com/office/drawing/2014/main" id="{2B789CA5-0093-DA48-59C8-3CA03F2F39DB}"/>
                </a:ext>
              </a:extLst>
            </p:cNvPr>
            <p:cNvSpPr/>
            <p:nvPr/>
          </p:nvSpPr>
          <p:spPr>
            <a:xfrm rot="10800000">
              <a:off x="1141095" y="1980565"/>
              <a:ext cx="1517650" cy="127635"/>
            </a:xfrm>
            <a:prstGeom prst="triangle">
              <a:avLst>
                <a:gd name="adj" fmla="val 50000"/>
              </a:avLst>
            </a:prstGeom>
            <a:gradFill>
              <a:gsLst>
                <a:gs pos="0">
                  <a:srgbClr val="DC2B59"/>
                </a:gs>
                <a:gs pos="50000">
                  <a:srgbClr val="ED7D31">
                    <a:alpha val="60000"/>
                  </a:srgbClr>
                </a:gs>
                <a:gs pos="100000">
                  <a:srgbClr val="F68F0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EFEFE"/>
                </a:buClr>
                <a:buSzPts val="1800"/>
                <a:buFont typeface="Century Gothic"/>
                <a:buNone/>
              </a:pPr>
              <a:endParaRPr sz="1800" cap="none">
                <a:solidFill>
                  <a:srgbClr val="FFFFFF"/>
                </a:solidFill>
                <a:latin typeface="Century Gothic" panose="020B0502020202020204" pitchFamily="34" charset="0"/>
                <a:ea typeface="Calibri"/>
                <a:cs typeface="Calibri"/>
                <a:sym typeface="Calibri"/>
              </a:endParaRPr>
            </a:p>
          </p:txBody>
        </p:sp>
        <p:sp>
          <p:nvSpPr>
            <p:cNvPr id="78" name="Google Shape;1052;p42">
              <a:extLst>
                <a:ext uri="{FF2B5EF4-FFF2-40B4-BE49-F238E27FC236}">
                  <a16:creationId xmlns:a16="http://schemas.microsoft.com/office/drawing/2014/main" id="{4494D535-17A5-54F7-DD42-339916A7096E}"/>
                </a:ext>
              </a:extLst>
            </p:cNvPr>
            <p:cNvSpPr/>
            <p:nvPr/>
          </p:nvSpPr>
          <p:spPr>
            <a:xfrm>
              <a:off x="9238615" y="2770505"/>
              <a:ext cx="1311910" cy="3473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entury Gothic"/>
                <a:buNone/>
              </a:pPr>
              <a:r>
                <a:rPr lang="es-ES" sz="1400" b="1" cap="none">
                  <a:solidFill>
                    <a:srgbClr val="000000"/>
                  </a:solidFill>
                  <a:latin typeface="Century Gothic"/>
                  <a:ea typeface="Century Gothic"/>
                  <a:cs typeface="Century Gothic"/>
                  <a:sym typeface="Century Gothic"/>
                </a:rPr>
                <a:t>IL-17A</a:t>
              </a:r>
              <a:endParaRPr>
                <a:latin typeface="Century Gothic" panose="020B0502020202020204" pitchFamily="34" charset="0"/>
              </a:endParaRPr>
            </a:p>
          </p:txBody>
        </p:sp>
        <p:sp>
          <p:nvSpPr>
            <p:cNvPr id="79" name="Google Shape;1053;p42">
              <a:extLst>
                <a:ext uri="{FF2B5EF4-FFF2-40B4-BE49-F238E27FC236}">
                  <a16:creationId xmlns:a16="http://schemas.microsoft.com/office/drawing/2014/main" id="{6446E3EE-FEEF-B400-D777-1552734118C5}"/>
                </a:ext>
              </a:extLst>
            </p:cNvPr>
            <p:cNvSpPr/>
            <p:nvPr/>
          </p:nvSpPr>
          <p:spPr>
            <a:xfrm>
              <a:off x="2886710" y="2805430"/>
              <a:ext cx="1174115" cy="313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entury Gothic"/>
                <a:buNone/>
              </a:pPr>
              <a:r>
                <a:rPr lang="es-ES" sz="1200" b="1" cap="none">
                  <a:solidFill>
                    <a:srgbClr val="000000"/>
                  </a:solidFill>
                  <a:latin typeface="Century Gothic"/>
                  <a:ea typeface="Century Gothic"/>
                  <a:cs typeface="Century Gothic"/>
                  <a:sym typeface="Century Gothic"/>
                </a:rPr>
                <a:t>IL-17A</a:t>
              </a:r>
              <a:endParaRPr>
                <a:latin typeface="Century Gothic" panose="020B0502020202020204" pitchFamily="34" charset="0"/>
              </a:endParaRPr>
            </a:p>
          </p:txBody>
        </p:sp>
      </p:grpSp>
      <p:sp>
        <p:nvSpPr>
          <p:cNvPr id="87" name="Marcador de contenido 86">
            <a:extLst>
              <a:ext uri="{FF2B5EF4-FFF2-40B4-BE49-F238E27FC236}">
                <a16:creationId xmlns:a16="http://schemas.microsoft.com/office/drawing/2014/main" id="{A3B84E57-C1B4-E2AE-7B2D-67694E0B140E}"/>
              </a:ext>
            </a:extLst>
          </p:cNvPr>
          <p:cNvSpPr>
            <a:spLocks noGrp="1"/>
          </p:cNvSpPr>
          <p:nvPr>
            <p:ph sz="quarter" idx="24"/>
          </p:nvPr>
        </p:nvSpPr>
        <p:spPr>
          <a:xfrm>
            <a:off x="1413571" y="6253010"/>
            <a:ext cx="10352992" cy="428367"/>
          </a:xfrm>
        </p:spPr>
        <p:txBody>
          <a:bodyPr/>
          <a:lstStyle/>
          <a:p>
            <a:r>
              <a:rPr lang="es-ES"/>
              <a:t>IFN, interferón; IL, interleucina; Th, linfocito T cooperador; TNF, factor de necrosis tumoral. </a:t>
            </a:r>
          </a:p>
          <a:p>
            <a:r>
              <a:rPr lang="es-ES"/>
              <a:t>1. </a:t>
            </a:r>
            <a:r>
              <a:rPr lang="en-US" b="1">
                <a:latin typeface="Segoe UI" panose="020B0502040204020203" pitchFamily="34" charset="0"/>
              </a:rPr>
              <a:t>Nestle F et al.</a:t>
            </a:r>
            <a:r>
              <a:rPr lang="en-US">
                <a:latin typeface="Segoe UI" panose="020B0502040204020203" pitchFamily="34" charset="0"/>
              </a:rPr>
              <a:t> </a:t>
            </a:r>
            <a:r>
              <a:rPr lang="en-US" i="1">
                <a:latin typeface="Segoe UI" panose="020B0502040204020203" pitchFamily="34" charset="0"/>
              </a:rPr>
              <a:t>New England Journal of Medicine</a:t>
            </a:r>
            <a:r>
              <a:rPr lang="en-US">
                <a:latin typeface="Segoe UI" panose="020B0502040204020203" pitchFamily="34" charset="0"/>
              </a:rPr>
              <a:t>. 2009;361:496–509. 2. </a:t>
            </a:r>
            <a:r>
              <a:rPr lang="es-ES" b="1" err="1">
                <a:latin typeface="Segoe UI" panose="020B0502040204020203" pitchFamily="34" charset="0"/>
              </a:rPr>
              <a:t>Lowes</a:t>
            </a:r>
            <a:r>
              <a:rPr lang="es-ES" b="1">
                <a:latin typeface="Segoe UI" panose="020B0502040204020203" pitchFamily="34" charset="0"/>
              </a:rPr>
              <a:t> M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a:latin typeface="Segoe UI" panose="020B0502040204020203" pitchFamily="34" charset="0"/>
              </a:rPr>
              <a:t>. 2008;128:1207–1211. 3. </a:t>
            </a:r>
            <a:r>
              <a:rPr lang="es-ES" b="1" err="1">
                <a:latin typeface="Segoe UI" panose="020B0502040204020203" pitchFamily="34" charset="0"/>
              </a:rPr>
              <a:t>Capon</a:t>
            </a:r>
            <a:r>
              <a:rPr lang="es-ES" b="1">
                <a:latin typeface="Segoe UI" panose="020B0502040204020203" pitchFamily="34" charset="0"/>
              </a:rPr>
              <a:t> F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a:latin typeface="Segoe UI" panose="020B0502040204020203" pitchFamily="34" charset="0"/>
              </a:rPr>
              <a:t>. 2012;132:915–922.. 4. </a:t>
            </a:r>
            <a:r>
              <a:rPr lang="en-US" b="1">
                <a:latin typeface="Segoe UI" panose="020B0502040204020203" pitchFamily="34" charset="0"/>
              </a:rPr>
              <a:t>Korn T et al.</a:t>
            </a:r>
            <a:r>
              <a:rPr lang="en-US">
                <a:latin typeface="Segoe UI" panose="020B0502040204020203" pitchFamily="34" charset="0"/>
              </a:rPr>
              <a:t> </a:t>
            </a:r>
            <a:r>
              <a:rPr lang="en-US" i="1">
                <a:latin typeface="Segoe UI" panose="020B0502040204020203" pitchFamily="34" charset="0"/>
              </a:rPr>
              <a:t>Annual Review of Immunology</a:t>
            </a:r>
            <a:r>
              <a:rPr lang="en-US">
                <a:latin typeface="Segoe UI" panose="020B0502040204020203" pitchFamily="34" charset="0"/>
              </a:rPr>
              <a:t>. 2009;27:485–517. 5. </a:t>
            </a:r>
            <a:r>
              <a:rPr lang="es-ES" b="1" err="1">
                <a:latin typeface="Segoe UI" panose="020B0502040204020203" pitchFamily="34" charset="0"/>
              </a:rPr>
              <a:t>Biedermann</a:t>
            </a:r>
            <a:r>
              <a:rPr lang="es-ES" b="1">
                <a:latin typeface="Segoe UI" panose="020B0502040204020203" pitchFamily="34" charset="0"/>
              </a:rPr>
              <a:t> T et al.</a:t>
            </a:r>
            <a:r>
              <a:rPr lang="es-ES">
                <a:latin typeface="Segoe UI" panose="020B0502040204020203" pitchFamily="34" charset="0"/>
              </a:rPr>
              <a:t> </a:t>
            </a:r>
            <a:r>
              <a:rPr lang="es-ES" i="1" err="1">
                <a:latin typeface="Segoe UI" panose="020B0502040204020203" pitchFamily="34" charset="0"/>
              </a:rPr>
              <a:t>Journal</a:t>
            </a:r>
            <a:r>
              <a:rPr lang="es-ES" i="1">
                <a:latin typeface="Segoe UI" panose="020B0502040204020203" pitchFamily="34" charset="0"/>
              </a:rPr>
              <a:t> </a:t>
            </a:r>
            <a:r>
              <a:rPr lang="es-ES" i="1" err="1">
                <a:latin typeface="Segoe UI" panose="020B0502040204020203" pitchFamily="34" charset="0"/>
              </a:rPr>
              <a:t>of</a:t>
            </a:r>
            <a:r>
              <a:rPr lang="es-ES" i="1">
                <a:latin typeface="Segoe UI" panose="020B0502040204020203" pitchFamily="34" charset="0"/>
              </a:rPr>
              <a:t> Investigative </a:t>
            </a:r>
            <a:r>
              <a:rPr lang="es-ES" i="1" err="1">
                <a:latin typeface="Segoe UI" panose="020B0502040204020203" pitchFamily="34" charset="0"/>
              </a:rPr>
              <a:t>Dermatology</a:t>
            </a:r>
            <a:r>
              <a:rPr lang="es-ES" i="1">
                <a:latin typeface="Segoe UI" panose="020B0502040204020203" pitchFamily="34" charset="0"/>
              </a:rPr>
              <a:t> </a:t>
            </a:r>
            <a:r>
              <a:rPr lang="es-ES" i="1" err="1">
                <a:latin typeface="Segoe UI" panose="020B0502040204020203" pitchFamily="34" charset="0"/>
              </a:rPr>
              <a:t>Symposium</a:t>
            </a:r>
            <a:r>
              <a:rPr lang="es-ES" i="1">
                <a:latin typeface="Segoe UI" panose="020B0502040204020203" pitchFamily="34" charset="0"/>
              </a:rPr>
              <a:t> </a:t>
            </a:r>
            <a:r>
              <a:rPr lang="es-ES" i="1" err="1">
                <a:latin typeface="Segoe UI" panose="020B0502040204020203" pitchFamily="34" charset="0"/>
              </a:rPr>
              <a:t>Proceedings</a:t>
            </a:r>
            <a:r>
              <a:rPr lang="es-ES">
                <a:latin typeface="Segoe UI" panose="020B0502040204020203" pitchFamily="34" charset="0"/>
              </a:rPr>
              <a:t>. 2004;9:5–14. 6. </a:t>
            </a:r>
            <a:r>
              <a:rPr lang="es-ES" b="1" err="1">
                <a:latin typeface="Segoe UI" panose="020B0502040204020203" pitchFamily="34" charset="0"/>
              </a:rPr>
              <a:t>Onishi</a:t>
            </a:r>
            <a:r>
              <a:rPr lang="es-ES" b="1">
                <a:latin typeface="Segoe UI" panose="020B0502040204020203" pitchFamily="34" charset="0"/>
              </a:rPr>
              <a:t> RM et al.</a:t>
            </a:r>
            <a:r>
              <a:rPr lang="es-ES">
                <a:latin typeface="Segoe UI" panose="020B0502040204020203" pitchFamily="34" charset="0"/>
              </a:rPr>
              <a:t> </a:t>
            </a:r>
            <a:r>
              <a:rPr lang="es-ES" i="1" err="1">
                <a:latin typeface="Segoe UI" panose="020B0502040204020203" pitchFamily="34" charset="0"/>
              </a:rPr>
              <a:t>Immunology</a:t>
            </a:r>
            <a:r>
              <a:rPr lang="es-ES">
                <a:latin typeface="Segoe UI" panose="020B0502040204020203" pitchFamily="34" charset="0"/>
              </a:rPr>
              <a:t>. 2010;129:311–321. 7. </a:t>
            </a:r>
            <a:r>
              <a:rPr lang="en-US" b="1">
                <a:latin typeface="Segoe UI" panose="020B0502040204020203" pitchFamily="34" charset="0"/>
              </a:rPr>
              <a:t>Lin AM et al.</a:t>
            </a:r>
            <a:r>
              <a:rPr lang="en-US">
                <a:latin typeface="Segoe UI" panose="020B0502040204020203" pitchFamily="34" charset="0"/>
              </a:rPr>
              <a:t> </a:t>
            </a:r>
            <a:r>
              <a:rPr lang="en-US" i="1">
                <a:latin typeface="Segoe UI" panose="020B0502040204020203" pitchFamily="34" charset="0"/>
              </a:rPr>
              <a:t>Journal of Immunology</a:t>
            </a:r>
            <a:r>
              <a:rPr lang="en-US">
                <a:latin typeface="Segoe UI" panose="020B0502040204020203" pitchFamily="34" charset="0"/>
              </a:rPr>
              <a:t>. 2011;187:490–500.</a:t>
            </a:r>
            <a:r>
              <a:rPr lang="es-ES">
                <a:latin typeface="Segoe UI" panose="020B0502040204020203" pitchFamily="34" charset="0"/>
              </a:rPr>
              <a:t> 8. </a:t>
            </a:r>
            <a:r>
              <a:rPr lang="es-ES" b="1" err="1">
                <a:latin typeface="Segoe UI" panose="020B0502040204020203" pitchFamily="34" charset="0"/>
              </a:rPr>
              <a:t>Bruin</a:t>
            </a:r>
            <a:r>
              <a:rPr lang="es-ES" b="1">
                <a:latin typeface="Segoe UI" panose="020B0502040204020203" pitchFamily="34" charset="0"/>
              </a:rPr>
              <a:t> G et al.</a:t>
            </a:r>
            <a:r>
              <a:rPr lang="es-ES">
                <a:latin typeface="Segoe UI" panose="020B0502040204020203" pitchFamily="34" charset="0"/>
              </a:rPr>
              <a:t> Póster presentado en la Conferencia </a:t>
            </a:r>
            <a:r>
              <a:rPr lang="es-ES" b="1">
                <a:latin typeface="Segoe UI" panose="020B0502040204020203" pitchFamily="34" charset="0"/>
              </a:rPr>
              <a:t>EADV</a:t>
            </a:r>
            <a:r>
              <a:rPr lang="es-ES">
                <a:latin typeface="Segoe UI" panose="020B0502040204020203" pitchFamily="34" charset="0"/>
              </a:rPr>
              <a:t>, Estambul (Turquía), 2–6 de octubre de 2013. Póster </a:t>
            </a:r>
            <a:r>
              <a:rPr lang="es-ES" err="1">
                <a:latin typeface="Segoe UI" panose="020B0502040204020203" pitchFamily="34" charset="0"/>
              </a:rPr>
              <a:t>nº</a:t>
            </a:r>
            <a:r>
              <a:rPr lang="es-ES">
                <a:latin typeface="Segoe UI" panose="020B0502040204020203" pitchFamily="34" charset="0"/>
              </a:rPr>
              <a:t> P1498.</a:t>
            </a:r>
          </a:p>
        </p:txBody>
      </p:sp>
    </p:spTree>
    <p:extLst>
      <p:ext uri="{BB962C8B-B14F-4D97-AF65-F5344CB8AC3E}">
        <p14:creationId xmlns:p14="http://schemas.microsoft.com/office/powerpoint/2010/main" val="3945255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228A-956F-4B00-8D46-7819A169F5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B7BCAB1-7277-E78D-7530-33D2B4D8E2DD}"/>
              </a:ext>
            </a:extLst>
          </p:cNvPr>
          <p:cNvSpPr>
            <a:spLocks noGrp="1"/>
          </p:cNvSpPr>
          <p:nvPr>
            <p:ph sz="quarter" idx="11"/>
          </p:nvPr>
        </p:nvSpPr>
        <p:spPr/>
        <p:txBody>
          <a:bodyPr/>
          <a:lstStyle/>
          <a:p>
            <a:r>
              <a:rPr lang="es-ES" b="1">
                <a:solidFill>
                  <a:srgbClr val="012754"/>
                </a:solidFill>
              </a:rPr>
              <a:t>Líneas blancas y amarillas con dermatoscopia </a:t>
            </a:r>
          </a:p>
          <a:p>
            <a:r>
              <a:rPr lang="es-ES">
                <a:solidFill>
                  <a:srgbClr val="012754"/>
                </a:solidFill>
              </a:rPr>
              <a:t>sensibilidad 90.4%</a:t>
            </a:r>
          </a:p>
        </p:txBody>
      </p:sp>
      <p:sp>
        <p:nvSpPr>
          <p:cNvPr id="3" name="Marcador de contenido 2">
            <a:extLst>
              <a:ext uri="{FF2B5EF4-FFF2-40B4-BE49-F238E27FC236}">
                <a16:creationId xmlns:a16="http://schemas.microsoft.com/office/drawing/2014/main" id="{207831DF-A0E4-7D2E-9CAA-CCE7DC60C0F3}"/>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Diagnóstico diferencial</a:t>
            </a:r>
            <a:endParaRPr lang="es-ES"/>
          </a:p>
        </p:txBody>
      </p:sp>
      <p:sp>
        <p:nvSpPr>
          <p:cNvPr id="9" name="Marcador de contenido 8">
            <a:extLst>
              <a:ext uri="{FF2B5EF4-FFF2-40B4-BE49-F238E27FC236}">
                <a16:creationId xmlns:a16="http://schemas.microsoft.com/office/drawing/2014/main" id="{32B38B1B-3B5B-6AFB-1D3A-F8254C41313B}"/>
              </a:ext>
            </a:extLst>
          </p:cNvPr>
          <p:cNvSpPr>
            <a:spLocks noGrp="1"/>
          </p:cNvSpPr>
          <p:nvPr>
            <p:ph sz="quarter" idx="18"/>
          </p:nvPr>
        </p:nvSpPr>
        <p:spPr/>
        <p:txBody>
          <a:bodyPr>
            <a:normAutofit/>
          </a:bodyPr>
          <a:lstStyle/>
          <a:p>
            <a:r>
              <a:rPr lang="es-ES"/>
              <a:t>ONICOMICOSIS</a:t>
            </a:r>
          </a:p>
        </p:txBody>
      </p:sp>
      <p:grpSp>
        <p:nvGrpSpPr>
          <p:cNvPr id="16" name="Grupo 15">
            <a:extLst>
              <a:ext uri="{FF2B5EF4-FFF2-40B4-BE49-F238E27FC236}">
                <a16:creationId xmlns:a16="http://schemas.microsoft.com/office/drawing/2014/main" id="{8CE04B26-6F5A-9D7A-550A-1500DF8B5225}"/>
              </a:ext>
            </a:extLst>
          </p:cNvPr>
          <p:cNvGrpSpPr/>
          <p:nvPr/>
        </p:nvGrpSpPr>
        <p:grpSpPr>
          <a:xfrm>
            <a:off x="8225055" y="4460144"/>
            <a:ext cx="3461787" cy="1539395"/>
            <a:chOff x="8508791" y="4484060"/>
            <a:chExt cx="3461787" cy="1539395"/>
          </a:xfrm>
        </p:grpSpPr>
        <p:sp>
          <p:nvSpPr>
            <p:cNvPr id="6" name="Google Shape;146;p6">
              <a:extLst>
                <a:ext uri="{FF2B5EF4-FFF2-40B4-BE49-F238E27FC236}">
                  <a16:creationId xmlns:a16="http://schemas.microsoft.com/office/drawing/2014/main" id="{58070362-5D6F-5111-145F-0A2D98739B58}"/>
                </a:ext>
              </a:extLst>
            </p:cNvPr>
            <p:cNvSpPr txBox="1"/>
            <p:nvPr/>
          </p:nvSpPr>
          <p:spPr>
            <a:xfrm>
              <a:off x="8508792" y="4484060"/>
              <a:ext cx="2519999"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a:solidFill>
                    <a:srgbClr val="012754"/>
                  </a:solidFill>
                  <a:latin typeface="Century Gothic" panose="020B0502020202020204" pitchFamily="34" charset="0"/>
                  <a:ea typeface="Montserrat"/>
                  <a:cs typeface="Montserrat"/>
                  <a:sym typeface="Montserrat"/>
                </a:rPr>
                <a:t>Onicomicosis</a:t>
              </a:r>
              <a:endParaRPr b="1">
                <a:solidFill>
                  <a:srgbClr val="012754"/>
                </a:solidFill>
                <a:latin typeface="Century Gothic" panose="020B0502020202020204" pitchFamily="34" charset="0"/>
              </a:endParaRPr>
            </a:p>
          </p:txBody>
        </p:sp>
        <p:sp>
          <p:nvSpPr>
            <p:cNvPr id="19" name="Google Shape;154;p6">
              <a:extLst>
                <a:ext uri="{FF2B5EF4-FFF2-40B4-BE49-F238E27FC236}">
                  <a16:creationId xmlns:a16="http://schemas.microsoft.com/office/drawing/2014/main" id="{02D23A17-3988-A512-9D4A-0835AD52F1C6}"/>
                </a:ext>
              </a:extLst>
            </p:cNvPr>
            <p:cNvSpPr txBox="1"/>
            <p:nvPr/>
          </p:nvSpPr>
          <p:spPr>
            <a:xfrm>
              <a:off x="8508791" y="4815472"/>
              <a:ext cx="3461787"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dentado, con “espigas”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con estrías longitudinales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Varios colores: blanco, amarillo, marrón</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Hiperqueratosis subungueal “en ruinas”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Unilateral o bilateral asimétrico</a:t>
              </a:r>
              <a:endParaRPr sz="1200">
                <a:solidFill>
                  <a:srgbClr val="012754"/>
                </a:solidFill>
                <a:latin typeface="Century Gothic" panose="020B0502020202020204" pitchFamily="34" charset="0"/>
              </a:endParaRPr>
            </a:p>
          </p:txBody>
        </p:sp>
      </p:grpSp>
      <p:grpSp>
        <p:nvGrpSpPr>
          <p:cNvPr id="14" name="Grupo 13">
            <a:extLst>
              <a:ext uri="{FF2B5EF4-FFF2-40B4-BE49-F238E27FC236}">
                <a16:creationId xmlns:a16="http://schemas.microsoft.com/office/drawing/2014/main" id="{E7222EBA-47AB-7C90-DB80-A8949E2C55EE}"/>
              </a:ext>
            </a:extLst>
          </p:cNvPr>
          <p:cNvGrpSpPr/>
          <p:nvPr/>
        </p:nvGrpSpPr>
        <p:grpSpPr>
          <a:xfrm>
            <a:off x="834655" y="4448055"/>
            <a:ext cx="3200026" cy="1549232"/>
            <a:chOff x="254374" y="4471971"/>
            <a:chExt cx="3200026" cy="1549232"/>
          </a:xfrm>
        </p:grpSpPr>
        <p:sp>
          <p:nvSpPr>
            <p:cNvPr id="5" name="Google Shape;145;p6">
              <a:extLst>
                <a:ext uri="{FF2B5EF4-FFF2-40B4-BE49-F238E27FC236}">
                  <a16:creationId xmlns:a16="http://schemas.microsoft.com/office/drawing/2014/main" id="{15C67BC6-2D63-B534-D8EA-6EB352389C71}"/>
                </a:ext>
              </a:extLst>
            </p:cNvPr>
            <p:cNvSpPr txBox="1"/>
            <p:nvPr/>
          </p:nvSpPr>
          <p:spPr>
            <a:xfrm>
              <a:off x="273984" y="4471971"/>
              <a:ext cx="2438113"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err="1">
                  <a:solidFill>
                    <a:srgbClr val="012754"/>
                  </a:solidFill>
                  <a:latin typeface="Century Gothic" panose="020B0502020202020204" pitchFamily="34" charset="0"/>
                  <a:ea typeface="Montserrat"/>
                  <a:cs typeface="Montserrat"/>
                  <a:sym typeface="Montserrat"/>
                </a:rPr>
                <a:t>Onicopatía</a:t>
              </a:r>
              <a:r>
                <a:rPr lang="es-ES" b="1" u="none" strike="noStrike" cap="none">
                  <a:solidFill>
                    <a:srgbClr val="012754"/>
                  </a:solidFill>
                  <a:latin typeface="Century Gothic" panose="020B0502020202020204" pitchFamily="34" charset="0"/>
                  <a:ea typeface="Montserrat"/>
                  <a:cs typeface="Montserrat"/>
                  <a:sym typeface="Montserrat"/>
                </a:rPr>
                <a:t> psoriásica</a:t>
              </a:r>
              <a:endParaRPr b="1">
                <a:solidFill>
                  <a:srgbClr val="012754"/>
                </a:solidFill>
                <a:latin typeface="Century Gothic" panose="020B0502020202020204" pitchFamily="34" charset="0"/>
              </a:endParaRPr>
            </a:p>
          </p:txBody>
        </p:sp>
        <p:sp>
          <p:nvSpPr>
            <p:cNvPr id="20" name="Google Shape;155;p6">
              <a:extLst>
                <a:ext uri="{FF2B5EF4-FFF2-40B4-BE49-F238E27FC236}">
                  <a16:creationId xmlns:a16="http://schemas.microsoft.com/office/drawing/2014/main" id="{BA1533AD-63BF-EF4E-744D-8D932D915617}"/>
                </a:ext>
              </a:extLst>
            </p:cNvPr>
            <p:cNvSpPr txBox="1"/>
            <p:nvPr/>
          </p:nvSpPr>
          <p:spPr>
            <a:xfrm>
              <a:off x="254374" y="4813220"/>
              <a:ext cx="3200026"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lineal, ondulado, asalmonado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homogéneo.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 color: blanco-plateado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Hiperqueratosis compacta, plateada</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Asimétrico. Más frecuente en manos</a:t>
              </a:r>
              <a:endParaRPr sz="1200">
                <a:solidFill>
                  <a:srgbClr val="012754"/>
                </a:solidFill>
                <a:latin typeface="Century Gothic" panose="020B0502020202020204" pitchFamily="34" charset="0"/>
              </a:endParaRPr>
            </a:p>
          </p:txBody>
        </p:sp>
      </p:grpSp>
      <p:grpSp>
        <p:nvGrpSpPr>
          <p:cNvPr id="15" name="Grupo 14">
            <a:extLst>
              <a:ext uri="{FF2B5EF4-FFF2-40B4-BE49-F238E27FC236}">
                <a16:creationId xmlns:a16="http://schemas.microsoft.com/office/drawing/2014/main" id="{E10EC813-A323-157F-6BE0-C5E09484878D}"/>
              </a:ext>
            </a:extLst>
          </p:cNvPr>
          <p:cNvGrpSpPr/>
          <p:nvPr/>
        </p:nvGrpSpPr>
        <p:grpSpPr>
          <a:xfrm>
            <a:off x="4539483" y="4449953"/>
            <a:ext cx="3064727" cy="1550055"/>
            <a:chOff x="4237797" y="4473869"/>
            <a:chExt cx="3064727" cy="1550055"/>
          </a:xfrm>
        </p:grpSpPr>
        <p:sp>
          <p:nvSpPr>
            <p:cNvPr id="8" name="Google Shape;147;p6">
              <a:extLst>
                <a:ext uri="{FF2B5EF4-FFF2-40B4-BE49-F238E27FC236}">
                  <a16:creationId xmlns:a16="http://schemas.microsoft.com/office/drawing/2014/main" id="{AFD44F3D-CA9F-1C1D-E6A7-F026FC8B6D81}"/>
                </a:ext>
              </a:extLst>
            </p:cNvPr>
            <p:cNvSpPr txBox="1"/>
            <p:nvPr/>
          </p:nvSpPr>
          <p:spPr>
            <a:xfrm>
              <a:off x="4237798" y="4473869"/>
              <a:ext cx="3064726"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Montserrat"/>
                <a:buNone/>
              </a:pPr>
              <a:r>
                <a:rPr lang="es-ES" b="1" u="none" strike="noStrike" cap="none" err="1">
                  <a:solidFill>
                    <a:srgbClr val="012754"/>
                  </a:solidFill>
                  <a:latin typeface="Century Gothic" panose="020B0502020202020204" pitchFamily="34" charset="0"/>
                  <a:ea typeface="Montserrat"/>
                  <a:cs typeface="Montserrat"/>
                  <a:sym typeface="Montserrat"/>
                </a:rPr>
                <a:t>Onicopatía</a:t>
              </a:r>
              <a:r>
                <a:rPr lang="es-ES" b="1" u="none" strike="noStrike" cap="none">
                  <a:solidFill>
                    <a:srgbClr val="012754"/>
                  </a:solidFill>
                  <a:latin typeface="Century Gothic" panose="020B0502020202020204" pitchFamily="34" charset="0"/>
                  <a:ea typeface="Montserrat"/>
                  <a:cs typeface="Montserrat"/>
                  <a:sym typeface="Montserrat"/>
                </a:rPr>
                <a:t> </a:t>
              </a:r>
              <a:r>
                <a:rPr lang="es-ES" b="1" u="none" strike="noStrike" cap="none" err="1">
                  <a:solidFill>
                    <a:srgbClr val="012754"/>
                  </a:solidFill>
                  <a:latin typeface="Century Gothic" panose="020B0502020202020204" pitchFamily="34" charset="0"/>
                  <a:ea typeface="Montserrat"/>
                  <a:cs typeface="Montserrat"/>
                  <a:sym typeface="Montserrat"/>
                </a:rPr>
                <a:t>microtraumatica</a:t>
              </a:r>
              <a:endParaRPr b="1" u="none" strike="noStrike" cap="none">
                <a:solidFill>
                  <a:srgbClr val="012754"/>
                </a:solidFill>
                <a:latin typeface="Century Gothic" panose="020B0502020202020204" pitchFamily="34" charset="0"/>
                <a:ea typeface="Montserrat"/>
                <a:cs typeface="Montserrat"/>
                <a:sym typeface="Montserrat"/>
              </a:endParaRPr>
            </a:p>
          </p:txBody>
        </p:sp>
        <p:sp>
          <p:nvSpPr>
            <p:cNvPr id="21" name="Google Shape;156;p6">
              <a:extLst>
                <a:ext uri="{FF2B5EF4-FFF2-40B4-BE49-F238E27FC236}">
                  <a16:creationId xmlns:a16="http://schemas.microsoft.com/office/drawing/2014/main" id="{67A5534C-232C-D942-CE48-ADB625133D49}"/>
                </a:ext>
              </a:extLst>
            </p:cNvPr>
            <p:cNvSpPr txBox="1"/>
            <p:nvPr/>
          </p:nvSpPr>
          <p:spPr>
            <a:xfrm>
              <a:off x="4237797" y="4815941"/>
              <a:ext cx="3064726" cy="1207983"/>
            </a:xfrm>
            <a:prstGeom prst="rect">
              <a:avLst/>
            </a:prstGeom>
            <a:noFill/>
            <a:ln>
              <a:noFill/>
            </a:ln>
          </p:spPr>
          <p:txBody>
            <a:bodyPr spcFirstLastPara="1" wrap="square" lIns="91425" tIns="45700" rIns="91425" bIns="45700" anchor="t" anchorCtr="0">
              <a:spAutoFit/>
            </a:bodyPr>
            <a:lstStyle/>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Borde lineal, ondulado.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NO espigas</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Interior homogéneo </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Un color: blanco-amarillento</a:t>
              </a:r>
              <a:endParaRPr sz="1200">
                <a:solidFill>
                  <a:srgbClr val="012754"/>
                </a:solidFill>
                <a:latin typeface="Century Gothic" panose="020B0502020202020204" pitchFamily="34" charset="0"/>
              </a:endParaRPr>
            </a:p>
            <a:p>
              <a:pPr marL="180975" marR="0" lvl="0" indent="-180975" rtl="0">
                <a:lnSpc>
                  <a:spcPct val="100000"/>
                </a:lnSpc>
                <a:spcBef>
                  <a:spcPts val="0"/>
                </a:spcBef>
                <a:spcAft>
                  <a:spcPts val="300"/>
                </a:spcAft>
                <a:buClr>
                  <a:srgbClr val="F4A7AD"/>
                </a:buClr>
                <a:buSzPct val="100000"/>
                <a:buFont typeface="Arial"/>
                <a:buChar char="•"/>
              </a:pPr>
              <a:r>
                <a:rPr lang="es-ES" sz="1200" u="none" strike="noStrike" cap="none">
                  <a:solidFill>
                    <a:srgbClr val="012754"/>
                  </a:solidFill>
                  <a:latin typeface="Century Gothic" panose="020B0502020202020204" pitchFamily="34" charset="0"/>
                  <a:ea typeface="Montserrat"/>
                  <a:cs typeface="Montserrat"/>
                  <a:sym typeface="Montserrat"/>
                </a:rPr>
                <a:t>Frecuente bilateral y simétrico</a:t>
              </a:r>
              <a:endParaRPr sz="1200">
                <a:solidFill>
                  <a:srgbClr val="012754"/>
                </a:solidFill>
                <a:latin typeface="Century Gothic" panose="020B0502020202020204" pitchFamily="34" charset="0"/>
              </a:endParaRPr>
            </a:p>
          </p:txBody>
        </p:sp>
      </p:grpSp>
      <p:sp>
        <p:nvSpPr>
          <p:cNvPr id="23" name="Marcador de contenido 22">
            <a:extLst>
              <a:ext uri="{FF2B5EF4-FFF2-40B4-BE49-F238E27FC236}">
                <a16:creationId xmlns:a16="http://schemas.microsoft.com/office/drawing/2014/main" id="{782D8E63-2DA8-A188-8809-5066E09AF0FF}"/>
              </a:ext>
            </a:extLst>
          </p:cNvPr>
          <p:cNvSpPr>
            <a:spLocks noGrp="1"/>
          </p:cNvSpPr>
          <p:nvPr>
            <p:ph sz="quarter" idx="24"/>
          </p:nvPr>
        </p:nvSpPr>
        <p:spPr>
          <a:xfrm>
            <a:off x="1515763" y="6445956"/>
            <a:ext cx="10352992" cy="243169"/>
          </a:xfrm>
        </p:spPr>
        <p:txBody>
          <a:bodyPr/>
          <a:lstStyle/>
          <a:p>
            <a:r>
              <a:rPr lang="es-ES"/>
              <a:t>1,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pic>
        <p:nvPicPr>
          <p:cNvPr id="22" name="Imagen 21">
            <a:extLst>
              <a:ext uri="{FF2B5EF4-FFF2-40B4-BE49-F238E27FC236}">
                <a16:creationId xmlns:a16="http://schemas.microsoft.com/office/drawing/2014/main" id="{CC841A18-FD21-45FB-598F-9BC919A45E15}"/>
              </a:ext>
            </a:extLst>
          </p:cNvPr>
          <p:cNvPicPr>
            <a:picLocks noChangeAspect="1"/>
          </p:cNvPicPr>
          <p:nvPr/>
        </p:nvPicPr>
        <p:blipFill>
          <a:blip r:embed="rId3"/>
          <a:stretch>
            <a:fillRect/>
          </a:stretch>
        </p:blipFill>
        <p:spPr>
          <a:xfrm>
            <a:off x="933583" y="2307055"/>
            <a:ext cx="2032000" cy="2006600"/>
          </a:xfrm>
          <a:prstGeom prst="rect">
            <a:avLst/>
          </a:prstGeom>
        </p:spPr>
      </p:pic>
      <p:pic>
        <p:nvPicPr>
          <p:cNvPr id="24" name="Imagen 23">
            <a:extLst>
              <a:ext uri="{FF2B5EF4-FFF2-40B4-BE49-F238E27FC236}">
                <a16:creationId xmlns:a16="http://schemas.microsoft.com/office/drawing/2014/main" id="{77403D5F-618F-02E1-B6EC-6998D5E630AD}"/>
              </a:ext>
            </a:extLst>
          </p:cNvPr>
          <p:cNvPicPr>
            <a:picLocks noChangeAspect="1"/>
          </p:cNvPicPr>
          <p:nvPr/>
        </p:nvPicPr>
        <p:blipFill>
          <a:blip r:embed="rId4"/>
          <a:stretch>
            <a:fillRect/>
          </a:stretch>
        </p:blipFill>
        <p:spPr>
          <a:xfrm>
            <a:off x="4610247" y="2300705"/>
            <a:ext cx="2032000" cy="2006600"/>
          </a:xfrm>
          <a:prstGeom prst="rect">
            <a:avLst/>
          </a:prstGeom>
        </p:spPr>
      </p:pic>
      <p:pic>
        <p:nvPicPr>
          <p:cNvPr id="25" name="Imagen 24">
            <a:extLst>
              <a:ext uri="{FF2B5EF4-FFF2-40B4-BE49-F238E27FC236}">
                <a16:creationId xmlns:a16="http://schemas.microsoft.com/office/drawing/2014/main" id="{A2481AE3-4EE6-D36F-0C47-DC0E7D91D5F5}"/>
              </a:ext>
            </a:extLst>
          </p:cNvPr>
          <p:cNvPicPr>
            <a:picLocks noChangeAspect="1"/>
          </p:cNvPicPr>
          <p:nvPr/>
        </p:nvPicPr>
        <p:blipFill>
          <a:blip r:embed="rId5"/>
          <a:stretch>
            <a:fillRect/>
          </a:stretch>
        </p:blipFill>
        <p:spPr>
          <a:xfrm>
            <a:off x="8315369" y="2294355"/>
            <a:ext cx="2032000" cy="2019300"/>
          </a:xfrm>
          <a:prstGeom prst="rect">
            <a:avLst/>
          </a:prstGeom>
        </p:spPr>
      </p:pic>
    </p:spTree>
    <p:extLst>
      <p:ext uri="{BB962C8B-B14F-4D97-AF65-F5344CB8AC3E}">
        <p14:creationId xmlns:p14="http://schemas.microsoft.com/office/powerpoint/2010/main" val="50268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7C1F-8CA5-5CAE-7C6B-8390E569B82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A69AD36-0B42-7D37-3475-37BE81259FC0}"/>
              </a:ext>
            </a:extLst>
          </p:cNvPr>
          <p:cNvSpPr>
            <a:spLocks noGrp="1"/>
          </p:cNvSpPr>
          <p:nvPr>
            <p:ph sz="quarter" idx="11"/>
          </p:nvPr>
        </p:nvSpPr>
        <p:spPr>
          <a:xfrm>
            <a:off x="329513" y="1577704"/>
            <a:ext cx="11539241" cy="440196"/>
          </a:xfrm>
        </p:spPr>
        <p:txBody>
          <a:bodyPr/>
          <a:lstStyle/>
          <a:p>
            <a:r>
              <a:rPr lang="es-ES" sz="1800" dirty="0">
                <a:solidFill>
                  <a:srgbClr val="012754"/>
                </a:solidFill>
              </a:rPr>
              <a:t>Además de la psoriasis ungueal y la </a:t>
            </a:r>
            <a:r>
              <a:rPr lang="es-ES" sz="1800" dirty="0" err="1">
                <a:solidFill>
                  <a:srgbClr val="012754"/>
                </a:solidFill>
              </a:rPr>
              <a:t>onicopatía</a:t>
            </a:r>
            <a:r>
              <a:rPr lang="es-ES" sz="1800" dirty="0">
                <a:solidFill>
                  <a:srgbClr val="012754"/>
                </a:solidFill>
              </a:rPr>
              <a:t> </a:t>
            </a:r>
            <a:r>
              <a:rPr lang="es-ES" sz="1800" dirty="0" err="1">
                <a:solidFill>
                  <a:srgbClr val="012754"/>
                </a:solidFill>
              </a:rPr>
              <a:t>microtraumática</a:t>
            </a:r>
            <a:r>
              <a:rPr lang="es-ES" sz="1800" dirty="0">
                <a:solidFill>
                  <a:srgbClr val="012754"/>
                </a:solidFill>
              </a:rPr>
              <a:t>, otras condiciones que deben considerarse en el diagnóstico diferencial de la onicomicosis incluyen</a:t>
            </a:r>
            <a:r>
              <a:rPr lang="es-ES" sz="1800" baseline="30000" dirty="0">
                <a:solidFill>
                  <a:srgbClr val="012754"/>
                </a:solidFill>
              </a:rPr>
              <a:t>1,2</a:t>
            </a:r>
            <a:r>
              <a:rPr lang="es-ES" sz="1800" dirty="0">
                <a:solidFill>
                  <a:srgbClr val="012754"/>
                </a:solidFill>
              </a:rPr>
              <a:t>:</a:t>
            </a:r>
          </a:p>
          <a:p>
            <a:endParaRPr lang="es-ES" sz="1800" dirty="0">
              <a:solidFill>
                <a:srgbClr val="012754"/>
              </a:solidFill>
            </a:endParaRPr>
          </a:p>
        </p:txBody>
      </p:sp>
      <p:sp>
        <p:nvSpPr>
          <p:cNvPr id="3" name="Marcador de contenido 2">
            <a:extLst>
              <a:ext uri="{FF2B5EF4-FFF2-40B4-BE49-F238E27FC236}">
                <a16:creationId xmlns:a16="http://schemas.microsoft.com/office/drawing/2014/main" id="{3D30404B-1DC4-1122-FDBD-D5FACF59C417}"/>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Otros diagnósticos diferenciales</a:t>
            </a:r>
            <a:endParaRPr lang="es-ES"/>
          </a:p>
        </p:txBody>
      </p:sp>
      <p:sp>
        <p:nvSpPr>
          <p:cNvPr id="9" name="Marcador de contenido 8">
            <a:extLst>
              <a:ext uri="{FF2B5EF4-FFF2-40B4-BE49-F238E27FC236}">
                <a16:creationId xmlns:a16="http://schemas.microsoft.com/office/drawing/2014/main" id="{9369B0C6-0672-B210-4289-A6B68B4508F4}"/>
              </a:ext>
            </a:extLst>
          </p:cNvPr>
          <p:cNvSpPr>
            <a:spLocks noGrp="1"/>
          </p:cNvSpPr>
          <p:nvPr>
            <p:ph sz="quarter" idx="18"/>
          </p:nvPr>
        </p:nvSpPr>
        <p:spPr/>
        <p:txBody>
          <a:bodyPr>
            <a:normAutofit/>
          </a:bodyPr>
          <a:lstStyle/>
          <a:p>
            <a:r>
              <a:rPr lang="es-ES"/>
              <a:t>ONICOMICOSIS</a:t>
            </a:r>
          </a:p>
        </p:txBody>
      </p:sp>
      <p:sp>
        <p:nvSpPr>
          <p:cNvPr id="10" name="Marcador de contenido 1">
            <a:extLst>
              <a:ext uri="{FF2B5EF4-FFF2-40B4-BE49-F238E27FC236}">
                <a16:creationId xmlns:a16="http://schemas.microsoft.com/office/drawing/2014/main" id="{6CAA3B6A-2593-A54A-8520-47350843F83B}"/>
              </a:ext>
            </a:extLst>
          </p:cNvPr>
          <p:cNvSpPr txBox="1">
            <a:spLocks/>
          </p:cNvSpPr>
          <p:nvPr/>
        </p:nvSpPr>
        <p:spPr>
          <a:xfrm>
            <a:off x="5327331" y="2729580"/>
            <a:ext cx="6171870" cy="2375329"/>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61950" indent="-361950">
              <a:buClr>
                <a:srgbClr val="F4A7AD"/>
              </a:buClr>
              <a:buFont typeface="+mj-lt"/>
              <a:buAutoNum type="arabicPeriod"/>
            </a:pPr>
            <a:r>
              <a:rPr lang="es-ES" sz="1800" b="1">
                <a:solidFill>
                  <a:srgbClr val="012754"/>
                </a:solidFill>
              </a:rPr>
              <a:t>Liquen plano</a:t>
            </a:r>
          </a:p>
          <a:p>
            <a:pPr marL="361950" indent="-361950">
              <a:buClr>
                <a:srgbClr val="F4A7AD"/>
              </a:buClr>
              <a:buFont typeface="+mj-lt"/>
              <a:buAutoNum type="arabicPeriod"/>
            </a:pPr>
            <a:r>
              <a:rPr lang="es-ES" sz="1800" b="1" err="1">
                <a:solidFill>
                  <a:srgbClr val="012754"/>
                </a:solidFill>
              </a:rPr>
              <a:t>Onicogrifosis</a:t>
            </a:r>
            <a:endParaRPr lang="es-ES" sz="1800" b="1">
              <a:solidFill>
                <a:srgbClr val="012754"/>
              </a:solidFill>
            </a:endParaRPr>
          </a:p>
          <a:p>
            <a:pPr marL="361950" indent="-361950">
              <a:buClr>
                <a:srgbClr val="F4A7AD"/>
              </a:buClr>
              <a:buFont typeface="+mj-lt"/>
              <a:buAutoNum type="arabicPeriod"/>
            </a:pPr>
            <a:r>
              <a:rPr lang="es-ES" sz="1800" b="1">
                <a:solidFill>
                  <a:srgbClr val="012754"/>
                </a:solidFill>
              </a:rPr>
              <a:t>Eccema crónico de manos</a:t>
            </a:r>
          </a:p>
          <a:p>
            <a:pPr marL="361950" indent="-361950">
              <a:buClr>
                <a:srgbClr val="F4A7AD"/>
              </a:buClr>
              <a:buFont typeface="+mj-lt"/>
              <a:buAutoNum type="arabicPeriod"/>
            </a:pPr>
            <a:r>
              <a:rPr lang="es-ES" sz="1800" b="1">
                <a:solidFill>
                  <a:srgbClr val="012754"/>
                </a:solidFill>
              </a:rPr>
              <a:t>Onicofagia y </a:t>
            </a:r>
            <a:r>
              <a:rPr lang="es-ES" sz="1800" b="1" err="1">
                <a:solidFill>
                  <a:srgbClr val="012754"/>
                </a:solidFill>
              </a:rPr>
              <a:t>onicotilomanía</a:t>
            </a:r>
            <a:endParaRPr lang="es-ES" sz="1800" b="1">
              <a:solidFill>
                <a:srgbClr val="012754"/>
              </a:solidFill>
            </a:endParaRPr>
          </a:p>
          <a:p>
            <a:pPr marL="361950" indent="-361950">
              <a:buClr>
                <a:srgbClr val="F4A7AD"/>
              </a:buClr>
              <a:buFont typeface="+mj-lt"/>
              <a:buAutoNum type="arabicPeriod"/>
            </a:pPr>
            <a:r>
              <a:rPr lang="es-ES" sz="1800" b="1">
                <a:solidFill>
                  <a:srgbClr val="012754"/>
                </a:solidFill>
              </a:rPr>
              <a:t>Melanoma subungueal</a:t>
            </a:r>
          </a:p>
          <a:p>
            <a:pPr marL="361950" indent="-361950">
              <a:buClr>
                <a:srgbClr val="F4A7AD"/>
              </a:buClr>
              <a:buFont typeface="+mj-lt"/>
              <a:buAutoNum type="arabicPeriod"/>
            </a:pPr>
            <a:r>
              <a:rPr lang="es-ES" sz="1800" b="1">
                <a:solidFill>
                  <a:srgbClr val="012754"/>
                </a:solidFill>
              </a:rPr>
              <a:t>Infecciones bacterianas</a:t>
            </a:r>
          </a:p>
          <a:p>
            <a:pPr marL="361950" indent="-361950">
              <a:buClr>
                <a:srgbClr val="F4A7AD"/>
              </a:buClr>
              <a:buFont typeface="+mj-lt"/>
              <a:buAutoNum type="arabicPeriod"/>
            </a:pPr>
            <a:r>
              <a:rPr lang="es-ES" sz="1800" b="1" err="1">
                <a:solidFill>
                  <a:srgbClr val="012754"/>
                </a:solidFill>
              </a:rPr>
              <a:t>Onicodistrofia</a:t>
            </a:r>
            <a:r>
              <a:rPr lang="es-ES" sz="1800" b="1">
                <a:solidFill>
                  <a:srgbClr val="012754"/>
                </a:solidFill>
              </a:rPr>
              <a:t> idiopática</a:t>
            </a:r>
          </a:p>
          <a:p>
            <a:pPr marL="361950" indent="-361950">
              <a:buClrTx/>
            </a:pPr>
            <a:endParaRPr lang="es-ES" sz="1800"/>
          </a:p>
        </p:txBody>
      </p:sp>
      <p:sp>
        <p:nvSpPr>
          <p:cNvPr id="15" name="Marcador de contenido 14">
            <a:extLst>
              <a:ext uri="{FF2B5EF4-FFF2-40B4-BE49-F238E27FC236}">
                <a16:creationId xmlns:a16="http://schemas.microsoft.com/office/drawing/2014/main" id="{5A9A24C8-2B11-8254-F303-6FD077AF042C}"/>
              </a:ext>
            </a:extLst>
          </p:cNvPr>
          <p:cNvSpPr>
            <a:spLocks noGrp="1"/>
          </p:cNvSpPr>
          <p:nvPr>
            <p:ph sz="quarter" idx="24"/>
          </p:nvPr>
        </p:nvSpPr>
        <p:spPr/>
        <p:txBody>
          <a:bodyPr/>
          <a:lstStyle/>
          <a:p>
            <a:r>
              <a:rPr lang="es-ES"/>
              <a:t>1, </a:t>
            </a:r>
            <a:r>
              <a:rPr lang="es-ES" err="1"/>
              <a:t>Elewski</a:t>
            </a:r>
            <a:r>
              <a:rPr lang="es-ES"/>
              <a:t> BE. </a:t>
            </a:r>
            <a:r>
              <a:rPr lang="es-ES" err="1"/>
              <a:t>Onychomycosis</a:t>
            </a:r>
            <a:r>
              <a:rPr lang="es-ES"/>
              <a:t>: </a:t>
            </a:r>
            <a:r>
              <a:rPr lang="es-ES" err="1"/>
              <a:t>Pathogenesis</a:t>
            </a:r>
            <a:r>
              <a:rPr lang="es-ES"/>
              <a:t>, Diagnosis, and Management. Clin </a:t>
            </a:r>
            <a:r>
              <a:rPr lang="es-ES" err="1"/>
              <a:t>Microbiol</a:t>
            </a:r>
            <a:r>
              <a:rPr lang="es-ES"/>
              <a:t> Rev. 1998;11(3):415-429. doi:10.1128/CMR.11.3.415. 2, </a:t>
            </a:r>
            <a:r>
              <a:rPr lang="es-ES" err="1"/>
              <a:t>Wollina</a:t>
            </a:r>
            <a:r>
              <a:rPr lang="es-ES"/>
              <a:t> U, </a:t>
            </a:r>
            <a:r>
              <a:rPr lang="es-ES" err="1"/>
              <a:t>Nenoff</a:t>
            </a:r>
            <a:r>
              <a:rPr lang="es-ES"/>
              <a:t> P, </a:t>
            </a:r>
            <a:r>
              <a:rPr lang="es-ES" err="1"/>
              <a:t>Haroske</a:t>
            </a:r>
            <a:r>
              <a:rPr lang="es-ES"/>
              <a:t> G, </a:t>
            </a:r>
            <a:r>
              <a:rPr lang="es-ES" err="1"/>
              <a:t>Haenssle</a:t>
            </a:r>
            <a:r>
              <a:rPr lang="es-ES"/>
              <a:t> HA. </a:t>
            </a:r>
            <a:r>
              <a:rPr lang="es-ES" err="1"/>
              <a:t>The</a:t>
            </a:r>
            <a:r>
              <a:rPr lang="es-ES"/>
              <a:t> Diagnosis and </a:t>
            </a:r>
            <a:r>
              <a:rPr lang="es-ES" err="1"/>
              <a:t>Treatment</a:t>
            </a:r>
            <a:r>
              <a:rPr lang="es-ES"/>
              <a:t> </a:t>
            </a:r>
            <a:r>
              <a:rPr lang="es-ES" err="1"/>
              <a:t>of</a:t>
            </a:r>
            <a:r>
              <a:rPr lang="es-ES"/>
              <a:t> </a:t>
            </a:r>
            <a:r>
              <a:rPr lang="es-ES" err="1"/>
              <a:t>Nail</a:t>
            </a:r>
            <a:r>
              <a:rPr lang="es-ES"/>
              <a:t> </a:t>
            </a:r>
            <a:r>
              <a:rPr lang="es-ES" err="1"/>
              <a:t>Disorders</a:t>
            </a:r>
            <a:r>
              <a:rPr lang="es-ES"/>
              <a:t>. </a:t>
            </a:r>
            <a:r>
              <a:rPr lang="es-ES" err="1"/>
              <a:t>Dtsch</a:t>
            </a:r>
            <a:r>
              <a:rPr lang="es-ES"/>
              <a:t> </a:t>
            </a:r>
            <a:r>
              <a:rPr lang="es-ES" err="1"/>
              <a:t>Arztebl</a:t>
            </a:r>
            <a:r>
              <a:rPr lang="es-ES"/>
              <a:t> </a:t>
            </a:r>
            <a:r>
              <a:rPr lang="es-ES" err="1"/>
              <a:t>Int</a:t>
            </a:r>
            <a:r>
              <a:rPr lang="es-ES"/>
              <a:t>. 2016;113(29-30):509-518. doi:10.3238/arztebl.2016.0509.</a:t>
            </a:r>
          </a:p>
        </p:txBody>
      </p:sp>
      <p:grpSp>
        <p:nvGrpSpPr>
          <p:cNvPr id="13" name="Grupo 12">
            <a:extLst>
              <a:ext uri="{FF2B5EF4-FFF2-40B4-BE49-F238E27FC236}">
                <a16:creationId xmlns:a16="http://schemas.microsoft.com/office/drawing/2014/main" id="{11C2810D-CE3A-D2A3-CAD3-004FC5C6FC02}"/>
              </a:ext>
            </a:extLst>
          </p:cNvPr>
          <p:cNvGrpSpPr/>
          <p:nvPr/>
        </p:nvGrpSpPr>
        <p:grpSpPr>
          <a:xfrm>
            <a:off x="3123210" y="2773681"/>
            <a:ext cx="1807375" cy="1858576"/>
            <a:chOff x="1319647" y="2263072"/>
            <a:chExt cx="1807375" cy="1858576"/>
          </a:xfrm>
        </p:grpSpPr>
        <p:pic>
          <p:nvPicPr>
            <p:cNvPr id="12" name="Imagen 11" descr="Imagen que contiene Forma&#10;&#10;El contenido generado por IA puede ser incorrecto.">
              <a:extLst>
                <a:ext uri="{FF2B5EF4-FFF2-40B4-BE49-F238E27FC236}">
                  <a16:creationId xmlns:a16="http://schemas.microsoft.com/office/drawing/2014/main" id="{BCD0BB79-F62B-E9A2-0213-588E1679F5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9647" y="2263072"/>
              <a:ext cx="1807375" cy="1858576"/>
            </a:xfrm>
            <a:prstGeom prst="rect">
              <a:avLst/>
            </a:prstGeom>
          </p:spPr>
        </p:pic>
        <p:pic>
          <p:nvPicPr>
            <p:cNvPr id="7" name="Imagen 6">
              <a:extLst>
                <a:ext uri="{FF2B5EF4-FFF2-40B4-BE49-F238E27FC236}">
                  <a16:creationId xmlns:a16="http://schemas.microsoft.com/office/drawing/2014/main" id="{95751165-5DDD-A10C-9289-E8A20EE0A5C2}"/>
                </a:ext>
              </a:extLst>
            </p:cNvPr>
            <p:cNvPicPr>
              <a:picLocks noChangeAspect="1"/>
            </p:cNvPicPr>
            <p:nvPr/>
          </p:nvPicPr>
          <p:blipFill>
            <a:blip r:embed="rId4"/>
            <a:stretch>
              <a:fillRect/>
            </a:stretch>
          </p:blipFill>
          <p:spPr>
            <a:xfrm>
              <a:off x="1840690" y="2643929"/>
              <a:ext cx="934650" cy="934650"/>
            </a:xfrm>
            <a:prstGeom prst="rect">
              <a:avLst/>
            </a:prstGeom>
          </p:spPr>
        </p:pic>
      </p:grpSp>
    </p:spTree>
    <p:extLst>
      <p:ext uri="{BB962C8B-B14F-4D97-AF65-F5344CB8AC3E}">
        <p14:creationId xmlns:p14="http://schemas.microsoft.com/office/powerpoint/2010/main" val="417074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8112-7FF6-D2F9-200A-7BC77ACFF71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F77A90-D74C-C0BB-0426-7F5002160A89}"/>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Tratamiento tópico</a:t>
            </a:r>
            <a:endParaRPr lang="es-ES"/>
          </a:p>
        </p:txBody>
      </p:sp>
      <p:sp>
        <p:nvSpPr>
          <p:cNvPr id="9" name="Marcador de contenido 8">
            <a:extLst>
              <a:ext uri="{FF2B5EF4-FFF2-40B4-BE49-F238E27FC236}">
                <a16:creationId xmlns:a16="http://schemas.microsoft.com/office/drawing/2014/main" id="{34F81FE3-1AA4-AAAB-0BC3-ADBDC967CD78}"/>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1BDE8BF5-6514-B1DB-B339-F46C001584ED}"/>
              </a:ext>
            </a:extLst>
          </p:cNvPr>
          <p:cNvSpPr>
            <a:spLocks noGrp="1"/>
          </p:cNvSpPr>
          <p:nvPr>
            <p:ph sz="quarter" idx="24"/>
          </p:nvPr>
        </p:nvSpPr>
        <p:spPr/>
        <p:txBody>
          <a:bodyPr/>
          <a:lstStyle/>
          <a:p>
            <a:r>
              <a:rPr lang="es-ES"/>
              <a:t>Baran R, </a:t>
            </a:r>
            <a:r>
              <a:rPr lang="es-ES" err="1"/>
              <a:t>Tosti</a:t>
            </a:r>
            <a:r>
              <a:rPr lang="es-ES"/>
              <a:t> A, </a:t>
            </a:r>
            <a:r>
              <a:rPr lang="es-ES" err="1"/>
              <a:t>Hartmane</a:t>
            </a:r>
            <a:r>
              <a:rPr lang="es-ES"/>
              <a:t> I, et al. </a:t>
            </a:r>
            <a:r>
              <a:rPr lang="es-ES" err="1"/>
              <a:t>An</a:t>
            </a:r>
            <a:r>
              <a:rPr lang="es-ES"/>
              <a:t> Innovative </a:t>
            </a:r>
            <a:r>
              <a:rPr lang="es-ES" err="1"/>
              <a:t>Water</a:t>
            </a:r>
            <a:r>
              <a:rPr lang="es-ES"/>
              <a:t>-Soluble </a:t>
            </a:r>
            <a:r>
              <a:rPr lang="es-ES" err="1"/>
              <a:t>Biopolymer</a:t>
            </a:r>
            <a:r>
              <a:rPr lang="es-ES"/>
              <a:t> </a:t>
            </a:r>
            <a:r>
              <a:rPr lang="es-ES" err="1"/>
              <a:t>Improves</a:t>
            </a:r>
            <a:r>
              <a:rPr lang="es-ES"/>
              <a:t> </a:t>
            </a:r>
            <a:r>
              <a:rPr lang="es-ES" err="1"/>
              <a:t>Efficacy</a:t>
            </a:r>
            <a:r>
              <a:rPr lang="es-ES"/>
              <a:t> </a:t>
            </a:r>
            <a:r>
              <a:rPr lang="es-ES" err="1"/>
              <a:t>of</a:t>
            </a:r>
            <a:r>
              <a:rPr lang="es-ES"/>
              <a:t> </a:t>
            </a:r>
            <a:r>
              <a:rPr lang="es-ES" err="1"/>
              <a:t>Ciclopirox</a:t>
            </a:r>
            <a:r>
              <a:rPr lang="es-ES"/>
              <a:t> </a:t>
            </a:r>
            <a:r>
              <a:rPr lang="es-ES" err="1"/>
              <a:t>Nail</a:t>
            </a:r>
            <a:r>
              <a:rPr lang="es-ES"/>
              <a:t> </a:t>
            </a:r>
            <a:r>
              <a:rPr lang="es-ES" err="1"/>
              <a:t>Lacquer</a:t>
            </a:r>
            <a:r>
              <a:rPr lang="es-ES"/>
              <a:t> in </a:t>
            </a:r>
            <a:r>
              <a:rPr lang="es-ES" err="1"/>
              <a:t>the</a:t>
            </a:r>
            <a:r>
              <a:rPr lang="es-ES"/>
              <a:t> Management </a:t>
            </a:r>
            <a:r>
              <a:rPr lang="es-ES" err="1"/>
              <a:t>of</a:t>
            </a:r>
            <a:r>
              <a:rPr lang="es-ES"/>
              <a:t> </a:t>
            </a:r>
            <a:r>
              <a:rPr lang="es-ES" err="1"/>
              <a:t>Onychomycosis</a:t>
            </a:r>
            <a:r>
              <a:rPr lang="es-ES"/>
              <a:t>. J </a:t>
            </a:r>
            <a:r>
              <a:rPr lang="es-ES" err="1"/>
              <a:t>Eur</a:t>
            </a:r>
            <a:r>
              <a:rPr lang="es-ES"/>
              <a:t> Acad </a:t>
            </a:r>
            <a:r>
              <a:rPr lang="es-ES" err="1"/>
              <a:t>Dermatol</a:t>
            </a:r>
            <a:r>
              <a:rPr lang="es-ES"/>
              <a:t> </a:t>
            </a:r>
            <a:r>
              <a:rPr lang="es-ES" err="1"/>
              <a:t>Venereol</a:t>
            </a:r>
            <a:r>
              <a:rPr lang="es-ES"/>
              <a:t>. 2009;23(7):773-781. doi:10.1111/j.1468-3083.2009.03164.x.</a:t>
            </a:r>
          </a:p>
          <a:p>
            <a:r>
              <a:rPr lang="es-ES" err="1"/>
              <a:t>Iorizzo</a:t>
            </a:r>
            <a:r>
              <a:rPr lang="es-ES"/>
              <a:t> M, </a:t>
            </a:r>
            <a:r>
              <a:rPr lang="es-ES" err="1"/>
              <a:t>Hartmane</a:t>
            </a:r>
            <a:r>
              <a:rPr lang="es-ES"/>
              <a:t> I, </a:t>
            </a:r>
            <a:r>
              <a:rPr lang="es-ES" err="1"/>
              <a:t>Derveniece</a:t>
            </a:r>
            <a:r>
              <a:rPr lang="es-ES"/>
              <a:t> A, </a:t>
            </a:r>
            <a:r>
              <a:rPr lang="es-ES" err="1"/>
              <a:t>Mikazans</a:t>
            </a:r>
            <a:r>
              <a:rPr lang="es-ES"/>
              <a:t> I. </a:t>
            </a:r>
            <a:r>
              <a:rPr lang="es-ES" err="1"/>
              <a:t>Ciclopirox</a:t>
            </a:r>
            <a:r>
              <a:rPr lang="es-ES"/>
              <a:t> 8% HPCH </a:t>
            </a:r>
            <a:r>
              <a:rPr lang="es-ES" err="1"/>
              <a:t>Nail</a:t>
            </a:r>
            <a:r>
              <a:rPr lang="es-ES"/>
              <a:t> </a:t>
            </a:r>
            <a:r>
              <a:rPr lang="es-ES" err="1"/>
              <a:t>Lacquer</a:t>
            </a:r>
            <a:r>
              <a:rPr lang="es-ES"/>
              <a:t> in </a:t>
            </a:r>
            <a:r>
              <a:rPr lang="es-ES" err="1"/>
              <a:t>the</a:t>
            </a:r>
            <a:r>
              <a:rPr lang="es-ES"/>
              <a:t> </a:t>
            </a:r>
            <a:r>
              <a:rPr lang="es-ES" err="1"/>
              <a:t>Treatment</a:t>
            </a:r>
            <a:r>
              <a:rPr lang="es-ES"/>
              <a:t> </a:t>
            </a:r>
            <a:r>
              <a:rPr lang="es-ES" err="1"/>
              <a:t>of</a:t>
            </a:r>
            <a:r>
              <a:rPr lang="es-ES"/>
              <a:t> </a:t>
            </a:r>
            <a:r>
              <a:rPr lang="es-ES" err="1"/>
              <a:t>Mild-to-Moderate</a:t>
            </a:r>
            <a:r>
              <a:rPr lang="es-ES"/>
              <a:t> </a:t>
            </a:r>
            <a:r>
              <a:rPr lang="es-ES" err="1"/>
              <a:t>Onychomycosis</a:t>
            </a:r>
            <a:r>
              <a:rPr lang="es-ES"/>
              <a:t>: A </a:t>
            </a:r>
            <a:r>
              <a:rPr lang="es-ES" err="1"/>
              <a:t>Randomized</a:t>
            </a:r>
            <a:r>
              <a:rPr lang="es-ES"/>
              <a:t>, </a:t>
            </a:r>
            <a:r>
              <a:rPr lang="es-ES" err="1"/>
              <a:t>Double-Blind</a:t>
            </a:r>
            <a:r>
              <a:rPr lang="es-ES"/>
              <a:t> </a:t>
            </a:r>
            <a:r>
              <a:rPr lang="es-ES" err="1"/>
              <a:t>Amorolfine</a:t>
            </a:r>
            <a:r>
              <a:rPr lang="es-ES"/>
              <a:t> </a:t>
            </a:r>
            <a:r>
              <a:rPr lang="es-ES" err="1"/>
              <a:t>Controlled</a:t>
            </a:r>
            <a:r>
              <a:rPr lang="es-ES"/>
              <a:t> </a:t>
            </a:r>
            <a:r>
              <a:rPr lang="es-ES" err="1"/>
              <a:t>Study</a:t>
            </a:r>
            <a:r>
              <a:rPr lang="es-ES"/>
              <a:t> </a:t>
            </a:r>
            <a:r>
              <a:rPr lang="es-ES" err="1"/>
              <a:t>Using</a:t>
            </a:r>
            <a:r>
              <a:rPr lang="es-ES"/>
              <a:t> a </a:t>
            </a:r>
            <a:r>
              <a:rPr lang="es-ES" err="1"/>
              <a:t>Blinded</a:t>
            </a:r>
            <a:r>
              <a:rPr lang="es-ES"/>
              <a:t> </a:t>
            </a:r>
            <a:r>
              <a:rPr lang="es-ES" err="1"/>
              <a:t>Evaluator</a:t>
            </a:r>
            <a:r>
              <a:rPr lang="es-ES"/>
              <a:t>. Skin </a:t>
            </a:r>
            <a:r>
              <a:rPr lang="es-ES" err="1"/>
              <a:t>Appendage</a:t>
            </a:r>
            <a:r>
              <a:rPr lang="es-ES"/>
              <a:t> </a:t>
            </a:r>
            <a:r>
              <a:rPr lang="es-ES" err="1"/>
              <a:t>Disord</a:t>
            </a:r>
            <a:r>
              <a:rPr lang="es-ES"/>
              <a:t>. 2016 Feb;1(3):134-40. </a:t>
            </a:r>
            <a:r>
              <a:rPr lang="es-ES" err="1"/>
              <a:t>doi</a:t>
            </a:r>
            <a:r>
              <a:rPr lang="es-ES"/>
              <a:t>: 10.1159/000441569. </a:t>
            </a:r>
          </a:p>
        </p:txBody>
      </p:sp>
      <p:sp>
        <p:nvSpPr>
          <p:cNvPr id="13" name="Marcador de contenido 12">
            <a:extLst>
              <a:ext uri="{FF2B5EF4-FFF2-40B4-BE49-F238E27FC236}">
                <a16:creationId xmlns:a16="http://schemas.microsoft.com/office/drawing/2014/main" id="{527FD51A-9C71-6B7E-ADE5-ED2B476AFEB7}"/>
              </a:ext>
            </a:extLst>
          </p:cNvPr>
          <p:cNvSpPr>
            <a:spLocks noGrp="1"/>
          </p:cNvSpPr>
          <p:nvPr>
            <p:ph sz="quarter" idx="11"/>
          </p:nvPr>
        </p:nvSpPr>
        <p:spPr>
          <a:xfrm>
            <a:off x="329514" y="1577704"/>
            <a:ext cx="11565924" cy="633468"/>
          </a:xfrm>
        </p:spPr>
        <p:txBody>
          <a:bodyPr/>
          <a:lstStyle/>
          <a:p>
            <a:pPr marL="180975" indent="-180975">
              <a:buClr>
                <a:srgbClr val="F4A7AD"/>
              </a:buClr>
              <a:buFont typeface="Arial" panose="020B0604020202020204" pitchFamily="34" charset="0"/>
              <a:buChar char="•"/>
            </a:pPr>
            <a:r>
              <a:rPr lang="es-ES">
                <a:solidFill>
                  <a:srgbClr val="012754"/>
                </a:solidFill>
              </a:rPr>
              <a:t>Duración larga 6-12 meses</a:t>
            </a:r>
          </a:p>
          <a:p>
            <a:pPr marL="180975" indent="-180975">
              <a:buClr>
                <a:srgbClr val="F4A7AD"/>
              </a:buClr>
              <a:buFont typeface="Arial" panose="020B0604020202020204" pitchFamily="34" charset="0"/>
              <a:buChar char="•"/>
            </a:pPr>
            <a:r>
              <a:rPr lang="es-ES">
                <a:solidFill>
                  <a:srgbClr val="012754"/>
                </a:solidFill>
              </a:rPr>
              <a:t>Para formas más leves: menos de 3-4 uñas y sin afectación de la matriz ungueal</a:t>
            </a:r>
          </a:p>
        </p:txBody>
      </p:sp>
      <p:graphicFrame>
        <p:nvGraphicFramePr>
          <p:cNvPr id="18" name="Google Shape;180;p8">
            <a:extLst>
              <a:ext uri="{FF2B5EF4-FFF2-40B4-BE49-F238E27FC236}">
                <a16:creationId xmlns:a16="http://schemas.microsoft.com/office/drawing/2014/main" id="{EEA557B6-B467-C8BB-19E5-63039F09C97E}"/>
              </a:ext>
            </a:extLst>
          </p:cNvPr>
          <p:cNvGraphicFramePr/>
          <p:nvPr>
            <p:extLst>
              <p:ext uri="{D42A27DB-BD31-4B8C-83A1-F6EECF244321}">
                <p14:modId xmlns:p14="http://schemas.microsoft.com/office/powerpoint/2010/main" val="2020438170"/>
              </p:ext>
            </p:extLst>
          </p:nvPr>
        </p:nvGraphicFramePr>
        <p:xfrm>
          <a:off x="329209" y="3643536"/>
          <a:ext cx="11539546" cy="2244194"/>
        </p:xfrm>
        <a:graphic>
          <a:graphicData uri="http://schemas.openxmlformats.org/drawingml/2006/table">
            <a:tbl>
              <a:tblPr>
                <a:noFill/>
                <a:tableStyleId>{AF36A666-B37A-4BE9-B631-64DC373C0E63}</a:tableStyleId>
              </a:tblPr>
              <a:tblGrid>
                <a:gridCol w="4242791">
                  <a:extLst>
                    <a:ext uri="{9D8B030D-6E8A-4147-A177-3AD203B41FA5}">
                      <a16:colId xmlns:a16="http://schemas.microsoft.com/office/drawing/2014/main" val="20000"/>
                    </a:ext>
                  </a:extLst>
                </a:gridCol>
                <a:gridCol w="7296755">
                  <a:extLst>
                    <a:ext uri="{9D8B030D-6E8A-4147-A177-3AD203B41FA5}">
                      <a16:colId xmlns:a16="http://schemas.microsoft.com/office/drawing/2014/main" val="20001"/>
                    </a:ext>
                  </a:extLst>
                </a:gridCol>
              </a:tblGrid>
              <a:tr h="315326">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Tratamiento</a:t>
                      </a:r>
                      <a:endParaRPr b="1" i="0">
                        <a:latin typeface="Century Gothic" panose="020B0502020202020204" pitchFamily="34" charset="0"/>
                      </a:endParaRPr>
                    </a:p>
                  </a:txBody>
                  <a:tcPr marL="43075" marR="43075" marT="21550" marB="215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Posología</a:t>
                      </a:r>
                      <a:endParaRPr b="1" i="0">
                        <a:latin typeface="Century Gothic" panose="020B0502020202020204" pitchFamily="34" charset="0"/>
                      </a:endParaRPr>
                    </a:p>
                  </a:txBody>
                  <a:tcPr marL="43075" marR="43075" marT="21550" marB="21550" anchor="ctr">
                    <a:solidFill>
                      <a:srgbClr val="012754"/>
                    </a:solidFill>
                  </a:tcPr>
                </a:tc>
                <a:extLst>
                  <a:ext uri="{0D108BD9-81ED-4DB2-BD59-A6C34878D82A}">
                    <a16:rowId xmlns:a16="http://schemas.microsoft.com/office/drawing/2014/main" val="10000"/>
                  </a:ext>
                </a:extLst>
              </a:tr>
              <a:tr h="33256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Tioconazol</a:t>
                      </a:r>
                      <a:r>
                        <a:rPr lang="es-ES" sz="1000" b="0" i="0">
                          <a:solidFill>
                            <a:srgbClr val="012754"/>
                          </a:solidFill>
                          <a:latin typeface="Century Gothic" panose="020B0502020202020204" pitchFamily="34" charset="0"/>
                          <a:ea typeface="Montserrat"/>
                          <a:cs typeface="Montserrat"/>
                          <a:sym typeface="Montserrat"/>
                        </a:rPr>
                        <a:t> 28% laca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2 veces al día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1"/>
                  </a:ext>
                </a:extLst>
              </a:tr>
              <a:tr h="53210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Amorolfina</a:t>
                      </a:r>
                      <a:r>
                        <a:rPr lang="es-ES" sz="1000" b="0" i="0">
                          <a:solidFill>
                            <a:srgbClr val="012754"/>
                          </a:solidFill>
                          <a:latin typeface="Century Gothic" panose="020B0502020202020204" pitchFamily="34" charset="0"/>
                          <a:ea typeface="Montserrat"/>
                          <a:cs typeface="Montserrat"/>
                          <a:sym typeface="Montserrat"/>
                        </a:rPr>
                        <a:t> 5% laca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2 veces por semana (requiere limado a fondo previo y retirar la capa de laca previa con un quitaesmalte comercial)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2"/>
                  </a:ext>
                </a:extLst>
              </a:tr>
              <a:tr h="53210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Ciclopirox</a:t>
                      </a:r>
                      <a:r>
                        <a:rPr lang="es-ES" sz="1000" b="0" i="0">
                          <a:solidFill>
                            <a:srgbClr val="012754"/>
                          </a:solidFill>
                          <a:latin typeface="Century Gothic" panose="020B0502020202020204" pitchFamily="34" charset="0"/>
                          <a:ea typeface="Montserrat"/>
                          <a:cs typeface="Montserrat"/>
                          <a:sym typeface="Montserrat"/>
                        </a:rPr>
                        <a:t> 8 % laca no hidrosoluble</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1 vez cada 2 día (requiere limado previo y retirar la capa de laca previa con un quitaesmalte comercial)</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3"/>
                  </a:ext>
                </a:extLst>
              </a:tr>
              <a:tr h="532102">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Ciclopirox</a:t>
                      </a:r>
                      <a:r>
                        <a:rPr lang="es-ES" sz="1000" b="0" i="0">
                          <a:solidFill>
                            <a:srgbClr val="012754"/>
                          </a:solidFill>
                          <a:latin typeface="Century Gothic" panose="020B0502020202020204" pitchFamily="34" charset="0"/>
                          <a:ea typeface="Montserrat"/>
                          <a:cs typeface="Montserrat"/>
                          <a:sym typeface="Montserrat"/>
                        </a:rPr>
                        <a:t> 8 % laca hidrosoluble (</a:t>
                      </a:r>
                      <a:r>
                        <a:rPr lang="es-ES" sz="1000" b="0" i="0" err="1">
                          <a:solidFill>
                            <a:srgbClr val="012754"/>
                          </a:solidFill>
                          <a:latin typeface="Century Gothic" panose="020B0502020202020204" pitchFamily="34" charset="0"/>
                          <a:ea typeface="Montserrat"/>
                          <a:cs typeface="Montserrat"/>
                          <a:sym typeface="Montserrat"/>
                        </a:rPr>
                        <a:t>Ony-Tec</a:t>
                      </a:r>
                      <a:r>
                        <a:rPr lang="es-ES" sz="1000" b="0" i="0">
                          <a:solidFill>
                            <a:srgbClr val="012754"/>
                          </a:solidFill>
                          <a:latin typeface="Century Gothic" panose="020B0502020202020204" pitchFamily="34" charset="0"/>
                          <a:ea typeface="Montserrat"/>
                          <a:cs typeface="Montserrat"/>
                          <a:sym typeface="Montserrat"/>
                        </a:rPr>
                        <a:t>®)</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  1 vez al día (lavado previo con agua)</a:t>
                      </a:r>
                      <a:endParaRPr sz="1000" b="0" i="0">
                        <a:solidFill>
                          <a:srgbClr val="012754"/>
                        </a:solidFill>
                        <a:latin typeface="Century Gothic" panose="020B0502020202020204" pitchFamily="34" charset="0"/>
                      </a:endParaRPr>
                    </a:p>
                  </a:txBody>
                  <a:tcPr marL="43075" marR="43075" marT="21550" marB="21550" anchor="ctr">
                    <a:solidFill>
                      <a:srgbClr val="FFFFFF"/>
                    </a:solidFill>
                  </a:tcPr>
                </a:tc>
                <a:extLst>
                  <a:ext uri="{0D108BD9-81ED-4DB2-BD59-A6C34878D82A}">
                    <a16:rowId xmlns:a16="http://schemas.microsoft.com/office/drawing/2014/main" val="10004"/>
                  </a:ext>
                </a:extLst>
              </a:tr>
            </a:tbl>
          </a:graphicData>
        </a:graphic>
      </p:graphicFrame>
      <p:grpSp>
        <p:nvGrpSpPr>
          <p:cNvPr id="16" name="Grupo 15">
            <a:extLst>
              <a:ext uri="{FF2B5EF4-FFF2-40B4-BE49-F238E27FC236}">
                <a16:creationId xmlns:a16="http://schemas.microsoft.com/office/drawing/2014/main" id="{E8D652D0-997E-1F08-6BBD-F17079A49B77}"/>
              </a:ext>
            </a:extLst>
          </p:cNvPr>
          <p:cNvGrpSpPr/>
          <p:nvPr/>
        </p:nvGrpSpPr>
        <p:grpSpPr>
          <a:xfrm>
            <a:off x="7570175" y="2357812"/>
            <a:ext cx="1200145" cy="1112158"/>
            <a:chOff x="7468575" y="2479366"/>
            <a:chExt cx="1200145" cy="1112158"/>
          </a:xfrm>
        </p:grpSpPr>
        <p:pic>
          <p:nvPicPr>
            <p:cNvPr id="7" name="Imagen 6" descr="Una pantalla de computador&#10;&#10;El contenido generado por IA puede ser incorrecto.">
              <a:extLst>
                <a:ext uri="{FF2B5EF4-FFF2-40B4-BE49-F238E27FC236}">
                  <a16:creationId xmlns:a16="http://schemas.microsoft.com/office/drawing/2014/main" id="{13D3E0AA-DF02-DC6C-69BE-F8CBE058BE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121775">
              <a:off x="7512569" y="2435372"/>
              <a:ext cx="1112158" cy="1200145"/>
            </a:xfrm>
            <a:prstGeom prst="rect">
              <a:avLst/>
            </a:prstGeom>
          </p:spPr>
        </p:pic>
        <p:pic>
          <p:nvPicPr>
            <p:cNvPr id="12" name="Imagen 11">
              <a:extLst>
                <a:ext uri="{FF2B5EF4-FFF2-40B4-BE49-F238E27FC236}">
                  <a16:creationId xmlns:a16="http://schemas.microsoft.com/office/drawing/2014/main" id="{ABA2A539-AED8-7FF8-4798-FC0B4A3FBBCA}"/>
                </a:ext>
              </a:extLst>
            </p:cNvPr>
            <p:cNvPicPr>
              <a:picLocks noChangeAspect="1"/>
            </p:cNvPicPr>
            <p:nvPr/>
          </p:nvPicPr>
          <p:blipFill>
            <a:blip r:embed="rId4"/>
            <a:stretch>
              <a:fillRect/>
            </a:stretch>
          </p:blipFill>
          <p:spPr>
            <a:xfrm>
              <a:off x="7772588" y="2847563"/>
              <a:ext cx="660212" cy="523541"/>
            </a:xfrm>
            <a:prstGeom prst="rect">
              <a:avLst/>
            </a:prstGeom>
          </p:spPr>
        </p:pic>
      </p:grpSp>
      <p:grpSp>
        <p:nvGrpSpPr>
          <p:cNvPr id="15" name="Grupo 14">
            <a:extLst>
              <a:ext uri="{FF2B5EF4-FFF2-40B4-BE49-F238E27FC236}">
                <a16:creationId xmlns:a16="http://schemas.microsoft.com/office/drawing/2014/main" id="{97248CD3-60FE-65D1-B956-DD4F149DF410}"/>
              </a:ext>
            </a:extLst>
          </p:cNvPr>
          <p:cNvGrpSpPr/>
          <p:nvPr/>
        </p:nvGrpSpPr>
        <p:grpSpPr>
          <a:xfrm>
            <a:off x="2005774" y="2180992"/>
            <a:ext cx="862275" cy="1154392"/>
            <a:chOff x="2005774" y="2546472"/>
            <a:chExt cx="862275" cy="1154392"/>
          </a:xfrm>
        </p:grpSpPr>
        <p:pic>
          <p:nvPicPr>
            <p:cNvPr id="4" name="Imagen 3" descr="Un dibujo de una persona&#10;&#10;El contenido generado por IA puede ser incorrecto.">
              <a:extLst>
                <a:ext uri="{FF2B5EF4-FFF2-40B4-BE49-F238E27FC236}">
                  <a16:creationId xmlns:a16="http://schemas.microsoft.com/office/drawing/2014/main" id="{F3C0CFEB-EFAA-ED37-465F-7A6D6D86533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6901862">
              <a:off x="1859716" y="2692530"/>
              <a:ext cx="1154392" cy="862275"/>
            </a:xfrm>
            <a:prstGeom prst="rect">
              <a:avLst/>
            </a:prstGeom>
          </p:spPr>
        </p:pic>
        <p:pic>
          <p:nvPicPr>
            <p:cNvPr id="14" name="Imagen 13">
              <a:extLst>
                <a:ext uri="{FF2B5EF4-FFF2-40B4-BE49-F238E27FC236}">
                  <a16:creationId xmlns:a16="http://schemas.microsoft.com/office/drawing/2014/main" id="{F9629735-96E8-B059-D567-9DE39B4A1424}"/>
                </a:ext>
              </a:extLst>
            </p:cNvPr>
            <p:cNvPicPr>
              <a:picLocks noChangeAspect="1"/>
            </p:cNvPicPr>
            <p:nvPr/>
          </p:nvPicPr>
          <p:blipFill>
            <a:blip r:embed="rId6"/>
            <a:stretch>
              <a:fillRect/>
            </a:stretch>
          </p:blipFill>
          <p:spPr>
            <a:xfrm>
              <a:off x="2233712" y="2822262"/>
              <a:ext cx="457124" cy="633781"/>
            </a:xfrm>
            <a:prstGeom prst="rect">
              <a:avLst/>
            </a:prstGeom>
          </p:spPr>
        </p:pic>
      </p:grpSp>
    </p:spTree>
    <p:extLst>
      <p:ext uri="{BB962C8B-B14F-4D97-AF65-F5344CB8AC3E}">
        <p14:creationId xmlns:p14="http://schemas.microsoft.com/office/powerpoint/2010/main" val="25151071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9B28E-04FC-A181-DB8A-E6EB08D5EB2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F90C39-51E2-B4AC-9FB9-16FD2C0BF751}"/>
              </a:ext>
            </a:extLst>
          </p:cNvPr>
          <p:cNvSpPr>
            <a:spLocks noGrp="1"/>
          </p:cNvSpPr>
          <p:nvPr>
            <p:ph sz="quarter" idx="13"/>
          </p:nvPr>
        </p:nvSpPr>
        <p:spPr>
          <a:xfrm>
            <a:off x="557810" y="1202217"/>
            <a:ext cx="11104836" cy="703256"/>
          </a:xfrm>
        </p:spPr>
        <p:txBody>
          <a:bodyPr/>
          <a:lstStyle/>
          <a:p>
            <a:pPr marL="0" marR="0" lvl="0" indent="0" algn="l" defTabSz="609585" rtl="0" eaLnBrk="1" fontAlgn="auto" latinLnBrk="0" hangingPunct="1">
              <a:lnSpc>
                <a:spcPct val="100000"/>
              </a:lnSpc>
              <a:spcBef>
                <a:spcPct val="20000"/>
              </a:spcBef>
              <a:spcAft>
                <a:spcPts val="0"/>
              </a:spcAft>
              <a:buClr>
                <a:srgbClr val="F4A7AD"/>
              </a:buClr>
              <a:buSzTx/>
              <a:buFontTx/>
              <a:buNone/>
              <a:tabLst/>
              <a:defRPr/>
            </a:pPr>
            <a:r>
              <a:rPr lang="es-ES" sz="2000" dirty="0" err="1">
                <a:solidFill>
                  <a:srgbClr val="1F3864"/>
                </a:solidFill>
                <a:latin typeface="Century Gothic" panose="020B0502020202020204" pitchFamily="34" charset="0"/>
                <a:ea typeface="Montserrat"/>
                <a:cs typeface="Montserrat"/>
                <a:sym typeface="Montserrat"/>
              </a:rPr>
              <a:t>Ony-Tec</a:t>
            </a:r>
            <a:r>
              <a:rPr lang="es-ES" sz="2000" baseline="30000" dirty="0">
                <a:solidFill>
                  <a:srgbClr val="1F3864"/>
                </a:solidFill>
                <a:latin typeface="Century Gothic" panose="020B0502020202020204" pitchFamily="34" charset="0"/>
                <a:ea typeface="Montserrat"/>
                <a:cs typeface="Montserrat"/>
                <a:sym typeface="Montserrat"/>
              </a:rPr>
              <a:t>®</a:t>
            </a:r>
            <a:r>
              <a:rPr lang="es-ES" sz="2000" dirty="0">
                <a:solidFill>
                  <a:srgbClr val="1F3864"/>
                </a:solidFill>
                <a:latin typeface="Century Gothic" panose="020B0502020202020204" pitchFamily="34" charset="0"/>
                <a:ea typeface="Montserrat"/>
                <a:cs typeface="Montserrat"/>
                <a:sym typeface="Montserrat"/>
              </a:rPr>
              <a:t> laca: </a:t>
            </a:r>
            <a:r>
              <a:rPr kumimoji="0" lang="es-ES" sz="1500" b="1" i="0" u="none" strike="noStrike" kern="1200" cap="none" spc="0" normalizeH="0" baseline="0" noProof="0" dirty="0">
                <a:ln>
                  <a:noFill/>
                </a:ln>
                <a:solidFill>
                  <a:srgbClr val="012754"/>
                </a:solidFill>
                <a:effectLst/>
                <a:uLnTx/>
                <a:uFillTx/>
                <a:latin typeface="Century Gothic" panose="020F0302020204030204"/>
                <a:ea typeface="+mn-ea"/>
                <a:cs typeface="+mn-cs"/>
              </a:rPr>
              <a:t>Indicado para la onicomicosis leve a moderada </a:t>
            </a:r>
            <a:r>
              <a:rPr kumimoji="0" lang="es-ES" sz="1500" b="0" i="0" u="none" strike="noStrike" kern="1200" cap="none" spc="0" normalizeH="0" baseline="0" noProof="0" dirty="0">
                <a:ln>
                  <a:noFill/>
                </a:ln>
                <a:solidFill>
                  <a:srgbClr val="012754"/>
                </a:solidFill>
                <a:effectLst/>
                <a:uLnTx/>
                <a:uFillTx/>
                <a:latin typeface="Century Gothic" panose="020F0302020204030204"/>
                <a:ea typeface="+mn-ea"/>
                <a:cs typeface="+mn-cs"/>
              </a:rPr>
              <a:t>de las uñas de las manos y pies sin afectación de la lúnula, causada por dermatofitos, levaduras y mohos.</a:t>
            </a:r>
          </a:p>
          <a:p>
            <a:endParaRPr lang="es-ES" dirty="0"/>
          </a:p>
        </p:txBody>
      </p:sp>
      <p:sp>
        <p:nvSpPr>
          <p:cNvPr id="9" name="Marcador de contenido 8">
            <a:extLst>
              <a:ext uri="{FF2B5EF4-FFF2-40B4-BE49-F238E27FC236}">
                <a16:creationId xmlns:a16="http://schemas.microsoft.com/office/drawing/2014/main" id="{8C99E9F2-EF27-625B-1FD9-9B6EBB4891BD}"/>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FEDF3422-FD0E-6C19-50A1-80672F61D9D1}"/>
              </a:ext>
            </a:extLst>
          </p:cNvPr>
          <p:cNvSpPr>
            <a:spLocks noGrp="1"/>
          </p:cNvSpPr>
          <p:nvPr>
            <p:ph sz="quarter" idx="24"/>
          </p:nvPr>
        </p:nvSpPr>
        <p:spPr/>
        <p:txBody>
          <a:bodyPr/>
          <a:lstStyle/>
          <a:p>
            <a:r>
              <a:rPr lang="es-ES"/>
              <a:t>Baran R, </a:t>
            </a:r>
            <a:r>
              <a:rPr lang="es-ES" err="1"/>
              <a:t>Tosti</a:t>
            </a:r>
            <a:r>
              <a:rPr lang="es-ES"/>
              <a:t> A, </a:t>
            </a:r>
            <a:r>
              <a:rPr lang="es-ES" err="1"/>
              <a:t>Hartmane</a:t>
            </a:r>
            <a:r>
              <a:rPr lang="es-ES"/>
              <a:t> I, et al. </a:t>
            </a:r>
            <a:r>
              <a:rPr lang="es-ES" err="1"/>
              <a:t>An</a:t>
            </a:r>
            <a:r>
              <a:rPr lang="es-ES"/>
              <a:t> Innovative </a:t>
            </a:r>
            <a:r>
              <a:rPr lang="es-ES" err="1"/>
              <a:t>Water</a:t>
            </a:r>
            <a:r>
              <a:rPr lang="es-ES"/>
              <a:t>-Soluble </a:t>
            </a:r>
            <a:r>
              <a:rPr lang="es-ES" err="1"/>
              <a:t>Biopolymer</a:t>
            </a:r>
            <a:r>
              <a:rPr lang="es-ES"/>
              <a:t> </a:t>
            </a:r>
            <a:r>
              <a:rPr lang="es-ES" err="1"/>
              <a:t>Improves</a:t>
            </a:r>
            <a:r>
              <a:rPr lang="es-ES"/>
              <a:t> </a:t>
            </a:r>
            <a:r>
              <a:rPr lang="es-ES" err="1"/>
              <a:t>Efficacy</a:t>
            </a:r>
            <a:r>
              <a:rPr lang="es-ES"/>
              <a:t> </a:t>
            </a:r>
            <a:r>
              <a:rPr lang="es-ES" err="1"/>
              <a:t>of</a:t>
            </a:r>
            <a:r>
              <a:rPr lang="es-ES"/>
              <a:t> </a:t>
            </a:r>
            <a:r>
              <a:rPr lang="es-ES" err="1"/>
              <a:t>Ciclopirox</a:t>
            </a:r>
            <a:r>
              <a:rPr lang="es-ES"/>
              <a:t> </a:t>
            </a:r>
            <a:r>
              <a:rPr lang="es-ES" err="1"/>
              <a:t>Nail</a:t>
            </a:r>
            <a:r>
              <a:rPr lang="es-ES"/>
              <a:t> </a:t>
            </a:r>
            <a:r>
              <a:rPr lang="es-ES" err="1"/>
              <a:t>Lacquer</a:t>
            </a:r>
            <a:r>
              <a:rPr lang="es-ES"/>
              <a:t> in </a:t>
            </a:r>
            <a:r>
              <a:rPr lang="es-ES" err="1"/>
              <a:t>the</a:t>
            </a:r>
            <a:r>
              <a:rPr lang="es-ES"/>
              <a:t> Management </a:t>
            </a:r>
            <a:r>
              <a:rPr lang="es-ES" err="1"/>
              <a:t>of</a:t>
            </a:r>
            <a:r>
              <a:rPr lang="es-ES"/>
              <a:t> </a:t>
            </a:r>
            <a:r>
              <a:rPr lang="es-ES" err="1"/>
              <a:t>Onychomycosis</a:t>
            </a:r>
            <a:r>
              <a:rPr lang="es-ES"/>
              <a:t>. J </a:t>
            </a:r>
            <a:r>
              <a:rPr lang="es-ES" err="1"/>
              <a:t>Eur</a:t>
            </a:r>
            <a:r>
              <a:rPr lang="es-ES"/>
              <a:t> Acad </a:t>
            </a:r>
            <a:r>
              <a:rPr lang="es-ES" err="1"/>
              <a:t>Dermatol</a:t>
            </a:r>
            <a:r>
              <a:rPr lang="es-ES"/>
              <a:t> </a:t>
            </a:r>
            <a:r>
              <a:rPr lang="es-ES" err="1"/>
              <a:t>Venereol</a:t>
            </a:r>
            <a:r>
              <a:rPr lang="es-ES"/>
              <a:t>. 2009;23(7):773-781. doi:10.1111/j.1468-3083.2009.03164.x.</a:t>
            </a:r>
          </a:p>
          <a:p>
            <a:r>
              <a:rPr lang="es-ES" err="1"/>
              <a:t>Iorizzo</a:t>
            </a:r>
            <a:r>
              <a:rPr lang="es-ES"/>
              <a:t> M, </a:t>
            </a:r>
            <a:r>
              <a:rPr lang="es-ES" err="1"/>
              <a:t>Hartmane</a:t>
            </a:r>
            <a:r>
              <a:rPr lang="es-ES"/>
              <a:t> I, </a:t>
            </a:r>
            <a:r>
              <a:rPr lang="es-ES" err="1"/>
              <a:t>Derveniece</a:t>
            </a:r>
            <a:r>
              <a:rPr lang="es-ES"/>
              <a:t> A, </a:t>
            </a:r>
            <a:r>
              <a:rPr lang="es-ES" err="1"/>
              <a:t>Mikazans</a:t>
            </a:r>
            <a:r>
              <a:rPr lang="es-ES"/>
              <a:t> I. </a:t>
            </a:r>
            <a:r>
              <a:rPr lang="es-ES" err="1"/>
              <a:t>Ciclopirox</a:t>
            </a:r>
            <a:r>
              <a:rPr lang="es-ES"/>
              <a:t> 8% HPCH </a:t>
            </a:r>
            <a:r>
              <a:rPr lang="es-ES" err="1"/>
              <a:t>Nail</a:t>
            </a:r>
            <a:r>
              <a:rPr lang="es-ES"/>
              <a:t> </a:t>
            </a:r>
            <a:r>
              <a:rPr lang="es-ES" err="1"/>
              <a:t>Lacquer</a:t>
            </a:r>
            <a:r>
              <a:rPr lang="es-ES"/>
              <a:t> in </a:t>
            </a:r>
            <a:r>
              <a:rPr lang="es-ES" err="1"/>
              <a:t>the</a:t>
            </a:r>
            <a:r>
              <a:rPr lang="es-ES"/>
              <a:t> </a:t>
            </a:r>
            <a:r>
              <a:rPr lang="es-ES" err="1"/>
              <a:t>Treatment</a:t>
            </a:r>
            <a:r>
              <a:rPr lang="es-ES"/>
              <a:t> </a:t>
            </a:r>
            <a:r>
              <a:rPr lang="es-ES" err="1"/>
              <a:t>of</a:t>
            </a:r>
            <a:r>
              <a:rPr lang="es-ES"/>
              <a:t> </a:t>
            </a:r>
            <a:r>
              <a:rPr lang="es-ES" err="1"/>
              <a:t>Mild-to-Moderate</a:t>
            </a:r>
            <a:r>
              <a:rPr lang="es-ES"/>
              <a:t> </a:t>
            </a:r>
            <a:r>
              <a:rPr lang="es-ES" err="1"/>
              <a:t>Onychomycosis</a:t>
            </a:r>
            <a:r>
              <a:rPr lang="es-ES"/>
              <a:t>: A </a:t>
            </a:r>
            <a:r>
              <a:rPr lang="es-ES" err="1"/>
              <a:t>Randomized</a:t>
            </a:r>
            <a:r>
              <a:rPr lang="es-ES"/>
              <a:t>, </a:t>
            </a:r>
            <a:r>
              <a:rPr lang="es-ES" err="1"/>
              <a:t>Double-Blind</a:t>
            </a:r>
            <a:r>
              <a:rPr lang="es-ES"/>
              <a:t> </a:t>
            </a:r>
            <a:r>
              <a:rPr lang="es-ES" err="1"/>
              <a:t>Amorolfine</a:t>
            </a:r>
            <a:r>
              <a:rPr lang="es-ES"/>
              <a:t> </a:t>
            </a:r>
            <a:r>
              <a:rPr lang="es-ES" err="1"/>
              <a:t>Controlled</a:t>
            </a:r>
            <a:r>
              <a:rPr lang="es-ES"/>
              <a:t> </a:t>
            </a:r>
            <a:r>
              <a:rPr lang="es-ES" err="1"/>
              <a:t>Study</a:t>
            </a:r>
            <a:r>
              <a:rPr lang="es-ES"/>
              <a:t> </a:t>
            </a:r>
            <a:r>
              <a:rPr lang="es-ES" err="1"/>
              <a:t>Using</a:t>
            </a:r>
            <a:r>
              <a:rPr lang="es-ES"/>
              <a:t> a </a:t>
            </a:r>
            <a:r>
              <a:rPr lang="es-ES" err="1"/>
              <a:t>Blinded</a:t>
            </a:r>
            <a:r>
              <a:rPr lang="es-ES"/>
              <a:t> </a:t>
            </a:r>
            <a:r>
              <a:rPr lang="es-ES" err="1"/>
              <a:t>Evaluator</a:t>
            </a:r>
            <a:r>
              <a:rPr lang="es-ES"/>
              <a:t>. Skin </a:t>
            </a:r>
            <a:r>
              <a:rPr lang="es-ES" err="1"/>
              <a:t>Appendage</a:t>
            </a:r>
            <a:r>
              <a:rPr lang="es-ES"/>
              <a:t> </a:t>
            </a:r>
            <a:r>
              <a:rPr lang="es-ES" err="1"/>
              <a:t>Disord</a:t>
            </a:r>
            <a:r>
              <a:rPr lang="es-ES"/>
              <a:t>. 2016 Feb;1(3):134-40. </a:t>
            </a:r>
            <a:r>
              <a:rPr lang="es-ES" err="1"/>
              <a:t>doi</a:t>
            </a:r>
            <a:r>
              <a:rPr lang="es-ES"/>
              <a:t>: 10.1159/000441569. </a:t>
            </a:r>
          </a:p>
        </p:txBody>
      </p:sp>
      <p:sp>
        <p:nvSpPr>
          <p:cNvPr id="2" name="Rounded Rectangle 91">
            <a:extLst>
              <a:ext uri="{FF2B5EF4-FFF2-40B4-BE49-F238E27FC236}">
                <a16:creationId xmlns:a16="http://schemas.microsoft.com/office/drawing/2014/main" id="{934DDE45-B695-996C-5C80-5B7C5C376060}"/>
              </a:ext>
            </a:extLst>
          </p:cNvPr>
          <p:cNvSpPr/>
          <p:nvPr/>
        </p:nvSpPr>
        <p:spPr>
          <a:xfrm>
            <a:off x="580236" y="4828822"/>
            <a:ext cx="11151590" cy="1156067"/>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es-ES" sz="1600">
                <a:solidFill>
                  <a:schemeClr val="bg1"/>
                </a:solidFill>
                <a:latin typeface="Century Gothic" panose="020B0502020202020204" pitchFamily="34" charset="0"/>
                <a:sym typeface="Montserrat"/>
              </a:rPr>
              <a:t>La formulación soluble en agua de </a:t>
            </a:r>
            <a:r>
              <a:rPr lang="es-ES" sz="1600" err="1">
                <a:solidFill>
                  <a:schemeClr val="bg1"/>
                </a:solidFill>
                <a:latin typeface="Century Gothic" panose="020B0502020202020204" pitchFamily="34" charset="0"/>
                <a:sym typeface="Montserrat"/>
              </a:rPr>
              <a:t>Ony-Tec</a:t>
            </a:r>
            <a:r>
              <a:rPr lang="es-ES" sz="1600" baseline="30000">
                <a:solidFill>
                  <a:schemeClr val="bg1"/>
                </a:solidFill>
                <a:latin typeface="Century Gothic" panose="020B0502020202020204" pitchFamily="34" charset="0"/>
                <a:sym typeface="Montserrat"/>
              </a:rPr>
              <a:t>®</a:t>
            </a:r>
            <a:r>
              <a:rPr lang="es-ES" sz="1600">
                <a:solidFill>
                  <a:schemeClr val="bg1"/>
                </a:solidFill>
                <a:latin typeface="Century Gothic" panose="020B0502020202020204" pitchFamily="34" charset="0"/>
                <a:sym typeface="Montserrat"/>
              </a:rPr>
              <a:t> mejora la adherencia al tratamiento </a:t>
            </a:r>
            <a:br>
              <a:rPr lang="es-ES" sz="1600">
                <a:solidFill>
                  <a:schemeClr val="bg1"/>
                </a:solidFill>
                <a:latin typeface="Century Gothic" panose="020B0502020202020204" pitchFamily="34" charset="0"/>
                <a:sym typeface="Montserrat"/>
              </a:rPr>
            </a:br>
            <a:r>
              <a:rPr lang="es-ES" sz="1600">
                <a:solidFill>
                  <a:schemeClr val="bg1"/>
                </a:solidFill>
                <a:latin typeface="Century Gothic" panose="020B0502020202020204" pitchFamily="34" charset="0"/>
                <a:sym typeface="Montserrat"/>
              </a:rPr>
              <a:t>de la onicomicosis al proporcionar una mayor penetración del fármaco, </a:t>
            </a:r>
            <a:br>
              <a:rPr lang="es-ES" sz="1600">
                <a:solidFill>
                  <a:schemeClr val="bg1"/>
                </a:solidFill>
                <a:latin typeface="Century Gothic" panose="020B0502020202020204" pitchFamily="34" charset="0"/>
                <a:sym typeface="Montserrat"/>
              </a:rPr>
            </a:br>
            <a:r>
              <a:rPr lang="es-ES" sz="1600">
                <a:solidFill>
                  <a:schemeClr val="bg1"/>
                </a:solidFill>
                <a:latin typeface="Century Gothic" panose="020B0502020202020204" pitchFamily="34" charset="0"/>
                <a:sym typeface="Montserrat"/>
              </a:rPr>
              <a:t>facilidad de uso y un perfil cosmético favorable.</a:t>
            </a:r>
            <a:endParaRPr lang="es-ES" sz="1600">
              <a:solidFill>
                <a:schemeClr val="bg1"/>
              </a:solidFill>
              <a:latin typeface="Century Gothic" panose="020B0502020202020204" pitchFamily="34" charset="0"/>
            </a:endParaRPr>
          </a:p>
        </p:txBody>
      </p:sp>
      <p:sp>
        <p:nvSpPr>
          <p:cNvPr id="14" name="Marcador de contenido 12">
            <a:extLst>
              <a:ext uri="{FF2B5EF4-FFF2-40B4-BE49-F238E27FC236}">
                <a16:creationId xmlns:a16="http://schemas.microsoft.com/office/drawing/2014/main" id="{A918A276-F243-6DE2-5B16-AAB10E632A0A}"/>
              </a:ext>
            </a:extLst>
          </p:cNvPr>
          <p:cNvSpPr txBox="1">
            <a:spLocks/>
          </p:cNvSpPr>
          <p:nvPr/>
        </p:nvSpPr>
        <p:spPr>
          <a:xfrm>
            <a:off x="557810" y="2060341"/>
            <a:ext cx="11196442" cy="2035161"/>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indent="-180975">
              <a:buClr>
                <a:srgbClr val="F4A7AD"/>
              </a:buClr>
              <a:buFont typeface="Arial" panose="020B0604020202020204" pitchFamily="34" charset="0"/>
              <a:buChar char="•"/>
            </a:pPr>
            <a:endParaRPr lang="es-ES" sz="1500" dirty="0">
              <a:solidFill>
                <a:srgbClr val="012754"/>
              </a:solidFill>
            </a:endParaRPr>
          </a:p>
        </p:txBody>
      </p:sp>
      <p:sp>
        <p:nvSpPr>
          <p:cNvPr id="19" name="Rectangle 3">
            <a:extLst>
              <a:ext uri="{FF2B5EF4-FFF2-40B4-BE49-F238E27FC236}">
                <a16:creationId xmlns:a16="http://schemas.microsoft.com/office/drawing/2014/main" id="{5C708945-4812-B1A5-CC2B-054AF44A8D3E}"/>
              </a:ext>
            </a:extLst>
          </p:cNvPr>
          <p:cNvSpPr>
            <a:spLocks noChangeArrowheads="1"/>
          </p:cNvSpPr>
          <p:nvPr/>
        </p:nvSpPr>
        <p:spPr bwMode="auto">
          <a:xfrm>
            <a:off x="709402" y="1951639"/>
            <a:ext cx="10924788" cy="263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lnSpc>
                <a:spcPct val="15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Ony-Tec®</a:t>
            </a:r>
            <a:r>
              <a:rPr lang="en-US" altLang="en-US" sz="1600" dirty="0">
                <a:solidFill>
                  <a:schemeClr val="tx1"/>
                </a:solidFill>
                <a:latin typeface="Arial" panose="020B0604020202020204" pitchFamily="34" charset="0"/>
              </a:rPr>
              <a:t> es un </a:t>
            </a:r>
            <a:r>
              <a:rPr lang="en-US" altLang="en-US" sz="1600" dirty="0" err="1">
                <a:solidFill>
                  <a:schemeClr val="tx1"/>
                </a:solidFill>
                <a:latin typeface="Arial" panose="020B0604020202020204" pitchFamily="34" charset="0"/>
              </a:rPr>
              <a:t>antifúngico</a:t>
            </a:r>
            <a:r>
              <a:rPr lang="en-US" altLang="en-US" sz="1600" dirty="0">
                <a:solidFill>
                  <a:schemeClr val="tx1"/>
                </a:solidFill>
                <a:latin typeface="Arial" panose="020B0604020202020204" pitchFamily="34" charset="0"/>
              </a:rPr>
              <a:t> de </a:t>
            </a:r>
            <a:r>
              <a:rPr lang="en-US" altLang="en-US" sz="1600" dirty="0" err="1">
                <a:solidFill>
                  <a:schemeClr val="tx1"/>
                </a:solidFill>
                <a:latin typeface="Arial" panose="020B0604020202020204" pitchFamily="34" charset="0"/>
              </a:rPr>
              <a:t>amplio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espectro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que</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bloquea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el</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transporte</a:t>
            </a:r>
            <a:r>
              <a:rPr lang="en-US" altLang="en-US" sz="1600" dirty="0">
                <a:solidFill>
                  <a:schemeClr val="tx1"/>
                </a:solidFill>
                <a:latin typeface="Arial" panose="020B0604020202020204" pitchFamily="34" charset="0"/>
              </a:rPr>
              <a:t> de </a:t>
            </a:r>
            <a:r>
              <a:rPr lang="en-US" altLang="en-US" sz="1600" dirty="0" err="1">
                <a:solidFill>
                  <a:schemeClr val="tx1"/>
                </a:solidFill>
                <a:latin typeface="Arial" panose="020B0604020202020204" pitchFamily="34" charset="0"/>
              </a:rPr>
              <a:t>elementos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esenciales</a:t>
            </a:r>
            <a:r>
              <a:rPr lang="en-US" altLang="en-US" sz="1600" dirty="0">
                <a:solidFill>
                  <a:schemeClr val="tx1"/>
                </a:solidFill>
                <a:latin typeface="Arial" panose="020B0604020202020204" pitchFamily="34" charset="0"/>
              </a:rPr>
              <a:t> en la </a:t>
            </a:r>
            <a:r>
              <a:rPr lang="en-US" altLang="en-US" sz="1600" dirty="0" err="1">
                <a:solidFill>
                  <a:schemeClr val="tx1"/>
                </a:solidFill>
                <a:latin typeface="Arial" panose="020B0604020202020204" pitchFamily="34" charset="0"/>
              </a:rPr>
              <a:t>célula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fúngica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causando</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su</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muerte</a:t>
            </a:r>
            <a:r>
              <a:rPr lang="en-US" altLang="en-US" sz="1600" dirty="0">
                <a:solidFill>
                  <a:schemeClr val="tx1"/>
                </a:solidFill>
                <a:latin typeface="Arial" panose="020B0604020202020204" pitchFamily="34" charset="0"/>
              </a:rPr>
              <a:t>.</a:t>
            </a:r>
          </a:p>
          <a:p>
            <a:pPr marL="285750" lvl="0" indent="-285750" eaLnBrk="0" fontAlgn="base" hangingPunct="0">
              <a:lnSpc>
                <a:spcPct val="15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Laca </a:t>
            </a:r>
            <a:r>
              <a:rPr lang="en-US" altLang="en-US" sz="1600" b="1" dirty="0" err="1">
                <a:solidFill>
                  <a:schemeClr val="tx1"/>
                </a:solidFill>
                <a:latin typeface="Arial" panose="020B0604020202020204" pitchFamily="34" charset="0"/>
              </a:rPr>
              <a:t>hidrosoluble</a:t>
            </a:r>
            <a:r>
              <a:rPr lang="en-US" altLang="en-US" sz="1600" b="1" dirty="0">
                <a:solidFill>
                  <a:schemeClr val="tx1"/>
                </a:solidFill>
                <a:latin typeface="Arial" panose="020B0604020202020204" pitchFamily="34" charset="0"/>
              </a:rPr>
              <a:t> con </a:t>
            </a:r>
            <a:r>
              <a:rPr lang="en-US" altLang="en-US" sz="1600" b="1" dirty="0" err="1">
                <a:solidFill>
                  <a:schemeClr val="tx1"/>
                </a:solidFill>
                <a:latin typeface="Arial" panose="020B0604020202020204" pitchFamily="34" charset="0"/>
              </a:rPr>
              <a:t>hidroxipropil</a:t>
            </a:r>
            <a:r>
              <a:rPr lang="en-US" altLang="en-US" sz="1600" b="1" dirty="0">
                <a:solidFill>
                  <a:schemeClr val="tx1"/>
                </a:solidFill>
                <a:latin typeface="Arial" panose="020B0604020202020204" pitchFamily="34" charset="0"/>
              </a:rPr>
              <a:t> </a:t>
            </a:r>
            <a:r>
              <a:rPr lang="en-US" altLang="en-US" sz="1600" b="1" dirty="0" err="1">
                <a:solidFill>
                  <a:schemeClr val="tx1"/>
                </a:solidFill>
                <a:latin typeface="Arial" panose="020B0604020202020204" pitchFamily="34" charset="0"/>
              </a:rPr>
              <a:t>quitosán</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que</a:t>
            </a:r>
            <a:r>
              <a:rPr lang="en-US" altLang="en-US" sz="1600" dirty="0">
                <a:solidFill>
                  <a:schemeClr val="tx1"/>
                </a:solidFill>
                <a:latin typeface="Arial" panose="020B0604020202020204" pitchFamily="34" charset="0"/>
              </a:rPr>
              <a:t> forma </a:t>
            </a:r>
            <a:r>
              <a:rPr lang="en-US" altLang="en-US" sz="1600" dirty="0" err="1">
                <a:solidFill>
                  <a:schemeClr val="tx1"/>
                </a:solidFill>
                <a:latin typeface="Arial" panose="020B0604020202020204" pitchFamily="34" charset="0"/>
              </a:rPr>
              <a:t>una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fina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película</a:t>
            </a:r>
            <a:r>
              <a:rPr lang="en-US" altLang="en-US" sz="1600" dirty="0">
                <a:solidFill>
                  <a:schemeClr val="tx1"/>
                </a:solidFill>
                <a:latin typeface="Arial" panose="020B0604020202020204" pitchFamily="34" charset="0"/>
              </a:rPr>
              <a:t> en la </a:t>
            </a:r>
            <a:r>
              <a:rPr lang="en-US" altLang="en-US" sz="1600" dirty="0" err="1">
                <a:solidFill>
                  <a:schemeClr val="tx1"/>
                </a:solidFill>
                <a:latin typeface="Arial" panose="020B0604020202020204" pitchFamily="34" charset="0"/>
              </a:rPr>
              <a:t>uña</a:t>
            </a:r>
            <a:r>
              <a:rPr lang="en-US" altLang="en-US" sz="1600" dirty="0">
                <a:solidFill>
                  <a:schemeClr val="tx1"/>
                </a:solidFill>
                <a:latin typeface="Arial" panose="020B0604020202020204" pitchFamily="34" charset="0"/>
              </a:rPr>
              <a:t> y </a:t>
            </a:r>
            <a:r>
              <a:rPr lang="en-US" altLang="en-US" sz="1600" dirty="0" err="1">
                <a:solidFill>
                  <a:schemeClr val="tx1"/>
                </a:solidFill>
                <a:latin typeface="Arial" panose="020B0604020202020204" pitchFamily="34" charset="0"/>
              </a:rPr>
              <a:t>mejora</a:t>
            </a:r>
            <a:r>
              <a:rPr lang="en-US" altLang="en-US" sz="1600" dirty="0">
                <a:solidFill>
                  <a:schemeClr val="tx1"/>
                </a:solidFill>
                <a:latin typeface="Arial" panose="020B0604020202020204" pitchFamily="34" charset="0"/>
              </a:rPr>
              <a:t> la </a:t>
            </a:r>
            <a:r>
              <a:rPr lang="en-US" altLang="en-US" sz="1600" dirty="0" err="1">
                <a:solidFill>
                  <a:schemeClr val="tx1"/>
                </a:solidFill>
                <a:latin typeface="Arial" panose="020B0604020202020204" pitchFamily="34" charset="0"/>
              </a:rPr>
              <a:t>penetración</a:t>
            </a:r>
            <a:r>
              <a:rPr lang="en-US" altLang="en-US" sz="1600" dirty="0">
                <a:solidFill>
                  <a:schemeClr val="tx1"/>
                </a:solidFill>
                <a:latin typeface="Arial" panose="020B0604020202020204" pitchFamily="34" charset="0"/>
              </a:rPr>
              <a:t> y </a:t>
            </a:r>
            <a:r>
              <a:rPr lang="en-US" altLang="en-US" sz="1600" dirty="0" err="1">
                <a:solidFill>
                  <a:schemeClr val="tx1"/>
                </a:solidFill>
                <a:latin typeface="Arial" panose="020B0604020202020204" pitchFamily="34" charset="0"/>
              </a:rPr>
              <a:t>liberación</a:t>
            </a:r>
            <a:r>
              <a:rPr lang="en-US" altLang="en-US" sz="1600" dirty="0">
                <a:solidFill>
                  <a:schemeClr val="tx1"/>
                </a:solidFill>
                <a:latin typeface="Arial" panose="020B0604020202020204" pitchFamily="34" charset="0"/>
              </a:rPr>
              <a:t> del principio </a:t>
            </a:r>
            <a:r>
              <a:rPr lang="en-US" altLang="en-US" sz="1600" dirty="0" err="1">
                <a:solidFill>
                  <a:schemeClr val="tx1"/>
                </a:solidFill>
                <a:latin typeface="Arial" panose="020B0604020202020204" pitchFamily="34" charset="0"/>
              </a:rPr>
              <a:t>activo</a:t>
            </a:r>
            <a:r>
              <a:rPr lang="en-US" altLang="en-US" sz="1600" dirty="0">
                <a:solidFill>
                  <a:schemeClr val="tx1"/>
                </a:solidFill>
                <a:latin typeface="Arial" panose="020B0604020202020204" pitchFamily="34" charset="0"/>
              </a:rPr>
              <a:t>.</a:t>
            </a:r>
          </a:p>
          <a:p>
            <a:pPr marL="285750" lvl="0" indent="-285750" eaLnBrk="0" fontAlgn="base" hangingPunct="0">
              <a:lnSpc>
                <a:spcPct val="150000"/>
              </a:lnSpc>
              <a:spcBef>
                <a:spcPct val="0"/>
              </a:spcBef>
              <a:spcAft>
                <a:spcPct val="0"/>
              </a:spcAft>
              <a:buClr>
                <a:srgbClr val="F4A7AD"/>
              </a:buClr>
              <a:buFont typeface="Arial" panose="020B0604020202020204" pitchFamily="34" charset="0"/>
              <a:buChar char="•"/>
            </a:pPr>
            <a:r>
              <a:rPr lang="en-US" altLang="en-US" sz="1600" b="1" dirty="0">
                <a:solidFill>
                  <a:schemeClr val="tx1"/>
                </a:solidFill>
                <a:latin typeface="Arial" panose="020B0604020202020204" pitchFamily="34" charset="0"/>
              </a:rPr>
              <a:t>Tasa de </a:t>
            </a:r>
            <a:r>
              <a:rPr lang="en-US" altLang="en-US" sz="1600" b="1" dirty="0" err="1">
                <a:solidFill>
                  <a:schemeClr val="tx1"/>
                </a:solidFill>
                <a:latin typeface="Arial" panose="020B0604020202020204" pitchFamily="34" charset="0"/>
              </a:rPr>
              <a:t>curación</a:t>
            </a:r>
            <a:r>
              <a:rPr lang="en-US" altLang="en-US" sz="1600" b="1" dirty="0">
                <a:solidFill>
                  <a:schemeClr val="tx1"/>
                </a:solidFill>
                <a:latin typeface="Arial" panose="020B0604020202020204" pitchFamily="34" charset="0"/>
              </a:rPr>
              <a:t> </a:t>
            </a:r>
            <a:r>
              <a:rPr lang="en-US" altLang="en-US" sz="1600" b="1" dirty="0" err="1">
                <a:solidFill>
                  <a:schemeClr val="tx1"/>
                </a:solidFill>
                <a:latin typeface="Arial" panose="020B0604020202020204" pitchFamily="34" charset="0"/>
              </a:rPr>
              <a:t>micológica</a:t>
            </a:r>
            <a:r>
              <a:rPr lang="en-US" altLang="en-US" sz="1600" dirty="0">
                <a:solidFill>
                  <a:schemeClr val="tx1"/>
                </a:solidFill>
                <a:latin typeface="Arial" panose="020B0604020202020204" pitchFamily="34" charset="0"/>
              </a:rPr>
              <a:t>: 2 </a:t>
            </a:r>
            <a:r>
              <a:rPr lang="en-US" altLang="en-US" sz="1600" dirty="0" err="1">
                <a:solidFill>
                  <a:schemeClr val="tx1"/>
                </a:solidFill>
                <a:latin typeface="Arial" panose="020B0604020202020204" pitchFamily="34" charset="0"/>
              </a:rPr>
              <a:t>veces</a:t>
            </a:r>
            <a:r>
              <a:rPr lang="en-US" altLang="en-US" sz="1600" dirty="0">
                <a:solidFill>
                  <a:schemeClr val="tx1"/>
                </a:solidFill>
                <a:latin typeface="Arial" panose="020B0604020202020204" pitchFamily="34" charset="0"/>
              </a:rPr>
              <a:t> superior </a:t>
            </a:r>
            <a:r>
              <a:rPr lang="en-US" altLang="en-US" sz="1600" dirty="0" err="1">
                <a:solidFill>
                  <a:schemeClr val="tx1"/>
                </a:solidFill>
                <a:latin typeface="Arial" panose="020B0604020202020204" pitchFamily="34" charset="0"/>
              </a:rPr>
              <a:t>frente</a:t>
            </a:r>
            <a:r>
              <a:rPr lang="en-US" altLang="en-US" sz="1600" dirty="0">
                <a:solidFill>
                  <a:schemeClr val="tx1"/>
                </a:solidFill>
                <a:latin typeface="Arial" panose="020B0604020202020204" pitchFamily="34" charset="0"/>
              </a:rPr>
              <a:t> a ciclopirox no </a:t>
            </a:r>
            <a:r>
              <a:rPr lang="en-US" altLang="en-US" sz="1600" dirty="0" err="1">
                <a:solidFill>
                  <a:schemeClr val="tx1"/>
                </a:solidFill>
                <a:latin typeface="Arial" panose="020B0604020202020204" pitchFamily="34" charset="0"/>
              </a:rPr>
              <a:t>hidrosoluble</a:t>
            </a:r>
            <a:r>
              <a:rPr lang="en-US" altLang="en-US" sz="1600" dirty="0">
                <a:solidFill>
                  <a:schemeClr val="tx1"/>
                </a:solidFill>
                <a:latin typeface="Arial" panose="020B0604020202020204" pitchFamily="34" charset="0"/>
              </a:rPr>
              <a:t> y 3 </a:t>
            </a:r>
            <a:r>
              <a:rPr lang="en-US" altLang="en-US" sz="1600" dirty="0" err="1">
                <a:solidFill>
                  <a:schemeClr val="tx1"/>
                </a:solidFill>
                <a:latin typeface="Arial" panose="020B0604020202020204" pitchFamily="34" charset="0"/>
              </a:rPr>
              <a:t>veces</a:t>
            </a:r>
            <a:r>
              <a:rPr lang="en-US" altLang="en-US" sz="1600" dirty="0">
                <a:solidFill>
                  <a:schemeClr val="tx1"/>
                </a:solidFill>
                <a:latin typeface="Arial" panose="020B0604020202020204" pitchFamily="34" charset="0"/>
              </a:rPr>
              <a:t> superior </a:t>
            </a:r>
            <a:r>
              <a:rPr lang="en-US" altLang="en-US" sz="1600" dirty="0" err="1">
                <a:solidFill>
                  <a:schemeClr val="tx1"/>
                </a:solidFill>
                <a:latin typeface="Arial" panose="020B0604020202020204" pitchFamily="34" charset="0"/>
              </a:rPr>
              <a:t>frente</a:t>
            </a:r>
            <a:r>
              <a:rPr lang="en-US" altLang="en-US" sz="1600" dirty="0">
                <a:solidFill>
                  <a:schemeClr val="tx1"/>
                </a:solidFill>
                <a:latin typeface="Arial" panose="020B0604020202020204" pitchFamily="34" charset="0"/>
              </a:rPr>
              <a:t> a </a:t>
            </a:r>
            <a:r>
              <a:rPr lang="en-US" altLang="en-US" sz="1600" dirty="0" err="1">
                <a:solidFill>
                  <a:schemeClr val="tx1"/>
                </a:solidFill>
                <a:latin typeface="Arial" panose="020B0604020202020204" pitchFamily="34" charset="0"/>
              </a:rPr>
              <a:t>amorolfina</a:t>
            </a:r>
            <a:r>
              <a:rPr lang="en-US" altLang="en-US" sz="1600" dirty="0">
                <a:solidFill>
                  <a:schemeClr val="tx1"/>
                </a:solidFill>
                <a:latin typeface="Arial" panose="020B0604020202020204" pitchFamily="34" charset="0"/>
              </a:rPr>
              <a:t>.</a:t>
            </a:r>
          </a:p>
          <a:p>
            <a:pPr marL="285750" lvl="0" indent="-285750" eaLnBrk="0" fontAlgn="base" hangingPunct="0">
              <a:lnSpc>
                <a:spcPct val="150000"/>
              </a:lnSpc>
              <a:spcBef>
                <a:spcPct val="0"/>
              </a:spcBef>
              <a:spcAft>
                <a:spcPct val="0"/>
              </a:spcAft>
              <a:buClr>
                <a:srgbClr val="F4A7AD"/>
              </a:buClr>
              <a:buFont typeface="Arial" panose="020B0604020202020204" pitchFamily="34" charset="0"/>
              <a:buChar char="•"/>
            </a:pPr>
            <a:r>
              <a:rPr lang="en-US" altLang="en-US" sz="1600" b="1" dirty="0" err="1">
                <a:solidFill>
                  <a:schemeClr val="tx1"/>
                </a:solidFill>
                <a:latin typeface="Arial" panose="020B0604020202020204" pitchFamily="34" charset="0"/>
              </a:rPr>
              <a:t>Formulación</a:t>
            </a:r>
            <a:r>
              <a:rPr lang="en-US" altLang="en-US" sz="1600" b="1" dirty="0">
                <a:solidFill>
                  <a:schemeClr val="tx1"/>
                </a:solidFill>
                <a:latin typeface="Arial" panose="020B0604020202020204" pitchFamily="34" charset="0"/>
              </a:rPr>
              <a:t> soluble en </a:t>
            </a:r>
            <a:r>
              <a:rPr lang="en-US" altLang="en-US" sz="1600" b="1" dirty="0" err="1">
                <a:solidFill>
                  <a:schemeClr val="tx1"/>
                </a:solidFill>
                <a:latin typeface="Arial" panose="020B0604020202020204" pitchFamily="34" charset="0"/>
              </a:rPr>
              <a:t>agua</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mejora</a:t>
            </a:r>
            <a:r>
              <a:rPr lang="en-US" altLang="en-US" sz="1600" dirty="0">
                <a:solidFill>
                  <a:schemeClr val="tx1"/>
                </a:solidFill>
                <a:latin typeface="Arial" panose="020B0604020202020204" pitchFamily="34" charset="0"/>
              </a:rPr>
              <a:t> la </a:t>
            </a:r>
            <a:r>
              <a:rPr lang="en-US" altLang="en-US" sz="1600" dirty="0" err="1">
                <a:solidFill>
                  <a:schemeClr val="tx1"/>
                </a:solidFill>
                <a:latin typeface="Arial" panose="020B0604020202020204" pitchFamily="34" charset="0"/>
              </a:rPr>
              <a:t>adherencia</a:t>
            </a:r>
            <a:r>
              <a:rPr lang="en-US" altLang="en-US" sz="1600" dirty="0">
                <a:solidFill>
                  <a:schemeClr val="tx1"/>
                </a:solidFill>
                <a:latin typeface="Arial" panose="020B0604020202020204" pitchFamily="34" charset="0"/>
              </a:rPr>
              <a:t> al </a:t>
            </a:r>
            <a:r>
              <a:rPr lang="en-US" altLang="en-US" sz="1600" dirty="0" err="1">
                <a:solidFill>
                  <a:schemeClr val="tx1"/>
                </a:solidFill>
                <a:latin typeface="Arial" panose="020B0604020202020204" pitchFamily="34" charset="0"/>
              </a:rPr>
              <a:t>tratamiento</a:t>
            </a:r>
            <a:r>
              <a:rPr lang="en-US" altLang="en-US" sz="1600" dirty="0">
                <a:solidFill>
                  <a:schemeClr val="tx1"/>
                </a:solidFill>
                <a:latin typeface="Arial" panose="020B0604020202020204" pitchFamily="34" charset="0"/>
              </a:rPr>
              <a:t> y reduce los </a:t>
            </a:r>
            <a:r>
              <a:rPr lang="en-US" altLang="en-US" sz="1600" dirty="0" err="1">
                <a:solidFill>
                  <a:schemeClr val="tx1"/>
                </a:solidFill>
                <a:latin typeface="Arial" panose="020B0604020202020204" pitchFamily="34" charset="0"/>
              </a:rPr>
              <a:t>inconvenientes</a:t>
            </a:r>
            <a:r>
              <a:rPr lang="en-US" altLang="en-US" sz="1600" dirty="0">
                <a:solidFill>
                  <a:schemeClr val="tx1"/>
                </a:solidFill>
                <a:latin typeface="Arial" panose="020B0604020202020204" pitchFamily="34" charset="0"/>
              </a:rPr>
              <a:t> </a:t>
            </a:r>
            <a:r>
              <a:rPr lang="en-US" altLang="en-US" sz="1600" dirty="0" err="1">
                <a:solidFill>
                  <a:schemeClr val="tx1"/>
                </a:solidFill>
                <a:latin typeface="Arial" panose="020B0604020202020204" pitchFamily="34" charset="0"/>
              </a:rPr>
              <a:t>cosméticos</a:t>
            </a:r>
            <a:r>
              <a:rPr lang="en-US" altLang="en-US" sz="1600" dirty="0">
                <a:solidFill>
                  <a:schemeClr val="tx1"/>
                </a:solidFill>
                <a:latin typeface="Arial" panose="020B0604020202020204" pitchFamily="34" charset="0"/>
              </a:rPr>
              <a:t>.</a:t>
            </a:r>
          </a:p>
        </p:txBody>
      </p:sp>
    </p:spTree>
    <p:extLst>
      <p:ext uri="{BB962C8B-B14F-4D97-AF65-F5344CB8AC3E}">
        <p14:creationId xmlns:p14="http://schemas.microsoft.com/office/powerpoint/2010/main" val="2641217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FABE-621A-894A-50C6-E1904FE261C0}"/>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6E11B4-05FD-B0C7-AF81-048EEEC09D7D}"/>
              </a:ext>
            </a:extLst>
          </p:cNvPr>
          <p:cNvSpPr>
            <a:spLocks noGrp="1"/>
          </p:cNvSpPr>
          <p:nvPr>
            <p:ph sz="quarter" idx="13"/>
          </p:nvPr>
        </p:nvSpPr>
        <p:spPr>
          <a:xfrm>
            <a:off x="313036" y="1154170"/>
            <a:ext cx="11565924" cy="440196"/>
          </a:xfrm>
        </p:spPr>
        <p:txBody>
          <a:bodyPr/>
          <a:lstStyle/>
          <a:p>
            <a:r>
              <a:rPr lang="es-ES" sz="2400" dirty="0">
                <a:solidFill>
                  <a:srgbClr val="1F3864"/>
                </a:solidFill>
                <a:latin typeface="Century Gothic" panose="020B0502020202020204" pitchFamily="34" charset="0"/>
                <a:ea typeface="Montserrat"/>
                <a:cs typeface="Montserrat"/>
                <a:sym typeface="Montserrat"/>
              </a:rPr>
              <a:t>Penetración del activo</a:t>
            </a:r>
            <a:endParaRPr lang="es-ES" dirty="0"/>
          </a:p>
        </p:txBody>
      </p:sp>
      <p:sp>
        <p:nvSpPr>
          <p:cNvPr id="9" name="Marcador de contenido 8">
            <a:extLst>
              <a:ext uri="{FF2B5EF4-FFF2-40B4-BE49-F238E27FC236}">
                <a16:creationId xmlns:a16="http://schemas.microsoft.com/office/drawing/2014/main" id="{57BC08B0-1DF1-375D-8E60-70EE1D2B6436}"/>
              </a:ext>
            </a:extLst>
          </p:cNvPr>
          <p:cNvSpPr>
            <a:spLocks noGrp="1"/>
          </p:cNvSpPr>
          <p:nvPr>
            <p:ph sz="quarter" idx="18"/>
          </p:nvPr>
        </p:nvSpPr>
        <p:spPr/>
        <p:txBody>
          <a:bodyPr>
            <a:normAutofit/>
          </a:bodyPr>
          <a:lstStyle/>
          <a:p>
            <a:r>
              <a:rPr lang="es-ES"/>
              <a:t>ONICOMICOSIS</a:t>
            </a:r>
          </a:p>
        </p:txBody>
      </p:sp>
      <p:sp>
        <p:nvSpPr>
          <p:cNvPr id="13" name="Marcador de contenido 12">
            <a:extLst>
              <a:ext uri="{FF2B5EF4-FFF2-40B4-BE49-F238E27FC236}">
                <a16:creationId xmlns:a16="http://schemas.microsoft.com/office/drawing/2014/main" id="{F0AC956B-0179-D021-2651-C5EB6AE8B786}"/>
              </a:ext>
            </a:extLst>
          </p:cNvPr>
          <p:cNvSpPr>
            <a:spLocks noGrp="1"/>
          </p:cNvSpPr>
          <p:nvPr>
            <p:ph sz="quarter" idx="11"/>
          </p:nvPr>
        </p:nvSpPr>
        <p:spPr>
          <a:xfrm>
            <a:off x="810619" y="1869487"/>
            <a:ext cx="10502046" cy="645338"/>
          </a:xfrm>
        </p:spPr>
        <p:txBody>
          <a:bodyPr/>
          <a:lstStyle/>
          <a:p>
            <a:pPr>
              <a:lnSpc>
                <a:spcPct val="150000"/>
              </a:lnSpc>
              <a:spcBef>
                <a:spcPts val="0"/>
              </a:spcBef>
              <a:buClr>
                <a:srgbClr val="F4A7AD"/>
              </a:buClr>
            </a:pPr>
            <a:r>
              <a:rPr lang="es-ES" sz="1500" dirty="0">
                <a:solidFill>
                  <a:srgbClr val="012754"/>
                </a:solidFill>
              </a:rPr>
              <a:t>Las </a:t>
            </a:r>
            <a:r>
              <a:rPr lang="es-ES" sz="1500" b="1" dirty="0">
                <a:solidFill>
                  <a:srgbClr val="012754"/>
                </a:solidFill>
              </a:rPr>
              <a:t>ventajas de la </a:t>
            </a:r>
            <a:r>
              <a:rPr lang="es-ES" sz="1500" b="1" dirty="0" err="1">
                <a:solidFill>
                  <a:srgbClr val="012754"/>
                </a:solidFill>
              </a:rPr>
              <a:t>hidrolaca</a:t>
            </a:r>
            <a:r>
              <a:rPr lang="es-ES" sz="1500" b="1" dirty="0">
                <a:solidFill>
                  <a:srgbClr val="012754"/>
                </a:solidFill>
              </a:rPr>
              <a:t> en la adherencia al tratamiento de la onicomicosis </a:t>
            </a:r>
            <a:r>
              <a:rPr lang="es-ES" sz="1500" dirty="0">
                <a:solidFill>
                  <a:srgbClr val="012754"/>
                </a:solidFill>
              </a:rPr>
              <a:t>se deben principalmente a su </a:t>
            </a:r>
            <a:r>
              <a:rPr lang="es-ES" sz="1500" b="1" dirty="0">
                <a:solidFill>
                  <a:srgbClr val="012754"/>
                </a:solidFill>
              </a:rPr>
              <a:t>formulación soluble en agua</a:t>
            </a:r>
            <a:r>
              <a:rPr lang="es-ES" sz="1500" dirty="0">
                <a:solidFill>
                  <a:srgbClr val="012754"/>
                </a:solidFill>
              </a:rPr>
              <a:t>, que asegura una </a:t>
            </a:r>
            <a:r>
              <a:rPr lang="es-ES" sz="1500" b="1" dirty="0">
                <a:solidFill>
                  <a:srgbClr val="012754"/>
                </a:solidFill>
              </a:rPr>
              <a:t>mejor adherencia y menor inconveniente cosmético</a:t>
            </a:r>
            <a:r>
              <a:rPr lang="es-ES" sz="1500" b="1" dirty="0">
                <a:solidFill>
                  <a:schemeClr val="tx2"/>
                </a:solidFill>
              </a:rPr>
              <a:t>.</a:t>
            </a:r>
            <a:r>
              <a:rPr lang="es-ES" baseline="30000" dirty="0">
                <a:solidFill>
                  <a:schemeClr val="tx2"/>
                </a:solidFill>
                <a:latin typeface="Century Gothic" panose="020B0502020202020204" pitchFamily="34" charset="0"/>
                <a:sym typeface="Montserrat"/>
              </a:rPr>
              <a:t> </a:t>
            </a:r>
            <a:r>
              <a:rPr lang="es-ES" b="1" baseline="30000" dirty="0">
                <a:solidFill>
                  <a:schemeClr val="tx2"/>
                </a:solidFill>
                <a:latin typeface="Century Gothic" panose="020B0502020202020204" pitchFamily="34" charset="0"/>
                <a:sym typeface="Montserrat"/>
              </a:rPr>
              <a:t>2</a:t>
            </a:r>
            <a:endParaRPr lang="es-ES" sz="1500" b="1" dirty="0">
              <a:solidFill>
                <a:schemeClr val="tx2"/>
              </a:solidFill>
            </a:endParaRPr>
          </a:p>
        </p:txBody>
      </p:sp>
      <p:sp>
        <p:nvSpPr>
          <p:cNvPr id="5" name="Marcador de contenido 4">
            <a:extLst>
              <a:ext uri="{FF2B5EF4-FFF2-40B4-BE49-F238E27FC236}">
                <a16:creationId xmlns:a16="http://schemas.microsoft.com/office/drawing/2014/main" id="{269A876E-FA57-DA75-37E5-B551C81CBCBC}"/>
              </a:ext>
            </a:extLst>
          </p:cNvPr>
          <p:cNvSpPr>
            <a:spLocks noGrp="1"/>
          </p:cNvSpPr>
          <p:nvPr>
            <p:ph sz="quarter" idx="24"/>
          </p:nvPr>
        </p:nvSpPr>
        <p:spPr/>
        <p:txBody>
          <a:bodyPr/>
          <a:lstStyle/>
          <a:p>
            <a:r>
              <a:rPr lang="es-ES"/>
              <a:t>1. </a:t>
            </a:r>
            <a:r>
              <a:rPr lang="es-ES" err="1"/>
              <a:t>Zalacain</a:t>
            </a:r>
            <a:r>
              <a:rPr lang="es-ES"/>
              <a:t>-Vicuña AJ, Nieto C, Picas J, et al. </a:t>
            </a:r>
            <a:r>
              <a:rPr lang="es-ES" err="1"/>
              <a:t>Efficacy</a:t>
            </a:r>
            <a:r>
              <a:rPr lang="es-ES"/>
              <a:t> and Safety </a:t>
            </a:r>
            <a:r>
              <a:rPr lang="es-ES" err="1"/>
              <a:t>of</a:t>
            </a:r>
            <a:r>
              <a:rPr lang="es-ES"/>
              <a:t> a New </a:t>
            </a:r>
            <a:r>
              <a:rPr lang="es-ES" err="1"/>
              <a:t>Medicated</a:t>
            </a:r>
            <a:r>
              <a:rPr lang="es-ES"/>
              <a:t> </a:t>
            </a:r>
            <a:r>
              <a:rPr lang="es-ES" err="1"/>
              <a:t>Nail</a:t>
            </a:r>
            <a:r>
              <a:rPr lang="es-ES"/>
              <a:t> </a:t>
            </a:r>
            <a:r>
              <a:rPr lang="es-ES" err="1"/>
              <a:t>Hydrolacquer</a:t>
            </a:r>
            <a:r>
              <a:rPr lang="es-ES"/>
              <a:t> in </a:t>
            </a:r>
            <a:r>
              <a:rPr lang="es-ES" err="1"/>
              <a:t>the</a:t>
            </a:r>
            <a:r>
              <a:rPr lang="es-ES"/>
              <a:t> </a:t>
            </a:r>
            <a:r>
              <a:rPr lang="es-ES" err="1"/>
              <a:t>Treatment</a:t>
            </a:r>
            <a:r>
              <a:rPr lang="es-ES"/>
              <a:t> </a:t>
            </a:r>
            <a:r>
              <a:rPr lang="es-ES" err="1"/>
              <a:t>of</a:t>
            </a:r>
            <a:r>
              <a:rPr lang="es-ES"/>
              <a:t> </a:t>
            </a:r>
            <a:r>
              <a:rPr lang="es-ES" err="1"/>
              <a:t>Adults</a:t>
            </a:r>
            <a:r>
              <a:rPr lang="es-ES"/>
              <a:t> </a:t>
            </a:r>
            <a:r>
              <a:rPr lang="es-ES" err="1"/>
              <a:t>With</a:t>
            </a:r>
            <a:r>
              <a:rPr lang="es-ES"/>
              <a:t> </a:t>
            </a:r>
            <a:r>
              <a:rPr lang="es-ES" err="1"/>
              <a:t>Toenail</a:t>
            </a:r>
            <a:r>
              <a:rPr lang="es-ES"/>
              <a:t> </a:t>
            </a:r>
            <a:r>
              <a:rPr lang="es-ES" err="1"/>
              <a:t>Onychomycosis</a:t>
            </a:r>
            <a:r>
              <a:rPr lang="es-ES"/>
              <a:t>: A </a:t>
            </a:r>
            <a:r>
              <a:rPr lang="es-ES" err="1"/>
              <a:t>Randomised</a:t>
            </a:r>
            <a:r>
              <a:rPr lang="es-ES"/>
              <a:t> </a:t>
            </a:r>
            <a:r>
              <a:rPr lang="es-ES" err="1"/>
              <a:t>Clinical</a:t>
            </a:r>
            <a:r>
              <a:rPr lang="es-ES"/>
              <a:t> Trial. </a:t>
            </a:r>
            <a:r>
              <a:rPr lang="es-ES" err="1"/>
              <a:t>Mycoses</a:t>
            </a:r>
            <a:r>
              <a:rPr lang="es-ES"/>
              <a:t>. 2023;66(7):566-575. doi:10.1111/myc.13543. 2. Baran R, </a:t>
            </a:r>
            <a:r>
              <a:rPr lang="es-ES" err="1"/>
              <a:t>Tosti</a:t>
            </a:r>
            <a:r>
              <a:rPr lang="es-ES"/>
              <a:t> A, </a:t>
            </a:r>
            <a:r>
              <a:rPr lang="es-ES" err="1"/>
              <a:t>Hartmane</a:t>
            </a:r>
            <a:r>
              <a:rPr lang="es-ES"/>
              <a:t> I, et al. </a:t>
            </a:r>
            <a:r>
              <a:rPr lang="es-ES" err="1"/>
              <a:t>An</a:t>
            </a:r>
            <a:r>
              <a:rPr lang="es-ES"/>
              <a:t> Innovative </a:t>
            </a:r>
            <a:r>
              <a:rPr lang="es-ES" err="1"/>
              <a:t>Water</a:t>
            </a:r>
            <a:r>
              <a:rPr lang="es-ES"/>
              <a:t>-Soluble </a:t>
            </a:r>
            <a:r>
              <a:rPr lang="es-ES" err="1"/>
              <a:t>Biopolymer</a:t>
            </a:r>
            <a:r>
              <a:rPr lang="es-ES"/>
              <a:t> </a:t>
            </a:r>
            <a:r>
              <a:rPr lang="es-ES" err="1"/>
              <a:t>Improves</a:t>
            </a:r>
            <a:r>
              <a:rPr lang="es-ES"/>
              <a:t> </a:t>
            </a:r>
            <a:r>
              <a:rPr lang="es-ES" err="1"/>
              <a:t>Efficacy</a:t>
            </a:r>
            <a:r>
              <a:rPr lang="es-ES"/>
              <a:t> </a:t>
            </a:r>
            <a:r>
              <a:rPr lang="es-ES" err="1"/>
              <a:t>of</a:t>
            </a:r>
            <a:r>
              <a:rPr lang="es-ES"/>
              <a:t> </a:t>
            </a:r>
            <a:r>
              <a:rPr lang="es-ES" err="1"/>
              <a:t>Ciclopirox</a:t>
            </a:r>
            <a:r>
              <a:rPr lang="es-ES"/>
              <a:t> </a:t>
            </a:r>
            <a:r>
              <a:rPr lang="es-ES" err="1"/>
              <a:t>Nail</a:t>
            </a:r>
            <a:r>
              <a:rPr lang="es-ES"/>
              <a:t> </a:t>
            </a:r>
            <a:r>
              <a:rPr lang="es-ES" err="1"/>
              <a:t>Lacquer</a:t>
            </a:r>
            <a:r>
              <a:rPr lang="es-ES"/>
              <a:t> in </a:t>
            </a:r>
            <a:r>
              <a:rPr lang="es-ES" err="1"/>
              <a:t>the</a:t>
            </a:r>
            <a:r>
              <a:rPr lang="es-ES"/>
              <a:t> Management </a:t>
            </a:r>
            <a:r>
              <a:rPr lang="es-ES" err="1"/>
              <a:t>of</a:t>
            </a:r>
            <a:r>
              <a:rPr lang="es-ES"/>
              <a:t> </a:t>
            </a:r>
            <a:r>
              <a:rPr lang="es-ES" err="1"/>
              <a:t>Onychomycosis</a:t>
            </a:r>
            <a:r>
              <a:rPr lang="es-ES"/>
              <a:t>. J </a:t>
            </a:r>
            <a:r>
              <a:rPr lang="es-ES" err="1"/>
              <a:t>Eur</a:t>
            </a:r>
            <a:r>
              <a:rPr lang="es-ES"/>
              <a:t> Acad </a:t>
            </a:r>
            <a:r>
              <a:rPr lang="es-ES" err="1"/>
              <a:t>Dermatol</a:t>
            </a:r>
            <a:r>
              <a:rPr lang="es-ES"/>
              <a:t> </a:t>
            </a:r>
            <a:r>
              <a:rPr lang="es-ES" err="1"/>
              <a:t>Venereol</a:t>
            </a:r>
            <a:r>
              <a:rPr lang="es-ES"/>
              <a:t>. 2009;23(7):773-781. doi:10.1111/j.1468-3083.2009.03164.x. 2. </a:t>
            </a:r>
            <a:r>
              <a:rPr lang="es-ES" err="1"/>
              <a:t>Aher</a:t>
            </a:r>
            <a:r>
              <a:rPr lang="es-ES"/>
              <a:t> S, </a:t>
            </a:r>
            <a:r>
              <a:rPr lang="es-ES" err="1"/>
              <a:t>Kodilkar</a:t>
            </a:r>
            <a:r>
              <a:rPr lang="es-ES"/>
              <a:t> Y, </a:t>
            </a:r>
            <a:r>
              <a:rPr lang="es-ES" err="1"/>
              <a:t>Deshmukh</a:t>
            </a:r>
            <a:r>
              <a:rPr lang="es-ES"/>
              <a:t> K, </a:t>
            </a:r>
            <a:r>
              <a:rPr lang="es-ES" err="1"/>
              <a:t>Dhotre</a:t>
            </a:r>
            <a:r>
              <a:rPr lang="es-ES"/>
              <a:t> S, </a:t>
            </a:r>
            <a:r>
              <a:rPr lang="es-ES" err="1"/>
              <a:t>Deshmukh</a:t>
            </a:r>
            <a:r>
              <a:rPr lang="es-ES"/>
              <a:t> R. </a:t>
            </a:r>
            <a:r>
              <a:rPr lang="es-ES" err="1"/>
              <a:t>Therapeutic</a:t>
            </a:r>
            <a:r>
              <a:rPr lang="es-ES"/>
              <a:t> and </a:t>
            </a:r>
            <a:r>
              <a:rPr lang="es-ES" err="1"/>
              <a:t>Cosmetic</a:t>
            </a:r>
            <a:r>
              <a:rPr lang="es-ES"/>
              <a:t> </a:t>
            </a:r>
            <a:r>
              <a:rPr lang="es-ES" err="1"/>
              <a:t>Potential</a:t>
            </a:r>
            <a:r>
              <a:rPr lang="es-ES"/>
              <a:t> </a:t>
            </a:r>
            <a:r>
              <a:rPr lang="es-ES" err="1"/>
              <a:t>of</a:t>
            </a:r>
            <a:r>
              <a:rPr lang="es-ES"/>
              <a:t> </a:t>
            </a:r>
            <a:r>
              <a:rPr lang="es-ES" err="1"/>
              <a:t>Nail</a:t>
            </a:r>
            <a:r>
              <a:rPr lang="es-ES"/>
              <a:t> </a:t>
            </a:r>
            <a:r>
              <a:rPr lang="es-ES" err="1"/>
              <a:t>Lacquers</a:t>
            </a:r>
            <a:r>
              <a:rPr lang="es-ES"/>
              <a:t>: </a:t>
            </a:r>
            <a:r>
              <a:rPr lang="es-ES" err="1"/>
              <a:t>An</a:t>
            </a:r>
            <a:r>
              <a:rPr lang="es-ES"/>
              <a:t> </a:t>
            </a:r>
            <a:r>
              <a:rPr lang="es-ES" err="1"/>
              <a:t>Updated</a:t>
            </a:r>
            <a:r>
              <a:rPr lang="es-ES"/>
              <a:t> </a:t>
            </a:r>
            <a:r>
              <a:rPr lang="es-ES" err="1"/>
              <a:t>Review</a:t>
            </a:r>
            <a:r>
              <a:rPr lang="es-ES"/>
              <a:t>. </a:t>
            </a:r>
            <a:r>
              <a:rPr lang="es-ES" err="1"/>
              <a:t>Int</a:t>
            </a:r>
            <a:r>
              <a:rPr lang="es-ES"/>
              <a:t> J </a:t>
            </a:r>
            <a:r>
              <a:rPr lang="es-ES" err="1"/>
              <a:t>Pharm</a:t>
            </a:r>
            <a:r>
              <a:rPr lang="es-ES"/>
              <a:t> </a:t>
            </a:r>
            <a:r>
              <a:rPr lang="es-ES" err="1"/>
              <a:t>Sci</a:t>
            </a:r>
            <a:r>
              <a:rPr lang="es-ES"/>
              <a:t>. 2023;3(12):1‑15.</a:t>
            </a:r>
          </a:p>
        </p:txBody>
      </p:sp>
      <p:sp>
        <p:nvSpPr>
          <p:cNvPr id="7" name="Rounded Rectangle 91">
            <a:extLst>
              <a:ext uri="{FF2B5EF4-FFF2-40B4-BE49-F238E27FC236}">
                <a16:creationId xmlns:a16="http://schemas.microsoft.com/office/drawing/2014/main" id="{7EB155A5-C6EE-38A7-1777-7DD0267547FB}"/>
              </a:ext>
            </a:extLst>
          </p:cNvPr>
          <p:cNvSpPr/>
          <p:nvPr/>
        </p:nvSpPr>
        <p:spPr>
          <a:xfrm>
            <a:off x="1069564" y="4133702"/>
            <a:ext cx="10052871" cy="1727890"/>
          </a:xfrm>
          <a:prstGeom prst="roundRect">
            <a:avLst>
              <a:gd name="adj" fmla="val 11728"/>
            </a:avLst>
          </a:prstGeom>
          <a:gradFill flip="none" rotWithShape="1">
            <a:gsLst>
              <a:gs pos="99000">
                <a:srgbClr val="FFD8CA"/>
              </a:gs>
              <a:gs pos="92000">
                <a:srgbClr val="DCA18D"/>
              </a:gs>
              <a:gs pos="39000">
                <a:srgbClr val="012754"/>
              </a:gs>
            </a:gsLst>
            <a:lin ang="1800000" scaled="0"/>
            <a:tileRect/>
          </a:gradFill>
          <a:ln>
            <a:noFill/>
          </a:ln>
          <a:scene3d>
            <a:camera prst="orthographicFront"/>
            <a:lightRig rig="threePt" dir="t"/>
          </a:scene3d>
          <a:sp3d contourW="12700" prstMaterial="plastic">
            <a:bevelT w="50800" h="63500"/>
            <a:contourClr>
              <a:srgbClr val="012754"/>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chemeClr val="bg1"/>
              </a:buClr>
            </a:pPr>
            <a:r>
              <a:rPr lang="es-ES" sz="1600" dirty="0">
                <a:solidFill>
                  <a:schemeClr val="bg1"/>
                </a:solidFill>
                <a:latin typeface="Century Gothic" panose="020B0502020202020204" pitchFamily="34" charset="0"/>
                <a:sym typeface="Montserrat"/>
              </a:rPr>
              <a:t>En resumen, la formulación soluble en agua de </a:t>
            </a:r>
            <a:r>
              <a:rPr lang="es-ES" sz="1600" dirty="0" err="1">
                <a:solidFill>
                  <a:schemeClr val="bg1"/>
                </a:solidFill>
                <a:latin typeface="Century Gothic" panose="020B0502020202020204" pitchFamily="34" charset="0"/>
                <a:sym typeface="Montserrat"/>
              </a:rPr>
              <a:t>Ony-Tec</a:t>
            </a:r>
            <a:r>
              <a:rPr lang="es-ES" sz="1600" baseline="30000" dirty="0">
                <a:solidFill>
                  <a:schemeClr val="bg1"/>
                </a:solidFill>
                <a:latin typeface="Century Gothic" panose="020B0502020202020204" pitchFamily="34" charset="0"/>
                <a:sym typeface="Montserrat"/>
              </a:rPr>
              <a:t>®</a:t>
            </a:r>
            <a:r>
              <a:rPr lang="es-ES" sz="1600" dirty="0">
                <a:solidFill>
                  <a:schemeClr val="bg1"/>
                </a:solidFill>
                <a:latin typeface="Century Gothic" panose="020B0502020202020204" pitchFamily="34" charset="0"/>
                <a:sym typeface="Montserrat"/>
              </a:rPr>
              <a:t> mejora la adherencia al tratamiento de la onicomicosis al proporcionar una mayor penetración del fármaco, facilidad de uso y un perfil cosmético favorable, lo que en conjunto facilita el cumplimiento del régimen terapéutico por parte del paciente.</a:t>
            </a:r>
            <a:r>
              <a:rPr lang="es-ES" sz="1600" baseline="30000" dirty="0">
                <a:solidFill>
                  <a:schemeClr val="bg1"/>
                </a:solidFill>
                <a:latin typeface="Century Gothic" panose="020B0502020202020204" pitchFamily="34" charset="0"/>
                <a:sym typeface="Montserrat"/>
              </a:rPr>
              <a:t>1-2</a:t>
            </a:r>
            <a:endParaRPr lang="es-ES" sz="1600" dirty="0">
              <a:solidFill>
                <a:schemeClr val="bg1"/>
              </a:solidFill>
              <a:latin typeface="Century Gothic" panose="020B0502020202020204" pitchFamily="34" charset="0"/>
            </a:endParaRPr>
          </a:p>
        </p:txBody>
      </p:sp>
      <p:sp>
        <p:nvSpPr>
          <p:cNvPr id="15" name="Marcador de contenido 12">
            <a:extLst>
              <a:ext uri="{FF2B5EF4-FFF2-40B4-BE49-F238E27FC236}">
                <a16:creationId xmlns:a16="http://schemas.microsoft.com/office/drawing/2014/main" id="{45AB101E-A9DE-76B9-253D-7EE6F289B0D1}"/>
              </a:ext>
            </a:extLst>
          </p:cNvPr>
          <p:cNvSpPr txBox="1">
            <a:spLocks/>
          </p:cNvSpPr>
          <p:nvPr/>
        </p:nvSpPr>
        <p:spPr>
          <a:xfrm>
            <a:off x="1069564" y="2704929"/>
            <a:ext cx="10352993" cy="1238669"/>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000" indent="-180000">
              <a:lnSpc>
                <a:spcPct val="150000"/>
              </a:lnSpc>
              <a:spcBef>
                <a:spcPts val="0"/>
              </a:spcBef>
              <a:buClr>
                <a:srgbClr val="F4A7AD"/>
              </a:buClr>
              <a:buFont typeface="Arial" panose="020B0604020202020204" pitchFamily="34" charset="0"/>
              <a:buChar char="•"/>
            </a:pPr>
            <a:r>
              <a:rPr lang="es-ES" sz="1500" dirty="0">
                <a:solidFill>
                  <a:srgbClr val="012754"/>
                </a:solidFill>
                <a:ea typeface="Montserrat Light"/>
                <a:cs typeface="Montserrat Light"/>
                <a:sym typeface="Montserrat Light"/>
              </a:rPr>
              <a:t>La formulación soluble en agua permite </a:t>
            </a:r>
            <a:r>
              <a:rPr lang="es-ES" sz="1500" b="1" dirty="0">
                <a:solidFill>
                  <a:srgbClr val="012754"/>
                </a:solidFill>
                <a:ea typeface="Montserrat Light"/>
                <a:cs typeface="Montserrat Light"/>
                <a:sym typeface="Montserrat Light"/>
              </a:rPr>
              <a:t>una mayor penetración del </a:t>
            </a:r>
            <a:r>
              <a:rPr lang="es-ES" sz="1500" b="1" dirty="0" err="1">
                <a:solidFill>
                  <a:srgbClr val="012754"/>
                </a:solidFill>
                <a:ea typeface="Montserrat Light"/>
                <a:cs typeface="Montserrat Light"/>
                <a:sym typeface="Montserrat Light"/>
              </a:rPr>
              <a:t>ciclopirox</a:t>
            </a:r>
            <a:r>
              <a:rPr lang="es-ES" sz="1500" b="1" dirty="0">
                <a:solidFill>
                  <a:srgbClr val="012754"/>
                </a:solidFill>
                <a:ea typeface="Montserrat Light"/>
                <a:cs typeface="Montserrat Light"/>
                <a:sym typeface="Montserrat Light"/>
              </a:rPr>
              <a:t> en la placa ungueal</a:t>
            </a:r>
            <a:r>
              <a:rPr lang="es-ES" sz="1500" dirty="0">
                <a:solidFill>
                  <a:srgbClr val="012754"/>
                </a:solidFill>
                <a:ea typeface="Montserrat Light"/>
                <a:cs typeface="Montserrat Light"/>
                <a:sym typeface="Montserrat Light"/>
              </a:rPr>
              <a:t>, lo que resulta en concentraciones más altas del fármaco en el sitio de la infección.</a:t>
            </a:r>
            <a:r>
              <a:rPr lang="es-ES" sz="1500" baseline="30000" dirty="0">
                <a:solidFill>
                  <a:srgbClr val="012754"/>
                </a:solidFill>
                <a:ea typeface="Montserrat Light"/>
                <a:cs typeface="Montserrat Light"/>
                <a:sym typeface="Montserrat Light"/>
              </a:rPr>
              <a:t>[1-2]</a:t>
            </a:r>
            <a:r>
              <a:rPr lang="es-ES" sz="1500" dirty="0">
                <a:solidFill>
                  <a:srgbClr val="012754"/>
                </a:solidFill>
                <a:ea typeface="Montserrat Light"/>
                <a:cs typeface="Montserrat Light"/>
                <a:sym typeface="Montserrat Light"/>
              </a:rPr>
              <a:t> Esto </a:t>
            </a:r>
            <a:r>
              <a:rPr lang="es-ES" sz="1500" b="1" dirty="0">
                <a:solidFill>
                  <a:srgbClr val="012754"/>
                </a:solidFill>
                <a:ea typeface="Montserrat Light"/>
                <a:cs typeface="Montserrat Light"/>
                <a:sym typeface="Montserrat Light"/>
              </a:rPr>
              <a:t>mejora la eficacia del tratamiento</a:t>
            </a:r>
            <a:r>
              <a:rPr lang="es-ES" sz="1500" dirty="0">
                <a:solidFill>
                  <a:srgbClr val="012754"/>
                </a:solidFill>
                <a:ea typeface="Montserrat Light"/>
                <a:cs typeface="Montserrat Light"/>
                <a:sym typeface="Montserrat Light"/>
              </a:rPr>
              <a:t>, lo que puede motivar a los pacientes a continuar con el </a:t>
            </a:r>
            <a:r>
              <a:rPr lang="es-ES" sz="1500" b="1" dirty="0">
                <a:solidFill>
                  <a:srgbClr val="012754"/>
                </a:solidFill>
                <a:ea typeface="Montserrat Light"/>
                <a:cs typeface="Montserrat Light"/>
                <a:sym typeface="Montserrat Light"/>
              </a:rPr>
              <a:t>uso regular del producto</a:t>
            </a:r>
            <a:r>
              <a:rPr lang="es-ES" sz="1500" dirty="0">
                <a:solidFill>
                  <a:srgbClr val="012754"/>
                </a:solidFill>
                <a:ea typeface="Montserrat Light"/>
                <a:cs typeface="Montserrat Light"/>
                <a:sym typeface="Montserrat Light"/>
              </a:rPr>
              <a:t>.</a:t>
            </a:r>
            <a:r>
              <a:rPr lang="es-ES" sz="1500" baseline="30000" dirty="0">
                <a:solidFill>
                  <a:srgbClr val="012754"/>
                </a:solidFill>
                <a:ea typeface="Montserrat Light"/>
                <a:cs typeface="Montserrat Light"/>
                <a:sym typeface="Montserrat Light"/>
              </a:rPr>
              <a:t>2</a:t>
            </a:r>
            <a:endParaRPr lang="es-ES" sz="1500" dirty="0">
              <a:solidFill>
                <a:srgbClr val="012754"/>
              </a:solidFill>
            </a:endParaRPr>
          </a:p>
        </p:txBody>
      </p:sp>
    </p:spTree>
    <p:extLst>
      <p:ext uri="{BB962C8B-B14F-4D97-AF65-F5344CB8AC3E}">
        <p14:creationId xmlns:p14="http://schemas.microsoft.com/office/powerpoint/2010/main" val="3369881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descr="Interfaz de usuario gráfica, Texto&#10;&#10;El contenido generado por IA puede ser incorrecto.">
            <a:extLst>
              <a:ext uri="{FF2B5EF4-FFF2-40B4-BE49-F238E27FC236}">
                <a16:creationId xmlns:a16="http://schemas.microsoft.com/office/drawing/2014/main" id="{B30C3581-0B0E-024F-7935-CBF7569383A3}"/>
              </a:ext>
            </a:extLst>
          </p:cNvPr>
          <p:cNvPicPr>
            <a:picLocks noChangeAspect="1"/>
          </p:cNvPicPr>
          <p:nvPr/>
        </p:nvPicPr>
        <p:blipFill>
          <a:blip r:embed="rId2"/>
          <a:stretch>
            <a:fillRect/>
          </a:stretch>
        </p:blipFill>
        <p:spPr>
          <a:xfrm>
            <a:off x="464181" y="1120347"/>
            <a:ext cx="11271875" cy="5156885"/>
          </a:xfrm>
          <a:prstGeom prst="rect">
            <a:avLst/>
          </a:prstGeom>
          <a:noFill/>
        </p:spPr>
      </p:pic>
      <p:sp>
        <p:nvSpPr>
          <p:cNvPr id="55" name="Content Placeholder 2">
            <a:extLst>
              <a:ext uri="{FF2B5EF4-FFF2-40B4-BE49-F238E27FC236}">
                <a16:creationId xmlns:a16="http://schemas.microsoft.com/office/drawing/2014/main" id="{02E64E1F-1E4B-CEBD-C7B9-602B7B0E4B07}"/>
              </a:ext>
            </a:extLst>
          </p:cNvPr>
          <p:cNvSpPr>
            <a:spLocks noGrp="1"/>
          </p:cNvSpPr>
          <p:nvPr>
            <p:ph sz="quarter" idx="18"/>
          </p:nvPr>
        </p:nvSpPr>
        <p:spPr>
          <a:xfrm>
            <a:off x="2042984" y="65904"/>
            <a:ext cx="8633253" cy="815545"/>
          </a:xfrm>
        </p:spPr>
        <p:txBody>
          <a:bodyPr/>
          <a:lstStyle/>
          <a:p>
            <a:r>
              <a:rPr lang="es-ES" sz="2800" dirty="0">
                <a:latin typeface="Arial" panose="020B0604020202020204" pitchFamily="34" charset="0"/>
                <a:cs typeface="Arial" panose="020B0604020202020204" pitchFamily="34" charset="0"/>
              </a:rPr>
              <a:t>¿Qué es el HPCH?</a:t>
            </a:r>
            <a:r>
              <a:rPr lang="es-ES" sz="28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123724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Diagrama&#10;&#10;El contenido generado por IA puede ser incorrecto.">
            <a:extLst>
              <a:ext uri="{FF2B5EF4-FFF2-40B4-BE49-F238E27FC236}">
                <a16:creationId xmlns:a16="http://schemas.microsoft.com/office/drawing/2014/main" id="{545F2A69-FDD9-5D32-8E59-F8D546DD6954}"/>
              </a:ext>
            </a:extLst>
          </p:cNvPr>
          <p:cNvPicPr>
            <a:picLocks noChangeAspect="1"/>
          </p:cNvPicPr>
          <p:nvPr/>
        </p:nvPicPr>
        <p:blipFill>
          <a:blip r:embed="rId2"/>
          <a:stretch>
            <a:fillRect/>
          </a:stretch>
        </p:blipFill>
        <p:spPr>
          <a:xfrm>
            <a:off x="1412041" y="1120347"/>
            <a:ext cx="9376154" cy="5156885"/>
          </a:xfrm>
          <a:prstGeom prst="rect">
            <a:avLst/>
          </a:prstGeom>
          <a:noFill/>
        </p:spPr>
      </p:pic>
      <p:sp>
        <p:nvSpPr>
          <p:cNvPr id="29" name="Content Placeholder 2">
            <a:extLst>
              <a:ext uri="{FF2B5EF4-FFF2-40B4-BE49-F238E27FC236}">
                <a16:creationId xmlns:a16="http://schemas.microsoft.com/office/drawing/2014/main" id="{D6A32F9F-20B1-DBC1-2635-6E50BB4CBD7D}"/>
              </a:ext>
            </a:extLst>
          </p:cNvPr>
          <p:cNvSpPr>
            <a:spLocks noGrp="1"/>
          </p:cNvSpPr>
          <p:nvPr>
            <p:ph sz="quarter" idx="18"/>
          </p:nvPr>
        </p:nvSpPr>
        <p:spPr>
          <a:xfrm>
            <a:off x="2042984" y="65904"/>
            <a:ext cx="8633253" cy="815545"/>
          </a:xfrm>
        </p:spPr>
        <p:txBody>
          <a:bodyPr/>
          <a:lstStyle/>
          <a:p>
            <a:r>
              <a:rPr lang="es-ES" sz="2400" dirty="0">
                <a:latin typeface="Arial" panose="020B0604020202020204" pitchFamily="34" charset="0"/>
                <a:cs typeface="Arial" panose="020B0604020202020204" pitchFamily="34" charset="0"/>
              </a:rPr>
              <a:t>¿Qué es el HPCH?</a:t>
            </a:r>
            <a:r>
              <a:rPr lang="es-ES" sz="24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931436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El contenido generado por IA puede ser incorrecto.">
            <a:extLst>
              <a:ext uri="{FF2B5EF4-FFF2-40B4-BE49-F238E27FC236}">
                <a16:creationId xmlns:a16="http://schemas.microsoft.com/office/drawing/2014/main" id="{B96AE898-17AF-1697-62AE-C659442F93E0}"/>
              </a:ext>
            </a:extLst>
          </p:cNvPr>
          <p:cNvPicPr>
            <a:picLocks noChangeAspect="1"/>
          </p:cNvPicPr>
          <p:nvPr/>
        </p:nvPicPr>
        <p:blipFill>
          <a:blip r:embed="rId2"/>
          <a:stretch>
            <a:fillRect/>
          </a:stretch>
        </p:blipFill>
        <p:spPr>
          <a:xfrm>
            <a:off x="783745" y="1120347"/>
            <a:ext cx="10632746" cy="5156885"/>
          </a:xfrm>
          <a:prstGeom prst="rect">
            <a:avLst/>
          </a:prstGeom>
          <a:noFill/>
        </p:spPr>
      </p:pic>
      <p:sp>
        <p:nvSpPr>
          <p:cNvPr id="3" name="Marcador de contenido 2">
            <a:extLst>
              <a:ext uri="{FF2B5EF4-FFF2-40B4-BE49-F238E27FC236}">
                <a16:creationId xmlns:a16="http://schemas.microsoft.com/office/drawing/2014/main" id="{F565BC21-5461-017D-2E87-20121C92BC90}"/>
              </a:ext>
            </a:extLst>
          </p:cNvPr>
          <p:cNvSpPr>
            <a:spLocks noGrp="1"/>
          </p:cNvSpPr>
          <p:nvPr>
            <p:ph sz="quarter" idx="18"/>
          </p:nvPr>
        </p:nvSpPr>
        <p:spPr>
          <a:xfrm>
            <a:off x="2042984" y="65904"/>
            <a:ext cx="8633253" cy="815545"/>
          </a:xfrm>
        </p:spPr>
        <p:txBody>
          <a:bodyPr anchor="ctr">
            <a:normAutofit/>
          </a:bodyPr>
          <a:lstStyle/>
          <a:p>
            <a:r>
              <a:rPr lang="en-US" err="1"/>
              <a:t>Efecto</a:t>
            </a:r>
            <a:r>
              <a:rPr lang="en-US"/>
              <a:t> protector del HPCH</a:t>
            </a:r>
            <a:endParaRPr lang="en-US" baseline="30000"/>
          </a:p>
        </p:txBody>
      </p:sp>
    </p:spTree>
    <p:extLst>
      <p:ext uri="{BB962C8B-B14F-4D97-AF65-F5344CB8AC3E}">
        <p14:creationId xmlns:p14="http://schemas.microsoft.com/office/powerpoint/2010/main" val="694756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C4048-221F-D32A-0295-A0490AE90BF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1755BF9-C2EC-A858-AFC6-8093BB8D11DD}"/>
              </a:ext>
            </a:extLst>
          </p:cNvPr>
          <p:cNvSpPr>
            <a:spLocks noGrp="1"/>
          </p:cNvSpPr>
          <p:nvPr>
            <p:ph sz="quarter" idx="13"/>
          </p:nvPr>
        </p:nvSpPr>
        <p:spPr/>
        <p:txBody>
          <a:bodyPr/>
          <a:lstStyle/>
          <a:p>
            <a:r>
              <a:rPr lang="es-ES" sz="2400">
                <a:solidFill>
                  <a:srgbClr val="1F3864"/>
                </a:solidFill>
                <a:latin typeface="Century Gothic" panose="020B0502020202020204" pitchFamily="34" charset="0"/>
                <a:ea typeface="Montserrat"/>
                <a:cs typeface="Montserrat"/>
                <a:sym typeface="Montserrat"/>
              </a:rPr>
              <a:t>Combinación tópicos y orales</a:t>
            </a:r>
            <a:endParaRPr lang="es-ES"/>
          </a:p>
        </p:txBody>
      </p:sp>
      <p:sp>
        <p:nvSpPr>
          <p:cNvPr id="9" name="Marcador de contenido 8">
            <a:extLst>
              <a:ext uri="{FF2B5EF4-FFF2-40B4-BE49-F238E27FC236}">
                <a16:creationId xmlns:a16="http://schemas.microsoft.com/office/drawing/2014/main" id="{8EA08A22-9107-CAAF-A6A5-E347011D712B}"/>
              </a:ext>
            </a:extLst>
          </p:cNvPr>
          <p:cNvSpPr>
            <a:spLocks noGrp="1"/>
          </p:cNvSpPr>
          <p:nvPr>
            <p:ph sz="quarter" idx="18"/>
          </p:nvPr>
        </p:nvSpPr>
        <p:spPr/>
        <p:txBody>
          <a:bodyPr>
            <a:normAutofit/>
          </a:bodyPr>
          <a:lstStyle/>
          <a:p>
            <a:r>
              <a:rPr lang="es-ES"/>
              <a:t>ONICOMICOSIS</a:t>
            </a:r>
          </a:p>
        </p:txBody>
      </p:sp>
      <p:sp>
        <p:nvSpPr>
          <p:cNvPr id="6" name="Marcador de contenido 5">
            <a:extLst>
              <a:ext uri="{FF2B5EF4-FFF2-40B4-BE49-F238E27FC236}">
                <a16:creationId xmlns:a16="http://schemas.microsoft.com/office/drawing/2014/main" id="{86BFE8F0-F197-E402-79F8-FC025B1BCC20}"/>
              </a:ext>
            </a:extLst>
          </p:cNvPr>
          <p:cNvSpPr>
            <a:spLocks noGrp="1"/>
          </p:cNvSpPr>
          <p:nvPr>
            <p:ph sz="quarter" idx="24"/>
          </p:nvPr>
        </p:nvSpPr>
        <p:spPr/>
        <p:txBody>
          <a:bodyPr/>
          <a:lstStyle/>
          <a:p>
            <a:r>
              <a:rPr lang="es-ES"/>
              <a:t>1, Noguchi H, </a:t>
            </a:r>
            <a:r>
              <a:rPr lang="es-ES" err="1"/>
              <a:t>Kubo</a:t>
            </a:r>
            <a:r>
              <a:rPr lang="es-ES"/>
              <a:t> M, </a:t>
            </a:r>
            <a:r>
              <a:rPr lang="es-ES" err="1"/>
              <a:t>Kashiwada</a:t>
            </a:r>
            <a:r>
              <a:rPr lang="es-ES"/>
              <a:t>-Nakamura K, et al. </a:t>
            </a:r>
            <a:r>
              <a:rPr lang="es-ES" err="1"/>
              <a:t>Topical</a:t>
            </a:r>
            <a:r>
              <a:rPr lang="es-ES"/>
              <a:t> </a:t>
            </a:r>
            <a:r>
              <a:rPr lang="es-ES" err="1"/>
              <a:t>Efinaconazole</a:t>
            </a:r>
            <a:r>
              <a:rPr lang="es-ES"/>
              <a:t>: A </a:t>
            </a:r>
            <a:r>
              <a:rPr lang="es-ES" err="1"/>
              <a:t>Sequential</a:t>
            </a:r>
            <a:r>
              <a:rPr lang="es-ES"/>
              <a:t> </a:t>
            </a:r>
            <a:r>
              <a:rPr lang="es-ES" err="1"/>
              <a:t>Combination</a:t>
            </a:r>
            <a:r>
              <a:rPr lang="es-ES"/>
              <a:t> </a:t>
            </a:r>
            <a:r>
              <a:rPr lang="es-ES" err="1"/>
              <a:t>Therapy</a:t>
            </a:r>
            <a:r>
              <a:rPr lang="es-ES"/>
              <a:t> </a:t>
            </a:r>
            <a:r>
              <a:rPr lang="es-ES" err="1"/>
              <a:t>With</a:t>
            </a:r>
            <a:r>
              <a:rPr lang="es-ES"/>
              <a:t> Oral </a:t>
            </a:r>
            <a:r>
              <a:rPr lang="es-ES" err="1"/>
              <a:t>Terbinafine</a:t>
            </a:r>
            <a:r>
              <a:rPr lang="es-ES"/>
              <a:t> </a:t>
            </a:r>
            <a:r>
              <a:rPr lang="es-ES" err="1"/>
              <a:t>for</a:t>
            </a:r>
            <a:r>
              <a:rPr lang="es-ES"/>
              <a:t> </a:t>
            </a:r>
            <a:r>
              <a:rPr lang="es-ES" err="1"/>
              <a:t>Refractory</a:t>
            </a:r>
            <a:r>
              <a:rPr lang="es-ES"/>
              <a:t> </a:t>
            </a:r>
            <a:r>
              <a:rPr lang="es-ES" err="1"/>
              <a:t>Tinea</a:t>
            </a:r>
            <a:r>
              <a:rPr lang="es-ES"/>
              <a:t> </a:t>
            </a:r>
            <a:r>
              <a:rPr lang="es-ES" err="1"/>
              <a:t>Unguium</a:t>
            </a:r>
            <a:r>
              <a:rPr lang="es-ES"/>
              <a:t>. J </a:t>
            </a:r>
            <a:r>
              <a:rPr lang="es-ES" err="1"/>
              <a:t>Dermatol</a:t>
            </a:r>
            <a:r>
              <a:rPr lang="es-ES"/>
              <a:t>. 2021;48(9):1401-1404. doi:10.1111/1346-8138.15973. 2, </a:t>
            </a:r>
            <a:r>
              <a:rPr lang="es-ES" err="1"/>
              <a:t>Olafsson</a:t>
            </a:r>
            <a:r>
              <a:rPr lang="es-ES"/>
              <a:t> JH, </a:t>
            </a:r>
            <a:r>
              <a:rPr lang="es-ES" err="1"/>
              <a:t>Sigurgeirsson</a:t>
            </a:r>
            <a:r>
              <a:rPr lang="es-ES"/>
              <a:t> B, Baran R. </a:t>
            </a:r>
            <a:r>
              <a:rPr lang="es-ES" err="1"/>
              <a:t>Combination</a:t>
            </a:r>
            <a:r>
              <a:rPr lang="es-ES"/>
              <a:t> </a:t>
            </a:r>
            <a:r>
              <a:rPr lang="es-ES" err="1"/>
              <a:t>Therapy</a:t>
            </a:r>
            <a:r>
              <a:rPr lang="es-ES"/>
              <a:t> </a:t>
            </a:r>
            <a:r>
              <a:rPr lang="es-ES" err="1"/>
              <a:t>for</a:t>
            </a:r>
            <a:r>
              <a:rPr lang="es-ES"/>
              <a:t> </a:t>
            </a:r>
            <a:r>
              <a:rPr lang="es-ES" err="1"/>
              <a:t>Onychomycosis</a:t>
            </a:r>
            <a:r>
              <a:rPr lang="es-ES"/>
              <a:t>. Br J </a:t>
            </a:r>
            <a:r>
              <a:rPr lang="es-ES" err="1"/>
              <a:t>Dermatol</a:t>
            </a:r>
            <a:r>
              <a:rPr lang="es-ES"/>
              <a:t>. 2003;149 </a:t>
            </a:r>
            <a:r>
              <a:rPr lang="es-ES" err="1"/>
              <a:t>Suppl</a:t>
            </a:r>
            <a:r>
              <a:rPr lang="es-ES"/>
              <a:t> 65:15-18. doi:10.1046/j.1365-2133.149.s65.2.x. 3, </a:t>
            </a:r>
            <a:r>
              <a:rPr lang="es-ES" err="1"/>
              <a:t>Schaller</a:t>
            </a:r>
            <a:r>
              <a:rPr lang="es-ES"/>
              <a:t> M, Walker B, </a:t>
            </a:r>
            <a:r>
              <a:rPr lang="es-ES" err="1"/>
              <a:t>Nabhani</a:t>
            </a:r>
            <a:r>
              <a:rPr lang="es-ES"/>
              <a:t> S, et al. </a:t>
            </a:r>
            <a:r>
              <a:rPr lang="es-ES" err="1"/>
              <a:t>Activity</a:t>
            </a:r>
            <a:r>
              <a:rPr lang="es-ES"/>
              <a:t> </a:t>
            </a:r>
            <a:r>
              <a:rPr lang="es-ES" err="1"/>
              <a:t>of</a:t>
            </a:r>
            <a:r>
              <a:rPr lang="es-ES"/>
              <a:t> </a:t>
            </a:r>
            <a:r>
              <a:rPr lang="es-ES" err="1"/>
              <a:t>Amorolfine</a:t>
            </a:r>
            <a:r>
              <a:rPr lang="es-ES"/>
              <a:t> </a:t>
            </a:r>
            <a:r>
              <a:rPr lang="es-ES" err="1"/>
              <a:t>or</a:t>
            </a:r>
            <a:r>
              <a:rPr lang="es-ES"/>
              <a:t> </a:t>
            </a:r>
            <a:r>
              <a:rPr lang="es-ES" err="1"/>
              <a:t>Ciclopirox</a:t>
            </a:r>
            <a:r>
              <a:rPr lang="es-ES"/>
              <a:t> in </a:t>
            </a:r>
            <a:r>
              <a:rPr lang="es-ES" err="1"/>
              <a:t>Combination</a:t>
            </a:r>
            <a:r>
              <a:rPr lang="es-ES"/>
              <a:t> </a:t>
            </a:r>
            <a:r>
              <a:rPr lang="es-ES" err="1"/>
              <a:t>With</a:t>
            </a:r>
            <a:r>
              <a:rPr lang="es-ES"/>
              <a:t> </a:t>
            </a:r>
            <a:r>
              <a:rPr lang="es-ES" err="1"/>
              <a:t>Terbinafine</a:t>
            </a:r>
            <a:r>
              <a:rPr lang="es-ES"/>
              <a:t> </a:t>
            </a:r>
            <a:r>
              <a:rPr lang="es-ES" err="1"/>
              <a:t>Against</a:t>
            </a:r>
            <a:r>
              <a:rPr lang="es-ES"/>
              <a:t> </a:t>
            </a:r>
            <a:r>
              <a:rPr lang="es-ES" err="1"/>
              <a:t>Pathogenic</a:t>
            </a:r>
            <a:r>
              <a:rPr lang="es-ES"/>
              <a:t> </a:t>
            </a:r>
            <a:r>
              <a:rPr lang="es-ES" err="1"/>
              <a:t>Fungi</a:t>
            </a:r>
            <a:r>
              <a:rPr lang="es-ES"/>
              <a:t> in </a:t>
            </a:r>
            <a:r>
              <a:rPr lang="es-ES" err="1"/>
              <a:t>Onychomycosis-Results</a:t>
            </a:r>
            <a:r>
              <a:rPr lang="es-ES"/>
              <a:t> </a:t>
            </a:r>
            <a:r>
              <a:rPr lang="es-ES" err="1"/>
              <a:t>of</a:t>
            </a:r>
            <a:r>
              <a:rPr lang="es-ES"/>
              <a:t> </a:t>
            </a:r>
            <a:r>
              <a:rPr lang="es-ES" err="1"/>
              <a:t>an</a:t>
            </a:r>
            <a:r>
              <a:rPr lang="es-ES"/>
              <a:t> In vitro </a:t>
            </a:r>
            <a:r>
              <a:rPr lang="es-ES" err="1"/>
              <a:t>Investigation</a:t>
            </a:r>
            <a:r>
              <a:rPr lang="es-ES"/>
              <a:t>. </a:t>
            </a:r>
            <a:r>
              <a:rPr lang="es-ES" err="1"/>
              <a:t>Mycoses</a:t>
            </a:r>
            <a:r>
              <a:rPr lang="es-ES"/>
              <a:t>. 2024;67(3).doi:10.1111/myc.13710. 4, Baran R, </a:t>
            </a:r>
            <a:r>
              <a:rPr lang="es-ES" err="1"/>
              <a:t>Kaoukhov</a:t>
            </a:r>
            <a:r>
              <a:rPr lang="es-ES"/>
              <a:t> A. </a:t>
            </a:r>
            <a:r>
              <a:rPr lang="es-ES" err="1"/>
              <a:t>Topical</a:t>
            </a:r>
            <a:r>
              <a:rPr lang="es-ES"/>
              <a:t> </a:t>
            </a:r>
            <a:r>
              <a:rPr lang="es-ES" err="1"/>
              <a:t>Antifungal</a:t>
            </a:r>
            <a:r>
              <a:rPr lang="es-ES"/>
              <a:t> </a:t>
            </a:r>
            <a:r>
              <a:rPr lang="es-ES" err="1"/>
              <a:t>Drugs</a:t>
            </a:r>
            <a:r>
              <a:rPr lang="es-ES"/>
              <a:t> </a:t>
            </a:r>
            <a:r>
              <a:rPr lang="es-ES" err="1"/>
              <a:t>for</a:t>
            </a:r>
            <a:r>
              <a:rPr lang="es-ES"/>
              <a:t> </a:t>
            </a:r>
            <a:r>
              <a:rPr lang="es-ES" err="1"/>
              <a:t>the</a:t>
            </a:r>
            <a:r>
              <a:rPr lang="es-ES"/>
              <a:t> </a:t>
            </a:r>
            <a:r>
              <a:rPr lang="es-ES" err="1"/>
              <a:t>Treatment</a:t>
            </a:r>
            <a:r>
              <a:rPr lang="es-ES"/>
              <a:t> </a:t>
            </a:r>
            <a:r>
              <a:rPr lang="es-ES" err="1"/>
              <a:t>of</a:t>
            </a:r>
            <a:r>
              <a:rPr lang="es-ES"/>
              <a:t> </a:t>
            </a:r>
            <a:r>
              <a:rPr lang="es-ES" err="1"/>
              <a:t>Onychomycosis</a:t>
            </a:r>
            <a:r>
              <a:rPr lang="es-ES"/>
              <a:t>: </a:t>
            </a:r>
            <a:r>
              <a:rPr lang="es-ES" err="1"/>
              <a:t>An</a:t>
            </a:r>
            <a:r>
              <a:rPr lang="es-ES"/>
              <a:t> </a:t>
            </a:r>
            <a:r>
              <a:rPr lang="es-ES" err="1"/>
              <a:t>Overview</a:t>
            </a:r>
            <a:r>
              <a:rPr lang="es-ES"/>
              <a:t> </a:t>
            </a:r>
            <a:r>
              <a:rPr lang="es-ES" err="1"/>
              <a:t>of</a:t>
            </a:r>
            <a:r>
              <a:rPr lang="es-ES"/>
              <a:t> </a:t>
            </a:r>
            <a:r>
              <a:rPr lang="es-ES" err="1"/>
              <a:t>Current</a:t>
            </a:r>
            <a:r>
              <a:rPr lang="es-ES"/>
              <a:t> </a:t>
            </a:r>
            <a:r>
              <a:rPr lang="es-ES" err="1"/>
              <a:t>Strategies</a:t>
            </a:r>
            <a:r>
              <a:rPr lang="es-ES"/>
              <a:t> </a:t>
            </a:r>
            <a:r>
              <a:rPr lang="es-ES" err="1"/>
              <a:t>for</a:t>
            </a:r>
            <a:r>
              <a:rPr lang="es-ES"/>
              <a:t> </a:t>
            </a:r>
            <a:r>
              <a:rPr lang="es-ES" err="1"/>
              <a:t>Monotherapy</a:t>
            </a:r>
            <a:r>
              <a:rPr lang="es-ES"/>
              <a:t> and </a:t>
            </a:r>
            <a:r>
              <a:rPr lang="es-ES" err="1"/>
              <a:t>Combination</a:t>
            </a:r>
            <a:r>
              <a:rPr lang="es-ES"/>
              <a:t> </a:t>
            </a:r>
            <a:r>
              <a:rPr lang="es-ES" err="1"/>
              <a:t>Therapy</a:t>
            </a:r>
            <a:r>
              <a:rPr lang="es-ES"/>
              <a:t>. J </a:t>
            </a:r>
            <a:r>
              <a:rPr lang="es-ES" err="1"/>
              <a:t>Eur</a:t>
            </a:r>
            <a:r>
              <a:rPr lang="es-ES"/>
              <a:t> Acad </a:t>
            </a:r>
            <a:r>
              <a:rPr lang="es-ES" err="1"/>
              <a:t>Dermatol</a:t>
            </a:r>
            <a:r>
              <a:rPr lang="es-ES"/>
              <a:t> </a:t>
            </a:r>
            <a:r>
              <a:rPr lang="es-ES" err="1"/>
              <a:t>Venereol</a:t>
            </a:r>
            <a:r>
              <a:rPr lang="es-ES"/>
              <a:t>. 2005;19(1):21-29. doi:10.1111/j.1468-3083.2004.00988.x.</a:t>
            </a:r>
          </a:p>
        </p:txBody>
      </p:sp>
      <p:sp>
        <p:nvSpPr>
          <p:cNvPr id="13" name="Marcador de contenido 12">
            <a:extLst>
              <a:ext uri="{FF2B5EF4-FFF2-40B4-BE49-F238E27FC236}">
                <a16:creationId xmlns:a16="http://schemas.microsoft.com/office/drawing/2014/main" id="{AC348B44-3BBB-AE91-6BA1-33C525438B5C}"/>
              </a:ext>
            </a:extLst>
          </p:cNvPr>
          <p:cNvSpPr>
            <a:spLocks noGrp="1"/>
          </p:cNvSpPr>
          <p:nvPr>
            <p:ph sz="quarter" idx="11"/>
          </p:nvPr>
        </p:nvSpPr>
        <p:spPr>
          <a:xfrm>
            <a:off x="329514" y="1577704"/>
            <a:ext cx="10346723" cy="284732"/>
          </a:xfrm>
        </p:spPr>
        <p:txBody>
          <a:bodyPr/>
          <a:lstStyle/>
          <a:p>
            <a:pPr>
              <a:buClr>
                <a:srgbClr val="F4A7AD"/>
              </a:buClr>
            </a:pPr>
            <a:r>
              <a:rPr lang="es-ES" sz="1400">
                <a:latin typeface="Century Gothic" panose="020B0502020202020204" pitchFamily="34" charset="0"/>
                <a:ea typeface="Montserrat Light"/>
                <a:cs typeface="Montserrat Light"/>
                <a:sym typeface="Montserrat Light"/>
              </a:rPr>
              <a:t>La </a:t>
            </a:r>
            <a:r>
              <a:rPr lang="es-ES" sz="1400" b="1">
                <a:solidFill>
                  <a:srgbClr val="012754"/>
                </a:solidFill>
                <a:latin typeface="Century Gothic" panose="020B0502020202020204" pitchFamily="34" charset="0"/>
                <a:ea typeface="Montserrat Light"/>
                <a:cs typeface="Montserrat Light"/>
                <a:sym typeface="Montserrat Light"/>
              </a:rPr>
              <a:t>combinación de tratamientos tópicos y sistémicos </a:t>
            </a:r>
            <a:r>
              <a:rPr lang="es-ES" sz="1400">
                <a:latin typeface="Century Gothic" panose="020B0502020202020204" pitchFamily="34" charset="0"/>
                <a:ea typeface="Montserrat Light"/>
                <a:cs typeface="Montserrat Light"/>
                <a:sym typeface="Montserrat Light"/>
              </a:rPr>
              <a:t>en la onicomicosis se recomienda en varios escenarios clínicos:</a:t>
            </a:r>
            <a:endParaRPr lang="es-ES"/>
          </a:p>
        </p:txBody>
      </p:sp>
      <p:graphicFrame>
        <p:nvGraphicFramePr>
          <p:cNvPr id="5" name="Google Shape;224;p12">
            <a:extLst>
              <a:ext uri="{FF2B5EF4-FFF2-40B4-BE49-F238E27FC236}">
                <a16:creationId xmlns:a16="http://schemas.microsoft.com/office/drawing/2014/main" id="{5E9DD700-ECA3-EF07-6078-3653B228FDED}"/>
              </a:ext>
            </a:extLst>
          </p:cNvPr>
          <p:cNvGraphicFramePr/>
          <p:nvPr>
            <p:extLst>
              <p:ext uri="{D42A27DB-BD31-4B8C-83A1-F6EECF244321}">
                <p14:modId xmlns:p14="http://schemas.microsoft.com/office/powerpoint/2010/main" val="2653023910"/>
              </p:ext>
            </p:extLst>
          </p:nvPr>
        </p:nvGraphicFramePr>
        <p:xfrm>
          <a:off x="329210" y="3507963"/>
          <a:ext cx="11539545" cy="2158973"/>
        </p:xfrm>
        <a:graphic>
          <a:graphicData uri="http://schemas.openxmlformats.org/drawingml/2006/table">
            <a:tbl>
              <a:tblPr>
                <a:noFill/>
                <a:tableStyleId>{AF36A666-B37A-4BE9-B631-64DC373C0E63}</a:tableStyleId>
              </a:tblPr>
              <a:tblGrid>
                <a:gridCol w="2394312">
                  <a:extLst>
                    <a:ext uri="{9D8B030D-6E8A-4147-A177-3AD203B41FA5}">
                      <a16:colId xmlns:a16="http://schemas.microsoft.com/office/drawing/2014/main" val="20000"/>
                    </a:ext>
                  </a:extLst>
                </a:gridCol>
                <a:gridCol w="3565304">
                  <a:extLst>
                    <a:ext uri="{9D8B030D-6E8A-4147-A177-3AD203B41FA5}">
                      <a16:colId xmlns:a16="http://schemas.microsoft.com/office/drawing/2014/main" val="20001"/>
                    </a:ext>
                  </a:extLst>
                </a:gridCol>
                <a:gridCol w="2761539">
                  <a:extLst>
                    <a:ext uri="{9D8B030D-6E8A-4147-A177-3AD203B41FA5}">
                      <a16:colId xmlns:a16="http://schemas.microsoft.com/office/drawing/2014/main" val="20002"/>
                    </a:ext>
                  </a:extLst>
                </a:gridCol>
                <a:gridCol w="2818390">
                  <a:extLst>
                    <a:ext uri="{9D8B030D-6E8A-4147-A177-3AD203B41FA5}">
                      <a16:colId xmlns:a16="http://schemas.microsoft.com/office/drawing/2014/main" val="20003"/>
                    </a:ext>
                  </a:extLst>
                </a:gridCol>
              </a:tblGrid>
              <a:tr h="179066">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Combinación de Tratamiento</a:t>
                      </a:r>
                      <a:endParaRPr b="1" i="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Dosis de Tratamiento Sistémico</a:t>
                      </a:r>
                      <a:endParaRPr b="1" i="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Dosis de Tratamiento Tópico</a:t>
                      </a:r>
                      <a:endParaRPr b="1" i="0">
                        <a:latin typeface="Century Gothic" panose="020B0502020202020204" pitchFamily="34" charset="0"/>
                      </a:endParaRPr>
                    </a:p>
                  </a:txBody>
                  <a:tcPr marL="72525" marR="72525" marT="36250" marB="36250" anchor="ctr">
                    <a:solidFill>
                      <a:srgbClr val="012754"/>
                    </a:solidFill>
                  </a:tcPr>
                </a:tc>
                <a:tc>
                  <a:txBody>
                    <a:bodyPr/>
                    <a:lstStyle/>
                    <a:p>
                      <a:pPr marL="0" marR="0" lvl="0" indent="0" algn="ctr" rtl="0">
                        <a:spcBef>
                          <a:spcPts val="0"/>
                        </a:spcBef>
                        <a:spcAft>
                          <a:spcPts val="0"/>
                        </a:spcAft>
                        <a:buNone/>
                      </a:pPr>
                      <a:r>
                        <a:rPr lang="es-ES" sz="1400" b="1" i="0">
                          <a:solidFill>
                            <a:schemeClr val="lt1"/>
                          </a:solidFill>
                          <a:latin typeface="Century Gothic" panose="020B0502020202020204" pitchFamily="34" charset="0"/>
                          <a:ea typeface="Montserrat"/>
                          <a:cs typeface="Montserrat"/>
                          <a:sym typeface="Montserrat"/>
                        </a:rPr>
                        <a:t>Comentarios</a:t>
                      </a:r>
                      <a:endParaRPr b="1" i="0">
                        <a:latin typeface="Century Gothic" panose="020B0502020202020204" pitchFamily="34" charset="0"/>
                      </a:endParaRPr>
                    </a:p>
                  </a:txBody>
                  <a:tcPr marL="72525" marR="72525" marT="36250" marB="36250" anchor="ctr">
                    <a:solidFill>
                      <a:srgbClr val="012754"/>
                    </a:solidFill>
                  </a:tcPr>
                </a:tc>
                <a:extLst>
                  <a:ext uri="{0D108BD9-81ED-4DB2-BD59-A6C34878D82A}">
                    <a16:rowId xmlns:a16="http://schemas.microsoft.com/office/drawing/2014/main" val="10000"/>
                  </a:ext>
                </a:extLst>
              </a:tr>
              <a:tr h="675481">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a:cs typeface="Montserrat"/>
                          <a:sym typeface="Montserrat"/>
                        </a:rPr>
                        <a:t>Terbinafina</a:t>
                      </a:r>
                      <a:r>
                        <a:rPr lang="es-ES" sz="1000" b="0" i="0">
                          <a:solidFill>
                            <a:srgbClr val="012754"/>
                          </a:solidFill>
                          <a:latin typeface="Century Gothic" panose="020B0502020202020204" pitchFamily="34" charset="0"/>
                          <a:ea typeface="Montserrat"/>
                          <a:cs typeface="Montserrat"/>
                          <a:sym typeface="Montserrat"/>
                        </a:rPr>
                        <a:t> oral y </a:t>
                      </a:r>
                      <a:r>
                        <a:rPr lang="es-ES" sz="1000" b="0" i="0" err="1">
                          <a:solidFill>
                            <a:srgbClr val="012754"/>
                          </a:solidFill>
                          <a:latin typeface="Century Gothic" panose="020B0502020202020204" pitchFamily="34" charset="0"/>
                          <a:ea typeface="Montserrat"/>
                          <a:cs typeface="Montserrat"/>
                          <a:sym typeface="Montserrat"/>
                        </a:rPr>
                        <a:t>ciclopirox</a:t>
                      </a:r>
                      <a:r>
                        <a:rPr lang="es-ES" sz="1000" b="0" i="0">
                          <a:solidFill>
                            <a:srgbClr val="012754"/>
                          </a:solidFill>
                          <a:latin typeface="Century Gothic" panose="020B0502020202020204" pitchFamily="34" charset="0"/>
                          <a:ea typeface="Montserrat"/>
                          <a:cs typeface="Montserrat"/>
                          <a:sym typeface="Montserrat"/>
                        </a:rPr>
                        <a:t> tópico </a:t>
                      </a:r>
                      <a:endParaRPr sz="1000" b="0" i="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a:cs typeface="Montserrat"/>
                          <a:sym typeface="Montserrat"/>
                        </a:rPr>
                        <a:t>(</a:t>
                      </a:r>
                      <a:r>
                        <a:rPr lang="es-ES" sz="1000" b="0" i="0" err="1">
                          <a:solidFill>
                            <a:srgbClr val="012754"/>
                          </a:solidFill>
                          <a:latin typeface="Century Gothic" panose="020B0502020202020204" pitchFamily="34" charset="0"/>
                          <a:ea typeface="Montserrat"/>
                          <a:cs typeface="Montserrat"/>
                          <a:sym typeface="Montserrat"/>
                        </a:rPr>
                        <a:t>Ony-Tec</a:t>
                      </a:r>
                      <a:r>
                        <a:rPr lang="es-ES" sz="1000" b="0" i="0">
                          <a:solidFill>
                            <a:srgbClr val="012754"/>
                          </a:solidFill>
                          <a:latin typeface="Century Gothic" panose="020B0502020202020204" pitchFamily="34" charset="0"/>
                          <a:ea typeface="Montserrat"/>
                          <a:cs typeface="Montserrat"/>
                          <a:sym typeface="Montserrat"/>
                        </a:rPr>
                        <a:t>)</a:t>
                      </a:r>
                      <a:endParaRPr sz="1000">
                        <a:solidFill>
                          <a:srgbClr val="012754"/>
                        </a:solidFill>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250 mg diarios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durante 12 semanas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diariamente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en las uñas afectadas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Mejora las tasas de curación en comparación con monoterapia</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extLst>
                  <a:ext uri="{0D108BD9-81ED-4DB2-BD59-A6C34878D82A}">
                    <a16:rowId xmlns:a16="http://schemas.microsoft.com/office/drawing/2014/main" val="10001"/>
                  </a:ext>
                </a:extLst>
              </a:tr>
              <a:tr h="984272">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a:cs typeface="Montserrat"/>
                          <a:sym typeface="Montserrat"/>
                        </a:rPr>
                        <a:t>Itraconazol oral y </a:t>
                      </a:r>
                      <a:r>
                        <a:rPr lang="es-ES" sz="1000" b="0" i="0" err="1">
                          <a:solidFill>
                            <a:srgbClr val="012754"/>
                          </a:solidFill>
                          <a:latin typeface="Century Gothic" panose="020B0502020202020204" pitchFamily="34" charset="0"/>
                          <a:ea typeface="Montserrat"/>
                          <a:cs typeface="Montserrat"/>
                          <a:sym typeface="Montserrat"/>
                        </a:rPr>
                        <a:t>ciclopirox</a:t>
                      </a:r>
                      <a:r>
                        <a:rPr lang="es-ES" sz="1000" b="0" i="0">
                          <a:solidFill>
                            <a:srgbClr val="012754"/>
                          </a:solidFill>
                          <a:latin typeface="Century Gothic" panose="020B0502020202020204" pitchFamily="34" charset="0"/>
                          <a:ea typeface="Montserrat"/>
                          <a:cs typeface="Montserrat"/>
                          <a:sym typeface="Montserrat"/>
                        </a:rPr>
                        <a:t> tópico </a:t>
                      </a:r>
                      <a:endParaRPr sz="1000" b="0" i="0">
                        <a:solidFill>
                          <a:srgbClr val="012754"/>
                        </a:solidFill>
                        <a:latin typeface="Century Gothic" panose="020B0502020202020204" pitchFamily="34" charset="0"/>
                      </a:endParaRPr>
                    </a:p>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a:cs typeface="Montserrat"/>
                          <a:sym typeface="Montserrat"/>
                        </a:rPr>
                        <a:t>(</a:t>
                      </a:r>
                      <a:r>
                        <a:rPr lang="es-ES" sz="1000" b="0" i="0" err="1">
                          <a:solidFill>
                            <a:srgbClr val="012754"/>
                          </a:solidFill>
                          <a:latin typeface="Century Gothic" panose="020B0502020202020204" pitchFamily="34" charset="0"/>
                          <a:ea typeface="Montserrat"/>
                          <a:cs typeface="Montserrat"/>
                          <a:sym typeface="Montserrat"/>
                        </a:rPr>
                        <a:t>Ony-Tec</a:t>
                      </a:r>
                      <a:r>
                        <a:rPr lang="es-ES" sz="1000" b="0" i="0">
                          <a:solidFill>
                            <a:srgbClr val="012754"/>
                          </a:solidFill>
                          <a:latin typeface="Century Gothic" panose="020B0502020202020204" pitchFamily="34" charset="0"/>
                          <a:ea typeface="Montserrat"/>
                          <a:cs typeface="Montserrat"/>
                          <a:sym typeface="Montserrat"/>
                        </a:rPr>
                        <a:t>)</a:t>
                      </a:r>
                      <a:endParaRPr sz="1000">
                        <a:solidFill>
                          <a:srgbClr val="012754"/>
                        </a:solidFill>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200 mg dos veces al día durante 1 semana al mes por 3-4 meses (pulsos) o 200 mg diarios por 12 semanas (continuo)</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err="1">
                          <a:solidFill>
                            <a:srgbClr val="012754"/>
                          </a:solidFill>
                          <a:latin typeface="Century Gothic" panose="020B0502020202020204" pitchFamily="34" charset="0"/>
                          <a:ea typeface="Montserrat Light"/>
                          <a:cs typeface="Montserrat Light"/>
                          <a:sym typeface="Montserrat Light"/>
                        </a:rPr>
                        <a:t>Ciclopirox</a:t>
                      </a:r>
                      <a:r>
                        <a:rPr lang="es-ES" sz="1000" b="0" i="0">
                          <a:solidFill>
                            <a:srgbClr val="012754"/>
                          </a:solidFill>
                          <a:latin typeface="Century Gothic" panose="020B0502020202020204" pitchFamily="34" charset="0"/>
                          <a:ea typeface="Montserrat Light"/>
                          <a:cs typeface="Montserrat Light"/>
                          <a:sym typeface="Montserrat Light"/>
                        </a:rPr>
                        <a:t> diariamente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en las uñas afectadas</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tc>
                  <a:txBody>
                    <a:bodyPr/>
                    <a:lstStyle/>
                    <a:p>
                      <a:pPr marL="0" marR="0" lvl="0" indent="0" algn="ctr" rtl="0">
                        <a:spcBef>
                          <a:spcPts val="0"/>
                        </a:spcBef>
                        <a:spcAft>
                          <a:spcPts val="0"/>
                        </a:spcAft>
                        <a:buNone/>
                      </a:pPr>
                      <a:r>
                        <a:rPr lang="es-ES" sz="1000" b="0" i="0">
                          <a:solidFill>
                            <a:srgbClr val="012754"/>
                          </a:solidFill>
                          <a:latin typeface="Century Gothic" panose="020B0502020202020204" pitchFamily="34" charset="0"/>
                          <a:ea typeface="Montserrat Light"/>
                          <a:cs typeface="Montserrat Light"/>
                          <a:sym typeface="Montserrat Light"/>
                        </a:rPr>
                        <a:t>Mejora las tasas de curación </a:t>
                      </a:r>
                      <a:br>
                        <a:rPr lang="es-ES" sz="1000" b="0" i="0">
                          <a:solidFill>
                            <a:srgbClr val="012754"/>
                          </a:solidFill>
                          <a:latin typeface="Century Gothic" panose="020B0502020202020204" pitchFamily="34" charset="0"/>
                          <a:ea typeface="Montserrat Light"/>
                          <a:cs typeface="Montserrat Light"/>
                          <a:sym typeface="Montserrat Light"/>
                        </a:rPr>
                      </a:br>
                      <a:r>
                        <a:rPr lang="es-ES" sz="1000" b="0" i="0">
                          <a:solidFill>
                            <a:srgbClr val="012754"/>
                          </a:solidFill>
                          <a:latin typeface="Century Gothic" panose="020B0502020202020204" pitchFamily="34" charset="0"/>
                          <a:ea typeface="Montserrat Light"/>
                          <a:cs typeface="Montserrat Light"/>
                          <a:sym typeface="Montserrat Light"/>
                        </a:rPr>
                        <a:t>micológica</a:t>
                      </a:r>
                      <a:endParaRPr sz="1000" b="0" i="0">
                        <a:solidFill>
                          <a:srgbClr val="012754"/>
                        </a:solidFill>
                        <a:latin typeface="Century Gothic" panose="020B0502020202020204" pitchFamily="34" charset="0"/>
                      </a:endParaRPr>
                    </a:p>
                  </a:txBody>
                  <a:tcPr marL="72525" marR="72525" marT="36250" marB="36250" anchor="ctr">
                    <a:solidFill>
                      <a:srgbClr val="FFFFFF"/>
                    </a:solidFill>
                  </a:tcPr>
                </a:tc>
                <a:extLst>
                  <a:ext uri="{0D108BD9-81ED-4DB2-BD59-A6C34878D82A}">
                    <a16:rowId xmlns:a16="http://schemas.microsoft.com/office/drawing/2014/main" val="10002"/>
                  </a:ext>
                </a:extLst>
              </a:tr>
            </a:tbl>
          </a:graphicData>
        </a:graphic>
      </p:graphicFrame>
      <p:grpSp>
        <p:nvGrpSpPr>
          <p:cNvPr id="14" name="Grupo 13">
            <a:extLst>
              <a:ext uri="{FF2B5EF4-FFF2-40B4-BE49-F238E27FC236}">
                <a16:creationId xmlns:a16="http://schemas.microsoft.com/office/drawing/2014/main" id="{9F45AB9D-E735-6EF5-B4B4-B8350472784A}"/>
              </a:ext>
            </a:extLst>
          </p:cNvPr>
          <p:cNvGrpSpPr/>
          <p:nvPr/>
        </p:nvGrpSpPr>
        <p:grpSpPr>
          <a:xfrm>
            <a:off x="271957" y="2088008"/>
            <a:ext cx="1200145" cy="1112158"/>
            <a:chOff x="7779067" y="2125961"/>
            <a:chExt cx="1200145" cy="1112158"/>
          </a:xfrm>
        </p:grpSpPr>
        <p:pic>
          <p:nvPicPr>
            <p:cNvPr id="7" name="Imagen 6" descr="Una pantalla de computador&#10;&#10;El contenido generado por IA puede ser incorrecto.">
              <a:extLst>
                <a:ext uri="{FF2B5EF4-FFF2-40B4-BE49-F238E27FC236}">
                  <a16:creationId xmlns:a16="http://schemas.microsoft.com/office/drawing/2014/main" id="{FF1954A9-33E6-683C-F7AC-173AC442C6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121775">
              <a:off x="7823061" y="2081967"/>
              <a:ext cx="1112158" cy="1200145"/>
            </a:xfrm>
            <a:prstGeom prst="rect">
              <a:avLst/>
            </a:prstGeom>
          </p:spPr>
        </p:pic>
        <p:pic>
          <p:nvPicPr>
            <p:cNvPr id="12" name="Imagen 11">
              <a:extLst>
                <a:ext uri="{FF2B5EF4-FFF2-40B4-BE49-F238E27FC236}">
                  <a16:creationId xmlns:a16="http://schemas.microsoft.com/office/drawing/2014/main" id="{7194C6F2-0E6D-F024-7133-1919180ED7DB}"/>
                </a:ext>
              </a:extLst>
            </p:cNvPr>
            <p:cNvPicPr>
              <a:picLocks noChangeAspect="1"/>
            </p:cNvPicPr>
            <p:nvPr/>
          </p:nvPicPr>
          <p:blipFill>
            <a:blip r:embed="rId4"/>
            <a:stretch>
              <a:fillRect/>
            </a:stretch>
          </p:blipFill>
          <p:spPr>
            <a:xfrm>
              <a:off x="8000342" y="2535221"/>
              <a:ext cx="776817" cy="467074"/>
            </a:xfrm>
            <a:prstGeom prst="rect">
              <a:avLst/>
            </a:prstGeom>
          </p:spPr>
        </p:pic>
      </p:grpSp>
      <p:sp>
        <p:nvSpPr>
          <p:cNvPr id="15" name="Marcador de contenido 12">
            <a:extLst>
              <a:ext uri="{FF2B5EF4-FFF2-40B4-BE49-F238E27FC236}">
                <a16:creationId xmlns:a16="http://schemas.microsoft.com/office/drawing/2014/main" id="{110ED998-B209-4FE9-D6E6-B2615914F6B3}"/>
              </a:ext>
            </a:extLst>
          </p:cNvPr>
          <p:cNvSpPr txBox="1">
            <a:spLocks/>
          </p:cNvSpPr>
          <p:nvPr/>
        </p:nvSpPr>
        <p:spPr>
          <a:xfrm>
            <a:off x="1783645" y="2202432"/>
            <a:ext cx="8926459" cy="769836"/>
          </a:xfrm>
          <a:prstGeom prst="rect">
            <a:avLst/>
          </a:prstGeom>
        </p:spPr>
        <p:txBody>
          <a:bodyPr vert="horz" lIns="0" tIns="0" rIns="0" bIns="0" rtlCol="0">
            <a:noAutofit/>
          </a:bodyPr>
          <a:lstStyle>
            <a:lvl1pPr marL="0" indent="0" algn="l" defTabSz="609585" rtl="0" eaLnBrk="1" latinLnBrk="0" hangingPunct="1">
              <a:spcBef>
                <a:spcPct val="20000"/>
              </a:spcBef>
              <a:buFontTx/>
              <a:buNone/>
              <a:defRPr sz="1400" kern="1200">
                <a:solidFill>
                  <a:srgbClr val="5D5E5D"/>
                </a:solidFill>
                <a:latin typeface="+mn-lt"/>
                <a:ea typeface="+mn-ea"/>
                <a:cs typeface="+mn-cs"/>
              </a:defRPr>
            </a:lvl1pPr>
            <a:lvl2pPr marL="990575" indent="-380990" algn="l" defTabSz="609585" rtl="0" eaLnBrk="1" latinLnBrk="0" hangingPunct="1">
              <a:spcBef>
                <a:spcPct val="20000"/>
              </a:spcBef>
              <a:buFont typeface="Arial"/>
              <a:buChar char="–"/>
              <a:defRPr sz="1867" kern="1200">
                <a:solidFill>
                  <a:srgbClr val="2E3134"/>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rgbClr val="2E3134"/>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rgbClr val="2E3134"/>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rgbClr val="2E3134"/>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0975" indent="-180975">
              <a:buClr>
                <a:srgbClr val="F4A7AD"/>
              </a:buClr>
              <a:buFont typeface="Arial" panose="020B0604020202020204" pitchFamily="34" charset="0"/>
              <a:buChar char="•"/>
            </a:pPr>
            <a:r>
              <a:rPr lang="es-ES">
                <a:solidFill>
                  <a:srgbClr val="012754"/>
                </a:solidFill>
              </a:rPr>
              <a:t>Casos graves o refractarios.</a:t>
            </a:r>
            <a:r>
              <a:rPr lang="es-ES" baseline="30000">
                <a:solidFill>
                  <a:srgbClr val="012754"/>
                </a:solidFill>
              </a:rPr>
              <a:t>[1]</a:t>
            </a:r>
          </a:p>
          <a:p>
            <a:pPr marL="180975" indent="-180975">
              <a:buClr>
                <a:srgbClr val="F4A7AD"/>
              </a:buClr>
              <a:buFont typeface="Arial" panose="020B0604020202020204" pitchFamily="34" charset="0"/>
              <a:buChar char="•"/>
            </a:pPr>
            <a:r>
              <a:rPr lang="es-ES">
                <a:solidFill>
                  <a:srgbClr val="012754"/>
                </a:solidFill>
              </a:rPr>
              <a:t>Pacientes con factores de riesgo (diabetes, inmunosupresión, enfermedad vascular periférica)</a:t>
            </a:r>
            <a:r>
              <a:rPr lang="es-ES" baseline="30000">
                <a:solidFill>
                  <a:srgbClr val="012754"/>
                </a:solidFill>
              </a:rPr>
              <a:t>[2]</a:t>
            </a:r>
          </a:p>
          <a:p>
            <a:pPr marL="180975" indent="-180975">
              <a:buClr>
                <a:srgbClr val="F4A7AD"/>
              </a:buClr>
              <a:buFont typeface="Arial" panose="020B0604020202020204" pitchFamily="34" charset="0"/>
              <a:buChar char="•"/>
            </a:pPr>
            <a:r>
              <a:rPr lang="es-ES">
                <a:solidFill>
                  <a:srgbClr val="012754"/>
                </a:solidFill>
              </a:rPr>
              <a:t>Infecciones causadas por hongos no dermatofitos.</a:t>
            </a:r>
            <a:r>
              <a:rPr lang="es-ES" baseline="30000">
                <a:solidFill>
                  <a:srgbClr val="012754"/>
                </a:solidFill>
              </a:rPr>
              <a:t>[3]</a:t>
            </a:r>
          </a:p>
        </p:txBody>
      </p:sp>
    </p:spTree>
    <p:extLst>
      <p:ext uri="{BB962C8B-B14F-4D97-AF65-F5344CB8AC3E}">
        <p14:creationId xmlns:p14="http://schemas.microsoft.com/office/powerpoint/2010/main" val="1845262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3EAC746-A236-96D5-E68F-CC7493814FF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FD07D79-7B25-C023-EADD-1C446A7779AA}"/>
              </a:ext>
            </a:extLst>
          </p:cNvPr>
          <p:cNvSpPr>
            <a:spLocks noGrp="1"/>
          </p:cNvSpPr>
          <p:nvPr>
            <p:ph type="title"/>
          </p:nvPr>
        </p:nvSpPr>
        <p:spPr/>
        <p:txBody>
          <a:bodyPr/>
          <a:lstStyle/>
          <a:p>
            <a:r>
              <a:rPr lang="es-ES" dirty="0"/>
              <a:t>CASO CLÍNICO</a:t>
            </a:r>
            <a:br>
              <a:rPr lang="es-ES" dirty="0"/>
            </a:br>
            <a:r>
              <a:rPr lang="es-ES" dirty="0"/>
              <a:t>ONICOMICOSIS</a:t>
            </a:r>
          </a:p>
        </p:txBody>
      </p:sp>
    </p:spTree>
    <p:extLst>
      <p:ext uri="{BB962C8B-B14F-4D97-AF65-F5344CB8AC3E}">
        <p14:creationId xmlns:p14="http://schemas.microsoft.com/office/powerpoint/2010/main" val="361739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F5EE-F8A5-22FB-8069-D54C57784D7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60C5084-C7EE-A274-67B8-36BE1B666F00}"/>
              </a:ext>
            </a:extLst>
          </p:cNvPr>
          <p:cNvSpPr>
            <a:spLocks noGrp="1"/>
          </p:cNvSpPr>
          <p:nvPr>
            <p:ph sz="quarter" idx="13"/>
          </p:nvPr>
        </p:nvSpPr>
        <p:spPr/>
        <p:txBody>
          <a:bodyPr/>
          <a:lstStyle/>
          <a:p>
            <a:r>
              <a:rPr lang="es-ES" sz="2400">
                <a:solidFill>
                  <a:srgbClr val="1F3864"/>
                </a:solidFill>
                <a:latin typeface="+mj-lt"/>
              </a:rPr>
              <a:t>Morfología en la placa de psoriasis</a:t>
            </a:r>
            <a:endParaRPr lang="es-ES">
              <a:latin typeface="+mj-lt"/>
            </a:endParaRPr>
          </a:p>
        </p:txBody>
      </p:sp>
      <p:sp>
        <p:nvSpPr>
          <p:cNvPr id="5" name="Marcador de contenido 4">
            <a:extLst>
              <a:ext uri="{FF2B5EF4-FFF2-40B4-BE49-F238E27FC236}">
                <a16:creationId xmlns:a16="http://schemas.microsoft.com/office/drawing/2014/main" id="{2FEA3DEB-8309-FD9F-A0EF-6BE103A79179}"/>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6FE443B7-03B6-537E-BC1A-F7CF47567FFC}"/>
              </a:ext>
            </a:extLst>
          </p:cNvPr>
          <p:cNvSpPr>
            <a:spLocks noGrp="1"/>
          </p:cNvSpPr>
          <p:nvPr>
            <p:ph sz="quarter" idx="11"/>
          </p:nvPr>
        </p:nvSpPr>
        <p:spPr>
          <a:xfrm>
            <a:off x="905691" y="1989852"/>
            <a:ext cx="6846831" cy="3555771"/>
          </a:xfrm>
        </p:spPr>
        <p:txBody>
          <a:bodyPr/>
          <a:lstStyle/>
          <a:p>
            <a:pPr marL="0" marR="0" lvl="0" indent="0" algn="l" rtl="0">
              <a:spcBef>
                <a:spcPts val="0"/>
              </a:spcBef>
              <a:spcAft>
                <a:spcPts val="0"/>
              </a:spcAft>
              <a:buClr>
                <a:srgbClr val="2E3134"/>
              </a:buClr>
              <a:buSzPts val="1865"/>
              <a:buFont typeface="Arial"/>
              <a:buNone/>
            </a:pPr>
            <a:r>
              <a:rPr lang="es-ES" sz="1800">
                <a:solidFill>
                  <a:srgbClr val="012754"/>
                </a:solidFill>
              </a:rPr>
              <a:t>Comparando piel normal (arriba) con una placa de psoriasis (abajo), observamos:</a:t>
            </a:r>
            <a:r>
              <a:rPr lang="es-ES" sz="1800" baseline="30000">
                <a:solidFill>
                  <a:srgbClr val="012754"/>
                </a:solidFill>
              </a:rPr>
              <a:t>1</a:t>
            </a:r>
            <a:endParaRPr lang="es-ES" sz="1800">
              <a:solidFill>
                <a:srgbClr val="012754"/>
              </a:solidFill>
            </a:endParaRPr>
          </a:p>
          <a:p>
            <a:pPr marL="0" marR="0" lvl="0" indent="0" algn="l" rtl="0">
              <a:spcBef>
                <a:spcPts val="0"/>
              </a:spcBef>
              <a:spcAft>
                <a:spcPts val="0"/>
              </a:spcAft>
              <a:buClr>
                <a:srgbClr val="2E3134"/>
              </a:buClr>
              <a:buSzPts val="1865"/>
              <a:buFont typeface="Arial"/>
              <a:buNone/>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err="1">
                <a:solidFill>
                  <a:srgbClr val="012754"/>
                </a:solidFill>
              </a:rPr>
              <a:t>Hiperproliferación</a:t>
            </a:r>
            <a:r>
              <a:rPr lang="es-ES" sz="1800" b="1">
                <a:solidFill>
                  <a:srgbClr val="012754"/>
                </a:solidFill>
              </a:rPr>
              <a:t> de queratinocitos en la epidermis, que ocasiona:</a:t>
            </a:r>
          </a:p>
          <a:p>
            <a:pPr marL="404813" marR="0" lvl="0" indent="-19367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Acantosis</a:t>
            </a:r>
          </a:p>
          <a:p>
            <a:pPr marL="404813" marR="0" lvl="0" indent="-19367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Paraqueratosis</a:t>
            </a:r>
          </a:p>
          <a:p>
            <a:pPr marL="184150" marR="0" lvl="0" indent="-184150" algn="l" rtl="0">
              <a:spcBef>
                <a:spcPts val="0"/>
              </a:spcBef>
              <a:spcAft>
                <a:spcPts val="300"/>
              </a:spcAft>
              <a:buClr>
                <a:srgbClr val="F4A7AD"/>
              </a:buClr>
              <a:buSzPts val="1865"/>
              <a:buFont typeface="Arial" panose="020B0604020202020204" pitchFamily="34" charset="0"/>
              <a:buChar char="•"/>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a:solidFill>
                  <a:srgbClr val="012754"/>
                </a:solidFill>
              </a:rPr>
              <a:t>Infiltrado inflamatorio en la dermis</a:t>
            </a:r>
          </a:p>
          <a:p>
            <a:pPr marL="404813" marR="0" lvl="0" indent="-238125" algn="l" rtl="0">
              <a:spcBef>
                <a:spcPts val="0"/>
              </a:spcBef>
              <a:spcAft>
                <a:spcPts val="300"/>
              </a:spcAft>
              <a:buClr>
                <a:srgbClr val="F4A7AD"/>
              </a:buClr>
              <a:buSzPct val="100000"/>
              <a:buFont typeface="Arial" panose="020B0604020202020204" pitchFamily="34" charset="0"/>
              <a:buChar char="•"/>
            </a:pPr>
            <a:r>
              <a:rPr lang="es-ES" sz="1800">
                <a:solidFill>
                  <a:srgbClr val="012754"/>
                </a:solidFill>
              </a:rPr>
              <a:t>Fundamentalmente linfocitos</a:t>
            </a:r>
          </a:p>
          <a:p>
            <a:pPr marL="184150" marR="0" lvl="0" indent="-184150" algn="l" rtl="0">
              <a:spcBef>
                <a:spcPts val="0"/>
              </a:spcBef>
              <a:spcAft>
                <a:spcPts val="300"/>
              </a:spcAft>
              <a:buClr>
                <a:srgbClr val="F4A7AD"/>
              </a:buClr>
              <a:buSzPts val="1865"/>
              <a:buFont typeface="Arial" panose="020B0604020202020204" pitchFamily="34" charset="0"/>
              <a:buChar char="•"/>
            </a:pPr>
            <a:endParaRPr lang="es-ES" sz="1800">
              <a:solidFill>
                <a:srgbClr val="012754"/>
              </a:solidFill>
            </a:endParaRPr>
          </a:p>
          <a:p>
            <a:pPr marL="184150" marR="0" lvl="0" indent="-184150" algn="l" rtl="0">
              <a:spcBef>
                <a:spcPts val="0"/>
              </a:spcBef>
              <a:spcAft>
                <a:spcPts val="300"/>
              </a:spcAft>
              <a:buClr>
                <a:srgbClr val="F4A7AD"/>
              </a:buClr>
              <a:buSzPts val="1865"/>
              <a:buFont typeface="Arial" panose="020B0604020202020204" pitchFamily="34" charset="0"/>
              <a:buChar char="•"/>
            </a:pPr>
            <a:r>
              <a:rPr lang="es-ES" sz="1800" b="1">
                <a:solidFill>
                  <a:srgbClr val="012754"/>
                </a:solidFill>
              </a:rPr>
              <a:t>Dilatación vascular</a:t>
            </a:r>
          </a:p>
          <a:p>
            <a:pPr marL="0" marR="0" lvl="0" indent="0" algn="l" rtl="0">
              <a:spcBef>
                <a:spcPts val="0"/>
              </a:spcBef>
              <a:spcAft>
                <a:spcPts val="0"/>
              </a:spcAft>
              <a:buClr>
                <a:srgbClr val="2E3134"/>
              </a:buClr>
              <a:buSzPts val="1865"/>
              <a:buFont typeface="Arial"/>
              <a:buNone/>
            </a:pPr>
            <a:endParaRPr lang="es-ES" sz="1800">
              <a:solidFill>
                <a:srgbClr val="012754"/>
              </a:solidFill>
            </a:endParaRPr>
          </a:p>
        </p:txBody>
      </p:sp>
      <p:sp>
        <p:nvSpPr>
          <p:cNvPr id="6" name="Marcador de contenido 5">
            <a:extLst>
              <a:ext uri="{FF2B5EF4-FFF2-40B4-BE49-F238E27FC236}">
                <a16:creationId xmlns:a16="http://schemas.microsoft.com/office/drawing/2014/main" id="{7D1184EC-B62D-D575-945C-515B4B24A471}"/>
              </a:ext>
            </a:extLst>
          </p:cNvPr>
          <p:cNvSpPr>
            <a:spLocks noGrp="1"/>
          </p:cNvSpPr>
          <p:nvPr>
            <p:ph sz="quarter" idx="24"/>
          </p:nvPr>
        </p:nvSpPr>
        <p:spPr>
          <a:xfrm>
            <a:off x="1542142" y="6121058"/>
            <a:ext cx="10352992" cy="428367"/>
          </a:xfrm>
        </p:spPr>
        <p:txBody>
          <a:bodyPr/>
          <a:lstStyle/>
          <a:p>
            <a:r>
              <a:rPr lang="es-ES"/>
              <a:t>1. Van de </a:t>
            </a:r>
            <a:r>
              <a:rPr lang="es-ES" err="1"/>
              <a:t>Kerkhof</a:t>
            </a:r>
            <a:r>
              <a:rPr lang="es-ES"/>
              <a:t> P. Psoriasis.  En : </a:t>
            </a:r>
            <a:r>
              <a:rPr lang="es-ES" err="1"/>
              <a:t>Bologna</a:t>
            </a:r>
            <a:r>
              <a:rPr lang="es-ES"/>
              <a:t> E., </a:t>
            </a:r>
            <a:r>
              <a:rPr lang="es-ES" err="1"/>
              <a:t>Jorizzo</a:t>
            </a:r>
            <a:r>
              <a:rPr lang="es-ES"/>
              <a:t> JL. </a:t>
            </a:r>
            <a:r>
              <a:rPr lang="es-ES" err="1"/>
              <a:t>Rapini</a:t>
            </a:r>
            <a:r>
              <a:rPr lang="es-ES"/>
              <a:t> R. Eds. Dermatología . Madrid. Elsevier. 2014 125-149</a:t>
            </a:r>
          </a:p>
        </p:txBody>
      </p:sp>
      <p:sp>
        <p:nvSpPr>
          <p:cNvPr id="7" name="AutoShape 2" descr="Figure 2">
            <a:extLst>
              <a:ext uri="{FF2B5EF4-FFF2-40B4-BE49-F238E27FC236}">
                <a16:creationId xmlns:a16="http://schemas.microsoft.com/office/drawing/2014/main" id="{53AF14E1-97D4-8E18-A01A-6BB3E1ECEA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Imagen 10" descr="Un dibujo de una persona&#10;&#10;Descripción generada automáticamente con confianza media">
            <a:extLst>
              <a:ext uri="{FF2B5EF4-FFF2-40B4-BE49-F238E27FC236}">
                <a16:creationId xmlns:a16="http://schemas.microsoft.com/office/drawing/2014/main" id="{E06C0BFF-DCA8-53C8-15AA-02F0ACA9730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21" r="71185" b="51723"/>
          <a:stretch/>
        </p:blipFill>
        <p:spPr>
          <a:xfrm>
            <a:off x="8485053" y="1327319"/>
            <a:ext cx="2801256" cy="2220321"/>
          </a:xfrm>
          <a:prstGeom prst="rect">
            <a:avLst/>
          </a:prstGeom>
          <a:noFill/>
          <a:ln w="31750">
            <a:solidFill>
              <a:srgbClr val="012754"/>
            </a:solidFill>
          </a:ln>
          <a:effectLst>
            <a:outerShdw blurRad="50800" dist="38100" dir="5400000" algn="t" rotWithShape="0">
              <a:prstClr val="black">
                <a:alpha val="40000"/>
              </a:prstClr>
            </a:outerShdw>
          </a:effectLst>
        </p:spPr>
      </p:pic>
      <p:pic>
        <p:nvPicPr>
          <p:cNvPr id="12" name="Imagen 11" descr="Un dibujo de una persona&#10;&#10;Descripción generada automáticamente con confianza media">
            <a:extLst>
              <a:ext uri="{FF2B5EF4-FFF2-40B4-BE49-F238E27FC236}">
                <a16:creationId xmlns:a16="http://schemas.microsoft.com/office/drawing/2014/main" id="{03276373-0565-154A-4C96-2B4F56491F1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1600" r="71185"/>
          <a:stretch/>
        </p:blipFill>
        <p:spPr>
          <a:xfrm>
            <a:off x="8485053" y="3724188"/>
            <a:ext cx="2801256" cy="2220322"/>
          </a:xfrm>
          <a:prstGeom prst="rect">
            <a:avLst/>
          </a:prstGeom>
          <a:noFill/>
          <a:ln w="31750">
            <a:solidFill>
              <a:srgbClr val="012754"/>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53451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1E49C11-5EA8-BD5A-5145-DC0000016C3C}"/>
              </a:ext>
            </a:extLst>
          </p:cNvPr>
          <p:cNvSpPr>
            <a:spLocks noGrp="1"/>
          </p:cNvSpPr>
          <p:nvPr>
            <p:ph sz="quarter" idx="18"/>
          </p:nvPr>
        </p:nvSpPr>
        <p:spPr/>
        <p:txBody>
          <a:bodyPr/>
          <a:lstStyle/>
          <a:p>
            <a:r>
              <a:rPr lang="es-ES" dirty="0"/>
              <a:t>Caso clínico real onicomicosis</a:t>
            </a:r>
          </a:p>
        </p:txBody>
      </p:sp>
      <p:sp>
        <p:nvSpPr>
          <p:cNvPr id="8" name="CuadroTexto 7">
            <a:extLst>
              <a:ext uri="{FF2B5EF4-FFF2-40B4-BE49-F238E27FC236}">
                <a16:creationId xmlns:a16="http://schemas.microsoft.com/office/drawing/2014/main" id="{DBB11F75-4557-720F-DA0C-75D40BD752D7}"/>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pic>
        <p:nvPicPr>
          <p:cNvPr id="9" name="Imagen 8">
            <a:extLst>
              <a:ext uri="{FF2B5EF4-FFF2-40B4-BE49-F238E27FC236}">
                <a16:creationId xmlns:a16="http://schemas.microsoft.com/office/drawing/2014/main" id="{6AFB7EC2-2DDE-A387-DEF6-1E45AB7ED3FD}"/>
              </a:ext>
            </a:extLst>
          </p:cNvPr>
          <p:cNvPicPr>
            <a:picLocks noChangeAspect="1"/>
          </p:cNvPicPr>
          <p:nvPr/>
        </p:nvPicPr>
        <p:blipFill rotWithShape="1">
          <a:blip r:embed="rId2"/>
          <a:srcRect l="1111" t="1459" r="1679" b="4803"/>
          <a:stretch/>
        </p:blipFill>
        <p:spPr>
          <a:xfrm>
            <a:off x="1213897" y="1864312"/>
            <a:ext cx="4366267" cy="1793288"/>
          </a:xfrm>
          <a:prstGeom prst="rect">
            <a:avLst/>
          </a:prstGeom>
          <a:ln w="76200">
            <a:solidFill>
              <a:srgbClr val="B2DBC5"/>
            </a:solidFill>
          </a:ln>
        </p:spPr>
      </p:pic>
      <p:pic>
        <p:nvPicPr>
          <p:cNvPr id="10" name="Imagen 9">
            <a:extLst>
              <a:ext uri="{FF2B5EF4-FFF2-40B4-BE49-F238E27FC236}">
                <a16:creationId xmlns:a16="http://schemas.microsoft.com/office/drawing/2014/main" id="{DCC4B530-9F4B-CC1B-01F7-5925159FB71B}"/>
              </a:ext>
            </a:extLst>
          </p:cNvPr>
          <p:cNvPicPr>
            <a:picLocks noChangeAspect="1"/>
          </p:cNvPicPr>
          <p:nvPr/>
        </p:nvPicPr>
        <p:blipFill>
          <a:blip r:embed="rId3"/>
          <a:stretch>
            <a:fillRect/>
          </a:stretch>
        </p:blipFill>
        <p:spPr>
          <a:xfrm>
            <a:off x="1213897" y="3899616"/>
            <a:ext cx="4366267" cy="1730086"/>
          </a:xfrm>
          <a:prstGeom prst="rect">
            <a:avLst/>
          </a:prstGeom>
          <a:ln w="76200">
            <a:solidFill>
              <a:srgbClr val="B2DBC5"/>
            </a:solidFill>
          </a:ln>
        </p:spPr>
      </p:pic>
      <p:pic>
        <p:nvPicPr>
          <p:cNvPr id="11" name="Imagen 10">
            <a:extLst>
              <a:ext uri="{FF2B5EF4-FFF2-40B4-BE49-F238E27FC236}">
                <a16:creationId xmlns:a16="http://schemas.microsoft.com/office/drawing/2014/main" id="{C77F1EBE-DE5C-EC35-DF1F-3C2D1F2AF14A}"/>
              </a:ext>
            </a:extLst>
          </p:cNvPr>
          <p:cNvPicPr>
            <a:picLocks noChangeAspect="1"/>
          </p:cNvPicPr>
          <p:nvPr/>
        </p:nvPicPr>
        <p:blipFill>
          <a:blip r:embed="rId4"/>
          <a:stretch>
            <a:fillRect/>
          </a:stretch>
        </p:blipFill>
        <p:spPr>
          <a:xfrm>
            <a:off x="5888537" y="1864312"/>
            <a:ext cx="4366267" cy="3785733"/>
          </a:xfrm>
          <a:prstGeom prst="rect">
            <a:avLst/>
          </a:prstGeom>
          <a:ln w="76200">
            <a:solidFill>
              <a:srgbClr val="B2DBC5"/>
            </a:solidFill>
          </a:ln>
        </p:spPr>
      </p:pic>
      <p:sp>
        <p:nvSpPr>
          <p:cNvPr id="12" name="Marcador de texto 31">
            <a:extLst>
              <a:ext uri="{FF2B5EF4-FFF2-40B4-BE49-F238E27FC236}">
                <a16:creationId xmlns:a16="http://schemas.microsoft.com/office/drawing/2014/main" id="{28F94362-85DC-32D1-466B-0C4D55D80ED8}"/>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8883872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45C1-7117-0AFE-BF43-92D3DED74F5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43C9935-FE12-B5CE-1C03-679E7BE1F43F}"/>
              </a:ext>
            </a:extLst>
          </p:cNvPr>
          <p:cNvSpPr>
            <a:spLocks noGrp="1"/>
          </p:cNvSpPr>
          <p:nvPr>
            <p:ph sz="quarter" idx="18"/>
          </p:nvPr>
        </p:nvSpPr>
        <p:spPr/>
        <p:txBody>
          <a:bodyPr/>
          <a:lstStyle/>
          <a:p>
            <a:r>
              <a:rPr lang="es-ES" dirty="0"/>
              <a:t>Caso clínico real onicomicosis</a:t>
            </a:r>
          </a:p>
        </p:txBody>
      </p:sp>
      <p:sp>
        <p:nvSpPr>
          <p:cNvPr id="2" name="CuadroTexto 1">
            <a:extLst>
              <a:ext uri="{FF2B5EF4-FFF2-40B4-BE49-F238E27FC236}">
                <a16:creationId xmlns:a16="http://schemas.microsoft.com/office/drawing/2014/main" id="{D5E1C4A3-A0BD-150C-2C03-9684C9680FF2}"/>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3" name="Marcador de texto 31">
            <a:extLst>
              <a:ext uri="{FF2B5EF4-FFF2-40B4-BE49-F238E27FC236}">
                <a16:creationId xmlns:a16="http://schemas.microsoft.com/office/drawing/2014/main" id="{F27D6838-71B4-5C14-6F7D-CAE850A791AC}"/>
              </a:ext>
            </a:extLst>
          </p:cNvPr>
          <p:cNvSpPr txBox="1">
            <a:spLocks/>
          </p:cNvSpPr>
          <p:nvPr/>
        </p:nvSpPr>
        <p:spPr>
          <a:xfrm>
            <a:off x="4464981" y="6373291"/>
            <a:ext cx="6214369" cy="235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n-US" sz="800" b="0" i="0" u="none" strike="noStrike" kern="1200" cap="none" spc="0" normalizeH="0" baseline="0" noProof="0" dirty="0" err="1">
                <a:ln>
                  <a:noFill/>
                </a:ln>
                <a:solidFill>
                  <a:prstClr val="black"/>
                </a:solidFill>
                <a:effectLst/>
                <a:uLnTx/>
                <a:uFillTx/>
                <a:latin typeface="Arial"/>
                <a:ea typeface="+mn-ea"/>
                <a:cs typeface="Arial"/>
              </a:rPr>
              <a:t>Piraccini</a:t>
            </a:r>
            <a:r>
              <a:rPr kumimoji="0" lang="en-US" sz="800" b="0" i="0" u="none" strike="noStrike" kern="1200" cap="none" spc="0" normalizeH="0" baseline="0" noProof="0" dirty="0">
                <a:ln>
                  <a:noFill/>
                </a:ln>
                <a:solidFill>
                  <a:prstClr val="black"/>
                </a:solidFill>
                <a:effectLst/>
                <a:uLnTx/>
                <a:uFillTx/>
                <a:latin typeface="Arial"/>
                <a:ea typeface="+mn-ea"/>
                <a:cs typeface="Arial"/>
              </a:rPr>
              <a:t> BM. Treatment of Onychomycosis with Ciclopirox Medicated Nail Lacquer. Key Opinions in Medicine. 2023;18(2).​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4" name="Imagen 3">
            <a:extLst>
              <a:ext uri="{FF2B5EF4-FFF2-40B4-BE49-F238E27FC236}">
                <a16:creationId xmlns:a16="http://schemas.microsoft.com/office/drawing/2014/main" id="{DC86FAB4-B6B0-7957-5A61-A78C237C458D}"/>
              </a:ext>
            </a:extLst>
          </p:cNvPr>
          <p:cNvPicPr>
            <a:picLocks noChangeAspect="1"/>
          </p:cNvPicPr>
          <p:nvPr/>
        </p:nvPicPr>
        <p:blipFill>
          <a:blip r:embed="rId2"/>
          <a:stretch>
            <a:fillRect/>
          </a:stretch>
        </p:blipFill>
        <p:spPr>
          <a:xfrm>
            <a:off x="1215396" y="1796876"/>
            <a:ext cx="4186830" cy="2985055"/>
          </a:xfrm>
          <a:prstGeom prst="rect">
            <a:avLst/>
          </a:prstGeom>
          <a:ln w="76200">
            <a:solidFill>
              <a:srgbClr val="B2DBC5"/>
            </a:solidFill>
          </a:ln>
        </p:spPr>
      </p:pic>
      <p:pic>
        <p:nvPicPr>
          <p:cNvPr id="6" name="Imagen 5">
            <a:extLst>
              <a:ext uri="{FF2B5EF4-FFF2-40B4-BE49-F238E27FC236}">
                <a16:creationId xmlns:a16="http://schemas.microsoft.com/office/drawing/2014/main" id="{D43A1D4C-B4FA-C86A-E2DC-593372105313}"/>
              </a:ext>
            </a:extLst>
          </p:cNvPr>
          <p:cNvPicPr>
            <a:picLocks noChangeAspect="1"/>
          </p:cNvPicPr>
          <p:nvPr/>
        </p:nvPicPr>
        <p:blipFill rotWithShape="1">
          <a:blip r:embed="rId3"/>
          <a:srcRect l="4016"/>
          <a:stretch/>
        </p:blipFill>
        <p:spPr>
          <a:xfrm>
            <a:off x="6235441" y="1796876"/>
            <a:ext cx="4204731" cy="2997978"/>
          </a:xfrm>
          <a:prstGeom prst="rect">
            <a:avLst/>
          </a:prstGeom>
          <a:ln w="76200">
            <a:solidFill>
              <a:srgbClr val="B2DBC5"/>
            </a:solidFill>
          </a:ln>
        </p:spPr>
      </p:pic>
      <p:pic>
        <p:nvPicPr>
          <p:cNvPr id="7" name="Imagen 6">
            <a:extLst>
              <a:ext uri="{FF2B5EF4-FFF2-40B4-BE49-F238E27FC236}">
                <a16:creationId xmlns:a16="http://schemas.microsoft.com/office/drawing/2014/main" id="{281BB9DD-35A0-9DF6-9C61-265B5FDF6BDB}"/>
              </a:ext>
            </a:extLst>
          </p:cNvPr>
          <p:cNvPicPr>
            <a:picLocks noChangeAspect="1"/>
          </p:cNvPicPr>
          <p:nvPr/>
        </p:nvPicPr>
        <p:blipFill>
          <a:blip r:embed="rId4"/>
          <a:stretch>
            <a:fillRect/>
          </a:stretch>
        </p:blipFill>
        <p:spPr>
          <a:xfrm>
            <a:off x="2565647" y="4924558"/>
            <a:ext cx="6214369" cy="1306106"/>
          </a:xfrm>
          <a:prstGeom prst="rect">
            <a:avLst/>
          </a:prstGeom>
        </p:spPr>
      </p:pic>
    </p:spTree>
    <p:extLst>
      <p:ext uri="{BB962C8B-B14F-4D97-AF65-F5344CB8AC3E}">
        <p14:creationId xmlns:p14="http://schemas.microsoft.com/office/powerpoint/2010/main" val="35628341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76469-044E-EC61-5784-C69578A65A3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7128728-26D6-0D0A-27CD-D7DE17EE8021}"/>
              </a:ext>
            </a:extLst>
          </p:cNvPr>
          <p:cNvSpPr>
            <a:spLocks noGrp="1"/>
          </p:cNvSpPr>
          <p:nvPr>
            <p:ph sz="quarter" idx="18"/>
          </p:nvPr>
        </p:nvSpPr>
        <p:spPr/>
        <p:txBody>
          <a:bodyPr/>
          <a:lstStyle/>
          <a:p>
            <a:r>
              <a:rPr lang="es-ES" dirty="0"/>
              <a:t>Caso clínico real onicomicosis</a:t>
            </a:r>
          </a:p>
        </p:txBody>
      </p:sp>
      <p:sp>
        <p:nvSpPr>
          <p:cNvPr id="8" name="CuadroTexto 7">
            <a:extLst>
              <a:ext uri="{FF2B5EF4-FFF2-40B4-BE49-F238E27FC236}">
                <a16:creationId xmlns:a16="http://schemas.microsoft.com/office/drawing/2014/main" id="{68E1CABA-6B0D-7217-18A6-B2147BCBA378}"/>
              </a:ext>
            </a:extLst>
          </p:cNvPr>
          <p:cNvSpPr txBox="1"/>
          <p:nvPr/>
        </p:nvSpPr>
        <p:spPr>
          <a:xfrm>
            <a:off x="589934" y="993692"/>
            <a:ext cx="112262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Onicomicosis causada por </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Aspergillus </a:t>
            </a:r>
            <a:r>
              <a:rPr kumimoji="0" lang="es-ES" sz="2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fumigatus</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la uña del dedo gordo del pie derecho en una mujer joven sana</a:t>
            </a:r>
          </a:p>
        </p:txBody>
      </p:sp>
      <p:sp>
        <p:nvSpPr>
          <p:cNvPr id="9" name="Marcador de texto 31">
            <a:extLst>
              <a:ext uri="{FF2B5EF4-FFF2-40B4-BE49-F238E27FC236}">
                <a16:creationId xmlns:a16="http://schemas.microsoft.com/office/drawing/2014/main" id="{1C44463F-61F1-79A2-5FC4-EEA85A42FC3B}"/>
              </a:ext>
            </a:extLst>
          </p:cNvPr>
          <p:cNvSpPr txBox="1">
            <a:spLocks/>
          </p:cNvSpPr>
          <p:nvPr/>
        </p:nvSpPr>
        <p:spPr>
          <a:xfrm>
            <a:off x="1811908" y="5648153"/>
            <a:ext cx="8731962" cy="927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800" b="1" i="0" u="none" strike="noStrike" kern="1200" cap="none" spc="0" normalizeH="0" baseline="0" noProof="0" dirty="0">
                <a:ln>
                  <a:noFill/>
                </a:ln>
                <a:solidFill>
                  <a:srgbClr val="377E48"/>
                </a:solidFill>
                <a:effectLst/>
                <a:uLnTx/>
                <a:uFillTx/>
                <a:latin typeface="Arial"/>
                <a:ea typeface="+mn-ea"/>
                <a:cs typeface="Arial"/>
              </a:rPr>
              <a:t>1.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Stec</a:t>
            </a:r>
            <a:r>
              <a:rPr kumimoji="0" lang="es-ES" sz="800" b="0" i="0" u="none" strike="noStrike" kern="1200" cap="none" spc="0" normalizeH="0" baseline="0" noProof="0" dirty="0">
                <a:ln>
                  <a:noFill/>
                </a:ln>
                <a:solidFill>
                  <a:srgbClr val="585857"/>
                </a:solidFill>
                <a:effectLst/>
                <a:uLnTx/>
                <a:uFillTx/>
                <a:latin typeface="Arial"/>
                <a:ea typeface="+mn-ea"/>
                <a:cs typeface="Arial"/>
              </a:rPr>
              <a:t> 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Summerbell</a:t>
            </a:r>
            <a:r>
              <a:rPr kumimoji="0" lang="es-ES" sz="800" b="0" i="0" u="none" strike="noStrike" kern="1200" cap="none" spc="0" normalizeH="0" baseline="0" noProof="0" dirty="0">
                <a:ln>
                  <a:noFill/>
                </a:ln>
                <a:solidFill>
                  <a:srgbClr val="585857"/>
                </a:solidFill>
                <a:effectLst/>
                <a:uLnTx/>
                <a:uFillTx/>
                <a:latin typeface="Arial"/>
                <a:ea typeface="+mn-ea"/>
                <a:cs typeface="Arial"/>
              </a:rPr>
              <a:t> RC,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b="0" i="0" u="none" strike="noStrike" kern="1200" cap="none" spc="0" normalizeH="0" baseline="0" noProof="0" dirty="0">
                <a:ln>
                  <a:noFill/>
                </a:ln>
                <a:solidFill>
                  <a:srgbClr val="585857"/>
                </a:solidFill>
                <a:effectLst/>
                <a:uLnTx/>
                <a:uFillTx/>
                <a:latin typeface="Arial"/>
                <a:ea typeface="+mn-ea"/>
                <a:cs typeface="Arial"/>
              </a:rPr>
              <a:t>.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Eur</a:t>
            </a:r>
            <a:r>
              <a:rPr kumimoji="0" lang="es-ES" sz="800" b="0" i="0" u="none" strike="noStrike" kern="1200" cap="none" spc="0" normalizeH="0" baseline="0" noProof="0" dirty="0">
                <a:ln>
                  <a:noFill/>
                </a:ln>
                <a:solidFill>
                  <a:srgbClr val="585857"/>
                </a:solidFill>
                <a:effectLst/>
                <a:uLnTx/>
                <a:uFillTx/>
                <a:latin typeface="Arial"/>
                <a:ea typeface="+mn-ea"/>
                <a:cs typeface="Arial"/>
              </a:rPr>
              <a:t> Acad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Venereol</a:t>
            </a:r>
            <a:r>
              <a:rPr kumimoji="0" lang="es-ES" sz="800" b="0" i="0" u="none" strike="noStrike" kern="1200" cap="none" spc="0" normalizeH="0" baseline="0" noProof="0" dirty="0">
                <a:ln>
                  <a:noFill/>
                </a:ln>
                <a:solidFill>
                  <a:srgbClr val="585857"/>
                </a:solidFill>
                <a:effectLst/>
                <a:uLnTx/>
                <a:uFillTx/>
                <a:latin typeface="Arial"/>
                <a:ea typeface="+mn-ea"/>
                <a:cs typeface="Arial"/>
              </a:rPr>
              <a:t>. 2020;34(9):1972-90. </a:t>
            </a:r>
            <a:r>
              <a:rPr kumimoji="0" lang="es-ES" sz="800" b="1" i="0" u="none" strike="noStrike" kern="1200" cap="none" spc="0" normalizeH="0" baseline="0" noProof="0" dirty="0">
                <a:ln>
                  <a:noFill/>
                </a:ln>
                <a:solidFill>
                  <a:srgbClr val="377E48"/>
                </a:solidFill>
                <a:effectLst/>
                <a:uLnTx/>
                <a:uFillTx/>
                <a:latin typeface="Arial"/>
                <a:ea typeface="+mn-ea"/>
                <a:cs typeface="Arial"/>
              </a:rPr>
              <a:t>2.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Drummond-</a:t>
            </a:r>
            <a:r>
              <a:rPr kumimoji="0" lang="es-ES" sz="800" b="0" i="0" u="none" strike="noStrike" kern="1200" cap="none" spc="0" normalizeH="0" baseline="0" noProof="0" dirty="0" err="1">
                <a:ln>
                  <a:noFill/>
                </a:ln>
                <a:solidFill>
                  <a:srgbClr val="585857"/>
                </a:solidFill>
                <a:effectLst/>
                <a:uLnTx/>
                <a:uFillTx/>
                <a:latin typeface="Arial"/>
                <a:ea typeface="+mn-ea"/>
                <a:cs typeface="Arial"/>
              </a:rPr>
              <a:t>Main</a:t>
            </a:r>
            <a:r>
              <a:rPr kumimoji="0" lang="es-ES" sz="800" b="0" i="0" u="none" strike="noStrike" kern="1200" cap="none" spc="0" normalizeH="0" baseline="0" noProof="0" dirty="0">
                <a:ln>
                  <a:noFill/>
                </a:ln>
                <a:solidFill>
                  <a:srgbClr val="585857"/>
                </a:solidFill>
                <a:effectLst/>
                <a:uLnTx/>
                <a:uFillTx/>
                <a:latin typeface="Arial"/>
                <a:ea typeface="+mn-ea"/>
                <a:cs typeface="Arial"/>
              </a:rPr>
              <a:t> C, Cooper EA,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Systematic</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review</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nondermatophyte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mold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diagnosis,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clinical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types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epidemiology</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b="0" i="0" u="none" strike="noStrike" kern="1200" cap="none" spc="0" normalizeH="0" baseline="0" noProof="0" dirty="0">
                <a:ln>
                  <a:noFill/>
                </a:ln>
                <a:solidFill>
                  <a:srgbClr val="585857"/>
                </a:solidFill>
                <a:effectLst/>
                <a:uLnTx/>
                <a:uFillTx/>
                <a:latin typeface="Arial"/>
                <a:ea typeface="+mn-ea"/>
                <a:cs typeface="Arial"/>
              </a:rPr>
              <a:t>. J Am Acad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2012;66(3):494-502.  </a:t>
            </a:r>
            <a:r>
              <a:rPr kumimoji="0" lang="es-ES" sz="800" b="1" i="0" u="none" strike="noStrike" kern="1200" cap="none" spc="0" normalizeH="0" baseline="0" noProof="0" dirty="0">
                <a:ln>
                  <a:noFill/>
                </a:ln>
                <a:solidFill>
                  <a:srgbClr val="377E48"/>
                </a:solidFill>
                <a:effectLst/>
                <a:uLnTx/>
                <a:uFillTx/>
                <a:latin typeface="Arial"/>
                <a:ea typeface="+mn-ea"/>
                <a:cs typeface="Arial"/>
              </a:rPr>
              <a:t>3</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Ameen</a:t>
            </a:r>
            <a:r>
              <a:rPr kumimoji="0" lang="es-ES" sz="800" b="0" i="0" u="none" strike="noStrike" kern="1200" cap="none" spc="0" normalizeH="0" baseline="0" noProof="0" dirty="0">
                <a:ln>
                  <a:noFill/>
                </a:ln>
                <a:solidFill>
                  <a:srgbClr val="585857"/>
                </a:solidFill>
                <a:effectLst/>
                <a:uLnTx/>
                <a:uFillTx/>
                <a:latin typeface="Arial"/>
                <a:ea typeface="+mn-ea"/>
                <a:cs typeface="Arial"/>
              </a:rPr>
              <a:t> M, Lear JT, Madan V, et al. British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Association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Dermatologists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guidelines</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for</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management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2014.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2014;171(5):937-58. </a:t>
            </a:r>
            <a:r>
              <a:rPr kumimoji="0" lang="es-ES" sz="800" b="1" i="0" u="none" strike="noStrike" kern="1200" cap="none" spc="0" normalizeH="0" baseline="0" noProof="0" dirty="0">
                <a:ln>
                  <a:noFill/>
                </a:ln>
                <a:solidFill>
                  <a:srgbClr val="377E48"/>
                </a:solidFill>
                <a:effectLst/>
                <a:uLnTx/>
                <a:uFillTx/>
                <a:latin typeface="Arial"/>
                <a:ea typeface="+mn-ea"/>
                <a:cs typeface="Arial"/>
              </a:rPr>
              <a:t>4. </a:t>
            </a:r>
            <a:r>
              <a:rPr kumimoji="0" lang="es-ES" sz="800" b="0" i="0" u="none" strike="noStrike" kern="1200" cap="none" spc="0" normalizeH="0" baseline="0" noProof="0" dirty="0">
                <a:ln>
                  <a:noFill/>
                </a:ln>
                <a:solidFill>
                  <a:srgbClr val="585857"/>
                </a:solidFill>
                <a:effectLst/>
                <a:uLnTx/>
                <a:uFillTx/>
                <a:latin typeface="Arial"/>
                <a:ea typeface="+mn-ea"/>
                <a:cs typeface="Arial"/>
              </a:rPr>
              <a:t>Monti 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Saccomani</a:t>
            </a:r>
            <a:r>
              <a:rPr kumimoji="0" lang="es-ES" sz="800" b="0" i="0" u="none" strike="noStrike" kern="1200" cap="none" spc="0" normalizeH="0" baseline="0" noProof="0" dirty="0">
                <a:ln>
                  <a:noFill/>
                </a:ln>
                <a:solidFill>
                  <a:srgbClr val="585857"/>
                </a:solidFill>
                <a:effectLst/>
                <a:uLnTx/>
                <a:uFillTx/>
                <a:latin typeface="Arial"/>
                <a:ea typeface="+mn-ea"/>
                <a:cs typeface="Arial"/>
              </a:rPr>
              <a:t> 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Chetoni</a:t>
            </a:r>
            <a:r>
              <a:rPr kumimoji="0" lang="es-ES" sz="800" b="0" i="0" u="none" strike="noStrike" kern="1200" cap="none" spc="0" normalizeH="0" baseline="0" noProof="0" dirty="0">
                <a:ln>
                  <a:noFill/>
                </a:ln>
                <a:solidFill>
                  <a:srgbClr val="585857"/>
                </a:solidFill>
                <a:effectLst/>
                <a:uLnTx/>
                <a:uFillTx/>
                <a:latin typeface="Arial"/>
                <a:ea typeface="+mn-ea"/>
                <a:cs typeface="Arial"/>
              </a:rPr>
              <a:t> P,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Hydrosoluble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medicated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lacquers</a:t>
            </a:r>
            <a:r>
              <a:rPr kumimoji="0" lang="es-ES" sz="800" b="0" i="0" u="none" strike="noStrike" kern="1200" cap="none" spc="0" normalizeH="0" baseline="0" noProof="0" dirty="0">
                <a:ln>
                  <a:noFill/>
                </a:ln>
                <a:solidFill>
                  <a:srgbClr val="585857"/>
                </a:solidFill>
                <a:effectLst/>
                <a:uLnTx/>
                <a:uFillTx/>
                <a:latin typeface="Arial"/>
                <a:ea typeface="+mn-ea"/>
                <a:cs typeface="Arial"/>
              </a:rPr>
              <a:t>: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drug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permeation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corresponding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antimycotic</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b="0" i="0" u="none" strike="noStrike" kern="1200" cap="none" spc="0" normalizeH="0" baseline="0" noProof="0" dirty="0">
                <a:ln>
                  <a:noFill/>
                </a:ln>
                <a:solidFill>
                  <a:srgbClr val="585857"/>
                </a:solidFill>
                <a:effectLst/>
                <a:uLnTx/>
                <a:uFillTx/>
                <a:latin typeface="Arial"/>
                <a:ea typeface="+mn-ea"/>
                <a:cs typeface="Arial"/>
              </a:rPr>
              <a:t>.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2010;162(2):311-7. </a:t>
            </a:r>
            <a:r>
              <a:rPr kumimoji="0" lang="es-ES" sz="800" b="1" i="0" u="none" strike="noStrike" kern="1200" cap="none" spc="0" normalizeH="0" baseline="0" noProof="0" dirty="0">
                <a:ln>
                  <a:noFill/>
                </a:ln>
                <a:solidFill>
                  <a:srgbClr val="377E48"/>
                </a:solidFill>
                <a:effectLst/>
                <a:uLnTx/>
                <a:uFillTx/>
                <a:latin typeface="Arial"/>
                <a:ea typeface="+mn-ea"/>
                <a:cs typeface="Arial"/>
              </a:rPr>
              <a:t>5. </a:t>
            </a:r>
            <a:r>
              <a:rPr kumimoji="0" lang="es-ES" sz="800" b="0" i="0" u="none" strike="noStrike" kern="1200" cap="none" spc="0" normalizeH="0" baseline="0" noProof="0" dirty="0">
                <a:ln>
                  <a:noFill/>
                </a:ln>
                <a:solidFill>
                  <a:srgbClr val="585857"/>
                </a:solidFill>
                <a:effectLst/>
                <a:uLnTx/>
                <a:uFillTx/>
                <a:latin typeface="Arial"/>
                <a:ea typeface="+mn-ea"/>
                <a:cs typeface="Arial"/>
              </a:rPr>
              <a:t>Gupta AK, </a:t>
            </a:r>
            <a:r>
              <a:rPr kumimoji="0" lang="es-ES" sz="800" b="0" i="0" u="none" strike="noStrike" kern="1200" cap="none" spc="0" normalizeH="0" baseline="0" noProof="0" dirty="0" err="1">
                <a:ln>
                  <a:noFill/>
                </a:ln>
                <a:solidFill>
                  <a:srgbClr val="585857"/>
                </a:solidFill>
                <a:effectLst/>
                <a:uLnTx/>
                <a:uFillTx/>
                <a:latin typeface="Arial"/>
                <a:ea typeface="+mn-ea"/>
                <a:cs typeface="Arial"/>
              </a:rPr>
              <a:t>Kohli</a:t>
            </a:r>
            <a:r>
              <a:rPr kumimoji="0" lang="es-ES" sz="800" b="0" i="0" u="none" strike="noStrike" kern="1200" cap="none" spc="0" normalizeH="0" baseline="0" noProof="0" dirty="0">
                <a:ln>
                  <a:noFill/>
                </a:ln>
                <a:solidFill>
                  <a:srgbClr val="585857"/>
                </a:solidFill>
                <a:effectLst/>
                <a:uLnTx/>
                <a:uFillTx/>
                <a:latin typeface="Arial"/>
                <a:ea typeface="+mn-ea"/>
                <a:cs typeface="Arial"/>
              </a:rPr>
              <a:t> Y.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susceptibility</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testing</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terbinafi</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ketoconazole</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itraconazole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against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dermatophytes</a:t>
            </a:r>
            <a:r>
              <a:rPr kumimoji="0" lang="es-ES" sz="800" b="0" i="0" u="none" strike="noStrike" kern="1200" cap="none" spc="0" normalizeH="0" baseline="0" noProof="0" dirty="0">
                <a:ln>
                  <a:noFill/>
                </a:ln>
                <a:solidFill>
                  <a:srgbClr val="585857"/>
                </a:solidFill>
                <a:effectLst/>
                <a:uLnTx/>
                <a:uFillTx/>
                <a:latin typeface="Arial"/>
                <a:ea typeface="+mn-ea"/>
                <a:cs typeface="Arial"/>
              </a:rPr>
              <a:t> and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nondermatophytes</a:t>
            </a:r>
            <a:r>
              <a:rPr kumimoji="0" lang="es-ES" sz="800" b="0" i="0" u="none" strike="noStrike" kern="1200" cap="none" spc="0" normalizeH="0" baseline="0" noProof="0" dirty="0">
                <a:ln>
                  <a:noFill/>
                </a:ln>
                <a:solidFill>
                  <a:srgbClr val="585857"/>
                </a:solidFill>
                <a:effectLst/>
                <a:uLnTx/>
                <a:uFillTx/>
                <a:latin typeface="Arial"/>
                <a:ea typeface="+mn-ea"/>
                <a:cs typeface="Arial"/>
              </a:rPr>
              <a:t>, and in vitro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evaluation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combination</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antifungal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activity</a:t>
            </a:r>
            <a:r>
              <a:rPr kumimoji="0" lang="es-ES" sz="800" b="0" i="0" u="none" strike="noStrike" kern="1200" cap="none" spc="0" normalizeH="0" baseline="0" noProof="0" dirty="0">
                <a:ln>
                  <a:noFill/>
                </a:ln>
                <a:solidFill>
                  <a:srgbClr val="585857"/>
                </a:solidFill>
                <a:effectLst/>
                <a:uLnTx/>
                <a:uFillTx/>
                <a:latin typeface="Arial"/>
                <a:ea typeface="+mn-ea"/>
                <a:cs typeface="Arial"/>
              </a:rPr>
              <a:t>. Br J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Dermatol</a:t>
            </a:r>
            <a:r>
              <a:rPr kumimoji="0" lang="es-ES" sz="800" b="0" i="0" u="none" strike="noStrike" kern="1200" cap="none" spc="0" normalizeH="0" baseline="0" noProof="0" dirty="0">
                <a:ln>
                  <a:noFill/>
                </a:ln>
                <a:solidFill>
                  <a:srgbClr val="585857"/>
                </a:solidFill>
                <a:effectLst/>
                <a:uLnTx/>
                <a:uFillTx/>
                <a:latin typeface="Arial"/>
                <a:ea typeface="+mn-ea"/>
                <a:cs typeface="Arial"/>
              </a:rPr>
              <a:t>. 2003;149(2):296-305. </a:t>
            </a:r>
            <a:r>
              <a:rPr kumimoji="0" lang="es-ES" sz="800" b="1" i="0" u="none" strike="noStrike" kern="1200" cap="none" spc="0" normalizeH="0" baseline="0" noProof="0" dirty="0">
                <a:ln>
                  <a:noFill/>
                </a:ln>
                <a:solidFill>
                  <a:srgbClr val="377E48"/>
                </a:solidFill>
                <a:effectLst/>
                <a:uLnTx/>
                <a:uFillTx/>
                <a:latin typeface="Arial"/>
                <a:ea typeface="+mn-ea"/>
                <a:cs typeface="Arial"/>
              </a:rPr>
              <a:t>6. </a:t>
            </a:r>
            <a:r>
              <a:rPr kumimoji="0" lang="es-ES" sz="800" b="0" i="0" u="none" strike="noStrike" kern="1200" cap="none" spc="0" normalizeH="0" baseline="0" noProof="0" dirty="0">
                <a:ln>
                  <a:noFill/>
                </a:ln>
                <a:solidFill>
                  <a:srgbClr val="585857"/>
                </a:solidFill>
                <a:effectLst/>
                <a:uLnTx/>
                <a:uFillTx/>
                <a:latin typeface="Arial"/>
                <a:ea typeface="+mn-ea"/>
                <a:cs typeface="Arial"/>
              </a:rPr>
              <a:t>CIMA AEMPS.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Ony-Tec</a:t>
            </a:r>
            <a:r>
              <a:rPr kumimoji="0" lang="es-ES" sz="800" b="0" i="0" u="none" strike="noStrike" kern="1200" cap="none" spc="0" normalizeH="0" baseline="0" noProof="0" dirty="0">
                <a:ln>
                  <a:noFill/>
                </a:ln>
                <a:solidFill>
                  <a:srgbClr val="585857"/>
                </a:solidFill>
                <a:effectLst/>
                <a:uLnTx/>
                <a:uFillTx/>
                <a:latin typeface="Arial"/>
                <a:ea typeface="+mn-ea"/>
                <a:cs typeface="Arial"/>
              </a:rPr>
              <a:t>® Ficha Técnica (internet). Fecha de acceso: enero 2023. </a:t>
            </a:r>
            <a:r>
              <a:rPr kumimoji="0" lang="es-ES" sz="800" b="1" i="0" u="none" strike="noStrike" kern="1200" cap="none" spc="0" normalizeH="0" baseline="0" noProof="0" dirty="0">
                <a:ln>
                  <a:noFill/>
                </a:ln>
                <a:solidFill>
                  <a:srgbClr val="377E48"/>
                </a:solidFill>
                <a:effectLst/>
                <a:uLnTx/>
                <a:uFillTx/>
                <a:latin typeface="Arial"/>
                <a:ea typeface="+mn-ea"/>
                <a:cs typeface="Arial"/>
              </a:rPr>
              <a:t>7</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Iorizzo</a:t>
            </a:r>
            <a:r>
              <a:rPr kumimoji="0" lang="es-ES" sz="800" b="0" i="0" u="none" strike="noStrike" kern="1200" cap="none" spc="0" normalizeH="0" baseline="0" noProof="0" dirty="0">
                <a:ln>
                  <a:noFill/>
                </a:ln>
                <a:solidFill>
                  <a:srgbClr val="585857"/>
                </a:solidFill>
                <a:effectLst/>
                <a:uLnTx/>
                <a:uFillTx/>
                <a:latin typeface="Arial"/>
                <a:ea typeface="+mn-ea"/>
                <a:cs typeface="Arial"/>
              </a:rPr>
              <a:t> M, </a:t>
            </a:r>
            <a:r>
              <a:rPr kumimoji="0" lang="es-ES" sz="800" b="0" i="0" u="none" strike="noStrike" kern="1200" cap="none" spc="0" normalizeH="0" baseline="0" noProof="0" dirty="0" err="1">
                <a:ln>
                  <a:noFill/>
                </a:ln>
                <a:solidFill>
                  <a:srgbClr val="585857"/>
                </a:solidFill>
                <a:effectLst/>
                <a:uLnTx/>
                <a:uFillTx/>
                <a:latin typeface="Arial"/>
                <a:ea typeface="+mn-ea"/>
                <a:cs typeface="Arial"/>
              </a:rPr>
              <a:t>Hartmane</a:t>
            </a:r>
            <a:r>
              <a:rPr kumimoji="0" lang="es-ES" sz="800" b="0" i="0" u="none" strike="noStrike" kern="1200" cap="none" spc="0" normalizeH="0" baseline="0" noProof="0" dirty="0">
                <a:ln>
                  <a:noFill/>
                </a:ln>
                <a:solidFill>
                  <a:srgbClr val="585857"/>
                </a:solidFill>
                <a:effectLst/>
                <a:uLnTx/>
                <a:uFillTx/>
                <a:latin typeface="Arial"/>
                <a:ea typeface="+mn-ea"/>
                <a:cs typeface="Arial"/>
              </a:rPr>
              <a:t> I,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Derveniece</a:t>
            </a:r>
            <a:r>
              <a:rPr kumimoji="0" lang="es-ES" sz="800" b="0" i="0" u="none" strike="noStrike" kern="1200" cap="none" spc="0" normalizeH="0" baseline="0" noProof="0" dirty="0">
                <a:ln>
                  <a:noFill/>
                </a:ln>
                <a:solidFill>
                  <a:srgbClr val="585857"/>
                </a:solidFill>
                <a:effectLst/>
                <a:uLnTx/>
                <a:uFillTx/>
                <a:latin typeface="Arial"/>
                <a:ea typeface="+mn-ea"/>
                <a:cs typeface="Arial"/>
              </a:rPr>
              <a:t> A, et al.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Ciclopirox</a:t>
            </a:r>
            <a:r>
              <a:rPr kumimoji="0" lang="es-ES" sz="800" b="0" i="0" u="none" strike="noStrike" kern="1200" cap="none" spc="0" normalizeH="0" baseline="0" noProof="0" dirty="0">
                <a:ln>
                  <a:noFill/>
                </a:ln>
                <a:solidFill>
                  <a:srgbClr val="585857"/>
                </a:solidFill>
                <a:effectLst/>
                <a:uLnTx/>
                <a:uFillTx/>
                <a:latin typeface="Arial"/>
                <a:ea typeface="+mn-ea"/>
                <a:cs typeface="Arial"/>
              </a:rPr>
              <a:t> 8% HPCH </a:t>
            </a:r>
            <a:r>
              <a:rPr kumimoji="0" lang="es-ES" sz="800" b="0" i="0" u="none" strike="noStrike" kern="1200" cap="none" spc="0" normalizeH="0" baseline="0" noProof="0" dirty="0" err="1">
                <a:ln>
                  <a:noFill/>
                </a:ln>
                <a:solidFill>
                  <a:srgbClr val="585857"/>
                </a:solidFill>
                <a:effectLst/>
                <a:uLnTx/>
                <a:uFillTx/>
                <a:latin typeface="Arial"/>
                <a:ea typeface="+mn-ea"/>
                <a:cs typeface="Arial"/>
              </a:rPr>
              <a:t>Nail</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Lacquer</a:t>
            </a:r>
            <a:r>
              <a:rPr kumimoji="0" lang="es-ES" sz="800" b="0" i="0" u="none" strike="noStrike" kern="1200" cap="none" spc="0" normalizeH="0" baseline="0" noProof="0" dirty="0">
                <a:ln>
                  <a:noFill/>
                </a:ln>
                <a:solidFill>
                  <a:srgbClr val="585857"/>
                </a:solidFill>
                <a:effectLst/>
                <a:uLnTx/>
                <a:uFillTx/>
                <a:latin typeface="Arial"/>
                <a:ea typeface="+mn-ea"/>
                <a:cs typeface="Arial"/>
              </a:rPr>
              <a:t> in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the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Treatment</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of</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Mild-to-Moderate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Onychomycosis</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Randomized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Double-Blind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Amorolfine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Controlled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Study</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Using</a:t>
            </a:r>
            <a:r>
              <a:rPr kumimoji="0" lang="es-ES" sz="800" b="0" i="0" u="none" strike="noStrike" kern="1200" cap="none" spc="0" normalizeH="0" baseline="0" noProof="0" dirty="0">
                <a:ln>
                  <a:noFill/>
                </a:ln>
                <a:solidFill>
                  <a:srgbClr val="585857"/>
                </a:solidFill>
                <a:effectLst/>
                <a:uLnTx/>
                <a:uFillTx/>
                <a:latin typeface="Arial"/>
                <a:ea typeface="+mn-ea"/>
                <a:cs typeface="Arial"/>
              </a:rPr>
              <a:t> a </a:t>
            </a:r>
            <a:r>
              <a:rPr kumimoji="0" lang="es-ES" sz="800" b="0" i="0" u="none" strike="noStrike" kern="1200" cap="none" spc="0" normalizeH="0" baseline="0" noProof="0" dirty="0" err="1">
                <a:ln>
                  <a:noFill/>
                </a:ln>
                <a:solidFill>
                  <a:srgbClr val="585857"/>
                </a:solidFill>
                <a:effectLst/>
                <a:uLnTx/>
                <a:uFillTx/>
                <a:latin typeface="Arial"/>
                <a:ea typeface="+mn-ea"/>
                <a:cs typeface="Arial"/>
              </a:rPr>
              <a:t>Blinded</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Evaluator</a:t>
            </a:r>
            <a:r>
              <a:rPr kumimoji="0" lang="es-ES" sz="800" b="0" i="0" u="none" strike="noStrike" kern="1200" cap="none" spc="0" normalizeH="0" baseline="0" noProof="0" dirty="0">
                <a:ln>
                  <a:noFill/>
                </a:ln>
                <a:solidFill>
                  <a:srgbClr val="585857"/>
                </a:solidFill>
                <a:effectLst/>
                <a:uLnTx/>
                <a:uFillTx/>
                <a:latin typeface="Arial"/>
                <a:ea typeface="+mn-ea"/>
                <a:cs typeface="Arial"/>
              </a:rPr>
              <a:t>. Skin </a:t>
            </a:r>
            <a:r>
              <a:rPr kumimoji="0" lang="es-ES" sz="800" b="0" i="0" u="none" strike="noStrike" kern="1200" cap="none" spc="0" normalizeH="0" baseline="0" noProof="0" dirty="0" err="1">
                <a:ln>
                  <a:noFill/>
                </a:ln>
                <a:solidFill>
                  <a:srgbClr val="585857"/>
                </a:solidFill>
                <a:effectLst/>
                <a:uLnTx/>
                <a:uFillTx/>
                <a:latin typeface="Arial"/>
                <a:ea typeface="+mn-ea"/>
                <a:cs typeface="Arial"/>
              </a:rPr>
              <a:t>Appendage</a:t>
            </a:r>
            <a:r>
              <a:rPr kumimoji="0" lang="es-ES" sz="800" b="0" i="0" u="none" strike="noStrike" kern="1200" cap="none" spc="0" normalizeH="0" baseline="0" noProof="0" dirty="0">
                <a:ln>
                  <a:noFill/>
                </a:ln>
                <a:solidFill>
                  <a:srgbClr val="585857"/>
                </a:solidFill>
                <a:effectLst/>
                <a:uLnTx/>
                <a:uFillTx/>
                <a:latin typeface="Arial"/>
                <a:ea typeface="+mn-ea"/>
                <a:cs typeface="Arial"/>
              </a:rPr>
              <a:t> </a:t>
            </a:r>
            <a:r>
              <a:rPr kumimoji="0" lang="es-ES" sz="800" b="0" i="0" u="none" strike="noStrike" kern="1200" cap="none" spc="0" normalizeH="0" baseline="0" noProof="0" dirty="0" err="1">
                <a:ln>
                  <a:noFill/>
                </a:ln>
                <a:solidFill>
                  <a:srgbClr val="585857"/>
                </a:solidFill>
                <a:effectLst/>
                <a:uLnTx/>
                <a:uFillTx/>
                <a:latin typeface="Arial"/>
                <a:ea typeface="+mn-ea"/>
                <a:cs typeface="Arial"/>
              </a:rPr>
              <a:t>Disord</a:t>
            </a:r>
            <a:r>
              <a:rPr kumimoji="0" lang="es-ES" sz="800" b="0" i="0" u="none" strike="noStrike" kern="1200" cap="none" spc="0" normalizeH="0" baseline="0" noProof="0" dirty="0">
                <a:ln>
                  <a:noFill/>
                </a:ln>
                <a:solidFill>
                  <a:srgbClr val="585857"/>
                </a:solidFill>
                <a:effectLst/>
                <a:uLnTx/>
                <a:uFillTx/>
                <a:latin typeface="Arial"/>
                <a:ea typeface="+mn-ea"/>
                <a:cs typeface="Arial"/>
              </a:rPr>
              <a:t>. 2016;1(3):134-40.</a:t>
            </a:r>
            <a:endParaRPr kumimoji="0" lang="en-US" sz="1800" b="0" i="0" u="none" strike="noStrike" kern="1200" cap="none" spc="0" normalizeH="0" baseline="0" noProof="0" dirty="0">
              <a:ln>
                <a:noFill/>
              </a:ln>
              <a:solidFill>
                <a:srgbClr val="585857"/>
              </a:solidFill>
              <a:effectLst/>
              <a:uLnTx/>
              <a:uFillTx/>
              <a:latin typeface="Calibri" panose="020F0502020204030204"/>
              <a:ea typeface="+mn-ea"/>
              <a:cs typeface="Calibri"/>
            </a:endParaRPr>
          </a:p>
        </p:txBody>
      </p:sp>
      <p:sp>
        <p:nvSpPr>
          <p:cNvPr id="10" name="CuadroTexto 9">
            <a:extLst>
              <a:ext uri="{FF2B5EF4-FFF2-40B4-BE49-F238E27FC236}">
                <a16:creationId xmlns:a16="http://schemas.microsoft.com/office/drawing/2014/main" id="{61DEA68A-E020-5E94-AF08-427C56C51F18}"/>
              </a:ext>
            </a:extLst>
          </p:cNvPr>
          <p:cNvSpPr txBox="1"/>
          <p:nvPr/>
        </p:nvSpPr>
        <p:spPr>
          <a:xfrm>
            <a:off x="891219" y="1828509"/>
            <a:ext cx="2349131"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CONCLUSIONES</a:t>
            </a:r>
          </a:p>
        </p:txBody>
      </p:sp>
      <p:sp>
        <p:nvSpPr>
          <p:cNvPr id="11" name="Marcador de contenido 3">
            <a:extLst>
              <a:ext uri="{FF2B5EF4-FFF2-40B4-BE49-F238E27FC236}">
                <a16:creationId xmlns:a16="http://schemas.microsoft.com/office/drawing/2014/main" id="{18C7F07A-548C-D43C-5F6F-50FD7826F05C}"/>
              </a:ext>
            </a:extLst>
          </p:cNvPr>
          <p:cNvSpPr txBox="1">
            <a:spLocks/>
          </p:cNvSpPr>
          <p:nvPr/>
        </p:nvSpPr>
        <p:spPr>
          <a:xfrm>
            <a:off x="589934" y="2422130"/>
            <a:ext cx="10817225" cy="26931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Este caso muestra la eficacia de </a:t>
            </a: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contra los hongos no dermatofitos</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responsables de aproximadamente el 20% de los casos de onicomicosis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que a menudo,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no responden a los antifúngicos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onicomicosis causada por hongos no dermatofitos es difícil de curar</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 el éxito de los medicamentos tópicos depende en gran medida de la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capacidad de concentrar el fármaco en el lugar de acción</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s-E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tiene una </a:t>
            </a:r>
            <a:r>
              <a:rPr kumimoji="0" lang="es-ES"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amplia actividad antifúngica frente a dermatofitos, levaduras y otros hongos no dermatofitos</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5,6</a:t>
            </a:r>
          </a:p>
          <a:p>
            <a:pPr marL="228600" marR="0" lvl="0" indent="-228600" algn="l" defTabSz="914400" rtl="0" eaLnBrk="1" fontAlgn="auto" latinLnBrk="0" hangingPunct="1">
              <a:lnSpc>
                <a:spcPct val="90000"/>
              </a:lnSpc>
              <a:spcBef>
                <a:spcPts val="1000"/>
              </a:spcBef>
              <a:spcAft>
                <a:spcPts val="1800"/>
              </a:spcAft>
              <a:buClr>
                <a:srgbClr val="377E48"/>
              </a:buClr>
              <a:buSzTx/>
              <a:buFont typeface="Arial" panose="020B0604020202020204" pitchFamily="34" charset="0"/>
              <a:buBlip>
                <a:blip r:embed="rId2"/>
              </a:buBlip>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Ony</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a:t>
            </a:r>
            <a:r>
              <a:rPr kumimoji="0" lang="es-E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no genera </a:t>
            </a:r>
            <a:r>
              <a:rPr kumimoji="0" lang="en-GB" sz="1600" b="1" i="0" u="none" strike="noStrike" kern="1200" cap="none" spc="0" normalizeH="0" baseline="0" noProof="0" dirty="0" err="1">
                <a:ln>
                  <a:noFill/>
                </a:ln>
                <a:solidFill>
                  <a:srgbClr val="377E48"/>
                </a:solidFill>
                <a:effectLst/>
                <a:uLnTx/>
                <a:uFillTx/>
                <a:latin typeface="Arial" panose="020B0604020202020204" pitchFamily="34" charset="0"/>
                <a:ea typeface="+mn-ea"/>
                <a:cs typeface="Arial" panose="020B0604020202020204" pitchFamily="34" charset="0"/>
              </a:rPr>
              <a:t>resistencia</a:t>
            </a:r>
            <a:r>
              <a:rPr kumimoji="0" lang="en-GB" sz="1600" b="1" i="0" u="none" strike="noStrike" kern="1200" cap="none" spc="0" normalizeH="0" baseline="0" noProof="0" dirty="0">
                <a:ln>
                  <a:noFill/>
                </a:ln>
                <a:solidFill>
                  <a:srgbClr val="377E48"/>
                </a:solidFill>
                <a:effectLst/>
                <a:uLnTx/>
                <a:uFillTx/>
                <a:latin typeface="Arial" panose="020B0604020202020204" pitchFamily="34" charset="0"/>
                <a:ea typeface="+mn-ea"/>
                <a:cs typeface="Arial" panose="020B0604020202020204" pitchFamily="34" charset="0"/>
              </a:rPr>
              <a:t> fúngica</a:t>
            </a:r>
            <a:r>
              <a:rPr kumimoji="0" lang="en-GB"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267275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E87EB74E-AB94-3E0A-9C0C-C71C4569DDB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2C5309-20F9-1B17-6BCD-E0F2F386E5E5}"/>
              </a:ext>
            </a:extLst>
          </p:cNvPr>
          <p:cNvSpPr txBox="1"/>
          <p:nvPr/>
        </p:nvSpPr>
        <p:spPr>
          <a:xfrm>
            <a:off x="1937659" y="6267939"/>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Tree>
    <p:extLst>
      <p:ext uri="{BB962C8B-B14F-4D97-AF65-F5344CB8AC3E}">
        <p14:creationId xmlns:p14="http://schemas.microsoft.com/office/powerpoint/2010/main" val="3629752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60BA7175-3DDC-95BC-E7C5-8D03B65F9E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ángulo 18">
            <a:extLst>
              <a:ext uri="{FF2B5EF4-FFF2-40B4-BE49-F238E27FC236}">
                <a16:creationId xmlns:a16="http://schemas.microsoft.com/office/drawing/2014/main" id="{D5F090A5-3EC0-3F3F-6457-4A51D10F41EC}"/>
              </a:ext>
            </a:extLst>
          </p:cNvPr>
          <p:cNvSpPr/>
          <p:nvPr/>
        </p:nvSpPr>
        <p:spPr>
          <a:xfrm>
            <a:off x="0" y="1404732"/>
            <a:ext cx="12192000" cy="44527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Picture 4">
            <a:extLst>
              <a:ext uri="{FF2B5EF4-FFF2-40B4-BE49-F238E27FC236}">
                <a16:creationId xmlns:a16="http://schemas.microsoft.com/office/drawing/2014/main" id="{A0399886-8DD0-89C7-4C88-FB9A9631F73A}"/>
              </a:ext>
            </a:extLst>
          </p:cNvPr>
          <p:cNvPicPr>
            <a:picLocks noChangeAspect="1"/>
          </p:cNvPicPr>
          <p:nvPr/>
        </p:nvPicPr>
        <p:blipFill>
          <a:blip r:embed="rId4"/>
          <a:srcRect l="59539"/>
          <a:stretch/>
        </p:blipFill>
        <p:spPr>
          <a:xfrm>
            <a:off x="8768886" y="1966775"/>
            <a:ext cx="2130379" cy="2190896"/>
          </a:xfrm>
          <a:prstGeom prst="rect">
            <a:avLst/>
          </a:prstGeom>
        </p:spPr>
      </p:pic>
      <p:sp>
        <p:nvSpPr>
          <p:cNvPr id="11" name="TextBox 5">
            <a:extLst>
              <a:ext uri="{FF2B5EF4-FFF2-40B4-BE49-F238E27FC236}">
                <a16:creationId xmlns:a16="http://schemas.microsoft.com/office/drawing/2014/main" id="{8CFE5046-68EC-9D81-2E66-DDDA27A10C90}"/>
              </a:ext>
            </a:extLst>
          </p:cNvPr>
          <p:cNvSpPr txBox="1"/>
          <p:nvPr/>
        </p:nvSpPr>
        <p:spPr>
          <a:xfrm>
            <a:off x="5015963" y="4173148"/>
            <a:ext cx="2931426" cy="861774"/>
          </a:xfrm>
          <a:prstGeom prst="rect">
            <a:avLst/>
          </a:prstGeom>
          <a:noFill/>
        </p:spPr>
        <p:txBody>
          <a:bodyPr wrap="square">
            <a:spAutoFit/>
          </a:bodyPr>
          <a:lstStyle/>
          <a:p>
            <a:r>
              <a:rPr lang="en-US" sz="1000" b="1" dirty="0">
                <a:solidFill>
                  <a:srgbClr val="012754"/>
                </a:solidFill>
                <a:latin typeface="Century Gothic" panose="020B0502020202020204" pitchFamily="34" charset="0"/>
              </a:rPr>
              <a:t>Presentación 5 </a:t>
            </a:r>
            <a:r>
              <a:rPr lang="en-US" sz="1000" b="1" dirty="0" err="1">
                <a:solidFill>
                  <a:srgbClr val="012754"/>
                </a:solidFill>
                <a:latin typeface="Century Gothic" panose="020B0502020202020204" pitchFamily="34" charset="0"/>
              </a:rPr>
              <a:t>sobres</a:t>
            </a:r>
            <a:r>
              <a:rPr lang="en-US" sz="1000" b="1" dirty="0">
                <a:solidFill>
                  <a:srgbClr val="012754"/>
                </a:solidFill>
                <a:latin typeface="Century Gothic" panose="020B0502020202020204" pitchFamily="34" charset="0"/>
              </a:rPr>
              <a:t> de 250 mg </a:t>
            </a:r>
            <a:r>
              <a:rPr lang="en-US" sz="1000" dirty="0">
                <a:solidFill>
                  <a:srgbClr val="012754"/>
                </a:solidFill>
                <a:latin typeface="Century Gothic" panose="020B0502020202020204" pitchFamily="34" charset="0"/>
              </a:rPr>
              <a:t>y PVP (IVA): 75,95 €. Con </a:t>
            </a:r>
            <a:r>
              <a:rPr lang="en-US" sz="1000" dirty="0" err="1">
                <a:solidFill>
                  <a:srgbClr val="012754"/>
                </a:solidFill>
                <a:latin typeface="Century Gothic" panose="020B0502020202020204" pitchFamily="34" charset="0"/>
              </a:rPr>
              <a:t>receta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médica</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Dispensación</a:t>
            </a:r>
            <a:r>
              <a:rPr lang="en-US" sz="1000" dirty="0">
                <a:solidFill>
                  <a:srgbClr val="012754"/>
                </a:solidFill>
                <a:latin typeface="Century Gothic" panose="020B0502020202020204" pitchFamily="34" charset="0"/>
              </a:rPr>
              <a:t> en </a:t>
            </a:r>
            <a:r>
              <a:rPr lang="en-US" sz="1000" dirty="0" err="1">
                <a:solidFill>
                  <a:srgbClr val="012754"/>
                </a:solidFill>
                <a:latin typeface="Century Gothic" panose="020B0502020202020204" pitchFamily="34" charset="0"/>
              </a:rPr>
              <a:t>farmacias</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Incluido</a:t>
            </a:r>
            <a:r>
              <a:rPr lang="en-US" sz="1000" dirty="0">
                <a:solidFill>
                  <a:srgbClr val="012754"/>
                </a:solidFill>
                <a:latin typeface="Century Gothic" panose="020B0502020202020204" pitchFamily="34" charset="0"/>
              </a:rPr>
              <a:t> en la </a:t>
            </a:r>
            <a:r>
              <a:rPr lang="en-US" sz="1000" dirty="0" err="1">
                <a:solidFill>
                  <a:srgbClr val="012754"/>
                </a:solidFill>
                <a:latin typeface="Century Gothic" panose="020B0502020202020204" pitchFamily="34" charset="0"/>
              </a:rPr>
              <a:t>prestación</a:t>
            </a:r>
            <a:r>
              <a:rPr lang="en-US" sz="1000" dirty="0">
                <a:solidFill>
                  <a:srgbClr val="012754"/>
                </a:solidFill>
                <a:latin typeface="Century Gothic" panose="020B0502020202020204" pitchFamily="34" charset="0"/>
              </a:rPr>
              <a:t> </a:t>
            </a:r>
            <a:r>
              <a:rPr lang="en-US" sz="1000" dirty="0" err="1">
                <a:solidFill>
                  <a:srgbClr val="012754"/>
                </a:solidFill>
                <a:latin typeface="Century Gothic" panose="020B0502020202020204" pitchFamily="34" charset="0"/>
              </a:rPr>
              <a:t>farmacéutica</a:t>
            </a:r>
            <a:r>
              <a:rPr lang="en-US" sz="1000" dirty="0">
                <a:solidFill>
                  <a:srgbClr val="012754"/>
                </a:solidFill>
                <a:latin typeface="Century Gothic" panose="020B0502020202020204" pitchFamily="34" charset="0"/>
              </a:rPr>
              <a:t> del S.N.S. con </a:t>
            </a:r>
            <a:r>
              <a:rPr lang="en-US" sz="1000" dirty="0" err="1">
                <a:solidFill>
                  <a:srgbClr val="012754"/>
                </a:solidFill>
                <a:latin typeface="Century Gothic" panose="020B0502020202020204" pitchFamily="34" charset="0"/>
              </a:rPr>
              <a:t>visado</a:t>
            </a:r>
            <a:r>
              <a:rPr lang="en-US" sz="1000" dirty="0">
                <a:solidFill>
                  <a:srgbClr val="012754"/>
                </a:solidFill>
                <a:latin typeface="Century Gothic" panose="020B0502020202020204" pitchFamily="34" charset="0"/>
              </a:rPr>
              <a:t> de  </a:t>
            </a:r>
            <a:r>
              <a:rPr lang="en-US" sz="1000" dirty="0" err="1">
                <a:solidFill>
                  <a:srgbClr val="012754"/>
                </a:solidFill>
                <a:latin typeface="Century Gothic" panose="020B0502020202020204" pitchFamily="34" charset="0"/>
              </a:rPr>
              <a:t>inspección</a:t>
            </a:r>
            <a:r>
              <a:rPr lang="en-US" sz="1000" dirty="0">
                <a:solidFill>
                  <a:srgbClr val="012754"/>
                </a:solidFill>
                <a:latin typeface="Century Gothic" panose="020B0502020202020204" pitchFamily="34" charset="0"/>
              </a:rPr>
              <a:t>.</a:t>
            </a:r>
          </a:p>
        </p:txBody>
      </p:sp>
      <p:pic>
        <p:nvPicPr>
          <p:cNvPr id="12" name="Picture 6">
            <a:extLst>
              <a:ext uri="{FF2B5EF4-FFF2-40B4-BE49-F238E27FC236}">
                <a16:creationId xmlns:a16="http://schemas.microsoft.com/office/drawing/2014/main" id="{6838C43E-36C4-3CFB-2F9B-61196EB66236}"/>
              </a:ext>
            </a:extLst>
          </p:cNvPr>
          <p:cNvPicPr>
            <a:picLocks noChangeAspect="1"/>
          </p:cNvPicPr>
          <p:nvPr/>
        </p:nvPicPr>
        <p:blipFill>
          <a:blip r:embed="rId5"/>
          <a:srcRect/>
          <a:stretch/>
        </p:blipFill>
        <p:spPr>
          <a:xfrm>
            <a:off x="5063150" y="2266052"/>
            <a:ext cx="1743065" cy="1738263"/>
          </a:xfrm>
          <a:prstGeom prst="rect">
            <a:avLst/>
          </a:prstGeom>
        </p:spPr>
      </p:pic>
      <p:pic>
        <p:nvPicPr>
          <p:cNvPr id="13" name="Picture 8">
            <a:extLst>
              <a:ext uri="{FF2B5EF4-FFF2-40B4-BE49-F238E27FC236}">
                <a16:creationId xmlns:a16="http://schemas.microsoft.com/office/drawing/2014/main" id="{D0C0B38F-DD49-C830-3738-4F9E3447FCB6}"/>
              </a:ext>
            </a:extLst>
          </p:cNvPr>
          <p:cNvPicPr>
            <a:picLocks noChangeAspect="1"/>
          </p:cNvPicPr>
          <p:nvPr/>
        </p:nvPicPr>
        <p:blipFill>
          <a:blip r:embed="rId6"/>
          <a:srcRect t="17305" r="69478"/>
          <a:stretch/>
        </p:blipFill>
        <p:spPr>
          <a:xfrm>
            <a:off x="945336" y="2251765"/>
            <a:ext cx="1916965" cy="1905906"/>
          </a:xfrm>
          <a:prstGeom prst="rect">
            <a:avLst/>
          </a:prstGeom>
        </p:spPr>
      </p:pic>
      <p:sp>
        <p:nvSpPr>
          <p:cNvPr id="16" name="TextBox 12">
            <a:extLst>
              <a:ext uri="{FF2B5EF4-FFF2-40B4-BE49-F238E27FC236}">
                <a16:creationId xmlns:a16="http://schemas.microsoft.com/office/drawing/2014/main" id="{DC565FA5-DFDD-F03D-2818-CAB24517FA18}"/>
              </a:ext>
            </a:extLst>
          </p:cNvPr>
          <p:cNvSpPr txBox="1"/>
          <p:nvPr/>
        </p:nvSpPr>
        <p:spPr>
          <a:xfrm>
            <a:off x="985316" y="1808397"/>
            <a:ext cx="2625985" cy="307777"/>
          </a:xfrm>
          <a:prstGeom prst="rect">
            <a:avLst/>
          </a:prstGeom>
          <a:noFill/>
        </p:spPr>
        <p:txBody>
          <a:bodyPr wrap="square" rtlCol="0">
            <a:spAutoFit/>
          </a:bodyPr>
          <a:lstStyle/>
          <a:p>
            <a:r>
              <a:rPr lang="es-ES" b="1">
                <a:solidFill>
                  <a:srgbClr val="012754"/>
                </a:solidFill>
                <a:latin typeface="Century Gothic" panose="020B0502020202020204" pitchFamily="34" charset="0"/>
              </a:rPr>
              <a:t>Ficha Técnica de Wynzora</a:t>
            </a:r>
            <a:r>
              <a:rPr lang="es-ES" b="1" baseline="30000">
                <a:solidFill>
                  <a:srgbClr val="012754"/>
                </a:solidFill>
                <a:latin typeface="Century Gothic" panose="020B0502020202020204" pitchFamily="34" charset="0"/>
              </a:rPr>
              <a:t>®</a:t>
            </a:r>
            <a:endParaRPr lang="en-US" b="1" baseline="30000">
              <a:solidFill>
                <a:srgbClr val="012754"/>
              </a:solidFill>
              <a:latin typeface="Century Gothic" panose="020B0502020202020204" pitchFamily="34" charset="0"/>
            </a:endParaRPr>
          </a:p>
        </p:txBody>
      </p:sp>
      <p:sp>
        <p:nvSpPr>
          <p:cNvPr id="17" name="TextBox 13">
            <a:extLst>
              <a:ext uri="{FF2B5EF4-FFF2-40B4-BE49-F238E27FC236}">
                <a16:creationId xmlns:a16="http://schemas.microsoft.com/office/drawing/2014/main" id="{B746C03A-7EEC-33D0-98F1-1160284CEB4D}"/>
              </a:ext>
            </a:extLst>
          </p:cNvPr>
          <p:cNvSpPr txBox="1"/>
          <p:nvPr/>
        </p:nvSpPr>
        <p:spPr>
          <a:xfrm>
            <a:off x="5015963" y="1822684"/>
            <a:ext cx="2477442" cy="307777"/>
          </a:xfrm>
          <a:prstGeom prst="rect">
            <a:avLst/>
          </a:prstGeom>
          <a:noFill/>
        </p:spPr>
        <p:txBody>
          <a:bodyPr wrap="square" rtlCol="0">
            <a:spAutoFit/>
          </a:bodyPr>
          <a:lstStyle/>
          <a:p>
            <a:r>
              <a:rPr lang="es-ES" b="1" dirty="0">
                <a:solidFill>
                  <a:srgbClr val="012754"/>
                </a:solidFill>
                <a:latin typeface="Century Gothic" panose="020B0502020202020204" pitchFamily="34" charset="0"/>
              </a:rPr>
              <a:t>Ficha Técnica de   Klisyri</a:t>
            </a:r>
            <a:r>
              <a:rPr lang="es-ES" b="1" baseline="30000" dirty="0">
                <a:solidFill>
                  <a:srgbClr val="012754"/>
                </a:solidFill>
                <a:latin typeface="Century Gothic" panose="020B0502020202020204" pitchFamily="34" charset="0"/>
              </a:rPr>
              <a:t>®</a:t>
            </a:r>
            <a:endParaRPr lang="en-US" b="1" baseline="30000" dirty="0">
              <a:solidFill>
                <a:srgbClr val="012754"/>
              </a:solidFill>
              <a:latin typeface="Century Gothic" panose="020B0502020202020204" pitchFamily="34" charset="0"/>
            </a:endParaRPr>
          </a:p>
        </p:txBody>
      </p:sp>
      <p:sp>
        <p:nvSpPr>
          <p:cNvPr id="18" name="TextBox 14">
            <a:extLst>
              <a:ext uri="{FF2B5EF4-FFF2-40B4-BE49-F238E27FC236}">
                <a16:creationId xmlns:a16="http://schemas.microsoft.com/office/drawing/2014/main" id="{B29664DA-F8C2-599C-57A4-02F32A717789}"/>
              </a:ext>
            </a:extLst>
          </p:cNvPr>
          <p:cNvSpPr txBox="1"/>
          <p:nvPr/>
        </p:nvSpPr>
        <p:spPr>
          <a:xfrm>
            <a:off x="8809850" y="1812886"/>
            <a:ext cx="2637512" cy="307777"/>
          </a:xfrm>
          <a:prstGeom prst="rect">
            <a:avLst/>
          </a:prstGeom>
          <a:noFill/>
        </p:spPr>
        <p:txBody>
          <a:bodyPr wrap="square" rtlCol="0">
            <a:spAutoFit/>
          </a:bodyPr>
          <a:lstStyle/>
          <a:p>
            <a:r>
              <a:rPr lang="es-ES" b="1">
                <a:solidFill>
                  <a:srgbClr val="012754"/>
                </a:solidFill>
                <a:latin typeface="Century Gothic" panose="020B0502020202020204" pitchFamily="34" charset="0"/>
              </a:rPr>
              <a:t>Ficha Técnica de </a:t>
            </a:r>
            <a:r>
              <a:rPr lang="es-ES" b="1" err="1">
                <a:solidFill>
                  <a:srgbClr val="012754"/>
                </a:solidFill>
                <a:latin typeface="Century Gothic" panose="020B0502020202020204" pitchFamily="34" charset="0"/>
              </a:rPr>
              <a:t>Ony-Tec</a:t>
            </a:r>
            <a:r>
              <a:rPr lang="es-ES" b="1" baseline="30000">
                <a:solidFill>
                  <a:srgbClr val="012754"/>
                </a:solidFill>
                <a:latin typeface="Century Gothic" panose="020B0502020202020204" pitchFamily="34" charset="0"/>
              </a:rPr>
              <a:t>®</a:t>
            </a:r>
            <a:endParaRPr lang="en-US" b="1" baseline="30000">
              <a:solidFill>
                <a:srgbClr val="012754"/>
              </a:solidFill>
              <a:latin typeface="Century Gothic" panose="020B0502020202020204" pitchFamily="34" charset="0"/>
            </a:endParaRPr>
          </a:p>
        </p:txBody>
      </p:sp>
      <p:sp>
        <p:nvSpPr>
          <p:cNvPr id="20" name="TextBox 5">
            <a:extLst>
              <a:ext uri="{FF2B5EF4-FFF2-40B4-BE49-F238E27FC236}">
                <a16:creationId xmlns:a16="http://schemas.microsoft.com/office/drawing/2014/main" id="{9A0F24B8-6E2D-88D8-9B7C-5DA7B5466C2C}"/>
              </a:ext>
            </a:extLst>
          </p:cNvPr>
          <p:cNvSpPr txBox="1"/>
          <p:nvPr/>
        </p:nvSpPr>
        <p:spPr>
          <a:xfrm>
            <a:off x="985316" y="4158861"/>
            <a:ext cx="3628743" cy="1169551"/>
          </a:xfrm>
          <a:prstGeom prst="rect">
            <a:avLst/>
          </a:prstGeom>
          <a:noFill/>
        </p:spPr>
        <p:txBody>
          <a:bodyPr wrap="square">
            <a:spAutoFit/>
          </a:bodyPr>
          <a:lstStyle/>
          <a:p>
            <a:r>
              <a:rPr lang="en-US" sz="1000">
                <a:solidFill>
                  <a:srgbClr val="012754"/>
                </a:solidFill>
                <a:latin typeface="Century Gothic" panose="020B0502020202020204" pitchFamily="34" charset="0"/>
              </a:rPr>
              <a:t>Con </a:t>
            </a:r>
            <a:r>
              <a:rPr lang="en-US" sz="1000" err="1">
                <a:solidFill>
                  <a:srgbClr val="012754"/>
                </a:solidFill>
                <a:latin typeface="Century Gothic" panose="020B0502020202020204" pitchFamily="34" charset="0"/>
              </a:rPr>
              <a:t>receta</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médica</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Financiados</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por</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el</a:t>
            </a:r>
            <a:r>
              <a:rPr lang="en-US" sz="1000">
                <a:solidFill>
                  <a:srgbClr val="012754"/>
                </a:solidFill>
                <a:latin typeface="Century Gothic" panose="020B0502020202020204" pitchFamily="34" charset="0"/>
              </a:rPr>
              <a:t> SNS con </a:t>
            </a:r>
            <a:r>
              <a:rPr lang="en-US" sz="1000" err="1">
                <a:solidFill>
                  <a:srgbClr val="012754"/>
                </a:solidFill>
                <a:latin typeface="Century Gothic" panose="020B0502020202020204" pitchFamily="34" charset="0"/>
              </a:rPr>
              <a:t>aportación</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reducida</a:t>
            </a:r>
            <a:r>
              <a:rPr lang="en-US" sz="1000">
                <a:solidFill>
                  <a:srgbClr val="012754"/>
                </a:solidFill>
                <a:latin typeface="Century Gothic" panose="020B0502020202020204" pitchFamily="34" charset="0"/>
              </a:rPr>
              <a:t>.</a:t>
            </a:r>
            <a:br>
              <a:rPr lang="en-US" sz="1000">
                <a:solidFill>
                  <a:srgbClr val="012754"/>
                </a:solidFill>
                <a:latin typeface="Century Gothic" panose="020B0502020202020204" pitchFamily="34" charset="0"/>
              </a:rPr>
            </a:br>
            <a:r>
              <a:rPr lang="en-US" sz="1000" b="1" err="1">
                <a:solidFill>
                  <a:srgbClr val="012754"/>
                </a:solidFill>
                <a:latin typeface="Century Gothic" panose="020B0502020202020204" pitchFamily="34" charset="0"/>
              </a:rPr>
              <a:t>Wynzora</a:t>
            </a:r>
            <a:r>
              <a:rPr lang="en-US" sz="1000" b="1" baseline="30000">
                <a:solidFill>
                  <a:srgbClr val="012754"/>
                </a:solidFill>
                <a:latin typeface="Century Gothic" panose="020B0502020202020204" pitchFamily="34" charset="0"/>
              </a:rPr>
              <a:t>®</a:t>
            </a:r>
            <a:r>
              <a:rPr lang="en-US" sz="1000" b="1">
                <a:solidFill>
                  <a:srgbClr val="012754"/>
                </a:solidFill>
                <a:latin typeface="Century Gothic" panose="020B0502020202020204" pitchFamily="34" charset="0"/>
              </a:rPr>
              <a:t> 50 </a:t>
            </a:r>
            <a:r>
              <a:rPr lang="en-US" sz="1000" b="1" err="1">
                <a:solidFill>
                  <a:srgbClr val="012754"/>
                </a:solidFill>
                <a:latin typeface="Century Gothic" panose="020B0502020202020204" pitchFamily="34" charset="0"/>
              </a:rPr>
              <a:t>microgramos</a:t>
            </a:r>
            <a:r>
              <a:rPr lang="en-US" sz="1000" b="1">
                <a:solidFill>
                  <a:srgbClr val="012754"/>
                </a:solidFill>
                <a:latin typeface="Century Gothic" panose="020B0502020202020204" pitchFamily="34" charset="0"/>
              </a:rPr>
              <a:t>/g + 0,5 mg/g crema, 1 </a:t>
            </a:r>
            <a:r>
              <a:rPr lang="en-US" sz="1000" b="1" err="1">
                <a:solidFill>
                  <a:srgbClr val="012754"/>
                </a:solidFill>
                <a:latin typeface="Century Gothic" panose="020B0502020202020204" pitchFamily="34" charset="0"/>
              </a:rPr>
              <a:t>tubo</a:t>
            </a:r>
            <a:r>
              <a:rPr lang="en-US" sz="1000" b="1">
                <a:solidFill>
                  <a:srgbClr val="012754"/>
                </a:solidFill>
                <a:latin typeface="Century Gothic" panose="020B0502020202020204" pitchFamily="34" charset="0"/>
              </a:rPr>
              <a:t> de 60 g. </a:t>
            </a:r>
            <a:r>
              <a:rPr lang="en-US" sz="1000">
                <a:solidFill>
                  <a:srgbClr val="012754"/>
                </a:solidFill>
                <a:latin typeface="Century Gothic" panose="020B0502020202020204" pitchFamily="34" charset="0"/>
              </a:rPr>
              <a:t>CN 731344.1. PVL: 28,63 €; PVP IVA: 44,69 €.</a:t>
            </a:r>
            <a:br>
              <a:rPr lang="en-US" sz="1000">
                <a:solidFill>
                  <a:srgbClr val="012754"/>
                </a:solidFill>
                <a:latin typeface="Century Gothic" panose="020B0502020202020204" pitchFamily="34" charset="0"/>
              </a:rPr>
            </a:br>
            <a:r>
              <a:rPr lang="en-US" sz="1000" b="1" err="1">
                <a:solidFill>
                  <a:srgbClr val="012754"/>
                </a:solidFill>
                <a:latin typeface="Century Gothic" panose="020B0502020202020204" pitchFamily="34" charset="0"/>
              </a:rPr>
              <a:t>Wynzora</a:t>
            </a:r>
            <a:r>
              <a:rPr lang="en-US" sz="1000" b="1" baseline="30000">
                <a:solidFill>
                  <a:srgbClr val="012754"/>
                </a:solidFill>
                <a:latin typeface="Century Gothic" panose="020B0502020202020204" pitchFamily="34" charset="0"/>
              </a:rPr>
              <a:t>®</a:t>
            </a:r>
            <a:r>
              <a:rPr lang="en-US" sz="1000" b="1">
                <a:solidFill>
                  <a:srgbClr val="012754"/>
                </a:solidFill>
                <a:latin typeface="Century Gothic" panose="020B0502020202020204" pitchFamily="34" charset="0"/>
              </a:rPr>
              <a:t> 50 </a:t>
            </a:r>
            <a:r>
              <a:rPr lang="en-US" sz="1000" b="1" err="1">
                <a:solidFill>
                  <a:srgbClr val="012754"/>
                </a:solidFill>
                <a:latin typeface="Century Gothic" panose="020B0502020202020204" pitchFamily="34" charset="0"/>
              </a:rPr>
              <a:t>microgramos</a:t>
            </a:r>
            <a:r>
              <a:rPr lang="en-US" sz="1000" b="1">
                <a:solidFill>
                  <a:srgbClr val="012754"/>
                </a:solidFill>
                <a:latin typeface="Century Gothic" panose="020B0502020202020204" pitchFamily="34" charset="0"/>
              </a:rPr>
              <a:t>/g + 0,5 mg/g crema, 2 </a:t>
            </a:r>
            <a:r>
              <a:rPr lang="en-US" sz="1000" b="1" err="1">
                <a:solidFill>
                  <a:srgbClr val="012754"/>
                </a:solidFill>
                <a:latin typeface="Century Gothic" panose="020B0502020202020204" pitchFamily="34" charset="0"/>
              </a:rPr>
              <a:t>tubos</a:t>
            </a:r>
            <a:r>
              <a:rPr lang="en-US" sz="1000" b="1">
                <a:solidFill>
                  <a:srgbClr val="012754"/>
                </a:solidFill>
                <a:latin typeface="Century Gothic" panose="020B0502020202020204" pitchFamily="34" charset="0"/>
              </a:rPr>
              <a:t> de 60 g. </a:t>
            </a:r>
            <a:r>
              <a:rPr lang="en-US" sz="1000">
                <a:solidFill>
                  <a:srgbClr val="012754"/>
                </a:solidFill>
                <a:latin typeface="Century Gothic" panose="020B0502020202020204" pitchFamily="34" charset="0"/>
              </a:rPr>
              <a:t>CN 749493. PVL: 57,26 €; PVP IVA: 89,39 €.</a:t>
            </a:r>
            <a:br>
              <a:rPr lang="en-US" sz="1000">
                <a:solidFill>
                  <a:srgbClr val="012754"/>
                </a:solidFill>
                <a:latin typeface="Century Gothic" panose="020B0502020202020204" pitchFamily="34" charset="0"/>
              </a:rPr>
            </a:br>
            <a:endParaRPr lang="en-US" sz="1000">
              <a:solidFill>
                <a:srgbClr val="012754"/>
              </a:solidFill>
              <a:latin typeface="Century Gothic" panose="020B0502020202020204" pitchFamily="34" charset="0"/>
            </a:endParaRPr>
          </a:p>
        </p:txBody>
      </p:sp>
      <p:sp>
        <p:nvSpPr>
          <p:cNvPr id="23" name="TextBox 5">
            <a:extLst>
              <a:ext uri="{FF2B5EF4-FFF2-40B4-BE49-F238E27FC236}">
                <a16:creationId xmlns:a16="http://schemas.microsoft.com/office/drawing/2014/main" id="{69EDE5C3-97EE-9731-3658-4A67F0BC9C6A}"/>
              </a:ext>
            </a:extLst>
          </p:cNvPr>
          <p:cNvSpPr txBox="1"/>
          <p:nvPr/>
        </p:nvSpPr>
        <p:spPr>
          <a:xfrm>
            <a:off x="8809850" y="4158861"/>
            <a:ext cx="2931426" cy="861774"/>
          </a:xfrm>
          <a:prstGeom prst="rect">
            <a:avLst/>
          </a:prstGeom>
          <a:noFill/>
        </p:spPr>
        <p:txBody>
          <a:bodyPr wrap="square">
            <a:spAutoFit/>
          </a:bodyPr>
          <a:lstStyle/>
          <a:p>
            <a:r>
              <a:rPr lang="en-US" sz="1000" b="1" err="1">
                <a:solidFill>
                  <a:srgbClr val="012754"/>
                </a:solidFill>
                <a:latin typeface="Century Gothic" panose="020B0502020202020204" pitchFamily="34" charset="0"/>
              </a:rPr>
              <a:t>Ony</a:t>
            </a:r>
            <a:r>
              <a:rPr lang="en-US" sz="1000" b="1">
                <a:solidFill>
                  <a:srgbClr val="012754"/>
                </a:solidFill>
                <a:latin typeface="Century Gothic" panose="020B0502020202020204" pitchFamily="34" charset="0"/>
              </a:rPr>
              <a:t>-Tec® 80 mg/g </a:t>
            </a:r>
            <a:r>
              <a:rPr lang="en-US" sz="1000" b="1" err="1">
                <a:solidFill>
                  <a:srgbClr val="012754"/>
                </a:solidFill>
                <a:latin typeface="Century Gothic" panose="020B0502020202020204" pitchFamily="34" charset="0"/>
              </a:rPr>
              <a:t>barniz</a:t>
            </a:r>
            <a:r>
              <a:rPr lang="en-US" sz="1000" b="1">
                <a:solidFill>
                  <a:srgbClr val="012754"/>
                </a:solidFill>
                <a:latin typeface="Century Gothic" panose="020B0502020202020204" pitchFamily="34" charset="0"/>
              </a:rPr>
              <a:t> de </a:t>
            </a:r>
            <a:r>
              <a:rPr lang="en-US" sz="1000" b="1" err="1">
                <a:solidFill>
                  <a:srgbClr val="012754"/>
                </a:solidFill>
                <a:latin typeface="Century Gothic" panose="020B0502020202020204" pitchFamily="34" charset="0"/>
              </a:rPr>
              <a:t>uñas</a:t>
            </a:r>
            <a:r>
              <a:rPr lang="en-US" sz="1000" b="1">
                <a:solidFill>
                  <a:srgbClr val="012754"/>
                </a:solidFill>
                <a:latin typeface="Century Gothic" panose="020B0502020202020204" pitchFamily="34" charset="0"/>
              </a:rPr>
              <a:t> </a:t>
            </a:r>
            <a:r>
              <a:rPr lang="en-US" sz="1000" b="1" err="1">
                <a:solidFill>
                  <a:srgbClr val="012754"/>
                </a:solidFill>
                <a:latin typeface="Century Gothic" panose="020B0502020202020204" pitchFamily="34" charset="0"/>
              </a:rPr>
              <a:t>medicamentoso</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frasco</a:t>
            </a:r>
            <a:r>
              <a:rPr lang="en-US" sz="1000">
                <a:solidFill>
                  <a:srgbClr val="012754"/>
                </a:solidFill>
                <a:latin typeface="Century Gothic" panose="020B0502020202020204" pitchFamily="34" charset="0"/>
              </a:rPr>
              <a:t> de 6,6 ml. </a:t>
            </a:r>
            <a:r>
              <a:rPr lang="en-US" sz="1000" err="1">
                <a:solidFill>
                  <a:srgbClr val="012754"/>
                </a:solidFill>
                <a:latin typeface="Century Gothic" panose="020B0502020202020204" pitchFamily="34" charset="0"/>
              </a:rPr>
              <a:t>Medicamento</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sujeto</a:t>
            </a:r>
            <a:r>
              <a:rPr lang="en-US" sz="1000">
                <a:solidFill>
                  <a:srgbClr val="012754"/>
                </a:solidFill>
                <a:latin typeface="Century Gothic" panose="020B0502020202020204" pitchFamily="34" charset="0"/>
              </a:rPr>
              <a:t> a </a:t>
            </a:r>
            <a:r>
              <a:rPr lang="en-US" sz="1000" err="1">
                <a:solidFill>
                  <a:srgbClr val="012754"/>
                </a:solidFill>
                <a:latin typeface="Century Gothic" panose="020B0502020202020204" pitchFamily="34" charset="0"/>
              </a:rPr>
              <a:t>receta</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médica</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Medicamento</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financiado</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por</a:t>
            </a:r>
            <a:r>
              <a:rPr lang="en-US" sz="1000">
                <a:solidFill>
                  <a:srgbClr val="012754"/>
                </a:solidFill>
                <a:latin typeface="Century Gothic" panose="020B0502020202020204" pitchFamily="34" charset="0"/>
              </a:rPr>
              <a:t> </a:t>
            </a:r>
            <a:r>
              <a:rPr lang="en-US" sz="1000" err="1">
                <a:solidFill>
                  <a:srgbClr val="012754"/>
                </a:solidFill>
                <a:latin typeface="Century Gothic" panose="020B0502020202020204" pitchFamily="34" charset="0"/>
              </a:rPr>
              <a:t>el</a:t>
            </a:r>
            <a:r>
              <a:rPr lang="en-US" sz="1000">
                <a:solidFill>
                  <a:srgbClr val="012754"/>
                </a:solidFill>
                <a:latin typeface="Century Gothic" panose="020B0502020202020204" pitchFamily="34" charset="0"/>
              </a:rPr>
              <a:t> SNS. PVP IVA: 16,59 €</a:t>
            </a:r>
          </a:p>
        </p:txBody>
      </p:sp>
      <p:sp>
        <p:nvSpPr>
          <p:cNvPr id="2" name="CuadroTexto 1">
            <a:extLst>
              <a:ext uri="{FF2B5EF4-FFF2-40B4-BE49-F238E27FC236}">
                <a16:creationId xmlns:a16="http://schemas.microsoft.com/office/drawing/2014/main" id="{66233E1D-034D-848E-DEBB-168A6B761FFF}"/>
              </a:ext>
            </a:extLst>
          </p:cNvPr>
          <p:cNvSpPr txBox="1"/>
          <p:nvPr/>
        </p:nvSpPr>
        <p:spPr>
          <a:xfrm>
            <a:off x="10899265" y="6350764"/>
            <a:ext cx="1730828" cy="338554"/>
          </a:xfrm>
          <a:prstGeom prst="rect">
            <a:avLst/>
          </a:prstGeom>
          <a:noFill/>
        </p:spPr>
        <p:txBody>
          <a:bodyPr wrap="square" rtlCol="0">
            <a:spAutoFit/>
          </a:bodyPr>
          <a:lstStyle/>
          <a:p>
            <a:pPr fontAlgn="base"/>
            <a:r>
              <a:rPr lang="es-ES" sz="800">
                <a:solidFill>
                  <a:schemeClr val="accent1"/>
                </a:solidFill>
              </a:rPr>
              <a:t>ES-NOP-2500250 </a:t>
            </a:r>
          </a:p>
          <a:p>
            <a:pPr fontAlgn="base"/>
            <a:r>
              <a:rPr lang="es-ES" sz="800">
                <a:solidFill>
                  <a:schemeClr val="accent1"/>
                </a:solidFill>
              </a:rPr>
              <a:t>Enero 2026</a:t>
            </a:r>
          </a:p>
        </p:txBody>
      </p:sp>
      <p:sp>
        <p:nvSpPr>
          <p:cNvPr id="3" name="Triángulo isósceles 2">
            <a:extLst>
              <a:ext uri="{FF2B5EF4-FFF2-40B4-BE49-F238E27FC236}">
                <a16:creationId xmlns:a16="http://schemas.microsoft.com/office/drawing/2014/main" id="{AED68C5A-6FD6-F821-F66E-3B69AA8A73E0}"/>
              </a:ext>
            </a:extLst>
          </p:cNvPr>
          <p:cNvSpPr/>
          <p:nvPr/>
        </p:nvSpPr>
        <p:spPr>
          <a:xfrm rot="10800000">
            <a:off x="6641651" y="1892426"/>
            <a:ext cx="76757" cy="48088"/>
          </a:xfrm>
          <a:prstGeom prs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F72395CD-D124-9193-BD88-A6FFE4FAE0A3}"/>
              </a:ext>
            </a:extLst>
          </p:cNvPr>
          <p:cNvSpPr txBox="1"/>
          <p:nvPr/>
        </p:nvSpPr>
        <p:spPr>
          <a:xfrm>
            <a:off x="5015962" y="5074136"/>
            <a:ext cx="3187133" cy="507831"/>
          </a:xfrm>
          <a:prstGeom prst="rect">
            <a:avLst/>
          </a:prstGeom>
          <a:noFill/>
        </p:spPr>
        <p:txBody>
          <a:bodyPr wrap="square">
            <a:spAutoFit/>
          </a:bodyPr>
          <a:lstStyle/>
          <a:p>
            <a:r>
              <a:rPr lang="es-ES" sz="900" dirty="0"/>
              <a:t>▼Este medicamento está sujeto a seguimiento adicional, es prioritaria la notificación de sospechas de reacciones adversas asociadas a este medicamento.</a:t>
            </a:r>
            <a:endParaRPr lang="en-US" sz="900" dirty="0"/>
          </a:p>
        </p:txBody>
      </p:sp>
    </p:spTree>
    <p:extLst>
      <p:ext uri="{BB962C8B-B14F-4D97-AF65-F5344CB8AC3E}">
        <p14:creationId xmlns:p14="http://schemas.microsoft.com/office/powerpoint/2010/main" val="2990034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48F58-AE09-4EAB-175E-9C72CD589B4A}"/>
            </a:ext>
          </a:extLst>
        </p:cNvPr>
        <p:cNvGrpSpPr/>
        <p:nvPr/>
      </p:nvGrpSpPr>
      <p:grpSpPr>
        <a:xfrm>
          <a:off x="0" y="0"/>
          <a:ext cx="0" cy="0"/>
          <a:chOff x="0" y="0"/>
          <a:chExt cx="0" cy="0"/>
        </a:xfrm>
      </p:grpSpPr>
      <p:pic>
        <p:nvPicPr>
          <p:cNvPr id="14" name="Imagen 13" descr="Imagen que contiene tabla&#10;&#10;El contenido generado por IA puede ser incorrecto.">
            <a:extLst>
              <a:ext uri="{FF2B5EF4-FFF2-40B4-BE49-F238E27FC236}">
                <a16:creationId xmlns:a16="http://schemas.microsoft.com/office/drawing/2014/main" id="{28A97A2D-2A7C-8139-5E0F-A12593A0AA1C}"/>
              </a:ext>
            </a:extLst>
          </p:cNvPr>
          <p:cNvPicPr>
            <a:picLocks noChangeAspect="1"/>
          </p:cNvPicPr>
          <p:nvPr/>
        </p:nvPicPr>
        <p:blipFill>
          <a:blip r:embed="rId3" cstate="email">
            <a:extLst>
              <a:ext uri="{28A0092B-C50C-407E-A947-70E740481C1C}">
                <a14:useLocalDpi xmlns:a14="http://schemas.microsoft.com/office/drawing/2010/main" val="0"/>
              </a:ext>
            </a:extLst>
          </a:blip>
          <a:srcRect t="40645" r="20724"/>
          <a:stretch>
            <a:fillRect/>
          </a:stretch>
        </p:blipFill>
        <p:spPr>
          <a:xfrm>
            <a:off x="6030411" y="5173883"/>
            <a:ext cx="6161589" cy="1022715"/>
          </a:xfrm>
          <a:prstGeom prst="rect">
            <a:avLst/>
          </a:prstGeom>
        </p:spPr>
      </p:pic>
      <p:sp>
        <p:nvSpPr>
          <p:cNvPr id="2" name="Marcador de contenido 1">
            <a:extLst>
              <a:ext uri="{FF2B5EF4-FFF2-40B4-BE49-F238E27FC236}">
                <a16:creationId xmlns:a16="http://schemas.microsoft.com/office/drawing/2014/main" id="{E8518D94-6E7F-E11F-7C2D-52A44F26AE89}"/>
              </a:ext>
            </a:extLst>
          </p:cNvPr>
          <p:cNvSpPr>
            <a:spLocks noGrp="1"/>
          </p:cNvSpPr>
          <p:nvPr>
            <p:ph sz="quarter" idx="13"/>
          </p:nvPr>
        </p:nvSpPr>
        <p:spPr/>
        <p:txBody>
          <a:bodyPr/>
          <a:lstStyle/>
          <a:p>
            <a:r>
              <a:rPr lang="es-ES" sz="2400">
                <a:solidFill>
                  <a:srgbClr val="1F3864"/>
                </a:solidFill>
                <a:latin typeface="+mj-lt"/>
              </a:rPr>
              <a:t>Diagnóstico diferencial de la psoriasis</a:t>
            </a:r>
            <a:r>
              <a:rPr lang="es-ES" sz="2400" baseline="30000">
                <a:solidFill>
                  <a:srgbClr val="1F3864"/>
                </a:solidFill>
                <a:latin typeface="+mj-lt"/>
              </a:rPr>
              <a:t>1</a:t>
            </a:r>
            <a:endParaRPr lang="es-ES" sz="2400">
              <a:solidFill>
                <a:srgbClr val="1F3864"/>
              </a:solidFill>
              <a:latin typeface="+mj-lt"/>
            </a:endParaRPr>
          </a:p>
        </p:txBody>
      </p:sp>
      <p:sp>
        <p:nvSpPr>
          <p:cNvPr id="5" name="Marcador de contenido 4">
            <a:extLst>
              <a:ext uri="{FF2B5EF4-FFF2-40B4-BE49-F238E27FC236}">
                <a16:creationId xmlns:a16="http://schemas.microsoft.com/office/drawing/2014/main" id="{26F885F0-C677-FB42-F5C8-A8C7AA2569D0}"/>
              </a:ext>
            </a:extLst>
          </p:cNvPr>
          <p:cNvSpPr>
            <a:spLocks noGrp="1"/>
          </p:cNvSpPr>
          <p:nvPr>
            <p:ph sz="quarter" idx="18"/>
          </p:nvPr>
        </p:nvSpPr>
        <p:spPr/>
        <p:txBody>
          <a:bodyPr/>
          <a:lstStyle/>
          <a:p>
            <a:r>
              <a:rPr lang="es-ES"/>
              <a:t>PSORIASIS</a:t>
            </a:r>
          </a:p>
        </p:txBody>
      </p:sp>
      <p:sp>
        <p:nvSpPr>
          <p:cNvPr id="20" name="Marcador de contenido 19">
            <a:extLst>
              <a:ext uri="{FF2B5EF4-FFF2-40B4-BE49-F238E27FC236}">
                <a16:creationId xmlns:a16="http://schemas.microsoft.com/office/drawing/2014/main" id="{5215F9E1-CA9E-C05D-0310-42976C4EDC9F}"/>
              </a:ext>
            </a:extLst>
          </p:cNvPr>
          <p:cNvSpPr>
            <a:spLocks noGrp="1"/>
          </p:cNvSpPr>
          <p:nvPr>
            <p:ph sz="quarter" idx="11"/>
          </p:nvPr>
        </p:nvSpPr>
        <p:spPr>
          <a:xfrm>
            <a:off x="329513" y="1577703"/>
            <a:ext cx="11371256" cy="379181"/>
          </a:xfrm>
        </p:spPr>
        <p:txBody>
          <a:bodyPr/>
          <a:lstStyle/>
          <a:p>
            <a:pPr marL="0" marR="0" lvl="0" indent="0" algn="l" rtl="0">
              <a:spcBef>
                <a:spcPts val="0"/>
              </a:spcBef>
              <a:spcAft>
                <a:spcPts val="0"/>
              </a:spcAft>
              <a:buClr>
                <a:srgbClr val="1F3864"/>
              </a:buClr>
              <a:buSzPts val="2400"/>
              <a:buFont typeface="Montserrat"/>
              <a:buNone/>
            </a:pPr>
            <a:r>
              <a:rPr lang="es-ES" sz="1800">
                <a:solidFill>
                  <a:srgbClr val="012754"/>
                </a:solidFill>
                <a:latin typeface="Century Gothic" panose="020B0502020202020204" pitchFamily="34" charset="0"/>
                <a:ea typeface="Montserrat"/>
                <a:cs typeface="Montserrat"/>
                <a:sym typeface="Montserrat"/>
              </a:rPr>
              <a:t>Condiciones dermatológicas que pueden presentar características clínicas similares</a:t>
            </a:r>
            <a:r>
              <a:rPr lang="es-ES" sz="1800" baseline="30000">
                <a:solidFill>
                  <a:srgbClr val="012754"/>
                </a:solidFill>
                <a:latin typeface="Century Gothic" panose="020B0502020202020204" pitchFamily="34" charset="0"/>
                <a:ea typeface="Montserrat"/>
                <a:cs typeface="Montserrat"/>
                <a:sym typeface="Montserrat"/>
              </a:rPr>
              <a:t>1</a:t>
            </a:r>
            <a:r>
              <a:rPr lang="es-ES" sz="1800">
                <a:solidFill>
                  <a:srgbClr val="012754"/>
                </a:solidFill>
                <a:latin typeface="Century Gothic" panose="020B0502020202020204" pitchFamily="34" charset="0"/>
                <a:ea typeface="Montserrat"/>
                <a:cs typeface="Montserrat"/>
                <a:sym typeface="Montserrat"/>
              </a:rPr>
              <a:t>:</a:t>
            </a:r>
            <a:endParaRPr lang="es-ES" sz="1800" b="1">
              <a:solidFill>
                <a:srgbClr val="012754"/>
              </a:solidFill>
            </a:endParaRPr>
          </a:p>
          <a:p>
            <a:pPr marL="0" marR="0" lvl="0" indent="0" algn="l" rtl="0">
              <a:spcBef>
                <a:spcPts val="0"/>
              </a:spcBef>
              <a:spcAft>
                <a:spcPts val="0"/>
              </a:spcAft>
              <a:buClr>
                <a:srgbClr val="2E3134"/>
              </a:buClr>
              <a:buSzPts val="1865"/>
              <a:buFont typeface="Arial"/>
              <a:buNone/>
            </a:pPr>
            <a:endParaRPr lang="es-ES" sz="1800">
              <a:solidFill>
                <a:srgbClr val="012754"/>
              </a:solidFill>
            </a:endParaRPr>
          </a:p>
        </p:txBody>
      </p:sp>
      <p:sp>
        <p:nvSpPr>
          <p:cNvPr id="28" name="Marcador de contenido 27">
            <a:extLst>
              <a:ext uri="{FF2B5EF4-FFF2-40B4-BE49-F238E27FC236}">
                <a16:creationId xmlns:a16="http://schemas.microsoft.com/office/drawing/2014/main" id="{2D0B3FED-8942-00AA-ACDA-6FF531C3DBA6}"/>
              </a:ext>
            </a:extLst>
          </p:cNvPr>
          <p:cNvSpPr>
            <a:spLocks noGrp="1"/>
          </p:cNvSpPr>
          <p:nvPr>
            <p:ph sz="quarter" idx="24"/>
          </p:nvPr>
        </p:nvSpPr>
        <p:spPr/>
        <p:txBody>
          <a:bodyPr/>
          <a:lstStyle/>
          <a:p>
            <a:endParaRPr lang="es-ES"/>
          </a:p>
          <a:p>
            <a:endParaRPr lang="es-ES"/>
          </a:p>
          <a:p>
            <a:r>
              <a:rPr lang="es-ES"/>
              <a:t>Todos los pacientes han dado su consentimiento al uso de las imágenes. Caso clínico e imagen proporcionados por el ponente, de acuerdo con ficha técnica y cumpliendo con los requisitos de consentimiento del paciente. Almirall no ha intervenido en la recogida de datos. </a:t>
            </a:r>
          </a:p>
          <a:p>
            <a:r>
              <a:rPr lang="es-ES"/>
              <a:t>1. </a:t>
            </a:r>
            <a:r>
              <a:rPr lang="es-ES" err="1"/>
              <a:t>Gisondi</a:t>
            </a:r>
            <a:r>
              <a:rPr lang="es-ES"/>
              <a:t> P, </a:t>
            </a:r>
            <a:r>
              <a:rPr lang="es-ES" err="1"/>
              <a:t>Bellinato</a:t>
            </a:r>
            <a:r>
              <a:rPr lang="es-ES"/>
              <a:t> F, </a:t>
            </a:r>
            <a:r>
              <a:rPr lang="es-ES" err="1"/>
              <a:t>Girolomoni</a:t>
            </a:r>
            <a:r>
              <a:rPr lang="es-ES"/>
              <a:t> G. </a:t>
            </a:r>
            <a:r>
              <a:rPr lang="es-ES" err="1"/>
              <a:t>Topographic</a:t>
            </a:r>
            <a:r>
              <a:rPr lang="es-ES"/>
              <a:t> </a:t>
            </a:r>
            <a:r>
              <a:rPr lang="es-ES" err="1"/>
              <a:t>differential</a:t>
            </a:r>
            <a:r>
              <a:rPr lang="es-ES"/>
              <a:t> diagnosis </a:t>
            </a:r>
            <a:r>
              <a:rPr lang="es-ES" err="1"/>
              <a:t>of</a:t>
            </a:r>
            <a:r>
              <a:rPr lang="es-ES"/>
              <a:t> </a:t>
            </a:r>
            <a:r>
              <a:rPr lang="es-ES" err="1"/>
              <a:t>chronic</a:t>
            </a:r>
            <a:r>
              <a:rPr lang="es-ES"/>
              <a:t> plaque psoriasis: </a:t>
            </a:r>
            <a:r>
              <a:rPr lang="es-ES" err="1"/>
              <a:t>challenges</a:t>
            </a:r>
            <a:r>
              <a:rPr lang="es-ES"/>
              <a:t> and </a:t>
            </a:r>
            <a:r>
              <a:rPr lang="es-ES" err="1"/>
              <a:t>tricks</a:t>
            </a:r>
            <a:r>
              <a:rPr lang="es-ES"/>
              <a:t>. J Clin </a:t>
            </a:r>
            <a:r>
              <a:rPr lang="es-ES" err="1"/>
              <a:t>Med</a:t>
            </a:r>
            <a:r>
              <a:rPr lang="es-ES"/>
              <a:t>. 2020;9(11). doi:10.3390/jcm9113594.</a:t>
            </a:r>
          </a:p>
        </p:txBody>
      </p:sp>
      <p:sp>
        <p:nvSpPr>
          <p:cNvPr id="12" name="Google Shape;959;p41">
            <a:extLst>
              <a:ext uri="{FF2B5EF4-FFF2-40B4-BE49-F238E27FC236}">
                <a16:creationId xmlns:a16="http://schemas.microsoft.com/office/drawing/2014/main" id="{A91CECF6-98D9-89D0-0E06-898A2DBED243}"/>
              </a:ext>
            </a:extLst>
          </p:cNvPr>
          <p:cNvSpPr txBox="1"/>
          <p:nvPr/>
        </p:nvSpPr>
        <p:spPr>
          <a:xfrm>
            <a:off x="741365" y="4384237"/>
            <a:ext cx="124985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dirty="0">
                <a:solidFill>
                  <a:srgbClr val="012754"/>
                </a:solidFill>
                <a:latin typeface="+mj-lt"/>
                <a:ea typeface="Montserrat Light"/>
                <a:cs typeface="Montserrat Light"/>
                <a:sym typeface="Montserrat Light"/>
              </a:rPr>
              <a:t>Dermatitis </a:t>
            </a:r>
            <a:br>
              <a:rPr lang="es-ES" dirty="0">
                <a:solidFill>
                  <a:srgbClr val="012754"/>
                </a:solidFill>
                <a:latin typeface="+mj-lt"/>
                <a:ea typeface="Montserrat Light"/>
                <a:cs typeface="Montserrat Light"/>
                <a:sym typeface="Montserrat Light"/>
              </a:rPr>
            </a:br>
            <a:r>
              <a:rPr lang="es-ES" dirty="0">
                <a:solidFill>
                  <a:srgbClr val="012754"/>
                </a:solidFill>
                <a:latin typeface="+mj-lt"/>
                <a:ea typeface="Montserrat Light"/>
                <a:cs typeface="Montserrat Light"/>
                <a:sym typeface="Montserrat Light"/>
              </a:rPr>
              <a:t>seborreica</a:t>
            </a:r>
            <a:endParaRPr dirty="0">
              <a:solidFill>
                <a:srgbClr val="012754"/>
              </a:solidFill>
              <a:latin typeface="+mj-lt"/>
            </a:endParaRPr>
          </a:p>
        </p:txBody>
      </p:sp>
      <p:grpSp>
        <p:nvGrpSpPr>
          <p:cNvPr id="19" name="Grupo 18">
            <a:extLst>
              <a:ext uri="{FF2B5EF4-FFF2-40B4-BE49-F238E27FC236}">
                <a16:creationId xmlns:a16="http://schemas.microsoft.com/office/drawing/2014/main" id="{7B7DA22A-EAAF-F779-5A3B-BCCB91B8F27D}"/>
              </a:ext>
            </a:extLst>
          </p:cNvPr>
          <p:cNvGrpSpPr/>
          <p:nvPr/>
        </p:nvGrpSpPr>
        <p:grpSpPr>
          <a:xfrm>
            <a:off x="2401651" y="2478142"/>
            <a:ext cx="1399664" cy="2246520"/>
            <a:chOff x="1862826" y="2429803"/>
            <a:chExt cx="1399664" cy="2246520"/>
          </a:xfrm>
        </p:grpSpPr>
        <p:pic>
          <p:nvPicPr>
            <p:cNvPr id="6" name="Google Shape;953;p41">
              <a:extLst>
                <a:ext uri="{FF2B5EF4-FFF2-40B4-BE49-F238E27FC236}">
                  <a16:creationId xmlns:a16="http://schemas.microsoft.com/office/drawing/2014/main" id="{2A287220-DA0F-C14B-833A-942C700E44B1}"/>
                </a:ext>
              </a:extLst>
            </p:cNvPr>
            <p:cNvPicPr preferRelativeResize="0"/>
            <p:nvPr/>
          </p:nvPicPr>
          <p:blipFill rotWithShape="1">
            <a:blip r:embed="rId4">
              <a:alphaModFix/>
            </a:blip>
            <a:srcRect/>
            <a:stretch/>
          </p:blipFill>
          <p:spPr>
            <a:xfrm>
              <a:off x="1862826" y="2429803"/>
              <a:ext cx="1395269" cy="1860358"/>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13" name="Google Shape;960;p41">
              <a:extLst>
                <a:ext uri="{FF2B5EF4-FFF2-40B4-BE49-F238E27FC236}">
                  <a16:creationId xmlns:a16="http://schemas.microsoft.com/office/drawing/2014/main" id="{12E6746C-4DA1-CD5B-0344-B9D5FA3E8DEC}"/>
                </a:ext>
              </a:extLst>
            </p:cNvPr>
            <p:cNvSpPr txBox="1"/>
            <p:nvPr/>
          </p:nvSpPr>
          <p:spPr>
            <a:xfrm>
              <a:off x="1867221" y="4368587"/>
              <a:ext cx="1395269"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err="1">
                  <a:solidFill>
                    <a:srgbClr val="012754"/>
                  </a:solidFill>
                  <a:latin typeface="+mj-lt"/>
                  <a:ea typeface="Montserrat Light"/>
                  <a:cs typeface="Montserrat Light"/>
                  <a:sym typeface="Montserrat Light"/>
                </a:rPr>
                <a:t>Tinea</a:t>
              </a:r>
              <a:r>
                <a:rPr lang="es-ES">
                  <a:solidFill>
                    <a:srgbClr val="012754"/>
                  </a:solidFill>
                  <a:latin typeface="+mj-lt"/>
                  <a:ea typeface="Montserrat Light"/>
                  <a:cs typeface="Montserrat Light"/>
                  <a:sym typeface="Montserrat Light"/>
                </a:rPr>
                <a:t> </a:t>
              </a:r>
              <a:r>
                <a:rPr lang="es-ES" err="1">
                  <a:solidFill>
                    <a:srgbClr val="012754"/>
                  </a:solidFill>
                  <a:latin typeface="+mj-lt"/>
                  <a:ea typeface="Montserrat Light"/>
                  <a:cs typeface="Montserrat Light"/>
                  <a:sym typeface="Montserrat Light"/>
                </a:rPr>
                <a:t>corporis</a:t>
              </a:r>
              <a:endParaRPr>
                <a:solidFill>
                  <a:srgbClr val="012754"/>
                </a:solidFill>
                <a:latin typeface="+mj-lt"/>
              </a:endParaRPr>
            </a:p>
          </p:txBody>
        </p:sp>
      </p:grpSp>
      <p:grpSp>
        <p:nvGrpSpPr>
          <p:cNvPr id="18" name="Grupo 17">
            <a:extLst>
              <a:ext uri="{FF2B5EF4-FFF2-40B4-BE49-F238E27FC236}">
                <a16:creationId xmlns:a16="http://schemas.microsoft.com/office/drawing/2014/main" id="{974A1038-1500-353B-BC6F-2EC2C2310E7E}"/>
              </a:ext>
            </a:extLst>
          </p:cNvPr>
          <p:cNvGrpSpPr/>
          <p:nvPr/>
        </p:nvGrpSpPr>
        <p:grpSpPr>
          <a:xfrm>
            <a:off x="4047055" y="2478142"/>
            <a:ext cx="1458773" cy="2246520"/>
            <a:chOff x="3508230" y="2429803"/>
            <a:chExt cx="1458773" cy="2246520"/>
          </a:xfrm>
        </p:grpSpPr>
        <p:pic>
          <p:nvPicPr>
            <p:cNvPr id="8" name="Google Shape;955;p41">
              <a:extLst>
                <a:ext uri="{FF2B5EF4-FFF2-40B4-BE49-F238E27FC236}">
                  <a16:creationId xmlns:a16="http://schemas.microsoft.com/office/drawing/2014/main" id="{5178FFCD-76D6-10A3-9FF8-38BEF03AF779}"/>
                </a:ext>
              </a:extLst>
            </p:cNvPr>
            <p:cNvPicPr preferRelativeResize="0"/>
            <p:nvPr/>
          </p:nvPicPr>
          <p:blipFill rotWithShape="1">
            <a:blip r:embed="rId5">
              <a:alphaModFix/>
            </a:blip>
            <a:srcRect/>
            <a:stretch/>
          </p:blipFill>
          <p:spPr>
            <a:xfrm>
              <a:off x="3554867" y="2429803"/>
              <a:ext cx="1395269" cy="186035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1" name="Google Shape;960;p41">
              <a:extLst>
                <a:ext uri="{FF2B5EF4-FFF2-40B4-BE49-F238E27FC236}">
                  <a16:creationId xmlns:a16="http://schemas.microsoft.com/office/drawing/2014/main" id="{315183C4-1AFB-BCD0-E887-91011DD16F30}"/>
                </a:ext>
              </a:extLst>
            </p:cNvPr>
            <p:cNvSpPr txBox="1"/>
            <p:nvPr/>
          </p:nvSpPr>
          <p:spPr>
            <a:xfrm>
              <a:off x="3508230" y="4368587"/>
              <a:ext cx="145877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Liquen plano</a:t>
              </a:r>
              <a:endParaRPr lang="es-ES">
                <a:solidFill>
                  <a:srgbClr val="012754"/>
                </a:solidFill>
                <a:latin typeface="+mj-lt"/>
              </a:endParaRPr>
            </a:p>
          </p:txBody>
        </p:sp>
      </p:grpSp>
      <p:sp>
        <p:nvSpPr>
          <p:cNvPr id="22" name="Google Shape;960;p41">
            <a:extLst>
              <a:ext uri="{FF2B5EF4-FFF2-40B4-BE49-F238E27FC236}">
                <a16:creationId xmlns:a16="http://schemas.microsoft.com/office/drawing/2014/main" id="{1AD25A4B-C89F-AC90-2CA1-39A7C7068F96}"/>
              </a:ext>
            </a:extLst>
          </p:cNvPr>
          <p:cNvSpPr txBox="1"/>
          <p:nvPr/>
        </p:nvSpPr>
        <p:spPr>
          <a:xfrm>
            <a:off x="5736943" y="4416926"/>
            <a:ext cx="238207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Dermatitis atópica</a:t>
            </a:r>
            <a:endParaRPr lang="es-ES">
              <a:solidFill>
                <a:srgbClr val="012754"/>
              </a:solidFill>
              <a:latin typeface="+mj-lt"/>
            </a:endParaRPr>
          </a:p>
        </p:txBody>
      </p:sp>
      <p:grpSp>
        <p:nvGrpSpPr>
          <p:cNvPr id="16" name="Grupo 15">
            <a:extLst>
              <a:ext uri="{FF2B5EF4-FFF2-40B4-BE49-F238E27FC236}">
                <a16:creationId xmlns:a16="http://schemas.microsoft.com/office/drawing/2014/main" id="{4F02218E-7A46-7C24-0871-88CBE4D4BC04}"/>
              </a:ext>
            </a:extLst>
          </p:cNvPr>
          <p:cNvGrpSpPr/>
          <p:nvPr/>
        </p:nvGrpSpPr>
        <p:grpSpPr>
          <a:xfrm>
            <a:off x="8319080" y="2483583"/>
            <a:ext cx="1377374" cy="2433108"/>
            <a:chOff x="7780255" y="2435244"/>
            <a:chExt cx="1377374" cy="2679681"/>
          </a:xfrm>
        </p:grpSpPr>
        <p:pic>
          <p:nvPicPr>
            <p:cNvPr id="10" name="Google Shape;957;p41">
              <a:extLst>
                <a:ext uri="{FF2B5EF4-FFF2-40B4-BE49-F238E27FC236}">
                  <a16:creationId xmlns:a16="http://schemas.microsoft.com/office/drawing/2014/main" id="{2E8C8FFE-80A0-3321-3B52-45F7CF9C7B16}"/>
                </a:ext>
              </a:extLst>
            </p:cNvPr>
            <p:cNvPicPr preferRelativeResize="0"/>
            <p:nvPr/>
          </p:nvPicPr>
          <p:blipFill rotWithShape="1">
            <a:blip r:embed="rId6">
              <a:alphaModFix/>
            </a:blip>
            <a:srcRect t="15872" r="28830"/>
            <a:stretch/>
          </p:blipFill>
          <p:spPr>
            <a:xfrm rot="5400000">
              <a:off x="7423793" y="2791706"/>
              <a:ext cx="2040323" cy="1327399"/>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3" name="Google Shape;960;p41">
              <a:extLst>
                <a:ext uri="{FF2B5EF4-FFF2-40B4-BE49-F238E27FC236}">
                  <a16:creationId xmlns:a16="http://schemas.microsoft.com/office/drawing/2014/main" id="{804E2916-78E3-FA45-E1F9-530F05C44FF4}"/>
                </a:ext>
              </a:extLst>
            </p:cNvPr>
            <p:cNvSpPr txBox="1"/>
            <p:nvPr/>
          </p:nvSpPr>
          <p:spPr>
            <a:xfrm>
              <a:off x="7830230" y="4538726"/>
              <a:ext cx="1327399" cy="5761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Dermatitis</a:t>
              </a:r>
              <a:br>
                <a:rPr lang="es-ES">
                  <a:solidFill>
                    <a:srgbClr val="012754"/>
                  </a:solidFill>
                  <a:latin typeface="+mj-lt"/>
                  <a:ea typeface="Montserrat Light"/>
                  <a:cs typeface="Montserrat Light"/>
                  <a:sym typeface="Montserrat Light"/>
                </a:rPr>
              </a:br>
              <a:r>
                <a:rPr lang="es-ES">
                  <a:solidFill>
                    <a:srgbClr val="012754"/>
                  </a:solidFill>
                  <a:latin typeface="+mj-lt"/>
                  <a:ea typeface="Montserrat Light"/>
                  <a:cs typeface="Montserrat Light"/>
                  <a:sym typeface="Montserrat Light"/>
                </a:rPr>
                <a:t>de contacto</a:t>
              </a:r>
              <a:endParaRPr lang="es-ES">
                <a:solidFill>
                  <a:srgbClr val="012754"/>
                </a:solidFill>
                <a:latin typeface="+mj-lt"/>
              </a:endParaRPr>
            </a:p>
          </p:txBody>
        </p:sp>
      </p:grpSp>
      <p:grpSp>
        <p:nvGrpSpPr>
          <p:cNvPr id="17" name="Grupo 16">
            <a:extLst>
              <a:ext uri="{FF2B5EF4-FFF2-40B4-BE49-F238E27FC236}">
                <a16:creationId xmlns:a16="http://schemas.microsoft.com/office/drawing/2014/main" id="{49710C99-EAE5-36BE-6CFF-A18380B13E6D}"/>
              </a:ext>
            </a:extLst>
          </p:cNvPr>
          <p:cNvGrpSpPr/>
          <p:nvPr/>
        </p:nvGrpSpPr>
        <p:grpSpPr>
          <a:xfrm>
            <a:off x="9531396" y="2482031"/>
            <a:ext cx="2482564" cy="2242631"/>
            <a:chOff x="9384444" y="2433692"/>
            <a:chExt cx="2482564" cy="2242631"/>
          </a:xfrm>
        </p:grpSpPr>
        <p:pic>
          <p:nvPicPr>
            <p:cNvPr id="7" name="Google Shape;954;p41">
              <a:extLst>
                <a:ext uri="{FF2B5EF4-FFF2-40B4-BE49-F238E27FC236}">
                  <a16:creationId xmlns:a16="http://schemas.microsoft.com/office/drawing/2014/main" id="{B29BD8E0-BEC3-F337-0CD8-793AC2CD7FD4}"/>
                </a:ext>
              </a:extLst>
            </p:cNvPr>
            <p:cNvPicPr preferRelativeResize="0"/>
            <p:nvPr/>
          </p:nvPicPr>
          <p:blipFill rotWithShape="1">
            <a:blip r:embed="rId7">
              <a:alphaModFix/>
            </a:blip>
            <a:srcRect l="14419" r="11547"/>
            <a:stretch>
              <a:fillRect/>
            </a:stretch>
          </p:blipFill>
          <p:spPr>
            <a:xfrm>
              <a:off x="9731829" y="2433692"/>
              <a:ext cx="1828714" cy="1852580"/>
            </a:xfrm>
            <a:prstGeom prst="rect">
              <a:avLst/>
            </a:prstGeom>
            <a:noFill/>
            <a:ln w="31750">
              <a:solidFill>
                <a:srgbClr val="012754"/>
              </a:solidFill>
            </a:ln>
            <a:effectLst>
              <a:outerShdw blurRad="50800" dist="38100" dir="5400000" algn="t" rotWithShape="0">
                <a:prstClr val="black">
                  <a:alpha val="40000"/>
                </a:prstClr>
              </a:outerShdw>
            </a:effectLst>
          </p:spPr>
        </p:pic>
        <p:sp>
          <p:nvSpPr>
            <p:cNvPr id="24" name="Google Shape;960;p41">
              <a:extLst>
                <a:ext uri="{FF2B5EF4-FFF2-40B4-BE49-F238E27FC236}">
                  <a16:creationId xmlns:a16="http://schemas.microsoft.com/office/drawing/2014/main" id="{B2414B74-8E53-ACE6-FE30-B918EAEB9240}"/>
                </a:ext>
              </a:extLst>
            </p:cNvPr>
            <p:cNvSpPr txBox="1"/>
            <p:nvPr/>
          </p:nvSpPr>
          <p:spPr>
            <a:xfrm>
              <a:off x="9384444" y="4368587"/>
              <a:ext cx="2482564"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a:solidFill>
                    <a:srgbClr val="012754"/>
                  </a:solidFill>
                  <a:latin typeface="+mj-lt"/>
                  <a:ea typeface="Montserrat Light"/>
                  <a:cs typeface="Montserrat Light"/>
                  <a:sym typeface="Montserrat Light"/>
                </a:rPr>
                <a:t>Lupus</a:t>
              </a:r>
              <a:endParaRPr lang="es-ES">
                <a:solidFill>
                  <a:srgbClr val="012754"/>
                </a:solidFill>
                <a:latin typeface="+mj-lt"/>
              </a:endParaRPr>
            </a:p>
          </p:txBody>
        </p:sp>
      </p:grpSp>
      <p:pic>
        <p:nvPicPr>
          <p:cNvPr id="6146" name="Picture 2" descr="Una nueva alternativa terapéutica demuestra eficacia en dermatitis atópica  resistente">
            <a:extLst>
              <a:ext uri="{FF2B5EF4-FFF2-40B4-BE49-F238E27FC236}">
                <a16:creationId xmlns:a16="http://schemas.microsoft.com/office/drawing/2014/main" id="{7D3929B3-22C7-C79E-7EF8-6152CCA1B68C}"/>
              </a:ext>
            </a:extLst>
          </p:cNvPr>
          <p:cNvPicPr>
            <a:picLocks noChangeAspect="1" noChangeArrowheads="1"/>
          </p:cNvPicPr>
          <p:nvPr/>
        </p:nvPicPr>
        <p:blipFill rotWithShape="1">
          <a:blip r:embed="rId8" cstate="email">
            <a:alphaModFix/>
            <a:extLst>
              <a:ext uri="{28A0092B-C50C-407E-A947-70E740481C1C}">
                <a14:useLocalDpi xmlns:a14="http://schemas.microsoft.com/office/drawing/2010/main" val="0"/>
              </a:ext>
            </a:extLst>
          </a:blip>
          <a:srcRect l="29635" t="23007" r="14754" b="4761"/>
          <a:stretch>
            <a:fillRect/>
          </a:stretch>
        </p:blipFill>
        <p:spPr bwMode="auto">
          <a:xfrm>
            <a:off x="5835534" y="2462334"/>
            <a:ext cx="2184890" cy="1891973"/>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Qué es la dermatitis seborreica? – Causas, tratamientos y cómo actuar  frente a ella – Botica Barcia">
            <a:extLst>
              <a:ext uri="{FF2B5EF4-FFF2-40B4-BE49-F238E27FC236}">
                <a16:creationId xmlns:a16="http://schemas.microsoft.com/office/drawing/2014/main" id="{A537B6D3-2A80-DAF5-DFDD-A37E173B0989}"/>
              </a:ext>
            </a:extLst>
          </p:cNvPr>
          <p:cNvPicPr>
            <a:picLocks noChangeAspect="1" noChangeArrowheads="1"/>
          </p:cNvPicPr>
          <p:nvPr/>
        </p:nvPicPr>
        <p:blipFill rotWithShape="1">
          <a:blip r:embed="rId9" cstate="email">
            <a:alphaModFix/>
            <a:extLst>
              <a:ext uri="{28A0092B-C50C-407E-A947-70E740481C1C}">
                <a14:useLocalDpi xmlns:a14="http://schemas.microsoft.com/office/drawing/2010/main" val="0"/>
              </a:ext>
            </a:extLst>
          </a:blip>
          <a:srcRect l="15429" t="-163" r="9412" b="-1"/>
          <a:stretch>
            <a:fillRect/>
          </a:stretch>
        </p:blipFill>
        <p:spPr bwMode="auto">
          <a:xfrm>
            <a:off x="326612" y="2478662"/>
            <a:ext cx="1865021" cy="1864117"/>
          </a:xfrm>
          <a:prstGeom prst="rect">
            <a:avLst/>
          </a:prstGeom>
          <a:noFill/>
          <a:ln w="31750">
            <a:solidFill>
              <a:srgbClr val="012754"/>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87984"/>
      </p:ext>
    </p:extLst>
  </p:cSld>
  <p:clrMapOvr>
    <a:masterClrMapping/>
  </p:clrMapOvr>
</p:sld>
</file>

<file path=ppt/theme/theme1.xml><?xml version="1.0" encoding="utf-8"?>
<a:theme xmlns:a="http://schemas.openxmlformats.org/drawingml/2006/main" name="Office Theme">
  <a:themeElements>
    <a:clrScheme name="dermaforum">
      <a:dk1>
        <a:srgbClr val="012754"/>
      </a:dk1>
      <a:lt1>
        <a:srgbClr val="FEFFFF"/>
      </a:lt1>
      <a:dk2>
        <a:srgbClr val="012754"/>
      </a:dk2>
      <a:lt2>
        <a:srgbClr val="F8B19A"/>
      </a:lt2>
      <a:accent1>
        <a:srgbClr val="012754"/>
      </a:accent1>
      <a:accent2>
        <a:srgbClr val="F9B198"/>
      </a:accent2>
      <a:accent3>
        <a:srgbClr val="E1E4E8"/>
      </a:accent3>
      <a:accent4>
        <a:srgbClr val="FFEDE6"/>
      </a:accent4>
      <a:accent5>
        <a:srgbClr val="4AB8A2"/>
      </a:accent5>
      <a:accent6>
        <a:srgbClr val="955A46"/>
      </a:accent6>
      <a:hlink>
        <a:srgbClr val="0000FF"/>
      </a:hlink>
      <a:folHlink>
        <a:srgbClr val="58095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c50bd1-c49f-48d6-83b5-3b4979c7e4a4" xsi:nil="true"/>
    <lcf76f155ced4ddcb4097134ff3c332f xmlns="5d791ea1-f5fe-405a-8e78-a8b93983d4d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08A843CD9D1B48AA846DC2D38B740F" ma:contentTypeVersion="18" ma:contentTypeDescription="Create a new document." ma:contentTypeScope="" ma:versionID="59042c5b63b8d8d9bb9aba8c84ef464e">
  <xsd:schema xmlns:xsd="http://www.w3.org/2001/XMLSchema" xmlns:xs="http://www.w3.org/2001/XMLSchema" xmlns:p="http://schemas.microsoft.com/office/2006/metadata/properties" xmlns:ns2="5d791ea1-f5fe-405a-8e78-a8b93983d4d0" xmlns:ns3="93c50bd1-c49f-48d6-83b5-3b4979c7e4a4" targetNamespace="http://schemas.microsoft.com/office/2006/metadata/properties" ma:root="true" ma:fieldsID="d502e1a682dff5ec99907865136bb312" ns2:_="" ns3:_="">
    <xsd:import namespace="5d791ea1-f5fe-405a-8e78-a8b93983d4d0"/>
    <xsd:import namespace="93c50bd1-c49f-48d6-83b5-3b4979c7e4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91ea1-f5fe-405a-8e78-a8b93983d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50bd1-c49f-48d6-83b5-3b4979c7e4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a979abe-33ef-4d5d-b59e-53241737e700}" ma:internalName="TaxCatchAll" ma:showField="CatchAllData" ma:web="93c50bd1-c49f-48d6-83b5-3b4979c7e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FD6422-8D38-4BE0-BDC9-729F6E2F9123}">
  <ds:schemaRefs>
    <ds:schemaRef ds:uri="http://schemas.microsoft.com/sharepoint/v3/contenttype/forms"/>
  </ds:schemaRefs>
</ds:datastoreItem>
</file>

<file path=customXml/itemProps2.xml><?xml version="1.0" encoding="utf-8"?>
<ds:datastoreItem xmlns:ds="http://schemas.openxmlformats.org/officeDocument/2006/customXml" ds:itemID="{B08DCC58-8E04-4278-BF50-833ABAA21ADC}">
  <ds:schemaRefs>
    <ds:schemaRef ds:uri="5d791ea1-f5fe-405a-8e78-a8b93983d4d0"/>
    <ds:schemaRef ds:uri="93c50bd1-c49f-48d6-83b5-3b4979c7e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9A3E39-B53F-4696-A7E7-DF9DBB244576}">
  <ds:schemaRefs>
    <ds:schemaRef ds:uri="5d791ea1-f5fe-405a-8e78-a8b93983d4d0"/>
    <ds:schemaRef ds:uri="93c50bd1-c49f-48d6-83b5-3b4979c7e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33616b6-00a5-4cd1-b577-93208fa93eb1}" enabled="1" method="Standard" siteId="{342ace0e-1054-45ce-9b30-900fc0440b9d}" removed="0"/>
</clbl:labelList>
</file>

<file path=docProps/app.xml><?xml version="1.0" encoding="utf-8"?>
<Properties xmlns="http://schemas.openxmlformats.org/officeDocument/2006/extended-properties" xmlns:vt="http://schemas.openxmlformats.org/officeDocument/2006/docPropsVTypes">
  <Template/>
  <TotalTime>0</TotalTime>
  <Words>14120</Words>
  <Application>Microsoft Office PowerPoint</Application>
  <PresentationFormat>Panorámica</PresentationFormat>
  <Paragraphs>1121</Paragraphs>
  <Slides>84</Slides>
  <Notes>76</Notes>
  <HiddenSlides>2</HiddenSlides>
  <MMClips>0</MMClips>
  <ScaleCrop>false</ScaleCrop>
  <HeadingPairs>
    <vt:vector size="4" baseType="variant">
      <vt:variant>
        <vt:lpstr>Tema</vt:lpstr>
      </vt:variant>
      <vt:variant>
        <vt:i4>1</vt:i4>
      </vt:variant>
      <vt:variant>
        <vt:lpstr>Títulos de diapositiva</vt:lpstr>
      </vt:variant>
      <vt:variant>
        <vt:i4>84</vt:i4>
      </vt:variant>
    </vt:vector>
  </HeadingPairs>
  <TitlesOfParts>
    <vt:vector size="85" baseType="lpstr">
      <vt:lpstr>Office Theme</vt:lpstr>
      <vt:lpstr>Presentación de PowerPoint</vt:lpstr>
      <vt:lpstr>Presentación de PowerPoint</vt:lpstr>
      <vt:lpstr>Presentación de PowerPoint</vt:lpstr>
      <vt:lpstr>Presentación de PowerPoint</vt:lpstr>
      <vt:lpstr>PSORIASIS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PSORIASIS</vt:lpstr>
      <vt:lpstr>Presentación de PowerPoint</vt:lpstr>
      <vt:lpstr>Presentación de PowerPoint</vt:lpstr>
      <vt:lpstr>Presentación de PowerPoint</vt:lpstr>
      <vt:lpstr>Presentación de PowerPoint</vt:lpstr>
      <vt:lpstr>Presentación de PowerPoint</vt:lpstr>
      <vt:lpstr>QUERATOSIS ACTÍNICA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QUERATOSIS ACTÍNICA</vt:lpstr>
      <vt:lpstr>Presentación de PowerPoint</vt:lpstr>
      <vt:lpstr>Presentación de PowerPoint</vt:lpstr>
      <vt:lpstr>Presentación de PowerPoint</vt:lpstr>
      <vt:lpstr>ONICOMICOSIS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ONICOMICOSIS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Marta Clariana Colet</cp:lastModifiedBy>
  <cp:revision>9</cp:revision>
  <cp:lastPrinted>2025-10-29T06:35:42Z</cp:lastPrinted>
  <dcterms:created xsi:type="dcterms:W3CDTF">2024-10-30T11:14:33Z</dcterms:created>
  <dcterms:modified xsi:type="dcterms:W3CDTF">2026-02-18T11:36:08Z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2025-02-04T11:53:48Z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136eb77a-92fe-4929-b7e5-09dcba66d9b3</vt:lpwstr>
  </property>
  <property fmtid="{D5CDD505-2E9C-101B-9397-08002B2CF9AE}" pid="8" name="MSIP_Label_533616b6-00a5-4cd1-b577-93208fa93eb1_ContentBits">
    <vt:lpwstr>1</vt:lpwstr>
  </property>
  <property fmtid="{D5CDD505-2E9C-101B-9397-08002B2CF9AE}" pid="9" name="ContentTypeId">
    <vt:lpwstr>0x010100C408A843CD9D1B48AA846DC2D38B740F</vt:lpwstr>
  </property>
  <property fmtid="{D5CDD505-2E9C-101B-9397-08002B2CF9AE}" pid="10" name="MediaServiceImageTags">
    <vt:lpwstr/>
  </property>
  <property fmtid="{D5CDD505-2E9C-101B-9397-08002B2CF9AE}" pid="11" name="ClassificationContentMarkingHeaderLocations">
    <vt:lpwstr>Office Theme:5</vt:lpwstr>
  </property>
  <property fmtid="{D5CDD505-2E9C-101B-9397-08002B2CF9AE}" pid="12" name="ClassificationContentMarkingHeaderText">
    <vt:lpwstr>INTERNAL USE</vt:lpwstr>
  </property>
</Properties>
</file>