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5" r:id="rId5"/>
    <p:sldMasterId id="2147483667" r:id="rId6"/>
    <p:sldMasterId id="2147483671" r:id="rId7"/>
    <p:sldMasterId id="2147483673" r:id="rId8"/>
  </p:sldMasterIdLst>
  <p:notesMasterIdLst>
    <p:notesMasterId r:id="rId41"/>
  </p:notesMasterIdLst>
  <p:sldIdLst>
    <p:sldId id="306" r:id="rId9"/>
    <p:sldId id="2873" r:id="rId10"/>
    <p:sldId id="257" r:id="rId11"/>
    <p:sldId id="293" r:id="rId12"/>
    <p:sldId id="291" r:id="rId13"/>
    <p:sldId id="259" r:id="rId14"/>
    <p:sldId id="260" r:id="rId15"/>
    <p:sldId id="262" r:id="rId16"/>
    <p:sldId id="263" r:id="rId17"/>
    <p:sldId id="294" r:id="rId18"/>
    <p:sldId id="295" r:id="rId19"/>
    <p:sldId id="296" r:id="rId20"/>
    <p:sldId id="265" r:id="rId21"/>
    <p:sldId id="266" r:id="rId22"/>
    <p:sldId id="267" r:id="rId23"/>
    <p:sldId id="268" r:id="rId24"/>
    <p:sldId id="269" r:id="rId25"/>
    <p:sldId id="272" r:id="rId26"/>
    <p:sldId id="274" r:id="rId27"/>
    <p:sldId id="276" r:id="rId28"/>
    <p:sldId id="277" r:id="rId29"/>
    <p:sldId id="279" r:id="rId30"/>
    <p:sldId id="280" r:id="rId31"/>
    <p:sldId id="282" r:id="rId32"/>
    <p:sldId id="292" r:id="rId33"/>
    <p:sldId id="302" r:id="rId34"/>
    <p:sldId id="303" r:id="rId35"/>
    <p:sldId id="304" r:id="rId36"/>
    <p:sldId id="301" r:id="rId37"/>
    <p:sldId id="300" r:id="rId38"/>
    <p:sldId id="284" r:id="rId39"/>
    <p:sldId id="299" r:id="rId4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pos="2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a Navarro Benitez" initials="MNB" lastIdx="30" clrIdx="0">
    <p:extLst>
      <p:ext uri="{19B8F6BF-5375-455C-9EA6-DF929625EA0E}">
        <p15:presenceInfo xmlns:p15="http://schemas.microsoft.com/office/powerpoint/2012/main" userId="S::mnavarrob@almirall.com::4e345ecc-cf33-44a1-bbe9-e79177934acf" providerId="AD"/>
      </p:ext>
    </p:extLst>
  </p:cmAuthor>
  <p:cmAuthor id="2" name="Francesca Pajuelo Lorenzo" initials="FPL" lastIdx="1" clrIdx="1">
    <p:extLst>
      <p:ext uri="{19B8F6BF-5375-455C-9EA6-DF929625EA0E}">
        <p15:presenceInfo xmlns:p15="http://schemas.microsoft.com/office/powerpoint/2012/main" userId="S::fpajuelo@almirall.com::16c67662-766d-4660-965d-c6de48f6c51c" providerId="AD"/>
      </p:ext>
    </p:extLst>
  </p:cmAuthor>
  <p:cmAuthor id="3" name="Chema Arcos (CDM Barcelona)" initials="CA(B" lastIdx="4" clrIdx="2">
    <p:extLst>
      <p:ext uri="{19B8F6BF-5375-455C-9EA6-DF929625EA0E}">
        <p15:presenceInfo xmlns:p15="http://schemas.microsoft.com/office/powerpoint/2012/main" userId="S::carcos@cdmbarcelona.com::fcbd7d04-8a88-4368-a1a4-4f2f332beb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5857"/>
    <a:srgbClr val="B2DBC5"/>
    <a:srgbClr val="377E48"/>
    <a:srgbClr val="07F0BF"/>
    <a:srgbClr val="009955"/>
    <a:srgbClr val="96B9A5"/>
    <a:srgbClr val="A619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2FD616-F006-4489-B08E-2A40254318B5}" v="3" dt="2023-12-12T08:40:34.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57" autoAdjust="0"/>
  </p:normalViewPr>
  <p:slideViewPr>
    <p:cSldViewPr snapToGrid="0">
      <p:cViewPr varScale="1">
        <p:scale>
          <a:sx n="114" d="100"/>
          <a:sy n="114" d="100"/>
        </p:scale>
        <p:origin x="438" y="102"/>
      </p:cViewPr>
      <p:guideLst>
        <p:guide orient="horz" pos="278"/>
        <p:guide pos="23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Gomez Saiz" userId="d8abec9f-60ff-40c6-924c-c8784fd6e475" providerId="ADAL" clId="{432FD616-F006-4489-B08E-2A40254318B5}"/>
    <pc:docChg chg="delSld modSld">
      <pc:chgData name="Luis Gomez Saiz" userId="d8abec9f-60ff-40c6-924c-c8784fd6e475" providerId="ADAL" clId="{432FD616-F006-4489-B08E-2A40254318B5}" dt="2023-12-12T08:43:21.153" v="5" actId="47"/>
      <pc:docMkLst>
        <pc:docMk/>
      </pc:docMkLst>
      <pc:sldChg chg="modSp mod">
        <pc:chgData name="Luis Gomez Saiz" userId="d8abec9f-60ff-40c6-924c-c8784fd6e475" providerId="ADAL" clId="{432FD616-F006-4489-B08E-2A40254318B5}" dt="2023-12-12T08:42:03.191" v="2" actId="404"/>
        <pc:sldMkLst>
          <pc:docMk/>
          <pc:sldMk cId="2757831344" sldId="260"/>
        </pc:sldMkLst>
        <pc:spChg chg="mod">
          <ac:chgData name="Luis Gomez Saiz" userId="d8abec9f-60ff-40c6-924c-c8784fd6e475" providerId="ADAL" clId="{432FD616-F006-4489-B08E-2A40254318B5}" dt="2023-12-12T08:42:03.191" v="2" actId="404"/>
          <ac:spMkLst>
            <pc:docMk/>
            <pc:sldMk cId="2757831344" sldId="260"/>
            <ac:spMk id="14" creationId="{7AA70B4B-E606-7B45-8395-2A7819E7B935}"/>
          </ac:spMkLst>
        </pc:spChg>
      </pc:sldChg>
      <pc:sldChg chg="mod modShow">
        <pc:chgData name="Luis Gomez Saiz" userId="d8abec9f-60ff-40c6-924c-c8784fd6e475" providerId="ADAL" clId="{432FD616-F006-4489-B08E-2A40254318B5}" dt="2023-12-12T08:42:20.247" v="3" actId="729"/>
        <pc:sldMkLst>
          <pc:docMk/>
          <pc:sldMk cId="1209249695" sldId="262"/>
        </pc:sldMkLst>
      </pc:sldChg>
      <pc:sldChg chg="mod modShow">
        <pc:chgData name="Luis Gomez Saiz" userId="d8abec9f-60ff-40c6-924c-c8784fd6e475" providerId="ADAL" clId="{432FD616-F006-4489-B08E-2A40254318B5}" dt="2023-12-12T08:35:36.602" v="0" actId="729"/>
        <pc:sldMkLst>
          <pc:docMk/>
          <pc:sldMk cId="4123913998" sldId="268"/>
        </pc:sldMkLst>
      </pc:sldChg>
      <pc:sldChg chg="mod modShow">
        <pc:chgData name="Luis Gomez Saiz" userId="d8abec9f-60ff-40c6-924c-c8784fd6e475" providerId="ADAL" clId="{432FD616-F006-4489-B08E-2A40254318B5}" dt="2023-12-12T08:35:48.366" v="1" actId="729"/>
        <pc:sldMkLst>
          <pc:docMk/>
          <pc:sldMk cId="1571837935" sldId="276"/>
        </pc:sldMkLst>
      </pc:sldChg>
      <pc:sldChg chg="mod modShow">
        <pc:chgData name="Luis Gomez Saiz" userId="d8abec9f-60ff-40c6-924c-c8784fd6e475" providerId="ADAL" clId="{432FD616-F006-4489-B08E-2A40254318B5}" dt="2023-12-12T08:42:44.118" v="4" actId="729"/>
        <pc:sldMkLst>
          <pc:docMk/>
          <pc:sldMk cId="3782678177" sldId="277"/>
        </pc:sldMkLst>
      </pc:sldChg>
      <pc:sldChg chg="del">
        <pc:chgData name="Luis Gomez Saiz" userId="d8abec9f-60ff-40c6-924c-c8784fd6e475" providerId="ADAL" clId="{432FD616-F006-4489-B08E-2A40254318B5}" dt="2023-12-12T08:43:21.153" v="5" actId="47"/>
        <pc:sldMkLst>
          <pc:docMk/>
          <pc:sldMk cId="2829725166" sldId="278"/>
        </pc:sldMkLst>
      </pc:sldChg>
    </pc:docChg>
  </pc:docChgLst>
  <pc:docChgLst>
    <pc:chgData name="Luis Gomez Saiz" userId="d8abec9f-60ff-40c6-924c-c8784fd6e475" providerId="ADAL" clId="{D24B6776-D50F-4D86-8F94-BCA6AC5A9F2B}"/>
    <pc:docChg chg="undo redo custSel addSld delSld modSld sldOrd">
      <pc:chgData name="Luis Gomez Saiz" userId="d8abec9f-60ff-40c6-924c-c8784fd6e475" providerId="ADAL" clId="{D24B6776-D50F-4D86-8F94-BCA6AC5A9F2B}" dt="2023-04-18T15:16:12.968" v="428" actId="207"/>
      <pc:docMkLst>
        <pc:docMk/>
      </pc:docMkLst>
      <pc:sldChg chg="addSp modSp mod">
        <pc:chgData name="Luis Gomez Saiz" userId="d8abec9f-60ff-40c6-924c-c8784fd6e475" providerId="ADAL" clId="{D24B6776-D50F-4D86-8F94-BCA6AC5A9F2B}" dt="2023-04-18T15:16:12.968" v="428" actId="207"/>
        <pc:sldMkLst>
          <pc:docMk/>
          <pc:sldMk cId="2651508481" sldId="256"/>
        </pc:sldMkLst>
        <pc:spChg chg="mod">
          <ac:chgData name="Luis Gomez Saiz" userId="d8abec9f-60ff-40c6-924c-c8784fd6e475" providerId="ADAL" clId="{D24B6776-D50F-4D86-8F94-BCA6AC5A9F2B}" dt="2023-04-18T11:19:04.138" v="1" actId="1076"/>
          <ac:spMkLst>
            <pc:docMk/>
            <pc:sldMk cId="2651508481" sldId="256"/>
            <ac:spMk id="3" creationId="{3E5A4ECB-5D42-BF46-A08D-1208EC920A86}"/>
          </ac:spMkLst>
        </pc:spChg>
        <pc:spChg chg="add mod">
          <ac:chgData name="Luis Gomez Saiz" userId="d8abec9f-60ff-40c6-924c-c8784fd6e475" providerId="ADAL" clId="{D24B6776-D50F-4D86-8F94-BCA6AC5A9F2B}" dt="2023-04-18T15:16:12.968" v="428" actId="207"/>
          <ac:spMkLst>
            <pc:docMk/>
            <pc:sldMk cId="2651508481" sldId="256"/>
            <ac:spMk id="4" creationId="{2C7A2A99-D750-7B59-B053-B74E1E695E12}"/>
          </ac:spMkLst>
        </pc:spChg>
      </pc:sldChg>
      <pc:sldChg chg="mod modShow">
        <pc:chgData name="Luis Gomez Saiz" userId="d8abec9f-60ff-40c6-924c-c8784fd6e475" providerId="ADAL" clId="{D24B6776-D50F-4D86-8F94-BCA6AC5A9F2B}" dt="2023-04-18T14:12:47.926" v="29" actId="729"/>
        <pc:sldMkLst>
          <pc:docMk/>
          <pc:sldMk cId="1242564586" sldId="264"/>
        </pc:sldMkLst>
      </pc:sldChg>
      <pc:sldChg chg="mod modShow">
        <pc:chgData name="Luis Gomez Saiz" userId="d8abec9f-60ff-40c6-924c-c8784fd6e475" providerId="ADAL" clId="{D24B6776-D50F-4D86-8F94-BCA6AC5A9F2B}" dt="2023-04-18T14:16:15.426" v="30" actId="729"/>
        <pc:sldMkLst>
          <pc:docMk/>
          <pc:sldMk cId="3672320507" sldId="269"/>
        </pc:sldMkLst>
      </pc:sldChg>
      <pc:sldChg chg="modSp mod">
        <pc:chgData name="Luis Gomez Saiz" userId="d8abec9f-60ff-40c6-924c-c8784fd6e475" providerId="ADAL" clId="{D24B6776-D50F-4D86-8F94-BCA6AC5A9F2B}" dt="2023-04-18T14:28:35.541" v="111"/>
        <pc:sldMkLst>
          <pc:docMk/>
          <pc:sldMk cId="3133965439" sldId="282"/>
        </pc:sldMkLst>
        <pc:spChg chg="mod">
          <ac:chgData name="Luis Gomez Saiz" userId="d8abec9f-60ff-40c6-924c-c8784fd6e475" providerId="ADAL" clId="{D24B6776-D50F-4D86-8F94-BCA6AC5A9F2B}" dt="2023-04-18T14:28:35.541" v="111"/>
          <ac:spMkLst>
            <pc:docMk/>
            <pc:sldMk cId="3133965439" sldId="282"/>
            <ac:spMk id="9" creationId="{C16A9B27-3493-6C43-9BF4-C535862696ED}"/>
          </ac:spMkLst>
        </pc:spChg>
      </pc:sldChg>
      <pc:sldChg chg="modSp mod">
        <pc:chgData name="Luis Gomez Saiz" userId="d8abec9f-60ff-40c6-924c-c8784fd6e475" providerId="ADAL" clId="{D24B6776-D50F-4D86-8F94-BCA6AC5A9F2B}" dt="2023-04-18T14:18:46.799" v="65" actId="6549"/>
        <pc:sldMkLst>
          <pc:docMk/>
          <pc:sldMk cId="78557268" sldId="284"/>
        </pc:sldMkLst>
        <pc:spChg chg="mod">
          <ac:chgData name="Luis Gomez Saiz" userId="d8abec9f-60ff-40c6-924c-c8784fd6e475" providerId="ADAL" clId="{D24B6776-D50F-4D86-8F94-BCA6AC5A9F2B}" dt="2023-04-18T14:18:46.799" v="65" actId="6549"/>
          <ac:spMkLst>
            <pc:docMk/>
            <pc:sldMk cId="78557268" sldId="284"/>
            <ac:spMk id="9" creationId="{C16A9B27-3493-6C43-9BF4-C535862696ED}"/>
          </ac:spMkLst>
        </pc:spChg>
      </pc:sldChg>
      <pc:sldChg chg="addSp delSp modSp mod ord">
        <pc:chgData name="Luis Gomez Saiz" userId="d8abec9f-60ff-40c6-924c-c8784fd6e475" providerId="ADAL" clId="{D24B6776-D50F-4D86-8F94-BCA6AC5A9F2B}" dt="2023-04-18T14:28:48.980" v="117" actId="1076"/>
        <pc:sldMkLst>
          <pc:docMk/>
          <pc:sldMk cId="4017674751" sldId="292"/>
        </pc:sldMkLst>
        <pc:spChg chg="mod">
          <ac:chgData name="Luis Gomez Saiz" userId="d8abec9f-60ff-40c6-924c-c8784fd6e475" providerId="ADAL" clId="{D24B6776-D50F-4D86-8F94-BCA6AC5A9F2B}" dt="2023-04-18T14:28:48.980" v="117" actId="1076"/>
          <ac:spMkLst>
            <pc:docMk/>
            <pc:sldMk cId="4017674751" sldId="292"/>
            <ac:spMk id="5" creationId="{6EABE5EC-8B82-B044-B13F-BB16B030E2BF}"/>
          </ac:spMkLst>
        </pc:spChg>
        <pc:picChg chg="add mod">
          <ac:chgData name="Luis Gomez Saiz" userId="d8abec9f-60ff-40c6-924c-c8784fd6e475" providerId="ADAL" clId="{D24B6776-D50F-4D86-8F94-BCA6AC5A9F2B}" dt="2023-04-18T14:27:22.790" v="105"/>
          <ac:picMkLst>
            <pc:docMk/>
            <pc:sldMk cId="4017674751" sldId="292"/>
            <ac:picMk id="2" creationId="{588867C0-62B5-AD34-73D6-6D9A6B02B016}"/>
          </ac:picMkLst>
        </pc:picChg>
        <pc:picChg chg="add mod">
          <ac:chgData name="Luis Gomez Saiz" userId="d8abec9f-60ff-40c6-924c-c8784fd6e475" providerId="ADAL" clId="{D24B6776-D50F-4D86-8F94-BCA6AC5A9F2B}" dt="2023-04-18T14:27:22.790" v="105"/>
          <ac:picMkLst>
            <pc:docMk/>
            <pc:sldMk cId="4017674751" sldId="292"/>
            <ac:picMk id="6" creationId="{185FCED1-8BF5-4AFA-50C8-82E3B3142BF3}"/>
          </ac:picMkLst>
        </pc:picChg>
        <pc:picChg chg="add mod">
          <ac:chgData name="Luis Gomez Saiz" userId="d8abec9f-60ff-40c6-924c-c8784fd6e475" providerId="ADAL" clId="{D24B6776-D50F-4D86-8F94-BCA6AC5A9F2B}" dt="2023-04-18T14:27:22.790" v="105"/>
          <ac:picMkLst>
            <pc:docMk/>
            <pc:sldMk cId="4017674751" sldId="292"/>
            <ac:picMk id="7" creationId="{421EC0E7-1E5F-67D5-C002-B497900FF2FD}"/>
          </ac:picMkLst>
        </pc:picChg>
        <pc:picChg chg="del">
          <ac:chgData name="Luis Gomez Saiz" userId="d8abec9f-60ff-40c6-924c-c8784fd6e475" providerId="ADAL" clId="{D24B6776-D50F-4D86-8F94-BCA6AC5A9F2B}" dt="2023-04-18T14:27:22.506" v="104" actId="478"/>
          <ac:picMkLst>
            <pc:docMk/>
            <pc:sldMk cId="4017674751" sldId="292"/>
            <ac:picMk id="8" creationId="{A7B92D59-C6F0-A349-9F14-0A3560F9A7A9}"/>
          </ac:picMkLst>
        </pc:picChg>
        <pc:picChg chg="del">
          <ac:chgData name="Luis Gomez Saiz" userId="d8abec9f-60ff-40c6-924c-c8784fd6e475" providerId="ADAL" clId="{D24B6776-D50F-4D86-8F94-BCA6AC5A9F2B}" dt="2023-04-18T14:27:22.506" v="104" actId="478"/>
          <ac:picMkLst>
            <pc:docMk/>
            <pc:sldMk cId="4017674751" sldId="292"/>
            <ac:picMk id="9" creationId="{0749C2B9-3967-0840-A5AD-168E2C2FB365}"/>
          </ac:picMkLst>
        </pc:picChg>
        <pc:picChg chg="del">
          <ac:chgData name="Luis Gomez Saiz" userId="d8abec9f-60ff-40c6-924c-c8784fd6e475" providerId="ADAL" clId="{D24B6776-D50F-4D86-8F94-BCA6AC5A9F2B}" dt="2023-04-18T14:27:22.506" v="104" actId="478"/>
          <ac:picMkLst>
            <pc:docMk/>
            <pc:sldMk cId="4017674751" sldId="292"/>
            <ac:picMk id="10" creationId="{471809B2-3DAF-ED40-AF93-FDD96FD687B4}"/>
          </ac:picMkLst>
        </pc:picChg>
        <pc:picChg chg="add mod">
          <ac:chgData name="Luis Gomez Saiz" userId="d8abec9f-60ff-40c6-924c-c8784fd6e475" providerId="ADAL" clId="{D24B6776-D50F-4D86-8F94-BCA6AC5A9F2B}" dt="2023-04-18T14:27:22.790" v="105"/>
          <ac:picMkLst>
            <pc:docMk/>
            <pc:sldMk cId="4017674751" sldId="292"/>
            <ac:picMk id="11" creationId="{616EA27B-3877-5942-A6A8-8E7D4B5C08EB}"/>
          </ac:picMkLst>
        </pc:picChg>
        <pc:picChg chg="del mod">
          <ac:chgData name="Luis Gomez Saiz" userId="d8abec9f-60ff-40c6-924c-c8784fd6e475" providerId="ADAL" clId="{D24B6776-D50F-4D86-8F94-BCA6AC5A9F2B}" dt="2023-04-18T14:27:22.506" v="104" actId="478"/>
          <ac:picMkLst>
            <pc:docMk/>
            <pc:sldMk cId="4017674751" sldId="292"/>
            <ac:picMk id="12" creationId="{F2BC7BF4-DAE5-A74D-88A6-57B99F46CAED}"/>
          </ac:picMkLst>
        </pc:picChg>
      </pc:sldChg>
      <pc:sldChg chg="addSp delSp modSp mod">
        <pc:chgData name="Luis Gomez Saiz" userId="d8abec9f-60ff-40c6-924c-c8784fd6e475" providerId="ADAL" clId="{D24B6776-D50F-4D86-8F94-BCA6AC5A9F2B}" dt="2023-04-18T14:21:02.777" v="103" actId="1076"/>
        <pc:sldMkLst>
          <pc:docMk/>
          <pc:sldMk cId="691596129" sldId="293"/>
        </pc:sldMkLst>
        <pc:spChg chg="add mod">
          <ac:chgData name="Luis Gomez Saiz" userId="d8abec9f-60ff-40c6-924c-c8784fd6e475" providerId="ADAL" clId="{D24B6776-D50F-4D86-8F94-BCA6AC5A9F2B}" dt="2023-04-18T14:18:09.861" v="31"/>
          <ac:spMkLst>
            <pc:docMk/>
            <pc:sldMk cId="691596129" sldId="293"/>
            <ac:spMk id="2" creationId="{77B8E84D-E041-9ADF-269A-ECC97D1BFAB1}"/>
          </ac:spMkLst>
        </pc:spChg>
        <pc:spChg chg="del">
          <ac:chgData name="Luis Gomez Saiz" userId="d8abec9f-60ff-40c6-924c-c8784fd6e475" providerId="ADAL" clId="{D24B6776-D50F-4D86-8F94-BCA6AC5A9F2B}" dt="2023-04-18T11:19:35.093" v="7" actId="478"/>
          <ac:spMkLst>
            <pc:docMk/>
            <pc:sldMk cId="691596129" sldId="293"/>
            <ac:spMk id="9" creationId="{23BD3E2A-67A7-CC4A-9881-EBE55FBD9583}"/>
          </ac:spMkLst>
        </pc:spChg>
        <pc:spChg chg="mod">
          <ac:chgData name="Luis Gomez Saiz" userId="d8abec9f-60ff-40c6-924c-c8784fd6e475" providerId="ADAL" clId="{D24B6776-D50F-4D86-8F94-BCA6AC5A9F2B}" dt="2023-04-18T11:19:54.553" v="22" actId="1035"/>
          <ac:spMkLst>
            <pc:docMk/>
            <pc:sldMk cId="691596129" sldId="293"/>
            <ac:spMk id="10" creationId="{A4BC7D19-F0DB-004A-B6CF-600F200FAE18}"/>
          </ac:spMkLst>
        </pc:spChg>
        <pc:spChg chg="mod">
          <ac:chgData name="Luis Gomez Saiz" userId="d8abec9f-60ff-40c6-924c-c8784fd6e475" providerId="ADAL" clId="{D24B6776-D50F-4D86-8F94-BCA6AC5A9F2B}" dt="2023-04-18T11:19:54.553" v="22" actId="1035"/>
          <ac:spMkLst>
            <pc:docMk/>
            <pc:sldMk cId="691596129" sldId="293"/>
            <ac:spMk id="11" creationId="{4C711BD3-CB2F-E741-BD04-6B0CFEF54679}"/>
          </ac:spMkLst>
        </pc:spChg>
        <pc:spChg chg="mod">
          <ac:chgData name="Luis Gomez Saiz" userId="d8abec9f-60ff-40c6-924c-c8784fd6e475" providerId="ADAL" clId="{D24B6776-D50F-4D86-8F94-BCA6AC5A9F2B}" dt="2023-04-18T11:19:54.553" v="22" actId="1035"/>
          <ac:spMkLst>
            <pc:docMk/>
            <pc:sldMk cId="691596129" sldId="293"/>
            <ac:spMk id="12" creationId="{5712F26F-B785-9D48-B381-952828BA1212}"/>
          </ac:spMkLst>
        </pc:spChg>
        <pc:spChg chg="mod">
          <ac:chgData name="Luis Gomez Saiz" userId="d8abec9f-60ff-40c6-924c-c8784fd6e475" providerId="ADAL" clId="{D24B6776-D50F-4D86-8F94-BCA6AC5A9F2B}" dt="2023-04-18T11:20:03.973" v="28" actId="1035"/>
          <ac:spMkLst>
            <pc:docMk/>
            <pc:sldMk cId="691596129" sldId="293"/>
            <ac:spMk id="13" creationId="{C7DACCD6-CC49-674C-9DC4-1D5F731D5699}"/>
          </ac:spMkLst>
        </pc:spChg>
        <pc:spChg chg="del">
          <ac:chgData name="Luis Gomez Saiz" userId="d8abec9f-60ff-40c6-924c-c8784fd6e475" providerId="ADAL" clId="{D24B6776-D50F-4D86-8F94-BCA6AC5A9F2B}" dt="2023-04-18T11:19:36.223" v="8" actId="478"/>
          <ac:spMkLst>
            <pc:docMk/>
            <pc:sldMk cId="691596129" sldId="293"/>
            <ac:spMk id="14" creationId="{7611A3FD-473E-EE45-9C08-7BDBBE6B72D2}"/>
          </ac:spMkLst>
        </pc:spChg>
        <pc:spChg chg="del">
          <ac:chgData name="Luis Gomez Saiz" userId="d8abec9f-60ff-40c6-924c-c8784fd6e475" providerId="ADAL" clId="{D24B6776-D50F-4D86-8F94-BCA6AC5A9F2B}" dt="2023-04-18T11:19:25.814" v="2" actId="478"/>
          <ac:spMkLst>
            <pc:docMk/>
            <pc:sldMk cId="691596129" sldId="293"/>
            <ac:spMk id="15" creationId="{3C191198-5C8C-CC4D-BCC4-3BC248141AA5}"/>
          </ac:spMkLst>
        </pc:spChg>
        <pc:spChg chg="del">
          <ac:chgData name="Luis Gomez Saiz" userId="d8abec9f-60ff-40c6-924c-c8784fd6e475" providerId="ADAL" clId="{D24B6776-D50F-4D86-8F94-BCA6AC5A9F2B}" dt="2023-04-18T11:19:27.253" v="3" actId="478"/>
          <ac:spMkLst>
            <pc:docMk/>
            <pc:sldMk cId="691596129" sldId="293"/>
            <ac:spMk id="16" creationId="{3650DE68-39A1-4740-8F74-303A4E28E0BF}"/>
          </ac:spMkLst>
        </pc:spChg>
        <pc:spChg chg="del">
          <ac:chgData name="Luis Gomez Saiz" userId="d8abec9f-60ff-40c6-924c-c8784fd6e475" providerId="ADAL" clId="{D24B6776-D50F-4D86-8F94-BCA6AC5A9F2B}" dt="2023-04-18T11:19:28.813" v="4" actId="478"/>
          <ac:spMkLst>
            <pc:docMk/>
            <pc:sldMk cId="691596129" sldId="293"/>
            <ac:spMk id="17" creationId="{8F0532D3-4413-E743-A6E8-0C5C4FEE630C}"/>
          </ac:spMkLst>
        </pc:spChg>
        <pc:spChg chg="del">
          <ac:chgData name="Luis Gomez Saiz" userId="d8abec9f-60ff-40c6-924c-c8784fd6e475" providerId="ADAL" clId="{D24B6776-D50F-4D86-8F94-BCA6AC5A9F2B}" dt="2023-04-18T11:19:30.363" v="5" actId="478"/>
          <ac:spMkLst>
            <pc:docMk/>
            <pc:sldMk cId="691596129" sldId="293"/>
            <ac:spMk id="18" creationId="{8A898851-6194-8044-AB86-424884456A3F}"/>
          </ac:spMkLst>
        </pc:spChg>
        <pc:spChg chg="del">
          <ac:chgData name="Luis Gomez Saiz" userId="d8abec9f-60ff-40c6-924c-c8784fd6e475" providerId="ADAL" clId="{D24B6776-D50F-4D86-8F94-BCA6AC5A9F2B}" dt="2023-04-18T11:19:32.251" v="6" actId="478"/>
          <ac:spMkLst>
            <pc:docMk/>
            <pc:sldMk cId="691596129" sldId="293"/>
            <ac:spMk id="19" creationId="{F9B355A1-73EB-EF47-B3E3-CA368618C25A}"/>
          </ac:spMkLst>
        </pc:spChg>
        <pc:spChg chg="add mod">
          <ac:chgData name="Luis Gomez Saiz" userId="d8abec9f-60ff-40c6-924c-c8784fd6e475" providerId="ADAL" clId="{D24B6776-D50F-4D86-8F94-BCA6AC5A9F2B}" dt="2023-04-18T14:18:35.543" v="62" actId="20577"/>
          <ac:spMkLst>
            <pc:docMk/>
            <pc:sldMk cId="691596129" sldId="293"/>
            <ac:spMk id="20" creationId="{E11B82F7-06B4-3843-9DD3-412DBF35940B}"/>
          </ac:spMkLst>
        </pc:spChg>
        <pc:spChg chg="add del mod">
          <ac:chgData name="Luis Gomez Saiz" userId="d8abec9f-60ff-40c6-924c-c8784fd6e475" providerId="ADAL" clId="{D24B6776-D50F-4D86-8F94-BCA6AC5A9F2B}" dt="2023-04-18T14:18:12.647" v="32" actId="478"/>
          <ac:spMkLst>
            <pc:docMk/>
            <pc:sldMk cId="691596129" sldId="293"/>
            <ac:spMk id="21" creationId="{7A18B8E3-BA93-8770-C7D6-B46DF44953E7}"/>
          </ac:spMkLst>
        </pc:spChg>
        <pc:picChg chg="mod">
          <ac:chgData name="Luis Gomez Saiz" userId="d8abec9f-60ff-40c6-924c-c8784fd6e475" providerId="ADAL" clId="{D24B6776-D50F-4D86-8F94-BCA6AC5A9F2B}" dt="2023-04-18T14:21:02.777" v="103" actId="1076"/>
          <ac:picMkLst>
            <pc:docMk/>
            <pc:sldMk cId="691596129" sldId="293"/>
            <ac:picMk id="6" creationId="{4612252E-37A4-4042-89CB-641FBA2B8480}"/>
          </ac:picMkLst>
        </pc:picChg>
      </pc:sldChg>
      <pc:sldChg chg="modSp mod">
        <pc:chgData name="Luis Gomez Saiz" userId="d8abec9f-60ff-40c6-924c-c8784fd6e475" providerId="ADAL" clId="{D24B6776-D50F-4D86-8F94-BCA6AC5A9F2B}" dt="2023-04-18T14:19:02.341" v="77" actId="6549"/>
        <pc:sldMkLst>
          <pc:docMk/>
          <pc:sldMk cId="3885690783" sldId="299"/>
        </pc:sldMkLst>
        <pc:spChg chg="mod">
          <ac:chgData name="Luis Gomez Saiz" userId="d8abec9f-60ff-40c6-924c-c8784fd6e475" providerId="ADAL" clId="{D24B6776-D50F-4D86-8F94-BCA6AC5A9F2B}" dt="2023-04-18T14:19:02.341" v="77" actId="6549"/>
          <ac:spMkLst>
            <pc:docMk/>
            <pc:sldMk cId="3885690783" sldId="299"/>
            <ac:spMk id="2" creationId="{AEDB1457-3AFA-6347-BB5A-DD59C9FFFCC4}"/>
          </ac:spMkLst>
        </pc:spChg>
      </pc:sldChg>
      <pc:sldChg chg="delSp add mod">
        <pc:chgData name="Luis Gomez Saiz" userId="d8abec9f-60ff-40c6-924c-c8784fd6e475" providerId="ADAL" clId="{D24B6776-D50F-4D86-8F94-BCA6AC5A9F2B}" dt="2023-04-18T14:19:16.339" v="79" actId="478"/>
        <pc:sldMkLst>
          <pc:docMk/>
          <pc:sldMk cId="4170934981" sldId="300"/>
        </pc:sldMkLst>
        <pc:spChg chg="del">
          <ac:chgData name="Luis Gomez Saiz" userId="d8abec9f-60ff-40c6-924c-c8784fd6e475" providerId="ADAL" clId="{D24B6776-D50F-4D86-8F94-BCA6AC5A9F2B}" dt="2023-04-18T14:19:16.339" v="79" actId="478"/>
          <ac:spMkLst>
            <pc:docMk/>
            <pc:sldMk cId="4170934981" sldId="300"/>
            <ac:spMk id="4" creationId="{3262296C-A16E-6B47-B181-A47E850E047D}"/>
          </ac:spMkLst>
        </pc:spChg>
      </pc:sldChg>
      <pc:sldChg chg="modSp del mod">
        <pc:chgData name="Luis Gomez Saiz" userId="d8abec9f-60ff-40c6-924c-c8784fd6e475" providerId="ADAL" clId="{D24B6776-D50F-4D86-8F94-BCA6AC5A9F2B}" dt="2023-04-18T14:19:57.175" v="90" actId="20577"/>
        <pc:sldMkLst>
          <pc:docMk/>
          <pc:sldMk cId="3244951601" sldId="301"/>
        </pc:sldMkLst>
        <pc:spChg chg="mod">
          <ac:chgData name="Luis Gomez Saiz" userId="d8abec9f-60ff-40c6-924c-c8784fd6e475" providerId="ADAL" clId="{D24B6776-D50F-4D86-8F94-BCA6AC5A9F2B}" dt="2023-04-18T14:19:57.175" v="90" actId="20577"/>
          <ac:spMkLst>
            <pc:docMk/>
            <pc:sldMk cId="3244951601" sldId="301"/>
            <ac:spMk id="2" creationId="{F0720116-89D5-5344-8CE4-2DA7D7C9A2C3}"/>
          </ac:spMkLst>
        </pc:spChg>
      </pc:sldChg>
      <pc:sldChg chg="addSp delSp modSp mod modNotesTx">
        <pc:chgData name="Luis Gomez Saiz" userId="d8abec9f-60ff-40c6-924c-c8784fd6e475" providerId="ADAL" clId="{D24B6776-D50F-4D86-8F94-BCA6AC5A9F2B}" dt="2023-04-18T14:46:53.232" v="253"/>
        <pc:sldMkLst>
          <pc:docMk/>
          <pc:sldMk cId="1644658204" sldId="302"/>
        </pc:sldMkLst>
        <pc:spChg chg="del">
          <ac:chgData name="Luis Gomez Saiz" userId="d8abec9f-60ff-40c6-924c-c8784fd6e475" providerId="ADAL" clId="{D24B6776-D50F-4D86-8F94-BCA6AC5A9F2B}" dt="2023-04-18T14:39:05.220" v="189" actId="478"/>
          <ac:spMkLst>
            <pc:docMk/>
            <pc:sldMk cId="1644658204" sldId="302"/>
            <ac:spMk id="2" creationId="{C7FC2261-7C66-7543-B455-8F0078136306}"/>
          </ac:spMkLst>
        </pc:spChg>
        <pc:spChg chg="del">
          <ac:chgData name="Luis Gomez Saiz" userId="d8abec9f-60ff-40c6-924c-c8784fd6e475" providerId="ADAL" clId="{D24B6776-D50F-4D86-8F94-BCA6AC5A9F2B}" dt="2023-04-18T14:31:28.999" v="133" actId="478"/>
          <ac:spMkLst>
            <pc:docMk/>
            <pc:sldMk cId="1644658204" sldId="302"/>
            <ac:spMk id="3" creationId="{10914F8A-7FFA-474D-8F9A-EE25F981D03D}"/>
          </ac:spMkLst>
        </pc:spChg>
        <pc:spChg chg="add del">
          <ac:chgData name="Luis Gomez Saiz" userId="d8abec9f-60ff-40c6-924c-c8784fd6e475" providerId="ADAL" clId="{D24B6776-D50F-4D86-8F94-BCA6AC5A9F2B}" dt="2023-04-18T14:35:58.692" v="139" actId="22"/>
          <ac:spMkLst>
            <pc:docMk/>
            <pc:sldMk cId="1644658204" sldId="302"/>
            <ac:spMk id="5" creationId="{9718216C-9234-59E5-A350-2A47BCFD8764}"/>
          </ac:spMkLst>
        </pc:spChg>
        <pc:spChg chg="mod">
          <ac:chgData name="Luis Gomez Saiz" userId="d8abec9f-60ff-40c6-924c-c8784fd6e475" providerId="ADAL" clId="{D24B6776-D50F-4D86-8F94-BCA6AC5A9F2B}" dt="2023-04-18T14:29:18.632" v="131" actId="113"/>
          <ac:spMkLst>
            <pc:docMk/>
            <pc:sldMk cId="1644658204" sldId="302"/>
            <ac:spMk id="9" creationId="{C16A9B27-3493-6C43-9BF4-C535862696ED}"/>
          </ac:spMkLst>
        </pc:spChg>
        <pc:spChg chg="del">
          <ac:chgData name="Luis Gomez Saiz" userId="d8abec9f-60ff-40c6-924c-c8784fd6e475" providerId="ADAL" clId="{D24B6776-D50F-4D86-8F94-BCA6AC5A9F2B}" dt="2023-04-18T14:31:26.398" v="132" actId="478"/>
          <ac:spMkLst>
            <pc:docMk/>
            <pc:sldMk cId="1644658204" sldId="302"/>
            <ac:spMk id="11" creationId="{A06DBA20-4C17-4045-871C-7B9047A8D20A}"/>
          </ac:spMkLst>
        </pc:spChg>
        <pc:spChg chg="mod">
          <ac:chgData name="Luis Gomez Saiz" userId="d8abec9f-60ff-40c6-924c-c8784fd6e475" providerId="ADAL" clId="{D24B6776-D50F-4D86-8F94-BCA6AC5A9F2B}" dt="2023-04-18T14:39:30.612" v="199" actId="1035"/>
          <ac:spMkLst>
            <pc:docMk/>
            <pc:sldMk cId="1644658204" sldId="302"/>
            <ac:spMk id="15" creationId="{8D4529B7-E80D-4D44-ADFE-91D98FE058C7}"/>
          </ac:spMkLst>
        </pc:spChg>
        <pc:spChg chg="del">
          <ac:chgData name="Luis Gomez Saiz" userId="d8abec9f-60ff-40c6-924c-c8784fd6e475" providerId="ADAL" clId="{D24B6776-D50F-4D86-8F94-BCA6AC5A9F2B}" dt="2023-04-18T14:31:28.999" v="133" actId="478"/>
          <ac:spMkLst>
            <pc:docMk/>
            <pc:sldMk cId="1644658204" sldId="302"/>
            <ac:spMk id="16" creationId="{C88C1126-23D1-DB4C-8958-4BB7C7B3FC5F}"/>
          </ac:spMkLst>
        </pc:spChg>
        <pc:spChg chg="del">
          <ac:chgData name="Luis Gomez Saiz" userId="d8abec9f-60ff-40c6-924c-c8784fd6e475" providerId="ADAL" clId="{D24B6776-D50F-4D86-8F94-BCA6AC5A9F2B}" dt="2023-04-18T14:31:28.999" v="133" actId="478"/>
          <ac:spMkLst>
            <pc:docMk/>
            <pc:sldMk cId="1644658204" sldId="302"/>
            <ac:spMk id="18" creationId="{473571D4-CE47-1143-A951-44E0E4D66E7A}"/>
          </ac:spMkLst>
        </pc:spChg>
        <pc:spChg chg="del">
          <ac:chgData name="Luis Gomez Saiz" userId="d8abec9f-60ff-40c6-924c-c8784fd6e475" providerId="ADAL" clId="{D24B6776-D50F-4D86-8F94-BCA6AC5A9F2B}" dt="2023-04-18T14:31:28.999" v="133" actId="478"/>
          <ac:spMkLst>
            <pc:docMk/>
            <pc:sldMk cId="1644658204" sldId="302"/>
            <ac:spMk id="20" creationId="{3F479584-EB60-0648-839A-45FDA53241A4}"/>
          </ac:spMkLst>
        </pc:spChg>
        <pc:spChg chg="del">
          <ac:chgData name="Luis Gomez Saiz" userId="d8abec9f-60ff-40c6-924c-c8784fd6e475" providerId="ADAL" clId="{D24B6776-D50F-4D86-8F94-BCA6AC5A9F2B}" dt="2023-04-18T14:31:28.999" v="133" actId="478"/>
          <ac:spMkLst>
            <pc:docMk/>
            <pc:sldMk cId="1644658204" sldId="302"/>
            <ac:spMk id="21" creationId="{5E529510-FA48-8E45-A18D-A508E532C6FF}"/>
          </ac:spMkLst>
        </pc:spChg>
        <pc:spChg chg="add mod">
          <ac:chgData name="Luis Gomez Saiz" userId="d8abec9f-60ff-40c6-924c-c8784fd6e475" providerId="ADAL" clId="{D24B6776-D50F-4D86-8F94-BCA6AC5A9F2B}" dt="2023-04-18T14:46:53.232" v="253"/>
          <ac:spMkLst>
            <pc:docMk/>
            <pc:sldMk cId="1644658204" sldId="302"/>
            <ac:spMk id="24" creationId="{0B797B00-FDBA-AD77-7EDE-3DC8CFF58E80}"/>
          </ac:spMkLst>
        </pc:spChg>
        <pc:spChg chg="del">
          <ac:chgData name="Luis Gomez Saiz" userId="d8abec9f-60ff-40c6-924c-c8784fd6e475" providerId="ADAL" clId="{D24B6776-D50F-4D86-8F94-BCA6AC5A9F2B}" dt="2023-04-18T14:31:28.999" v="133" actId="478"/>
          <ac:spMkLst>
            <pc:docMk/>
            <pc:sldMk cId="1644658204" sldId="302"/>
            <ac:spMk id="25" creationId="{3A4A4E70-B2EF-734D-A5F1-57FB25E78E9F}"/>
          </ac:spMkLst>
        </pc:spChg>
        <pc:spChg chg="del">
          <ac:chgData name="Luis Gomez Saiz" userId="d8abec9f-60ff-40c6-924c-c8784fd6e475" providerId="ADAL" clId="{D24B6776-D50F-4D86-8F94-BCA6AC5A9F2B}" dt="2023-04-18T14:31:31.539" v="134" actId="478"/>
          <ac:spMkLst>
            <pc:docMk/>
            <pc:sldMk cId="1644658204" sldId="302"/>
            <ac:spMk id="35" creationId="{213527BF-95F4-1545-AF12-E9D71067F433}"/>
          </ac:spMkLst>
        </pc:spChg>
        <pc:spChg chg="del mod">
          <ac:chgData name="Luis Gomez Saiz" userId="d8abec9f-60ff-40c6-924c-c8784fd6e475" providerId="ADAL" clId="{D24B6776-D50F-4D86-8F94-BCA6AC5A9F2B}" dt="2023-04-18T14:46:49.853" v="252" actId="478"/>
          <ac:spMkLst>
            <pc:docMk/>
            <pc:sldMk cId="1644658204" sldId="302"/>
            <ac:spMk id="40" creationId="{AB077528-DD79-F642-9D1E-30C374E37DD2}"/>
          </ac:spMkLst>
        </pc:spChg>
        <pc:picChg chg="add mod modCrop">
          <ac:chgData name="Luis Gomez Saiz" userId="d8abec9f-60ff-40c6-924c-c8784fd6e475" providerId="ADAL" clId="{D24B6776-D50F-4D86-8F94-BCA6AC5A9F2B}" dt="2023-04-18T14:38:10.243" v="163" actId="1076"/>
          <ac:picMkLst>
            <pc:docMk/>
            <pc:sldMk cId="1644658204" sldId="302"/>
            <ac:picMk id="10" creationId="{FAE53760-40F0-95FC-7ED8-01EA86BCF8DA}"/>
          </ac:picMkLst>
        </pc:picChg>
        <pc:picChg chg="add mod">
          <ac:chgData name="Luis Gomez Saiz" userId="d8abec9f-60ff-40c6-924c-c8784fd6e475" providerId="ADAL" clId="{D24B6776-D50F-4D86-8F94-BCA6AC5A9F2B}" dt="2023-04-18T14:38:22.457" v="167" actId="14100"/>
          <ac:picMkLst>
            <pc:docMk/>
            <pc:sldMk cId="1644658204" sldId="302"/>
            <ac:picMk id="13" creationId="{193ECD39-E168-8F15-03DD-E3DA157E200F}"/>
          </ac:picMkLst>
        </pc:picChg>
        <pc:picChg chg="add mod">
          <ac:chgData name="Luis Gomez Saiz" userId="d8abec9f-60ff-40c6-924c-c8784fd6e475" providerId="ADAL" clId="{D24B6776-D50F-4D86-8F94-BCA6AC5A9F2B}" dt="2023-04-18T14:38:18.221" v="166" actId="14100"/>
          <ac:picMkLst>
            <pc:docMk/>
            <pc:sldMk cId="1644658204" sldId="302"/>
            <ac:picMk id="17" creationId="{BF5CFA93-767F-551D-57F1-4585FEC1B6B9}"/>
          </ac:picMkLst>
        </pc:picChg>
        <pc:picChg chg="del">
          <ac:chgData name="Luis Gomez Saiz" userId="d8abec9f-60ff-40c6-924c-c8784fd6e475" providerId="ADAL" clId="{D24B6776-D50F-4D86-8F94-BCA6AC5A9F2B}" dt="2023-04-18T14:31:28.999" v="133" actId="478"/>
          <ac:picMkLst>
            <pc:docMk/>
            <pc:sldMk cId="1644658204" sldId="302"/>
            <ac:picMk id="19" creationId="{2530AACE-AD3C-6B41-8FBB-C3E457CF8A84}"/>
          </ac:picMkLst>
        </pc:picChg>
        <pc:picChg chg="add del mod">
          <ac:chgData name="Luis Gomez Saiz" userId="d8abec9f-60ff-40c6-924c-c8784fd6e475" providerId="ADAL" clId="{D24B6776-D50F-4D86-8F94-BCA6AC5A9F2B}" dt="2023-04-18T14:36:55.735" v="147" actId="478"/>
          <ac:picMkLst>
            <pc:docMk/>
            <pc:sldMk cId="1644658204" sldId="302"/>
            <ac:picMk id="22" creationId="{363972E7-2B80-F0D0-8575-A84503401BE6}"/>
          </ac:picMkLst>
        </pc:picChg>
        <pc:picChg chg="add del mod">
          <ac:chgData name="Luis Gomez Saiz" userId="d8abec9f-60ff-40c6-924c-c8784fd6e475" providerId="ADAL" clId="{D24B6776-D50F-4D86-8F94-BCA6AC5A9F2B}" dt="2023-04-18T14:36:55.735" v="147" actId="478"/>
          <ac:picMkLst>
            <pc:docMk/>
            <pc:sldMk cId="1644658204" sldId="302"/>
            <ac:picMk id="23" creationId="{4A910397-F7D5-DF6E-3A4E-2A8C8E030BF6}"/>
          </ac:picMkLst>
        </pc:picChg>
        <pc:picChg chg="del">
          <ac:chgData name="Luis Gomez Saiz" userId="d8abec9f-60ff-40c6-924c-c8784fd6e475" providerId="ADAL" clId="{D24B6776-D50F-4D86-8F94-BCA6AC5A9F2B}" dt="2023-04-18T14:31:28.999" v="133" actId="478"/>
          <ac:picMkLst>
            <pc:docMk/>
            <pc:sldMk cId="1644658204" sldId="302"/>
            <ac:picMk id="27" creationId="{F538A7FE-BA23-FF48-8CAF-80E9A024DDED}"/>
          </ac:picMkLst>
        </pc:picChg>
      </pc:sldChg>
      <pc:sldChg chg="new del">
        <pc:chgData name="Luis Gomez Saiz" userId="d8abec9f-60ff-40c6-924c-c8784fd6e475" providerId="ADAL" clId="{D24B6776-D50F-4D86-8F94-BCA6AC5A9F2B}" dt="2023-04-18T14:28:06.197" v="107" actId="47"/>
        <pc:sldMkLst>
          <pc:docMk/>
          <pc:sldMk cId="1781859181" sldId="302"/>
        </pc:sldMkLst>
      </pc:sldChg>
      <pc:sldChg chg="addSp delSp modSp add mod">
        <pc:chgData name="Luis Gomez Saiz" userId="d8abec9f-60ff-40c6-924c-c8784fd6e475" providerId="ADAL" clId="{D24B6776-D50F-4D86-8F94-BCA6AC5A9F2B}" dt="2023-04-18T14:46:44.396" v="251" actId="1076"/>
        <pc:sldMkLst>
          <pc:docMk/>
          <pc:sldMk cId="4115016282" sldId="303"/>
        </pc:sldMkLst>
        <pc:spChg chg="mod">
          <ac:chgData name="Luis Gomez Saiz" userId="d8abec9f-60ff-40c6-924c-c8784fd6e475" providerId="ADAL" clId="{D24B6776-D50F-4D86-8F94-BCA6AC5A9F2B}" dt="2023-04-18T14:46:44.396" v="251" actId="1076"/>
          <ac:spMkLst>
            <pc:docMk/>
            <pc:sldMk cId="4115016282" sldId="303"/>
            <ac:spMk id="40" creationId="{AB077528-DD79-F642-9D1E-30C374E37DD2}"/>
          </ac:spMkLst>
        </pc:spChg>
        <pc:picChg chg="add mod">
          <ac:chgData name="Luis Gomez Saiz" userId="d8abec9f-60ff-40c6-924c-c8784fd6e475" providerId="ADAL" clId="{D24B6776-D50F-4D86-8F94-BCA6AC5A9F2B}" dt="2023-04-18T14:46:30.440" v="247" actId="14100"/>
          <ac:picMkLst>
            <pc:docMk/>
            <pc:sldMk cId="4115016282" sldId="303"/>
            <ac:picMk id="3" creationId="{228CE1ED-D3C6-F365-37D0-B72433B8865A}"/>
          </ac:picMkLst>
        </pc:picChg>
        <pc:picChg chg="add mod modCrop">
          <ac:chgData name="Luis Gomez Saiz" userId="d8abec9f-60ff-40c6-924c-c8784fd6e475" providerId="ADAL" clId="{D24B6776-D50F-4D86-8F94-BCA6AC5A9F2B}" dt="2023-04-18T14:46:30.440" v="247" actId="14100"/>
          <ac:picMkLst>
            <pc:docMk/>
            <pc:sldMk cId="4115016282" sldId="303"/>
            <ac:picMk id="5" creationId="{DBB5CCDF-647E-BE81-3D00-718C77266524}"/>
          </ac:picMkLst>
        </pc:picChg>
        <pc:picChg chg="del">
          <ac:chgData name="Luis Gomez Saiz" userId="d8abec9f-60ff-40c6-924c-c8784fd6e475" providerId="ADAL" clId="{D24B6776-D50F-4D86-8F94-BCA6AC5A9F2B}" dt="2023-04-18T14:45:07.335" v="209" actId="478"/>
          <ac:picMkLst>
            <pc:docMk/>
            <pc:sldMk cId="4115016282" sldId="303"/>
            <ac:picMk id="10" creationId="{FAE53760-40F0-95FC-7ED8-01EA86BCF8DA}"/>
          </ac:picMkLst>
        </pc:picChg>
        <pc:picChg chg="add mod">
          <ac:chgData name="Luis Gomez Saiz" userId="d8abec9f-60ff-40c6-924c-c8784fd6e475" providerId="ADAL" clId="{D24B6776-D50F-4D86-8F94-BCA6AC5A9F2B}" dt="2023-04-18T14:46:36.390" v="249" actId="1076"/>
          <ac:picMkLst>
            <pc:docMk/>
            <pc:sldMk cId="4115016282" sldId="303"/>
            <ac:picMk id="11" creationId="{35F2879A-1054-43A9-5333-817D16CCC1DE}"/>
          </ac:picMkLst>
        </pc:picChg>
        <pc:picChg chg="del">
          <ac:chgData name="Luis Gomez Saiz" userId="d8abec9f-60ff-40c6-924c-c8784fd6e475" providerId="ADAL" clId="{D24B6776-D50F-4D86-8F94-BCA6AC5A9F2B}" dt="2023-04-18T14:45:09.504" v="210" actId="478"/>
          <ac:picMkLst>
            <pc:docMk/>
            <pc:sldMk cId="4115016282" sldId="303"/>
            <ac:picMk id="13" creationId="{193ECD39-E168-8F15-03DD-E3DA157E200F}"/>
          </ac:picMkLst>
        </pc:picChg>
        <pc:picChg chg="del">
          <ac:chgData name="Luis Gomez Saiz" userId="d8abec9f-60ff-40c6-924c-c8784fd6e475" providerId="ADAL" clId="{D24B6776-D50F-4D86-8F94-BCA6AC5A9F2B}" dt="2023-04-18T14:45:14.640" v="212" actId="478"/>
          <ac:picMkLst>
            <pc:docMk/>
            <pc:sldMk cId="4115016282" sldId="303"/>
            <ac:picMk id="17" creationId="{BF5CFA93-767F-551D-57F1-4585FEC1B6B9}"/>
          </ac:picMkLst>
        </pc:picChg>
      </pc:sldChg>
      <pc:sldChg chg="addSp delSp modSp add mod">
        <pc:chgData name="Luis Gomez Saiz" userId="d8abec9f-60ff-40c6-924c-c8784fd6e475" providerId="ADAL" clId="{D24B6776-D50F-4D86-8F94-BCA6AC5A9F2B}" dt="2023-04-18T15:01:54.734" v="409" actId="108"/>
        <pc:sldMkLst>
          <pc:docMk/>
          <pc:sldMk cId="249358165" sldId="304"/>
        </pc:sldMkLst>
        <pc:spChg chg="add mod">
          <ac:chgData name="Luis Gomez Saiz" userId="d8abec9f-60ff-40c6-924c-c8784fd6e475" providerId="ADAL" clId="{D24B6776-D50F-4D86-8F94-BCA6AC5A9F2B}" dt="2023-04-18T14:58:59.512" v="375" actId="404"/>
          <ac:spMkLst>
            <pc:docMk/>
            <pc:sldMk cId="249358165" sldId="304"/>
            <ac:spMk id="2" creationId="{8FBB9B37-3F21-DAB5-3D05-4EC3FABCDE15}"/>
          </ac:spMkLst>
        </pc:spChg>
        <pc:spChg chg="add mod">
          <ac:chgData name="Luis Gomez Saiz" userId="d8abec9f-60ff-40c6-924c-c8784fd6e475" providerId="ADAL" clId="{D24B6776-D50F-4D86-8F94-BCA6AC5A9F2B}" dt="2023-04-18T15:01:54.734" v="409" actId="108"/>
          <ac:spMkLst>
            <pc:docMk/>
            <pc:sldMk cId="249358165" sldId="304"/>
            <ac:spMk id="4" creationId="{AA0EACEE-A79B-F265-038E-20AED7DC5186}"/>
          </ac:spMkLst>
        </pc:spChg>
        <pc:spChg chg="mod">
          <ac:chgData name="Luis Gomez Saiz" userId="d8abec9f-60ff-40c6-924c-c8784fd6e475" providerId="ADAL" clId="{D24B6776-D50F-4D86-8F94-BCA6AC5A9F2B}" dt="2023-04-18T15:01:00.654" v="404" actId="1037"/>
          <ac:spMkLst>
            <pc:docMk/>
            <pc:sldMk cId="249358165" sldId="304"/>
            <ac:spMk id="40" creationId="{AB077528-DD79-F642-9D1E-30C374E37DD2}"/>
          </ac:spMkLst>
        </pc:spChg>
        <pc:picChg chg="del">
          <ac:chgData name="Luis Gomez Saiz" userId="d8abec9f-60ff-40c6-924c-c8784fd6e475" providerId="ADAL" clId="{D24B6776-D50F-4D86-8F94-BCA6AC5A9F2B}" dt="2023-04-18T14:47:40.583" v="255" actId="478"/>
          <ac:picMkLst>
            <pc:docMk/>
            <pc:sldMk cId="249358165" sldId="304"/>
            <ac:picMk id="3" creationId="{228CE1ED-D3C6-F365-37D0-B72433B8865A}"/>
          </ac:picMkLst>
        </pc:picChg>
        <pc:picChg chg="del">
          <ac:chgData name="Luis Gomez Saiz" userId="d8abec9f-60ff-40c6-924c-c8784fd6e475" providerId="ADAL" clId="{D24B6776-D50F-4D86-8F94-BCA6AC5A9F2B}" dt="2023-04-18T14:47:40.960" v="256" actId="478"/>
          <ac:picMkLst>
            <pc:docMk/>
            <pc:sldMk cId="249358165" sldId="304"/>
            <ac:picMk id="5" creationId="{DBB5CCDF-647E-BE81-3D00-718C77266524}"/>
          </ac:picMkLst>
        </pc:picChg>
        <pc:picChg chg="del">
          <ac:chgData name="Luis Gomez Saiz" userId="d8abec9f-60ff-40c6-924c-c8784fd6e475" providerId="ADAL" clId="{D24B6776-D50F-4D86-8F94-BCA6AC5A9F2B}" dt="2023-04-18T14:47:41.385" v="257" actId="478"/>
          <ac:picMkLst>
            <pc:docMk/>
            <pc:sldMk cId="249358165" sldId="304"/>
            <ac:picMk id="11" creationId="{35F2879A-1054-43A9-5333-817D16CCC1DE}"/>
          </ac:picMkLst>
        </pc:picChg>
      </pc:sldChg>
    </pc:docChg>
  </pc:docChgLst>
  <pc:docChgLst>
    <pc:chgData name="Luis Gomez Saiz" userId="d8abec9f-60ff-40c6-924c-c8784fd6e475" providerId="ADAL" clId="{F7E1361F-24AF-4300-8AD7-E1528649842B}"/>
    <pc:docChg chg="undo custSel addSld delSld modSld sldOrd delMainMaster">
      <pc:chgData name="Luis Gomez Saiz" userId="d8abec9f-60ff-40c6-924c-c8784fd6e475" providerId="ADAL" clId="{F7E1361F-24AF-4300-8AD7-E1528649842B}" dt="2023-05-02T15:23:50.859" v="25" actId="478"/>
      <pc:docMkLst>
        <pc:docMk/>
      </pc:docMkLst>
      <pc:sldChg chg="del">
        <pc:chgData name="Luis Gomez Saiz" userId="d8abec9f-60ff-40c6-924c-c8784fd6e475" providerId="ADAL" clId="{F7E1361F-24AF-4300-8AD7-E1528649842B}" dt="2023-04-18T15:19:56.197" v="0" actId="47"/>
        <pc:sldMkLst>
          <pc:docMk/>
          <pc:sldMk cId="2651508481" sldId="256"/>
        </pc:sldMkLst>
      </pc:sldChg>
      <pc:sldChg chg="del">
        <pc:chgData name="Luis Gomez Saiz" userId="d8abec9f-60ff-40c6-924c-c8784fd6e475" providerId="ADAL" clId="{F7E1361F-24AF-4300-8AD7-E1528649842B}" dt="2023-04-18T15:20:26.094" v="1" actId="47"/>
        <pc:sldMkLst>
          <pc:docMk/>
          <pc:sldMk cId="1242564586" sldId="264"/>
        </pc:sldMkLst>
      </pc:sldChg>
      <pc:sldChg chg="delSp mod">
        <pc:chgData name="Luis Gomez Saiz" userId="d8abec9f-60ff-40c6-924c-c8784fd6e475" providerId="ADAL" clId="{F7E1361F-24AF-4300-8AD7-E1528649842B}" dt="2023-04-18T15:21:20.515" v="7" actId="478"/>
        <pc:sldMkLst>
          <pc:docMk/>
          <pc:sldMk cId="1506094707" sldId="266"/>
        </pc:sldMkLst>
        <pc:grpChg chg="del">
          <ac:chgData name="Luis Gomez Saiz" userId="d8abec9f-60ff-40c6-924c-c8784fd6e475" providerId="ADAL" clId="{F7E1361F-24AF-4300-8AD7-E1528649842B}" dt="2023-04-18T15:21:20.515" v="7" actId="478"/>
          <ac:grpSpMkLst>
            <pc:docMk/>
            <pc:sldMk cId="1506094707" sldId="266"/>
            <ac:grpSpMk id="33" creationId="{F7F2BB00-203D-EC44-A066-ADF17F9165CD}"/>
          </ac:grpSpMkLst>
        </pc:grpChg>
        <pc:grpChg chg="del">
          <ac:chgData name="Luis Gomez Saiz" userId="d8abec9f-60ff-40c6-924c-c8784fd6e475" providerId="ADAL" clId="{F7E1361F-24AF-4300-8AD7-E1528649842B}" dt="2023-04-18T15:21:20.515" v="7" actId="478"/>
          <ac:grpSpMkLst>
            <pc:docMk/>
            <pc:sldMk cId="1506094707" sldId="266"/>
            <ac:grpSpMk id="39" creationId="{C223FF18-9F57-0441-A966-23D0B7E475EA}"/>
          </ac:grpSpMkLst>
        </pc:grpChg>
      </pc:sldChg>
      <pc:sldChg chg="add del">
        <pc:chgData name="Luis Gomez Saiz" userId="d8abec9f-60ff-40c6-924c-c8784fd6e475" providerId="ADAL" clId="{F7E1361F-24AF-4300-8AD7-E1528649842B}" dt="2023-04-18T15:20:57.036" v="4" actId="47"/>
        <pc:sldMkLst>
          <pc:docMk/>
          <pc:sldMk cId="1566920153" sldId="270"/>
        </pc:sldMkLst>
      </pc:sldChg>
      <pc:sldChg chg="del">
        <pc:chgData name="Luis Gomez Saiz" userId="d8abec9f-60ff-40c6-924c-c8784fd6e475" providerId="ADAL" clId="{F7E1361F-24AF-4300-8AD7-E1528649842B}" dt="2023-04-18T15:21:01.376" v="5" actId="47"/>
        <pc:sldMkLst>
          <pc:docMk/>
          <pc:sldMk cId="3231271565" sldId="271"/>
        </pc:sldMkLst>
      </pc:sldChg>
      <pc:sldChg chg="delSp add del mod">
        <pc:chgData name="Luis Gomez Saiz" userId="d8abec9f-60ff-40c6-924c-c8784fd6e475" providerId="ADAL" clId="{F7E1361F-24AF-4300-8AD7-E1528649842B}" dt="2023-04-18T15:21:12.997" v="6" actId="478"/>
        <pc:sldMkLst>
          <pc:docMk/>
          <pc:sldMk cId="3834816983" sldId="272"/>
        </pc:sldMkLst>
        <pc:grpChg chg="del">
          <ac:chgData name="Luis Gomez Saiz" userId="d8abec9f-60ff-40c6-924c-c8784fd6e475" providerId="ADAL" clId="{F7E1361F-24AF-4300-8AD7-E1528649842B}" dt="2023-04-18T15:21:12.997" v="6" actId="478"/>
          <ac:grpSpMkLst>
            <pc:docMk/>
            <pc:sldMk cId="3834816983" sldId="272"/>
            <ac:grpSpMk id="33" creationId="{F7F2BB00-203D-EC44-A066-ADF17F9165CD}"/>
          </ac:grpSpMkLst>
        </pc:grpChg>
        <pc:grpChg chg="del">
          <ac:chgData name="Luis Gomez Saiz" userId="d8abec9f-60ff-40c6-924c-c8784fd6e475" providerId="ADAL" clId="{F7E1361F-24AF-4300-8AD7-E1528649842B}" dt="2023-04-18T15:21:12.997" v="6" actId="478"/>
          <ac:grpSpMkLst>
            <pc:docMk/>
            <pc:sldMk cId="3834816983" sldId="272"/>
            <ac:grpSpMk id="39" creationId="{C223FF18-9F57-0441-A966-23D0B7E475EA}"/>
          </ac:grpSpMkLst>
        </pc:grpChg>
      </pc:sldChg>
      <pc:sldChg chg="add del">
        <pc:chgData name="Luis Gomez Saiz" userId="d8abec9f-60ff-40c6-924c-c8784fd6e475" providerId="ADAL" clId="{F7E1361F-24AF-4300-8AD7-E1528649842B}" dt="2023-04-18T15:20:57.036" v="4" actId="47"/>
        <pc:sldMkLst>
          <pc:docMk/>
          <pc:sldMk cId="3287693646" sldId="273"/>
        </pc:sldMkLst>
      </pc:sldChg>
      <pc:sldChg chg="del">
        <pc:chgData name="Luis Gomez Saiz" userId="d8abec9f-60ff-40c6-924c-c8784fd6e475" providerId="ADAL" clId="{F7E1361F-24AF-4300-8AD7-E1528649842B}" dt="2023-04-18T15:21:01.376" v="5" actId="47"/>
        <pc:sldMkLst>
          <pc:docMk/>
          <pc:sldMk cId="37107622" sldId="279"/>
        </pc:sldMkLst>
      </pc:sldChg>
      <pc:sldChg chg="add del">
        <pc:chgData name="Luis Gomez Saiz" userId="d8abec9f-60ff-40c6-924c-c8784fd6e475" providerId="ADAL" clId="{F7E1361F-24AF-4300-8AD7-E1528649842B}" dt="2023-04-18T15:20:57.036" v="4" actId="47"/>
        <pc:sldMkLst>
          <pc:docMk/>
          <pc:sldMk cId="543336473" sldId="297"/>
        </pc:sldMkLst>
      </pc:sldChg>
      <pc:sldChg chg="add del">
        <pc:chgData name="Luis Gomez Saiz" userId="d8abec9f-60ff-40c6-924c-c8784fd6e475" providerId="ADAL" clId="{F7E1361F-24AF-4300-8AD7-E1528649842B}" dt="2023-04-18T15:20:57.036" v="4" actId="47"/>
        <pc:sldMkLst>
          <pc:docMk/>
          <pc:sldMk cId="1068075950" sldId="298"/>
        </pc:sldMkLst>
      </pc:sldChg>
      <pc:sldChg chg="del">
        <pc:chgData name="Luis Gomez Saiz" userId="d8abec9f-60ff-40c6-924c-c8784fd6e475" providerId="ADAL" clId="{F7E1361F-24AF-4300-8AD7-E1528649842B}" dt="2023-04-18T15:19:56.197" v="0" actId="47"/>
        <pc:sldMkLst>
          <pc:docMk/>
          <pc:sldMk cId="1156786610" sldId="305"/>
        </pc:sldMkLst>
      </pc:sldChg>
      <pc:sldChg chg="delSp add del mod ord delAnim">
        <pc:chgData name="Luis Gomez Saiz" userId="d8abec9f-60ff-40c6-924c-c8784fd6e475" providerId="ADAL" clId="{F7E1361F-24AF-4300-8AD7-E1528649842B}" dt="2023-05-02T15:23:46.342" v="24" actId="47"/>
        <pc:sldMkLst>
          <pc:docMk/>
          <pc:sldMk cId="1325493636" sldId="307"/>
        </pc:sldMkLst>
        <pc:spChg chg="del">
          <ac:chgData name="Luis Gomez Saiz" userId="d8abec9f-60ff-40c6-924c-c8784fd6e475" providerId="ADAL" clId="{F7E1361F-24AF-4300-8AD7-E1528649842B}" dt="2023-05-02T15:23:22.292" v="21" actId="478"/>
          <ac:spMkLst>
            <pc:docMk/>
            <pc:sldMk cId="1325493636" sldId="307"/>
            <ac:spMk id="9" creationId="{C16A9B27-3493-6C43-9BF4-C535862696ED}"/>
          </ac:spMkLst>
        </pc:spChg>
        <pc:spChg chg="del">
          <ac:chgData name="Luis Gomez Saiz" userId="d8abec9f-60ff-40c6-924c-c8784fd6e475" providerId="ADAL" clId="{F7E1361F-24AF-4300-8AD7-E1528649842B}" dt="2023-05-02T15:23:22.292" v="21" actId="478"/>
          <ac:spMkLst>
            <pc:docMk/>
            <pc:sldMk cId="1325493636" sldId="307"/>
            <ac:spMk id="11" creationId="{A06DBA20-4C17-4045-871C-7B9047A8D20A}"/>
          </ac:spMkLst>
        </pc:spChg>
        <pc:spChg chg="del">
          <ac:chgData name="Luis Gomez Saiz" userId="d8abec9f-60ff-40c6-924c-c8784fd6e475" providerId="ADAL" clId="{F7E1361F-24AF-4300-8AD7-E1528649842B}" dt="2023-05-02T15:23:22.292" v="21" actId="478"/>
          <ac:spMkLst>
            <pc:docMk/>
            <pc:sldMk cId="1325493636" sldId="307"/>
            <ac:spMk id="12" creationId="{8EF0C907-871D-F943-B1A0-83384832ECA4}"/>
          </ac:spMkLst>
        </pc:spChg>
        <pc:spChg chg="del">
          <ac:chgData name="Luis Gomez Saiz" userId="d8abec9f-60ff-40c6-924c-c8784fd6e475" providerId="ADAL" clId="{F7E1361F-24AF-4300-8AD7-E1528649842B}" dt="2023-05-02T15:23:25.191" v="23" actId="478"/>
          <ac:spMkLst>
            <pc:docMk/>
            <pc:sldMk cId="1325493636" sldId="307"/>
            <ac:spMk id="14" creationId="{5379BF0D-A624-4847-9727-9419DC960B77}"/>
          </ac:spMkLst>
        </pc:spChg>
        <pc:spChg chg="del">
          <ac:chgData name="Luis Gomez Saiz" userId="d8abec9f-60ff-40c6-924c-c8784fd6e475" providerId="ADAL" clId="{F7E1361F-24AF-4300-8AD7-E1528649842B}" dt="2023-05-02T15:23:22.292" v="21" actId="478"/>
          <ac:spMkLst>
            <pc:docMk/>
            <pc:sldMk cId="1325493636" sldId="307"/>
            <ac:spMk id="15" creationId="{8D4529B7-E80D-4D44-ADFE-91D98FE058C7}"/>
          </ac:spMkLst>
        </pc:spChg>
        <pc:picChg chg="del">
          <ac:chgData name="Luis Gomez Saiz" userId="d8abec9f-60ff-40c6-924c-c8784fd6e475" providerId="ADAL" clId="{F7E1361F-24AF-4300-8AD7-E1528649842B}" dt="2023-05-02T15:23:23.068" v="22" actId="478"/>
          <ac:picMkLst>
            <pc:docMk/>
            <pc:sldMk cId="1325493636" sldId="307"/>
            <ac:picMk id="3" creationId="{76768DB2-36F0-1846-86A2-D4C7445C1C69}"/>
          </ac:picMkLst>
        </pc:picChg>
        <pc:picChg chg="del">
          <ac:chgData name="Luis Gomez Saiz" userId="d8abec9f-60ff-40c6-924c-c8784fd6e475" providerId="ADAL" clId="{F7E1361F-24AF-4300-8AD7-E1528649842B}" dt="2023-05-02T15:23:22.292" v="21" actId="478"/>
          <ac:picMkLst>
            <pc:docMk/>
            <pc:sldMk cId="1325493636" sldId="307"/>
            <ac:picMk id="8" creationId="{2D2DB0DD-A3E7-CF46-AD09-24BF0BBF2ECC}"/>
          </ac:picMkLst>
        </pc:picChg>
      </pc:sldChg>
      <pc:sldChg chg="new del ord">
        <pc:chgData name="Luis Gomez Saiz" userId="d8abec9f-60ff-40c6-924c-c8784fd6e475" providerId="ADAL" clId="{F7E1361F-24AF-4300-8AD7-E1528649842B}" dt="2023-05-02T15:23:04.526" v="11" actId="47"/>
        <pc:sldMkLst>
          <pc:docMk/>
          <pc:sldMk cId="2204035941" sldId="307"/>
        </pc:sldMkLst>
      </pc:sldChg>
      <pc:sldChg chg="new del">
        <pc:chgData name="Luis Gomez Saiz" userId="d8abec9f-60ff-40c6-924c-c8784fd6e475" providerId="ADAL" clId="{F7E1361F-24AF-4300-8AD7-E1528649842B}" dt="2023-05-02T15:23:07.671" v="13" actId="47"/>
        <pc:sldMkLst>
          <pc:docMk/>
          <pc:sldMk cId="3962818985" sldId="307"/>
        </pc:sldMkLst>
      </pc:sldChg>
      <pc:sldChg chg="delSp mod">
        <pc:chgData name="Luis Gomez Saiz" userId="d8abec9f-60ff-40c6-924c-c8784fd6e475" providerId="ADAL" clId="{F7E1361F-24AF-4300-8AD7-E1528649842B}" dt="2023-05-02T15:23:50.859" v="25" actId="478"/>
        <pc:sldMkLst>
          <pc:docMk/>
          <pc:sldMk cId="3396465334" sldId="2873"/>
        </pc:sldMkLst>
        <pc:spChg chg="del">
          <ac:chgData name="Luis Gomez Saiz" userId="d8abec9f-60ff-40c6-924c-c8784fd6e475" providerId="ADAL" clId="{F7E1361F-24AF-4300-8AD7-E1528649842B}" dt="2023-05-02T15:23:50.859" v="25" actId="478"/>
          <ac:spMkLst>
            <pc:docMk/>
            <pc:sldMk cId="3396465334" sldId="2873"/>
            <ac:spMk id="3" creationId="{AA8519E1-1404-978D-78EE-4B02A308A8A0}"/>
          </ac:spMkLst>
        </pc:spChg>
      </pc:sldChg>
      <pc:sldMasterChg chg="del delSldLayout">
        <pc:chgData name="Luis Gomez Saiz" userId="d8abec9f-60ff-40c6-924c-c8784fd6e475" providerId="ADAL" clId="{F7E1361F-24AF-4300-8AD7-E1528649842B}" dt="2023-04-18T15:19:56.197" v="0" actId="47"/>
        <pc:sldMasterMkLst>
          <pc:docMk/>
          <pc:sldMasterMk cId="3934452113" sldId="2147483648"/>
        </pc:sldMasterMkLst>
        <pc:sldLayoutChg chg="del">
          <pc:chgData name="Luis Gomez Saiz" userId="d8abec9f-60ff-40c6-924c-c8784fd6e475" providerId="ADAL" clId="{F7E1361F-24AF-4300-8AD7-E1528649842B}" dt="2023-04-18T15:19:56.197" v="0" actId="47"/>
          <pc:sldLayoutMkLst>
            <pc:docMk/>
            <pc:sldMasterMk cId="3934452113" sldId="2147483648"/>
            <pc:sldLayoutMk cId="1658077515" sldId="2147483649"/>
          </pc:sldLayoutMkLst>
        </pc:sldLayoutChg>
      </pc:sldMasterChg>
      <pc:sldMasterChg chg="del delSldLayout">
        <pc:chgData name="Luis Gomez Saiz" userId="d8abec9f-60ff-40c6-924c-c8784fd6e475" providerId="ADAL" clId="{F7E1361F-24AF-4300-8AD7-E1528649842B}" dt="2023-04-18T15:19:56.197" v="0" actId="47"/>
        <pc:sldMasterMkLst>
          <pc:docMk/>
          <pc:sldMasterMk cId="3093096844" sldId="2147483669"/>
        </pc:sldMasterMkLst>
        <pc:sldLayoutChg chg="del">
          <pc:chgData name="Luis Gomez Saiz" userId="d8abec9f-60ff-40c6-924c-c8784fd6e475" providerId="ADAL" clId="{F7E1361F-24AF-4300-8AD7-E1528649842B}" dt="2023-04-18T15:19:56.197" v="0" actId="47"/>
          <pc:sldLayoutMkLst>
            <pc:docMk/>
            <pc:sldMasterMk cId="3093096844" sldId="2147483669"/>
            <pc:sldLayoutMk cId="1477665340" sldId="2147483670"/>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3" dt="2022-03-22T11:35:19.791" idx="4">
    <p:pos x="7680" y="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31DED-C735-3946-BA89-BA1F160ED586}" type="datetimeFigureOut">
              <a:rPr lang="es-ES" smtClean="0"/>
              <a:t>12/12/2023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B2252-CDB3-B940-A53D-7DE193080501}" type="slidenum">
              <a:rPr lang="es-ES" smtClean="0"/>
              <a:t>‹Nº›</a:t>
            </a:fld>
            <a:endParaRPr lang="es-ES"/>
          </a:p>
        </p:txBody>
      </p:sp>
    </p:spTree>
    <p:extLst>
      <p:ext uri="{BB962C8B-B14F-4D97-AF65-F5344CB8AC3E}">
        <p14:creationId xmlns:p14="http://schemas.microsoft.com/office/powerpoint/2010/main" val="204663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3</a:t>
            </a:fld>
            <a:endParaRPr lang="es-ES"/>
          </a:p>
        </p:txBody>
      </p:sp>
    </p:spTree>
    <p:extLst>
      <p:ext uri="{BB962C8B-B14F-4D97-AF65-F5344CB8AC3E}">
        <p14:creationId xmlns:p14="http://schemas.microsoft.com/office/powerpoint/2010/main" val="317578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31</a:t>
            </a:fld>
            <a:endParaRPr lang="es-ES"/>
          </a:p>
        </p:txBody>
      </p:sp>
    </p:spTree>
    <p:extLst>
      <p:ext uri="{BB962C8B-B14F-4D97-AF65-F5344CB8AC3E}">
        <p14:creationId xmlns:p14="http://schemas.microsoft.com/office/powerpoint/2010/main" val="2592443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32</a:t>
            </a:fld>
            <a:endParaRPr lang="es-ES"/>
          </a:p>
        </p:txBody>
      </p:sp>
    </p:spTree>
    <p:extLst>
      <p:ext uri="{BB962C8B-B14F-4D97-AF65-F5344CB8AC3E}">
        <p14:creationId xmlns:p14="http://schemas.microsoft.com/office/powerpoint/2010/main" val="57475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GB" sz="1200" err="1"/>
              <a:t>Actividad</a:t>
            </a:r>
            <a:r>
              <a:rPr lang="en-GB" sz="1200"/>
              <a:t>:</a:t>
            </a:r>
            <a:endParaRPr lang="en-US"/>
          </a:p>
          <a:p>
            <a:pPr marL="171450" indent="-171450">
              <a:buFont typeface="Arial"/>
              <a:buChar char="•"/>
            </a:pPr>
            <a:r>
              <a:rPr lang="en-GB" sz="1200" err="1">
                <a:cs typeface="Arial"/>
              </a:rPr>
              <a:t>Bactericida</a:t>
            </a:r>
            <a:r>
              <a:rPr lang="en-GB" sz="1200">
                <a:cs typeface="Arial"/>
              </a:rPr>
              <a:t> </a:t>
            </a:r>
            <a:r>
              <a:rPr lang="en-GB" sz="1200">
                <a:cs typeface="Arial"/>
                <a:sym typeface="Wingdings" panose="05000000000000000000" pitchFamily="2" charset="2"/>
              </a:rPr>
              <a:t> no lo temenos </a:t>
            </a:r>
            <a:r>
              <a:rPr lang="en-GB" sz="1200" err="1">
                <a:cs typeface="Arial"/>
                <a:sym typeface="Wingdings" panose="05000000000000000000" pitchFamily="2" charset="2"/>
              </a:rPr>
              <a:t>en</a:t>
            </a:r>
            <a:r>
              <a:rPr lang="en-GB" sz="1200">
                <a:cs typeface="Arial"/>
                <a:sym typeface="Wingdings" panose="05000000000000000000" pitchFamily="2" charset="2"/>
              </a:rPr>
              <a:t> FT, </a:t>
            </a:r>
            <a:r>
              <a:rPr lang="en-GB" sz="1200" err="1">
                <a:cs typeface="Arial"/>
                <a:sym typeface="Wingdings" panose="05000000000000000000" pitchFamily="2" charset="2"/>
              </a:rPr>
              <a:t>aunque</a:t>
            </a:r>
            <a:r>
              <a:rPr lang="en-GB" sz="1200">
                <a:cs typeface="Arial"/>
                <a:sym typeface="Wingdings" panose="05000000000000000000" pitchFamily="2" charset="2"/>
              </a:rPr>
              <a:t> </a:t>
            </a:r>
            <a:r>
              <a:rPr lang="en-GB" sz="1200" err="1">
                <a:cs typeface="Arial"/>
                <a:sym typeface="Wingdings" panose="05000000000000000000" pitchFamily="2" charset="2"/>
              </a:rPr>
              <a:t>ciclochem</a:t>
            </a:r>
            <a:r>
              <a:rPr lang="en-GB" sz="1200">
                <a:cs typeface="Arial"/>
                <a:sym typeface="Wingdings" panose="05000000000000000000" pitchFamily="2" charset="2"/>
              </a:rPr>
              <a:t> </a:t>
            </a:r>
            <a:r>
              <a:rPr lang="en-GB" sz="1200" err="1">
                <a:cs typeface="Arial"/>
                <a:sym typeface="Wingdings" panose="05000000000000000000" pitchFamily="2" charset="2"/>
              </a:rPr>
              <a:t>sí</a:t>
            </a:r>
            <a:endParaRPr lang="en-GB" sz="1200">
              <a:cs typeface="Arial"/>
            </a:endParaRPr>
          </a:p>
          <a:p>
            <a:pPr marL="171450" indent="-171450">
              <a:buFont typeface="Arial"/>
              <a:buChar char="•"/>
            </a:pPr>
            <a:r>
              <a:rPr lang="en-GB" sz="1200" err="1">
                <a:cs typeface="Arial"/>
              </a:rPr>
              <a:t>Antiinflamatoria</a:t>
            </a:r>
            <a:r>
              <a:rPr lang="en-GB" sz="1200">
                <a:cs typeface="Arial"/>
              </a:rPr>
              <a:t> </a:t>
            </a:r>
            <a:r>
              <a:rPr lang="en-GB" sz="1200">
                <a:cs typeface="Arial"/>
                <a:sym typeface="Wingdings" panose="05000000000000000000" pitchFamily="2" charset="2"/>
              </a:rPr>
              <a:t> </a:t>
            </a:r>
            <a:r>
              <a:rPr lang="en-GB" sz="1200" err="1">
                <a:cs typeface="Arial"/>
                <a:sym typeface="Wingdings" panose="05000000000000000000" pitchFamily="2" charset="2"/>
              </a:rPr>
              <a:t>tampoco</a:t>
            </a:r>
            <a:r>
              <a:rPr lang="en-GB" sz="1200">
                <a:cs typeface="Arial"/>
                <a:sym typeface="Wingdings" panose="05000000000000000000" pitchFamily="2" charset="2"/>
              </a:rPr>
              <a:t> </a:t>
            </a:r>
            <a:r>
              <a:rPr lang="en-GB" sz="1200" err="1">
                <a:cs typeface="Arial"/>
                <a:sym typeface="Wingdings" panose="05000000000000000000" pitchFamily="2" charset="2"/>
              </a:rPr>
              <a:t>está</a:t>
            </a:r>
            <a:r>
              <a:rPr lang="en-GB" sz="1200">
                <a:cs typeface="Arial"/>
                <a:sym typeface="Wingdings" panose="05000000000000000000" pitchFamily="2" charset="2"/>
              </a:rPr>
              <a:t> </a:t>
            </a:r>
            <a:r>
              <a:rPr lang="en-GB" sz="1200" err="1">
                <a:cs typeface="Arial"/>
                <a:sym typeface="Wingdings" panose="05000000000000000000" pitchFamily="2" charset="2"/>
              </a:rPr>
              <a:t>en</a:t>
            </a:r>
            <a:r>
              <a:rPr lang="en-GB" sz="1200">
                <a:cs typeface="Arial"/>
                <a:sym typeface="Wingdings" panose="05000000000000000000" pitchFamily="2" charset="2"/>
              </a:rPr>
              <a:t> la FT de </a:t>
            </a:r>
            <a:r>
              <a:rPr lang="en-GB" sz="1200" err="1">
                <a:cs typeface="Arial"/>
                <a:sym typeface="Wingdings" panose="05000000000000000000" pitchFamily="2" charset="2"/>
              </a:rPr>
              <a:t>ciclochem</a:t>
            </a:r>
            <a:endParaRPr lang="en-GB" sz="1200">
              <a:cs typeface="Arial"/>
              <a:sym typeface="Wingdings" panose="05000000000000000000" pitchFamily="2" charset="2"/>
            </a:endParaRPr>
          </a:p>
          <a:p>
            <a:pPr marL="171450" indent="-171450">
              <a:buFont typeface="Arial"/>
              <a:buChar char="•"/>
            </a:pPr>
            <a:endParaRPr lang="en-GB" sz="1200">
              <a:cs typeface="Arial"/>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200" b="1" err="1">
                <a:solidFill>
                  <a:srgbClr val="377E48"/>
                </a:solidFill>
              </a:rPr>
              <a:t>Actividad</a:t>
            </a:r>
            <a:r>
              <a:rPr lang="en-GB" sz="1200" b="1">
                <a:solidFill>
                  <a:srgbClr val="377E48"/>
                </a:solidFill>
              </a:rPr>
              <a:t> </a:t>
            </a:r>
            <a:r>
              <a:rPr lang="en-GB" sz="1200" b="1" err="1">
                <a:solidFill>
                  <a:srgbClr val="377E48"/>
                </a:solidFill>
              </a:rPr>
              <a:t>antiinflamatoria</a:t>
            </a:r>
            <a:r>
              <a:rPr lang="en-GB" sz="1200" b="1">
                <a:solidFill>
                  <a:srgbClr val="377E48"/>
                </a:solidFill>
              </a:rPr>
              <a:t>: </a:t>
            </a:r>
            <a:r>
              <a:rPr lang="es-ES" sz="1200"/>
              <a:t>inhibe la producción del metabolito 5-lipoxigenasa y la liberación celular de prostaglandina E2</a:t>
            </a:r>
            <a:r>
              <a:rPr lang="en-GB" sz="1200"/>
              <a:t>.</a:t>
            </a:r>
            <a:r>
              <a:rPr lang="en-GB" sz="1200" baseline="30000"/>
              <a:t> 2-4</a:t>
            </a:r>
            <a:endParaRPr lang="en-GB" sz="1200">
              <a:cs typeface="Arial"/>
            </a:endParaRPr>
          </a:p>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7</a:t>
            </a:fld>
            <a:endParaRPr lang="es-ES"/>
          </a:p>
        </p:txBody>
      </p:sp>
    </p:spTree>
    <p:extLst>
      <p:ext uri="{BB962C8B-B14F-4D97-AF65-F5344CB8AC3E}">
        <p14:creationId xmlns:p14="http://schemas.microsoft.com/office/powerpoint/2010/main" val="218056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8</a:t>
            </a:fld>
            <a:endParaRPr lang="es-ES"/>
          </a:p>
        </p:txBody>
      </p:sp>
    </p:spTree>
    <p:extLst>
      <p:ext uri="{BB962C8B-B14F-4D97-AF65-F5344CB8AC3E}">
        <p14:creationId xmlns:p14="http://schemas.microsoft.com/office/powerpoint/2010/main" val="133871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9</a:t>
            </a:fld>
            <a:endParaRPr lang="es-ES"/>
          </a:p>
        </p:txBody>
      </p:sp>
    </p:spTree>
    <p:extLst>
      <p:ext uri="{BB962C8B-B14F-4D97-AF65-F5344CB8AC3E}">
        <p14:creationId xmlns:p14="http://schemas.microsoft.com/office/powerpoint/2010/main" val="3986722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19</a:t>
            </a:fld>
            <a:endParaRPr lang="es-ES"/>
          </a:p>
        </p:txBody>
      </p:sp>
    </p:spTree>
    <p:extLst>
      <p:ext uri="{BB962C8B-B14F-4D97-AF65-F5344CB8AC3E}">
        <p14:creationId xmlns:p14="http://schemas.microsoft.com/office/powerpoint/2010/main" val="2187708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48B2252-CDB3-B940-A53D-7DE193080501}" type="slidenum">
              <a:rPr lang="es-ES" smtClean="0"/>
              <a:t>20</a:t>
            </a:fld>
            <a:endParaRPr lang="es-ES"/>
          </a:p>
        </p:txBody>
      </p:sp>
    </p:spTree>
    <p:extLst>
      <p:ext uri="{BB962C8B-B14F-4D97-AF65-F5344CB8AC3E}">
        <p14:creationId xmlns:p14="http://schemas.microsoft.com/office/powerpoint/2010/main" val="256370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800" b="0" i="0" u="none" strike="noStrike" baseline="0" dirty="0">
                <a:solidFill>
                  <a:srgbClr val="008A39"/>
                </a:solidFill>
                <a:latin typeface="OpenSans"/>
              </a:rPr>
              <a:t>Onicomicosis causada por </a:t>
            </a:r>
            <a:r>
              <a:rPr lang="es-ES" sz="1800" b="0" i="1" u="none" strike="noStrike" baseline="0" dirty="0">
                <a:solidFill>
                  <a:srgbClr val="008A39"/>
                </a:solidFill>
                <a:latin typeface="OpenSans-Italic"/>
              </a:rPr>
              <a:t>Aspergillus </a:t>
            </a:r>
            <a:r>
              <a:rPr lang="es-ES" sz="1800" b="0" i="1" u="none" strike="noStrike" baseline="0" dirty="0" err="1">
                <a:solidFill>
                  <a:srgbClr val="008A39"/>
                </a:solidFill>
                <a:latin typeface="OpenSans-Italic"/>
              </a:rPr>
              <a:t>fumigatus</a:t>
            </a:r>
            <a:r>
              <a:rPr lang="es-ES" sz="1800" b="0" i="1" u="none" strike="noStrike" baseline="0" dirty="0">
                <a:solidFill>
                  <a:srgbClr val="008A39"/>
                </a:solidFill>
                <a:latin typeface="OpenSans-Italic"/>
              </a:rPr>
              <a:t> </a:t>
            </a:r>
            <a:r>
              <a:rPr lang="es-ES" sz="1800" b="0" i="0" u="none" strike="noStrike" baseline="0" dirty="0">
                <a:solidFill>
                  <a:srgbClr val="008A39"/>
                </a:solidFill>
                <a:latin typeface="OpenSans"/>
              </a:rPr>
              <a:t>en la uña</a:t>
            </a:r>
          </a:p>
          <a:p>
            <a:pPr algn="l"/>
            <a:r>
              <a:rPr lang="es-ES" sz="1800" b="0" i="0" u="none" strike="noStrike" baseline="0" dirty="0">
                <a:solidFill>
                  <a:srgbClr val="008A39"/>
                </a:solidFill>
                <a:latin typeface="OpenSans"/>
              </a:rPr>
              <a:t>del dedo gordo del pie derecho</a:t>
            </a:r>
            <a:r>
              <a:rPr lang="es-ES" sz="1800" b="0" i="0" u="none" strike="noStrike" baseline="0" dirty="0">
                <a:solidFill>
                  <a:srgbClr val="FFFFFF"/>
                </a:solidFill>
                <a:latin typeface="ProximaNova-Regular"/>
              </a:rPr>
              <a:t> </a:t>
            </a:r>
            <a:r>
              <a:rPr lang="es-ES" sz="1800" b="0" i="0" u="none" strike="noStrike" baseline="0" dirty="0">
                <a:solidFill>
                  <a:srgbClr val="008A39"/>
                </a:solidFill>
                <a:latin typeface="OpenSans"/>
              </a:rPr>
              <a:t>en una mujer joven sana</a:t>
            </a:r>
            <a:endParaRPr lang="es-ES" dirty="0"/>
          </a:p>
        </p:txBody>
      </p:sp>
      <p:sp>
        <p:nvSpPr>
          <p:cNvPr id="4" name="Marcador de número de diapositiva 3"/>
          <p:cNvSpPr>
            <a:spLocks noGrp="1"/>
          </p:cNvSpPr>
          <p:nvPr>
            <p:ph type="sldNum" sz="quarter" idx="5"/>
          </p:nvPr>
        </p:nvSpPr>
        <p:spPr/>
        <p:txBody>
          <a:bodyPr/>
          <a:lstStyle/>
          <a:p>
            <a:fld id="{D48B2252-CDB3-B940-A53D-7DE193080501}" type="slidenum">
              <a:rPr lang="es-ES" smtClean="0"/>
              <a:t>26</a:t>
            </a:fld>
            <a:endParaRPr lang="es-ES"/>
          </a:p>
        </p:txBody>
      </p:sp>
    </p:spTree>
    <p:extLst>
      <p:ext uri="{BB962C8B-B14F-4D97-AF65-F5344CB8AC3E}">
        <p14:creationId xmlns:p14="http://schemas.microsoft.com/office/powerpoint/2010/main" val="3508861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800" b="0" i="0" u="none" strike="noStrike" baseline="0" dirty="0">
                <a:solidFill>
                  <a:srgbClr val="008A39"/>
                </a:solidFill>
                <a:latin typeface="OpenSans"/>
              </a:rPr>
              <a:t>Onicomicosis causada por </a:t>
            </a:r>
            <a:r>
              <a:rPr lang="es-ES" sz="1800" b="0" i="1" u="none" strike="noStrike" baseline="0" dirty="0">
                <a:solidFill>
                  <a:srgbClr val="008A39"/>
                </a:solidFill>
                <a:latin typeface="OpenSans-Italic"/>
              </a:rPr>
              <a:t>Aspergillus </a:t>
            </a:r>
            <a:r>
              <a:rPr lang="es-ES" sz="1800" b="0" i="1" u="none" strike="noStrike" baseline="0" dirty="0" err="1">
                <a:solidFill>
                  <a:srgbClr val="008A39"/>
                </a:solidFill>
                <a:latin typeface="OpenSans-Italic"/>
              </a:rPr>
              <a:t>fumigatus</a:t>
            </a:r>
            <a:r>
              <a:rPr lang="es-ES" sz="1800" b="0" i="1" u="none" strike="noStrike" baseline="0" dirty="0">
                <a:solidFill>
                  <a:srgbClr val="008A39"/>
                </a:solidFill>
                <a:latin typeface="OpenSans-Italic"/>
              </a:rPr>
              <a:t> </a:t>
            </a:r>
            <a:r>
              <a:rPr lang="es-ES" sz="1800" b="0" i="0" u="none" strike="noStrike" baseline="0" dirty="0">
                <a:solidFill>
                  <a:srgbClr val="008A39"/>
                </a:solidFill>
                <a:latin typeface="OpenSans"/>
              </a:rPr>
              <a:t>en la uña</a:t>
            </a:r>
          </a:p>
          <a:p>
            <a:pPr algn="l"/>
            <a:r>
              <a:rPr lang="es-ES" sz="1800" b="0" i="0" u="none" strike="noStrike" baseline="0" dirty="0">
                <a:solidFill>
                  <a:srgbClr val="008A39"/>
                </a:solidFill>
                <a:latin typeface="OpenSans"/>
              </a:rPr>
              <a:t>del dedo gordo del pie derecho</a:t>
            </a:r>
            <a:r>
              <a:rPr lang="es-ES" sz="1800" b="0" i="0" u="none" strike="noStrike" baseline="0" dirty="0">
                <a:solidFill>
                  <a:srgbClr val="FFFFFF"/>
                </a:solidFill>
                <a:latin typeface="ProximaNova-Regular"/>
              </a:rPr>
              <a:t> </a:t>
            </a:r>
            <a:r>
              <a:rPr lang="es-ES" sz="1800" b="0" i="0" u="none" strike="noStrike" baseline="0" dirty="0">
                <a:solidFill>
                  <a:srgbClr val="008A39"/>
                </a:solidFill>
                <a:latin typeface="OpenSans"/>
              </a:rPr>
              <a:t>en una mujer joven sana</a:t>
            </a:r>
            <a:endParaRPr lang="es-ES" dirty="0"/>
          </a:p>
        </p:txBody>
      </p:sp>
      <p:sp>
        <p:nvSpPr>
          <p:cNvPr id="4" name="Marcador de número de diapositiva 3"/>
          <p:cNvSpPr>
            <a:spLocks noGrp="1"/>
          </p:cNvSpPr>
          <p:nvPr>
            <p:ph type="sldNum" sz="quarter" idx="5"/>
          </p:nvPr>
        </p:nvSpPr>
        <p:spPr/>
        <p:txBody>
          <a:bodyPr/>
          <a:lstStyle/>
          <a:p>
            <a:fld id="{D48B2252-CDB3-B940-A53D-7DE193080501}" type="slidenum">
              <a:rPr lang="es-ES" smtClean="0"/>
              <a:t>27</a:t>
            </a:fld>
            <a:endParaRPr lang="es-ES"/>
          </a:p>
        </p:txBody>
      </p:sp>
    </p:spTree>
    <p:extLst>
      <p:ext uri="{BB962C8B-B14F-4D97-AF65-F5344CB8AC3E}">
        <p14:creationId xmlns:p14="http://schemas.microsoft.com/office/powerpoint/2010/main" val="3758775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800" b="0" i="0" u="none" strike="noStrike" baseline="0" dirty="0">
                <a:solidFill>
                  <a:srgbClr val="008A39"/>
                </a:solidFill>
                <a:latin typeface="OpenSans"/>
              </a:rPr>
              <a:t>Onicomicosis causada por </a:t>
            </a:r>
            <a:r>
              <a:rPr lang="es-ES" sz="1800" b="0" i="1" u="none" strike="noStrike" baseline="0" dirty="0">
                <a:solidFill>
                  <a:srgbClr val="008A39"/>
                </a:solidFill>
                <a:latin typeface="OpenSans-Italic"/>
              </a:rPr>
              <a:t>Aspergillus </a:t>
            </a:r>
            <a:r>
              <a:rPr lang="es-ES" sz="1800" b="0" i="1" u="none" strike="noStrike" baseline="0" dirty="0" err="1">
                <a:solidFill>
                  <a:srgbClr val="008A39"/>
                </a:solidFill>
                <a:latin typeface="OpenSans-Italic"/>
              </a:rPr>
              <a:t>fumigatus</a:t>
            </a:r>
            <a:r>
              <a:rPr lang="es-ES" sz="1800" b="0" i="1" u="none" strike="noStrike" baseline="0" dirty="0">
                <a:solidFill>
                  <a:srgbClr val="008A39"/>
                </a:solidFill>
                <a:latin typeface="OpenSans-Italic"/>
              </a:rPr>
              <a:t> </a:t>
            </a:r>
            <a:r>
              <a:rPr lang="es-ES" sz="1800" b="0" i="0" u="none" strike="noStrike" baseline="0" dirty="0">
                <a:solidFill>
                  <a:srgbClr val="008A39"/>
                </a:solidFill>
                <a:latin typeface="OpenSans"/>
              </a:rPr>
              <a:t>en la uña</a:t>
            </a:r>
          </a:p>
          <a:p>
            <a:pPr algn="l"/>
            <a:r>
              <a:rPr lang="es-ES" sz="1800" b="0" i="0" u="none" strike="noStrike" baseline="0" dirty="0">
                <a:solidFill>
                  <a:srgbClr val="008A39"/>
                </a:solidFill>
                <a:latin typeface="OpenSans"/>
              </a:rPr>
              <a:t>del dedo gordo del pie derecho</a:t>
            </a:r>
            <a:r>
              <a:rPr lang="es-ES" sz="1800" b="0" i="0" u="none" strike="noStrike" baseline="0" dirty="0">
                <a:solidFill>
                  <a:srgbClr val="FFFFFF"/>
                </a:solidFill>
                <a:latin typeface="ProximaNova-Regular"/>
              </a:rPr>
              <a:t> </a:t>
            </a:r>
            <a:r>
              <a:rPr lang="es-ES" sz="1800" b="0" i="0" u="none" strike="noStrike" baseline="0" dirty="0">
                <a:solidFill>
                  <a:srgbClr val="008A39"/>
                </a:solidFill>
                <a:latin typeface="OpenSans"/>
              </a:rPr>
              <a:t>en una mujer joven sana</a:t>
            </a:r>
            <a:endParaRPr lang="es-ES" dirty="0"/>
          </a:p>
        </p:txBody>
      </p:sp>
      <p:sp>
        <p:nvSpPr>
          <p:cNvPr id="4" name="Marcador de número de diapositiva 3"/>
          <p:cNvSpPr>
            <a:spLocks noGrp="1"/>
          </p:cNvSpPr>
          <p:nvPr>
            <p:ph type="sldNum" sz="quarter" idx="5"/>
          </p:nvPr>
        </p:nvSpPr>
        <p:spPr/>
        <p:txBody>
          <a:bodyPr/>
          <a:lstStyle/>
          <a:p>
            <a:fld id="{D48B2252-CDB3-B940-A53D-7DE193080501}" type="slidenum">
              <a:rPr lang="es-ES" smtClean="0"/>
              <a:t>28</a:t>
            </a:fld>
            <a:endParaRPr lang="es-ES"/>
          </a:p>
        </p:txBody>
      </p:sp>
    </p:spTree>
    <p:extLst>
      <p:ext uri="{BB962C8B-B14F-4D97-AF65-F5344CB8AC3E}">
        <p14:creationId xmlns:p14="http://schemas.microsoft.com/office/powerpoint/2010/main" val="2239149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B055E8-947F-934F-809D-9B96B2C1CB01}"/>
              </a:ext>
            </a:extLst>
          </p:cNvPr>
          <p:cNvSpPr>
            <a:spLocks noGrp="1"/>
          </p:cNvSpPr>
          <p:nvPr>
            <p:ph type="title"/>
          </p:nvPr>
        </p:nvSpPr>
        <p:spPr>
          <a:xfrm>
            <a:off x="4778476" y="365125"/>
            <a:ext cx="6931743" cy="1325563"/>
          </a:xfrm>
        </p:spPr>
        <p:txBody>
          <a:bodyPr>
            <a:normAutofit/>
          </a:bodyPr>
          <a:lstStyle>
            <a:lvl1pPr>
              <a:defRPr sz="3000" b="1">
                <a:solidFill>
                  <a:srgbClr val="A6192D"/>
                </a:solidFill>
                <a:latin typeface="Arial" panose="020B0604020202020204" pitchFamily="34" charset="0"/>
                <a:cs typeface="Arial" panose="020B0604020202020204" pitchFamily="34" charset="0"/>
              </a:defRPr>
            </a:lvl1pPr>
          </a:lstStyle>
          <a:p>
            <a:r>
              <a:rPr lang="es-ES"/>
              <a:t>Haga clic para modificar el estilo de título del patrón</a:t>
            </a:r>
          </a:p>
        </p:txBody>
      </p:sp>
      <p:sp>
        <p:nvSpPr>
          <p:cNvPr id="8" name="Título 1">
            <a:extLst>
              <a:ext uri="{FF2B5EF4-FFF2-40B4-BE49-F238E27FC236}">
                <a16:creationId xmlns:a16="http://schemas.microsoft.com/office/drawing/2014/main" id="{E9B7829F-6DDB-7645-95F6-5EDD0D676119}"/>
              </a:ext>
            </a:extLst>
          </p:cNvPr>
          <p:cNvSpPr txBox="1">
            <a:spLocks/>
          </p:cNvSpPr>
          <p:nvPr userDrawn="1"/>
        </p:nvSpPr>
        <p:spPr>
          <a:xfrm>
            <a:off x="4778476" y="2014949"/>
            <a:ext cx="1317524" cy="10084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A6192D"/>
                </a:solidFill>
                <a:latin typeface="Arial" panose="020B0604020202020204" pitchFamily="34" charset="0"/>
                <a:ea typeface="+mj-ea"/>
                <a:cs typeface="Arial" panose="020B0604020202020204" pitchFamily="34" charset="0"/>
              </a:defRPr>
            </a:lvl1pPr>
          </a:lstStyle>
          <a:p>
            <a:pPr algn="ctr"/>
            <a:r>
              <a:rPr lang="es-ES" sz="4000"/>
              <a:t>01</a:t>
            </a:r>
          </a:p>
        </p:txBody>
      </p:sp>
      <p:sp>
        <p:nvSpPr>
          <p:cNvPr id="10" name="Título 1">
            <a:extLst>
              <a:ext uri="{FF2B5EF4-FFF2-40B4-BE49-F238E27FC236}">
                <a16:creationId xmlns:a16="http://schemas.microsoft.com/office/drawing/2014/main" id="{156E7A83-3FB2-0D4D-BBD5-C341B850EFAF}"/>
              </a:ext>
            </a:extLst>
          </p:cNvPr>
          <p:cNvSpPr txBox="1">
            <a:spLocks/>
          </p:cNvSpPr>
          <p:nvPr userDrawn="1"/>
        </p:nvSpPr>
        <p:spPr>
          <a:xfrm>
            <a:off x="4778476" y="3023421"/>
            <a:ext cx="1317524" cy="10084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A6192D"/>
                </a:solidFill>
                <a:latin typeface="Arial" panose="020B0604020202020204" pitchFamily="34" charset="0"/>
                <a:ea typeface="+mj-ea"/>
                <a:cs typeface="Arial" panose="020B0604020202020204" pitchFamily="34" charset="0"/>
              </a:defRPr>
            </a:lvl1pPr>
          </a:lstStyle>
          <a:p>
            <a:pPr algn="ctr"/>
            <a:r>
              <a:rPr lang="es-ES" sz="4000"/>
              <a:t>02</a:t>
            </a:r>
          </a:p>
        </p:txBody>
      </p:sp>
      <p:sp>
        <p:nvSpPr>
          <p:cNvPr id="11" name="Título 1">
            <a:extLst>
              <a:ext uri="{FF2B5EF4-FFF2-40B4-BE49-F238E27FC236}">
                <a16:creationId xmlns:a16="http://schemas.microsoft.com/office/drawing/2014/main" id="{8505C8EC-A172-D346-9E19-51096750779F}"/>
              </a:ext>
            </a:extLst>
          </p:cNvPr>
          <p:cNvSpPr txBox="1">
            <a:spLocks/>
          </p:cNvSpPr>
          <p:nvPr userDrawn="1"/>
        </p:nvSpPr>
        <p:spPr>
          <a:xfrm>
            <a:off x="4778476" y="4031893"/>
            <a:ext cx="1317524" cy="10084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A6192D"/>
                </a:solidFill>
                <a:latin typeface="Arial" panose="020B0604020202020204" pitchFamily="34" charset="0"/>
                <a:ea typeface="+mj-ea"/>
                <a:cs typeface="Arial" panose="020B0604020202020204" pitchFamily="34" charset="0"/>
              </a:defRPr>
            </a:lvl1pPr>
          </a:lstStyle>
          <a:p>
            <a:pPr algn="ctr"/>
            <a:r>
              <a:rPr lang="es-ES" sz="4000"/>
              <a:t>03</a:t>
            </a:r>
          </a:p>
        </p:txBody>
      </p:sp>
      <p:sp>
        <p:nvSpPr>
          <p:cNvPr id="12" name="Título 1">
            <a:extLst>
              <a:ext uri="{FF2B5EF4-FFF2-40B4-BE49-F238E27FC236}">
                <a16:creationId xmlns:a16="http://schemas.microsoft.com/office/drawing/2014/main" id="{DA27CD50-BA85-7046-9B61-7B03AAD5D6D4}"/>
              </a:ext>
            </a:extLst>
          </p:cNvPr>
          <p:cNvSpPr txBox="1">
            <a:spLocks/>
          </p:cNvSpPr>
          <p:nvPr userDrawn="1"/>
        </p:nvSpPr>
        <p:spPr>
          <a:xfrm>
            <a:off x="4778476" y="5040365"/>
            <a:ext cx="1317524" cy="10084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A6192D"/>
                </a:solidFill>
                <a:latin typeface="Arial" panose="020B0604020202020204" pitchFamily="34" charset="0"/>
                <a:ea typeface="+mj-ea"/>
                <a:cs typeface="Arial" panose="020B0604020202020204" pitchFamily="34" charset="0"/>
              </a:defRPr>
            </a:lvl1pPr>
          </a:lstStyle>
          <a:p>
            <a:pPr algn="ctr"/>
            <a:r>
              <a:rPr lang="es-ES" sz="4000"/>
              <a:t>04</a:t>
            </a:r>
          </a:p>
        </p:txBody>
      </p:sp>
    </p:spTree>
    <p:extLst>
      <p:ext uri="{BB962C8B-B14F-4D97-AF65-F5344CB8AC3E}">
        <p14:creationId xmlns:p14="http://schemas.microsoft.com/office/powerpoint/2010/main" val="3074667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3C4877-370E-1941-ACED-DC88C5664BE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B421205-4152-EE46-9C97-32CDA3825C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74C6F0-9281-8C49-BEA4-8DEACE350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905C004-D065-3843-81F5-DEE2BAA9DBF2}"/>
              </a:ext>
            </a:extLst>
          </p:cNvPr>
          <p:cNvSpPr>
            <a:spLocks noGrp="1"/>
          </p:cNvSpPr>
          <p:nvPr>
            <p:ph type="dt" sz="half" idx="10"/>
          </p:nvPr>
        </p:nvSpPr>
        <p:spPr/>
        <p:txBody>
          <a:bodyPr/>
          <a:lstStyle/>
          <a:p>
            <a:fld id="{81120652-2CB1-1E44-AAD2-156ECAF68535}" type="datetimeFigureOut">
              <a:rPr lang="es-ES" smtClean="0"/>
              <a:t>12/12/2023</a:t>
            </a:fld>
            <a:endParaRPr lang="es-ES"/>
          </a:p>
        </p:txBody>
      </p:sp>
      <p:sp>
        <p:nvSpPr>
          <p:cNvPr id="6" name="Marcador de pie de página 5">
            <a:extLst>
              <a:ext uri="{FF2B5EF4-FFF2-40B4-BE49-F238E27FC236}">
                <a16:creationId xmlns:a16="http://schemas.microsoft.com/office/drawing/2014/main" id="{4E477AD0-5BA5-2846-8178-718A3372281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242E3B8-B38D-7F45-B26E-6083BB3F9525}"/>
              </a:ext>
            </a:extLst>
          </p:cNvPr>
          <p:cNvSpPr>
            <a:spLocks noGrp="1"/>
          </p:cNvSpPr>
          <p:nvPr>
            <p:ph type="sldNum" sz="quarter" idx="12"/>
          </p:nvPr>
        </p:nvSpPr>
        <p:spPr/>
        <p:txBody>
          <a:bodyPr/>
          <a:lstStyle/>
          <a:p>
            <a:fld id="{9B275BC8-0EA9-EB4D-9A75-58ABDF4B11FE}" type="slidenum">
              <a:rPr lang="es-ES" smtClean="0"/>
              <a:t>‹Nº›</a:t>
            </a:fld>
            <a:endParaRPr lang="es-ES"/>
          </a:p>
        </p:txBody>
      </p:sp>
    </p:spTree>
    <p:extLst>
      <p:ext uri="{BB962C8B-B14F-4D97-AF65-F5344CB8AC3E}">
        <p14:creationId xmlns:p14="http://schemas.microsoft.com/office/powerpoint/2010/main" val="2914431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F1CAB0-593F-1C48-8BB8-7EADEC70D16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83EECC8-FD8F-4249-A556-99C6E23AD48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56C847-1EA3-3B47-A34C-28194F40F12A}"/>
              </a:ext>
            </a:extLst>
          </p:cNvPr>
          <p:cNvSpPr>
            <a:spLocks noGrp="1"/>
          </p:cNvSpPr>
          <p:nvPr>
            <p:ph type="dt" sz="half" idx="10"/>
          </p:nvPr>
        </p:nvSpPr>
        <p:spPr/>
        <p:txBody>
          <a:bodyPr/>
          <a:lstStyle/>
          <a:p>
            <a:fld id="{81120652-2CB1-1E44-AAD2-156ECAF68535}" type="datetimeFigureOut">
              <a:rPr lang="es-ES" smtClean="0"/>
              <a:t>12/12/2023</a:t>
            </a:fld>
            <a:endParaRPr lang="es-ES"/>
          </a:p>
        </p:txBody>
      </p:sp>
      <p:sp>
        <p:nvSpPr>
          <p:cNvPr id="5" name="Marcador de pie de página 4">
            <a:extLst>
              <a:ext uri="{FF2B5EF4-FFF2-40B4-BE49-F238E27FC236}">
                <a16:creationId xmlns:a16="http://schemas.microsoft.com/office/drawing/2014/main" id="{B7CB267D-84D0-4A49-BA07-40C7D1C172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C41D93-DC94-104D-81D2-1D37FD0620CD}"/>
              </a:ext>
            </a:extLst>
          </p:cNvPr>
          <p:cNvSpPr>
            <a:spLocks noGrp="1"/>
          </p:cNvSpPr>
          <p:nvPr>
            <p:ph type="sldNum" sz="quarter" idx="12"/>
          </p:nvPr>
        </p:nvSpPr>
        <p:spPr/>
        <p:txBody>
          <a:bodyPr/>
          <a:lstStyle/>
          <a:p>
            <a:fld id="{9B275BC8-0EA9-EB4D-9A75-58ABDF4B11FE}" type="slidenum">
              <a:rPr lang="es-ES" smtClean="0"/>
              <a:t>‹Nº›</a:t>
            </a:fld>
            <a:endParaRPr lang="es-ES"/>
          </a:p>
        </p:txBody>
      </p:sp>
    </p:spTree>
    <p:extLst>
      <p:ext uri="{BB962C8B-B14F-4D97-AF65-F5344CB8AC3E}">
        <p14:creationId xmlns:p14="http://schemas.microsoft.com/office/powerpoint/2010/main" val="292158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DCACCE2-E26A-9C40-8E84-68137CA0226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E78B974-D23B-DC44-8F31-E2568E59B4A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525C09-9180-8745-B658-11A7BCA4AB8B}"/>
              </a:ext>
            </a:extLst>
          </p:cNvPr>
          <p:cNvSpPr>
            <a:spLocks noGrp="1"/>
          </p:cNvSpPr>
          <p:nvPr>
            <p:ph type="dt" sz="half" idx="10"/>
          </p:nvPr>
        </p:nvSpPr>
        <p:spPr/>
        <p:txBody>
          <a:bodyPr/>
          <a:lstStyle/>
          <a:p>
            <a:fld id="{81120652-2CB1-1E44-AAD2-156ECAF68535}" type="datetimeFigureOut">
              <a:rPr lang="es-ES" smtClean="0"/>
              <a:t>12/12/2023</a:t>
            </a:fld>
            <a:endParaRPr lang="es-ES"/>
          </a:p>
        </p:txBody>
      </p:sp>
      <p:sp>
        <p:nvSpPr>
          <p:cNvPr id="5" name="Marcador de pie de página 4">
            <a:extLst>
              <a:ext uri="{FF2B5EF4-FFF2-40B4-BE49-F238E27FC236}">
                <a16:creationId xmlns:a16="http://schemas.microsoft.com/office/drawing/2014/main" id="{526614AE-28AC-F94C-9E41-25F1EF36DAF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739D42-794D-1A42-BA0A-EF040C848854}"/>
              </a:ext>
            </a:extLst>
          </p:cNvPr>
          <p:cNvSpPr>
            <a:spLocks noGrp="1"/>
          </p:cNvSpPr>
          <p:nvPr>
            <p:ph type="sldNum" sz="quarter" idx="12"/>
          </p:nvPr>
        </p:nvSpPr>
        <p:spPr/>
        <p:txBody>
          <a:bodyPr/>
          <a:lstStyle/>
          <a:p>
            <a:fld id="{9B275BC8-0EA9-EB4D-9A75-58ABDF4B11FE}" type="slidenum">
              <a:rPr lang="es-ES" smtClean="0"/>
              <a:t>‹Nº›</a:t>
            </a:fld>
            <a:endParaRPr lang="es-ES"/>
          </a:p>
        </p:txBody>
      </p:sp>
    </p:spTree>
    <p:extLst>
      <p:ext uri="{BB962C8B-B14F-4D97-AF65-F5344CB8AC3E}">
        <p14:creationId xmlns:p14="http://schemas.microsoft.com/office/powerpoint/2010/main" val="4076480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AFE211-5A56-0A46-92F0-294163C243BB}"/>
              </a:ext>
            </a:extLst>
          </p:cNvPr>
          <p:cNvSpPr>
            <a:spLocks noGrp="1"/>
          </p:cNvSpPr>
          <p:nvPr>
            <p:ph type="ctrTitle" hasCustomPrompt="1"/>
          </p:nvPr>
        </p:nvSpPr>
        <p:spPr>
          <a:xfrm>
            <a:off x="1524000" y="2461768"/>
            <a:ext cx="9144000" cy="1934464"/>
          </a:xfrm>
          <a:prstGeom prst="rect">
            <a:avLst/>
          </a:prstGeom>
        </p:spPr>
        <p:txBody>
          <a:bodyPr anchor="ctr"/>
          <a:lstStyle>
            <a:lvl1pPr algn="ctr">
              <a:defRPr sz="6000">
                <a:solidFill>
                  <a:srgbClr val="448654"/>
                </a:solidFill>
                <a:latin typeface="Arial" panose="020B0604020202020204" pitchFamily="34" charset="0"/>
                <a:cs typeface="Arial" panose="020B0604020202020204" pitchFamily="34" charset="0"/>
              </a:defRPr>
            </a:lvl1pPr>
          </a:lstStyle>
          <a:p>
            <a:r>
              <a:rPr lang="es-ES" dirty="0"/>
              <a:t>Haga clic para agregar texto</a:t>
            </a:r>
          </a:p>
        </p:txBody>
      </p:sp>
    </p:spTree>
    <p:extLst>
      <p:ext uri="{BB962C8B-B14F-4D97-AF65-F5344CB8AC3E}">
        <p14:creationId xmlns:p14="http://schemas.microsoft.com/office/powerpoint/2010/main" val="2878047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A2085-A43A-364B-955B-6434BD89911C}"/>
              </a:ext>
            </a:extLst>
          </p:cNvPr>
          <p:cNvSpPr>
            <a:spLocks noGrp="1"/>
          </p:cNvSpPr>
          <p:nvPr>
            <p:ph type="ctrTitle" hasCustomPrompt="1"/>
          </p:nvPr>
        </p:nvSpPr>
        <p:spPr>
          <a:xfrm>
            <a:off x="353568" y="1890807"/>
            <a:ext cx="7839456" cy="1291653"/>
          </a:xfrm>
          <a:prstGeom prst="rect">
            <a:avLst/>
          </a:prstGeom>
        </p:spPr>
        <p:txBody>
          <a:bodyPr anchor="ctr"/>
          <a:lstStyle>
            <a:lvl1pPr algn="l">
              <a:defRPr sz="5400" b="1">
                <a:solidFill>
                  <a:schemeClr val="bg1"/>
                </a:solidFill>
                <a:latin typeface="Arial" panose="020B0604020202020204" pitchFamily="34" charset="0"/>
                <a:cs typeface="Arial" panose="020B0604020202020204" pitchFamily="34" charset="0"/>
              </a:defRPr>
            </a:lvl1pPr>
          </a:lstStyle>
          <a:p>
            <a:r>
              <a:rPr lang="es-ES" dirty="0"/>
              <a:t>Título</a:t>
            </a:r>
          </a:p>
        </p:txBody>
      </p:sp>
      <p:sp>
        <p:nvSpPr>
          <p:cNvPr id="3" name="Subtítulo 2">
            <a:extLst>
              <a:ext uri="{FF2B5EF4-FFF2-40B4-BE49-F238E27FC236}">
                <a16:creationId xmlns:a16="http://schemas.microsoft.com/office/drawing/2014/main" id="{C54CDA13-99B2-7545-850E-97B0E0FAD4C5}"/>
              </a:ext>
            </a:extLst>
          </p:cNvPr>
          <p:cNvSpPr>
            <a:spLocks noGrp="1"/>
          </p:cNvSpPr>
          <p:nvPr>
            <p:ph type="subTitle" idx="1" hasCustomPrompt="1"/>
          </p:nvPr>
        </p:nvSpPr>
        <p:spPr>
          <a:xfrm>
            <a:off x="426720" y="4145280"/>
            <a:ext cx="7766304" cy="1097280"/>
          </a:xfrm>
          <a:prstGeom prst="rect">
            <a:avLst/>
          </a:prstGeom>
        </p:spPr>
        <p:txBody>
          <a:bodyPr anchor="ct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Subtítulo</a:t>
            </a:r>
          </a:p>
        </p:txBody>
      </p:sp>
    </p:spTree>
    <p:extLst>
      <p:ext uri="{BB962C8B-B14F-4D97-AF65-F5344CB8AC3E}">
        <p14:creationId xmlns:p14="http://schemas.microsoft.com/office/powerpoint/2010/main" val="1264500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671145" y="6386958"/>
            <a:ext cx="6849710" cy="234339"/>
          </a:xfrm>
        </p:spPr>
        <p:txBody>
          <a:bodyPr>
            <a:noAutofit/>
          </a:bodyPr>
          <a:lstStyle>
            <a:lvl1pPr marL="0" indent="0" algn="ctr">
              <a:buNone/>
              <a:defRPr sz="1200" baseline="0">
                <a:solidFill>
                  <a:srgbClr val="003464"/>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editar el estilo de subtítulo del patrón</a:t>
            </a:r>
          </a:p>
        </p:txBody>
      </p:sp>
      <p:sp>
        <p:nvSpPr>
          <p:cNvPr id="6" name="Marcador de número de diapositiva 5"/>
          <p:cNvSpPr>
            <a:spLocks noGrp="1"/>
          </p:cNvSpPr>
          <p:nvPr>
            <p:ph type="sldNum" sz="quarter" idx="12"/>
          </p:nvPr>
        </p:nvSpPr>
        <p:spPr>
          <a:xfrm>
            <a:off x="8610600" y="6416105"/>
            <a:ext cx="2743200" cy="205192"/>
          </a:xfrm>
        </p:spPr>
        <p:txBody>
          <a:bodyPr/>
          <a:lstStyle>
            <a:lvl1pPr>
              <a:defRPr sz="1400">
                <a:solidFill>
                  <a:srgbClr val="003464"/>
                </a:solidFill>
                <a:latin typeface="Arial Regular"/>
                <a:cs typeface="Arial" panose="020B0604020202020204" pitchFamily="34" charset="0"/>
              </a:defRPr>
            </a:lvl1pPr>
          </a:lstStyle>
          <a:p>
            <a:fld id="{7556AC20-4170-4374-BB95-8C492B09A203}" type="slidenum">
              <a:rPr lang="es-ES" smtClean="0"/>
              <a:pPr/>
              <a:t>‹Nº›</a:t>
            </a:fld>
            <a:endParaRPr lang="es-ES" dirty="0"/>
          </a:p>
        </p:txBody>
      </p:sp>
      <p:cxnSp>
        <p:nvCxnSpPr>
          <p:cNvPr id="8" name="Conector recto 7">
            <a:extLst>
              <a:ext uri="{FF2B5EF4-FFF2-40B4-BE49-F238E27FC236}">
                <a16:creationId xmlns:a16="http://schemas.microsoft.com/office/drawing/2014/main" id="{84BC8642-D65B-A1B9-855D-E3F97880182C}"/>
              </a:ext>
            </a:extLst>
          </p:cNvPr>
          <p:cNvCxnSpPr>
            <a:cxnSpLocks/>
          </p:cNvCxnSpPr>
          <p:nvPr userDrawn="1"/>
        </p:nvCxnSpPr>
        <p:spPr>
          <a:xfrm>
            <a:off x="476648" y="6129158"/>
            <a:ext cx="11249862" cy="0"/>
          </a:xfrm>
          <a:prstGeom prst="line">
            <a:avLst/>
          </a:prstGeom>
          <a:ln>
            <a:solidFill>
              <a:srgbClr val="00F0BE"/>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9F17583E-E2F9-D78D-45DE-4BEC3F888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614" y="6312599"/>
            <a:ext cx="1076473" cy="335217"/>
          </a:xfrm>
          <a:prstGeom prst="rect">
            <a:avLst/>
          </a:prstGeom>
        </p:spPr>
      </p:pic>
    </p:spTree>
    <p:extLst>
      <p:ext uri="{BB962C8B-B14F-4D97-AF65-F5344CB8AC3E}">
        <p14:creationId xmlns:p14="http://schemas.microsoft.com/office/powerpoint/2010/main" val="4152611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2671145" y="6386958"/>
            <a:ext cx="6849710" cy="234339"/>
          </a:xfrm>
        </p:spPr>
        <p:txBody>
          <a:bodyPr>
            <a:noAutofit/>
          </a:bodyPr>
          <a:lstStyle>
            <a:lvl1pPr marL="0" indent="0" algn="ctr">
              <a:buNone/>
              <a:defRPr sz="1200" baseline="0">
                <a:solidFill>
                  <a:srgbClr val="003464"/>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Patología infecciosa</a:t>
            </a:r>
          </a:p>
        </p:txBody>
      </p:sp>
      <p:sp>
        <p:nvSpPr>
          <p:cNvPr id="6" name="Marcador de número de diapositiva 5"/>
          <p:cNvSpPr>
            <a:spLocks noGrp="1"/>
          </p:cNvSpPr>
          <p:nvPr>
            <p:ph type="sldNum" sz="quarter" idx="12"/>
          </p:nvPr>
        </p:nvSpPr>
        <p:spPr>
          <a:xfrm>
            <a:off x="8610600" y="6416105"/>
            <a:ext cx="2743200" cy="205192"/>
          </a:xfrm>
        </p:spPr>
        <p:txBody>
          <a:bodyPr/>
          <a:lstStyle>
            <a:lvl1pPr>
              <a:defRPr sz="1400">
                <a:solidFill>
                  <a:srgbClr val="003464"/>
                </a:solidFill>
                <a:latin typeface="Arial Regular"/>
                <a:cs typeface="Arial" panose="020B0604020202020204" pitchFamily="34" charset="0"/>
              </a:defRPr>
            </a:lvl1pPr>
          </a:lstStyle>
          <a:p>
            <a:fld id="{7556AC20-4170-4374-BB95-8C492B09A203}" type="slidenum">
              <a:rPr lang="es-ES" smtClean="0"/>
              <a:pPr/>
              <a:t>‹Nº›</a:t>
            </a:fld>
            <a:endParaRPr lang="es-ES" dirty="0"/>
          </a:p>
        </p:txBody>
      </p:sp>
      <p:cxnSp>
        <p:nvCxnSpPr>
          <p:cNvPr id="8" name="Conector recto 7">
            <a:extLst>
              <a:ext uri="{FF2B5EF4-FFF2-40B4-BE49-F238E27FC236}">
                <a16:creationId xmlns:a16="http://schemas.microsoft.com/office/drawing/2014/main" id="{84BC8642-D65B-A1B9-855D-E3F97880182C}"/>
              </a:ext>
            </a:extLst>
          </p:cNvPr>
          <p:cNvCxnSpPr>
            <a:cxnSpLocks/>
          </p:cNvCxnSpPr>
          <p:nvPr userDrawn="1"/>
        </p:nvCxnSpPr>
        <p:spPr>
          <a:xfrm>
            <a:off x="476648" y="6129158"/>
            <a:ext cx="11249862" cy="0"/>
          </a:xfrm>
          <a:prstGeom prst="line">
            <a:avLst/>
          </a:prstGeom>
          <a:ln>
            <a:solidFill>
              <a:srgbClr val="00F0BE"/>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9F17583E-E2F9-D78D-45DE-4BEC3F888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614" y="6312599"/>
            <a:ext cx="1076473" cy="335217"/>
          </a:xfrm>
          <a:prstGeom prst="rect">
            <a:avLst/>
          </a:prstGeom>
        </p:spPr>
      </p:pic>
    </p:spTree>
    <p:extLst>
      <p:ext uri="{BB962C8B-B14F-4D97-AF65-F5344CB8AC3E}">
        <p14:creationId xmlns:p14="http://schemas.microsoft.com/office/powerpoint/2010/main" val="4290159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2671145" y="6386958"/>
            <a:ext cx="6849710" cy="234339"/>
          </a:xfrm>
        </p:spPr>
        <p:txBody>
          <a:bodyPr>
            <a:noAutofit/>
          </a:bodyPr>
          <a:lstStyle>
            <a:lvl1pPr marL="0" indent="0" algn="ctr">
              <a:buNone/>
              <a:defRPr sz="1200" baseline="0">
                <a:solidFill>
                  <a:srgbClr val="003464"/>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Patología traumática</a:t>
            </a:r>
          </a:p>
        </p:txBody>
      </p:sp>
      <p:sp>
        <p:nvSpPr>
          <p:cNvPr id="6" name="Marcador de número de diapositiva 5"/>
          <p:cNvSpPr>
            <a:spLocks noGrp="1"/>
          </p:cNvSpPr>
          <p:nvPr>
            <p:ph type="sldNum" sz="quarter" idx="12"/>
          </p:nvPr>
        </p:nvSpPr>
        <p:spPr>
          <a:xfrm>
            <a:off x="8610600" y="6416105"/>
            <a:ext cx="2743200" cy="205192"/>
          </a:xfrm>
        </p:spPr>
        <p:txBody>
          <a:bodyPr/>
          <a:lstStyle>
            <a:lvl1pPr>
              <a:defRPr sz="1400">
                <a:solidFill>
                  <a:srgbClr val="003464"/>
                </a:solidFill>
                <a:latin typeface="Arial Regular"/>
                <a:cs typeface="Arial" panose="020B0604020202020204" pitchFamily="34" charset="0"/>
              </a:defRPr>
            </a:lvl1pPr>
          </a:lstStyle>
          <a:p>
            <a:fld id="{7556AC20-4170-4374-BB95-8C492B09A203}" type="slidenum">
              <a:rPr lang="es-ES" smtClean="0"/>
              <a:pPr/>
              <a:t>‹Nº›</a:t>
            </a:fld>
            <a:endParaRPr lang="es-ES" dirty="0"/>
          </a:p>
        </p:txBody>
      </p:sp>
      <p:cxnSp>
        <p:nvCxnSpPr>
          <p:cNvPr id="8" name="Conector recto 7">
            <a:extLst>
              <a:ext uri="{FF2B5EF4-FFF2-40B4-BE49-F238E27FC236}">
                <a16:creationId xmlns:a16="http://schemas.microsoft.com/office/drawing/2014/main" id="{84BC8642-D65B-A1B9-855D-E3F97880182C}"/>
              </a:ext>
            </a:extLst>
          </p:cNvPr>
          <p:cNvCxnSpPr>
            <a:cxnSpLocks/>
          </p:cNvCxnSpPr>
          <p:nvPr userDrawn="1"/>
        </p:nvCxnSpPr>
        <p:spPr>
          <a:xfrm>
            <a:off x="476648" y="6129158"/>
            <a:ext cx="11249862" cy="0"/>
          </a:xfrm>
          <a:prstGeom prst="line">
            <a:avLst/>
          </a:prstGeom>
          <a:ln>
            <a:solidFill>
              <a:srgbClr val="00F0BE"/>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9F17583E-E2F9-D78D-45DE-4BEC3F888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614" y="6312599"/>
            <a:ext cx="1076473" cy="335217"/>
          </a:xfrm>
          <a:prstGeom prst="rect">
            <a:avLst/>
          </a:prstGeom>
        </p:spPr>
      </p:pic>
    </p:spTree>
    <p:extLst>
      <p:ext uri="{BB962C8B-B14F-4D97-AF65-F5344CB8AC3E}">
        <p14:creationId xmlns:p14="http://schemas.microsoft.com/office/powerpoint/2010/main" val="3361131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apositiva de título">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2671145" y="6386958"/>
            <a:ext cx="6849710" cy="234339"/>
          </a:xfrm>
        </p:spPr>
        <p:txBody>
          <a:bodyPr>
            <a:noAutofit/>
          </a:bodyPr>
          <a:lstStyle>
            <a:lvl1pPr marL="0" indent="0" algn="ctr">
              <a:buNone/>
              <a:defRPr sz="1200" baseline="0">
                <a:solidFill>
                  <a:srgbClr val="003464"/>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Patología inflamatoria</a:t>
            </a:r>
          </a:p>
        </p:txBody>
      </p:sp>
      <p:sp>
        <p:nvSpPr>
          <p:cNvPr id="6" name="Marcador de número de diapositiva 5"/>
          <p:cNvSpPr>
            <a:spLocks noGrp="1"/>
          </p:cNvSpPr>
          <p:nvPr>
            <p:ph type="sldNum" sz="quarter" idx="12"/>
          </p:nvPr>
        </p:nvSpPr>
        <p:spPr>
          <a:xfrm>
            <a:off x="8610600" y="6416105"/>
            <a:ext cx="2743200" cy="205192"/>
          </a:xfrm>
        </p:spPr>
        <p:txBody>
          <a:bodyPr/>
          <a:lstStyle>
            <a:lvl1pPr>
              <a:defRPr sz="1400">
                <a:solidFill>
                  <a:srgbClr val="003464"/>
                </a:solidFill>
                <a:latin typeface="Arial Regular"/>
                <a:cs typeface="Arial" panose="020B0604020202020204" pitchFamily="34" charset="0"/>
              </a:defRPr>
            </a:lvl1pPr>
          </a:lstStyle>
          <a:p>
            <a:fld id="{7556AC20-4170-4374-BB95-8C492B09A203}" type="slidenum">
              <a:rPr lang="es-ES" smtClean="0"/>
              <a:pPr/>
              <a:t>‹Nº›</a:t>
            </a:fld>
            <a:endParaRPr lang="es-ES" dirty="0"/>
          </a:p>
        </p:txBody>
      </p:sp>
      <p:cxnSp>
        <p:nvCxnSpPr>
          <p:cNvPr id="8" name="Conector recto 7">
            <a:extLst>
              <a:ext uri="{FF2B5EF4-FFF2-40B4-BE49-F238E27FC236}">
                <a16:creationId xmlns:a16="http://schemas.microsoft.com/office/drawing/2014/main" id="{84BC8642-D65B-A1B9-855D-E3F97880182C}"/>
              </a:ext>
            </a:extLst>
          </p:cNvPr>
          <p:cNvCxnSpPr>
            <a:cxnSpLocks/>
          </p:cNvCxnSpPr>
          <p:nvPr userDrawn="1"/>
        </p:nvCxnSpPr>
        <p:spPr>
          <a:xfrm>
            <a:off x="476648" y="6129158"/>
            <a:ext cx="11249862" cy="0"/>
          </a:xfrm>
          <a:prstGeom prst="line">
            <a:avLst/>
          </a:prstGeom>
          <a:ln>
            <a:solidFill>
              <a:srgbClr val="00F0BE"/>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9F17583E-E2F9-D78D-45DE-4BEC3F888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614" y="6312599"/>
            <a:ext cx="1076473" cy="335217"/>
          </a:xfrm>
          <a:prstGeom prst="rect">
            <a:avLst/>
          </a:prstGeom>
        </p:spPr>
      </p:pic>
    </p:spTree>
    <p:extLst>
      <p:ext uri="{BB962C8B-B14F-4D97-AF65-F5344CB8AC3E}">
        <p14:creationId xmlns:p14="http://schemas.microsoft.com/office/powerpoint/2010/main" val="55904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apositiva de título">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2671145" y="6386958"/>
            <a:ext cx="6849710" cy="234339"/>
          </a:xfrm>
        </p:spPr>
        <p:txBody>
          <a:bodyPr>
            <a:noAutofit/>
          </a:bodyPr>
          <a:lstStyle>
            <a:lvl1pPr marL="0" indent="0" algn="ctr">
              <a:buNone/>
              <a:defRPr sz="1200" baseline="0">
                <a:solidFill>
                  <a:srgbClr val="003464"/>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Patología tumoral</a:t>
            </a:r>
          </a:p>
        </p:txBody>
      </p:sp>
      <p:sp>
        <p:nvSpPr>
          <p:cNvPr id="6" name="Marcador de número de diapositiva 5"/>
          <p:cNvSpPr>
            <a:spLocks noGrp="1"/>
          </p:cNvSpPr>
          <p:nvPr>
            <p:ph type="sldNum" sz="quarter" idx="12"/>
          </p:nvPr>
        </p:nvSpPr>
        <p:spPr>
          <a:xfrm>
            <a:off x="8610600" y="6416105"/>
            <a:ext cx="2743200" cy="205192"/>
          </a:xfrm>
        </p:spPr>
        <p:txBody>
          <a:bodyPr/>
          <a:lstStyle>
            <a:lvl1pPr>
              <a:defRPr sz="1400">
                <a:solidFill>
                  <a:srgbClr val="003464"/>
                </a:solidFill>
                <a:latin typeface="Arial Regular"/>
                <a:cs typeface="Arial" panose="020B0604020202020204" pitchFamily="34" charset="0"/>
              </a:defRPr>
            </a:lvl1pPr>
          </a:lstStyle>
          <a:p>
            <a:fld id="{7556AC20-4170-4374-BB95-8C492B09A203}" type="slidenum">
              <a:rPr lang="es-ES" smtClean="0"/>
              <a:pPr/>
              <a:t>‹Nº›</a:t>
            </a:fld>
            <a:endParaRPr lang="es-ES" dirty="0"/>
          </a:p>
        </p:txBody>
      </p:sp>
      <p:cxnSp>
        <p:nvCxnSpPr>
          <p:cNvPr id="8" name="Conector recto 7">
            <a:extLst>
              <a:ext uri="{FF2B5EF4-FFF2-40B4-BE49-F238E27FC236}">
                <a16:creationId xmlns:a16="http://schemas.microsoft.com/office/drawing/2014/main" id="{84BC8642-D65B-A1B9-855D-E3F97880182C}"/>
              </a:ext>
            </a:extLst>
          </p:cNvPr>
          <p:cNvCxnSpPr>
            <a:cxnSpLocks/>
          </p:cNvCxnSpPr>
          <p:nvPr userDrawn="1"/>
        </p:nvCxnSpPr>
        <p:spPr>
          <a:xfrm>
            <a:off x="476648" y="6129158"/>
            <a:ext cx="11249862" cy="0"/>
          </a:xfrm>
          <a:prstGeom prst="line">
            <a:avLst/>
          </a:prstGeom>
          <a:ln>
            <a:solidFill>
              <a:srgbClr val="00F0BE"/>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9F17583E-E2F9-D78D-45DE-4BEC3F888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614" y="6312599"/>
            <a:ext cx="1076473" cy="335217"/>
          </a:xfrm>
          <a:prstGeom prst="rect">
            <a:avLst/>
          </a:prstGeom>
        </p:spPr>
      </p:pic>
    </p:spTree>
    <p:extLst>
      <p:ext uri="{BB962C8B-B14F-4D97-AF65-F5344CB8AC3E}">
        <p14:creationId xmlns:p14="http://schemas.microsoft.com/office/powerpoint/2010/main" val="14880982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5763D8-59D2-9544-8C37-4EADB05636F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90EED13-C653-2543-B0A8-EB6D894190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A1C98BF-C957-0C47-AE3C-F00DEC272932}"/>
              </a:ext>
            </a:extLst>
          </p:cNvPr>
          <p:cNvSpPr>
            <a:spLocks noGrp="1"/>
          </p:cNvSpPr>
          <p:nvPr>
            <p:ph type="dt" sz="half" idx="10"/>
          </p:nvPr>
        </p:nvSpPr>
        <p:spPr/>
        <p:txBody>
          <a:bodyPr/>
          <a:lstStyle/>
          <a:p>
            <a:fld id="{81120652-2CB1-1E44-AAD2-156ECAF68535}" type="datetimeFigureOut">
              <a:rPr lang="es-ES" smtClean="0"/>
              <a:t>12/12/2023</a:t>
            </a:fld>
            <a:endParaRPr lang="es-ES"/>
          </a:p>
        </p:txBody>
      </p:sp>
      <p:sp>
        <p:nvSpPr>
          <p:cNvPr id="5" name="Marcador de pie de página 4">
            <a:extLst>
              <a:ext uri="{FF2B5EF4-FFF2-40B4-BE49-F238E27FC236}">
                <a16:creationId xmlns:a16="http://schemas.microsoft.com/office/drawing/2014/main" id="{90BFE7F8-5666-B649-9218-BD5AEF30AA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15CD492-2D76-1640-9EB6-37014BFB501B}"/>
              </a:ext>
            </a:extLst>
          </p:cNvPr>
          <p:cNvSpPr>
            <a:spLocks noGrp="1"/>
          </p:cNvSpPr>
          <p:nvPr>
            <p:ph type="sldNum" sz="quarter" idx="12"/>
          </p:nvPr>
        </p:nvSpPr>
        <p:spPr/>
        <p:txBody>
          <a:bodyPr/>
          <a:lstStyle/>
          <a:p>
            <a:fld id="{9B275BC8-0EA9-EB4D-9A75-58ABDF4B11FE}" type="slidenum">
              <a:rPr lang="es-ES" smtClean="0"/>
              <a:t>‹Nº›</a:t>
            </a:fld>
            <a:endParaRPr lang="es-ES"/>
          </a:p>
        </p:txBody>
      </p:sp>
    </p:spTree>
    <p:extLst>
      <p:ext uri="{BB962C8B-B14F-4D97-AF65-F5344CB8AC3E}">
        <p14:creationId xmlns:p14="http://schemas.microsoft.com/office/powerpoint/2010/main" val="2371253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Diapositiva de título">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2671145" y="6386958"/>
            <a:ext cx="6849710" cy="234339"/>
          </a:xfrm>
        </p:spPr>
        <p:txBody>
          <a:bodyPr>
            <a:noAutofit/>
          </a:bodyPr>
          <a:lstStyle>
            <a:lvl1pPr marL="0" indent="0" algn="ctr">
              <a:buNone/>
              <a:defRPr sz="1200" baseline="0">
                <a:solidFill>
                  <a:srgbClr val="003464"/>
                </a:solidFill>
                <a:latin typeface="Arial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a:t>Complicaciones de la cirugía ungueal</a:t>
            </a:r>
          </a:p>
          <a:p>
            <a:endParaRPr lang="es-ES" dirty="0"/>
          </a:p>
        </p:txBody>
      </p:sp>
      <p:sp>
        <p:nvSpPr>
          <p:cNvPr id="6" name="Marcador de número de diapositiva 5"/>
          <p:cNvSpPr>
            <a:spLocks noGrp="1"/>
          </p:cNvSpPr>
          <p:nvPr>
            <p:ph type="sldNum" sz="quarter" idx="12"/>
          </p:nvPr>
        </p:nvSpPr>
        <p:spPr>
          <a:xfrm>
            <a:off x="8610600" y="6416105"/>
            <a:ext cx="2743200" cy="205192"/>
          </a:xfrm>
        </p:spPr>
        <p:txBody>
          <a:bodyPr/>
          <a:lstStyle>
            <a:lvl1pPr>
              <a:defRPr sz="1400">
                <a:solidFill>
                  <a:srgbClr val="003464"/>
                </a:solidFill>
                <a:latin typeface="Arial Regular"/>
                <a:cs typeface="Arial" panose="020B0604020202020204" pitchFamily="34" charset="0"/>
              </a:defRPr>
            </a:lvl1pPr>
          </a:lstStyle>
          <a:p>
            <a:fld id="{7556AC20-4170-4374-BB95-8C492B09A203}" type="slidenum">
              <a:rPr lang="es-ES" smtClean="0"/>
              <a:pPr/>
              <a:t>‹Nº›</a:t>
            </a:fld>
            <a:endParaRPr lang="es-ES" dirty="0"/>
          </a:p>
        </p:txBody>
      </p:sp>
      <p:cxnSp>
        <p:nvCxnSpPr>
          <p:cNvPr id="8" name="Conector recto 7">
            <a:extLst>
              <a:ext uri="{FF2B5EF4-FFF2-40B4-BE49-F238E27FC236}">
                <a16:creationId xmlns:a16="http://schemas.microsoft.com/office/drawing/2014/main" id="{84BC8642-D65B-A1B9-855D-E3F97880182C}"/>
              </a:ext>
            </a:extLst>
          </p:cNvPr>
          <p:cNvCxnSpPr>
            <a:cxnSpLocks/>
          </p:cNvCxnSpPr>
          <p:nvPr userDrawn="1"/>
        </p:nvCxnSpPr>
        <p:spPr>
          <a:xfrm>
            <a:off x="476648" y="6129158"/>
            <a:ext cx="11249862" cy="0"/>
          </a:xfrm>
          <a:prstGeom prst="line">
            <a:avLst/>
          </a:prstGeom>
          <a:ln>
            <a:solidFill>
              <a:srgbClr val="00F0BE"/>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9F17583E-E2F9-D78D-45DE-4BEC3F888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614" y="6312599"/>
            <a:ext cx="1076473" cy="335217"/>
          </a:xfrm>
          <a:prstGeom prst="rect">
            <a:avLst/>
          </a:prstGeom>
        </p:spPr>
      </p:pic>
    </p:spTree>
    <p:extLst>
      <p:ext uri="{BB962C8B-B14F-4D97-AF65-F5344CB8AC3E}">
        <p14:creationId xmlns:p14="http://schemas.microsoft.com/office/powerpoint/2010/main" val="652220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2D485D8B-B197-41FB-BFA0-0C8A09266F55}" type="datetime1">
              <a:rPr lang="es-ES" smtClean="0"/>
              <a:t>12/12/2023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556AC20-4170-4374-BB95-8C492B09A203}" type="slidenum">
              <a:rPr lang="es-ES" smtClean="0"/>
              <a:t>‹Nº›</a:t>
            </a:fld>
            <a:endParaRPr lang="es-ES"/>
          </a:p>
        </p:txBody>
      </p:sp>
    </p:spTree>
    <p:extLst>
      <p:ext uri="{BB962C8B-B14F-4D97-AF65-F5344CB8AC3E}">
        <p14:creationId xmlns:p14="http://schemas.microsoft.com/office/powerpoint/2010/main" val="1716402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5934FE0D-B183-48B2-8AC5-2BA2A745BBB4}" type="datetime1">
              <a:rPr lang="es-ES" smtClean="0"/>
              <a:t>12/12/2023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556AC20-4170-4374-BB95-8C492B09A203}" type="slidenum">
              <a:rPr lang="es-ES" smtClean="0"/>
              <a:t>‹Nº›</a:t>
            </a:fld>
            <a:endParaRPr lang="es-ES"/>
          </a:p>
        </p:txBody>
      </p:sp>
    </p:spTree>
    <p:extLst>
      <p:ext uri="{BB962C8B-B14F-4D97-AF65-F5344CB8AC3E}">
        <p14:creationId xmlns:p14="http://schemas.microsoft.com/office/powerpoint/2010/main" val="3154011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87DA5182-6A16-4D40-AFBD-8C082DB6C69C}" type="datetime1">
              <a:rPr lang="es-ES" smtClean="0"/>
              <a:t>12/12/2023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556AC20-4170-4374-BB95-8C492B09A203}" type="slidenum">
              <a:rPr lang="es-ES" smtClean="0"/>
              <a:t>‹Nº›</a:t>
            </a:fld>
            <a:endParaRPr lang="es-ES"/>
          </a:p>
        </p:txBody>
      </p:sp>
    </p:spTree>
    <p:extLst>
      <p:ext uri="{BB962C8B-B14F-4D97-AF65-F5344CB8AC3E}">
        <p14:creationId xmlns:p14="http://schemas.microsoft.com/office/powerpoint/2010/main" val="3337378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78B8CB1F-94BD-4861-A111-225A052A3A2E}" type="datetime1">
              <a:rPr lang="es-ES" smtClean="0"/>
              <a:t>12/12/2023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7556AC20-4170-4374-BB95-8C492B09A203}" type="slidenum">
              <a:rPr lang="es-ES" smtClean="0"/>
              <a:t>‹Nº›</a:t>
            </a:fld>
            <a:endParaRPr lang="es-ES"/>
          </a:p>
        </p:txBody>
      </p:sp>
    </p:spTree>
    <p:extLst>
      <p:ext uri="{BB962C8B-B14F-4D97-AF65-F5344CB8AC3E}">
        <p14:creationId xmlns:p14="http://schemas.microsoft.com/office/powerpoint/2010/main" val="3114697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DE12C0AB-DD2A-4D50-9DAD-8824B2232DA4}" type="datetime1">
              <a:rPr lang="es-ES" smtClean="0"/>
              <a:t>12/12/2023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7556AC20-4170-4374-BB95-8C492B09A203}" type="slidenum">
              <a:rPr lang="es-ES" smtClean="0"/>
              <a:t>‹Nº›</a:t>
            </a:fld>
            <a:endParaRPr lang="es-ES"/>
          </a:p>
        </p:txBody>
      </p:sp>
    </p:spTree>
    <p:extLst>
      <p:ext uri="{BB962C8B-B14F-4D97-AF65-F5344CB8AC3E}">
        <p14:creationId xmlns:p14="http://schemas.microsoft.com/office/powerpoint/2010/main" val="1957627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F2DB018-377A-4DD1-AA41-EE094E9893A8}" type="datetime1">
              <a:rPr lang="es-ES" smtClean="0"/>
              <a:t>12/12/2023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7556AC20-4170-4374-BB95-8C492B09A203}" type="slidenum">
              <a:rPr lang="es-ES" smtClean="0"/>
              <a:t>‹Nº›</a:t>
            </a:fld>
            <a:endParaRPr lang="es-ES"/>
          </a:p>
        </p:txBody>
      </p:sp>
    </p:spTree>
    <p:extLst>
      <p:ext uri="{BB962C8B-B14F-4D97-AF65-F5344CB8AC3E}">
        <p14:creationId xmlns:p14="http://schemas.microsoft.com/office/powerpoint/2010/main" val="1223771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5CAE2EF-E173-4FAE-A2C2-D36D2CCC1529}" type="datetime1">
              <a:rPr lang="es-ES" smtClean="0"/>
              <a:t>12/12/2023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556AC20-4170-4374-BB95-8C492B09A203}" type="slidenum">
              <a:rPr lang="es-ES" smtClean="0"/>
              <a:t>‹Nº›</a:t>
            </a:fld>
            <a:endParaRPr lang="es-ES"/>
          </a:p>
        </p:txBody>
      </p:sp>
    </p:spTree>
    <p:extLst>
      <p:ext uri="{BB962C8B-B14F-4D97-AF65-F5344CB8AC3E}">
        <p14:creationId xmlns:p14="http://schemas.microsoft.com/office/powerpoint/2010/main" val="1529239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C5A4F16-F3D3-4BAA-A365-CC03F57C1F3D}" type="datetime1">
              <a:rPr lang="es-ES" smtClean="0"/>
              <a:t>12/12/2023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556AC20-4170-4374-BB95-8C492B09A203}" type="slidenum">
              <a:rPr lang="es-ES" smtClean="0"/>
              <a:t>‹Nº›</a:t>
            </a:fld>
            <a:endParaRPr lang="es-ES"/>
          </a:p>
        </p:txBody>
      </p:sp>
    </p:spTree>
    <p:extLst>
      <p:ext uri="{BB962C8B-B14F-4D97-AF65-F5344CB8AC3E}">
        <p14:creationId xmlns:p14="http://schemas.microsoft.com/office/powerpoint/2010/main" val="3256107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5BE26B0-B436-4E1C-9ED9-E00DE3569A03}" type="datetime1">
              <a:rPr lang="es-ES" smtClean="0"/>
              <a:t>12/12/2023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556AC20-4170-4374-BB95-8C492B09A203}" type="slidenum">
              <a:rPr lang="es-ES" smtClean="0"/>
              <a:t>‹Nº›</a:t>
            </a:fld>
            <a:endParaRPr lang="es-ES"/>
          </a:p>
        </p:txBody>
      </p:sp>
    </p:spTree>
    <p:extLst>
      <p:ext uri="{BB962C8B-B14F-4D97-AF65-F5344CB8AC3E}">
        <p14:creationId xmlns:p14="http://schemas.microsoft.com/office/powerpoint/2010/main" val="485071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FCC4B-10A8-A444-BBD4-112C02DD61E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C9178E0-C696-3D46-B744-11A36266397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80359AA-A8EB-144D-A151-867BBE12DE72}"/>
              </a:ext>
            </a:extLst>
          </p:cNvPr>
          <p:cNvSpPr>
            <a:spLocks noGrp="1"/>
          </p:cNvSpPr>
          <p:nvPr>
            <p:ph type="dt" sz="half" idx="10"/>
          </p:nvPr>
        </p:nvSpPr>
        <p:spPr/>
        <p:txBody>
          <a:bodyPr/>
          <a:lstStyle/>
          <a:p>
            <a:fld id="{81120652-2CB1-1E44-AAD2-156ECAF68535}" type="datetimeFigureOut">
              <a:rPr lang="es-ES" smtClean="0"/>
              <a:t>12/12/2023</a:t>
            </a:fld>
            <a:endParaRPr lang="es-ES"/>
          </a:p>
        </p:txBody>
      </p:sp>
      <p:sp>
        <p:nvSpPr>
          <p:cNvPr id="5" name="Marcador de pie de página 4">
            <a:extLst>
              <a:ext uri="{FF2B5EF4-FFF2-40B4-BE49-F238E27FC236}">
                <a16:creationId xmlns:a16="http://schemas.microsoft.com/office/drawing/2014/main" id="{A4345DBC-0EAB-0640-94DA-79E10A2FC0A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2C2337-01F6-3B47-A35A-D4384BDCE88E}"/>
              </a:ext>
            </a:extLst>
          </p:cNvPr>
          <p:cNvSpPr>
            <a:spLocks noGrp="1"/>
          </p:cNvSpPr>
          <p:nvPr>
            <p:ph type="sldNum" sz="quarter" idx="12"/>
          </p:nvPr>
        </p:nvSpPr>
        <p:spPr/>
        <p:txBody>
          <a:bodyPr/>
          <a:lstStyle/>
          <a:p>
            <a:fld id="{9B275BC8-0EA9-EB4D-9A75-58ABDF4B11FE}" type="slidenum">
              <a:rPr lang="es-ES" smtClean="0"/>
              <a:t>‹Nº›</a:t>
            </a:fld>
            <a:endParaRPr lang="es-ES"/>
          </a:p>
        </p:txBody>
      </p:sp>
    </p:spTree>
    <p:extLst>
      <p:ext uri="{BB962C8B-B14F-4D97-AF65-F5344CB8AC3E}">
        <p14:creationId xmlns:p14="http://schemas.microsoft.com/office/powerpoint/2010/main" val="2266483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B79CF41-DDB3-41F8-B1D9-642683F7AAA9}" type="datetime1">
              <a:rPr lang="es-ES" smtClean="0"/>
              <a:t>12/12/2023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556AC20-4170-4374-BB95-8C492B09A203}" type="slidenum">
              <a:rPr lang="es-ES" smtClean="0"/>
              <a:t>‹Nº›</a:t>
            </a:fld>
            <a:endParaRPr lang="es-ES"/>
          </a:p>
        </p:txBody>
      </p:sp>
    </p:spTree>
    <p:extLst>
      <p:ext uri="{BB962C8B-B14F-4D97-AF65-F5344CB8AC3E}">
        <p14:creationId xmlns:p14="http://schemas.microsoft.com/office/powerpoint/2010/main" val="51048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5F349-38FA-2946-A067-6B2E7AD5A45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17FE761-FA76-C046-8F24-77CF0A1EB9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F9AA4FF-5DCB-D343-8A26-3005786FA48F}"/>
              </a:ext>
            </a:extLst>
          </p:cNvPr>
          <p:cNvSpPr>
            <a:spLocks noGrp="1"/>
          </p:cNvSpPr>
          <p:nvPr>
            <p:ph type="dt" sz="half" idx="10"/>
          </p:nvPr>
        </p:nvSpPr>
        <p:spPr/>
        <p:txBody>
          <a:bodyPr/>
          <a:lstStyle/>
          <a:p>
            <a:fld id="{81120652-2CB1-1E44-AAD2-156ECAF68535}" type="datetimeFigureOut">
              <a:rPr lang="es-ES" smtClean="0"/>
              <a:t>12/12/2023</a:t>
            </a:fld>
            <a:endParaRPr lang="es-ES"/>
          </a:p>
        </p:txBody>
      </p:sp>
      <p:sp>
        <p:nvSpPr>
          <p:cNvPr id="5" name="Marcador de pie de página 4">
            <a:extLst>
              <a:ext uri="{FF2B5EF4-FFF2-40B4-BE49-F238E27FC236}">
                <a16:creationId xmlns:a16="http://schemas.microsoft.com/office/drawing/2014/main" id="{8B4064C1-65D3-4E45-99FD-9934FD56897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F0426C-2909-084F-8F73-6DA86860DD86}"/>
              </a:ext>
            </a:extLst>
          </p:cNvPr>
          <p:cNvSpPr>
            <a:spLocks noGrp="1"/>
          </p:cNvSpPr>
          <p:nvPr>
            <p:ph type="sldNum" sz="quarter" idx="12"/>
          </p:nvPr>
        </p:nvSpPr>
        <p:spPr/>
        <p:txBody>
          <a:bodyPr/>
          <a:lstStyle/>
          <a:p>
            <a:fld id="{9B275BC8-0EA9-EB4D-9A75-58ABDF4B11FE}" type="slidenum">
              <a:rPr lang="es-ES" smtClean="0"/>
              <a:t>‹Nº›</a:t>
            </a:fld>
            <a:endParaRPr lang="es-ES"/>
          </a:p>
        </p:txBody>
      </p:sp>
    </p:spTree>
    <p:extLst>
      <p:ext uri="{BB962C8B-B14F-4D97-AF65-F5344CB8AC3E}">
        <p14:creationId xmlns:p14="http://schemas.microsoft.com/office/powerpoint/2010/main" val="89746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0341B6-DF0B-0742-8EFF-E55EADE576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18A06C-0476-4B4A-A19C-FB8224C7880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213282D-5181-BA4C-8613-AADF451ADC8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6F4E89-A4AD-9142-9259-345517258DFB}"/>
              </a:ext>
            </a:extLst>
          </p:cNvPr>
          <p:cNvSpPr>
            <a:spLocks noGrp="1"/>
          </p:cNvSpPr>
          <p:nvPr>
            <p:ph type="dt" sz="half" idx="10"/>
          </p:nvPr>
        </p:nvSpPr>
        <p:spPr/>
        <p:txBody>
          <a:bodyPr/>
          <a:lstStyle/>
          <a:p>
            <a:fld id="{81120652-2CB1-1E44-AAD2-156ECAF68535}" type="datetimeFigureOut">
              <a:rPr lang="es-ES" smtClean="0"/>
              <a:t>12/12/2023</a:t>
            </a:fld>
            <a:endParaRPr lang="es-ES"/>
          </a:p>
        </p:txBody>
      </p:sp>
      <p:sp>
        <p:nvSpPr>
          <p:cNvPr id="6" name="Marcador de pie de página 5">
            <a:extLst>
              <a:ext uri="{FF2B5EF4-FFF2-40B4-BE49-F238E27FC236}">
                <a16:creationId xmlns:a16="http://schemas.microsoft.com/office/drawing/2014/main" id="{9E0777A9-B486-6E41-BB58-460C07C1C1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AF5E056-3F0A-C940-90CE-F94C245B3066}"/>
              </a:ext>
            </a:extLst>
          </p:cNvPr>
          <p:cNvSpPr>
            <a:spLocks noGrp="1"/>
          </p:cNvSpPr>
          <p:nvPr>
            <p:ph type="sldNum" sz="quarter" idx="12"/>
          </p:nvPr>
        </p:nvSpPr>
        <p:spPr/>
        <p:txBody>
          <a:bodyPr/>
          <a:lstStyle/>
          <a:p>
            <a:fld id="{9B275BC8-0EA9-EB4D-9A75-58ABDF4B11FE}" type="slidenum">
              <a:rPr lang="es-ES" smtClean="0"/>
              <a:t>‹Nº›</a:t>
            </a:fld>
            <a:endParaRPr lang="es-ES"/>
          </a:p>
        </p:txBody>
      </p:sp>
    </p:spTree>
    <p:extLst>
      <p:ext uri="{BB962C8B-B14F-4D97-AF65-F5344CB8AC3E}">
        <p14:creationId xmlns:p14="http://schemas.microsoft.com/office/powerpoint/2010/main" val="139893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AABC7-D94D-F34C-9776-1A643A0AF23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F8A048D-E966-4D4F-B4CB-0D73D5F9D5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F5CAB3C-58D5-DA4E-A791-98B6B4706B2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94114EC-E84B-8546-9A24-C7C19D6282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A29B207-C5EA-E14B-9C1A-BDFDE754D7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0B782C7-47F6-EA4F-957A-B243C9458DF9}"/>
              </a:ext>
            </a:extLst>
          </p:cNvPr>
          <p:cNvSpPr>
            <a:spLocks noGrp="1"/>
          </p:cNvSpPr>
          <p:nvPr>
            <p:ph type="dt" sz="half" idx="10"/>
          </p:nvPr>
        </p:nvSpPr>
        <p:spPr/>
        <p:txBody>
          <a:bodyPr/>
          <a:lstStyle/>
          <a:p>
            <a:fld id="{81120652-2CB1-1E44-AAD2-156ECAF68535}" type="datetimeFigureOut">
              <a:rPr lang="es-ES" smtClean="0"/>
              <a:t>12/12/2023</a:t>
            </a:fld>
            <a:endParaRPr lang="es-ES"/>
          </a:p>
        </p:txBody>
      </p:sp>
      <p:sp>
        <p:nvSpPr>
          <p:cNvPr id="8" name="Marcador de pie de página 7">
            <a:extLst>
              <a:ext uri="{FF2B5EF4-FFF2-40B4-BE49-F238E27FC236}">
                <a16:creationId xmlns:a16="http://schemas.microsoft.com/office/drawing/2014/main" id="{8AF38E23-0715-FD45-9B93-E649B1EEB26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AA6FE0B-1B37-DA4E-833D-FE8573AB1E67}"/>
              </a:ext>
            </a:extLst>
          </p:cNvPr>
          <p:cNvSpPr>
            <a:spLocks noGrp="1"/>
          </p:cNvSpPr>
          <p:nvPr>
            <p:ph type="sldNum" sz="quarter" idx="12"/>
          </p:nvPr>
        </p:nvSpPr>
        <p:spPr/>
        <p:txBody>
          <a:bodyPr/>
          <a:lstStyle/>
          <a:p>
            <a:fld id="{9B275BC8-0EA9-EB4D-9A75-58ABDF4B11FE}" type="slidenum">
              <a:rPr lang="es-ES" smtClean="0"/>
              <a:t>‹Nº›</a:t>
            </a:fld>
            <a:endParaRPr lang="es-ES"/>
          </a:p>
        </p:txBody>
      </p:sp>
    </p:spTree>
    <p:extLst>
      <p:ext uri="{BB962C8B-B14F-4D97-AF65-F5344CB8AC3E}">
        <p14:creationId xmlns:p14="http://schemas.microsoft.com/office/powerpoint/2010/main" val="499827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6C940B-F10F-3441-8A98-28738355502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7754BE3-C7ED-1744-A0E3-8683F3C49D95}"/>
              </a:ext>
            </a:extLst>
          </p:cNvPr>
          <p:cNvSpPr>
            <a:spLocks noGrp="1"/>
          </p:cNvSpPr>
          <p:nvPr>
            <p:ph type="dt" sz="half" idx="10"/>
          </p:nvPr>
        </p:nvSpPr>
        <p:spPr/>
        <p:txBody>
          <a:bodyPr/>
          <a:lstStyle/>
          <a:p>
            <a:fld id="{81120652-2CB1-1E44-AAD2-156ECAF68535}" type="datetimeFigureOut">
              <a:rPr lang="es-ES" smtClean="0"/>
              <a:t>12/12/2023</a:t>
            </a:fld>
            <a:endParaRPr lang="es-ES"/>
          </a:p>
        </p:txBody>
      </p:sp>
      <p:sp>
        <p:nvSpPr>
          <p:cNvPr id="4" name="Marcador de pie de página 3">
            <a:extLst>
              <a:ext uri="{FF2B5EF4-FFF2-40B4-BE49-F238E27FC236}">
                <a16:creationId xmlns:a16="http://schemas.microsoft.com/office/drawing/2014/main" id="{E8BA3E68-901C-214D-AA7F-F08A888A019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82AE974-CBA3-C442-946F-00CCBE0E0CFD}"/>
              </a:ext>
            </a:extLst>
          </p:cNvPr>
          <p:cNvSpPr>
            <a:spLocks noGrp="1"/>
          </p:cNvSpPr>
          <p:nvPr>
            <p:ph type="sldNum" sz="quarter" idx="12"/>
          </p:nvPr>
        </p:nvSpPr>
        <p:spPr/>
        <p:txBody>
          <a:bodyPr/>
          <a:lstStyle/>
          <a:p>
            <a:fld id="{9B275BC8-0EA9-EB4D-9A75-58ABDF4B11FE}" type="slidenum">
              <a:rPr lang="es-ES" smtClean="0"/>
              <a:t>‹Nº›</a:t>
            </a:fld>
            <a:endParaRPr lang="es-ES"/>
          </a:p>
        </p:txBody>
      </p:sp>
    </p:spTree>
    <p:extLst>
      <p:ext uri="{BB962C8B-B14F-4D97-AF65-F5344CB8AC3E}">
        <p14:creationId xmlns:p14="http://schemas.microsoft.com/office/powerpoint/2010/main" val="395894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3187642-6B32-6441-8FB9-3791F6255A80}"/>
              </a:ext>
            </a:extLst>
          </p:cNvPr>
          <p:cNvSpPr>
            <a:spLocks noGrp="1"/>
          </p:cNvSpPr>
          <p:nvPr>
            <p:ph type="dt" sz="half" idx="10"/>
          </p:nvPr>
        </p:nvSpPr>
        <p:spPr/>
        <p:txBody>
          <a:bodyPr/>
          <a:lstStyle/>
          <a:p>
            <a:fld id="{81120652-2CB1-1E44-AAD2-156ECAF68535}" type="datetimeFigureOut">
              <a:rPr lang="es-ES" smtClean="0"/>
              <a:t>12/12/2023</a:t>
            </a:fld>
            <a:endParaRPr lang="es-ES"/>
          </a:p>
        </p:txBody>
      </p:sp>
      <p:sp>
        <p:nvSpPr>
          <p:cNvPr id="3" name="Marcador de pie de página 2">
            <a:extLst>
              <a:ext uri="{FF2B5EF4-FFF2-40B4-BE49-F238E27FC236}">
                <a16:creationId xmlns:a16="http://schemas.microsoft.com/office/drawing/2014/main" id="{53667842-DE1C-6841-B504-D6AC7BF1C1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3690066-4263-314A-8FA9-17678DCD70FC}"/>
              </a:ext>
            </a:extLst>
          </p:cNvPr>
          <p:cNvSpPr>
            <a:spLocks noGrp="1"/>
          </p:cNvSpPr>
          <p:nvPr>
            <p:ph type="sldNum" sz="quarter" idx="12"/>
          </p:nvPr>
        </p:nvSpPr>
        <p:spPr/>
        <p:txBody>
          <a:bodyPr/>
          <a:lstStyle/>
          <a:p>
            <a:fld id="{9B275BC8-0EA9-EB4D-9A75-58ABDF4B11FE}" type="slidenum">
              <a:rPr lang="es-ES" smtClean="0"/>
              <a:t>‹Nº›</a:t>
            </a:fld>
            <a:endParaRPr lang="es-ES"/>
          </a:p>
        </p:txBody>
      </p:sp>
    </p:spTree>
    <p:extLst>
      <p:ext uri="{BB962C8B-B14F-4D97-AF65-F5344CB8AC3E}">
        <p14:creationId xmlns:p14="http://schemas.microsoft.com/office/powerpoint/2010/main" val="463471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AEAFA7-9B27-9147-B6B5-3EC9019C6B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52418C9-01B8-A046-BD48-DF9EF659C5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BB7B84-B2E5-FD4A-8072-39081DDE9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DC1CF82-0FAA-D542-8987-A77D6C67864C}"/>
              </a:ext>
            </a:extLst>
          </p:cNvPr>
          <p:cNvSpPr>
            <a:spLocks noGrp="1"/>
          </p:cNvSpPr>
          <p:nvPr>
            <p:ph type="dt" sz="half" idx="10"/>
          </p:nvPr>
        </p:nvSpPr>
        <p:spPr/>
        <p:txBody>
          <a:bodyPr/>
          <a:lstStyle/>
          <a:p>
            <a:fld id="{81120652-2CB1-1E44-AAD2-156ECAF68535}" type="datetimeFigureOut">
              <a:rPr lang="es-ES" smtClean="0"/>
              <a:t>12/12/2023</a:t>
            </a:fld>
            <a:endParaRPr lang="es-ES"/>
          </a:p>
        </p:txBody>
      </p:sp>
      <p:sp>
        <p:nvSpPr>
          <p:cNvPr id="6" name="Marcador de pie de página 5">
            <a:extLst>
              <a:ext uri="{FF2B5EF4-FFF2-40B4-BE49-F238E27FC236}">
                <a16:creationId xmlns:a16="http://schemas.microsoft.com/office/drawing/2014/main" id="{7ACE4D7B-2E8D-3242-8202-CEB8AB5EE67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F60105B-229B-BE4E-B8D7-0B4DE409395F}"/>
              </a:ext>
            </a:extLst>
          </p:cNvPr>
          <p:cNvSpPr>
            <a:spLocks noGrp="1"/>
          </p:cNvSpPr>
          <p:nvPr>
            <p:ph type="sldNum" sz="quarter" idx="12"/>
          </p:nvPr>
        </p:nvSpPr>
        <p:spPr/>
        <p:txBody>
          <a:bodyPr/>
          <a:lstStyle/>
          <a:p>
            <a:fld id="{9B275BC8-0EA9-EB4D-9A75-58ABDF4B11FE}" type="slidenum">
              <a:rPr lang="es-ES" smtClean="0"/>
              <a:t>‹Nº›</a:t>
            </a:fld>
            <a:endParaRPr lang="es-ES"/>
          </a:p>
        </p:txBody>
      </p:sp>
    </p:spTree>
    <p:extLst>
      <p:ext uri="{BB962C8B-B14F-4D97-AF65-F5344CB8AC3E}">
        <p14:creationId xmlns:p14="http://schemas.microsoft.com/office/powerpoint/2010/main" val="24207121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5.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4B71975-0E79-7742-82AB-845F71349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43D8F1E-9CC9-6042-B5B2-E895E93974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CEFFE7-AB60-4143-BD81-2857ADE71F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AB7B8-E258-6940-A8AE-C423EF33AAAF}" type="datetimeFigureOut">
              <a:rPr lang="es-ES" smtClean="0"/>
              <a:t>12/12/2023</a:t>
            </a:fld>
            <a:endParaRPr lang="es-ES"/>
          </a:p>
        </p:txBody>
      </p:sp>
      <p:sp>
        <p:nvSpPr>
          <p:cNvPr id="5" name="Marcador de pie de página 4">
            <a:extLst>
              <a:ext uri="{FF2B5EF4-FFF2-40B4-BE49-F238E27FC236}">
                <a16:creationId xmlns:a16="http://schemas.microsoft.com/office/drawing/2014/main" id="{F8EBCA55-167F-E94F-852A-33781AE0DB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FC98671-7936-A149-B2B9-CD251CD68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4BC08-D958-7849-BBE8-0405A702A6A8}" type="slidenum">
              <a:rPr lang="es-ES" smtClean="0"/>
              <a:t>‹Nº›</a:t>
            </a:fld>
            <a:endParaRPr lang="es-ES"/>
          </a:p>
        </p:txBody>
      </p:sp>
      <p:pic>
        <p:nvPicPr>
          <p:cNvPr id="8" name="Imagen 7" descr="Interfaz de usuario gráfica, Aplicación&#10;&#10;Descripción generada automáticamente">
            <a:extLst>
              <a:ext uri="{FF2B5EF4-FFF2-40B4-BE49-F238E27FC236}">
                <a16:creationId xmlns:a16="http://schemas.microsoft.com/office/drawing/2014/main" id="{8B35F651-F3DA-B343-AD0B-0E4A2CD35A46}"/>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73069896"/>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58AE5D4-3727-C341-B455-3CD2D199C9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22A506-3E47-784E-ACC5-57BD9A4E7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52CA1F-B179-E045-B3F0-189DA0A300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20652-2CB1-1E44-AAD2-156ECAF68535}" type="datetimeFigureOut">
              <a:rPr lang="es-ES" smtClean="0"/>
              <a:t>12/12/2023</a:t>
            </a:fld>
            <a:endParaRPr lang="es-ES"/>
          </a:p>
        </p:txBody>
      </p:sp>
      <p:sp>
        <p:nvSpPr>
          <p:cNvPr id="5" name="Marcador de pie de página 4">
            <a:extLst>
              <a:ext uri="{FF2B5EF4-FFF2-40B4-BE49-F238E27FC236}">
                <a16:creationId xmlns:a16="http://schemas.microsoft.com/office/drawing/2014/main" id="{32784AC3-6270-7A47-A483-559F75305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9389D81-1122-C449-A16A-8149D44DBF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75BC8-0EA9-EB4D-9A75-58ABDF4B11FE}" type="slidenum">
              <a:rPr lang="es-ES" smtClean="0"/>
              <a:t>‹Nº›</a:t>
            </a:fld>
            <a:endParaRPr lang="es-ES"/>
          </a:p>
        </p:txBody>
      </p:sp>
    </p:spTree>
    <p:extLst>
      <p:ext uri="{BB962C8B-B14F-4D97-AF65-F5344CB8AC3E}">
        <p14:creationId xmlns:p14="http://schemas.microsoft.com/office/powerpoint/2010/main" val="45092945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AEEEA4CC-9172-D94F-9D5E-349BC2652990}"/>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60609303"/>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descr="Un par de zapatos deportivos en las manos&#10;&#10;Descripción generada automáticamente con confianza baja">
            <a:extLst>
              <a:ext uri="{FF2B5EF4-FFF2-40B4-BE49-F238E27FC236}">
                <a16:creationId xmlns:a16="http://schemas.microsoft.com/office/drawing/2014/main" id="{47BA2578-D906-1547-A88C-5036295061BB}"/>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9425456"/>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F27993-FDF8-454F-8FD4-0347DC495FAD}" type="datetime1">
              <a:rPr lang="es-ES" smtClean="0"/>
              <a:t>12/12/2023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6AC20-4170-4374-BB95-8C492B09A203}" type="slidenum">
              <a:rPr lang="es-ES" smtClean="0"/>
              <a:t>‹Nº›</a:t>
            </a:fld>
            <a:endParaRPr lang="es-ES"/>
          </a:p>
        </p:txBody>
      </p:sp>
    </p:spTree>
    <p:extLst>
      <p:ext uri="{BB962C8B-B14F-4D97-AF65-F5344CB8AC3E}">
        <p14:creationId xmlns:p14="http://schemas.microsoft.com/office/powerpoint/2010/main" val="9508142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hyperlink" Target="https://cima.aemps.es/cima/dochtml/ft/72143/FT_72143.html#6-datos-farmac-uticos" TargetMode="External"/><Relationship Id="rId4" Type="http://schemas.openxmlformats.org/officeDocument/2006/relationships/image" Target="../media/image10.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hyperlink" Target="https://cima.aemps.es/cima/dochtml/ft/72143/FT_72143.html#6-datos-farmac-uticos" TargetMode="External"/><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comments" Target="../comments/comment1.xml"/><Relationship Id="rId5" Type="http://schemas.openxmlformats.org/officeDocument/2006/relationships/hyperlink" Target="https://cima.aemps.es/cima/dochtml/ft/72143/FT_72143.html"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cima.aemps.es/cima/dochtml/ft/72143/FT_72143.html"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hyperlink" Target="https://cima.aemps.es/cima/dochtml/ft/72143/FT_72143.html"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hyperlink" Target="https://cima.aemps.es/cima/dochtml/ft/72143/FT_72143.html#6-datos-farmac-uticos"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hyperlink" Target="https://cima.aemps.es/cima/dochtml/ft/72143/FT_72143.html#6-datos-farmac-uticos"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hyperlink" Target="https://cima.aemps.es/cima/dochtml/ft/72143/FT_72143.html#6-datos-farmac-uticos"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96290-B7B9-D54B-9B09-E5E826EF7B73}"/>
              </a:ext>
            </a:extLst>
          </p:cNvPr>
          <p:cNvSpPr>
            <a:spLocks noGrp="1"/>
          </p:cNvSpPr>
          <p:nvPr>
            <p:ph type="ctrTitle"/>
          </p:nvPr>
        </p:nvSpPr>
        <p:spPr/>
        <p:txBody>
          <a:bodyPr/>
          <a:lstStyle/>
          <a:p>
            <a:endParaRPr lang="es-ES"/>
          </a:p>
        </p:txBody>
      </p:sp>
      <p:sp>
        <p:nvSpPr>
          <p:cNvPr id="3" name="Subtítulo 2">
            <a:extLst>
              <a:ext uri="{FF2B5EF4-FFF2-40B4-BE49-F238E27FC236}">
                <a16:creationId xmlns:a16="http://schemas.microsoft.com/office/drawing/2014/main" id="{6C417314-908A-4149-95A2-2DB2228D9B9D}"/>
              </a:ext>
            </a:extLst>
          </p:cNvPr>
          <p:cNvSpPr>
            <a:spLocks noGrp="1"/>
          </p:cNvSpPr>
          <p:nvPr>
            <p:ph type="subTitle" idx="1"/>
          </p:nvPr>
        </p:nvSpPr>
        <p:spPr/>
        <p:txBody>
          <a:bodyPr/>
          <a:lstStyle/>
          <a:p>
            <a:endParaRPr lang="es-ES"/>
          </a:p>
        </p:txBody>
      </p:sp>
    </p:spTree>
    <p:extLst>
      <p:ext uri="{BB962C8B-B14F-4D97-AF65-F5344CB8AC3E}">
        <p14:creationId xmlns:p14="http://schemas.microsoft.com/office/powerpoint/2010/main" val="2679848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hombre, agua, tablero, sostener&#10;&#10;Descripción generada automáticamente">
            <a:extLst>
              <a:ext uri="{FF2B5EF4-FFF2-40B4-BE49-F238E27FC236}">
                <a16:creationId xmlns:a16="http://schemas.microsoft.com/office/drawing/2014/main" id="{767E676D-FAF8-9846-9376-B7320CDBFC92}"/>
              </a:ext>
            </a:extLst>
          </p:cNvPr>
          <p:cNvPicPr>
            <a:picLocks noChangeAspect="1"/>
          </p:cNvPicPr>
          <p:nvPr/>
        </p:nvPicPr>
        <p:blipFill rotWithShape="1">
          <a:blip r:embed="rId2"/>
          <a:srcRect l="39559"/>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262296C-A16E-6B47-B181-A47E850E047D}"/>
              </a:ext>
            </a:extLst>
          </p:cNvPr>
          <p:cNvSpPr txBox="1"/>
          <p:nvPr/>
        </p:nvSpPr>
        <p:spPr>
          <a:xfrm>
            <a:off x="4634224" y="2497976"/>
            <a:ext cx="2498096" cy="1862048"/>
          </a:xfrm>
          <a:prstGeom prst="rect">
            <a:avLst/>
          </a:prstGeom>
          <a:noFill/>
        </p:spPr>
        <p:txBody>
          <a:bodyPr wrap="square" rtlCol="0">
            <a:spAutoFit/>
          </a:bodyPr>
          <a:lstStyle/>
          <a:p>
            <a:pPr algn="ctr"/>
            <a:r>
              <a:rPr lang="es-ES" sz="11500" b="1">
                <a:solidFill>
                  <a:schemeClr val="bg1"/>
                </a:solidFill>
                <a:latin typeface="Arial" panose="020B0604020202020204" pitchFamily="34" charset="0"/>
                <a:cs typeface="Arial" panose="020B0604020202020204" pitchFamily="34" charset="0"/>
              </a:rPr>
              <a:t>02</a:t>
            </a:r>
          </a:p>
        </p:txBody>
      </p:sp>
      <p:sp>
        <p:nvSpPr>
          <p:cNvPr id="5" name="CuadroTexto 4">
            <a:extLst>
              <a:ext uri="{FF2B5EF4-FFF2-40B4-BE49-F238E27FC236}">
                <a16:creationId xmlns:a16="http://schemas.microsoft.com/office/drawing/2014/main" id="{6EABE5EC-8B82-B044-B13F-BB16B030E2BF}"/>
              </a:ext>
            </a:extLst>
          </p:cNvPr>
          <p:cNvSpPr txBox="1"/>
          <p:nvPr/>
        </p:nvSpPr>
        <p:spPr>
          <a:xfrm>
            <a:off x="6909063" y="2828835"/>
            <a:ext cx="4538750" cy="1200329"/>
          </a:xfrm>
          <a:prstGeom prst="rect">
            <a:avLst/>
          </a:prstGeom>
          <a:noFill/>
        </p:spPr>
        <p:txBody>
          <a:bodyPr wrap="square" rtlCol="0">
            <a:spAutoFit/>
          </a:bodyPr>
          <a:lstStyle/>
          <a:p>
            <a:r>
              <a:rPr lang="es-ES" sz="3600" b="1">
                <a:solidFill>
                  <a:schemeClr val="bg1"/>
                </a:solidFill>
                <a:latin typeface="Arial" panose="020B0604020202020204" pitchFamily="34" charset="0"/>
                <a:cs typeface="Arial" panose="020B0604020202020204" pitchFamily="34" charset="0"/>
              </a:rPr>
              <a:t>Instrucciones </a:t>
            </a:r>
          </a:p>
          <a:p>
            <a:r>
              <a:rPr lang="es-ES" sz="3600" b="1">
                <a:solidFill>
                  <a:schemeClr val="bg1"/>
                </a:solidFill>
                <a:latin typeface="Arial" panose="020B0604020202020204" pitchFamily="34" charset="0"/>
                <a:cs typeface="Arial" panose="020B0604020202020204" pitchFamily="34" charset="0"/>
              </a:rPr>
              <a:t>de uso</a:t>
            </a:r>
            <a:endParaRPr lang="es-ES" sz="3600" b="1" baseline="30000">
              <a:solidFill>
                <a:schemeClr val="bg1"/>
              </a:solidFill>
              <a:latin typeface="Arial" panose="020B060402020202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44725227-9A96-6D48-B544-3B5FADAC5994}"/>
              </a:ext>
            </a:extLst>
          </p:cNvPr>
          <p:cNvPicPr>
            <a:picLocks noChangeAspect="1"/>
          </p:cNvPicPr>
          <p:nvPr/>
        </p:nvPicPr>
        <p:blipFill rotWithShape="1">
          <a:blip r:embed="rId3"/>
          <a:srcRect l="18402" t="-28" r="44274" b="15444"/>
          <a:stretch/>
        </p:blipFill>
        <p:spPr>
          <a:xfrm>
            <a:off x="193183" y="148108"/>
            <a:ext cx="4378818" cy="6561786"/>
          </a:xfrm>
          <a:prstGeom prst="rect">
            <a:avLst/>
          </a:prstGeom>
        </p:spPr>
      </p:pic>
      <p:pic>
        <p:nvPicPr>
          <p:cNvPr id="11" name="Imagen 10" descr="Un letrero de color blanco&#10;&#10;Descripción generada automáticamente con confianza media">
            <a:extLst>
              <a:ext uri="{FF2B5EF4-FFF2-40B4-BE49-F238E27FC236}">
                <a16:creationId xmlns:a16="http://schemas.microsoft.com/office/drawing/2014/main" id="{7CBB64C4-D812-4A44-B3EE-8403846C3894}"/>
              </a:ext>
            </a:extLst>
          </p:cNvPr>
          <p:cNvPicPr>
            <a:picLocks noChangeAspect="1"/>
          </p:cNvPicPr>
          <p:nvPr/>
        </p:nvPicPr>
        <p:blipFill>
          <a:blip r:embed="rId4"/>
          <a:stretch>
            <a:fillRect/>
          </a:stretch>
        </p:blipFill>
        <p:spPr>
          <a:xfrm>
            <a:off x="660400" y="338666"/>
            <a:ext cx="1778000" cy="541867"/>
          </a:xfrm>
          <a:prstGeom prst="rect">
            <a:avLst/>
          </a:prstGeom>
        </p:spPr>
      </p:pic>
      <p:pic>
        <p:nvPicPr>
          <p:cNvPr id="12" name="Imagen 11" descr="Imagen que contiene Logotipo&#10;&#10;Descripción generada automáticamente">
            <a:extLst>
              <a:ext uri="{FF2B5EF4-FFF2-40B4-BE49-F238E27FC236}">
                <a16:creationId xmlns:a16="http://schemas.microsoft.com/office/drawing/2014/main" id="{356CB3AA-7373-724A-91BD-20CE96BE3BBA}"/>
              </a:ext>
            </a:extLst>
          </p:cNvPr>
          <p:cNvPicPr>
            <a:picLocks noChangeAspect="1"/>
          </p:cNvPicPr>
          <p:nvPr/>
        </p:nvPicPr>
        <p:blipFill>
          <a:blip r:embed="rId5"/>
          <a:stretch>
            <a:fillRect/>
          </a:stretch>
        </p:blipFill>
        <p:spPr>
          <a:xfrm>
            <a:off x="375781" y="6062597"/>
            <a:ext cx="1302707" cy="444211"/>
          </a:xfrm>
          <a:prstGeom prst="rect">
            <a:avLst/>
          </a:prstGeom>
          <a:effectLst>
            <a:glow>
              <a:schemeClr val="accent1">
                <a:alpha val="40000"/>
              </a:schemeClr>
            </a:glow>
          </a:effectLst>
        </p:spPr>
      </p:pic>
      <p:pic>
        <p:nvPicPr>
          <p:cNvPr id="14" name="Imagen 13">
            <a:extLst>
              <a:ext uri="{FF2B5EF4-FFF2-40B4-BE49-F238E27FC236}">
                <a16:creationId xmlns:a16="http://schemas.microsoft.com/office/drawing/2014/main" id="{002BD9FD-3F6A-8F41-AC66-237DBCF5C4A8}"/>
              </a:ext>
            </a:extLst>
          </p:cNvPr>
          <p:cNvPicPr>
            <a:picLocks noChangeAspect="1"/>
          </p:cNvPicPr>
          <p:nvPr/>
        </p:nvPicPr>
        <p:blipFill rotWithShape="1">
          <a:blip r:embed="rId6"/>
          <a:srcRect l="2" t="17734" r="-2"/>
          <a:stretch/>
        </p:blipFill>
        <p:spPr>
          <a:xfrm>
            <a:off x="387755" y="388307"/>
            <a:ext cx="45719" cy="451334"/>
          </a:xfrm>
          <a:prstGeom prst="rect">
            <a:avLst/>
          </a:prstGeom>
        </p:spPr>
      </p:pic>
    </p:spTree>
    <p:extLst>
      <p:ext uri="{BB962C8B-B14F-4D97-AF65-F5344CB8AC3E}">
        <p14:creationId xmlns:p14="http://schemas.microsoft.com/office/powerpoint/2010/main" val="120920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3"/>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02. Instrucciones de uso</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Cómo usar Ony-Tec</a:t>
            </a:r>
            <a:r>
              <a:rPr lang="es-ES" sz="2000" b="1" baseline="30000">
                <a:latin typeface="Arial" panose="020B0604020202020204" pitchFamily="34" charset="0"/>
                <a:cs typeface="Arial" panose="020B0604020202020204" pitchFamily="34" charset="0"/>
              </a:rPr>
              <a:t>®1</a:t>
            </a:r>
            <a:endParaRPr lang="en-US" sz="2000" b="1" baseline="30000">
              <a:latin typeface="Arial" panose="020B0604020202020204" pitchFamily="34" charset="0"/>
              <a:cs typeface="Arial" panose="020B0604020202020204" pitchFamily="34" charset="0"/>
            </a:endParaRPr>
          </a:p>
        </p:txBody>
      </p:sp>
      <p:sp>
        <p:nvSpPr>
          <p:cNvPr id="10" name="Marcador de contenido 3">
            <a:extLst>
              <a:ext uri="{FF2B5EF4-FFF2-40B4-BE49-F238E27FC236}">
                <a16:creationId xmlns:a16="http://schemas.microsoft.com/office/drawing/2014/main" id="{D916DBAF-4236-EE48-B7BD-1F0188FD9AD9}"/>
              </a:ext>
            </a:extLst>
          </p:cNvPr>
          <p:cNvSpPr txBox="1">
            <a:spLocks/>
          </p:cNvSpPr>
          <p:nvPr/>
        </p:nvSpPr>
        <p:spPr>
          <a:xfrm>
            <a:off x="2121836" y="1808959"/>
            <a:ext cx="8986430" cy="55399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377E48"/>
              </a:buClr>
              <a:buNone/>
            </a:pPr>
            <a:r>
              <a:rPr lang="es-ES" sz="1400" dirty="0">
                <a:latin typeface="Arial" panose="020B0604020202020204" pitchFamily="34" charset="0"/>
                <a:cs typeface="Arial" panose="020B0604020202020204" pitchFamily="34" charset="0"/>
              </a:rPr>
              <a:t>Aplicar una capa fina </a:t>
            </a:r>
            <a:r>
              <a:rPr lang="es-ES" sz="1400" b="1" dirty="0">
                <a:solidFill>
                  <a:srgbClr val="377E48"/>
                </a:solidFill>
                <a:latin typeface="Arial" panose="020B0604020202020204" pitchFamily="34" charset="0"/>
                <a:cs typeface="Arial" panose="020B0604020202020204" pitchFamily="34" charset="0"/>
              </a:rPr>
              <a:t>una vez al día </a:t>
            </a:r>
            <a:r>
              <a:rPr lang="es-ES" sz="1400" dirty="0">
                <a:latin typeface="Arial" panose="020B0604020202020204" pitchFamily="34" charset="0"/>
                <a:cs typeface="Arial" panose="020B0604020202020204" pitchFamily="34" charset="0"/>
              </a:rPr>
              <a:t>sobre las uñas afectadas después del lavado y secado. Aplicar sobre toda la lámina ungueal, 5 mm de la piel circundante y debajo del borde libre de la uña</a:t>
            </a:r>
          </a:p>
          <a:p>
            <a:pPr>
              <a:buClr>
                <a:srgbClr val="377E48"/>
              </a:buClr>
              <a:buBlip>
                <a:blip r:embed="rId4"/>
              </a:buBlip>
            </a:pPr>
            <a:endParaRPr lang="es-ES" sz="1400" dirty="0">
              <a:latin typeface="Arial" panose="020B0604020202020204" pitchFamily="34" charset="0"/>
              <a:cs typeface="Arial" panose="020B0604020202020204" pitchFamily="34" charset="0"/>
            </a:endParaRPr>
          </a:p>
        </p:txBody>
      </p:sp>
      <p:sp>
        <p:nvSpPr>
          <p:cNvPr id="16" name="Marcador de contenido 3">
            <a:extLst>
              <a:ext uri="{FF2B5EF4-FFF2-40B4-BE49-F238E27FC236}">
                <a16:creationId xmlns:a16="http://schemas.microsoft.com/office/drawing/2014/main" id="{7914C2C4-723D-A941-AEDD-1C7633F9FA26}"/>
              </a:ext>
            </a:extLst>
          </p:cNvPr>
          <p:cNvSpPr txBox="1">
            <a:spLocks/>
          </p:cNvSpPr>
          <p:nvPr/>
        </p:nvSpPr>
        <p:spPr>
          <a:xfrm>
            <a:off x="2121836" y="2927303"/>
            <a:ext cx="9172696" cy="55399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377E48"/>
              </a:buClr>
              <a:buNone/>
              <a:defRPr/>
            </a:pPr>
            <a:r>
              <a:rPr kumimoji="0" lang="es-ES" sz="1400" b="0" i="0" u="none" strike="noStrike" kern="1200" cap="none" spc="0" normalizeH="0" baseline="0" noProof="0">
                <a:ln>
                  <a:noFill/>
                </a:ln>
                <a:effectLst/>
                <a:uLnTx/>
                <a:uFillTx/>
                <a:latin typeface="Arial" panose="020B0604020202020204" pitchFamily="34" charset="0"/>
                <a:cs typeface="Arial" panose="020B0604020202020204" pitchFamily="34" charset="0"/>
              </a:rPr>
              <a:t>Necesita unos </a:t>
            </a:r>
            <a:r>
              <a:rPr kumimoji="0" lang="es-ES" sz="14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30 segundos para secarse</a:t>
            </a:r>
            <a:r>
              <a:rPr lang="es-ES" sz="1400" b="1">
                <a:solidFill>
                  <a:srgbClr val="377E48"/>
                </a:solidFill>
                <a:latin typeface="Arial" panose="020B0604020202020204" pitchFamily="34" charset="0"/>
                <a:cs typeface="Arial" panose="020B0604020202020204" pitchFamily="34" charset="0"/>
              </a:rPr>
              <a:t> </a:t>
            </a:r>
            <a:endParaRPr lang="es-ES" sz="1400">
              <a:solidFill>
                <a:srgbClr val="377E48"/>
              </a:solidFill>
              <a:latin typeface="Arial" panose="020B0604020202020204" pitchFamily="34" charset="0"/>
              <a:cs typeface="Arial" panose="020B0604020202020204" pitchFamily="34" charset="0"/>
            </a:endParaRPr>
          </a:p>
        </p:txBody>
      </p:sp>
      <p:sp>
        <p:nvSpPr>
          <p:cNvPr id="18" name="Marcador de contenido 3">
            <a:extLst>
              <a:ext uri="{FF2B5EF4-FFF2-40B4-BE49-F238E27FC236}">
                <a16:creationId xmlns:a16="http://schemas.microsoft.com/office/drawing/2014/main" id="{8396062F-0E3B-0C4E-9AB7-CEA0B27DECD6}"/>
              </a:ext>
            </a:extLst>
          </p:cNvPr>
          <p:cNvSpPr txBox="1">
            <a:spLocks/>
          </p:cNvSpPr>
          <p:nvPr/>
        </p:nvSpPr>
        <p:spPr>
          <a:xfrm>
            <a:off x="2121836" y="3933032"/>
            <a:ext cx="8275450" cy="4926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rgbClr val="377E48"/>
              </a:buClr>
              <a:buNone/>
              <a:defRPr/>
            </a:pPr>
            <a:r>
              <a:rPr lang="es-ES" sz="1400" dirty="0">
                <a:latin typeface="Arial" panose="020B0604020202020204" pitchFamily="34" charset="0"/>
                <a:cs typeface="Arial" panose="020B0604020202020204" pitchFamily="34" charset="0"/>
              </a:rPr>
              <a:t>Para </a:t>
            </a:r>
            <a:r>
              <a:rPr lang="es-ES" sz="1400" b="1" dirty="0">
                <a:solidFill>
                  <a:srgbClr val="377E48"/>
                </a:solidFill>
                <a:latin typeface="Arial" panose="020B0604020202020204" pitchFamily="34" charset="0"/>
                <a:cs typeface="Arial" panose="020B0604020202020204" pitchFamily="34" charset="0"/>
              </a:rPr>
              <a:t>eliminar, </a:t>
            </a:r>
            <a:r>
              <a:rPr lang="es-ES" sz="1400" dirty="0">
                <a:latin typeface="Arial" panose="020B0604020202020204" pitchFamily="34" charset="0"/>
                <a:cs typeface="Arial" panose="020B0604020202020204" pitchFamily="34" charset="0"/>
              </a:rPr>
              <a:t>lava las uñas tratadas con </a:t>
            </a:r>
            <a:r>
              <a:rPr lang="es-ES" sz="1400" b="1" dirty="0">
                <a:solidFill>
                  <a:srgbClr val="377E48"/>
                </a:solidFill>
                <a:latin typeface="Arial" panose="020B0604020202020204" pitchFamily="34" charset="0"/>
                <a:cs typeface="Arial" panose="020B0604020202020204" pitchFamily="34" charset="0"/>
              </a:rPr>
              <a:t>agua</a:t>
            </a:r>
            <a:r>
              <a:rPr lang="es-ES" sz="1400" b="1" dirty="0">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Si al cabo de unos días aparece una capa blanca en la superficie de la uña, ésta puede eliminarse con agua y jabón, ayudándose de un cepillo de uñas o una esponja</a:t>
            </a:r>
          </a:p>
        </p:txBody>
      </p:sp>
      <p:sp>
        <p:nvSpPr>
          <p:cNvPr id="19" name="Marcador de contenido 3">
            <a:extLst>
              <a:ext uri="{FF2B5EF4-FFF2-40B4-BE49-F238E27FC236}">
                <a16:creationId xmlns:a16="http://schemas.microsoft.com/office/drawing/2014/main" id="{627E281E-C5FD-5844-BBDA-15CFFBB656B4}"/>
              </a:ext>
            </a:extLst>
          </p:cNvPr>
          <p:cNvSpPr txBox="1">
            <a:spLocks/>
          </p:cNvSpPr>
          <p:nvPr/>
        </p:nvSpPr>
        <p:spPr>
          <a:xfrm>
            <a:off x="2121836" y="5054716"/>
            <a:ext cx="6582834" cy="34011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377E48"/>
              </a:buClr>
              <a:buSzTx/>
              <a:buNone/>
              <a:tabLst/>
              <a:defRPr/>
            </a:pPr>
            <a:r>
              <a:rPr kumimoji="0" lang="es-ES" sz="1400" b="0" i="0" u="none" strike="noStrike" kern="1200" cap="none" spc="0" normalizeH="0" baseline="0" noProof="0">
                <a:ln>
                  <a:noFill/>
                </a:ln>
                <a:effectLst/>
                <a:uLnTx/>
                <a:uFillTx/>
                <a:latin typeface="Arial" panose="020B0604020202020204" pitchFamily="34" charset="0"/>
                <a:cs typeface="Arial" panose="020B0604020202020204" pitchFamily="34" charset="0"/>
              </a:rPr>
              <a:t>Se recomienda </a:t>
            </a:r>
            <a:r>
              <a:rPr kumimoji="0" lang="es-ES" sz="14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recortar periódicamente </a:t>
            </a:r>
            <a:r>
              <a:rPr kumimoji="0" lang="es-ES" sz="1400" b="0" i="0" u="none" strike="noStrike" kern="1200" cap="none" spc="0" normalizeH="0" baseline="0" noProof="0">
                <a:ln>
                  <a:noFill/>
                </a:ln>
                <a:effectLst/>
                <a:uLnTx/>
                <a:uFillTx/>
                <a:latin typeface="Arial" panose="020B0604020202020204" pitchFamily="34" charset="0"/>
                <a:cs typeface="Arial" panose="020B0604020202020204" pitchFamily="34" charset="0"/>
              </a:rPr>
              <a:t>el borde libre de la uña </a:t>
            </a:r>
          </a:p>
        </p:txBody>
      </p:sp>
      <p:sp>
        <p:nvSpPr>
          <p:cNvPr id="20" name="Rectángulo 19">
            <a:extLst>
              <a:ext uri="{FF2B5EF4-FFF2-40B4-BE49-F238E27FC236}">
                <a16:creationId xmlns:a16="http://schemas.microsoft.com/office/drawing/2014/main" id="{484AEE99-E41C-2F45-B981-5A0C91427A60}"/>
              </a:ext>
            </a:extLst>
          </p:cNvPr>
          <p:cNvSpPr/>
          <p:nvPr/>
        </p:nvSpPr>
        <p:spPr>
          <a:xfrm>
            <a:off x="680595" y="5848636"/>
            <a:ext cx="9042400" cy="215444"/>
          </a:xfrm>
          <a:prstGeom prst="rect">
            <a:avLst/>
          </a:prstGeom>
        </p:spPr>
        <p:txBody>
          <a:bodyPr wrap="square">
            <a:spAutoFit/>
          </a:bodyPr>
          <a:lstStyle/>
          <a:p>
            <a:r>
              <a:rPr lang="es-ES" sz="800" b="1">
                <a:solidFill>
                  <a:srgbClr val="367E47"/>
                </a:solidFill>
                <a:latin typeface="Arial" panose="020B0604020202020204" pitchFamily="34" charset="0"/>
                <a:cs typeface="Arial" panose="020B0604020202020204" pitchFamily="34" charset="0"/>
              </a:rPr>
              <a:t>1. </a:t>
            </a:r>
            <a:r>
              <a:rPr lang="es-ES" sz="800">
                <a:solidFill>
                  <a:prstClr val="black"/>
                </a:solidFill>
                <a:latin typeface="Arial" panose="020B0604020202020204" pitchFamily="34" charset="0"/>
                <a:cs typeface="Arial" panose="020B0604020202020204" pitchFamily="34" charset="0"/>
              </a:rPr>
              <a:t>CIMA AEMPS. FT Ony-Tec® (internet). Fecha de acceso: febrero 2022. Disponible en </a:t>
            </a:r>
            <a:r>
              <a:rPr lang="es-ES" sz="800">
                <a:solidFill>
                  <a:prstClr val="black"/>
                </a:solidFill>
                <a:latin typeface="Arial" panose="020B0604020202020204" pitchFamily="34" charset="0"/>
                <a:ea typeface="+mn-lt"/>
                <a:cs typeface="Arial" panose="020B0604020202020204" pitchFamily="34" charset="0"/>
                <a:hlinkClick r:id="rId5"/>
              </a:rPr>
              <a:t>https://cima.aemps.es/cima/dochtml/ft/72143/FT_72143.html#6-datos-farmac-uticos</a:t>
            </a:r>
            <a:r>
              <a:rPr lang="es-ES" sz="800">
                <a:solidFill>
                  <a:prstClr val="black"/>
                </a:solidFill>
                <a:latin typeface="Arial" panose="020B0604020202020204" pitchFamily="34" charset="0"/>
                <a:ea typeface="+mn-lt"/>
                <a:cs typeface="Arial" panose="020B0604020202020204" pitchFamily="34" charset="0"/>
              </a:rPr>
              <a:t>.</a:t>
            </a:r>
            <a:endParaRPr lang="es-ES" sz="800">
              <a:solidFill>
                <a:srgbClr val="0C61C3"/>
              </a:solidFill>
              <a:effectLst/>
              <a:latin typeface="Arial" panose="020B0604020202020204" pitchFamily="34" charset="0"/>
              <a:cs typeface="Arial" panose="020B0604020202020204" pitchFamily="34" charset="0"/>
            </a:endParaRPr>
          </a:p>
        </p:txBody>
      </p:sp>
      <p:pic>
        <p:nvPicPr>
          <p:cNvPr id="3" name="Imagen 2" descr="Imagen que contiene papel, plato, decorado, tabla&#10;&#10;Descripción generada automáticamente">
            <a:extLst>
              <a:ext uri="{FF2B5EF4-FFF2-40B4-BE49-F238E27FC236}">
                <a16:creationId xmlns:a16="http://schemas.microsoft.com/office/drawing/2014/main" id="{2C66A78F-12EE-1F42-B569-98886B3693C8}"/>
              </a:ext>
            </a:extLst>
          </p:cNvPr>
          <p:cNvPicPr>
            <a:picLocks noChangeAspect="1"/>
          </p:cNvPicPr>
          <p:nvPr/>
        </p:nvPicPr>
        <p:blipFill>
          <a:blip r:embed="rId6"/>
          <a:stretch>
            <a:fillRect/>
          </a:stretch>
        </p:blipFill>
        <p:spPr>
          <a:xfrm>
            <a:off x="1265272" y="1587176"/>
            <a:ext cx="813736" cy="813736"/>
          </a:xfrm>
          <a:prstGeom prst="rect">
            <a:avLst/>
          </a:prstGeom>
        </p:spPr>
      </p:pic>
      <p:pic>
        <p:nvPicPr>
          <p:cNvPr id="5" name="Imagen 4" descr="Icono&#10;&#10;Descripción generada automáticamente">
            <a:extLst>
              <a:ext uri="{FF2B5EF4-FFF2-40B4-BE49-F238E27FC236}">
                <a16:creationId xmlns:a16="http://schemas.microsoft.com/office/drawing/2014/main" id="{C6E5B35B-425E-EC44-8EBA-8E7015957A13}"/>
              </a:ext>
            </a:extLst>
          </p:cNvPr>
          <p:cNvPicPr>
            <a:picLocks noChangeAspect="1"/>
          </p:cNvPicPr>
          <p:nvPr/>
        </p:nvPicPr>
        <p:blipFill>
          <a:blip r:embed="rId7"/>
          <a:stretch>
            <a:fillRect/>
          </a:stretch>
        </p:blipFill>
        <p:spPr>
          <a:xfrm>
            <a:off x="1265740" y="2691085"/>
            <a:ext cx="813736" cy="813736"/>
          </a:xfrm>
          <a:prstGeom prst="rect">
            <a:avLst/>
          </a:prstGeom>
        </p:spPr>
      </p:pic>
      <p:pic>
        <p:nvPicPr>
          <p:cNvPr id="21" name="Imagen 20" descr="Icono&#10;&#10;Descripción generada automáticamente">
            <a:extLst>
              <a:ext uri="{FF2B5EF4-FFF2-40B4-BE49-F238E27FC236}">
                <a16:creationId xmlns:a16="http://schemas.microsoft.com/office/drawing/2014/main" id="{D1A96AD6-C6FE-6840-9FD6-0E5863C6450D}"/>
              </a:ext>
            </a:extLst>
          </p:cNvPr>
          <p:cNvPicPr>
            <a:picLocks noChangeAspect="1"/>
          </p:cNvPicPr>
          <p:nvPr/>
        </p:nvPicPr>
        <p:blipFill>
          <a:blip r:embed="rId8"/>
          <a:stretch>
            <a:fillRect/>
          </a:stretch>
        </p:blipFill>
        <p:spPr>
          <a:xfrm>
            <a:off x="1265272" y="3727615"/>
            <a:ext cx="813736" cy="813736"/>
          </a:xfrm>
          <a:prstGeom prst="rect">
            <a:avLst/>
          </a:prstGeom>
        </p:spPr>
      </p:pic>
      <p:pic>
        <p:nvPicPr>
          <p:cNvPr id="24" name="Imagen 23" descr="Icono&#10;&#10;Descripción generada automáticamente">
            <a:extLst>
              <a:ext uri="{FF2B5EF4-FFF2-40B4-BE49-F238E27FC236}">
                <a16:creationId xmlns:a16="http://schemas.microsoft.com/office/drawing/2014/main" id="{4B3B3FBB-8105-3444-A80D-62697B03E7FC}"/>
              </a:ext>
            </a:extLst>
          </p:cNvPr>
          <p:cNvPicPr>
            <a:picLocks noChangeAspect="1"/>
          </p:cNvPicPr>
          <p:nvPr/>
        </p:nvPicPr>
        <p:blipFill rotWithShape="1">
          <a:blip r:embed="rId9"/>
          <a:srcRect t="9524"/>
          <a:stretch/>
        </p:blipFill>
        <p:spPr>
          <a:xfrm>
            <a:off x="1222444" y="4730292"/>
            <a:ext cx="899392" cy="813736"/>
          </a:xfrm>
          <a:prstGeom prst="rect">
            <a:avLst/>
          </a:prstGeom>
        </p:spPr>
      </p:pic>
    </p:spTree>
    <p:extLst>
      <p:ext uri="{BB962C8B-B14F-4D97-AF65-F5344CB8AC3E}">
        <p14:creationId xmlns:p14="http://schemas.microsoft.com/office/powerpoint/2010/main" val="4179942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2"/>
          <a:stretch>
            <a:fillRect/>
          </a:stretch>
        </p:blipFill>
        <p:spPr>
          <a:xfrm>
            <a:off x="0" y="12601"/>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3"/>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02. Instrucciones de uso</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Duración del tratamiento</a:t>
            </a:r>
            <a:endParaRPr lang="en-US" sz="2000" b="1" baseline="30000">
              <a:latin typeface="Arial" panose="020B0604020202020204" pitchFamily="34" charset="0"/>
              <a:cs typeface="Arial" panose="020B0604020202020204" pitchFamily="34" charset="0"/>
            </a:endParaRPr>
          </a:p>
        </p:txBody>
      </p:sp>
      <p:pic>
        <p:nvPicPr>
          <p:cNvPr id="12" name="Imagen 11" descr="Texto&#10;&#10;Descripción generada automáticamente">
            <a:extLst>
              <a:ext uri="{FF2B5EF4-FFF2-40B4-BE49-F238E27FC236}">
                <a16:creationId xmlns:a16="http://schemas.microsoft.com/office/drawing/2014/main" id="{BC0BC66B-F5BD-5447-B1D1-0B63D3A7EB80}"/>
              </a:ext>
            </a:extLst>
          </p:cNvPr>
          <p:cNvPicPr>
            <a:picLocks noChangeAspect="1"/>
          </p:cNvPicPr>
          <p:nvPr/>
        </p:nvPicPr>
        <p:blipFill>
          <a:blip r:embed="rId4"/>
          <a:stretch>
            <a:fillRect/>
          </a:stretch>
        </p:blipFill>
        <p:spPr>
          <a:xfrm>
            <a:off x="9015212" y="2822565"/>
            <a:ext cx="2599481" cy="3573527"/>
          </a:xfrm>
          <a:prstGeom prst="rect">
            <a:avLst/>
          </a:prstGeom>
        </p:spPr>
      </p:pic>
      <p:sp>
        <p:nvSpPr>
          <p:cNvPr id="13" name="CuadroTexto 12">
            <a:extLst>
              <a:ext uri="{FF2B5EF4-FFF2-40B4-BE49-F238E27FC236}">
                <a16:creationId xmlns:a16="http://schemas.microsoft.com/office/drawing/2014/main" id="{F431BE78-26D6-6440-9E23-CE89073E8E21}"/>
              </a:ext>
            </a:extLst>
          </p:cNvPr>
          <p:cNvSpPr txBox="1"/>
          <p:nvPr/>
        </p:nvSpPr>
        <p:spPr>
          <a:xfrm>
            <a:off x="1373361" y="4441226"/>
            <a:ext cx="3089158" cy="89255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6 meses aproximadamente</a:t>
            </a:r>
          </a:p>
          <a:p>
            <a:pPr marL="0" marR="0" lvl="0" indent="0" algn="ctr" defTabSz="457200" rtl="0" eaLnBrk="1" fontAlgn="auto" latinLnBrk="0" hangingPunct="1">
              <a:lnSpc>
                <a:spcPct val="100000"/>
              </a:lnSpc>
              <a:spcBef>
                <a:spcPts val="0"/>
              </a:spcBef>
              <a:spcAft>
                <a:spcPts val="0"/>
              </a:spcAft>
              <a:buClrTx/>
              <a:buSzTx/>
              <a:buFontTx/>
              <a:buNone/>
              <a:tabLst/>
              <a:defRPr/>
            </a:pPr>
            <a:r>
              <a:rPr lang="es-ES" sz="1600">
                <a:solidFill>
                  <a:prstClr val="black"/>
                </a:solidFill>
                <a:latin typeface="Arial" panose="020B0604020202020204" pitchFamily="34" charset="0"/>
                <a:cs typeface="Arial" panose="020B0604020202020204" pitchFamily="34" charset="0"/>
              </a:rPr>
              <a:t>p</a:t>
            </a:r>
            <a:r>
              <a:rPr kumimoji="0" lang="es-E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ara las uñas de las manos</a:t>
            </a:r>
          </a:p>
        </p:txBody>
      </p:sp>
      <p:sp>
        <p:nvSpPr>
          <p:cNvPr id="20" name="CuadroTexto 19">
            <a:extLst>
              <a:ext uri="{FF2B5EF4-FFF2-40B4-BE49-F238E27FC236}">
                <a16:creationId xmlns:a16="http://schemas.microsoft.com/office/drawing/2014/main" id="{0D0A5E84-6937-8542-BAE5-06545597357A}"/>
              </a:ext>
            </a:extLst>
          </p:cNvPr>
          <p:cNvSpPr txBox="1"/>
          <p:nvPr/>
        </p:nvSpPr>
        <p:spPr>
          <a:xfrm>
            <a:off x="5360610" y="4461007"/>
            <a:ext cx="2390858" cy="89255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9-12 meses aproximadamente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para uñas de los pies</a:t>
            </a:r>
          </a:p>
        </p:txBody>
      </p:sp>
      <p:sp>
        <p:nvSpPr>
          <p:cNvPr id="21" name="Rectangle 7">
            <a:extLst>
              <a:ext uri="{FF2B5EF4-FFF2-40B4-BE49-F238E27FC236}">
                <a16:creationId xmlns:a16="http://schemas.microsoft.com/office/drawing/2014/main" id="{65764D74-4F0B-FD43-911F-7C7FA4086BA8}"/>
              </a:ext>
            </a:extLst>
          </p:cNvPr>
          <p:cNvSpPr/>
          <p:nvPr/>
        </p:nvSpPr>
        <p:spPr>
          <a:xfrm>
            <a:off x="589935" y="1858093"/>
            <a:ext cx="10305592" cy="338554"/>
          </a:xfrm>
          <a:prstGeom prst="rect">
            <a:avLst/>
          </a:prstGeom>
        </p:spPr>
        <p:txBody>
          <a:bodyPr wrap="square" lIns="91440" tIns="45720" rIns="91440" bIns="45720" anchor="t">
            <a:spAutoFit/>
          </a:bodyPr>
          <a:lstStyle/>
          <a:p>
            <a:pPr marL="285750" marR="0" lvl="0" indent="-285750" algn="l" defTabSz="457200" rtl="0" eaLnBrk="1" fontAlgn="auto" latinLnBrk="0" hangingPunct="1">
              <a:lnSpc>
                <a:spcPct val="100000"/>
              </a:lnSpc>
              <a:spcBef>
                <a:spcPts val="0"/>
              </a:spcBef>
              <a:spcAft>
                <a:spcPts val="0"/>
              </a:spcAft>
              <a:buClrTx/>
              <a:buSzTx/>
              <a:buBlip>
                <a:blip r:embed="rId5"/>
              </a:buBlip>
              <a:tabLst/>
              <a:defRPr/>
            </a:pPr>
            <a:r>
              <a:rPr kumimoji="0" lang="es-E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El tratamiento debe continuarse hasta que se logre la curación completa y la uña sana haya vuelto a crecer</a:t>
            </a:r>
            <a:r>
              <a:rPr kumimoji="0" lang="es-ES" sz="16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a:t>
            </a:r>
            <a:r>
              <a:rPr kumimoji="0" lang="es-ES" sz="16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1</a:t>
            </a:r>
          </a:p>
        </p:txBody>
      </p:sp>
      <p:pic>
        <p:nvPicPr>
          <p:cNvPr id="5" name="Imagen 4" descr="Icono&#10;&#10;Descripción generada automáticamente">
            <a:extLst>
              <a:ext uri="{FF2B5EF4-FFF2-40B4-BE49-F238E27FC236}">
                <a16:creationId xmlns:a16="http://schemas.microsoft.com/office/drawing/2014/main" id="{0448E39C-E0C6-994D-89D3-A2A55AF29AC9}"/>
              </a:ext>
            </a:extLst>
          </p:cNvPr>
          <p:cNvPicPr>
            <a:picLocks noChangeAspect="1"/>
          </p:cNvPicPr>
          <p:nvPr/>
        </p:nvPicPr>
        <p:blipFill>
          <a:blip r:embed="rId6"/>
          <a:stretch>
            <a:fillRect/>
          </a:stretch>
        </p:blipFill>
        <p:spPr>
          <a:xfrm>
            <a:off x="5798099" y="2631358"/>
            <a:ext cx="1515880" cy="1515880"/>
          </a:xfrm>
          <a:prstGeom prst="rect">
            <a:avLst/>
          </a:prstGeom>
        </p:spPr>
      </p:pic>
      <p:pic>
        <p:nvPicPr>
          <p:cNvPr id="11" name="Imagen 10" descr="Icono&#10;&#10;Descripción generada automáticamente">
            <a:extLst>
              <a:ext uri="{FF2B5EF4-FFF2-40B4-BE49-F238E27FC236}">
                <a16:creationId xmlns:a16="http://schemas.microsoft.com/office/drawing/2014/main" id="{A628899A-625D-8E43-BC2F-A3209C1C8796}"/>
              </a:ext>
            </a:extLst>
          </p:cNvPr>
          <p:cNvPicPr>
            <a:picLocks noChangeAspect="1"/>
          </p:cNvPicPr>
          <p:nvPr/>
        </p:nvPicPr>
        <p:blipFill>
          <a:blip r:embed="rId7"/>
          <a:stretch>
            <a:fillRect/>
          </a:stretch>
        </p:blipFill>
        <p:spPr>
          <a:xfrm>
            <a:off x="2160000" y="2671060"/>
            <a:ext cx="1515880" cy="1515880"/>
          </a:xfrm>
          <a:prstGeom prst="rect">
            <a:avLst/>
          </a:prstGeom>
        </p:spPr>
      </p:pic>
      <p:sp>
        <p:nvSpPr>
          <p:cNvPr id="2" name="Rectángulo 1">
            <a:extLst>
              <a:ext uri="{FF2B5EF4-FFF2-40B4-BE49-F238E27FC236}">
                <a16:creationId xmlns:a16="http://schemas.microsoft.com/office/drawing/2014/main" id="{D771A701-E01A-5A41-B290-E0E3E1CE035C}"/>
              </a:ext>
            </a:extLst>
          </p:cNvPr>
          <p:cNvSpPr/>
          <p:nvPr/>
        </p:nvSpPr>
        <p:spPr>
          <a:xfrm>
            <a:off x="676706" y="5870554"/>
            <a:ext cx="8739437" cy="215444"/>
          </a:xfrm>
          <a:prstGeom prst="rect">
            <a:avLst/>
          </a:prstGeom>
        </p:spPr>
        <p:txBody>
          <a:bodyPr wrap="square">
            <a:spAutoFit/>
          </a:bodyPr>
          <a:lstStyle/>
          <a:p>
            <a:r>
              <a:rPr lang="es-ES" sz="800" b="1">
                <a:solidFill>
                  <a:srgbClr val="367E47"/>
                </a:solidFill>
                <a:latin typeface="Arial" panose="020B0604020202020204" pitchFamily="34" charset="0"/>
                <a:cs typeface="Arial" panose="020B0604020202020204" pitchFamily="34" charset="0"/>
              </a:rPr>
              <a:t>1. </a:t>
            </a:r>
            <a:r>
              <a:rPr lang="es-ES" sz="800">
                <a:solidFill>
                  <a:prstClr val="black"/>
                </a:solidFill>
                <a:latin typeface="Arial" panose="020B0604020202020204" pitchFamily="34" charset="0"/>
                <a:cs typeface="Arial" panose="020B0604020202020204" pitchFamily="34" charset="0"/>
              </a:rPr>
              <a:t>CIMA AEMPS. FT Ony-Tec® (internet). Fecha de acceso: febrero 2022. Disponible en </a:t>
            </a:r>
            <a:r>
              <a:rPr lang="es-ES" sz="800">
                <a:solidFill>
                  <a:prstClr val="black"/>
                </a:solidFill>
                <a:latin typeface="Arial" panose="020B0604020202020204" pitchFamily="34" charset="0"/>
                <a:ea typeface="+mn-lt"/>
                <a:cs typeface="Arial" panose="020B0604020202020204" pitchFamily="34" charset="0"/>
                <a:hlinkClick r:id="rId8"/>
              </a:rPr>
              <a:t>https://cima.aemps.es/cima/dochtml/ft/72143/FT_72143.html#6-datos-farmac-uticos</a:t>
            </a:r>
            <a:r>
              <a:rPr lang="es-ES" sz="800">
                <a:solidFill>
                  <a:prstClr val="black"/>
                </a:solidFill>
                <a:latin typeface="Arial" panose="020B0604020202020204" pitchFamily="34" charset="0"/>
                <a:ea typeface="+mn-lt"/>
                <a:cs typeface="Arial" panose="020B0604020202020204" pitchFamily="34" charset="0"/>
              </a:rPr>
              <a:t>.</a:t>
            </a:r>
            <a:endParaRPr lang="es-ES" sz="800">
              <a:solidFill>
                <a:srgbClr val="0C61C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56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hombre, agua, tablero, sostener&#10;&#10;Descripción generada automáticamente">
            <a:extLst>
              <a:ext uri="{FF2B5EF4-FFF2-40B4-BE49-F238E27FC236}">
                <a16:creationId xmlns:a16="http://schemas.microsoft.com/office/drawing/2014/main" id="{8FE15311-62A6-6D40-A35A-AF5DDBD25FA1}"/>
              </a:ext>
            </a:extLst>
          </p:cNvPr>
          <p:cNvPicPr>
            <a:picLocks noChangeAspect="1"/>
          </p:cNvPicPr>
          <p:nvPr/>
        </p:nvPicPr>
        <p:blipFill rotWithShape="1">
          <a:blip r:embed="rId2"/>
          <a:srcRect l="39559"/>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262296C-A16E-6B47-B181-A47E850E047D}"/>
              </a:ext>
            </a:extLst>
          </p:cNvPr>
          <p:cNvSpPr txBox="1"/>
          <p:nvPr/>
        </p:nvSpPr>
        <p:spPr>
          <a:xfrm>
            <a:off x="4634224" y="2497976"/>
            <a:ext cx="2498096" cy="1862048"/>
          </a:xfrm>
          <a:prstGeom prst="rect">
            <a:avLst/>
          </a:prstGeom>
          <a:noFill/>
        </p:spPr>
        <p:txBody>
          <a:bodyPr wrap="square" rtlCol="0">
            <a:spAutoFit/>
          </a:bodyPr>
          <a:lstStyle/>
          <a:p>
            <a:pPr algn="ctr"/>
            <a:r>
              <a:rPr lang="es-ES" sz="11500" b="1">
                <a:solidFill>
                  <a:schemeClr val="bg1"/>
                </a:solidFill>
                <a:latin typeface="Arial" panose="020B0604020202020204" pitchFamily="34" charset="0"/>
                <a:cs typeface="Arial" panose="020B0604020202020204" pitchFamily="34" charset="0"/>
              </a:rPr>
              <a:t>03</a:t>
            </a:r>
          </a:p>
        </p:txBody>
      </p:sp>
      <p:pic>
        <p:nvPicPr>
          <p:cNvPr id="12" name="Imagen 11">
            <a:extLst>
              <a:ext uri="{FF2B5EF4-FFF2-40B4-BE49-F238E27FC236}">
                <a16:creationId xmlns:a16="http://schemas.microsoft.com/office/drawing/2014/main" id="{B155117F-24DC-7B42-AAF0-2CD6C6479469}"/>
              </a:ext>
            </a:extLst>
          </p:cNvPr>
          <p:cNvPicPr>
            <a:picLocks noChangeAspect="1"/>
          </p:cNvPicPr>
          <p:nvPr/>
        </p:nvPicPr>
        <p:blipFill rotWithShape="1">
          <a:blip r:embed="rId3"/>
          <a:srcRect l="38724" t="-65" r="16136" b="65"/>
          <a:stretch/>
        </p:blipFill>
        <p:spPr>
          <a:xfrm flipH="1">
            <a:off x="193181" y="142299"/>
            <a:ext cx="4441041" cy="6537600"/>
          </a:xfrm>
          <a:prstGeom prst="rect">
            <a:avLst/>
          </a:prstGeom>
        </p:spPr>
      </p:pic>
      <p:sp>
        <p:nvSpPr>
          <p:cNvPr id="5" name="CuadroTexto 4">
            <a:extLst>
              <a:ext uri="{FF2B5EF4-FFF2-40B4-BE49-F238E27FC236}">
                <a16:creationId xmlns:a16="http://schemas.microsoft.com/office/drawing/2014/main" id="{6EABE5EC-8B82-B044-B13F-BB16B030E2BF}"/>
              </a:ext>
            </a:extLst>
          </p:cNvPr>
          <p:cNvSpPr txBox="1"/>
          <p:nvPr/>
        </p:nvSpPr>
        <p:spPr>
          <a:xfrm>
            <a:off x="6882938" y="2590383"/>
            <a:ext cx="4572000" cy="1754326"/>
          </a:xfrm>
          <a:prstGeom prst="rect">
            <a:avLst/>
          </a:prstGeom>
          <a:noFill/>
        </p:spPr>
        <p:txBody>
          <a:bodyPr wrap="square" rtlCol="0">
            <a:spAutoFit/>
          </a:bodyPr>
          <a:lstStyle/>
          <a:p>
            <a:r>
              <a:rPr lang="es-ES" sz="3600" b="1">
                <a:solidFill>
                  <a:schemeClr val="bg1"/>
                </a:solidFill>
                <a:latin typeface="Arial" panose="020B0604020202020204" pitchFamily="34" charset="0"/>
                <a:cs typeface="Arial" panose="020B0604020202020204" pitchFamily="34" charset="0"/>
              </a:rPr>
              <a:t>Evidencia clínica </a:t>
            </a:r>
          </a:p>
          <a:p>
            <a:r>
              <a:rPr lang="es-ES" sz="3600" b="1">
                <a:solidFill>
                  <a:schemeClr val="bg1"/>
                </a:solidFill>
                <a:latin typeface="Arial" panose="020B0604020202020204" pitchFamily="34" charset="0"/>
                <a:cs typeface="Arial" panose="020B0604020202020204" pitchFamily="34" charset="0"/>
              </a:rPr>
              <a:t>de Ony-Tec</a:t>
            </a:r>
            <a:r>
              <a:rPr lang="es-ES" sz="3600" b="1" baseline="30000">
                <a:solidFill>
                  <a:schemeClr val="bg1"/>
                </a:solidFill>
                <a:latin typeface="Arial" panose="020B0604020202020204" pitchFamily="34" charset="0"/>
                <a:cs typeface="Arial" panose="020B0604020202020204" pitchFamily="34" charset="0"/>
              </a:rPr>
              <a:t>®</a:t>
            </a:r>
            <a:r>
              <a:rPr lang="es-ES" sz="3600" b="1">
                <a:solidFill>
                  <a:schemeClr val="bg1"/>
                </a:solidFill>
                <a:latin typeface="Arial" panose="020B0604020202020204" pitchFamily="34" charset="0"/>
                <a:cs typeface="Arial" panose="020B0604020202020204" pitchFamily="34" charset="0"/>
              </a:rPr>
              <a:t>: eficacia y seguridad</a:t>
            </a:r>
            <a:endParaRPr lang="es-ES" sz="3600" b="1" baseline="30000">
              <a:solidFill>
                <a:schemeClr val="bg1"/>
              </a:solidFill>
              <a:latin typeface="Arial" panose="020B0604020202020204" pitchFamily="34" charset="0"/>
              <a:cs typeface="Arial" panose="020B0604020202020204" pitchFamily="34" charset="0"/>
            </a:endParaRPr>
          </a:p>
        </p:txBody>
      </p:sp>
      <p:pic>
        <p:nvPicPr>
          <p:cNvPr id="8" name="Imagen 7" descr="Un letrero de color blanco&#10;&#10;Descripción generada automáticamente con confianza media">
            <a:extLst>
              <a:ext uri="{FF2B5EF4-FFF2-40B4-BE49-F238E27FC236}">
                <a16:creationId xmlns:a16="http://schemas.microsoft.com/office/drawing/2014/main" id="{A7B92D59-C6F0-A349-9F14-0A3560F9A7A9}"/>
              </a:ext>
            </a:extLst>
          </p:cNvPr>
          <p:cNvPicPr>
            <a:picLocks noChangeAspect="1"/>
          </p:cNvPicPr>
          <p:nvPr/>
        </p:nvPicPr>
        <p:blipFill>
          <a:blip r:embed="rId4"/>
          <a:stretch>
            <a:fillRect/>
          </a:stretch>
        </p:blipFill>
        <p:spPr>
          <a:xfrm>
            <a:off x="660400" y="338666"/>
            <a:ext cx="1778000" cy="541867"/>
          </a:xfrm>
          <a:prstGeom prst="rect">
            <a:avLst/>
          </a:prstGeom>
        </p:spPr>
      </p:pic>
      <p:pic>
        <p:nvPicPr>
          <p:cNvPr id="9" name="Imagen 8" descr="Imagen que contiene Logotipo&#10;&#10;Descripción generada automáticamente">
            <a:extLst>
              <a:ext uri="{FF2B5EF4-FFF2-40B4-BE49-F238E27FC236}">
                <a16:creationId xmlns:a16="http://schemas.microsoft.com/office/drawing/2014/main" id="{0749C2B9-3967-0840-A5AD-168E2C2FB365}"/>
              </a:ext>
            </a:extLst>
          </p:cNvPr>
          <p:cNvPicPr>
            <a:picLocks noChangeAspect="1"/>
          </p:cNvPicPr>
          <p:nvPr/>
        </p:nvPicPr>
        <p:blipFill>
          <a:blip r:embed="rId5"/>
          <a:stretch>
            <a:fillRect/>
          </a:stretch>
        </p:blipFill>
        <p:spPr>
          <a:xfrm>
            <a:off x="375781" y="6062597"/>
            <a:ext cx="1302707" cy="444211"/>
          </a:xfrm>
          <a:prstGeom prst="rect">
            <a:avLst/>
          </a:prstGeom>
        </p:spPr>
      </p:pic>
      <p:pic>
        <p:nvPicPr>
          <p:cNvPr id="10" name="Imagen 9">
            <a:extLst>
              <a:ext uri="{FF2B5EF4-FFF2-40B4-BE49-F238E27FC236}">
                <a16:creationId xmlns:a16="http://schemas.microsoft.com/office/drawing/2014/main" id="{471809B2-3DAF-ED40-AF93-FDD96FD687B4}"/>
              </a:ext>
            </a:extLst>
          </p:cNvPr>
          <p:cNvPicPr>
            <a:picLocks noChangeAspect="1"/>
          </p:cNvPicPr>
          <p:nvPr/>
        </p:nvPicPr>
        <p:blipFill rotWithShape="1">
          <a:blip r:embed="rId6"/>
          <a:srcRect l="2" t="17734" r="-2"/>
          <a:stretch/>
        </p:blipFill>
        <p:spPr>
          <a:xfrm>
            <a:off x="387755" y="388307"/>
            <a:ext cx="45719" cy="451334"/>
          </a:xfrm>
          <a:prstGeom prst="rect">
            <a:avLst/>
          </a:prstGeom>
        </p:spPr>
      </p:pic>
    </p:spTree>
    <p:extLst>
      <p:ext uri="{BB962C8B-B14F-4D97-AF65-F5344CB8AC3E}">
        <p14:creationId xmlns:p14="http://schemas.microsoft.com/office/powerpoint/2010/main" val="263305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3"/>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03. Evidencia clínica de Ony-Tec</a:t>
            </a:r>
            <a:r>
              <a:rPr lang="es-ES" sz="3000" b="1" baseline="30000">
                <a:solidFill>
                  <a:srgbClr val="377E48"/>
                </a:solidFill>
                <a:latin typeface="Arial" panose="020B0604020202020204" pitchFamily="34" charset="0"/>
                <a:cs typeface="Arial" panose="020B0604020202020204" pitchFamily="34" charset="0"/>
              </a:rPr>
              <a:t>®</a:t>
            </a:r>
            <a:r>
              <a:rPr lang="es-ES" sz="3000" b="1">
                <a:solidFill>
                  <a:srgbClr val="377E48"/>
                </a:solidFill>
                <a:latin typeface="Arial" panose="020B0604020202020204" pitchFamily="34" charset="0"/>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589935" y="1625534"/>
            <a:ext cx="10465992" cy="338554"/>
          </a:xfrm>
          <a:prstGeom prst="rect">
            <a:avLst/>
          </a:prstGeom>
        </p:spPr>
        <p:txBody>
          <a:bodyPr wrap="square" lIns="91440" tIns="45720" rIns="91440" bIns="45720" anchor="t">
            <a:spAutoFit/>
          </a:bodyPr>
          <a:lstStyle/>
          <a:p>
            <a:pPr lvl="0" defTabSz="457200">
              <a:defRPr/>
            </a:pPr>
            <a:r>
              <a:rPr lang="en-GB" sz="1600" b="1">
                <a:latin typeface="Arial" panose="020B0604020202020204" pitchFamily="34" charset="0"/>
                <a:cs typeface="Arial" panose="020B0604020202020204" pitchFamily="34" charset="0"/>
              </a:rPr>
              <a:t>La </a:t>
            </a:r>
            <a:r>
              <a:rPr lang="en-GB" sz="1600" b="1" err="1">
                <a:latin typeface="Arial" panose="020B0604020202020204" pitchFamily="34" charset="0"/>
                <a:cs typeface="Arial" panose="020B0604020202020204" pitchFamily="34" charset="0"/>
              </a:rPr>
              <a:t>eficacia</a:t>
            </a:r>
            <a:r>
              <a:rPr lang="en-GB" sz="1600" b="1">
                <a:latin typeface="Arial" panose="020B0604020202020204" pitchFamily="34" charset="0"/>
                <a:cs typeface="Arial" panose="020B0604020202020204" pitchFamily="34" charset="0"/>
              </a:rPr>
              <a:t> y </a:t>
            </a:r>
            <a:r>
              <a:rPr lang="en-GB" sz="1600" b="1" err="1">
                <a:latin typeface="Arial" panose="020B0604020202020204" pitchFamily="34" charset="0"/>
                <a:cs typeface="Arial" panose="020B0604020202020204" pitchFamily="34" charset="0"/>
              </a:rPr>
              <a:t>seguridad</a:t>
            </a:r>
            <a:r>
              <a:rPr lang="en-GB" sz="1600" b="1">
                <a:latin typeface="Arial" panose="020B0604020202020204" pitchFamily="34" charset="0"/>
                <a:cs typeface="Arial" panose="020B0604020202020204" pitchFamily="34" charset="0"/>
              </a:rPr>
              <a:t> de ciclopirox 80 mg/g HPCH </a:t>
            </a:r>
            <a:r>
              <a:rPr lang="en-GB" sz="1600">
                <a:latin typeface="Arial" panose="020B0604020202020204" pitchFamily="34" charset="0"/>
                <a:cs typeface="Arial" panose="020B0604020202020204" pitchFamily="34" charset="0"/>
              </a:rPr>
              <a:t>se ha </a:t>
            </a:r>
            <a:r>
              <a:rPr lang="en-GB" sz="1600" err="1">
                <a:latin typeface="Arial" panose="020B0604020202020204" pitchFamily="34" charset="0"/>
                <a:cs typeface="Arial" panose="020B0604020202020204" pitchFamily="34" charset="0"/>
              </a:rPr>
              <a:t>evaluado</a:t>
            </a:r>
            <a:r>
              <a:rPr lang="en-GB" sz="1600">
                <a:latin typeface="Arial" panose="020B0604020202020204" pitchFamily="34" charset="0"/>
                <a:cs typeface="Arial" panose="020B0604020202020204" pitchFamily="34" charset="0"/>
              </a:rPr>
              <a:t> </a:t>
            </a:r>
            <a:r>
              <a:rPr lang="en-GB" sz="1600" b="1" err="1">
                <a:latin typeface="Arial" panose="020B0604020202020204" pitchFamily="34" charset="0"/>
                <a:cs typeface="Arial" panose="020B0604020202020204" pitchFamily="34" charset="0"/>
              </a:rPr>
              <a:t>en</a:t>
            </a:r>
            <a:r>
              <a:rPr lang="en-GB" sz="1600" b="1">
                <a:latin typeface="Arial" panose="020B0604020202020204" pitchFamily="34" charset="0"/>
                <a:cs typeface="Arial" panose="020B0604020202020204" pitchFamily="34" charset="0"/>
              </a:rPr>
              <a:t> </a:t>
            </a:r>
            <a:r>
              <a:rPr lang="en-GB" sz="1600" b="1" err="1">
                <a:latin typeface="Arial" panose="020B0604020202020204" pitchFamily="34" charset="0"/>
                <a:cs typeface="Arial" panose="020B0604020202020204" pitchFamily="34" charset="0"/>
              </a:rPr>
              <a:t>varios</a:t>
            </a:r>
            <a:r>
              <a:rPr lang="en-GB" sz="1600" b="1">
                <a:latin typeface="Arial" panose="020B0604020202020204" pitchFamily="34" charset="0"/>
                <a:cs typeface="Arial" panose="020B0604020202020204" pitchFamily="34" charset="0"/>
              </a:rPr>
              <a:t> </a:t>
            </a:r>
            <a:r>
              <a:rPr lang="en-GB" sz="1600" b="1" err="1">
                <a:latin typeface="Arial" panose="020B0604020202020204" pitchFamily="34" charset="0"/>
                <a:cs typeface="Arial" panose="020B0604020202020204" pitchFamily="34" charset="0"/>
              </a:rPr>
              <a:t>ensayos</a:t>
            </a:r>
            <a:r>
              <a:rPr lang="en-GB" sz="1600" b="1">
                <a:latin typeface="Arial" panose="020B0604020202020204" pitchFamily="34" charset="0"/>
                <a:cs typeface="Arial" panose="020B0604020202020204" pitchFamily="34" charset="0"/>
              </a:rPr>
              <a:t> </a:t>
            </a:r>
            <a:r>
              <a:rPr lang="en-GB" sz="1600" b="1" err="1">
                <a:latin typeface="Arial" panose="020B0604020202020204" pitchFamily="34" charset="0"/>
                <a:cs typeface="Arial" panose="020B0604020202020204" pitchFamily="34" charset="0"/>
              </a:rPr>
              <a:t>clínicos</a:t>
            </a:r>
            <a:endParaRPr lang="en-GB" sz="1600" b="1">
              <a:latin typeface="Arial" panose="020B0604020202020204" pitchFamily="34" charset="0"/>
              <a:cs typeface="Arial" panose="020B0604020202020204" pitchFamily="34" charset="0"/>
            </a:endParaRPr>
          </a:p>
        </p:txBody>
      </p:sp>
      <p:sp>
        <p:nvSpPr>
          <p:cNvPr id="14" name="Marcador de texto 31">
            <a:extLst>
              <a:ext uri="{FF2B5EF4-FFF2-40B4-BE49-F238E27FC236}">
                <a16:creationId xmlns:a16="http://schemas.microsoft.com/office/drawing/2014/main" id="{5379BF0D-A624-4847-9727-9419DC960B77}"/>
              </a:ext>
            </a:extLst>
          </p:cNvPr>
          <p:cNvSpPr txBox="1">
            <a:spLocks/>
          </p:cNvSpPr>
          <p:nvPr/>
        </p:nvSpPr>
        <p:spPr>
          <a:xfrm>
            <a:off x="645877" y="5697761"/>
            <a:ext cx="9932768" cy="21544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r-FR" sz="800" b="1">
                <a:solidFill>
                  <a:srgbClr val="377E48"/>
                </a:solidFill>
                <a:latin typeface="Arial" panose="020B0604020202020204" pitchFamily="34" charset="0"/>
                <a:cs typeface="Arial" panose="020B0604020202020204" pitchFamily="34" charset="0"/>
              </a:rPr>
              <a:t>1. </a:t>
            </a:r>
            <a:r>
              <a:rPr lang="fr-FR" sz="800">
                <a:latin typeface="Arial" panose="020B0604020202020204" pitchFamily="34" charset="0"/>
                <a:cs typeface="Arial" panose="020B0604020202020204" pitchFamily="34" charset="0"/>
              </a:rPr>
              <a:t>Baran R, </a:t>
            </a:r>
            <a:r>
              <a:rPr lang="fr-FR" sz="800" i="1">
                <a:latin typeface="Arial" panose="020B0604020202020204" pitchFamily="34" charset="0"/>
                <a:cs typeface="Arial" panose="020B0604020202020204" pitchFamily="34" charset="0"/>
              </a:rPr>
              <a:t>et al. </a:t>
            </a:r>
            <a:r>
              <a:rPr lang="fr-FR" sz="800">
                <a:latin typeface="Arial" panose="020B0604020202020204" pitchFamily="34" charset="0"/>
                <a:cs typeface="Arial" panose="020B0604020202020204" pitchFamily="34" charset="0"/>
              </a:rPr>
              <a:t>J </a:t>
            </a:r>
            <a:r>
              <a:rPr lang="fr-FR" sz="800" err="1">
                <a:latin typeface="Arial" panose="020B0604020202020204" pitchFamily="34" charset="0"/>
                <a:cs typeface="Arial" panose="020B0604020202020204" pitchFamily="34" charset="0"/>
              </a:rPr>
              <a:t>Eur</a:t>
            </a:r>
            <a:r>
              <a:rPr lang="fr-FR" sz="800">
                <a:latin typeface="Arial" panose="020B0604020202020204" pitchFamily="34" charset="0"/>
                <a:cs typeface="Arial" panose="020B0604020202020204" pitchFamily="34" charset="0"/>
              </a:rPr>
              <a:t> </a:t>
            </a:r>
            <a:r>
              <a:rPr lang="fr-FR" sz="800" err="1">
                <a:latin typeface="Arial" panose="020B0604020202020204" pitchFamily="34" charset="0"/>
                <a:cs typeface="Arial" panose="020B0604020202020204" pitchFamily="34" charset="0"/>
              </a:rPr>
              <a:t>Acad</a:t>
            </a:r>
            <a:r>
              <a:rPr lang="fr-FR" sz="800">
                <a:latin typeface="Arial" panose="020B0604020202020204" pitchFamily="34" charset="0"/>
                <a:cs typeface="Arial" panose="020B0604020202020204" pitchFamily="34" charset="0"/>
              </a:rPr>
              <a:t> </a:t>
            </a:r>
            <a:r>
              <a:rPr lang="fr-FR" sz="800" err="1">
                <a:latin typeface="Arial" panose="020B0604020202020204" pitchFamily="34" charset="0"/>
                <a:cs typeface="Arial" panose="020B0604020202020204" pitchFamily="34" charset="0"/>
              </a:rPr>
              <a:t>Dermatol</a:t>
            </a:r>
            <a:r>
              <a:rPr lang="fr-FR" sz="800">
                <a:latin typeface="Arial" panose="020B0604020202020204" pitchFamily="34" charset="0"/>
                <a:cs typeface="Arial" panose="020B0604020202020204" pitchFamily="34" charset="0"/>
              </a:rPr>
              <a:t> </a:t>
            </a:r>
            <a:r>
              <a:rPr lang="fr-FR" sz="800" err="1">
                <a:latin typeface="Arial" panose="020B0604020202020204" pitchFamily="34" charset="0"/>
                <a:cs typeface="Arial" panose="020B0604020202020204" pitchFamily="34" charset="0"/>
              </a:rPr>
              <a:t>Venereol</a:t>
            </a:r>
            <a:r>
              <a:rPr lang="fr-FR" sz="800">
                <a:latin typeface="Arial" panose="020B0604020202020204" pitchFamily="34" charset="0"/>
                <a:cs typeface="Arial" panose="020B0604020202020204" pitchFamily="34" charset="0"/>
              </a:rPr>
              <a:t>. 2009;23(7):773-8;</a:t>
            </a:r>
            <a:r>
              <a:rPr lang="fr-FR" sz="800" b="1">
                <a:solidFill>
                  <a:srgbClr val="377E48"/>
                </a:solidFill>
                <a:latin typeface="Arial" panose="020B0604020202020204" pitchFamily="34" charset="0"/>
                <a:cs typeface="Arial" panose="020B0604020202020204" pitchFamily="34" charset="0"/>
              </a:rPr>
              <a:t> 2. </a:t>
            </a:r>
            <a:r>
              <a:rPr lang="fr-FR" sz="800" err="1">
                <a:latin typeface="Arial" panose="020B0604020202020204" pitchFamily="34" charset="0"/>
                <a:cs typeface="Arial" panose="020B0604020202020204" pitchFamily="34" charset="0"/>
              </a:rPr>
              <a:t>Piraccini</a:t>
            </a:r>
            <a:r>
              <a:rPr lang="fr-FR" sz="800">
                <a:latin typeface="Arial" panose="020B0604020202020204" pitchFamily="34" charset="0"/>
                <a:cs typeface="Arial" panose="020B0604020202020204" pitchFamily="34" charset="0"/>
              </a:rPr>
              <a:t> BM, </a:t>
            </a:r>
            <a:r>
              <a:rPr lang="fr-FR" sz="800" i="1">
                <a:latin typeface="Arial" panose="020B0604020202020204" pitchFamily="34" charset="0"/>
                <a:cs typeface="Arial" panose="020B0604020202020204" pitchFamily="34" charset="0"/>
              </a:rPr>
              <a:t>et al. </a:t>
            </a:r>
            <a:r>
              <a:rPr lang="fr-FR" sz="800">
                <a:latin typeface="Arial" panose="020B0604020202020204" pitchFamily="34" charset="0"/>
                <a:cs typeface="Arial" panose="020B0604020202020204" pitchFamily="34" charset="0"/>
              </a:rPr>
              <a:t>Skin </a:t>
            </a:r>
            <a:r>
              <a:rPr lang="fr-FR" sz="800" err="1">
                <a:latin typeface="Arial" panose="020B0604020202020204" pitchFamily="34" charset="0"/>
                <a:cs typeface="Arial" panose="020B0604020202020204" pitchFamily="34" charset="0"/>
              </a:rPr>
              <a:t>Appendage</a:t>
            </a:r>
            <a:r>
              <a:rPr lang="fr-FR" sz="800">
                <a:latin typeface="Arial" panose="020B0604020202020204" pitchFamily="34" charset="0"/>
                <a:cs typeface="Arial" panose="020B0604020202020204" pitchFamily="34" charset="0"/>
              </a:rPr>
              <a:t> </a:t>
            </a:r>
            <a:r>
              <a:rPr lang="fr-FR" sz="800" err="1">
                <a:latin typeface="Arial" panose="020B0604020202020204" pitchFamily="34" charset="0"/>
                <a:cs typeface="Arial" panose="020B0604020202020204" pitchFamily="34" charset="0"/>
              </a:rPr>
              <a:t>Disord</a:t>
            </a:r>
            <a:r>
              <a:rPr lang="fr-FR" sz="800">
                <a:latin typeface="Arial" panose="020B0604020202020204" pitchFamily="34" charset="0"/>
                <a:cs typeface="Arial" panose="020B0604020202020204" pitchFamily="34" charset="0"/>
              </a:rPr>
              <a:t>. 2018;5(1):13-9;</a:t>
            </a:r>
            <a:r>
              <a:rPr lang="fr-FR" sz="800" b="1">
                <a:solidFill>
                  <a:srgbClr val="377E48"/>
                </a:solidFill>
                <a:latin typeface="Arial" panose="020B0604020202020204" pitchFamily="34" charset="0"/>
                <a:cs typeface="Arial" panose="020B0604020202020204" pitchFamily="34" charset="0"/>
              </a:rPr>
              <a:t> 3. </a:t>
            </a:r>
            <a:r>
              <a:rPr lang="fr-FR" sz="800" err="1">
                <a:latin typeface="Arial" panose="020B0604020202020204" pitchFamily="34" charset="0"/>
                <a:cs typeface="Arial" panose="020B0604020202020204" pitchFamily="34" charset="0"/>
              </a:rPr>
              <a:t>Iorizzo</a:t>
            </a:r>
            <a:r>
              <a:rPr lang="fr-FR" sz="800">
                <a:latin typeface="Arial" panose="020B0604020202020204" pitchFamily="34" charset="0"/>
                <a:cs typeface="Arial" panose="020B0604020202020204" pitchFamily="34" charset="0"/>
              </a:rPr>
              <a:t> M, </a:t>
            </a:r>
            <a:r>
              <a:rPr lang="fr-FR" sz="800" i="1">
                <a:latin typeface="Arial" panose="020B0604020202020204" pitchFamily="34" charset="0"/>
                <a:cs typeface="Arial" panose="020B0604020202020204" pitchFamily="34" charset="0"/>
              </a:rPr>
              <a:t>et al. </a:t>
            </a:r>
            <a:r>
              <a:rPr lang="fr-FR" sz="800">
                <a:latin typeface="Arial" panose="020B0604020202020204" pitchFamily="34" charset="0"/>
                <a:cs typeface="Arial" panose="020B0604020202020204" pitchFamily="34" charset="0"/>
              </a:rPr>
              <a:t>Skin </a:t>
            </a:r>
            <a:r>
              <a:rPr lang="fr-FR" sz="800" err="1">
                <a:latin typeface="Arial" panose="020B0604020202020204" pitchFamily="34" charset="0"/>
                <a:cs typeface="Arial" panose="020B0604020202020204" pitchFamily="34" charset="0"/>
              </a:rPr>
              <a:t>Appendage</a:t>
            </a:r>
            <a:r>
              <a:rPr lang="fr-FR" sz="800">
                <a:latin typeface="Arial" panose="020B0604020202020204" pitchFamily="34" charset="0"/>
                <a:cs typeface="Arial" panose="020B0604020202020204" pitchFamily="34" charset="0"/>
              </a:rPr>
              <a:t> </a:t>
            </a:r>
            <a:r>
              <a:rPr lang="fr-FR" sz="800" err="1">
                <a:latin typeface="Arial" panose="020B0604020202020204" pitchFamily="34" charset="0"/>
                <a:cs typeface="Arial" panose="020B0604020202020204" pitchFamily="34" charset="0"/>
              </a:rPr>
              <a:t>Disord</a:t>
            </a:r>
            <a:r>
              <a:rPr lang="fr-FR" sz="800">
                <a:latin typeface="Arial" panose="020B0604020202020204" pitchFamily="34" charset="0"/>
                <a:cs typeface="Arial" panose="020B0604020202020204" pitchFamily="34" charset="0"/>
              </a:rPr>
              <a:t>. 2016;1(3):134-40; </a:t>
            </a:r>
            <a:r>
              <a:rPr lang="fr-FR" sz="800" b="1">
                <a:solidFill>
                  <a:srgbClr val="377E48"/>
                </a:solidFill>
                <a:latin typeface="Arial" panose="020B0604020202020204" pitchFamily="34" charset="0"/>
                <a:cs typeface="Arial" panose="020B0604020202020204" pitchFamily="34" charset="0"/>
              </a:rPr>
              <a:t>4. </a:t>
            </a:r>
            <a:r>
              <a:rPr lang="fr-FR" sz="800" err="1">
                <a:latin typeface="Arial" panose="020B0604020202020204" pitchFamily="34" charset="0"/>
                <a:cs typeface="Arial" panose="020B0604020202020204" pitchFamily="34" charset="0"/>
              </a:rPr>
              <a:t>Vanscheidt</a:t>
            </a:r>
            <a:r>
              <a:rPr lang="fr-FR" sz="800">
                <a:latin typeface="Arial" panose="020B0604020202020204" pitchFamily="34" charset="0"/>
                <a:cs typeface="Arial" panose="020B0604020202020204" pitchFamily="34" charset="0"/>
              </a:rPr>
              <a:t> W, </a:t>
            </a:r>
            <a:r>
              <a:rPr lang="fr-FR" sz="800" i="1">
                <a:latin typeface="Arial" panose="020B0604020202020204" pitchFamily="34" charset="0"/>
                <a:cs typeface="Arial" panose="020B0604020202020204" pitchFamily="34" charset="0"/>
              </a:rPr>
              <a:t>et al. </a:t>
            </a:r>
            <a:r>
              <a:rPr lang="fr-FR" sz="800">
                <a:latin typeface="Arial" panose="020B0604020202020204" pitchFamily="34" charset="0"/>
                <a:cs typeface="Arial" panose="020B0604020202020204" pitchFamily="34" charset="0"/>
              </a:rPr>
              <a:t>J </a:t>
            </a:r>
            <a:r>
              <a:rPr lang="fr-FR" sz="800" err="1">
                <a:latin typeface="Arial" panose="020B0604020202020204" pitchFamily="34" charset="0"/>
                <a:cs typeface="Arial" panose="020B0604020202020204" pitchFamily="34" charset="0"/>
              </a:rPr>
              <a:t>Dermatol</a:t>
            </a:r>
            <a:r>
              <a:rPr lang="fr-FR" sz="800">
                <a:latin typeface="Arial" panose="020B0604020202020204" pitchFamily="34" charset="0"/>
                <a:cs typeface="Arial" panose="020B0604020202020204" pitchFamily="34" charset="0"/>
              </a:rPr>
              <a:t> Clin </a:t>
            </a:r>
            <a:r>
              <a:rPr lang="fr-FR" sz="800" err="1">
                <a:latin typeface="Arial" panose="020B0604020202020204" pitchFamily="34" charset="0"/>
                <a:cs typeface="Arial" panose="020B0604020202020204" pitchFamily="34" charset="0"/>
              </a:rPr>
              <a:t>Res</a:t>
            </a:r>
            <a:r>
              <a:rPr lang="fr-FR" sz="800">
                <a:latin typeface="Arial" panose="020B0604020202020204" pitchFamily="34" charset="0"/>
                <a:cs typeface="Arial" panose="020B0604020202020204" pitchFamily="34" charset="0"/>
              </a:rPr>
              <a:t>. 2015;3(2):1045.</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Evidencia clínica</a:t>
            </a:r>
          </a:p>
        </p:txBody>
      </p:sp>
      <p:grpSp>
        <p:nvGrpSpPr>
          <p:cNvPr id="30" name="Grupo 29">
            <a:extLst>
              <a:ext uri="{FF2B5EF4-FFF2-40B4-BE49-F238E27FC236}">
                <a16:creationId xmlns:a16="http://schemas.microsoft.com/office/drawing/2014/main" id="{B8DF5B9A-7B43-FE40-9776-CAEE17CB62C1}"/>
              </a:ext>
            </a:extLst>
          </p:cNvPr>
          <p:cNvGrpSpPr/>
          <p:nvPr/>
        </p:nvGrpSpPr>
        <p:grpSpPr>
          <a:xfrm>
            <a:off x="1390512" y="2580035"/>
            <a:ext cx="4482646" cy="1153755"/>
            <a:chOff x="623889" y="2000617"/>
            <a:chExt cx="2262429" cy="1669293"/>
          </a:xfrm>
        </p:grpSpPr>
        <p:sp>
          <p:nvSpPr>
            <p:cNvPr id="31" name="Rectángulo 30">
              <a:hlinkClick r:id="" action="ppaction://noaction"/>
              <a:extLst>
                <a:ext uri="{FF2B5EF4-FFF2-40B4-BE49-F238E27FC236}">
                  <a16:creationId xmlns:a16="http://schemas.microsoft.com/office/drawing/2014/main" id="{7499F93D-B28E-F441-AB27-56CB17274D84}"/>
                </a:ext>
              </a:extLst>
            </p:cNvPr>
            <p:cNvSpPr/>
            <p:nvPr/>
          </p:nvSpPr>
          <p:spPr>
            <a:xfrm>
              <a:off x="623889" y="2000617"/>
              <a:ext cx="2262429" cy="1669293"/>
            </a:xfrm>
            <a:prstGeom prst="rect">
              <a:avLst/>
            </a:prstGeom>
            <a:solidFill>
              <a:srgbClr val="377E48"/>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105D79AD-D421-3840-8899-D943462D8625}"/>
                </a:ext>
              </a:extLst>
            </p:cNvPr>
            <p:cNvSpPr txBox="1"/>
            <p:nvPr/>
          </p:nvSpPr>
          <p:spPr>
            <a:xfrm>
              <a:off x="661495" y="2320110"/>
              <a:ext cx="2176211" cy="979663"/>
            </a:xfrm>
            <a:prstGeom prst="rect">
              <a:avLst/>
            </a:prstGeom>
            <a:noFill/>
          </p:spPr>
          <p:txBody>
            <a:bodyPr wrap="square" lIns="91440" tIns="45720" rIns="91440" bIns="45720" rtlCol="0" anchor="ctr">
              <a:spAutoFit/>
            </a:bodyPr>
            <a:lstStyle/>
            <a:p>
              <a:pPr marL="0" marR="0" lvl="0" indent="0" defTabSz="457200" eaLnBrk="1" fontAlgn="auto" latinLnBrk="0" hangingPunct="1">
                <a:lnSpc>
                  <a:spcPct val="100000"/>
                </a:lnSpc>
                <a:spcBef>
                  <a:spcPts val="0"/>
                </a:spcBef>
                <a:spcAft>
                  <a:spcPts val="0"/>
                </a:spcAft>
                <a:buClr>
                  <a:srgbClr val="377E48"/>
                </a:buClr>
                <a:buSzTx/>
                <a:buFontTx/>
                <a:buNone/>
                <a:tabLst/>
                <a:defRPr/>
              </a:pPr>
              <a:r>
                <a:rPr kumimoji="0" lang="es-ES"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Ony-Tec</a:t>
              </a:r>
              <a:r>
                <a:rPr kumimoji="0" lang="es-ES" sz="1400" b="1" i="0" u="none" strike="noStrike" kern="0" cap="none" spc="0" normalizeH="0" baseline="30000" noProof="0">
                  <a:ln>
                    <a:noFill/>
                  </a:ln>
                  <a:solidFill>
                    <a:prstClr val="white"/>
                  </a:solidFill>
                  <a:effectLst/>
                  <a:uLnTx/>
                  <a:uFillTx/>
                  <a:latin typeface="Arial" panose="020B0604020202020204" pitchFamily="34" charset="0"/>
                  <a:cs typeface="Arial" panose="020B0604020202020204" pitchFamily="34" charset="0"/>
                </a:rPr>
                <a:t>® </a:t>
              </a:r>
              <a:r>
                <a:rPr kumimoji="0" lang="es-ES"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frente a </a:t>
              </a:r>
              <a:r>
                <a:rPr kumimoji="0" lang="es-ES" sz="1400" b="1" i="0" u="none" strike="noStrike" kern="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ciclopirox</a:t>
              </a:r>
              <a:r>
                <a:rPr kumimoji="0" lang="es-ES"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 de referencia</a:t>
              </a:r>
            </a:p>
            <a:p>
              <a:pPr marL="0" marR="0" lvl="0" indent="0" defTabSz="457200" eaLnBrk="1" fontAlgn="auto" latinLnBrk="0" hangingPunct="1">
                <a:lnSpc>
                  <a:spcPct val="100000"/>
                </a:lnSpc>
                <a:spcBef>
                  <a:spcPts val="0"/>
                </a:spcBef>
                <a:spcAft>
                  <a:spcPts val="0"/>
                </a:spcAft>
                <a:buClr>
                  <a:srgbClr val="377E48"/>
                </a:buClr>
                <a:buSzTx/>
                <a:buFontTx/>
                <a:buNone/>
                <a:tabLst/>
                <a:defRPr/>
              </a:pPr>
              <a:r>
                <a:rPr kumimoji="0" lang="es-ES" sz="12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Ensayo clínico aleatorizado, de tres grupos de tratamiento, controlado con placebo</a:t>
              </a:r>
              <a:r>
                <a:rPr kumimoji="0" lang="es-ES" sz="1200" b="0" i="0" u="none" strike="noStrike" kern="0" cap="none" spc="0" normalizeH="0" baseline="30000" noProof="0">
                  <a:ln>
                    <a:noFill/>
                  </a:ln>
                  <a:solidFill>
                    <a:prstClr val="white"/>
                  </a:solidFill>
                  <a:effectLst/>
                  <a:uLnTx/>
                  <a:uFillTx/>
                  <a:latin typeface="Arial" panose="020B0604020202020204" pitchFamily="34" charset="0"/>
                  <a:cs typeface="Arial" panose="020B0604020202020204" pitchFamily="34" charset="0"/>
                </a:rPr>
                <a:t>1</a:t>
              </a:r>
            </a:p>
          </p:txBody>
        </p:sp>
      </p:grpSp>
      <p:grpSp>
        <p:nvGrpSpPr>
          <p:cNvPr id="36" name="Grupo 35">
            <a:extLst>
              <a:ext uri="{FF2B5EF4-FFF2-40B4-BE49-F238E27FC236}">
                <a16:creationId xmlns:a16="http://schemas.microsoft.com/office/drawing/2014/main" id="{5A289CD7-B039-4C4E-9C37-38331543C65A}"/>
              </a:ext>
            </a:extLst>
          </p:cNvPr>
          <p:cNvGrpSpPr/>
          <p:nvPr/>
        </p:nvGrpSpPr>
        <p:grpSpPr>
          <a:xfrm>
            <a:off x="6096000" y="2580035"/>
            <a:ext cx="4487441" cy="1153755"/>
            <a:chOff x="6115050" y="2000617"/>
            <a:chExt cx="2540352" cy="1669293"/>
          </a:xfrm>
        </p:grpSpPr>
        <p:sp>
          <p:nvSpPr>
            <p:cNvPr id="37" name="Rectángulo 36">
              <a:extLst>
                <a:ext uri="{FF2B5EF4-FFF2-40B4-BE49-F238E27FC236}">
                  <a16:creationId xmlns:a16="http://schemas.microsoft.com/office/drawing/2014/main" id="{189B94C1-E4C3-0843-9632-DA98588DD9C3}"/>
                </a:ext>
              </a:extLst>
            </p:cNvPr>
            <p:cNvSpPr/>
            <p:nvPr/>
          </p:nvSpPr>
          <p:spPr>
            <a:xfrm>
              <a:off x="6115050" y="2000617"/>
              <a:ext cx="2540352" cy="1669293"/>
            </a:xfrm>
            <a:prstGeom prst="rect">
              <a:avLst/>
            </a:prstGeom>
            <a:solidFill>
              <a:srgbClr val="B2DBC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8" name="CuadroTexto 37">
              <a:extLst>
                <a:ext uri="{FF2B5EF4-FFF2-40B4-BE49-F238E27FC236}">
                  <a16:creationId xmlns:a16="http://schemas.microsoft.com/office/drawing/2014/main" id="{374F30B2-7B7D-A647-BA90-B2F6638D6585}"/>
                </a:ext>
              </a:extLst>
            </p:cNvPr>
            <p:cNvSpPr txBox="1"/>
            <p:nvPr/>
          </p:nvSpPr>
          <p:spPr>
            <a:xfrm>
              <a:off x="6205268" y="2364007"/>
              <a:ext cx="2326077" cy="712484"/>
            </a:xfrm>
            <a:prstGeom prst="rect">
              <a:avLst/>
            </a:prstGeom>
            <a:noFill/>
          </p:spPr>
          <p:txBody>
            <a:bodyPr wrap="square" lIns="91440" tIns="45720" rIns="91440" bIns="45720" rtlCol="0" anchor="ctr">
              <a:spAutoFit/>
            </a:bodyPr>
            <a:lstStyle/>
            <a:p>
              <a:pPr marL="0" marR="0" lvl="0" indent="0" defTabSz="457200" eaLnBrk="1" fontAlgn="auto" latinLnBrk="0" hangingPunct="1">
                <a:lnSpc>
                  <a:spcPct val="100000"/>
                </a:lnSpc>
                <a:spcBef>
                  <a:spcPts val="0"/>
                </a:spcBef>
                <a:spcAft>
                  <a:spcPts val="0"/>
                </a:spcAft>
                <a:buClr>
                  <a:srgbClr val="377E48"/>
                </a:buClr>
                <a:buSzTx/>
                <a:buFontTx/>
                <a:buNone/>
                <a:tabLst/>
                <a:defRPr/>
              </a:pPr>
              <a:r>
                <a:rPr kumimoji="0" lang="es-ES"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Ony-Tec</a:t>
              </a:r>
              <a:r>
                <a:rPr kumimoji="0" lang="es-ES" sz="1400" b="1" i="0" u="none" strike="noStrike" kern="0" cap="none" spc="0" normalizeH="0" baseline="30000" noProof="0">
                  <a:ln>
                    <a:noFill/>
                  </a:ln>
                  <a:solidFill>
                    <a:prstClr val="white"/>
                  </a:solidFill>
                  <a:effectLst/>
                  <a:uLnTx/>
                  <a:uFillTx/>
                  <a:latin typeface="Arial" panose="020B0604020202020204" pitchFamily="34" charset="0"/>
                  <a:cs typeface="Arial" panose="020B0604020202020204" pitchFamily="34" charset="0"/>
                </a:rPr>
                <a:t>®</a:t>
              </a:r>
              <a:r>
                <a:rPr kumimoji="0" lang="es-ES"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 frente a </a:t>
              </a:r>
              <a:r>
                <a:rPr kumimoji="0" lang="es-ES" sz="1400" b="1" i="0" u="none" strike="noStrike" kern="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amorolfina</a:t>
              </a:r>
              <a:endParaRPr kumimoji="0" lang="es-E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0" marR="0" lvl="0" indent="0" defTabSz="457200" eaLnBrk="1" fontAlgn="auto" latinLnBrk="0" hangingPunct="1">
                <a:lnSpc>
                  <a:spcPct val="100000"/>
                </a:lnSpc>
                <a:spcBef>
                  <a:spcPts val="0"/>
                </a:spcBef>
                <a:spcAft>
                  <a:spcPts val="0"/>
                </a:spcAft>
                <a:buClr>
                  <a:srgbClr val="377E48"/>
                </a:buClr>
                <a:buSzTx/>
                <a:buFontTx/>
                <a:buNone/>
                <a:tabLst/>
                <a:defRPr/>
              </a:pPr>
              <a:r>
                <a:rPr kumimoji="0" lang="es-ES" sz="12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Ensayo clínico aleatorizado</a:t>
              </a:r>
              <a:r>
                <a:rPr kumimoji="0" lang="es-ES" sz="1200" b="0" i="0" u="none" strike="noStrike" kern="0" cap="none" spc="0" normalizeH="0" baseline="30000" noProof="0">
                  <a:ln>
                    <a:noFill/>
                  </a:ln>
                  <a:solidFill>
                    <a:prstClr val="white"/>
                  </a:solidFill>
                  <a:effectLst/>
                  <a:uLnTx/>
                  <a:uFillTx/>
                  <a:latin typeface="Arial" panose="020B0604020202020204" pitchFamily="34" charset="0"/>
                  <a:cs typeface="Arial" panose="020B0604020202020204" pitchFamily="34" charset="0"/>
                </a:rPr>
                <a:t>3</a:t>
              </a:r>
            </a:p>
          </p:txBody>
        </p:sp>
      </p:grpSp>
      <p:sp>
        <p:nvSpPr>
          <p:cNvPr id="54" name="Rectángulo 53">
            <a:extLst>
              <a:ext uri="{FF2B5EF4-FFF2-40B4-BE49-F238E27FC236}">
                <a16:creationId xmlns:a16="http://schemas.microsoft.com/office/drawing/2014/main" id="{08D90A9F-48CE-DE42-8FD3-31C444E51D81}"/>
              </a:ext>
            </a:extLst>
          </p:cNvPr>
          <p:cNvSpPr/>
          <p:nvPr/>
        </p:nvSpPr>
        <p:spPr>
          <a:xfrm>
            <a:off x="645877" y="5469825"/>
            <a:ext cx="1534394" cy="215444"/>
          </a:xfrm>
          <a:prstGeom prst="rect">
            <a:avLst/>
          </a:prstGeom>
        </p:spPr>
        <p:txBody>
          <a:bodyPr wrap="none">
            <a:spAutoFit/>
          </a:bodyPr>
          <a:lstStyle/>
          <a:p>
            <a:r>
              <a:rPr lang="en-GB" sz="800" b="1">
                <a:solidFill>
                  <a:prstClr val="black"/>
                </a:solidFill>
                <a:latin typeface="Arial" panose="020B0604020202020204" pitchFamily="34" charset="0"/>
                <a:cs typeface="Arial" panose="020B0604020202020204" pitchFamily="34" charset="0"/>
              </a:rPr>
              <a:t>HPCH: </a:t>
            </a:r>
            <a:r>
              <a:rPr lang="en-GB" sz="800" err="1">
                <a:solidFill>
                  <a:prstClr val="black"/>
                </a:solidFill>
                <a:latin typeface="Arial" panose="020B0604020202020204" pitchFamily="34" charset="0"/>
                <a:cs typeface="Arial" panose="020B0604020202020204" pitchFamily="34" charset="0"/>
              </a:rPr>
              <a:t>hidroxipropil</a:t>
            </a:r>
            <a:r>
              <a:rPr lang="en-GB" sz="800">
                <a:solidFill>
                  <a:prstClr val="black"/>
                </a:solidFill>
                <a:latin typeface="Arial" panose="020B0604020202020204" pitchFamily="34" charset="0"/>
                <a:cs typeface="Arial" panose="020B0604020202020204" pitchFamily="34" charset="0"/>
              </a:rPr>
              <a:t> chitosan.</a:t>
            </a:r>
            <a:endParaRPr lang="es-ES" sz="800">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F13C72DB-207E-2A49-BFA1-4EE391495727}"/>
              </a:ext>
            </a:extLst>
          </p:cNvPr>
          <p:cNvSpPr/>
          <p:nvPr/>
        </p:nvSpPr>
        <p:spPr>
          <a:xfrm>
            <a:off x="1339711" y="2503835"/>
            <a:ext cx="4591189" cy="1303841"/>
          </a:xfrm>
          <a:prstGeom prst="rect">
            <a:avLst/>
          </a:prstGeom>
          <a:noFill/>
          <a:ln>
            <a:solidFill>
              <a:srgbClr val="A61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a:extLst>
              <a:ext uri="{FF2B5EF4-FFF2-40B4-BE49-F238E27FC236}">
                <a16:creationId xmlns:a16="http://schemas.microsoft.com/office/drawing/2014/main" id="{4202A78B-F882-3849-99EE-14A9F5EED65F}"/>
              </a:ext>
            </a:extLst>
          </p:cNvPr>
          <p:cNvSpPr txBox="1"/>
          <p:nvPr/>
        </p:nvSpPr>
        <p:spPr>
          <a:xfrm>
            <a:off x="1564650" y="2234158"/>
            <a:ext cx="3891958" cy="307777"/>
          </a:xfrm>
          <a:prstGeom prst="rect">
            <a:avLst/>
          </a:prstGeom>
          <a:solidFill>
            <a:schemeClr val="bg1"/>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ONY-TEC</a:t>
            </a:r>
            <a:r>
              <a:rPr kumimoji="0" lang="es-ES" sz="1400" b="1" i="0" u="none" strike="noStrike" kern="0" cap="none" spc="0" normalizeH="0" baseline="30000" noProof="0">
                <a:ln>
                  <a:noFill/>
                </a:ln>
                <a:solidFill>
                  <a:srgbClr val="585857"/>
                </a:solidFill>
                <a:effectLst/>
                <a:uLnTx/>
                <a:uFillTx/>
                <a:latin typeface="Arial" panose="020B0604020202020204" pitchFamily="34" charset="0"/>
                <a:cs typeface="Arial" panose="020B0604020202020204" pitchFamily="34" charset="0"/>
              </a:rPr>
              <a:t>®</a:t>
            </a:r>
            <a:r>
              <a:rPr kumimoji="0" lang="es-ES" sz="1400" b="1" i="0"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 </a:t>
            </a:r>
            <a:r>
              <a:rPr kumimoji="0" lang="es-ES" sz="1400" b="1" i="1"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VS</a:t>
            </a:r>
            <a:r>
              <a:rPr kumimoji="0" lang="es-ES" sz="1400" b="1" i="0"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 CICLOPIROX NO SOLUBLE</a:t>
            </a:r>
          </a:p>
        </p:txBody>
      </p:sp>
      <p:sp>
        <p:nvSpPr>
          <p:cNvPr id="25" name="CuadroTexto 24">
            <a:extLst>
              <a:ext uri="{FF2B5EF4-FFF2-40B4-BE49-F238E27FC236}">
                <a16:creationId xmlns:a16="http://schemas.microsoft.com/office/drawing/2014/main" id="{53356573-BC12-1E40-93C7-59221EEA13BD}"/>
              </a:ext>
            </a:extLst>
          </p:cNvPr>
          <p:cNvSpPr txBox="1"/>
          <p:nvPr/>
        </p:nvSpPr>
        <p:spPr>
          <a:xfrm>
            <a:off x="6095999" y="2242059"/>
            <a:ext cx="4482646"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ONY-TEC</a:t>
            </a:r>
            <a:r>
              <a:rPr kumimoji="0" lang="es-ES" sz="1400" b="1" i="0" u="none" strike="noStrike" kern="0" cap="none" spc="0" normalizeH="0" baseline="30000" noProof="0">
                <a:ln>
                  <a:noFill/>
                </a:ln>
                <a:solidFill>
                  <a:srgbClr val="585857"/>
                </a:solidFill>
                <a:effectLst/>
                <a:uLnTx/>
                <a:uFillTx/>
                <a:latin typeface="Arial" panose="020B0604020202020204" pitchFamily="34" charset="0"/>
                <a:cs typeface="Arial" panose="020B0604020202020204" pitchFamily="34" charset="0"/>
              </a:rPr>
              <a:t>®</a:t>
            </a:r>
            <a:r>
              <a:rPr kumimoji="0" lang="es-ES" sz="1400" b="1" i="0"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 </a:t>
            </a:r>
            <a:r>
              <a:rPr kumimoji="0" lang="es-ES" sz="1400" b="1" i="1"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VS</a:t>
            </a:r>
            <a:r>
              <a:rPr kumimoji="0" lang="es-ES" sz="1400" b="1" i="0"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 AMOROLFINA</a:t>
            </a:r>
          </a:p>
        </p:txBody>
      </p:sp>
    </p:spTree>
    <p:extLst>
      <p:ext uri="{BB962C8B-B14F-4D97-AF65-F5344CB8AC3E}">
        <p14:creationId xmlns:p14="http://schemas.microsoft.com/office/powerpoint/2010/main" val="150609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3"/>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03. Evidencia clínica de Ony-Tec</a:t>
            </a:r>
            <a:r>
              <a:rPr lang="es-ES" sz="3000" b="1" baseline="30000">
                <a:solidFill>
                  <a:srgbClr val="377E48"/>
                </a:solidFill>
                <a:latin typeface="Arial" panose="020B0604020202020204" pitchFamily="34" charset="0"/>
                <a:cs typeface="Arial" panose="020B0604020202020204" pitchFamily="34" charset="0"/>
              </a:rPr>
              <a:t>®</a:t>
            </a:r>
            <a:r>
              <a:rPr lang="es-ES" sz="3000" b="1">
                <a:solidFill>
                  <a:srgbClr val="377E48"/>
                </a:solidFill>
                <a:latin typeface="Arial" panose="020B0604020202020204" pitchFamily="34" charset="0"/>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7154115" y="2084923"/>
            <a:ext cx="3855473" cy="954107"/>
          </a:xfrm>
          <a:prstGeom prst="rect">
            <a:avLst/>
          </a:prstGeom>
        </p:spPr>
        <p:txBody>
          <a:bodyPr wrap="square" lIns="91440" tIns="45720" rIns="91440" bIns="45720" anchor="t">
            <a:spAutoFit/>
          </a:bodyPr>
          <a:lstStyle/>
          <a:p>
            <a:pPr lvl="0" defTabSz="457200">
              <a:defRPr/>
            </a:pPr>
            <a:r>
              <a:rPr lang="en-GB" sz="1400">
                <a:latin typeface="Arial" panose="020B0604020202020204" pitchFamily="34" charset="0"/>
                <a:cs typeface="Arial" panose="020B0604020202020204" pitchFamily="34" charset="0"/>
              </a:rPr>
              <a:t>La </a:t>
            </a:r>
            <a:r>
              <a:rPr lang="en-GB" sz="1400" b="1" err="1">
                <a:solidFill>
                  <a:srgbClr val="377E48"/>
                </a:solidFill>
                <a:latin typeface="Arial" panose="020B0604020202020204" pitchFamily="34" charset="0"/>
                <a:cs typeface="Arial" panose="020B0604020202020204" pitchFamily="34" charset="0"/>
              </a:rPr>
              <a:t>tasa</a:t>
            </a:r>
            <a:r>
              <a:rPr lang="en-GB" sz="1400" b="1">
                <a:solidFill>
                  <a:srgbClr val="377E48"/>
                </a:solidFill>
                <a:latin typeface="Arial" panose="020B0604020202020204" pitchFamily="34" charset="0"/>
                <a:cs typeface="Arial" panose="020B0604020202020204" pitchFamily="34" charset="0"/>
              </a:rPr>
              <a:t> de </a:t>
            </a:r>
            <a:r>
              <a:rPr lang="en-GB" sz="1400" b="1" err="1">
                <a:solidFill>
                  <a:srgbClr val="377E48"/>
                </a:solidFill>
                <a:latin typeface="Arial" panose="020B0604020202020204" pitchFamily="34" charset="0"/>
                <a:cs typeface="Arial" panose="020B0604020202020204" pitchFamily="34" charset="0"/>
              </a:rPr>
              <a:t>curación</a:t>
            </a:r>
            <a:r>
              <a:rPr lang="en-GB" sz="1400" b="1">
                <a:solidFill>
                  <a:srgbClr val="377E48"/>
                </a:solidFill>
                <a:latin typeface="Arial" panose="020B0604020202020204" pitchFamily="34" charset="0"/>
                <a:cs typeface="Arial" panose="020B0604020202020204" pitchFamily="34" charset="0"/>
              </a:rPr>
              <a:t> </a:t>
            </a:r>
            <a:r>
              <a:rPr lang="en-GB" sz="1400" b="1" err="1">
                <a:solidFill>
                  <a:srgbClr val="377E48"/>
                </a:solidFill>
                <a:latin typeface="Arial" panose="020B0604020202020204" pitchFamily="34" charset="0"/>
                <a:cs typeface="Arial" panose="020B0604020202020204" pitchFamily="34" charset="0"/>
              </a:rPr>
              <a:t>completa</a:t>
            </a:r>
            <a:r>
              <a:rPr lang="en-GB" sz="1400">
                <a:latin typeface="Arial" panose="020B0604020202020204" pitchFamily="34" charset="0"/>
                <a:cs typeface="Arial" panose="020B0604020202020204" pitchFamily="34" charset="0"/>
              </a:rPr>
              <a:t>, es </a:t>
            </a:r>
            <a:r>
              <a:rPr lang="en-GB" sz="1400" b="1">
                <a:solidFill>
                  <a:srgbClr val="377E48"/>
                </a:solidFill>
                <a:latin typeface="Arial" panose="020B0604020202020204" pitchFamily="34" charset="0"/>
                <a:cs typeface="Arial" panose="020B0604020202020204" pitchFamily="34" charset="0"/>
              </a:rPr>
              <a:t>2 </a:t>
            </a:r>
            <a:r>
              <a:rPr lang="en-GB" sz="1400" b="1" err="1">
                <a:solidFill>
                  <a:srgbClr val="377E48"/>
                </a:solidFill>
                <a:latin typeface="Arial" panose="020B0604020202020204" pitchFamily="34" charset="0"/>
                <a:cs typeface="Arial" panose="020B0604020202020204" pitchFamily="34" charset="0"/>
              </a:rPr>
              <a:t>veces</a:t>
            </a:r>
            <a:r>
              <a:rPr lang="en-GB" sz="1400" b="1">
                <a:solidFill>
                  <a:srgbClr val="377E48"/>
                </a:solidFill>
                <a:latin typeface="Arial" panose="020B0604020202020204" pitchFamily="34" charset="0"/>
                <a:cs typeface="Arial" panose="020B0604020202020204" pitchFamily="34" charset="0"/>
              </a:rPr>
              <a:t> superior </a:t>
            </a:r>
            <a:r>
              <a:rPr lang="en-GB" sz="1400">
                <a:latin typeface="Arial" panose="020B0604020202020204" pitchFamily="34" charset="0"/>
                <a:cs typeface="Arial" panose="020B0604020202020204" pitchFamily="34" charset="0"/>
              </a:rPr>
              <a:t>con </a:t>
            </a:r>
            <a:r>
              <a:rPr lang="en-GB" sz="1400" err="1">
                <a:latin typeface="Arial" panose="020B0604020202020204" pitchFamily="34" charset="0"/>
                <a:cs typeface="Arial" panose="020B0604020202020204" pitchFamily="34" charset="0"/>
              </a:rPr>
              <a:t>Ony</a:t>
            </a:r>
            <a:r>
              <a:rPr lang="en-GB" sz="1400">
                <a:latin typeface="Arial" panose="020B0604020202020204" pitchFamily="34" charset="0"/>
                <a:cs typeface="Arial" panose="020B0604020202020204" pitchFamily="34" charset="0"/>
              </a:rPr>
              <a:t>-Tec</a:t>
            </a:r>
            <a:r>
              <a:rPr lang="en-GB" sz="1400" baseline="30000">
                <a:latin typeface="Arial" panose="020B0604020202020204" pitchFamily="34" charset="0"/>
                <a:cs typeface="Arial" panose="020B0604020202020204" pitchFamily="34" charset="0"/>
              </a:rPr>
              <a:t>®</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comparación</a:t>
            </a:r>
            <a:r>
              <a:rPr lang="en-GB" sz="1400">
                <a:latin typeface="Arial" panose="020B0604020202020204" pitchFamily="34" charset="0"/>
                <a:cs typeface="Arial" panose="020B0604020202020204" pitchFamily="34" charset="0"/>
              </a:rPr>
              <a:t> con ciclopirox no soluble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la </a:t>
            </a:r>
            <a:r>
              <a:rPr lang="en-GB" sz="1400" err="1">
                <a:latin typeface="Arial" panose="020B0604020202020204" pitchFamily="34" charset="0"/>
                <a:cs typeface="Arial" panose="020B0604020202020204" pitchFamily="34" charset="0"/>
              </a:rPr>
              <a:t>semana</a:t>
            </a:r>
            <a:r>
              <a:rPr lang="en-GB" sz="1400">
                <a:latin typeface="Arial" panose="020B0604020202020204" pitchFamily="34" charset="0"/>
                <a:cs typeface="Arial" panose="020B0604020202020204" pitchFamily="34" charset="0"/>
              </a:rPr>
              <a:t> 60 (12,7% </a:t>
            </a:r>
            <a:r>
              <a:rPr lang="en-GB" sz="1400" i="1">
                <a:latin typeface="Arial" panose="020B0604020202020204" pitchFamily="34" charset="0"/>
                <a:cs typeface="Arial" panose="020B0604020202020204" pitchFamily="34" charset="0"/>
              </a:rPr>
              <a:t>vs</a:t>
            </a:r>
            <a:r>
              <a:rPr lang="en-GB" sz="1400">
                <a:latin typeface="Arial" panose="020B0604020202020204" pitchFamily="34" charset="0"/>
                <a:cs typeface="Arial" panose="020B0604020202020204" pitchFamily="34" charset="0"/>
              </a:rPr>
              <a:t>. 5,8 %).</a:t>
            </a:r>
            <a:r>
              <a:rPr lang="en-GB" sz="1400" baseline="30000">
                <a:latin typeface="Arial" panose="020B0604020202020204" pitchFamily="34" charset="0"/>
                <a:cs typeface="Arial" panose="020B0604020202020204" pitchFamily="34" charset="0"/>
              </a:rPr>
              <a:t>1</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Estudio fundamental (estudio </a:t>
            </a:r>
            <a:r>
              <a:rPr lang="es-ES" sz="2000" b="1" err="1">
                <a:latin typeface="Arial" panose="020B0604020202020204" pitchFamily="34" charset="0"/>
                <a:cs typeface="Arial" panose="020B0604020202020204" pitchFamily="34" charset="0"/>
              </a:rPr>
              <a:t>pivotal</a:t>
            </a:r>
            <a:r>
              <a:rPr lang="es-ES" sz="2000" b="1">
                <a:latin typeface="Arial" panose="020B0604020202020204" pitchFamily="34" charset="0"/>
                <a:cs typeface="Arial" panose="020B0604020202020204" pitchFamily="34" charset="0"/>
              </a:rPr>
              <a:t>) Ony-Tec</a:t>
            </a:r>
            <a:r>
              <a:rPr lang="es-ES" sz="2000" b="1" baseline="30000">
                <a:latin typeface="Arial" panose="020B0604020202020204" pitchFamily="34" charset="0"/>
                <a:cs typeface="Arial" panose="020B0604020202020204" pitchFamily="34" charset="0"/>
              </a:rPr>
              <a:t>®</a:t>
            </a:r>
            <a:r>
              <a:rPr lang="es-ES" sz="2000" b="1">
                <a:latin typeface="Arial" panose="020B0604020202020204" pitchFamily="34" charset="0"/>
                <a:cs typeface="Arial" panose="020B0604020202020204" pitchFamily="34" charset="0"/>
              </a:rPr>
              <a:t> </a:t>
            </a:r>
            <a:r>
              <a:rPr lang="es-ES" sz="2000" b="1" i="1">
                <a:latin typeface="Arial" panose="020B0604020202020204" pitchFamily="34" charset="0"/>
                <a:cs typeface="Arial" panose="020B0604020202020204" pitchFamily="34" charset="0"/>
              </a:rPr>
              <a:t>vs</a:t>
            </a:r>
            <a:r>
              <a:rPr lang="es-ES" sz="2000" b="1">
                <a:latin typeface="Arial" panose="020B0604020202020204" pitchFamily="34" charset="0"/>
                <a:cs typeface="Arial" panose="020B0604020202020204" pitchFamily="34" charset="0"/>
              </a:rPr>
              <a:t>. </a:t>
            </a:r>
            <a:r>
              <a:rPr lang="es-ES" sz="2000" b="1" err="1">
                <a:latin typeface="Arial" panose="020B0604020202020204" pitchFamily="34" charset="0"/>
                <a:cs typeface="Arial" panose="020B0604020202020204" pitchFamily="34" charset="0"/>
              </a:rPr>
              <a:t>ciclopirox</a:t>
            </a:r>
            <a:r>
              <a:rPr lang="es-ES" sz="2000" b="1">
                <a:latin typeface="Arial" panose="020B0604020202020204" pitchFamily="34" charset="0"/>
                <a:cs typeface="Arial" panose="020B0604020202020204" pitchFamily="34" charset="0"/>
              </a:rPr>
              <a:t> no soluble</a:t>
            </a:r>
            <a:r>
              <a:rPr lang="es-ES" sz="2000" b="1" baseline="30000">
                <a:latin typeface="Arial" panose="020B0604020202020204" pitchFamily="34" charset="0"/>
                <a:cs typeface="Arial" panose="020B0604020202020204" pitchFamily="34" charset="0"/>
              </a:rPr>
              <a:t>1</a:t>
            </a:r>
          </a:p>
        </p:txBody>
      </p:sp>
      <p:pic>
        <p:nvPicPr>
          <p:cNvPr id="24" name="Imagen 23" descr="Imagen que contiene mapa&#10;&#10;Descripción generada automáticamente">
            <a:extLst>
              <a:ext uri="{FF2B5EF4-FFF2-40B4-BE49-F238E27FC236}">
                <a16:creationId xmlns:a16="http://schemas.microsoft.com/office/drawing/2014/main" id="{0024B2B6-99FA-F54A-BA54-DDFB4E36471C}"/>
              </a:ext>
            </a:extLst>
          </p:cNvPr>
          <p:cNvPicPr>
            <a:picLocks noChangeAspect="1"/>
          </p:cNvPicPr>
          <p:nvPr/>
        </p:nvPicPr>
        <p:blipFill>
          <a:blip r:embed="rId4"/>
          <a:stretch>
            <a:fillRect/>
          </a:stretch>
        </p:blipFill>
        <p:spPr>
          <a:xfrm>
            <a:off x="550127" y="2084923"/>
            <a:ext cx="5470729" cy="2861313"/>
          </a:xfrm>
          <a:prstGeom prst="rect">
            <a:avLst/>
          </a:prstGeom>
        </p:spPr>
      </p:pic>
      <p:sp>
        <p:nvSpPr>
          <p:cNvPr id="25" name="CuadroTexto 24">
            <a:extLst>
              <a:ext uri="{FF2B5EF4-FFF2-40B4-BE49-F238E27FC236}">
                <a16:creationId xmlns:a16="http://schemas.microsoft.com/office/drawing/2014/main" id="{9640A321-D01F-854A-8199-9F3B782C23C4}"/>
              </a:ext>
            </a:extLst>
          </p:cNvPr>
          <p:cNvSpPr txBox="1"/>
          <p:nvPr/>
        </p:nvSpPr>
        <p:spPr>
          <a:xfrm>
            <a:off x="988191" y="4903612"/>
            <a:ext cx="5470729" cy="420628"/>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*Ciclopirox 80 mg/g HPCH </a:t>
            </a:r>
            <a:r>
              <a:rPr kumimoji="0" lang="en-GB"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vs</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en-GB" sz="800">
                <a:solidFill>
                  <a:prstClr val="black"/>
                </a:solidFill>
                <a:latin typeface="Arial" panose="020B0604020202020204" pitchFamily="34" charset="0"/>
                <a:cs typeface="Arial" panose="020B0604020202020204" pitchFamily="34" charset="0"/>
              </a:rPr>
              <a:t>p</a:t>
            </a:r>
            <a:r>
              <a:rPr kumimoji="0" lang="en-GB"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lacebo</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GB"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 </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0,0143. **Ciclopirox 80 mg/g HPCH </a:t>
            </a:r>
            <a:r>
              <a:rPr kumimoji="0" lang="en-GB"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vs</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en-GB" sz="800">
                <a:solidFill>
                  <a:prstClr val="black"/>
                </a:solidFill>
                <a:latin typeface="Arial" panose="020B0604020202020204" pitchFamily="34" charset="0"/>
                <a:cs typeface="Arial" panose="020B0604020202020204" pitchFamily="34" charset="0"/>
              </a:rPr>
              <a:t>p</a:t>
            </a:r>
            <a:r>
              <a:rPr kumimoji="0" lang="en-GB"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lacebo</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GB"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 </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0,0029).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***Ciclopirox 80 mg/g HPCH </a:t>
            </a:r>
            <a:r>
              <a:rPr kumimoji="0" lang="en-GB"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vs</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ciclopirox de </a:t>
            </a:r>
            <a:r>
              <a:rPr kumimoji="0" lang="en-GB"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referencia</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GB"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 </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&lt;0,05).</a:t>
            </a:r>
            <a:b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endParaRPr kumimoji="0" lang="en-GB" sz="8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20F63735-D5C0-444D-BD6B-BCE87E9062CE}"/>
              </a:ext>
            </a:extLst>
          </p:cNvPr>
          <p:cNvSpPr txBox="1"/>
          <p:nvPr/>
        </p:nvSpPr>
        <p:spPr>
          <a:xfrm>
            <a:off x="891219" y="1761397"/>
            <a:ext cx="3258491"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TASA DE CURACIÓN COMPLETA</a:t>
            </a:r>
          </a:p>
        </p:txBody>
      </p:sp>
      <p:sp>
        <p:nvSpPr>
          <p:cNvPr id="29" name="TextBox 12">
            <a:extLst>
              <a:ext uri="{FF2B5EF4-FFF2-40B4-BE49-F238E27FC236}">
                <a16:creationId xmlns:a16="http://schemas.microsoft.com/office/drawing/2014/main" id="{D6F8A054-A026-D048-BA66-B30471368072}"/>
              </a:ext>
            </a:extLst>
          </p:cNvPr>
          <p:cNvSpPr txBox="1"/>
          <p:nvPr/>
        </p:nvSpPr>
        <p:spPr>
          <a:xfrm>
            <a:off x="2869773" y="4424303"/>
            <a:ext cx="10331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Semanas</a:t>
            </a:r>
          </a:p>
        </p:txBody>
      </p:sp>
      <p:graphicFrame>
        <p:nvGraphicFramePr>
          <p:cNvPr id="48" name="Table 8">
            <a:extLst>
              <a:ext uri="{FF2B5EF4-FFF2-40B4-BE49-F238E27FC236}">
                <a16:creationId xmlns:a16="http://schemas.microsoft.com/office/drawing/2014/main" id="{486CCDFE-0327-164C-8E3B-E4D0A7EB7853}"/>
              </a:ext>
            </a:extLst>
          </p:cNvPr>
          <p:cNvGraphicFramePr>
            <a:graphicFrameLocks noGrp="1"/>
          </p:cNvGraphicFramePr>
          <p:nvPr>
            <p:extLst>
              <p:ext uri="{D42A27DB-BD31-4B8C-83A1-F6EECF244321}">
                <p14:modId xmlns:p14="http://schemas.microsoft.com/office/powerpoint/2010/main" val="673697794"/>
              </p:ext>
            </p:extLst>
          </p:nvPr>
        </p:nvGraphicFramePr>
        <p:xfrm>
          <a:off x="7154116" y="3813753"/>
          <a:ext cx="3855472" cy="980297"/>
        </p:xfrm>
        <a:graphic>
          <a:graphicData uri="http://schemas.openxmlformats.org/drawingml/2006/table">
            <a:tbl>
              <a:tblPr firstRow="1" bandRow="1"/>
              <a:tblGrid>
                <a:gridCol w="3855472">
                  <a:extLst>
                    <a:ext uri="{9D8B030D-6E8A-4147-A177-3AD203B41FA5}">
                      <a16:colId xmlns:a16="http://schemas.microsoft.com/office/drawing/2014/main" val="4055134332"/>
                    </a:ext>
                  </a:extLst>
                </a:gridCol>
              </a:tblGrid>
              <a:tr h="35560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00" b="1" err="1">
                          <a:solidFill>
                            <a:schemeClr val="tx1"/>
                          </a:solidFill>
                          <a:latin typeface="Arial" panose="020B0604020202020204" pitchFamily="34" charset="0"/>
                          <a:cs typeface="Arial" panose="020B0604020202020204" pitchFamily="34" charset="0"/>
                        </a:rPr>
                        <a:t>Ony</a:t>
                      </a:r>
                      <a:r>
                        <a:rPr lang="en-US" sz="1000" b="1">
                          <a:solidFill>
                            <a:schemeClr val="tx1"/>
                          </a:solidFill>
                          <a:latin typeface="Arial" panose="020B0604020202020204" pitchFamily="34" charset="0"/>
                          <a:cs typeface="Arial" panose="020B0604020202020204" pitchFamily="34" charset="0"/>
                        </a:rPr>
                        <a:t>-Tec</a:t>
                      </a:r>
                      <a:r>
                        <a:rPr lang="en-US" sz="1000" b="1" baseline="30000">
                          <a:solidFill>
                            <a:schemeClr val="tx1"/>
                          </a:solidFill>
                          <a:latin typeface="Arial" panose="020B0604020202020204" pitchFamily="34" charset="0"/>
                          <a:cs typeface="Arial" panose="020B0604020202020204" pitchFamily="34" charset="0"/>
                        </a:rPr>
                        <a:t>®</a:t>
                      </a:r>
                      <a:r>
                        <a:rPr lang="en-US" sz="1000" b="1">
                          <a:solidFill>
                            <a:schemeClr val="tx1"/>
                          </a:solidFill>
                          <a:latin typeface="Arial" panose="020B0604020202020204" pitchFamily="34" charset="0"/>
                          <a:cs typeface="Arial" panose="020B0604020202020204" pitchFamily="34" charset="0"/>
                        </a:rPr>
                        <a:t> </a:t>
                      </a:r>
                      <a:r>
                        <a:rPr lang="en-US" sz="1000" b="1" i="1">
                          <a:solidFill>
                            <a:schemeClr val="tx1"/>
                          </a:solidFill>
                          <a:latin typeface="Arial" panose="020B0604020202020204" pitchFamily="34" charset="0"/>
                          <a:cs typeface="Arial" panose="020B0604020202020204" pitchFamily="34" charset="0"/>
                        </a:rPr>
                        <a:t>vs</a:t>
                      </a:r>
                      <a:r>
                        <a:rPr lang="en-US" sz="1000" b="1">
                          <a:solidFill>
                            <a:schemeClr val="tx1"/>
                          </a:solidFill>
                          <a:latin typeface="Arial" panose="020B0604020202020204" pitchFamily="34" charset="0"/>
                          <a:cs typeface="Arial" panose="020B0604020202020204" pitchFamily="34" charset="0"/>
                        </a:rPr>
                        <a:t>. ciclopirox 80 mg/g no soluble y </a:t>
                      </a:r>
                      <a:r>
                        <a:rPr lang="en-US" sz="1000" b="1" i="1">
                          <a:solidFill>
                            <a:schemeClr val="tx1"/>
                          </a:solidFill>
                          <a:latin typeface="Arial" panose="020B0604020202020204" pitchFamily="34" charset="0"/>
                          <a:cs typeface="Arial" panose="020B0604020202020204" pitchFamily="34" charset="0"/>
                        </a:rPr>
                        <a:t>vs</a:t>
                      </a:r>
                      <a:r>
                        <a:rPr lang="en-US" sz="1000" b="1">
                          <a:solidFill>
                            <a:schemeClr val="tx1"/>
                          </a:solidFill>
                          <a:latin typeface="Arial" panose="020B0604020202020204" pitchFamily="34" charset="0"/>
                          <a:cs typeface="Arial" panose="020B0604020202020204" pitchFamily="34" charset="0"/>
                        </a:rPr>
                        <a:t>.</a:t>
                      </a:r>
                      <a:r>
                        <a:rPr lang="en-US" sz="1000" b="1" i="1">
                          <a:solidFill>
                            <a:schemeClr val="tx1"/>
                          </a:solidFill>
                          <a:latin typeface="Arial" panose="020B0604020202020204" pitchFamily="34" charset="0"/>
                          <a:cs typeface="Arial" panose="020B0604020202020204" pitchFamily="34" charset="0"/>
                        </a:rPr>
                        <a:t> </a:t>
                      </a:r>
                      <a:r>
                        <a:rPr lang="en-US" sz="1000" b="1">
                          <a:solidFill>
                            <a:schemeClr val="tx1"/>
                          </a:solidFill>
                          <a:latin typeface="Arial" panose="020B0604020202020204" pitchFamily="34" charset="0"/>
                          <a:cs typeface="Arial" panose="020B0604020202020204" pitchFamily="34" charset="0"/>
                        </a:rPr>
                        <a:t>placebo</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2DBC5"/>
                    </a:solidFill>
                  </a:tcPr>
                </a:tc>
                <a:extLst>
                  <a:ext uri="{0D108BD9-81ED-4DB2-BD59-A6C34878D82A}">
                    <a16:rowId xmlns:a16="http://schemas.microsoft.com/office/drawing/2014/main" val="3200905379"/>
                  </a:ext>
                </a:extLst>
              </a:tr>
              <a:tr h="6246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Tx/>
                        <a:buBlip>
                          <a:blip r:embed="rId5"/>
                        </a:buBlip>
                      </a:pPr>
                      <a:r>
                        <a:rPr lang="en-US" sz="1000" b="0">
                          <a:solidFill>
                            <a:schemeClr val="tx1"/>
                          </a:solidFill>
                          <a:latin typeface="Arial" panose="020B0604020202020204" pitchFamily="34" charset="0"/>
                          <a:cs typeface="Arial" panose="020B0604020202020204" pitchFamily="34" charset="0"/>
                        </a:rPr>
                        <a:t>467 </a:t>
                      </a:r>
                      <a:r>
                        <a:rPr lang="en-US" sz="1000" b="0" err="1">
                          <a:solidFill>
                            <a:schemeClr val="tx1"/>
                          </a:solidFill>
                          <a:latin typeface="Arial" panose="020B0604020202020204" pitchFamily="34" charset="0"/>
                          <a:cs typeface="Arial" panose="020B0604020202020204" pitchFamily="34" charset="0"/>
                        </a:rPr>
                        <a:t>Pacientes</a:t>
                      </a:r>
                      <a:r>
                        <a:rPr lang="en-US" sz="1000" b="0">
                          <a:solidFill>
                            <a:schemeClr val="tx1"/>
                          </a:solidFill>
                          <a:latin typeface="Arial" panose="020B0604020202020204" pitchFamily="34" charset="0"/>
                          <a:cs typeface="Arial" panose="020B0604020202020204" pitchFamily="34" charset="0"/>
                        </a:rPr>
                        <a:t> con </a:t>
                      </a:r>
                      <a:r>
                        <a:rPr lang="en-US" sz="1000" b="0" err="1">
                          <a:solidFill>
                            <a:schemeClr val="tx1"/>
                          </a:solidFill>
                          <a:latin typeface="Arial" panose="020B0604020202020204" pitchFamily="34" charset="0"/>
                          <a:cs typeface="Arial" panose="020B0604020202020204" pitchFamily="34" charset="0"/>
                        </a:rPr>
                        <a:t>onicomicosis</a:t>
                      </a:r>
                      <a:endParaRPr lang="en-US" sz="1000" b="0">
                        <a:solidFill>
                          <a:schemeClr val="tx1"/>
                        </a:solidFill>
                        <a:latin typeface="Arial" panose="020B0604020202020204" pitchFamily="34" charset="0"/>
                        <a:cs typeface="Arial" panose="020B0604020202020204" pitchFamily="34" charset="0"/>
                      </a:endParaRPr>
                    </a:p>
                    <a:p>
                      <a:pPr marL="171450" lvl="0" indent="-171450" algn="l">
                        <a:buFontTx/>
                        <a:buBlip>
                          <a:blip r:embed="rId5"/>
                        </a:buBlip>
                      </a:pPr>
                      <a:r>
                        <a:rPr lang="en-US" sz="1000" b="0">
                          <a:solidFill>
                            <a:schemeClr val="tx1"/>
                          </a:solidFill>
                          <a:latin typeface="Arial" panose="020B0604020202020204" pitchFamily="34" charset="0"/>
                          <a:cs typeface="Arial" panose="020B0604020202020204" pitchFamily="34" charset="0"/>
                        </a:rPr>
                        <a:t>48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Tratamiento</a:t>
                      </a:r>
                      <a:endParaRPr lang="en-US" sz="1000" b="0">
                        <a:solidFill>
                          <a:schemeClr val="tx1"/>
                        </a:solidFill>
                        <a:latin typeface="Arial" panose="020B0604020202020204" pitchFamily="34" charset="0"/>
                        <a:cs typeface="Arial" panose="020B0604020202020204" pitchFamily="34" charset="0"/>
                      </a:endParaRPr>
                    </a:p>
                    <a:p>
                      <a:pPr marL="171450" lvl="0" indent="-171450" algn="l">
                        <a:buFontTx/>
                        <a:buBlip>
                          <a:blip r:embed="rId5"/>
                        </a:buBlip>
                      </a:pPr>
                      <a:r>
                        <a:rPr lang="en-US" sz="1000" b="0">
                          <a:solidFill>
                            <a:schemeClr val="tx1"/>
                          </a:solidFill>
                          <a:latin typeface="Arial" panose="020B0604020202020204" pitchFamily="34" charset="0"/>
                          <a:cs typeface="Arial" panose="020B0604020202020204" pitchFamily="34" charset="0"/>
                        </a:rPr>
                        <a:t>12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seguimiento</a:t>
                      </a:r>
                      <a:r>
                        <a:rPr lang="en-US" sz="1000" b="0">
                          <a:solidFill>
                            <a:schemeClr val="tx1"/>
                          </a:solidFill>
                          <a:latin typeface="Arial" panose="020B0604020202020204" pitchFamily="34" charset="0"/>
                          <a:cs typeface="Arial" panose="020B0604020202020204" pitchFamily="34" charset="0"/>
                        </a:rPr>
                        <a:t> posterior</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4590842"/>
                  </a:ext>
                </a:extLst>
              </a:tr>
            </a:tbl>
          </a:graphicData>
        </a:graphic>
      </p:graphicFrame>
      <p:sp>
        <p:nvSpPr>
          <p:cNvPr id="49" name="TextBox 8">
            <a:extLst>
              <a:ext uri="{FF2B5EF4-FFF2-40B4-BE49-F238E27FC236}">
                <a16:creationId xmlns:a16="http://schemas.microsoft.com/office/drawing/2014/main" id="{3FB3B3FA-10AE-1A4B-B4B9-710D6A5FEB1C}"/>
              </a:ext>
            </a:extLst>
          </p:cNvPr>
          <p:cNvSpPr txBox="1"/>
          <p:nvPr/>
        </p:nvSpPr>
        <p:spPr>
          <a:xfrm>
            <a:off x="8515301" y="4935919"/>
            <a:ext cx="14888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defRPr/>
            </a:pPr>
            <a:r>
              <a:rPr lang="es-ES" sz="1050" b="1" err="1">
                <a:solidFill>
                  <a:prstClr val="black"/>
                </a:solidFill>
                <a:latin typeface="Arial" panose="020B0604020202020204" pitchFamily="34" charset="0"/>
                <a:ea typeface="+mn-lt"/>
                <a:cs typeface="Arial" panose="020B0604020202020204" pitchFamily="34" charset="0"/>
              </a:rPr>
              <a:t>Ciclopirox</a:t>
            </a:r>
            <a:r>
              <a:rPr lang="es-ES" sz="1050" b="1">
                <a:solidFill>
                  <a:prstClr val="black"/>
                </a:solidFill>
                <a:latin typeface="Arial" panose="020B0604020202020204" pitchFamily="34" charset="0"/>
                <a:ea typeface="+mn-lt"/>
                <a:cs typeface="Arial" panose="020B0604020202020204" pitchFamily="34" charset="0"/>
              </a:rPr>
              <a:t> insoluble</a:t>
            </a:r>
            <a:endParaRPr lang="en-US" sz="1050">
              <a:solidFill>
                <a:prstClr val="black"/>
              </a:solidFill>
              <a:latin typeface="Arial" panose="020B0604020202020204" pitchFamily="34" charset="0"/>
              <a:cs typeface="Arial" panose="020B0604020202020204" pitchFamily="34" charset="0"/>
            </a:endParaRPr>
          </a:p>
        </p:txBody>
      </p:sp>
      <p:sp>
        <p:nvSpPr>
          <p:cNvPr id="56" name="Oval 9">
            <a:extLst>
              <a:ext uri="{FF2B5EF4-FFF2-40B4-BE49-F238E27FC236}">
                <a16:creationId xmlns:a16="http://schemas.microsoft.com/office/drawing/2014/main" id="{3C7D7898-6994-C644-9F7F-7863D6B89CE8}"/>
              </a:ext>
            </a:extLst>
          </p:cNvPr>
          <p:cNvSpPr/>
          <p:nvPr/>
        </p:nvSpPr>
        <p:spPr>
          <a:xfrm>
            <a:off x="7352272" y="4980737"/>
            <a:ext cx="151491" cy="146103"/>
          </a:xfrm>
          <a:prstGeom prst="ellipse">
            <a:avLst/>
          </a:prstGeom>
          <a:solidFill>
            <a:srgbClr val="377E48"/>
          </a:solidFill>
          <a:ln w="12700" cap="flat" cmpd="sng" algn="ctr">
            <a:solidFill>
              <a:srgbClr val="377E4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26">
            <a:extLst>
              <a:ext uri="{FF2B5EF4-FFF2-40B4-BE49-F238E27FC236}">
                <a16:creationId xmlns:a16="http://schemas.microsoft.com/office/drawing/2014/main" id="{D0C98F4C-C5D6-9648-B381-C3C34D746FE2}"/>
              </a:ext>
            </a:extLst>
          </p:cNvPr>
          <p:cNvSpPr/>
          <p:nvPr/>
        </p:nvSpPr>
        <p:spPr>
          <a:xfrm>
            <a:off x="8391431" y="4980737"/>
            <a:ext cx="139700" cy="142916"/>
          </a:xfrm>
          <a:prstGeom prst="ellipse">
            <a:avLst/>
          </a:prstGeom>
          <a:solidFill>
            <a:schemeClr val="tx1"/>
          </a:solid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Oval 27">
            <a:extLst>
              <a:ext uri="{FF2B5EF4-FFF2-40B4-BE49-F238E27FC236}">
                <a16:creationId xmlns:a16="http://schemas.microsoft.com/office/drawing/2014/main" id="{223A0597-9FFF-3840-9B54-11EF3DB9F3EB}"/>
              </a:ext>
            </a:extLst>
          </p:cNvPr>
          <p:cNvSpPr/>
          <p:nvPr/>
        </p:nvSpPr>
        <p:spPr>
          <a:xfrm>
            <a:off x="10053834" y="4980735"/>
            <a:ext cx="150022" cy="151455"/>
          </a:xfrm>
          <a:prstGeom prst="ellipse">
            <a:avLst/>
          </a:prstGeom>
          <a:solidFill>
            <a:srgbClr val="585857"/>
          </a:solidFill>
          <a:ln w="12700" cap="flat" cmpd="sng" algn="ctr">
            <a:solidFill>
              <a:srgbClr val="58585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TextBox 8">
            <a:extLst>
              <a:ext uri="{FF2B5EF4-FFF2-40B4-BE49-F238E27FC236}">
                <a16:creationId xmlns:a16="http://schemas.microsoft.com/office/drawing/2014/main" id="{5789E1E9-EC21-0542-B08F-B12E70B3395A}"/>
              </a:ext>
            </a:extLst>
          </p:cNvPr>
          <p:cNvSpPr txBox="1"/>
          <p:nvPr/>
        </p:nvSpPr>
        <p:spPr>
          <a:xfrm>
            <a:off x="7497654" y="4929979"/>
            <a:ext cx="88809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defRPr/>
            </a:pPr>
            <a:r>
              <a:rPr lang="en-US" sz="1050" b="1" err="1">
                <a:solidFill>
                  <a:srgbClr val="377E48"/>
                </a:solidFill>
                <a:latin typeface="Arial" panose="020B0604020202020204" pitchFamily="34" charset="0"/>
                <a:cs typeface="Arial" panose="020B0604020202020204" pitchFamily="34" charset="0"/>
              </a:rPr>
              <a:t>Ony</a:t>
            </a:r>
            <a:r>
              <a:rPr lang="en-US" sz="1050" b="1">
                <a:solidFill>
                  <a:srgbClr val="377E48"/>
                </a:solidFill>
                <a:latin typeface="Arial" panose="020B0604020202020204" pitchFamily="34" charset="0"/>
                <a:cs typeface="Arial" panose="020B0604020202020204" pitchFamily="34" charset="0"/>
              </a:rPr>
              <a:t>-Tec</a:t>
            </a:r>
            <a:r>
              <a:rPr lang="es-ES" sz="1050" b="1" baseline="30000">
                <a:solidFill>
                  <a:srgbClr val="377E48"/>
                </a:solidFill>
                <a:latin typeface="Arial" panose="020B0604020202020204" pitchFamily="34" charset="0"/>
                <a:ea typeface="+mn-lt"/>
                <a:cs typeface="Arial" panose="020B0604020202020204" pitchFamily="34" charset="0"/>
              </a:rPr>
              <a:t>®</a:t>
            </a:r>
            <a:endParaRPr lang="en-US" sz="1050" baseline="30000">
              <a:solidFill>
                <a:prstClr val="black"/>
              </a:solidFill>
              <a:latin typeface="Arial" panose="020B0604020202020204" pitchFamily="34" charset="0"/>
              <a:cs typeface="Arial" panose="020B0604020202020204" pitchFamily="34" charset="0"/>
            </a:endParaRPr>
          </a:p>
        </p:txBody>
      </p:sp>
      <p:sp>
        <p:nvSpPr>
          <p:cNvPr id="60" name="TextBox 8">
            <a:extLst>
              <a:ext uri="{FF2B5EF4-FFF2-40B4-BE49-F238E27FC236}">
                <a16:creationId xmlns:a16="http://schemas.microsoft.com/office/drawing/2014/main" id="{9926B13E-9E2C-564C-A810-AF392E79F372}"/>
              </a:ext>
            </a:extLst>
          </p:cNvPr>
          <p:cNvSpPr txBox="1"/>
          <p:nvPr/>
        </p:nvSpPr>
        <p:spPr>
          <a:xfrm>
            <a:off x="10203856" y="4915334"/>
            <a:ext cx="88809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defRPr/>
            </a:pPr>
            <a:r>
              <a:rPr lang="es-ES" sz="1050" b="1">
                <a:solidFill>
                  <a:prstClr val="black"/>
                </a:solidFill>
                <a:latin typeface="Arial" panose="020B0604020202020204" pitchFamily="34" charset="0"/>
                <a:ea typeface="+mn-lt"/>
                <a:cs typeface="Arial" panose="020B0604020202020204" pitchFamily="34" charset="0"/>
              </a:rPr>
              <a:t>Placebo</a:t>
            </a:r>
            <a:endParaRPr lang="en-US" sz="1050">
              <a:solidFill>
                <a:prstClr val="black"/>
              </a:solidFill>
              <a:latin typeface="Arial" panose="020B0604020202020204" pitchFamily="34" charset="0"/>
              <a:cs typeface="Arial" panose="020B0604020202020204" pitchFamily="34" charset="0"/>
            </a:endParaRPr>
          </a:p>
        </p:txBody>
      </p:sp>
      <p:sp>
        <p:nvSpPr>
          <p:cNvPr id="22" name="Marcador de texto 31">
            <a:extLst>
              <a:ext uri="{FF2B5EF4-FFF2-40B4-BE49-F238E27FC236}">
                <a16:creationId xmlns:a16="http://schemas.microsoft.com/office/drawing/2014/main" id="{CF740612-7FC3-2A4C-98F3-7360D3A8AB81}"/>
              </a:ext>
            </a:extLst>
          </p:cNvPr>
          <p:cNvSpPr txBox="1">
            <a:spLocks/>
          </p:cNvSpPr>
          <p:nvPr/>
        </p:nvSpPr>
        <p:spPr>
          <a:xfrm>
            <a:off x="589935" y="5788713"/>
            <a:ext cx="8435975" cy="2446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r-FR" sz="800" b="1">
                <a:solidFill>
                  <a:srgbClr val="377E48"/>
                </a:solidFill>
                <a:latin typeface="Arial" panose="020B0604020202020204" pitchFamily="34" charset="0"/>
                <a:cs typeface="Arial" panose="020B0604020202020204" pitchFamily="34" charset="0"/>
              </a:rPr>
              <a:t>1. </a:t>
            </a:r>
            <a:r>
              <a:rPr lang="fr-FR" sz="800">
                <a:solidFill>
                  <a:prstClr val="black"/>
                </a:solidFill>
                <a:latin typeface="Arial" panose="020B0604020202020204" pitchFamily="34" charset="0"/>
                <a:cs typeface="Arial" panose="020B0604020202020204" pitchFamily="34" charset="0"/>
              </a:rPr>
              <a:t>Baran R, </a:t>
            </a:r>
            <a:r>
              <a:rPr lang="fr-FR" sz="800" i="1">
                <a:solidFill>
                  <a:prstClr val="black"/>
                </a:solidFill>
                <a:latin typeface="Arial" panose="020B0604020202020204" pitchFamily="34" charset="0"/>
                <a:cs typeface="Arial" panose="020B0604020202020204" pitchFamily="34" charset="0"/>
              </a:rPr>
              <a:t>et al. </a:t>
            </a:r>
            <a:r>
              <a:rPr lang="fr-FR" sz="800">
                <a:solidFill>
                  <a:prstClr val="black"/>
                </a:solidFill>
                <a:latin typeface="Arial" panose="020B0604020202020204" pitchFamily="34" charset="0"/>
                <a:cs typeface="Arial" panose="020B0604020202020204" pitchFamily="34" charset="0"/>
              </a:rPr>
              <a:t>J </a:t>
            </a:r>
            <a:r>
              <a:rPr lang="fr-FR" sz="800" err="1">
                <a:solidFill>
                  <a:prstClr val="black"/>
                </a:solidFill>
                <a:latin typeface="Arial" panose="020B0604020202020204" pitchFamily="34" charset="0"/>
                <a:cs typeface="Arial" panose="020B0604020202020204" pitchFamily="34" charset="0"/>
              </a:rPr>
              <a:t>Eur</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Acad</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Dermatol</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Venereol</a:t>
            </a:r>
            <a:r>
              <a:rPr lang="fr-FR" sz="800">
                <a:solidFill>
                  <a:prstClr val="black"/>
                </a:solidFill>
                <a:latin typeface="Arial" panose="020B0604020202020204" pitchFamily="34" charset="0"/>
                <a:cs typeface="Arial" panose="020B0604020202020204" pitchFamily="34" charset="0"/>
              </a:rPr>
              <a:t>. 2009;23(7):773-81.</a:t>
            </a:r>
          </a:p>
        </p:txBody>
      </p:sp>
      <p:sp>
        <p:nvSpPr>
          <p:cNvPr id="23" name="Rectángulo 22">
            <a:extLst>
              <a:ext uri="{FF2B5EF4-FFF2-40B4-BE49-F238E27FC236}">
                <a16:creationId xmlns:a16="http://schemas.microsoft.com/office/drawing/2014/main" id="{32C5EBFA-9AF6-3341-ADC2-083B84544966}"/>
              </a:ext>
            </a:extLst>
          </p:cNvPr>
          <p:cNvSpPr/>
          <p:nvPr/>
        </p:nvSpPr>
        <p:spPr>
          <a:xfrm>
            <a:off x="589936" y="5395851"/>
            <a:ext cx="11135032" cy="410882"/>
          </a:xfrm>
          <a:prstGeom prst="rect">
            <a:avLst/>
          </a:prstGeom>
        </p:spPr>
        <p:txBody>
          <a:bodyPr wrap="square">
            <a:spAutoFit/>
          </a:bodyPr>
          <a:lstStyle/>
          <a:p>
            <a:pPr eaLnBrk="0" fontAlgn="base" hangingPunct="0">
              <a:spcBef>
                <a:spcPct val="30000"/>
              </a:spcBef>
              <a:spcAft>
                <a:spcPct val="0"/>
              </a:spcAft>
              <a:defRPr/>
            </a:pPr>
            <a:r>
              <a:rPr lang="es-ES" sz="900" b="1">
                <a:solidFill>
                  <a:prstClr val="black"/>
                </a:solidFill>
              </a:rPr>
              <a:t>La tasa de curación </a:t>
            </a:r>
            <a:r>
              <a:rPr lang="es-ES" sz="900">
                <a:solidFill>
                  <a:prstClr val="black"/>
                </a:solidFill>
              </a:rPr>
              <a:t>completa se define como la conversión a negativo tanto de la microscopía KOH como del cultivo fúngico y el crecimiento del 100% de una uña sana.</a:t>
            </a:r>
            <a:r>
              <a:rPr lang="en-GB" sz="900" b="1">
                <a:solidFill>
                  <a:prstClr val="black"/>
                </a:solidFill>
              </a:rPr>
              <a:t> </a:t>
            </a:r>
          </a:p>
          <a:p>
            <a:pPr eaLnBrk="0" fontAlgn="base" hangingPunct="0">
              <a:spcBef>
                <a:spcPct val="30000"/>
              </a:spcBef>
              <a:spcAft>
                <a:spcPct val="0"/>
              </a:spcAft>
              <a:defRPr/>
            </a:pPr>
            <a:r>
              <a:rPr lang="en-GB" sz="900" b="1">
                <a:solidFill>
                  <a:prstClr val="black"/>
                </a:solidFill>
              </a:rPr>
              <a:t>HPCH: </a:t>
            </a:r>
            <a:r>
              <a:rPr lang="en-GB" sz="900" err="1">
                <a:solidFill>
                  <a:prstClr val="black"/>
                </a:solidFill>
              </a:rPr>
              <a:t>hidroxipropil</a:t>
            </a:r>
            <a:r>
              <a:rPr lang="en-GB" sz="900">
                <a:solidFill>
                  <a:prstClr val="black"/>
                </a:solidFill>
              </a:rPr>
              <a:t> chitosan; </a:t>
            </a:r>
            <a:r>
              <a:rPr lang="en-GB" sz="900" b="1">
                <a:solidFill>
                  <a:prstClr val="black"/>
                </a:solidFill>
              </a:rPr>
              <a:t>KOH: </a:t>
            </a:r>
            <a:r>
              <a:rPr lang="en-GB" sz="900" err="1">
                <a:solidFill>
                  <a:prstClr val="black"/>
                </a:solidFill>
              </a:rPr>
              <a:t>hidróxido</a:t>
            </a:r>
            <a:r>
              <a:rPr lang="en-GB" sz="900">
                <a:solidFill>
                  <a:prstClr val="black"/>
                </a:solidFill>
              </a:rPr>
              <a:t> de </a:t>
            </a:r>
            <a:r>
              <a:rPr lang="en-GB" sz="900" err="1">
                <a:solidFill>
                  <a:prstClr val="black"/>
                </a:solidFill>
              </a:rPr>
              <a:t>potasio</a:t>
            </a:r>
            <a:r>
              <a:rPr lang="en-GB" sz="900">
                <a:solidFill>
                  <a:prstClr val="black"/>
                </a:solidFill>
              </a:rPr>
              <a:t>. </a:t>
            </a:r>
          </a:p>
        </p:txBody>
      </p:sp>
      <p:pic>
        <p:nvPicPr>
          <p:cNvPr id="30" name="Imagen 29" descr="Texto&#10;&#10;Descripción generada automáticamente con confianza media">
            <a:extLst>
              <a:ext uri="{FF2B5EF4-FFF2-40B4-BE49-F238E27FC236}">
                <a16:creationId xmlns:a16="http://schemas.microsoft.com/office/drawing/2014/main" id="{02935A0E-6FED-A942-A174-AA25C4638205}"/>
              </a:ext>
            </a:extLst>
          </p:cNvPr>
          <p:cNvPicPr>
            <a:picLocks noChangeAspect="1"/>
          </p:cNvPicPr>
          <p:nvPr/>
        </p:nvPicPr>
        <p:blipFill>
          <a:blip r:embed="rId6"/>
          <a:stretch>
            <a:fillRect/>
          </a:stretch>
        </p:blipFill>
        <p:spPr>
          <a:xfrm>
            <a:off x="1155810" y="2437700"/>
            <a:ext cx="1870724" cy="379568"/>
          </a:xfrm>
          <a:prstGeom prst="rect">
            <a:avLst/>
          </a:prstGeom>
        </p:spPr>
      </p:pic>
      <p:pic>
        <p:nvPicPr>
          <p:cNvPr id="31" name="Imagen 30" descr="Texto&#10;&#10;Descripción generada automáticamente con confianza media">
            <a:extLst>
              <a:ext uri="{FF2B5EF4-FFF2-40B4-BE49-F238E27FC236}">
                <a16:creationId xmlns:a16="http://schemas.microsoft.com/office/drawing/2014/main" id="{6191F2C3-1619-204A-AB68-FAE5A612AB85}"/>
              </a:ext>
            </a:extLst>
          </p:cNvPr>
          <p:cNvPicPr>
            <a:picLocks noChangeAspect="1"/>
          </p:cNvPicPr>
          <p:nvPr/>
        </p:nvPicPr>
        <p:blipFill>
          <a:blip r:embed="rId6"/>
          <a:stretch>
            <a:fillRect/>
          </a:stretch>
        </p:blipFill>
        <p:spPr>
          <a:xfrm>
            <a:off x="1155810" y="2734623"/>
            <a:ext cx="1870724" cy="379568"/>
          </a:xfrm>
          <a:prstGeom prst="rect">
            <a:avLst/>
          </a:prstGeom>
        </p:spPr>
      </p:pic>
      <p:pic>
        <p:nvPicPr>
          <p:cNvPr id="32" name="Imagen 31" descr="Texto&#10;&#10;Descripción generada automáticamente con confianza media">
            <a:extLst>
              <a:ext uri="{FF2B5EF4-FFF2-40B4-BE49-F238E27FC236}">
                <a16:creationId xmlns:a16="http://schemas.microsoft.com/office/drawing/2014/main" id="{55F7A9E9-66CE-804F-8E80-809B35DEF7B9}"/>
              </a:ext>
            </a:extLst>
          </p:cNvPr>
          <p:cNvPicPr>
            <a:picLocks noChangeAspect="1"/>
          </p:cNvPicPr>
          <p:nvPr/>
        </p:nvPicPr>
        <p:blipFill>
          <a:blip r:embed="rId6"/>
          <a:stretch>
            <a:fillRect/>
          </a:stretch>
        </p:blipFill>
        <p:spPr>
          <a:xfrm>
            <a:off x="1155810" y="2152794"/>
            <a:ext cx="1870724" cy="379568"/>
          </a:xfrm>
          <a:prstGeom prst="rect">
            <a:avLst/>
          </a:prstGeom>
        </p:spPr>
      </p:pic>
      <p:sp>
        <p:nvSpPr>
          <p:cNvPr id="33" name="TextBox 12">
            <a:extLst>
              <a:ext uri="{FF2B5EF4-FFF2-40B4-BE49-F238E27FC236}">
                <a16:creationId xmlns:a16="http://schemas.microsoft.com/office/drawing/2014/main" id="{5346663A-D6F8-E541-BB1E-1C35895D07C4}"/>
              </a:ext>
            </a:extLst>
          </p:cNvPr>
          <p:cNvSpPr txBox="1"/>
          <p:nvPr/>
        </p:nvSpPr>
        <p:spPr>
          <a:xfrm rot="16200000">
            <a:off x="-122583" y="3071310"/>
            <a:ext cx="15634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de </a:t>
            </a:r>
            <a:r>
              <a:rPr kumimoji="0" lang="en-US" sz="1000" b="1"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pacientes</a:t>
            </a:r>
            <a:endPar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824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3"/>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03. Evidencia clínica de Ony-Tec</a:t>
            </a:r>
            <a:r>
              <a:rPr lang="es-ES" sz="3000" b="1" baseline="30000">
                <a:solidFill>
                  <a:srgbClr val="377E48"/>
                </a:solidFill>
                <a:latin typeface="Arial" panose="020B0604020202020204" pitchFamily="34" charset="0"/>
                <a:cs typeface="Arial" panose="020B0604020202020204" pitchFamily="34" charset="0"/>
              </a:rPr>
              <a:t>®</a:t>
            </a:r>
            <a:r>
              <a:rPr lang="es-ES" sz="3000" b="1">
                <a:solidFill>
                  <a:srgbClr val="377E48"/>
                </a:solidFill>
                <a:latin typeface="Arial" panose="020B0604020202020204" pitchFamily="34" charset="0"/>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7154115" y="2084923"/>
            <a:ext cx="4081152" cy="738664"/>
          </a:xfrm>
          <a:prstGeom prst="rect">
            <a:avLst/>
          </a:prstGeom>
        </p:spPr>
        <p:txBody>
          <a:bodyPr wrap="square" lIns="91440" tIns="45720" rIns="91440" bIns="45720" anchor="t">
            <a:spAutoFit/>
          </a:bodyPr>
          <a:lstStyle/>
          <a:p>
            <a:pPr lvl="0" defTabSz="457200">
              <a:defRPr/>
            </a:pPr>
            <a:r>
              <a:rPr lang="en-GB" sz="1400">
                <a:latin typeface="Arial" panose="020B0604020202020204" pitchFamily="34" charset="0"/>
                <a:cs typeface="Arial" panose="020B0604020202020204" pitchFamily="34" charset="0"/>
              </a:rPr>
              <a:t>La </a:t>
            </a:r>
            <a:r>
              <a:rPr lang="en-GB" sz="1400" b="1" err="1">
                <a:solidFill>
                  <a:srgbClr val="377E48"/>
                </a:solidFill>
                <a:latin typeface="Arial" panose="020B0604020202020204" pitchFamily="34" charset="0"/>
                <a:cs typeface="Arial" panose="020B0604020202020204" pitchFamily="34" charset="0"/>
              </a:rPr>
              <a:t>tasa</a:t>
            </a:r>
            <a:r>
              <a:rPr lang="en-GB" sz="1400" b="1">
                <a:solidFill>
                  <a:srgbClr val="377E48"/>
                </a:solidFill>
                <a:latin typeface="Arial" panose="020B0604020202020204" pitchFamily="34" charset="0"/>
                <a:cs typeface="Arial" panose="020B0604020202020204" pitchFamily="34" charset="0"/>
              </a:rPr>
              <a:t> de </a:t>
            </a:r>
            <a:r>
              <a:rPr lang="en-GB" sz="1400" b="1" err="1">
                <a:solidFill>
                  <a:srgbClr val="377E48"/>
                </a:solidFill>
                <a:latin typeface="Arial" panose="020B0604020202020204" pitchFamily="34" charset="0"/>
                <a:cs typeface="Arial" panose="020B0604020202020204" pitchFamily="34" charset="0"/>
              </a:rPr>
              <a:t>respuesta</a:t>
            </a:r>
            <a:r>
              <a:rPr lang="en-GB" sz="1400" b="1">
                <a:solidFill>
                  <a:srgbClr val="377E48"/>
                </a:solidFill>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rPr>
              <a:t>es un </a:t>
            </a:r>
            <a:r>
              <a:rPr lang="en-GB" sz="1400" b="1">
                <a:solidFill>
                  <a:srgbClr val="377E48"/>
                </a:solidFill>
                <a:latin typeface="Arial" panose="020B0604020202020204" pitchFamily="34" charset="0"/>
                <a:cs typeface="Arial" panose="020B0604020202020204" pitchFamily="34" charset="0"/>
              </a:rPr>
              <a:t>66 % superior con </a:t>
            </a:r>
            <a:r>
              <a:rPr lang="en-GB" sz="1400" b="1" err="1">
                <a:solidFill>
                  <a:srgbClr val="377E48"/>
                </a:solidFill>
                <a:latin typeface="Arial" panose="020B0604020202020204" pitchFamily="34" charset="0"/>
                <a:cs typeface="Arial" panose="020B0604020202020204" pitchFamily="34" charset="0"/>
              </a:rPr>
              <a:t>Ony</a:t>
            </a:r>
            <a:r>
              <a:rPr lang="en-GB" sz="1400" b="1">
                <a:solidFill>
                  <a:srgbClr val="377E48"/>
                </a:solidFill>
                <a:latin typeface="Arial" panose="020B0604020202020204" pitchFamily="34" charset="0"/>
                <a:cs typeface="Arial" panose="020B0604020202020204" pitchFamily="34" charset="0"/>
              </a:rPr>
              <a:t>-Tec</a:t>
            </a:r>
            <a:r>
              <a:rPr lang="en-GB" sz="1400" b="1" baseline="30000">
                <a:solidFill>
                  <a:srgbClr val="377E48"/>
                </a:solidFill>
                <a:latin typeface="Arial" panose="020B0604020202020204" pitchFamily="34" charset="0"/>
                <a:cs typeface="Arial" panose="020B0604020202020204" pitchFamily="34" charset="0"/>
              </a:rPr>
              <a:t>®</a:t>
            </a:r>
            <a:r>
              <a:rPr lang="en-GB" sz="1400" b="1">
                <a:solidFill>
                  <a:srgbClr val="377E48"/>
                </a:solidFill>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comparación</a:t>
            </a:r>
            <a:r>
              <a:rPr lang="en-GB" sz="1400">
                <a:latin typeface="Arial" panose="020B0604020202020204" pitchFamily="34" charset="0"/>
                <a:cs typeface="Arial" panose="020B0604020202020204" pitchFamily="34" charset="0"/>
              </a:rPr>
              <a:t> con la </a:t>
            </a:r>
            <a:r>
              <a:rPr lang="en-GB" sz="1400" err="1">
                <a:latin typeface="Arial" panose="020B0604020202020204" pitchFamily="34" charset="0"/>
                <a:cs typeface="Arial" panose="020B0604020202020204" pitchFamily="34" charset="0"/>
              </a:rPr>
              <a:t>laca</a:t>
            </a:r>
            <a:r>
              <a:rPr lang="en-GB" sz="1400">
                <a:latin typeface="Arial" panose="020B0604020202020204" pitchFamily="34" charset="0"/>
                <a:cs typeface="Arial" panose="020B0604020202020204" pitchFamily="34" charset="0"/>
              </a:rPr>
              <a:t> de </a:t>
            </a:r>
            <a:r>
              <a:rPr lang="en-GB" sz="1400" err="1">
                <a:latin typeface="Arial" panose="020B0604020202020204" pitchFamily="34" charset="0"/>
                <a:cs typeface="Arial" panose="020B0604020202020204" pitchFamily="34" charset="0"/>
              </a:rPr>
              <a:t>referencia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la </a:t>
            </a:r>
            <a:r>
              <a:rPr lang="en-GB" sz="1400" err="1">
                <a:latin typeface="Arial" panose="020B0604020202020204" pitchFamily="34" charset="0"/>
                <a:cs typeface="Arial" panose="020B0604020202020204" pitchFamily="34" charset="0"/>
              </a:rPr>
              <a:t>semana</a:t>
            </a:r>
            <a:r>
              <a:rPr lang="en-GB" sz="1400">
                <a:latin typeface="Arial" panose="020B0604020202020204" pitchFamily="34" charset="0"/>
                <a:cs typeface="Arial" panose="020B0604020202020204" pitchFamily="34" charset="0"/>
              </a:rPr>
              <a:t> 60 (28,7 % </a:t>
            </a:r>
            <a:r>
              <a:rPr lang="en-GB" sz="1400" i="1">
                <a:latin typeface="Arial" panose="020B0604020202020204" pitchFamily="34" charset="0"/>
                <a:cs typeface="Arial" panose="020B0604020202020204" pitchFamily="34" charset="0"/>
              </a:rPr>
              <a:t>vs</a:t>
            </a:r>
            <a:r>
              <a:rPr lang="en-GB" sz="1400">
                <a:latin typeface="Arial" panose="020B0604020202020204" pitchFamily="34" charset="0"/>
                <a:cs typeface="Arial" panose="020B0604020202020204" pitchFamily="34" charset="0"/>
              </a:rPr>
              <a:t>. 17,3 %).</a:t>
            </a:r>
            <a:r>
              <a:rPr lang="en-GB" sz="1400" baseline="30000">
                <a:latin typeface="Arial" panose="020B0604020202020204" pitchFamily="34" charset="0"/>
                <a:cs typeface="Arial" panose="020B0604020202020204" pitchFamily="34" charset="0"/>
              </a:rPr>
              <a:t>1</a:t>
            </a:r>
          </a:p>
        </p:txBody>
      </p:sp>
      <p:sp>
        <p:nvSpPr>
          <p:cNvPr id="14" name="Marcador de texto 31">
            <a:extLst>
              <a:ext uri="{FF2B5EF4-FFF2-40B4-BE49-F238E27FC236}">
                <a16:creationId xmlns:a16="http://schemas.microsoft.com/office/drawing/2014/main" id="{5379BF0D-A624-4847-9727-9419DC960B77}"/>
              </a:ext>
            </a:extLst>
          </p:cNvPr>
          <p:cNvSpPr txBox="1">
            <a:spLocks/>
          </p:cNvSpPr>
          <p:nvPr/>
        </p:nvSpPr>
        <p:spPr>
          <a:xfrm>
            <a:off x="645877" y="5916814"/>
            <a:ext cx="8435975" cy="2446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r-FR" sz="800" b="1">
                <a:solidFill>
                  <a:srgbClr val="377E48"/>
                </a:solidFill>
                <a:latin typeface="Arial" panose="020B0604020202020204" pitchFamily="34" charset="0"/>
                <a:cs typeface="Arial" panose="020B0604020202020204" pitchFamily="34" charset="0"/>
              </a:rPr>
              <a:t>1. </a:t>
            </a:r>
            <a:r>
              <a:rPr lang="fr-FR" sz="800">
                <a:solidFill>
                  <a:prstClr val="black"/>
                </a:solidFill>
                <a:latin typeface="Arial" panose="020B0604020202020204" pitchFamily="34" charset="0"/>
                <a:cs typeface="Arial" panose="020B0604020202020204" pitchFamily="34" charset="0"/>
              </a:rPr>
              <a:t>Baran R, </a:t>
            </a:r>
            <a:r>
              <a:rPr lang="fr-FR" sz="800" i="1">
                <a:solidFill>
                  <a:prstClr val="black"/>
                </a:solidFill>
                <a:latin typeface="Arial" panose="020B0604020202020204" pitchFamily="34" charset="0"/>
                <a:cs typeface="Arial" panose="020B0604020202020204" pitchFamily="34" charset="0"/>
              </a:rPr>
              <a:t>et al. </a:t>
            </a:r>
            <a:r>
              <a:rPr lang="fr-FR" sz="800">
                <a:solidFill>
                  <a:prstClr val="black"/>
                </a:solidFill>
                <a:latin typeface="Arial" panose="020B0604020202020204" pitchFamily="34" charset="0"/>
                <a:cs typeface="Arial" panose="020B0604020202020204" pitchFamily="34" charset="0"/>
              </a:rPr>
              <a:t>J </a:t>
            </a:r>
            <a:r>
              <a:rPr lang="fr-FR" sz="800" err="1">
                <a:solidFill>
                  <a:prstClr val="black"/>
                </a:solidFill>
                <a:latin typeface="Arial" panose="020B0604020202020204" pitchFamily="34" charset="0"/>
                <a:cs typeface="Arial" panose="020B0604020202020204" pitchFamily="34" charset="0"/>
              </a:rPr>
              <a:t>Eur</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Acad</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Dermatol</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Venereol</a:t>
            </a:r>
            <a:r>
              <a:rPr lang="fr-FR" sz="800">
                <a:solidFill>
                  <a:prstClr val="black"/>
                </a:solidFill>
                <a:latin typeface="Arial" panose="020B0604020202020204" pitchFamily="34" charset="0"/>
                <a:cs typeface="Arial" panose="020B0604020202020204" pitchFamily="34" charset="0"/>
              </a:rPr>
              <a:t>. 2009;23(7):773-81.</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Estudio fundamental (estudio </a:t>
            </a:r>
            <a:r>
              <a:rPr lang="es-ES" sz="2000" b="1" err="1">
                <a:latin typeface="Arial" panose="020B0604020202020204" pitchFamily="34" charset="0"/>
                <a:cs typeface="Arial" panose="020B0604020202020204" pitchFamily="34" charset="0"/>
              </a:rPr>
              <a:t>pivotal</a:t>
            </a:r>
            <a:r>
              <a:rPr lang="es-ES" sz="2000" b="1">
                <a:latin typeface="Arial" panose="020B0604020202020204" pitchFamily="34" charset="0"/>
                <a:cs typeface="Arial" panose="020B0604020202020204" pitchFamily="34" charset="0"/>
              </a:rPr>
              <a:t>) Ony-Tec</a:t>
            </a:r>
            <a:r>
              <a:rPr lang="es-ES" sz="2000" b="1" baseline="30000">
                <a:latin typeface="Arial" panose="020B0604020202020204" pitchFamily="34" charset="0"/>
                <a:cs typeface="Arial" panose="020B0604020202020204" pitchFamily="34" charset="0"/>
              </a:rPr>
              <a:t>®</a:t>
            </a:r>
            <a:r>
              <a:rPr lang="es-ES" sz="2000" b="1">
                <a:latin typeface="Arial" panose="020B0604020202020204" pitchFamily="34" charset="0"/>
                <a:cs typeface="Arial" panose="020B0604020202020204" pitchFamily="34" charset="0"/>
              </a:rPr>
              <a:t> </a:t>
            </a:r>
            <a:r>
              <a:rPr lang="es-ES" sz="2000" b="1" i="1">
                <a:latin typeface="Arial" panose="020B0604020202020204" pitchFamily="34" charset="0"/>
                <a:cs typeface="Arial" panose="020B0604020202020204" pitchFamily="34" charset="0"/>
              </a:rPr>
              <a:t>vs</a:t>
            </a:r>
            <a:r>
              <a:rPr lang="es-ES" sz="2000" b="1">
                <a:latin typeface="Arial" panose="020B0604020202020204" pitchFamily="34" charset="0"/>
                <a:cs typeface="Arial" panose="020B0604020202020204" pitchFamily="34" charset="0"/>
              </a:rPr>
              <a:t>. </a:t>
            </a:r>
            <a:r>
              <a:rPr lang="es-ES" sz="2000" b="1" err="1">
                <a:latin typeface="Arial" panose="020B0604020202020204" pitchFamily="34" charset="0"/>
                <a:cs typeface="Arial" panose="020B0604020202020204" pitchFamily="34" charset="0"/>
              </a:rPr>
              <a:t>ciclopirox</a:t>
            </a:r>
            <a:r>
              <a:rPr lang="es-ES" sz="2000" b="1">
                <a:latin typeface="Arial" panose="020B0604020202020204" pitchFamily="34" charset="0"/>
                <a:cs typeface="Arial" panose="020B0604020202020204" pitchFamily="34" charset="0"/>
              </a:rPr>
              <a:t> no soluble</a:t>
            </a:r>
            <a:r>
              <a:rPr lang="es-ES" sz="2000" b="1" baseline="30000">
                <a:latin typeface="Arial" panose="020B0604020202020204" pitchFamily="34" charset="0"/>
                <a:cs typeface="Arial" panose="020B0604020202020204" pitchFamily="34" charset="0"/>
              </a:rPr>
              <a:t>1</a:t>
            </a:r>
          </a:p>
        </p:txBody>
      </p:sp>
      <p:sp>
        <p:nvSpPr>
          <p:cNvPr id="25" name="CuadroTexto 24">
            <a:extLst>
              <a:ext uri="{FF2B5EF4-FFF2-40B4-BE49-F238E27FC236}">
                <a16:creationId xmlns:a16="http://schemas.microsoft.com/office/drawing/2014/main" id="{9640A321-D01F-854A-8199-9F3B782C23C4}"/>
              </a:ext>
            </a:extLst>
          </p:cNvPr>
          <p:cNvSpPr txBox="1"/>
          <p:nvPr/>
        </p:nvSpPr>
        <p:spPr>
          <a:xfrm>
            <a:off x="988191" y="4903612"/>
            <a:ext cx="5470729" cy="338554"/>
          </a:xfrm>
          <a:prstGeom prst="rect">
            <a:avLst/>
          </a:prstGeom>
          <a:noFill/>
        </p:spPr>
        <p:txBody>
          <a:bodyPr wrap="square" lIns="91440" tIns="45720" rIns="91440" bIns="45720" rtlCol="0" anchor="t">
            <a:spAutoFit/>
          </a:bodyPr>
          <a:lstStyle/>
          <a:p>
            <a:pPr lvl="0" defTabSz="457200">
              <a:defRPr/>
            </a:pPr>
            <a:r>
              <a:rPr lang="en-GB" sz="800">
                <a:solidFill>
                  <a:prstClr val="black"/>
                </a:solidFill>
                <a:latin typeface="Arial" panose="020B0604020202020204" pitchFamily="34" charset="0"/>
                <a:cs typeface="Arial" panose="020B0604020202020204" pitchFamily="34" charset="0"/>
              </a:rPr>
              <a:t>*Ciclopirox 80 mg/g HPCH </a:t>
            </a:r>
            <a:r>
              <a:rPr lang="en-GB" sz="800" i="1">
                <a:solidFill>
                  <a:prstClr val="black"/>
                </a:solidFill>
                <a:latin typeface="Arial" panose="020B0604020202020204" pitchFamily="34" charset="0"/>
                <a:cs typeface="Arial" panose="020B0604020202020204" pitchFamily="34" charset="0"/>
              </a:rPr>
              <a:t>vs</a:t>
            </a:r>
            <a:r>
              <a:rPr lang="en-GB" sz="800">
                <a:solidFill>
                  <a:prstClr val="black"/>
                </a:solidFill>
                <a:latin typeface="Arial" panose="020B0604020202020204" pitchFamily="34" charset="0"/>
                <a:cs typeface="Arial" panose="020B0604020202020204" pitchFamily="34" charset="0"/>
              </a:rPr>
              <a:t>. placebo (</a:t>
            </a:r>
            <a:r>
              <a:rPr lang="en-GB" sz="800" i="1">
                <a:solidFill>
                  <a:prstClr val="black"/>
                </a:solidFill>
                <a:latin typeface="Arial" panose="020B0604020202020204" pitchFamily="34" charset="0"/>
                <a:cs typeface="Arial" panose="020B0604020202020204" pitchFamily="34" charset="0"/>
              </a:rPr>
              <a:t>p</a:t>
            </a:r>
            <a:r>
              <a:rPr lang="en-GB" sz="800">
                <a:solidFill>
                  <a:prstClr val="black"/>
                </a:solidFill>
                <a:latin typeface="Arial" panose="020B0604020202020204" pitchFamily="34" charset="0"/>
                <a:cs typeface="Arial" panose="020B0604020202020204" pitchFamily="34" charset="0"/>
              </a:rPr>
              <a:t> = 0.0002.**Ciclopirox 80 mg/g HPCH </a:t>
            </a:r>
            <a:r>
              <a:rPr lang="en-GB" sz="800" i="1">
                <a:solidFill>
                  <a:prstClr val="black"/>
                </a:solidFill>
                <a:latin typeface="Arial" panose="020B0604020202020204" pitchFamily="34" charset="0"/>
                <a:cs typeface="Arial" panose="020B0604020202020204" pitchFamily="34" charset="0"/>
              </a:rPr>
              <a:t>vs</a:t>
            </a:r>
            <a:r>
              <a:rPr lang="en-GB" sz="800">
                <a:solidFill>
                  <a:prstClr val="black"/>
                </a:solidFill>
                <a:latin typeface="Arial" panose="020B0604020202020204" pitchFamily="34" charset="0"/>
                <a:cs typeface="Arial" panose="020B0604020202020204" pitchFamily="34" charset="0"/>
              </a:rPr>
              <a:t>. placebo (</a:t>
            </a:r>
            <a:r>
              <a:rPr lang="en-GB" sz="800" i="1">
                <a:solidFill>
                  <a:prstClr val="black"/>
                </a:solidFill>
                <a:latin typeface="Arial" panose="020B0604020202020204" pitchFamily="34" charset="0"/>
                <a:cs typeface="Arial" panose="020B0604020202020204" pitchFamily="34" charset="0"/>
              </a:rPr>
              <a:t>p</a:t>
            </a:r>
            <a:r>
              <a:rPr lang="en-GB" sz="800">
                <a:solidFill>
                  <a:prstClr val="black"/>
                </a:solidFill>
                <a:latin typeface="Arial" panose="020B0604020202020204" pitchFamily="34" charset="0"/>
                <a:cs typeface="Arial" panose="020B0604020202020204" pitchFamily="34" charset="0"/>
              </a:rPr>
              <a:t> = 0,0217). ***Ciclopirox 80 mg/g HPCH </a:t>
            </a:r>
            <a:r>
              <a:rPr lang="en-GB" sz="800" i="1">
                <a:solidFill>
                  <a:prstClr val="black"/>
                </a:solidFill>
                <a:latin typeface="Arial" panose="020B0604020202020204" pitchFamily="34" charset="0"/>
                <a:cs typeface="Arial" panose="020B0604020202020204" pitchFamily="34" charset="0"/>
              </a:rPr>
              <a:t>vs</a:t>
            </a:r>
            <a:r>
              <a:rPr lang="en-GB" sz="800">
                <a:solidFill>
                  <a:prstClr val="black"/>
                </a:solidFill>
                <a:latin typeface="Arial" panose="020B0604020202020204" pitchFamily="34" charset="0"/>
                <a:cs typeface="Arial" panose="020B0604020202020204" pitchFamily="34" charset="0"/>
              </a:rPr>
              <a:t>. ciclopirox de </a:t>
            </a:r>
            <a:r>
              <a:rPr lang="en-GB" sz="800" err="1">
                <a:solidFill>
                  <a:prstClr val="black"/>
                </a:solidFill>
                <a:latin typeface="Arial" panose="020B0604020202020204" pitchFamily="34" charset="0"/>
                <a:cs typeface="Arial" panose="020B0604020202020204" pitchFamily="34" charset="0"/>
              </a:rPr>
              <a:t>referencia</a:t>
            </a:r>
            <a:r>
              <a:rPr lang="en-GB" sz="800">
                <a:solidFill>
                  <a:prstClr val="black"/>
                </a:solidFill>
                <a:latin typeface="Arial" panose="020B0604020202020204" pitchFamily="34" charset="0"/>
                <a:cs typeface="Arial" panose="020B0604020202020204" pitchFamily="34" charset="0"/>
              </a:rPr>
              <a:t> (</a:t>
            </a:r>
            <a:r>
              <a:rPr lang="en-GB" sz="800" i="1">
                <a:solidFill>
                  <a:prstClr val="black"/>
                </a:solidFill>
                <a:latin typeface="Arial" panose="020B0604020202020204" pitchFamily="34" charset="0"/>
                <a:cs typeface="Arial" panose="020B0604020202020204" pitchFamily="34" charset="0"/>
              </a:rPr>
              <a:t>p</a:t>
            </a:r>
            <a:r>
              <a:rPr lang="en-GB" sz="800">
                <a:solidFill>
                  <a:prstClr val="black"/>
                </a:solidFill>
                <a:latin typeface="Arial" panose="020B0604020202020204" pitchFamily="34" charset="0"/>
                <a:cs typeface="Arial" panose="020B0604020202020204" pitchFamily="34" charset="0"/>
              </a:rPr>
              <a:t> &lt;0,05). </a:t>
            </a:r>
          </a:p>
        </p:txBody>
      </p:sp>
      <p:sp>
        <p:nvSpPr>
          <p:cNvPr id="26" name="CuadroTexto 25">
            <a:extLst>
              <a:ext uri="{FF2B5EF4-FFF2-40B4-BE49-F238E27FC236}">
                <a16:creationId xmlns:a16="http://schemas.microsoft.com/office/drawing/2014/main" id="{20F63735-D5C0-444D-BD6B-BCE87E9062CE}"/>
              </a:ext>
            </a:extLst>
          </p:cNvPr>
          <p:cNvSpPr txBox="1"/>
          <p:nvPr/>
        </p:nvSpPr>
        <p:spPr>
          <a:xfrm>
            <a:off x="891219" y="1761397"/>
            <a:ext cx="3258491"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TASA DE RESPUESTA</a:t>
            </a:r>
          </a:p>
        </p:txBody>
      </p:sp>
      <p:graphicFrame>
        <p:nvGraphicFramePr>
          <p:cNvPr id="48" name="Table 8">
            <a:extLst>
              <a:ext uri="{FF2B5EF4-FFF2-40B4-BE49-F238E27FC236}">
                <a16:creationId xmlns:a16="http://schemas.microsoft.com/office/drawing/2014/main" id="{486CCDFE-0327-164C-8E3B-E4D0A7EB7853}"/>
              </a:ext>
            </a:extLst>
          </p:cNvPr>
          <p:cNvGraphicFramePr>
            <a:graphicFrameLocks noGrp="1"/>
          </p:cNvGraphicFramePr>
          <p:nvPr>
            <p:extLst>
              <p:ext uri="{D42A27DB-BD31-4B8C-83A1-F6EECF244321}">
                <p14:modId xmlns:p14="http://schemas.microsoft.com/office/powerpoint/2010/main" val="3195046153"/>
              </p:ext>
            </p:extLst>
          </p:nvPr>
        </p:nvGraphicFramePr>
        <p:xfrm>
          <a:off x="7154116" y="3813753"/>
          <a:ext cx="3855472" cy="980297"/>
        </p:xfrm>
        <a:graphic>
          <a:graphicData uri="http://schemas.openxmlformats.org/drawingml/2006/table">
            <a:tbl>
              <a:tblPr firstRow="1" bandRow="1"/>
              <a:tblGrid>
                <a:gridCol w="3855472">
                  <a:extLst>
                    <a:ext uri="{9D8B030D-6E8A-4147-A177-3AD203B41FA5}">
                      <a16:colId xmlns:a16="http://schemas.microsoft.com/office/drawing/2014/main" val="4055134332"/>
                    </a:ext>
                  </a:extLst>
                </a:gridCol>
              </a:tblGrid>
              <a:tr h="35560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00" b="1" err="1">
                          <a:solidFill>
                            <a:schemeClr val="tx1"/>
                          </a:solidFill>
                          <a:latin typeface="Arial" panose="020B0604020202020204" pitchFamily="34" charset="0"/>
                          <a:cs typeface="Arial" panose="020B0604020202020204" pitchFamily="34" charset="0"/>
                        </a:rPr>
                        <a:t>Ony</a:t>
                      </a:r>
                      <a:r>
                        <a:rPr lang="en-US" sz="1000" b="1">
                          <a:solidFill>
                            <a:schemeClr val="tx1"/>
                          </a:solidFill>
                          <a:latin typeface="Arial" panose="020B0604020202020204" pitchFamily="34" charset="0"/>
                          <a:cs typeface="Arial" panose="020B0604020202020204" pitchFamily="34" charset="0"/>
                        </a:rPr>
                        <a:t>-Tec</a:t>
                      </a:r>
                      <a:r>
                        <a:rPr lang="en-US" sz="1000" b="1" baseline="30000">
                          <a:solidFill>
                            <a:schemeClr val="tx1"/>
                          </a:solidFill>
                          <a:latin typeface="Arial" panose="020B0604020202020204" pitchFamily="34" charset="0"/>
                          <a:cs typeface="Arial" panose="020B0604020202020204" pitchFamily="34" charset="0"/>
                        </a:rPr>
                        <a:t>® </a:t>
                      </a:r>
                      <a:r>
                        <a:rPr lang="en-US" sz="1000" b="1" i="1">
                          <a:solidFill>
                            <a:schemeClr val="tx1"/>
                          </a:solidFill>
                          <a:latin typeface="Arial" panose="020B0604020202020204" pitchFamily="34" charset="0"/>
                          <a:cs typeface="Arial" panose="020B0604020202020204" pitchFamily="34" charset="0"/>
                        </a:rPr>
                        <a:t>vs</a:t>
                      </a:r>
                      <a:r>
                        <a:rPr lang="en-US" sz="1000" b="1">
                          <a:solidFill>
                            <a:schemeClr val="tx1"/>
                          </a:solidFill>
                          <a:latin typeface="Arial" panose="020B0604020202020204" pitchFamily="34" charset="0"/>
                          <a:cs typeface="Arial" panose="020B0604020202020204" pitchFamily="34" charset="0"/>
                        </a:rPr>
                        <a:t>. ciclopirox 80 mg/g no soluble y </a:t>
                      </a:r>
                      <a:r>
                        <a:rPr lang="en-US" sz="1000" b="1" i="1">
                          <a:solidFill>
                            <a:schemeClr val="tx1"/>
                          </a:solidFill>
                          <a:latin typeface="Arial" panose="020B0604020202020204" pitchFamily="34" charset="0"/>
                          <a:cs typeface="Arial" panose="020B0604020202020204" pitchFamily="34" charset="0"/>
                        </a:rPr>
                        <a:t>vs</a:t>
                      </a:r>
                      <a:r>
                        <a:rPr lang="en-US" sz="1000" b="1">
                          <a:solidFill>
                            <a:schemeClr val="tx1"/>
                          </a:solidFill>
                          <a:latin typeface="Arial" panose="020B0604020202020204" pitchFamily="34" charset="0"/>
                          <a:cs typeface="Arial" panose="020B0604020202020204" pitchFamily="34" charset="0"/>
                        </a:rPr>
                        <a:t>.</a:t>
                      </a:r>
                      <a:r>
                        <a:rPr lang="en-US" sz="1000" b="1" i="1">
                          <a:solidFill>
                            <a:schemeClr val="tx1"/>
                          </a:solidFill>
                          <a:latin typeface="Arial" panose="020B0604020202020204" pitchFamily="34" charset="0"/>
                          <a:cs typeface="Arial" panose="020B0604020202020204" pitchFamily="34" charset="0"/>
                        </a:rPr>
                        <a:t> </a:t>
                      </a:r>
                      <a:r>
                        <a:rPr lang="en-US" sz="1000" b="1">
                          <a:solidFill>
                            <a:schemeClr val="tx1"/>
                          </a:solidFill>
                          <a:latin typeface="Arial" panose="020B0604020202020204" pitchFamily="34" charset="0"/>
                          <a:cs typeface="Arial" panose="020B0604020202020204" pitchFamily="34" charset="0"/>
                        </a:rPr>
                        <a:t>placebo</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2DBC5"/>
                    </a:solidFill>
                  </a:tcPr>
                </a:tc>
                <a:extLst>
                  <a:ext uri="{0D108BD9-81ED-4DB2-BD59-A6C34878D82A}">
                    <a16:rowId xmlns:a16="http://schemas.microsoft.com/office/drawing/2014/main" val="3200905379"/>
                  </a:ext>
                </a:extLst>
              </a:tr>
              <a:tr h="6246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Tx/>
                        <a:buBlip>
                          <a:blip r:embed="rId4"/>
                        </a:buBlip>
                      </a:pPr>
                      <a:r>
                        <a:rPr lang="en-US" sz="1000" b="0">
                          <a:solidFill>
                            <a:schemeClr val="tx1"/>
                          </a:solidFill>
                          <a:latin typeface="Arial" panose="020B0604020202020204" pitchFamily="34" charset="0"/>
                          <a:cs typeface="Arial" panose="020B0604020202020204" pitchFamily="34" charset="0"/>
                        </a:rPr>
                        <a:t>467 </a:t>
                      </a:r>
                      <a:r>
                        <a:rPr lang="en-US" sz="1000" b="0" err="1">
                          <a:solidFill>
                            <a:schemeClr val="tx1"/>
                          </a:solidFill>
                          <a:latin typeface="Arial" panose="020B0604020202020204" pitchFamily="34" charset="0"/>
                          <a:cs typeface="Arial" panose="020B0604020202020204" pitchFamily="34" charset="0"/>
                        </a:rPr>
                        <a:t>Pacientes</a:t>
                      </a:r>
                      <a:r>
                        <a:rPr lang="en-US" sz="1000" b="0">
                          <a:solidFill>
                            <a:schemeClr val="tx1"/>
                          </a:solidFill>
                          <a:latin typeface="Arial" panose="020B0604020202020204" pitchFamily="34" charset="0"/>
                          <a:cs typeface="Arial" panose="020B0604020202020204" pitchFamily="34" charset="0"/>
                        </a:rPr>
                        <a:t> con </a:t>
                      </a:r>
                      <a:r>
                        <a:rPr lang="en-US" sz="1000" b="0" err="1">
                          <a:solidFill>
                            <a:schemeClr val="tx1"/>
                          </a:solidFill>
                          <a:latin typeface="Arial" panose="020B0604020202020204" pitchFamily="34" charset="0"/>
                          <a:cs typeface="Arial" panose="020B0604020202020204" pitchFamily="34" charset="0"/>
                        </a:rPr>
                        <a:t>onicomicosis</a:t>
                      </a:r>
                      <a:endParaRPr lang="en-US" sz="1000" b="0">
                        <a:solidFill>
                          <a:schemeClr val="tx1"/>
                        </a:solidFill>
                        <a:latin typeface="Arial" panose="020B0604020202020204" pitchFamily="34" charset="0"/>
                        <a:cs typeface="Arial" panose="020B0604020202020204" pitchFamily="34" charset="0"/>
                      </a:endParaRPr>
                    </a:p>
                    <a:p>
                      <a:pPr marL="171450" lvl="0" indent="-171450" algn="l">
                        <a:buFontTx/>
                        <a:buBlip>
                          <a:blip r:embed="rId4"/>
                        </a:buBlip>
                      </a:pPr>
                      <a:r>
                        <a:rPr lang="en-US" sz="1000" b="0">
                          <a:solidFill>
                            <a:schemeClr val="tx1"/>
                          </a:solidFill>
                          <a:latin typeface="Arial" panose="020B0604020202020204" pitchFamily="34" charset="0"/>
                          <a:cs typeface="Arial" panose="020B0604020202020204" pitchFamily="34" charset="0"/>
                        </a:rPr>
                        <a:t>48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tratamiento</a:t>
                      </a:r>
                      <a:endParaRPr lang="en-US" sz="1000" b="0">
                        <a:solidFill>
                          <a:schemeClr val="tx1"/>
                        </a:solidFill>
                        <a:latin typeface="Arial" panose="020B0604020202020204" pitchFamily="34" charset="0"/>
                        <a:cs typeface="Arial" panose="020B0604020202020204" pitchFamily="34" charset="0"/>
                      </a:endParaRPr>
                    </a:p>
                    <a:p>
                      <a:pPr marL="171450" lvl="0" indent="-171450" algn="l">
                        <a:buFontTx/>
                        <a:buBlip>
                          <a:blip r:embed="rId4"/>
                        </a:buBlip>
                      </a:pPr>
                      <a:r>
                        <a:rPr lang="en-US" sz="1000" b="0">
                          <a:solidFill>
                            <a:schemeClr val="tx1"/>
                          </a:solidFill>
                          <a:latin typeface="Arial" panose="020B0604020202020204" pitchFamily="34" charset="0"/>
                          <a:cs typeface="Arial" panose="020B0604020202020204" pitchFamily="34" charset="0"/>
                        </a:rPr>
                        <a:t>12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seguimiento</a:t>
                      </a:r>
                      <a:r>
                        <a:rPr lang="en-US" sz="1000" b="0">
                          <a:solidFill>
                            <a:schemeClr val="tx1"/>
                          </a:solidFill>
                          <a:latin typeface="Arial" panose="020B0604020202020204" pitchFamily="34" charset="0"/>
                          <a:cs typeface="Arial" panose="020B0604020202020204" pitchFamily="34" charset="0"/>
                        </a:rPr>
                        <a:t> posterior</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4590842"/>
                  </a:ext>
                </a:extLst>
              </a:tr>
            </a:tbl>
          </a:graphicData>
        </a:graphic>
      </p:graphicFrame>
      <p:sp>
        <p:nvSpPr>
          <p:cNvPr id="2" name="Rectángulo 1">
            <a:extLst>
              <a:ext uri="{FF2B5EF4-FFF2-40B4-BE49-F238E27FC236}">
                <a16:creationId xmlns:a16="http://schemas.microsoft.com/office/drawing/2014/main" id="{F854418C-2113-034C-A61D-246F9A890933}"/>
              </a:ext>
            </a:extLst>
          </p:cNvPr>
          <p:cNvSpPr/>
          <p:nvPr/>
        </p:nvSpPr>
        <p:spPr>
          <a:xfrm>
            <a:off x="589936" y="5456443"/>
            <a:ext cx="11135032" cy="410882"/>
          </a:xfrm>
          <a:prstGeom prst="rect">
            <a:avLst/>
          </a:prstGeom>
        </p:spPr>
        <p:txBody>
          <a:bodyPr wrap="square">
            <a:spAutoFit/>
          </a:bodyPr>
          <a:lstStyle/>
          <a:p>
            <a:pPr eaLnBrk="0" fontAlgn="base" hangingPunct="0">
              <a:spcBef>
                <a:spcPct val="30000"/>
              </a:spcBef>
              <a:spcAft>
                <a:spcPct val="0"/>
              </a:spcAft>
              <a:defRPr/>
            </a:pPr>
            <a:r>
              <a:rPr lang="es-ES" sz="900">
                <a:solidFill>
                  <a:prstClr val="black"/>
                </a:solidFill>
              </a:rPr>
              <a:t>La </a:t>
            </a:r>
            <a:r>
              <a:rPr lang="es-ES" sz="900" b="1">
                <a:solidFill>
                  <a:prstClr val="black"/>
                </a:solidFill>
              </a:rPr>
              <a:t>tasa de respuesta:</a:t>
            </a:r>
            <a:r>
              <a:rPr lang="es-ES" sz="900">
                <a:solidFill>
                  <a:prstClr val="black"/>
                </a:solidFill>
              </a:rPr>
              <a:t> se define como la conversión a negativo tanto de la tinción KOH como del cultivo de hongos y la disminución del área de la uña enferma a ≤ 10% (incluido cero) del total.</a:t>
            </a:r>
            <a:r>
              <a:rPr lang="en-GB" sz="900" b="1">
                <a:solidFill>
                  <a:prstClr val="black"/>
                </a:solidFill>
              </a:rPr>
              <a:t> </a:t>
            </a:r>
          </a:p>
          <a:p>
            <a:pPr eaLnBrk="0" fontAlgn="base" hangingPunct="0">
              <a:spcBef>
                <a:spcPct val="30000"/>
              </a:spcBef>
              <a:spcAft>
                <a:spcPct val="0"/>
              </a:spcAft>
              <a:defRPr/>
            </a:pPr>
            <a:r>
              <a:rPr lang="en-GB" sz="900" b="1">
                <a:solidFill>
                  <a:prstClr val="black"/>
                </a:solidFill>
              </a:rPr>
              <a:t>HPCH: </a:t>
            </a:r>
            <a:r>
              <a:rPr lang="en-GB" sz="900" err="1">
                <a:solidFill>
                  <a:prstClr val="black"/>
                </a:solidFill>
              </a:rPr>
              <a:t>hidroxipropil</a:t>
            </a:r>
            <a:r>
              <a:rPr lang="en-GB" sz="900">
                <a:solidFill>
                  <a:prstClr val="black"/>
                </a:solidFill>
              </a:rPr>
              <a:t> chitosan; </a:t>
            </a:r>
            <a:r>
              <a:rPr lang="en-GB" sz="900" b="1">
                <a:solidFill>
                  <a:prstClr val="black"/>
                </a:solidFill>
              </a:rPr>
              <a:t>KOH: </a:t>
            </a:r>
            <a:r>
              <a:rPr lang="en-GB" sz="900" err="1">
                <a:solidFill>
                  <a:prstClr val="black"/>
                </a:solidFill>
              </a:rPr>
              <a:t>hidróxido</a:t>
            </a:r>
            <a:r>
              <a:rPr lang="en-GB" sz="900">
                <a:solidFill>
                  <a:prstClr val="black"/>
                </a:solidFill>
              </a:rPr>
              <a:t> de </a:t>
            </a:r>
            <a:r>
              <a:rPr lang="en-GB" sz="900" err="1">
                <a:solidFill>
                  <a:prstClr val="black"/>
                </a:solidFill>
              </a:rPr>
              <a:t>potasio</a:t>
            </a:r>
            <a:r>
              <a:rPr lang="en-GB" sz="900">
                <a:solidFill>
                  <a:prstClr val="black"/>
                </a:solidFill>
              </a:rPr>
              <a:t>. </a:t>
            </a:r>
          </a:p>
        </p:txBody>
      </p:sp>
      <p:pic>
        <p:nvPicPr>
          <p:cNvPr id="23" name="Imagen 22" descr="Imagen que contiene computadora&#10;&#10;Descripción generada automáticamente">
            <a:extLst>
              <a:ext uri="{FF2B5EF4-FFF2-40B4-BE49-F238E27FC236}">
                <a16:creationId xmlns:a16="http://schemas.microsoft.com/office/drawing/2014/main" id="{43CA1DBC-4BD8-A546-8BB8-21BBECD6720A}"/>
              </a:ext>
            </a:extLst>
          </p:cNvPr>
          <p:cNvPicPr>
            <a:picLocks noChangeAspect="1"/>
          </p:cNvPicPr>
          <p:nvPr/>
        </p:nvPicPr>
        <p:blipFill>
          <a:blip r:embed="rId5"/>
          <a:stretch>
            <a:fillRect/>
          </a:stretch>
        </p:blipFill>
        <p:spPr>
          <a:xfrm>
            <a:off x="555809" y="2096134"/>
            <a:ext cx="5470729" cy="2845543"/>
          </a:xfrm>
          <a:prstGeom prst="rect">
            <a:avLst/>
          </a:prstGeom>
        </p:spPr>
      </p:pic>
      <p:sp>
        <p:nvSpPr>
          <p:cNvPr id="24" name="TextBox 12">
            <a:extLst>
              <a:ext uri="{FF2B5EF4-FFF2-40B4-BE49-F238E27FC236}">
                <a16:creationId xmlns:a16="http://schemas.microsoft.com/office/drawing/2014/main" id="{FFB9EE97-86FA-2244-B4A1-4B3E9D6DEC93}"/>
              </a:ext>
            </a:extLst>
          </p:cNvPr>
          <p:cNvSpPr txBox="1"/>
          <p:nvPr/>
        </p:nvSpPr>
        <p:spPr>
          <a:xfrm>
            <a:off x="2774603" y="4407420"/>
            <a:ext cx="10331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Semanas</a:t>
            </a:r>
          </a:p>
        </p:txBody>
      </p:sp>
      <p:sp>
        <p:nvSpPr>
          <p:cNvPr id="31" name="TextBox 12">
            <a:extLst>
              <a:ext uri="{FF2B5EF4-FFF2-40B4-BE49-F238E27FC236}">
                <a16:creationId xmlns:a16="http://schemas.microsoft.com/office/drawing/2014/main" id="{F8B9D64C-1A4D-9F41-B9B5-4296783099A7}"/>
              </a:ext>
            </a:extLst>
          </p:cNvPr>
          <p:cNvSpPr txBox="1"/>
          <p:nvPr/>
        </p:nvSpPr>
        <p:spPr>
          <a:xfrm rot="16200000">
            <a:off x="-135835" y="3309847"/>
            <a:ext cx="15634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de </a:t>
            </a:r>
            <a:r>
              <a:rPr kumimoji="0" lang="en-US" sz="1000" b="1"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pacientes</a:t>
            </a:r>
            <a:endPar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Imagen 6" descr="Texto&#10;&#10;Descripción generada automáticamente con confianza media">
            <a:extLst>
              <a:ext uri="{FF2B5EF4-FFF2-40B4-BE49-F238E27FC236}">
                <a16:creationId xmlns:a16="http://schemas.microsoft.com/office/drawing/2014/main" id="{AB4FC122-F54A-4246-950A-90566F86C160}"/>
              </a:ext>
            </a:extLst>
          </p:cNvPr>
          <p:cNvPicPr>
            <a:picLocks noChangeAspect="1"/>
          </p:cNvPicPr>
          <p:nvPr/>
        </p:nvPicPr>
        <p:blipFill>
          <a:blip r:embed="rId6"/>
          <a:stretch>
            <a:fillRect/>
          </a:stretch>
        </p:blipFill>
        <p:spPr>
          <a:xfrm>
            <a:off x="1271721" y="2450579"/>
            <a:ext cx="1870724" cy="379568"/>
          </a:xfrm>
          <a:prstGeom prst="rect">
            <a:avLst/>
          </a:prstGeom>
        </p:spPr>
      </p:pic>
      <p:pic>
        <p:nvPicPr>
          <p:cNvPr id="32" name="Imagen 31" descr="Texto&#10;&#10;Descripción generada automáticamente con confianza media">
            <a:extLst>
              <a:ext uri="{FF2B5EF4-FFF2-40B4-BE49-F238E27FC236}">
                <a16:creationId xmlns:a16="http://schemas.microsoft.com/office/drawing/2014/main" id="{F2FBBB7F-FAB1-CD49-B4BF-ED0908004351}"/>
              </a:ext>
            </a:extLst>
          </p:cNvPr>
          <p:cNvPicPr>
            <a:picLocks noChangeAspect="1"/>
          </p:cNvPicPr>
          <p:nvPr/>
        </p:nvPicPr>
        <p:blipFill>
          <a:blip r:embed="rId6"/>
          <a:stretch>
            <a:fillRect/>
          </a:stretch>
        </p:blipFill>
        <p:spPr>
          <a:xfrm>
            <a:off x="1271721" y="2747502"/>
            <a:ext cx="1870724" cy="379568"/>
          </a:xfrm>
          <a:prstGeom prst="rect">
            <a:avLst/>
          </a:prstGeom>
        </p:spPr>
      </p:pic>
      <p:pic>
        <p:nvPicPr>
          <p:cNvPr id="33" name="Imagen 32" descr="Texto&#10;&#10;Descripción generada automáticamente con confianza media">
            <a:extLst>
              <a:ext uri="{FF2B5EF4-FFF2-40B4-BE49-F238E27FC236}">
                <a16:creationId xmlns:a16="http://schemas.microsoft.com/office/drawing/2014/main" id="{385997BC-21DE-EC4A-B537-FB5CC4518930}"/>
              </a:ext>
            </a:extLst>
          </p:cNvPr>
          <p:cNvPicPr>
            <a:picLocks noChangeAspect="1"/>
          </p:cNvPicPr>
          <p:nvPr/>
        </p:nvPicPr>
        <p:blipFill>
          <a:blip r:embed="rId6"/>
          <a:stretch>
            <a:fillRect/>
          </a:stretch>
        </p:blipFill>
        <p:spPr>
          <a:xfrm>
            <a:off x="1271721" y="2165673"/>
            <a:ext cx="1870724" cy="379568"/>
          </a:xfrm>
          <a:prstGeom prst="rect">
            <a:avLst/>
          </a:prstGeom>
        </p:spPr>
      </p:pic>
      <p:sp>
        <p:nvSpPr>
          <p:cNvPr id="29" name="TextBox 8">
            <a:extLst>
              <a:ext uri="{FF2B5EF4-FFF2-40B4-BE49-F238E27FC236}">
                <a16:creationId xmlns:a16="http://schemas.microsoft.com/office/drawing/2014/main" id="{C5961FA3-9362-1C49-9B66-19BD60E0237A}"/>
              </a:ext>
            </a:extLst>
          </p:cNvPr>
          <p:cNvSpPr txBox="1"/>
          <p:nvPr/>
        </p:nvSpPr>
        <p:spPr>
          <a:xfrm>
            <a:off x="8515301" y="4935919"/>
            <a:ext cx="14888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defRPr/>
            </a:pPr>
            <a:r>
              <a:rPr lang="es-ES" sz="1050" b="1" err="1">
                <a:solidFill>
                  <a:prstClr val="black"/>
                </a:solidFill>
                <a:latin typeface="Arial" panose="020B0604020202020204" pitchFamily="34" charset="0"/>
                <a:ea typeface="+mn-lt"/>
                <a:cs typeface="Arial" panose="020B0604020202020204" pitchFamily="34" charset="0"/>
              </a:rPr>
              <a:t>Ciclopirox</a:t>
            </a:r>
            <a:r>
              <a:rPr lang="es-ES" sz="1050" b="1">
                <a:solidFill>
                  <a:prstClr val="black"/>
                </a:solidFill>
                <a:latin typeface="Arial" panose="020B0604020202020204" pitchFamily="34" charset="0"/>
                <a:ea typeface="+mn-lt"/>
                <a:cs typeface="Arial" panose="020B0604020202020204" pitchFamily="34" charset="0"/>
              </a:rPr>
              <a:t> insoluble</a:t>
            </a:r>
            <a:endParaRPr lang="en-US" sz="1050">
              <a:solidFill>
                <a:prstClr val="black"/>
              </a:solidFill>
              <a:latin typeface="Arial" panose="020B0604020202020204" pitchFamily="34" charset="0"/>
              <a:cs typeface="Arial" panose="020B0604020202020204" pitchFamily="34" charset="0"/>
            </a:endParaRPr>
          </a:p>
        </p:txBody>
      </p:sp>
      <p:sp>
        <p:nvSpPr>
          <p:cNvPr id="30" name="Oval 9">
            <a:extLst>
              <a:ext uri="{FF2B5EF4-FFF2-40B4-BE49-F238E27FC236}">
                <a16:creationId xmlns:a16="http://schemas.microsoft.com/office/drawing/2014/main" id="{07499E21-5E4A-EE4F-8115-866DB8B70B6D}"/>
              </a:ext>
            </a:extLst>
          </p:cNvPr>
          <p:cNvSpPr/>
          <p:nvPr/>
        </p:nvSpPr>
        <p:spPr>
          <a:xfrm>
            <a:off x="7352272" y="4980737"/>
            <a:ext cx="151491" cy="146103"/>
          </a:xfrm>
          <a:prstGeom prst="ellipse">
            <a:avLst/>
          </a:prstGeom>
          <a:solidFill>
            <a:srgbClr val="377E48"/>
          </a:solidFill>
          <a:ln w="12700" cap="flat" cmpd="sng" algn="ctr">
            <a:solidFill>
              <a:srgbClr val="377E4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26">
            <a:extLst>
              <a:ext uri="{FF2B5EF4-FFF2-40B4-BE49-F238E27FC236}">
                <a16:creationId xmlns:a16="http://schemas.microsoft.com/office/drawing/2014/main" id="{7C53A234-54EE-6342-8FC2-89BE8006D980}"/>
              </a:ext>
            </a:extLst>
          </p:cNvPr>
          <p:cNvSpPr/>
          <p:nvPr/>
        </p:nvSpPr>
        <p:spPr>
          <a:xfrm>
            <a:off x="8391431" y="4980737"/>
            <a:ext cx="139700" cy="142916"/>
          </a:xfrm>
          <a:prstGeom prst="ellipse">
            <a:avLst/>
          </a:prstGeom>
          <a:solidFill>
            <a:schemeClr val="tx1"/>
          </a:solidFill>
          <a:ln w="127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Oval 27">
            <a:extLst>
              <a:ext uri="{FF2B5EF4-FFF2-40B4-BE49-F238E27FC236}">
                <a16:creationId xmlns:a16="http://schemas.microsoft.com/office/drawing/2014/main" id="{75BBA2D6-5905-794E-9130-EF60D22DE7E8}"/>
              </a:ext>
            </a:extLst>
          </p:cNvPr>
          <p:cNvSpPr/>
          <p:nvPr/>
        </p:nvSpPr>
        <p:spPr>
          <a:xfrm>
            <a:off x="10053834" y="4980735"/>
            <a:ext cx="150022" cy="151455"/>
          </a:xfrm>
          <a:prstGeom prst="ellipse">
            <a:avLst/>
          </a:prstGeom>
          <a:solidFill>
            <a:srgbClr val="585857"/>
          </a:solidFill>
          <a:ln w="12700" cap="flat" cmpd="sng" algn="ctr">
            <a:solidFill>
              <a:srgbClr val="58585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8">
            <a:extLst>
              <a:ext uri="{FF2B5EF4-FFF2-40B4-BE49-F238E27FC236}">
                <a16:creationId xmlns:a16="http://schemas.microsoft.com/office/drawing/2014/main" id="{22462438-F9AE-CD4F-A413-460C7FABD7EF}"/>
              </a:ext>
            </a:extLst>
          </p:cNvPr>
          <p:cNvSpPr txBox="1"/>
          <p:nvPr/>
        </p:nvSpPr>
        <p:spPr>
          <a:xfrm>
            <a:off x="7497654" y="4929979"/>
            <a:ext cx="88809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defRPr/>
            </a:pPr>
            <a:r>
              <a:rPr lang="en-US" sz="1050" b="1" err="1">
                <a:solidFill>
                  <a:srgbClr val="377E48"/>
                </a:solidFill>
                <a:latin typeface="Arial" panose="020B0604020202020204" pitchFamily="34" charset="0"/>
                <a:cs typeface="Arial" panose="020B0604020202020204" pitchFamily="34" charset="0"/>
              </a:rPr>
              <a:t>Ony</a:t>
            </a:r>
            <a:r>
              <a:rPr lang="en-US" sz="1050" b="1">
                <a:solidFill>
                  <a:srgbClr val="377E48"/>
                </a:solidFill>
                <a:latin typeface="Arial" panose="020B0604020202020204" pitchFamily="34" charset="0"/>
                <a:cs typeface="Arial" panose="020B0604020202020204" pitchFamily="34" charset="0"/>
              </a:rPr>
              <a:t>-Tec</a:t>
            </a:r>
            <a:r>
              <a:rPr lang="es-ES" sz="1050" b="1" baseline="30000">
                <a:solidFill>
                  <a:srgbClr val="377E48"/>
                </a:solidFill>
                <a:latin typeface="Arial" panose="020B0604020202020204" pitchFamily="34" charset="0"/>
                <a:ea typeface="+mn-lt"/>
                <a:cs typeface="Arial" panose="020B0604020202020204" pitchFamily="34" charset="0"/>
              </a:rPr>
              <a:t>®</a:t>
            </a:r>
            <a:endParaRPr lang="en-US" sz="1050" baseline="30000">
              <a:solidFill>
                <a:prstClr val="black"/>
              </a:solidFill>
              <a:latin typeface="Arial" panose="020B0604020202020204" pitchFamily="34" charset="0"/>
              <a:cs typeface="Arial" panose="020B0604020202020204" pitchFamily="34" charset="0"/>
            </a:endParaRPr>
          </a:p>
        </p:txBody>
      </p:sp>
      <p:sp>
        <p:nvSpPr>
          <p:cNvPr id="37" name="TextBox 8">
            <a:extLst>
              <a:ext uri="{FF2B5EF4-FFF2-40B4-BE49-F238E27FC236}">
                <a16:creationId xmlns:a16="http://schemas.microsoft.com/office/drawing/2014/main" id="{44899619-D3E9-164C-9D64-725FB48D08CF}"/>
              </a:ext>
            </a:extLst>
          </p:cNvPr>
          <p:cNvSpPr txBox="1"/>
          <p:nvPr/>
        </p:nvSpPr>
        <p:spPr>
          <a:xfrm>
            <a:off x="10203856" y="4915334"/>
            <a:ext cx="88809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defRPr/>
            </a:pPr>
            <a:r>
              <a:rPr lang="es-ES" sz="1050" b="1">
                <a:solidFill>
                  <a:prstClr val="black"/>
                </a:solidFill>
                <a:latin typeface="Arial" panose="020B0604020202020204" pitchFamily="34" charset="0"/>
                <a:ea typeface="+mn-lt"/>
                <a:cs typeface="Arial" panose="020B0604020202020204" pitchFamily="34" charset="0"/>
              </a:rPr>
              <a:t>Placebo</a:t>
            </a:r>
            <a:endParaRPr lang="en-US" sz="105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391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3"/>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03. Evidencia clínica de Ony-Tec</a:t>
            </a:r>
            <a:r>
              <a:rPr lang="es-ES" sz="3000" b="1" baseline="30000">
                <a:solidFill>
                  <a:srgbClr val="377E48"/>
                </a:solidFill>
                <a:latin typeface="Arial" panose="020B0604020202020204" pitchFamily="34" charset="0"/>
                <a:cs typeface="Arial" panose="020B0604020202020204" pitchFamily="34" charset="0"/>
              </a:rPr>
              <a:t>®</a:t>
            </a:r>
            <a:r>
              <a:rPr lang="es-ES" sz="3000" b="1">
                <a:solidFill>
                  <a:srgbClr val="377E48"/>
                </a:solidFill>
                <a:latin typeface="Arial" panose="020B0604020202020204" pitchFamily="34" charset="0"/>
                <a:cs typeface="Arial" panose="020B0604020202020204" pitchFamily="34" charset="0"/>
              </a:rPr>
              <a:t>: eficacia y seguridad</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Estudio fundamental (estudio </a:t>
            </a:r>
            <a:r>
              <a:rPr lang="es-ES" sz="2000" b="1" err="1">
                <a:latin typeface="Arial" panose="020B0604020202020204" pitchFamily="34" charset="0"/>
                <a:cs typeface="Arial" panose="020B0604020202020204" pitchFamily="34" charset="0"/>
              </a:rPr>
              <a:t>pivotal</a:t>
            </a:r>
            <a:r>
              <a:rPr lang="es-ES" sz="2000" b="1">
                <a:latin typeface="Arial" panose="020B0604020202020204" pitchFamily="34" charset="0"/>
                <a:cs typeface="Arial" panose="020B0604020202020204" pitchFamily="34" charset="0"/>
              </a:rPr>
              <a:t>) Ony-Tec</a:t>
            </a:r>
            <a:r>
              <a:rPr lang="es-ES" sz="2000" b="1" baseline="30000">
                <a:latin typeface="Arial" panose="020B0604020202020204" pitchFamily="34" charset="0"/>
                <a:cs typeface="Arial" panose="020B0604020202020204" pitchFamily="34" charset="0"/>
              </a:rPr>
              <a:t>®</a:t>
            </a:r>
            <a:r>
              <a:rPr lang="es-ES" sz="2000" b="1">
                <a:latin typeface="Arial" panose="020B0604020202020204" pitchFamily="34" charset="0"/>
                <a:cs typeface="Arial" panose="020B0604020202020204" pitchFamily="34" charset="0"/>
              </a:rPr>
              <a:t> </a:t>
            </a:r>
            <a:r>
              <a:rPr lang="es-ES" sz="2000" b="1" i="1">
                <a:latin typeface="Arial" panose="020B0604020202020204" pitchFamily="34" charset="0"/>
                <a:cs typeface="Arial" panose="020B0604020202020204" pitchFamily="34" charset="0"/>
              </a:rPr>
              <a:t>vs</a:t>
            </a:r>
            <a:r>
              <a:rPr lang="es-ES" sz="2000" b="1">
                <a:latin typeface="Arial" panose="020B0604020202020204" pitchFamily="34" charset="0"/>
                <a:cs typeface="Arial" panose="020B0604020202020204" pitchFamily="34" charset="0"/>
              </a:rPr>
              <a:t>. </a:t>
            </a:r>
            <a:r>
              <a:rPr lang="es-ES" sz="2000" b="1" err="1">
                <a:latin typeface="Arial" panose="020B0604020202020204" pitchFamily="34" charset="0"/>
                <a:cs typeface="Arial" panose="020B0604020202020204" pitchFamily="34" charset="0"/>
              </a:rPr>
              <a:t>ciclopirox</a:t>
            </a:r>
            <a:r>
              <a:rPr lang="es-ES" sz="2000" b="1">
                <a:latin typeface="Arial" panose="020B0604020202020204" pitchFamily="34" charset="0"/>
                <a:cs typeface="Arial" panose="020B0604020202020204" pitchFamily="34" charset="0"/>
              </a:rPr>
              <a:t> no soluble</a:t>
            </a:r>
            <a:r>
              <a:rPr lang="es-ES" sz="2000" b="1" baseline="30000">
                <a:latin typeface="Arial" panose="020B0604020202020204" pitchFamily="34" charset="0"/>
                <a:cs typeface="Arial" panose="020B0604020202020204" pitchFamily="34" charset="0"/>
              </a:rPr>
              <a:t>1</a:t>
            </a:r>
          </a:p>
        </p:txBody>
      </p:sp>
      <p:sp>
        <p:nvSpPr>
          <p:cNvPr id="23" name="Marcador de contenido 3">
            <a:extLst>
              <a:ext uri="{FF2B5EF4-FFF2-40B4-BE49-F238E27FC236}">
                <a16:creationId xmlns:a16="http://schemas.microsoft.com/office/drawing/2014/main" id="{8AD9F95D-E720-F44E-9EAD-D2269E719C1A}"/>
              </a:ext>
            </a:extLst>
          </p:cNvPr>
          <p:cNvSpPr txBox="1">
            <a:spLocks/>
          </p:cNvSpPr>
          <p:nvPr/>
        </p:nvSpPr>
        <p:spPr>
          <a:xfrm>
            <a:off x="589936" y="1674961"/>
            <a:ext cx="10970694" cy="117945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77E48"/>
              </a:buClr>
              <a:buBlip>
                <a:blip r:embed="rId4"/>
              </a:buBlip>
            </a:pPr>
            <a:r>
              <a:rPr lang="es-ES" sz="1200" b="1">
                <a:solidFill>
                  <a:srgbClr val="377E48"/>
                </a:solidFill>
                <a:latin typeface="Arial" panose="020B0604020202020204" pitchFamily="34" charset="0"/>
                <a:cs typeface="Arial" panose="020B0604020202020204" pitchFamily="34" charset="0"/>
              </a:rPr>
              <a:t>Ony-Tec</a:t>
            </a:r>
            <a:r>
              <a:rPr lang="es-ES" sz="1200" b="1" baseline="30000">
                <a:solidFill>
                  <a:srgbClr val="377E48"/>
                </a:solidFill>
                <a:latin typeface="Arial" panose="020B0604020202020204" pitchFamily="34" charset="0"/>
                <a:cs typeface="Arial" panose="020B0604020202020204" pitchFamily="34" charset="0"/>
              </a:rPr>
              <a:t>®</a:t>
            </a:r>
            <a:r>
              <a:rPr lang="es-ES" sz="1200" b="1">
                <a:solidFill>
                  <a:srgbClr val="377E48"/>
                </a:solidFill>
                <a:latin typeface="Arial" panose="020B0604020202020204" pitchFamily="34" charset="0"/>
                <a:cs typeface="Arial" panose="020B0604020202020204" pitchFamily="34" charset="0"/>
              </a:rPr>
              <a:t> fue muy bien tolerado</a:t>
            </a:r>
            <a:r>
              <a:rPr lang="es-ES" sz="1200">
                <a:latin typeface="Arial" panose="020B0604020202020204" pitchFamily="34" charset="0"/>
                <a:cs typeface="Arial" panose="020B0604020202020204" pitchFamily="34" charset="0"/>
              </a:rPr>
              <a:t> sin </a:t>
            </a:r>
            <a:r>
              <a:rPr lang="es-ES" sz="1200" b="1">
                <a:solidFill>
                  <a:srgbClr val="377E48"/>
                </a:solidFill>
                <a:latin typeface="Arial" panose="020B0604020202020204" pitchFamily="34" charset="0"/>
                <a:cs typeface="Arial" panose="020B0604020202020204" pitchFamily="34" charset="0"/>
              </a:rPr>
              <a:t>reacciones adversas sistémicas</a:t>
            </a:r>
            <a:endParaRPr lang="es-ES" sz="1200">
              <a:latin typeface="Arial" panose="020B0604020202020204" pitchFamily="34" charset="0"/>
              <a:cs typeface="Arial" panose="020B0604020202020204" pitchFamily="34" charset="0"/>
            </a:endParaRPr>
          </a:p>
          <a:p>
            <a:pPr>
              <a:buClr>
                <a:srgbClr val="377E48"/>
              </a:buClr>
              <a:buBlip>
                <a:blip r:embed="rId4"/>
              </a:buBlip>
            </a:pPr>
            <a:r>
              <a:rPr lang="es-ES" sz="1200" b="1">
                <a:solidFill>
                  <a:srgbClr val="377E48"/>
                </a:solidFill>
                <a:latin typeface="Arial" panose="020B0604020202020204" pitchFamily="34" charset="0"/>
                <a:cs typeface="Arial" panose="020B0604020202020204" pitchFamily="34" charset="0"/>
              </a:rPr>
              <a:t>Las reacciones locales (síntomas y signos </a:t>
            </a:r>
            <a:r>
              <a:rPr lang="es-ES" sz="1200">
                <a:latin typeface="Arial" panose="020B0604020202020204" pitchFamily="34" charset="0"/>
                <a:cs typeface="Arial" panose="020B0604020202020204" pitchFamily="34" charset="0"/>
              </a:rPr>
              <a:t>en el lugar de aplicación) fueron</a:t>
            </a:r>
            <a:r>
              <a:rPr lang="es-ES" sz="1200" b="1">
                <a:solidFill>
                  <a:srgbClr val="377E48"/>
                </a:solidFill>
                <a:latin typeface="Arial" panose="020B0604020202020204" pitchFamily="34" charset="0"/>
                <a:cs typeface="Arial" panose="020B0604020202020204" pitchFamily="34" charset="0"/>
              </a:rPr>
              <a:t> de leves a moderados y de 2 a 3 veces menos frecuentes con Ony-Tec</a:t>
            </a:r>
            <a:r>
              <a:rPr lang="es-ES" sz="1200" b="1" baseline="30000">
                <a:solidFill>
                  <a:srgbClr val="377E48"/>
                </a:solidFill>
                <a:latin typeface="Arial" panose="020B0604020202020204" pitchFamily="34" charset="0"/>
                <a:cs typeface="Arial" panose="020B0604020202020204" pitchFamily="34" charset="0"/>
              </a:rPr>
              <a:t>®</a:t>
            </a:r>
            <a:r>
              <a:rPr lang="es-ES" sz="1200" b="1">
                <a:solidFill>
                  <a:srgbClr val="377E48"/>
                </a:solidFill>
                <a:latin typeface="Arial" panose="020B0604020202020204" pitchFamily="34" charset="0"/>
                <a:cs typeface="Arial" panose="020B0604020202020204" pitchFamily="34" charset="0"/>
              </a:rPr>
              <a:t> </a:t>
            </a:r>
            <a:r>
              <a:rPr lang="es-ES" sz="1200">
                <a:latin typeface="Arial" panose="020B0604020202020204" pitchFamily="34" charset="0"/>
                <a:cs typeface="Arial" panose="020B0604020202020204" pitchFamily="34" charset="0"/>
              </a:rPr>
              <a:t>que con la laca impermeable de referencia</a:t>
            </a:r>
          </a:p>
          <a:p>
            <a:pPr>
              <a:buClr>
                <a:srgbClr val="377E48"/>
              </a:buClr>
              <a:buBlip>
                <a:blip r:embed="rId4"/>
              </a:buBlip>
            </a:pPr>
            <a:r>
              <a:rPr lang="es-ES" sz="1200">
                <a:latin typeface="Arial" panose="020B0604020202020204" pitchFamily="34" charset="0"/>
                <a:cs typeface="Arial" panose="020B0604020202020204" pitchFamily="34" charset="0"/>
              </a:rPr>
              <a:t>No se registraron </a:t>
            </a:r>
            <a:r>
              <a:rPr lang="es-ES" sz="1200" b="1">
                <a:solidFill>
                  <a:srgbClr val="377E48"/>
                </a:solidFill>
                <a:latin typeface="Arial" panose="020B0604020202020204" pitchFamily="34" charset="0"/>
                <a:cs typeface="Arial" panose="020B0604020202020204" pitchFamily="34" charset="0"/>
              </a:rPr>
              <a:t>acontecimientos adversos importantes o graves </a:t>
            </a:r>
            <a:r>
              <a:rPr lang="es-ES" sz="1200">
                <a:latin typeface="Arial" panose="020B0604020202020204" pitchFamily="34" charset="0"/>
                <a:cs typeface="Arial" panose="020B0604020202020204" pitchFamily="34" charset="0"/>
              </a:rPr>
              <a:t>en ninguno de los grupos de estudio</a:t>
            </a:r>
          </a:p>
        </p:txBody>
      </p:sp>
      <p:graphicFrame>
        <p:nvGraphicFramePr>
          <p:cNvPr id="31" name="Tabla 30">
            <a:extLst>
              <a:ext uri="{FF2B5EF4-FFF2-40B4-BE49-F238E27FC236}">
                <a16:creationId xmlns:a16="http://schemas.microsoft.com/office/drawing/2014/main" id="{D06E6D98-1FB8-2A43-AA6A-AA96AE0340FF}"/>
              </a:ext>
            </a:extLst>
          </p:cNvPr>
          <p:cNvGraphicFramePr>
            <a:graphicFrameLocks noGrp="1"/>
          </p:cNvGraphicFramePr>
          <p:nvPr>
            <p:extLst>
              <p:ext uri="{D42A27DB-BD31-4B8C-83A1-F6EECF244321}">
                <p14:modId xmlns:p14="http://schemas.microsoft.com/office/powerpoint/2010/main" val="3582471863"/>
              </p:ext>
            </p:extLst>
          </p:nvPr>
        </p:nvGraphicFramePr>
        <p:xfrm>
          <a:off x="1753936" y="2984702"/>
          <a:ext cx="8203305" cy="1634780"/>
        </p:xfrm>
        <a:graphic>
          <a:graphicData uri="http://schemas.openxmlformats.org/drawingml/2006/table">
            <a:tbl>
              <a:tblPr firstRow="1" bandRow="1"/>
              <a:tblGrid>
                <a:gridCol w="2513264">
                  <a:extLst>
                    <a:ext uri="{9D8B030D-6E8A-4147-A177-3AD203B41FA5}">
                      <a16:colId xmlns:a16="http://schemas.microsoft.com/office/drawing/2014/main" val="1514781586"/>
                    </a:ext>
                  </a:extLst>
                </a:gridCol>
                <a:gridCol w="3413760">
                  <a:extLst>
                    <a:ext uri="{9D8B030D-6E8A-4147-A177-3AD203B41FA5}">
                      <a16:colId xmlns:a16="http://schemas.microsoft.com/office/drawing/2014/main" val="1188067859"/>
                    </a:ext>
                  </a:extLst>
                </a:gridCol>
                <a:gridCol w="2276281">
                  <a:extLst>
                    <a:ext uri="{9D8B030D-6E8A-4147-A177-3AD203B41FA5}">
                      <a16:colId xmlns:a16="http://schemas.microsoft.com/office/drawing/2014/main" val="3409040268"/>
                    </a:ext>
                  </a:extLst>
                </a:gridCol>
              </a:tblGrid>
              <a:tr h="67289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s-ES" sz="240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7E4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0"/>
                        </a:spcAft>
                      </a:pPr>
                      <a:r>
                        <a:rPr lang="en-GB" sz="1100" b="1" kern="1200" err="1">
                          <a:solidFill>
                            <a:schemeClr val="lt1"/>
                          </a:solidFill>
                          <a:effectLst/>
                          <a:latin typeface="Arial" panose="020B0604020202020204" pitchFamily="34" charset="0"/>
                          <a:ea typeface="+mn-ea"/>
                          <a:cs typeface="Arial" panose="020B0604020202020204" pitchFamily="34" charset="0"/>
                        </a:rPr>
                        <a:t>Signos</a:t>
                      </a:r>
                      <a:r>
                        <a:rPr lang="en-GB" sz="1100" b="1" kern="1200">
                          <a:solidFill>
                            <a:schemeClr val="lt1"/>
                          </a:solidFill>
                          <a:effectLst/>
                          <a:latin typeface="Arial" panose="020B0604020202020204" pitchFamily="34" charset="0"/>
                          <a:ea typeface="+mn-ea"/>
                          <a:cs typeface="Arial" panose="020B0604020202020204" pitchFamily="34" charset="0"/>
                        </a:rPr>
                        <a:t> </a:t>
                      </a:r>
                      <a:r>
                        <a:rPr lang="en-GB" sz="1100" b="1" kern="1200" err="1">
                          <a:solidFill>
                            <a:schemeClr val="lt1"/>
                          </a:solidFill>
                          <a:effectLst/>
                          <a:latin typeface="Arial" panose="020B0604020202020204" pitchFamily="34" charset="0"/>
                          <a:ea typeface="+mn-ea"/>
                          <a:cs typeface="Arial" panose="020B0604020202020204" pitchFamily="34" charset="0"/>
                        </a:rPr>
                        <a:t>objetivos</a:t>
                      </a:r>
                      <a:endParaRPr lang="en-GB" sz="1100" b="1" kern="1200">
                        <a:solidFill>
                          <a:schemeClr val="lt1"/>
                        </a:solidFill>
                        <a:effectLst/>
                        <a:latin typeface="Arial" panose="020B0604020202020204" pitchFamily="34" charset="0"/>
                        <a:ea typeface="+mn-ea"/>
                        <a:cs typeface="Arial" panose="020B0604020202020204" pitchFamily="34" charset="0"/>
                      </a:endParaRPr>
                    </a:p>
                    <a:p>
                      <a:pPr algn="ctr">
                        <a:lnSpc>
                          <a:spcPct val="107000"/>
                        </a:lnSpc>
                        <a:spcAft>
                          <a:spcPts val="0"/>
                        </a:spcAft>
                      </a:pPr>
                      <a:r>
                        <a:rPr lang="en-GB" sz="1100" b="1" kern="1200">
                          <a:solidFill>
                            <a:schemeClr val="lt1"/>
                          </a:solidFill>
                          <a:effectLst/>
                          <a:latin typeface="Arial" panose="020B0604020202020204" pitchFamily="34" charset="0"/>
                          <a:ea typeface="+mn-ea"/>
                          <a:cs typeface="Arial" panose="020B0604020202020204" pitchFamily="34" charset="0"/>
                        </a:rPr>
                        <a:t>(</a:t>
                      </a:r>
                      <a:r>
                        <a:rPr lang="en-GB" sz="1100" b="1" kern="1200" err="1">
                          <a:solidFill>
                            <a:schemeClr val="lt1"/>
                          </a:solidFill>
                          <a:effectLst/>
                          <a:latin typeface="Arial" panose="020B0604020202020204" pitchFamily="34" charset="0"/>
                          <a:ea typeface="+mn-ea"/>
                          <a:cs typeface="Arial" panose="020B0604020202020204" pitchFamily="34" charset="0"/>
                        </a:rPr>
                        <a:t>edema</a:t>
                      </a:r>
                      <a:r>
                        <a:rPr lang="en-GB" sz="1100" b="1" kern="1200">
                          <a:solidFill>
                            <a:schemeClr val="lt1"/>
                          </a:solidFill>
                          <a:effectLst/>
                          <a:latin typeface="Arial" panose="020B0604020202020204" pitchFamily="34" charset="0"/>
                          <a:ea typeface="+mn-ea"/>
                          <a:cs typeface="Arial" panose="020B0604020202020204" pitchFamily="34" charset="0"/>
                        </a:rPr>
                        <a:t> o </a:t>
                      </a:r>
                      <a:r>
                        <a:rPr lang="en-GB" sz="1100" b="1" kern="1200" err="1">
                          <a:solidFill>
                            <a:schemeClr val="lt1"/>
                          </a:solidFill>
                          <a:effectLst/>
                          <a:latin typeface="Arial" panose="020B0604020202020204" pitchFamily="34" charset="0"/>
                          <a:ea typeface="+mn-ea"/>
                          <a:cs typeface="Arial" panose="020B0604020202020204" pitchFamily="34" charset="0"/>
                        </a:rPr>
                        <a:t>eritema</a:t>
                      </a:r>
                      <a:r>
                        <a:rPr lang="en-GB" sz="1100" b="1" kern="1200">
                          <a:solidFill>
                            <a:schemeClr val="lt1"/>
                          </a:solidFill>
                          <a:effectLst/>
                          <a:latin typeface="Arial" panose="020B0604020202020204" pitchFamily="34" charset="0"/>
                          <a:ea typeface="+mn-ea"/>
                          <a:cs typeface="Arial" panose="020B0604020202020204" pitchFamily="34" charset="0"/>
                        </a:rPr>
                        <a:t> </a:t>
                      </a:r>
                      <a:r>
                        <a:rPr lang="en-GB" sz="1100" b="1" kern="1200" err="1">
                          <a:solidFill>
                            <a:schemeClr val="lt1"/>
                          </a:solidFill>
                          <a:effectLst/>
                          <a:latin typeface="Arial" panose="020B0604020202020204" pitchFamily="34" charset="0"/>
                          <a:ea typeface="+mn-ea"/>
                          <a:cs typeface="Arial" panose="020B0604020202020204" pitchFamily="34" charset="0"/>
                        </a:rPr>
                        <a:t>definido</a:t>
                      </a:r>
                      <a:r>
                        <a:rPr lang="en-GB" sz="1100" b="1" kern="1200">
                          <a:solidFill>
                            <a:schemeClr val="lt1"/>
                          </a:solidFill>
                          <a:effectLst/>
                          <a:latin typeface="Arial" panose="020B0604020202020204" pitchFamily="34" charset="0"/>
                          <a:ea typeface="+mn-ea"/>
                          <a:cs typeface="Arial" panose="020B0604020202020204" pitchFamily="34" charset="0"/>
                        </a:rPr>
                        <a:t>, </a:t>
                      </a:r>
                      <a:r>
                        <a:rPr lang="en-GB" sz="1100" b="1" kern="1200" err="1">
                          <a:solidFill>
                            <a:schemeClr val="lt1"/>
                          </a:solidFill>
                          <a:effectLst/>
                          <a:latin typeface="Arial" panose="020B0604020202020204" pitchFamily="34" charset="0"/>
                          <a:ea typeface="+mn-ea"/>
                          <a:cs typeface="Arial" panose="020B0604020202020204" pitchFamily="34" charset="0"/>
                        </a:rPr>
                        <a:t>eritema</a:t>
                      </a:r>
                      <a:r>
                        <a:rPr lang="en-GB" sz="1100" b="1" kern="1200">
                          <a:solidFill>
                            <a:schemeClr val="lt1"/>
                          </a:solidFill>
                          <a:effectLst/>
                          <a:latin typeface="Arial" panose="020B0604020202020204" pitchFamily="34" charset="0"/>
                          <a:ea typeface="+mn-ea"/>
                          <a:cs typeface="Arial" panose="020B0604020202020204" pitchFamily="34" charset="0"/>
                        </a:rPr>
                        <a:t> </a:t>
                      </a:r>
                      <a:r>
                        <a:rPr lang="en-GB" sz="1100" b="1" kern="1200" err="1">
                          <a:solidFill>
                            <a:schemeClr val="lt1"/>
                          </a:solidFill>
                          <a:effectLst/>
                          <a:latin typeface="Arial" panose="020B0604020202020204" pitchFamily="34" charset="0"/>
                          <a:ea typeface="+mn-ea"/>
                          <a:cs typeface="Arial" panose="020B0604020202020204" pitchFamily="34" charset="0"/>
                        </a:rPr>
                        <a:t>mínimo</a:t>
                      </a:r>
                      <a:r>
                        <a:rPr lang="en-GB" sz="1100" b="1" kern="1200">
                          <a:solidFill>
                            <a:schemeClr val="lt1"/>
                          </a:solidFill>
                          <a:effectLst/>
                          <a:latin typeface="Arial" panose="020B0604020202020204" pitchFamily="34" charset="0"/>
                          <a:ea typeface="+mn-ea"/>
                          <a:cs typeface="Arial" panose="020B0604020202020204" pitchFamily="34" charset="0"/>
                        </a:rPr>
                        <a:t>)</a:t>
                      </a:r>
                      <a:endParaRPr lang="en-US" sz="1100" b="1" kern="1200">
                        <a:solidFill>
                          <a:schemeClr val="lt1"/>
                        </a:solidFill>
                        <a:effectLst/>
                        <a:latin typeface="Arial" panose="020B0604020202020204" pitchFamily="34" charset="0"/>
                        <a:ea typeface="+mn-ea"/>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7E4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7000"/>
                        </a:lnSpc>
                        <a:spcAft>
                          <a:spcPts val="0"/>
                        </a:spcAft>
                      </a:pPr>
                      <a:r>
                        <a:rPr lang="es-ES" sz="1100">
                          <a:effectLst/>
                          <a:latin typeface="Arial" panose="020B0604020202020204" pitchFamily="34" charset="0"/>
                          <a:cs typeface="Arial" panose="020B0604020202020204" pitchFamily="34" charset="0"/>
                        </a:rPr>
                        <a:t>Cualquier otro síntoma</a:t>
                      </a:r>
                    </a:p>
                    <a:p>
                      <a:pPr algn="ctr">
                        <a:lnSpc>
                          <a:spcPct val="107000"/>
                        </a:lnSpc>
                        <a:spcAft>
                          <a:spcPts val="0"/>
                        </a:spcAft>
                      </a:pPr>
                      <a:r>
                        <a:rPr lang="es-ES" sz="1100">
                          <a:effectLst/>
                          <a:latin typeface="Arial" panose="020B0604020202020204" pitchFamily="34" charset="0"/>
                          <a:cs typeface="Arial" panose="020B0604020202020204" pitchFamily="34" charset="0"/>
                        </a:rPr>
                        <a:t>(picor, quemazón, dolor, eritema, otros)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77E48"/>
                    </a:solidFill>
                  </a:tcPr>
                </a:tc>
                <a:extLst>
                  <a:ext uri="{0D108BD9-81ED-4DB2-BD59-A6C34878D82A}">
                    <a16:rowId xmlns:a16="http://schemas.microsoft.com/office/drawing/2014/main" val="239730989"/>
                  </a:ext>
                </a:extLst>
              </a:tr>
              <a:tr h="4737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7000"/>
                        </a:lnSpc>
                        <a:spcAft>
                          <a:spcPts val="0"/>
                        </a:spcAft>
                      </a:pPr>
                      <a:r>
                        <a:rPr lang="en-GB" sz="1200" b="1">
                          <a:solidFill>
                            <a:schemeClr val="bg1"/>
                          </a:solidFill>
                          <a:effectLst/>
                          <a:latin typeface="Arial" panose="020B0604020202020204" pitchFamily="34" charset="0"/>
                          <a:cs typeface="Arial" panose="020B0604020202020204" pitchFamily="34" charset="0"/>
                        </a:rPr>
                        <a:t>Ciclopirox 80 mg/g HPCH</a:t>
                      </a:r>
                      <a:endParaRPr lang="en-US" sz="1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2DBC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0"/>
                        </a:spcAft>
                      </a:pPr>
                      <a:r>
                        <a:rPr lang="en-GB" sz="1400">
                          <a:effectLst/>
                          <a:latin typeface="Arial" panose="020B0604020202020204" pitchFamily="34" charset="0"/>
                          <a:cs typeface="Arial" panose="020B0604020202020204" pitchFamily="34" charset="0"/>
                        </a:rPr>
                        <a:t>2,8 %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0"/>
                        </a:spcAft>
                      </a:pPr>
                      <a:r>
                        <a:rPr lang="en-GB" sz="1400">
                          <a:effectLst/>
                          <a:latin typeface="Arial" panose="020B0604020202020204" pitchFamily="34" charset="0"/>
                          <a:cs typeface="Arial" panose="020B0604020202020204" pitchFamily="34" charset="0"/>
                        </a:rPr>
                        <a:t>7,8 %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76612192"/>
                  </a:ext>
                </a:extLst>
              </a:tr>
              <a:tr h="4881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7000"/>
                        </a:lnSpc>
                        <a:spcAft>
                          <a:spcPts val="0"/>
                        </a:spcAft>
                      </a:pPr>
                      <a:r>
                        <a:rPr lang="en-GB" sz="1200" b="1">
                          <a:solidFill>
                            <a:schemeClr val="bg1"/>
                          </a:solidFill>
                          <a:effectLst/>
                          <a:latin typeface="Arial" panose="020B0604020202020204" pitchFamily="34" charset="0"/>
                          <a:cs typeface="Arial" panose="020B0604020202020204" pitchFamily="34" charset="0"/>
                        </a:rPr>
                        <a:t>Ciclopirox 80 mg/g de </a:t>
                      </a:r>
                      <a:r>
                        <a:rPr lang="en-GB" sz="1200" b="1" err="1">
                          <a:solidFill>
                            <a:schemeClr val="bg1"/>
                          </a:solidFill>
                          <a:effectLst/>
                          <a:latin typeface="Arial" panose="020B0604020202020204" pitchFamily="34" charset="0"/>
                          <a:cs typeface="Arial" panose="020B0604020202020204" pitchFamily="34" charset="0"/>
                        </a:rPr>
                        <a:t>referencia</a:t>
                      </a:r>
                      <a:endParaRPr lang="en-US" sz="1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2DBC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0"/>
                        </a:spcAft>
                      </a:pPr>
                      <a:r>
                        <a:rPr lang="en-GB" sz="1400">
                          <a:effectLst/>
                          <a:latin typeface="Arial" panose="020B0604020202020204" pitchFamily="34" charset="0"/>
                          <a:cs typeface="Arial" panose="020B0604020202020204" pitchFamily="34" charset="0"/>
                        </a:rPr>
                        <a:t>8,6 %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7000"/>
                        </a:lnSpc>
                        <a:spcAft>
                          <a:spcPts val="0"/>
                        </a:spcAft>
                      </a:pPr>
                      <a:r>
                        <a:rPr lang="en-GB" sz="1400">
                          <a:effectLst/>
                          <a:latin typeface="Arial" panose="020B0604020202020204" pitchFamily="34" charset="0"/>
                          <a:cs typeface="Arial" panose="020B0604020202020204" pitchFamily="34" charset="0"/>
                        </a:rPr>
                        <a:t>16,0 %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61141225"/>
                  </a:ext>
                </a:extLst>
              </a:tr>
            </a:tbl>
          </a:graphicData>
        </a:graphic>
      </p:graphicFrame>
      <p:sp>
        <p:nvSpPr>
          <p:cNvPr id="32" name="Marcador de texto 3">
            <a:extLst>
              <a:ext uri="{FF2B5EF4-FFF2-40B4-BE49-F238E27FC236}">
                <a16:creationId xmlns:a16="http://schemas.microsoft.com/office/drawing/2014/main" id="{F9331759-DEA1-C64C-B8C6-9777CBC6FC2F}"/>
              </a:ext>
            </a:extLst>
          </p:cNvPr>
          <p:cNvSpPr txBox="1">
            <a:spLocks/>
          </p:cNvSpPr>
          <p:nvPr/>
        </p:nvSpPr>
        <p:spPr>
          <a:xfrm>
            <a:off x="1996032" y="4884969"/>
            <a:ext cx="8322838" cy="580106"/>
          </a:xfrm>
          <a:prstGeom prst="rect">
            <a:avLst/>
          </a:prstGeom>
        </p:spPr>
        <p:txBody>
          <a:bodyPr lIns="91440" tIns="45720" rIns="91440" bIns="45720" anchor="t"/>
          <a:lstStyle>
            <a:lvl1pPr indent="0" defTabSz="914400">
              <a:lnSpc>
                <a:spcPct val="90000"/>
              </a:lnSpc>
              <a:spcBef>
                <a:spcPts val="1000"/>
              </a:spcBef>
              <a:buFont typeface="Arial" panose="020B0604020202020204" pitchFamily="34" charset="0"/>
              <a:buNone/>
              <a:defRPr i="1">
                <a:solidFill>
                  <a:schemeClr val="accent1"/>
                </a:solidFill>
              </a:defRPr>
            </a:lvl1pPr>
            <a:lvl2pPr indent="0" defTabSz="914400">
              <a:lnSpc>
                <a:spcPct val="90000"/>
              </a:lnSpc>
              <a:spcBef>
                <a:spcPts val="500"/>
              </a:spcBef>
              <a:buFont typeface="Arial" panose="020B0604020202020204" pitchFamily="34" charset="0"/>
              <a:buNone/>
              <a:defRPr i="1">
                <a:solidFill>
                  <a:schemeClr val="accent1"/>
                </a:solidFill>
              </a:defRPr>
            </a:lvl2pPr>
            <a:lvl3pPr indent="0" defTabSz="914400">
              <a:lnSpc>
                <a:spcPct val="90000"/>
              </a:lnSpc>
              <a:spcBef>
                <a:spcPts val="500"/>
              </a:spcBef>
              <a:buFont typeface="Arial" panose="020B0604020202020204" pitchFamily="34" charset="0"/>
              <a:buNone/>
              <a:defRPr i="1">
                <a:solidFill>
                  <a:schemeClr val="accent1"/>
                </a:solidFill>
              </a:defRPr>
            </a:lvl3pPr>
            <a:lvl4pPr indent="0" defTabSz="914400">
              <a:lnSpc>
                <a:spcPct val="90000"/>
              </a:lnSpc>
              <a:spcBef>
                <a:spcPts val="500"/>
              </a:spcBef>
              <a:buFont typeface="Arial" panose="020B0604020202020204" pitchFamily="34" charset="0"/>
              <a:buNone/>
              <a:defRPr i="1">
                <a:solidFill>
                  <a:schemeClr val="accent1"/>
                </a:solidFill>
              </a:defRPr>
            </a:lvl4pPr>
            <a:lvl5pPr indent="0" defTabSz="914400">
              <a:lnSpc>
                <a:spcPct val="90000"/>
              </a:lnSpc>
              <a:spcBef>
                <a:spcPts val="500"/>
              </a:spcBef>
              <a:buFont typeface="Arial" panose="020B0604020202020204" pitchFamily="34" charset="0"/>
              <a:buNone/>
              <a:defRPr i="1">
                <a:solidFill>
                  <a:schemeClr val="accent1"/>
                </a:solidFill>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6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Ony-Tec</a:t>
            </a:r>
            <a:r>
              <a:rPr kumimoji="0" lang="es-ES" sz="1600" b="1" i="0" u="none" strike="noStrike" kern="1200" cap="none" spc="0" normalizeH="0" baseline="30000" noProof="0">
                <a:ln>
                  <a:noFill/>
                </a:ln>
                <a:solidFill>
                  <a:schemeClr val="tx1"/>
                </a:solidFill>
                <a:effectLst/>
                <a:uLnTx/>
                <a:uFillTx/>
                <a:latin typeface="Arial" panose="020B0604020202020204" pitchFamily="34" charset="0"/>
                <a:cs typeface="Arial" panose="020B0604020202020204" pitchFamily="34" charset="0"/>
              </a:rPr>
              <a:t>®</a:t>
            </a:r>
            <a:r>
              <a:rPr kumimoji="0" lang="es-ES" sz="16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además de ser fácil de aplicar y quitar, es </a:t>
            </a:r>
            <a:r>
              <a:rPr kumimoji="0" lang="es-ES" sz="16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más activo y mejor tolerado </a:t>
            </a:r>
            <a:r>
              <a:rPr kumimoji="0" lang="es-ES" sz="16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que el barniz de uñas no soluble de referencia.</a:t>
            </a:r>
            <a:r>
              <a:rPr kumimoji="0" lang="es-ES" sz="1600" b="1" i="0" u="none" strike="noStrike" kern="1200" cap="none" spc="0" normalizeH="0" baseline="30000" noProof="0">
                <a:ln>
                  <a:noFill/>
                </a:ln>
                <a:solidFill>
                  <a:schemeClr val="tx1"/>
                </a:solidFill>
                <a:effectLst/>
                <a:uLnTx/>
                <a:uFillTx/>
                <a:latin typeface="Arial" panose="020B0604020202020204" pitchFamily="34" charset="0"/>
                <a:cs typeface="Arial" panose="020B0604020202020204" pitchFamily="34" charset="0"/>
              </a:rPr>
              <a:t>1</a:t>
            </a:r>
          </a:p>
        </p:txBody>
      </p:sp>
      <p:sp>
        <p:nvSpPr>
          <p:cNvPr id="36" name="Marcador de texto 31">
            <a:extLst>
              <a:ext uri="{FF2B5EF4-FFF2-40B4-BE49-F238E27FC236}">
                <a16:creationId xmlns:a16="http://schemas.microsoft.com/office/drawing/2014/main" id="{E0D7A4B5-F635-2A4F-8861-200972500895}"/>
              </a:ext>
            </a:extLst>
          </p:cNvPr>
          <p:cNvSpPr txBox="1">
            <a:spLocks/>
          </p:cNvSpPr>
          <p:nvPr/>
        </p:nvSpPr>
        <p:spPr>
          <a:xfrm>
            <a:off x="647599" y="5912350"/>
            <a:ext cx="8889875" cy="235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kumimoji="0" lang="es-ES" sz="8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1</a:t>
            </a:r>
            <a:r>
              <a:rPr lang="fr-FR" sz="800" b="1">
                <a:solidFill>
                  <a:srgbClr val="377E48"/>
                </a:solidFill>
                <a:latin typeface="Arial" panose="020B0604020202020204" pitchFamily="34" charset="0"/>
                <a:cs typeface="Arial" panose="020B0604020202020204" pitchFamily="34" charset="0"/>
              </a:rPr>
              <a:t>. </a:t>
            </a:r>
            <a:r>
              <a:rPr lang="fr-FR" sz="800">
                <a:solidFill>
                  <a:prstClr val="black"/>
                </a:solidFill>
                <a:latin typeface="Arial" panose="020B0604020202020204" pitchFamily="34" charset="0"/>
                <a:cs typeface="Arial" panose="020B0604020202020204" pitchFamily="34" charset="0"/>
              </a:rPr>
              <a:t>Baran R, </a:t>
            </a:r>
            <a:r>
              <a:rPr lang="fr-FR" sz="800" i="1">
                <a:solidFill>
                  <a:prstClr val="black"/>
                </a:solidFill>
                <a:latin typeface="Arial" panose="020B0604020202020204" pitchFamily="34" charset="0"/>
                <a:cs typeface="Arial" panose="020B0604020202020204" pitchFamily="34" charset="0"/>
              </a:rPr>
              <a:t>et al. </a:t>
            </a:r>
            <a:r>
              <a:rPr lang="fr-FR" sz="800">
                <a:solidFill>
                  <a:prstClr val="black"/>
                </a:solidFill>
                <a:latin typeface="Arial" panose="020B0604020202020204" pitchFamily="34" charset="0"/>
                <a:cs typeface="Arial" panose="020B0604020202020204" pitchFamily="34" charset="0"/>
              </a:rPr>
              <a:t>J </a:t>
            </a:r>
            <a:r>
              <a:rPr lang="fr-FR" sz="800" err="1">
                <a:solidFill>
                  <a:prstClr val="black"/>
                </a:solidFill>
                <a:latin typeface="Arial" panose="020B0604020202020204" pitchFamily="34" charset="0"/>
                <a:cs typeface="Arial" panose="020B0604020202020204" pitchFamily="34" charset="0"/>
              </a:rPr>
              <a:t>Eur</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Acad</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Dermatol</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Venereol</a:t>
            </a:r>
            <a:r>
              <a:rPr lang="fr-FR" sz="800">
                <a:solidFill>
                  <a:prstClr val="black"/>
                </a:solidFill>
                <a:latin typeface="Arial" panose="020B0604020202020204" pitchFamily="34" charset="0"/>
                <a:cs typeface="Arial" panose="020B0604020202020204" pitchFamily="34" charset="0"/>
              </a:rPr>
              <a:t>. 2009;23(7):773-81.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Rectángulo 37">
            <a:extLst>
              <a:ext uri="{FF2B5EF4-FFF2-40B4-BE49-F238E27FC236}">
                <a16:creationId xmlns:a16="http://schemas.microsoft.com/office/drawing/2014/main" id="{73FA6878-C4BD-7047-8B18-9ABE9DDA6171}"/>
              </a:ext>
            </a:extLst>
          </p:cNvPr>
          <p:cNvSpPr/>
          <p:nvPr/>
        </p:nvSpPr>
        <p:spPr>
          <a:xfrm>
            <a:off x="589935" y="5573796"/>
            <a:ext cx="1534394" cy="338554"/>
          </a:xfrm>
          <a:prstGeom prst="rect">
            <a:avLst/>
          </a:prstGeom>
        </p:spPr>
        <p:txBody>
          <a:bodyPr wrap="none">
            <a:spAutoFit/>
          </a:bodyPr>
          <a:lstStyle/>
          <a:p>
            <a:r>
              <a:rPr lang="en-GB" sz="800" b="1">
                <a:solidFill>
                  <a:prstClr val="black"/>
                </a:solidFill>
                <a:latin typeface="Arial" panose="020B0604020202020204" pitchFamily="34" charset="0"/>
                <a:cs typeface="Arial" panose="020B0604020202020204" pitchFamily="34" charset="0"/>
              </a:rPr>
              <a:t>HPCH: </a:t>
            </a:r>
            <a:r>
              <a:rPr lang="en-GB" sz="800" err="1">
                <a:solidFill>
                  <a:prstClr val="black"/>
                </a:solidFill>
                <a:latin typeface="Arial" panose="020B0604020202020204" pitchFamily="34" charset="0"/>
                <a:cs typeface="Arial" panose="020B0604020202020204" pitchFamily="34" charset="0"/>
              </a:rPr>
              <a:t>hidroxipropil</a:t>
            </a:r>
            <a:r>
              <a:rPr lang="en-GB" sz="800">
                <a:solidFill>
                  <a:prstClr val="black"/>
                </a:solidFill>
                <a:latin typeface="Arial" panose="020B0604020202020204" pitchFamily="34" charset="0"/>
                <a:cs typeface="Arial" panose="020B0604020202020204" pitchFamily="34" charset="0"/>
              </a:rPr>
              <a:t> chitosan.</a:t>
            </a:r>
            <a:endParaRPr lang="es-ES" sz="800">
              <a:latin typeface="Arial" panose="020B0604020202020204" pitchFamily="34" charset="0"/>
              <a:cs typeface="Arial" panose="020B0604020202020204" pitchFamily="34" charset="0"/>
            </a:endParaRPr>
          </a:p>
          <a:p>
            <a:r>
              <a:rPr lang="en-GB" sz="800">
                <a:solidFill>
                  <a:prstClr val="black"/>
                </a:solidFill>
                <a:latin typeface="Arial" panose="020B0604020202020204" pitchFamily="34" charset="0"/>
                <a:cs typeface="Arial" panose="020B0604020202020204" pitchFamily="34" charset="0"/>
              </a:rPr>
              <a:t>.</a:t>
            </a:r>
            <a:endParaRPr lang="es-ES" sz="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232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2"/>
          <a:stretch>
            <a:fillRect/>
          </a:stretch>
        </p:blipFill>
        <p:spPr>
          <a:xfrm>
            <a:off x="0" y="0"/>
            <a:ext cx="12192000" cy="6858000"/>
          </a:xfrm>
          <a:prstGeom prst="rect">
            <a:avLst/>
          </a:prstGeom>
          <a:solidFill>
            <a:schemeClr val="bg1"/>
          </a:solidFill>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3"/>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03. Evidencia clínica de Ony-Tec</a:t>
            </a:r>
            <a:r>
              <a:rPr lang="es-ES" sz="3000" b="1" baseline="30000">
                <a:solidFill>
                  <a:srgbClr val="377E48"/>
                </a:solidFill>
                <a:latin typeface="Arial" panose="020B0604020202020204" pitchFamily="34" charset="0"/>
                <a:cs typeface="Arial" panose="020B0604020202020204" pitchFamily="34" charset="0"/>
              </a:rPr>
              <a:t>®</a:t>
            </a:r>
            <a:r>
              <a:rPr lang="es-ES" sz="3000" b="1">
                <a:solidFill>
                  <a:srgbClr val="377E48"/>
                </a:solidFill>
                <a:latin typeface="Arial" panose="020B0604020202020204" pitchFamily="34" charset="0"/>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589935" y="1625534"/>
            <a:ext cx="10465992" cy="338554"/>
          </a:xfrm>
          <a:prstGeom prst="rect">
            <a:avLst/>
          </a:prstGeom>
        </p:spPr>
        <p:txBody>
          <a:bodyPr wrap="square" lIns="91440" tIns="45720" rIns="91440" bIns="45720" anchor="t">
            <a:spAutoFit/>
          </a:bodyPr>
          <a:lstStyle/>
          <a:p>
            <a:pPr lvl="0" defTabSz="457200">
              <a:defRPr/>
            </a:pPr>
            <a:r>
              <a:rPr lang="en-GB" sz="1600" b="1">
                <a:latin typeface="Arial" panose="020B0604020202020204" pitchFamily="34" charset="0"/>
                <a:cs typeface="Arial" panose="020B0604020202020204" pitchFamily="34" charset="0"/>
              </a:rPr>
              <a:t>La </a:t>
            </a:r>
            <a:r>
              <a:rPr lang="en-GB" sz="1600" b="1" err="1">
                <a:latin typeface="Arial" panose="020B0604020202020204" pitchFamily="34" charset="0"/>
                <a:cs typeface="Arial" panose="020B0604020202020204" pitchFamily="34" charset="0"/>
              </a:rPr>
              <a:t>eficacia</a:t>
            </a:r>
            <a:r>
              <a:rPr lang="en-GB" sz="1600" b="1">
                <a:latin typeface="Arial" panose="020B0604020202020204" pitchFamily="34" charset="0"/>
                <a:cs typeface="Arial" panose="020B0604020202020204" pitchFamily="34" charset="0"/>
              </a:rPr>
              <a:t> y </a:t>
            </a:r>
            <a:r>
              <a:rPr lang="en-GB" sz="1600" b="1" err="1">
                <a:latin typeface="Arial" panose="020B0604020202020204" pitchFamily="34" charset="0"/>
                <a:cs typeface="Arial" panose="020B0604020202020204" pitchFamily="34" charset="0"/>
              </a:rPr>
              <a:t>seguridad</a:t>
            </a:r>
            <a:r>
              <a:rPr lang="en-GB" sz="1600" b="1">
                <a:latin typeface="Arial" panose="020B0604020202020204" pitchFamily="34" charset="0"/>
                <a:cs typeface="Arial" panose="020B0604020202020204" pitchFamily="34" charset="0"/>
              </a:rPr>
              <a:t> de ciclopirox 80 mg/g HPCH </a:t>
            </a:r>
            <a:r>
              <a:rPr lang="en-GB" sz="1600">
                <a:latin typeface="Arial" panose="020B0604020202020204" pitchFamily="34" charset="0"/>
                <a:cs typeface="Arial" panose="020B0604020202020204" pitchFamily="34" charset="0"/>
              </a:rPr>
              <a:t>se ha </a:t>
            </a:r>
            <a:r>
              <a:rPr lang="en-GB" sz="1600" err="1">
                <a:latin typeface="Arial" panose="020B0604020202020204" pitchFamily="34" charset="0"/>
                <a:cs typeface="Arial" panose="020B0604020202020204" pitchFamily="34" charset="0"/>
              </a:rPr>
              <a:t>evaluado</a:t>
            </a:r>
            <a:r>
              <a:rPr lang="en-GB" sz="1600">
                <a:latin typeface="Arial" panose="020B0604020202020204" pitchFamily="34" charset="0"/>
                <a:cs typeface="Arial" panose="020B0604020202020204" pitchFamily="34" charset="0"/>
              </a:rPr>
              <a:t> </a:t>
            </a:r>
            <a:r>
              <a:rPr lang="en-GB" sz="1600" b="1" err="1">
                <a:latin typeface="Arial" panose="020B0604020202020204" pitchFamily="34" charset="0"/>
                <a:cs typeface="Arial" panose="020B0604020202020204" pitchFamily="34" charset="0"/>
              </a:rPr>
              <a:t>en</a:t>
            </a:r>
            <a:r>
              <a:rPr lang="en-GB" sz="1600" b="1">
                <a:latin typeface="Arial" panose="020B0604020202020204" pitchFamily="34" charset="0"/>
                <a:cs typeface="Arial" panose="020B0604020202020204" pitchFamily="34" charset="0"/>
              </a:rPr>
              <a:t> </a:t>
            </a:r>
            <a:r>
              <a:rPr lang="en-GB" sz="1600" b="1" err="1">
                <a:latin typeface="Arial" panose="020B0604020202020204" pitchFamily="34" charset="0"/>
                <a:cs typeface="Arial" panose="020B0604020202020204" pitchFamily="34" charset="0"/>
              </a:rPr>
              <a:t>varios</a:t>
            </a:r>
            <a:r>
              <a:rPr lang="en-GB" sz="1600" b="1">
                <a:latin typeface="Arial" panose="020B0604020202020204" pitchFamily="34" charset="0"/>
                <a:cs typeface="Arial" panose="020B0604020202020204" pitchFamily="34" charset="0"/>
              </a:rPr>
              <a:t> </a:t>
            </a:r>
            <a:r>
              <a:rPr lang="en-GB" sz="1600" b="1" err="1">
                <a:latin typeface="Arial" panose="020B0604020202020204" pitchFamily="34" charset="0"/>
                <a:cs typeface="Arial" panose="020B0604020202020204" pitchFamily="34" charset="0"/>
              </a:rPr>
              <a:t>ensayos</a:t>
            </a:r>
            <a:r>
              <a:rPr lang="en-GB" sz="1600" b="1">
                <a:latin typeface="Arial" panose="020B0604020202020204" pitchFamily="34" charset="0"/>
                <a:cs typeface="Arial" panose="020B0604020202020204" pitchFamily="34" charset="0"/>
              </a:rPr>
              <a:t> </a:t>
            </a:r>
            <a:r>
              <a:rPr lang="en-GB" sz="1600" b="1" err="1">
                <a:latin typeface="Arial" panose="020B0604020202020204" pitchFamily="34" charset="0"/>
                <a:cs typeface="Arial" panose="020B0604020202020204" pitchFamily="34" charset="0"/>
              </a:rPr>
              <a:t>clínicos</a:t>
            </a:r>
            <a:r>
              <a:rPr lang="en-GB" sz="1600" b="1">
                <a:latin typeface="Arial" panose="020B0604020202020204" pitchFamily="34" charset="0"/>
                <a:cs typeface="Arial" panose="020B0604020202020204" pitchFamily="34" charset="0"/>
              </a:rPr>
              <a:t>.</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Evidencia clínica</a:t>
            </a:r>
          </a:p>
        </p:txBody>
      </p:sp>
      <p:grpSp>
        <p:nvGrpSpPr>
          <p:cNvPr id="30" name="Grupo 29">
            <a:extLst>
              <a:ext uri="{FF2B5EF4-FFF2-40B4-BE49-F238E27FC236}">
                <a16:creationId xmlns:a16="http://schemas.microsoft.com/office/drawing/2014/main" id="{B8DF5B9A-7B43-FE40-9776-CAEE17CB62C1}"/>
              </a:ext>
            </a:extLst>
          </p:cNvPr>
          <p:cNvGrpSpPr/>
          <p:nvPr/>
        </p:nvGrpSpPr>
        <p:grpSpPr>
          <a:xfrm>
            <a:off x="1390512" y="2580035"/>
            <a:ext cx="4482646" cy="1153755"/>
            <a:chOff x="623889" y="2000617"/>
            <a:chExt cx="2262429" cy="1669293"/>
          </a:xfrm>
        </p:grpSpPr>
        <p:sp>
          <p:nvSpPr>
            <p:cNvPr id="31" name="Rectángulo 30">
              <a:hlinkClick r:id="" action="ppaction://noaction"/>
              <a:extLst>
                <a:ext uri="{FF2B5EF4-FFF2-40B4-BE49-F238E27FC236}">
                  <a16:creationId xmlns:a16="http://schemas.microsoft.com/office/drawing/2014/main" id="{7499F93D-B28E-F441-AB27-56CB17274D84}"/>
                </a:ext>
              </a:extLst>
            </p:cNvPr>
            <p:cNvSpPr/>
            <p:nvPr/>
          </p:nvSpPr>
          <p:spPr>
            <a:xfrm>
              <a:off x="623889" y="2000617"/>
              <a:ext cx="2262429" cy="1669293"/>
            </a:xfrm>
            <a:prstGeom prst="rect">
              <a:avLst/>
            </a:prstGeom>
            <a:solidFill>
              <a:srgbClr val="377E48"/>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105D79AD-D421-3840-8899-D943462D8625}"/>
                </a:ext>
              </a:extLst>
            </p:cNvPr>
            <p:cNvSpPr txBox="1"/>
            <p:nvPr/>
          </p:nvSpPr>
          <p:spPr>
            <a:xfrm>
              <a:off x="661495" y="2320110"/>
              <a:ext cx="2176211" cy="979663"/>
            </a:xfrm>
            <a:prstGeom prst="rect">
              <a:avLst/>
            </a:prstGeom>
            <a:noFill/>
          </p:spPr>
          <p:txBody>
            <a:bodyPr wrap="square" lIns="91440" tIns="45720" rIns="91440" bIns="45720" rtlCol="0" anchor="ctr">
              <a:spAutoFit/>
            </a:bodyPr>
            <a:lstStyle/>
            <a:p>
              <a:pPr marL="0" marR="0" lvl="0" indent="0" defTabSz="457200" eaLnBrk="1" fontAlgn="auto" latinLnBrk="0" hangingPunct="1">
                <a:lnSpc>
                  <a:spcPct val="100000"/>
                </a:lnSpc>
                <a:spcBef>
                  <a:spcPts val="0"/>
                </a:spcBef>
                <a:spcAft>
                  <a:spcPts val="0"/>
                </a:spcAft>
                <a:buClr>
                  <a:srgbClr val="377E48"/>
                </a:buClr>
                <a:buSzTx/>
                <a:buFontTx/>
                <a:buNone/>
                <a:tabLst/>
                <a:defRPr/>
              </a:pPr>
              <a:r>
                <a:rPr kumimoji="0" lang="es-ES"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Ony-Tec</a:t>
              </a:r>
              <a:r>
                <a:rPr kumimoji="0" lang="es-ES" sz="1400" b="1" i="0" u="none" strike="noStrike" kern="0" cap="none" spc="0" normalizeH="0" baseline="30000" noProof="0">
                  <a:ln>
                    <a:noFill/>
                  </a:ln>
                  <a:solidFill>
                    <a:prstClr val="white"/>
                  </a:solidFill>
                  <a:effectLst/>
                  <a:uLnTx/>
                  <a:uFillTx/>
                  <a:latin typeface="Arial" panose="020B0604020202020204" pitchFamily="34" charset="0"/>
                  <a:cs typeface="Arial" panose="020B0604020202020204" pitchFamily="34" charset="0"/>
                </a:rPr>
                <a:t>®</a:t>
              </a:r>
              <a:r>
                <a:rPr kumimoji="0" lang="es-ES"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 frente a </a:t>
              </a:r>
              <a:r>
                <a:rPr kumimoji="0" lang="es-ES" sz="1400" b="1" i="0" u="none" strike="noStrike" kern="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ciclopirox</a:t>
              </a:r>
              <a:r>
                <a:rPr kumimoji="0" lang="es-ES"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 de referencia</a:t>
              </a:r>
            </a:p>
            <a:p>
              <a:pPr marL="0" marR="0" lvl="0" indent="0" defTabSz="457200" eaLnBrk="1" fontAlgn="auto" latinLnBrk="0" hangingPunct="1">
                <a:lnSpc>
                  <a:spcPct val="100000"/>
                </a:lnSpc>
                <a:spcBef>
                  <a:spcPts val="0"/>
                </a:spcBef>
                <a:spcAft>
                  <a:spcPts val="0"/>
                </a:spcAft>
                <a:buClr>
                  <a:srgbClr val="377E48"/>
                </a:buClr>
                <a:buSzTx/>
                <a:buFontTx/>
                <a:buNone/>
                <a:tabLst/>
                <a:defRPr/>
              </a:pPr>
              <a:r>
                <a:rPr kumimoji="0" lang="es-ES" sz="12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Ensayo clínico aleatorizado, de tres grupos de tratamiento, controlado con placebo</a:t>
              </a:r>
              <a:r>
                <a:rPr kumimoji="0" lang="es-ES" sz="1200" b="0" i="0" u="none" strike="noStrike" kern="0" cap="none" spc="0" normalizeH="0" baseline="30000" noProof="0">
                  <a:ln>
                    <a:noFill/>
                  </a:ln>
                  <a:solidFill>
                    <a:prstClr val="white"/>
                  </a:solidFill>
                  <a:effectLst/>
                  <a:uLnTx/>
                  <a:uFillTx/>
                  <a:latin typeface="Arial" panose="020B0604020202020204" pitchFamily="34" charset="0"/>
                  <a:cs typeface="Arial" panose="020B0604020202020204" pitchFamily="34" charset="0"/>
                </a:rPr>
                <a:t>1</a:t>
              </a:r>
            </a:p>
          </p:txBody>
        </p:sp>
      </p:grpSp>
      <p:grpSp>
        <p:nvGrpSpPr>
          <p:cNvPr id="36" name="Grupo 35">
            <a:extLst>
              <a:ext uri="{FF2B5EF4-FFF2-40B4-BE49-F238E27FC236}">
                <a16:creationId xmlns:a16="http://schemas.microsoft.com/office/drawing/2014/main" id="{5A289CD7-B039-4C4E-9C37-38331543C65A}"/>
              </a:ext>
            </a:extLst>
          </p:cNvPr>
          <p:cNvGrpSpPr/>
          <p:nvPr/>
        </p:nvGrpSpPr>
        <p:grpSpPr>
          <a:xfrm>
            <a:off x="6096000" y="2580035"/>
            <a:ext cx="4487441" cy="1153755"/>
            <a:chOff x="6115050" y="2000617"/>
            <a:chExt cx="2540352" cy="1669293"/>
          </a:xfrm>
        </p:grpSpPr>
        <p:sp>
          <p:nvSpPr>
            <p:cNvPr id="37" name="Rectángulo 36">
              <a:extLst>
                <a:ext uri="{FF2B5EF4-FFF2-40B4-BE49-F238E27FC236}">
                  <a16:creationId xmlns:a16="http://schemas.microsoft.com/office/drawing/2014/main" id="{189B94C1-E4C3-0843-9632-DA98588DD9C3}"/>
                </a:ext>
              </a:extLst>
            </p:cNvPr>
            <p:cNvSpPr/>
            <p:nvPr/>
          </p:nvSpPr>
          <p:spPr>
            <a:xfrm>
              <a:off x="6115050" y="2000617"/>
              <a:ext cx="2540352" cy="1669293"/>
            </a:xfrm>
            <a:prstGeom prst="rect">
              <a:avLst/>
            </a:prstGeom>
            <a:solidFill>
              <a:srgbClr val="B2DBC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8" name="CuadroTexto 37">
              <a:extLst>
                <a:ext uri="{FF2B5EF4-FFF2-40B4-BE49-F238E27FC236}">
                  <a16:creationId xmlns:a16="http://schemas.microsoft.com/office/drawing/2014/main" id="{374F30B2-7B7D-A647-BA90-B2F6638D6585}"/>
                </a:ext>
              </a:extLst>
            </p:cNvPr>
            <p:cNvSpPr txBox="1"/>
            <p:nvPr/>
          </p:nvSpPr>
          <p:spPr>
            <a:xfrm>
              <a:off x="6205268" y="2364008"/>
              <a:ext cx="2326077" cy="712484"/>
            </a:xfrm>
            <a:prstGeom prst="rect">
              <a:avLst/>
            </a:prstGeom>
            <a:noFill/>
          </p:spPr>
          <p:txBody>
            <a:bodyPr wrap="square" lIns="91440" tIns="45720" rIns="91440" bIns="45720" rtlCol="0" anchor="ctr">
              <a:spAutoFit/>
            </a:bodyPr>
            <a:lstStyle/>
            <a:p>
              <a:pPr marL="0" marR="0" lvl="0" indent="0" defTabSz="457200" eaLnBrk="1" fontAlgn="auto" latinLnBrk="0" hangingPunct="1">
                <a:lnSpc>
                  <a:spcPct val="100000"/>
                </a:lnSpc>
                <a:spcBef>
                  <a:spcPts val="0"/>
                </a:spcBef>
                <a:spcAft>
                  <a:spcPts val="0"/>
                </a:spcAft>
                <a:buClr>
                  <a:srgbClr val="377E48"/>
                </a:buClr>
                <a:buSzTx/>
                <a:buFontTx/>
                <a:buNone/>
                <a:tabLst/>
                <a:defRPr/>
              </a:pPr>
              <a:r>
                <a:rPr kumimoji="0" lang="es-ES"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Ony-Tec</a:t>
              </a:r>
              <a:r>
                <a:rPr kumimoji="0" lang="es-ES" sz="1400" b="1" i="0" u="none" strike="noStrike" kern="0" cap="none" spc="0" normalizeH="0" baseline="30000" noProof="0">
                  <a:ln>
                    <a:noFill/>
                  </a:ln>
                  <a:solidFill>
                    <a:prstClr val="white"/>
                  </a:solidFill>
                  <a:effectLst/>
                  <a:uLnTx/>
                  <a:uFillTx/>
                  <a:latin typeface="Arial" panose="020B0604020202020204" pitchFamily="34" charset="0"/>
                  <a:cs typeface="Arial" panose="020B0604020202020204" pitchFamily="34" charset="0"/>
                </a:rPr>
                <a:t>®</a:t>
              </a:r>
              <a:r>
                <a:rPr kumimoji="0" lang="es-ES"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 frente a </a:t>
              </a:r>
              <a:r>
                <a:rPr kumimoji="0" lang="es-ES" sz="1400" b="1" i="0" u="none" strike="noStrike" kern="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amorolfina</a:t>
              </a:r>
              <a:endParaRPr kumimoji="0" lang="es-E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0" marR="0" lvl="0" indent="0" defTabSz="457200" eaLnBrk="1" fontAlgn="auto" latinLnBrk="0" hangingPunct="1">
                <a:lnSpc>
                  <a:spcPct val="100000"/>
                </a:lnSpc>
                <a:spcBef>
                  <a:spcPts val="0"/>
                </a:spcBef>
                <a:spcAft>
                  <a:spcPts val="0"/>
                </a:spcAft>
                <a:buClr>
                  <a:srgbClr val="377E48"/>
                </a:buClr>
                <a:buSzTx/>
                <a:buFontTx/>
                <a:buNone/>
                <a:tabLst/>
                <a:defRPr/>
              </a:pPr>
              <a:r>
                <a:rPr kumimoji="0" lang="es-ES" sz="12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Ensayo clínico aleatorizado</a:t>
              </a:r>
              <a:r>
                <a:rPr kumimoji="0" lang="es-ES" sz="1200" b="0" i="0" u="none" strike="noStrike" kern="0" cap="none" spc="0" normalizeH="0" baseline="30000" noProof="0">
                  <a:ln>
                    <a:noFill/>
                  </a:ln>
                  <a:solidFill>
                    <a:prstClr val="white"/>
                  </a:solidFill>
                  <a:effectLst/>
                  <a:uLnTx/>
                  <a:uFillTx/>
                  <a:latin typeface="Arial" panose="020B0604020202020204" pitchFamily="34" charset="0"/>
                  <a:cs typeface="Arial" panose="020B0604020202020204" pitchFamily="34" charset="0"/>
                </a:rPr>
                <a:t>3</a:t>
              </a:r>
            </a:p>
          </p:txBody>
        </p:sp>
      </p:grpSp>
      <p:sp>
        <p:nvSpPr>
          <p:cNvPr id="2" name="Rectángulo 1">
            <a:extLst>
              <a:ext uri="{FF2B5EF4-FFF2-40B4-BE49-F238E27FC236}">
                <a16:creationId xmlns:a16="http://schemas.microsoft.com/office/drawing/2014/main" id="{F13C72DB-207E-2A49-BFA1-4EE391495727}"/>
              </a:ext>
            </a:extLst>
          </p:cNvPr>
          <p:cNvSpPr/>
          <p:nvPr/>
        </p:nvSpPr>
        <p:spPr>
          <a:xfrm>
            <a:off x="6036161" y="2471403"/>
            <a:ext cx="4591189" cy="1325236"/>
          </a:xfrm>
          <a:prstGeom prst="rect">
            <a:avLst/>
          </a:prstGeom>
          <a:noFill/>
          <a:ln>
            <a:solidFill>
              <a:srgbClr val="A61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a:extLst>
              <a:ext uri="{FF2B5EF4-FFF2-40B4-BE49-F238E27FC236}">
                <a16:creationId xmlns:a16="http://schemas.microsoft.com/office/drawing/2014/main" id="{4202A78B-F882-3849-99EE-14A9F5EED65F}"/>
              </a:ext>
            </a:extLst>
          </p:cNvPr>
          <p:cNvSpPr txBox="1"/>
          <p:nvPr/>
        </p:nvSpPr>
        <p:spPr>
          <a:xfrm>
            <a:off x="1564650" y="2234158"/>
            <a:ext cx="3891958" cy="307777"/>
          </a:xfrm>
          <a:prstGeom prst="rect">
            <a:avLst/>
          </a:prstGeom>
          <a:solidFill>
            <a:schemeClr val="bg1"/>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ONY-TEC</a:t>
            </a:r>
            <a:r>
              <a:rPr kumimoji="0" lang="es-ES" sz="1400" b="1" i="0" u="none" strike="noStrike" kern="0" cap="none" spc="0" normalizeH="0" baseline="30000" noProof="0">
                <a:ln>
                  <a:noFill/>
                </a:ln>
                <a:solidFill>
                  <a:srgbClr val="585857"/>
                </a:solidFill>
                <a:effectLst/>
                <a:uLnTx/>
                <a:uFillTx/>
                <a:latin typeface="Arial" panose="020B0604020202020204" pitchFamily="34" charset="0"/>
                <a:cs typeface="Arial" panose="020B0604020202020204" pitchFamily="34" charset="0"/>
              </a:rPr>
              <a:t>®</a:t>
            </a:r>
            <a:r>
              <a:rPr kumimoji="0" lang="es-ES" sz="1400" b="1" i="0"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 </a:t>
            </a:r>
            <a:r>
              <a:rPr kumimoji="0" lang="es-ES" sz="1400" b="1" i="1"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VS</a:t>
            </a:r>
            <a:r>
              <a:rPr kumimoji="0" lang="es-ES" sz="1400" b="1" i="0"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 CICLOPIROX NO SOLUBLE</a:t>
            </a:r>
          </a:p>
        </p:txBody>
      </p:sp>
      <p:sp>
        <p:nvSpPr>
          <p:cNvPr id="26" name="CuadroTexto 25">
            <a:extLst>
              <a:ext uri="{FF2B5EF4-FFF2-40B4-BE49-F238E27FC236}">
                <a16:creationId xmlns:a16="http://schemas.microsoft.com/office/drawing/2014/main" id="{D13F1BE3-EF60-5B4C-AB15-3728E74BB3A6}"/>
              </a:ext>
            </a:extLst>
          </p:cNvPr>
          <p:cNvSpPr txBox="1"/>
          <p:nvPr/>
        </p:nvSpPr>
        <p:spPr>
          <a:xfrm>
            <a:off x="6612199" y="2240459"/>
            <a:ext cx="3453945" cy="307777"/>
          </a:xfrm>
          <a:prstGeom prst="rect">
            <a:avLst/>
          </a:prstGeom>
          <a:solidFill>
            <a:schemeClr val="bg1"/>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ONY-TEC</a:t>
            </a:r>
            <a:r>
              <a:rPr kumimoji="0" lang="es-ES" sz="1400" b="1" i="0" u="none" strike="noStrike" kern="0" cap="none" spc="0" normalizeH="0" baseline="30000" noProof="0">
                <a:ln>
                  <a:noFill/>
                </a:ln>
                <a:solidFill>
                  <a:srgbClr val="585857"/>
                </a:solidFill>
                <a:effectLst/>
                <a:uLnTx/>
                <a:uFillTx/>
                <a:latin typeface="Arial" panose="020B0604020202020204" pitchFamily="34" charset="0"/>
                <a:cs typeface="Arial" panose="020B0604020202020204" pitchFamily="34" charset="0"/>
              </a:rPr>
              <a:t>®</a:t>
            </a:r>
            <a:r>
              <a:rPr kumimoji="0" lang="es-ES" sz="1400" b="1" i="0"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 </a:t>
            </a:r>
            <a:r>
              <a:rPr kumimoji="0" lang="es-ES" sz="1400" b="1" i="1"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VS</a:t>
            </a:r>
            <a:r>
              <a:rPr kumimoji="0" lang="es-ES" sz="1400" b="1" i="0" u="none" strike="noStrike" kern="0" cap="none" spc="0" normalizeH="0" baseline="0" noProof="0">
                <a:ln>
                  <a:noFill/>
                </a:ln>
                <a:solidFill>
                  <a:srgbClr val="585857"/>
                </a:solidFill>
                <a:effectLst/>
                <a:uLnTx/>
                <a:uFillTx/>
                <a:latin typeface="Arial" panose="020B0604020202020204" pitchFamily="34" charset="0"/>
                <a:cs typeface="Arial" panose="020B0604020202020204" pitchFamily="34" charset="0"/>
              </a:rPr>
              <a:t>. AMOROLFINA</a:t>
            </a:r>
          </a:p>
        </p:txBody>
      </p:sp>
      <p:sp>
        <p:nvSpPr>
          <p:cNvPr id="27" name="Marcador de texto 31">
            <a:extLst>
              <a:ext uri="{FF2B5EF4-FFF2-40B4-BE49-F238E27FC236}">
                <a16:creationId xmlns:a16="http://schemas.microsoft.com/office/drawing/2014/main" id="{2B92CD8C-16DF-CD42-89AC-4FB930CB6CE8}"/>
              </a:ext>
            </a:extLst>
          </p:cNvPr>
          <p:cNvSpPr txBox="1">
            <a:spLocks/>
          </p:cNvSpPr>
          <p:nvPr/>
        </p:nvSpPr>
        <p:spPr>
          <a:xfrm>
            <a:off x="645877" y="5759154"/>
            <a:ext cx="9932768" cy="30777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r-FR" sz="800" b="1">
                <a:solidFill>
                  <a:srgbClr val="377E48"/>
                </a:solidFill>
                <a:latin typeface="Arial" panose="020B0604020202020204" pitchFamily="34" charset="0"/>
                <a:cs typeface="Arial" panose="020B0604020202020204" pitchFamily="34" charset="0"/>
              </a:rPr>
              <a:t>1. </a:t>
            </a:r>
            <a:r>
              <a:rPr lang="fr-FR" sz="800">
                <a:latin typeface="Arial" panose="020B0604020202020204" pitchFamily="34" charset="0"/>
                <a:cs typeface="Arial" panose="020B0604020202020204" pitchFamily="34" charset="0"/>
              </a:rPr>
              <a:t>Baran R, </a:t>
            </a:r>
            <a:r>
              <a:rPr lang="fr-FR" sz="800" i="1">
                <a:latin typeface="Arial" panose="020B0604020202020204" pitchFamily="34" charset="0"/>
                <a:cs typeface="Arial" panose="020B0604020202020204" pitchFamily="34" charset="0"/>
              </a:rPr>
              <a:t>et al. </a:t>
            </a:r>
            <a:r>
              <a:rPr lang="fr-FR" sz="800">
                <a:latin typeface="Arial" panose="020B0604020202020204" pitchFamily="34" charset="0"/>
                <a:cs typeface="Arial" panose="020B0604020202020204" pitchFamily="34" charset="0"/>
              </a:rPr>
              <a:t>J </a:t>
            </a:r>
            <a:r>
              <a:rPr lang="fr-FR" sz="800" err="1">
                <a:latin typeface="Arial" panose="020B0604020202020204" pitchFamily="34" charset="0"/>
                <a:cs typeface="Arial" panose="020B0604020202020204" pitchFamily="34" charset="0"/>
              </a:rPr>
              <a:t>Eur</a:t>
            </a:r>
            <a:r>
              <a:rPr lang="fr-FR" sz="800">
                <a:latin typeface="Arial" panose="020B0604020202020204" pitchFamily="34" charset="0"/>
                <a:cs typeface="Arial" panose="020B0604020202020204" pitchFamily="34" charset="0"/>
              </a:rPr>
              <a:t> </a:t>
            </a:r>
            <a:r>
              <a:rPr lang="fr-FR" sz="800" err="1">
                <a:latin typeface="Arial" panose="020B0604020202020204" pitchFamily="34" charset="0"/>
                <a:cs typeface="Arial" panose="020B0604020202020204" pitchFamily="34" charset="0"/>
              </a:rPr>
              <a:t>Acad</a:t>
            </a:r>
            <a:r>
              <a:rPr lang="fr-FR" sz="800">
                <a:latin typeface="Arial" panose="020B0604020202020204" pitchFamily="34" charset="0"/>
                <a:cs typeface="Arial" panose="020B0604020202020204" pitchFamily="34" charset="0"/>
              </a:rPr>
              <a:t> </a:t>
            </a:r>
            <a:r>
              <a:rPr lang="fr-FR" sz="800" err="1">
                <a:latin typeface="Arial" panose="020B0604020202020204" pitchFamily="34" charset="0"/>
                <a:cs typeface="Arial" panose="020B0604020202020204" pitchFamily="34" charset="0"/>
              </a:rPr>
              <a:t>Dermatol</a:t>
            </a:r>
            <a:r>
              <a:rPr lang="fr-FR" sz="800">
                <a:latin typeface="Arial" panose="020B0604020202020204" pitchFamily="34" charset="0"/>
                <a:cs typeface="Arial" panose="020B0604020202020204" pitchFamily="34" charset="0"/>
              </a:rPr>
              <a:t> </a:t>
            </a:r>
            <a:r>
              <a:rPr lang="fr-FR" sz="800" err="1">
                <a:latin typeface="Arial" panose="020B0604020202020204" pitchFamily="34" charset="0"/>
                <a:cs typeface="Arial" panose="020B0604020202020204" pitchFamily="34" charset="0"/>
              </a:rPr>
              <a:t>Venereol</a:t>
            </a:r>
            <a:r>
              <a:rPr lang="fr-FR" sz="800">
                <a:latin typeface="Arial" panose="020B0604020202020204" pitchFamily="34" charset="0"/>
                <a:cs typeface="Arial" panose="020B0604020202020204" pitchFamily="34" charset="0"/>
              </a:rPr>
              <a:t>. 2009;23(7):773-8;</a:t>
            </a:r>
            <a:r>
              <a:rPr lang="fr-FR" sz="800" b="1">
                <a:solidFill>
                  <a:srgbClr val="377E48"/>
                </a:solidFill>
                <a:latin typeface="Arial" panose="020B0604020202020204" pitchFamily="34" charset="0"/>
                <a:cs typeface="Arial" panose="020B0604020202020204" pitchFamily="34" charset="0"/>
              </a:rPr>
              <a:t> 2. </a:t>
            </a:r>
            <a:r>
              <a:rPr lang="fr-FR" sz="800" err="1">
                <a:latin typeface="Arial" panose="020B0604020202020204" pitchFamily="34" charset="0"/>
                <a:cs typeface="Arial" panose="020B0604020202020204" pitchFamily="34" charset="0"/>
              </a:rPr>
              <a:t>Piraccini</a:t>
            </a:r>
            <a:r>
              <a:rPr lang="fr-FR" sz="800">
                <a:latin typeface="Arial" panose="020B0604020202020204" pitchFamily="34" charset="0"/>
                <a:cs typeface="Arial" panose="020B0604020202020204" pitchFamily="34" charset="0"/>
              </a:rPr>
              <a:t> BM, </a:t>
            </a:r>
            <a:r>
              <a:rPr lang="fr-FR" sz="800" i="1">
                <a:latin typeface="Arial" panose="020B0604020202020204" pitchFamily="34" charset="0"/>
                <a:cs typeface="Arial" panose="020B0604020202020204" pitchFamily="34" charset="0"/>
              </a:rPr>
              <a:t>et al. </a:t>
            </a:r>
            <a:r>
              <a:rPr lang="fr-FR" sz="800">
                <a:latin typeface="Arial" panose="020B0604020202020204" pitchFamily="34" charset="0"/>
                <a:cs typeface="Arial" panose="020B0604020202020204" pitchFamily="34" charset="0"/>
              </a:rPr>
              <a:t>Skin </a:t>
            </a:r>
            <a:r>
              <a:rPr lang="fr-FR" sz="800" err="1">
                <a:latin typeface="Arial" panose="020B0604020202020204" pitchFamily="34" charset="0"/>
                <a:cs typeface="Arial" panose="020B0604020202020204" pitchFamily="34" charset="0"/>
              </a:rPr>
              <a:t>Appendage</a:t>
            </a:r>
            <a:r>
              <a:rPr lang="fr-FR" sz="800">
                <a:latin typeface="Arial" panose="020B0604020202020204" pitchFamily="34" charset="0"/>
                <a:cs typeface="Arial" panose="020B0604020202020204" pitchFamily="34" charset="0"/>
              </a:rPr>
              <a:t> </a:t>
            </a:r>
            <a:r>
              <a:rPr lang="fr-FR" sz="800" err="1">
                <a:latin typeface="Arial" panose="020B0604020202020204" pitchFamily="34" charset="0"/>
                <a:cs typeface="Arial" panose="020B0604020202020204" pitchFamily="34" charset="0"/>
              </a:rPr>
              <a:t>Disord</a:t>
            </a:r>
            <a:r>
              <a:rPr lang="fr-FR" sz="800">
                <a:latin typeface="Arial" panose="020B0604020202020204" pitchFamily="34" charset="0"/>
                <a:cs typeface="Arial" panose="020B0604020202020204" pitchFamily="34" charset="0"/>
              </a:rPr>
              <a:t>. 2018;5(1):13-9; </a:t>
            </a:r>
            <a:r>
              <a:rPr lang="fr-FR" sz="800" b="1">
                <a:solidFill>
                  <a:srgbClr val="377E48"/>
                </a:solidFill>
                <a:latin typeface="Arial" panose="020B0604020202020204" pitchFamily="34" charset="0"/>
                <a:cs typeface="Arial" panose="020B0604020202020204" pitchFamily="34" charset="0"/>
              </a:rPr>
              <a:t>3. </a:t>
            </a:r>
            <a:r>
              <a:rPr lang="fr-FR" sz="800" err="1">
                <a:latin typeface="Arial" panose="020B0604020202020204" pitchFamily="34" charset="0"/>
                <a:cs typeface="Arial" panose="020B0604020202020204" pitchFamily="34" charset="0"/>
              </a:rPr>
              <a:t>Iorizzo</a:t>
            </a:r>
            <a:r>
              <a:rPr lang="fr-FR" sz="800">
                <a:latin typeface="Arial" panose="020B0604020202020204" pitchFamily="34" charset="0"/>
                <a:cs typeface="Arial" panose="020B0604020202020204" pitchFamily="34" charset="0"/>
              </a:rPr>
              <a:t> M, </a:t>
            </a:r>
            <a:r>
              <a:rPr lang="fr-FR" sz="800" i="1">
                <a:latin typeface="Arial" panose="020B0604020202020204" pitchFamily="34" charset="0"/>
                <a:cs typeface="Arial" panose="020B0604020202020204" pitchFamily="34" charset="0"/>
              </a:rPr>
              <a:t>et al. </a:t>
            </a:r>
            <a:r>
              <a:rPr lang="fr-FR" sz="800">
                <a:latin typeface="Arial" panose="020B0604020202020204" pitchFamily="34" charset="0"/>
                <a:cs typeface="Arial" panose="020B0604020202020204" pitchFamily="34" charset="0"/>
              </a:rPr>
              <a:t>Skin </a:t>
            </a:r>
            <a:r>
              <a:rPr lang="fr-FR" sz="800" err="1">
                <a:latin typeface="Arial" panose="020B0604020202020204" pitchFamily="34" charset="0"/>
                <a:cs typeface="Arial" panose="020B0604020202020204" pitchFamily="34" charset="0"/>
              </a:rPr>
              <a:t>Appendage</a:t>
            </a:r>
            <a:r>
              <a:rPr lang="fr-FR" sz="800">
                <a:latin typeface="Arial" panose="020B0604020202020204" pitchFamily="34" charset="0"/>
                <a:cs typeface="Arial" panose="020B0604020202020204" pitchFamily="34" charset="0"/>
              </a:rPr>
              <a:t> </a:t>
            </a:r>
            <a:r>
              <a:rPr lang="fr-FR" sz="800" err="1">
                <a:latin typeface="Arial" panose="020B0604020202020204" pitchFamily="34" charset="0"/>
                <a:cs typeface="Arial" panose="020B0604020202020204" pitchFamily="34" charset="0"/>
              </a:rPr>
              <a:t>Disord</a:t>
            </a:r>
            <a:r>
              <a:rPr lang="fr-FR" sz="800">
                <a:latin typeface="Arial" panose="020B0604020202020204" pitchFamily="34" charset="0"/>
                <a:cs typeface="Arial" panose="020B0604020202020204" pitchFamily="34" charset="0"/>
              </a:rPr>
              <a:t>. 2016;1(3):134-40</a:t>
            </a:r>
            <a:r>
              <a:rPr lang="fr-FR" sz="800" b="1">
                <a:latin typeface="Arial" panose="020B0604020202020204" pitchFamily="34" charset="0"/>
                <a:cs typeface="Arial" panose="020B0604020202020204" pitchFamily="34" charset="0"/>
              </a:rPr>
              <a:t>; </a:t>
            </a:r>
            <a:r>
              <a:rPr lang="fr-FR" sz="800" b="1">
                <a:solidFill>
                  <a:srgbClr val="377E48"/>
                </a:solidFill>
                <a:latin typeface="Arial" panose="020B0604020202020204" pitchFamily="34" charset="0"/>
                <a:cs typeface="Arial" panose="020B0604020202020204" pitchFamily="34" charset="0"/>
              </a:rPr>
              <a:t>4.</a:t>
            </a:r>
            <a:r>
              <a:rPr lang="fr-FR" sz="800">
                <a:solidFill>
                  <a:srgbClr val="377E48"/>
                </a:solidFill>
                <a:latin typeface="Arial" panose="020B0604020202020204" pitchFamily="34" charset="0"/>
                <a:cs typeface="Arial" panose="020B0604020202020204" pitchFamily="34" charset="0"/>
              </a:rPr>
              <a:t> </a:t>
            </a:r>
            <a:r>
              <a:rPr lang="fr-FR" sz="800" err="1">
                <a:latin typeface="Arial" panose="020B0604020202020204" pitchFamily="34" charset="0"/>
                <a:cs typeface="Arial" panose="020B0604020202020204" pitchFamily="34" charset="0"/>
              </a:rPr>
              <a:t>Vanscheidt</a:t>
            </a:r>
            <a:r>
              <a:rPr lang="fr-FR" sz="800">
                <a:latin typeface="Arial" panose="020B0604020202020204" pitchFamily="34" charset="0"/>
                <a:cs typeface="Arial" panose="020B0604020202020204" pitchFamily="34" charset="0"/>
              </a:rPr>
              <a:t> W, </a:t>
            </a:r>
            <a:r>
              <a:rPr lang="fr-FR" sz="800" i="1">
                <a:latin typeface="Arial" panose="020B0604020202020204" pitchFamily="34" charset="0"/>
                <a:cs typeface="Arial" panose="020B0604020202020204" pitchFamily="34" charset="0"/>
              </a:rPr>
              <a:t>et al.</a:t>
            </a:r>
            <a:r>
              <a:rPr lang="fr-FR" sz="800">
                <a:latin typeface="Arial" panose="020B0604020202020204" pitchFamily="34" charset="0"/>
                <a:cs typeface="Arial" panose="020B0604020202020204" pitchFamily="34" charset="0"/>
              </a:rPr>
              <a:t> J </a:t>
            </a:r>
            <a:r>
              <a:rPr lang="fr-FR" sz="800" err="1">
                <a:latin typeface="Arial" panose="020B0604020202020204" pitchFamily="34" charset="0"/>
                <a:cs typeface="Arial" panose="020B0604020202020204" pitchFamily="34" charset="0"/>
              </a:rPr>
              <a:t>Dermatol</a:t>
            </a:r>
            <a:r>
              <a:rPr lang="fr-FR" sz="800">
                <a:latin typeface="Arial" panose="020B0604020202020204" pitchFamily="34" charset="0"/>
                <a:cs typeface="Arial" panose="020B0604020202020204" pitchFamily="34" charset="0"/>
              </a:rPr>
              <a:t> Clin </a:t>
            </a:r>
            <a:r>
              <a:rPr lang="fr-FR" sz="800" err="1">
                <a:latin typeface="Arial" panose="020B0604020202020204" pitchFamily="34" charset="0"/>
                <a:cs typeface="Arial" panose="020B0604020202020204" pitchFamily="34" charset="0"/>
              </a:rPr>
              <a:t>Res</a:t>
            </a:r>
            <a:r>
              <a:rPr lang="fr-FR" sz="800">
                <a:latin typeface="Arial" panose="020B0604020202020204" pitchFamily="34" charset="0"/>
                <a:cs typeface="Arial" panose="020B0604020202020204" pitchFamily="34" charset="0"/>
              </a:rPr>
              <a:t>. 2015;3(2):1045.</a:t>
            </a:r>
          </a:p>
        </p:txBody>
      </p:sp>
      <p:sp>
        <p:nvSpPr>
          <p:cNvPr id="28" name="Rectángulo 27">
            <a:extLst>
              <a:ext uri="{FF2B5EF4-FFF2-40B4-BE49-F238E27FC236}">
                <a16:creationId xmlns:a16="http://schemas.microsoft.com/office/drawing/2014/main" id="{210DF444-D21A-7F47-9711-0A295647A1C8}"/>
              </a:ext>
            </a:extLst>
          </p:cNvPr>
          <p:cNvSpPr/>
          <p:nvPr/>
        </p:nvSpPr>
        <p:spPr>
          <a:xfrm>
            <a:off x="649779" y="5577378"/>
            <a:ext cx="1534394" cy="215444"/>
          </a:xfrm>
          <a:prstGeom prst="rect">
            <a:avLst/>
          </a:prstGeom>
        </p:spPr>
        <p:txBody>
          <a:bodyPr wrap="none">
            <a:spAutoFit/>
          </a:bodyPr>
          <a:lstStyle/>
          <a:p>
            <a:r>
              <a:rPr lang="en-GB" sz="800" b="1">
                <a:solidFill>
                  <a:prstClr val="black"/>
                </a:solidFill>
                <a:latin typeface="Arial" panose="020B0604020202020204" pitchFamily="34" charset="0"/>
                <a:cs typeface="Arial" panose="020B0604020202020204" pitchFamily="34" charset="0"/>
              </a:rPr>
              <a:t>HPCH: </a:t>
            </a:r>
            <a:r>
              <a:rPr lang="en-GB" sz="800" err="1">
                <a:solidFill>
                  <a:prstClr val="black"/>
                </a:solidFill>
                <a:latin typeface="Arial" panose="020B0604020202020204" pitchFamily="34" charset="0"/>
                <a:cs typeface="Arial" panose="020B0604020202020204" pitchFamily="34" charset="0"/>
              </a:rPr>
              <a:t>hidroxipropil</a:t>
            </a:r>
            <a:r>
              <a:rPr lang="en-GB" sz="800">
                <a:solidFill>
                  <a:prstClr val="black"/>
                </a:solidFill>
                <a:latin typeface="Arial" panose="020B0604020202020204" pitchFamily="34" charset="0"/>
                <a:cs typeface="Arial" panose="020B0604020202020204" pitchFamily="34" charset="0"/>
              </a:rPr>
              <a:t> chitosan.</a:t>
            </a:r>
            <a:endParaRPr lang="es-ES" sz="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816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3"/>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4"/>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03. Evidencia clínica de Ony-Tec</a:t>
            </a:r>
            <a:r>
              <a:rPr lang="es-ES" sz="3000" b="1" baseline="30000">
                <a:solidFill>
                  <a:srgbClr val="377E48"/>
                </a:solidFill>
                <a:latin typeface="Arial" panose="020B0604020202020204" pitchFamily="34" charset="0"/>
                <a:cs typeface="Arial" panose="020B0604020202020204" pitchFamily="34" charset="0"/>
              </a:rPr>
              <a:t>®</a:t>
            </a:r>
            <a:r>
              <a:rPr lang="es-ES" sz="3000" b="1">
                <a:solidFill>
                  <a:srgbClr val="377E48"/>
                </a:solidFill>
                <a:latin typeface="Arial" panose="020B0604020202020204" pitchFamily="34" charset="0"/>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646006" y="1554600"/>
            <a:ext cx="11135033" cy="307777"/>
          </a:xfrm>
          <a:prstGeom prst="rect">
            <a:avLst/>
          </a:prstGeom>
        </p:spPr>
        <p:txBody>
          <a:bodyPr wrap="square" lIns="91440" tIns="45720" rIns="91440" bIns="45720" anchor="t">
            <a:spAutoFit/>
          </a:bodyPr>
          <a:lstStyle/>
          <a:p>
            <a:pPr lvl="0" defTabSz="457200">
              <a:defRPr/>
            </a:pPr>
            <a:r>
              <a:rPr lang="en-GB" sz="1400">
                <a:latin typeface="Arial" panose="020B0604020202020204" pitchFamily="34" charset="0"/>
                <a:cs typeface="Arial" panose="020B0604020202020204" pitchFamily="34" charset="0"/>
              </a:rPr>
              <a:t>La </a:t>
            </a:r>
            <a:r>
              <a:rPr lang="en-GB" sz="1400" b="1" err="1">
                <a:solidFill>
                  <a:srgbClr val="377E48"/>
                </a:solidFill>
                <a:latin typeface="Arial" panose="020B0604020202020204" pitchFamily="34" charset="0"/>
                <a:cs typeface="Arial" panose="020B0604020202020204" pitchFamily="34" charset="0"/>
              </a:rPr>
              <a:t>tasa</a:t>
            </a:r>
            <a:r>
              <a:rPr lang="en-GB" sz="1400" b="1">
                <a:solidFill>
                  <a:srgbClr val="377E48"/>
                </a:solidFill>
                <a:latin typeface="Arial" panose="020B0604020202020204" pitchFamily="34" charset="0"/>
                <a:cs typeface="Arial" panose="020B0604020202020204" pitchFamily="34" charset="0"/>
              </a:rPr>
              <a:t> de </a:t>
            </a:r>
            <a:r>
              <a:rPr lang="en-GB" sz="1400" b="1" err="1">
                <a:solidFill>
                  <a:srgbClr val="377E48"/>
                </a:solidFill>
                <a:latin typeface="Arial" panose="020B0604020202020204" pitchFamily="34" charset="0"/>
                <a:cs typeface="Arial" panose="020B0604020202020204" pitchFamily="34" charset="0"/>
              </a:rPr>
              <a:t>curación</a:t>
            </a:r>
            <a:r>
              <a:rPr lang="en-GB" sz="1400" b="1">
                <a:solidFill>
                  <a:srgbClr val="377E48"/>
                </a:solidFill>
                <a:latin typeface="Arial" panose="020B0604020202020204" pitchFamily="34" charset="0"/>
                <a:cs typeface="Arial" panose="020B0604020202020204" pitchFamily="34" charset="0"/>
              </a:rPr>
              <a:t> </a:t>
            </a:r>
            <a:r>
              <a:rPr lang="en-GB" sz="1400" b="1" err="1">
                <a:solidFill>
                  <a:srgbClr val="377E48"/>
                </a:solidFill>
                <a:latin typeface="Arial" panose="020B0604020202020204" pitchFamily="34" charset="0"/>
                <a:cs typeface="Arial" panose="020B0604020202020204" pitchFamily="34" charset="0"/>
              </a:rPr>
              <a:t>completa</a:t>
            </a:r>
            <a:r>
              <a:rPr lang="en-GB" sz="1400" b="1">
                <a:solidFill>
                  <a:srgbClr val="377E48"/>
                </a:solidFill>
                <a:latin typeface="Arial" panose="020B0604020202020204" pitchFamily="34" charset="0"/>
                <a:cs typeface="Arial" panose="020B0604020202020204" pitchFamily="34" charset="0"/>
              </a:rPr>
              <a:t> es 3 </a:t>
            </a:r>
            <a:r>
              <a:rPr lang="en-GB" sz="1400" b="1" err="1">
                <a:solidFill>
                  <a:srgbClr val="377E48"/>
                </a:solidFill>
                <a:latin typeface="Arial" panose="020B0604020202020204" pitchFamily="34" charset="0"/>
                <a:cs typeface="Arial" panose="020B0604020202020204" pitchFamily="34" charset="0"/>
              </a:rPr>
              <a:t>veces</a:t>
            </a:r>
            <a:r>
              <a:rPr lang="en-GB" sz="1400" b="1">
                <a:solidFill>
                  <a:srgbClr val="377E48"/>
                </a:solidFill>
                <a:latin typeface="Arial" panose="020B0604020202020204" pitchFamily="34" charset="0"/>
                <a:cs typeface="Arial" panose="020B0604020202020204" pitchFamily="34" charset="0"/>
              </a:rPr>
              <a:t> mayor con </a:t>
            </a:r>
            <a:r>
              <a:rPr lang="en-GB" sz="1400" b="1" err="1">
                <a:solidFill>
                  <a:srgbClr val="377E48"/>
                </a:solidFill>
                <a:latin typeface="Arial" panose="020B0604020202020204" pitchFamily="34" charset="0"/>
                <a:cs typeface="Arial" panose="020B0604020202020204" pitchFamily="34" charset="0"/>
              </a:rPr>
              <a:t>Ony</a:t>
            </a:r>
            <a:r>
              <a:rPr lang="en-GB" sz="1400" b="1">
                <a:solidFill>
                  <a:srgbClr val="377E48"/>
                </a:solidFill>
                <a:latin typeface="Arial" panose="020B0604020202020204" pitchFamily="34" charset="0"/>
                <a:cs typeface="Arial" panose="020B0604020202020204" pitchFamily="34" charset="0"/>
              </a:rPr>
              <a:t>-Tec</a:t>
            </a:r>
            <a:r>
              <a:rPr lang="en-GB" sz="1400" b="1" baseline="30000">
                <a:solidFill>
                  <a:srgbClr val="377E48"/>
                </a:solidFill>
                <a:latin typeface="Arial" panose="020B0604020202020204" pitchFamily="34" charset="0"/>
                <a:cs typeface="Arial" panose="020B0604020202020204" pitchFamily="34" charset="0"/>
              </a:rPr>
              <a:t>®</a:t>
            </a:r>
            <a:r>
              <a:rPr lang="en-GB" sz="1400" b="1">
                <a:solidFill>
                  <a:srgbClr val="377E48"/>
                </a:solidFill>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comparación</a:t>
            </a:r>
            <a:r>
              <a:rPr lang="en-GB" sz="1400">
                <a:latin typeface="Arial" panose="020B0604020202020204" pitchFamily="34" charset="0"/>
                <a:cs typeface="Arial" panose="020B0604020202020204" pitchFamily="34" charset="0"/>
              </a:rPr>
              <a:t> con </a:t>
            </a:r>
            <a:r>
              <a:rPr lang="en-GB" sz="1400" err="1">
                <a:latin typeface="Arial" panose="020B0604020202020204" pitchFamily="34" charset="0"/>
                <a:cs typeface="Arial" panose="020B0604020202020204" pitchFamily="34" charset="0"/>
              </a:rPr>
              <a:t>amorolfina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la </a:t>
            </a:r>
            <a:r>
              <a:rPr lang="en-GB" sz="1400" err="1">
                <a:latin typeface="Arial" panose="020B0604020202020204" pitchFamily="34" charset="0"/>
                <a:cs typeface="Arial" panose="020B0604020202020204" pitchFamily="34" charset="0"/>
              </a:rPr>
              <a:t>semana</a:t>
            </a:r>
            <a:r>
              <a:rPr lang="en-GB" sz="1400">
                <a:latin typeface="Arial" panose="020B0604020202020204" pitchFamily="34" charset="0"/>
                <a:cs typeface="Arial" panose="020B0604020202020204" pitchFamily="34" charset="0"/>
              </a:rPr>
              <a:t> 48 (35,0 % </a:t>
            </a:r>
            <a:r>
              <a:rPr lang="en-GB" sz="1400" i="1">
                <a:latin typeface="Arial" panose="020B0604020202020204" pitchFamily="34" charset="0"/>
                <a:cs typeface="Arial" panose="020B0604020202020204" pitchFamily="34" charset="0"/>
              </a:rPr>
              <a:t>vs</a:t>
            </a:r>
            <a:r>
              <a:rPr lang="en-GB" sz="1400">
                <a:latin typeface="Arial" panose="020B0604020202020204" pitchFamily="34" charset="0"/>
                <a:cs typeface="Arial" panose="020B0604020202020204" pitchFamily="34" charset="0"/>
              </a:rPr>
              <a:t>. 11,7 %).</a:t>
            </a:r>
            <a:r>
              <a:rPr lang="en-GB" sz="1400" baseline="30000">
                <a:latin typeface="Arial" panose="020B0604020202020204" pitchFamily="34" charset="0"/>
                <a:cs typeface="Arial" panose="020B0604020202020204" pitchFamily="34" charset="0"/>
              </a:rPr>
              <a:t>1</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Estudio comparativo directo </a:t>
            </a:r>
            <a:r>
              <a:rPr lang="es-ES" sz="2000" b="1" i="1">
                <a:latin typeface="Arial" panose="020B0604020202020204" pitchFamily="34" charset="0"/>
                <a:cs typeface="Arial" panose="020B0604020202020204" pitchFamily="34" charset="0"/>
              </a:rPr>
              <a:t>vs</a:t>
            </a:r>
            <a:r>
              <a:rPr lang="es-ES" sz="2000" b="1">
                <a:latin typeface="Arial" panose="020B0604020202020204" pitchFamily="34" charset="0"/>
                <a:cs typeface="Arial" panose="020B0604020202020204" pitchFamily="34" charset="0"/>
              </a:rPr>
              <a:t>. amorolfina</a:t>
            </a:r>
            <a:r>
              <a:rPr lang="es-ES" sz="2000" b="1" baseline="30000">
                <a:latin typeface="Arial" panose="020B0604020202020204" pitchFamily="34" charset="0"/>
                <a:cs typeface="Arial" panose="020B0604020202020204" pitchFamily="34" charset="0"/>
              </a:rPr>
              <a:t>1</a:t>
            </a:r>
          </a:p>
        </p:txBody>
      </p:sp>
      <p:sp>
        <p:nvSpPr>
          <p:cNvPr id="26" name="CuadroTexto 25">
            <a:extLst>
              <a:ext uri="{FF2B5EF4-FFF2-40B4-BE49-F238E27FC236}">
                <a16:creationId xmlns:a16="http://schemas.microsoft.com/office/drawing/2014/main" id="{20F63735-D5C0-444D-BD6B-BCE87E9062CE}"/>
              </a:ext>
            </a:extLst>
          </p:cNvPr>
          <p:cNvSpPr txBox="1"/>
          <p:nvPr/>
        </p:nvSpPr>
        <p:spPr>
          <a:xfrm>
            <a:off x="904005" y="2286527"/>
            <a:ext cx="3258491"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TASA DE CURACIÓN COMPLETA</a:t>
            </a:r>
          </a:p>
        </p:txBody>
      </p:sp>
      <p:graphicFrame>
        <p:nvGraphicFramePr>
          <p:cNvPr id="48" name="Table 8">
            <a:extLst>
              <a:ext uri="{FF2B5EF4-FFF2-40B4-BE49-F238E27FC236}">
                <a16:creationId xmlns:a16="http://schemas.microsoft.com/office/drawing/2014/main" id="{486CCDFE-0327-164C-8E3B-E4D0A7EB7853}"/>
              </a:ext>
            </a:extLst>
          </p:cNvPr>
          <p:cNvGraphicFramePr>
            <a:graphicFrameLocks noGrp="1"/>
          </p:cNvGraphicFramePr>
          <p:nvPr>
            <p:extLst>
              <p:ext uri="{D42A27DB-BD31-4B8C-83A1-F6EECF244321}">
                <p14:modId xmlns:p14="http://schemas.microsoft.com/office/powerpoint/2010/main" val="3035344437"/>
              </p:ext>
            </p:extLst>
          </p:nvPr>
        </p:nvGraphicFramePr>
        <p:xfrm>
          <a:off x="5755582" y="3599382"/>
          <a:ext cx="2403805" cy="792920"/>
        </p:xfrm>
        <a:graphic>
          <a:graphicData uri="http://schemas.openxmlformats.org/drawingml/2006/table">
            <a:tbl>
              <a:tblPr firstRow="1" bandRow="1"/>
              <a:tblGrid>
                <a:gridCol w="2403805">
                  <a:extLst>
                    <a:ext uri="{9D8B030D-6E8A-4147-A177-3AD203B41FA5}">
                      <a16:colId xmlns:a16="http://schemas.microsoft.com/office/drawing/2014/main" val="4055134332"/>
                    </a:ext>
                  </a:extLst>
                </a:gridCol>
              </a:tblGrid>
              <a:tr h="2876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00" b="1" err="1">
                          <a:solidFill>
                            <a:schemeClr val="tx1"/>
                          </a:solidFill>
                          <a:latin typeface="Arial" panose="020B0604020202020204" pitchFamily="34" charset="0"/>
                          <a:cs typeface="Arial" panose="020B0604020202020204" pitchFamily="34" charset="0"/>
                        </a:rPr>
                        <a:t>Ony</a:t>
                      </a:r>
                      <a:r>
                        <a:rPr lang="en-US" sz="1000" b="1">
                          <a:solidFill>
                            <a:schemeClr val="tx1"/>
                          </a:solidFill>
                          <a:latin typeface="Arial" panose="020B0604020202020204" pitchFamily="34" charset="0"/>
                          <a:cs typeface="Arial" panose="020B0604020202020204" pitchFamily="34" charset="0"/>
                        </a:rPr>
                        <a:t>-Tec</a:t>
                      </a:r>
                      <a:r>
                        <a:rPr lang="en-US" sz="1000" b="1" baseline="30000">
                          <a:solidFill>
                            <a:schemeClr val="tx1"/>
                          </a:solidFill>
                          <a:latin typeface="Arial" panose="020B0604020202020204" pitchFamily="34" charset="0"/>
                          <a:cs typeface="Arial" panose="020B0604020202020204" pitchFamily="34" charset="0"/>
                        </a:rPr>
                        <a:t>®</a:t>
                      </a:r>
                      <a:r>
                        <a:rPr lang="en-US" sz="1000" b="1">
                          <a:solidFill>
                            <a:schemeClr val="tx1"/>
                          </a:solidFill>
                          <a:latin typeface="Arial" panose="020B0604020202020204" pitchFamily="34" charset="0"/>
                          <a:cs typeface="Arial" panose="020B0604020202020204" pitchFamily="34" charset="0"/>
                        </a:rPr>
                        <a:t> </a:t>
                      </a:r>
                      <a:r>
                        <a:rPr lang="en-US" sz="1000" b="1" i="1">
                          <a:solidFill>
                            <a:schemeClr val="tx1"/>
                          </a:solidFill>
                          <a:latin typeface="Arial" panose="020B0604020202020204" pitchFamily="34" charset="0"/>
                          <a:cs typeface="Arial" panose="020B0604020202020204" pitchFamily="34" charset="0"/>
                        </a:rPr>
                        <a:t>vs. </a:t>
                      </a:r>
                      <a:r>
                        <a:rPr lang="en-US" sz="1000" b="1" err="1">
                          <a:solidFill>
                            <a:schemeClr val="tx1"/>
                          </a:solidFill>
                          <a:latin typeface="Arial" panose="020B0604020202020204" pitchFamily="34" charset="0"/>
                          <a:cs typeface="Arial" panose="020B0604020202020204" pitchFamily="34" charset="0"/>
                        </a:rPr>
                        <a:t>amorolfina</a:t>
                      </a:r>
                      <a:endParaRPr lang="en-US" sz="1000" b="1">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2DBC5"/>
                    </a:solidFill>
                  </a:tcPr>
                </a:tc>
                <a:extLst>
                  <a:ext uri="{0D108BD9-81ED-4DB2-BD59-A6C34878D82A}">
                    <a16:rowId xmlns:a16="http://schemas.microsoft.com/office/drawing/2014/main" val="3200905379"/>
                  </a:ext>
                </a:extLst>
              </a:tr>
              <a:tr h="5052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Tx/>
                        <a:buBlip>
                          <a:blip r:embed="rId5"/>
                        </a:buBlip>
                      </a:pPr>
                      <a:r>
                        <a:rPr lang="en-US" sz="1000" b="0">
                          <a:solidFill>
                            <a:schemeClr val="tx1"/>
                          </a:solidFill>
                          <a:latin typeface="Arial" panose="020B0604020202020204" pitchFamily="34" charset="0"/>
                          <a:cs typeface="Arial" panose="020B0604020202020204" pitchFamily="34" charset="0"/>
                        </a:rPr>
                        <a:t>120 </a:t>
                      </a:r>
                      <a:r>
                        <a:rPr lang="en-US" sz="1000" b="0" err="1">
                          <a:solidFill>
                            <a:schemeClr val="tx1"/>
                          </a:solidFill>
                          <a:latin typeface="Arial" panose="020B0604020202020204" pitchFamily="34" charset="0"/>
                          <a:cs typeface="Arial" panose="020B0604020202020204" pitchFamily="34" charset="0"/>
                        </a:rPr>
                        <a:t>Pacientes</a:t>
                      </a:r>
                      <a:r>
                        <a:rPr lang="en-US" sz="1000" b="0">
                          <a:solidFill>
                            <a:schemeClr val="tx1"/>
                          </a:solidFill>
                          <a:latin typeface="Arial" panose="020B0604020202020204" pitchFamily="34" charset="0"/>
                          <a:cs typeface="Arial" panose="020B0604020202020204" pitchFamily="34" charset="0"/>
                        </a:rPr>
                        <a:t> con </a:t>
                      </a:r>
                      <a:r>
                        <a:rPr lang="en-US" sz="1000" b="0" err="1">
                          <a:solidFill>
                            <a:schemeClr val="tx1"/>
                          </a:solidFill>
                          <a:latin typeface="Arial" panose="020B0604020202020204" pitchFamily="34" charset="0"/>
                          <a:cs typeface="Arial" panose="020B0604020202020204" pitchFamily="34" charset="0"/>
                        </a:rPr>
                        <a:t>onicomicosis</a:t>
                      </a:r>
                      <a:endParaRPr lang="en-US" sz="1000" b="0">
                        <a:solidFill>
                          <a:schemeClr val="tx1"/>
                        </a:solidFill>
                        <a:latin typeface="Arial" panose="020B0604020202020204" pitchFamily="34" charset="0"/>
                        <a:cs typeface="Arial" panose="020B0604020202020204" pitchFamily="34" charset="0"/>
                      </a:endParaRPr>
                    </a:p>
                    <a:p>
                      <a:pPr marL="171450" indent="-171450" algn="l">
                        <a:buFontTx/>
                        <a:buBlip>
                          <a:blip r:embed="rId5"/>
                        </a:buBlip>
                      </a:pPr>
                      <a:r>
                        <a:rPr lang="en-US" sz="1000" b="0">
                          <a:solidFill>
                            <a:schemeClr val="tx1"/>
                          </a:solidFill>
                          <a:latin typeface="Arial" panose="020B0604020202020204" pitchFamily="34" charset="0"/>
                          <a:cs typeface="Arial" panose="020B0604020202020204" pitchFamily="34" charset="0"/>
                        </a:rPr>
                        <a:t> 48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tratamiento</a:t>
                      </a:r>
                      <a:endParaRPr lang="en-US" sz="1000" b="0">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4590842"/>
                  </a:ext>
                </a:extLst>
              </a:tr>
            </a:tbl>
          </a:graphicData>
        </a:graphic>
      </p:graphicFrame>
      <p:sp>
        <p:nvSpPr>
          <p:cNvPr id="23" name="Marcador de texto 31">
            <a:extLst>
              <a:ext uri="{FF2B5EF4-FFF2-40B4-BE49-F238E27FC236}">
                <a16:creationId xmlns:a16="http://schemas.microsoft.com/office/drawing/2014/main" id="{77D95211-8888-8F43-807A-5F1D1965A235}"/>
              </a:ext>
            </a:extLst>
          </p:cNvPr>
          <p:cNvSpPr txBox="1">
            <a:spLocks/>
          </p:cNvSpPr>
          <p:nvPr/>
        </p:nvSpPr>
        <p:spPr>
          <a:xfrm>
            <a:off x="426465" y="5402986"/>
            <a:ext cx="6135044" cy="1705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30000"/>
              </a:spcBef>
              <a:spcAft>
                <a:spcPct val="0"/>
              </a:spcAft>
              <a:buNone/>
              <a:defRPr/>
            </a:pPr>
            <a:r>
              <a:rPr lang="es-ES_tradnl" sz="800"/>
              <a:t>*</a:t>
            </a:r>
            <a:r>
              <a:rPr lang="es-ES_tradnl" sz="800" i="1"/>
              <a:t>p </a:t>
            </a:r>
            <a:r>
              <a:rPr lang="es-ES_tradnl" sz="800"/>
              <a:t>&lt;0,001.</a:t>
            </a:r>
            <a:r>
              <a:rPr kumimoji="0" lang="es-ES" sz="800" b="1" i="0" u="none" strike="noStrike" kern="1200" cap="none" spc="0" normalizeH="0" baseline="0" noProof="0">
                <a:ln>
                  <a:noFill/>
                </a:ln>
                <a:solidFill>
                  <a:prstClr val="black"/>
                </a:solidFill>
                <a:effectLst/>
                <a:uLnTx/>
                <a:uFillTx/>
                <a:ea typeface="+mn-ea"/>
                <a:cs typeface="+mn-cs"/>
              </a:rPr>
              <a:t>La tasa de curación </a:t>
            </a:r>
            <a:r>
              <a:rPr kumimoji="0" lang="es-ES" sz="800" b="0" i="0" u="none" strike="noStrike" kern="1200" cap="none" spc="0" normalizeH="0" baseline="0" noProof="0">
                <a:ln>
                  <a:noFill/>
                </a:ln>
                <a:solidFill>
                  <a:prstClr val="black"/>
                </a:solidFill>
                <a:effectLst/>
                <a:uLnTx/>
                <a:uFillTx/>
                <a:ea typeface="+mn-ea"/>
                <a:cs typeface="+mn-cs"/>
              </a:rPr>
              <a:t>completa se define como la conversión a negativo tanto de la microscopía KOH como del cultivo fúngico y el crecimiento del 100% de una uña sana.</a:t>
            </a:r>
            <a:endParaRPr kumimoji="0" lang="en-GB" sz="800" b="0" i="0" u="none" strike="noStrike" kern="1200" cap="none" spc="0" normalizeH="0" baseline="0" noProof="0">
              <a:ln>
                <a:noFill/>
              </a:ln>
              <a:solidFill>
                <a:prstClr val="black"/>
              </a:solidFill>
              <a:effectLst/>
              <a:uLnTx/>
              <a:uFillTx/>
              <a:ea typeface="+mn-ea"/>
              <a:cs typeface="+mn-cs"/>
            </a:endParaRPr>
          </a:p>
        </p:txBody>
      </p:sp>
      <p:pic>
        <p:nvPicPr>
          <p:cNvPr id="33" name="Imagen 32" descr="Imagen que contiene computadora&#10;&#10;Descripción generada automáticamente">
            <a:extLst>
              <a:ext uri="{FF2B5EF4-FFF2-40B4-BE49-F238E27FC236}">
                <a16:creationId xmlns:a16="http://schemas.microsoft.com/office/drawing/2014/main" id="{E4CC0BC8-1311-9346-A8AC-B9F01E79B18A}"/>
              </a:ext>
            </a:extLst>
          </p:cNvPr>
          <p:cNvPicPr>
            <a:picLocks noChangeAspect="1"/>
          </p:cNvPicPr>
          <p:nvPr/>
        </p:nvPicPr>
        <p:blipFill rotWithShape="1">
          <a:blip r:embed="rId6"/>
          <a:srcRect t="9305"/>
          <a:stretch/>
        </p:blipFill>
        <p:spPr>
          <a:xfrm>
            <a:off x="904005" y="2667476"/>
            <a:ext cx="5948026" cy="2624948"/>
          </a:xfrm>
          <a:prstGeom prst="rect">
            <a:avLst/>
          </a:prstGeom>
        </p:spPr>
      </p:pic>
      <p:sp>
        <p:nvSpPr>
          <p:cNvPr id="24" name="Marcador de texto 31">
            <a:extLst>
              <a:ext uri="{FF2B5EF4-FFF2-40B4-BE49-F238E27FC236}">
                <a16:creationId xmlns:a16="http://schemas.microsoft.com/office/drawing/2014/main" id="{8EBC89B8-9D86-5C48-B964-8906D0A22105}"/>
              </a:ext>
            </a:extLst>
          </p:cNvPr>
          <p:cNvSpPr txBox="1">
            <a:spLocks/>
          </p:cNvSpPr>
          <p:nvPr/>
        </p:nvSpPr>
        <p:spPr>
          <a:xfrm>
            <a:off x="660284" y="5895054"/>
            <a:ext cx="8889875" cy="235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1.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Iorizzo</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t>
            </a:r>
            <a:r>
              <a:rPr kumimoji="0" lang="fr-FR"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et al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Skin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Appendage</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Disord</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2016;1(3):134-40.</a:t>
            </a:r>
          </a:p>
        </p:txBody>
      </p:sp>
      <p:sp>
        <p:nvSpPr>
          <p:cNvPr id="31" name="Rectángulo 30">
            <a:extLst>
              <a:ext uri="{FF2B5EF4-FFF2-40B4-BE49-F238E27FC236}">
                <a16:creationId xmlns:a16="http://schemas.microsoft.com/office/drawing/2014/main" id="{D375CDC4-87E3-5341-8D70-B7FD9A6FB234}"/>
              </a:ext>
            </a:extLst>
          </p:cNvPr>
          <p:cNvSpPr/>
          <p:nvPr/>
        </p:nvSpPr>
        <p:spPr>
          <a:xfrm>
            <a:off x="417194" y="5684072"/>
            <a:ext cx="1459054" cy="215444"/>
          </a:xfrm>
          <a:prstGeom prst="rect">
            <a:avLst/>
          </a:prstGeom>
        </p:spPr>
        <p:txBody>
          <a:bodyPr wrap="none">
            <a:spAutoFit/>
          </a:bodyPr>
          <a:lstStyle/>
          <a:p>
            <a:r>
              <a:rPr lang="en-GB" sz="800" b="1">
                <a:solidFill>
                  <a:prstClr val="black"/>
                </a:solidFill>
              </a:rPr>
              <a:t>HPCH: </a:t>
            </a:r>
            <a:r>
              <a:rPr lang="en-GB" sz="800" err="1">
                <a:solidFill>
                  <a:prstClr val="black"/>
                </a:solidFill>
              </a:rPr>
              <a:t>hidroxipropil</a:t>
            </a:r>
            <a:r>
              <a:rPr lang="en-GB" sz="800">
                <a:solidFill>
                  <a:prstClr val="black"/>
                </a:solidFill>
              </a:rPr>
              <a:t> </a:t>
            </a:r>
            <a:r>
              <a:rPr lang="en-GB" sz="800" err="1">
                <a:solidFill>
                  <a:prstClr val="black"/>
                </a:solidFill>
              </a:rPr>
              <a:t>chitosán</a:t>
            </a:r>
            <a:r>
              <a:rPr lang="en-GB" sz="800">
                <a:solidFill>
                  <a:prstClr val="black"/>
                </a:solidFill>
              </a:rPr>
              <a:t>.</a:t>
            </a:r>
            <a:endParaRPr lang="es-ES" sz="800"/>
          </a:p>
        </p:txBody>
      </p:sp>
      <p:sp>
        <p:nvSpPr>
          <p:cNvPr id="34" name="TextBox 12">
            <a:extLst>
              <a:ext uri="{FF2B5EF4-FFF2-40B4-BE49-F238E27FC236}">
                <a16:creationId xmlns:a16="http://schemas.microsoft.com/office/drawing/2014/main" id="{02317564-D4A5-F847-AB41-04050BC72322}"/>
              </a:ext>
            </a:extLst>
          </p:cNvPr>
          <p:cNvSpPr txBox="1"/>
          <p:nvPr/>
        </p:nvSpPr>
        <p:spPr>
          <a:xfrm>
            <a:off x="2822173" y="5101949"/>
            <a:ext cx="1230111"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Semanas</a:t>
            </a:r>
          </a:p>
        </p:txBody>
      </p:sp>
      <p:sp>
        <p:nvSpPr>
          <p:cNvPr id="37" name="CuadroTexto 36">
            <a:extLst>
              <a:ext uri="{FF2B5EF4-FFF2-40B4-BE49-F238E27FC236}">
                <a16:creationId xmlns:a16="http://schemas.microsoft.com/office/drawing/2014/main" id="{90023EB4-0109-AF44-94E2-51692FB63FEC}"/>
              </a:ext>
            </a:extLst>
          </p:cNvPr>
          <p:cNvSpPr txBox="1"/>
          <p:nvPr/>
        </p:nvSpPr>
        <p:spPr>
          <a:xfrm>
            <a:off x="8698014" y="4947227"/>
            <a:ext cx="2062231" cy="1200329"/>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Curación completa con </a:t>
            </a:r>
            <a:r>
              <a:rPr lang="es-ES" sz="900">
                <a:solidFill>
                  <a:prstClr val="black"/>
                </a:solidFill>
                <a:latin typeface="Arial" panose="020B0604020202020204" pitchFamily="34" charset="0"/>
                <a:cs typeface="Arial" panose="020B0604020202020204" pitchFamily="34" charset="0"/>
              </a:rPr>
              <a:t>c</a:t>
            </a:r>
            <a:r>
              <a:rPr kumimoji="0" lang="es-ES"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iclopirox</a:t>
            </a:r>
            <a:r>
              <a:rPr kumimoji="0" lang="es-E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80 mg/g HPCH: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E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Antes del tratamiento (zona afectada por </a:t>
            </a:r>
            <a:r>
              <a:rPr kumimoji="0" lang="es-ES" sz="900" b="0" i="1"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Trichophyton</a:t>
            </a:r>
            <a:r>
              <a:rPr kumimoji="0" lang="es-ES" sz="9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s-ES" sz="900" b="0" i="1"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mentagrophytes</a:t>
            </a:r>
            <a:r>
              <a:rPr kumimoji="0" lang="es-E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endParaRPr kumimoji="0" lang="es-E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 Después del tratamiento (curado)</a:t>
            </a:r>
            <a:endParaRPr kumimoji="0" lang="en-U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8" name="Imagen 37">
            <a:extLst>
              <a:ext uri="{FF2B5EF4-FFF2-40B4-BE49-F238E27FC236}">
                <a16:creationId xmlns:a16="http://schemas.microsoft.com/office/drawing/2014/main" id="{EDF6E06C-235F-5F42-814E-CEFEC2653E66}"/>
              </a:ext>
            </a:extLst>
          </p:cNvPr>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98014" y="2176532"/>
            <a:ext cx="2062231" cy="2777394"/>
          </a:xfrm>
          <a:prstGeom prst="rect">
            <a:avLst/>
          </a:prstGeom>
          <a:noFill/>
          <a:ln>
            <a:noFill/>
          </a:ln>
        </p:spPr>
      </p:pic>
      <p:sp>
        <p:nvSpPr>
          <p:cNvPr id="39" name="CuadroTexto 38">
            <a:extLst>
              <a:ext uri="{FF2B5EF4-FFF2-40B4-BE49-F238E27FC236}">
                <a16:creationId xmlns:a16="http://schemas.microsoft.com/office/drawing/2014/main" id="{C0C3F464-3D37-F54C-AE25-7485A2D141FA}"/>
              </a:ext>
            </a:extLst>
          </p:cNvPr>
          <p:cNvSpPr txBox="1"/>
          <p:nvPr/>
        </p:nvSpPr>
        <p:spPr>
          <a:xfrm>
            <a:off x="5863804" y="4498612"/>
            <a:ext cx="1211673" cy="415498"/>
          </a:xfrm>
          <a:prstGeom prst="rect">
            <a:avLst/>
          </a:prstGeom>
          <a:solidFill>
            <a:schemeClr val="bg1"/>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05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Ony-Tec </a:t>
            </a:r>
            <a:r>
              <a:rPr kumimoji="0" lang="en-US" sz="1050" b="1" i="0" u="none" strike="noStrike" kern="1200" cap="none" spc="0" normalizeH="0" baseline="30000" noProof="0">
                <a:ln>
                  <a:noFill/>
                </a:ln>
                <a:solidFill>
                  <a:srgbClr val="377E48"/>
                </a:solidFill>
                <a:effectLst/>
                <a:uLnTx/>
                <a:uFillTx/>
                <a:latin typeface="Arial" panose="020B0604020202020204" pitchFamily="34" charset="0"/>
                <a:cs typeface="Arial" panose="020B0604020202020204" pitchFamily="34" charset="0"/>
              </a:rPr>
              <a:t>® </a:t>
            </a:r>
            <a:endParaRPr kumimoji="0" lang="es-ES" sz="1050" b="1" i="0" u="none" strike="noStrike" kern="1200" cap="none" spc="0" normalizeH="0" baseline="30000" noProof="0">
              <a:ln>
                <a:noFill/>
              </a:ln>
              <a:solidFill>
                <a:srgbClr val="377E48"/>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Amorolfina</a:t>
            </a: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5 %</a:t>
            </a:r>
            <a:endParaRPr kumimoji="0" lang="en-US" sz="900" b="1" i="0" u="none" strike="noStrike" kern="1200" cap="none" spc="0" normalizeH="0" baseline="0" noProof="0">
              <a:ln>
                <a:noFill/>
              </a:ln>
              <a:solidFill>
                <a:srgbClr val="26859D"/>
              </a:solidFill>
              <a:effectLst/>
              <a:uLnTx/>
              <a:uFillTx/>
              <a:latin typeface="Arial" panose="020B0604020202020204" pitchFamily="34" charset="0"/>
              <a:ea typeface="+mn-lt"/>
              <a:cs typeface="Arial" panose="020B0604020202020204" pitchFamily="34" charset="0"/>
            </a:endParaRPr>
          </a:p>
        </p:txBody>
      </p:sp>
      <p:sp>
        <p:nvSpPr>
          <p:cNvPr id="21" name="TextBox 12">
            <a:extLst>
              <a:ext uri="{FF2B5EF4-FFF2-40B4-BE49-F238E27FC236}">
                <a16:creationId xmlns:a16="http://schemas.microsoft.com/office/drawing/2014/main" id="{93A74C82-136F-EB47-9EC1-4415F2D78957}"/>
              </a:ext>
            </a:extLst>
          </p:cNvPr>
          <p:cNvSpPr txBox="1"/>
          <p:nvPr/>
        </p:nvSpPr>
        <p:spPr>
          <a:xfrm rot="16200000">
            <a:off x="-166482" y="3642179"/>
            <a:ext cx="225311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000" b="1">
                <a:solidFill>
                  <a:prstClr val="black"/>
                </a:solidFill>
                <a:latin typeface="Arial" panose="020B0604020202020204" pitchFamily="34" charset="0"/>
                <a:cs typeface="Arial" panose="020B0604020202020204" pitchFamily="34" charset="0"/>
              </a:rPr>
              <a:t>Tasa de </a:t>
            </a:r>
            <a:r>
              <a:rPr lang="en-US" sz="1000" b="1" err="1">
                <a:solidFill>
                  <a:prstClr val="black"/>
                </a:solidFill>
                <a:latin typeface="Arial" panose="020B0604020202020204" pitchFamily="34" charset="0"/>
                <a:cs typeface="Arial" panose="020B0604020202020204" pitchFamily="34" charset="0"/>
              </a:rPr>
              <a:t>curación</a:t>
            </a:r>
            <a:r>
              <a:rPr lang="en-US" sz="1000" b="1">
                <a:solidFill>
                  <a:prstClr val="black"/>
                </a:solidFill>
                <a:latin typeface="Arial" panose="020B0604020202020204" pitchFamily="34" charset="0"/>
                <a:cs typeface="Arial" panose="020B0604020202020204" pitchFamily="34" charset="0"/>
              </a:rPr>
              <a:t> </a:t>
            </a:r>
            <a:r>
              <a:rPr lang="en-US" sz="1000" b="1" err="1">
                <a:solidFill>
                  <a:prstClr val="black"/>
                </a:solidFill>
                <a:latin typeface="Arial" panose="020B0604020202020204" pitchFamily="34" charset="0"/>
                <a:cs typeface="Arial" panose="020B0604020202020204" pitchFamily="34" charset="0"/>
              </a:rPr>
              <a:t>completa</a:t>
            </a:r>
            <a:r>
              <a:rPr lang="en-US" sz="1000" b="1">
                <a:solidFill>
                  <a:prstClr val="black"/>
                </a:solidFill>
                <a:latin typeface="Arial" panose="020B0604020202020204" pitchFamily="34" charset="0"/>
                <a:cs typeface="Arial" panose="020B0604020202020204" pitchFamily="34" charset="0"/>
              </a:rPr>
              <a:t>  (%)</a:t>
            </a:r>
            <a:endPar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91E32FDB-8A9F-5A42-B98C-B03E4A4C9C02}"/>
              </a:ext>
            </a:extLst>
          </p:cNvPr>
          <p:cNvSpPr/>
          <p:nvPr/>
        </p:nvSpPr>
        <p:spPr>
          <a:xfrm>
            <a:off x="5013548" y="3782373"/>
            <a:ext cx="518588" cy="197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5937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4E45EB9-908A-C413-6701-7EACD22BE3CF}"/>
              </a:ext>
            </a:extLst>
          </p:cNvPr>
          <p:cNvSpPr txBox="1">
            <a:spLocks/>
          </p:cNvSpPr>
          <p:nvPr/>
        </p:nvSpPr>
        <p:spPr>
          <a:xfrm>
            <a:off x="341886" y="842895"/>
            <a:ext cx="11011913" cy="496751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s-ES" sz="1100" b="0" i="1" u="none" strike="noStrike" kern="1200" cap="none" spc="0" normalizeH="0" baseline="0" noProof="0" dirty="0">
                <a:ln>
                  <a:noFill/>
                </a:ln>
                <a:solidFill>
                  <a:srgbClr val="002060"/>
                </a:solidFill>
                <a:effectLst/>
                <a:uLnTx/>
                <a:uFillTx/>
                <a:latin typeface="Arial" panose="020B0604020202020204"/>
                <a:ea typeface="Noto Sans" panose="020B0502040504020204" pitchFamily="34"/>
                <a:cs typeface="Noto Sans" panose="020B0502040504020204" pitchFamily="34"/>
              </a:rPr>
              <a:t>Este documento (la “Presentación”) ha sido preparado por Almirall, S.A. (“Almirall”) exclusivamente para su uso en presentaciones y/o formaciones dirigidas a la comunidad científica (“Uso Permitido”). La divulgación, difusión o uso de este documento, para un uso distinto al Uso Permitido, sin la autorización previa, expresa y por escrito de la Compañía está prohibida.​</a:t>
            </a:r>
          </a:p>
          <a:p>
            <a:pPr marL="171450" marR="0" lvl="0" indent="-17145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s-ES" sz="1100" b="0" i="1" u="none" strike="noStrike" kern="1200" cap="none" spc="0" normalizeH="0" baseline="0" noProof="0" dirty="0">
                <a:ln>
                  <a:noFill/>
                </a:ln>
                <a:solidFill>
                  <a:srgbClr val="002060"/>
                </a:solidFill>
                <a:effectLst/>
                <a:uLnTx/>
                <a:uFillTx/>
                <a:latin typeface="Arial" panose="020B0604020202020204"/>
                <a:ea typeface="Noto Sans" panose="020B0502040504020204" pitchFamily="34"/>
                <a:cs typeface="Noto Sans" panose="020B0502040504020204" pitchFamily="34"/>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marL="171450" marR="0" lvl="0" indent="-17145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s-ES" sz="1100" b="0" i="1" u="none" strike="noStrike" kern="1200" cap="none" spc="0" normalizeH="0" baseline="0" noProof="0" dirty="0">
                <a:ln>
                  <a:noFill/>
                </a:ln>
                <a:solidFill>
                  <a:srgbClr val="002060"/>
                </a:solidFill>
                <a:effectLst/>
                <a:uLnTx/>
                <a:uFillTx/>
                <a:latin typeface="Arial" panose="020B0604020202020204"/>
                <a:ea typeface="Noto Sans" panose="020B0502040504020204" pitchFamily="34"/>
                <a:cs typeface="Noto Sans" panose="020B0502040504020204" pitchFamily="34"/>
              </a:rPr>
              <a:t>Tanto la Presentación como los contenidos incluidos en la misma (con carácter enunciativo, que no limitativo, imágenes, diseño gráfico, logos, textos, gráficos, ilustraciones, fotografías, y cualquier otro material susceptible de protección) son titularidad exclusiva de Almirall o Almirall tiene sobre ellos la correspondiente autorización de uso. ​</a:t>
            </a:r>
          </a:p>
          <a:p>
            <a:pPr marL="171450" marR="0" lvl="0" indent="-17145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s-ES" sz="1100" b="0" i="1" u="none" strike="noStrike" kern="1200" cap="none" spc="0" normalizeH="0" baseline="0" noProof="0" dirty="0">
                <a:ln>
                  <a:noFill/>
                </a:ln>
                <a:solidFill>
                  <a:srgbClr val="002060"/>
                </a:solidFill>
                <a:effectLst/>
                <a:uLnTx/>
                <a:uFillTx/>
                <a:latin typeface="Arial" panose="020B0604020202020204"/>
                <a:ea typeface="Noto Sans" panose="020B0502040504020204" pitchFamily="34"/>
                <a:cs typeface="Noto Sans" panose="020B0502040504020204" pitchFamily="34"/>
              </a:rPr>
              <a:t>Igualmente, todos los nombres comerciales, marcas o signos distintivos de cualquier clase contenidos en la Presentación están protegidos por la Ley.​</a:t>
            </a:r>
          </a:p>
          <a:p>
            <a:pPr marL="171450" marR="0" lvl="0" indent="-17145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s-ES" sz="1100" b="0" i="1" u="none" strike="noStrike" kern="1200" cap="none" spc="0" normalizeH="0" baseline="0" noProof="0" dirty="0">
                <a:ln>
                  <a:noFill/>
                </a:ln>
                <a:solidFill>
                  <a:srgbClr val="002060"/>
                </a:solidFill>
                <a:effectLst/>
                <a:uLnTx/>
                <a:uFillTx/>
                <a:latin typeface="Arial" panose="020B0604020202020204"/>
                <a:ea typeface="Noto Sans" panose="020B0502040504020204" pitchFamily="34"/>
                <a:cs typeface="Noto Sans" panose="020B0502040504020204" pitchFamily="34"/>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s-ES" sz="11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Marcador de texto 1">
            <a:extLst>
              <a:ext uri="{FF2B5EF4-FFF2-40B4-BE49-F238E27FC236}">
                <a16:creationId xmlns:a16="http://schemas.microsoft.com/office/drawing/2014/main" id="{D2E2C112-8164-0C54-E3AC-6913F14A133A}"/>
              </a:ext>
            </a:extLst>
          </p:cNvPr>
          <p:cNvSpPr txBox="1">
            <a:spLocks/>
          </p:cNvSpPr>
          <p:nvPr/>
        </p:nvSpPr>
        <p:spPr>
          <a:xfrm>
            <a:off x="341887" y="140957"/>
            <a:ext cx="7515575" cy="672434"/>
          </a:xfrm>
          <a:prstGeom prst="rect">
            <a:avLst/>
          </a:prstGeom>
        </p:spPr>
        <p:txBody>
          <a:bodyPr anchor="ctr"/>
          <a:lstStyle>
            <a:lvl1pPr marL="0" marR="0" indent="0" algn="l" defTabSz="685800" rtl="0" eaLnBrk="1" fontAlgn="auto" latinLnBrk="0" hangingPunct="1">
              <a:lnSpc>
                <a:spcPts val="1800"/>
              </a:lnSpc>
              <a:spcBef>
                <a:spcPts val="750"/>
              </a:spcBef>
              <a:spcAft>
                <a:spcPts val="0"/>
              </a:spcAft>
              <a:buClrTx/>
              <a:buSzTx/>
              <a:buFont typeface="Arial" panose="020B0604020202020204" pitchFamily="34" charset="0"/>
              <a:buNone/>
              <a:tabLst/>
              <a:defRPr sz="1650" b="1" kern="1200">
                <a:solidFill>
                  <a:srgbClr val="E63D42"/>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650" kern="1200">
                <a:solidFill>
                  <a:srgbClr val="002855"/>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650" kern="1200">
                <a:solidFill>
                  <a:srgbClr val="002855"/>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650" kern="1200">
                <a:solidFill>
                  <a:srgbClr val="002855"/>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650" kern="1200">
                <a:solidFill>
                  <a:srgbClr val="00285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ts val="1800"/>
              </a:lnSpc>
              <a:spcBef>
                <a:spcPts val="750"/>
              </a:spcBef>
              <a:spcAft>
                <a:spcPts val="0"/>
              </a:spcAft>
              <a:buClrTx/>
              <a:buSzTx/>
              <a:buFont typeface="Arial" panose="020B0604020202020204" pitchFamily="34" charset="0"/>
              <a:buNone/>
              <a:tabLst/>
              <a:defRPr/>
            </a:pPr>
            <a:r>
              <a:rPr kumimoji="0" lang="es-ES" sz="1650" b="1" i="0" u="none" strike="noStrike" kern="1200" cap="none" spc="0" normalizeH="0" baseline="0" noProof="0">
                <a:ln>
                  <a:noFill/>
                </a:ln>
                <a:solidFill>
                  <a:srgbClr val="003464"/>
                </a:solidFill>
                <a:effectLst/>
                <a:uLnTx/>
                <a:uFillTx/>
                <a:latin typeface="Arial"/>
                <a:ea typeface="+mn-ea"/>
                <a:cs typeface="+mn-cs"/>
              </a:rPr>
              <a:t>Exoneración de responsabilidad y uso de la presentación</a:t>
            </a:r>
            <a:endParaRPr kumimoji="0" lang="es-ES" sz="1650" b="1" i="0" u="none" strike="noStrike" kern="1200" cap="none" spc="0" normalizeH="0" baseline="0" noProof="0" dirty="0">
              <a:ln>
                <a:noFill/>
              </a:ln>
              <a:solidFill>
                <a:srgbClr val="003464"/>
              </a:solidFill>
              <a:effectLst/>
              <a:uLnTx/>
              <a:uFillTx/>
              <a:latin typeface="Arial"/>
              <a:ea typeface="+mn-ea"/>
              <a:cs typeface="+mn-cs"/>
            </a:endParaRPr>
          </a:p>
        </p:txBody>
      </p:sp>
      <p:sp>
        <p:nvSpPr>
          <p:cNvPr id="7" name="Marcador de texto 1">
            <a:extLst>
              <a:ext uri="{FF2B5EF4-FFF2-40B4-BE49-F238E27FC236}">
                <a16:creationId xmlns:a16="http://schemas.microsoft.com/office/drawing/2014/main" id="{1F0EB996-4324-CD45-5CF3-694F4D59D69B}"/>
              </a:ext>
            </a:extLst>
          </p:cNvPr>
          <p:cNvSpPr txBox="1">
            <a:spLocks/>
          </p:cNvSpPr>
          <p:nvPr/>
        </p:nvSpPr>
        <p:spPr>
          <a:xfrm>
            <a:off x="341887" y="3741961"/>
            <a:ext cx="7515575" cy="672434"/>
          </a:xfrm>
          <a:prstGeom prst="rect">
            <a:avLst/>
          </a:prstGeom>
        </p:spPr>
        <p:txBody>
          <a:bodyPr anchor="ctr"/>
          <a:lstStyle>
            <a:lvl1pPr marL="0" marR="0" indent="0" algn="l" defTabSz="685800" rtl="0" eaLnBrk="1" fontAlgn="auto" latinLnBrk="0" hangingPunct="1">
              <a:lnSpc>
                <a:spcPts val="1800"/>
              </a:lnSpc>
              <a:spcBef>
                <a:spcPts val="750"/>
              </a:spcBef>
              <a:spcAft>
                <a:spcPts val="0"/>
              </a:spcAft>
              <a:buClrTx/>
              <a:buSzTx/>
              <a:buFont typeface="Arial" panose="020B0604020202020204" pitchFamily="34" charset="0"/>
              <a:buNone/>
              <a:tabLst/>
              <a:defRPr sz="1650" b="1" kern="1200">
                <a:solidFill>
                  <a:srgbClr val="E63D42"/>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650" kern="1200">
                <a:solidFill>
                  <a:srgbClr val="002855"/>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650" kern="1200">
                <a:solidFill>
                  <a:srgbClr val="002855"/>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650" kern="1200">
                <a:solidFill>
                  <a:srgbClr val="002855"/>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650" kern="1200">
                <a:solidFill>
                  <a:srgbClr val="00285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ts val="1800"/>
              </a:lnSpc>
              <a:spcBef>
                <a:spcPts val="750"/>
              </a:spcBef>
              <a:spcAft>
                <a:spcPts val="0"/>
              </a:spcAft>
              <a:buClrTx/>
              <a:buSzTx/>
              <a:buFont typeface="Arial" panose="020B0604020202020204" pitchFamily="34" charset="0"/>
              <a:buNone/>
              <a:tabLst/>
              <a:defRPr/>
            </a:pPr>
            <a:r>
              <a:rPr kumimoji="0" lang="es-ES" sz="1650" b="1" i="0" u="none" strike="noStrike" kern="1200" cap="none" spc="0" normalizeH="0" baseline="0" noProof="0" dirty="0">
                <a:ln>
                  <a:noFill/>
                </a:ln>
                <a:solidFill>
                  <a:srgbClr val="003464"/>
                </a:solidFill>
                <a:effectLst/>
                <a:uLnTx/>
                <a:uFillTx/>
                <a:latin typeface="Arial"/>
                <a:ea typeface="+mn-ea"/>
                <a:cs typeface="+mn-cs"/>
              </a:rPr>
              <a:t>Conflictos de interés</a:t>
            </a:r>
          </a:p>
        </p:txBody>
      </p:sp>
      <p:sp>
        <p:nvSpPr>
          <p:cNvPr id="8" name="Text Placeholder 4">
            <a:extLst>
              <a:ext uri="{FF2B5EF4-FFF2-40B4-BE49-F238E27FC236}">
                <a16:creationId xmlns:a16="http://schemas.microsoft.com/office/drawing/2014/main" id="{4BBE2829-23BA-3D2A-C7F1-97282B8988B5}"/>
              </a:ext>
            </a:extLst>
          </p:cNvPr>
          <p:cNvSpPr txBox="1">
            <a:spLocks/>
          </p:cNvSpPr>
          <p:nvPr/>
        </p:nvSpPr>
        <p:spPr>
          <a:xfrm>
            <a:off x="341885" y="4414395"/>
            <a:ext cx="8529637" cy="121266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4313" marR="0" lvl="0" indent="-214313"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002855"/>
                </a:solidFill>
                <a:effectLst/>
                <a:uLnTx/>
                <a:uFillTx/>
                <a:latin typeface="Arial" panose="020B0604020202020204"/>
                <a:ea typeface="+mn-ea"/>
                <a:cs typeface="+mn-cs"/>
              </a:rPr>
              <a:t>He proporcionado asesoramiento científico, participado en reuniones médicas y cursos de formación patrocinados por XXX</a:t>
            </a:r>
          </a:p>
          <a:p>
            <a:pPr marL="214313" marR="0" lvl="0" indent="-214313"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002855"/>
                </a:solidFill>
                <a:effectLst/>
                <a:uLnTx/>
                <a:uFillTx/>
                <a:latin typeface="Arial" panose="020B0604020202020204"/>
                <a:ea typeface="+mn-ea"/>
                <a:cs typeface="+mn-cs"/>
              </a:rPr>
              <a:t>He participado como investigador principal o colaborador en ensayos clínicos o trabajos de investigación para XXX</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s-ES" sz="4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96465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3"/>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4"/>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03. Evidencia clínica de Ony-Tec</a:t>
            </a:r>
            <a:r>
              <a:rPr lang="es-ES" sz="3000" b="1" baseline="30000">
                <a:solidFill>
                  <a:srgbClr val="377E48"/>
                </a:solidFill>
                <a:latin typeface="Arial" panose="020B0604020202020204" pitchFamily="34" charset="0"/>
                <a:cs typeface="Arial" panose="020B0604020202020204" pitchFamily="34" charset="0"/>
              </a:rPr>
              <a:t>®</a:t>
            </a:r>
            <a:r>
              <a:rPr lang="es-ES" sz="3000" b="1">
                <a:solidFill>
                  <a:srgbClr val="377E48"/>
                </a:solidFill>
                <a:latin typeface="Arial" panose="020B0604020202020204" pitchFamily="34" charset="0"/>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7264650" y="1892581"/>
            <a:ext cx="3855473" cy="954107"/>
          </a:xfrm>
          <a:prstGeom prst="rect">
            <a:avLst/>
          </a:prstGeom>
        </p:spPr>
        <p:txBody>
          <a:bodyPr wrap="square" lIns="91440" tIns="45720" rIns="91440" bIns="45720" anchor="t">
            <a:spAutoFit/>
          </a:bodyPr>
          <a:lstStyle/>
          <a:p>
            <a:pPr lvl="0" defTabSz="457200">
              <a:defRPr/>
            </a:pPr>
            <a:r>
              <a:rPr lang="en-GB" sz="1400">
                <a:latin typeface="Arial" panose="020B0604020202020204" pitchFamily="34" charset="0"/>
                <a:cs typeface="Arial" panose="020B0604020202020204" pitchFamily="34" charset="0"/>
              </a:rPr>
              <a:t>La </a:t>
            </a:r>
            <a:r>
              <a:rPr lang="en-GB" sz="1400" b="1" err="1">
                <a:solidFill>
                  <a:srgbClr val="377E48"/>
                </a:solidFill>
                <a:latin typeface="Arial" panose="020B0604020202020204" pitchFamily="34" charset="0"/>
                <a:cs typeface="Arial" panose="020B0604020202020204" pitchFamily="34" charset="0"/>
              </a:rPr>
              <a:t>tasa</a:t>
            </a:r>
            <a:r>
              <a:rPr lang="en-GB" sz="1400" b="1">
                <a:solidFill>
                  <a:srgbClr val="377E48"/>
                </a:solidFill>
                <a:latin typeface="Arial" panose="020B0604020202020204" pitchFamily="34" charset="0"/>
                <a:cs typeface="Arial" panose="020B0604020202020204" pitchFamily="34" charset="0"/>
              </a:rPr>
              <a:t> de </a:t>
            </a:r>
            <a:r>
              <a:rPr lang="en-GB" sz="1400" b="1" err="1">
                <a:solidFill>
                  <a:srgbClr val="377E48"/>
                </a:solidFill>
                <a:latin typeface="Arial" panose="020B0604020202020204" pitchFamily="34" charset="0"/>
                <a:cs typeface="Arial" panose="020B0604020202020204" pitchFamily="34" charset="0"/>
              </a:rPr>
              <a:t>respuesta</a:t>
            </a:r>
            <a:r>
              <a:rPr lang="en-GB" sz="1400" b="1">
                <a:solidFill>
                  <a:srgbClr val="377E48"/>
                </a:solidFill>
                <a:latin typeface="Arial" panose="020B0604020202020204" pitchFamily="34" charset="0"/>
                <a:cs typeface="Arial" panose="020B0604020202020204" pitchFamily="34" charset="0"/>
              </a:rPr>
              <a:t> es 2 </a:t>
            </a:r>
            <a:r>
              <a:rPr lang="en-GB" sz="1400" b="1" err="1">
                <a:solidFill>
                  <a:srgbClr val="377E48"/>
                </a:solidFill>
                <a:latin typeface="Arial" panose="020B0604020202020204" pitchFamily="34" charset="0"/>
                <a:cs typeface="Arial" panose="020B0604020202020204" pitchFamily="34" charset="0"/>
              </a:rPr>
              <a:t>veces</a:t>
            </a:r>
            <a:r>
              <a:rPr lang="en-GB" sz="1400" b="1">
                <a:solidFill>
                  <a:srgbClr val="377E48"/>
                </a:solidFill>
                <a:latin typeface="Arial" panose="020B0604020202020204" pitchFamily="34" charset="0"/>
                <a:cs typeface="Arial" panose="020B0604020202020204" pitchFamily="34" charset="0"/>
              </a:rPr>
              <a:t> superior con </a:t>
            </a:r>
            <a:r>
              <a:rPr lang="en-GB" sz="1400" b="1" err="1">
                <a:solidFill>
                  <a:srgbClr val="377E48"/>
                </a:solidFill>
                <a:latin typeface="Arial" panose="020B0604020202020204" pitchFamily="34" charset="0"/>
                <a:cs typeface="Arial" panose="020B0604020202020204" pitchFamily="34" charset="0"/>
              </a:rPr>
              <a:t>Ony</a:t>
            </a:r>
            <a:r>
              <a:rPr lang="en-GB" sz="1400" b="1">
                <a:solidFill>
                  <a:srgbClr val="377E48"/>
                </a:solidFill>
                <a:latin typeface="Arial" panose="020B0604020202020204" pitchFamily="34" charset="0"/>
                <a:cs typeface="Arial" panose="020B0604020202020204" pitchFamily="34" charset="0"/>
              </a:rPr>
              <a:t>-Tec</a:t>
            </a:r>
            <a:r>
              <a:rPr lang="en-GB" sz="1400" b="1" baseline="30000">
                <a:solidFill>
                  <a:srgbClr val="377E48"/>
                </a:solidFill>
                <a:latin typeface="Arial" panose="020B0604020202020204" pitchFamily="34" charset="0"/>
                <a:cs typeface="Arial" panose="020B0604020202020204" pitchFamily="34" charset="0"/>
              </a:rPr>
              <a:t>®</a:t>
            </a:r>
            <a:r>
              <a:rPr lang="en-GB" sz="1400" b="1">
                <a:solidFill>
                  <a:srgbClr val="377E48"/>
                </a:solidFill>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comparación</a:t>
            </a:r>
            <a:r>
              <a:rPr lang="en-GB" sz="1400">
                <a:latin typeface="Arial" panose="020B0604020202020204" pitchFamily="34" charset="0"/>
                <a:cs typeface="Arial" panose="020B0604020202020204" pitchFamily="34" charset="0"/>
              </a:rPr>
              <a:t> con </a:t>
            </a:r>
            <a:r>
              <a:rPr lang="en-GB" sz="1400" err="1">
                <a:latin typeface="Arial" panose="020B0604020202020204" pitchFamily="34" charset="0"/>
                <a:cs typeface="Arial" panose="020B0604020202020204" pitchFamily="34" charset="0"/>
              </a:rPr>
              <a:t>amorolfina</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la </a:t>
            </a:r>
            <a:r>
              <a:rPr lang="en-GB" sz="1400" err="1">
                <a:latin typeface="Arial" panose="020B0604020202020204" pitchFamily="34" charset="0"/>
                <a:cs typeface="Arial" panose="020B0604020202020204" pitchFamily="34" charset="0"/>
              </a:rPr>
              <a:t>semana</a:t>
            </a:r>
            <a:r>
              <a:rPr lang="en-GB" sz="1400">
                <a:latin typeface="Arial" panose="020B0604020202020204" pitchFamily="34" charset="0"/>
                <a:cs typeface="Arial" panose="020B0604020202020204" pitchFamily="34" charset="0"/>
              </a:rPr>
              <a:t> 48 (58,3 % </a:t>
            </a:r>
            <a:r>
              <a:rPr lang="en-GB" sz="1400" i="1">
                <a:latin typeface="Arial" panose="020B0604020202020204" pitchFamily="34" charset="0"/>
                <a:cs typeface="Arial" panose="020B0604020202020204" pitchFamily="34" charset="0"/>
              </a:rPr>
              <a:t>vs</a:t>
            </a:r>
            <a:r>
              <a:rPr lang="en-GB" sz="1400">
                <a:latin typeface="Arial" panose="020B0604020202020204" pitchFamily="34" charset="0"/>
                <a:cs typeface="Arial" panose="020B0604020202020204" pitchFamily="34" charset="0"/>
              </a:rPr>
              <a:t>. 26,7 %)</a:t>
            </a:r>
            <a:r>
              <a:rPr lang="en-GB" sz="1400" baseline="30000">
                <a:latin typeface="Arial" panose="020B0604020202020204" pitchFamily="34" charset="0"/>
                <a:cs typeface="Arial" panose="020B0604020202020204" pitchFamily="34" charset="0"/>
              </a:rPr>
              <a:t>1</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Estudio comparativo directo </a:t>
            </a:r>
            <a:r>
              <a:rPr lang="es-ES" sz="2000" b="1" i="1">
                <a:latin typeface="Arial" panose="020B0604020202020204" pitchFamily="34" charset="0"/>
                <a:cs typeface="Arial" panose="020B0604020202020204" pitchFamily="34" charset="0"/>
              </a:rPr>
              <a:t>vs</a:t>
            </a:r>
            <a:r>
              <a:rPr lang="es-ES" sz="2000" b="1">
                <a:latin typeface="Arial" panose="020B0604020202020204" pitchFamily="34" charset="0"/>
                <a:cs typeface="Arial" panose="020B0604020202020204" pitchFamily="34" charset="0"/>
              </a:rPr>
              <a:t>. amorolfina</a:t>
            </a:r>
            <a:r>
              <a:rPr lang="es-ES" sz="2000" b="1" baseline="30000">
                <a:latin typeface="Arial" panose="020B0604020202020204" pitchFamily="34" charset="0"/>
                <a:cs typeface="Arial" panose="020B0604020202020204" pitchFamily="34" charset="0"/>
              </a:rPr>
              <a:t>1</a:t>
            </a:r>
          </a:p>
        </p:txBody>
      </p:sp>
      <p:sp>
        <p:nvSpPr>
          <p:cNvPr id="26" name="CuadroTexto 25">
            <a:extLst>
              <a:ext uri="{FF2B5EF4-FFF2-40B4-BE49-F238E27FC236}">
                <a16:creationId xmlns:a16="http://schemas.microsoft.com/office/drawing/2014/main" id="{20F63735-D5C0-444D-BD6B-BCE87E9062CE}"/>
              </a:ext>
            </a:extLst>
          </p:cNvPr>
          <p:cNvSpPr txBox="1"/>
          <p:nvPr/>
        </p:nvSpPr>
        <p:spPr>
          <a:xfrm>
            <a:off x="1060580" y="1793780"/>
            <a:ext cx="3258491"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TASA DE RESPUESTA</a:t>
            </a:r>
          </a:p>
        </p:txBody>
      </p:sp>
      <p:graphicFrame>
        <p:nvGraphicFramePr>
          <p:cNvPr id="23" name="Table 8">
            <a:extLst>
              <a:ext uri="{FF2B5EF4-FFF2-40B4-BE49-F238E27FC236}">
                <a16:creationId xmlns:a16="http://schemas.microsoft.com/office/drawing/2014/main" id="{A340D9DC-02A0-8B4C-97C5-46C2DA2DE2D2}"/>
              </a:ext>
            </a:extLst>
          </p:cNvPr>
          <p:cNvGraphicFramePr>
            <a:graphicFrameLocks noGrp="1"/>
          </p:cNvGraphicFramePr>
          <p:nvPr>
            <p:extLst>
              <p:ext uri="{D42A27DB-BD31-4B8C-83A1-F6EECF244321}">
                <p14:modId xmlns:p14="http://schemas.microsoft.com/office/powerpoint/2010/main" val="2424171542"/>
              </p:ext>
            </p:extLst>
          </p:nvPr>
        </p:nvGraphicFramePr>
        <p:xfrm>
          <a:off x="5542389" y="3148782"/>
          <a:ext cx="3018585" cy="792920"/>
        </p:xfrm>
        <a:graphic>
          <a:graphicData uri="http://schemas.openxmlformats.org/drawingml/2006/table">
            <a:tbl>
              <a:tblPr firstRow="1" bandRow="1"/>
              <a:tblGrid>
                <a:gridCol w="3018585">
                  <a:extLst>
                    <a:ext uri="{9D8B030D-6E8A-4147-A177-3AD203B41FA5}">
                      <a16:colId xmlns:a16="http://schemas.microsoft.com/office/drawing/2014/main" val="4055134332"/>
                    </a:ext>
                  </a:extLst>
                </a:gridCol>
              </a:tblGrid>
              <a:tr h="2876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00" b="1" err="1">
                          <a:solidFill>
                            <a:schemeClr val="tx1"/>
                          </a:solidFill>
                          <a:latin typeface="Arial" panose="020B0604020202020204" pitchFamily="34" charset="0"/>
                          <a:cs typeface="Arial" panose="020B0604020202020204" pitchFamily="34" charset="0"/>
                        </a:rPr>
                        <a:t>Ony</a:t>
                      </a:r>
                      <a:r>
                        <a:rPr lang="en-US" sz="1000" b="1">
                          <a:solidFill>
                            <a:schemeClr val="tx1"/>
                          </a:solidFill>
                          <a:latin typeface="Arial" panose="020B0604020202020204" pitchFamily="34" charset="0"/>
                          <a:cs typeface="Arial" panose="020B0604020202020204" pitchFamily="34" charset="0"/>
                        </a:rPr>
                        <a:t>-Tec</a:t>
                      </a:r>
                      <a:r>
                        <a:rPr lang="en-US" sz="1000" b="1" baseline="30000">
                          <a:solidFill>
                            <a:schemeClr val="tx1"/>
                          </a:solidFill>
                          <a:latin typeface="Arial" panose="020B0604020202020204" pitchFamily="34" charset="0"/>
                          <a:cs typeface="Arial" panose="020B0604020202020204" pitchFamily="34" charset="0"/>
                        </a:rPr>
                        <a:t>®</a:t>
                      </a:r>
                      <a:r>
                        <a:rPr lang="en-US" sz="1000" b="1">
                          <a:solidFill>
                            <a:schemeClr val="tx1"/>
                          </a:solidFill>
                          <a:latin typeface="Arial" panose="020B0604020202020204" pitchFamily="34" charset="0"/>
                          <a:cs typeface="Arial" panose="020B0604020202020204" pitchFamily="34" charset="0"/>
                        </a:rPr>
                        <a:t> </a:t>
                      </a:r>
                      <a:r>
                        <a:rPr lang="en-US" sz="1000" b="1" i="1">
                          <a:solidFill>
                            <a:schemeClr val="tx1"/>
                          </a:solidFill>
                          <a:latin typeface="Arial" panose="020B0604020202020204" pitchFamily="34" charset="0"/>
                          <a:cs typeface="Arial" panose="020B0604020202020204" pitchFamily="34" charset="0"/>
                        </a:rPr>
                        <a:t>vs</a:t>
                      </a:r>
                      <a:r>
                        <a:rPr lang="en-US" sz="1000" b="1">
                          <a:solidFill>
                            <a:schemeClr val="tx1"/>
                          </a:solidFill>
                          <a:latin typeface="Arial" panose="020B0604020202020204" pitchFamily="34" charset="0"/>
                          <a:cs typeface="Arial" panose="020B0604020202020204" pitchFamily="34" charset="0"/>
                        </a:rPr>
                        <a:t>. </a:t>
                      </a:r>
                      <a:r>
                        <a:rPr lang="en-US" sz="1000" b="1" err="1">
                          <a:solidFill>
                            <a:schemeClr val="tx1"/>
                          </a:solidFill>
                          <a:latin typeface="Arial" panose="020B0604020202020204" pitchFamily="34" charset="0"/>
                          <a:cs typeface="Arial" panose="020B0604020202020204" pitchFamily="34" charset="0"/>
                        </a:rPr>
                        <a:t>amorolfina</a:t>
                      </a:r>
                      <a:endParaRPr lang="en-US" sz="1000" b="1">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2DBC5"/>
                    </a:solidFill>
                  </a:tcPr>
                </a:tc>
                <a:extLst>
                  <a:ext uri="{0D108BD9-81ED-4DB2-BD59-A6C34878D82A}">
                    <a16:rowId xmlns:a16="http://schemas.microsoft.com/office/drawing/2014/main" val="3200905379"/>
                  </a:ext>
                </a:extLst>
              </a:tr>
              <a:tr h="5052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Tx/>
                        <a:buBlip>
                          <a:blip r:embed="rId5"/>
                        </a:buBlip>
                      </a:pPr>
                      <a:r>
                        <a:rPr lang="en-US" sz="1000" b="0">
                          <a:solidFill>
                            <a:schemeClr val="tx1"/>
                          </a:solidFill>
                          <a:latin typeface="Arial" panose="020B0604020202020204" pitchFamily="34" charset="0"/>
                          <a:cs typeface="Arial" panose="020B0604020202020204" pitchFamily="34" charset="0"/>
                        </a:rPr>
                        <a:t>120 </a:t>
                      </a:r>
                      <a:r>
                        <a:rPr lang="en-US" sz="1000" b="0" err="1">
                          <a:solidFill>
                            <a:schemeClr val="tx1"/>
                          </a:solidFill>
                          <a:latin typeface="Arial" panose="020B0604020202020204" pitchFamily="34" charset="0"/>
                          <a:cs typeface="Arial" panose="020B0604020202020204" pitchFamily="34" charset="0"/>
                        </a:rPr>
                        <a:t>Pacientes</a:t>
                      </a:r>
                      <a:r>
                        <a:rPr lang="en-US" sz="1000" b="0">
                          <a:solidFill>
                            <a:schemeClr val="tx1"/>
                          </a:solidFill>
                          <a:latin typeface="Arial" panose="020B0604020202020204" pitchFamily="34" charset="0"/>
                          <a:cs typeface="Arial" panose="020B0604020202020204" pitchFamily="34" charset="0"/>
                        </a:rPr>
                        <a:t> con </a:t>
                      </a:r>
                      <a:r>
                        <a:rPr lang="en-US" sz="1000" b="0" err="1">
                          <a:solidFill>
                            <a:schemeClr val="tx1"/>
                          </a:solidFill>
                          <a:latin typeface="Arial" panose="020B0604020202020204" pitchFamily="34" charset="0"/>
                          <a:cs typeface="Arial" panose="020B0604020202020204" pitchFamily="34" charset="0"/>
                        </a:rPr>
                        <a:t>onicomicosis</a:t>
                      </a:r>
                      <a:endParaRPr lang="en-US" sz="1000" b="0">
                        <a:solidFill>
                          <a:schemeClr val="tx1"/>
                        </a:solidFill>
                        <a:latin typeface="Arial" panose="020B0604020202020204" pitchFamily="34" charset="0"/>
                        <a:cs typeface="Arial" panose="020B0604020202020204" pitchFamily="34" charset="0"/>
                      </a:endParaRPr>
                    </a:p>
                    <a:p>
                      <a:pPr marL="171450" indent="-171450" algn="l">
                        <a:buFontTx/>
                        <a:buBlip>
                          <a:blip r:embed="rId5"/>
                        </a:buBlip>
                      </a:pPr>
                      <a:r>
                        <a:rPr lang="en-US" sz="1000" b="0">
                          <a:solidFill>
                            <a:schemeClr val="tx1"/>
                          </a:solidFill>
                          <a:latin typeface="Arial" panose="020B0604020202020204" pitchFamily="34" charset="0"/>
                          <a:cs typeface="Arial" panose="020B0604020202020204" pitchFamily="34" charset="0"/>
                        </a:rPr>
                        <a:t> 48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tratamiento</a:t>
                      </a:r>
                      <a:endParaRPr lang="en-US" sz="1000" b="0">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4590842"/>
                  </a:ext>
                </a:extLst>
              </a:tr>
            </a:tbl>
          </a:graphicData>
        </a:graphic>
      </p:graphicFrame>
      <p:pic>
        <p:nvPicPr>
          <p:cNvPr id="36" name="Imagen 35" descr="Imagen que contiene computadora&#10;&#10;Descripción generada automáticamente">
            <a:extLst>
              <a:ext uri="{FF2B5EF4-FFF2-40B4-BE49-F238E27FC236}">
                <a16:creationId xmlns:a16="http://schemas.microsoft.com/office/drawing/2014/main" id="{87D768EB-176A-A342-9071-33F8CED6C1D4}"/>
              </a:ext>
            </a:extLst>
          </p:cNvPr>
          <p:cNvPicPr>
            <a:picLocks noChangeAspect="1"/>
          </p:cNvPicPr>
          <p:nvPr/>
        </p:nvPicPr>
        <p:blipFill>
          <a:blip r:embed="rId6"/>
          <a:stretch>
            <a:fillRect/>
          </a:stretch>
        </p:blipFill>
        <p:spPr>
          <a:xfrm>
            <a:off x="648636" y="2189061"/>
            <a:ext cx="5967378" cy="2696753"/>
          </a:xfrm>
          <a:prstGeom prst="rect">
            <a:avLst/>
          </a:prstGeom>
        </p:spPr>
      </p:pic>
      <p:sp>
        <p:nvSpPr>
          <p:cNvPr id="37" name="TextBox 12">
            <a:extLst>
              <a:ext uri="{FF2B5EF4-FFF2-40B4-BE49-F238E27FC236}">
                <a16:creationId xmlns:a16="http://schemas.microsoft.com/office/drawing/2014/main" id="{A9D3BF4C-A75A-744F-8D9D-2056CDF6576B}"/>
              </a:ext>
            </a:extLst>
          </p:cNvPr>
          <p:cNvSpPr txBox="1"/>
          <p:nvPr/>
        </p:nvSpPr>
        <p:spPr>
          <a:xfrm>
            <a:off x="2672703" y="4670877"/>
            <a:ext cx="10331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Semanas</a:t>
            </a:r>
          </a:p>
        </p:txBody>
      </p:sp>
      <p:sp>
        <p:nvSpPr>
          <p:cNvPr id="38" name="CuadroTexto 37">
            <a:extLst>
              <a:ext uri="{FF2B5EF4-FFF2-40B4-BE49-F238E27FC236}">
                <a16:creationId xmlns:a16="http://schemas.microsoft.com/office/drawing/2014/main" id="{D1FA49F1-DD7A-5B4C-8339-7E8D1D8EB232}"/>
              </a:ext>
            </a:extLst>
          </p:cNvPr>
          <p:cNvSpPr txBox="1"/>
          <p:nvPr/>
        </p:nvSpPr>
        <p:spPr>
          <a:xfrm>
            <a:off x="5649044" y="4287249"/>
            <a:ext cx="1214538" cy="415498"/>
          </a:xfrm>
          <a:prstGeom prst="rect">
            <a:avLst/>
          </a:prstGeom>
          <a:solidFill>
            <a:schemeClr val="bg1"/>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05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Ony-Tec </a:t>
            </a:r>
            <a:r>
              <a:rPr kumimoji="0" lang="en-US" sz="1050" b="1" i="0" u="none" strike="noStrike" kern="1200" cap="none" spc="0" normalizeH="0" baseline="30000" noProof="0">
                <a:ln>
                  <a:noFill/>
                </a:ln>
                <a:solidFill>
                  <a:srgbClr val="377E48"/>
                </a:solidFill>
                <a:effectLst/>
                <a:uLnTx/>
                <a:uFillTx/>
                <a:latin typeface="Arial" panose="020B0604020202020204" pitchFamily="34" charset="0"/>
                <a:cs typeface="Arial" panose="020B0604020202020204" pitchFamily="34" charset="0"/>
              </a:rPr>
              <a:t>® </a:t>
            </a:r>
            <a:endParaRPr kumimoji="0" lang="es-ES" sz="1050" b="1" i="0" u="none" strike="noStrike" kern="1200" cap="none" spc="0" normalizeH="0" baseline="30000" noProof="0">
              <a:ln>
                <a:noFill/>
              </a:ln>
              <a:solidFill>
                <a:srgbClr val="377E48"/>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Amorolfina</a:t>
            </a: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5 %</a:t>
            </a:r>
            <a:endParaRPr kumimoji="0" lang="en-US" sz="900" b="1" i="0" u="none" strike="noStrike" kern="1200" cap="none" spc="0" normalizeH="0" baseline="0" noProof="0">
              <a:ln>
                <a:noFill/>
              </a:ln>
              <a:solidFill>
                <a:srgbClr val="26859D"/>
              </a:solidFill>
              <a:effectLst/>
              <a:uLnTx/>
              <a:uFillTx/>
              <a:latin typeface="Arial" panose="020B0604020202020204" pitchFamily="34" charset="0"/>
              <a:ea typeface="+mn-lt"/>
              <a:cs typeface="Arial" panose="020B0604020202020204" pitchFamily="34" charset="0"/>
            </a:endParaRPr>
          </a:p>
        </p:txBody>
      </p:sp>
      <p:sp>
        <p:nvSpPr>
          <p:cNvPr id="39" name="Marcador de texto 31">
            <a:extLst>
              <a:ext uri="{FF2B5EF4-FFF2-40B4-BE49-F238E27FC236}">
                <a16:creationId xmlns:a16="http://schemas.microsoft.com/office/drawing/2014/main" id="{94AEB83C-4595-DD40-AFB1-0621AF7CE1F7}"/>
              </a:ext>
            </a:extLst>
          </p:cNvPr>
          <p:cNvSpPr txBox="1">
            <a:spLocks/>
          </p:cNvSpPr>
          <p:nvPr/>
        </p:nvSpPr>
        <p:spPr>
          <a:xfrm>
            <a:off x="528483" y="5341328"/>
            <a:ext cx="11135033" cy="4615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30000"/>
              </a:spcBef>
              <a:spcAft>
                <a:spcPct val="0"/>
              </a:spcAft>
              <a:buNone/>
              <a:defRPr/>
            </a:pPr>
            <a:r>
              <a:rPr lang="es-ES_tradnl" sz="800"/>
              <a:t>*</a:t>
            </a:r>
            <a:r>
              <a:rPr lang="es-ES_tradnl" sz="800" i="1"/>
              <a:t>p </a:t>
            </a:r>
            <a:r>
              <a:rPr lang="es-ES_tradnl" sz="800"/>
              <a:t>&lt;0,001. La</a:t>
            </a:r>
            <a:r>
              <a:rPr kumimoji="0" lang="es-E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tasa de respuesta </a:t>
            </a:r>
            <a:r>
              <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 define como la conversión a negativo tanto de la microscopía de KOH como del cultivo de hongos y la disminución del área de la uña enferma a ≤10 % (incluido cero) del total.</a:t>
            </a:r>
            <a:r>
              <a:rPr kumimoji="0" lang="es-E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KOH: </a:t>
            </a:r>
            <a:r>
              <a:rPr lang="en-GB" sz="800">
                <a:solidFill>
                  <a:prstClr val="black"/>
                </a:solidFill>
                <a:latin typeface="Arial" panose="020B0604020202020204" pitchFamily="34" charset="0"/>
                <a:cs typeface="Arial" panose="020B0604020202020204" pitchFamily="34" charset="0"/>
              </a:rPr>
              <a:t>h</a:t>
            </a:r>
            <a:r>
              <a:rPr kumimoji="0" lang="en-GB"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idróxido</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de </a:t>
            </a:r>
            <a:r>
              <a:rPr kumimoji="0" lang="en-GB"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potasio</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Marcador de texto 31">
            <a:extLst>
              <a:ext uri="{FF2B5EF4-FFF2-40B4-BE49-F238E27FC236}">
                <a16:creationId xmlns:a16="http://schemas.microsoft.com/office/drawing/2014/main" id="{AB077528-DD79-F642-9D1E-30C374E37DD2}"/>
              </a:ext>
            </a:extLst>
          </p:cNvPr>
          <p:cNvSpPr txBox="1">
            <a:spLocks/>
          </p:cNvSpPr>
          <p:nvPr/>
        </p:nvSpPr>
        <p:spPr>
          <a:xfrm>
            <a:off x="-992851" y="5867749"/>
            <a:ext cx="8289725"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                                                          1.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Iorizzo</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M</a:t>
            </a:r>
            <a:r>
              <a:rPr kumimoji="0" lang="fr-FR"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et al</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Skin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Appendage</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Disord</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2016;1(3):134-40.</a:t>
            </a:r>
          </a:p>
        </p:txBody>
      </p:sp>
      <p:sp>
        <p:nvSpPr>
          <p:cNvPr id="20" name="TextBox 12">
            <a:extLst>
              <a:ext uri="{FF2B5EF4-FFF2-40B4-BE49-F238E27FC236}">
                <a16:creationId xmlns:a16="http://schemas.microsoft.com/office/drawing/2014/main" id="{A2015299-9AA7-5F49-B6E7-260BCF84FA7B}"/>
              </a:ext>
            </a:extLst>
          </p:cNvPr>
          <p:cNvSpPr txBox="1"/>
          <p:nvPr/>
        </p:nvSpPr>
        <p:spPr>
          <a:xfrm rot="16200000">
            <a:off x="-413513" y="3525204"/>
            <a:ext cx="225311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000" b="1">
                <a:solidFill>
                  <a:prstClr val="black"/>
                </a:solidFill>
                <a:latin typeface="Arial" panose="020B0604020202020204" pitchFamily="34" charset="0"/>
                <a:cs typeface="Arial" panose="020B0604020202020204" pitchFamily="34" charset="0"/>
              </a:rPr>
              <a:t>Tasa de </a:t>
            </a:r>
            <a:r>
              <a:rPr lang="en-US" sz="1000" b="1" err="1">
                <a:solidFill>
                  <a:prstClr val="black"/>
                </a:solidFill>
                <a:latin typeface="Arial" panose="020B0604020202020204" pitchFamily="34" charset="0"/>
                <a:cs typeface="Arial" panose="020B0604020202020204" pitchFamily="34" charset="0"/>
              </a:rPr>
              <a:t>respuesta</a:t>
            </a:r>
            <a:r>
              <a:rPr lang="en-US" sz="1000" b="1">
                <a:solidFill>
                  <a:prstClr val="black"/>
                </a:solidFill>
                <a:latin typeface="Arial" panose="020B0604020202020204" pitchFamily="34" charset="0"/>
                <a:cs typeface="Arial" panose="020B0604020202020204" pitchFamily="34" charset="0"/>
              </a:rPr>
              <a:t> (%)</a:t>
            </a:r>
            <a:endPar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AC0D69F9-2D5B-9544-9F95-2958B2CF1E67}"/>
              </a:ext>
            </a:extLst>
          </p:cNvPr>
          <p:cNvSpPr/>
          <p:nvPr/>
        </p:nvSpPr>
        <p:spPr>
          <a:xfrm flipV="1">
            <a:off x="4684525" y="3210105"/>
            <a:ext cx="614789" cy="14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8EF28D7C-4857-9A4C-A49B-7DCC4678287B}"/>
              </a:ext>
            </a:extLst>
          </p:cNvPr>
          <p:cNvSpPr/>
          <p:nvPr/>
        </p:nvSpPr>
        <p:spPr>
          <a:xfrm flipV="1">
            <a:off x="4809890" y="2316721"/>
            <a:ext cx="614789" cy="14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71837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3"/>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03. Evidencia clínica de Ony-Tec</a:t>
            </a:r>
            <a:r>
              <a:rPr lang="es-ES" sz="3000" b="1" baseline="30000">
                <a:solidFill>
                  <a:srgbClr val="377E48"/>
                </a:solidFill>
                <a:latin typeface="Arial" panose="020B0604020202020204" pitchFamily="34" charset="0"/>
                <a:cs typeface="Arial" panose="020B0604020202020204" pitchFamily="34" charset="0"/>
              </a:rPr>
              <a:t>®</a:t>
            </a:r>
            <a:r>
              <a:rPr lang="es-ES" sz="3000" b="1">
                <a:solidFill>
                  <a:srgbClr val="377E48"/>
                </a:solidFill>
                <a:latin typeface="Arial" panose="020B0604020202020204" pitchFamily="34" charset="0"/>
                <a:cs typeface="Arial" panose="020B0604020202020204" pitchFamily="34" charset="0"/>
              </a:rPr>
              <a:t>: eficacia y seguridad</a:t>
            </a:r>
          </a:p>
        </p:txBody>
      </p:sp>
      <p:sp>
        <p:nvSpPr>
          <p:cNvPr id="11" name="Rectángulo 10">
            <a:extLst>
              <a:ext uri="{FF2B5EF4-FFF2-40B4-BE49-F238E27FC236}">
                <a16:creationId xmlns:a16="http://schemas.microsoft.com/office/drawing/2014/main" id="{A06DBA20-4C17-4045-871C-7B9047A8D20A}"/>
              </a:ext>
            </a:extLst>
          </p:cNvPr>
          <p:cNvSpPr/>
          <p:nvPr/>
        </p:nvSpPr>
        <p:spPr>
          <a:xfrm>
            <a:off x="6718007" y="4349617"/>
            <a:ext cx="4261773" cy="738664"/>
          </a:xfrm>
          <a:prstGeom prst="rect">
            <a:avLst/>
          </a:prstGeom>
        </p:spPr>
        <p:txBody>
          <a:bodyPr wrap="square" lIns="91440" tIns="45720" rIns="91440" bIns="45720" anchor="t">
            <a:spAutoFit/>
          </a:bodyPr>
          <a:lstStyle/>
          <a:p>
            <a:pPr lvl="0" defTabSz="457200">
              <a:defRPr/>
            </a:pPr>
            <a:r>
              <a:rPr lang="en-GB" sz="1400">
                <a:latin typeface="Arial" panose="020B0604020202020204" pitchFamily="34" charset="0"/>
                <a:cs typeface="Arial" panose="020B0604020202020204" pitchFamily="34" charset="0"/>
              </a:rPr>
              <a:t>Se </a:t>
            </a:r>
            <a:r>
              <a:rPr lang="en-GB" sz="1400" b="1" err="1">
                <a:solidFill>
                  <a:srgbClr val="377E48"/>
                </a:solidFill>
                <a:latin typeface="Arial" panose="020B0604020202020204" pitchFamily="34" charset="0"/>
                <a:cs typeface="Arial" panose="020B0604020202020204" pitchFamily="34" charset="0"/>
              </a:rPr>
              <a:t>observó</a:t>
            </a:r>
            <a:r>
              <a:rPr lang="en-GB" sz="1400" b="1">
                <a:solidFill>
                  <a:srgbClr val="377E48"/>
                </a:solidFill>
                <a:latin typeface="Arial" panose="020B0604020202020204" pitchFamily="34" charset="0"/>
                <a:cs typeface="Arial" panose="020B0604020202020204" pitchFamily="34" charset="0"/>
              </a:rPr>
              <a:t> </a:t>
            </a:r>
            <a:r>
              <a:rPr lang="en-GB" sz="1400" b="1" err="1">
                <a:solidFill>
                  <a:srgbClr val="377E48"/>
                </a:solidFill>
                <a:latin typeface="Arial" panose="020B0604020202020204" pitchFamily="34" charset="0"/>
                <a:cs typeface="Arial" panose="020B0604020202020204" pitchFamily="34" charset="0"/>
              </a:rPr>
              <a:t>curación</a:t>
            </a:r>
            <a:r>
              <a:rPr lang="en-GB" sz="1400" b="1">
                <a:solidFill>
                  <a:srgbClr val="377E48"/>
                </a:solidFill>
                <a:latin typeface="Arial" panose="020B0604020202020204" pitchFamily="34" charset="0"/>
                <a:cs typeface="Arial" panose="020B0604020202020204" pitchFamily="34" charset="0"/>
              </a:rPr>
              <a:t> </a:t>
            </a:r>
            <a:r>
              <a:rPr lang="en-GB" sz="1400" b="1" err="1">
                <a:solidFill>
                  <a:srgbClr val="377E48"/>
                </a:solidFill>
                <a:latin typeface="Arial" panose="020B0604020202020204" pitchFamily="34" charset="0"/>
                <a:cs typeface="Arial" panose="020B0604020202020204" pitchFamily="34" charset="0"/>
              </a:rPr>
              <a:t>micológica</a:t>
            </a:r>
            <a:r>
              <a:rPr lang="en-GB" sz="1400" b="1">
                <a:solidFill>
                  <a:srgbClr val="377E48"/>
                </a:solidFill>
                <a:latin typeface="Arial" panose="020B0604020202020204" pitchFamily="34" charset="0"/>
                <a:cs typeface="Arial" panose="020B0604020202020204" pitchFamily="34" charset="0"/>
              </a:rPr>
              <a:t> </a:t>
            </a:r>
            <a:r>
              <a:rPr lang="en-GB" sz="1400" err="1">
                <a:solidFill>
                  <a:srgbClr val="377E48"/>
                </a:solidFill>
                <a:latin typeface="Arial" panose="020B0604020202020204" pitchFamily="34" charset="0"/>
                <a:cs typeface="Arial" panose="020B0604020202020204" pitchFamily="34" charset="0"/>
              </a:rPr>
              <a:t>en</a:t>
            </a:r>
            <a:r>
              <a:rPr lang="en-GB" sz="1400">
                <a:solidFill>
                  <a:srgbClr val="377E48"/>
                </a:solidFill>
                <a:latin typeface="Arial" panose="020B0604020202020204" pitchFamily="34" charset="0"/>
                <a:cs typeface="Arial" panose="020B0604020202020204" pitchFamily="34" charset="0"/>
              </a:rPr>
              <a:t> el </a:t>
            </a:r>
            <a:r>
              <a:rPr lang="en-GB" sz="1400" b="1">
                <a:solidFill>
                  <a:srgbClr val="377E48"/>
                </a:solidFill>
                <a:latin typeface="Arial" panose="020B0604020202020204" pitchFamily="34" charset="0"/>
                <a:cs typeface="Arial" panose="020B0604020202020204" pitchFamily="34" charset="0"/>
              </a:rPr>
              <a:t>100 % de los </a:t>
            </a:r>
            <a:r>
              <a:rPr lang="en-GB" sz="1400" b="1" err="1">
                <a:solidFill>
                  <a:srgbClr val="377E48"/>
                </a:solidFill>
                <a:latin typeface="Arial" panose="020B0604020202020204" pitchFamily="34" charset="0"/>
                <a:cs typeface="Arial" panose="020B0604020202020204" pitchFamily="34" charset="0"/>
              </a:rPr>
              <a:t>pacientes</a:t>
            </a:r>
            <a:r>
              <a:rPr lang="en-GB" sz="1400">
                <a:solidFill>
                  <a:srgbClr val="377E48"/>
                </a:solidFill>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rPr>
              <a:t>del </a:t>
            </a:r>
            <a:r>
              <a:rPr lang="en-GB" sz="1400" err="1">
                <a:latin typeface="Arial" panose="020B0604020202020204" pitchFamily="34" charset="0"/>
                <a:cs typeface="Arial" panose="020B0604020202020204" pitchFamily="34" charset="0"/>
              </a:rPr>
              <a:t>grupo</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Ony</a:t>
            </a:r>
            <a:r>
              <a:rPr lang="en-GB" sz="1400">
                <a:latin typeface="Arial" panose="020B0604020202020204" pitchFamily="34" charset="0"/>
                <a:cs typeface="Arial" panose="020B0604020202020204" pitchFamily="34" charset="0"/>
              </a:rPr>
              <a:t>-Tec</a:t>
            </a:r>
            <a:r>
              <a:rPr lang="en-GB" sz="1400" baseline="30000">
                <a:latin typeface="Arial" panose="020B0604020202020204" pitchFamily="34" charset="0"/>
                <a:cs typeface="Arial" panose="020B0604020202020204" pitchFamily="34" charset="0"/>
              </a:rPr>
              <a:t>®</a:t>
            </a:r>
            <a:r>
              <a:rPr lang="en-GB" sz="1400">
                <a:latin typeface="Arial" panose="020B0604020202020204" pitchFamily="34" charset="0"/>
                <a:cs typeface="Arial" panose="020B0604020202020204" pitchFamily="34" charset="0"/>
              </a:rPr>
              <a:t> y </a:t>
            </a:r>
            <a:r>
              <a:rPr lang="en-GB" sz="1400" err="1">
                <a:latin typeface="Arial" panose="020B0604020202020204" pitchFamily="34" charset="0"/>
                <a:cs typeface="Arial" panose="020B0604020202020204" pitchFamily="34" charset="0"/>
              </a:rPr>
              <a:t>en</a:t>
            </a:r>
            <a:r>
              <a:rPr lang="en-GB" sz="1400">
                <a:latin typeface="Arial" panose="020B0604020202020204" pitchFamily="34" charset="0"/>
                <a:cs typeface="Arial" panose="020B0604020202020204" pitchFamily="34" charset="0"/>
              </a:rPr>
              <a:t> el 81,7 % del </a:t>
            </a:r>
            <a:r>
              <a:rPr lang="en-GB" sz="1400" err="1">
                <a:latin typeface="Arial" panose="020B0604020202020204" pitchFamily="34" charset="0"/>
                <a:cs typeface="Arial" panose="020B0604020202020204" pitchFamily="34" charset="0"/>
              </a:rPr>
              <a:t>grupo</a:t>
            </a:r>
            <a:r>
              <a:rPr lang="en-GB" sz="1400">
                <a:latin typeface="Arial" panose="020B0604020202020204" pitchFamily="34" charset="0"/>
                <a:cs typeface="Arial" panose="020B0604020202020204" pitchFamily="34" charset="0"/>
              </a:rPr>
              <a:t> de </a:t>
            </a:r>
            <a:r>
              <a:rPr lang="en-GB" sz="1400" err="1">
                <a:latin typeface="Arial" panose="020B0604020202020204" pitchFamily="34" charset="0"/>
                <a:cs typeface="Arial" panose="020B0604020202020204" pitchFamily="34" charset="0"/>
              </a:rPr>
              <a:t>amorolfina</a:t>
            </a:r>
            <a:r>
              <a:rPr lang="en-GB" sz="1400">
                <a:latin typeface="Arial" panose="020B0604020202020204" pitchFamily="34" charset="0"/>
                <a:cs typeface="Arial" panose="020B0604020202020204" pitchFamily="34" charset="0"/>
              </a:rPr>
              <a:t>, a la </a:t>
            </a:r>
            <a:r>
              <a:rPr lang="en-GB" sz="1400" err="1">
                <a:latin typeface="Arial" panose="020B0604020202020204" pitchFamily="34" charset="0"/>
                <a:cs typeface="Arial" panose="020B0604020202020204" pitchFamily="34" charset="0"/>
              </a:rPr>
              <a:t>semana</a:t>
            </a:r>
            <a:r>
              <a:rPr lang="en-GB" sz="1400">
                <a:latin typeface="Arial" panose="020B0604020202020204" pitchFamily="34" charset="0"/>
                <a:cs typeface="Arial" panose="020B0604020202020204" pitchFamily="34" charset="0"/>
              </a:rPr>
              <a:t> 48.</a:t>
            </a:r>
            <a:r>
              <a:rPr lang="en-GB" sz="1400" baseline="30000">
                <a:latin typeface="Arial" panose="020B0604020202020204" pitchFamily="34" charset="0"/>
                <a:cs typeface="Arial" panose="020B0604020202020204" pitchFamily="34" charset="0"/>
              </a:rPr>
              <a:t>1</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Estudio comparativo directo </a:t>
            </a:r>
            <a:r>
              <a:rPr lang="es-ES" sz="2000" b="1" i="1">
                <a:latin typeface="Arial" panose="020B0604020202020204" pitchFamily="34" charset="0"/>
                <a:cs typeface="Arial" panose="020B0604020202020204" pitchFamily="34" charset="0"/>
              </a:rPr>
              <a:t>vs</a:t>
            </a:r>
            <a:r>
              <a:rPr lang="es-ES" sz="2000" b="1">
                <a:latin typeface="Arial" panose="020B0604020202020204" pitchFamily="34" charset="0"/>
                <a:cs typeface="Arial" panose="020B0604020202020204" pitchFamily="34" charset="0"/>
              </a:rPr>
              <a:t>. amorolfina</a:t>
            </a:r>
            <a:r>
              <a:rPr lang="es-ES" sz="2000" b="1" baseline="30000">
                <a:latin typeface="Arial" panose="020B0604020202020204" pitchFamily="34" charset="0"/>
                <a:cs typeface="Arial" panose="020B0604020202020204" pitchFamily="34" charset="0"/>
              </a:rPr>
              <a:t>1</a:t>
            </a:r>
          </a:p>
        </p:txBody>
      </p:sp>
      <p:sp>
        <p:nvSpPr>
          <p:cNvPr id="26" name="CuadroTexto 25">
            <a:extLst>
              <a:ext uri="{FF2B5EF4-FFF2-40B4-BE49-F238E27FC236}">
                <a16:creationId xmlns:a16="http://schemas.microsoft.com/office/drawing/2014/main" id="{20F63735-D5C0-444D-BD6B-BCE87E9062CE}"/>
              </a:ext>
            </a:extLst>
          </p:cNvPr>
          <p:cNvSpPr txBox="1"/>
          <p:nvPr/>
        </p:nvSpPr>
        <p:spPr>
          <a:xfrm>
            <a:off x="891219" y="1761397"/>
            <a:ext cx="3258491"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77E48"/>
                </a:solidFill>
                <a:effectLst/>
                <a:uLnTx/>
                <a:uFillTx/>
                <a:latin typeface="Arial" panose="020B0604020202020204" pitchFamily="34" charset="0"/>
                <a:cs typeface="Arial" panose="020B0604020202020204" pitchFamily="34" charset="0"/>
              </a:rPr>
              <a:t>TASA DE CURACIÓN MICOLÓGICA</a:t>
            </a:r>
          </a:p>
        </p:txBody>
      </p:sp>
      <p:graphicFrame>
        <p:nvGraphicFramePr>
          <p:cNvPr id="23" name="Table 8">
            <a:extLst>
              <a:ext uri="{FF2B5EF4-FFF2-40B4-BE49-F238E27FC236}">
                <a16:creationId xmlns:a16="http://schemas.microsoft.com/office/drawing/2014/main" id="{A340D9DC-02A0-8B4C-97C5-46C2DA2DE2D2}"/>
              </a:ext>
            </a:extLst>
          </p:cNvPr>
          <p:cNvGraphicFramePr>
            <a:graphicFrameLocks noGrp="1"/>
          </p:cNvGraphicFramePr>
          <p:nvPr>
            <p:extLst>
              <p:ext uri="{D42A27DB-BD31-4B8C-83A1-F6EECF244321}">
                <p14:modId xmlns:p14="http://schemas.microsoft.com/office/powerpoint/2010/main" val="3381833961"/>
              </p:ext>
            </p:extLst>
          </p:nvPr>
        </p:nvGraphicFramePr>
        <p:xfrm>
          <a:off x="5644822" y="2850845"/>
          <a:ext cx="3018585" cy="792920"/>
        </p:xfrm>
        <a:graphic>
          <a:graphicData uri="http://schemas.openxmlformats.org/drawingml/2006/table">
            <a:tbl>
              <a:tblPr firstRow="1" bandRow="1"/>
              <a:tblGrid>
                <a:gridCol w="3018585">
                  <a:extLst>
                    <a:ext uri="{9D8B030D-6E8A-4147-A177-3AD203B41FA5}">
                      <a16:colId xmlns:a16="http://schemas.microsoft.com/office/drawing/2014/main" val="4055134332"/>
                    </a:ext>
                  </a:extLst>
                </a:gridCol>
              </a:tblGrid>
              <a:tr h="2876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00" b="1" err="1">
                          <a:solidFill>
                            <a:schemeClr val="tx1"/>
                          </a:solidFill>
                          <a:latin typeface="Arial" panose="020B0604020202020204" pitchFamily="34" charset="0"/>
                          <a:cs typeface="Arial" panose="020B0604020202020204" pitchFamily="34" charset="0"/>
                        </a:rPr>
                        <a:t>Ony</a:t>
                      </a:r>
                      <a:r>
                        <a:rPr lang="en-US" sz="1000" b="1">
                          <a:solidFill>
                            <a:schemeClr val="tx1"/>
                          </a:solidFill>
                          <a:latin typeface="Arial" panose="020B0604020202020204" pitchFamily="34" charset="0"/>
                          <a:cs typeface="Arial" panose="020B0604020202020204" pitchFamily="34" charset="0"/>
                        </a:rPr>
                        <a:t>-Tec</a:t>
                      </a:r>
                      <a:r>
                        <a:rPr lang="en-US" sz="1000" b="1" baseline="30000">
                          <a:solidFill>
                            <a:schemeClr val="tx1"/>
                          </a:solidFill>
                          <a:latin typeface="Arial" panose="020B0604020202020204" pitchFamily="34" charset="0"/>
                          <a:cs typeface="Arial" panose="020B0604020202020204" pitchFamily="34" charset="0"/>
                        </a:rPr>
                        <a:t>®</a:t>
                      </a:r>
                      <a:r>
                        <a:rPr lang="en-US" sz="1000" b="1">
                          <a:solidFill>
                            <a:schemeClr val="tx1"/>
                          </a:solidFill>
                          <a:latin typeface="Arial" panose="020B0604020202020204" pitchFamily="34" charset="0"/>
                          <a:cs typeface="Arial" panose="020B0604020202020204" pitchFamily="34" charset="0"/>
                        </a:rPr>
                        <a:t> </a:t>
                      </a:r>
                      <a:r>
                        <a:rPr lang="en-US" sz="1000" b="1" i="1">
                          <a:solidFill>
                            <a:schemeClr val="tx1"/>
                          </a:solidFill>
                          <a:latin typeface="Arial" panose="020B0604020202020204" pitchFamily="34" charset="0"/>
                          <a:cs typeface="Arial" panose="020B0604020202020204" pitchFamily="34" charset="0"/>
                        </a:rPr>
                        <a:t>vs</a:t>
                      </a:r>
                      <a:r>
                        <a:rPr lang="en-US" sz="1000" b="1">
                          <a:solidFill>
                            <a:schemeClr val="tx1"/>
                          </a:solidFill>
                          <a:latin typeface="Arial" panose="020B0604020202020204" pitchFamily="34" charset="0"/>
                          <a:cs typeface="Arial" panose="020B0604020202020204" pitchFamily="34" charset="0"/>
                        </a:rPr>
                        <a:t>. </a:t>
                      </a:r>
                      <a:r>
                        <a:rPr lang="en-US" sz="1000" b="1" err="1">
                          <a:solidFill>
                            <a:schemeClr val="tx1"/>
                          </a:solidFill>
                          <a:latin typeface="Arial" panose="020B0604020202020204" pitchFamily="34" charset="0"/>
                          <a:cs typeface="Arial" panose="020B0604020202020204" pitchFamily="34" charset="0"/>
                        </a:rPr>
                        <a:t>amorolfina</a:t>
                      </a:r>
                      <a:endParaRPr lang="en-US" sz="1000" b="1">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2DBC5"/>
                    </a:solidFill>
                  </a:tcPr>
                </a:tc>
                <a:extLst>
                  <a:ext uri="{0D108BD9-81ED-4DB2-BD59-A6C34878D82A}">
                    <a16:rowId xmlns:a16="http://schemas.microsoft.com/office/drawing/2014/main" val="3200905379"/>
                  </a:ext>
                </a:extLst>
              </a:tr>
              <a:tr h="5052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indent="-171450" algn="l">
                        <a:buFontTx/>
                        <a:buBlip>
                          <a:blip r:embed="rId4"/>
                        </a:buBlip>
                      </a:pPr>
                      <a:r>
                        <a:rPr lang="en-US" sz="1000" b="0">
                          <a:solidFill>
                            <a:schemeClr val="tx1"/>
                          </a:solidFill>
                          <a:latin typeface="Arial" panose="020B0604020202020204" pitchFamily="34" charset="0"/>
                          <a:cs typeface="Arial" panose="020B0604020202020204" pitchFamily="34" charset="0"/>
                        </a:rPr>
                        <a:t>120 </a:t>
                      </a:r>
                      <a:r>
                        <a:rPr lang="en-US" sz="1000" b="0" err="1">
                          <a:solidFill>
                            <a:schemeClr val="tx1"/>
                          </a:solidFill>
                          <a:latin typeface="Arial" panose="020B0604020202020204" pitchFamily="34" charset="0"/>
                          <a:cs typeface="Arial" panose="020B0604020202020204" pitchFamily="34" charset="0"/>
                        </a:rPr>
                        <a:t>Pacientes</a:t>
                      </a:r>
                      <a:r>
                        <a:rPr lang="en-US" sz="1000" b="0">
                          <a:solidFill>
                            <a:schemeClr val="tx1"/>
                          </a:solidFill>
                          <a:latin typeface="Arial" panose="020B0604020202020204" pitchFamily="34" charset="0"/>
                          <a:cs typeface="Arial" panose="020B0604020202020204" pitchFamily="34" charset="0"/>
                        </a:rPr>
                        <a:t> con </a:t>
                      </a:r>
                      <a:r>
                        <a:rPr lang="en-US" sz="1000" b="0" err="1">
                          <a:solidFill>
                            <a:schemeClr val="tx1"/>
                          </a:solidFill>
                          <a:latin typeface="Arial" panose="020B0604020202020204" pitchFamily="34" charset="0"/>
                          <a:cs typeface="Arial" panose="020B0604020202020204" pitchFamily="34" charset="0"/>
                        </a:rPr>
                        <a:t>onicomicosis</a:t>
                      </a:r>
                      <a:endParaRPr lang="en-US" sz="1000" b="0">
                        <a:solidFill>
                          <a:schemeClr val="tx1"/>
                        </a:solidFill>
                        <a:latin typeface="Arial" panose="020B0604020202020204" pitchFamily="34" charset="0"/>
                        <a:cs typeface="Arial" panose="020B0604020202020204" pitchFamily="34" charset="0"/>
                      </a:endParaRPr>
                    </a:p>
                    <a:p>
                      <a:pPr marL="171450" indent="-171450" algn="l">
                        <a:buFontTx/>
                        <a:buBlip>
                          <a:blip r:embed="rId4"/>
                        </a:buBlip>
                      </a:pPr>
                      <a:r>
                        <a:rPr lang="en-US" sz="1000" b="0">
                          <a:solidFill>
                            <a:schemeClr val="tx1"/>
                          </a:solidFill>
                          <a:latin typeface="Arial" panose="020B0604020202020204" pitchFamily="34" charset="0"/>
                          <a:cs typeface="Arial" panose="020B0604020202020204" pitchFamily="34" charset="0"/>
                        </a:rPr>
                        <a:t> 48 </a:t>
                      </a:r>
                      <a:r>
                        <a:rPr lang="en-US" sz="1000" b="0" err="1">
                          <a:solidFill>
                            <a:schemeClr val="tx1"/>
                          </a:solidFill>
                          <a:latin typeface="Arial" panose="020B0604020202020204" pitchFamily="34" charset="0"/>
                          <a:cs typeface="Arial" panose="020B0604020202020204" pitchFamily="34" charset="0"/>
                        </a:rPr>
                        <a:t>semanas</a:t>
                      </a:r>
                      <a:r>
                        <a:rPr lang="en-US" sz="1000" b="0">
                          <a:solidFill>
                            <a:schemeClr val="tx1"/>
                          </a:solidFill>
                          <a:latin typeface="Arial" panose="020B0604020202020204" pitchFamily="34" charset="0"/>
                          <a:cs typeface="Arial" panose="020B0604020202020204" pitchFamily="34" charset="0"/>
                        </a:rPr>
                        <a:t> de </a:t>
                      </a:r>
                      <a:r>
                        <a:rPr lang="en-US" sz="1000" b="0" err="1">
                          <a:solidFill>
                            <a:schemeClr val="tx1"/>
                          </a:solidFill>
                          <a:latin typeface="Arial" panose="020B0604020202020204" pitchFamily="34" charset="0"/>
                          <a:cs typeface="Arial" panose="020B0604020202020204" pitchFamily="34" charset="0"/>
                        </a:rPr>
                        <a:t>tratamiento</a:t>
                      </a:r>
                      <a:endParaRPr lang="en-US" sz="1000" b="0">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4590842"/>
                  </a:ext>
                </a:extLst>
              </a:tr>
            </a:tbl>
          </a:graphicData>
        </a:graphic>
      </p:graphicFrame>
      <p:sp>
        <p:nvSpPr>
          <p:cNvPr id="34" name="Marcador de texto 31">
            <a:extLst>
              <a:ext uri="{FF2B5EF4-FFF2-40B4-BE49-F238E27FC236}">
                <a16:creationId xmlns:a16="http://schemas.microsoft.com/office/drawing/2014/main" id="{409A9012-3D5C-D34F-BE48-14B75FD610A4}"/>
              </a:ext>
            </a:extLst>
          </p:cNvPr>
          <p:cNvSpPr txBox="1">
            <a:spLocks/>
          </p:cNvSpPr>
          <p:nvPr/>
        </p:nvSpPr>
        <p:spPr>
          <a:xfrm>
            <a:off x="662387" y="5223958"/>
            <a:ext cx="11135033" cy="46159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30000"/>
              </a:spcBef>
              <a:spcAft>
                <a:spcPct val="0"/>
              </a:spcAft>
              <a:buNone/>
              <a:defRPr/>
            </a:pPr>
            <a:r>
              <a:rPr lang="es-ES_tradnl" sz="800"/>
              <a:t>*</a:t>
            </a:r>
            <a:r>
              <a:rPr lang="es-ES_tradnl" sz="800" i="1"/>
              <a:t>p </a:t>
            </a:r>
            <a:r>
              <a:rPr lang="es-ES_tradnl" sz="800"/>
              <a:t>&lt;0,001</a:t>
            </a:r>
            <a:r>
              <a:rPr lang="es-ES" sz="800"/>
              <a:t> ; **</a:t>
            </a:r>
            <a:r>
              <a:rPr lang="es-ES_tradnl" sz="800" i="1"/>
              <a:t>p </a:t>
            </a:r>
            <a:r>
              <a:rPr lang="es-ES_tradnl" sz="800"/>
              <a:t>&lt;0,05. </a:t>
            </a:r>
            <a:r>
              <a:rPr lang="es-ES" sz="800"/>
              <a:t> </a:t>
            </a:r>
            <a:r>
              <a:rPr kumimoji="0" lang="es-ES" sz="800" b="1" i="0" u="none" strike="noStrike" kern="1200" cap="none" spc="0" normalizeH="0" baseline="0" noProof="0">
                <a:ln>
                  <a:noFill/>
                </a:ln>
                <a:solidFill>
                  <a:prstClr val="black"/>
                </a:solidFill>
                <a:effectLst/>
                <a:uLnTx/>
                <a:uFillTx/>
                <a:cs typeface="Arial" panose="020B0604020202020204" pitchFamily="34" charset="0"/>
              </a:rPr>
              <a:t>La curación micológica </a:t>
            </a:r>
            <a:r>
              <a:rPr kumimoji="0" lang="es-ES" sz="800" b="0" i="0" u="none" strike="noStrike" kern="1200" cap="none" spc="0" normalizeH="0" baseline="0" noProof="0">
                <a:ln>
                  <a:noFill/>
                </a:ln>
                <a:solidFill>
                  <a:prstClr val="black"/>
                </a:solidFill>
                <a:effectLst/>
                <a:uLnTx/>
                <a:uFillTx/>
                <a:cs typeface="Arial" panose="020B0604020202020204" pitchFamily="34" charset="0"/>
              </a:rPr>
              <a:t>se define como </a:t>
            </a:r>
            <a:r>
              <a:rPr kumimoji="0" lang="es-ES" sz="800" b="0" i="0" u="none" strike="noStrike" kern="1200" cap="none" spc="0" normalizeH="0" baseline="0" noProof="0">
                <a:ln>
                  <a:noFill/>
                </a:ln>
                <a:solidFill>
                  <a:prstClr val="black"/>
                </a:solidFill>
                <a:effectLst/>
                <a:uLnTx/>
                <a:uFillTx/>
                <a:ea typeface="+mn-lt"/>
                <a:cs typeface="Arial" panose="020B0604020202020204" pitchFamily="34" charset="0"/>
              </a:rPr>
              <a:t>microscopía </a:t>
            </a:r>
            <a:r>
              <a:rPr kumimoji="0" lang="es-ES" sz="800" b="0" i="0" u="none" strike="noStrike" kern="1200" cap="none" spc="0" normalizeH="0" baseline="0" noProof="0">
                <a:ln>
                  <a:noFill/>
                </a:ln>
                <a:solidFill>
                  <a:prstClr val="black"/>
                </a:solidFill>
                <a:effectLst/>
                <a:uLnTx/>
                <a:uFillTx/>
                <a:cs typeface="Arial" panose="020B0604020202020204" pitchFamily="34" charset="0"/>
              </a:rPr>
              <a:t>KOH negativa + cultivo negativo</a:t>
            </a:r>
            <a:r>
              <a:rPr kumimoji="0" lang="es-ES" sz="800" b="1" i="0" u="none" strike="noStrike" kern="1200" cap="none" spc="0" normalizeH="0" baseline="0" noProof="0">
                <a:ln>
                  <a:noFill/>
                </a:ln>
                <a:solidFill>
                  <a:prstClr val="black"/>
                </a:solidFill>
                <a:effectLst/>
                <a:uLnTx/>
                <a:uFillTx/>
                <a:cs typeface="Arial" panose="020B0604020202020204" pitchFamily="34" charset="0"/>
              </a:rPr>
              <a:t>.</a:t>
            </a:r>
          </a:p>
          <a:p>
            <a:pPr marL="0" lvl="0" indent="0" eaLnBrk="0" fontAlgn="base" hangingPunct="0">
              <a:lnSpc>
                <a:spcPct val="100000"/>
              </a:lnSpc>
              <a:spcBef>
                <a:spcPct val="30000"/>
              </a:spcBef>
              <a:spcAft>
                <a:spcPct val="0"/>
              </a:spcAft>
              <a:buNone/>
              <a:defRPr/>
            </a:pPr>
            <a:r>
              <a:rPr kumimoji="0" lang="es-ES"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KOH: </a:t>
            </a:r>
            <a:r>
              <a:rPr lang="en-GB" sz="800">
                <a:solidFill>
                  <a:prstClr val="black"/>
                </a:solidFill>
                <a:latin typeface="Arial" panose="020B0604020202020204" pitchFamily="34" charset="0"/>
                <a:cs typeface="Arial" panose="020B0604020202020204" pitchFamily="34" charset="0"/>
              </a:rPr>
              <a:t>h</a:t>
            </a:r>
            <a:r>
              <a:rPr kumimoji="0" lang="en-GB"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idróxido</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de </a:t>
            </a:r>
            <a:r>
              <a:rPr kumimoji="0" lang="en-GB"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potasio</a:t>
            </a:r>
            <a:r>
              <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GB"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Marcador de texto 31">
            <a:extLst>
              <a:ext uri="{FF2B5EF4-FFF2-40B4-BE49-F238E27FC236}">
                <a16:creationId xmlns:a16="http://schemas.microsoft.com/office/drawing/2014/main" id="{15732F8A-2A56-E841-9D1C-A0550B28A01C}"/>
              </a:ext>
            </a:extLst>
          </p:cNvPr>
          <p:cNvSpPr txBox="1">
            <a:spLocks/>
          </p:cNvSpPr>
          <p:nvPr/>
        </p:nvSpPr>
        <p:spPr>
          <a:xfrm>
            <a:off x="-1035195" y="5854523"/>
            <a:ext cx="8289725"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                                                          1.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Iorizzo</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M</a:t>
            </a:r>
            <a:r>
              <a:rPr kumimoji="0" lang="fr-FR"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et al</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Skin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Appendage</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Disord</a:t>
            </a:r>
            <a:r>
              <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2016;1(3):134-40.</a:t>
            </a:r>
          </a:p>
        </p:txBody>
      </p:sp>
      <p:pic>
        <p:nvPicPr>
          <p:cNvPr id="18" name="Imagen 17" descr="Imagen que contiene computadora&#10;&#10;Descripción generada automáticamente">
            <a:extLst>
              <a:ext uri="{FF2B5EF4-FFF2-40B4-BE49-F238E27FC236}">
                <a16:creationId xmlns:a16="http://schemas.microsoft.com/office/drawing/2014/main" id="{590953BE-6087-1D4C-B07E-A875E4A883BB}"/>
              </a:ext>
            </a:extLst>
          </p:cNvPr>
          <p:cNvPicPr>
            <a:picLocks noChangeAspect="1"/>
          </p:cNvPicPr>
          <p:nvPr/>
        </p:nvPicPr>
        <p:blipFill>
          <a:blip r:embed="rId5"/>
          <a:stretch>
            <a:fillRect/>
          </a:stretch>
        </p:blipFill>
        <p:spPr>
          <a:xfrm>
            <a:off x="589935" y="2165891"/>
            <a:ext cx="6236139" cy="2813814"/>
          </a:xfrm>
          <a:prstGeom prst="rect">
            <a:avLst/>
          </a:prstGeom>
        </p:spPr>
      </p:pic>
      <p:sp>
        <p:nvSpPr>
          <p:cNvPr id="19" name="CuadroTexto 18">
            <a:extLst>
              <a:ext uri="{FF2B5EF4-FFF2-40B4-BE49-F238E27FC236}">
                <a16:creationId xmlns:a16="http://schemas.microsoft.com/office/drawing/2014/main" id="{2AF087FF-EF9B-6A4E-A3D4-EB4AE4CBCCC8}"/>
              </a:ext>
            </a:extLst>
          </p:cNvPr>
          <p:cNvSpPr txBox="1"/>
          <p:nvPr/>
        </p:nvSpPr>
        <p:spPr>
          <a:xfrm>
            <a:off x="5707943" y="2137450"/>
            <a:ext cx="1168789" cy="577081"/>
          </a:xfrm>
          <a:prstGeom prst="rect">
            <a:avLst/>
          </a:prstGeom>
          <a:solidFill>
            <a:schemeClr val="bg1"/>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05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Ony-Tec </a:t>
            </a:r>
            <a:r>
              <a:rPr kumimoji="0" lang="en-US" sz="1050" b="1" i="0" u="none" strike="noStrike" kern="1200" cap="none" spc="0" normalizeH="0" baseline="30000" noProof="0">
                <a:ln>
                  <a:noFill/>
                </a:ln>
                <a:solidFill>
                  <a:srgbClr val="377E48"/>
                </a:solidFill>
                <a:effectLst/>
                <a:uLnTx/>
                <a:uFillTx/>
                <a:latin typeface="Arial" panose="020B0604020202020204" pitchFamily="34" charset="0"/>
                <a:cs typeface="Arial" panose="020B0604020202020204" pitchFamily="34" charset="0"/>
              </a:rPr>
              <a:t>® </a:t>
            </a:r>
            <a:endParaRPr kumimoji="0" lang="es-ES" sz="1050" b="1" i="0" u="none" strike="noStrike" kern="1200" cap="none" spc="0" normalizeH="0" baseline="30000" noProof="0">
              <a:ln>
                <a:noFill/>
              </a:ln>
              <a:solidFill>
                <a:srgbClr val="377E48"/>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Amorolfina</a:t>
            </a: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5 %</a:t>
            </a:r>
            <a:endParaRPr kumimoji="0" lang="en-US" sz="900" b="1" i="0" u="none" strike="noStrike" kern="1200" cap="none" spc="0" normalizeH="0" baseline="0" noProof="0">
              <a:ln>
                <a:noFill/>
              </a:ln>
              <a:solidFill>
                <a:srgbClr val="26859D"/>
              </a:solidFill>
              <a:effectLst/>
              <a:uLnTx/>
              <a:uFillTx/>
              <a:latin typeface="Arial" panose="020B0604020202020204" pitchFamily="34" charset="0"/>
              <a:ea typeface="+mn-lt"/>
              <a:cs typeface="Arial" panose="020B0604020202020204" pitchFamily="34" charset="0"/>
            </a:endParaRPr>
          </a:p>
        </p:txBody>
      </p:sp>
      <p:sp>
        <p:nvSpPr>
          <p:cNvPr id="20" name="TextBox 12">
            <a:extLst>
              <a:ext uri="{FF2B5EF4-FFF2-40B4-BE49-F238E27FC236}">
                <a16:creationId xmlns:a16="http://schemas.microsoft.com/office/drawing/2014/main" id="{10828137-2091-D040-96CF-529CBE3E2078}"/>
              </a:ext>
            </a:extLst>
          </p:cNvPr>
          <p:cNvSpPr txBox="1"/>
          <p:nvPr/>
        </p:nvSpPr>
        <p:spPr>
          <a:xfrm>
            <a:off x="2804721" y="4718949"/>
            <a:ext cx="10331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Semanas</a:t>
            </a:r>
          </a:p>
        </p:txBody>
      </p:sp>
      <p:sp>
        <p:nvSpPr>
          <p:cNvPr id="25" name="TextBox 12">
            <a:extLst>
              <a:ext uri="{FF2B5EF4-FFF2-40B4-BE49-F238E27FC236}">
                <a16:creationId xmlns:a16="http://schemas.microsoft.com/office/drawing/2014/main" id="{CB717470-FB5C-6D4C-A427-B0D0B3CC7D01}"/>
              </a:ext>
            </a:extLst>
          </p:cNvPr>
          <p:cNvSpPr txBox="1"/>
          <p:nvPr/>
        </p:nvSpPr>
        <p:spPr>
          <a:xfrm rot="16200000">
            <a:off x="-464171" y="3140898"/>
            <a:ext cx="225311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defRPr/>
            </a:pPr>
            <a:r>
              <a:rPr lang="en-US" sz="1000" b="1">
                <a:solidFill>
                  <a:prstClr val="black"/>
                </a:solidFill>
                <a:latin typeface="Arial" panose="020B0604020202020204" pitchFamily="34" charset="0"/>
                <a:cs typeface="Arial" panose="020B0604020202020204" pitchFamily="34" charset="0"/>
              </a:rPr>
              <a:t>Tasa de </a:t>
            </a:r>
            <a:r>
              <a:rPr lang="en-US" sz="1000" b="1" err="1">
                <a:solidFill>
                  <a:prstClr val="black"/>
                </a:solidFill>
                <a:latin typeface="Arial" panose="020B0604020202020204" pitchFamily="34" charset="0"/>
                <a:cs typeface="Arial" panose="020B0604020202020204" pitchFamily="34" charset="0"/>
              </a:rPr>
              <a:t>curación</a:t>
            </a:r>
            <a:r>
              <a:rPr lang="en-US" sz="1000" b="1">
                <a:solidFill>
                  <a:prstClr val="black"/>
                </a:solidFill>
                <a:latin typeface="Arial" panose="020B0604020202020204" pitchFamily="34" charset="0"/>
                <a:cs typeface="Arial" panose="020B0604020202020204" pitchFamily="34" charset="0"/>
              </a:rPr>
              <a:t> </a:t>
            </a:r>
            <a:r>
              <a:rPr lang="en-US" sz="1000" b="1" err="1">
                <a:solidFill>
                  <a:prstClr val="black"/>
                </a:solidFill>
                <a:latin typeface="Arial" panose="020B0604020202020204" pitchFamily="34" charset="0"/>
                <a:cs typeface="Arial" panose="020B0604020202020204" pitchFamily="34" charset="0"/>
              </a:rPr>
              <a:t>micológica</a:t>
            </a:r>
            <a:r>
              <a:rPr lang="en-US" sz="1000" b="1">
                <a:solidFill>
                  <a:prstClr val="black"/>
                </a:solidFill>
                <a:latin typeface="Arial" panose="020B0604020202020204" pitchFamily="34" charset="0"/>
                <a:cs typeface="Arial" panose="020B0604020202020204" pitchFamily="34" charset="0"/>
              </a:rPr>
              <a:t> (%)</a:t>
            </a:r>
            <a:endParaRPr kumimoji="0" lang="en-US" sz="1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67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3"/>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03. Evidencia clínica de Ony-Tec</a:t>
            </a:r>
            <a:r>
              <a:rPr kumimoji="0" lang="es-ES" sz="3000" b="1" i="0" u="none" strike="noStrike" kern="1200" cap="none" spc="0" normalizeH="0" baseline="30000" noProof="0">
                <a:ln>
                  <a:noFill/>
                </a:ln>
                <a:solidFill>
                  <a:srgbClr val="377E48"/>
                </a:solidFill>
                <a:effectLst/>
                <a:uLnTx/>
                <a:uFillTx/>
                <a:latin typeface="Arial" panose="020B0604020202020204" pitchFamily="34" charset="0"/>
                <a:ea typeface="+mn-ea"/>
                <a:cs typeface="Arial" panose="020B0604020202020204" pitchFamily="34" charset="0"/>
              </a:rPr>
              <a:t>®</a:t>
            </a:r>
            <a:r>
              <a:rPr kumimoji="0" lang="es-ES" sz="30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eficacia y seguridad</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Estudio en pacientes que no responden a amorolfina</a:t>
            </a:r>
            <a:r>
              <a:rPr kumimoji="0" lang="es-ES" sz="20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3" name="Marcador de contenido 3">
            <a:extLst>
              <a:ext uri="{FF2B5EF4-FFF2-40B4-BE49-F238E27FC236}">
                <a16:creationId xmlns:a16="http://schemas.microsoft.com/office/drawing/2014/main" id="{8AD9F95D-E720-F44E-9EAD-D2269E719C1A}"/>
              </a:ext>
            </a:extLst>
          </p:cNvPr>
          <p:cNvSpPr txBox="1">
            <a:spLocks/>
          </p:cNvSpPr>
          <p:nvPr/>
        </p:nvSpPr>
        <p:spPr>
          <a:xfrm>
            <a:off x="589935" y="1673878"/>
            <a:ext cx="9285290" cy="2633042"/>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Blip>
                <a:blip r:embed="rId4"/>
              </a:buBlip>
              <a:tabLst/>
              <a:defRPr/>
            </a:pP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Los </a:t>
            </a:r>
            <a:r>
              <a:rPr kumimoji="0" lang="es-ES"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fracasos</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del tratamiento </a:t>
            </a:r>
            <a:r>
              <a:rPr kumimoji="0" lang="es-ES"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con </a:t>
            </a:r>
            <a:r>
              <a:rPr kumimoji="0" lang="es-ES" sz="1400" b="1" i="0" u="none" strike="noStrike" kern="1200" cap="none" spc="0" normalizeH="0" baseline="0" noProof="0" err="1">
                <a:ln>
                  <a:noFill/>
                </a:ln>
                <a:solidFill>
                  <a:srgbClr val="377E48"/>
                </a:solidFill>
                <a:effectLst/>
                <a:uLnTx/>
                <a:uFillTx/>
                <a:latin typeface="Arial" panose="020B0604020202020204" pitchFamily="34" charset="0"/>
                <a:ea typeface="+mn-ea"/>
                <a:cs typeface="Arial" panose="020B0604020202020204" pitchFamily="34" charset="0"/>
              </a:rPr>
              <a:t>amorolfina</a:t>
            </a:r>
            <a:r>
              <a:rPr kumimoji="0" lang="es-ES"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posteriormente tratados con Ony-Tec</a:t>
            </a:r>
            <a:r>
              <a:rPr kumimoji="0" lang="es-ES" sz="1400" b="1" i="0" u="none" strike="noStrike" kern="1200" cap="none" spc="0" normalizeH="0" baseline="30000" noProof="0">
                <a:ln>
                  <a:noFill/>
                </a:ln>
                <a:solidFill>
                  <a:srgbClr val="377E48"/>
                </a:solidFill>
                <a:effectLst/>
                <a:uLnTx/>
                <a:uFillTx/>
                <a:latin typeface="Arial" panose="020B0604020202020204" pitchFamily="34" charset="0"/>
                <a:ea typeface="+mn-ea"/>
                <a:cs typeface="Arial" panose="020B0604020202020204" pitchFamily="34" charset="0"/>
              </a:rPr>
              <a:t>®</a:t>
            </a:r>
            <a:r>
              <a:rPr kumimoji="0" lang="es-ES"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durante 24 semanas, dieron como resultado una alta tasa de éxito estadística y clínicamente significativa:</a:t>
            </a:r>
            <a:r>
              <a:rPr kumimoji="0" lang="es-ES" sz="14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sz="14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endParaRPr kumimoji="0" lang="es-ES" sz="1200" b="1" i="0" u="none" strike="noStrike" kern="1200" cap="none" spc="0" normalizeH="0" baseline="30000" noProof="0">
              <a:ln>
                <a:noFill/>
              </a:ln>
              <a:solidFill>
                <a:srgbClr val="377E4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r>
              <a:rPr kumimoji="0" lang="es-E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r>
              <a:rPr kumimoji="0" lang="es-E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1" i="0" u="none" strike="noStrike" kern="1200" cap="none" spc="0" normalizeH="0" baseline="0" noProof="0">
                <a:ln>
                  <a:noFill/>
                </a:ln>
                <a:solidFill>
                  <a:prstClr val="white"/>
                </a:solidFill>
                <a:effectLst/>
                <a:highlight>
                  <a:srgbClr val="377E48"/>
                </a:highlight>
                <a:uLnTx/>
                <a:uFillTx/>
                <a:latin typeface="Arial" panose="020B0604020202020204" pitchFamily="34" charset="0"/>
                <a:ea typeface="+mn-ea"/>
                <a:cs typeface="Arial" panose="020B0604020202020204" pitchFamily="34" charset="0"/>
              </a:rPr>
              <a:t>La tasa de éxito del tratamiento</a:t>
            </a:r>
            <a:r>
              <a:rPr kumimoji="0" lang="es-E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 logró en el</a:t>
            </a:r>
            <a:r>
              <a:rPr kumimoji="0" lang="es-ES"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a:t>
            </a:r>
            <a:r>
              <a:rPr kumimoji="0" lang="es-E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58,6 % </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 los pacientes (</a:t>
            </a:r>
            <a:r>
              <a:rPr kumimoji="0" lang="es-ES" sz="1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&lt;0,0001)</a:t>
            </a:r>
            <a:endParaRPr kumimoji="0" lang="es-ES"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r>
              <a:rPr kumimoji="0" lang="es-E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1" i="0" u="none" strike="noStrike" kern="1200" cap="none" spc="0" normalizeH="0" baseline="0" noProof="0">
                <a:ln>
                  <a:noFill/>
                </a:ln>
                <a:solidFill>
                  <a:prstClr val="white"/>
                </a:solidFill>
                <a:effectLst/>
                <a:highlight>
                  <a:srgbClr val="377E48"/>
                </a:highlight>
                <a:uLnTx/>
                <a:uFillTx/>
                <a:latin typeface="Arial" panose="020B0604020202020204" pitchFamily="34" charset="0"/>
                <a:ea typeface="+mn-ea"/>
                <a:cs typeface="Arial" panose="020B0604020202020204" pitchFamily="34" charset="0"/>
              </a:rPr>
              <a:t>La tasa de curación completa</a:t>
            </a:r>
            <a:r>
              <a:rPr kumimoji="0" lang="es-E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 logró en el</a:t>
            </a:r>
            <a:r>
              <a:rPr kumimoji="0" lang="es-ES"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a:t>
            </a:r>
            <a:r>
              <a:rPr kumimoji="0" lang="es-E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10,7 % </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 los pacientes (</a:t>
            </a:r>
            <a:r>
              <a:rPr kumimoji="0" lang="es-ES" sz="1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&lt;0,0001)</a:t>
            </a:r>
            <a:endParaRPr kumimoji="0" lang="es-ES" sz="14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r>
              <a:rPr kumimoji="0" lang="es-E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1" i="0" u="none" strike="noStrike" kern="1200" cap="none" spc="0" normalizeH="0" baseline="0" noProof="0">
                <a:ln>
                  <a:noFill/>
                </a:ln>
                <a:solidFill>
                  <a:prstClr val="white"/>
                </a:solidFill>
                <a:effectLst/>
                <a:highlight>
                  <a:srgbClr val="377E48"/>
                </a:highlight>
                <a:uLnTx/>
                <a:uFillTx/>
                <a:latin typeface="Arial" panose="020B0604020202020204" pitchFamily="34" charset="0"/>
                <a:ea typeface="+mn-ea"/>
                <a:cs typeface="Arial" panose="020B0604020202020204" pitchFamily="34" charset="0"/>
              </a:rPr>
              <a:t>La tasa de respuesta</a:t>
            </a:r>
            <a:r>
              <a:rPr kumimoji="0" lang="es-E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 logró en el </a:t>
            </a:r>
            <a:r>
              <a:rPr kumimoji="0" lang="es-E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21,4 % </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 los pacientes</a:t>
            </a: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r>
              <a:rPr kumimoji="0" lang="es-E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1" i="0" u="none" strike="noStrike" kern="1200" cap="none" spc="0" normalizeH="0" baseline="0" noProof="0">
                <a:ln>
                  <a:noFill/>
                </a:ln>
                <a:solidFill>
                  <a:prstClr val="white"/>
                </a:solidFill>
                <a:effectLst/>
                <a:highlight>
                  <a:srgbClr val="377E48"/>
                </a:highlight>
                <a:uLnTx/>
                <a:uFillTx/>
                <a:latin typeface="Arial" panose="020B0604020202020204" pitchFamily="34" charset="0"/>
                <a:ea typeface="+mn-ea"/>
                <a:cs typeface="Arial" panose="020B0604020202020204" pitchFamily="34" charset="0"/>
              </a:rPr>
              <a:t>La curación micológica</a:t>
            </a:r>
            <a:r>
              <a:rPr kumimoji="0" lang="es-E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 logró en el </a:t>
            </a:r>
            <a:r>
              <a:rPr kumimoji="0" lang="es-E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60,7 % </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 los pacientes (</a:t>
            </a:r>
            <a:r>
              <a:rPr kumimoji="0" lang="es-ES" sz="1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t>
            </a: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&lt;0,0001)</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endParaRPr kumimoji="0" lang="es-E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None/>
              <a:tabLst/>
              <a:defRPr/>
            </a:pPr>
            <a:endParaRPr kumimoji="0" lang="es-E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377E48"/>
              </a:buClr>
              <a:buSzTx/>
              <a:buFont typeface="Arial" panose="020B0604020202020204" pitchFamily="34" charset="0"/>
              <a:buBlip>
                <a:blip r:embed="rId4"/>
              </a:buBlip>
              <a:tabLst/>
              <a:defRPr/>
            </a:pPr>
            <a:r>
              <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se notificaron reacciones adversas al medicamento durante el período de estudio</a:t>
            </a:r>
          </a:p>
        </p:txBody>
      </p:sp>
      <p:sp>
        <p:nvSpPr>
          <p:cNvPr id="32" name="Marcador de texto 3">
            <a:extLst>
              <a:ext uri="{FF2B5EF4-FFF2-40B4-BE49-F238E27FC236}">
                <a16:creationId xmlns:a16="http://schemas.microsoft.com/office/drawing/2014/main" id="{F9331759-DEA1-C64C-B8C6-9777CBC6FC2F}"/>
              </a:ext>
            </a:extLst>
          </p:cNvPr>
          <p:cNvSpPr txBox="1">
            <a:spLocks/>
          </p:cNvSpPr>
          <p:nvPr/>
        </p:nvSpPr>
        <p:spPr>
          <a:xfrm>
            <a:off x="3488470" y="4445919"/>
            <a:ext cx="5215059" cy="539555"/>
          </a:xfrm>
          <a:prstGeom prst="rect">
            <a:avLst/>
          </a:prstGeom>
        </p:spPr>
        <p:txBody>
          <a:bodyPr lIns="91440" tIns="45720" rIns="91440" bIns="45720" anchor="t"/>
          <a:lstStyle>
            <a:lvl1pPr indent="0" defTabSz="914400">
              <a:lnSpc>
                <a:spcPct val="90000"/>
              </a:lnSpc>
              <a:spcBef>
                <a:spcPts val="1000"/>
              </a:spcBef>
              <a:buFont typeface="Arial" panose="020B0604020202020204" pitchFamily="34" charset="0"/>
              <a:buNone/>
              <a:defRPr i="1">
                <a:solidFill>
                  <a:schemeClr val="accent1"/>
                </a:solidFill>
              </a:defRPr>
            </a:lvl1pPr>
            <a:lvl2pPr indent="0" defTabSz="914400">
              <a:lnSpc>
                <a:spcPct val="90000"/>
              </a:lnSpc>
              <a:spcBef>
                <a:spcPts val="500"/>
              </a:spcBef>
              <a:buFont typeface="Arial" panose="020B0604020202020204" pitchFamily="34" charset="0"/>
              <a:buNone/>
              <a:defRPr i="1">
                <a:solidFill>
                  <a:schemeClr val="accent1"/>
                </a:solidFill>
              </a:defRPr>
            </a:lvl2pPr>
            <a:lvl3pPr indent="0" defTabSz="914400">
              <a:lnSpc>
                <a:spcPct val="90000"/>
              </a:lnSpc>
              <a:spcBef>
                <a:spcPts val="500"/>
              </a:spcBef>
              <a:buFont typeface="Arial" panose="020B0604020202020204" pitchFamily="34" charset="0"/>
              <a:buNone/>
              <a:defRPr i="1">
                <a:solidFill>
                  <a:schemeClr val="accent1"/>
                </a:solidFill>
              </a:defRPr>
            </a:lvl3pPr>
            <a:lvl4pPr indent="0" defTabSz="914400">
              <a:lnSpc>
                <a:spcPct val="90000"/>
              </a:lnSpc>
              <a:spcBef>
                <a:spcPts val="500"/>
              </a:spcBef>
              <a:buFont typeface="Arial" panose="020B0604020202020204" pitchFamily="34" charset="0"/>
              <a:buNone/>
              <a:defRPr i="1">
                <a:solidFill>
                  <a:schemeClr val="accent1"/>
                </a:solidFill>
              </a:defRPr>
            </a:lvl4pPr>
            <a:lvl5pPr indent="0" defTabSz="914400">
              <a:lnSpc>
                <a:spcPct val="90000"/>
              </a:lnSpc>
              <a:spcBef>
                <a:spcPts val="500"/>
              </a:spcBef>
              <a:buFont typeface="Arial" panose="020B0604020202020204" pitchFamily="34" charset="0"/>
              <a:buNone/>
              <a:defRPr i="1">
                <a:solidFill>
                  <a:schemeClr val="accent1"/>
                </a:solidFill>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Ony-Tec® ha demostrado ser </a:t>
            </a:r>
            <a:r>
              <a:rPr kumimoji="0" lang="es-ES" sz="1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eficaz</a:t>
            </a:r>
            <a:r>
              <a:rPr kumimoji="0" lang="es-ES" sz="1800" b="1" i="0" u="none" strike="noStrike" kern="1200" cap="none" spc="0" normalizeH="0" baseline="0" noProof="0">
                <a:ln>
                  <a:noFill/>
                </a:ln>
                <a:solidFill>
                  <a:srgbClr val="B2DBC5"/>
                </a:solidFill>
                <a:effectLst/>
                <a:uLnTx/>
                <a:uFillTx/>
                <a:latin typeface="Arial" panose="020B0604020202020204" pitchFamily="34" charset="0"/>
                <a:ea typeface="+mn-ea"/>
                <a:cs typeface="Arial" panose="020B0604020202020204" pitchFamily="34" charset="0"/>
              </a:rPr>
              <a:t> </a:t>
            </a:r>
            <a:r>
              <a:rPr kumimoji="0" lang="es-E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después del fracaso de </a:t>
            </a:r>
            <a:r>
              <a:rPr kumimoji="0" lang="es-ES" sz="1800" b="1" i="0" u="none" strike="noStrike" kern="1200" cap="none" spc="0" normalizeH="0" baseline="0" noProof="0" err="1">
                <a:ln>
                  <a:noFill/>
                </a:ln>
                <a:solidFill>
                  <a:srgbClr val="377E48"/>
                </a:solidFill>
                <a:effectLst/>
                <a:uLnTx/>
                <a:uFillTx/>
                <a:latin typeface="Arial" panose="020B0604020202020204" pitchFamily="34" charset="0"/>
                <a:ea typeface="+mn-ea"/>
                <a:cs typeface="Arial" panose="020B0604020202020204" pitchFamily="34" charset="0"/>
              </a:rPr>
              <a:t>amorolfina</a:t>
            </a:r>
            <a:r>
              <a:rPr kumimoji="0" lang="es-ES" sz="1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 tópica.</a:t>
            </a:r>
            <a:r>
              <a:rPr kumimoji="0" lang="es-ES" sz="1800" b="1" i="0" u="none" strike="noStrike" kern="1200" cap="none" spc="0" normalizeH="0" baseline="30000" noProof="0">
                <a:ln>
                  <a:noFill/>
                </a:ln>
                <a:solidFill>
                  <a:srgbClr val="377E48"/>
                </a:solidFill>
                <a:effectLst/>
                <a:uLnTx/>
                <a:uFillTx/>
                <a:latin typeface="Arial" panose="020B0604020202020204" pitchFamily="34" charset="0"/>
                <a:ea typeface="+mn-ea"/>
                <a:cs typeface="Arial" panose="020B0604020202020204" pitchFamily="34" charset="0"/>
              </a:rPr>
              <a:t>1</a:t>
            </a:r>
          </a:p>
        </p:txBody>
      </p:sp>
      <p:sp>
        <p:nvSpPr>
          <p:cNvPr id="12" name="Marcador de texto 31">
            <a:extLst>
              <a:ext uri="{FF2B5EF4-FFF2-40B4-BE49-F238E27FC236}">
                <a16:creationId xmlns:a16="http://schemas.microsoft.com/office/drawing/2014/main" id="{41BEBB95-7A53-1D44-9D26-5BDF22389624}"/>
              </a:ext>
            </a:extLst>
          </p:cNvPr>
          <p:cNvSpPr txBox="1">
            <a:spLocks/>
          </p:cNvSpPr>
          <p:nvPr/>
        </p:nvSpPr>
        <p:spPr>
          <a:xfrm>
            <a:off x="417194" y="5241294"/>
            <a:ext cx="10828444" cy="423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s-ES" sz="800" b="1" i="0" u="none" strike="noStrike" kern="1200" cap="none" spc="0" normalizeH="0" baseline="0" noProof="0">
                <a:ln>
                  <a:noFill/>
                </a:ln>
                <a:solidFill>
                  <a:prstClr val="black"/>
                </a:solidFill>
                <a:effectLst/>
                <a:uLnTx/>
                <a:uFillTx/>
                <a:latin typeface="Calibri" panose="020F0502020204030204"/>
                <a:ea typeface="+mn-ea"/>
                <a:cs typeface="+mn-cs"/>
              </a:rPr>
              <a:t>La tasa de curación completa </a:t>
            </a:r>
            <a:r>
              <a:rPr kumimoji="0" lang="es-ES" sz="800" b="0" i="0" u="none" strike="noStrike" kern="1200" cap="none" spc="0" normalizeH="0" baseline="0" noProof="0">
                <a:ln>
                  <a:noFill/>
                </a:ln>
                <a:solidFill>
                  <a:prstClr val="black"/>
                </a:solidFill>
                <a:effectLst/>
                <a:uLnTx/>
                <a:uFillTx/>
                <a:latin typeface="Calibri" panose="020F0502020204030204"/>
                <a:ea typeface="+mn-ea"/>
                <a:cs typeface="+mn-cs"/>
              </a:rPr>
              <a:t>se define como la conversión a negativo tanto de la tinción KOH como del cultivo de hongos y el crecimiento del 100% de una uña sana. </a:t>
            </a:r>
            <a:r>
              <a:rPr kumimoji="0" lang="es-ES" sz="800" b="1" i="0" u="none" strike="noStrike" kern="1200" cap="none" spc="0" normalizeH="0" baseline="0" noProof="0">
                <a:ln>
                  <a:noFill/>
                </a:ln>
                <a:solidFill>
                  <a:prstClr val="black"/>
                </a:solidFill>
                <a:effectLst/>
                <a:uLnTx/>
                <a:uFillTx/>
                <a:latin typeface="Calibri" panose="020F0502020204030204"/>
                <a:ea typeface="+mn-ea"/>
                <a:cs typeface="+mn-cs"/>
              </a:rPr>
              <a:t>La tasa de respuesta: </a:t>
            </a:r>
            <a:r>
              <a:rPr kumimoji="0" lang="es-ES" sz="800" b="0" i="0" u="none" strike="noStrike" kern="1200" cap="none" spc="0" normalizeH="0" baseline="0" noProof="0">
                <a:ln>
                  <a:noFill/>
                </a:ln>
                <a:solidFill>
                  <a:prstClr val="black"/>
                </a:solidFill>
                <a:effectLst/>
                <a:uLnTx/>
                <a:uFillTx/>
                <a:latin typeface="Calibri" panose="020F0502020204030204"/>
                <a:ea typeface="+mn-ea"/>
                <a:cs typeface="+mn-cs"/>
              </a:rPr>
              <a:t>se define como la conversión a negativo tanto de la tinción KOH como del cultivo de hongos y la disminución del área de la uña enferma a ≤10 % (incluido cero) del total. </a:t>
            </a:r>
            <a:r>
              <a:rPr kumimoji="0" lang="es-ES" sz="800" b="1" i="0" u="none" strike="noStrike" kern="1200" cap="none" spc="0" normalizeH="0" baseline="0" noProof="0">
                <a:ln>
                  <a:noFill/>
                </a:ln>
                <a:solidFill>
                  <a:prstClr val="black"/>
                </a:solidFill>
                <a:effectLst/>
                <a:uLnTx/>
                <a:uFillTx/>
                <a:latin typeface="Calibri" panose="020F0502020204030204"/>
                <a:ea typeface="+mn-ea"/>
                <a:cs typeface="+mn-cs"/>
              </a:rPr>
              <a:t>La curación micológica </a:t>
            </a:r>
            <a:r>
              <a:rPr kumimoji="0" lang="es-ES" sz="800" b="0" i="0" u="none" strike="noStrike" kern="1200" cap="none" spc="0" normalizeH="0" baseline="0" noProof="0">
                <a:ln>
                  <a:noFill/>
                </a:ln>
                <a:solidFill>
                  <a:prstClr val="black"/>
                </a:solidFill>
                <a:effectLst/>
                <a:uLnTx/>
                <a:uFillTx/>
                <a:latin typeface="Calibri" panose="020F0502020204030204"/>
                <a:ea typeface="+mn-ea"/>
                <a:cs typeface="+mn-cs"/>
              </a:rPr>
              <a:t>se define como tinción KOH negativa + cultivo negativo</a:t>
            </a:r>
            <a:r>
              <a:rPr kumimoji="0" lang="es-ES" sz="8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s-ES" sz="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mn-cs"/>
              </a:rPr>
              <a:t>KOH: </a:t>
            </a:r>
            <a:r>
              <a:rPr kumimoji="0" lang="en-GB" sz="800" b="0" i="0" u="none" strike="noStrike" kern="1200" cap="none" spc="0" normalizeH="0" baseline="0" noProof="0" err="1">
                <a:ln>
                  <a:noFill/>
                </a:ln>
                <a:solidFill>
                  <a:prstClr val="black"/>
                </a:solidFill>
                <a:effectLst/>
                <a:uLnTx/>
                <a:uFillTx/>
                <a:latin typeface="Calibri" panose="020F0502020204030204"/>
                <a:ea typeface="+mn-ea"/>
                <a:cs typeface="+mn-cs"/>
              </a:rPr>
              <a:t>Hidróxido</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 de </a:t>
            </a:r>
            <a:r>
              <a:rPr kumimoji="0" lang="en-GB" sz="800" b="0" i="0" u="none" strike="noStrike" kern="1200" cap="none" spc="0" normalizeH="0" baseline="0" noProof="0" err="1">
                <a:ln>
                  <a:noFill/>
                </a:ln>
                <a:solidFill>
                  <a:prstClr val="black"/>
                </a:solidFill>
                <a:effectLst/>
                <a:uLnTx/>
                <a:uFillTx/>
                <a:latin typeface="Calibri" panose="020F0502020204030204"/>
                <a:ea typeface="+mn-ea"/>
                <a:cs typeface="+mn-cs"/>
              </a:rPr>
              <a:t>potasio</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800" b="1" i="0" u="none" strike="noStrike" kern="1200" cap="none" spc="0" normalizeH="0" baseline="0" noProof="0">
                <a:ln>
                  <a:noFill/>
                </a:ln>
                <a:solidFill>
                  <a:prstClr val="black"/>
                </a:solidFill>
                <a:effectLst/>
                <a:uLnTx/>
                <a:uFillTx/>
                <a:latin typeface="Calibri" panose="020F0502020204030204"/>
                <a:ea typeface="+mn-ea"/>
                <a:cs typeface="+mn-cs"/>
              </a:rPr>
              <a:t> OSLD: </a:t>
            </a:r>
            <a:r>
              <a:rPr kumimoji="0" lang="es-ES" sz="800" b="0" i="0" u="none" strike="noStrike" kern="1200" cap="none" spc="0" normalizeH="0" baseline="0" noProof="0" err="1">
                <a:ln>
                  <a:noFill/>
                </a:ln>
                <a:solidFill>
                  <a:prstClr val="black"/>
                </a:solidFill>
                <a:effectLst/>
                <a:uLnTx/>
                <a:uFillTx/>
                <a:latin typeface="Calibri" panose="020F0502020204030204"/>
                <a:ea typeface="+mn-ea"/>
                <a:cs typeface="+mn-cs"/>
              </a:rPr>
              <a:t>onicomicosis</a:t>
            </a:r>
            <a:r>
              <a:rPr kumimoji="0" lang="es-ES" sz="800" b="0" i="0" u="none" strike="noStrike" kern="1200" cap="none" spc="0" normalizeH="0" baseline="0" noProof="0">
                <a:ln>
                  <a:noFill/>
                </a:ln>
                <a:solidFill>
                  <a:prstClr val="black"/>
                </a:solidFill>
                <a:effectLst/>
                <a:uLnTx/>
                <a:uFillTx/>
                <a:latin typeface="Calibri" panose="020F0502020204030204"/>
                <a:ea typeface="+mn-ea"/>
                <a:cs typeface="+mn-cs"/>
              </a:rPr>
              <a:t> subungueal lateral distal.</a:t>
            </a: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Marcador de texto 31">
            <a:extLst>
              <a:ext uri="{FF2B5EF4-FFF2-40B4-BE49-F238E27FC236}">
                <a16:creationId xmlns:a16="http://schemas.microsoft.com/office/drawing/2014/main" id="{16072461-62D2-BD4B-9490-248B4EB9712F}"/>
              </a:ext>
            </a:extLst>
          </p:cNvPr>
          <p:cNvSpPr txBox="1">
            <a:spLocks/>
          </p:cNvSpPr>
          <p:nvPr/>
        </p:nvSpPr>
        <p:spPr>
          <a:xfrm>
            <a:off x="667633" y="5920184"/>
            <a:ext cx="8889875" cy="235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1" i="0" u="none" strike="noStrike" kern="1200" cap="none" spc="0" normalizeH="0" baseline="0" noProof="0">
                <a:ln>
                  <a:noFill/>
                </a:ln>
                <a:solidFill>
                  <a:srgbClr val="377E48"/>
                </a:solidFill>
                <a:effectLst/>
                <a:uLnTx/>
                <a:uFillTx/>
                <a:latin typeface="Arial" panose="020B0604020202020204" pitchFamily="34" charset="0"/>
                <a:ea typeface="+mn-ea"/>
                <a:cs typeface="Arial" panose="020B0604020202020204" pitchFamily="34" charset="0"/>
              </a:rPr>
              <a:t>1.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Vanscheidt</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 </a:t>
            </a:r>
            <a:r>
              <a:rPr kumimoji="0" lang="fr-FR" sz="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et al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J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Dermatol</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Clin </a:t>
            </a:r>
            <a:r>
              <a:rPr kumimoji="0" lang="fr-FR"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Res</a:t>
            </a:r>
            <a:r>
              <a:rPr kumimoji="0" lang="fr-FR"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2015;3(2):1045.</a:t>
            </a:r>
          </a:p>
        </p:txBody>
      </p:sp>
    </p:spTree>
    <p:extLst>
      <p:ext uri="{BB962C8B-B14F-4D97-AF65-F5344CB8AC3E}">
        <p14:creationId xmlns:p14="http://schemas.microsoft.com/office/powerpoint/2010/main" val="371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hombre, agua, tablero, sostener&#10;&#10;Descripción generada automáticamente">
            <a:extLst>
              <a:ext uri="{FF2B5EF4-FFF2-40B4-BE49-F238E27FC236}">
                <a16:creationId xmlns:a16="http://schemas.microsoft.com/office/drawing/2014/main" id="{8FE15311-62A6-6D40-A35A-AF5DDBD25FA1}"/>
              </a:ext>
            </a:extLst>
          </p:cNvPr>
          <p:cNvPicPr>
            <a:picLocks noChangeAspect="1"/>
          </p:cNvPicPr>
          <p:nvPr/>
        </p:nvPicPr>
        <p:blipFill>
          <a:blip r:embed="rId2"/>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262296C-A16E-6B47-B181-A47E850E047D}"/>
              </a:ext>
            </a:extLst>
          </p:cNvPr>
          <p:cNvSpPr txBox="1"/>
          <p:nvPr/>
        </p:nvSpPr>
        <p:spPr>
          <a:xfrm>
            <a:off x="4634224" y="2497976"/>
            <a:ext cx="2498096" cy="1862048"/>
          </a:xfrm>
          <a:prstGeom prst="rect">
            <a:avLst/>
          </a:prstGeom>
          <a:noFill/>
        </p:spPr>
        <p:txBody>
          <a:bodyPr wrap="square" rtlCol="0">
            <a:spAutoFit/>
          </a:bodyPr>
          <a:lstStyle/>
          <a:p>
            <a:pPr algn="ctr"/>
            <a:r>
              <a:rPr lang="es-ES" sz="11500" b="1">
                <a:solidFill>
                  <a:schemeClr val="bg1"/>
                </a:solidFill>
                <a:latin typeface="Arial" panose="020B0604020202020204" pitchFamily="34" charset="0"/>
                <a:cs typeface="Arial" panose="020B0604020202020204" pitchFamily="34" charset="0"/>
              </a:rPr>
              <a:t>04</a:t>
            </a:r>
          </a:p>
        </p:txBody>
      </p:sp>
      <p:sp>
        <p:nvSpPr>
          <p:cNvPr id="5" name="CuadroTexto 4">
            <a:extLst>
              <a:ext uri="{FF2B5EF4-FFF2-40B4-BE49-F238E27FC236}">
                <a16:creationId xmlns:a16="http://schemas.microsoft.com/office/drawing/2014/main" id="{6EABE5EC-8B82-B044-B13F-BB16B030E2BF}"/>
              </a:ext>
            </a:extLst>
          </p:cNvPr>
          <p:cNvSpPr txBox="1"/>
          <p:nvPr/>
        </p:nvSpPr>
        <p:spPr>
          <a:xfrm>
            <a:off x="6909063" y="2828835"/>
            <a:ext cx="4538750" cy="1200329"/>
          </a:xfrm>
          <a:prstGeom prst="rect">
            <a:avLst/>
          </a:prstGeom>
          <a:noFill/>
        </p:spPr>
        <p:txBody>
          <a:bodyPr wrap="square" rtlCol="0">
            <a:spAutoFit/>
          </a:bodyPr>
          <a:lstStyle/>
          <a:p>
            <a:r>
              <a:rPr lang="es-ES" sz="3600" b="1">
                <a:solidFill>
                  <a:schemeClr val="bg1"/>
                </a:solidFill>
                <a:latin typeface="Arial" panose="020B0604020202020204" pitchFamily="34" charset="0"/>
                <a:cs typeface="Arial" panose="020B0604020202020204" pitchFamily="34" charset="0"/>
              </a:rPr>
              <a:t>Estudios de penetración </a:t>
            </a:r>
            <a:r>
              <a:rPr lang="es-ES" sz="3600" b="1" i="1">
                <a:solidFill>
                  <a:schemeClr val="bg1"/>
                </a:solidFill>
                <a:latin typeface="Arial" panose="020B0604020202020204" pitchFamily="34" charset="0"/>
                <a:cs typeface="Arial" panose="020B0604020202020204" pitchFamily="34" charset="0"/>
              </a:rPr>
              <a:t>in vitro</a:t>
            </a:r>
            <a:endParaRPr lang="es-ES" sz="3600" b="1" i="1" baseline="30000">
              <a:solidFill>
                <a:schemeClr val="bg1"/>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1E1FE92F-8AD5-D346-8EC9-EE86E683D3E9}"/>
              </a:ext>
            </a:extLst>
          </p:cNvPr>
          <p:cNvPicPr>
            <a:picLocks noChangeAspect="1"/>
          </p:cNvPicPr>
          <p:nvPr/>
        </p:nvPicPr>
        <p:blipFill rotWithShape="1">
          <a:blip r:embed="rId3"/>
          <a:srcRect l="30119" t="-418" r="20364" b="418"/>
          <a:stretch/>
        </p:blipFill>
        <p:spPr>
          <a:xfrm flipH="1">
            <a:off x="193182" y="118959"/>
            <a:ext cx="4441042" cy="6565175"/>
          </a:xfrm>
          <a:prstGeom prst="rect">
            <a:avLst/>
          </a:prstGeom>
        </p:spPr>
      </p:pic>
      <p:pic>
        <p:nvPicPr>
          <p:cNvPr id="10" name="Imagen 9" descr="Un letrero de color blanco&#10;&#10;Descripción generada automáticamente con confianza media">
            <a:extLst>
              <a:ext uri="{FF2B5EF4-FFF2-40B4-BE49-F238E27FC236}">
                <a16:creationId xmlns:a16="http://schemas.microsoft.com/office/drawing/2014/main" id="{F7D449BE-CFAA-B146-B52B-1728625BC2C6}"/>
              </a:ext>
            </a:extLst>
          </p:cNvPr>
          <p:cNvPicPr>
            <a:picLocks noChangeAspect="1"/>
          </p:cNvPicPr>
          <p:nvPr/>
        </p:nvPicPr>
        <p:blipFill>
          <a:blip r:embed="rId4"/>
          <a:stretch>
            <a:fillRect/>
          </a:stretch>
        </p:blipFill>
        <p:spPr>
          <a:xfrm>
            <a:off x="660400" y="338666"/>
            <a:ext cx="1778000" cy="541867"/>
          </a:xfrm>
          <a:prstGeom prst="rect">
            <a:avLst/>
          </a:prstGeom>
        </p:spPr>
      </p:pic>
      <p:pic>
        <p:nvPicPr>
          <p:cNvPr id="11" name="Imagen 10" descr="Imagen que contiene Logotipo&#10;&#10;Descripción generada automáticamente">
            <a:extLst>
              <a:ext uri="{FF2B5EF4-FFF2-40B4-BE49-F238E27FC236}">
                <a16:creationId xmlns:a16="http://schemas.microsoft.com/office/drawing/2014/main" id="{E33B0FD4-2842-7E41-8212-50E6DCE54898}"/>
              </a:ext>
            </a:extLst>
          </p:cNvPr>
          <p:cNvPicPr>
            <a:picLocks noChangeAspect="1"/>
          </p:cNvPicPr>
          <p:nvPr/>
        </p:nvPicPr>
        <p:blipFill>
          <a:blip r:embed="rId5"/>
          <a:stretch>
            <a:fillRect/>
          </a:stretch>
        </p:blipFill>
        <p:spPr>
          <a:xfrm>
            <a:off x="375781" y="6062597"/>
            <a:ext cx="1302707" cy="444211"/>
          </a:xfrm>
          <a:prstGeom prst="rect">
            <a:avLst/>
          </a:prstGeom>
        </p:spPr>
      </p:pic>
      <p:pic>
        <p:nvPicPr>
          <p:cNvPr id="12" name="Imagen 11">
            <a:extLst>
              <a:ext uri="{FF2B5EF4-FFF2-40B4-BE49-F238E27FC236}">
                <a16:creationId xmlns:a16="http://schemas.microsoft.com/office/drawing/2014/main" id="{E2D11284-5030-7048-ABD0-1E98A00E6F14}"/>
              </a:ext>
            </a:extLst>
          </p:cNvPr>
          <p:cNvPicPr>
            <a:picLocks noChangeAspect="1"/>
          </p:cNvPicPr>
          <p:nvPr/>
        </p:nvPicPr>
        <p:blipFill rotWithShape="1">
          <a:blip r:embed="rId6"/>
          <a:srcRect l="2" t="17734" r="-2"/>
          <a:stretch/>
        </p:blipFill>
        <p:spPr>
          <a:xfrm>
            <a:off x="387755" y="388307"/>
            <a:ext cx="45719" cy="451334"/>
          </a:xfrm>
          <a:prstGeom prst="rect">
            <a:avLst/>
          </a:prstGeom>
        </p:spPr>
      </p:pic>
    </p:spTree>
    <p:extLst>
      <p:ext uri="{BB962C8B-B14F-4D97-AF65-F5344CB8AC3E}">
        <p14:creationId xmlns:p14="http://schemas.microsoft.com/office/powerpoint/2010/main" val="728608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3"/>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dirty="0">
                <a:solidFill>
                  <a:srgbClr val="377E48"/>
                </a:solidFill>
                <a:latin typeface="Arial" panose="020B0604020202020204" pitchFamily="34" charset="0"/>
                <a:cs typeface="Arial" panose="020B0604020202020204" pitchFamily="34" charset="0"/>
              </a:rPr>
              <a:t>04. Estudios de penetración </a:t>
            </a:r>
            <a:r>
              <a:rPr lang="es-ES" sz="3000" b="1" i="1" dirty="0">
                <a:solidFill>
                  <a:srgbClr val="377E48"/>
                </a:solidFill>
                <a:latin typeface="Arial" panose="020B0604020202020204" pitchFamily="34" charset="0"/>
                <a:cs typeface="Arial" panose="020B0604020202020204" pitchFamily="34" charset="0"/>
              </a:rPr>
              <a:t>in vitro</a:t>
            </a:r>
          </a:p>
        </p:txBody>
      </p:sp>
      <p:sp>
        <p:nvSpPr>
          <p:cNvPr id="11" name="Rectángulo 10">
            <a:extLst>
              <a:ext uri="{FF2B5EF4-FFF2-40B4-BE49-F238E27FC236}">
                <a16:creationId xmlns:a16="http://schemas.microsoft.com/office/drawing/2014/main" id="{A06DBA20-4C17-4045-871C-7B9047A8D20A}"/>
              </a:ext>
            </a:extLst>
          </p:cNvPr>
          <p:cNvSpPr/>
          <p:nvPr/>
        </p:nvSpPr>
        <p:spPr>
          <a:xfrm>
            <a:off x="616061" y="2033508"/>
            <a:ext cx="4231315" cy="430887"/>
          </a:xfrm>
          <a:prstGeom prst="rect">
            <a:avLst/>
          </a:prstGeom>
        </p:spPr>
        <p:txBody>
          <a:bodyPr wrap="square" lIns="91440" tIns="45720" rIns="91440" bIns="45720" anchor="t">
            <a:spAutoFit/>
          </a:bodyPr>
          <a:lstStyle/>
          <a:p>
            <a:pPr lvl="0" defTabSz="457200">
              <a:defRPr/>
            </a:pPr>
            <a:r>
              <a:rPr lang="en-GB" sz="1100" err="1">
                <a:latin typeface="Arial" panose="020B0604020202020204" pitchFamily="34" charset="0"/>
                <a:cs typeface="Arial" panose="020B0604020202020204" pitchFamily="34" charset="0"/>
              </a:rPr>
              <a:t>Ony</a:t>
            </a:r>
            <a:r>
              <a:rPr lang="en-GB" sz="1100">
                <a:latin typeface="Arial" panose="020B0604020202020204" pitchFamily="34" charset="0"/>
                <a:cs typeface="Arial" panose="020B0604020202020204" pitchFamily="34" charset="0"/>
              </a:rPr>
              <a:t>-Tec</a:t>
            </a:r>
            <a:r>
              <a:rPr lang="en-GB" sz="1100" baseline="30000">
                <a:latin typeface="Arial" panose="020B0604020202020204" pitchFamily="34" charset="0"/>
                <a:cs typeface="Arial" panose="020B0604020202020204" pitchFamily="34" charset="0"/>
              </a:rPr>
              <a:t>®</a:t>
            </a:r>
            <a:r>
              <a:rPr lang="en-GB" sz="1100">
                <a:latin typeface="Arial" panose="020B0604020202020204" pitchFamily="34" charset="0"/>
                <a:cs typeface="Arial" panose="020B0604020202020204" pitchFamily="34" charset="0"/>
              </a:rPr>
              <a:t> ha </a:t>
            </a:r>
            <a:r>
              <a:rPr lang="en-GB" sz="1100" err="1">
                <a:latin typeface="Arial" panose="020B0604020202020204" pitchFamily="34" charset="0"/>
                <a:cs typeface="Arial" panose="020B0604020202020204" pitchFamily="34" charset="0"/>
              </a:rPr>
              <a:t>demostrado</a:t>
            </a:r>
            <a:r>
              <a:rPr lang="en-GB" sz="1100">
                <a:latin typeface="Arial" panose="020B0604020202020204" pitchFamily="34" charset="0"/>
                <a:cs typeface="Arial" panose="020B0604020202020204" pitchFamily="34" charset="0"/>
              </a:rPr>
              <a:t> una </a:t>
            </a:r>
            <a:r>
              <a:rPr lang="en-GB" sz="1100" b="1" err="1">
                <a:latin typeface="Arial" panose="020B0604020202020204" pitchFamily="34" charset="0"/>
                <a:cs typeface="Arial" panose="020B0604020202020204" pitchFamily="34" charset="0"/>
              </a:rPr>
              <a:t>mejor</a:t>
            </a:r>
            <a:r>
              <a:rPr lang="en-GB" sz="1100" b="1">
                <a:latin typeface="Arial" panose="020B0604020202020204" pitchFamily="34" charset="0"/>
                <a:cs typeface="Arial" panose="020B0604020202020204" pitchFamily="34" charset="0"/>
              </a:rPr>
              <a:t> </a:t>
            </a:r>
            <a:r>
              <a:rPr lang="en-GB" sz="1100" b="1" err="1">
                <a:latin typeface="Arial" panose="020B0604020202020204" pitchFamily="34" charset="0"/>
                <a:cs typeface="Arial" panose="020B0604020202020204" pitchFamily="34" charset="0"/>
              </a:rPr>
              <a:t>penetración</a:t>
            </a:r>
            <a:r>
              <a:rPr lang="en-GB" sz="1100">
                <a:latin typeface="Arial" panose="020B0604020202020204" pitchFamily="34" charset="0"/>
                <a:cs typeface="Arial" panose="020B0604020202020204" pitchFamily="34" charset="0"/>
              </a:rPr>
              <a:t> </a:t>
            </a:r>
            <a:r>
              <a:rPr lang="en-GB" sz="1100" err="1">
                <a:latin typeface="Arial" panose="020B0604020202020204" pitchFamily="34" charset="0"/>
                <a:cs typeface="Arial" panose="020B0604020202020204" pitchFamily="34" charset="0"/>
              </a:rPr>
              <a:t>en</a:t>
            </a:r>
            <a:r>
              <a:rPr lang="en-GB" sz="1100">
                <a:latin typeface="Arial" panose="020B0604020202020204" pitchFamily="34" charset="0"/>
                <a:cs typeface="Arial" panose="020B0604020202020204" pitchFamily="34" charset="0"/>
              </a:rPr>
              <a:t> la </a:t>
            </a:r>
            <a:r>
              <a:rPr lang="en-GB" sz="1100" err="1">
                <a:latin typeface="Arial" panose="020B0604020202020204" pitchFamily="34" charset="0"/>
                <a:cs typeface="Arial" panose="020B0604020202020204" pitchFamily="34" charset="0"/>
              </a:rPr>
              <a:t>uña</a:t>
            </a:r>
            <a:r>
              <a:rPr lang="en-GB" sz="1100">
                <a:latin typeface="Arial" panose="020B0604020202020204" pitchFamily="34" charset="0"/>
                <a:cs typeface="Arial" panose="020B0604020202020204" pitchFamily="34" charset="0"/>
              </a:rPr>
              <a:t> </a:t>
            </a:r>
            <a:r>
              <a:rPr lang="en-GB" sz="1100" i="1">
                <a:latin typeface="Arial" panose="020B0604020202020204" pitchFamily="34" charset="0"/>
                <a:cs typeface="Arial" panose="020B0604020202020204" pitchFamily="34" charset="0"/>
              </a:rPr>
              <a:t>in vitro</a:t>
            </a:r>
            <a:r>
              <a:rPr lang="en-GB" sz="1100">
                <a:latin typeface="Arial" panose="020B0604020202020204" pitchFamily="34" charset="0"/>
                <a:cs typeface="Arial" panose="020B0604020202020204" pitchFamily="34" charset="0"/>
              </a:rPr>
              <a:t> </a:t>
            </a:r>
            <a:r>
              <a:rPr lang="en-GB" sz="1100" err="1">
                <a:latin typeface="Arial" panose="020B0604020202020204" pitchFamily="34" charset="0"/>
                <a:cs typeface="Arial" panose="020B0604020202020204" pitchFamily="34" charset="0"/>
              </a:rPr>
              <a:t>frente</a:t>
            </a:r>
            <a:r>
              <a:rPr lang="en-GB" sz="1100">
                <a:latin typeface="Arial" panose="020B0604020202020204" pitchFamily="34" charset="0"/>
                <a:cs typeface="Arial" panose="020B0604020202020204" pitchFamily="34" charset="0"/>
              </a:rPr>
              <a:t> a ciclopirox 80 mg/g </a:t>
            </a:r>
            <a:r>
              <a:rPr lang="en-GB" sz="1100" err="1">
                <a:latin typeface="Arial" panose="020B0604020202020204" pitchFamily="34" charset="0"/>
                <a:cs typeface="Arial" panose="020B0604020202020204" pitchFamily="34" charset="0"/>
              </a:rPr>
              <a:t>en</a:t>
            </a:r>
            <a:r>
              <a:rPr lang="en-GB" sz="1100">
                <a:latin typeface="Arial" panose="020B0604020202020204" pitchFamily="34" charset="0"/>
                <a:cs typeface="Arial" panose="020B0604020202020204" pitchFamily="34" charset="0"/>
              </a:rPr>
              <a:t> </a:t>
            </a:r>
            <a:r>
              <a:rPr lang="en-GB" sz="1100" err="1">
                <a:latin typeface="Arial" panose="020B0604020202020204" pitchFamily="34" charset="0"/>
                <a:cs typeface="Arial" panose="020B0604020202020204" pitchFamily="34" charset="0"/>
              </a:rPr>
              <a:t>formulación</a:t>
            </a:r>
            <a:r>
              <a:rPr lang="en-GB" sz="1100">
                <a:latin typeface="Arial" panose="020B0604020202020204" pitchFamily="34" charset="0"/>
                <a:cs typeface="Arial" panose="020B0604020202020204" pitchFamily="34" charset="0"/>
              </a:rPr>
              <a:t> no soluble</a:t>
            </a:r>
            <a:r>
              <a:rPr lang="en-GB" sz="1100" baseline="30000">
                <a:latin typeface="Arial" panose="020B0604020202020204" pitchFamily="34" charset="0"/>
                <a:cs typeface="Arial" panose="020B0604020202020204" pitchFamily="34" charset="0"/>
              </a:rPr>
              <a:t>**,1</a:t>
            </a: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Penetración superior frente a otros barnices de uñas</a:t>
            </a:r>
            <a:r>
              <a:rPr lang="es-ES" sz="2000" b="1" baseline="30000">
                <a:latin typeface="Arial" panose="020B0604020202020204" pitchFamily="34" charset="0"/>
                <a:cs typeface="Arial" panose="020B0604020202020204" pitchFamily="34" charset="0"/>
              </a:rPr>
              <a:t>1,2</a:t>
            </a:r>
          </a:p>
        </p:txBody>
      </p:sp>
      <p:sp>
        <p:nvSpPr>
          <p:cNvPr id="40" name="Marcador de texto 31">
            <a:extLst>
              <a:ext uri="{FF2B5EF4-FFF2-40B4-BE49-F238E27FC236}">
                <a16:creationId xmlns:a16="http://schemas.microsoft.com/office/drawing/2014/main" id="{AB077528-DD79-F642-9D1E-30C374E37DD2}"/>
              </a:ext>
            </a:extLst>
          </p:cNvPr>
          <p:cNvSpPr txBox="1">
            <a:spLocks/>
          </p:cNvSpPr>
          <p:nvPr/>
        </p:nvSpPr>
        <p:spPr>
          <a:xfrm>
            <a:off x="765011" y="5848636"/>
            <a:ext cx="8289725"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defTabSz="457200">
              <a:lnSpc>
                <a:spcPct val="100000"/>
              </a:lnSpc>
              <a:spcBef>
                <a:spcPts val="0"/>
              </a:spcBef>
              <a:buNone/>
              <a:defRPr/>
            </a:pPr>
            <a:r>
              <a:rPr lang="es-ES" sz="800" b="1">
                <a:solidFill>
                  <a:srgbClr val="377E48"/>
                </a:solidFill>
                <a:latin typeface="Arial"/>
                <a:cs typeface="Arial"/>
              </a:rPr>
              <a:t>1.  </a:t>
            </a:r>
            <a:r>
              <a:rPr lang="en-US" sz="800">
                <a:solidFill>
                  <a:prstClr val="black"/>
                </a:solidFill>
                <a:latin typeface="Arial"/>
                <a:cs typeface="Arial"/>
              </a:rPr>
              <a:t>Monti D, </a:t>
            </a:r>
            <a:r>
              <a:rPr lang="en-US" sz="800" i="1">
                <a:solidFill>
                  <a:prstClr val="black"/>
                </a:solidFill>
                <a:latin typeface="Arial"/>
                <a:cs typeface="Arial"/>
              </a:rPr>
              <a:t>et al</a:t>
            </a:r>
            <a:r>
              <a:rPr lang="en-US" sz="800">
                <a:solidFill>
                  <a:prstClr val="black"/>
                </a:solidFill>
                <a:latin typeface="Arial"/>
                <a:cs typeface="Arial"/>
              </a:rPr>
              <a:t>. Drug Dev Ind Pharm. 2005;31(1):11-7.</a:t>
            </a:r>
            <a:r>
              <a:rPr lang="es-ES" sz="800" b="1">
                <a:solidFill>
                  <a:srgbClr val="377E48"/>
                </a:solidFill>
                <a:latin typeface="Arial"/>
                <a:cs typeface="Arial"/>
              </a:rPr>
              <a:t> 2.  </a:t>
            </a:r>
            <a:r>
              <a:rPr lang="en-US" sz="800">
                <a:solidFill>
                  <a:prstClr val="black"/>
                </a:solidFill>
                <a:latin typeface="Arial"/>
                <a:cs typeface="Arial"/>
              </a:rPr>
              <a:t>Monti D, </a:t>
            </a:r>
            <a:r>
              <a:rPr lang="en-US" sz="800" i="1">
                <a:solidFill>
                  <a:prstClr val="black"/>
                </a:solidFill>
                <a:latin typeface="Arial"/>
                <a:cs typeface="Arial"/>
              </a:rPr>
              <a:t>et al</a:t>
            </a:r>
            <a:r>
              <a:rPr lang="en-US" sz="800">
                <a:solidFill>
                  <a:prstClr val="black"/>
                </a:solidFill>
                <a:latin typeface="Arial"/>
                <a:cs typeface="Arial"/>
              </a:rPr>
              <a:t>. Br J Dermatol. 2010;162(2):311-7.​</a:t>
            </a:r>
            <a:endParaRPr lang="en-US" sz="1800">
              <a:solidFill>
                <a:prstClr val="black"/>
              </a:solidFill>
              <a:cs typeface="Calibri"/>
            </a:endParaRPr>
          </a:p>
        </p:txBody>
      </p:sp>
      <p:sp>
        <p:nvSpPr>
          <p:cNvPr id="2" name="Rectángulo 1">
            <a:extLst>
              <a:ext uri="{FF2B5EF4-FFF2-40B4-BE49-F238E27FC236}">
                <a16:creationId xmlns:a16="http://schemas.microsoft.com/office/drawing/2014/main" id="{C7FC2261-7C66-7543-B455-8F0078136306}"/>
              </a:ext>
            </a:extLst>
          </p:cNvPr>
          <p:cNvSpPr/>
          <p:nvPr/>
        </p:nvSpPr>
        <p:spPr>
          <a:xfrm>
            <a:off x="589935" y="1342582"/>
            <a:ext cx="8352738" cy="307777"/>
          </a:xfrm>
          <a:prstGeom prst="rect">
            <a:avLst/>
          </a:prstGeom>
        </p:spPr>
        <p:txBody>
          <a:bodyPr wrap="square">
            <a:spAutoFit/>
          </a:bodyPr>
          <a:lstStyle/>
          <a:p>
            <a:pPr lvl="0" defTabSz="457200">
              <a:defRPr/>
            </a:pPr>
            <a:r>
              <a:rPr lang="es-ES" sz="1400">
                <a:solidFill>
                  <a:prstClr val="black"/>
                </a:solidFill>
                <a:latin typeface="Arial" panose="020B0604020202020204" pitchFamily="34" charset="0"/>
                <a:cs typeface="Arial" panose="020B0604020202020204" pitchFamily="34" charset="0"/>
              </a:rPr>
              <a:t>Estudios de penetración del fármaco</a:t>
            </a:r>
            <a:r>
              <a:rPr lang="es-ES" sz="1400" i="1">
                <a:solidFill>
                  <a:prstClr val="black"/>
                </a:solidFill>
                <a:latin typeface="Arial" panose="020B0604020202020204" pitchFamily="34" charset="0"/>
                <a:cs typeface="Arial" panose="020B0604020202020204" pitchFamily="34" charset="0"/>
              </a:rPr>
              <a:t> in vitro</a:t>
            </a:r>
            <a:r>
              <a:rPr lang="es-ES" sz="1400">
                <a:solidFill>
                  <a:prstClr val="black"/>
                </a:solidFill>
                <a:latin typeface="Arial" panose="020B0604020202020204" pitchFamily="34" charset="0"/>
                <a:cs typeface="Arial" panose="020B0604020202020204" pitchFamily="34" charset="0"/>
              </a:rPr>
              <a:t> utilizando membranas de pezuña bovina</a:t>
            </a:r>
          </a:p>
        </p:txBody>
      </p:sp>
      <p:pic>
        <p:nvPicPr>
          <p:cNvPr id="19" name="Imagen 18">
            <a:extLst>
              <a:ext uri="{FF2B5EF4-FFF2-40B4-BE49-F238E27FC236}">
                <a16:creationId xmlns:a16="http://schemas.microsoft.com/office/drawing/2014/main" id="{2530AACE-AD3C-6B41-8FBB-C3E457CF8A84}"/>
              </a:ext>
            </a:extLst>
          </p:cNvPr>
          <p:cNvPicPr>
            <a:picLocks noChangeAspect="1"/>
          </p:cNvPicPr>
          <p:nvPr/>
        </p:nvPicPr>
        <p:blipFill rotWithShape="1">
          <a:blip r:embed="rId4"/>
          <a:srcRect l="5840" t="22747"/>
          <a:stretch/>
        </p:blipFill>
        <p:spPr>
          <a:xfrm>
            <a:off x="616061" y="2492598"/>
            <a:ext cx="5506065" cy="1974741"/>
          </a:xfrm>
          <a:prstGeom prst="rect">
            <a:avLst/>
          </a:prstGeom>
        </p:spPr>
      </p:pic>
      <p:sp>
        <p:nvSpPr>
          <p:cNvPr id="20" name="CuadroTexto 19">
            <a:extLst>
              <a:ext uri="{FF2B5EF4-FFF2-40B4-BE49-F238E27FC236}">
                <a16:creationId xmlns:a16="http://schemas.microsoft.com/office/drawing/2014/main" id="{3F479584-EB60-0648-839A-45FDA53241A4}"/>
              </a:ext>
            </a:extLst>
          </p:cNvPr>
          <p:cNvSpPr txBox="1"/>
          <p:nvPr/>
        </p:nvSpPr>
        <p:spPr>
          <a:xfrm>
            <a:off x="959264" y="4592950"/>
            <a:ext cx="3708759" cy="246221"/>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**Ony-Tec</a:t>
            </a:r>
            <a:r>
              <a:rPr kumimoji="0" lang="en-GB" sz="1000" i="0" u="none" strike="noStrike" kern="1200" cap="none" spc="0" normalizeH="0" baseline="30000" noProof="0">
                <a:ln>
                  <a:noFill/>
                </a:ln>
                <a:solidFill>
                  <a:prstClr val="black"/>
                </a:solidFill>
                <a:effectLst/>
                <a:uLnTx/>
                <a:uFillTx/>
                <a:latin typeface="Arial" panose="020B0604020202020204" pitchFamily="34" charset="0"/>
                <a:ea typeface="+mn-lt"/>
                <a:cs typeface="Arial" panose="020B0604020202020204" pitchFamily="34" charset="0"/>
              </a:rPr>
              <a:t>® </a:t>
            </a:r>
            <a:r>
              <a:rPr kumimoji="0" lang="en-GB" sz="100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y ciclopirox 80 mg/g)</a:t>
            </a:r>
            <a:r>
              <a:rPr kumimoji="0" lang="en-GB" sz="1000" i="0" u="none" strike="noStrike" kern="1200" cap="none" spc="0" normalizeH="0" baseline="30000" noProof="0">
                <a:ln>
                  <a:noFill/>
                </a:ln>
                <a:solidFill>
                  <a:prstClr val="black"/>
                </a:solidFill>
                <a:effectLst/>
                <a:uLnTx/>
                <a:uFillTx/>
                <a:latin typeface="Arial" panose="020B0604020202020204" pitchFamily="34" charset="0"/>
                <a:ea typeface="+mn-lt"/>
                <a:cs typeface="Arial" panose="020B0604020202020204" pitchFamily="34" charset="0"/>
              </a:rPr>
              <a:t>1</a:t>
            </a:r>
            <a:endParaRPr kumimoji="0" lang="es-ES" sz="10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5E529510-FA48-8E45-A18D-A508E532C6FF}"/>
              </a:ext>
            </a:extLst>
          </p:cNvPr>
          <p:cNvSpPr/>
          <p:nvPr/>
        </p:nvSpPr>
        <p:spPr>
          <a:xfrm>
            <a:off x="6367020" y="2033508"/>
            <a:ext cx="4279210" cy="430887"/>
          </a:xfrm>
          <a:prstGeom prst="rect">
            <a:avLst/>
          </a:prstGeom>
        </p:spPr>
        <p:txBody>
          <a:bodyPr wrap="square" lIns="91440" tIns="45720" rIns="91440" bIns="45720" anchor="t">
            <a:spAutoFit/>
          </a:bodyPr>
          <a:lstStyle/>
          <a:p>
            <a:pPr lvl="0" defTabSz="457200">
              <a:defRPr/>
            </a:pPr>
            <a:r>
              <a:rPr lang="en-GB" sz="1100" err="1">
                <a:latin typeface="Arial" panose="020B0604020202020204" pitchFamily="34" charset="0"/>
                <a:cs typeface="Arial" panose="020B0604020202020204" pitchFamily="34" charset="0"/>
              </a:rPr>
              <a:t>Ony</a:t>
            </a:r>
            <a:r>
              <a:rPr lang="en-GB" sz="1100">
                <a:latin typeface="Arial" panose="020B0604020202020204" pitchFamily="34" charset="0"/>
                <a:cs typeface="Arial" panose="020B0604020202020204" pitchFamily="34" charset="0"/>
              </a:rPr>
              <a:t>-Tec</a:t>
            </a:r>
            <a:r>
              <a:rPr lang="en-GB" sz="1100" baseline="30000">
                <a:latin typeface="Arial" panose="020B0604020202020204" pitchFamily="34" charset="0"/>
                <a:cs typeface="Arial" panose="020B0604020202020204" pitchFamily="34" charset="0"/>
              </a:rPr>
              <a:t>®</a:t>
            </a:r>
            <a:r>
              <a:rPr lang="en-GB" sz="1100">
                <a:latin typeface="Arial" panose="020B0604020202020204" pitchFamily="34" charset="0"/>
                <a:cs typeface="Arial" panose="020B0604020202020204" pitchFamily="34" charset="0"/>
              </a:rPr>
              <a:t> ha </a:t>
            </a:r>
            <a:r>
              <a:rPr lang="en-GB" sz="1100" err="1">
                <a:latin typeface="Arial" panose="020B0604020202020204" pitchFamily="34" charset="0"/>
                <a:cs typeface="Arial" panose="020B0604020202020204" pitchFamily="34" charset="0"/>
              </a:rPr>
              <a:t>demostrado</a:t>
            </a:r>
            <a:r>
              <a:rPr lang="en-GB" sz="1100">
                <a:latin typeface="Arial" panose="020B0604020202020204" pitchFamily="34" charset="0"/>
                <a:cs typeface="Arial" panose="020B0604020202020204" pitchFamily="34" charset="0"/>
              </a:rPr>
              <a:t> una </a:t>
            </a:r>
            <a:r>
              <a:rPr lang="en-GB" sz="1100" b="1" err="1">
                <a:latin typeface="Arial" panose="020B0604020202020204" pitchFamily="34" charset="0"/>
                <a:cs typeface="Arial" panose="020B0604020202020204" pitchFamily="34" charset="0"/>
              </a:rPr>
              <a:t>mejor</a:t>
            </a:r>
            <a:r>
              <a:rPr lang="en-GB" sz="1100" b="1">
                <a:latin typeface="Arial" panose="020B0604020202020204" pitchFamily="34" charset="0"/>
                <a:cs typeface="Arial" panose="020B0604020202020204" pitchFamily="34" charset="0"/>
              </a:rPr>
              <a:t> </a:t>
            </a:r>
            <a:r>
              <a:rPr lang="en-GB" sz="1100" b="1" err="1">
                <a:latin typeface="Arial" panose="020B0604020202020204" pitchFamily="34" charset="0"/>
                <a:cs typeface="Arial" panose="020B0604020202020204" pitchFamily="34" charset="0"/>
              </a:rPr>
              <a:t>penetración</a:t>
            </a:r>
            <a:r>
              <a:rPr lang="en-GB" sz="1100" b="1">
                <a:latin typeface="Arial" panose="020B0604020202020204" pitchFamily="34" charset="0"/>
                <a:cs typeface="Arial" panose="020B0604020202020204" pitchFamily="34" charset="0"/>
              </a:rPr>
              <a:t> </a:t>
            </a:r>
            <a:r>
              <a:rPr lang="en-GB" sz="1100" err="1">
                <a:latin typeface="Arial" panose="020B0604020202020204" pitchFamily="34" charset="0"/>
                <a:cs typeface="Arial" panose="020B0604020202020204" pitchFamily="34" charset="0"/>
              </a:rPr>
              <a:t>en</a:t>
            </a:r>
            <a:r>
              <a:rPr lang="en-GB" sz="1100">
                <a:latin typeface="Arial" panose="020B0604020202020204" pitchFamily="34" charset="0"/>
                <a:cs typeface="Arial" panose="020B0604020202020204" pitchFamily="34" charset="0"/>
              </a:rPr>
              <a:t> la </a:t>
            </a:r>
            <a:r>
              <a:rPr lang="en-GB" sz="1100" err="1">
                <a:latin typeface="Arial" panose="020B0604020202020204" pitchFamily="34" charset="0"/>
                <a:cs typeface="Arial" panose="020B0604020202020204" pitchFamily="34" charset="0"/>
              </a:rPr>
              <a:t>uña</a:t>
            </a:r>
            <a:r>
              <a:rPr lang="en-GB" sz="1100">
                <a:latin typeface="Arial" panose="020B0604020202020204" pitchFamily="34" charset="0"/>
                <a:cs typeface="Arial" panose="020B0604020202020204" pitchFamily="34" charset="0"/>
              </a:rPr>
              <a:t> </a:t>
            </a:r>
            <a:r>
              <a:rPr lang="en-GB" sz="1100" i="1">
                <a:latin typeface="Arial" panose="020B0604020202020204" pitchFamily="34" charset="0"/>
                <a:cs typeface="Arial" panose="020B0604020202020204" pitchFamily="34" charset="0"/>
              </a:rPr>
              <a:t>in vitro </a:t>
            </a:r>
            <a:r>
              <a:rPr lang="en-GB" sz="1100" err="1">
                <a:latin typeface="Arial" panose="020B0604020202020204" pitchFamily="34" charset="0"/>
                <a:cs typeface="Arial" panose="020B0604020202020204" pitchFamily="34" charset="0"/>
              </a:rPr>
              <a:t>frente</a:t>
            </a:r>
            <a:r>
              <a:rPr lang="en-GB" sz="1100">
                <a:latin typeface="Arial" panose="020B0604020202020204" pitchFamily="34" charset="0"/>
                <a:cs typeface="Arial" panose="020B0604020202020204" pitchFamily="34" charset="0"/>
              </a:rPr>
              <a:t> a </a:t>
            </a:r>
            <a:r>
              <a:rPr lang="en-GB" sz="1100" err="1">
                <a:latin typeface="Arial" panose="020B0604020202020204" pitchFamily="34" charset="0"/>
                <a:cs typeface="Arial" panose="020B0604020202020204" pitchFamily="34" charset="0"/>
              </a:rPr>
              <a:t>amorolfina</a:t>
            </a:r>
            <a:r>
              <a:rPr lang="en-GB" sz="1100">
                <a:latin typeface="Arial" panose="020B0604020202020204" pitchFamily="34" charset="0"/>
                <a:cs typeface="Arial" panose="020B0604020202020204" pitchFamily="34" charset="0"/>
              </a:rPr>
              <a:t> 5 %*</a:t>
            </a:r>
            <a:r>
              <a:rPr lang="en-GB" sz="1100" baseline="30000">
                <a:latin typeface="Arial" panose="020B0604020202020204" pitchFamily="34" charset="0"/>
                <a:cs typeface="Arial" panose="020B0604020202020204" pitchFamily="34" charset="0"/>
              </a:rPr>
              <a:t>,2</a:t>
            </a:r>
          </a:p>
        </p:txBody>
      </p:sp>
      <p:sp>
        <p:nvSpPr>
          <p:cNvPr id="25" name="CuadroTexto 24">
            <a:extLst>
              <a:ext uri="{FF2B5EF4-FFF2-40B4-BE49-F238E27FC236}">
                <a16:creationId xmlns:a16="http://schemas.microsoft.com/office/drawing/2014/main" id="{3A4A4E70-B2EF-734D-A5F1-57FB25E78E9F}"/>
              </a:ext>
            </a:extLst>
          </p:cNvPr>
          <p:cNvSpPr txBox="1"/>
          <p:nvPr/>
        </p:nvSpPr>
        <p:spPr>
          <a:xfrm>
            <a:off x="6652245" y="5203987"/>
            <a:ext cx="3708759" cy="246221"/>
          </a:xfrm>
          <a:prstGeom prst="rect">
            <a:avLst/>
          </a:prstGeom>
          <a:noFill/>
        </p:spPr>
        <p:txBody>
          <a:bodyPr wrap="square" lIns="91440" tIns="45720" rIns="91440" bIns="45720" rtlCol="0" anchor="t">
            <a:spAutoFit/>
          </a:bodyPr>
          <a:lstStyle/>
          <a:p>
            <a:pPr lvl="0" algn="ctr" defTabSz="457200">
              <a:defRPr/>
            </a:pPr>
            <a:r>
              <a:rPr lang="es-ES" sz="1000">
                <a:solidFill>
                  <a:prstClr val="black"/>
                </a:solidFill>
                <a:latin typeface="Arial" panose="020B0604020202020204" pitchFamily="34" charset="0"/>
                <a:cs typeface="Arial" panose="020B0604020202020204" pitchFamily="34" charset="0"/>
              </a:rPr>
              <a:t>*Ony-Tec</a:t>
            </a:r>
            <a:r>
              <a:rPr lang="en-GB" sz="1000" baseline="30000">
                <a:solidFill>
                  <a:prstClr val="black"/>
                </a:solidFill>
                <a:latin typeface="Arial" panose="020B0604020202020204" pitchFamily="34" charset="0"/>
                <a:ea typeface="+mn-lt"/>
                <a:cs typeface="Arial" panose="020B0604020202020204" pitchFamily="34" charset="0"/>
              </a:rPr>
              <a:t>®</a:t>
            </a:r>
            <a:r>
              <a:rPr lang="en-GB" sz="1000">
                <a:solidFill>
                  <a:prstClr val="black"/>
                </a:solidFill>
                <a:latin typeface="Arial" panose="020B0604020202020204" pitchFamily="34" charset="0"/>
                <a:ea typeface="+mn-lt"/>
                <a:cs typeface="Arial" panose="020B0604020202020204" pitchFamily="34" charset="0"/>
              </a:rPr>
              <a:t> y </a:t>
            </a:r>
            <a:r>
              <a:rPr lang="en-GB" sz="1000" err="1">
                <a:solidFill>
                  <a:prstClr val="black"/>
                </a:solidFill>
                <a:latin typeface="Arial" panose="020B0604020202020204" pitchFamily="34" charset="0"/>
                <a:ea typeface="+mn-lt"/>
                <a:cs typeface="Arial" panose="020B0604020202020204" pitchFamily="34" charset="0"/>
              </a:rPr>
              <a:t>amorolfina</a:t>
            </a:r>
            <a:r>
              <a:rPr lang="en-GB" sz="1000">
                <a:solidFill>
                  <a:prstClr val="black"/>
                </a:solidFill>
                <a:latin typeface="Arial" panose="020B0604020202020204" pitchFamily="34" charset="0"/>
                <a:ea typeface="+mn-lt"/>
                <a:cs typeface="Arial" panose="020B0604020202020204" pitchFamily="34" charset="0"/>
              </a:rPr>
              <a:t> 5 %</a:t>
            </a:r>
            <a:r>
              <a:rPr lang="en-GB" sz="1000" baseline="30000">
                <a:solidFill>
                  <a:prstClr val="black"/>
                </a:solidFill>
                <a:latin typeface="Arial" panose="020B0604020202020204" pitchFamily="34" charset="0"/>
                <a:ea typeface="+mn-lt"/>
                <a:cs typeface="Arial" panose="020B0604020202020204" pitchFamily="34" charset="0"/>
              </a:rPr>
              <a:t>2</a:t>
            </a:r>
            <a:endParaRPr kumimoji="0" lang="es-ES" sz="10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7" name="Imagen 26">
            <a:extLst>
              <a:ext uri="{FF2B5EF4-FFF2-40B4-BE49-F238E27FC236}">
                <a16:creationId xmlns:a16="http://schemas.microsoft.com/office/drawing/2014/main" id="{F538A7FE-BA23-FF48-8CAF-80E9A024DDED}"/>
              </a:ext>
            </a:extLst>
          </p:cNvPr>
          <p:cNvPicPr>
            <a:picLocks noChangeAspect="1"/>
          </p:cNvPicPr>
          <p:nvPr/>
        </p:nvPicPr>
        <p:blipFill rotWithShape="1">
          <a:blip r:embed="rId5"/>
          <a:srcRect t="13577"/>
          <a:stretch/>
        </p:blipFill>
        <p:spPr>
          <a:xfrm>
            <a:off x="6120005" y="2425048"/>
            <a:ext cx="5453559" cy="2626734"/>
          </a:xfrm>
          <a:prstGeom prst="rect">
            <a:avLst/>
          </a:prstGeom>
        </p:spPr>
      </p:pic>
      <p:sp>
        <p:nvSpPr>
          <p:cNvPr id="3" name="Rectángulo 2">
            <a:extLst>
              <a:ext uri="{FF2B5EF4-FFF2-40B4-BE49-F238E27FC236}">
                <a16:creationId xmlns:a16="http://schemas.microsoft.com/office/drawing/2014/main" id="{10914F8A-7FFA-474D-8F9A-EE25F981D03D}"/>
              </a:ext>
            </a:extLst>
          </p:cNvPr>
          <p:cNvSpPr/>
          <p:nvPr/>
        </p:nvSpPr>
        <p:spPr>
          <a:xfrm>
            <a:off x="1455042" y="4880846"/>
            <a:ext cx="2553351" cy="369332"/>
          </a:xfrm>
          <a:prstGeom prst="rect">
            <a:avLst/>
          </a:prstGeom>
        </p:spPr>
        <p:txBody>
          <a:bodyPr wrap="square">
            <a:spAutoFit/>
          </a:bodyPr>
          <a:lstStyle/>
          <a:p>
            <a:pPr lvl="0" algn="ctr" defTabSz="457200">
              <a:defRPr/>
            </a:pPr>
            <a:r>
              <a:rPr lang="es-ES" b="1" kern="0">
                <a:solidFill>
                  <a:srgbClr val="377E48"/>
                </a:solidFill>
                <a:highlight>
                  <a:srgbClr val="377E48"/>
                </a:highlight>
                <a:latin typeface="Arial" panose="020B0604020202020204" pitchFamily="34" charset="0"/>
                <a:cs typeface="Arial" panose="020B0604020202020204" pitchFamily="34" charset="0"/>
              </a:rPr>
              <a:t>.</a:t>
            </a:r>
            <a:r>
              <a:rPr lang="es-ES" b="1" kern="0">
                <a:solidFill>
                  <a:prstClr val="white"/>
                </a:solidFill>
                <a:highlight>
                  <a:srgbClr val="377E48"/>
                </a:highlight>
                <a:latin typeface="Arial" panose="020B0604020202020204" pitchFamily="34" charset="0"/>
                <a:cs typeface="Arial" panose="020B0604020202020204" pitchFamily="34" charset="0"/>
              </a:rPr>
              <a:t>2,4 veces superior</a:t>
            </a:r>
            <a:r>
              <a:rPr lang="es-ES" b="1" kern="0">
                <a:solidFill>
                  <a:srgbClr val="377E48"/>
                </a:solidFill>
                <a:highlight>
                  <a:srgbClr val="377E48"/>
                </a:highlight>
                <a:latin typeface="Arial" panose="020B0604020202020204" pitchFamily="34" charset="0"/>
                <a:cs typeface="Arial" panose="020B0604020202020204" pitchFamily="34" charset="0"/>
              </a:rPr>
              <a:t>.</a:t>
            </a:r>
          </a:p>
        </p:txBody>
      </p:sp>
      <p:sp>
        <p:nvSpPr>
          <p:cNvPr id="35" name="Rectángulo 34">
            <a:extLst>
              <a:ext uri="{FF2B5EF4-FFF2-40B4-BE49-F238E27FC236}">
                <a16:creationId xmlns:a16="http://schemas.microsoft.com/office/drawing/2014/main" id="{213527BF-95F4-1545-AF12-E9D71067F433}"/>
              </a:ext>
            </a:extLst>
          </p:cNvPr>
          <p:cNvSpPr/>
          <p:nvPr/>
        </p:nvSpPr>
        <p:spPr>
          <a:xfrm>
            <a:off x="7226083" y="5514298"/>
            <a:ext cx="2553351" cy="369332"/>
          </a:xfrm>
          <a:prstGeom prst="rect">
            <a:avLst/>
          </a:prstGeom>
        </p:spPr>
        <p:txBody>
          <a:bodyPr wrap="square">
            <a:spAutoFit/>
          </a:bodyPr>
          <a:lstStyle/>
          <a:p>
            <a:pPr lvl="0" algn="ctr" defTabSz="457200">
              <a:defRPr/>
            </a:pPr>
            <a:r>
              <a:rPr lang="es-ES" b="1" kern="0">
                <a:solidFill>
                  <a:srgbClr val="377E48"/>
                </a:solidFill>
                <a:highlight>
                  <a:srgbClr val="377E48"/>
                </a:highlight>
                <a:latin typeface="Arial" panose="020B0604020202020204" pitchFamily="34" charset="0"/>
                <a:cs typeface="Arial" panose="020B0604020202020204" pitchFamily="34" charset="0"/>
              </a:rPr>
              <a:t>.</a:t>
            </a:r>
            <a:r>
              <a:rPr lang="es-ES" b="1" kern="0">
                <a:solidFill>
                  <a:prstClr val="white"/>
                </a:solidFill>
                <a:highlight>
                  <a:srgbClr val="377E48"/>
                </a:highlight>
                <a:latin typeface="Arial" panose="020B0604020202020204" pitchFamily="34" charset="0"/>
                <a:cs typeface="Arial" panose="020B0604020202020204" pitchFamily="34" charset="0"/>
              </a:rPr>
              <a:t>3,5 veces superior</a:t>
            </a:r>
            <a:r>
              <a:rPr lang="es-ES" b="1" kern="0">
                <a:solidFill>
                  <a:srgbClr val="377E48"/>
                </a:solidFill>
                <a:highlight>
                  <a:srgbClr val="377E48"/>
                </a:highlight>
                <a:latin typeface="Arial" panose="020B0604020202020204" pitchFamily="34" charset="0"/>
                <a:cs typeface="Arial" panose="020B0604020202020204" pitchFamily="34" charset="0"/>
              </a:rPr>
              <a:t>.</a:t>
            </a:r>
          </a:p>
        </p:txBody>
      </p:sp>
      <p:sp>
        <p:nvSpPr>
          <p:cNvPr id="16" name="CuadroTexto 15">
            <a:extLst>
              <a:ext uri="{FF2B5EF4-FFF2-40B4-BE49-F238E27FC236}">
                <a16:creationId xmlns:a16="http://schemas.microsoft.com/office/drawing/2014/main" id="{C88C1126-23D1-DB4C-8958-4BB7C7B3FC5F}"/>
              </a:ext>
            </a:extLst>
          </p:cNvPr>
          <p:cNvSpPr txBox="1"/>
          <p:nvPr/>
        </p:nvSpPr>
        <p:spPr>
          <a:xfrm>
            <a:off x="5138671" y="3562829"/>
            <a:ext cx="1370016" cy="646331"/>
          </a:xfrm>
          <a:prstGeom prst="rect">
            <a:avLst/>
          </a:prstGeom>
          <a:solidFill>
            <a:schemeClr val="bg1"/>
          </a:solidFill>
        </p:spPr>
        <p:txBody>
          <a:bodyPr wrap="square" lIns="91440" tIns="45720" rIns="91440" bIns="45720" rtlCol="0" anchor="t">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_tradnl" sz="8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Ony-Tec </a:t>
            </a:r>
            <a:r>
              <a:rPr kumimoji="0" lang="en-US" sz="8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 </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endParaRPr>
          </a:p>
          <a:p>
            <a:pPr marL="0" marR="0" lvl="0" indent="0" algn="l" defTabSz="4572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Ciclopirox 80 mg/g </a:t>
            </a:r>
            <a:r>
              <a:rPr kumimoji="0" lang="en-US" sz="80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en</a:t>
            </a: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a:t>
            </a:r>
            <a:r>
              <a:rPr kumimoji="0" lang="en-US" sz="80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formulación</a:t>
            </a: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no soluble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a:t>
            </a:r>
            <a:endParaRPr kumimoji="0" lang="en-US" sz="600" b="0" i="0" u="none" strike="noStrike" kern="1200" cap="none" spc="0" normalizeH="0" baseline="0" noProof="0">
              <a:ln>
                <a:noFill/>
              </a:ln>
              <a:solidFill>
                <a:srgbClr val="26859D"/>
              </a:solidFill>
              <a:effectLst/>
              <a:uLnTx/>
              <a:uFillTx/>
              <a:latin typeface="Arial" panose="020B0604020202020204" pitchFamily="34" charset="0"/>
              <a:ea typeface="+mn-lt"/>
              <a:cs typeface="Arial" panose="020B0604020202020204" pitchFamily="34" charset="0"/>
            </a:endParaRPr>
          </a:p>
        </p:txBody>
      </p:sp>
      <p:sp>
        <p:nvSpPr>
          <p:cNvPr id="18" name="CuadroTexto 17">
            <a:extLst>
              <a:ext uri="{FF2B5EF4-FFF2-40B4-BE49-F238E27FC236}">
                <a16:creationId xmlns:a16="http://schemas.microsoft.com/office/drawing/2014/main" id="{473571D4-CE47-1143-A951-44E0E4D66E7A}"/>
              </a:ext>
            </a:extLst>
          </p:cNvPr>
          <p:cNvSpPr txBox="1"/>
          <p:nvPr/>
        </p:nvSpPr>
        <p:spPr>
          <a:xfrm>
            <a:off x="10728936" y="4392894"/>
            <a:ext cx="1132506" cy="523220"/>
          </a:xfrm>
          <a:prstGeom prst="rect">
            <a:avLst/>
          </a:prstGeom>
          <a:solidFill>
            <a:schemeClr val="bg1"/>
          </a:solidFill>
        </p:spPr>
        <p:txBody>
          <a:bodyPr wrap="square" lIns="91440" tIns="45720" rIns="91440" bIns="45720" rtlCol="0" anchor="t">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s-ES_tradnl" sz="8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Ony-Tec </a:t>
            </a:r>
            <a:r>
              <a:rPr kumimoji="0" lang="en-US" sz="8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 </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endParaRPr>
          </a:p>
          <a:p>
            <a:pPr marL="0" marR="0" lvl="0" indent="0" algn="l" defTabSz="4572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rPr>
              <a:t>Amorolfina</a:t>
            </a: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a:t>
            </a:r>
            <a:endParaRPr kumimoji="0" lang="en-US" sz="600" b="0" i="0" u="none" strike="noStrike" kern="1200" cap="none" spc="0" normalizeH="0" baseline="0" noProof="0">
              <a:ln>
                <a:noFill/>
              </a:ln>
              <a:solidFill>
                <a:srgbClr val="26859D"/>
              </a:solidFill>
              <a:effectLst/>
              <a:uLnTx/>
              <a:uFillTx/>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3133965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hombre, agua, tablero, sostener&#10;&#10;Descripción generada automáticamente">
            <a:extLst>
              <a:ext uri="{FF2B5EF4-FFF2-40B4-BE49-F238E27FC236}">
                <a16:creationId xmlns:a16="http://schemas.microsoft.com/office/drawing/2014/main" id="{8FE15311-62A6-6D40-A35A-AF5DDBD25FA1}"/>
              </a:ext>
            </a:extLst>
          </p:cNvPr>
          <p:cNvPicPr>
            <a:picLocks noChangeAspect="1"/>
          </p:cNvPicPr>
          <p:nvPr/>
        </p:nvPicPr>
        <p:blipFill rotWithShape="1">
          <a:blip r:embed="rId2"/>
          <a:srcRect l="39559"/>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262296C-A16E-6B47-B181-A47E850E047D}"/>
              </a:ext>
            </a:extLst>
          </p:cNvPr>
          <p:cNvSpPr txBox="1"/>
          <p:nvPr/>
        </p:nvSpPr>
        <p:spPr>
          <a:xfrm>
            <a:off x="4634224" y="2497976"/>
            <a:ext cx="2498096" cy="1862048"/>
          </a:xfrm>
          <a:prstGeom prst="rect">
            <a:avLst/>
          </a:prstGeom>
          <a:noFill/>
        </p:spPr>
        <p:txBody>
          <a:bodyPr wrap="square" rtlCol="0">
            <a:spAutoFit/>
          </a:bodyPr>
          <a:lstStyle/>
          <a:p>
            <a:pPr algn="ctr"/>
            <a:r>
              <a:rPr lang="es-ES" sz="11500" b="1">
                <a:solidFill>
                  <a:schemeClr val="bg1"/>
                </a:solidFill>
                <a:latin typeface="Arial" panose="020B0604020202020204" pitchFamily="34" charset="0"/>
                <a:cs typeface="Arial" panose="020B0604020202020204" pitchFamily="34" charset="0"/>
              </a:rPr>
              <a:t>05</a:t>
            </a:r>
          </a:p>
        </p:txBody>
      </p:sp>
      <p:sp>
        <p:nvSpPr>
          <p:cNvPr id="5" name="CuadroTexto 4">
            <a:extLst>
              <a:ext uri="{FF2B5EF4-FFF2-40B4-BE49-F238E27FC236}">
                <a16:creationId xmlns:a16="http://schemas.microsoft.com/office/drawing/2014/main" id="{6EABE5EC-8B82-B044-B13F-BB16B030E2BF}"/>
              </a:ext>
            </a:extLst>
          </p:cNvPr>
          <p:cNvSpPr txBox="1"/>
          <p:nvPr/>
        </p:nvSpPr>
        <p:spPr>
          <a:xfrm>
            <a:off x="6895816" y="2828835"/>
            <a:ext cx="4572000" cy="1200329"/>
          </a:xfrm>
          <a:prstGeom prst="rect">
            <a:avLst/>
          </a:prstGeom>
          <a:noFill/>
        </p:spPr>
        <p:txBody>
          <a:bodyPr wrap="square" rtlCol="0">
            <a:spAutoFit/>
          </a:bodyPr>
          <a:lstStyle/>
          <a:p>
            <a:r>
              <a:rPr lang="es-ES" sz="3600" b="1" dirty="0">
                <a:solidFill>
                  <a:schemeClr val="bg1"/>
                </a:solidFill>
                <a:latin typeface="Arial" panose="020B0604020202020204" pitchFamily="34" charset="0"/>
                <a:cs typeface="Arial" panose="020B0604020202020204" pitchFamily="34" charset="0"/>
              </a:rPr>
              <a:t>Caso clínico de </a:t>
            </a:r>
            <a:r>
              <a:rPr lang="es-ES" sz="3600" b="1" dirty="0" err="1">
                <a:solidFill>
                  <a:schemeClr val="bg1"/>
                </a:solidFill>
                <a:latin typeface="Arial" panose="020B0604020202020204" pitchFamily="34" charset="0"/>
                <a:cs typeface="Arial" panose="020B0604020202020204" pitchFamily="34" charset="0"/>
              </a:rPr>
              <a:t>Ony-Tec</a:t>
            </a:r>
            <a:r>
              <a:rPr lang="es-ES" sz="3600" b="1" baseline="30000" dirty="0">
                <a:solidFill>
                  <a:schemeClr val="bg1"/>
                </a:solidFill>
                <a:latin typeface="Arial" panose="020B0604020202020204" pitchFamily="34" charset="0"/>
                <a:cs typeface="Arial" panose="020B0604020202020204" pitchFamily="34" charset="0"/>
              </a:rPr>
              <a:t>®</a:t>
            </a:r>
          </a:p>
        </p:txBody>
      </p:sp>
      <p:pic>
        <p:nvPicPr>
          <p:cNvPr id="2" name="Imagen 1" descr="Imagen que contiene cerca, tabla, hombre, café&#10;&#10;Descripción generada automáticamente">
            <a:extLst>
              <a:ext uri="{FF2B5EF4-FFF2-40B4-BE49-F238E27FC236}">
                <a16:creationId xmlns:a16="http://schemas.microsoft.com/office/drawing/2014/main" id="{588867C0-62B5-AD34-73D6-6D9A6B02B016}"/>
              </a:ext>
            </a:extLst>
          </p:cNvPr>
          <p:cNvPicPr>
            <a:picLocks noChangeAspect="1"/>
          </p:cNvPicPr>
          <p:nvPr/>
        </p:nvPicPr>
        <p:blipFill rotWithShape="1">
          <a:blip r:embed="rId3">
            <a:alphaModFix/>
          </a:blip>
          <a:srcRect l="29729" t="10217" r="16430" b="36769"/>
          <a:stretch/>
        </p:blipFill>
        <p:spPr>
          <a:xfrm>
            <a:off x="191032" y="123654"/>
            <a:ext cx="4441041" cy="6565175"/>
          </a:xfrm>
          <a:prstGeom prst="rect">
            <a:avLst/>
          </a:prstGeom>
        </p:spPr>
      </p:pic>
      <p:pic>
        <p:nvPicPr>
          <p:cNvPr id="6" name="Imagen 5" descr="Un letrero de color blanco&#10;&#10;Descripción generada automáticamente con confianza media">
            <a:extLst>
              <a:ext uri="{FF2B5EF4-FFF2-40B4-BE49-F238E27FC236}">
                <a16:creationId xmlns:a16="http://schemas.microsoft.com/office/drawing/2014/main" id="{185FCED1-8BF5-4AFA-50C8-82E3B3142BF3}"/>
              </a:ext>
            </a:extLst>
          </p:cNvPr>
          <p:cNvPicPr>
            <a:picLocks noChangeAspect="1"/>
          </p:cNvPicPr>
          <p:nvPr/>
        </p:nvPicPr>
        <p:blipFill>
          <a:blip r:embed="rId4"/>
          <a:stretch>
            <a:fillRect/>
          </a:stretch>
        </p:blipFill>
        <p:spPr>
          <a:xfrm>
            <a:off x="660400" y="338666"/>
            <a:ext cx="1778000" cy="541867"/>
          </a:xfrm>
          <a:prstGeom prst="rect">
            <a:avLst/>
          </a:prstGeom>
        </p:spPr>
      </p:pic>
      <p:pic>
        <p:nvPicPr>
          <p:cNvPr id="7" name="Imagen 6">
            <a:extLst>
              <a:ext uri="{FF2B5EF4-FFF2-40B4-BE49-F238E27FC236}">
                <a16:creationId xmlns:a16="http://schemas.microsoft.com/office/drawing/2014/main" id="{421EC0E7-1E5F-67D5-C002-B497900FF2FD}"/>
              </a:ext>
            </a:extLst>
          </p:cNvPr>
          <p:cNvPicPr>
            <a:picLocks noChangeAspect="1"/>
          </p:cNvPicPr>
          <p:nvPr/>
        </p:nvPicPr>
        <p:blipFill rotWithShape="1">
          <a:blip r:embed="rId5"/>
          <a:srcRect l="2" t="17734" r="-2"/>
          <a:stretch/>
        </p:blipFill>
        <p:spPr>
          <a:xfrm>
            <a:off x="387755" y="388307"/>
            <a:ext cx="45719" cy="451334"/>
          </a:xfrm>
          <a:prstGeom prst="rect">
            <a:avLst/>
          </a:prstGeom>
        </p:spPr>
      </p:pic>
      <p:pic>
        <p:nvPicPr>
          <p:cNvPr id="11" name="Imagen 10" descr="Imagen que contiene Logotipo&#10;&#10;Descripción generada automáticamente">
            <a:extLst>
              <a:ext uri="{FF2B5EF4-FFF2-40B4-BE49-F238E27FC236}">
                <a16:creationId xmlns:a16="http://schemas.microsoft.com/office/drawing/2014/main" id="{616EA27B-3877-5942-A6A8-8E7D4B5C08EB}"/>
              </a:ext>
            </a:extLst>
          </p:cNvPr>
          <p:cNvPicPr>
            <a:picLocks noChangeAspect="1"/>
          </p:cNvPicPr>
          <p:nvPr/>
        </p:nvPicPr>
        <p:blipFill>
          <a:blip r:embed="rId6"/>
          <a:stretch>
            <a:fillRect/>
          </a:stretch>
        </p:blipFill>
        <p:spPr>
          <a:xfrm>
            <a:off x="375781" y="6062597"/>
            <a:ext cx="1302707" cy="444211"/>
          </a:xfrm>
          <a:prstGeom prst="rect">
            <a:avLst/>
          </a:prstGeom>
        </p:spPr>
      </p:pic>
    </p:spTree>
    <p:extLst>
      <p:ext uri="{BB962C8B-B14F-4D97-AF65-F5344CB8AC3E}">
        <p14:creationId xmlns:p14="http://schemas.microsoft.com/office/powerpoint/2010/main" val="4017674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3"/>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4"/>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05. Caso clínico de </a:t>
            </a: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Ony-Tec</a:t>
            </a:r>
            <a:r>
              <a:rPr lang="es-ES" sz="3200" b="1" baseline="30000" dirty="0">
                <a:solidFill>
                  <a:srgbClr val="377E48"/>
                </a:solidFill>
                <a:latin typeface="Arial" panose="020B0604020202020204" pitchFamily="34" charset="0"/>
                <a:cs typeface="Arial" panose="020B0604020202020204" pitchFamily="34" charset="0"/>
              </a:rPr>
              <a:t>®</a:t>
            </a:r>
            <a:endParaRPr kumimoji="0" lang="es-ES" sz="3000" b="1" i="1"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89934" y="993692"/>
            <a:ext cx="112262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Onicomicosis causada por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Aspergillus </a:t>
            </a:r>
            <a:r>
              <a:rPr kumimoji="0" lang="es-E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fumigatus</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uña del dedo gordo del pie derecho en una mujer joven sana</a:t>
            </a:r>
          </a:p>
        </p:txBody>
      </p:sp>
      <p:pic>
        <p:nvPicPr>
          <p:cNvPr id="10" name="Imagen 9">
            <a:extLst>
              <a:ext uri="{FF2B5EF4-FFF2-40B4-BE49-F238E27FC236}">
                <a16:creationId xmlns:a16="http://schemas.microsoft.com/office/drawing/2014/main" id="{FAE53760-40F0-95FC-7ED8-01EA86BCF8DA}"/>
              </a:ext>
            </a:extLst>
          </p:cNvPr>
          <p:cNvPicPr>
            <a:picLocks noChangeAspect="1"/>
          </p:cNvPicPr>
          <p:nvPr/>
        </p:nvPicPr>
        <p:blipFill rotWithShape="1">
          <a:blip r:embed="rId5"/>
          <a:srcRect l="1111" t="1459" r="1679" b="4803"/>
          <a:stretch/>
        </p:blipFill>
        <p:spPr>
          <a:xfrm>
            <a:off x="1213897" y="1864312"/>
            <a:ext cx="4366267" cy="1793288"/>
          </a:xfrm>
          <a:prstGeom prst="rect">
            <a:avLst/>
          </a:prstGeom>
          <a:ln w="76200">
            <a:solidFill>
              <a:srgbClr val="B2DBC5"/>
            </a:solidFill>
          </a:ln>
        </p:spPr>
      </p:pic>
      <p:pic>
        <p:nvPicPr>
          <p:cNvPr id="13" name="Imagen 12">
            <a:extLst>
              <a:ext uri="{FF2B5EF4-FFF2-40B4-BE49-F238E27FC236}">
                <a16:creationId xmlns:a16="http://schemas.microsoft.com/office/drawing/2014/main" id="{193ECD39-E168-8F15-03DD-E3DA157E200F}"/>
              </a:ext>
            </a:extLst>
          </p:cNvPr>
          <p:cNvPicPr>
            <a:picLocks noChangeAspect="1"/>
          </p:cNvPicPr>
          <p:nvPr/>
        </p:nvPicPr>
        <p:blipFill>
          <a:blip r:embed="rId6"/>
          <a:stretch>
            <a:fillRect/>
          </a:stretch>
        </p:blipFill>
        <p:spPr>
          <a:xfrm>
            <a:off x="1213897" y="3899616"/>
            <a:ext cx="4366267" cy="1730086"/>
          </a:xfrm>
          <a:prstGeom prst="rect">
            <a:avLst/>
          </a:prstGeom>
          <a:ln w="76200">
            <a:solidFill>
              <a:srgbClr val="B2DBC5"/>
            </a:solidFill>
          </a:ln>
        </p:spPr>
      </p:pic>
      <p:pic>
        <p:nvPicPr>
          <p:cNvPr id="17" name="Imagen 16">
            <a:extLst>
              <a:ext uri="{FF2B5EF4-FFF2-40B4-BE49-F238E27FC236}">
                <a16:creationId xmlns:a16="http://schemas.microsoft.com/office/drawing/2014/main" id="{BF5CFA93-767F-551D-57F1-4585FEC1B6B9}"/>
              </a:ext>
            </a:extLst>
          </p:cNvPr>
          <p:cNvPicPr>
            <a:picLocks noChangeAspect="1"/>
          </p:cNvPicPr>
          <p:nvPr/>
        </p:nvPicPr>
        <p:blipFill>
          <a:blip r:embed="rId7"/>
          <a:stretch>
            <a:fillRect/>
          </a:stretch>
        </p:blipFill>
        <p:spPr>
          <a:xfrm>
            <a:off x="5888537" y="1864312"/>
            <a:ext cx="4366267" cy="3785733"/>
          </a:xfrm>
          <a:prstGeom prst="rect">
            <a:avLst/>
          </a:prstGeom>
          <a:ln w="76200">
            <a:solidFill>
              <a:srgbClr val="B2DBC5"/>
            </a:solidFill>
          </a:ln>
        </p:spPr>
      </p:pic>
      <p:sp>
        <p:nvSpPr>
          <p:cNvPr id="24" name="Marcador de texto 31">
            <a:extLst>
              <a:ext uri="{FF2B5EF4-FFF2-40B4-BE49-F238E27FC236}">
                <a16:creationId xmlns:a16="http://schemas.microsoft.com/office/drawing/2014/main" id="{0B797B00-FDBA-AD77-7EDE-3DC8CFF58E80}"/>
              </a:ext>
            </a:extLst>
          </p:cNvPr>
          <p:cNvSpPr txBox="1">
            <a:spLocks/>
          </p:cNvSpPr>
          <p:nvPr/>
        </p:nvSpPr>
        <p:spPr>
          <a:xfrm>
            <a:off x="4464981" y="6373291"/>
            <a:ext cx="6214369"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800" b="1" i="0" u="none" strike="noStrike" kern="1200" cap="none" spc="0" normalizeH="0" baseline="0" noProof="0" dirty="0">
                <a:ln>
                  <a:noFill/>
                </a:ln>
                <a:solidFill>
                  <a:srgbClr val="377E48"/>
                </a:solidFill>
                <a:effectLst/>
                <a:uLnTx/>
                <a:uFillTx/>
                <a:latin typeface="Arial"/>
                <a:ea typeface="+mn-ea"/>
                <a:cs typeface="Arial"/>
              </a:rPr>
              <a:t>1.  </a:t>
            </a:r>
            <a:r>
              <a:rPr kumimoji="0" lang="en-US" sz="800" b="0" i="0" u="none" strike="noStrike" kern="1200" cap="none" spc="0" normalizeH="0" baseline="0" noProof="0" dirty="0" err="1">
                <a:ln>
                  <a:noFill/>
                </a:ln>
                <a:solidFill>
                  <a:prstClr val="black"/>
                </a:solidFill>
                <a:effectLst/>
                <a:uLnTx/>
                <a:uFillTx/>
                <a:latin typeface="Arial"/>
                <a:ea typeface="+mn-ea"/>
                <a:cs typeface="Arial"/>
              </a:rPr>
              <a:t>Piraccini</a:t>
            </a:r>
            <a:r>
              <a:rPr kumimoji="0" lang="en-US" sz="800" b="0" i="0" u="none" strike="noStrike" kern="1200" cap="none" spc="0" normalizeH="0" baseline="0" noProof="0" dirty="0">
                <a:ln>
                  <a:noFill/>
                </a:ln>
                <a:solidFill>
                  <a:prstClr val="black"/>
                </a:solidFill>
                <a:effectLst/>
                <a:uLnTx/>
                <a:uFillTx/>
                <a:latin typeface="Arial"/>
                <a:ea typeface="+mn-ea"/>
                <a:cs typeface="Arial"/>
              </a:rPr>
              <a:t> BM. Treatment of Onychomycosis with Ciclopirox Medicated Nail Lacquer. Key Opinions in Medicine. 2023;18(2).​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644658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3"/>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4"/>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05. Caso clínico de </a:t>
            </a: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Ony-Tec</a:t>
            </a:r>
            <a:r>
              <a:rPr lang="es-ES" sz="3200" b="1" baseline="30000" dirty="0">
                <a:solidFill>
                  <a:srgbClr val="377E48"/>
                </a:solidFill>
                <a:latin typeface="Arial" panose="020B0604020202020204" pitchFamily="34" charset="0"/>
                <a:cs typeface="Arial" panose="020B0604020202020204" pitchFamily="34" charset="0"/>
              </a:rPr>
              <a:t>®</a:t>
            </a:r>
            <a:endParaRPr kumimoji="0" lang="es-ES" sz="3000" b="1" i="1"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89934" y="993692"/>
            <a:ext cx="112262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Onicomicosis causada por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Aspergillus </a:t>
            </a:r>
            <a:r>
              <a:rPr kumimoji="0" lang="es-E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fumigatus</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uña del dedo gordo del pie derecho en una mujer joven sana</a:t>
            </a:r>
          </a:p>
        </p:txBody>
      </p:sp>
      <p:sp>
        <p:nvSpPr>
          <p:cNvPr id="40" name="Marcador de texto 31">
            <a:extLst>
              <a:ext uri="{FF2B5EF4-FFF2-40B4-BE49-F238E27FC236}">
                <a16:creationId xmlns:a16="http://schemas.microsoft.com/office/drawing/2014/main" id="{AB077528-DD79-F642-9D1E-30C374E37DD2}"/>
              </a:ext>
            </a:extLst>
          </p:cNvPr>
          <p:cNvSpPr txBox="1">
            <a:spLocks/>
          </p:cNvSpPr>
          <p:nvPr/>
        </p:nvSpPr>
        <p:spPr>
          <a:xfrm>
            <a:off x="4464981" y="6373291"/>
            <a:ext cx="6214369"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800" b="1" i="0" u="none" strike="noStrike" kern="1200" cap="none" spc="0" normalizeH="0" baseline="0" noProof="0" dirty="0">
                <a:ln>
                  <a:noFill/>
                </a:ln>
                <a:solidFill>
                  <a:srgbClr val="377E48"/>
                </a:solidFill>
                <a:effectLst/>
                <a:uLnTx/>
                <a:uFillTx/>
                <a:latin typeface="Arial"/>
                <a:ea typeface="+mn-ea"/>
                <a:cs typeface="Arial"/>
              </a:rPr>
              <a:t>1.  </a:t>
            </a:r>
            <a:r>
              <a:rPr kumimoji="0" lang="en-US" sz="800" b="0" i="0" u="none" strike="noStrike" kern="1200" cap="none" spc="0" normalizeH="0" baseline="0" noProof="0" dirty="0" err="1">
                <a:ln>
                  <a:noFill/>
                </a:ln>
                <a:solidFill>
                  <a:prstClr val="black"/>
                </a:solidFill>
                <a:effectLst/>
                <a:uLnTx/>
                <a:uFillTx/>
                <a:latin typeface="Arial"/>
                <a:ea typeface="+mn-ea"/>
                <a:cs typeface="Arial"/>
              </a:rPr>
              <a:t>Piraccini</a:t>
            </a:r>
            <a:r>
              <a:rPr kumimoji="0" lang="en-US" sz="800" b="0" i="0" u="none" strike="noStrike" kern="1200" cap="none" spc="0" normalizeH="0" baseline="0" noProof="0" dirty="0">
                <a:ln>
                  <a:noFill/>
                </a:ln>
                <a:solidFill>
                  <a:prstClr val="black"/>
                </a:solidFill>
                <a:effectLst/>
                <a:uLnTx/>
                <a:uFillTx/>
                <a:latin typeface="Arial"/>
                <a:ea typeface="+mn-ea"/>
                <a:cs typeface="Arial"/>
              </a:rPr>
              <a:t> BM. Treatment of Onychomycosis with Ciclopirox Medicated Nail Lacquer. Key Opinions in Medicine. 2023;18(2).​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3" name="Imagen 2">
            <a:extLst>
              <a:ext uri="{FF2B5EF4-FFF2-40B4-BE49-F238E27FC236}">
                <a16:creationId xmlns:a16="http://schemas.microsoft.com/office/drawing/2014/main" id="{228CE1ED-D3C6-F365-37D0-B72433B8865A}"/>
              </a:ext>
            </a:extLst>
          </p:cNvPr>
          <p:cNvPicPr>
            <a:picLocks noChangeAspect="1"/>
          </p:cNvPicPr>
          <p:nvPr/>
        </p:nvPicPr>
        <p:blipFill>
          <a:blip r:embed="rId5"/>
          <a:stretch>
            <a:fillRect/>
          </a:stretch>
        </p:blipFill>
        <p:spPr>
          <a:xfrm>
            <a:off x="1215396" y="1796876"/>
            <a:ext cx="4186830" cy="2985055"/>
          </a:xfrm>
          <a:prstGeom prst="rect">
            <a:avLst/>
          </a:prstGeom>
          <a:ln w="76200">
            <a:solidFill>
              <a:srgbClr val="B2DBC5"/>
            </a:solidFill>
          </a:ln>
        </p:spPr>
      </p:pic>
      <p:pic>
        <p:nvPicPr>
          <p:cNvPr id="5" name="Imagen 4">
            <a:extLst>
              <a:ext uri="{FF2B5EF4-FFF2-40B4-BE49-F238E27FC236}">
                <a16:creationId xmlns:a16="http://schemas.microsoft.com/office/drawing/2014/main" id="{DBB5CCDF-647E-BE81-3D00-718C77266524}"/>
              </a:ext>
            </a:extLst>
          </p:cNvPr>
          <p:cNvPicPr>
            <a:picLocks noChangeAspect="1"/>
          </p:cNvPicPr>
          <p:nvPr/>
        </p:nvPicPr>
        <p:blipFill rotWithShape="1">
          <a:blip r:embed="rId6"/>
          <a:srcRect l="4016"/>
          <a:stretch/>
        </p:blipFill>
        <p:spPr>
          <a:xfrm>
            <a:off x="6235441" y="1796876"/>
            <a:ext cx="4204731" cy="2997978"/>
          </a:xfrm>
          <a:prstGeom prst="rect">
            <a:avLst/>
          </a:prstGeom>
          <a:ln w="76200">
            <a:solidFill>
              <a:srgbClr val="B2DBC5"/>
            </a:solidFill>
          </a:ln>
        </p:spPr>
      </p:pic>
      <p:pic>
        <p:nvPicPr>
          <p:cNvPr id="11" name="Imagen 10">
            <a:extLst>
              <a:ext uri="{FF2B5EF4-FFF2-40B4-BE49-F238E27FC236}">
                <a16:creationId xmlns:a16="http://schemas.microsoft.com/office/drawing/2014/main" id="{35F2879A-1054-43A9-5333-817D16CCC1DE}"/>
              </a:ext>
            </a:extLst>
          </p:cNvPr>
          <p:cNvPicPr>
            <a:picLocks noChangeAspect="1"/>
          </p:cNvPicPr>
          <p:nvPr/>
        </p:nvPicPr>
        <p:blipFill>
          <a:blip r:embed="rId7"/>
          <a:stretch>
            <a:fillRect/>
          </a:stretch>
        </p:blipFill>
        <p:spPr>
          <a:xfrm>
            <a:off x="2565647" y="4924558"/>
            <a:ext cx="6214369" cy="1306106"/>
          </a:xfrm>
          <a:prstGeom prst="rect">
            <a:avLst/>
          </a:prstGeom>
        </p:spPr>
      </p:pic>
    </p:spTree>
    <p:extLst>
      <p:ext uri="{BB962C8B-B14F-4D97-AF65-F5344CB8AC3E}">
        <p14:creationId xmlns:p14="http://schemas.microsoft.com/office/powerpoint/2010/main" val="4115016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3"/>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4"/>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05. Caso clínico de </a:t>
            </a:r>
            <a:r>
              <a:rPr kumimoji="0" lang="es-ES" sz="30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Ony-Tec</a:t>
            </a:r>
            <a:r>
              <a:rPr lang="es-ES" sz="3200" b="1" baseline="30000" dirty="0">
                <a:solidFill>
                  <a:srgbClr val="377E48"/>
                </a:solidFill>
                <a:latin typeface="Arial" panose="020B0604020202020204" pitchFamily="34" charset="0"/>
                <a:cs typeface="Arial" panose="020B0604020202020204" pitchFamily="34" charset="0"/>
              </a:rPr>
              <a:t>®</a:t>
            </a:r>
            <a:endParaRPr kumimoji="0" lang="es-ES" sz="3000" b="1" i="1"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89934" y="993692"/>
            <a:ext cx="112262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Onicomicosis causada por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Aspergillus </a:t>
            </a:r>
            <a:r>
              <a:rPr kumimoji="0" lang="es-E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fumigatus</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uña del dedo gordo del pie derecho en una mujer joven sana</a:t>
            </a:r>
          </a:p>
        </p:txBody>
      </p:sp>
      <p:sp>
        <p:nvSpPr>
          <p:cNvPr id="40" name="Marcador de texto 31">
            <a:extLst>
              <a:ext uri="{FF2B5EF4-FFF2-40B4-BE49-F238E27FC236}">
                <a16:creationId xmlns:a16="http://schemas.microsoft.com/office/drawing/2014/main" id="{AB077528-DD79-F642-9D1E-30C374E37DD2}"/>
              </a:ext>
            </a:extLst>
          </p:cNvPr>
          <p:cNvSpPr txBox="1">
            <a:spLocks/>
          </p:cNvSpPr>
          <p:nvPr/>
        </p:nvSpPr>
        <p:spPr>
          <a:xfrm>
            <a:off x="1811908" y="5648153"/>
            <a:ext cx="8731962" cy="9270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800" b="1" i="0" u="none" strike="noStrike" kern="1200" cap="none" spc="0" normalizeH="0" baseline="0" noProof="0" dirty="0">
                <a:ln>
                  <a:noFill/>
                </a:ln>
                <a:solidFill>
                  <a:srgbClr val="377E48"/>
                </a:solidFill>
                <a:effectLst/>
                <a:uLnTx/>
                <a:uFillTx/>
                <a:latin typeface="Arial"/>
                <a:ea typeface="+mn-ea"/>
                <a:cs typeface="Arial"/>
              </a:rPr>
              <a:t>1. </a:t>
            </a:r>
            <a:r>
              <a:rPr kumimoji="0" lang="es-ES" sz="800" i="0" u="none" strike="noStrike" kern="1200" cap="none" spc="0" normalizeH="0" baseline="0" noProof="0" dirty="0">
                <a:ln>
                  <a:noFill/>
                </a:ln>
                <a:solidFill>
                  <a:srgbClr val="585857"/>
                </a:solidFill>
                <a:effectLst/>
                <a:uLnTx/>
                <a:uFillTx/>
                <a:latin typeface="Arial"/>
                <a:ea typeface="+mn-ea"/>
                <a:cs typeface="Arial"/>
              </a:rPr>
              <a:t>Gupta AK, </a:t>
            </a:r>
            <a:r>
              <a:rPr kumimoji="0" lang="es-ES" sz="800" i="0" u="none" strike="noStrike" kern="1200" cap="none" spc="0" normalizeH="0" baseline="0" noProof="0" dirty="0" err="1">
                <a:ln>
                  <a:noFill/>
                </a:ln>
                <a:solidFill>
                  <a:srgbClr val="585857"/>
                </a:solidFill>
                <a:effectLst/>
                <a:uLnTx/>
                <a:uFillTx/>
                <a:latin typeface="Arial"/>
                <a:ea typeface="+mn-ea"/>
                <a:cs typeface="Arial"/>
              </a:rPr>
              <a:t>Stec</a:t>
            </a:r>
            <a:r>
              <a:rPr kumimoji="0" lang="es-ES" sz="800" i="0" u="none" strike="noStrike" kern="1200" cap="none" spc="0" normalizeH="0" baseline="0" noProof="0" dirty="0">
                <a:ln>
                  <a:noFill/>
                </a:ln>
                <a:solidFill>
                  <a:srgbClr val="585857"/>
                </a:solidFill>
                <a:effectLst/>
                <a:uLnTx/>
                <a:uFillTx/>
                <a:latin typeface="Arial"/>
                <a:ea typeface="+mn-ea"/>
                <a:cs typeface="Arial"/>
              </a:rPr>
              <a:t> N, </a:t>
            </a:r>
            <a:r>
              <a:rPr kumimoji="0" lang="es-ES" sz="800" i="0" u="none" strike="noStrike" kern="1200" cap="none" spc="0" normalizeH="0" baseline="0" noProof="0" dirty="0" err="1">
                <a:ln>
                  <a:noFill/>
                </a:ln>
                <a:solidFill>
                  <a:srgbClr val="585857"/>
                </a:solidFill>
                <a:effectLst/>
                <a:uLnTx/>
                <a:uFillTx/>
                <a:latin typeface="Arial"/>
                <a:ea typeface="+mn-ea"/>
                <a:cs typeface="Arial"/>
              </a:rPr>
              <a:t>Summerbell</a:t>
            </a:r>
            <a:r>
              <a:rPr kumimoji="0" lang="es-ES" sz="800" i="0" u="none" strike="noStrike" kern="1200" cap="none" spc="0" normalizeH="0" baseline="0" noProof="0" dirty="0">
                <a:ln>
                  <a:noFill/>
                </a:ln>
                <a:solidFill>
                  <a:srgbClr val="585857"/>
                </a:solidFill>
                <a:effectLst/>
                <a:uLnTx/>
                <a:uFillTx/>
                <a:latin typeface="Arial"/>
                <a:ea typeface="+mn-ea"/>
                <a:cs typeface="Arial"/>
              </a:rPr>
              <a:t> RC, et al. </a:t>
            </a:r>
            <a:r>
              <a:rPr kumimoji="0" lang="es-ES" sz="80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800" i="0" u="none" strike="noStrike" kern="1200" cap="none" spc="0" normalizeH="0" baseline="0" noProof="0" dirty="0">
                <a:ln>
                  <a:noFill/>
                </a:ln>
                <a:solidFill>
                  <a:srgbClr val="585857"/>
                </a:solidFill>
                <a:effectLst/>
                <a:uLnTx/>
                <a:uFillTx/>
                <a:latin typeface="Arial"/>
                <a:ea typeface="+mn-ea"/>
                <a:cs typeface="Arial"/>
              </a:rPr>
              <a:t>: a </a:t>
            </a:r>
            <a:r>
              <a:rPr kumimoji="0" lang="es-ES" sz="800" i="0" u="none" strike="noStrike" kern="1200" cap="none" spc="0" normalizeH="0" baseline="0" noProof="0" dirty="0" err="1">
                <a:ln>
                  <a:noFill/>
                </a:ln>
                <a:solidFill>
                  <a:srgbClr val="585857"/>
                </a:solidFill>
                <a:effectLst/>
                <a:uLnTx/>
                <a:uFillTx/>
                <a:latin typeface="Arial"/>
                <a:ea typeface="+mn-ea"/>
                <a:cs typeface="Arial"/>
              </a:rPr>
              <a:t>review</a:t>
            </a:r>
            <a:r>
              <a:rPr kumimoji="0" lang="es-ES" sz="800" i="0" u="none" strike="noStrike" kern="1200" cap="none" spc="0" normalizeH="0" baseline="0" noProof="0" dirty="0">
                <a:ln>
                  <a:noFill/>
                </a:ln>
                <a:solidFill>
                  <a:srgbClr val="585857"/>
                </a:solidFill>
                <a:effectLst/>
                <a:uLnTx/>
                <a:uFillTx/>
                <a:latin typeface="Arial"/>
                <a:ea typeface="+mn-ea"/>
                <a:cs typeface="Arial"/>
              </a:rPr>
              <a:t>. J </a:t>
            </a:r>
            <a:r>
              <a:rPr kumimoji="0" lang="es-ES" sz="800" i="0" u="none" strike="noStrike" kern="1200" cap="none" spc="0" normalizeH="0" baseline="0" noProof="0" dirty="0" err="1">
                <a:ln>
                  <a:noFill/>
                </a:ln>
                <a:solidFill>
                  <a:srgbClr val="585857"/>
                </a:solidFill>
                <a:effectLst/>
                <a:uLnTx/>
                <a:uFillTx/>
                <a:latin typeface="Arial"/>
                <a:ea typeface="+mn-ea"/>
                <a:cs typeface="Arial"/>
              </a:rPr>
              <a:t>Eur</a:t>
            </a:r>
            <a:r>
              <a:rPr kumimoji="0" lang="es-ES" sz="800" i="0" u="none" strike="noStrike" kern="1200" cap="none" spc="0" normalizeH="0" baseline="0" noProof="0" dirty="0">
                <a:ln>
                  <a:noFill/>
                </a:ln>
                <a:solidFill>
                  <a:srgbClr val="585857"/>
                </a:solidFill>
                <a:effectLst/>
                <a:uLnTx/>
                <a:uFillTx/>
                <a:latin typeface="Arial"/>
                <a:ea typeface="+mn-ea"/>
                <a:cs typeface="Arial"/>
              </a:rPr>
              <a:t> Acad </a:t>
            </a:r>
            <a:r>
              <a:rPr kumimoji="0" lang="es-ES" sz="80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Venereol</a:t>
            </a:r>
            <a:r>
              <a:rPr kumimoji="0" lang="es-ES" sz="800" i="0" u="none" strike="noStrike" kern="1200" cap="none" spc="0" normalizeH="0" baseline="0" noProof="0" dirty="0">
                <a:ln>
                  <a:noFill/>
                </a:ln>
                <a:solidFill>
                  <a:srgbClr val="585857"/>
                </a:solidFill>
                <a:effectLst/>
                <a:uLnTx/>
                <a:uFillTx/>
                <a:latin typeface="Arial"/>
                <a:ea typeface="+mn-ea"/>
                <a:cs typeface="Arial"/>
              </a:rPr>
              <a:t>. 2020;34(9):1972-90. </a:t>
            </a:r>
            <a:r>
              <a:rPr kumimoji="0" lang="es-ES" sz="800" b="1" i="0" u="none" strike="noStrike" kern="1200" cap="none" spc="0" normalizeH="0" baseline="0" noProof="0" dirty="0">
                <a:ln>
                  <a:noFill/>
                </a:ln>
                <a:solidFill>
                  <a:srgbClr val="377E48"/>
                </a:solidFill>
                <a:effectLst/>
                <a:uLnTx/>
                <a:uFillTx/>
                <a:latin typeface="Arial"/>
                <a:ea typeface="+mn-ea"/>
                <a:cs typeface="Arial"/>
              </a:rPr>
              <a:t>2. </a:t>
            </a:r>
            <a:r>
              <a:rPr kumimoji="0" lang="es-ES" sz="800" i="0" u="none" strike="noStrike" kern="1200" cap="none" spc="0" normalizeH="0" baseline="0" noProof="0" dirty="0">
                <a:ln>
                  <a:noFill/>
                </a:ln>
                <a:solidFill>
                  <a:srgbClr val="585857"/>
                </a:solidFill>
                <a:effectLst/>
                <a:uLnTx/>
                <a:uFillTx/>
                <a:latin typeface="Arial"/>
                <a:ea typeface="+mn-ea"/>
                <a:cs typeface="Arial"/>
              </a:rPr>
              <a:t>Gupta AK, Drummond-</a:t>
            </a:r>
            <a:r>
              <a:rPr kumimoji="0" lang="es-ES" sz="800" i="0" u="none" strike="noStrike" kern="1200" cap="none" spc="0" normalizeH="0" baseline="0" noProof="0" dirty="0" err="1">
                <a:ln>
                  <a:noFill/>
                </a:ln>
                <a:solidFill>
                  <a:srgbClr val="585857"/>
                </a:solidFill>
                <a:effectLst/>
                <a:uLnTx/>
                <a:uFillTx/>
                <a:latin typeface="Arial"/>
                <a:ea typeface="+mn-ea"/>
                <a:cs typeface="Arial"/>
              </a:rPr>
              <a:t>Main</a:t>
            </a:r>
            <a:r>
              <a:rPr kumimoji="0" lang="es-ES" sz="800" i="0" u="none" strike="noStrike" kern="1200" cap="none" spc="0" normalizeH="0" baseline="0" noProof="0" dirty="0">
                <a:ln>
                  <a:noFill/>
                </a:ln>
                <a:solidFill>
                  <a:srgbClr val="585857"/>
                </a:solidFill>
                <a:effectLst/>
                <a:uLnTx/>
                <a:uFillTx/>
                <a:latin typeface="Arial"/>
                <a:ea typeface="+mn-ea"/>
                <a:cs typeface="Arial"/>
              </a:rPr>
              <a:t> C, Cooper EA, et al. </a:t>
            </a:r>
            <a:r>
              <a:rPr kumimoji="0" lang="es-ES" sz="800" i="0" u="none" strike="noStrike" kern="1200" cap="none" spc="0" normalizeH="0" baseline="0" noProof="0" dirty="0" err="1">
                <a:ln>
                  <a:noFill/>
                </a:ln>
                <a:solidFill>
                  <a:srgbClr val="585857"/>
                </a:solidFill>
                <a:effectLst/>
                <a:uLnTx/>
                <a:uFillTx/>
                <a:latin typeface="Arial"/>
                <a:ea typeface="+mn-ea"/>
                <a:cs typeface="Arial"/>
              </a:rPr>
              <a:t>Systematic</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review</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of</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nondermatophyte</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mold</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800" i="0" u="none" strike="noStrike" kern="1200" cap="none" spc="0" normalizeH="0" baseline="0" noProof="0" dirty="0">
                <a:ln>
                  <a:noFill/>
                </a:ln>
                <a:solidFill>
                  <a:srgbClr val="585857"/>
                </a:solidFill>
                <a:effectLst/>
                <a:uLnTx/>
                <a:uFillTx/>
                <a:latin typeface="Arial"/>
                <a:ea typeface="+mn-ea"/>
                <a:cs typeface="Arial"/>
              </a:rPr>
              <a:t>: diagnosis, </a:t>
            </a:r>
            <a:r>
              <a:rPr kumimoji="0" lang="es-ES" sz="800" i="0" u="none" strike="noStrike" kern="1200" cap="none" spc="0" normalizeH="0" baseline="0" noProof="0" dirty="0" err="1">
                <a:ln>
                  <a:noFill/>
                </a:ln>
                <a:solidFill>
                  <a:srgbClr val="585857"/>
                </a:solidFill>
                <a:effectLst/>
                <a:uLnTx/>
                <a:uFillTx/>
                <a:latin typeface="Arial"/>
                <a:ea typeface="+mn-ea"/>
                <a:cs typeface="Arial"/>
              </a:rPr>
              <a:t>clinical</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types</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epidemiology</a:t>
            </a:r>
            <a:r>
              <a:rPr kumimoji="0" lang="es-ES" sz="800" i="0" u="none" strike="noStrike" kern="1200" cap="none" spc="0" normalizeH="0" baseline="0" noProof="0" dirty="0">
                <a:ln>
                  <a:noFill/>
                </a:ln>
                <a:solidFill>
                  <a:srgbClr val="585857"/>
                </a:solidFill>
                <a:effectLst/>
                <a:uLnTx/>
                <a:uFillTx/>
                <a:latin typeface="Arial"/>
                <a:ea typeface="+mn-ea"/>
                <a:cs typeface="Arial"/>
              </a:rPr>
              <a:t>, and </a:t>
            </a:r>
            <a:r>
              <a:rPr kumimoji="0" lang="es-ES" sz="800" i="0" u="none" strike="noStrike" kern="1200" cap="none" spc="0" normalizeH="0" baseline="0" noProof="0" dirty="0" err="1">
                <a:ln>
                  <a:noFill/>
                </a:ln>
                <a:solidFill>
                  <a:srgbClr val="585857"/>
                </a:solidFill>
                <a:effectLst/>
                <a:uLnTx/>
                <a:uFillTx/>
                <a:latin typeface="Arial"/>
                <a:ea typeface="+mn-ea"/>
                <a:cs typeface="Arial"/>
              </a:rPr>
              <a:t>treatment</a:t>
            </a:r>
            <a:r>
              <a:rPr kumimoji="0" lang="es-ES" sz="800" i="0" u="none" strike="noStrike" kern="1200" cap="none" spc="0" normalizeH="0" baseline="0" noProof="0" dirty="0">
                <a:ln>
                  <a:noFill/>
                </a:ln>
                <a:solidFill>
                  <a:srgbClr val="585857"/>
                </a:solidFill>
                <a:effectLst/>
                <a:uLnTx/>
                <a:uFillTx/>
                <a:latin typeface="Arial"/>
                <a:ea typeface="+mn-ea"/>
                <a:cs typeface="Arial"/>
              </a:rPr>
              <a:t>. J Am Acad </a:t>
            </a:r>
            <a:r>
              <a:rPr kumimoji="0" lang="es-ES" sz="80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i="0" u="none" strike="noStrike" kern="1200" cap="none" spc="0" normalizeH="0" baseline="0" noProof="0" dirty="0">
                <a:ln>
                  <a:noFill/>
                </a:ln>
                <a:solidFill>
                  <a:srgbClr val="585857"/>
                </a:solidFill>
                <a:effectLst/>
                <a:uLnTx/>
                <a:uFillTx/>
                <a:latin typeface="Arial"/>
                <a:ea typeface="+mn-ea"/>
                <a:cs typeface="Arial"/>
              </a:rPr>
              <a:t>. 2012;66(3):494-502.  </a:t>
            </a:r>
            <a:r>
              <a:rPr kumimoji="0" lang="es-ES" sz="800" b="1" i="0" u="none" strike="noStrike" kern="1200" cap="none" spc="0" normalizeH="0" baseline="0" noProof="0" dirty="0">
                <a:ln>
                  <a:noFill/>
                </a:ln>
                <a:solidFill>
                  <a:srgbClr val="377E48"/>
                </a:solidFill>
                <a:effectLst/>
                <a:uLnTx/>
                <a:uFillTx/>
                <a:latin typeface="Arial"/>
                <a:ea typeface="+mn-ea"/>
                <a:cs typeface="Arial"/>
              </a:rPr>
              <a:t>3</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Ameen</a:t>
            </a:r>
            <a:r>
              <a:rPr kumimoji="0" lang="es-ES" sz="800" i="0" u="none" strike="noStrike" kern="1200" cap="none" spc="0" normalizeH="0" baseline="0" noProof="0" dirty="0">
                <a:ln>
                  <a:noFill/>
                </a:ln>
                <a:solidFill>
                  <a:srgbClr val="585857"/>
                </a:solidFill>
                <a:effectLst/>
                <a:uLnTx/>
                <a:uFillTx/>
                <a:latin typeface="Arial"/>
                <a:ea typeface="+mn-ea"/>
                <a:cs typeface="Arial"/>
              </a:rPr>
              <a:t> M, Lear JT, Madan V, et al. British </a:t>
            </a:r>
            <a:r>
              <a:rPr kumimoji="0" lang="es-ES" sz="800" i="0" u="none" strike="noStrike" kern="1200" cap="none" spc="0" normalizeH="0" baseline="0" noProof="0" dirty="0" err="1">
                <a:ln>
                  <a:noFill/>
                </a:ln>
                <a:solidFill>
                  <a:srgbClr val="585857"/>
                </a:solidFill>
                <a:effectLst/>
                <a:uLnTx/>
                <a:uFillTx/>
                <a:latin typeface="Arial"/>
                <a:ea typeface="+mn-ea"/>
                <a:cs typeface="Arial"/>
              </a:rPr>
              <a:t>Association</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of</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Dermatologists</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guidelines</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for</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the</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management</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of</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800" i="0" u="none" strike="noStrike" kern="1200" cap="none" spc="0" normalizeH="0" baseline="0" noProof="0" dirty="0">
                <a:ln>
                  <a:noFill/>
                </a:ln>
                <a:solidFill>
                  <a:srgbClr val="585857"/>
                </a:solidFill>
                <a:effectLst/>
                <a:uLnTx/>
                <a:uFillTx/>
                <a:latin typeface="Arial"/>
                <a:ea typeface="+mn-ea"/>
                <a:cs typeface="Arial"/>
              </a:rPr>
              <a:t> 2014. Br J </a:t>
            </a:r>
            <a:r>
              <a:rPr kumimoji="0" lang="es-ES" sz="80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i="0" u="none" strike="noStrike" kern="1200" cap="none" spc="0" normalizeH="0" baseline="0" noProof="0" dirty="0">
                <a:ln>
                  <a:noFill/>
                </a:ln>
                <a:solidFill>
                  <a:srgbClr val="585857"/>
                </a:solidFill>
                <a:effectLst/>
                <a:uLnTx/>
                <a:uFillTx/>
                <a:latin typeface="Arial"/>
                <a:ea typeface="+mn-ea"/>
                <a:cs typeface="Arial"/>
              </a:rPr>
              <a:t>. 2014;171(5):937-58. </a:t>
            </a:r>
            <a:r>
              <a:rPr kumimoji="0" lang="es-ES" sz="800" b="1" i="0" u="none" strike="noStrike" kern="1200" cap="none" spc="0" normalizeH="0" baseline="0" noProof="0" dirty="0">
                <a:ln>
                  <a:noFill/>
                </a:ln>
                <a:solidFill>
                  <a:srgbClr val="377E48"/>
                </a:solidFill>
                <a:effectLst/>
                <a:uLnTx/>
                <a:uFillTx/>
                <a:latin typeface="Arial"/>
                <a:ea typeface="+mn-ea"/>
                <a:cs typeface="Arial"/>
              </a:rPr>
              <a:t>4. </a:t>
            </a:r>
            <a:r>
              <a:rPr kumimoji="0" lang="es-ES" sz="800" i="0" u="none" strike="noStrike" kern="1200" cap="none" spc="0" normalizeH="0" baseline="0" noProof="0" dirty="0">
                <a:ln>
                  <a:noFill/>
                </a:ln>
                <a:solidFill>
                  <a:srgbClr val="585857"/>
                </a:solidFill>
                <a:effectLst/>
                <a:uLnTx/>
                <a:uFillTx/>
                <a:latin typeface="Arial"/>
                <a:ea typeface="+mn-ea"/>
                <a:cs typeface="Arial"/>
              </a:rPr>
              <a:t>Monti D, </a:t>
            </a:r>
            <a:r>
              <a:rPr kumimoji="0" lang="es-ES" sz="800" i="0" u="none" strike="noStrike" kern="1200" cap="none" spc="0" normalizeH="0" baseline="0" noProof="0" dirty="0" err="1">
                <a:ln>
                  <a:noFill/>
                </a:ln>
                <a:solidFill>
                  <a:srgbClr val="585857"/>
                </a:solidFill>
                <a:effectLst/>
                <a:uLnTx/>
                <a:uFillTx/>
                <a:latin typeface="Arial"/>
                <a:ea typeface="+mn-ea"/>
                <a:cs typeface="Arial"/>
              </a:rPr>
              <a:t>Saccomani</a:t>
            </a:r>
            <a:r>
              <a:rPr kumimoji="0" lang="es-ES" sz="800" i="0" u="none" strike="noStrike" kern="1200" cap="none" spc="0" normalizeH="0" baseline="0" noProof="0" dirty="0">
                <a:ln>
                  <a:noFill/>
                </a:ln>
                <a:solidFill>
                  <a:srgbClr val="585857"/>
                </a:solidFill>
                <a:effectLst/>
                <a:uLnTx/>
                <a:uFillTx/>
                <a:latin typeface="Arial"/>
                <a:ea typeface="+mn-ea"/>
                <a:cs typeface="Arial"/>
              </a:rPr>
              <a:t> L, </a:t>
            </a:r>
            <a:r>
              <a:rPr kumimoji="0" lang="es-ES" sz="800" i="0" u="none" strike="noStrike" kern="1200" cap="none" spc="0" normalizeH="0" baseline="0" noProof="0" dirty="0" err="1">
                <a:ln>
                  <a:noFill/>
                </a:ln>
                <a:solidFill>
                  <a:srgbClr val="585857"/>
                </a:solidFill>
                <a:effectLst/>
                <a:uLnTx/>
                <a:uFillTx/>
                <a:latin typeface="Arial"/>
                <a:ea typeface="+mn-ea"/>
                <a:cs typeface="Arial"/>
              </a:rPr>
              <a:t>Chetoni</a:t>
            </a:r>
            <a:r>
              <a:rPr kumimoji="0" lang="es-ES" sz="800" i="0" u="none" strike="noStrike" kern="1200" cap="none" spc="0" normalizeH="0" baseline="0" noProof="0" dirty="0">
                <a:ln>
                  <a:noFill/>
                </a:ln>
                <a:solidFill>
                  <a:srgbClr val="585857"/>
                </a:solidFill>
                <a:effectLst/>
                <a:uLnTx/>
                <a:uFillTx/>
                <a:latin typeface="Arial"/>
                <a:ea typeface="+mn-ea"/>
                <a:cs typeface="Arial"/>
              </a:rPr>
              <a:t> P, et al. </a:t>
            </a:r>
            <a:r>
              <a:rPr kumimoji="0" lang="es-ES" sz="800" i="0" u="none" strike="noStrike" kern="1200" cap="none" spc="0" normalizeH="0" baseline="0" noProof="0" dirty="0" err="1">
                <a:ln>
                  <a:noFill/>
                </a:ln>
                <a:solidFill>
                  <a:srgbClr val="585857"/>
                </a:solidFill>
                <a:effectLst/>
                <a:uLnTx/>
                <a:uFillTx/>
                <a:latin typeface="Arial"/>
                <a:ea typeface="+mn-ea"/>
                <a:cs typeface="Arial"/>
              </a:rPr>
              <a:t>Hydrosoluble</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medicated</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nail</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lacquers</a:t>
            </a:r>
            <a:r>
              <a:rPr kumimoji="0" lang="es-ES" sz="800" i="0" u="none" strike="noStrike" kern="1200" cap="none" spc="0" normalizeH="0" baseline="0" noProof="0" dirty="0">
                <a:ln>
                  <a:noFill/>
                </a:ln>
                <a:solidFill>
                  <a:srgbClr val="585857"/>
                </a:solidFill>
                <a:effectLst/>
                <a:uLnTx/>
                <a:uFillTx/>
                <a:latin typeface="Arial"/>
                <a:ea typeface="+mn-ea"/>
                <a:cs typeface="Arial"/>
              </a:rPr>
              <a:t>: in vitro </a:t>
            </a:r>
            <a:r>
              <a:rPr kumimoji="0" lang="es-ES" sz="800" i="0" u="none" strike="noStrike" kern="1200" cap="none" spc="0" normalizeH="0" baseline="0" noProof="0" dirty="0" err="1">
                <a:ln>
                  <a:noFill/>
                </a:ln>
                <a:solidFill>
                  <a:srgbClr val="585857"/>
                </a:solidFill>
                <a:effectLst/>
                <a:uLnTx/>
                <a:uFillTx/>
                <a:latin typeface="Arial"/>
                <a:ea typeface="+mn-ea"/>
                <a:cs typeface="Arial"/>
              </a:rPr>
              <a:t>drug</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permeation</a:t>
            </a:r>
            <a:r>
              <a:rPr kumimoji="0" lang="es-ES" sz="800" i="0" u="none" strike="noStrike" kern="1200" cap="none" spc="0" normalizeH="0" baseline="0" noProof="0" dirty="0">
                <a:ln>
                  <a:noFill/>
                </a:ln>
                <a:solidFill>
                  <a:srgbClr val="585857"/>
                </a:solidFill>
                <a:effectLst/>
                <a:uLnTx/>
                <a:uFillTx/>
                <a:latin typeface="Arial"/>
                <a:ea typeface="+mn-ea"/>
                <a:cs typeface="Arial"/>
              </a:rPr>
              <a:t> and </a:t>
            </a:r>
            <a:r>
              <a:rPr kumimoji="0" lang="es-ES" sz="800" i="0" u="none" strike="noStrike" kern="1200" cap="none" spc="0" normalizeH="0" baseline="0" noProof="0" dirty="0" err="1">
                <a:ln>
                  <a:noFill/>
                </a:ln>
                <a:solidFill>
                  <a:srgbClr val="585857"/>
                </a:solidFill>
                <a:effectLst/>
                <a:uLnTx/>
                <a:uFillTx/>
                <a:latin typeface="Arial"/>
                <a:ea typeface="+mn-ea"/>
                <a:cs typeface="Arial"/>
              </a:rPr>
              <a:t>corresponding</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antimycotic</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activity</a:t>
            </a:r>
            <a:r>
              <a:rPr kumimoji="0" lang="es-ES" sz="800" i="0" u="none" strike="noStrike" kern="1200" cap="none" spc="0" normalizeH="0" baseline="0" noProof="0" dirty="0">
                <a:ln>
                  <a:noFill/>
                </a:ln>
                <a:solidFill>
                  <a:srgbClr val="585857"/>
                </a:solidFill>
                <a:effectLst/>
                <a:uLnTx/>
                <a:uFillTx/>
                <a:latin typeface="Arial"/>
                <a:ea typeface="+mn-ea"/>
                <a:cs typeface="Arial"/>
              </a:rPr>
              <a:t>. Br J </a:t>
            </a:r>
            <a:r>
              <a:rPr kumimoji="0" lang="es-ES" sz="80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i="0" u="none" strike="noStrike" kern="1200" cap="none" spc="0" normalizeH="0" baseline="0" noProof="0" dirty="0">
                <a:ln>
                  <a:noFill/>
                </a:ln>
                <a:solidFill>
                  <a:srgbClr val="585857"/>
                </a:solidFill>
                <a:effectLst/>
                <a:uLnTx/>
                <a:uFillTx/>
                <a:latin typeface="Arial"/>
                <a:ea typeface="+mn-ea"/>
                <a:cs typeface="Arial"/>
              </a:rPr>
              <a:t>. 2010;162(2):311-7. </a:t>
            </a:r>
            <a:r>
              <a:rPr kumimoji="0" lang="es-ES" sz="800" b="1" i="0" u="none" strike="noStrike" kern="1200" cap="none" spc="0" normalizeH="0" baseline="0" noProof="0" dirty="0">
                <a:ln>
                  <a:noFill/>
                </a:ln>
                <a:solidFill>
                  <a:srgbClr val="377E48"/>
                </a:solidFill>
                <a:effectLst/>
                <a:uLnTx/>
                <a:uFillTx/>
                <a:latin typeface="Arial"/>
                <a:ea typeface="+mn-ea"/>
                <a:cs typeface="Arial"/>
              </a:rPr>
              <a:t>5. </a:t>
            </a:r>
            <a:r>
              <a:rPr kumimoji="0" lang="es-ES" sz="800" i="0" u="none" strike="noStrike" kern="1200" cap="none" spc="0" normalizeH="0" baseline="0" noProof="0" dirty="0">
                <a:ln>
                  <a:noFill/>
                </a:ln>
                <a:solidFill>
                  <a:srgbClr val="585857"/>
                </a:solidFill>
                <a:effectLst/>
                <a:uLnTx/>
                <a:uFillTx/>
                <a:latin typeface="Arial"/>
                <a:ea typeface="+mn-ea"/>
                <a:cs typeface="Arial"/>
              </a:rPr>
              <a:t>Gupta AK, </a:t>
            </a:r>
            <a:r>
              <a:rPr kumimoji="0" lang="es-ES" sz="800" i="0" u="none" strike="noStrike" kern="1200" cap="none" spc="0" normalizeH="0" baseline="0" noProof="0" dirty="0" err="1">
                <a:ln>
                  <a:noFill/>
                </a:ln>
                <a:solidFill>
                  <a:srgbClr val="585857"/>
                </a:solidFill>
                <a:effectLst/>
                <a:uLnTx/>
                <a:uFillTx/>
                <a:latin typeface="Arial"/>
                <a:ea typeface="+mn-ea"/>
                <a:cs typeface="Arial"/>
              </a:rPr>
              <a:t>Kohli</a:t>
            </a:r>
            <a:r>
              <a:rPr kumimoji="0" lang="es-ES" sz="800" i="0" u="none" strike="noStrike" kern="1200" cap="none" spc="0" normalizeH="0" baseline="0" noProof="0" dirty="0">
                <a:ln>
                  <a:noFill/>
                </a:ln>
                <a:solidFill>
                  <a:srgbClr val="585857"/>
                </a:solidFill>
                <a:effectLst/>
                <a:uLnTx/>
                <a:uFillTx/>
                <a:latin typeface="Arial"/>
                <a:ea typeface="+mn-ea"/>
                <a:cs typeface="Arial"/>
              </a:rPr>
              <a:t> Y. In vitro </a:t>
            </a:r>
            <a:r>
              <a:rPr kumimoji="0" lang="es-ES" sz="800" i="0" u="none" strike="noStrike" kern="1200" cap="none" spc="0" normalizeH="0" baseline="0" noProof="0" dirty="0" err="1">
                <a:ln>
                  <a:noFill/>
                </a:ln>
                <a:solidFill>
                  <a:srgbClr val="585857"/>
                </a:solidFill>
                <a:effectLst/>
                <a:uLnTx/>
                <a:uFillTx/>
                <a:latin typeface="Arial"/>
                <a:ea typeface="+mn-ea"/>
                <a:cs typeface="Arial"/>
              </a:rPr>
              <a:t>susceptibility</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testing</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of</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ciclopirox</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terbinafi</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ne</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ketoconazole</a:t>
            </a:r>
            <a:r>
              <a:rPr kumimoji="0" lang="es-ES" sz="800" i="0" u="none" strike="noStrike" kern="1200" cap="none" spc="0" normalizeH="0" baseline="0" noProof="0" dirty="0">
                <a:ln>
                  <a:noFill/>
                </a:ln>
                <a:solidFill>
                  <a:srgbClr val="585857"/>
                </a:solidFill>
                <a:effectLst/>
                <a:uLnTx/>
                <a:uFillTx/>
                <a:latin typeface="Arial"/>
                <a:ea typeface="+mn-ea"/>
                <a:cs typeface="Arial"/>
              </a:rPr>
              <a:t> and </a:t>
            </a:r>
            <a:r>
              <a:rPr kumimoji="0" lang="es-ES" sz="800" i="0" u="none" strike="noStrike" kern="1200" cap="none" spc="0" normalizeH="0" baseline="0" noProof="0" dirty="0" err="1">
                <a:ln>
                  <a:noFill/>
                </a:ln>
                <a:solidFill>
                  <a:srgbClr val="585857"/>
                </a:solidFill>
                <a:effectLst/>
                <a:uLnTx/>
                <a:uFillTx/>
                <a:latin typeface="Arial"/>
                <a:ea typeface="+mn-ea"/>
                <a:cs typeface="Arial"/>
              </a:rPr>
              <a:t>itraconazole</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against</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dermatophytes</a:t>
            </a:r>
            <a:r>
              <a:rPr kumimoji="0" lang="es-ES" sz="800" i="0" u="none" strike="noStrike" kern="1200" cap="none" spc="0" normalizeH="0" baseline="0" noProof="0" dirty="0">
                <a:ln>
                  <a:noFill/>
                </a:ln>
                <a:solidFill>
                  <a:srgbClr val="585857"/>
                </a:solidFill>
                <a:effectLst/>
                <a:uLnTx/>
                <a:uFillTx/>
                <a:latin typeface="Arial"/>
                <a:ea typeface="+mn-ea"/>
                <a:cs typeface="Arial"/>
              </a:rPr>
              <a:t> and </a:t>
            </a:r>
            <a:r>
              <a:rPr kumimoji="0" lang="es-ES" sz="800" i="0" u="none" strike="noStrike" kern="1200" cap="none" spc="0" normalizeH="0" baseline="0" noProof="0" dirty="0" err="1">
                <a:ln>
                  <a:noFill/>
                </a:ln>
                <a:solidFill>
                  <a:srgbClr val="585857"/>
                </a:solidFill>
                <a:effectLst/>
                <a:uLnTx/>
                <a:uFillTx/>
                <a:latin typeface="Arial"/>
                <a:ea typeface="+mn-ea"/>
                <a:cs typeface="Arial"/>
              </a:rPr>
              <a:t>nondermatophytes</a:t>
            </a:r>
            <a:r>
              <a:rPr kumimoji="0" lang="es-ES" sz="800" i="0" u="none" strike="noStrike" kern="1200" cap="none" spc="0" normalizeH="0" baseline="0" noProof="0" dirty="0">
                <a:ln>
                  <a:noFill/>
                </a:ln>
                <a:solidFill>
                  <a:srgbClr val="585857"/>
                </a:solidFill>
                <a:effectLst/>
                <a:uLnTx/>
                <a:uFillTx/>
                <a:latin typeface="Arial"/>
                <a:ea typeface="+mn-ea"/>
                <a:cs typeface="Arial"/>
              </a:rPr>
              <a:t>, and in vitro </a:t>
            </a:r>
            <a:r>
              <a:rPr kumimoji="0" lang="es-ES" sz="800" i="0" u="none" strike="noStrike" kern="1200" cap="none" spc="0" normalizeH="0" baseline="0" noProof="0" dirty="0" err="1">
                <a:ln>
                  <a:noFill/>
                </a:ln>
                <a:solidFill>
                  <a:srgbClr val="585857"/>
                </a:solidFill>
                <a:effectLst/>
                <a:uLnTx/>
                <a:uFillTx/>
                <a:latin typeface="Arial"/>
                <a:ea typeface="+mn-ea"/>
                <a:cs typeface="Arial"/>
              </a:rPr>
              <a:t>evaluation</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of</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combination</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of</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antifungal</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activity</a:t>
            </a:r>
            <a:r>
              <a:rPr kumimoji="0" lang="es-ES" sz="800" i="0" u="none" strike="noStrike" kern="1200" cap="none" spc="0" normalizeH="0" baseline="0" noProof="0" dirty="0">
                <a:ln>
                  <a:noFill/>
                </a:ln>
                <a:solidFill>
                  <a:srgbClr val="585857"/>
                </a:solidFill>
                <a:effectLst/>
                <a:uLnTx/>
                <a:uFillTx/>
                <a:latin typeface="Arial"/>
                <a:ea typeface="+mn-ea"/>
                <a:cs typeface="Arial"/>
              </a:rPr>
              <a:t>. Br J </a:t>
            </a:r>
            <a:r>
              <a:rPr kumimoji="0" lang="es-ES" sz="80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i="0" u="none" strike="noStrike" kern="1200" cap="none" spc="0" normalizeH="0" baseline="0" noProof="0" dirty="0">
                <a:ln>
                  <a:noFill/>
                </a:ln>
                <a:solidFill>
                  <a:srgbClr val="585857"/>
                </a:solidFill>
                <a:effectLst/>
                <a:uLnTx/>
                <a:uFillTx/>
                <a:latin typeface="Arial"/>
                <a:ea typeface="+mn-ea"/>
                <a:cs typeface="Arial"/>
              </a:rPr>
              <a:t>. 2003;149(2):296-305. </a:t>
            </a:r>
            <a:r>
              <a:rPr kumimoji="0" lang="es-ES" sz="800" b="1" i="0" u="none" strike="noStrike" kern="1200" cap="none" spc="0" normalizeH="0" baseline="0" noProof="0" dirty="0">
                <a:ln>
                  <a:noFill/>
                </a:ln>
                <a:solidFill>
                  <a:srgbClr val="377E48"/>
                </a:solidFill>
                <a:effectLst/>
                <a:uLnTx/>
                <a:uFillTx/>
                <a:latin typeface="Arial"/>
                <a:ea typeface="+mn-ea"/>
                <a:cs typeface="Arial"/>
              </a:rPr>
              <a:t>6. </a:t>
            </a:r>
            <a:r>
              <a:rPr kumimoji="0" lang="es-ES" sz="800" i="0" u="none" strike="noStrike" kern="1200" cap="none" spc="0" normalizeH="0" baseline="0" noProof="0" dirty="0">
                <a:ln>
                  <a:noFill/>
                </a:ln>
                <a:solidFill>
                  <a:srgbClr val="585857"/>
                </a:solidFill>
                <a:effectLst/>
                <a:uLnTx/>
                <a:uFillTx/>
                <a:latin typeface="Arial"/>
                <a:ea typeface="+mn-ea"/>
                <a:cs typeface="Arial"/>
              </a:rPr>
              <a:t>CIMA AEMPS. </a:t>
            </a:r>
            <a:r>
              <a:rPr kumimoji="0" lang="es-ES" sz="800" i="0" u="none" strike="noStrike" kern="1200" cap="none" spc="0" normalizeH="0" baseline="0" noProof="0" dirty="0" err="1">
                <a:ln>
                  <a:noFill/>
                </a:ln>
                <a:solidFill>
                  <a:srgbClr val="585857"/>
                </a:solidFill>
                <a:effectLst/>
                <a:uLnTx/>
                <a:uFillTx/>
                <a:latin typeface="Arial"/>
                <a:ea typeface="+mn-ea"/>
                <a:cs typeface="Arial"/>
              </a:rPr>
              <a:t>Ony-Tec</a:t>
            </a:r>
            <a:r>
              <a:rPr kumimoji="0" lang="es-ES" sz="800" i="0" u="none" strike="noStrike" kern="1200" cap="none" spc="0" normalizeH="0" baseline="0" noProof="0" dirty="0">
                <a:ln>
                  <a:noFill/>
                </a:ln>
                <a:solidFill>
                  <a:srgbClr val="585857"/>
                </a:solidFill>
                <a:effectLst/>
                <a:uLnTx/>
                <a:uFillTx/>
                <a:latin typeface="Arial"/>
                <a:ea typeface="+mn-ea"/>
                <a:cs typeface="Arial"/>
              </a:rPr>
              <a:t>® Ficha Técnica (internet). Fecha de acceso: enero 2023. </a:t>
            </a:r>
            <a:r>
              <a:rPr kumimoji="0" lang="es-ES" sz="800" b="1" i="0" u="none" strike="noStrike" kern="1200" cap="none" spc="0" normalizeH="0" baseline="0" noProof="0" dirty="0">
                <a:ln>
                  <a:noFill/>
                </a:ln>
                <a:solidFill>
                  <a:srgbClr val="377E48"/>
                </a:solidFill>
                <a:effectLst/>
                <a:uLnTx/>
                <a:uFillTx/>
                <a:latin typeface="Arial"/>
                <a:ea typeface="+mn-ea"/>
                <a:cs typeface="Arial"/>
              </a:rPr>
              <a:t>7</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Iorizzo</a:t>
            </a:r>
            <a:r>
              <a:rPr kumimoji="0" lang="es-ES" sz="800" i="0" u="none" strike="noStrike" kern="1200" cap="none" spc="0" normalizeH="0" baseline="0" noProof="0" dirty="0">
                <a:ln>
                  <a:noFill/>
                </a:ln>
                <a:solidFill>
                  <a:srgbClr val="585857"/>
                </a:solidFill>
                <a:effectLst/>
                <a:uLnTx/>
                <a:uFillTx/>
                <a:latin typeface="Arial"/>
                <a:ea typeface="+mn-ea"/>
                <a:cs typeface="Arial"/>
              </a:rPr>
              <a:t> M, </a:t>
            </a:r>
            <a:r>
              <a:rPr kumimoji="0" lang="es-ES" sz="800" i="0" u="none" strike="noStrike" kern="1200" cap="none" spc="0" normalizeH="0" baseline="0" noProof="0" dirty="0" err="1">
                <a:ln>
                  <a:noFill/>
                </a:ln>
                <a:solidFill>
                  <a:srgbClr val="585857"/>
                </a:solidFill>
                <a:effectLst/>
                <a:uLnTx/>
                <a:uFillTx/>
                <a:latin typeface="Arial"/>
                <a:ea typeface="+mn-ea"/>
                <a:cs typeface="Arial"/>
              </a:rPr>
              <a:t>Hartmane</a:t>
            </a:r>
            <a:r>
              <a:rPr kumimoji="0" lang="es-ES" sz="800" i="0" u="none" strike="noStrike" kern="1200" cap="none" spc="0" normalizeH="0" baseline="0" noProof="0" dirty="0">
                <a:ln>
                  <a:noFill/>
                </a:ln>
                <a:solidFill>
                  <a:srgbClr val="585857"/>
                </a:solidFill>
                <a:effectLst/>
                <a:uLnTx/>
                <a:uFillTx/>
                <a:latin typeface="Arial"/>
                <a:ea typeface="+mn-ea"/>
                <a:cs typeface="Arial"/>
              </a:rPr>
              <a:t> I, </a:t>
            </a:r>
            <a:r>
              <a:rPr kumimoji="0" lang="es-ES" sz="800" i="0" u="none" strike="noStrike" kern="1200" cap="none" spc="0" normalizeH="0" baseline="0" noProof="0" dirty="0" err="1">
                <a:ln>
                  <a:noFill/>
                </a:ln>
                <a:solidFill>
                  <a:srgbClr val="585857"/>
                </a:solidFill>
                <a:effectLst/>
                <a:uLnTx/>
                <a:uFillTx/>
                <a:latin typeface="Arial"/>
                <a:ea typeface="+mn-ea"/>
                <a:cs typeface="Arial"/>
              </a:rPr>
              <a:t>Derveniece</a:t>
            </a:r>
            <a:r>
              <a:rPr kumimoji="0" lang="es-ES" sz="800" i="0" u="none" strike="noStrike" kern="1200" cap="none" spc="0" normalizeH="0" baseline="0" noProof="0" dirty="0">
                <a:ln>
                  <a:noFill/>
                </a:ln>
                <a:solidFill>
                  <a:srgbClr val="585857"/>
                </a:solidFill>
                <a:effectLst/>
                <a:uLnTx/>
                <a:uFillTx/>
                <a:latin typeface="Arial"/>
                <a:ea typeface="+mn-ea"/>
                <a:cs typeface="Arial"/>
              </a:rPr>
              <a:t> A, et al. </a:t>
            </a:r>
            <a:r>
              <a:rPr kumimoji="0" lang="es-ES" sz="800" i="0" u="none" strike="noStrike" kern="1200" cap="none" spc="0" normalizeH="0" baseline="0" noProof="0" dirty="0" err="1">
                <a:ln>
                  <a:noFill/>
                </a:ln>
                <a:solidFill>
                  <a:srgbClr val="585857"/>
                </a:solidFill>
                <a:effectLst/>
                <a:uLnTx/>
                <a:uFillTx/>
                <a:latin typeface="Arial"/>
                <a:ea typeface="+mn-ea"/>
                <a:cs typeface="Arial"/>
              </a:rPr>
              <a:t>Ciclopirox</a:t>
            </a:r>
            <a:r>
              <a:rPr kumimoji="0" lang="es-ES" sz="800" i="0" u="none" strike="noStrike" kern="1200" cap="none" spc="0" normalizeH="0" baseline="0" noProof="0" dirty="0">
                <a:ln>
                  <a:noFill/>
                </a:ln>
                <a:solidFill>
                  <a:srgbClr val="585857"/>
                </a:solidFill>
                <a:effectLst/>
                <a:uLnTx/>
                <a:uFillTx/>
                <a:latin typeface="Arial"/>
                <a:ea typeface="+mn-ea"/>
                <a:cs typeface="Arial"/>
              </a:rPr>
              <a:t> 8% HPCH </a:t>
            </a:r>
            <a:r>
              <a:rPr kumimoji="0" lang="es-ES" sz="800" i="0" u="none" strike="noStrike" kern="1200" cap="none" spc="0" normalizeH="0" baseline="0" noProof="0" dirty="0" err="1">
                <a:ln>
                  <a:noFill/>
                </a:ln>
                <a:solidFill>
                  <a:srgbClr val="585857"/>
                </a:solidFill>
                <a:effectLst/>
                <a:uLnTx/>
                <a:uFillTx/>
                <a:latin typeface="Arial"/>
                <a:ea typeface="+mn-ea"/>
                <a:cs typeface="Arial"/>
              </a:rPr>
              <a:t>Nail</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Lacquer</a:t>
            </a:r>
            <a:r>
              <a:rPr kumimoji="0" lang="es-ES" sz="800" i="0" u="none" strike="noStrike" kern="1200" cap="none" spc="0" normalizeH="0" baseline="0" noProof="0" dirty="0">
                <a:ln>
                  <a:noFill/>
                </a:ln>
                <a:solidFill>
                  <a:srgbClr val="585857"/>
                </a:solidFill>
                <a:effectLst/>
                <a:uLnTx/>
                <a:uFillTx/>
                <a:latin typeface="Arial"/>
                <a:ea typeface="+mn-ea"/>
                <a:cs typeface="Arial"/>
              </a:rPr>
              <a:t> in </a:t>
            </a:r>
            <a:r>
              <a:rPr kumimoji="0" lang="es-ES" sz="800" i="0" u="none" strike="noStrike" kern="1200" cap="none" spc="0" normalizeH="0" baseline="0" noProof="0" dirty="0" err="1">
                <a:ln>
                  <a:noFill/>
                </a:ln>
                <a:solidFill>
                  <a:srgbClr val="585857"/>
                </a:solidFill>
                <a:effectLst/>
                <a:uLnTx/>
                <a:uFillTx/>
                <a:latin typeface="Arial"/>
                <a:ea typeface="+mn-ea"/>
                <a:cs typeface="Arial"/>
              </a:rPr>
              <a:t>the</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Treatment</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of</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Mild-to-Moderate</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800" i="0" u="none" strike="noStrike" kern="1200" cap="none" spc="0" normalizeH="0" baseline="0" noProof="0" dirty="0">
                <a:ln>
                  <a:noFill/>
                </a:ln>
                <a:solidFill>
                  <a:srgbClr val="585857"/>
                </a:solidFill>
                <a:effectLst/>
                <a:uLnTx/>
                <a:uFillTx/>
                <a:latin typeface="Arial"/>
                <a:ea typeface="+mn-ea"/>
                <a:cs typeface="Arial"/>
              </a:rPr>
              <a:t>: A </a:t>
            </a:r>
            <a:r>
              <a:rPr kumimoji="0" lang="es-ES" sz="800" i="0" u="none" strike="noStrike" kern="1200" cap="none" spc="0" normalizeH="0" baseline="0" noProof="0" dirty="0" err="1">
                <a:ln>
                  <a:noFill/>
                </a:ln>
                <a:solidFill>
                  <a:srgbClr val="585857"/>
                </a:solidFill>
                <a:effectLst/>
                <a:uLnTx/>
                <a:uFillTx/>
                <a:latin typeface="Arial"/>
                <a:ea typeface="+mn-ea"/>
                <a:cs typeface="Arial"/>
              </a:rPr>
              <a:t>Randomized</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Double-Blind</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Amorolfine</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Controlled</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Study</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Using</a:t>
            </a:r>
            <a:r>
              <a:rPr kumimoji="0" lang="es-ES" sz="800" i="0" u="none" strike="noStrike" kern="1200" cap="none" spc="0" normalizeH="0" baseline="0" noProof="0" dirty="0">
                <a:ln>
                  <a:noFill/>
                </a:ln>
                <a:solidFill>
                  <a:srgbClr val="585857"/>
                </a:solidFill>
                <a:effectLst/>
                <a:uLnTx/>
                <a:uFillTx/>
                <a:latin typeface="Arial"/>
                <a:ea typeface="+mn-ea"/>
                <a:cs typeface="Arial"/>
              </a:rPr>
              <a:t> a </a:t>
            </a:r>
            <a:r>
              <a:rPr kumimoji="0" lang="es-ES" sz="800" i="0" u="none" strike="noStrike" kern="1200" cap="none" spc="0" normalizeH="0" baseline="0" noProof="0" dirty="0" err="1">
                <a:ln>
                  <a:noFill/>
                </a:ln>
                <a:solidFill>
                  <a:srgbClr val="585857"/>
                </a:solidFill>
                <a:effectLst/>
                <a:uLnTx/>
                <a:uFillTx/>
                <a:latin typeface="Arial"/>
                <a:ea typeface="+mn-ea"/>
                <a:cs typeface="Arial"/>
              </a:rPr>
              <a:t>Blinded</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Evaluator</a:t>
            </a:r>
            <a:r>
              <a:rPr kumimoji="0" lang="es-ES" sz="800" i="0" u="none" strike="noStrike" kern="1200" cap="none" spc="0" normalizeH="0" baseline="0" noProof="0" dirty="0">
                <a:ln>
                  <a:noFill/>
                </a:ln>
                <a:solidFill>
                  <a:srgbClr val="585857"/>
                </a:solidFill>
                <a:effectLst/>
                <a:uLnTx/>
                <a:uFillTx/>
                <a:latin typeface="Arial"/>
                <a:ea typeface="+mn-ea"/>
                <a:cs typeface="Arial"/>
              </a:rPr>
              <a:t>. Skin </a:t>
            </a:r>
            <a:r>
              <a:rPr kumimoji="0" lang="es-ES" sz="800" i="0" u="none" strike="noStrike" kern="1200" cap="none" spc="0" normalizeH="0" baseline="0" noProof="0" dirty="0" err="1">
                <a:ln>
                  <a:noFill/>
                </a:ln>
                <a:solidFill>
                  <a:srgbClr val="585857"/>
                </a:solidFill>
                <a:effectLst/>
                <a:uLnTx/>
                <a:uFillTx/>
                <a:latin typeface="Arial"/>
                <a:ea typeface="+mn-ea"/>
                <a:cs typeface="Arial"/>
              </a:rPr>
              <a:t>Appendage</a:t>
            </a:r>
            <a:r>
              <a:rPr kumimoji="0" lang="es-ES" sz="800" i="0" u="none" strike="noStrike" kern="1200" cap="none" spc="0" normalizeH="0" baseline="0" noProof="0" dirty="0">
                <a:ln>
                  <a:noFill/>
                </a:ln>
                <a:solidFill>
                  <a:srgbClr val="585857"/>
                </a:solidFill>
                <a:effectLst/>
                <a:uLnTx/>
                <a:uFillTx/>
                <a:latin typeface="Arial"/>
                <a:ea typeface="+mn-ea"/>
                <a:cs typeface="Arial"/>
              </a:rPr>
              <a:t> </a:t>
            </a:r>
            <a:r>
              <a:rPr kumimoji="0" lang="es-ES" sz="800" i="0" u="none" strike="noStrike" kern="1200" cap="none" spc="0" normalizeH="0" baseline="0" noProof="0" dirty="0" err="1">
                <a:ln>
                  <a:noFill/>
                </a:ln>
                <a:solidFill>
                  <a:srgbClr val="585857"/>
                </a:solidFill>
                <a:effectLst/>
                <a:uLnTx/>
                <a:uFillTx/>
                <a:latin typeface="Arial"/>
                <a:ea typeface="+mn-ea"/>
                <a:cs typeface="Arial"/>
              </a:rPr>
              <a:t>Disord</a:t>
            </a:r>
            <a:r>
              <a:rPr kumimoji="0" lang="es-ES" sz="800" i="0" u="none" strike="noStrike" kern="1200" cap="none" spc="0" normalizeH="0" baseline="0" noProof="0" dirty="0">
                <a:ln>
                  <a:noFill/>
                </a:ln>
                <a:solidFill>
                  <a:srgbClr val="585857"/>
                </a:solidFill>
                <a:effectLst/>
                <a:uLnTx/>
                <a:uFillTx/>
                <a:latin typeface="Arial"/>
                <a:ea typeface="+mn-ea"/>
                <a:cs typeface="Arial"/>
              </a:rPr>
              <a:t>. 2016;1(3):134-40.</a:t>
            </a:r>
            <a:endParaRPr kumimoji="0" lang="en-US" sz="1800" i="0" u="none" strike="noStrike" kern="1200" cap="none" spc="0" normalizeH="0" baseline="0" noProof="0" dirty="0">
              <a:ln>
                <a:noFill/>
              </a:ln>
              <a:solidFill>
                <a:srgbClr val="585857"/>
              </a:solidFill>
              <a:effectLst/>
              <a:uLnTx/>
              <a:uFillTx/>
              <a:latin typeface="Calibri" panose="020F0502020204030204"/>
              <a:ea typeface="+mn-ea"/>
              <a:cs typeface="Calibri"/>
            </a:endParaRPr>
          </a:p>
        </p:txBody>
      </p:sp>
      <p:sp>
        <p:nvSpPr>
          <p:cNvPr id="2" name="CuadroTexto 1">
            <a:extLst>
              <a:ext uri="{FF2B5EF4-FFF2-40B4-BE49-F238E27FC236}">
                <a16:creationId xmlns:a16="http://schemas.microsoft.com/office/drawing/2014/main" id="{8FBB9B37-3F21-DAB5-3D05-4EC3FABCDE15}"/>
              </a:ext>
            </a:extLst>
          </p:cNvPr>
          <p:cNvSpPr txBox="1"/>
          <p:nvPr/>
        </p:nvSpPr>
        <p:spPr>
          <a:xfrm>
            <a:off x="891219" y="1828509"/>
            <a:ext cx="2349131" cy="369332"/>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srgbClr val="377E48"/>
                </a:solidFill>
                <a:uLnTx/>
                <a:uFillTx/>
                <a:latin typeface="Arial" panose="020B0604020202020204" pitchFamily="34" charset="0"/>
                <a:cs typeface="Arial" panose="020B0604020202020204" pitchFamily="34" charset="0"/>
              </a:rPr>
              <a:t>CONCLUSIONES</a:t>
            </a:r>
          </a:p>
        </p:txBody>
      </p:sp>
      <p:sp>
        <p:nvSpPr>
          <p:cNvPr id="4" name="Marcador de contenido 3">
            <a:extLst>
              <a:ext uri="{FF2B5EF4-FFF2-40B4-BE49-F238E27FC236}">
                <a16:creationId xmlns:a16="http://schemas.microsoft.com/office/drawing/2014/main" id="{AA0EACEE-A79B-F265-038E-20AED7DC5186}"/>
              </a:ext>
            </a:extLst>
          </p:cNvPr>
          <p:cNvSpPr txBox="1">
            <a:spLocks/>
          </p:cNvSpPr>
          <p:nvPr/>
        </p:nvSpPr>
        <p:spPr>
          <a:xfrm>
            <a:off x="589934" y="2422130"/>
            <a:ext cx="10817225" cy="26931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1800"/>
              </a:spcAft>
              <a:buClr>
                <a:srgbClr val="377E48"/>
              </a:buClr>
              <a:buSzTx/>
              <a:buBlip>
                <a:blip r:embed="rId5"/>
              </a:buBlip>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Este caso muestra la eficacia de </a:t>
            </a:r>
            <a:r>
              <a:rPr kumimoji="0" lang="es-ES" sz="1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Ony-Tec</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s-ES" sz="1600" b="1" dirty="0">
                <a:solidFill>
                  <a:srgbClr val="377E48"/>
                </a:solidFill>
                <a:latin typeface="Arial" panose="020B0604020202020204" pitchFamily="34" charset="0"/>
                <a:cs typeface="Arial" panose="020B0604020202020204" pitchFamily="34" charset="0"/>
              </a:rPr>
              <a:t>contra los hongos no dermatofitos</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responsables de aproximadamente el 20% de los casos de onicomicosis</a:t>
            </a:r>
            <a:r>
              <a:rPr lang="es-ES" sz="1600" baseline="30000" dirty="0">
                <a:solidFill>
                  <a:prstClr val="black"/>
                </a:solidFill>
                <a:latin typeface="Arial" panose="020B0604020202020204" pitchFamily="34" charset="0"/>
                <a:cs typeface="Arial" panose="020B0604020202020204" pitchFamily="34" charset="0"/>
              </a:rPr>
              <a:t>1</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y que a menudo, </a:t>
            </a:r>
            <a:r>
              <a:rPr lang="es-ES" sz="1600" b="1" dirty="0">
                <a:solidFill>
                  <a:srgbClr val="377E48"/>
                </a:solidFill>
                <a:latin typeface="Arial" panose="020B0604020202020204" pitchFamily="34" charset="0"/>
                <a:cs typeface="Arial" panose="020B0604020202020204" pitchFamily="34" charset="0"/>
              </a:rPr>
              <a:t>no responden a los antifúngicos</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2</a:t>
            </a:r>
          </a:p>
          <a:p>
            <a:pPr marR="0" lvl="0" algn="l" defTabSz="914400" rtl="0" eaLnBrk="1" fontAlgn="auto" latinLnBrk="0" hangingPunct="1">
              <a:lnSpc>
                <a:spcPct val="90000"/>
              </a:lnSpc>
              <a:spcBef>
                <a:spcPts val="1000"/>
              </a:spcBef>
              <a:spcAft>
                <a:spcPts val="1800"/>
              </a:spcAft>
              <a:buClr>
                <a:srgbClr val="377E48"/>
              </a:buClr>
              <a:buSzTx/>
              <a:buBlip>
                <a:blip r:embed="rId5"/>
              </a:buBlip>
              <a:tabLst/>
              <a:defRPr/>
            </a:pPr>
            <a:r>
              <a:rPr lang="es-ES" sz="1600" dirty="0">
                <a:solidFill>
                  <a:prstClr val="black"/>
                </a:solidFill>
                <a:latin typeface="Arial" panose="020B0604020202020204" pitchFamily="34" charset="0"/>
                <a:cs typeface="Arial" panose="020B0604020202020204" pitchFamily="34" charset="0"/>
              </a:rPr>
              <a:t>La onicomicosis causada por hongos no dermatofitos es difícil de curar</a:t>
            </a:r>
            <a:r>
              <a:rPr lang="es-ES" sz="1600" baseline="30000" dirty="0">
                <a:solidFill>
                  <a:prstClr val="black"/>
                </a:solidFill>
                <a:latin typeface="Arial" panose="020B0604020202020204" pitchFamily="34" charset="0"/>
                <a:cs typeface="Arial" panose="020B0604020202020204" pitchFamily="34" charset="0"/>
              </a:rPr>
              <a:t>3</a:t>
            </a:r>
            <a:r>
              <a:rPr lang="es-ES" sz="1600" dirty="0">
                <a:solidFill>
                  <a:prstClr val="black"/>
                </a:solidFill>
                <a:latin typeface="Arial" panose="020B0604020202020204" pitchFamily="34" charset="0"/>
                <a:cs typeface="Arial" panose="020B0604020202020204" pitchFamily="34" charset="0"/>
              </a:rPr>
              <a:t> y el éxito de los medicamentos tópicos depende en gran medida de la </a:t>
            </a:r>
            <a:r>
              <a:rPr lang="es-ES" sz="1600" b="1" dirty="0">
                <a:solidFill>
                  <a:srgbClr val="377E48"/>
                </a:solidFill>
                <a:latin typeface="Arial" panose="020B0604020202020204" pitchFamily="34" charset="0"/>
                <a:cs typeface="Arial" panose="020B0604020202020204" pitchFamily="34" charset="0"/>
              </a:rPr>
              <a:t>capacidad de concentrar el fármaco en el lugar de acción</a:t>
            </a:r>
            <a:r>
              <a:rPr lang="es-ES" sz="1600" baseline="30000" dirty="0">
                <a:solidFill>
                  <a:prstClr val="black"/>
                </a:solidFill>
                <a:latin typeface="Arial" panose="020B0604020202020204" pitchFamily="34" charset="0"/>
                <a:cs typeface="Arial" panose="020B0604020202020204" pitchFamily="34" charset="0"/>
              </a:rPr>
              <a:t>4</a:t>
            </a:r>
            <a:r>
              <a:rPr lang="es-ES" sz="1600" dirty="0">
                <a:solidFill>
                  <a:prstClr val="black"/>
                </a:solidFill>
                <a:latin typeface="Arial" panose="020B0604020202020204" pitchFamily="34" charset="0"/>
                <a:cs typeface="Arial" panose="020B0604020202020204" pitchFamily="34" charset="0"/>
              </a:rPr>
              <a:t>.</a:t>
            </a:r>
          </a:p>
          <a:p>
            <a:pPr marR="0" lvl="0" algn="l" defTabSz="914400" rtl="0" eaLnBrk="1" fontAlgn="auto" latinLnBrk="0" hangingPunct="1">
              <a:lnSpc>
                <a:spcPct val="90000"/>
              </a:lnSpc>
              <a:spcBef>
                <a:spcPts val="1000"/>
              </a:spcBef>
              <a:spcAft>
                <a:spcPts val="1800"/>
              </a:spcAft>
              <a:buClr>
                <a:srgbClr val="377E48"/>
              </a:buClr>
              <a:buSzTx/>
              <a:buBlip>
                <a:blip r:embed="rId5"/>
              </a:buBlip>
              <a:tabLst/>
              <a:defRPr/>
            </a:pPr>
            <a:r>
              <a:rPr lang="es-ES" sz="1600" dirty="0" err="1">
                <a:solidFill>
                  <a:prstClr val="black"/>
                </a:solidFill>
                <a:latin typeface="Arial" panose="020B0604020202020204" pitchFamily="34" charset="0"/>
                <a:cs typeface="Arial" panose="020B0604020202020204" pitchFamily="34" charset="0"/>
              </a:rPr>
              <a:t>Ony-Tec</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a:t>
            </a:r>
            <a:r>
              <a:rPr lang="es-ES" sz="1600" dirty="0">
                <a:solidFill>
                  <a:prstClr val="black"/>
                </a:solidFill>
                <a:latin typeface="Arial" panose="020B0604020202020204" pitchFamily="34" charset="0"/>
                <a:cs typeface="Arial" panose="020B0604020202020204" pitchFamily="34" charset="0"/>
              </a:rPr>
              <a:t> tiene una </a:t>
            </a:r>
            <a:r>
              <a:rPr lang="es-ES" sz="1600" b="1" dirty="0">
                <a:solidFill>
                  <a:srgbClr val="377E48"/>
                </a:solidFill>
                <a:latin typeface="Arial" panose="020B0604020202020204" pitchFamily="34" charset="0"/>
                <a:cs typeface="Arial" panose="020B0604020202020204" pitchFamily="34" charset="0"/>
              </a:rPr>
              <a:t>amplia actividad antifúngica frente a dermatofitos, levaduras y otros hongos no dermatofitos</a:t>
            </a:r>
            <a:r>
              <a:rPr lang="es-ES" sz="1600" baseline="30000" dirty="0">
                <a:solidFill>
                  <a:prstClr val="black"/>
                </a:solidFill>
                <a:latin typeface="Arial" panose="020B0604020202020204" pitchFamily="34" charset="0"/>
                <a:cs typeface="Arial" panose="020B0604020202020204" pitchFamily="34" charset="0"/>
              </a:rPr>
              <a:t>5,6</a:t>
            </a:r>
          </a:p>
          <a:p>
            <a:pPr marR="0" lvl="0" algn="l" defTabSz="914400" rtl="0" eaLnBrk="1" fontAlgn="auto" latinLnBrk="0" hangingPunct="1">
              <a:lnSpc>
                <a:spcPct val="90000"/>
              </a:lnSpc>
              <a:spcBef>
                <a:spcPts val="1000"/>
              </a:spcBef>
              <a:spcAft>
                <a:spcPts val="1800"/>
              </a:spcAft>
              <a:buClr>
                <a:srgbClr val="377E48"/>
              </a:buClr>
              <a:buSzTx/>
              <a:buBlip>
                <a:blip r:embed="rId5"/>
              </a:buBlip>
              <a:tabLst/>
              <a:defRPr/>
            </a:pPr>
            <a:r>
              <a:rPr lang="en-GB" sz="1600" dirty="0" err="1">
                <a:solidFill>
                  <a:prstClr val="black"/>
                </a:solidFill>
                <a:latin typeface="Arial" panose="020B0604020202020204" pitchFamily="34" charset="0"/>
                <a:cs typeface="Arial" panose="020B0604020202020204" pitchFamily="34" charset="0"/>
              </a:rPr>
              <a:t>Ony</a:t>
            </a:r>
            <a:r>
              <a:rPr lang="en-GB" sz="1600" dirty="0">
                <a:solidFill>
                  <a:prstClr val="black"/>
                </a:solidFill>
                <a:latin typeface="Arial" panose="020B0604020202020204" pitchFamily="34" charset="0"/>
                <a:cs typeface="Arial" panose="020B0604020202020204" pitchFamily="34" charset="0"/>
              </a:rPr>
              <a:t>-Tec</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a:t>
            </a:r>
            <a:r>
              <a:rPr lang="en-GB" sz="1600" dirty="0">
                <a:solidFill>
                  <a:prstClr val="black"/>
                </a:solidFill>
                <a:latin typeface="Arial" panose="020B0604020202020204" pitchFamily="34" charset="0"/>
                <a:cs typeface="Arial" panose="020B0604020202020204" pitchFamily="34" charset="0"/>
              </a:rPr>
              <a:t> </a:t>
            </a:r>
            <a:r>
              <a:rPr lang="en-GB" sz="1600" b="1" dirty="0">
                <a:solidFill>
                  <a:srgbClr val="377E48"/>
                </a:solidFill>
                <a:latin typeface="Arial" panose="020B0604020202020204" pitchFamily="34" charset="0"/>
                <a:cs typeface="Arial" panose="020B0604020202020204" pitchFamily="34" charset="0"/>
              </a:rPr>
              <a:t>no genera </a:t>
            </a:r>
            <a:r>
              <a:rPr lang="en-GB" sz="1600" b="1" dirty="0" err="1">
                <a:solidFill>
                  <a:srgbClr val="377E48"/>
                </a:solidFill>
                <a:latin typeface="Arial" panose="020B0604020202020204" pitchFamily="34" charset="0"/>
                <a:cs typeface="Arial" panose="020B0604020202020204" pitchFamily="34" charset="0"/>
              </a:rPr>
              <a:t>resistencia</a:t>
            </a:r>
            <a:r>
              <a:rPr lang="en-GB" sz="1600" b="1" dirty="0">
                <a:solidFill>
                  <a:srgbClr val="377E48"/>
                </a:solidFill>
                <a:latin typeface="Arial" panose="020B0604020202020204" pitchFamily="34" charset="0"/>
                <a:cs typeface="Arial" panose="020B0604020202020204" pitchFamily="34" charset="0"/>
              </a:rPr>
              <a:t> fúngica</a:t>
            </a:r>
            <a:r>
              <a:rPr lang="en-GB" sz="1600" baseline="30000" dirty="0">
                <a:solidFill>
                  <a:prstClr val="black"/>
                </a:solidFill>
                <a:latin typeface="Arial" panose="020B0604020202020204" pitchFamily="34" charset="0"/>
                <a:cs typeface="Arial" panose="020B0604020202020204" pitchFamily="34" charset="0"/>
              </a:rPr>
              <a:t>7</a:t>
            </a:r>
            <a:r>
              <a:rPr lang="en-GB" sz="16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9358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720116-89D5-5344-8CE4-2DA7D7C9A2C3}"/>
              </a:ext>
            </a:extLst>
          </p:cNvPr>
          <p:cNvSpPr>
            <a:spLocks noGrp="1"/>
          </p:cNvSpPr>
          <p:nvPr>
            <p:ph type="ctrTitle"/>
          </p:nvPr>
        </p:nvSpPr>
        <p:spPr/>
        <p:txBody>
          <a:bodyPr/>
          <a:lstStyle/>
          <a:p>
            <a:r>
              <a:rPr lang="es-ES_tradnl" dirty="0"/>
              <a:t>Gracias!</a:t>
            </a:r>
            <a:endParaRPr lang="es-ES" dirty="0"/>
          </a:p>
        </p:txBody>
      </p:sp>
    </p:spTree>
    <p:extLst>
      <p:ext uri="{BB962C8B-B14F-4D97-AF65-F5344CB8AC3E}">
        <p14:creationId xmlns:p14="http://schemas.microsoft.com/office/powerpoint/2010/main" val="3244951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48023AFD-E274-2241-942F-16030FEA0EA2}"/>
              </a:ext>
            </a:extLst>
          </p:cNvPr>
          <p:cNvPicPr>
            <a:picLocks noChangeAspect="1"/>
          </p:cNvPicPr>
          <p:nvPr/>
        </p:nvPicPr>
        <p:blipFill>
          <a:blip r:embed="rId3"/>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87CB9E61-324A-DA41-A71F-EAE690803B15}"/>
              </a:ext>
            </a:extLst>
          </p:cNvPr>
          <p:cNvPicPr>
            <a:picLocks noChangeAspect="1"/>
          </p:cNvPicPr>
          <p:nvPr/>
        </p:nvPicPr>
        <p:blipFill rotWithShape="1">
          <a:blip r:embed="rId4"/>
          <a:srcRect l="1" r="-82227" b="36842"/>
          <a:stretch/>
        </p:blipFill>
        <p:spPr>
          <a:xfrm>
            <a:off x="383720" y="441325"/>
            <a:ext cx="83312" cy="548628"/>
          </a:xfrm>
          <a:prstGeom prst="rect">
            <a:avLst/>
          </a:prstGeom>
        </p:spPr>
      </p:pic>
      <p:sp>
        <p:nvSpPr>
          <p:cNvPr id="6" name="CuadroTexto 5">
            <a:extLst>
              <a:ext uri="{FF2B5EF4-FFF2-40B4-BE49-F238E27FC236}">
                <a16:creationId xmlns:a16="http://schemas.microsoft.com/office/drawing/2014/main" id="{269C0A04-70FC-B14C-9A0D-1E9CEAEB215F}"/>
              </a:ext>
            </a:extLst>
          </p:cNvPr>
          <p:cNvSpPr txBox="1"/>
          <p:nvPr/>
        </p:nvSpPr>
        <p:spPr>
          <a:xfrm>
            <a:off x="589935" y="441325"/>
            <a:ext cx="11135033" cy="584775"/>
          </a:xfrm>
          <a:prstGeom prst="rect">
            <a:avLst/>
          </a:prstGeom>
          <a:noFill/>
        </p:spPr>
        <p:txBody>
          <a:bodyPr wrap="square" rtlCol="0">
            <a:spAutoFit/>
          </a:bodyPr>
          <a:lstStyle/>
          <a:p>
            <a:r>
              <a:rPr lang="es-ES" sz="3200" b="1">
                <a:solidFill>
                  <a:srgbClr val="07F0BF"/>
                </a:solidFill>
                <a:latin typeface="Arial" panose="020B0604020202020204" pitchFamily="34" charset="0"/>
                <a:cs typeface="Arial" panose="020B0604020202020204" pitchFamily="34" charset="0"/>
              </a:rPr>
              <a:t>Ony-Tec</a:t>
            </a:r>
            <a:r>
              <a:rPr lang="es-ES" sz="3200" b="1" baseline="30000">
                <a:solidFill>
                  <a:srgbClr val="07F0BF"/>
                </a:solidFill>
                <a:latin typeface="Arial" panose="020B0604020202020204" pitchFamily="34" charset="0"/>
                <a:cs typeface="Arial" panose="020B0604020202020204" pitchFamily="34" charset="0"/>
              </a:rPr>
              <a:t>®</a:t>
            </a:r>
            <a:r>
              <a:rPr lang="es-ES" sz="3200" b="1">
                <a:solidFill>
                  <a:srgbClr val="07F0BF"/>
                </a:solidFill>
                <a:latin typeface="Arial" panose="020B0604020202020204" pitchFamily="34" charset="0"/>
                <a:cs typeface="Arial" panose="020B0604020202020204" pitchFamily="34" charset="0"/>
              </a:rPr>
              <a:t> &amp; </a:t>
            </a:r>
            <a:r>
              <a:rPr lang="es-ES" sz="3200" b="1" err="1">
                <a:solidFill>
                  <a:srgbClr val="07F0BF"/>
                </a:solidFill>
                <a:latin typeface="Arial" panose="020B0604020202020204" pitchFamily="34" charset="0"/>
                <a:cs typeface="Arial" panose="020B0604020202020204" pitchFamily="34" charset="0"/>
              </a:rPr>
              <a:t>Almirall</a:t>
            </a:r>
            <a:endParaRPr lang="es-ES" sz="3200" b="1">
              <a:solidFill>
                <a:srgbClr val="07F0BF"/>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E351C46B-ED9A-F645-A61B-50BB85CB0C7B}"/>
              </a:ext>
            </a:extLst>
          </p:cNvPr>
          <p:cNvSpPr txBox="1"/>
          <p:nvPr/>
        </p:nvSpPr>
        <p:spPr>
          <a:xfrm>
            <a:off x="593546" y="1532172"/>
            <a:ext cx="1017639" cy="707886"/>
          </a:xfrm>
          <a:prstGeom prst="rect">
            <a:avLst/>
          </a:prstGeom>
          <a:noFill/>
        </p:spPr>
        <p:txBody>
          <a:bodyPr wrap="square" rtlCol="0">
            <a:spAutoFit/>
          </a:bodyPr>
          <a:lstStyle/>
          <a:p>
            <a:pPr algn="ctr"/>
            <a:r>
              <a:rPr lang="es-ES" sz="4000" b="1">
                <a:solidFill>
                  <a:srgbClr val="07F0BF"/>
                </a:solidFill>
                <a:latin typeface="Arial" panose="020B0604020202020204" pitchFamily="34" charset="0"/>
                <a:cs typeface="Arial" panose="020B0604020202020204" pitchFamily="34" charset="0"/>
              </a:rPr>
              <a:t>01</a:t>
            </a:r>
          </a:p>
        </p:txBody>
      </p:sp>
      <p:sp>
        <p:nvSpPr>
          <p:cNvPr id="9" name="CuadroTexto 8">
            <a:extLst>
              <a:ext uri="{FF2B5EF4-FFF2-40B4-BE49-F238E27FC236}">
                <a16:creationId xmlns:a16="http://schemas.microsoft.com/office/drawing/2014/main" id="{11FDD332-4C7C-204B-93CA-9C314CEF729C}"/>
              </a:ext>
            </a:extLst>
          </p:cNvPr>
          <p:cNvSpPr txBox="1"/>
          <p:nvPr/>
        </p:nvSpPr>
        <p:spPr>
          <a:xfrm>
            <a:off x="589935" y="2537411"/>
            <a:ext cx="1017639" cy="707886"/>
          </a:xfrm>
          <a:prstGeom prst="rect">
            <a:avLst/>
          </a:prstGeom>
          <a:noFill/>
        </p:spPr>
        <p:txBody>
          <a:bodyPr wrap="square" rtlCol="0">
            <a:spAutoFit/>
          </a:bodyPr>
          <a:lstStyle/>
          <a:p>
            <a:pPr algn="ctr"/>
            <a:r>
              <a:rPr lang="es-ES" sz="4000" b="1">
                <a:solidFill>
                  <a:srgbClr val="07F0BF"/>
                </a:solidFill>
                <a:latin typeface="Arial" panose="020B0604020202020204" pitchFamily="34" charset="0"/>
                <a:cs typeface="Arial" panose="020B0604020202020204" pitchFamily="34" charset="0"/>
              </a:rPr>
              <a:t>02</a:t>
            </a:r>
          </a:p>
        </p:txBody>
      </p:sp>
      <p:sp>
        <p:nvSpPr>
          <p:cNvPr id="10" name="CuadroTexto 9">
            <a:extLst>
              <a:ext uri="{FF2B5EF4-FFF2-40B4-BE49-F238E27FC236}">
                <a16:creationId xmlns:a16="http://schemas.microsoft.com/office/drawing/2014/main" id="{136495D6-76F9-9944-A698-C30F59A45C44}"/>
              </a:ext>
            </a:extLst>
          </p:cNvPr>
          <p:cNvSpPr txBox="1"/>
          <p:nvPr/>
        </p:nvSpPr>
        <p:spPr>
          <a:xfrm>
            <a:off x="589934" y="3634994"/>
            <a:ext cx="1017639" cy="707886"/>
          </a:xfrm>
          <a:prstGeom prst="rect">
            <a:avLst/>
          </a:prstGeom>
          <a:noFill/>
        </p:spPr>
        <p:txBody>
          <a:bodyPr wrap="square" rtlCol="0">
            <a:spAutoFit/>
          </a:bodyPr>
          <a:lstStyle/>
          <a:p>
            <a:pPr algn="ctr"/>
            <a:r>
              <a:rPr lang="es-ES" sz="4000" b="1">
                <a:solidFill>
                  <a:srgbClr val="07F0BF"/>
                </a:solidFill>
                <a:latin typeface="Arial" panose="020B0604020202020204" pitchFamily="34" charset="0"/>
                <a:cs typeface="Arial" panose="020B0604020202020204" pitchFamily="34" charset="0"/>
              </a:rPr>
              <a:t>03</a:t>
            </a:r>
          </a:p>
        </p:txBody>
      </p:sp>
      <p:sp>
        <p:nvSpPr>
          <p:cNvPr id="11" name="CuadroTexto 10">
            <a:extLst>
              <a:ext uri="{FF2B5EF4-FFF2-40B4-BE49-F238E27FC236}">
                <a16:creationId xmlns:a16="http://schemas.microsoft.com/office/drawing/2014/main" id="{44DA87A7-40D1-894E-92CB-21700BBBA76E}"/>
              </a:ext>
            </a:extLst>
          </p:cNvPr>
          <p:cNvSpPr txBox="1"/>
          <p:nvPr/>
        </p:nvSpPr>
        <p:spPr>
          <a:xfrm>
            <a:off x="1607573" y="1754072"/>
            <a:ext cx="9818815" cy="369332"/>
          </a:xfrm>
          <a:prstGeom prst="rect">
            <a:avLst/>
          </a:prstGeom>
          <a:noFill/>
        </p:spPr>
        <p:txBody>
          <a:bodyPr wrap="square" rtlCol="0">
            <a:spAutoFit/>
          </a:bodyPr>
          <a:lstStyle/>
          <a:p>
            <a:r>
              <a:rPr lang="es-ES">
                <a:solidFill>
                  <a:schemeClr val="bg1"/>
                </a:solidFill>
                <a:latin typeface="Arial" panose="020B0604020202020204" pitchFamily="34" charset="0"/>
                <a:cs typeface="Arial" panose="020B0604020202020204" pitchFamily="34" charset="0"/>
              </a:rPr>
              <a:t>Una solución líder e innovadora con más de 10 años de experiencia en el mercado.</a:t>
            </a:r>
            <a:r>
              <a:rPr lang="es-ES" baseline="30000">
                <a:solidFill>
                  <a:schemeClr val="bg1"/>
                </a:solidFill>
                <a:latin typeface="Arial" panose="020B0604020202020204" pitchFamily="34" charset="0"/>
                <a:cs typeface="Arial" panose="020B0604020202020204" pitchFamily="34" charset="0"/>
              </a:rPr>
              <a:t>1</a:t>
            </a:r>
          </a:p>
        </p:txBody>
      </p:sp>
      <p:sp>
        <p:nvSpPr>
          <p:cNvPr id="14" name="CuadroTexto 13">
            <a:extLst>
              <a:ext uri="{FF2B5EF4-FFF2-40B4-BE49-F238E27FC236}">
                <a16:creationId xmlns:a16="http://schemas.microsoft.com/office/drawing/2014/main" id="{589F361E-CDC8-0945-A2F8-D2F36378C8F1}"/>
              </a:ext>
            </a:extLst>
          </p:cNvPr>
          <p:cNvSpPr txBox="1"/>
          <p:nvPr/>
        </p:nvSpPr>
        <p:spPr>
          <a:xfrm>
            <a:off x="1607574" y="2574077"/>
            <a:ext cx="10426330" cy="646331"/>
          </a:xfrm>
          <a:prstGeom prst="rect">
            <a:avLst/>
          </a:prstGeom>
          <a:noFill/>
        </p:spPr>
        <p:txBody>
          <a:bodyPr wrap="square" rtlCol="0">
            <a:spAutoFit/>
          </a:bodyPr>
          <a:lstStyle/>
          <a:p>
            <a:r>
              <a:rPr lang="es-ES">
                <a:solidFill>
                  <a:schemeClr val="bg1"/>
                </a:solidFill>
                <a:latin typeface="Arial" panose="020B0604020202020204" pitchFamily="34" charset="0"/>
                <a:cs typeface="Arial" panose="020B0604020202020204" pitchFamily="34" charset="0"/>
              </a:rPr>
              <a:t>Un tratamiento para las infecciones por hongos leves y moderadas con múltiples ventajas: mayor eficacia,*</a:t>
            </a:r>
            <a:r>
              <a:rPr lang="es-ES" baseline="30000">
                <a:solidFill>
                  <a:schemeClr val="bg1"/>
                </a:solidFill>
                <a:latin typeface="Arial" panose="020B0604020202020204" pitchFamily="34" charset="0"/>
                <a:cs typeface="Arial" panose="020B0604020202020204" pitchFamily="34" charset="0"/>
              </a:rPr>
              <a:t>,2,3</a:t>
            </a:r>
            <a:r>
              <a:rPr lang="es-ES">
                <a:solidFill>
                  <a:schemeClr val="bg1"/>
                </a:solidFill>
                <a:latin typeface="Arial" panose="020B0604020202020204" pitchFamily="34" charset="0"/>
                <a:cs typeface="Arial" panose="020B0604020202020204" pitchFamily="34" charset="0"/>
              </a:rPr>
              <a:t> mejor penetración,</a:t>
            </a:r>
            <a:r>
              <a:rPr lang="es-ES" baseline="30000">
                <a:solidFill>
                  <a:schemeClr val="bg1"/>
                </a:solidFill>
                <a:latin typeface="Arial" panose="020B0604020202020204" pitchFamily="34" charset="0"/>
                <a:cs typeface="Arial" panose="020B0604020202020204" pitchFamily="34" charset="0"/>
              </a:rPr>
              <a:t>*,4,5 </a:t>
            </a:r>
            <a:r>
              <a:rPr lang="es-ES">
                <a:solidFill>
                  <a:schemeClr val="bg1"/>
                </a:solidFill>
                <a:latin typeface="Arial" panose="020B0604020202020204" pitchFamily="34" charset="0"/>
                <a:cs typeface="Arial" panose="020B0604020202020204" pitchFamily="34" charset="0"/>
              </a:rPr>
              <a:t>fácil aplicación,</a:t>
            </a:r>
            <a:r>
              <a:rPr lang="es-ES" baseline="30000">
                <a:solidFill>
                  <a:schemeClr val="bg1"/>
                </a:solidFill>
                <a:latin typeface="Arial" panose="020B0604020202020204" pitchFamily="34" charset="0"/>
                <a:cs typeface="Arial" panose="020B0604020202020204" pitchFamily="34" charset="0"/>
              </a:rPr>
              <a:t>1,2</a:t>
            </a:r>
            <a:r>
              <a:rPr lang="es-ES">
                <a:solidFill>
                  <a:schemeClr val="bg1"/>
                </a:solidFill>
                <a:latin typeface="Arial" panose="020B0604020202020204" pitchFamily="34" charset="0"/>
                <a:cs typeface="Arial" panose="020B0604020202020204" pitchFamily="34" charset="0"/>
              </a:rPr>
              <a:t> seguridad</a:t>
            </a:r>
            <a:r>
              <a:rPr lang="es-ES" baseline="30000">
                <a:solidFill>
                  <a:schemeClr val="bg1"/>
                </a:solidFill>
                <a:latin typeface="Arial" panose="020B0604020202020204" pitchFamily="34" charset="0"/>
                <a:cs typeface="Arial" panose="020B0604020202020204" pitchFamily="34" charset="0"/>
              </a:rPr>
              <a:t>1</a:t>
            </a:r>
            <a:r>
              <a:rPr lang="es-ES">
                <a:solidFill>
                  <a:schemeClr val="bg1"/>
                </a:solidFill>
                <a:latin typeface="Arial" panose="020B0604020202020204" pitchFamily="34" charset="0"/>
                <a:cs typeface="Arial" panose="020B0604020202020204" pitchFamily="34" charset="0"/>
              </a:rPr>
              <a:t> y tolerabilidad.</a:t>
            </a:r>
            <a:r>
              <a:rPr lang="es-ES" baseline="30000">
                <a:solidFill>
                  <a:schemeClr val="bg1"/>
                </a:solidFill>
                <a:latin typeface="Arial" panose="020B0604020202020204" pitchFamily="34" charset="0"/>
                <a:cs typeface="Arial" panose="020B0604020202020204" pitchFamily="34" charset="0"/>
              </a:rPr>
              <a:t>1,2</a:t>
            </a:r>
          </a:p>
        </p:txBody>
      </p:sp>
      <p:sp>
        <p:nvSpPr>
          <p:cNvPr id="15" name="CuadroTexto 14">
            <a:extLst>
              <a:ext uri="{FF2B5EF4-FFF2-40B4-BE49-F238E27FC236}">
                <a16:creationId xmlns:a16="http://schemas.microsoft.com/office/drawing/2014/main" id="{B022FF9F-5152-7741-BAF5-DD16EE0A2F11}"/>
              </a:ext>
            </a:extLst>
          </p:cNvPr>
          <p:cNvSpPr txBox="1"/>
          <p:nvPr/>
        </p:nvSpPr>
        <p:spPr>
          <a:xfrm>
            <a:off x="1516179" y="3631505"/>
            <a:ext cx="9583686" cy="646331"/>
          </a:xfrm>
          <a:prstGeom prst="rect">
            <a:avLst/>
          </a:prstGeom>
          <a:noFill/>
        </p:spPr>
        <p:txBody>
          <a:bodyPr wrap="square" rtlCol="0">
            <a:spAutoFit/>
          </a:bodyPr>
          <a:lstStyle/>
          <a:p>
            <a:r>
              <a:rPr lang="es-ES">
                <a:solidFill>
                  <a:schemeClr val="bg1"/>
                </a:solidFill>
                <a:latin typeface="Arial" panose="020B0604020202020204" pitchFamily="34" charset="0"/>
                <a:cs typeface="Arial" panose="020B0604020202020204" pitchFamily="34" charset="0"/>
              </a:rPr>
              <a:t>La experiencia y la ciencia de </a:t>
            </a:r>
            <a:r>
              <a:rPr lang="es-ES" err="1">
                <a:solidFill>
                  <a:schemeClr val="bg1"/>
                </a:solidFill>
                <a:latin typeface="Arial" panose="020B0604020202020204" pitchFamily="34" charset="0"/>
                <a:cs typeface="Arial" panose="020B0604020202020204" pitchFamily="34" charset="0"/>
              </a:rPr>
              <a:t>Almirall</a:t>
            </a:r>
            <a:r>
              <a:rPr lang="es-ES">
                <a:solidFill>
                  <a:schemeClr val="bg1"/>
                </a:solidFill>
                <a:latin typeface="Arial" panose="020B0604020202020204" pitchFamily="34" charset="0"/>
                <a:cs typeface="Arial" panose="020B0604020202020204" pitchFamily="34" charset="0"/>
              </a:rPr>
              <a:t> en el tratamiento de enfermedades de la piel con nuestras soluciones innovadoras.</a:t>
            </a:r>
          </a:p>
        </p:txBody>
      </p:sp>
      <p:sp>
        <p:nvSpPr>
          <p:cNvPr id="2" name="CuadroTexto 1">
            <a:extLst>
              <a:ext uri="{FF2B5EF4-FFF2-40B4-BE49-F238E27FC236}">
                <a16:creationId xmlns:a16="http://schemas.microsoft.com/office/drawing/2014/main" id="{AFB8B0EC-9556-7745-BF62-EF1962243FE1}"/>
              </a:ext>
            </a:extLst>
          </p:cNvPr>
          <p:cNvSpPr txBox="1"/>
          <p:nvPr/>
        </p:nvSpPr>
        <p:spPr>
          <a:xfrm>
            <a:off x="383721" y="5351839"/>
            <a:ext cx="11433906" cy="338554"/>
          </a:xfrm>
          <a:prstGeom prst="rect">
            <a:avLst/>
          </a:prstGeom>
          <a:noFill/>
        </p:spPr>
        <p:txBody>
          <a:bodyPr wrap="square" rtlCol="0">
            <a:spAutoFit/>
          </a:bodyPr>
          <a:lstStyle/>
          <a:p>
            <a:r>
              <a:rPr lang="es-ES" sz="800" b="1">
                <a:solidFill>
                  <a:srgbClr val="07F0BF"/>
                </a:solidFill>
                <a:latin typeface="Arial" panose="020B0604020202020204" pitchFamily="34" charset="0"/>
                <a:cs typeface="Arial" panose="020B0604020202020204" pitchFamily="34" charset="0"/>
              </a:rPr>
              <a:t>1. </a:t>
            </a:r>
            <a:r>
              <a:rPr lang="es-ES" sz="800">
                <a:solidFill>
                  <a:schemeClr val="bg1"/>
                </a:solidFill>
                <a:latin typeface="Arial" panose="020B0604020202020204" pitchFamily="34" charset="0"/>
                <a:cs typeface="Arial" panose="020B0604020202020204" pitchFamily="34" charset="0"/>
              </a:rPr>
              <a:t>CIMA AEMPS. FT Ony-Tec® (internet). Fecha de acceso: marzo 2022. Disponible en: </a:t>
            </a:r>
            <a:r>
              <a:rPr lang="es-ES_tradnl" sz="800" u="sng">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https://cima.aemps.es/cima/dochtml/ft/72143/FT_72143.html</a:t>
            </a:r>
            <a:r>
              <a:rPr lang="es-ES" sz="800" u="sng">
                <a:solidFill>
                  <a:schemeClr val="bg1"/>
                </a:solidFill>
                <a:latin typeface="Arial" panose="020B0604020202020204" pitchFamily="34" charset="0"/>
                <a:cs typeface="Arial" panose="020B0604020202020204" pitchFamily="34" charset="0"/>
              </a:rPr>
              <a:t>;</a:t>
            </a:r>
            <a:r>
              <a:rPr lang="es-ES" sz="800">
                <a:solidFill>
                  <a:schemeClr val="bg1"/>
                </a:solidFill>
                <a:latin typeface="Arial" panose="020B0604020202020204" pitchFamily="34" charset="0"/>
                <a:cs typeface="Arial" panose="020B0604020202020204" pitchFamily="34" charset="0"/>
              </a:rPr>
              <a:t> </a:t>
            </a:r>
            <a:r>
              <a:rPr lang="es-ES" sz="800">
                <a:solidFill>
                  <a:srgbClr val="07F0BF"/>
                </a:solidFill>
                <a:latin typeface="Arial" panose="020B0604020202020204" pitchFamily="34" charset="0"/>
                <a:cs typeface="Arial" panose="020B0604020202020204" pitchFamily="34" charset="0"/>
              </a:rPr>
              <a:t>2. </a:t>
            </a:r>
            <a:r>
              <a:rPr lang="es-ES" sz="800" err="1">
                <a:solidFill>
                  <a:schemeClr val="bg1"/>
                </a:solidFill>
                <a:latin typeface="Arial" panose="020B0604020202020204" pitchFamily="34" charset="0"/>
                <a:cs typeface="Arial" panose="020B0604020202020204" pitchFamily="34" charset="0"/>
              </a:rPr>
              <a:t>Baran</a:t>
            </a:r>
            <a:r>
              <a:rPr lang="es-ES" sz="800">
                <a:solidFill>
                  <a:schemeClr val="bg1"/>
                </a:solidFill>
                <a:latin typeface="Arial" panose="020B0604020202020204" pitchFamily="34" charset="0"/>
                <a:cs typeface="Arial" panose="020B0604020202020204" pitchFamily="34" charset="0"/>
              </a:rPr>
              <a:t> R, </a:t>
            </a:r>
            <a:r>
              <a:rPr lang="es-ES" sz="800" i="1">
                <a:solidFill>
                  <a:schemeClr val="bg1"/>
                </a:solidFill>
                <a:latin typeface="Arial" panose="020B0604020202020204" pitchFamily="34" charset="0"/>
                <a:cs typeface="Arial" panose="020B0604020202020204" pitchFamily="34" charset="0"/>
              </a:rPr>
              <a:t>et al.</a:t>
            </a:r>
            <a:r>
              <a:rPr lang="en-US" sz="800">
                <a:solidFill>
                  <a:schemeClr val="bg1"/>
                </a:solidFill>
                <a:latin typeface="Arial" panose="020B0604020202020204" pitchFamily="34" charset="0"/>
                <a:cs typeface="Arial" panose="020B0604020202020204" pitchFamily="34" charset="0"/>
              </a:rPr>
              <a:t> J Eur </a:t>
            </a:r>
            <a:r>
              <a:rPr lang="en-US" sz="800" err="1">
                <a:solidFill>
                  <a:schemeClr val="bg1"/>
                </a:solidFill>
                <a:latin typeface="Arial" panose="020B0604020202020204" pitchFamily="34" charset="0"/>
                <a:cs typeface="Arial" panose="020B0604020202020204" pitchFamily="34" charset="0"/>
              </a:rPr>
              <a:t>Acad</a:t>
            </a:r>
            <a:r>
              <a:rPr lang="en-US" sz="800">
                <a:solidFill>
                  <a:schemeClr val="bg1"/>
                </a:solidFill>
                <a:latin typeface="Arial" panose="020B0604020202020204" pitchFamily="34" charset="0"/>
                <a:cs typeface="Arial" panose="020B0604020202020204" pitchFamily="34" charset="0"/>
              </a:rPr>
              <a:t> Dermatol </a:t>
            </a:r>
            <a:r>
              <a:rPr lang="en-US" sz="800" err="1">
                <a:solidFill>
                  <a:schemeClr val="bg1"/>
                </a:solidFill>
                <a:latin typeface="Arial" panose="020B0604020202020204" pitchFamily="34" charset="0"/>
                <a:cs typeface="Arial" panose="020B0604020202020204" pitchFamily="34" charset="0"/>
              </a:rPr>
              <a:t>Venereol</a:t>
            </a:r>
            <a:r>
              <a:rPr lang="en-US" sz="800">
                <a:solidFill>
                  <a:schemeClr val="bg1"/>
                </a:solidFill>
                <a:latin typeface="Arial" panose="020B0604020202020204" pitchFamily="34" charset="0"/>
                <a:cs typeface="Arial" panose="020B0604020202020204" pitchFamily="34" charset="0"/>
              </a:rPr>
              <a:t>. 2009;23(7):773-81; </a:t>
            </a:r>
            <a:r>
              <a:rPr lang="es-ES" sz="800" b="1">
                <a:solidFill>
                  <a:srgbClr val="07F0BF"/>
                </a:solidFill>
                <a:latin typeface="Arial" panose="020B0604020202020204" pitchFamily="34" charset="0"/>
                <a:cs typeface="Arial" panose="020B0604020202020204" pitchFamily="34" charset="0"/>
              </a:rPr>
              <a:t>3</a:t>
            </a:r>
            <a:r>
              <a:rPr lang="en-US" sz="800" b="1">
                <a:solidFill>
                  <a:srgbClr val="07F0BF"/>
                </a:solidFill>
                <a:latin typeface="Arial" panose="020B0604020202020204" pitchFamily="34" charset="0"/>
                <a:cs typeface="Arial" panose="020B0604020202020204" pitchFamily="34" charset="0"/>
              </a:rPr>
              <a:t>.</a:t>
            </a:r>
            <a:r>
              <a:rPr lang="en-US" sz="800">
                <a:solidFill>
                  <a:schemeClr val="bg1"/>
                </a:solidFill>
                <a:latin typeface="Arial" panose="020B0604020202020204" pitchFamily="34" charset="0"/>
                <a:cs typeface="Arial" panose="020B0604020202020204" pitchFamily="34" charset="0"/>
              </a:rPr>
              <a:t> </a:t>
            </a:r>
            <a:r>
              <a:rPr lang="en-US" sz="800" err="1">
                <a:solidFill>
                  <a:schemeClr val="bg1"/>
                </a:solidFill>
                <a:latin typeface="Arial" panose="020B0604020202020204" pitchFamily="34" charset="0"/>
                <a:cs typeface="Arial" panose="020B0604020202020204" pitchFamily="34" charset="0"/>
              </a:rPr>
              <a:t>Iorizzo</a:t>
            </a:r>
            <a:r>
              <a:rPr lang="en-US" sz="800">
                <a:solidFill>
                  <a:schemeClr val="bg1"/>
                </a:solidFill>
                <a:latin typeface="Arial" panose="020B0604020202020204" pitchFamily="34" charset="0"/>
                <a:cs typeface="Arial" panose="020B0604020202020204" pitchFamily="34" charset="0"/>
              </a:rPr>
              <a:t> M</a:t>
            </a:r>
            <a:r>
              <a:rPr lang="en-US" sz="800" i="1">
                <a:solidFill>
                  <a:schemeClr val="bg1"/>
                </a:solidFill>
                <a:latin typeface="Arial" panose="020B0604020202020204" pitchFamily="34" charset="0"/>
                <a:cs typeface="Arial" panose="020B0604020202020204" pitchFamily="34" charset="0"/>
              </a:rPr>
              <a:t>, et al</a:t>
            </a:r>
            <a:r>
              <a:rPr lang="en-US" sz="800">
                <a:solidFill>
                  <a:schemeClr val="bg1"/>
                </a:solidFill>
                <a:latin typeface="Arial" panose="020B0604020202020204" pitchFamily="34" charset="0"/>
                <a:cs typeface="Arial" panose="020B0604020202020204" pitchFamily="34" charset="0"/>
              </a:rPr>
              <a:t>. Skin Appendage </a:t>
            </a:r>
            <a:r>
              <a:rPr lang="en-US" sz="800" err="1">
                <a:solidFill>
                  <a:schemeClr val="bg1"/>
                </a:solidFill>
                <a:latin typeface="Arial" panose="020B0604020202020204" pitchFamily="34" charset="0"/>
                <a:cs typeface="Arial" panose="020B0604020202020204" pitchFamily="34" charset="0"/>
              </a:rPr>
              <a:t>Disord</a:t>
            </a:r>
            <a:r>
              <a:rPr lang="en-US" sz="800">
                <a:solidFill>
                  <a:schemeClr val="bg1"/>
                </a:solidFill>
                <a:latin typeface="Arial" panose="020B0604020202020204" pitchFamily="34" charset="0"/>
                <a:cs typeface="Arial" panose="020B0604020202020204" pitchFamily="34" charset="0"/>
              </a:rPr>
              <a:t>. 2016;1(3):134-40;</a:t>
            </a:r>
            <a:r>
              <a:rPr lang="es-ES" sz="800">
                <a:solidFill>
                  <a:schemeClr val="bg1"/>
                </a:solidFill>
                <a:latin typeface="Arial" panose="020B0604020202020204" pitchFamily="34" charset="0"/>
                <a:cs typeface="Arial" panose="020B0604020202020204" pitchFamily="34" charset="0"/>
              </a:rPr>
              <a:t> </a:t>
            </a:r>
            <a:r>
              <a:rPr lang="en-US" sz="800" b="1">
                <a:solidFill>
                  <a:srgbClr val="07F0BF"/>
                </a:solidFill>
                <a:latin typeface="Arial" panose="020B0604020202020204" pitchFamily="34" charset="0"/>
                <a:cs typeface="Arial" panose="020B0604020202020204" pitchFamily="34" charset="0"/>
              </a:rPr>
              <a:t>4. </a:t>
            </a:r>
            <a:r>
              <a:rPr lang="en-US" sz="800">
                <a:solidFill>
                  <a:schemeClr val="bg1"/>
                </a:solidFill>
                <a:latin typeface="Arial" panose="020B0604020202020204" pitchFamily="34" charset="0"/>
                <a:cs typeface="Arial" panose="020B0604020202020204" pitchFamily="34" charset="0"/>
              </a:rPr>
              <a:t>Monti D, </a:t>
            </a:r>
            <a:r>
              <a:rPr lang="en-US" sz="800" i="1">
                <a:solidFill>
                  <a:schemeClr val="bg1"/>
                </a:solidFill>
                <a:latin typeface="Arial" panose="020B0604020202020204" pitchFamily="34" charset="0"/>
                <a:cs typeface="Arial" panose="020B0604020202020204" pitchFamily="34" charset="0"/>
              </a:rPr>
              <a:t>et al</a:t>
            </a:r>
            <a:r>
              <a:rPr lang="en-US" sz="800">
                <a:solidFill>
                  <a:schemeClr val="bg1"/>
                </a:solidFill>
                <a:latin typeface="Arial" panose="020B0604020202020204" pitchFamily="34" charset="0"/>
                <a:cs typeface="Arial" panose="020B0604020202020204" pitchFamily="34" charset="0"/>
              </a:rPr>
              <a:t> Drug Dev Ind Pharm. 2005;31(1):11-7;</a:t>
            </a:r>
            <a:r>
              <a:rPr lang="es-ES" sz="800">
                <a:solidFill>
                  <a:schemeClr val="bg1"/>
                </a:solidFill>
                <a:latin typeface="Arial" panose="020B0604020202020204" pitchFamily="34" charset="0"/>
                <a:cs typeface="Arial" panose="020B0604020202020204" pitchFamily="34" charset="0"/>
              </a:rPr>
              <a:t> </a:t>
            </a:r>
            <a:r>
              <a:rPr lang="en-US" sz="800" b="1">
                <a:solidFill>
                  <a:srgbClr val="07F0BF"/>
                </a:solidFill>
                <a:latin typeface="Arial" panose="020B0604020202020204" pitchFamily="34" charset="0"/>
                <a:cs typeface="Arial" panose="020B0604020202020204" pitchFamily="34" charset="0"/>
              </a:rPr>
              <a:t>5.  </a:t>
            </a:r>
            <a:r>
              <a:rPr lang="en-US" sz="800">
                <a:solidFill>
                  <a:schemeClr val="bg1"/>
                </a:solidFill>
                <a:latin typeface="Arial" panose="020B0604020202020204" pitchFamily="34" charset="0"/>
                <a:cs typeface="Arial" panose="020B0604020202020204" pitchFamily="34" charset="0"/>
              </a:rPr>
              <a:t>Monti D</a:t>
            </a:r>
            <a:r>
              <a:rPr lang="en-US" sz="800" i="1">
                <a:solidFill>
                  <a:schemeClr val="bg1"/>
                </a:solidFill>
                <a:latin typeface="Arial" panose="020B0604020202020204" pitchFamily="34" charset="0"/>
                <a:cs typeface="Arial" panose="020B0604020202020204" pitchFamily="34" charset="0"/>
              </a:rPr>
              <a:t>, et al</a:t>
            </a:r>
            <a:r>
              <a:rPr lang="en-US" sz="800">
                <a:solidFill>
                  <a:schemeClr val="bg1"/>
                </a:solidFill>
                <a:latin typeface="Arial" panose="020B0604020202020204" pitchFamily="34" charset="0"/>
                <a:cs typeface="Arial" panose="020B0604020202020204" pitchFamily="34" charset="0"/>
              </a:rPr>
              <a:t>. Br J Dermatol. 2010;162(2):311-7.</a:t>
            </a:r>
            <a:endParaRPr lang="es-ES" sz="800">
              <a:solidFill>
                <a:schemeClr val="bg1"/>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B7CDD6D6-24EF-2D45-9543-403EA78EB43E}"/>
              </a:ext>
            </a:extLst>
          </p:cNvPr>
          <p:cNvSpPr txBox="1"/>
          <p:nvPr/>
        </p:nvSpPr>
        <p:spPr>
          <a:xfrm>
            <a:off x="425376" y="5043447"/>
            <a:ext cx="9344480" cy="215444"/>
          </a:xfrm>
          <a:prstGeom prst="rect">
            <a:avLst/>
          </a:prstGeom>
          <a:noFill/>
        </p:spPr>
        <p:txBody>
          <a:bodyPr wrap="square" rtlCol="0">
            <a:spAutoFit/>
          </a:bodyPr>
          <a:lstStyle/>
          <a:p>
            <a:r>
              <a:rPr lang="es-ES" sz="800">
                <a:solidFill>
                  <a:schemeClr val="bg1"/>
                </a:solidFill>
                <a:latin typeface="Arial" panose="020B0604020202020204" pitchFamily="34" charset="0"/>
                <a:cs typeface="Arial" panose="020B0604020202020204" pitchFamily="34" charset="0"/>
              </a:rPr>
              <a:t>*En comparación con </a:t>
            </a:r>
            <a:r>
              <a:rPr lang="es-ES" sz="800" err="1">
                <a:solidFill>
                  <a:schemeClr val="bg1"/>
                </a:solidFill>
                <a:latin typeface="Arial" panose="020B0604020202020204" pitchFamily="34" charset="0"/>
                <a:cs typeface="Arial" panose="020B0604020202020204" pitchFamily="34" charset="0"/>
              </a:rPr>
              <a:t>amorolfina</a:t>
            </a:r>
            <a:r>
              <a:rPr lang="es-ES" sz="800">
                <a:solidFill>
                  <a:schemeClr val="bg1"/>
                </a:solidFill>
                <a:latin typeface="Arial" panose="020B0604020202020204" pitchFamily="34" charset="0"/>
                <a:cs typeface="Arial" panose="020B0604020202020204" pitchFamily="34" charset="0"/>
              </a:rPr>
              <a:t> 5 % y </a:t>
            </a:r>
            <a:r>
              <a:rPr lang="es-ES" sz="800" err="1">
                <a:solidFill>
                  <a:schemeClr val="bg1"/>
                </a:solidFill>
                <a:latin typeface="Arial" panose="020B0604020202020204" pitchFamily="34" charset="0"/>
                <a:cs typeface="Arial" panose="020B0604020202020204" pitchFamily="34" charset="0"/>
              </a:rPr>
              <a:t>ciclopirox</a:t>
            </a:r>
            <a:r>
              <a:rPr lang="es-ES" sz="800">
                <a:solidFill>
                  <a:schemeClr val="bg1"/>
                </a:solidFill>
                <a:latin typeface="Arial" panose="020B0604020202020204" pitchFamily="34" charset="0"/>
                <a:cs typeface="Arial" panose="020B0604020202020204" pitchFamily="34" charset="0"/>
              </a:rPr>
              <a:t> 80 mg/g en formulación no soluble. </a:t>
            </a:r>
          </a:p>
        </p:txBody>
      </p:sp>
    </p:spTree>
    <p:extLst>
      <p:ext uri="{BB962C8B-B14F-4D97-AF65-F5344CB8AC3E}">
        <p14:creationId xmlns:p14="http://schemas.microsoft.com/office/powerpoint/2010/main" val="3412989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hombre, agua, tablero, sostener&#10;&#10;Descripción generada automáticamente">
            <a:extLst>
              <a:ext uri="{FF2B5EF4-FFF2-40B4-BE49-F238E27FC236}">
                <a16:creationId xmlns:a16="http://schemas.microsoft.com/office/drawing/2014/main" id="{8FE15311-62A6-6D40-A35A-AF5DDBD25FA1}"/>
              </a:ext>
            </a:extLst>
          </p:cNvPr>
          <p:cNvPicPr>
            <a:picLocks noChangeAspect="1"/>
          </p:cNvPicPr>
          <p:nvPr/>
        </p:nvPicPr>
        <p:blipFill rotWithShape="1">
          <a:blip r:embed="rId2"/>
          <a:srcRect l="39559"/>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6EABE5EC-8B82-B044-B13F-BB16B030E2BF}"/>
              </a:ext>
            </a:extLst>
          </p:cNvPr>
          <p:cNvSpPr txBox="1"/>
          <p:nvPr/>
        </p:nvSpPr>
        <p:spPr>
          <a:xfrm>
            <a:off x="6895816" y="3083077"/>
            <a:ext cx="4572000" cy="646331"/>
          </a:xfrm>
          <a:prstGeom prst="rect">
            <a:avLst/>
          </a:prstGeom>
          <a:noFill/>
        </p:spPr>
        <p:txBody>
          <a:bodyPr wrap="square" rtlCol="0">
            <a:spAutoFit/>
          </a:bodyPr>
          <a:lstStyle/>
          <a:p>
            <a:r>
              <a:rPr lang="es-ES" sz="3600" b="1">
                <a:solidFill>
                  <a:schemeClr val="bg1"/>
                </a:solidFill>
                <a:latin typeface="Arial" panose="020B0604020202020204" pitchFamily="34" charset="0"/>
                <a:cs typeface="Arial" panose="020B0604020202020204" pitchFamily="34" charset="0"/>
              </a:rPr>
              <a:t>Referencias</a:t>
            </a:r>
            <a:endParaRPr lang="es-ES" sz="3600" b="1" baseline="30000">
              <a:solidFill>
                <a:schemeClr val="bg1"/>
              </a:solidFill>
              <a:latin typeface="Arial" panose="020B060402020202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F2BC7BF4-DAE5-A74D-88A6-57B99F46CAED}"/>
              </a:ext>
            </a:extLst>
          </p:cNvPr>
          <p:cNvPicPr>
            <a:picLocks noChangeAspect="1"/>
          </p:cNvPicPr>
          <p:nvPr/>
        </p:nvPicPr>
        <p:blipFill rotWithShape="1">
          <a:blip r:embed="rId3"/>
          <a:srcRect l="17120" t="3567" r="18193" b="32891"/>
          <a:stretch/>
        </p:blipFill>
        <p:spPr>
          <a:xfrm>
            <a:off x="193183" y="123656"/>
            <a:ext cx="4441042" cy="6565175"/>
          </a:xfrm>
          <a:prstGeom prst="rect">
            <a:avLst/>
          </a:prstGeom>
        </p:spPr>
      </p:pic>
      <p:pic>
        <p:nvPicPr>
          <p:cNvPr id="8" name="Imagen 7" descr="Un letrero de color blanco&#10;&#10;Descripción generada automáticamente con confianza media">
            <a:extLst>
              <a:ext uri="{FF2B5EF4-FFF2-40B4-BE49-F238E27FC236}">
                <a16:creationId xmlns:a16="http://schemas.microsoft.com/office/drawing/2014/main" id="{A7B92D59-C6F0-A349-9F14-0A3560F9A7A9}"/>
              </a:ext>
            </a:extLst>
          </p:cNvPr>
          <p:cNvPicPr>
            <a:picLocks noChangeAspect="1"/>
          </p:cNvPicPr>
          <p:nvPr/>
        </p:nvPicPr>
        <p:blipFill>
          <a:blip r:embed="rId4"/>
          <a:stretch>
            <a:fillRect/>
          </a:stretch>
        </p:blipFill>
        <p:spPr>
          <a:xfrm>
            <a:off x="660400" y="338666"/>
            <a:ext cx="1778000" cy="541867"/>
          </a:xfrm>
          <a:prstGeom prst="rect">
            <a:avLst/>
          </a:prstGeom>
        </p:spPr>
      </p:pic>
      <p:pic>
        <p:nvPicPr>
          <p:cNvPr id="9" name="Imagen 8" descr="Imagen que contiene Logotipo&#10;&#10;Descripción generada automáticamente">
            <a:extLst>
              <a:ext uri="{FF2B5EF4-FFF2-40B4-BE49-F238E27FC236}">
                <a16:creationId xmlns:a16="http://schemas.microsoft.com/office/drawing/2014/main" id="{0749C2B9-3967-0840-A5AD-168E2C2FB365}"/>
              </a:ext>
            </a:extLst>
          </p:cNvPr>
          <p:cNvPicPr>
            <a:picLocks noChangeAspect="1"/>
          </p:cNvPicPr>
          <p:nvPr/>
        </p:nvPicPr>
        <p:blipFill>
          <a:blip r:embed="rId5"/>
          <a:stretch>
            <a:fillRect/>
          </a:stretch>
        </p:blipFill>
        <p:spPr>
          <a:xfrm>
            <a:off x="375781" y="6062597"/>
            <a:ext cx="1302707" cy="444211"/>
          </a:xfrm>
          <a:prstGeom prst="rect">
            <a:avLst/>
          </a:prstGeom>
        </p:spPr>
      </p:pic>
      <p:pic>
        <p:nvPicPr>
          <p:cNvPr id="10" name="Imagen 9">
            <a:extLst>
              <a:ext uri="{FF2B5EF4-FFF2-40B4-BE49-F238E27FC236}">
                <a16:creationId xmlns:a16="http://schemas.microsoft.com/office/drawing/2014/main" id="{471809B2-3DAF-ED40-AF93-FDD96FD687B4}"/>
              </a:ext>
            </a:extLst>
          </p:cNvPr>
          <p:cNvPicPr>
            <a:picLocks noChangeAspect="1"/>
          </p:cNvPicPr>
          <p:nvPr/>
        </p:nvPicPr>
        <p:blipFill rotWithShape="1">
          <a:blip r:embed="rId6"/>
          <a:srcRect l="2" t="17734" r="-2"/>
          <a:stretch/>
        </p:blipFill>
        <p:spPr>
          <a:xfrm>
            <a:off x="387755" y="388307"/>
            <a:ext cx="45719" cy="451334"/>
          </a:xfrm>
          <a:prstGeom prst="rect">
            <a:avLst/>
          </a:prstGeom>
        </p:spPr>
      </p:pic>
    </p:spTree>
    <p:extLst>
      <p:ext uri="{BB962C8B-B14F-4D97-AF65-F5344CB8AC3E}">
        <p14:creationId xmlns:p14="http://schemas.microsoft.com/office/powerpoint/2010/main" val="4170934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3"/>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4"/>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dirty="0">
                <a:solidFill>
                  <a:srgbClr val="377E48"/>
                </a:solidFill>
                <a:latin typeface="Arial" panose="020B0604020202020204" pitchFamily="34" charset="0"/>
                <a:cs typeface="Arial" panose="020B0604020202020204" pitchFamily="34" charset="0"/>
              </a:rPr>
              <a:t> Referencias</a:t>
            </a:r>
          </a:p>
        </p:txBody>
      </p:sp>
      <p:sp>
        <p:nvSpPr>
          <p:cNvPr id="16" name="Marcador de contenido 2">
            <a:extLst>
              <a:ext uri="{FF2B5EF4-FFF2-40B4-BE49-F238E27FC236}">
                <a16:creationId xmlns:a16="http://schemas.microsoft.com/office/drawing/2014/main" id="{17FDCB6C-929C-BE4B-A6B4-DFC08E5D3F4C}"/>
              </a:ext>
            </a:extLst>
          </p:cNvPr>
          <p:cNvSpPr txBox="1">
            <a:spLocks/>
          </p:cNvSpPr>
          <p:nvPr/>
        </p:nvSpPr>
        <p:spPr>
          <a:xfrm>
            <a:off x="513298" y="1126934"/>
            <a:ext cx="11211670" cy="4597461"/>
          </a:xfrm>
          <a:prstGeom prst="rect">
            <a:avLst/>
          </a:prstGeom>
          <a:noFill/>
          <a:ln>
            <a:noFill/>
          </a:ln>
        </p:spPr>
        <p:txBody>
          <a:bodyPr vert="horz" wrap="square" lIns="0" tIns="0" rIns="0" bIns="0" numCol="1"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1000"/>
              </a:spcBef>
              <a:spcAft>
                <a:spcPts val="0"/>
              </a:spcAft>
              <a:buClr>
                <a:srgbClr val="377E48"/>
              </a:buClr>
              <a:buSzTx/>
              <a:buBlip>
                <a:blip r:embed="rId5"/>
              </a:buBlip>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Baran R, </a:t>
            </a:r>
            <a:r>
              <a:rPr kumimoji="0" lang="en-GB"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Tosti</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 </a:t>
            </a:r>
            <a:r>
              <a:rPr kumimoji="0" lang="en-GB"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Hartmane</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I, </a:t>
            </a:r>
            <a:r>
              <a:rPr kumimoji="0" lang="en-GB" sz="9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et al</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An innovative water-soluble biopolymer improves efficacy of ciclopirox nail lacquer in the management of onychomycosis. J Eur </a:t>
            </a:r>
            <a:r>
              <a:rPr kumimoji="0" lang="en-GB"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Acad</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Dermatol </a:t>
            </a:r>
            <a:r>
              <a:rPr kumimoji="0" lang="en-GB"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Venereol</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2009;23(7):773-81.</a:t>
            </a:r>
          </a:p>
          <a:p>
            <a:pPr marR="0" lvl="0" algn="just" defTabSz="914400" rtl="0" eaLnBrk="1" fontAlgn="auto" latinLnBrk="0" hangingPunct="1">
              <a:lnSpc>
                <a:spcPct val="100000"/>
              </a:lnSpc>
              <a:spcBef>
                <a:spcPts val="1000"/>
              </a:spcBef>
              <a:spcAft>
                <a:spcPts val="0"/>
              </a:spcAft>
              <a:buClr>
                <a:srgbClr val="377E48"/>
              </a:buClr>
              <a:buSzTx/>
              <a:buBlip>
                <a:blip r:embed="rId5"/>
              </a:buBlip>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Bohn M, Kraemer KT. </a:t>
            </a:r>
            <a:r>
              <a:rPr kumimoji="0" lang="en-GB"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Dermatopharmacology</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of ciclopirox nail lacquer topical solution 8% in the treatment of onychomycosis. J Am </a:t>
            </a:r>
            <a:r>
              <a:rPr kumimoji="0" lang="en-GB"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Acad</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Dermatol. 2000;43(4 </a:t>
            </a:r>
            <a:r>
              <a:rPr kumimoji="0" lang="en-GB"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Suppl</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):S57-69.</a:t>
            </a:r>
          </a:p>
          <a:p>
            <a:pPr marR="0" lvl="0" algn="just" defTabSz="914400" rtl="0" eaLnBrk="1" fontAlgn="auto" latinLnBrk="0" hangingPunct="1">
              <a:lnSpc>
                <a:spcPct val="100000"/>
              </a:lnSpc>
              <a:spcBef>
                <a:spcPts val="1000"/>
              </a:spcBef>
              <a:spcAft>
                <a:spcPts val="0"/>
              </a:spcAft>
              <a:buClr>
                <a:srgbClr val="377E48"/>
              </a:buClr>
              <a:buSzTx/>
              <a:buBlip>
                <a:blip r:embed="rId5"/>
              </a:buBlip>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Bulgheroni A, </a:t>
            </a:r>
            <a:r>
              <a:rPr kumimoji="0" lang="en-GB"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Frisenda</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L, </a:t>
            </a:r>
            <a:r>
              <a:rPr kumimoji="0" lang="en-GB"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Subissi</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 </a:t>
            </a:r>
            <a:r>
              <a:rPr kumimoji="0" lang="en-GB" sz="9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et al. </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 Hydroxypropyl Chitosan (HPCH) Based Medical Device Prevents Fungal Infections: Evidences from an In Vitro Human Nail Model. Open Dermatol J. 2015.</a:t>
            </a:r>
          </a:p>
          <a:p>
            <a:pPr marR="0" lvl="0" algn="just" defTabSz="914400" rtl="0" eaLnBrk="1" fontAlgn="auto" latinLnBrk="0" hangingPunct="1">
              <a:lnSpc>
                <a:spcPct val="100000"/>
              </a:lnSpc>
              <a:spcBef>
                <a:spcPts val="1000"/>
              </a:spcBef>
              <a:spcAft>
                <a:spcPts val="0"/>
              </a:spcAft>
              <a:buClr>
                <a:srgbClr val="377E48"/>
              </a:buClr>
              <a:buSzTx/>
              <a:buBlip>
                <a:blip r:embed="rId5"/>
              </a:buBlip>
              <a:tabLst/>
              <a:defRPr/>
            </a:pPr>
            <a:r>
              <a:rPr kumimoji="0" lang="en-GB"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Chimenti</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 </a:t>
            </a:r>
            <a:r>
              <a:rPr kumimoji="0" lang="en-GB"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Difonzo</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E, </a:t>
            </a:r>
            <a:r>
              <a:rPr kumimoji="0" lang="en-GB" sz="9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Aste</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N</a:t>
            </a:r>
            <a:r>
              <a:rPr kumimoji="0" lang="en-GB" sz="9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et al</a:t>
            </a:r>
            <a:r>
              <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The protective efficacy of a new hydroxypropyl chitosan-based medical device in subjects at risk of onychomycosis. J Plastic Dermatol. 2013;9(3):185-9.</a:t>
            </a:r>
          </a:p>
          <a:p>
            <a:pPr algn="just">
              <a:lnSpc>
                <a:spcPct val="100000"/>
              </a:lnSpc>
              <a:buClr>
                <a:srgbClr val="377E48"/>
              </a:buClr>
              <a:buBlip>
                <a:blip r:embed="rId5"/>
              </a:buBlip>
              <a:defRPr/>
            </a:pPr>
            <a:r>
              <a:rPr lang="es-ES" sz="900">
                <a:solidFill>
                  <a:prstClr val="black"/>
                </a:solidFill>
                <a:latin typeface="Arial" panose="020B0604020202020204" pitchFamily="34" charset="0"/>
                <a:cs typeface="Arial" panose="020B0604020202020204" pitchFamily="34" charset="0"/>
              </a:rPr>
              <a:t>CIMA AEMPS. FT Ony-Tec</a:t>
            </a:r>
            <a:r>
              <a:rPr lang="es-ES" sz="900" baseline="30000">
                <a:solidFill>
                  <a:prstClr val="black"/>
                </a:solidFill>
                <a:latin typeface="Arial" panose="020B0604020202020204" pitchFamily="34" charset="0"/>
                <a:cs typeface="Arial" panose="020B0604020202020204" pitchFamily="34" charset="0"/>
              </a:rPr>
              <a:t>®</a:t>
            </a:r>
            <a:r>
              <a:rPr lang="es-ES" sz="900">
                <a:solidFill>
                  <a:prstClr val="black"/>
                </a:solidFill>
                <a:latin typeface="Arial" panose="020B0604020202020204" pitchFamily="34" charset="0"/>
                <a:cs typeface="Arial" panose="020B0604020202020204" pitchFamily="34" charset="0"/>
              </a:rPr>
              <a:t> (internet). Fecha de acceso: marzo 2022. Disponible en </a:t>
            </a:r>
            <a:r>
              <a:rPr lang="es-ES" sz="900">
                <a:latin typeface="Arial" panose="020B0604020202020204" pitchFamily="34" charset="0"/>
                <a:ea typeface="+mn-lt"/>
                <a:cs typeface="Arial" panose="020B0604020202020204" pitchFamily="34" charset="0"/>
                <a:hlinkClick r:id="rId6">
                  <a:extLst>
                    <a:ext uri="{A12FA001-AC4F-418D-AE19-62706E023703}">
                      <ahyp:hlinkClr xmlns:ahyp="http://schemas.microsoft.com/office/drawing/2018/hyperlinkcolor" val="tx"/>
                    </a:ext>
                  </a:extLst>
                </a:hlinkClick>
              </a:rPr>
              <a:t>https://cima.aemps.es/cima/dochtml/ft/72143/FT_72143.html#6-datos-farmac-uticos</a:t>
            </a:r>
            <a:r>
              <a:rPr lang="es-ES" sz="900">
                <a:latin typeface="Arial" panose="020B0604020202020204" pitchFamily="34" charset="0"/>
                <a:ea typeface="+mn-lt"/>
                <a:cs typeface="Arial" panose="020B0604020202020204" pitchFamily="34" charset="0"/>
              </a:rPr>
              <a:t>.</a:t>
            </a:r>
            <a:endParaRPr kumimoji="0" lang="en-GB" sz="9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algn="just">
              <a:lnSpc>
                <a:spcPct val="100000"/>
              </a:lnSpc>
              <a:buClr>
                <a:srgbClr val="377E48"/>
              </a:buClr>
              <a:buBlip>
                <a:blip r:embed="rId5"/>
              </a:buBlip>
              <a:defRPr/>
            </a:pPr>
            <a:r>
              <a:rPr lang="en-GB" sz="900">
                <a:solidFill>
                  <a:prstClr val="black"/>
                </a:solidFill>
                <a:latin typeface="Arial" panose="020B0604020202020204" pitchFamily="34" charset="0"/>
                <a:cs typeface="Arial" panose="020B0604020202020204" pitchFamily="34" charset="0"/>
              </a:rPr>
              <a:t>Ghannoum MA, Long L, </a:t>
            </a:r>
            <a:r>
              <a:rPr lang="en-GB" sz="900" err="1">
                <a:solidFill>
                  <a:prstClr val="black"/>
                </a:solidFill>
                <a:latin typeface="Arial" panose="020B0604020202020204" pitchFamily="34" charset="0"/>
                <a:cs typeface="Arial" panose="020B0604020202020204" pitchFamily="34" charset="0"/>
              </a:rPr>
              <a:t>Isham</a:t>
            </a:r>
            <a:r>
              <a:rPr lang="en-GB" sz="900">
                <a:solidFill>
                  <a:prstClr val="black"/>
                </a:solidFill>
                <a:latin typeface="Arial" panose="020B0604020202020204" pitchFamily="34" charset="0"/>
                <a:cs typeface="Arial" panose="020B0604020202020204" pitchFamily="34" charset="0"/>
              </a:rPr>
              <a:t> N, </a:t>
            </a:r>
            <a:r>
              <a:rPr lang="en-GB" sz="900" i="1">
                <a:solidFill>
                  <a:prstClr val="black"/>
                </a:solidFill>
                <a:latin typeface="Arial" panose="020B0604020202020204" pitchFamily="34" charset="0"/>
                <a:cs typeface="Arial" panose="020B0604020202020204" pitchFamily="34" charset="0"/>
              </a:rPr>
              <a:t>et al</a:t>
            </a:r>
            <a:r>
              <a:rPr lang="en-GB" sz="900">
                <a:solidFill>
                  <a:prstClr val="black"/>
                </a:solidFill>
                <a:latin typeface="Arial" panose="020B0604020202020204" pitchFamily="34" charset="0"/>
                <a:cs typeface="Arial" panose="020B0604020202020204" pitchFamily="34" charset="0"/>
              </a:rPr>
              <a:t>. Ability of hydroxypropyl chitosan nail lacquer to protect against dermatophyte nail infection. </a:t>
            </a:r>
            <a:r>
              <a:rPr lang="en-GB" sz="900" err="1">
                <a:solidFill>
                  <a:prstClr val="black"/>
                </a:solidFill>
                <a:latin typeface="Arial" panose="020B0604020202020204" pitchFamily="34" charset="0"/>
                <a:cs typeface="Arial" panose="020B0604020202020204" pitchFamily="34" charset="0"/>
              </a:rPr>
              <a:t>Antimicrob</a:t>
            </a:r>
            <a:r>
              <a:rPr lang="en-GB" sz="900">
                <a:solidFill>
                  <a:prstClr val="black"/>
                </a:solidFill>
                <a:latin typeface="Arial" panose="020B0604020202020204" pitchFamily="34" charset="0"/>
                <a:cs typeface="Arial" panose="020B0604020202020204" pitchFamily="34" charset="0"/>
              </a:rPr>
              <a:t> Agents Chemother. 2015;59(4):1844-8.</a:t>
            </a:r>
          </a:p>
          <a:p>
            <a:pPr algn="just">
              <a:lnSpc>
                <a:spcPct val="100000"/>
              </a:lnSpc>
              <a:buClr>
                <a:srgbClr val="377E48"/>
              </a:buClr>
              <a:buBlip>
                <a:blip r:embed="rId5"/>
              </a:buBlip>
              <a:defRPr/>
            </a:pPr>
            <a:r>
              <a:rPr lang="en-US" sz="900">
                <a:latin typeface="Arial" panose="020B0604020202020204" pitchFamily="34" charset="0"/>
                <a:cs typeface="Arial" panose="020B0604020202020204" pitchFamily="34" charset="0"/>
              </a:rPr>
              <a:t>Gupta AK, </a:t>
            </a:r>
            <a:r>
              <a:rPr lang="en-US" sz="900" err="1">
                <a:latin typeface="Arial" panose="020B0604020202020204" pitchFamily="34" charset="0"/>
                <a:cs typeface="Arial" panose="020B0604020202020204" pitchFamily="34" charset="0"/>
              </a:rPr>
              <a:t>Plott</a:t>
            </a:r>
            <a:r>
              <a:rPr lang="en-US" sz="900">
                <a:latin typeface="Arial" panose="020B0604020202020204" pitchFamily="34" charset="0"/>
                <a:cs typeface="Arial" panose="020B0604020202020204" pitchFamily="34" charset="0"/>
              </a:rPr>
              <a:t> T. Ciclopirox: a broad-spectrum antifungal with antibacterial and anti-inflammatory properties. Int J Dermatol. 2004;43 Suppl 1:3-8.</a:t>
            </a:r>
            <a:endParaRPr lang="en-GB" sz="900">
              <a:solidFill>
                <a:prstClr val="black"/>
              </a:solidFill>
              <a:latin typeface="Arial" panose="020B0604020202020204" pitchFamily="34" charset="0"/>
              <a:cs typeface="Arial" panose="020B0604020202020204" pitchFamily="34" charset="0"/>
            </a:endParaRPr>
          </a:p>
          <a:p>
            <a:pPr algn="just">
              <a:lnSpc>
                <a:spcPct val="100000"/>
              </a:lnSpc>
              <a:buClr>
                <a:srgbClr val="377E48"/>
              </a:buClr>
              <a:buBlip>
                <a:blip r:embed="rId5"/>
              </a:buBlip>
              <a:defRPr/>
            </a:pPr>
            <a:r>
              <a:rPr lang="en-GB" sz="900">
                <a:solidFill>
                  <a:prstClr val="black"/>
                </a:solidFill>
                <a:latin typeface="Arial" panose="020B0604020202020204" pitchFamily="34" charset="0"/>
                <a:cs typeface="Arial" panose="020B0604020202020204" pitchFamily="34" charset="0"/>
              </a:rPr>
              <a:t>Iorizzo M, </a:t>
            </a:r>
            <a:r>
              <a:rPr lang="en-GB" sz="900" err="1">
                <a:solidFill>
                  <a:prstClr val="black"/>
                </a:solidFill>
                <a:latin typeface="Arial" panose="020B0604020202020204" pitchFamily="34" charset="0"/>
                <a:cs typeface="Arial" panose="020B0604020202020204" pitchFamily="34" charset="0"/>
              </a:rPr>
              <a:t>Hartmane</a:t>
            </a:r>
            <a:r>
              <a:rPr lang="en-GB" sz="900">
                <a:solidFill>
                  <a:prstClr val="black"/>
                </a:solidFill>
                <a:latin typeface="Arial" panose="020B0604020202020204" pitchFamily="34" charset="0"/>
                <a:cs typeface="Arial" panose="020B0604020202020204" pitchFamily="34" charset="0"/>
              </a:rPr>
              <a:t> I, </a:t>
            </a:r>
            <a:r>
              <a:rPr lang="en-GB" sz="900" err="1">
                <a:solidFill>
                  <a:prstClr val="black"/>
                </a:solidFill>
                <a:latin typeface="Arial" panose="020B0604020202020204" pitchFamily="34" charset="0"/>
                <a:cs typeface="Arial" panose="020B0604020202020204" pitchFamily="34" charset="0"/>
              </a:rPr>
              <a:t>Derveniece</a:t>
            </a:r>
            <a:r>
              <a:rPr lang="en-GB" sz="900">
                <a:solidFill>
                  <a:prstClr val="black"/>
                </a:solidFill>
                <a:latin typeface="Arial" panose="020B0604020202020204" pitchFamily="34" charset="0"/>
                <a:cs typeface="Arial" panose="020B0604020202020204" pitchFamily="34" charset="0"/>
              </a:rPr>
              <a:t> A, </a:t>
            </a:r>
            <a:r>
              <a:rPr lang="en-GB" sz="900" i="1">
                <a:solidFill>
                  <a:prstClr val="black"/>
                </a:solidFill>
                <a:latin typeface="Arial" panose="020B0604020202020204" pitchFamily="34" charset="0"/>
                <a:cs typeface="Arial" panose="020B0604020202020204" pitchFamily="34" charset="0"/>
              </a:rPr>
              <a:t>et al. </a:t>
            </a:r>
            <a:r>
              <a:rPr lang="en-GB" sz="900">
                <a:solidFill>
                  <a:prstClr val="black"/>
                </a:solidFill>
                <a:latin typeface="Arial" panose="020B0604020202020204" pitchFamily="34" charset="0"/>
                <a:cs typeface="Arial" panose="020B0604020202020204" pitchFamily="34" charset="0"/>
              </a:rPr>
              <a:t>Ciclopirox 8% HPCH Nail Lacquer in the Treatment of Mild-to-Moderate Onychomycosis: A Randomized, Amorolfine Controlled Study Using a Blinded Evaluator. Skin Appendage </a:t>
            </a:r>
            <a:r>
              <a:rPr lang="en-GB" sz="900" err="1">
                <a:solidFill>
                  <a:prstClr val="black"/>
                </a:solidFill>
                <a:latin typeface="Arial" panose="020B0604020202020204" pitchFamily="34" charset="0"/>
                <a:cs typeface="Arial" panose="020B0604020202020204" pitchFamily="34" charset="0"/>
              </a:rPr>
              <a:t>Disord</a:t>
            </a:r>
            <a:r>
              <a:rPr lang="en-GB" sz="900">
                <a:solidFill>
                  <a:prstClr val="black"/>
                </a:solidFill>
                <a:latin typeface="Arial" panose="020B0604020202020204" pitchFamily="34" charset="0"/>
                <a:cs typeface="Arial" panose="020B0604020202020204" pitchFamily="34" charset="0"/>
              </a:rPr>
              <a:t>. 2016;1(3):134-40.</a:t>
            </a:r>
          </a:p>
          <a:p>
            <a:pPr algn="just">
              <a:lnSpc>
                <a:spcPct val="100000"/>
              </a:lnSpc>
              <a:buClr>
                <a:srgbClr val="377E48"/>
              </a:buClr>
              <a:buBlip>
                <a:blip r:embed="rId5"/>
              </a:buBlip>
              <a:defRPr/>
            </a:pPr>
            <a:r>
              <a:rPr lang="en-GB" sz="900">
                <a:solidFill>
                  <a:prstClr val="black"/>
                </a:solidFill>
                <a:latin typeface="Arial" panose="020B0604020202020204" pitchFamily="34" charset="0"/>
                <a:cs typeface="Arial" panose="020B0604020202020204" pitchFamily="34" charset="0"/>
              </a:rPr>
              <a:t>Krutmann. Nutrition for Healthy Skin: Strategies for Clinical and Cosmetic Practice. 2011 edition (p. 155). Springer Verlag. ISBN 9783642122637.</a:t>
            </a:r>
          </a:p>
          <a:p>
            <a:pPr algn="just">
              <a:lnSpc>
                <a:spcPct val="100000"/>
              </a:lnSpc>
              <a:buClr>
                <a:srgbClr val="377E48"/>
              </a:buClr>
              <a:buBlip>
                <a:blip r:embed="rId5"/>
              </a:buBlip>
              <a:defRPr/>
            </a:pPr>
            <a:r>
              <a:rPr lang="en-GB" sz="900">
                <a:solidFill>
                  <a:prstClr val="black"/>
                </a:solidFill>
                <a:latin typeface="Arial" panose="020B0604020202020204" pitchFamily="34" charset="0"/>
                <a:cs typeface="Arial" panose="020B0604020202020204" pitchFamily="34" charset="0"/>
              </a:rPr>
              <a:t>Monti D, </a:t>
            </a:r>
            <a:r>
              <a:rPr lang="en-GB" sz="900" err="1">
                <a:solidFill>
                  <a:prstClr val="black"/>
                </a:solidFill>
                <a:latin typeface="Arial" panose="020B0604020202020204" pitchFamily="34" charset="0"/>
                <a:cs typeface="Arial" panose="020B0604020202020204" pitchFamily="34" charset="0"/>
              </a:rPr>
              <a:t>Saccomani</a:t>
            </a:r>
            <a:r>
              <a:rPr lang="en-GB" sz="900">
                <a:solidFill>
                  <a:prstClr val="black"/>
                </a:solidFill>
                <a:latin typeface="Arial" panose="020B0604020202020204" pitchFamily="34" charset="0"/>
                <a:cs typeface="Arial" panose="020B0604020202020204" pitchFamily="34" charset="0"/>
              </a:rPr>
              <a:t> L, </a:t>
            </a:r>
            <a:r>
              <a:rPr lang="en-GB" sz="900" err="1">
                <a:solidFill>
                  <a:prstClr val="black"/>
                </a:solidFill>
                <a:latin typeface="Arial" panose="020B0604020202020204" pitchFamily="34" charset="0"/>
                <a:cs typeface="Arial" panose="020B0604020202020204" pitchFamily="34" charset="0"/>
              </a:rPr>
              <a:t>Chetoni</a:t>
            </a:r>
            <a:r>
              <a:rPr lang="en-GB" sz="900">
                <a:solidFill>
                  <a:prstClr val="black"/>
                </a:solidFill>
                <a:latin typeface="Arial" panose="020B0604020202020204" pitchFamily="34" charset="0"/>
                <a:cs typeface="Arial" panose="020B0604020202020204" pitchFamily="34" charset="0"/>
              </a:rPr>
              <a:t> P, </a:t>
            </a:r>
            <a:r>
              <a:rPr lang="en-GB" sz="900" i="1">
                <a:solidFill>
                  <a:prstClr val="black"/>
                </a:solidFill>
                <a:latin typeface="Arial" panose="020B0604020202020204" pitchFamily="34" charset="0"/>
                <a:cs typeface="Arial" panose="020B0604020202020204" pitchFamily="34" charset="0"/>
              </a:rPr>
              <a:t>et al. </a:t>
            </a:r>
            <a:r>
              <a:rPr lang="en-GB" sz="900" err="1">
                <a:solidFill>
                  <a:prstClr val="black"/>
                </a:solidFill>
                <a:latin typeface="Arial" panose="020B0604020202020204" pitchFamily="34" charset="0"/>
                <a:cs typeface="Arial" panose="020B0604020202020204" pitchFamily="34" charset="0"/>
              </a:rPr>
              <a:t>Hydrosoluble</a:t>
            </a:r>
            <a:r>
              <a:rPr lang="en-GB" sz="900">
                <a:solidFill>
                  <a:prstClr val="black"/>
                </a:solidFill>
                <a:latin typeface="Arial" panose="020B0604020202020204" pitchFamily="34" charset="0"/>
                <a:cs typeface="Arial" panose="020B0604020202020204" pitchFamily="34" charset="0"/>
              </a:rPr>
              <a:t> medicated nail lacquers: in vitro drug permeation and corresponding antimycotic activity. Br J Dermatol. 2010;162(2):311-7.</a:t>
            </a:r>
          </a:p>
          <a:p>
            <a:pPr lvl="0" algn="just">
              <a:lnSpc>
                <a:spcPct val="100000"/>
              </a:lnSpc>
              <a:buClr>
                <a:srgbClr val="377E48"/>
              </a:buClr>
              <a:buBlip>
                <a:blip r:embed="rId5"/>
              </a:buBlip>
              <a:defRPr/>
            </a:pPr>
            <a:r>
              <a:rPr lang="en-GB" sz="900">
                <a:solidFill>
                  <a:prstClr val="black"/>
                </a:solidFill>
                <a:latin typeface="Arial" panose="020B0604020202020204" pitchFamily="34" charset="0"/>
                <a:cs typeface="Arial" panose="020B0604020202020204" pitchFamily="34" charset="0"/>
              </a:rPr>
              <a:t>Monti D, </a:t>
            </a:r>
            <a:r>
              <a:rPr lang="en-GB" sz="900" err="1">
                <a:solidFill>
                  <a:prstClr val="black"/>
                </a:solidFill>
                <a:latin typeface="Arial" panose="020B0604020202020204" pitchFamily="34" charset="0"/>
                <a:cs typeface="Arial" panose="020B0604020202020204" pitchFamily="34" charset="0"/>
              </a:rPr>
              <a:t>Saccomani</a:t>
            </a:r>
            <a:r>
              <a:rPr lang="en-GB" sz="900">
                <a:solidFill>
                  <a:prstClr val="black"/>
                </a:solidFill>
                <a:latin typeface="Arial" panose="020B0604020202020204" pitchFamily="34" charset="0"/>
                <a:cs typeface="Arial" panose="020B0604020202020204" pitchFamily="34" charset="0"/>
              </a:rPr>
              <a:t> L, </a:t>
            </a:r>
            <a:r>
              <a:rPr lang="en-GB" sz="900" err="1">
                <a:solidFill>
                  <a:prstClr val="black"/>
                </a:solidFill>
                <a:latin typeface="Arial" panose="020B0604020202020204" pitchFamily="34" charset="0"/>
                <a:cs typeface="Arial" panose="020B0604020202020204" pitchFamily="34" charset="0"/>
              </a:rPr>
              <a:t>Chetoni</a:t>
            </a:r>
            <a:r>
              <a:rPr lang="en-GB" sz="900">
                <a:solidFill>
                  <a:prstClr val="black"/>
                </a:solidFill>
                <a:latin typeface="Arial" panose="020B0604020202020204" pitchFamily="34" charset="0"/>
                <a:cs typeface="Arial" panose="020B0604020202020204" pitchFamily="34" charset="0"/>
              </a:rPr>
              <a:t> P, </a:t>
            </a:r>
            <a:r>
              <a:rPr lang="en-GB" sz="900" i="1">
                <a:solidFill>
                  <a:prstClr val="black"/>
                </a:solidFill>
                <a:latin typeface="Arial" panose="020B0604020202020204" pitchFamily="34" charset="0"/>
                <a:cs typeface="Arial" panose="020B0604020202020204" pitchFamily="34" charset="0"/>
              </a:rPr>
              <a:t>et al. </a:t>
            </a:r>
            <a:r>
              <a:rPr lang="en-GB" sz="900">
                <a:solidFill>
                  <a:prstClr val="black"/>
                </a:solidFill>
                <a:latin typeface="Arial" panose="020B0604020202020204" pitchFamily="34" charset="0"/>
                <a:cs typeface="Arial" panose="020B0604020202020204" pitchFamily="34" charset="0"/>
              </a:rPr>
              <a:t>In vitro </a:t>
            </a:r>
            <a:r>
              <a:rPr lang="en-GB" sz="900" err="1">
                <a:solidFill>
                  <a:prstClr val="black"/>
                </a:solidFill>
                <a:latin typeface="Arial" panose="020B0604020202020204" pitchFamily="34" charset="0"/>
                <a:cs typeface="Arial" panose="020B0604020202020204" pitchFamily="34" charset="0"/>
              </a:rPr>
              <a:t>transungual</a:t>
            </a:r>
            <a:r>
              <a:rPr lang="en-GB" sz="900">
                <a:solidFill>
                  <a:prstClr val="black"/>
                </a:solidFill>
                <a:latin typeface="Arial" panose="020B0604020202020204" pitchFamily="34" charset="0"/>
                <a:cs typeface="Arial" panose="020B0604020202020204" pitchFamily="34" charset="0"/>
              </a:rPr>
              <a:t> permeation of ciclopirox from a hydroxypropyl chitosan-based, water-soluble nail lacquer. Drug Dev Ind Pharm. 2005;31(1):11-7.</a:t>
            </a:r>
          </a:p>
          <a:p>
            <a:pPr lvl="0" algn="just">
              <a:lnSpc>
                <a:spcPct val="100000"/>
              </a:lnSpc>
              <a:buClr>
                <a:srgbClr val="377E48"/>
              </a:buClr>
              <a:buBlip>
                <a:blip r:embed="rId5"/>
              </a:buBlip>
              <a:defRPr/>
            </a:pPr>
            <a:r>
              <a:rPr lang="en-GB" sz="900" err="1">
                <a:solidFill>
                  <a:prstClr val="black"/>
                </a:solidFill>
                <a:latin typeface="Arial" panose="020B0604020202020204" pitchFamily="34" charset="0"/>
                <a:cs typeface="Arial" panose="020B0604020202020204" pitchFamily="34" charset="0"/>
              </a:rPr>
              <a:t>Piraccini</a:t>
            </a:r>
            <a:r>
              <a:rPr lang="en-GB" sz="900">
                <a:solidFill>
                  <a:prstClr val="black"/>
                </a:solidFill>
                <a:latin typeface="Arial" panose="020B0604020202020204" pitchFamily="34" charset="0"/>
                <a:cs typeface="Arial" panose="020B0604020202020204" pitchFamily="34" charset="0"/>
              </a:rPr>
              <a:t> BM, </a:t>
            </a:r>
            <a:r>
              <a:rPr lang="en-GB" sz="900" err="1">
                <a:solidFill>
                  <a:prstClr val="black"/>
                </a:solidFill>
                <a:latin typeface="Arial" panose="020B0604020202020204" pitchFamily="34" charset="0"/>
                <a:cs typeface="Arial" panose="020B0604020202020204" pitchFamily="34" charset="0"/>
              </a:rPr>
              <a:t>Tosti</a:t>
            </a:r>
            <a:r>
              <a:rPr lang="en-GB" sz="900">
                <a:solidFill>
                  <a:prstClr val="black"/>
                </a:solidFill>
                <a:latin typeface="Arial" panose="020B0604020202020204" pitchFamily="34" charset="0"/>
                <a:cs typeface="Arial" panose="020B0604020202020204" pitchFamily="34" charset="0"/>
              </a:rPr>
              <a:t> A. Ciclopirox Hydroxypropyl Chitosan: Efficacy in Mild-to-Moderate Onychomycosis. Skin Appendage </a:t>
            </a:r>
            <a:r>
              <a:rPr lang="en-GB" sz="900" err="1">
                <a:solidFill>
                  <a:prstClr val="black"/>
                </a:solidFill>
                <a:latin typeface="Arial" panose="020B0604020202020204" pitchFamily="34" charset="0"/>
                <a:cs typeface="Arial" panose="020B0604020202020204" pitchFamily="34" charset="0"/>
              </a:rPr>
              <a:t>Disord</a:t>
            </a:r>
            <a:r>
              <a:rPr lang="en-GB" sz="900">
                <a:solidFill>
                  <a:prstClr val="black"/>
                </a:solidFill>
                <a:latin typeface="Arial" panose="020B0604020202020204" pitchFamily="34" charset="0"/>
                <a:cs typeface="Arial" panose="020B0604020202020204" pitchFamily="34" charset="0"/>
              </a:rPr>
              <a:t>. 2018;5(1):13-9.</a:t>
            </a:r>
          </a:p>
          <a:p>
            <a:pPr lvl="0" algn="just">
              <a:lnSpc>
                <a:spcPct val="100000"/>
              </a:lnSpc>
              <a:buClr>
                <a:srgbClr val="377E48"/>
              </a:buClr>
              <a:buBlip>
                <a:blip r:embed="rId5"/>
              </a:buBlip>
              <a:defRPr/>
            </a:pPr>
            <a:r>
              <a:rPr lang="en-GB" sz="900" err="1">
                <a:solidFill>
                  <a:prstClr val="black"/>
                </a:solidFill>
                <a:latin typeface="Arial" panose="020B0604020202020204" pitchFamily="34" charset="0"/>
                <a:cs typeface="Arial" panose="020B0604020202020204" pitchFamily="34" charset="0"/>
              </a:rPr>
              <a:t>Sparavigna</a:t>
            </a:r>
            <a:r>
              <a:rPr lang="en-GB" sz="900">
                <a:solidFill>
                  <a:prstClr val="black"/>
                </a:solidFill>
                <a:latin typeface="Arial" panose="020B0604020202020204" pitchFamily="34" charset="0"/>
                <a:cs typeface="Arial" panose="020B0604020202020204" pitchFamily="34" charset="0"/>
              </a:rPr>
              <a:t> M, </a:t>
            </a:r>
            <a:r>
              <a:rPr lang="en-GB" sz="900" err="1">
                <a:solidFill>
                  <a:prstClr val="black"/>
                </a:solidFill>
                <a:latin typeface="Arial" panose="020B0604020202020204" pitchFamily="34" charset="0"/>
                <a:cs typeface="Arial" panose="020B0604020202020204" pitchFamily="34" charset="0"/>
              </a:rPr>
              <a:t>Setaro</a:t>
            </a:r>
            <a:r>
              <a:rPr lang="en-GB" sz="900">
                <a:solidFill>
                  <a:prstClr val="black"/>
                </a:solidFill>
                <a:latin typeface="Arial" panose="020B0604020202020204" pitchFamily="34" charset="0"/>
                <a:cs typeface="Arial" panose="020B0604020202020204" pitchFamily="34" charset="0"/>
              </a:rPr>
              <a:t> M, </a:t>
            </a:r>
            <a:r>
              <a:rPr lang="en-GB" sz="900" err="1">
                <a:solidFill>
                  <a:prstClr val="black"/>
                </a:solidFill>
                <a:latin typeface="Arial" panose="020B0604020202020204" pitchFamily="34" charset="0"/>
                <a:cs typeface="Arial" panose="020B0604020202020204" pitchFamily="34" charset="0"/>
              </a:rPr>
              <a:t>Frisenda</a:t>
            </a:r>
            <a:r>
              <a:rPr lang="en-GB" sz="900">
                <a:solidFill>
                  <a:prstClr val="black"/>
                </a:solidFill>
                <a:latin typeface="Arial" panose="020B0604020202020204" pitchFamily="34" charset="0"/>
                <a:cs typeface="Arial" panose="020B0604020202020204" pitchFamily="34" charset="0"/>
              </a:rPr>
              <a:t> L. Physical and microbiological properties of a new nail protective medical device. J Plastic Dermatol 2008;4(1):5-12.</a:t>
            </a:r>
          </a:p>
          <a:p>
            <a:pPr algn="just">
              <a:lnSpc>
                <a:spcPct val="100000"/>
              </a:lnSpc>
              <a:buClr>
                <a:srgbClr val="377E48"/>
              </a:buClr>
              <a:buBlip>
                <a:blip r:embed="rId5"/>
              </a:buBlip>
              <a:defRPr/>
            </a:pPr>
            <a:r>
              <a:rPr lang="en-US" sz="900" err="1">
                <a:latin typeface="Arial" panose="020B0604020202020204" pitchFamily="34" charset="0"/>
                <a:cs typeface="Arial" panose="020B0604020202020204" pitchFamily="34" charset="0"/>
              </a:rPr>
              <a:t>Subissi</a:t>
            </a:r>
            <a:r>
              <a:rPr lang="en-US" sz="900">
                <a:latin typeface="Arial" panose="020B0604020202020204" pitchFamily="34" charset="0"/>
                <a:cs typeface="Arial" panose="020B0604020202020204" pitchFamily="34" charset="0"/>
              </a:rPr>
              <a:t> A, Monti D, </a:t>
            </a:r>
            <a:r>
              <a:rPr lang="en-US" sz="900" err="1">
                <a:latin typeface="Arial" panose="020B0604020202020204" pitchFamily="34" charset="0"/>
                <a:cs typeface="Arial" panose="020B0604020202020204" pitchFamily="34" charset="0"/>
              </a:rPr>
              <a:t>Togni</a:t>
            </a:r>
            <a:r>
              <a:rPr lang="en-US" sz="900">
                <a:latin typeface="Arial" panose="020B0604020202020204" pitchFamily="34" charset="0"/>
                <a:cs typeface="Arial" panose="020B0604020202020204" pitchFamily="34" charset="0"/>
              </a:rPr>
              <a:t> G</a:t>
            </a:r>
            <a:r>
              <a:rPr lang="en-US" sz="900" i="1">
                <a:latin typeface="Arial" panose="020B0604020202020204" pitchFamily="34" charset="0"/>
                <a:cs typeface="Arial" panose="020B0604020202020204" pitchFamily="34" charset="0"/>
              </a:rPr>
              <a:t>, et al.</a:t>
            </a:r>
            <a:r>
              <a:rPr lang="en-US" sz="900">
                <a:latin typeface="Arial" panose="020B0604020202020204" pitchFamily="34" charset="0"/>
                <a:cs typeface="Arial" panose="020B0604020202020204" pitchFamily="34" charset="0"/>
              </a:rPr>
              <a:t> Ciclopirox: recent nonclinical and clinical data relevant to its use as a topical antimycotic agent. Drugs. 2010;70(16):2133-52.</a:t>
            </a:r>
            <a:endParaRPr lang="en-GB" sz="900">
              <a:solidFill>
                <a:prstClr val="black"/>
              </a:solidFill>
              <a:latin typeface="Arial" panose="020B0604020202020204" pitchFamily="34" charset="0"/>
              <a:cs typeface="Arial" panose="020B0604020202020204" pitchFamily="34" charset="0"/>
            </a:endParaRPr>
          </a:p>
          <a:p>
            <a:pPr lvl="0" algn="just">
              <a:lnSpc>
                <a:spcPct val="100000"/>
              </a:lnSpc>
              <a:buClr>
                <a:srgbClr val="377E48"/>
              </a:buClr>
              <a:buBlip>
                <a:blip r:embed="rId5"/>
              </a:buBlip>
              <a:defRPr/>
            </a:pPr>
            <a:r>
              <a:rPr lang="en-GB" sz="900" err="1">
                <a:solidFill>
                  <a:prstClr val="black"/>
                </a:solidFill>
                <a:latin typeface="Arial" panose="020B0604020202020204" pitchFamily="34" charset="0"/>
                <a:cs typeface="Arial" panose="020B0604020202020204" pitchFamily="34" charset="0"/>
              </a:rPr>
              <a:t>Tabara</a:t>
            </a:r>
            <a:r>
              <a:rPr lang="en-GB" sz="900">
                <a:solidFill>
                  <a:prstClr val="black"/>
                </a:solidFill>
                <a:latin typeface="Arial" panose="020B0604020202020204" pitchFamily="34" charset="0"/>
                <a:cs typeface="Arial" panose="020B0604020202020204" pitchFamily="34" charset="0"/>
              </a:rPr>
              <a:t> K, </a:t>
            </a:r>
            <a:r>
              <a:rPr lang="en-GB" sz="900" err="1">
                <a:solidFill>
                  <a:prstClr val="black"/>
                </a:solidFill>
                <a:latin typeface="Arial" panose="020B0604020202020204" pitchFamily="34" charset="0"/>
                <a:cs typeface="Arial" panose="020B0604020202020204" pitchFamily="34" charset="0"/>
              </a:rPr>
              <a:t>Szewczyk</a:t>
            </a:r>
            <a:r>
              <a:rPr lang="en-GB" sz="900">
                <a:solidFill>
                  <a:prstClr val="black"/>
                </a:solidFill>
                <a:latin typeface="Arial" panose="020B0604020202020204" pitchFamily="34" charset="0"/>
                <a:cs typeface="Arial" panose="020B0604020202020204" pitchFamily="34" charset="0"/>
              </a:rPr>
              <a:t> AE, </a:t>
            </a:r>
            <a:r>
              <a:rPr lang="en-GB" sz="900" err="1">
                <a:solidFill>
                  <a:prstClr val="black"/>
                </a:solidFill>
                <a:latin typeface="Arial" panose="020B0604020202020204" pitchFamily="34" charset="0"/>
                <a:cs typeface="Arial" panose="020B0604020202020204" pitchFamily="34" charset="0"/>
              </a:rPr>
              <a:t>Bienias</a:t>
            </a:r>
            <a:r>
              <a:rPr lang="en-GB" sz="900">
                <a:solidFill>
                  <a:prstClr val="black"/>
                </a:solidFill>
                <a:latin typeface="Arial" panose="020B0604020202020204" pitchFamily="34" charset="0"/>
                <a:cs typeface="Arial" panose="020B0604020202020204" pitchFamily="34" charset="0"/>
              </a:rPr>
              <a:t> W, </a:t>
            </a:r>
            <a:r>
              <a:rPr lang="en-GB" sz="900" i="1">
                <a:solidFill>
                  <a:prstClr val="black"/>
                </a:solidFill>
                <a:latin typeface="Arial" panose="020B0604020202020204" pitchFamily="34" charset="0"/>
                <a:cs typeface="Arial" panose="020B0604020202020204" pitchFamily="34" charset="0"/>
              </a:rPr>
              <a:t>et al. </a:t>
            </a:r>
            <a:r>
              <a:rPr lang="en-GB" sz="900">
                <a:solidFill>
                  <a:prstClr val="black"/>
                </a:solidFill>
                <a:latin typeface="Arial" panose="020B0604020202020204" pitchFamily="34" charset="0"/>
                <a:cs typeface="Arial" panose="020B0604020202020204" pitchFamily="34" charset="0"/>
              </a:rPr>
              <a:t>Amorolfine vs. ciclopirox - lacquers for the treatment of onychomycosis. </a:t>
            </a:r>
            <a:r>
              <a:rPr lang="en-GB" sz="900" err="1">
                <a:solidFill>
                  <a:prstClr val="black"/>
                </a:solidFill>
                <a:latin typeface="Arial" panose="020B0604020202020204" pitchFamily="34" charset="0"/>
                <a:cs typeface="Arial" panose="020B0604020202020204" pitchFamily="34" charset="0"/>
              </a:rPr>
              <a:t>Postepy</a:t>
            </a:r>
            <a:r>
              <a:rPr lang="en-GB" sz="900">
                <a:solidFill>
                  <a:prstClr val="black"/>
                </a:solidFill>
                <a:latin typeface="Arial" panose="020B0604020202020204" pitchFamily="34" charset="0"/>
                <a:cs typeface="Arial" panose="020B0604020202020204" pitchFamily="34" charset="0"/>
              </a:rPr>
              <a:t> Dermatol </a:t>
            </a:r>
            <a:r>
              <a:rPr lang="en-GB" sz="900" err="1">
                <a:solidFill>
                  <a:prstClr val="black"/>
                </a:solidFill>
                <a:latin typeface="Arial" panose="020B0604020202020204" pitchFamily="34" charset="0"/>
                <a:cs typeface="Arial" panose="020B0604020202020204" pitchFamily="34" charset="0"/>
              </a:rPr>
              <a:t>Alergol</a:t>
            </a:r>
            <a:r>
              <a:rPr lang="en-GB" sz="900">
                <a:solidFill>
                  <a:prstClr val="black"/>
                </a:solidFill>
                <a:latin typeface="Arial" panose="020B0604020202020204" pitchFamily="34" charset="0"/>
                <a:cs typeface="Arial" panose="020B0604020202020204" pitchFamily="34" charset="0"/>
              </a:rPr>
              <a:t>. 2015;32(1):40-45.</a:t>
            </a:r>
          </a:p>
          <a:p>
            <a:pPr algn="just">
              <a:lnSpc>
                <a:spcPct val="100000"/>
              </a:lnSpc>
              <a:buClr>
                <a:srgbClr val="377E48"/>
              </a:buClr>
              <a:buBlip>
                <a:blip r:embed="rId5"/>
              </a:buBlip>
              <a:defRPr/>
            </a:pPr>
            <a:r>
              <a:rPr lang="en-US" sz="900" err="1">
                <a:latin typeface="Arial" panose="020B0604020202020204" pitchFamily="34" charset="0"/>
                <a:cs typeface="Arial" panose="020B0604020202020204" pitchFamily="34" charset="0"/>
              </a:rPr>
              <a:t>Togni</a:t>
            </a:r>
            <a:r>
              <a:rPr lang="en-US" sz="900">
                <a:latin typeface="Arial" panose="020B0604020202020204" pitchFamily="34" charset="0"/>
                <a:cs typeface="Arial" panose="020B0604020202020204" pitchFamily="34" charset="0"/>
              </a:rPr>
              <a:t> G, </a:t>
            </a:r>
            <a:r>
              <a:rPr lang="en-US" sz="900" err="1">
                <a:latin typeface="Arial" panose="020B0604020202020204" pitchFamily="34" charset="0"/>
                <a:cs typeface="Arial" panose="020B0604020202020204" pitchFamily="34" charset="0"/>
              </a:rPr>
              <a:t>Mailland</a:t>
            </a:r>
            <a:r>
              <a:rPr lang="en-US" sz="900">
                <a:latin typeface="Arial" panose="020B0604020202020204" pitchFamily="34" charset="0"/>
                <a:cs typeface="Arial" panose="020B0604020202020204" pitchFamily="34" charset="0"/>
              </a:rPr>
              <a:t> F. Antifungal activity, experimental infections and nail permeation of an innovative ciclopirox nail lacquer based on a water-soluble biopolymer. J Drugs Dermatol. 2010;9(5):525-30.</a:t>
            </a:r>
            <a:endParaRPr lang="en-GB" sz="900">
              <a:solidFill>
                <a:prstClr val="black"/>
              </a:solidFill>
              <a:latin typeface="Arial" panose="020B0604020202020204" pitchFamily="34" charset="0"/>
              <a:cs typeface="Arial" panose="020B0604020202020204" pitchFamily="34" charset="0"/>
            </a:endParaRPr>
          </a:p>
          <a:p>
            <a:pPr algn="just">
              <a:lnSpc>
                <a:spcPct val="100000"/>
              </a:lnSpc>
              <a:buClr>
                <a:srgbClr val="377E48"/>
              </a:buClr>
              <a:buBlip>
                <a:blip r:embed="rId5"/>
              </a:buBlip>
              <a:defRPr/>
            </a:pPr>
            <a:r>
              <a:rPr lang="en-GB" sz="900" err="1">
                <a:solidFill>
                  <a:prstClr val="black"/>
                </a:solidFill>
                <a:latin typeface="Arial" panose="020B0604020202020204" pitchFamily="34" charset="0"/>
                <a:cs typeface="Arial" panose="020B0604020202020204" pitchFamily="34" charset="0"/>
              </a:rPr>
              <a:t>Vanscheidt</a:t>
            </a:r>
            <a:r>
              <a:rPr lang="en-GB" sz="900">
                <a:solidFill>
                  <a:prstClr val="black"/>
                </a:solidFill>
                <a:latin typeface="Arial" panose="020B0604020202020204" pitchFamily="34" charset="0"/>
                <a:cs typeface="Arial" panose="020B0604020202020204" pitchFamily="34" charset="0"/>
              </a:rPr>
              <a:t> W, </a:t>
            </a:r>
            <a:r>
              <a:rPr lang="en-GB" sz="900" err="1">
                <a:solidFill>
                  <a:prstClr val="black"/>
                </a:solidFill>
                <a:latin typeface="Arial" panose="020B0604020202020204" pitchFamily="34" charset="0"/>
                <a:cs typeface="Arial" panose="020B0604020202020204" pitchFamily="34" charset="0"/>
              </a:rPr>
              <a:t>Schalla</a:t>
            </a:r>
            <a:r>
              <a:rPr lang="en-GB" sz="900">
                <a:solidFill>
                  <a:prstClr val="black"/>
                </a:solidFill>
                <a:latin typeface="Arial" panose="020B0604020202020204" pitchFamily="34" charset="0"/>
                <a:cs typeface="Arial" panose="020B0604020202020204" pitchFamily="34" charset="0"/>
              </a:rPr>
              <a:t> W. Ciclopirox HPCH Nail Lacquer after Failure of Topical Treatment with Amorolfine. J Dermatol Clin Res. 2015;3(2):1045.</a:t>
            </a:r>
          </a:p>
          <a:p>
            <a:pPr algn="just">
              <a:lnSpc>
                <a:spcPct val="100000"/>
              </a:lnSpc>
              <a:buClr>
                <a:srgbClr val="377E48"/>
              </a:buClr>
              <a:buBlip>
                <a:blip r:embed="rId5"/>
              </a:buBlip>
              <a:defRPr/>
            </a:pPr>
            <a:r>
              <a:rPr lang="en-GB" sz="900">
                <a:solidFill>
                  <a:prstClr val="black"/>
                </a:solidFill>
                <a:latin typeface="Arial" panose="020B0604020202020204" pitchFamily="34" charset="0"/>
                <a:cs typeface="Arial" panose="020B0604020202020204" pitchFamily="34" charset="0"/>
              </a:rPr>
              <a:t>Zane LT, Chanda S, Coronado D, </a:t>
            </a:r>
            <a:r>
              <a:rPr lang="en-GB" sz="900" i="1">
                <a:solidFill>
                  <a:prstClr val="black"/>
                </a:solidFill>
                <a:latin typeface="Arial" panose="020B0604020202020204" pitchFamily="34" charset="0"/>
                <a:cs typeface="Arial" panose="020B0604020202020204" pitchFamily="34" charset="0"/>
              </a:rPr>
              <a:t>et al. </a:t>
            </a:r>
            <a:r>
              <a:rPr lang="en-GB" sz="900">
                <a:solidFill>
                  <a:prstClr val="black"/>
                </a:solidFill>
                <a:latin typeface="Arial" panose="020B0604020202020204" pitchFamily="34" charset="0"/>
                <a:cs typeface="Arial" panose="020B0604020202020204" pitchFamily="34" charset="0"/>
              </a:rPr>
              <a:t>Antifungal agents for onychomycosis: new treatment strategies to improve safety. Dermatol Online J. 2016;22(3).</a:t>
            </a:r>
            <a:endParaRPr kumimoji="0" lang="en-GB"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557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con confianza media">
            <a:extLst>
              <a:ext uri="{FF2B5EF4-FFF2-40B4-BE49-F238E27FC236}">
                <a16:creationId xmlns:a16="http://schemas.microsoft.com/office/drawing/2014/main" id="{F9C73019-BAB1-7742-94E0-250FA928CDDD}"/>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AEDB1457-3AFA-6347-BB5A-DD59C9FFFCC4}"/>
              </a:ext>
            </a:extLst>
          </p:cNvPr>
          <p:cNvSpPr/>
          <p:nvPr/>
        </p:nvSpPr>
        <p:spPr>
          <a:xfrm>
            <a:off x="251792" y="316616"/>
            <a:ext cx="11688416" cy="5716950"/>
          </a:xfrm>
          <a:prstGeom prst="rect">
            <a:avLst/>
          </a:prstGeom>
        </p:spPr>
        <p:txBody>
          <a:bodyPr wrap="square">
            <a:spAutoFit/>
          </a:bodyPr>
          <a:lstStyle/>
          <a:p>
            <a:pPr algn="just"/>
            <a:r>
              <a:rPr lang="es-ES" sz="850" b="1" dirty="0">
                <a:latin typeface="Helvetica" pitchFamily="2" charset="0"/>
              </a:rPr>
              <a:t>CONTENIDO MÍNIMO DE ONY-TEC</a:t>
            </a:r>
            <a:r>
              <a:rPr lang="es-ES" sz="850" b="1" baseline="30000" dirty="0">
                <a:latin typeface="Helvetica" pitchFamily="2" charset="0"/>
              </a:rPr>
              <a:t>®</a:t>
            </a:r>
            <a:r>
              <a:rPr lang="es-ES" sz="850" b="1" dirty="0">
                <a:latin typeface="Helvetica" pitchFamily="2" charset="0"/>
              </a:rPr>
              <a:t> : 1. NOMBRE DEL MEDICAMENTO.</a:t>
            </a:r>
            <a:r>
              <a:rPr lang="es-ES" sz="850" dirty="0">
                <a:latin typeface="Helvetica" pitchFamily="2" charset="0"/>
              </a:rPr>
              <a:t> </a:t>
            </a:r>
            <a:r>
              <a:rPr lang="es-ES" sz="850" dirty="0" err="1">
                <a:latin typeface="Helvetica" pitchFamily="2" charset="0"/>
              </a:rPr>
              <a:t>Ony-Tec</a:t>
            </a:r>
            <a:r>
              <a:rPr lang="es-ES" sz="850" baseline="30000" dirty="0">
                <a:latin typeface="Helvetica" pitchFamily="2" charset="0"/>
              </a:rPr>
              <a:t>®</a:t>
            </a:r>
            <a:r>
              <a:rPr lang="es-ES" sz="850" dirty="0">
                <a:latin typeface="Helvetica" pitchFamily="2" charset="0"/>
              </a:rPr>
              <a:t>  80 mg/g barniz de uñas medicamentoso. </a:t>
            </a:r>
            <a:r>
              <a:rPr lang="es-ES" sz="850" b="1" dirty="0">
                <a:latin typeface="Helvetica" pitchFamily="2" charset="0"/>
              </a:rPr>
              <a:t>2. COMPOSICIÓN CUALITATIVA Y CUANTITATIVA</a:t>
            </a:r>
            <a:r>
              <a:rPr lang="es-ES" sz="850" dirty="0">
                <a:latin typeface="Helvetica" pitchFamily="2" charset="0"/>
              </a:rPr>
              <a:t>. Un gramo del barniz de uñas medicamentoso contiene 80 mg de </a:t>
            </a:r>
            <a:r>
              <a:rPr lang="es-ES" sz="850" dirty="0" err="1">
                <a:latin typeface="Helvetica" pitchFamily="2" charset="0"/>
              </a:rPr>
              <a:t>ciclopirox</a:t>
            </a:r>
            <a:r>
              <a:rPr lang="es-ES" sz="850" dirty="0">
                <a:latin typeface="Helvetica" pitchFamily="2" charset="0"/>
              </a:rPr>
              <a:t>. Excipiente con efecto conocido: 10 mg alcohol </a:t>
            </a:r>
            <a:r>
              <a:rPr lang="es-ES" sz="850" dirty="0" err="1">
                <a:latin typeface="Helvetica" pitchFamily="2" charset="0"/>
              </a:rPr>
              <a:t>cetoestear</a:t>
            </a:r>
            <a:r>
              <a:rPr lang="es-ES" sz="850" dirty="0">
                <a:latin typeface="Helvetica" pitchFamily="2" charset="0"/>
              </a:rPr>
              <a:t> lico/g solución. Para consultar la lista completa de excipientes, ver sección 6.1. </a:t>
            </a:r>
            <a:r>
              <a:rPr lang="es-ES" sz="850" b="1" dirty="0">
                <a:latin typeface="Helvetica" pitchFamily="2" charset="0"/>
              </a:rPr>
              <a:t>3. FORMA FARMACÉUTICA. </a:t>
            </a:r>
            <a:r>
              <a:rPr lang="es-ES" sz="850" dirty="0">
                <a:latin typeface="Helvetica" pitchFamily="2" charset="0"/>
              </a:rPr>
              <a:t>Barniz de uñas medicamentoso. Solución transparente, incolora o ligeramente amarilla. </a:t>
            </a:r>
            <a:r>
              <a:rPr lang="es-ES" sz="850" b="1" dirty="0">
                <a:latin typeface="Helvetica" pitchFamily="2" charset="0"/>
              </a:rPr>
              <a:t>4. DATOS CLÍNICOS: 4.1 Indicaciones terapéuticas</a:t>
            </a:r>
            <a:r>
              <a:rPr lang="es-ES" sz="850" dirty="0">
                <a:latin typeface="Helvetica" pitchFamily="2" charset="0"/>
              </a:rPr>
              <a:t>. Infecciones fúngicas de las uñas de leves a moderadas, causadas por dermatofitos y otros hongos sensibles a </a:t>
            </a:r>
            <a:r>
              <a:rPr lang="es-ES" sz="850" dirty="0" err="1">
                <a:latin typeface="Helvetica" pitchFamily="2" charset="0"/>
              </a:rPr>
              <a:t>ciclopirox</a:t>
            </a:r>
            <a:r>
              <a:rPr lang="es-ES" sz="850" dirty="0">
                <a:latin typeface="Helvetica" pitchFamily="2" charset="0"/>
              </a:rPr>
              <a:t>, sin afectación de la matriz de la uña. </a:t>
            </a:r>
            <a:r>
              <a:rPr lang="es-ES" sz="850" b="1" dirty="0">
                <a:latin typeface="Helvetica" pitchFamily="2" charset="0"/>
              </a:rPr>
              <a:t>4.2 Posología y forma de administración.</a:t>
            </a:r>
            <a:r>
              <a:rPr lang="es-ES" sz="850" dirty="0">
                <a:latin typeface="Helvetica" pitchFamily="2" charset="0"/>
              </a:rPr>
              <a:t> </a:t>
            </a:r>
            <a:r>
              <a:rPr lang="es-ES" sz="850" u="sng" dirty="0">
                <a:latin typeface="Helvetica" pitchFamily="2" charset="0"/>
              </a:rPr>
              <a:t>Posología</a:t>
            </a:r>
            <a:r>
              <a:rPr lang="es-ES" sz="850" dirty="0">
                <a:latin typeface="Helvetica" pitchFamily="2" charset="0"/>
              </a:rPr>
              <a:t>. Población pediátrica. No se han establecido todavía la seguridad y eficacia de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en niños y adolescentes menores de 18 años. No se dispone de datos. </a:t>
            </a:r>
            <a:r>
              <a:rPr lang="es-ES" sz="850" u="sng" dirty="0">
                <a:latin typeface="Helvetica" pitchFamily="2" charset="0"/>
              </a:rPr>
              <a:t>Forma de administración</a:t>
            </a:r>
            <a:r>
              <a:rPr lang="es-ES" sz="850" dirty="0">
                <a:latin typeface="Helvetica" pitchFamily="2" charset="0"/>
              </a:rPr>
              <a:t>. Para uso típico en las uñas de las manos, de los pies y la piel adyacente (</a:t>
            </a:r>
            <a:r>
              <a:rPr lang="es-ES" sz="850" dirty="0" err="1">
                <a:latin typeface="Helvetica" pitchFamily="2" charset="0"/>
              </a:rPr>
              <a:t>perionychium</a:t>
            </a:r>
            <a:r>
              <a:rPr lang="es-ES" sz="850" dirty="0">
                <a:latin typeface="Helvetica" pitchFamily="2" charset="0"/>
              </a:rPr>
              <a:t>, </a:t>
            </a:r>
            <a:r>
              <a:rPr lang="es-ES" sz="850" dirty="0" err="1">
                <a:latin typeface="Helvetica" pitchFamily="2" charset="0"/>
              </a:rPr>
              <a:t>hyponychium</a:t>
            </a:r>
            <a:r>
              <a:rPr lang="es-ES" sz="850" dirty="0">
                <a:latin typeface="Helvetica" pitchFamily="2" charset="0"/>
              </a:rPr>
              <a:t>). Salvo que se prescriba de otra forma, </a:t>
            </a:r>
            <a:r>
              <a:rPr lang="es-ES" sz="850" dirty="0" err="1">
                <a:latin typeface="Helvetica" pitchFamily="2" charset="0"/>
              </a:rPr>
              <a:t>Ony-Tec</a:t>
            </a:r>
            <a:r>
              <a:rPr lang="es-ES" sz="850" baseline="30000" dirty="0">
                <a:latin typeface="Helvetica" pitchFamily="2" charset="0"/>
              </a:rPr>
              <a:t>®</a:t>
            </a:r>
            <a:r>
              <a:rPr lang="es-ES" sz="850" dirty="0">
                <a:latin typeface="Helvetica" pitchFamily="2" charset="0"/>
              </a:rPr>
              <a:t>  se aplica en una fina capa una vez al día sobre la/s uña/s afectada/s después de lavar y secar. El barniz de uñas medicamentoso se aplicará sobre toda la uña, en unos 5 mm de la piel circundante y, si es posible por debajo del borde de la uña.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barniz de uñas necesita unos 30 segundos para secarse. El tratamiento de uñas no debe lavarse por lo menos en seis horas, por lo tanto, se recomienda la aplicación por la noche antes de acostarse. Transcurrido este tiempo, se puede continuar con las prácticas de higiene habituales.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no necesita ser eliminado con disolventes o productos abrasivos (por ejemplo, lima de uña), es suficiente con lavarse cuidadosamente las uñas con agua. A veces, debido a un lavado insuficiente de las uñas, puede aparecer una capa blanca en la superficie de la uña después de varios días de tratamiento. Un lavado minucioso con jabón neutro y, si fuera necesario, un cepillo de uñas o una esponja, ayudarán a eliminarla. En caso de eliminación accidental por lavado,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se puede aplicar de nuevo. Se recomienda el recorte regular de las uñas para eliminar las partes de la uña infectada o de cualquier material </a:t>
            </a:r>
            <a:r>
              <a:rPr lang="es-ES" sz="850" dirty="0" err="1">
                <a:latin typeface="Helvetica" pitchFamily="2" charset="0"/>
              </a:rPr>
              <a:t>onicolítico</a:t>
            </a:r>
            <a:r>
              <a:rPr lang="es-ES" sz="850" dirty="0">
                <a:latin typeface="Helvetica" pitchFamily="2" charset="0"/>
              </a:rPr>
              <a:t>. El tratamiento debe continuar hasta completar la curación clínica y micológica hasta lograr que crezcan unas uñas sanas de nuevo. Normalmente, la curación completa de las uñas de las manos se logra en unos 6 meses, mientras que para las uñas de los pies se necesita de 9 a 12 meses. El control del cultivo fúngico se debe hacer 4 semanas después de finalizar el tratamiento para evitar interferencias con los resultados del cultivo por posibles residuos de la sustancia activa. Al ser un tratamiento de uso cutáneo, no es necesaria una diferente posología para grupos especiales de población. Si la afección no responde a la terapia con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y/o una uña de la mano o del pie está amplia o gravemente afectada puede ser recomendable un tratamiento adicional vía oral. </a:t>
            </a:r>
            <a:r>
              <a:rPr lang="es-ES" sz="850" b="1" dirty="0">
                <a:latin typeface="Helvetica" pitchFamily="2" charset="0"/>
              </a:rPr>
              <a:t>4.3 Contraindicaciones. </a:t>
            </a:r>
            <a:r>
              <a:rPr lang="es-ES" sz="850" dirty="0">
                <a:latin typeface="Helvetica" pitchFamily="2" charset="0"/>
              </a:rPr>
              <a:t>Hipersensibilidad al principio activo o a alguno de los excipientes incluidos en la sección 6.1. Niños y adolescentes menores de 18 años de edad debido a la insuficiente experiencia en este grupo de edad. </a:t>
            </a:r>
            <a:r>
              <a:rPr lang="es-ES" sz="850" b="1" dirty="0">
                <a:latin typeface="Helvetica" pitchFamily="2" charset="0"/>
              </a:rPr>
              <a:t>4.4 Advertencias y precauciones especiales de empleo.</a:t>
            </a:r>
            <a:r>
              <a:rPr lang="es-ES" sz="850" dirty="0">
                <a:latin typeface="Helvetica" pitchFamily="2" charset="0"/>
              </a:rPr>
              <a:t> La duración de la enfermedad, la extensión de la infección (afectación de la lámina de las uñas) y grosor de la u </a:t>
            </a:r>
            <a:r>
              <a:rPr lang="es-ES" sz="850" dirty="0" err="1">
                <a:latin typeface="Helvetica" pitchFamily="2" charset="0"/>
              </a:rPr>
              <a:t>ña</a:t>
            </a:r>
            <a:r>
              <a:rPr lang="es-ES" sz="850" dirty="0">
                <a:latin typeface="Helvetica" pitchFamily="2" charset="0"/>
              </a:rPr>
              <a:t> podrían influir en los resultados de la terapia. Los pacientes con antecedentes de diabetes, trastornos inmunológicos, enfermedad vascular periférica, lesiones, uñas dolorosas o gravemente dañadas, afecciones cutáneas como la psoriasis o cualquier otra afección cutánea crónica, edema, trastornos respiratorios (síndrome de la uña amarilla) deben consultar a su médico antes de comenzar el tratamiento. En caso de sensibilización, el tratamiento debe ser suspendido y establecerse una terapia adecuada. Como para todos los tratamientos cutáneos de onicomicosis, si se ven afectadas varias uñas (&gt;3 uñas), o en el caso de que se alteren más de la mitad de la lámina de la uña o haya afectación de la matriz de uñas y en casos de factores de predisposición, tales como la diabetes y los trastornos de inmunodeficiencia, la adición de una terapia sistémica deber a ser considerada. El riesgo de eliminación de las uñas infectadas por el profesional de la salud o durante la limpieza por parte del paciente debe ser cuidadosamente considerado para pacientes con antecedentes de diabetes mellitus dependiente de insulina o neuropatía diabética. Evite el contacto con los ojos y las mucosas.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80 mg/g barniz de uñas medicamentoso es sólo para uso externo. No usar esmalte de uñas u otro tipo de producto cosmético para las uñas en las uñas tratadas.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puede producir reacciones locales en la piel (como dermatitis por contacto) porque contiene alcohol </a:t>
            </a:r>
            <a:r>
              <a:rPr lang="es-ES" sz="850" dirty="0" err="1">
                <a:latin typeface="Helvetica" pitchFamily="2" charset="0"/>
              </a:rPr>
              <a:t>cetoestearílico</a:t>
            </a:r>
            <a:r>
              <a:rPr lang="es-ES" sz="850" b="1" dirty="0">
                <a:latin typeface="Helvetica" pitchFamily="2" charset="0"/>
              </a:rPr>
              <a:t>. 4.5 Interacción con otros medicamentos y otras formas de interacción. </a:t>
            </a:r>
            <a:r>
              <a:rPr lang="es-ES" sz="850" dirty="0">
                <a:latin typeface="Helvetica" pitchFamily="2" charset="0"/>
              </a:rPr>
              <a:t>No se han descrito interacciones entre </a:t>
            </a:r>
            <a:r>
              <a:rPr lang="es-ES" sz="850" dirty="0" err="1">
                <a:latin typeface="Helvetica" pitchFamily="2" charset="0"/>
              </a:rPr>
              <a:t>ciclopirox</a:t>
            </a:r>
            <a:r>
              <a:rPr lang="es-ES" sz="850" dirty="0">
                <a:latin typeface="Helvetica" pitchFamily="2" charset="0"/>
              </a:rPr>
              <a:t> y otros medicamentos. No se ha descrito ninguna otra forma de interacción. </a:t>
            </a:r>
            <a:r>
              <a:rPr lang="es-ES" sz="850" b="1" dirty="0">
                <a:latin typeface="Helvetica" pitchFamily="2" charset="0"/>
              </a:rPr>
              <a:t>4.6 Fertilidad, embarazo y lactancia. </a:t>
            </a:r>
            <a:r>
              <a:rPr lang="es-ES" sz="850" u="sng" dirty="0">
                <a:latin typeface="Helvetica" pitchFamily="2" charset="0"/>
              </a:rPr>
              <a:t>Embarazo</a:t>
            </a:r>
            <a:r>
              <a:rPr lang="es-ES" sz="850" dirty="0">
                <a:latin typeface="Helvetica" pitchFamily="2" charset="0"/>
              </a:rPr>
              <a:t>. No hay datos clínicos de mujeres embarazadas expuestas a </a:t>
            </a:r>
            <a:r>
              <a:rPr lang="es-ES" sz="850" dirty="0" err="1">
                <a:latin typeface="Helvetica" pitchFamily="2" charset="0"/>
              </a:rPr>
              <a:t>ciclopirox</a:t>
            </a:r>
            <a:r>
              <a:rPr lang="es-ES" sz="850" dirty="0">
                <a:latin typeface="Helvetica" pitchFamily="2" charset="0"/>
              </a:rPr>
              <a:t>. Los estudios en animales no han mostrado, directa o indirectamente, efectos nocivos en el embarazo, desarrollo embrionario, desarrollo del feto y/o el parto. No obstante, no existen datos adecuados sobre los posibles efectos a largo plazo en el desarrollo posnatal (ver sección 5.3). El tratamiento con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sólo se llevar  a cabo, si el tratamiento es absolutamente necesario, después de que el responsable médico haya evaluado cuidadosamente los beneficios frente a los posibles riesgos. </a:t>
            </a:r>
            <a:r>
              <a:rPr lang="es-ES" sz="850" u="sng" dirty="0">
                <a:latin typeface="Helvetica" pitchFamily="2" charset="0"/>
              </a:rPr>
              <a:t>Lactancia</a:t>
            </a:r>
            <a:r>
              <a:rPr lang="es-ES" sz="850" dirty="0">
                <a:latin typeface="Helvetica" pitchFamily="2" charset="0"/>
              </a:rPr>
              <a:t>. Se desconoce si </a:t>
            </a:r>
            <a:r>
              <a:rPr lang="es-ES" sz="850" dirty="0" err="1">
                <a:latin typeface="Helvetica" pitchFamily="2" charset="0"/>
              </a:rPr>
              <a:t>ciclopirox</a:t>
            </a:r>
            <a:r>
              <a:rPr lang="es-ES" sz="850" dirty="0">
                <a:latin typeface="Helvetica" pitchFamily="2" charset="0"/>
              </a:rPr>
              <a:t> pasa a la leche materna en humanos. El tratamiento con </a:t>
            </a:r>
            <a:r>
              <a:rPr lang="es-ES" sz="850" dirty="0" err="1">
                <a:latin typeface="Helvetica" pitchFamily="2" charset="0"/>
              </a:rPr>
              <a:t>Ony-Tec</a:t>
            </a:r>
            <a:r>
              <a:rPr lang="es-ES" sz="850" baseline="30000" dirty="0">
                <a:latin typeface="Helvetica" pitchFamily="2" charset="0"/>
              </a:rPr>
              <a:t>®</a:t>
            </a:r>
            <a:r>
              <a:rPr lang="es-ES" sz="850" dirty="0">
                <a:latin typeface="Helvetica" pitchFamily="2" charset="0"/>
              </a:rPr>
              <a:t>  sólo se realizar , si se necesita de urgencia, después de que el responsable médico haya evaluado cuidadosamente los beneficios frente a los posibles riesgos. Fertilidad. No se han realizado estudios de fertilidad en humanos. Se observó un índice de fertilidad reducido en ratas tras la administración oral. Estos datos en animales son de relevancia clínica negligible debido a la baja exposición sistémica de </a:t>
            </a:r>
            <a:r>
              <a:rPr lang="es-ES" sz="850" dirty="0" err="1">
                <a:latin typeface="Helvetica" pitchFamily="2" charset="0"/>
              </a:rPr>
              <a:t>ciclopirox</a:t>
            </a:r>
            <a:r>
              <a:rPr lang="es-ES" sz="850" dirty="0">
                <a:latin typeface="Helvetica" pitchFamily="2" charset="0"/>
              </a:rPr>
              <a:t> después del tratamiento terapéutico con </a:t>
            </a:r>
            <a:r>
              <a:rPr lang="es-ES" sz="850" dirty="0" err="1">
                <a:latin typeface="Helvetica" pitchFamily="2" charset="0"/>
              </a:rPr>
              <a:t>Ony-Tec</a:t>
            </a:r>
            <a:r>
              <a:rPr lang="es-ES" sz="850" baseline="30000" dirty="0">
                <a:latin typeface="Helvetica" pitchFamily="2" charset="0"/>
              </a:rPr>
              <a:t>®</a:t>
            </a:r>
            <a:r>
              <a:rPr lang="es-ES" sz="850" dirty="0">
                <a:latin typeface="Helvetica" pitchFamily="2" charset="0"/>
              </a:rPr>
              <a:t> . </a:t>
            </a:r>
            <a:r>
              <a:rPr lang="es-ES" sz="850" b="1" dirty="0">
                <a:latin typeface="Helvetica" pitchFamily="2" charset="0"/>
              </a:rPr>
              <a:t>4.7 Efectos sobre la capacidad para conducir y utilizar máquinas</a:t>
            </a:r>
            <a:r>
              <a:rPr lang="es-ES" sz="850" dirty="0">
                <a:latin typeface="Helvetica" pitchFamily="2" charset="0"/>
              </a:rPr>
              <a:t>. </a:t>
            </a:r>
            <a:r>
              <a:rPr lang="es-ES" sz="850" dirty="0" err="1">
                <a:latin typeface="Helvetica" pitchFamily="2" charset="0"/>
              </a:rPr>
              <a:t>Ony-Tec</a:t>
            </a:r>
            <a:r>
              <a:rPr lang="es-ES" sz="850" baseline="30000" dirty="0">
                <a:latin typeface="Helvetica" pitchFamily="2" charset="0"/>
              </a:rPr>
              <a:t>®</a:t>
            </a:r>
            <a:r>
              <a:rPr lang="es-ES" sz="850" dirty="0">
                <a:latin typeface="Helvetica" pitchFamily="2" charset="0"/>
              </a:rPr>
              <a:t> no influye en la capacidad de conducir y utilizar máquinas. </a:t>
            </a:r>
            <a:r>
              <a:rPr lang="es-ES" sz="850" b="1" dirty="0">
                <a:latin typeface="Helvetica" pitchFamily="2" charset="0"/>
              </a:rPr>
              <a:t>4.8 Reacciones adversas. </a:t>
            </a:r>
            <a:r>
              <a:rPr lang="es-ES" sz="850" dirty="0">
                <a:latin typeface="Helvetica" pitchFamily="2" charset="0"/>
              </a:rPr>
              <a:t>Para la frecuencia de aparición de efectos secundarios, se utilizan las siguientes frases: muy frecuente (≥1/10), frecuente (≥1/100 a &lt;1/10), poco frecuente (≥1/1,000 a &lt;1/100), raras (≥1/10.000 a &lt;1/1.000), muy raras (&lt;1/10.000), no conocida (no puede estimarse a partir de los datos disponibles). No se esperan efectos adversos sistémicos. Los signos y s </a:t>
            </a:r>
            <a:r>
              <a:rPr lang="es-ES" sz="850" dirty="0" err="1">
                <a:latin typeface="Helvetica" pitchFamily="2" charset="0"/>
              </a:rPr>
              <a:t>ntomas</a:t>
            </a:r>
            <a:r>
              <a:rPr lang="es-ES" sz="850" dirty="0">
                <a:latin typeface="Helvetica" pitchFamily="2" charset="0"/>
              </a:rPr>
              <a:t> comunicados en el lugar de </a:t>
            </a:r>
            <a:r>
              <a:rPr lang="es-ES" sz="850" dirty="0" err="1">
                <a:latin typeface="Helvetica" pitchFamily="2" charset="0"/>
              </a:rPr>
              <a:t>aplicaci</a:t>
            </a:r>
            <a:r>
              <a:rPr lang="es-ES" sz="850" dirty="0">
                <a:latin typeface="Helvetica" pitchFamily="2" charset="0"/>
              </a:rPr>
              <a:t> n fueron leves y transitorios. Trastornos generales y alteraciones en el lugar de la administración: Muy raros. En el lugar de la aplicación: eritema, escamas, quemazón y picor. No conocida. Erupción cutánea, eczema y dermatitis de contacto alérgica, más allá también del sitio de </a:t>
            </a:r>
            <a:r>
              <a:rPr lang="es-ES" sz="850" dirty="0" err="1">
                <a:latin typeface="Helvetica" pitchFamily="2" charset="0"/>
              </a:rPr>
              <a:t>aplicacién</a:t>
            </a:r>
            <a:r>
              <a:rPr lang="es-ES" sz="850" dirty="0">
                <a:latin typeface="Helvetica" pitchFamily="2" charset="0"/>
              </a:rPr>
              <a:t>. (Transitoria) </a:t>
            </a:r>
            <a:r>
              <a:rPr lang="es-ES" sz="850" dirty="0" err="1">
                <a:latin typeface="Helvetica" pitchFamily="2" charset="0"/>
              </a:rPr>
              <a:t>decoloracién</a:t>
            </a:r>
            <a:r>
              <a:rPr lang="es-ES" sz="850" dirty="0">
                <a:latin typeface="Helvetica" pitchFamily="2" charset="0"/>
              </a:rPr>
              <a:t> de la uña (esta reacción puede también deberse a la propia enfermedad micótica de la uña). Notificación de sospechas de reacciones adversas. Es importante notificar las sospechas de reacciones adversas al medicamento tras su autorización. Ello permite una supervisión continuada de la relación beneficio/riesgo del medicamento. Se invita a los profesionales sanitarios a notificar las sospechas de reacciones adversas a través del Sistema Español de Farmacovigilancia de Medicamentos de Uso Humano: https://www. notificaram.es. </a:t>
            </a:r>
            <a:r>
              <a:rPr lang="es-ES" sz="850" b="1" dirty="0">
                <a:latin typeface="Helvetica" pitchFamily="2" charset="0"/>
              </a:rPr>
              <a:t>4.9 Sobredosis.</a:t>
            </a:r>
            <a:r>
              <a:rPr lang="es-ES" sz="850" dirty="0">
                <a:latin typeface="Helvetica" pitchFamily="2" charset="0"/>
              </a:rPr>
              <a:t> No se han descrito casos de sobredosis con el uso de este medicamento. </a:t>
            </a:r>
            <a:r>
              <a:rPr lang="es-ES" sz="850" b="1" dirty="0">
                <a:latin typeface="Helvetica" pitchFamily="2" charset="0"/>
              </a:rPr>
              <a:t>6. DATOS FARMACÉUTICOS. 6.1 Lista de excipientes</a:t>
            </a:r>
            <a:r>
              <a:rPr lang="es-ES" sz="850" dirty="0">
                <a:latin typeface="Helvetica" pitchFamily="2" charset="0"/>
              </a:rPr>
              <a:t>. Acetato de etilo. Etanol (96 %). Alcohol </a:t>
            </a:r>
            <a:r>
              <a:rPr lang="es-ES" sz="850" dirty="0" err="1">
                <a:latin typeface="Helvetica" pitchFamily="2" charset="0"/>
              </a:rPr>
              <a:t>cetoestear</a:t>
            </a:r>
            <a:r>
              <a:rPr lang="es-ES" sz="850" dirty="0">
                <a:latin typeface="Helvetica" pitchFamily="2" charset="0"/>
              </a:rPr>
              <a:t> lico. </a:t>
            </a:r>
            <a:r>
              <a:rPr lang="es-ES" sz="850" dirty="0" err="1">
                <a:latin typeface="Helvetica" pitchFamily="2" charset="0"/>
              </a:rPr>
              <a:t>Hidroxipropil-chitosan</a:t>
            </a:r>
            <a:r>
              <a:rPr lang="es-ES" sz="850" dirty="0">
                <a:latin typeface="Helvetica" pitchFamily="2" charset="0"/>
              </a:rPr>
              <a:t>. Agua purificada. </a:t>
            </a:r>
            <a:r>
              <a:rPr lang="es-ES" sz="850" b="1" dirty="0">
                <a:latin typeface="Helvetica" pitchFamily="2" charset="0"/>
              </a:rPr>
              <a:t>6.2 Incompatibilidades</a:t>
            </a:r>
            <a:r>
              <a:rPr lang="es-ES" sz="850" dirty="0">
                <a:latin typeface="Helvetica" pitchFamily="2" charset="0"/>
              </a:rPr>
              <a:t>. No procede. </a:t>
            </a:r>
            <a:r>
              <a:rPr lang="es-ES" sz="850" b="1" dirty="0">
                <a:latin typeface="Helvetica" pitchFamily="2" charset="0"/>
              </a:rPr>
              <a:t>6.3 Periodo de validez</a:t>
            </a:r>
            <a:r>
              <a:rPr lang="es-ES" sz="850" dirty="0">
                <a:latin typeface="Helvetica" pitchFamily="2" charset="0"/>
              </a:rPr>
              <a:t>. 3 años. Tras la primera apertura del frasco: 6 meses. </a:t>
            </a:r>
            <a:r>
              <a:rPr lang="es-ES" sz="850" b="1" dirty="0">
                <a:latin typeface="Helvetica" pitchFamily="2" charset="0"/>
              </a:rPr>
              <a:t>6.4 Precauciones especiales de conservación. </a:t>
            </a:r>
            <a:r>
              <a:rPr lang="es-ES" sz="850" dirty="0">
                <a:latin typeface="Helvetica" pitchFamily="2" charset="0"/>
              </a:rPr>
              <a:t>Conservar el frasco en el embalaje exterior, con el fin de protegerlo de la luz. El frasco debe mantenerse bien cerrado, para evitar la evaporación del contenido. No refrigerar. A temperaturas inferiores a 15 C, el barniz de uñas medicamentoso puede gelificar. También puede ocurrir una ligera floculación o formación de un ligero sedimento que puede ser revertido por calentamiento hasta temperatura ambiente (25 C) agitando el frasco entre las manos hasta que la solución sea transparente de nuevo (alrededor de un minuto). Esto no tiene ningún efecto en la calidad y rendimiento del producto. Para las condiciones de conservación tras la primera apertura del medicamento, ver sección 6.3. Tapar el frasco cuando no se esté usando. Este producto es inflamable. Mantener alejado del calor y de las llamas. </a:t>
            </a:r>
            <a:r>
              <a:rPr lang="es-ES" sz="850" b="1" dirty="0">
                <a:latin typeface="Helvetica" pitchFamily="2" charset="0"/>
              </a:rPr>
              <a:t>6.5 Naturaleza y contenido del envase</a:t>
            </a:r>
            <a:r>
              <a:rPr lang="es-ES" sz="850" dirty="0">
                <a:latin typeface="Helvetica" pitchFamily="2" charset="0"/>
              </a:rPr>
              <a:t>. Frascos de vidrio transparente con tapones de rosca de polipropileno, que estén provistos con un pincel. Los tamaños de envase: 3,3 ml y 6,6 ml. Puede que solamente estén comercializados algunos tamaños de envases. 6.6 Precauciones especiales de eliminación y otras manipulaciones. Ninguna especial. </a:t>
            </a:r>
            <a:r>
              <a:rPr lang="es-ES" sz="850" b="1" dirty="0">
                <a:latin typeface="Helvetica" pitchFamily="2" charset="0"/>
              </a:rPr>
              <a:t>7. TITULAR DE LA AUTORIZACI N DE COMERCIALIZACIÓN</a:t>
            </a:r>
            <a:r>
              <a:rPr lang="es-ES" sz="850" dirty="0">
                <a:latin typeface="Helvetica" pitchFamily="2" charset="0"/>
              </a:rPr>
              <a:t>. Almirall, S.A. General Mitre, n  151. 08022 - Barcelona (España). </a:t>
            </a:r>
            <a:r>
              <a:rPr lang="es-ES" sz="850" b="1" dirty="0">
                <a:latin typeface="Helvetica" pitchFamily="2" charset="0"/>
              </a:rPr>
              <a:t>8. NÚMERO(S) DE AUTORIZACIÓN DE COMERCIALIZACIÓN</a:t>
            </a:r>
            <a:r>
              <a:rPr lang="es-ES" sz="850" dirty="0">
                <a:latin typeface="Helvetica" pitchFamily="2" charset="0"/>
              </a:rPr>
              <a:t>. 72.143. </a:t>
            </a:r>
            <a:r>
              <a:rPr lang="es-ES" sz="850" b="1" dirty="0">
                <a:latin typeface="Helvetica" pitchFamily="2" charset="0"/>
              </a:rPr>
              <a:t>9. FECHA DE LA PRIMERA AUTORIZACIÓN/RENOVACI ÓN DE LA AUTORIZACIÓN. </a:t>
            </a:r>
            <a:r>
              <a:rPr lang="es-ES" sz="850" dirty="0">
                <a:latin typeface="Helvetica" pitchFamily="2" charset="0"/>
              </a:rPr>
              <a:t>Fecha de la primera autorización: Julio 2010. Fecha de la renovación de la autorización: </a:t>
            </a:r>
            <a:r>
              <a:rPr lang="es-ES" sz="850" b="1" dirty="0">
                <a:latin typeface="Helvetica" pitchFamily="2" charset="0"/>
              </a:rPr>
              <a:t>10. FECHA DE LA REVISIÓN DEL TEXTO. </a:t>
            </a:r>
            <a:r>
              <a:rPr lang="es-ES" sz="850" dirty="0">
                <a:latin typeface="Helvetica" pitchFamily="2" charset="0"/>
              </a:rPr>
              <a:t>Junio 2019. </a:t>
            </a:r>
            <a:r>
              <a:rPr lang="es-ES" sz="850" b="1" dirty="0">
                <a:latin typeface="Helvetica" pitchFamily="2" charset="0"/>
              </a:rPr>
              <a:t>11. PRESENTACIONES Y PVP (IVA). </a:t>
            </a:r>
            <a:r>
              <a:rPr lang="es-ES" sz="850" dirty="0" err="1">
                <a:latin typeface="Helvetica" pitchFamily="2" charset="0"/>
              </a:rPr>
              <a:t>Ony-Tec</a:t>
            </a:r>
            <a:r>
              <a:rPr lang="es-ES" sz="850" baseline="30000" dirty="0">
                <a:latin typeface="Helvetica" pitchFamily="2" charset="0"/>
              </a:rPr>
              <a:t>® </a:t>
            </a:r>
            <a:r>
              <a:rPr lang="es-ES" sz="850" dirty="0">
                <a:latin typeface="Helvetica" pitchFamily="2" charset="0"/>
              </a:rPr>
              <a:t> 80 mg/g PVL: 10,63 €; PVP: 15,96 €; PVP IVA: 16,59 €. Medicamento sujeto a prescripción médica. Financiado por el SNS. </a:t>
            </a:r>
            <a:r>
              <a:rPr lang="es-ES" sz="850" b="1" dirty="0">
                <a:latin typeface="Helvetica" pitchFamily="2" charset="0"/>
              </a:rPr>
              <a:t>12. FECHA DE ELABORACIÓN DEL MATERIAL PROMOCIONAL</a:t>
            </a:r>
            <a:r>
              <a:rPr lang="es-ES" sz="850" dirty="0">
                <a:latin typeface="Helvetica" pitchFamily="2" charset="0"/>
              </a:rPr>
              <a:t>. Abril 2023.</a:t>
            </a:r>
            <a:endParaRPr lang="es-ES" sz="850" dirty="0">
              <a:effectLst/>
              <a:latin typeface="Helvetica" pitchFamily="2" charset="0"/>
            </a:endParaRPr>
          </a:p>
        </p:txBody>
      </p:sp>
    </p:spTree>
    <p:extLst>
      <p:ext uri="{BB962C8B-B14F-4D97-AF65-F5344CB8AC3E}">
        <p14:creationId xmlns:p14="http://schemas.microsoft.com/office/powerpoint/2010/main" val="3885690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nterfaz de usuario gráfica, Aplicación&#10;&#10;Descripción generada automáticamente">
            <a:extLst>
              <a:ext uri="{FF2B5EF4-FFF2-40B4-BE49-F238E27FC236}">
                <a16:creationId xmlns:a16="http://schemas.microsoft.com/office/drawing/2014/main" id="{4612252E-37A4-4042-89CB-641FBA2B8480}"/>
              </a:ext>
            </a:extLst>
          </p:cNvPr>
          <p:cNvPicPr>
            <a:picLocks noChangeAspect="1"/>
          </p:cNvPicPr>
          <p:nvPr/>
        </p:nvPicPr>
        <p:blipFill>
          <a:blip r:embed="rId2"/>
          <a:stretch>
            <a:fillRect/>
          </a:stretch>
        </p:blipFill>
        <p:spPr>
          <a:xfrm>
            <a:off x="0" y="12700"/>
            <a:ext cx="12192000" cy="6858000"/>
          </a:xfrm>
          <a:prstGeom prst="rect">
            <a:avLst/>
          </a:prstGeom>
        </p:spPr>
      </p:pic>
      <p:sp>
        <p:nvSpPr>
          <p:cNvPr id="3" name="CuadroTexto 2">
            <a:extLst>
              <a:ext uri="{FF2B5EF4-FFF2-40B4-BE49-F238E27FC236}">
                <a16:creationId xmlns:a16="http://schemas.microsoft.com/office/drawing/2014/main" id="{DBDF6501-7F00-B847-AEDA-914143E28505}"/>
              </a:ext>
            </a:extLst>
          </p:cNvPr>
          <p:cNvSpPr txBox="1"/>
          <p:nvPr/>
        </p:nvSpPr>
        <p:spPr>
          <a:xfrm>
            <a:off x="4876800" y="441325"/>
            <a:ext cx="6848168" cy="553998"/>
          </a:xfrm>
          <a:prstGeom prst="rect">
            <a:avLst/>
          </a:prstGeom>
          <a:noFill/>
        </p:spPr>
        <p:txBody>
          <a:bodyPr wrap="square" rtlCol="0">
            <a:spAutoFit/>
          </a:bodyPr>
          <a:lstStyle/>
          <a:p>
            <a:r>
              <a:rPr lang="es-ES" sz="3000" b="1">
                <a:solidFill>
                  <a:srgbClr val="A6192D"/>
                </a:solidFill>
                <a:latin typeface="Arial" panose="020B0604020202020204" pitchFamily="34" charset="0"/>
                <a:cs typeface="Arial" panose="020B0604020202020204" pitchFamily="34" charset="0"/>
              </a:rPr>
              <a:t>ÍNDICE</a:t>
            </a:r>
            <a:endParaRPr lang="es-ES" sz="3000" b="1" baseline="30000">
              <a:solidFill>
                <a:srgbClr val="A6192D"/>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FCB1ABE5-2D2D-0F49-AE01-DEC61D7CFC5C}"/>
              </a:ext>
            </a:extLst>
          </p:cNvPr>
          <p:cNvSpPr txBox="1"/>
          <p:nvPr/>
        </p:nvSpPr>
        <p:spPr>
          <a:xfrm>
            <a:off x="4876800" y="1863724"/>
            <a:ext cx="742950" cy="646331"/>
          </a:xfrm>
          <a:prstGeom prst="rect">
            <a:avLst/>
          </a:prstGeom>
          <a:noFill/>
        </p:spPr>
        <p:txBody>
          <a:bodyPr wrap="square" rtlCol="0">
            <a:spAutoFit/>
          </a:bodyPr>
          <a:lstStyle/>
          <a:p>
            <a:r>
              <a:rPr lang="es-ES" sz="3600" b="1">
                <a:solidFill>
                  <a:srgbClr val="A6192D"/>
                </a:solidFill>
                <a:latin typeface="Arial" panose="020B0604020202020204" pitchFamily="34" charset="0"/>
                <a:cs typeface="Arial" panose="020B0604020202020204" pitchFamily="34" charset="0"/>
              </a:rPr>
              <a:t>01</a:t>
            </a:r>
            <a:endParaRPr lang="es-ES" sz="3600" b="1" baseline="30000">
              <a:solidFill>
                <a:srgbClr val="A6192D"/>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1271DABB-21D4-BA40-8872-789883BF363A}"/>
              </a:ext>
            </a:extLst>
          </p:cNvPr>
          <p:cNvSpPr txBox="1"/>
          <p:nvPr/>
        </p:nvSpPr>
        <p:spPr>
          <a:xfrm>
            <a:off x="4876800" y="2718613"/>
            <a:ext cx="742950" cy="646331"/>
          </a:xfrm>
          <a:prstGeom prst="rect">
            <a:avLst/>
          </a:prstGeom>
          <a:noFill/>
        </p:spPr>
        <p:txBody>
          <a:bodyPr wrap="square" rtlCol="0">
            <a:spAutoFit/>
          </a:bodyPr>
          <a:lstStyle/>
          <a:p>
            <a:r>
              <a:rPr lang="es-ES" sz="3600" b="1">
                <a:solidFill>
                  <a:srgbClr val="A6192D"/>
                </a:solidFill>
                <a:latin typeface="Arial" panose="020B0604020202020204" pitchFamily="34" charset="0"/>
                <a:cs typeface="Arial" panose="020B0604020202020204" pitchFamily="34" charset="0"/>
              </a:rPr>
              <a:t>02</a:t>
            </a:r>
            <a:endParaRPr lang="es-ES" sz="3600" b="1" baseline="30000">
              <a:solidFill>
                <a:srgbClr val="A6192D"/>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B3C90374-0BD0-984F-B652-89226B796B08}"/>
              </a:ext>
            </a:extLst>
          </p:cNvPr>
          <p:cNvSpPr txBox="1"/>
          <p:nvPr/>
        </p:nvSpPr>
        <p:spPr>
          <a:xfrm>
            <a:off x="4876800" y="3575396"/>
            <a:ext cx="742950" cy="646331"/>
          </a:xfrm>
          <a:prstGeom prst="rect">
            <a:avLst/>
          </a:prstGeom>
          <a:noFill/>
        </p:spPr>
        <p:txBody>
          <a:bodyPr wrap="square" rtlCol="0" anchor="ctr">
            <a:spAutoFit/>
          </a:bodyPr>
          <a:lstStyle/>
          <a:p>
            <a:r>
              <a:rPr lang="es-ES" sz="3600" b="1">
                <a:solidFill>
                  <a:srgbClr val="A6192D"/>
                </a:solidFill>
                <a:latin typeface="Arial" panose="020B0604020202020204" pitchFamily="34" charset="0"/>
                <a:cs typeface="Arial" panose="020B0604020202020204" pitchFamily="34" charset="0"/>
              </a:rPr>
              <a:t>03</a:t>
            </a:r>
            <a:endParaRPr lang="es-ES" sz="3600" b="1" baseline="30000">
              <a:solidFill>
                <a:srgbClr val="A6192D"/>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BB18A6DF-FFCC-EF4F-818D-FEAB694892B1}"/>
              </a:ext>
            </a:extLst>
          </p:cNvPr>
          <p:cNvSpPr txBox="1"/>
          <p:nvPr/>
        </p:nvSpPr>
        <p:spPr>
          <a:xfrm>
            <a:off x="4876800" y="4395170"/>
            <a:ext cx="742950" cy="646331"/>
          </a:xfrm>
          <a:prstGeom prst="rect">
            <a:avLst/>
          </a:prstGeom>
          <a:noFill/>
        </p:spPr>
        <p:txBody>
          <a:bodyPr wrap="square" rtlCol="0">
            <a:spAutoFit/>
          </a:bodyPr>
          <a:lstStyle/>
          <a:p>
            <a:r>
              <a:rPr lang="es-ES" sz="3600" b="1">
                <a:solidFill>
                  <a:srgbClr val="A6192D"/>
                </a:solidFill>
                <a:latin typeface="Arial" panose="020B0604020202020204" pitchFamily="34" charset="0"/>
                <a:cs typeface="Arial" panose="020B0604020202020204" pitchFamily="34" charset="0"/>
              </a:rPr>
              <a:t>04</a:t>
            </a:r>
            <a:endParaRPr lang="es-ES" sz="3600" b="1" baseline="30000">
              <a:solidFill>
                <a:srgbClr val="A6192D"/>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A4BC7D19-F0DB-004A-B6CF-600F200FAE18}"/>
              </a:ext>
            </a:extLst>
          </p:cNvPr>
          <p:cNvSpPr txBox="1"/>
          <p:nvPr/>
        </p:nvSpPr>
        <p:spPr>
          <a:xfrm>
            <a:off x="5619750" y="2040789"/>
            <a:ext cx="5861050" cy="369332"/>
          </a:xfrm>
          <a:prstGeom prst="rect">
            <a:avLst/>
          </a:prstGeom>
          <a:noFill/>
        </p:spPr>
        <p:txBody>
          <a:bodyPr wrap="square" rtlCol="0">
            <a:spAutoFit/>
          </a:bodyPr>
          <a:lstStyle/>
          <a:p>
            <a:r>
              <a:rPr lang="es-ES" b="1" dirty="0" err="1">
                <a:latin typeface="Arial" panose="020B0604020202020204" pitchFamily="34" charset="0"/>
                <a:cs typeface="Arial" panose="020B0604020202020204" pitchFamily="34" charset="0"/>
              </a:rPr>
              <a:t>Ony-Tec</a:t>
            </a:r>
            <a:r>
              <a:rPr lang="es-ES" b="1" baseline="30000" dirty="0">
                <a:latin typeface="Arial" panose="020B0604020202020204" pitchFamily="34" charset="0"/>
                <a:cs typeface="Arial" panose="020B0604020202020204" pitchFamily="34" charset="0"/>
              </a:rPr>
              <a:t>®</a:t>
            </a:r>
          </a:p>
        </p:txBody>
      </p:sp>
      <p:sp>
        <p:nvSpPr>
          <p:cNvPr id="11" name="CuadroTexto 10">
            <a:extLst>
              <a:ext uri="{FF2B5EF4-FFF2-40B4-BE49-F238E27FC236}">
                <a16:creationId xmlns:a16="http://schemas.microsoft.com/office/drawing/2014/main" id="{4C711BD3-CB2F-E741-BD04-6B0CFEF54679}"/>
              </a:ext>
            </a:extLst>
          </p:cNvPr>
          <p:cNvSpPr txBox="1"/>
          <p:nvPr/>
        </p:nvSpPr>
        <p:spPr>
          <a:xfrm>
            <a:off x="5619750" y="3745793"/>
            <a:ext cx="6105218"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Evidencia clínica de </a:t>
            </a:r>
            <a:r>
              <a:rPr lang="es-ES" b="1" dirty="0" err="1">
                <a:latin typeface="Arial" panose="020B0604020202020204" pitchFamily="34" charset="0"/>
                <a:cs typeface="Arial" panose="020B0604020202020204" pitchFamily="34" charset="0"/>
              </a:rPr>
              <a:t>Ony-Tec</a:t>
            </a:r>
            <a:r>
              <a:rPr lang="es-ES" b="1" baseline="30000" dirty="0">
                <a:latin typeface="Arial" panose="020B0604020202020204" pitchFamily="34" charset="0"/>
                <a:cs typeface="Arial" panose="020B0604020202020204" pitchFamily="34" charset="0"/>
              </a:rPr>
              <a:t>®</a:t>
            </a:r>
            <a:r>
              <a:rPr lang="es-ES" b="1" dirty="0">
                <a:latin typeface="Arial" panose="020B0604020202020204" pitchFamily="34" charset="0"/>
                <a:cs typeface="Arial" panose="020B0604020202020204" pitchFamily="34" charset="0"/>
              </a:rPr>
              <a:t>: eficacia y seguridad</a:t>
            </a:r>
          </a:p>
        </p:txBody>
      </p:sp>
      <p:sp>
        <p:nvSpPr>
          <p:cNvPr id="12" name="CuadroTexto 11">
            <a:extLst>
              <a:ext uri="{FF2B5EF4-FFF2-40B4-BE49-F238E27FC236}">
                <a16:creationId xmlns:a16="http://schemas.microsoft.com/office/drawing/2014/main" id="{5712F26F-B785-9D48-B381-952828BA1212}"/>
              </a:ext>
            </a:extLst>
          </p:cNvPr>
          <p:cNvSpPr txBox="1"/>
          <p:nvPr/>
        </p:nvSpPr>
        <p:spPr>
          <a:xfrm>
            <a:off x="5619750" y="4537033"/>
            <a:ext cx="5861050" cy="369332"/>
          </a:xfrm>
          <a:prstGeom prst="rect">
            <a:avLst/>
          </a:prstGeom>
          <a:noFill/>
        </p:spPr>
        <p:txBody>
          <a:bodyPr wrap="square" rtlCol="0">
            <a:spAutoFit/>
          </a:bodyPr>
          <a:lstStyle/>
          <a:p>
            <a:r>
              <a:rPr lang="es-ES" b="1">
                <a:latin typeface="Arial" panose="020B0604020202020204" pitchFamily="34" charset="0"/>
                <a:cs typeface="Arial" panose="020B0604020202020204" pitchFamily="34" charset="0"/>
              </a:rPr>
              <a:t>Estudios de penetración </a:t>
            </a:r>
            <a:r>
              <a:rPr lang="es-ES" b="1" i="1">
                <a:latin typeface="Arial" panose="020B0604020202020204" pitchFamily="34" charset="0"/>
                <a:cs typeface="Arial" panose="020B0604020202020204" pitchFamily="34" charset="0"/>
              </a:rPr>
              <a:t>in vitro</a:t>
            </a:r>
          </a:p>
        </p:txBody>
      </p:sp>
      <p:sp>
        <p:nvSpPr>
          <p:cNvPr id="13" name="CuadroTexto 12">
            <a:extLst>
              <a:ext uri="{FF2B5EF4-FFF2-40B4-BE49-F238E27FC236}">
                <a16:creationId xmlns:a16="http://schemas.microsoft.com/office/drawing/2014/main" id="{C7DACCD6-CC49-674C-9DC4-1D5F731D5699}"/>
              </a:ext>
            </a:extLst>
          </p:cNvPr>
          <p:cNvSpPr txBox="1"/>
          <p:nvPr/>
        </p:nvSpPr>
        <p:spPr>
          <a:xfrm>
            <a:off x="5619750" y="2879430"/>
            <a:ext cx="5861050"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Instrucciones de uso</a:t>
            </a:r>
          </a:p>
        </p:txBody>
      </p:sp>
      <p:sp>
        <p:nvSpPr>
          <p:cNvPr id="2" name="CuadroTexto 1">
            <a:extLst>
              <a:ext uri="{FF2B5EF4-FFF2-40B4-BE49-F238E27FC236}">
                <a16:creationId xmlns:a16="http://schemas.microsoft.com/office/drawing/2014/main" id="{77B8E84D-E041-9ADF-269A-ECC97D1BFAB1}"/>
              </a:ext>
            </a:extLst>
          </p:cNvPr>
          <p:cNvSpPr txBox="1"/>
          <p:nvPr/>
        </p:nvSpPr>
        <p:spPr>
          <a:xfrm>
            <a:off x="4876800" y="5272456"/>
            <a:ext cx="742950" cy="646331"/>
          </a:xfrm>
          <a:prstGeom prst="rect">
            <a:avLst/>
          </a:prstGeom>
          <a:noFill/>
        </p:spPr>
        <p:txBody>
          <a:bodyPr wrap="square" rtlCol="0">
            <a:spAutoFit/>
          </a:bodyPr>
          <a:lstStyle/>
          <a:p>
            <a:r>
              <a:rPr lang="es-ES" sz="3600" b="1" dirty="0">
                <a:solidFill>
                  <a:srgbClr val="A6192D"/>
                </a:solidFill>
                <a:latin typeface="Arial" panose="020B0604020202020204" pitchFamily="34" charset="0"/>
                <a:cs typeface="Arial" panose="020B0604020202020204" pitchFamily="34" charset="0"/>
              </a:rPr>
              <a:t>05</a:t>
            </a:r>
            <a:endParaRPr lang="es-ES" sz="3600" b="1" baseline="30000" dirty="0">
              <a:solidFill>
                <a:srgbClr val="A6192D"/>
              </a:solidFill>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E11B82F7-06B4-3843-9DD3-412DBF35940B}"/>
              </a:ext>
            </a:extLst>
          </p:cNvPr>
          <p:cNvSpPr txBox="1"/>
          <p:nvPr/>
        </p:nvSpPr>
        <p:spPr>
          <a:xfrm>
            <a:off x="5619750" y="5396430"/>
            <a:ext cx="5861050"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Caso clínico de </a:t>
            </a:r>
            <a:r>
              <a:rPr lang="es-ES" b="1" dirty="0" err="1">
                <a:latin typeface="Arial" panose="020B0604020202020204" pitchFamily="34" charset="0"/>
                <a:cs typeface="Arial" panose="020B0604020202020204" pitchFamily="34" charset="0"/>
              </a:rPr>
              <a:t>Ony-Tec</a:t>
            </a:r>
            <a:r>
              <a:rPr lang="es-ES" b="1" baseline="30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91596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hombre, agua, tablero, sostener&#10;&#10;Descripción generada automáticamente">
            <a:extLst>
              <a:ext uri="{FF2B5EF4-FFF2-40B4-BE49-F238E27FC236}">
                <a16:creationId xmlns:a16="http://schemas.microsoft.com/office/drawing/2014/main" id="{8FE15311-62A6-6D40-A35A-AF5DDBD25FA1}"/>
              </a:ext>
            </a:extLst>
          </p:cNvPr>
          <p:cNvPicPr>
            <a:picLocks noChangeAspect="1"/>
          </p:cNvPicPr>
          <p:nvPr/>
        </p:nvPicPr>
        <p:blipFill>
          <a:blip r:embed="rId2"/>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262296C-A16E-6B47-B181-A47E850E047D}"/>
              </a:ext>
            </a:extLst>
          </p:cNvPr>
          <p:cNvSpPr txBox="1"/>
          <p:nvPr/>
        </p:nvSpPr>
        <p:spPr>
          <a:xfrm>
            <a:off x="4634224" y="2497976"/>
            <a:ext cx="2498096" cy="1862048"/>
          </a:xfrm>
          <a:prstGeom prst="rect">
            <a:avLst/>
          </a:prstGeom>
          <a:noFill/>
        </p:spPr>
        <p:txBody>
          <a:bodyPr wrap="square" rtlCol="0">
            <a:spAutoFit/>
          </a:bodyPr>
          <a:lstStyle/>
          <a:p>
            <a:pPr algn="ctr"/>
            <a:r>
              <a:rPr lang="es-ES" sz="11500" b="1">
                <a:solidFill>
                  <a:schemeClr val="bg1"/>
                </a:solidFill>
                <a:latin typeface="Arial" panose="020B0604020202020204" pitchFamily="34" charset="0"/>
                <a:cs typeface="Arial" panose="020B0604020202020204" pitchFamily="34" charset="0"/>
              </a:rPr>
              <a:t>01</a:t>
            </a:r>
          </a:p>
        </p:txBody>
      </p:sp>
      <p:sp>
        <p:nvSpPr>
          <p:cNvPr id="5" name="CuadroTexto 4">
            <a:extLst>
              <a:ext uri="{FF2B5EF4-FFF2-40B4-BE49-F238E27FC236}">
                <a16:creationId xmlns:a16="http://schemas.microsoft.com/office/drawing/2014/main" id="{6EABE5EC-8B82-B044-B13F-BB16B030E2BF}"/>
              </a:ext>
            </a:extLst>
          </p:cNvPr>
          <p:cNvSpPr txBox="1"/>
          <p:nvPr/>
        </p:nvSpPr>
        <p:spPr>
          <a:xfrm>
            <a:off x="6766559" y="3105834"/>
            <a:ext cx="4999985" cy="646331"/>
          </a:xfrm>
          <a:prstGeom prst="rect">
            <a:avLst/>
          </a:prstGeom>
          <a:noFill/>
        </p:spPr>
        <p:txBody>
          <a:bodyPr wrap="square" rtlCol="0">
            <a:spAutoFit/>
          </a:bodyPr>
          <a:lstStyle/>
          <a:p>
            <a:r>
              <a:rPr lang="es-ES" sz="3600" b="1">
                <a:solidFill>
                  <a:schemeClr val="bg1"/>
                </a:solidFill>
                <a:latin typeface="Arial" panose="020B0604020202020204" pitchFamily="34" charset="0"/>
                <a:cs typeface="Arial" panose="020B0604020202020204" pitchFamily="34" charset="0"/>
              </a:rPr>
              <a:t>Ony-Tec</a:t>
            </a:r>
            <a:r>
              <a:rPr lang="es-ES" sz="3600" b="1" baseline="3000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32361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3"/>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01. Ony-Tec</a:t>
            </a:r>
            <a:r>
              <a:rPr lang="es-ES" sz="3000" b="1" baseline="30000">
                <a:solidFill>
                  <a:srgbClr val="377E48"/>
                </a:solidFill>
                <a:latin typeface="Arial" panose="020B0604020202020204" pitchFamily="34" charset="0"/>
                <a:cs typeface="Arial" panose="020B0604020202020204" pitchFamily="34" charset="0"/>
              </a:rPr>
              <a:t>®</a:t>
            </a:r>
          </a:p>
        </p:txBody>
      </p:sp>
      <p:sp>
        <p:nvSpPr>
          <p:cNvPr id="11" name="Rectángulo 10">
            <a:extLst>
              <a:ext uri="{FF2B5EF4-FFF2-40B4-BE49-F238E27FC236}">
                <a16:creationId xmlns:a16="http://schemas.microsoft.com/office/drawing/2014/main" id="{A06DBA20-4C17-4045-871C-7B9047A8D20A}"/>
              </a:ext>
            </a:extLst>
          </p:cNvPr>
          <p:cNvSpPr/>
          <p:nvPr/>
        </p:nvSpPr>
        <p:spPr>
          <a:xfrm>
            <a:off x="589935" y="1816558"/>
            <a:ext cx="8163777" cy="1261884"/>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effectLst/>
                <a:uLnTx/>
                <a:uFillTx/>
                <a:latin typeface="Arial" panose="020B0604020202020204" pitchFamily="34" charset="0"/>
                <a:cs typeface="Arial" panose="020B0604020202020204" pitchFamily="34" charset="0"/>
              </a:rPr>
              <a:t>Indicación</a:t>
            </a:r>
            <a:r>
              <a:rPr kumimoji="0" lang="en-GB" sz="1800" b="1" i="0" u="none" strike="noStrike" kern="1200" cap="none" spc="0" normalizeH="0" baseline="0" noProof="0">
                <a:ln>
                  <a:noFill/>
                </a:ln>
                <a:effectLst/>
                <a:uLnTx/>
                <a:uFillTx/>
                <a:latin typeface="Arial" panose="020B0604020202020204" pitchFamily="34"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Blip>
                <a:blip r:embed="rId4"/>
              </a:buBlip>
              <a:tabLst/>
              <a:defRPr/>
            </a:pPr>
            <a:r>
              <a:rPr kumimoji="0" lang="es-E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Tratamiento de </a:t>
            </a:r>
            <a:r>
              <a:rPr kumimoji="0" lang="es-ES" sz="14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infecciones micóticas de las uñas leves o moderadas</a:t>
            </a:r>
            <a:r>
              <a:rPr kumimoji="0" lang="es-E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causadas por dermatofitos y / u otros hongos sensibles al </a:t>
            </a:r>
            <a:r>
              <a:rPr kumimoji="0" lang="es-ES" sz="14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ciclopirox</a:t>
            </a:r>
            <a:r>
              <a:rPr kumimoji="0" lang="es-E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sin afectación de la matriz </a:t>
            </a:r>
            <a:r>
              <a:rPr kumimoji="0" lang="es-ES" sz="14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ungueal</a:t>
            </a:r>
            <a:r>
              <a:rPr kumimoji="0" lang="en-GB" sz="14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8EF0C907-871D-F943-B1A0-83384832ECA4}"/>
              </a:ext>
            </a:extLst>
          </p:cNvPr>
          <p:cNvSpPr/>
          <p:nvPr/>
        </p:nvSpPr>
        <p:spPr>
          <a:xfrm>
            <a:off x="589935" y="3557494"/>
            <a:ext cx="8613974" cy="1715598"/>
          </a:xfrm>
          <a:prstGeom prst="rect">
            <a:avLst/>
          </a:prstGeom>
        </p:spPr>
        <p:txBody>
          <a:bodyPr wrap="square" lIns="91440" tIns="45720" rIns="91440" bIns="45720" anchor="t">
            <a:spAutoFit/>
          </a:bodyPr>
          <a:lstStyle/>
          <a:p>
            <a:pPr marL="0" marR="0" lvl="0" indent="0" algn="just" defTabSz="457200" rtl="0" eaLnBrk="1" fontAlgn="auto" latinLnBrk="0" hangingPunct="1">
              <a:lnSpc>
                <a:spcPct val="107000"/>
              </a:lnSpc>
              <a:spcBef>
                <a:spcPts val="0"/>
              </a:spcBef>
              <a:spcAft>
                <a:spcPts val="0"/>
              </a:spcAft>
              <a:buClrTx/>
              <a:buSzTx/>
              <a:buFontTx/>
              <a:buNone/>
              <a:tabLst/>
              <a:defRPr/>
            </a:pPr>
            <a:r>
              <a:rPr lang="en-GB" sz="1600" b="1">
                <a:latin typeface="Arial" panose="020B0604020202020204" pitchFamily="34" charset="0"/>
                <a:cs typeface="Arial" panose="020B0604020202020204" pitchFamily="34" charset="0"/>
              </a:rPr>
              <a:t>Una </a:t>
            </a:r>
            <a:r>
              <a:rPr kumimoji="0" lang="en-GB" sz="1800" b="1" i="0" u="none" strike="noStrike" kern="1200" cap="none" spc="0" normalizeH="0" baseline="0" noProof="0" err="1">
                <a:ln>
                  <a:noFill/>
                </a:ln>
                <a:effectLst/>
                <a:uLnTx/>
                <a:uFillTx/>
                <a:latin typeface="Arial" panose="020B0604020202020204" pitchFamily="34" charset="0"/>
                <a:cs typeface="Arial" panose="020B0604020202020204" pitchFamily="34" charset="0"/>
              </a:rPr>
              <a:t>formulación</a:t>
            </a:r>
            <a:r>
              <a:rPr kumimoji="0" lang="en-GB" sz="1800" b="1"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kumimoji="0" lang="en-GB" sz="1800" b="1" i="0" u="none" strike="noStrike" kern="1200" cap="none" spc="0" normalizeH="0" baseline="0" noProof="0" err="1">
                <a:ln>
                  <a:noFill/>
                </a:ln>
                <a:effectLst/>
                <a:uLnTx/>
                <a:uFillTx/>
                <a:latin typeface="Arial" panose="020B0604020202020204" pitchFamily="34" charset="0"/>
                <a:cs typeface="Arial" panose="020B0604020202020204" pitchFamily="34" charset="0"/>
              </a:rPr>
              <a:t>inteligente</a:t>
            </a:r>
            <a:r>
              <a:rPr kumimoji="0" lang="en-GB" sz="1800" b="1" i="0" u="none" strike="noStrike" kern="1200" cap="none" spc="0" normalizeH="0" baseline="0" noProof="0">
                <a:ln>
                  <a:noFill/>
                </a:ln>
                <a:effectLst/>
                <a:uLnTx/>
                <a:uFillTx/>
                <a:latin typeface="Arial" panose="020B0604020202020204" pitchFamily="34" charset="0"/>
                <a:cs typeface="Arial" panose="020B0604020202020204" pitchFamily="34" charset="0"/>
              </a:rPr>
              <a:t>: </a:t>
            </a:r>
          </a:p>
          <a:p>
            <a:pPr marL="0" marR="0" lvl="0" indent="0" algn="just" defTabSz="457200" rtl="0" eaLnBrk="1" fontAlgn="auto" latinLnBrk="0" hangingPunct="1">
              <a:lnSpc>
                <a:spcPct val="107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7000"/>
              </a:lnSpc>
              <a:spcBef>
                <a:spcPts val="0"/>
              </a:spcBef>
              <a:spcAft>
                <a:spcPts val="0"/>
              </a:spcAft>
              <a:buClrTx/>
              <a:buSzTx/>
              <a:buFontTx/>
              <a:buNone/>
              <a:tabLst/>
              <a:defRPr/>
            </a:pPr>
            <a:r>
              <a:rPr kumimoji="0" lang="es-E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Una laca de uñas </a:t>
            </a:r>
            <a:r>
              <a:rPr kumimoji="0" lang="es-ES" sz="14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soluble en agua </a:t>
            </a:r>
            <a:r>
              <a:rPr kumimoji="0" lang="es-E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con:</a:t>
            </a:r>
            <a:r>
              <a:rPr kumimoji="0" lang="en-GB" sz="14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1</a:t>
            </a:r>
            <a:endParaRPr kumimoji="0" lang="es-E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7000"/>
              </a:lnSpc>
              <a:spcBef>
                <a:spcPts val="0"/>
              </a:spcBef>
              <a:spcAft>
                <a:spcPts val="0"/>
              </a:spcAft>
              <a:buClrTx/>
              <a:buSzTx/>
              <a:buFontTx/>
              <a:buNone/>
              <a:tabLst/>
              <a:defRPr/>
            </a:pPr>
            <a:endParaRPr kumimoji="0" lang="en-GB" sz="14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endParaRPr>
          </a:p>
          <a:p>
            <a:pPr marL="742950" marR="0" lvl="1" indent="-285750" algn="l" defTabSz="457200" rtl="0" eaLnBrk="1" fontAlgn="auto" latinLnBrk="0" hangingPunct="1">
              <a:lnSpc>
                <a:spcPct val="100000"/>
              </a:lnSpc>
              <a:spcBef>
                <a:spcPts val="0"/>
              </a:spcBef>
              <a:spcAft>
                <a:spcPts val="0"/>
              </a:spcAft>
              <a:buClrTx/>
              <a:buSzTx/>
              <a:buBlip>
                <a:blip r:embed="rId4"/>
              </a:buBlip>
              <a:tabLst/>
              <a:defRPr/>
            </a:pPr>
            <a:r>
              <a:rPr kumimoji="0" lang="es-ES" sz="1400" b="1" i="0" u="none" strike="noStrike" kern="1200" cap="none" spc="0" normalizeH="0" baseline="0" noProof="0" err="1">
                <a:ln>
                  <a:noFill/>
                </a:ln>
                <a:solidFill>
                  <a:srgbClr val="377E48"/>
                </a:solidFill>
                <a:effectLst/>
                <a:uLnTx/>
                <a:uFillTx/>
                <a:latin typeface="Arial" panose="020B0604020202020204" pitchFamily="34" charset="0"/>
                <a:cs typeface="Arial" panose="020B0604020202020204" pitchFamily="34" charset="0"/>
              </a:rPr>
              <a:t>Ciclopirox</a:t>
            </a:r>
            <a:r>
              <a:rPr kumimoji="0" lang="es-ES" sz="14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 80 mg/g</a:t>
            </a:r>
            <a:r>
              <a:rPr kumimoji="0" lang="es-ES" sz="1400" b="1" i="0" u="none" strike="noStrike" kern="1200" cap="none" spc="0" normalizeH="0" noProof="0">
                <a:ln>
                  <a:noFill/>
                </a:ln>
                <a:solidFill>
                  <a:srgbClr val="377E48"/>
                </a:solidFill>
                <a:effectLst/>
                <a:uLnTx/>
                <a:uFillTx/>
                <a:latin typeface="Arial" panose="020B0604020202020204" pitchFamily="34" charset="0"/>
                <a:cs typeface="Arial" panose="020B0604020202020204" pitchFamily="34" charset="0"/>
              </a:rPr>
              <a:t> </a:t>
            </a:r>
            <a:r>
              <a:rPr kumimoji="0" lang="es-E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antifúngico de amplio espectro</a:t>
            </a:r>
            <a:endParaRPr kumimoji="0" lang="es-E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42950" lvl="1" indent="-285750" defTabSz="457200">
              <a:buBlip>
                <a:blip r:embed="rId4"/>
              </a:buBlip>
              <a:defRPr/>
            </a:pPr>
            <a:r>
              <a:rPr lang="en-GB" sz="1400" b="1" err="1">
                <a:solidFill>
                  <a:srgbClr val="377E48"/>
                </a:solidFill>
                <a:latin typeface="Arial" panose="020B0604020202020204" pitchFamily="34" charset="0"/>
                <a:cs typeface="Arial" panose="020B0604020202020204" pitchFamily="34" charset="0"/>
              </a:rPr>
              <a:t>Hidroxipropil</a:t>
            </a:r>
            <a:r>
              <a:rPr lang="en-GB" sz="1400" b="1">
                <a:solidFill>
                  <a:srgbClr val="377E48"/>
                </a:solidFill>
                <a:latin typeface="Arial" panose="020B0604020202020204" pitchFamily="34" charset="0"/>
                <a:cs typeface="Arial" panose="020B0604020202020204" pitchFamily="34" charset="0"/>
              </a:rPr>
              <a:t> </a:t>
            </a:r>
            <a:r>
              <a:rPr lang="en-GB" sz="1400" b="1" err="1">
                <a:solidFill>
                  <a:srgbClr val="377E48"/>
                </a:solidFill>
                <a:latin typeface="Arial" panose="020B0604020202020204" pitchFamily="34" charset="0"/>
                <a:cs typeface="Arial" panose="020B0604020202020204" pitchFamily="34" charset="0"/>
              </a:rPr>
              <a:t>chitosán</a:t>
            </a:r>
            <a:r>
              <a:rPr lang="en-GB" sz="1400" b="1">
                <a:solidFill>
                  <a:srgbClr val="377E48"/>
                </a:solidFill>
                <a:latin typeface="Arial" panose="020B0604020202020204" pitchFamily="34" charset="0"/>
                <a:cs typeface="Arial" panose="020B0604020202020204" pitchFamily="34" charset="0"/>
              </a:rPr>
              <a:t> (HPCH)</a:t>
            </a:r>
            <a:r>
              <a:rPr lang="en-GB" sz="1400" b="1" baseline="30000">
                <a:solidFill>
                  <a:srgbClr val="377E48"/>
                </a:solidFill>
                <a:latin typeface="Arial" panose="020B0604020202020204" pitchFamily="34" charset="0"/>
                <a:cs typeface="Arial" panose="020B0604020202020204" pitchFamily="34" charset="0"/>
              </a:rPr>
              <a:t>1</a:t>
            </a:r>
            <a:r>
              <a:rPr lang="en-GB" sz="1400" b="1">
                <a:solidFill>
                  <a:srgbClr val="377E48"/>
                </a:solidFill>
                <a:latin typeface="Arial" panose="020B0604020202020204" pitchFamily="34" charset="0"/>
                <a:cs typeface="Arial" panose="020B0604020202020204" pitchFamily="34" charset="0"/>
              </a:rPr>
              <a:t> </a:t>
            </a:r>
            <a:r>
              <a:rPr lang="en-GB" sz="1400" b="1">
                <a:latin typeface="Arial" panose="020B0604020202020204" pitchFamily="34" charset="0"/>
                <a:cs typeface="Arial" panose="020B0604020202020204" pitchFamily="34" charset="0"/>
                <a:sym typeface="Wingdings" panose="05000000000000000000" pitchFamily="2" charset="2"/>
              </a:rPr>
              <a:t> </a:t>
            </a:r>
            <a:r>
              <a:rPr lang="es-ES" sz="1400" b="1">
                <a:latin typeface="Arial" panose="020B0604020202020204" pitchFamily="34" charset="0"/>
                <a:cs typeface="Arial" panose="020B0604020202020204" pitchFamily="34" charset="0"/>
              </a:rPr>
              <a:t>Tecnología </a:t>
            </a:r>
            <a:r>
              <a:rPr lang="es-ES" sz="1400" b="1" err="1">
                <a:latin typeface="Arial" panose="020B0604020202020204" pitchFamily="34" charset="0"/>
                <a:cs typeface="Arial" panose="020B0604020202020204" pitchFamily="34" charset="0"/>
              </a:rPr>
              <a:t>Transungueal</a:t>
            </a:r>
            <a:r>
              <a:rPr lang="es-ES" sz="1400" b="1">
                <a:latin typeface="Arial" panose="020B0604020202020204" pitchFamily="34" charset="0"/>
                <a:cs typeface="Arial" panose="020B0604020202020204" pitchFamily="34" charset="0"/>
              </a:rPr>
              <a:t> </a:t>
            </a:r>
            <a:r>
              <a:rPr lang="es-ES" sz="1400" b="1" err="1">
                <a:latin typeface="Arial" panose="020B0604020202020204" pitchFamily="34" charset="0"/>
                <a:cs typeface="Arial" panose="020B0604020202020204" pitchFamily="34" charset="0"/>
              </a:rPr>
              <a:t>Delivery</a:t>
            </a:r>
            <a:r>
              <a:rPr lang="es-ES" sz="1400" b="1">
                <a:latin typeface="Arial" panose="020B0604020202020204" pitchFamily="34" charset="0"/>
                <a:cs typeface="Arial" panose="020B0604020202020204" pitchFamily="34" charset="0"/>
              </a:rPr>
              <a:t> (TUD)</a:t>
            </a:r>
          </a:p>
        </p:txBody>
      </p:sp>
      <p:sp>
        <p:nvSpPr>
          <p:cNvPr id="14" name="Marcador de texto 31">
            <a:extLst>
              <a:ext uri="{FF2B5EF4-FFF2-40B4-BE49-F238E27FC236}">
                <a16:creationId xmlns:a16="http://schemas.microsoft.com/office/drawing/2014/main" id="{5379BF0D-A624-4847-9727-9419DC960B77}"/>
              </a:ext>
            </a:extLst>
          </p:cNvPr>
          <p:cNvSpPr txBox="1">
            <a:spLocks/>
          </p:cNvSpPr>
          <p:nvPr/>
        </p:nvSpPr>
        <p:spPr>
          <a:xfrm>
            <a:off x="645877" y="5759154"/>
            <a:ext cx="8435975" cy="2446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kumimoji="0" lang="fr-FR" sz="800" b="1" i="0" u="none" strike="noStrike" kern="1200" cap="none" spc="0" normalizeH="0" baseline="0" noProof="0">
                <a:ln>
                  <a:noFill/>
                </a:ln>
                <a:solidFill>
                  <a:srgbClr val="377E48"/>
                </a:solidFill>
                <a:effectLst/>
                <a:uLnTx/>
                <a:uFillTx/>
                <a:latin typeface="Arial" panose="020B0604020202020204" pitchFamily="34" charset="0"/>
                <a:cs typeface="Arial" panose="020B0604020202020204" pitchFamily="34" charset="0"/>
              </a:rPr>
              <a:t>1.</a:t>
            </a:r>
            <a:r>
              <a:rPr kumimoji="0" lang="es-ES" sz="8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es-ES" sz="800">
                <a:solidFill>
                  <a:schemeClr val="bg1"/>
                </a:solidFill>
                <a:latin typeface="Arial" panose="020B0604020202020204" pitchFamily="34" charset="0"/>
                <a:cs typeface="Arial" panose="020B0604020202020204" pitchFamily="34" charset="0"/>
              </a:rPr>
              <a:t> </a:t>
            </a:r>
            <a:r>
              <a:rPr lang="es-ES" sz="800">
                <a:solidFill>
                  <a:prstClr val="black"/>
                </a:solidFill>
                <a:latin typeface="Arial" panose="020B0604020202020204" pitchFamily="34" charset="0"/>
                <a:cs typeface="Arial" panose="020B0604020202020204" pitchFamily="34" charset="0"/>
              </a:rPr>
              <a:t>CIMA AEMPS. FT Ony-Tec® (internet). Fecha de acceso: </a:t>
            </a:r>
            <a:r>
              <a:rPr kumimoji="0" lang="es-ES"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febrero 2022. Disponible en </a:t>
            </a:r>
            <a:r>
              <a:rPr kumimoji="0" lang="es-ES" sz="8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hlinkClick r:id="rId5"/>
              </a:rPr>
              <a:t>https://cima.aemps.es/cima/dochtml/ft/72143/FT_72143.html#6-datos-farmac-uticos</a:t>
            </a:r>
            <a:r>
              <a:rPr kumimoji="0" lang="es-ES" sz="8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a:t>
            </a:r>
            <a:endPar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8D4529B7-E80D-4D44-ADFE-91D98FE058C7}"/>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¿Qué es Ony-Tec</a:t>
            </a:r>
            <a:r>
              <a:rPr lang="es-ES" sz="2000" b="1" baseline="30000">
                <a:latin typeface="Arial" panose="020B0604020202020204" pitchFamily="34" charset="0"/>
                <a:cs typeface="Arial" panose="020B0604020202020204" pitchFamily="34" charset="0"/>
              </a:rPr>
              <a:t>®</a:t>
            </a:r>
            <a:r>
              <a:rPr lang="es-ES" sz="2000" b="1">
                <a:latin typeface="Arial" panose="020B0604020202020204" pitchFamily="34" charset="0"/>
                <a:cs typeface="Arial" panose="020B0604020202020204" pitchFamily="34" charset="0"/>
              </a:rPr>
              <a:t>?</a:t>
            </a:r>
          </a:p>
        </p:txBody>
      </p:sp>
      <p:pic>
        <p:nvPicPr>
          <p:cNvPr id="3" name="Imagen 2" descr="Texto&#10;&#10;Descripción generada automáticamente">
            <a:extLst>
              <a:ext uri="{FF2B5EF4-FFF2-40B4-BE49-F238E27FC236}">
                <a16:creationId xmlns:a16="http://schemas.microsoft.com/office/drawing/2014/main" id="{76768DB2-36F0-1846-86A2-D4C7445C1C69}"/>
              </a:ext>
            </a:extLst>
          </p:cNvPr>
          <p:cNvPicPr>
            <a:picLocks noChangeAspect="1"/>
          </p:cNvPicPr>
          <p:nvPr/>
        </p:nvPicPr>
        <p:blipFill>
          <a:blip r:embed="rId6"/>
          <a:stretch>
            <a:fillRect/>
          </a:stretch>
        </p:blipFill>
        <p:spPr>
          <a:xfrm>
            <a:off x="8449045" y="1966497"/>
            <a:ext cx="3153020" cy="4334479"/>
          </a:xfrm>
          <a:prstGeom prst="rect">
            <a:avLst/>
          </a:prstGeom>
        </p:spPr>
      </p:pic>
    </p:spTree>
    <p:extLst>
      <p:ext uri="{BB962C8B-B14F-4D97-AF65-F5344CB8AC3E}">
        <p14:creationId xmlns:p14="http://schemas.microsoft.com/office/powerpoint/2010/main" val="22394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3"/>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4"/>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01. Ony-Tec</a:t>
            </a:r>
            <a:r>
              <a:rPr lang="es-ES" sz="3000" b="1" baseline="30000">
                <a:solidFill>
                  <a:srgbClr val="377E48"/>
                </a:solidFill>
                <a:latin typeface="Arial" panose="020B0604020202020204" pitchFamily="34" charset="0"/>
                <a:cs typeface="Arial" panose="020B0604020202020204" pitchFamily="34" charset="0"/>
              </a:rPr>
              <a:t>®</a:t>
            </a:r>
          </a:p>
        </p:txBody>
      </p:sp>
      <p:sp>
        <p:nvSpPr>
          <p:cNvPr id="13" name="Marcador de texto 31">
            <a:extLst>
              <a:ext uri="{FF2B5EF4-FFF2-40B4-BE49-F238E27FC236}">
                <a16:creationId xmlns:a16="http://schemas.microsoft.com/office/drawing/2014/main" id="{296DFEED-5D11-AC4B-A0D1-9F177DB3A2F6}"/>
              </a:ext>
            </a:extLst>
          </p:cNvPr>
          <p:cNvSpPr txBox="1">
            <a:spLocks/>
          </p:cNvSpPr>
          <p:nvPr/>
        </p:nvSpPr>
        <p:spPr>
          <a:xfrm>
            <a:off x="642843" y="5698133"/>
            <a:ext cx="11029216" cy="3862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fr-FR" sz="800" b="1">
                <a:solidFill>
                  <a:srgbClr val="377E48"/>
                </a:solidFill>
                <a:latin typeface="Arial" panose="020B0604020202020204" pitchFamily="34" charset="0"/>
                <a:cs typeface="Arial" panose="020B0604020202020204" pitchFamily="34" charset="0"/>
              </a:rPr>
              <a:t>1.</a:t>
            </a:r>
            <a:r>
              <a:rPr lang="es-ES" sz="800" i="1">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Tabara</a:t>
            </a:r>
            <a:r>
              <a:rPr lang="es-ES" sz="800">
                <a:solidFill>
                  <a:prstClr val="black"/>
                </a:solidFill>
                <a:latin typeface="Arial" panose="020B0604020202020204" pitchFamily="34" charset="0"/>
                <a:cs typeface="Arial" panose="020B0604020202020204" pitchFamily="34" charset="0"/>
              </a:rPr>
              <a:t> K, </a:t>
            </a:r>
            <a:r>
              <a:rPr lang="es-ES" sz="800" i="1">
                <a:solidFill>
                  <a:prstClr val="black"/>
                </a:solidFill>
                <a:latin typeface="Arial" panose="020B0604020202020204" pitchFamily="34" charset="0"/>
                <a:cs typeface="Arial" panose="020B0604020202020204" pitchFamily="34" charset="0"/>
              </a:rPr>
              <a:t>et al. </a:t>
            </a:r>
            <a:r>
              <a:rPr lang="es-ES" sz="800" err="1">
                <a:solidFill>
                  <a:prstClr val="black"/>
                </a:solidFill>
                <a:latin typeface="Arial" panose="020B0604020202020204" pitchFamily="34" charset="0"/>
                <a:cs typeface="Arial" panose="020B0604020202020204" pitchFamily="34" charset="0"/>
              </a:rPr>
              <a:t>Postepy</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Dermatol</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Alergol</a:t>
            </a:r>
            <a:r>
              <a:rPr lang="es-ES" sz="800">
                <a:solidFill>
                  <a:prstClr val="black"/>
                </a:solidFill>
                <a:latin typeface="Arial" panose="020B0604020202020204" pitchFamily="34" charset="0"/>
                <a:cs typeface="Arial" panose="020B0604020202020204" pitchFamily="34" charset="0"/>
              </a:rPr>
              <a:t>. 2015;32(1):40-5; </a:t>
            </a:r>
            <a:r>
              <a:rPr lang="es-ES" sz="800" b="1">
                <a:solidFill>
                  <a:srgbClr val="377E48"/>
                </a:solidFill>
                <a:latin typeface="Arial" panose="020B0604020202020204" pitchFamily="34" charset="0"/>
                <a:cs typeface="Arial" panose="020B0604020202020204" pitchFamily="34" charset="0"/>
              </a:rPr>
              <a:t>2.</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Subissi</a:t>
            </a:r>
            <a:r>
              <a:rPr lang="es-ES" sz="800">
                <a:solidFill>
                  <a:prstClr val="black"/>
                </a:solidFill>
                <a:latin typeface="Arial" panose="020B0604020202020204" pitchFamily="34" charset="0"/>
                <a:cs typeface="Arial" panose="020B0604020202020204" pitchFamily="34" charset="0"/>
              </a:rPr>
              <a:t> A, </a:t>
            </a:r>
            <a:r>
              <a:rPr lang="es-ES" sz="800" i="1">
                <a:solidFill>
                  <a:prstClr val="black"/>
                </a:solidFill>
                <a:latin typeface="Arial" panose="020B0604020202020204" pitchFamily="34" charset="0"/>
                <a:cs typeface="Arial" panose="020B0604020202020204" pitchFamily="34" charset="0"/>
              </a:rPr>
              <a:t>et al. </a:t>
            </a:r>
            <a:r>
              <a:rPr lang="es-ES" sz="800" err="1">
                <a:solidFill>
                  <a:prstClr val="black"/>
                </a:solidFill>
                <a:latin typeface="Arial" panose="020B0604020202020204" pitchFamily="34" charset="0"/>
                <a:cs typeface="Arial" panose="020B0604020202020204" pitchFamily="34" charset="0"/>
              </a:rPr>
              <a:t>Drugs</a:t>
            </a:r>
            <a:r>
              <a:rPr lang="es-ES" sz="800">
                <a:solidFill>
                  <a:prstClr val="black"/>
                </a:solidFill>
                <a:latin typeface="Arial" panose="020B0604020202020204" pitchFamily="34" charset="0"/>
                <a:cs typeface="Arial" panose="020B0604020202020204" pitchFamily="34" charset="0"/>
              </a:rPr>
              <a:t>. 2010;70(16):2133-52; </a:t>
            </a:r>
            <a:r>
              <a:rPr lang="es-ES" sz="800" b="1">
                <a:solidFill>
                  <a:srgbClr val="377E48"/>
                </a:solidFill>
                <a:latin typeface="Arial" panose="020B0604020202020204" pitchFamily="34" charset="0"/>
                <a:cs typeface="Arial" panose="020B0604020202020204" pitchFamily="34" charset="0"/>
              </a:rPr>
              <a:t>3.</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Bohn</a:t>
            </a:r>
            <a:r>
              <a:rPr lang="es-ES" sz="800">
                <a:solidFill>
                  <a:prstClr val="black"/>
                </a:solidFill>
                <a:latin typeface="Arial" panose="020B0604020202020204" pitchFamily="34" charset="0"/>
                <a:cs typeface="Arial" panose="020B0604020202020204" pitchFamily="34" charset="0"/>
              </a:rPr>
              <a:t> M, J Am </a:t>
            </a:r>
            <a:r>
              <a:rPr lang="es-ES" sz="800" err="1">
                <a:solidFill>
                  <a:prstClr val="black"/>
                </a:solidFill>
                <a:latin typeface="Arial" panose="020B0604020202020204" pitchFamily="34" charset="0"/>
                <a:cs typeface="Arial" panose="020B0604020202020204" pitchFamily="34" charset="0"/>
              </a:rPr>
              <a:t>Acad</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Dermatol</a:t>
            </a:r>
            <a:r>
              <a:rPr lang="es-ES" sz="800">
                <a:solidFill>
                  <a:prstClr val="black"/>
                </a:solidFill>
                <a:latin typeface="Arial" panose="020B0604020202020204" pitchFamily="34" charset="0"/>
                <a:cs typeface="Arial" panose="020B0604020202020204" pitchFamily="34" charset="0"/>
              </a:rPr>
              <a:t>. 2000;43(4 </a:t>
            </a:r>
            <a:r>
              <a:rPr lang="es-ES" sz="800" err="1">
                <a:solidFill>
                  <a:prstClr val="black"/>
                </a:solidFill>
                <a:latin typeface="Arial" panose="020B0604020202020204" pitchFamily="34" charset="0"/>
                <a:cs typeface="Arial" panose="020B0604020202020204" pitchFamily="34" charset="0"/>
              </a:rPr>
              <a:t>Suppl</a:t>
            </a:r>
            <a:r>
              <a:rPr lang="es-ES" sz="800">
                <a:solidFill>
                  <a:prstClr val="black"/>
                </a:solidFill>
                <a:latin typeface="Arial" panose="020B0604020202020204" pitchFamily="34" charset="0"/>
                <a:cs typeface="Arial" panose="020B0604020202020204" pitchFamily="34" charset="0"/>
              </a:rPr>
              <a:t>):S57-69; </a:t>
            </a:r>
            <a:r>
              <a:rPr lang="es-ES" sz="800" b="1">
                <a:solidFill>
                  <a:srgbClr val="377E48"/>
                </a:solidFill>
                <a:latin typeface="Arial" panose="020B0604020202020204" pitchFamily="34" charset="0"/>
                <a:cs typeface="Arial" panose="020B0604020202020204" pitchFamily="34" charset="0"/>
              </a:rPr>
              <a:t>4. </a:t>
            </a:r>
            <a:r>
              <a:rPr lang="es-ES" sz="800" err="1">
                <a:solidFill>
                  <a:prstClr val="black"/>
                </a:solidFill>
                <a:latin typeface="Arial" panose="020B0604020202020204" pitchFamily="34" charset="0"/>
                <a:cs typeface="Arial" panose="020B0604020202020204" pitchFamily="34" charset="0"/>
              </a:rPr>
              <a:t>Gupta</a:t>
            </a:r>
            <a:r>
              <a:rPr lang="es-ES" sz="800">
                <a:solidFill>
                  <a:prstClr val="black"/>
                </a:solidFill>
                <a:latin typeface="Arial" panose="020B0604020202020204" pitchFamily="34" charset="0"/>
                <a:cs typeface="Arial" panose="020B0604020202020204" pitchFamily="34" charset="0"/>
              </a:rPr>
              <a:t> AK, </a:t>
            </a:r>
            <a:r>
              <a:rPr lang="es-ES" sz="800" err="1">
                <a:solidFill>
                  <a:prstClr val="black"/>
                </a:solidFill>
                <a:latin typeface="Arial" panose="020B0604020202020204" pitchFamily="34" charset="0"/>
                <a:cs typeface="Arial" panose="020B0604020202020204" pitchFamily="34" charset="0"/>
              </a:rPr>
              <a:t>Int</a:t>
            </a:r>
            <a:r>
              <a:rPr lang="es-ES" sz="800">
                <a:solidFill>
                  <a:prstClr val="black"/>
                </a:solidFill>
                <a:latin typeface="Arial" panose="020B0604020202020204" pitchFamily="34" charset="0"/>
                <a:cs typeface="Arial" panose="020B0604020202020204" pitchFamily="34" charset="0"/>
              </a:rPr>
              <a:t> J </a:t>
            </a:r>
            <a:r>
              <a:rPr lang="es-ES" sz="800" err="1">
                <a:solidFill>
                  <a:prstClr val="black"/>
                </a:solidFill>
                <a:latin typeface="Arial" panose="020B0604020202020204" pitchFamily="34" charset="0"/>
                <a:cs typeface="Arial" panose="020B0604020202020204" pitchFamily="34" charset="0"/>
              </a:rPr>
              <a:t>Dermatol</a:t>
            </a:r>
            <a:r>
              <a:rPr lang="es-ES" sz="800">
                <a:solidFill>
                  <a:prstClr val="black"/>
                </a:solidFill>
                <a:latin typeface="Arial" panose="020B0604020202020204" pitchFamily="34" charset="0"/>
                <a:cs typeface="Arial" panose="020B0604020202020204" pitchFamily="34" charset="0"/>
              </a:rPr>
              <a:t>. 2004;43 </a:t>
            </a:r>
            <a:r>
              <a:rPr lang="es-ES" sz="800" err="1">
                <a:solidFill>
                  <a:prstClr val="black"/>
                </a:solidFill>
                <a:latin typeface="Arial" panose="020B0604020202020204" pitchFamily="34" charset="0"/>
                <a:cs typeface="Arial" panose="020B0604020202020204" pitchFamily="34" charset="0"/>
              </a:rPr>
              <a:t>Suppl</a:t>
            </a:r>
            <a:r>
              <a:rPr lang="es-ES" sz="800">
                <a:solidFill>
                  <a:prstClr val="black"/>
                </a:solidFill>
                <a:latin typeface="Arial" panose="020B0604020202020204" pitchFamily="34" charset="0"/>
                <a:cs typeface="Arial" panose="020B0604020202020204" pitchFamily="34" charset="0"/>
              </a:rPr>
              <a:t> 1:3-8; </a:t>
            </a:r>
            <a:r>
              <a:rPr lang="fr-FR" sz="800" b="1">
                <a:solidFill>
                  <a:srgbClr val="377E48"/>
                </a:solidFill>
                <a:latin typeface="Arial" panose="020B0604020202020204" pitchFamily="34" charset="0"/>
                <a:cs typeface="Arial" panose="020B0604020202020204" pitchFamily="34" charset="0"/>
              </a:rPr>
              <a:t>5.</a:t>
            </a:r>
            <a:r>
              <a:rPr lang="es-ES" sz="800" i="1">
                <a:solidFill>
                  <a:prstClr val="black"/>
                </a:solidFill>
                <a:latin typeface="Arial" panose="020B0604020202020204" pitchFamily="34" charset="0"/>
                <a:cs typeface="Arial" panose="020B0604020202020204" pitchFamily="34" charset="0"/>
              </a:rPr>
              <a:t> </a:t>
            </a:r>
            <a:r>
              <a:rPr lang="es-ES" sz="800">
                <a:solidFill>
                  <a:prstClr val="black"/>
                </a:solidFill>
                <a:latin typeface="Arial" panose="020B0604020202020204" pitchFamily="34" charset="0"/>
                <a:cs typeface="Arial" panose="020B0604020202020204" pitchFamily="34" charset="0"/>
              </a:rPr>
              <a:t>CIMA AEMPS. FT Ony-Tec® (internet). Fecha de acceso: febrero 2022. Disponible en </a:t>
            </a:r>
            <a:r>
              <a:rPr lang="es-ES" sz="800">
                <a:solidFill>
                  <a:prstClr val="black"/>
                </a:solidFill>
                <a:latin typeface="Arial" panose="020B0604020202020204" pitchFamily="34" charset="0"/>
                <a:ea typeface="+mn-lt"/>
                <a:cs typeface="Arial" panose="020B0604020202020204" pitchFamily="34" charset="0"/>
                <a:hlinkClick r:id="rId5"/>
              </a:rPr>
              <a:t>https://cima.aemps.es/cima/dochtml/ft/72143/FT_72143.html#6-datos-farmac-uticos</a:t>
            </a:r>
            <a:r>
              <a:rPr lang="es-ES" sz="800">
                <a:solidFill>
                  <a:prstClr val="black"/>
                </a:solidFill>
                <a:latin typeface="Arial" panose="020B0604020202020204" pitchFamily="34" charset="0"/>
                <a:ea typeface="+mn-lt"/>
                <a:cs typeface="Arial" panose="020B0604020202020204" pitchFamily="34" charset="0"/>
              </a:rPr>
              <a:t>; </a:t>
            </a:r>
            <a:r>
              <a:rPr lang="es-ES" sz="800" b="1">
                <a:solidFill>
                  <a:srgbClr val="377E48"/>
                </a:solidFill>
                <a:latin typeface="Arial" panose="020B0604020202020204" pitchFamily="34" charset="0"/>
                <a:cs typeface="Arial" panose="020B0604020202020204" pitchFamily="34" charset="0"/>
              </a:rPr>
              <a:t>6. </a:t>
            </a:r>
            <a:r>
              <a:rPr lang="es-ES" sz="800" err="1">
                <a:solidFill>
                  <a:prstClr val="black"/>
                </a:solidFill>
                <a:latin typeface="Arial" panose="020B0604020202020204" pitchFamily="34" charset="0"/>
                <a:cs typeface="Arial" panose="020B0604020202020204" pitchFamily="34" charset="0"/>
              </a:rPr>
              <a:t>Zane</a:t>
            </a:r>
            <a:r>
              <a:rPr lang="es-ES" sz="800">
                <a:solidFill>
                  <a:prstClr val="black"/>
                </a:solidFill>
                <a:latin typeface="Arial" panose="020B0604020202020204" pitchFamily="34" charset="0"/>
                <a:cs typeface="Arial" panose="020B0604020202020204" pitchFamily="34" charset="0"/>
              </a:rPr>
              <a:t> LT, </a:t>
            </a:r>
            <a:r>
              <a:rPr lang="es-ES" sz="800" i="1">
                <a:solidFill>
                  <a:prstClr val="black"/>
                </a:solidFill>
                <a:latin typeface="Arial" panose="020B0604020202020204" pitchFamily="34" charset="0"/>
                <a:cs typeface="Arial" panose="020B0604020202020204" pitchFamily="34" charset="0"/>
              </a:rPr>
              <a:t>et al. </a:t>
            </a:r>
            <a:r>
              <a:rPr lang="es-ES" sz="800" err="1">
                <a:solidFill>
                  <a:prstClr val="black"/>
                </a:solidFill>
                <a:latin typeface="Arial" panose="020B0604020202020204" pitchFamily="34" charset="0"/>
                <a:cs typeface="Arial" panose="020B0604020202020204" pitchFamily="34" charset="0"/>
              </a:rPr>
              <a:t>Dermatol</a:t>
            </a:r>
            <a:r>
              <a:rPr lang="es-ES" sz="800">
                <a:solidFill>
                  <a:prstClr val="black"/>
                </a:solidFill>
                <a:latin typeface="Arial" panose="020B0604020202020204" pitchFamily="34" charset="0"/>
                <a:cs typeface="Arial" panose="020B0604020202020204" pitchFamily="34" charset="0"/>
              </a:rPr>
              <a:t> Online J. 2016;22(3).</a:t>
            </a:r>
            <a:endParaRPr lang="es-ES">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ángulo 13">
            <a:extLst>
              <a:ext uri="{FF2B5EF4-FFF2-40B4-BE49-F238E27FC236}">
                <a16:creationId xmlns:a16="http://schemas.microsoft.com/office/drawing/2014/main" id="{7AA70B4B-E606-7B45-8395-2A7819E7B935}"/>
              </a:ext>
            </a:extLst>
          </p:cNvPr>
          <p:cNvSpPr/>
          <p:nvPr/>
        </p:nvSpPr>
        <p:spPr>
          <a:xfrm>
            <a:off x="581392" y="1771320"/>
            <a:ext cx="11295298" cy="3539430"/>
          </a:xfrm>
          <a:prstGeom prst="rect">
            <a:avLst/>
          </a:prstGeom>
        </p:spPr>
        <p:txBody>
          <a:bodyPr wrap="square" lIns="91440" tIns="45720" rIns="91440" bIns="45720" anchor="t">
            <a:spAutoFit/>
          </a:bodyPr>
          <a:lstStyle/>
          <a:p>
            <a:pPr marL="285750" indent="-285750" defTabSz="457200">
              <a:buBlip>
                <a:blip r:embed="rId6"/>
              </a:buBlip>
              <a:defRPr/>
            </a:pPr>
            <a:r>
              <a:rPr lang="es-ES" sz="1400" dirty="0">
                <a:solidFill>
                  <a:prstClr val="black"/>
                </a:solidFill>
                <a:latin typeface="Arial" panose="020B0604020202020204" pitchFamily="34" charset="0"/>
                <a:cs typeface="Arial" panose="020B0604020202020204" pitchFamily="34" charset="0"/>
              </a:rPr>
              <a:t>Se utiliza en forma de laca de uñas al 8 % </a:t>
            </a:r>
            <a:r>
              <a:rPr lang="es-ES" sz="1400" b="1" dirty="0">
                <a:solidFill>
                  <a:srgbClr val="377E48"/>
                </a:solidFill>
                <a:latin typeface="Arial" panose="020B0604020202020204" pitchFamily="34" charset="0"/>
                <a:cs typeface="Arial" panose="020B0604020202020204" pitchFamily="34" charset="0"/>
              </a:rPr>
              <a:t>desde la década de los años 90</a:t>
            </a:r>
            <a:r>
              <a:rPr lang="es-ES" sz="1400" baseline="30000" dirty="0">
                <a:solidFill>
                  <a:prstClr val="black"/>
                </a:solidFill>
                <a:latin typeface="Arial" panose="020B0604020202020204" pitchFamily="34" charset="0"/>
                <a:cs typeface="Arial" panose="020B0604020202020204" pitchFamily="34" charset="0"/>
              </a:rPr>
              <a:t>1,2</a:t>
            </a:r>
          </a:p>
          <a:p>
            <a:pPr marL="285750" lvl="0" indent="-285750" defTabSz="457200">
              <a:buBlip>
                <a:blip r:embed="rId6"/>
              </a:buBlip>
              <a:defRPr/>
            </a:pPr>
            <a:endParaRPr lang="es-ES" sz="1400" dirty="0">
              <a:solidFill>
                <a:prstClr val="black"/>
              </a:solidFill>
              <a:latin typeface="Arial" panose="020B0604020202020204" pitchFamily="34" charset="0"/>
              <a:cs typeface="Arial" panose="020B0604020202020204" pitchFamily="34" charset="0"/>
            </a:endParaRPr>
          </a:p>
          <a:p>
            <a:pPr marL="285750" lvl="0" indent="-285750" defTabSz="457200">
              <a:buBlip>
                <a:blip r:embed="rId6"/>
              </a:buBlip>
              <a:defRPr/>
            </a:pPr>
            <a:r>
              <a:rPr lang="es-ES" sz="1400" b="1" dirty="0">
                <a:solidFill>
                  <a:srgbClr val="377E48"/>
                </a:solidFill>
                <a:latin typeface="Arial" panose="020B0604020202020204" pitchFamily="34" charset="0"/>
                <a:cs typeface="Arial" panose="020B0604020202020204" pitchFamily="34" charset="0"/>
              </a:rPr>
              <a:t>Amplio espectro de acción</a:t>
            </a:r>
            <a:r>
              <a:rPr lang="es-ES" sz="1400" dirty="0">
                <a:solidFill>
                  <a:prstClr val="black"/>
                </a:solidFill>
                <a:latin typeface="Arial" panose="020B0604020202020204" pitchFamily="34" charset="0"/>
                <a:cs typeface="Arial" panose="020B0604020202020204" pitchFamily="34" charset="0"/>
              </a:rPr>
              <a:t>: inhibe dermatofitos, levaduras y mohos, incluidas ciertas especies del género </a:t>
            </a:r>
            <a:r>
              <a:rPr lang="es-ES" sz="1400" i="1" dirty="0" err="1">
                <a:solidFill>
                  <a:prstClr val="black"/>
                </a:solidFill>
                <a:latin typeface="Arial" panose="020B0604020202020204" pitchFamily="34" charset="0"/>
                <a:cs typeface="Arial" panose="020B0604020202020204" pitchFamily="34" charset="0"/>
              </a:rPr>
              <a:t>Candida</a:t>
            </a:r>
            <a:r>
              <a:rPr lang="es-ES" sz="1400" dirty="0">
                <a:solidFill>
                  <a:prstClr val="black"/>
                </a:solidFill>
                <a:latin typeface="Arial" panose="020B0604020202020204" pitchFamily="34" charset="0"/>
                <a:cs typeface="Arial" panose="020B0604020202020204" pitchFamily="34" charset="0"/>
              </a:rPr>
              <a:t> resistentes a los azoles</a:t>
            </a:r>
            <a:r>
              <a:rPr lang="es-ES" sz="1400" baseline="30000" dirty="0">
                <a:solidFill>
                  <a:prstClr val="black"/>
                </a:solidFill>
                <a:latin typeface="Arial" panose="020B0604020202020204" pitchFamily="34" charset="0"/>
                <a:cs typeface="Arial" panose="020B0604020202020204" pitchFamily="34" charset="0"/>
              </a:rPr>
              <a:t>1,6</a:t>
            </a:r>
          </a:p>
          <a:p>
            <a:pPr marL="285750" lvl="0" indent="-285750" defTabSz="457200">
              <a:buBlip>
                <a:blip r:embed="rId6"/>
              </a:buBlip>
              <a:defRPr/>
            </a:pPr>
            <a:endParaRPr lang="es-ES" sz="1400" dirty="0">
              <a:solidFill>
                <a:prstClr val="black"/>
              </a:solidFill>
              <a:latin typeface="Arial" panose="020B0604020202020204" pitchFamily="34" charset="0"/>
              <a:cs typeface="Arial" panose="020B0604020202020204" pitchFamily="34" charset="0"/>
            </a:endParaRPr>
          </a:p>
          <a:p>
            <a:pPr marL="285750" lvl="0" indent="-285750" defTabSz="457200">
              <a:buBlip>
                <a:blip r:embed="rId6"/>
              </a:buBlip>
              <a:defRPr/>
            </a:pPr>
            <a:r>
              <a:rPr lang="es-ES" sz="1400" b="1" dirty="0">
                <a:solidFill>
                  <a:srgbClr val="377E48"/>
                </a:solidFill>
                <a:latin typeface="Arial" panose="020B0604020202020204" pitchFamily="34" charset="0"/>
                <a:cs typeface="Arial" panose="020B0604020202020204" pitchFamily="34" charset="0"/>
              </a:rPr>
              <a:t>Con actividad fungicida, </a:t>
            </a:r>
            <a:r>
              <a:rPr lang="es-ES" sz="1400" b="1" dirty="0" err="1">
                <a:solidFill>
                  <a:srgbClr val="377E48"/>
                </a:solidFill>
                <a:latin typeface="Arial" panose="020B0604020202020204" pitchFamily="34" charset="0"/>
                <a:cs typeface="Arial" panose="020B0604020202020204" pitchFamily="34" charset="0"/>
              </a:rPr>
              <a:t>fungiestática</a:t>
            </a:r>
            <a:r>
              <a:rPr lang="es-ES" sz="1400" b="1" dirty="0">
                <a:solidFill>
                  <a:srgbClr val="377E48"/>
                </a:solidFill>
                <a:latin typeface="Arial" panose="020B0604020202020204" pitchFamily="34" charset="0"/>
                <a:cs typeface="Arial" panose="020B0604020202020204" pitchFamily="34" charset="0"/>
              </a:rPr>
              <a:t> y esporicida</a:t>
            </a:r>
            <a:r>
              <a:rPr lang="es-ES" sz="1400" baseline="30000" dirty="0">
                <a:solidFill>
                  <a:prstClr val="black"/>
                </a:solidFill>
                <a:latin typeface="Arial" panose="020B0604020202020204" pitchFamily="34" charset="0"/>
                <a:cs typeface="Arial" panose="020B0604020202020204" pitchFamily="34" charset="0"/>
              </a:rPr>
              <a:t>1</a:t>
            </a:r>
          </a:p>
          <a:p>
            <a:pPr marL="285750" lvl="0" indent="-285750" defTabSz="457200">
              <a:buBlip>
                <a:blip r:embed="rId6"/>
              </a:buBlip>
              <a:defRPr/>
            </a:pPr>
            <a:endParaRPr lang="es-ES" sz="1400" dirty="0">
              <a:solidFill>
                <a:prstClr val="black"/>
              </a:solidFill>
              <a:latin typeface="Arial" panose="020B0604020202020204" pitchFamily="34" charset="0"/>
              <a:cs typeface="Arial" panose="020B0604020202020204" pitchFamily="34" charset="0"/>
            </a:endParaRPr>
          </a:p>
          <a:p>
            <a:pPr marL="285750" lvl="0" indent="-285750" defTabSz="457200">
              <a:buBlip>
                <a:blip r:embed="rId6"/>
              </a:buBlip>
              <a:defRPr/>
            </a:pPr>
            <a:r>
              <a:rPr lang="es-ES" sz="1400" b="1" dirty="0">
                <a:solidFill>
                  <a:srgbClr val="377E48"/>
                </a:solidFill>
                <a:latin typeface="Arial" panose="020B0604020202020204" pitchFamily="34" charset="0"/>
                <a:cs typeface="Arial" panose="020B0604020202020204" pitchFamily="34" charset="0"/>
              </a:rPr>
              <a:t>Tiene un mecanismo de acción antifúngico único y múltiples niveles</a:t>
            </a:r>
            <a:r>
              <a:rPr lang="es-ES" sz="1400" dirty="0">
                <a:solidFill>
                  <a:prstClr val="black"/>
                </a:solidFill>
                <a:latin typeface="Arial" panose="020B0604020202020204" pitchFamily="34" charset="0"/>
                <a:cs typeface="Arial" panose="020B0604020202020204" pitchFamily="34" charset="0"/>
              </a:rPr>
              <a:t>:</a:t>
            </a:r>
            <a:r>
              <a:rPr lang="es-ES" sz="1400" baseline="30000" dirty="0">
                <a:solidFill>
                  <a:prstClr val="black"/>
                </a:solidFill>
                <a:latin typeface="Arial" panose="020B0604020202020204" pitchFamily="34" charset="0"/>
                <a:cs typeface="Arial" panose="020B0604020202020204" pitchFamily="34" charset="0"/>
              </a:rPr>
              <a:t>2</a:t>
            </a:r>
          </a:p>
          <a:p>
            <a:pPr marL="285750" lvl="0" indent="-285750" defTabSz="457200">
              <a:buBlip>
                <a:blip r:embed="rId6"/>
              </a:buBlip>
              <a:defRPr/>
            </a:pPr>
            <a:endParaRPr lang="es-ES" sz="1400" dirty="0">
              <a:solidFill>
                <a:prstClr val="black"/>
              </a:solidFill>
              <a:latin typeface="Arial" panose="020B0604020202020204" pitchFamily="34" charset="0"/>
              <a:cs typeface="Arial" panose="020B0604020202020204" pitchFamily="34" charset="0"/>
            </a:endParaRPr>
          </a:p>
          <a:p>
            <a:pPr marL="742950" lvl="1" indent="-285750" defTabSz="457200">
              <a:buClr>
                <a:srgbClr val="B2DBC5"/>
              </a:buClr>
              <a:buFont typeface="Courier New" panose="02070309020205020404" pitchFamily="49" charset="0"/>
              <a:buChar char="o"/>
              <a:defRPr/>
            </a:pPr>
            <a:r>
              <a:rPr lang="es-ES" sz="1200" dirty="0">
                <a:solidFill>
                  <a:prstClr val="black"/>
                </a:solidFill>
                <a:latin typeface="Arial" panose="020B0604020202020204" pitchFamily="34" charset="0"/>
                <a:cs typeface="Arial" panose="020B0604020202020204" pitchFamily="34" charset="0"/>
              </a:rPr>
              <a:t>Quela los cationes trivalentes (como el Fe</a:t>
            </a:r>
            <a:r>
              <a:rPr lang="es-ES" sz="1200" baseline="30000" dirty="0">
                <a:solidFill>
                  <a:prstClr val="black"/>
                </a:solidFill>
                <a:latin typeface="Arial" panose="020B0604020202020204" pitchFamily="34" charset="0"/>
                <a:cs typeface="Arial" panose="020B0604020202020204" pitchFamily="34" charset="0"/>
              </a:rPr>
              <a:t>3+</a:t>
            </a:r>
            <a:r>
              <a:rPr lang="es-ES" sz="1200" dirty="0">
                <a:solidFill>
                  <a:prstClr val="black"/>
                </a:solidFill>
                <a:latin typeface="Arial" panose="020B0604020202020204" pitchFamily="34" charset="0"/>
                <a:cs typeface="Arial" panose="020B0604020202020204" pitchFamily="34" charset="0"/>
              </a:rPr>
              <a:t>),</a:t>
            </a:r>
            <a:r>
              <a:rPr lang="es-ES" sz="1200" baseline="30000" dirty="0">
                <a:solidFill>
                  <a:prstClr val="black"/>
                </a:solidFill>
                <a:latin typeface="Arial" panose="020B0604020202020204" pitchFamily="34" charset="0"/>
                <a:cs typeface="Arial" panose="020B0604020202020204" pitchFamily="34" charset="0"/>
              </a:rPr>
              <a:t>3</a:t>
            </a:r>
            <a:r>
              <a:rPr lang="es-ES" sz="1200" dirty="0">
                <a:solidFill>
                  <a:prstClr val="black"/>
                </a:solidFill>
                <a:latin typeface="Arial" panose="020B0604020202020204" pitchFamily="34" charset="0"/>
                <a:cs typeface="Arial" panose="020B0604020202020204" pitchFamily="34" charset="0"/>
              </a:rPr>
              <a:t> restringiendo su disponibilidad y, por tanto, inhibiendo el crecimiento de los hongos</a:t>
            </a:r>
            <a:r>
              <a:rPr lang="es-ES" sz="1200" baseline="30000" dirty="0">
                <a:solidFill>
                  <a:prstClr val="black"/>
                </a:solidFill>
                <a:latin typeface="Arial" panose="020B0604020202020204" pitchFamily="34" charset="0"/>
                <a:cs typeface="Arial" panose="020B0604020202020204" pitchFamily="34" charset="0"/>
              </a:rPr>
              <a:t>2</a:t>
            </a:r>
          </a:p>
          <a:p>
            <a:pPr marL="742950" lvl="1" indent="-285750" defTabSz="457200">
              <a:buClr>
                <a:srgbClr val="B2DBC5"/>
              </a:buClr>
              <a:buFont typeface="Courier New" panose="02070309020205020404" pitchFamily="49" charset="0"/>
              <a:buChar char="o"/>
              <a:defRPr/>
            </a:pPr>
            <a:r>
              <a:rPr lang="es-ES" sz="1200" dirty="0">
                <a:solidFill>
                  <a:prstClr val="black"/>
                </a:solidFill>
                <a:latin typeface="Arial" panose="020B0604020202020204" pitchFamily="34" charset="0"/>
                <a:cs typeface="Arial" panose="020B0604020202020204" pitchFamily="34" charset="0"/>
              </a:rPr>
              <a:t>Inhibe las enzimas dependientes de metales responsables de la degradación de los metabolitos tóxicos de las células fúngicas</a:t>
            </a:r>
            <a:r>
              <a:rPr lang="es-ES" sz="1200" baseline="30000" dirty="0">
                <a:solidFill>
                  <a:prstClr val="black"/>
                </a:solidFill>
                <a:latin typeface="Arial" panose="020B0604020202020204" pitchFamily="34" charset="0"/>
                <a:cs typeface="Arial" panose="020B0604020202020204" pitchFamily="34" charset="0"/>
              </a:rPr>
              <a:t>2,3</a:t>
            </a:r>
          </a:p>
          <a:p>
            <a:pPr marL="742950" lvl="1" indent="-285750" defTabSz="457200">
              <a:buClr>
                <a:srgbClr val="B2DBC5"/>
              </a:buClr>
              <a:buFont typeface="Courier New" panose="02070309020205020404" pitchFamily="49" charset="0"/>
              <a:buChar char="o"/>
              <a:defRPr/>
            </a:pPr>
            <a:r>
              <a:rPr lang="es-ES" sz="1200" dirty="0">
                <a:solidFill>
                  <a:prstClr val="black"/>
                </a:solidFill>
                <a:latin typeface="Arial" panose="020B0604020202020204" pitchFamily="34" charset="0"/>
                <a:cs typeface="Arial" panose="020B0604020202020204" pitchFamily="34" charset="0"/>
              </a:rPr>
              <a:t>Actúa en diversos procesos metabólicos y de producción de energía en células microbianas</a:t>
            </a:r>
            <a:r>
              <a:rPr lang="es-ES" sz="1200" baseline="30000" dirty="0">
                <a:solidFill>
                  <a:prstClr val="black"/>
                </a:solidFill>
                <a:latin typeface="Arial" panose="020B0604020202020204" pitchFamily="34" charset="0"/>
                <a:cs typeface="Arial" panose="020B0604020202020204" pitchFamily="34" charset="0"/>
              </a:rPr>
              <a:t>2,3</a:t>
            </a:r>
          </a:p>
          <a:p>
            <a:pPr marL="285750" lvl="0" indent="-285750" defTabSz="457200">
              <a:buBlip>
                <a:blip r:embed="rId6"/>
              </a:buBlip>
              <a:defRPr/>
            </a:pPr>
            <a:endParaRPr lang="es-ES" sz="1400" dirty="0">
              <a:solidFill>
                <a:prstClr val="black"/>
              </a:solidFill>
              <a:latin typeface="Arial" panose="020B0604020202020204" pitchFamily="34" charset="0"/>
              <a:cs typeface="Arial" panose="020B0604020202020204" pitchFamily="34" charset="0"/>
            </a:endParaRPr>
          </a:p>
          <a:p>
            <a:pPr marL="285750" lvl="0" indent="-285750" defTabSz="457200">
              <a:buBlip>
                <a:blip r:embed="rId6"/>
              </a:buBlip>
              <a:defRPr/>
            </a:pPr>
            <a:r>
              <a:rPr lang="es-ES" sz="1400" b="1" dirty="0">
                <a:solidFill>
                  <a:srgbClr val="377E48"/>
                </a:solidFill>
                <a:latin typeface="Arial" panose="020B0604020202020204" pitchFamily="34" charset="0"/>
                <a:cs typeface="Arial" panose="020B0604020202020204" pitchFamily="34" charset="0"/>
              </a:rPr>
              <a:t>Sin potencial de inducción de resistencia</a:t>
            </a:r>
            <a:r>
              <a:rPr lang="es-ES" sz="1400" baseline="30000" dirty="0">
                <a:solidFill>
                  <a:prstClr val="black"/>
                </a:solidFill>
                <a:latin typeface="Arial" panose="020B0604020202020204" pitchFamily="34" charset="0"/>
                <a:cs typeface="Arial" panose="020B0604020202020204" pitchFamily="34" charset="0"/>
              </a:rPr>
              <a:t>2-5</a:t>
            </a:r>
          </a:p>
          <a:p>
            <a:pPr marL="285750" lvl="0" indent="-285750" defTabSz="457200">
              <a:buBlip>
                <a:blip r:embed="rId6"/>
              </a:buBlip>
              <a:defRPr/>
            </a:pPr>
            <a:endParaRPr lang="es-ES" sz="1400" dirty="0">
              <a:solidFill>
                <a:prstClr val="black"/>
              </a:solidFill>
              <a:latin typeface="Arial" panose="020B0604020202020204" pitchFamily="34" charset="0"/>
              <a:cs typeface="Arial" panose="020B0604020202020204" pitchFamily="34" charset="0"/>
            </a:endParaRPr>
          </a:p>
          <a:p>
            <a:pPr marL="285750" lvl="0" indent="-285750" defTabSz="457200">
              <a:buBlip>
                <a:blip r:embed="rId6"/>
              </a:buBlip>
              <a:defRPr/>
            </a:pPr>
            <a:r>
              <a:rPr lang="es-ES" sz="1400" b="1" dirty="0">
                <a:solidFill>
                  <a:srgbClr val="377E48"/>
                </a:solidFill>
                <a:latin typeface="Arial" panose="020B0604020202020204" pitchFamily="34" charset="0"/>
                <a:cs typeface="Arial" panose="020B0604020202020204" pitchFamily="34" charset="0"/>
              </a:rPr>
              <a:t>Sin interacciones medicamentosas </a:t>
            </a:r>
            <a:r>
              <a:rPr lang="es-ES" sz="1400" dirty="0">
                <a:solidFill>
                  <a:prstClr val="black"/>
                </a:solidFill>
                <a:latin typeface="Arial" panose="020B0604020202020204" pitchFamily="34" charset="0"/>
                <a:cs typeface="Arial" panose="020B0604020202020204" pitchFamily="34" charset="0"/>
              </a:rPr>
              <a:t>identificadas</a:t>
            </a:r>
            <a:r>
              <a:rPr lang="es-ES" sz="1400" baseline="30000" dirty="0">
                <a:solidFill>
                  <a:prstClr val="black"/>
                </a:solidFill>
                <a:latin typeface="Arial" panose="020B0604020202020204" pitchFamily="34" charset="0"/>
                <a:cs typeface="Arial" panose="020B0604020202020204" pitchFamily="34" charset="0"/>
              </a:rPr>
              <a:t>6</a:t>
            </a:r>
          </a:p>
        </p:txBody>
      </p:sp>
      <p:sp>
        <p:nvSpPr>
          <p:cNvPr id="16" name="CuadroTexto 15">
            <a:extLst>
              <a:ext uri="{FF2B5EF4-FFF2-40B4-BE49-F238E27FC236}">
                <a16:creationId xmlns:a16="http://schemas.microsoft.com/office/drawing/2014/main" id="{DC318EE5-68E6-C449-A714-D920CC3F2266}"/>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Tiene como ingrediente activo: </a:t>
            </a:r>
            <a:r>
              <a:rPr lang="es-ES" sz="2000" b="1" err="1">
                <a:latin typeface="Arial" panose="020B0604020202020204" pitchFamily="34" charset="0"/>
                <a:cs typeface="Arial" panose="020B0604020202020204" pitchFamily="34" charset="0"/>
              </a:rPr>
              <a:t>Ciclopirox</a:t>
            </a:r>
            <a:endParaRPr lang="es-E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831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3"/>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4"/>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01. Ony-Tec</a:t>
            </a:r>
            <a:r>
              <a:rPr lang="es-ES" sz="3000" b="1" baseline="30000">
                <a:solidFill>
                  <a:srgbClr val="377E48"/>
                </a:solidFill>
                <a:latin typeface="Arial" panose="020B0604020202020204" pitchFamily="34" charset="0"/>
                <a:cs typeface="Arial" panose="020B0604020202020204" pitchFamily="34" charset="0"/>
              </a:rPr>
              <a:t>®</a:t>
            </a:r>
          </a:p>
        </p:txBody>
      </p:sp>
      <p:sp>
        <p:nvSpPr>
          <p:cNvPr id="13" name="Marcador de texto 31">
            <a:extLst>
              <a:ext uri="{FF2B5EF4-FFF2-40B4-BE49-F238E27FC236}">
                <a16:creationId xmlns:a16="http://schemas.microsoft.com/office/drawing/2014/main" id="{296DFEED-5D11-AC4B-A0D1-9F177DB3A2F6}"/>
              </a:ext>
            </a:extLst>
          </p:cNvPr>
          <p:cNvSpPr txBox="1">
            <a:spLocks/>
          </p:cNvSpPr>
          <p:nvPr/>
        </p:nvSpPr>
        <p:spPr>
          <a:xfrm>
            <a:off x="642843" y="5683130"/>
            <a:ext cx="11029216" cy="46166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fr-FR" sz="800" b="1">
                <a:solidFill>
                  <a:srgbClr val="377E48"/>
                </a:solidFill>
                <a:latin typeface="Arial" panose="020B0604020202020204" pitchFamily="34" charset="0"/>
                <a:cs typeface="Arial" panose="020B0604020202020204" pitchFamily="34" charset="0"/>
              </a:rPr>
              <a:t>1.</a:t>
            </a:r>
            <a:r>
              <a:rPr lang="es-ES" sz="800" i="1">
                <a:solidFill>
                  <a:prstClr val="black"/>
                </a:solidFill>
                <a:latin typeface="Arial" panose="020B0604020202020204" pitchFamily="34" charset="0"/>
                <a:cs typeface="Arial" panose="020B0604020202020204" pitchFamily="34" charset="0"/>
              </a:rPr>
              <a:t> </a:t>
            </a:r>
            <a:r>
              <a:rPr lang="es-ES" sz="800">
                <a:solidFill>
                  <a:prstClr val="black"/>
                </a:solidFill>
                <a:latin typeface="Arial" panose="020B0604020202020204" pitchFamily="34" charset="0"/>
                <a:cs typeface="Arial" panose="020B0604020202020204" pitchFamily="34" charset="0"/>
              </a:rPr>
              <a:t>Monti D</a:t>
            </a:r>
            <a:r>
              <a:rPr lang="es-ES" sz="800" i="1">
                <a:solidFill>
                  <a:prstClr val="black"/>
                </a:solidFill>
                <a:latin typeface="Arial" panose="020B0604020202020204" pitchFamily="34" charset="0"/>
                <a:cs typeface="Arial" panose="020B0604020202020204" pitchFamily="34" charset="0"/>
              </a:rPr>
              <a:t>, et al. </a:t>
            </a:r>
            <a:r>
              <a:rPr lang="es-ES" sz="800" err="1">
                <a:solidFill>
                  <a:prstClr val="black"/>
                </a:solidFill>
                <a:latin typeface="Arial" panose="020B0604020202020204" pitchFamily="34" charset="0"/>
                <a:cs typeface="Arial" panose="020B0604020202020204" pitchFamily="34" charset="0"/>
              </a:rPr>
              <a:t>Drug</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Dev</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Ind</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Pharm</a:t>
            </a:r>
            <a:r>
              <a:rPr lang="es-ES" sz="800">
                <a:solidFill>
                  <a:prstClr val="black"/>
                </a:solidFill>
                <a:latin typeface="Arial" panose="020B0604020202020204" pitchFamily="34" charset="0"/>
                <a:cs typeface="Arial" panose="020B0604020202020204" pitchFamily="34" charset="0"/>
              </a:rPr>
              <a:t>. 2005;31(1):11-7; </a:t>
            </a:r>
            <a:r>
              <a:rPr lang="es-ES" sz="800" b="1">
                <a:solidFill>
                  <a:srgbClr val="377E48"/>
                </a:solidFill>
                <a:latin typeface="Arial" panose="020B0604020202020204" pitchFamily="34" charset="0"/>
                <a:cs typeface="Arial" panose="020B0604020202020204" pitchFamily="34" charset="0"/>
              </a:rPr>
              <a:t>2.</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Sparavigna</a:t>
            </a:r>
            <a:r>
              <a:rPr lang="es-ES" sz="800">
                <a:solidFill>
                  <a:prstClr val="black"/>
                </a:solidFill>
                <a:latin typeface="Arial" panose="020B0604020202020204" pitchFamily="34" charset="0"/>
                <a:cs typeface="Arial" panose="020B0604020202020204" pitchFamily="34" charset="0"/>
              </a:rPr>
              <a:t> M, </a:t>
            </a:r>
            <a:r>
              <a:rPr lang="es-ES" sz="800" i="1">
                <a:solidFill>
                  <a:prstClr val="black"/>
                </a:solidFill>
                <a:latin typeface="Arial" panose="020B0604020202020204" pitchFamily="34" charset="0"/>
                <a:cs typeface="Arial" panose="020B0604020202020204" pitchFamily="34" charset="0"/>
              </a:rPr>
              <a:t>et al</a:t>
            </a:r>
            <a:r>
              <a:rPr lang="es-ES" sz="800">
                <a:solidFill>
                  <a:prstClr val="black"/>
                </a:solidFill>
                <a:latin typeface="Arial" panose="020B0604020202020204" pitchFamily="34" charset="0"/>
                <a:cs typeface="Arial" panose="020B0604020202020204" pitchFamily="34" charset="0"/>
              </a:rPr>
              <a:t>. L. J </a:t>
            </a:r>
            <a:r>
              <a:rPr lang="es-ES" sz="800" err="1">
                <a:solidFill>
                  <a:prstClr val="black"/>
                </a:solidFill>
                <a:latin typeface="Arial" panose="020B0604020202020204" pitchFamily="34" charset="0"/>
                <a:cs typeface="Arial" panose="020B0604020202020204" pitchFamily="34" charset="0"/>
              </a:rPr>
              <a:t>Plastic</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Dermatol</a:t>
            </a:r>
            <a:r>
              <a:rPr lang="es-ES" sz="800">
                <a:solidFill>
                  <a:prstClr val="black"/>
                </a:solidFill>
                <a:latin typeface="Arial" panose="020B0604020202020204" pitchFamily="34" charset="0"/>
                <a:cs typeface="Arial" panose="020B0604020202020204" pitchFamily="34" charset="0"/>
              </a:rPr>
              <a:t>. 2008;4(1):5-12; </a:t>
            </a:r>
            <a:r>
              <a:rPr lang="es-ES" sz="800" b="1">
                <a:solidFill>
                  <a:srgbClr val="377E48"/>
                </a:solidFill>
                <a:latin typeface="Arial" panose="020B0604020202020204" pitchFamily="34" charset="0"/>
                <a:cs typeface="Arial" panose="020B0604020202020204" pitchFamily="34" charset="0"/>
              </a:rPr>
              <a:t>3.</a:t>
            </a:r>
            <a:r>
              <a:rPr lang="es-ES" sz="800">
                <a:solidFill>
                  <a:prstClr val="black"/>
                </a:solidFill>
                <a:latin typeface="Arial" panose="020B0604020202020204" pitchFamily="34" charset="0"/>
                <a:cs typeface="Arial" panose="020B0604020202020204" pitchFamily="34" charset="0"/>
              </a:rPr>
              <a:t> CIMA AEMPS. FT Ony-Tec® (internet). Fecha de acceso: febrero 2022. Disponible en </a:t>
            </a:r>
            <a:r>
              <a:rPr lang="es-ES" sz="800">
                <a:solidFill>
                  <a:prstClr val="black"/>
                </a:solidFill>
                <a:latin typeface="Arial" panose="020B0604020202020204" pitchFamily="34" charset="0"/>
                <a:ea typeface="+mn-lt"/>
                <a:cs typeface="Arial" panose="020B0604020202020204" pitchFamily="34" charset="0"/>
                <a:hlinkClick r:id="rId5"/>
              </a:rPr>
              <a:t>https://cima.aemps.es/cima/dochtml/ft/72143/FT_72143.html#6-datos-farmac-uticos</a:t>
            </a:r>
            <a:r>
              <a:rPr lang="es-ES" sz="800">
                <a:solidFill>
                  <a:prstClr val="black"/>
                </a:solidFill>
                <a:latin typeface="Arial" panose="020B0604020202020204" pitchFamily="34" charset="0"/>
                <a:ea typeface="+mn-lt"/>
                <a:cs typeface="Arial" panose="020B0604020202020204" pitchFamily="34" charset="0"/>
              </a:rPr>
              <a:t>; </a:t>
            </a:r>
            <a:r>
              <a:rPr lang="es-ES" sz="800" b="1">
                <a:solidFill>
                  <a:srgbClr val="377E48"/>
                </a:solidFill>
                <a:latin typeface="Arial" panose="020B0604020202020204" pitchFamily="34" charset="0"/>
                <a:ea typeface="+mn-lt"/>
                <a:cs typeface="Arial" panose="020B0604020202020204" pitchFamily="34" charset="0"/>
              </a:rPr>
              <a:t>4</a:t>
            </a:r>
            <a:r>
              <a:rPr lang="es-ES" sz="800" b="1">
                <a:solidFill>
                  <a:srgbClr val="377E48"/>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Chimenti</a:t>
            </a:r>
            <a:r>
              <a:rPr lang="es-ES" sz="800">
                <a:solidFill>
                  <a:prstClr val="black"/>
                </a:solidFill>
                <a:latin typeface="Arial" panose="020B0604020202020204" pitchFamily="34" charset="0"/>
                <a:cs typeface="Arial" panose="020B0604020202020204" pitchFamily="34" charset="0"/>
              </a:rPr>
              <a:t> S, </a:t>
            </a:r>
            <a:r>
              <a:rPr lang="es-ES" sz="800" i="1">
                <a:solidFill>
                  <a:prstClr val="black"/>
                </a:solidFill>
                <a:latin typeface="Arial" panose="020B0604020202020204" pitchFamily="34" charset="0"/>
                <a:cs typeface="Arial" panose="020B0604020202020204" pitchFamily="34" charset="0"/>
              </a:rPr>
              <a:t>et al. </a:t>
            </a:r>
            <a:r>
              <a:rPr lang="es-ES" sz="800">
                <a:solidFill>
                  <a:prstClr val="black"/>
                </a:solidFill>
                <a:latin typeface="Arial" panose="020B0604020202020204" pitchFamily="34" charset="0"/>
                <a:cs typeface="Arial" panose="020B0604020202020204" pitchFamily="34" charset="0"/>
              </a:rPr>
              <a:t>J </a:t>
            </a:r>
            <a:r>
              <a:rPr lang="es-ES" sz="800" err="1">
                <a:solidFill>
                  <a:prstClr val="black"/>
                </a:solidFill>
                <a:latin typeface="Arial" panose="020B0604020202020204" pitchFamily="34" charset="0"/>
                <a:cs typeface="Arial" panose="020B0604020202020204" pitchFamily="34" charset="0"/>
              </a:rPr>
              <a:t>Plastic</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Dermatol</a:t>
            </a:r>
            <a:r>
              <a:rPr lang="es-ES" sz="800">
                <a:solidFill>
                  <a:prstClr val="black"/>
                </a:solidFill>
                <a:latin typeface="Arial" panose="020B0604020202020204" pitchFamily="34" charset="0"/>
                <a:cs typeface="Arial" panose="020B0604020202020204" pitchFamily="34" charset="0"/>
              </a:rPr>
              <a:t>. 2013;9(3):185-9; </a:t>
            </a:r>
            <a:r>
              <a:rPr lang="es-ES" sz="800" b="1">
                <a:solidFill>
                  <a:srgbClr val="377E48"/>
                </a:solidFill>
                <a:latin typeface="Arial" panose="020B0604020202020204" pitchFamily="34" charset="0"/>
                <a:cs typeface="Arial" panose="020B0604020202020204" pitchFamily="34" charset="0"/>
              </a:rPr>
              <a:t>5. </a:t>
            </a:r>
            <a:r>
              <a:rPr lang="es-ES" sz="800" err="1">
                <a:solidFill>
                  <a:prstClr val="black"/>
                </a:solidFill>
                <a:latin typeface="Arial" panose="020B0604020202020204" pitchFamily="34" charset="0"/>
                <a:cs typeface="Arial" panose="020B0604020202020204" pitchFamily="34" charset="0"/>
              </a:rPr>
              <a:t>Ghannoum</a:t>
            </a:r>
            <a:r>
              <a:rPr lang="es-ES" sz="800">
                <a:solidFill>
                  <a:prstClr val="black"/>
                </a:solidFill>
                <a:latin typeface="Arial" panose="020B0604020202020204" pitchFamily="34" charset="0"/>
                <a:cs typeface="Arial" panose="020B0604020202020204" pitchFamily="34" charset="0"/>
              </a:rPr>
              <a:t> MA, </a:t>
            </a:r>
            <a:r>
              <a:rPr lang="es-ES" sz="800" i="1">
                <a:solidFill>
                  <a:prstClr val="black"/>
                </a:solidFill>
                <a:latin typeface="Arial" panose="020B0604020202020204" pitchFamily="34" charset="0"/>
                <a:cs typeface="Arial" panose="020B0604020202020204" pitchFamily="34" charset="0"/>
              </a:rPr>
              <a:t>et al.</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Antimicrob</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Agents</a:t>
            </a:r>
            <a:r>
              <a:rPr lang="es-ES" sz="800">
                <a:solidFill>
                  <a:prstClr val="black"/>
                </a:solidFill>
                <a:latin typeface="Arial" panose="020B0604020202020204" pitchFamily="34" charset="0"/>
                <a:cs typeface="Arial" panose="020B0604020202020204" pitchFamily="34" charset="0"/>
              </a:rPr>
              <a:t> </a:t>
            </a:r>
            <a:r>
              <a:rPr lang="es-ES" sz="800" err="1">
                <a:solidFill>
                  <a:prstClr val="black"/>
                </a:solidFill>
                <a:latin typeface="Arial" panose="020B0604020202020204" pitchFamily="34" charset="0"/>
                <a:cs typeface="Arial" panose="020B0604020202020204" pitchFamily="34" charset="0"/>
              </a:rPr>
              <a:t>Chemother</a:t>
            </a:r>
            <a:r>
              <a:rPr lang="es-ES" sz="800">
                <a:solidFill>
                  <a:prstClr val="black"/>
                </a:solidFill>
                <a:latin typeface="Arial" panose="020B0604020202020204" pitchFamily="34" charset="0"/>
                <a:cs typeface="Arial" panose="020B0604020202020204" pitchFamily="34" charset="0"/>
              </a:rPr>
              <a:t>. 2015;59(4):1844-8;</a:t>
            </a:r>
            <a:endParaRPr lang="fr-FR" sz="80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s-ES" sz="800" b="1">
                <a:solidFill>
                  <a:srgbClr val="377E48"/>
                </a:solidFill>
                <a:latin typeface="Arial" panose="020B0604020202020204" pitchFamily="34" charset="0"/>
                <a:ea typeface="+mn-lt"/>
                <a:cs typeface="Arial" panose="020B0604020202020204" pitchFamily="34" charset="0"/>
              </a:rPr>
              <a:t>6</a:t>
            </a:r>
            <a:r>
              <a:rPr lang="es-ES" sz="800" b="1">
                <a:solidFill>
                  <a:srgbClr val="377E48"/>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Iorizzo</a:t>
            </a:r>
            <a:r>
              <a:rPr lang="fr-FR" sz="800">
                <a:solidFill>
                  <a:prstClr val="black"/>
                </a:solidFill>
                <a:latin typeface="Arial" panose="020B0604020202020204" pitchFamily="34" charset="0"/>
                <a:cs typeface="Arial" panose="020B0604020202020204" pitchFamily="34" charset="0"/>
              </a:rPr>
              <a:t> M, </a:t>
            </a:r>
            <a:r>
              <a:rPr lang="fr-FR" sz="800" i="1">
                <a:solidFill>
                  <a:prstClr val="black"/>
                </a:solidFill>
                <a:latin typeface="Arial" panose="020B0604020202020204" pitchFamily="34" charset="0"/>
                <a:cs typeface="Arial" panose="020B0604020202020204" pitchFamily="34" charset="0"/>
              </a:rPr>
              <a:t>et al. </a:t>
            </a:r>
            <a:r>
              <a:rPr lang="fr-FR" sz="800">
                <a:solidFill>
                  <a:prstClr val="black"/>
                </a:solidFill>
                <a:latin typeface="Arial" panose="020B0604020202020204" pitchFamily="34" charset="0"/>
                <a:cs typeface="Arial" panose="020B0604020202020204" pitchFamily="34" charset="0"/>
              </a:rPr>
              <a:t>Skin </a:t>
            </a:r>
            <a:r>
              <a:rPr lang="en-GB" sz="800">
                <a:solidFill>
                  <a:prstClr val="black"/>
                </a:solidFill>
                <a:latin typeface="Arial" panose="020B0604020202020204" pitchFamily="34" charset="0"/>
                <a:cs typeface="Arial" panose="020B0604020202020204" pitchFamily="34" charset="0"/>
              </a:rPr>
              <a:t>Appendage</a:t>
            </a:r>
            <a:r>
              <a:rPr lang="fr-FR" sz="800">
                <a:solidFill>
                  <a:prstClr val="black"/>
                </a:solidFill>
                <a:latin typeface="Arial" panose="020B0604020202020204" pitchFamily="34" charset="0"/>
                <a:cs typeface="Arial" panose="020B0604020202020204" pitchFamily="34" charset="0"/>
              </a:rPr>
              <a:t> </a:t>
            </a:r>
            <a:r>
              <a:rPr lang="fr-FR" sz="800" err="1">
                <a:solidFill>
                  <a:prstClr val="black"/>
                </a:solidFill>
                <a:latin typeface="Arial" panose="020B0604020202020204" pitchFamily="34" charset="0"/>
                <a:cs typeface="Arial" panose="020B0604020202020204" pitchFamily="34" charset="0"/>
              </a:rPr>
              <a:t>Disord</a:t>
            </a:r>
            <a:r>
              <a:rPr lang="fr-FR" sz="800">
                <a:solidFill>
                  <a:prstClr val="black"/>
                </a:solidFill>
                <a:latin typeface="Arial" panose="020B0604020202020204" pitchFamily="34" charset="0"/>
                <a:cs typeface="Arial" panose="020B0604020202020204" pitchFamily="34" charset="0"/>
              </a:rPr>
              <a:t>. 2016;1(3):134-40</a:t>
            </a:r>
            <a:r>
              <a:rPr lang="es-ES" sz="800">
                <a:solidFill>
                  <a:prstClr val="black"/>
                </a:solidFill>
                <a:latin typeface="Arial" panose="020B0604020202020204" pitchFamily="34" charset="0"/>
                <a:cs typeface="Arial" panose="020B0604020202020204" pitchFamily="34" charset="0"/>
              </a:rPr>
              <a:t>; </a:t>
            </a:r>
            <a:r>
              <a:rPr lang="es-ES" sz="800" b="1">
                <a:solidFill>
                  <a:srgbClr val="377E48"/>
                </a:solidFill>
                <a:latin typeface="Arial" panose="020B0604020202020204" pitchFamily="34" charset="0"/>
                <a:cs typeface="Arial" panose="020B0604020202020204" pitchFamily="34" charset="0"/>
              </a:rPr>
              <a:t>7. </a:t>
            </a:r>
            <a:r>
              <a:rPr lang="es-ES" sz="800" err="1">
                <a:solidFill>
                  <a:prstClr val="black"/>
                </a:solidFill>
                <a:latin typeface="Arial" panose="020B0604020202020204" pitchFamily="34" charset="0"/>
                <a:cs typeface="Arial" panose="020B0604020202020204" pitchFamily="34" charset="0"/>
              </a:rPr>
              <a:t>Bulgheroni</a:t>
            </a:r>
            <a:r>
              <a:rPr lang="es-ES" sz="800">
                <a:solidFill>
                  <a:prstClr val="black"/>
                </a:solidFill>
                <a:latin typeface="Arial" panose="020B0604020202020204" pitchFamily="34" charset="0"/>
                <a:cs typeface="Arial" panose="020B0604020202020204" pitchFamily="34" charset="0"/>
              </a:rPr>
              <a:t> A, </a:t>
            </a:r>
            <a:r>
              <a:rPr lang="es-ES" sz="800" i="1">
                <a:solidFill>
                  <a:prstClr val="black"/>
                </a:solidFill>
                <a:latin typeface="Arial" panose="020B0604020202020204" pitchFamily="34" charset="0"/>
                <a:cs typeface="Arial" panose="020B0604020202020204" pitchFamily="34" charset="0"/>
              </a:rPr>
              <a:t>et al. </a:t>
            </a:r>
            <a:r>
              <a:rPr lang="es-ES" sz="800">
                <a:solidFill>
                  <a:prstClr val="black"/>
                </a:solidFill>
                <a:latin typeface="Arial" panose="020B0604020202020204" pitchFamily="34" charset="0"/>
                <a:cs typeface="Arial" panose="020B0604020202020204" pitchFamily="34" charset="0"/>
              </a:rPr>
              <a:t>Open </a:t>
            </a:r>
            <a:r>
              <a:rPr lang="es-ES" sz="800" err="1">
                <a:solidFill>
                  <a:prstClr val="black"/>
                </a:solidFill>
                <a:latin typeface="Arial" panose="020B0604020202020204" pitchFamily="34" charset="0"/>
                <a:cs typeface="Arial" panose="020B0604020202020204" pitchFamily="34" charset="0"/>
              </a:rPr>
              <a:t>Dermatol</a:t>
            </a:r>
            <a:r>
              <a:rPr lang="es-ES" sz="800">
                <a:solidFill>
                  <a:prstClr val="black"/>
                </a:solidFill>
                <a:latin typeface="Arial" panose="020B0604020202020204" pitchFamily="34" charset="0"/>
                <a:cs typeface="Arial" panose="020B0604020202020204" pitchFamily="34" charset="0"/>
              </a:rPr>
              <a:t> J. 2015. </a:t>
            </a:r>
            <a:endParaRPr kumimoji="0" lang="fr-FR" sz="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ángulo 13">
            <a:extLst>
              <a:ext uri="{FF2B5EF4-FFF2-40B4-BE49-F238E27FC236}">
                <a16:creationId xmlns:a16="http://schemas.microsoft.com/office/drawing/2014/main" id="{7AA70B4B-E606-7B45-8395-2A7819E7B935}"/>
              </a:ext>
            </a:extLst>
          </p:cNvPr>
          <p:cNvSpPr/>
          <p:nvPr/>
        </p:nvSpPr>
        <p:spPr>
          <a:xfrm>
            <a:off x="581392" y="1668288"/>
            <a:ext cx="10787106" cy="3843616"/>
          </a:xfrm>
          <a:prstGeom prst="rect">
            <a:avLst/>
          </a:prstGeom>
        </p:spPr>
        <p:txBody>
          <a:bodyPr wrap="square" lIns="91440" tIns="45720" rIns="91440" bIns="45720" anchor="t">
            <a:spAutoFit/>
          </a:bodyPr>
          <a:lstStyle/>
          <a:p>
            <a:pPr marL="285750" indent="-285750" defTabSz="457200">
              <a:buBlip>
                <a:blip r:embed="rId6"/>
              </a:buBlip>
              <a:defRPr/>
            </a:pPr>
            <a:r>
              <a:rPr lang="es-ES" sz="1400">
                <a:solidFill>
                  <a:prstClr val="black"/>
                </a:solidFill>
                <a:latin typeface="Arial" panose="020B0604020202020204" pitchFamily="34" charset="0"/>
                <a:cs typeface="Arial" panose="020B0604020202020204" pitchFamily="34" charset="0"/>
              </a:rPr>
              <a:t>Se trata de una tecnología exclusiva que permite </a:t>
            </a:r>
            <a:r>
              <a:rPr lang="es-ES" sz="1400" b="1">
                <a:solidFill>
                  <a:srgbClr val="377E48"/>
                </a:solidFill>
                <a:latin typeface="Arial" panose="020B0604020202020204" pitchFamily="34" charset="0"/>
                <a:cs typeface="Arial" panose="020B0604020202020204" pitchFamily="34" charset="0"/>
              </a:rPr>
              <a:t>administrar</a:t>
            </a:r>
            <a:r>
              <a:rPr lang="es-ES" sz="1400">
                <a:solidFill>
                  <a:prstClr val="black"/>
                </a:solidFill>
                <a:latin typeface="Arial" panose="020B0604020202020204" pitchFamily="34" charset="0"/>
                <a:cs typeface="Arial" panose="020B0604020202020204" pitchFamily="34" charset="0"/>
              </a:rPr>
              <a:t> de manera eficaz </a:t>
            </a:r>
            <a:r>
              <a:rPr lang="es-ES" sz="1400" b="1" err="1">
                <a:solidFill>
                  <a:srgbClr val="377E48"/>
                </a:solidFill>
                <a:latin typeface="Arial" panose="020B0604020202020204" pitchFamily="34" charset="0"/>
                <a:cs typeface="Arial" panose="020B0604020202020204" pitchFamily="34" charset="0"/>
              </a:rPr>
              <a:t>ciclopirox</a:t>
            </a:r>
            <a:r>
              <a:rPr lang="es-ES" sz="1400">
                <a:solidFill>
                  <a:prstClr val="black"/>
                </a:solidFill>
                <a:latin typeface="Arial" panose="020B0604020202020204" pitchFamily="34" charset="0"/>
                <a:cs typeface="Arial" panose="020B0604020202020204" pitchFamily="34" charset="0"/>
              </a:rPr>
              <a:t> directamente en </a:t>
            </a:r>
            <a:r>
              <a:rPr lang="es-ES" sz="1400" b="1">
                <a:solidFill>
                  <a:srgbClr val="377E48"/>
                </a:solidFill>
                <a:latin typeface="Arial" panose="020B0604020202020204" pitchFamily="34" charset="0"/>
                <a:cs typeface="Arial" panose="020B0604020202020204" pitchFamily="34" charset="0"/>
              </a:rPr>
              <a:t>la parte afectada de la uña</a:t>
            </a:r>
            <a:r>
              <a:rPr lang="es-ES" sz="1400" baseline="30000">
                <a:solidFill>
                  <a:prstClr val="black"/>
                </a:solidFill>
                <a:latin typeface="Arial" panose="020B0604020202020204" pitchFamily="34" charset="0"/>
                <a:cs typeface="Arial" panose="020B0604020202020204" pitchFamily="34" charset="0"/>
              </a:rPr>
              <a:t>1-3</a:t>
            </a:r>
          </a:p>
          <a:p>
            <a:pPr lvl="0" defTabSz="457200">
              <a:defRPr/>
            </a:pPr>
            <a:endParaRPr lang="es-ES" sz="1400">
              <a:solidFill>
                <a:prstClr val="black"/>
              </a:solidFill>
              <a:latin typeface="Arial" panose="020B0604020202020204" pitchFamily="34" charset="0"/>
              <a:cs typeface="Arial" panose="020B0604020202020204" pitchFamily="34" charset="0"/>
            </a:endParaRPr>
          </a:p>
          <a:p>
            <a:pPr lvl="0" defTabSz="457200">
              <a:defRPr/>
            </a:pPr>
            <a:endParaRPr lang="es-ES" sz="1400">
              <a:solidFill>
                <a:prstClr val="black"/>
              </a:solidFill>
              <a:latin typeface="Arial" panose="020B0604020202020204" pitchFamily="34" charset="0"/>
              <a:cs typeface="Arial" panose="020B0604020202020204" pitchFamily="34" charset="0"/>
            </a:endParaRPr>
          </a:p>
          <a:p>
            <a:pPr lvl="0" defTabSz="457200">
              <a:defRPr/>
            </a:pPr>
            <a:endParaRPr lang="es-ES" sz="1400">
              <a:solidFill>
                <a:prstClr val="black"/>
              </a:solidFill>
              <a:latin typeface="Arial" panose="020B0604020202020204" pitchFamily="34" charset="0"/>
              <a:cs typeface="Arial" panose="020B0604020202020204" pitchFamily="34" charset="0"/>
            </a:endParaRPr>
          </a:p>
          <a:p>
            <a:pPr lvl="0" defTabSz="457200">
              <a:defRPr/>
            </a:pPr>
            <a:endParaRPr lang="es-ES" sz="1400">
              <a:solidFill>
                <a:prstClr val="black"/>
              </a:solidFill>
              <a:latin typeface="Arial" panose="020B0604020202020204" pitchFamily="34" charset="0"/>
              <a:cs typeface="Arial" panose="020B0604020202020204" pitchFamily="34" charset="0"/>
            </a:endParaRPr>
          </a:p>
          <a:p>
            <a:pPr lvl="0" defTabSz="457200">
              <a:defRPr/>
            </a:pPr>
            <a:endParaRPr lang="es-ES" sz="1400">
              <a:solidFill>
                <a:prstClr val="black"/>
              </a:solidFill>
              <a:latin typeface="Arial" panose="020B0604020202020204" pitchFamily="34" charset="0"/>
              <a:cs typeface="Arial" panose="020B0604020202020204" pitchFamily="34" charset="0"/>
            </a:endParaRPr>
          </a:p>
          <a:p>
            <a:pPr lvl="0" defTabSz="457200">
              <a:defRPr/>
            </a:pPr>
            <a:endParaRPr lang="es-ES" sz="1400">
              <a:solidFill>
                <a:prstClr val="black"/>
              </a:solidFill>
              <a:latin typeface="Arial" panose="020B0604020202020204" pitchFamily="34" charset="0"/>
              <a:cs typeface="Arial" panose="020B0604020202020204" pitchFamily="34" charset="0"/>
            </a:endParaRPr>
          </a:p>
          <a:p>
            <a:pPr lvl="0" defTabSz="457200">
              <a:defRPr/>
            </a:pPr>
            <a:endParaRPr lang="es-ES" sz="1400">
              <a:solidFill>
                <a:prstClr val="black"/>
              </a:solidFill>
              <a:latin typeface="Arial" panose="020B0604020202020204" pitchFamily="34" charset="0"/>
              <a:cs typeface="Arial" panose="020B0604020202020204" pitchFamily="34" charset="0"/>
            </a:endParaRPr>
          </a:p>
          <a:p>
            <a:pPr lvl="0" defTabSz="457200">
              <a:defRPr/>
            </a:pPr>
            <a:endParaRPr lang="es-ES" sz="1400">
              <a:solidFill>
                <a:prstClr val="black"/>
              </a:solidFill>
              <a:latin typeface="Arial" panose="020B0604020202020204" pitchFamily="34" charset="0"/>
              <a:cs typeface="Arial" panose="020B0604020202020204" pitchFamily="34" charset="0"/>
            </a:endParaRPr>
          </a:p>
          <a:p>
            <a:pPr marL="285750" indent="-285750" defTabSz="457200">
              <a:lnSpc>
                <a:spcPct val="107000"/>
              </a:lnSpc>
              <a:buClr>
                <a:srgbClr val="377E48"/>
              </a:buClr>
              <a:buBlip>
                <a:blip r:embed="rId6"/>
              </a:buBlip>
              <a:defRPr/>
            </a:pPr>
            <a:r>
              <a:rPr lang="es-ES" sz="1400">
                <a:latin typeface="Arial" panose="020B0604020202020204" pitchFamily="34" charset="0"/>
                <a:cs typeface="Arial" panose="020B0604020202020204" pitchFamily="34" charset="0"/>
              </a:rPr>
              <a:t>Con alta </a:t>
            </a:r>
            <a:r>
              <a:rPr lang="es-ES" sz="1400" b="1">
                <a:solidFill>
                  <a:srgbClr val="377E48"/>
                </a:solidFill>
                <a:latin typeface="Arial" panose="020B0604020202020204" pitchFamily="34" charset="0"/>
                <a:cs typeface="Arial" panose="020B0604020202020204" pitchFamily="34" charset="0"/>
              </a:rPr>
              <a:t>afinidad por la queratina:</a:t>
            </a:r>
          </a:p>
          <a:p>
            <a:pPr marL="742950" lvl="1" indent="-285750" defTabSz="457200">
              <a:lnSpc>
                <a:spcPct val="107000"/>
              </a:lnSpc>
              <a:buClr>
                <a:srgbClr val="B2DBC5"/>
              </a:buClr>
              <a:buFont typeface="Courier New" panose="02070309020205020404" pitchFamily="49" charset="0"/>
              <a:buChar char="o"/>
              <a:defRPr/>
            </a:pPr>
            <a:r>
              <a:rPr lang="es-ES" sz="1400">
                <a:solidFill>
                  <a:prstClr val="black"/>
                </a:solidFill>
                <a:latin typeface="Arial" panose="020B0604020202020204" pitchFamily="34" charset="0"/>
                <a:cs typeface="Arial" panose="020B0604020202020204" pitchFamily="34" charset="0"/>
              </a:rPr>
              <a:t>Se adhiere con fuerza al sustrato de queratina fortaleciendo la estructura de la uña y alisando su superficie</a:t>
            </a:r>
            <a:r>
              <a:rPr lang="en-US" sz="1400" baseline="30000">
                <a:solidFill>
                  <a:prstClr val="black"/>
                </a:solidFill>
                <a:latin typeface="Arial" panose="020B0604020202020204" pitchFamily="34" charset="0"/>
                <a:cs typeface="Arial" panose="020B0604020202020204" pitchFamily="34" charset="0"/>
              </a:rPr>
              <a:t>1,2,4</a:t>
            </a:r>
            <a:r>
              <a:rPr lang="en-GB" sz="1400" baseline="30000">
                <a:solidFill>
                  <a:prstClr val="black"/>
                </a:solidFill>
                <a:latin typeface="Arial" panose="020B0604020202020204" pitchFamily="34" charset="0"/>
                <a:cs typeface="Arial" panose="020B0604020202020204" pitchFamily="34" charset="0"/>
              </a:rPr>
              <a:t> </a:t>
            </a:r>
          </a:p>
          <a:p>
            <a:pPr marL="742950" lvl="1" indent="-285750" defTabSz="457200">
              <a:lnSpc>
                <a:spcPct val="107000"/>
              </a:lnSpc>
              <a:buClr>
                <a:srgbClr val="B2DBC5"/>
              </a:buClr>
              <a:buFont typeface="Courier New" panose="02070309020205020404" pitchFamily="49" charset="0"/>
              <a:buChar char="o"/>
              <a:defRPr/>
            </a:pPr>
            <a:r>
              <a:rPr lang="es-ES" sz="1400">
                <a:solidFill>
                  <a:prstClr val="black"/>
                </a:solidFill>
                <a:latin typeface="Arial" panose="020B0604020202020204" pitchFamily="34" charset="0"/>
                <a:cs typeface="Arial" panose="020B0604020202020204" pitchFamily="34" charset="0"/>
              </a:rPr>
              <a:t>Aumenta la </a:t>
            </a:r>
            <a:r>
              <a:rPr lang="es-ES" sz="1400" b="1">
                <a:solidFill>
                  <a:srgbClr val="377E48"/>
                </a:solidFill>
                <a:latin typeface="Arial" panose="020B0604020202020204" pitchFamily="34" charset="0"/>
                <a:cs typeface="Arial" panose="020B0604020202020204" pitchFamily="34" charset="0"/>
              </a:rPr>
              <a:t>dureza de la uña y su resistencia </a:t>
            </a:r>
            <a:r>
              <a:rPr lang="es-ES" sz="1400">
                <a:solidFill>
                  <a:prstClr val="black"/>
                </a:solidFill>
                <a:latin typeface="Arial" panose="020B0604020202020204" pitchFamily="34" charset="0"/>
                <a:cs typeface="Arial" panose="020B0604020202020204" pitchFamily="34" charset="0"/>
              </a:rPr>
              <a:t>a la rotura</a:t>
            </a:r>
            <a:r>
              <a:rPr lang="en-GB" sz="1400" baseline="30000">
                <a:solidFill>
                  <a:prstClr val="black"/>
                </a:solidFill>
                <a:latin typeface="Arial" panose="020B0604020202020204" pitchFamily="34" charset="0"/>
                <a:cs typeface="Arial" panose="020B0604020202020204" pitchFamily="34" charset="0"/>
              </a:rPr>
              <a:t>5 </a:t>
            </a:r>
            <a:endParaRPr lang="en-US" sz="1400" baseline="30000">
              <a:solidFill>
                <a:prstClr val="black"/>
              </a:solidFill>
              <a:latin typeface="Arial" panose="020B0604020202020204" pitchFamily="34" charset="0"/>
              <a:cs typeface="Arial" panose="020B0604020202020204" pitchFamily="34" charset="0"/>
            </a:endParaRPr>
          </a:p>
          <a:p>
            <a:pPr defTabSz="457200">
              <a:lnSpc>
                <a:spcPct val="107000"/>
              </a:lnSpc>
              <a:buClr>
                <a:srgbClr val="377E48"/>
              </a:buClr>
              <a:defRPr/>
            </a:pPr>
            <a:endParaRPr lang="es-ES" sz="1400" b="1">
              <a:solidFill>
                <a:srgbClr val="377E48"/>
              </a:solidFill>
              <a:latin typeface="Arial" panose="020B0604020202020204" pitchFamily="34" charset="0"/>
              <a:cs typeface="Arial" panose="020B0604020202020204" pitchFamily="34" charset="0"/>
            </a:endParaRPr>
          </a:p>
          <a:p>
            <a:pPr marL="285750" indent="-285750" defTabSz="457200">
              <a:lnSpc>
                <a:spcPct val="107000"/>
              </a:lnSpc>
              <a:buClr>
                <a:srgbClr val="377E48"/>
              </a:buClr>
              <a:buBlip>
                <a:blip r:embed="rId6"/>
              </a:buBlip>
              <a:defRPr/>
            </a:pPr>
            <a:r>
              <a:rPr lang="es-ES" sz="1400" b="1">
                <a:solidFill>
                  <a:srgbClr val="377E48"/>
                </a:solidFill>
                <a:latin typeface="Arial" panose="020B0604020202020204" pitchFamily="34" charset="0"/>
                <a:cs typeface="Arial" panose="020B0604020202020204" pitchFamily="34" charset="0"/>
              </a:rPr>
              <a:t>Forma una película:</a:t>
            </a:r>
          </a:p>
          <a:p>
            <a:pPr marL="742950" lvl="1" indent="-285750" defTabSz="457200">
              <a:lnSpc>
                <a:spcPct val="107000"/>
              </a:lnSpc>
              <a:buClr>
                <a:srgbClr val="B2DBC5"/>
              </a:buClr>
              <a:buFont typeface="Courier New" panose="02070309020205020404" pitchFamily="49" charset="0"/>
              <a:buChar char="o"/>
              <a:defRPr/>
            </a:pPr>
            <a:r>
              <a:rPr lang="es-ES" sz="1400">
                <a:solidFill>
                  <a:prstClr val="black"/>
                </a:solidFill>
                <a:latin typeface="Arial" panose="020B0604020202020204" pitchFamily="34" charset="0"/>
                <a:cs typeface="Arial" panose="020B0604020202020204" pitchFamily="34" charset="0"/>
              </a:rPr>
              <a:t>Actúa como barrera física contra la invasión y proliferación de hongos</a:t>
            </a:r>
            <a:r>
              <a:rPr lang="en-GB" sz="1400" baseline="30000">
                <a:solidFill>
                  <a:prstClr val="black"/>
                </a:solidFill>
                <a:latin typeface="Arial" panose="020B0604020202020204" pitchFamily="34" charset="0"/>
                <a:cs typeface="Arial" panose="020B0604020202020204" pitchFamily="34" charset="0"/>
              </a:rPr>
              <a:t>1,4,6,7</a:t>
            </a:r>
            <a:endParaRPr lang="en-GB" sz="1400">
              <a:solidFill>
                <a:prstClr val="black"/>
              </a:solidFill>
              <a:latin typeface="Arial" panose="020B0604020202020204" pitchFamily="34" charset="0"/>
              <a:cs typeface="Arial" panose="020B0604020202020204" pitchFamily="34" charset="0"/>
            </a:endParaRPr>
          </a:p>
          <a:p>
            <a:pPr marL="742950" lvl="1" indent="-285750" defTabSz="457200">
              <a:lnSpc>
                <a:spcPct val="107000"/>
              </a:lnSpc>
              <a:buClr>
                <a:srgbClr val="B2DBC5"/>
              </a:buClr>
              <a:buFont typeface="Courier New" panose="02070309020205020404" pitchFamily="49" charset="0"/>
              <a:buChar char="o"/>
              <a:defRPr/>
            </a:pPr>
            <a:r>
              <a:rPr lang="es-ES" sz="1400" b="1">
                <a:solidFill>
                  <a:srgbClr val="377E48"/>
                </a:solidFill>
                <a:latin typeface="Arial" panose="020B0604020202020204" pitchFamily="34" charset="0"/>
                <a:cs typeface="Arial" panose="020B0604020202020204" pitchFamily="34" charset="0"/>
              </a:rPr>
              <a:t>Protege la uña </a:t>
            </a:r>
            <a:r>
              <a:rPr lang="es-ES" sz="1400">
                <a:solidFill>
                  <a:prstClr val="black"/>
                </a:solidFill>
                <a:latin typeface="Arial" panose="020B0604020202020204" pitchFamily="34" charset="0"/>
                <a:cs typeface="Arial" panose="020B0604020202020204" pitchFamily="34" charset="0"/>
              </a:rPr>
              <a:t>contra agentes físicos y mecánicos</a:t>
            </a:r>
            <a:r>
              <a:rPr lang="en-GB" sz="1400" baseline="30000">
                <a:solidFill>
                  <a:prstClr val="black"/>
                </a:solidFill>
                <a:latin typeface="Arial" panose="020B0604020202020204" pitchFamily="34" charset="0"/>
                <a:cs typeface="Arial" panose="020B0604020202020204" pitchFamily="34" charset="0"/>
              </a:rPr>
              <a:t>2 </a:t>
            </a:r>
            <a:endParaRPr lang="es-ES" sz="1400" baseline="30000">
              <a:solidFill>
                <a:prstClr val="black"/>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DC318EE5-68E6-C449-A714-D920CC3F2266}"/>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Tecnología </a:t>
            </a:r>
            <a:r>
              <a:rPr lang="es-ES" sz="2000" b="1" err="1">
                <a:latin typeface="Arial" panose="020B0604020202020204" pitchFamily="34" charset="0"/>
                <a:cs typeface="Arial" panose="020B0604020202020204" pitchFamily="34" charset="0"/>
              </a:rPr>
              <a:t>Transungueal</a:t>
            </a:r>
            <a:r>
              <a:rPr lang="es-ES" sz="2000" b="1">
                <a:latin typeface="Arial" panose="020B0604020202020204" pitchFamily="34" charset="0"/>
                <a:cs typeface="Arial" panose="020B0604020202020204" pitchFamily="34" charset="0"/>
              </a:rPr>
              <a:t> </a:t>
            </a:r>
            <a:r>
              <a:rPr lang="es-ES" sz="2000" b="1" err="1">
                <a:latin typeface="Arial" panose="020B0604020202020204" pitchFamily="34" charset="0"/>
                <a:cs typeface="Arial" panose="020B0604020202020204" pitchFamily="34" charset="0"/>
              </a:rPr>
              <a:t>Delivery</a:t>
            </a:r>
            <a:r>
              <a:rPr lang="es-ES" sz="2000" b="1">
                <a:latin typeface="Arial" panose="020B0604020202020204" pitchFamily="34" charset="0"/>
                <a:cs typeface="Arial" panose="020B0604020202020204" pitchFamily="34" charset="0"/>
              </a:rPr>
              <a:t> (TUD)</a:t>
            </a:r>
          </a:p>
        </p:txBody>
      </p:sp>
      <p:pic>
        <p:nvPicPr>
          <p:cNvPr id="10" name="Imagen 9" descr="Imagen que contiene hombre, calle, firmar&#10;&#10;Descripción generada automáticamente">
            <a:extLst>
              <a:ext uri="{FF2B5EF4-FFF2-40B4-BE49-F238E27FC236}">
                <a16:creationId xmlns:a16="http://schemas.microsoft.com/office/drawing/2014/main" id="{380CC13E-68C0-1D4B-A4ED-ACF71577C206}"/>
              </a:ext>
            </a:extLst>
          </p:cNvPr>
          <p:cNvPicPr>
            <a:picLocks noChangeAspect="1"/>
          </p:cNvPicPr>
          <p:nvPr/>
        </p:nvPicPr>
        <p:blipFill>
          <a:blip r:embed="rId7"/>
          <a:stretch>
            <a:fillRect/>
          </a:stretch>
        </p:blipFill>
        <p:spPr>
          <a:xfrm>
            <a:off x="6677392" y="2392862"/>
            <a:ext cx="4236178" cy="1320793"/>
          </a:xfrm>
          <a:prstGeom prst="rect">
            <a:avLst/>
          </a:prstGeom>
        </p:spPr>
      </p:pic>
      <p:sp>
        <p:nvSpPr>
          <p:cNvPr id="11" name="Rectángulo 10">
            <a:extLst>
              <a:ext uri="{FF2B5EF4-FFF2-40B4-BE49-F238E27FC236}">
                <a16:creationId xmlns:a16="http://schemas.microsoft.com/office/drawing/2014/main" id="{3D31235E-0646-F740-B823-002E12354D6A}"/>
              </a:ext>
            </a:extLst>
          </p:cNvPr>
          <p:cNvSpPr/>
          <p:nvPr/>
        </p:nvSpPr>
        <p:spPr>
          <a:xfrm>
            <a:off x="581393" y="2113217"/>
            <a:ext cx="5514607" cy="1600438"/>
          </a:xfrm>
          <a:prstGeom prst="rect">
            <a:avLst/>
          </a:prstGeom>
        </p:spPr>
        <p:txBody>
          <a:bodyPr wrap="square" lIns="91440" tIns="45720" rIns="91440" bIns="45720" anchor="t">
            <a:spAutoFit/>
          </a:bodyPr>
          <a:lstStyle/>
          <a:p>
            <a:pPr lvl="0" defTabSz="457200">
              <a:defRPr/>
            </a:pPr>
            <a:endParaRPr lang="es-ES" sz="1400">
              <a:solidFill>
                <a:prstClr val="black"/>
              </a:solidFill>
              <a:latin typeface="Arial" panose="020B0604020202020204" pitchFamily="34" charset="0"/>
              <a:cs typeface="Arial" panose="020B0604020202020204" pitchFamily="34" charset="0"/>
            </a:endParaRPr>
          </a:p>
          <a:p>
            <a:pPr marL="285750" lvl="0" indent="-285750" defTabSz="457200">
              <a:buBlip>
                <a:blip r:embed="rId6"/>
              </a:buBlip>
              <a:defRPr/>
            </a:pPr>
            <a:r>
              <a:rPr lang="es-ES" sz="1400">
                <a:latin typeface="Arial" panose="020B0604020202020204" pitchFamily="34" charset="0"/>
                <a:cs typeface="Arial" panose="020B0604020202020204" pitchFamily="34" charset="0"/>
              </a:rPr>
              <a:t>Se basa en el </a:t>
            </a:r>
            <a:r>
              <a:rPr lang="es-ES" sz="1400" err="1">
                <a:latin typeface="Arial" panose="020B0604020202020204" pitchFamily="34" charset="0"/>
                <a:cs typeface="Arial" panose="020B0604020202020204" pitchFamily="34" charset="0"/>
              </a:rPr>
              <a:t>hidroxipropil</a:t>
            </a:r>
            <a:r>
              <a:rPr lang="es-ES" sz="1400">
                <a:latin typeface="Arial" panose="020B0604020202020204" pitchFamily="34" charset="0"/>
                <a:cs typeface="Arial" panose="020B0604020202020204" pitchFamily="34" charset="0"/>
              </a:rPr>
              <a:t> </a:t>
            </a:r>
            <a:r>
              <a:rPr lang="es-ES" sz="1400" err="1">
                <a:latin typeface="Arial" panose="020B0604020202020204" pitchFamily="34" charset="0"/>
                <a:cs typeface="Arial" panose="020B0604020202020204" pitchFamily="34" charset="0"/>
              </a:rPr>
              <a:t>chitosán</a:t>
            </a:r>
            <a:r>
              <a:rPr lang="es-ES" sz="1400">
                <a:latin typeface="Arial" panose="020B0604020202020204" pitchFamily="34" charset="0"/>
                <a:cs typeface="Arial" panose="020B0604020202020204" pitchFamily="34" charset="0"/>
              </a:rPr>
              <a:t> (HCPH):</a:t>
            </a:r>
            <a:r>
              <a:rPr lang="es-ES" sz="1400" baseline="30000">
                <a:latin typeface="Arial" panose="020B0604020202020204" pitchFamily="34" charset="0"/>
                <a:cs typeface="Arial" panose="020B0604020202020204" pitchFamily="34" charset="0"/>
              </a:rPr>
              <a:t>3</a:t>
            </a:r>
            <a:endParaRPr lang="es-ES" sz="1400">
              <a:solidFill>
                <a:prstClr val="black"/>
              </a:solidFill>
              <a:latin typeface="Arial" panose="020B0604020202020204" pitchFamily="34" charset="0"/>
              <a:cs typeface="Arial" panose="020B0604020202020204" pitchFamily="34" charset="0"/>
            </a:endParaRPr>
          </a:p>
          <a:p>
            <a:pPr marL="742950" lvl="1" indent="-285750" defTabSz="457200">
              <a:buClr>
                <a:srgbClr val="B2DBC5"/>
              </a:buClr>
              <a:buFont typeface="Courier New" panose="02070309020205020404" pitchFamily="49" charset="0"/>
              <a:buChar char="o"/>
              <a:defRPr/>
            </a:pPr>
            <a:r>
              <a:rPr lang="es-ES" sz="1400">
                <a:solidFill>
                  <a:prstClr val="black"/>
                </a:solidFill>
                <a:latin typeface="Arial" panose="020B0604020202020204" pitchFamily="34" charset="0"/>
                <a:cs typeface="Arial" panose="020B0604020202020204" pitchFamily="34" charset="0"/>
              </a:rPr>
              <a:t>Derivado </a:t>
            </a:r>
            <a:r>
              <a:rPr lang="es-ES" sz="1400" err="1">
                <a:solidFill>
                  <a:prstClr val="black"/>
                </a:solidFill>
                <a:latin typeface="Arial" panose="020B0604020202020204" pitchFamily="34" charset="0"/>
                <a:cs typeface="Arial" panose="020B0604020202020204" pitchFamily="34" charset="0"/>
              </a:rPr>
              <a:t>semisintético</a:t>
            </a:r>
            <a:r>
              <a:rPr lang="es-ES" sz="1400">
                <a:solidFill>
                  <a:prstClr val="black"/>
                </a:solidFill>
                <a:latin typeface="Arial" panose="020B0604020202020204" pitchFamily="34" charset="0"/>
                <a:cs typeface="Arial" panose="020B0604020202020204" pitchFamily="34" charset="0"/>
              </a:rPr>
              <a:t> de la quitina, extraído del caparazón de cangrejo</a:t>
            </a:r>
          </a:p>
          <a:p>
            <a:pPr marL="742950" lvl="1" indent="-285750" defTabSz="457200">
              <a:buClr>
                <a:srgbClr val="B2DBC5"/>
              </a:buClr>
              <a:buFont typeface="Courier New" panose="02070309020205020404" pitchFamily="49" charset="0"/>
              <a:buChar char="o"/>
              <a:defRPr/>
            </a:pPr>
            <a:r>
              <a:rPr lang="es-ES" sz="1400">
                <a:solidFill>
                  <a:prstClr val="black"/>
                </a:solidFill>
                <a:latin typeface="Arial" panose="020B0604020202020204" pitchFamily="34" charset="0"/>
                <a:cs typeface="Arial" panose="020B0604020202020204" pitchFamily="34" charset="0"/>
              </a:rPr>
              <a:t>Biopolímero soluble en agua</a:t>
            </a:r>
          </a:p>
          <a:p>
            <a:pPr marL="742950" lvl="1" indent="-285750" defTabSz="457200">
              <a:buClr>
                <a:srgbClr val="B2DBC5"/>
              </a:buClr>
              <a:buFont typeface="Courier New" panose="02070309020205020404" pitchFamily="49" charset="0"/>
              <a:buChar char="o"/>
              <a:defRPr/>
            </a:pPr>
            <a:r>
              <a:rPr lang="es-ES" sz="1400" b="1">
                <a:solidFill>
                  <a:srgbClr val="377E48"/>
                </a:solidFill>
                <a:latin typeface="Arial" panose="020B0604020202020204" pitchFamily="34" charset="0"/>
                <a:cs typeface="Arial" panose="020B0604020202020204" pitchFamily="34" charset="0"/>
              </a:rPr>
              <a:t>Sin potencial alergénico </a:t>
            </a:r>
            <a:r>
              <a:rPr lang="es-ES" sz="1400">
                <a:solidFill>
                  <a:prstClr val="black"/>
                </a:solidFill>
                <a:latin typeface="Arial" panose="020B0604020202020204" pitchFamily="34" charset="0"/>
                <a:cs typeface="Arial" panose="020B0604020202020204" pitchFamily="34" charset="0"/>
              </a:rPr>
              <a:t>en pacientes con alergia a los mariscos (libre de </a:t>
            </a:r>
            <a:r>
              <a:rPr lang="es-ES" sz="1400" err="1">
                <a:solidFill>
                  <a:prstClr val="black"/>
                </a:solidFill>
                <a:latin typeface="Arial" panose="020B0604020202020204" pitchFamily="34" charset="0"/>
                <a:cs typeface="Arial" panose="020B0604020202020204" pitchFamily="34" charset="0"/>
              </a:rPr>
              <a:t>tropomiosina</a:t>
            </a:r>
            <a:r>
              <a:rPr lang="es-ES" sz="140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0924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orma&#10;&#10;Descripción generada automáticamente con confianza media">
            <a:extLst>
              <a:ext uri="{FF2B5EF4-FFF2-40B4-BE49-F238E27FC236}">
                <a16:creationId xmlns:a16="http://schemas.microsoft.com/office/drawing/2014/main" id="{E578F987-0B35-2C4F-8537-4AF9C8B53D3D}"/>
              </a:ext>
            </a:extLst>
          </p:cNvPr>
          <p:cNvPicPr>
            <a:picLocks noChangeAspect="1"/>
          </p:cNvPicPr>
          <p:nvPr/>
        </p:nvPicPr>
        <p:blipFill>
          <a:blip r:embed="rId3"/>
          <a:stretch>
            <a:fillRect/>
          </a:stretch>
        </p:blipFill>
        <p:spPr>
          <a:xfrm>
            <a:off x="0" y="-19902"/>
            <a:ext cx="12192000" cy="6858000"/>
          </a:xfrm>
          <a:prstGeom prst="rect">
            <a:avLst/>
          </a:prstGeom>
        </p:spPr>
      </p:pic>
      <p:pic>
        <p:nvPicPr>
          <p:cNvPr id="8" name="Imagen 7">
            <a:extLst>
              <a:ext uri="{FF2B5EF4-FFF2-40B4-BE49-F238E27FC236}">
                <a16:creationId xmlns:a16="http://schemas.microsoft.com/office/drawing/2014/main" id="{2D2DB0DD-A3E7-CF46-AD09-24BF0BBF2ECC}"/>
              </a:ext>
            </a:extLst>
          </p:cNvPr>
          <p:cNvPicPr>
            <a:picLocks noChangeAspect="1"/>
          </p:cNvPicPr>
          <p:nvPr/>
        </p:nvPicPr>
        <p:blipFill>
          <a:blip r:embed="rId4"/>
          <a:stretch>
            <a:fillRect/>
          </a:stretch>
        </p:blipFill>
        <p:spPr>
          <a:xfrm>
            <a:off x="371475" y="441325"/>
            <a:ext cx="45719" cy="548628"/>
          </a:xfrm>
          <a:prstGeom prst="rect">
            <a:avLst/>
          </a:prstGeom>
        </p:spPr>
      </p:pic>
      <p:sp>
        <p:nvSpPr>
          <p:cNvPr id="9" name="CuadroTexto 8">
            <a:extLst>
              <a:ext uri="{FF2B5EF4-FFF2-40B4-BE49-F238E27FC236}">
                <a16:creationId xmlns:a16="http://schemas.microsoft.com/office/drawing/2014/main" id="{C16A9B27-3493-6C43-9BF4-C535862696ED}"/>
              </a:ext>
            </a:extLst>
          </p:cNvPr>
          <p:cNvSpPr txBox="1"/>
          <p:nvPr/>
        </p:nvSpPr>
        <p:spPr>
          <a:xfrm>
            <a:off x="589935" y="441325"/>
            <a:ext cx="11135033" cy="553998"/>
          </a:xfrm>
          <a:prstGeom prst="rect">
            <a:avLst/>
          </a:prstGeom>
          <a:noFill/>
        </p:spPr>
        <p:txBody>
          <a:bodyPr wrap="square" rtlCol="0">
            <a:spAutoFit/>
          </a:bodyPr>
          <a:lstStyle/>
          <a:p>
            <a:r>
              <a:rPr lang="es-ES" sz="3000" b="1">
                <a:solidFill>
                  <a:srgbClr val="377E48"/>
                </a:solidFill>
                <a:latin typeface="Arial" panose="020B0604020202020204" pitchFamily="34" charset="0"/>
                <a:cs typeface="Arial" panose="020B0604020202020204" pitchFamily="34" charset="0"/>
              </a:rPr>
              <a:t>01. Ony-Tec</a:t>
            </a:r>
            <a:r>
              <a:rPr lang="es-ES" sz="3000" b="1" baseline="30000">
                <a:solidFill>
                  <a:srgbClr val="377E48"/>
                </a:solidFill>
                <a:latin typeface="Arial" panose="020B0604020202020204" pitchFamily="34" charset="0"/>
                <a:cs typeface="Arial" panose="020B0604020202020204" pitchFamily="34" charset="0"/>
              </a:rPr>
              <a:t>®</a:t>
            </a:r>
          </a:p>
        </p:txBody>
      </p:sp>
      <p:sp>
        <p:nvSpPr>
          <p:cNvPr id="13" name="Marcador de texto 31">
            <a:extLst>
              <a:ext uri="{FF2B5EF4-FFF2-40B4-BE49-F238E27FC236}">
                <a16:creationId xmlns:a16="http://schemas.microsoft.com/office/drawing/2014/main" id="{296DFEED-5D11-AC4B-A0D1-9F177DB3A2F6}"/>
              </a:ext>
            </a:extLst>
          </p:cNvPr>
          <p:cNvSpPr txBox="1">
            <a:spLocks/>
          </p:cNvSpPr>
          <p:nvPr/>
        </p:nvSpPr>
        <p:spPr>
          <a:xfrm>
            <a:off x="642843" y="5523708"/>
            <a:ext cx="11082125" cy="46166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r-FR" sz="800" b="1" dirty="0">
                <a:solidFill>
                  <a:srgbClr val="377E48"/>
                </a:solidFill>
                <a:latin typeface="Arial" panose="020B0604020202020204" pitchFamily="34" charset="0"/>
                <a:cs typeface="Arial" panose="020B0604020202020204" pitchFamily="34" charset="0"/>
              </a:rPr>
              <a:t>1.</a:t>
            </a:r>
            <a:r>
              <a:rPr lang="es-ES" sz="800" i="1"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Togni</a:t>
            </a:r>
            <a:r>
              <a:rPr lang="es-ES" sz="800" dirty="0">
                <a:solidFill>
                  <a:prstClr val="black"/>
                </a:solidFill>
                <a:latin typeface="Arial" panose="020B0604020202020204" pitchFamily="34" charset="0"/>
                <a:cs typeface="Arial" panose="020B0604020202020204" pitchFamily="34" charset="0"/>
              </a:rPr>
              <a:t> G, </a:t>
            </a:r>
            <a:r>
              <a:rPr lang="es-ES" sz="800" i="1" dirty="0">
                <a:solidFill>
                  <a:prstClr val="black"/>
                </a:solidFill>
                <a:latin typeface="Arial" panose="020B0604020202020204" pitchFamily="34" charset="0"/>
                <a:cs typeface="Arial" panose="020B0604020202020204" pitchFamily="34" charset="0"/>
              </a:rPr>
              <a:t>et al. </a:t>
            </a:r>
            <a:r>
              <a:rPr lang="es-ES" sz="800" dirty="0">
                <a:solidFill>
                  <a:prstClr val="black"/>
                </a:solidFill>
                <a:latin typeface="Arial" panose="020B0604020202020204" pitchFamily="34" charset="0"/>
                <a:cs typeface="Arial" panose="020B0604020202020204" pitchFamily="34" charset="0"/>
              </a:rPr>
              <a:t>J </a:t>
            </a:r>
            <a:r>
              <a:rPr lang="es-ES" sz="800" dirty="0" err="1">
                <a:solidFill>
                  <a:prstClr val="black"/>
                </a:solidFill>
                <a:latin typeface="Arial" panose="020B0604020202020204" pitchFamily="34" charset="0"/>
                <a:cs typeface="Arial" panose="020B0604020202020204" pitchFamily="34" charset="0"/>
              </a:rPr>
              <a:t>Drugs</a:t>
            </a:r>
            <a:r>
              <a:rPr lang="es-ES" sz="800" dirty="0">
                <a:solidFill>
                  <a:prstClr val="black"/>
                </a:solidFill>
                <a:latin typeface="Arial" panose="020B0604020202020204" pitchFamily="34" charset="0"/>
                <a:cs typeface="Arial" panose="020B0604020202020204" pitchFamily="34" charset="0"/>
              </a:rPr>
              <a:t> in </a:t>
            </a:r>
            <a:r>
              <a:rPr lang="es-ES" sz="800" dirty="0" err="1">
                <a:solidFill>
                  <a:prstClr val="black"/>
                </a:solidFill>
                <a:latin typeface="Arial" panose="020B0604020202020204" pitchFamily="34" charset="0"/>
                <a:cs typeface="Arial" panose="020B0604020202020204" pitchFamily="34" charset="0"/>
              </a:rPr>
              <a:t>Dermatol</a:t>
            </a:r>
            <a:r>
              <a:rPr lang="es-ES" sz="800" dirty="0">
                <a:solidFill>
                  <a:prstClr val="black"/>
                </a:solidFill>
                <a:latin typeface="Arial" panose="020B0604020202020204" pitchFamily="34" charset="0"/>
                <a:cs typeface="Arial" panose="020B0604020202020204" pitchFamily="34" charset="0"/>
              </a:rPr>
              <a:t>. 2010; 9(5):525-530. </a:t>
            </a:r>
            <a:r>
              <a:rPr lang="es-ES" sz="800" b="1" dirty="0">
                <a:solidFill>
                  <a:srgbClr val="377E48"/>
                </a:solidFill>
                <a:latin typeface="Arial" panose="020B0604020202020204" pitchFamily="34" charset="0"/>
                <a:cs typeface="Arial" panose="020B0604020202020204" pitchFamily="34" charset="0"/>
              </a:rPr>
              <a:t>2.</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Sparavigna</a:t>
            </a:r>
            <a:r>
              <a:rPr lang="es-ES" sz="800" dirty="0">
                <a:solidFill>
                  <a:prstClr val="black"/>
                </a:solidFill>
                <a:latin typeface="Arial" panose="020B0604020202020204" pitchFamily="34" charset="0"/>
                <a:cs typeface="Arial" panose="020B0604020202020204" pitchFamily="34" charset="0"/>
              </a:rPr>
              <a:t> M, </a:t>
            </a:r>
            <a:r>
              <a:rPr lang="es-ES" sz="800" i="1" dirty="0">
                <a:solidFill>
                  <a:prstClr val="black"/>
                </a:solidFill>
                <a:latin typeface="Arial" panose="020B0604020202020204" pitchFamily="34" charset="0"/>
                <a:cs typeface="Arial" panose="020B0604020202020204" pitchFamily="34" charset="0"/>
              </a:rPr>
              <a:t>et al</a:t>
            </a:r>
            <a:r>
              <a:rPr lang="es-ES" sz="800" dirty="0">
                <a:solidFill>
                  <a:prstClr val="black"/>
                </a:solidFill>
                <a:latin typeface="Arial" panose="020B0604020202020204" pitchFamily="34" charset="0"/>
                <a:cs typeface="Arial" panose="020B0604020202020204" pitchFamily="34" charset="0"/>
              </a:rPr>
              <a:t>. L. J </a:t>
            </a:r>
            <a:r>
              <a:rPr lang="es-ES" sz="800" dirty="0" err="1">
                <a:solidFill>
                  <a:prstClr val="black"/>
                </a:solidFill>
                <a:latin typeface="Arial" panose="020B0604020202020204" pitchFamily="34" charset="0"/>
                <a:cs typeface="Arial" panose="020B0604020202020204" pitchFamily="34" charset="0"/>
              </a:rPr>
              <a:t>Plastic</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Dermatol</a:t>
            </a:r>
            <a:r>
              <a:rPr lang="es-ES" sz="800" dirty="0">
                <a:solidFill>
                  <a:prstClr val="black"/>
                </a:solidFill>
                <a:latin typeface="Arial" panose="020B0604020202020204" pitchFamily="34" charset="0"/>
                <a:cs typeface="Arial" panose="020B0604020202020204" pitchFamily="34" charset="0"/>
              </a:rPr>
              <a:t>. 2008;4(1):5-12. </a:t>
            </a:r>
            <a:r>
              <a:rPr lang="es-ES" sz="800" b="1" dirty="0">
                <a:solidFill>
                  <a:srgbClr val="377E48"/>
                </a:solidFill>
                <a:latin typeface="Arial" panose="020B0604020202020204" pitchFamily="34" charset="0"/>
                <a:cs typeface="Arial" panose="020B0604020202020204" pitchFamily="34" charset="0"/>
              </a:rPr>
              <a:t>3.</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Krutmann</a:t>
            </a:r>
            <a:r>
              <a:rPr lang="es-ES" sz="800" dirty="0">
                <a:solidFill>
                  <a:prstClr val="black"/>
                </a:solidFill>
                <a:latin typeface="Arial" panose="020B0604020202020204" pitchFamily="34" charset="0"/>
                <a:cs typeface="Arial" panose="020B0604020202020204" pitchFamily="34" charset="0"/>
              </a:rPr>
              <a:t> </a:t>
            </a:r>
            <a:r>
              <a:rPr lang="es-ES" sz="800" i="1" dirty="0">
                <a:solidFill>
                  <a:prstClr val="black"/>
                </a:solidFill>
                <a:latin typeface="Arial" panose="020B0604020202020204" pitchFamily="34" charset="0"/>
                <a:cs typeface="Arial" panose="020B0604020202020204" pitchFamily="34" charset="0"/>
              </a:rPr>
              <a:t>et al. </a:t>
            </a:r>
            <a:r>
              <a:rPr lang="es-ES" sz="800" dirty="0">
                <a:solidFill>
                  <a:prstClr val="black"/>
                </a:solidFill>
                <a:latin typeface="Arial" panose="020B0604020202020204" pitchFamily="34" charset="0"/>
                <a:cs typeface="Arial" panose="020B0604020202020204" pitchFamily="34" charset="0"/>
              </a:rPr>
              <a:t>2011 </a:t>
            </a:r>
            <a:r>
              <a:rPr lang="es-ES" sz="800" dirty="0" err="1">
                <a:solidFill>
                  <a:prstClr val="black"/>
                </a:solidFill>
                <a:latin typeface="Arial" panose="020B0604020202020204" pitchFamily="34" charset="0"/>
                <a:cs typeface="Arial" panose="020B0604020202020204" pitchFamily="34" charset="0"/>
              </a:rPr>
              <a:t>edition</a:t>
            </a:r>
            <a:r>
              <a:rPr lang="es-ES" sz="800" dirty="0">
                <a:solidFill>
                  <a:prstClr val="black"/>
                </a:solidFill>
                <a:latin typeface="Arial" panose="020B0604020202020204" pitchFamily="34" charset="0"/>
                <a:cs typeface="Arial" panose="020B0604020202020204" pitchFamily="34" charset="0"/>
              </a:rPr>
              <a:t> (p. 155). Springer </a:t>
            </a:r>
            <a:r>
              <a:rPr lang="es-ES" sz="800" dirty="0" err="1">
                <a:solidFill>
                  <a:prstClr val="black"/>
                </a:solidFill>
                <a:latin typeface="Arial" panose="020B0604020202020204" pitchFamily="34" charset="0"/>
                <a:cs typeface="Arial" panose="020B0604020202020204" pitchFamily="34" charset="0"/>
              </a:rPr>
              <a:t>Verlag</a:t>
            </a:r>
            <a:r>
              <a:rPr lang="es-ES" sz="800" dirty="0">
                <a:solidFill>
                  <a:prstClr val="black"/>
                </a:solidFill>
                <a:latin typeface="Arial" panose="020B0604020202020204" pitchFamily="34" charset="0"/>
                <a:cs typeface="Arial" panose="020B0604020202020204" pitchFamily="34" charset="0"/>
              </a:rPr>
              <a:t>. ISBN 9783642122637. </a:t>
            </a:r>
            <a:r>
              <a:rPr lang="es-ES" sz="800" b="1" dirty="0">
                <a:solidFill>
                  <a:srgbClr val="377E48"/>
                </a:solidFill>
                <a:latin typeface="Arial" panose="020B0604020202020204" pitchFamily="34" charset="0"/>
                <a:cs typeface="Arial" panose="020B0604020202020204" pitchFamily="34" charset="0"/>
              </a:rPr>
              <a:t>4. </a:t>
            </a:r>
            <a:r>
              <a:rPr lang="es-ES" sz="800" dirty="0">
                <a:solidFill>
                  <a:prstClr val="black"/>
                </a:solidFill>
                <a:latin typeface="Arial" panose="020B0604020202020204" pitchFamily="34" charset="0"/>
                <a:cs typeface="Arial" panose="020B0604020202020204" pitchFamily="34" charset="0"/>
              </a:rPr>
              <a:t>CIMA AEMPS. FT </a:t>
            </a:r>
            <a:r>
              <a:rPr lang="es-ES" sz="800" dirty="0" err="1">
                <a:solidFill>
                  <a:prstClr val="black"/>
                </a:solidFill>
                <a:latin typeface="Arial" panose="020B0604020202020204" pitchFamily="34" charset="0"/>
                <a:cs typeface="Arial" panose="020B0604020202020204" pitchFamily="34" charset="0"/>
              </a:rPr>
              <a:t>Ony-Tec</a:t>
            </a:r>
            <a:r>
              <a:rPr lang="es-ES" sz="800" dirty="0">
                <a:solidFill>
                  <a:prstClr val="black"/>
                </a:solidFill>
                <a:latin typeface="Arial" panose="020B0604020202020204" pitchFamily="34" charset="0"/>
                <a:cs typeface="Arial" panose="020B0604020202020204" pitchFamily="34" charset="0"/>
              </a:rPr>
              <a:t>® (internet). Fecha de acceso: febrero 2022. Disponible en </a:t>
            </a:r>
            <a:r>
              <a:rPr lang="es-ES" sz="800" dirty="0">
                <a:solidFill>
                  <a:prstClr val="black"/>
                </a:solidFill>
                <a:latin typeface="Arial" panose="020B0604020202020204" pitchFamily="34" charset="0"/>
                <a:ea typeface="+mn-lt"/>
                <a:cs typeface="Arial" panose="020B0604020202020204" pitchFamily="34" charset="0"/>
                <a:hlinkClick r:id="rId5"/>
              </a:rPr>
              <a:t>https://cima.aemps.es/cima/dochtml/ft/72143/FT_72143.html#6-datos-farmac-uticos</a:t>
            </a:r>
            <a:r>
              <a:rPr lang="es-ES" sz="800" dirty="0">
                <a:solidFill>
                  <a:prstClr val="black"/>
                </a:solidFill>
                <a:latin typeface="Arial" panose="020B0604020202020204" pitchFamily="34" charset="0"/>
                <a:ea typeface="+mn-lt"/>
                <a:cs typeface="Arial" panose="020B0604020202020204" pitchFamily="34" charset="0"/>
              </a:rPr>
              <a:t>;</a:t>
            </a:r>
            <a:r>
              <a:rPr lang="es-ES" sz="800" b="1" dirty="0">
                <a:solidFill>
                  <a:srgbClr val="377E48"/>
                </a:solidFill>
                <a:latin typeface="Arial" panose="020B0604020202020204" pitchFamily="34" charset="0"/>
                <a:cs typeface="Arial" panose="020B0604020202020204" pitchFamily="34" charset="0"/>
              </a:rPr>
              <a:t> 5. </a:t>
            </a:r>
            <a:r>
              <a:rPr lang="es-ES" sz="800" dirty="0" err="1">
                <a:solidFill>
                  <a:prstClr val="black"/>
                </a:solidFill>
                <a:latin typeface="Arial" panose="020B0604020202020204" pitchFamily="34" charset="0"/>
                <a:cs typeface="Arial" panose="020B0604020202020204" pitchFamily="34" charset="0"/>
              </a:rPr>
              <a:t>Ghannoum</a:t>
            </a:r>
            <a:r>
              <a:rPr lang="es-ES" sz="800" dirty="0">
                <a:solidFill>
                  <a:prstClr val="black"/>
                </a:solidFill>
                <a:latin typeface="Arial" panose="020B0604020202020204" pitchFamily="34" charset="0"/>
                <a:cs typeface="Arial" panose="020B0604020202020204" pitchFamily="34" charset="0"/>
              </a:rPr>
              <a:t> MA, </a:t>
            </a:r>
            <a:r>
              <a:rPr lang="es-ES" sz="800" i="1" dirty="0">
                <a:solidFill>
                  <a:prstClr val="black"/>
                </a:solidFill>
                <a:latin typeface="Arial" panose="020B0604020202020204" pitchFamily="34" charset="0"/>
                <a:cs typeface="Arial" panose="020B0604020202020204" pitchFamily="34" charset="0"/>
              </a:rPr>
              <a:t>et al.</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Antimicrob</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Agents</a:t>
            </a:r>
            <a:r>
              <a:rPr lang="es-ES" sz="800" dirty="0">
                <a:solidFill>
                  <a:prstClr val="black"/>
                </a:solidFill>
                <a:latin typeface="Arial" panose="020B0604020202020204" pitchFamily="34" charset="0"/>
                <a:cs typeface="Arial" panose="020B0604020202020204" pitchFamily="34" charset="0"/>
              </a:rPr>
              <a:t> </a:t>
            </a:r>
            <a:r>
              <a:rPr lang="es-ES" sz="800" dirty="0" err="1">
                <a:solidFill>
                  <a:prstClr val="black"/>
                </a:solidFill>
                <a:latin typeface="Arial" panose="020B0604020202020204" pitchFamily="34" charset="0"/>
                <a:cs typeface="Arial" panose="020B0604020202020204" pitchFamily="34" charset="0"/>
              </a:rPr>
              <a:t>Chemother</a:t>
            </a:r>
            <a:r>
              <a:rPr lang="es-ES" sz="800" dirty="0">
                <a:solidFill>
                  <a:prstClr val="black"/>
                </a:solidFill>
                <a:latin typeface="Arial" panose="020B0604020202020204" pitchFamily="34" charset="0"/>
                <a:cs typeface="Arial" panose="020B0604020202020204" pitchFamily="34" charset="0"/>
              </a:rPr>
              <a:t>. 2015;59(4):1844-8. </a:t>
            </a:r>
            <a:r>
              <a:rPr lang="es-ES" sz="800" b="1" dirty="0">
                <a:solidFill>
                  <a:srgbClr val="377E48"/>
                </a:solidFill>
                <a:latin typeface="Arial" panose="020B0604020202020204" pitchFamily="34" charset="0"/>
                <a:cs typeface="Arial" panose="020B0604020202020204" pitchFamily="34" charset="0"/>
              </a:rPr>
              <a:t>6. </a:t>
            </a:r>
            <a:r>
              <a:rPr lang="es-ES" sz="800" dirty="0">
                <a:solidFill>
                  <a:prstClr val="black"/>
                </a:solidFill>
                <a:latin typeface="Arial" panose="020B0604020202020204" pitchFamily="34" charset="0"/>
                <a:cs typeface="Arial" panose="020B0604020202020204" pitchFamily="34" charset="0"/>
              </a:rPr>
              <a:t>Monti D, </a:t>
            </a:r>
            <a:r>
              <a:rPr lang="es-ES" sz="800" i="1" dirty="0">
                <a:solidFill>
                  <a:prstClr val="black"/>
                </a:solidFill>
                <a:latin typeface="Arial" panose="020B0604020202020204" pitchFamily="34" charset="0"/>
                <a:cs typeface="Arial" panose="020B0604020202020204" pitchFamily="34" charset="0"/>
              </a:rPr>
              <a:t>et al.</a:t>
            </a:r>
            <a:r>
              <a:rPr lang="es-ES" sz="800" dirty="0">
                <a:solidFill>
                  <a:prstClr val="black"/>
                </a:solidFill>
                <a:latin typeface="Arial" panose="020B0604020202020204" pitchFamily="34" charset="0"/>
                <a:cs typeface="Arial" panose="020B0604020202020204" pitchFamily="34" charset="0"/>
              </a:rPr>
              <a:t> Br J </a:t>
            </a:r>
            <a:r>
              <a:rPr lang="es-ES" sz="800" dirty="0" err="1">
                <a:solidFill>
                  <a:prstClr val="black"/>
                </a:solidFill>
                <a:latin typeface="Arial" panose="020B0604020202020204" pitchFamily="34" charset="0"/>
                <a:cs typeface="Arial" panose="020B0604020202020204" pitchFamily="34" charset="0"/>
              </a:rPr>
              <a:t>Dermatol</a:t>
            </a:r>
            <a:r>
              <a:rPr lang="es-ES" sz="800" dirty="0">
                <a:solidFill>
                  <a:prstClr val="black"/>
                </a:solidFill>
                <a:latin typeface="Arial" panose="020B0604020202020204" pitchFamily="34" charset="0"/>
                <a:cs typeface="Arial" panose="020B0604020202020204" pitchFamily="34" charset="0"/>
              </a:rPr>
              <a:t>. 2010;162(2):311-7.</a:t>
            </a:r>
            <a:endParaRPr lang="fr-FR" sz="800" dirty="0">
              <a:solidFill>
                <a:prstClr val="black"/>
              </a:solidFill>
              <a:latin typeface="Arial" panose="020B0604020202020204" pitchFamily="34" charset="0"/>
              <a:cs typeface="Arial" panose="020B0604020202020204" pitchFamily="34" charset="0"/>
            </a:endParaRPr>
          </a:p>
        </p:txBody>
      </p:sp>
      <p:sp>
        <p:nvSpPr>
          <p:cNvPr id="14" name="Rectángulo 13">
            <a:extLst>
              <a:ext uri="{FF2B5EF4-FFF2-40B4-BE49-F238E27FC236}">
                <a16:creationId xmlns:a16="http://schemas.microsoft.com/office/drawing/2014/main" id="{7AA70B4B-E606-7B45-8395-2A7819E7B935}"/>
              </a:ext>
            </a:extLst>
          </p:cNvPr>
          <p:cNvSpPr/>
          <p:nvPr/>
        </p:nvSpPr>
        <p:spPr>
          <a:xfrm>
            <a:off x="581393" y="1771320"/>
            <a:ext cx="5514608" cy="3341428"/>
          </a:xfrm>
          <a:prstGeom prst="rect">
            <a:avLst/>
          </a:prstGeom>
        </p:spPr>
        <p:txBody>
          <a:bodyPr wrap="square" lIns="91440" tIns="45720" rIns="91440" bIns="45720" anchor="t">
            <a:spAutoFit/>
          </a:bodyPr>
          <a:lstStyle/>
          <a:p>
            <a:pPr marL="285750" indent="-285750" defTabSz="457200">
              <a:buBlip>
                <a:blip r:embed="rId6"/>
              </a:buBlip>
              <a:defRPr/>
            </a:pPr>
            <a:r>
              <a:rPr lang="es-ES" sz="1400" b="1">
                <a:solidFill>
                  <a:srgbClr val="377E48"/>
                </a:solidFill>
                <a:latin typeface="Arial" panose="020B0604020202020204" pitchFamily="34" charset="0"/>
                <a:cs typeface="Arial" panose="020B0604020202020204" pitchFamily="34" charset="0"/>
              </a:rPr>
              <a:t>Aumenta la penetración </a:t>
            </a:r>
            <a:r>
              <a:rPr lang="es-ES" sz="1400" b="1" err="1">
                <a:solidFill>
                  <a:srgbClr val="377E48"/>
                </a:solidFill>
                <a:latin typeface="Arial" panose="020B0604020202020204" pitchFamily="34" charset="0"/>
                <a:cs typeface="Arial" panose="020B0604020202020204" pitchFamily="34" charset="0"/>
              </a:rPr>
              <a:t>ungueal</a:t>
            </a:r>
            <a:r>
              <a:rPr lang="es-ES" sz="1400" b="1">
                <a:solidFill>
                  <a:srgbClr val="377E48"/>
                </a:solidFill>
                <a:latin typeface="Arial" panose="020B0604020202020204" pitchFamily="34" charset="0"/>
                <a:cs typeface="Arial" panose="020B0604020202020204" pitchFamily="34" charset="0"/>
              </a:rPr>
              <a:t> </a:t>
            </a:r>
            <a:r>
              <a:rPr lang="es-ES" sz="1400">
                <a:solidFill>
                  <a:prstClr val="black"/>
                </a:solidFill>
                <a:latin typeface="Arial" panose="020B0604020202020204" pitchFamily="34" charset="0"/>
                <a:cs typeface="Arial" panose="020B0604020202020204" pitchFamily="34" charset="0"/>
              </a:rPr>
              <a:t>de los medicamentos, reforzando la eficacia de los </a:t>
            </a:r>
            <a:r>
              <a:rPr lang="es-ES" sz="1400" b="1">
                <a:solidFill>
                  <a:srgbClr val="377E48"/>
                </a:solidFill>
                <a:latin typeface="Arial" panose="020B0604020202020204" pitchFamily="34" charset="0"/>
                <a:cs typeface="Arial" panose="020B0604020202020204" pitchFamily="34" charset="0"/>
              </a:rPr>
              <a:t>agentes antifúngicos</a:t>
            </a:r>
            <a:r>
              <a:rPr lang="es-ES" sz="1400" b="1" baseline="30000">
                <a:latin typeface="Arial" panose="020B0604020202020204" pitchFamily="34" charset="0"/>
                <a:cs typeface="Arial" panose="020B0604020202020204" pitchFamily="34" charset="0"/>
              </a:rPr>
              <a:t>1,2</a:t>
            </a:r>
          </a:p>
          <a:p>
            <a:pPr marL="285750" indent="-285750" defTabSz="457200">
              <a:buBlip>
                <a:blip r:embed="rId6"/>
              </a:buBlip>
              <a:defRPr/>
            </a:pPr>
            <a:endParaRPr lang="es-ES" sz="1400">
              <a:solidFill>
                <a:prstClr val="black"/>
              </a:solidFill>
              <a:latin typeface="Arial" panose="020B0604020202020204" pitchFamily="34" charset="0"/>
              <a:cs typeface="Arial" panose="020B0604020202020204" pitchFamily="34" charset="0"/>
            </a:endParaRPr>
          </a:p>
          <a:p>
            <a:pPr marL="285750" indent="-285750" defTabSz="457200">
              <a:buBlip>
                <a:blip r:embed="rId6"/>
              </a:buBlip>
              <a:defRPr/>
            </a:pPr>
            <a:r>
              <a:rPr lang="es-ES" sz="1400">
                <a:solidFill>
                  <a:prstClr val="black"/>
                </a:solidFill>
                <a:latin typeface="Arial" panose="020B0604020202020204" pitchFamily="34" charset="0"/>
                <a:cs typeface="Arial" panose="020B0604020202020204" pitchFamily="34" charset="0"/>
              </a:rPr>
              <a:t>Aumenta el </a:t>
            </a:r>
            <a:r>
              <a:rPr lang="es-ES" sz="1400" b="1">
                <a:solidFill>
                  <a:srgbClr val="377E48"/>
                </a:solidFill>
                <a:latin typeface="Arial" panose="020B0604020202020204" pitchFamily="34" charset="0"/>
                <a:cs typeface="Arial" panose="020B0604020202020204" pitchFamily="34" charset="0"/>
              </a:rPr>
              <a:t>crecimiento lineal de las uñas</a:t>
            </a:r>
            <a:r>
              <a:rPr lang="es-ES" sz="1400" b="1" baseline="30000">
                <a:solidFill>
                  <a:srgbClr val="377E48"/>
                </a:solidFill>
                <a:latin typeface="Arial" panose="020B0604020202020204" pitchFamily="34" charset="0"/>
                <a:cs typeface="Arial" panose="020B0604020202020204" pitchFamily="34" charset="0"/>
              </a:rPr>
              <a:t>3 </a:t>
            </a:r>
            <a:r>
              <a:rPr lang="es-ES" sz="1400" b="1">
                <a:solidFill>
                  <a:srgbClr val="377E48"/>
                </a:solidFill>
                <a:latin typeface="Arial" panose="020B0604020202020204" pitchFamily="34" charset="0"/>
                <a:cs typeface="Arial" panose="020B0604020202020204" pitchFamily="34" charset="0"/>
              </a:rPr>
              <a:t> </a:t>
            </a:r>
          </a:p>
          <a:p>
            <a:pPr marL="285750" indent="-285750" defTabSz="457200">
              <a:buBlip>
                <a:blip r:embed="rId6"/>
              </a:buBlip>
              <a:defRPr/>
            </a:pPr>
            <a:endParaRPr lang="es-ES" sz="1400">
              <a:solidFill>
                <a:prstClr val="black"/>
              </a:solidFill>
              <a:latin typeface="Arial" panose="020B0604020202020204" pitchFamily="34" charset="0"/>
              <a:cs typeface="Arial" panose="020B0604020202020204" pitchFamily="34" charset="0"/>
            </a:endParaRPr>
          </a:p>
          <a:p>
            <a:pPr marL="285750" indent="-285750" defTabSz="457200">
              <a:buBlip>
                <a:blip r:embed="rId6"/>
              </a:buBlip>
              <a:defRPr/>
            </a:pPr>
            <a:r>
              <a:rPr lang="es-ES" sz="1400">
                <a:solidFill>
                  <a:prstClr val="black"/>
                </a:solidFill>
                <a:latin typeface="Arial" panose="020B0604020202020204" pitchFamily="34" charset="0"/>
                <a:cs typeface="Arial" panose="020B0604020202020204" pitchFamily="34" charset="0"/>
              </a:rPr>
              <a:t>Se </a:t>
            </a:r>
            <a:r>
              <a:rPr lang="es-ES" sz="1400" b="1">
                <a:solidFill>
                  <a:srgbClr val="377E48"/>
                </a:solidFill>
                <a:latin typeface="Arial" panose="020B0604020202020204" pitchFamily="34" charset="0"/>
                <a:cs typeface="Arial" panose="020B0604020202020204" pitchFamily="34" charset="0"/>
              </a:rPr>
              <a:t>elimina fácilmente </a:t>
            </a:r>
            <a:r>
              <a:rPr lang="es-ES" sz="1400">
                <a:solidFill>
                  <a:prstClr val="black"/>
                </a:solidFill>
                <a:latin typeface="Arial" panose="020B0604020202020204" pitchFamily="34" charset="0"/>
                <a:cs typeface="Arial" panose="020B0604020202020204" pitchFamily="34" charset="0"/>
              </a:rPr>
              <a:t>con agua sin necesidad de productos químicos o abrasivos</a:t>
            </a:r>
            <a:r>
              <a:rPr lang="es-ES" sz="1400" baseline="30000">
                <a:solidFill>
                  <a:prstClr val="black"/>
                </a:solidFill>
                <a:latin typeface="Arial" panose="020B0604020202020204" pitchFamily="34" charset="0"/>
                <a:cs typeface="Arial" panose="020B0604020202020204" pitchFamily="34" charset="0"/>
              </a:rPr>
              <a:t>4</a:t>
            </a:r>
          </a:p>
          <a:p>
            <a:pPr lvl="0" defTabSz="457200">
              <a:defRPr/>
            </a:pPr>
            <a:endParaRPr lang="es-ES" sz="1400">
              <a:solidFill>
                <a:prstClr val="black"/>
              </a:solidFill>
              <a:latin typeface="Arial" panose="020B0604020202020204" pitchFamily="34" charset="0"/>
              <a:cs typeface="Arial" panose="020B0604020202020204" pitchFamily="34" charset="0"/>
            </a:endParaRPr>
          </a:p>
          <a:p>
            <a:pPr marL="285750" indent="-285750" defTabSz="457200">
              <a:lnSpc>
                <a:spcPct val="107000"/>
              </a:lnSpc>
              <a:buClr>
                <a:srgbClr val="377E48"/>
              </a:buClr>
              <a:buBlip>
                <a:blip r:embed="rId6"/>
              </a:buBlip>
              <a:defRPr/>
            </a:pPr>
            <a:r>
              <a:rPr lang="es-ES" sz="1400">
                <a:latin typeface="Arial" panose="020B0604020202020204" pitchFamily="34" charset="0"/>
                <a:cs typeface="Arial" panose="020B0604020202020204" pitchFamily="34" charset="0"/>
              </a:rPr>
              <a:t>Aporta </a:t>
            </a:r>
            <a:r>
              <a:rPr lang="es-ES" sz="1400" b="1">
                <a:solidFill>
                  <a:srgbClr val="377E48"/>
                </a:solidFill>
                <a:latin typeface="Arial" panose="020B0604020202020204" pitchFamily="34" charset="0"/>
                <a:cs typeface="Arial" panose="020B0604020202020204" pitchFamily="34" charset="0"/>
              </a:rPr>
              <a:t>protección</a:t>
            </a:r>
            <a:r>
              <a:rPr lang="es-ES" sz="1400">
                <a:latin typeface="Arial" panose="020B0604020202020204" pitchFamily="34" charset="0"/>
                <a:cs typeface="Arial" panose="020B0604020202020204" pitchFamily="34" charset="0"/>
              </a:rPr>
              <a:t> contra la infección por hongos de las uñas</a:t>
            </a:r>
            <a:r>
              <a:rPr lang="es-ES" sz="1400" baseline="30000">
                <a:latin typeface="Arial" panose="020B0604020202020204" pitchFamily="34" charset="0"/>
                <a:cs typeface="Arial" panose="020B0604020202020204" pitchFamily="34" charset="0"/>
              </a:rPr>
              <a:t>5</a:t>
            </a:r>
          </a:p>
          <a:p>
            <a:pPr marL="285750" indent="-285750" defTabSz="457200">
              <a:lnSpc>
                <a:spcPct val="107000"/>
              </a:lnSpc>
              <a:buClr>
                <a:srgbClr val="377E48"/>
              </a:buClr>
              <a:buBlip>
                <a:blip r:embed="rId6"/>
              </a:buBlip>
              <a:defRPr/>
            </a:pPr>
            <a:endParaRPr lang="es-ES" sz="1400">
              <a:latin typeface="Arial" panose="020B0604020202020204" pitchFamily="34" charset="0"/>
              <a:cs typeface="Arial" panose="020B0604020202020204" pitchFamily="34" charset="0"/>
            </a:endParaRPr>
          </a:p>
          <a:p>
            <a:pPr marL="285750" indent="-285750" defTabSz="457200">
              <a:lnSpc>
                <a:spcPct val="107000"/>
              </a:lnSpc>
              <a:buClr>
                <a:srgbClr val="377E48"/>
              </a:buClr>
              <a:buBlip>
                <a:blip r:embed="rId6"/>
              </a:buBlip>
              <a:defRPr/>
            </a:pPr>
            <a:r>
              <a:rPr lang="es-ES" sz="1400">
                <a:latin typeface="Arial" panose="020B0604020202020204" pitchFamily="34" charset="0"/>
                <a:cs typeface="Arial" panose="020B0604020202020204" pitchFamily="34" charset="0"/>
              </a:rPr>
              <a:t>La formulación de Ony-Tec</a:t>
            </a:r>
            <a:r>
              <a:rPr lang="es-ES" sz="1400" baseline="30000">
                <a:latin typeface="Arial" panose="020B0604020202020204" pitchFamily="34" charset="0"/>
                <a:cs typeface="Arial" panose="020B0604020202020204" pitchFamily="34" charset="0"/>
              </a:rPr>
              <a:t>®</a:t>
            </a:r>
            <a:r>
              <a:rPr lang="es-ES" sz="1400">
                <a:latin typeface="Arial" panose="020B0604020202020204" pitchFamily="34" charset="0"/>
                <a:cs typeface="Arial" panose="020B0604020202020204" pitchFamily="34" charset="0"/>
              </a:rPr>
              <a:t> permite una </a:t>
            </a:r>
            <a:r>
              <a:rPr lang="es-ES" sz="1400" b="1">
                <a:solidFill>
                  <a:srgbClr val="377E48"/>
                </a:solidFill>
                <a:latin typeface="Arial" panose="020B0604020202020204" pitchFamily="34" charset="0"/>
                <a:cs typeface="Arial" panose="020B0604020202020204" pitchFamily="34" charset="0"/>
              </a:rPr>
              <a:t>rápida penetración </a:t>
            </a:r>
            <a:r>
              <a:rPr lang="es-ES" sz="1400">
                <a:latin typeface="Arial" panose="020B0604020202020204" pitchFamily="34" charset="0"/>
                <a:cs typeface="Arial" panose="020B0604020202020204" pitchFamily="34" charset="0"/>
              </a:rPr>
              <a:t>de </a:t>
            </a:r>
            <a:r>
              <a:rPr lang="es-ES" sz="1400" err="1">
                <a:latin typeface="Arial" panose="020B0604020202020204" pitchFamily="34" charset="0"/>
                <a:cs typeface="Arial" panose="020B0604020202020204" pitchFamily="34" charset="0"/>
              </a:rPr>
              <a:t>ciclopirox</a:t>
            </a:r>
            <a:r>
              <a:rPr lang="es-ES" sz="1400">
                <a:latin typeface="Arial" panose="020B0604020202020204" pitchFamily="34" charset="0"/>
                <a:cs typeface="Arial" panose="020B0604020202020204" pitchFamily="34" charset="0"/>
              </a:rPr>
              <a:t> en las uñas, proporcionando niveles suficientes para inhibir el crecimiento de hongos durante </a:t>
            </a:r>
            <a:r>
              <a:rPr lang="es-ES" sz="1400" b="1">
                <a:solidFill>
                  <a:srgbClr val="377E48"/>
                </a:solidFill>
                <a:latin typeface="Arial" panose="020B0604020202020204" pitchFamily="34" charset="0"/>
                <a:cs typeface="Arial" panose="020B0604020202020204" pitchFamily="34" charset="0"/>
              </a:rPr>
              <a:t>30 horas </a:t>
            </a:r>
            <a:r>
              <a:rPr lang="es-ES" sz="1400">
                <a:latin typeface="Arial" panose="020B0604020202020204" pitchFamily="34" charset="0"/>
                <a:cs typeface="Arial" panose="020B0604020202020204" pitchFamily="34" charset="0"/>
              </a:rPr>
              <a:t>después de la aplicación</a:t>
            </a:r>
            <a:r>
              <a:rPr lang="es-ES" sz="1400" baseline="30000">
                <a:latin typeface="Arial" panose="020B0604020202020204" pitchFamily="34" charset="0"/>
                <a:cs typeface="Arial" panose="020B0604020202020204" pitchFamily="34" charset="0"/>
              </a:rPr>
              <a:t>6</a:t>
            </a:r>
          </a:p>
          <a:p>
            <a:pPr marL="742950" lvl="1" indent="-285750" defTabSz="457200">
              <a:lnSpc>
                <a:spcPct val="107000"/>
              </a:lnSpc>
              <a:buClr>
                <a:srgbClr val="B2DBC5"/>
              </a:buClr>
              <a:buFont typeface="Courier New" panose="02070309020205020404" pitchFamily="49" charset="0"/>
              <a:buChar char="o"/>
              <a:defRPr/>
            </a:pPr>
            <a:endParaRPr lang="es-ES" sz="1400" baseline="30000">
              <a:solidFill>
                <a:prstClr val="black"/>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DC318EE5-68E6-C449-A714-D920CC3F2266}"/>
              </a:ext>
            </a:extLst>
          </p:cNvPr>
          <p:cNvSpPr txBox="1"/>
          <p:nvPr/>
        </p:nvSpPr>
        <p:spPr>
          <a:xfrm>
            <a:off x="592710" y="1009364"/>
            <a:ext cx="11135033" cy="400110"/>
          </a:xfrm>
          <a:prstGeom prst="rect">
            <a:avLst/>
          </a:prstGeom>
          <a:noFill/>
        </p:spPr>
        <p:txBody>
          <a:bodyPr wrap="square" rtlCol="0">
            <a:spAutoFit/>
          </a:bodyPr>
          <a:lstStyle/>
          <a:p>
            <a:r>
              <a:rPr lang="es-ES" sz="2000" b="1">
                <a:latin typeface="Arial" panose="020B0604020202020204" pitchFamily="34" charset="0"/>
                <a:cs typeface="Arial" panose="020B0604020202020204" pitchFamily="34" charset="0"/>
              </a:rPr>
              <a:t>Tecnología </a:t>
            </a:r>
            <a:r>
              <a:rPr lang="es-ES" sz="2000" b="1" err="1">
                <a:latin typeface="Arial" panose="020B0604020202020204" pitchFamily="34" charset="0"/>
                <a:cs typeface="Arial" panose="020B0604020202020204" pitchFamily="34" charset="0"/>
              </a:rPr>
              <a:t>Transungueal</a:t>
            </a:r>
            <a:r>
              <a:rPr lang="es-ES" sz="2000" b="1">
                <a:latin typeface="Arial" panose="020B0604020202020204" pitchFamily="34" charset="0"/>
                <a:cs typeface="Arial" panose="020B0604020202020204" pitchFamily="34" charset="0"/>
              </a:rPr>
              <a:t> </a:t>
            </a:r>
            <a:r>
              <a:rPr lang="es-ES" sz="2000" b="1" err="1">
                <a:latin typeface="Arial" panose="020B0604020202020204" pitchFamily="34" charset="0"/>
                <a:cs typeface="Arial" panose="020B0604020202020204" pitchFamily="34" charset="0"/>
              </a:rPr>
              <a:t>Delivery</a:t>
            </a:r>
            <a:r>
              <a:rPr lang="es-ES" sz="2000" b="1">
                <a:latin typeface="Arial" panose="020B0604020202020204" pitchFamily="34" charset="0"/>
                <a:cs typeface="Arial" panose="020B0604020202020204" pitchFamily="34" charset="0"/>
              </a:rPr>
              <a:t> (TUD)</a:t>
            </a:r>
          </a:p>
        </p:txBody>
      </p:sp>
      <p:pic>
        <p:nvPicPr>
          <p:cNvPr id="3" name="Imagen 2" descr="Imagen en blanco y negro de una roca&#10;&#10;Descripción generada automáticamente con confianza media">
            <a:extLst>
              <a:ext uri="{FF2B5EF4-FFF2-40B4-BE49-F238E27FC236}">
                <a16:creationId xmlns:a16="http://schemas.microsoft.com/office/drawing/2014/main" id="{47EC0731-EA07-7D4C-AB12-9AC28BF92587}"/>
              </a:ext>
            </a:extLst>
          </p:cNvPr>
          <p:cNvPicPr>
            <a:picLocks noChangeAspect="1"/>
          </p:cNvPicPr>
          <p:nvPr/>
        </p:nvPicPr>
        <p:blipFill>
          <a:blip r:embed="rId7"/>
          <a:stretch>
            <a:fillRect/>
          </a:stretch>
        </p:blipFill>
        <p:spPr>
          <a:xfrm>
            <a:off x="6980673" y="2062000"/>
            <a:ext cx="2147016" cy="2147016"/>
          </a:xfrm>
          <a:prstGeom prst="rect">
            <a:avLst/>
          </a:prstGeom>
        </p:spPr>
      </p:pic>
      <p:pic>
        <p:nvPicPr>
          <p:cNvPr id="5" name="Imagen 4" descr="Una montaña con nieve&#10;&#10;Descripción generada automáticamente">
            <a:extLst>
              <a:ext uri="{FF2B5EF4-FFF2-40B4-BE49-F238E27FC236}">
                <a16:creationId xmlns:a16="http://schemas.microsoft.com/office/drawing/2014/main" id="{DB065CC0-4964-D348-93E0-C44E39F6C1A7}"/>
              </a:ext>
            </a:extLst>
          </p:cNvPr>
          <p:cNvPicPr>
            <a:picLocks noChangeAspect="1"/>
          </p:cNvPicPr>
          <p:nvPr/>
        </p:nvPicPr>
        <p:blipFill>
          <a:blip r:embed="rId8"/>
          <a:stretch>
            <a:fillRect/>
          </a:stretch>
        </p:blipFill>
        <p:spPr>
          <a:xfrm>
            <a:off x="9293944" y="2062000"/>
            <a:ext cx="2147016" cy="2147016"/>
          </a:xfrm>
          <a:prstGeom prst="rect">
            <a:avLst/>
          </a:prstGeom>
        </p:spPr>
      </p:pic>
      <p:sp>
        <p:nvSpPr>
          <p:cNvPr id="7" name="CuadroTexto 6">
            <a:extLst>
              <a:ext uri="{FF2B5EF4-FFF2-40B4-BE49-F238E27FC236}">
                <a16:creationId xmlns:a16="http://schemas.microsoft.com/office/drawing/2014/main" id="{D1A8091A-F6EC-AE42-896F-4BF25F756F65}"/>
              </a:ext>
            </a:extLst>
          </p:cNvPr>
          <p:cNvSpPr txBox="1"/>
          <p:nvPr/>
        </p:nvSpPr>
        <p:spPr>
          <a:xfrm>
            <a:off x="6980673" y="4175766"/>
            <a:ext cx="2147016" cy="215444"/>
          </a:xfrm>
          <a:prstGeom prst="rect">
            <a:avLst/>
          </a:prstGeom>
          <a:noFill/>
        </p:spPr>
        <p:txBody>
          <a:bodyPr wrap="square" rtlCol="0">
            <a:spAutoFit/>
          </a:bodyPr>
          <a:lstStyle/>
          <a:p>
            <a:r>
              <a:rPr lang="es-ES" sz="800">
                <a:solidFill>
                  <a:schemeClr val="bg1">
                    <a:lumMod val="50000"/>
                  </a:schemeClr>
                </a:solidFill>
                <a:latin typeface="Arial" panose="020B0604020202020204" pitchFamily="34" charset="0"/>
                <a:cs typeface="Arial" panose="020B0604020202020204" pitchFamily="34" charset="0"/>
              </a:rPr>
              <a:t>Ampliación 150X</a:t>
            </a:r>
          </a:p>
        </p:txBody>
      </p:sp>
      <p:sp>
        <p:nvSpPr>
          <p:cNvPr id="15" name="CuadroTexto 14">
            <a:extLst>
              <a:ext uri="{FF2B5EF4-FFF2-40B4-BE49-F238E27FC236}">
                <a16:creationId xmlns:a16="http://schemas.microsoft.com/office/drawing/2014/main" id="{0E3D0C1B-2356-6046-B865-0B032420CDBB}"/>
              </a:ext>
            </a:extLst>
          </p:cNvPr>
          <p:cNvSpPr txBox="1"/>
          <p:nvPr/>
        </p:nvSpPr>
        <p:spPr>
          <a:xfrm>
            <a:off x="9293944" y="4175766"/>
            <a:ext cx="2147016" cy="215444"/>
          </a:xfrm>
          <a:prstGeom prst="rect">
            <a:avLst/>
          </a:prstGeom>
          <a:noFill/>
        </p:spPr>
        <p:txBody>
          <a:bodyPr wrap="square" rtlCol="0">
            <a:spAutoFit/>
          </a:bodyPr>
          <a:lstStyle/>
          <a:p>
            <a:r>
              <a:rPr lang="es-ES" sz="800">
                <a:solidFill>
                  <a:schemeClr val="bg1">
                    <a:lumMod val="50000"/>
                  </a:schemeClr>
                </a:solidFill>
                <a:latin typeface="Arial" panose="020B0604020202020204" pitchFamily="34" charset="0"/>
                <a:cs typeface="Arial" panose="020B0604020202020204" pitchFamily="34" charset="0"/>
              </a:rPr>
              <a:t>Ampliación 150X</a:t>
            </a:r>
          </a:p>
        </p:txBody>
      </p:sp>
      <p:sp>
        <p:nvSpPr>
          <p:cNvPr id="17" name="CuadroTexto 16">
            <a:extLst>
              <a:ext uri="{FF2B5EF4-FFF2-40B4-BE49-F238E27FC236}">
                <a16:creationId xmlns:a16="http://schemas.microsoft.com/office/drawing/2014/main" id="{69912B8A-B5C7-B448-841A-F01C6ECADED0}"/>
              </a:ext>
            </a:extLst>
          </p:cNvPr>
          <p:cNvSpPr txBox="1"/>
          <p:nvPr/>
        </p:nvSpPr>
        <p:spPr>
          <a:xfrm>
            <a:off x="6980673" y="1815779"/>
            <a:ext cx="2147016" cy="246221"/>
          </a:xfrm>
          <a:prstGeom prst="rect">
            <a:avLst/>
          </a:prstGeom>
          <a:noFill/>
        </p:spPr>
        <p:txBody>
          <a:bodyPr wrap="square" rtlCol="0">
            <a:spAutoFit/>
          </a:bodyPr>
          <a:lstStyle/>
          <a:p>
            <a:r>
              <a:rPr lang="es-ES" sz="1000">
                <a:solidFill>
                  <a:schemeClr val="bg1">
                    <a:lumMod val="50000"/>
                  </a:schemeClr>
                </a:solidFill>
                <a:latin typeface="Arial" panose="020B0604020202020204" pitchFamily="34" charset="0"/>
                <a:cs typeface="Arial" panose="020B0604020202020204" pitchFamily="34" charset="0"/>
              </a:rPr>
              <a:t>Superficie de la uña sin tratar</a:t>
            </a:r>
          </a:p>
        </p:txBody>
      </p:sp>
      <p:sp>
        <p:nvSpPr>
          <p:cNvPr id="18" name="CuadroTexto 17">
            <a:extLst>
              <a:ext uri="{FF2B5EF4-FFF2-40B4-BE49-F238E27FC236}">
                <a16:creationId xmlns:a16="http://schemas.microsoft.com/office/drawing/2014/main" id="{818B8510-920D-D344-966D-78CAB8015E71}"/>
              </a:ext>
            </a:extLst>
          </p:cNvPr>
          <p:cNvSpPr txBox="1"/>
          <p:nvPr/>
        </p:nvSpPr>
        <p:spPr>
          <a:xfrm>
            <a:off x="9293944" y="1815779"/>
            <a:ext cx="2147016" cy="246221"/>
          </a:xfrm>
          <a:prstGeom prst="rect">
            <a:avLst/>
          </a:prstGeom>
          <a:noFill/>
        </p:spPr>
        <p:txBody>
          <a:bodyPr wrap="square" rtlCol="0">
            <a:spAutoFit/>
          </a:bodyPr>
          <a:lstStyle/>
          <a:p>
            <a:r>
              <a:rPr lang="es-ES" sz="1000">
                <a:solidFill>
                  <a:schemeClr val="bg1">
                    <a:lumMod val="50000"/>
                  </a:schemeClr>
                </a:solidFill>
                <a:latin typeface="Arial" panose="020B0604020202020204" pitchFamily="34" charset="0"/>
                <a:cs typeface="Arial" panose="020B0604020202020204" pitchFamily="34" charset="0"/>
              </a:rPr>
              <a:t>Superficie de la película HPCH</a:t>
            </a:r>
          </a:p>
        </p:txBody>
      </p:sp>
      <p:sp>
        <p:nvSpPr>
          <p:cNvPr id="2" name="Rectángulo 1">
            <a:extLst>
              <a:ext uri="{FF2B5EF4-FFF2-40B4-BE49-F238E27FC236}">
                <a16:creationId xmlns:a16="http://schemas.microsoft.com/office/drawing/2014/main" id="{58AA5B7A-3504-BF41-A53E-B129299A39E7}"/>
              </a:ext>
            </a:extLst>
          </p:cNvPr>
          <p:cNvSpPr/>
          <p:nvPr/>
        </p:nvSpPr>
        <p:spPr>
          <a:xfrm>
            <a:off x="642843" y="5293787"/>
            <a:ext cx="1534394" cy="215444"/>
          </a:xfrm>
          <a:prstGeom prst="rect">
            <a:avLst/>
          </a:prstGeom>
        </p:spPr>
        <p:txBody>
          <a:bodyPr wrap="none">
            <a:spAutoFit/>
          </a:bodyPr>
          <a:lstStyle/>
          <a:p>
            <a:r>
              <a:rPr lang="en-GB" sz="800" b="1">
                <a:solidFill>
                  <a:prstClr val="black"/>
                </a:solidFill>
                <a:latin typeface="Arial" panose="020B0604020202020204" pitchFamily="34" charset="0"/>
                <a:cs typeface="Arial" panose="020B0604020202020204" pitchFamily="34" charset="0"/>
              </a:rPr>
              <a:t>HPCH: </a:t>
            </a:r>
            <a:r>
              <a:rPr lang="en-GB" sz="800" err="1">
                <a:solidFill>
                  <a:prstClr val="black"/>
                </a:solidFill>
                <a:latin typeface="Arial" panose="020B0604020202020204" pitchFamily="34" charset="0"/>
                <a:cs typeface="Arial" panose="020B0604020202020204" pitchFamily="34" charset="0"/>
              </a:rPr>
              <a:t>hidroxipropil</a:t>
            </a:r>
            <a:r>
              <a:rPr lang="en-GB" sz="800">
                <a:solidFill>
                  <a:prstClr val="black"/>
                </a:solidFill>
                <a:latin typeface="Arial" panose="020B0604020202020204" pitchFamily="34" charset="0"/>
                <a:cs typeface="Arial" panose="020B0604020202020204" pitchFamily="34" charset="0"/>
              </a:rPr>
              <a:t> chitosan.</a:t>
            </a:r>
            <a:endParaRPr lang="es-ES" sz="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891408"/>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3c50bd1-c49f-48d6-83b5-3b4979c7e4a4" xsi:nil="true"/>
    <lcf76f155ced4ddcb4097134ff3c332f xmlns="5d791ea1-f5fe-405a-8e78-a8b93983d4d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C408A843CD9D1B48AA846DC2D38B740F" ma:contentTypeVersion="17" ma:contentTypeDescription="Crear nuevo documento." ma:contentTypeScope="" ma:versionID="7b97d8f23f2f8844d8e15298bd96039e">
  <xsd:schema xmlns:xsd="http://www.w3.org/2001/XMLSchema" xmlns:xs="http://www.w3.org/2001/XMLSchema" xmlns:p="http://schemas.microsoft.com/office/2006/metadata/properties" xmlns:ns2="5d791ea1-f5fe-405a-8e78-a8b93983d4d0" xmlns:ns3="93c50bd1-c49f-48d6-83b5-3b4979c7e4a4" targetNamespace="http://schemas.microsoft.com/office/2006/metadata/properties" ma:root="true" ma:fieldsID="30ee394ca00cb909410aa057093f2fa6" ns2:_="" ns3:_="">
    <xsd:import namespace="5d791ea1-f5fe-405a-8e78-a8b93983d4d0"/>
    <xsd:import namespace="93c50bd1-c49f-48d6-83b5-3b4979c7e4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791ea1-f5fe-405a-8e78-a8b93983d4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6948dffe-9731-4086-88fa-356309359ce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c50bd1-c49f-48d6-83b5-3b4979c7e4a4"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3a979abe-33ef-4d5d-b59e-53241737e700}" ma:internalName="TaxCatchAll" ma:showField="CatchAllData" ma:web="93c50bd1-c49f-48d6-83b5-3b4979c7e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8481F0-5F35-4583-9E28-D4BEAAB34882}">
  <ds:schemaRefs>
    <ds:schemaRef ds:uri="http://schemas.microsoft.com/office/2006/metadata/properties"/>
    <ds:schemaRef ds:uri="http://schemas.microsoft.com/office/infopath/2007/PartnerControls"/>
    <ds:schemaRef ds:uri="93c50bd1-c49f-48d6-83b5-3b4979c7e4a4"/>
    <ds:schemaRef ds:uri="5d791ea1-f5fe-405a-8e78-a8b93983d4d0"/>
  </ds:schemaRefs>
</ds:datastoreItem>
</file>

<file path=customXml/itemProps2.xml><?xml version="1.0" encoding="utf-8"?>
<ds:datastoreItem xmlns:ds="http://schemas.openxmlformats.org/officeDocument/2006/customXml" ds:itemID="{B87BB839-80B5-49DF-B722-518229786365}">
  <ds:schemaRefs>
    <ds:schemaRef ds:uri="http://schemas.microsoft.com/sharepoint/v3/contenttype/forms"/>
  </ds:schemaRefs>
</ds:datastoreItem>
</file>

<file path=customXml/itemProps3.xml><?xml version="1.0" encoding="utf-8"?>
<ds:datastoreItem xmlns:ds="http://schemas.openxmlformats.org/officeDocument/2006/customXml" ds:itemID="{4E230324-1BBE-470E-A876-FC48841EBAE0}"/>
</file>

<file path=docProps/app.xml><?xml version="1.0" encoding="utf-8"?>
<Properties xmlns="http://schemas.openxmlformats.org/officeDocument/2006/extended-properties" xmlns:vt="http://schemas.openxmlformats.org/officeDocument/2006/docPropsVTypes">
  <TotalTime>0</TotalTime>
  <Words>6483</Words>
  <Application>Microsoft Office PowerPoint</Application>
  <PresentationFormat>Panorámica</PresentationFormat>
  <Paragraphs>345</Paragraphs>
  <Slides>32</Slides>
  <Notes>11</Notes>
  <HiddenSlides>5</HiddenSlides>
  <MMClips>0</MMClips>
  <ScaleCrop>false</ScaleCrop>
  <HeadingPairs>
    <vt:vector size="6" baseType="variant">
      <vt:variant>
        <vt:lpstr>Fuentes usadas</vt:lpstr>
      </vt:variant>
      <vt:variant>
        <vt:i4>9</vt:i4>
      </vt:variant>
      <vt:variant>
        <vt:lpstr>Tema</vt:lpstr>
      </vt:variant>
      <vt:variant>
        <vt:i4>5</vt:i4>
      </vt:variant>
      <vt:variant>
        <vt:lpstr>Títulos de diapositiva</vt:lpstr>
      </vt:variant>
      <vt:variant>
        <vt:i4>32</vt:i4>
      </vt:variant>
    </vt:vector>
  </HeadingPairs>
  <TitlesOfParts>
    <vt:vector size="46" baseType="lpstr">
      <vt:lpstr>Arial</vt:lpstr>
      <vt:lpstr>Arial Regular</vt:lpstr>
      <vt:lpstr>Calibri</vt:lpstr>
      <vt:lpstr>Calibri Light</vt:lpstr>
      <vt:lpstr>Courier New</vt:lpstr>
      <vt:lpstr>Helvetica</vt:lpstr>
      <vt:lpstr>OpenSans</vt:lpstr>
      <vt:lpstr>OpenSans-Italic</vt:lpstr>
      <vt:lpstr>ProximaNova-Regular</vt:lpstr>
      <vt:lpstr>Diseño personalizado</vt:lpstr>
      <vt:lpstr>1_Diseño personalizado</vt:lpstr>
      <vt:lpstr>6_Diseño personalizado</vt:lpstr>
      <vt:lpstr>10_Diseño personalizado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Irene Sala (CDM Barcelona)</dc:creator>
  <cp:lastModifiedBy>Luis Gomez Saiz</cp:lastModifiedBy>
  <cp:revision>2</cp:revision>
  <dcterms:created xsi:type="dcterms:W3CDTF">2022-03-07T08:49:28Z</dcterms:created>
  <dcterms:modified xsi:type="dcterms:W3CDTF">2023-12-12T08:43:30Z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2022-03-29T14:58:06Z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59e35da5-4ae9-4df2-8366-9ef81b019c9c</vt:lpwstr>
  </property>
  <property fmtid="{D5CDD505-2E9C-101B-9397-08002B2CF9AE}" pid="8" name="MSIP_Label_533616b6-00a5-4cd1-b577-93208fa93eb1_ContentBits">
    <vt:lpwstr>1</vt:lpwstr>
  </property>
  <property fmtid="{D5CDD505-2E9C-101B-9397-08002B2CF9AE}" pid="9" name="ClassificationContentMarkingHeaderLocations">
    <vt:lpwstr>Tema de Office:9\Diseño personalizado:9\1_Diseño personalizado:8</vt:lpwstr>
  </property>
  <property fmtid="{D5CDD505-2E9C-101B-9397-08002B2CF9AE}" pid="10" name="ClassificationContentMarkingHeaderText">
    <vt:lpwstr>INTERNAL USE</vt:lpwstr>
  </property>
  <property fmtid="{D5CDD505-2E9C-101B-9397-08002B2CF9AE}" pid="11" name="ContentTypeId">
    <vt:lpwstr>0x010100C408A843CD9D1B48AA846DC2D38B740F</vt:lpwstr>
  </property>
  <property fmtid="{D5CDD505-2E9C-101B-9397-08002B2CF9AE}" pid="12" name="MediaServiceImageTags">
    <vt:lpwstr/>
  </property>
</Properties>
</file>