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7FFFFA44_61C0E13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E322_811F7D56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omments/modernComment_7FFFFA2C_849B3A56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3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4.xml" ContentType="application/vnd.openxmlformats-officedocument.themeOverride+xml"/>
  <Override PartName="/ppt/notesSlides/notesSlide19.xml" ContentType="application/vnd.openxmlformats-officedocument.presentationml.notesSlide+xml"/>
  <Override PartName="/ppt/comments/modernComment_7FFFFA31_4C19A410.xml" ContentType="application/vnd.ms-powerpoint.comments+xml"/>
  <Override PartName="/ppt/notesSlides/notesSlide20.xml" ContentType="application/vnd.openxmlformats-officedocument.presentationml.notesSlide+xml"/>
  <Override PartName="/ppt/comments/modernComment_7FFFFA33_E2771493.xml" ContentType="application/vnd.ms-powerpoint.comments+xml"/>
  <Override PartName="/ppt/notesSlides/notesSlide21.xml" ContentType="application/vnd.openxmlformats-officedocument.presentationml.notesSlide+xml"/>
  <Override PartName="/ppt/comments/modernComment_7FFFFA35_7F4812B2.xml" ContentType="application/vnd.ms-powerpoint.comments+xml"/>
  <Override PartName="/ppt/charts/chart29.xml" ContentType="application/vnd.openxmlformats-officedocument.drawingml.chart+xml"/>
  <Override PartName="/ppt/theme/themeOverride25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7FFFFA28_E8FC2048.xml" ContentType="application/vnd.ms-powerpoint.comments+xml"/>
  <Override PartName="/ppt/ink/ink1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7FFFFA39_C29929C2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comments/modernComment_7FFFE31D_2C0EB37.xml" ContentType="application/vnd.ms-powerpoint.comments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comments/modernComment_7FFFE363_4B03BC2F.xml" ContentType="application/vnd.ms-powerpoint.comments+xml"/>
  <Override PartName="/ppt/notesSlides/notesSlide4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2.xml" ContentType="application/vnd.openxmlformats-officedocument.presentationml.notesSlide+xml"/>
  <Override PartName="/ppt/comments/modernComment_7FFFE365_9DB89FE3.xml" ContentType="application/vnd.ms-powerpoint.comments+xml"/>
  <Override PartName="/ppt/notesSlides/notesSlide4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6.xml" ContentType="application/vnd.openxmlformats-officedocument.presentationml.notesSlide+xml"/>
  <Override PartName="/ppt/comments/modernComment_7FFFFA3A_A80F581D.xml" ContentType="application/vnd.ms-powerpoint.comment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</p:sldMasterIdLst>
  <p:notesMasterIdLst>
    <p:notesMasterId r:id="rId90"/>
  </p:notesMasterIdLst>
  <p:sldIdLst>
    <p:sldId id="256" r:id="rId3"/>
    <p:sldId id="2147473475" r:id="rId4"/>
    <p:sldId id="2147473476" r:id="rId5"/>
    <p:sldId id="2147482180" r:id="rId6"/>
    <p:sldId id="2147476332" r:id="rId7"/>
    <p:sldId id="2147473543" r:id="rId8"/>
    <p:sldId id="2147473478" r:id="rId9"/>
    <p:sldId id="2147482166" r:id="rId10"/>
    <p:sldId id="2147482167" r:id="rId11"/>
    <p:sldId id="2147482159" r:id="rId12"/>
    <p:sldId id="2147473482" r:id="rId13"/>
    <p:sldId id="2147476334" r:id="rId14"/>
    <p:sldId id="2147473483" r:id="rId15"/>
    <p:sldId id="2147473484" r:id="rId16"/>
    <p:sldId id="2147473487" r:id="rId17"/>
    <p:sldId id="2147473485" r:id="rId18"/>
    <p:sldId id="2147473486" r:id="rId19"/>
    <p:sldId id="2147473480" r:id="rId20"/>
    <p:sldId id="2147473481" r:id="rId21"/>
    <p:sldId id="2147473554" r:id="rId22"/>
    <p:sldId id="2147473555" r:id="rId23"/>
    <p:sldId id="2147482171" r:id="rId24"/>
    <p:sldId id="2147476335" r:id="rId25"/>
    <p:sldId id="2147476258" r:id="rId26"/>
    <p:sldId id="2147476266" r:id="rId27"/>
    <p:sldId id="2147472971" r:id="rId28"/>
    <p:sldId id="2147473574" r:id="rId29"/>
    <p:sldId id="2147473578" r:id="rId30"/>
    <p:sldId id="2147473602" r:id="rId31"/>
    <p:sldId id="2147476263" r:id="rId32"/>
    <p:sldId id="2147476264" r:id="rId33"/>
    <p:sldId id="2147476257" r:id="rId34"/>
    <p:sldId id="2147482156" r:id="rId35"/>
    <p:sldId id="2147473494" r:id="rId36"/>
    <p:sldId id="2147482160" r:id="rId37"/>
    <p:sldId id="2147473495" r:id="rId38"/>
    <p:sldId id="2147473496" r:id="rId39"/>
    <p:sldId id="2147473570" r:id="rId40"/>
    <p:sldId id="2147476245" r:id="rId41"/>
    <p:sldId id="2147473519" r:id="rId42"/>
    <p:sldId id="2147482173" r:id="rId43"/>
    <p:sldId id="2147482157" r:id="rId44"/>
    <p:sldId id="2147476255" r:id="rId45"/>
    <p:sldId id="2147476256" r:id="rId46"/>
    <p:sldId id="2147476330" r:id="rId47"/>
    <p:sldId id="2147482168" r:id="rId48"/>
    <p:sldId id="2147476261" r:id="rId49"/>
    <p:sldId id="2147476254" r:id="rId50"/>
    <p:sldId id="2147476328" r:id="rId51"/>
    <p:sldId id="2147476329" r:id="rId52"/>
    <p:sldId id="2147482177" r:id="rId53"/>
    <p:sldId id="2147482161" r:id="rId54"/>
    <p:sldId id="2147482163" r:id="rId55"/>
    <p:sldId id="2147482165" r:id="rId56"/>
    <p:sldId id="2147482179" r:id="rId57"/>
    <p:sldId id="2147482174" r:id="rId58"/>
    <p:sldId id="2147482152" r:id="rId59"/>
    <p:sldId id="2147473493" r:id="rId60"/>
    <p:sldId id="2147476319" r:id="rId61"/>
    <p:sldId id="2147476320" r:id="rId62"/>
    <p:sldId id="2147476321" r:id="rId63"/>
    <p:sldId id="258" r:id="rId64"/>
    <p:sldId id="2147482169" r:id="rId65"/>
    <p:sldId id="2147473581" r:id="rId66"/>
    <p:sldId id="2147473582" r:id="rId67"/>
    <p:sldId id="2147473583" r:id="rId68"/>
    <p:sldId id="2147473587" r:id="rId69"/>
    <p:sldId id="2147473588" r:id="rId70"/>
    <p:sldId id="2147473591" r:id="rId71"/>
    <p:sldId id="2147473589" r:id="rId72"/>
    <p:sldId id="2147473590" r:id="rId73"/>
    <p:sldId id="2147476248" r:id="rId74"/>
    <p:sldId id="2147476249" r:id="rId75"/>
    <p:sldId id="2147476250" r:id="rId76"/>
    <p:sldId id="2147476253" r:id="rId77"/>
    <p:sldId id="2147476252" r:id="rId78"/>
    <p:sldId id="2147476323" r:id="rId79"/>
    <p:sldId id="2147476324" r:id="rId80"/>
    <p:sldId id="2147476325" r:id="rId81"/>
    <p:sldId id="2147476326" r:id="rId82"/>
    <p:sldId id="2147473572" r:id="rId83"/>
    <p:sldId id="2147473526" r:id="rId84"/>
    <p:sldId id="2147473525" r:id="rId85"/>
    <p:sldId id="2147482170" r:id="rId86"/>
    <p:sldId id="2147482136" r:id="rId87"/>
    <p:sldId id="2147473521" r:id="rId88"/>
    <p:sldId id="2147469651" r:id="rId8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919D64C-E3C6-4BF1-BDC0-94D6CF6E162B}">
          <p14:sldIdLst>
            <p14:sldId id="256"/>
            <p14:sldId id="2147473475"/>
            <p14:sldId id="2147473476"/>
            <p14:sldId id="2147482180"/>
            <p14:sldId id="2147476332"/>
            <p14:sldId id="2147473543"/>
            <p14:sldId id="2147473478"/>
            <p14:sldId id="2147482166"/>
            <p14:sldId id="2147482167"/>
            <p14:sldId id="2147482159"/>
            <p14:sldId id="2147473482"/>
            <p14:sldId id="2147476334"/>
            <p14:sldId id="2147473483"/>
            <p14:sldId id="2147473484"/>
            <p14:sldId id="2147473487"/>
            <p14:sldId id="2147473485"/>
            <p14:sldId id="2147473486"/>
            <p14:sldId id="2147473480"/>
            <p14:sldId id="2147473481"/>
            <p14:sldId id="2147473554"/>
            <p14:sldId id="2147473555"/>
            <p14:sldId id="2147482171"/>
            <p14:sldId id="2147476335"/>
            <p14:sldId id="2147476258"/>
            <p14:sldId id="2147476266"/>
            <p14:sldId id="2147472971"/>
            <p14:sldId id="2147473574"/>
            <p14:sldId id="2147473578"/>
            <p14:sldId id="2147473602"/>
          </p14:sldIdLst>
        </p14:section>
        <p14:section name="Eficacia" id="{2064DE68-2D30-415A-B49A-DB536EA66FEF}">
          <p14:sldIdLst>
            <p14:sldId id="2147476263"/>
            <p14:sldId id="2147476264"/>
            <p14:sldId id="2147476257"/>
          </p14:sldIdLst>
        </p14:section>
        <p14:section name="Lesiones cutáneas locales" id="{C3994613-5EE8-4014-B21D-04EA8A93E115}">
          <p14:sldIdLst>
            <p14:sldId id="2147482156"/>
            <p14:sldId id="2147473494"/>
            <p14:sldId id="2147482160"/>
            <p14:sldId id="2147473495"/>
            <p14:sldId id="2147473496"/>
            <p14:sldId id="2147473570"/>
            <p14:sldId id="2147476245"/>
            <p14:sldId id="2147473519"/>
            <p14:sldId id="2147482173"/>
          </p14:sldIdLst>
        </p14:section>
        <p14:section name="Satisfacción" id="{39AD1B6F-0D29-4EBE-8E99-125DAFA58857}">
          <p14:sldIdLst>
            <p14:sldId id="2147482157"/>
            <p14:sldId id="2147476255"/>
          </p14:sldIdLst>
        </p14:section>
        <p14:section name="Apariencia general y aspecto piel" id="{54D88752-6F41-4E6F-AA23-35D52B9819AF}">
          <p14:sldIdLst>
            <p14:sldId id="2147476256"/>
            <p14:sldId id="2147476330"/>
            <p14:sldId id="2147482168"/>
            <p14:sldId id="2147476261"/>
          </p14:sldIdLst>
        </p14:section>
        <p14:section name="Probabilidad de usar de nuevo tirba" id="{2526A000-3670-4351-9DF5-59C11F77C1BC}">
          <p14:sldIdLst>
            <p14:sldId id="2147476254"/>
            <p14:sldId id="2147476328"/>
            <p14:sldId id="2147476329"/>
            <p14:sldId id="2147482177"/>
            <p14:sldId id="2147482161"/>
            <p14:sldId id="2147482163"/>
            <p14:sldId id="2147482165"/>
            <p14:sldId id="2147482179"/>
            <p14:sldId id="2147482174"/>
          </p14:sldIdLst>
        </p14:section>
        <p14:section name="Guías para el manejo de QA" id="{FFEB4C36-D7C6-47DB-8EE7-CB8C3CE7015F}">
          <p14:sldIdLst>
            <p14:sldId id="2147482152"/>
            <p14:sldId id="2147473493"/>
            <p14:sldId id="2147476319"/>
            <p14:sldId id="2147476320"/>
            <p14:sldId id="2147476321"/>
            <p14:sldId id="258"/>
          </p14:sldIdLst>
        </p14:section>
        <p14:section name="Evidencia clínica" id="{01C265B8-CA66-464A-8C8E-0A4B283968CD}">
          <p14:sldIdLst>
            <p14:sldId id="2147482169"/>
            <p14:sldId id="2147473581"/>
            <p14:sldId id="2147473582"/>
            <p14:sldId id="2147473583"/>
            <p14:sldId id="2147473587"/>
            <p14:sldId id="2147473588"/>
            <p14:sldId id="2147473591"/>
            <p14:sldId id="2147473589"/>
            <p14:sldId id="2147473590"/>
            <p14:sldId id="2147476248"/>
            <p14:sldId id="2147476249"/>
            <p14:sldId id="2147476250"/>
            <p14:sldId id="2147476253"/>
            <p14:sldId id="2147476252"/>
            <p14:sldId id="2147476323"/>
            <p14:sldId id="2147476324"/>
            <p14:sldId id="2147476325"/>
            <p14:sldId id="2147476326"/>
            <p14:sldId id="2147473572"/>
            <p14:sldId id="2147473526"/>
            <p14:sldId id="2147473525"/>
          </p14:sldIdLst>
        </p14:section>
        <p14:section name="Conclusiones" id="{07143685-3481-4CD8-ADF1-ABAA9BFAA4A1}">
          <p14:sldIdLst>
            <p14:sldId id="2147482170"/>
            <p14:sldId id="2147482136"/>
            <p14:sldId id="2147473521"/>
            <p14:sldId id="21474696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0ACC71-F7D8-C085-4632-B159200EB3C8}" name="Francesca Pajuelo Lorenzo" initials="FPL" userId="S::fpajuelo@almirall.com::16c67662-766d-4660-965d-c6de48f6c51c" providerId="AD"/>
  <p188:author id="{12E7D8BB-F55F-70DD-C7F5-DB403054D4F2}" name="Nora Dieguez Martínez" initials="NDM" userId="S::ndieguez@almirall.com::b70c80d3-d373-441d-a907-b6544ba9a1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FFCC00"/>
    <a:srgbClr val="FFFFFF"/>
    <a:srgbClr val="95C7FF"/>
    <a:srgbClr val="000000"/>
    <a:srgbClr val="E73C23"/>
    <a:srgbClr val="E73C37"/>
    <a:srgbClr val="E73C3E"/>
    <a:srgbClr val="FA2800"/>
    <a:srgbClr val="FF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D02B4-6077-47E8-BBB2-E188D69B0DAF}" v="3" dt="2024-05-06T08:04:07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7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microsoft.com/office/2015/10/relationships/revisionInfo" Target="revisionInfo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28573028673834"/>
          <c:y val="4.908405474999851E-2"/>
          <c:w val="0.82806686827956988"/>
          <c:h val="0.82673788229108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0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8-43E5-AF6E-90DFA8C45E7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Complete clearance </c:v>
                </c:pt>
                <c:pt idx="1">
                  <c:v>Partial Clearance*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0.5171</c:v>
                </c:pt>
                <c:pt idx="1">
                  <c:v>0.72199999999999998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B8-43E5-AF6E-90DFA8C45E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4121263"/>
        <c:axId val="927774880"/>
      </c:barChart>
      <c:catAx>
        <c:axId val="180412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27774880"/>
        <c:crosses val="autoZero"/>
        <c:auto val="1"/>
        <c:lblAlgn val="ctr"/>
        <c:lblOffset val="100"/>
        <c:noMultiLvlLbl val="0"/>
      </c:catAx>
      <c:valAx>
        <c:axId val="9277748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8041212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95126348807311"/>
          <c:y val="0.11836959626377673"/>
          <c:w val="0.82001577060931896"/>
          <c:h val="0.73023083333333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52535550817491E-2"/>
                  <c:y val="2.2497094863340446E-2"/>
                </c:manualLayout>
              </c:layout>
              <c:tx>
                <c:rich>
                  <a:bodyPr/>
                  <a:lstStyle/>
                  <a:p>
                    <a:fld id="{66601C00-2E24-4CC2-B2C5-9CDFB6BF807E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072-492F-9EAE-257A4B0C5FE5}"/>
                </c:ext>
              </c:extLst>
            </c:dLbl>
            <c:dLbl>
              <c:idx val="1"/>
              <c:layout>
                <c:manualLayout>
                  <c:x val="-1.3641193165920428E-2"/>
                  <c:y val="2.2497094863340481E-2"/>
                </c:manualLayout>
              </c:layout>
              <c:tx>
                <c:rich>
                  <a:bodyPr/>
                  <a:lstStyle/>
                  <a:p>
                    <a:fld id="{8AA64D9D-8402-46E7-93FC-3724ACCC7094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72-492F-9EAE-257A4B0C5FE5}"/>
                </c:ext>
              </c:extLst>
            </c:dLbl>
            <c:dLbl>
              <c:idx val="2"/>
              <c:layout>
                <c:manualLayout>
                  <c:x val="-1.5760177000124314E-2"/>
                  <c:y val="1.4998063242226987E-2"/>
                </c:manualLayout>
              </c:layout>
              <c:tx>
                <c:rich>
                  <a:bodyPr/>
                  <a:lstStyle/>
                  <a:p>
                    <a:fld id="{3F46E38F-B978-41E0-B67B-3FFD8DF11B0D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072-492F-9EAE-257A4B0C5FE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74.34</c:v>
                </c:pt>
                <c:pt idx="1">
                  <c:v>84.48</c:v>
                </c:pt>
                <c:pt idx="2">
                  <c:v>74.900000000000006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72-492F-9EAE-257A4B0C5F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786315766149051E-3"/>
                  <c:y val="1.4963225221310003E-2"/>
                </c:manualLayout>
              </c:layout>
              <c:tx>
                <c:rich>
                  <a:bodyPr/>
                  <a:lstStyle/>
                  <a:p>
                    <a:fld id="{D1D5E603-E8E1-48EF-9519-7ADEA9513097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072-492F-9EAE-257A4B0C5FE5}"/>
                </c:ext>
              </c:extLst>
            </c:dLbl>
            <c:dLbl>
              <c:idx val="1"/>
              <c:layout>
                <c:manualLayout>
                  <c:x val="3.1439230195181621E-3"/>
                  <c:y val="2.7519674624694134E-2"/>
                </c:manualLayout>
              </c:layout>
              <c:tx>
                <c:rich>
                  <a:bodyPr/>
                  <a:lstStyle/>
                  <a:p>
                    <a:fld id="{E2A67EB4-03D8-4A1B-886C-BE524801F953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072-492F-9EAE-257A4B0C5F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734FC1F-F072-487E-8C84-8625E7DA0D36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072-492F-9EAE-257A4B0C5F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73.349999999999994</c:v>
                </c:pt>
                <c:pt idx="1">
                  <c:v>84.96</c:v>
                </c:pt>
                <c:pt idx="2">
                  <c:v>71.92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072-492F-9EAE-257A4B0C5F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6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984448097295065"/>
          <c:y val="1.026504819681694E-2"/>
          <c:w val="0.55700583611528021"/>
          <c:h val="6.408916666666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062800237699509E-2"/>
                  <c:y val="2.323341449941216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D0-4281-A600-6C3DC5F0F32D}"/>
                </c:ext>
              </c:extLst>
            </c:dLbl>
            <c:dLbl>
              <c:idx val="1"/>
              <c:layout>
                <c:manualLayout>
                  <c:x val="-1.9769821564003819E-2"/>
                  <c:y val="2.45300973349111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D0-4281-A600-6C3DC5F0F32D}"/>
                </c:ext>
              </c:extLst>
            </c:dLbl>
            <c:dLbl>
              <c:idx val="2"/>
              <c:layout>
                <c:manualLayout>
                  <c:x val="-1.5467215732786074E-2"/>
                  <c:y val="-1.764178093237353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D0-4281-A600-6C3DC5F0F32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0.9103</c:v>
                </c:pt>
                <c:pt idx="1">
                  <c:v>6.9000000000000006E-2</c:v>
                </c:pt>
                <c:pt idx="2">
                  <c:v>2.07E-2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D0-4281-A600-6C3DC5F0F3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743086683846325E-2"/>
                  <c:y val="1.988096786364098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D0-4281-A600-6C3DC5F0F32D}"/>
                </c:ext>
              </c:extLst>
            </c:dLbl>
            <c:dLbl>
              <c:idx val="1"/>
              <c:layout>
                <c:manualLayout>
                  <c:x val="2.2275558835889737E-2"/>
                  <c:y val="-7.49522093356881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D0-4281-A600-6C3DC5F0F32D}"/>
                </c:ext>
              </c:extLst>
            </c:dLbl>
            <c:dLbl>
              <c:idx val="2"/>
              <c:layout>
                <c:manualLayout>
                  <c:x val="2.4052592592592594E-2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D0-4281-A600-6C3DC5F0F32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0.84140000000000004</c:v>
                </c:pt>
                <c:pt idx="1">
                  <c:v>0.14480000000000001</c:v>
                </c:pt>
                <c:pt idx="2">
                  <c:v>1.38E-2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D0-4281-A600-6C3DC5F0F3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55664800824775884"/>
          <c:y val="1.0081361839018843E-2"/>
          <c:w val="0.42723604938559251"/>
          <c:h val="8.641672810133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Improved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0.92969999999999997</c:v>
                </c:pt>
                <c:pt idx="1">
                  <c:v>0.95609999999999995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5-406D-BDEC-28A9443AAE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45-406D-BDEC-28A9443AAE50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45-406D-BDEC-28A9443AA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6.0299999999999999E-2</c:v>
                </c:pt>
                <c:pt idx="1">
                  <c:v>9.7999999999999997E-3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45-406D-BDEC-28A9443AAE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Worse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409680225267696E-2"/>
                  <c:y val="-8.623357172365541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45-406D-BDEC-28A9443AAE50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45-406D-BDEC-28A9443AA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0.01</c:v>
                </c:pt>
                <c:pt idx="1">
                  <c:v>3.4099999999999998E-2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45-406D-BDEC-28A9443AAE5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55424657623023"/>
          <c:y val="5.2557823429289718E-2"/>
          <c:w val="0.16531459780092592"/>
          <c:h val="0.80462126330435058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63547430251405E-2"/>
                  <c:y val="1.5056715387775126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8D-4214-8DA4-51CB4490BAD3}"/>
                </c:ext>
              </c:extLst>
            </c:dLbl>
            <c:dLbl>
              <c:idx val="1"/>
              <c:layout>
                <c:manualLayout>
                  <c:x val="-3.162146424979774E-2"/>
                  <c:y val="8.15776985168276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8D-4214-8DA4-51CB4490BAD3}"/>
                </c:ext>
              </c:extLst>
            </c:dLbl>
            <c:dLbl>
              <c:idx val="2"/>
              <c:layout>
                <c:manualLayout>
                  <c:x val="-3.7739367220803788E-2"/>
                  <c:y val="2.6961619926770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8D-4214-8DA4-51CB4490BAD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0.83579999999999999</c:v>
                </c:pt>
                <c:pt idx="1">
                  <c:v>0.16059999999999999</c:v>
                </c:pt>
                <c:pt idx="2">
                  <c:v>3.5999999999999999E-3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8D-4214-8DA4-51CB4490BA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626250306308543E-2"/>
                  <c:y val="1.714913966557223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8D-4214-8DA4-51CB4490BAD3}"/>
                </c:ext>
              </c:extLst>
            </c:dLbl>
            <c:dLbl>
              <c:idx val="1"/>
              <c:layout>
                <c:manualLayout>
                  <c:x val="1.913991934106432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8D-4214-8DA4-51CB4490BAD3}"/>
                </c:ext>
              </c:extLst>
            </c:dLbl>
            <c:dLbl>
              <c:idx val="2"/>
              <c:layout>
                <c:manualLayout>
                  <c:x val="-1.8177777777777778E-3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8D-4214-8DA4-51CB4490BAD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0.78469999999999995</c:v>
                </c:pt>
                <c:pt idx="1">
                  <c:v>0.1825</c:v>
                </c:pt>
                <c:pt idx="2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8D-4214-8DA4-51CB4490BA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45545911375062"/>
          <c:y val="1.3616767232646004E-3"/>
          <c:w val="0.42254454088624943"/>
          <c:h val="0.12817833333333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030095007963096"/>
          <c:y val="0.1153199481351716"/>
          <c:w val="0.8180264565473514"/>
          <c:h val="0.7125919444444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642272351684247E-2"/>
                  <c:y val="2.7521073406301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91-4237-8B1C-38B601C0A5BD}"/>
                </c:ext>
              </c:extLst>
            </c:dLbl>
            <c:dLbl>
              <c:idx val="1"/>
              <c:layout>
                <c:manualLayout>
                  <c:x val="-3.453539203474032E-2"/>
                  <c:y val="2.2034903055101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91-4237-8B1C-38B601C0A5BD}"/>
                </c:ext>
              </c:extLst>
            </c:dLbl>
            <c:dLbl>
              <c:idx val="2"/>
              <c:layout>
                <c:manualLayout>
                  <c:x val="-2.4992309528046427E-2"/>
                  <c:y val="2.9379870740135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91-4237-8B1C-38B601C0A5B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0.78969999999999996</c:v>
                </c:pt>
                <c:pt idx="1">
                  <c:v>0.1414</c:v>
                </c:pt>
                <c:pt idx="2">
                  <c:v>6.5500000000000003E-2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91-4237-8B1C-38B601C0A5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961246918638256E-2"/>
                  <c:y val="2.6373639084481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91-4237-8B1C-38B601C0A5BD}"/>
                </c:ext>
              </c:extLst>
            </c:dLbl>
            <c:dLbl>
              <c:idx val="1"/>
              <c:layout>
                <c:manualLayout>
                  <c:x val="2.6008969228455907E-2"/>
                  <c:y val="2.8334803290776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91-4237-8B1C-38B601C0A5BD}"/>
                </c:ext>
              </c:extLst>
            </c:dLbl>
            <c:dLbl>
              <c:idx val="2"/>
              <c:layout>
                <c:manualLayout>
                  <c:x val="2.6278653043150791E-2"/>
                  <c:y val="2.203490305510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91-4237-8B1C-38B601C0A5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0.75860000000000005</c:v>
                </c:pt>
                <c:pt idx="1">
                  <c:v>0.1414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91-4237-8B1C-38B601C0A5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380340230228376"/>
          <c:y val="3.7994444444444435E-2"/>
          <c:w val="0.42862340804669413"/>
          <c:h val="4.3269787558384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089750335771397"/>
          <c:y val="0.11532014467992549"/>
          <c:w val="0.80884831072432006"/>
          <c:h val="0.7125919444444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277539821470694E-2"/>
                  <c:y val="2.13826803230776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49-4EA7-9BA3-66277A0F93C8}"/>
                </c:ext>
              </c:extLst>
            </c:dLbl>
            <c:dLbl>
              <c:idx val="1"/>
              <c:layout>
                <c:manualLayout>
                  <c:x val="-3.0573936818117233E-2"/>
                  <c:y val="3.1792084772217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49-4EA7-9BA3-66277A0F93C8}"/>
                </c:ext>
              </c:extLst>
            </c:dLbl>
            <c:dLbl>
              <c:idx val="2"/>
              <c:layout>
                <c:manualLayout>
                  <c:x val="-3.3751860542430026E-2"/>
                  <c:y val="2.38440635791629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49-4EA7-9BA3-66277A0F93C8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0.80689999999999995</c:v>
                </c:pt>
                <c:pt idx="1">
                  <c:v>0.1241</c:v>
                </c:pt>
                <c:pt idx="2">
                  <c:v>6.5500000000000003E-2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49-4EA7-9BA3-66277A0F93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325979448851809E-2"/>
                  <c:y val="3.231339986306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49-4EA7-9BA3-66277A0F93C8}"/>
                </c:ext>
              </c:extLst>
            </c:dLbl>
            <c:dLbl>
              <c:idx val="1"/>
              <c:layout>
                <c:manualLayout>
                  <c:x val="3.0388744735647705E-2"/>
                  <c:y val="3.07469512767526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49-4EA7-9BA3-66277A0F93C8}"/>
                </c:ext>
              </c:extLst>
            </c:dLbl>
            <c:dLbl>
              <c:idx val="2"/>
              <c:layout>
                <c:manualLayout>
                  <c:x val="2.189887753595883E-2"/>
                  <c:y val="1.5896042386108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49-4EA7-9BA3-66277A0F93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0.74829999999999997</c:v>
                </c:pt>
                <c:pt idx="1">
                  <c:v>0.1552</c:v>
                </c:pt>
                <c:pt idx="2">
                  <c:v>9.6600000000000005E-2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C49-4EA7-9BA3-66277A0F93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003458563901734"/>
          <c:y val="3.7994444444444435E-2"/>
          <c:w val="0.4023922315801175"/>
          <c:h val="4.3269787558384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Extremely/Very/Satisfied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0.88380000000000003</c:v>
                </c:pt>
                <c:pt idx="1">
                  <c:v>0.90639999999999998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0-4CF1-9A39-A32AE27658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9.7148950131232571E-3"/>
                  <c:y val="-0.1379935345207380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90-4CF1-9A39-A32AE27658E0}"/>
                </c:ext>
              </c:extLst>
            </c:dLbl>
            <c:dLbl>
              <c:idx val="1"/>
              <c:layout>
                <c:manualLayout>
                  <c:x val="4.3105861767279091E-3"/>
                  <c:y val="-0.1483855555997929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90-4CF1-9A39-A32AE2765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8.5900000000000004E-2</c:v>
                </c:pt>
                <c:pt idx="1">
                  <c:v>7.8799999999999995E-2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90-4CF1-9A39-A32AE27658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Extremely/Very/Dissatisfied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0761330736394055E-2"/>
                  <c:y val="-2.50883199581298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90-4CF1-9A39-A32AE27658E0}"/>
                </c:ext>
              </c:extLst>
            </c:dLbl>
            <c:dLbl>
              <c:idx val="1"/>
              <c:layout>
                <c:manualLayout>
                  <c:x val="3.9295136082940205E-2"/>
                  <c:y val="1.07074319609211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90-4CF1-9A39-A32AE2765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3.0300000000000001E-2</c:v>
                </c:pt>
                <c:pt idx="1">
                  <c:v>1.47E-2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90-4CF1-9A39-A32AE27658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42325612341915"/>
          <c:y val="3.6476142707606428E-2"/>
          <c:w val="0.17363529094451435"/>
          <c:h val="0.89428537159804589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Extremely/Very/Satisfied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0.88439999999999996</c:v>
                </c:pt>
                <c:pt idx="1">
                  <c:v>0.90680000000000005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0-4AC7-8E52-F14B050E7F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0-4AC7-8E52-F14B050E7FEE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80-4AC7-8E52-F14B050E7F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8.0399999999999999E-2</c:v>
                </c:pt>
                <c:pt idx="1">
                  <c:v>7.3499999999999996E-2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80-4AC7-8E52-F14B050E7F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Extremely/Very/Dissatisfied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80-4AC7-8E52-F14B050E7FEE}"/>
                </c:ext>
              </c:extLst>
            </c:dLbl>
            <c:dLbl>
              <c:idx val="1"/>
              <c:layout>
                <c:manualLayout>
                  <c:x val="4.5907841435185184E-2"/>
                  <c:y val="-2.421617161716203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80-4AC7-8E52-F14B050E7F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3.5200000000000002E-2</c:v>
                </c:pt>
                <c:pt idx="1">
                  <c:v>1.9599999999999999E-2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80-4AC7-8E52-F14B050E7F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345841523705733"/>
          <c:y val="3.6476142707606428E-2"/>
          <c:w val="0.15704636863425925"/>
          <c:h val="0.92198076587578515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Extremely/Very/Satisfied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0.88380000000000003</c:v>
                </c:pt>
                <c:pt idx="1">
                  <c:v>0.90639999999999998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E-4AE2-84DE-82C6DC9687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9.7148950131232571E-3"/>
                  <c:y val="-0.1379935345207380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1E-4AE2-84DE-82C6DC9687D1}"/>
                </c:ext>
              </c:extLst>
            </c:dLbl>
            <c:dLbl>
              <c:idx val="1"/>
              <c:layout>
                <c:manualLayout>
                  <c:x val="4.3105861767279091E-3"/>
                  <c:y val="-0.1483855555997929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1E-4AE2-84DE-82C6DC9687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8.5900000000000004E-2</c:v>
                </c:pt>
                <c:pt idx="1">
                  <c:v>7.8799999999999995E-2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1E-4AE2-84DE-82C6DC9687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Extremely/Very/Dissatisfied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0761330736394055E-2"/>
                  <c:y val="-2.50883199581298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1E-4AE2-84DE-82C6DC9687D1}"/>
                </c:ext>
              </c:extLst>
            </c:dLbl>
            <c:dLbl>
              <c:idx val="1"/>
              <c:layout>
                <c:manualLayout>
                  <c:x val="3.9295136082940205E-2"/>
                  <c:y val="1.07074319609211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1E-4AE2-84DE-82C6DC9687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3.0300000000000001E-2</c:v>
                </c:pt>
                <c:pt idx="1">
                  <c:v>1.47E-2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1E-4AE2-84DE-82C6DC9687D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42325612341915"/>
          <c:y val="3.6476142707606428E-2"/>
          <c:w val="0.17363529094451435"/>
          <c:h val="0.89428537159804589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Extremely/Very/Satisfied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0.88439999999999996</c:v>
                </c:pt>
                <c:pt idx="1">
                  <c:v>0.90680000000000005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72-4363-BA29-8BAE332199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72-4363-BA29-8BAE33219947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72-4363-BA29-8BAE33219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8.0399999999999999E-2</c:v>
                </c:pt>
                <c:pt idx="1">
                  <c:v>7.3499999999999996E-2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72-4363-BA29-8BAE332199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Extremely/Very/Dissatisfied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72-4363-BA29-8BAE33219947}"/>
                </c:ext>
              </c:extLst>
            </c:dLbl>
            <c:dLbl>
              <c:idx val="1"/>
              <c:layout>
                <c:manualLayout>
                  <c:x val="4.5907841435185184E-2"/>
                  <c:y val="-2.421617161716203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72-4363-BA29-8BAE33219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3.5200000000000002E-2</c:v>
                </c:pt>
                <c:pt idx="1">
                  <c:v>1.9599999999999999E-2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72-4363-BA29-8BAE332199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345841523705733"/>
          <c:y val="3.6476142707606428E-2"/>
          <c:w val="0.15704636863425925"/>
          <c:h val="0.92198076587578515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19501230267564"/>
          <c:y val="0.11812040745622275"/>
          <c:w val="0.82523820919116131"/>
          <c:h val="0.7257940613576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Semana 8 (N=290)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37974683544304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4A-4B25-A410-29EAEA35437B}"/>
                </c:ext>
              </c:extLst>
            </c:dLbl>
            <c:dLbl>
              <c:idx val="1"/>
              <c:layout>
                <c:manualLayout>
                  <c:x val="-7.1448663853726493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4A-4B25-A410-29EAEA35437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0.73799999999999999</c:v>
                </c:pt>
                <c:pt idx="1">
                  <c:v>0.17199999999999999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A-4B25-A410-29EAEA3543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Semana 24 (N=278)</c:v>
                </c:pt>
              </c:strCache>
            </c:strRef>
          </c:tx>
          <c:spPr>
            <a:solidFill>
              <a:srgbClr val="B4E1D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9310829817158596E-3"/>
                  <c:y val="-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4A-4B25-A410-29EAEA35437B}"/>
                </c:ext>
              </c:extLst>
            </c:dLbl>
            <c:dLbl>
              <c:idx val="1"/>
              <c:layout>
                <c:manualLayout>
                  <c:x val="8.0379746835442384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4A-4B25-A410-29EAEA35437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0.71899999999999997</c:v>
                </c:pt>
                <c:pt idx="1">
                  <c:v>0.112</c:v>
                </c:pt>
                <c:pt idx="2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4A-4B25-A410-29EAEA3543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400"/>
                  <a:t>Proporción de pacientes</a:t>
                </a:r>
              </a:p>
            </c:rich>
          </c:tx>
          <c:layout>
            <c:manualLayout>
              <c:xMode val="edge"/>
              <c:yMode val="edge"/>
              <c:x val="2.9988428042042548E-2"/>
              <c:y val="0.22450801490187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8189943741209562"/>
          <c:y val="0"/>
          <c:w val="0.50776223628691985"/>
          <c:h val="0.11939876794056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030095007963096"/>
          <c:y val="0.1153199481351716"/>
          <c:w val="0.8180264565473514"/>
          <c:h val="0.7125919444444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642272351684247E-2"/>
                  <c:y val="2.7521073406301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91-4237-8B1C-38B601C0A5BD}"/>
                </c:ext>
              </c:extLst>
            </c:dLbl>
            <c:dLbl>
              <c:idx val="1"/>
              <c:layout>
                <c:manualLayout>
                  <c:x val="-3.453539203474032E-2"/>
                  <c:y val="2.2034903055101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91-4237-8B1C-38B601C0A5BD}"/>
                </c:ext>
              </c:extLst>
            </c:dLbl>
            <c:dLbl>
              <c:idx val="2"/>
              <c:layout>
                <c:manualLayout>
                  <c:x val="-2.4992309528046427E-2"/>
                  <c:y val="2.9379870740135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91-4237-8B1C-38B601C0A5B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0.78969999999999996</c:v>
                </c:pt>
                <c:pt idx="1">
                  <c:v>0.1414</c:v>
                </c:pt>
                <c:pt idx="2">
                  <c:v>6.5500000000000003E-2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91-4237-8B1C-38B601C0A5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961246918638256E-2"/>
                  <c:y val="2.6373639084481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91-4237-8B1C-38B601C0A5BD}"/>
                </c:ext>
              </c:extLst>
            </c:dLbl>
            <c:dLbl>
              <c:idx val="1"/>
              <c:layout>
                <c:manualLayout>
                  <c:x val="2.6008969228455907E-2"/>
                  <c:y val="2.8334803290776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91-4237-8B1C-38B601C0A5BD}"/>
                </c:ext>
              </c:extLst>
            </c:dLbl>
            <c:dLbl>
              <c:idx val="2"/>
              <c:layout>
                <c:manualLayout>
                  <c:x val="2.6278653043150791E-2"/>
                  <c:y val="2.203490305510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91-4237-8B1C-38B601C0A5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0.75860000000000005</c:v>
                </c:pt>
                <c:pt idx="1">
                  <c:v>0.1414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91-4237-8B1C-38B601C0A5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380340230228376"/>
          <c:y val="3.7994444444444435E-2"/>
          <c:w val="0.42862340804669413"/>
          <c:h val="4.3269787558384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089750335771397"/>
          <c:y val="0.11532014467992549"/>
          <c:w val="0.80884831072432006"/>
          <c:h val="0.7125919444444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277539821470694E-2"/>
                  <c:y val="2.13826803230776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49-4EA7-9BA3-66277A0F93C8}"/>
                </c:ext>
              </c:extLst>
            </c:dLbl>
            <c:dLbl>
              <c:idx val="1"/>
              <c:layout>
                <c:manualLayout>
                  <c:x val="-3.0573936818117233E-2"/>
                  <c:y val="3.1792084772217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49-4EA7-9BA3-66277A0F93C8}"/>
                </c:ext>
              </c:extLst>
            </c:dLbl>
            <c:dLbl>
              <c:idx val="2"/>
              <c:layout>
                <c:manualLayout>
                  <c:x val="-3.3751860542430026E-2"/>
                  <c:y val="2.38440635791629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49-4EA7-9BA3-66277A0F93C8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0.80689999999999995</c:v>
                </c:pt>
                <c:pt idx="1">
                  <c:v>0.1241</c:v>
                </c:pt>
                <c:pt idx="2">
                  <c:v>6.5500000000000003E-2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49-4EA7-9BA3-66277A0F93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325979448851809E-2"/>
                  <c:y val="3.231339986306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49-4EA7-9BA3-66277A0F93C8}"/>
                </c:ext>
              </c:extLst>
            </c:dLbl>
            <c:dLbl>
              <c:idx val="1"/>
              <c:layout>
                <c:manualLayout>
                  <c:x val="3.0388744735647705E-2"/>
                  <c:y val="3.07469512767526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49-4EA7-9BA3-66277A0F93C8}"/>
                </c:ext>
              </c:extLst>
            </c:dLbl>
            <c:dLbl>
              <c:idx val="2"/>
              <c:layout>
                <c:manualLayout>
                  <c:x val="2.189887753595883E-2"/>
                  <c:y val="1.5896042386108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49-4EA7-9BA3-66277A0F93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Extremely/Very Satisfied </c:v>
                </c:pt>
                <c:pt idx="1">
                  <c:v>Somewhat Satisfied</c:v>
                </c:pt>
                <c:pt idx="2">
                  <c:v>Extremely/Very Dissatisfied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0.74829999999999997</c:v>
                </c:pt>
                <c:pt idx="1">
                  <c:v>0.1552</c:v>
                </c:pt>
                <c:pt idx="2">
                  <c:v>9.6600000000000005E-2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C49-4EA7-9BA3-66277A0F93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003458563901734"/>
          <c:y val="3.7994444444444435E-2"/>
          <c:w val="0.4023922315801175"/>
          <c:h val="4.3269787558384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Better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0.84560000000000002</c:v>
                </c:pt>
                <c:pt idx="1">
                  <c:v>0.87839999999999996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C-41D5-BB58-3DB26630AD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FC-41D5-BB58-3DB26630AD7E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FC-41D5-BB58-3DB26630AD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0.1176</c:v>
                </c:pt>
                <c:pt idx="1">
                  <c:v>0.1149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FC-41D5-BB58-3DB26630AD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Worse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409680225267696E-2"/>
                  <c:y val="-8.623357172365541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FC-41D5-BB58-3DB26630AD7E}"/>
                </c:ext>
              </c:extLst>
            </c:dLbl>
            <c:dLbl>
              <c:idx val="1"/>
              <c:layout>
                <c:manualLayout>
                  <c:x val="4.223307291666667E-2"/>
                  <c:y val="4.564081408140781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FC-41D5-BB58-3DB26630AD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3.6799999999999999E-2</c:v>
                </c:pt>
                <c:pt idx="1">
                  <c:v>6.7999999999999996E-3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FC-41D5-BB58-3DB26630AD7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726815682870369"/>
          <c:y val="7.801897689768976E-2"/>
          <c:w val="0.16531459780092592"/>
          <c:h val="0.75041586697571905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5"/>
          <c:y val="0.14268807518337603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15-485E-A493-F2674564549B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15-485E-A493-F2674564549B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15-485E-A493-F2674564549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0.85170000000000001</c:v>
                </c:pt>
                <c:pt idx="1">
                  <c:v>7.5899999999999995E-2</c:v>
                </c:pt>
                <c:pt idx="2">
                  <c:v>7.2400000000000006E-2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15-485E-A493-F267456454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15-485E-A493-F2674564549B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15-485E-A493-F2674564549B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15-485E-A493-F2674564549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</c:v>
                </c:pt>
                <c:pt idx="1">
                  <c:v>0.1172</c:v>
                </c:pt>
                <c:pt idx="2">
                  <c:v>8.2799999999999999E-2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015-485E-A493-F267456454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724388539874742"/>
          <c:y val="5.4059479883761342E-2"/>
          <c:w val="0.35394121184021604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Likely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0.87319999999999998</c:v>
                </c:pt>
                <c:pt idx="1">
                  <c:v>0.87319999999999998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5-4E52-ABF6-DAB30394B7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5-4E52-ABF6-DAB30394B7A4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5-4E52-ABF6-DAB30394B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6.83E-2</c:v>
                </c:pt>
                <c:pt idx="1">
                  <c:v>6.83E-2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25-4E52-ABF6-DAB30394B7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Unlikely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25-4E52-ABF6-DAB30394B7A4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25-4E52-ABF6-DAB30394B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5.8500000000000003E-2</c:v>
                </c:pt>
                <c:pt idx="1">
                  <c:v>5.8500000000000003E-2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25-4E52-ABF6-DAB30394B7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47417473100225"/>
          <c:y val="7.8018949329647078E-2"/>
          <c:w val="0.1410143761071278"/>
          <c:h val="0.80936085692261894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7"/>
          <c:y val="0.15174236204956257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0A-45ED-9758-0CF9E7B92B46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0A-45ED-9758-0CF9E7B92B46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0A-45ED-9758-0CF9E7B92B4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0.77339999999999998</c:v>
                </c:pt>
                <c:pt idx="1">
                  <c:v>7.5499999999999998E-2</c:v>
                </c:pt>
                <c:pt idx="2">
                  <c:v>0.15110000000000001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0A-45ED-9758-0CF9E7B92B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0A-45ED-9758-0CF9E7B92B46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0A-45ED-9758-0CF9E7B92B46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0A-45ED-9758-0CF9E7B92B4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0.78420000000000001</c:v>
                </c:pt>
                <c:pt idx="1">
                  <c:v>0.12230000000000001</c:v>
                </c:pt>
                <c:pt idx="2">
                  <c:v>9.35E-2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0A-45ED-9758-0CF9E7B92B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358202711359"/>
          <c:y val="5.3974564320794283E-2"/>
          <c:w val="0.36914332030381863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5"/>
          <c:y val="0.14268807518337603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15-485E-A493-F2674564549B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15-485E-A493-F2674564549B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15-485E-A493-F2674564549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0.85170000000000001</c:v>
                </c:pt>
                <c:pt idx="1">
                  <c:v>7.5899999999999995E-2</c:v>
                </c:pt>
                <c:pt idx="2">
                  <c:v>7.2400000000000006E-2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15-485E-A493-F267456454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15-485E-A493-F2674564549B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15-485E-A493-F2674564549B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15-485E-A493-F2674564549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</c:v>
                </c:pt>
                <c:pt idx="1">
                  <c:v>0.1172</c:v>
                </c:pt>
                <c:pt idx="2">
                  <c:v>8.2799999999999999E-2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015-485E-A493-F267456454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963499264247209"/>
          <c:y val="5.4059479883761342E-2"/>
          <c:w val="0.40155032908942595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Likely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0.87319999999999998</c:v>
                </c:pt>
                <c:pt idx="1">
                  <c:v>0.87319999999999998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5-4E52-ABF6-DAB30394B7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247348889114031E-2"/>
                  <c:y val="-0.1711497859026985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5-4E52-ABF6-DAB30394B7A4}"/>
                </c:ext>
              </c:extLst>
            </c:dLbl>
            <c:dLbl>
              <c:idx val="1"/>
              <c:layout>
                <c:manualLayout>
                  <c:x val="1.7004223959672746E-2"/>
                  <c:y val="-0.144998849874197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5-4E52-ABF6-DAB30394B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6.83E-2</c:v>
                </c:pt>
                <c:pt idx="1">
                  <c:v>6.83E-2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25-4E52-ABF6-DAB30394B7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Unlikely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25-4E52-ABF6-DAB30394B7A4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25-4E52-ABF6-DAB30394B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5.8500000000000003E-2</c:v>
                </c:pt>
                <c:pt idx="1">
                  <c:v>5.8500000000000003E-2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25-4E52-ABF6-DAB30394B7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47417473100225"/>
          <c:y val="7.8018949329647078E-2"/>
          <c:w val="0.1410143761071278"/>
          <c:h val="0.80936085692261894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7"/>
          <c:y val="0.15174236204956257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0A-45ED-9758-0CF9E7B92B46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0A-45ED-9758-0CF9E7B92B46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0A-45ED-9758-0CF9E7B92B4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0.77339999999999998</c:v>
                </c:pt>
                <c:pt idx="1">
                  <c:v>7.5499999999999998E-2</c:v>
                </c:pt>
                <c:pt idx="2">
                  <c:v>0.15110000000000001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0A-45ED-9758-0CF9E7B92B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678112122674656E-2"/>
                  <c:y val="1.1473129994253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0A-45ED-9758-0CF9E7B92B46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0A-45ED-9758-0CF9E7B92B46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0A-45ED-9758-0CF9E7B92B4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0.78420000000000001</c:v>
                </c:pt>
                <c:pt idx="1">
                  <c:v>0.12230000000000001</c:v>
                </c:pt>
                <c:pt idx="2">
                  <c:v>9.35E-2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0A-45ED-9758-0CF9E7B92B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358202711359"/>
          <c:y val="5.3974564320794283E-2"/>
          <c:w val="0.36914332030381863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25491477317381"/>
          <c:y val="0.15686109545697755"/>
          <c:w val="0.80421137959451305"/>
          <c:h val="0.7054974497858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PBO (N=206)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Week 16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5-4EA7-8583-42C39E31E7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4883456"/>
        <c:axId val="164897536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A5-4EA7-8583-42C39E31E75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PBO (N=145)</c:v>
                      </c:pt>
                    </c:strCache>
                  </c:strRef>
                </c:tx>
                <c:spPr>
                  <a:solidFill>
                    <a:srgbClr val="A59D95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0"/>
                        <c:y val="5.653293733568724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2-FCA5-4EA7-8583-42C39E31E75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s-E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>
                            <a:noFill/>
                          </a:ln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CA5-4EA7-8583-42C39E31E75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LEBRI 250 mg Q2W (N=277)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2.8517473127332841E-3"/>
                        <c:y val="5.653293733568724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FCA5-4EA7-8583-42C39E31E75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s-E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>
                            <a:noFill/>
                          </a:ln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CA5-4EA7-8583-42C39E31E75F}"/>
                  </c:ext>
                </c:extLst>
              </c15:ser>
            </c15:filteredBarSeries>
          </c:ext>
        </c:extLst>
      </c:barChart>
      <c:catAx>
        <c:axId val="164883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/>
        </c:spPr>
        <c:txPr>
          <a:bodyPr rot="0" vert="horz"/>
          <a:lstStyle/>
          <a:p>
            <a:pPr>
              <a:defRPr sz="1600" b="1">
                <a:noFill/>
              </a:defRPr>
            </a:pPr>
            <a:endParaRPr lang="es-ES"/>
          </a:p>
        </c:txPr>
        <c:crossAx val="164897536"/>
        <c:crosses val="autoZero"/>
        <c:auto val="1"/>
        <c:lblAlgn val="ctr"/>
        <c:lblOffset val="100"/>
        <c:noMultiLvlLbl val="0"/>
      </c:catAx>
      <c:valAx>
        <c:axId val="164897536"/>
        <c:scaling>
          <c:orientation val="minMax"/>
          <c:max val="3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es-ES"/>
          </a:p>
        </c:txPr>
        <c:crossAx val="164883456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19501230267564"/>
          <c:y val="0.11812040745622275"/>
          <c:w val="0.82523820919116131"/>
          <c:h val="0.7257940613576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Semana 8 (N=290)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37974683544304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B6-46C7-A5F3-D274822D378F}"/>
                </c:ext>
              </c:extLst>
            </c:dLbl>
            <c:dLbl>
              <c:idx val="1"/>
              <c:layout>
                <c:manualLayout>
                  <c:x val="-7.1448663853726493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B6-46C7-A5F3-D274822D378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0.73799999999999999</c:v>
                </c:pt>
                <c:pt idx="1">
                  <c:v>0.17199999999999999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6-46C7-A5F3-D274822D37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Semana 24 (N=278)</c:v>
                </c:pt>
              </c:strCache>
            </c:strRef>
          </c:tx>
          <c:spPr>
            <a:solidFill>
              <a:srgbClr val="B4E1D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9310829817158596E-3"/>
                  <c:y val="-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B6-46C7-A5F3-D274822D378F}"/>
                </c:ext>
              </c:extLst>
            </c:dLbl>
            <c:dLbl>
              <c:idx val="1"/>
              <c:layout>
                <c:manualLayout>
                  <c:x val="8.0379746835442384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6-46C7-A5F3-D274822D378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0.71899999999999997</c:v>
                </c:pt>
                <c:pt idx="1">
                  <c:v>0.112</c:v>
                </c:pt>
                <c:pt idx="2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B6-46C7-A5F3-D274822D37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8424100699709522"/>
          <c:y val="3.1699900948209764E-2"/>
          <c:w val="0.31575899300290478"/>
          <c:h val="0.240914986891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28573028673834"/>
          <c:y val="4.908405474999851E-2"/>
          <c:w val="0.82806686827956988"/>
          <c:h val="0.82673788229108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0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8-43E5-AF6E-90DFA8C45E7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Complete clearance </c:v>
                </c:pt>
                <c:pt idx="1">
                  <c:v>Partial Clearance*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0.5171</c:v>
                </c:pt>
                <c:pt idx="1">
                  <c:v>0.72199999999999998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B8-43E5-AF6E-90DFA8C45E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4121263"/>
        <c:axId val="927774880"/>
      </c:barChart>
      <c:catAx>
        <c:axId val="180412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27774880"/>
        <c:crosses val="autoZero"/>
        <c:auto val="1"/>
        <c:lblAlgn val="ctr"/>
        <c:lblOffset val="100"/>
        <c:noMultiLvlLbl val="0"/>
      </c:catAx>
      <c:valAx>
        <c:axId val="9277748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8041212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27082868448631"/>
          <c:y val="0.12869427601447447"/>
          <c:w val="0.87224312865497078"/>
          <c:h val="0.724887499532787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Sheet3!$C$2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rgbClr val="00F0BE"/>
            </a:solidFill>
            <a:ln w="73025"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3B5-439F-AD1D-1A84F6A8A1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32,0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3B5-439F-AD1D-1A84F6A8A110}"/>
                </c:ext>
              </c:extLst>
            </c:dLbl>
            <c:dLbl>
              <c:idx val="2"/>
              <c:layout>
                <c:manualLayout>
                  <c:x val="8.0678184513760784E-2"/>
                  <c:y val="-7.35942760942760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CA-49F9-B5B1-B87FD530B9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Sheet3!$C$3:$C$5</c:f>
              <c:numCache>
                <c:formatCode>0.00</c:formatCode>
                <c:ptCount val="3"/>
                <c:pt idx="0">
                  <c:v>9.7200000000000006</c:v>
                </c:pt>
                <c:pt idx="1">
                  <c:v>32.04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CA-49F9-B5B1-B87FD530B9FA}"/>
            </c:ext>
          </c:extLst>
        </c:ser>
        <c:ser>
          <c:idx val="2"/>
          <c:order val="1"/>
          <c:tx>
            <c:strRef>
              <c:f>Sheet3!$D$2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008C93"/>
            </a:solidFill>
            <a:ln w="73025">
              <a:solidFill>
                <a:srgbClr val="008C93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3B5-439F-AD1D-1A84F6A8A1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3B5-439F-AD1D-1A84F6A8A1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CA-49F9-B5B1-B87FD530B9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Sheet3!$D$3:$D$5</c:f>
              <c:numCache>
                <c:formatCode>0.00</c:formatCode>
                <c:ptCount val="3"/>
                <c:pt idx="0">
                  <c:v>1.39</c:v>
                </c:pt>
                <c:pt idx="1">
                  <c:v>4.8499999999999996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CA-49F9-B5B1-B87FD530B9FA}"/>
            </c:ext>
          </c:extLst>
        </c:ser>
        <c:ser>
          <c:idx val="3"/>
          <c:order val="2"/>
          <c:tx>
            <c:strRef>
              <c:f>Sheet3!$E$2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7030A0"/>
            </a:solidFill>
            <a:ln w="73025">
              <a:solidFill>
                <a:srgbClr val="7030A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3B5-439F-AD1D-1A84F6A8A1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3B5-439F-AD1D-1A84F6A8A1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CA-49F9-B5B1-B87FD530B9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Sheet3!$E$3:$E$5</c:f>
              <c:numCache>
                <c:formatCode>0.00</c:formatCode>
                <c:ptCount val="3"/>
                <c:pt idx="0">
                  <c:v>2.78</c:v>
                </c:pt>
                <c:pt idx="1">
                  <c:v>1.94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CA-49F9-B5B1-B87FD530B9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-8"/>
        <c:axId val="495131040"/>
        <c:axId val="495129240"/>
      </c:barChart>
      <c:catAx>
        <c:axId val="49513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5129240"/>
        <c:crosses val="autoZero"/>
        <c:auto val="1"/>
        <c:lblAlgn val="ctr"/>
        <c:lblOffset val="100"/>
        <c:noMultiLvlLbl val="0"/>
      </c:catAx>
      <c:valAx>
        <c:axId val="495129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rgbClr val="00285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 noProof="0">
                <a:solidFill>
                  <a:srgbClr val="00285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495131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2000" noProof="0">
          <a:solidFill>
            <a:srgbClr val="002855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Sheet3!$C$2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rgbClr val="00F0BE"/>
            </a:solidFill>
            <a:ln w="73025"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D7E-413E-859C-2E59B0A9C7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D7E-413E-859C-2E59B0A9C79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F9-4726-B79D-2458EEBA3B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Sheet3!$C$3:$C$5</c:f>
              <c:numCache>
                <c:formatCode>0.00</c:formatCode>
                <c:ptCount val="3"/>
                <c:pt idx="0">
                  <c:v>1.39</c:v>
                </c:pt>
                <c:pt idx="1">
                  <c:v>9.7100000000000009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F9-4726-B79D-2458EEBA3BED}"/>
            </c:ext>
          </c:extLst>
        </c:ser>
        <c:ser>
          <c:idx val="2"/>
          <c:order val="1"/>
          <c:tx>
            <c:strRef>
              <c:f>Sheet3!$D$2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008C93"/>
            </a:solidFill>
            <a:ln w="73025">
              <a:solidFill>
                <a:srgbClr val="008C93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D7E-413E-859C-2E59B0A9C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Sheet3!$D$3:$D$5</c:f>
              <c:numCache>
                <c:formatCode>0.00</c:formatCode>
                <c:ptCount val="3"/>
                <c:pt idx="0">
                  <c:v>0</c:v>
                </c:pt>
                <c:pt idx="1">
                  <c:v>5.83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9-4726-B79D-2458EEBA3BED}"/>
            </c:ext>
          </c:extLst>
        </c:ser>
        <c:ser>
          <c:idx val="3"/>
          <c:order val="2"/>
          <c:tx>
            <c:strRef>
              <c:f>Sheet3!$E$2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7030A0"/>
            </a:solidFill>
            <a:ln w="73025">
              <a:solidFill>
                <a:srgbClr val="7030A0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7E-413E-859C-2E59B0A9C79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F9-4726-B79D-2458EEBA3B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Sheet3!$E$3:$E$5</c:f>
              <c:numCache>
                <c:formatCode>0.00</c:formatCode>
                <c:ptCount val="3"/>
                <c:pt idx="0">
                  <c:v>0</c:v>
                </c:pt>
                <c:pt idx="1">
                  <c:v>0.97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F9-4726-B79D-2458EEBA3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8"/>
        <c:axId val="495131040"/>
        <c:axId val="495129240"/>
      </c:barChart>
      <c:catAx>
        <c:axId val="49513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5129240"/>
        <c:crosses val="autoZero"/>
        <c:auto val="1"/>
        <c:lblAlgn val="ctr"/>
        <c:lblOffset val="100"/>
        <c:noMultiLvlLbl val="0"/>
      </c:catAx>
      <c:valAx>
        <c:axId val="495129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rgbClr val="00285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 noProof="0">
                <a:solidFill>
                  <a:srgbClr val="00285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495131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2000" noProof="0">
          <a:solidFill>
            <a:srgbClr val="002855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Sheet3!$C$2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rgbClr val="00F0BE"/>
            </a:solidFill>
            <a:ln w="73025"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021-406A-B562-CD31682E74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13,6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021-406A-B562-CD31682E74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BC-4F1D-8CE5-725C2BD9B1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Sheet3!$C$3:$C$5</c:f>
              <c:numCache>
                <c:formatCode>0.00</c:formatCode>
                <c:ptCount val="3"/>
                <c:pt idx="0">
                  <c:v>4.17</c:v>
                </c:pt>
                <c:pt idx="1">
                  <c:v>13.59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C-4F1D-8CE5-725C2BD9B1E3}"/>
            </c:ext>
          </c:extLst>
        </c:ser>
        <c:ser>
          <c:idx val="2"/>
          <c:order val="1"/>
          <c:tx>
            <c:strRef>
              <c:f>Sheet3!$D$2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008C93"/>
            </a:solidFill>
            <a:ln w="73025">
              <a:solidFill>
                <a:srgbClr val="008C93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21-406A-B562-CD31682E7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Sheet3!$D$3:$D$5</c:f>
              <c:numCache>
                <c:formatCode>0.00</c:formatCode>
                <c:ptCount val="3"/>
                <c:pt idx="0">
                  <c:v>0</c:v>
                </c:pt>
                <c:pt idx="1">
                  <c:v>5.83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BC-4F1D-8CE5-725C2BD9B1E3}"/>
            </c:ext>
          </c:extLst>
        </c:ser>
        <c:ser>
          <c:idx val="3"/>
          <c:order val="2"/>
          <c:tx>
            <c:strRef>
              <c:f>Sheet3!$E$2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7030A0"/>
            </a:solidFill>
            <a:ln w="73025">
              <a:solidFill>
                <a:srgbClr val="7030A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021-406A-B562-CD31682E74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BC-4F1D-8CE5-725C2BD9B1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Sheet3!$E$3:$E$5</c:f>
              <c:numCache>
                <c:formatCode>0.00</c:formatCode>
                <c:ptCount val="3"/>
                <c:pt idx="0">
                  <c:v>1.39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BC-4F1D-8CE5-725C2BD9B1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-8"/>
        <c:axId val="495131040"/>
        <c:axId val="495129240"/>
      </c:barChart>
      <c:catAx>
        <c:axId val="49513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5129240"/>
        <c:crosses val="autoZero"/>
        <c:auto val="1"/>
        <c:lblAlgn val="ctr"/>
        <c:lblOffset val="100"/>
        <c:noMultiLvlLbl val="0"/>
      </c:catAx>
      <c:valAx>
        <c:axId val="495129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rgbClr val="00285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 noProof="0">
                <a:solidFill>
                  <a:srgbClr val="00285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495131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2000" noProof="0">
          <a:solidFill>
            <a:srgbClr val="002855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Sheet3!$C$2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rgbClr val="00F0BE"/>
            </a:solidFill>
            <a:ln w="73025"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F1C-4A52-A8B4-4DCF359532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4,9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F1C-4A52-A8B4-4DCF3595322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42-43EB-826C-CE0153A3B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Sheet3!$C$3:$C$5</c:f>
              <c:numCache>
                <c:formatCode>0.00</c:formatCode>
                <c:ptCount val="3"/>
                <c:pt idx="0">
                  <c:v>1.39</c:v>
                </c:pt>
                <c:pt idx="1">
                  <c:v>4.8499999999999996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42-43EB-826C-CE0153A3B566}"/>
            </c:ext>
          </c:extLst>
        </c:ser>
        <c:ser>
          <c:idx val="2"/>
          <c:order val="1"/>
          <c:tx>
            <c:strRef>
              <c:f>Sheet3!$D$2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3"/>
            </a:solidFill>
            <a:ln w="31750">
              <a:solidFill>
                <a:srgbClr val="008C9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Sheet3!$D$3:$D$5</c:f>
              <c:numCache>
                <c:formatCode>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42-43EB-826C-CE0153A3B566}"/>
            </c:ext>
          </c:extLst>
        </c:ser>
        <c:ser>
          <c:idx val="3"/>
          <c:order val="2"/>
          <c:tx>
            <c:strRef>
              <c:f>Sheet3!$E$2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chemeClr val="accent4"/>
            </a:solidFill>
            <a:ln w="31750">
              <a:solidFill>
                <a:srgbClr val="7030A0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42-43EB-826C-CE0153A3B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 noProof="0">
                    <a:solidFill>
                      <a:srgbClr val="002855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Sheet3!$B$3:$B$5</c:f>
              <c:strCache>
                <c:ptCount val="3"/>
                <c:pt idx="0">
                  <c:v>Baseline</c:v>
                </c:pt>
                <c:pt idx="1">
                  <c:v>Day 8</c:v>
                </c:pt>
                <c:pt idx="2">
                  <c:v>Day 57</c:v>
                </c:pt>
              </c:strCache>
            </c:strRef>
          </c:cat>
          <c:val>
            <c:numRef>
              <c:f>Sheet3!$E$3:$E$5</c:f>
              <c:numCache>
                <c:formatCode>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42-43EB-826C-CE0153A3B5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-8"/>
        <c:axId val="495131040"/>
        <c:axId val="495129240"/>
      </c:barChart>
      <c:catAx>
        <c:axId val="49513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5129240"/>
        <c:crosses val="autoZero"/>
        <c:auto val="1"/>
        <c:lblAlgn val="ctr"/>
        <c:lblOffset val="100"/>
        <c:noMultiLvlLbl val="0"/>
      </c:catAx>
      <c:valAx>
        <c:axId val="495129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rgbClr val="00285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 noProof="0">
                <a:solidFill>
                  <a:srgbClr val="00285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495131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2000" noProof="0">
          <a:solidFill>
            <a:srgbClr val="002855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1057347670252"/>
          <c:y val="0.12590333333333334"/>
          <c:w val="0.82001577060931896"/>
          <c:h val="0.73023083333333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044771041936163E-2"/>
                  <c:y val="1.433504036950541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31-4836-B42F-E47040230EA8}"/>
                </c:ext>
              </c:extLst>
            </c:dLbl>
            <c:dLbl>
              <c:idx val="1"/>
              <c:layout>
                <c:manualLayout>
                  <c:x val="-2.6354532808915161E-2"/>
                  <c:y val="3.2197687986021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31-4836-B42F-E47040230EA8}"/>
                </c:ext>
              </c:extLst>
            </c:dLbl>
            <c:dLbl>
              <c:idx val="2"/>
              <c:layout>
                <c:manualLayout>
                  <c:x val="-3.9489247311827961E-3"/>
                  <c:y val="1.2541944444444413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31-4836-B42F-E47040230EA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76.42</c:v>
                </c:pt>
                <c:pt idx="1">
                  <c:v>85.29</c:v>
                </c:pt>
                <c:pt idx="2">
                  <c:v>78.75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31-4836-B42F-E47040230E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49345800750833E-3"/>
                  <c:y val="2.15025605542581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31-4836-B42F-E47040230EA8}"/>
                </c:ext>
              </c:extLst>
            </c:dLbl>
            <c:dLbl>
              <c:idx val="1"/>
              <c:layout>
                <c:manualLayout>
                  <c:x val="1.961491440474037E-2"/>
                  <c:y val="3.0544987344440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31-4836-B42F-E47040230EA8}"/>
                </c:ext>
              </c:extLst>
            </c:dLbl>
            <c:dLbl>
              <c:idx val="2"/>
              <c:layout>
                <c:manualLayout>
                  <c:x val="1.001415770609319E-2"/>
                  <c:y val="7.57694444444444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31-4836-B42F-E47040230EA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73.03</c:v>
                </c:pt>
                <c:pt idx="1">
                  <c:v>85.8</c:v>
                </c:pt>
                <c:pt idx="2">
                  <c:v>74.53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31-4836-B42F-E47040230E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5913490555996"/>
          <c:y val="1.9012683325771343E-2"/>
          <c:w val="0.48083661461310695"/>
          <c:h val="6.408916666666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E31D_2C0EB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9A2792-BCD5-49D9-8179-06530538BA7E}" authorId="{3E0ACC71-F7D8-C085-4632-B159200EB3C8}" status="resolved" created="2024-04-16T08:34:25.384" complete="100000">
    <pc:sldMkLst xmlns:pc="http://schemas.microsoft.com/office/powerpoint/2013/main/command">
      <pc:docMk/>
      <pc:sldMk cId="46197559" sldId="2147476253"/>
    </pc:sldMkLst>
    <p188:replyLst>
      <p188:reply id="{DA582278-EF2E-43D0-AE37-E4084DD6E1EA}" authorId="{12E7D8BB-F55F-70DD-C7F5-DB403054D4F2}" created="2024-04-17T15:43:14.702">
        <p188:txBody>
          <a:bodyPr/>
          <a:lstStyle/>
          <a:p>
            <a:r>
              <a:rPr lang="es-ES"/>
              <a:t>He estado mirando en la publicación y no hay ninguna info de los pacientes de los que se toman las fotos. Sólo aportan información general d los pacientes que entraron en el estudio pero de estos concretamente no sabemos nada en concreto.</a:t>
            </a:r>
          </a:p>
        </p188:txBody>
      </p188:reply>
    </p188:replyLst>
    <p188:txBody>
      <a:bodyPr/>
      <a:lstStyle/>
      <a:p>
        <a:r>
          <a:rPr lang="en-GB"/>
          <a:t>[@Nora Dieguez Martínez] falta la descriptiva del caso (según publicación)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4:12:19.449" authorId="{12E7D8BB-F55F-70DD-C7F5-DB403054D4F2}"/>
          </p223:rxn>
        </p223:reactions>
      </p:ext>
    </p188:extLst>
  </p188:cm>
</p188:cmLst>
</file>

<file path=ppt/comments/modernComment_7FFFE322_811F7D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0107EF-FA86-4100-9DFC-E2F66D212507}" authorId="{12E7D8BB-F55F-70DD-C7F5-DB403054D4F2}" status="resolved" created="2024-04-08T13:44:39.422" complete="100000">
    <pc:sldMkLst xmlns:pc="http://schemas.microsoft.com/office/powerpoint/2013/main/command">
      <pc:docMk/>
      <pc:sldMk cId="2166324566" sldId="2147476258"/>
    </pc:sldMkLst>
    <p188:txBody>
      <a:bodyPr/>
      <a:lstStyle/>
      <a:p>
        <a:r>
          <a:rPr lang="es-ES"/>
          <a:t>Meter toda la info de lo diseños, y dejarlas en ocultas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0T14:54:07.527" authorId="{12E7D8BB-F55F-70DD-C7F5-DB403054D4F2}"/>
          </p223:rxn>
        </p223:reactions>
      </p:ext>
    </p188:extLst>
  </p188:cm>
  <p188:cm id="{EB6664C4-DA0F-43A0-A742-7021111FAE15}" authorId="{3E0ACC71-F7D8-C085-4632-B159200EB3C8}" status="resolved" created="2024-04-17T06:22:00.61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66324566" sldId="2147476258"/>
      <ac:spMk id="12" creationId="{593CE87B-8AA6-0A0E-A264-4FD119E8BA4C}"/>
    </ac:deMkLst>
    <p188:replyLst>
      <p188:reply id="{87614163-6020-4449-906C-FFF1E8061B07}" authorId="{12E7D8BB-F55F-70DD-C7F5-DB403054D4F2}" created="2024-04-17T10:59:54.698">
        <p188:txBody>
          <a:bodyPr/>
          <a:lstStyle/>
          <a:p>
            <a:r>
              <a:rPr lang="es-ES"/>
              <a:t>Hecho!</a:t>
            </a:r>
          </a:p>
        </p188:txBody>
      </p188:reply>
    </p188:replyLst>
    <p188:txBody>
      <a:bodyPr/>
      <a:lstStyle/>
      <a:p>
        <a:r>
          <a:rPr lang="en-GB"/>
          <a:t>Letra mas grande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7T10:59:48.611" authorId="{12E7D8BB-F55F-70DD-C7F5-DB403054D4F2}"/>
          </p223:rxn>
        </p223:reactions>
      </p:ext>
    </p188:extLst>
  </p188:cm>
</p188:cmLst>
</file>

<file path=ppt/comments/modernComment_7FFFE363_4B03BC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9A1E65-F43F-42B4-8BB7-A0EC1EC9393C}" authorId="{3E0ACC71-F7D8-C085-4632-B159200EB3C8}" status="resolved" created="2024-04-16T08:34:46.179" complete="100000">
    <pc:sldMkLst xmlns:pc="http://schemas.microsoft.com/office/powerpoint/2013/main/command">
      <pc:docMk/>
      <pc:sldMk cId="1258535983" sldId="2147476323"/>
    </pc:sldMkLst>
    <p188:txBody>
      <a:bodyPr/>
      <a:lstStyle/>
      <a:p>
        <a:r>
          <a:rPr lang="en-GB"/>
          <a:t>[@Nora Dieguez Martínez] falta la descriptiva del caso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4:12:10.158" authorId="{12E7D8BB-F55F-70DD-C7F5-DB403054D4F2}"/>
          </p223:rxn>
        </p223:reactions>
      </p:ext>
    </p188:extLst>
  </p188:cm>
</p188:cmLst>
</file>

<file path=ppt/comments/modernComment_7FFFE365_9DB89F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9948E3-10DC-4F34-AC9A-EEB9FDB88B66}" authorId="{3E0ACC71-F7D8-C085-4632-B159200EB3C8}" status="resolved" created="2024-04-16T08:35:05.930" complete="100000">
    <pc:sldMkLst xmlns:pc="http://schemas.microsoft.com/office/powerpoint/2013/main/command">
      <pc:docMk/>
      <pc:sldMk cId="2646122467" sldId="2147476325"/>
    </pc:sldMkLst>
    <p188:txBody>
      <a:bodyPr/>
      <a:lstStyle/>
      <a:p>
        <a:r>
          <a:rPr lang="en-GB"/>
          <a:t>[@Nora Dieguez Martínez] mismo comentario.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4:08:41.181" authorId="{12E7D8BB-F55F-70DD-C7F5-DB403054D4F2}"/>
          </p223:rxn>
        </p223:reactions>
      </p:ext>
    </p188:extLst>
  </p188:cm>
  <p188:cm id="{306E094B-A744-4233-B9C9-988416FF8224}" authorId="{3E0ACC71-F7D8-C085-4632-B159200EB3C8}" status="resolved" created="2024-04-16T08:35:23.613" complete="100000">
    <pc:sldMkLst xmlns:pc="http://schemas.microsoft.com/office/powerpoint/2013/main/command">
      <pc:docMk/>
      <pc:sldMk cId="2646122467" sldId="2147476325"/>
    </pc:sldMkLst>
    <p188:txBody>
      <a:bodyPr/>
      <a:lstStyle/>
      <a:p>
        <a:r>
          <a:rPr lang="en-GB"/>
          <a:t>[@Nora Dieguez Martínez] , revisar la edición de las fotos (se ven líneas grises)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4:08:38.366" authorId="{12E7D8BB-F55F-70DD-C7F5-DB403054D4F2}"/>
          </p223:rxn>
        </p223:reactions>
      </p:ext>
    </p188:extLst>
  </p188:cm>
</p188:cmLst>
</file>

<file path=ppt/comments/modernComment_7FFFFA28_E8FC20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BFE0F2-56BB-40B1-ABDB-BCBDA3FB0208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0:03:18.942" authorId="{12E7D8BB-F55F-70DD-C7F5-DB403054D4F2}"/>
          </p223:rxn>
        </p223:reactions>
      </p:ext>
    </p188:extLst>
  </p188:cm>
</p188:cmLst>
</file>

<file path=ppt/comments/modernComment_7FFFFA2C_849B3A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019641-8953-4368-978C-CDBB6613DD3D}" authorId="{3E0ACC71-F7D8-C085-4632-B159200EB3C8}" status="resolved" created="2024-04-17T06:21:04.20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24765526" sldId="2147482156"/>
      <ac:spMk id="3" creationId="{64E35DA0-4D50-0447-7C1F-622525C6168E}"/>
    </ac:deMkLst>
    <p188:txBody>
      <a:bodyPr/>
      <a:lstStyle/>
      <a:p>
        <a:r>
          <a:rPr lang="en-GB"/>
          <a:t>He tocado los colores de las casillas. Para utilizar en las otras diapositivas de transicio´n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9T09:40:11.852" authorId="{12E7D8BB-F55F-70DD-C7F5-DB403054D4F2}"/>
          </p223:rxn>
        </p223:reactions>
      </p:ext>
    </p188:extLst>
  </p188:cm>
</p188:cmLst>
</file>

<file path=ppt/comments/modernComment_7FFFFA31_4C19A4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D66C99-2D06-4041-8B9A-057B98E8D360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09:58:42.837" authorId="{12E7D8BB-F55F-70DD-C7F5-DB403054D4F2}"/>
          </p223:rxn>
        </p223:reactions>
      </p:ext>
    </p188:extLst>
  </p188:cm>
</p188:cmLst>
</file>

<file path=ppt/comments/modernComment_7FFFFA33_E27714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E73DA5-9239-4AAE-8EB0-92E5369C6FC8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0:03:05.254" authorId="{12E7D8BB-F55F-70DD-C7F5-DB403054D4F2}"/>
          </p223:rxn>
        </p223:reactions>
      </p:ext>
    </p188:extLst>
  </p188:cm>
</p188:cmLst>
</file>

<file path=ppt/comments/modernComment_7FFFFA35_7F4812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30F4B1-6BED-482A-9C6F-374865D59BA6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0:03:09.479" authorId="{12E7D8BB-F55F-70DD-C7F5-DB403054D4F2}"/>
          </p223:rxn>
        </p223:reactions>
      </p:ext>
    </p188:extLst>
  </p188:cm>
</p188:cmLst>
</file>

<file path=ppt/comments/modernComment_7FFFFA39_C29929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0580D3-6133-4E2B-B156-DEC00AAF5189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0:03:26.352" authorId="{12E7D8BB-F55F-70DD-C7F5-DB403054D4F2}"/>
          </p223:rxn>
        </p223:reactions>
      </p:ext>
    </p188:extLst>
  </p188:cm>
</p188:cmLst>
</file>

<file path=ppt/comments/modernComment_7FFFFA3A_A80F58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F5F528-A47E-4700-917A-40CD05692202}" authorId="{3E0ACC71-F7D8-C085-4632-B159200EB3C8}" status="resolved" created="2024-04-16T08:27:47.619" complete="100000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10:03:33.958" authorId="{12E7D8BB-F55F-70DD-C7F5-DB403054D4F2}"/>
          </p223:rxn>
        </p223:reactions>
      </p:ext>
    </p188:extLst>
  </p188:cm>
</p188:cmLst>
</file>

<file path=ppt/comments/modernComment_7FFFFA44_61C0E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FFD570-C662-438E-8548-3A4B30C6DB68}" authorId="{3E0ACC71-F7D8-C085-4632-B159200EB3C8}" status="resolved" created="2024-04-16T08:27:47.619">
    <pc:sldMkLst xmlns:pc="http://schemas.microsoft.com/office/powerpoint/2013/main/command">
      <pc:docMk/>
      <pc:sldMk cId="2029577416" sldId="2147473544"/>
    </pc:sldMkLst>
    <p188:txBody>
      <a:bodyPr/>
      <a:lstStyle/>
      <a:p>
        <a:r>
          <a:rPr lang="en-GB"/>
          <a:t>Quiza mejor cambiar "conveniencia" por "satisfacción"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18T09:22:25.849" authorId="{12E7D8BB-F55F-70DD-C7F5-DB403054D4F2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3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60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C7A7996-DA2C-4E3A-AC09-F63832A74E42}">
      <dgm:prSet phldrT="[Texto]" custT="1"/>
      <dgm:spPr/>
      <dgm:t>
        <a:bodyPr/>
        <a:lstStyle/>
        <a:p>
          <a:r>
            <a:rPr lang="es-ES_tradnl" sz="1100" b="1"/>
            <a:t>Día 5</a:t>
          </a:r>
          <a:endParaRPr lang="es-ES" sz="1100" b="1"/>
        </a:p>
      </dgm:t>
    </dgm:pt>
    <dgm:pt modelId="{B9E0CA08-96F9-4F2A-B1CD-971123CC2448}" type="parTrans" cxnId="{B7020CC1-773D-4CAC-91BC-CC05B6AF2D0D}">
      <dgm:prSet/>
      <dgm:spPr/>
      <dgm:t>
        <a:bodyPr/>
        <a:lstStyle/>
        <a:p>
          <a:endParaRPr lang="es-ES"/>
        </a:p>
      </dgm:t>
    </dgm:pt>
    <dgm:pt modelId="{2E5E61A1-4A69-449B-A047-161EDF4C746E}" type="sibTrans" cxnId="{B7020CC1-773D-4CAC-91BC-CC05B6AF2D0D}">
      <dgm:prSet/>
      <dgm:spPr/>
      <dgm:t>
        <a:bodyPr/>
        <a:lstStyle/>
        <a:p>
          <a:endParaRPr lang="es-ES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4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4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DC143CB7-5E48-4CDD-A2D5-A7AE6BA4C92F}" type="pres">
      <dgm:prSet presAssocID="{8C7A7996-DA2C-4E3A-AC09-F63832A74E42}" presName="parTxOnly" presStyleLbl="node1" presStyleIdx="2" presStyleCnt="4">
        <dgm:presLayoutVars>
          <dgm:bulletEnabled val="1"/>
        </dgm:presLayoutVars>
      </dgm:prSet>
      <dgm:spPr/>
    </dgm:pt>
    <dgm:pt modelId="{C106198E-28DD-41C6-9868-668041BFF651}" type="pres">
      <dgm:prSet presAssocID="{2E5E61A1-4A69-449B-A047-161EDF4C746E}" presName="parSpace" presStyleCnt="0"/>
      <dgm:spPr/>
    </dgm:pt>
    <dgm:pt modelId="{2E8FFF6F-7811-4457-8ED1-C8005E9D1D61}" type="pres">
      <dgm:prSet presAssocID="{7F7975D2-EE25-42D6-9047-DF7C1685F88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B7020CC1-773D-4CAC-91BC-CC05B6AF2D0D}" srcId="{62CF57C7-3876-4DE3-AF7B-5F1F4074BFC0}" destId="{8C7A7996-DA2C-4E3A-AC09-F63832A74E42}" srcOrd="2" destOrd="0" parTransId="{B9E0CA08-96F9-4F2A-B1CD-971123CC2448}" sibTransId="{2E5E61A1-4A69-449B-A047-161EDF4C746E}"/>
    <dgm:cxn modelId="{FBA99DD0-F3A0-4996-9A53-FFC41FEE9B6C}" srcId="{62CF57C7-3876-4DE3-AF7B-5F1F4074BFC0}" destId="{7F7975D2-EE25-42D6-9047-DF7C1685F886}" srcOrd="3" destOrd="0" parTransId="{E4633B45-4CE3-4C46-85DD-6F5B957A8F8F}" sibTransId="{1900D557-B139-4DCB-9E6E-ED4E2172398A}"/>
    <dgm:cxn modelId="{1D4583E2-0AD4-48EB-8837-97D409C4590F}" type="presOf" srcId="{8C7A7996-DA2C-4E3A-AC09-F63832A74E42}" destId="{DC143CB7-5E48-4CDD-A2D5-A7AE6BA4C92F}" srcOrd="0" destOrd="0" presId="urn:microsoft.com/office/officeart/2005/8/layout/hChevron3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07CC3D1A-AB1A-4A57-BAAE-54BC2A3E4FAD}" type="presParOf" srcId="{81676447-0DE1-4C8C-BFD8-91BECD5320F5}" destId="{DC143CB7-5E48-4CDD-A2D5-A7AE6BA4C92F}" srcOrd="4" destOrd="0" presId="urn:microsoft.com/office/officeart/2005/8/layout/hChevron3"/>
    <dgm:cxn modelId="{68D6D779-287C-4A98-825E-346CE1C0C61E}" type="presParOf" srcId="{81676447-0DE1-4C8C-BFD8-91BECD5320F5}" destId="{C106198E-28DD-41C6-9868-668041BFF651}" srcOrd="5" destOrd="0" presId="urn:microsoft.com/office/officeart/2005/8/layout/hChevron3"/>
    <dgm:cxn modelId="{948C0E45-8F57-4F99-8653-9139D06F8EE7}" type="presParOf" srcId="{81676447-0DE1-4C8C-BFD8-91BECD5320F5}" destId="{2E8FFF6F-7811-4457-8ED1-C8005E9D1D6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C7A7996-DA2C-4E3A-AC09-F63832A74E42}">
      <dgm:prSet phldrT="[Texto]" custT="1"/>
      <dgm:spPr/>
      <dgm:t>
        <a:bodyPr/>
        <a:lstStyle/>
        <a:p>
          <a:r>
            <a:rPr lang="es-ES_tradnl" sz="1100" b="1"/>
            <a:t>Día 15</a:t>
          </a:r>
          <a:endParaRPr lang="es-ES" sz="1100" b="1"/>
        </a:p>
      </dgm:t>
    </dgm:pt>
    <dgm:pt modelId="{B9E0CA08-96F9-4F2A-B1CD-971123CC2448}" type="parTrans" cxnId="{B7020CC1-773D-4CAC-91BC-CC05B6AF2D0D}">
      <dgm:prSet/>
      <dgm:spPr/>
      <dgm:t>
        <a:bodyPr/>
        <a:lstStyle/>
        <a:p>
          <a:endParaRPr lang="es-ES"/>
        </a:p>
      </dgm:t>
    </dgm:pt>
    <dgm:pt modelId="{2E5E61A1-4A69-449B-A047-161EDF4C746E}" type="sibTrans" cxnId="{B7020CC1-773D-4CAC-91BC-CC05B6AF2D0D}">
      <dgm:prSet/>
      <dgm:spPr/>
      <dgm:t>
        <a:bodyPr/>
        <a:lstStyle/>
        <a:p>
          <a:endParaRPr lang="es-ES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4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4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DC143CB7-5E48-4CDD-A2D5-A7AE6BA4C92F}" type="pres">
      <dgm:prSet presAssocID="{8C7A7996-DA2C-4E3A-AC09-F63832A74E42}" presName="parTxOnly" presStyleLbl="node1" presStyleIdx="2" presStyleCnt="4">
        <dgm:presLayoutVars>
          <dgm:bulletEnabled val="1"/>
        </dgm:presLayoutVars>
      </dgm:prSet>
      <dgm:spPr/>
    </dgm:pt>
    <dgm:pt modelId="{C106198E-28DD-41C6-9868-668041BFF651}" type="pres">
      <dgm:prSet presAssocID="{2E5E61A1-4A69-449B-A047-161EDF4C746E}" presName="parSpace" presStyleCnt="0"/>
      <dgm:spPr/>
    </dgm:pt>
    <dgm:pt modelId="{2E8FFF6F-7811-4457-8ED1-C8005E9D1D61}" type="pres">
      <dgm:prSet presAssocID="{7F7975D2-EE25-42D6-9047-DF7C1685F88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B7020CC1-773D-4CAC-91BC-CC05B6AF2D0D}" srcId="{62CF57C7-3876-4DE3-AF7B-5F1F4074BFC0}" destId="{8C7A7996-DA2C-4E3A-AC09-F63832A74E42}" srcOrd="2" destOrd="0" parTransId="{B9E0CA08-96F9-4F2A-B1CD-971123CC2448}" sibTransId="{2E5E61A1-4A69-449B-A047-161EDF4C746E}"/>
    <dgm:cxn modelId="{FBA99DD0-F3A0-4996-9A53-FFC41FEE9B6C}" srcId="{62CF57C7-3876-4DE3-AF7B-5F1F4074BFC0}" destId="{7F7975D2-EE25-42D6-9047-DF7C1685F886}" srcOrd="3" destOrd="0" parTransId="{E4633B45-4CE3-4C46-85DD-6F5B957A8F8F}" sibTransId="{1900D557-B139-4DCB-9E6E-ED4E2172398A}"/>
    <dgm:cxn modelId="{1D4583E2-0AD4-48EB-8837-97D409C4590F}" type="presOf" srcId="{8C7A7996-DA2C-4E3A-AC09-F63832A74E42}" destId="{DC143CB7-5E48-4CDD-A2D5-A7AE6BA4C92F}" srcOrd="0" destOrd="0" presId="urn:microsoft.com/office/officeart/2005/8/layout/hChevron3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07CC3D1A-AB1A-4A57-BAAE-54BC2A3E4FAD}" type="presParOf" srcId="{81676447-0DE1-4C8C-BFD8-91BECD5320F5}" destId="{DC143CB7-5E48-4CDD-A2D5-A7AE6BA4C92F}" srcOrd="4" destOrd="0" presId="urn:microsoft.com/office/officeart/2005/8/layout/hChevron3"/>
    <dgm:cxn modelId="{68D6D779-287C-4A98-825E-346CE1C0C61E}" type="presParOf" srcId="{81676447-0DE1-4C8C-BFD8-91BECD5320F5}" destId="{C106198E-28DD-41C6-9868-668041BFF651}" srcOrd="5" destOrd="0" presId="urn:microsoft.com/office/officeart/2005/8/layout/hChevron3"/>
    <dgm:cxn modelId="{948C0E45-8F57-4F99-8653-9139D06F8EE7}" type="presParOf" srcId="{81676447-0DE1-4C8C-BFD8-91BECD5320F5}" destId="{2E8FFF6F-7811-4457-8ED1-C8005E9D1D6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C7A7996-DA2C-4E3A-AC09-F63832A74E42}">
      <dgm:prSet phldrT="[Texto]" custT="1"/>
      <dgm:spPr/>
      <dgm:t>
        <a:bodyPr/>
        <a:lstStyle/>
        <a:p>
          <a:r>
            <a:rPr lang="es-ES_tradnl" sz="1100" b="1"/>
            <a:t>Día 15</a:t>
          </a:r>
          <a:endParaRPr lang="es-ES" sz="1100" b="1"/>
        </a:p>
      </dgm:t>
    </dgm:pt>
    <dgm:pt modelId="{B9E0CA08-96F9-4F2A-B1CD-971123CC2448}" type="parTrans" cxnId="{B7020CC1-773D-4CAC-91BC-CC05B6AF2D0D}">
      <dgm:prSet/>
      <dgm:spPr/>
      <dgm:t>
        <a:bodyPr/>
        <a:lstStyle/>
        <a:p>
          <a:endParaRPr lang="es-ES"/>
        </a:p>
      </dgm:t>
    </dgm:pt>
    <dgm:pt modelId="{2E5E61A1-4A69-449B-A047-161EDF4C746E}" type="sibTrans" cxnId="{B7020CC1-773D-4CAC-91BC-CC05B6AF2D0D}">
      <dgm:prSet/>
      <dgm:spPr/>
      <dgm:t>
        <a:bodyPr/>
        <a:lstStyle/>
        <a:p>
          <a:endParaRPr lang="es-ES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4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4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DC143CB7-5E48-4CDD-A2D5-A7AE6BA4C92F}" type="pres">
      <dgm:prSet presAssocID="{8C7A7996-DA2C-4E3A-AC09-F63832A74E42}" presName="parTxOnly" presStyleLbl="node1" presStyleIdx="2" presStyleCnt="4">
        <dgm:presLayoutVars>
          <dgm:bulletEnabled val="1"/>
        </dgm:presLayoutVars>
      </dgm:prSet>
      <dgm:spPr/>
    </dgm:pt>
    <dgm:pt modelId="{C106198E-28DD-41C6-9868-668041BFF651}" type="pres">
      <dgm:prSet presAssocID="{2E5E61A1-4A69-449B-A047-161EDF4C746E}" presName="parSpace" presStyleCnt="0"/>
      <dgm:spPr/>
    </dgm:pt>
    <dgm:pt modelId="{2E8FFF6F-7811-4457-8ED1-C8005E9D1D61}" type="pres">
      <dgm:prSet presAssocID="{7F7975D2-EE25-42D6-9047-DF7C1685F88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B7020CC1-773D-4CAC-91BC-CC05B6AF2D0D}" srcId="{62CF57C7-3876-4DE3-AF7B-5F1F4074BFC0}" destId="{8C7A7996-DA2C-4E3A-AC09-F63832A74E42}" srcOrd="2" destOrd="0" parTransId="{B9E0CA08-96F9-4F2A-B1CD-971123CC2448}" sibTransId="{2E5E61A1-4A69-449B-A047-161EDF4C746E}"/>
    <dgm:cxn modelId="{FBA99DD0-F3A0-4996-9A53-FFC41FEE9B6C}" srcId="{62CF57C7-3876-4DE3-AF7B-5F1F4074BFC0}" destId="{7F7975D2-EE25-42D6-9047-DF7C1685F886}" srcOrd="3" destOrd="0" parTransId="{E4633B45-4CE3-4C46-85DD-6F5B957A8F8F}" sibTransId="{1900D557-B139-4DCB-9E6E-ED4E2172398A}"/>
    <dgm:cxn modelId="{1D4583E2-0AD4-48EB-8837-97D409C4590F}" type="presOf" srcId="{8C7A7996-DA2C-4E3A-AC09-F63832A74E42}" destId="{DC143CB7-5E48-4CDD-A2D5-A7AE6BA4C92F}" srcOrd="0" destOrd="0" presId="urn:microsoft.com/office/officeart/2005/8/layout/hChevron3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07CC3D1A-AB1A-4A57-BAAE-54BC2A3E4FAD}" type="presParOf" srcId="{81676447-0DE1-4C8C-BFD8-91BECD5320F5}" destId="{DC143CB7-5E48-4CDD-A2D5-A7AE6BA4C92F}" srcOrd="4" destOrd="0" presId="urn:microsoft.com/office/officeart/2005/8/layout/hChevron3"/>
    <dgm:cxn modelId="{68D6D779-287C-4A98-825E-346CE1C0C61E}" type="presParOf" srcId="{81676447-0DE1-4C8C-BFD8-91BECD5320F5}" destId="{C106198E-28DD-41C6-9868-668041BFF651}" srcOrd="5" destOrd="0" presId="urn:microsoft.com/office/officeart/2005/8/layout/hChevron3"/>
    <dgm:cxn modelId="{948C0E45-8F57-4F99-8653-9139D06F8EE7}" type="presParOf" srcId="{81676447-0DE1-4C8C-BFD8-91BECD5320F5}" destId="{2E8FFF6F-7811-4457-8ED1-C8005E9D1D6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8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C7A7996-DA2C-4E3A-AC09-F63832A74E42}">
      <dgm:prSet phldrT="[Texto]" custT="1"/>
      <dgm:spPr/>
      <dgm:t>
        <a:bodyPr/>
        <a:lstStyle/>
        <a:p>
          <a:r>
            <a:rPr lang="es-ES_tradnl" sz="1100" b="1"/>
            <a:t>Día 15</a:t>
          </a:r>
          <a:endParaRPr lang="es-ES" sz="1100" b="1"/>
        </a:p>
      </dgm:t>
    </dgm:pt>
    <dgm:pt modelId="{B9E0CA08-96F9-4F2A-B1CD-971123CC2448}" type="parTrans" cxnId="{B7020CC1-773D-4CAC-91BC-CC05B6AF2D0D}">
      <dgm:prSet/>
      <dgm:spPr/>
      <dgm:t>
        <a:bodyPr/>
        <a:lstStyle/>
        <a:p>
          <a:endParaRPr lang="es-ES"/>
        </a:p>
      </dgm:t>
    </dgm:pt>
    <dgm:pt modelId="{2E5E61A1-4A69-449B-A047-161EDF4C746E}" type="sibTrans" cxnId="{B7020CC1-773D-4CAC-91BC-CC05B6AF2D0D}">
      <dgm:prSet/>
      <dgm:spPr/>
      <dgm:t>
        <a:bodyPr/>
        <a:lstStyle/>
        <a:p>
          <a:endParaRPr lang="es-ES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4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4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DC143CB7-5E48-4CDD-A2D5-A7AE6BA4C92F}" type="pres">
      <dgm:prSet presAssocID="{8C7A7996-DA2C-4E3A-AC09-F63832A74E42}" presName="parTxOnly" presStyleLbl="node1" presStyleIdx="2" presStyleCnt="4">
        <dgm:presLayoutVars>
          <dgm:bulletEnabled val="1"/>
        </dgm:presLayoutVars>
      </dgm:prSet>
      <dgm:spPr/>
    </dgm:pt>
    <dgm:pt modelId="{C106198E-28DD-41C6-9868-668041BFF651}" type="pres">
      <dgm:prSet presAssocID="{2E5E61A1-4A69-449B-A047-161EDF4C746E}" presName="parSpace" presStyleCnt="0"/>
      <dgm:spPr/>
    </dgm:pt>
    <dgm:pt modelId="{2E8FFF6F-7811-4457-8ED1-C8005E9D1D61}" type="pres">
      <dgm:prSet presAssocID="{7F7975D2-EE25-42D6-9047-DF7C1685F886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B7020CC1-773D-4CAC-91BC-CC05B6AF2D0D}" srcId="{62CF57C7-3876-4DE3-AF7B-5F1F4074BFC0}" destId="{8C7A7996-DA2C-4E3A-AC09-F63832A74E42}" srcOrd="2" destOrd="0" parTransId="{B9E0CA08-96F9-4F2A-B1CD-971123CC2448}" sibTransId="{2E5E61A1-4A69-449B-A047-161EDF4C746E}"/>
    <dgm:cxn modelId="{FBA99DD0-F3A0-4996-9A53-FFC41FEE9B6C}" srcId="{62CF57C7-3876-4DE3-AF7B-5F1F4074BFC0}" destId="{7F7975D2-EE25-42D6-9047-DF7C1685F886}" srcOrd="3" destOrd="0" parTransId="{E4633B45-4CE3-4C46-85DD-6F5B957A8F8F}" sibTransId="{1900D557-B139-4DCB-9E6E-ED4E2172398A}"/>
    <dgm:cxn modelId="{1D4583E2-0AD4-48EB-8837-97D409C4590F}" type="presOf" srcId="{8C7A7996-DA2C-4E3A-AC09-F63832A74E42}" destId="{DC143CB7-5E48-4CDD-A2D5-A7AE6BA4C92F}" srcOrd="0" destOrd="0" presId="urn:microsoft.com/office/officeart/2005/8/layout/hChevron3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07CC3D1A-AB1A-4A57-BAAE-54BC2A3E4FAD}" type="presParOf" srcId="{81676447-0DE1-4C8C-BFD8-91BECD5320F5}" destId="{DC143CB7-5E48-4CDD-A2D5-A7AE6BA4C92F}" srcOrd="4" destOrd="0" presId="urn:microsoft.com/office/officeart/2005/8/layout/hChevron3"/>
    <dgm:cxn modelId="{68D6D779-287C-4A98-825E-346CE1C0C61E}" type="presParOf" srcId="{81676447-0DE1-4C8C-BFD8-91BECD5320F5}" destId="{C106198E-28DD-41C6-9868-668041BFF651}" srcOrd="5" destOrd="0" presId="urn:microsoft.com/office/officeart/2005/8/layout/hChevron3"/>
    <dgm:cxn modelId="{948C0E45-8F57-4F99-8653-9139D06F8EE7}" type="presParOf" srcId="{81676447-0DE1-4C8C-BFD8-91BECD5320F5}" destId="{2E8FFF6F-7811-4457-8ED1-C8005E9D1D6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/>
      <dgm:t>
        <a:bodyPr/>
        <a:lstStyle/>
        <a:p>
          <a:r>
            <a:rPr lang="es-ES_tradnl" sz="1100" b="1"/>
            <a:t>Basal</a:t>
          </a:r>
          <a:endParaRPr lang="es-ES" sz="1100" b="1"/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/>
      <dgm:t>
        <a:bodyPr/>
        <a:lstStyle/>
        <a:p>
          <a:r>
            <a:rPr lang="es-ES_tradnl" sz="1100" b="1"/>
            <a:t>Día X</a:t>
          </a:r>
          <a:endParaRPr lang="es-ES" sz="1100" b="1"/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/>
      <dgm:t>
        <a:bodyPr/>
        <a:lstStyle/>
        <a:p>
          <a:r>
            <a:rPr lang="es-ES_tradnl" sz="1100" b="1"/>
            <a:t>Día 57</a:t>
          </a:r>
          <a:endParaRPr lang="es-ES" sz="1100" b="1"/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6794211" y="0"/>
        <a:ext cx="3760479" cy="367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6794211" y="0"/>
        <a:ext cx="3760479" cy="367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6794211" y="0"/>
        <a:ext cx="3760479" cy="3679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3147" y="0"/>
          <a:ext cx="3157970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3147" y="0"/>
        <a:ext cx="3065979" cy="367963"/>
      </dsp:txXfrm>
    </dsp:sp>
    <dsp:sp modelId="{71FD6E41-81A0-4873-BC7C-B9B53096EC44}">
      <dsp:nvSpPr>
        <dsp:cNvPr id="0" name=""/>
        <dsp:cNvSpPr/>
      </dsp:nvSpPr>
      <dsp:spPr>
        <a:xfrm>
          <a:off x="2529523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3</a:t>
          </a:r>
          <a:endParaRPr lang="es-ES" sz="1100" b="1" kern="1200"/>
        </a:p>
      </dsp:txBody>
      <dsp:txXfrm>
        <a:off x="2713505" y="0"/>
        <a:ext cx="2790007" cy="367963"/>
      </dsp:txXfrm>
    </dsp:sp>
    <dsp:sp modelId="{DC143CB7-5E48-4CDD-A2D5-A7AE6BA4C92F}">
      <dsp:nvSpPr>
        <dsp:cNvPr id="0" name=""/>
        <dsp:cNvSpPr/>
      </dsp:nvSpPr>
      <dsp:spPr>
        <a:xfrm>
          <a:off x="5055899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</a:t>
          </a:r>
          <a:endParaRPr lang="es-ES" sz="1100" b="1" kern="1200"/>
        </a:p>
      </dsp:txBody>
      <dsp:txXfrm>
        <a:off x="5239881" y="0"/>
        <a:ext cx="2790007" cy="367963"/>
      </dsp:txXfrm>
    </dsp:sp>
    <dsp:sp modelId="{2E8FFF6F-7811-4457-8ED1-C8005E9D1D61}">
      <dsp:nvSpPr>
        <dsp:cNvPr id="0" name=""/>
        <dsp:cNvSpPr/>
      </dsp:nvSpPr>
      <dsp:spPr>
        <a:xfrm>
          <a:off x="7582275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60</a:t>
          </a:r>
          <a:endParaRPr lang="es-ES" sz="1100" b="1" kern="1200"/>
        </a:p>
      </dsp:txBody>
      <dsp:txXfrm>
        <a:off x="7766257" y="0"/>
        <a:ext cx="2790007" cy="367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3147" y="0"/>
          <a:ext cx="3157970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3147" y="0"/>
        <a:ext cx="3065979" cy="367963"/>
      </dsp:txXfrm>
    </dsp:sp>
    <dsp:sp modelId="{71FD6E41-81A0-4873-BC7C-B9B53096EC44}">
      <dsp:nvSpPr>
        <dsp:cNvPr id="0" name=""/>
        <dsp:cNvSpPr/>
      </dsp:nvSpPr>
      <dsp:spPr>
        <a:xfrm>
          <a:off x="2529523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2713505" y="0"/>
        <a:ext cx="2790007" cy="367963"/>
      </dsp:txXfrm>
    </dsp:sp>
    <dsp:sp modelId="{DC143CB7-5E48-4CDD-A2D5-A7AE6BA4C92F}">
      <dsp:nvSpPr>
        <dsp:cNvPr id="0" name=""/>
        <dsp:cNvSpPr/>
      </dsp:nvSpPr>
      <dsp:spPr>
        <a:xfrm>
          <a:off x="5055899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15</a:t>
          </a:r>
          <a:endParaRPr lang="es-ES" sz="1100" b="1" kern="1200"/>
        </a:p>
      </dsp:txBody>
      <dsp:txXfrm>
        <a:off x="5239881" y="0"/>
        <a:ext cx="2790007" cy="367963"/>
      </dsp:txXfrm>
    </dsp:sp>
    <dsp:sp modelId="{2E8FFF6F-7811-4457-8ED1-C8005E9D1D61}">
      <dsp:nvSpPr>
        <dsp:cNvPr id="0" name=""/>
        <dsp:cNvSpPr/>
      </dsp:nvSpPr>
      <dsp:spPr>
        <a:xfrm>
          <a:off x="7582275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7766257" y="0"/>
        <a:ext cx="2790007" cy="3679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3147" y="0"/>
          <a:ext cx="3157970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3147" y="0"/>
        <a:ext cx="3065979" cy="367963"/>
      </dsp:txXfrm>
    </dsp:sp>
    <dsp:sp modelId="{71FD6E41-81A0-4873-BC7C-B9B53096EC44}">
      <dsp:nvSpPr>
        <dsp:cNvPr id="0" name=""/>
        <dsp:cNvSpPr/>
      </dsp:nvSpPr>
      <dsp:spPr>
        <a:xfrm>
          <a:off x="2529523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2713505" y="0"/>
        <a:ext cx="2790007" cy="367963"/>
      </dsp:txXfrm>
    </dsp:sp>
    <dsp:sp modelId="{DC143CB7-5E48-4CDD-A2D5-A7AE6BA4C92F}">
      <dsp:nvSpPr>
        <dsp:cNvPr id="0" name=""/>
        <dsp:cNvSpPr/>
      </dsp:nvSpPr>
      <dsp:spPr>
        <a:xfrm>
          <a:off x="5055899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15</a:t>
          </a:r>
          <a:endParaRPr lang="es-ES" sz="1100" b="1" kern="1200"/>
        </a:p>
      </dsp:txBody>
      <dsp:txXfrm>
        <a:off x="5239881" y="0"/>
        <a:ext cx="2790007" cy="367963"/>
      </dsp:txXfrm>
    </dsp:sp>
    <dsp:sp modelId="{2E8FFF6F-7811-4457-8ED1-C8005E9D1D61}">
      <dsp:nvSpPr>
        <dsp:cNvPr id="0" name=""/>
        <dsp:cNvSpPr/>
      </dsp:nvSpPr>
      <dsp:spPr>
        <a:xfrm>
          <a:off x="7582275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7766257" y="0"/>
        <a:ext cx="2790007" cy="3679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3147" y="0"/>
          <a:ext cx="3157970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3147" y="0"/>
        <a:ext cx="3065979" cy="367963"/>
      </dsp:txXfrm>
    </dsp:sp>
    <dsp:sp modelId="{71FD6E41-81A0-4873-BC7C-B9B53096EC44}">
      <dsp:nvSpPr>
        <dsp:cNvPr id="0" name=""/>
        <dsp:cNvSpPr/>
      </dsp:nvSpPr>
      <dsp:spPr>
        <a:xfrm>
          <a:off x="2529523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8</a:t>
          </a:r>
          <a:endParaRPr lang="es-ES" sz="1100" b="1" kern="1200"/>
        </a:p>
      </dsp:txBody>
      <dsp:txXfrm>
        <a:off x="2713505" y="0"/>
        <a:ext cx="2790007" cy="367963"/>
      </dsp:txXfrm>
    </dsp:sp>
    <dsp:sp modelId="{DC143CB7-5E48-4CDD-A2D5-A7AE6BA4C92F}">
      <dsp:nvSpPr>
        <dsp:cNvPr id="0" name=""/>
        <dsp:cNvSpPr/>
      </dsp:nvSpPr>
      <dsp:spPr>
        <a:xfrm>
          <a:off x="5055899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15</a:t>
          </a:r>
          <a:endParaRPr lang="es-ES" sz="1100" b="1" kern="1200"/>
        </a:p>
      </dsp:txBody>
      <dsp:txXfrm>
        <a:off x="5239881" y="0"/>
        <a:ext cx="2790007" cy="367963"/>
      </dsp:txXfrm>
    </dsp:sp>
    <dsp:sp modelId="{2E8FFF6F-7811-4457-8ED1-C8005E9D1D61}">
      <dsp:nvSpPr>
        <dsp:cNvPr id="0" name=""/>
        <dsp:cNvSpPr/>
      </dsp:nvSpPr>
      <dsp:spPr>
        <a:xfrm>
          <a:off x="7582275" y="0"/>
          <a:ext cx="3157970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7766257" y="0"/>
        <a:ext cx="2790007" cy="3679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Basal</a:t>
          </a:r>
          <a:endParaRPr lang="es-ES" sz="1100" b="1" kern="1200"/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X</a:t>
          </a:r>
          <a:endParaRPr lang="es-ES" sz="1100" b="1" kern="1200"/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/>
            <a:t>Día 57</a:t>
          </a:r>
          <a:endParaRPr lang="es-ES" sz="1100" b="1" kern="1200"/>
        </a:p>
      </dsp:txBody>
      <dsp:txXfrm>
        <a:off x="6794211" y="0"/>
        <a:ext cx="3760479" cy="367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0T07:52:39.3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35,'15'-1,"1"-1,-1 0,23-6,26-4,437 3,-313 11,404-3,496 4,-582 11,276 2,-519-18,539 4,-348 27,78 1,815-31,-1320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AB6C667-452E-4C69-A72C-7437D76A16A4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5C95474-CC78-4FFE-8E65-6E86703F9F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35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344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AABF4912-84C5-4C16-AF18-EAE855EE07ED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4318">
                <a:defRPr/>
              </a:pPr>
              <a:t>28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096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s-ES_tradnl"/>
              <a:t>Datos eficacia de KLIR (</a:t>
            </a:r>
            <a:r>
              <a:rPr lang="es-ES_tradnl" err="1"/>
              <a:t>Interim</a:t>
            </a:r>
            <a:r>
              <a:rPr lang="es-ES_tradnl"/>
              <a:t> </a:t>
            </a:r>
            <a:r>
              <a:rPr lang="es-ES_tradnl" err="1"/>
              <a:t>analysis</a:t>
            </a:r>
            <a:r>
              <a:rPr lang="es-ES_tradnl"/>
              <a:t> en N=320, 8w): </a:t>
            </a:r>
            <a:r>
              <a:rPr lang="es-ES" b="1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70.3% de reducción de lesiones </a:t>
            </a: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(de 6.4 a 1.9 lesiones por paciente)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713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33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38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010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38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719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 sz="1800" b="1">
                <a:solidFill>
                  <a:schemeClr val="accent1"/>
                </a:solidFill>
              </a:rPr>
              <a:t>Sensibilización:</a:t>
            </a:r>
          </a:p>
          <a:p>
            <a:pPr>
              <a:spcAft>
                <a:spcPts val="600"/>
              </a:spcAft>
            </a:pPr>
            <a:r>
              <a:rPr lang="es-ES" sz="1800">
                <a:solidFill>
                  <a:schemeClr val="accent1"/>
                </a:solidFill>
              </a:rPr>
              <a:t>El objetivo principal fue determinar el potencial de la pomada </a:t>
            </a:r>
            <a:r>
              <a:rPr lang="es-ES" sz="1800" err="1">
                <a:solidFill>
                  <a:schemeClr val="accent1"/>
                </a:solidFill>
              </a:rPr>
              <a:t>tirbanibulina</a:t>
            </a:r>
            <a:r>
              <a:rPr lang="es-ES" sz="1800">
                <a:solidFill>
                  <a:schemeClr val="accent1"/>
                </a:solidFill>
              </a:rPr>
              <a:t> 1% para inducir la sensibilización mediante la aplicación tópica repetida en la piel de voluntarios sanos en condiciones controladas</a:t>
            </a:r>
          </a:p>
          <a:p>
            <a:pPr defTabSz="914318">
              <a:spcAft>
                <a:spcPts val="600"/>
              </a:spcAft>
              <a:defRPr/>
            </a:pPr>
            <a:r>
              <a:rPr lang="es-ES" sz="1800">
                <a:solidFill>
                  <a:schemeClr val="accent1"/>
                </a:solidFill>
              </a:rPr>
              <a:t>Métodos: Pomada de </a:t>
            </a:r>
            <a:r>
              <a:rPr lang="es-ES" sz="1800" err="1">
                <a:solidFill>
                  <a:schemeClr val="accent1"/>
                </a:solidFill>
              </a:rPr>
              <a:t>tirbanibulina</a:t>
            </a:r>
            <a:r>
              <a:rPr lang="es-ES" sz="1800">
                <a:solidFill>
                  <a:schemeClr val="accent1"/>
                </a:solidFill>
              </a:rPr>
              <a:t> 1%, vehículo y solución salina 0,9% (control negativo) aplicado en tres áreas adyacentes, asignadas al azar, de 2x2 cm</a:t>
            </a:r>
            <a:r>
              <a:rPr lang="es-ES" sz="1800" baseline="30000">
                <a:solidFill>
                  <a:schemeClr val="accent1"/>
                </a:solidFill>
              </a:rPr>
              <a:t>2</a:t>
            </a:r>
            <a:r>
              <a:rPr lang="es-ES" sz="1800">
                <a:solidFill>
                  <a:schemeClr val="accent1"/>
                </a:solidFill>
              </a:rPr>
              <a:t> en el lado izquierdo o derecho del área infraescapular del participante en condiciones de parche abierto. Durante la Fase de Inducción, cada producto se aplicó 3 veces por semana durante 3 semanas. Después de un período de descanso (10-14 días), los sujetos entraron en la Fase de </a:t>
            </a:r>
            <a:r>
              <a:rPr lang="es-ES" sz="1800" err="1">
                <a:solidFill>
                  <a:schemeClr val="accent1"/>
                </a:solidFill>
              </a:rPr>
              <a:t>Challenge</a:t>
            </a:r>
            <a:r>
              <a:rPr lang="es-ES" sz="1800">
                <a:solidFill>
                  <a:schemeClr val="accent1"/>
                </a:solidFill>
              </a:rPr>
              <a:t>, durante la cual los productos se aplicaron 1 vez en un área </a:t>
            </a:r>
            <a:r>
              <a:rPr lang="es-ES" sz="1800" err="1">
                <a:solidFill>
                  <a:schemeClr val="accent1"/>
                </a:solidFill>
              </a:rPr>
              <a:t>naïve</a:t>
            </a:r>
            <a:r>
              <a:rPr lang="es-ES" sz="1800">
                <a:solidFill>
                  <a:schemeClr val="accent1"/>
                </a:solidFill>
              </a:rPr>
              <a:t> en el lado opuesto de la espalda y se retiraron 48 horas después. Los participantes que mostraron signos de sensibilización por contacto durante esta fase se desafiaron de nuevo en un área </a:t>
            </a:r>
            <a:r>
              <a:rPr lang="es-ES" sz="1800" err="1">
                <a:solidFill>
                  <a:schemeClr val="accent1"/>
                </a:solidFill>
              </a:rPr>
              <a:t>naïve</a:t>
            </a:r>
            <a:r>
              <a:rPr lang="es-ES" sz="1800">
                <a:solidFill>
                  <a:schemeClr val="accent1"/>
                </a:solidFill>
              </a:rPr>
              <a:t> adicional ≥2 semanas después.</a:t>
            </a:r>
          </a:p>
          <a:p>
            <a:pPr defTabSz="914318">
              <a:spcAft>
                <a:spcPts val="600"/>
              </a:spcAft>
              <a:defRPr/>
            </a:pPr>
            <a:r>
              <a:rPr lang="es-ES" sz="1800">
                <a:solidFill>
                  <a:schemeClr val="accent1"/>
                </a:solidFill>
              </a:rPr>
              <a:t>Las áreas tratadas fueron evaluadas antes de cada aplicación durante la fase de inducción y a los 30 minutos, 24, 48 y 72 horas después de la eliminación de los productos durante la fase de </a:t>
            </a:r>
            <a:r>
              <a:rPr lang="es-ES" sz="1800" err="1">
                <a:solidFill>
                  <a:schemeClr val="accent1"/>
                </a:solidFill>
              </a:rPr>
              <a:t>Challenge</a:t>
            </a:r>
            <a:r>
              <a:rPr lang="es-ES" sz="1800">
                <a:solidFill>
                  <a:schemeClr val="accent1"/>
                </a:solidFill>
              </a:rPr>
              <a:t>. </a:t>
            </a:r>
          </a:p>
          <a:p>
            <a:pPr algn="l"/>
            <a:r>
              <a:rPr lang="es-ES" sz="1800">
                <a:solidFill>
                  <a:schemeClr val="accent1"/>
                </a:solidFill>
                <a:latin typeface="+mj-lt"/>
              </a:rPr>
              <a:t>La irritación durante la fase de inducción fue significativamente más altas en los sitios tratados con </a:t>
            </a:r>
            <a:r>
              <a:rPr lang="es-ES" sz="1800" err="1">
                <a:solidFill>
                  <a:schemeClr val="accent1"/>
                </a:solidFill>
                <a:latin typeface="+mj-lt"/>
              </a:rPr>
              <a:t>tirbanibulina</a:t>
            </a:r>
            <a:r>
              <a:rPr lang="es-ES" sz="1800">
                <a:solidFill>
                  <a:schemeClr val="accent1"/>
                </a:solidFill>
                <a:latin typeface="+mj-lt"/>
              </a:rPr>
              <a:t> en comparación con las áreas tratadas con vehículo y solución salina. </a:t>
            </a:r>
          </a:p>
          <a:p>
            <a:pPr algn="l"/>
            <a:r>
              <a:rPr lang="es-ES" sz="1800">
                <a:solidFill>
                  <a:srgbClr val="000000"/>
                </a:solidFill>
                <a:latin typeface="AdvPS8C2A"/>
              </a:rPr>
              <a:t>Las respuestas observadas durante la fase de </a:t>
            </a:r>
            <a:r>
              <a:rPr lang="es-ES" sz="1800" err="1">
                <a:solidFill>
                  <a:srgbClr val="000000"/>
                </a:solidFill>
                <a:latin typeface="AdvPS8C2A"/>
              </a:rPr>
              <a:t>challenge</a:t>
            </a:r>
            <a:r>
              <a:rPr lang="es-ES" sz="1800">
                <a:solidFill>
                  <a:srgbClr val="000000"/>
                </a:solidFill>
                <a:latin typeface="AdvPS8C2A"/>
              </a:rPr>
              <a:t>, fueron las esperadas y consistentes con las observadas en los estudios de fase 3. Aunque esta respuesta apunta a un potencial de irritación por contacto, no hubo evidencia de sensibilización.
</a:t>
            </a:r>
            <a:endParaRPr lang="es-ES" sz="1800">
              <a:solidFill>
                <a:schemeClr val="accent1"/>
              </a:solidFill>
            </a:endParaRPr>
          </a:p>
          <a:p>
            <a:pPr defTabSz="914318">
              <a:spcAft>
                <a:spcPts val="600"/>
              </a:spcAft>
              <a:defRPr/>
            </a:pPr>
            <a:endParaRPr lang="es-ES" sz="180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es-ES" sz="1800">
              <a:solidFill>
                <a:schemeClr val="accent1"/>
              </a:solidFill>
            </a:endParaRPr>
          </a:p>
          <a:p>
            <a:pPr algn="l"/>
            <a:endParaRPr lang="es-ES" sz="1800">
              <a:latin typeface="AdvPSA536"/>
            </a:endParaRPr>
          </a:p>
          <a:p>
            <a:pPr algn="l"/>
            <a:endParaRPr lang="es-ES" sz="1800">
              <a:latin typeface="AdvPSA536"/>
            </a:endParaRPr>
          </a:p>
          <a:p>
            <a:pPr>
              <a:spcAft>
                <a:spcPts val="600"/>
              </a:spcAft>
            </a:pPr>
            <a:r>
              <a:rPr lang="es-ES" sz="1800" b="1">
                <a:solidFill>
                  <a:schemeClr val="accent1"/>
                </a:solidFill>
              </a:rPr>
              <a:t>Fototoxicidad: </a:t>
            </a:r>
          </a:p>
          <a:p>
            <a:pPr>
              <a:spcAft>
                <a:spcPts val="600"/>
              </a:spcAft>
            </a:pPr>
            <a:r>
              <a:rPr lang="es-ES" sz="1800">
                <a:solidFill>
                  <a:schemeClr val="accent1"/>
                </a:solidFill>
              </a:rPr>
              <a:t>La dosis eritematosa mínima (MED) se determinó primero para cada participante. Se delimitó un área de aprox. 50 cm</a:t>
            </a:r>
            <a:r>
              <a:rPr lang="es-ES" sz="1800" baseline="30000">
                <a:solidFill>
                  <a:schemeClr val="accent1"/>
                </a:solidFill>
              </a:rPr>
              <a:t>2</a:t>
            </a:r>
            <a:r>
              <a:rPr lang="es-ES" sz="1800">
                <a:solidFill>
                  <a:schemeClr val="accent1"/>
                </a:solidFill>
              </a:rPr>
              <a:t> en el área infraescapular, dividida en seis áreas iguales. Las áreas fueron irradiadas sucesivamente con luz ultravioleta de espectro completo (UVA / UVB), cada área recibió una dosis UV 25% mayor que el anterior. Las áreas se evaluaron 2 días después de la irradiación, y la menor exposición que indujo eritema se seleccionó como MED. </a:t>
            </a:r>
          </a:p>
          <a:p>
            <a:pPr>
              <a:spcAft>
                <a:spcPts val="600"/>
              </a:spcAft>
            </a:pPr>
            <a:r>
              <a:rPr lang="es-ES" sz="1800">
                <a:solidFill>
                  <a:schemeClr val="accent1"/>
                </a:solidFill>
              </a:rPr>
              <a:t>Para evaluar la fototoxicidad, se delimitaron 4 áreas de aplicación de 2x2 cm</a:t>
            </a:r>
            <a:r>
              <a:rPr lang="es-ES" sz="1800" baseline="30000">
                <a:solidFill>
                  <a:schemeClr val="accent1"/>
                </a:solidFill>
              </a:rPr>
              <a:t>2</a:t>
            </a:r>
            <a:r>
              <a:rPr lang="es-ES" sz="1800">
                <a:solidFill>
                  <a:schemeClr val="accent1"/>
                </a:solidFill>
              </a:rPr>
              <a:t> cada uno (diferentes de los utilizados para la determinación de la MED) en el área infraescapular de cada participante. Se delimitó una área adicional como control. </a:t>
            </a:r>
          </a:p>
          <a:p>
            <a:pPr>
              <a:spcAft>
                <a:spcPts val="600"/>
              </a:spcAft>
            </a:pPr>
            <a:r>
              <a:rPr lang="es-ES" sz="1800">
                <a:solidFill>
                  <a:schemeClr val="accent1"/>
                </a:solidFill>
              </a:rPr>
              <a:t>El día 1, se aplicó pomada de </a:t>
            </a:r>
            <a:r>
              <a:rPr lang="es-ES" sz="1800" err="1">
                <a:solidFill>
                  <a:schemeClr val="accent1"/>
                </a:solidFill>
              </a:rPr>
              <a:t>tirbanibulina</a:t>
            </a:r>
            <a:r>
              <a:rPr lang="es-ES" sz="1800">
                <a:solidFill>
                  <a:schemeClr val="accent1"/>
                </a:solidFill>
              </a:rPr>
              <a:t> al 1% y vehículo en dos áreas cada uno, asignados al azar. El área de control se dejó sin tratar. Las áreas tratadas se mantuvieron en condiciones de parche </a:t>
            </a:r>
            <a:r>
              <a:rPr lang="es-ES" sz="1800" err="1">
                <a:solidFill>
                  <a:schemeClr val="accent1"/>
                </a:solidFill>
              </a:rPr>
              <a:t>semi-oclusivo</a:t>
            </a:r>
            <a:r>
              <a:rPr lang="es-ES" sz="1800">
                <a:solidFill>
                  <a:schemeClr val="accent1"/>
                </a:solidFill>
              </a:rPr>
              <a:t> durante aproximadamente 24 horas. El día 2, se retiraron 214 parches y se irradió un área por producto (más el área de control) con 16 J / cm2 de UVA seguido de 0,5 veces el tiempo necesario para producir la MED.</a:t>
            </a:r>
          </a:p>
          <a:p>
            <a:pPr defTabSz="914318">
              <a:spcAft>
                <a:spcPts val="600"/>
              </a:spcAft>
              <a:defRPr/>
            </a:pPr>
            <a:r>
              <a:rPr lang="es-ES" sz="1800">
                <a:solidFill>
                  <a:schemeClr val="accent1"/>
                </a:solidFill>
              </a:rPr>
              <a:t>- Ningún sujeto desarrolló edema; por lo tanto, </a:t>
            </a:r>
            <a:r>
              <a:rPr lang="es-ES" sz="1800" b="1">
                <a:solidFill>
                  <a:schemeClr val="accent1"/>
                </a:solidFill>
              </a:rPr>
              <a:t>ninguno cumplió con los criterios de fototoxicidad</a:t>
            </a:r>
            <a:r>
              <a:rPr lang="es-ES" sz="1800">
                <a:solidFill>
                  <a:schemeClr val="accent1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endParaRPr lang="es-ES" sz="180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s-ES" sz="1800" b="1">
                <a:solidFill>
                  <a:schemeClr val="accent1"/>
                </a:solidFill>
              </a:rPr>
              <a:t>Fotoalergia: </a:t>
            </a:r>
          </a:p>
          <a:p>
            <a:pPr>
              <a:spcAft>
                <a:spcPts val="600"/>
              </a:spcAft>
            </a:pPr>
            <a:r>
              <a:rPr lang="es-ES" sz="1800">
                <a:solidFill>
                  <a:schemeClr val="accent1"/>
                </a:solidFill>
              </a:rPr>
              <a:t>Determinación de la dosis eritematosa mínima (MED)</a:t>
            </a:r>
          </a:p>
          <a:p>
            <a:pPr>
              <a:spcAft>
                <a:spcPts val="600"/>
              </a:spcAft>
            </a:pPr>
            <a:r>
              <a:rPr lang="es-ES" sz="1800" b="1">
                <a:solidFill>
                  <a:schemeClr val="accent1"/>
                </a:solidFill>
              </a:rPr>
              <a:t>Fase de Inducción. </a:t>
            </a:r>
            <a:r>
              <a:rPr lang="es-ES" sz="1800">
                <a:solidFill>
                  <a:schemeClr val="accent1"/>
                </a:solidFill>
              </a:rPr>
              <a:t>Se delimitaron a un lado del área infraescapular 4 áreas de prueba </a:t>
            </a:r>
            <a:r>
              <a:rPr lang="es-ES" sz="1800" err="1">
                <a:solidFill>
                  <a:schemeClr val="accent1"/>
                </a:solidFill>
              </a:rPr>
              <a:t>naïve</a:t>
            </a:r>
            <a:r>
              <a:rPr lang="es-ES" sz="1800">
                <a:solidFill>
                  <a:schemeClr val="accent1"/>
                </a:solidFill>
              </a:rPr>
              <a:t> de 2x2 cm</a:t>
            </a:r>
            <a:r>
              <a:rPr lang="es-ES" sz="1800" baseline="30000">
                <a:solidFill>
                  <a:schemeClr val="accent1"/>
                </a:solidFill>
              </a:rPr>
              <a:t>2</a:t>
            </a:r>
            <a:r>
              <a:rPr lang="es-ES" sz="1800">
                <a:solidFill>
                  <a:schemeClr val="accent1"/>
                </a:solidFill>
              </a:rPr>
              <a:t> cada una. En el día 1, la pomada de </a:t>
            </a:r>
            <a:r>
              <a:rPr lang="es-ES" sz="1800" err="1">
                <a:solidFill>
                  <a:schemeClr val="accent1"/>
                </a:solidFill>
              </a:rPr>
              <a:t>tirbanibulina</a:t>
            </a:r>
            <a:r>
              <a:rPr lang="es-ES" sz="1800">
                <a:solidFill>
                  <a:schemeClr val="accent1"/>
                </a:solidFill>
              </a:rPr>
              <a:t> al 1% y el vehículo se asignaron aleatoriamente a 2 áreas cada uno. Se designó un área por producto para la irradiación. Los productos se aplicaron 2 veces por semana durante 3 semanas. Después de cada aplicación, las áreas se dejaron en condiciones de parche abierto durante aproximadamente 24 horas, después de lo cual, las áreas designadas para la irradiación fueron expuestas a dos veces la MED del participante. Los participantes que completaron la Fase de Inducción entraron en un período de descanso (10-17 días), seguido de la Fase de </a:t>
            </a:r>
            <a:r>
              <a:rPr lang="es-ES" sz="1800" err="1">
                <a:solidFill>
                  <a:schemeClr val="accent1"/>
                </a:solidFill>
              </a:rPr>
              <a:t>Challenge</a:t>
            </a:r>
            <a:r>
              <a:rPr lang="es-ES" sz="1800">
                <a:solidFill>
                  <a:schemeClr val="accent1"/>
                </a:solidFill>
              </a:rPr>
              <a:t>, en la que se evaluó la fotoalergia.</a:t>
            </a:r>
          </a:p>
          <a:p>
            <a:pPr>
              <a:spcAft>
                <a:spcPts val="600"/>
              </a:spcAft>
            </a:pPr>
            <a:r>
              <a:rPr lang="es-ES" sz="1800" b="1">
                <a:solidFill>
                  <a:schemeClr val="accent1"/>
                </a:solidFill>
              </a:rPr>
              <a:t>Fase de </a:t>
            </a:r>
            <a:r>
              <a:rPr lang="es-ES" sz="1800" b="1" err="1">
                <a:solidFill>
                  <a:schemeClr val="accent1"/>
                </a:solidFill>
              </a:rPr>
              <a:t>Challenge</a:t>
            </a:r>
            <a:r>
              <a:rPr lang="es-ES" sz="1800" b="1">
                <a:solidFill>
                  <a:schemeClr val="accent1"/>
                </a:solidFill>
              </a:rPr>
              <a:t>:</a:t>
            </a:r>
            <a:r>
              <a:rPr lang="es-ES" sz="1800">
                <a:solidFill>
                  <a:schemeClr val="accent1"/>
                </a:solidFill>
              </a:rPr>
              <a:t> Se delimitaron 4 áreas de prueba </a:t>
            </a:r>
            <a:r>
              <a:rPr lang="es-ES" sz="1800" err="1">
                <a:solidFill>
                  <a:schemeClr val="accent1"/>
                </a:solidFill>
              </a:rPr>
              <a:t>naïve</a:t>
            </a:r>
            <a:r>
              <a:rPr lang="es-ES" sz="1800">
                <a:solidFill>
                  <a:schemeClr val="accent1"/>
                </a:solidFill>
              </a:rPr>
              <a:t> (2x2 cm</a:t>
            </a:r>
            <a:r>
              <a:rPr lang="es-ES" sz="1800" baseline="30000">
                <a:solidFill>
                  <a:schemeClr val="accent1"/>
                </a:solidFill>
              </a:rPr>
              <a:t>2</a:t>
            </a:r>
            <a:r>
              <a:rPr lang="es-ES" sz="1800">
                <a:solidFill>
                  <a:schemeClr val="accent1"/>
                </a:solidFill>
              </a:rPr>
              <a:t> cada una) y un área de control adicional en el área infraescapular de cada participante. La </a:t>
            </a:r>
            <a:r>
              <a:rPr lang="es-ES" sz="1800" err="1">
                <a:solidFill>
                  <a:schemeClr val="accent1"/>
                </a:solidFill>
              </a:rPr>
              <a:t>tirbanibulina</a:t>
            </a:r>
            <a:r>
              <a:rPr lang="es-ES" sz="1800">
                <a:solidFill>
                  <a:schemeClr val="accent1"/>
                </a:solidFill>
              </a:rPr>
              <a:t> y el vehículo se aplicaron una vez a dos áreas asignadas al azar cada uno y se dejaron en condiciones de parche abierto. Aproximadamente 24 horas después, se irradió un área por producto y el área de control. Si se observaba una respuesta cutánea, los sujetos podían ser desafiados de nuevo tan pronto como la reacción se resolviera.</a:t>
            </a:r>
          </a:p>
          <a:p>
            <a:pPr defTabSz="914318">
              <a:spcAft>
                <a:spcPts val="600"/>
              </a:spcAft>
              <a:defRPr/>
            </a:pPr>
            <a:r>
              <a:rPr lang="es-ES" sz="1800">
                <a:solidFill>
                  <a:schemeClr val="accent1"/>
                </a:solidFill>
                <a:latin typeface="+mj-lt"/>
              </a:rPr>
              <a:t>No hubo reacciones que sugirieran fotoalergia, por lo que no se requirieron nuevos desafíos.</a:t>
            </a:r>
          </a:p>
          <a:p>
            <a:pPr>
              <a:spcAft>
                <a:spcPts val="600"/>
              </a:spcAft>
            </a:pPr>
            <a:endParaRPr lang="es-ES" sz="1800">
              <a:solidFill>
                <a:schemeClr val="accent1"/>
              </a:solidFill>
            </a:endParaRPr>
          </a:p>
          <a:p>
            <a:endParaRPr lang="es-ES" sz="1800">
              <a:latin typeface="AdvPS8C2A"/>
            </a:endParaRPr>
          </a:p>
          <a:p>
            <a:pPr marL="285724" indent="-285724">
              <a:buFontTx/>
              <a:buChar char="-"/>
            </a:pPr>
            <a:endParaRPr lang="es-ES" sz="1800">
              <a:latin typeface="AdvPS8C2A"/>
            </a:endParaRPr>
          </a:p>
          <a:p>
            <a:pPr algn="l"/>
            <a:r>
              <a:rPr lang="en-US" sz="1800">
                <a:latin typeface="AdvPS8C2A"/>
              </a:rPr>
              <a:t>In conclusion, the evidence provided by this set of phase 1 studies shows that </a:t>
            </a:r>
            <a:r>
              <a:rPr lang="en-US" sz="1800" err="1">
                <a:latin typeface="AdvPS8C2A"/>
              </a:rPr>
              <a:t>tirbanibulin</a:t>
            </a:r>
            <a:r>
              <a:rPr lang="en-US" sz="1800">
                <a:latin typeface="AdvPS8C2A"/>
              </a:rPr>
              <a:t> 1% ointment lacks sensitization and phototoxic or photoallergic potential, and supports the safety of its topical application.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441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413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42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82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s-ES_tradnl"/>
              <a:t>Estudio KLIR (</a:t>
            </a:r>
            <a:r>
              <a:rPr lang="es-ES_tradnl" err="1"/>
              <a:t>interim</a:t>
            </a:r>
            <a:r>
              <a:rPr lang="es-ES_tradnl"/>
              <a:t> análisis, N=320, 8w)::</a:t>
            </a:r>
            <a:r>
              <a:rPr lang="es-ES_tradnl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97% de los pacientes </a:t>
            </a:r>
            <a:r>
              <a:rPr lang="es-ES_tradnl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considerarían </a:t>
            </a:r>
            <a:r>
              <a:rPr lang="es-ES_tradnl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 </a:t>
            </a:r>
            <a:r>
              <a:rPr lang="es-ES_tradnl" b="1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tirbanibulina</a:t>
            </a:r>
            <a:r>
              <a:rPr lang="es-ES_tradnl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nuevo </a:t>
            </a:r>
            <a:r>
              <a:rPr lang="es-ES_tradnl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tratamiento de lesiones de QA (aún no publicado).</a:t>
            </a:r>
            <a:endParaRPr lang="es-ES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058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52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13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5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41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53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953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54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64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In current guidelines, no clear recommendations are made about which treatment is preferred.  </a:t>
            </a:r>
            <a:r>
              <a:rPr lang="en-US" b="1">
                <a:latin typeface="Century Gothic" panose="020B0502020202020204" pitchFamily="34" charset="0"/>
              </a:rPr>
              <a:t>Evidence from randomized trials with direct comparison between treatments and with long-term follow-up is scarce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We investigated the effectiveness of four frequently used field-directed treatments (for multiple lesions in a continuous area). Patients with a clinical diagnosis of five or more actinic keratosis lesions (all grades I-III) on the head, involving one continuous area of 25 to 100 cm2, were enrolled at four Dutch hospitals. Patients were randomly assigned to treatment with 5% fluorouracil cream, 5% imiquimod cream, methyl </a:t>
            </a:r>
            <a:r>
              <a:rPr lang="en-US" err="1">
                <a:latin typeface="Century Gothic" panose="020B0502020202020204" pitchFamily="34" charset="0"/>
              </a:rPr>
              <a:t>aminolevulinate</a:t>
            </a:r>
            <a:r>
              <a:rPr lang="en-US">
                <a:latin typeface="Century Gothic" panose="020B0502020202020204" pitchFamily="34" charset="0"/>
              </a:rPr>
              <a:t> photodynamic therapy (MAL-PDT), or 0.015% </a:t>
            </a:r>
            <a:r>
              <a:rPr lang="en-US" err="1">
                <a:latin typeface="Century Gothic" panose="020B0502020202020204" pitchFamily="34" charset="0"/>
              </a:rPr>
              <a:t>ingenol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mebutate</a:t>
            </a:r>
            <a:r>
              <a:rPr lang="en-US">
                <a:latin typeface="Century Gothic" panose="020B0502020202020204" pitchFamily="34" charset="0"/>
              </a:rPr>
              <a:t> gel. </a:t>
            </a:r>
          </a:p>
          <a:p>
            <a:r>
              <a:rPr lang="en-US">
                <a:latin typeface="Century Gothic" panose="020B0502020202020204" pitchFamily="34" charset="0"/>
              </a:rPr>
              <a:t>The primary outcome was the </a:t>
            </a:r>
            <a:r>
              <a:rPr lang="en-US" b="1">
                <a:latin typeface="Century Gothic" panose="020B0502020202020204" pitchFamily="34" charset="0"/>
              </a:rPr>
              <a:t>proportion of patients with a reduction of 75% or more in the number of actinic keratosis lesions from baseline to 12 months after the end of treatment</a:t>
            </a:r>
            <a:r>
              <a:rPr lang="en-US">
                <a:latin typeface="Century Gothic" panose="020B0502020202020204" pitchFamily="34" charset="0"/>
              </a:rPr>
              <a:t>. Both a modified intention-to-treat analysis and a </a:t>
            </a:r>
            <a:r>
              <a:rPr lang="en-US" err="1">
                <a:latin typeface="Century Gothic" panose="020B0502020202020204" pitchFamily="34" charset="0"/>
              </a:rPr>
              <a:t>perprotocol</a:t>
            </a:r>
            <a:r>
              <a:rPr lang="en-US">
                <a:latin typeface="Century Gothic" panose="020B0502020202020204" pitchFamily="34" charset="0"/>
              </a:rPr>
              <a:t> analysis were performed.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In all patients, superficial curettage of all actinic keratosis lesions was performed manually before every treatment or retreatment, and patients did not receive anesthesia.</a:t>
            </a:r>
          </a:p>
          <a:p>
            <a:r>
              <a:rPr lang="en-US">
                <a:latin typeface="Century Gothic" panose="020B0502020202020204" pitchFamily="34" charset="0"/>
              </a:rPr>
              <a:t>All patients could receive a maximum of two courses of the assigned treatment, declined mostly after IMQ, MAL PDT and IM than FU group.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RESULTS</a:t>
            </a:r>
          </a:p>
          <a:p>
            <a:r>
              <a:rPr lang="en-US">
                <a:latin typeface="Century Gothic" panose="020B0502020202020204" pitchFamily="34" charset="0"/>
              </a:rPr>
              <a:t>A total of 624 patients were included from November 2014 through March 2017.</a:t>
            </a:r>
          </a:p>
          <a:p>
            <a:r>
              <a:rPr lang="en-US">
                <a:latin typeface="Century Gothic" panose="020B0502020202020204" pitchFamily="34" charset="0"/>
              </a:rPr>
              <a:t>At 12 months after the end of treatment, the </a:t>
            </a:r>
            <a:r>
              <a:rPr lang="en-US" b="1">
                <a:latin typeface="Century Gothic" panose="020B0502020202020204" pitchFamily="34" charset="0"/>
              </a:rPr>
              <a:t>cumulative probability of remaining free from treatment failure (treatment success) </a:t>
            </a:r>
            <a:r>
              <a:rPr lang="en-US">
                <a:latin typeface="Century Gothic" panose="020B0502020202020204" pitchFamily="34" charset="0"/>
              </a:rPr>
              <a:t>was significantly higher among patients who received fluorouracil (74.7%; 95% confidence interval [CI], 66.8 to 81.0) than among those who received imiquimod (53.9%; 95% CI, 45.4 to 61.6), MAL-PDT (37.7%; 95% CI, 30.0 to 45.3), or </a:t>
            </a:r>
            <a:r>
              <a:rPr lang="en-US" err="1">
                <a:latin typeface="Century Gothic" panose="020B0502020202020204" pitchFamily="34" charset="0"/>
              </a:rPr>
              <a:t>ingenol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mebutate</a:t>
            </a:r>
            <a:r>
              <a:rPr lang="en-US">
                <a:latin typeface="Century Gothic" panose="020B0502020202020204" pitchFamily="34" charset="0"/>
              </a:rPr>
              <a:t> (28.9%; 95% CI, 21.8 to 36.3). </a:t>
            </a:r>
          </a:p>
          <a:p>
            <a:r>
              <a:rPr lang="en-US">
                <a:latin typeface="Century Gothic" panose="020B0502020202020204" pitchFamily="34" charset="0"/>
              </a:rPr>
              <a:t>As compared with fluorouracil, the </a:t>
            </a:r>
            <a:r>
              <a:rPr lang="en-US" b="1">
                <a:latin typeface="Century Gothic" panose="020B0502020202020204" pitchFamily="34" charset="0"/>
              </a:rPr>
              <a:t>hazard ratio for treatment failure</a:t>
            </a:r>
            <a:r>
              <a:rPr lang="en-US">
                <a:latin typeface="Century Gothic" panose="020B0502020202020204" pitchFamily="34" charset="0"/>
              </a:rPr>
              <a:t> was 2.03 (95% CI, 1.36 to 3.04) with imiquimod, 2.73 (95% CI, 1.87 to 3.99) with MAL-PDT, and 3.33 (95% CI, 2.29 to 4.85) with </a:t>
            </a:r>
            <a:r>
              <a:rPr lang="en-US" err="1">
                <a:latin typeface="Century Gothic" panose="020B0502020202020204" pitchFamily="34" charset="0"/>
              </a:rPr>
              <a:t>ingenol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mebutate</a:t>
            </a:r>
            <a:r>
              <a:rPr lang="en-US">
                <a:latin typeface="Century Gothic" panose="020B0502020202020204" pitchFamily="34" charset="0"/>
              </a:rPr>
              <a:t> (P≤0.001 for all comparisons). No unexpected toxic effects were documented.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CONCLUSIONS</a:t>
            </a:r>
          </a:p>
          <a:p>
            <a:r>
              <a:rPr lang="en-US">
                <a:latin typeface="Century Gothic" panose="020B0502020202020204" pitchFamily="34" charset="0"/>
              </a:rPr>
              <a:t>At 12 months after the end of treatment in patients with multiple actinic keratosis lesions on the head, 5% fluorouracil cream was the most effective of four field directed treatments.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The other </a:t>
            </a:r>
            <a:r>
              <a:rPr lang="en-US" b="1">
                <a:latin typeface="Century Gothic" panose="020B0502020202020204" pitchFamily="34" charset="0"/>
              </a:rPr>
              <a:t>meta-analysis</a:t>
            </a:r>
            <a:r>
              <a:rPr lang="en-US">
                <a:latin typeface="Century Gothic" panose="020B0502020202020204" pitchFamily="34" charset="0"/>
              </a:rPr>
              <a:t>, by Gupta and Paquet (BJD 2013) suggested that 5% fluorouracil was the most effective treatment (8 TX compared) when </a:t>
            </a:r>
            <a:r>
              <a:rPr lang="en-US" u="sng">
                <a:latin typeface="Century Gothic" panose="020B0502020202020204" pitchFamily="34" charset="0"/>
              </a:rPr>
              <a:t>participant complete clearance</a:t>
            </a:r>
            <a:r>
              <a:rPr lang="en-US">
                <a:latin typeface="Century Gothic" panose="020B0502020202020204" pitchFamily="34" charset="0"/>
              </a:rPr>
              <a:t> of all lesions was assessed.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93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57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319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s-ES"/>
              <a:t>El objetivo de esta guía es proporcionar a los médicos de </a:t>
            </a:r>
            <a:r>
              <a:rPr lang="es-ES" err="1"/>
              <a:t>dermato</a:t>
            </a:r>
            <a:r>
              <a:rPr lang="es-ES"/>
              <a:t>-oncología una serie de recomendaciones aceptadas y basadas en la evidencia para la toma de decisiones en lo referente al diagnóstico, la terapia y el cuidado posterior de estas formas de cáncer de piel no melanoma. </a:t>
            </a:r>
            <a:endParaRPr lang="en-GB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178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No menciona OLSEN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40E39457-9692-40AC-A0E4-F45027155E0B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4318">
                <a:defRPr/>
              </a:pPr>
              <a:t>62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8760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836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Mujer, 93 años</a:t>
            </a:r>
          </a:p>
          <a:p>
            <a:r>
              <a:rPr lang="es-ES_tradnl"/>
              <a:t>Fenotipo Fitzpatrick II </a:t>
            </a:r>
          </a:p>
          <a:p>
            <a:r>
              <a:rPr lang="es-ES_tradnl"/>
              <a:t>12 lesiones QA en la frente </a:t>
            </a:r>
          </a:p>
          <a:p>
            <a:endParaRPr lang="es-ES"/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Historial de carcinoma de cérvix, depresión, hipertensión, cáncer cutáneo no melanoma,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bowen</a:t>
            </a:r>
            <a:r>
              <a:rPr lang="es-ES">
                <a:solidFill>
                  <a:srgbClr val="002855"/>
                </a:solidFill>
                <a:latin typeface="Signika-Light"/>
              </a:rPr>
              <a:t>. Primer diagnostico AK 2006. Tratamiento previo DC-HA, imiquimod (que conlleva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LRSs</a:t>
            </a:r>
            <a:r>
              <a:rPr lang="es-ES">
                <a:solidFill>
                  <a:srgbClr val="002855"/>
                </a:solidFill>
                <a:latin typeface="Signika-Light"/>
              </a:rPr>
              <a:t> graves y genera mucho estrés a la paciente). Después de esto el tratamiento se limita a la crioterapia. 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En 2019 las lesiones reaparecen y se decide tratar con tirbanibulina al 1%. Aparecen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LSRs</a:t>
            </a:r>
            <a:r>
              <a:rPr lang="es-ES">
                <a:solidFill>
                  <a:srgbClr val="002855"/>
                </a:solidFill>
                <a:latin typeface="Signika-Light"/>
              </a:rPr>
              <a:t> moderadas (enrojecimiento, hinchazón y picor) en todas las áreas tratadas a partir de día 5 con su pico en día 8. Afloran lesiones subclínicas que no se habían reconocido en la visita basal. 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La paciente no sufrió dolor, descamación o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encostración</a:t>
            </a:r>
            <a:r>
              <a:rPr lang="es-ES">
                <a:solidFill>
                  <a:srgbClr val="002855"/>
                </a:solidFill>
                <a:latin typeface="Signika-Light"/>
              </a:rPr>
              <a:t>, y describe las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LRSs</a:t>
            </a:r>
            <a:r>
              <a:rPr lang="es-ES">
                <a:solidFill>
                  <a:srgbClr val="002855"/>
                </a:solidFill>
                <a:latin typeface="Signika-Light"/>
              </a:rPr>
              <a:t> como molestas pero no estresantes. </a:t>
            </a:r>
          </a:p>
          <a:p>
            <a:pPr algn="l"/>
            <a:endParaRPr lang="es-ES">
              <a:solidFill>
                <a:srgbClr val="002855"/>
              </a:solidFill>
              <a:latin typeface="Signika-Light"/>
            </a:endParaRP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A día 15 las </a:t>
            </a:r>
            <a:r>
              <a:rPr lang="es-ES" err="1">
                <a:solidFill>
                  <a:srgbClr val="002855"/>
                </a:solidFill>
                <a:latin typeface="Signika-Light"/>
              </a:rPr>
              <a:t>LRSs</a:t>
            </a:r>
            <a:r>
              <a:rPr lang="es-ES">
                <a:solidFill>
                  <a:srgbClr val="002855"/>
                </a:solidFill>
                <a:latin typeface="Signika-Light"/>
              </a:rPr>
              <a:t> habían disminuido considerablemente y a día 29 las lesiones de AK eran no palpables y poco visibles. A día 57 se había conseguido aclaramiento completo. No hubo cambios de hiper o hipopigmentaciones y la paciente estuvo satisfecha con el tratamiento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7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65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906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Localización: lesiones en la mejilla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D8 las LSR alcanzaron su valor máximo de 5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D15 la gravedad de las LSR presentó un descenso significativo LSR 2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D29 se resolvieron la mayoría de LSR 1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D 57: aclaramiento completo y LSR 0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66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98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5" indent="-171435">
              <a:buFont typeface="Arial" panose="020B0604020202020204" pitchFamily="34" charset="0"/>
              <a:buChar char="•"/>
            </a:pPr>
            <a:r>
              <a:rPr lang="es-ES"/>
              <a:t>La prevalencia de AK está aumentando debido al envejecimiento de la población</a:t>
            </a:r>
          </a:p>
          <a:p>
            <a:pPr marL="171435" indent="-171435">
              <a:buFont typeface="Arial" panose="020B0604020202020204" pitchFamily="34" charset="0"/>
              <a:buChar char="•"/>
            </a:pPr>
            <a:r>
              <a:rPr lang="es-ES"/>
              <a:t>La QA como enfermedad crónica que debe tratarse debido a un riesgo impredecible</a:t>
            </a:r>
          </a:p>
          <a:p>
            <a:pPr marL="171435" indent="-171435">
              <a:buFont typeface="Arial" panose="020B0604020202020204" pitchFamily="34" charset="0"/>
              <a:buChar char="•"/>
            </a:pPr>
            <a:r>
              <a:rPr lang="es-ES"/>
              <a:t>El 60 % de los SCC provienen de AK</a:t>
            </a:r>
          </a:p>
          <a:p>
            <a:r>
              <a:rPr lang="es-ES">
                <a:sym typeface="Wingdings" panose="05000000000000000000" pitchFamily="2" charset="2"/>
              </a:rPr>
              <a:t> De </a:t>
            </a:r>
            <a:r>
              <a:rPr lang="es-ES" err="1">
                <a:sym typeface="Wingdings" panose="05000000000000000000" pitchFamily="2" charset="2"/>
              </a:rPr>
              <a:t>Thamm</a:t>
            </a:r>
            <a:r>
              <a:rPr lang="es-ES">
                <a:sym typeface="Wingdings" panose="05000000000000000000" pitchFamily="2" charset="2"/>
              </a:rPr>
              <a:t> et al. 2023 Diagnosis and </a:t>
            </a:r>
            <a:r>
              <a:rPr lang="es-ES" err="1">
                <a:sym typeface="Wingdings" panose="05000000000000000000" pitchFamily="2" charset="2"/>
              </a:rPr>
              <a:t>theray</a:t>
            </a:r>
            <a:r>
              <a:rPr lang="es-ES">
                <a:sym typeface="Wingdings" panose="05000000000000000000" pitchFamily="2" charset="2"/>
              </a:rPr>
              <a:t> </a:t>
            </a:r>
            <a:r>
              <a:rPr lang="es-ES" err="1">
                <a:sym typeface="Wingdings" panose="05000000000000000000" pitchFamily="2" charset="2"/>
              </a:rPr>
              <a:t>of</a:t>
            </a:r>
            <a:r>
              <a:rPr lang="es-ES">
                <a:sym typeface="Wingdings" panose="05000000000000000000" pitchFamily="2" charset="2"/>
              </a:rPr>
              <a:t> </a:t>
            </a:r>
            <a:r>
              <a:rPr lang="es-ES" err="1">
                <a:sym typeface="Wingdings" panose="05000000000000000000" pitchFamily="2" charset="2"/>
              </a:rPr>
              <a:t>actinic</a:t>
            </a:r>
            <a:r>
              <a:rPr lang="es-ES">
                <a:sym typeface="Wingdings" panose="05000000000000000000" pitchFamily="2" charset="2"/>
              </a:rPr>
              <a:t> </a:t>
            </a:r>
            <a:r>
              <a:rPr lang="es-ES" err="1">
                <a:sym typeface="Wingdings" panose="05000000000000000000" pitchFamily="2" charset="2"/>
              </a:rPr>
              <a:t>keratosis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517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67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168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Localización: lesiones en la mejilla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D8 las LSR alcanzaron su valor máximo de 5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D15 la gravedad de las LSR presentó un descenso significativo LSR 2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D29 se resolvieron la mayoría de LSR 1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D 57: aclaramiento completo y LSR 0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68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6647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Hombre, 62 años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Tipo cutáneo de Fitzpatrick: III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Localización: lesiones en la frente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Tratamientos previos: crioterapia, IM, Diclofenaco, TFD, otros.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Historial de cáncer de piel. 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Resultado: aclaramiento completo a día 57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69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86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70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989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71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223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BA758-53ED-95C4-39A9-CB264DC0C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E4EF91F-6A8A-F221-F4D1-0FD6B0358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88802BE-17CB-57C6-646E-4C5A79B5F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Presentamos el caso de un varón de 78 años con múltiples lesiones planas, eritematosas y descamativas en el cuero cabelludo. En el campo de cancerización también estaban presentes varias máculas uniformemente pigmentadas compatibles con lentigos solares.</a:t>
            </a:r>
          </a:p>
          <a:p>
            <a:endParaRPr lang="es-ES"/>
          </a:p>
          <a:p>
            <a:r>
              <a:rPr lang="es-ES"/>
              <a:t>Se trata zona de </a:t>
            </a:r>
            <a:r>
              <a:rPr lang="es-ES" err="1"/>
              <a:t>aprox</a:t>
            </a:r>
            <a:r>
              <a:rPr lang="es-ES"/>
              <a:t> 25cm2 conteniendo queratosis actínicas y lentigos solares, 1 vez al día, durante 5 días consecutivos.</a:t>
            </a:r>
          </a:p>
          <a:p>
            <a:r>
              <a:rPr lang="es-ES"/>
              <a:t>Seguimiento días 3 y 5 </a:t>
            </a:r>
            <a:r>
              <a:rPr lang="es-ES">
                <a:sym typeface="Wingdings" panose="05000000000000000000" pitchFamily="2" charset="2"/>
              </a:rPr>
              <a:t> eritema y sensación leve de quemazón en el lugar de la aplicación.</a:t>
            </a:r>
          </a:p>
          <a:p>
            <a:r>
              <a:rPr lang="es-ES">
                <a:sym typeface="Wingdings" panose="05000000000000000000" pitchFamily="2" charset="2"/>
              </a:rPr>
              <a:t>Seguimiento día 60  aclaramiento completo de las </a:t>
            </a:r>
            <a:r>
              <a:rPr lang="es-ES" err="1">
                <a:sym typeface="Wingdings" panose="05000000000000000000" pitchFamily="2" charset="2"/>
              </a:rPr>
              <a:t>Qas</a:t>
            </a:r>
            <a:r>
              <a:rPr lang="es-ES">
                <a:sym typeface="Wingdings" panose="05000000000000000000" pitchFamily="2" charset="2"/>
              </a:rPr>
              <a:t> (y también de los </a:t>
            </a:r>
            <a:r>
              <a:rPr lang="es-ES" err="1">
                <a:sym typeface="Wingdings" panose="05000000000000000000" pitchFamily="2" charset="2"/>
              </a:rPr>
              <a:t>léntigos</a:t>
            </a:r>
            <a:r>
              <a:rPr lang="es-ES">
                <a:sym typeface="Wingdings" panose="05000000000000000000" pitchFamily="2" charset="2"/>
              </a:rPr>
              <a:t> solares)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93AF6D-124E-50CC-DE9D-B6CC07AD3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72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19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2D0B1-807A-4D07-CBCA-1A8D0134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1F570B-3186-C5FE-F52D-9CCD20F10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B37D08-1838-9324-1FF9-6C8FE0B40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739">
              <a:defRPr/>
            </a:pPr>
            <a:r>
              <a:rPr lang="en-US" b="1">
                <a:solidFill>
                  <a:srgbClr val="002060"/>
                </a:solidFill>
                <a:latin typeface="Arial" panose="020B0604020202020204"/>
              </a:rPr>
              <a:t>What?</a:t>
            </a:r>
          </a:p>
          <a:p>
            <a:pPr marL="214294" indent="-214294" defTabSz="68573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rgbClr val="002060"/>
                </a:solidFill>
                <a:latin typeface="Arial" panose="020B0604020202020204"/>
              </a:rPr>
              <a:t>78-year-old male with </a:t>
            </a:r>
            <a:r>
              <a:rPr lang="en-US" sz="1000" b="1">
                <a:solidFill>
                  <a:srgbClr val="002060"/>
                </a:solidFill>
                <a:latin typeface="Arial" panose="020B0604020202020204"/>
              </a:rPr>
              <a:t>multiple AK lesions </a:t>
            </a:r>
            <a:r>
              <a:rPr lang="en-US" sz="1000">
                <a:solidFill>
                  <a:srgbClr val="002060"/>
                </a:solidFill>
                <a:latin typeface="Arial" panose="020B0604020202020204"/>
              </a:rPr>
              <a:t>on balding scalp and </a:t>
            </a:r>
            <a:r>
              <a:rPr lang="en-US" sz="1000" b="1">
                <a:solidFill>
                  <a:srgbClr val="002060"/>
                </a:solidFill>
                <a:latin typeface="Arial" panose="020B0604020202020204"/>
              </a:rPr>
              <a:t>solar lentigos</a:t>
            </a:r>
          </a:p>
          <a:p>
            <a:pPr marL="214294" indent="-214294" defTabSz="68573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err="1">
                <a:solidFill>
                  <a:srgbClr val="002060"/>
                </a:solidFill>
                <a:latin typeface="Arial" panose="020B0604020202020204"/>
              </a:rPr>
              <a:t>Tirbanibulin</a:t>
            </a:r>
            <a:r>
              <a:rPr lang="en-US" sz="1000">
                <a:solidFill>
                  <a:srgbClr val="002060"/>
                </a:solidFill>
                <a:latin typeface="Arial" panose="020B0604020202020204"/>
              </a:rPr>
              <a:t> applied over </a:t>
            </a:r>
            <a:r>
              <a:rPr lang="en-US" sz="1000" b="1">
                <a:solidFill>
                  <a:srgbClr val="002060"/>
                </a:solidFill>
                <a:latin typeface="Arial" panose="020B0604020202020204"/>
              </a:rPr>
              <a:t>25 cm2</a:t>
            </a:r>
          </a:p>
          <a:p>
            <a:pPr marL="214294" indent="-214294" defTabSz="68573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rgbClr val="002060"/>
                </a:solidFill>
                <a:latin typeface="Arial" panose="020B0604020202020204"/>
              </a:rPr>
              <a:t>LSRs: Erythema and burning</a:t>
            </a:r>
          </a:p>
          <a:p>
            <a:pPr marL="214294" indent="-214294" defTabSz="68573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rgbClr val="002060"/>
                </a:solidFill>
                <a:latin typeface="Arial" panose="020B0604020202020204"/>
              </a:rPr>
              <a:t>CC at day 60</a:t>
            </a:r>
          </a:p>
          <a:p>
            <a:pPr marL="514304" lvl="1" indent="-17143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000" b="1">
                <a:solidFill>
                  <a:srgbClr val="002060"/>
                </a:solidFill>
                <a:latin typeface="Arial" panose="020B0604020202020204"/>
              </a:rPr>
              <a:t>Solar lentigo also resolved</a:t>
            </a:r>
          </a:p>
          <a:p>
            <a:pPr defTabSz="685739">
              <a:lnSpc>
                <a:spcPct val="150000"/>
              </a:lnSpc>
              <a:defRPr/>
            </a:pPr>
            <a:endParaRPr lang="en-US" sz="1000" b="1">
              <a:solidFill>
                <a:schemeClr val="bg1"/>
              </a:solidFill>
              <a:latin typeface="Arial" panose="020B0604020202020204"/>
            </a:endParaRPr>
          </a:p>
          <a:p>
            <a:pPr defTabSz="685739">
              <a:lnSpc>
                <a:spcPct val="150000"/>
              </a:lnSpc>
              <a:defRPr/>
            </a:pPr>
            <a:endParaRPr lang="en-US" sz="1000" b="1">
              <a:solidFill>
                <a:schemeClr val="bg1"/>
              </a:solidFill>
              <a:latin typeface="Arial" panose="020B0604020202020204"/>
            </a:endParaRPr>
          </a:p>
          <a:p>
            <a:pPr defTabSz="685739">
              <a:lnSpc>
                <a:spcPct val="150000"/>
              </a:lnSpc>
              <a:defRPr/>
            </a:pP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So What?</a:t>
            </a:r>
          </a:p>
          <a:p>
            <a:pPr marL="265089" indent="-173022" defTabSz="685739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b="1" err="1">
                <a:solidFill>
                  <a:schemeClr val="bg1"/>
                </a:solidFill>
                <a:latin typeface="Arial" panose="020B0604020202020204"/>
              </a:rPr>
              <a:t>Favourable</a:t>
            </a: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 experience 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in real world practice reaffirms </a:t>
            </a:r>
            <a:r>
              <a:rPr lang="en-US" sz="1000" err="1">
                <a:solidFill>
                  <a:schemeClr val="bg1"/>
                </a:solidFill>
                <a:latin typeface="Arial" panose="020B0604020202020204"/>
              </a:rPr>
              <a:t>Tirbanibulin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good safety and tolerability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 profile</a:t>
            </a:r>
          </a:p>
          <a:p>
            <a:pPr marL="265089" indent="-173022" defTabSz="685739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Good option for AKs </a:t>
            </a:r>
            <a:r>
              <a:rPr lang="en-US" sz="1000">
                <a:solidFill>
                  <a:srgbClr val="FF0000"/>
                </a:solidFill>
                <a:latin typeface="Arial" panose="020B0604020202020204"/>
              </a:rPr>
              <a:t>on scalp 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with </a:t>
            </a: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lentigos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 due to good </a:t>
            </a: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cosmetic outcome </a:t>
            </a: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and </a:t>
            </a:r>
            <a:r>
              <a:rPr lang="en-US" sz="1000" b="1">
                <a:solidFill>
                  <a:schemeClr val="bg1"/>
                </a:solidFill>
                <a:latin typeface="Arial" panose="020B0604020202020204"/>
              </a:rPr>
              <a:t>simple dosage</a:t>
            </a:r>
          </a:p>
          <a:p>
            <a:pPr marL="265089" indent="-173022" defTabSz="685739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chemeClr val="bg1"/>
                </a:solidFill>
                <a:latin typeface="Arial" panose="020B0604020202020204"/>
              </a:rPr>
              <a:t>LCM: </a:t>
            </a:r>
            <a:r>
              <a:rPr lang="en-US" b="1">
                <a:solidFill>
                  <a:schemeClr val="bg1"/>
                </a:solidFill>
                <a:latin typeface="Arial" panose="020B0604020202020204"/>
              </a:rPr>
              <a:t>Lentigo </a:t>
            </a:r>
            <a:r>
              <a:rPr lang="en-US" b="1" err="1">
                <a:solidFill>
                  <a:schemeClr val="bg1"/>
                </a:solidFill>
                <a:latin typeface="Arial" panose="020B0604020202020204"/>
              </a:rPr>
              <a:t>maligna</a:t>
            </a:r>
            <a:r>
              <a:rPr lang="en-US" b="1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/>
              </a:rPr>
              <a:t>as possible indication?</a:t>
            </a:r>
            <a:endParaRPr lang="en-US" sz="1000">
              <a:solidFill>
                <a:schemeClr val="bg1"/>
              </a:solidFill>
              <a:latin typeface="Arial" panose="020B0604020202020204"/>
            </a:endParaRPr>
          </a:p>
          <a:p>
            <a:pPr marL="342870" lvl="1">
              <a:lnSpc>
                <a:spcPct val="150000"/>
              </a:lnSpc>
              <a:defRPr/>
            </a:pPr>
            <a:endParaRPr lang="en-US" sz="1000" b="1">
              <a:solidFill>
                <a:srgbClr val="002060"/>
              </a:solidFill>
              <a:latin typeface="Arial" panose="020B0604020202020204"/>
            </a:endParaRPr>
          </a:p>
          <a:p>
            <a:pPr algn="l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271EE4-71DC-0C83-4CDD-FFA88C061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536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206B6-6739-6085-6652-D635D9C1C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39AFC96-FAD4-CBDD-0562-6EE7D5C5B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9D6CECB-7A0E-224A-C965-B4BA78D3F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lphaLcParenR"/>
            </a:pPr>
            <a:r>
              <a:rPr lang="es-ES"/>
              <a:t>Campo de cancerización con numerosos lentigos solares.</a:t>
            </a:r>
          </a:p>
          <a:p>
            <a:r>
              <a:rPr lang="es-ES"/>
              <a:t>(</a:t>
            </a:r>
            <a:r>
              <a:rPr lang="es-ES" err="1"/>
              <a:t>b,c</a:t>
            </a:r>
            <a:r>
              <a:rPr lang="es-ES"/>
              <a:t>) Reacción inflamatoria en el lugar de aplicación 3 y 5 días después del inicio de la terapia. </a:t>
            </a:r>
          </a:p>
          <a:p>
            <a:r>
              <a:rPr lang="es-ES"/>
              <a:t>(d) Eliminación de queratosis actínicas y lentigos solares 2 meses después del tratamiento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CB38D-4C81-B505-47A5-13CCCEC0C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666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E75B-C19F-F30D-44D9-CAA54184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9D2DCE-0288-295A-B152-6B3E90A9D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80B233-C807-4362-9566-6825AF93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70" lvl="1">
              <a:lnSpc>
                <a:spcPct val="150000"/>
              </a:lnSpc>
              <a:defRPr/>
            </a:pPr>
            <a:endParaRPr lang="en-US" sz="1000" b="1">
              <a:solidFill>
                <a:srgbClr val="002060"/>
              </a:solidFill>
              <a:latin typeface="Arial" panose="020B0604020202020204"/>
            </a:endParaRPr>
          </a:p>
          <a:p>
            <a:pPr algn="l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FDA1C8-AD58-0C44-394E-3980D8770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75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557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2704-BD59-A4E9-D07A-BDDBAA329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2BB2D9-F6FA-20CC-7A71-D380B116D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41C0F0B-0B81-5F20-7AD8-4D65A549E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>
                <a:latin typeface="URWPalladioL-Bold"/>
              </a:rPr>
              <a:t>Figure 3. </a:t>
            </a:r>
            <a:r>
              <a:rPr lang="en-US" sz="1800">
                <a:latin typeface="URWPalladioL-Roma"/>
              </a:rPr>
              <a:t>Comparison of clinical manifestations of AKs before and after treatment with 1% </a:t>
            </a:r>
            <a:r>
              <a:rPr lang="en-US" sz="1800" err="1">
                <a:latin typeface="URWPalladioL-Roma"/>
              </a:rPr>
              <a:t>tirbanibulin</a:t>
            </a:r>
            <a:endParaRPr lang="en-US" sz="1800">
              <a:latin typeface="URWPalladioL-Roma"/>
            </a:endParaRPr>
          </a:p>
          <a:p>
            <a:pPr algn="l"/>
            <a:r>
              <a:rPr lang="en-US" sz="1800">
                <a:latin typeface="URWPalladioL-Roma"/>
              </a:rPr>
              <a:t>ointment. The images show the presence of flakiness and irritation at the initial stage as well as</a:t>
            </a:r>
          </a:p>
          <a:p>
            <a:pPr algn="l"/>
            <a:r>
              <a:rPr lang="en-US" sz="1800">
                <a:latin typeface="URWPalladioL-Roma"/>
              </a:rPr>
              <a:t>illustrate the resolution at the end of the treatment.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9F7558-9B21-32D2-22D6-9D5B4C377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76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41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11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907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B209-F938-5E29-4924-32689CD2F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A588C85-355E-0EB8-06D3-D5AF366E6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68B2B81-9021-F523-CC8A-62BFB4482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70" lvl="1">
              <a:lnSpc>
                <a:spcPct val="150000"/>
              </a:lnSpc>
              <a:defRPr/>
            </a:pPr>
            <a:endParaRPr lang="en-US" sz="1000" b="1">
              <a:solidFill>
                <a:srgbClr val="002060"/>
              </a:solidFill>
              <a:latin typeface="Arial" panose="020B0604020202020204"/>
            </a:endParaRPr>
          </a:p>
          <a:p>
            <a:pPr algn="l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E5DEB4-39A3-210C-2502-7DE5FC008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77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19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BDAB2-A9F8-EA8D-D82A-FEE46435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E7EE478-A115-EA44-1D29-E2F43857E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0BEF16-3CE8-BE0D-5F1F-C41815CC2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lphaLcParenR"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A026F7-539B-A2B6-78B0-5282153C1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78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649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240D-D826-4298-8C32-2B4BC749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C905FE-E444-DF68-F957-974C2D0F2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01673AD-F861-310A-7F35-9EC7102D9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70" lvl="1">
              <a:lnSpc>
                <a:spcPct val="150000"/>
              </a:lnSpc>
              <a:defRPr/>
            </a:pPr>
            <a:endParaRPr lang="en-US" sz="1000" b="1">
              <a:solidFill>
                <a:srgbClr val="002060"/>
              </a:solidFill>
              <a:latin typeface="Arial" panose="020B0604020202020204"/>
            </a:endParaRPr>
          </a:p>
          <a:p>
            <a:pPr algn="l"/>
            <a:r>
              <a:rPr lang="en-US" sz="1800" b="1">
                <a:latin typeface="URWPalladioL-Bold"/>
              </a:rPr>
              <a:t>Figure 5. </a:t>
            </a:r>
            <a:r>
              <a:rPr lang="en-US" sz="1800">
                <a:latin typeface="URWPalladioL-Roma"/>
              </a:rPr>
              <a:t>Comparison of clinical manifestations of actinic keratoses before and after treatment with</a:t>
            </a:r>
          </a:p>
          <a:p>
            <a:pPr algn="l"/>
            <a:r>
              <a:rPr lang="en-US" sz="1800">
                <a:latin typeface="URWPalladioL-Roma"/>
              </a:rPr>
              <a:t>1% </a:t>
            </a:r>
            <a:r>
              <a:rPr lang="en-US" sz="1800" err="1">
                <a:latin typeface="URWPalladioL-Roma"/>
              </a:rPr>
              <a:t>tirbanibulin</a:t>
            </a:r>
            <a:r>
              <a:rPr lang="en-US" sz="1800">
                <a:latin typeface="URWPalladioL-Roma"/>
              </a:rPr>
              <a:t> ointment. The images show the presence of flakiness and irritation at the initial stage</a:t>
            </a:r>
          </a:p>
          <a:p>
            <a:pPr algn="l"/>
            <a:r>
              <a:rPr lang="en-US" sz="1800">
                <a:latin typeface="URWPalladioL-Roma"/>
              </a:rPr>
              <a:t>as well as the resolution after the end of the treatment.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1B1099-F1B9-8F86-A43D-19736D566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79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147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C29B1-D97D-B296-D414-1B7FC2DF5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5927D3-FDF0-1119-0863-B2CAA3E2E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582F348-22C5-2409-76F3-319F88543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A1BEEF-1877-07F9-BDA7-907879787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80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6379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82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842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Localización: lesiones en la mejilla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D8 las LSR alcanzaron su valor máximo de 5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D15 la gravedad de las LSR presentó un descenso significativo LSR 2</a:t>
            </a:r>
          </a:p>
          <a:p>
            <a:pPr algn="l"/>
            <a:r>
              <a:rPr lang="es-ES">
                <a:solidFill>
                  <a:srgbClr val="E83C3E"/>
                </a:solidFill>
                <a:latin typeface="Signika-Light"/>
              </a:rPr>
              <a:t>• </a:t>
            </a:r>
            <a:r>
              <a:rPr lang="es-ES">
                <a:solidFill>
                  <a:srgbClr val="002855"/>
                </a:solidFill>
                <a:latin typeface="Signika-Light"/>
              </a:rPr>
              <a:t>El D29 se resolvieron la mayoría de LSR 1</a:t>
            </a:r>
          </a:p>
          <a:p>
            <a:pPr algn="l"/>
            <a:r>
              <a:rPr lang="es-ES">
                <a:solidFill>
                  <a:srgbClr val="002855"/>
                </a:solidFill>
                <a:latin typeface="Signika-Light"/>
              </a:rPr>
              <a:t>D 57: aclaramiento completo y LSR 0</a:t>
            </a:r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83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8792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84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2422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B25F4-D1F0-C185-135C-79027B015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DF4D873-6E42-AAB2-1577-882764872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05650D-80AD-C056-FF19-EF23A7DF7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 noProof="1"/>
              <a:t>Blauvelt A, et al. Phase 3 Tirbanibulin for Actinic Keratosis Group. Phase 3 Trials of Tirbanibulin Ointment for Actinic Keratosis. N Engl J Med. 2021 Feb 11;384(6):512-520.</a:t>
            </a:r>
            <a:endParaRPr lang="es-ES" noProof="1"/>
          </a:p>
          <a:p>
            <a:pPr marL="228580" indent="-228580">
              <a:buAutoNum type="arabicPeriod"/>
            </a:pPr>
            <a:r>
              <a:rPr lang="en-GB">
                <a:solidFill>
                  <a:prstClr val="black">
                    <a:lumMod val="65000"/>
                    <a:lumOff val="35000"/>
                  </a:prstClr>
                </a:solidFill>
              </a:rPr>
              <a:t>Schlesinger, T et al. Clinician-and Patient-Reported Outcomes with Tirbanibulin 1% Treatment for Actinic Keratosis in Routine Clinical Practice Across the US (PROAK Study). SKIN The Journal of Cutaneous Medicine, 2023, 7(3), 771-787</a:t>
            </a:r>
            <a:endParaRPr lang="en-US" noProof="1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80" indent="-228580">
              <a:buAutoNum type="arabicPeriod"/>
            </a:pPr>
            <a:r>
              <a:rPr lang="es-ES_tradnl" noProof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Heppt M, et al. </a:t>
            </a:r>
            <a:r>
              <a:rPr lang="en-US" noProof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</a:t>
            </a:r>
          </a:p>
          <a:p>
            <a:pPr marL="228580" indent="-228580">
              <a:buAutoNum type="arabicPeriod"/>
            </a:pP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Schlesinger, T, et al. 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 and clinician-reported outcomes of tirbanibulin 1% in the treatment of actinic keratosis on the face and scalp (PROAK study). Poster </a:t>
            </a:r>
            <a:r>
              <a:rPr lang="en-U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pesented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Dermatology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Las Vegas, 19-22 Oct 2023</a:t>
            </a:r>
          </a:p>
          <a:p>
            <a:pPr marL="228580" indent="-228580">
              <a:buAutoNum type="arabicPeriod"/>
            </a:pPr>
            <a:endParaRPr lang="es-E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80" indent="-228580">
              <a:buAutoNum type="arabicPeriod"/>
            </a:pPr>
            <a:endParaRPr lang="es-E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7D6522-70B0-499B-17D6-50A2CC80A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85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79926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0D85B435-0A70-4655-9BD6-2767071966CE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4318">
                <a:defRPr/>
              </a:pPr>
              <a:t>87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48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12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84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0" indent="-228580">
              <a:buAutoNum type="arabicPeriod"/>
            </a:pPr>
            <a:r>
              <a:rPr lang="es-ES_tradnl"/>
              <a:t>La Queratosis Actínica</a:t>
            </a:r>
          </a:p>
          <a:p>
            <a:pPr marL="228580" indent="-228580">
              <a:buAutoNum type="arabicPeriod"/>
            </a:pPr>
            <a:r>
              <a:rPr lang="es-ES_tradnl" err="1"/>
              <a:t>Klisyri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Posología</a:t>
            </a:r>
          </a:p>
          <a:p>
            <a:pPr marL="457159" lvl="1"/>
            <a:r>
              <a:rPr lang="es-ES_tradnl"/>
              <a:t>- </a:t>
            </a:r>
            <a:r>
              <a:rPr lang="es-ES_tradnl" err="1"/>
              <a:t>MoA</a:t>
            </a:r>
            <a:r>
              <a:rPr lang="es-ES_tradnl"/>
              <a:t> </a:t>
            </a:r>
          </a:p>
          <a:p>
            <a:pPr marL="457159" lvl="1"/>
            <a:r>
              <a:rPr lang="es-ES_tradnl"/>
              <a:t>- Eficacia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 err="1"/>
              <a:t>Ph</a:t>
            </a:r>
            <a:r>
              <a:rPr lang="es-ES_tradnl"/>
              <a:t>-III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PROAK</a:t>
            </a:r>
          </a:p>
          <a:p>
            <a:pPr marL="1142898" lvl="2" indent="-228580">
              <a:buFont typeface="Wingdings" panose="05000000000000000000" pitchFamily="2" charset="2"/>
              <a:buChar char="ü"/>
            </a:pPr>
            <a:r>
              <a:rPr lang="es-ES_tradnl"/>
              <a:t>LC-OCT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Tolerabilidad y seguridad</a:t>
            </a:r>
          </a:p>
          <a:p>
            <a:pPr marL="628594" lvl="1" indent="-171435">
              <a:buFontTx/>
              <a:buChar char="-"/>
            </a:pPr>
            <a:r>
              <a:rPr lang="es-ES_tradnl"/>
              <a:t>Casos clínicos</a:t>
            </a:r>
          </a:p>
          <a:p>
            <a:pPr marL="228580" indent="-228580">
              <a:buFont typeface="+mj-lt"/>
              <a:buAutoNum type="arabicPeriod" startAt="3"/>
            </a:pPr>
            <a:r>
              <a:rPr lang="es-ES_tradnl" err="1"/>
              <a:t>Guies</a:t>
            </a:r>
            <a:endParaRPr lang="es-ES_tradnl"/>
          </a:p>
          <a:p>
            <a:pPr marL="228580" indent="-228580">
              <a:buAutoNum type="arabicPeriod" startAt="3"/>
            </a:pPr>
            <a:r>
              <a:rPr lang="es-ES_tradnl"/>
              <a:t>Valor clínico</a:t>
            </a:r>
          </a:p>
          <a:p>
            <a:endParaRPr lang="es-ES_tradnl"/>
          </a:p>
          <a:p>
            <a:pPr marL="228580" indent="-228580">
              <a:buAutoNum type="arabicPeriod"/>
            </a:pPr>
            <a:endParaRPr lang="es-ES_tradnl"/>
          </a:p>
          <a:p>
            <a:pPr marL="228580" indent="-228580">
              <a:buAutoNum type="arabicPeriod"/>
            </a:pP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23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3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Estudio </a:t>
            </a:r>
            <a:r>
              <a:rPr lang="es-ES_tradnl" err="1"/>
              <a:t>TirbSkin</a:t>
            </a:r>
            <a:endParaRPr lang="es-ES_tradnl"/>
          </a:p>
          <a:p>
            <a:pPr defTabSz="914297">
              <a:lnSpc>
                <a:spcPct val="150000"/>
              </a:lnSpc>
            </a:pPr>
            <a:r>
              <a:rPr lang="es-ES_tradnl" sz="1600" b="1">
                <a:solidFill>
                  <a:srgbClr val="002060"/>
                </a:solidFill>
                <a:latin typeface="Arial"/>
              </a:rPr>
              <a:t>Relevancia: </a:t>
            </a:r>
          </a:p>
          <a:p>
            <a:pPr defTabSz="914297">
              <a:lnSpc>
                <a:spcPct val="150000"/>
              </a:lnSpc>
            </a:pPr>
            <a:endParaRPr lang="es-ES_tradnl" sz="900" b="1">
              <a:solidFill>
                <a:srgbClr val="32A3A8"/>
              </a:solidFill>
              <a:latin typeface="Arial"/>
            </a:endParaRPr>
          </a:p>
          <a:p>
            <a:pPr marL="285718" indent="-285718" defTabSz="914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>
                <a:solidFill>
                  <a:srgbClr val="003466"/>
                </a:solidFill>
                <a:latin typeface="Arial"/>
              </a:rPr>
              <a:t>El </a:t>
            </a:r>
            <a:r>
              <a:rPr lang="es-ES_tradnl" err="1">
                <a:solidFill>
                  <a:srgbClr val="003466"/>
                </a:solidFill>
                <a:latin typeface="Arial"/>
              </a:rPr>
              <a:t>Tirbaskin</a:t>
            </a:r>
            <a:r>
              <a:rPr lang="es-ES_tradnl">
                <a:solidFill>
                  <a:srgbClr val="003466"/>
                </a:solidFill>
                <a:latin typeface="Arial"/>
              </a:rPr>
              <a:t> es el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primer ensayo de experiencia clínica </a:t>
            </a:r>
            <a:r>
              <a:rPr lang="es-ES_tradnl">
                <a:solidFill>
                  <a:srgbClr val="003466"/>
                </a:solidFill>
                <a:latin typeface="Arial"/>
              </a:rPr>
              <a:t>con </a:t>
            </a:r>
            <a:r>
              <a:rPr lang="es-ES_tradnl" err="1">
                <a:solidFill>
                  <a:srgbClr val="003466"/>
                </a:solidFill>
                <a:latin typeface="Arial"/>
              </a:rPr>
              <a:t>tirbanibulina</a:t>
            </a:r>
            <a:r>
              <a:rPr lang="es-ES_tradnl">
                <a:solidFill>
                  <a:srgbClr val="003466"/>
                </a:solidFill>
                <a:latin typeface="Arial"/>
              </a:rPr>
              <a:t> en España e Italia. </a:t>
            </a:r>
          </a:p>
          <a:p>
            <a:pPr marL="285718" indent="-285718" defTabSz="914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>
                <a:solidFill>
                  <a:srgbClr val="003466"/>
                </a:solidFill>
                <a:latin typeface="Arial"/>
              </a:rPr>
              <a:t>Se miden </a:t>
            </a:r>
            <a:r>
              <a:rPr lang="es-ES_tradnl" b="1" err="1">
                <a:solidFill>
                  <a:srgbClr val="003466"/>
                </a:solidFill>
                <a:latin typeface="Arial"/>
              </a:rPr>
              <a:t>PROs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, eficacia, seguridad y adherencia</a:t>
            </a:r>
            <a:endParaRPr lang="es-ES_tradnl">
              <a:solidFill>
                <a:srgbClr val="003466"/>
              </a:solidFill>
              <a:latin typeface="Arial"/>
            </a:endParaRPr>
          </a:p>
          <a:p>
            <a:pPr marL="285718" indent="-285718" defTabSz="914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>
                <a:solidFill>
                  <a:srgbClr val="003466"/>
                </a:solidFill>
                <a:latin typeface="Arial"/>
              </a:rPr>
              <a:t>Se mide las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preferencias</a:t>
            </a:r>
            <a:r>
              <a:rPr lang="es-ES_tradnl">
                <a:solidFill>
                  <a:srgbClr val="003466"/>
                </a:solidFill>
                <a:latin typeface="Arial"/>
              </a:rPr>
              <a:t> y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la satisfacción </a:t>
            </a:r>
            <a:r>
              <a:rPr lang="es-ES_tradnl">
                <a:solidFill>
                  <a:srgbClr val="003466"/>
                </a:solidFill>
                <a:latin typeface="Arial"/>
              </a:rPr>
              <a:t>del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paciente</a:t>
            </a:r>
            <a:r>
              <a:rPr lang="es-ES_tradnl">
                <a:solidFill>
                  <a:srgbClr val="003466"/>
                </a:solidFill>
                <a:latin typeface="Arial"/>
              </a:rPr>
              <a:t>, y del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clínico</a:t>
            </a:r>
          </a:p>
          <a:p>
            <a:pPr marL="285718" indent="-285718" defTabSz="914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>
                <a:solidFill>
                  <a:srgbClr val="003466"/>
                </a:solidFill>
                <a:latin typeface="Arial"/>
              </a:rPr>
              <a:t>Se mide cómo afecta el tratamiento a la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calidad de vida </a:t>
            </a:r>
            <a:r>
              <a:rPr lang="es-ES_tradnl">
                <a:solidFill>
                  <a:srgbClr val="003466"/>
                </a:solidFill>
                <a:latin typeface="Arial"/>
              </a:rPr>
              <a:t>del paciente </a:t>
            </a:r>
          </a:p>
          <a:p>
            <a:pPr marL="285718" indent="-285718" defTabSz="91429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>
                <a:solidFill>
                  <a:srgbClr val="003466"/>
                </a:solidFill>
                <a:latin typeface="Arial"/>
              </a:rPr>
              <a:t>Se mide cómo afecta el tratamiento al </a:t>
            </a:r>
            <a:r>
              <a:rPr lang="es-ES_tradnl" b="1">
                <a:solidFill>
                  <a:srgbClr val="003466"/>
                </a:solidFill>
                <a:latin typeface="Arial"/>
              </a:rPr>
              <a:t>bienestar</a:t>
            </a:r>
            <a:r>
              <a:rPr lang="es-ES_tradnl">
                <a:solidFill>
                  <a:srgbClr val="003466"/>
                </a:solidFill>
                <a:latin typeface="Arial"/>
              </a:rPr>
              <a:t> del paciente. 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95474-CC78-4FFE-8E65-6E86703F9F58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85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Schlesinger, T et al. Clinician-and Patient-Reported Outcomes with </a:t>
            </a:r>
            <a:r>
              <a:rPr lang="en-GB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Tirbanibulin</a:t>
            </a: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1% Treatment for Actinic Keratosis in Routine Clinical Practice Across the US (PROAK Study). 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SKIN The Journal of Cutaneous Medicine</a:t>
            </a: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2023, 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771-787.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51C6D144-DB5E-C54E-8EB0-AEF682B629F6}" type="slidenum">
              <a:rPr lang="es-ES_tradnl">
                <a:solidFill>
                  <a:prstClr val="black"/>
                </a:solidFill>
                <a:latin typeface="Calibri"/>
              </a:rPr>
              <a:pPr defTabSz="914318">
                <a:defRPr/>
              </a:pPr>
              <a:t>26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43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24" indent="-285724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320 pacientes (67% hombres. Media de edad 72.8 años), 40 centros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 de lesiones en el momento basal: 6.4 por paciente</a:t>
            </a:r>
          </a:p>
          <a:p>
            <a:pPr marL="285724" indent="-285724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57% habían recibido tratamientos previos para la QA</a:t>
            </a:r>
          </a:p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AABF4912-84C5-4C16-AF18-EAE855EE07ED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4318">
                <a:defRPr/>
              </a:pPr>
              <a:t>27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0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ondear rectángulo de esquina sencilla 10"/>
          <p:cNvSpPr/>
          <p:nvPr userDrawn="1"/>
        </p:nvSpPr>
        <p:spPr>
          <a:xfrm flipV="1">
            <a:off x="0" y="4446421"/>
            <a:ext cx="12192000" cy="2411579"/>
          </a:xfrm>
          <a:custGeom>
            <a:avLst/>
            <a:gdLst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49245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81022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83456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08877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66205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08684">
                <a:moveTo>
                  <a:pt x="0" y="0"/>
                </a:moveTo>
                <a:lnTo>
                  <a:pt x="8398630" y="0"/>
                </a:lnTo>
                <a:cubicBezTo>
                  <a:pt x="8826245" y="0"/>
                  <a:pt x="9144000" y="340451"/>
                  <a:pt x="9144000" y="648092"/>
                </a:cubicBezTo>
                <a:lnTo>
                  <a:pt x="9144000" y="1808684"/>
                </a:lnTo>
                <a:lnTo>
                  <a:pt x="0" y="1808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0" cy="444658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032" y="398750"/>
            <a:ext cx="10188121" cy="4009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7066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Headline 3 </a:t>
            </a:r>
            <a:br>
              <a:rPr lang="en-US" noProof="0"/>
            </a:br>
            <a:r>
              <a:rPr lang="en-US" noProof="0"/>
              <a:t>is Arial Regular</a:t>
            </a:r>
            <a:br>
              <a:rPr lang="en-US" noProof="0"/>
            </a:br>
            <a:r>
              <a:rPr lang="en-US" noProof="0"/>
              <a:t>53/53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7441" y="4774997"/>
            <a:ext cx="6908232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accent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/>
              <a:t>Subhead 2 is Arial Regular 20/Simple pt.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47441" y="609718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67">
                <a:solidFill>
                  <a:schemeClr val="accent1"/>
                </a:solidFill>
              </a:defRPr>
            </a:lvl1pPr>
          </a:lstStyle>
          <a:p>
            <a:fld id="{55BFEDFB-06AB-B541-A6A7-71CFBA659D36}" type="datetime3">
              <a:rPr lang="en-US" noProof="0" smtClean="0"/>
              <a:t>11 October 2024</a:t>
            </a:fld>
            <a:endParaRPr lang="en-US" noProof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5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4917" y="300038"/>
            <a:ext cx="10363200" cy="74295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4917" y="1447801"/>
            <a:ext cx="10363200" cy="470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8372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16789" y="1381692"/>
            <a:ext cx="11394016" cy="4094619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2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 err="1"/>
              <a:t>Deck</a:t>
            </a:r>
            <a:r>
              <a:rPr lang="es-ES_tradnl"/>
              <a:t> </a:t>
            </a:r>
            <a:r>
              <a:rPr lang="es-ES_tradnl" err="1"/>
              <a:t>title</a:t>
            </a:r>
            <a:endParaRPr lang="es-ES_tradnl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5521" y="2778280"/>
            <a:ext cx="5241279" cy="15363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Highlight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16,5/Simple pt </a:t>
            </a:r>
            <a:r>
              <a:rPr lang="es-ES_tradnl" err="1"/>
              <a:t>consecterur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2091" y="5694854"/>
            <a:ext cx="11247967" cy="4952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ipsucm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</a:t>
            </a:r>
          </a:p>
          <a:p>
            <a:pPr lvl="0"/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et urna.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25961" y="346558"/>
            <a:ext cx="11325656" cy="9827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16789" y="1381692"/>
            <a:ext cx="11394016" cy="4094619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2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5521" y="2778280"/>
            <a:ext cx="5241279" cy="15363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Highlight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16,5/Simple pt </a:t>
            </a:r>
            <a:r>
              <a:rPr lang="es-ES_tradnl" err="1"/>
              <a:t>consecterur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2091" y="5694854"/>
            <a:ext cx="11247967" cy="4952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ipsucm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</a:t>
            </a:r>
          </a:p>
          <a:p>
            <a:pPr lvl="0"/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et urna.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25961" y="346558"/>
            <a:ext cx="11325656" cy="9827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0440" y="6392080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>
                <a:solidFill>
                  <a:srgbClr val="002855"/>
                </a:solidFill>
              </a:rPr>
              <a:pPr/>
              <a:t>‹Nº›</a:t>
            </a:fld>
            <a:endParaRPr lang="es-ES_tradnl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466733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86"/>
            <a:ext cx="261085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err="1">
                <a:solidFill>
                  <a:srgbClr val="002855"/>
                </a:solidFill>
              </a:rPr>
              <a:t>Bioniz</a:t>
            </a:r>
            <a:r>
              <a:rPr lang="en-US">
                <a:solidFill>
                  <a:srgbClr val="002855"/>
                </a:solidFill>
              </a:rPr>
              <a:t> – Derma Commission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934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Gráfico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gráfico 8"/>
          <p:cNvSpPr>
            <a:spLocks noGrp="1"/>
          </p:cNvSpPr>
          <p:nvPr>
            <p:ph type="chart" sz="quarter" idx="17"/>
          </p:nvPr>
        </p:nvSpPr>
        <p:spPr>
          <a:xfrm>
            <a:off x="466733" y="1008621"/>
            <a:ext cx="11217273" cy="4958627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54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42744"/>
            <a:ext cx="10957984" cy="9503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29,5/29,5.</a:t>
            </a:r>
            <a:endParaRPr lang="pt-PT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2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_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8481306"/>
              </p:ext>
            </p:extLst>
          </p:nvPr>
        </p:nvGraphicFramePr>
        <p:xfrm>
          <a:off x="2121" y="160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1" y="160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86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>
                <a:solidFill>
                  <a:srgbClr val="002855"/>
                </a:solidFill>
              </a:rPr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86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3" y="356472"/>
            <a:ext cx="11585672" cy="391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9914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n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 noChangeAspect="1"/>
          </p:cNvSpPr>
          <p:nvPr>
            <p:ph type="pic" sz="quarter" idx="15"/>
          </p:nvPr>
        </p:nvSpPr>
        <p:spPr>
          <a:xfrm>
            <a:off x="3767110" y="944312"/>
            <a:ext cx="8041021" cy="5082787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/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211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5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1" y="941918"/>
            <a:ext cx="2523041" cy="42955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Arial Bold 10,5/Simple pt.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copy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.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felis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orci</a:t>
            </a:r>
            <a:r>
              <a:rPr lang="es-ES_tradnl"/>
              <a:t> </a:t>
            </a:r>
            <a:r>
              <a:rPr lang="es-ES_tradnl" err="1"/>
              <a:t>maximus</a:t>
            </a:r>
            <a:r>
              <a:rPr lang="es-ES_tradnl"/>
              <a:t> </a:t>
            </a:r>
            <a:r>
              <a:rPr lang="es-ES_tradnl" err="1"/>
              <a:t>tincidunt</a:t>
            </a:r>
            <a:r>
              <a:rPr lang="es-ES_tradnl"/>
              <a:t>. </a:t>
            </a:r>
            <a:r>
              <a:rPr lang="es-ES_tradnl" err="1"/>
              <a:t>Vestibulum</a:t>
            </a:r>
            <a:r>
              <a:rPr lang="es-ES_tradnl"/>
              <a:t>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 </a:t>
            </a:r>
            <a:r>
              <a:rPr lang="es-ES_tradnl" err="1"/>
              <a:t>mattis</a:t>
            </a:r>
            <a:r>
              <a:rPr lang="es-ES_tradnl"/>
              <a:t> leo. </a:t>
            </a:r>
            <a:r>
              <a:rPr lang="es-ES_tradnl" err="1"/>
              <a:t>Fusce</a:t>
            </a:r>
            <a:r>
              <a:rPr lang="es-ES_tradnl"/>
              <a:t> </a:t>
            </a:r>
            <a:r>
              <a:rPr lang="es-ES_tradnl" err="1"/>
              <a:t>quis</a:t>
            </a:r>
            <a:r>
              <a:rPr lang="es-ES_tradnl"/>
              <a:t>. Justo sed ex </a:t>
            </a:r>
            <a:r>
              <a:rPr lang="es-ES_tradnl" err="1"/>
              <a:t>suscipit</a:t>
            </a:r>
            <a:r>
              <a:rPr lang="es-ES_tradnl"/>
              <a:t> </a:t>
            </a:r>
            <a:r>
              <a:rPr lang="es-ES_tradnl" err="1"/>
              <a:t>corper</a:t>
            </a:r>
            <a:r>
              <a:rPr lang="es-ES_tradnl"/>
              <a:t>. </a:t>
            </a:r>
            <a:r>
              <a:rPr lang="es-ES_tradnl" err="1"/>
              <a:t>Interdum</a:t>
            </a:r>
            <a:r>
              <a:rPr lang="es-ES_tradnl"/>
              <a:t> </a:t>
            </a:r>
            <a:r>
              <a:rPr lang="es-ES_tradnl" err="1"/>
              <a:t>malesuada</a:t>
            </a:r>
            <a:r>
              <a:rPr lang="es-ES_tradnl"/>
              <a:t> </a:t>
            </a:r>
            <a:r>
              <a:rPr lang="es-ES_tradnl" err="1"/>
              <a:t>fames</a:t>
            </a:r>
            <a:r>
              <a:rPr lang="es-ES_tradnl"/>
              <a:t>  ante </a:t>
            </a:r>
            <a:r>
              <a:rPr lang="es-ES_tradnl" err="1"/>
              <a:t>ipsum</a:t>
            </a:r>
            <a:r>
              <a:rPr lang="es-ES_tradnl"/>
              <a:t> </a:t>
            </a:r>
            <a:r>
              <a:rPr lang="es-ES_tradnl" err="1"/>
              <a:t>primis</a:t>
            </a:r>
            <a:r>
              <a:rPr lang="es-ES_tradnl"/>
              <a:t> in </a:t>
            </a:r>
            <a:r>
              <a:rPr lang="es-ES_tradnl" err="1"/>
              <a:t>faucibus</a:t>
            </a:r>
            <a:r>
              <a:rPr lang="es-ES_tradnl"/>
              <a:t>.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428066" y="343245"/>
            <a:ext cx="7763933" cy="787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  <a:endParaRPr lang="pt-PT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orient="horz" pos="4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5600174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002855"/>
                </a:solidFill>
              </a:rPr>
              <a:t>AD Biologics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5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smtClean="0">
                <a:solidFill>
                  <a:srgbClr val="002855"/>
                </a:solidFill>
              </a:rPr>
              <a:pPr/>
              <a:t>‹Nº›</a:t>
            </a:fld>
            <a:endParaRPr lang="en-US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28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46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Haga</a:t>
            </a:r>
            <a:r>
              <a:rPr lang="en-US"/>
              <a:t> </a:t>
            </a:r>
            <a:r>
              <a:rPr lang="en-US" err="1"/>
              <a:t>clic</a:t>
            </a:r>
            <a:r>
              <a:rPr lang="en-US"/>
              <a:t> para </a:t>
            </a:r>
            <a:r>
              <a:rPr lang="en-US" err="1"/>
              <a:t>modificar</a:t>
            </a:r>
            <a:r>
              <a:rPr lang="en-US"/>
              <a:t> el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del </a:t>
            </a:r>
            <a:r>
              <a:rPr lang="en-US" err="1"/>
              <a:t>patrón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5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Haga</a:t>
            </a:r>
            <a:r>
              <a:rPr lang="en-US"/>
              <a:t> </a:t>
            </a:r>
            <a:r>
              <a:rPr lang="en-US" err="1"/>
              <a:t>clic</a:t>
            </a:r>
            <a:r>
              <a:rPr lang="en-US"/>
              <a:t> para </a:t>
            </a:r>
            <a:r>
              <a:rPr lang="en-US" err="1"/>
              <a:t>modificar</a:t>
            </a:r>
            <a:r>
              <a:rPr lang="en-US"/>
              <a:t> el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del </a:t>
            </a:r>
            <a:r>
              <a:rPr lang="en-US" err="1"/>
              <a:t>patrón</a:t>
            </a:r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3" y="6340580"/>
            <a:ext cx="1219115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6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1923" y="1689649"/>
            <a:ext cx="11381195" cy="43167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quarter" idx="19" hasCustomPrompt="1"/>
          </p:nvPr>
        </p:nvSpPr>
        <p:spPr>
          <a:xfrm>
            <a:off x="425329" y="346557"/>
            <a:ext cx="11423649" cy="10423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 sz="2933">
                <a:solidFill>
                  <a:schemeClr val="accent1"/>
                </a:solidFill>
              </a:defRPr>
            </a:lvl2pPr>
            <a:lvl3pPr marL="914377" indent="0">
              <a:buNone/>
              <a:defRPr sz="2933">
                <a:solidFill>
                  <a:schemeClr val="accent1"/>
                </a:solidFill>
              </a:defRPr>
            </a:lvl3pPr>
            <a:lvl4pPr marL="1371566" indent="0">
              <a:buNone/>
              <a:defRPr sz="2933">
                <a:solidFill>
                  <a:schemeClr val="accent1"/>
                </a:solidFill>
              </a:defRPr>
            </a:lvl4pPr>
            <a:lvl5pPr marL="1828754" indent="0">
              <a:buNone/>
              <a:defRPr sz="29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Slide title is Arial Regular 22/Simple pt.</a:t>
            </a:r>
          </a:p>
        </p:txBody>
      </p:sp>
    </p:spTree>
    <p:extLst>
      <p:ext uri="{BB962C8B-B14F-4D97-AF65-F5344CB8AC3E}">
        <p14:creationId xmlns:p14="http://schemas.microsoft.com/office/powerpoint/2010/main" val="231903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1928" y="1686985"/>
            <a:ext cx="11247965" cy="16354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9178" indent="-23917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50000"/>
              <a:buFont typeface="Arial" charset="0"/>
              <a:buChar char="•"/>
              <a:tabLst/>
              <a:defRPr sz="2200" baseline="0">
                <a:solidFill>
                  <a:schemeClr val="accent2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Bullet</a:t>
            </a:r>
            <a:r>
              <a:rPr lang="es-ES_tradnl"/>
              <a:t> </a:t>
            </a:r>
            <a:r>
              <a:rPr lang="es-ES_tradnl" err="1"/>
              <a:t>points</a:t>
            </a:r>
            <a:r>
              <a:rPr lang="es-ES_tradnl"/>
              <a:t> Arial Regular 16,5/Simple pt.</a:t>
            </a:r>
          </a:p>
          <a:p>
            <a:pPr lvl="0"/>
            <a:r>
              <a:rPr lang="es-ES_tradnl" err="1"/>
              <a:t>Space</a:t>
            </a:r>
            <a:r>
              <a:rPr lang="es-ES_tradnl"/>
              <a:t> </a:t>
            </a:r>
            <a:r>
              <a:rPr lang="es-ES_tradnl" err="1"/>
              <a:t>before</a:t>
            </a:r>
            <a:r>
              <a:rPr lang="es-ES_tradnl"/>
              <a:t> line </a:t>
            </a:r>
            <a:r>
              <a:rPr lang="es-ES_tradnl" err="1"/>
              <a:t>two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1,5 pt. </a:t>
            </a:r>
          </a:p>
        </p:txBody>
      </p:sp>
      <p:sp>
        <p:nvSpPr>
          <p:cNvPr id="10" name="Marcador de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1929" y="3878663"/>
            <a:ext cx="10300593" cy="2347148"/>
          </a:xfrm>
          <a:prstGeom prst="rect">
            <a:avLst/>
          </a:prstGeom>
        </p:spPr>
        <p:txBody>
          <a:bodyPr lIns="0" tIns="0" rIns="0" bIns="0" numCol="2" spcCol="360000">
            <a:normAutofit/>
          </a:bodyPr>
          <a:lstStyle>
            <a:lvl1pPr marL="239178" indent="-23917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Texto, Arial Bold 18pt.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	 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	 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. </a:t>
            </a:r>
          </a:p>
          <a:p>
            <a:pPr lvl="0"/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vestibulum</a:t>
            </a:r>
            <a:endParaRPr lang="es-ES_tradnl"/>
          </a:p>
          <a:p>
            <a:pPr lvl="0"/>
            <a:endParaRPr lang="es-ES_tradnl"/>
          </a:p>
          <a:p>
            <a:pPr lvl="0"/>
            <a:endParaRPr lang="es-ES_tradnl"/>
          </a:p>
          <a:p>
            <a:pPr lvl="0"/>
            <a:r>
              <a:rPr lang="es-ES_tradnl"/>
              <a:t>Texto, Arial Bold 18pt.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	 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	 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. </a:t>
            </a:r>
          </a:p>
          <a:p>
            <a:pPr lvl="0"/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vestibulum</a:t>
            </a:r>
            <a:endParaRPr lang="es-ES_tradnl"/>
          </a:p>
          <a:p>
            <a:pPr lvl="0"/>
            <a:endParaRPr lang="es-ES_tradnl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28066" y="342321"/>
            <a:ext cx="10176933" cy="86148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 sz="2933">
                <a:solidFill>
                  <a:schemeClr val="accent1"/>
                </a:solidFill>
              </a:defRPr>
            </a:lvl2pPr>
            <a:lvl3pPr marL="914377" indent="0">
              <a:buNone/>
              <a:defRPr sz="2933">
                <a:solidFill>
                  <a:schemeClr val="accent1"/>
                </a:solidFill>
              </a:defRPr>
            </a:lvl3pPr>
            <a:lvl4pPr marL="1371566" indent="0">
              <a:buNone/>
              <a:defRPr sz="2933">
                <a:solidFill>
                  <a:schemeClr val="accent1"/>
                </a:solidFill>
              </a:defRPr>
            </a:lvl4pPr>
            <a:lvl5pPr marL="1828754" indent="0">
              <a:buNone/>
              <a:defRPr sz="2933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22/Simple.</a:t>
            </a:r>
            <a:endParaRPr lang="pt-PT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0084" y="1455089"/>
            <a:ext cx="11403033" cy="435239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66">
                <a:solidFill>
                  <a:srgbClr val="053D78"/>
                </a:solidFill>
              </a:defRPr>
            </a:lvl1pPr>
          </a:lstStyle>
          <a:p>
            <a:r>
              <a:rPr lang="en-US"/>
              <a:t>1</a:t>
            </a:r>
            <a:br>
              <a:rPr lang="en-US"/>
            </a:br>
            <a:r>
              <a:rPr lang="en-US"/>
              <a:t>Chapter cover (to print) text is Arial Regular 53/53pt.</a:t>
            </a:r>
            <a:br>
              <a:rPr lang="en-US"/>
            </a:br>
            <a:endParaRPr lang="en-US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4" y="6392072"/>
            <a:ext cx="32059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7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74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>
                <a:solidFill>
                  <a:srgbClr val="002855"/>
                </a:solidFill>
              </a:rPr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5" y="6392074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>
                <a:solidFill>
                  <a:srgbClr val="002855"/>
                </a:solidFill>
              </a:rPr>
              <a:pPr/>
              <a:t>‹Nº›</a:t>
            </a:fld>
            <a:endParaRPr lang="es-ES_tradnl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29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6" y="1634227"/>
            <a:ext cx="11247967" cy="7701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40"/>
              </a:lnSpc>
              <a:spcBef>
                <a:spcPts val="0"/>
              </a:spcBef>
              <a:buNone/>
              <a:defRPr sz="2200">
                <a:solidFill>
                  <a:schemeClr val="accent2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467786" y="5716751"/>
            <a:ext cx="11247967" cy="49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67788" y="2581237"/>
            <a:ext cx="11215709" cy="2915923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2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8" y="1465231"/>
                  <a:pt x="8411265" y="2211294"/>
                </a:cubicBezTo>
                <a:cubicBezTo>
                  <a:pt x="8416644" y="2207808"/>
                  <a:pt x="8387753" y="2841514"/>
                  <a:pt x="7668987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8785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2BC4E8E-377B-5041-BBD0-F0894C966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68" y="6401520"/>
            <a:ext cx="11560160" cy="424944"/>
          </a:xfrm>
          <a:prstGeom prst="rect">
            <a:avLst/>
          </a:prstGeom>
        </p:spPr>
      </p:pic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391656EC-ED0B-43BE-AB98-8B8E6E8A9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836" y="414338"/>
            <a:ext cx="6621273" cy="91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680BF30E-945D-4551-9AD4-A0A5C58D1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836" y="1495428"/>
            <a:ext cx="6621273" cy="2188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58974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830DDCE8-0EAD-4BA6-94BB-936C169DC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340475"/>
            <a:ext cx="1490133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10">
            <a:extLst>
              <a:ext uri="{FF2B5EF4-FFF2-40B4-BE49-F238E27FC236}">
                <a16:creationId xmlns:a16="http://schemas.microsoft.com/office/drawing/2014/main" id="{249BE8A0-A934-4577-88F0-06D0AB44BB5E}"/>
              </a:ext>
            </a:extLst>
          </p:cNvPr>
          <p:cNvCxnSpPr/>
          <p:nvPr userDrawn="1"/>
        </p:nvCxnSpPr>
        <p:spPr>
          <a:xfrm>
            <a:off x="467786" y="6313488"/>
            <a:ext cx="1124796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3" y="356457"/>
            <a:ext cx="11585672" cy="391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5" name="Marcador de tabla 3"/>
          <p:cNvSpPr>
            <a:spLocks noGrp="1"/>
          </p:cNvSpPr>
          <p:nvPr>
            <p:ph type="tbl" sz="quarter" idx="19"/>
          </p:nvPr>
        </p:nvSpPr>
        <p:spPr>
          <a:xfrm>
            <a:off x="465667" y="1008063"/>
            <a:ext cx="11218333" cy="4959351"/>
          </a:xfrm>
          <a:prstGeom prst="rect">
            <a:avLst/>
          </a:prstGeom>
        </p:spPr>
        <p:txBody>
          <a:bodyPr/>
          <a:lstStyle/>
          <a:p>
            <a:pPr lvl="0"/>
            <a:endParaRPr lang="es-ES_tradnl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BDF644-A4D8-4273-A86B-4006EE3771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33333" y="6392864"/>
            <a:ext cx="260985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s-ES_tradnl"/>
              <a:t>Deck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E37E42-7CB4-403F-AA09-9CB2CE81E76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687735" y="6392864"/>
            <a:ext cx="57996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1DA36FD-7DEE-4740-A6F3-4231243FFF26}" type="slidenum">
              <a:rPr lang="es-ES_tradnl" altLang="es-ES"/>
              <a:pPr/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613338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4" y="6340580"/>
            <a:ext cx="1115476" cy="4876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5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0826" y="6392075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5849F-5C4B-4248-A065-E3301E597E84}" type="slidenum">
              <a:rPr lang="en-GB" smtClean="0"/>
              <a:t>‹Nº›</a:t>
            </a:fld>
            <a:endParaRPr lang="en-GB"/>
          </a:p>
        </p:txBody>
      </p:sp>
      <p:cxnSp>
        <p:nvCxnSpPr>
          <p:cNvPr id="11" name="Conector recto 10"/>
          <p:cNvCxnSpPr/>
          <p:nvPr/>
        </p:nvCxnSpPr>
        <p:spPr>
          <a:xfrm>
            <a:off x="466729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48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051">
                <a:solidFill>
                  <a:schemeClr val="accent1"/>
                </a:solidFill>
              </a:defRPr>
            </a:lvl1pPr>
            <a:lvl2pPr marL="342891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2pPr>
            <a:lvl3pPr marL="685783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3pPr>
            <a:lvl4pPr marL="1028674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4pPr>
            <a:lvl5pPr marL="1371566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13"/>
              </a:lnSpc>
              <a:spcBef>
                <a:spcPts val="0"/>
              </a:spcBef>
              <a:buNone/>
              <a:defRPr sz="2213">
                <a:solidFill>
                  <a:schemeClr val="accent1"/>
                </a:solidFill>
              </a:defRPr>
            </a:lvl1pPr>
            <a:lvl2pPr marL="342891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2pPr>
            <a:lvl3pPr marL="685783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3pPr>
            <a:lvl4pPr marL="1028674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4pPr>
            <a:lvl5pPr marL="1371566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128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4949FA-E870-0220-68F6-844449E193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A72BBCAF-B997-2340-8D6B-A8B6ADBC4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2344" y="2659152"/>
            <a:ext cx="6286347" cy="221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002855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DB67B8-78EE-C054-4318-024D9B6BB0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4849" y="262776"/>
            <a:ext cx="3835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C47F03-8D9D-084D-9518-29E459536B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>
                <a:solidFill>
                  <a:srgbClr val="E63D42"/>
                </a:solidFill>
              </a:defRPr>
            </a:lvl1pPr>
            <a:lvl2pPr marL="457189" indent="0">
              <a:buNone/>
              <a:defRPr sz="2200">
                <a:solidFill>
                  <a:srgbClr val="002855"/>
                </a:solidFill>
              </a:defRPr>
            </a:lvl2pPr>
            <a:lvl3pPr marL="914377" indent="0">
              <a:buNone/>
              <a:defRPr sz="2200">
                <a:solidFill>
                  <a:srgbClr val="002855"/>
                </a:solidFill>
              </a:defRPr>
            </a:lvl3pPr>
            <a:lvl4pPr marL="1371566" indent="0">
              <a:buNone/>
              <a:defRPr sz="2200">
                <a:solidFill>
                  <a:srgbClr val="002855"/>
                </a:solidFill>
              </a:defRPr>
            </a:lvl4pPr>
            <a:lvl5pPr marL="1828754" indent="0">
              <a:buNone/>
              <a:defRPr sz="2200">
                <a:solidFill>
                  <a:srgbClr val="002855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para modificar el título de la </a:t>
            </a:r>
            <a:r>
              <a:rPr lang="es-ES" err="1"/>
              <a:t>slide</a:t>
            </a:r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F2F6FB-2049-004C-8834-C0C3CD662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4876"/>
          <a:stretch/>
        </p:blipFill>
        <p:spPr>
          <a:xfrm>
            <a:off x="10479803" y="1792970"/>
            <a:ext cx="1712199" cy="4238639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0989688-8158-6345-BB23-891262A748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614" y="1290750"/>
            <a:ext cx="9383047" cy="4238639"/>
          </a:xfrm>
          <a:prstGeom prst="rect">
            <a:avLst/>
          </a:prstGeom>
        </p:spPr>
        <p:txBody>
          <a:bodyPr/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 sz="1500">
                <a:solidFill>
                  <a:srgbClr val="002855"/>
                </a:solidFill>
              </a:defRPr>
            </a:lvl1pPr>
            <a:lvl2pPr marL="627047" indent="-133347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002855"/>
                </a:solidFill>
              </a:defRPr>
            </a:lvl2pPr>
            <a:lvl3pPr marL="914377" indent="0">
              <a:buNone/>
              <a:defRPr>
                <a:solidFill>
                  <a:srgbClr val="002855"/>
                </a:solidFill>
              </a:defRPr>
            </a:lvl3pPr>
            <a:lvl4pPr marL="1371566" indent="0">
              <a:buNone/>
              <a:defRPr>
                <a:solidFill>
                  <a:srgbClr val="002855"/>
                </a:solidFill>
              </a:defRPr>
            </a:lvl4pPr>
            <a:lvl5pPr marL="1828754" indent="0">
              <a:buNone/>
              <a:defRPr>
                <a:solidFill>
                  <a:srgbClr val="002855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pic>
        <p:nvPicPr>
          <p:cNvPr id="13" name="Imagen 6">
            <a:extLst>
              <a:ext uri="{FF2B5EF4-FFF2-40B4-BE49-F238E27FC236}">
                <a16:creationId xmlns:a16="http://schemas.microsoft.com/office/drawing/2014/main" id="{88D97DAB-11E5-420B-A7FD-B46FC81AF1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774" y="6144344"/>
            <a:ext cx="11141767" cy="5257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B1C57E-55D2-40EB-AB6F-B5D20C59F774}"/>
              </a:ext>
            </a:extLst>
          </p:cNvPr>
          <p:cNvSpPr/>
          <p:nvPr userDrawn="1"/>
        </p:nvSpPr>
        <p:spPr>
          <a:xfrm>
            <a:off x="10429876" y="6345728"/>
            <a:ext cx="1362981" cy="39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85EE8A-EEFB-B5FF-6948-1006612C8F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7625" y="6300149"/>
            <a:ext cx="1735232" cy="4826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E03426-39FA-2EC5-116D-3566EE444A50}"/>
              </a:ext>
            </a:extLst>
          </p:cNvPr>
          <p:cNvSpPr/>
          <p:nvPr userDrawn="1"/>
        </p:nvSpPr>
        <p:spPr>
          <a:xfrm>
            <a:off x="11335902" y="75204"/>
            <a:ext cx="856098" cy="18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867C3C-69EB-DF45-89F0-CA16CEF24C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66620" y="75204"/>
            <a:ext cx="12573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64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30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BA9290BC-3658-EAF8-4F10-519B1B9B1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6806" y="6352378"/>
            <a:ext cx="8572999" cy="31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Footnotes</a:t>
            </a:r>
            <a:r>
              <a:rPr lang="es-ES" sz="1400" kern="120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references</a:t>
            </a:r>
            <a:endParaRPr lang="es-ES" sz="1400" kern="1200">
              <a:solidFill>
                <a:srgbClr val="7F7F7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6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0102536" y="6407784"/>
            <a:ext cx="98188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8904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227850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145298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4" y="6392072"/>
            <a:ext cx="32059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8697" y="1566771"/>
            <a:ext cx="11384420" cy="41476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1.1</a:t>
            </a:r>
            <a:br>
              <a:rPr lang="en-US" noProof="0"/>
            </a:br>
            <a:r>
              <a:rPr lang="en-US" noProof="0"/>
              <a:t>Chapter cover level 2 (to print) </a:t>
            </a:r>
            <a:br>
              <a:rPr lang="en-US" noProof="0"/>
            </a:br>
            <a:r>
              <a:rPr lang="en-US" noProof="0"/>
              <a:t>text is Arial Regular 33/33pt.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2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6">
            <a:extLst>
              <a:ext uri="{FF2B5EF4-FFF2-40B4-BE49-F238E27FC236}">
                <a16:creationId xmlns:a16="http://schemas.microsoft.com/office/drawing/2014/main" id="{0B6CDB0D-3AD7-4B5F-B5B3-1BB7944B0076}"/>
              </a:ext>
            </a:extLst>
          </p:cNvPr>
          <p:cNvSpPr/>
          <p:nvPr/>
        </p:nvSpPr>
        <p:spPr>
          <a:xfrm>
            <a:off x="685800" y="0"/>
            <a:ext cx="152400" cy="1879600"/>
          </a:xfrm>
          <a:prstGeom prst="rect">
            <a:avLst/>
          </a:prstGeom>
          <a:solidFill>
            <a:srgbClr val="034C8C"/>
          </a:solidFill>
        </p:spPr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5A53C00A-9A86-4ABB-9C74-21A091A8FEA1}"/>
              </a:ext>
            </a:extLst>
          </p:cNvPr>
          <p:cNvSpPr/>
          <p:nvPr/>
        </p:nvSpPr>
        <p:spPr>
          <a:xfrm>
            <a:off x="0" y="629600"/>
            <a:ext cx="584200" cy="852157"/>
          </a:xfrm>
          <a:prstGeom prst="rect">
            <a:avLst/>
          </a:prstGeom>
          <a:solidFill>
            <a:srgbClr val="034C8C"/>
          </a:solidFill>
        </p:spPr>
      </p:sp>
    </p:spTree>
    <p:extLst>
      <p:ext uri="{BB962C8B-B14F-4D97-AF65-F5344CB8AC3E}">
        <p14:creationId xmlns:p14="http://schemas.microsoft.com/office/powerpoint/2010/main" val="13269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32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50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0"/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9" y="356459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552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6EDAE843-CD38-565C-BCF9-95E859A9EBBF}"/>
              </a:ext>
            </a:extLst>
          </p:cNvPr>
          <p:cNvGrpSpPr/>
          <p:nvPr userDrawn="1"/>
        </p:nvGrpSpPr>
        <p:grpSpPr>
          <a:xfrm>
            <a:off x="0" y="10534"/>
            <a:ext cx="12192000" cy="6836933"/>
            <a:chOff x="0" y="10533"/>
            <a:chExt cx="12192000" cy="6836933"/>
          </a:xfrm>
        </p:grpSpPr>
        <p:pic>
          <p:nvPicPr>
            <p:cNvPr id="6" name="Imagen 5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B13C54E0-0C0D-2EA7-D2B2-91D80F1F7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0533"/>
              <a:ext cx="12192000" cy="6836933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7E4F3C6-7814-6C1E-6086-858892DE91CF}"/>
                </a:ext>
              </a:extLst>
            </p:cNvPr>
            <p:cNvGrpSpPr/>
            <p:nvPr userDrawn="1"/>
          </p:nvGrpSpPr>
          <p:grpSpPr>
            <a:xfrm>
              <a:off x="8368145" y="110607"/>
              <a:ext cx="3740728" cy="1284084"/>
              <a:chOff x="8368145" y="110607"/>
              <a:chExt cx="3740728" cy="1284084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24325CF-6B25-24FB-C8F0-CA8C4A370649}"/>
                  </a:ext>
                </a:extLst>
              </p:cNvPr>
              <p:cNvSpPr/>
              <p:nvPr userDrawn="1"/>
            </p:nvSpPr>
            <p:spPr>
              <a:xfrm>
                <a:off x="8368145" y="110607"/>
                <a:ext cx="3740728" cy="1284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  <p:pic>
            <p:nvPicPr>
              <p:cNvPr id="11" name="Imagen 10" descr="Imagen que contiene Gráfico&#10;&#10;Descripción generada automáticamente">
                <a:extLst>
                  <a:ext uri="{FF2B5EF4-FFF2-40B4-BE49-F238E27FC236}">
                    <a16:creationId xmlns:a16="http://schemas.microsoft.com/office/drawing/2014/main" id="{F16537AD-642C-B489-F9BC-90CE4382D3B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68288" b="77103"/>
              <a:stretch/>
            </p:blipFill>
            <p:spPr>
              <a:xfrm>
                <a:off x="9627464" y="205642"/>
                <a:ext cx="2402466" cy="972731"/>
              </a:xfrm>
              <a:prstGeom prst="rect">
                <a:avLst/>
              </a:prstGeom>
            </p:spPr>
          </p:pic>
        </p:grp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67893" y="422280"/>
            <a:ext cx="7780907" cy="520697"/>
          </a:xfrm>
        </p:spPr>
        <p:txBody>
          <a:bodyPr anchor="t"/>
          <a:lstStyle/>
          <a:p>
            <a:r>
              <a:rPr lang="es-ES"/>
              <a:t>Clic para editar título</a:t>
            </a:r>
            <a:br>
              <a:rPr lang="es-ES"/>
            </a:b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56" y="1985818"/>
            <a:ext cx="11109605" cy="3959081"/>
          </a:xfrm>
        </p:spPr>
        <p:txBody>
          <a:bodyPr>
            <a:normAutofit/>
          </a:bodyPr>
          <a:lstStyle>
            <a:lvl1pPr>
              <a:buClr>
                <a:srgbClr val="18958C"/>
              </a:buCl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buClr>
                <a:srgbClr val="18958C"/>
              </a:buCl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668173" y="942976"/>
            <a:ext cx="7780627" cy="3508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rgbClr val="18958C"/>
                </a:solidFill>
              </a:defRPr>
            </a:lvl1pPr>
          </a:lstStyle>
          <a:p>
            <a:pPr lvl="0"/>
            <a:r>
              <a:rPr lang="es-ES"/>
              <a:t>Clic para editar subtítulo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789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32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50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0"/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9" y="356459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92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D56B0-0048-89E7-10EA-1968878EA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FC07D8-FB81-BC9F-39D4-E4E493E3F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0B3D6-80FA-E95E-E827-FEFF6026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658DCE-64A0-A45C-908E-AC5AF5CE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6BCF5D-DB04-1548-DAC9-90894A01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79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D8F4E-AF94-D298-1110-CDA6518F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D5E3E0-DE58-2153-31BE-FF7ED5033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8B5A3D-A0EA-4F4D-A755-FC742A7F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BB13A4-D780-BA66-902D-F320E4E9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9D2F0D-9EBF-A1D7-94A4-9F17DA44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441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2CF6E-6265-177E-18F7-7086C0AA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822436-DB1D-FB15-942D-D09B1CE9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A9AF2C-5107-019D-F1EE-2AE9E3E0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1FDCB0-ED2E-18B3-B7A8-7CB25EA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C18D80-C971-C430-BB81-C7360590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427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7AD1B-C56E-B165-8DA5-D8A1C9D7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97D0DB-CEBD-7C60-6055-690CFCC1A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89610C-AF98-C863-2A1D-E91AB5718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D1A389-C0C8-91E1-F4F4-F06335B9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9BB770-6F83-4BD2-2B0D-7DD62202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1C088D-9046-B1A1-84E5-95AC55BB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6256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718E6-FFE5-3A3C-7856-5CEAE062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CEBB3F-2028-9A6C-34DE-327CC6A05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EEA8CE-C0FF-380D-2F58-F17F2D258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AA8A69-380A-547D-525E-A4C2187AB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7DD0FB-71D0-5611-67E4-F5E7645F1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6D52D8-4ABD-4B52-63FD-D7C4F6E6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2F3D84-8049-6B1C-CE72-C816FE9F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23BF01-7EEF-ADCA-4F23-B3AE4C0A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747D9-4195-87E0-CB31-449AF1C2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AA0FDA2-2609-4A96-0126-F1B98B11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36DF27-772F-1B4B-2F2A-7D5F0511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5E37CD-C9F2-B1F5-4D84-319F9774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89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/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Picture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0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10,5/Simple pt.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272442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702FA7-899D-885C-2274-692D7AC9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6C02FD-1FA6-2C49-858F-F3F19AA6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853A30-7E11-DA61-199E-D3C3357C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92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CBC8-F712-3B25-9D6D-0B8DB125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3679A-F697-7BBE-90BD-523D286FB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344276-28DB-103D-70F6-39B216E62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5A5BC2-BF14-E1AE-BF13-AB00D797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27359F-406B-C884-EC20-9F0F15D4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2E5607-EC68-F4DF-F5B5-9C49A796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4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6DB7B-6CE2-3370-5CEC-FE47BB92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106F93-57F3-312B-BC3E-7B438BC74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5E7054-79E3-A0C9-83F7-3617AFC0E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60A91D-647B-2466-F54F-32EFE6D5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C798E0-6690-530C-A281-B7C7E2AC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9F4D32-5ECC-D30B-5CE0-FBA0DAF3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693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EAAEC-82D3-C803-448B-0D37421B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6E5D93-6FC6-7F7E-027E-602ADAED1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417EDD-DA97-566A-1768-E3DB5324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F3253D-0946-1DF1-5B9C-B1627CC1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50DB09-7CFB-5397-9ABF-E5A41B96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484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65189B-BF3E-3693-8646-FECB81466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706E97-2D5C-E500-DDB2-38315F370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3CEB79-F9F0-76D2-C9D6-80D812AF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1025AD-C0DD-F731-AAB0-E4EA60DF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28FEFF-6BF4-FDC9-40FD-5B49AFA0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269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C47F03-8D9D-084D-9518-29E459536B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>
                <a:solidFill>
                  <a:srgbClr val="E63D42"/>
                </a:solidFill>
              </a:defRPr>
            </a:lvl1pPr>
            <a:lvl2pPr marL="457189" indent="0">
              <a:buNone/>
              <a:defRPr sz="2200">
                <a:solidFill>
                  <a:srgbClr val="002855"/>
                </a:solidFill>
              </a:defRPr>
            </a:lvl2pPr>
            <a:lvl3pPr marL="914377" indent="0">
              <a:buNone/>
              <a:defRPr sz="2200">
                <a:solidFill>
                  <a:srgbClr val="002855"/>
                </a:solidFill>
              </a:defRPr>
            </a:lvl3pPr>
            <a:lvl4pPr marL="1371566" indent="0">
              <a:buNone/>
              <a:defRPr sz="2200">
                <a:solidFill>
                  <a:srgbClr val="002855"/>
                </a:solidFill>
              </a:defRPr>
            </a:lvl4pPr>
            <a:lvl5pPr marL="1828754" indent="0">
              <a:buNone/>
              <a:defRPr sz="2200">
                <a:solidFill>
                  <a:srgbClr val="002855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para modificar el título de la </a:t>
            </a:r>
            <a:r>
              <a:rPr lang="es-ES" err="1"/>
              <a:t>slide</a:t>
            </a:r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F2F6FB-2049-004C-8834-C0C3CD662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4876"/>
          <a:stretch/>
        </p:blipFill>
        <p:spPr>
          <a:xfrm>
            <a:off x="10479803" y="1792970"/>
            <a:ext cx="1712199" cy="42386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867C3C-69EB-DF45-89F0-CA16CEF24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9454" y="37126"/>
            <a:ext cx="1257300" cy="1079500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0989688-8158-6345-BB23-891262A748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614" y="1290750"/>
            <a:ext cx="9383047" cy="4238639"/>
          </a:xfrm>
          <a:prstGeom prst="rect">
            <a:avLst/>
          </a:prstGeom>
        </p:spPr>
        <p:txBody>
          <a:bodyPr/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4"/>
              </a:buBlip>
              <a:tabLst/>
              <a:defRPr sz="1500">
                <a:solidFill>
                  <a:srgbClr val="002855"/>
                </a:solidFill>
              </a:defRPr>
            </a:lvl1pPr>
            <a:lvl2pPr marL="627047" indent="-133347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002855"/>
                </a:solidFill>
              </a:defRPr>
            </a:lvl2pPr>
            <a:lvl3pPr marL="914377" indent="0">
              <a:buNone/>
              <a:defRPr>
                <a:solidFill>
                  <a:srgbClr val="002855"/>
                </a:solidFill>
              </a:defRPr>
            </a:lvl3pPr>
            <a:lvl4pPr marL="1371566" indent="0">
              <a:buNone/>
              <a:defRPr>
                <a:solidFill>
                  <a:srgbClr val="002855"/>
                </a:solidFill>
              </a:defRPr>
            </a:lvl4pPr>
            <a:lvl5pPr marL="1828754" indent="0">
              <a:buNone/>
              <a:defRPr>
                <a:solidFill>
                  <a:srgbClr val="002855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pic>
        <p:nvPicPr>
          <p:cNvPr id="13" name="Imagen 6">
            <a:extLst>
              <a:ext uri="{FF2B5EF4-FFF2-40B4-BE49-F238E27FC236}">
                <a16:creationId xmlns:a16="http://schemas.microsoft.com/office/drawing/2014/main" id="{88D97DAB-11E5-420B-A7FD-B46FC81AF1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6774" y="6144344"/>
            <a:ext cx="11141767" cy="5257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B1C57E-55D2-40EB-AB6F-B5D20C59F774}"/>
              </a:ext>
            </a:extLst>
          </p:cNvPr>
          <p:cNvSpPr/>
          <p:nvPr userDrawn="1"/>
        </p:nvSpPr>
        <p:spPr>
          <a:xfrm>
            <a:off x="10429876" y="6345728"/>
            <a:ext cx="1362981" cy="39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85EE8A-EEFB-B5FF-6948-1006612C8F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7625" y="6300149"/>
            <a:ext cx="1735232" cy="4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9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953C16-B606-D446-A199-2C23BFC3A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E7C4BA9-328E-9B4E-8441-60F948949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5972" y="875196"/>
            <a:ext cx="6711121" cy="913878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26D113A-CE7A-FA40-A594-20A2681B3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5972" y="2232562"/>
            <a:ext cx="8081433" cy="3750243"/>
          </a:xfrm>
        </p:spPr>
        <p:txBody>
          <a:bodyPr>
            <a:normAutofit/>
          </a:bodyPr>
          <a:lstStyle>
            <a:lvl1pPr marL="285750" indent="-285750">
              <a:buSzPct val="150000"/>
              <a:buFontTx/>
              <a:buBlip>
                <a:blip r:embed="rId3"/>
              </a:buBlip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0"/>
            <a:endParaRPr lang="es-ES"/>
          </a:p>
          <a:p>
            <a:pPr lvl="0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B4FB97D-F96D-A245-A9C1-FD0251E2823C}"/>
              </a:ext>
            </a:extLst>
          </p:cNvPr>
          <p:cNvCxnSpPr/>
          <p:nvPr userDrawn="1"/>
        </p:nvCxnSpPr>
        <p:spPr>
          <a:xfrm>
            <a:off x="3669752" y="1993321"/>
            <a:ext cx="24262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57D991B8-884E-224C-AAB8-504C34DE6D65}"/>
              </a:ext>
            </a:extLst>
          </p:cNvPr>
          <p:cNvSpPr/>
          <p:nvPr userDrawn="1"/>
        </p:nvSpPr>
        <p:spPr>
          <a:xfrm>
            <a:off x="9864436" y="6270663"/>
            <a:ext cx="193963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736634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A24B9F-626C-494E-9019-2C3C4267C1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617B4950-263D-A641-928C-13B58BDAE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7520" y="2489874"/>
            <a:ext cx="5087197" cy="1227752"/>
          </a:xfr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>
                <a:solidFill>
                  <a:srgbClr val="F5DD91"/>
                </a:solidFill>
                <a:latin typeface="Candara" panose="020E0502030303020204" pitchFamily="34" charset="0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7AEFA5D-71F9-7D4B-B180-4286763E1DCA}"/>
              </a:ext>
            </a:extLst>
          </p:cNvPr>
          <p:cNvSpPr/>
          <p:nvPr userDrawn="1"/>
        </p:nvSpPr>
        <p:spPr>
          <a:xfrm>
            <a:off x="9864436" y="6270663"/>
            <a:ext cx="193963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57027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0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228783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11027" y="1344976"/>
            <a:ext cx="4069792" cy="4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464019"/>
            <a:ext cx="3776027" cy="261376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559861" y="4077786"/>
            <a:ext cx="3776025" cy="12743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10,5/Simple pt.</a:t>
            </a:r>
          </a:p>
        </p:txBody>
      </p:sp>
      <p:sp>
        <p:nvSpPr>
          <p:cNvPr id="11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64614" y="1344976"/>
            <a:ext cx="7343967" cy="480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/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9449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1693332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43334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13,5/Simple pt.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49448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/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13,5/Simple pt.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47601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_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sencilla 11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413440" y="3878019"/>
            <a:ext cx="11390843" cy="2251848"/>
          </a:xfrm>
          <a:prstGeom prst="rect">
            <a:avLst/>
          </a:prstGeom>
        </p:spPr>
        <p:txBody>
          <a:bodyPr wrap="square" lIns="0" tIns="0" rIns="0" bIns="0" numCol="2" spcCol="108000">
            <a:noAutofit/>
          </a:bodyPr>
          <a:lstStyle>
            <a:lvl1pPr marL="239994" indent="-2222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2400">
                <a:solidFill>
                  <a:schemeClr val="accent1"/>
                </a:solidFill>
              </a:defRPr>
            </a:lvl6pPr>
            <a:lvl7pPr marL="239994" indent="-239994">
              <a:lnSpc>
                <a:spcPts val="2933"/>
              </a:lnSpc>
              <a:buClr>
                <a:schemeClr val="tx1"/>
              </a:buClr>
              <a:buSzPct val="50000"/>
              <a:buFont typeface="Arial" charset="0"/>
              <a:buChar char="•"/>
              <a:defRPr sz="2400">
                <a:solidFill>
                  <a:schemeClr val="tx1"/>
                </a:solidFill>
              </a:defRPr>
            </a:lvl7pPr>
            <a:lvl8pPr marL="239994" indent="-239994">
              <a:lnSpc>
                <a:spcPct val="100000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8pPr>
            <a:lvl9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 baseline="0">
                <a:solidFill>
                  <a:schemeClr val="accent1"/>
                </a:solidFill>
              </a:defRPr>
            </a:lvl9pPr>
          </a:lstStyle>
          <a:p>
            <a:pPr lvl="8"/>
            <a:r>
              <a:rPr lang="en-US" noProof="0"/>
              <a:t>Body copy is Arial Regular 13,5/Simple pt.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375190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51C3F5D-5EA7-4E24-AF15-07A09EA09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46779876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59" imgH="355" progId="TCLayout.ActiveDocument.1">
                  <p:embed/>
                </p:oleObj>
              </mc:Choice>
              <mc:Fallback>
                <p:oleObj name="think-cell Slide" r:id="rId36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51C3F5D-5EA7-4E24-AF15-07A09EA09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BAA9A-A68B-3F43-9C0D-119CAF54943C}" type="datetime3">
              <a:rPr lang="en-US" noProof="0" smtClean="0"/>
              <a:t>11 October 2024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DE264-4026-1617-69C5-E0AD59639ED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32025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CE67CD-580B-B197-1DE5-EA438CA4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FEF065-5CBE-5BB0-502B-FD88FCD76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7B2BEE-6B6C-A5A9-CA10-8F3B6C65A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2042-FF94-4B26-B5EE-6650A5B95AE8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162306-BA0A-8929-E553-8D938C907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C434A-3D89-B83F-50AA-9E2613D59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C0A87-E462-4969-AD3F-07F152D13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83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ima.aemps.es/cima/pdfs/es/ft/1211558001/FT_1211558001.pdf" TargetMode="Externa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ima.aemps.es/cima/pdfs/ft/98080001/FT_98080001.pdf" TargetMode="External"/><Relationship Id="rId7" Type="http://schemas.openxmlformats.org/officeDocument/2006/relationships/hyperlink" Target="https://cima.aemps.es/cima/dochtml/ft/73714/FT_73714.pdf" TargetMode="External"/><Relationship Id="rId2" Type="http://schemas.openxmlformats.org/officeDocument/2006/relationships/hyperlink" Target="https://cima.aemps.es/cima/pdfs/ft/78406/FT_78406.pdf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ima.aemps.es/cima/pdfs/ft/77675/FT_77675.pdf" TargetMode="External"/><Relationship Id="rId5" Type="http://schemas.openxmlformats.org/officeDocument/2006/relationships/hyperlink" Target="https://cima.aemps.es/cima/pdfs/ft/84849/FT_84849.pdf" TargetMode="External"/><Relationship Id="rId4" Type="http://schemas.openxmlformats.org/officeDocument/2006/relationships/hyperlink" Target="https://cima.aemps.es/cima/pdfs/ft/12783002/FT_12783002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ima.aemps.es/cima/pdfs/ft/98080001/FT_98080001.pdf" TargetMode="External"/><Relationship Id="rId7" Type="http://schemas.openxmlformats.org/officeDocument/2006/relationships/hyperlink" Target="https://cima.aemps.es/cima/dochtml/ft/73714/FT_73714.pdf" TargetMode="External"/><Relationship Id="rId2" Type="http://schemas.openxmlformats.org/officeDocument/2006/relationships/hyperlink" Target="https://cima.aemps.es/cima/pdfs/ft/78406/FT_78406.pdf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ima.aemps.es/cima/pdfs/ft/77675/FT_77675.pdf" TargetMode="External"/><Relationship Id="rId5" Type="http://schemas.openxmlformats.org/officeDocument/2006/relationships/hyperlink" Target="https://cima.aemps.es/cima/pdfs/ft/84849/FT_84849.pdf" TargetMode="External"/><Relationship Id="rId4" Type="http://schemas.openxmlformats.org/officeDocument/2006/relationships/hyperlink" Target="https://cima.aemps.es/cima/pdfs/ft/12783002/FT_12783002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ima.aemps.es/cima/pdfs/es/ft/1211558001/FT_1211558001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ima.aemps.es/cima/pdfs/ft/84849/FT_84849.pdf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cima.aemps.es/cima/pdfs/ft/12783002/FT_12783002.pdf%2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ima.aemps.es/cima/pdfs/ft/98080001/FT_98080001.pdf%20/" TargetMode="External"/><Relationship Id="rId5" Type="http://schemas.openxmlformats.org/officeDocument/2006/relationships/hyperlink" Target="https://cima.aemps.es/cima/pdfs/ft/78406/FT_78406.pdf" TargetMode="External"/><Relationship Id="rId10" Type="http://schemas.openxmlformats.org/officeDocument/2006/relationships/hyperlink" Target="https://cima.aemps.es/cima/dochtml/ft/73714/FT_73714.pdf" TargetMode="External"/><Relationship Id="rId4" Type="http://schemas.openxmlformats.org/officeDocument/2006/relationships/hyperlink" Target="https://cima.aemps.es/cima/pdfs/es/ft/1211558001/FT_1211558001.pdf" TargetMode="External"/><Relationship Id="rId9" Type="http://schemas.openxmlformats.org/officeDocument/2006/relationships/hyperlink" Target="https://cima.aemps.es/cima/pdfs/ft/77675/FT_77675.pdf%2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.png"/><Relationship Id="rId2" Type="http://schemas.microsoft.com/office/2018/10/relationships/comments" Target="../comments/modernComment_7FFFE322_811F7D5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reec.aemps.es/reec/public/detail.html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microsoft.com/office/2018/10/relationships/comments" Target="../comments/modernComment_7FFFFA2C_849B3A56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10" Type="http://schemas.openxmlformats.org/officeDocument/2006/relationships/image" Target="../media/image22.sv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18/10/relationships/comments" Target="../comments/modernComment_7FFFFA44_61C0E1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" Type="http://schemas.openxmlformats.org/officeDocument/2006/relationships/image" Target="../media/image18.png"/><Relationship Id="rId21" Type="http://schemas.openxmlformats.org/officeDocument/2006/relationships/image" Target="../media/image82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19" Type="http://schemas.openxmlformats.org/officeDocument/2006/relationships/image" Target="../media/image80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2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chart" Target="../charts/char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7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16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image" Target="../media/image20.sv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sv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A31_4C19A4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A33_E277149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A35_7F4812B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29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18/10/relationships/comments" Target="../comments/modernComment_7FFFFA28_E8FC2048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0.png"/><Relationship Id="rId7" Type="http://schemas.openxmlformats.org/officeDocument/2006/relationships/image" Target="../media/image2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2.png"/><Relationship Id="rId5" Type="http://schemas.openxmlformats.org/officeDocument/2006/relationships/customXml" Target="../ink/ink1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18/10/relationships/comments" Target="../comments/modernComment_7FFFFA39_C29929C2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102.emf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2.emf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1.emf"/><Relationship Id="rId4" Type="http://schemas.openxmlformats.org/officeDocument/2006/relationships/diagramData" Target="../diagrams/data3.xml"/><Relationship Id="rId9" Type="http://schemas.openxmlformats.org/officeDocument/2006/relationships/image" Target="../media/image10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31D_2C0EB3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5.jpe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363_4B03BC2F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106.jpe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365_9DB89FE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07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8.png"/><Relationship Id="rId9" Type="http://schemas.microsoft.com/office/2007/relationships/diagramDrawing" Target="../diagrams/drawing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18/10/relationships/comments" Target="../comments/modernComment_7FFFFA3A_A80F581D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4BA05B-4375-4A05-B19A-D9E425ACBF6F}"/>
              </a:ext>
            </a:extLst>
          </p:cNvPr>
          <p:cNvSpPr txBox="1">
            <a:spLocks/>
          </p:cNvSpPr>
          <p:nvPr/>
        </p:nvSpPr>
        <p:spPr>
          <a:xfrm>
            <a:off x="2750289" y="2067969"/>
            <a:ext cx="6691423" cy="24389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2855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39">
              <a:spcBef>
                <a:spcPts val="1333"/>
              </a:spcBef>
            </a:pPr>
            <a:r>
              <a:rPr lang="fr-FR" sz="6400" err="1">
                <a:solidFill>
                  <a:srgbClr val="003466"/>
                </a:solidFill>
              </a:rPr>
              <a:t>Klisyri</a:t>
            </a:r>
            <a:r>
              <a:rPr lang="fr-FR" sz="6400" b="0" baseline="30000">
                <a:solidFill>
                  <a:srgbClr val="003466"/>
                </a:solidFill>
              </a:rPr>
              <a:t>® </a:t>
            </a:r>
          </a:p>
          <a:p>
            <a:pPr algn="ctr" defTabSz="1219139">
              <a:spcBef>
                <a:spcPts val="1333"/>
              </a:spcBef>
            </a:pPr>
            <a:r>
              <a:rPr lang="fr-FR" sz="6400" b="0" baseline="30000">
                <a:solidFill>
                  <a:srgbClr val="003466"/>
                </a:solidFill>
              </a:rPr>
              <a:t>Un </a:t>
            </a:r>
            <a:r>
              <a:rPr lang="fr-FR" sz="6400" b="0" baseline="30000" err="1">
                <a:solidFill>
                  <a:srgbClr val="003466"/>
                </a:solidFill>
              </a:rPr>
              <a:t>nuevo</a:t>
            </a:r>
            <a:r>
              <a:rPr lang="fr-FR" sz="6400" b="0" baseline="30000">
                <a:solidFill>
                  <a:srgbClr val="003466"/>
                </a:solidFill>
              </a:rPr>
              <a:t> </a:t>
            </a:r>
            <a:r>
              <a:rPr lang="fr-FR" sz="6400" b="0" baseline="30000" err="1">
                <a:solidFill>
                  <a:srgbClr val="003466"/>
                </a:solidFill>
              </a:rPr>
              <a:t>tratamiento</a:t>
            </a:r>
            <a:r>
              <a:rPr lang="fr-FR" sz="6400" b="0" baseline="30000">
                <a:solidFill>
                  <a:srgbClr val="003466"/>
                </a:solidFill>
              </a:rPr>
              <a:t> para la </a:t>
            </a:r>
            <a:r>
              <a:rPr lang="fr-FR" sz="6400" b="0" baseline="30000" err="1">
                <a:solidFill>
                  <a:srgbClr val="003466"/>
                </a:solidFill>
              </a:rPr>
              <a:t>Queratosis</a:t>
            </a:r>
            <a:r>
              <a:rPr lang="fr-FR" sz="6400" b="0" baseline="30000">
                <a:solidFill>
                  <a:srgbClr val="003466"/>
                </a:solidFill>
              </a:rPr>
              <a:t> </a:t>
            </a:r>
            <a:r>
              <a:rPr lang="fr-FR" sz="6400" b="0" baseline="30000" err="1">
                <a:solidFill>
                  <a:srgbClr val="003466"/>
                </a:solidFill>
              </a:rPr>
              <a:t>Actínica</a:t>
            </a:r>
            <a:endParaRPr lang="fr-FR" sz="6400" b="0" baseline="30000">
              <a:solidFill>
                <a:srgbClr val="003466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39750A-C716-0CF1-E62C-DAE4E82B6116}"/>
              </a:ext>
            </a:extLst>
          </p:cNvPr>
          <p:cNvSpPr txBox="1"/>
          <p:nvPr/>
        </p:nvSpPr>
        <p:spPr>
          <a:xfrm rot="16200000">
            <a:off x="11157103" y="5838460"/>
            <a:ext cx="178253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067" dirty="0">
                <a:solidFill>
                  <a:srgbClr val="002855"/>
                </a:solidFill>
                <a:latin typeface="Arial" panose="020B0604020202020204" pitchFamily="34" charset="0"/>
              </a:rPr>
              <a:t>ES-KLI-2400034</a:t>
            </a:r>
            <a:endParaRPr lang="es-ES" sz="1067" dirty="0">
              <a:solidFill>
                <a:srgbClr val="002855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0B1DC1-6E21-12B8-8B27-0226909970CA}"/>
              </a:ext>
            </a:extLst>
          </p:cNvPr>
          <p:cNvSpPr txBox="1"/>
          <p:nvPr/>
        </p:nvSpPr>
        <p:spPr>
          <a:xfrm>
            <a:off x="598758" y="4651184"/>
            <a:ext cx="10994484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693" indent="-266693" defTabSz="914377">
              <a:buClr>
                <a:srgbClr val="00F0BE"/>
              </a:buClr>
              <a:defRPr/>
            </a:pPr>
            <a:r>
              <a:rPr lang="es-ES" sz="1867" b="1">
                <a:solidFill>
                  <a:srgbClr val="002060"/>
                </a:solidFill>
                <a:latin typeface="Arial"/>
              </a:rPr>
              <a:t>Nombre:</a:t>
            </a:r>
          </a:p>
          <a:p>
            <a:pPr marL="266693" indent="-266693" defTabSz="914377">
              <a:buClr>
                <a:srgbClr val="00F0BE"/>
              </a:buClr>
              <a:defRPr/>
            </a:pPr>
            <a:r>
              <a:rPr lang="es-ES" sz="1867" b="1">
                <a:solidFill>
                  <a:srgbClr val="002060"/>
                </a:solidFill>
                <a:latin typeface="Arial"/>
              </a:rPr>
              <a:t>Centro:</a:t>
            </a:r>
          </a:p>
          <a:p>
            <a:pPr marL="266693" indent="-266693" defTabSz="914377">
              <a:buClr>
                <a:srgbClr val="00F0BE"/>
              </a:buClr>
              <a:defRPr/>
            </a:pPr>
            <a:r>
              <a:rPr lang="es-ES" sz="1867" b="1">
                <a:solidFill>
                  <a:srgbClr val="002060"/>
                </a:solidFill>
                <a:latin typeface="Arial"/>
              </a:rPr>
              <a:t>Fecha:</a:t>
            </a:r>
            <a:endParaRPr lang="es-ES" sz="1333" b="1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E98F15-ADBE-0F14-543D-F9BA9C27CFF6}"/>
              </a:ext>
            </a:extLst>
          </p:cNvPr>
          <p:cNvSpPr txBox="1"/>
          <p:nvPr/>
        </p:nvSpPr>
        <p:spPr>
          <a:xfrm>
            <a:off x="632392" y="6504386"/>
            <a:ext cx="7562602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933" dirty="0">
                <a:solidFill>
                  <a:srgbClr val="003466"/>
                </a:solidFill>
                <a:latin typeface="Arial"/>
              </a:rPr>
              <a:t>Este medicamento está sujeto a seguimiento adicional, es prioritaria la notificación de sospechas adversas asociadas a este medicamento.</a:t>
            </a:r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2A355BED-5647-141C-DF93-98A9A2AA2CDB}"/>
              </a:ext>
            </a:extLst>
          </p:cNvPr>
          <p:cNvSpPr/>
          <p:nvPr/>
        </p:nvSpPr>
        <p:spPr>
          <a:xfrm flipV="1">
            <a:off x="565124" y="6591857"/>
            <a:ext cx="67265" cy="60959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01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062" y="120717"/>
            <a:ext cx="10020767" cy="896579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err="1"/>
              <a:t>Expectativas</a:t>
            </a:r>
            <a:r>
              <a:rPr lang="de-DE" sz="2600"/>
              <a:t> </a:t>
            </a:r>
            <a:r>
              <a:rPr lang="de-DE" sz="2600" err="1"/>
              <a:t>para</a:t>
            </a:r>
            <a:r>
              <a:rPr lang="de-DE" sz="2600"/>
              <a:t> </a:t>
            </a:r>
            <a:r>
              <a:rPr lang="de-DE" sz="2600" err="1"/>
              <a:t>el</a:t>
            </a:r>
            <a:r>
              <a:rPr lang="de-DE" sz="2600"/>
              <a:t> </a:t>
            </a:r>
            <a:r>
              <a:rPr lang="de-DE" sz="2600" err="1"/>
              <a:t>tratamiento</a:t>
            </a:r>
            <a:r>
              <a:rPr lang="de-DE" sz="2600"/>
              <a:t> de la </a:t>
            </a:r>
            <a:r>
              <a:rPr lang="de-DE" sz="2600" err="1"/>
              <a:t>queratosis</a:t>
            </a:r>
            <a:r>
              <a:rPr lang="de-DE" sz="2600"/>
              <a:t> actínica</a:t>
            </a:r>
            <a:r>
              <a:rPr lang="de-DE" sz="2600" baseline="30000"/>
              <a:t>1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41FE0C4-0C7B-F530-8668-4C7B71834552}"/>
              </a:ext>
            </a:extLst>
          </p:cNvPr>
          <p:cNvSpPr/>
          <p:nvPr/>
        </p:nvSpPr>
        <p:spPr>
          <a:xfrm>
            <a:off x="1804268" y="6331503"/>
            <a:ext cx="8583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de-DE" sz="800" b="1" i="0" u="none" strike="noStrike">
                <a:solidFill>
                  <a:srgbClr val="002060"/>
                </a:solidFill>
                <a:effectLst/>
              </a:rPr>
              <a:t>1.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Steeb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T, et al.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Treatment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Motivations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and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Expectations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Patients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German-Wide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Cross-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Sectional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Trial. J Clin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 May 12;9(5)</a:t>
            </a:r>
            <a:endParaRPr lang="en-U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Grafik 3" descr="Ein Bild, das Diagramm, Reihe, Screenshot, parallel enthält.&#10;&#10;Automatisch generierte Beschreibung">
            <a:extLst>
              <a:ext uri="{FF2B5EF4-FFF2-40B4-BE49-F238E27FC236}">
                <a16:creationId xmlns:a16="http://schemas.microsoft.com/office/drawing/2014/main" id="{2BF8F9A5-517F-E216-8CC7-02FE72D3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8" t="4455" r="1409"/>
          <a:stretch/>
        </p:blipFill>
        <p:spPr>
          <a:xfrm>
            <a:off x="1722149" y="1680284"/>
            <a:ext cx="8554720" cy="407715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1DE1BD5-6DDD-902C-EB1E-B65103EF71C2}"/>
              </a:ext>
            </a:extLst>
          </p:cNvPr>
          <p:cNvSpPr/>
          <p:nvPr/>
        </p:nvSpPr>
        <p:spPr>
          <a:xfrm flipH="1">
            <a:off x="1681293" y="3818005"/>
            <a:ext cx="8636432" cy="176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FFA38B4-D4A1-0087-EC65-035BB40EC465}"/>
              </a:ext>
            </a:extLst>
          </p:cNvPr>
          <p:cNvGrpSpPr/>
          <p:nvPr/>
        </p:nvGrpSpPr>
        <p:grpSpPr>
          <a:xfrm>
            <a:off x="2362853" y="3439671"/>
            <a:ext cx="7151908" cy="2415150"/>
            <a:chOff x="2164898" y="3556010"/>
            <a:chExt cx="7151908" cy="2415150"/>
          </a:xfrm>
          <a:noFill/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6451152-D323-A7E7-A181-5764B8AAF1FA}"/>
                </a:ext>
              </a:extLst>
            </p:cNvPr>
            <p:cNvSpPr txBox="1"/>
            <p:nvPr/>
          </p:nvSpPr>
          <p:spPr>
            <a:xfrm rot="18850885">
              <a:off x="4901177" y="4353088"/>
              <a:ext cx="185658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Ciclo de tratamiento corto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2C1025E-7235-0FF3-7886-9B6FE6E51279}"/>
                </a:ext>
              </a:extLst>
            </p:cNvPr>
            <p:cNvSpPr txBox="1"/>
            <p:nvPr/>
          </p:nvSpPr>
          <p:spPr>
            <a:xfrm rot="18829828">
              <a:off x="2568224" y="4410320"/>
              <a:ext cx="204947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es muy poco o poco doloroso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2491F75-FC77-9C82-CB81-47DF2EF10D4B}"/>
                </a:ext>
              </a:extLst>
            </p:cNvPr>
            <p:cNvSpPr txBox="1"/>
            <p:nvPr/>
          </p:nvSpPr>
          <p:spPr>
            <a:xfrm rot="18829828">
              <a:off x="4127685" y="4263192"/>
              <a:ext cx="150625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Buen resultado cosmético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F8CB083-FBD8-5FD5-61E4-72F8AE49676B}"/>
                </a:ext>
              </a:extLst>
            </p:cNvPr>
            <p:cNvSpPr txBox="1"/>
            <p:nvPr/>
          </p:nvSpPr>
          <p:spPr>
            <a:xfrm rot="18796956">
              <a:off x="6167688" y="4235290"/>
              <a:ext cx="165683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Bajos costos de tratamiento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77BAFB5-2100-2B57-3831-F2DEB16E4800}"/>
                </a:ext>
              </a:extLst>
            </p:cNvPr>
            <p:cNvSpPr txBox="1"/>
            <p:nvPr/>
          </p:nvSpPr>
          <p:spPr>
            <a:xfrm rot="18824745">
              <a:off x="7209896" y="4192782"/>
              <a:ext cx="179676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en casa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19FE553-F592-BFD8-75A4-30AD5175BF70}"/>
                </a:ext>
              </a:extLst>
            </p:cNvPr>
            <p:cNvSpPr txBox="1"/>
            <p:nvPr/>
          </p:nvSpPr>
          <p:spPr>
            <a:xfrm rot="18737596">
              <a:off x="8053015" y="4403036"/>
              <a:ext cx="2004361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sólo una vez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92F882C-CF8E-367C-D726-C5FEFBACBCE4}"/>
                </a:ext>
              </a:extLst>
            </p:cNvPr>
            <p:cNvSpPr txBox="1"/>
            <p:nvPr/>
          </p:nvSpPr>
          <p:spPr>
            <a:xfrm rot="18829828">
              <a:off x="1242311" y="4525353"/>
              <a:ext cx="2368394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no interfiere con la vida diaria</a:t>
              </a:r>
            </a:p>
          </p:txBody>
        </p:sp>
      </p:grp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856ED10-5DFD-03B6-E165-37E96E68C546}"/>
              </a:ext>
            </a:extLst>
          </p:cNvPr>
          <p:cNvSpPr/>
          <p:nvPr/>
        </p:nvSpPr>
        <p:spPr>
          <a:xfrm>
            <a:off x="1335635" y="1276769"/>
            <a:ext cx="9285515" cy="4480674"/>
          </a:xfrm>
          <a:prstGeom prst="round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9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05" y="115367"/>
            <a:ext cx="10974151" cy="896579"/>
          </a:xfrm>
        </p:spPr>
        <p:txBody>
          <a:bodyPr/>
          <a:lstStyle/>
          <a:p>
            <a:r>
              <a:rPr lang="es-ES_tradnl" sz="2600"/>
              <a:t>Necesidades terapéuticas</a:t>
            </a:r>
            <a:endParaRPr lang="es-ES" sz="260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1725FDA-6CAF-19B0-B800-E33B5ED90B15}"/>
              </a:ext>
            </a:extLst>
          </p:cNvPr>
          <p:cNvGrpSpPr/>
          <p:nvPr/>
        </p:nvGrpSpPr>
        <p:grpSpPr>
          <a:xfrm flipH="1">
            <a:off x="95382" y="3316954"/>
            <a:ext cx="6434783" cy="2399517"/>
            <a:chOff x="562597" y="2272508"/>
            <a:chExt cx="2666789" cy="971327"/>
          </a:xfrm>
        </p:grpSpPr>
        <p:sp>
          <p:nvSpPr>
            <p:cNvPr id="4" name="Freeform: Shape 125">
              <a:extLst>
                <a:ext uri="{FF2B5EF4-FFF2-40B4-BE49-F238E27FC236}">
                  <a16:creationId xmlns:a16="http://schemas.microsoft.com/office/drawing/2014/main" id="{260011CD-98A6-B405-2664-201D1EE3E2C2}"/>
                </a:ext>
              </a:extLst>
            </p:cNvPr>
            <p:cNvSpPr/>
            <p:nvPr/>
          </p:nvSpPr>
          <p:spPr>
            <a:xfrm rot="3195648">
              <a:off x="2314883" y="2277578"/>
              <a:ext cx="709656" cy="699515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00346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5" name="Freeform: Shape 94">
              <a:extLst>
                <a:ext uri="{FF2B5EF4-FFF2-40B4-BE49-F238E27FC236}">
                  <a16:creationId xmlns:a16="http://schemas.microsoft.com/office/drawing/2014/main" id="{BAAA609E-8B51-C6B6-3C83-AB943013E03D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B4E1D6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F50C9DC-4FF2-3589-FD72-F9AFFB50A61F}"/>
              </a:ext>
            </a:extLst>
          </p:cNvPr>
          <p:cNvGrpSpPr/>
          <p:nvPr/>
        </p:nvGrpSpPr>
        <p:grpSpPr>
          <a:xfrm>
            <a:off x="6806468" y="3429001"/>
            <a:ext cx="5010865" cy="2329047"/>
            <a:chOff x="5415863" y="2413305"/>
            <a:chExt cx="2648982" cy="1155185"/>
          </a:xfrm>
        </p:grpSpPr>
        <p:sp>
          <p:nvSpPr>
            <p:cNvPr id="7" name="Freeform: Shape 123">
              <a:extLst>
                <a:ext uri="{FF2B5EF4-FFF2-40B4-BE49-F238E27FC236}">
                  <a16:creationId xmlns:a16="http://schemas.microsoft.com/office/drawing/2014/main" id="{20F88608-5E46-1CB9-0CF0-6BF1670CD1C8}"/>
                </a:ext>
              </a:extLst>
            </p:cNvPr>
            <p:cNvSpPr/>
            <p:nvPr/>
          </p:nvSpPr>
          <p:spPr>
            <a:xfrm rot="565397">
              <a:off x="5415863" y="2461442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B4E1D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Freeform: Shape 118">
              <a:extLst>
                <a:ext uri="{FF2B5EF4-FFF2-40B4-BE49-F238E27FC236}">
                  <a16:creationId xmlns:a16="http://schemas.microsoft.com/office/drawing/2014/main" id="{4F62A287-FF5A-ECE7-8B4B-8C1A08D337FA}"/>
                </a:ext>
              </a:extLst>
            </p:cNvPr>
            <p:cNvSpPr/>
            <p:nvPr/>
          </p:nvSpPr>
          <p:spPr>
            <a:xfrm rot="10333687" flipH="1">
              <a:off x="5557995" y="2413305"/>
              <a:ext cx="2506850" cy="1155185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FFEF9A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690229B-40DE-A5DF-3523-32C50DA9F4F7}"/>
              </a:ext>
            </a:extLst>
          </p:cNvPr>
          <p:cNvGrpSpPr/>
          <p:nvPr/>
        </p:nvGrpSpPr>
        <p:grpSpPr>
          <a:xfrm>
            <a:off x="2704555" y="556837"/>
            <a:ext cx="6729916" cy="2368672"/>
            <a:chOff x="562597" y="2250311"/>
            <a:chExt cx="2666789" cy="993524"/>
          </a:xfrm>
        </p:grpSpPr>
        <p:sp>
          <p:nvSpPr>
            <p:cNvPr id="18" name="Freeform: Shape 125">
              <a:extLst>
                <a:ext uri="{FF2B5EF4-FFF2-40B4-BE49-F238E27FC236}">
                  <a16:creationId xmlns:a16="http://schemas.microsoft.com/office/drawing/2014/main" id="{0C953084-D8BA-6B28-88AC-EE2A0AE0D80D}"/>
                </a:ext>
              </a:extLst>
            </p:cNvPr>
            <p:cNvSpPr/>
            <p:nvPr/>
          </p:nvSpPr>
          <p:spPr>
            <a:xfrm rot="3195648">
              <a:off x="2358913" y="2357920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E73C3E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9" name="Freeform: Shape 94">
              <a:extLst>
                <a:ext uri="{FF2B5EF4-FFF2-40B4-BE49-F238E27FC236}">
                  <a16:creationId xmlns:a16="http://schemas.microsoft.com/office/drawing/2014/main" id="{DE5A571D-F211-8F44-A9BD-DD0160DC462C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002855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0" name="Marcador de contenido 4">
            <a:extLst>
              <a:ext uri="{FF2B5EF4-FFF2-40B4-BE49-F238E27FC236}">
                <a16:creationId xmlns:a16="http://schemas.microsoft.com/office/drawing/2014/main" id="{35620CDD-B362-713A-42D6-040D235C116A}"/>
              </a:ext>
            </a:extLst>
          </p:cNvPr>
          <p:cNvSpPr txBox="1">
            <a:spLocks/>
          </p:cNvSpPr>
          <p:nvPr/>
        </p:nvSpPr>
        <p:spPr>
          <a:xfrm>
            <a:off x="613896" y="3972228"/>
            <a:ext cx="5358953" cy="1185539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lnSpc>
                <a:spcPct val="150000"/>
              </a:lnSpc>
              <a:spcBef>
                <a:spcPts val="800"/>
              </a:spcBef>
            </a:pPr>
            <a:r>
              <a:rPr lang="es-ES" sz="1600">
                <a:solidFill>
                  <a:srgbClr val="002855"/>
                </a:solidFill>
                <a:latin typeface="Arial"/>
              </a:rPr>
              <a:t>Una 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pauta posológica </a:t>
            </a:r>
            <a:r>
              <a:rPr lang="es-ES" sz="2400" b="1">
                <a:solidFill>
                  <a:srgbClr val="002855"/>
                </a:solidFill>
                <a:latin typeface="Arial"/>
              </a:rPr>
              <a:t>SENCILLA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 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y de 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corta duración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, que favorezca la 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adherencia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 para maximizar la obtención de los resultados clínicos esperados</a:t>
            </a:r>
            <a:r>
              <a:rPr lang="es-ES" sz="1600" baseline="30000">
                <a:solidFill>
                  <a:srgbClr val="002855"/>
                </a:solidFill>
                <a:latin typeface="Arial"/>
              </a:rPr>
              <a:t>2,3</a:t>
            </a:r>
            <a:endParaRPr lang="es-ES" sz="1600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50000"/>
              </a:lnSpc>
              <a:spcBef>
                <a:spcPts val="800"/>
              </a:spcBef>
            </a:pPr>
            <a:endParaRPr lang="es-ES" sz="1600" baseline="30000">
              <a:solidFill>
                <a:srgbClr val="002855"/>
              </a:solidFill>
              <a:latin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43585CF-4480-59DB-B933-8F30875A4C5D}"/>
              </a:ext>
            </a:extLst>
          </p:cNvPr>
          <p:cNvSpPr txBox="1"/>
          <p:nvPr/>
        </p:nvSpPr>
        <p:spPr>
          <a:xfrm>
            <a:off x="3916395" y="1254942"/>
            <a:ext cx="4025163" cy="1455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Bef>
                <a:spcPts val="800"/>
              </a:spcBef>
            </a:pPr>
            <a:r>
              <a:rPr lang="es-ES" sz="2400" b="1">
                <a:solidFill>
                  <a:srgbClr val="FFFFFF"/>
                </a:solidFill>
                <a:latin typeface="Arial"/>
              </a:rPr>
              <a:t>EFICACIA</a:t>
            </a:r>
            <a:r>
              <a:rPr lang="es-ES" sz="2133">
                <a:solidFill>
                  <a:srgbClr val="FFFFFF"/>
                </a:solidFill>
                <a:latin typeface="Arial"/>
              </a:rPr>
              <a:t> t</a:t>
            </a:r>
            <a:r>
              <a:rPr lang="es-ES" sz="1867">
                <a:solidFill>
                  <a:srgbClr val="FFFFFF"/>
                </a:solidFill>
                <a:latin typeface="Arial"/>
              </a:rPr>
              <a:t>anto en las lesiones visibles como en el campo de cancerización</a:t>
            </a:r>
            <a:r>
              <a:rPr lang="es-ES" sz="1867" baseline="30000">
                <a:solidFill>
                  <a:srgbClr val="FFFFFF"/>
                </a:solidFill>
                <a:latin typeface="Arial"/>
              </a:rPr>
              <a:t>1</a:t>
            </a:r>
            <a:endParaRPr lang="es-ES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A98AB10-BA70-03B2-2493-778C637BC973}"/>
              </a:ext>
            </a:extLst>
          </p:cNvPr>
          <p:cNvSpPr txBox="1"/>
          <p:nvPr/>
        </p:nvSpPr>
        <p:spPr>
          <a:xfrm>
            <a:off x="7330088" y="3499466"/>
            <a:ext cx="4329656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lnSpc>
                <a:spcPct val="150000"/>
              </a:lnSpc>
              <a:spcBef>
                <a:spcPts val="600"/>
              </a:spcBef>
              <a:defRPr sz="1200" b="1">
                <a:solidFill>
                  <a:srgbClr val="003466"/>
                </a:solidFill>
              </a:defRPr>
            </a:lvl1pPr>
          </a:lstStyle>
          <a:p>
            <a:pPr defTabSz="1219170">
              <a:spcBef>
                <a:spcPts val="800"/>
              </a:spcBef>
            </a:pPr>
            <a:r>
              <a:rPr lang="es-ES" sz="1600">
                <a:latin typeface="Arial"/>
              </a:rPr>
              <a:t>Perfil de </a:t>
            </a:r>
            <a:r>
              <a:rPr lang="es-ES" sz="2400">
                <a:latin typeface="Arial"/>
              </a:rPr>
              <a:t>seguridad</a:t>
            </a:r>
            <a:r>
              <a:rPr lang="es-ES" sz="1600">
                <a:latin typeface="Arial"/>
              </a:rPr>
              <a:t> y </a:t>
            </a:r>
            <a:r>
              <a:rPr lang="es-ES" sz="2400">
                <a:latin typeface="Arial"/>
              </a:rPr>
              <a:t>tolerabilidad</a:t>
            </a:r>
            <a:r>
              <a:rPr lang="es-ES" sz="1600">
                <a:latin typeface="Arial"/>
              </a:rPr>
              <a:t> </a:t>
            </a:r>
            <a:r>
              <a:rPr lang="es-ES" sz="1600" b="0">
                <a:latin typeface="Arial"/>
              </a:rPr>
              <a:t>que no cause reacción cutánea grave, permanente o que comprometa el bienestar del paciente</a:t>
            </a:r>
            <a:r>
              <a:rPr lang="es-ES" sz="1600" b="0" baseline="30000">
                <a:latin typeface="Arial"/>
              </a:rPr>
              <a:t>2,3</a:t>
            </a:r>
            <a:endParaRPr lang="es-ES" sz="1600" b="0">
              <a:latin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88B416D-8671-EA2C-E1E3-09AB1C0F31B5}"/>
              </a:ext>
            </a:extLst>
          </p:cNvPr>
          <p:cNvSpPr/>
          <p:nvPr/>
        </p:nvSpPr>
        <p:spPr>
          <a:xfrm>
            <a:off x="556191" y="5884122"/>
            <a:ext cx="809335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_tradnl" sz="933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Abreviaturas: </a:t>
            </a:r>
            <a:r>
              <a:rPr lang="es-ES" sz="933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s-ES" sz="933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Carcinoma escamoso; </a:t>
            </a:r>
            <a:r>
              <a:rPr lang="es-ES" sz="933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CVRS</a:t>
            </a:r>
            <a:r>
              <a:rPr lang="es-ES" sz="933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Calidad de vida relacionada con la salud; </a:t>
            </a:r>
            <a:r>
              <a:rPr lang="es-ES" sz="933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es-ES" sz="933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Queratosis actínica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8B4B56C-0F3D-AB5F-D672-0F5BA4AB3A56}"/>
              </a:ext>
            </a:extLst>
          </p:cNvPr>
          <p:cNvSpPr/>
          <p:nvPr/>
        </p:nvSpPr>
        <p:spPr>
          <a:xfrm>
            <a:off x="1698611" y="6242209"/>
            <a:ext cx="85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800" b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Blauvelt A, et al. Phase 3 Tirbanibulin for Actinic Keratosis Group. Phase 3 Trials of Tirbanibulin Ointment for Actinic Keratosis. N Engl J Med. 2021 Feb 11;384(6):512-520.</a:t>
            </a:r>
            <a:endParaRPr lang="es-E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r>
              <a:rPr lang="en-US" sz="800" b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Gilaberte Y, Fernández-Figueras MT. Tirbanibulin: review of its novel mechanism of action and how it fits into the treatment of actinic keratosis. Actas Dermosifiliogr. 2022 Jan;113(1):58-66.</a:t>
            </a:r>
            <a:r>
              <a:rPr lang="en-US" sz="800" b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1" noProof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Grada A, Feldman SR, Bragazzi NL, Damiani G. Patient-reported outcomes of topical therapies in actinic keratosis: A systematic review. Dermatol Ther. 2021 Mar;34(2):e14833. doi: 10.1111/dth.14833.</a:t>
            </a:r>
            <a:endParaRPr lang="es-ES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69188E4-4DB5-7532-8DE8-195493DB8CAA}"/>
              </a:ext>
            </a:extLst>
          </p:cNvPr>
          <p:cNvGrpSpPr/>
          <p:nvPr/>
        </p:nvGrpSpPr>
        <p:grpSpPr>
          <a:xfrm>
            <a:off x="2704555" y="544137"/>
            <a:ext cx="6729916" cy="2368672"/>
            <a:chOff x="562597" y="2250311"/>
            <a:chExt cx="2666789" cy="993524"/>
          </a:xfrm>
        </p:grpSpPr>
        <p:sp>
          <p:nvSpPr>
            <p:cNvPr id="10" name="Freeform: Shape 125">
              <a:extLst>
                <a:ext uri="{FF2B5EF4-FFF2-40B4-BE49-F238E27FC236}">
                  <a16:creationId xmlns:a16="http://schemas.microsoft.com/office/drawing/2014/main" id="{522F243E-831D-9F56-AE94-8741547FE43F}"/>
                </a:ext>
              </a:extLst>
            </p:cNvPr>
            <p:cNvSpPr/>
            <p:nvPr/>
          </p:nvSpPr>
          <p:spPr>
            <a:xfrm rot="3195648">
              <a:off x="2358913" y="2357920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E73C3E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" name="Freeform: Shape 94">
              <a:extLst>
                <a:ext uri="{FF2B5EF4-FFF2-40B4-BE49-F238E27FC236}">
                  <a16:creationId xmlns:a16="http://schemas.microsoft.com/office/drawing/2014/main" id="{25FFA158-ECCF-C60C-C63C-1B7FC1D4B2DA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002855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FC54ECE-C0FA-9A36-34CA-4371865BC891}"/>
              </a:ext>
            </a:extLst>
          </p:cNvPr>
          <p:cNvSpPr txBox="1"/>
          <p:nvPr/>
        </p:nvSpPr>
        <p:spPr>
          <a:xfrm>
            <a:off x="3916395" y="1242242"/>
            <a:ext cx="4025163" cy="1455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Bef>
                <a:spcPts val="800"/>
              </a:spcBef>
            </a:pPr>
            <a:r>
              <a:rPr lang="es-ES" sz="2400" b="1">
                <a:solidFill>
                  <a:srgbClr val="FFFFFF"/>
                </a:solidFill>
                <a:latin typeface="Arial"/>
              </a:rPr>
              <a:t>EFICACIA</a:t>
            </a:r>
            <a:r>
              <a:rPr lang="es-ES" sz="2133">
                <a:solidFill>
                  <a:srgbClr val="FFFFFF"/>
                </a:solidFill>
                <a:latin typeface="Arial"/>
              </a:rPr>
              <a:t> t</a:t>
            </a:r>
            <a:r>
              <a:rPr lang="es-ES" sz="1867">
                <a:solidFill>
                  <a:srgbClr val="FFFFFF"/>
                </a:solidFill>
                <a:latin typeface="Arial"/>
              </a:rPr>
              <a:t>anto en las lesiones visibles como en el campo de cancerización</a:t>
            </a:r>
            <a:r>
              <a:rPr lang="es-ES" sz="1867" baseline="30000">
                <a:solidFill>
                  <a:srgbClr val="FFFFFF"/>
                </a:solidFill>
                <a:latin typeface="Arial"/>
              </a:rPr>
              <a:t>1</a:t>
            </a:r>
            <a:endParaRPr lang="es-ES" sz="1867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44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84966" y="884105"/>
            <a:ext cx="9491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¿Qué es </a:t>
            </a:r>
            <a:r>
              <a:rPr lang="es-ES_tradnl" sz="3200" b="1" err="1">
                <a:solidFill>
                  <a:srgbClr val="002855"/>
                </a:solidFill>
                <a:latin typeface="Arial"/>
              </a:rPr>
              <a:t>Klisyri</a:t>
            </a:r>
            <a:r>
              <a:rPr lang="es-ES_tradnl" sz="3200" b="1">
                <a:solidFill>
                  <a:srgbClr val="002855"/>
                </a:solidFill>
                <a:latin typeface="Arial"/>
              </a:rPr>
              <a:t>®?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Claves de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0A0F89D-BC2B-8619-D50E-3144DE7FE45F}"/>
              </a:ext>
            </a:extLst>
          </p:cNvPr>
          <p:cNvGrpSpPr/>
          <p:nvPr/>
        </p:nvGrpSpPr>
        <p:grpSpPr>
          <a:xfrm>
            <a:off x="1614992" y="2628797"/>
            <a:ext cx="9483107" cy="1740388"/>
            <a:chOff x="1614992" y="2628797"/>
            <a:chExt cx="9483107" cy="1740388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714AE15E-3A6B-5D79-EFB2-05D90A2F7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DBFE9180-2FF5-1412-F2C4-963EF473A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68078E37-ED99-B7DA-855A-943688633A1E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A527FDA8-F62D-9807-15D0-59D824214C7B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44" name="Gráfico 43" descr="Mano abierta con planta contorno">
                <a:extLst>
                  <a:ext uri="{FF2B5EF4-FFF2-40B4-BE49-F238E27FC236}">
                    <a16:creationId xmlns:a16="http://schemas.microsoft.com/office/drawing/2014/main" id="{0373E0D4-2BD1-CB9E-D628-3750F5350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213B3B4-D6A9-1B62-47FD-FD58BF92CEA8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600">
                    <a:solidFill>
                      <a:srgbClr val="002855"/>
                    </a:solidFill>
                    <a:latin typeface="Arial"/>
                  </a:rPr>
                  <a:t>Satisfacción</a:t>
                </a:r>
                <a:endParaRPr lang="es-ES" sz="16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5262A48E-C395-2F1C-A873-C171BEC63588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C2DB1F9A-9F93-0FC9-D4A2-D66881E79E2D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5B034177-8C5D-1B1A-35D9-90FC5D688F88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480">
                    <a:solidFill>
                      <a:srgbClr val="002855"/>
                    </a:solidFill>
                    <a:latin typeface="Arial"/>
                  </a:rPr>
                  <a:t>Experiencia clínica</a:t>
                </a:r>
                <a:endParaRPr lang="es-ES" sz="1480">
                  <a:solidFill>
                    <a:srgbClr val="002855"/>
                  </a:solidFill>
                  <a:latin typeface="Arial"/>
                </a:endParaRPr>
              </a:p>
            </p:txBody>
          </p:sp>
          <p:pic>
            <p:nvPicPr>
              <p:cNvPr id="42" name="Gráfico 41" descr="Estetoscopio contorno">
                <a:extLst>
                  <a:ext uri="{FF2B5EF4-FFF2-40B4-BE49-F238E27FC236}">
                    <a16:creationId xmlns:a16="http://schemas.microsoft.com/office/drawing/2014/main" id="{98B605D8-7AA6-351F-16D2-6D80B0E07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1B5BEC91-8B17-F57C-143B-7FC60382EA64}"/>
                </a:ext>
              </a:extLst>
            </p:cNvPr>
            <p:cNvGrpSpPr/>
            <p:nvPr/>
          </p:nvGrpSpPr>
          <p:grpSpPr>
            <a:xfrm>
              <a:off x="7230505" y="2628797"/>
              <a:ext cx="1964197" cy="1719656"/>
              <a:chOff x="7298633" y="2629954"/>
              <a:chExt cx="1964197" cy="1732772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B00F9F59-A351-4383-D4E2-BD5835604FA2}"/>
                  </a:ext>
                </a:extLst>
              </p:cNvPr>
              <p:cNvSpPr/>
              <p:nvPr/>
            </p:nvSpPr>
            <p:spPr>
              <a:xfrm>
                <a:off x="7379656" y="2629954"/>
                <a:ext cx="1774226" cy="1732772"/>
              </a:xfrm>
              <a:prstGeom prst="rect">
                <a:avLst/>
              </a:prstGeom>
              <a:solidFill>
                <a:srgbClr val="FA28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Gráfico 37" descr="Narración con relleno sólido">
                <a:extLst>
                  <a:ext uri="{FF2B5EF4-FFF2-40B4-BE49-F238E27FC236}">
                    <a16:creationId xmlns:a16="http://schemas.microsoft.com/office/drawing/2014/main" id="{1D11D71E-C43E-6FD1-830E-14CDD5C8A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6900" y="2802986"/>
                <a:ext cx="1183339" cy="1183339"/>
              </a:xfrm>
              <a:prstGeom prst="rect">
                <a:avLst/>
              </a:prstGeom>
            </p:spPr>
          </p:pic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2D9E72A7-DF3F-7514-7F1B-FDBE1AF5E2BD}"/>
                  </a:ext>
                </a:extLst>
              </p:cNvPr>
              <p:cNvSpPr txBox="1"/>
              <p:nvPr/>
            </p:nvSpPr>
            <p:spPr>
              <a:xfrm>
                <a:off x="7298633" y="4010992"/>
                <a:ext cx="1964197" cy="34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550">
                    <a:solidFill>
                      <a:schemeClr val="tx2"/>
                    </a:solidFill>
                    <a:latin typeface="Arial"/>
                  </a:rPr>
                  <a:t>Guías manejo QA</a:t>
                </a:r>
                <a:endParaRPr lang="es-ES" sz="1550">
                  <a:solidFill>
                    <a:schemeClr val="tx2"/>
                  </a:solidFill>
                  <a:latin typeface="Arial"/>
                </a:endParaRPr>
              </a:p>
            </p:txBody>
          </p:sp>
        </p:grp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DD362FE-78EA-A6DD-E770-426A95211C5A}"/>
              </a:ext>
            </a:extLst>
          </p:cNvPr>
          <p:cNvSpPr/>
          <p:nvPr/>
        </p:nvSpPr>
        <p:spPr>
          <a:xfrm>
            <a:off x="1296365" y="2463719"/>
            <a:ext cx="9801734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85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_tradnl" sz="3200"/>
              <a:t>¿Qué es </a:t>
            </a:r>
            <a:r>
              <a:rPr lang="es-ES_tradnl" sz="3200" err="1"/>
              <a:t>Klisyri</a:t>
            </a:r>
            <a:r>
              <a:rPr lang="es-ES_tradnl" sz="3200" baseline="30000"/>
              <a:t>®</a:t>
            </a:r>
            <a:r>
              <a:rPr lang="es-ES_tradnl" sz="3200"/>
              <a:t>?</a:t>
            </a:r>
            <a:endParaRPr lang="es-ES" sz="32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88B416D-8671-EA2C-E1E3-09AB1C0F31B5}"/>
              </a:ext>
            </a:extLst>
          </p:cNvPr>
          <p:cNvSpPr/>
          <p:nvPr/>
        </p:nvSpPr>
        <p:spPr>
          <a:xfrm>
            <a:off x="1770751" y="6409973"/>
            <a:ext cx="81878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Ficha técnica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Klisyri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10mg/gr pomada. Disponible en:  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https://cima.aemps.es/cima/pdfs/es/ft/1211558001/ft_1211558001.pdf"/>
              </a:rPr>
              <a:t>https://cima.aemps.es/cima/pdfs/es/ft/1211558001/FT_1211558001.pdf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(último acceso noviembre 2023)</a:t>
            </a:r>
          </a:p>
        </p:txBody>
      </p:sp>
      <p:sp>
        <p:nvSpPr>
          <p:cNvPr id="11" name="Marcador de contenido 4">
            <a:extLst>
              <a:ext uri="{FF2B5EF4-FFF2-40B4-BE49-F238E27FC236}">
                <a16:creationId xmlns:a16="http://schemas.microsoft.com/office/drawing/2014/main" id="{AA84F190-7916-F2C8-83AF-294B730FD0EA}"/>
              </a:ext>
            </a:extLst>
          </p:cNvPr>
          <p:cNvSpPr txBox="1">
            <a:spLocks/>
          </p:cNvSpPr>
          <p:nvPr/>
        </p:nvSpPr>
        <p:spPr>
          <a:xfrm>
            <a:off x="455849" y="1160494"/>
            <a:ext cx="11220955" cy="757556"/>
          </a:xfrm>
          <a:prstGeom prst="roundRect">
            <a:avLst/>
          </a:prstGeom>
          <a:solidFill>
            <a:srgbClr val="003466"/>
          </a:solidFill>
          <a:ln w="28575">
            <a:solidFill>
              <a:srgbClr val="F14144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1333"/>
              </a:spcBef>
            </a:pPr>
            <a:r>
              <a:rPr lang="es-ES" sz="1867">
                <a:solidFill>
                  <a:srgbClr val="FFFFFF"/>
                </a:solidFill>
              </a:rPr>
              <a:t>KLISYRI</a:t>
            </a:r>
            <a:r>
              <a:rPr lang="es-ES_tradnl" sz="1867" baseline="30000">
                <a:solidFill>
                  <a:srgbClr val="FFFFFF"/>
                </a:solidFill>
              </a:rPr>
              <a:t>®</a:t>
            </a:r>
            <a:r>
              <a:rPr lang="es-ES" sz="1867">
                <a:solidFill>
                  <a:srgbClr val="FFFFFF"/>
                </a:solidFill>
              </a:rPr>
              <a:t> ES UN NUEVO TRATAMIENTO TÓPICO PARA LA QUERATOSIS ACTÍNICA</a:t>
            </a:r>
            <a:endParaRPr lang="en-GB" sz="1867" baseline="30000">
              <a:solidFill>
                <a:srgbClr val="FFFFFF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D09D8EB-D0B1-6C78-5415-AF496AFF7B27}"/>
              </a:ext>
            </a:extLst>
          </p:cNvPr>
          <p:cNvGrpSpPr/>
          <p:nvPr/>
        </p:nvGrpSpPr>
        <p:grpSpPr>
          <a:xfrm>
            <a:off x="982717" y="1973705"/>
            <a:ext cx="3624216" cy="3048992"/>
            <a:chOff x="5153402" y="1755973"/>
            <a:chExt cx="3316804" cy="2856488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EAF5D5E5-69D6-0996-4F70-E0DB31091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15" r="13948" b="2796"/>
            <a:stretch/>
          </p:blipFill>
          <p:spPr>
            <a:xfrm>
              <a:off x="5153402" y="1755973"/>
              <a:ext cx="3262316" cy="2856488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E7D5BBBB-AEA4-4D55-BDEF-BD9434B67467}"/>
                </a:ext>
              </a:extLst>
            </p:cNvPr>
            <p:cNvSpPr/>
            <p:nvPr/>
          </p:nvSpPr>
          <p:spPr>
            <a:xfrm>
              <a:off x="7849034" y="1822089"/>
              <a:ext cx="621172" cy="710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E03CDF6F-C7B1-2C42-B339-2BF611074060}"/>
                </a:ext>
              </a:extLst>
            </p:cNvPr>
            <p:cNvSpPr/>
            <p:nvPr/>
          </p:nvSpPr>
          <p:spPr>
            <a:xfrm rot="20244791">
              <a:off x="7694249" y="1923805"/>
              <a:ext cx="440871" cy="983994"/>
            </a:xfrm>
            <a:prstGeom prst="ellipse">
              <a:avLst/>
            </a:prstGeom>
            <a:solidFill>
              <a:srgbClr val="E84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6190053-6D53-7BBA-FCCC-80B5E286564B}"/>
                </a:ext>
              </a:extLst>
            </p:cNvPr>
            <p:cNvSpPr/>
            <p:nvPr/>
          </p:nvSpPr>
          <p:spPr>
            <a:xfrm>
              <a:off x="8249734" y="2895439"/>
              <a:ext cx="191247" cy="13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6A922F2-DB97-2B7F-3535-52997B9FB6D9}"/>
              </a:ext>
            </a:extLst>
          </p:cNvPr>
          <p:cNvSpPr txBox="1"/>
          <p:nvPr/>
        </p:nvSpPr>
        <p:spPr>
          <a:xfrm>
            <a:off x="4959292" y="2535196"/>
            <a:ext cx="6626551" cy="2070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Principio activo: </a:t>
            </a:r>
            <a:r>
              <a:rPr lang="es-ES" sz="1867" b="1" err="1">
                <a:solidFill>
                  <a:srgbClr val="002855"/>
                </a:solidFill>
                <a:latin typeface="Arial"/>
              </a:rPr>
              <a:t>tirbanibulina</a:t>
            </a:r>
            <a:endParaRPr lang="es-ES" sz="1867" b="1">
              <a:solidFill>
                <a:srgbClr val="002855"/>
              </a:solidFill>
              <a:latin typeface="Arial"/>
            </a:endParaRPr>
          </a:p>
          <a:p>
            <a:pPr marL="228594" indent="-228594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Pomada,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5 sobres monodosis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para uso individual</a:t>
            </a:r>
          </a:p>
          <a:p>
            <a:pPr marL="228594" indent="-228594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Tratamiento de 25 cm</a:t>
            </a:r>
            <a:r>
              <a:rPr lang="es-ES" sz="1867" baseline="30000">
                <a:solidFill>
                  <a:srgbClr val="002855"/>
                </a:solidFill>
                <a:latin typeface="Arial"/>
              </a:rPr>
              <a:t>2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en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la cara o el cuero cabelludo</a:t>
            </a:r>
          </a:p>
          <a:p>
            <a:pPr marL="228594" indent="-228594" defTabSz="121917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Posología: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1 vez/día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durante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 5 días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consecutivos</a:t>
            </a:r>
          </a:p>
        </p:txBody>
      </p:sp>
      <p:sp>
        <p:nvSpPr>
          <p:cNvPr id="37" name="Marcador de contenido 4">
            <a:extLst>
              <a:ext uri="{FF2B5EF4-FFF2-40B4-BE49-F238E27FC236}">
                <a16:creationId xmlns:a16="http://schemas.microsoft.com/office/drawing/2014/main" id="{F8652ACA-8095-CF01-5B3A-8BADAC75B125}"/>
              </a:ext>
            </a:extLst>
          </p:cNvPr>
          <p:cNvSpPr txBox="1">
            <a:spLocks/>
          </p:cNvSpPr>
          <p:nvPr/>
        </p:nvSpPr>
        <p:spPr>
          <a:xfrm>
            <a:off x="1204477" y="4989665"/>
            <a:ext cx="3402544" cy="757556"/>
          </a:xfrm>
          <a:prstGeom prst="roundRect">
            <a:avLst/>
          </a:prstGeom>
          <a:solidFill>
            <a:srgbClr val="B4E1D6"/>
          </a:solidFill>
          <a:ln w="28575">
            <a:solidFill>
              <a:srgbClr val="003466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1333"/>
              </a:spcBef>
            </a:pPr>
            <a:r>
              <a:rPr lang="es-ES" sz="1867">
                <a:solidFill>
                  <a:srgbClr val="003466"/>
                </a:solidFill>
              </a:rPr>
              <a:t>Puntos clave de </a:t>
            </a:r>
            <a:r>
              <a:rPr lang="es-ES" sz="1867" err="1">
                <a:solidFill>
                  <a:srgbClr val="003466"/>
                </a:solidFill>
              </a:rPr>
              <a:t>Klisyri</a:t>
            </a:r>
            <a:r>
              <a:rPr lang="es-ES" sz="1867" baseline="30000">
                <a:solidFill>
                  <a:srgbClr val="003466"/>
                </a:solidFill>
              </a:rPr>
              <a:t>®</a:t>
            </a:r>
            <a:endParaRPr lang="en-GB" sz="1867" baseline="30000">
              <a:solidFill>
                <a:srgbClr val="003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6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_tradnl" sz="2400"/>
              <a:t>Nuevo mecanismo de acción en Queratosis Actínica</a:t>
            </a:r>
            <a:endParaRPr lang="es-ES"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BFD385-0D44-D4F7-DE00-1F12CA3D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51" y="1484029"/>
            <a:ext cx="6394860" cy="4670028"/>
          </a:xfrm>
          <a:prstGeom prst="rect">
            <a:avLst/>
          </a:prstGeom>
        </p:spPr>
      </p:pic>
      <p:sp>
        <p:nvSpPr>
          <p:cNvPr id="11" name="Flecha: doblada hacia arriba 10">
            <a:extLst>
              <a:ext uri="{FF2B5EF4-FFF2-40B4-BE49-F238E27FC236}">
                <a16:creationId xmlns:a16="http://schemas.microsoft.com/office/drawing/2014/main" id="{F8065E95-C782-AD3A-5FCC-B59A3803345D}"/>
              </a:ext>
            </a:extLst>
          </p:cNvPr>
          <p:cNvSpPr/>
          <p:nvPr/>
        </p:nvSpPr>
        <p:spPr>
          <a:xfrm flipH="1" flipV="1">
            <a:off x="1550322" y="2467655"/>
            <a:ext cx="356049" cy="723119"/>
          </a:xfrm>
          <a:prstGeom prst="bent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82F0327-B2F3-6A17-766B-55A2CB1088FA}"/>
              </a:ext>
            </a:extLst>
          </p:cNvPr>
          <p:cNvSpPr/>
          <p:nvPr/>
        </p:nvSpPr>
        <p:spPr>
          <a:xfrm>
            <a:off x="3179524" y="3518400"/>
            <a:ext cx="258945" cy="377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0BB9F1E-3CE8-0F48-070A-F2D4A91E55CD}"/>
              </a:ext>
            </a:extLst>
          </p:cNvPr>
          <p:cNvSpPr/>
          <p:nvPr/>
        </p:nvSpPr>
        <p:spPr>
          <a:xfrm>
            <a:off x="1622353" y="4542180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CE3098A-9F9A-338E-21C1-06FBCB77519E}"/>
              </a:ext>
            </a:extLst>
          </p:cNvPr>
          <p:cNvSpPr/>
          <p:nvPr/>
        </p:nvSpPr>
        <p:spPr>
          <a:xfrm rot="16200000">
            <a:off x="6315222" y="4333170"/>
            <a:ext cx="331703" cy="863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2D2A1A2-67F8-5CBF-BBE3-0562656815AE}"/>
              </a:ext>
            </a:extLst>
          </p:cNvPr>
          <p:cNvSpPr/>
          <p:nvPr/>
        </p:nvSpPr>
        <p:spPr>
          <a:xfrm rot="16200000">
            <a:off x="1499661" y="4336670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5BCAAC81-97A2-4CDF-D859-3E6299DE49AC}"/>
              </a:ext>
            </a:extLst>
          </p:cNvPr>
          <p:cNvSpPr/>
          <p:nvPr/>
        </p:nvSpPr>
        <p:spPr>
          <a:xfrm rot="5400000">
            <a:off x="3892304" y="4720176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7DBCFD7-93F5-3831-A60D-53211E0EC5F4}"/>
              </a:ext>
            </a:extLst>
          </p:cNvPr>
          <p:cNvSpPr/>
          <p:nvPr/>
        </p:nvSpPr>
        <p:spPr>
          <a:xfrm>
            <a:off x="5078953" y="2280323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8AAC7E9-5563-92A0-9CF1-2E03BC2324B2}"/>
              </a:ext>
            </a:extLst>
          </p:cNvPr>
          <p:cNvSpPr/>
          <p:nvPr/>
        </p:nvSpPr>
        <p:spPr>
          <a:xfrm>
            <a:off x="6617403" y="3631711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14B1183-956F-DF21-6C79-BEBC7FFC9FD0}"/>
              </a:ext>
            </a:extLst>
          </p:cNvPr>
          <p:cNvSpPr/>
          <p:nvPr/>
        </p:nvSpPr>
        <p:spPr>
          <a:xfrm>
            <a:off x="2821849" y="3653746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F8891F8-5746-0306-A1D6-949B05D55349}"/>
              </a:ext>
            </a:extLst>
          </p:cNvPr>
          <p:cNvSpPr/>
          <p:nvPr/>
        </p:nvSpPr>
        <p:spPr>
          <a:xfrm>
            <a:off x="5050907" y="5469111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Marcador de contenido 4">
            <a:extLst>
              <a:ext uri="{FF2B5EF4-FFF2-40B4-BE49-F238E27FC236}">
                <a16:creationId xmlns:a16="http://schemas.microsoft.com/office/drawing/2014/main" id="{052A3BC2-5EC4-E581-D478-89A1C32B93F5}"/>
              </a:ext>
            </a:extLst>
          </p:cNvPr>
          <p:cNvSpPr txBox="1">
            <a:spLocks/>
          </p:cNvSpPr>
          <p:nvPr/>
        </p:nvSpPr>
        <p:spPr>
          <a:xfrm>
            <a:off x="569751" y="1001631"/>
            <a:ext cx="9791824" cy="451125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F14144"/>
            </a:solidFill>
          </a:ln>
        </p:spPr>
        <p:txBody>
          <a:bodyPr wrap="square" anchor="b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PRIMER INHIBIDOR DE LA POLIMERIZACIÓN DE LA TUBULINA EN EL TRATAMIENTO DE LA QA</a:t>
            </a:r>
            <a:endParaRPr lang="en-GB" sz="1600" baseline="30000">
              <a:solidFill>
                <a:srgbClr val="003466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36F58EE-76F9-56ED-A34C-A82C5CD832EB}"/>
              </a:ext>
            </a:extLst>
          </p:cNvPr>
          <p:cNvSpPr txBox="1"/>
          <p:nvPr/>
        </p:nvSpPr>
        <p:spPr>
          <a:xfrm>
            <a:off x="6345697" y="5174994"/>
            <a:ext cx="3093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Arial"/>
              </a:rPr>
              <a:t>Perfil de seguridad favorable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C2AECA-FA1E-E791-B90A-4ECDB7671398}"/>
              </a:ext>
            </a:extLst>
          </p:cNvPr>
          <p:cNvSpPr txBox="1"/>
          <p:nvPr/>
        </p:nvSpPr>
        <p:spPr>
          <a:xfrm>
            <a:off x="7961308" y="3357154"/>
            <a:ext cx="3829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 b="1">
                <a:solidFill>
                  <a:srgbClr val="002855"/>
                </a:solidFill>
                <a:latin typeface="Arial"/>
              </a:rPr>
              <a:t>Efecto antiproliferativo y antitumoral</a:t>
            </a:r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001176D0-2E36-40D7-1AB5-D8757E567CE2}"/>
              </a:ext>
            </a:extLst>
          </p:cNvPr>
          <p:cNvSpPr/>
          <p:nvPr/>
        </p:nvSpPr>
        <p:spPr>
          <a:xfrm>
            <a:off x="6992595" y="3363487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CC7AB553-4264-8EED-17FF-8734360870F3}"/>
              </a:ext>
            </a:extLst>
          </p:cNvPr>
          <p:cNvSpPr/>
          <p:nvPr/>
        </p:nvSpPr>
        <p:spPr>
          <a:xfrm>
            <a:off x="5540152" y="5176033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A10EF72-76C7-24FC-E199-4DBA913E2E4A}"/>
              </a:ext>
            </a:extLst>
          </p:cNvPr>
          <p:cNvSpPr txBox="1"/>
          <p:nvPr/>
        </p:nvSpPr>
        <p:spPr>
          <a:xfrm>
            <a:off x="7395367" y="1947713"/>
            <a:ext cx="4696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Arial"/>
              </a:rPr>
              <a:t>Unión a la tubulina de 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forma reversible</a:t>
            </a:r>
          </a:p>
          <a:p>
            <a:pPr defTabSz="1219170"/>
            <a:r>
              <a:rPr lang="es-ES" sz="1600">
                <a:solidFill>
                  <a:srgbClr val="002855"/>
                </a:solidFill>
                <a:latin typeface="Arial"/>
              </a:rPr>
              <a:t>Predilección por queratinocitos proliferativos</a:t>
            </a:r>
          </a:p>
        </p:txBody>
      </p:sp>
      <p:sp>
        <p:nvSpPr>
          <p:cNvPr id="39" name="Marcador de texto 12">
            <a:extLst>
              <a:ext uri="{FF2B5EF4-FFF2-40B4-BE49-F238E27FC236}">
                <a16:creationId xmlns:a16="http://schemas.microsoft.com/office/drawing/2014/main" id="{B60F0E98-B224-1666-49E2-9EDB6C4BFB78}"/>
              </a:ext>
            </a:extLst>
          </p:cNvPr>
          <p:cNvSpPr txBox="1">
            <a:spLocks/>
          </p:cNvSpPr>
          <p:nvPr/>
        </p:nvSpPr>
        <p:spPr>
          <a:xfrm>
            <a:off x="1817751" y="6298188"/>
            <a:ext cx="854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sz="800" noProof="1"/>
              <a:t>QA, queratosis actínica; MoA, mecanismo de acción</a:t>
            </a:r>
          </a:p>
          <a:p>
            <a:pPr defTabSz="914377"/>
            <a:r>
              <a:rPr lang="en-US" sz="800" noProof="1"/>
              <a:t>Gilaberte Y, Fernández-Figueras MT. Tirbanibulin: review of its novel mechanism of action and how it fits into the treatment of actinic keratosis. Actas Dermosifiliogr. 2022 Jan;113(1):58-66.</a:t>
            </a:r>
            <a:endParaRPr lang="es-ES" sz="800" noProof="1"/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4E9A6BAF-BDE2-D6B1-AA0E-0F8A8E7F3E62}"/>
              </a:ext>
            </a:extLst>
          </p:cNvPr>
          <p:cNvSpPr/>
          <p:nvPr/>
        </p:nvSpPr>
        <p:spPr>
          <a:xfrm>
            <a:off x="6521516" y="2019390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731C603-D723-8121-1247-B2E18B356865}"/>
              </a:ext>
            </a:extLst>
          </p:cNvPr>
          <p:cNvSpPr/>
          <p:nvPr/>
        </p:nvSpPr>
        <p:spPr>
          <a:xfrm>
            <a:off x="1622353" y="4542182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6CABA26-1D8F-F8D3-1D2D-A0BA760661CF}"/>
              </a:ext>
            </a:extLst>
          </p:cNvPr>
          <p:cNvSpPr/>
          <p:nvPr/>
        </p:nvSpPr>
        <p:spPr>
          <a:xfrm rot="16200000">
            <a:off x="1499661" y="4336671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A83D67C-DD2F-71B5-FE4A-1D7DBC6D37C1}"/>
              </a:ext>
            </a:extLst>
          </p:cNvPr>
          <p:cNvSpPr/>
          <p:nvPr/>
        </p:nvSpPr>
        <p:spPr>
          <a:xfrm rot="5400000">
            <a:off x="3892304" y="4720178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A0365A9-138F-1D7C-F6E7-771EC8D11C67}"/>
              </a:ext>
            </a:extLst>
          </p:cNvPr>
          <p:cNvSpPr/>
          <p:nvPr/>
        </p:nvSpPr>
        <p:spPr>
          <a:xfrm rot="16200000">
            <a:off x="6315223" y="4333170"/>
            <a:ext cx="331703" cy="863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E424FAD-5D03-31BE-3669-DD3F9D928A07}"/>
              </a:ext>
            </a:extLst>
          </p:cNvPr>
          <p:cNvSpPr/>
          <p:nvPr/>
        </p:nvSpPr>
        <p:spPr>
          <a:xfrm>
            <a:off x="1622355" y="4542182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E3CF37-BA5A-FE47-D852-53800A590DBB}"/>
              </a:ext>
            </a:extLst>
          </p:cNvPr>
          <p:cNvSpPr/>
          <p:nvPr/>
        </p:nvSpPr>
        <p:spPr>
          <a:xfrm rot="16200000">
            <a:off x="1499662" y="4336671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0F8DD3A-2292-8C77-6F08-61FC75665412}"/>
              </a:ext>
            </a:extLst>
          </p:cNvPr>
          <p:cNvSpPr/>
          <p:nvPr/>
        </p:nvSpPr>
        <p:spPr>
          <a:xfrm rot="5400000">
            <a:off x="3892305" y="4720178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60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sz="2400"/>
              <a:t>Moléculas en el tratamiento de la Queratosis Actínica</a:t>
            </a:r>
            <a:endParaRPr lang="es-ES"/>
          </a:p>
        </p:txBody>
      </p:sp>
      <p:cxnSp>
        <p:nvCxnSpPr>
          <p:cNvPr id="6" name="Conector recto de flecha 46">
            <a:extLst>
              <a:ext uri="{FF2B5EF4-FFF2-40B4-BE49-F238E27FC236}">
                <a16:creationId xmlns:a16="http://schemas.microsoft.com/office/drawing/2014/main" id="{C66CE7AF-4EE5-D318-7085-A3DDCC1A9E2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951773" y="4121544"/>
            <a:ext cx="2207292" cy="1125411"/>
          </a:xfrm>
          <a:prstGeom prst="straightConnector1">
            <a:avLst/>
          </a:prstGeom>
          <a:ln w="57150">
            <a:solidFill>
              <a:srgbClr val="E84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46">
            <a:extLst>
              <a:ext uri="{FF2B5EF4-FFF2-40B4-BE49-F238E27FC236}">
                <a16:creationId xmlns:a16="http://schemas.microsoft.com/office/drawing/2014/main" id="{CEACD134-5E6E-B270-C91D-3935E2DECBA9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077832" y="3226026"/>
            <a:ext cx="3081232" cy="2020929"/>
          </a:xfrm>
          <a:prstGeom prst="straightConnector1">
            <a:avLst/>
          </a:prstGeom>
          <a:ln w="57150">
            <a:solidFill>
              <a:srgbClr val="E84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2C83CD81-24B0-9B79-5D83-10AA1FCDD1D5}"/>
              </a:ext>
            </a:extLst>
          </p:cNvPr>
          <p:cNvSpPr txBox="1">
            <a:spLocks/>
          </p:cNvSpPr>
          <p:nvPr/>
        </p:nvSpPr>
        <p:spPr>
          <a:xfrm>
            <a:off x="1712676" y="6281135"/>
            <a:ext cx="876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sz="800" noProof="1"/>
              <a:t> UV, ultravioleta. 5-FU: 5-fluorouracilo</a:t>
            </a:r>
          </a:p>
          <a:p>
            <a:pPr defTabSz="914377"/>
            <a:r>
              <a:rPr lang="en-US" sz="800" noProof="1"/>
              <a:t>Gilaberte Y, Fernández-Figueras MT. Tirbanibulin: review of its novel mechanism of action and how it fits into the treatment of actinic keratosis. Actas Dermosifiliogr. 2022 Jan;113(1):58-66. </a:t>
            </a:r>
          </a:p>
          <a:p>
            <a:pPr defTabSz="914377"/>
            <a:endParaRPr lang="es-ES" sz="800" noProof="1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3A9E2283-0DA7-46A5-DBFD-A0B0A88E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84" y="1642254"/>
            <a:ext cx="8492107" cy="3663261"/>
          </a:xfrm>
          <a:prstGeom prst="rect">
            <a:avLst/>
          </a:prstGeom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C01A3C6-C1A8-C72D-7B9C-4D490D57B33D}"/>
              </a:ext>
            </a:extLst>
          </p:cNvPr>
          <p:cNvSpPr/>
          <p:nvPr/>
        </p:nvSpPr>
        <p:spPr>
          <a:xfrm>
            <a:off x="1186179" y="1374429"/>
            <a:ext cx="8880312" cy="4130743"/>
          </a:xfrm>
          <a:prstGeom prst="roundRect">
            <a:avLst/>
          </a:prstGeom>
          <a:noFill/>
          <a:ln w="28575">
            <a:solidFill>
              <a:srgbClr val="3760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ángulo 22">
            <a:extLst>
              <a:ext uri="{FF2B5EF4-FFF2-40B4-BE49-F238E27FC236}">
                <a16:creationId xmlns:a16="http://schemas.microsoft.com/office/drawing/2014/main" id="{DB9CD710-022D-7E39-8F97-DCF57997D408}"/>
              </a:ext>
            </a:extLst>
          </p:cNvPr>
          <p:cNvSpPr/>
          <p:nvPr/>
        </p:nvSpPr>
        <p:spPr>
          <a:xfrm>
            <a:off x="8837365" y="5246956"/>
            <a:ext cx="2643399" cy="652769"/>
          </a:xfrm>
          <a:prstGeom prst="roundRect">
            <a:avLst/>
          </a:prstGeom>
          <a:solidFill>
            <a:srgbClr val="E8434A"/>
          </a:solidFill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algn="ctr" defTabSz="1219140">
              <a:buClr>
                <a:srgbClr val="002855">
                  <a:lumMod val="90000"/>
                  <a:lumOff val="10000"/>
                </a:srgbClr>
              </a:buClr>
            </a:pPr>
            <a:r>
              <a:rPr lang="en-US" sz="2133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TIRBANIBULINA</a:t>
            </a:r>
          </a:p>
        </p:txBody>
      </p:sp>
    </p:spTree>
    <p:extLst>
      <p:ext uri="{BB962C8B-B14F-4D97-AF65-F5344CB8AC3E}">
        <p14:creationId xmlns:p14="http://schemas.microsoft.com/office/powerpoint/2010/main" val="293870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_tradnl" sz="2400"/>
              <a:t>Mecanismo de acción de </a:t>
            </a:r>
            <a:r>
              <a:rPr lang="es-ES_tradnl" sz="2400" err="1"/>
              <a:t>Klisyri</a:t>
            </a:r>
            <a:r>
              <a:rPr lang="es-ES_tradnl" sz="2400" baseline="30000"/>
              <a:t>®</a:t>
            </a:r>
            <a:endParaRPr lang="es-ES" sz="2400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475E4D17-27AC-F17F-30AC-DCF860757CDB}"/>
              </a:ext>
            </a:extLst>
          </p:cNvPr>
          <p:cNvSpPr txBox="1">
            <a:spLocks/>
          </p:cNvSpPr>
          <p:nvPr/>
        </p:nvSpPr>
        <p:spPr>
          <a:xfrm>
            <a:off x="566057" y="1084522"/>
            <a:ext cx="4027715" cy="555023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F14144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CAPACIDAD ANTIPROLIFERATIVA</a:t>
            </a:r>
            <a:endParaRPr lang="en-GB" sz="1600" baseline="30000">
              <a:solidFill>
                <a:srgbClr val="003466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C17539-03A6-D63B-335E-A86908CBF3D4}"/>
              </a:ext>
            </a:extLst>
          </p:cNvPr>
          <p:cNvSpPr txBox="1"/>
          <p:nvPr/>
        </p:nvSpPr>
        <p:spPr>
          <a:xfrm>
            <a:off x="566057" y="1747586"/>
            <a:ext cx="10994571" cy="2378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Inhibición de la polimerización de la tubulina de manera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reversible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</a:t>
            </a:r>
            <a:r>
              <a:rPr lang="es-ES" sz="1867">
                <a:solidFill>
                  <a:srgbClr val="002855"/>
                </a:solidFill>
                <a:latin typeface="Arial"/>
                <a:sym typeface="Wingdings" panose="05000000000000000000" pitchFamily="2" charset="2"/>
              </a:rPr>
              <a:t> baja toxicidad</a:t>
            </a:r>
            <a:endParaRPr lang="es-ES" sz="1867" b="1">
              <a:solidFill>
                <a:srgbClr val="002855"/>
              </a:solidFill>
              <a:latin typeface="Arial"/>
            </a:endParaRPr>
          </a:p>
          <a:p>
            <a:pPr marL="380990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Disrupción de los microtúbulos </a:t>
            </a:r>
            <a:r>
              <a:rPr lang="es-ES" sz="1867">
                <a:solidFill>
                  <a:srgbClr val="002855"/>
                </a:solidFill>
                <a:latin typeface="Arial"/>
                <a:sym typeface="Wingdings" panose="05000000000000000000" pitchFamily="2" charset="2"/>
              </a:rPr>
              <a:t> mayormente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en los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queratinocitos proliferativos </a:t>
            </a:r>
            <a:endParaRPr lang="es-ES" sz="1867">
              <a:solidFill>
                <a:srgbClr val="002855"/>
              </a:solidFill>
              <a:latin typeface="Arial"/>
            </a:endParaRPr>
          </a:p>
          <a:p>
            <a:pPr marL="380990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Detención del ciclo celular </a:t>
            </a:r>
            <a:r>
              <a:rPr lang="es-ES" sz="1867">
                <a:solidFill>
                  <a:srgbClr val="002855"/>
                </a:solidFill>
                <a:latin typeface="Arial"/>
                <a:sym typeface="Wingdings" panose="05000000000000000000" pitchFamily="2" charset="2"/>
              </a:rPr>
              <a:t> i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nducción de la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apoptosis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celular </a:t>
            </a:r>
          </a:p>
          <a:p>
            <a:pPr marL="380990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  <a:sym typeface="Wingdings" panose="05000000000000000000" pitchFamily="2" charset="2"/>
              </a:rPr>
              <a:t>Apoptosis  menos inflamación  </a:t>
            </a:r>
            <a:r>
              <a:rPr lang="es-ES" sz="1867" b="1">
                <a:solidFill>
                  <a:srgbClr val="002855"/>
                </a:solidFill>
                <a:latin typeface="Arial"/>
                <a:sym typeface="Wingdings" panose="05000000000000000000" pitchFamily="2" charset="2"/>
              </a:rPr>
              <a:t>buena tolerabilidad</a:t>
            </a:r>
            <a:endParaRPr lang="es-ES" sz="8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3D4F42C3-B811-4BDC-51C5-E92978945043}"/>
              </a:ext>
            </a:extLst>
          </p:cNvPr>
          <p:cNvSpPr txBox="1">
            <a:spLocks/>
          </p:cNvSpPr>
          <p:nvPr/>
        </p:nvSpPr>
        <p:spPr>
          <a:xfrm>
            <a:off x="1740447" y="6263421"/>
            <a:ext cx="850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sz="800" noProof="1"/>
              <a:t>MoA, mecanismo de acción</a:t>
            </a:r>
          </a:p>
          <a:p>
            <a:pPr defTabSz="914377"/>
            <a:r>
              <a:rPr lang="en-US" sz="800" noProof="1"/>
              <a:t>Gilaberte Y, Fernández-Figueras MT. Tirbanibulin: review of its novel mechanism of action and how it fits into the treatment of actinic keratosis. Actas Dermosifiliogr. 2022 Jan;113(1):58-66. </a:t>
            </a:r>
          </a:p>
          <a:p>
            <a:pPr defTabSz="914377"/>
            <a:r>
              <a:rPr lang="es-ES" sz="800" noProof="1"/>
              <a:t>Schlesinger T, Stockfleth E, Grada A, Berman B. Tirbanibulin for Actinic Keratosis: Insights into the Mechanism of Action. Clin Cosmet Investig Dermatol. 2022 Nov 16;15:2495-2506. </a:t>
            </a:r>
          </a:p>
          <a:p>
            <a:pPr defTabSz="914377"/>
            <a:endParaRPr lang="es-ES" sz="800" noProof="1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7DF5587-03B9-9A42-3AD1-BE29AC67EF71}"/>
              </a:ext>
            </a:extLst>
          </p:cNvPr>
          <p:cNvGrpSpPr/>
          <p:nvPr/>
        </p:nvGrpSpPr>
        <p:grpSpPr>
          <a:xfrm>
            <a:off x="2211937" y="4523244"/>
            <a:ext cx="600531" cy="373813"/>
            <a:chOff x="4248602" y="3138285"/>
            <a:chExt cx="450398" cy="28036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609A415-5EE5-E1A0-D0B4-D1BB11FF0EFE}"/>
                </a:ext>
              </a:extLst>
            </p:cNvPr>
            <p:cNvSpPr/>
            <p:nvPr/>
          </p:nvSpPr>
          <p:spPr>
            <a:xfrm>
              <a:off x="4336836" y="316058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3CBEE66-3ED4-00D3-E662-D2DA68A9B9C1}"/>
                </a:ext>
              </a:extLst>
            </p:cNvPr>
            <p:cNvSpPr/>
            <p:nvPr/>
          </p:nvSpPr>
          <p:spPr>
            <a:xfrm>
              <a:off x="4423438" y="31892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A1B45B9-2AE3-D526-97B9-4E1649AEF349}"/>
                </a:ext>
              </a:extLst>
            </p:cNvPr>
            <p:cNvSpPr/>
            <p:nvPr/>
          </p:nvSpPr>
          <p:spPr>
            <a:xfrm>
              <a:off x="4361207" y="3245254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7C69E87-71D0-484F-AE49-4869E42DF28F}"/>
                </a:ext>
              </a:extLst>
            </p:cNvPr>
            <p:cNvSpPr/>
            <p:nvPr/>
          </p:nvSpPr>
          <p:spPr>
            <a:xfrm>
              <a:off x="4447809" y="3273919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B027831-DAF9-AEE2-77D1-51E1DD9E3B41}"/>
                </a:ext>
              </a:extLst>
            </p:cNvPr>
            <p:cNvSpPr/>
            <p:nvPr/>
          </p:nvSpPr>
          <p:spPr>
            <a:xfrm>
              <a:off x="4513607" y="321791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3C3CF594-A75B-47D7-EED3-D62ECF771356}"/>
                </a:ext>
              </a:extLst>
            </p:cNvPr>
            <p:cNvSpPr/>
            <p:nvPr/>
          </p:nvSpPr>
          <p:spPr>
            <a:xfrm>
              <a:off x="4529666" y="329909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FDE5E3C3-CA93-F72B-AE00-B9FE4A075D30}"/>
                </a:ext>
              </a:extLst>
            </p:cNvPr>
            <p:cNvSpPr/>
            <p:nvPr/>
          </p:nvSpPr>
          <p:spPr>
            <a:xfrm>
              <a:off x="4598274" y="325279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A6D72CA-D84A-EBDE-9562-1AF155A2FA9E}"/>
                </a:ext>
              </a:extLst>
            </p:cNvPr>
            <p:cNvSpPr/>
            <p:nvPr/>
          </p:nvSpPr>
          <p:spPr>
            <a:xfrm>
              <a:off x="4614333" y="333397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51686010-47B4-4783-3551-E6ED5AA8FCDB}"/>
                </a:ext>
              </a:extLst>
            </p:cNvPr>
            <p:cNvSpPr/>
            <p:nvPr/>
          </p:nvSpPr>
          <p:spPr>
            <a:xfrm>
              <a:off x="4248602" y="3138285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9DF9F82A-C1B3-B80F-261D-AA6D48EC6132}"/>
                </a:ext>
              </a:extLst>
            </p:cNvPr>
            <p:cNvSpPr/>
            <p:nvPr/>
          </p:nvSpPr>
          <p:spPr>
            <a:xfrm>
              <a:off x="4272973" y="32229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89BBC2F-5065-53C6-9AC5-A773187FF714}"/>
              </a:ext>
            </a:extLst>
          </p:cNvPr>
          <p:cNvGrpSpPr/>
          <p:nvPr/>
        </p:nvGrpSpPr>
        <p:grpSpPr>
          <a:xfrm>
            <a:off x="2781840" y="4726444"/>
            <a:ext cx="600531" cy="373813"/>
            <a:chOff x="4248602" y="3138285"/>
            <a:chExt cx="450398" cy="280360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06BC6099-4C89-1396-2AD8-781F55680C4C}"/>
                </a:ext>
              </a:extLst>
            </p:cNvPr>
            <p:cNvSpPr/>
            <p:nvPr/>
          </p:nvSpPr>
          <p:spPr>
            <a:xfrm>
              <a:off x="4336836" y="316058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89384E8B-9EB2-CC9D-27D9-A7C62F575374}"/>
                </a:ext>
              </a:extLst>
            </p:cNvPr>
            <p:cNvSpPr/>
            <p:nvPr/>
          </p:nvSpPr>
          <p:spPr>
            <a:xfrm>
              <a:off x="4423438" y="31892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6140907C-8FF8-C3D8-B060-6903D9627A55}"/>
                </a:ext>
              </a:extLst>
            </p:cNvPr>
            <p:cNvSpPr/>
            <p:nvPr/>
          </p:nvSpPr>
          <p:spPr>
            <a:xfrm>
              <a:off x="4361207" y="3245254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4840BC29-E6D9-BDEC-A7B6-48BA56E39161}"/>
                </a:ext>
              </a:extLst>
            </p:cNvPr>
            <p:cNvSpPr/>
            <p:nvPr/>
          </p:nvSpPr>
          <p:spPr>
            <a:xfrm>
              <a:off x="4447809" y="3273919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457B6DCA-CA31-612F-648C-0A7E7C59E900}"/>
                </a:ext>
              </a:extLst>
            </p:cNvPr>
            <p:cNvSpPr/>
            <p:nvPr/>
          </p:nvSpPr>
          <p:spPr>
            <a:xfrm>
              <a:off x="4513607" y="321791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28990D72-7475-0D54-1FB3-B1ACB5E96727}"/>
                </a:ext>
              </a:extLst>
            </p:cNvPr>
            <p:cNvSpPr/>
            <p:nvPr/>
          </p:nvSpPr>
          <p:spPr>
            <a:xfrm>
              <a:off x="4529666" y="329909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C3E1F329-416E-388D-30D0-1077F1E5C4ED}"/>
                </a:ext>
              </a:extLst>
            </p:cNvPr>
            <p:cNvSpPr/>
            <p:nvPr/>
          </p:nvSpPr>
          <p:spPr>
            <a:xfrm>
              <a:off x="4598274" y="325279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CBC8F02B-AFE8-4D1B-50D6-5E1AB3BB6FA8}"/>
                </a:ext>
              </a:extLst>
            </p:cNvPr>
            <p:cNvSpPr/>
            <p:nvPr/>
          </p:nvSpPr>
          <p:spPr>
            <a:xfrm>
              <a:off x="4614333" y="333397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8D0D230E-A653-62F7-048A-EBBB696D0127}"/>
                </a:ext>
              </a:extLst>
            </p:cNvPr>
            <p:cNvSpPr/>
            <p:nvPr/>
          </p:nvSpPr>
          <p:spPr>
            <a:xfrm>
              <a:off x="4248602" y="3138285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E091A43A-66CC-01D8-54D7-DBB543C62C9F}"/>
                </a:ext>
              </a:extLst>
            </p:cNvPr>
            <p:cNvSpPr/>
            <p:nvPr/>
          </p:nvSpPr>
          <p:spPr>
            <a:xfrm>
              <a:off x="4272973" y="32229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538595C-8E40-F2C6-7536-FCE3CB873DBD}"/>
              </a:ext>
            </a:extLst>
          </p:cNvPr>
          <p:cNvGrpSpPr/>
          <p:nvPr/>
        </p:nvGrpSpPr>
        <p:grpSpPr>
          <a:xfrm>
            <a:off x="3366841" y="4925582"/>
            <a:ext cx="600531" cy="373813"/>
            <a:chOff x="4248602" y="3138285"/>
            <a:chExt cx="450398" cy="280360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74D2C892-B4CF-7DB0-7A99-FD0529E28218}"/>
                </a:ext>
              </a:extLst>
            </p:cNvPr>
            <p:cNvSpPr/>
            <p:nvPr/>
          </p:nvSpPr>
          <p:spPr>
            <a:xfrm>
              <a:off x="4336836" y="316058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C16BF4AA-23CE-1C8C-9FF8-200B748749B3}"/>
                </a:ext>
              </a:extLst>
            </p:cNvPr>
            <p:cNvSpPr/>
            <p:nvPr/>
          </p:nvSpPr>
          <p:spPr>
            <a:xfrm>
              <a:off x="4423438" y="31892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DA620A71-13A8-801E-70F4-46BF01A6CF18}"/>
                </a:ext>
              </a:extLst>
            </p:cNvPr>
            <p:cNvSpPr/>
            <p:nvPr/>
          </p:nvSpPr>
          <p:spPr>
            <a:xfrm>
              <a:off x="4352387" y="3248194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4C91283E-24CF-BA90-0BF0-06BA5AE4EE07}"/>
                </a:ext>
              </a:extLst>
            </p:cNvPr>
            <p:cNvSpPr/>
            <p:nvPr/>
          </p:nvSpPr>
          <p:spPr>
            <a:xfrm>
              <a:off x="4441929" y="3276859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05D54B21-BA68-F628-C40E-32A2AFE90BCF}"/>
                </a:ext>
              </a:extLst>
            </p:cNvPr>
            <p:cNvSpPr/>
            <p:nvPr/>
          </p:nvSpPr>
          <p:spPr>
            <a:xfrm>
              <a:off x="4513607" y="321791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ADA40C43-D14F-4744-3F01-FBFC9357A9FC}"/>
                </a:ext>
              </a:extLst>
            </p:cNvPr>
            <p:cNvSpPr/>
            <p:nvPr/>
          </p:nvSpPr>
          <p:spPr>
            <a:xfrm>
              <a:off x="4529666" y="329909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9D5146BD-1617-98FC-CFA9-6B00D737CAC7}"/>
                </a:ext>
              </a:extLst>
            </p:cNvPr>
            <p:cNvSpPr/>
            <p:nvPr/>
          </p:nvSpPr>
          <p:spPr>
            <a:xfrm>
              <a:off x="4598274" y="325279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CACAAE5D-F3C8-7475-3B4B-5C32BA4242EA}"/>
                </a:ext>
              </a:extLst>
            </p:cNvPr>
            <p:cNvSpPr/>
            <p:nvPr/>
          </p:nvSpPr>
          <p:spPr>
            <a:xfrm>
              <a:off x="4614333" y="3333978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2A5F7F0F-EA2F-7EE9-C8B9-CFDD27E43830}"/>
                </a:ext>
              </a:extLst>
            </p:cNvPr>
            <p:cNvSpPr/>
            <p:nvPr/>
          </p:nvSpPr>
          <p:spPr>
            <a:xfrm>
              <a:off x="4248602" y="3138285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BDC989E8-A404-9B71-2CBA-64AED1179000}"/>
                </a:ext>
              </a:extLst>
            </p:cNvPr>
            <p:cNvSpPr/>
            <p:nvPr/>
          </p:nvSpPr>
          <p:spPr>
            <a:xfrm>
              <a:off x="4264153" y="3222952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60" name="Imagen 4">
            <a:extLst>
              <a:ext uri="{FF2B5EF4-FFF2-40B4-BE49-F238E27FC236}">
                <a16:creationId xmlns:a16="http://schemas.microsoft.com/office/drawing/2014/main" id="{3D655A52-DEA1-1E44-CF8C-3A6D33C89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39" y="5216905"/>
            <a:ext cx="1039627" cy="484324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0DD71E95-3EB2-C4C2-F8EB-5BA65B749A2D}"/>
              </a:ext>
            </a:extLst>
          </p:cNvPr>
          <p:cNvSpPr txBox="1"/>
          <p:nvPr/>
        </p:nvSpPr>
        <p:spPr>
          <a:xfrm>
            <a:off x="4468162" y="4543401"/>
            <a:ext cx="2118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200">
                <a:solidFill>
                  <a:srgbClr val="F14144"/>
                </a:solidFill>
                <a:latin typeface="Arial"/>
              </a:rPr>
              <a:t>tirbanibulina</a:t>
            </a: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74EC9FE8-1D85-D9E7-137B-96D9075FF144}"/>
              </a:ext>
            </a:extLst>
          </p:cNvPr>
          <p:cNvCxnSpPr>
            <a:cxnSpLocks/>
          </p:cNvCxnSpPr>
          <p:nvPr/>
        </p:nvCxnSpPr>
        <p:spPr>
          <a:xfrm>
            <a:off x="4670943" y="4981959"/>
            <a:ext cx="167781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74F4133C-CC33-DE53-00BE-04B5C787B7C8}"/>
              </a:ext>
            </a:extLst>
          </p:cNvPr>
          <p:cNvCxnSpPr>
            <a:cxnSpLocks/>
          </p:cNvCxnSpPr>
          <p:nvPr/>
        </p:nvCxnSpPr>
        <p:spPr>
          <a:xfrm>
            <a:off x="8998139" y="5007365"/>
            <a:ext cx="56486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1C5FCC8-8920-38FD-5E4C-69D91E75F7BB}"/>
              </a:ext>
            </a:extLst>
          </p:cNvPr>
          <p:cNvSpPr txBox="1"/>
          <p:nvPr/>
        </p:nvSpPr>
        <p:spPr>
          <a:xfrm>
            <a:off x="9375228" y="4878803"/>
            <a:ext cx="2118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200" b="1">
                <a:solidFill>
                  <a:srgbClr val="002855"/>
                </a:solidFill>
                <a:latin typeface="Arial"/>
              </a:rPr>
              <a:t>APOPTOSIS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10FA75F3-084F-426F-73E5-CE67F89179E0}"/>
              </a:ext>
            </a:extLst>
          </p:cNvPr>
          <p:cNvSpPr txBox="1"/>
          <p:nvPr/>
        </p:nvSpPr>
        <p:spPr>
          <a:xfrm>
            <a:off x="1740449" y="5367681"/>
            <a:ext cx="2118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200">
                <a:solidFill>
                  <a:srgbClr val="002855"/>
                </a:solidFill>
                <a:latin typeface="Arial"/>
              </a:rPr>
              <a:t>microtúbulo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8D268A5-8B9D-DCCE-B23B-02878E3F8AB0}"/>
              </a:ext>
            </a:extLst>
          </p:cNvPr>
          <p:cNvSpPr txBox="1"/>
          <p:nvPr/>
        </p:nvSpPr>
        <p:spPr>
          <a:xfrm>
            <a:off x="545372" y="4828071"/>
            <a:ext cx="2118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200">
                <a:solidFill>
                  <a:srgbClr val="002855"/>
                </a:solidFill>
                <a:latin typeface="Arial"/>
              </a:rPr>
              <a:t>tubulina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FCC14D6F-27D6-48CC-2F18-F8394FB3AD8B}"/>
              </a:ext>
            </a:extLst>
          </p:cNvPr>
          <p:cNvGrpSpPr/>
          <p:nvPr/>
        </p:nvGrpSpPr>
        <p:grpSpPr>
          <a:xfrm>
            <a:off x="6787912" y="4277596"/>
            <a:ext cx="1858489" cy="1277333"/>
            <a:chOff x="5090933" y="3467792"/>
            <a:chExt cx="1393867" cy="95800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C13EBAB7-A1FC-339B-C3C7-1AF5E92321FA}"/>
                </a:ext>
              </a:extLst>
            </p:cNvPr>
            <p:cNvGrpSpPr/>
            <p:nvPr/>
          </p:nvGrpSpPr>
          <p:grpSpPr>
            <a:xfrm>
              <a:off x="5090933" y="3630570"/>
              <a:ext cx="901050" cy="696104"/>
              <a:chOff x="4248602" y="3138285"/>
              <a:chExt cx="901050" cy="696104"/>
            </a:xfrm>
          </p:grpSpPr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F936DCF9-6880-77F8-0254-CB30AB47020F}"/>
                  </a:ext>
                </a:extLst>
              </p:cNvPr>
              <p:cNvSpPr/>
              <p:nvPr/>
            </p:nvSpPr>
            <p:spPr>
              <a:xfrm>
                <a:off x="4336836" y="316058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" name="Elipse 80">
                <a:extLst>
                  <a:ext uri="{FF2B5EF4-FFF2-40B4-BE49-F238E27FC236}">
                    <a16:creationId xmlns:a16="http://schemas.microsoft.com/office/drawing/2014/main" id="{A845F171-26C2-4025-0EBB-A65DF37A2B6A}"/>
                  </a:ext>
                </a:extLst>
              </p:cNvPr>
              <p:cNvSpPr/>
              <p:nvPr/>
            </p:nvSpPr>
            <p:spPr>
              <a:xfrm>
                <a:off x="4423438" y="318925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CA5DC901-6B2D-1C29-6CDE-0AFE37FA035F}"/>
                  </a:ext>
                </a:extLst>
              </p:cNvPr>
              <p:cNvSpPr/>
              <p:nvPr/>
            </p:nvSpPr>
            <p:spPr>
              <a:xfrm>
                <a:off x="4361207" y="3245254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940EF666-B9C1-A318-4D13-B4B9AB69E097}"/>
                  </a:ext>
                </a:extLst>
              </p:cNvPr>
              <p:cNvSpPr/>
              <p:nvPr/>
            </p:nvSpPr>
            <p:spPr>
              <a:xfrm>
                <a:off x="4447809" y="3273919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D5D5CD80-2214-B0D5-7413-2CA481522836}"/>
                  </a:ext>
                </a:extLst>
              </p:cNvPr>
              <p:cNvSpPr/>
              <p:nvPr/>
            </p:nvSpPr>
            <p:spPr>
              <a:xfrm>
                <a:off x="4513607" y="321791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E48E8370-D843-34C4-1A3A-7AD5079F8DCC}"/>
                  </a:ext>
                </a:extLst>
              </p:cNvPr>
              <p:cNvSpPr/>
              <p:nvPr/>
            </p:nvSpPr>
            <p:spPr>
              <a:xfrm>
                <a:off x="4529666" y="329909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EA9394DC-BF14-8A6B-11EB-FBED778B7B64}"/>
                  </a:ext>
                </a:extLst>
              </p:cNvPr>
              <p:cNvSpPr/>
              <p:nvPr/>
            </p:nvSpPr>
            <p:spPr>
              <a:xfrm>
                <a:off x="4598274" y="325279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" name="Elipse 86">
                <a:extLst>
                  <a:ext uri="{FF2B5EF4-FFF2-40B4-BE49-F238E27FC236}">
                    <a16:creationId xmlns:a16="http://schemas.microsoft.com/office/drawing/2014/main" id="{79EDACA6-95F9-989D-79BD-4788D3EF24BE}"/>
                  </a:ext>
                </a:extLst>
              </p:cNvPr>
              <p:cNvSpPr/>
              <p:nvPr/>
            </p:nvSpPr>
            <p:spPr>
              <a:xfrm>
                <a:off x="4614333" y="333397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D1438D7C-6F09-AE2B-EAC3-8E615F05E993}"/>
                  </a:ext>
                </a:extLst>
              </p:cNvPr>
              <p:cNvSpPr/>
              <p:nvPr/>
            </p:nvSpPr>
            <p:spPr>
              <a:xfrm>
                <a:off x="4760185" y="34449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" name="Elipse 88">
                <a:extLst>
                  <a:ext uri="{FF2B5EF4-FFF2-40B4-BE49-F238E27FC236}">
                    <a16:creationId xmlns:a16="http://schemas.microsoft.com/office/drawing/2014/main" id="{BB934614-D79F-5E33-9B05-0ABE0A5662F8}"/>
                  </a:ext>
                </a:extLst>
              </p:cNvPr>
              <p:cNvSpPr/>
              <p:nvPr/>
            </p:nvSpPr>
            <p:spPr>
              <a:xfrm>
                <a:off x="4555142" y="354182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" name="Elipse 89">
                <a:extLst>
                  <a:ext uri="{FF2B5EF4-FFF2-40B4-BE49-F238E27FC236}">
                    <a16:creationId xmlns:a16="http://schemas.microsoft.com/office/drawing/2014/main" id="{3E64EC98-E586-0AFF-4910-9F182E860D04}"/>
                  </a:ext>
                </a:extLst>
              </p:cNvPr>
              <p:cNvSpPr/>
              <p:nvPr/>
            </p:nvSpPr>
            <p:spPr>
              <a:xfrm>
                <a:off x="4764798" y="329164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" name="Elipse 90">
                <a:extLst>
                  <a:ext uri="{FF2B5EF4-FFF2-40B4-BE49-F238E27FC236}">
                    <a16:creationId xmlns:a16="http://schemas.microsoft.com/office/drawing/2014/main" id="{EB378FF5-89CD-6A3A-FFE5-61B0D0693C49}"/>
                  </a:ext>
                </a:extLst>
              </p:cNvPr>
              <p:cNvSpPr/>
              <p:nvPr/>
            </p:nvSpPr>
            <p:spPr>
              <a:xfrm>
                <a:off x="4912026" y="342329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85562C81-7E08-4089-280F-6B9C28408840}"/>
                  </a:ext>
                </a:extLst>
              </p:cNvPr>
              <p:cNvSpPr/>
              <p:nvPr/>
            </p:nvSpPr>
            <p:spPr>
              <a:xfrm>
                <a:off x="4771182" y="3613700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" name="Elipse 92">
                <a:extLst>
                  <a:ext uri="{FF2B5EF4-FFF2-40B4-BE49-F238E27FC236}">
                    <a16:creationId xmlns:a16="http://schemas.microsoft.com/office/drawing/2014/main" id="{6D280BE6-FA3F-EB55-43D8-80AE7E0D6CDE}"/>
                  </a:ext>
                </a:extLst>
              </p:cNvPr>
              <p:cNvSpPr/>
              <p:nvPr/>
            </p:nvSpPr>
            <p:spPr>
              <a:xfrm>
                <a:off x="4912585" y="35973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" name="Elipse 93">
                <a:extLst>
                  <a:ext uri="{FF2B5EF4-FFF2-40B4-BE49-F238E27FC236}">
                    <a16:creationId xmlns:a16="http://schemas.microsoft.com/office/drawing/2014/main" id="{4CBDC734-1FE8-CCA4-BF70-3ECF30892E01}"/>
                  </a:ext>
                </a:extLst>
              </p:cNvPr>
              <p:cNvSpPr/>
              <p:nvPr/>
            </p:nvSpPr>
            <p:spPr>
              <a:xfrm>
                <a:off x="5064985" y="37497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0EB49401-0475-8F3B-C78D-D8D96D93ED64}"/>
                  </a:ext>
                </a:extLst>
              </p:cNvPr>
              <p:cNvSpPr/>
              <p:nvPr/>
            </p:nvSpPr>
            <p:spPr>
              <a:xfrm>
                <a:off x="4248602" y="313828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" name="Elipse 95">
                <a:extLst>
                  <a:ext uri="{FF2B5EF4-FFF2-40B4-BE49-F238E27FC236}">
                    <a16:creationId xmlns:a16="http://schemas.microsoft.com/office/drawing/2014/main" id="{7403054B-CF70-CB07-6FC4-8462AF217D35}"/>
                  </a:ext>
                </a:extLst>
              </p:cNvPr>
              <p:cNvSpPr/>
              <p:nvPr/>
            </p:nvSpPr>
            <p:spPr>
              <a:xfrm>
                <a:off x="4272973" y="322295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C0B59710-6751-24AF-9FD1-4F35CF1A2E91}"/>
                </a:ext>
              </a:extLst>
            </p:cNvPr>
            <p:cNvSpPr/>
            <p:nvPr/>
          </p:nvSpPr>
          <p:spPr>
            <a:xfrm>
              <a:off x="5736792" y="4341125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911EEBE8-F8F4-7C54-3FEF-A822F7D332E9}"/>
                </a:ext>
              </a:extLst>
            </p:cNvPr>
            <p:cNvSpPr/>
            <p:nvPr/>
          </p:nvSpPr>
          <p:spPr>
            <a:xfrm>
              <a:off x="6010900" y="4075229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E49F7067-A81A-D6BC-D521-A2C7F92ECC89}"/>
                </a:ext>
              </a:extLst>
            </p:cNvPr>
            <p:cNvSpPr/>
            <p:nvPr/>
          </p:nvSpPr>
          <p:spPr>
            <a:xfrm>
              <a:off x="5991983" y="38314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D1B0567C-C53D-6985-0662-BFB73760EB59}"/>
                </a:ext>
              </a:extLst>
            </p:cNvPr>
            <p:cNvSpPr/>
            <p:nvPr/>
          </p:nvSpPr>
          <p:spPr>
            <a:xfrm>
              <a:off x="6144383" y="39838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D2B71DCA-00E8-9013-5914-5EE58E3DD8C3}"/>
                </a:ext>
              </a:extLst>
            </p:cNvPr>
            <p:cNvSpPr/>
            <p:nvPr/>
          </p:nvSpPr>
          <p:spPr>
            <a:xfrm>
              <a:off x="6296783" y="41362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F55E663D-C031-12A1-8C64-B0909315DC71}"/>
                </a:ext>
              </a:extLst>
            </p:cNvPr>
            <p:cNvSpPr/>
            <p:nvPr/>
          </p:nvSpPr>
          <p:spPr>
            <a:xfrm>
              <a:off x="6400133" y="3898503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7005DFCD-79A2-C55F-FFCD-E4176D0587AC}"/>
                </a:ext>
              </a:extLst>
            </p:cNvPr>
            <p:cNvSpPr txBox="1"/>
            <p:nvPr/>
          </p:nvSpPr>
          <p:spPr>
            <a:xfrm>
              <a:off x="5542691" y="346779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E95FE20F-039B-304C-B3DF-CFA4B6E1B7E5}"/>
                </a:ext>
              </a:extLst>
            </p:cNvPr>
            <p:cNvSpPr txBox="1"/>
            <p:nvPr/>
          </p:nvSpPr>
          <p:spPr>
            <a:xfrm>
              <a:off x="5695091" y="362019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82FC1213-0BB6-BC53-2587-12A646780E9D}"/>
                </a:ext>
              </a:extLst>
            </p:cNvPr>
            <p:cNvSpPr txBox="1"/>
            <p:nvPr/>
          </p:nvSpPr>
          <p:spPr>
            <a:xfrm>
              <a:off x="5917290" y="352004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5F5076B8-1F9E-45C0-C0BE-C7E12D045470}"/>
                </a:ext>
              </a:extLst>
            </p:cNvPr>
            <p:cNvSpPr txBox="1"/>
            <p:nvPr/>
          </p:nvSpPr>
          <p:spPr>
            <a:xfrm>
              <a:off x="5468066" y="3623123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EB3BB749-2660-909D-3969-06EA171E54C6}"/>
                </a:ext>
              </a:extLst>
            </p:cNvPr>
            <p:cNvSpPr txBox="1"/>
            <p:nvPr/>
          </p:nvSpPr>
          <p:spPr>
            <a:xfrm>
              <a:off x="5288205" y="3715621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11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_tradnl" sz="2400"/>
              <a:t>Mecanismo de acción de </a:t>
            </a:r>
            <a:r>
              <a:rPr lang="es-ES_tradnl" sz="2400" err="1"/>
              <a:t>Klisyri</a:t>
            </a:r>
            <a:r>
              <a:rPr lang="es-ES_tradnl" sz="2400" baseline="30000"/>
              <a:t>®</a:t>
            </a:r>
            <a:endParaRPr lang="es-ES" sz="2400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475E4D17-27AC-F17F-30AC-DCF860757CDB}"/>
              </a:ext>
            </a:extLst>
          </p:cNvPr>
          <p:cNvSpPr txBox="1">
            <a:spLocks/>
          </p:cNvSpPr>
          <p:nvPr/>
        </p:nvSpPr>
        <p:spPr>
          <a:xfrm>
            <a:off x="566057" y="1084522"/>
            <a:ext cx="4027715" cy="555023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F14144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CAPACIDAD ANTITUMORAL</a:t>
            </a:r>
            <a:endParaRPr lang="en-GB" sz="1600" baseline="30000">
              <a:solidFill>
                <a:srgbClr val="003466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004144-EBF4-4D5C-6B0A-44BEAA399F7E}"/>
              </a:ext>
            </a:extLst>
          </p:cNvPr>
          <p:cNvSpPr txBox="1"/>
          <p:nvPr/>
        </p:nvSpPr>
        <p:spPr>
          <a:xfrm>
            <a:off x="602063" y="1787874"/>
            <a:ext cx="10994571" cy="901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Inhibición de la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señalización de Src de manera indirecta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tras la inhibición de la polimerización de la tubulina, lo que conlleva un efecto antitumoral</a:t>
            </a:r>
            <a:r>
              <a:rPr lang="es-ES" sz="1867" baseline="30000">
                <a:solidFill>
                  <a:srgbClr val="002855"/>
                </a:solidFill>
                <a:latin typeface="Arial"/>
              </a:rPr>
              <a:t>1,2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.</a:t>
            </a:r>
            <a:endParaRPr lang="es-ES" sz="8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F7DCB2F1-3796-17EA-53F6-7AA07953F11C}"/>
              </a:ext>
            </a:extLst>
          </p:cNvPr>
          <p:cNvSpPr txBox="1">
            <a:spLocks/>
          </p:cNvSpPr>
          <p:nvPr/>
        </p:nvSpPr>
        <p:spPr>
          <a:xfrm>
            <a:off x="1668237" y="6191603"/>
            <a:ext cx="8534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sz="800" noProof="1"/>
              <a:t>Figura elaborada a partir de Bolós V, Gasent JM, López-Tarruella S, Grande E. The dual kinase complex FAK-Src as a promising therapeutic target in cancer. Onco Targets Ther. 2010 Jun 24;3:83-97.</a:t>
            </a:r>
          </a:p>
          <a:p>
            <a:pPr defTabSz="914377"/>
            <a:r>
              <a:rPr lang="en-US" sz="800" noProof="1"/>
              <a:t>1.Gilaberte Y, Fernández-Figueras MT. Tirbanibulin: review of its novel mechanism of action and how it fits into the treatment of actinic keratosis. Actas Dermosifiliogr. 2022 Jan;113(1):58-66; 2. </a:t>
            </a:r>
            <a:r>
              <a:rPr lang="es-ES" sz="800" noProof="1"/>
              <a:t>Schlesinger T, Stockfleth E, Grada A, Berman B. Tirbanibulin for Actinic Keratosis: Insights into the Mechanism of Action. Clin Cosmet Investig Dermatol. 2022 Nov 16;15:2495-2506. </a:t>
            </a:r>
          </a:p>
          <a:p>
            <a:pPr defTabSz="914377"/>
            <a:endParaRPr lang="es-ES" sz="800" noProof="1"/>
          </a:p>
          <a:p>
            <a:pPr defTabSz="914377"/>
            <a:endParaRPr lang="es-ES" sz="800" noProof="1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C523D8-911A-B472-B7ED-E56A8D72DDAB}"/>
              </a:ext>
            </a:extLst>
          </p:cNvPr>
          <p:cNvGrpSpPr/>
          <p:nvPr/>
        </p:nvGrpSpPr>
        <p:grpSpPr>
          <a:xfrm>
            <a:off x="6117163" y="3070679"/>
            <a:ext cx="2400944" cy="591508"/>
            <a:chOff x="4163434" y="2317534"/>
            <a:chExt cx="1800708" cy="443631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39624A2-BC99-3DED-2D23-5BE7E45DDA11}"/>
                </a:ext>
              </a:extLst>
            </p:cNvPr>
            <p:cNvGrpSpPr/>
            <p:nvPr/>
          </p:nvGrpSpPr>
          <p:grpSpPr>
            <a:xfrm>
              <a:off x="4163434" y="2317534"/>
              <a:ext cx="84667" cy="216134"/>
              <a:chOff x="4163434" y="2317534"/>
              <a:chExt cx="84667" cy="216134"/>
            </a:xfrm>
          </p:grpSpPr>
          <p:sp>
            <p:nvSpPr>
              <p:cNvPr id="238" name="Elipse 237">
                <a:extLst>
                  <a:ext uri="{FF2B5EF4-FFF2-40B4-BE49-F238E27FC236}">
                    <a16:creationId xmlns:a16="http://schemas.microsoft.com/office/drawing/2014/main" id="{DDCD431C-71E1-07B6-64AA-7737FB244F55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39" name="Conector recto 238">
                <a:extLst>
                  <a:ext uri="{FF2B5EF4-FFF2-40B4-BE49-F238E27FC236}">
                    <a16:creationId xmlns:a16="http://schemas.microsoft.com/office/drawing/2014/main" id="{90AD1A48-E410-24AC-111B-D6B0C5DDBB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ctor recto 239">
                <a:extLst>
                  <a:ext uri="{FF2B5EF4-FFF2-40B4-BE49-F238E27FC236}">
                    <a16:creationId xmlns:a16="http://schemas.microsoft.com/office/drawing/2014/main" id="{CA845271-907E-436C-F9C7-D3B28F9934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E32E271E-3448-B7C8-3732-539B4D76CEFD}"/>
                </a:ext>
              </a:extLst>
            </p:cNvPr>
            <p:cNvGrpSpPr/>
            <p:nvPr/>
          </p:nvGrpSpPr>
          <p:grpSpPr>
            <a:xfrm>
              <a:off x="4344070" y="2317534"/>
              <a:ext cx="84667" cy="216134"/>
              <a:chOff x="4163434" y="2317534"/>
              <a:chExt cx="84667" cy="216134"/>
            </a:xfrm>
          </p:grpSpPr>
          <p:sp>
            <p:nvSpPr>
              <p:cNvPr id="235" name="Elipse 234">
                <a:extLst>
                  <a:ext uri="{FF2B5EF4-FFF2-40B4-BE49-F238E27FC236}">
                    <a16:creationId xmlns:a16="http://schemas.microsoft.com/office/drawing/2014/main" id="{64DE77FA-28FD-AA12-4E8D-167749B8F3A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36" name="Conector recto 235">
                <a:extLst>
                  <a:ext uri="{FF2B5EF4-FFF2-40B4-BE49-F238E27FC236}">
                    <a16:creationId xmlns:a16="http://schemas.microsoft.com/office/drawing/2014/main" id="{BE27E7B5-A333-718B-1CE3-61F4CF95F4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ctor recto 236">
                <a:extLst>
                  <a:ext uri="{FF2B5EF4-FFF2-40B4-BE49-F238E27FC236}">
                    <a16:creationId xmlns:a16="http://schemas.microsoft.com/office/drawing/2014/main" id="{2F35E4F6-7E14-1D97-4876-624A933D17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450AB93A-E863-8300-A52D-A02D672E062B}"/>
                </a:ext>
              </a:extLst>
            </p:cNvPr>
            <p:cNvGrpSpPr/>
            <p:nvPr/>
          </p:nvGrpSpPr>
          <p:grpSpPr>
            <a:xfrm>
              <a:off x="4434388" y="2317534"/>
              <a:ext cx="84667" cy="216134"/>
              <a:chOff x="4163434" y="2317534"/>
              <a:chExt cx="84667" cy="216134"/>
            </a:xfrm>
          </p:grpSpPr>
          <p:sp>
            <p:nvSpPr>
              <p:cNvPr id="232" name="Elipse 231">
                <a:extLst>
                  <a:ext uri="{FF2B5EF4-FFF2-40B4-BE49-F238E27FC236}">
                    <a16:creationId xmlns:a16="http://schemas.microsoft.com/office/drawing/2014/main" id="{80BB0FB5-12F2-8E91-8442-D2BCF0D926F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33" name="Conector recto 232">
                <a:extLst>
                  <a:ext uri="{FF2B5EF4-FFF2-40B4-BE49-F238E27FC236}">
                    <a16:creationId xmlns:a16="http://schemas.microsoft.com/office/drawing/2014/main" id="{7666612A-8D0C-9E3E-1084-D59C8C45F2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ctor recto 233">
                <a:extLst>
                  <a:ext uri="{FF2B5EF4-FFF2-40B4-BE49-F238E27FC236}">
                    <a16:creationId xmlns:a16="http://schemas.microsoft.com/office/drawing/2014/main" id="{08D48EA9-6740-1988-4A90-40C664DB33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ED8D750-93CD-6B3C-4E76-2C83709F625C}"/>
                </a:ext>
              </a:extLst>
            </p:cNvPr>
            <p:cNvGrpSpPr/>
            <p:nvPr/>
          </p:nvGrpSpPr>
          <p:grpSpPr>
            <a:xfrm>
              <a:off x="4524706" y="2317534"/>
              <a:ext cx="84667" cy="216134"/>
              <a:chOff x="4163434" y="2317534"/>
              <a:chExt cx="84667" cy="216134"/>
            </a:xfrm>
          </p:grpSpPr>
          <p:sp>
            <p:nvSpPr>
              <p:cNvPr id="229" name="Elipse 228">
                <a:extLst>
                  <a:ext uri="{FF2B5EF4-FFF2-40B4-BE49-F238E27FC236}">
                    <a16:creationId xmlns:a16="http://schemas.microsoft.com/office/drawing/2014/main" id="{86FEB99F-E6C5-4F7C-8980-BD9488CBFF1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30" name="Conector recto 229">
                <a:extLst>
                  <a:ext uri="{FF2B5EF4-FFF2-40B4-BE49-F238E27FC236}">
                    <a16:creationId xmlns:a16="http://schemas.microsoft.com/office/drawing/2014/main" id="{6E39A0FC-43E0-8C27-7933-1D6986426B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recto 230">
                <a:extLst>
                  <a:ext uri="{FF2B5EF4-FFF2-40B4-BE49-F238E27FC236}">
                    <a16:creationId xmlns:a16="http://schemas.microsoft.com/office/drawing/2014/main" id="{8697C4C4-3244-03C9-534D-FF5F464859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69A9714E-EE17-4875-AEA5-4B30C1279FA3}"/>
                </a:ext>
              </a:extLst>
            </p:cNvPr>
            <p:cNvGrpSpPr/>
            <p:nvPr/>
          </p:nvGrpSpPr>
          <p:grpSpPr>
            <a:xfrm>
              <a:off x="4253752" y="2317534"/>
              <a:ext cx="84667" cy="216134"/>
              <a:chOff x="4163434" y="2317534"/>
              <a:chExt cx="84667" cy="216134"/>
            </a:xfrm>
          </p:grpSpPr>
          <p:sp>
            <p:nvSpPr>
              <p:cNvPr id="226" name="Elipse 225">
                <a:extLst>
                  <a:ext uri="{FF2B5EF4-FFF2-40B4-BE49-F238E27FC236}">
                    <a16:creationId xmlns:a16="http://schemas.microsoft.com/office/drawing/2014/main" id="{FEFE3E82-E7EC-95EA-30FF-875CED849E4D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27" name="Conector recto 226">
                <a:extLst>
                  <a:ext uri="{FF2B5EF4-FFF2-40B4-BE49-F238E27FC236}">
                    <a16:creationId xmlns:a16="http://schemas.microsoft.com/office/drawing/2014/main" id="{31FA4D0C-097F-3B31-F8C4-D28BA6F11B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ector recto 227">
                <a:extLst>
                  <a:ext uri="{FF2B5EF4-FFF2-40B4-BE49-F238E27FC236}">
                    <a16:creationId xmlns:a16="http://schemas.microsoft.com/office/drawing/2014/main" id="{D0EEB1AF-3432-4006-B357-F2F3370431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8B6774C6-ED63-9F66-A651-84C658B5283A}"/>
                </a:ext>
              </a:extLst>
            </p:cNvPr>
            <p:cNvGrpSpPr/>
            <p:nvPr/>
          </p:nvGrpSpPr>
          <p:grpSpPr>
            <a:xfrm>
              <a:off x="4615024" y="2317534"/>
              <a:ext cx="84667" cy="216134"/>
              <a:chOff x="4163434" y="2317534"/>
              <a:chExt cx="84667" cy="216134"/>
            </a:xfrm>
          </p:grpSpPr>
          <p:sp>
            <p:nvSpPr>
              <p:cNvPr id="223" name="Elipse 222">
                <a:extLst>
                  <a:ext uri="{FF2B5EF4-FFF2-40B4-BE49-F238E27FC236}">
                    <a16:creationId xmlns:a16="http://schemas.microsoft.com/office/drawing/2014/main" id="{64D4F7DA-BC7B-BD20-B969-5F005E35A85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24" name="Conector recto 223">
                <a:extLst>
                  <a:ext uri="{FF2B5EF4-FFF2-40B4-BE49-F238E27FC236}">
                    <a16:creationId xmlns:a16="http://schemas.microsoft.com/office/drawing/2014/main" id="{A32FBD17-F522-DD51-2729-9FAC1D4178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recto 224">
                <a:extLst>
                  <a:ext uri="{FF2B5EF4-FFF2-40B4-BE49-F238E27FC236}">
                    <a16:creationId xmlns:a16="http://schemas.microsoft.com/office/drawing/2014/main" id="{D45E9B63-A57C-7FF3-8D14-C30F58A30C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17E2F0EE-BF59-3D05-A29D-3EE573DBDD43}"/>
                </a:ext>
              </a:extLst>
            </p:cNvPr>
            <p:cNvGrpSpPr/>
            <p:nvPr/>
          </p:nvGrpSpPr>
          <p:grpSpPr>
            <a:xfrm>
              <a:off x="4795660" y="2317534"/>
              <a:ext cx="84667" cy="216134"/>
              <a:chOff x="4163434" y="2317534"/>
              <a:chExt cx="84667" cy="216134"/>
            </a:xfrm>
          </p:grpSpPr>
          <p:sp>
            <p:nvSpPr>
              <p:cNvPr id="220" name="Elipse 219">
                <a:extLst>
                  <a:ext uri="{FF2B5EF4-FFF2-40B4-BE49-F238E27FC236}">
                    <a16:creationId xmlns:a16="http://schemas.microsoft.com/office/drawing/2014/main" id="{C889A7C9-DED8-1A4F-9E79-D66F68C086D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21" name="Conector recto 220">
                <a:extLst>
                  <a:ext uri="{FF2B5EF4-FFF2-40B4-BE49-F238E27FC236}">
                    <a16:creationId xmlns:a16="http://schemas.microsoft.com/office/drawing/2014/main" id="{7C97B9EA-AB2D-B4F3-F592-5986BE2FFF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ector recto 221">
                <a:extLst>
                  <a:ext uri="{FF2B5EF4-FFF2-40B4-BE49-F238E27FC236}">
                    <a16:creationId xmlns:a16="http://schemas.microsoft.com/office/drawing/2014/main" id="{223DC551-97CC-FA59-9969-598CE47D82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AFAD46AB-AD05-2734-A2A8-7727B625D574}"/>
                </a:ext>
              </a:extLst>
            </p:cNvPr>
            <p:cNvGrpSpPr/>
            <p:nvPr/>
          </p:nvGrpSpPr>
          <p:grpSpPr>
            <a:xfrm>
              <a:off x="4885978" y="2317534"/>
              <a:ext cx="84667" cy="216134"/>
              <a:chOff x="4163434" y="2317534"/>
              <a:chExt cx="84667" cy="216134"/>
            </a:xfrm>
          </p:grpSpPr>
          <p:sp>
            <p:nvSpPr>
              <p:cNvPr id="217" name="Elipse 216">
                <a:extLst>
                  <a:ext uri="{FF2B5EF4-FFF2-40B4-BE49-F238E27FC236}">
                    <a16:creationId xmlns:a16="http://schemas.microsoft.com/office/drawing/2014/main" id="{DFFB7DB1-24DB-F410-402A-CD603FAEEF4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18" name="Conector recto 217">
                <a:extLst>
                  <a:ext uri="{FF2B5EF4-FFF2-40B4-BE49-F238E27FC236}">
                    <a16:creationId xmlns:a16="http://schemas.microsoft.com/office/drawing/2014/main" id="{77149567-CE0B-11B1-FAEA-FB87DD1B7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ector recto 218">
                <a:extLst>
                  <a:ext uri="{FF2B5EF4-FFF2-40B4-BE49-F238E27FC236}">
                    <a16:creationId xmlns:a16="http://schemas.microsoft.com/office/drawing/2014/main" id="{F40F9D69-EE7B-7F36-7CCE-1F01C244C6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BE69C107-0CC0-BD6E-1F24-CA1C583A10B6}"/>
                </a:ext>
              </a:extLst>
            </p:cNvPr>
            <p:cNvGrpSpPr/>
            <p:nvPr/>
          </p:nvGrpSpPr>
          <p:grpSpPr>
            <a:xfrm>
              <a:off x="4976296" y="2317534"/>
              <a:ext cx="84667" cy="216134"/>
              <a:chOff x="4163434" y="2317534"/>
              <a:chExt cx="84667" cy="216134"/>
            </a:xfrm>
          </p:grpSpPr>
          <p:sp>
            <p:nvSpPr>
              <p:cNvPr id="214" name="Elipse 213">
                <a:extLst>
                  <a:ext uri="{FF2B5EF4-FFF2-40B4-BE49-F238E27FC236}">
                    <a16:creationId xmlns:a16="http://schemas.microsoft.com/office/drawing/2014/main" id="{BDCC0768-5F14-9480-D031-8A4D0F33B4A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15" name="Conector recto 214">
                <a:extLst>
                  <a:ext uri="{FF2B5EF4-FFF2-40B4-BE49-F238E27FC236}">
                    <a16:creationId xmlns:a16="http://schemas.microsoft.com/office/drawing/2014/main" id="{87C0FF62-8E8B-0220-ED8B-DEA1E4AA8D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ector recto 215">
                <a:extLst>
                  <a:ext uri="{FF2B5EF4-FFF2-40B4-BE49-F238E27FC236}">
                    <a16:creationId xmlns:a16="http://schemas.microsoft.com/office/drawing/2014/main" id="{485B914D-C16A-51B4-7EA5-93030F634E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58EBD18-CCF3-3CA9-3F08-F351659FC525}"/>
                </a:ext>
              </a:extLst>
            </p:cNvPr>
            <p:cNvGrpSpPr/>
            <p:nvPr/>
          </p:nvGrpSpPr>
          <p:grpSpPr>
            <a:xfrm>
              <a:off x="4705342" y="2317534"/>
              <a:ext cx="84667" cy="216134"/>
              <a:chOff x="4163434" y="2317534"/>
              <a:chExt cx="84667" cy="216134"/>
            </a:xfrm>
          </p:grpSpPr>
          <p:sp>
            <p:nvSpPr>
              <p:cNvPr id="211" name="Elipse 210">
                <a:extLst>
                  <a:ext uri="{FF2B5EF4-FFF2-40B4-BE49-F238E27FC236}">
                    <a16:creationId xmlns:a16="http://schemas.microsoft.com/office/drawing/2014/main" id="{371BED9B-103B-32BA-5848-68C7610B8A0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12" name="Conector recto 211">
                <a:extLst>
                  <a:ext uri="{FF2B5EF4-FFF2-40B4-BE49-F238E27FC236}">
                    <a16:creationId xmlns:a16="http://schemas.microsoft.com/office/drawing/2014/main" id="{4E583468-C3E4-9274-BB86-85A397D59F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ector recto 212">
                <a:extLst>
                  <a:ext uri="{FF2B5EF4-FFF2-40B4-BE49-F238E27FC236}">
                    <a16:creationId xmlns:a16="http://schemas.microsoft.com/office/drawing/2014/main" id="{B7A41809-4CAA-0BDB-EED6-DCA8A851A4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4E62191C-FB31-7EF8-AC29-1A7A28AE6230}"/>
                </a:ext>
              </a:extLst>
            </p:cNvPr>
            <p:cNvGrpSpPr/>
            <p:nvPr/>
          </p:nvGrpSpPr>
          <p:grpSpPr>
            <a:xfrm>
              <a:off x="5066614" y="2317534"/>
              <a:ext cx="84667" cy="216134"/>
              <a:chOff x="4163434" y="2317534"/>
              <a:chExt cx="84667" cy="216134"/>
            </a:xfrm>
          </p:grpSpPr>
          <p:sp>
            <p:nvSpPr>
              <p:cNvPr id="208" name="Elipse 207">
                <a:extLst>
                  <a:ext uri="{FF2B5EF4-FFF2-40B4-BE49-F238E27FC236}">
                    <a16:creationId xmlns:a16="http://schemas.microsoft.com/office/drawing/2014/main" id="{2314C367-1DF9-68AE-1C79-FD8CEE7A9694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09" name="Conector recto 208">
                <a:extLst>
                  <a:ext uri="{FF2B5EF4-FFF2-40B4-BE49-F238E27FC236}">
                    <a16:creationId xmlns:a16="http://schemas.microsoft.com/office/drawing/2014/main" id="{4B9688EB-9527-97BF-1584-9DA4D3AC8F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recto 209">
                <a:extLst>
                  <a:ext uri="{FF2B5EF4-FFF2-40B4-BE49-F238E27FC236}">
                    <a16:creationId xmlns:a16="http://schemas.microsoft.com/office/drawing/2014/main" id="{58C7C053-8778-3E1C-41BF-7A6F3EDBA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33AC8A7-FE50-4FB9-C89C-CE435FF8494B}"/>
                </a:ext>
              </a:extLst>
            </p:cNvPr>
            <p:cNvGrpSpPr/>
            <p:nvPr/>
          </p:nvGrpSpPr>
          <p:grpSpPr>
            <a:xfrm>
              <a:off x="5247250" y="2317534"/>
              <a:ext cx="84667" cy="216134"/>
              <a:chOff x="4163434" y="2317534"/>
              <a:chExt cx="84667" cy="216134"/>
            </a:xfrm>
          </p:grpSpPr>
          <p:sp>
            <p:nvSpPr>
              <p:cNvPr id="205" name="Elipse 204">
                <a:extLst>
                  <a:ext uri="{FF2B5EF4-FFF2-40B4-BE49-F238E27FC236}">
                    <a16:creationId xmlns:a16="http://schemas.microsoft.com/office/drawing/2014/main" id="{CD82F064-54ED-50DC-6644-3D2CDC02CE8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06" name="Conector recto 205">
                <a:extLst>
                  <a:ext uri="{FF2B5EF4-FFF2-40B4-BE49-F238E27FC236}">
                    <a16:creationId xmlns:a16="http://schemas.microsoft.com/office/drawing/2014/main" id="{78B71A4F-BA10-D6CF-0137-3D0BEBB17C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ector recto 206">
                <a:extLst>
                  <a:ext uri="{FF2B5EF4-FFF2-40B4-BE49-F238E27FC236}">
                    <a16:creationId xmlns:a16="http://schemas.microsoft.com/office/drawing/2014/main" id="{57DB3DA7-DB56-1277-384F-A390AF9168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008BA6C-1183-4B7B-A871-C0527C07810C}"/>
                </a:ext>
              </a:extLst>
            </p:cNvPr>
            <p:cNvGrpSpPr/>
            <p:nvPr/>
          </p:nvGrpSpPr>
          <p:grpSpPr>
            <a:xfrm>
              <a:off x="5337568" y="2317534"/>
              <a:ext cx="84667" cy="216134"/>
              <a:chOff x="4163434" y="2317534"/>
              <a:chExt cx="84667" cy="216134"/>
            </a:xfrm>
          </p:grpSpPr>
          <p:sp>
            <p:nvSpPr>
              <p:cNvPr id="202" name="Elipse 201">
                <a:extLst>
                  <a:ext uri="{FF2B5EF4-FFF2-40B4-BE49-F238E27FC236}">
                    <a16:creationId xmlns:a16="http://schemas.microsoft.com/office/drawing/2014/main" id="{322F9501-B9AE-67D5-B17F-B878176BC76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03" name="Conector recto 202">
                <a:extLst>
                  <a:ext uri="{FF2B5EF4-FFF2-40B4-BE49-F238E27FC236}">
                    <a16:creationId xmlns:a16="http://schemas.microsoft.com/office/drawing/2014/main" id="{5D40F39C-2DAC-FEEC-1EB1-CD6A69514E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recto 203">
                <a:extLst>
                  <a:ext uri="{FF2B5EF4-FFF2-40B4-BE49-F238E27FC236}">
                    <a16:creationId xmlns:a16="http://schemas.microsoft.com/office/drawing/2014/main" id="{993B4F9E-A63C-E874-3C7E-EE8CB3B987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AF29690E-7575-851D-152B-FE3F4FD678ED}"/>
                </a:ext>
              </a:extLst>
            </p:cNvPr>
            <p:cNvGrpSpPr/>
            <p:nvPr/>
          </p:nvGrpSpPr>
          <p:grpSpPr>
            <a:xfrm>
              <a:off x="5427886" y="2317534"/>
              <a:ext cx="84667" cy="216134"/>
              <a:chOff x="4163434" y="2317534"/>
              <a:chExt cx="84667" cy="216134"/>
            </a:xfrm>
          </p:grpSpPr>
          <p:sp>
            <p:nvSpPr>
              <p:cNvPr id="199" name="Elipse 198">
                <a:extLst>
                  <a:ext uri="{FF2B5EF4-FFF2-40B4-BE49-F238E27FC236}">
                    <a16:creationId xmlns:a16="http://schemas.microsoft.com/office/drawing/2014/main" id="{B58AF62D-9948-F204-3359-889E08DBD50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00" name="Conector recto 199">
                <a:extLst>
                  <a:ext uri="{FF2B5EF4-FFF2-40B4-BE49-F238E27FC236}">
                    <a16:creationId xmlns:a16="http://schemas.microsoft.com/office/drawing/2014/main" id="{1AA9D9A8-81BD-AD8E-9931-E50AF0480C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recto 200">
                <a:extLst>
                  <a:ext uri="{FF2B5EF4-FFF2-40B4-BE49-F238E27FC236}">
                    <a16:creationId xmlns:a16="http://schemas.microsoft.com/office/drawing/2014/main" id="{2DE8EEB3-2B9A-4D28-9A59-721F626C22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8805C2E3-285D-C5A4-C266-522FA538A348}"/>
                </a:ext>
              </a:extLst>
            </p:cNvPr>
            <p:cNvGrpSpPr/>
            <p:nvPr/>
          </p:nvGrpSpPr>
          <p:grpSpPr>
            <a:xfrm>
              <a:off x="5156932" y="2317534"/>
              <a:ext cx="84667" cy="216134"/>
              <a:chOff x="4163434" y="2317534"/>
              <a:chExt cx="84667" cy="216134"/>
            </a:xfrm>
          </p:grpSpPr>
          <p:sp>
            <p:nvSpPr>
              <p:cNvPr id="196" name="Elipse 195">
                <a:extLst>
                  <a:ext uri="{FF2B5EF4-FFF2-40B4-BE49-F238E27FC236}">
                    <a16:creationId xmlns:a16="http://schemas.microsoft.com/office/drawing/2014/main" id="{9295ABEF-553F-FD52-DF44-72ADFD859BB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97" name="Conector recto 196">
                <a:extLst>
                  <a:ext uri="{FF2B5EF4-FFF2-40B4-BE49-F238E27FC236}">
                    <a16:creationId xmlns:a16="http://schemas.microsoft.com/office/drawing/2014/main" id="{D0D17E8B-FA59-A683-24B4-44EEB01F0D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ctor recto 197">
                <a:extLst>
                  <a:ext uri="{FF2B5EF4-FFF2-40B4-BE49-F238E27FC236}">
                    <a16:creationId xmlns:a16="http://schemas.microsoft.com/office/drawing/2014/main" id="{43A5C9A2-B739-D5A2-2578-3CC9FC4078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7758E04E-16F5-947A-8171-315DD68AEC39}"/>
                </a:ext>
              </a:extLst>
            </p:cNvPr>
            <p:cNvGrpSpPr/>
            <p:nvPr/>
          </p:nvGrpSpPr>
          <p:grpSpPr>
            <a:xfrm>
              <a:off x="5518204" y="2317534"/>
              <a:ext cx="84667" cy="216134"/>
              <a:chOff x="4163434" y="2317534"/>
              <a:chExt cx="84667" cy="216134"/>
            </a:xfrm>
          </p:grpSpPr>
          <p:sp>
            <p:nvSpPr>
              <p:cNvPr id="193" name="Elipse 192">
                <a:extLst>
                  <a:ext uri="{FF2B5EF4-FFF2-40B4-BE49-F238E27FC236}">
                    <a16:creationId xmlns:a16="http://schemas.microsoft.com/office/drawing/2014/main" id="{5FA7744D-DF01-96D0-40E6-8BCB36F980E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94" name="Conector recto 193">
                <a:extLst>
                  <a:ext uri="{FF2B5EF4-FFF2-40B4-BE49-F238E27FC236}">
                    <a16:creationId xmlns:a16="http://schemas.microsoft.com/office/drawing/2014/main" id="{6974E54F-E468-EEC3-E07B-10B7F31E6A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ector recto 194">
                <a:extLst>
                  <a:ext uri="{FF2B5EF4-FFF2-40B4-BE49-F238E27FC236}">
                    <a16:creationId xmlns:a16="http://schemas.microsoft.com/office/drawing/2014/main" id="{CD592070-0677-7B60-18DC-7BDA21184F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91C91449-5A4E-B0E0-FC14-484A8B7F2884}"/>
                </a:ext>
              </a:extLst>
            </p:cNvPr>
            <p:cNvGrpSpPr/>
            <p:nvPr/>
          </p:nvGrpSpPr>
          <p:grpSpPr>
            <a:xfrm>
              <a:off x="5698840" y="2317534"/>
              <a:ext cx="84667" cy="216134"/>
              <a:chOff x="4163434" y="2317534"/>
              <a:chExt cx="84667" cy="216134"/>
            </a:xfrm>
          </p:grpSpPr>
          <p:sp>
            <p:nvSpPr>
              <p:cNvPr id="190" name="Elipse 189">
                <a:extLst>
                  <a:ext uri="{FF2B5EF4-FFF2-40B4-BE49-F238E27FC236}">
                    <a16:creationId xmlns:a16="http://schemas.microsoft.com/office/drawing/2014/main" id="{385736B4-43F5-C718-0672-D067203788C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91" name="Conector recto 190">
                <a:extLst>
                  <a:ext uri="{FF2B5EF4-FFF2-40B4-BE49-F238E27FC236}">
                    <a16:creationId xmlns:a16="http://schemas.microsoft.com/office/drawing/2014/main" id="{4FE7635F-27ED-D50B-0B8B-364DEE38FD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ector recto 191">
                <a:extLst>
                  <a:ext uri="{FF2B5EF4-FFF2-40B4-BE49-F238E27FC236}">
                    <a16:creationId xmlns:a16="http://schemas.microsoft.com/office/drawing/2014/main" id="{E5EF90D5-CCD8-2AC0-C1B6-48AF939A2B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6E2D0D85-BBD3-BD08-5EE3-F8171A534B6C}"/>
                </a:ext>
              </a:extLst>
            </p:cNvPr>
            <p:cNvGrpSpPr/>
            <p:nvPr/>
          </p:nvGrpSpPr>
          <p:grpSpPr>
            <a:xfrm>
              <a:off x="5789158" y="2317534"/>
              <a:ext cx="84667" cy="216134"/>
              <a:chOff x="4163434" y="2317534"/>
              <a:chExt cx="84667" cy="216134"/>
            </a:xfrm>
          </p:grpSpPr>
          <p:sp>
            <p:nvSpPr>
              <p:cNvPr id="187" name="Elipse 186">
                <a:extLst>
                  <a:ext uri="{FF2B5EF4-FFF2-40B4-BE49-F238E27FC236}">
                    <a16:creationId xmlns:a16="http://schemas.microsoft.com/office/drawing/2014/main" id="{B2474EE4-A4A3-E838-2934-883F9511E35C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88" name="Conector recto 187">
                <a:extLst>
                  <a:ext uri="{FF2B5EF4-FFF2-40B4-BE49-F238E27FC236}">
                    <a16:creationId xmlns:a16="http://schemas.microsoft.com/office/drawing/2014/main" id="{B62F7BA7-EFCD-9A19-6E34-F1FBD6043F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cto 188">
                <a:extLst>
                  <a:ext uri="{FF2B5EF4-FFF2-40B4-BE49-F238E27FC236}">
                    <a16:creationId xmlns:a16="http://schemas.microsoft.com/office/drawing/2014/main" id="{EC352C9E-C018-A7F4-C9D9-8808CED522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008A3EFC-C285-8318-8115-099E0E3BE73D}"/>
                </a:ext>
              </a:extLst>
            </p:cNvPr>
            <p:cNvGrpSpPr/>
            <p:nvPr/>
          </p:nvGrpSpPr>
          <p:grpSpPr>
            <a:xfrm>
              <a:off x="5879475" y="2317534"/>
              <a:ext cx="84667" cy="216134"/>
              <a:chOff x="4163434" y="2317534"/>
              <a:chExt cx="84667" cy="216134"/>
            </a:xfrm>
          </p:grpSpPr>
          <p:sp>
            <p:nvSpPr>
              <p:cNvPr id="184" name="Elipse 183">
                <a:extLst>
                  <a:ext uri="{FF2B5EF4-FFF2-40B4-BE49-F238E27FC236}">
                    <a16:creationId xmlns:a16="http://schemas.microsoft.com/office/drawing/2014/main" id="{48F10FAC-A524-E5BF-0177-A43F4202292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85" name="Conector recto 184">
                <a:extLst>
                  <a:ext uri="{FF2B5EF4-FFF2-40B4-BE49-F238E27FC236}">
                    <a16:creationId xmlns:a16="http://schemas.microsoft.com/office/drawing/2014/main" id="{C16E6CBE-6263-566B-FEF8-862BB591FC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ector recto 185">
                <a:extLst>
                  <a:ext uri="{FF2B5EF4-FFF2-40B4-BE49-F238E27FC236}">
                    <a16:creationId xmlns:a16="http://schemas.microsoft.com/office/drawing/2014/main" id="{2890B4DC-E8DC-FD5B-DD37-9430EDF4D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87B0A3BB-6FA2-4C21-E33A-D840A8FD9774}"/>
                </a:ext>
              </a:extLst>
            </p:cNvPr>
            <p:cNvGrpSpPr/>
            <p:nvPr/>
          </p:nvGrpSpPr>
          <p:grpSpPr>
            <a:xfrm>
              <a:off x="5608522" y="2317534"/>
              <a:ext cx="84667" cy="216134"/>
              <a:chOff x="4163434" y="2317534"/>
              <a:chExt cx="84667" cy="216134"/>
            </a:xfrm>
          </p:grpSpPr>
          <p:sp>
            <p:nvSpPr>
              <p:cNvPr id="181" name="Elipse 180">
                <a:extLst>
                  <a:ext uri="{FF2B5EF4-FFF2-40B4-BE49-F238E27FC236}">
                    <a16:creationId xmlns:a16="http://schemas.microsoft.com/office/drawing/2014/main" id="{D522411B-CDDF-7865-063F-3A9902556A1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82" name="Conector recto 181">
                <a:extLst>
                  <a:ext uri="{FF2B5EF4-FFF2-40B4-BE49-F238E27FC236}">
                    <a16:creationId xmlns:a16="http://schemas.microsoft.com/office/drawing/2014/main" id="{B055A9C0-D55A-43C5-7BC1-942107759A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ector recto 182">
                <a:extLst>
                  <a:ext uri="{FF2B5EF4-FFF2-40B4-BE49-F238E27FC236}">
                    <a16:creationId xmlns:a16="http://schemas.microsoft.com/office/drawing/2014/main" id="{86EF3F4C-4B64-0EAB-AC98-5607026EF1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99">
              <a:extLst>
                <a:ext uri="{FF2B5EF4-FFF2-40B4-BE49-F238E27FC236}">
                  <a16:creationId xmlns:a16="http://schemas.microsoft.com/office/drawing/2014/main" id="{A9600D7C-9755-7404-45D7-EC156BF9BF07}"/>
                </a:ext>
              </a:extLst>
            </p:cNvPr>
            <p:cNvGrpSpPr/>
            <p:nvPr/>
          </p:nvGrpSpPr>
          <p:grpSpPr>
            <a:xfrm flipV="1">
              <a:off x="4163434" y="2545031"/>
              <a:ext cx="1800708" cy="216134"/>
              <a:chOff x="3967802" y="2914608"/>
              <a:chExt cx="1800708" cy="216134"/>
            </a:xfrm>
          </p:grpSpPr>
          <p:grpSp>
            <p:nvGrpSpPr>
              <p:cNvPr id="101" name="Grupo 100">
                <a:extLst>
                  <a:ext uri="{FF2B5EF4-FFF2-40B4-BE49-F238E27FC236}">
                    <a16:creationId xmlns:a16="http://schemas.microsoft.com/office/drawing/2014/main" id="{3EA1B521-C58E-5276-2525-ECE06AEC301A}"/>
                  </a:ext>
                </a:extLst>
              </p:cNvPr>
              <p:cNvGrpSpPr/>
              <p:nvPr/>
            </p:nvGrpSpPr>
            <p:grpSpPr>
              <a:xfrm>
                <a:off x="396780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78" name="Elipse 177">
                  <a:extLst>
                    <a:ext uri="{FF2B5EF4-FFF2-40B4-BE49-F238E27FC236}">
                      <a16:creationId xmlns:a16="http://schemas.microsoft.com/office/drawing/2014/main" id="{C524B70F-1097-A05D-9E54-0759367D097A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79" name="Conector recto 178">
                  <a:extLst>
                    <a:ext uri="{FF2B5EF4-FFF2-40B4-BE49-F238E27FC236}">
                      <a16:creationId xmlns:a16="http://schemas.microsoft.com/office/drawing/2014/main" id="{944F18B7-1575-AF32-DBCD-DB4F292E39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ector recto 179">
                  <a:extLst>
                    <a:ext uri="{FF2B5EF4-FFF2-40B4-BE49-F238E27FC236}">
                      <a16:creationId xmlns:a16="http://schemas.microsoft.com/office/drawing/2014/main" id="{81914765-2400-8146-57E8-B522B60CA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7BCA6D10-427B-9ABC-5BE4-94975FCBE776}"/>
                  </a:ext>
                </a:extLst>
              </p:cNvPr>
              <p:cNvGrpSpPr/>
              <p:nvPr/>
            </p:nvGrpSpPr>
            <p:grpSpPr>
              <a:xfrm>
                <a:off x="414843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75" name="Elipse 174">
                  <a:extLst>
                    <a:ext uri="{FF2B5EF4-FFF2-40B4-BE49-F238E27FC236}">
                      <a16:creationId xmlns:a16="http://schemas.microsoft.com/office/drawing/2014/main" id="{6F836581-7BDC-D7EA-6F71-EE01828C8308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76" name="Conector recto 175">
                  <a:extLst>
                    <a:ext uri="{FF2B5EF4-FFF2-40B4-BE49-F238E27FC236}">
                      <a16:creationId xmlns:a16="http://schemas.microsoft.com/office/drawing/2014/main" id="{FCE9C19C-2423-B161-D554-0ADCE27045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ector recto 176">
                  <a:extLst>
                    <a:ext uri="{FF2B5EF4-FFF2-40B4-BE49-F238E27FC236}">
                      <a16:creationId xmlns:a16="http://schemas.microsoft.com/office/drawing/2014/main" id="{D6963045-14B7-0264-6C48-5C2A375F55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" name="Grupo 102">
                <a:extLst>
                  <a:ext uri="{FF2B5EF4-FFF2-40B4-BE49-F238E27FC236}">
                    <a16:creationId xmlns:a16="http://schemas.microsoft.com/office/drawing/2014/main" id="{54991900-B3CC-0DCC-6EB8-5864DCEAA4F1}"/>
                  </a:ext>
                </a:extLst>
              </p:cNvPr>
              <p:cNvGrpSpPr/>
              <p:nvPr/>
            </p:nvGrpSpPr>
            <p:grpSpPr>
              <a:xfrm>
                <a:off x="423875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72" name="Elipse 171">
                  <a:extLst>
                    <a:ext uri="{FF2B5EF4-FFF2-40B4-BE49-F238E27FC236}">
                      <a16:creationId xmlns:a16="http://schemas.microsoft.com/office/drawing/2014/main" id="{1F1EA877-0667-5E16-53D4-4B5E5B4C97A4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73" name="Conector recto 172">
                  <a:extLst>
                    <a:ext uri="{FF2B5EF4-FFF2-40B4-BE49-F238E27FC236}">
                      <a16:creationId xmlns:a16="http://schemas.microsoft.com/office/drawing/2014/main" id="{EF01E79E-0920-409D-5A10-8CD1C8004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cto 173">
                  <a:extLst>
                    <a:ext uri="{FF2B5EF4-FFF2-40B4-BE49-F238E27FC236}">
                      <a16:creationId xmlns:a16="http://schemas.microsoft.com/office/drawing/2014/main" id="{F8C7060F-D6A6-8A68-DCC0-B1F45B55F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upo 103">
                <a:extLst>
                  <a:ext uri="{FF2B5EF4-FFF2-40B4-BE49-F238E27FC236}">
                    <a16:creationId xmlns:a16="http://schemas.microsoft.com/office/drawing/2014/main" id="{99D1D333-8E91-1D6F-7D53-AA0424DEDC9F}"/>
                  </a:ext>
                </a:extLst>
              </p:cNvPr>
              <p:cNvGrpSpPr/>
              <p:nvPr/>
            </p:nvGrpSpPr>
            <p:grpSpPr>
              <a:xfrm>
                <a:off x="432907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69" name="Elipse 168">
                  <a:extLst>
                    <a:ext uri="{FF2B5EF4-FFF2-40B4-BE49-F238E27FC236}">
                      <a16:creationId xmlns:a16="http://schemas.microsoft.com/office/drawing/2014/main" id="{D18EC860-39CB-490F-6E65-F755D8C1BC02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70" name="Conector recto 169">
                  <a:extLst>
                    <a:ext uri="{FF2B5EF4-FFF2-40B4-BE49-F238E27FC236}">
                      <a16:creationId xmlns:a16="http://schemas.microsoft.com/office/drawing/2014/main" id="{2F856A93-4A61-7224-5CD9-23C6DF893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cto 170">
                  <a:extLst>
                    <a:ext uri="{FF2B5EF4-FFF2-40B4-BE49-F238E27FC236}">
                      <a16:creationId xmlns:a16="http://schemas.microsoft.com/office/drawing/2014/main" id="{F7BFFA28-4A1A-ED29-CBE4-DE553DDCB0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upo 104">
                <a:extLst>
                  <a:ext uri="{FF2B5EF4-FFF2-40B4-BE49-F238E27FC236}">
                    <a16:creationId xmlns:a16="http://schemas.microsoft.com/office/drawing/2014/main" id="{1863070E-6A9F-3719-C8B8-056E9EE9CD5B}"/>
                  </a:ext>
                </a:extLst>
              </p:cNvPr>
              <p:cNvGrpSpPr/>
              <p:nvPr/>
            </p:nvGrpSpPr>
            <p:grpSpPr>
              <a:xfrm>
                <a:off x="405812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66" name="Elipse 165">
                  <a:extLst>
                    <a:ext uri="{FF2B5EF4-FFF2-40B4-BE49-F238E27FC236}">
                      <a16:creationId xmlns:a16="http://schemas.microsoft.com/office/drawing/2014/main" id="{E80074B1-CF0A-8FDA-9938-76BF6D53F8F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67" name="Conector recto 166">
                  <a:extLst>
                    <a:ext uri="{FF2B5EF4-FFF2-40B4-BE49-F238E27FC236}">
                      <a16:creationId xmlns:a16="http://schemas.microsoft.com/office/drawing/2014/main" id="{3D7A549A-5973-FD8A-9CB8-476F1AEE96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cto 167">
                  <a:extLst>
                    <a:ext uri="{FF2B5EF4-FFF2-40B4-BE49-F238E27FC236}">
                      <a16:creationId xmlns:a16="http://schemas.microsoft.com/office/drawing/2014/main" id="{FB36DE6A-CAB4-7E61-7A6F-B061915C24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Grupo 105">
                <a:extLst>
                  <a:ext uri="{FF2B5EF4-FFF2-40B4-BE49-F238E27FC236}">
                    <a16:creationId xmlns:a16="http://schemas.microsoft.com/office/drawing/2014/main" id="{F6340F1C-C3FB-7521-5983-38BFB92B32A6}"/>
                  </a:ext>
                </a:extLst>
              </p:cNvPr>
              <p:cNvGrpSpPr/>
              <p:nvPr/>
            </p:nvGrpSpPr>
            <p:grpSpPr>
              <a:xfrm>
                <a:off x="441939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63" name="Elipse 162">
                  <a:extLst>
                    <a:ext uri="{FF2B5EF4-FFF2-40B4-BE49-F238E27FC236}">
                      <a16:creationId xmlns:a16="http://schemas.microsoft.com/office/drawing/2014/main" id="{46F8F298-E1D7-40F7-65B2-2533A819CED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64" name="Conector recto 163">
                  <a:extLst>
                    <a:ext uri="{FF2B5EF4-FFF2-40B4-BE49-F238E27FC236}">
                      <a16:creationId xmlns:a16="http://schemas.microsoft.com/office/drawing/2014/main" id="{B3E85C9C-1006-B266-24BF-4362BD0A2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cto 164">
                  <a:extLst>
                    <a:ext uri="{FF2B5EF4-FFF2-40B4-BE49-F238E27FC236}">
                      <a16:creationId xmlns:a16="http://schemas.microsoft.com/office/drawing/2014/main" id="{A8FA2024-AD9B-F155-186C-AE80953DC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upo 106">
                <a:extLst>
                  <a:ext uri="{FF2B5EF4-FFF2-40B4-BE49-F238E27FC236}">
                    <a16:creationId xmlns:a16="http://schemas.microsoft.com/office/drawing/2014/main" id="{2D15B150-2E18-34A8-6CB5-3E11EFD6EE1B}"/>
                  </a:ext>
                </a:extLst>
              </p:cNvPr>
              <p:cNvGrpSpPr/>
              <p:nvPr/>
            </p:nvGrpSpPr>
            <p:grpSpPr>
              <a:xfrm>
                <a:off x="460002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60" name="Elipse 159">
                  <a:extLst>
                    <a:ext uri="{FF2B5EF4-FFF2-40B4-BE49-F238E27FC236}">
                      <a16:creationId xmlns:a16="http://schemas.microsoft.com/office/drawing/2014/main" id="{33FCBD68-6D54-F3B0-C053-4E9602BB2E4E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61" name="Conector recto 160">
                  <a:extLst>
                    <a:ext uri="{FF2B5EF4-FFF2-40B4-BE49-F238E27FC236}">
                      <a16:creationId xmlns:a16="http://schemas.microsoft.com/office/drawing/2014/main" id="{DA84F767-3755-7F39-38C7-35762F939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cto 161">
                  <a:extLst>
                    <a:ext uri="{FF2B5EF4-FFF2-40B4-BE49-F238E27FC236}">
                      <a16:creationId xmlns:a16="http://schemas.microsoft.com/office/drawing/2014/main" id="{A9427E03-A321-3DD1-4959-2FE4C0ABFF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5FC9E2D4-5B3B-0BE2-A21D-647CB503B183}"/>
                  </a:ext>
                </a:extLst>
              </p:cNvPr>
              <p:cNvGrpSpPr/>
              <p:nvPr/>
            </p:nvGrpSpPr>
            <p:grpSpPr>
              <a:xfrm>
                <a:off x="469034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57" name="Elipse 156">
                  <a:extLst>
                    <a:ext uri="{FF2B5EF4-FFF2-40B4-BE49-F238E27FC236}">
                      <a16:creationId xmlns:a16="http://schemas.microsoft.com/office/drawing/2014/main" id="{5B9C0CC6-B562-D37D-A9E0-DC495B2754D4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58" name="Conector recto 157">
                  <a:extLst>
                    <a:ext uri="{FF2B5EF4-FFF2-40B4-BE49-F238E27FC236}">
                      <a16:creationId xmlns:a16="http://schemas.microsoft.com/office/drawing/2014/main" id="{07025E30-99EE-9FAE-AA62-45B3831F6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cto 158">
                  <a:extLst>
                    <a:ext uri="{FF2B5EF4-FFF2-40B4-BE49-F238E27FC236}">
                      <a16:creationId xmlns:a16="http://schemas.microsoft.com/office/drawing/2014/main" id="{07DA60F6-C573-CBFF-7969-37BCE6FF0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upo 108">
                <a:extLst>
                  <a:ext uri="{FF2B5EF4-FFF2-40B4-BE49-F238E27FC236}">
                    <a16:creationId xmlns:a16="http://schemas.microsoft.com/office/drawing/2014/main" id="{DEF89CB7-231E-912F-F23D-98F454CEA06B}"/>
                  </a:ext>
                </a:extLst>
              </p:cNvPr>
              <p:cNvGrpSpPr/>
              <p:nvPr/>
            </p:nvGrpSpPr>
            <p:grpSpPr>
              <a:xfrm>
                <a:off x="478066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54" name="Elipse 153">
                  <a:extLst>
                    <a:ext uri="{FF2B5EF4-FFF2-40B4-BE49-F238E27FC236}">
                      <a16:creationId xmlns:a16="http://schemas.microsoft.com/office/drawing/2014/main" id="{8A70E507-1573-700A-34EE-FB0586047B3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55" name="Conector recto 154">
                  <a:extLst>
                    <a:ext uri="{FF2B5EF4-FFF2-40B4-BE49-F238E27FC236}">
                      <a16:creationId xmlns:a16="http://schemas.microsoft.com/office/drawing/2014/main" id="{9ED7D04B-C956-77CC-CFDE-C05E9CADA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cto 155">
                  <a:extLst>
                    <a:ext uri="{FF2B5EF4-FFF2-40B4-BE49-F238E27FC236}">
                      <a16:creationId xmlns:a16="http://schemas.microsoft.com/office/drawing/2014/main" id="{B4A9B6E2-6DF5-0A0B-6716-17150F607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upo 109">
                <a:extLst>
                  <a:ext uri="{FF2B5EF4-FFF2-40B4-BE49-F238E27FC236}">
                    <a16:creationId xmlns:a16="http://schemas.microsoft.com/office/drawing/2014/main" id="{D765C1CD-2C1B-F413-C422-2FA7E55F11A0}"/>
                  </a:ext>
                </a:extLst>
              </p:cNvPr>
              <p:cNvGrpSpPr/>
              <p:nvPr/>
            </p:nvGrpSpPr>
            <p:grpSpPr>
              <a:xfrm>
                <a:off x="450971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51" name="Elipse 150">
                  <a:extLst>
                    <a:ext uri="{FF2B5EF4-FFF2-40B4-BE49-F238E27FC236}">
                      <a16:creationId xmlns:a16="http://schemas.microsoft.com/office/drawing/2014/main" id="{DF8077DB-D0F0-11DE-8178-B4390C30665D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52" name="Conector recto 151">
                  <a:extLst>
                    <a:ext uri="{FF2B5EF4-FFF2-40B4-BE49-F238E27FC236}">
                      <a16:creationId xmlns:a16="http://schemas.microsoft.com/office/drawing/2014/main" id="{2C955E80-984D-2EA4-DCD1-46824D93C1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cto 152">
                  <a:extLst>
                    <a:ext uri="{FF2B5EF4-FFF2-40B4-BE49-F238E27FC236}">
                      <a16:creationId xmlns:a16="http://schemas.microsoft.com/office/drawing/2014/main" id="{2210A1CD-661C-AAE2-600E-8E73760B6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upo 110">
                <a:extLst>
                  <a:ext uri="{FF2B5EF4-FFF2-40B4-BE49-F238E27FC236}">
                    <a16:creationId xmlns:a16="http://schemas.microsoft.com/office/drawing/2014/main" id="{7B476177-838C-EC5D-9EF0-D381420FBF2A}"/>
                  </a:ext>
                </a:extLst>
              </p:cNvPr>
              <p:cNvGrpSpPr/>
              <p:nvPr/>
            </p:nvGrpSpPr>
            <p:grpSpPr>
              <a:xfrm>
                <a:off x="487098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48" name="Elipse 147">
                  <a:extLst>
                    <a:ext uri="{FF2B5EF4-FFF2-40B4-BE49-F238E27FC236}">
                      <a16:creationId xmlns:a16="http://schemas.microsoft.com/office/drawing/2014/main" id="{1CC5540E-C1ED-C446-267D-548CDFD3607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49" name="Conector recto 148">
                  <a:extLst>
                    <a:ext uri="{FF2B5EF4-FFF2-40B4-BE49-F238E27FC236}">
                      <a16:creationId xmlns:a16="http://schemas.microsoft.com/office/drawing/2014/main" id="{86F3446B-5AB4-F632-A39C-4073B62B7B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cto 149">
                  <a:extLst>
                    <a:ext uri="{FF2B5EF4-FFF2-40B4-BE49-F238E27FC236}">
                      <a16:creationId xmlns:a16="http://schemas.microsoft.com/office/drawing/2014/main" id="{3B5FE403-F8B8-BCF4-7A84-364109D34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upo 111">
                <a:extLst>
                  <a:ext uri="{FF2B5EF4-FFF2-40B4-BE49-F238E27FC236}">
                    <a16:creationId xmlns:a16="http://schemas.microsoft.com/office/drawing/2014/main" id="{FFC1AFD8-52E5-894D-DC7E-2CDF18060AB2}"/>
                  </a:ext>
                </a:extLst>
              </p:cNvPr>
              <p:cNvGrpSpPr/>
              <p:nvPr/>
            </p:nvGrpSpPr>
            <p:grpSpPr>
              <a:xfrm>
                <a:off x="505161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45" name="Elipse 144">
                  <a:extLst>
                    <a:ext uri="{FF2B5EF4-FFF2-40B4-BE49-F238E27FC236}">
                      <a16:creationId xmlns:a16="http://schemas.microsoft.com/office/drawing/2014/main" id="{9DAEB924-03D6-87AC-4E1B-5AC80F9EFB90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46" name="Conector recto 145">
                  <a:extLst>
                    <a:ext uri="{FF2B5EF4-FFF2-40B4-BE49-F238E27FC236}">
                      <a16:creationId xmlns:a16="http://schemas.microsoft.com/office/drawing/2014/main" id="{1154A70A-A0DB-DAED-DD87-9D9259DADC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cto 146">
                  <a:extLst>
                    <a:ext uri="{FF2B5EF4-FFF2-40B4-BE49-F238E27FC236}">
                      <a16:creationId xmlns:a16="http://schemas.microsoft.com/office/drawing/2014/main" id="{13D1BDBC-0725-29BA-42CB-F9B19684D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upo 112">
                <a:extLst>
                  <a:ext uri="{FF2B5EF4-FFF2-40B4-BE49-F238E27FC236}">
                    <a16:creationId xmlns:a16="http://schemas.microsoft.com/office/drawing/2014/main" id="{E35CE6B6-CBE8-6C74-6996-20CEBB15371E}"/>
                  </a:ext>
                </a:extLst>
              </p:cNvPr>
              <p:cNvGrpSpPr/>
              <p:nvPr/>
            </p:nvGrpSpPr>
            <p:grpSpPr>
              <a:xfrm>
                <a:off x="514193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42" name="Elipse 141">
                  <a:extLst>
                    <a:ext uri="{FF2B5EF4-FFF2-40B4-BE49-F238E27FC236}">
                      <a16:creationId xmlns:a16="http://schemas.microsoft.com/office/drawing/2014/main" id="{DB74EF33-CB53-931A-3545-BC6C5BAA6C7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43" name="Conector recto 142">
                  <a:extLst>
                    <a:ext uri="{FF2B5EF4-FFF2-40B4-BE49-F238E27FC236}">
                      <a16:creationId xmlns:a16="http://schemas.microsoft.com/office/drawing/2014/main" id="{010673C9-8CDE-1032-C085-1B9C4A701C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cto 143">
                  <a:extLst>
                    <a:ext uri="{FF2B5EF4-FFF2-40B4-BE49-F238E27FC236}">
                      <a16:creationId xmlns:a16="http://schemas.microsoft.com/office/drawing/2014/main" id="{2AFD3A96-5082-3839-91D3-E5BBC9655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upo 113">
                <a:extLst>
                  <a:ext uri="{FF2B5EF4-FFF2-40B4-BE49-F238E27FC236}">
                    <a16:creationId xmlns:a16="http://schemas.microsoft.com/office/drawing/2014/main" id="{EF53CA40-E7B4-A7B3-3E7B-4B99C3173BB4}"/>
                  </a:ext>
                </a:extLst>
              </p:cNvPr>
              <p:cNvGrpSpPr/>
              <p:nvPr/>
            </p:nvGrpSpPr>
            <p:grpSpPr>
              <a:xfrm>
                <a:off x="523225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39" name="Elipse 138">
                  <a:extLst>
                    <a:ext uri="{FF2B5EF4-FFF2-40B4-BE49-F238E27FC236}">
                      <a16:creationId xmlns:a16="http://schemas.microsoft.com/office/drawing/2014/main" id="{447AFF7D-57CC-8599-BBD3-4D2276E836BC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40" name="Conector recto 139">
                  <a:extLst>
                    <a:ext uri="{FF2B5EF4-FFF2-40B4-BE49-F238E27FC236}">
                      <a16:creationId xmlns:a16="http://schemas.microsoft.com/office/drawing/2014/main" id="{5DF2CC9D-B097-6FB6-B7DC-33D369FBF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cto 140">
                  <a:extLst>
                    <a:ext uri="{FF2B5EF4-FFF2-40B4-BE49-F238E27FC236}">
                      <a16:creationId xmlns:a16="http://schemas.microsoft.com/office/drawing/2014/main" id="{469CEEF6-830D-AB39-C892-AB93AE6685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3996DBC2-1FDB-B539-39A8-03FCB50A7BB6}"/>
                  </a:ext>
                </a:extLst>
              </p:cNvPr>
              <p:cNvGrpSpPr/>
              <p:nvPr/>
            </p:nvGrpSpPr>
            <p:grpSpPr>
              <a:xfrm>
                <a:off x="496130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36" name="Elipse 135">
                  <a:extLst>
                    <a:ext uri="{FF2B5EF4-FFF2-40B4-BE49-F238E27FC236}">
                      <a16:creationId xmlns:a16="http://schemas.microsoft.com/office/drawing/2014/main" id="{27FF75A8-CC0E-A43F-AFDF-D8624B67242C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7" name="Conector recto 136">
                  <a:extLst>
                    <a:ext uri="{FF2B5EF4-FFF2-40B4-BE49-F238E27FC236}">
                      <a16:creationId xmlns:a16="http://schemas.microsoft.com/office/drawing/2014/main" id="{D9B3D49A-3C94-6C5F-F410-DC86180552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cto 137">
                  <a:extLst>
                    <a:ext uri="{FF2B5EF4-FFF2-40B4-BE49-F238E27FC236}">
                      <a16:creationId xmlns:a16="http://schemas.microsoft.com/office/drawing/2014/main" id="{8435DF7E-B35D-E0C3-15D1-57494C804A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5EEAF82D-E97A-F6D4-DB0E-30274FB22799}"/>
                  </a:ext>
                </a:extLst>
              </p:cNvPr>
              <p:cNvGrpSpPr/>
              <p:nvPr/>
            </p:nvGrpSpPr>
            <p:grpSpPr>
              <a:xfrm>
                <a:off x="532257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33" name="Elipse 132">
                  <a:extLst>
                    <a:ext uri="{FF2B5EF4-FFF2-40B4-BE49-F238E27FC236}">
                      <a16:creationId xmlns:a16="http://schemas.microsoft.com/office/drawing/2014/main" id="{A42F403C-F302-273A-6042-93EBF4409C24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4" name="Conector recto 133">
                  <a:extLst>
                    <a:ext uri="{FF2B5EF4-FFF2-40B4-BE49-F238E27FC236}">
                      <a16:creationId xmlns:a16="http://schemas.microsoft.com/office/drawing/2014/main" id="{0AF9582C-C88E-C7E1-3A5A-BC16DF8D0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cto 134">
                  <a:extLst>
                    <a:ext uri="{FF2B5EF4-FFF2-40B4-BE49-F238E27FC236}">
                      <a16:creationId xmlns:a16="http://schemas.microsoft.com/office/drawing/2014/main" id="{674AA636-9686-BD80-9309-31715691F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upo 116">
                <a:extLst>
                  <a:ext uri="{FF2B5EF4-FFF2-40B4-BE49-F238E27FC236}">
                    <a16:creationId xmlns:a16="http://schemas.microsoft.com/office/drawing/2014/main" id="{B6D0CA8E-CBEF-DAC3-B105-40E03F782207}"/>
                  </a:ext>
                </a:extLst>
              </p:cNvPr>
              <p:cNvGrpSpPr/>
              <p:nvPr/>
            </p:nvGrpSpPr>
            <p:grpSpPr>
              <a:xfrm>
                <a:off x="550320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30" name="Elipse 129">
                  <a:extLst>
                    <a:ext uri="{FF2B5EF4-FFF2-40B4-BE49-F238E27FC236}">
                      <a16:creationId xmlns:a16="http://schemas.microsoft.com/office/drawing/2014/main" id="{59A8152D-F09C-AEA3-0CE0-17AA63F660D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1" name="Conector recto 130">
                  <a:extLst>
                    <a:ext uri="{FF2B5EF4-FFF2-40B4-BE49-F238E27FC236}">
                      <a16:creationId xmlns:a16="http://schemas.microsoft.com/office/drawing/2014/main" id="{1BA4EDEB-8F2D-22CF-D6E6-CFA3843E6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cto 131">
                  <a:extLst>
                    <a:ext uri="{FF2B5EF4-FFF2-40B4-BE49-F238E27FC236}">
                      <a16:creationId xmlns:a16="http://schemas.microsoft.com/office/drawing/2014/main" id="{8658D323-F04D-0292-4CA4-604C7376F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upo 117">
                <a:extLst>
                  <a:ext uri="{FF2B5EF4-FFF2-40B4-BE49-F238E27FC236}">
                    <a16:creationId xmlns:a16="http://schemas.microsoft.com/office/drawing/2014/main" id="{6313E440-989F-15D6-3633-5E8CE2D6019D}"/>
                  </a:ext>
                </a:extLst>
              </p:cNvPr>
              <p:cNvGrpSpPr/>
              <p:nvPr/>
            </p:nvGrpSpPr>
            <p:grpSpPr>
              <a:xfrm>
                <a:off x="559352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27" name="Elipse 126">
                  <a:extLst>
                    <a:ext uri="{FF2B5EF4-FFF2-40B4-BE49-F238E27FC236}">
                      <a16:creationId xmlns:a16="http://schemas.microsoft.com/office/drawing/2014/main" id="{FDCC80E8-0071-A328-7C5A-D7627118575D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28" name="Conector recto 127">
                  <a:extLst>
                    <a:ext uri="{FF2B5EF4-FFF2-40B4-BE49-F238E27FC236}">
                      <a16:creationId xmlns:a16="http://schemas.microsoft.com/office/drawing/2014/main" id="{836497A4-0425-482E-FE2D-B54CF8244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cto 128">
                  <a:extLst>
                    <a:ext uri="{FF2B5EF4-FFF2-40B4-BE49-F238E27FC236}">
                      <a16:creationId xmlns:a16="http://schemas.microsoft.com/office/drawing/2014/main" id="{948038C6-6A6E-EC7D-4C5E-E3F83307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upo 118">
                <a:extLst>
                  <a:ext uri="{FF2B5EF4-FFF2-40B4-BE49-F238E27FC236}">
                    <a16:creationId xmlns:a16="http://schemas.microsoft.com/office/drawing/2014/main" id="{1A8B7C2E-E8AF-FEF0-CE1B-2AAF19B33635}"/>
                  </a:ext>
                </a:extLst>
              </p:cNvPr>
              <p:cNvGrpSpPr/>
              <p:nvPr/>
            </p:nvGrpSpPr>
            <p:grpSpPr>
              <a:xfrm>
                <a:off x="5683843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24" name="Elipse 123">
                  <a:extLst>
                    <a:ext uri="{FF2B5EF4-FFF2-40B4-BE49-F238E27FC236}">
                      <a16:creationId xmlns:a16="http://schemas.microsoft.com/office/drawing/2014/main" id="{3F92955E-14B6-5C26-C3E4-E3DDB7BD1095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25" name="Conector recto 124">
                  <a:extLst>
                    <a:ext uri="{FF2B5EF4-FFF2-40B4-BE49-F238E27FC236}">
                      <a16:creationId xmlns:a16="http://schemas.microsoft.com/office/drawing/2014/main" id="{FA6E1C58-E107-7960-FAC9-2D25880DB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cto 125">
                  <a:extLst>
                    <a:ext uri="{FF2B5EF4-FFF2-40B4-BE49-F238E27FC236}">
                      <a16:creationId xmlns:a16="http://schemas.microsoft.com/office/drawing/2014/main" id="{07664E99-D7EB-1C3C-26EF-10BB5E4CC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upo 119">
                <a:extLst>
                  <a:ext uri="{FF2B5EF4-FFF2-40B4-BE49-F238E27FC236}">
                    <a16:creationId xmlns:a16="http://schemas.microsoft.com/office/drawing/2014/main" id="{B45BD8AF-A619-92CB-3391-DF8DDDC28759}"/>
                  </a:ext>
                </a:extLst>
              </p:cNvPr>
              <p:cNvGrpSpPr/>
              <p:nvPr/>
            </p:nvGrpSpPr>
            <p:grpSpPr>
              <a:xfrm>
                <a:off x="541289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121" name="Elipse 120">
                  <a:extLst>
                    <a:ext uri="{FF2B5EF4-FFF2-40B4-BE49-F238E27FC236}">
                      <a16:creationId xmlns:a16="http://schemas.microsoft.com/office/drawing/2014/main" id="{4A73F5DC-0BB6-DA4E-A0FF-2BF4FB428553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22" name="Conector recto 121">
                  <a:extLst>
                    <a:ext uri="{FF2B5EF4-FFF2-40B4-BE49-F238E27FC236}">
                      <a16:creationId xmlns:a16="http://schemas.microsoft.com/office/drawing/2014/main" id="{DA628D0B-877E-E93C-DAAE-5160FA3AF6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cto 122">
                  <a:extLst>
                    <a:ext uri="{FF2B5EF4-FFF2-40B4-BE49-F238E27FC236}">
                      <a16:creationId xmlns:a16="http://schemas.microsoft.com/office/drawing/2014/main" id="{BEBD9C58-BDCF-1E4E-4192-08EBDFC20F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1" name="Grupo 240">
            <a:extLst>
              <a:ext uri="{FF2B5EF4-FFF2-40B4-BE49-F238E27FC236}">
                <a16:creationId xmlns:a16="http://schemas.microsoft.com/office/drawing/2014/main" id="{46D7641F-5C9A-C14B-62B5-C818B4B59484}"/>
              </a:ext>
            </a:extLst>
          </p:cNvPr>
          <p:cNvGrpSpPr/>
          <p:nvPr/>
        </p:nvGrpSpPr>
        <p:grpSpPr>
          <a:xfrm>
            <a:off x="8529587" y="3078254"/>
            <a:ext cx="2400944" cy="591508"/>
            <a:chOff x="4163434" y="2317534"/>
            <a:chExt cx="1800708" cy="443631"/>
          </a:xfrm>
        </p:grpSpPr>
        <p:grpSp>
          <p:nvGrpSpPr>
            <p:cNvPr id="242" name="Grupo 241">
              <a:extLst>
                <a:ext uri="{FF2B5EF4-FFF2-40B4-BE49-F238E27FC236}">
                  <a16:creationId xmlns:a16="http://schemas.microsoft.com/office/drawing/2014/main" id="{0EF7AE16-ABF1-1BA6-E82E-5DDF94436AE5}"/>
                </a:ext>
              </a:extLst>
            </p:cNvPr>
            <p:cNvGrpSpPr/>
            <p:nvPr/>
          </p:nvGrpSpPr>
          <p:grpSpPr>
            <a:xfrm>
              <a:off x="4163434" y="2317534"/>
              <a:ext cx="84667" cy="216134"/>
              <a:chOff x="4163434" y="2317534"/>
              <a:chExt cx="84667" cy="216134"/>
            </a:xfrm>
          </p:grpSpPr>
          <p:sp>
            <p:nvSpPr>
              <p:cNvPr id="400" name="Elipse 399">
                <a:extLst>
                  <a:ext uri="{FF2B5EF4-FFF2-40B4-BE49-F238E27FC236}">
                    <a16:creationId xmlns:a16="http://schemas.microsoft.com/office/drawing/2014/main" id="{CC9DEE36-6F22-EE83-B1DB-D2D457B45F9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01" name="Conector recto 400">
                <a:extLst>
                  <a:ext uri="{FF2B5EF4-FFF2-40B4-BE49-F238E27FC236}">
                    <a16:creationId xmlns:a16="http://schemas.microsoft.com/office/drawing/2014/main" id="{B89421DF-AB95-F70B-CF7F-773C0BC761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Conector recto 401">
                <a:extLst>
                  <a:ext uri="{FF2B5EF4-FFF2-40B4-BE49-F238E27FC236}">
                    <a16:creationId xmlns:a16="http://schemas.microsoft.com/office/drawing/2014/main" id="{440623B6-4BEF-DC8E-68C6-4CFAAE756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upo 242">
              <a:extLst>
                <a:ext uri="{FF2B5EF4-FFF2-40B4-BE49-F238E27FC236}">
                  <a16:creationId xmlns:a16="http://schemas.microsoft.com/office/drawing/2014/main" id="{C9EB8B85-5023-E1AD-2FF5-7B11293B69C1}"/>
                </a:ext>
              </a:extLst>
            </p:cNvPr>
            <p:cNvGrpSpPr/>
            <p:nvPr/>
          </p:nvGrpSpPr>
          <p:grpSpPr>
            <a:xfrm>
              <a:off x="4344070" y="2317534"/>
              <a:ext cx="84667" cy="216134"/>
              <a:chOff x="4163434" y="2317534"/>
              <a:chExt cx="84667" cy="216134"/>
            </a:xfrm>
          </p:grpSpPr>
          <p:sp>
            <p:nvSpPr>
              <p:cNvPr id="397" name="Elipse 396">
                <a:extLst>
                  <a:ext uri="{FF2B5EF4-FFF2-40B4-BE49-F238E27FC236}">
                    <a16:creationId xmlns:a16="http://schemas.microsoft.com/office/drawing/2014/main" id="{82233EC1-9DD3-01E7-0B41-29B771D2521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98" name="Conector recto 397">
                <a:extLst>
                  <a:ext uri="{FF2B5EF4-FFF2-40B4-BE49-F238E27FC236}">
                    <a16:creationId xmlns:a16="http://schemas.microsoft.com/office/drawing/2014/main" id="{7843B537-99C0-CF2C-A33E-064CDBC2D5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ector recto 398">
                <a:extLst>
                  <a:ext uri="{FF2B5EF4-FFF2-40B4-BE49-F238E27FC236}">
                    <a16:creationId xmlns:a16="http://schemas.microsoft.com/office/drawing/2014/main" id="{A9B86E30-5857-7F46-6143-4BDFFD952B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upo 243">
              <a:extLst>
                <a:ext uri="{FF2B5EF4-FFF2-40B4-BE49-F238E27FC236}">
                  <a16:creationId xmlns:a16="http://schemas.microsoft.com/office/drawing/2014/main" id="{0FF55AE8-CF64-42EC-FFD1-EAA4911711A3}"/>
                </a:ext>
              </a:extLst>
            </p:cNvPr>
            <p:cNvGrpSpPr/>
            <p:nvPr/>
          </p:nvGrpSpPr>
          <p:grpSpPr>
            <a:xfrm>
              <a:off x="4434388" y="2317534"/>
              <a:ext cx="84667" cy="216134"/>
              <a:chOff x="4163434" y="2317534"/>
              <a:chExt cx="84667" cy="216134"/>
            </a:xfrm>
          </p:grpSpPr>
          <p:sp>
            <p:nvSpPr>
              <p:cNvPr id="394" name="Elipse 393">
                <a:extLst>
                  <a:ext uri="{FF2B5EF4-FFF2-40B4-BE49-F238E27FC236}">
                    <a16:creationId xmlns:a16="http://schemas.microsoft.com/office/drawing/2014/main" id="{340E66A5-A8C6-6706-0919-F8B731AC818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95" name="Conector recto 394">
                <a:extLst>
                  <a:ext uri="{FF2B5EF4-FFF2-40B4-BE49-F238E27FC236}">
                    <a16:creationId xmlns:a16="http://schemas.microsoft.com/office/drawing/2014/main" id="{E120765C-2BA1-B945-6CF9-EAA9B3FE83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Conector recto 395">
                <a:extLst>
                  <a:ext uri="{FF2B5EF4-FFF2-40B4-BE49-F238E27FC236}">
                    <a16:creationId xmlns:a16="http://schemas.microsoft.com/office/drawing/2014/main" id="{96582867-58D1-C18F-0F7F-957B1838D0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upo 244">
              <a:extLst>
                <a:ext uri="{FF2B5EF4-FFF2-40B4-BE49-F238E27FC236}">
                  <a16:creationId xmlns:a16="http://schemas.microsoft.com/office/drawing/2014/main" id="{0D58149A-CF9E-6A86-9684-E483C9E52DE6}"/>
                </a:ext>
              </a:extLst>
            </p:cNvPr>
            <p:cNvGrpSpPr/>
            <p:nvPr/>
          </p:nvGrpSpPr>
          <p:grpSpPr>
            <a:xfrm>
              <a:off x="4524706" y="2317534"/>
              <a:ext cx="84667" cy="216134"/>
              <a:chOff x="4163434" y="2317534"/>
              <a:chExt cx="84667" cy="216134"/>
            </a:xfrm>
          </p:grpSpPr>
          <p:sp>
            <p:nvSpPr>
              <p:cNvPr id="391" name="Elipse 390">
                <a:extLst>
                  <a:ext uri="{FF2B5EF4-FFF2-40B4-BE49-F238E27FC236}">
                    <a16:creationId xmlns:a16="http://schemas.microsoft.com/office/drawing/2014/main" id="{CC713485-1F52-88AE-5B65-6047BC9ADF3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92" name="Conector recto 391">
                <a:extLst>
                  <a:ext uri="{FF2B5EF4-FFF2-40B4-BE49-F238E27FC236}">
                    <a16:creationId xmlns:a16="http://schemas.microsoft.com/office/drawing/2014/main" id="{79CECBD1-6C89-D4D3-727B-F440CA5FBB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Conector recto 392">
                <a:extLst>
                  <a:ext uri="{FF2B5EF4-FFF2-40B4-BE49-F238E27FC236}">
                    <a16:creationId xmlns:a16="http://schemas.microsoft.com/office/drawing/2014/main" id="{393C9288-55A7-2EBC-C663-1FBE0DFCFD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upo 245">
              <a:extLst>
                <a:ext uri="{FF2B5EF4-FFF2-40B4-BE49-F238E27FC236}">
                  <a16:creationId xmlns:a16="http://schemas.microsoft.com/office/drawing/2014/main" id="{861888B6-6DC7-F0CB-C212-30A48C8C9507}"/>
                </a:ext>
              </a:extLst>
            </p:cNvPr>
            <p:cNvGrpSpPr/>
            <p:nvPr/>
          </p:nvGrpSpPr>
          <p:grpSpPr>
            <a:xfrm>
              <a:off x="4253752" y="2317534"/>
              <a:ext cx="84667" cy="216134"/>
              <a:chOff x="4163434" y="2317534"/>
              <a:chExt cx="84667" cy="216134"/>
            </a:xfrm>
          </p:grpSpPr>
          <p:sp>
            <p:nvSpPr>
              <p:cNvPr id="388" name="Elipse 387">
                <a:extLst>
                  <a:ext uri="{FF2B5EF4-FFF2-40B4-BE49-F238E27FC236}">
                    <a16:creationId xmlns:a16="http://schemas.microsoft.com/office/drawing/2014/main" id="{C50B6CE3-B9DB-50F9-9EF9-6E6F0A78760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9" name="Conector recto 388">
                <a:extLst>
                  <a:ext uri="{FF2B5EF4-FFF2-40B4-BE49-F238E27FC236}">
                    <a16:creationId xmlns:a16="http://schemas.microsoft.com/office/drawing/2014/main" id="{D65DFC94-937D-1629-8B90-1B38D0C573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ector recto 389">
                <a:extLst>
                  <a:ext uri="{FF2B5EF4-FFF2-40B4-BE49-F238E27FC236}">
                    <a16:creationId xmlns:a16="http://schemas.microsoft.com/office/drawing/2014/main" id="{72F595D6-57F6-046D-1ABA-4D1B90D1F1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upo 246">
              <a:extLst>
                <a:ext uri="{FF2B5EF4-FFF2-40B4-BE49-F238E27FC236}">
                  <a16:creationId xmlns:a16="http://schemas.microsoft.com/office/drawing/2014/main" id="{A49A38BB-9718-B72F-0C8B-E2462853E2E1}"/>
                </a:ext>
              </a:extLst>
            </p:cNvPr>
            <p:cNvGrpSpPr/>
            <p:nvPr/>
          </p:nvGrpSpPr>
          <p:grpSpPr>
            <a:xfrm>
              <a:off x="4615024" y="2317534"/>
              <a:ext cx="84667" cy="216134"/>
              <a:chOff x="4163434" y="2317534"/>
              <a:chExt cx="84667" cy="216134"/>
            </a:xfrm>
          </p:grpSpPr>
          <p:sp>
            <p:nvSpPr>
              <p:cNvPr id="385" name="Elipse 384">
                <a:extLst>
                  <a:ext uri="{FF2B5EF4-FFF2-40B4-BE49-F238E27FC236}">
                    <a16:creationId xmlns:a16="http://schemas.microsoft.com/office/drawing/2014/main" id="{EBC0A32F-7E71-FD4E-66B0-44CF763FCB7A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6" name="Conector recto 385">
                <a:extLst>
                  <a:ext uri="{FF2B5EF4-FFF2-40B4-BE49-F238E27FC236}">
                    <a16:creationId xmlns:a16="http://schemas.microsoft.com/office/drawing/2014/main" id="{2A916DAA-36CE-D017-2134-26DC6BF8E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ector recto 386">
                <a:extLst>
                  <a:ext uri="{FF2B5EF4-FFF2-40B4-BE49-F238E27FC236}">
                    <a16:creationId xmlns:a16="http://schemas.microsoft.com/office/drawing/2014/main" id="{8EA11C61-E5D7-BC9C-CD33-B69622C536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upo 247">
              <a:extLst>
                <a:ext uri="{FF2B5EF4-FFF2-40B4-BE49-F238E27FC236}">
                  <a16:creationId xmlns:a16="http://schemas.microsoft.com/office/drawing/2014/main" id="{33865D08-273B-D23E-0CE4-50A87EE22DD5}"/>
                </a:ext>
              </a:extLst>
            </p:cNvPr>
            <p:cNvGrpSpPr/>
            <p:nvPr/>
          </p:nvGrpSpPr>
          <p:grpSpPr>
            <a:xfrm>
              <a:off x="4795660" y="2317534"/>
              <a:ext cx="84667" cy="216134"/>
              <a:chOff x="4163434" y="2317534"/>
              <a:chExt cx="84667" cy="216134"/>
            </a:xfrm>
          </p:grpSpPr>
          <p:sp>
            <p:nvSpPr>
              <p:cNvPr id="382" name="Elipse 381">
                <a:extLst>
                  <a:ext uri="{FF2B5EF4-FFF2-40B4-BE49-F238E27FC236}">
                    <a16:creationId xmlns:a16="http://schemas.microsoft.com/office/drawing/2014/main" id="{6C102A1C-0FA8-F845-2417-F91CE7BACF9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3" name="Conector recto 382">
                <a:extLst>
                  <a:ext uri="{FF2B5EF4-FFF2-40B4-BE49-F238E27FC236}">
                    <a16:creationId xmlns:a16="http://schemas.microsoft.com/office/drawing/2014/main" id="{28DEFA9D-C869-0CDF-0587-D5BF9EC08F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ector recto 383">
                <a:extLst>
                  <a:ext uri="{FF2B5EF4-FFF2-40B4-BE49-F238E27FC236}">
                    <a16:creationId xmlns:a16="http://schemas.microsoft.com/office/drawing/2014/main" id="{E6786F34-02DA-4DC2-5019-03FA6C0931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upo 248">
              <a:extLst>
                <a:ext uri="{FF2B5EF4-FFF2-40B4-BE49-F238E27FC236}">
                  <a16:creationId xmlns:a16="http://schemas.microsoft.com/office/drawing/2014/main" id="{90D98348-90B3-AD77-7F41-08A2E4D9CCDE}"/>
                </a:ext>
              </a:extLst>
            </p:cNvPr>
            <p:cNvGrpSpPr/>
            <p:nvPr/>
          </p:nvGrpSpPr>
          <p:grpSpPr>
            <a:xfrm>
              <a:off x="4885978" y="2317534"/>
              <a:ext cx="84667" cy="216134"/>
              <a:chOff x="4163434" y="2317534"/>
              <a:chExt cx="84667" cy="216134"/>
            </a:xfrm>
          </p:grpSpPr>
          <p:sp>
            <p:nvSpPr>
              <p:cNvPr id="379" name="Elipse 378">
                <a:extLst>
                  <a:ext uri="{FF2B5EF4-FFF2-40B4-BE49-F238E27FC236}">
                    <a16:creationId xmlns:a16="http://schemas.microsoft.com/office/drawing/2014/main" id="{384CB634-C753-D2C8-7A32-2107EE9E91AD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0" name="Conector recto 379">
                <a:extLst>
                  <a:ext uri="{FF2B5EF4-FFF2-40B4-BE49-F238E27FC236}">
                    <a16:creationId xmlns:a16="http://schemas.microsoft.com/office/drawing/2014/main" id="{75008E51-8214-6B80-9328-C24575F32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Conector recto 380">
                <a:extLst>
                  <a:ext uri="{FF2B5EF4-FFF2-40B4-BE49-F238E27FC236}">
                    <a16:creationId xmlns:a16="http://schemas.microsoft.com/office/drawing/2014/main" id="{7AA51581-0C6F-1BEC-9E48-67F9E5CD5E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upo 249">
              <a:extLst>
                <a:ext uri="{FF2B5EF4-FFF2-40B4-BE49-F238E27FC236}">
                  <a16:creationId xmlns:a16="http://schemas.microsoft.com/office/drawing/2014/main" id="{16BBDCFF-0253-016C-D8E5-8FB61609038A}"/>
                </a:ext>
              </a:extLst>
            </p:cNvPr>
            <p:cNvGrpSpPr/>
            <p:nvPr/>
          </p:nvGrpSpPr>
          <p:grpSpPr>
            <a:xfrm>
              <a:off x="4976296" y="2317534"/>
              <a:ext cx="84667" cy="216134"/>
              <a:chOff x="4163434" y="2317534"/>
              <a:chExt cx="84667" cy="216134"/>
            </a:xfrm>
          </p:grpSpPr>
          <p:sp>
            <p:nvSpPr>
              <p:cNvPr id="376" name="Elipse 375">
                <a:extLst>
                  <a:ext uri="{FF2B5EF4-FFF2-40B4-BE49-F238E27FC236}">
                    <a16:creationId xmlns:a16="http://schemas.microsoft.com/office/drawing/2014/main" id="{6E2D74D0-CAE2-0BF6-EA3B-5A1A21AC9B4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77" name="Conector recto 376">
                <a:extLst>
                  <a:ext uri="{FF2B5EF4-FFF2-40B4-BE49-F238E27FC236}">
                    <a16:creationId xmlns:a16="http://schemas.microsoft.com/office/drawing/2014/main" id="{23EF2CAB-7CF9-F589-304F-2F7184D99E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ector recto 377">
                <a:extLst>
                  <a:ext uri="{FF2B5EF4-FFF2-40B4-BE49-F238E27FC236}">
                    <a16:creationId xmlns:a16="http://schemas.microsoft.com/office/drawing/2014/main" id="{867CD69C-251E-F4ED-7044-B1DDD2E579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upo 250">
              <a:extLst>
                <a:ext uri="{FF2B5EF4-FFF2-40B4-BE49-F238E27FC236}">
                  <a16:creationId xmlns:a16="http://schemas.microsoft.com/office/drawing/2014/main" id="{A6A1FF6C-488F-7734-2B26-F8A1529952A2}"/>
                </a:ext>
              </a:extLst>
            </p:cNvPr>
            <p:cNvGrpSpPr/>
            <p:nvPr/>
          </p:nvGrpSpPr>
          <p:grpSpPr>
            <a:xfrm>
              <a:off x="4705342" y="2317534"/>
              <a:ext cx="84667" cy="216134"/>
              <a:chOff x="4163434" y="2317534"/>
              <a:chExt cx="84667" cy="216134"/>
            </a:xfrm>
          </p:grpSpPr>
          <p:sp>
            <p:nvSpPr>
              <p:cNvPr id="373" name="Elipse 372">
                <a:extLst>
                  <a:ext uri="{FF2B5EF4-FFF2-40B4-BE49-F238E27FC236}">
                    <a16:creationId xmlns:a16="http://schemas.microsoft.com/office/drawing/2014/main" id="{C6BB027F-3853-654E-375A-770E57F59944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74" name="Conector recto 373">
                <a:extLst>
                  <a:ext uri="{FF2B5EF4-FFF2-40B4-BE49-F238E27FC236}">
                    <a16:creationId xmlns:a16="http://schemas.microsoft.com/office/drawing/2014/main" id="{5E572C01-A621-60BA-C91F-CA3E00E59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ector recto 374">
                <a:extLst>
                  <a:ext uri="{FF2B5EF4-FFF2-40B4-BE49-F238E27FC236}">
                    <a16:creationId xmlns:a16="http://schemas.microsoft.com/office/drawing/2014/main" id="{AB0E64FA-E259-4E28-C8B8-BA3A67872E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upo 251">
              <a:extLst>
                <a:ext uri="{FF2B5EF4-FFF2-40B4-BE49-F238E27FC236}">
                  <a16:creationId xmlns:a16="http://schemas.microsoft.com/office/drawing/2014/main" id="{6A936055-BCC0-A647-EF85-AC9805BDE951}"/>
                </a:ext>
              </a:extLst>
            </p:cNvPr>
            <p:cNvGrpSpPr/>
            <p:nvPr/>
          </p:nvGrpSpPr>
          <p:grpSpPr>
            <a:xfrm>
              <a:off x="5066614" y="2317534"/>
              <a:ext cx="84667" cy="216134"/>
              <a:chOff x="4163434" y="2317534"/>
              <a:chExt cx="84667" cy="216134"/>
            </a:xfrm>
          </p:grpSpPr>
          <p:sp>
            <p:nvSpPr>
              <p:cNvPr id="370" name="Elipse 369">
                <a:extLst>
                  <a:ext uri="{FF2B5EF4-FFF2-40B4-BE49-F238E27FC236}">
                    <a16:creationId xmlns:a16="http://schemas.microsoft.com/office/drawing/2014/main" id="{682E2098-D2BB-F699-5CB6-41261DEBBF9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71" name="Conector recto 370">
                <a:extLst>
                  <a:ext uri="{FF2B5EF4-FFF2-40B4-BE49-F238E27FC236}">
                    <a16:creationId xmlns:a16="http://schemas.microsoft.com/office/drawing/2014/main" id="{1E112F2E-1F17-E32E-BE8A-7A1245FA52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ector recto 371">
                <a:extLst>
                  <a:ext uri="{FF2B5EF4-FFF2-40B4-BE49-F238E27FC236}">
                    <a16:creationId xmlns:a16="http://schemas.microsoft.com/office/drawing/2014/main" id="{065B32A3-11C8-AE01-2E18-D745AC7DFD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Grupo 252">
              <a:extLst>
                <a:ext uri="{FF2B5EF4-FFF2-40B4-BE49-F238E27FC236}">
                  <a16:creationId xmlns:a16="http://schemas.microsoft.com/office/drawing/2014/main" id="{A26C056B-4155-62F6-08C4-3A82FD3A8567}"/>
                </a:ext>
              </a:extLst>
            </p:cNvPr>
            <p:cNvGrpSpPr/>
            <p:nvPr/>
          </p:nvGrpSpPr>
          <p:grpSpPr>
            <a:xfrm>
              <a:off x="5247250" y="2317534"/>
              <a:ext cx="84667" cy="216134"/>
              <a:chOff x="4163434" y="2317534"/>
              <a:chExt cx="84667" cy="216134"/>
            </a:xfrm>
          </p:grpSpPr>
          <p:sp>
            <p:nvSpPr>
              <p:cNvPr id="367" name="Elipse 366">
                <a:extLst>
                  <a:ext uri="{FF2B5EF4-FFF2-40B4-BE49-F238E27FC236}">
                    <a16:creationId xmlns:a16="http://schemas.microsoft.com/office/drawing/2014/main" id="{1FD19C2B-3A36-2CFB-A84C-438708A88D3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8" name="Conector recto 367">
                <a:extLst>
                  <a:ext uri="{FF2B5EF4-FFF2-40B4-BE49-F238E27FC236}">
                    <a16:creationId xmlns:a16="http://schemas.microsoft.com/office/drawing/2014/main" id="{022F20C2-9C87-5CF3-C185-FF1737FC05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ector recto 368">
                <a:extLst>
                  <a:ext uri="{FF2B5EF4-FFF2-40B4-BE49-F238E27FC236}">
                    <a16:creationId xmlns:a16="http://schemas.microsoft.com/office/drawing/2014/main" id="{12BA72E4-72F4-E30A-D87F-72784AC9F3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4" name="Grupo 253">
              <a:extLst>
                <a:ext uri="{FF2B5EF4-FFF2-40B4-BE49-F238E27FC236}">
                  <a16:creationId xmlns:a16="http://schemas.microsoft.com/office/drawing/2014/main" id="{480227FC-1FF7-4E0F-0D15-E88CF3A089CC}"/>
                </a:ext>
              </a:extLst>
            </p:cNvPr>
            <p:cNvGrpSpPr/>
            <p:nvPr/>
          </p:nvGrpSpPr>
          <p:grpSpPr>
            <a:xfrm>
              <a:off x="5337568" y="2317534"/>
              <a:ext cx="84667" cy="216134"/>
              <a:chOff x="4163434" y="2317534"/>
              <a:chExt cx="84667" cy="216134"/>
            </a:xfrm>
          </p:grpSpPr>
          <p:sp>
            <p:nvSpPr>
              <p:cNvPr id="364" name="Elipse 363">
                <a:extLst>
                  <a:ext uri="{FF2B5EF4-FFF2-40B4-BE49-F238E27FC236}">
                    <a16:creationId xmlns:a16="http://schemas.microsoft.com/office/drawing/2014/main" id="{73C13DC8-429E-88CF-6C55-4ABF67B667F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5" name="Conector recto 364">
                <a:extLst>
                  <a:ext uri="{FF2B5EF4-FFF2-40B4-BE49-F238E27FC236}">
                    <a16:creationId xmlns:a16="http://schemas.microsoft.com/office/drawing/2014/main" id="{71F43A6E-5913-4AB0-FA2C-FA21EE2EA2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ector recto 365">
                <a:extLst>
                  <a:ext uri="{FF2B5EF4-FFF2-40B4-BE49-F238E27FC236}">
                    <a16:creationId xmlns:a16="http://schemas.microsoft.com/office/drawing/2014/main" id="{EEEA2325-D52E-4D9C-5143-454C73562C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upo 254">
              <a:extLst>
                <a:ext uri="{FF2B5EF4-FFF2-40B4-BE49-F238E27FC236}">
                  <a16:creationId xmlns:a16="http://schemas.microsoft.com/office/drawing/2014/main" id="{D091CFFC-6BEA-7777-CD76-194CCBE1A007}"/>
                </a:ext>
              </a:extLst>
            </p:cNvPr>
            <p:cNvGrpSpPr/>
            <p:nvPr/>
          </p:nvGrpSpPr>
          <p:grpSpPr>
            <a:xfrm>
              <a:off x="5427886" y="2317534"/>
              <a:ext cx="84667" cy="216134"/>
              <a:chOff x="4163434" y="2317534"/>
              <a:chExt cx="84667" cy="216134"/>
            </a:xfrm>
          </p:grpSpPr>
          <p:sp>
            <p:nvSpPr>
              <p:cNvPr id="361" name="Elipse 360">
                <a:extLst>
                  <a:ext uri="{FF2B5EF4-FFF2-40B4-BE49-F238E27FC236}">
                    <a16:creationId xmlns:a16="http://schemas.microsoft.com/office/drawing/2014/main" id="{526A4FEE-C25D-43FD-6A31-0001C6B1734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2" name="Conector recto 361">
                <a:extLst>
                  <a:ext uri="{FF2B5EF4-FFF2-40B4-BE49-F238E27FC236}">
                    <a16:creationId xmlns:a16="http://schemas.microsoft.com/office/drawing/2014/main" id="{D5FCD9F7-99E4-0991-490C-8D63E39E70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ector recto 362">
                <a:extLst>
                  <a:ext uri="{FF2B5EF4-FFF2-40B4-BE49-F238E27FC236}">
                    <a16:creationId xmlns:a16="http://schemas.microsoft.com/office/drawing/2014/main" id="{8942F917-240E-E36E-AFC4-EFCEE6F2B7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upo 255">
              <a:extLst>
                <a:ext uri="{FF2B5EF4-FFF2-40B4-BE49-F238E27FC236}">
                  <a16:creationId xmlns:a16="http://schemas.microsoft.com/office/drawing/2014/main" id="{DCA14BF2-0CFF-FEF2-AFC1-914F2C3CECD6}"/>
                </a:ext>
              </a:extLst>
            </p:cNvPr>
            <p:cNvGrpSpPr/>
            <p:nvPr/>
          </p:nvGrpSpPr>
          <p:grpSpPr>
            <a:xfrm>
              <a:off x="5156932" y="2317534"/>
              <a:ext cx="84667" cy="216134"/>
              <a:chOff x="4163434" y="2317534"/>
              <a:chExt cx="84667" cy="216134"/>
            </a:xfrm>
          </p:grpSpPr>
          <p:sp>
            <p:nvSpPr>
              <p:cNvPr id="358" name="Elipse 357">
                <a:extLst>
                  <a:ext uri="{FF2B5EF4-FFF2-40B4-BE49-F238E27FC236}">
                    <a16:creationId xmlns:a16="http://schemas.microsoft.com/office/drawing/2014/main" id="{605A3BD3-3040-66FE-0B8F-FA56AC63E9B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9" name="Conector recto 358">
                <a:extLst>
                  <a:ext uri="{FF2B5EF4-FFF2-40B4-BE49-F238E27FC236}">
                    <a16:creationId xmlns:a16="http://schemas.microsoft.com/office/drawing/2014/main" id="{F30D804B-110A-2779-5D25-5147FABC07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ector recto 359">
                <a:extLst>
                  <a:ext uri="{FF2B5EF4-FFF2-40B4-BE49-F238E27FC236}">
                    <a16:creationId xmlns:a16="http://schemas.microsoft.com/office/drawing/2014/main" id="{026B1AA7-F805-0B8B-966C-8697DAEB0E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" name="Grupo 256">
              <a:extLst>
                <a:ext uri="{FF2B5EF4-FFF2-40B4-BE49-F238E27FC236}">
                  <a16:creationId xmlns:a16="http://schemas.microsoft.com/office/drawing/2014/main" id="{6E74FDB7-254A-E8E0-B2BC-D376A3FD11FF}"/>
                </a:ext>
              </a:extLst>
            </p:cNvPr>
            <p:cNvGrpSpPr/>
            <p:nvPr/>
          </p:nvGrpSpPr>
          <p:grpSpPr>
            <a:xfrm>
              <a:off x="5518204" y="2317534"/>
              <a:ext cx="84667" cy="216134"/>
              <a:chOff x="4163434" y="2317534"/>
              <a:chExt cx="84667" cy="216134"/>
            </a:xfrm>
          </p:grpSpPr>
          <p:sp>
            <p:nvSpPr>
              <p:cNvPr id="355" name="Elipse 354">
                <a:extLst>
                  <a:ext uri="{FF2B5EF4-FFF2-40B4-BE49-F238E27FC236}">
                    <a16:creationId xmlns:a16="http://schemas.microsoft.com/office/drawing/2014/main" id="{4D4A9F6D-20B9-48C1-5898-94E0068FC9C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6" name="Conector recto 355">
                <a:extLst>
                  <a:ext uri="{FF2B5EF4-FFF2-40B4-BE49-F238E27FC236}">
                    <a16:creationId xmlns:a16="http://schemas.microsoft.com/office/drawing/2014/main" id="{7BDFAA76-DF0C-37A8-7E52-6D454F7D4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ector recto 356">
                <a:extLst>
                  <a:ext uri="{FF2B5EF4-FFF2-40B4-BE49-F238E27FC236}">
                    <a16:creationId xmlns:a16="http://schemas.microsoft.com/office/drawing/2014/main" id="{CB966421-5BD4-EBD5-A114-D55DCABF23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upo 257">
              <a:extLst>
                <a:ext uri="{FF2B5EF4-FFF2-40B4-BE49-F238E27FC236}">
                  <a16:creationId xmlns:a16="http://schemas.microsoft.com/office/drawing/2014/main" id="{58360C0B-0A41-C6D6-CC79-33A485D5455C}"/>
                </a:ext>
              </a:extLst>
            </p:cNvPr>
            <p:cNvGrpSpPr/>
            <p:nvPr/>
          </p:nvGrpSpPr>
          <p:grpSpPr>
            <a:xfrm>
              <a:off x="5698840" y="2317534"/>
              <a:ext cx="84667" cy="216134"/>
              <a:chOff x="4163434" y="2317534"/>
              <a:chExt cx="84667" cy="216134"/>
            </a:xfrm>
          </p:grpSpPr>
          <p:sp>
            <p:nvSpPr>
              <p:cNvPr id="352" name="Elipse 351">
                <a:extLst>
                  <a:ext uri="{FF2B5EF4-FFF2-40B4-BE49-F238E27FC236}">
                    <a16:creationId xmlns:a16="http://schemas.microsoft.com/office/drawing/2014/main" id="{47EE003A-8148-427E-4F0F-88C4DEA2A3AD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3" name="Conector recto 352">
                <a:extLst>
                  <a:ext uri="{FF2B5EF4-FFF2-40B4-BE49-F238E27FC236}">
                    <a16:creationId xmlns:a16="http://schemas.microsoft.com/office/drawing/2014/main" id="{797AA1EC-6EA0-8431-33CC-0F635896DA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ector recto 353">
                <a:extLst>
                  <a:ext uri="{FF2B5EF4-FFF2-40B4-BE49-F238E27FC236}">
                    <a16:creationId xmlns:a16="http://schemas.microsoft.com/office/drawing/2014/main" id="{9CE20505-6279-D00A-FA61-11B8671FAF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upo 258">
              <a:extLst>
                <a:ext uri="{FF2B5EF4-FFF2-40B4-BE49-F238E27FC236}">
                  <a16:creationId xmlns:a16="http://schemas.microsoft.com/office/drawing/2014/main" id="{F914995C-3571-5B3D-AA68-516A8E1F9DF7}"/>
                </a:ext>
              </a:extLst>
            </p:cNvPr>
            <p:cNvGrpSpPr/>
            <p:nvPr/>
          </p:nvGrpSpPr>
          <p:grpSpPr>
            <a:xfrm>
              <a:off x="5789158" y="2317534"/>
              <a:ext cx="84667" cy="216134"/>
              <a:chOff x="4163434" y="2317534"/>
              <a:chExt cx="84667" cy="216134"/>
            </a:xfrm>
          </p:grpSpPr>
          <p:sp>
            <p:nvSpPr>
              <p:cNvPr id="349" name="Elipse 348">
                <a:extLst>
                  <a:ext uri="{FF2B5EF4-FFF2-40B4-BE49-F238E27FC236}">
                    <a16:creationId xmlns:a16="http://schemas.microsoft.com/office/drawing/2014/main" id="{48FC2C40-B287-7FD5-A8D3-4D22D5E31D55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0" name="Conector recto 349">
                <a:extLst>
                  <a:ext uri="{FF2B5EF4-FFF2-40B4-BE49-F238E27FC236}">
                    <a16:creationId xmlns:a16="http://schemas.microsoft.com/office/drawing/2014/main" id="{E6FE2442-35F8-FF1A-74D9-1BDD59879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ector recto 350">
                <a:extLst>
                  <a:ext uri="{FF2B5EF4-FFF2-40B4-BE49-F238E27FC236}">
                    <a16:creationId xmlns:a16="http://schemas.microsoft.com/office/drawing/2014/main" id="{76E3F61E-E74F-2C45-33DA-4BAA8615E4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upo 259">
              <a:extLst>
                <a:ext uri="{FF2B5EF4-FFF2-40B4-BE49-F238E27FC236}">
                  <a16:creationId xmlns:a16="http://schemas.microsoft.com/office/drawing/2014/main" id="{9D6B18FE-4F55-95E6-CF7A-6ED331E14646}"/>
                </a:ext>
              </a:extLst>
            </p:cNvPr>
            <p:cNvGrpSpPr/>
            <p:nvPr/>
          </p:nvGrpSpPr>
          <p:grpSpPr>
            <a:xfrm>
              <a:off x="5879475" y="2317534"/>
              <a:ext cx="84667" cy="216134"/>
              <a:chOff x="4163434" y="2317534"/>
              <a:chExt cx="84667" cy="216134"/>
            </a:xfrm>
          </p:grpSpPr>
          <p:sp>
            <p:nvSpPr>
              <p:cNvPr id="346" name="Elipse 345">
                <a:extLst>
                  <a:ext uri="{FF2B5EF4-FFF2-40B4-BE49-F238E27FC236}">
                    <a16:creationId xmlns:a16="http://schemas.microsoft.com/office/drawing/2014/main" id="{1B87DD12-8B35-FFC9-270D-185A2F507D5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47" name="Conector recto 346">
                <a:extLst>
                  <a:ext uri="{FF2B5EF4-FFF2-40B4-BE49-F238E27FC236}">
                    <a16:creationId xmlns:a16="http://schemas.microsoft.com/office/drawing/2014/main" id="{CD39DA31-1F8E-1756-9082-F715E1AFC9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ector recto 347">
                <a:extLst>
                  <a:ext uri="{FF2B5EF4-FFF2-40B4-BE49-F238E27FC236}">
                    <a16:creationId xmlns:a16="http://schemas.microsoft.com/office/drawing/2014/main" id="{7D07885F-DCB5-8868-1879-94CC33D7B9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upo 260">
              <a:extLst>
                <a:ext uri="{FF2B5EF4-FFF2-40B4-BE49-F238E27FC236}">
                  <a16:creationId xmlns:a16="http://schemas.microsoft.com/office/drawing/2014/main" id="{43A26592-D223-B073-6DBC-1E507A517ED1}"/>
                </a:ext>
              </a:extLst>
            </p:cNvPr>
            <p:cNvGrpSpPr/>
            <p:nvPr/>
          </p:nvGrpSpPr>
          <p:grpSpPr>
            <a:xfrm>
              <a:off x="5608522" y="2317534"/>
              <a:ext cx="84667" cy="216134"/>
              <a:chOff x="4163434" y="2317534"/>
              <a:chExt cx="84667" cy="216134"/>
            </a:xfrm>
          </p:grpSpPr>
          <p:sp>
            <p:nvSpPr>
              <p:cNvPr id="343" name="Elipse 342">
                <a:extLst>
                  <a:ext uri="{FF2B5EF4-FFF2-40B4-BE49-F238E27FC236}">
                    <a16:creationId xmlns:a16="http://schemas.microsoft.com/office/drawing/2014/main" id="{0AFE1913-DC9B-1A9D-4F92-FF8F5FEC6B5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44" name="Conector recto 343">
                <a:extLst>
                  <a:ext uri="{FF2B5EF4-FFF2-40B4-BE49-F238E27FC236}">
                    <a16:creationId xmlns:a16="http://schemas.microsoft.com/office/drawing/2014/main" id="{95164DB6-690A-BFB7-0850-01F6C0261B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ctor recto 344">
                <a:extLst>
                  <a:ext uri="{FF2B5EF4-FFF2-40B4-BE49-F238E27FC236}">
                    <a16:creationId xmlns:a16="http://schemas.microsoft.com/office/drawing/2014/main" id="{F39D6E72-F0D9-772C-8E4A-A76DD06F76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upo 261">
              <a:extLst>
                <a:ext uri="{FF2B5EF4-FFF2-40B4-BE49-F238E27FC236}">
                  <a16:creationId xmlns:a16="http://schemas.microsoft.com/office/drawing/2014/main" id="{F2EF11C6-30A1-F547-616A-B83F04907719}"/>
                </a:ext>
              </a:extLst>
            </p:cNvPr>
            <p:cNvGrpSpPr/>
            <p:nvPr/>
          </p:nvGrpSpPr>
          <p:grpSpPr>
            <a:xfrm flipV="1">
              <a:off x="4163434" y="2545031"/>
              <a:ext cx="1800708" cy="216134"/>
              <a:chOff x="3967802" y="2914608"/>
              <a:chExt cx="1800708" cy="216134"/>
            </a:xfrm>
          </p:grpSpPr>
          <p:grpSp>
            <p:nvGrpSpPr>
              <p:cNvPr id="263" name="Grupo 262">
                <a:extLst>
                  <a:ext uri="{FF2B5EF4-FFF2-40B4-BE49-F238E27FC236}">
                    <a16:creationId xmlns:a16="http://schemas.microsoft.com/office/drawing/2014/main" id="{32ADF3E6-9792-5D1B-59B7-BE1FB247C245}"/>
                  </a:ext>
                </a:extLst>
              </p:cNvPr>
              <p:cNvGrpSpPr/>
              <p:nvPr/>
            </p:nvGrpSpPr>
            <p:grpSpPr>
              <a:xfrm>
                <a:off x="396780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40" name="Elipse 339">
                  <a:extLst>
                    <a:ext uri="{FF2B5EF4-FFF2-40B4-BE49-F238E27FC236}">
                      <a16:creationId xmlns:a16="http://schemas.microsoft.com/office/drawing/2014/main" id="{550682D9-9DA1-8E47-531A-1BBB8A5C4F82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41" name="Conector recto 340">
                  <a:extLst>
                    <a:ext uri="{FF2B5EF4-FFF2-40B4-BE49-F238E27FC236}">
                      <a16:creationId xmlns:a16="http://schemas.microsoft.com/office/drawing/2014/main" id="{E2C3BD7A-EAAF-236E-54DA-6228423B8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Conector recto 341">
                  <a:extLst>
                    <a:ext uri="{FF2B5EF4-FFF2-40B4-BE49-F238E27FC236}">
                      <a16:creationId xmlns:a16="http://schemas.microsoft.com/office/drawing/2014/main" id="{5EB1EA73-784A-1A6A-1036-99B3A14A4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upo 263">
                <a:extLst>
                  <a:ext uri="{FF2B5EF4-FFF2-40B4-BE49-F238E27FC236}">
                    <a16:creationId xmlns:a16="http://schemas.microsoft.com/office/drawing/2014/main" id="{C739F5B3-E8F3-E20F-D9BD-135AFAB42A14}"/>
                  </a:ext>
                </a:extLst>
              </p:cNvPr>
              <p:cNvGrpSpPr/>
              <p:nvPr/>
            </p:nvGrpSpPr>
            <p:grpSpPr>
              <a:xfrm>
                <a:off x="414843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37" name="Elipse 336">
                  <a:extLst>
                    <a:ext uri="{FF2B5EF4-FFF2-40B4-BE49-F238E27FC236}">
                      <a16:creationId xmlns:a16="http://schemas.microsoft.com/office/drawing/2014/main" id="{90FDFD21-9F73-CA84-7CBD-E7FDE33E74A8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38" name="Conector recto 337">
                  <a:extLst>
                    <a:ext uri="{FF2B5EF4-FFF2-40B4-BE49-F238E27FC236}">
                      <a16:creationId xmlns:a16="http://schemas.microsoft.com/office/drawing/2014/main" id="{E2E4B889-3571-E59B-BBF1-822C70107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Conector recto 338">
                  <a:extLst>
                    <a:ext uri="{FF2B5EF4-FFF2-40B4-BE49-F238E27FC236}">
                      <a16:creationId xmlns:a16="http://schemas.microsoft.com/office/drawing/2014/main" id="{D834EF9A-2D6B-8534-A217-157F7D08A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upo 264">
                <a:extLst>
                  <a:ext uri="{FF2B5EF4-FFF2-40B4-BE49-F238E27FC236}">
                    <a16:creationId xmlns:a16="http://schemas.microsoft.com/office/drawing/2014/main" id="{29A878B2-E999-D18E-EDFD-548F1AD776BA}"/>
                  </a:ext>
                </a:extLst>
              </p:cNvPr>
              <p:cNvGrpSpPr/>
              <p:nvPr/>
            </p:nvGrpSpPr>
            <p:grpSpPr>
              <a:xfrm>
                <a:off x="423875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34" name="Elipse 333">
                  <a:extLst>
                    <a:ext uri="{FF2B5EF4-FFF2-40B4-BE49-F238E27FC236}">
                      <a16:creationId xmlns:a16="http://schemas.microsoft.com/office/drawing/2014/main" id="{85777DF9-402D-0000-E72F-66180AB1DC54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35" name="Conector recto 334">
                  <a:extLst>
                    <a:ext uri="{FF2B5EF4-FFF2-40B4-BE49-F238E27FC236}">
                      <a16:creationId xmlns:a16="http://schemas.microsoft.com/office/drawing/2014/main" id="{31A9C3FD-CD0B-E387-9E97-ACCD569C73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Conector recto 335">
                  <a:extLst>
                    <a:ext uri="{FF2B5EF4-FFF2-40B4-BE49-F238E27FC236}">
                      <a16:creationId xmlns:a16="http://schemas.microsoft.com/office/drawing/2014/main" id="{F2A324C1-2D14-5BBB-D400-5CFEB6A298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upo 265">
                <a:extLst>
                  <a:ext uri="{FF2B5EF4-FFF2-40B4-BE49-F238E27FC236}">
                    <a16:creationId xmlns:a16="http://schemas.microsoft.com/office/drawing/2014/main" id="{F705F8FF-6E14-03D2-35FA-991A8A69D5F0}"/>
                  </a:ext>
                </a:extLst>
              </p:cNvPr>
              <p:cNvGrpSpPr/>
              <p:nvPr/>
            </p:nvGrpSpPr>
            <p:grpSpPr>
              <a:xfrm>
                <a:off x="432907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31" name="Elipse 330">
                  <a:extLst>
                    <a:ext uri="{FF2B5EF4-FFF2-40B4-BE49-F238E27FC236}">
                      <a16:creationId xmlns:a16="http://schemas.microsoft.com/office/drawing/2014/main" id="{110B48CB-1D4B-B4BC-426E-9424C70319F3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32" name="Conector recto 331">
                  <a:extLst>
                    <a:ext uri="{FF2B5EF4-FFF2-40B4-BE49-F238E27FC236}">
                      <a16:creationId xmlns:a16="http://schemas.microsoft.com/office/drawing/2014/main" id="{1A6EE995-AE0C-C046-A649-32DFDB506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ector recto 332">
                  <a:extLst>
                    <a:ext uri="{FF2B5EF4-FFF2-40B4-BE49-F238E27FC236}">
                      <a16:creationId xmlns:a16="http://schemas.microsoft.com/office/drawing/2014/main" id="{F84E185B-1A55-00D8-93BA-AF113459D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upo 266">
                <a:extLst>
                  <a:ext uri="{FF2B5EF4-FFF2-40B4-BE49-F238E27FC236}">
                    <a16:creationId xmlns:a16="http://schemas.microsoft.com/office/drawing/2014/main" id="{7420E949-4A4E-8016-C973-26FAE6D07B9B}"/>
                  </a:ext>
                </a:extLst>
              </p:cNvPr>
              <p:cNvGrpSpPr/>
              <p:nvPr/>
            </p:nvGrpSpPr>
            <p:grpSpPr>
              <a:xfrm>
                <a:off x="405812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28" name="Elipse 327">
                  <a:extLst>
                    <a:ext uri="{FF2B5EF4-FFF2-40B4-BE49-F238E27FC236}">
                      <a16:creationId xmlns:a16="http://schemas.microsoft.com/office/drawing/2014/main" id="{6842A2F7-9331-3912-016A-C1062945C87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29" name="Conector recto 328">
                  <a:extLst>
                    <a:ext uri="{FF2B5EF4-FFF2-40B4-BE49-F238E27FC236}">
                      <a16:creationId xmlns:a16="http://schemas.microsoft.com/office/drawing/2014/main" id="{A2B4C2AE-D077-8400-B89F-A2FF2DA45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Conector recto 329">
                  <a:extLst>
                    <a:ext uri="{FF2B5EF4-FFF2-40B4-BE49-F238E27FC236}">
                      <a16:creationId xmlns:a16="http://schemas.microsoft.com/office/drawing/2014/main" id="{B4F87777-B8AB-639D-0393-A5B0A201F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upo 267">
                <a:extLst>
                  <a:ext uri="{FF2B5EF4-FFF2-40B4-BE49-F238E27FC236}">
                    <a16:creationId xmlns:a16="http://schemas.microsoft.com/office/drawing/2014/main" id="{90A8E635-C3D0-BCD4-E990-31D74FCB7585}"/>
                  </a:ext>
                </a:extLst>
              </p:cNvPr>
              <p:cNvGrpSpPr/>
              <p:nvPr/>
            </p:nvGrpSpPr>
            <p:grpSpPr>
              <a:xfrm>
                <a:off x="441939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25" name="Elipse 324">
                  <a:extLst>
                    <a:ext uri="{FF2B5EF4-FFF2-40B4-BE49-F238E27FC236}">
                      <a16:creationId xmlns:a16="http://schemas.microsoft.com/office/drawing/2014/main" id="{4B22FCF3-99BF-F7EA-B314-C144CF77CBAC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26" name="Conector recto 325">
                  <a:extLst>
                    <a:ext uri="{FF2B5EF4-FFF2-40B4-BE49-F238E27FC236}">
                      <a16:creationId xmlns:a16="http://schemas.microsoft.com/office/drawing/2014/main" id="{6FDA0E34-34EF-C99B-51FE-881431214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Conector recto 326">
                  <a:extLst>
                    <a:ext uri="{FF2B5EF4-FFF2-40B4-BE49-F238E27FC236}">
                      <a16:creationId xmlns:a16="http://schemas.microsoft.com/office/drawing/2014/main" id="{700664B1-8612-5130-805E-6AC94DBB4B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upo 268">
                <a:extLst>
                  <a:ext uri="{FF2B5EF4-FFF2-40B4-BE49-F238E27FC236}">
                    <a16:creationId xmlns:a16="http://schemas.microsoft.com/office/drawing/2014/main" id="{0AAD0286-A9A1-6AB3-F394-06576C4E2BC8}"/>
                  </a:ext>
                </a:extLst>
              </p:cNvPr>
              <p:cNvGrpSpPr/>
              <p:nvPr/>
            </p:nvGrpSpPr>
            <p:grpSpPr>
              <a:xfrm>
                <a:off x="460002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22" name="Elipse 321">
                  <a:extLst>
                    <a:ext uri="{FF2B5EF4-FFF2-40B4-BE49-F238E27FC236}">
                      <a16:creationId xmlns:a16="http://schemas.microsoft.com/office/drawing/2014/main" id="{F279ABBF-051D-3E84-B9CF-089CE4DF2E9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23" name="Conector recto 322">
                  <a:extLst>
                    <a:ext uri="{FF2B5EF4-FFF2-40B4-BE49-F238E27FC236}">
                      <a16:creationId xmlns:a16="http://schemas.microsoft.com/office/drawing/2014/main" id="{E84DCB28-E0A3-8A47-1FED-54AF0143A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ector recto 323">
                  <a:extLst>
                    <a:ext uri="{FF2B5EF4-FFF2-40B4-BE49-F238E27FC236}">
                      <a16:creationId xmlns:a16="http://schemas.microsoft.com/office/drawing/2014/main" id="{15076296-B169-2A19-C42F-9F5087294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upo 269">
                <a:extLst>
                  <a:ext uri="{FF2B5EF4-FFF2-40B4-BE49-F238E27FC236}">
                    <a16:creationId xmlns:a16="http://schemas.microsoft.com/office/drawing/2014/main" id="{1BA2B91C-5E3E-00A1-17CA-5FF094D879F2}"/>
                  </a:ext>
                </a:extLst>
              </p:cNvPr>
              <p:cNvGrpSpPr/>
              <p:nvPr/>
            </p:nvGrpSpPr>
            <p:grpSpPr>
              <a:xfrm>
                <a:off x="469034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19" name="Elipse 318">
                  <a:extLst>
                    <a:ext uri="{FF2B5EF4-FFF2-40B4-BE49-F238E27FC236}">
                      <a16:creationId xmlns:a16="http://schemas.microsoft.com/office/drawing/2014/main" id="{FF6953BB-E38A-D70D-A736-B0266A94090C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20" name="Conector recto 319">
                  <a:extLst>
                    <a:ext uri="{FF2B5EF4-FFF2-40B4-BE49-F238E27FC236}">
                      <a16:creationId xmlns:a16="http://schemas.microsoft.com/office/drawing/2014/main" id="{F85D60B7-2E1C-756D-476E-71F42CC5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ector recto 320">
                  <a:extLst>
                    <a:ext uri="{FF2B5EF4-FFF2-40B4-BE49-F238E27FC236}">
                      <a16:creationId xmlns:a16="http://schemas.microsoft.com/office/drawing/2014/main" id="{18BB2610-00A0-D76C-BE77-611A991D2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upo 270">
                <a:extLst>
                  <a:ext uri="{FF2B5EF4-FFF2-40B4-BE49-F238E27FC236}">
                    <a16:creationId xmlns:a16="http://schemas.microsoft.com/office/drawing/2014/main" id="{6049A0E6-3199-F5F7-14D6-FA335633B0CF}"/>
                  </a:ext>
                </a:extLst>
              </p:cNvPr>
              <p:cNvGrpSpPr/>
              <p:nvPr/>
            </p:nvGrpSpPr>
            <p:grpSpPr>
              <a:xfrm>
                <a:off x="478066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16" name="Elipse 315">
                  <a:extLst>
                    <a:ext uri="{FF2B5EF4-FFF2-40B4-BE49-F238E27FC236}">
                      <a16:creationId xmlns:a16="http://schemas.microsoft.com/office/drawing/2014/main" id="{8CE640E8-315E-F102-78B0-FCB0537AE5D5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17" name="Conector recto 316">
                  <a:extLst>
                    <a:ext uri="{FF2B5EF4-FFF2-40B4-BE49-F238E27FC236}">
                      <a16:creationId xmlns:a16="http://schemas.microsoft.com/office/drawing/2014/main" id="{594BF042-35D0-431C-0C7D-C593E63C90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Conector recto 317">
                  <a:extLst>
                    <a:ext uri="{FF2B5EF4-FFF2-40B4-BE49-F238E27FC236}">
                      <a16:creationId xmlns:a16="http://schemas.microsoft.com/office/drawing/2014/main" id="{BC6D013F-0A97-9D34-FFEE-416182F041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upo 271">
                <a:extLst>
                  <a:ext uri="{FF2B5EF4-FFF2-40B4-BE49-F238E27FC236}">
                    <a16:creationId xmlns:a16="http://schemas.microsoft.com/office/drawing/2014/main" id="{C576EFE8-BCD3-4DAE-5239-E12109835DDB}"/>
                  </a:ext>
                </a:extLst>
              </p:cNvPr>
              <p:cNvGrpSpPr/>
              <p:nvPr/>
            </p:nvGrpSpPr>
            <p:grpSpPr>
              <a:xfrm>
                <a:off x="450971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13" name="Elipse 312">
                  <a:extLst>
                    <a:ext uri="{FF2B5EF4-FFF2-40B4-BE49-F238E27FC236}">
                      <a16:creationId xmlns:a16="http://schemas.microsoft.com/office/drawing/2014/main" id="{57805C16-CAE4-28D3-F6C5-E6C7FF231E83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14" name="Conector recto 313">
                  <a:extLst>
                    <a:ext uri="{FF2B5EF4-FFF2-40B4-BE49-F238E27FC236}">
                      <a16:creationId xmlns:a16="http://schemas.microsoft.com/office/drawing/2014/main" id="{EE7F6FDC-92FF-779F-22E1-9ED4D704BE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Conector recto 314">
                  <a:extLst>
                    <a:ext uri="{FF2B5EF4-FFF2-40B4-BE49-F238E27FC236}">
                      <a16:creationId xmlns:a16="http://schemas.microsoft.com/office/drawing/2014/main" id="{D3853782-97CD-4B55-2A9F-39DC4306A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upo 272">
                <a:extLst>
                  <a:ext uri="{FF2B5EF4-FFF2-40B4-BE49-F238E27FC236}">
                    <a16:creationId xmlns:a16="http://schemas.microsoft.com/office/drawing/2014/main" id="{E9A87838-5B4B-1AC1-1A75-20F38A2F375E}"/>
                  </a:ext>
                </a:extLst>
              </p:cNvPr>
              <p:cNvGrpSpPr/>
              <p:nvPr/>
            </p:nvGrpSpPr>
            <p:grpSpPr>
              <a:xfrm>
                <a:off x="487098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10" name="Elipse 309">
                  <a:extLst>
                    <a:ext uri="{FF2B5EF4-FFF2-40B4-BE49-F238E27FC236}">
                      <a16:creationId xmlns:a16="http://schemas.microsoft.com/office/drawing/2014/main" id="{2EB69D85-0CC6-8330-D633-AC4841605682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11" name="Conector recto 310">
                  <a:extLst>
                    <a:ext uri="{FF2B5EF4-FFF2-40B4-BE49-F238E27FC236}">
                      <a16:creationId xmlns:a16="http://schemas.microsoft.com/office/drawing/2014/main" id="{000C3F09-B35F-341C-FDB5-456306C13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Conector recto 311">
                  <a:extLst>
                    <a:ext uri="{FF2B5EF4-FFF2-40B4-BE49-F238E27FC236}">
                      <a16:creationId xmlns:a16="http://schemas.microsoft.com/office/drawing/2014/main" id="{621E1839-0F53-C15D-5007-4A148FA56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upo 273">
                <a:extLst>
                  <a:ext uri="{FF2B5EF4-FFF2-40B4-BE49-F238E27FC236}">
                    <a16:creationId xmlns:a16="http://schemas.microsoft.com/office/drawing/2014/main" id="{DFEEAEA4-B1C3-1035-D954-4A8BE1D1E9BD}"/>
                  </a:ext>
                </a:extLst>
              </p:cNvPr>
              <p:cNvGrpSpPr/>
              <p:nvPr/>
            </p:nvGrpSpPr>
            <p:grpSpPr>
              <a:xfrm>
                <a:off x="505161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07" name="Elipse 306">
                  <a:extLst>
                    <a:ext uri="{FF2B5EF4-FFF2-40B4-BE49-F238E27FC236}">
                      <a16:creationId xmlns:a16="http://schemas.microsoft.com/office/drawing/2014/main" id="{3E27D398-3A40-B5FA-228B-B197D0E13988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08" name="Conector recto 307">
                  <a:extLst>
                    <a:ext uri="{FF2B5EF4-FFF2-40B4-BE49-F238E27FC236}">
                      <a16:creationId xmlns:a16="http://schemas.microsoft.com/office/drawing/2014/main" id="{1B0D4892-7268-AB3A-3CCB-52466363D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Conector recto 308">
                  <a:extLst>
                    <a:ext uri="{FF2B5EF4-FFF2-40B4-BE49-F238E27FC236}">
                      <a16:creationId xmlns:a16="http://schemas.microsoft.com/office/drawing/2014/main" id="{E322FB02-39DB-70F9-0C7D-98DFEF39A2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upo 274">
                <a:extLst>
                  <a:ext uri="{FF2B5EF4-FFF2-40B4-BE49-F238E27FC236}">
                    <a16:creationId xmlns:a16="http://schemas.microsoft.com/office/drawing/2014/main" id="{68432364-65E5-E713-F249-074ED4C50726}"/>
                  </a:ext>
                </a:extLst>
              </p:cNvPr>
              <p:cNvGrpSpPr/>
              <p:nvPr/>
            </p:nvGrpSpPr>
            <p:grpSpPr>
              <a:xfrm>
                <a:off x="514193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04" name="Elipse 303">
                  <a:extLst>
                    <a:ext uri="{FF2B5EF4-FFF2-40B4-BE49-F238E27FC236}">
                      <a16:creationId xmlns:a16="http://schemas.microsoft.com/office/drawing/2014/main" id="{9239EBDB-987D-FCE5-7B9C-5AC55ACC7910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05" name="Conector recto 304">
                  <a:extLst>
                    <a:ext uri="{FF2B5EF4-FFF2-40B4-BE49-F238E27FC236}">
                      <a16:creationId xmlns:a16="http://schemas.microsoft.com/office/drawing/2014/main" id="{1FCBD741-43B0-12E2-997A-0F48672A6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Conector recto 305">
                  <a:extLst>
                    <a:ext uri="{FF2B5EF4-FFF2-40B4-BE49-F238E27FC236}">
                      <a16:creationId xmlns:a16="http://schemas.microsoft.com/office/drawing/2014/main" id="{D349090D-A26E-E783-A546-49BA5EC5A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upo 275">
                <a:extLst>
                  <a:ext uri="{FF2B5EF4-FFF2-40B4-BE49-F238E27FC236}">
                    <a16:creationId xmlns:a16="http://schemas.microsoft.com/office/drawing/2014/main" id="{4C597C21-7CB2-AF61-EB9A-2D96585DC6B7}"/>
                  </a:ext>
                </a:extLst>
              </p:cNvPr>
              <p:cNvGrpSpPr/>
              <p:nvPr/>
            </p:nvGrpSpPr>
            <p:grpSpPr>
              <a:xfrm>
                <a:off x="523225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301" name="Elipse 300">
                  <a:extLst>
                    <a:ext uri="{FF2B5EF4-FFF2-40B4-BE49-F238E27FC236}">
                      <a16:creationId xmlns:a16="http://schemas.microsoft.com/office/drawing/2014/main" id="{50CF8953-5BB5-3E78-1F25-BC3FD9121A40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302" name="Conector recto 301">
                  <a:extLst>
                    <a:ext uri="{FF2B5EF4-FFF2-40B4-BE49-F238E27FC236}">
                      <a16:creationId xmlns:a16="http://schemas.microsoft.com/office/drawing/2014/main" id="{9CE0D3DB-5DC1-0934-CDB2-363DE11D9B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Conector recto 302">
                  <a:extLst>
                    <a:ext uri="{FF2B5EF4-FFF2-40B4-BE49-F238E27FC236}">
                      <a16:creationId xmlns:a16="http://schemas.microsoft.com/office/drawing/2014/main" id="{B550AD8C-4252-2E35-2404-CB26CBD238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upo 276">
                <a:extLst>
                  <a:ext uri="{FF2B5EF4-FFF2-40B4-BE49-F238E27FC236}">
                    <a16:creationId xmlns:a16="http://schemas.microsoft.com/office/drawing/2014/main" id="{68660007-E311-A88E-5BDE-E0E618BD384C}"/>
                  </a:ext>
                </a:extLst>
              </p:cNvPr>
              <p:cNvGrpSpPr/>
              <p:nvPr/>
            </p:nvGrpSpPr>
            <p:grpSpPr>
              <a:xfrm>
                <a:off x="496130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98" name="Elipse 297">
                  <a:extLst>
                    <a:ext uri="{FF2B5EF4-FFF2-40B4-BE49-F238E27FC236}">
                      <a16:creationId xmlns:a16="http://schemas.microsoft.com/office/drawing/2014/main" id="{B768C1F2-B7D9-ECF8-AE3B-E4D2DBE50018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99" name="Conector recto 298">
                  <a:extLst>
                    <a:ext uri="{FF2B5EF4-FFF2-40B4-BE49-F238E27FC236}">
                      <a16:creationId xmlns:a16="http://schemas.microsoft.com/office/drawing/2014/main" id="{9C9288C9-4D60-ECE5-691A-BE2B76A01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Conector recto 299">
                  <a:extLst>
                    <a:ext uri="{FF2B5EF4-FFF2-40B4-BE49-F238E27FC236}">
                      <a16:creationId xmlns:a16="http://schemas.microsoft.com/office/drawing/2014/main" id="{DC29BEEF-463D-0186-B0B1-AC73A3417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upo 277">
                <a:extLst>
                  <a:ext uri="{FF2B5EF4-FFF2-40B4-BE49-F238E27FC236}">
                    <a16:creationId xmlns:a16="http://schemas.microsoft.com/office/drawing/2014/main" id="{76F8C871-A99E-30B7-0022-0C7930239562}"/>
                  </a:ext>
                </a:extLst>
              </p:cNvPr>
              <p:cNvGrpSpPr/>
              <p:nvPr/>
            </p:nvGrpSpPr>
            <p:grpSpPr>
              <a:xfrm>
                <a:off x="532257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95" name="Elipse 294">
                  <a:extLst>
                    <a:ext uri="{FF2B5EF4-FFF2-40B4-BE49-F238E27FC236}">
                      <a16:creationId xmlns:a16="http://schemas.microsoft.com/office/drawing/2014/main" id="{AE903A37-76E0-B011-7E01-025011547B5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96" name="Conector recto 295">
                  <a:extLst>
                    <a:ext uri="{FF2B5EF4-FFF2-40B4-BE49-F238E27FC236}">
                      <a16:creationId xmlns:a16="http://schemas.microsoft.com/office/drawing/2014/main" id="{0864CB20-F3A6-2F6A-56EB-A37905384B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Conector recto 296">
                  <a:extLst>
                    <a:ext uri="{FF2B5EF4-FFF2-40B4-BE49-F238E27FC236}">
                      <a16:creationId xmlns:a16="http://schemas.microsoft.com/office/drawing/2014/main" id="{C2A441F1-F279-F7A5-3BAC-6115C8D45C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upo 278">
                <a:extLst>
                  <a:ext uri="{FF2B5EF4-FFF2-40B4-BE49-F238E27FC236}">
                    <a16:creationId xmlns:a16="http://schemas.microsoft.com/office/drawing/2014/main" id="{9DE1450F-C1E7-725D-1F10-DD0A5318A5E7}"/>
                  </a:ext>
                </a:extLst>
              </p:cNvPr>
              <p:cNvGrpSpPr/>
              <p:nvPr/>
            </p:nvGrpSpPr>
            <p:grpSpPr>
              <a:xfrm>
                <a:off x="550320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92" name="Elipse 291">
                  <a:extLst>
                    <a:ext uri="{FF2B5EF4-FFF2-40B4-BE49-F238E27FC236}">
                      <a16:creationId xmlns:a16="http://schemas.microsoft.com/office/drawing/2014/main" id="{1DDCF079-6183-A00E-6F94-91FFB338E11E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93" name="Conector recto 292">
                  <a:extLst>
                    <a:ext uri="{FF2B5EF4-FFF2-40B4-BE49-F238E27FC236}">
                      <a16:creationId xmlns:a16="http://schemas.microsoft.com/office/drawing/2014/main" id="{CB812246-5191-F7BA-B1FF-5C85F5E6F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Conector recto 293">
                  <a:extLst>
                    <a:ext uri="{FF2B5EF4-FFF2-40B4-BE49-F238E27FC236}">
                      <a16:creationId xmlns:a16="http://schemas.microsoft.com/office/drawing/2014/main" id="{5FE5A974-2081-EC01-1610-A528B9599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upo 279">
                <a:extLst>
                  <a:ext uri="{FF2B5EF4-FFF2-40B4-BE49-F238E27FC236}">
                    <a16:creationId xmlns:a16="http://schemas.microsoft.com/office/drawing/2014/main" id="{584654B7-3908-4AC6-DCCF-9EE110E6EDB8}"/>
                  </a:ext>
                </a:extLst>
              </p:cNvPr>
              <p:cNvGrpSpPr/>
              <p:nvPr/>
            </p:nvGrpSpPr>
            <p:grpSpPr>
              <a:xfrm>
                <a:off x="559352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89" name="Elipse 288">
                  <a:extLst>
                    <a:ext uri="{FF2B5EF4-FFF2-40B4-BE49-F238E27FC236}">
                      <a16:creationId xmlns:a16="http://schemas.microsoft.com/office/drawing/2014/main" id="{EEEAB4BE-6586-2282-AEEC-E80178937CD6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90" name="Conector recto 289">
                  <a:extLst>
                    <a:ext uri="{FF2B5EF4-FFF2-40B4-BE49-F238E27FC236}">
                      <a16:creationId xmlns:a16="http://schemas.microsoft.com/office/drawing/2014/main" id="{351B34D2-5BB0-ACFA-0ECD-B011BE2F7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onector recto 290">
                  <a:extLst>
                    <a:ext uri="{FF2B5EF4-FFF2-40B4-BE49-F238E27FC236}">
                      <a16:creationId xmlns:a16="http://schemas.microsoft.com/office/drawing/2014/main" id="{E579C637-2B02-B0F3-8F22-C9EE5AAE6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upo 280">
                <a:extLst>
                  <a:ext uri="{FF2B5EF4-FFF2-40B4-BE49-F238E27FC236}">
                    <a16:creationId xmlns:a16="http://schemas.microsoft.com/office/drawing/2014/main" id="{D6DE05C4-B371-E468-7C72-B366C4022B62}"/>
                  </a:ext>
                </a:extLst>
              </p:cNvPr>
              <p:cNvGrpSpPr/>
              <p:nvPr/>
            </p:nvGrpSpPr>
            <p:grpSpPr>
              <a:xfrm>
                <a:off x="5683843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86" name="Elipse 285">
                  <a:extLst>
                    <a:ext uri="{FF2B5EF4-FFF2-40B4-BE49-F238E27FC236}">
                      <a16:creationId xmlns:a16="http://schemas.microsoft.com/office/drawing/2014/main" id="{F8AA8570-4D6D-763D-92FA-AEB7F2F4389D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87" name="Conector recto 286">
                  <a:extLst>
                    <a:ext uri="{FF2B5EF4-FFF2-40B4-BE49-F238E27FC236}">
                      <a16:creationId xmlns:a16="http://schemas.microsoft.com/office/drawing/2014/main" id="{C1E7DC9A-FE5A-F3D0-1505-F13F2C9BC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Conector recto 287">
                  <a:extLst>
                    <a:ext uri="{FF2B5EF4-FFF2-40B4-BE49-F238E27FC236}">
                      <a16:creationId xmlns:a16="http://schemas.microsoft.com/office/drawing/2014/main" id="{9885003D-87BC-69FA-D5FD-A096170395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upo 281">
                <a:extLst>
                  <a:ext uri="{FF2B5EF4-FFF2-40B4-BE49-F238E27FC236}">
                    <a16:creationId xmlns:a16="http://schemas.microsoft.com/office/drawing/2014/main" id="{7AAD2736-6226-759D-DBC9-D71E249333CE}"/>
                  </a:ext>
                </a:extLst>
              </p:cNvPr>
              <p:cNvGrpSpPr/>
              <p:nvPr/>
            </p:nvGrpSpPr>
            <p:grpSpPr>
              <a:xfrm>
                <a:off x="541289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283" name="Elipse 282">
                  <a:extLst>
                    <a:ext uri="{FF2B5EF4-FFF2-40B4-BE49-F238E27FC236}">
                      <a16:creationId xmlns:a16="http://schemas.microsoft.com/office/drawing/2014/main" id="{C74571E9-1520-2F5E-944B-743B31FEEA81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84" name="Conector recto 283">
                  <a:extLst>
                    <a:ext uri="{FF2B5EF4-FFF2-40B4-BE49-F238E27FC236}">
                      <a16:creationId xmlns:a16="http://schemas.microsoft.com/office/drawing/2014/main" id="{73EA4B29-42C0-6275-F301-0D0B6A2D7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ector recto 284">
                  <a:extLst>
                    <a:ext uri="{FF2B5EF4-FFF2-40B4-BE49-F238E27FC236}">
                      <a16:creationId xmlns:a16="http://schemas.microsoft.com/office/drawing/2014/main" id="{DEFD6C74-2852-9A98-7E72-935B8DD48F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3" name="Elipse 402">
            <a:extLst>
              <a:ext uri="{FF2B5EF4-FFF2-40B4-BE49-F238E27FC236}">
                <a16:creationId xmlns:a16="http://schemas.microsoft.com/office/drawing/2014/main" id="{32F51DDD-3320-A5D6-F462-AC5743C8A103}"/>
              </a:ext>
            </a:extLst>
          </p:cNvPr>
          <p:cNvSpPr/>
          <p:nvPr/>
        </p:nvSpPr>
        <p:spPr>
          <a:xfrm>
            <a:off x="9607917" y="4246624"/>
            <a:ext cx="722544" cy="452808"/>
          </a:xfrm>
          <a:prstGeom prst="ellipse">
            <a:avLst/>
          </a:prstGeom>
          <a:solidFill>
            <a:srgbClr val="B4E1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/>
            <a:r>
              <a:rPr lang="es-ES_tradnl" sz="1600" b="1">
                <a:solidFill>
                  <a:srgbClr val="FFFFFF"/>
                </a:solidFill>
                <a:latin typeface="Arial"/>
              </a:rPr>
              <a:t>FAK</a:t>
            </a:r>
            <a:endParaRPr lang="es-E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4" name="Elipse 403">
            <a:extLst>
              <a:ext uri="{FF2B5EF4-FFF2-40B4-BE49-F238E27FC236}">
                <a16:creationId xmlns:a16="http://schemas.microsoft.com/office/drawing/2014/main" id="{2C6FE3A0-CB2B-20A8-23D6-436FB6253367}"/>
              </a:ext>
            </a:extLst>
          </p:cNvPr>
          <p:cNvSpPr/>
          <p:nvPr/>
        </p:nvSpPr>
        <p:spPr>
          <a:xfrm>
            <a:off x="7809455" y="4801173"/>
            <a:ext cx="722544" cy="452808"/>
          </a:xfrm>
          <a:prstGeom prst="ellipse">
            <a:avLst/>
          </a:prstGeom>
          <a:solidFill>
            <a:srgbClr val="F141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/>
            <a:r>
              <a:rPr lang="es-ES_tradnl" sz="1600" b="1">
                <a:solidFill>
                  <a:srgbClr val="FFFFFF"/>
                </a:solidFill>
                <a:latin typeface="Arial"/>
              </a:rPr>
              <a:t>Src</a:t>
            </a:r>
            <a:endParaRPr lang="es-ES" sz="16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5" name="Elipse 404">
            <a:extLst>
              <a:ext uri="{FF2B5EF4-FFF2-40B4-BE49-F238E27FC236}">
                <a16:creationId xmlns:a16="http://schemas.microsoft.com/office/drawing/2014/main" id="{F20ABA4A-8A49-D884-50AE-69B7634A5EEB}"/>
              </a:ext>
            </a:extLst>
          </p:cNvPr>
          <p:cNvSpPr/>
          <p:nvPr/>
        </p:nvSpPr>
        <p:spPr>
          <a:xfrm rot="10800000" flipV="1">
            <a:off x="7610877" y="4560712"/>
            <a:ext cx="236824" cy="236824"/>
          </a:xfrm>
          <a:prstGeom prst="ellipse">
            <a:avLst/>
          </a:prstGeom>
          <a:solidFill>
            <a:srgbClr val="FFEF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ES_tradnl" sz="1400">
                <a:solidFill>
                  <a:srgbClr val="6F6F6F"/>
                </a:solidFill>
                <a:latin typeface="Arial"/>
              </a:rPr>
              <a:t>P</a:t>
            </a:r>
            <a:endParaRPr lang="es-ES" sz="1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406" name="Elipse 405">
            <a:extLst>
              <a:ext uri="{FF2B5EF4-FFF2-40B4-BE49-F238E27FC236}">
                <a16:creationId xmlns:a16="http://schemas.microsoft.com/office/drawing/2014/main" id="{B63943AE-98EE-73FD-3791-31E7C181DD69}"/>
              </a:ext>
            </a:extLst>
          </p:cNvPr>
          <p:cNvSpPr/>
          <p:nvPr/>
        </p:nvSpPr>
        <p:spPr>
          <a:xfrm rot="10800000" flipV="1">
            <a:off x="10294979" y="3970856"/>
            <a:ext cx="236824" cy="236824"/>
          </a:xfrm>
          <a:prstGeom prst="ellipse">
            <a:avLst/>
          </a:prstGeom>
          <a:solidFill>
            <a:srgbClr val="FFEF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ES_tradnl" sz="1400">
                <a:solidFill>
                  <a:srgbClr val="6F6F6F"/>
                </a:solidFill>
                <a:latin typeface="Arial"/>
              </a:rPr>
              <a:t>P</a:t>
            </a:r>
            <a:endParaRPr lang="es-ES" sz="1400">
              <a:solidFill>
                <a:srgbClr val="6F6F6F"/>
              </a:solidFill>
              <a:latin typeface="Arial"/>
            </a:endParaRPr>
          </a:p>
        </p:txBody>
      </p:sp>
      <p:cxnSp>
        <p:nvCxnSpPr>
          <p:cNvPr id="407" name="Conector recto de flecha 406">
            <a:extLst>
              <a:ext uri="{FF2B5EF4-FFF2-40B4-BE49-F238E27FC236}">
                <a16:creationId xmlns:a16="http://schemas.microsoft.com/office/drawing/2014/main" id="{BB2FF61D-2FE8-B5E9-8A8D-859C7BEC6A9F}"/>
              </a:ext>
            </a:extLst>
          </p:cNvPr>
          <p:cNvCxnSpPr>
            <a:cxnSpLocks/>
          </p:cNvCxnSpPr>
          <p:nvPr/>
        </p:nvCxnSpPr>
        <p:spPr>
          <a:xfrm>
            <a:off x="8922833" y="3977118"/>
            <a:ext cx="330185" cy="24051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ector recto de flecha 407">
            <a:extLst>
              <a:ext uri="{FF2B5EF4-FFF2-40B4-BE49-F238E27FC236}">
                <a16:creationId xmlns:a16="http://schemas.microsoft.com/office/drawing/2014/main" id="{61E61C2B-0D57-1DCB-DB2E-173CE0A488E9}"/>
              </a:ext>
            </a:extLst>
          </p:cNvPr>
          <p:cNvCxnSpPr>
            <a:cxnSpLocks/>
          </p:cNvCxnSpPr>
          <p:nvPr/>
        </p:nvCxnSpPr>
        <p:spPr>
          <a:xfrm flipV="1">
            <a:off x="8840069" y="4646979"/>
            <a:ext cx="375905" cy="16819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ector recto de flecha 409">
            <a:extLst>
              <a:ext uri="{FF2B5EF4-FFF2-40B4-BE49-F238E27FC236}">
                <a16:creationId xmlns:a16="http://schemas.microsoft.com/office/drawing/2014/main" id="{49FF68F0-DC36-8F18-569F-E0DC25CAEAED}"/>
              </a:ext>
            </a:extLst>
          </p:cNvPr>
          <p:cNvCxnSpPr>
            <a:cxnSpLocks/>
          </p:cNvCxnSpPr>
          <p:nvPr/>
        </p:nvCxnSpPr>
        <p:spPr>
          <a:xfrm>
            <a:off x="8080739" y="3987344"/>
            <a:ext cx="0" cy="60192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CuadroTexto 410">
            <a:extLst>
              <a:ext uri="{FF2B5EF4-FFF2-40B4-BE49-F238E27FC236}">
                <a16:creationId xmlns:a16="http://schemas.microsoft.com/office/drawing/2014/main" id="{14A213E2-1954-5BA9-CCCF-D5B0E19A4F23}"/>
              </a:ext>
            </a:extLst>
          </p:cNvPr>
          <p:cNvSpPr txBox="1"/>
          <p:nvPr/>
        </p:nvSpPr>
        <p:spPr>
          <a:xfrm>
            <a:off x="8917872" y="5655871"/>
            <a:ext cx="211888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467">
                <a:solidFill>
                  <a:srgbClr val="002060"/>
                </a:solidFill>
                <a:latin typeface="Arial"/>
              </a:rPr>
              <a:t>migración</a:t>
            </a:r>
            <a:endParaRPr lang="es-ES" sz="1467">
              <a:solidFill>
                <a:srgbClr val="6F6F6F"/>
              </a:solidFill>
              <a:latin typeface="Arial"/>
            </a:endParaRPr>
          </a:p>
        </p:txBody>
      </p:sp>
      <p:sp>
        <p:nvSpPr>
          <p:cNvPr id="412" name="CuadroTexto 411">
            <a:extLst>
              <a:ext uri="{FF2B5EF4-FFF2-40B4-BE49-F238E27FC236}">
                <a16:creationId xmlns:a16="http://schemas.microsoft.com/office/drawing/2014/main" id="{912E059E-DE80-B0AE-A29B-D326F2BACEBE}"/>
              </a:ext>
            </a:extLst>
          </p:cNvPr>
          <p:cNvSpPr txBox="1"/>
          <p:nvPr/>
        </p:nvSpPr>
        <p:spPr>
          <a:xfrm>
            <a:off x="8731260" y="5168387"/>
            <a:ext cx="249210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467">
                <a:solidFill>
                  <a:srgbClr val="002060"/>
                </a:solidFill>
                <a:latin typeface="Arial"/>
              </a:rPr>
              <a:t>adhesión celular</a:t>
            </a:r>
            <a:endParaRPr lang="es-ES" sz="1467">
              <a:solidFill>
                <a:srgbClr val="6F6F6F"/>
              </a:solidFill>
              <a:latin typeface="Arial"/>
            </a:endParaRPr>
          </a:p>
        </p:txBody>
      </p:sp>
      <p:cxnSp>
        <p:nvCxnSpPr>
          <p:cNvPr id="413" name="Conector recto de flecha 412">
            <a:extLst>
              <a:ext uri="{FF2B5EF4-FFF2-40B4-BE49-F238E27FC236}">
                <a16:creationId xmlns:a16="http://schemas.microsoft.com/office/drawing/2014/main" id="{B72CCEE2-1370-97F0-6363-AFD116BF4CE6}"/>
              </a:ext>
            </a:extLst>
          </p:cNvPr>
          <p:cNvCxnSpPr>
            <a:cxnSpLocks/>
          </p:cNvCxnSpPr>
          <p:nvPr/>
        </p:nvCxnSpPr>
        <p:spPr>
          <a:xfrm>
            <a:off x="8748869" y="5218501"/>
            <a:ext cx="273059" cy="26398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Conector recto de flecha 413">
            <a:extLst>
              <a:ext uri="{FF2B5EF4-FFF2-40B4-BE49-F238E27FC236}">
                <a16:creationId xmlns:a16="http://schemas.microsoft.com/office/drawing/2014/main" id="{37E6B57F-4AA6-591B-6E04-1621D98EBFB4}"/>
              </a:ext>
            </a:extLst>
          </p:cNvPr>
          <p:cNvCxnSpPr>
            <a:cxnSpLocks/>
          </p:cNvCxnSpPr>
          <p:nvPr/>
        </p:nvCxnSpPr>
        <p:spPr>
          <a:xfrm>
            <a:off x="6255102" y="5115817"/>
            <a:ext cx="1315703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Símbolo &quot;No permitido&quot; 414">
            <a:extLst>
              <a:ext uri="{FF2B5EF4-FFF2-40B4-BE49-F238E27FC236}">
                <a16:creationId xmlns:a16="http://schemas.microsoft.com/office/drawing/2014/main" id="{BDE562E8-8C10-0142-F6C8-41B5AE112CC4}"/>
              </a:ext>
            </a:extLst>
          </p:cNvPr>
          <p:cNvSpPr/>
          <p:nvPr/>
        </p:nvSpPr>
        <p:spPr>
          <a:xfrm>
            <a:off x="6537195" y="4827755"/>
            <a:ext cx="611221" cy="611221"/>
          </a:xfrm>
          <a:prstGeom prst="noSmoking">
            <a:avLst>
              <a:gd name="adj" fmla="val 1125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pic>
        <p:nvPicPr>
          <p:cNvPr id="416" name="Imagen 4">
            <a:extLst>
              <a:ext uri="{FF2B5EF4-FFF2-40B4-BE49-F238E27FC236}">
                <a16:creationId xmlns:a16="http://schemas.microsoft.com/office/drawing/2014/main" id="{3ADAD7D6-BCF9-429B-9599-EA400A151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49" y="4743160"/>
            <a:ext cx="1544212" cy="719392"/>
          </a:xfrm>
          <a:prstGeom prst="rect">
            <a:avLst/>
          </a:prstGeom>
        </p:spPr>
      </p:pic>
      <p:sp>
        <p:nvSpPr>
          <p:cNvPr id="417" name="CuadroTexto 416">
            <a:extLst>
              <a:ext uri="{FF2B5EF4-FFF2-40B4-BE49-F238E27FC236}">
                <a16:creationId xmlns:a16="http://schemas.microsoft.com/office/drawing/2014/main" id="{C44BC22C-D900-58DE-34A5-B952E79F8DD8}"/>
              </a:ext>
            </a:extLst>
          </p:cNvPr>
          <p:cNvSpPr txBox="1"/>
          <p:nvPr/>
        </p:nvSpPr>
        <p:spPr>
          <a:xfrm>
            <a:off x="1376634" y="4478725"/>
            <a:ext cx="2118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200">
                <a:solidFill>
                  <a:srgbClr val="F14144"/>
                </a:solidFill>
                <a:latin typeface="Arial"/>
              </a:rPr>
              <a:t>Tirbanibulina</a:t>
            </a:r>
          </a:p>
        </p:txBody>
      </p:sp>
      <p:cxnSp>
        <p:nvCxnSpPr>
          <p:cNvPr id="418" name="Conector recto de flecha 417">
            <a:extLst>
              <a:ext uri="{FF2B5EF4-FFF2-40B4-BE49-F238E27FC236}">
                <a16:creationId xmlns:a16="http://schemas.microsoft.com/office/drawing/2014/main" id="{1190943B-755E-2767-9B22-0B7127306EDF}"/>
              </a:ext>
            </a:extLst>
          </p:cNvPr>
          <p:cNvCxnSpPr>
            <a:cxnSpLocks/>
          </p:cNvCxnSpPr>
          <p:nvPr/>
        </p:nvCxnSpPr>
        <p:spPr>
          <a:xfrm>
            <a:off x="3041025" y="5124852"/>
            <a:ext cx="102560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2" name="Grupo 421">
            <a:extLst>
              <a:ext uri="{FF2B5EF4-FFF2-40B4-BE49-F238E27FC236}">
                <a16:creationId xmlns:a16="http://schemas.microsoft.com/office/drawing/2014/main" id="{3D918DA1-01B1-DCB1-6DB3-24BDD9A97846}"/>
              </a:ext>
            </a:extLst>
          </p:cNvPr>
          <p:cNvGrpSpPr/>
          <p:nvPr/>
        </p:nvGrpSpPr>
        <p:grpSpPr>
          <a:xfrm>
            <a:off x="4668064" y="3069262"/>
            <a:ext cx="1437553" cy="591508"/>
            <a:chOff x="4159270" y="2156251"/>
            <a:chExt cx="1078165" cy="443631"/>
          </a:xfrm>
        </p:grpSpPr>
        <p:grpSp>
          <p:nvGrpSpPr>
            <p:cNvPr id="423" name="Grupo 422">
              <a:extLst>
                <a:ext uri="{FF2B5EF4-FFF2-40B4-BE49-F238E27FC236}">
                  <a16:creationId xmlns:a16="http://schemas.microsoft.com/office/drawing/2014/main" id="{22E59A5E-6221-7739-0E6B-C0C652CAF310}"/>
                </a:ext>
              </a:extLst>
            </p:cNvPr>
            <p:cNvGrpSpPr/>
            <p:nvPr/>
          </p:nvGrpSpPr>
          <p:grpSpPr>
            <a:xfrm>
              <a:off x="4159270" y="2156251"/>
              <a:ext cx="84667" cy="216134"/>
              <a:chOff x="4163434" y="2317534"/>
              <a:chExt cx="84667" cy="216134"/>
            </a:xfrm>
          </p:grpSpPr>
          <p:sp>
            <p:nvSpPr>
              <p:cNvPr id="516" name="Elipse 515">
                <a:extLst>
                  <a:ext uri="{FF2B5EF4-FFF2-40B4-BE49-F238E27FC236}">
                    <a16:creationId xmlns:a16="http://schemas.microsoft.com/office/drawing/2014/main" id="{3ACA2559-C1A3-9F79-5DCF-2832F651FDB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17" name="Conector recto 516">
                <a:extLst>
                  <a:ext uri="{FF2B5EF4-FFF2-40B4-BE49-F238E27FC236}">
                    <a16:creationId xmlns:a16="http://schemas.microsoft.com/office/drawing/2014/main" id="{7655C310-9A66-9EEF-6E3F-58D7A8F941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ector recto 517">
                <a:extLst>
                  <a:ext uri="{FF2B5EF4-FFF2-40B4-BE49-F238E27FC236}">
                    <a16:creationId xmlns:a16="http://schemas.microsoft.com/office/drawing/2014/main" id="{EAA10BF9-E4CA-C335-FC09-3B3D149512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upo 423">
              <a:extLst>
                <a:ext uri="{FF2B5EF4-FFF2-40B4-BE49-F238E27FC236}">
                  <a16:creationId xmlns:a16="http://schemas.microsoft.com/office/drawing/2014/main" id="{D141C56B-D5F3-D99D-FD42-C7482E1AB662}"/>
                </a:ext>
              </a:extLst>
            </p:cNvPr>
            <p:cNvGrpSpPr/>
            <p:nvPr/>
          </p:nvGrpSpPr>
          <p:grpSpPr>
            <a:xfrm>
              <a:off x="4339906" y="2156251"/>
              <a:ext cx="84667" cy="216134"/>
              <a:chOff x="4163434" y="2317534"/>
              <a:chExt cx="84667" cy="216134"/>
            </a:xfrm>
          </p:grpSpPr>
          <p:sp>
            <p:nvSpPr>
              <p:cNvPr id="513" name="Elipse 512">
                <a:extLst>
                  <a:ext uri="{FF2B5EF4-FFF2-40B4-BE49-F238E27FC236}">
                    <a16:creationId xmlns:a16="http://schemas.microsoft.com/office/drawing/2014/main" id="{5617B11E-4ABA-416A-703E-6AF848A7158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14" name="Conector recto 513">
                <a:extLst>
                  <a:ext uri="{FF2B5EF4-FFF2-40B4-BE49-F238E27FC236}">
                    <a16:creationId xmlns:a16="http://schemas.microsoft.com/office/drawing/2014/main" id="{839176DA-B150-1E52-865A-E6115181C8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ector recto 514">
                <a:extLst>
                  <a:ext uri="{FF2B5EF4-FFF2-40B4-BE49-F238E27FC236}">
                    <a16:creationId xmlns:a16="http://schemas.microsoft.com/office/drawing/2014/main" id="{BE3EC85F-08F9-EDEA-7EAA-0F1EA9490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5" name="Grupo 424">
              <a:extLst>
                <a:ext uri="{FF2B5EF4-FFF2-40B4-BE49-F238E27FC236}">
                  <a16:creationId xmlns:a16="http://schemas.microsoft.com/office/drawing/2014/main" id="{837B23F4-A96A-54C0-05B2-9D46B24CFFC4}"/>
                </a:ext>
              </a:extLst>
            </p:cNvPr>
            <p:cNvGrpSpPr/>
            <p:nvPr/>
          </p:nvGrpSpPr>
          <p:grpSpPr>
            <a:xfrm>
              <a:off x="4430224" y="2156251"/>
              <a:ext cx="84667" cy="216134"/>
              <a:chOff x="4163434" y="2317534"/>
              <a:chExt cx="84667" cy="216134"/>
            </a:xfrm>
          </p:grpSpPr>
          <p:sp>
            <p:nvSpPr>
              <p:cNvPr id="510" name="Elipse 509">
                <a:extLst>
                  <a:ext uri="{FF2B5EF4-FFF2-40B4-BE49-F238E27FC236}">
                    <a16:creationId xmlns:a16="http://schemas.microsoft.com/office/drawing/2014/main" id="{5060A62C-CAD5-EDC6-D241-A8439DD96BC5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11" name="Conector recto 510">
                <a:extLst>
                  <a:ext uri="{FF2B5EF4-FFF2-40B4-BE49-F238E27FC236}">
                    <a16:creationId xmlns:a16="http://schemas.microsoft.com/office/drawing/2014/main" id="{BD6217F0-4573-460C-11A2-423030FE2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ector recto 511">
                <a:extLst>
                  <a:ext uri="{FF2B5EF4-FFF2-40B4-BE49-F238E27FC236}">
                    <a16:creationId xmlns:a16="http://schemas.microsoft.com/office/drawing/2014/main" id="{2463E19B-BE56-8F95-7486-912BFE6DFF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6" name="Grupo 425">
              <a:extLst>
                <a:ext uri="{FF2B5EF4-FFF2-40B4-BE49-F238E27FC236}">
                  <a16:creationId xmlns:a16="http://schemas.microsoft.com/office/drawing/2014/main" id="{4E11E6B2-816D-4107-9571-FD5F86B0D4AA}"/>
                </a:ext>
              </a:extLst>
            </p:cNvPr>
            <p:cNvGrpSpPr/>
            <p:nvPr/>
          </p:nvGrpSpPr>
          <p:grpSpPr>
            <a:xfrm>
              <a:off x="4520542" y="2156251"/>
              <a:ext cx="84667" cy="216134"/>
              <a:chOff x="4163434" y="2317534"/>
              <a:chExt cx="84667" cy="216134"/>
            </a:xfrm>
          </p:grpSpPr>
          <p:sp>
            <p:nvSpPr>
              <p:cNvPr id="507" name="Elipse 506">
                <a:extLst>
                  <a:ext uri="{FF2B5EF4-FFF2-40B4-BE49-F238E27FC236}">
                    <a16:creationId xmlns:a16="http://schemas.microsoft.com/office/drawing/2014/main" id="{2C8E0F5D-F520-99AB-25CE-989BFBE8B38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08" name="Conector recto 507">
                <a:extLst>
                  <a:ext uri="{FF2B5EF4-FFF2-40B4-BE49-F238E27FC236}">
                    <a16:creationId xmlns:a16="http://schemas.microsoft.com/office/drawing/2014/main" id="{88619D7D-AE3A-2D0E-7DC1-936D9C6DD9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ector recto 508">
                <a:extLst>
                  <a:ext uri="{FF2B5EF4-FFF2-40B4-BE49-F238E27FC236}">
                    <a16:creationId xmlns:a16="http://schemas.microsoft.com/office/drawing/2014/main" id="{AE78D079-8D99-C88B-AD29-5C7B1EC310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7" name="Grupo 426">
              <a:extLst>
                <a:ext uri="{FF2B5EF4-FFF2-40B4-BE49-F238E27FC236}">
                  <a16:creationId xmlns:a16="http://schemas.microsoft.com/office/drawing/2014/main" id="{0DD9DD25-F358-F6AA-7B01-4924A2D25E8C}"/>
                </a:ext>
              </a:extLst>
            </p:cNvPr>
            <p:cNvGrpSpPr/>
            <p:nvPr/>
          </p:nvGrpSpPr>
          <p:grpSpPr>
            <a:xfrm>
              <a:off x="4249588" y="2156251"/>
              <a:ext cx="84667" cy="216134"/>
              <a:chOff x="4163434" y="2317534"/>
              <a:chExt cx="84667" cy="216134"/>
            </a:xfrm>
          </p:grpSpPr>
          <p:sp>
            <p:nvSpPr>
              <p:cNvPr id="504" name="Elipse 503">
                <a:extLst>
                  <a:ext uri="{FF2B5EF4-FFF2-40B4-BE49-F238E27FC236}">
                    <a16:creationId xmlns:a16="http://schemas.microsoft.com/office/drawing/2014/main" id="{BB540304-5192-B1A8-5F10-7EC69261A5F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05" name="Conector recto 504">
                <a:extLst>
                  <a:ext uri="{FF2B5EF4-FFF2-40B4-BE49-F238E27FC236}">
                    <a16:creationId xmlns:a16="http://schemas.microsoft.com/office/drawing/2014/main" id="{9E53417E-EE7F-626D-9775-1D911E8037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ector recto 505">
                <a:extLst>
                  <a:ext uri="{FF2B5EF4-FFF2-40B4-BE49-F238E27FC236}">
                    <a16:creationId xmlns:a16="http://schemas.microsoft.com/office/drawing/2014/main" id="{78E042C4-305A-BFA4-5364-B28240A0D4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upo 427">
              <a:extLst>
                <a:ext uri="{FF2B5EF4-FFF2-40B4-BE49-F238E27FC236}">
                  <a16:creationId xmlns:a16="http://schemas.microsoft.com/office/drawing/2014/main" id="{55885544-26C1-DFFE-9F85-C38A31DDEACE}"/>
                </a:ext>
              </a:extLst>
            </p:cNvPr>
            <p:cNvGrpSpPr/>
            <p:nvPr/>
          </p:nvGrpSpPr>
          <p:grpSpPr>
            <a:xfrm>
              <a:off x="4610860" y="2156251"/>
              <a:ext cx="84667" cy="216134"/>
              <a:chOff x="4163434" y="2317534"/>
              <a:chExt cx="84667" cy="216134"/>
            </a:xfrm>
          </p:grpSpPr>
          <p:sp>
            <p:nvSpPr>
              <p:cNvPr id="501" name="Elipse 500">
                <a:extLst>
                  <a:ext uri="{FF2B5EF4-FFF2-40B4-BE49-F238E27FC236}">
                    <a16:creationId xmlns:a16="http://schemas.microsoft.com/office/drawing/2014/main" id="{91EF8EBE-6430-F5AA-9E5C-6BA647EAF1A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02" name="Conector recto 501">
                <a:extLst>
                  <a:ext uri="{FF2B5EF4-FFF2-40B4-BE49-F238E27FC236}">
                    <a16:creationId xmlns:a16="http://schemas.microsoft.com/office/drawing/2014/main" id="{8F1A5F2A-675D-9A69-E1F3-617B3391C2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ector recto 502">
                <a:extLst>
                  <a:ext uri="{FF2B5EF4-FFF2-40B4-BE49-F238E27FC236}">
                    <a16:creationId xmlns:a16="http://schemas.microsoft.com/office/drawing/2014/main" id="{BB0C1973-711D-573E-1567-7CE68EDE32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9" name="Grupo 428">
              <a:extLst>
                <a:ext uri="{FF2B5EF4-FFF2-40B4-BE49-F238E27FC236}">
                  <a16:creationId xmlns:a16="http://schemas.microsoft.com/office/drawing/2014/main" id="{3A9311AF-2F50-F97A-6A56-DB0FEE59F8F5}"/>
                </a:ext>
              </a:extLst>
            </p:cNvPr>
            <p:cNvGrpSpPr/>
            <p:nvPr/>
          </p:nvGrpSpPr>
          <p:grpSpPr>
            <a:xfrm>
              <a:off x="4791496" y="2156251"/>
              <a:ext cx="84667" cy="216134"/>
              <a:chOff x="4163434" y="2317534"/>
              <a:chExt cx="84667" cy="216134"/>
            </a:xfrm>
          </p:grpSpPr>
          <p:sp>
            <p:nvSpPr>
              <p:cNvPr id="498" name="Elipse 497">
                <a:extLst>
                  <a:ext uri="{FF2B5EF4-FFF2-40B4-BE49-F238E27FC236}">
                    <a16:creationId xmlns:a16="http://schemas.microsoft.com/office/drawing/2014/main" id="{28E5E3C9-43F7-E87D-9C0F-E95D81CB115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9" name="Conector recto 498">
                <a:extLst>
                  <a:ext uri="{FF2B5EF4-FFF2-40B4-BE49-F238E27FC236}">
                    <a16:creationId xmlns:a16="http://schemas.microsoft.com/office/drawing/2014/main" id="{DDEA22E1-5053-EE43-205A-BC0E211C2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ector recto 499">
                <a:extLst>
                  <a:ext uri="{FF2B5EF4-FFF2-40B4-BE49-F238E27FC236}">
                    <a16:creationId xmlns:a16="http://schemas.microsoft.com/office/drawing/2014/main" id="{66FC22EC-EAEB-4108-7515-72C6EC8B4B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0" name="Grupo 429">
              <a:extLst>
                <a:ext uri="{FF2B5EF4-FFF2-40B4-BE49-F238E27FC236}">
                  <a16:creationId xmlns:a16="http://schemas.microsoft.com/office/drawing/2014/main" id="{A2FAE732-EBF0-D2D6-1375-8860663ACE1D}"/>
                </a:ext>
              </a:extLst>
            </p:cNvPr>
            <p:cNvGrpSpPr/>
            <p:nvPr/>
          </p:nvGrpSpPr>
          <p:grpSpPr>
            <a:xfrm>
              <a:off x="4881814" y="2156251"/>
              <a:ext cx="84667" cy="216134"/>
              <a:chOff x="4163434" y="2317534"/>
              <a:chExt cx="84667" cy="216134"/>
            </a:xfrm>
          </p:grpSpPr>
          <p:sp>
            <p:nvSpPr>
              <p:cNvPr id="495" name="Elipse 494">
                <a:extLst>
                  <a:ext uri="{FF2B5EF4-FFF2-40B4-BE49-F238E27FC236}">
                    <a16:creationId xmlns:a16="http://schemas.microsoft.com/office/drawing/2014/main" id="{F4FBC204-33CE-D48A-8EF9-7E6D86552E5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6" name="Conector recto 495">
                <a:extLst>
                  <a:ext uri="{FF2B5EF4-FFF2-40B4-BE49-F238E27FC236}">
                    <a16:creationId xmlns:a16="http://schemas.microsoft.com/office/drawing/2014/main" id="{8D3FEA3B-32F3-6006-216C-48E98C7617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ector recto 496">
                <a:extLst>
                  <a:ext uri="{FF2B5EF4-FFF2-40B4-BE49-F238E27FC236}">
                    <a16:creationId xmlns:a16="http://schemas.microsoft.com/office/drawing/2014/main" id="{A1442A0B-ACDF-BB54-9452-CB5C09DE17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1" name="Grupo 430">
              <a:extLst>
                <a:ext uri="{FF2B5EF4-FFF2-40B4-BE49-F238E27FC236}">
                  <a16:creationId xmlns:a16="http://schemas.microsoft.com/office/drawing/2014/main" id="{8105DB36-5E33-FE39-B765-5B5D02F54892}"/>
                </a:ext>
              </a:extLst>
            </p:cNvPr>
            <p:cNvGrpSpPr/>
            <p:nvPr/>
          </p:nvGrpSpPr>
          <p:grpSpPr>
            <a:xfrm>
              <a:off x="4972132" y="2156251"/>
              <a:ext cx="84667" cy="216134"/>
              <a:chOff x="4163434" y="2317534"/>
              <a:chExt cx="84667" cy="216134"/>
            </a:xfrm>
          </p:grpSpPr>
          <p:sp>
            <p:nvSpPr>
              <p:cNvPr id="492" name="Elipse 491">
                <a:extLst>
                  <a:ext uri="{FF2B5EF4-FFF2-40B4-BE49-F238E27FC236}">
                    <a16:creationId xmlns:a16="http://schemas.microsoft.com/office/drawing/2014/main" id="{5EBC6EC4-BCA2-4A4E-D717-507B56175EA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3" name="Conector recto 492">
                <a:extLst>
                  <a:ext uri="{FF2B5EF4-FFF2-40B4-BE49-F238E27FC236}">
                    <a16:creationId xmlns:a16="http://schemas.microsoft.com/office/drawing/2014/main" id="{B3C12A01-2B76-7779-DF0C-A95C7F0FD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ector recto 493">
                <a:extLst>
                  <a:ext uri="{FF2B5EF4-FFF2-40B4-BE49-F238E27FC236}">
                    <a16:creationId xmlns:a16="http://schemas.microsoft.com/office/drawing/2014/main" id="{E5B1E15B-C736-03D2-92B7-B0B0A9FA96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2" name="Grupo 431">
              <a:extLst>
                <a:ext uri="{FF2B5EF4-FFF2-40B4-BE49-F238E27FC236}">
                  <a16:creationId xmlns:a16="http://schemas.microsoft.com/office/drawing/2014/main" id="{B8F1FFE5-3007-9715-FF37-D78911B2DE4B}"/>
                </a:ext>
              </a:extLst>
            </p:cNvPr>
            <p:cNvGrpSpPr/>
            <p:nvPr/>
          </p:nvGrpSpPr>
          <p:grpSpPr>
            <a:xfrm>
              <a:off x="4701178" y="2156251"/>
              <a:ext cx="84667" cy="216134"/>
              <a:chOff x="4163434" y="2317534"/>
              <a:chExt cx="84667" cy="216134"/>
            </a:xfrm>
          </p:grpSpPr>
          <p:sp>
            <p:nvSpPr>
              <p:cNvPr id="489" name="Elipse 488">
                <a:extLst>
                  <a:ext uri="{FF2B5EF4-FFF2-40B4-BE49-F238E27FC236}">
                    <a16:creationId xmlns:a16="http://schemas.microsoft.com/office/drawing/2014/main" id="{377A14FF-91A1-6892-8CE9-8C5EBA5ADB6D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0" name="Conector recto 489">
                <a:extLst>
                  <a:ext uri="{FF2B5EF4-FFF2-40B4-BE49-F238E27FC236}">
                    <a16:creationId xmlns:a16="http://schemas.microsoft.com/office/drawing/2014/main" id="{DE9C956C-F4F7-6DFE-63F4-934EA3143B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ector recto 490">
                <a:extLst>
                  <a:ext uri="{FF2B5EF4-FFF2-40B4-BE49-F238E27FC236}">
                    <a16:creationId xmlns:a16="http://schemas.microsoft.com/office/drawing/2014/main" id="{2565C3DA-0BBA-AD1C-876D-B6D4D9F6FF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3" name="Grupo 432">
              <a:extLst>
                <a:ext uri="{FF2B5EF4-FFF2-40B4-BE49-F238E27FC236}">
                  <a16:creationId xmlns:a16="http://schemas.microsoft.com/office/drawing/2014/main" id="{FE76DE3E-28F1-F284-72A8-508E0491A32F}"/>
                </a:ext>
              </a:extLst>
            </p:cNvPr>
            <p:cNvGrpSpPr/>
            <p:nvPr/>
          </p:nvGrpSpPr>
          <p:grpSpPr>
            <a:xfrm>
              <a:off x="5062450" y="2156251"/>
              <a:ext cx="84667" cy="216134"/>
              <a:chOff x="4163434" y="2317534"/>
              <a:chExt cx="84667" cy="216134"/>
            </a:xfrm>
          </p:grpSpPr>
          <p:sp>
            <p:nvSpPr>
              <p:cNvPr id="486" name="Elipse 485">
                <a:extLst>
                  <a:ext uri="{FF2B5EF4-FFF2-40B4-BE49-F238E27FC236}">
                    <a16:creationId xmlns:a16="http://schemas.microsoft.com/office/drawing/2014/main" id="{FF3062F4-70C9-0C3C-8142-DE91832CEDA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87" name="Conector recto 486">
                <a:extLst>
                  <a:ext uri="{FF2B5EF4-FFF2-40B4-BE49-F238E27FC236}">
                    <a16:creationId xmlns:a16="http://schemas.microsoft.com/office/drawing/2014/main" id="{370A9170-6DF1-62B6-52F0-DBECCD98C7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ector recto 487">
                <a:extLst>
                  <a:ext uri="{FF2B5EF4-FFF2-40B4-BE49-F238E27FC236}">
                    <a16:creationId xmlns:a16="http://schemas.microsoft.com/office/drawing/2014/main" id="{656E968E-43DB-49F8-993E-A2B7514FDF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4" name="Grupo 433">
              <a:extLst>
                <a:ext uri="{FF2B5EF4-FFF2-40B4-BE49-F238E27FC236}">
                  <a16:creationId xmlns:a16="http://schemas.microsoft.com/office/drawing/2014/main" id="{3EF6FFC7-8F08-2894-10C4-462BBC780FFA}"/>
                </a:ext>
              </a:extLst>
            </p:cNvPr>
            <p:cNvGrpSpPr/>
            <p:nvPr/>
          </p:nvGrpSpPr>
          <p:grpSpPr>
            <a:xfrm>
              <a:off x="5152768" y="2156251"/>
              <a:ext cx="84667" cy="216134"/>
              <a:chOff x="4163434" y="2317534"/>
              <a:chExt cx="84667" cy="216134"/>
            </a:xfrm>
          </p:grpSpPr>
          <p:sp>
            <p:nvSpPr>
              <p:cNvPr id="483" name="Elipse 482">
                <a:extLst>
                  <a:ext uri="{FF2B5EF4-FFF2-40B4-BE49-F238E27FC236}">
                    <a16:creationId xmlns:a16="http://schemas.microsoft.com/office/drawing/2014/main" id="{DC16C6A8-B387-FACE-A327-A0C823C60DA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84" name="Conector recto 483">
                <a:extLst>
                  <a:ext uri="{FF2B5EF4-FFF2-40B4-BE49-F238E27FC236}">
                    <a16:creationId xmlns:a16="http://schemas.microsoft.com/office/drawing/2014/main" id="{3F534BAB-3F18-62F9-8CF3-14522E7C0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ector recto 484">
                <a:extLst>
                  <a:ext uri="{FF2B5EF4-FFF2-40B4-BE49-F238E27FC236}">
                    <a16:creationId xmlns:a16="http://schemas.microsoft.com/office/drawing/2014/main" id="{22135401-0A92-6B1E-BFC2-3953AC14C3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5" name="Grupo 434">
              <a:extLst>
                <a:ext uri="{FF2B5EF4-FFF2-40B4-BE49-F238E27FC236}">
                  <a16:creationId xmlns:a16="http://schemas.microsoft.com/office/drawing/2014/main" id="{CBF3FB6A-090D-1CA8-A2C0-798D860664B5}"/>
                </a:ext>
              </a:extLst>
            </p:cNvPr>
            <p:cNvGrpSpPr/>
            <p:nvPr/>
          </p:nvGrpSpPr>
          <p:grpSpPr>
            <a:xfrm flipV="1">
              <a:off x="4159270" y="2383748"/>
              <a:ext cx="84667" cy="216134"/>
              <a:chOff x="4163434" y="2317534"/>
              <a:chExt cx="84667" cy="216134"/>
            </a:xfrm>
          </p:grpSpPr>
          <p:sp>
            <p:nvSpPr>
              <p:cNvPr id="480" name="Elipse 479">
                <a:extLst>
                  <a:ext uri="{FF2B5EF4-FFF2-40B4-BE49-F238E27FC236}">
                    <a16:creationId xmlns:a16="http://schemas.microsoft.com/office/drawing/2014/main" id="{627ED669-6815-1CC3-5C78-0D601AC573C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81" name="Conector recto 480">
                <a:extLst>
                  <a:ext uri="{FF2B5EF4-FFF2-40B4-BE49-F238E27FC236}">
                    <a16:creationId xmlns:a16="http://schemas.microsoft.com/office/drawing/2014/main" id="{2CC8AE97-5513-158A-0B54-D944929102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ector recto 481">
                <a:extLst>
                  <a:ext uri="{FF2B5EF4-FFF2-40B4-BE49-F238E27FC236}">
                    <a16:creationId xmlns:a16="http://schemas.microsoft.com/office/drawing/2014/main" id="{5EC8AA12-18C8-2016-7DD2-94B0FF9387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Grupo 435">
              <a:extLst>
                <a:ext uri="{FF2B5EF4-FFF2-40B4-BE49-F238E27FC236}">
                  <a16:creationId xmlns:a16="http://schemas.microsoft.com/office/drawing/2014/main" id="{E954675B-83B6-84E1-28A2-10E7CBDF4119}"/>
                </a:ext>
              </a:extLst>
            </p:cNvPr>
            <p:cNvGrpSpPr/>
            <p:nvPr/>
          </p:nvGrpSpPr>
          <p:grpSpPr>
            <a:xfrm flipV="1">
              <a:off x="4339906" y="2383748"/>
              <a:ext cx="84667" cy="216134"/>
              <a:chOff x="4163434" y="2317534"/>
              <a:chExt cx="84667" cy="216134"/>
            </a:xfrm>
          </p:grpSpPr>
          <p:sp>
            <p:nvSpPr>
              <p:cNvPr id="477" name="Elipse 476">
                <a:extLst>
                  <a:ext uri="{FF2B5EF4-FFF2-40B4-BE49-F238E27FC236}">
                    <a16:creationId xmlns:a16="http://schemas.microsoft.com/office/drawing/2014/main" id="{32E58D87-4C7F-7C05-1F34-F28D175F65B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78" name="Conector recto 477">
                <a:extLst>
                  <a:ext uri="{FF2B5EF4-FFF2-40B4-BE49-F238E27FC236}">
                    <a16:creationId xmlns:a16="http://schemas.microsoft.com/office/drawing/2014/main" id="{99F1BABC-4AD2-967E-22BD-22499EB54E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Conector recto 478">
                <a:extLst>
                  <a:ext uri="{FF2B5EF4-FFF2-40B4-BE49-F238E27FC236}">
                    <a16:creationId xmlns:a16="http://schemas.microsoft.com/office/drawing/2014/main" id="{E3A6AA5F-30ED-4ED5-F98B-6A92973B99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7" name="Grupo 436">
              <a:extLst>
                <a:ext uri="{FF2B5EF4-FFF2-40B4-BE49-F238E27FC236}">
                  <a16:creationId xmlns:a16="http://schemas.microsoft.com/office/drawing/2014/main" id="{724E14EB-4D7D-44A3-5A44-37D14308FE2D}"/>
                </a:ext>
              </a:extLst>
            </p:cNvPr>
            <p:cNvGrpSpPr/>
            <p:nvPr/>
          </p:nvGrpSpPr>
          <p:grpSpPr>
            <a:xfrm flipV="1">
              <a:off x="4430224" y="2383748"/>
              <a:ext cx="84667" cy="216134"/>
              <a:chOff x="4163434" y="2317534"/>
              <a:chExt cx="84667" cy="216134"/>
            </a:xfrm>
          </p:grpSpPr>
          <p:sp>
            <p:nvSpPr>
              <p:cNvPr id="474" name="Elipse 473">
                <a:extLst>
                  <a:ext uri="{FF2B5EF4-FFF2-40B4-BE49-F238E27FC236}">
                    <a16:creationId xmlns:a16="http://schemas.microsoft.com/office/drawing/2014/main" id="{F597DE74-6771-8310-921A-DCB462D510B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75" name="Conector recto 474">
                <a:extLst>
                  <a:ext uri="{FF2B5EF4-FFF2-40B4-BE49-F238E27FC236}">
                    <a16:creationId xmlns:a16="http://schemas.microsoft.com/office/drawing/2014/main" id="{7624385B-D0E3-DC42-E3B1-EE6C99061C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ector recto 475">
                <a:extLst>
                  <a:ext uri="{FF2B5EF4-FFF2-40B4-BE49-F238E27FC236}">
                    <a16:creationId xmlns:a16="http://schemas.microsoft.com/office/drawing/2014/main" id="{BBD6A70C-AF93-B2B8-4D33-904DF41FCE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8" name="Grupo 437">
              <a:extLst>
                <a:ext uri="{FF2B5EF4-FFF2-40B4-BE49-F238E27FC236}">
                  <a16:creationId xmlns:a16="http://schemas.microsoft.com/office/drawing/2014/main" id="{DB5FCCDA-8579-0C69-99DE-144FFEBF2327}"/>
                </a:ext>
              </a:extLst>
            </p:cNvPr>
            <p:cNvGrpSpPr/>
            <p:nvPr/>
          </p:nvGrpSpPr>
          <p:grpSpPr>
            <a:xfrm flipV="1">
              <a:off x="4520542" y="2383748"/>
              <a:ext cx="84667" cy="216134"/>
              <a:chOff x="4163434" y="2317534"/>
              <a:chExt cx="84667" cy="216134"/>
            </a:xfrm>
          </p:grpSpPr>
          <p:sp>
            <p:nvSpPr>
              <p:cNvPr id="471" name="Elipse 470">
                <a:extLst>
                  <a:ext uri="{FF2B5EF4-FFF2-40B4-BE49-F238E27FC236}">
                    <a16:creationId xmlns:a16="http://schemas.microsoft.com/office/drawing/2014/main" id="{34C0B492-A068-8C1A-CA72-9E8CCE95399A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72" name="Conector recto 471">
                <a:extLst>
                  <a:ext uri="{FF2B5EF4-FFF2-40B4-BE49-F238E27FC236}">
                    <a16:creationId xmlns:a16="http://schemas.microsoft.com/office/drawing/2014/main" id="{16540D46-4699-B028-764E-B5926278DA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ector recto 472">
                <a:extLst>
                  <a:ext uri="{FF2B5EF4-FFF2-40B4-BE49-F238E27FC236}">
                    <a16:creationId xmlns:a16="http://schemas.microsoft.com/office/drawing/2014/main" id="{AC8CF988-F7F3-1535-EE8D-E8E8741B83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upo 438">
              <a:extLst>
                <a:ext uri="{FF2B5EF4-FFF2-40B4-BE49-F238E27FC236}">
                  <a16:creationId xmlns:a16="http://schemas.microsoft.com/office/drawing/2014/main" id="{CB464825-7135-73B5-B48D-7C8B13DBF83C}"/>
                </a:ext>
              </a:extLst>
            </p:cNvPr>
            <p:cNvGrpSpPr/>
            <p:nvPr/>
          </p:nvGrpSpPr>
          <p:grpSpPr>
            <a:xfrm flipV="1">
              <a:off x="4249588" y="2383748"/>
              <a:ext cx="84667" cy="216134"/>
              <a:chOff x="4163434" y="2317534"/>
              <a:chExt cx="84667" cy="216134"/>
            </a:xfrm>
          </p:grpSpPr>
          <p:sp>
            <p:nvSpPr>
              <p:cNvPr id="468" name="Elipse 467">
                <a:extLst>
                  <a:ext uri="{FF2B5EF4-FFF2-40B4-BE49-F238E27FC236}">
                    <a16:creationId xmlns:a16="http://schemas.microsoft.com/office/drawing/2014/main" id="{628BC7FF-896E-6528-7683-1A08497218E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9" name="Conector recto 468">
                <a:extLst>
                  <a:ext uri="{FF2B5EF4-FFF2-40B4-BE49-F238E27FC236}">
                    <a16:creationId xmlns:a16="http://schemas.microsoft.com/office/drawing/2014/main" id="{8DB13995-8667-4D67-0836-0743D37286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ector recto 469">
                <a:extLst>
                  <a:ext uri="{FF2B5EF4-FFF2-40B4-BE49-F238E27FC236}">
                    <a16:creationId xmlns:a16="http://schemas.microsoft.com/office/drawing/2014/main" id="{89199F3D-E079-EB60-9CC9-684D3EC2D5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0" name="Grupo 439">
              <a:extLst>
                <a:ext uri="{FF2B5EF4-FFF2-40B4-BE49-F238E27FC236}">
                  <a16:creationId xmlns:a16="http://schemas.microsoft.com/office/drawing/2014/main" id="{57297EFF-1B87-6BD9-5550-A7533D25CC0D}"/>
                </a:ext>
              </a:extLst>
            </p:cNvPr>
            <p:cNvGrpSpPr/>
            <p:nvPr/>
          </p:nvGrpSpPr>
          <p:grpSpPr>
            <a:xfrm flipV="1">
              <a:off x="4610860" y="2383748"/>
              <a:ext cx="84667" cy="216134"/>
              <a:chOff x="4163434" y="2317534"/>
              <a:chExt cx="84667" cy="216134"/>
            </a:xfrm>
          </p:grpSpPr>
          <p:sp>
            <p:nvSpPr>
              <p:cNvPr id="465" name="Elipse 464">
                <a:extLst>
                  <a:ext uri="{FF2B5EF4-FFF2-40B4-BE49-F238E27FC236}">
                    <a16:creationId xmlns:a16="http://schemas.microsoft.com/office/drawing/2014/main" id="{C7098972-7B3B-8CD8-F6CD-1DE81EC93E9C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6" name="Conector recto 465">
                <a:extLst>
                  <a:ext uri="{FF2B5EF4-FFF2-40B4-BE49-F238E27FC236}">
                    <a16:creationId xmlns:a16="http://schemas.microsoft.com/office/drawing/2014/main" id="{0D2FB6F4-20DA-FDF4-2F97-3AE6FBB71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ector recto 466">
                <a:extLst>
                  <a:ext uri="{FF2B5EF4-FFF2-40B4-BE49-F238E27FC236}">
                    <a16:creationId xmlns:a16="http://schemas.microsoft.com/office/drawing/2014/main" id="{528FB248-FAFF-286A-B163-97F4CCD3E9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1" name="Grupo 440">
              <a:extLst>
                <a:ext uri="{FF2B5EF4-FFF2-40B4-BE49-F238E27FC236}">
                  <a16:creationId xmlns:a16="http://schemas.microsoft.com/office/drawing/2014/main" id="{EDEF328D-ED22-7DC6-C654-B01371CDF479}"/>
                </a:ext>
              </a:extLst>
            </p:cNvPr>
            <p:cNvGrpSpPr/>
            <p:nvPr/>
          </p:nvGrpSpPr>
          <p:grpSpPr>
            <a:xfrm flipV="1">
              <a:off x="4791496" y="2383748"/>
              <a:ext cx="84667" cy="216134"/>
              <a:chOff x="4163434" y="2317534"/>
              <a:chExt cx="84667" cy="216134"/>
            </a:xfrm>
          </p:grpSpPr>
          <p:sp>
            <p:nvSpPr>
              <p:cNvPr id="462" name="Elipse 461">
                <a:extLst>
                  <a:ext uri="{FF2B5EF4-FFF2-40B4-BE49-F238E27FC236}">
                    <a16:creationId xmlns:a16="http://schemas.microsoft.com/office/drawing/2014/main" id="{CF117CAE-4979-3906-B065-6B73E27F1F3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3" name="Conector recto 462">
                <a:extLst>
                  <a:ext uri="{FF2B5EF4-FFF2-40B4-BE49-F238E27FC236}">
                    <a16:creationId xmlns:a16="http://schemas.microsoft.com/office/drawing/2014/main" id="{177AC41B-1531-4E4C-7138-2C5B388702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ector recto 463">
                <a:extLst>
                  <a:ext uri="{FF2B5EF4-FFF2-40B4-BE49-F238E27FC236}">
                    <a16:creationId xmlns:a16="http://schemas.microsoft.com/office/drawing/2014/main" id="{4F89BE20-39E6-58F9-A954-5A0B5853A8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2" name="Grupo 441">
              <a:extLst>
                <a:ext uri="{FF2B5EF4-FFF2-40B4-BE49-F238E27FC236}">
                  <a16:creationId xmlns:a16="http://schemas.microsoft.com/office/drawing/2014/main" id="{5BC2673B-5E9D-FD05-AF4C-BA494669B27E}"/>
                </a:ext>
              </a:extLst>
            </p:cNvPr>
            <p:cNvGrpSpPr/>
            <p:nvPr/>
          </p:nvGrpSpPr>
          <p:grpSpPr>
            <a:xfrm flipV="1">
              <a:off x="4881814" y="2383748"/>
              <a:ext cx="84667" cy="216134"/>
              <a:chOff x="4163434" y="2317534"/>
              <a:chExt cx="84667" cy="216134"/>
            </a:xfrm>
          </p:grpSpPr>
          <p:sp>
            <p:nvSpPr>
              <p:cNvPr id="459" name="Elipse 458">
                <a:extLst>
                  <a:ext uri="{FF2B5EF4-FFF2-40B4-BE49-F238E27FC236}">
                    <a16:creationId xmlns:a16="http://schemas.microsoft.com/office/drawing/2014/main" id="{38CCAB2A-6730-B7FA-D454-F831C5D6593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0" name="Conector recto 459">
                <a:extLst>
                  <a:ext uri="{FF2B5EF4-FFF2-40B4-BE49-F238E27FC236}">
                    <a16:creationId xmlns:a16="http://schemas.microsoft.com/office/drawing/2014/main" id="{C3CD0540-B2FF-8C31-82DE-5E3EA34CD3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Conector recto 460">
                <a:extLst>
                  <a:ext uri="{FF2B5EF4-FFF2-40B4-BE49-F238E27FC236}">
                    <a16:creationId xmlns:a16="http://schemas.microsoft.com/office/drawing/2014/main" id="{B237BECC-7205-6537-0CCB-EC8A332A56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3" name="Grupo 442">
              <a:extLst>
                <a:ext uri="{FF2B5EF4-FFF2-40B4-BE49-F238E27FC236}">
                  <a16:creationId xmlns:a16="http://schemas.microsoft.com/office/drawing/2014/main" id="{2712E688-9BDF-330A-B667-E5761606C7CE}"/>
                </a:ext>
              </a:extLst>
            </p:cNvPr>
            <p:cNvGrpSpPr/>
            <p:nvPr/>
          </p:nvGrpSpPr>
          <p:grpSpPr>
            <a:xfrm flipV="1">
              <a:off x="4972132" y="2383748"/>
              <a:ext cx="84667" cy="216134"/>
              <a:chOff x="4163434" y="2317534"/>
              <a:chExt cx="84667" cy="216134"/>
            </a:xfrm>
          </p:grpSpPr>
          <p:sp>
            <p:nvSpPr>
              <p:cNvPr id="456" name="Elipse 455">
                <a:extLst>
                  <a:ext uri="{FF2B5EF4-FFF2-40B4-BE49-F238E27FC236}">
                    <a16:creationId xmlns:a16="http://schemas.microsoft.com/office/drawing/2014/main" id="{F796C868-3AB8-70D9-2CBE-D1797266725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57" name="Conector recto 456">
                <a:extLst>
                  <a:ext uri="{FF2B5EF4-FFF2-40B4-BE49-F238E27FC236}">
                    <a16:creationId xmlns:a16="http://schemas.microsoft.com/office/drawing/2014/main" id="{63B69455-B393-B07A-113E-672D2F689D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ector recto 457">
                <a:extLst>
                  <a:ext uri="{FF2B5EF4-FFF2-40B4-BE49-F238E27FC236}">
                    <a16:creationId xmlns:a16="http://schemas.microsoft.com/office/drawing/2014/main" id="{F3A7EA0C-F5B0-E4B2-1F55-BBDAD096D9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4" name="Grupo 443">
              <a:extLst>
                <a:ext uri="{FF2B5EF4-FFF2-40B4-BE49-F238E27FC236}">
                  <a16:creationId xmlns:a16="http://schemas.microsoft.com/office/drawing/2014/main" id="{F52DFD35-F118-36E8-3C34-C6163D79F840}"/>
                </a:ext>
              </a:extLst>
            </p:cNvPr>
            <p:cNvGrpSpPr/>
            <p:nvPr/>
          </p:nvGrpSpPr>
          <p:grpSpPr>
            <a:xfrm flipV="1">
              <a:off x="4701178" y="2383748"/>
              <a:ext cx="84667" cy="216134"/>
              <a:chOff x="4163434" y="2317534"/>
              <a:chExt cx="84667" cy="216134"/>
            </a:xfrm>
          </p:grpSpPr>
          <p:sp>
            <p:nvSpPr>
              <p:cNvPr id="453" name="Elipse 452">
                <a:extLst>
                  <a:ext uri="{FF2B5EF4-FFF2-40B4-BE49-F238E27FC236}">
                    <a16:creationId xmlns:a16="http://schemas.microsoft.com/office/drawing/2014/main" id="{761F755A-434D-2DCD-E1B2-0E91F641574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54" name="Conector recto 453">
                <a:extLst>
                  <a:ext uri="{FF2B5EF4-FFF2-40B4-BE49-F238E27FC236}">
                    <a16:creationId xmlns:a16="http://schemas.microsoft.com/office/drawing/2014/main" id="{1D9FA930-FE82-842F-AECF-EE68D60C0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ector recto 454">
                <a:extLst>
                  <a:ext uri="{FF2B5EF4-FFF2-40B4-BE49-F238E27FC236}">
                    <a16:creationId xmlns:a16="http://schemas.microsoft.com/office/drawing/2014/main" id="{FACDA495-A8A6-D070-6220-D89573DEB1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5" name="Grupo 444">
              <a:extLst>
                <a:ext uri="{FF2B5EF4-FFF2-40B4-BE49-F238E27FC236}">
                  <a16:creationId xmlns:a16="http://schemas.microsoft.com/office/drawing/2014/main" id="{6D845B61-FCA8-6945-4D9F-8004D04A461C}"/>
                </a:ext>
              </a:extLst>
            </p:cNvPr>
            <p:cNvGrpSpPr/>
            <p:nvPr/>
          </p:nvGrpSpPr>
          <p:grpSpPr>
            <a:xfrm flipV="1">
              <a:off x="5062450" y="2383748"/>
              <a:ext cx="84667" cy="216134"/>
              <a:chOff x="4163434" y="2317534"/>
              <a:chExt cx="84667" cy="216134"/>
            </a:xfrm>
          </p:grpSpPr>
          <p:sp>
            <p:nvSpPr>
              <p:cNvPr id="450" name="Elipse 449">
                <a:extLst>
                  <a:ext uri="{FF2B5EF4-FFF2-40B4-BE49-F238E27FC236}">
                    <a16:creationId xmlns:a16="http://schemas.microsoft.com/office/drawing/2014/main" id="{7024A2FB-2280-184B-1C09-B4C7CCB4FB5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51" name="Conector recto 450">
                <a:extLst>
                  <a:ext uri="{FF2B5EF4-FFF2-40B4-BE49-F238E27FC236}">
                    <a16:creationId xmlns:a16="http://schemas.microsoft.com/office/drawing/2014/main" id="{F41C5879-7A5E-7527-9337-3214614F30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ector recto 451">
                <a:extLst>
                  <a:ext uri="{FF2B5EF4-FFF2-40B4-BE49-F238E27FC236}">
                    <a16:creationId xmlns:a16="http://schemas.microsoft.com/office/drawing/2014/main" id="{3993FFAC-0E90-D851-43A3-8BE78DA893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6" name="Grupo 445">
              <a:extLst>
                <a:ext uri="{FF2B5EF4-FFF2-40B4-BE49-F238E27FC236}">
                  <a16:creationId xmlns:a16="http://schemas.microsoft.com/office/drawing/2014/main" id="{D0649322-E6DE-8D7E-6948-09AFA5899205}"/>
                </a:ext>
              </a:extLst>
            </p:cNvPr>
            <p:cNvGrpSpPr/>
            <p:nvPr/>
          </p:nvGrpSpPr>
          <p:grpSpPr>
            <a:xfrm flipV="1">
              <a:off x="5152768" y="2383748"/>
              <a:ext cx="84667" cy="216134"/>
              <a:chOff x="4163434" y="2317534"/>
              <a:chExt cx="84667" cy="216134"/>
            </a:xfrm>
          </p:grpSpPr>
          <p:sp>
            <p:nvSpPr>
              <p:cNvPr id="447" name="Elipse 446">
                <a:extLst>
                  <a:ext uri="{FF2B5EF4-FFF2-40B4-BE49-F238E27FC236}">
                    <a16:creationId xmlns:a16="http://schemas.microsoft.com/office/drawing/2014/main" id="{EF28FD79-0992-0620-E5E4-2E9640FBA43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48" name="Conector recto 447">
                <a:extLst>
                  <a:ext uri="{FF2B5EF4-FFF2-40B4-BE49-F238E27FC236}">
                    <a16:creationId xmlns:a16="http://schemas.microsoft.com/office/drawing/2014/main" id="{30514CE6-EF24-3FE2-0363-F0B9D59ABD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ector recto 448">
                <a:extLst>
                  <a:ext uri="{FF2B5EF4-FFF2-40B4-BE49-F238E27FC236}">
                    <a16:creationId xmlns:a16="http://schemas.microsoft.com/office/drawing/2014/main" id="{B5771892-E9D6-2051-AC1D-AFE5A98C93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9" name="CuadroTexto 518">
            <a:extLst>
              <a:ext uri="{FF2B5EF4-FFF2-40B4-BE49-F238E27FC236}">
                <a16:creationId xmlns:a16="http://schemas.microsoft.com/office/drawing/2014/main" id="{A7420FD4-697E-A138-8635-945632FC6C98}"/>
              </a:ext>
            </a:extLst>
          </p:cNvPr>
          <p:cNvSpPr txBox="1"/>
          <p:nvPr/>
        </p:nvSpPr>
        <p:spPr>
          <a:xfrm>
            <a:off x="8885801" y="5417815"/>
            <a:ext cx="211888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467">
                <a:solidFill>
                  <a:srgbClr val="002060"/>
                </a:solidFill>
                <a:latin typeface="Arial"/>
              </a:rPr>
              <a:t>supervivencia </a:t>
            </a:r>
            <a:endParaRPr lang="es-ES" sz="1467">
              <a:solidFill>
                <a:srgbClr val="6F6F6F"/>
              </a:solidFill>
              <a:latin typeface="Arial"/>
            </a:endParaRPr>
          </a:p>
        </p:txBody>
      </p:sp>
      <p:sp>
        <p:nvSpPr>
          <p:cNvPr id="520" name="CuadroTexto 519">
            <a:extLst>
              <a:ext uri="{FF2B5EF4-FFF2-40B4-BE49-F238E27FC236}">
                <a16:creationId xmlns:a16="http://schemas.microsoft.com/office/drawing/2014/main" id="{277A0F41-9049-3EEE-D993-0F4637662A1A}"/>
              </a:ext>
            </a:extLst>
          </p:cNvPr>
          <p:cNvSpPr txBox="1"/>
          <p:nvPr/>
        </p:nvSpPr>
        <p:spPr>
          <a:xfrm>
            <a:off x="3953535" y="5675035"/>
            <a:ext cx="2746184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1467">
                <a:solidFill>
                  <a:srgbClr val="002060"/>
                </a:solidFill>
                <a:latin typeface="Arial"/>
              </a:rPr>
              <a:t>disrupción microtúbulos</a:t>
            </a:r>
            <a:endParaRPr lang="es-ES" sz="1467">
              <a:solidFill>
                <a:srgbClr val="6F6F6F"/>
              </a:solidFill>
              <a:latin typeface="Arial"/>
            </a:endParaRPr>
          </a:p>
        </p:txBody>
      </p:sp>
      <p:grpSp>
        <p:nvGrpSpPr>
          <p:cNvPr id="521" name="Grupo 520">
            <a:extLst>
              <a:ext uri="{FF2B5EF4-FFF2-40B4-BE49-F238E27FC236}">
                <a16:creationId xmlns:a16="http://schemas.microsoft.com/office/drawing/2014/main" id="{17ED07F9-D2AC-5C53-CFB5-9D7228B8A10E}"/>
              </a:ext>
            </a:extLst>
          </p:cNvPr>
          <p:cNvGrpSpPr/>
          <p:nvPr/>
        </p:nvGrpSpPr>
        <p:grpSpPr>
          <a:xfrm>
            <a:off x="2252109" y="3063103"/>
            <a:ext cx="2400944" cy="591508"/>
            <a:chOff x="4163434" y="2317534"/>
            <a:chExt cx="1800708" cy="443631"/>
          </a:xfrm>
        </p:grpSpPr>
        <p:grpSp>
          <p:nvGrpSpPr>
            <p:cNvPr id="522" name="Grupo 521">
              <a:extLst>
                <a:ext uri="{FF2B5EF4-FFF2-40B4-BE49-F238E27FC236}">
                  <a16:creationId xmlns:a16="http://schemas.microsoft.com/office/drawing/2014/main" id="{B8401FFC-9B74-7C4C-55E4-FFD5DF020FFC}"/>
                </a:ext>
              </a:extLst>
            </p:cNvPr>
            <p:cNvGrpSpPr/>
            <p:nvPr/>
          </p:nvGrpSpPr>
          <p:grpSpPr>
            <a:xfrm>
              <a:off x="4163434" y="2317534"/>
              <a:ext cx="84667" cy="216134"/>
              <a:chOff x="4163434" y="2317534"/>
              <a:chExt cx="84667" cy="216134"/>
            </a:xfrm>
          </p:grpSpPr>
          <p:sp>
            <p:nvSpPr>
              <p:cNvPr id="680" name="Elipse 679">
                <a:extLst>
                  <a:ext uri="{FF2B5EF4-FFF2-40B4-BE49-F238E27FC236}">
                    <a16:creationId xmlns:a16="http://schemas.microsoft.com/office/drawing/2014/main" id="{E8CE3865-3146-FDB0-0064-902583928EF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81" name="Conector recto 680">
                <a:extLst>
                  <a:ext uri="{FF2B5EF4-FFF2-40B4-BE49-F238E27FC236}">
                    <a16:creationId xmlns:a16="http://schemas.microsoft.com/office/drawing/2014/main" id="{90CDC9C1-0C82-C750-CD70-CDD120D045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Conector recto 681">
                <a:extLst>
                  <a:ext uri="{FF2B5EF4-FFF2-40B4-BE49-F238E27FC236}">
                    <a16:creationId xmlns:a16="http://schemas.microsoft.com/office/drawing/2014/main" id="{1AEC3867-1E3F-5B8A-25D5-B21363D6C2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Grupo 522">
              <a:extLst>
                <a:ext uri="{FF2B5EF4-FFF2-40B4-BE49-F238E27FC236}">
                  <a16:creationId xmlns:a16="http://schemas.microsoft.com/office/drawing/2014/main" id="{7621B83E-922D-0797-A4A5-C944EEAA83D3}"/>
                </a:ext>
              </a:extLst>
            </p:cNvPr>
            <p:cNvGrpSpPr/>
            <p:nvPr/>
          </p:nvGrpSpPr>
          <p:grpSpPr>
            <a:xfrm>
              <a:off x="4344070" y="2317534"/>
              <a:ext cx="84667" cy="216134"/>
              <a:chOff x="4163434" y="2317534"/>
              <a:chExt cx="84667" cy="216134"/>
            </a:xfrm>
          </p:grpSpPr>
          <p:sp>
            <p:nvSpPr>
              <p:cNvPr id="677" name="Elipse 676">
                <a:extLst>
                  <a:ext uri="{FF2B5EF4-FFF2-40B4-BE49-F238E27FC236}">
                    <a16:creationId xmlns:a16="http://schemas.microsoft.com/office/drawing/2014/main" id="{7D368748-CB53-224F-37EF-1EAACE586E7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78" name="Conector recto 677">
                <a:extLst>
                  <a:ext uri="{FF2B5EF4-FFF2-40B4-BE49-F238E27FC236}">
                    <a16:creationId xmlns:a16="http://schemas.microsoft.com/office/drawing/2014/main" id="{DE26D5FD-73AA-CDE3-2B67-C1A43FF79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Conector recto 678">
                <a:extLst>
                  <a:ext uri="{FF2B5EF4-FFF2-40B4-BE49-F238E27FC236}">
                    <a16:creationId xmlns:a16="http://schemas.microsoft.com/office/drawing/2014/main" id="{D305A349-618C-722A-1649-8DE29755AB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4" name="Grupo 523">
              <a:extLst>
                <a:ext uri="{FF2B5EF4-FFF2-40B4-BE49-F238E27FC236}">
                  <a16:creationId xmlns:a16="http://schemas.microsoft.com/office/drawing/2014/main" id="{D3A1B429-17C6-A91F-5920-37F6EA2E9B82}"/>
                </a:ext>
              </a:extLst>
            </p:cNvPr>
            <p:cNvGrpSpPr/>
            <p:nvPr/>
          </p:nvGrpSpPr>
          <p:grpSpPr>
            <a:xfrm>
              <a:off x="4434388" y="2317534"/>
              <a:ext cx="84667" cy="216134"/>
              <a:chOff x="4163434" y="2317534"/>
              <a:chExt cx="84667" cy="216134"/>
            </a:xfrm>
          </p:grpSpPr>
          <p:sp>
            <p:nvSpPr>
              <p:cNvPr id="674" name="Elipse 673">
                <a:extLst>
                  <a:ext uri="{FF2B5EF4-FFF2-40B4-BE49-F238E27FC236}">
                    <a16:creationId xmlns:a16="http://schemas.microsoft.com/office/drawing/2014/main" id="{F654570C-43EC-DBFD-E027-F91EDACCCB34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75" name="Conector recto 674">
                <a:extLst>
                  <a:ext uri="{FF2B5EF4-FFF2-40B4-BE49-F238E27FC236}">
                    <a16:creationId xmlns:a16="http://schemas.microsoft.com/office/drawing/2014/main" id="{92F45AAF-C343-0516-3AE5-E6A463DFF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Conector recto 675">
                <a:extLst>
                  <a:ext uri="{FF2B5EF4-FFF2-40B4-BE49-F238E27FC236}">
                    <a16:creationId xmlns:a16="http://schemas.microsoft.com/office/drawing/2014/main" id="{DC93C7CC-ADE3-3B14-21B5-78CF3CEB0E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upo 524">
              <a:extLst>
                <a:ext uri="{FF2B5EF4-FFF2-40B4-BE49-F238E27FC236}">
                  <a16:creationId xmlns:a16="http://schemas.microsoft.com/office/drawing/2014/main" id="{E90327A8-88E5-9338-3D6A-FD3F16ADB3BD}"/>
                </a:ext>
              </a:extLst>
            </p:cNvPr>
            <p:cNvGrpSpPr/>
            <p:nvPr/>
          </p:nvGrpSpPr>
          <p:grpSpPr>
            <a:xfrm>
              <a:off x="4524706" y="2317534"/>
              <a:ext cx="84667" cy="216134"/>
              <a:chOff x="4163434" y="2317534"/>
              <a:chExt cx="84667" cy="216134"/>
            </a:xfrm>
          </p:grpSpPr>
          <p:sp>
            <p:nvSpPr>
              <p:cNvPr id="671" name="Elipse 670">
                <a:extLst>
                  <a:ext uri="{FF2B5EF4-FFF2-40B4-BE49-F238E27FC236}">
                    <a16:creationId xmlns:a16="http://schemas.microsoft.com/office/drawing/2014/main" id="{CC6CC50F-2DE6-97B9-55B9-EE5B57928AA4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72" name="Conector recto 671">
                <a:extLst>
                  <a:ext uri="{FF2B5EF4-FFF2-40B4-BE49-F238E27FC236}">
                    <a16:creationId xmlns:a16="http://schemas.microsoft.com/office/drawing/2014/main" id="{17AAE702-FB6E-5D05-1A0A-6412135BD2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Conector recto 672">
                <a:extLst>
                  <a:ext uri="{FF2B5EF4-FFF2-40B4-BE49-F238E27FC236}">
                    <a16:creationId xmlns:a16="http://schemas.microsoft.com/office/drawing/2014/main" id="{D6F703B0-3911-603C-EE7D-0CEFAEBCD0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6" name="Grupo 525">
              <a:extLst>
                <a:ext uri="{FF2B5EF4-FFF2-40B4-BE49-F238E27FC236}">
                  <a16:creationId xmlns:a16="http://schemas.microsoft.com/office/drawing/2014/main" id="{C25577B9-7EDC-4581-DBF6-26D543BD79E7}"/>
                </a:ext>
              </a:extLst>
            </p:cNvPr>
            <p:cNvGrpSpPr/>
            <p:nvPr/>
          </p:nvGrpSpPr>
          <p:grpSpPr>
            <a:xfrm>
              <a:off x="4253752" y="2317534"/>
              <a:ext cx="84667" cy="216134"/>
              <a:chOff x="4163434" y="2317534"/>
              <a:chExt cx="84667" cy="216134"/>
            </a:xfrm>
          </p:grpSpPr>
          <p:sp>
            <p:nvSpPr>
              <p:cNvPr id="668" name="Elipse 667">
                <a:extLst>
                  <a:ext uri="{FF2B5EF4-FFF2-40B4-BE49-F238E27FC236}">
                    <a16:creationId xmlns:a16="http://schemas.microsoft.com/office/drawing/2014/main" id="{38583C5A-B4F8-ABD1-2361-ABB8AAABAB5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9" name="Conector recto 668">
                <a:extLst>
                  <a:ext uri="{FF2B5EF4-FFF2-40B4-BE49-F238E27FC236}">
                    <a16:creationId xmlns:a16="http://schemas.microsoft.com/office/drawing/2014/main" id="{C4A1103B-3C02-B10E-24F2-A7CD30FF3D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Conector recto 669">
                <a:extLst>
                  <a:ext uri="{FF2B5EF4-FFF2-40B4-BE49-F238E27FC236}">
                    <a16:creationId xmlns:a16="http://schemas.microsoft.com/office/drawing/2014/main" id="{347C2B55-0F5D-0FFC-AECF-05728FC322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Grupo 526">
              <a:extLst>
                <a:ext uri="{FF2B5EF4-FFF2-40B4-BE49-F238E27FC236}">
                  <a16:creationId xmlns:a16="http://schemas.microsoft.com/office/drawing/2014/main" id="{F313DC8A-114B-6B8D-76FE-204FBD95C127}"/>
                </a:ext>
              </a:extLst>
            </p:cNvPr>
            <p:cNvGrpSpPr/>
            <p:nvPr/>
          </p:nvGrpSpPr>
          <p:grpSpPr>
            <a:xfrm>
              <a:off x="4615024" y="2317534"/>
              <a:ext cx="84667" cy="216134"/>
              <a:chOff x="4163434" y="2317534"/>
              <a:chExt cx="84667" cy="216134"/>
            </a:xfrm>
          </p:grpSpPr>
          <p:sp>
            <p:nvSpPr>
              <p:cNvPr id="665" name="Elipse 664">
                <a:extLst>
                  <a:ext uri="{FF2B5EF4-FFF2-40B4-BE49-F238E27FC236}">
                    <a16:creationId xmlns:a16="http://schemas.microsoft.com/office/drawing/2014/main" id="{37438716-21E1-E7C1-B47A-29FECCDD23F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6" name="Conector recto 665">
                <a:extLst>
                  <a:ext uri="{FF2B5EF4-FFF2-40B4-BE49-F238E27FC236}">
                    <a16:creationId xmlns:a16="http://schemas.microsoft.com/office/drawing/2014/main" id="{01D8E1CD-C59D-45D9-852D-F9DF0BADB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Conector recto 666">
                <a:extLst>
                  <a:ext uri="{FF2B5EF4-FFF2-40B4-BE49-F238E27FC236}">
                    <a16:creationId xmlns:a16="http://schemas.microsoft.com/office/drawing/2014/main" id="{6C096761-F61C-7060-7B5B-ADAB157DDD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8" name="Grupo 527">
              <a:extLst>
                <a:ext uri="{FF2B5EF4-FFF2-40B4-BE49-F238E27FC236}">
                  <a16:creationId xmlns:a16="http://schemas.microsoft.com/office/drawing/2014/main" id="{7954CE6A-50EF-4300-AFB7-049A9B2BFE8C}"/>
                </a:ext>
              </a:extLst>
            </p:cNvPr>
            <p:cNvGrpSpPr/>
            <p:nvPr/>
          </p:nvGrpSpPr>
          <p:grpSpPr>
            <a:xfrm>
              <a:off x="4795660" y="2317534"/>
              <a:ext cx="84667" cy="216134"/>
              <a:chOff x="4163434" y="2317534"/>
              <a:chExt cx="84667" cy="216134"/>
            </a:xfrm>
          </p:grpSpPr>
          <p:sp>
            <p:nvSpPr>
              <p:cNvPr id="662" name="Elipse 661">
                <a:extLst>
                  <a:ext uri="{FF2B5EF4-FFF2-40B4-BE49-F238E27FC236}">
                    <a16:creationId xmlns:a16="http://schemas.microsoft.com/office/drawing/2014/main" id="{6C556962-CA8D-2615-961D-0E7A7A4CAC2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3" name="Conector recto 662">
                <a:extLst>
                  <a:ext uri="{FF2B5EF4-FFF2-40B4-BE49-F238E27FC236}">
                    <a16:creationId xmlns:a16="http://schemas.microsoft.com/office/drawing/2014/main" id="{7D6F2E83-8964-884B-831B-F050225B0C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ector recto 663">
                <a:extLst>
                  <a:ext uri="{FF2B5EF4-FFF2-40B4-BE49-F238E27FC236}">
                    <a16:creationId xmlns:a16="http://schemas.microsoft.com/office/drawing/2014/main" id="{540C1A96-C005-2316-6191-8233D547FF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9" name="Grupo 528">
              <a:extLst>
                <a:ext uri="{FF2B5EF4-FFF2-40B4-BE49-F238E27FC236}">
                  <a16:creationId xmlns:a16="http://schemas.microsoft.com/office/drawing/2014/main" id="{11F5F393-4AA8-D908-4FDE-18B7345927EC}"/>
                </a:ext>
              </a:extLst>
            </p:cNvPr>
            <p:cNvGrpSpPr/>
            <p:nvPr/>
          </p:nvGrpSpPr>
          <p:grpSpPr>
            <a:xfrm>
              <a:off x="4885978" y="2317534"/>
              <a:ext cx="84667" cy="216134"/>
              <a:chOff x="4163434" y="2317534"/>
              <a:chExt cx="84667" cy="216134"/>
            </a:xfrm>
          </p:grpSpPr>
          <p:sp>
            <p:nvSpPr>
              <p:cNvPr id="659" name="Elipse 658">
                <a:extLst>
                  <a:ext uri="{FF2B5EF4-FFF2-40B4-BE49-F238E27FC236}">
                    <a16:creationId xmlns:a16="http://schemas.microsoft.com/office/drawing/2014/main" id="{0D0FFDBE-CEE2-AB72-6F0C-E8B8ADFC440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0" name="Conector recto 659">
                <a:extLst>
                  <a:ext uri="{FF2B5EF4-FFF2-40B4-BE49-F238E27FC236}">
                    <a16:creationId xmlns:a16="http://schemas.microsoft.com/office/drawing/2014/main" id="{A6B194FA-821B-2716-2822-5D8316D14C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Conector recto 660">
                <a:extLst>
                  <a:ext uri="{FF2B5EF4-FFF2-40B4-BE49-F238E27FC236}">
                    <a16:creationId xmlns:a16="http://schemas.microsoft.com/office/drawing/2014/main" id="{3688577C-5F8E-3FE2-9547-DA41D39C7E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0" name="Grupo 529">
              <a:extLst>
                <a:ext uri="{FF2B5EF4-FFF2-40B4-BE49-F238E27FC236}">
                  <a16:creationId xmlns:a16="http://schemas.microsoft.com/office/drawing/2014/main" id="{1187F81A-360C-F5CE-BD89-9302973046E4}"/>
                </a:ext>
              </a:extLst>
            </p:cNvPr>
            <p:cNvGrpSpPr/>
            <p:nvPr/>
          </p:nvGrpSpPr>
          <p:grpSpPr>
            <a:xfrm>
              <a:off x="4976296" y="2317534"/>
              <a:ext cx="84667" cy="216134"/>
              <a:chOff x="4163434" y="2317534"/>
              <a:chExt cx="84667" cy="216134"/>
            </a:xfrm>
          </p:grpSpPr>
          <p:sp>
            <p:nvSpPr>
              <p:cNvPr id="656" name="Elipse 655">
                <a:extLst>
                  <a:ext uri="{FF2B5EF4-FFF2-40B4-BE49-F238E27FC236}">
                    <a16:creationId xmlns:a16="http://schemas.microsoft.com/office/drawing/2014/main" id="{3D5AD057-A1B1-2657-C642-71341AC3804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57" name="Conector recto 656">
                <a:extLst>
                  <a:ext uri="{FF2B5EF4-FFF2-40B4-BE49-F238E27FC236}">
                    <a16:creationId xmlns:a16="http://schemas.microsoft.com/office/drawing/2014/main" id="{4B44E92B-C2E3-E1F1-6CA4-D5E7FEFD26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Conector recto 657">
                <a:extLst>
                  <a:ext uri="{FF2B5EF4-FFF2-40B4-BE49-F238E27FC236}">
                    <a16:creationId xmlns:a16="http://schemas.microsoft.com/office/drawing/2014/main" id="{AFDAE456-BCF3-8A32-E31A-1E26912AD7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1" name="Grupo 530">
              <a:extLst>
                <a:ext uri="{FF2B5EF4-FFF2-40B4-BE49-F238E27FC236}">
                  <a16:creationId xmlns:a16="http://schemas.microsoft.com/office/drawing/2014/main" id="{6B0835DE-CBA8-A421-5329-928A390A3011}"/>
                </a:ext>
              </a:extLst>
            </p:cNvPr>
            <p:cNvGrpSpPr/>
            <p:nvPr/>
          </p:nvGrpSpPr>
          <p:grpSpPr>
            <a:xfrm>
              <a:off x="4705342" y="2317534"/>
              <a:ext cx="84667" cy="216134"/>
              <a:chOff x="4163434" y="2317534"/>
              <a:chExt cx="84667" cy="216134"/>
            </a:xfrm>
          </p:grpSpPr>
          <p:sp>
            <p:nvSpPr>
              <p:cNvPr id="653" name="Elipse 652">
                <a:extLst>
                  <a:ext uri="{FF2B5EF4-FFF2-40B4-BE49-F238E27FC236}">
                    <a16:creationId xmlns:a16="http://schemas.microsoft.com/office/drawing/2014/main" id="{849E67C0-CB28-557A-9581-877DAD777E0A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54" name="Conector recto 653">
                <a:extLst>
                  <a:ext uri="{FF2B5EF4-FFF2-40B4-BE49-F238E27FC236}">
                    <a16:creationId xmlns:a16="http://schemas.microsoft.com/office/drawing/2014/main" id="{36F3ECBC-65BE-3BFF-46B3-FF805215C1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Conector recto 654">
                <a:extLst>
                  <a:ext uri="{FF2B5EF4-FFF2-40B4-BE49-F238E27FC236}">
                    <a16:creationId xmlns:a16="http://schemas.microsoft.com/office/drawing/2014/main" id="{481AA2B2-C3AE-31A4-10E9-8ED76EA362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2" name="Grupo 531">
              <a:extLst>
                <a:ext uri="{FF2B5EF4-FFF2-40B4-BE49-F238E27FC236}">
                  <a16:creationId xmlns:a16="http://schemas.microsoft.com/office/drawing/2014/main" id="{72063FA4-2776-1D66-EEA0-BA1477602358}"/>
                </a:ext>
              </a:extLst>
            </p:cNvPr>
            <p:cNvGrpSpPr/>
            <p:nvPr/>
          </p:nvGrpSpPr>
          <p:grpSpPr>
            <a:xfrm>
              <a:off x="5066614" y="2317534"/>
              <a:ext cx="84667" cy="216134"/>
              <a:chOff x="4163434" y="2317534"/>
              <a:chExt cx="84667" cy="216134"/>
            </a:xfrm>
          </p:grpSpPr>
          <p:sp>
            <p:nvSpPr>
              <p:cNvPr id="650" name="Elipse 649">
                <a:extLst>
                  <a:ext uri="{FF2B5EF4-FFF2-40B4-BE49-F238E27FC236}">
                    <a16:creationId xmlns:a16="http://schemas.microsoft.com/office/drawing/2014/main" id="{3192E03A-CE2D-31AD-4B83-FD916C25F0B1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51" name="Conector recto 650">
                <a:extLst>
                  <a:ext uri="{FF2B5EF4-FFF2-40B4-BE49-F238E27FC236}">
                    <a16:creationId xmlns:a16="http://schemas.microsoft.com/office/drawing/2014/main" id="{6EFF3D65-D81A-D221-AA9E-5C854FA3BB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ector recto 651">
                <a:extLst>
                  <a:ext uri="{FF2B5EF4-FFF2-40B4-BE49-F238E27FC236}">
                    <a16:creationId xmlns:a16="http://schemas.microsoft.com/office/drawing/2014/main" id="{0663BDF4-7426-5A13-60C5-C8AFA3FA88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3" name="Grupo 532">
              <a:extLst>
                <a:ext uri="{FF2B5EF4-FFF2-40B4-BE49-F238E27FC236}">
                  <a16:creationId xmlns:a16="http://schemas.microsoft.com/office/drawing/2014/main" id="{5D90F469-1C0F-610C-F9F8-5D3213B9218C}"/>
                </a:ext>
              </a:extLst>
            </p:cNvPr>
            <p:cNvGrpSpPr/>
            <p:nvPr/>
          </p:nvGrpSpPr>
          <p:grpSpPr>
            <a:xfrm>
              <a:off x="5247250" y="2317534"/>
              <a:ext cx="84667" cy="216134"/>
              <a:chOff x="4163434" y="2317534"/>
              <a:chExt cx="84667" cy="216134"/>
            </a:xfrm>
          </p:grpSpPr>
          <p:sp>
            <p:nvSpPr>
              <p:cNvPr id="647" name="Elipse 646">
                <a:extLst>
                  <a:ext uri="{FF2B5EF4-FFF2-40B4-BE49-F238E27FC236}">
                    <a16:creationId xmlns:a16="http://schemas.microsoft.com/office/drawing/2014/main" id="{21D03CDE-8105-5196-6125-DB41620BBD94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48" name="Conector recto 647">
                <a:extLst>
                  <a:ext uri="{FF2B5EF4-FFF2-40B4-BE49-F238E27FC236}">
                    <a16:creationId xmlns:a16="http://schemas.microsoft.com/office/drawing/2014/main" id="{BAA2D125-8B3E-DBD5-A55A-40E4F2BD39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Conector recto 648">
                <a:extLst>
                  <a:ext uri="{FF2B5EF4-FFF2-40B4-BE49-F238E27FC236}">
                    <a16:creationId xmlns:a16="http://schemas.microsoft.com/office/drawing/2014/main" id="{7D8BE010-8AC3-A66B-EF73-CEE7FBB9A4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4" name="Grupo 533">
              <a:extLst>
                <a:ext uri="{FF2B5EF4-FFF2-40B4-BE49-F238E27FC236}">
                  <a16:creationId xmlns:a16="http://schemas.microsoft.com/office/drawing/2014/main" id="{C08A27AC-C4DC-C7F9-386E-06F811F42E79}"/>
                </a:ext>
              </a:extLst>
            </p:cNvPr>
            <p:cNvGrpSpPr/>
            <p:nvPr/>
          </p:nvGrpSpPr>
          <p:grpSpPr>
            <a:xfrm>
              <a:off x="5337568" y="2317534"/>
              <a:ext cx="84667" cy="216134"/>
              <a:chOff x="4163434" y="2317534"/>
              <a:chExt cx="84667" cy="216134"/>
            </a:xfrm>
          </p:grpSpPr>
          <p:sp>
            <p:nvSpPr>
              <p:cNvPr id="644" name="Elipse 643">
                <a:extLst>
                  <a:ext uri="{FF2B5EF4-FFF2-40B4-BE49-F238E27FC236}">
                    <a16:creationId xmlns:a16="http://schemas.microsoft.com/office/drawing/2014/main" id="{28CA04D1-14AC-A287-11A4-2240908385A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45" name="Conector recto 644">
                <a:extLst>
                  <a:ext uri="{FF2B5EF4-FFF2-40B4-BE49-F238E27FC236}">
                    <a16:creationId xmlns:a16="http://schemas.microsoft.com/office/drawing/2014/main" id="{3718917E-FB53-390D-B488-B49DB7E215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ector recto 645">
                <a:extLst>
                  <a:ext uri="{FF2B5EF4-FFF2-40B4-BE49-F238E27FC236}">
                    <a16:creationId xmlns:a16="http://schemas.microsoft.com/office/drawing/2014/main" id="{4362E51D-6F11-6EB0-7424-CDBADB11A0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5" name="Grupo 534">
              <a:extLst>
                <a:ext uri="{FF2B5EF4-FFF2-40B4-BE49-F238E27FC236}">
                  <a16:creationId xmlns:a16="http://schemas.microsoft.com/office/drawing/2014/main" id="{891B8C01-253A-AC27-4552-E398FBEC4E5C}"/>
                </a:ext>
              </a:extLst>
            </p:cNvPr>
            <p:cNvGrpSpPr/>
            <p:nvPr/>
          </p:nvGrpSpPr>
          <p:grpSpPr>
            <a:xfrm>
              <a:off x="5427886" y="2317534"/>
              <a:ext cx="84667" cy="216134"/>
              <a:chOff x="4163434" y="2317534"/>
              <a:chExt cx="84667" cy="216134"/>
            </a:xfrm>
          </p:grpSpPr>
          <p:sp>
            <p:nvSpPr>
              <p:cNvPr id="641" name="Elipse 640">
                <a:extLst>
                  <a:ext uri="{FF2B5EF4-FFF2-40B4-BE49-F238E27FC236}">
                    <a16:creationId xmlns:a16="http://schemas.microsoft.com/office/drawing/2014/main" id="{A2EB3E99-6945-8A55-8662-B866AD4C444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42" name="Conector recto 641">
                <a:extLst>
                  <a:ext uri="{FF2B5EF4-FFF2-40B4-BE49-F238E27FC236}">
                    <a16:creationId xmlns:a16="http://schemas.microsoft.com/office/drawing/2014/main" id="{7AD69AA4-794C-5A95-9D32-58767F4A05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Conector recto 642">
                <a:extLst>
                  <a:ext uri="{FF2B5EF4-FFF2-40B4-BE49-F238E27FC236}">
                    <a16:creationId xmlns:a16="http://schemas.microsoft.com/office/drawing/2014/main" id="{12279E3B-C900-C161-77F9-821526B0D5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6" name="Grupo 535">
              <a:extLst>
                <a:ext uri="{FF2B5EF4-FFF2-40B4-BE49-F238E27FC236}">
                  <a16:creationId xmlns:a16="http://schemas.microsoft.com/office/drawing/2014/main" id="{9B0C7732-E2BA-7522-40C1-52B28CA2FCEF}"/>
                </a:ext>
              </a:extLst>
            </p:cNvPr>
            <p:cNvGrpSpPr/>
            <p:nvPr/>
          </p:nvGrpSpPr>
          <p:grpSpPr>
            <a:xfrm>
              <a:off x="5156932" y="2317534"/>
              <a:ext cx="84667" cy="216134"/>
              <a:chOff x="4163434" y="2317534"/>
              <a:chExt cx="84667" cy="216134"/>
            </a:xfrm>
          </p:grpSpPr>
          <p:sp>
            <p:nvSpPr>
              <p:cNvPr id="638" name="Elipse 637">
                <a:extLst>
                  <a:ext uri="{FF2B5EF4-FFF2-40B4-BE49-F238E27FC236}">
                    <a16:creationId xmlns:a16="http://schemas.microsoft.com/office/drawing/2014/main" id="{CACA5C55-90E4-874A-E965-F276A7EAD16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39" name="Conector recto 638">
                <a:extLst>
                  <a:ext uri="{FF2B5EF4-FFF2-40B4-BE49-F238E27FC236}">
                    <a16:creationId xmlns:a16="http://schemas.microsoft.com/office/drawing/2014/main" id="{1EBF57D7-AFDD-1AB1-CA06-5EAE0F35D2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Conector recto 639">
                <a:extLst>
                  <a:ext uri="{FF2B5EF4-FFF2-40B4-BE49-F238E27FC236}">
                    <a16:creationId xmlns:a16="http://schemas.microsoft.com/office/drawing/2014/main" id="{721E7B79-D1B6-1B56-EED4-44EEC40D0D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upo 536">
              <a:extLst>
                <a:ext uri="{FF2B5EF4-FFF2-40B4-BE49-F238E27FC236}">
                  <a16:creationId xmlns:a16="http://schemas.microsoft.com/office/drawing/2014/main" id="{EE8F8510-026B-3034-964A-16FA4B763686}"/>
                </a:ext>
              </a:extLst>
            </p:cNvPr>
            <p:cNvGrpSpPr/>
            <p:nvPr/>
          </p:nvGrpSpPr>
          <p:grpSpPr>
            <a:xfrm>
              <a:off x="5518204" y="2317534"/>
              <a:ext cx="84667" cy="216134"/>
              <a:chOff x="4163434" y="2317534"/>
              <a:chExt cx="84667" cy="216134"/>
            </a:xfrm>
          </p:grpSpPr>
          <p:sp>
            <p:nvSpPr>
              <p:cNvPr id="635" name="Elipse 634">
                <a:extLst>
                  <a:ext uri="{FF2B5EF4-FFF2-40B4-BE49-F238E27FC236}">
                    <a16:creationId xmlns:a16="http://schemas.microsoft.com/office/drawing/2014/main" id="{FBC2359C-7B1D-56E8-8E8E-0333EC9B669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36" name="Conector recto 635">
                <a:extLst>
                  <a:ext uri="{FF2B5EF4-FFF2-40B4-BE49-F238E27FC236}">
                    <a16:creationId xmlns:a16="http://schemas.microsoft.com/office/drawing/2014/main" id="{4FA0E25F-FFE6-E4B9-880F-2126CF0016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Conector recto 636">
                <a:extLst>
                  <a:ext uri="{FF2B5EF4-FFF2-40B4-BE49-F238E27FC236}">
                    <a16:creationId xmlns:a16="http://schemas.microsoft.com/office/drawing/2014/main" id="{E4018012-3544-4009-8C77-CC5411EB3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upo 537">
              <a:extLst>
                <a:ext uri="{FF2B5EF4-FFF2-40B4-BE49-F238E27FC236}">
                  <a16:creationId xmlns:a16="http://schemas.microsoft.com/office/drawing/2014/main" id="{E44BBADA-1861-688C-C44C-181763938F94}"/>
                </a:ext>
              </a:extLst>
            </p:cNvPr>
            <p:cNvGrpSpPr/>
            <p:nvPr/>
          </p:nvGrpSpPr>
          <p:grpSpPr>
            <a:xfrm>
              <a:off x="5698840" y="2317534"/>
              <a:ext cx="84667" cy="216134"/>
              <a:chOff x="4163434" y="2317534"/>
              <a:chExt cx="84667" cy="216134"/>
            </a:xfrm>
          </p:grpSpPr>
          <p:sp>
            <p:nvSpPr>
              <p:cNvPr id="632" name="Elipse 631">
                <a:extLst>
                  <a:ext uri="{FF2B5EF4-FFF2-40B4-BE49-F238E27FC236}">
                    <a16:creationId xmlns:a16="http://schemas.microsoft.com/office/drawing/2014/main" id="{191B564B-FC39-5999-9F9A-686C160AF63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33" name="Conector recto 632">
                <a:extLst>
                  <a:ext uri="{FF2B5EF4-FFF2-40B4-BE49-F238E27FC236}">
                    <a16:creationId xmlns:a16="http://schemas.microsoft.com/office/drawing/2014/main" id="{D53009D0-5180-B4C3-42FB-88D6BD9F0F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ector recto 633">
                <a:extLst>
                  <a:ext uri="{FF2B5EF4-FFF2-40B4-BE49-F238E27FC236}">
                    <a16:creationId xmlns:a16="http://schemas.microsoft.com/office/drawing/2014/main" id="{94EF06B6-419A-B874-E02F-4F36EB87BE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9" name="Grupo 538">
              <a:extLst>
                <a:ext uri="{FF2B5EF4-FFF2-40B4-BE49-F238E27FC236}">
                  <a16:creationId xmlns:a16="http://schemas.microsoft.com/office/drawing/2014/main" id="{4DC32A79-96C0-3A49-C419-2534057D3EE9}"/>
                </a:ext>
              </a:extLst>
            </p:cNvPr>
            <p:cNvGrpSpPr/>
            <p:nvPr/>
          </p:nvGrpSpPr>
          <p:grpSpPr>
            <a:xfrm>
              <a:off x="5789158" y="2317534"/>
              <a:ext cx="84667" cy="216134"/>
              <a:chOff x="4163434" y="2317534"/>
              <a:chExt cx="84667" cy="216134"/>
            </a:xfrm>
          </p:grpSpPr>
          <p:sp>
            <p:nvSpPr>
              <p:cNvPr id="629" name="Elipse 628">
                <a:extLst>
                  <a:ext uri="{FF2B5EF4-FFF2-40B4-BE49-F238E27FC236}">
                    <a16:creationId xmlns:a16="http://schemas.microsoft.com/office/drawing/2014/main" id="{62107F14-2A21-17EB-A430-8E9EB185109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30" name="Conector recto 629">
                <a:extLst>
                  <a:ext uri="{FF2B5EF4-FFF2-40B4-BE49-F238E27FC236}">
                    <a16:creationId xmlns:a16="http://schemas.microsoft.com/office/drawing/2014/main" id="{D093F82A-683E-003A-D045-DAD88BC1B6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ector recto 630">
                <a:extLst>
                  <a:ext uri="{FF2B5EF4-FFF2-40B4-BE49-F238E27FC236}">
                    <a16:creationId xmlns:a16="http://schemas.microsoft.com/office/drawing/2014/main" id="{FA58CBCD-D457-7E07-6A1B-585176A4E3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0" name="Grupo 539">
              <a:extLst>
                <a:ext uri="{FF2B5EF4-FFF2-40B4-BE49-F238E27FC236}">
                  <a16:creationId xmlns:a16="http://schemas.microsoft.com/office/drawing/2014/main" id="{1CFED1A5-4B26-AC8A-9936-7EAED0B9BD90}"/>
                </a:ext>
              </a:extLst>
            </p:cNvPr>
            <p:cNvGrpSpPr/>
            <p:nvPr/>
          </p:nvGrpSpPr>
          <p:grpSpPr>
            <a:xfrm>
              <a:off x="5879475" y="2317534"/>
              <a:ext cx="84667" cy="216134"/>
              <a:chOff x="4163434" y="2317534"/>
              <a:chExt cx="84667" cy="216134"/>
            </a:xfrm>
          </p:grpSpPr>
          <p:sp>
            <p:nvSpPr>
              <p:cNvPr id="626" name="Elipse 625">
                <a:extLst>
                  <a:ext uri="{FF2B5EF4-FFF2-40B4-BE49-F238E27FC236}">
                    <a16:creationId xmlns:a16="http://schemas.microsoft.com/office/drawing/2014/main" id="{36B086DD-9E76-5698-EF09-5534A6A04BF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27" name="Conector recto 626">
                <a:extLst>
                  <a:ext uri="{FF2B5EF4-FFF2-40B4-BE49-F238E27FC236}">
                    <a16:creationId xmlns:a16="http://schemas.microsoft.com/office/drawing/2014/main" id="{9DEAF397-A693-83E8-AF46-65E447B412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ector recto 627">
                <a:extLst>
                  <a:ext uri="{FF2B5EF4-FFF2-40B4-BE49-F238E27FC236}">
                    <a16:creationId xmlns:a16="http://schemas.microsoft.com/office/drawing/2014/main" id="{6FCC0684-6874-B51F-67A9-43756F2FFF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1" name="Grupo 540">
              <a:extLst>
                <a:ext uri="{FF2B5EF4-FFF2-40B4-BE49-F238E27FC236}">
                  <a16:creationId xmlns:a16="http://schemas.microsoft.com/office/drawing/2014/main" id="{28EA719B-D69E-4964-AE0C-127390F2A0E4}"/>
                </a:ext>
              </a:extLst>
            </p:cNvPr>
            <p:cNvGrpSpPr/>
            <p:nvPr/>
          </p:nvGrpSpPr>
          <p:grpSpPr>
            <a:xfrm>
              <a:off x="5608522" y="2317534"/>
              <a:ext cx="84667" cy="216134"/>
              <a:chOff x="4163434" y="2317534"/>
              <a:chExt cx="84667" cy="216134"/>
            </a:xfrm>
          </p:grpSpPr>
          <p:sp>
            <p:nvSpPr>
              <p:cNvPr id="623" name="Elipse 622">
                <a:extLst>
                  <a:ext uri="{FF2B5EF4-FFF2-40B4-BE49-F238E27FC236}">
                    <a16:creationId xmlns:a16="http://schemas.microsoft.com/office/drawing/2014/main" id="{8978366C-9DA2-DDD0-5528-7E500F8B330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24" name="Conector recto 623">
                <a:extLst>
                  <a:ext uri="{FF2B5EF4-FFF2-40B4-BE49-F238E27FC236}">
                    <a16:creationId xmlns:a16="http://schemas.microsoft.com/office/drawing/2014/main" id="{79F1A03A-B9CB-EAC4-78BC-E1D47F211A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Conector recto 624">
                <a:extLst>
                  <a:ext uri="{FF2B5EF4-FFF2-40B4-BE49-F238E27FC236}">
                    <a16:creationId xmlns:a16="http://schemas.microsoft.com/office/drawing/2014/main" id="{56F760B4-6B29-5DCC-E8DD-DF2E5F337D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upo 541">
              <a:extLst>
                <a:ext uri="{FF2B5EF4-FFF2-40B4-BE49-F238E27FC236}">
                  <a16:creationId xmlns:a16="http://schemas.microsoft.com/office/drawing/2014/main" id="{26199E56-B060-46E4-EF17-F456731CD4D2}"/>
                </a:ext>
              </a:extLst>
            </p:cNvPr>
            <p:cNvGrpSpPr/>
            <p:nvPr/>
          </p:nvGrpSpPr>
          <p:grpSpPr>
            <a:xfrm flipV="1">
              <a:off x="4163434" y="2545031"/>
              <a:ext cx="1800708" cy="216134"/>
              <a:chOff x="3967802" y="2914608"/>
              <a:chExt cx="1800708" cy="216134"/>
            </a:xfrm>
          </p:grpSpPr>
          <p:grpSp>
            <p:nvGrpSpPr>
              <p:cNvPr id="543" name="Grupo 542">
                <a:extLst>
                  <a:ext uri="{FF2B5EF4-FFF2-40B4-BE49-F238E27FC236}">
                    <a16:creationId xmlns:a16="http://schemas.microsoft.com/office/drawing/2014/main" id="{C5A23803-4F17-BCD0-8B72-6EF0A9B575FA}"/>
                  </a:ext>
                </a:extLst>
              </p:cNvPr>
              <p:cNvGrpSpPr/>
              <p:nvPr/>
            </p:nvGrpSpPr>
            <p:grpSpPr>
              <a:xfrm>
                <a:off x="396780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20" name="Elipse 619">
                  <a:extLst>
                    <a:ext uri="{FF2B5EF4-FFF2-40B4-BE49-F238E27FC236}">
                      <a16:creationId xmlns:a16="http://schemas.microsoft.com/office/drawing/2014/main" id="{2354A3A1-0FF7-6CCC-EC12-1117D3287C0A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21" name="Conector recto 620">
                  <a:extLst>
                    <a:ext uri="{FF2B5EF4-FFF2-40B4-BE49-F238E27FC236}">
                      <a16:creationId xmlns:a16="http://schemas.microsoft.com/office/drawing/2014/main" id="{FEA40703-18B0-BB47-75D7-8C6D956FE5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2" name="Conector recto 621">
                  <a:extLst>
                    <a:ext uri="{FF2B5EF4-FFF2-40B4-BE49-F238E27FC236}">
                      <a16:creationId xmlns:a16="http://schemas.microsoft.com/office/drawing/2014/main" id="{36EA3C74-2FA2-EE28-C02A-F4E3EC4E9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4" name="Grupo 543">
                <a:extLst>
                  <a:ext uri="{FF2B5EF4-FFF2-40B4-BE49-F238E27FC236}">
                    <a16:creationId xmlns:a16="http://schemas.microsoft.com/office/drawing/2014/main" id="{E6B36DE8-2286-CF31-9E44-1FC551A9F891}"/>
                  </a:ext>
                </a:extLst>
              </p:cNvPr>
              <p:cNvGrpSpPr/>
              <p:nvPr/>
            </p:nvGrpSpPr>
            <p:grpSpPr>
              <a:xfrm>
                <a:off x="414843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17" name="Elipse 616">
                  <a:extLst>
                    <a:ext uri="{FF2B5EF4-FFF2-40B4-BE49-F238E27FC236}">
                      <a16:creationId xmlns:a16="http://schemas.microsoft.com/office/drawing/2014/main" id="{470A146C-566C-1614-A39D-2113F91AEC18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18" name="Conector recto 617">
                  <a:extLst>
                    <a:ext uri="{FF2B5EF4-FFF2-40B4-BE49-F238E27FC236}">
                      <a16:creationId xmlns:a16="http://schemas.microsoft.com/office/drawing/2014/main" id="{5EEBF804-6957-466F-E3BF-C7EEFC3D27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Conector recto 618">
                  <a:extLst>
                    <a:ext uri="{FF2B5EF4-FFF2-40B4-BE49-F238E27FC236}">
                      <a16:creationId xmlns:a16="http://schemas.microsoft.com/office/drawing/2014/main" id="{CE7B07E4-CFDE-CDC0-9511-409BA05E0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5" name="Grupo 544">
                <a:extLst>
                  <a:ext uri="{FF2B5EF4-FFF2-40B4-BE49-F238E27FC236}">
                    <a16:creationId xmlns:a16="http://schemas.microsoft.com/office/drawing/2014/main" id="{A8363FEF-F6F7-C887-F069-69479601B06B}"/>
                  </a:ext>
                </a:extLst>
              </p:cNvPr>
              <p:cNvGrpSpPr/>
              <p:nvPr/>
            </p:nvGrpSpPr>
            <p:grpSpPr>
              <a:xfrm>
                <a:off x="423875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14" name="Elipse 613">
                  <a:extLst>
                    <a:ext uri="{FF2B5EF4-FFF2-40B4-BE49-F238E27FC236}">
                      <a16:creationId xmlns:a16="http://schemas.microsoft.com/office/drawing/2014/main" id="{3C46A010-3C54-7972-AAD0-9868E011FEA9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15" name="Conector recto 614">
                  <a:extLst>
                    <a:ext uri="{FF2B5EF4-FFF2-40B4-BE49-F238E27FC236}">
                      <a16:creationId xmlns:a16="http://schemas.microsoft.com/office/drawing/2014/main" id="{423DA08F-6542-D737-3B5E-7947B638DF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Conector recto 615">
                  <a:extLst>
                    <a:ext uri="{FF2B5EF4-FFF2-40B4-BE49-F238E27FC236}">
                      <a16:creationId xmlns:a16="http://schemas.microsoft.com/office/drawing/2014/main" id="{5D83703A-CC75-D126-27E7-380EA354E8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6" name="Grupo 545">
                <a:extLst>
                  <a:ext uri="{FF2B5EF4-FFF2-40B4-BE49-F238E27FC236}">
                    <a16:creationId xmlns:a16="http://schemas.microsoft.com/office/drawing/2014/main" id="{898462BC-62DA-98C4-591C-3EBE68BF7875}"/>
                  </a:ext>
                </a:extLst>
              </p:cNvPr>
              <p:cNvGrpSpPr/>
              <p:nvPr/>
            </p:nvGrpSpPr>
            <p:grpSpPr>
              <a:xfrm>
                <a:off x="432907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11" name="Elipse 610">
                  <a:extLst>
                    <a:ext uri="{FF2B5EF4-FFF2-40B4-BE49-F238E27FC236}">
                      <a16:creationId xmlns:a16="http://schemas.microsoft.com/office/drawing/2014/main" id="{BAB7B0F9-CD7A-1DBC-F311-E080732DE446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12" name="Conector recto 611">
                  <a:extLst>
                    <a:ext uri="{FF2B5EF4-FFF2-40B4-BE49-F238E27FC236}">
                      <a16:creationId xmlns:a16="http://schemas.microsoft.com/office/drawing/2014/main" id="{AA2FE4E9-D84D-259B-44D1-C86104E3D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Conector recto 612">
                  <a:extLst>
                    <a:ext uri="{FF2B5EF4-FFF2-40B4-BE49-F238E27FC236}">
                      <a16:creationId xmlns:a16="http://schemas.microsoft.com/office/drawing/2014/main" id="{CCF55110-4E39-6E01-04E4-EB262244B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7" name="Grupo 546">
                <a:extLst>
                  <a:ext uri="{FF2B5EF4-FFF2-40B4-BE49-F238E27FC236}">
                    <a16:creationId xmlns:a16="http://schemas.microsoft.com/office/drawing/2014/main" id="{4DFDF940-DC3A-7A32-1431-2438DBF6A022}"/>
                  </a:ext>
                </a:extLst>
              </p:cNvPr>
              <p:cNvGrpSpPr/>
              <p:nvPr/>
            </p:nvGrpSpPr>
            <p:grpSpPr>
              <a:xfrm>
                <a:off x="405812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08" name="Elipse 607">
                  <a:extLst>
                    <a:ext uri="{FF2B5EF4-FFF2-40B4-BE49-F238E27FC236}">
                      <a16:creationId xmlns:a16="http://schemas.microsoft.com/office/drawing/2014/main" id="{066BAF4E-E18D-1C22-EFE5-648CA5DA2300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09" name="Conector recto 608">
                  <a:extLst>
                    <a:ext uri="{FF2B5EF4-FFF2-40B4-BE49-F238E27FC236}">
                      <a16:creationId xmlns:a16="http://schemas.microsoft.com/office/drawing/2014/main" id="{57659337-BB6C-1C24-BA9C-B03B1973D9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Conector recto 609">
                  <a:extLst>
                    <a:ext uri="{FF2B5EF4-FFF2-40B4-BE49-F238E27FC236}">
                      <a16:creationId xmlns:a16="http://schemas.microsoft.com/office/drawing/2014/main" id="{BB6DC02D-9941-917F-11C3-6D33D8DED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8" name="Grupo 547">
                <a:extLst>
                  <a:ext uri="{FF2B5EF4-FFF2-40B4-BE49-F238E27FC236}">
                    <a16:creationId xmlns:a16="http://schemas.microsoft.com/office/drawing/2014/main" id="{8C534C15-5437-CF7B-975C-ADB64C767E83}"/>
                  </a:ext>
                </a:extLst>
              </p:cNvPr>
              <p:cNvGrpSpPr/>
              <p:nvPr/>
            </p:nvGrpSpPr>
            <p:grpSpPr>
              <a:xfrm>
                <a:off x="441939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05" name="Elipse 604">
                  <a:extLst>
                    <a:ext uri="{FF2B5EF4-FFF2-40B4-BE49-F238E27FC236}">
                      <a16:creationId xmlns:a16="http://schemas.microsoft.com/office/drawing/2014/main" id="{1FB06971-34AE-D6DC-A5BD-2A1FE85166F1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06" name="Conector recto 605">
                  <a:extLst>
                    <a:ext uri="{FF2B5EF4-FFF2-40B4-BE49-F238E27FC236}">
                      <a16:creationId xmlns:a16="http://schemas.microsoft.com/office/drawing/2014/main" id="{A4D8F7D1-FE33-F2CC-4AF0-372385BB1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Conector recto 606">
                  <a:extLst>
                    <a:ext uri="{FF2B5EF4-FFF2-40B4-BE49-F238E27FC236}">
                      <a16:creationId xmlns:a16="http://schemas.microsoft.com/office/drawing/2014/main" id="{AFEE8EA9-035D-9644-97BD-6557814BB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9" name="Grupo 548">
                <a:extLst>
                  <a:ext uri="{FF2B5EF4-FFF2-40B4-BE49-F238E27FC236}">
                    <a16:creationId xmlns:a16="http://schemas.microsoft.com/office/drawing/2014/main" id="{EFA71D4A-D44F-96E5-B704-2E2F7D4A6DC8}"/>
                  </a:ext>
                </a:extLst>
              </p:cNvPr>
              <p:cNvGrpSpPr/>
              <p:nvPr/>
            </p:nvGrpSpPr>
            <p:grpSpPr>
              <a:xfrm>
                <a:off x="460002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602" name="Elipse 601">
                  <a:extLst>
                    <a:ext uri="{FF2B5EF4-FFF2-40B4-BE49-F238E27FC236}">
                      <a16:creationId xmlns:a16="http://schemas.microsoft.com/office/drawing/2014/main" id="{1446A1E8-494A-ACAF-E687-F6F38D20381B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03" name="Conector recto 602">
                  <a:extLst>
                    <a:ext uri="{FF2B5EF4-FFF2-40B4-BE49-F238E27FC236}">
                      <a16:creationId xmlns:a16="http://schemas.microsoft.com/office/drawing/2014/main" id="{35977E1B-7C8F-B8E4-7B49-1DA90B105A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Conector recto 603">
                  <a:extLst>
                    <a:ext uri="{FF2B5EF4-FFF2-40B4-BE49-F238E27FC236}">
                      <a16:creationId xmlns:a16="http://schemas.microsoft.com/office/drawing/2014/main" id="{7DA37BFC-CF4B-DC21-8968-956554B58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0" name="Grupo 549">
                <a:extLst>
                  <a:ext uri="{FF2B5EF4-FFF2-40B4-BE49-F238E27FC236}">
                    <a16:creationId xmlns:a16="http://schemas.microsoft.com/office/drawing/2014/main" id="{224CB1B5-3AEC-0D71-8F1A-5B1AB1AFEB18}"/>
                  </a:ext>
                </a:extLst>
              </p:cNvPr>
              <p:cNvGrpSpPr/>
              <p:nvPr/>
            </p:nvGrpSpPr>
            <p:grpSpPr>
              <a:xfrm>
                <a:off x="469034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99" name="Elipse 598">
                  <a:extLst>
                    <a:ext uri="{FF2B5EF4-FFF2-40B4-BE49-F238E27FC236}">
                      <a16:creationId xmlns:a16="http://schemas.microsoft.com/office/drawing/2014/main" id="{32296642-32A9-CEDF-AE74-40EAFC86A056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600" name="Conector recto 599">
                  <a:extLst>
                    <a:ext uri="{FF2B5EF4-FFF2-40B4-BE49-F238E27FC236}">
                      <a16:creationId xmlns:a16="http://schemas.microsoft.com/office/drawing/2014/main" id="{4F427D21-97B5-5ADB-FFE1-24BB364D8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Conector recto 600">
                  <a:extLst>
                    <a:ext uri="{FF2B5EF4-FFF2-40B4-BE49-F238E27FC236}">
                      <a16:creationId xmlns:a16="http://schemas.microsoft.com/office/drawing/2014/main" id="{7349BD0B-09C1-7062-9C11-3B810D165D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1" name="Grupo 550">
                <a:extLst>
                  <a:ext uri="{FF2B5EF4-FFF2-40B4-BE49-F238E27FC236}">
                    <a16:creationId xmlns:a16="http://schemas.microsoft.com/office/drawing/2014/main" id="{B94ABC42-550D-2266-268B-F003982165C8}"/>
                  </a:ext>
                </a:extLst>
              </p:cNvPr>
              <p:cNvGrpSpPr/>
              <p:nvPr/>
            </p:nvGrpSpPr>
            <p:grpSpPr>
              <a:xfrm>
                <a:off x="478066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96" name="Elipse 595">
                  <a:extLst>
                    <a:ext uri="{FF2B5EF4-FFF2-40B4-BE49-F238E27FC236}">
                      <a16:creationId xmlns:a16="http://schemas.microsoft.com/office/drawing/2014/main" id="{0C98F1E4-6761-04A1-91E9-F2C0826B8EBC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97" name="Conector recto 596">
                  <a:extLst>
                    <a:ext uri="{FF2B5EF4-FFF2-40B4-BE49-F238E27FC236}">
                      <a16:creationId xmlns:a16="http://schemas.microsoft.com/office/drawing/2014/main" id="{0D4633C7-4764-500B-E38A-78753BD0D7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Conector recto 597">
                  <a:extLst>
                    <a:ext uri="{FF2B5EF4-FFF2-40B4-BE49-F238E27FC236}">
                      <a16:creationId xmlns:a16="http://schemas.microsoft.com/office/drawing/2014/main" id="{5646F6A9-40AD-F5F9-28E5-A26017F3A8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upo 551">
                <a:extLst>
                  <a:ext uri="{FF2B5EF4-FFF2-40B4-BE49-F238E27FC236}">
                    <a16:creationId xmlns:a16="http://schemas.microsoft.com/office/drawing/2014/main" id="{A09A0521-D816-D4B8-B497-5C11EB51A900}"/>
                  </a:ext>
                </a:extLst>
              </p:cNvPr>
              <p:cNvGrpSpPr/>
              <p:nvPr/>
            </p:nvGrpSpPr>
            <p:grpSpPr>
              <a:xfrm>
                <a:off x="450971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93" name="Elipse 592">
                  <a:extLst>
                    <a:ext uri="{FF2B5EF4-FFF2-40B4-BE49-F238E27FC236}">
                      <a16:creationId xmlns:a16="http://schemas.microsoft.com/office/drawing/2014/main" id="{62CD5E8A-FB37-D443-3182-7FDBF8FD3ED5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94" name="Conector recto 593">
                  <a:extLst>
                    <a:ext uri="{FF2B5EF4-FFF2-40B4-BE49-F238E27FC236}">
                      <a16:creationId xmlns:a16="http://schemas.microsoft.com/office/drawing/2014/main" id="{781B061D-DD60-8B20-FB7C-083217E80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Conector recto 594">
                  <a:extLst>
                    <a:ext uri="{FF2B5EF4-FFF2-40B4-BE49-F238E27FC236}">
                      <a16:creationId xmlns:a16="http://schemas.microsoft.com/office/drawing/2014/main" id="{9F9EE578-E912-D4B0-6F3A-EFCE59BCC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3" name="Grupo 552">
                <a:extLst>
                  <a:ext uri="{FF2B5EF4-FFF2-40B4-BE49-F238E27FC236}">
                    <a16:creationId xmlns:a16="http://schemas.microsoft.com/office/drawing/2014/main" id="{9ED7F75A-7509-D73F-B753-4A984557A697}"/>
                  </a:ext>
                </a:extLst>
              </p:cNvPr>
              <p:cNvGrpSpPr/>
              <p:nvPr/>
            </p:nvGrpSpPr>
            <p:grpSpPr>
              <a:xfrm>
                <a:off x="487098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90" name="Elipse 589">
                  <a:extLst>
                    <a:ext uri="{FF2B5EF4-FFF2-40B4-BE49-F238E27FC236}">
                      <a16:creationId xmlns:a16="http://schemas.microsoft.com/office/drawing/2014/main" id="{FF20449D-900C-6558-322E-B7FEB0A079E1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91" name="Conector recto 590">
                  <a:extLst>
                    <a:ext uri="{FF2B5EF4-FFF2-40B4-BE49-F238E27FC236}">
                      <a16:creationId xmlns:a16="http://schemas.microsoft.com/office/drawing/2014/main" id="{CC662219-718C-7C8A-6A6E-7B2D19E190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2" name="Conector recto 591">
                  <a:extLst>
                    <a:ext uri="{FF2B5EF4-FFF2-40B4-BE49-F238E27FC236}">
                      <a16:creationId xmlns:a16="http://schemas.microsoft.com/office/drawing/2014/main" id="{8797BE61-1F4C-883C-3AFD-73B69F8A0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4" name="Grupo 553">
                <a:extLst>
                  <a:ext uri="{FF2B5EF4-FFF2-40B4-BE49-F238E27FC236}">
                    <a16:creationId xmlns:a16="http://schemas.microsoft.com/office/drawing/2014/main" id="{3A71A6ED-539F-50B8-570A-18C7A6B131B4}"/>
                  </a:ext>
                </a:extLst>
              </p:cNvPr>
              <p:cNvGrpSpPr/>
              <p:nvPr/>
            </p:nvGrpSpPr>
            <p:grpSpPr>
              <a:xfrm>
                <a:off x="505161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87" name="Elipse 586">
                  <a:extLst>
                    <a:ext uri="{FF2B5EF4-FFF2-40B4-BE49-F238E27FC236}">
                      <a16:creationId xmlns:a16="http://schemas.microsoft.com/office/drawing/2014/main" id="{DFA4C8C4-346C-3D2B-4037-38544C45A4E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88" name="Conector recto 587">
                  <a:extLst>
                    <a:ext uri="{FF2B5EF4-FFF2-40B4-BE49-F238E27FC236}">
                      <a16:creationId xmlns:a16="http://schemas.microsoft.com/office/drawing/2014/main" id="{217AA73F-7B32-F936-FAD7-96AC7B07F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Conector recto 588">
                  <a:extLst>
                    <a:ext uri="{FF2B5EF4-FFF2-40B4-BE49-F238E27FC236}">
                      <a16:creationId xmlns:a16="http://schemas.microsoft.com/office/drawing/2014/main" id="{C6DB6397-F6ED-7C58-EE14-65E3D3EACC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5" name="Grupo 554">
                <a:extLst>
                  <a:ext uri="{FF2B5EF4-FFF2-40B4-BE49-F238E27FC236}">
                    <a16:creationId xmlns:a16="http://schemas.microsoft.com/office/drawing/2014/main" id="{3E31AF00-36DD-793F-70D5-CF7AE92F2641}"/>
                  </a:ext>
                </a:extLst>
              </p:cNvPr>
              <p:cNvGrpSpPr/>
              <p:nvPr/>
            </p:nvGrpSpPr>
            <p:grpSpPr>
              <a:xfrm>
                <a:off x="514193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84" name="Elipse 583">
                  <a:extLst>
                    <a:ext uri="{FF2B5EF4-FFF2-40B4-BE49-F238E27FC236}">
                      <a16:creationId xmlns:a16="http://schemas.microsoft.com/office/drawing/2014/main" id="{1ADBA754-C495-7D91-EA9D-A748FA63A363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85" name="Conector recto 584">
                  <a:extLst>
                    <a:ext uri="{FF2B5EF4-FFF2-40B4-BE49-F238E27FC236}">
                      <a16:creationId xmlns:a16="http://schemas.microsoft.com/office/drawing/2014/main" id="{50373DF4-6031-60F0-3801-B36F863A6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Conector recto 585">
                  <a:extLst>
                    <a:ext uri="{FF2B5EF4-FFF2-40B4-BE49-F238E27FC236}">
                      <a16:creationId xmlns:a16="http://schemas.microsoft.com/office/drawing/2014/main" id="{5F868178-B2C2-B6E1-1981-204DD860F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upo 555">
                <a:extLst>
                  <a:ext uri="{FF2B5EF4-FFF2-40B4-BE49-F238E27FC236}">
                    <a16:creationId xmlns:a16="http://schemas.microsoft.com/office/drawing/2014/main" id="{384132E3-F90E-AF79-DEA1-F6C70AD7F9EC}"/>
                  </a:ext>
                </a:extLst>
              </p:cNvPr>
              <p:cNvGrpSpPr/>
              <p:nvPr/>
            </p:nvGrpSpPr>
            <p:grpSpPr>
              <a:xfrm>
                <a:off x="5232254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81" name="Elipse 580">
                  <a:extLst>
                    <a:ext uri="{FF2B5EF4-FFF2-40B4-BE49-F238E27FC236}">
                      <a16:creationId xmlns:a16="http://schemas.microsoft.com/office/drawing/2014/main" id="{29157D91-C906-B97D-A832-35E7972673CE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82" name="Conector recto 581">
                  <a:extLst>
                    <a:ext uri="{FF2B5EF4-FFF2-40B4-BE49-F238E27FC236}">
                      <a16:creationId xmlns:a16="http://schemas.microsoft.com/office/drawing/2014/main" id="{6BCBD37D-5BF7-DA6E-2FF0-60F2728B38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Conector recto 582">
                  <a:extLst>
                    <a:ext uri="{FF2B5EF4-FFF2-40B4-BE49-F238E27FC236}">
                      <a16:creationId xmlns:a16="http://schemas.microsoft.com/office/drawing/2014/main" id="{26341FAD-A204-2B6C-A0EB-F381648A56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7" name="Grupo 556">
                <a:extLst>
                  <a:ext uri="{FF2B5EF4-FFF2-40B4-BE49-F238E27FC236}">
                    <a16:creationId xmlns:a16="http://schemas.microsoft.com/office/drawing/2014/main" id="{9B7FE7B9-B3D2-C43F-78DA-AF2E27485C82}"/>
                  </a:ext>
                </a:extLst>
              </p:cNvPr>
              <p:cNvGrpSpPr/>
              <p:nvPr/>
            </p:nvGrpSpPr>
            <p:grpSpPr>
              <a:xfrm>
                <a:off x="496130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78" name="Elipse 577">
                  <a:extLst>
                    <a:ext uri="{FF2B5EF4-FFF2-40B4-BE49-F238E27FC236}">
                      <a16:creationId xmlns:a16="http://schemas.microsoft.com/office/drawing/2014/main" id="{3D875517-1924-657D-6060-B034C735B7CE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79" name="Conector recto 578">
                  <a:extLst>
                    <a:ext uri="{FF2B5EF4-FFF2-40B4-BE49-F238E27FC236}">
                      <a16:creationId xmlns:a16="http://schemas.microsoft.com/office/drawing/2014/main" id="{D6686D6B-C197-3886-0555-16E599720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Conector recto 579">
                  <a:extLst>
                    <a:ext uri="{FF2B5EF4-FFF2-40B4-BE49-F238E27FC236}">
                      <a16:creationId xmlns:a16="http://schemas.microsoft.com/office/drawing/2014/main" id="{B57E7EB5-BAA5-CD0A-C3BA-7ED6492B6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8" name="Grupo 557">
                <a:extLst>
                  <a:ext uri="{FF2B5EF4-FFF2-40B4-BE49-F238E27FC236}">
                    <a16:creationId xmlns:a16="http://schemas.microsoft.com/office/drawing/2014/main" id="{183438F6-3D75-715E-785C-9FD33A560109}"/>
                  </a:ext>
                </a:extLst>
              </p:cNvPr>
              <p:cNvGrpSpPr/>
              <p:nvPr/>
            </p:nvGrpSpPr>
            <p:grpSpPr>
              <a:xfrm>
                <a:off x="5322572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75" name="Elipse 574">
                  <a:extLst>
                    <a:ext uri="{FF2B5EF4-FFF2-40B4-BE49-F238E27FC236}">
                      <a16:creationId xmlns:a16="http://schemas.microsoft.com/office/drawing/2014/main" id="{5251649D-EE1A-A6AB-1A1B-230AA5CF5AD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76" name="Conector recto 575">
                  <a:extLst>
                    <a:ext uri="{FF2B5EF4-FFF2-40B4-BE49-F238E27FC236}">
                      <a16:creationId xmlns:a16="http://schemas.microsoft.com/office/drawing/2014/main" id="{CBBB7043-219E-9E36-A130-680ED9FF7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Conector recto 576">
                  <a:extLst>
                    <a:ext uri="{FF2B5EF4-FFF2-40B4-BE49-F238E27FC236}">
                      <a16:creationId xmlns:a16="http://schemas.microsoft.com/office/drawing/2014/main" id="{28ADF060-756B-B790-CA38-3ADFA2865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9" name="Grupo 558">
                <a:extLst>
                  <a:ext uri="{FF2B5EF4-FFF2-40B4-BE49-F238E27FC236}">
                    <a16:creationId xmlns:a16="http://schemas.microsoft.com/office/drawing/2014/main" id="{91F5C1F6-5E4B-C791-B0F1-CEA0C164CCD1}"/>
                  </a:ext>
                </a:extLst>
              </p:cNvPr>
              <p:cNvGrpSpPr/>
              <p:nvPr/>
            </p:nvGrpSpPr>
            <p:grpSpPr>
              <a:xfrm>
                <a:off x="5503208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72" name="Elipse 571">
                  <a:extLst>
                    <a:ext uri="{FF2B5EF4-FFF2-40B4-BE49-F238E27FC236}">
                      <a16:creationId xmlns:a16="http://schemas.microsoft.com/office/drawing/2014/main" id="{E41755EA-EEDD-9FA9-B901-E1DAF5F60152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73" name="Conector recto 572">
                  <a:extLst>
                    <a:ext uri="{FF2B5EF4-FFF2-40B4-BE49-F238E27FC236}">
                      <a16:creationId xmlns:a16="http://schemas.microsoft.com/office/drawing/2014/main" id="{F4C151A9-F2CF-555E-2924-26DCD56B4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Conector recto 573">
                  <a:extLst>
                    <a:ext uri="{FF2B5EF4-FFF2-40B4-BE49-F238E27FC236}">
                      <a16:creationId xmlns:a16="http://schemas.microsoft.com/office/drawing/2014/main" id="{785BE553-43C0-1BA8-7252-306E27286C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0" name="Grupo 559">
                <a:extLst>
                  <a:ext uri="{FF2B5EF4-FFF2-40B4-BE49-F238E27FC236}">
                    <a16:creationId xmlns:a16="http://schemas.microsoft.com/office/drawing/2014/main" id="{1612B5B2-56DD-B3AE-C7E1-3FCB9A392816}"/>
                  </a:ext>
                </a:extLst>
              </p:cNvPr>
              <p:cNvGrpSpPr/>
              <p:nvPr/>
            </p:nvGrpSpPr>
            <p:grpSpPr>
              <a:xfrm>
                <a:off x="5593526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69" name="Elipse 568">
                  <a:extLst>
                    <a:ext uri="{FF2B5EF4-FFF2-40B4-BE49-F238E27FC236}">
                      <a16:creationId xmlns:a16="http://schemas.microsoft.com/office/drawing/2014/main" id="{BC5C91A8-DA9F-F21B-DD4A-6F2900DB1FB7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70" name="Conector recto 569">
                  <a:extLst>
                    <a:ext uri="{FF2B5EF4-FFF2-40B4-BE49-F238E27FC236}">
                      <a16:creationId xmlns:a16="http://schemas.microsoft.com/office/drawing/2014/main" id="{221B9A55-9BB7-2E42-05E8-509E0BC79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Conector recto 570">
                  <a:extLst>
                    <a:ext uri="{FF2B5EF4-FFF2-40B4-BE49-F238E27FC236}">
                      <a16:creationId xmlns:a16="http://schemas.microsoft.com/office/drawing/2014/main" id="{5C9371F2-E7AB-D666-D534-ED66623D91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upo 560">
                <a:extLst>
                  <a:ext uri="{FF2B5EF4-FFF2-40B4-BE49-F238E27FC236}">
                    <a16:creationId xmlns:a16="http://schemas.microsoft.com/office/drawing/2014/main" id="{813AE973-D605-1F58-5262-D67EC92A5212}"/>
                  </a:ext>
                </a:extLst>
              </p:cNvPr>
              <p:cNvGrpSpPr/>
              <p:nvPr/>
            </p:nvGrpSpPr>
            <p:grpSpPr>
              <a:xfrm>
                <a:off x="5683843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66" name="Elipse 565">
                  <a:extLst>
                    <a:ext uri="{FF2B5EF4-FFF2-40B4-BE49-F238E27FC236}">
                      <a16:creationId xmlns:a16="http://schemas.microsoft.com/office/drawing/2014/main" id="{85950600-4B54-DBC6-3BC6-8BAB68491CAD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67" name="Conector recto 566">
                  <a:extLst>
                    <a:ext uri="{FF2B5EF4-FFF2-40B4-BE49-F238E27FC236}">
                      <a16:creationId xmlns:a16="http://schemas.microsoft.com/office/drawing/2014/main" id="{9852E3A2-3E98-3D33-90F8-4F1F647FA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Conector recto 567">
                  <a:extLst>
                    <a:ext uri="{FF2B5EF4-FFF2-40B4-BE49-F238E27FC236}">
                      <a16:creationId xmlns:a16="http://schemas.microsoft.com/office/drawing/2014/main" id="{050EF27D-C726-C28A-370A-D13A706D4D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2" name="Grupo 561">
                <a:extLst>
                  <a:ext uri="{FF2B5EF4-FFF2-40B4-BE49-F238E27FC236}">
                    <a16:creationId xmlns:a16="http://schemas.microsoft.com/office/drawing/2014/main" id="{F5143256-7FBF-8CA0-109F-B17EF2920960}"/>
                  </a:ext>
                </a:extLst>
              </p:cNvPr>
              <p:cNvGrpSpPr/>
              <p:nvPr/>
            </p:nvGrpSpPr>
            <p:grpSpPr>
              <a:xfrm>
                <a:off x="5412890" y="2914608"/>
                <a:ext cx="84667" cy="216134"/>
                <a:chOff x="4163434" y="2317534"/>
                <a:chExt cx="84667" cy="216134"/>
              </a:xfrm>
            </p:grpSpPr>
            <p:sp>
              <p:nvSpPr>
                <p:cNvPr id="563" name="Elipse 562">
                  <a:extLst>
                    <a:ext uri="{FF2B5EF4-FFF2-40B4-BE49-F238E27FC236}">
                      <a16:creationId xmlns:a16="http://schemas.microsoft.com/office/drawing/2014/main" id="{6F7C22F3-7285-ADC6-3C2B-EFF7D7E97B2D}"/>
                    </a:ext>
                  </a:extLst>
                </p:cNvPr>
                <p:cNvSpPr/>
                <p:nvPr/>
              </p:nvSpPr>
              <p:spPr>
                <a:xfrm>
                  <a:off x="4163434" y="2317534"/>
                  <a:ext cx="84667" cy="84667"/>
                </a:xfrm>
                <a:prstGeom prst="ellipse">
                  <a:avLst/>
                </a:prstGeom>
                <a:solidFill>
                  <a:srgbClr val="FFEF9A"/>
                </a:solidFill>
                <a:ln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es-E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564" name="Conector recto 563">
                  <a:extLst>
                    <a:ext uri="{FF2B5EF4-FFF2-40B4-BE49-F238E27FC236}">
                      <a16:creationId xmlns:a16="http://schemas.microsoft.com/office/drawing/2014/main" id="{686B285F-AA0C-7ADF-DD7F-EAAFD6BA70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280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Conector recto 564">
                  <a:extLst>
                    <a:ext uri="{FF2B5EF4-FFF2-40B4-BE49-F238E27FC236}">
                      <a16:creationId xmlns:a16="http://schemas.microsoft.com/office/drawing/2014/main" id="{98BE5F70-115F-38D3-4EC0-20ECF6564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2255" y="2400287"/>
                  <a:ext cx="0" cy="133381"/>
                </a:xfrm>
                <a:prstGeom prst="line">
                  <a:avLst/>
                </a:prstGeom>
                <a:ln w="19050">
                  <a:solidFill>
                    <a:srgbClr val="FFCC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83" name="Grupo 682">
            <a:extLst>
              <a:ext uri="{FF2B5EF4-FFF2-40B4-BE49-F238E27FC236}">
                <a16:creationId xmlns:a16="http://schemas.microsoft.com/office/drawing/2014/main" id="{A17DAF35-0A90-9E70-2219-BBCD8C90E34B}"/>
              </a:ext>
            </a:extLst>
          </p:cNvPr>
          <p:cNvGrpSpPr/>
          <p:nvPr/>
        </p:nvGrpSpPr>
        <p:grpSpPr>
          <a:xfrm>
            <a:off x="825270" y="3062033"/>
            <a:ext cx="1437553" cy="591508"/>
            <a:chOff x="4159270" y="2156251"/>
            <a:chExt cx="1078165" cy="443631"/>
          </a:xfrm>
        </p:grpSpPr>
        <p:grpSp>
          <p:nvGrpSpPr>
            <p:cNvPr id="684" name="Grupo 683">
              <a:extLst>
                <a:ext uri="{FF2B5EF4-FFF2-40B4-BE49-F238E27FC236}">
                  <a16:creationId xmlns:a16="http://schemas.microsoft.com/office/drawing/2014/main" id="{8CCA2CB9-BCD0-9909-9809-86579BC8C417}"/>
                </a:ext>
              </a:extLst>
            </p:cNvPr>
            <p:cNvGrpSpPr/>
            <p:nvPr/>
          </p:nvGrpSpPr>
          <p:grpSpPr>
            <a:xfrm>
              <a:off x="4159270" y="2156251"/>
              <a:ext cx="84667" cy="216134"/>
              <a:chOff x="4163434" y="2317534"/>
              <a:chExt cx="84667" cy="216134"/>
            </a:xfrm>
          </p:grpSpPr>
          <p:sp>
            <p:nvSpPr>
              <p:cNvPr id="777" name="Elipse 776">
                <a:extLst>
                  <a:ext uri="{FF2B5EF4-FFF2-40B4-BE49-F238E27FC236}">
                    <a16:creationId xmlns:a16="http://schemas.microsoft.com/office/drawing/2014/main" id="{7402B2B4-8B58-51B3-215C-F0379103B7D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78" name="Conector recto 777">
                <a:extLst>
                  <a:ext uri="{FF2B5EF4-FFF2-40B4-BE49-F238E27FC236}">
                    <a16:creationId xmlns:a16="http://schemas.microsoft.com/office/drawing/2014/main" id="{3BD3028A-4AEC-5EAB-D33B-F207861F58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Conector recto 778">
                <a:extLst>
                  <a:ext uri="{FF2B5EF4-FFF2-40B4-BE49-F238E27FC236}">
                    <a16:creationId xmlns:a16="http://schemas.microsoft.com/office/drawing/2014/main" id="{8D30024E-43AF-6481-2A05-B70A6E5A77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5" name="Grupo 684">
              <a:extLst>
                <a:ext uri="{FF2B5EF4-FFF2-40B4-BE49-F238E27FC236}">
                  <a16:creationId xmlns:a16="http://schemas.microsoft.com/office/drawing/2014/main" id="{AF86CA57-E9C7-D213-CA48-68B6BB8E158C}"/>
                </a:ext>
              </a:extLst>
            </p:cNvPr>
            <p:cNvGrpSpPr/>
            <p:nvPr/>
          </p:nvGrpSpPr>
          <p:grpSpPr>
            <a:xfrm>
              <a:off x="4339906" y="2156251"/>
              <a:ext cx="84667" cy="216134"/>
              <a:chOff x="4163434" y="2317534"/>
              <a:chExt cx="84667" cy="216134"/>
            </a:xfrm>
          </p:grpSpPr>
          <p:sp>
            <p:nvSpPr>
              <p:cNvPr id="774" name="Elipse 773">
                <a:extLst>
                  <a:ext uri="{FF2B5EF4-FFF2-40B4-BE49-F238E27FC236}">
                    <a16:creationId xmlns:a16="http://schemas.microsoft.com/office/drawing/2014/main" id="{C6039749-F2B8-9275-911B-BB3F9627BD0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75" name="Conector recto 774">
                <a:extLst>
                  <a:ext uri="{FF2B5EF4-FFF2-40B4-BE49-F238E27FC236}">
                    <a16:creationId xmlns:a16="http://schemas.microsoft.com/office/drawing/2014/main" id="{86182633-6729-2A76-E4BB-856749CB3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ector recto 775">
                <a:extLst>
                  <a:ext uri="{FF2B5EF4-FFF2-40B4-BE49-F238E27FC236}">
                    <a16:creationId xmlns:a16="http://schemas.microsoft.com/office/drawing/2014/main" id="{5836D24D-AD7A-E2A1-76EC-FAB3CDFB5E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6" name="Grupo 685">
              <a:extLst>
                <a:ext uri="{FF2B5EF4-FFF2-40B4-BE49-F238E27FC236}">
                  <a16:creationId xmlns:a16="http://schemas.microsoft.com/office/drawing/2014/main" id="{006340C2-1BCA-EA6A-83F4-4F765DA7E74F}"/>
                </a:ext>
              </a:extLst>
            </p:cNvPr>
            <p:cNvGrpSpPr/>
            <p:nvPr/>
          </p:nvGrpSpPr>
          <p:grpSpPr>
            <a:xfrm>
              <a:off x="4430224" y="2156251"/>
              <a:ext cx="84667" cy="216134"/>
              <a:chOff x="4163434" y="2317534"/>
              <a:chExt cx="84667" cy="216134"/>
            </a:xfrm>
          </p:grpSpPr>
          <p:sp>
            <p:nvSpPr>
              <p:cNvPr id="771" name="Elipse 770">
                <a:extLst>
                  <a:ext uri="{FF2B5EF4-FFF2-40B4-BE49-F238E27FC236}">
                    <a16:creationId xmlns:a16="http://schemas.microsoft.com/office/drawing/2014/main" id="{7833FF6A-E03C-3004-03B6-ABCC9634483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72" name="Conector recto 771">
                <a:extLst>
                  <a:ext uri="{FF2B5EF4-FFF2-40B4-BE49-F238E27FC236}">
                    <a16:creationId xmlns:a16="http://schemas.microsoft.com/office/drawing/2014/main" id="{861F7412-F39C-4109-3F7E-049B3A64A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Conector recto 772">
                <a:extLst>
                  <a:ext uri="{FF2B5EF4-FFF2-40B4-BE49-F238E27FC236}">
                    <a16:creationId xmlns:a16="http://schemas.microsoft.com/office/drawing/2014/main" id="{A9EF22E8-41E3-1E5D-1609-B01562AFC8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7" name="Grupo 686">
              <a:extLst>
                <a:ext uri="{FF2B5EF4-FFF2-40B4-BE49-F238E27FC236}">
                  <a16:creationId xmlns:a16="http://schemas.microsoft.com/office/drawing/2014/main" id="{AF3BD7FA-D80C-B1CF-5BE3-99074342010C}"/>
                </a:ext>
              </a:extLst>
            </p:cNvPr>
            <p:cNvGrpSpPr/>
            <p:nvPr/>
          </p:nvGrpSpPr>
          <p:grpSpPr>
            <a:xfrm>
              <a:off x="4520542" y="2156251"/>
              <a:ext cx="84667" cy="216134"/>
              <a:chOff x="4163434" y="2317534"/>
              <a:chExt cx="84667" cy="216134"/>
            </a:xfrm>
          </p:grpSpPr>
          <p:sp>
            <p:nvSpPr>
              <p:cNvPr id="768" name="Elipse 767">
                <a:extLst>
                  <a:ext uri="{FF2B5EF4-FFF2-40B4-BE49-F238E27FC236}">
                    <a16:creationId xmlns:a16="http://schemas.microsoft.com/office/drawing/2014/main" id="{B163696D-6F64-2A1F-4848-0418AB2E658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9" name="Conector recto 768">
                <a:extLst>
                  <a:ext uri="{FF2B5EF4-FFF2-40B4-BE49-F238E27FC236}">
                    <a16:creationId xmlns:a16="http://schemas.microsoft.com/office/drawing/2014/main" id="{4CFF803A-527F-EF3F-2ED6-C10059F3D7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ector recto 769">
                <a:extLst>
                  <a:ext uri="{FF2B5EF4-FFF2-40B4-BE49-F238E27FC236}">
                    <a16:creationId xmlns:a16="http://schemas.microsoft.com/office/drawing/2014/main" id="{8AEDE808-3971-6735-3F0C-6469057292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8" name="Grupo 687">
              <a:extLst>
                <a:ext uri="{FF2B5EF4-FFF2-40B4-BE49-F238E27FC236}">
                  <a16:creationId xmlns:a16="http://schemas.microsoft.com/office/drawing/2014/main" id="{8F1D9FB5-1370-B061-B33E-5F02BDA8F27D}"/>
                </a:ext>
              </a:extLst>
            </p:cNvPr>
            <p:cNvGrpSpPr/>
            <p:nvPr/>
          </p:nvGrpSpPr>
          <p:grpSpPr>
            <a:xfrm>
              <a:off x="4249588" y="2156251"/>
              <a:ext cx="84667" cy="216134"/>
              <a:chOff x="4163434" y="2317534"/>
              <a:chExt cx="84667" cy="216134"/>
            </a:xfrm>
          </p:grpSpPr>
          <p:sp>
            <p:nvSpPr>
              <p:cNvPr id="765" name="Elipse 764">
                <a:extLst>
                  <a:ext uri="{FF2B5EF4-FFF2-40B4-BE49-F238E27FC236}">
                    <a16:creationId xmlns:a16="http://schemas.microsoft.com/office/drawing/2014/main" id="{E3F0E09A-368F-E6A7-8CBB-3F3A7C833DEA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6" name="Conector recto 765">
                <a:extLst>
                  <a:ext uri="{FF2B5EF4-FFF2-40B4-BE49-F238E27FC236}">
                    <a16:creationId xmlns:a16="http://schemas.microsoft.com/office/drawing/2014/main" id="{B9171560-90C7-3B4E-9A4C-B57354205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Conector recto 766">
                <a:extLst>
                  <a:ext uri="{FF2B5EF4-FFF2-40B4-BE49-F238E27FC236}">
                    <a16:creationId xmlns:a16="http://schemas.microsoft.com/office/drawing/2014/main" id="{00FCCAAD-9131-5412-BC3B-22C627280F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9" name="Grupo 688">
              <a:extLst>
                <a:ext uri="{FF2B5EF4-FFF2-40B4-BE49-F238E27FC236}">
                  <a16:creationId xmlns:a16="http://schemas.microsoft.com/office/drawing/2014/main" id="{D2E746F4-923D-D780-B90F-25628B8850BF}"/>
                </a:ext>
              </a:extLst>
            </p:cNvPr>
            <p:cNvGrpSpPr/>
            <p:nvPr/>
          </p:nvGrpSpPr>
          <p:grpSpPr>
            <a:xfrm>
              <a:off x="4610860" y="2156251"/>
              <a:ext cx="84667" cy="216134"/>
              <a:chOff x="4163434" y="2317534"/>
              <a:chExt cx="84667" cy="216134"/>
            </a:xfrm>
          </p:grpSpPr>
          <p:sp>
            <p:nvSpPr>
              <p:cNvPr id="762" name="Elipse 761">
                <a:extLst>
                  <a:ext uri="{FF2B5EF4-FFF2-40B4-BE49-F238E27FC236}">
                    <a16:creationId xmlns:a16="http://schemas.microsoft.com/office/drawing/2014/main" id="{2D9E5094-1447-34D8-4B0A-3E364D5598D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3" name="Conector recto 762">
                <a:extLst>
                  <a:ext uri="{FF2B5EF4-FFF2-40B4-BE49-F238E27FC236}">
                    <a16:creationId xmlns:a16="http://schemas.microsoft.com/office/drawing/2014/main" id="{7C0EAB04-4003-78B6-ED9D-622F9DFC8E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Conector recto 763">
                <a:extLst>
                  <a:ext uri="{FF2B5EF4-FFF2-40B4-BE49-F238E27FC236}">
                    <a16:creationId xmlns:a16="http://schemas.microsoft.com/office/drawing/2014/main" id="{924739AA-A649-D0AE-8A8D-6E267A69A2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0" name="Grupo 689">
              <a:extLst>
                <a:ext uri="{FF2B5EF4-FFF2-40B4-BE49-F238E27FC236}">
                  <a16:creationId xmlns:a16="http://schemas.microsoft.com/office/drawing/2014/main" id="{F6B7A08B-C5C2-247A-7940-111DA435495A}"/>
                </a:ext>
              </a:extLst>
            </p:cNvPr>
            <p:cNvGrpSpPr/>
            <p:nvPr/>
          </p:nvGrpSpPr>
          <p:grpSpPr>
            <a:xfrm>
              <a:off x="4791496" y="2156251"/>
              <a:ext cx="84667" cy="216134"/>
              <a:chOff x="4163434" y="2317534"/>
              <a:chExt cx="84667" cy="216134"/>
            </a:xfrm>
          </p:grpSpPr>
          <p:sp>
            <p:nvSpPr>
              <p:cNvPr id="759" name="Elipse 758">
                <a:extLst>
                  <a:ext uri="{FF2B5EF4-FFF2-40B4-BE49-F238E27FC236}">
                    <a16:creationId xmlns:a16="http://schemas.microsoft.com/office/drawing/2014/main" id="{E43C9E42-A3F5-17AA-9D7F-696716BC0EB7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0" name="Conector recto 759">
                <a:extLst>
                  <a:ext uri="{FF2B5EF4-FFF2-40B4-BE49-F238E27FC236}">
                    <a16:creationId xmlns:a16="http://schemas.microsoft.com/office/drawing/2014/main" id="{A1585D1D-E7C9-C16C-B3EA-0948B8D0F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Conector recto 760">
                <a:extLst>
                  <a:ext uri="{FF2B5EF4-FFF2-40B4-BE49-F238E27FC236}">
                    <a16:creationId xmlns:a16="http://schemas.microsoft.com/office/drawing/2014/main" id="{201BA89A-79F6-0E44-01F5-0AF27D8E38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1" name="Grupo 690">
              <a:extLst>
                <a:ext uri="{FF2B5EF4-FFF2-40B4-BE49-F238E27FC236}">
                  <a16:creationId xmlns:a16="http://schemas.microsoft.com/office/drawing/2014/main" id="{7B1D902B-DE02-45EC-1F92-CBA9F6E7CDFD}"/>
                </a:ext>
              </a:extLst>
            </p:cNvPr>
            <p:cNvGrpSpPr/>
            <p:nvPr/>
          </p:nvGrpSpPr>
          <p:grpSpPr>
            <a:xfrm>
              <a:off x="4881814" y="2156251"/>
              <a:ext cx="84667" cy="216134"/>
              <a:chOff x="4163434" y="2317534"/>
              <a:chExt cx="84667" cy="216134"/>
            </a:xfrm>
          </p:grpSpPr>
          <p:sp>
            <p:nvSpPr>
              <p:cNvPr id="756" name="Elipse 755">
                <a:extLst>
                  <a:ext uri="{FF2B5EF4-FFF2-40B4-BE49-F238E27FC236}">
                    <a16:creationId xmlns:a16="http://schemas.microsoft.com/office/drawing/2014/main" id="{128FCE14-3731-AAFE-03DA-1E0ECD7862F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57" name="Conector recto 756">
                <a:extLst>
                  <a:ext uri="{FF2B5EF4-FFF2-40B4-BE49-F238E27FC236}">
                    <a16:creationId xmlns:a16="http://schemas.microsoft.com/office/drawing/2014/main" id="{94C5CE37-D749-0824-9974-2A187B7151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Conector recto 757">
                <a:extLst>
                  <a:ext uri="{FF2B5EF4-FFF2-40B4-BE49-F238E27FC236}">
                    <a16:creationId xmlns:a16="http://schemas.microsoft.com/office/drawing/2014/main" id="{C96787F3-30B3-75C7-34DF-4B15C47BEB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2" name="Grupo 691">
              <a:extLst>
                <a:ext uri="{FF2B5EF4-FFF2-40B4-BE49-F238E27FC236}">
                  <a16:creationId xmlns:a16="http://schemas.microsoft.com/office/drawing/2014/main" id="{97E9FBAC-2F9A-F147-5E77-D9DA692C45C4}"/>
                </a:ext>
              </a:extLst>
            </p:cNvPr>
            <p:cNvGrpSpPr/>
            <p:nvPr/>
          </p:nvGrpSpPr>
          <p:grpSpPr>
            <a:xfrm>
              <a:off x="4972132" y="2156251"/>
              <a:ext cx="84667" cy="216134"/>
              <a:chOff x="4163434" y="2317534"/>
              <a:chExt cx="84667" cy="216134"/>
            </a:xfrm>
          </p:grpSpPr>
          <p:sp>
            <p:nvSpPr>
              <p:cNvPr id="753" name="Elipse 752">
                <a:extLst>
                  <a:ext uri="{FF2B5EF4-FFF2-40B4-BE49-F238E27FC236}">
                    <a16:creationId xmlns:a16="http://schemas.microsoft.com/office/drawing/2014/main" id="{B2F663FD-35A0-9237-A4D5-864EA428FE7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54" name="Conector recto 753">
                <a:extLst>
                  <a:ext uri="{FF2B5EF4-FFF2-40B4-BE49-F238E27FC236}">
                    <a16:creationId xmlns:a16="http://schemas.microsoft.com/office/drawing/2014/main" id="{83EAE871-3013-0AFF-89D4-D56AB37366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Conector recto 754">
                <a:extLst>
                  <a:ext uri="{FF2B5EF4-FFF2-40B4-BE49-F238E27FC236}">
                    <a16:creationId xmlns:a16="http://schemas.microsoft.com/office/drawing/2014/main" id="{D1830308-4E72-0758-BB01-2F6F89B099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3" name="Grupo 692">
              <a:extLst>
                <a:ext uri="{FF2B5EF4-FFF2-40B4-BE49-F238E27FC236}">
                  <a16:creationId xmlns:a16="http://schemas.microsoft.com/office/drawing/2014/main" id="{8F0EE88B-5B57-7823-ADB6-B3DB15872F10}"/>
                </a:ext>
              </a:extLst>
            </p:cNvPr>
            <p:cNvGrpSpPr/>
            <p:nvPr/>
          </p:nvGrpSpPr>
          <p:grpSpPr>
            <a:xfrm>
              <a:off x="4701178" y="2156251"/>
              <a:ext cx="84667" cy="216134"/>
              <a:chOff x="4163434" y="2317534"/>
              <a:chExt cx="84667" cy="216134"/>
            </a:xfrm>
          </p:grpSpPr>
          <p:sp>
            <p:nvSpPr>
              <p:cNvPr id="750" name="Elipse 749">
                <a:extLst>
                  <a:ext uri="{FF2B5EF4-FFF2-40B4-BE49-F238E27FC236}">
                    <a16:creationId xmlns:a16="http://schemas.microsoft.com/office/drawing/2014/main" id="{1228E4F2-AF08-4A19-6529-C131C8C04BE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51" name="Conector recto 750">
                <a:extLst>
                  <a:ext uri="{FF2B5EF4-FFF2-40B4-BE49-F238E27FC236}">
                    <a16:creationId xmlns:a16="http://schemas.microsoft.com/office/drawing/2014/main" id="{361BE69B-C414-164B-5F7D-90B55CA57B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Conector recto 751">
                <a:extLst>
                  <a:ext uri="{FF2B5EF4-FFF2-40B4-BE49-F238E27FC236}">
                    <a16:creationId xmlns:a16="http://schemas.microsoft.com/office/drawing/2014/main" id="{35E995CD-F10D-2295-2089-E12F7C1145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4" name="Grupo 693">
              <a:extLst>
                <a:ext uri="{FF2B5EF4-FFF2-40B4-BE49-F238E27FC236}">
                  <a16:creationId xmlns:a16="http://schemas.microsoft.com/office/drawing/2014/main" id="{E0C0C4D2-9BE5-5801-1141-A57B807957EE}"/>
                </a:ext>
              </a:extLst>
            </p:cNvPr>
            <p:cNvGrpSpPr/>
            <p:nvPr/>
          </p:nvGrpSpPr>
          <p:grpSpPr>
            <a:xfrm>
              <a:off x="5062450" y="2156251"/>
              <a:ext cx="84667" cy="216134"/>
              <a:chOff x="4163434" y="2317534"/>
              <a:chExt cx="84667" cy="216134"/>
            </a:xfrm>
          </p:grpSpPr>
          <p:sp>
            <p:nvSpPr>
              <p:cNvPr id="747" name="Elipse 746">
                <a:extLst>
                  <a:ext uri="{FF2B5EF4-FFF2-40B4-BE49-F238E27FC236}">
                    <a16:creationId xmlns:a16="http://schemas.microsoft.com/office/drawing/2014/main" id="{8BC8CA39-0E34-3C00-D685-014EE060ADC6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48" name="Conector recto 747">
                <a:extLst>
                  <a:ext uri="{FF2B5EF4-FFF2-40B4-BE49-F238E27FC236}">
                    <a16:creationId xmlns:a16="http://schemas.microsoft.com/office/drawing/2014/main" id="{69A60768-4E7E-9D6D-0C29-6916D89FA8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Conector recto 748">
                <a:extLst>
                  <a:ext uri="{FF2B5EF4-FFF2-40B4-BE49-F238E27FC236}">
                    <a16:creationId xmlns:a16="http://schemas.microsoft.com/office/drawing/2014/main" id="{0309534D-3F17-1DBA-E602-6BA7AE464B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5" name="Grupo 694">
              <a:extLst>
                <a:ext uri="{FF2B5EF4-FFF2-40B4-BE49-F238E27FC236}">
                  <a16:creationId xmlns:a16="http://schemas.microsoft.com/office/drawing/2014/main" id="{F1624573-02D7-8717-EAE2-6C2CBAF0C249}"/>
                </a:ext>
              </a:extLst>
            </p:cNvPr>
            <p:cNvGrpSpPr/>
            <p:nvPr/>
          </p:nvGrpSpPr>
          <p:grpSpPr>
            <a:xfrm>
              <a:off x="5152768" y="2156251"/>
              <a:ext cx="84667" cy="216134"/>
              <a:chOff x="4163434" y="2317534"/>
              <a:chExt cx="84667" cy="216134"/>
            </a:xfrm>
          </p:grpSpPr>
          <p:sp>
            <p:nvSpPr>
              <p:cNvPr id="744" name="Elipse 743">
                <a:extLst>
                  <a:ext uri="{FF2B5EF4-FFF2-40B4-BE49-F238E27FC236}">
                    <a16:creationId xmlns:a16="http://schemas.microsoft.com/office/drawing/2014/main" id="{45F6DD9C-B146-04D4-4796-0CE931CC01D2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45" name="Conector recto 744">
                <a:extLst>
                  <a:ext uri="{FF2B5EF4-FFF2-40B4-BE49-F238E27FC236}">
                    <a16:creationId xmlns:a16="http://schemas.microsoft.com/office/drawing/2014/main" id="{48DB5877-1255-9EC9-6736-093F0B1324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Conector recto 745">
                <a:extLst>
                  <a:ext uri="{FF2B5EF4-FFF2-40B4-BE49-F238E27FC236}">
                    <a16:creationId xmlns:a16="http://schemas.microsoft.com/office/drawing/2014/main" id="{13D493B2-6E49-D5E3-6FCC-209BF1233E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6" name="Grupo 695">
              <a:extLst>
                <a:ext uri="{FF2B5EF4-FFF2-40B4-BE49-F238E27FC236}">
                  <a16:creationId xmlns:a16="http://schemas.microsoft.com/office/drawing/2014/main" id="{67307539-202E-9281-27A8-9EC97AD0EB56}"/>
                </a:ext>
              </a:extLst>
            </p:cNvPr>
            <p:cNvGrpSpPr/>
            <p:nvPr/>
          </p:nvGrpSpPr>
          <p:grpSpPr>
            <a:xfrm flipV="1">
              <a:off x="4159270" y="2383748"/>
              <a:ext cx="84667" cy="216134"/>
              <a:chOff x="4163434" y="2317534"/>
              <a:chExt cx="84667" cy="216134"/>
            </a:xfrm>
          </p:grpSpPr>
          <p:sp>
            <p:nvSpPr>
              <p:cNvPr id="741" name="Elipse 740">
                <a:extLst>
                  <a:ext uri="{FF2B5EF4-FFF2-40B4-BE49-F238E27FC236}">
                    <a16:creationId xmlns:a16="http://schemas.microsoft.com/office/drawing/2014/main" id="{42CE8228-BC53-19BB-C8ED-C1A6A61C8F39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42" name="Conector recto 741">
                <a:extLst>
                  <a:ext uri="{FF2B5EF4-FFF2-40B4-BE49-F238E27FC236}">
                    <a16:creationId xmlns:a16="http://schemas.microsoft.com/office/drawing/2014/main" id="{2562C865-3382-545B-252C-8CE49B94E9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Conector recto 742">
                <a:extLst>
                  <a:ext uri="{FF2B5EF4-FFF2-40B4-BE49-F238E27FC236}">
                    <a16:creationId xmlns:a16="http://schemas.microsoft.com/office/drawing/2014/main" id="{E72A1E37-6A08-27DE-6811-E13FCC6B56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7" name="Grupo 696">
              <a:extLst>
                <a:ext uri="{FF2B5EF4-FFF2-40B4-BE49-F238E27FC236}">
                  <a16:creationId xmlns:a16="http://schemas.microsoft.com/office/drawing/2014/main" id="{507DF170-65BC-1ECC-449F-BC83CBF0419B}"/>
                </a:ext>
              </a:extLst>
            </p:cNvPr>
            <p:cNvGrpSpPr/>
            <p:nvPr/>
          </p:nvGrpSpPr>
          <p:grpSpPr>
            <a:xfrm flipV="1">
              <a:off x="4339906" y="2383748"/>
              <a:ext cx="84667" cy="216134"/>
              <a:chOff x="4163434" y="2317534"/>
              <a:chExt cx="84667" cy="216134"/>
            </a:xfrm>
          </p:grpSpPr>
          <p:sp>
            <p:nvSpPr>
              <p:cNvPr id="738" name="Elipse 737">
                <a:extLst>
                  <a:ext uri="{FF2B5EF4-FFF2-40B4-BE49-F238E27FC236}">
                    <a16:creationId xmlns:a16="http://schemas.microsoft.com/office/drawing/2014/main" id="{02FD6D2A-32CA-F687-D83C-7D80C8D4AC3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39" name="Conector recto 738">
                <a:extLst>
                  <a:ext uri="{FF2B5EF4-FFF2-40B4-BE49-F238E27FC236}">
                    <a16:creationId xmlns:a16="http://schemas.microsoft.com/office/drawing/2014/main" id="{7FFADBA7-9652-034D-26F9-07A7704DCF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onector recto 739">
                <a:extLst>
                  <a:ext uri="{FF2B5EF4-FFF2-40B4-BE49-F238E27FC236}">
                    <a16:creationId xmlns:a16="http://schemas.microsoft.com/office/drawing/2014/main" id="{F22DF28A-FB9E-73B6-D4DE-4B7B5390C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8" name="Grupo 697">
              <a:extLst>
                <a:ext uri="{FF2B5EF4-FFF2-40B4-BE49-F238E27FC236}">
                  <a16:creationId xmlns:a16="http://schemas.microsoft.com/office/drawing/2014/main" id="{7A475028-86B7-3265-2D6E-DE22F62E82F6}"/>
                </a:ext>
              </a:extLst>
            </p:cNvPr>
            <p:cNvGrpSpPr/>
            <p:nvPr/>
          </p:nvGrpSpPr>
          <p:grpSpPr>
            <a:xfrm flipV="1">
              <a:off x="4430224" y="2383748"/>
              <a:ext cx="84667" cy="216134"/>
              <a:chOff x="4163434" y="2317534"/>
              <a:chExt cx="84667" cy="216134"/>
            </a:xfrm>
          </p:grpSpPr>
          <p:sp>
            <p:nvSpPr>
              <p:cNvPr id="735" name="Elipse 734">
                <a:extLst>
                  <a:ext uri="{FF2B5EF4-FFF2-40B4-BE49-F238E27FC236}">
                    <a16:creationId xmlns:a16="http://schemas.microsoft.com/office/drawing/2014/main" id="{6F406664-8AF5-80D6-8F07-8B237FFFCCA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36" name="Conector recto 735">
                <a:extLst>
                  <a:ext uri="{FF2B5EF4-FFF2-40B4-BE49-F238E27FC236}">
                    <a16:creationId xmlns:a16="http://schemas.microsoft.com/office/drawing/2014/main" id="{21E05C84-A54D-3547-A02C-6BB69DD31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ector recto 736">
                <a:extLst>
                  <a:ext uri="{FF2B5EF4-FFF2-40B4-BE49-F238E27FC236}">
                    <a16:creationId xmlns:a16="http://schemas.microsoft.com/office/drawing/2014/main" id="{F8B6D94D-EC78-8897-5E5E-E0EFF14C2B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9" name="Grupo 698">
              <a:extLst>
                <a:ext uri="{FF2B5EF4-FFF2-40B4-BE49-F238E27FC236}">
                  <a16:creationId xmlns:a16="http://schemas.microsoft.com/office/drawing/2014/main" id="{F85F2108-A7EA-3BBC-83AE-B8D86979263B}"/>
                </a:ext>
              </a:extLst>
            </p:cNvPr>
            <p:cNvGrpSpPr/>
            <p:nvPr/>
          </p:nvGrpSpPr>
          <p:grpSpPr>
            <a:xfrm flipV="1">
              <a:off x="4520542" y="2383748"/>
              <a:ext cx="84667" cy="216134"/>
              <a:chOff x="4163434" y="2317534"/>
              <a:chExt cx="84667" cy="216134"/>
            </a:xfrm>
          </p:grpSpPr>
          <p:sp>
            <p:nvSpPr>
              <p:cNvPr id="732" name="Elipse 731">
                <a:extLst>
                  <a:ext uri="{FF2B5EF4-FFF2-40B4-BE49-F238E27FC236}">
                    <a16:creationId xmlns:a16="http://schemas.microsoft.com/office/drawing/2014/main" id="{EE416BF1-8ED8-20BC-04EA-4F28C7ED4C7B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33" name="Conector recto 732">
                <a:extLst>
                  <a:ext uri="{FF2B5EF4-FFF2-40B4-BE49-F238E27FC236}">
                    <a16:creationId xmlns:a16="http://schemas.microsoft.com/office/drawing/2014/main" id="{CC1D89F8-A52C-C0F4-E19A-1EB4D04BDB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Conector recto 733">
                <a:extLst>
                  <a:ext uri="{FF2B5EF4-FFF2-40B4-BE49-F238E27FC236}">
                    <a16:creationId xmlns:a16="http://schemas.microsoft.com/office/drawing/2014/main" id="{5E054479-7D78-D3FC-C1A5-571B919F8C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upo 699">
              <a:extLst>
                <a:ext uri="{FF2B5EF4-FFF2-40B4-BE49-F238E27FC236}">
                  <a16:creationId xmlns:a16="http://schemas.microsoft.com/office/drawing/2014/main" id="{A45A1601-8E3A-4C92-163B-8A82E262A2A4}"/>
                </a:ext>
              </a:extLst>
            </p:cNvPr>
            <p:cNvGrpSpPr/>
            <p:nvPr/>
          </p:nvGrpSpPr>
          <p:grpSpPr>
            <a:xfrm flipV="1">
              <a:off x="4249588" y="2383748"/>
              <a:ext cx="84667" cy="216134"/>
              <a:chOff x="4163434" y="2317534"/>
              <a:chExt cx="84667" cy="216134"/>
            </a:xfrm>
          </p:grpSpPr>
          <p:sp>
            <p:nvSpPr>
              <p:cNvPr id="729" name="Elipse 728">
                <a:extLst>
                  <a:ext uri="{FF2B5EF4-FFF2-40B4-BE49-F238E27FC236}">
                    <a16:creationId xmlns:a16="http://schemas.microsoft.com/office/drawing/2014/main" id="{F4388549-20F1-3A1E-5EDD-77D60ADC9C9D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30" name="Conector recto 729">
                <a:extLst>
                  <a:ext uri="{FF2B5EF4-FFF2-40B4-BE49-F238E27FC236}">
                    <a16:creationId xmlns:a16="http://schemas.microsoft.com/office/drawing/2014/main" id="{7BF3F0FA-5E59-F3F5-0536-A857B0878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Conector recto 730">
                <a:extLst>
                  <a:ext uri="{FF2B5EF4-FFF2-40B4-BE49-F238E27FC236}">
                    <a16:creationId xmlns:a16="http://schemas.microsoft.com/office/drawing/2014/main" id="{EE9652FD-D343-2D3D-A8F8-CAC911062A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1" name="Grupo 700">
              <a:extLst>
                <a:ext uri="{FF2B5EF4-FFF2-40B4-BE49-F238E27FC236}">
                  <a16:creationId xmlns:a16="http://schemas.microsoft.com/office/drawing/2014/main" id="{2D9D6951-18D4-A879-BD37-53DD85619DC6}"/>
                </a:ext>
              </a:extLst>
            </p:cNvPr>
            <p:cNvGrpSpPr/>
            <p:nvPr/>
          </p:nvGrpSpPr>
          <p:grpSpPr>
            <a:xfrm flipV="1">
              <a:off x="4610860" y="2383748"/>
              <a:ext cx="84667" cy="216134"/>
              <a:chOff x="4163434" y="2317534"/>
              <a:chExt cx="84667" cy="216134"/>
            </a:xfrm>
          </p:grpSpPr>
          <p:sp>
            <p:nvSpPr>
              <p:cNvPr id="726" name="Elipse 725">
                <a:extLst>
                  <a:ext uri="{FF2B5EF4-FFF2-40B4-BE49-F238E27FC236}">
                    <a16:creationId xmlns:a16="http://schemas.microsoft.com/office/drawing/2014/main" id="{CABED33D-30CA-1015-2064-F32EB52981C3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27" name="Conector recto 726">
                <a:extLst>
                  <a:ext uri="{FF2B5EF4-FFF2-40B4-BE49-F238E27FC236}">
                    <a16:creationId xmlns:a16="http://schemas.microsoft.com/office/drawing/2014/main" id="{1C201945-02F7-8A06-E8A6-73ACE2CE00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Conector recto 727">
                <a:extLst>
                  <a:ext uri="{FF2B5EF4-FFF2-40B4-BE49-F238E27FC236}">
                    <a16:creationId xmlns:a16="http://schemas.microsoft.com/office/drawing/2014/main" id="{8E480612-CB80-5028-B092-A220D7427E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2" name="Grupo 701">
              <a:extLst>
                <a:ext uri="{FF2B5EF4-FFF2-40B4-BE49-F238E27FC236}">
                  <a16:creationId xmlns:a16="http://schemas.microsoft.com/office/drawing/2014/main" id="{55E473B1-9E17-19CC-96B4-5A05265A9FEA}"/>
                </a:ext>
              </a:extLst>
            </p:cNvPr>
            <p:cNvGrpSpPr/>
            <p:nvPr/>
          </p:nvGrpSpPr>
          <p:grpSpPr>
            <a:xfrm flipV="1">
              <a:off x="4791496" y="2383748"/>
              <a:ext cx="84667" cy="216134"/>
              <a:chOff x="4163434" y="2317534"/>
              <a:chExt cx="84667" cy="216134"/>
            </a:xfrm>
          </p:grpSpPr>
          <p:sp>
            <p:nvSpPr>
              <p:cNvPr id="723" name="Elipse 722">
                <a:extLst>
                  <a:ext uri="{FF2B5EF4-FFF2-40B4-BE49-F238E27FC236}">
                    <a16:creationId xmlns:a16="http://schemas.microsoft.com/office/drawing/2014/main" id="{C77D126C-8E96-282A-0740-3EE9CA0D513F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24" name="Conector recto 723">
                <a:extLst>
                  <a:ext uri="{FF2B5EF4-FFF2-40B4-BE49-F238E27FC236}">
                    <a16:creationId xmlns:a16="http://schemas.microsoft.com/office/drawing/2014/main" id="{20DA41BC-39DB-F16A-7E2B-C68CF8765F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ector recto 724">
                <a:extLst>
                  <a:ext uri="{FF2B5EF4-FFF2-40B4-BE49-F238E27FC236}">
                    <a16:creationId xmlns:a16="http://schemas.microsoft.com/office/drawing/2014/main" id="{37A22D00-6BE6-BE5F-D24E-C165C5A2C5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3" name="Grupo 702">
              <a:extLst>
                <a:ext uri="{FF2B5EF4-FFF2-40B4-BE49-F238E27FC236}">
                  <a16:creationId xmlns:a16="http://schemas.microsoft.com/office/drawing/2014/main" id="{6DED0068-B59D-12C9-C78E-1FD6F09F3E2A}"/>
                </a:ext>
              </a:extLst>
            </p:cNvPr>
            <p:cNvGrpSpPr/>
            <p:nvPr/>
          </p:nvGrpSpPr>
          <p:grpSpPr>
            <a:xfrm flipV="1">
              <a:off x="4881814" y="2383748"/>
              <a:ext cx="84667" cy="216134"/>
              <a:chOff x="4163434" y="2317534"/>
              <a:chExt cx="84667" cy="216134"/>
            </a:xfrm>
          </p:grpSpPr>
          <p:sp>
            <p:nvSpPr>
              <p:cNvPr id="720" name="Elipse 719">
                <a:extLst>
                  <a:ext uri="{FF2B5EF4-FFF2-40B4-BE49-F238E27FC236}">
                    <a16:creationId xmlns:a16="http://schemas.microsoft.com/office/drawing/2014/main" id="{3961ECA6-DEC3-5EDE-DD9C-1204768462B8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21" name="Conector recto 720">
                <a:extLst>
                  <a:ext uri="{FF2B5EF4-FFF2-40B4-BE49-F238E27FC236}">
                    <a16:creationId xmlns:a16="http://schemas.microsoft.com/office/drawing/2014/main" id="{CA24D208-5661-30B6-2376-B2A4D597BF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Conector recto 721">
                <a:extLst>
                  <a:ext uri="{FF2B5EF4-FFF2-40B4-BE49-F238E27FC236}">
                    <a16:creationId xmlns:a16="http://schemas.microsoft.com/office/drawing/2014/main" id="{AF9B0A9E-2E64-77D7-7481-FED55515C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4" name="Grupo 703">
              <a:extLst>
                <a:ext uri="{FF2B5EF4-FFF2-40B4-BE49-F238E27FC236}">
                  <a16:creationId xmlns:a16="http://schemas.microsoft.com/office/drawing/2014/main" id="{CA0F6425-F153-5D45-21B1-5FCE9172D2D3}"/>
                </a:ext>
              </a:extLst>
            </p:cNvPr>
            <p:cNvGrpSpPr/>
            <p:nvPr/>
          </p:nvGrpSpPr>
          <p:grpSpPr>
            <a:xfrm flipV="1">
              <a:off x="4972132" y="2383748"/>
              <a:ext cx="84667" cy="216134"/>
              <a:chOff x="4163434" y="2317534"/>
              <a:chExt cx="84667" cy="216134"/>
            </a:xfrm>
          </p:grpSpPr>
          <p:sp>
            <p:nvSpPr>
              <p:cNvPr id="717" name="Elipse 716">
                <a:extLst>
                  <a:ext uri="{FF2B5EF4-FFF2-40B4-BE49-F238E27FC236}">
                    <a16:creationId xmlns:a16="http://schemas.microsoft.com/office/drawing/2014/main" id="{98FF3FF1-FE91-FC48-A5A9-D479A524D4BA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18" name="Conector recto 717">
                <a:extLst>
                  <a:ext uri="{FF2B5EF4-FFF2-40B4-BE49-F238E27FC236}">
                    <a16:creationId xmlns:a16="http://schemas.microsoft.com/office/drawing/2014/main" id="{A57B3CD8-011B-0E9A-DEB2-FFA730FB7C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Conector recto 718">
                <a:extLst>
                  <a:ext uri="{FF2B5EF4-FFF2-40B4-BE49-F238E27FC236}">
                    <a16:creationId xmlns:a16="http://schemas.microsoft.com/office/drawing/2014/main" id="{9028998C-955D-F454-4D36-1B3F51B85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5" name="Grupo 704">
              <a:extLst>
                <a:ext uri="{FF2B5EF4-FFF2-40B4-BE49-F238E27FC236}">
                  <a16:creationId xmlns:a16="http://schemas.microsoft.com/office/drawing/2014/main" id="{D0F25E1D-2688-C38B-8304-F9DD9EF7F370}"/>
                </a:ext>
              </a:extLst>
            </p:cNvPr>
            <p:cNvGrpSpPr/>
            <p:nvPr/>
          </p:nvGrpSpPr>
          <p:grpSpPr>
            <a:xfrm flipV="1">
              <a:off x="4701178" y="2383748"/>
              <a:ext cx="84667" cy="216134"/>
              <a:chOff x="4163434" y="2317534"/>
              <a:chExt cx="84667" cy="216134"/>
            </a:xfrm>
          </p:grpSpPr>
          <p:sp>
            <p:nvSpPr>
              <p:cNvPr id="714" name="Elipse 713">
                <a:extLst>
                  <a:ext uri="{FF2B5EF4-FFF2-40B4-BE49-F238E27FC236}">
                    <a16:creationId xmlns:a16="http://schemas.microsoft.com/office/drawing/2014/main" id="{EC3D6840-8FA3-4AFD-2A58-6EB25B031F5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15" name="Conector recto 714">
                <a:extLst>
                  <a:ext uri="{FF2B5EF4-FFF2-40B4-BE49-F238E27FC236}">
                    <a16:creationId xmlns:a16="http://schemas.microsoft.com/office/drawing/2014/main" id="{00CFF2E6-A71D-350D-F922-9B4314ABCD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Conector recto 715">
                <a:extLst>
                  <a:ext uri="{FF2B5EF4-FFF2-40B4-BE49-F238E27FC236}">
                    <a16:creationId xmlns:a16="http://schemas.microsoft.com/office/drawing/2014/main" id="{543EFA19-B4B8-9556-75A8-BE11781D12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6" name="Grupo 705">
              <a:extLst>
                <a:ext uri="{FF2B5EF4-FFF2-40B4-BE49-F238E27FC236}">
                  <a16:creationId xmlns:a16="http://schemas.microsoft.com/office/drawing/2014/main" id="{9811F262-EE29-2EB4-AD6D-B077F2C710E1}"/>
                </a:ext>
              </a:extLst>
            </p:cNvPr>
            <p:cNvGrpSpPr/>
            <p:nvPr/>
          </p:nvGrpSpPr>
          <p:grpSpPr>
            <a:xfrm flipV="1">
              <a:off x="5062450" y="2383748"/>
              <a:ext cx="84667" cy="216134"/>
              <a:chOff x="4163434" y="2317534"/>
              <a:chExt cx="84667" cy="216134"/>
            </a:xfrm>
          </p:grpSpPr>
          <p:sp>
            <p:nvSpPr>
              <p:cNvPr id="711" name="Elipse 710">
                <a:extLst>
                  <a:ext uri="{FF2B5EF4-FFF2-40B4-BE49-F238E27FC236}">
                    <a16:creationId xmlns:a16="http://schemas.microsoft.com/office/drawing/2014/main" id="{672E152E-9F97-8C34-3E5F-7BF560ACD430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12" name="Conector recto 711">
                <a:extLst>
                  <a:ext uri="{FF2B5EF4-FFF2-40B4-BE49-F238E27FC236}">
                    <a16:creationId xmlns:a16="http://schemas.microsoft.com/office/drawing/2014/main" id="{95484715-2ACD-826D-E3B3-A211D79237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Conector recto 712">
                <a:extLst>
                  <a:ext uri="{FF2B5EF4-FFF2-40B4-BE49-F238E27FC236}">
                    <a16:creationId xmlns:a16="http://schemas.microsoft.com/office/drawing/2014/main" id="{5272FA7E-15D9-41D5-FCF1-24218B8000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7" name="Grupo 706">
              <a:extLst>
                <a:ext uri="{FF2B5EF4-FFF2-40B4-BE49-F238E27FC236}">
                  <a16:creationId xmlns:a16="http://schemas.microsoft.com/office/drawing/2014/main" id="{F88E26B5-60F0-62D1-4731-FBCE10BEAC8F}"/>
                </a:ext>
              </a:extLst>
            </p:cNvPr>
            <p:cNvGrpSpPr/>
            <p:nvPr/>
          </p:nvGrpSpPr>
          <p:grpSpPr>
            <a:xfrm flipV="1">
              <a:off x="5152768" y="2383748"/>
              <a:ext cx="84667" cy="216134"/>
              <a:chOff x="4163434" y="2317534"/>
              <a:chExt cx="84667" cy="216134"/>
            </a:xfrm>
          </p:grpSpPr>
          <p:sp>
            <p:nvSpPr>
              <p:cNvPr id="708" name="Elipse 707">
                <a:extLst>
                  <a:ext uri="{FF2B5EF4-FFF2-40B4-BE49-F238E27FC236}">
                    <a16:creationId xmlns:a16="http://schemas.microsoft.com/office/drawing/2014/main" id="{FB1FD23C-03ED-8CD0-44B8-E5D05264B33E}"/>
                  </a:ext>
                </a:extLst>
              </p:cNvPr>
              <p:cNvSpPr/>
              <p:nvPr/>
            </p:nvSpPr>
            <p:spPr>
              <a:xfrm>
                <a:off x="4163434" y="2317534"/>
                <a:ext cx="84667" cy="84667"/>
              </a:xfrm>
              <a:prstGeom prst="ellipse">
                <a:avLst/>
              </a:prstGeom>
              <a:solidFill>
                <a:srgbClr val="FFEF9A"/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09" name="Conector recto 708">
                <a:extLst>
                  <a:ext uri="{FF2B5EF4-FFF2-40B4-BE49-F238E27FC236}">
                    <a16:creationId xmlns:a16="http://schemas.microsoft.com/office/drawing/2014/main" id="{28839301-CE29-AB78-6618-9387728D71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280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Conector recto 709">
                <a:extLst>
                  <a:ext uri="{FF2B5EF4-FFF2-40B4-BE49-F238E27FC236}">
                    <a16:creationId xmlns:a16="http://schemas.microsoft.com/office/drawing/2014/main" id="{9E084F47-C2D1-41BF-7B84-9F48ADCE67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2255" y="2400287"/>
                <a:ext cx="0" cy="133381"/>
              </a:xfrm>
              <a:prstGeom prst="line">
                <a:avLst/>
              </a:prstGeom>
              <a:ln w="19050"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0" name="Signo de multiplicación 779">
            <a:extLst>
              <a:ext uri="{FF2B5EF4-FFF2-40B4-BE49-F238E27FC236}">
                <a16:creationId xmlns:a16="http://schemas.microsoft.com/office/drawing/2014/main" id="{46992123-A9B5-705B-3736-40E780A72AD0}"/>
              </a:ext>
            </a:extLst>
          </p:cNvPr>
          <p:cNvSpPr/>
          <p:nvPr/>
        </p:nvSpPr>
        <p:spPr>
          <a:xfrm>
            <a:off x="10779410" y="5326410"/>
            <a:ext cx="889241" cy="889241"/>
          </a:xfrm>
          <a:prstGeom prst="mathMultiply">
            <a:avLst>
              <a:gd name="adj1" fmla="val 1354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81" name="Grupo 780">
            <a:extLst>
              <a:ext uri="{FF2B5EF4-FFF2-40B4-BE49-F238E27FC236}">
                <a16:creationId xmlns:a16="http://schemas.microsoft.com/office/drawing/2014/main" id="{9CCACFD2-4A63-4BE1-6CC4-3BFBF701CC46}"/>
              </a:ext>
            </a:extLst>
          </p:cNvPr>
          <p:cNvGrpSpPr/>
          <p:nvPr/>
        </p:nvGrpSpPr>
        <p:grpSpPr>
          <a:xfrm>
            <a:off x="4337064" y="4328672"/>
            <a:ext cx="1858489" cy="1277333"/>
            <a:chOff x="5090933" y="3467792"/>
            <a:chExt cx="1393867" cy="958000"/>
          </a:xfrm>
        </p:grpSpPr>
        <p:grpSp>
          <p:nvGrpSpPr>
            <p:cNvPr id="782" name="Grupo 781">
              <a:extLst>
                <a:ext uri="{FF2B5EF4-FFF2-40B4-BE49-F238E27FC236}">
                  <a16:creationId xmlns:a16="http://schemas.microsoft.com/office/drawing/2014/main" id="{F27FA75B-F6D5-5593-E2C7-D2CB8D69F147}"/>
                </a:ext>
              </a:extLst>
            </p:cNvPr>
            <p:cNvGrpSpPr/>
            <p:nvPr/>
          </p:nvGrpSpPr>
          <p:grpSpPr>
            <a:xfrm>
              <a:off x="5090933" y="3630570"/>
              <a:ext cx="901050" cy="696104"/>
              <a:chOff x="4248602" y="3138285"/>
              <a:chExt cx="901050" cy="696104"/>
            </a:xfrm>
          </p:grpSpPr>
          <p:sp>
            <p:nvSpPr>
              <p:cNvPr id="794" name="Elipse 793">
                <a:extLst>
                  <a:ext uri="{FF2B5EF4-FFF2-40B4-BE49-F238E27FC236}">
                    <a16:creationId xmlns:a16="http://schemas.microsoft.com/office/drawing/2014/main" id="{89CEF49B-8C9B-7DC5-860B-2DF13C282AE3}"/>
                  </a:ext>
                </a:extLst>
              </p:cNvPr>
              <p:cNvSpPr/>
              <p:nvPr/>
            </p:nvSpPr>
            <p:spPr>
              <a:xfrm>
                <a:off x="4336836" y="316058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5" name="Elipse 794">
                <a:extLst>
                  <a:ext uri="{FF2B5EF4-FFF2-40B4-BE49-F238E27FC236}">
                    <a16:creationId xmlns:a16="http://schemas.microsoft.com/office/drawing/2014/main" id="{B925E43D-7FE8-4E18-8D01-034A4CCC51FD}"/>
                  </a:ext>
                </a:extLst>
              </p:cNvPr>
              <p:cNvSpPr/>
              <p:nvPr/>
            </p:nvSpPr>
            <p:spPr>
              <a:xfrm>
                <a:off x="4423438" y="318925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6" name="Elipse 795">
                <a:extLst>
                  <a:ext uri="{FF2B5EF4-FFF2-40B4-BE49-F238E27FC236}">
                    <a16:creationId xmlns:a16="http://schemas.microsoft.com/office/drawing/2014/main" id="{DA2F2347-97F7-EFD5-06CC-0082CD278B16}"/>
                  </a:ext>
                </a:extLst>
              </p:cNvPr>
              <p:cNvSpPr/>
              <p:nvPr/>
            </p:nvSpPr>
            <p:spPr>
              <a:xfrm>
                <a:off x="4361207" y="3245254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7" name="Elipse 796">
                <a:extLst>
                  <a:ext uri="{FF2B5EF4-FFF2-40B4-BE49-F238E27FC236}">
                    <a16:creationId xmlns:a16="http://schemas.microsoft.com/office/drawing/2014/main" id="{7CD1D4FF-8487-ABB7-195C-93287F790394}"/>
                  </a:ext>
                </a:extLst>
              </p:cNvPr>
              <p:cNvSpPr/>
              <p:nvPr/>
            </p:nvSpPr>
            <p:spPr>
              <a:xfrm>
                <a:off x="4447809" y="3273919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8" name="Elipse 797">
                <a:extLst>
                  <a:ext uri="{FF2B5EF4-FFF2-40B4-BE49-F238E27FC236}">
                    <a16:creationId xmlns:a16="http://schemas.microsoft.com/office/drawing/2014/main" id="{FB1F233C-A6CB-9A60-8C8A-BBDAD74281B1}"/>
                  </a:ext>
                </a:extLst>
              </p:cNvPr>
              <p:cNvSpPr/>
              <p:nvPr/>
            </p:nvSpPr>
            <p:spPr>
              <a:xfrm>
                <a:off x="4513607" y="321791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9" name="Elipse 798">
                <a:extLst>
                  <a:ext uri="{FF2B5EF4-FFF2-40B4-BE49-F238E27FC236}">
                    <a16:creationId xmlns:a16="http://schemas.microsoft.com/office/drawing/2014/main" id="{0AD403F7-DF7A-57B1-BAE7-6A769E416CCA}"/>
                  </a:ext>
                </a:extLst>
              </p:cNvPr>
              <p:cNvSpPr/>
              <p:nvPr/>
            </p:nvSpPr>
            <p:spPr>
              <a:xfrm>
                <a:off x="4529666" y="3299097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0" name="Elipse 799">
                <a:extLst>
                  <a:ext uri="{FF2B5EF4-FFF2-40B4-BE49-F238E27FC236}">
                    <a16:creationId xmlns:a16="http://schemas.microsoft.com/office/drawing/2014/main" id="{C8580401-0D20-BA9D-F31A-66C81C362C42}"/>
                  </a:ext>
                </a:extLst>
              </p:cNvPr>
              <p:cNvSpPr/>
              <p:nvPr/>
            </p:nvSpPr>
            <p:spPr>
              <a:xfrm>
                <a:off x="4598274" y="325279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1" name="Elipse 800">
                <a:extLst>
                  <a:ext uri="{FF2B5EF4-FFF2-40B4-BE49-F238E27FC236}">
                    <a16:creationId xmlns:a16="http://schemas.microsoft.com/office/drawing/2014/main" id="{F181326F-8F21-4048-EEBD-F287E8578304}"/>
                  </a:ext>
                </a:extLst>
              </p:cNvPr>
              <p:cNvSpPr/>
              <p:nvPr/>
            </p:nvSpPr>
            <p:spPr>
              <a:xfrm>
                <a:off x="4614333" y="333397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2" name="Elipse 801">
                <a:extLst>
                  <a:ext uri="{FF2B5EF4-FFF2-40B4-BE49-F238E27FC236}">
                    <a16:creationId xmlns:a16="http://schemas.microsoft.com/office/drawing/2014/main" id="{1DC69D18-6CA2-3DD7-A0AE-2994F0ACA866}"/>
                  </a:ext>
                </a:extLst>
              </p:cNvPr>
              <p:cNvSpPr/>
              <p:nvPr/>
            </p:nvSpPr>
            <p:spPr>
              <a:xfrm>
                <a:off x="4760185" y="34449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3" name="Elipse 802">
                <a:extLst>
                  <a:ext uri="{FF2B5EF4-FFF2-40B4-BE49-F238E27FC236}">
                    <a16:creationId xmlns:a16="http://schemas.microsoft.com/office/drawing/2014/main" id="{7C224630-E674-CD13-C0CF-FFC5A059EA5D}"/>
                  </a:ext>
                </a:extLst>
              </p:cNvPr>
              <p:cNvSpPr/>
              <p:nvPr/>
            </p:nvSpPr>
            <p:spPr>
              <a:xfrm>
                <a:off x="4555142" y="3541828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4" name="Elipse 803">
                <a:extLst>
                  <a:ext uri="{FF2B5EF4-FFF2-40B4-BE49-F238E27FC236}">
                    <a16:creationId xmlns:a16="http://schemas.microsoft.com/office/drawing/2014/main" id="{F043C7D3-7175-1192-8C0D-AB4BC9B95F59}"/>
                  </a:ext>
                </a:extLst>
              </p:cNvPr>
              <p:cNvSpPr/>
              <p:nvPr/>
            </p:nvSpPr>
            <p:spPr>
              <a:xfrm>
                <a:off x="4764798" y="329164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5" name="Elipse 804">
                <a:extLst>
                  <a:ext uri="{FF2B5EF4-FFF2-40B4-BE49-F238E27FC236}">
                    <a16:creationId xmlns:a16="http://schemas.microsoft.com/office/drawing/2014/main" id="{35482581-2065-1CE0-EEED-045D1E7C10DC}"/>
                  </a:ext>
                </a:extLst>
              </p:cNvPr>
              <p:cNvSpPr/>
              <p:nvPr/>
            </p:nvSpPr>
            <p:spPr>
              <a:xfrm>
                <a:off x="4912026" y="342329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6" name="Elipse 805">
                <a:extLst>
                  <a:ext uri="{FF2B5EF4-FFF2-40B4-BE49-F238E27FC236}">
                    <a16:creationId xmlns:a16="http://schemas.microsoft.com/office/drawing/2014/main" id="{002D1F89-25AF-F436-B66B-CD505BBAA484}"/>
                  </a:ext>
                </a:extLst>
              </p:cNvPr>
              <p:cNvSpPr/>
              <p:nvPr/>
            </p:nvSpPr>
            <p:spPr>
              <a:xfrm>
                <a:off x="4771182" y="3613700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7" name="Elipse 806">
                <a:extLst>
                  <a:ext uri="{FF2B5EF4-FFF2-40B4-BE49-F238E27FC236}">
                    <a16:creationId xmlns:a16="http://schemas.microsoft.com/office/drawing/2014/main" id="{F4198AB1-C744-0F4B-0898-E6AF0298F927}"/>
                  </a:ext>
                </a:extLst>
              </p:cNvPr>
              <p:cNvSpPr/>
              <p:nvPr/>
            </p:nvSpPr>
            <p:spPr>
              <a:xfrm>
                <a:off x="4912585" y="35973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8" name="Elipse 807">
                <a:extLst>
                  <a:ext uri="{FF2B5EF4-FFF2-40B4-BE49-F238E27FC236}">
                    <a16:creationId xmlns:a16="http://schemas.microsoft.com/office/drawing/2014/main" id="{1638C63A-C76E-AAA4-B4E3-84A8997DEC21}"/>
                  </a:ext>
                </a:extLst>
              </p:cNvPr>
              <p:cNvSpPr/>
              <p:nvPr/>
            </p:nvSpPr>
            <p:spPr>
              <a:xfrm>
                <a:off x="5064985" y="374972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9" name="Elipse 808">
                <a:extLst>
                  <a:ext uri="{FF2B5EF4-FFF2-40B4-BE49-F238E27FC236}">
                    <a16:creationId xmlns:a16="http://schemas.microsoft.com/office/drawing/2014/main" id="{2C712CE8-5224-FE5D-A8AA-94305E8E47F8}"/>
                  </a:ext>
                </a:extLst>
              </p:cNvPr>
              <p:cNvSpPr/>
              <p:nvPr/>
            </p:nvSpPr>
            <p:spPr>
              <a:xfrm>
                <a:off x="4248602" y="3138285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0" name="Elipse 809">
                <a:extLst>
                  <a:ext uri="{FF2B5EF4-FFF2-40B4-BE49-F238E27FC236}">
                    <a16:creationId xmlns:a16="http://schemas.microsoft.com/office/drawing/2014/main" id="{79188E7E-F4BC-980D-2710-21440E736E75}"/>
                  </a:ext>
                </a:extLst>
              </p:cNvPr>
              <p:cNvSpPr/>
              <p:nvPr/>
            </p:nvSpPr>
            <p:spPr>
              <a:xfrm>
                <a:off x="4272973" y="3222952"/>
                <a:ext cx="84667" cy="84667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83" name="Elipse 782">
              <a:extLst>
                <a:ext uri="{FF2B5EF4-FFF2-40B4-BE49-F238E27FC236}">
                  <a16:creationId xmlns:a16="http://schemas.microsoft.com/office/drawing/2014/main" id="{F400298A-568F-9840-7CDC-75F1C1C22290}"/>
                </a:ext>
              </a:extLst>
            </p:cNvPr>
            <p:cNvSpPr/>
            <p:nvPr/>
          </p:nvSpPr>
          <p:spPr>
            <a:xfrm>
              <a:off x="5736792" y="4341125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4" name="Elipse 783">
              <a:extLst>
                <a:ext uri="{FF2B5EF4-FFF2-40B4-BE49-F238E27FC236}">
                  <a16:creationId xmlns:a16="http://schemas.microsoft.com/office/drawing/2014/main" id="{7FAD44BF-8B80-91E1-B3B3-3467EF4C13A9}"/>
                </a:ext>
              </a:extLst>
            </p:cNvPr>
            <p:cNvSpPr/>
            <p:nvPr/>
          </p:nvSpPr>
          <p:spPr>
            <a:xfrm>
              <a:off x="6010900" y="4075229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5" name="Elipse 784">
              <a:extLst>
                <a:ext uri="{FF2B5EF4-FFF2-40B4-BE49-F238E27FC236}">
                  <a16:creationId xmlns:a16="http://schemas.microsoft.com/office/drawing/2014/main" id="{B3ED4BF5-D030-C583-98F6-C6D93CE3D3D9}"/>
                </a:ext>
              </a:extLst>
            </p:cNvPr>
            <p:cNvSpPr/>
            <p:nvPr/>
          </p:nvSpPr>
          <p:spPr>
            <a:xfrm>
              <a:off x="5991983" y="38314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6" name="Elipse 785">
              <a:extLst>
                <a:ext uri="{FF2B5EF4-FFF2-40B4-BE49-F238E27FC236}">
                  <a16:creationId xmlns:a16="http://schemas.microsoft.com/office/drawing/2014/main" id="{D5BFFAE3-C8B1-1C0B-DD83-6E2EB6624A00}"/>
                </a:ext>
              </a:extLst>
            </p:cNvPr>
            <p:cNvSpPr/>
            <p:nvPr/>
          </p:nvSpPr>
          <p:spPr>
            <a:xfrm>
              <a:off x="6144383" y="39838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7" name="Elipse 786">
              <a:extLst>
                <a:ext uri="{FF2B5EF4-FFF2-40B4-BE49-F238E27FC236}">
                  <a16:creationId xmlns:a16="http://schemas.microsoft.com/office/drawing/2014/main" id="{7CAB4375-B137-BDC3-085E-CF041E21B694}"/>
                </a:ext>
              </a:extLst>
            </p:cNvPr>
            <p:cNvSpPr/>
            <p:nvPr/>
          </p:nvSpPr>
          <p:spPr>
            <a:xfrm>
              <a:off x="6296783" y="4136247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8" name="Elipse 787">
              <a:extLst>
                <a:ext uri="{FF2B5EF4-FFF2-40B4-BE49-F238E27FC236}">
                  <a16:creationId xmlns:a16="http://schemas.microsoft.com/office/drawing/2014/main" id="{77D44541-8BEC-4E3B-67DB-39D2EC4C1124}"/>
                </a:ext>
              </a:extLst>
            </p:cNvPr>
            <p:cNvSpPr/>
            <p:nvPr/>
          </p:nvSpPr>
          <p:spPr>
            <a:xfrm>
              <a:off x="6400133" y="3898503"/>
              <a:ext cx="84667" cy="8466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9" name="CuadroTexto 788">
              <a:extLst>
                <a:ext uri="{FF2B5EF4-FFF2-40B4-BE49-F238E27FC236}">
                  <a16:creationId xmlns:a16="http://schemas.microsoft.com/office/drawing/2014/main" id="{FDED2DED-E796-394B-0831-C2B7F8B05360}"/>
                </a:ext>
              </a:extLst>
            </p:cNvPr>
            <p:cNvSpPr txBox="1"/>
            <p:nvPr/>
          </p:nvSpPr>
          <p:spPr>
            <a:xfrm>
              <a:off x="5542691" y="346779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90" name="CuadroTexto 789">
              <a:extLst>
                <a:ext uri="{FF2B5EF4-FFF2-40B4-BE49-F238E27FC236}">
                  <a16:creationId xmlns:a16="http://schemas.microsoft.com/office/drawing/2014/main" id="{EBD1EDA1-C4E7-5D2E-2CEC-806BCC84A818}"/>
                </a:ext>
              </a:extLst>
            </p:cNvPr>
            <p:cNvSpPr txBox="1"/>
            <p:nvPr/>
          </p:nvSpPr>
          <p:spPr>
            <a:xfrm>
              <a:off x="5695091" y="362019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91" name="CuadroTexto 790">
              <a:extLst>
                <a:ext uri="{FF2B5EF4-FFF2-40B4-BE49-F238E27FC236}">
                  <a16:creationId xmlns:a16="http://schemas.microsoft.com/office/drawing/2014/main" id="{5FA3D140-5B74-4731-7F0C-17B5A08714C8}"/>
                </a:ext>
              </a:extLst>
            </p:cNvPr>
            <p:cNvSpPr txBox="1"/>
            <p:nvPr/>
          </p:nvSpPr>
          <p:spPr>
            <a:xfrm>
              <a:off x="5917290" y="3520042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92" name="CuadroTexto 791">
              <a:extLst>
                <a:ext uri="{FF2B5EF4-FFF2-40B4-BE49-F238E27FC236}">
                  <a16:creationId xmlns:a16="http://schemas.microsoft.com/office/drawing/2014/main" id="{D16E0C61-6809-0D5C-24E9-E7F631AD804C}"/>
                </a:ext>
              </a:extLst>
            </p:cNvPr>
            <p:cNvSpPr txBox="1"/>
            <p:nvPr/>
          </p:nvSpPr>
          <p:spPr>
            <a:xfrm>
              <a:off x="5468066" y="3623123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793" name="CuadroTexto 792">
              <a:extLst>
                <a:ext uri="{FF2B5EF4-FFF2-40B4-BE49-F238E27FC236}">
                  <a16:creationId xmlns:a16="http://schemas.microsoft.com/office/drawing/2014/main" id="{B1CB78AE-4BF0-B3CD-8D66-9E5A3A864CE6}"/>
                </a:ext>
              </a:extLst>
            </p:cNvPr>
            <p:cNvSpPr txBox="1"/>
            <p:nvPr/>
          </p:nvSpPr>
          <p:spPr>
            <a:xfrm>
              <a:off x="5288205" y="3715621"/>
              <a:ext cx="23468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s-ES_tradnl" sz="3200">
                  <a:solidFill>
                    <a:srgbClr val="F14144"/>
                  </a:solidFill>
                  <a:latin typeface="Arial Rounded MT Bold" panose="020F0704030504030204" pitchFamily="34" charset="0"/>
                </a:rPr>
                <a:t>.</a:t>
              </a:r>
              <a:endParaRPr lang="es-ES" sz="3200">
                <a:solidFill>
                  <a:srgbClr val="F14144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821" name="CuadroTexto 820">
            <a:extLst>
              <a:ext uri="{FF2B5EF4-FFF2-40B4-BE49-F238E27FC236}">
                <a16:creationId xmlns:a16="http://schemas.microsoft.com/office/drawing/2014/main" id="{16B600D3-2CFC-C27C-674F-8A6E3DA1E9B7}"/>
              </a:ext>
            </a:extLst>
          </p:cNvPr>
          <p:cNvSpPr txBox="1"/>
          <p:nvPr/>
        </p:nvSpPr>
        <p:spPr>
          <a:xfrm>
            <a:off x="8460290" y="2614356"/>
            <a:ext cx="76651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8800" b="1">
                <a:ln w="22225">
                  <a:solidFill>
                    <a:srgbClr val="6F6F6F"/>
                  </a:solidFill>
                  <a:prstDash val="solid"/>
                </a:ln>
                <a:solidFill>
                  <a:srgbClr val="2DD0A8"/>
                </a:solidFill>
                <a:latin typeface="Arial Rounded MT Bold" panose="020F0704030504030204" pitchFamily="34" charset="0"/>
              </a:rPr>
              <a:t>I</a:t>
            </a:r>
            <a:endParaRPr lang="es-ES" sz="8800" b="1">
              <a:ln w="22225">
                <a:solidFill>
                  <a:srgbClr val="6F6F6F"/>
                </a:solidFill>
                <a:prstDash val="solid"/>
              </a:ln>
              <a:solidFill>
                <a:srgbClr val="2DD0A8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22" name="CuadroTexto 821">
            <a:extLst>
              <a:ext uri="{FF2B5EF4-FFF2-40B4-BE49-F238E27FC236}">
                <a16:creationId xmlns:a16="http://schemas.microsoft.com/office/drawing/2014/main" id="{6465C930-F156-21F1-F096-FC85F13BCA9D}"/>
              </a:ext>
            </a:extLst>
          </p:cNvPr>
          <p:cNvSpPr txBox="1"/>
          <p:nvPr/>
        </p:nvSpPr>
        <p:spPr>
          <a:xfrm>
            <a:off x="7861446" y="2627770"/>
            <a:ext cx="76651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8800" b="1">
                <a:ln w="22225">
                  <a:solidFill>
                    <a:srgbClr val="6F6F6F"/>
                  </a:solidFill>
                  <a:prstDash val="solid"/>
                </a:ln>
                <a:solidFill>
                  <a:srgbClr val="00596E"/>
                </a:solidFill>
                <a:latin typeface="Arial Rounded MT Bold" panose="020F0704030504030204" pitchFamily="34" charset="0"/>
              </a:rPr>
              <a:t>I</a:t>
            </a:r>
            <a:endParaRPr lang="es-ES" sz="8800" b="1">
              <a:ln w="22225">
                <a:solidFill>
                  <a:srgbClr val="6F6F6F"/>
                </a:solidFill>
                <a:prstDash val="solid"/>
              </a:ln>
              <a:solidFill>
                <a:srgbClr val="00596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23" name="CuadroTexto 822">
            <a:extLst>
              <a:ext uri="{FF2B5EF4-FFF2-40B4-BE49-F238E27FC236}">
                <a16:creationId xmlns:a16="http://schemas.microsoft.com/office/drawing/2014/main" id="{2CCD66B3-970D-D7DC-67B1-5927674C3CD0}"/>
              </a:ext>
            </a:extLst>
          </p:cNvPr>
          <p:cNvSpPr txBox="1"/>
          <p:nvPr/>
        </p:nvSpPr>
        <p:spPr>
          <a:xfrm>
            <a:off x="7477369" y="2617548"/>
            <a:ext cx="76651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8800" b="1">
                <a:ln w="22225">
                  <a:solidFill>
                    <a:srgbClr val="6F6F6F"/>
                  </a:solidFill>
                  <a:prstDash val="solid"/>
                </a:ln>
                <a:solidFill>
                  <a:srgbClr val="008C93"/>
                </a:solidFill>
                <a:latin typeface="Arial Rounded MT Bold" panose="020F0704030504030204" pitchFamily="34" charset="0"/>
              </a:rPr>
              <a:t>I</a:t>
            </a:r>
            <a:endParaRPr lang="es-ES" sz="8800" b="1">
              <a:ln w="22225">
                <a:solidFill>
                  <a:srgbClr val="6F6F6F"/>
                </a:solidFill>
                <a:prstDash val="solid"/>
              </a:ln>
              <a:solidFill>
                <a:srgbClr val="008C9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24" name="CuadroTexto 823">
            <a:extLst>
              <a:ext uri="{FF2B5EF4-FFF2-40B4-BE49-F238E27FC236}">
                <a16:creationId xmlns:a16="http://schemas.microsoft.com/office/drawing/2014/main" id="{C279DD31-D1F1-BB79-1BAB-4A8F4162895A}"/>
              </a:ext>
            </a:extLst>
          </p:cNvPr>
          <p:cNvSpPr txBox="1"/>
          <p:nvPr/>
        </p:nvSpPr>
        <p:spPr>
          <a:xfrm rot="16200000">
            <a:off x="8447135" y="3245505"/>
            <a:ext cx="79123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933">
                <a:solidFill>
                  <a:srgbClr val="FFFFFF"/>
                </a:solidFill>
                <a:latin typeface="Arial"/>
              </a:rPr>
              <a:t>integrina</a:t>
            </a:r>
          </a:p>
        </p:txBody>
      </p:sp>
      <p:sp>
        <p:nvSpPr>
          <p:cNvPr id="825" name="CuadroTexto 824">
            <a:extLst>
              <a:ext uri="{FF2B5EF4-FFF2-40B4-BE49-F238E27FC236}">
                <a16:creationId xmlns:a16="http://schemas.microsoft.com/office/drawing/2014/main" id="{B5BE4510-FA51-4AB0-34D0-40F918840EF8}"/>
              </a:ext>
            </a:extLst>
          </p:cNvPr>
          <p:cNvSpPr txBox="1"/>
          <p:nvPr/>
        </p:nvSpPr>
        <p:spPr>
          <a:xfrm rot="16200000">
            <a:off x="7480449" y="3260125"/>
            <a:ext cx="76199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_tradnl" sz="933">
                <a:solidFill>
                  <a:srgbClr val="FFFFFF"/>
                </a:solidFill>
                <a:latin typeface="Arial"/>
              </a:rPr>
              <a:t>TGF</a:t>
            </a:r>
            <a:r>
              <a:rPr lang="el-GR" sz="933">
                <a:solidFill>
                  <a:srgbClr val="FFFFFF"/>
                </a:solidFill>
                <a:latin typeface="Arial"/>
              </a:rPr>
              <a:t>β</a:t>
            </a:r>
            <a:r>
              <a:rPr lang="es-ES_tradnl" sz="933">
                <a:solidFill>
                  <a:srgbClr val="FFFFFF"/>
                </a:solidFill>
                <a:latin typeface="Arial"/>
              </a:rPr>
              <a:t>R</a:t>
            </a:r>
            <a:endParaRPr lang="es-ES" sz="9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6" name="CuadroTexto 825">
            <a:extLst>
              <a:ext uri="{FF2B5EF4-FFF2-40B4-BE49-F238E27FC236}">
                <a16:creationId xmlns:a16="http://schemas.microsoft.com/office/drawing/2014/main" id="{8D6A7664-2724-7084-36EF-D48E508843C8}"/>
              </a:ext>
            </a:extLst>
          </p:cNvPr>
          <p:cNvSpPr txBox="1"/>
          <p:nvPr/>
        </p:nvSpPr>
        <p:spPr>
          <a:xfrm rot="16200000">
            <a:off x="7990848" y="3271456"/>
            <a:ext cx="53041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s-ES" sz="933">
                <a:solidFill>
                  <a:srgbClr val="FFFFFF"/>
                </a:solidFill>
                <a:latin typeface="Arial"/>
              </a:rPr>
              <a:t>TKR</a:t>
            </a:r>
          </a:p>
        </p:txBody>
      </p:sp>
      <p:cxnSp>
        <p:nvCxnSpPr>
          <p:cNvPr id="827" name="Conector recto 826">
            <a:extLst>
              <a:ext uri="{FF2B5EF4-FFF2-40B4-BE49-F238E27FC236}">
                <a16:creationId xmlns:a16="http://schemas.microsoft.com/office/drawing/2014/main" id="{B50781D4-9F93-A215-D2E9-84A801A91F7F}"/>
              </a:ext>
            </a:extLst>
          </p:cNvPr>
          <p:cNvCxnSpPr>
            <a:cxnSpLocks/>
          </p:cNvCxnSpPr>
          <p:nvPr/>
        </p:nvCxnSpPr>
        <p:spPr>
          <a:xfrm>
            <a:off x="7813019" y="4762853"/>
            <a:ext cx="102251" cy="1046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Conector recto 827">
            <a:extLst>
              <a:ext uri="{FF2B5EF4-FFF2-40B4-BE49-F238E27FC236}">
                <a16:creationId xmlns:a16="http://schemas.microsoft.com/office/drawing/2014/main" id="{3C71CF93-CD48-E266-34CA-728D535CBB37}"/>
              </a:ext>
            </a:extLst>
          </p:cNvPr>
          <p:cNvCxnSpPr>
            <a:cxnSpLocks/>
          </p:cNvCxnSpPr>
          <p:nvPr/>
        </p:nvCxnSpPr>
        <p:spPr>
          <a:xfrm flipH="1">
            <a:off x="10224647" y="4172997"/>
            <a:ext cx="105015" cy="1399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Conector recto de flecha 828">
            <a:extLst>
              <a:ext uri="{FF2B5EF4-FFF2-40B4-BE49-F238E27FC236}">
                <a16:creationId xmlns:a16="http://schemas.microsoft.com/office/drawing/2014/main" id="{0ADC3ABB-78E8-70C2-B451-0F6B04A59E87}"/>
              </a:ext>
            </a:extLst>
          </p:cNvPr>
          <p:cNvCxnSpPr>
            <a:cxnSpLocks/>
          </p:cNvCxnSpPr>
          <p:nvPr/>
        </p:nvCxnSpPr>
        <p:spPr>
          <a:xfrm>
            <a:off x="9974309" y="4682156"/>
            <a:ext cx="0" cy="35594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" name="Rectángulo: esquinas redondeadas 829">
            <a:extLst>
              <a:ext uri="{FF2B5EF4-FFF2-40B4-BE49-F238E27FC236}">
                <a16:creationId xmlns:a16="http://schemas.microsoft.com/office/drawing/2014/main" id="{EBC06C0A-BCB8-74F7-6791-11331DA881EC}"/>
              </a:ext>
            </a:extLst>
          </p:cNvPr>
          <p:cNvSpPr/>
          <p:nvPr/>
        </p:nvSpPr>
        <p:spPr>
          <a:xfrm>
            <a:off x="9168140" y="5161852"/>
            <a:ext cx="1641969" cy="8159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25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" sz="2400"/>
              <a:t> Las terapias tópicas se dirigen a diferentes mecanismos que causan QA</a:t>
            </a:r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3BCA89-8AF4-0AF6-7570-A82CE9B62000}"/>
              </a:ext>
            </a:extLst>
          </p:cNvPr>
          <p:cNvSpPr txBox="1"/>
          <p:nvPr/>
        </p:nvSpPr>
        <p:spPr>
          <a:xfrm>
            <a:off x="513163" y="5744426"/>
            <a:ext cx="12342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s-ES_tradnl" sz="800" noProof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Adaptado de las Fichas técnicas (FT) de los medicamentos (último acceso febrero 2023) </a:t>
            </a:r>
          </a:p>
          <a:p>
            <a:pPr defTabSz="914377">
              <a:defRPr/>
            </a:pPr>
            <a:r>
              <a:rPr lang="es-ES_tradnl" sz="800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s-ES_tradnl" sz="800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ácido salicílico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BC380F2-C689-10F0-D132-8F61223C2546}"/>
              </a:ext>
            </a:extLst>
          </p:cNvPr>
          <p:cNvSpPr txBox="1"/>
          <p:nvPr/>
        </p:nvSpPr>
        <p:spPr>
          <a:xfrm>
            <a:off x="1696673" y="6276194"/>
            <a:ext cx="877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s-ES_tradnl" sz="800" noProof="1"/>
              <a:t>1. FT Imunocare 50 mg/g crema </a:t>
            </a:r>
            <a:r>
              <a:rPr lang="es-ES_tradnl" sz="800" noProof="1">
                <a:hlinkClick r:id="rId2"/>
              </a:rPr>
              <a:t>https://cima.aemps.es/cima/pdfs/ft/78406/FT_78406.pdf</a:t>
            </a:r>
            <a:r>
              <a:rPr lang="es-ES_tradnl" sz="800" noProof="1"/>
              <a:t> 2. FT Aldara 5% crema </a:t>
            </a:r>
            <a:r>
              <a:rPr lang="es-ES_tradnl" sz="800" noProof="1">
                <a:hlinkClick r:id="rId3"/>
              </a:rPr>
              <a:t>https://cima.aemps.es/cima/pdfs/ft/98080001/FT_98080001.pdf</a:t>
            </a:r>
            <a:r>
              <a:rPr lang="es-ES_tradnl" sz="800" noProof="1"/>
              <a:t> 3. FT Zyclara 3,75% crema </a:t>
            </a:r>
            <a:r>
              <a:rPr lang="es-ES_tradnl" sz="800" noProof="1">
                <a:hlinkClick r:id="rId4"/>
              </a:rPr>
              <a:t>https://cima.aemps.es/cima/pdfs/ft/12783002/FT_12783002.pdf</a:t>
            </a:r>
            <a:r>
              <a:rPr lang="es-ES_tradnl" sz="800" noProof="1"/>
              <a:t> 4. FT Tolak 40 mg/g crema </a:t>
            </a:r>
            <a:r>
              <a:rPr lang="es-ES_tradnl" sz="800" noProof="1">
                <a:hlinkClick r:id="rId5"/>
              </a:rPr>
              <a:t>https://cima.aemps.es/cima/pdfs/ft/84849/FT_84849.pdf</a:t>
            </a:r>
            <a:r>
              <a:rPr lang="es-ES_tradnl" sz="800" noProof="1"/>
              <a:t>  5. FT Aktikerall 5 mg/g +100 mg/g solución cutánea </a:t>
            </a:r>
            <a:r>
              <a:rPr lang="es-ES_tradnl" sz="800" noProof="1">
                <a:hlinkClick r:id="rId6"/>
              </a:rPr>
              <a:t>https://cima.aemps.es/cima/pdfs/ft/77675/FT_77675.pdf</a:t>
            </a:r>
            <a:r>
              <a:rPr lang="es-ES_tradnl" sz="800" noProof="1"/>
              <a:t> 6. FT Solaraze 30 mg/g gel </a:t>
            </a:r>
            <a:r>
              <a:rPr lang="es-ES_tradnl" sz="800" noProof="1">
                <a:hlinkClick r:id="rId7"/>
              </a:rPr>
              <a:t>https://cima.aemps.es/cima/dochtml/ft/73714/FT_73714.pdf</a:t>
            </a:r>
            <a:endParaRPr lang="es-ES_tradnl" sz="800" noProof="1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53CA0C0F-EEA7-0C9A-595D-50866DBE8B75}"/>
              </a:ext>
            </a:extLst>
          </p:cNvPr>
          <p:cNvGraphicFramePr>
            <a:graphicFrameLocks noGrp="1"/>
          </p:cNvGraphicFramePr>
          <p:nvPr/>
        </p:nvGraphicFramePr>
        <p:xfrm>
          <a:off x="570478" y="1023093"/>
          <a:ext cx="11165674" cy="464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157">
                  <a:extLst>
                    <a:ext uri="{9D8B030D-6E8A-4147-A177-3AD203B41FA5}">
                      <a16:colId xmlns:a16="http://schemas.microsoft.com/office/drawing/2014/main" val="3620936492"/>
                    </a:ext>
                  </a:extLst>
                </a:gridCol>
                <a:gridCol w="3444871">
                  <a:extLst>
                    <a:ext uri="{9D8B030D-6E8A-4147-A177-3AD203B41FA5}">
                      <a16:colId xmlns:a16="http://schemas.microsoft.com/office/drawing/2014/main" val="801588055"/>
                    </a:ext>
                  </a:extLst>
                </a:gridCol>
                <a:gridCol w="3722915">
                  <a:extLst>
                    <a:ext uri="{9D8B030D-6E8A-4147-A177-3AD203B41FA5}">
                      <a16:colId xmlns:a16="http://schemas.microsoft.com/office/drawing/2014/main" val="2682758761"/>
                    </a:ext>
                  </a:extLst>
                </a:gridCol>
                <a:gridCol w="2587731">
                  <a:extLst>
                    <a:ext uri="{9D8B030D-6E8A-4147-A177-3AD203B41FA5}">
                      <a16:colId xmlns:a16="http://schemas.microsoft.com/office/drawing/2014/main" val="3751134959"/>
                    </a:ext>
                  </a:extLst>
                </a:gridCol>
              </a:tblGrid>
              <a:tr h="441979">
                <a:tc>
                  <a:txBody>
                    <a:bodyPr/>
                    <a:lstStyle/>
                    <a:p>
                      <a:pPr algn="ctr"/>
                      <a:endParaRPr lang="es-ES" sz="1500" b="1" baseline="30000" noProof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noProof="0">
                          <a:solidFill>
                            <a:schemeClr val="bg1"/>
                          </a:solidFill>
                        </a:rPr>
                        <a:t>Imiquimod </a:t>
                      </a:r>
                      <a:r>
                        <a:rPr lang="es-ES" sz="1600" b="1" baseline="30000" noProof="0">
                          <a:solidFill>
                            <a:schemeClr val="bg1"/>
                          </a:solidFill>
                        </a:rPr>
                        <a:t>1,2,3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noProof="0">
                          <a:solidFill>
                            <a:schemeClr val="bg1"/>
                          </a:solidFill>
                        </a:rPr>
                        <a:t>5-fluorouracilo </a:t>
                      </a:r>
                      <a:r>
                        <a:rPr lang="es-ES" sz="1600" b="1" baseline="30000" noProof="0">
                          <a:solidFill>
                            <a:schemeClr val="bg1"/>
                          </a:solidFill>
                        </a:rPr>
                        <a:t>4,5</a:t>
                      </a:r>
                      <a:endParaRPr lang="es-ES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noProof="0">
                          <a:solidFill>
                            <a:schemeClr val="bg1"/>
                          </a:solidFill>
                        </a:rPr>
                        <a:t>Diclofenaco</a:t>
                      </a:r>
                      <a:r>
                        <a:rPr lang="es-ES" sz="1600" b="1" baseline="30000" noProof="0">
                          <a:solidFill>
                            <a:schemeClr val="bg1"/>
                          </a:solidFill>
                        </a:rPr>
                        <a:t> 6</a:t>
                      </a:r>
                      <a:endParaRPr lang="es-ES" sz="16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62843"/>
                  </a:ext>
                </a:extLst>
              </a:tr>
              <a:tr h="578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FAMILIA</a:t>
                      </a:r>
                      <a:endParaRPr kumimoji="0" lang="es-E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Quimioterápico para uso tópico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Antivírico</a:t>
                      </a:r>
                      <a:endParaRPr kumimoji="0" lang="es-E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 b="1" noProof="0">
                          <a:solidFill>
                            <a:srgbClr val="002060"/>
                          </a:solidFill>
                        </a:rPr>
                        <a:t>Antimetabolito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 b="1" noProof="0">
                          <a:solidFill>
                            <a:srgbClr val="002060"/>
                          </a:solidFill>
                        </a:rPr>
                        <a:t>Análogo de las pirimidinas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 b="1" noProof="0">
                          <a:solidFill>
                            <a:srgbClr val="002060"/>
                          </a:solidFill>
                        </a:rPr>
                        <a:t>AINE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7895427"/>
                  </a:ext>
                </a:extLst>
              </a:tr>
              <a:tr h="100568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ES_tradnl" sz="1200" b="1" noProof="0">
                          <a:solidFill>
                            <a:srgbClr val="002060"/>
                          </a:solidFill>
                        </a:rPr>
                        <a:t>MECANISMO DE ACCIÓN</a:t>
                      </a:r>
                      <a:endParaRPr lang="es-ES" sz="1200" b="1" noProof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>
                          <a:solidFill>
                            <a:srgbClr val="002060"/>
                          </a:solidFill>
                        </a:rPr>
                        <a:t>Modificador de la respuesta inmune</a:t>
                      </a:r>
                    </a:p>
                    <a:p>
                      <a:pPr marL="171450" indent="-1714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>
                          <a:solidFill>
                            <a:srgbClr val="002060"/>
                          </a:solidFill>
                        </a:rPr>
                        <a:t>Se une a los receptores 7 y 8</a:t>
                      </a:r>
                    </a:p>
                    <a:p>
                      <a:pPr marL="171450" indent="-1714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>
                          <a:solidFill>
                            <a:srgbClr val="002060"/>
                          </a:solidFill>
                        </a:rPr>
                        <a:t>Induce la infiltración de células inflamatorias</a:t>
                      </a:r>
                      <a:endParaRPr lang="es-ES" sz="1200" noProof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200" noProof="0">
                          <a:solidFill>
                            <a:srgbClr val="002060"/>
                          </a:solidFill>
                        </a:rPr>
                        <a:t>Impide la síntesis del ADN y ARN, inhibiendo el crecimiento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200" b="0" kern="1200" noProof="0">
                          <a:solidFill>
                            <a:srgbClr val="002060"/>
                          </a:solidFill>
                          <a:effectLst/>
                        </a:rPr>
                        <a:t>Inhibición del ciclo de la cicloxigenasa resultando en una reducción de la síntesis de la prostaglandina E</a:t>
                      </a:r>
                      <a:r>
                        <a:rPr lang="es-ES" sz="1200" b="0" kern="1200" baseline="-25000" noProof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s-ES" sz="1200" baseline="-25000" noProof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853927"/>
                  </a:ext>
                </a:extLst>
              </a:tr>
              <a:tr h="52852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_tradnl" sz="1200" b="1" kern="1200" noProof="0">
                          <a:solidFill>
                            <a:srgbClr val="002060"/>
                          </a:solidFill>
                        </a:rPr>
                        <a:t>PRESENTACIÓN</a:t>
                      </a:r>
                      <a:endParaRPr lang="es-ES" sz="1200" b="1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_tradnl" sz="1200" kern="1200" noProof="0">
                          <a:solidFill>
                            <a:srgbClr val="002060"/>
                          </a:solidFill>
                        </a:rPr>
                        <a:t>Crema (sobres de 250 mg)</a:t>
                      </a:r>
                      <a:endParaRPr lang="es-ES" sz="1200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rgbClr val="002060"/>
                          </a:solidFill>
                        </a:rPr>
                        <a:t>4%: </a:t>
                      </a:r>
                      <a:r>
                        <a:rPr lang="es-ES_tradnl" sz="1200" b="0" kern="1200" noProof="0">
                          <a:solidFill>
                            <a:srgbClr val="002060"/>
                          </a:solidFill>
                        </a:rPr>
                        <a:t>C</a:t>
                      </a:r>
                      <a:r>
                        <a:rPr lang="es-ES" sz="1200" b="0" kern="1200" noProof="0">
                          <a:solidFill>
                            <a:srgbClr val="002060"/>
                          </a:solidFill>
                        </a:rPr>
                        <a:t>rema (tubo de 20gr)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0" kern="1200" noProof="0">
                          <a:solidFill>
                            <a:srgbClr val="002060"/>
                          </a:solidFill>
                        </a:rPr>
                        <a:t>0,5% AS: </a:t>
                      </a:r>
                      <a:r>
                        <a:rPr lang="es-ES_tradnl" sz="1200" kern="1200" noProof="0">
                          <a:solidFill>
                            <a:srgbClr val="002060"/>
                          </a:solidFill>
                        </a:rPr>
                        <a:t>Solución cutánea (frasco de 25 ml)</a:t>
                      </a:r>
                      <a:endParaRPr lang="es-ES" sz="1200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noProof="0">
                          <a:solidFill>
                            <a:srgbClr val="002060"/>
                          </a:solidFill>
                        </a:rPr>
                        <a:t>Gel (tubo de 60 / 90gr)</a:t>
                      </a:r>
                      <a:endParaRPr lang="es-ES" sz="1200" noProof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961623"/>
                  </a:ext>
                </a:extLst>
              </a:tr>
              <a:tr h="208494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_tradnl" sz="1200" b="1" kern="1200" noProof="0">
                          <a:solidFill>
                            <a:srgbClr val="002060"/>
                          </a:solidFill>
                        </a:rPr>
                        <a:t>POSOLOGÍA</a:t>
                      </a:r>
                      <a:endParaRPr lang="es-ES" sz="1200" b="1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1" noProof="0">
                          <a:solidFill>
                            <a:schemeClr val="accent1"/>
                          </a:solidFill>
                        </a:rPr>
                        <a:t>3.75%: </a:t>
                      </a:r>
                      <a:r>
                        <a:rPr lang="es-ES" sz="1200" kern="1200" noProof="0">
                          <a:solidFill>
                            <a:srgbClr val="002060"/>
                          </a:solidFill>
                        </a:rPr>
                        <a:t>Dos sobres una vez al día durante dos ciclos de tratamiento de dos semanas cada uno, separados por un ciclo de 2 semanas sin tratamiento 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1" noProof="0">
                          <a:solidFill>
                            <a:schemeClr val="accent1"/>
                          </a:solidFill>
                        </a:rPr>
                        <a:t> 5%: </a:t>
                      </a:r>
                      <a:r>
                        <a:rPr lang="es-ES" sz="1200" kern="1200" noProof="0">
                          <a:solidFill>
                            <a:srgbClr val="002060"/>
                          </a:solidFill>
                        </a:rPr>
                        <a:t>3 veces por semana durante 4 semanas. Si después de 4 semanas sin tratamiento las lesiones persisten, repetir durante otras 4 semanas</a:t>
                      </a:r>
                      <a:endParaRPr lang="es-ES" sz="1200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1" kern="1200" noProof="0">
                          <a:solidFill>
                            <a:srgbClr val="002060"/>
                          </a:solidFill>
                        </a:rPr>
                        <a:t>4%: </a:t>
                      </a:r>
                      <a:r>
                        <a:rPr lang="es-ES" sz="1200" kern="1200" noProof="0">
                          <a:solidFill>
                            <a:srgbClr val="002060"/>
                          </a:solidFill>
                        </a:rPr>
                        <a:t>Una vez al día durante 4 semanas, si se tolera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b="1" kern="1200" noProof="0">
                          <a:solidFill>
                            <a:srgbClr val="002060"/>
                          </a:solidFill>
                        </a:rPr>
                        <a:t>0,5% AS: </a:t>
                      </a:r>
                      <a:r>
                        <a:rPr lang="es-ES" sz="1200" kern="1200" noProof="0">
                          <a:solidFill>
                            <a:srgbClr val="002060"/>
                          </a:solidFill>
                        </a:rPr>
                        <a:t>Una vez al día hasta su desaparición total o durante un máximo de 12 semanas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lang="es-ES" sz="1200" kern="1200" noProof="0">
                        <a:solidFill>
                          <a:srgbClr val="00206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200" kern="1200" noProof="0">
                          <a:solidFill>
                            <a:srgbClr val="002060"/>
                          </a:solidFill>
                        </a:rPr>
                        <a:t>2 veces al día durante 60-90 días </a:t>
                      </a:r>
                      <a:endParaRPr lang="es-ES" sz="1200" noProof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659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79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974151" cy="896579"/>
          </a:xfrm>
        </p:spPr>
        <p:txBody>
          <a:bodyPr/>
          <a:lstStyle/>
          <a:p>
            <a:r>
              <a:rPr lang="es-ES" sz="2400"/>
              <a:t>Reacciones adversas frecuentes / muy frecuentes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FE6FDD2-AAF8-1441-FE49-6B1E65284C68}"/>
              </a:ext>
            </a:extLst>
          </p:cNvPr>
          <p:cNvGraphicFramePr>
            <a:graphicFrameLocks noGrp="1"/>
          </p:cNvGraphicFramePr>
          <p:nvPr/>
        </p:nvGraphicFramePr>
        <p:xfrm>
          <a:off x="1075603" y="864860"/>
          <a:ext cx="10662740" cy="5066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883">
                  <a:extLst>
                    <a:ext uri="{9D8B030D-6E8A-4147-A177-3AD203B41FA5}">
                      <a16:colId xmlns:a16="http://schemas.microsoft.com/office/drawing/2014/main" val="199685964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56114599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09908923"/>
                    </a:ext>
                  </a:extLst>
                </a:gridCol>
                <a:gridCol w="2127309">
                  <a:extLst>
                    <a:ext uri="{9D8B030D-6E8A-4147-A177-3AD203B41FA5}">
                      <a16:colId xmlns:a16="http://schemas.microsoft.com/office/drawing/2014/main" val="751038873"/>
                    </a:ext>
                  </a:extLst>
                </a:gridCol>
                <a:gridCol w="2132548">
                  <a:extLst>
                    <a:ext uri="{9D8B030D-6E8A-4147-A177-3AD203B41FA5}">
                      <a16:colId xmlns:a16="http://schemas.microsoft.com/office/drawing/2014/main" val="1360739456"/>
                    </a:ext>
                  </a:extLst>
                </a:gridCol>
              </a:tblGrid>
              <a:tr h="44320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ca-ES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Imiquimod 5% </a:t>
                      </a:r>
                      <a:r>
                        <a:rPr lang="ca-ES" sz="1200" b="1" u="none" strike="noStrike" kern="1200" baseline="30000">
                          <a:solidFill>
                            <a:schemeClr val="bg1"/>
                          </a:solidFill>
                          <a:effectLst/>
                        </a:rPr>
                        <a:t>1,2</a:t>
                      </a:r>
                      <a:endParaRPr lang="ca-ES" sz="1200" b="1" u="none" strike="noStrike" kern="1200" baseline="30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7" marR="5787" marT="5787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ca-ES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Imiquimod 3,75% </a:t>
                      </a:r>
                      <a:r>
                        <a:rPr lang="ca-ES" sz="1200" b="1" u="none" strike="noStrike" kern="12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ca-ES" sz="1200" b="1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7" marR="5787" marT="5787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ca-ES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5-fluorouracilo 4% </a:t>
                      </a:r>
                      <a:r>
                        <a:rPr lang="ca-ES" sz="1200" b="1" u="none" strike="noStrike" kern="1200" baseline="30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ca-ES" sz="1200" b="1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7" marR="5787" marT="5787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ca-ES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5-fluorouracilo 0,5% + AS</a:t>
                      </a:r>
                      <a:r>
                        <a:rPr lang="ca-ES" sz="1200" b="1" u="none" strike="noStrike" kern="1200" baseline="30000">
                          <a:solidFill>
                            <a:schemeClr val="bg1"/>
                          </a:solidFill>
                          <a:effectLst/>
                        </a:rPr>
                        <a:t> 5</a:t>
                      </a:r>
                      <a:endParaRPr lang="ca-ES" sz="1200" b="1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7" marR="5787" marT="5787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ca-ES" sz="1200" b="1" u="none" strike="noStrike" kern="1200">
                          <a:solidFill>
                            <a:schemeClr val="bg1"/>
                          </a:solidFill>
                          <a:effectLst/>
                        </a:rPr>
                        <a:t>Diclofenaco 3% </a:t>
                      </a:r>
                      <a:r>
                        <a:rPr lang="ca-ES" sz="1200" b="1" u="none" strike="noStrike" kern="1200" baseline="300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ca-ES" sz="1200" b="1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7" marR="5787" marT="5787" marB="0" anchor="ctr"/>
                </a:tc>
                <a:extLst>
                  <a:ext uri="{0D108BD9-81ED-4DB2-BD59-A6C34878D82A}">
                    <a16:rowId xmlns:a16="http://schemas.microsoft.com/office/drawing/2014/main" val="1491947750"/>
                  </a:ext>
                </a:extLst>
              </a:tr>
              <a:tr h="2428240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Prurito 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Dolor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Quemazón 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Irritación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Reacción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Eritema grave 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Formación grave de escamas y costras</a:t>
                      </a:r>
                    </a:p>
                    <a:p>
                      <a:pPr algn="l" fontAlgn="ctr"/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Se debe considerar la posibilidad de infección en la piel agrietada.</a:t>
                      </a:r>
                    </a:p>
                    <a:p>
                      <a:pPr algn="l" fontAlgn="ctr"/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Hipopigmentación e hiperpigmentación que puede ser permanente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endParaRPr lang="es-ES" sz="900" b="0" i="0" u="none" strike="noStrike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Eritema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Costras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Exfoliación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Sequedad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Edema cutáneo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Úlceras cutáneas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Hipopigmentación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Dermatitis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Supuración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Reacción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Prurito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Dolor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Tumefacción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Sensación de quemadura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Irritación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Exantema</a:t>
                      </a:r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endParaRPr lang="es-ES" sz="900" b="0" i="0" u="none" strike="noStrike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Irritación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Dolor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Reacción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Eritema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Prurito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Inflamación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Edema</a:t>
                      </a:r>
                    </a:p>
                    <a:p>
                      <a:pPr algn="l" fontAlgn="ctr"/>
                      <a:endParaRPr lang="es-ES" sz="900" b="0" u="none" strike="noStrike" noProof="0">
                        <a:solidFill>
                          <a:srgbClr val="002753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Reacciones locales graves con una incidencia del 6 % al 38 % según el síntoma</a:t>
                      </a:r>
                    </a:p>
                    <a:p>
                      <a:pPr algn="l" fontAlgn="ctr"/>
                      <a:endParaRPr lang="es-ES" sz="900" b="0" u="none" strike="noStrike" noProof="0">
                        <a:solidFill>
                          <a:srgbClr val="002753"/>
                        </a:solidFill>
                        <a:effectLst/>
                      </a:endParaRPr>
                    </a:p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Pueden requerir emolientes o corticoides tópicos</a:t>
                      </a:r>
                      <a:endParaRPr lang="es-ES" sz="900" b="0" i="0" u="none" strike="noStrike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Eritema, 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Inflamación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Irritación (incluyendo quemazón)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Dolor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Prurito</a:t>
                      </a:r>
                    </a:p>
                    <a:p>
                      <a:pPr algn="l" fontAlgn="ctr"/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Exfoliación</a:t>
                      </a:r>
                    </a:p>
                    <a:p>
                      <a:pPr algn="l" fontAlgn="ctr"/>
                      <a:b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En áreas de hasta 25cm</a:t>
                      </a:r>
                      <a:r>
                        <a:rPr lang="es-ES" sz="900" b="0" u="none" strike="noStrike" baseline="30000" noProof="0">
                          <a:solidFill>
                            <a:srgbClr val="002753"/>
                          </a:solidFill>
                          <a:effectLst/>
                        </a:rPr>
                        <a:t>2</a:t>
                      </a: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: dermatitis, costras, erosión, sangrado, edema y/o úlcera</a:t>
                      </a:r>
                      <a:endParaRPr lang="es-ES" sz="900" b="0" i="0" u="none" strike="noStrike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kern="1200">
                          <a:solidFill>
                            <a:schemeClr val="accent1"/>
                          </a:solidFill>
                          <a:effectLst/>
                        </a:rPr>
                        <a:t>Dermatitis (incluida dermatitis de contacto), eccema, piel seca, eritema, edema, prurito, erupción, exantema escamoso, hipertrofia cutánea, úlcera cutánea, erupción vesicular) </a:t>
                      </a:r>
                    </a:p>
                    <a:p>
                      <a:pPr algn="l" fontAlgn="ctr"/>
                      <a:r>
                        <a:rPr lang="es-ES" sz="900" b="0" kern="1200">
                          <a:solidFill>
                            <a:schemeClr val="accent1"/>
                          </a:solidFill>
                          <a:effectLst/>
                        </a:rPr>
                        <a:t>Inflamación, irritación, dolor, parestesias o vesículas</a:t>
                      </a:r>
                      <a:endParaRPr lang="es-ES" sz="300" b="0" i="0" u="none" strike="noStrike" noProof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extLst>
                  <a:ext uri="{0D108BD9-81ED-4DB2-BD59-A6C34878D82A}">
                    <a16:rowId xmlns:a16="http://schemas.microsoft.com/office/drawing/2014/main" val="1572961957"/>
                  </a:ext>
                </a:extLst>
              </a:tr>
              <a:tr h="219553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Anorexia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Cefalea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Náuseas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Mialgia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Artralgia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Fatiga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endParaRPr lang="es-ES" sz="900" b="0" i="0" u="none" strike="noStrike" kern="1200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Cefaleas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Fatiga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Herpes simple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Linfadenopatía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Anorexia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Aumento de la glucosa en sangre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Insomnio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Vértigo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Náuseas, diarrea, vómitos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Mialgia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Artralgias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Pirexia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Síntomas gripales</a:t>
                      </a:r>
                      <a:b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</a:br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Dolor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Dolor torácico</a:t>
                      </a:r>
                      <a:endParaRPr lang="es-ES" sz="900" b="0" i="0" u="none" strike="noStrike" kern="1200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u="none" strike="noStrike" noProof="0">
                          <a:solidFill>
                            <a:srgbClr val="002753"/>
                          </a:solidFill>
                          <a:effectLst/>
                        </a:rPr>
                        <a:t>Irritación ocular</a:t>
                      </a:r>
                      <a:endParaRPr lang="es-ES" sz="900" b="0" i="0" u="none" strike="noStrike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Cefalea</a:t>
                      </a:r>
                      <a:endParaRPr lang="es-ES" sz="900" b="0" i="0" u="none" strike="noStrike" kern="1200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Hiperestesia, hipertonía, parestesia localizada 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s-ES" sz="900" b="0" u="none" strike="noStrike" kern="1200" noProof="0">
                          <a:solidFill>
                            <a:srgbClr val="002753"/>
                          </a:solidFill>
                          <a:effectLst/>
                        </a:rPr>
                        <a:t>Conjuntivitis</a:t>
                      </a:r>
                      <a:endParaRPr lang="es-ES" sz="900" b="0" i="0" u="none" strike="noStrike" kern="1200" noProof="0">
                        <a:solidFill>
                          <a:srgbClr val="002753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60" marR="10160" marT="10160" marB="0"/>
                </a:tc>
                <a:extLst>
                  <a:ext uri="{0D108BD9-81ED-4DB2-BD59-A6C34878D82A}">
                    <a16:rowId xmlns:a16="http://schemas.microsoft.com/office/drawing/2014/main" val="3729358493"/>
                  </a:ext>
                </a:extLst>
              </a:tr>
            </a:tbl>
          </a:graphicData>
        </a:graphic>
      </p:graphicFrame>
      <p:sp>
        <p:nvSpPr>
          <p:cNvPr id="9" name="TextBox 5">
            <a:extLst>
              <a:ext uri="{FF2B5EF4-FFF2-40B4-BE49-F238E27FC236}">
                <a16:creationId xmlns:a16="http://schemas.microsoft.com/office/drawing/2014/main" id="{D75FA190-C4DE-1E88-A65E-ABA3CD434DBC}"/>
              </a:ext>
            </a:extLst>
          </p:cNvPr>
          <p:cNvSpPr txBox="1"/>
          <p:nvPr/>
        </p:nvSpPr>
        <p:spPr>
          <a:xfrm rot="16200000">
            <a:off x="-854144" y="2361902"/>
            <a:ext cx="253508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s-ES" sz="1467" b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lugar de aplicación</a:t>
            </a:r>
            <a:endParaRPr lang="es-ES" sz="1467">
              <a:solidFill>
                <a:srgbClr val="003466"/>
              </a:solidFill>
              <a:latin typeface="Arial"/>
            </a:endParaRP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3AD75542-B4A4-D95F-1AE6-0EBA0C46A598}"/>
              </a:ext>
            </a:extLst>
          </p:cNvPr>
          <p:cNvSpPr/>
          <p:nvPr/>
        </p:nvSpPr>
        <p:spPr>
          <a:xfrm>
            <a:off x="699081" y="1349828"/>
            <a:ext cx="263561" cy="2362201"/>
          </a:xfrm>
          <a:prstGeom prst="leftBrace">
            <a:avLst>
              <a:gd name="adj1" fmla="val 95068"/>
              <a:gd name="adj2" fmla="val 50000"/>
            </a:avLst>
          </a:prstGeom>
          <a:ln w="28575">
            <a:solidFill>
              <a:srgbClr val="F14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82529D1-3585-0230-C5A4-795EB05AFD96}"/>
              </a:ext>
            </a:extLst>
          </p:cNvPr>
          <p:cNvSpPr txBox="1"/>
          <p:nvPr/>
        </p:nvSpPr>
        <p:spPr>
          <a:xfrm>
            <a:off x="1641712" y="6276194"/>
            <a:ext cx="885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s-ES_tradnl" sz="800" noProof="1"/>
              <a:t>1. FT Imunocare 50 mg/g crema </a:t>
            </a:r>
            <a:r>
              <a:rPr lang="es-ES_tradnl" sz="800" noProof="1">
                <a:hlinkClick r:id="rId2"/>
              </a:rPr>
              <a:t>https://cima.aemps.es/cima/pdfs/ft/78406/FT_78406.pdf</a:t>
            </a:r>
            <a:r>
              <a:rPr lang="es-ES_tradnl" sz="800" noProof="1"/>
              <a:t> 2. FT Aldara 5% crema </a:t>
            </a:r>
            <a:r>
              <a:rPr lang="es-ES_tradnl" sz="800" noProof="1">
                <a:hlinkClick r:id="rId3"/>
              </a:rPr>
              <a:t>https://cima.aemps.es/cima/pdfs/ft/98080001/FT_98080001.pdf</a:t>
            </a:r>
            <a:r>
              <a:rPr lang="es-ES_tradnl" sz="800" noProof="1"/>
              <a:t> 3. FT Zyclara 3,75% crema </a:t>
            </a:r>
            <a:r>
              <a:rPr lang="es-ES_tradnl" sz="800" noProof="1">
                <a:hlinkClick r:id="rId4"/>
              </a:rPr>
              <a:t>https://cima.aemps.es/cima/pdfs/ft/12783002/FT_12783002.pdf</a:t>
            </a:r>
            <a:r>
              <a:rPr lang="es-ES_tradnl" sz="800" noProof="1"/>
              <a:t> 4. FT Tolak 40 mg/g crema </a:t>
            </a:r>
            <a:r>
              <a:rPr lang="es-ES_tradnl" sz="800" noProof="1">
                <a:hlinkClick r:id="rId5"/>
              </a:rPr>
              <a:t>https://cima.aemps.es/cima/pdfs/ft/84849/FT_84849.pdf</a:t>
            </a:r>
            <a:r>
              <a:rPr lang="es-ES_tradnl" sz="800" noProof="1"/>
              <a:t>  5. FT Aktikerall 5 mg/g +100 mg/g solución cutánea </a:t>
            </a:r>
            <a:r>
              <a:rPr lang="es-ES_tradnl" sz="800" noProof="1">
                <a:hlinkClick r:id="rId6"/>
              </a:rPr>
              <a:t>https://cima.aemps.es/cima/pdfs/ft/77675/FT_77675.pdf</a:t>
            </a:r>
            <a:r>
              <a:rPr lang="es-ES_tradnl" sz="800" noProof="1"/>
              <a:t> 6. FT Solaraze 30 mg/g gel </a:t>
            </a:r>
            <a:r>
              <a:rPr lang="es-ES_tradnl" sz="800" noProof="1">
                <a:hlinkClick r:id="rId7"/>
              </a:rPr>
              <a:t>https://cima.aemps.es/cima/dochtml/ft/73714/FT_73714.pdf</a:t>
            </a:r>
            <a:endParaRPr lang="es-ES_tradnl" sz="800" noProof="1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AF9711-F769-7FD6-D13C-4BDF8259D056}"/>
              </a:ext>
            </a:extLst>
          </p:cNvPr>
          <p:cNvSpPr txBox="1"/>
          <p:nvPr/>
        </p:nvSpPr>
        <p:spPr>
          <a:xfrm>
            <a:off x="962641" y="5827810"/>
            <a:ext cx="810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800" noProof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Adaptado de las Fichas técnicas (FT) de los medicamentos (último acceso febrero 2023). </a:t>
            </a:r>
          </a:p>
          <a:p>
            <a:pPr defTabSz="914377">
              <a:defRPr/>
            </a:pPr>
            <a:r>
              <a:rPr lang="es-ES_tradnl" sz="800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s-ES_tradnl" sz="800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ácido salicílico</a:t>
            </a:r>
          </a:p>
        </p:txBody>
      </p:sp>
    </p:spTree>
    <p:extLst>
      <p:ext uri="{BB962C8B-B14F-4D97-AF65-F5344CB8AC3E}">
        <p14:creationId xmlns:p14="http://schemas.microsoft.com/office/powerpoint/2010/main" val="155893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/>
              <a:t>Exoneración de responsabilidad y uso de la presentación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E01A7F-3A05-9AD4-8BC4-1A94937FE3E8}"/>
              </a:ext>
            </a:extLst>
          </p:cNvPr>
          <p:cNvSpPr txBox="1">
            <a:spLocks/>
          </p:cNvSpPr>
          <p:nvPr/>
        </p:nvSpPr>
        <p:spPr>
          <a:xfrm>
            <a:off x="455850" y="1388533"/>
            <a:ext cx="11372849" cy="43010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Este documento (la “Presentación”) ha sido preparado por Almirall, S.A. (“Almirall”) exclusivamente para su uso en presentaciones y/o formaciones dirigidas a la comunidad científica (“Uso Permitido”). La divulgación, difusión o uso de este documento, para un uso distinto al Uso Permitido, sin la autorización previa, expresa y por escrito de la Compañía está prohibida.​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son titularidad exclusiva de Almirall o Almirall tiene sobre ellos la correspondiente autorización de uso. 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Igualmente, todos los nombres comerciales, marcas o signos distintivos de cualquier clase contenidos en la Presentación están protegidos por la Ley.​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contenido.​</a:t>
            </a:r>
          </a:p>
          <a:p>
            <a:pPr marL="228594" indent="-228594" defTabSz="914377">
              <a:spcBef>
                <a:spcPts val="1000"/>
              </a:spcBef>
            </a:pPr>
            <a:endParaRPr lang="es-ES" sz="1333" i="1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50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Posología</a:t>
            </a:r>
            <a:endParaRPr lang="es-ES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891E3413-23F1-40DF-AA20-896097507C28}"/>
              </a:ext>
            </a:extLst>
          </p:cNvPr>
          <p:cNvSpPr txBox="1">
            <a:spLocks/>
          </p:cNvSpPr>
          <p:nvPr/>
        </p:nvSpPr>
        <p:spPr>
          <a:xfrm>
            <a:off x="566057" y="1198502"/>
            <a:ext cx="4517572" cy="555023"/>
          </a:xfrm>
          <a:prstGeom prst="roundRect">
            <a:avLst/>
          </a:prstGeom>
          <a:solidFill>
            <a:srgbClr val="B4E1D6"/>
          </a:solidFill>
          <a:ln w="28575">
            <a:solidFill>
              <a:srgbClr val="003466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UNA VEZ AL DÍA DURANTE SOLO 5 DÍAS</a:t>
            </a:r>
            <a:r>
              <a:rPr lang="es-ES" sz="1600" baseline="30000">
                <a:solidFill>
                  <a:srgbClr val="003466"/>
                </a:solidFill>
              </a:rPr>
              <a:t>1</a:t>
            </a:r>
            <a:endParaRPr lang="en-GB" sz="1600" baseline="30000">
              <a:solidFill>
                <a:srgbClr val="003466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5EE402-5757-0AB6-FAC8-9CA63C93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375" y="1287057"/>
            <a:ext cx="2783391" cy="43987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EE1D7F5-2E08-1256-5D43-94EBF93B64DA}"/>
              </a:ext>
            </a:extLst>
          </p:cNvPr>
          <p:cNvSpPr txBox="1"/>
          <p:nvPr/>
        </p:nvSpPr>
        <p:spPr>
          <a:xfrm>
            <a:off x="582989" y="2192962"/>
            <a:ext cx="6101443" cy="280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600"/>
              </a:spcAft>
            </a:pPr>
            <a:r>
              <a:rPr lang="es-ES_tradnl" sz="1867">
                <a:solidFill>
                  <a:srgbClr val="002855"/>
                </a:solidFill>
                <a:latin typeface="Arial"/>
              </a:rPr>
              <a:t>L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as terapia tópicas con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regímenes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cortos y sencillos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tienen un impacto positivo en</a:t>
            </a:r>
            <a:r>
              <a:rPr lang="es-ES" sz="1867" baseline="30000">
                <a:solidFill>
                  <a:srgbClr val="002855"/>
                </a:solidFill>
                <a:latin typeface="Arial"/>
              </a:rPr>
              <a:t>2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: </a:t>
            </a:r>
          </a:p>
          <a:p>
            <a:pPr marL="990575" lvl="1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</a:rPr>
              <a:t>Adherencia al tratamiento</a:t>
            </a:r>
          </a:p>
          <a:p>
            <a:pPr marL="990575" lvl="1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Satisfacción del paciente</a:t>
            </a:r>
          </a:p>
          <a:p>
            <a:pPr marL="990575" lvl="1" indent="-380990" defTabSz="121917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Calidad de vida</a:t>
            </a:r>
            <a:endParaRPr lang="es-ES" sz="2133">
              <a:solidFill>
                <a:srgbClr val="002855"/>
              </a:solidFill>
              <a:latin typeface="Arial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4C2A7D5B-38B7-E41B-A68C-B51170AAA3E1}"/>
              </a:ext>
            </a:extLst>
          </p:cNvPr>
          <p:cNvSpPr txBox="1"/>
          <p:nvPr/>
        </p:nvSpPr>
        <p:spPr>
          <a:xfrm>
            <a:off x="1706033" y="6300726"/>
            <a:ext cx="8779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s-ES" sz="800"/>
              <a:t>1.Ficha técnica </a:t>
            </a:r>
            <a:r>
              <a:rPr lang="es-ES" sz="800" err="1"/>
              <a:t>Klisyri</a:t>
            </a:r>
            <a:r>
              <a:rPr lang="es-ES" sz="800"/>
              <a:t> 10mg/gr pomada. Disponible en:  </a:t>
            </a:r>
            <a:r>
              <a:rPr lang="es-ES" sz="800">
                <a:hlinkClick r:id="rId3" tooltip="https://cima.aemps.es/cima/pdfs/es/ft/1211558001/ft_1211558001.pdf"/>
              </a:rPr>
              <a:t>https://cima.aemps.es/cima/pdfs/es/ft/1211558001/FT_1211558001.pdf</a:t>
            </a:r>
            <a:r>
              <a:rPr lang="es-ES" sz="800"/>
              <a:t> (último acceso marzo 2023) </a:t>
            </a:r>
          </a:p>
          <a:p>
            <a:pPr defTabSz="914377"/>
            <a:r>
              <a:rPr lang="es-ES_tradnl" sz="800" noProof="1"/>
              <a:t>2. Grada A, Feldman SR, Bragazzi NL, Damiani G. Patient-reported outcomes of topical therapies in actinic keratosis: A systematic review. Dermatol Ther. 2021 Mar;34(2):e14833. </a:t>
            </a:r>
          </a:p>
        </p:txBody>
      </p:sp>
    </p:spTree>
    <p:extLst>
      <p:ext uri="{BB962C8B-B14F-4D97-AF65-F5344CB8AC3E}">
        <p14:creationId xmlns:p14="http://schemas.microsoft.com/office/powerpoint/2010/main" val="34157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Posología</a:t>
            </a:r>
            <a:endParaRPr lang="es-E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17CE8DF-BC33-34EF-1F4B-164204EA9022}"/>
              </a:ext>
            </a:extLst>
          </p:cNvPr>
          <p:cNvGrpSpPr/>
          <p:nvPr/>
        </p:nvGrpSpPr>
        <p:grpSpPr>
          <a:xfrm>
            <a:off x="1031113" y="1670869"/>
            <a:ext cx="10116535" cy="4184695"/>
            <a:chOff x="341434" y="1370225"/>
            <a:chExt cx="7587401" cy="313852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F7CFD1D-1158-71F0-50AC-1310C7BA4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5279" y="3999191"/>
              <a:ext cx="540363" cy="344552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EE3E443-3E29-B32F-A578-F6097D86B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740" y="4001989"/>
              <a:ext cx="540363" cy="344552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6085A32-6318-C1D6-FE0A-9FC28302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2201" y="4001989"/>
              <a:ext cx="540363" cy="344552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9C1C1A0-9EFC-C324-E2CB-444831708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90662" y="4003292"/>
              <a:ext cx="540363" cy="344552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3878423-3291-5648-48ED-67058415D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39123" y="4003292"/>
              <a:ext cx="540363" cy="344552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30AC2A6-05A5-DABD-F50E-7C21D14AB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87584" y="4003292"/>
              <a:ext cx="540363" cy="344552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506E792-E6B7-18EF-5CDE-4876C294D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6045" y="4001989"/>
              <a:ext cx="540363" cy="34455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F51FBDC-D57C-99C1-3208-EB5FBBB28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4506" y="4001989"/>
              <a:ext cx="540363" cy="34455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4BC0B85-AD8A-BDE5-F1FA-B61949619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32967" y="4001989"/>
              <a:ext cx="540363" cy="344552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C677864C-6DC1-87B1-4EE7-100C074D0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81428" y="4003292"/>
              <a:ext cx="540363" cy="344552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E21D668-ED3E-8F81-683F-F6DF1971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29889" y="4003292"/>
              <a:ext cx="540363" cy="344552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6D16695-10D9-6127-D4C5-B3D0F172E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78350" y="4003292"/>
              <a:ext cx="540363" cy="344552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16531F2-9528-FF10-22B8-671AA45A1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26811" y="4001989"/>
              <a:ext cx="540363" cy="34455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F6358FAD-4497-4FA6-A0CA-DA5DFAE05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75272" y="4001989"/>
              <a:ext cx="540363" cy="344552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4DAD13F-5214-BA62-2913-E77807D61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23733" y="4001989"/>
              <a:ext cx="540363" cy="344552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BC75DB8-6CBD-E57F-B4C5-60C83A8C5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72194" y="4003292"/>
              <a:ext cx="540363" cy="344552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E56CC3C-33D2-8D46-356F-04B63A0E4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20655" y="4003292"/>
              <a:ext cx="540363" cy="344552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5554BB03-1366-B691-06AD-15E21A19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69116" y="4003292"/>
              <a:ext cx="540363" cy="344552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67C31B3-FC3E-6E6F-629C-722826915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17577" y="4001989"/>
              <a:ext cx="540363" cy="344552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5082AC95-171E-B57F-5EFD-1EAF3625F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66038" y="4001989"/>
              <a:ext cx="540363" cy="344552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4D1741C-49C8-BD0E-8AF4-A89298D7C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14499" y="4001989"/>
              <a:ext cx="540363" cy="344552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C7848B0E-7891-8843-8184-099774F1F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62960" y="4003292"/>
              <a:ext cx="540363" cy="344552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9F71FBDD-A25F-14BD-E64B-D5D9130B0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11421" y="4003292"/>
              <a:ext cx="540363" cy="344552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240BB118-0BDF-4842-1D70-D3FB0E054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59882" y="4003292"/>
              <a:ext cx="540363" cy="344552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488F8817-7DE5-6787-0AC7-73080FF1C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08343" y="4005684"/>
              <a:ext cx="540363" cy="344552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D030148-D4C7-CD52-90A0-043B36F27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56804" y="4005684"/>
              <a:ext cx="540363" cy="344552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1CC6F67A-B669-B585-0BA6-AD7FC8664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05265" y="4005684"/>
              <a:ext cx="540363" cy="344552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B013CBFB-FC68-A8C9-2491-7A3033A7E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53726" y="4006987"/>
              <a:ext cx="540363" cy="344552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28C0AB26-1880-114F-66A0-0634BEA73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02187" y="4006987"/>
              <a:ext cx="540363" cy="344552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743D63A9-4743-ACB5-6504-CEBF32A74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50648" y="4006987"/>
              <a:ext cx="540363" cy="344552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5A530DB0-FFC7-2F61-D520-28589FFCB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99109" y="4005684"/>
              <a:ext cx="540363" cy="344552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0940F2EE-6043-306F-0282-791FB10C9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47570" y="4005684"/>
              <a:ext cx="540363" cy="344552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5A48F068-AA83-D6B5-ABFD-F73FDF9F0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96031" y="4005684"/>
              <a:ext cx="540363" cy="344552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1CA5F574-55DC-77F5-C52C-056907ADF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44492" y="4006987"/>
              <a:ext cx="540363" cy="344552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1B1C848E-B0E0-30D9-B711-1AE55CCE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92953" y="4006987"/>
              <a:ext cx="540363" cy="344552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23713BED-F478-710E-D963-2957BAFD5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41414" y="4006987"/>
              <a:ext cx="540363" cy="344552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FBF21B6C-B9D5-BDC9-CAC3-99ACA3A8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89875" y="4006987"/>
              <a:ext cx="540363" cy="344552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E78597E7-0431-13FC-5BCE-B5B704F45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38336" y="4006987"/>
              <a:ext cx="540363" cy="344552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A3A4CC44-D9B9-D95B-B6FA-5BBDDF473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86797" y="4006987"/>
              <a:ext cx="540363" cy="344552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F27E8E1E-3111-37D3-F9EB-D1F74527E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35258" y="4008291"/>
              <a:ext cx="540363" cy="344552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4F307FEA-6A7C-7209-7952-145BE440B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83719" y="4008291"/>
              <a:ext cx="540363" cy="344552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80E75EEC-9DCA-0435-577C-E2DA31010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32180" y="4008291"/>
              <a:ext cx="540363" cy="344552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C9F63A4D-AFB9-216C-1443-900700EC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80641" y="4006987"/>
              <a:ext cx="540363" cy="344552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F5C3F7B1-04E0-8392-22E1-3B2C9083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29102" y="4006987"/>
              <a:ext cx="540363" cy="344552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F7EDD664-C9E1-9E19-8DA4-48F0D83C5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77563" y="4006987"/>
              <a:ext cx="540363" cy="344552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B14F8E22-AA54-93BF-4DBE-E899A5DF6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26024" y="4008291"/>
              <a:ext cx="540363" cy="344552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030904FC-EF53-CD16-825B-93D7977E6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74485" y="4008291"/>
              <a:ext cx="540363" cy="344552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02256809-3143-33B5-ADB7-F472169B9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22946" y="4008291"/>
              <a:ext cx="540363" cy="344552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9D988488-1596-09BB-F0D6-2EE3FF04B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71407" y="4003292"/>
              <a:ext cx="540363" cy="344552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FC9F9FD2-374D-729E-55D2-584B7E0A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19868" y="4003292"/>
              <a:ext cx="540363" cy="344552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94AD96C5-749D-735A-3992-D35542359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68329" y="4003292"/>
              <a:ext cx="540363" cy="344552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2ABB105E-DB56-9658-B0FB-3463E2733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16790" y="4004595"/>
              <a:ext cx="540363" cy="344552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72842CC9-400E-66B8-A08B-5C4FC12BF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65251" y="4004595"/>
              <a:ext cx="540363" cy="344552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6021FBD8-7BA1-5582-E7BA-9D24012E9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13712" y="4004595"/>
              <a:ext cx="540363" cy="344552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D02D3245-A1EE-0EB7-63A5-EE152B170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62173" y="4003292"/>
              <a:ext cx="540363" cy="344552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160D119B-AA3E-A624-7FD4-504B7CDE8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10634" y="4003292"/>
              <a:ext cx="540363" cy="344552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076D99BD-BBED-AC59-B8E0-685CAD919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59095" y="4003292"/>
              <a:ext cx="540363" cy="344552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B15B2BBE-D857-54A9-C4FA-F981B2E90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7556" y="4004595"/>
              <a:ext cx="540363" cy="344552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639CDE59-4BFC-6A3C-D72A-F02D5A031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56017" y="4004595"/>
              <a:ext cx="540363" cy="344552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B06415BE-0AB4-BA8E-9BB3-D7ECB04EF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04478" y="4004595"/>
              <a:ext cx="540363" cy="344552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12EBCB35-D668-FDC2-CDFC-918DEA6A2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52939" y="4003292"/>
              <a:ext cx="540363" cy="344552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0B25602C-2CB0-FC5A-4997-24F095877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01400" y="4003292"/>
              <a:ext cx="540363" cy="344552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067D6913-6AD0-2F6B-2042-96D34245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49861" y="4003292"/>
              <a:ext cx="540363" cy="344552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6CFA84DD-D696-8D3C-7E67-96CCA2624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98322" y="4004595"/>
              <a:ext cx="540363" cy="344552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09838BFE-4161-B2E7-6C31-E470334B9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46783" y="4004595"/>
              <a:ext cx="540363" cy="344552"/>
            </a:xfrm>
            <a:prstGeom prst="rect">
              <a:avLst/>
            </a:prstGeom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4A612354-4966-BD71-3555-BCA202398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95244" y="4004595"/>
              <a:ext cx="540363" cy="344552"/>
            </a:xfrm>
            <a:prstGeom prst="rect">
              <a:avLst/>
            </a:prstGeom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4978C1D9-9410-E1D8-A9A2-3D2FA7DAA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43705" y="4003292"/>
              <a:ext cx="540363" cy="344552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E74F713D-F81D-3105-AAB8-953244411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92166" y="4003292"/>
              <a:ext cx="540363" cy="344552"/>
            </a:xfrm>
            <a:prstGeom prst="rect">
              <a:avLst/>
            </a:prstGeom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4B8F26B8-0CBF-D5F6-B341-FF5C12820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40627" y="4003292"/>
              <a:ext cx="540363" cy="344552"/>
            </a:xfrm>
            <a:prstGeom prst="rect">
              <a:avLst/>
            </a:prstGeom>
          </p:spPr>
        </p:pic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E160337E-00BD-DAD2-1C9E-24D698A2A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89088" y="4004595"/>
              <a:ext cx="540363" cy="344552"/>
            </a:xfrm>
            <a:prstGeom prst="rect">
              <a:avLst/>
            </a:prstGeom>
          </p:spPr>
        </p:pic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05345486-E2B7-FB2B-C06B-5034FD9E9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37549" y="4004595"/>
              <a:ext cx="540363" cy="344552"/>
            </a:xfrm>
            <a:prstGeom prst="rect">
              <a:avLst/>
            </a:prstGeom>
          </p:spPr>
        </p:pic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AB1B4BE0-3801-EEED-AF44-0802700B4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86010" y="4004595"/>
              <a:ext cx="540363" cy="344552"/>
            </a:xfrm>
            <a:prstGeom prst="rect">
              <a:avLst/>
            </a:prstGeom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AFCEE384-B5D0-115D-0456-347BF7D90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34471" y="4006987"/>
              <a:ext cx="540363" cy="344552"/>
            </a:xfrm>
            <a:prstGeom prst="rect">
              <a:avLst/>
            </a:prstGeom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B32DBAC3-E2C1-7243-36D9-759FEDDA6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82932" y="4006987"/>
              <a:ext cx="540363" cy="344552"/>
            </a:xfrm>
            <a:prstGeom prst="rect">
              <a:avLst/>
            </a:prstGeom>
          </p:spPr>
        </p:pic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38FF828F-290A-81E4-5874-D8B82490F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1393" y="4006987"/>
              <a:ext cx="540363" cy="344552"/>
            </a:xfrm>
            <a:prstGeom prst="rect">
              <a:avLst/>
            </a:prstGeom>
          </p:spPr>
        </p:pic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05EE8E6D-D4F8-EA50-93E4-504500DE3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9854" y="4008291"/>
              <a:ext cx="540363" cy="344552"/>
            </a:xfrm>
            <a:prstGeom prst="rect">
              <a:avLst/>
            </a:prstGeom>
          </p:spPr>
        </p:pic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id="{376986FB-1227-0581-66C3-E5062002B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28315" y="4008291"/>
              <a:ext cx="540363" cy="344552"/>
            </a:xfrm>
            <a:prstGeom prst="rect">
              <a:avLst/>
            </a:prstGeom>
          </p:spPr>
        </p:pic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10ACB77E-2069-53D7-31B4-08BF1BDB9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6776" y="4008291"/>
              <a:ext cx="540363" cy="344552"/>
            </a:xfrm>
            <a:prstGeom prst="rect">
              <a:avLst/>
            </a:prstGeom>
          </p:spPr>
        </p:pic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887B8BFD-C87C-9C60-BC34-FD270CC19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25237" y="4006987"/>
              <a:ext cx="540363" cy="344552"/>
            </a:xfrm>
            <a:prstGeom prst="rect">
              <a:avLst/>
            </a:prstGeom>
          </p:spPr>
        </p:pic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94B250AD-F7E8-F48D-6DAC-A1075B3E0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73698" y="4006987"/>
              <a:ext cx="540363" cy="344552"/>
            </a:xfrm>
            <a:prstGeom prst="rect">
              <a:avLst/>
            </a:prstGeom>
          </p:spPr>
        </p:pic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B5858C76-B4EA-4381-2AA6-597DFD8CA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22159" y="4006987"/>
              <a:ext cx="540363" cy="344552"/>
            </a:xfrm>
            <a:prstGeom prst="rect">
              <a:avLst/>
            </a:prstGeom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07067874-1EBA-FC5F-93F5-D99D7B132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70620" y="4008291"/>
              <a:ext cx="540363" cy="344552"/>
            </a:xfrm>
            <a:prstGeom prst="rect">
              <a:avLst/>
            </a:prstGeom>
          </p:spPr>
        </p:pic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6472061A-32CA-A287-0358-C1C7D6BBB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9081" y="4008291"/>
              <a:ext cx="540363" cy="344552"/>
            </a:xfrm>
            <a:prstGeom prst="rect">
              <a:avLst/>
            </a:prstGeom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16F1C533-2A81-3D2C-BD80-3E01EA617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67542" y="4008291"/>
              <a:ext cx="540363" cy="344552"/>
            </a:xfrm>
            <a:prstGeom prst="rect">
              <a:avLst/>
            </a:prstGeom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4C686CD6-D35C-ECE4-3AC1-41CCA57F8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6003" y="4008291"/>
              <a:ext cx="540363" cy="344552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EADA921C-D8AB-68FE-81CE-AFFF6029A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64464" y="4008291"/>
              <a:ext cx="540363" cy="344552"/>
            </a:xfrm>
            <a:prstGeom prst="rect">
              <a:avLst/>
            </a:prstGeom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605283C1-6189-330C-44AB-3D4301ADE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12925" y="4008291"/>
              <a:ext cx="540363" cy="344552"/>
            </a:xfrm>
            <a:prstGeom prst="rect">
              <a:avLst/>
            </a:prstGeom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5A2CBD96-B364-48C4-799D-C7797E14E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61386" y="4009594"/>
              <a:ext cx="540363" cy="344552"/>
            </a:xfrm>
            <a:prstGeom prst="rect">
              <a:avLst/>
            </a:prstGeom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DD7955BA-614B-9395-C875-42DA92151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9847" y="4007295"/>
              <a:ext cx="540363" cy="344552"/>
            </a:xfrm>
            <a:prstGeom prst="rect">
              <a:avLst/>
            </a:prstGeom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C0F1900F-99ED-AAAB-DE10-EE3162296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58308" y="4008942"/>
              <a:ext cx="540363" cy="344552"/>
            </a:xfrm>
            <a:prstGeom prst="rect">
              <a:avLst/>
            </a:prstGeom>
          </p:spPr>
        </p:pic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F344C03F-0E74-C64C-1FA9-52BF51F2F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06760" y="4010694"/>
              <a:ext cx="540363" cy="344552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D3CCE56A-9D18-3B87-6D53-FABB540B2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56346" y="4005684"/>
              <a:ext cx="540363" cy="344552"/>
            </a:xfrm>
            <a:prstGeom prst="rect">
              <a:avLst/>
            </a:prstGeom>
          </p:spPr>
        </p:pic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6825D66F-9F71-A848-A9E3-B8A11891B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1434" y="4151017"/>
              <a:ext cx="540363" cy="344552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B3D556D7-407D-F9A2-52A9-05315F367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9835" y="4151017"/>
              <a:ext cx="540363" cy="344552"/>
            </a:xfrm>
            <a:prstGeom prst="rect">
              <a:avLst/>
            </a:prstGeom>
          </p:spPr>
        </p:pic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id="{B8CF54D9-F80A-93D6-9232-730E0884B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8236" y="4151017"/>
              <a:ext cx="540363" cy="344552"/>
            </a:xfrm>
            <a:prstGeom prst="rect">
              <a:avLst/>
            </a:prstGeom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CD5D2AB9-8FCA-4C68-A8E3-93366C88C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6637" y="4151017"/>
              <a:ext cx="540363" cy="344552"/>
            </a:xfrm>
            <a:prstGeom prst="rect">
              <a:avLst/>
            </a:prstGeom>
          </p:spPr>
        </p:pic>
        <p:pic>
          <p:nvPicPr>
            <p:cNvPr id="105" name="Imagen 104">
              <a:extLst>
                <a:ext uri="{FF2B5EF4-FFF2-40B4-BE49-F238E27FC236}">
                  <a16:creationId xmlns:a16="http://schemas.microsoft.com/office/drawing/2014/main" id="{69680F03-DA6A-17D1-FEED-62B1D0775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35038" y="4151017"/>
              <a:ext cx="540363" cy="344552"/>
            </a:xfrm>
            <a:prstGeom prst="rect">
              <a:avLst/>
            </a:prstGeom>
          </p:spPr>
        </p:pic>
        <p:pic>
          <p:nvPicPr>
            <p:cNvPr id="106" name="Imagen 105">
              <a:extLst>
                <a:ext uri="{FF2B5EF4-FFF2-40B4-BE49-F238E27FC236}">
                  <a16:creationId xmlns:a16="http://schemas.microsoft.com/office/drawing/2014/main" id="{7E8CFBD1-22B4-22D3-BB0B-CF4CBA122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83439" y="4151017"/>
              <a:ext cx="540363" cy="344552"/>
            </a:xfrm>
            <a:prstGeom prst="rect">
              <a:avLst/>
            </a:prstGeom>
          </p:spPr>
        </p:pic>
        <p:pic>
          <p:nvPicPr>
            <p:cNvPr id="107" name="Imagen 106">
              <a:extLst>
                <a:ext uri="{FF2B5EF4-FFF2-40B4-BE49-F238E27FC236}">
                  <a16:creationId xmlns:a16="http://schemas.microsoft.com/office/drawing/2014/main" id="{C26B95DB-1155-3292-1BA0-B6FDD68F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1840" y="4151017"/>
              <a:ext cx="540363" cy="344552"/>
            </a:xfrm>
            <a:prstGeom prst="rect">
              <a:avLst/>
            </a:prstGeom>
          </p:spPr>
        </p:pic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C961A116-7968-7AB5-284D-FB0C25B8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0241" y="4151017"/>
              <a:ext cx="540363" cy="344552"/>
            </a:xfrm>
            <a:prstGeom prst="rect">
              <a:avLst/>
            </a:prstGeom>
          </p:spPr>
        </p:pic>
        <p:pic>
          <p:nvPicPr>
            <p:cNvPr id="109" name="Imagen 108">
              <a:extLst>
                <a:ext uri="{FF2B5EF4-FFF2-40B4-BE49-F238E27FC236}">
                  <a16:creationId xmlns:a16="http://schemas.microsoft.com/office/drawing/2014/main" id="{505012D7-3D50-E3E5-959A-7447206B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28642" y="4151017"/>
              <a:ext cx="540363" cy="344552"/>
            </a:xfrm>
            <a:prstGeom prst="rect">
              <a:avLst/>
            </a:prstGeom>
          </p:spPr>
        </p:pic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08960E85-4918-2386-F571-D390E8A55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77043" y="4151017"/>
              <a:ext cx="540363" cy="344552"/>
            </a:xfrm>
            <a:prstGeom prst="rect">
              <a:avLst/>
            </a:prstGeom>
          </p:spPr>
        </p:pic>
        <p:pic>
          <p:nvPicPr>
            <p:cNvPr id="111" name="Imagen 110">
              <a:extLst>
                <a:ext uri="{FF2B5EF4-FFF2-40B4-BE49-F238E27FC236}">
                  <a16:creationId xmlns:a16="http://schemas.microsoft.com/office/drawing/2014/main" id="{D88023B2-8136-D5B2-CE8C-0C98A8C76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25444" y="4151017"/>
              <a:ext cx="540363" cy="344552"/>
            </a:xfrm>
            <a:prstGeom prst="rect">
              <a:avLst/>
            </a:prstGeom>
          </p:spPr>
        </p:pic>
        <p:pic>
          <p:nvPicPr>
            <p:cNvPr id="112" name="Imagen 111">
              <a:extLst>
                <a:ext uri="{FF2B5EF4-FFF2-40B4-BE49-F238E27FC236}">
                  <a16:creationId xmlns:a16="http://schemas.microsoft.com/office/drawing/2014/main" id="{78BE9CE4-A272-A5BA-2C42-118669D01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73845" y="4151017"/>
              <a:ext cx="540363" cy="344552"/>
            </a:xfrm>
            <a:prstGeom prst="rect">
              <a:avLst/>
            </a:prstGeom>
          </p:spPr>
        </p:pic>
        <p:pic>
          <p:nvPicPr>
            <p:cNvPr id="113" name="Imagen 112">
              <a:extLst>
                <a:ext uri="{FF2B5EF4-FFF2-40B4-BE49-F238E27FC236}">
                  <a16:creationId xmlns:a16="http://schemas.microsoft.com/office/drawing/2014/main" id="{B47F12AC-621A-16D1-C1BA-5DE33F1C6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22246" y="4151017"/>
              <a:ext cx="540363" cy="344552"/>
            </a:xfrm>
            <a:prstGeom prst="rect">
              <a:avLst/>
            </a:prstGeom>
          </p:spPr>
        </p:pic>
        <p:pic>
          <p:nvPicPr>
            <p:cNvPr id="114" name="Imagen 113">
              <a:extLst>
                <a:ext uri="{FF2B5EF4-FFF2-40B4-BE49-F238E27FC236}">
                  <a16:creationId xmlns:a16="http://schemas.microsoft.com/office/drawing/2014/main" id="{6B55732B-334E-2225-7502-E7F02D213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70647" y="4151017"/>
              <a:ext cx="540363" cy="344552"/>
            </a:xfrm>
            <a:prstGeom prst="rect">
              <a:avLst/>
            </a:prstGeom>
          </p:spPr>
        </p:pic>
        <p:pic>
          <p:nvPicPr>
            <p:cNvPr id="115" name="Imagen 114">
              <a:extLst>
                <a:ext uri="{FF2B5EF4-FFF2-40B4-BE49-F238E27FC236}">
                  <a16:creationId xmlns:a16="http://schemas.microsoft.com/office/drawing/2014/main" id="{92A8BB91-E991-6071-2A1B-031E2857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19048" y="4151017"/>
              <a:ext cx="540363" cy="344552"/>
            </a:xfrm>
            <a:prstGeom prst="rect">
              <a:avLst/>
            </a:prstGeom>
          </p:spPr>
        </p:pic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74E55486-F6CE-2397-6799-2E4D2A849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67449" y="4151017"/>
              <a:ext cx="540363" cy="344552"/>
            </a:xfrm>
            <a:prstGeom prst="rect">
              <a:avLst/>
            </a:prstGeom>
          </p:spPr>
        </p:pic>
        <p:pic>
          <p:nvPicPr>
            <p:cNvPr id="117" name="Imagen 116">
              <a:extLst>
                <a:ext uri="{FF2B5EF4-FFF2-40B4-BE49-F238E27FC236}">
                  <a16:creationId xmlns:a16="http://schemas.microsoft.com/office/drawing/2014/main" id="{60A840F2-3BE9-A330-6C39-C4D7F526A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15850" y="4151017"/>
              <a:ext cx="540363" cy="344552"/>
            </a:xfrm>
            <a:prstGeom prst="rect">
              <a:avLst/>
            </a:prstGeom>
          </p:spPr>
        </p:pic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97C7A5DA-B460-0CDA-4A8C-6F3A31885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64251" y="4151017"/>
              <a:ext cx="540363" cy="344552"/>
            </a:xfrm>
            <a:prstGeom prst="rect">
              <a:avLst/>
            </a:prstGeom>
          </p:spPr>
        </p:pic>
        <p:pic>
          <p:nvPicPr>
            <p:cNvPr id="119" name="Imagen 118">
              <a:extLst>
                <a:ext uri="{FF2B5EF4-FFF2-40B4-BE49-F238E27FC236}">
                  <a16:creationId xmlns:a16="http://schemas.microsoft.com/office/drawing/2014/main" id="{B0B10A91-9C75-E644-D3CB-B4739E02F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12652" y="4151017"/>
              <a:ext cx="540363" cy="344552"/>
            </a:xfrm>
            <a:prstGeom prst="rect">
              <a:avLst/>
            </a:prstGeom>
          </p:spPr>
        </p:pic>
        <p:pic>
          <p:nvPicPr>
            <p:cNvPr id="120" name="Imagen 119">
              <a:extLst>
                <a:ext uri="{FF2B5EF4-FFF2-40B4-BE49-F238E27FC236}">
                  <a16:creationId xmlns:a16="http://schemas.microsoft.com/office/drawing/2014/main" id="{189E22F0-0F90-6BD5-E7E4-7C9D04F57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61053" y="4151017"/>
              <a:ext cx="540363" cy="344552"/>
            </a:xfrm>
            <a:prstGeom prst="rect">
              <a:avLst/>
            </a:prstGeom>
          </p:spPr>
        </p:pic>
        <p:pic>
          <p:nvPicPr>
            <p:cNvPr id="121" name="Imagen 120">
              <a:extLst>
                <a:ext uri="{FF2B5EF4-FFF2-40B4-BE49-F238E27FC236}">
                  <a16:creationId xmlns:a16="http://schemas.microsoft.com/office/drawing/2014/main" id="{95C6515F-B960-3204-F671-2BFDD423A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09454" y="4151017"/>
              <a:ext cx="540363" cy="344552"/>
            </a:xfrm>
            <a:prstGeom prst="rect">
              <a:avLst/>
            </a:prstGeom>
          </p:spPr>
        </p:pic>
        <p:pic>
          <p:nvPicPr>
            <p:cNvPr id="122" name="Imagen 121">
              <a:extLst>
                <a:ext uri="{FF2B5EF4-FFF2-40B4-BE49-F238E27FC236}">
                  <a16:creationId xmlns:a16="http://schemas.microsoft.com/office/drawing/2014/main" id="{6AAEEF4A-4625-D330-6213-CCFAAD6CE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57855" y="4151017"/>
              <a:ext cx="540363" cy="344552"/>
            </a:xfrm>
            <a:prstGeom prst="rect">
              <a:avLst/>
            </a:prstGeom>
          </p:spPr>
        </p:pic>
        <p:pic>
          <p:nvPicPr>
            <p:cNvPr id="123" name="Imagen 122">
              <a:extLst>
                <a:ext uri="{FF2B5EF4-FFF2-40B4-BE49-F238E27FC236}">
                  <a16:creationId xmlns:a16="http://schemas.microsoft.com/office/drawing/2014/main" id="{7F073B31-8074-04D1-D023-BB76D70C7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06256" y="4151017"/>
              <a:ext cx="540363" cy="344552"/>
            </a:xfrm>
            <a:prstGeom prst="rect">
              <a:avLst/>
            </a:prstGeom>
          </p:spPr>
        </p:pic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C4B68F5B-B3E3-F7D0-BAE1-FE10595AF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54657" y="4151017"/>
              <a:ext cx="540363" cy="344552"/>
            </a:xfrm>
            <a:prstGeom prst="rect">
              <a:avLst/>
            </a:prstGeom>
          </p:spPr>
        </p:pic>
        <p:pic>
          <p:nvPicPr>
            <p:cNvPr id="125" name="Imagen 124">
              <a:extLst>
                <a:ext uri="{FF2B5EF4-FFF2-40B4-BE49-F238E27FC236}">
                  <a16:creationId xmlns:a16="http://schemas.microsoft.com/office/drawing/2014/main" id="{AB8C0500-CA25-A6AC-7FCB-569AF3850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03058" y="4151017"/>
              <a:ext cx="540363" cy="344552"/>
            </a:xfrm>
            <a:prstGeom prst="rect">
              <a:avLst/>
            </a:prstGeom>
          </p:spPr>
        </p:pic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0586580C-791E-9A5B-021C-523830FCF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51459" y="4151017"/>
              <a:ext cx="540363" cy="344552"/>
            </a:xfrm>
            <a:prstGeom prst="rect">
              <a:avLst/>
            </a:prstGeom>
          </p:spPr>
        </p:pic>
        <p:pic>
          <p:nvPicPr>
            <p:cNvPr id="127" name="Imagen 126">
              <a:extLst>
                <a:ext uri="{FF2B5EF4-FFF2-40B4-BE49-F238E27FC236}">
                  <a16:creationId xmlns:a16="http://schemas.microsoft.com/office/drawing/2014/main" id="{2C33EF60-705E-834C-CAAB-A3F69677E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99860" y="4151017"/>
              <a:ext cx="540363" cy="344552"/>
            </a:xfrm>
            <a:prstGeom prst="rect">
              <a:avLst/>
            </a:prstGeom>
          </p:spPr>
        </p:pic>
        <p:pic>
          <p:nvPicPr>
            <p:cNvPr id="128" name="Imagen 127">
              <a:extLst>
                <a:ext uri="{FF2B5EF4-FFF2-40B4-BE49-F238E27FC236}">
                  <a16:creationId xmlns:a16="http://schemas.microsoft.com/office/drawing/2014/main" id="{830EF627-72C6-3508-0550-2EBC5CA89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48261" y="4151017"/>
              <a:ext cx="540363" cy="344552"/>
            </a:xfrm>
            <a:prstGeom prst="rect">
              <a:avLst/>
            </a:prstGeom>
          </p:spPr>
        </p:pic>
        <p:pic>
          <p:nvPicPr>
            <p:cNvPr id="129" name="Imagen 128">
              <a:extLst>
                <a:ext uri="{FF2B5EF4-FFF2-40B4-BE49-F238E27FC236}">
                  <a16:creationId xmlns:a16="http://schemas.microsoft.com/office/drawing/2014/main" id="{03638FAF-4FF5-66F2-6DC4-2DF7EB200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96662" y="4151017"/>
              <a:ext cx="540363" cy="344552"/>
            </a:xfrm>
            <a:prstGeom prst="rect">
              <a:avLst/>
            </a:prstGeom>
          </p:spPr>
        </p:pic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D6400C50-D77B-C54A-8BC0-9FEF5E586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45063" y="4151017"/>
              <a:ext cx="540363" cy="344552"/>
            </a:xfrm>
            <a:prstGeom prst="rect">
              <a:avLst/>
            </a:prstGeom>
          </p:spPr>
        </p:pic>
        <p:pic>
          <p:nvPicPr>
            <p:cNvPr id="131" name="Imagen 130">
              <a:extLst>
                <a:ext uri="{FF2B5EF4-FFF2-40B4-BE49-F238E27FC236}">
                  <a16:creationId xmlns:a16="http://schemas.microsoft.com/office/drawing/2014/main" id="{AB85724C-445B-FB34-0E59-E6120E62F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93464" y="4151017"/>
              <a:ext cx="540363" cy="344552"/>
            </a:xfrm>
            <a:prstGeom prst="rect">
              <a:avLst/>
            </a:prstGeom>
          </p:spPr>
        </p:pic>
        <p:pic>
          <p:nvPicPr>
            <p:cNvPr id="132" name="Imagen 131">
              <a:extLst>
                <a:ext uri="{FF2B5EF4-FFF2-40B4-BE49-F238E27FC236}">
                  <a16:creationId xmlns:a16="http://schemas.microsoft.com/office/drawing/2014/main" id="{59F67FA3-B50F-C02D-815F-89B97967B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41865" y="4151017"/>
              <a:ext cx="540363" cy="344552"/>
            </a:xfrm>
            <a:prstGeom prst="rect">
              <a:avLst/>
            </a:prstGeom>
          </p:spPr>
        </p:pic>
        <p:pic>
          <p:nvPicPr>
            <p:cNvPr id="133" name="Imagen 132">
              <a:extLst>
                <a:ext uri="{FF2B5EF4-FFF2-40B4-BE49-F238E27FC236}">
                  <a16:creationId xmlns:a16="http://schemas.microsoft.com/office/drawing/2014/main" id="{554A12E0-8AEE-C395-875A-55AD5042C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90266" y="4151017"/>
              <a:ext cx="540363" cy="344552"/>
            </a:xfrm>
            <a:prstGeom prst="rect">
              <a:avLst/>
            </a:prstGeom>
          </p:spPr>
        </p:pic>
        <p:pic>
          <p:nvPicPr>
            <p:cNvPr id="134" name="Imagen 133">
              <a:extLst>
                <a:ext uri="{FF2B5EF4-FFF2-40B4-BE49-F238E27FC236}">
                  <a16:creationId xmlns:a16="http://schemas.microsoft.com/office/drawing/2014/main" id="{D323263B-5B9C-427D-6D29-F90928B7D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38667" y="4151017"/>
              <a:ext cx="540363" cy="344552"/>
            </a:xfrm>
            <a:prstGeom prst="rect">
              <a:avLst/>
            </a:prstGeom>
          </p:spPr>
        </p:pic>
        <p:pic>
          <p:nvPicPr>
            <p:cNvPr id="135" name="Imagen 134">
              <a:extLst>
                <a:ext uri="{FF2B5EF4-FFF2-40B4-BE49-F238E27FC236}">
                  <a16:creationId xmlns:a16="http://schemas.microsoft.com/office/drawing/2014/main" id="{8B862044-FD11-60FF-A5C3-F981D8DF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87068" y="4151017"/>
              <a:ext cx="540363" cy="344552"/>
            </a:xfrm>
            <a:prstGeom prst="rect">
              <a:avLst/>
            </a:prstGeom>
          </p:spPr>
        </p:pic>
        <p:pic>
          <p:nvPicPr>
            <p:cNvPr id="136" name="Imagen 135">
              <a:extLst>
                <a:ext uri="{FF2B5EF4-FFF2-40B4-BE49-F238E27FC236}">
                  <a16:creationId xmlns:a16="http://schemas.microsoft.com/office/drawing/2014/main" id="{1175A49E-B51E-0A5D-F461-0FD936856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35469" y="4151017"/>
              <a:ext cx="540363" cy="344552"/>
            </a:xfrm>
            <a:prstGeom prst="rect">
              <a:avLst/>
            </a:prstGeom>
          </p:spPr>
        </p:pic>
        <p:pic>
          <p:nvPicPr>
            <p:cNvPr id="137" name="Imagen 136">
              <a:extLst>
                <a:ext uri="{FF2B5EF4-FFF2-40B4-BE49-F238E27FC236}">
                  <a16:creationId xmlns:a16="http://schemas.microsoft.com/office/drawing/2014/main" id="{72E3B2E5-86B9-065F-F6B0-2167CD9D8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83870" y="4151017"/>
              <a:ext cx="540363" cy="344552"/>
            </a:xfrm>
            <a:prstGeom prst="rect">
              <a:avLst/>
            </a:prstGeom>
          </p:spPr>
        </p:pic>
        <p:pic>
          <p:nvPicPr>
            <p:cNvPr id="138" name="Imagen 137">
              <a:extLst>
                <a:ext uri="{FF2B5EF4-FFF2-40B4-BE49-F238E27FC236}">
                  <a16:creationId xmlns:a16="http://schemas.microsoft.com/office/drawing/2014/main" id="{C1E5A513-1986-7AA0-3699-D5BB24004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32271" y="4151017"/>
              <a:ext cx="540363" cy="344552"/>
            </a:xfrm>
            <a:prstGeom prst="rect">
              <a:avLst/>
            </a:prstGeom>
          </p:spPr>
        </p:pic>
        <p:pic>
          <p:nvPicPr>
            <p:cNvPr id="139" name="Imagen 138">
              <a:extLst>
                <a:ext uri="{FF2B5EF4-FFF2-40B4-BE49-F238E27FC236}">
                  <a16:creationId xmlns:a16="http://schemas.microsoft.com/office/drawing/2014/main" id="{8C642047-8BE4-2B97-7246-BEF021230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80672" y="4151017"/>
              <a:ext cx="540363" cy="344552"/>
            </a:xfrm>
            <a:prstGeom prst="rect">
              <a:avLst/>
            </a:prstGeom>
          </p:spPr>
        </p:pic>
        <p:pic>
          <p:nvPicPr>
            <p:cNvPr id="140" name="Imagen 139">
              <a:extLst>
                <a:ext uri="{FF2B5EF4-FFF2-40B4-BE49-F238E27FC236}">
                  <a16:creationId xmlns:a16="http://schemas.microsoft.com/office/drawing/2014/main" id="{B81C1443-A9CA-1366-71BC-E69994A96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29073" y="4151017"/>
              <a:ext cx="540363" cy="344552"/>
            </a:xfrm>
            <a:prstGeom prst="rect">
              <a:avLst/>
            </a:prstGeom>
          </p:spPr>
        </p:pic>
        <p:pic>
          <p:nvPicPr>
            <p:cNvPr id="141" name="Imagen 140">
              <a:extLst>
                <a:ext uri="{FF2B5EF4-FFF2-40B4-BE49-F238E27FC236}">
                  <a16:creationId xmlns:a16="http://schemas.microsoft.com/office/drawing/2014/main" id="{961911F0-26E3-54B5-B950-CCD344A5B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77474" y="4151017"/>
              <a:ext cx="540363" cy="344552"/>
            </a:xfrm>
            <a:prstGeom prst="rect">
              <a:avLst/>
            </a:prstGeom>
          </p:spPr>
        </p:pic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8FC7DF08-1D20-B098-F098-1AF12190C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25875" y="4151017"/>
              <a:ext cx="540363" cy="344552"/>
            </a:xfrm>
            <a:prstGeom prst="rect">
              <a:avLst/>
            </a:prstGeom>
          </p:spPr>
        </p:pic>
        <p:pic>
          <p:nvPicPr>
            <p:cNvPr id="143" name="Imagen 142">
              <a:extLst>
                <a:ext uri="{FF2B5EF4-FFF2-40B4-BE49-F238E27FC236}">
                  <a16:creationId xmlns:a16="http://schemas.microsoft.com/office/drawing/2014/main" id="{0A256E8E-196F-CDD3-3EB2-75A613162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74276" y="4151017"/>
              <a:ext cx="540363" cy="344552"/>
            </a:xfrm>
            <a:prstGeom prst="rect">
              <a:avLst/>
            </a:prstGeom>
          </p:spPr>
        </p:pic>
        <p:pic>
          <p:nvPicPr>
            <p:cNvPr id="144" name="Imagen 143">
              <a:extLst>
                <a:ext uri="{FF2B5EF4-FFF2-40B4-BE49-F238E27FC236}">
                  <a16:creationId xmlns:a16="http://schemas.microsoft.com/office/drawing/2014/main" id="{227BFAA5-2C47-8D12-9694-262A3E3DD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22677" y="4151017"/>
              <a:ext cx="540363" cy="344552"/>
            </a:xfrm>
            <a:prstGeom prst="rect">
              <a:avLst/>
            </a:prstGeom>
          </p:spPr>
        </p:pic>
        <p:pic>
          <p:nvPicPr>
            <p:cNvPr id="145" name="Imagen 144">
              <a:extLst>
                <a:ext uri="{FF2B5EF4-FFF2-40B4-BE49-F238E27FC236}">
                  <a16:creationId xmlns:a16="http://schemas.microsoft.com/office/drawing/2014/main" id="{3B126A6A-D4BE-3FB0-5710-A3AB99FB7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71078" y="4151017"/>
              <a:ext cx="540363" cy="344552"/>
            </a:xfrm>
            <a:prstGeom prst="rect">
              <a:avLst/>
            </a:prstGeom>
          </p:spPr>
        </p:pic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42C114D9-98EC-4960-AABD-2E6ECF179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19479" y="4151017"/>
              <a:ext cx="540363" cy="344552"/>
            </a:xfrm>
            <a:prstGeom prst="rect">
              <a:avLst/>
            </a:prstGeom>
          </p:spPr>
        </p:pic>
        <p:pic>
          <p:nvPicPr>
            <p:cNvPr id="147" name="Imagen 146">
              <a:extLst>
                <a:ext uri="{FF2B5EF4-FFF2-40B4-BE49-F238E27FC236}">
                  <a16:creationId xmlns:a16="http://schemas.microsoft.com/office/drawing/2014/main" id="{9F118A98-C2E5-581C-5506-9CAC09D08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67880" y="4151017"/>
              <a:ext cx="540363" cy="344552"/>
            </a:xfrm>
            <a:prstGeom prst="rect">
              <a:avLst/>
            </a:prstGeom>
          </p:spPr>
        </p:pic>
        <p:pic>
          <p:nvPicPr>
            <p:cNvPr id="148" name="Imagen 147">
              <a:extLst>
                <a:ext uri="{FF2B5EF4-FFF2-40B4-BE49-F238E27FC236}">
                  <a16:creationId xmlns:a16="http://schemas.microsoft.com/office/drawing/2014/main" id="{E061CA66-E574-E292-FEC0-4A65FBEDE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16281" y="4151017"/>
              <a:ext cx="540363" cy="344552"/>
            </a:xfrm>
            <a:prstGeom prst="rect">
              <a:avLst/>
            </a:prstGeom>
          </p:spPr>
        </p:pic>
        <p:pic>
          <p:nvPicPr>
            <p:cNvPr id="149" name="Imagen 148">
              <a:extLst>
                <a:ext uri="{FF2B5EF4-FFF2-40B4-BE49-F238E27FC236}">
                  <a16:creationId xmlns:a16="http://schemas.microsoft.com/office/drawing/2014/main" id="{6871711C-2D35-4F3C-3883-95AFBEC6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64682" y="4151017"/>
              <a:ext cx="540363" cy="344552"/>
            </a:xfrm>
            <a:prstGeom prst="rect">
              <a:avLst/>
            </a:prstGeom>
          </p:spPr>
        </p:pic>
        <p:pic>
          <p:nvPicPr>
            <p:cNvPr id="150" name="Imagen 149">
              <a:extLst>
                <a:ext uri="{FF2B5EF4-FFF2-40B4-BE49-F238E27FC236}">
                  <a16:creationId xmlns:a16="http://schemas.microsoft.com/office/drawing/2014/main" id="{D6A872E5-ED2E-CA0F-2232-F07A9B83B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13083" y="4151017"/>
              <a:ext cx="540363" cy="344552"/>
            </a:xfrm>
            <a:prstGeom prst="rect">
              <a:avLst/>
            </a:prstGeom>
          </p:spPr>
        </p:pic>
        <p:pic>
          <p:nvPicPr>
            <p:cNvPr id="151" name="Imagen 150">
              <a:extLst>
                <a:ext uri="{FF2B5EF4-FFF2-40B4-BE49-F238E27FC236}">
                  <a16:creationId xmlns:a16="http://schemas.microsoft.com/office/drawing/2014/main" id="{55797FC9-A1DF-FE91-37C2-8E6383911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61484" y="4151017"/>
              <a:ext cx="540363" cy="344552"/>
            </a:xfrm>
            <a:prstGeom prst="rect">
              <a:avLst/>
            </a:prstGeom>
          </p:spPr>
        </p:pic>
        <p:pic>
          <p:nvPicPr>
            <p:cNvPr id="152" name="Imagen 151">
              <a:extLst>
                <a:ext uri="{FF2B5EF4-FFF2-40B4-BE49-F238E27FC236}">
                  <a16:creationId xmlns:a16="http://schemas.microsoft.com/office/drawing/2014/main" id="{58960C85-DD2A-5186-ECC6-F45157422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09885" y="4151017"/>
              <a:ext cx="540363" cy="344552"/>
            </a:xfrm>
            <a:prstGeom prst="rect">
              <a:avLst/>
            </a:prstGeom>
          </p:spPr>
        </p:pic>
        <p:pic>
          <p:nvPicPr>
            <p:cNvPr id="153" name="Imagen 152">
              <a:extLst>
                <a:ext uri="{FF2B5EF4-FFF2-40B4-BE49-F238E27FC236}">
                  <a16:creationId xmlns:a16="http://schemas.microsoft.com/office/drawing/2014/main" id="{BD094581-D75B-A933-547E-A3B647C7A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58286" y="4151017"/>
              <a:ext cx="540363" cy="344552"/>
            </a:xfrm>
            <a:prstGeom prst="rect">
              <a:avLst/>
            </a:prstGeom>
          </p:spPr>
        </p:pic>
        <p:pic>
          <p:nvPicPr>
            <p:cNvPr id="154" name="Imagen 153">
              <a:extLst>
                <a:ext uri="{FF2B5EF4-FFF2-40B4-BE49-F238E27FC236}">
                  <a16:creationId xmlns:a16="http://schemas.microsoft.com/office/drawing/2014/main" id="{330C0587-333B-40CB-8646-E974742CE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06687" y="4151017"/>
              <a:ext cx="540363" cy="344552"/>
            </a:xfrm>
            <a:prstGeom prst="rect">
              <a:avLst/>
            </a:prstGeom>
          </p:spPr>
        </p:pic>
        <p:pic>
          <p:nvPicPr>
            <p:cNvPr id="155" name="Imagen 154">
              <a:extLst>
                <a:ext uri="{FF2B5EF4-FFF2-40B4-BE49-F238E27FC236}">
                  <a16:creationId xmlns:a16="http://schemas.microsoft.com/office/drawing/2014/main" id="{112F10A4-07E9-1F77-FA3F-AFAF9A06B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55088" y="4151017"/>
              <a:ext cx="540363" cy="344552"/>
            </a:xfrm>
            <a:prstGeom prst="rect">
              <a:avLst/>
            </a:prstGeom>
          </p:spPr>
        </p:pic>
        <p:pic>
          <p:nvPicPr>
            <p:cNvPr id="156" name="Imagen 155">
              <a:extLst>
                <a:ext uri="{FF2B5EF4-FFF2-40B4-BE49-F238E27FC236}">
                  <a16:creationId xmlns:a16="http://schemas.microsoft.com/office/drawing/2014/main" id="{61DB91D4-1636-3F27-3022-2860F51DC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03489" y="4151017"/>
              <a:ext cx="540363" cy="344552"/>
            </a:xfrm>
            <a:prstGeom prst="rect">
              <a:avLst/>
            </a:prstGeom>
          </p:spPr>
        </p:pic>
        <p:pic>
          <p:nvPicPr>
            <p:cNvPr id="157" name="Imagen 156">
              <a:extLst>
                <a:ext uri="{FF2B5EF4-FFF2-40B4-BE49-F238E27FC236}">
                  <a16:creationId xmlns:a16="http://schemas.microsoft.com/office/drawing/2014/main" id="{254F55FA-E46A-36B2-075D-8606EC1CC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51890" y="4151017"/>
              <a:ext cx="540363" cy="344552"/>
            </a:xfrm>
            <a:prstGeom prst="rect">
              <a:avLst/>
            </a:prstGeom>
          </p:spPr>
        </p:pic>
        <p:pic>
          <p:nvPicPr>
            <p:cNvPr id="158" name="Imagen 157">
              <a:extLst>
                <a:ext uri="{FF2B5EF4-FFF2-40B4-BE49-F238E27FC236}">
                  <a16:creationId xmlns:a16="http://schemas.microsoft.com/office/drawing/2014/main" id="{45601DBB-B69C-9F7D-9490-A22B4CD20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0291" y="4151017"/>
              <a:ext cx="540363" cy="344552"/>
            </a:xfrm>
            <a:prstGeom prst="rect">
              <a:avLst/>
            </a:prstGeom>
          </p:spPr>
        </p:pic>
        <p:pic>
          <p:nvPicPr>
            <p:cNvPr id="159" name="Imagen 158">
              <a:extLst>
                <a:ext uri="{FF2B5EF4-FFF2-40B4-BE49-F238E27FC236}">
                  <a16:creationId xmlns:a16="http://schemas.microsoft.com/office/drawing/2014/main" id="{288BEE08-F501-4AB4-040E-1CCCA1A28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48692" y="4151017"/>
              <a:ext cx="540363" cy="344552"/>
            </a:xfrm>
            <a:prstGeom prst="rect">
              <a:avLst/>
            </a:prstGeom>
          </p:spPr>
        </p:pic>
        <p:pic>
          <p:nvPicPr>
            <p:cNvPr id="160" name="Imagen 159">
              <a:extLst>
                <a:ext uri="{FF2B5EF4-FFF2-40B4-BE49-F238E27FC236}">
                  <a16:creationId xmlns:a16="http://schemas.microsoft.com/office/drawing/2014/main" id="{4A816645-1064-31B6-F1DD-34352F9D1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97093" y="4151017"/>
              <a:ext cx="540363" cy="344552"/>
            </a:xfrm>
            <a:prstGeom prst="rect">
              <a:avLst/>
            </a:prstGeom>
          </p:spPr>
        </p:pic>
        <p:pic>
          <p:nvPicPr>
            <p:cNvPr id="161" name="Imagen 160">
              <a:extLst>
                <a:ext uri="{FF2B5EF4-FFF2-40B4-BE49-F238E27FC236}">
                  <a16:creationId xmlns:a16="http://schemas.microsoft.com/office/drawing/2014/main" id="{E94D6259-6207-A28F-7F34-9F758BB3C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45494" y="4151017"/>
              <a:ext cx="540363" cy="344552"/>
            </a:xfrm>
            <a:prstGeom prst="rect">
              <a:avLst/>
            </a:prstGeom>
          </p:spPr>
        </p:pic>
        <p:pic>
          <p:nvPicPr>
            <p:cNvPr id="162" name="Imagen 161">
              <a:extLst>
                <a:ext uri="{FF2B5EF4-FFF2-40B4-BE49-F238E27FC236}">
                  <a16:creationId xmlns:a16="http://schemas.microsoft.com/office/drawing/2014/main" id="{300859C1-5CFB-ACA4-6FC0-C17920688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93895" y="4151017"/>
              <a:ext cx="540363" cy="344552"/>
            </a:xfrm>
            <a:prstGeom prst="rect">
              <a:avLst/>
            </a:prstGeom>
          </p:spPr>
        </p:pic>
        <p:pic>
          <p:nvPicPr>
            <p:cNvPr id="163" name="Imagen 162">
              <a:extLst>
                <a:ext uri="{FF2B5EF4-FFF2-40B4-BE49-F238E27FC236}">
                  <a16:creationId xmlns:a16="http://schemas.microsoft.com/office/drawing/2014/main" id="{48B430CF-58ED-FB45-7511-19E7FE0FA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42296" y="4151017"/>
              <a:ext cx="540363" cy="344552"/>
            </a:xfrm>
            <a:prstGeom prst="rect">
              <a:avLst/>
            </a:prstGeom>
          </p:spPr>
        </p:pic>
        <p:pic>
          <p:nvPicPr>
            <p:cNvPr id="164" name="Imagen 163">
              <a:extLst>
                <a:ext uri="{FF2B5EF4-FFF2-40B4-BE49-F238E27FC236}">
                  <a16:creationId xmlns:a16="http://schemas.microsoft.com/office/drawing/2014/main" id="{0FEAA192-97BC-C53C-CCAC-47CB0029C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90697" y="4151017"/>
              <a:ext cx="540363" cy="344552"/>
            </a:xfrm>
            <a:prstGeom prst="rect">
              <a:avLst/>
            </a:prstGeom>
          </p:spPr>
        </p:pic>
        <p:pic>
          <p:nvPicPr>
            <p:cNvPr id="165" name="Imagen 164">
              <a:extLst>
                <a:ext uri="{FF2B5EF4-FFF2-40B4-BE49-F238E27FC236}">
                  <a16:creationId xmlns:a16="http://schemas.microsoft.com/office/drawing/2014/main" id="{5283CFC4-0939-4218-77BE-5B43CF292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39098" y="4151017"/>
              <a:ext cx="540363" cy="344552"/>
            </a:xfrm>
            <a:prstGeom prst="rect">
              <a:avLst/>
            </a:prstGeom>
          </p:spPr>
        </p:pic>
        <p:pic>
          <p:nvPicPr>
            <p:cNvPr id="166" name="Imagen 165">
              <a:extLst>
                <a:ext uri="{FF2B5EF4-FFF2-40B4-BE49-F238E27FC236}">
                  <a16:creationId xmlns:a16="http://schemas.microsoft.com/office/drawing/2014/main" id="{CE0E8882-99A4-A056-EBD9-93892041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87499" y="4151017"/>
              <a:ext cx="540363" cy="344552"/>
            </a:xfrm>
            <a:prstGeom prst="rect">
              <a:avLst/>
            </a:prstGeom>
          </p:spPr>
        </p:pic>
        <p:pic>
          <p:nvPicPr>
            <p:cNvPr id="167" name="Imagen 166">
              <a:extLst>
                <a:ext uri="{FF2B5EF4-FFF2-40B4-BE49-F238E27FC236}">
                  <a16:creationId xmlns:a16="http://schemas.microsoft.com/office/drawing/2014/main" id="{7BD8EA27-48B4-0AE1-95B7-79AB80143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5900" y="4151017"/>
              <a:ext cx="540363" cy="344552"/>
            </a:xfrm>
            <a:prstGeom prst="rect">
              <a:avLst/>
            </a:prstGeom>
          </p:spPr>
        </p:pic>
        <p:pic>
          <p:nvPicPr>
            <p:cNvPr id="168" name="Imagen 167">
              <a:extLst>
                <a:ext uri="{FF2B5EF4-FFF2-40B4-BE49-F238E27FC236}">
                  <a16:creationId xmlns:a16="http://schemas.microsoft.com/office/drawing/2014/main" id="{8DCD5499-3692-20BD-7639-AA3E0030E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4301" y="4151017"/>
              <a:ext cx="540363" cy="344552"/>
            </a:xfrm>
            <a:prstGeom prst="rect">
              <a:avLst/>
            </a:prstGeom>
          </p:spPr>
        </p:pic>
        <p:pic>
          <p:nvPicPr>
            <p:cNvPr id="169" name="Imagen 168">
              <a:extLst>
                <a:ext uri="{FF2B5EF4-FFF2-40B4-BE49-F238E27FC236}">
                  <a16:creationId xmlns:a16="http://schemas.microsoft.com/office/drawing/2014/main" id="{3D1BE5B2-FD7A-07C7-E87D-ADA1AE2A2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32702" y="4151017"/>
              <a:ext cx="540363" cy="344552"/>
            </a:xfrm>
            <a:prstGeom prst="rect">
              <a:avLst/>
            </a:prstGeom>
          </p:spPr>
        </p:pic>
        <p:pic>
          <p:nvPicPr>
            <p:cNvPr id="170" name="Imagen 169">
              <a:extLst>
                <a:ext uri="{FF2B5EF4-FFF2-40B4-BE49-F238E27FC236}">
                  <a16:creationId xmlns:a16="http://schemas.microsoft.com/office/drawing/2014/main" id="{E2DAE3E6-8ADA-32A1-CE6C-7436376D5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81103" y="4151017"/>
              <a:ext cx="540363" cy="344552"/>
            </a:xfrm>
            <a:prstGeom prst="rect">
              <a:avLst/>
            </a:prstGeom>
          </p:spPr>
        </p:pic>
        <p:pic>
          <p:nvPicPr>
            <p:cNvPr id="171" name="Imagen 170">
              <a:extLst>
                <a:ext uri="{FF2B5EF4-FFF2-40B4-BE49-F238E27FC236}">
                  <a16:creationId xmlns:a16="http://schemas.microsoft.com/office/drawing/2014/main" id="{9A5B3624-FC05-5AED-DF99-4D85EE2E7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9504" y="4151017"/>
              <a:ext cx="540363" cy="344552"/>
            </a:xfrm>
            <a:prstGeom prst="rect">
              <a:avLst/>
            </a:prstGeom>
          </p:spPr>
        </p:pic>
        <p:pic>
          <p:nvPicPr>
            <p:cNvPr id="172" name="Imagen 171">
              <a:extLst>
                <a:ext uri="{FF2B5EF4-FFF2-40B4-BE49-F238E27FC236}">
                  <a16:creationId xmlns:a16="http://schemas.microsoft.com/office/drawing/2014/main" id="{534A1F86-7AA4-B7FF-0299-87622E3A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77905" y="4151017"/>
              <a:ext cx="540363" cy="344552"/>
            </a:xfrm>
            <a:prstGeom prst="rect">
              <a:avLst/>
            </a:prstGeom>
          </p:spPr>
        </p:pic>
        <p:pic>
          <p:nvPicPr>
            <p:cNvPr id="173" name="Imagen 172">
              <a:extLst>
                <a:ext uri="{FF2B5EF4-FFF2-40B4-BE49-F238E27FC236}">
                  <a16:creationId xmlns:a16="http://schemas.microsoft.com/office/drawing/2014/main" id="{5589C39D-95CB-8643-5304-6DF9D0BF5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26306" y="4151017"/>
              <a:ext cx="540363" cy="344552"/>
            </a:xfrm>
            <a:prstGeom prst="rect">
              <a:avLst/>
            </a:prstGeom>
          </p:spPr>
        </p:pic>
        <p:pic>
          <p:nvPicPr>
            <p:cNvPr id="174" name="Imagen 173">
              <a:extLst>
                <a:ext uri="{FF2B5EF4-FFF2-40B4-BE49-F238E27FC236}">
                  <a16:creationId xmlns:a16="http://schemas.microsoft.com/office/drawing/2014/main" id="{63B7423B-175C-ACBD-81D3-2A0323821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74707" y="4151017"/>
              <a:ext cx="540363" cy="344552"/>
            </a:xfrm>
            <a:prstGeom prst="rect">
              <a:avLst/>
            </a:prstGeom>
          </p:spPr>
        </p:pic>
        <p:pic>
          <p:nvPicPr>
            <p:cNvPr id="175" name="Imagen 174">
              <a:extLst>
                <a:ext uri="{FF2B5EF4-FFF2-40B4-BE49-F238E27FC236}">
                  <a16:creationId xmlns:a16="http://schemas.microsoft.com/office/drawing/2014/main" id="{A498BB7D-4E27-8718-CC23-A2200399D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23108" y="4151017"/>
              <a:ext cx="540363" cy="344552"/>
            </a:xfrm>
            <a:prstGeom prst="rect">
              <a:avLst/>
            </a:prstGeom>
          </p:spPr>
        </p:pic>
        <p:pic>
          <p:nvPicPr>
            <p:cNvPr id="176" name="Imagen 175">
              <a:extLst>
                <a:ext uri="{FF2B5EF4-FFF2-40B4-BE49-F238E27FC236}">
                  <a16:creationId xmlns:a16="http://schemas.microsoft.com/office/drawing/2014/main" id="{1435231E-9674-41FF-EE6E-6836D33DA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1509" y="4151017"/>
              <a:ext cx="540363" cy="344552"/>
            </a:xfrm>
            <a:prstGeom prst="rect">
              <a:avLst/>
            </a:prstGeom>
          </p:spPr>
        </p:pic>
        <p:pic>
          <p:nvPicPr>
            <p:cNvPr id="177" name="Imagen 176">
              <a:extLst>
                <a:ext uri="{FF2B5EF4-FFF2-40B4-BE49-F238E27FC236}">
                  <a16:creationId xmlns:a16="http://schemas.microsoft.com/office/drawing/2014/main" id="{2B1068C7-BB27-CEF9-2A8C-B588EC31A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19910" y="4151017"/>
              <a:ext cx="540363" cy="344552"/>
            </a:xfrm>
            <a:prstGeom prst="rect">
              <a:avLst/>
            </a:prstGeom>
          </p:spPr>
        </p:pic>
        <p:pic>
          <p:nvPicPr>
            <p:cNvPr id="178" name="Imagen 177">
              <a:extLst>
                <a:ext uri="{FF2B5EF4-FFF2-40B4-BE49-F238E27FC236}">
                  <a16:creationId xmlns:a16="http://schemas.microsoft.com/office/drawing/2014/main" id="{100E2017-AE5D-5A67-0B11-1ABC9059A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68311" y="4151017"/>
              <a:ext cx="540363" cy="344552"/>
            </a:xfrm>
            <a:prstGeom prst="rect">
              <a:avLst/>
            </a:prstGeom>
          </p:spPr>
        </p:pic>
        <p:pic>
          <p:nvPicPr>
            <p:cNvPr id="179" name="Imagen 178">
              <a:extLst>
                <a:ext uri="{FF2B5EF4-FFF2-40B4-BE49-F238E27FC236}">
                  <a16:creationId xmlns:a16="http://schemas.microsoft.com/office/drawing/2014/main" id="{28172BDA-0FA3-D9CD-05C0-0912AC279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16712" y="4151017"/>
              <a:ext cx="540363" cy="344552"/>
            </a:xfrm>
            <a:prstGeom prst="rect">
              <a:avLst/>
            </a:prstGeom>
          </p:spPr>
        </p:pic>
        <p:pic>
          <p:nvPicPr>
            <p:cNvPr id="180" name="Imagen 179">
              <a:extLst>
                <a:ext uri="{FF2B5EF4-FFF2-40B4-BE49-F238E27FC236}">
                  <a16:creationId xmlns:a16="http://schemas.microsoft.com/office/drawing/2014/main" id="{F4AE5832-EE56-6462-690E-B67975A8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5113" y="4151017"/>
              <a:ext cx="540363" cy="344552"/>
            </a:xfrm>
            <a:prstGeom prst="rect">
              <a:avLst/>
            </a:prstGeom>
          </p:spPr>
        </p:pic>
        <p:pic>
          <p:nvPicPr>
            <p:cNvPr id="181" name="Imagen 180">
              <a:extLst>
                <a:ext uri="{FF2B5EF4-FFF2-40B4-BE49-F238E27FC236}">
                  <a16:creationId xmlns:a16="http://schemas.microsoft.com/office/drawing/2014/main" id="{97937B52-C31C-DA93-0166-617570C77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3514" y="4151017"/>
              <a:ext cx="540363" cy="344552"/>
            </a:xfrm>
            <a:prstGeom prst="rect">
              <a:avLst/>
            </a:prstGeom>
          </p:spPr>
        </p:pic>
        <p:pic>
          <p:nvPicPr>
            <p:cNvPr id="182" name="Imagen 181">
              <a:extLst>
                <a:ext uri="{FF2B5EF4-FFF2-40B4-BE49-F238E27FC236}">
                  <a16:creationId xmlns:a16="http://schemas.microsoft.com/office/drawing/2014/main" id="{77D629C3-3C9B-2780-B02E-9940097A3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61915" y="4151017"/>
              <a:ext cx="540363" cy="344552"/>
            </a:xfrm>
            <a:prstGeom prst="rect">
              <a:avLst/>
            </a:prstGeom>
          </p:spPr>
        </p:pic>
        <p:pic>
          <p:nvPicPr>
            <p:cNvPr id="183" name="Imagen 182">
              <a:extLst>
                <a:ext uri="{FF2B5EF4-FFF2-40B4-BE49-F238E27FC236}">
                  <a16:creationId xmlns:a16="http://schemas.microsoft.com/office/drawing/2014/main" id="{593D959B-C396-946C-A2B6-11F262AD3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0316" y="4151017"/>
              <a:ext cx="540363" cy="344552"/>
            </a:xfrm>
            <a:prstGeom prst="rect">
              <a:avLst/>
            </a:prstGeom>
          </p:spPr>
        </p:pic>
        <p:pic>
          <p:nvPicPr>
            <p:cNvPr id="184" name="Imagen 183">
              <a:extLst>
                <a:ext uri="{FF2B5EF4-FFF2-40B4-BE49-F238E27FC236}">
                  <a16:creationId xmlns:a16="http://schemas.microsoft.com/office/drawing/2014/main" id="{0B594A92-D295-ED87-DEEF-4C6F16EC1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58717" y="4151017"/>
              <a:ext cx="540363" cy="344552"/>
            </a:xfrm>
            <a:prstGeom prst="rect">
              <a:avLst/>
            </a:prstGeom>
          </p:spPr>
        </p:pic>
        <p:pic>
          <p:nvPicPr>
            <p:cNvPr id="185" name="Imagen 184">
              <a:extLst>
                <a:ext uri="{FF2B5EF4-FFF2-40B4-BE49-F238E27FC236}">
                  <a16:creationId xmlns:a16="http://schemas.microsoft.com/office/drawing/2014/main" id="{8D08B2D2-AEE0-C2FF-9997-3539E1C2A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07118" y="4151017"/>
              <a:ext cx="540363" cy="344552"/>
            </a:xfrm>
            <a:prstGeom prst="rect">
              <a:avLst/>
            </a:prstGeom>
          </p:spPr>
        </p:pic>
        <p:pic>
          <p:nvPicPr>
            <p:cNvPr id="186" name="Imagen 185">
              <a:extLst>
                <a:ext uri="{FF2B5EF4-FFF2-40B4-BE49-F238E27FC236}">
                  <a16:creationId xmlns:a16="http://schemas.microsoft.com/office/drawing/2014/main" id="{4CDA7432-0B23-89D4-395E-1E8798160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55519" y="4151017"/>
              <a:ext cx="540363" cy="344552"/>
            </a:xfrm>
            <a:prstGeom prst="rect">
              <a:avLst/>
            </a:prstGeom>
          </p:spPr>
        </p:pic>
        <p:pic>
          <p:nvPicPr>
            <p:cNvPr id="187" name="Imagen 186">
              <a:extLst>
                <a:ext uri="{FF2B5EF4-FFF2-40B4-BE49-F238E27FC236}">
                  <a16:creationId xmlns:a16="http://schemas.microsoft.com/office/drawing/2014/main" id="{1E285203-EE55-4B3F-94BA-BA27A9096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3920" y="4151017"/>
              <a:ext cx="540363" cy="344552"/>
            </a:xfrm>
            <a:prstGeom prst="rect">
              <a:avLst/>
            </a:prstGeom>
          </p:spPr>
        </p:pic>
        <p:pic>
          <p:nvPicPr>
            <p:cNvPr id="188" name="Imagen 187">
              <a:extLst>
                <a:ext uri="{FF2B5EF4-FFF2-40B4-BE49-F238E27FC236}">
                  <a16:creationId xmlns:a16="http://schemas.microsoft.com/office/drawing/2014/main" id="{50EFDE54-03DE-6C91-D2F7-A6CFA0501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52321" y="4151017"/>
              <a:ext cx="540363" cy="344552"/>
            </a:xfrm>
            <a:prstGeom prst="rect">
              <a:avLst/>
            </a:prstGeom>
          </p:spPr>
        </p:pic>
        <p:pic>
          <p:nvPicPr>
            <p:cNvPr id="189" name="Imagen 188">
              <a:extLst>
                <a:ext uri="{FF2B5EF4-FFF2-40B4-BE49-F238E27FC236}">
                  <a16:creationId xmlns:a16="http://schemas.microsoft.com/office/drawing/2014/main" id="{9C572242-D557-0940-5C27-67B3AF38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0722" y="4151017"/>
              <a:ext cx="540363" cy="344552"/>
            </a:xfrm>
            <a:prstGeom prst="rect">
              <a:avLst/>
            </a:prstGeom>
          </p:spPr>
        </p:pic>
        <p:pic>
          <p:nvPicPr>
            <p:cNvPr id="190" name="Imagen 189">
              <a:extLst>
                <a:ext uri="{FF2B5EF4-FFF2-40B4-BE49-F238E27FC236}">
                  <a16:creationId xmlns:a16="http://schemas.microsoft.com/office/drawing/2014/main" id="{534D8836-45FE-8201-EAA9-76DC6541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49123" y="4151017"/>
              <a:ext cx="540363" cy="344552"/>
            </a:xfrm>
            <a:prstGeom prst="rect">
              <a:avLst/>
            </a:prstGeom>
          </p:spPr>
        </p:pic>
        <p:pic>
          <p:nvPicPr>
            <p:cNvPr id="191" name="Imagen 190">
              <a:extLst>
                <a:ext uri="{FF2B5EF4-FFF2-40B4-BE49-F238E27FC236}">
                  <a16:creationId xmlns:a16="http://schemas.microsoft.com/office/drawing/2014/main" id="{D91E4774-A303-4812-DDE6-0A6E0A1AD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97524" y="4151017"/>
              <a:ext cx="540363" cy="344552"/>
            </a:xfrm>
            <a:prstGeom prst="rect">
              <a:avLst/>
            </a:prstGeom>
          </p:spPr>
        </p:pic>
        <p:pic>
          <p:nvPicPr>
            <p:cNvPr id="192" name="Imagen 191">
              <a:extLst>
                <a:ext uri="{FF2B5EF4-FFF2-40B4-BE49-F238E27FC236}">
                  <a16:creationId xmlns:a16="http://schemas.microsoft.com/office/drawing/2014/main" id="{8D4B3026-28AE-B39B-E2F6-68EBC7402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45925" y="4151017"/>
              <a:ext cx="540363" cy="344552"/>
            </a:xfrm>
            <a:prstGeom prst="rect">
              <a:avLst/>
            </a:prstGeom>
          </p:spPr>
        </p:pic>
        <p:pic>
          <p:nvPicPr>
            <p:cNvPr id="193" name="Imagen 192">
              <a:extLst>
                <a:ext uri="{FF2B5EF4-FFF2-40B4-BE49-F238E27FC236}">
                  <a16:creationId xmlns:a16="http://schemas.microsoft.com/office/drawing/2014/main" id="{4545E16A-3CB4-CAE8-81D4-C29C21CCB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90272" y="3637612"/>
              <a:ext cx="540363" cy="344552"/>
            </a:xfrm>
            <a:prstGeom prst="rect">
              <a:avLst/>
            </a:prstGeom>
          </p:spPr>
        </p:pic>
        <p:pic>
          <p:nvPicPr>
            <p:cNvPr id="194" name="Imagen 193">
              <a:extLst>
                <a:ext uri="{FF2B5EF4-FFF2-40B4-BE49-F238E27FC236}">
                  <a16:creationId xmlns:a16="http://schemas.microsoft.com/office/drawing/2014/main" id="{A9BCAC7B-4895-06A7-1F31-F187BBEEC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9302" y="3637612"/>
              <a:ext cx="540363" cy="344552"/>
            </a:xfrm>
            <a:prstGeom prst="rect">
              <a:avLst/>
            </a:prstGeom>
          </p:spPr>
        </p:pic>
        <p:pic>
          <p:nvPicPr>
            <p:cNvPr id="195" name="Imagen 194">
              <a:extLst>
                <a:ext uri="{FF2B5EF4-FFF2-40B4-BE49-F238E27FC236}">
                  <a16:creationId xmlns:a16="http://schemas.microsoft.com/office/drawing/2014/main" id="{F53FB190-4F1C-48A7-5C70-E0860E7C8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8332" y="3637612"/>
              <a:ext cx="540363" cy="344552"/>
            </a:xfrm>
            <a:prstGeom prst="rect">
              <a:avLst/>
            </a:prstGeom>
          </p:spPr>
        </p:pic>
        <p:pic>
          <p:nvPicPr>
            <p:cNvPr id="196" name="Imagen 195">
              <a:extLst>
                <a:ext uri="{FF2B5EF4-FFF2-40B4-BE49-F238E27FC236}">
                  <a16:creationId xmlns:a16="http://schemas.microsoft.com/office/drawing/2014/main" id="{3C8B473A-01CA-0466-89C8-CF20ADEA9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37362" y="3637612"/>
              <a:ext cx="540363" cy="344552"/>
            </a:xfrm>
            <a:prstGeom prst="rect">
              <a:avLst/>
            </a:prstGeom>
          </p:spPr>
        </p:pic>
        <p:pic>
          <p:nvPicPr>
            <p:cNvPr id="197" name="Imagen 196">
              <a:extLst>
                <a:ext uri="{FF2B5EF4-FFF2-40B4-BE49-F238E27FC236}">
                  <a16:creationId xmlns:a16="http://schemas.microsoft.com/office/drawing/2014/main" id="{6142C250-C269-5729-0006-9831ADA3C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86392" y="3637612"/>
              <a:ext cx="540363" cy="344552"/>
            </a:xfrm>
            <a:prstGeom prst="rect">
              <a:avLst/>
            </a:prstGeom>
          </p:spPr>
        </p:pic>
        <p:pic>
          <p:nvPicPr>
            <p:cNvPr id="198" name="Imagen 197">
              <a:extLst>
                <a:ext uri="{FF2B5EF4-FFF2-40B4-BE49-F238E27FC236}">
                  <a16:creationId xmlns:a16="http://schemas.microsoft.com/office/drawing/2014/main" id="{7A292E67-C0AE-A2B8-5945-FA5531BC6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35422" y="3637612"/>
              <a:ext cx="540363" cy="344552"/>
            </a:xfrm>
            <a:prstGeom prst="rect">
              <a:avLst/>
            </a:prstGeom>
          </p:spPr>
        </p:pic>
        <p:pic>
          <p:nvPicPr>
            <p:cNvPr id="199" name="Imagen 198">
              <a:extLst>
                <a:ext uri="{FF2B5EF4-FFF2-40B4-BE49-F238E27FC236}">
                  <a16:creationId xmlns:a16="http://schemas.microsoft.com/office/drawing/2014/main" id="{880C6414-2220-60BF-F094-219AAF220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84452" y="3637612"/>
              <a:ext cx="540363" cy="344552"/>
            </a:xfrm>
            <a:prstGeom prst="rect">
              <a:avLst/>
            </a:prstGeom>
          </p:spPr>
        </p:pic>
        <p:pic>
          <p:nvPicPr>
            <p:cNvPr id="200" name="Imagen 199">
              <a:extLst>
                <a:ext uri="{FF2B5EF4-FFF2-40B4-BE49-F238E27FC236}">
                  <a16:creationId xmlns:a16="http://schemas.microsoft.com/office/drawing/2014/main" id="{FFA9829D-D28A-ECD6-65CD-E19FE4D1B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33482" y="3637612"/>
              <a:ext cx="540363" cy="344552"/>
            </a:xfrm>
            <a:prstGeom prst="rect">
              <a:avLst/>
            </a:prstGeom>
          </p:spPr>
        </p:pic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4732C0C1-547A-AC52-0FD6-A2559724F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82512" y="3637612"/>
              <a:ext cx="540363" cy="344552"/>
            </a:xfrm>
            <a:prstGeom prst="rect">
              <a:avLst/>
            </a:prstGeom>
          </p:spPr>
        </p:pic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81903889-B867-32AD-B627-A3D37B3C9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31542" y="3637612"/>
              <a:ext cx="540363" cy="344552"/>
            </a:xfrm>
            <a:prstGeom prst="rect">
              <a:avLst/>
            </a:prstGeom>
          </p:spPr>
        </p:pic>
        <p:pic>
          <p:nvPicPr>
            <p:cNvPr id="203" name="Imagen 202">
              <a:extLst>
                <a:ext uri="{FF2B5EF4-FFF2-40B4-BE49-F238E27FC236}">
                  <a16:creationId xmlns:a16="http://schemas.microsoft.com/office/drawing/2014/main" id="{997C833E-E74A-19F8-5A8F-02483B63D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80572" y="3637612"/>
              <a:ext cx="540363" cy="344552"/>
            </a:xfrm>
            <a:prstGeom prst="rect">
              <a:avLst/>
            </a:prstGeom>
          </p:spPr>
        </p:pic>
        <p:pic>
          <p:nvPicPr>
            <p:cNvPr id="204" name="Imagen 203">
              <a:extLst>
                <a:ext uri="{FF2B5EF4-FFF2-40B4-BE49-F238E27FC236}">
                  <a16:creationId xmlns:a16="http://schemas.microsoft.com/office/drawing/2014/main" id="{B6CF4EEA-5754-77F1-6EA4-A41D9AC85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29602" y="3637612"/>
              <a:ext cx="540363" cy="344552"/>
            </a:xfrm>
            <a:prstGeom prst="rect">
              <a:avLst/>
            </a:prstGeom>
          </p:spPr>
        </p:pic>
        <p:pic>
          <p:nvPicPr>
            <p:cNvPr id="205" name="Imagen 204">
              <a:extLst>
                <a:ext uri="{FF2B5EF4-FFF2-40B4-BE49-F238E27FC236}">
                  <a16:creationId xmlns:a16="http://schemas.microsoft.com/office/drawing/2014/main" id="{DD27F559-C395-DD30-F72B-FCA0CE3AF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78632" y="3637612"/>
              <a:ext cx="540363" cy="344552"/>
            </a:xfrm>
            <a:prstGeom prst="rect">
              <a:avLst/>
            </a:prstGeom>
          </p:spPr>
        </p:pic>
        <p:pic>
          <p:nvPicPr>
            <p:cNvPr id="206" name="Imagen 205">
              <a:extLst>
                <a:ext uri="{FF2B5EF4-FFF2-40B4-BE49-F238E27FC236}">
                  <a16:creationId xmlns:a16="http://schemas.microsoft.com/office/drawing/2014/main" id="{38A29818-0689-F3A7-84E4-168056DFA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27662" y="3637612"/>
              <a:ext cx="540363" cy="344552"/>
            </a:xfrm>
            <a:prstGeom prst="rect">
              <a:avLst/>
            </a:prstGeom>
          </p:spPr>
        </p:pic>
        <p:pic>
          <p:nvPicPr>
            <p:cNvPr id="207" name="Imagen 206">
              <a:extLst>
                <a:ext uri="{FF2B5EF4-FFF2-40B4-BE49-F238E27FC236}">
                  <a16:creationId xmlns:a16="http://schemas.microsoft.com/office/drawing/2014/main" id="{D64C6F2D-9C7C-28A1-B28E-F3552C90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76692" y="3637612"/>
              <a:ext cx="540363" cy="344552"/>
            </a:xfrm>
            <a:prstGeom prst="rect">
              <a:avLst/>
            </a:prstGeom>
          </p:spPr>
        </p:pic>
        <p:pic>
          <p:nvPicPr>
            <p:cNvPr id="208" name="Imagen 207">
              <a:extLst>
                <a:ext uri="{FF2B5EF4-FFF2-40B4-BE49-F238E27FC236}">
                  <a16:creationId xmlns:a16="http://schemas.microsoft.com/office/drawing/2014/main" id="{B3DB29FC-AB9B-6B71-A3AF-2BC566399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25722" y="3637612"/>
              <a:ext cx="540363" cy="344552"/>
            </a:xfrm>
            <a:prstGeom prst="rect">
              <a:avLst/>
            </a:prstGeom>
          </p:spPr>
        </p:pic>
        <p:pic>
          <p:nvPicPr>
            <p:cNvPr id="209" name="Imagen 208">
              <a:extLst>
                <a:ext uri="{FF2B5EF4-FFF2-40B4-BE49-F238E27FC236}">
                  <a16:creationId xmlns:a16="http://schemas.microsoft.com/office/drawing/2014/main" id="{3CE16340-BB15-7BA9-3493-C762910D1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74752" y="3637612"/>
              <a:ext cx="540363" cy="344552"/>
            </a:xfrm>
            <a:prstGeom prst="rect">
              <a:avLst/>
            </a:prstGeom>
          </p:spPr>
        </p:pic>
        <p:pic>
          <p:nvPicPr>
            <p:cNvPr id="210" name="Imagen 209">
              <a:extLst>
                <a:ext uri="{FF2B5EF4-FFF2-40B4-BE49-F238E27FC236}">
                  <a16:creationId xmlns:a16="http://schemas.microsoft.com/office/drawing/2014/main" id="{72D8273E-E3ED-1240-475C-7CC1C52E3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23782" y="3637612"/>
              <a:ext cx="540363" cy="344552"/>
            </a:xfrm>
            <a:prstGeom prst="rect">
              <a:avLst/>
            </a:prstGeom>
          </p:spPr>
        </p:pic>
        <p:pic>
          <p:nvPicPr>
            <p:cNvPr id="211" name="Imagen 210">
              <a:extLst>
                <a:ext uri="{FF2B5EF4-FFF2-40B4-BE49-F238E27FC236}">
                  <a16:creationId xmlns:a16="http://schemas.microsoft.com/office/drawing/2014/main" id="{A42C7517-1DD0-7674-F4D4-646114924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72812" y="3637612"/>
              <a:ext cx="540363" cy="344552"/>
            </a:xfrm>
            <a:prstGeom prst="rect">
              <a:avLst/>
            </a:prstGeom>
          </p:spPr>
        </p:pic>
        <p:pic>
          <p:nvPicPr>
            <p:cNvPr id="212" name="Imagen 211">
              <a:extLst>
                <a:ext uri="{FF2B5EF4-FFF2-40B4-BE49-F238E27FC236}">
                  <a16:creationId xmlns:a16="http://schemas.microsoft.com/office/drawing/2014/main" id="{D44B9DCD-8584-D62F-5DE7-5B2AD00C5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21842" y="3637612"/>
              <a:ext cx="540363" cy="344552"/>
            </a:xfrm>
            <a:prstGeom prst="rect">
              <a:avLst/>
            </a:prstGeom>
          </p:spPr>
        </p:pic>
        <p:pic>
          <p:nvPicPr>
            <p:cNvPr id="213" name="Imagen 212">
              <a:extLst>
                <a:ext uri="{FF2B5EF4-FFF2-40B4-BE49-F238E27FC236}">
                  <a16:creationId xmlns:a16="http://schemas.microsoft.com/office/drawing/2014/main" id="{FFB8B79F-5A10-FE98-B6D3-A945AC991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70872" y="3637612"/>
              <a:ext cx="540363" cy="344552"/>
            </a:xfrm>
            <a:prstGeom prst="rect">
              <a:avLst/>
            </a:prstGeom>
          </p:spPr>
        </p:pic>
        <p:pic>
          <p:nvPicPr>
            <p:cNvPr id="214" name="Imagen 213">
              <a:extLst>
                <a:ext uri="{FF2B5EF4-FFF2-40B4-BE49-F238E27FC236}">
                  <a16:creationId xmlns:a16="http://schemas.microsoft.com/office/drawing/2014/main" id="{8C05BFFE-0C3A-C6D3-0AD1-0DAD0D55D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19902" y="3637612"/>
              <a:ext cx="540363" cy="344552"/>
            </a:xfrm>
            <a:prstGeom prst="rect">
              <a:avLst/>
            </a:prstGeom>
          </p:spPr>
        </p:pic>
        <p:pic>
          <p:nvPicPr>
            <p:cNvPr id="215" name="Imagen 214">
              <a:extLst>
                <a:ext uri="{FF2B5EF4-FFF2-40B4-BE49-F238E27FC236}">
                  <a16:creationId xmlns:a16="http://schemas.microsoft.com/office/drawing/2014/main" id="{CEC74B9C-D956-526A-0CED-C199297AC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68932" y="3637612"/>
              <a:ext cx="540363" cy="344552"/>
            </a:xfrm>
            <a:prstGeom prst="rect">
              <a:avLst/>
            </a:prstGeom>
          </p:spPr>
        </p:pic>
        <p:pic>
          <p:nvPicPr>
            <p:cNvPr id="216" name="Imagen 215">
              <a:extLst>
                <a:ext uri="{FF2B5EF4-FFF2-40B4-BE49-F238E27FC236}">
                  <a16:creationId xmlns:a16="http://schemas.microsoft.com/office/drawing/2014/main" id="{FD25E5B2-55C5-2B9F-7986-C279670CF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17962" y="3637612"/>
              <a:ext cx="540363" cy="344552"/>
            </a:xfrm>
            <a:prstGeom prst="rect">
              <a:avLst/>
            </a:prstGeom>
          </p:spPr>
        </p:pic>
        <p:pic>
          <p:nvPicPr>
            <p:cNvPr id="217" name="Imagen 216">
              <a:extLst>
                <a:ext uri="{FF2B5EF4-FFF2-40B4-BE49-F238E27FC236}">
                  <a16:creationId xmlns:a16="http://schemas.microsoft.com/office/drawing/2014/main" id="{5A6C442A-5F5E-FADB-22CF-A40A6B41C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66992" y="3637612"/>
              <a:ext cx="540363" cy="344552"/>
            </a:xfrm>
            <a:prstGeom prst="rect">
              <a:avLst/>
            </a:prstGeom>
          </p:spPr>
        </p:pic>
        <p:pic>
          <p:nvPicPr>
            <p:cNvPr id="218" name="Imagen 217">
              <a:extLst>
                <a:ext uri="{FF2B5EF4-FFF2-40B4-BE49-F238E27FC236}">
                  <a16:creationId xmlns:a16="http://schemas.microsoft.com/office/drawing/2014/main" id="{E2E0BE37-A4EF-3A84-4693-E7105B5EF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16022" y="3637612"/>
              <a:ext cx="540363" cy="344552"/>
            </a:xfrm>
            <a:prstGeom prst="rect">
              <a:avLst/>
            </a:prstGeom>
          </p:spPr>
        </p:pic>
        <p:pic>
          <p:nvPicPr>
            <p:cNvPr id="219" name="Imagen 218">
              <a:extLst>
                <a:ext uri="{FF2B5EF4-FFF2-40B4-BE49-F238E27FC236}">
                  <a16:creationId xmlns:a16="http://schemas.microsoft.com/office/drawing/2014/main" id="{2153DE08-0066-AA89-AAED-170642108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65052" y="3637612"/>
              <a:ext cx="540363" cy="344552"/>
            </a:xfrm>
            <a:prstGeom prst="rect">
              <a:avLst/>
            </a:prstGeom>
          </p:spPr>
        </p:pic>
        <p:pic>
          <p:nvPicPr>
            <p:cNvPr id="220" name="Imagen 219">
              <a:extLst>
                <a:ext uri="{FF2B5EF4-FFF2-40B4-BE49-F238E27FC236}">
                  <a16:creationId xmlns:a16="http://schemas.microsoft.com/office/drawing/2014/main" id="{1F6906B4-EAB9-9DB5-B6E2-41B166645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14082" y="3637612"/>
              <a:ext cx="540363" cy="344552"/>
            </a:xfrm>
            <a:prstGeom prst="rect">
              <a:avLst/>
            </a:prstGeom>
          </p:spPr>
        </p:pic>
        <p:pic>
          <p:nvPicPr>
            <p:cNvPr id="221" name="Imagen 220">
              <a:extLst>
                <a:ext uri="{FF2B5EF4-FFF2-40B4-BE49-F238E27FC236}">
                  <a16:creationId xmlns:a16="http://schemas.microsoft.com/office/drawing/2014/main" id="{536AC2CF-926C-E90C-2F4E-218DD8B0D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63112" y="3637612"/>
              <a:ext cx="540363" cy="344552"/>
            </a:xfrm>
            <a:prstGeom prst="rect">
              <a:avLst/>
            </a:prstGeom>
          </p:spPr>
        </p:pic>
        <p:pic>
          <p:nvPicPr>
            <p:cNvPr id="222" name="Imagen 221">
              <a:extLst>
                <a:ext uri="{FF2B5EF4-FFF2-40B4-BE49-F238E27FC236}">
                  <a16:creationId xmlns:a16="http://schemas.microsoft.com/office/drawing/2014/main" id="{3B0B8802-3F07-D57A-ED49-A07CECEB1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12142" y="3637612"/>
              <a:ext cx="540363" cy="344552"/>
            </a:xfrm>
            <a:prstGeom prst="rect">
              <a:avLst/>
            </a:prstGeom>
          </p:spPr>
        </p:pic>
        <p:pic>
          <p:nvPicPr>
            <p:cNvPr id="223" name="Imagen 222">
              <a:extLst>
                <a:ext uri="{FF2B5EF4-FFF2-40B4-BE49-F238E27FC236}">
                  <a16:creationId xmlns:a16="http://schemas.microsoft.com/office/drawing/2014/main" id="{51B510EF-D066-5B8D-B20F-D6B20551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61172" y="3637612"/>
              <a:ext cx="540363" cy="344552"/>
            </a:xfrm>
            <a:prstGeom prst="rect">
              <a:avLst/>
            </a:prstGeom>
          </p:spPr>
        </p:pic>
        <p:pic>
          <p:nvPicPr>
            <p:cNvPr id="224" name="Imagen 223">
              <a:extLst>
                <a:ext uri="{FF2B5EF4-FFF2-40B4-BE49-F238E27FC236}">
                  <a16:creationId xmlns:a16="http://schemas.microsoft.com/office/drawing/2014/main" id="{087C8DC3-B6FC-9B2F-1919-36F719FAE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10202" y="3637612"/>
              <a:ext cx="540363" cy="344552"/>
            </a:xfrm>
            <a:prstGeom prst="rect">
              <a:avLst/>
            </a:prstGeom>
          </p:spPr>
        </p:pic>
        <p:pic>
          <p:nvPicPr>
            <p:cNvPr id="225" name="Imagen 224">
              <a:extLst>
                <a:ext uri="{FF2B5EF4-FFF2-40B4-BE49-F238E27FC236}">
                  <a16:creationId xmlns:a16="http://schemas.microsoft.com/office/drawing/2014/main" id="{214921BE-6930-689E-862E-AD285D29B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59232" y="3637612"/>
              <a:ext cx="540363" cy="344552"/>
            </a:xfrm>
            <a:prstGeom prst="rect">
              <a:avLst/>
            </a:prstGeom>
          </p:spPr>
        </p:pic>
        <p:pic>
          <p:nvPicPr>
            <p:cNvPr id="226" name="Imagen 225">
              <a:extLst>
                <a:ext uri="{FF2B5EF4-FFF2-40B4-BE49-F238E27FC236}">
                  <a16:creationId xmlns:a16="http://schemas.microsoft.com/office/drawing/2014/main" id="{2D52CB92-5BC2-4633-FB16-85B5DC7EF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08262" y="3637612"/>
              <a:ext cx="540363" cy="344552"/>
            </a:xfrm>
            <a:prstGeom prst="rect">
              <a:avLst/>
            </a:prstGeom>
          </p:spPr>
        </p:pic>
        <p:pic>
          <p:nvPicPr>
            <p:cNvPr id="227" name="Imagen 226">
              <a:extLst>
                <a:ext uri="{FF2B5EF4-FFF2-40B4-BE49-F238E27FC236}">
                  <a16:creationId xmlns:a16="http://schemas.microsoft.com/office/drawing/2014/main" id="{BEFF43AF-387E-351E-D072-19D3DA03B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57292" y="3637612"/>
              <a:ext cx="540363" cy="344552"/>
            </a:xfrm>
            <a:prstGeom prst="rect">
              <a:avLst/>
            </a:prstGeom>
          </p:spPr>
        </p:pic>
        <p:pic>
          <p:nvPicPr>
            <p:cNvPr id="228" name="Imagen 227">
              <a:extLst>
                <a:ext uri="{FF2B5EF4-FFF2-40B4-BE49-F238E27FC236}">
                  <a16:creationId xmlns:a16="http://schemas.microsoft.com/office/drawing/2014/main" id="{EFE2F2B1-ED83-8D48-F09B-93981622E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06322" y="3637612"/>
              <a:ext cx="540363" cy="344552"/>
            </a:xfrm>
            <a:prstGeom prst="rect">
              <a:avLst/>
            </a:prstGeom>
          </p:spPr>
        </p:pic>
        <p:pic>
          <p:nvPicPr>
            <p:cNvPr id="229" name="Imagen 228">
              <a:extLst>
                <a:ext uri="{FF2B5EF4-FFF2-40B4-BE49-F238E27FC236}">
                  <a16:creationId xmlns:a16="http://schemas.microsoft.com/office/drawing/2014/main" id="{D70B51D6-7B64-5F1C-EFD8-CEEA5FBFE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55352" y="3637612"/>
              <a:ext cx="540363" cy="344552"/>
            </a:xfrm>
            <a:prstGeom prst="rect">
              <a:avLst/>
            </a:prstGeom>
          </p:spPr>
        </p:pic>
        <p:pic>
          <p:nvPicPr>
            <p:cNvPr id="230" name="Imagen 229">
              <a:extLst>
                <a:ext uri="{FF2B5EF4-FFF2-40B4-BE49-F238E27FC236}">
                  <a16:creationId xmlns:a16="http://schemas.microsoft.com/office/drawing/2014/main" id="{802608C5-EBE4-F96D-3766-2BF18A4AE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04382" y="3637612"/>
              <a:ext cx="540363" cy="344552"/>
            </a:xfrm>
            <a:prstGeom prst="rect">
              <a:avLst/>
            </a:prstGeom>
          </p:spPr>
        </p:pic>
        <p:pic>
          <p:nvPicPr>
            <p:cNvPr id="231" name="Imagen 230">
              <a:extLst>
                <a:ext uri="{FF2B5EF4-FFF2-40B4-BE49-F238E27FC236}">
                  <a16:creationId xmlns:a16="http://schemas.microsoft.com/office/drawing/2014/main" id="{EB7BA39F-FDFF-F1FB-EBA8-B9E1A3E7E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53412" y="3637612"/>
              <a:ext cx="540363" cy="344552"/>
            </a:xfrm>
            <a:prstGeom prst="rect">
              <a:avLst/>
            </a:prstGeom>
          </p:spPr>
        </p:pic>
        <p:pic>
          <p:nvPicPr>
            <p:cNvPr id="232" name="Imagen 231">
              <a:extLst>
                <a:ext uri="{FF2B5EF4-FFF2-40B4-BE49-F238E27FC236}">
                  <a16:creationId xmlns:a16="http://schemas.microsoft.com/office/drawing/2014/main" id="{B8239BB2-7908-B935-317E-D948FC94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02442" y="3637612"/>
              <a:ext cx="540363" cy="344552"/>
            </a:xfrm>
            <a:prstGeom prst="rect">
              <a:avLst/>
            </a:prstGeom>
          </p:spPr>
        </p:pic>
        <p:pic>
          <p:nvPicPr>
            <p:cNvPr id="233" name="Imagen 232">
              <a:extLst>
                <a:ext uri="{FF2B5EF4-FFF2-40B4-BE49-F238E27FC236}">
                  <a16:creationId xmlns:a16="http://schemas.microsoft.com/office/drawing/2014/main" id="{30A23FB7-1054-165A-6D16-A58897E0A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51472" y="3637612"/>
              <a:ext cx="540363" cy="344552"/>
            </a:xfrm>
            <a:prstGeom prst="rect">
              <a:avLst/>
            </a:prstGeom>
          </p:spPr>
        </p:pic>
        <p:pic>
          <p:nvPicPr>
            <p:cNvPr id="234" name="Imagen 233">
              <a:extLst>
                <a:ext uri="{FF2B5EF4-FFF2-40B4-BE49-F238E27FC236}">
                  <a16:creationId xmlns:a16="http://schemas.microsoft.com/office/drawing/2014/main" id="{BA6B130F-94C4-EB04-ADAA-C8B68FE08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00502" y="3637612"/>
              <a:ext cx="540363" cy="344552"/>
            </a:xfrm>
            <a:prstGeom prst="rect">
              <a:avLst/>
            </a:prstGeom>
          </p:spPr>
        </p:pic>
        <p:pic>
          <p:nvPicPr>
            <p:cNvPr id="235" name="Imagen 234">
              <a:extLst>
                <a:ext uri="{FF2B5EF4-FFF2-40B4-BE49-F238E27FC236}">
                  <a16:creationId xmlns:a16="http://schemas.microsoft.com/office/drawing/2014/main" id="{003E065E-FF05-7CEA-FFBA-9039567F7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49532" y="3637612"/>
              <a:ext cx="540363" cy="344552"/>
            </a:xfrm>
            <a:prstGeom prst="rect">
              <a:avLst/>
            </a:prstGeom>
          </p:spPr>
        </p:pic>
        <p:pic>
          <p:nvPicPr>
            <p:cNvPr id="236" name="Imagen 235">
              <a:extLst>
                <a:ext uri="{FF2B5EF4-FFF2-40B4-BE49-F238E27FC236}">
                  <a16:creationId xmlns:a16="http://schemas.microsoft.com/office/drawing/2014/main" id="{11CC426A-0CBC-C65F-31ED-6F296F889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98562" y="3637612"/>
              <a:ext cx="540363" cy="344552"/>
            </a:xfrm>
            <a:prstGeom prst="rect">
              <a:avLst/>
            </a:prstGeom>
          </p:spPr>
        </p:pic>
        <p:pic>
          <p:nvPicPr>
            <p:cNvPr id="237" name="Imagen 236">
              <a:extLst>
                <a:ext uri="{FF2B5EF4-FFF2-40B4-BE49-F238E27FC236}">
                  <a16:creationId xmlns:a16="http://schemas.microsoft.com/office/drawing/2014/main" id="{D60CA65A-D3C9-8C12-26E3-842490285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47592" y="3637612"/>
              <a:ext cx="540363" cy="344552"/>
            </a:xfrm>
            <a:prstGeom prst="rect">
              <a:avLst/>
            </a:prstGeom>
          </p:spPr>
        </p:pic>
        <p:pic>
          <p:nvPicPr>
            <p:cNvPr id="238" name="Imagen 237">
              <a:extLst>
                <a:ext uri="{FF2B5EF4-FFF2-40B4-BE49-F238E27FC236}">
                  <a16:creationId xmlns:a16="http://schemas.microsoft.com/office/drawing/2014/main" id="{E108CB72-434E-8BF8-C2FD-6AEC86670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96622" y="3637612"/>
              <a:ext cx="540363" cy="344552"/>
            </a:xfrm>
            <a:prstGeom prst="rect">
              <a:avLst/>
            </a:prstGeom>
          </p:spPr>
        </p:pic>
        <p:pic>
          <p:nvPicPr>
            <p:cNvPr id="239" name="Imagen 238">
              <a:extLst>
                <a:ext uri="{FF2B5EF4-FFF2-40B4-BE49-F238E27FC236}">
                  <a16:creationId xmlns:a16="http://schemas.microsoft.com/office/drawing/2014/main" id="{BBC988B8-EEC1-8511-FEDC-D4FCA10BF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45652" y="3637612"/>
              <a:ext cx="540363" cy="344552"/>
            </a:xfrm>
            <a:prstGeom prst="rect">
              <a:avLst/>
            </a:prstGeom>
          </p:spPr>
        </p:pic>
        <p:pic>
          <p:nvPicPr>
            <p:cNvPr id="240" name="Imagen 239">
              <a:extLst>
                <a:ext uri="{FF2B5EF4-FFF2-40B4-BE49-F238E27FC236}">
                  <a16:creationId xmlns:a16="http://schemas.microsoft.com/office/drawing/2014/main" id="{EFBFAC26-6E2A-59AE-5BA4-6F628ED50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94682" y="3637612"/>
              <a:ext cx="540363" cy="344552"/>
            </a:xfrm>
            <a:prstGeom prst="rect">
              <a:avLst/>
            </a:prstGeom>
          </p:spPr>
        </p:pic>
        <p:pic>
          <p:nvPicPr>
            <p:cNvPr id="241" name="Imagen 240">
              <a:extLst>
                <a:ext uri="{FF2B5EF4-FFF2-40B4-BE49-F238E27FC236}">
                  <a16:creationId xmlns:a16="http://schemas.microsoft.com/office/drawing/2014/main" id="{909881BB-5367-DB96-C118-9D9A22EBB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43712" y="3637612"/>
              <a:ext cx="540363" cy="344552"/>
            </a:xfrm>
            <a:prstGeom prst="rect">
              <a:avLst/>
            </a:prstGeom>
          </p:spPr>
        </p:pic>
        <p:pic>
          <p:nvPicPr>
            <p:cNvPr id="242" name="Imagen 241">
              <a:extLst>
                <a:ext uri="{FF2B5EF4-FFF2-40B4-BE49-F238E27FC236}">
                  <a16:creationId xmlns:a16="http://schemas.microsoft.com/office/drawing/2014/main" id="{F8EF17D8-CEDF-EC7A-EEC0-89A393639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92742" y="3637612"/>
              <a:ext cx="540363" cy="344552"/>
            </a:xfrm>
            <a:prstGeom prst="rect">
              <a:avLst/>
            </a:prstGeom>
          </p:spPr>
        </p:pic>
        <p:pic>
          <p:nvPicPr>
            <p:cNvPr id="243" name="Imagen 242">
              <a:extLst>
                <a:ext uri="{FF2B5EF4-FFF2-40B4-BE49-F238E27FC236}">
                  <a16:creationId xmlns:a16="http://schemas.microsoft.com/office/drawing/2014/main" id="{E4C93C60-F93D-2AAB-477B-F0F06190E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41772" y="3637612"/>
              <a:ext cx="540363" cy="344552"/>
            </a:xfrm>
            <a:prstGeom prst="rect">
              <a:avLst/>
            </a:prstGeom>
          </p:spPr>
        </p:pic>
        <p:pic>
          <p:nvPicPr>
            <p:cNvPr id="244" name="Imagen 243">
              <a:extLst>
                <a:ext uri="{FF2B5EF4-FFF2-40B4-BE49-F238E27FC236}">
                  <a16:creationId xmlns:a16="http://schemas.microsoft.com/office/drawing/2014/main" id="{DB853200-6476-2409-5161-F6DEDDE6A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90802" y="3637612"/>
              <a:ext cx="540363" cy="344552"/>
            </a:xfrm>
            <a:prstGeom prst="rect">
              <a:avLst/>
            </a:prstGeom>
          </p:spPr>
        </p:pic>
        <p:pic>
          <p:nvPicPr>
            <p:cNvPr id="245" name="Imagen 244">
              <a:extLst>
                <a:ext uri="{FF2B5EF4-FFF2-40B4-BE49-F238E27FC236}">
                  <a16:creationId xmlns:a16="http://schemas.microsoft.com/office/drawing/2014/main" id="{45E90329-11D2-FAB2-7298-339FF774F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39832" y="3637612"/>
              <a:ext cx="540363" cy="344552"/>
            </a:xfrm>
            <a:prstGeom prst="rect">
              <a:avLst/>
            </a:prstGeom>
          </p:spPr>
        </p:pic>
        <p:pic>
          <p:nvPicPr>
            <p:cNvPr id="246" name="Imagen 245">
              <a:extLst>
                <a:ext uri="{FF2B5EF4-FFF2-40B4-BE49-F238E27FC236}">
                  <a16:creationId xmlns:a16="http://schemas.microsoft.com/office/drawing/2014/main" id="{DE22795A-4D04-A565-08FD-56DDA5E35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88862" y="3637612"/>
              <a:ext cx="540363" cy="344552"/>
            </a:xfrm>
            <a:prstGeom prst="rect">
              <a:avLst/>
            </a:prstGeom>
          </p:spPr>
        </p:pic>
        <p:pic>
          <p:nvPicPr>
            <p:cNvPr id="247" name="Imagen 246">
              <a:extLst>
                <a:ext uri="{FF2B5EF4-FFF2-40B4-BE49-F238E27FC236}">
                  <a16:creationId xmlns:a16="http://schemas.microsoft.com/office/drawing/2014/main" id="{66F7A876-3418-71F6-642A-637535B08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7892" y="3637612"/>
              <a:ext cx="540363" cy="344552"/>
            </a:xfrm>
            <a:prstGeom prst="rect">
              <a:avLst/>
            </a:prstGeom>
          </p:spPr>
        </p:pic>
        <p:pic>
          <p:nvPicPr>
            <p:cNvPr id="248" name="Imagen 247">
              <a:extLst>
                <a:ext uri="{FF2B5EF4-FFF2-40B4-BE49-F238E27FC236}">
                  <a16:creationId xmlns:a16="http://schemas.microsoft.com/office/drawing/2014/main" id="{3201C273-BE7D-E161-85A8-51DF19B5B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86922" y="3637612"/>
              <a:ext cx="540363" cy="344552"/>
            </a:xfrm>
            <a:prstGeom prst="rect">
              <a:avLst/>
            </a:prstGeom>
          </p:spPr>
        </p:pic>
        <p:pic>
          <p:nvPicPr>
            <p:cNvPr id="249" name="Imagen 248">
              <a:extLst>
                <a:ext uri="{FF2B5EF4-FFF2-40B4-BE49-F238E27FC236}">
                  <a16:creationId xmlns:a16="http://schemas.microsoft.com/office/drawing/2014/main" id="{2BF33355-1773-4ACA-E701-F8D675496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35952" y="3637612"/>
              <a:ext cx="540363" cy="344552"/>
            </a:xfrm>
            <a:prstGeom prst="rect">
              <a:avLst/>
            </a:prstGeom>
          </p:spPr>
        </p:pic>
        <p:pic>
          <p:nvPicPr>
            <p:cNvPr id="250" name="Imagen 249">
              <a:extLst>
                <a:ext uri="{FF2B5EF4-FFF2-40B4-BE49-F238E27FC236}">
                  <a16:creationId xmlns:a16="http://schemas.microsoft.com/office/drawing/2014/main" id="{2833FD6A-9FB7-9D77-18A1-0607E6A57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84982" y="3637612"/>
              <a:ext cx="540363" cy="344552"/>
            </a:xfrm>
            <a:prstGeom prst="rect">
              <a:avLst/>
            </a:prstGeom>
          </p:spPr>
        </p:pic>
        <p:pic>
          <p:nvPicPr>
            <p:cNvPr id="251" name="Imagen 250">
              <a:extLst>
                <a:ext uri="{FF2B5EF4-FFF2-40B4-BE49-F238E27FC236}">
                  <a16:creationId xmlns:a16="http://schemas.microsoft.com/office/drawing/2014/main" id="{DF116191-187D-4223-CF34-3AFCE73D7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34012" y="3637612"/>
              <a:ext cx="540363" cy="344552"/>
            </a:xfrm>
            <a:prstGeom prst="rect">
              <a:avLst/>
            </a:prstGeom>
          </p:spPr>
        </p:pic>
        <p:pic>
          <p:nvPicPr>
            <p:cNvPr id="252" name="Imagen 251">
              <a:extLst>
                <a:ext uri="{FF2B5EF4-FFF2-40B4-BE49-F238E27FC236}">
                  <a16:creationId xmlns:a16="http://schemas.microsoft.com/office/drawing/2014/main" id="{1B216D0F-F7C7-B216-CE4B-A2595876B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83042" y="3637612"/>
              <a:ext cx="540363" cy="344552"/>
            </a:xfrm>
            <a:prstGeom prst="rect">
              <a:avLst/>
            </a:prstGeom>
          </p:spPr>
        </p:pic>
        <p:pic>
          <p:nvPicPr>
            <p:cNvPr id="253" name="Imagen 252">
              <a:extLst>
                <a:ext uri="{FF2B5EF4-FFF2-40B4-BE49-F238E27FC236}">
                  <a16:creationId xmlns:a16="http://schemas.microsoft.com/office/drawing/2014/main" id="{8FA8E6E6-EC22-7868-013C-C0988ACD1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2072" y="3637612"/>
              <a:ext cx="540363" cy="344552"/>
            </a:xfrm>
            <a:prstGeom prst="rect">
              <a:avLst/>
            </a:prstGeom>
          </p:spPr>
        </p:pic>
        <p:pic>
          <p:nvPicPr>
            <p:cNvPr id="254" name="Imagen 253">
              <a:extLst>
                <a:ext uri="{FF2B5EF4-FFF2-40B4-BE49-F238E27FC236}">
                  <a16:creationId xmlns:a16="http://schemas.microsoft.com/office/drawing/2014/main" id="{A4184453-C658-6A4C-0551-B8FEE6439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1102" y="3637612"/>
              <a:ext cx="540363" cy="344552"/>
            </a:xfrm>
            <a:prstGeom prst="rect">
              <a:avLst/>
            </a:prstGeom>
          </p:spPr>
        </p:pic>
        <p:pic>
          <p:nvPicPr>
            <p:cNvPr id="255" name="Imagen 254">
              <a:extLst>
                <a:ext uri="{FF2B5EF4-FFF2-40B4-BE49-F238E27FC236}">
                  <a16:creationId xmlns:a16="http://schemas.microsoft.com/office/drawing/2014/main" id="{EBE541A0-12EA-F873-CF4D-B4D4503F7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30132" y="3637612"/>
              <a:ext cx="540363" cy="344552"/>
            </a:xfrm>
            <a:prstGeom prst="rect">
              <a:avLst/>
            </a:prstGeom>
          </p:spPr>
        </p:pic>
        <p:pic>
          <p:nvPicPr>
            <p:cNvPr id="256" name="Imagen 255">
              <a:extLst>
                <a:ext uri="{FF2B5EF4-FFF2-40B4-BE49-F238E27FC236}">
                  <a16:creationId xmlns:a16="http://schemas.microsoft.com/office/drawing/2014/main" id="{6735B960-119E-1DAE-DB94-04A4A9D7E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79162" y="3637612"/>
              <a:ext cx="540363" cy="344552"/>
            </a:xfrm>
            <a:prstGeom prst="rect">
              <a:avLst/>
            </a:prstGeom>
          </p:spPr>
        </p:pic>
        <p:pic>
          <p:nvPicPr>
            <p:cNvPr id="257" name="Imagen 256">
              <a:extLst>
                <a:ext uri="{FF2B5EF4-FFF2-40B4-BE49-F238E27FC236}">
                  <a16:creationId xmlns:a16="http://schemas.microsoft.com/office/drawing/2014/main" id="{BF8D0589-1768-ACA9-6708-A555CA4AD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8192" y="3637612"/>
              <a:ext cx="540363" cy="344552"/>
            </a:xfrm>
            <a:prstGeom prst="rect">
              <a:avLst/>
            </a:prstGeom>
          </p:spPr>
        </p:pic>
        <p:pic>
          <p:nvPicPr>
            <p:cNvPr id="258" name="Imagen 257">
              <a:extLst>
                <a:ext uri="{FF2B5EF4-FFF2-40B4-BE49-F238E27FC236}">
                  <a16:creationId xmlns:a16="http://schemas.microsoft.com/office/drawing/2014/main" id="{4446A66C-17F9-964E-492F-73209C191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77222" y="3637612"/>
              <a:ext cx="540363" cy="344552"/>
            </a:xfrm>
            <a:prstGeom prst="rect">
              <a:avLst/>
            </a:prstGeom>
          </p:spPr>
        </p:pic>
        <p:pic>
          <p:nvPicPr>
            <p:cNvPr id="259" name="Imagen 258">
              <a:extLst>
                <a:ext uri="{FF2B5EF4-FFF2-40B4-BE49-F238E27FC236}">
                  <a16:creationId xmlns:a16="http://schemas.microsoft.com/office/drawing/2014/main" id="{3699BE62-CCB9-F7BF-A9C4-A47B5AF7F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26252" y="3637612"/>
              <a:ext cx="540363" cy="344552"/>
            </a:xfrm>
            <a:prstGeom prst="rect">
              <a:avLst/>
            </a:prstGeom>
          </p:spPr>
        </p:pic>
        <p:pic>
          <p:nvPicPr>
            <p:cNvPr id="260" name="Imagen 259">
              <a:extLst>
                <a:ext uri="{FF2B5EF4-FFF2-40B4-BE49-F238E27FC236}">
                  <a16:creationId xmlns:a16="http://schemas.microsoft.com/office/drawing/2014/main" id="{6626AF17-D22A-8C27-655A-4D0B561D7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75282" y="3637612"/>
              <a:ext cx="540363" cy="344552"/>
            </a:xfrm>
            <a:prstGeom prst="rect">
              <a:avLst/>
            </a:prstGeom>
          </p:spPr>
        </p:pic>
        <p:pic>
          <p:nvPicPr>
            <p:cNvPr id="261" name="Imagen 260">
              <a:extLst>
                <a:ext uri="{FF2B5EF4-FFF2-40B4-BE49-F238E27FC236}">
                  <a16:creationId xmlns:a16="http://schemas.microsoft.com/office/drawing/2014/main" id="{383FB0BE-E100-D672-F57E-C6858143A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24312" y="3637612"/>
              <a:ext cx="540363" cy="344552"/>
            </a:xfrm>
            <a:prstGeom prst="rect">
              <a:avLst/>
            </a:prstGeom>
          </p:spPr>
        </p:pic>
        <p:pic>
          <p:nvPicPr>
            <p:cNvPr id="262" name="Imagen 261">
              <a:extLst>
                <a:ext uri="{FF2B5EF4-FFF2-40B4-BE49-F238E27FC236}">
                  <a16:creationId xmlns:a16="http://schemas.microsoft.com/office/drawing/2014/main" id="{C1F4A954-5057-4A99-9774-9E0DE7D9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3342" y="3637612"/>
              <a:ext cx="540363" cy="344552"/>
            </a:xfrm>
            <a:prstGeom prst="rect">
              <a:avLst/>
            </a:prstGeom>
          </p:spPr>
        </p:pic>
        <p:pic>
          <p:nvPicPr>
            <p:cNvPr id="263" name="Imagen 262">
              <a:extLst>
                <a:ext uri="{FF2B5EF4-FFF2-40B4-BE49-F238E27FC236}">
                  <a16:creationId xmlns:a16="http://schemas.microsoft.com/office/drawing/2014/main" id="{02A87C65-D34C-E656-C042-2BA8B3B05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22372" y="3637612"/>
              <a:ext cx="540363" cy="344552"/>
            </a:xfrm>
            <a:prstGeom prst="rect">
              <a:avLst/>
            </a:prstGeom>
          </p:spPr>
        </p:pic>
        <p:pic>
          <p:nvPicPr>
            <p:cNvPr id="264" name="Imagen 263">
              <a:extLst>
                <a:ext uri="{FF2B5EF4-FFF2-40B4-BE49-F238E27FC236}">
                  <a16:creationId xmlns:a16="http://schemas.microsoft.com/office/drawing/2014/main" id="{ED32F086-BDC4-13EB-EE85-B0DEBB116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1402" y="3637612"/>
              <a:ext cx="540363" cy="344552"/>
            </a:xfrm>
            <a:prstGeom prst="rect">
              <a:avLst/>
            </a:prstGeom>
          </p:spPr>
        </p:pic>
        <p:pic>
          <p:nvPicPr>
            <p:cNvPr id="265" name="Imagen 264">
              <a:extLst>
                <a:ext uri="{FF2B5EF4-FFF2-40B4-BE49-F238E27FC236}">
                  <a16:creationId xmlns:a16="http://schemas.microsoft.com/office/drawing/2014/main" id="{4AD58F12-8E42-DAF8-24EF-6E254EE06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20432" y="3637612"/>
              <a:ext cx="540363" cy="344552"/>
            </a:xfrm>
            <a:prstGeom prst="rect">
              <a:avLst/>
            </a:prstGeom>
          </p:spPr>
        </p:pic>
        <p:pic>
          <p:nvPicPr>
            <p:cNvPr id="266" name="Imagen 265">
              <a:extLst>
                <a:ext uri="{FF2B5EF4-FFF2-40B4-BE49-F238E27FC236}">
                  <a16:creationId xmlns:a16="http://schemas.microsoft.com/office/drawing/2014/main" id="{3A9325F3-3C59-10C9-84E3-7BB9269E0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9462" y="3637612"/>
              <a:ext cx="540363" cy="344552"/>
            </a:xfrm>
            <a:prstGeom prst="rect">
              <a:avLst/>
            </a:prstGeom>
          </p:spPr>
        </p:pic>
        <p:pic>
          <p:nvPicPr>
            <p:cNvPr id="267" name="Imagen 266">
              <a:extLst>
                <a:ext uri="{FF2B5EF4-FFF2-40B4-BE49-F238E27FC236}">
                  <a16:creationId xmlns:a16="http://schemas.microsoft.com/office/drawing/2014/main" id="{F91C0778-1C96-B9F3-A170-E68E81275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8492" y="3637612"/>
              <a:ext cx="540363" cy="344552"/>
            </a:xfrm>
            <a:prstGeom prst="rect">
              <a:avLst/>
            </a:prstGeom>
          </p:spPr>
        </p:pic>
        <p:pic>
          <p:nvPicPr>
            <p:cNvPr id="268" name="Imagen 267">
              <a:extLst>
                <a:ext uri="{FF2B5EF4-FFF2-40B4-BE49-F238E27FC236}">
                  <a16:creationId xmlns:a16="http://schemas.microsoft.com/office/drawing/2014/main" id="{F368035F-D1ED-DE77-8BB3-8AF2993F2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67522" y="3637612"/>
              <a:ext cx="540363" cy="344552"/>
            </a:xfrm>
            <a:prstGeom prst="rect">
              <a:avLst/>
            </a:prstGeom>
          </p:spPr>
        </p:pic>
        <p:pic>
          <p:nvPicPr>
            <p:cNvPr id="269" name="Imagen 268">
              <a:extLst>
                <a:ext uri="{FF2B5EF4-FFF2-40B4-BE49-F238E27FC236}">
                  <a16:creationId xmlns:a16="http://schemas.microsoft.com/office/drawing/2014/main" id="{2A378BD2-AFA4-6289-8E5E-F82E18853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6552" y="3637612"/>
              <a:ext cx="540363" cy="344552"/>
            </a:xfrm>
            <a:prstGeom prst="rect">
              <a:avLst/>
            </a:prstGeom>
          </p:spPr>
        </p:pic>
        <p:pic>
          <p:nvPicPr>
            <p:cNvPr id="270" name="Imagen 269">
              <a:extLst>
                <a:ext uri="{FF2B5EF4-FFF2-40B4-BE49-F238E27FC236}">
                  <a16:creationId xmlns:a16="http://schemas.microsoft.com/office/drawing/2014/main" id="{63E221D1-845F-B117-9ACA-6315B9C79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65582" y="3637612"/>
              <a:ext cx="540363" cy="344552"/>
            </a:xfrm>
            <a:prstGeom prst="rect">
              <a:avLst/>
            </a:prstGeom>
          </p:spPr>
        </p:pic>
        <p:pic>
          <p:nvPicPr>
            <p:cNvPr id="271" name="Imagen 270">
              <a:extLst>
                <a:ext uri="{FF2B5EF4-FFF2-40B4-BE49-F238E27FC236}">
                  <a16:creationId xmlns:a16="http://schemas.microsoft.com/office/drawing/2014/main" id="{034B58A7-49B7-D45F-04F4-E35FA2C9F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4596" y="3637612"/>
              <a:ext cx="540363" cy="344552"/>
            </a:xfrm>
            <a:prstGeom prst="rect">
              <a:avLst/>
            </a:prstGeom>
          </p:spPr>
        </p:pic>
        <p:pic>
          <p:nvPicPr>
            <p:cNvPr id="272" name="Imagen 271">
              <a:extLst>
                <a:ext uri="{FF2B5EF4-FFF2-40B4-BE49-F238E27FC236}">
                  <a16:creationId xmlns:a16="http://schemas.microsoft.com/office/drawing/2014/main" id="{BAD49853-BF13-2750-8A36-A52F44AA2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58381" y="3637612"/>
              <a:ext cx="540363" cy="344552"/>
            </a:xfrm>
            <a:prstGeom prst="rect">
              <a:avLst/>
            </a:prstGeom>
          </p:spPr>
        </p:pic>
        <p:pic>
          <p:nvPicPr>
            <p:cNvPr id="273" name="Imagen 272">
              <a:extLst>
                <a:ext uri="{FF2B5EF4-FFF2-40B4-BE49-F238E27FC236}">
                  <a16:creationId xmlns:a16="http://schemas.microsoft.com/office/drawing/2014/main" id="{9BBBF7C2-FA1C-3667-DB58-E667FC48E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0017" y="3637612"/>
              <a:ext cx="540363" cy="344552"/>
            </a:xfrm>
            <a:prstGeom prst="rect">
              <a:avLst/>
            </a:prstGeom>
          </p:spPr>
        </p:pic>
        <p:pic>
          <p:nvPicPr>
            <p:cNvPr id="274" name="Imagen 273">
              <a:extLst>
                <a:ext uri="{FF2B5EF4-FFF2-40B4-BE49-F238E27FC236}">
                  <a16:creationId xmlns:a16="http://schemas.microsoft.com/office/drawing/2014/main" id="{1DD52760-83B5-544A-AC6B-22AB541C7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43802" y="3637612"/>
              <a:ext cx="540363" cy="344552"/>
            </a:xfrm>
            <a:prstGeom prst="rect">
              <a:avLst/>
            </a:prstGeom>
          </p:spPr>
        </p:pic>
        <p:pic>
          <p:nvPicPr>
            <p:cNvPr id="275" name="Imagen 274">
              <a:extLst>
                <a:ext uri="{FF2B5EF4-FFF2-40B4-BE49-F238E27FC236}">
                  <a16:creationId xmlns:a16="http://schemas.microsoft.com/office/drawing/2014/main" id="{BB2B16A3-FF36-7E27-0FA9-1F5866816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87586" y="3637612"/>
              <a:ext cx="540363" cy="344552"/>
            </a:xfrm>
            <a:prstGeom prst="rect">
              <a:avLst/>
            </a:prstGeom>
          </p:spPr>
        </p:pic>
        <p:pic>
          <p:nvPicPr>
            <p:cNvPr id="276" name="Imagen 275">
              <a:extLst>
                <a:ext uri="{FF2B5EF4-FFF2-40B4-BE49-F238E27FC236}">
                  <a16:creationId xmlns:a16="http://schemas.microsoft.com/office/drawing/2014/main" id="{31F905E9-9F63-1F85-B384-1F4D6CAA3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28982" y="3637612"/>
              <a:ext cx="540363" cy="344552"/>
            </a:xfrm>
            <a:prstGeom prst="rect">
              <a:avLst/>
            </a:prstGeom>
          </p:spPr>
        </p:pic>
        <p:pic>
          <p:nvPicPr>
            <p:cNvPr id="277" name="Imagen 276">
              <a:extLst>
                <a:ext uri="{FF2B5EF4-FFF2-40B4-BE49-F238E27FC236}">
                  <a16:creationId xmlns:a16="http://schemas.microsoft.com/office/drawing/2014/main" id="{873E231E-D61D-46D8-8BCD-831CBAEE8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72766" y="3637612"/>
              <a:ext cx="540363" cy="344552"/>
            </a:xfrm>
            <a:prstGeom prst="rect">
              <a:avLst/>
            </a:prstGeom>
          </p:spPr>
        </p:pic>
        <p:pic>
          <p:nvPicPr>
            <p:cNvPr id="278" name="Imagen 277">
              <a:extLst>
                <a:ext uri="{FF2B5EF4-FFF2-40B4-BE49-F238E27FC236}">
                  <a16:creationId xmlns:a16="http://schemas.microsoft.com/office/drawing/2014/main" id="{8867DA86-1708-7D77-E44E-2E30794C4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6551" y="3637612"/>
              <a:ext cx="540363" cy="344552"/>
            </a:xfrm>
            <a:prstGeom prst="rect">
              <a:avLst/>
            </a:prstGeom>
          </p:spPr>
        </p:pic>
        <p:pic>
          <p:nvPicPr>
            <p:cNvPr id="279" name="Imagen 278">
              <a:extLst>
                <a:ext uri="{FF2B5EF4-FFF2-40B4-BE49-F238E27FC236}">
                  <a16:creationId xmlns:a16="http://schemas.microsoft.com/office/drawing/2014/main" id="{8E7E8940-67AB-97D2-986F-DC80D7252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8133" y="3637612"/>
              <a:ext cx="540363" cy="344552"/>
            </a:xfrm>
            <a:prstGeom prst="rect">
              <a:avLst/>
            </a:prstGeom>
          </p:spPr>
        </p:pic>
        <p:pic>
          <p:nvPicPr>
            <p:cNvPr id="280" name="Imagen 279">
              <a:extLst>
                <a:ext uri="{FF2B5EF4-FFF2-40B4-BE49-F238E27FC236}">
                  <a16:creationId xmlns:a16="http://schemas.microsoft.com/office/drawing/2014/main" id="{DF2496B5-3CF6-F64D-2ED6-5114D9CBC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61917" y="3637612"/>
              <a:ext cx="540363" cy="344552"/>
            </a:xfrm>
            <a:prstGeom prst="rect">
              <a:avLst/>
            </a:prstGeom>
          </p:spPr>
        </p:pic>
        <p:pic>
          <p:nvPicPr>
            <p:cNvPr id="281" name="Imagen 280">
              <a:extLst>
                <a:ext uri="{FF2B5EF4-FFF2-40B4-BE49-F238E27FC236}">
                  <a16:creationId xmlns:a16="http://schemas.microsoft.com/office/drawing/2014/main" id="{C8BE047D-87DE-D910-C7C2-DC700B7B9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05702" y="3637612"/>
              <a:ext cx="540363" cy="344552"/>
            </a:xfrm>
            <a:prstGeom prst="rect">
              <a:avLst/>
            </a:prstGeom>
          </p:spPr>
        </p:pic>
        <p:pic>
          <p:nvPicPr>
            <p:cNvPr id="282" name="Imagen 281">
              <a:extLst>
                <a:ext uri="{FF2B5EF4-FFF2-40B4-BE49-F238E27FC236}">
                  <a16:creationId xmlns:a16="http://schemas.microsoft.com/office/drawing/2014/main" id="{200EB360-4AD8-BEB9-322E-E654415C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84002" y="3072475"/>
              <a:ext cx="540363" cy="344552"/>
            </a:xfrm>
            <a:prstGeom prst="rect">
              <a:avLst/>
            </a:prstGeom>
          </p:spPr>
        </p:pic>
        <p:pic>
          <p:nvPicPr>
            <p:cNvPr id="283" name="Imagen 282">
              <a:extLst>
                <a:ext uri="{FF2B5EF4-FFF2-40B4-BE49-F238E27FC236}">
                  <a16:creationId xmlns:a16="http://schemas.microsoft.com/office/drawing/2014/main" id="{48FCE49A-32CA-BA10-3555-3C949A31F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53869" y="3072475"/>
              <a:ext cx="540363" cy="344552"/>
            </a:xfrm>
            <a:prstGeom prst="rect">
              <a:avLst/>
            </a:prstGeom>
          </p:spPr>
        </p:pic>
        <p:pic>
          <p:nvPicPr>
            <p:cNvPr id="284" name="Imagen 283">
              <a:extLst>
                <a:ext uri="{FF2B5EF4-FFF2-40B4-BE49-F238E27FC236}">
                  <a16:creationId xmlns:a16="http://schemas.microsoft.com/office/drawing/2014/main" id="{E7C14ACE-A4D0-44E4-3F15-9EABB1293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23736" y="3072475"/>
              <a:ext cx="540363" cy="344552"/>
            </a:xfrm>
            <a:prstGeom prst="rect">
              <a:avLst/>
            </a:prstGeom>
          </p:spPr>
        </p:pic>
        <p:pic>
          <p:nvPicPr>
            <p:cNvPr id="285" name="Imagen 284">
              <a:extLst>
                <a:ext uri="{FF2B5EF4-FFF2-40B4-BE49-F238E27FC236}">
                  <a16:creationId xmlns:a16="http://schemas.microsoft.com/office/drawing/2014/main" id="{5E5D18D5-5FC6-C9CC-A1D2-E5918DDA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93920" y="3064771"/>
              <a:ext cx="510867" cy="352256"/>
            </a:xfrm>
            <a:prstGeom prst="rect">
              <a:avLst/>
            </a:prstGeom>
          </p:spPr>
        </p:pic>
        <p:pic>
          <p:nvPicPr>
            <p:cNvPr id="286" name="Imagen 285">
              <a:extLst>
                <a:ext uri="{FF2B5EF4-FFF2-40B4-BE49-F238E27FC236}">
                  <a16:creationId xmlns:a16="http://schemas.microsoft.com/office/drawing/2014/main" id="{8F9DB5FB-69D7-C29F-B7DE-42B643B0B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63787" y="3064771"/>
              <a:ext cx="510867" cy="352256"/>
            </a:xfrm>
            <a:prstGeom prst="rect">
              <a:avLst/>
            </a:prstGeom>
          </p:spPr>
        </p:pic>
        <p:pic>
          <p:nvPicPr>
            <p:cNvPr id="287" name="Imagen 286">
              <a:extLst>
                <a:ext uri="{FF2B5EF4-FFF2-40B4-BE49-F238E27FC236}">
                  <a16:creationId xmlns:a16="http://schemas.microsoft.com/office/drawing/2014/main" id="{90516FE1-815F-BE7A-A6EC-4738083D9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33654" y="3064771"/>
              <a:ext cx="510867" cy="352256"/>
            </a:xfrm>
            <a:prstGeom prst="rect">
              <a:avLst/>
            </a:prstGeom>
          </p:spPr>
        </p:pic>
        <p:pic>
          <p:nvPicPr>
            <p:cNvPr id="288" name="Imagen 287">
              <a:extLst>
                <a:ext uri="{FF2B5EF4-FFF2-40B4-BE49-F238E27FC236}">
                  <a16:creationId xmlns:a16="http://schemas.microsoft.com/office/drawing/2014/main" id="{9D730FFD-B7D2-326F-4264-C7CD234D5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03521" y="3064771"/>
              <a:ext cx="510867" cy="352256"/>
            </a:xfrm>
            <a:prstGeom prst="rect">
              <a:avLst/>
            </a:prstGeom>
          </p:spPr>
        </p:pic>
        <p:pic>
          <p:nvPicPr>
            <p:cNvPr id="289" name="Imagen 288">
              <a:extLst>
                <a:ext uri="{FF2B5EF4-FFF2-40B4-BE49-F238E27FC236}">
                  <a16:creationId xmlns:a16="http://schemas.microsoft.com/office/drawing/2014/main" id="{F371486A-BA64-C45A-BE4D-5630588ED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73387" y="3064771"/>
              <a:ext cx="510867" cy="352256"/>
            </a:xfrm>
            <a:prstGeom prst="rect">
              <a:avLst/>
            </a:prstGeom>
          </p:spPr>
        </p:pic>
        <p:pic>
          <p:nvPicPr>
            <p:cNvPr id="290" name="Imagen 289">
              <a:extLst>
                <a:ext uri="{FF2B5EF4-FFF2-40B4-BE49-F238E27FC236}">
                  <a16:creationId xmlns:a16="http://schemas.microsoft.com/office/drawing/2014/main" id="{BDC1C8CA-B753-D098-3F6D-8F3D0FEBC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43254" y="3064771"/>
              <a:ext cx="510867" cy="352256"/>
            </a:xfrm>
            <a:prstGeom prst="rect">
              <a:avLst/>
            </a:prstGeom>
          </p:spPr>
        </p:pic>
        <p:pic>
          <p:nvPicPr>
            <p:cNvPr id="291" name="Imagen 290">
              <a:extLst>
                <a:ext uri="{FF2B5EF4-FFF2-40B4-BE49-F238E27FC236}">
                  <a16:creationId xmlns:a16="http://schemas.microsoft.com/office/drawing/2014/main" id="{BC07E895-300E-6B22-DA37-A9FD7FA04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13121" y="3064771"/>
              <a:ext cx="510867" cy="352256"/>
            </a:xfrm>
            <a:prstGeom prst="rect">
              <a:avLst/>
            </a:prstGeom>
          </p:spPr>
        </p:pic>
        <p:pic>
          <p:nvPicPr>
            <p:cNvPr id="292" name="Imagen 291">
              <a:extLst>
                <a:ext uri="{FF2B5EF4-FFF2-40B4-BE49-F238E27FC236}">
                  <a16:creationId xmlns:a16="http://schemas.microsoft.com/office/drawing/2014/main" id="{8D7FF4FF-9763-2B4F-673C-1C4DC0985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82987" y="3064771"/>
              <a:ext cx="510867" cy="352256"/>
            </a:xfrm>
            <a:prstGeom prst="rect">
              <a:avLst/>
            </a:prstGeom>
          </p:spPr>
        </p:pic>
        <p:pic>
          <p:nvPicPr>
            <p:cNvPr id="293" name="Imagen 292">
              <a:extLst>
                <a:ext uri="{FF2B5EF4-FFF2-40B4-BE49-F238E27FC236}">
                  <a16:creationId xmlns:a16="http://schemas.microsoft.com/office/drawing/2014/main" id="{C0B4CD4C-CEDE-CFE0-A0C8-0ED5C37E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52854" y="3064771"/>
              <a:ext cx="510867" cy="352256"/>
            </a:xfrm>
            <a:prstGeom prst="rect">
              <a:avLst/>
            </a:prstGeom>
          </p:spPr>
        </p:pic>
        <p:pic>
          <p:nvPicPr>
            <p:cNvPr id="294" name="Imagen 293">
              <a:extLst>
                <a:ext uri="{FF2B5EF4-FFF2-40B4-BE49-F238E27FC236}">
                  <a16:creationId xmlns:a16="http://schemas.microsoft.com/office/drawing/2014/main" id="{F2505F86-9E8A-0FED-95C2-3AC1883F2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22721" y="3064771"/>
              <a:ext cx="510867" cy="352256"/>
            </a:xfrm>
            <a:prstGeom prst="rect">
              <a:avLst/>
            </a:prstGeom>
          </p:spPr>
        </p:pic>
        <p:pic>
          <p:nvPicPr>
            <p:cNvPr id="295" name="Imagen 294">
              <a:extLst>
                <a:ext uri="{FF2B5EF4-FFF2-40B4-BE49-F238E27FC236}">
                  <a16:creationId xmlns:a16="http://schemas.microsoft.com/office/drawing/2014/main" id="{0285B911-3222-FA31-5F84-C3265D01D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92588" y="3064771"/>
              <a:ext cx="510867" cy="352256"/>
            </a:xfrm>
            <a:prstGeom prst="rect">
              <a:avLst/>
            </a:prstGeom>
          </p:spPr>
        </p:pic>
        <p:pic>
          <p:nvPicPr>
            <p:cNvPr id="296" name="Imagen 295">
              <a:extLst>
                <a:ext uri="{FF2B5EF4-FFF2-40B4-BE49-F238E27FC236}">
                  <a16:creationId xmlns:a16="http://schemas.microsoft.com/office/drawing/2014/main" id="{85DBDABF-717C-232B-1322-59BE780C2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97141" y="3064771"/>
              <a:ext cx="510867" cy="352256"/>
            </a:xfrm>
            <a:prstGeom prst="rect">
              <a:avLst/>
            </a:prstGeom>
          </p:spPr>
        </p:pic>
        <p:pic>
          <p:nvPicPr>
            <p:cNvPr id="297" name="Imagen 296">
              <a:extLst>
                <a:ext uri="{FF2B5EF4-FFF2-40B4-BE49-F238E27FC236}">
                  <a16:creationId xmlns:a16="http://schemas.microsoft.com/office/drawing/2014/main" id="{F659C211-DCD1-7648-7A24-B96998B7E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67008" y="3064771"/>
              <a:ext cx="510867" cy="352256"/>
            </a:xfrm>
            <a:prstGeom prst="rect">
              <a:avLst/>
            </a:prstGeom>
          </p:spPr>
        </p:pic>
        <p:pic>
          <p:nvPicPr>
            <p:cNvPr id="298" name="Imagen 297">
              <a:extLst>
                <a:ext uri="{FF2B5EF4-FFF2-40B4-BE49-F238E27FC236}">
                  <a16:creationId xmlns:a16="http://schemas.microsoft.com/office/drawing/2014/main" id="{718D3DA8-732A-5D9A-DEFD-ECD8AFCD4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36874" y="3064771"/>
              <a:ext cx="510867" cy="352256"/>
            </a:xfrm>
            <a:prstGeom prst="rect">
              <a:avLst/>
            </a:prstGeom>
          </p:spPr>
        </p:pic>
        <p:pic>
          <p:nvPicPr>
            <p:cNvPr id="299" name="Imagen 298">
              <a:extLst>
                <a:ext uri="{FF2B5EF4-FFF2-40B4-BE49-F238E27FC236}">
                  <a16:creationId xmlns:a16="http://schemas.microsoft.com/office/drawing/2014/main" id="{87B387F1-5283-363D-9FFB-CED97DDD4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06741" y="3064771"/>
              <a:ext cx="510867" cy="352256"/>
            </a:xfrm>
            <a:prstGeom prst="rect">
              <a:avLst/>
            </a:prstGeom>
          </p:spPr>
        </p:pic>
        <p:pic>
          <p:nvPicPr>
            <p:cNvPr id="300" name="Imagen 299">
              <a:extLst>
                <a:ext uri="{FF2B5EF4-FFF2-40B4-BE49-F238E27FC236}">
                  <a16:creationId xmlns:a16="http://schemas.microsoft.com/office/drawing/2014/main" id="{8D4E5707-05FE-3EA7-7A3F-D68B7F373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76608" y="3064771"/>
              <a:ext cx="510867" cy="352256"/>
            </a:xfrm>
            <a:prstGeom prst="rect">
              <a:avLst/>
            </a:prstGeom>
          </p:spPr>
        </p:pic>
        <p:pic>
          <p:nvPicPr>
            <p:cNvPr id="301" name="Imagen 300">
              <a:extLst>
                <a:ext uri="{FF2B5EF4-FFF2-40B4-BE49-F238E27FC236}">
                  <a16:creationId xmlns:a16="http://schemas.microsoft.com/office/drawing/2014/main" id="{0F29B58E-DB03-C8FE-97A8-2162E565E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46475" y="3064771"/>
              <a:ext cx="510867" cy="352256"/>
            </a:xfrm>
            <a:prstGeom prst="rect">
              <a:avLst/>
            </a:prstGeom>
          </p:spPr>
        </p:pic>
        <p:pic>
          <p:nvPicPr>
            <p:cNvPr id="302" name="Imagen 301">
              <a:extLst>
                <a:ext uri="{FF2B5EF4-FFF2-40B4-BE49-F238E27FC236}">
                  <a16:creationId xmlns:a16="http://schemas.microsoft.com/office/drawing/2014/main" id="{7EC17F61-5EBD-C091-F26F-1EFDB23DF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6341" y="3064771"/>
              <a:ext cx="510867" cy="352256"/>
            </a:xfrm>
            <a:prstGeom prst="rect">
              <a:avLst/>
            </a:prstGeom>
          </p:spPr>
        </p:pic>
        <p:pic>
          <p:nvPicPr>
            <p:cNvPr id="303" name="Imagen 302">
              <a:extLst>
                <a:ext uri="{FF2B5EF4-FFF2-40B4-BE49-F238E27FC236}">
                  <a16:creationId xmlns:a16="http://schemas.microsoft.com/office/drawing/2014/main" id="{58B3C26C-63DA-584B-74DC-ACBE05AB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83521" y="3064771"/>
              <a:ext cx="510867" cy="352256"/>
            </a:xfrm>
            <a:prstGeom prst="rect">
              <a:avLst/>
            </a:prstGeom>
          </p:spPr>
        </p:pic>
        <p:pic>
          <p:nvPicPr>
            <p:cNvPr id="304" name="Imagen 303">
              <a:extLst>
                <a:ext uri="{FF2B5EF4-FFF2-40B4-BE49-F238E27FC236}">
                  <a16:creationId xmlns:a16="http://schemas.microsoft.com/office/drawing/2014/main" id="{66AFBA9D-18B8-74CE-CA10-4CB127831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37267" y="3064771"/>
              <a:ext cx="510867" cy="352256"/>
            </a:xfrm>
            <a:prstGeom prst="rect">
              <a:avLst/>
            </a:prstGeom>
          </p:spPr>
        </p:pic>
        <p:pic>
          <p:nvPicPr>
            <p:cNvPr id="305" name="Imagen 304">
              <a:extLst>
                <a:ext uri="{FF2B5EF4-FFF2-40B4-BE49-F238E27FC236}">
                  <a16:creationId xmlns:a16="http://schemas.microsoft.com/office/drawing/2014/main" id="{558BA6BA-7C57-1630-991E-5E44CBCD8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7134" y="3064771"/>
              <a:ext cx="510867" cy="352256"/>
            </a:xfrm>
            <a:prstGeom prst="rect">
              <a:avLst/>
            </a:prstGeom>
          </p:spPr>
        </p:pic>
        <p:pic>
          <p:nvPicPr>
            <p:cNvPr id="306" name="Imagen 305">
              <a:extLst>
                <a:ext uri="{FF2B5EF4-FFF2-40B4-BE49-F238E27FC236}">
                  <a16:creationId xmlns:a16="http://schemas.microsoft.com/office/drawing/2014/main" id="{C19A5423-0E36-E3BC-2753-01BE5D111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68941" y="3064771"/>
              <a:ext cx="510867" cy="352256"/>
            </a:xfrm>
            <a:prstGeom prst="rect">
              <a:avLst/>
            </a:prstGeom>
          </p:spPr>
        </p:pic>
        <p:pic>
          <p:nvPicPr>
            <p:cNvPr id="307" name="Imagen 306">
              <a:extLst>
                <a:ext uri="{FF2B5EF4-FFF2-40B4-BE49-F238E27FC236}">
                  <a16:creationId xmlns:a16="http://schemas.microsoft.com/office/drawing/2014/main" id="{056FEB6A-8123-3170-0CC8-A129A0759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41494" y="3064771"/>
              <a:ext cx="510867" cy="352256"/>
            </a:xfrm>
            <a:prstGeom prst="rect">
              <a:avLst/>
            </a:prstGeom>
          </p:spPr>
        </p:pic>
        <p:pic>
          <p:nvPicPr>
            <p:cNvPr id="308" name="Imagen 307">
              <a:extLst>
                <a:ext uri="{FF2B5EF4-FFF2-40B4-BE49-F238E27FC236}">
                  <a16:creationId xmlns:a16="http://schemas.microsoft.com/office/drawing/2014/main" id="{8F7A4A5F-FA5E-4580-31E5-6162FC4F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09048" y="3064771"/>
              <a:ext cx="510867" cy="352256"/>
            </a:xfrm>
            <a:prstGeom prst="rect">
              <a:avLst/>
            </a:prstGeom>
          </p:spPr>
        </p:pic>
        <p:pic>
          <p:nvPicPr>
            <p:cNvPr id="309" name="Imagen 308">
              <a:extLst>
                <a:ext uri="{FF2B5EF4-FFF2-40B4-BE49-F238E27FC236}">
                  <a16:creationId xmlns:a16="http://schemas.microsoft.com/office/drawing/2014/main" id="{3CB6EB22-E823-192F-777A-C4A9480A1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53492" y="2563088"/>
              <a:ext cx="540363" cy="344552"/>
            </a:xfrm>
            <a:prstGeom prst="rect">
              <a:avLst/>
            </a:prstGeom>
          </p:spPr>
        </p:pic>
        <p:pic>
          <p:nvPicPr>
            <p:cNvPr id="310" name="Imagen 309">
              <a:extLst>
                <a:ext uri="{FF2B5EF4-FFF2-40B4-BE49-F238E27FC236}">
                  <a16:creationId xmlns:a16="http://schemas.microsoft.com/office/drawing/2014/main" id="{03F67FE5-BA2D-FF04-F081-12BDB06EE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23358" y="2563088"/>
              <a:ext cx="540363" cy="344552"/>
            </a:xfrm>
            <a:prstGeom prst="rect">
              <a:avLst/>
            </a:prstGeom>
          </p:spPr>
        </p:pic>
        <p:pic>
          <p:nvPicPr>
            <p:cNvPr id="311" name="Imagen 310">
              <a:extLst>
                <a:ext uri="{FF2B5EF4-FFF2-40B4-BE49-F238E27FC236}">
                  <a16:creationId xmlns:a16="http://schemas.microsoft.com/office/drawing/2014/main" id="{C923ED55-6E07-2A1A-EBCE-728DA720A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93225" y="2563088"/>
              <a:ext cx="540363" cy="344552"/>
            </a:xfrm>
            <a:prstGeom prst="rect">
              <a:avLst/>
            </a:prstGeom>
          </p:spPr>
        </p:pic>
        <p:pic>
          <p:nvPicPr>
            <p:cNvPr id="312" name="Imagen 311">
              <a:extLst>
                <a:ext uri="{FF2B5EF4-FFF2-40B4-BE49-F238E27FC236}">
                  <a16:creationId xmlns:a16="http://schemas.microsoft.com/office/drawing/2014/main" id="{98771894-ED15-CA43-CE08-AEFDBAC96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63410" y="2555384"/>
              <a:ext cx="510867" cy="352256"/>
            </a:xfrm>
            <a:prstGeom prst="rect">
              <a:avLst/>
            </a:prstGeom>
          </p:spPr>
        </p:pic>
        <p:pic>
          <p:nvPicPr>
            <p:cNvPr id="313" name="Imagen 312">
              <a:extLst>
                <a:ext uri="{FF2B5EF4-FFF2-40B4-BE49-F238E27FC236}">
                  <a16:creationId xmlns:a16="http://schemas.microsoft.com/office/drawing/2014/main" id="{649CA332-9F8E-1907-48E4-87E1FEAEC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3277" y="2555384"/>
              <a:ext cx="510867" cy="352256"/>
            </a:xfrm>
            <a:prstGeom prst="rect">
              <a:avLst/>
            </a:prstGeom>
          </p:spPr>
        </p:pic>
        <p:pic>
          <p:nvPicPr>
            <p:cNvPr id="314" name="Imagen 313">
              <a:extLst>
                <a:ext uri="{FF2B5EF4-FFF2-40B4-BE49-F238E27FC236}">
                  <a16:creationId xmlns:a16="http://schemas.microsoft.com/office/drawing/2014/main" id="{52BD2D0B-57BE-77AB-1011-558451282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03143" y="2555384"/>
              <a:ext cx="510867" cy="352256"/>
            </a:xfrm>
            <a:prstGeom prst="rect">
              <a:avLst/>
            </a:prstGeom>
          </p:spPr>
        </p:pic>
        <p:pic>
          <p:nvPicPr>
            <p:cNvPr id="315" name="Imagen 314">
              <a:extLst>
                <a:ext uri="{FF2B5EF4-FFF2-40B4-BE49-F238E27FC236}">
                  <a16:creationId xmlns:a16="http://schemas.microsoft.com/office/drawing/2014/main" id="{0E589737-E14A-23F9-3507-7B3736344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73010" y="2555384"/>
              <a:ext cx="510867" cy="352256"/>
            </a:xfrm>
            <a:prstGeom prst="rect">
              <a:avLst/>
            </a:prstGeom>
          </p:spPr>
        </p:pic>
        <p:pic>
          <p:nvPicPr>
            <p:cNvPr id="316" name="Imagen 315">
              <a:extLst>
                <a:ext uri="{FF2B5EF4-FFF2-40B4-BE49-F238E27FC236}">
                  <a16:creationId xmlns:a16="http://schemas.microsoft.com/office/drawing/2014/main" id="{09010456-9940-9CA9-BA0A-DEA2582AF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42877" y="2555384"/>
              <a:ext cx="510867" cy="352256"/>
            </a:xfrm>
            <a:prstGeom prst="rect">
              <a:avLst/>
            </a:prstGeom>
          </p:spPr>
        </p:pic>
        <p:pic>
          <p:nvPicPr>
            <p:cNvPr id="317" name="Imagen 316">
              <a:extLst>
                <a:ext uri="{FF2B5EF4-FFF2-40B4-BE49-F238E27FC236}">
                  <a16:creationId xmlns:a16="http://schemas.microsoft.com/office/drawing/2014/main" id="{9CC11493-20C6-97CB-52D4-3BD0FB3D7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12743" y="2555384"/>
              <a:ext cx="510867" cy="352256"/>
            </a:xfrm>
            <a:prstGeom prst="rect">
              <a:avLst/>
            </a:prstGeom>
          </p:spPr>
        </p:pic>
        <p:pic>
          <p:nvPicPr>
            <p:cNvPr id="318" name="Imagen 317">
              <a:extLst>
                <a:ext uri="{FF2B5EF4-FFF2-40B4-BE49-F238E27FC236}">
                  <a16:creationId xmlns:a16="http://schemas.microsoft.com/office/drawing/2014/main" id="{7CE1C3B2-4F70-79B7-C491-566418F2B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2610" y="2555384"/>
              <a:ext cx="510867" cy="352256"/>
            </a:xfrm>
            <a:prstGeom prst="rect">
              <a:avLst/>
            </a:prstGeom>
          </p:spPr>
        </p:pic>
        <p:pic>
          <p:nvPicPr>
            <p:cNvPr id="319" name="Imagen 318">
              <a:extLst>
                <a:ext uri="{FF2B5EF4-FFF2-40B4-BE49-F238E27FC236}">
                  <a16:creationId xmlns:a16="http://schemas.microsoft.com/office/drawing/2014/main" id="{A30BDC62-E44A-C284-674A-9355622E3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52477" y="2555384"/>
              <a:ext cx="510867" cy="352256"/>
            </a:xfrm>
            <a:prstGeom prst="rect">
              <a:avLst/>
            </a:prstGeom>
          </p:spPr>
        </p:pic>
        <p:pic>
          <p:nvPicPr>
            <p:cNvPr id="320" name="Imagen 319">
              <a:extLst>
                <a:ext uri="{FF2B5EF4-FFF2-40B4-BE49-F238E27FC236}">
                  <a16:creationId xmlns:a16="http://schemas.microsoft.com/office/drawing/2014/main" id="{67130231-D03C-9086-F8C0-6F938147C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2344" y="2555384"/>
              <a:ext cx="510867" cy="352256"/>
            </a:xfrm>
            <a:prstGeom prst="rect">
              <a:avLst/>
            </a:prstGeom>
          </p:spPr>
        </p:pic>
        <p:pic>
          <p:nvPicPr>
            <p:cNvPr id="321" name="Imagen 320">
              <a:extLst>
                <a:ext uri="{FF2B5EF4-FFF2-40B4-BE49-F238E27FC236}">
                  <a16:creationId xmlns:a16="http://schemas.microsoft.com/office/drawing/2014/main" id="{8D660747-4E89-FA65-92D7-02458F92B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92210" y="2555384"/>
              <a:ext cx="510867" cy="352256"/>
            </a:xfrm>
            <a:prstGeom prst="rect">
              <a:avLst/>
            </a:prstGeom>
          </p:spPr>
        </p:pic>
        <p:pic>
          <p:nvPicPr>
            <p:cNvPr id="322" name="Imagen 321">
              <a:extLst>
                <a:ext uri="{FF2B5EF4-FFF2-40B4-BE49-F238E27FC236}">
                  <a16:creationId xmlns:a16="http://schemas.microsoft.com/office/drawing/2014/main" id="{B601B438-8DF1-9DF4-4D10-EBF208875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62077" y="2555384"/>
              <a:ext cx="510867" cy="352256"/>
            </a:xfrm>
            <a:prstGeom prst="rect">
              <a:avLst/>
            </a:prstGeom>
          </p:spPr>
        </p:pic>
        <p:pic>
          <p:nvPicPr>
            <p:cNvPr id="323" name="Imagen 322">
              <a:extLst>
                <a:ext uri="{FF2B5EF4-FFF2-40B4-BE49-F238E27FC236}">
                  <a16:creationId xmlns:a16="http://schemas.microsoft.com/office/drawing/2014/main" id="{83E8BC93-2F27-237B-9428-8489D28B1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1944" y="2555384"/>
              <a:ext cx="510867" cy="352256"/>
            </a:xfrm>
            <a:prstGeom prst="rect">
              <a:avLst/>
            </a:prstGeom>
          </p:spPr>
        </p:pic>
        <p:pic>
          <p:nvPicPr>
            <p:cNvPr id="324" name="Imagen 323">
              <a:extLst>
                <a:ext uri="{FF2B5EF4-FFF2-40B4-BE49-F238E27FC236}">
                  <a16:creationId xmlns:a16="http://schemas.microsoft.com/office/drawing/2014/main" id="{78FE4372-C7A2-CE73-82EF-33AED0194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01810" y="2555384"/>
              <a:ext cx="510867" cy="352256"/>
            </a:xfrm>
            <a:prstGeom prst="rect">
              <a:avLst/>
            </a:prstGeom>
          </p:spPr>
        </p:pic>
        <p:pic>
          <p:nvPicPr>
            <p:cNvPr id="325" name="Imagen 324">
              <a:extLst>
                <a:ext uri="{FF2B5EF4-FFF2-40B4-BE49-F238E27FC236}">
                  <a16:creationId xmlns:a16="http://schemas.microsoft.com/office/drawing/2014/main" id="{AC33FB61-881F-2359-CEBB-310A08B8C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1677" y="2555384"/>
              <a:ext cx="510867" cy="352256"/>
            </a:xfrm>
            <a:prstGeom prst="rect">
              <a:avLst/>
            </a:prstGeom>
          </p:spPr>
        </p:pic>
        <p:pic>
          <p:nvPicPr>
            <p:cNvPr id="326" name="Imagen 325">
              <a:extLst>
                <a:ext uri="{FF2B5EF4-FFF2-40B4-BE49-F238E27FC236}">
                  <a16:creationId xmlns:a16="http://schemas.microsoft.com/office/drawing/2014/main" id="{599CEF70-D7E9-9C36-51CB-E272551F1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41544" y="2555384"/>
              <a:ext cx="510867" cy="352256"/>
            </a:xfrm>
            <a:prstGeom prst="rect">
              <a:avLst/>
            </a:prstGeom>
          </p:spPr>
        </p:pic>
        <p:pic>
          <p:nvPicPr>
            <p:cNvPr id="327" name="Imagen 326">
              <a:extLst>
                <a:ext uri="{FF2B5EF4-FFF2-40B4-BE49-F238E27FC236}">
                  <a16:creationId xmlns:a16="http://schemas.microsoft.com/office/drawing/2014/main" id="{AC76E2E8-3697-D820-45B8-081BD574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1411" y="2555384"/>
              <a:ext cx="510867" cy="352256"/>
            </a:xfrm>
            <a:prstGeom prst="rect">
              <a:avLst/>
            </a:prstGeom>
          </p:spPr>
        </p:pic>
        <p:pic>
          <p:nvPicPr>
            <p:cNvPr id="328" name="Imagen 327">
              <a:extLst>
                <a:ext uri="{FF2B5EF4-FFF2-40B4-BE49-F238E27FC236}">
                  <a16:creationId xmlns:a16="http://schemas.microsoft.com/office/drawing/2014/main" id="{461B1F82-8813-85CA-6EEB-C7A4002E5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81277" y="2555384"/>
              <a:ext cx="510867" cy="352256"/>
            </a:xfrm>
            <a:prstGeom prst="rect">
              <a:avLst/>
            </a:prstGeom>
          </p:spPr>
        </p:pic>
        <p:pic>
          <p:nvPicPr>
            <p:cNvPr id="329" name="Imagen 328">
              <a:extLst>
                <a:ext uri="{FF2B5EF4-FFF2-40B4-BE49-F238E27FC236}">
                  <a16:creationId xmlns:a16="http://schemas.microsoft.com/office/drawing/2014/main" id="{E1DC86F7-3728-45DB-3A3A-566D3A966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51144" y="2555384"/>
              <a:ext cx="510867" cy="352256"/>
            </a:xfrm>
            <a:prstGeom prst="rect">
              <a:avLst/>
            </a:prstGeom>
          </p:spPr>
        </p:pic>
        <p:pic>
          <p:nvPicPr>
            <p:cNvPr id="330" name="Imagen 329">
              <a:extLst>
                <a:ext uri="{FF2B5EF4-FFF2-40B4-BE49-F238E27FC236}">
                  <a16:creationId xmlns:a16="http://schemas.microsoft.com/office/drawing/2014/main" id="{B6B0112A-D72E-051E-D4D1-43FE2FCE1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8324" y="2555384"/>
              <a:ext cx="510867" cy="352256"/>
            </a:xfrm>
            <a:prstGeom prst="rect">
              <a:avLst/>
            </a:prstGeom>
          </p:spPr>
        </p:pic>
        <p:pic>
          <p:nvPicPr>
            <p:cNvPr id="331" name="Imagen 330">
              <a:extLst>
                <a:ext uri="{FF2B5EF4-FFF2-40B4-BE49-F238E27FC236}">
                  <a16:creationId xmlns:a16="http://schemas.microsoft.com/office/drawing/2014/main" id="{398302F3-4AB4-1E7A-82BB-9A752D1EC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72070" y="2555384"/>
              <a:ext cx="510867" cy="352256"/>
            </a:xfrm>
            <a:prstGeom prst="rect">
              <a:avLst/>
            </a:prstGeom>
          </p:spPr>
        </p:pic>
        <p:pic>
          <p:nvPicPr>
            <p:cNvPr id="332" name="Imagen 331">
              <a:extLst>
                <a:ext uri="{FF2B5EF4-FFF2-40B4-BE49-F238E27FC236}">
                  <a16:creationId xmlns:a16="http://schemas.microsoft.com/office/drawing/2014/main" id="{9AE99E5C-2D4F-E881-5359-370C70A86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41937" y="2555384"/>
              <a:ext cx="510867" cy="352256"/>
            </a:xfrm>
            <a:prstGeom prst="rect">
              <a:avLst/>
            </a:prstGeom>
          </p:spPr>
        </p:pic>
        <p:pic>
          <p:nvPicPr>
            <p:cNvPr id="333" name="Imagen 332">
              <a:extLst>
                <a:ext uri="{FF2B5EF4-FFF2-40B4-BE49-F238E27FC236}">
                  <a16:creationId xmlns:a16="http://schemas.microsoft.com/office/drawing/2014/main" id="{E006E2A9-7722-7ABA-B399-7477A0792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3743" y="2555384"/>
              <a:ext cx="510867" cy="352256"/>
            </a:xfrm>
            <a:prstGeom prst="rect">
              <a:avLst/>
            </a:prstGeom>
          </p:spPr>
        </p:pic>
        <p:pic>
          <p:nvPicPr>
            <p:cNvPr id="334" name="Imagen 333">
              <a:extLst>
                <a:ext uri="{FF2B5EF4-FFF2-40B4-BE49-F238E27FC236}">
                  <a16:creationId xmlns:a16="http://schemas.microsoft.com/office/drawing/2014/main" id="{40389B6C-BC04-8498-75E5-4EEE5B79D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76297" y="2555384"/>
              <a:ext cx="510867" cy="352256"/>
            </a:xfrm>
            <a:prstGeom prst="rect">
              <a:avLst/>
            </a:prstGeom>
          </p:spPr>
        </p:pic>
        <p:pic>
          <p:nvPicPr>
            <p:cNvPr id="335" name="Imagen 334">
              <a:extLst>
                <a:ext uri="{FF2B5EF4-FFF2-40B4-BE49-F238E27FC236}">
                  <a16:creationId xmlns:a16="http://schemas.microsoft.com/office/drawing/2014/main" id="{651819FA-3CE5-0E3E-2279-9D8486CC3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43851" y="2555384"/>
              <a:ext cx="510867" cy="352256"/>
            </a:xfrm>
            <a:prstGeom prst="rect">
              <a:avLst/>
            </a:prstGeom>
          </p:spPr>
        </p:pic>
        <p:pic>
          <p:nvPicPr>
            <p:cNvPr id="336" name="Imagen 335">
              <a:extLst>
                <a:ext uri="{FF2B5EF4-FFF2-40B4-BE49-F238E27FC236}">
                  <a16:creationId xmlns:a16="http://schemas.microsoft.com/office/drawing/2014/main" id="{4592D946-5FC3-752F-3609-BB4718F5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86378" y="2057226"/>
              <a:ext cx="510867" cy="352256"/>
            </a:xfrm>
            <a:prstGeom prst="rect">
              <a:avLst/>
            </a:prstGeom>
          </p:spPr>
        </p:pic>
        <p:pic>
          <p:nvPicPr>
            <p:cNvPr id="337" name="Imagen 336">
              <a:extLst>
                <a:ext uri="{FF2B5EF4-FFF2-40B4-BE49-F238E27FC236}">
                  <a16:creationId xmlns:a16="http://schemas.microsoft.com/office/drawing/2014/main" id="{01FC17A2-E53E-7D4C-5B79-39A14A297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33615" y="3075382"/>
              <a:ext cx="510867" cy="352256"/>
            </a:xfrm>
            <a:prstGeom prst="rect">
              <a:avLst/>
            </a:prstGeom>
          </p:spPr>
        </p:pic>
        <p:pic>
          <p:nvPicPr>
            <p:cNvPr id="338" name="Imagen 337">
              <a:extLst>
                <a:ext uri="{FF2B5EF4-FFF2-40B4-BE49-F238E27FC236}">
                  <a16:creationId xmlns:a16="http://schemas.microsoft.com/office/drawing/2014/main" id="{B0AE56B6-970F-BF8D-0681-06BD6EAD3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6706" y="2059225"/>
              <a:ext cx="510867" cy="352256"/>
            </a:xfrm>
            <a:prstGeom prst="rect">
              <a:avLst/>
            </a:prstGeom>
          </p:spPr>
        </p:pic>
        <p:pic>
          <p:nvPicPr>
            <p:cNvPr id="339" name="Imagen 338">
              <a:extLst>
                <a:ext uri="{FF2B5EF4-FFF2-40B4-BE49-F238E27FC236}">
                  <a16:creationId xmlns:a16="http://schemas.microsoft.com/office/drawing/2014/main" id="{4A99580C-DF2F-EB1F-8544-032C8C5AE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5671" y="2059225"/>
              <a:ext cx="510867" cy="352256"/>
            </a:xfrm>
            <a:prstGeom prst="rect">
              <a:avLst/>
            </a:prstGeom>
          </p:spPr>
        </p:pic>
        <p:pic>
          <p:nvPicPr>
            <p:cNvPr id="340" name="Imagen 339">
              <a:extLst>
                <a:ext uri="{FF2B5EF4-FFF2-40B4-BE49-F238E27FC236}">
                  <a16:creationId xmlns:a16="http://schemas.microsoft.com/office/drawing/2014/main" id="{555299C6-33B6-7F50-9217-1251052F8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0451" y="2059225"/>
              <a:ext cx="510867" cy="352256"/>
            </a:xfrm>
            <a:prstGeom prst="rect">
              <a:avLst/>
            </a:prstGeom>
          </p:spPr>
        </p:pic>
        <p:pic>
          <p:nvPicPr>
            <p:cNvPr id="341" name="Imagen 340">
              <a:extLst>
                <a:ext uri="{FF2B5EF4-FFF2-40B4-BE49-F238E27FC236}">
                  <a16:creationId xmlns:a16="http://schemas.microsoft.com/office/drawing/2014/main" id="{4881A1B5-EC8A-CC6E-F74A-5C4A0A55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59415" y="2059225"/>
              <a:ext cx="510867" cy="352256"/>
            </a:xfrm>
            <a:prstGeom prst="rect">
              <a:avLst/>
            </a:prstGeom>
          </p:spPr>
        </p:pic>
        <p:pic>
          <p:nvPicPr>
            <p:cNvPr id="342" name="Imagen 341">
              <a:extLst>
                <a:ext uri="{FF2B5EF4-FFF2-40B4-BE49-F238E27FC236}">
                  <a16:creationId xmlns:a16="http://schemas.microsoft.com/office/drawing/2014/main" id="{C5F54CA5-A22A-B565-B9F3-835190F4D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88379" y="2059225"/>
              <a:ext cx="510867" cy="352256"/>
            </a:xfrm>
            <a:prstGeom prst="rect">
              <a:avLst/>
            </a:prstGeom>
          </p:spPr>
        </p:pic>
        <p:pic>
          <p:nvPicPr>
            <p:cNvPr id="343" name="Imagen 342">
              <a:extLst>
                <a:ext uri="{FF2B5EF4-FFF2-40B4-BE49-F238E27FC236}">
                  <a16:creationId xmlns:a16="http://schemas.microsoft.com/office/drawing/2014/main" id="{7BF6D171-90E2-BCF2-2804-8828854E4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41693" y="2059225"/>
              <a:ext cx="510867" cy="352256"/>
            </a:xfrm>
            <a:prstGeom prst="rect">
              <a:avLst/>
            </a:prstGeom>
          </p:spPr>
        </p:pic>
        <p:pic>
          <p:nvPicPr>
            <p:cNvPr id="344" name="Imagen 343">
              <a:extLst>
                <a:ext uri="{FF2B5EF4-FFF2-40B4-BE49-F238E27FC236}">
                  <a16:creationId xmlns:a16="http://schemas.microsoft.com/office/drawing/2014/main" id="{3B659A52-F555-D0FD-CA47-AB9E4D9B7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8835" y="2059225"/>
              <a:ext cx="510867" cy="352256"/>
            </a:xfrm>
            <a:prstGeom prst="rect">
              <a:avLst/>
            </a:prstGeom>
          </p:spPr>
        </p:pic>
        <p:pic>
          <p:nvPicPr>
            <p:cNvPr id="345" name="Imagen 344">
              <a:extLst>
                <a:ext uri="{FF2B5EF4-FFF2-40B4-BE49-F238E27FC236}">
                  <a16:creationId xmlns:a16="http://schemas.microsoft.com/office/drawing/2014/main" id="{D93CC389-7280-9411-9C6A-4BB5969B6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04708" y="2059225"/>
              <a:ext cx="510867" cy="352256"/>
            </a:xfrm>
            <a:prstGeom prst="rect">
              <a:avLst/>
            </a:prstGeom>
          </p:spPr>
        </p:pic>
        <p:pic>
          <p:nvPicPr>
            <p:cNvPr id="346" name="Imagen 345">
              <a:extLst>
                <a:ext uri="{FF2B5EF4-FFF2-40B4-BE49-F238E27FC236}">
                  <a16:creationId xmlns:a16="http://schemas.microsoft.com/office/drawing/2014/main" id="{74461BA3-5324-578D-2E3E-2A0F40118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92575" y="2059225"/>
              <a:ext cx="510867" cy="352256"/>
            </a:xfrm>
            <a:prstGeom prst="rect">
              <a:avLst/>
            </a:prstGeom>
          </p:spPr>
        </p:pic>
        <p:pic>
          <p:nvPicPr>
            <p:cNvPr id="347" name="Imagen 346">
              <a:extLst>
                <a:ext uri="{FF2B5EF4-FFF2-40B4-BE49-F238E27FC236}">
                  <a16:creationId xmlns:a16="http://schemas.microsoft.com/office/drawing/2014/main" id="{709730F6-3004-B8F0-C942-82F876F42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4631" y="2059225"/>
              <a:ext cx="510867" cy="352256"/>
            </a:xfrm>
            <a:prstGeom prst="rect">
              <a:avLst/>
            </a:prstGeom>
          </p:spPr>
        </p:pic>
        <p:pic>
          <p:nvPicPr>
            <p:cNvPr id="348" name="Imagen 347">
              <a:extLst>
                <a:ext uri="{FF2B5EF4-FFF2-40B4-BE49-F238E27FC236}">
                  <a16:creationId xmlns:a16="http://schemas.microsoft.com/office/drawing/2014/main" id="{66EDC24E-92D9-CB4A-AFB2-A670951A5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77309" r="51185" b="12393"/>
            <a:stretch/>
          </p:blipFill>
          <p:spPr>
            <a:xfrm>
              <a:off x="4807137" y="4009594"/>
              <a:ext cx="513372" cy="320388"/>
            </a:xfrm>
            <a:prstGeom prst="rect">
              <a:avLst/>
            </a:prstGeom>
          </p:spPr>
        </p:pic>
        <p:pic>
          <p:nvPicPr>
            <p:cNvPr id="349" name="Imagen 348">
              <a:extLst>
                <a:ext uri="{FF2B5EF4-FFF2-40B4-BE49-F238E27FC236}">
                  <a16:creationId xmlns:a16="http://schemas.microsoft.com/office/drawing/2014/main" id="{9D7895CF-BE4F-ED45-632B-FCB5C527D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06575" y="4151017"/>
              <a:ext cx="540363" cy="344552"/>
            </a:xfrm>
            <a:prstGeom prst="rect">
              <a:avLst/>
            </a:prstGeom>
          </p:spPr>
        </p:pic>
        <p:pic>
          <p:nvPicPr>
            <p:cNvPr id="350" name="Imagen 349">
              <a:extLst>
                <a:ext uri="{FF2B5EF4-FFF2-40B4-BE49-F238E27FC236}">
                  <a16:creationId xmlns:a16="http://schemas.microsoft.com/office/drawing/2014/main" id="{DF636EB3-F27E-D99F-AD11-614E763E6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-307" b="11482"/>
            <a:stretch/>
          </p:blipFill>
          <p:spPr>
            <a:xfrm>
              <a:off x="4820448" y="1731964"/>
              <a:ext cx="3108387" cy="2763605"/>
            </a:xfrm>
            <a:prstGeom prst="rect">
              <a:avLst/>
            </a:prstGeom>
          </p:spPr>
        </p:pic>
        <p:pic>
          <p:nvPicPr>
            <p:cNvPr id="351" name="Imagen 350">
              <a:extLst>
                <a:ext uri="{FF2B5EF4-FFF2-40B4-BE49-F238E27FC236}">
                  <a16:creationId xmlns:a16="http://schemas.microsoft.com/office/drawing/2014/main" id="{8C263D0C-F2F1-48F6-FFF5-DC261E541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77309" r="51185" b="19320"/>
            <a:stretch/>
          </p:blipFill>
          <p:spPr>
            <a:xfrm>
              <a:off x="4830880" y="4017569"/>
              <a:ext cx="513372" cy="104873"/>
            </a:xfrm>
            <a:prstGeom prst="rect">
              <a:avLst/>
            </a:prstGeom>
          </p:spPr>
        </p:pic>
        <p:pic>
          <p:nvPicPr>
            <p:cNvPr id="352" name="Imagen 351">
              <a:extLst>
                <a:ext uri="{FF2B5EF4-FFF2-40B4-BE49-F238E27FC236}">
                  <a16:creationId xmlns:a16="http://schemas.microsoft.com/office/drawing/2014/main" id="{38761464-65DE-2DE4-BB04-EA8500F95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25757" r="51235" b="62921"/>
            <a:stretch/>
          </p:blipFill>
          <p:spPr>
            <a:xfrm>
              <a:off x="4829422" y="2042294"/>
              <a:ext cx="510867" cy="352256"/>
            </a:xfrm>
            <a:prstGeom prst="rect">
              <a:avLst/>
            </a:prstGeom>
          </p:spPr>
        </p:pic>
        <p:grpSp>
          <p:nvGrpSpPr>
            <p:cNvPr id="353" name="Grupo 352">
              <a:extLst>
                <a:ext uri="{FF2B5EF4-FFF2-40B4-BE49-F238E27FC236}">
                  <a16:creationId xmlns:a16="http://schemas.microsoft.com/office/drawing/2014/main" id="{A063E83D-E1A6-3025-0EDA-AB4240184F26}"/>
                </a:ext>
              </a:extLst>
            </p:cNvPr>
            <p:cNvGrpSpPr/>
            <p:nvPr/>
          </p:nvGrpSpPr>
          <p:grpSpPr>
            <a:xfrm>
              <a:off x="4537884" y="1511265"/>
              <a:ext cx="802814" cy="292647"/>
              <a:chOff x="5265989" y="1251069"/>
              <a:chExt cx="948703" cy="345827"/>
            </a:xfrm>
          </p:grpSpPr>
          <p:pic>
            <p:nvPicPr>
              <p:cNvPr id="372" name="Imagen 371">
                <a:extLst>
                  <a:ext uri="{FF2B5EF4-FFF2-40B4-BE49-F238E27FC236}">
                    <a16:creationId xmlns:a16="http://schemas.microsoft.com/office/drawing/2014/main" id="{DFE0DECC-4B4A-C318-20C5-A88DF1838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265989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373" name="Imagen 372">
                <a:extLst>
                  <a:ext uri="{FF2B5EF4-FFF2-40B4-BE49-F238E27FC236}">
                    <a16:creationId xmlns:a16="http://schemas.microsoft.com/office/drawing/2014/main" id="{AB5776E2-1167-05EB-0B9F-FFA363B919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357235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374" name="Imagen 373">
                <a:extLst>
                  <a:ext uri="{FF2B5EF4-FFF2-40B4-BE49-F238E27FC236}">
                    <a16:creationId xmlns:a16="http://schemas.microsoft.com/office/drawing/2014/main" id="{3511B88E-190C-10CC-DB7C-4974B11AE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448481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375" name="Imagen 374">
                <a:extLst>
                  <a:ext uri="{FF2B5EF4-FFF2-40B4-BE49-F238E27FC236}">
                    <a16:creationId xmlns:a16="http://schemas.microsoft.com/office/drawing/2014/main" id="{431B726E-7DEC-66E8-9A96-940A7444A5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539727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376" name="Imagen 375">
                <a:extLst>
                  <a:ext uri="{FF2B5EF4-FFF2-40B4-BE49-F238E27FC236}">
                    <a16:creationId xmlns:a16="http://schemas.microsoft.com/office/drawing/2014/main" id="{50F8CB37-4189-6FAF-B564-53BCC24828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630974" y="1251069"/>
                <a:ext cx="583718" cy="345827"/>
              </a:xfrm>
              <a:prstGeom prst="rect">
                <a:avLst/>
              </a:prstGeom>
            </p:spPr>
          </p:pic>
        </p:grpSp>
        <p:cxnSp>
          <p:nvCxnSpPr>
            <p:cNvPr id="354" name="Conector recto 353">
              <a:extLst>
                <a:ext uri="{FF2B5EF4-FFF2-40B4-BE49-F238E27FC236}">
                  <a16:creationId xmlns:a16="http://schemas.microsoft.com/office/drawing/2014/main" id="{AE20B6C5-4E0E-5FDF-2C86-C26D9E35B0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700" y="1615616"/>
              <a:ext cx="3112280" cy="0"/>
            </a:xfrm>
            <a:prstGeom prst="line">
              <a:avLst/>
            </a:prstGeom>
            <a:ln w="9525">
              <a:solidFill>
                <a:srgbClr val="F148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Elipse 354">
              <a:extLst>
                <a:ext uri="{FF2B5EF4-FFF2-40B4-BE49-F238E27FC236}">
                  <a16:creationId xmlns:a16="http://schemas.microsoft.com/office/drawing/2014/main" id="{77EB9745-81C2-9D15-B4AC-C474DFF79210}"/>
                </a:ext>
              </a:extLst>
            </p:cNvPr>
            <p:cNvSpPr/>
            <p:nvPr/>
          </p:nvSpPr>
          <p:spPr>
            <a:xfrm>
              <a:off x="7621007" y="1592756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148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56" name="Conector recto 355">
              <a:extLst>
                <a:ext uri="{FF2B5EF4-FFF2-40B4-BE49-F238E27FC236}">
                  <a16:creationId xmlns:a16="http://schemas.microsoft.com/office/drawing/2014/main" id="{516B1E81-84BB-283E-8E77-D7C3569AA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1338" y="1370225"/>
              <a:ext cx="0" cy="3125344"/>
            </a:xfrm>
            <a:prstGeom prst="line">
              <a:avLst/>
            </a:prstGeom>
            <a:ln w="19050">
              <a:solidFill>
                <a:srgbClr val="0032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Rectángulo 356">
              <a:extLst>
                <a:ext uri="{FF2B5EF4-FFF2-40B4-BE49-F238E27FC236}">
                  <a16:creationId xmlns:a16="http://schemas.microsoft.com/office/drawing/2014/main" id="{31BEBE3D-54F8-326B-02DC-7BB71354EDF2}"/>
                </a:ext>
              </a:extLst>
            </p:cNvPr>
            <p:cNvSpPr/>
            <p:nvPr/>
          </p:nvSpPr>
          <p:spPr>
            <a:xfrm>
              <a:off x="5614683" y="2834644"/>
              <a:ext cx="187357" cy="65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8" name="Rectángulo 357">
              <a:extLst>
                <a:ext uri="{FF2B5EF4-FFF2-40B4-BE49-F238E27FC236}">
                  <a16:creationId xmlns:a16="http://schemas.microsoft.com/office/drawing/2014/main" id="{548DB37A-5965-88E5-015E-2EC859F8508B}"/>
                </a:ext>
              </a:extLst>
            </p:cNvPr>
            <p:cNvSpPr/>
            <p:nvPr/>
          </p:nvSpPr>
          <p:spPr>
            <a:xfrm>
              <a:off x="5614683" y="3553589"/>
              <a:ext cx="187357" cy="65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9" name="Rectángulo 358">
              <a:extLst>
                <a:ext uri="{FF2B5EF4-FFF2-40B4-BE49-F238E27FC236}">
                  <a16:creationId xmlns:a16="http://schemas.microsoft.com/office/drawing/2014/main" id="{F9373A2B-1DCF-582E-370F-DA9668CD2C89}"/>
                </a:ext>
              </a:extLst>
            </p:cNvPr>
            <p:cNvSpPr/>
            <p:nvPr/>
          </p:nvSpPr>
          <p:spPr>
            <a:xfrm>
              <a:off x="5614683" y="4099428"/>
              <a:ext cx="187357" cy="65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0" name="Rectángulo redondeado 6">
              <a:extLst>
                <a:ext uri="{FF2B5EF4-FFF2-40B4-BE49-F238E27FC236}">
                  <a16:creationId xmlns:a16="http://schemas.microsoft.com/office/drawing/2014/main" id="{27534C87-3A19-D15C-AD03-BB8CC1707C75}"/>
                </a:ext>
              </a:extLst>
            </p:cNvPr>
            <p:cNvSpPr/>
            <p:nvPr/>
          </p:nvSpPr>
          <p:spPr>
            <a:xfrm>
              <a:off x="5528221" y="2970015"/>
              <a:ext cx="2015556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Imiquimod 3,75%</a:t>
              </a:r>
              <a:endParaRPr lang="es-ES" sz="1600" b="1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ángulo redondeado 6">
              <a:extLst>
                <a:ext uri="{FF2B5EF4-FFF2-40B4-BE49-F238E27FC236}">
                  <a16:creationId xmlns:a16="http://schemas.microsoft.com/office/drawing/2014/main" id="{4E96F3C2-51CA-C55B-C6E1-A5D3775C79EA}"/>
                </a:ext>
              </a:extLst>
            </p:cNvPr>
            <p:cNvSpPr/>
            <p:nvPr/>
          </p:nvSpPr>
          <p:spPr>
            <a:xfrm>
              <a:off x="5533391" y="4084564"/>
              <a:ext cx="1814788" cy="169207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Diclofenaco 3%</a:t>
              </a:r>
              <a:endParaRPr lang="es-ES" sz="1600" b="1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ángulo redondeado 6">
              <a:extLst>
                <a:ext uri="{FF2B5EF4-FFF2-40B4-BE49-F238E27FC236}">
                  <a16:creationId xmlns:a16="http://schemas.microsoft.com/office/drawing/2014/main" id="{AF522C73-1386-BABC-C91A-30A532BEDCAB}"/>
                </a:ext>
              </a:extLst>
            </p:cNvPr>
            <p:cNvSpPr/>
            <p:nvPr/>
          </p:nvSpPr>
          <p:spPr>
            <a:xfrm>
              <a:off x="5533391" y="2456701"/>
              <a:ext cx="2046423" cy="219332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5-fluorouracilo 4%</a:t>
              </a:r>
              <a:endParaRPr lang="es-ES" sz="1600" b="1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ángulo redondeado 6">
              <a:extLst>
                <a:ext uri="{FF2B5EF4-FFF2-40B4-BE49-F238E27FC236}">
                  <a16:creationId xmlns:a16="http://schemas.microsoft.com/office/drawing/2014/main" id="{0D1E78A6-59FD-8F0B-BAA8-4AFD41C83735}"/>
                </a:ext>
              </a:extLst>
            </p:cNvPr>
            <p:cNvSpPr/>
            <p:nvPr/>
          </p:nvSpPr>
          <p:spPr>
            <a:xfrm>
              <a:off x="5528221" y="3582956"/>
              <a:ext cx="2035890" cy="179462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5-fluorouracilo 0,5% + AS</a:t>
              </a:r>
              <a:endParaRPr lang="es-ES" sz="1600" b="1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ángulo redondeado 6">
              <a:extLst>
                <a:ext uri="{FF2B5EF4-FFF2-40B4-BE49-F238E27FC236}">
                  <a16:creationId xmlns:a16="http://schemas.microsoft.com/office/drawing/2014/main" id="{46986CDB-CD1C-9293-F87A-631BBB00F921}"/>
                </a:ext>
              </a:extLst>
            </p:cNvPr>
            <p:cNvSpPr/>
            <p:nvPr/>
          </p:nvSpPr>
          <p:spPr>
            <a:xfrm>
              <a:off x="5528221" y="1965918"/>
              <a:ext cx="2043796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Imiquimod 5%</a:t>
              </a:r>
              <a:endParaRPr lang="es-ES" sz="1600" b="1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ángulo redondeado 6">
              <a:extLst>
                <a:ext uri="{FF2B5EF4-FFF2-40B4-BE49-F238E27FC236}">
                  <a16:creationId xmlns:a16="http://schemas.microsoft.com/office/drawing/2014/main" id="{8776575F-5F41-22E7-A731-B807BE75BA2F}"/>
                </a:ext>
              </a:extLst>
            </p:cNvPr>
            <p:cNvSpPr/>
            <p:nvPr/>
          </p:nvSpPr>
          <p:spPr>
            <a:xfrm>
              <a:off x="5528221" y="1370225"/>
              <a:ext cx="2359929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defTabSz="1219170">
                <a:spcBef>
                  <a:spcPts val="1333"/>
                </a:spcBef>
                <a:defRPr/>
              </a:pPr>
              <a:r>
                <a:rPr lang="es-ES_tradnl" sz="1600" b="1" kern="0">
                  <a:solidFill>
                    <a:srgbClr val="E843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Tirbanibulina 1%</a:t>
              </a:r>
              <a:endParaRPr lang="es-ES" sz="1600" b="1" kern="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ángulo 365">
              <a:extLst>
                <a:ext uri="{FF2B5EF4-FFF2-40B4-BE49-F238E27FC236}">
                  <a16:creationId xmlns:a16="http://schemas.microsoft.com/office/drawing/2014/main" id="{4CAB7730-08C1-27E6-F4B6-4BAE2B0C6AA7}"/>
                </a:ext>
              </a:extLst>
            </p:cNvPr>
            <p:cNvSpPr/>
            <p:nvPr/>
          </p:nvSpPr>
          <p:spPr>
            <a:xfrm>
              <a:off x="5549210" y="1633056"/>
              <a:ext cx="2040819" cy="21544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 vez al día durante 5 días consecutivos</a:t>
              </a:r>
            </a:p>
          </p:txBody>
        </p:sp>
        <p:sp>
          <p:nvSpPr>
            <p:cNvPr id="367" name="Rectángulo 366">
              <a:extLst>
                <a:ext uri="{FF2B5EF4-FFF2-40B4-BE49-F238E27FC236}">
                  <a16:creationId xmlns:a16="http://schemas.microsoft.com/office/drawing/2014/main" id="{BF871C72-72B3-D2D9-796C-C69C5CDAA665}"/>
                </a:ext>
              </a:extLst>
            </p:cNvPr>
            <p:cNvSpPr/>
            <p:nvPr/>
          </p:nvSpPr>
          <p:spPr>
            <a:xfrm>
              <a:off x="5533391" y="2216394"/>
              <a:ext cx="207066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 veces por semana durante 4 semanas</a:t>
              </a:r>
            </a:p>
          </p:txBody>
        </p:sp>
        <p:sp>
          <p:nvSpPr>
            <p:cNvPr id="368" name="Rectángulo 367">
              <a:extLst>
                <a:ext uri="{FF2B5EF4-FFF2-40B4-BE49-F238E27FC236}">
                  <a16:creationId xmlns:a16="http://schemas.microsoft.com/office/drawing/2014/main" id="{19EB679F-25F3-144A-7F53-44367581FB25}"/>
                </a:ext>
              </a:extLst>
            </p:cNvPr>
            <p:cNvSpPr/>
            <p:nvPr/>
          </p:nvSpPr>
          <p:spPr>
            <a:xfrm>
              <a:off x="5528222" y="2724358"/>
              <a:ext cx="21704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 vez al día durante 4 semanas, si se tolera</a:t>
              </a:r>
            </a:p>
          </p:txBody>
        </p:sp>
        <p:sp>
          <p:nvSpPr>
            <p:cNvPr id="369" name="Rectángulo 368">
              <a:extLst>
                <a:ext uri="{FF2B5EF4-FFF2-40B4-BE49-F238E27FC236}">
                  <a16:creationId xmlns:a16="http://schemas.microsoft.com/office/drawing/2014/main" id="{1F70DF88-1181-4165-6B31-AD7F3A55B47A}"/>
                </a:ext>
              </a:extLst>
            </p:cNvPr>
            <p:cNvSpPr/>
            <p:nvPr/>
          </p:nvSpPr>
          <p:spPr>
            <a:xfrm>
              <a:off x="5528222" y="3207884"/>
              <a:ext cx="20703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 vez al día en 2 ciclos de 2 semanas separados por 2 semanas sin tratamiento </a:t>
              </a:r>
            </a:p>
          </p:txBody>
        </p:sp>
        <p:sp>
          <p:nvSpPr>
            <p:cNvPr id="370" name="Rectángulo 369">
              <a:extLst>
                <a:ext uri="{FF2B5EF4-FFF2-40B4-BE49-F238E27FC236}">
                  <a16:creationId xmlns:a16="http://schemas.microsoft.com/office/drawing/2014/main" id="{73AF1856-F5D9-0663-91A3-875715C95CBA}"/>
                </a:ext>
              </a:extLst>
            </p:cNvPr>
            <p:cNvSpPr/>
            <p:nvPr/>
          </p:nvSpPr>
          <p:spPr>
            <a:xfrm>
              <a:off x="5536703" y="3802409"/>
              <a:ext cx="202740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 vez al día hasta 12 semanas</a:t>
              </a:r>
            </a:p>
          </p:txBody>
        </p:sp>
        <p:sp>
          <p:nvSpPr>
            <p:cNvPr id="371" name="Rectángulo 370">
              <a:extLst>
                <a:ext uri="{FF2B5EF4-FFF2-40B4-BE49-F238E27FC236}">
                  <a16:creationId xmlns:a16="http://schemas.microsoft.com/office/drawing/2014/main" id="{27009852-C0F8-38EC-90AD-AEDC466E3B5B}"/>
                </a:ext>
              </a:extLst>
            </p:cNvPr>
            <p:cNvSpPr/>
            <p:nvPr/>
          </p:nvSpPr>
          <p:spPr>
            <a:xfrm>
              <a:off x="5528221" y="4293302"/>
              <a:ext cx="202740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noAutofit/>
            </a:bodyPr>
            <a:lstStyle/>
            <a:p>
              <a:pPr defTabSz="1219170"/>
              <a:r>
                <a:rPr lang="es-ES" sz="1067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 veces al día hasta 60-90 días</a:t>
              </a:r>
            </a:p>
          </p:txBody>
        </p:sp>
      </p:grpSp>
      <p:sp>
        <p:nvSpPr>
          <p:cNvPr id="377" name="Marcador de contenido 4">
            <a:extLst>
              <a:ext uri="{FF2B5EF4-FFF2-40B4-BE49-F238E27FC236}">
                <a16:creationId xmlns:a16="http://schemas.microsoft.com/office/drawing/2014/main" id="{DFA6235A-BBAF-5C46-D4B1-5475F8F86BC3}"/>
              </a:ext>
            </a:extLst>
          </p:cNvPr>
          <p:cNvSpPr txBox="1">
            <a:spLocks/>
          </p:cNvSpPr>
          <p:nvPr/>
        </p:nvSpPr>
        <p:spPr>
          <a:xfrm>
            <a:off x="566057" y="885625"/>
            <a:ext cx="5112857" cy="785243"/>
          </a:xfrm>
          <a:prstGeom prst="roundRect">
            <a:avLst/>
          </a:prstGeom>
          <a:solidFill>
            <a:srgbClr val="B4E1D6"/>
          </a:solidFill>
          <a:ln w="28575">
            <a:solidFill>
              <a:srgbClr val="003466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>
              <a:spcBef>
                <a:spcPts val="0"/>
              </a:spcBef>
            </a:pPr>
            <a:r>
              <a:rPr lang="es-ES_tradnl" sz="1333">
                <a:solidFill>
                  <a:srgbClr val="003466"/>
                </a:solidFill>
              </a:rPr>
              <a:t>ÚNICO TRATAMIENTO CON UNA DURACIÓN DE 5 DÍAS</a:t>
            </a:r>
            <a:r>
              <a:rPr lang="es-ES_tradnl" sz="1333" b="0" baseline="30000">
                <a:solidFill>
                  <a:srgbClr val="003466"/>
                </a:solidFill>
              </a:rPr>
              <a:t>1</a:t>
            </a:r>
            <a:r>
              <a:rPr lang="es-ES_tradnl" sz="1333" baseline="30000">
                <a:solidFill>
                  <a:srgbClr val="003466"/>
                </a:solidFill>
              </a:rPr>
              <a:t>  </a:t>
            </a:r>
          </a:p>
          <a:p>
            <a:pPr algn="l" defTabSz="1219170">
              <a:spcBef>
                <a:spcPts val="0"/>
              </a:spcBef>
            </a:pPr>
            <a:r>
              <a:rPr lang="es-ES_tradnl" sz="1333">
                <a:solidFill>
                  <a:srgbClr val="003466"/>
                </a:solidFill>
              </a:rPr>
              <a:t>QUE PRESENTA INDICES DE EFICACIA Y SEGURIDAD</a:t>
            </a:r>
            <a:endParaRPr lang="en-GB" sz="1333">
              <a:solidFill>
                <a:srgbClr val="003466"/>
              </a:solidFill>
            </a:endParaRPr>
          </a:p>
        </p:txBody>
      </p:sp>
      <p:sp>
        <p:nvSpPr>
          <p:cNvPr id="378" name="TextBox 32">
            <a:extLst>
              <a:ext uri="{FF2B5EF4-FFF2-40B4-BE49-F238E27FC236}">
                <a16:creationId xmlns:a16="http://schemas.microsoft.com/office/drawing/2014/main" id="{3E76CD6C-287D-C9B9-F561-DC45A21030A0}"/>
              </a:ext>
            </a:extLst>
          </p:cNvPr>
          <p:cNvSpPr txBox="1"/>
          <p:nvPr/>
        </p:nvSpPr>
        <p:spPr>
          <a:xfrm>
            <a:off x="1740994" y="6222544"/>
            <a:ext cx="8632444" cy="50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667" noProof="1">
                <a:solidFill>
                  <a:srgbClr val="6F6F6F"/>
                </a:solidFill>
                <a:latin typeface="Arial"/>
              </a:rPr>
              <a:t>Imagen elaborada a partir de las fichas técnicas: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667">
                <a:solidFill>
                  <a:srgbClr val="6F6F6F"/>
                </a:solidFill>
                <a:latin typeface="Arial"/>
              </a:rPr>
              <a:t>Ficha técnica </a:t>
            </a:r>
            <a:r>
              <a:rPr lang="es-ES" sz="667" err="1">
                <a:solidFill>
                  <a:srgbClr val="6F6F6F"/>
                </a:solidFill>
                <a:latin typeface="Arial"/>
              </a:rPr>
              <a:t>Klisyri</a:t>
            </a:r>
            <a:r>
              <a:rPr lang="es-ES" sz="667">
                <a:solidFill>
                  <a:srgbClr val="6F6F6F"/>
                </a:solidFill>
                <a:latin typeface="Arial"/>
              </a:rPr>
              <a:t> 10mg/gr pomada. Disponible en:  </a:t>
            </a:r>
            <a:r>
              <a:rPr lang="es-ES" sz="667">
                <a:solidFill>
                  <a:srgbClr val="6F6F6F"/>
                </a:solidFill>
                <a:latin typeface="Arial"/>
                <a:hlinkClick r:id="rId4" tooltip="https://cima.aemps.es/cima/pdfs/es/ft/1211558001/ft_1211558001.pdf"/>
              </a:rPr>
              <a:t>https://cima.aemps.es/cima/pdfs/es/ft/1211558001/FT_1211558001.pdf</a:t>
            </a:r>
            <a:r>
              <a:rPr lang="es-ES" sz="667">
                <a:solidFill>
                  <a:srgbClr val="6F6F6F"/>
                </a:solidFill>
                <a:latin typeface="Arial"/>
              </a:rPr>
              <a:t> (último acceso marzo 2023)</a:t>
            </a:r>
            <a:endParaRPr lang="es-ES" sz="667">
              <a:solidFill>
                <a:srgbClr val="6F6F6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s-ES_tradnl" sz="667" noProof="1">
                <a:solidFill>
                  <a:srgbClr val="6F6F6F"/>
                </a:solidFill>
                <a:latin typeface="Arial"/>
              </a:rPr>
              <a:t>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</a:t>
            </a:r>
            <a:r>
              <a:rPr lang="es-ES_tradnl" sz="667" noProof="1">
                <a:solidFill>
                  <a:srgbClr val="6F6F6F"/>
                </a:solidFill>
                <a:latin typeface="Arial"/>
              </a:rPr>
              <a:t>Imunocare 50 mg/g crema </a:t>
            </a:r>
            <a:r>
              <a:rPr lang="es-ES_tradnl" sz="667" noProof="1">
                <a:solidFill>
                  <a:srgbClr val="6F6F6F"/>
                </a:solidFill>
                <a:latin typeface="Arial"/>
                <a:hlinkClick r:id="rId5"/>
              </a:rPr>
              <a:t>https://cima.aemps.es/cima/pdfs/ft/78406/FT_78406.pdf</a:t>
            </a:r>
            <a:r>
              <a:rPr lang="es-ES_tradnl" sz="667" noProof="1">
                <a:solidFill>
                  <a:srgbClr val="6F6F6F"/>
                </a:solidFill>
                <a:latin typeface="Arial"/>
              </a:rPr>
              <a:t> /. FT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Aldara 5% crema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https://cima.aemps.es/cima/pdfs/ft/98080001/FT_98080001.pdf /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FT Zyclara 3,75% crema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https://cima.aemps.es/cima/pdfs/ft/12783002/FT_12783002.pdf /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FT Tola</a:t>
            </a:r>
            <a:r>
              <a:rPr lang="es-ES_tradnl" sz="667" noProof="1">
                <a:solidFill>
                  <a:srgbClr val="6F6F6F"/>
                </a:solidFill>
                <a:latin typeface="Arial"/>
              </a:rPr>
              <a:t>k 40 mg/g crema </a:t>
            </a:r>
            <a:r>
              <a:rPr lang="es-ES_tradnl" sz="667" noProof="1">
                <a:solidFill>
                  <a:srgbClr val="6F6F6F"/>
                </a:solidFill>
                <a:latin typeface="Arial"/>
                <a:hlinkClick r:id="rId8"/>
              </a:rPr>
              <a:t>https://cima.aemps.es/cima/pdfs/ft/84849/FT_84849.pdf</a:t>
            </a:r>
            <a:r>
              <a:rPr lang="es-ES_tradnl" sz="667" noProof="1">
                <a:solidFill>
                  <a:srgbClr val="6F6F6F"/>
                </a:solidFill>
                <a:latin typeface="Arial"/>
              </a:rPr>
              <a:t> /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FT Aktikerall </a:t>
            </a:r>
            <a:r>
              <a:rPr lang="es-ES_tradnl" sz="667" noProof="1">
                <a:solidFill>
                  <a:srgbClr val="6F6F6F"/>
                </a:solidFill>
                <a:latin typeface="Arial"/>
              </a:rPr>
              <a:t>5 mg/g +100 mg/g solución cutánea </a:t>
            </a:r>
            <a:r>
              <a:rPr lang="es-ES_tradnl" sz="667" noProof="1">
                <a:solidFill>
                  <a:srgbClr val="6F6F6F"/>
                </a:solidFill>
                <a:latin typeface="Arial"/>
                <a:hlinkClick r:id="rId9"/>
              </a:rPr>
              <a:t>https://cima.aemps.es/cima/pdfs/ft/77675/FT_77675.pdf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/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FT Solaraze 30 mg/g gel 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https://cima.aemps.es/cima/dochtml/ft/73714/FT_73714.pdf</a:t>
            </a:r>
            <a:r>
              <a:rPr lang="es-ES_tradnl" sz="667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_tradnl" sz="1600" noProof="1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54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3FDFD9-A04A-2558-E379-AE720B35B443}"/>
              </a:ext>
            </a:extLst>
          </p:cNvPr>
          <p:cNvSpPr txBox="1">
            <a:spLocks/>
          </p:cNvSpPr>
          <p:nvPr/>
        </p:nvSpPr>
        <p:spPr>
          <a:xfrm>
            <a:off x="391782" y="327104"/>
            <a:ext cx="11381117" cy="1975104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err="1">
                <a:solidFill>
                  <a:srgbClr val="FA2800"/>
                </a:solidFill>
              </a:rPr>
              <a:t>Régimen</a:t>
            </a:r>
            <a:r>
              <a:rPr lang="en-US" sz="2600" b="1">
                <a:solidFill>
                  <a:srgbClr val="FA2800"/>
                </a:solidFill>
              </a:rPr>
              <a:t> de </a:t>
            </a:r>
            <a:r>
              <a:rPr lang="en-US" sz="2600" b="1" err="1">
                <a:solidFill>
                  <a:srgbClr val="FA2800"/>
                </a:solidFill>
              </a:rPr>
              <a:t>los</a:t>
            </a:r>
            <a:r>
              <a:rPr lang="en-US" sz="2600" b="1">
                <a:solidFill>
                  <a:srgbClr val="FA2800"/>
                </a:solidFill>
              </a:rPr>
              <a:t> </a:t>
            </a:r>
            <a:r>
              <a:rPr lang="en-US" sz="2600" b="1" err="1">
                <a:solidFill>
                  <a:srgbClr val="FA2800"/>
                </a:solidFill>
              </a:rPr>
              <a:t>distintos</a:t>
            </a:r>
            <a:r>
              <a:rPr lang="en-US" sz="2600" b="1">
                <a:solidFill>
                  <a:srgbClr val="FA2800"/>
                </a:solidFill>
              </a:rPr>
              <a:t> </a:t>
            </a:r>
            <a:r>
              <a:rPr lang="en-US" sz="2600" b="1" err="1">
                <a:solidFill>
                  <a:srgbClr val="FA2800"/>
                </a:solidFill>
              </a:rPr>
              <a:t>tratamientos</a:t>
            </a:r>
            <a:endParaRPr lang="en-US" sz="2600" b="1">
              <a:solidFill>
                <a:srgbClr val="FA280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37FD67E-C3F7-6E14-4F19-D96A8B550720}"/>
              </a:ext>
            </a:extLst>
          </p:cNvPr>
          <p:cNvGrpSpPr/>
          <p:nvPr/>
        </p:nvGrpSpPr>
        <p:grpSpPr>
          <a:xfrm>
            <a:off x="550319" y="5658429"/>
            <a:ext cx="2933547" cy="334851"/>
            <a:chOff x="431800" y="5679233"/>
            <a:chExt cx="2933547" cy="334851"/>
          </a:xfrm>
        </p:grpSpPr>
        <p:sp>
          <p:nvSpPr>
            <p:cNvPr id="379" name="Rectangle: Rounded Corners 2">
              <a:extLst>
                <a:ext uri="{FF2B5EF4-FFF2-40B4-BE49-F238E27FC236}">
                  <a16:creationId xmlns:a16="http://schemas.microsoft.com/office/drawing/2014/main" id="{E8830878-963E-1423-AED6-8F78069710EE}"/>
                </a:ext>
              </a:extLst>
            </p:cNvPr>
            <p:cNvSpPr/>
            <p:nvPr/>
          </p:nvSpPr>
          <p:spPr>
            <a:xfrm>
              <a:off x="431800" y="5679233"/>
              <a:ext cx="2933547" cy="334851"/>
            </a:xfrm>
            <a:prstGeom prst="roundRect">
              <a:avLst>
                <a:gd name="adj" fmla="val 50000"/>
              </a:avLst>
            </a:prstGeom>
            <a:gradFill>
              <a:gsLst>
                <a:gs pos="57000">
                  <a:srgbClr val="FFC000"/>
                </a:gs>
                <a:gs pos="42000">
                  <a:srgbClr val="FFE000"/>
                </a:gs>
                <a:gs pos="21000">
                  <a:srgbClr val="C9D828"/>
                </a:gs>
                <a:gs pos="0">
                  <a:srgbClr val="00B050"/>
                </a:gs>
                <a:gs pos="80000">
                  <a:srgbClr val="FF80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80" name="Straight Arrow Connector 3">
              <a:extLst>
                <a:ext uri="{FF2B5EF4-FFF2-40B4-BE49-F238E27FC236}">
                  <a16:creationId xmlns:a16="http://schemas.microsoft.com/office/drawing/2014/main" id="{F06C746A-A5DD-0888-EFCB-B7CB29193E45}"/>
                </a:ext>
              </a:extLst>
            </p:cNvPr>
            <p:cNvCxnSpPr>
              <a:cxnSpLocks/>
            </p:cNvCxnSpPr>
            <p:nvPr/>
          </p:nvCxnSpPr>
          <p:spPr>
            <a:xfrm>
              <a:off x="679373" y="5846659"/>
              <a:ext cx="2438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13">
              <a:extLst>
                <a:ext uri="{FF2B5EF4-FFF2-40B4-BE49-F238E27FC236}">
                  <a16:creationId xmlns:a16="http://schemas.microsoft.com/office/drawing/2014/main" id="{AE850BAF-521D-8661-100D-5559B21EE4A7}"/>
                </a:ext>
              </a:extLst>
            </p:cNvPr>
            <p:cNvSpPr/>
            <p:nvPr/>
          </p:nvSpPr>
          <p:spPr>
            <a:xfrm>
              <a:off x="1807133" y="5755219"/>
              <a:ext cx="182880" cy="182880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algn="ctr" rotWithShape="0">
                <a:schemeClr val="tx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82" name="Group 49">
            <a:extLst>
              <a:ext uri="{FF2B5EF4-FFF2-40B4-BE49-F238E27FC236}">
                <a16:creationId xmlns:a16="http://schemas.microsoft.com/office/drawing/2014/main" id="{8C1EAB9C-2ACB-D7CE-B348-0C5A7E5B06BE}"/>
              </a:ext>
            </a:extLst>
          </p:cNvPr>
          <p:cNvGrpSpPr/>
          <p:nvPr/>
        </p:nvGrpSpPr>
        <p:grpSpPr>
          <a:xfrm>
            <a:off x="2428459" y="1447467"/>
            <a:ext cx="1855251" cy="3805036"/>
            <a:chOff x="2240730" y="2858913"/>
            <a:chExt cx="5507006" cy="2853777"/>
          </a:xfrm>
        </p:grpSpPr>
        <p:sp>
          <p:nvSpPr>
            <p:cNvPr id="383" name="Rectángulo 10">
              <a:extLst>
                <a:ext uri="{FF2B5EF4-FFF2-40B4-BE49-F238E27FC236}">
                  <a16:creationId xmlns:a16="http://schemas.microsoft.com/office/drawing/2014/main" id="{F7C972B0-70C1-7DFE-4C42-7CDF21571507}"/>
                </a:ext>
              </a:extLst>
            </p:cNvPr>
            <p:cNvSpPr/>
            <p:nvPr/>
          </p:nvSpPr>
          <p:spPr>
            <a:xfrm>
              <a:off x="2240730" y="3063749"/>
              <a:ext cx="5507006" cy="2648941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6720" rIns="60960" rtlCol="0" anchor="ctr"/>
            <a:lstStyle/>
            <a:p>
              <a:pPr algn="ctr" defTabSz="1219170">
                <a:defRPr/>
              </a:pPr>
              <a:endParaRPr lang="en-GB" sz="1333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ángulo 11">
              <a:extLst>
                <a:ext uri="{FF2B5EF4-FFF2-40B4-BE49-F238E27FC236}">
                  <a16:creationId xmlns:a16="http://schemas.microsoft.com/office/drawing/2014/main" id="{DB6F1DE9-ECE4-1C88-7E99-6A22A5002541}"/>
                </a:ext>
              </a:extLst>
            </p:cNvPr>
            <p:cNvSpPr/>
            <p:nvPr/>
          </p:nvSpPr>
          <p:spPr>
            <a:xfrm>
              <a:off x="2240730" y="2858913"/>
              <a:ext cx="5507006" cy="457200"/>
            </a:xfrm>
            <a:prstGeom prst="round2SameRect">
              <a:avLst/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6720" rIns="60960" rtlCol="0" anchor="ctr"/>
            <a:lstStyle/>
            <a:p>
              <a:pPr defTabSz="1219170">
                <a:defRPr/>
              </a:pPr>
              <a:r>
                <a:rPr lang="en-GB" sz="1333" b="1" err="1">
                  <a:solidFill>
                    <a:prstClr val="white"/>
                  </a:solidFill>
                  <a:latin typeface="Arial (Body)"/>
                </a:rPr>
                <a:t>Régimen</a:t>
              </a:r>
              <a:endParaRPr lang="en-GB" sz="1333" b="1">
                <a:solidFill>
                  <a:prstClr val="white"/>
                </a:solidFill>
                <a:latin typeface="Arial (Body)"/>
              </a:endParaRPr>
            </a:p>
          </p:txBody>
        </p:sp>
      </p:grpSp>
      <p:pic>
        <p:nvPicPr>
          <p:cNvPr id="385" name="Graphic 50" descr="Clock with solid fill">
            <a:extLst>
              <a:ext uri="{FF2B5EF4-FFF2-40B4-BE49-F238E27FC236}">
                <a16:creationId xmlns:a16="http://schemas.microsoft.com/office/drawing/2014/main" id="{EC10B870-6C05-3058-3DAC-A03B72A8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9681" y="1569387"/>
            <a:ext cx="365760" cy="365760"/>
          </a:xfrm>
          <a:prstGeom prst="rect">
            <a:avLst/>
          </a:prstGeom>
        </p:spPr>
      </p:pic>
      <p:grpSp>
        <p:nvGrpSpPr>
          <p:cNvPr id="386" name="Group 54">
            <a:extLst>
              <a:ext uri="{FF2B5EF4-FFF2-40B4-BE49-F238E27FC236}">
                <a16:creationId xmlns:a16="http://schemas.microsoft.com/office/drawing/2014/main" id="{AF4DCF4A-88F3-6558-8EA6-EF2012D1E5F7}"/>
              </a:ext>
            </a:extLst>
          </p:cNvPr>
          <p:cNvGrpSpPr/>
          <p:nvPr/>
        </p:nvGrpSpPr>
        <p:grpSpPr>
          <a:xfrm>
            <a:off x="281899" y="2710484"/>
            <a:ext cx="2236655" cy="573024"/>
            <a:chOff x="314327" y="1389556"/>
            <a:chExt cx="1677491" cy="365761"/>
          </a:xfrm>
        </p:grpSpPr>
        <p:sp>
          <p:nvSpPr>
            <p:cNvPr id="387" name="TextBox 212">
              <a:extLst>
                <a:ext uri="{FF2B5EF4-FFF2-40B4-BE49-F238E27FC236}">
                  <a16:creationId xmlns:a16="http://schemas.microsoft.com/office/drawing/2014/main" id="{C18DD0A1-7E0B-0223-08B8-F19D30315724}"/>
                </a:ext>
              </a:extLst>
            </p:cNvPr>
            <p:cNvSpPr txBox="1"/>
            <p:nvPr/>
          </p:nvSpPr>
          <p:spPr>
            <a:xfrm>
              <a:off x="347869" y="138955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s-ES"/>
                <a:t>5-FU 5%</a:t>
              </a:r>
              <a:r>
                <a:rPr lang="es-ES" baseline="30000"/>
                <a:t>2</a:t>
              </a:r>
            </a:p>
          </p:txBody>
        </p:sp>
        <p:sp>
          <p:nvSpPr>
            <p:cNvPr id="388" name="Rectangle: Top Corners Rounded 233">
              <a:extLst>
                <a:ext uri="{FF2B5EF4-FFF2-40B4-BE49-F238E27FC236}">
                  <a16:creationId xmlns:a16="http://schemas.microsoft.com/office/drawing/2014/main" id="{8B6DFC5F-FC43-E0ED-5A0B-4CA915C01249}"/>
                </a:ext>
              </a:extLst>
            </p:cNvPr>
            <p:cNvSpPr/>
            <p:nvPr/>
          </p:nvSpPr>
          <p:spPr>
            <a:xfrm rot="16200000">
              <a:off x="163451" y="1540433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89" name="Group 55">
            <a:extLst>
              <a:ext uri="{FF2B5EF4-FFF2-40B4-BE49-F238E27FC236}">
                <a16:creationId xmlns:a16="http://schemas.microsoft.com/office/drawing/2014/main" id="{D48CCC3B-3F6E-1FFA-A2C5-AA4D63CFF590}"/>
              </a:ext>
            </a:extLst>
          </p:cNvPr>
          <p:cNvGrpSpPr/>
          <p:nvPr/>
        </p:nvGrpSpPr>
        <p:grpSpPr>
          <a:xfrm>
            <a:off x="281897" y="3334253"/>
            <a:ext cx="2236656" cy="573024"/>
            <a:chOff x="314326" y="1792193"/>
            <a:chExt cx="1677492" cy="365761"/>
          </a:xfrm>
        </p:grpSpPr>
        <p:sp>
          <p:nvSpPr>
            <p:cNvPr id="390" name="TextBox 210">
              <a:extLst>
                <a:ext uri="{FF2B5EF4-FFF2-40B4-BE49-F238E27FC236}">
                  <a16:creationId xmlns:a16="http://schemas.microsoft.com/office/drawing/2014/main" id="{52FC2EDF-9A7F-3B22-84B5-DCA4948A0207}"/>
                </a:ext>
              </a:extLst>
            </p:cNvPr>
            <p:cNvSpPr txBox="1"/>
            <p:nvPr/>
          </p:nvSpPr>
          <p:spPr>
            <a:xfrm>
              <a:off x="347869" y="1792194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Diclofenaco</a:t>
              </a:r>
              <a:r>
                <a:rPr lang="en-GB" baseline="30000"/>
                <a:t>3</a:t>
              </a:r>
            </a:p>
          </p:txBody>
        </p:sp>
        <p:sp>
          <p:nvSpPr>
            <p:cNvPr id="391" name="Rectangle: Top Corners Rounded 211">
              <a:extLst>
                <a:ext uri="{FF2B5EF4-FFF2-40B4-BE49-F238E27FC236}">
                  <a16:creationId xmlns:a16="http://schemas.microsoft.com/office/drawing/2014/main" id="{46FA5CDE-37CF-B68F-F84B-A8AA58AFD929}"/>
                </a:ext>
              </a:extLst>
            </p:cNvPr>
            <p:cNvSpPr/>
            <p:nvPr/>
          </p:nvSpPr>
          <p:spPr>
            <a:xfrm rot="16200000">
              <a:off x="163450" y="1943069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92" name="Group 56">
            <a:extLst>
              <a:ext uri="{FF2B5EF4-FFF2-40B4-BE49-F238E27FC236}">
                <a16:creationId xmlns:a16="http://schemas.microsoft.com/office/drawing/2014/main" id="{DC4768BE-19B2-444A-05AB-6A7360EEC49F}"/>
              </a:ext>
            </a:extLst>
          </p:cNvPr>
          <p:cNvGrpSpPr/>
          <p:nvPr/>
        </p:nvGrpSpPr>
        <p:grpSpPr>
          <a:xfrm>
            <a:off x="281896" y="3958023"/>
            <a:ext cx="2236659" cy="573024"/>
            <a:chOff x="314325" y="2194832"/>
            <a:chExt cx="1677494" cy="365760"/>
          </a:xfrm>
        </p:grpSpPr>
        <p:sp>
          <p:nvSpPr>
            <p:cNvPr id="393" name="TextBox 205">
              <a:extLst>
                <a:ext uri="{FF2B5EF4-FFF2-40B4-BE49-F238E27FC236}">
                  <a16:creationId xmlns:a16="http://schemas.microsoft.com/office/drawing/2014/main" id="{47851E4C-E270-CCE9-6B0E-E7517CD9720E}"/>
                </a:ext>
              </a:extLst>
            </p:cNvPr>
            <p:cNvSpPr txBox="1"/>
            <p:nvPr/>
          </p:nvSpPr>
          <p:spPr>
            <a:xfrm>
              <a:off x="347869" y="2194832"/>
              <a:ext cx="1643950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Imiquimod</a:t>
              </a:r>
              <a:r>
                <a:rPr lang="en-GB" baseline="30000"/>
                <a:t>4</a:t>
              </a:r>
            </a:p>
          </p:txBody>
        </p:sp>
        <p:sp>
          <p:nvSpPr>
            <p:cNvPr id="394" name="Rectangle: Top Corners Rounded 209">
              <a:extLst>
                <a:ext uri="{FF2B5EF4-FFF2-40B4-BE49-F238E27FC236}">
                  <a16:creationId xmlns:a16="http://schemas.microsoft.com/office/drawing/2014/main" id="{CBA1E5C9-06E7-D33E-8E5B-662BCEB48640}"/>
                </a:ext>
              </a:extLst>
            </p:cNvPr>
            <p:cNvSpPr/>
            <p:nvPr/>
          </p:nvSpPr>
          <p:spPr>
            <a:xfrm rot="16200000">
              <a:off x="163449" y="2345708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95" name="Group 57">
            <a:extLst>
              <a:ext uri="{FF2B5EF4-FFF2-40B4-BE49-F238E27FC236}">
                <a16:creationId xmlns:a16="http://schemas.microsoft.com/office/drawing/2014/main" id="{280E55DD-FD54-85E6-651D-A3B3C403BE6C}"/>
              </a:ext>
            </a:extLst>
          </p:cNvPr>
          <p:cNvGrpSpPr/>
          <p:nvPr/>
        </p:nvGrpSpPr>
        <p:grpSpPr>
          <a:xfrm>
            <a:off x="281897" y="4581792"/>
            <a:ext cx="2236657" cy="573024"/>
            <a:chOff x="314325" y="2597470"/>
            <a:chExt cx="1677493" cy="365760"/>
          </a:xfrm>
        </p:grpSpPr>
        <p:sp>
          <p:nvSpPr>
            <p:cNvPr id="396" name="TextBox 203">
              <a:extLst>
                <a:ext uri="{FF2B5EF4-FFF2-40B4-BE49-F238E27FC236}">
                  <a16:creationId xmlns:a16="http://schemas.microsoft.com/office/drawing/2014/main" id="{FC3114BF-AD8C-1C83-7437-79F8A6C3F413}"/>
                </a:ext>
              </a:extLst>
            </p:cNvPr>
            <p:cNvSpPr txBox="1"/>
            <p:nvPr/>
          </p:nvSpPr>
          <p:spPr>
            <a:xfrm>
              <a:off x="347869" y="2597470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 err="1"/>
                <a:t>Terapia</a:t>
              </a:r>
              <a:r>
                <a:rPr lang="en-GB"/>
                <a:t> fotodinámica</a:t>
              </a:r>
              <a:r>
                <a:rPr lang="en-GB" baseline="30000"/>
                <a:t>5</a:t>
              </a:r>
            </a:p>
          </p:txBody>
        </p:sp>
        <p:sp>
          <p:nvSpPr>
            <p:cNvPr id="397" name="Rectangle: Top Corners Rounded 204">
              <a:extLst>
                <a:ext uri="{FF2B5EF4-FFF2-40B4-BE49-F238E27FC236}">
                  <a16:creationId xmlns:a16="http://schemas.microsoft.com/office/drawing/2014/main" id="{7BA6E50D-4255-A223-CAD2-9FBA28F44C00}"/>
                </a:ext>
              </a:extLst>
            </p:cNvPr>
            <p:cNvSpPr/>
            <p:nvPr/>
          </p:nvSpPr>
          <p:spPr>
            <a:xfrm rot="16200000">
              <a:off x="163449" y="2748346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98" name="Group 58">
            <a:extLst>
              <a:ext uri="{FF2B5EF4-FFF2-40B4-BE49-F238E27FC236}">
                <a16:creationId xmlns:a16="http://schemas.microsoft.com/office/drawing/2014/main" id="{D8ABC086-BD58-6B63-EF3E-2BAF9269BD62}"/>
              </a:ext>
            </a:extLst>
          </p:cNvPr>
          <p:cNvGrpSpPr/>
          <p:nvPr/>
        </p:nvGrpSpPr>
        <p:grpSpPr>
          <a:xfrm>
            <a:off x="2428462" y="2712603"/>
            <a:ext cx="1767837" cy="568788"/>
            <a:chOff x="1924249" y="1389555"/>
            <a:chExt cx="1325878" cy="426591"/>
          </a:xfrm>
        </p:grpSpPr>
        <p:sp>
          <p:nvSpPr>
            <p:cNvPr id="399" name="TextBox 187">
              <a:extLst>
                <a:ext uri="{FF2B5EF4-FFF2-40B4-BE49-F238E27FC236}">
                  <a16:creationId xmlns:a16="http://schemas.microsoft.com/office/drawing/2014/main" id="{36B6204F-3BD9-1256-2EEE-C44E2122BF76}"/>
                </a:ext>
              </a:extLst>
            </p:cNvPr>
            <p:cNvSpPr txBox="1"/>
            <p:nvPr/>
          </p:nvSpPr>
          <p:spPr>
            <a:xfrm>
              <a:off x="1924249" y="1389555"/>
              <a:ext cx="1325878" cy="426591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grpSp>
          <p:nvGrpSpPr>
            <p:cNvPr id="400" name="Group 188">
              <a:extLst>
                <a:ext uri="{FF2B5EF4-FFF2-40B4-BE49-F238E27FC236}">
                  <a16:creationId xmlns:a16="http://schemas.microsoft.com/office/drawing/2014/main" id="{8E80B253-23A3-DB4A-1FA5-6724EEE11597}"/>
                </a:ext>
              </a:extLst>
            </p:cNvPr>
            <p:cNvGrpSpPr/>
            <p:nvPr/>
          </p:nvGrpSpPr>
          <p:grpSpPr>
            <a:xfrm>
              <a:off x="2019170" y="1511410"/>
              <a:ext cx="1009679" cy="182880"/>
              <a:chOff x="-2439824" y="3298619"/>
              <a:chExt cx="1009679" cy="182880"/>
            </a:xfrm>
          </p:grpSpPr>
          <p:sp>
            <p:nvSpPr>
              <p:cNvPr id="401" name="Oval 189">
                <a:extLst>
                  <a:ext uri="{FF2B5EF4-FFF2-40B4-BE49-F238E27FC236}">
                    <a16:creationId xmlns:a16="http://schemas.microsoft.com/office/drawing/2014/main" id="{24BA226E-3B2B-2D47-387D-90B4163FCC55}"/>
                  </a:ext>
                </a:extLst>
              </p:cNvPr>
              <p:cNvSpPr/>
              <p:nvPr/>
            </p:nvSpPr>
            <p:spPr>
              <a:xfrm>
                <a:off x="-2439824" y="3321479"/>
                <a:ext cx="137160" cy="13716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333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2" name="TextBox 190">
                <a:extLst>
                  <a:ext uri="{FF2B5EF4-FFF2-40B4-BE49-F238E27FC236}">
                    <a16:creationId xmlns:a16="http://schemas.microsoft.com/office/drawing/2014/main" id="{71321A3D-7B19-9B6A-AAAF-760D4EBCC727}"/>
                  </a:ext>
                </a:extLst>
              </p:cNvPr>
              <p:cNvSpPr txBox="1"/>
              <p:nvPr/>
            </p:nvSpPr>
            <p:spPr>
              <a:xfrm>
                <a:off x="-2247998" y="3298619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1-2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veces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a día</a:t>
                </a:r>
              </a:p>
            </p:txBody>
          </p:sp>
        </p:grpSp>
      </p:grpSp>
      <p:grpSp>
        <p:nvGrpSpPr>
          <p:cNvPr id="403" name="Group 63">
            <a:extLst>
              <a:ext uri="{FF2B5EF4-FFF2-40B4-BE49-F238E27FC236}">
                <a16:creationId xmlns:a16="http://schemas.microsoft.com/office/drawing/2014/main" id="{5E41382B-F135-3042-EA4E-CE1AEE5A9E6F}"/>
              </a:ext>
            </a:extLst>
          </p:cNvPr>
          <p:cNvGrpSpPr/>
          <p:nvPr/>
        </p:nvGrpSpPr>
        <p:grpSpPr>
          <a:xfrm>
            <a:off x="2428462" y="3334252"/>
            <a:ext cx="1767837" cy="573027"/>
            <a:chOff x="1924249" y="1357551"/>
            <a:chExt cx="1325878" cy="429770"/>
          </a:xfrm>
        </p:grpSpPr>
        <p:sp>
          <p:nvSpPr>
            <p:cNvPr id="404" name="TextBox 131">
              <a:extLst>
                <a:ext uri="{FF2B5EF4-FFF2-40B4-BE49-F238E27FC236}">
                  <a16:creationId xmlns:a16="http://schemas.microsoft.com/office/drawing/2014/main" id="{8176E155-89C2-A608-C9C5-FFD6FA7B40A8}"/>
                </a:ext>
              </a:extLst>
            </p:cNvPr>
            <p:cNvSpPr txBox="1"/>
            <p:nvPr/>
          </p:nvSpPr>
          <p:spPr>
            <a:xfrm>
              <a:off x="1924249" y="1357551"/>
              <a:ext cx="1325878" cy="429770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grpSp>
          <p:nvGrpSpPr>
            <p:cNvPr id="405" name="Group 132">
              <a:extLst>
                <a:ext uri="{FF2B5EF4-FFF2-40B4-BE49-F238E27FC236}">
                  <a16:creationId xmlns:a16="http://schemas.microsoft.com/office/drawing/2014/main" id="{CE5C84DF-96B4-0C85-9692-21B340A6CE67}"/>
                </a:ext>
              </a:extLst>
            </p:cNvPr>
            <p:cNvGrpSpPr/>
            <p:nvPr/>
          </p:nvGrpSpPr>
          <p:grpSpPr>
            <a:xfrm>
              <a:off x="2019170" y="1480996"/>
              <a:ext cx="1009679" cy="182880"/>
              <a:chOff x="-2439824" y="3268205"/>
              <a:chExt cx="1009679" cy="182880"/>
            </a:xfrm>
          </p:grpSpPr>
          <p:sp>
            <p:nvSpPr>
              <p:cNvPr id="406" name="Oval 133">
                <a:extLst>
                  <a:ext uri="{FF2B5EF4-FFF2-40B4-BE49-F238E27FC236}">
                    <a16:creationId xmlns:a16="http://schemas.microsoft.com/office/drawing/2014/main" id="{3FC910E1-EB4F-4C51-B58F-D0F686ABF0B1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333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7" name="TextBox 134">
                <a:extLst>
                  <a:ext uri="{FF2B5EF4-FFF2-40B4-BE49-F238E27FC236}">
                    <a16:creationId xmlns:a16="http://schemas.microsoft.com/office/drawing/2014/main" id="{2FFF6F7A-77BB-797B-2D4A-8901257C2994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2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veces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al día</a:t>
                </a:r>
              </a:p>
            </p:txBody>
          </p:sp>
        </p:grpSp>
      </p:grpSp>
      <p:grpSp>
        <p:nvGrpSpPr>
          <p:cNvPr id="408" name="Group 68">
            <a:extLst>
              <a:ext uri="{FF2B5EF4-FFF2-40B4-BE49-F238E27FC236}">
                <a16:creationId xmlns:a16="http://schemas.microsoft.com/office/drawing/2014/main" id="{128B26F0-AC97-5933-2E36-D73C0D63D5FB}"/>
              </a:ext>
            </a:extLst>
          </p:cNvPr>
          <p:cNvGrpSpPr/>
          <p:nvPr/>
        </p:nvGrpSpPr>
        <p:grpSpPr>
          <a:xfrm>
            <a:off x="2428460" y="3958023"/>
            <a:ext cx="1981812" cy="573024"/>
            <a:chOff x="1924249" y="1357552"/>
            <a:chExt cx="1610521" cy="429768"/>
          </a:xfrm>
        </p:grpSpPr>
        <p:sp>
          <p:nvSpPr>
            <p:cNvPr id="409" name="TextBox 110">
              <a:extLst>
                <a:ext uri="{FF2B5EF4-FFF2-40B4-BE49-F238E27FC236}">
                  <a16:creationId xmlns:a16="http://schemas.microsoft.com/office/drawing/2014/main" id="{8ECACCC7-2E63-BB1C-99C5-4ACFFDC89FE9}"/>
                </a:ext>
              </a:extLst>
            </p:cNvPr>
            <p:cNvSpPr txBox="1"/>
            <p:nvPr/>
          </p:nvSpPr>
          <p:spPr>
            <a:xfrm>
              <a:off x="1924249" y="1357552"/>
              <a:ext cx="1325878" cy="42976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grpSp>
          <p:nvGrpSpPr>
            <p:cNvPr id="410" name="Group 111">
              <a:extLst>
                <a:ext uri="{FF2B5EF4-FFF2-40B4-BE49-F238E27FC236}">
                  <a16:creationId xmlns:a16="http://schemas.microsoft.com/office/drawing/2014/main" id="{254837CB-CB9B-1B61-F001-4D014BFB4DAC}"/>
                </a:ext>
              </a:extLst>
            </p:cNvPr>
            <p:cNvGrpSpPr/>
            <p:nvPr/>
          </p:nvGrpSpPr>
          <p:grpSpPr>
            <a:xfrm>
              <a:off x="2019170" y="1480996"/>
              <a:ext cx="1515600" cy="306324"/>
              <a:chOff x="-2439824" y="3268205"/>
              <a:chExt cx="1515600" cy="306324"/>
            </a:xfrm>
          </p:grpSpPr>
          <p:sp>
            <p:nvSpPr>
              <p:cNvPr id="411" name="Oval 112">
                <a:extLst>
                  <a:ext uri="{FF2B5EF4-FFF2-40B4-BE49-F238E27FC236}">
                    <a16:creationId xmlns:a16="http://schemas.microsoft.com/office/drawing/2014/main" id="{B72DAD3B-DA77-C569-178D-E763BC86F56B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333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" name="TextBox 113">
                <a:extLst>
                  <a:ext uri="{FF2B5EF4-FFF2-40B4-BE49-F238E27FC236}">
                    <a16:creationId xmlns:a16="http://schemas.microsoft.com/office/drawing/2014/main" id="{7C381707-43EA-E05A-5486-2FB7DD32A437}"/>
                  </a:ext>
                </a:extLst>
              </p:cNvPr>
              <p:cNvSpPr txBox="1"/>
              <p:nvPr/>
            </p:nvSpPr>
            <p:spPr>
              <a:xfrm>
                <a:off x="-2247999" y="3268205"/>
                <a:ext cx="1323775" cy="306324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1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vez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al día (3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veces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por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semana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)</a:t>
                </a:r>
              </a:p>
            </p:txBody>
          </p:sp>
        </p:grpSp>
      </p:grpSp>
      <p:grpSp>
        <p:nvGrpSpPr>
          <p:cNvPr id="413" name="Group 73">
            <a:extLst>
              <a:ext uri="{FF2B5EF4-FFF2-40B4-BE49-F238E27FC236}">
                <a16:creationId xmlns:a16="http://schemas.microsoft.com/office/drawing/2014/main" id="{1CCDC5FE-9003-C8D9-5966-3BCDC172D8B9}"/>
              </a:ext>
            </a:extLst>
          </p:cNvPr>
          <p:cNvGrpSpPr/>
          <p:nvPr/>
        </p:nvGrpSpPr>
        <p:grpSpPr>
          <a:xfrm>
            <a:off x="2428462" y="4579318"/>
            <a:ext cx="1767837" cy="577973"/>
            <a:chOff x="1924249" y="1355696"/>
            <a:chExt cx="1325878" cy="433480"/>
          </a:xfrm>
        </p:grpSpPr>
        <p:sp>
          <p:nvSpPr>
            <p:cNvPr id="414" name="TextBox 92">
              <a:extLst>
                <a:ext uri="{FF2B5EF4-FFF2-40B4-BE49-F238E27FC236}">
                  <a16:creationId xmlns:a16="http://schemas.microsoft.com/office/drawing/2014/main" id="{0B3B5BEF-A939-25FB-3336-8541538E4E38}"/>
                </a:ext>
              </a:extLst>
            </p:cNvPr>
            <p:cNvSpPr txBox="1"/>
            <p:nvPr/>
          </p:nvSpPr>
          <p:spPr>
            <a:xfrm>
              <a:off x="1924249" y="1355696"/>
              <a:ext cx="1325878" cy="433480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grpSp>
          <p:nvGrpSpPr>
            <p:cNvPr id="415" name="Group 93">
              <a:extLst>
                <a:ext uri="{FF2B5EF4-FFF2-40B4-BE49-F238E27FC236}">
                  <a16:creationId xmlns:a16="http://schemas.microsoft.com/office/drawing/2014/main" id="{0E3FDE0D-6665-AE37-6257-A0FEBF7F51AD}"/>
                </a:ext>
              </a:extLst>
            </p:cNvPr>
            <p:cNvGrpSpPr/>
            <p:nvPr/>
          </p:nvGrpSpPr>
          <p:grpSpPr>
            <a:xfrm>
              <a:off x="2019170" y="1480996"/>
              <a:ext cx="1009679" cy="182880"/>
              <a:chOff x="-2439824" y="3268205"/>
              <a:chExt cx="1009679" cy="182880"/>
            </a:xfrm>
          </p:grpSpPr>
          <p:sp>
            <p:nvSpPr>
              <p:cNvPr id="416" name="Oval 94">
                <a:extLst>
                  <a:ext uri="{FF2B5EF4-FFF2-40B4-BE49-F238E27FC236}">
                    <a16:creationId xmlns:a16="http://schemas.microsoft.com/office/drawing/2014/main" id="{00C417EF-80C6-F56D-FF6E-578F40DD805E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7" name="TextBox 95">
                <a:extLst>
                  <a:ext uri="{FF2B5EF4-FFF2-40B4-BE49-F238E27FC236}">
                    <a16:creationId xmlns:a16="http://schemas.microsoft.com/office/drawing/2014/main" id="{52F5BFA2-9F4D-B36D-F60F-A7EBFB531786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Una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sesión</a:t>
                </a:r>
                <a:endParaRPr lang="en-US" sz="1333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</p:grpSp>
      <p:grpSp>
        <p:nvGrpSpPr>
          <p:cNvPr id="418" name="Group 235">
            <a:extLst>
              <a:ext uri="{FF2B5EF4-FFF2-40B4-BE49-F238E27FC236}">
                <a16:creationId xmlns:a16="http://schemas.microsoft.com/office/drawing/2014/main" id="{33326FCA-5BEE-2CD8-500F-CDEAC04A641D}"/>
              </a:ext>
            </a:extLst>
          </p:cNvPr>
          <p:cNvGrpSpPr/>
          <p:nvPr/>
        </p:nvGrpSpPr>
        <p:grpSpPr>
          <a:xfrm>
            <a:off x="281897" y="2096813"/>
            <a:ext cx="2236656" cy="573024"/>
            <a:chOff x="314326" y="3402746"/>
            <a:chExt cx="1677492" cy="365760"/>
          </a:xfrm>
        </p:grpSpPr>
        <p:sp>
          <p:nvSpPr>
            <p:cNvPr id="419" name="TextBox 323">
              <a:extLst>
                <a:ext uri="{FF2B5EF4-FFF2-40B4-BE49-F238E27FC236}">
                  <a16:creationId xmlns:a16="http://schemas.microsoft.com/office/drawing/2014/main" id="{AD4EF524-22FD-525D-FB9B-A9025DDD7F08}"/>
                </a:ext>
              </a:extLst>
            </p:cNvPr>
            <p:cNvSpPr txBox="1"/>
            <p:nvPr/>
          </p:nvSpPr>
          <p:spPr>
            <a:xfrm>
              <a:off x="347869" y="340274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Tirbanibulina</a:t>
              </a:r>
              <a:r>
                <a:rPr lang="en-GB" baseline="30000"/>
                <a:t>1</a:t>
              </a:r>
            </a:p>
          </p:txBody>
        </p:sp>
        <p:sp>
          <p:nvSpPr>
            <p:cNvPr id="420" name="Rectangle: Top Corners Rounded 324">
              <a:extLst>
                <a:ext uri="{FF2B5EF4-FFF2-40B4-BE49-F238E27FC236}">
                  <a16:creationId xmlns:a16="http://schemas.microsoft.com/office/drawing/2014/main" id="{550ADDB8-24C2-1F8F-74C1-491C1C5224A1}"/>
                </a:ext>
              </a:extLst>
            </p:cNvPr>
            <p:cNvSpPr/>
            <p:nvPr/>
          </p:nvSpPr>
          <p:spPr>
            <a:xfrm rot="16200000">
              <a:off x="163450" y="3553622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421" name="Group 236">
            <a:extLst>
              <a:ext uri="{FF2B5EF4-FFF2-40B4-BE49-F238E27FC236}">
                <a16:creationId xmlns:a16="http://schemas.microsoft.com/office/drawing/2014/main" id="{57EDC5A3-538E-C282-9003-8FEBBAEA0F7A}"/>
              </a:ext>
            </a:extLst>
          </p:cNvPr>
          <p:cNvGrpSpPr/>
          <p:nvPr/>
        </p:nvGrpSpPr>
        <p:grpSpPr>
          <a:xfrm>
            <a:off x="2428462" y="2101047"/>
            <a:ext cx="1767837" cy="559608"/>
            <a:chOff x="1924249" y="3728163"/>
            <a:chExt cx="1325878" cy="419706"/>
          </a:xfrm>
        </p:grpSpPr>
        <p:sp>
          <p:nvSpPr>
            <p:cNvPr id="422" name="TextBox 315">
              <a:extLst>
                <a:ext uri="{FF2B5EF4-FFF2-40B4-BE49-F238E27FC236}">
                  <a16:creationId xmlns:a16="http://schemas.microsoft.com/office/drawing/2014/main" id="{E4EFDA02-40E8-2A08-C5D4-01407682225B}"/>
                </a:ext>
              </a:extLst>
            </p:cNvPr>
            <p:cNvSpPr txBox="1"/>
            <p:nvPr/>
          </p:nvSpPr>
          <p:spPr>
            <a:xfrm>
              <a:off x="1924249" y="3728163"/>
              <a:ext cx="1325878" cy="419706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grpSp>
          <p:nvGrpSpPr>
            <p:cNvPr id="423" name="Group 316">
              <a:extLst>
                <a:ext uri="{FF2B5EF4-FFF2-40B4-BE49-F238E27FC236}">
                  <a16:creationId xmlns:a16="http://schemas.microsoft.com/office/drawing/2014/main" id="{F8859778-9128-40F5-0846-D2EBA664AEF8}"/>
                </a:ext>
              </a:extLst>
            </p:cNvPr>
            <p:cNvGrpSpPr/>
            <p:nvPr/>
          </p:nvGrpSpPr>
          <p:grpSpPr>
            <a:xfrm>
              <a:off x="2019170" y="3846576"/>
              <a:ext cx="1009679" cy="182880"/>
              <a:chOff x="-2439824" y="3268205"/>
              <a:chExt cx="1009679" cy="182880"/>
            </a:xfrm>
          </p:grpSpPr>
          <p:sp>
            <p:nvSpPr>
              <p:cNvPr id="424" name="Oval 320">
                <a:extLst>
                  <a:ext uri="{FF2B5EF4-FFF2-40B4-BE49-F238E27FC236}">
                    <a16:creationId xmlns:a16="http://schemas.microsoft.com/office/drawing/2014/main" id="{24030B52-F10A-138A-9065-4BFB7593CB89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333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5" name="TextBox 321">
                <a:extLst>
                  <a:ext uri="{FF2B5EF4-FFF2-40B4-BE49-F238E27FC236}">
                    <a16:creationId xmlns:a16="http://schemas.microsoft.com/office/drawing/2014/main" id="{C8F896CE-F909-BF5A-56BB-426FE649E94C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1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vez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al día</a:t>
                </a:r>
              </a:p>
            </p:txBody>
          </p:sp>
        </p:grpSp>
      </p:grpSp>
      <p:grpSp>
        <p:nvGrpSpPr>
          <p:cNvPr id="426" name="Group 8">
            <a:extLst>
              <a:ext uri="{FF2B5EF4-FFF2-40B4-BE49-F238E27FC236}">
                <a16:creationId xmlns:a16="http://schemas.microsoft.com/office/drawing/2014/main" id="{948F8ACE-1061-5908-05B8-79363F457A22}"/>
              </a:ext>
            </a:extLst>
          </p:cNvPr>
          <p:cNvGrpSpPr/>
          <p:nvPr/>
        </p:nvGrpSpPr>
        <p:grpSpPr>
          <a:xfrm>
            <a:off x="4344643" y="1447467"/>
            <a:ext cx="1767840" cy="3805036"/>
            <a:chOff x="3327932" y="1085600"/>
            <a:chExt cx="1325880" cy="2853777"/>
          </a:xfrm>
        </p:grpSpPr>
        <p:grpSp>
          <p:nvGrpSpPr>
            <p:cNvPr id="427" name="Group 33">
              <a:extLst>
                <a:ext uri="{FF2B5EF4-FFF2-40B4-BE49-F238E27FC236}">
                  <a16:creationId xmlns:a16="http://schemas.microsoft.com/office/drawing/2014/main" id="{A91CEF1F-A16B-C703-675C-F46A2B676DCB}"/>
                </a:ext>
              </a:extLst>
            </p:cNvPr>
            <p:cNvGrpSpPr/>
            <p:nvPr/>
          </p:nvGrpSpPr>
          <p:grpSpPr>
            <a:xfrm>
              <a:off x="3327932" y="1085600"/>
              <a:ext cx="1325880" cy="2853777"/>
              <a:chOff x="2240730" y="2858913"/>
              <a:chExt cx="5507006" cy="2853777"/>
            </a:xfrm>
          </p:grpSpPr>
          <p:sp>
            <p:nvSpPr>
              <p:cNvPr id="454" name="Rectángulo 10">
                <a:extLst>
                  <a:ext uri="{FF2B5EF4-FFF2-40B4-BE49-F238E27FC236}">
                    <a16:creationId xmlns:a16="http://schemas.microsoft.com/office/drawing/2014/main" id="{E023FFCF-16A9-9172-4087-6769D626C803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algn="ctr" defTabSz="1219170">
                  <a:defRPr/>
                </a:pPr>
                <a:endParaRPr lang="en-GB" sz="1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ángulo 11">
                <a:extLst>
                  <a:ext uri="{FF2B5EF4-FFF2-40B4-BE49-F238E27FC236}">
                    <a16:creationId xmlns:a16="http://schemas.microsoft.com/office/drawing/2014/main" id="{4E7AC1CD-D058-A0E9-8D1E-A37BBB640A3B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defTabSz="1219170">
                  <a:defRPr/>
                </a:pPr>
                <a:r>
                  <a:rPr lang="en-GB" sz="1333" b="1" err="1">
                    <a:solidFill>
                      <a:schemeClr val="bg1"/>
                    </a:solidFill>
                    <a:latin typeface="Arial (Body)"/>
                  </a:rPr>
                  <a:t>Tratamiento</a:t>
                </a:r>
                <a:r>
                  <a:rPr lang="en-GB" sz="1333" b="1">
                    <a:solidFill>
                      <a:schemeClr val="bg1"/>
                    </a:solidFill>
                    <a:latin typeface="Arial (Body)"/>
                  </a:rPr>
                  <a:t> en consulta</a:t>
                </a:r>
              </a:p>
            </p:txBody>
          </p:sp>
        </p:grpSp>
        <p:pic>
          <p:nvPicPr>
            <p:cNvPr id="428" name="Graphic 34" descr="Doctor female with solid fill">
              <a:extLst>
                <a:ext uri="{FF2B5EF4-FFF2-40B4-BE49-F238E27FC236}">
                  <a16:creationId xmlns:a16="http://schemas.microsoft.com/office/drawing/2014/main" id="{DBCE7E05-46DB-D9A1-3FF8-1CC249A3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86417" y="1173064"/>
              <a:ext cx="274320" cy="274320"/>
            </a:xfrm>
            <a:prstGeom prst="rect">
              <a:avLst/>
            </a:prstGeom>
          </p:spPr>
        </p:pic>
        <p:grpSp>
          <p:nvGrpSpPr>
            <p:cNvPr id="429" name="Group 59">
              <a:extLst>
                <a:ext uri="{FF2B5EF4-FFF2-40B4-BE49-F238E27FC236}">
                  <a16:creationId xmlns:a16="http://schemas.microsoft.com/office/drawing/2014/main" id="{0B34FE8C-F84E-E348-3CC3-2146E5C91B80}"/>
                </a:ext>
              </a:extLst>
            </p:cNvPr>
            <p:cNvGrpSpPr/>
            <p:nvPr/>
          </p:nvGrpSpPr>
          <p:grpSpPr>
            <a:xfrm>
              <a:off x="3327932" y="2034452"/>
              <a:ext cx="1325878" cy="426591"/>
              <a:chOff x="1924249" y="1389555"/>
              <a:chExt cx="1325878" cy="426591"/>
            </a:xfrm>
          </p:grpSpPr>
          <p:sp>
            <p:nvSpPr>
              <p:cNvPr id="450" name="TextBox 183">
                <a:extLst>
                  <a:ext uri="{FF2B5EF4-FFF2-40B4-BE49-F238E27FC236}">
                    <a16:creationId xmlns:a16="http://schemas.microsoft.com/office/drawing/2014/main" id="{CEF4C83F-A5E5-05CE-D287-6D7486F30AFC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51" name="Group 184">
                <a:extLst>
                  <a:ext uri="{FF2B5EF4-FFF2-40B4-BE49-F238E27FC236}">
                    <a16:creationId xmlns:a16="http://schemas.microsoft.com/office/drawing/2014/main" id="{13EA0F33-19AE-303B-7A1D-F089A5E692FF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452" name="Oval 185">
                  <a:extLst>
                    <a:ext uri="{FF2B5EF4-FFF2-40B4-BE49-F238E27FC236}">
                      <a16:creationId xmlns:a16="http://schemas.microsoft.com/office/drawing/2014/main" id="{86BEEB8C-8531-44A2-04AC-254F44077995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53" name="TextBox 186">
                  <a:extLst>
                    <a:ext uri="{FF2B5EF4-FFF2-40B4-BE49-F238E27FC236}">
                      <a16:creationId xmlns:a16="http://schemas.microsoft.com/office/drawing/2014/main" id="{BC2BF676-5BBC-0DEE-9676-A54D661FE60F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No</a:t>
                  </a:r>
                </a:p>
              </p:txBody>
            </p:sp>
          </p:grpSp>
        </p:grpSp>
        <p:grpSp>
          <p:nvGrpSpPr>
            <p:cNvPr id="430" name="Group 64">
              <a:extLst>
                <a:ext uri="{FF2B5EF4-FFF2-40B4-BE49-F238E27FC236}">
                  <a16:creationId xmlns:a16="http://schemas.microsoft.com/office/drawing/2014/main" id="{9DE11096-C069-723C-587C-AFC2773A9269}"/>
                </a:ext>
              </a:extLst>
            </p:cNvPr>
            <p:cNvGrpSpPr/>
            <p:nvPr/>
          </p:nvGrpSpPr>
          <p:grpSpPr>
            <a:xfrm>
              <a:off x="3327932" y="2500689"/>
              <a:ext cx="1325878" cy="429770"/>
              <a:chOff x="1924249" y="1357551"/>
              <a:chExt cx="1325878" cy="429770"/>
            </a:xfrm>
          </p:grpSpPr>
          <p:sp>
            <p:nvSpPr>
              <p:cNvPr id="446" name="TextBox 127">
                <a:extLst>
                  <a:ext uri="{FF2B5EF4-FFF2-40B4-BE49-F238E27FC236}">
                    <a16:creationId xmlns:a16="http://schemas.microsoft.com/office/drawing/2014/main" id="{DD168528-F9A5-AAC4-CD02-8C52CE9D9F61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47" name="Group 128">
                <a:extLst>
                  <a:ext uri="{FF2B5EF4-FFF2-40B4-BE49-F238E27FC236}">
                    <a16:creationId xmlns:a16="http://schemas.microsoft.com/office/drawing/2014/main" id="{B0854A75-A2F3-FC9A-0828-D9FC947D647C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48" name="Oval 129">
                  <a:extLst>
                    <a:ext uri="{FF2B5EF4-FFF2-40B4-BE49-F238E27FC236}">
                      <a16:creationId xmlns:a16="http://schemas.microsoft.com/office/drawing/2014/main" id="{D6F5980B-B662-3E72-37F8-88C765AAEA90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49" name="TextBox 130">
                  <a:extLst>
                    <a:ext uri="{FF2B5EF4-FFF2-40B4-BE49-F238E27FC236}">
                      <a16:creationId xmlns:a16="http://schemas.microsoft.com/office/drawing/2014/main" id="{6AB9D24B-E61F-B92F-21DD-437C5F004FAC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No</a:t>
                  </a:r>
                </a:p>
              </p:txBody>
            </p:sp>
          </p:grpSp>
        </p:grpSp>
        <p:grpSp>
          <p:nvGrpSpPr>
            <p:cNvPr id="431" name="Group 69">
              <a:extLst>
                <a:ext uri="{FF2B5EF4-FFF2-40B4-BE49-F238E27FC236}">
                  <a16:creationId xmlns:a16="http://schemas.microsoft.com/office/drawing/2014/main" id="{0DDBC692-B197-072A-5975-0AA60BEB5B46}"/>
                </a:ext>
              </a:extLst>
            </p:cNvPr>
            <p:cNvGrpSpPr/>
            <p:nvPr/>
          </p:nvGrpSpPr>
          <p:grpSpPr>
            <a:xfrm>
              <a:off x="3327932" y="2968517"/>
              <a:ext cx="1325878" cy="429768"/>
              <a:chOff x="1924249" y="1357552"/>
              <a:chExt cx="1325878" cy="429768"/>
            </a:xfrm>
          </p:grpSpPr>
          <p:sp>
            <p:nvSpPr>
              <p:cNvPr id="442" name="TextBox 106">
                <a:extLst>
                  <a:ext uri="{FF2B5EF4-FFF2-40B4-BE49-F238E27FC236}">
                    <a16:creationId xmlns:a16="http://schemas.microsoft.com/office/drawing/2014/main" id="{0E97C5E9-9A46-5362-B538-8788EA16579C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43" name="Group 107">
                <a:extLst>
                  <a:ext uri="{FF2B5EF4-FFF2-40B4-BE49-F238E27FC236}">
                    <a16:creationId xmlns:a16="http://schemas.microsoft.com/office/drawing/2014/main" id="{B35B2422-35E7-D682-7AD0-AAA4F3CA9557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44" name="Oval 108">
                  <a:extLst>
                    <a:ext uri="{FF2B5EF4-FFF2-40B4-BE49-F238E27FC236}">
                      <a16:creationId xmlns:a16="http://schemas.microsoft.com/office/drawing/2014/main" id="{031D8B69-B8B6-82AA-E9BE-3E266CA4FF76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45" name="TextBox 109">
                  <a:extLst>
                    <a:ext uri="{FF2B5EF4-FFF2-40B4-BE49-F238E27FC236}">
                      <a16:creationId xmlns:a16="http://schemas.microsoft.com/office/drawing/2014/main" id="{AD1AA2D0-35DC-A7C6-C56A-7D39DAADDD38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No</a:t>
                  </a:r>
                </a:p>
              </p:txBody>
            </p:sp>
          </p:grpSp>
        </p:grpSp>
        <p:grpSp>
          <p:nvGrpSpPr>
            <p:cNvPr id="432" name="Group 74">
              <a:extLst>
                <a:ext uri="{FF2B5EF4-FFF2-40B4-BE49-F238E27FC236}">
                  <a16:creationId xmlns:a16="http://schemas.microsoft.com/office/drawing/2014/main" id="{0FBF6CAE-F76A-D482-4A61-AA2E041EDF19}"/>
                </a:ext>
              </a:extLst>
            </p:cNvPr>
            <p:cNvGrpSpPr/>
            <p:nvPr/>
          </p:nvGrpSpPr>
          <p:grpSpPr>
            <a:xfrm>
              <a:off x="3327932" y="3434488"/>
              <a:ext cx="1325878" cy="433480"/>
              <a:chOff x="1924249" y="1355696"/>
              <a:chExt cx="1325878" cy="433480"/>
            </a:xfrm>
          </p:grpSpPr>
          <p:sp>
            <p:nvSpPr>
              <p:cNvPr id="438" name="TextBox 88">
                <a:extLst>
                  <a:ext uri="{FF2B5EF4-FFF2-40B4-BE49-F238E27FC236}">
                    <a16:creationId xmlns:a16="http://schemas.microsoft.com/office/drawing/2014/main" id="{404C7990-1A44-5561-6553-70CC748917B7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39" name="Group 89">
                <a:extLst>
                  <a:ext uri="{FF2B5EF4-FFF2-40B4-BE49-F238E27FC236}">
                    <a16:creationId xmlns:a16="http://schemas.microsoft.com/office/drawing/2014/main" id="{201018F7-93DC-E5BE-B4C6-89ECCA3DEB90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40" name="Oval 90">
                  <a:extLst>
                    <a:ext uri="{FF2B5EF4-FFF2-40B4-BE49-F238E27FC236}">
                      <a16:creationId xmlns:a16="http://schemas.microsoft.com/office/drawing/2014/main" id="{8F2C47D9-137B-5492-1666-0E61196C095F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41" name="TextBox 91">
                  <a:extLst>
                    <a:ext uri="{FF2B5EF4-FFF2-40B4-BE49-F238E27FC236}">
                      <a16:creationId xmlns:a16="http://schemas.microsoft.com/office/drawing/2014/main" id="{5F36E200-B36E-577C-98D7-BAD8CA8827EF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Yes</a:t>
                  </a:r>
                </a:p>
              </p:txBody>
            </p:sp>
          </p:grpSp>
        </p:grpSp>
        <p:grpSp>
          <p:nvGrpSpPr>
            <p:cNvPr id="433" name="Group 237">
              <a:extLst>
                <a:ext uri="{FF2B5EF4-FFF2-40B4-BE49-F238E27FC236}">
                  <a16:creationId xmlns:a16="http://schemas.microsoft.com/office/drawing/2014/main" id="{AD5C429C-58B4-F86C-F28C-C8A8F7B7A537}"/>
                </a:ext>
              </a:extLst>
            </p:cNvPr>
            <p:cNvGrpSpPr/>
            <p:nvPr/>
          </p:nvGrpSpPr>
          <p:grpSpPr>
            <a:xfrm>
              <a:off x="3327932" y="1572610"/>
              <a:ext cx="1325878" cy="426056"/>
              <a:chOff x="3327932" y="3724988"/>
              <a:chExt cx="1325878" cy="426056"/>
            </a:xfrm>
          </p:grpSpPr>
          <p:sp>
            <p:nvSpPr>
              <p:cNvPr id="434" name="TextBox 305">
                <a:extLst>
                  <a:ext uri="{FF2B5EF4-FFF2-40B4-BE49-F238E27FC236}">
                    <a16:creationId xmlns:a16="http://schemas.microsoft.com/office/drawing/2014/main" id="{6311A5CC-2E78-AE00-33C3-528F753EDC64}"/>
                  </a:ext>
                </a:extLst>
              </p:cNvPr>
              <p:cNvSpPr txBox="1"/>
              <p:nvPr/>
            </p:nvSpPr>
            <p:spPr>
              <a:xfrm>
                <a:off x="3327932" y="3724988"/>
                <a:ext cx="1325878" cy="426056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35" name="Group 306">
                <a:extLst>
                  <a:ext uri="{FF2B5EF4-FFF2-40B4-BE49-F238E27FC236}">
                    <a16:creationId xmlns:a16="http://schemas.microsoft.com/office/drawing/2014/main" id="{DD2EC07F-E739-DAD8-6E40-C11954F29206}"/>
                  </a:ext>
                </a:extLst>
              </p:cNvPr>
              <p:cNvGrpSpPr/>
              <p:nvPr/>
            </p:nvGrpSpPr>
            <p:grpSpPr>
              <a:xfrm>
                <a:off x="3422853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36" name="Oval 310">
                  <a:extLst>
                    <a:ext uri="{FF2B5EF4-FFF2-40B4-BE49-F238E27FC236}">
                      <a16:creationId xmlns:a16="http://schemas.microsoft.com/office/drawing/2014/main" id="{764FB9B2-73DC-1C17-37AD-7CBE1467510B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37" name="TextBox 311">
                  <a:extLst>
                    <a:ext uri="{FF2B5EF4-FFF2-40B4-BE49-F238E27FC236}">
                      <a16:creationId xmlns:a16="http://schemas.microsoft.com/office/drawing/2014/main" id="{18A28506-6A76-6DCF-9596-C2CB9E51A3DC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No</a:t>
                  </a:r>
                </a:p>
              </p:txBody>
            </p:sp>
          </p:grpSp>
        </p:grpSp>
      </p:grpSp>
      <p:grpSp>
        <p:nvGrpSpPr>
          <p:cNvPr id="456" name="Group 7">
            <a:extLst>
              <a:ext uri="{FF2B5EF4-FFF2-40B4-BE49-F238E27FC236}">
                <a16:creationId xmlns:a16="http://schemas.microsoft.com/office/drawing/2014/main" id="{296CDA7C-3085-A2FE-FACD-2E2C3579EC5F}"/>
              </a:ext>
            </a:extLst>
          </p:cNvPr>
          <p:cNvGrpSpPr/>
          <p:nvPr/>
        </p:nvGrpSpPr>
        <p:grpSpPr>
          <a:xfrm>
            <a:off x="6216221" y="1447467"/>
            <a:ext cx="1767840" cy="3805036"/>
            <a:chOff x="4731616" y="1085600"/>
            <a:chExt cx="1325880" cy="2853777"/>
          </a:xfrm>
        </p:grpSpPr>
        <p:grpSp>
          <p:nvGrpSpPr>
            <p:cNvPr id="457" name="Group 38">
              <a:extLst>
                <a:ext uri="{FF2B5EF4-FFF2-40B4-BE49-F238E27FC236}">
                  <a16:creationId xmlns:a16="http://schemas.microsoft.com/office/drawing/2014/main" id="{24BF8E5D-81AE-56B6-166F-24BBB898CA87}"/>
                </a:ext>
              </a:extLst>
            </p:cNvPr>
            <p:cNvGrpSpPr/>
            <p:nvPr/>
          </p:nvGrpSpPr>
          <p:grpSpPr>
            <a:xfrm>
              <a:off x="4731616" y="1085600"/>
              <a:ext cx="1325880" cy="2853777"/>
              <a:chOff x="2240730" y="2858913"/>
              <a:chExt cx="5507006" cy="2853777"/>
            </a:xfrm>
          </p:grpSpPr>
          <p:sp>
            <p:nvSpPr>
              <p:cNvPr id="484" name="Rectángulo 10">
                <a:extLst>
                  <a:ext uri="{FF2B5EF4-FFF2-40B4-BE49-F238E27FC236}">
                    <a16:creationId xmlns:a16="http://schemas.microsoft.com/office/drawing/2014/main" id="{202988EF-3AAB-8CC7-06FC-9EC1A66051E3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algn="ctr" defTabSz="1219170">
                  <a:defRPr/>
                </a:pPr>
                <a:endParaRPr lang="en-GB" sz="1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Rectángulo 11">
                <a:extLst>
                  <a:ext uri="{FF2B5EF4-FFF2-40B4-BE49-F238E27FC236}">
                    <a16:creationId xmlns:a16="http://schemas.microsoft.com/office/drawing/2014/main" id="{4E52C50E-A55D-D7AE-21E4-D7653310298D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defTabSz="1219170">
                  <a:defRPr/>
                </a:pPr>
                <a:r>
                  <a:rPr lang="en-GB" sz="1333" b="1" err="1">
                    <a:solidFill>
                      <a:prstClr val="white"/>
                    </a:solidFill>
                    <a:latin typeface="Arial (Body)"/>
                  </a:rPr>
                  <a:t>Duración</a:t>
                </a:r>
                <a:endParaRPr lang="en-GB" sz="1333" b="1">
                  <a:solidFill>
                    <a:prstClr val="white"/>
                  </a:solidFill>
                  <a:latin typeface="Arial (Body)"/>
                </a:endParaRPr>
              </a:p>
            </p:txBody>
          </p:sp>
        </p:grpSp>
        <p:pic>
          <p:nvPicPr>
            <p:cNvPr id="458" name="Graphic 39" descr="Monthly calendar outline">
              <a:extLst>
                <a:ext uri="{FF2B5EF4-FFF2-40B4-BE49-F238E27FC236}">
                  <a16:creationId xmlns:a16="http://schemas.microsoft.com/office/drawing/2014/main" id="{75D8F012-CA4A-3855-4269-FC07C057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50447" y="1173064"/>
              <a:ext cx="274320" cy="274320"/>
            </a:xfrm>
            <a:prstGeom prst="rect">
              <a:avLst/>
            </a:prstGeom>
          </p:spPr>
        </p:pic>
        <p:grpSp>
          <p:nvGrpSpPr>
            <p:cNvPr id="459" name="Group 60">
              <a:extLst>
                <a:ext uri="{FF2B5EF4-FFF2-40B4-BE49-F238E27FC236}">
                  <a16:creationId xmlns:a16="http://schemas.microsoft.com/office/drawing/2014/main" id="{B08B97EF-3FB0-306E-C830-B0B3490A87CC}"/>
                </a:ext>
              </a:extLst>
            </p:cNvPr>
            <p:cNvGrpSpPr/>
            <p:nvPr/>
          </p:nvGrpSpPr>
          <p:grpSpPr>
            <a:xfrm>
              <a:off x="4731618" y="2034452"/>
              <a:ext cx="1325878" cy="426591"/>
              <a:chOff x="1924249" y="1389555"/>
              <a:chExt cx="1325878" cy="426591"/>
            </a:xfrm>
          </p:grpSpPr>
          <p:sp>
            <p:nvSpPr>
              <p:cNvPr id="480" name="TextBox 157">
                <a:extLst>
                  <a:ext uri="{FF2B5EF4-FFF2-40B4-BE49-F238E27FC236}">
                    <a16:creationId xmlns:a16="http://schemas.microsoft.com/office/drawing/2014/main" id="{585444EB-9048-8A1E-2CA7-6B6E5C990FC0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81" name="Group 163">
                <a:extLst>
                  <a:ext uri="{FF2B5EF4-FFF2-40B4-BE49-F238E27FC236}">
                    <a16:creationId xmlns:a16="http://schemas.microsoft.com/office/drawing/2014/main" id="{6F9A60DE-9E69-AE25-FD1D-6B317E951421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482" name="Oval 165">
                  <a:extLst>
                    <a:ext uri="{FF2B5EF4-FFF2-40B4-BE49-F238E27FC236}">
                      <a16:creationId xmlns:a16="http://schemas.microsoft.com/office/drawing/2014/main" id="{E7D57AD1-74C4-2F35-371E-028B4D21A858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83" name="TextBox 168">
                  <a:extLst>
                    <a:ext uri="{FF2B5EF4-FFF2-40B4-BE49-F238E27FC236}">
                      <a16:creationId xmlns:a16="http://schemas.microsoft.com/office/drawing/2014/main" id="{E50FA6C0-78C7-EC62-E0A8-63B6608CF716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21-28 días</a:t>
                  </a:r>
                </a:p>
              </p:txBody>
            </p:sp>
          </p:grpSp>
        </p:grpSp>
        <p:grpSp>
          <p:nvGrpSpPr>
            <p:cNvPr id="460" name="Group 65">
              <a:extLst>
                <a:ext uri="{FF2B5EF4-FFF2-40B4-BE49-F238E27FC236}">
                  <a16:creationId xmlns:a16="http://schemas.microsoft.com/office/drawing/2014/main" id="{75F0A192-26A9-1ABE-295B-EE7F16E21D52}"/>
                </a:ext>
              </a:extLst>
            </p:cNvPr>
            <p:cNvGrpSpPr/>
            <p:nvPr/>
          </p:nvGrpSpPr>
          <p:grpSpPr>
            <a:xfrm>
              <a:off x="4731618" y="2500689"/>
              <a:ext cx="1325878" cy="429770"/>
              <a:chOff x="1924249" y="1357551"/>
              <a:chExt cx="1325878" cy="429770"/>
            </a:xfrm>
          </p:grpSpPr>
          <p:sp>
            <p:nvSpPr>
              <p:cNvPr id="476" name="TextBox 121">
                <a:extLst>
                  <a:ext uri="{FF2B5EF4-FFF2-40B4-BE49-F238E27FC236}">
                    <a16:creationId xmlns:a16="http://schemas.microsoft.com/office/drawing/2014/main" id="{2CAF72E7-7DB2-E02F-3930-E5CE4EBDAEF7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77" name="Group 122">
                <a:extLst>
                  <a:ext uri="{FF2B5EF4-FFF2-40B4-BE49-F238E27FC236}">
                    <a16:creationId xmlns:a16="http://schemas.microsoft.com/office/drawing/2014/main" id="{2CD97798-0E61-58DE-AD7F-9C46260D3FEB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78" name="Oval 125">
                  <a:extLst>
                    <a:ext uri="{FF2B5EF4-FFF2-40B4-BE49-F238E27FC236}">
                      <a16:creationId xmlns:a16="http://schemas.microsoft.com/office/drawing/2014/main" id="{653C1294-0DDB-8D96-4B71-0D6BA8727C4F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79" name="TextBox 126">
                  <a:extLst>
                    <a:ext uri="{FF2B5EF4-FFF2-40B4-BE49-F238E27FC236}">
                      <a16:creationId xmlns:a16="http://schemas.microsoft.com/office/drawing/2014/main" id="{CFF6A729-75A3-B112-E847-E90BAF5FF75E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90 días</a:t>
                  </a:r>
                </a:p>
              </p:txBody>
            </p:sp>
          </p:grpSp>
        </p:grpSp>
        <p:grpSp>
          <p:nvGrpSpPr>
            <p:cNvPr id="461" name="Group 70">
              <a:extLst>
                <a:ext uri="{FF2B5EF4-FFF2-40B4-BE49-F238E27FC236}">
                  <a16:creationId xmlns:a16="http://schemas.microsoft.com/office/drawing/2014/main" id="{00E9D515-1E5F-CEFC-B40F-A04E13EBD3EC}"/>
                </a:ext>
              </a:extLst>
            </p:cNvPr>
            <p:cNvGrpSpPr/>
            <p:nvPr/>
          </p:nvGrpSpPr>
          <p:grpSpPr>
            <a:xfrm>
              <a:off x="4731618" y="2968517"/>
              <a:ext cx="1325878" cy="429768"/>
              <a:chOff x="1924249" y="1357552"/>
              <a:chExt cx="1325878" cy="429768"/>
            </a:xfrm>
          </p:grpSpPr>
          <p:sp>
            <p:nvSpPr>
              <p:cNvPr id="472" name="TextBox 102">
                <a:extLst>
                  <a:ext uri="{FF2B5EF4-FFF2-40B4-BE49-F238E27FC236}">
                    <a16:creationId xmlns:a16="http://schemas.microsoft.com/office/drawing/2014/main" id="{65ACF988-AD2F-1133-9A0C-4FD863CB254F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73" name="Group 103">
                <a:extLst>
                  <a:ext uri="{FF2B5EF4-FFF2-40B4-BE49-F238E27FC236}">
                    <a16:creationId xmlns:a16="http://schemas.microsoft.com/office/drawing/2014/main" id="{6D2072F8-9660-4FF1-3779-AA2FCAF0AC57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74" name="Oval 104">
                  <a:extLst>
                    <a:ext uri="{FF2B5EF4-FFF2-40B4-BE49-F238E27FC236}">
                      <a16:creationId xmlns:a16="http://schemas.microsoft.com/office/drawing/2014/main" id="{0DD7441C-9DE0-064F-A858-617A5DBDB648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75" name="TextBox 105">
                  <a:extLst>
                    <a:ext uri="{FF2B5EF4-FFF2-40B4-BE49-F238E27FC236}">
                      <a16:creationId xmlns:a16="http://schemas.microsoft.com/office/drawing/2014/main" id="{C26951A0-25C1-2D69-8F5E-E61353602449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30 días</a:t>
                  </a:r>
                </a:p>
              </p:txBody>
            </p:sp>
          </p:grpSp>
        </p:grpSp>
        <p:grpSp>
          <p:nvGrpSpPr>
            <p:cNvPr id="462" name="Group 75">
              <a:extLst>
                <a:ext uri="{FF2B5EF4-FFF2-40B4-BE49-F238E27FC236}">
                  <a16:creationId xmlns:a16="http://schemas.microsoft.com/office/drawing/2014/main" id="{5C4418B4-AD96-22EF-274F-EA9553A1FA6B}"/>
                </a:ext>
              </a:extLst>
            </p:cNvPr>
            <p:cNvGrpSpPr/>
            <p:nvPr/>
          </p:nvGrpSpPr>
          <p:grpSpPr>
            <a:xfrm>
              <a:off x="4731618" y="3434488"/>
              <a:ext cx="1325878" cy="433480"/>
              <a:chOff x="1924249" y="1355696"/>
              <a:chExt cx="1325878" cy="433480"/>
            </a:xfrm>
          </p:grpSpPr>
          <p:sp>
            <p:nvSpPr>
              <p:cNvPr id="468" name="TextBox 84">
                <a:extLst>
                  <a:ext uri="{FF2B5EF4-FFF2-40B4-BE49-F238E27FC236}">
                    <a16:creationId xmlns:a16="http://schemas.microsoft.com/office/drawing/2014/main" id="{3A1DC8F2-E385-3974-3775-74E430DF0280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69" name="Group 85">
                <a:extLst>
                  <a:ext uri="{FF2B5EF4-FFF2-40B4-BE49-F238E27FC236}">
                    <a16:creationId xmlns:a16="http://schemas.microsoft.com/office/drawing/2014/main" id="{C94CD062-1F1B-2269-4D57-978E7AD59CAF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70" name="Oval 86">
                  <a:extLst>
                    <a:ext uri="{FF2B5EF4-FFF2-40B4-BE49-F238E27FC236}">
                      <a16:creationId xmlns:a16="http://schemas.microsoft.com/office/drawing/2014/main" id="{DE3336CF-2D07-4971-AB8B-EC24C95DE2FF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71" name="TextBox 87">
                  <a:extLst>
                    <a:ext uri="{FF2B5EF4-FFF2-40B4-BE49-F238E27FC236}">
                      <a16:creationId xmlns:a16="http://schemas.microsoft.com/office/drawing/2014/main" id="{2D8E0213-CE48-FB46-E2E4-0792C7993157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1 día</a:t>
                  </a:r>
                </a:p>
              </p:txBody>
            </p:sp>
          </p:grpSp>
        </p:grpSp>
        <p:grpSp>
          <p:nvGrpSpPr>
            <p:cNvPr id="463" name="Group 238">
              <a:extLst>
                <a:ext uri="{FF2B5EF4-FFF2-40B4-BE49-F238E27FC236}">
                  <a16:creationId xmlns:a16="http://schemas.microsoft.com/office/drawing/2014/main" id="{FDB16DAD-BE6A-43A2-F844-315909F76F66}"/>
                </a:ext>
              </a:extLst>
            </p:cNvPr>
            <p:cNvGrpSpPr/>
            <p:nvPr/>
          </p:nvGrpSpPr>
          <p:grpSpPr>
            <a:xfrm>
              <a:off x="4731618" y="1570754"/>
              <a:ext cx="1325878" cy="429768"/>
              <a:chOff x="4731618" y="3723132"/>
              <a:chExt cx="1325878" cy="429768"/>
            </a:xfrm>
          </p:grpSpPr>
          <p:sp>
            <p:nvSpPr>
              <p:cNvPr id="464" name="TextBox 295">
                <a:extLst>
                  <a:ext uri="{FF2B5EF4-FFF2-40B4-BE49-F238E27FC236}">
                    <a16:creationId xmlns:a16="http://schemas.microsoft.com/office/drawing/2014/main" id="{4E858CDE-B4EB-C9A0-53C0-524B7AF5B268}"/>
                  </a:ext>
                </a:extLst>
              </p:cNvPr>
              <p:cNvSpPr txBox="1"/>
              <p:nvPr/>
            </p:nvSpPr>
            <p:spPr>
              <a:xfrm>
                <a:off x="4731618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65" name="Group 296">
                <a:extLst>
                  <a:ext uri="{FF2B5EF4-FFF2-40B4-BE49-F238E27FC236}">
                    <a16:creationId xmlns:a16="http://schemas.microsoft.com/office/drawing/2014/main" id="{70F8AD86-E20A-B35A-5655-32D5A5FAA2ED}"/>
                  </a:ext>
                </a:extLst>
              </p:cNvPr>
              <p:cNvGrpSpPr/>
              <p:nvPr/>
            </p:nvGrpSpPr>
            <p:grpSpPr>
              <a:xfrm>
                <a:off x="4826539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66" name="Oval 297">
                  <a:extLst>
                    <a:ext uri="{FF2B5EF4-FFF2-40B4-BE49-F238E27FC236}">
                      <a16:creationId xmlns:a16="http://schemas.microsoft.com/office/drawing/2014/main" id="{8BE8AD74-EDC3-8A31-0092-E90AB5678465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67" name="TextBox 298">
                  <a:extLst>
                    <a:ext uri="{FF2B5EF4-FFF2-40B4-BE49-F238E27FC236}">
                      <a16:creationId xmlns:a16="http://schemas.microsoft.com/office/drawing/2014/main" id="{D0991A3D-A4EE-813B-54DF-1FD9223E19CB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5 días</a:t>
                  </a:r>
                </a:p>
              </p:txBody>
            </p:sp>
          </p:grpSp>
        </p:grpSp>
      </p:grpSp>
      <p:grpSp>
        <p:nvGrpSpPr>
          <p:cNvPr id="486" name="Group 6">
            <a:extLst>
              <a:ext uri="{FF2B5EF4-FFF2-40B4-BE49-F238E27FC236}">
                <a16:creationId xmlns:a16="http://schemas.microsoft.com/office/drawing/2014/main" id="{477C606A-C834-0B31-447B-6F87F46BDBF7}"/>
              </a:ext>
            </a:extLst>
          </p:cNvPr>
          <p:cNvGrpSpPr/>
          <p:nvPr/>
        </p:nvGrpSpPr>
        <p:grpSpPr>
          <a:xfrm>
            <a:off x="8065496" y="1447466"/>
            <a:ext cx="1881912" cy="3805037"/>
            <a:chOff x="6135300" y="1085599"/>
            <a:chExt cx="1338124" cy="2853778"/>
          </a:xfrm>
        </p:grpSpPr>
        <p:grpSp>
          <p:nvGrpSpPr>
            <p:cNvPr id="487" name="Group 16">
              <a:extLst>
                <a:ext uri="{FF2B5EF4-FFF2-40B4-BE49-F238E27FC236}">
                  <a16:creationId xmlns:a16="http://schemas.microsoft.com/office/drawing/2014/main" id="{C82B22DA-F281-D77D-3028-61DBCA1E9370}"/>
                </a:ext>
              </a:extLst>
            </p:cNvPr>
            <p:cNvGrpSpPr/>
            <p:nvPr/>
          </p:nvGrpSpPr>
          <p:grpSpPr>
            <a:xfrm>
              <a:off x="6135300" y="1085599"/>
              <a:ext cx="1338124" cy="2853778"/>
              <a:chOff x="2240730" y="2858912"/>
              <a:chExt cx="5557863" cy="3236639"/>
            </a:xfrm>
          </p:grpSpPr>
          <p:sp>
            <p:nvSpPr>
              <p:cNvPr id="520" name="Rectángulo 10">
                <a:extLst>
                  <a:ext uri="{FF2B5EF4-FFF2-40B4-BE49-F238E27FC236}">
                    <a16:creationId xmlns:a16="http://schemas.microsoft.com/office/drawing/2014/main" id="{3F3F2DBC-D770-66DE-A85E-C04F316BE188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3031802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algn="ctr" defTabSz="1219170">
                  <a:defRPr/>
                </a:pPr>
                <a:endParaRPr lang="en-GB" sz="1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Rectángulo 11">
                <a:extLst>
                  <a:ext uri="{FF2B5EF4-FFF2-40B4-BE49-F238E27FC236}">
                    <a16:creationId xmlns:a16="http://schemas.microsoft.com/office/drawing/2014/main" id="{50845EEE-FB09-1976-3F72-8F089036174F}"/>
                  </a:ext>
                </a:extLst>
              </p:cNvPr>
              <p:cNvSpPr/>
              <p:nvPr/>
            </p:nvSpPr>
            <p:spPr>
              <a:xfrm>
                <a:off x="2240730" y="2858912"/>
                <a:ext cx="5557863" cy="518537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defTabSz="1219170">
                  <a:defRPr/>
                </a:pPr>
                <a:r>
                  <a:rPr lang="en-GB" sz="1290" b="1" err="1">
                    <a:solidFill>
                      <a:prstClr val="white"/>
                    </a:solidFill>
                    <a:latin typeface="Arial (Body)"/>
                  </a:rPr>
                  <a:t>Número</a:t>
                </a:r>
                <a:r>
                  <a:rPr lang="en-GB" sz="1290" b="1">
                    <a:solidFill>
                      <a:prstClr val="white"/>
                    </a:solidFill>
                    <a:latin typeface="Arial (Body)"/>
                  </a:rPr>
                  <a:t> total de </a:t>
                </a:r>
                <a:r>
                  <a:rPr lang="en-GB" sz="1290" b="1" err="1">
                    <a:solidFill>
                      <a:prstClr val="white"/>
                    </a:solidFill>
                    <a:latin typeface="Arial (Body)"/>
                  </a:rPr>
                  <a:t>aplicaciones</a:t>
                </a:r>
                <a:endParaRPr lang="en-GB" sz="1290" b="1">
                  <a:solidFill>
                    <a:prstClr val="white"/>
                  </a:solidFill>
                  <a:latin typeface="Arial (Body)"/>
                </a:endParaRPr>
              </a:p>
            </p:txBody>
          </p:sp>
        </p:grpSp>
        <p:grpSp>
          <p:nvGrpSpPr>
            <p:cNvPr id="488" name="Group 18">
              <a:extLst>
                <a:ext uri="{FF2B5EF4-FFF2-40B4-BE49-F238E27FC236}">
                  <a16:creationId xmlns:a16="http://schemas.microsoft.com/office/drawing/2014/main" id="{13D0AB83-295D-4BF7-F988-491587150E23}"/>
                </a:ext>
              </a:extLst>
            </p:cNvPr>
            <p:cNvGrpSpPr/>
            <p:nvPr/>
          </p:nvGrpSpPr>
          <p:grpSpPr>
            <a:xfrm>
              <a:off x="6179735" y="1209336"/>
              <a:ext cx="242625" cy="155644"/>
              <a:chOff x="6179424" y="-195649"/>
              <a:chExt cx="242625" cy="176525"/>
            </a:xfrm>
          </p:grpSpPr>
          <p:grpSp>
            <p:nvGrpSpPr>
              <p:cNvPr id="514" name="Group 19">
                <a:extLst>
                  <a:ext uri="{FF2B5EF4-FFF2-40B4-BE49-F238E27FC236}">
                    <a16:creationId xmlns:a16="http://schemas.microsoft.com/office/drawing/2014/main" id="{FD63A054-7595-14B9-D7BF-5EBC86540DC5}"/>
                  </a:ext>
                </a:extLst>
              </p:cNvPr>
              <p:cNvGrpSpPr/>
              <p:nvPr/>
            </p:nvGrpSpPr>
            <p:grpSpPr>
              <a:xfrm>
                <a:off x="6224536" y="-195649"/>
                <a:ext cx="152400" cy="176525"/>
                <a:chOff x="6230223" y="-195649"/>
                <a:chExt cx="152400" cy="176525"/>
              </a:xfrm>
            </p:grpSpPr>
            <p:cxnSp>
              <p:nvCxnSpPr>
                <p:cNvPr id="516" name="Straight Connector 21">
                  <a:extLst>
                    <a:ext uri="{FF2B5EF4-FFF2-40B4-BE49-F238E27FC236}">
                      <a16:creationId xmlns:a16="http://schemas.microsoft.com/office/drawing/2014/main" id="{C98562DF-364E-9FC3-4FF3-756C575BE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02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Straight Connector 22">
                  <a:extLst>
                    <a:ext uri="{FF2B5EF4-FFF2-40B4-BE49-F238E27FC236}">
                      <a16:creationId xmlns:a16="http://schemas.microsoft.com/office/drawing/2014/main" id="{4D6ABB34-CEDC-02A3-3392-9640CA8C5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26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Straight Connector 23">
                  <a:extLst>
                    <a:ext uri="{FF2B5EF4-FFF2-40B4-BE49-F238E27FC236}">
                      <a16:creationId xmlns:a16="http://schemas.microsoft.com/office/drawing/2014/main" id="{07C02416-3B08-0A34-1EF8-4C83026263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10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Straight Connector 27">
                  <a:extLst>
                    <a:ext uri="{FF2B5EF4-FFF2-40B4-BE49-F238E27FC236}">
                      <a16:creationId xmlns:a16="http://schemas.microsoft.com/office/drawing/2014/main" id="{DA5C73DB-370E-6478-E25B-0F58E79B4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18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5" name="Straight Connector 20">
                <a:extLst>
                  <a:ext uri="{FF2B5EF4-FFF2-40B4-BE49-F238E27FC236}">
                    <a16:creationId xmlns:a16="http://schemas.microsoft.com/office/drawing/2014/main" id="{F0517A30-6AAF-86D4-AD46-74E0EFD02F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79424" y="-156814"/>
                <a:ext cx="242625" cy="9885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61">
              <a:extLst>
                <a:ext uri="{FF2B5EF4-FFF2-40B4-BE49-F238E27FC236}">
                  <a16:creationId xmlns:a16="http://schemas.microsoft.com/office/drawing/2014/main" id="{A92CAF28-42FF-2CEF-65F8-AF76ABD9768C}"/>
                </a:ext>
              </a:extLst>
            </p:cNvPr>
            <p:cNvGrpSpPr/>
            <p:nvPr/>
          </p:nvGrpSpPr>
          <p:grpSpPr>
            <a:xfrm>
              <a:off x="6135302" y="2034452"/>
              <a:ext cx="1325878" cy="426591"/>
              <a:chOff x="1924249" y="1389555"/>
              <a:chExt cx="1325878" cy="426591"/>
            </a:xfrm>
          </p:grpSpPr>
          <p:sp>
            <p:nvSpPr>
              <p:cNvPr id="510" name="TextBox 153">
                <a:extLst>
                  <a:ext uri="{FF2B5EF4-FFF2-40B4-BE49-F238E27FC236}">
                    <a16:creationId xmlns:a16="http://schemas.microsoft.com/office/drawing/2014/main" id="{3218E3CD-2A52-67D4-788D-2048F09895EE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511" name="Group 154">
                <a:extLst>
                  <a:ext uri="{FF2B5EF4-FFF2-40B4-BE49-F238E27FC236}">
                    <a16:creationId xmlns:a16="http://schemas.microsoft.com/office/drawing/2014/main" id="{D7C13564-05DF-CD59-DA73-1E83ED85A8B4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512" name="Oval 155">
                  <a:extLst>
                    <a:ext uri="{FF2B5EF4-FFF2-40B4-BE49-F238E27FC236}">
                      <a16:creationId xmlns:a16="http://schemas.microsoft.com/office/drawing/2014/main" id="{93930AF4-CA44-C605-D5CB-F35A97EA9EF4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3" name="TextBox 156">
                  <a:extLst>
                    <a:ext uri="{FF2B5EF4-FFF2-40B4-BE49-F238E27FC236}">
                      <a16:creationId xmlns:a16="http://schemas.microsoft.com/office/drawing/2014/main" id="{30EB88F2-D0C5-C628-DCE3-6DEAE29CF390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21-56 </a:t>
                  </a:r>
                  <a:r>
                    <a:rPr lang="en-US" sz="1333" err="1">
                      <a:solidFill>
                        <a:srgbClr val="002855"/>
                      </a:solidFill>
                      <a:latin typeface="Arial"/>
                    </a:rPr>
                    <a:t>aplicaciones</a:t>
                  </a:r>
                  <a:endParaRPr lang="en-US" sz="1333">
                    <a:solidFill>
                      <a:srgbClr val="002855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490" name="Group 66">
              <a:extLst>
                <a:ext uri="{FF2B5EF4-FFF2-40B4-BE49-F238E27FC236}">
                  <a16:creationId xmlns:a16="http://schemas.microsoft.com/office/drawing/2014/main" id="{AF2757D3-05A8-205A-4D7A-6BCA5C2549CB}"/>
                </a:ext>
              </a:extLst>
            </p:cNvPr>
            <p:cNvGrpSpPr/>
            <p:nvPr/>
          </p:nvGrpSpPr>
          <p:grpSpPr>
            <a:xfrm>
              <a:off x="6135302" y="2500689"/>
              <a:ext cx="1325878" cy="429770"/>
              <a:chOff x="1924249" y="1357551"/>
              <a:chExt cx="1325878" cy="429770"/>
            </a:xfrm>
          </p:grpSpPr>
          <p:sp>
            <p:nvSpPr>
              <p:cNvPr id="506" name="TextBox 116">
                <a:extLst>
                  <a:ext uri="{FF2B5EF4-FFF2-40B4-BE49-F238E27FC236}">
                    <a16:creationId xmlns:a16="http://schemas.microsoft.com/office/drawing/2014/main" id="{91DAA72C-B202-0E65-1919-7D8CD645ABA4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507" name="Group 117">
                <a:extLst>
                  <a:ext uri="{FF2B5EF4-FFF2-40B4-BE49-F238E27FC236}">
                    <a16:creationId xmlns:a16="http://schemas.microsoft.com/office/drawing/2014/main" id="{B540A77B-1053-B57D-BBEC-DF55B4015F8E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508" name="Oval 118">
                  <a:extLst>
                    <a:ext uri="{FF2B5EF4-FFF2-40B4-BE49-F238E27FC236}">
                      <a16:creationId xmlns:a16="http://schemas.microsoft.com/office/drawing/2014/main" id="{51FD0F8D-C496-2B09-0682-D77F6B5EEAEB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09" name="TextBox 120">
                  <a:extLst>
                    <a:ext uri="{FF2B5EF4-FFF2-40B4-BE49-F238E27FC236}">
                      <a16:creationId xmlns:a16="http://schemas.microsoft.com/office/drawing/2014/main" id="{E4EB7E42-7BC3-A95A-06A6-26168A0D0CDB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180 </a:t>
                  </a:r>
                  <a:r>
                    <a:rPr lang="en-US" sz="1333" err="1">
                      <a:solidFill>
                        <a:srgbClr val="002855"/>
                      </a:solidFill>
                      <a:latin typeface="Arial"/>
                    </a:rPr>
                    <a:t>aplicaciones</a:t>
                  </a:r>
                  <a:endParaRPr lang="en-US" sz="1333">
                    <a:solidFill>
                      <a:srgbClr val="002855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491" name="Group 71">
              <a:extLst>
                <a:ext uri="{FF2B5EF4-FFF2-40B4-BE49-F238E27FC236}">
                  <a16:creationId xmlns:a16="http://schemas.microsoft.com/office/drawing/2014/main" id="{F36F4091-E514-FB79-2B56-610894FB5693}"/>
                </a:ext>
              </a:extLst>
            </p:cNvPr>
            <p:cNvGrpSpPr/>
            <p:nvPr/>
          </p:nvGrpSpPr>
          <p:grpSpPr>
            <a:xfrm>
              <a:off x="6135302" y="2968517"/>
              <a:ext cx="1325878" cy="429768"/>
              <a:chOff x="1924249" y="1357552"/>
              <a:chExt cx="1325878" cy="429768"/>
            </a:xfrm>
          </p:grpSpPr>
          <p:sp>
            <p:nvSpPr>
              <p:cNvPr id="502" name="TextBox 98">
                <a:extLst>
                  <a:ext uri="{FF2B5EF4-FFF2-40B4-BE49-F238E27FC236}">
                    <a16:creationId xmlns:a16="http://schemas.microsoft.com/office/drawing/2014/main" id="{95956224-E1A2-331E-15A7-BD435912CF36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503" name="Group 99">
                <a:extLst>
                  <a:ext uri="{FF2B5EF4-FFF2-40B4-BE49-F238E27FC236}">
                    <a16:creationId xmlns:a16="http://schemas.microsoft.com/office/drawing/2014/main" id="{96236F00-2D3B-0A52-F0E3-BF246F0D5BCC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504" name="Oval 100">
                  <a:extLst>
                    <a:ext uri="{FF2B5EF4-FFF2-40B4-BE49-F238E27FC236}">
                      <a16:creationId xmlns:a16="http://schemas.microsoft.com/office/drawing/2014/main" id="{714D0E28-78FC-0C99-3159-557DD9703E23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05" name="TextBox 101">
                  <a:extLst>
                    <a:ext uri="{FF2B5EF4-FFF2-40B4-BE49-F238E27FC236}">
                      <a16:creationId xmlns:a16="http://schemas.microsoft.com/office/drawing/2014/main" id="{5695D79C-813A-6910-4BEA-8DEAB5CA79B9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12 </a:t>
                  </a:r>
                  <a:r>
                    <a:rPr lang="en-US" sz="1333" err="1">
                      <a:solidFill>
                        <a:srgbClr val="002855"/>
                      </a:solidFill>
                      <a:latin typeface="Arial"/>
                    </a:rPr>
                    <a:t>aplicaciones</a:t>
                  </a:r>
                  <a:endParaRPr lang="en-US" sz="1333">
                    <a:solidFill>
                      <a:srgbClr val="002855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492" name="Group 76">
              <a:extLst>
                <a:ext uri="{FF2B5EF4-FFF2-40B4-BE49-F238E27FC236}">
                  <a16:creationId xmlns:a16="http://schemas.microsoft.com/office/drawing/2014/main" id="{D61E1BC1-7604-FE02-DB4A-BEA9DA104F02}"/>
                </a:ext>
              </a:extLst>
            </p:cNvPr>
            <p:cNvGrpSpPr/>
            <p:nvPr/>
          </p:nvGrpSpPr>
          <p:grpSpPr>
            <a:xfrm>
              <a:off x="6135302" y="3434488"/>
              <a:ext cx="1325878" cy="433480"/>
              <a:chOff x="1924249" y="1355696"/>
              <a:chExt cx="1325878" cy="433480"/>
            </a:xfrm>
          </p:grpSpPr>
          <p:sp>
            <p:nvSpPr>
              <p:cNvPr id="498" name="TextBox 80">
                <a:extLst>
                  <a:ext uri="{FF2B5EF4-FFF2-40B4-BE49-F238E27FC236}">
                    <a16:creationId xmlns:a16="http://schemas.microsoft.com/office/drawing/2014/main" id="{FC414D02-0CA6-41FB-58FF-9040C04B7682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99" name="Group 81">
                <a:extLst>
                  <a:ext uri="{FF2B5EF4-FFF2-40B4-BE49-F238E27FC236}">
                    <a16:creationId xmlns:a16="http://schemas.microsoft.com/office/drawing/2014/main" id="{CB1AF79A-B40A-003C-2F1F-E3D169A0CB1D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500" name="Oval 82">
                  <a:extLst>
                    <a:ext uri="{FF2B5EF4-FFF2-40B4-BE49-F238E27FC236}">
                      <a16:creationId xmlns:a16="http://schemas.microsoft.com/office/drawing/2014/main" id="{255A4EA8-22FB-1EBF-02FE-6A2972A55EDA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01" name="TextBox 83">
                  <a:extLst>
                    <a:ext uri="{FF2B5EF4-FFF2-40B4-BE49-F238E27FC236}">
                      <a16:creationId xmlns:a16="http://schemas.microsoft.com/office/drawing/2014/main" id="{AAC3F581-0167-00F3-436E-200768C5F062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Once</a:t>
                  </a:r>
                </a:p>
              </p:txBody>
            </p:sp>
          </p:grpSp>
        </p:grpSp>
        <p:grpSp>
          <p:nvGrpSpPr>
            <p:cNvPr id="493" name="Group 263">
              <a:extLst>
                <a:ext uri="{FF2B5EF4-FFF2-40B4-BE49-F238E27FC236}">
                  <a16:creationId xmlns:a16="http://schemas.microsoft.com/office/drawing/2014/main" id="{516D5912-0875-F7AF-94BE-34436ECB2A6A}"/>
                </a:ext>
              </a:extLst>
            </p:cNvPr>
            <p:cNvGrpSpPr/>
            <p:nvPr/>
          </p:nvGrpSpPr>
          <p:grpSpPr>
            <a:xfrm>
              <a:off x="6135302" y="1570754"/>
              <a:ext cx="1325878" cy="429768"/>
              <a:chOff x="6135302" y="3723132"/>
              <a:chExt cx="1325878" cy="429768"/>
            </a:xfrm>
          </p:grpSpPr>
          <p:sp>
            <p:nvSpPr>
              <p:cNvPr id="494" name="TextBox 267">
                <a:extLst>
                  <a:ext uri="{FF2B5EF4-FFF2-40B4-BE49-F238E27FC236}">
                    <a16:creationId xmlns:a16="http://schemas.microsoft.com/office/drawing/2014/main" id="{F152EDB5-F4C1-26E6-B622-DFA59C2312BF}"/>
                  </a:ext>
                </a:extLst>
              </p:cNvPr>
              <p:cNvSpPr txBox="1"/>
              <p:nvPr/>
            </p:nvSpPr>
            <p:spPr>
              <a:xfrm>
                <a:off x="6135302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grpSp>
            <p:nvGrpSpPr>
              <p:cNvPr id="495" name="Group 268">
                <a:extLst>
                  <a:ext uri="{FF2B5EF4-FFF2-40B4-BE49-F238E27FC236}">
                    <a16:creationId xmlns:a16="http://schemas.microsoft.com/office/drawing/2014/main" id="{9AA66BA4-2A66-827D-EBA9-7F4B12239DC9}"/>
                  </a:ext>
                </a:extLst>
              </p:cNvPr>
              <p:cNvGrpSpPr/>
              <p:nvPr/>
            </p:nvGrpSpPr>
            <p:grpSpPr>
              <a:xfrm>
                <a:off x="6230223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496" name="Oval 293">
                  <a:extLst>
                    <a:ext uri="{FF2B5EF4-FFF2-40B4-BE49-F238E27FC236}">
                      <a16:creationId xmlns:a16="http://schemas.microsoft.com/office/drawing/2014/main" id="{C41E9EE5-ADBE-9B47-ECEF-E07924F3E0AA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defRPr/>
                  </a:pPr>
                  <a:endParaRPr lang="en-US" sz="1333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97" name="TextBox 294">
                  <a:extLst>
                    <a:ext uri="{FF2B5EF4-FFF2-40B4-BE49-F238E27FC236}">
                      <a16:creationId xmlns:a16="http://schemas.microsoft.com/office/drawing/2014/main" id="{232D1985-C8E3-485D-5824-6D925E9310EF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defTabSz="1219170">
                    <a:defRPr/>
                  </a:pPr>
                  <a:r>
                    <a:rPr lang="en-US" sz="1333">
                      <a:solidFill>
                        <a:srgbClr val="002855"/>
                      </a:solidFill>
                      <a:latin typeface="Arial"/>
                    </a:rPr>
                    <a:t>5 </a:t>
                  </a:r>
                  <a:r>
                    <a:rPr lang="en-US" sz="1333" err="1">
                      <a:solidFill>
                        <a:srgbClr val="002855"/>
                      </a:solidFill>
                      <a:latin typeface="Arial"/>
                    </a:rPr>
                    <a:t>aplicaciones</a:t>
                  </a:r>
                  <a:endParaRPr lang="en-US" sz="1333">
                    <a:solidFill>
                      <a:srgbClr val="002855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522" name="Grupo 521">
            <a:extLst>
              <a:ext uri="{FF2B5EF4-FFF2-40B4-BE49-F238E27FC236}">
                <a16:creationId xmlns:a16="http://schemas.microsoft.com/office/drawing/2014/main" id="{F91C12DB-BB7E-FFC3-756B-F09F70C3E0F3}"/>
              </a:ext>
            </a:extLst>
          </p:cNvPr>
          <p:cNvGrpSpPr/>
          <p:nvPr/>
        </p:nvGrpSpPr>
        <p:grpSpPr>
          <a:xfrm>
            <a:off x="10026288" y="1447467"/>
            <a:ext cx="1997264" cy="3805036"/>
            <a:chOff x="10051982" y="1447467"/>
            <a:chExt cx="1767843" cy="3805036"/>
          </a:xfrm>
        </p:grpSpPr>
        <p:grpSp>
          <p:nvGrpSpPr>
            <p:cNvPr id="523" name="Group 44">
              <a:extLst>
                <a:ext uri="{FF2B5EF4-FFF2-40B4-BE49-F238E27FC236}">
                  <a16:creationId xmlns:a16="http://schemas.microsoft.com/office/drawing/2014/main" id="{68D335B5-A7BA-11E8-1E56-7AAD4C78A07A}"/>
                </a:ext>
              </a:extLst>
            </p:cNvPr>
            <p:cNvGrpSpPr/>
            <p:nvPr/>
          </p:nvGrpSpPr>
          <p:grpSpPr>
            <a:xfrm>
              <a:off x="10051982" y="1447467"/>
              <a:ext cx="1767840" cy="3805036"/>
              <a:chOff x="2240730" y="2858913"/>
              <a:chExt cx="5507006" cy="2853777"/>
            </a:xfrm>
          </p:grpSpPr>
          <p:sp>
            <p:nvSpPr>
              <p:cNvPr id="539" name="Rectángulo 10">
                <a:extLst>
                  <a:ext uri="{FF2B5EF4-FFF2-40B4-BE49-F238E27FC236}">
                    <a16:creationId xmlns:a16="http://schemas.microsoft.com/office/drawing/2014/main" id="{09B1A1AD-4FF4-6C0B-3744-78B34DE28147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algn="ctr" defTabSz="1219170">
                  <a:defRPr/>
                </a:pPr>
                <a:endParaRPr lang="en-GB" sz="1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ángulo 11">
                <a:extLst>
                  <a:ext uri="{FF2B5EF4-FFF2-40B4-BE49-F238E27FC236}">
                    <a16:creationId xmlns:a16="http://schemas.microsoft.com/office/drawing/2014/main" id="{5F671CC9-25D7-F733-81D9-4C6025A86399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defTabSz="1219170">
                  <a:defRPr/>
                </a:pPr>
                <a:r>
                  <a:rPr lang="en-GB" sz="1333" b="1" err="1">
                    <a:solidFill>
                      <a:prstClr val="white"/>
                    </a:solidFill>
                    <a:latin typeface="Arial (Body)"/>
                  </a:rPr>
                  <a:t>Características</a:t>
                </a:r>
                <a:r>
                  <a:rPr lang="en-GB" sz="1333" b="1">
                    <a:solidFill>
                      <a:prstClr val="white"/>
                    </a:solidFill>
                    <a:latin typeface="Arial (Body)"/>
                  </a:rPr>
                  <a:t> </a:t>
                </a:r>
                <a:r>
                  <a:rPr lang="en-GB" sz="1333" b="1" err="1">
                    <a:solidFill>
                      <a:prstClr val="white"/>
                    </a:solidFill>
                    <a:latin typeface="Arial (Body)"/>
                  </a:rPr>
                  <a:t>destacables</a:t>
                </a:r>
                <a:endParaRPr lang="en-GB" sz="1333" b="1">
                  <a:solidFill>
                    <a:prstClr val="white"/>
                  </a:solidFill>
                  <a:latin typeface="Arial (Body)"/>
                </a:endParaRPr>
              </a:p>
            </p:txBody>
          </p:sp>
        </p:grpSp>
        <p:pic>
          <p:nvPicPr>
            <p:cNvPr id="524" name="Graphic 45" descr="Warning with solid fill">
              <a:extLst>
                <a:ext uri="{FF2B5EF4-FFF2-40B4-BE49-F238E27FC236}">
                  <a16:creationId xmlns:a16="http://schemas.microsoft.com/office/drawing/2014/main" id="{A3661E60-E6E8-B0AE-80A7-4C6035EA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66433" y="1564086"/>
              <a:ext cx="365760" cy="365760"/>
            </a:xfrm>
            <a:prstGeom prst="rect">
              <a:avLst/>
            </a:prstGeom>
          </p:spPr>
        </p:pic>
        <p:grpSp>
          <p:nvGrpSpPr>
            <p:cNvPr id="525" name="Group 62">
              <a:extLst>
                <a:ext uri="{FF2B5EF4-FFF2-40B4-BE49-F238E27FC236}">
                  <a16:creationId xmlns:a16="http://schemas.microsoft.com/office/drawing/2014/main" id="{46406D11-80D3-DC6A-BA57-9AFB373C1524}"/>
                </a:ext>
              </a:extLst>
            </p:cNvPr>
            <p:cNvGrpSpPr/>
            <p:nvPr/>
          </p:nvGrpSpPr>
          <p:grpSpPr>
            <a:xfrm>
              <a:off x="10051985" y="2712603"/>
              <a:ext cx="1767838" cy="568788"/>
              <a:chOff x="1924249" y="1389555"/>
              <a:chExt cx="1325878" cy="426591"/>
            </a:xfrm>
          </p:grpSpPr>
          <p:sp>
            <p:nvSpPr>
              <p:cNvPr id="537" name="TextBox 135">
                <a:extLst>
                  <a:ext uri="{FF2B5EF4-FFF2-40B4-BE49-F238E27FC236}">
                    <a16:creationId xmlns:a16="http://schemas.microsoft.com/office/drawing/2014/main" id="{7614782F-8988-F12D-DC4D-6D45413A7C48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sp>
            <p:nvSpPr>
              <p:cNvPr id="538" name="TextBox 152">
                <a:extLst>
                  <a:ext uri="{FF2B5EF4-FFF2-40B4-BE49-F238E27FC236}">
                    <a16:creationId xmlns:a16="http://schemas.microsoft.com/office/drawing/2014/main" id="{A94DA4EE-1C7B-6B2C-0E9C-F9E16412E838}"/>
                  </a:ext>
                </a:extLst>
              </p:cNvPr>
              <p:cNvSpPr txBox="1"/>
              <p:nvPr/>
            </p:nvSpPr>
            <p:spPr>
              <a:xfrm>
                <a:off x="2025443" y="1511410"/>
                <a:ext cx="956144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LSRs graves</a:t>
                </a:r>
              </a:p>
            </p:txBody>
          </p:sp>
        </p:grpSp>
        <p:grpSp>
          <p:nvGrpSpPr>
            <p:cNvPr id="526" name="Group 67">
              <a:extLst>
                <a:ext uri="{FF2B5EF4-FFF2-40B4-BE49-F238E27FC236}">
                  <a16:creationId xmlns:a16="http://schemas.microsoft.com/office/drawing/2014/main" id="{9F4CA3E8-6255-48B4-2A50-A5554EF9000F}"/>
                </a:ext>
              </a:extLst>
            </p:cNvPr>
            <p:cNvGrpSpPr/>
            <p:nvPr/>
          </p:nvGrpSpPr>
          <p:grpSpPr>
            <a:xfrm>
              <a:off x="10051985" y="3334252"/>
              <a:ext cx="1767838" cy="573027"/>
              <a:chOff x="1924249" y="1357551"/>
              <a:chExt cx="1325878" cy="429770"/>
            </a:xfrm>
          </p:grpSpPr>
          <p:sp>
            <p:nvSpPr>
              <p:cNvPr id="535" name="TextBox 114">
                <a:extLst>
                  <a:ext uri="{FF2B5EF4-FFF2-40B4-BE49-F238E27FC236}">
                    <a16:creationId xmlns:a16="http://schemas.microsoft.com/office/drawing/2014/main" id="{ECD66675-8B2F-C410-4BB7-2AA596C44623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sp>
            <p:nvSpPr>
              <p:cNvPr id="536" name="TextBox 115">
                <a:extLst>
                  <a:ext uri="{FF2B5EF4-FFF2-40B4-BE49-F238E27FC236}">
                    <a16:creationId xmlns:a16="http://schemas.microsoft.com/office/drawing/2014/main" id="{2D299117-1BDD-ED67-1C10-D320980F7E95}"/>
                  </a:ext>
                </a:extLst>
              </p:cNvPr>
              <p:cNvSpPr txBox="1"/>
              <p:nvPr/>
            </p:nvSpPr>
            <p:spPr>
              <a:xfrm>
                <a:off x="2025443" y="1480996"/>
                <a:ext cx="1071438" cy="182880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Requiere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un largo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periodo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de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tiempo</a:t>
                </a:r>
                <a:endParaRPr lang="en-US" sz="1333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527" name="Group 72">
              <a:extLst>
                <a:ext uri="{FF2B5EF4-FFF2-40B4-BE49-F238E27FC236}">
                  <a16:creationId xmlns:a16="http://schemas.microsoft.com/office/drawing/2014/main" id="{33A12799-CC98-A4D6-0215-436D692D9D6E}"/>
                </a:ext>
              </a:extLst>
            </p:cNvPr>
            <p:cNvGrpSpPr/>
            <p:nvPr/>
          </p:nvGrpSpPr>
          <p:grpSpPr>
            <a:xfrm>
              <a:off x="10051985" y="3958023"/>
              <a:ext cx="1767838" cy="573024"/>
              <a:chOff x="1924249" y="1357552"/>
              <a:chExt cx="1325878" cy="429768"/>
            </a:xfrm>
          </p:grpSpPr>
          <p:sp>
            <p:nvSpPr>
              <p:cNvPr id="533" name="TextBox 96">
                <a:extLst>
                  <a:ext uri="{FF2B5EF4-FFF2-40B4-BE49-F238E27FC236}">
                    <a16:creationId xmlns:a16="http://schemas.microsoft.com/office/drawing/2014/main" id="{C8007AC0-A413-79E8-AC17-589B24ABF172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sp>
            <p:nvSpPr>
              <p:cNvPr id="534" name="TextBox 97">
                <a:extLst>
                  <a:ext uri="{FF2B5EF4-FFF2-40B4-BE49-F238E27FC236}">
                    <a16:creationId xmlns:a16="http://schemas.microsoft.com/office/drawing/2014/main" id="{70A96BAE-B555-1EDA-644A-22E1379935BB}"/>
                  </a:ext>
                </a:extLst>
              </p:cNvPr>
              <p:cNvSpPr txBox="1"/>
              <p:nvPr/>
            </p:nvSpPr>
            <p:spPr>
              <a:xfrm>
                <a:off x="2025443" y="1480996"/>
                <a:ext cx="936785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LSRs graves</a:t>
                </a:r>
              </a:p>
            </p:txBody>
          </p:sp>
        </p:grpSp>
        <p:sp>
          <p:nvSpPr>
            <p:cNvPr id="528" name="TextBox 78">
              <a:extLst>
                <a:ext uri="{FF2B5EF4-FFF2-40B4-BE49-F238E27FC236}">
                  <a16:creationId xmlns:a16="http://schemas.microsoft.com/office/drawing/2014/main" id="{DC470897-DB6C-41E5-ADAD-F95DF5C70FBB}"/>
                </a:ext>
              </a:extLst>
            </p:cNvPr>
            <p:cNvSpPr txBox="1"/>
            <p:nvPr/>
          </p:nvSpPr>
          <p:spPr>
            <a:xfrm>
              <a:off x="10051987" y="4579318"/>
              <a:ext cx="1767838" cy="577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endParaRPr lang="es-ES" sz="1333" baseline="30000"/>
            </a:p>
          </p:txBody>
        </p:sp>
        <p:sp>
          <p:nvSpPr>
            <p:cNvPr id="529" name="TextBox 79">
              <a:extLst>
                <a:ext uri="{FF2B5EF4-FFF2-40B4-BE49-F238E27FC236}">
                  <a16:creationId xmlns:a16="http://schemas.microsoft.com/office/drawing/2014/main" id="{47F5A3AF-1759-F609-BAE8-811D2A30AC19}"/>
                </a:ext>
              </a:extLst>
            </p:cNvPr>
            <p:cNvSpPr txBox="1"/>
            <p:nvPr/>
          </p:nvSpPr>
          <p:spPr>
            <a:xfrm>
              <a:off x="10167127" y="4675821"/>
              <a:ext cx="1236705" cy="384975"/>
            </a:xfrm>
            <a:prstGeom prst="rect">
              <a:avLst/>
            </a:prstGeom>
            <a:noFill/>
          </p:spPr>
          <p:txBody>
            <a:bodyPr wrap="none" lIns="0" rtlCol="0" anchor="ctr" anchorCtr="0">
              <a:noAutofit/>
            </a:bodyPr>
            <a:lstStyle/>
            <a:p>
              <a:pPr defTabSz="1219170">
                <a:defRPr/>
              </a:pPr>
              <a:r>
                <a:rPr lang="en-US" sz="1333">
                  <a:solidFill>
                    <a:srgbClr val="002855"/>
                  </a:solidFill>
                  <a:latin typeface="Arial"/>
                </a:rPr>
                <a:t>Dolor,</a:t>
              </a:r>
            </a:p>
            <a:p>
              <a:pPr defTabSz="1219170">
                <a:defRPr/>
              </a:pPr>
              <a:r>
                <a:rPr lang="en-US" sz="1333" err="1">
                  <a:solidFill>
                    <a:srgbClr val="002855"/>
                  </a:solidFill>
                  <a:latin typeface="Arial"/>
                </a:rPr>
                <a:t>tratamiento</a:t>
              </a:r>
              <a:r>
                <a:rPr lang="en-US" sz="1333">
                  <a:solidFill>
                    <a:srgbClr val="002855"/>
                  </a:solidFill>
                  <a:latin typeface="Arial"/>
                </a:rPr>
                <a:t> en consulta</a:t>
              </a:r>
              <a:endParaRPr lang="en-US" sz="1333">
                <a:solidFill>
                  <a:srgbClr val="FF0000"/>
                </a:solidFill>
                <a:latin typeface="Arial"/>
              </a:endParaRPr>
            </a:p>
          </p:txBody>
        </p:sp>
        <p:grpSp>
          <p:nvGrpSpPr>
            <p:cNvPr id="530" name="Group 264">
              <a:extLst>
                <a:ext uri="{FF2B5EF4-FFF2-40B4-BE49-F238E27FC236}">
                  <a16:creationId xmlns:a16="http://schemas.microsoft.com/office/drawing/2014/main" id="{33E667BC-81AE-CC24-9628-6603C8564D94}"/>
                </a:ext>
              </a:extLst>
            </p:cNvPr>
            <p:cNvGrpSpPr/>
            <p:nvPr/>
          </p:nvGrpSpPr>
          <p:grpSpPr>
            <a:xfrm>
              <a:off x="10051985" y="2094339"/>
              <a:ext cx="1767838" cy="573024"/>
              <a:chOff x="7538987" y="3723132"/>
              <a:chExt cx="1325878" cy="429768"/>
            </a:xfrm>
          </p:grpSpPr>
          <p:sp>
            <p:nvSpPr>
              <p:cNvPr id="531" name="TextBox 265">
                <a:extLst>
                  <a:ext uri="{FF2B5EF4-FFF2-40B4-BE49-F238E27FC236}">
                    <a16:creationId xmlns:a16="http://schemas.microsoft.com/office/drawing/2014/main" id="{79D8DDBB-8428-20A1-58B1-1322866560BD}"/>
                  </a:ext>
                </a:extLst>
              </p:cNvPr>
              <p:cNvSpPr txBox="1"/>
              <p:nvPr/>
            </p:nvSpPr>
            <p:spPr>
              <a:xfrm>
                <a:off x="7538987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endParaRPr lang="es-ES" sz="1333" baseline="30000"/>
              </a:p>
            </p:txBody>
          </p:sp>
          <p:sp>
            <p:nvSpPr>
              <p:cNvPr id="532" name="TextBox 266">
                <a:extLst>
                  <a:ext uri="{FF2B5EF4-FFF2-40B4-BE49-F238E27FC236}">
                    <a16:creationId xmlns:a16="http://schemas.microsoft.com/office/drawing/2014/main" id="{D2F6161C-14DE-098F-1665-7E2332CA25F7}"/>
                  </a:ext>
                </a:extLst>
              </p:cNvPr>
              <p:cNvSpPr txBox="1"/>
              <p:nvPr/>
            </p:nvSpPr>
            <p:spPr>
              <a:xfrm>
                <a:off x="7656083" y="3846576"/>
                <a:ext cx="92088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defTabSz="1219170">
                  <a:defRPr/>
                </a:pP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LSRs </a:t>
                </a: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leves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*, </a:t>
                </a:r>
                <a:br>
                  <a:rPr lang="en-US" sz="1333">
                    <a:solidFill>
                      <a:srgbClr val="002855"/>
                    </a:solidFill>
                    <a:latin typeface="Arial"/>
                  </a:rPr>
                </a:br>
                <a:r>
                  <a:rPr lang="en-US" sz="1333" err="1">
                    <a:solidFill>
                      <a:srgbClr val="002855"/>
                    </a:solidFill>
                    <a:latin typeface="Arial"/>
                  </a:rPr>
                  <a:t>duración</a:t>
                </a:r>
                <a:r>
                  <a:rPr lang="en-US" sz="1333">
                    <a:solidFill>
                      <a:srgbClr val="002855"/>
                    </a:solidFill>
                    <a:latin typeface="Arial"/>
                  </a:rPr>
                  <a:t> 5 días</a:t>
                </a:r>
              </a:p>
            </p:txBody>
          </p:sp>
        </p:grpSp>
      </p:grpSp>
      <p:sp>
        <p:nvSpPr>
          <p:cNvPr id="542" name="CuadroTexto 541">
            <a:extLst>
              <a:ext uri="{FF2B5EF4-FFF2-40B4-BE49-F238E27FC236}">
                <a16:creationId xmlns:a16="http://schemas.microsoft.com/office/drawing/2014/main" id="{F3369930-F528-02EF-6CAA-594A5CCA5C84}"/>
              </a:ext>
            </a:extLst>
          </p:cNvPr>
          <p:cNvSpPr txBox="1"/>
          <p:nvPr/>
        </p:nvSpPr>
        <p:spPr>
          <a:xfrm>
            <a:off x="1840802" y="6182033"/>
            <a:ext cx="8349028" cy="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800" b="1">
                <a:latin typeface="Arial" panose="020B0604020202020204" pitchFamily="34" charset="0"/>
                <a:cs typeface="Arial" panose="020B0604020202020204" pitchFamily="34" charset="0"/>
              </a:rPr>
              <a:t>Estos datos no se basan en ensayos comparativos.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Comparado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tratamientos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tópicos</a:t>
            </a:r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20000"/>
              </a:lnSpc>
            </a:pP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Klisyri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10 mg/g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ungüento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Efudix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5% cream.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GB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Solaraze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3% Gel.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Imunocare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50mg/g crema.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Metvix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160 mg/g crema.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8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o 80">
            <a:extLst>
              <a:ext uri="{FF2B5EF4-FFF2-40B4-BE49-F238E27FC236}">
                <a16:creationId xmlns:a16="http://schemas.microsoft.com/office/drawing/2014/main" id="{1B639FD4-CF31-5C22-6E78-F0847533AE80}"/>
              </a:ext>
            </a:extLst>
          </p:cNvPr>
          <p:cNvGrpSpPr/>
          <p:nvPr/>
        </p:nvGrpSpPr>
        <p:grpSpPr>
          <a:xfrm>
            <a:off x="7230505" y="2628797"/>
            <a:ext cx="1964197" cy="1719656"/>
            <a:chOff x="7298633" y="2629954"/>
            <a:chExt cx="1964197" cy="1732772"/>
          </a:xfrm>
        </p:grpSpPr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EC43DC07-FA08-DC0C-39B2-4F7A57C57138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3" name="Gráfico 82" descr="Narración con relleno sólido">
              <a:extLst>
                <a:ext uri="{FF2B5EF4-FFF2-40B4-BE49-F238E27FC236}">
                  <a16:creationId xmlns:a16="http://schemas.microsoft.com/office/drawing/2014/main" id="{86B25712-66C5-A554-D44C-899AE508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BD5AF2E-BD8E-09DE-3CD0-52FF9DCCDB0D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50604" y="893249"/>
            <a:ext cx="9491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5 Claves de </a:t>
            </a:r>
            <a:r>
              <a:rPr lang="es-ES_tradnl" sz="3200" b="1" err="1">
                <a:solidFill>
                  <a:srgbClr val="002855"/>
                </a:solidFill>
                <a:latin typeface="Arial"/>
              </a:rPr>
              <a:t>Klisyri</a:t>
            </a:r>
            <a:endParaRPr lang="es-ES_tradnl" sz="3200" b="1">
              <a:solidFill>
                <a:srgbClr val="002855"/>
              </a:solidFill>
              <a:latin typeface="Arial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BB26C23D-1132-0AFC-D983-C2AC0482E218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3F847126-244A-6AC8-8115-1198AFD3CFB8}"/>
              </a:ext>
            </a:extLst>
          </p:cNvPr>
          <p:cNvGrpSpPr/>
          <p:nvPr/>
        </p:nvGrpSpPr>
        <p:grpSpPr>
          <a:xfrm>
            <a:off x="1614992" y="2629953"/>
            <a:ext cx="9483107" cy="1739232"/>
            <a:chOff x="1614992" y="2629953"/>
            <a:chExt cx="9483107" cy="1739232"/>
          </a:xfrm>
        </p:grpSpPr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4A34D565-0823-4025-61A0-B7B213624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36216B2D-933D-4BD1-977E-9BF166F6E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C990942E-881A-AF39-71AA-07C77F8969F3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26E6B230-5C78-E355-899D-170E6DC94B18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78" name="Gráfico 77" descr="Mano abierta con planta contorno">
                <a:extLst>
                  <a:ext uri="{FF2B5EF4-FFF2-40B4-BE49-F238E27FC236}">
                    <a16:creationId xmlns:a16="http://schemas.microsoft.com/office/drawing/2014/main" id="{5AA53CB4-3F12-3AF1-AFE2-FE7A8DC63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9" name="CuadroTexto 78">
                <a:extLst>
                  <a:ext uri="{FF2B5EF4-FFF2-40B4-BE49-F238E27FC236}">
                    <a16:creationId xmlns:a16="http://schemas.microsoft.com/office/drawing/2014/main" id="{E55A3B60-6C4E-3011-909B-786DDCD107FA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600">
                    <a:solidFill>
                      <a:srgbClr val="002855"/>
                    </a:solidFill>
                    <a:latin typeface="Arial"/>
                  </a:rPr>
                  <a:t>Satisfacción</a:t>
                </a:r>
                <a:endParaRPr lang="es-ES" sz="16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D5B7D69A-373E-BE57-2FC3-0F5BA03134B3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74" name="Rectángulo 73">
                <a:extLst>
                  <a:ext uri="{FF2B5EF4-FFF2-40B4-BE49-F238E27FC236}">
                    <a16:creationId xmlns:a16="http://schemas.microsoft.com/office/drawing/2014/main" id="{89494962-457B-E628-047A-C18FE6AB6625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F8764C93-F359-F3DB-EA8A-D29B44F9A22F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480">
                    <a:solidFill>
                      <a:srgbClr val="002855"/>
                    </a:solidFill>
                    <a:latin typeface="Arial"/>
                  </a:rPr>
                  <a:t>Experiencia clínica</a:t>
                </a:r>
                <a:endParaRPr lang="es-ES" sz="1480">
                  <a:solidFill>
                    <a:srgbClr val="002855"/>
                  </a:solidFill>
                  <a:latin typeface="Arial"/>
                </a:endParaRPr>
              </a:p>
            </p:txBody>
          </p:sp>
          <p:pic>
            <p:nvPicPr>
              <p:cNvPr id="76" name="Gráfico 75" descr="Estetoscopio contorno">
                <a:extLst>
                  <a:ext uri="{FF2B5EF4-FFF2-40B4-BE49-F238E27FC236}">
                    <a16:creationId xmlns:a16="http://schemas.microsoft.com/office/drawing/2014/main" id="{CFBD7EAE-DA15-C5C9-6526-6EE505F4D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</p:grpSp>
      <p:sp>
        <p:nvSpPr>
          <p:cNvPr id="80" name="Rectángulo 79">
            <a:extLst>
              <a:ext uri="{FF2B5EF4-FFF2-40B4-BE49-F238E27FC236}">
                <a16:creationId xmlns:a16="http://schemas.microsoft.com/office/drawing/2014/main" id="{A6F6AF20-1B25-27B7-0A5A-3AC102DCAD0B}"/>
              </a:ext>
            </a:extLst>
          </p:cNvPr>
          <p:cNvSpPr/>
          <p:nvPr/>
        </p:nvSpPr>
        <p:spPr>
          <a:xfrm>
            <a:off x="3416693" y="2472397"/>
            <a:ext cx="7595834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B2DE09F-699C-071B-BEB2-D650B5DCCD71}"/>
              </a:ext>
            </a:extLst>
          </p:cNvPr>
          <p:cNvSpPr/>
          <p:nvPr/>
        </p:nvSpPr>
        <p:spPr>
          <a:xfrm>
            <a:off x="2245488" y="1169044"/>
            <a:ext cx="6911299" cy="4074288"/>
          </a:xfrm>
          <a:prstGeom prst="roundRect">
            <a:avLst/>
          </a:prstGeom>
          <a:solidFill>
            <a:srgbClr val="F14144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3CE87B-8AA6-0A0E-A264-4FD119E8BA4C}"/>
              </a:ext>
            </a:extLst>
          </p:cNvPr>
          <p:cNvSpPr txBox="1"/>
          <p:nvPr/>
        </p:nvSpPr>
        <p:spPr>
          <a:xfrm>
            <a:off x="2752204" y="2237271"/>
            <a:ext cx="6115304" cy="160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s-ES" sz="1600" b="1" u="sng">
                <a:solidFill>
                  <a:schemeClr val="accent1"/>
                </a:solidFill>
                <a:latin typeface="+mj-lt"/>
              </a:rPr>
              <a:t>Eficacia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 y </a:t>
            </a:r>
            <a:r>
              <a:rPr lang="es-ES" sz="1600" b="1" u="sng">
                <a:solidFill>
                  <a:schemeClr val="accent1"/>
                </a:solidFill>
                <a:latin typeface="+mj-lt"/>
              </a:rPr>
              <a:t>seguridad 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de </a:t>
            </a:r>
            <a:r>
              <a:rPr lang="es-ES" sz="1600" err="1">
                <a:solidFill>
                  <a:schemeClr val="accent1"/>
                </a:solidFill>
                <a:latin typeface="+mj-lt"/>
              </a:rPr>
              <a:t>tirbanibulina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 en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2 estudios de fase III  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multicéntricos, aleatorizados, doble ciego y controlados con vehículo.</a:t>
            </a:r>
          </a:p>
          <a:p>
            <a:pPr marL="358775" indent="-1841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s-ES" sz="1400" u="sng">
                <a:solidFill>
                  <a:schemeClr val="accent1"/>
                </a:solidFill>
                <a:latin typeface="+mj-lt"/>
              </a:rPr>
              <a:t>Objetivo primario</a:t>
            </a:r>
            <a:r>
              <a:rPr lang="es-ES" sz="1400">
                <a:solidFill>
                  <a:schemeClr val="accent1"/>
                </a:solidFill>
                <a:latin typeface="+mj-lt"/>
              </a:rPr>
              <a:t>: Aclaramiento completo (100%) en el día </a:t>
            </a:r>
            <a:r>
              <a:rPr lang="es-ES" sz="1400">
                <a:solidFill>
                  <a:srgbClr val="002060"/>
                </a:solidFill>
                <a:latin typeface="+mj-lt"/>
              </a:rPr>
              <a:t>57.</a:t>
            </a:r>
          </a:p>
          <a:p>
            <a:pPr marL="358775" indent="-1841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s-ES" sz="1400" u="sng">
                <a:solidFill>
                  <a:srgbClr val="002060"/>
                </a:solidFill>
              </a:rPr>
              <a:t>Objetivo secundario</a:t>
            </a:r>
            <a:r>
              <a:rPr lang="es-ES" sz="1400">
                <a:solidFill>
                  <a:srgbClr val="002060"/>
                </a:solidFill>
              </a:rPr>
              <a:t>: Aclaramiento parcial (</a:t>
            </a:r>
            <a:r>
              <a:rPr lang="es-ES" sz="1400" b="0" i="0">
                <a:solidFill>
                  <a:srgbClr val="002060"/>
                </a:solidFill>
                <a:effectLst/>
              </a:rPr>
              <a:t>≥75%) en el día 57.</a:t>
            </a:r>
            <a:endParaRPr lang="es-ES" sz="1400">
              <a:solidFill>
                <a:srgbClr val="00206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AA5BD5-D33C-A8B0-DCE9-825AED1C7EF7}"/>
              </a:ext>
            </a:extLst>
          </p:cNvPr>
          <p:cNvSpPr txBox="1"/>
          <p:nvPr/>
        </p:nvSpPr>
        <p:spPr>
          <a:xfrm>
            <a:off x="2770500" y="1352591"/>
            <a:ext cx="5076381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s-ES_tradnl" sz="2000" b="1">
                <a:solidFill>
                  <a:srgbClr val="F14144"/>
                </a:solidFill>
              </a:rPr>
              <a:t>Estudios de fase III</a:t>
            </a:r>
          </a:p>
          <a:p>
            <a:pPr>
              <a:spcAft>
                <a:spcPts val="400"/>
              </a:spcAft>
            </a:pPr>
            <a:r>
              <a:rPr lang="es-ES_tradnl" sz="1400">
                <a:solidFill>
                  <a:srgbClr val="002060"/>
                </a:solidFill>
              </a:rPr>
              <a:t>Publicados en </a:t>
            </a:r>
            <a:r>
              <a:rPr lang="es-ES_tradnl" sz="1400" b="1" i="1" err="1">
                <a:solidFill>
                  <a:schemeClr val="accent1"/>
                </a:solidFill>
              </a:rPr>
              <a:t>The</a:t>
            </a:r>
            <a:r>
              <a:rPr lang="es-ES_tradnl" sz="1400" b="1" i="1">
                <a:solidFill>
                  <a:schemeClr val="accent1"/>
                </a:solidFill>
              </a:rPr>
              <a:t> New </a:t>
            </a:r>
            <a:r>
              <a:rPr lang="es-ES_tradnl" sz="1400" b="1" i="1" err="1">
                <a:solidFill>
                  <a:schemeClr val="accent1"/>
                </a:solidFill>
              </a:rPr>
              <a:t>England</a:t>
            </a:r>
            <a:r>
              <a:rPr lang="es-ES_tradnl" sz="1400" b="1" i="1">
                <a:solidFill>
                  <a:schemeClr val="accent1"/>
                </a:solidFill>
              </a:rPr>
              <a:t> </a:t>
            </a:r>
            <a:r>
              <a:rPr lang="es-ES_tradnl" sz="1400" b="1" i="1" err="1">
                <a:solidFill>
                  <a:schemeClr val="accent1"/>
                </a:solidFill>
              </a:rPr>
              <a:t>Journal</a:t>
            </a:r>
            <a:r>
              <a:rPr lang="es-ES_tradnl" sz="1400" b="1" i="1">
                <a:solidFill>
                  <a:schemeClr val="accent1"/>
                </a:solidFill>
              </a:rPr>
              <a:t> </a:t>
            </a:r>
            <a:r>
              <a:rPr lang="es-ES_tradnl" sz="1400" b="1" i="1" err="1">
                <a:solidFill>
                  <a:schemeClr val="accent1"/>
                </a:solidFill>
              </a:rPr>
              <a:t>of</a:t>
            </a:r>
            <a:r>
              <a:rPr lang="es-ES_tradnl" sz="1400" b="1" i="1">
                <a:solidFill>
                  <a:schemeClr val="accent1"/>
                </a:solidFill>
              </a:rPr>
              <a:t> Medicine</a:t>
            </a:r>
            <a:endParaRPr lang="es-ES" sz="1400" b="1" i="1">
              <a:solidFill>
                <a:schemeClr val="accent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D4624B-FF5F-79A2-86AF-4EF793D15B7E}"/>
              </a:ext>
            </a:extLst>
          </p:cNvPr>
          <p:cNvSpPr txBox="1"/>
          <p:nvPr/>
        </p:nvSpPr>
        <p:spPr>
          <a:xfrm>
            <a:off x="3057246" y="4082551"/>
            <a:ext cx="291389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00" b="1">
                <a:solidFill>
                  <a:schemeClr val="accent1"/>
                </a:solidFill>
              </a:rPr>
              <a:t>702 pacientes</a:t>
            </a:r>
          </a:p>
          <a:p>
            <a:r>
              <a:rPr lang="es-ES" sz="1400">
                <a:solidFill>
                  <a:schemeClr val="accent1"/>
                </a:solidFill>
              </a:rPr>
              <a:t>en 62 centros EEUU</a:t>
            </a:r>
          </a:p>
          <a:p>
            <a:r>
              <a:rPr lang="es-ES" sz="1400">
                <a:solidFill>
                  <a:schemeClr val="accent1"/>
                </a:solidFill>
              </a:rPr>
              <a:t>(n=351 de 31 centros por estudio)</a:t>
            </a:r>
            <a:endParaRPr lang="es-ES" sz="1400" b="1">
              <a:solidFill>
                <a:schemeClr val="accent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F86D72-633A-6C65-E9A6-114138FB1DB6}"/>
              </a:ext>
            </a:extLst>
          </p:cNvPr>
          <p:cNvSpPr txBox="1"/>
          <p:nvPr/>
        </p:nvSpPr>
        <p:spPr>
          <a:xfrm>
            <a:off x="6714516" y="4045070"/>
            <a:ext cx="194474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_tradnl"/>
            </a:defPPr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r>
              <a:rPr lang="es-ES" sz="1400" b="0"/>
              <a:t>Más del </a:t>
            </a:r>
            <a:r>
              <a:rPr lang="es-ES" sz="1400"/>
              <a:t>99% de los pacientes </a:t>
            </a:r>
            <a:r>
              <a:rPr lang="es-ES" sz="1400" b="0"/>
              <a:t>cumplieron el tratamiento</a:t>
            </a:r>
          </a:p>
        </p:txBody>
      </p:sp>
      <p:pic>
        <p:nvPicPr>
          <p:cNvPr id="23" name="Graphic 1">
            <a:extLst>
              <a:ext uri="{FF2B5EF4-FFF2-40B4-BE49-F238E27FC236}">
                <a16:creationId xmlns:a16="http://schemas.microsoft.com/office/drawing/2014/main" id="{6C081A3E-BA99-48F5-557C-805F847AC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9863" y="4141296"/>
            <a:ext cx="351281" cy="391487"/>
          </a:xfrm>
          <a:prstGeom prst="rect">
            <a:avLst/>
          </a:prstGeom>
        </p:spPr>
      </p:pic>
      <p:pic>
        <p:nvPicPr>
          <p:cNvPr id="24" name="Graphic 2">
            <a:extLst>
              <a:ext uri="{FF2B5EF4-FFF2-40B4-BE49-F238E27FC236}">
                <a16:creationId xmlns:a16="http://schemas.microsoft.com/office/drawing/2014/main" id="{D83F476B-BA04-7834-CF7A-C76AB01F6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6988" y="4131935"/>
            <a:ext cx="444320" cy="450525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30E51A9-3906-166C-0A68-03B58E97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422" y="61130"/>
            <a:ext cx="5688373" cy="531907"/>
          </a:xfrm>
        </p:spPr>
        <p:txBody>
          <a:bodyPr/>
          <a:lstStyle/>
          <a:p>
            <a:r>
              <a:rPr lang="es-ES_tradnl" sz="2800"/>
              <a:t>Estudios con </a:t>
            </a:r>
            <a:r>
              <a:rPr lang="es-ES_tradnl" sz="2800" err="1"/>
              <a:t>Klisyri</a:t>
            </a:r>
            <a:r>
              <a:rPr lang="es-ES_tradnl" sz="2800"/>
              <a:t> (Fase III)</a:t>
            </a:r>
            <a:endParaRPr lang="es-ES" sz="2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FEA064-5267-F04C-5430-D613B9FF02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31" b="60246"/>
          <a:stretch/>
        </p:blipFill>
        <p:spPr>
          <a:xfrm>
            <a:off x="11271240" y="0"/>
            <a:ext cx="938676" cy="9291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5CEF7E6-8707-1B00-009B-50379862C075}"/>
              </a:ext>
            </a:extLst>
          </p:cNvPr>
          <p:cNvSpPr txBox="1"/>
          <p:nvPr/>
        </p:nvSpPr>
        <p:spPr>
          <a:xfrm>
            <a:off x="1814331" y="6369432"/>
            <a:ext cx="79894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Blauvelt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Ointment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 Engl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2021 Feb 11;384(6):512-520. 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3245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9A89-BD7F-45C9-7849-3264C9B0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687F060-5476-F5B1-E961-E1BDBB62A38B}"/>
              </a:ext>
            </a:extLst>
          </p:cNvPr>
          <p:cNvSpPr/>
          <p:nvPr/>
        </p:nvSpPr>
        <p:spPr>
          <a:xfrm>
            <a:off x="229869" y="3398749"/>
            <a:ext cx="5814061" cy="2636291"/>
          </a:xfrm>
          <a:prstGeom prst="roundRect">
            <a:avLst/>
          </a:prstGeom>
          <a:solidFill>
            <a:srgbClr val="002855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C81D7B-9E97-7838-4550-2DEB41D4ECC6}"/>
              </a:ext>
            </a:extLst>
          </p:cNvPr>
          <p:cNvSpPr txBox="1"/>
          <p:nvPr/>
        </p:nvSpPr>
        <p:spPr>
          <a:xfrm>
            <a:off x="533400" y="3451584"/>
            <a:ext cx="5440680" cy="24541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ct val="120000"/>
              </a:lnSpc>
            </a:pPr>
            <a:r>
              <a:rPr lang="es-ES" sz="1600" b="1">
                <a:solidFill>
                  <a:srgbClr val="E8434A"/>
                </a:solidFill>
              </a:rPr>
              <a:t>Estudio KLIR</a:t>
            </a:r>
            <a:r>
              <a:rPr lang="es-ES" sz="1600" b="1" baseline="30000">
                <a:solidFill>
                  <a:srgbClr val="E8434A"/>
                </a:solidFill>
              </a:rPr>
              <a:t>3</a:t>
            </a:r>
          </a:p>
          <a:p>
            <a:pPr defTabSz="914377">
              <a:lnSpc>
                <a:spcPct val="120000"/>
              </a:lnSpc>
            </a:pPr>
            <a:endParaRPr lang="es-ES" sz="5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defTabSz="914377">
              <a:lnSpc>
                <a:spcPct val="120000"/>
              </a:lnSpc>
            </a:pPr>
            <a:r>
              <a:rPr lang="es-E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Estudio </a:t>
            </a:r>
            <a:r>
              <a:rPr lang="es-ES" sz="12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no intervencionista </a:t>
            </a:r>
            <a:r>
              <a:rPr lang="es-E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en Alemania.</a:t>
            </a:r>
          </a:p>
          <a:p>
            <a:pPr defTabSz="914377">
              <a:lnSpc>
                <a:spcPct val="120000"/>
              </a:lnSpc>
            </a:pPr>
            <a:r>
              <a:rPr lang="es-ES" sz="1200" b="1" u="sng">
                <a:solidFill>
                  <a:schemeClr val="bg1"/>
                </a:solidFill>
                <a:latin typeface="Arial"/>
                <a:ea typeface="Calibri"/>
                <a:cs typeface="Arial"/>
              </a:rPr>
              <a:t>Objetivo: </a:t>
            </a:r>
            <a:r>
              <a:rPr lang="es-E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evaluar los </a:t>
            </a:r>
            <a:r>
              <a:rPr lang="es-ES" sz="1200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informados por los pacientes </a:t>
            </a:r>
            <a:r>
              <a:rPr lang="es-E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(PRO), </a:t>
            </a:r>
            <a:r>
              <a:rPr lang="es-ES" sz="1200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r>
              <a:rPr lang="es-E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y </a:t>
            </a:r>
            <a:r>
              <a:rPr lang="es-ES" sz="1200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s-ES" sz="1200">
                <a:solidFill>
                  <a:srgbClr val="002855"/>
                </a:solidFill>
                <a:latin typeface="Arial"/>
                <a:cs typeface="Arial"/>
              </a:rPr>
              <a:t> </a:t>
            </a:r>
            <a:r>
              <a:rPr lang="es-ES" sz="1200">
                <a:solidFill>
                  <a:schemeClr val="bg1"/>
                </a:solidFill>
                <a:latin typeface="Arial"/>
                <a:cs typeface="Arial"/>
              </a:rPr>
              <a:t>de la </a:t>
            </a:r>
            <a:r>
              <a:rPr lang="es-ES" sz="1200" err="1">
                <a:solidFill>
                  <a:schemeClr val="bg1"/>
                </a:solidFill>
                <a:latin typeface="Arial"/>
                <a:cs typeface="Arial"/>
              </a:rPr>
              <a:t>tirbanibulina</a:t>
            </a:r>
            <a:r>
              <a:rPr lang="es-ES" sz="1200">
                <a:solidFill>
                  <a:schemeClr val="bg1"/>
                </a:solidFill>
                <a:latin typeface="Arial"/>
                <a:cs typeface="Arial"/>
              </a:rPr>
              <a:t> en la QA en clínicas y consultas ambulatorias de dermatología en Alemania.</a:t>
            </a:r>
          </a:p>
          <a:p>
            <a:pPr defTabSz="914377">
              <a:lnSpc>
                <a:spcPct val="120000"/>
              </a:lnSpc>
            </a:pPr>
            <a:endParaRPr lang="es-ES" sz="900">
              <a:solidFill>
                <a:schemeClr val="bg1"/>
              </a:solidFill>
              <a:latin typeface="Arial"/>
              <a:cs typeface="Arial"/>
            </a:endParaRPr>
          </a:p>
          <a:p>
            <a:pPr marL="447675" indent="-184150" defTabSz="91437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500 </a:t>
            </a:r>
            <a:r>
              <a:rPr lang="en-US" sz="1200" b="1" err="1">
                <a:solidFill>
                  <a:schemeClr val="bg1"/>
                </a:solidFill>
                <a:latin typeface="Arial"/>
                <a:cs typeface="Arial"/>
              </a:rPr>
              <a:t>pacientes</a:t>
            </a: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en </a:t>
            </a: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100 </a:t>
            </a:r>
            <a:r>
              <a:rPr lang="en-US" sz="1200" b="1" err="1">
                <a:solidFill>
                  <a:schemeClr val="bg1"/>
                </a:solidFill>
                <a:latin typeface="Arial"/>
                <a:cs typeface="Arial"/>
              </a:rPr>
              <a:t>centros</a:t>
            </a: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s-ES_tradnl" sz="1200">
                <a:solidFill>
                  <a:schemeClr val="bg1"/>
                </a:solidFill>
                <a:latin typeface="Arial"/>
                <a:cs typeface="Arial"/>
              </a:rPr>
              <a:t>Seguimiento</a:t>
            </a:r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6 meses</a:t>
            </a:r>
          </a:p>
          <a:p>
            <a:pPr marL="447675" indent="-184150" defTabSz="914377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200">
                <a:solidFill>
                  <a:schemeClr val="bg1"/>
                </a:solidFill>
                <a:latin typeface="Arial"/>
                <a:cs typeface="Arial"/>
              </a:rPr>
              <a:t>Pacientes y médicos completaron cuestionarios en el momento basal, semana 8 y semana 24 en relación a la eficacia y seguridad de </a:t>
            </a:r>
            <a:r>
              <a:rPr lang="es-ES" sz="1200" err="1">
                <a:solidFill>
                  <a:schemeClr val="bg1"/>
                </a:solidFill>
                <a:latin typeface="Arial"/>
                <a:cs typeface="Arial"/>
              </a:rPr>
              <a:t>tirbanibulina</a:t>
            </a:r>
            <a:r>
              <a:rPr lang="es-ES" sz="1100" kern="0">
                <a:solidFill>
                  <a:srgbClr val="002060"/>
                </a:solidFill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7C5A45F-043C-D533-D9D7-A4EB36FFD1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422" y="73162"/>
            <a:ext cx="5253931" cy="531907"/>
          </a:xfrm>
        </p:spPr>
        <p:txBody>
          <a:bodyPr/>
          <a:lstStyle/>
          <a:p>
            <a:r>
              <a:rPr lang="es-ES_tradnl" sz="2800"/>
              <a:t>Estudios con </a:t>
            </a:r>
            <a:r>
              <a:rPr lang="es-ES_tradnl" sz="2800" err="1"/>
              <a:t>Klisyri</a:t>
            </a:r>
            <a:endParaRPr lang="es-ES" sz="2800"/>
          </a:p>
        </p:txBody>
      </p:sp>
      <p:pic>
        <p:nvPicPr>
          <p:cNvPr id="1038" name="Picture 14" descr="Diseño PNG Y SVG De Círculo De Icono De Idioma De Bandera De Alemania Para  Camisetas">
            <a:extLst>
              <a:ext uri="{FF2B5EF4-FFF2-40B4-BE49-F238E27FC236}">
                <a16:creationId xmlns:a16="http://schemas.microsoft.com/office/drawing/2014/main" id="{56046C30-F052-9F5F-06F9-A70B599E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90" y="3480032"/>
            <a:ext cx="459564" cy="4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421DBBF-5713-A25B-4A3A-F4060DEE1B62}"/>
              </a:ext>
            </a:extLst>
          </p:cNvPr>
          <p:cNvSpPr/>
          <p:nvPr/>
        </p:nvSpPr>
        <p:spPr>
          <a:xfrm>
            <a:off x="6347460" y="1304681"/>
            <a:ext cx="5541010" cy="3605225"/>
          </a:xfrm>
          <a:prstGeom prst="roundRect">
            <a:avLst/>
          </a:prstGeom>
          <a:solidFill>
            <a:srgbClr val="B4E1D6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FA20DE8-364F-80DF-CE82-990A3F4AF548}"/>
              </a:ext>
            </a:extLst>
          </p:cNvPr>
          <p:cNvSpPr txBox="1"/>
          <p:nvPr/>
        </p:nvSpPr>
        <p:spPr>
          <a:xfrm>
            <a:off x="6505405" y="1906702"/>
            <a:ext cx="5311140" cy="1180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200">
                <a:solidFill>
                  <a:srgbClr val="002060"/>
                </a:solidFill>
                <a:latin typeface="Arial"/>
              </a:rPr>
              <a:t>Estudio abierto de fase IV para </a:t>
            </a:r>
            <a:r>
              <a:rPr lang="es-ES" sz="1200" b="1">
                <a:solidFill>
                  <a:srgbClr val="002060"/>
                </a:solidFill>
                <a:latin typeface="Arial"/>
              </a:rPr>
              <a:t>evaluar</a:t>
            </a:r>
            <a:r>
              <a:rPr lang="es-ES" sz="1200">
                <a:solidFill>
                  <a:srgbClr val="002060"/>
                </a:solidFill>
                <a:latin typeface="Arial"/>
              </a:rPr>
              <a:t> el impacto de la </a:t>
            </a:r>
            <a:r>
              <a:rPr lang="es-ES" sz="1200" err="1">
                <a:solidFill>
                  <a:srgbClr val="002060"/>
                </a:solidFill>
                <a:latin typeface="Arial"/>
              </a:rPr>
              <a:t>tirbanibulina</a:t>
            </a:r>
            <a:r>
              <a:rPr lang="es-ES" sz="1200">
                <a:solidFill>
                  <a:srgbClr val="002060"/>
                </a:solidFill>
                <a:latin typeface="Arial"/>
              </a:rPr>
              <a:t> en </a:t>
            </a:r>
            <a:r>
              <a:rPr lang="es-ES" sz="1200" b="1">
                <a:solidFill>
                  <a:srgbClr val="002060"/>
                </a:solidFill>
                <a:latin typeface="Arial"/>
              </a:rPr>
              <a:t>la satisfacción y el bienestar de los pacientes </a:t>
            </a:r>
            <a:r>
              <a:rPr lang="es-ES" sz="1200">
                <a:solidFill>
                  <a:srgbClr val="002060"/>
                </a:solidFill>
                <a:latin typeface="Arial"/>
              </a:rPr>
              <a:t>con QA en cara o cuero cabelludo.</a:t>
            </a:r>
          </a:p>
          <a:p>
            <a:pPr>
              <a:lnSpc>
                <a:spcPct val="120000"/>
              </a:lnSpc>
            </a:pPr>
            <a:endParaRPr lang="es-ES_tradnl" sz="1200" b="1">
              <a:solidFill>
                <a:srgbClr val="003466"/>
              </a:solidFill>
            </a:endParaRPr>
          </a:p>
          <a:p>
            <a:pPr>
              <a:lnSpc>
                <a:spcPct val="120000"/>
              </a:lnSpc>
            </a:pPr>
            <a:endParaRPr lang="es-ES" sz="12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336D54B-3C64-C243-234C-F02C57C60811}"/>
              </a:ext>
            </a:extLst>
          </p:cNvPr>
          <p:cNvSpPr txBox="1"/>
          <p:nvPr/>
        </p:nvSpPr>
        <p:spPr>
          <a:xfrm>
            <a:off x="6616187" y="2692222"/>
            <a:ext cx="5488940" cy="2374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171450" defTabSz="914354">
              <a:lnSpc>
                <a:spcPct val="130000"/>
              </a:lnSpc>
              <a:spcAft>
                <a:spcPts val="300"/>
              </a:spcAft>
              <a:buClr>
                <a:srgbClr val="002855"/>
              </a:buClr>
              <a:buFont typeface="Wingdings" panose="05000000000000000000" pitchFamily="2" charset="2"/>
              <a:buChar char="ü"/>
              <a:defRPr/>
            </a:pPr>
            <a:r>
              <a:rPr lang="es-ES_tradnl" sz="1200" b="1">
                <a:solidFill>
                  <a:srgbClr val="003466"/>
                </a:solidFill>
              </a:rPr>
              <a:t>Primer ensayo clínico </a:t>
            </a:r>
            <a:r>
              <a:rPr lang="es-ES_tradnl" sz="1200">
                <a:solidFill>
                  <a:srgbClr val="003466"/>
                </a:solidFill>
              </a:rPr>
              <a:t>en España e Italia. </a:t>
            </a:r>
            <a:endParaRPr lang="es-ES" sz="1200" b="1">
              <a:solidFill>
                <a:srgbClr val="002855"/>
              </a:solidFill>
              <a:latin typeface="Arial"/>
            </a:endParaRPr>
          </a:p>
          <a:p>
            <a:pPr marL="263525" indent="-171450" defTabSz="914354">
              <a:lnSpc>
                <a:spcPct val="130000"/>
              </a:lnSpc>
              <a:spcAft>
                <a:spcPts val="300"/>
              </a:spcAft>
              <a:buClr>
                <a:srgbClr val="002855"/>
              </a:buClr>
              <a:buFont typeface="Wingdings" panose="05000000000000000000" pitchFamily="2" charset="2"/>
              <a:buChar char="ü"/>
              <a:defRPr/>
            </a:pPr>
            <a:r>
              <a:rPr lang="es-ES" sz="1200" b="1">
                <a:solidFill>
                  <a:srgbClr val="002855"/>
                </a:solidFill>
                <a:latin typeface="Arial"/>
              </a:rPr>
              <a:t>320 pacientes </a:t>
            </a:r>
            <a:r>
              <a:rPr lang="es-ES" sz="1200">
                <a:solidFill>
                  <a:srgbClr val="002855"/>
                </a:solidFill>
                <a:latin typeface="Arial"/>
              </a:rPr>
              <a:t>en </a:t>
            </a:r>
            <a:r>
              <a:rPr lang="es-ES" sz="1200" b="1">
                <a:solidFill>
                  <a:srgbClr val="002855"/>
                </a:solidFill>
                <a:latin typeface="Arial"/>
              </a:rPr>
              <a:t>40 centros </a:t>
            </a:r>
            <a:r>
              <a:rPr lang="es-ES" sz="1200">
                <a:solidFill>
                  <a:srgbClr val="002855"/>
                </a:solidFill>
                <a:latin typeface="Arial"/>
                <a:ea typeface="Times New Roman" panose="02020603050405020304" pitchFamily="18" charset="0"/>
              </a:rPr>
              <a:t>(33 en España + 7 en Italia)</a:t>
            </a:r>
          </a:p>
          <a:p>
            <a:pPr marL="263525" indent="-171450" defTabSz="914354">
              <a:lnSpc>
                <a:spcPct val="130000"/>
              </a:lnSpc>
              <a:spcAft>
                <a:spcPts val="300"/>
              </a:spcAft>
              <a:buClr>
                <a:srgbClr val="002855"/>
              </a:buClr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002855"/>
                </a:solidFill>
                <a:latin typeface="Arial"/>
              </a:rPr>
              <a:t>Seguimiento a </a:t>
            </a:r>
            <a:r>
              <a:rPr lang="es-ES" sz="1200" b="1">
                <a:solidFill>
                  <a:srgbClr val="002855"/>
                </a:solidFill>
                <a:latin typeface="Arial"/>
              </a:rPr>
              <a:t>2 meses</a:t>
            </a:r>
            <a:r>
              <a:rPr lang="es-ES" sz="1200">
                <a:solidFill>
                  <a:srgbClr val="002855"/>
                </a:solidFill>
                <a:latin typeface="Arial"/>
              </a:rPr>
              <a:t>.</a:t>
            </a:r>
          </a:p>
          <a:p>
            <a:pPr marL="263525" indent="-171450" defTabSz="914354">
              <a:lnSpc>
                <a:spcPct val="130000"/>
              </a:lnSpc>
              <a:spcAft>
                <a:spcPts val="300"/>
              </a:spcAft>
              <a:buClr>
                <a:srgbClr val="002855"/>
              </a:buClr>
              <a:buFont typeface="Wingdings" panose="05000000000000000000" pitchFamily="2" charset="2"/>
              <a:buChar char="ü"/>
              <a:defRPr/>
            </a:pPr>
            <a:r>
              <a:rPr lang="es-ES_tradnl" sz="1200">
                <a:solidFill>
                  <a:srgbClr val="002855"/>
                </a:solidFill>
                <a:latin typeface="Arial"/>
              </a:rPr>
              <a:t>Se miden </a:t>
            </a:r>
            <a:r>
              <a:rPr lang="es-ES_tradnl" sz="1200" err="1">
                <a:solidFill>
                  <a:srgbClr val="002855"/>
                </a:solidFill>
                <a:latin typeface="Arial"/>
              </a:rPr>
              <a:t>PROs</a:t>
            </a:r>
            <a:r>
              <a:rPr lang="es-ES_tradnl" sz="1200">
                <a:solidFill>
                  <a:srgbClr val="002855"/>
                </a:solidFill>
                <a:latin typeface="Arial"/>
              </a:rPr>
              <a:t>, eficacia, seguridad y adherencia</a:t>
            </a:r>
          </a:p>
          <a:p>
            <a:pPr marL="263525" indent="-171450" defTabSz="914354">
              <a:lnSpc>
                <a:spcPct val="130000"/>
              </a:lnSpc>
              <a:spcAft>
                <a:spcPts val="300"/>
              </a:spcAft>
              <a:buClr>
                <a:srgbClr val="002855"/>
              </a:buClr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002855"/>
                </a:solidFill>
                <a:latin typeface="Arial"/>
              </a:rPr>
              <a:t>Pacientes y médicos completaron cuestionarios en el momento basal, semana 8 y semana 24 en relación a la eficacia y seguridad de </a:t>
            </a:r>
            <a:r>
              <a:rPr lang="es-ES" sz="1200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" sz="1200">
                <a:solidFill>
                  <a:srgbClr val="002855"/>
                </a:solidFill>
                <a:latin typeface="Arial"/>
              </a:rPr>
              <a:t>. </a:t>
            </a:r>
          </a:p>
          <a:p>
            <a:pPr marL="182563" defTabSz="1219140">
              <a:lnSpc>
                <a:spcPct val="135000"/>
              </a:lnSpc>
            </a:pPr>
            <a:endParaRPr lang="es-ES_tradnl" sz="900">
              <a:solidFill>
                <a:srgbClr val="003466"/>
              </a:solidFill>
              <a:latin typeface="Arial"/>
            </a:endParaRPr>
          </a:p>
          <a:p>
            <a:pPr marL="182563" defTabSz="1219140">
              <a:lnSpc>
                <a:spcPct val="135000"/>
              </a:lnSpc>
            </a:pPr>
            <a:endParaRPr lang="es-ES_tradnl" sz="1200">
              <a:solidFill>
                <a:srgbClr val="003466"/>
              </a:solidFill>
              <a:latin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5259758-2674-7268-B454-4DA266D21265}"/>
              </a:ext>
            </a:extLst>
          </p:cNvPr>
          <p:cNvSpPr txBox="1"/>
          <p:nvPr/>
        </p:nvSpPr>
        <p:spPr>
          <a:xfrm>
            <a:off x="6505405" y="1493547"/>
            <a:ext cx="2703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s-ES_tradnl" sz="1600" b="1">
                <a:solidFill>
                  <a:srgbClr val="F14144"/>
                </a:solidFill>
              </a:rPr>
              <a:t>Estudio TirbaSkin</a:t>
            </a:r>
            <a:r>
              <a:rPr lang="es-ES_tradnl" sz="1600" b="1" baseline="30000">
                <a:solidFill>
                  <a:srgbClr val="F14144"/>
                </a:solidFill>
              </a:rPr>
              <a:t>4</a:t>
            </a:r>
            <a:endParaRPr lang="es-ES" sz="1100" b="1" i="1" baseline="30000">
              <a:solidFill>
                <a:schemeClr val="accent1"/>
              </a:solidFill>
            </a:endParaRPr>
          </a:p>
        </p:txBody>
      </p:sp>
      <p:pic>
        <p:nvPicPr>
          <p:cNvPr id="1040" name="Picture 16" descr="Diseño PNG Y SVG De Círculo De Icono De Idioma De Bandera De Italia Para  Camisetas">
            <a:extLst>
              <a:ext uri="{FF2B5EF4-FFF2-40B4-BE49-F238E27FC236}">
                <a16:creationId xmlns:a16="http://schemas.microsoft.com/office/drawing/2014/main" id="{0664E4FC-968C-8F60-FEE3-4D85AD9F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082" y="1372636"/>
            <a:ext cx="455899" cy="4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iseño PNG Y SVG De Círculo De Icono De Idioma De Bandera De España Para  Camisetas">
            <a:extLst>
              <a:ext uri="{FF2B5EF4-FFF2-40B4-BE49-F238E27FC236}">
                <a16:creationId xmlns:a16="http://schemas.microsoft.com/office/drawing/2014/main" id="{5A14F38F-F8E7-549E-98F0-51F8577A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572" y="1377153"/>
            <a:ext cx="428898" cy="4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A1BD8E8-9996-50BA-55D2-0132EF0B0956}"/>
              </a:ext>
            </a:extLst>
          </p:cNvPr>
          <p:cNvGrpSpPr/>
          <p:nvPr/>
        </p:nvGrpSpPr>
        <p:grpSpPr>
          <a:xfrm>
            <a:off x="229870" y="667590"/>
            <a:ext cx="5814060" cy="2415960"/>
            <a:chOff x="6096000" y="599440"/>
            <a:chExt cx="5740400" cy="241596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2F7FD0E-1836-0C4B-0EAF-C51F7E957857}"/>
                </a:ext>
              </a:extLst>
            </p:cNvPr>
            <p:cNvGrpSpPr/>
            <p:nvPr/>
          </p:nvGrpSpPr>
          <p:grpSpPr>
            <a:xfrm>
              <a:off x="6096000" y="599440"/>
              <a:ext cx="5740400" cy="2415960"/>
              <a:chOff x="6096000" y="697677"/>
              <a:chExt cx="5740400" cy="2546999"/>
            </a:xfrm>
          </p:grpSpPr>
          <p:sp>
            <p:nvSpPr>
              <p:cNvPr id="6" name="Rectángulo: esquinas redondeadas 5">
                <a:extLst>
                  <a:ext uri="{FF2B5EF4-FFF2-40B4-BE49-F238E27FC236}">
                    <a16:creationId xmlns:a16="http://schemas.microsoft.com/office/drawing/2014/main" id="{A3DC7A57-B93B-7F3B-3F87-A074BC2AD700}"/>
                  </a:ext>
                </a:extLst>
              </p:cNvPr>
              <p:cNvSpPr/>
              <p:nvPr/>
            </p:nvSpPr>
            <p:spPr>
              <a:xfrm>
                <a:off x="6096000" y="697677"/>
                <a:ext cx="5740400" cy="2546999"/>
              </a:xfrm>
              <a:prstGeom prst="roundRect">
                <a:avLst/>
              </a:prstGeom>
              <a:solidFill>
                <a:srgbClr val="FFFFCC">
                  <a:alpha val="7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D845041-C3A9-31D2-F723-26FC479BE968}"/>
                  </a:ext>
                </a:extLst>
              </p:cNvPr>
              <p:cNvSpPr txBox="1"/>
              <p:nvPr/>
            </p:nvSpPr>
            <p:spPr>
              <a:xfrm>
                <a:off x="6395684" y="836094"/>
                <a:ext cx="5106428" cy="240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spcBef>
                    <a:spcPts val="800"/>
                  </a:spcBef>
                  <a:spcAft>
                    <a:spcPts val="600"/>
                  </a:spcAft>
                  <a:defRPr/>
                </a:pPr>
                <a:r>
                  <a:rPr lang="es-ES" sz="1400" b="1" err="1">
                    <a:solidFill>
                      <a:srgbClr val="FF0000"/>
                    </a:solidFill>
                  </a:rPr>
                  <a:t>P</a:t>
                </a:r>
                <a:r>
                  <a:rPr lang="es-ES" sz="1400" err="1">
                    <a:solidFill>
                      <a:srgbClr val="FF0000"/>
                    </a:solidFill>
                  </a:rPr>
                  <a:t>atient-</a:t>
                </a:r>
                <a:r>
                  <a:rPr lang="es-ES" sz="1400" b="1" err="1">
                    <a:solidFill>
                      <a:srgbClr val="FF0000"/>
                    </a:solidFill>
                  </a:rPr>
                  <a:t>R</a:t>
                </a:r>
                <a:r>
                  <a:rPr lang="es-ES" sz="1400" err="1">
                    <a:solidFill>
                      <a:srgbClr val="FF0000"/>
                    </a:solidFill>
                  </a:rPr>
                  <a:t>eported</a:t>
                </a:r>
                <a:r>
                  <a:rPr lang="es-ES" sz="1400">
                    <a:solidFill>
                      <a:srgbClr val="FF0000"/>
                    </a:solidFill>
                  </a:rPr>
                  <a:t> </a:t>
                </a:r>
                <a:r>
                  <a:rPr lang="es-ES" sz="1400" b="1" err="1">
                    <a:solidFill>
                      <a:srgbClr val="FF0000"/>
                    </a:solidFill>
                  </a:rPr>
                  <a:t>O</a:t>
                </a:r>
                <a:r>
                  <a:rPr lang="es-ES" sz="1400" err="1">
                    <a:solidFill>
                      <a:srgbClr val="FF0000"/>
                    </a:solidFill>
                  </a:rPr>
                  <a:t>utcomes</a:t>
                </a:r>
                <a:r>
                  <a:rPr lang="es-ES" sz="1400">
                    <a:solidFill>
                      <a:srgbClr val="FF0000"/>
                    </a:solidFill>
                  </a:rPr>
                  <a:t> in </a:t>
                </a:r>
                <a:r>
                  <a:rPr lang="es-ES" sz="1400" b="1" err="1">
                    <a:solidFill>
                      <a:srgbClr val="FF0000"/>
                    </a:solidFill>
                  </a:rPr>
                  <a:t>A</a:t>
                </a:r>
                <a:r>
                  <a:rPr lang="es-ES" sz="1400" err="1">
                    <a:solidFill>
                      <a:srgbClr val="FF0000"/>
                    </a:solidFill>
                  </a:rPr>
                  <a:t>ctinic</a:t>
                </a:r>
                <a:r>
                  <a:rPr lang="es-ES" sz="1400">
                    <a:solidFill>
                      <a:srgbClr val="FF0000"/>
                    </a:solidFill>
                  </a:rPr>
                  <a:t> </a:t>
                </a:r>
                <a:r>
                  <a:rPr lang="es-ES" sz="1400" b="1" err="1">
                    <a:solidFill>
                      <a:srgbClr val="FF0000"/>
                    </a:solidFill>
                  </a:rPr>
                  <a:t>K</a:t>
                </a:r>
                <a:r>
                  <a:rPr lang="es-ES" sz="1400" err="1">
                    <a:solidFill>
                      <a:srgbClr val="FF0000"/>
                    </a:solidFill>
                  </a:rPr>
                  <a:t>eratosis</a:t>
                </a:r>
                <a:r>
                  <a:rPr lang="es-ES" sz="1400">
                    <a:solidFill>
                      <a:srgbClr val="FF0000"/>
                    </a:solidFill>
                  </a:rPr>
                  <a:t> </a:t>
                </a:r>
                <a:r>
                  <a:rPr lang="es-ES" sz="1400" b="1">
                    <a:solidFill>
                      <a:srgbClr val="FF0000"/>
                    </a:solidFill>
                  </a:rPr>
                  <a:t>(PROAK)</a:t>
                </a:r>
                <a:r>
                  <a:rPr lang="es-ES" sz="1400" b="1" baseline="30000">
                    <a:solidFill>
                      <a:srgbClr val="FF0000"/>
                    </a:solidFill>
                  </a:rPr>
                  <a:t>1,2</a:t>
                </a:r>
              </a:p>
              <a:p>
                <a:pPr algn="just" defTabSz="914377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s-ES" sz="1180" b="1">
                    <a:solidFill>
                      <a:srgbClr val="002060"/>
                    </a:solidFill>
                  </a:rPr>
                  <a:t>Estudio fase IV observacional, de un solo brazo, prospectivo, multicéntrico </a:t>
                </a:r>
                <a:r>
                  <a:rPr lang="es-ES" sz="1180">
                    <a:solidFill>
                      <a:srgbClr val="002060"/>
                    </a:solidFill>
                  </a:rPr>
                  <a:t>que han iniciado tratamiento con </a:t>
                </a:r>
                <a:r>
                  <a:rPr lang="es-ES" sz="1180" err="1">
                    <a:solidFill>
                      <a:srgbClr val="002060"/>
                    </a:solidFill>
                  </a:rPr>
                  <a:t>tirbanibulina</a:t>
                </a:r>
                <a:r>
                  <a:rPr lang="es-ES" sz="1180">
                    <a:solidFill>
                      <a:srgbClr val="002060"/>
                    </a:solidFill>
                  </a:rPr>
                  <a:t> (según ficha técnica) en </a:t>
                </a:r>
                <a:r>
                  <a:rPr lang="es-ES" sz="1180" b="1">
                    <a:solidFill>
                      <a:srgbClr val="002060"/>
                    </a:solidFill>
                  </a:rPr>
                  <a:t>práctica clínica habitual </a:t>
                </a:r>
                <a:r>
                  <a:rPr lang="es-ES" sz="1180">
                    <a:solidFill>
                      <a:srgbClr val="002060"/>
                    </a:solidFill>
                  </a:rPr>
                  <a:t>en EEUU. </a:t>
                </a:r>
              </a:p>
              <a:p>
                <a:pPr marL="271463" indent="-179388" algn="just">
                  <a:lnSpc>
                    <a:spcPct val="13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s-ES" sz="1200" b="1">
                    <a:solidFill>
                      <a:srgbClr val="002060"/>
                    </a:solidFill>
                    <a:ea typeface="Calibri" panose="020F0502020204030204" pitchFamily="34" charset="0"/>
                  </a:rPr>
                  <a:t>300 pacientes </a:t>
                </a:r>
                <a:r>
                  <a:rPr lang="es-ES" sz="1200">
                    <a:solidFill>
                      <a:srgbClr val="002060"/>
                    </a:solidFill>
                    <a:ea typeface="Calibri" panose="020F0502020204030204" pitchFamily="34" charset="0"/>
                  </a:rPr>
                  <a:t>en </a:t>
                </a:r>
                <a:r>
                  <a:rPr lang="es-ES" sz="1200" b="1">
                    <a:solidFill>
                      <a:srgbClr val="002060"/>
                    </a:solidFill>
                    <a:ea typeface="Calibri" panose="020F0502020204030204" pitchFamily="34" charset="0"/>
                  </a:rPr>
                  <a:t>32 centros. </a:t>
                </a:r>
                <a:r>
                  <a:rPr lang="es-ES" sz="1200">
                    <a:solidFill>
                      <a:srgbClr val="002060"/>
                    </a:solidFill>
                    <a:ea typeface="Calibri" panose="020F0502020204030204" pitchFamily="34" charset="0"/>
                  </a:rPr>
                  <a:t>Seguimiento </a:t>
                </a:r>
                <a:r>
                  <a:rPr lang="es-ES" sz="1200" b="1">
                    <a:solidFill>
                      <a:srgbClr val="002060"/>
                    </a:solidFill>
                    <a:ea typeface="Calibri" panose="020F0502020204030204" pitchFamily="34" charset="0"/>
                  </a:rPr>
                  <a:t>a 6 meses</a:t>
                </a:r>
                <a:r>
                  <a:rPr lang="es-ES" sz="1200">
                    <a:solidFill>
                      <a:srgbClr val="002060"/>
                    </a:solidFill>
                    <a:ea typeface="Calibri" panose="020F0502020204030204" pitchFamily="34" charset="0"/>
                  </a:rPr>
                  <a:t>. </a:t>
                </a:r>
              </a:p>
              <a:p>
                <a:pPr marL="271463" indent="-179388" algn="just">
                  <a:lnSpc>
                    <a:spcPct val="136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s-ES" sz="1200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Pacientes y médicos completaron cuestionarios en el momento </a:t>
                </a:r>
                <a:r>
                  <a:rPr lang="es-ES" sz="1200" b="1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basal, semana 8 </a:t>
                </a:r>
                <a:r>
                  <a:rPr lang="es-ES" sz="1200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y </a:t>
                </a:r>
                <a:r>
                  <a:rPr lang="es-ES" sz="1200" b="1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semana</a:t>
                </a:r>
                <a:r>
                  <a:rPr lang="es-ES" sz="1200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s-ES" sz="1200" b="1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24 </a:t>
                </a:r>
                <a:r>
                  <a:rPr lang="es-ES" sz="1200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en relación a la eficacia y seguridad de </a:t>
                </a:r>
                <a:r>
                  <a:rPr lang="es-ES" sz="1200" kern="0" err="1">
                    <a:solidFill>
                      <a:srgbClr val="002060"/>
                    </a:solidFill>
                    <a:ea typeface="Calibri" panose="020F0502020204030204" pitchFamily="34" charset="0"/>
                  </a:rPr>
                  <a:t>tirbanibulina</a:t>
                </a:r>
                <a:r>
                  <a:rPr lang="es-ES" sz="1200" kern="0">
                    <a:solidFill>
                      <a:srgbClr val="002060"/>
                    </a:solidFill>
                    <a:ea typeface="Calibri" panose="020F0502020204030204" pitchFamily="34" charset="0"/>
                  </a:rPr>
                  <a:t>. </a:t>
                </a:r>
              </a:p>
            </p:txBody>
          </p:sp>
        </p:grpSp>
        <p:pic>
          <p:nvPicPr>
            <p:cNvPr id="1048" name="Picture 24" descr="Diseño PNG Y SVG De Círculo De Icono De Idioma De Bandera De Estados Unidos  Para Camisetas">
              <a:extLst>
                <a:ext uri="{FF2B5EF4-FFF2-40B4-BE49-F238E27FC236}">
                  <a16:creationId xmlns:a16="http://schemas.microsoft.com/office/drawing/2014/main" id="{321E3388-98FC-2E4B-8429-C427A4E10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2701" y="625213"/>
              <a:ext cx="455899" cy="45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6FE46AC-3860-98D8-87A3-100CDA1432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31" b="60246"/>
          <a:stretch/>
        </p:blipFill>
        <p:spPr>
          <a:xfrm>
            <a:off x="11271240" y="0"/>
            <a:ext cx="938676" cy="929104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777C663-9A2E-FD00-C46D-D439D6F0F9FA}"/>
              </a:ext>
            </a:extLst>
          </p:cNvPr>
          <p:cNvSpPr/>
          <p:nvPr/>
        </p:nvSpPr>
        <p:spPr>
          <a:xfrm>
            <a:off x="9074673" y="4513597"/>
            <a:ext cx="2066797" cy="103972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FBD"/>
              </a:buClr>
              <a:buSzTx/>
              <a:buFontTx/>
              <a:buNone/>
              <a:tabLst/>
              <a:defRPr/>
            </a:pPr>
            <a:r>
              <a:rPr lang="es-ES" sz="1400">
                <a:solidFill>
                  <a:schemeClr val="bg1"/>
                </a:solidFill>
                <a:latin typeface="Arial" panose="020B0604020202020204"/>
              </a:rPr>
              <a:t>EADO 2024</a:t>
            </a:r>
          </a:p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FBD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Interim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Análisis</a:t>
            </a:r>
          </a:p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FBD"/>
              </a:buClr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</a:t>
            </a:r>
            <a:r>
              <a:rPr lang="es-ES" sz="1400">
                <a:solidFill>
                  <a:schemeClr val="bg1"/>
                </a:solidFill>
                <a:latin typeface="Arial" panose="020B0604020202020204"/>
                <a:ea typeface="Times New Roman" panose="02020603050405020304" pitchFamily="18" charset="0"/>
              </a:rPr>
              <a:t>=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205, Semana 8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3BDB77-CD0E-F885-CE2D-361E867FBA26}"/>
              </a:ext>
            </a:extLst>
          </p:cNvPr>
          <p:cNvSpPr txBox="1"/>
          <p:nvPr/>
        </p:nvSpPr>
        <p:spPr>
          <a:xfrm>
            <a:off x="1696177" y="6190410"/>
            <a:ext cx="841108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70" b="1" i="0">
                <a:solidFill>
                  <a:srgbClr val="002060"/>
                </a:solidFill>
                <a:effectLst/>
              </a:rPr>
              <a:t>1. </a:t>
            </a:r>
            <a:r>
              <a:rPr lang="es-ES" sz="77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7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77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7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70" b="1" i="0">
                <a:solidFill>
                  <a:srgbClr val="002060"/>
                </a:solidFill>
                <a:effectLst/>
              </a:rPr>
              <a:t>2.</a:t>
            </a:r>
            <a:r>
              <a:rPr lang="en-US" sz="770" b="1">
                <a:solidFill>
                  <a:srgbClr val="002060"/>
                </a:solidFill>
              </a:rPr>
              <a:t> </a:t>
            </a:r>
            <a:r>
              <a:rPr lang="es-ES" sz="77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70" b="0" i="0">
                <a:solidFill>
                  <a:srgbClr val="A6A6A6"/>
                </a:solidFill>
                <a:effectLst/>
              </a:rPr>
              <a:t>- and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7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7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7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70" b="0">
                <a:solidFill>
                  <a:srgbClr val="A6A6A6"/>
                </a:solidFill>
                <a:effectLst/>
              </a:rPr>
              <a:t>SKIN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70" b="0">
                <a:solidFill>
                  <a:srgbClr val="A6A6A6"/>
                </a:solidFill>
                <a:effectLst/>
              </a:rPr>
              <a:t> Medicine</a:t>
            </a:r>
            <a:r>
              <a:rPr lang="es-ES" sz="770">
                <a:solidFill>
                  <a:srgbClr val="A6A6A6"/>
                </a:solidFill>
              </a:rPr>
              <a:t>. </a:t>
            </a:r>
            <a:r>
              <a:rPr lang="es-ES" sz="77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70" b="0" i="1">
                <a:solidFill>
                  <a:srgbClr val="A6A6A6"/>
                </a:solidFill>
                <a:effectLst/>
              </a:rPr>
              <a:t>7</a:t>
            </a:r>
            <a:r>
              <a:rPr lang="es-ES" sz="770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" sz="770" b="1">
                <a:solidFill>
                  <a:srgbClr val="002060"/>
                </a:solidFill>
              </a:rPr>
              <a:t>3.</a:t>
            </a:r>
            <a:r>
              <a:rPr lang="es-ES" sz="770">
                <a:solidFill>
                  <a:srgbClr val="002060"/>
                </a:solidFill>
              </a:rPr>
              <a:t> </a:t>
            </a:r>
            <a:r>
              <a:rPr lang="es-ES_tradnl" sz="770" noProof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Heppt M, et al. </a:t>
            </a:r>
            <a:r>
              <a:rPr lang="en-US" sz="770" noProof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 </a:t>
            </a:r>
            <a:r>
              <a:rPr lang="en-US" sz="770" b="1" noProof="1">
                <a:solidFill>
                  <a:srgbClr val="002855"/>
                </a:solidFill>
                <a:cs typeface="Arial" panose="020B0604020202020204" pitchFamily="34" charset="0"/>
              </a:rPr>
              <a:t>4</a:t>
            </a:r>
            <a:r>
              <a:rPr lang="en-US" sz="770" b="1">
                <a:solidFill>
                  <a:srgbClr val="002855"/>
                </a:solidFill>
                <a:cs typeface="Arial" panose="020B0604020202020204" pitchFamily="34" charset="0"/>
              </a:rPr>
              <a:t>. 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</a:rPr>
              <a:t>Gilaberte 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Y</a:t>
            </a:r>
            <a:r>
              <a:rPr lang="es-ES_tradnl" sz="770" b="1" noProof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et al. </a:t>
            </a:r>
            <a:r>
              <a:rPr lang="en-US" sz="770" noProof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s-ES" sz="77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26" grpId="0"/>
      <p:bldP spid="28" grpId="0"/>
      <p:bldP spid="31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27B75DC-A274-22D0-E4EE-117ED6C85A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>
                <a:solidFill>
                  <a:srgbClr val="2DD0A8"/>
                </a:solidFill>
              </a:rPr>
              <a:t>RWE: PROAK</a:t>
            </a:r>
          </a:p>
          <a:p>
            <a:r>
              <a:rPr lang="es-ES" sz="2400">
                <a:solidFill>
                  <a:srgbClr val="002060"/>
                </a:solidFill>
              </a:rPr>
              <a:t>Descripción del estudio</a:t>
            </a:r>
          </a:p>
        </p:txBody>
      </p:sp>
      <p:pic>
        <p:nvPicPr>
          <p:cNvPr id="6" name="Picture 4" descr="America Map Icon | Endless Icons">
            <a:extLst>
              <a:ext uri="{FF2B5EF4-FFF2-40B4-BE49-F238E27FC236}">
                <a16:creationId xmlns:a16="http://schemas.microsoft.com/office/drawing/2014/main" id="{CB9369AB-2A81-BC0E-93E4-A9882C041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3" t="31304" r="18745" b="30942"/>
          <a:stretch/>
        </p:blipFill>
        <p:spPr bwMode="auto">
          <a:xfrm>
            <a:off x="7368772" y="0"/>
            <a:ext cx="2968963" cy="18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C858478-54D6-EBF1-1A37-12F15CB44EC2}"/>
              </a:ext>
            </a:extLst>
          </p:cNvPr>
          <p:cNvSpPr txBox="1">
            <a:spLocks/>
          </p:cNvSpPr>
          <p:nvPr/>
        </p:nvSpPr>
        <p:spPr>
          <a:xfrm>
            <a:off x="455850" y="1270383"/>
            <a:ext cx="11080325" cy="446324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50" kern="1200">
                <a:solidFill>
                  <a:srgbClr val="022A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Bef>
                <a:spcPts val="800"/>
              </a:spcBef>
              <a:spcAft>
                <a:spcPts val="3200"/>
              </a:spcAft>
              <a:defRPr/>
            </a:pPr>
            <a:r>
              <a:rPr lang="es-ES" sz="1867" b="1" err="1">
                <a:solidFill>
                  <a:srgbClr val="E8434A"/>
                </a:solidFill>
              </a:rPr>
              <a:t>P</a:t>
            </a:r>
            <a:r>
              <a:rPr lang="es-ES" sz="1867" err="1">
                <a:solidFill>
                  <a:srgbClr val="E8434A"/>
                </a:solidFill>
              </a:rPr>
              <a:t>atient-</a:t>
            </a:r>
            <a:r>
              <a:rPr lang="es-ES" sz="1867" b="1" err="1">
                <a:solidFill>
                  <a:srgbClr val="E8434A"/>
                </a:solidFill>
              </a:rPr>
              <a:t>R</a:t>
            </a:r>
            <a:r>
              <a:rPr lang="es-ES" sz="1867" err="1">
                <a:solidFill>
                  <a:srgbClr val="E8434A"/>
                </a:solidFill>
              </a:rPr>
              <a:t>eported</a:t>
            </a:r>
            <a:r>
              <a:rPr lang="es-ES" sz="1867">
                <a:solidFill>
                  <a:srgbClr val="E8434A"/>
                </a:solidFill>
              </a:rPr>
              <a:t> </a:t>
            </a:r>
            <a:r>
              <a:rPr lang="es-ES" sz="1867" b="1" err="1">
                <a:solidFill>
                  <a:srgbClr val="E8434A"/>
                </a:solidFill>
              </a:rPr>
              <a:t>O</a:t>
            </a:r>
            <a:r>
              <a:rPr lang="es-ES" sz="1867" err="1">
                <a:solidFill>
                  <a:srgbClr val="E8434A"/>
                </a:solidFill>
              </a:rPr>
              <a:t>utcomes</a:t>
            </a:r>
            <a:r>
              <a:rPr lang="es-ES" sz="1867">
                <a:solidFill>
                  <a:srgbClr val="E8434A"/>
                </a:solidFill>
              </a:rPr>
              <a:t> in </a:t>
            </a:r>
            <a:r>
              <a:rPr lang="es-ES" sz="1867" b="1" err="1">
                <a:solidFill>
                  <a:srgbClr val="E8434A"/>
                </a:solidFill>
              </a:rPr>
              <a:t>A</a:t>
            </a:r>
            <a:r>
              <a:rPr lang="es-ES" sz="1867" err="1">
                <a:solidFill>
                  <a:srgbClr val="E8434A"/>
                </a:solidFill>
              </a:rPr>
              <a:t>ctinic</a:t>
            </a:r>
            <a:r>
              <a:rPr lang="es-ES" sz="1867">
                <a:solidFill>
                  <a:srgbClr val="E8434A"/>
                </a:solidFill>
              </a:rPr>
              <a:t> </a:t>
            </a:r>
            <a:r>
              <a:rPr lang="es-ES" sz="1867" b="1" err="1">
                <a:solidFill>
                  <a:srgbClr val="E8434A"/>
                </a:solidFill>
              </a:rPr>
              <a:t>K</a:t>
            </a:r>
            <a:r>
              <a:rPr lang="es-ES" sz="1867" err="1">
                <a:solidFill>
                  <a:srgbClr val="E8434A"/>
                </a:solidFill>
              </a:rPr>
              <a:t>eratosis</a:t>
            </a:r>
            <a:r>
              <a:rPr lang="es-ES" sz="1867">
                <a:solidFill>
                  <a:srgbClr val="E8434A"/>
                </a:solidFill>
              </a:rPr>
              <a:t> </a:t>
            </a:r>
            <a:r>
              <a:rPr lang="es-ES" sz="1867" b="1">
                <a:solidFill>
                  <a:srgbClr val="E8434A"/>
                </a:solidFill>
              </a:rPr>
              <a:t>(PROAK)</a:t>
            </a:r>
            <a:r>
              <a:rPr lang="es-ES" sz="1867" b="1" baseline="30000">
                <a:solidFill>
                  <a:srgbClr val="E8434A"/>
                </a:solidFill>
              </a:rPr>
              <a:t>1,2</a:t>
            </a:r>
          </a:p>
          <a:p>
            <a:pPr defTabSz="914377">
              <a:lnSpc>
                <a:spcPct val="100000"/>
              </a:lnSpc>
              <a:spcBef>
                <a:spcPts val="800"/>
              </a:spcBef>
              <a:spcAft>
                <a:spcPts val="3200"/>
              </a:spcAft>
              <a:defRPr/>
            </a:pPr>
            <a:r>
              <a:rPr lang="es-ES" sz="1867" b="1"/>
              <a:t>Estudio fase IV observacional, de un solo brazo, prospectivo, multicéntrico </a:t>
            </a:r>
            <a:r>
              <a:rPr lang="es-ES" sz="1867"/>
              <a:t>que han iniciado tratamiento con </a:t>
            </a:r>
            <a:r>
              <a:rPr lang="es-ES" sz="1867" err="1"/>
              <a:t>tirbanibulina</a:t>
            </a:r>
            <a:r>
              <a:rPr lang="es-ES" sz="1867"/>
              <a:t> (según indicado en ficha técnica) en </a:t>
            </a:r>
            <a:r>
              <a:rPr lang="es-ES" sz="1867" b="1">
                <a:solidFill>
                  <a:srgbClr val="008C93"/>
                </a:solidFill>
              </a:rPr>
              <a:t>práctica clínica habitual </a:t>
            </a:r>
            <a:r>
              <a:rPr lang="es-ES" sz="1867"/>
              <a:t>en EEUU. </a:t>
            </a:r>
          </a:p>
          <a:p>
            <a:pPr marL="380990" indent="-380990" algn="just" defTabSz="914377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1867" b="1">
                <a:solidFill>
                  <a:srgbClr val="002060"/>
                </a:solidFill>
                <a:ea typeface="Calibri" panose="020F0502020204030204" pitchFamily="34" charset="0"/>
              </a:rPr>
              <a:t>300 pacientes adultos 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en </a:t>
            </a:r>
            <a:r>
              <a:rPr lang="es-ES" sz="1867" b="1">
                <a:solidFill>
                  <a:srgbClr val="002060"/>
                </a:solidFill>
                <a:ea typeface="Calibri" panose="020F0502020204030204" pitchFamily="34" charset="0"/>
              </a:rPr>
              <a:t>32 centros 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se siguieron durante un </a:t>
            </a:r>
            <a:r>
              <a:rPr lang="es-ES" sz="1867" b="1">
                <a:solidFill>
                  <a:srgbClr val="002060"/>
                </a:solidFill>
                <a:ea typeface="Calibri" panose="020F0502020204030204" pitchFamily="34" charset="0"/>
              </a:rPr>
              <a:t>periodo de 6 meses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. </a:t>
            </a:r>
          </a:p>
          <a:p>
            <a:pPr marL="380990" indent="-380990" algn="just" defTabSz="914377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Más del </a:t>
            </a:r>
            <a:r>
              <a:rPr lang="es-ES" sz="1867" b="1">
                <a:solidFill>
                  <a:srgbClr val="002060"/>
                </a:solidFill>
                <a:ea typeface="Calibri" panose="020F0502020204030204" pitchFamily="34" charset="0"/>
              </a:rPr>
              <a:t>75%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 de los pacientes se trataron con </a:t>
            </a:r>
            <a:r>
              <a:rPr lang="es-ES" sz="1867" err="1">
                <a:solidFill>
                  <a:srgbClr val="002060"/>
                </a:solidFill>
                <a:ea typeface="Calibri" panose="020F0502020204030204" pitchFamily="34" charset="0"/>
              </a:rPr>
              <a:t>tirbanibulina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 entre </a:t>
            </a:r>
            <a:r>
              <a:rPr lang="es-ES" sz="1867" u="sng">
                <a:solidFill>
                  <a:srgbClr val="002060"/>
                </a:solidFill>
                <a:ea typeface="Calibri" panose="020F0502020204030204" pitchFamily="34" charset="0"/>
              </a:rPr>
              <a:t>abril y agosto de 2022</a:t>
            </a:r>
            <a:r>
              <a:rPr lang="es-ES" sz="1867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s-ES" sz="1867"/>
          </a:p>
          <a:p>
            <a:pPr marL="380990" indent="-380990" algn="just" defTabSz="914377">
              <a:lnSpc>
                <a:spcPct val="15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/>
            </a:pPr>
            <a:r>
              <a:rPr lang="es-ES" sz="1867" kern="0">
                <a:solidFill>
                  <a:srgbClr val="002060"/>
                </a:solidFill>
                <a:ea typeface="Calibri" panose="020F0502020204030204" pitchFamily="34" charset="0"/>
              </a:rPr>
              <a:t>Tanto los pacientes como los médicos participantes completaron cuestionarios y evaluaciones clínicas en el momento </a:t>
            </a:r>
            <a:r>
              <a:rPr lang="es-ES" sz="1867" b="1" kern="0">
                <a:solidFill>
                  <a:srgbClr val="002060"/>
                </a:solidFill>
                <a:ea typeface="Calibri" panose="020F0502020204030204" pitchFamily="34" charset="0"/>
              </a:rPr>
              <a:t>basal, semana 8 </a:t>
            </a:r>
            <a:r>
              <a:rPr lang="es-ES" sz="1867" kern="0">
                <a:solidFill>
                  <a:srgbClr val="002060"/>
                </a:solidFill>
                <a:ea typeface="Calibri" panose="020F0502020204030204" pitchFamily="34" charset="0"/>
              </a:rPr>
              <a:t>(marco temporal para la mayoría de variables) y </a:t>
            </a:r>
            <a:r>
              <a:rPr lang="es-ES" sz="1867" b="1" kern="0">
                <a:solidFill>
                  <a:srgbClr val="002060"/>
                </a:solidFill>
                <a:ea typeface="Calibri" panose="020F0502020204030204" pitchFamily="34" charset="0"/>
              </a:rPr>
              <a:t>semana</a:t>
            </a:r>
            <a:r>
              <a:rPr lang="es-ES" sz="1867" ker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s-ES" sz="1867" b="1" kern="0">
                <a:solidFill>
                  <a:srgbClr val="002060"/>
                </a:solidFill>
                <a:ea typeface="Calibri" panose="020F0502020204030204" pitchFamily="34" charset="0"/>
              </a:rPr>
              <a:t>24 </a:t>
            </a:r>
            <a:r>
              <a:rPr lang="es-ES" sz="1867" kern="0">
                <a:solidFill>
                  <a:srgbClr val="002060"/>
                </a:solidFill>
                <a:ea typeface="Calibri" panose="020F0502020204030204" pitchFamily="34" charset="0"/>
              </a:rPr>
              <a:t>en relación a la eficacia y seguridad de </a:t>
            </a:r>
            <a:r>
              <a:rPr lang="es-ES" sz="1867" kern="0" err="1">
                <a:solidFill>
                  <a:srgbClr val="002060"/>
                </a:solidFill>
                <a:ea typeface="Calibri" panose="020F0502020204030204" pitchFamily="34" charset="0"/>
              </a:rPr>
              <a:t>tirbanibulina</a:t>
            </a:r>
            <a:r>
              <a:rPr lang="es-ES" sz="1867" kern="0">
                <a:solidFill>
                  <a:srgbClr val="002060"/>
                </a:solidFill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03CBEBEF-D600-11F2-010E-EF7C1FB6890E}"/>
              </a:ext>
            </a:extLst>
          </p:cNvPr>
          <p:cNvSpPr txBox="1">
            <a:spLocks/>
          </p:cNvSpPr>
          <p:nvPr/>
        </p:nvSpPr>
        <p:spPr>
          <a:xfrm>
            <a:off x="613836" y="428974"/>
            <a:ext cx="8081433" cy="64471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Bef>
                <a:spcPts val="1000"/>
              </a:spcBef>
              <a:defRPr/>
            </a:pPr>
            <a:endParaRPr lang="es-ES" sz="3200">
              <a:solidFill>
                <a:srgbClr val="008C9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9FD913-6EF4-9E9E-0EA0-DC294E408FC0}"/>
              </a:ext>
            </a:extLst>
          </p:cNvPr>
          <p:cNvSpPr txBox="1"/>
          <p:nvPr/>
        </p:nvSpPr>
        <p:spPr>
          <a:xfrm>
            <a:off x="1771210" y="6296602"/>
            <a:ext cx="802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s-ES" sz="800" b="1" i="0">
                <a:solidFill>
                  <a:srgbClr val="002060"/>
                </a:solidFill>
                <a:effectLst/>
              </a:rPr>
              <a:t>1.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80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80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80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800" b="1" i="0">
                <a:solidFill>
                  <a:srgbClr val="002060"/>
                </a:solidFill>
                <a:effectLst/>
              </a:rPr>
              <a:t>2.</a:t>
            </a:r>
            <a:r>
              <a:rPr lang="en-US" sz="800" b="1">
                <a:solidFill>
                  <a:srgbClr val="002060"/>
                </a:solidFill>
              </a:rPr>
              <a:t>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800" b="0" i="0">
                <a:solidFill>
                  <a:srgbClr val="A6A6A6"/>
                </a:solidFill>
                <a:effectLst/>
              </a:rPr>
              <a:t>- and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80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80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80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800" b="0">
                <a:solidFill>
                  <a:srgbClr val="A6A6A6"/>
                </a:solidFill>
                <a:effectLst/>
              </a:rPr>
              <a:t>SKIN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800" b="0">
                <a:solidFill>
                  <a:srgbClr val="A6A6A6"/>
                </a:solidFill>
                <a:effectLst/>
              </a:rPr>
              <a:t> Medicine</a:t>
            </a:r>
            <a:r>
              <a:rPr lang="es-ES" sz="800">
                <a:solidFill>
                  <a:srgbClr val="A6A6A6"/>
                </a:solidFill>
              </a:rPr>
              <a:t>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800" b="0" i="1">
                <a:solidFill>
                  <a:srgbClr val="A6A6A6"/>
                </a:solidFill>
                <a:effectLst/>
              </a:rPr>
              <a:t>7</a:t>
            </a:r>
            <a:r>
              <a:rPr lang="es-ES" sz="800" b="0" i="0">
                <a:solidFill>
                  <a:srgbClr val="A6A6A6"/>
                </a:solidFill>
                <a:effectLst/>
              </a:rPr>
              <a:t>(6), s262.</a:t>
            </a:r>
            <a:r>
              <a:rPr lang="en-GB" sz="80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8D41F4-9E0A-BF6F-C603-EB607D4B51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31" b="60246"/>
          <a:stretch/>
        </p:blipFill>
        <p:spPr>
          <a:xfrm>
            <a:off x="11286184" y="-30736"/>
            <a:ext cx="905816" cy="8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0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A7E04C-72D9-9825-A87E-E90596296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ES_tradnl" sz="2600">
                <a:solidFill>
                  <a:srgbClr val="2DD0A8"/>
                </a:solidFill>
              </a:rPr>
              <a:t>RWE KLIR</a:t>
            </a:r>
            <a:r>
              <a:rPr lang="es-ES_tradnl" sz="2133">
                <a:solidFill>
                  <a:srgbClr val="2DD0A8"/>
                </a:solidFill>
              </a:rPr>
              <a:t> – </a:t>
            </a:r>
            <a:r>
              <a:rPr lang="es-ES" sz="2400">
                <a:solidFill>
                  <a:srgbClr val="002060"/>
                </a:solidFill>
              </a:rPr>
              <a:t>Descripción del estudio</a:t>
            </a:r>
            <a:endParaRPr lang="es-ES" sz="2600"/>
          </a:p>
        </p:txBody>
      </p:sp>
      <p:pic>
        <p:nvPicPr>
          <p:cNvPr id="1026" name="Picture 2" descr="Ilustración De Forma Redonda De La Bandera De Alemania Fotos, retratos,  imágenes y fotografía de archivo libres de derecho. Image 62458554">
            <a:extLst>
              <a:ext uri="{FF2B5EF4-FFF2-40B4-BE49-F238E27FC236}">
                <a16:creationId xmlns:a16="http://schemas.microsoft.com/office/drawing/2014/main" id="{DE788955-AA94-A30D-E50E-507DDFA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79" y="80737"/>
            <a:ext cx="691432" cy="6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ABF43E-C4F9-AEC4-1D95-33F8A0AD9B92}"/>
              </a:ext>
            </a:extLst>
          </p:cNvPr>
          <p:cNvSpPr txBox="1"/>
          <p:nvPr/>
        </p:nvSpPr>
        <p:spPr>
          <a:xfrm>
            <a:off x="653904" y="1084521"/>
            <a:ext cx="1088419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77"/>
            <a:r>
              <a:rPr lang="es-ES">
                <a:solidFill>
                  <a:srgbClr val="002855"/>
                </a:solidFill>
                <a:latin typeface="Arial"/>
                <a:ea typeface="Calibri"/>
                <a:cs typeface="Arial"/>
              </a:rPr>
              <a:t>Estudio </a:t>
            </a:r>
            <a:r>
              <a:rPr lang="es-ES" b="1">
                <a:solidFill>
                  <a:srgbClr val="002855"/>
                </a:solidFill>
                <a:latin typeface="Arial"/>
                <a:ea typeface="Calibri"/>
                <a:cs typeface="Arial"/>
              </a:rPr>
              <a:t>no intervencionista </a:t>
            </a:r>
            <a:r>
              <a:rPr lang="es-ES">
                <a:solidFill>
                  <a:srgbClr val="002855"/>
                </a:solidFill>
                <a:latin typeface="Arial"/>
                <a:ea typeface="Calibri"/>
                <a:cs typeface="Arial"/>
              </a:rPr>
              <a:t>en Alemania con el objetivo de evaluar los </a:t>
            </a:r>
            <a:r>
              <a:rPr lang="es-ES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informados por los pacientes </a:t>
            </a:r>
            <a:r>
              <a:rPr lang="es-ES">
                <a:solidFill>
                  <a:srgbClr val="002855"/>
                </a:solidFill>
                <a:latin typeface="Arial"/>
                <a:ea typeface="Calibri"/>
                <a:cs typeface="Arial"/>
              </a:rPr>
              <a:t>(PRO), la </a:t>
            </a:r>
            <a:r>
              <a:rPr lang="es-ES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r>
              <a:rPr lang="es-ES">
                <a:solidFill>
                  <a:srgbClr val="002855"/>
                </a:solidFill>
                <a:latin typeface="Arial"/>
                <a:ea typeface="Calibri"/>
                <a:cs typeface="Arial"/>
              </a:rPr>
              <a:t> y la </a:t>
            </a:r>
            <a:r>
              <a:rPr lang="es-ES" b="1">
                <a:solidFill>
                  <a:srgbClr val="2DD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s-ES">
                <a:solidFill>
                  <a:srgbClr val="002855"/>
                </a:solidFill>
                <a:latin typeface="Arial"/>
                <a:cs typeface="Arial"/>
              </a:rPr>
              <a:t> de la </a:t>
            </a:r>
            <a:r>
              <a:rPr lang="es-ES" err="1">
                <a:solidFill>
                  <a:srgbClr val="002855"/>
                </a:solidFill>
                <a:latin typeface="Arial"/>
                <a:cs typeface="Arial"/>
              </a:rPr>
              <a:t>tirbanibulina</a:t>
            </a:r>
            <a:r>
              <a:rPr lang="es-ES">
                <a:solidFill>
                  <a:srgbClr val="002855"/>
                </a:solidFill>
                <a:latin typeface="Arial"/>
                <a:cs typeface="Arial"/>
              </a:rPr>
              <a:t> en la QA en clínicas y consultas ambulatorias de dermatología en Alemania.</a:t>
            </a:r>
          </a:p>
          <a:p>
            <a:pPr defTabSz="914377"/>
            <a:endParaRPr lang="es-ES">
              <a:solidFill>
                <a:srgbClr val="002855"/>
              </a:solidFill>
              <a:latin typeface="Arial"/>
              <a:cs typeface="Arial"/>
            </a:endParaRPr>
          </a:p>
          <a:p>
            <a:pPr defTabSz="914377"/>
            <a:r>
              <a:rPr lang="en-US">
                <a:solidFill>
                  <a:srgbClr val="002855"/>
                </a:solidFill>
                <a:latin typeface="Arial"/>
                <a:cs typeface="Arial"/>
              </a:rPr>
              <a:t>N=500 (approx. 100 sites). </a:t>
            </a:r>
            <a:r>
              <a:rPr lang="es-ES_tradnl">
                <a:solidFill>
                  <a:srgbClr val="002855"/>
                </a:solidFill>
                <a:latin typeface="Arial"/>
                <a:cs typeface="Arial"/>
              </a:rPr>
              <a:t>Seguimiento</a:t>
            </a:r>
            <a:r>
              <a:rPr lang="en-US">
                <a:solidFill>
                  <a:srgbClr val="002855"/>
                </a:solidFill>
                <a:latin typeface="Arial"/>
                <a:cs typeface="Arial"/>
              </a:rPr>
              <a:t> a 6 meses</a:t>
            </a:r>
            <a:endParaRPr lang="es-ES">
              <a:solidFill>
                <a:srgbClr val="002855"/>
              </a:solidFill>
              <a:latin typeface="Arial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defTabSz="914377"/>
            <a:r>
              <a:rPr lang="es-ES" b="1">
                <a:solidFill>
                  <a:srgbClr val="002855"/>
                </a:solidFill>
                <a:latin typeface="Arial"/>
                <a:cs typeface="Arial"/>
              </a:rPr>
              <a:t>INTERIM ANALISIS (n: 320, 8W)</a:t>
            </a:r>
            <a:endParaRPr lang="es-ES" sz="1400" b="1">
              <a:solidFill>
                <a:srgbClr val="002855"/>
              </a:solidFill>
              <a:latin typeface="Arial"/>
              <a:ea typeface="Calibri"/>
              <a:cs typeface="Arial"/>
            </a:endParaRPr>
          </a:p>
          <a:p>
            <a:pPr marL="742932" lvl="1" indent="-285744" defTabSz="914377">
              <a:buFont typeface="Wingdings" panose="05000000000000000000" pitchFamily="2" charset="2"/>
              <a:buChar char="q"/>
            </a:pPr>
            <a:r>
              <a:rPr lang="es-ES">
                <a:solidFill>
                  <a:srgbClr val="002855"/>
                </a:solidFill>
                <a:latin typeface="Arial"/>
                <a:cs typeface="Arial"/>
              </a:rPr>
              <a:t>320 pacientes, 40 centros a día 57 (67% hombres. Media de edad 72.8 años)</a:t>
            </a:r>
          </a:p>
          <a:p>
            <a:pPr marL="742932" lvl="1" indent="-285744" defTabSz="914377">
              <a:buFont typeface="Wingdings" panose="05000000000000000000" pitchFamily="2" charset="2"/>
              <a:buChar char="q"/>
            </a:pPr>
            <a:r>
              <a:rPr lang="es-ES">
                <a:solidFill>
                  <a:srgbClr val="002855"/>
                </a:solidFill>
                <a:latin typeface="Arial"/>
                <a:cs typeface="Arial"/>
              </a:rPr>
              <a:t>Media de lesiones en el momento basal: 6.4 por paciente</a:t>
            </a:r>
          </a:p>
          <a:p>
            <a:pPr marL="742932" lvl="1" indent="-285744" defTabSz="914377">
              <a:buFont typeface="Wingdings" panose="05000000000000000000" pitchFamily="2" charset="2"/>
              <a:buChar char="q"/>
            </a:pPr>
            <a:r>
              <a:rPr lang="es-ES">
                <a:solidFill>
                  <a:srgbClr val="002855"/>
                </a:solidFill>
                <a:latin typeface="Arial"/>
                <a:cs typeface="Arial"/>
              </a:rPr>
              <a:t>57% habían recibido tratamientos previos para la QA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F536649B-2B04-4F67-9693-C8B5B79CE991}"/>
              </a:ext>
            </a:extLst>
          </p:cNvPr>
          <p:cNvSpPr txBox="1"/>
          <p:nvPr/>
        </p:nvSpPr>
        <p:spPr>
          <a:xfrm>
            <a:off x="1813432" y="6345384"/>
            <a:ext cx="773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800" noProof="1"/>
              <a:t>Heppt M, et al. </a:t>
            </a:r>
            <a:r>
              <a:rPr lang="en-US" sz="800" noProof="1"/>
              <a:t>Real-world evidence of tirbanibulin for actinic keratosis in Germany – First insights into patient-reported outcomes. Poster numero P2716 y abstract (ID 989) presentado en el congreso AEDV Berlin, 11-14 octubre 2023. </a:t>
            </a:r>
          </a:p>
          <a:p>
            <a:endParaRPr lang="es-ES" sz="800" noProof="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FA5E0E-5A54-171B-9347-E58E56258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278" y="2922482"/>
            <a:ext cx="7853444" cy="10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A7E04C-72D9-9825-A87E-E90596296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ES_tradnl" sz="2400">
                <a:solidFill>
                  <a:srgbClr val="2DD0A8"/>
                </a:solidFill>
              </a:rPr>
              <a:t>RWE KLIR – </a:t>
            </a:r>
            <a:r>
              <a:rPr lang="es-ES_tradnl" sz="2400">
                <a:solidFill>
                  <a:srgbClr val="002060"/>
                </a:solidFill>
              </a:rPr>
              <a:t>Resultados </a:t>
            </a:r>
            <a:r>
              <a:rPr lang="es-ES_tradnl" sz="2400" err="1">
                <a:solidFill>
                  <a:srgbClr val="002060"/>
                </a:solidFill>
              </a:rPr>
              <a:t>Interim</a:t>
            </a:r>
            <a:r>
              <a:rPr lang="es-ES_tradnl" sz="2400">
                <a:solidFill>
                  <a:srgbClr val="002060"/>
                </a:solidFill>
              </a:rPr>
              <a:t> análisis (8W)</a:t>
            </a:r>
            <a:endParaRPr lang="es-ES" sz="2400">
              <a:solidFill>
                <a:srgbClr val="002060"/>
              </a:solidFill>
            </a:endParaRPr>
          </a:p>
        </p:txBody>
      </p:sp>
      <p:pic>
        <p:nvPicPr>
          <p:cNvPr id="1026" name="Picture 2" descr="Ilustración De Forma Redonda De La Bandera De Alemania Fotos, retratos,  imágenes y fotografía de archivo libres de derecho. Image 62458554">
            <a:extLst>
              <a:ext uri="{FF2B5EF4-FFF2-40B4-BE49-F238E27FC236}">
                <a16:creationId xmlns:a16="http://schemas.microsoft.com/office/drawing/2014/main" id="{DE788955-AA94-A30D-E50E-507DDFA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279" y="80737"/>
            <a:ext cx="691432" cy="6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ABF43E-C4F9-AEC4-1D95-33F8A0AD9B92}"/>
              </a:ext>
            </a:extLst>
          </p:cNvPr>
          <p:cNvSpPr txBox="1"/>
          <p:nvPr/>
        </p:nvSpPr>
        <p:spPr>
          <a:xfrm>
            <a:off x="483317" y="1138776"/>
            <a:ext cx="10884192" cy="12875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44" indent="-285744" defTabSz="914377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b="1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70.3% de reducción de lesiones </a:t>
            </a: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(de 6.4 a 1.9 lesiones por paciente)</a:t>
            </a:r>
          </a:p>
          <a:p>
            <a:pPr marL="285744" indent="-285744" defTabSz="914377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Datos que apoyan los resultados de </a:t>
            </a:r>
            <a:r>
              <a:rPr lang="es-ES" b="1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tolerabilidad </a:t>
            </a: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s-ES" b="1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efectividad </a:t>
            </a: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los estudios </a:t>
            </a:r>
            <a:r>
              <a:rPr lang="es-ES" err="1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pivotales</a:t>
            </a: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F-III</a:t>
            </a:r>
          </a:p>
          <a:p>
            <a:pPr marL="285744" indent="-285744" defTabSz="914377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>
                <a:solidFill>
                  <a:srgbClr val="0028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mayoría de las LRS leves o moderadas.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469900B-B83B-94DA-E0E5-07ABC2270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50" y="2875921"/>
            <a:ext cx="4212425" cy="30197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F85BD09-7667-157A-2E77-64A11D814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274" y="3352336"/>
            <a:ext cx="4793775" cy="21735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7DA496C-E012-C3BF-1E38-8E5F1A1F9E6F}"/>
              </a:ext>
            </a:extLst>
          </p:cNvPr>
          <p:cNvSpPr txBox="1"/>
          <p:nvPr/>
        </p:nvSpPr>
        <p:spPr>
          <a:xfrm>
            <a:off x="6776061" y="5563982"/>
            <a:ext cx="4664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12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mejora global percibido por los pacientes</a:t>
            </a:r>
            <a:endParaRPr lang="es-ES" sz="1200" b="1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21E539B-1B24-3A5C-3650-55983CAC6C06}"/>
              </a:ext>
            </a:extLst>
          </p:cNvPr>
          <p:cNvSpPr txBox="1"/>
          <p:nvPr/>
        </p:nvSpPr>
        <p:spPr>
          <a:xfrm>
            <a:off x="1126857" y="5405620"/>
            <a:ext cx="4664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12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del tratamiento por parte del clínico</a:t>
            </a:r>
            <a:endParaRPr lang="es-ES" sz="1200" b="1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F536649B-2B04-4F67-9693-C8B5B79CE991}"/>
              </a:ext>
            </a:extLst>
          </p:cNvPr>
          <p:cNvSpPr txBox="1"/>
          <p:nvPr/>
        </p:nvSpPr>
        <p:spPr>
          <a:xfrm>
            <a:off x="1732626" y="6310081"/>
            <a:ext cx="7917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Heppt M, et al. </a:t>
            </a:r>
            <a:r>
              <a:rPr lang="en-US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EADV Berlin, 11-14 octubre 2023.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CB2E34E-3E7C-6135-AC18-A88E9FC9F92B}"/>
              </a:ext>
            </a:extLst>
          </p:cNvPr>
          <p:cNvSpPr txBox="1"/>
          <p:nvPr/>
        </p:nvSpPr>
        <p:spPr>
          <a:xfrm>
            <a:off x="372200" y="2565687"/>
            <a:ext cx="11447600" cy="369332"/>
          </a:xfrm>
          <a:prstGeom prst="rect">
            <a:avLst/>
          </a:prstGeom>
          <a:solidFill>
            <a:srgbClr val="E1F3EF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97% de los pacientes considerarían usar tirbanibulina de nuevo para el tratamiento de lesiones de QA</a:t>
            </a:r>
            <a:endParaRPr lang="es-ES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2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0">
            <a:extLst>
              <a:ext uri="{FF2B5EF4-FFF2-40B4-BE49-F238E27FC236}">
                <a16:creationId xmlns:a16="http://schemas.microsoft.com/office/drawing/2014/main" id="{17D7A200-4DE4-D2CC-4B0B-69C98D77D5D7}"/>
              </a:ext>
            </a:extLst>
          </p:cNvPr>
          <p:cNvSpPr txBox="1"/>
          <p:nvPr/>
        </p:nvSpPr>
        <p:spPr>
          <a:xfrm>
            <a:off x="494223" y="1657222"/>
            <a:ext cx="6742005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>
              <a:lnSpc>
                <a:spcPct val="150000"/>
              </a:lnSpc>
              <a:buClr>
                <a:srgbClr val="00EFBD"/>
              </a:buClr>
              <a:defRPr/>
            </a:pPr>
            <a:r>
              <a:rPr lang="es-ES" sz="1600" b="1">
                <a:solidFill>
                  <a:srgbClr val="002855"/>
                </a:solidFill>
                <a:latin typeface="Arial"/>
                <a:ea typeface="Times New Roman" panose="02020603050405020304" pitchFamily="18" charset="0"/>
              </a:rPr>
              <a:t>Centros: </a:t>
            </a:r>
            <a:r>
              <a:rPr lang="es-ES" sz="1600">
                <a:solidFill>
                  <a:srgbClr val="002855"/>
                </a:solidFill>
                <a:latin typeface="Arial"/>
                <a:ea typeface="Times New Roman" panose="02020603050405020304" pitchFamily="18" charset="0"/>
              </a:rPr>
              <a:t>40 (33 en España + 7 en Italia)</a:t>
            </a:r>
            <a:endParaRPr lang="es-ES" sz="1600" b="1">
              <a:solidFill>
                <a:srgbClr val="002855"/>
              </a:solidFill>
              <a:latin typeface="Arial"/>
              <a:ea typeface="Times New Roman" panose="02020603050405020304" pitchFamily="18" charset="0"/>
            </a:endParaRPr>
          </a:p>
          <a:p>
            <a:pPr defTabSz="1828709">
              <a:lnSpc>
                <a:spcPct val="150000"/>
              </a:lnSpc>
              <a:buClr>
                <a:srgbClr val="00EFBD"/>
              </a:buClr>
              <a:defRPr/>
            </a:pPr>
            <a:r>
              <a:rPr lang="es-ES" sz="1600" b="1">
                <a:solidFill>
                  <a:srgbClr val="002855"/>
                </a:solidFill>
                <a:latin typeface="Arial"/>
                <a:ea typeface="Times New Roman" panose="02020603050405020304" pitchFamily="18" charset="0"/>
              </a:rPr>
              <a:t>Participantes: </a:t>
            </a:r>
            <a:r>
              <a:rPr lang="es-ES" sz="1600">
                <a:solidFill>
                  <a:srgbClr val="002855"/>
                </a:solidFill>
                <a:latin typeface="Arial"/>
                <a:ea typeface="Times New Roman" panose="02020603050405020304" pitchFamily="18" charset="0"/>
              </a:rPr>
              <a:t>320</a:t>
            </a:r>
            <a:endParaRPr lang="es-ES" sz="1600" b="1">
              <a:solidFill>
                <a:srgbClr val="002855"/>
              </a:solidFill>
              <a:latin typeface="Arial"/>
              <a:ea typeface="Times New Roman" panose="02020603050405020304" pitchFamily="18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60E0E91-327C-61B7-E820-215ADAF2864E}"/>
              </a:ext>
            </a:extLst>
          </p:cNvPr>
          <p:cNvGrpSpPr/>
          <p:nvPr/>
        </p:nvGrpSpPr>
        <p:grpSpPr>
          <a:xfrm>
            <a:off x="10041542" y="1500158"/>
            <a:ext cx="827489" cy="384887"/>
            <a:chOff x="3171559" y="2706634"/>
            <a:chExt cx="1377875" cy="640884"/>
          </a:xfrm>
        </p:grpSpPr>
        <p:pic>
          <p:nvPicPr>
            <p:cNvPr id="12" name="Picture 4" descr="Italy Flags Sticker - Italy Flags Joypixels - Descubre &amp; Comparte GIFs">
              <a:extLst>
                <a:ext uri="{FF2B5EF4-FFF2-40B4-BE49-F238E27FC236}">
                  <a16:creationId xmlns:a16="http://schemas.microsoft.com/office/drawing/2014/main" id="{461B0A5D-7B59-4299-76C7-160B72A96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242" y="2746326"/>
              <a:ext cx="601192" cy="601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5F7C0C5B-3E68-CAC4-24F6-49BDB672C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559" y="2706634"/>
              <a:ext cx="640885" cy="640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n 14" descr="Imagen que contiene Logotipo">
            <a:extLst>
              <a:ext uri="{FF2B5EF4-FFF2-40B4-BE49-F238E27FC236}">
                <a16:creationId xmlns:a16="http://schemas.microsoft.com/office/drawing/2014/main" id="{7D319AFE-F5B0-0D29-76A3-E3AD04375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881" y="227229"/>
            <a:ext cx="2426544" cy="1158675"/>
          </a:xfrm>
          <a:prstGeom prst="rect">
            <a:avLst/>
          </a:prstGeom>
        </p:spPr>
      </p:pic>
      <p:sp>
        <p:nvSpPr>
          <p:cNvPr id="16" name="Título 3">
            <a:extLst>
              <a:ext uri="{FF2B5EF4-FFF2-40B4-BE49-F238E27FC236}">
                <a16:creationId xmlns:a16="http://schemas.microsoft.com/office/drawing/2014/main" id="{24692674-A9D2-0E7F-A5B8-99BDF858DF96}"/>
              </a:ext>
            </a:extLst>
          </p:cNvPr>
          <p:cNvSpPr txBox="1">
            <a:spLocks/>
          </p:cNvSpPr>
          <p:nvPr/>
        </p:nvSpPr>
        <p:spPr>
          <a:xfrm>
            <a:off x="390579" y="794859"/>
            <a:ext cx="8698308" cy="7989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08"/>
            <a:r>
              <a:rPr lang="es-ES" sz="2000">
                <a:solidFill>
                  <a:srgbClr val="008C93"/>
                </a:solidFill>
                <a:latin typeface="Arial"/>
              </a:rPr>
              <a:t>Estudio abierto de fase IV para evaluar el impacto de la </a:t>
            </a:r>
            <a:r>
              <a:rPr lang="es-ES" sz="2000" err="1">
                <a:solidFill>
                  <a:srgbClr val="008C93"/>
                </a:solidFill>
                <a:latin typeface="Arial"/>
              </a:rPr>
              <a:t>tirbanibulina</a:t>
            </a:r>
            <a:r>
              <a:rPr lang="es-ES" sz="2000">
                <a:solidFill>
                  <a:srgbClr val="008C93"/>
                </a:solidFill>
                <a:latin typeface="Arial"/>
              </a:rPr>
              <a:t> en el bienestar en los pacientes con queratosis actínica</a:t>
            </a:r>
            <a:br>
              <a:rPr lang="es-ES" sz="2000">
                <a:solidFill>
                  <a:srgbClr val="008C93"/>
                </a:solidFill>
                <a:latin typeface="Arial"/>
              </a:rPr>
            </a:br>
            <a:endParaRPr lang="es-ES" sz="2000">
              <a:solidFill>
                <a:srgbClr val="008C93"/>
              </a:solidFill>
              <a:latin typeface="Arial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E60A169-35A4-60BC-8D43-84FA02F85F6C}"/>
              </a:ext>
            </a:extLst>
          </p:cNvPr>
          <p:cNvSpPr txBox="1">
            <a:spLocks/>
          </p:cNvSpPr>
          <p:nvPr/>
        </p:nvSpPr>
        <p:spPr>
          <a:xfrm>
            <a:off x="1670871" y="6320189"/>
            <a:ext cx="8370671" cy="53781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000"/>
              </a:spcBef>
              <a:buNone/>
            </a:pPr>
            <a:r>
              <a:rPr lang="es-ES_tradnl" sz="800">
                <a:solidFill>
                  <a:srgbClr val="FFFFFF">
                    <a:lumMod val="65000"/>
                  </a:srgbClr>
                </a:solidFill>
                <a:latin typeface="Arial"/>
              </a:rPr>
              <a:t>REEC: Registro Español de Ensayos Clínicos [internet]. Última actualización mayo 23. Consultado en oct. 2023. Disponible en: </a:t>
            </a:r>
            <a:r>
              <a:rPr lang="es-ES_tradnl" sz="800">
                <a:solidFill>
                  <a:srgbClr val="FFFFFF">
                    <a:lumMod val="65000"/>
                  </a:srgbClr>
                </a:solidFill>
                <a:latin typeface="Arial"/>
                <a:hlinkClick r:id="rId5"/>
              </a:rPr>
              <a:t>https://reec.aemps.es/reec/public/detail.html</a:t>
            </a:r>
            <a:r>
              <a:rPr lang="es-ES_tradnl" sz="800">
                <a:solidFill>
                  <a:srgbClr val="FFFFFF">
                    <a:lumMod val="65000"/>
                  </a:srgbClr>
                </a:solidFill>
                <a:latin typeface="Arial"/>
              </a:rPr>
              <a:t> identificador: 2022-001251-16</a:t>
            </a:r>
            <a:endParaRPr lang="es-ES" sz="800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31ED7A-DD54-92DE-9584-E2055D4222D7}"/>
              </a:ext>
            </a:extLst>
          </p:cNvPr>
          <p:cNvSpPr txBox="1"/>
          <p:nvPr/>
        </p:nvSpPr>
        <p:spPr>
          <a:xfrm>
            <a:off x="512377" y="3934626"/>
            <a:ext cx="9722192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lnSpc>
                <a:spcPct val="150000"/>
              </a:lnSpc>
              <a:spcBef>
                <a:spcPts val="600"/>
              </a:spcBef>
              <a:buClr>
                <a:srgbClr val="00F1BE"/>
              </a:buClr>
              <a:defRPr/>
            </a:pPr>
            <a:r>
              <a:rPr lang="es-ES" sz="1600" b="1">
                <a:solidFill>
                  <a:srgbClr val="002855"/>
                </a:solidFill>
                <a:latin typeface="Arial"/>
              </a:rPr>
              <a:t>Coordinadores del estudio:</a:t>
            </a:r>
          </a:p>
          <a:p>
            <a:pPr marL="685772" lvl="1" indent="-228594" defTabSz="914354">
              <a:lnSpc>
                <a:spcPct val="150000"/>
              </a:lnSpc>
              <a:spcBef>
                <a:spcPts val="600"/>
              </a:spcBef>
              <a:buClr>
                <a:srgbClr val="00F1BE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1">
                <a:solidFill>
                  <a:srgbClr val="002060"/>
                </a:solidFill>
                <a:latin typeface="Arial"/>
              </a:rPr>
              <a:t>Dra. Yolanda </a:t>
            </a:r>
            <a:r>
              <a:rPr lang="es-ES" sz="1600" b="1" err="1">
                <a:solidFill>
                  <a:srgbClr val="002060"/>
                </a:solidFill>
                <a:latin typeface="Arial"/>
              </a:rPr>
              <a:t>Gilaberte</a:t>
            </a:r>
            <a:r>
              <a:rPr lang="es-ES" sz="1600" b="1">
                <a:solidFill>
                  <a:srgbClr val="002060"/>
                </a:solidFill>
                <a:latin typeface="Arial"/>
              </a:rPr>
              <a:t> Calzada. </a:t>
            </a:r>
            <a:r>
              <a:rPr lang="es-ES" sz="1600">
                <a:solidFill>
                  <a:srgbClr val="002060"/>
                </a:solidFill>
                <a:latin typeface="Arial"/>
              </a:rPr>
              <a:t>Hospital Universitario Miguel Servet. IIS Aragón. Zaragoza.</a:t>
            </a:r>
          </a:p>
          <a:p>
            <a:pPr marL="685772" lvl="1" indent="-228594" defTabSz="914354">
              <a:lnSpc>
                <a:spcPct val="150000"/>
              </a:lnSpc>
              <a:spcBef>
                <a:spcPts val="600"/>
              </a:spcBef>
              <a:buClr>
                <a:srgbClr val="00F1BE"/>
              </a:buClr>
              <a:buFont typeface="Arial" panose="020B0604020202020204" pitchFamily="34" charset="0"/>
              <a:buChar char="•"/>
              <a:defRPr/>
            </a:pPr>
            <a:r>
              <a:rPr lang="es-ES" sz="1600" b="1">
                <a:solidFill>
                  <a:srgbClr val="002060"/>
                </a:solidFill>
                <a:latin typeface="Arial"/>
              </a:rPr>
              <a:t>Dr</a:t>
            </a:r>
            <a:r>
              <a:rPr lang="es-ES" sz="1600" b="1">
                <a:solidFill>
                  <a:srgbClr val="002855"/>
                </a:solidFill>
                <a:latin typeface="Arial"/>
              </a:rPr>
              <a:t>. Carlos Serra Guillén. 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Instituto Valenciano de Oncología. Valencia.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6FB0299E-2083-7294-99F1-E1ED9F9A5D54}"/>
              </a:ext>
            </a:extLst>
          </p:cNvPr>
          <p:cNvSpPr txBox="1">
            <a:spLocks/>
          </p:cNvSpPr>
          <p:nvPr/>
        </p:nvSpPr>
        <p:spPr>
          <a:xfrm>
            <a:off x="607699" y="2536824"/>
            <a:ext cx="11071924" cy="225382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lnSpc>
                <a:spcPct val="150000"/>
              </a:lnSpc>
              <a:spcBef>
                <a:spcPts val="0"/>
              </a:spcBef>
              <a:buClr>
                <a:srgbClr val="00F1BE"/>
              </a:buClr>
              <a:defRPr/>
            </a:pPr>
            <a:r>
              <a:rPr lang="es-ES_tradnl" sz="1600" b="1">
                <a:solidFill>
                  <a:srgbClr val="002855"/>
                </a:solidFill>
                <a:latin typeface="Arial"/>
              </a:rPr>
              <a:t>Población de estudio</a:t>
            </a:r>
            <a:endParaRPr lang="es-ES" sz="1600" b="1">
              <a:solidFill>
                <a:srgbClr val="002855"/>
              </a:solidFill>
              <a:latin typeface="Arial"/>
            </a:endParaRPr>
          </a:p>
          <a:p>
            <a:pPr defTabSz="914354">
              <a:lnSpc>
                <a:spcPct val="150000"/>
              </a:lnSpc>
              <a:buClr>
                <a:srgbClr val="00F1BE"/>
              </a:buClr>
              <a:defRPr/>
            </a:pPr>
            <a:r>
              <a:rPr lang="es-ES" sz="1600">
                <a:solidFill>
                  <a:srgbClr val="002855"/>
                </a:solidFill>
                <a:latin typeface="Arial"/>
              </a:rPr>
              <a:t>Hombres y mujeres adultos con 4-8 lesiones de QA no </a:t>
            </a:r>
            <a:r>
              <a:rPr lang="es-ES" sz="1600" err="1">
                <a:solidFill>
                  <a:srgbClr val="002855"/>
                </a:solidFill>
                <a:latin typeface="Arial"/>
              </a:rPr>
              <a:t>hiperqueratósicas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 no hipertróficas en la cara o el cuero cabelludo en un área de 25 cm</a:t>
            </a:r>
            <a:r>
              <a:rPr lang="es-ES" sz="1600" baseline="30000">
                <a:solidFill>
                  <a:srgbClr val="002855"/>
                </a:solidFill>
                <a:latin typeface="Arial"/>
              </a:rPr>
              <a:t>2</a:t>
            </a:r>
            <a:r>
              <a:rPr lang="es-ES" sz="1600">
                <a:solidFill>
                  <a:srgbClr val="002855"/>
                </a:solidFill>
                <a:latin typeface="Arial"/>
              </a:rPr>
              <a:t> no tratadas previamente en los últimos 6 meses en la misma área.</a:t>
            </a:r>
          </a:p>
          <a:p>
            <a:pPr defTabSz="914354">
              <a:lnSpc>
                <a:spcPct val="150000"/>
              </a:lnSpc>
              <a:buClr>
                <a:srgbClr val="00F1BE"/>
              </a:buClr>
              <a:defRPr/>
            </a:pPr>
            <a:endParaRPr lang="es-ES" sz="1600">
              <a:solidFill>
                <a:srgbClr val="002855"/>
              </a:solidFill>
              <a:latin typeface="Arial"/>
            </a:endParaRP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5B8E7669-7C98-5CF5-AA17-EAECF6923077}"/>
              </a:ext>
            </a:extLst>
          </p:cNvPr>
          <p:cNvSpPr txBox="1">
            <a:spLocks/>
          </p:cNvSpPr>
          <p:nvPr/>
        </p:nvSpPr>
        <p:spPr>
          <a:xfrm>
            <a:off x="390580" y="231123"/>
            <a:ext cx="8248651" cy="500341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1333"/>
              </a:spcBef>
              <a:buNone/>
            </a:pPr>
            <a:r>
              <a:rPr lang="es-ES_tradnl" sz="2667" b="1" err="1">
                <a:solidFill>
                  <a:srgbClr val="2DD0A8"/>
                </a:solidFill>
                <a:latin typeface="Arial"/>
              </a:rPr>
              <a:t>TirbaSkin</a:t>
            </a:r>
            <a:r>
              <a:rPr lang="es-ES_tradnl" sz="2667" b="1">
                <a:solidFill>
                  <a:srgbClr val="2DD0A8"/>
                </a:solidFill>
                <a:latin typeface="Arial"/>
              </a:rPr>
              <a:t> – </a:t>
            </a:r>
            <a:r>
              <a:rPr lang="es-ES_tradnl" b="1">
                <a:solidFill>
                  <a:srgbClr val="002855"/>
                </a:solidFill>
                <a:latin typeface="Arial"/>
              </a:rPr>
              <a:t>Diseño del estudio</a:t>
            </a:r>
            <a:r>
              <a:rPr lang="es-ES_tradnl">
                <a:solidFill>
                  <a:srgbClr val="6F6F6F"/>
                </a:solidFill>
                <a:latin typeface="Arial"/>
              </a:rPr>
              <a:t> </a:t>
            </a:r>
            <a:endParaRPr lang="es-ES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62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/>
              <a:t>Conflictos de interés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04EEE44-B154-B77A-A8CB-943F26A19FC5}"/>
              </a:ext>
            </a:extLst>
          </p:cNvPr>
          <p:cNvSpPr txBox="1">
            <a:spLocks/>
          </p:cNvSpPr>
          <p:nvPr/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defTabSz="914377">
              <a:lnSpc>
                <a:spcPct val="150000"/>
              </a:lnSpc>
              <a:spcBef>
                <a:spcPts val="1000"/>
              </a:spcBef>
            </a:pPr>
            <a:r>
              <a:rPr lang="es-ES" sz="1400">
                <a:solidFill>
                  <a:srgbClr val="002855"/>
                </a:solidFill>
                <a:latin typeface="Arial" panose="020B0604020202020204"/>
              </a:rPr>
              <a:t>He proporcionado asesoramiento científico, participado en reuniones médicas y cursos de formación patrocinados por XXX</a:t>
            </a:r>
          </a:p>
          <a:p>
            <a:pPr marL="285744" indent="-285744" defTabSz="914377">
              <a:lnSpc>
                <a:spcPct val="150000"/>
              </a:lnSpc>
              <a:spcBef>
                <a:spcPts val="1000"/>
              </a:spcBef>
            </a:pPr>
            <a:r>
              <a:rPr lang="es-ES" sz="1400">
                <a:solidFill>
                  <a:srgbClr val="002855"/>
                </a:solidFill>
                <a:latin typeface="Arial" panose="020B0604020202020204"/>
              </a:rPr>
              <a:t>He participado como investigador principal o colaborador en ensayos clínicos o trabajos de investigación para XXX</a:t>
            </a:r>
            <a:endParaRPr lang="es-ES" sz="140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defTabSz="914377">
              <a:spcBef>
                <a:spcPts val="1000"/>
              </a:spcBef>
            </a:pPr>
            <a:endParaRPr lang="es-ES" sz="400" i="1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879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AD7C-6964-DE29-F2EB-B56E9AE5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C0BE561-07B9-80F0-C224-46859F1F2399}"/>
              </a:ext>
            </a:extLst>
          </p:cNvPr>
          <p:cNvGrpSpPr/>
          <p:nvPr/>
        </p:nvGrpSpPr>
        <p:grpSpPr>
          <a:xfrm>
            <a:off x="3881817" y="824816"/>
            <a:ext cx="3921063" cy="2503538"/>
            <a:chOff x="2147404" y="1135839"/>
            <a:chExt cx="4600682" cy="334985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5BD17DE-96B7-1D85-7E6C-D4ABA9BA6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7404" y="1135839"/>
              <a:ext cx="4600682" cy="3349855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C3D694E-4DEC-B87D-A090-A79CFBA0689F}"/>
                </a:ext>
              </a:extLst>
            </p:cNvPr>
            <p:cNvSpPr/>
            <p:nvPr/>
          </p:nvSpPr>
          <p:spPr>
            <a:xfrm>
              <a:off x="5836257" y="1963972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6F6F6F"/>
                </a:solidFill>
                <a:latin typeface="Arial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EFE3719-384B-C153-1AEC-BCE80F0B7E66}"/>
                </a:ext>
              </a:extLst>
            </p:cNvPr>
            <p:cNvSpPr/>
            <p:nvPr/>
          </p:nvSpPr>
          <p:spPr>
            <a:xfrm>
              <a:off x="3857708" y="2486840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6F6F6F"/>
                </a:solidFill>
                <a:latin typeface="Arial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63197C3-DCB8-06AF-2678-FEA289318FB8}"/>
              </a:ext>
            </a:extLst>
          </p:cNvPr>
          <p:cNvSpPr txBox="1"/>
          <p:nvPr/>
        </p:nvSpPr>
        <p:spPr>
          <a:xfrm rot="16200000">
            <a:off x="2970738" y="2041602"/>
            <a:ext cx="19452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2060"/>
                </a:solidFill>
              </a:rPr>
              <a:t>Proporción de pacientes (%)</a:t>
            </a:r>
            <a:endParaRPr lang="es-ES" sz="1050">
              <a:solidFill>
                <a:srgbClr val="002060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321BD0B-37B3-8B89-680C-DEDBAC4021B1}"/>
              </a:ext>
            </a:extLst>
          </p:cNvPr>
          <p:cNvGrpSpPr/>
          <p:nvPr/>
        </p:nvGrpSpPr>
        <p:grpSpPr>
          <a:xfrm>
            <a:off x="5251497" y="1753164"/>
            <a:ext cx="487680" cy="330884"/>
            <a:chOff x="3009954" y="4694428"/>
            <a:chExt cx="487680" cy="3556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321C81E-E1BF-7CDA-B364-DB6A374F1464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C22A232-84C7-221F-DE45-20C0B5D01F6C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FF0000"/>
                  </a:solidFill>
                </a:rPr>
                <a:t>49%</a:t>
              </a:r>
              <a:endParaRPr lang="es-ES" sz="120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D5AC890-0565-8725-7170-412546ECDB5D}"/>
              </a:ext>
            </a:extLst>
          </p:cNvPr>
          <p:cNvGrpSpPr/>
          <p:nvPr/>
        </p:nvGrpSpPr>
        <p:grpSpPr>
          <a:xfrm>
            <a:off x="6937772" y="1370393"/>
            <a:ext cx="487680" cy="330884"/>
            <a:chOff x="3009954" y="4694428"/>
            <a:chExt cx="487680" cy="35560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E60DF81E-1ACB-C58D-6AC1-5B5721D649ED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ED07808-06EF-DE2C-F114-BADF29D4E47E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FF0000"/>
                  </a:solidFill>
                </a:rPr>
                <a:t>72%</a:t>
              </a:r>
              <a:endParaRPr lang="es-ES" sz="1200">
                <a:solidFill>
                  <a:srgbClr val="FF0000"/>
                </a:solidFill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1CCE6E2-FF74-F719-5C1B-202F1104DB0B}"/>
              </a:ext>
            </a:extLst>
          </p:cNvPr>
          <p:cNvSpPr txBox="1"/>
          <p:nvPr/>
        </p:nvSpPr>
        <p:spPr>
          <a:xfrm>
            <a:off x="4179985" y="837933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 b="1">
                <a:solidFill>
                  <a:srgbClr val="002060"/>
                </a:solidFill>
              </a:rPr>
              <a:t>Aclaramiento completo</a:t>
            </a:r>
            <a:endParaRPr lang="es-ES" sz="1050" b="1">
              <a:solidFill>
                <a:srgbClr val="00206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B52E130-D7CE-E6B5-8216-6BF7DF04E475}"/>
              </a:ext>
            </a:extLst>
          </p:cNvPr>
          <p:cNvSpPr txBox="1"/>
          <p:nvPr/>
        </p:nvSpPr>
        <p:spPr>
          <a:xfrm>
            <a:off x="6088213" y="827855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 b="1">
                <a:solidFill>
                  <a:srgbClr val="002060"/>
                </a:solidFill>
              </a:rPr>
              <a:t>Aclaramiento parcial</a:t>
            </a:r>
            <a:endParaRPr lang="es-ES" sz="1050" b="1">
              <a:solidFill>
                <a:srgbClr val="00206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91C719F-D5CA-8405-144C-F687E301EDD3}"/>
              </a:ext>
            </a:extLst>
          </p:cNvPr>
          <p:cNvSpPr txBox="1"/>
          <p:nvPr/>
        </p:nvSpPr>
        <p:spPr>
          <a:xfrm>
            <a:off x="1963626" y="861236"/>
            <a:ext cx="1793898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Fase III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75478AE-CFCA-D524-91B2-909FCCC4BE36}"/>
              </a:ext>
            </a:extLst>
          </p:cNvPr>
          <p:cNvSpPr/>
          <p:nvPr/>
        </p:nvSpPr>
        <p:spPr>
          <a:xfrm>
            <a:off x="1615440" y="722075"/>
            <a:ext cx="8229599" cy="5355744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FDE2E5E-28F0-7F85-28CF-D89BA46CBD4E}"/>
              </a:ext>
            </a:extLst>
          </p:cNvPr>
          <p:cNvSpPr txBox="1"/>
          <p:nvPr/>
        </p:nvSpPr>
        <p:spPr>
          <a:xfrm>
            <a:off x="1963626" y="3445667"/>
            <a:ext cx="1918191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49FFE78-811E-F613-F8DC-FD8FB66EA29F}"/>
              </a:ext>
            </a:extLst>
          </p:cNvPr>
          <p:cNvGrpSpPr/>
          <p:nvPr/>
        </p:nvGrpSpPr>
        <p:grpSpPr>
          <a:xfrm>
            <a:off x="4099260" y="3604144"/>
            <a:ext cx="3407127" cy="2462838"/>
            <a:chOff x="1945340" y="3604144"/>
            <a:chExt cx="3407127" cy="2462838"/>
          </a:xfrm>
        </p:grpSpPr>
        <p:grpSp>
          <p:nvGrpSpPr>
            <p:cNvPr id="32" name="Group 36">
              <a:extLst>
                <a:ext uri="{FF2B5EF4-FFF2-40B4-BE49-F238E27FC236}">
                  <a16:creationId xmlns:a16="http://schemas.microsoft.com/office/drawing/2014/main" id="{F1B82B38-29A0-CB34-670D-1150D5803A76}"/>
                </a:ext>
              </a:extLst>
            </p:cNvPr>
            <p:cNvGrpSpPr/>
            <p:nvPr/>
          </p:nvGrpSpPr>
          <p:grpSpPr>
            <a:xfrm>
              <a:off x="1945340" y="3604144"/>
              <a:ext cx="3407127" cy="2360441"/>
              <a:chOff x="9186420" y="5136780"/>
              <a:chExt cx="9454868" cy="4262209"/>
            </a:xfrm>
          </p:grpSpPr>
          <p:graphicFrame>
            <p:nvGraphicFramePr>
              <p:cNvPr id="33" name="Chart 31">
                <a:extLst>
                  <a:ext uri="{FF2B5EF4-FFF2-40B4-BE49-F238E27FC236}">
                    <a16:creationId xmlns:a16="http://schemas.microsoft.com/office/drawing/2014/main" id="{7C4A8462-774D-6908-74D9-1EA805BDB264}"/>
                  </a:ext>
                </a:extLst>
              </p:cNvPr>
              <p:cNvGraphicFramePr/>
              <p:nvPr/>
            </p:nvGraphicFramePr>
            <p:xfrm>
              <a:off x="9713289" y="5136780"/>
              <a:ext cx="8927999" cy="41844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4" name="TextBox 32">
                <a:extLst>
                  <a:ext uri="{FF2B5EF4-FFF2-40B4-BE49-F238E27FC236}">
                    <a16:creationId xmlns:a16="http://schemas.microsoft.com/office/drawing/2014/main" id="{DD71313D-4D21-0E36-D2D5-D259BE2DBDC3}"/>
                  </a:ext>
                </a:extLst>
              </p:cNvPr>
              <p:cNvSpPr txBox="1"/>
              <p:nvPr/>
            </p:nvSpPr>
            <p:spPr>
              <a:xfrm rot="16200000">
                <a:off x="8608985" y="6569758"/>
                <a:ext cx="1959017" cy="80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Pacientes</a:t>
                </a:r>
              </a:p>
            </p:txBody>
          </p:sp>
          <p:sp>
            <p:nvSpPr>
              <p:cNvPr id="35" name="TextBox 33">
                <a:extLst>
                  <a:ext uri="{FF2B5EF4-FFF2-40B4-BE49-F238E27FC236}">
                    <a16:creationId xmlns:a16="http://schemas.microsoft.com/office/drawing/2014/main" id="{11BC0685-1950-B21C-CEC4-EE8C052E0FFD}"/>
                  </a:ext>
                </a:extLst>
              </p:cNvPr>
              <p:cNvSpPr txBox="1"/>
              <p:nvPr/>
            </p:nvSpPr>
            <p:spPr>
              <a:xfrm>
                <a:off x="9600450" y="8979448"/>
                <a:ext cx="1897085" cy="41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N=205</a:t>
                </a:r>
              </a:p>
            </p:txBody>
          </p:sp>
          <p:sp>
            <p:nvSpPr>
              <p:cNvPr id="36" name="TextBox 34">
                <a:extLst>
                  <a:ext uri="{FF2B5EF4-FFF2-40B4-BE49-F238E27FC236}">
                    <a16:creationId xmlns:a16="http://schemas.microsoft.com/office/drawing/2014/main" id="{6B5BD1EA-442D-C2D8-4A6B-908AD44EC206}"/>
                  </a:ext>
                </a:extLst>
              </p:cNvPr>
              <p:cNvSpPr txBox="1"/>
              <p:nvPr/>
            </p:nvSpPr>
            <p:spPr>
              <a:xfrm>
                <a:off x="11756137" y="6296598"/>
                <a:ext cx="2366212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51.7% </a:t>
                </a:r>
                <a:r>
                  <a:rPr lang="es-ES" sz="11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(N=106)</a:t>
                </a:r>
              </a:p>
            </p:txBody>
          </p:sp>
          <p:sp>
            <p:nvSpPr>
              <p:cNvPr id="37" name="TextBox 35">
                <a:extLst>
                  <a:ext uri="{FF2B5EF4-FFF2-40B4-BE49-F238E27FC236}">
                    <a16:creationId xmlns:a16="http://schemas.microsoft.com/office/drawing/2014/main" id="{6CB9B601-9FDC-AA87-9D96-9BD9BCF6AE28}"/>
                  </a:ext>
                </a:extLst>
              </p:cNvPr>
              <p:cNvSpPr txBox="1"/>
              <p:nvPr/>
            </p:nvSpPr>
            <p:spPr>
              <a:xfrm>
                <a:off x="15637475" y="5623783"/>
                <a:ext cx="2116781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72.2%</a:t>
                </a:r>
              </a:p>
              <a:p>
                <a:pPr algn="ctr"/>
                <a:r>
                  <a:rPr lang="es-ES" sz="11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(N=148)</a:t>
                </a:r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37B4AF9-E61B-7222-1F7F-346481A61C2E}"/>
                </a:ext>
              </a:extLst>
            </p:cNvPr>
            <p:cNvSpPr txBox="1"/>
            <p:nvPr/>
          </p:nvSpPr>
          <p:spPr>
            <a:xfrm>
              <a:off x="2639748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Aclaramiento completo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B5C77C27-2392-2578-38EE-38383C068FC7}"/>
                </a:ext>
              </a:extLst>
            </p:cNvPr>
            <p:cNvSpPr txBox="1"/>
            <p:nvPr/>
          </p:nvSpPr>
          <p:spPr>
            <a:xfrm>
              <a:off x="4062146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Aclaramiento parcial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0082DB-CEE5-0BCD-C61C-B811273FD38E}"/>
              </a:ext>
            </a:extLst>
          </p:cNvPr>
          <p:cNvSpPr txBox="1"/>
          <p:nvPr/>
        </p:nvSpPr>
        <p:spPr>
          <a:xfrm>
            <a:off x="1792633" y="6288555"/>
            <a:ext cx="7921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_tradnl" sz="800" b="1" noProof="1">
                <a:solidFill>
                  <a:srgbClr val="002855"/>
                </a:solidFill>
              </a:rPr>
              <a:t>1.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</a:rPr>
              <a:t>Blauvelt A, et al. Phase 3 Tirbanibulin for Actinic Keratosis Group. Phase 3 Trials of Tirbanibulin Ointment for Actinic Keratosis. N Engl J Med. 2021 Feb 11;384(6):512-520. </a:t>
            </a:r>
            <a:r>
              <a:rPr lang="en-US" sz="800" b="1" noProof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</a:rPr>
              <a:t>Gilaberte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Y</a:t>
            </a:r>
            <a:r>
              <a:rPr lang="es-ES_tradnl" sz="800" b="1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et al. </a:t>
            </a:r>
            <a:r>
              <a:rPr lang="en-US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29F891D-1FE3-FE11-B76C-F9CAACA453A9}"/>
              </a:ext>
            </a:extLst>
          </p:cNvPr>
          <p:cNvSpPr txBox="1"/>
          <p:nvPr/>
        </p:nvSpPr>
        <p:spPr>
          <a:xfrm>
            <a:off x="8699555" y="734307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8</a:t>
            </a:r>
            <a:endParaRPr lang="es-ES" sz="1400">
              <a:solidFill>
                <a:srgbClr val="002060"/>
              </a:solidFill>
              <a:latin typeface="Arial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6ED73E39-5087-6DE8-33F5-FD337D65E9A0}"/>
              </a:ext>
            </a:extLst>
          </p:cNvPr>
          <p:cNvGrpSpPr/>
          <p:nvPr/>
        </p:nvGrpSpPr>
        <p:grpSpPr>
          <a:xfrm>
            <a:off x="8205651" y="2858383"/>
            <a:ext cx="3362960" cy="1218769"/>
            <a:chOff x="1120065" y="1728393"/>
            <a:chExt cx="4722301" cy="960799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98DC0D81-97FF-E6D3-6669-6E5E82CF0948}"/>
                </a:ext>
              </a:extLst>
            </p:cNvPr>
            <p:cNvSpPr/>
            <p:nvPr/>
          </p:nvSpPr>
          <p:spPr>
            <a:xfrm>
              <a:off x="1120065" y="1728393"/>
              <a:ext cx="4722301" cy="960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7D224273-53B5-0C7A-BF39-79925B075DC5}"/>
                </a:ext>
              </a:extLst>
            </p:cNvPr>
            <p:cNvSpPr txBox="1"/>
            <p:nvPr/>
          </p:nvSpPr>
          <p:spPr>
            <a:xfrm>
              <a:off x="1402864" y="1862810"/>
              <a:ext cx="4233022" cy="630841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just" defTabSz="1219170">
                <a:spcBef>
                  <a:spcPts val="0"/>
                </a:spcBef>
              </a:pPr>
              <a:r>
                <a:rPr lang="es-ES" sz="1400">
                  <a:solidFill>
                    <a:srgbClr val="FFFFFF"/>
                  </a:solidFill>
                </a:rPr>
                <a:t>KLISYRI</a:t>
              </a:r>
              <a:r>
                <a:rPr lang="es-ES" sz="1400" baseline="30000">
                  <a:solidFill>
                    <a:srgbClr val="FFFFFF"/>
                  </a:solidFill>
                </a:rPr>
                <a:t>®</a:t>
              </a:r>
              <a:r>
                <a:rPr lang="es-ES" sz="1400">
                  <a:solidFill>
                    <a:srgbClr val="FFFFFF"/>
                  </a:solidFill>
                </a:rPr>
                <a:t> mostró una </a:t>
              </a:r>
              <a:r>
                <a:rPr lang="es-ES" sz="1400" b="1">
                  <a:solidFill>
                    <a:srgbClr val="FFFFFF"/>
                  </a:solidFill>
                </a:rPr>
                <a:t>tasa de aclaramiento parcial </a:t>
              </a:r>
              <a:r>
                <a:rPr lang="es-ES" sz="1400">
                  <a:solidFill>
                    <a:srgbClr val="FFFFFF"/>
                  </a:solidFill>
                </a:rPr>
                <a:t>del </a:t>
              </a:r>
              <a:r>
                <a:rPr lang="es-ES" b="1">
                  <a:solidFill>
                    <a:srgbClr val="FFFFFF"/>
                  </a:solidFill>
                </a:rPr>
                <a:t>72% </a:t>
              </a:r>
              <a:r>
                <a:rPr lang="es-ES" sz="1400">
                  <a:solidFill>
                    <a:srgbClr val="FFFFFF"/>
                  </a:solidFill>
                </a:rPr>
                <a:t>en línea con los resultados de fase III.</a:t>
              </a:r>
              <a:endParaRPr lang="en-GB" sz="1400" baseline="30000">
                <a:solidFill>
                  <a:srgbClr val="FFFFFF"/>
                </a:solidFill>
              </a:endParaRPr>
            </a:p>
          </p:txBody>
        </p:sp>
      </p:grpSp>
      <p:sp>
        <p:nvSpPr>
          <p:cNvPr id="23" name="Marcador de texto 1">
            <a:extLst>
              <a:ext uri="{FF2B5EF4-FFF2-40B4-BE49-F238E27FC236}">
                <a16:creationId xmlns:a16="http://schemas.microsoft.com/office/drawing/2014/main" id="{3CCE1D64-64DB-6301-72EB-3734C8D7419A}"/>
              </a:ext>
            </a:extLst>
          </p:cNvPr>
          <p:cNvSpPr txBox="1">
            <a:spLocks/>
          </p:cNvSpPr>
          <p:nvPr/>
        </p:nvSpPr>
        <p:spPr>
          <a:xfrm>
            <a:off x="91440" y="20211"/>
            <a:ext cx="10566400" cy="518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s-ES_tradnl" sz="2200">
                <a:solidFill>
                  <a:srgbClr val="002060"/>
                </a:solidFill>
              </a:rPr>
              <a:t>Eficacia del </a:t>
            </a:r>
            <a:r>
              <a:rPr lang="es-ES" sz="2200">
                <a:solidFill>
                  <a:srgbClr val="002060"/>
                </a:solidFill>
              </a:rPr>
              <a:t>tratamiento con </a:t>
            </a:r>
            <a:r>
              <a:rPr lang="es-ES" sz="2200" err="1">
                <a:solidFill>
                  <a:srgbClr val="002060"/>
                </a:solidFill>
              </a:rPr>
              <a:t>tirbanibulina</a:t>
            </a:r>
            <a:r>
              <a:rPr lang="es-ES" sz="2200">
                <a:solidFill>
                  <a:srgbClr val="002060"/>
                </a:solidFill>
              </a:rPr>
              <a:t>: </a:t>
            </a:r>
            <a:r>
              <a:rPr lang="es-ES" sz="2200">
                <a:solidFill>
                  <a:schemeClr val="accent5">
                    <a:lumMod val="75000"/>
                  </a:schemeClr>
                </a:solidFill>
              </a:rPr>
              <a:t>Semana 8</a:t>
            </a:r>
            <a:endParaRPr lang="en-US" sz="22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8F5965-9DF1-727A-69B7-297DD6F8B7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31" b="60246"/>
          <a:stretch/>
        </p:blipFill>
        <p:spPr>
          <a:xfrm>
            <a:off x="11271240" y="0"/>
            <a:ext cx="938676" cy="9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2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86247-2C5B-E575-DC2D-5C4D1C41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EB73B276-99E8-0EA5-E91A-E7E628A67671}"/>
              </a:ext>
            </a:extLst>
          </p:cNvPr>
          <p:cNvSpPr txBox="1"/>
          <p:nvPr/>
        </p:nvSpPr>
        <p:spPr>
          <a:xfrm>
            <a:off x="387039" y="1395690"/>
            <a:ext cx="1730676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5E562D4-407E-58BB-2A25-7AF8AFC58FC7}"/>
              </a:ext>
            </a:extLst>
          </p:cNvPr>
          <p:cNvSpPr txBox="1">
            <a:spLocks/>
          </p:cNvSpPr>
          <p:nvPr/>
        </p:nvSpPr>
        <p:spPr>
          <a:xfrm>
            <a:off x="143449" y="271731"/>
            <a:ext cx="10566400" cy="518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s-ES_tradnl" sz="2200">
                <a:solidFill>
                  <a:srgbClr val="002060"/>
                </a:solidFill>
              </a:rPr>
              <a:t>Eficacia Mantenida del </a:t>
            </a:r>
            <a:r>
              <a:rPr lang="es-ES" sz="2200">
                <a:solidFill>
                  <a:srgbClr val="002060"/>
                </a:solidFill>
              </a:rPr>
              <a:t>tratamiento con </a:t>
            </a:r>
            <a:r>
              <a:rPr lang="es-ES" sz="2200" err="1">
                <a:solidFill>
                  <a:srgbClr val="002060"/>
                </a:solidFill>
              </a:rPr>
              <a:t>tirbanibulina</a:t>
            </a:r>
            <a:r>
              <a:rPr lang="es-ES" sz="2200">
                <a:solidFill>
                  <a:srgbClr val="002060"/>
                </a:solidFill>
              </a:rPr>
              <a:t>: </a:t>
            </a:r>
            <a:r>
              <a:rPr lang="es-ES" sz="2200">
                <a:solidFill>
                  <a:schemeClr val="accent5">
                    <a:lumMod val="75000"/>
                  </a:schemeClr>
                </a:solidFill>
              </a:rPr>
              <a:t>Semana 8 y semana 24</a:t>
            </a:r>
            <a:endParaRPr lang="en-US" sz="2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EB43138-BC01-DB1D-31D8-B172099A32F8}"/>
              </a:ext>
            </a:extLst>
          </p:cNvPr>
          <p:cNvSpPr txBox="1"/>
          <p:nvPr/>
        </p:nvSpPr>
        <p:spPr>
          <a:xfrm>
            <a:off x="3289010" y="938173"/>
            <a:ext cx="2404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8 y Semana 24</a:t>
            </a:r>
            <a:endParaRPr lang="es-ES" sz="1400">
              <a:solidFill>
                <a:srgbClr val="002060"/>
              </a:solidFill>
              <a:latin typeface="Arial"/>
            </a:endParaRPr>
          </a:p>
        </p:txBody>
      </p:sp>
      <p:grpSp>
        <p:nvGrpSpPr>
          <p:cNvPr id="57" name="Group 60">
            <a:extLst>
              <a:ext uri="{FF2B5EF4-FFF2-40B4-BE49-F238E27FC236}">
                <a16:creationId xmlns:a16="http://schemas.microsoft.com/office/drawing/2014/main" id="{58150D83-E6AF-073C-033E-B1A9D19FFE12}"/>
              </a:ext>
            </a:extLst>
          </p:cNvPr>
          <p:cNvGrpSpPr/>
          <p:nvPr/>
        </p:nvGrpSpPr>
        <p:grpSpPr>
          <a:xfrm>
            <a:off x="1094317" y="1660938"/>
            <a:ext cx="6830483" cy="3734004"/>
            <a:chOff x="3944669" y="1129992"/>
            <a:chExt cx="4416592" cy="3472667"/>
          </a:xfrm>
        </p:grpSpPr>
        <p:grpSp>
          <p:nvGrpSpPr>
            <p:cNvPr id="58" name="Grupo 10">
              <a:extLst>
                <a:ext uri="{FF2B5EF4-FFF2-40B4-BE49-F238E27FC236}">
                  <a16:creationId xmlns:a16="http://schemas.microsoft.com/office/drawing/2014/main" id="{946215E7-84B2-DD32-DDDE-0ABB6AF4B202}"/>
                </a:ext>
              </a:extLst>
            </p:cNvPr>
            <p:cNvGrpSpPr/>
            <p:nvPr/>
          </p:nvGrpSpPr>
          <p:grpSpPr>
            <a:xfrm>
              <a:off x="3944669" y="1129992"/>
              <a:ext cx="4416592" cy="3309675"/>
              <a:chOff x="15508181" y="15374609"/>
              <a:chExt cx="5005471" cy="3309675"/>
            </a:xfrm>
          </p:grpSpPr>
          <p:grpSp>
            <p:nvGrpSpPr>
              <p:cNvPr id="62" name="Group 4">
                <a:extLst>
                  <a:ext uri="{FF2B5EF4-FFF2-40B4-BE49-F238E27FC236}">
                    <a16:creationId xmlns:a16="http://schemas.microsoft.com/office/drawing/2014/main" id="{E7953480-D5CB-A5D1-C886-5EAF683FE104}"/>
                  </a:ext>
                </a:extLst>
              </p:cNvPr>
              <p:cNvGrpSpPr/>
              <p:nvPr/>
            </p:nvGrpSpPr>
            <p:grpSpPr>
              <a:xfrm>
                <a:off x="15508181" y="15374609"/>
                <a:ext cx="5005471" cy="3309675"/>
                <a:chOff x="1880916" y="2835944"/>
                <a:chExt cx="7890132" cy="5401564"/>
              </a:xfrm>
            </p:grpSpPr>
            <p:graphicFrame>
              <p:nvGraphicFramePr>
                <p:cNvPr id="64" name="Chart 70">
                  <a:extLst>
                    <a:ext uri="{FF2B5EF4-FFF2-40B4-BE49-F238E27FC236}">
                      <a16:creationId xmlns:a16="http://schemas.microsoft.com/office/drawing/2014/main" id="{DA182BCE-C83F-C952-C876-79BF5E8290D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156087260"/>
                    </p:ext>
                  </p:extLst>
                </p:nvPr>
              </p:nvGraphicFramePr>
              <p:xfrm>
                <a:off x="1880916" y="2835944"/>
                <a:ext cx="7890132" cy="540156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65" name="Rectangle 71">
                  <a:extLst>
                    <a:ext uri="{FF2B5EF4-FFF2-40B4-BE49-F238E27FC236}">
                      <a16:creationId xmlns:a16="http://schemas.microsoft.com/office/drawing/2014/main" id="{280A22FF-0499-96A7-78C7-F09E81732861}"/>
                    </a:ext>
                  </a:extLst>
                </p:cNvPr>
                <p:cNvSpPr/>
                <p:nvPr/>
              </p:nvSpPr>
              <p:spPr>
                <a:xfrm>
                  <a:off x="3257368" y="3760130"/>
                  <a:ext cx="1768295" cy="3749285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098115">
                    <a:defRPr/>
                  </a:pPr>
                  <a:endParaRPr lang="en-US" sz="1067" kern="0">
                    <a:solidFill>
                      <a:srgbClr val="6F6F6F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63" name="TextBox 1">
                <a:extLst>
                  <a:ext uri="{FF2B5EF4-FFF2-40B4-BE49-F238E27FC236}">
                    <a16:creationId xmlns:a16="http://schemas.microsoft.com/office/drawing/2014/main" id="{44E26911-2983-E1E6-051C-74F709C94CC3}"/>
                  </a:ext>
                </a:extLst>
              </p:cNvPr>
              <p:cNvSpPr txBox="1"/>
              <p:nvPr/>
            </p:nvSpPr>
            <p:spPr>
              <a:xfrm>
                <a:off x="16153263" y="15623662"/>
                <a:ext cx="1578068" cy="27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8115">
                  <a:defRPr/>
                </a:pPr>
                <a:r>
                  <a:rPr lang="es-ES" sz="1333" b="1" kern="0">
                    <a:solidFill>
                      <a:srgbClr val="FF0000"/>
                    </a:solidFill>
                    <a:latin typeface="Arial" panose="020B0604020202020204"/>
                  </a:rPr>
                  <a:t>Éxito terapéutico</a:t>
                </a:r>
              </a:p>
            </p:txBody>
          </p:sp>
        </p:grpSp>
        <p:sp>
          <p:nvSpPr>
            <p:cNvPr id="59" name="TextBox 1">
              <a:extLst>
                <a:ext uri="{FF2B5EF4-FFF2-40B4-BE49-F238E27FC236}">
                  <a16:creationId xmlns:a16="http://schemas.microsoft.com/office/drawing/2014/main" id="{FAE6BF34-DB90-AD39-9A58-061DDE7523F6}"/>
                </a:ext>
              </a:extLst>
            </p:cNvPr>
            <p:cNvSpPr txBox="1"/>
            <p:nvPr/>
          </p:nvSpPr>
          <p:spPr>
            <a:xfrm>
              <a:off x="4852403" y="4363440"/>
              <a:ext cx="677424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8115">
                <a:defRPr/>
              </a:pPr>
              <a:r>
                <a:rPr lang="en-US" sz="1067" b="1" kern="0">
                  <a:solidFill>
                    <a:srgbClr val="002060"/>
                  </a:solidFill>
                  <a:latin typeface="Arial" panose="020B0604020202020204"/>
                </a:rPr>
                <a:t>IGA 0/1</a:t>
              </a:r>
            </a:p>
          </p:txBody>
        </p:sp>
        <p:sp>
          <p:nvSpPr>
            <p:cNvPr id="60" name="TextBox 1">
              <a:extLst>
                <a:ext uri="{FF2B5EF4-FFF2-40B4-BE49-F238E27FC236}">
                  <a16:creationId xmlns:a16="http://schemas.microsoft.com/office/drawing/2014/main" id="{E709157E-EC1F-05C6-1DEF-63556B4FF4B4}"/>
                </a:ext>
              </a:extLst>
            </p:cNvPr>
            <p:cNvSpPr txBox="1"/>
            <p:nvPr/>
          </p:nvSpPr>
          <p:spPr>
            <a:xfrm>
              <a:off x="6054857" y="4364069"/>
              <a:ext cx="863646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8115">
                <a:defRPr/>
              </a:pPr>
              <a:r>
                <a:rPr lang="en-US" sz="1067" b="1" kern="0">
                  <a:solidFill>
                    <a:srgbClr val="002060"/>
                  </a:solidFill>
                  <a:latin typeface="Arial" panose="020B0604020202020204"/>
                </a:rPr>
                <a:t>IGA 2</a:t>
              </a:r>
            </a:p>
          </p:txBody>
        </p:sp>
        <p:sp>
          <p:nvSpPr>
            <p:cNvPr id="61" name="TextBox 1">
              <a:extLst>
                <a:ext uri="{FF2B5EF4-FFF2-40B4-BE49-F238E27FC236}">
                  <a16:creationId xmlns:a16="http://schemas.microsoft.com/office/drawing/2014/main" id="{C02649E8-0FCF-A2A6-F4F7-C9DE5DEAE834}"/>
                </a:ext>
              </a:extLst>
            </p:cNvPr>
            <p:cNvSpPr txBox="1"/>
            <p:nvPr/>
          </p:nvSpPr>
          <p:spPr>
            <a:xfrm>
              <a:off x="7210137" y="4345178"/>
              <a:ext cx="863646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8115">
                <a:defRPr/>
              </a:pPr>
              <a:r>
                <a:rPr lang="en-US" sz="1067" b="1" kern="0">
                  <a:solidFill>
                    <a:srgbClr val="002060"/>
                  </a:solidFill>
                  <a:latin typeface="Arial" panose="020B0604020202020204"/>
                </a:rPr>
                <a:t>IGA 3/4</a:t>
              </a: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12C2D2D6-3A32-B9FD-AFA4-B027AEA8F627}"/>
              </a:ext>
            </a:extLst>
          </p:cNvPr>
          <p:cNvGrpSpPr/>
          <p:nvPr/>
        </p:nvGrpSpPr>
        <p:grpSpPr>
          <a:xfrm>
            <a:off x="8076864" y="2014632"/>
            <a:ext cx="3803948" cy="2499616"/>
            <a:chOff x="1120065" y="1728393"/>
            <a:chExt cx="4799211" cy="2229994"/>
          </a:xfrm>
        </p:grpSpPr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73F1C7A1-E60F-ADA7-8BFE-E7035B8EAC42}"/>
                </a:ext>
              </a:extLst>
            </p:cNvPr>
            <p:cNvSpPr/>
            <p:nvPr/>
          </p:nvSpPr>
          <p:spPr>
            <a:xfrm>
              <a:off x="1120065" y="1728393"/>
              <a:ext cx="4799211" cy="222999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0603AFA8-0FEA-1E2A-752F-EA9A246127D3}"/>
                </a:ext>
              </a:extLst>
            </p:cNvPr>
            <p:cNvSpPr txBox="1"/>
            <p:nvPr/>
          </p:nvSpPr>
          <p:spPr>
            <a:xfrm>
              <a:off x="1247597" y="1774705"/>
              <a:ext cx="4530677" cy="1976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Efectividad </a:t>
              </a:r>
              <a:r>
                <a:rPr kumimoji="0" lang="es-ES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</a:t>
              </a:r>
              <a:r>
                <a:rPr kumimoji="0" lang="es-ES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práctica clínica:</a:t>
              </a:r>
            </a:p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</a:t>
              </a: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línea</a:t>
              </a:r>
              <a:r>
                <a: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resultados de los ensayos clínicos fase III</a:t>
              </a:r>
              <a:r>
                <a: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1600" b="0" i="0" u="none" strike="noStrike" kern="1200" cap="none" spc="0" normalizeH="0" baseline="3000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1,2</a:t>
              </a:r>
              <a:endParaRPr kumimoji="0" lang="es-ES" sz="16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indent="-285750" defTabSz="1219140">
                <a:buFont typeface="Arial" panose="020B0604020202020204" pitchFamily="34" charset="0"/>
                <a:buChar char="•"/>
                <a:defRPr/>
              </a:pPr>
              <a:endPara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indent="-285750" defTabSz="1219140">
                <a:buFont typeface="Arial" panose="020B0604020202020204" pitchFamily="34" charset="0"/>
                <a:buChar char="•"/>
                <a:defRPr/>
              </a:pPr>
              <a:r>
                <a:rPr lang="es-ES" sz="20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mantiene en </a:t>
              </a: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 tiempo (6 meses)</a:t>
              </a: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" name="Rectángulo 71">
            <a:extLst>
              <a:ext uri="{FF2B5EF4-FFF2-40B4-BE49-F238E27FC236}">
                <a16:creationId xmlns:a16="http://schemas.microsoft.com/office/drawing/2014/main" id="{0EA9DE62-FA3D-B864-1DE0-203D5B7836AD}"/>
              </a:ext>
            </a:extLst>
          </p:cNvPr>
          <p:cNvSpPr/>
          <p:nvPr/>
        </p:nvSpPr>
        <p:spPr>
          <a:xfrm>
            <a:off x="284480" y="1201200"/>
            <a:ext cx="7921513" cy="4385613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CEACCB81-8601-7D09-714E-4DC48BECC8C2}"/>
              </a:ext>
            </a:extLst>
          </p:cNvPr>
          <p:cNvSpPr txBox="1"/>
          <p:nvPr/>
        </p:nvSpPr>
        <p:spPr>
          <a:xfrm>
            <a:off x="1904659" y="6197587"/>
            <a:ext cx="81791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40">
              <a:spcAft>
                <a:spcPts val="267"/>
              </a:spcAft>
              <a:defRPr/>
            </a:pP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EPQ, </a:t>
            </a:r>
            <a:r>
              <a:rPr lang="fr-FR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Panel Questionnaire; IGA, </a:t>
            </a:r>
            <a:r>
              <a:rPr lang="fr-FR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Investigator</a:t>
            </a:r>
            <a:r>
              <a:rPr lang="fr-FR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fr-FR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fr-FR" sz="80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>
              <a:spcAft>
                <a:spcPts val="267"/>
              </a:spcAft>
              <a:defRPr/>
            </a:pPr>
            <a:r>
              <a:rPr lang="en-GB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Schlesinger T, et al. Patient- and Clinician-Reported Outcomes of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1% in the Treatment of Actinic Keratosis on the Face and Scalp (PROAK Study). SKIN The Journal of Cutaneous Medicine. 2023, 7(6), s262.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Blauvelt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et al.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Ointment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Engl J </a:t>
            </a:r>
            <a:r>
              <a:rPr lang="es-E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 Feb 11;384(6):512-520. 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04F1096C-BE0B-138B-9CBD-71ED77C4198C}"/>
              </a:ext>
            </a:extLst>
          </p:cNvPr>
          <p:cNvSpPr txBox="1"/>
          <p:nvPr/>
        </p:nvSpPr>
        <p:spPr>
          <a:xfrm>
            <a:off x="503303" y="5776028"/>
            <a:ext cx="7824268" cy="369332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1219140">
              <a:defRPr/>
            </a:pPr>
            <a:r>
              <a:rPr lang="es-ES" sz="1600">
                <a:solidFill>
                  <a:srgbClr val="022A56"/>
                </a:solidFill>
                <a:latin typeface="Arial"/>
                <a:cs typeface="Arial"/>
              </a:rPr>
              <a:t>*</a:t>
            </a:r>
            <a:r>
              <a:rPr lang="es-ES" sz="1000">
                <a:solidFill>
                  <a:srgbClr val="022A56"/>
                </a:solidFill>
                <a:latin typeface="Arial"/>
                <a:cs typeface="Arial"/>
              </a:rPr>
              <a:t>Aclaramiento parcial (≥75% de las lesiones) a la semana 8: 74% de los pacientes </a:t>
            </a:r>
            <a:r>
              <a:rPr lang="es-ES" sz="1000" err="1">
                <a:solidFill>
                  <a:srgbClr val="022A56"/>
                </a:solidFill>
                <a:latin typeface="Arial"/>
                <a:cs typeface="Arial"/>
              </a:rPr>
              <a:t>ien</a:t>
            </a:r>
            <a:r>
              <a:rPr lang="es-ES" sz="1000">
                <a:solidFill>
                  <a:srgbClr val="022A56"/>
                </a:solidFill>
                <a:latin typeface="Arial"/>
                <a:cs typeface="Arial"/>
              </a:rPr>
              <a:t> PROAK </a:t>
            </a:r>
            <a:r>
              <a:rPr lang="es-ES" sz="1000" i="1">
                <a:solidFill>
                  <a:srgbClr val="022A56"/>
                </a:solidFill>
                <a:latin typeface="Arial"/>
                <a:cs typeface="Arial"/>
              </a:rPr>
              <a:t>vs</a:t>
            </a:r>
            <a:r>
              <a:rPr lang="es-ES" sz="1000">
                <a:solidFill>
                  <a:srgbClr val="022A56"/>
                </a:solidFill>
                <a:latin typeface="Arial"/>
                <a:cs typeface="Arial"/>
              </a:rPr>
              <a:t> 72% de los pacientes en  Fase III)</a:t>
            </a:r>
            <a:endParaRPr lang="es-ES" sz="1000">
              <a:solidFill>
                <a:srgbClr val="6F6F6F"/>
              </a:solidFill>
              <a:latin typeface="Arial"/>
              <a:cs typeface="Arial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64089403-010B-EAE3-205D-771AF02C1FBA}"/>
              </a:ext>
            </a:extLst>
          </p:cNvPr>
          <p:cNvSpPr txBox="1"/>
          <p:nvPr/>
        </p:nvSpPr>
        <p:spPr>
          <a:xfrm>
            <a:off x="8563042" y="5673184"/>
            <a:ext cx="313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s-E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Aclaramiento completo/parcial = 75-100% aclaramiento</a:t>
            </a:r>
          </a:p>
          <a:p>
            <a:pPr defTabSz="1219140">
              <a:defRPr/>
            </a:pPr>
            <a:r>
              <a:rPr lang="es-E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Aclaramiento moderado= 50-74% aclaramiento</a:t>
            </a:r>
          </a:p>
          <a:p>
            <a:pPr defTabSz="1219140">
              <a:defRPr/>
            </a:pPr>
            <a:r>
              <a:rPr lang="es-E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Aclaramiento mínimo o no aclaramiento = 0-49% aclaramiento</a:t>
            </a:r>
            <a:endParaRPr lang="en-US" sz="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359B28-FEBD-D3D0-9A53-6AE6E5AD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31" b="60246"/>
          <a:stretch/>
        </p:blipFill>
        <p:spPr>
          <a:xfrm>
            <a:off x="11271240" y="0"/>
            <a:ext cx="938676" cy="9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97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51D2FF0-20F7-4183-76FE-B4086A170795}"/>
              </a:ext>
            </a:extLst>
          </p:cNvPr>
          <p:cNvGrpSpPr/>
          <p:nvPr/>
        </p:nvGrpSpPr>
        <p:grpSpPr>
          <a:xfrm>
            <a:off x="1727897" y="824816"/>
            <a:ext cx="3921063" cy="2503538"/>
            <a:chOff x="2147404" y="1135839"/>
            <a:chExt cx="4600682" cy="334985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994BB1A-E9A1-57D3-74EB-3900F13AC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7404" y="1135839"/>
              <a:ext cx="4600682" cy="3349855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A90D5D9-E207-04CF-1D25-0179665670E0}"/>
                </a:ext>
              </a:extLst>
            </p:cNvPr>
            <p:cNvSpPr/>
            <p:nvPr/>
          </p:nvSpPr>
          <p:spPr>
            <a:xfrm>
              <a:off x="5836257" y="1963972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6F6F6F"/>
                </a:solidFill>
                <a:latin typeface="Arial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FF97B712-3D75-63F3-2985-4A60E29D49F7}"/>
                </a:ext>
              </a:extLst>
            </p:cNvPr>
            <p:cNvSpPr/>
            <p:nvPr/>
          </p:nvSpPr>
          <p:spPr>
            <a:xfrm>
              <a:off x="3857708" y="2486840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6F6F6F"/>
                </a:solidFill>
                <a:latin typeface="Arial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567BA8-28C1-7021-FCC5-504C22BBB067}"/>
              </a:ext>
            </a:extLst>
          </p:cNvPr>
          <p:cNvSpPr txBox="1"/>
          <p:nvPr/>
        </p:nvSpPr>
        <p:spPr>
          <a:xfrm rot="16200000">
            <a:off x="816818" y="2041602"/>
            <a:ext cx="19452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2060"/>
                </a:solidFill>
              </a:rPr>
              <a:t>Proporción de pacientes (%)</a:t>
            </a:r>
            <a:endParaRPr lang="es-ES" sz="1050">
              <a:solidFill>
                <a:srgbClr val="002060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E2CDAED-CE02-21F8-88AF-1CA5C03526F9}"/>
              </a:ext>
            </a:extLst>
          </p:cNvPr>
          <p:cNvGrpSpPr/>
          <p:nvPr/>
        </p:nvGrpSpPr>
        <p:grpSpPr>
          <a:xfrm>
            <a:off x="3097577" y="1753164"/>
            <a:ext cx="487680" cy="330884"/>
            <a:chOff x="3009954" y="4694428"/>
            <a:chExt cx="487680" cy="3556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18C6587-ECB1-372D-366B-CA79ECF4ADAD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50739E8-6AA0-74B9-19F5-52C5DB097D8F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FF0000"/>
                  </a:solidFill>
                </a:rPr>
                <a:t>49%</a:t>
              </a:r>
              <a:endParaRPr lang="es-ES" sz="120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6B00A78-2CE8-1844-1562-EBF7E985DEEE}"/>
              </a:ext>
            </a:extLst>
          </p:cNvPr>
          <p:cNvGrpSpPr/>
          <p:nvPr/>
        </p:nvGrpSpPr>
        <p:grpSpPr>
          <a:xfrm>
            <a:off x="4783852" y="1370393"/>
            <a:ext cx="487680" cy="330884"/>
            <a:chOff x="3009954" y="4694428"/>
            <a:chExt cx="487680" cy="35560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54A15F56-7842-6C6D-B1B1-D4B100FDE6FF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21222C-0EEE-3230-111F-651DB3A5CBB4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FF0000"/>
                  </a:solidFill>
                </a:rPr>
                <a:t>72%</a:t>
              </a:r>
              <a:endParaRPr lang="es-ES" sz="1200">
                <a:solidFill>
                  <a:srgbClr val="FF0000"/>
                </a:solidFill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99DBB88-F5B9-1E57-3BF6-91E00A50F817}"/>
              </a:ext>
            </a:extLst>
          </p:cNvPr>
          <p:cNvSpPr txBox="1"/>
          <p:nvPr/>
        </p:nvSpPr>
        <p:spPr>
          <a:xfrm>
            <a:off x="2026065" y="837933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 b="1">
                <a:solidFill>
                  <a:srgbClr val="002060"/>
                </a:solidFill>
              </a:rPr>
              <a:t>Aclaramiento completo</a:t>
            </a:r>
            <a:endParaRPr lang="es-ES" sz="1050" b="1">
              <a:solidFill>
                <a:srgbClr val="00206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63521B7-57D2-EAF4-C0A1-4C36E1C7D846}"/>
              </a:ext>
            </a:extLst>
          </p:cNvPr>
          <p:cNvSpPr txBox="1"/>
          <p:nvPr/>
        </p:nvSpPr>
        <p:spPr>
          <a:xfrm>
            <a:off x="3934293" y="827855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050" b="1">
                <a:solidFill>
                  <a:srgbClr val="002060"/>
                </a:solidFill>
              </a:rPr>
              <a:t>Aclaramiento parcial</a:t>
            </a:r>
            <a:endParaRPr lang="es-ES" sz="1050" b="1">
              <a:solidFill>
                <a:srgbClr val="002060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59AC6CA-4E58-45A2-0FB1-DA7DC0B340D3}"/>
              </a:ext>
            </a:extLst>
          </p:cNvPr>
          <p:cNvGrpSpPr/>
          <p:nvPr/>
        </p:nvGrpSpPr>
        <p:grpSpPr>
          <a:xfrm>
            <a:off x="6234809" y="1186415"/>
            <a:ext cx="5630380" cy="2650961"/>
            <a:chOff x="6114580" y="649984"/>
            <a:chExt cx="5630380" cy="2650961"/>
          </a:xfrm>
        </p:grpSpPr>
        <p:grpSp>
          <p:nvGrpSpPr>
            <p:cNvPr id="8" name="Group 60">
              <a:extLst>
                <a:ext uri="{FF2B5EF4-FFF2-40B4-BE49-F238E27FC236}">
                  <a16:creationId xmlns:a16="http://schemas.microsoft.com/office/drawing/2014/main" id="{4A40F6CB-7F0D-883A-E86E-46CE7771F799}"/>
                </a:ext>
              </a:extLst>
            </p:cNvPr>
            <p:cNvGrpSpPr/>
            <p:nvPr/>
          </p:nvGrpSpPr>
          <p:grpSpPr>
            <a:xfrm>
              <a:off x="7366000" y="863600"/>
              <a:ext cx="4378960" cy="2437345"/>
              <a:chOff x="3944669" y="1129992"/>
              <a:chExt cx="4416592" cy="3355870"/>
            </a:xfrm>
          </p:grpSpPr>
          <p:grpSp>
            <p:nvGrpSpPr>
              <p:cNvPr id="9" name="Grupo 10">
                <a:extLst>
                  <a:ext uri="{FF2B5EF4-FFF2-40B4-BE49-F238E27FC236}">
                    <a16:creationId xmlns:a16="http://schemas.microsoft.com/office/drawing/2014/main" id="{08A5F49A-DAF5-E788-3E24-03E756623F76}"/>
                  </a:ext>
                </a:extLst>
              </p:cNvPr>
              <p:cNvGrpSpPr/>
              <p:nvPr/>
            </p:nvGrpSpPr>
            <p:grpSpPr>
              <a:xfrm>
                <a:off x="3944669" y="1129992"/>
                <a:ext cx="4416592" cy="3309675"/>
                <a:chOff x="15508181" y="15374609"/>
                <a:chExt cx="5005471" cy="3309675"/>
              </a:xfrm>
            </p:grpSpPr>
            <p:grpSp>
              <p:nvGrpSpPr>
                <p:cNvPr id="13" name="Group 4">
                  <a:extLst>
                    <a:ext uri="{FF2B5EF4-FFF2-40B4-BE49-F238E27FC236}">
                      <a16:creationId xmlns:a16="http://schemas.microsoft.com/office/drawing/2014/main" id="{DEFF5234-B5AC-8FE5-54F5-AEA5F84CCBF9}"/>
                    </a:ext>
                  </a:extLst>
                </p:cNvPr>
                <p:cNvGrpSpPr/>
                <p:nvPr/>
              </p:nvGrpSpPr>
              <p:grpSpPr>
                <a:xfrm>
                  <a:off x="15508181" y="15374609"/>
                  <a:ext cx="5005471" cy="3309675"/>
                  <a:chOff x="1880916" y="2835944"/>
                  <a:chExt cx="7890132" cy="5401564"/>
                </a:xfrm>
              </p:grpSpPr>
              <p:graphicFrame>
                <p:nvGraphicFramePr>
                  <p:cNvPr id="15" name="Chart 70">
                    <a:extLst>
                      <a:ext uri="{FF2B5EF4-FFF2-40B4-BE49-F238E27FC236}">
                        <a16:creationId xmlns:a16="http://schemas.microsoft.com/office/drawing/2014/main" id="{CF9B796F-6423-58F1-0278-2843971AA959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698019312"/>
                      </p:ext>
                    </p:extLst>
                  </p:nvPr>
                </p:nvGraphicFramePr>
                <p:xfrm>
                  <a:off x="1880916" y="2835944"/>
                  <a:ext cx="7890132" cy="540156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16" name="Rectangle 71">
                    <a:extLst>
                      <a:ext uri="{FF2B5EF4-FFF2-40B4-BE49-F238E27FC236}">
                        <a16:creationId xmlns:a16="http://schemas.microsoft.com/office/drawing/2014/main" id="{8FA6CD80-94F4-FC8D-D44B-CF465B5067A0}"/>
                      </a:ext>
                    </a:extLst>
                  </p:cNvPr>
                  <p:cNvSpPr/>
                  <p:nvPr/>
                </p:nvSpPr>
                <p:spPr>
                  <a:xfrm>
                    <a:off x="2948623" y="3667369"/>
                    <a:ext cx="1854353" cy="4145633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098115">
                      <a:defRPr/>
                    </a:pPr>
                    <a:endParaRPr lang="en-US" sz="1067" kern="0">
                      <a:solidFill>
                        <a:srgbClr val="6F6F6F"/>
                      </a:solidFill>
                      <a:latin typeface="Arial" panose="020B0604020202020204"/>
                    </a:endParaRPr>
                  </a:p>
                </p:txBody>
              </p:sp>
            </p:grpSp>
            <p:sp>
              <p:nvSpPr>
                <p:cNvPr id="14" name="TextBox 1">
                  <a:extLst>
                    <a:ext uri="{FF2B5EF4-FFF2-40B4-BE49-F238E27FC236}">
                      <a16:creationId xmlns:a16="http://schemas.microsoft.com/office/drawing/2014/main" id="{86AFB760-481E-19EA-655C-DEEDA4F4087E}"/>
                    </a:ext>
                  </a:extLst>
                </p:cNvPr>
                <p:cNvSpPr txBox="1"/>
                <p:nvPr/>
              </p:nvSpPr>
              <p:spPr>
                <a:xfrm>
                  <a:off x="16045547" y="15466518"/>
                  <a:ext cx="1578067" cy="36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98115">
                    <a:defRPr/>
                  </a:pPr>
                  <a:r>
                    <a:rPr lang="es-ES" sz="1100" b="1" kern="0">
                      <a:solidFill>
                        <a:srgbClr val="FF0000"/>
                      </a:solidFill>
                      <a:latin typeface="Arial" panose="020B0604020202020204"/>
                    </a:rPr>
                    <a:t>Éxito terapéutico</a:t>
                  </a:r>
                </a:p>
              </p:txBody>
            </p:sp>
          </p:grpSp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863CB866-C4E5-235D-F1C4-CCDD4CC00505}"/>
                  </a:ext>
                </a:extLst>
              </p:cNvPr>
              <p:cNvSpPr txBox="1"/>
              <p:nvPr/>
            </p:nvSpPr>
            <p:spPr>
              <a:xfrm>
                <a:off x="4418816" y="4206129"/>
                <a:ext cx="1392413" cy="23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8115">
                  <a:defRPr/>
                </a:pPr>
                <a:r>
                  <a:rPr lang="en-US" sz="1067" b="1" kern="0">
                    <a:solidFill>
                      <a:srgbClr val="002060"/>
                    </a:solidFill>
                    <a:latin typeface="Arial" panose="020B0604020202020204"/>
                  </a:rPr>
                  <a:t>IGA 0/1</a:t>
                </a:r>
              </a:p>
            </p:txBody>
          </p:sp>
          <p:sp>
            <p:nvSpPr>
              <p:cNvPr id="11" name="TextBox 1">
                <a:extLst>
                  <a:ext uri="{FF2B5EF4-FFF2-40B4-BE49-F238E27FC236}">
                    <a16:creationId xmlns:a16="http://schemas.microsoft.com/office/drawing/2014/main" id="{AB1D6B23-E4AB-E720-C7EC-7CBE0E898D56}"/>
                  </a:ext>
                </a:extLst>
              </p:cNvPr>
              <p:cNvSpPr txBox="1"/>
              <p:nvPr/>
            </p:nvSpPr>
            <p:spPr>
              <a:xfrm>
                <a:off x="5689972" y="4234107"/>
                <a:ext cx="1392413" cy="23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8115">
                  <a:defRPr/>
                </a:pPr>
                <a:r>
                  <a:rPr lang="en-US" sz="1067" b="1" kern="0">
                    <a:solidFill>
                      <a:srgbClr val="002060"/>
                    </a:solidFill>
                    <a:latin typeface="Arial" panose="020B0604020202020204"/>
                  </a:rPr>
                  <a:t>IGA 2</a:t>
                </a:r>
              </a:p>
            </p:txBody>
          </p:sp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39C9B75F-0F6C-C8DB-7E48-45589AD8A1C3}"/>
                  </a:ext>
                </a:extLst>
              </p:cNvPr>
              <p:cNvSpPr txBox="1"/>
              <p:nvPr/>
            </p:nvSpPr>
            <p:spPr>
              <a:xfrm>
                <a:off x="6961129" y="4247272"/>
                <a:ext cx="1392413" cy="23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8115">
                  <a:defRPr/>
                </a:pPr>
                <a:r>
                  <a:rPr lang="en-US" sz="1067" b="1" kern="0">
                    <a:solidFill>
                      <a:srgbClr val="002060"/>
                    </a:solidFill>
                    <a:latin typeface="Arial" panose="020B0604020202020204"/>
                  </a:rPr>
                  <a:t>IGA 3/4</a:t>
                </a: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E917306-0AFC-3149-5076-E75CA3DFE6A9}"/>
                </a:ext>
              </a:extLst>
            </p:cNvPr>
            <p:cNvSpPr txBox="1"/>
            <p:nvPr/>
          </p:nvSpPr>
          <p:spPr>
            <a:xfrm rot="16200000">
              <a:off x="6169820" y="1754491"/>
              <a:ext cx="20905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Proporción de pacientes (%)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D27095B5-D229-FDA6-9E85-DE5A4323A6A3}"/>
                </a:ext>
              </a:extLst>
            </p:cNvPr>
            <p:cNvSpPr txBox="1"/>
            <p:nvPr/>
          </p:nvSpPr>
          <p:spPr>
            <a:xfrm>
              <a:off x="6114580" y="649984"/>
              <a:ext cx="1730676" cy="338554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>
                  <a:solidFill>
                    <a:schemeClr val="tx1">
                      <a:lumMod val="50000"/>
                    </a:schemeClr>
                  </a:solidFill>
                </a:rPr>
                <a:t>Estudio PROAK</a:t>
              </a:r>
              <a:endParaRPr lang="es-E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D2AD699-3716-B15D-E164-97981B5D51FB}"/>
              </a:ext>
            </a:extLst>
          </p:cNvPr>
          <p:cNvSpPr txBox="1"/>
          <p:nvPr/>
        </p:nvSpPr>
        <p:spPr>
          <a:xfrm>
            <a:off x="326811" y="884492"/>
            <a:ext cx="1629986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Fase III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15433D6-2ECD-232B-DD63-383A6251AD92}"/>
              </a:ext>
            </a:extLst>
          </p:cNvPr>
          <p:cNvSpPr/>
          <p:nvPr/>
        </p:nvSpPr>
        <p:spPr>
          <a:xfrm>
            <a:off x="193039" y="722075"/>
            <a:ext cx="5629221" cy="5355744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2778EA3-6078-AD0E-60FA-FAB828A98E43}"/>
              </a:ext>
            </a:extLst>
          </p:cNvPr>
          <p:cNvSpPr txBox="1"/>
          <p:nvPr/>
        </p:nvSpPr>
        <p:spPr>
          <a:xfrm>
            <a:off x="244305" y="3402257"/>
            <a:ext cx="1843911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8E830EE-995A-F183-FA00-3C7140CE690D}"/>
              </a:ext>
            </a:extLst>
          </p:cNvPr>
          <p:cNvGrpSpPr/>
          <p:nvPr/>
        </p:nvGrpSpPr>
        <p:grpSpPr>
          <a:xfrm>
            <a:off x="1945340" y="3604144"/>
            <a:ext cx="3407127" cy="2462838"/>
            <a:chOff x="1945340" y="3604144"/>
            <a:chExt cx="3407127" cy="2462838"/>
          </a:xfrm>
        </p:grpSpPr>
        <p:grpSp>
          <p:nvGrpSpPr>
            <p:cNvPr id="32" name="Group 36">
              <a:extLst>
                <a:ext uri="{FF2B5EF4-FFF2-40B4-BE49-F238E27FC236}">
                  <a16:creationId xmlns:a16="http://schemas.microsoft.com/office/drawing/2014/main" id="{BEBBA504-E07F-B7C7-CDAE-FB083D6B5EB7}"/>
                </a:ext>
              </a:extLst>
            </p:cNvPr>
            <p:cNvGrpSpPr/>
            <p:nvPr/>
          </p:nvGrpSpPr>
          <p:grpSpPr>
            <a:xfrm>
              <a:off x="1945340" y="3604144"/>
              <a:ext cx="3407127" cy="2360441"/>
              <a:chOff x="9186420" y="5136780"/>
              <a:chExt cx="9454868" cy="4262209"/>
            </a:xfrm>
          </p:grpSpPr>
          <p:graphicFrame>
            <p:nvGraphicFramePr>
              <p:cNvPr id="33" name="Chart 31">
                <a:extLst>
                  <a:ext uri="{FF2B5EF4-FFF2-40B4-BE49-F238E27FC236}">
                    <a16:creationId xmlns:a16="http://schemas.microsoft.com/office/drawing/2014/main" id="{42DC1866-EE43-556A-08F4-24B39F2B88D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63679561"/>
                  </p:ext>
                </p:extLst>
              </p:nvPr>
            </p:nvGraphicFramePr>
            <p:xfrm>
              <a:off x="9713289" y="5136780"/>
              <a:ext cx="8927999" cy="41844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4" name="TextBox 32">
                <a:extLst>
                  <a:ext uri="{FF2B5EF4-FFF2-40B4-BE49-F238E27FC236}">
                    <a16:creationId xmlns:a16="http://schemas.microsoft.com/office/drawing/2014/main" id="{FA4EDEF4-1480-C1FE-FCD2-C88AD9206128}"/>
                  </a:ext>
                </a:extLst>
              </p:cNvPr>
              <p:cNvSpPr txBox="1"/>
              <p:nvPr/>
            </p:nvSpPr>
            <p:spPr>
              <a:xfrm rot="16200000">
                <a:off x="8608985" y="6569758"/>
                <a:ext cx="1959017" cy="80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Pacientes</a:t>
                </a:r>
              </a:p>
            </p:txBody>
          </p:sp>
          <p:sp>
            <p:nvSpPr>
              <p:cNvPr id="35" name="TextBox 33">
                <a:extLst>
                  <a:ext uri="{FF2B5EF4-FFF2-40B4-BE49-F238E27FC236}">
                    <a16:creationId xmlns:a16="http://schemas.microsoft.com/office/drawing/2014/main" id="{AEC61692-5DC2-FD66-F427-0194817D686A}"/>
                  </a:ext>
                </a:extLst>
              </p:cNvPr>
              <p:cNvSpPr txBox="1"/>
              <p:nvPr/>
            </p:nvSpPr>
            <p:spPr>
              <a:xfrm>
                <a:off x="9600450" y="8979448"/>
                <a:ext cx="1897085" cy="41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N=205</a:t>
                </a:r>
              </a:p>
            </p:txBody>
          </p:sp>
          <p:sp>
            <p:nvSpPr>
              <p:cNvPr id="36" name="TextBox 34">
                <a:extLst>
                  <a:ext uri="{FF2B5EF4-FFF2-40B4-BE49-F238E27FC236}">
                    <a16:creationId xmlns:a16="http://schemas.microsoft.com/office/drawing/2014/main" id="{C4A35232-4D27-3BE7-810F-501A473AEC15}"/>
                  </a:ext>
                </a:extLst>
              </p:cNvPr>
              <p:cNvSpPr txBox="1"/>
              <p:nvPr/>
            </p:nvSpPr>
            <p:spPr>
              <a:xfrm>
                <a:off x="11756137" y="6296598"/>
                <a:ext cx="2366212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51.7% </a:t>
                </a:r>
                <a:r>
                  <a:rPr lang="es-ES" sz="11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(N=106)</a:t>
                </a:r>
              </a:p>
            </p:txBody>
          </p:sp>
          <p:sp>
            <p:nvSpPr>
              <p:cNvPr id="37" name="TextBox 35">
                <a:extLst>
                  <a:ext uri="{FF2B5EF4-FFF2-40B4-BE49-F238E27FC236}">
                    <a16:creationId xmlns:a16="http://schemas.microsoft.com/office/drawing/2014/main" id="{528034C0-9F5C-AF9E-4D6B-7007721B5662}"/>
                  </a:ext>
                </a:extLst>
              </p:cNvPr>
              <p:cNvSpPr txBox="1"/>
              <p:nvPr/>
            </p:nvSpPr>
            <p:spPr>
              <a:xfrm>
                <a:off x="15637475" y="5623783"/>
                <a:ext cx="2116781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72.2%</a:t>
                </a:r>
              </a:p>
              <a:p>
                <a:pPr algn="ctr"/>
                <a:r>
                  <a:rPr lang="es-ES" sz="110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(N=148)</a:t>
                </a:r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9F82932A-01DC-278B-3F60-E901F395029B}"/>
                </a:ext>
              </a:extLst>
            </p:cNvPr>
            <p:cNvSpPr txBox="1"/>
            <p:nvPr/>
          </p:nvSpPr>
          <p:spPr>
            <a:xfrm>
              <a:off x="2639748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Aclaramiento completo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1FA01D4E-0E5C-A8B0-DD81-62D365189794}"/>
                </a:ext>
              </a:extLst>
            </p:cNvPr>
            <p:cNvSpPr txBox="1"/>
            <p:nvPr/>
          </p:nvSpPr>
          <p:spPr>
            <a:xfrm>
              <a:off x="4062146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Aclaramiento parcial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F7650C6-09AB-C035-13D3-EF19B6AD37CD}"/>
              </a:ext>
            </a:extLst>
          </p:cNvPr>
          <p:cNvSpPr txBox="1">
            <a:spLocks/>
          </p:cNvSpPr>
          <p:nvPr/>
        </p:nvSpPr>
        <p:spPr>
          <a:xfrm>
            <a:off x="91441" y="50691"/>
            <a:ext cx="9173898" cy="40782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s-ES_tradnl" sz="2400">
                <a:solidFill>
                  <a:srgbClr val="002060"/>
                </a:solidFill>
              </a:rPr>
              <a:t>Eficacia del </a:t>
            </a:r>
            <a:r>
              <a:rPr lang="es-ES" sz="2400">
                <a:solidFill>
                  <a:srgbClr val="002060"/>
                </a:solidFill>
              </a:rPr>
              <a:t>tratamiento con </a:t>
            </a:r>
            <a:r>
              <a:rPr lang="es-ES" sz="2400" err="1">
                <a:solidFill>
                  <a:srgbClr val="002060"/>
                </a:solidFill>
              </a:rPr>
              <a:t>tirbanibulina</a:t>
            </a:r>
            <a:r>
              <a:rPr lang="es-ES" sz="2400">
                <a:solidFill>
                  <a:srgbClr val="002060"/>
                </a:solidFill>
              </a:rPr>
              <a:t> en Fase III y Estudios de RWE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D16301-BB11-7BFC-91E0-805F3202BAD0}"/>
              </a:ext>
            </a:extLst>
          </p:cNvPr>
          <p:cNvSpPr txBox="1"/>
          <p:nvPr/>
        </p:nvSpPr>
        <p:spPr>
          <a:xfrm>
            <a:off x="1893048" y="6213003"/>
            <a:ext cx="7921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_tradnl" sz="800" b="1" noProof="1">
                <a:solidFill>
                  <a:srgbClr val="002855"/>
                </a:solidFill>
              </a:rPr>
              <a:t>1.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</a:rPr>
              <a:t>Blauvelt A, et al. Phase 3 Tirbanibulin for Actinic Keratosis Group. Phase 3 Trials of Tirbanibulin Ointment for Actinic Keratosis. N Engl J Med. 2021 Feb 11;384(6):512-520. </a:t>
            </a:r>
            <a:r>
              <a:rPr lang="es-ES_tradnl" sz="800" b="1" noProof="1">
                <a:solidFill>
                  <a:srgbClr val="002855"/>
                </a:solidFill>
              </a:rPr>
              <a:t>2</a:t>
            </a:r>
            <a:r>
              <a:rPr lang="en-GB" sz="8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8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Schlesinger T, et al. Patient- and Clinician-Reported Outcomes of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1% in the Treatment of Actinic Keratosis on the Face and Scalp (PROAK Study). SKIN The Journal of Cutaneous Medicine. 2023, 7(6), s262.</a:t>
            </a:r>
            <a:r>
              <a:rPr lang="en-US" sz="800" b="1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</a:rPr>
              <a:t>Gilaberte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Y</a:t>
            </a:r>
            <a:r>
              <a:rPr lang="es-ES_tradnl" sz="800" b="1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et al. </a:t>
            </a:r>
            <a:r>
              <a:rPr lang="en-US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7B9B715-2316-7F55-F618-512D0BFBE1B8}"/>
              </a:ext>
            </a:extLst>
          </p:cNvPr>
          <p:cNvSpPr txBox="1"/>
          <p:nvPr/>
        </p:nvSpPr>
        <p:spPr>
          <a:xfrm>
            <a:off x="2296343" y="443136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8</a:t>
            </a:r>
            <a:endParaRPr lang="es-ES" sz="14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47B9E9A-4EE3-B0D9-3612-C84971E01792}"/>
              </a:ext>
            </a:extLst>
          </p:cNvPr>
          <p:cNvSpPr txBox="1"/>
          <p:nvPr/>
        </p:nvSpPr>
        <p:spPr>
          <a:xfrm>
            <a:off x="8652282" y="648290"/>
            <a:ext cx="2137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8 y Semana 24</a:t>
            </a:r>
            <a:endParaRPr lang="es-ES" sz="14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D5D57B5-515E-2456-E99A-ABAC72A9F497}"/>
              </a:ext>
            </a:extLst>
          </p:cNvPr>
          <p:cNvSpPr txBox="1"/>
          <p:nvPr/>
        </p:nvSpPr>
        <p:spPr>
          <a:xfrm>
            <a:off x="8167667" y="4262136"/>
            <a:ext cx="3478535" cy="830997"/>
          </a:xfrm>
          <a:prstGeom prst="rect">
            <a:avLst/>
          </a:prstGeom>
          <a:solidFill>
            <a:srgbClr val="E1F3EF"/>
          </a:solidFill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s-ES" sz="1600" b="1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Efectividad </a:t>
            </a:r>
            <a:r>
              <a:rPr lang="es-ES" sz="16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b="1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clínica</a:t>
            </a:r>
            <a:r>
              <a:rPr lang="es-ES" sz="160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s-ES" sz="16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resultados de los ensayos clínicos fase III* </a:t>
            </a:r>
            <a:r>
              <a:rPr lang="es-ES" sz="1600" baseline="300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s-ES" sz="1600">
              <a:solidFill>
                <a:srgbClr val="022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395CB39-3B3D-CB6A-3C04-62E41EF4A1EA}"/>
              </a:ext>
            </a:extLst>
          </p:cNvPr>
          <p:cNvSpPr txBox="1"/>
          <p:nvPr/>
        </p:nvSpPr>
        <p:spPr>
          <a:xfrm>
            <a:off x="8167667" y="5199424"/>
            <a:ext cx="3478535" cy="830997"/>
          </a:xfrm>
          <a:prstGeom prst="rect">
            <a:avLst/>
          </a:prstGeom>
          <a:solidFill>
            <a:srgbClr val="E1F3EF"/>
          </a:solidFill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s-ES" sz="1600" b="1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Efectividad </a:t>
            </a:r>
            <a:r>
              <a:rPr lang="es-ES" sz="16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b="1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clínica</a:t>
            </a:r>
            <a:r>
              <a:rPr lang="es-ES" sz="160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mantenida</a:t>
            </a:r>
            <a:r>
              <a:rPr lang="es-ES" sz="160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tiempo (a las 24 semanas vs 8 semanas)</a:t>
            </a:r>
            <a:r>
              <a:rPr lang="es-ES" sz="1600" baseline="300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S" sz="1600">
              <a:solidFill>
                <a:srgbClr val="022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3551FFD8-F218-449D-8792-BFD223D001E4}"/>
              </a:ext>
            </a:extLst>
          </p:cNvPr>
          <p:cNvGrpSpPr/>
          <p:nvPr/>
        </p:nvGrpSpPr>
        <p:grpSpPr>
          <a:xfrm>
            <a:off x="5342307" y="4299686"/>
            <a:ext cx="2736491" cy="1084918"/>
            <a:chOff x="1120065" y="1728393"/>
            <a:chExt cx="4722301" cy="960799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E0412B53-E5A2-D633-6269-B371BEE33814}"/>
                </a:ext>
              </a:extLst>
            </p:cNvPr>
            <p:cNvSpPr/>
            <p:nvPr/>
          </p:nvSpPr>
          <p:spPr>
            <a:xfrm>
              <a:off x="1120065" y="1728393"/>
              <a:ext cx="4722301" cy="960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6F04D336-1DFA-42D4-9CB9-C0FF10BA909D}"/>
                </a:ext>
              </a:extLst>
            </p:cNvPr>
            <p:cNvSpPr txBox="1"/>
            <p:nvPr/>
          </p:nvSpPr>
          <p:spPr>
            <a:xfrm>
              <a:off x="1336342" y="1817673"/>
              <a:ext cx="4233022" cy="76318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just" defTabSz="1219170">
                <a:spcBef>
                  <a:spcPts val="0"/>
                </a:spcBef>
              </a:pPr>
              <a:r>
                <a:rPr lang="es-ES" sz="1200">
                  <a:solidFill>
                    <a:srgbClr val="FFFFFF"/>
                  </a:solidFill>
                </a:rPr>
                <a:t>KLISYRI</a:t>
              </a:r>
              <a:r>
                <a:rPr lang="es-ES" sz="1200" baseline="30000">
                  <a:solidFill>
                    <a:srgbClr val="FFFFFF"/>
                  </a:solidFill>
                </a:rPr>
                <a:t>®</a:t>
              </a:r>
              <a:r>
                <a:rPr lang="es-ES" sz="1200">
                  <a:solidFill>
                    <a:srgbClr val="FFFFFF"/>
                  </a:solidFill>
                </a:rPr>
                <a:t> mostró una </a:t>
              </a:r>
              <a:r>
                <a:rPr lang="es-ES" sz="1200" b="1">
                  <a:solidFill>
                    <a:srgbClr val="FFFFFF"/>
                  </a:solidFill>
                </a:rPr>
                <a:t>tasa de aclaramiento parcial </a:t>
              </a:r>
              <a:r>
                <a:rPr lang="es-ES" sz="1200">
                  <a:solidFill>
                    <a:srgbClr val="FFFFFF"/>
                  </a:solidFill>
                </a:rPr>
                <a:t>alrededor del </a:t>
              </a:r>
              <a:r>
                <a:rPr lang="es-ES" sz="1400" b="1">
                  <a:solidFill>
                    <a:srgbClr val="FFFFFF"/>
                  </a:solidFill>
                </a:rPr>
                <a:t>72% </a:t>
              </a:r>
              <a:r>
                <a:rPr lang="es-ES" sz="1200">
                  <a:solidFill>
                    <a:srgbClr val="FFFFFF"/>
                  </a:solidFill>
                </a:rPr>
                <a:t>en línea con los resultados de fase III.</a:t>
              </a:r>
              <a:endParaRPr lang="en-GB" sz="1200" baseline="30000">
                <a:solidFill>
                  <a:srgbClr val="FFFFFF"/>
                </a:solidFill>
              </a:endParaRP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47DD1463-3FCE-7819-41DF-BBAB651D6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31" b="60246"/>
          <a:stretch/>
        </p:blipFill>
        <p:spPr>
          <a:xfrm>
            <a:off x="11271240" y="0"/>
            <a:ext cx="938676" cy="9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o 67">
            <a:extLst>
              <a:ext uri="{FF2B5EF4-FFF2-40B4-BE49-F238E27FC236}">
                <a16:creationId xmlns:a16="http://schemas.microsoft.com/office/drawing/2014/main" id="{709AD9A5-78FF-256C-34BF-A9849435F076}"/>
              </a:ext>
            </a:extLst>
          </p:cNvPr>
          <p:cNvGrpSpPr/>
          <p:nvPr/>
        </p:nvGrpSpPr>
        <p:grpSpPr>
          <a:xfrm>
            <a:off x="7230505" y="2628797"/>
            <a:ext cx="1964197" cy="1719656"/>
            <a:chOff x="7298633" y="2629954"/>
            <a:chExt cx="1964197" cy="1732772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B5760744-81E4-5673-8E23-13929B65DE70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Gráfico 69" descr="Narración con relleno sólido">
              <a:extLst>
                <a:ext uri="{FF2B5EF4-FFF2-40B4-BE49-F238E27FC236}">
                  <a16:creationId xmlns:a16="http://schemas.microsoft.com/office/drawing/2014/main" id="{2F20F1D3-9938-4805-6DAD-A2973AA44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83F98D01-1049-C59B-994E-6436CCE92ADA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50604" y="893249"/>
            <a:ext cx="9491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5 Claves de </a:t>
            </a:r>
            <a:r>
              <a:rPr lang="es-ES_tradnl" sz="3200" b="1" err="1">
                <a:solidFill>
                  <a:srgbClr val="002855"/>
                </a:solidFill>
                <a:latin typeface="Arial"/>
              </a:rPr>
              <a:t>Klisyri</a:t>
            </a:r>
            <a:endParaRPr lang="es-ES_tradnl" sz="3200" b="1">
              <a:solidFill>
                <a:srgbClr val="002855"/>
              </a:solidFill>
              <a:latin typeface="Arial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8410AC3A-4D8A-BB67-C8C4-B795DF57BD28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3909F2E8-6536-54A3-48F3-08D6B08372F0}"/>
              </a:ext>
            </a:extLst>
          </p:cNvPr>
          <p:cNvGrpSpPr/>
          <p:nvPr/>
        </p:nvGrpSpPr>
        <p:grpSpPr>
          <a:xfrm>
            <a:off x="1614992" y="2629953"/>
            <a:ext cx="9483107" cy="1739232"/>
            <a:chOff x="1614992" y="2629953"/>
            <a:chExt cx="9483107" cy="1739232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FD1B34AF-8F83-FAB0-7FBE-3C3D70FD6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7497EABC-9117-FCD5-BB24-7F9806D1B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D5D3C9D7-247F-36F0-F43D-9206DEE5CA13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63" name="Rectángulo 62">
                <a:extLst>
                  <a:ext uri="{FF2B5EF4-FFF2-40B4-BE49-F238E27FC236}">
                    <a16:creationId xmlns:a16="http://schemas.microsoft.com/office/drawing/2014/main" id="{74BDD9A3-80DE-4DA1-C26A-12628C64AD18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64" name="Gráfico 63" descr="Mano abierta con planta contorno">
                <a:extLst>
                  <a:ext uri="{FF2B5EF4-FFF2-40B4-BE49-F238E27FC236}">
                    <a16:creationId xmlns:a16="http://schemas.microsoft.com/office/drawing/2014/main" id="{868F691A-A634-1C31-2CD3-07F0D45F0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91179161-E1C2-B752-B24A-40B41EED4CAF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600">
                    <a:solidFill>
                      <a:srgbClr val="002855"/>
                    </a:solidFill>
                    <a:latin typeface="Arial"/>
                  </a:rPr>
                  <a:t>Satisfacción</a:t>
                </a:r>
                <a:endParaRPr lang="es-ES" sz="16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C0F9E1C9-D8AD-602D-A08D-F769F62D7FF4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83D92104-C036-D865-6972-9E7DC8C8F850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DBD747CD-7AB1-EED3-C654-8CAA1137A0E7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480">
                    <a:solidFill>
                      <a:srgbClr val="002855"/>
                    </a:solidFill>
                    <a:latin typeface="Arial"/>
                  </a:rPr>
                  <a:t>Experiencia clínica</a:t>
                </a:r>
                <a:endParaRPr lang="es-ES" sz="1480">
                  <a:solidFill>
                    <a:srgbClr val="002855"/>
                  </a:solidFill>
                  <a:latin typeface="Arial"/>
                </a:endParaRPr>
              </a:p>
            </p:txBody>
          </p:sp>
          <p:pic>
            <p:nvPicPr>
              <p:cNvPr id="62" name="Gráfico 61" descr="Estetoscopio contorno">
                <a:extLst>
                  <a:ext uri="{FF2B5EF4-FFF2-40B4-BE49-F238E27FC236}">
                    <a16:creationId xmlns:a16="http://schemas.microsoft.com/office/drawing/2014/main" id="{CE871002-9F6B-61D0-2685-D90D790AD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0F7748ED-412E-FF31-00B0-B42DE4CA76D2}"/>
                </a:ext>
              </a:extLst>
            </p:cNvPr>
            <p:cNvSpPr txBox="1"/>
            <p:nvPr/>
          </p:nvSpPr>
          <p:spPr>
            <a:xfrm>
              <a:off x="7230505" y="3999381"/>
              <a:ext cx="1964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66" name="Rectángulo 65">
            <a:extLst>
              <a:ext uri="{FF2B5EF4-FFF2-40B4-BE49-F238E27FC236}">
                <a16:creationId xmlns:a16="http://schemas.microsoft.com/office/drawing/2014/main" id="{C97A93BB-992F-B106-16E2-C805FA1D0395}"/>
              </a:ext>
            </a:extLst>
          </p:cNvPr>
          <p:cNvSpPr/>
          <p:nvPr/>
        </p:nvSpPr>
        <p:spPr>
          <a:xfrm>
            <a:off x="5275342" y="2463719"/>
            <a:ext cx="5822756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BB4D0787-760F-2F12-8AF3-C6DE9FE1D581}"/>
              </a:ext>
            </a:extLst>
          </p:cNvPr>
          <p:cNvSpPr/>
          <p:nvPr/>
        </p:nvSpPr>
        <p:spPr>
          <a:xfrm>
            <a:off x="1402972" y="2463719"/>
            <a:ext cx="2076837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655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Seguridad y tolerabilidad</a:t>
            </a:r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F0272A-8880-BEEE-AB0A-0A6BAF791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13F37B5-73E1-C3B7-282C-FDCDFF117485}"/>
              </a:ext>
            </a:extLst>
          </p:cNvPr>
          <p:cNvSpPr txBox="1"/>
          <p:nvPr/>
        </p:nvSpPr>
        <p:spPr>
          <a:xfrm>
            <a:off x="647845" y="1984240"/>
            <a:ext cx="10292587" cy="4404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+mj-lt"/>
              </a:rPr>
              <a:t>La mayoría de los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AA fueron leves</a:t>
            </a:r>
            <a:r>
              <a:rPr lang="es-ES">
                <a:solidFill>
                  <a:schemeClr val="accent1"/>
                </a:solidFill>
                <a:latin typeface="+mj-lt"/>
              </a:rPr>
              <a:t>, siendo los más comunes el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prurito</a:t>
            </a:r>
            <a:r>
              <a:rPr lang="es-ES">
                <a:solidFill>
                  <a:schemeClr val="accent1"/>
                </a:solidFill>
                <a:latin typeface="+mj-lt"/>
              </a:rPr>
              <a:t> y el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dolor en el lugar de aplicación</a:t>
            </a:r>
          </a:p>
          <a:p>
            <a:pPr marL="342900" indent="-34290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+mj-lt"/>
              </a:rPr>
              <a:t>La mayoría de las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reacciones cutáneas locales </a:t>
            </a:r>
            <a:r>
              <a:rPr lang="es-ES">
                <a:solidFill>
                  <a:schemeClr val="accent1"/>
                </a:solidFill>
                <a:latin typeface="+mj-lt"/>
              </a:rPr>
              <a:t>fueron de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leves a moderadas</a:t>
            </a:r>
            <a:r>
              <a:rPr lang="es-ES">
                <a:solidFill>
                  <a:schemeClr val="accent1"/>
                </a:solidFill>
                <a:latin typeface="+mj-lt"/>
              </a:rPr>
              <a:t>, siendo las más frecuentes el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eritema </a:t>
            </a:r>
            <a:r>
              <a:rPr lang="es-ES">
                <a:solidFill>
                  <a:schemeClr val="accent1"/>
                </a:solidFill>
                <a:latin typeface="+mj-lt"/>
              </a:rPr>
              <a:t>y la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descamación</a:t>
            </a:r>
          </a:p>
          <a:p>
            <a:pPr marL="342900" indent="-34290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+mj-lt"/>
              </a:rPr>
              <a:t>Durante el tratamiento con </a:t>
            </a:r>
            <a:r>
              <a:rPr lang="es-ES" err="1">
                <a:solidFill>
                  <a:schemeClr val="accent1"/>
                </a:solidFill>
                <a:latin typeface="+mj-lt"/>
              </a:rPr>
              <a:t>tirbanibulina</a:t>
            </a:r>
            <a:r>
              <a:rPr lang="es-ES">
                <a:solidFill>
                  <a:schemeClr val="accent1"/>
                </a:solidFill>
                <a:latin typeface="+mj-lt"/>
              </a:rPr>
              <a:t> no hubo interrupciones de uso</a:t>
            </a:r>
            <a:endParaRPr lang="es-ES" b="1">
              <a:solidFill>
                <a:schemeClr val="accent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+mj-lt"/>
              </a:rPr>
              <a:t>Todas las reacciones cutáneas locales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se resolvieron sin intervención</a:t>
            </a:r>
          </a:p>
          <a:p>
            <a:pPr marL="342900" indent="-34290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1"/>
                </a:solidFill>
                <a:latin typeface="+mj-lt"/>
              </a:rPr>
              <a:t>Las reacciones cutáneas locales </a:t>
            </a:r>
            <a:r>
              <a:rPr lang="es-ES" b="1">
                <a:solidFill>
                  <a:schemeClr val="accent1"/>
                </a:solidFill>
                <a:latin typeface="+mj-lt"/>
              </a:rPr>
              <a:t>graves fueron infrecuentes </a:t>
            </a:r>
          </a:p>
          <a:p>
            <a:pPr>
              <a:lnSpc>
                <a:spcPct val="150000"/>
              </a:lnSpc>
              <a:spcAft>
                <a:spcPts val="1600"/>
              </a:spcAft>
            </a:pPr>
            <a:endParaRPr lang="es-ES" sz="1867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9606A584-710C-3DFB-5C2F-C85CB7F35445}"/>
              </a:ext>
            </a:extLst>
          </p:cNvPr>
          <p:cNvSpPr txBox="1"/>
          <p:nvPr/>
        </p:nvSpPr>
        <p:spPr>
          <a:xfrm>
            <a:off x="1677189" y="6388779"/>
            <a:ext cx="8233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800" noProof="1"/>
              <a:t>Blauvelt A, et al. Phase 3 Tirbanibulin for Actinic Keratosis Group. Phase 3 Trials of Tirbanibulin Ointment for Actinic Keratosis. N Engl J Med. 2021 Feb 11;384(6):512-520.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242FD8A-46D7-B4C5-B189-12EA920AD962}"/>
              </a:ext>
            </a:extLst>
          </p:cNvPr>
          <p:cNvSpPr txBox="1">
            <a:spLocks/>
          </p:cNvSpPr>
          <p:nvPr/>
        </p:nvSpPr>
        <p:spPr>
          <a:xfrm>
            <a:off x="582306" y="1145659"/>
            <a:ext cx="9552295" cy="555023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376092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KLISYRI PRESENTA UNA BUENA TOLERABILIDAD Y UN PERFIL DE SEGURIDAD FAVORABLE</a:t>
            </a:r>
            <a:endParaRPr lang="en-GB" sz="1600" baseline="30000">
              <a:solidFill>
                <a:srgbClr val="003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1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Seguridad</a:t>
            </a:r>
            <a:endParaRPr lang="es-ES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D1C20E02-B1FE-A6C0-DA4C-091F5AE96492}"/>
              </a:ext>
            </a:extLst>
          </p:cNvPr>
          <p:cNvSpPr txBox="1">
            <a:spLocks/>
          </p:cNvSpPr>
          <p:nvPr/>
        </p:nvSpPr>
        <p:spPr>
          <a:xfrm>
            <a:off x="582306" y="1334262"/>
            <a:ext cx="9552295" cy="555023"/>
          </a:xfrm>
          <a:prstGeom prst="roundRect">
            <a:avLst/>
          </a:prstGeom>
          <a:solidFill>
            <a:srgbClr val="E8434A"/>
          </a:solidFill>
          <a:ln w="28575">
            <a:solidFill>
              <a:srgbClr val="FFCCCC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1600"/>
              <a:t>KLISYRI PRESENTA UNA BUENA TOLERABILIDAD Y UN PERFIL DE SEGURIDAD FAVORABLE</a:t>
            </a:r>
            <a:endParaRPr lang="en-GB" sz="1600" baseline="300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3F37B5-73E1-C3B7-282C-FDCDFF117485}"/>
              </a:ext>
            </a:extLst>
          </p:cNvPr>
          <p:cNvSpPr txBox="1"/>
          <p:nvPr/>
        </p:nvSpPr>
        <p:spPr>
          <a:xfrm>
            <a:off x="582305" y="2312149"/>
            <a:ext cx="10918371" cy="1537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chemeClr val="accent1"/>
                </a:solidFill>
                <a:latin typeface="+mj-lt"/>
              </a:rPr>
              <a:t>La mayoría de los </a:t>
            </a:r>
            <a:r>
              <a:rPr lang="es-ES" sz="1867" b="1">
                <a:solidFill>
                  <a:schemeClr val="accent1"/>
                </a:solidFill>
                <a:latin typeface="+mj-lt"/>
              </a:rPr>
              <a:t>AA fueron leves</a:t>
            </a:r>
            <a:r>
              <a:rPr lang="es-ES" sz="1867">
                <a:solidFill>
                  <a:schemeClr val="accent1"/>
                </a:solidFill>
                <a:latin typeface="+mj-lt"/>
              </a:rPr>
              <a:t>, siendo los más comunes el </a:t>
            </a:r>
            <a:r>
              <a:rPr lang="es-ES" sz="1867" b="1">
                <a:solidFill>
                  <a:schemeClr val="accent1"/>
                </a:solidFill>
                <a:latin typeface="+mj-lt"/>
              </a:rPr>
              <a:t>prurito</a:t>
            </a:r>
            <a:r>
              <a:rPr lang="es-ES" sz="1867">
                <a:solidFill>
                  <a:schemeClr val="accent1"/>
                </a:solidFill>
                <a:latin typeface="+mj-lt"/>
              </a:rPr>
              <a:t> y el </a:t>
            </a:r>
            <a:r>
              <a:rPr lang="es-ES" sz="1867" b="1">
                <a:solidFill>
                  <a:schemeClr val="accent1"/>
                </a:solidFill>
                <a:latin typeface="+mj-lt"/>
              </a:rPr>
              <a:t>dolor en el lugar de aplicación</a:t>
            </a:r>
            <a:endParaRPr lang="es-ES" sz="1867" baseline="30000">
              <a:solidFill>
                <a:schemeClr val="accent1"/>
              </a:solidFill>
              <a:latin typeface="+mj-lt"/>
            </a:endParaRPr>
          </a:p>
          <a:p>
            <a:pPr marL="457189" indent="-457189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chemeClr val="accent1"/>
                </a:solidFill>
                <a:latin typeface="+mj-lt"/>
              </a:rPr>
              <a:t>Durante el tratamiento con </a:t>
            </a:r>
            <a:r>
              <a:rPr lang="es-ES" sz="1867" err="1">
                <a:solidFill>
                  <a:schemeClr val="accent1"/>
                </a:solidFill>
                <a:latin typeface="+mj-lt"/>
              </a:rPr>
              <a:t>tirbanibulina</a:t>
            </a:r>
            <a:r>
              <a:rPr lang="es-ES" sz="1867">
                <a:solidFill>
                  <a:schemeClr val="accent1"/>
                </a:solidFill>
                <a:latin typeface="+mj-lt"/>
              </a:rPr>
              <a:t> no hubo interrupciones de uso</a:t>
            </a:r>
            <a:endParaRPr lang="es-ES" sz="1867" baseline="300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9606A584-710C-3DFB-5C2F-C85CB7F35445}"/>
              </a:ext>
            </a:extLst>
          </p:cNvPr>
          <p:cNvSpPr txBox="1"/>
          <p:nvPr/>
        </p:nvSpPr>
        <p:spPr>
          <a:xfrm>
            <a:off x="1689825" y="6267355"/>
            <a:ext cx="8233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800" noProof="1"/>
              <a:t>1. Blauvelt A, et al. Phase 3 Tirbanibulin for Actinic Keratosis Group. Phase 3 Trials of Tirbanibulin Ointment for Actinic Keratosis. N Engl J Med. 2021 Feb 11;384(6):512-520.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A61B2B-4FE2-AC55-4D30-E38FACA0E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Tolerabilidad</a:t>
            </a:r>
            <a:endParaRPr lang="es-ES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D1C20E02-B1FE-A6C0-DA4C-091F5AE96492}"/>
              </a:ext>
            </a:extLst>
          </p:cNvPr>
          <p:cNvSpPr txBox="1">
            <a:spLocks/>
          </p:cNvSpPr>
          <p:nvPr/>
        </p:nvSpPr>
        <p:spPr>
          <a:xfrm>
            <a:off x="582306" y="937314"/>
            <a:ext cx="9552295" cy="555023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376092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KLISYRI PRESENTA UNA BUENA TOLERABILIDAD Y UN PERFIL DE SEGURIDAD FAVORABLE</a:t>
            </a:r>
            <a:endParaRPr lang="en-GB" sz="1600" baseline="30000">
              <a:solidFill>
                <a:srgbClr val="003466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83EA08F-97BB-C27D-2101-CD10E70B13B9}"/>
              </a:ext>
            </a:extLst>
          </p:cNvPr>
          <p:cNvSpPr txBox="1"/>
          <p:nvPr/>
        </p:nvSpPr>
        <p:spPr>
          <a:xfrm>
            <a:off x="689331" y="2215030"/>
            <a:ext cx="5406669" cy="304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accent1"/>
                </a:solidFill>
                <a:latin typeface="+mj-lt"/>
              </a:rPr>
              <a:t>La mayoría de las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reacciones cutáneas locales 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fueron de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leves a moderadas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, siendo las más frecuentes el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eritema </a:t>
            </a:r>
            <a:r>
              <a:rPr lang="es-ES" sz="1600">
                <a:solidFill>
                  <a:schemeClr val="accent1"/>
                </a:solidFill>
                <a:latin typeface="+mj-lt"/>
              </a:rPr>
              <a:t>y la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descamación</a:t>
            </a:r>
          </a:p>
          <a:p>
            <a:pPr marL="380990" indent="-38099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accent1"/>
                </a:solidFill>
                <a:latin typeface="+mj-lt"/>
              </a:rPr>
              <a:t>Todas las reacciones cutáneas locales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se resolvieron sin intervención</a:t>
            </a:r>
          </a:p>
          <a:p>
            <a:pPr marL="380990" indent="-380990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accent1"/>
                </a:solidFill>
                <a:latin typeface="+mj-lt"/>
              </a:rPr>
              <a:t>Las reacciones cutáneas locales </a:t>
            </a:r>
            <a:r>
              <a:rPr lang="es-ES" sz="1600" b="1">
                <a:solidFill>
                  <a:schemeClr val="accent1"/>
                </a:solidFill>
                <a:latin typeface="+mj-lt"/>
              </a:rPr>
              <a:t>graves fueron infrecuentes 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337DE406-9BD2-E732-3D77-D5AD2B22A81E}"/>
              </a:ext>
            </a:extLst>
          </p:cNvPr>
          <p:cNvSpPr txBox="1"/>
          <p:nvPr/>
        </p:nvSpPr>
        <p:spPr>
          <a:xfrm>
            <a:off x="1820334" y="6274342"/>
            <a:ext cx="8881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800" noProof="1"/>
              <a:t>Blauvelt A, et al. Phase 3 Tirbanibulin for Actinic Keratosis Group. Phase 3 Trials of Tirbanibulin Ointment for Actinic Keratosis. N Engl J Med. 2021 Feb 11;384(6):512-520.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ED99F8D-B8D0-1B37-C0BB-6C56204A1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0"/>
          <a:stretch/>
        </p:blipFill>
        <p:spPr>
          <a:xfrm>
            <a:off x="5863674" y="1619282"/>
            <a:ext cx="5406669" cy="4325485"/>
          </a:xfrm>
          <a:prstGeom prst="rect">
            <a:avLst/>
          </a:prstGeom>
        </p:spPr>
      </p:pic>
      <p:pic>
        <p:nvPicPr>
          <p:cNvPr id="217" name="Imagen 216">
            <a:extLst>
              <a:ext uri="{FF2B5EF4-FFF2-40B4-BE49-F238E27FC236}">
                <a16:creationId xmlns:a16="http://schemas.microsoft.com/office/drawing/2014/main" id="{255CCC41-9572-00D0-E15B-C38665CE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9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Tolerabilidad</a:t>
            </a:r>
            <a:endParaRPr lang="es-ES"/>
          </a:p>
        </p:txBody>
      </p:sp>
      <p:pic>
        <p:nvPicPr>
          <p:cNvPr id="104" name="Imagen 103">
            <a:extLst>
              <a:ext uri="{FF2B5EF4-FFF2-40B4-BE49-F238E27FC236}">
                <a16:creationId xmlns:a16="http://schemas.microsoft.com/office/drawing/2014/main" id="{A8C8B84E-5DB0-D0CF-EE95-F56416CBF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" t="1402" r="80681" b="2256"/>
          <a:stretch/>
        </p:blipFill>
        <p:spPr>
          <a:xfrm>
            <a:off x="1508642" y="4978125"/>
            <a:ext cx="1305908" cy="10597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84" name="TextBox 32">
            <a:extLst>
              <a:ext uri="{FF2B5EF4-FFF2-40B4-BE49-F238E27FC236}">
                <a16:creationId xmlns:a16="http://schemas.microsoft.com/office/drawing/2014/main" id="{CE1F5D78-E85E-E92A-DD39-DBB1577C5E40}"/>
              </a:ext>
            </a:extLst>
          </p:cNvPr>
          <p:cNvSpPr txBox="1"/>
          <p:nvPr/>
        </p:nvSpPr>
        <p:spPr>
          <a:xfrm>
            <a:off x="1718855" y="6234234"/>
            <a:ext cx="833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sz="800" b="1" noProof="1">
                <a:solidFill>
                  <a:srgbClr val="002060"/>
                </a:solidFill>
              </a:rPr>
              <a:t>1. </a:t>
            </a:r>
            <a:r>
              <a:rPr lang="es-ES" sz="800" noProof="1"/>
              <a:t>Gilaberte Y. et al. </a:t>
            </a:r>
            <a:r>
              <a:rPr lang="en-US" sz="800"/>
              <a:t>Favorable safety profile of </a:t>
            </a:r>
            <a:r>
              <a:rPr lang="en-US" sz="800" err="1"/>
              <a:t>tirbanibulin</a:t>
            </a:r>
            <a:r>
              <a:rPr lang="en-US" sz="800"/>
              <a:t> ointment 1% for actinic keratosis: pooled results from two phase 3 studies. </a:t>
            </a:r>
            <a:r>
              <a:rPr lang="es-ES" sz="800" noProof="1"/>
              <a:t>Poster presentado en EADO, Sevilla 21-23 Abril, 2022. </a:t>
            </a:r>
            <a:r>
              <a:rPr lang="es-ES" sz="800" b="1" noProof="1">
                <a:solidFill>
                  <a:srgbClr val="002060"/>
                </a:solidFill>
              </a:rPr>
              <a:t>2. </a:t>
            </a:r>
            <a:r>
              <a:rPr lang="es-ES" sz="800" noProof="1">
                <a:solidFill>
                  <a:schemeClr val="bg1">
                    <a:lumMod val="65000"/>
                  </a:schemeClr>
                </a:solidFill>
              </a:rPr>
              <a:t>Campione E. et al. Preliminary Evidence of Efficacy, Safety, and Treatment Satisfaction with Tirbanibulin 1% Ointment: A Clinical Perspective on Actinic Keratoses. Pharmaceuticals (Basel). 2023 Dec 4;16(12):1686 </a:t>
            </a:r>
            <a:r>
              <a:rPr lang="es-ES" sz="800" b="1" noProof="1">
                <a:solidFill>
                  <a:srgbClr val="2DD0A8"/>
                </a:solidFill>
              </a:rPr>
              <a:t>3.</a:t>
            </a:r>
            <a:r>
              <a:rPr lang="es-ES" sz="800" noProof="1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_tradnl" sz="800" noProof="1"/>
              <a:t>Blauvelt A, et al. Phase 3 Tirbanibulin for Actinic Keratosis Group. Phase 3 Trials of Tirbanibulin Ointment for Actinic Keratosis. N Engl J Med. 2021 Feb 11;384(6):512-520.</a:t>
            </a:r>
            <a:endParaRPr lang="es-ES" sz="800"/>
          </a:p>
          <a:p>
            <a:endParaRPr lang="es-ES" sz="800" noProof="1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1925B09-73E9-B4D1-73DB-8A9A65D6784C}"/>
              </a:ext>
            </a:extLst>
          </p:cNvPr>
          <p:cNvGrpSpPr/>
          <p:nvPr/>
        </p:nvGrpSpPr>
        <p:grpSpPr>
          <a:xfrm>
            <a:off x="679440" y="1084523"/>
            <a:ext cx="8565276" cy="3872285"/>
            <a:chOff x="433833" y="1653199"/>
            <a:chExt cx="6120647" cy="2748789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EF2C8B93-ACB9-EF80-D558-799238E9AA82}"/>
                </a:ext>
              </a:extLst>
            </p:cNvPr>
            <p:cNvGrpSpPr/>
            <p:nvPr/>
          </p:nvGrpSpPr>
          <p:grpSpPr>
            <a:xfrm>
              <a:off x="433833" y="1653199"/>
              <a:ext cx="6120647" cy="2653046"/>
              <a:chOff x="558290" y="1441163"/>
              <a:chExt cx="6188292" cy="2923368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1E9D4053-75E1-1F5D-474A-FE077B20CDD0}"/>
                  </a:ext>
                </a:extLst>
              </p:cNvPr>
              <p:cNvGrpSpPr/>
              <p:nvPr/>
            </p:nvGrpSpPr>
            <p:grpSpPr>
              <a:xfrm>
                <a:off x="558290" y="1521122"/>
                <a:ext cx="6188292" cy="2843409"/>
                <a:chOff x="185447" y="2086946"/>
                <a:chExt cx="8260202" cy="2228355"/>
              </a:xfrm>
            </p:grpSpPr>
            <p:cxnSp>
              <p:nvCxnSpPr>
                <p:cNvPr id="11" name="Conector recto 10">
                  <a:extLst>
                    <a:ext uri="{FF2B5EF4-FFF2-40B4-BE49-F238E27FC236}">
                      <a16:creationId xmlns:a16="http://schemas.microsoft.com/office/drawing/2014/main" id="{1CD2BBF7-A425-D9E2-9D7D-DCE5CC6729D9}"/>
                    </a:ext>
                  </a:extLst>
                </p:cNvPr>
                <p:cNvCxnSpPr/>
                <p:nvPr/>
              </p:nvCxnSpPr>
              <p:spPr>
                <a:xfrm>
                  <a:off x="803663" y="2086946"/>
                  <a:ext cx="0" cy="18855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cto 11">
                  <a:extLst>
                    <a:ext uri="{FF2B5EF4-FFF2-40B4-BE49-F238E27FC236}">
                      <a16:creationId xmlns:a16="http://schemas.microsoft.com/office/drawing/2014/main" id="{F905ACBE-28BA-74EE-C0A1-D49C8A693E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663" y="3972514"/>
                  <a:ext cx="76419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ángulo redondeado 6">
                  <a:extLst>
                    <a:ext uri="{FF2B5EF4-FFF2-40B4-BE49-F238E27FC236}">
                      <a16:creationId xmlns:a16="http://schemas.microsoft.com/office/drawing/2014/main" id="{2952978C-932F-8A8C-21AD-D55BA5D6D100}"/>
                    </a:ext>
                  </a:extLst>
                </p:cNvPr>
                <p:cNvSpPr/>
                <p:nvPr/>
              </p:nvSpPr>
              <p:spPr>
                <a:xfrm>
                  <a:off x="1072748" y="4015105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1 (basal) 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ángulo redondeado 6">
                  <a:extLst>
                    <a:ext uri="{FF2B5EF4-FFF2-40B4-BE49-F238E27FC236}">
                      <a16:creationId xmlns:a16="http://schemas.microsoft.com/office/drawing/2014/main" id="{BA1BB954-1239-DBBD-FD56-2038A9CF30A2}"/>
                    </a:ext>
                  </a:extLst>
                </p:cNvPr>
                <p:cNvSpPr/>
                <p:nvPr/>
              </p:nvSpPr>
              <p:spPr>
                <a:xfrm>
                  <a:off x="4738413" y="4003541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15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ángulo redondeado 6">
                  <a:extLst>
                    <a:ext uri="{FF2B5EF4-FFF2-40B4-BE49-F238E27FC236}">
                      <a16:creationId xmlns:a16="http://schemas.microsoft.com/office/drawing/2014/main" id="{FDC82428-978E-1AF8-D489-B53EEB36AD44}"/>
                    </a:ext>
                  </a:extLst>
                </p:cNvPr>
                <p:cNvSpPr/>
                <p:nvPr/>
              </p:nvSpPr>
              <p:spPr>
                <a:xfrm>
                  <a:off x="6261617" y="4019110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29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ángulo redondeado 6">
                  <a:extLst>
                    <a:ext uri="{FF2B5EF4-FFF2-40B4-BE49-F238E27FC236}">
                      <a16:creationId xmlns:a16="http://schemas.microsoft.com/office/drawing/2014/main" id="{5955CA27-FE8D-62E5-2B50-35B9176CA875}"/>
                    </a:ext>
                  </a:extLst>
                </p:cNvPr>
                <p:cNvSpPr/>
                <p:nvPr/>
              </p:nvSpPr>
              <p:spPr>
                <a:xfrm>
                  <a:off x="3524090" y="4003738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8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ángulo redondeado 6">
                  <a:extLst>
                    <a:ext uri="{FF2B5EF4-FFF2-40B4-BE49-F238E27FC236}">
                      <a16:creationId xmlns:a16="http://schemas.microsoft.com/office/drawing/2014/main" id="{640BA244-F728-783A-F8B6-001B8B79A67F}"/>
                    </a:ext>
                  </a:extLst>
                </p:cNvPr>
                <p:cNvSpPr/>
                <p:nvPr/>
              </p:nvSpPr>
              <p:spPr>
                <a:xfrm>
                  <a:off x="2286862" y="4001164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5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ángulo redondeado 6">
                  <a:extLst>
                    <a:ext uri="{FF2B5EF4-FFF2-40B4-BE49-F238E27FC236}">
                      <a16:creationId xmlns:a16="http://schemas.microsoft.com/office/drawing/2014/main" id="{6E3EA9EB-A7D8-5F35-6E18-64EFDA2BF8E2}"/>
                    </a:ext>
                  </a:extLst>
                </p:cNvPr>
                <p:cNvSpPr/>
                <p:nvPr/>
              </p:nvSpPr>
              <p:spPr>
                <a:xfrm>
                  <a:off x="7512101" y="4027987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algn="ctr">
                    <a:spcBef>
                      <a:spcPts val="1333"/>
                    </a:spcBef>
                  </a:pPr>
                  <a:r>
                    <a:rPr lang="es-ES_tradnl" sz="1067" b="1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rPr>
                    <a:t>Día 57</a:t>
                  </a:r>
                  <a:endParaRPr lang="es-ES" sz="1067"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772C3C09-5C8C-B79E-6A86-11304D2402EB}"/>
                    </a:ext>
                  </a:extLst>
                </p:cNvPr>
                <p:cNvSpPr/>
                <p:nvPr/>
              </p:nvSpPr>
              <p:spPr>
                <a:xfrm>
                  <a:off x="2819273" y="3313182"/>
                  <a:ext cx="315310" cy="27904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20" name="Conector recto 19">
                  <a:extLst>
                    <a:ext uri="{FF2B5EF4-FFF2-40B4-BE49-F238E27FC236}">
                      <a16:creationId xmlns:a16="http://schemas.microsoft.com/office/drawing/2014/main" id="{D3532103-097F-D504-BE38-A44F7FD30152}"/>
                    </a:ext>
                  </a:extLst>
                </p:cNvPr>
                <p:cNvCxnSpPr>
                  <a:stCxn id="19" idx="1"/>
                  <a:endCxn id="19" idx="3"/>
                </p:cNvCxnSpPr>
                <p:nvPr/>
              </p:nvCxnSpPr>
              <p:spPr>
                <a:xfrm>
                  <a:off x="2819273" y="3452705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ángulo 20">
                  <a:extLst>
                    <a:ext uri="{FF2B5EF4-FFF2-40B4-BE49-F238E27FC236}">
                      <a16:creationId xmlns:a16="http://schemas.microsoft.com/office/drawing/2014/main" id="{7DAA0758-06FC-9F34-586A-F38119961E39}"/>
                    </a:ext>
                  </a:extLst>
                </p:cNvPr>
                <p:cNvSpPr/>
                <p:nvPr/>
              </p:nvSpPr>
              <p:spPr>
                <a:xfrm>
                  <a:off x="4044288" y="3166091"/>
                  <a:ext cx="315310" cy="44004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22" name="Conector recto 21">
                  <a:extLst>
                    <a:ext uri="{FF2B5EF4-FFF2-40B4-BE49-F238E27FC236}">
                      <a16:creationId xmlns:a16="http://schemas.microsoft.com/office/drawing/2014/main" id="{5B5E52D2-7119-5E7A-BF18-D08C76F0B011}"/>
                    </a:ext>
                  </a:extLst>
                </p:cNvPr>
                <p:cNvCxnSpPr/>
                <p:nvPr/>
              </p:nvCxnSpPr>
              <p:spPr>
                <a:xfrm>
                  <a:off x="4047068" y="3291802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6D2D5F06-82FA-9C89-774D-31C2D910ED38}"/>
                    </a:ext>
                  </a:extLst>
                </p:cNvPr>
                <p:cNvSpPr/>
                <p:nvPr/>
              </p:nvSpPr>
              <p:spPr>
                <a:xfrm>
                  <a:off x="5254442" y="3459783"/>
                  <a:ext cx="315310" cy="2817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0F133063-5C6A-448A-CDF7-B2A025B4C0B6}"/>
                    </a:ext>
                  </a:extLst>
                </p:cNvPr>
                <p:cNvCxnSpPr/>
                <p:nvPr/>
              </p:nvCxnSpPr>
              <p:spPr>
                <a:xfrm>
                  <a:off x="5254442" y="3606137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ángulo 24">
                  <a:extLst>
                    <a:ext uri="{FF2B5EF4-FFF2-40B4-BE49-F238E27FC236}">
                      <a16:creationId xmlns:a16="http://schemas.microsoft.com/office/drawing/2014/main" id="{91152B05-0900-77A7-95C6-B62FDDC831AF}"/>
                    </a:ext>
                  </a:extLst>
                </p:cNvPr>
                <p:cNvSpPr/>
                <p:nvPr/>
              </p:nvSpPr>
              <p:spPr>
                <a:xfrm>
                  <a:off x="6476411" y="3741515"/>
                  <a:ext cx="315310" cy="15971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26" name="Conector recto 25">
                  <a:extLst>
                    <a:ext uri="{FF2B5EF4-FFF2-40B4-BE49-F238E27FC236}">
                      <a16:creationId xmlns:a16="http://schemas.microsoft.com/office/drawing/2014/main" id="{8E2DEEF1-1D82-D6DB-0C7F-1FF2D5C46008}"/>
                    </a:ext>
                  </a:extLst>
                </p:cNvPr>
                <p:cNvCxnSpPr/>
                <p:nvPr/>
              </p:nvCxnSpPr>
              <p:spPr>
                <a:xfrm>
                  <a:off x="7692842" y="3900540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DB3CAA61-8DC5-4E4B-22C6-51B0871A5FDE}"/>
                    </a:ext>
                  </a:extLst>
                </p:cNvPr>
                <p:cNvSpPr/>
                <p:nvPr/>
              </p:nvSpPr>
              <p:spPr>
                <a:xfrm>
                  <a:off x="1596807" y="3741515"/>
                  <a:ext cx="315310" cy="14969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5DF3D9AE-243A-0EF9-D497-77C20E19C0BC}"/>
                    </a:ext>
                  </a:extLst>
                </p:cNvPr>
                <p:cNvSpPr/>
                <p:nvPr/>
              </p:nvSpPr>
              <p:spPr>
                <a:xfrm>
                  <a:off x="1731602" y="256556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A209022D-9437-3748-30E7-EF2A558D56CB}"/>
                    </a:ext>
                  </a:extLst>
                </p:cNvPr>
                <p:cNvSpPr/>
                <p:nvPr/>
              </p:nvSpPr>
              <p:spPr>
                <a:xfrm>
                  <a:off x="1731601" y="32970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FD4F52E1-4864-3B0A-6A19-13E0C4E5F385}"/>
                    </a:ext>
                  </a:extLst>
                </p:cNvPr>
                <p:cNvSpPr/>
                <p:nvPr/>
              </p:nvSpPr>
              <p:spPr>
                <a:xfrm>
                  <a:off x="1730529" y="343692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CA4D9286-8BEC-454D-D072-4B0E5501AEF6}"/>
                    </a:ext>
                  </a:extLst>
                </p:cNvPr>
                <p:cNvSpPr/>
                <p:nvPr/>
              </p:nvSpPr>
              <p:spPr>
                <a:xfrm>
                  <a:off x="2954068" y="2702947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AC2A707-73E3-94E9-4AA8-4A0B9394512A}"/>
                    </a:ext>
                  </a:extLst>
                </p:cNvPr>
                <p:cNvSpPr/>
                <p:nvPr/>
              </p:nvSpPr>
              <p:spPr>
                <a:xfrm>
                  <a:off x="2954068" y="256243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5E364109-651C-DF13-F761-0538440FCF60}"/>
                    </a:ext>
                  </a:extLst>
                </p:cNvPr>
                <p:cNvSpPr/>
                <p:nvPr/>
              </p:nvSpPr>
              <p:spPr>
                <a:xfrm>
                  <a:off x="4180462" y="24037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8A998C5C-2EF3-6C1F-D0E4-A3C7FDFD6BA4}"/>
                    </a:ext>
                  </a:extLst>
                </p:cNvPr>
                <p:cNvSpPr/>
                <p:nvPr/>
              </p:nvSpPr>
              <p:spPr>
                <a:xfrm>
                  <a:off x="4181136" y="2272858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C91DB808-BD5C-AA8E-8C10-2C9FA4910BD6}"/>
                    </a:ext>
                  </a:extLst>
                </p:cNvPr>
                <p:cNvSpPr/>
                <p:nvPr/>
              </p:nvSpPr>
              <p:spPr>
                <a:xfrm>
                  <a:off x="4179674" y="2128099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323B146B-5DAF-36CA-5211-FB2CB6763C4B}"/>
                    </a:ext>
                  </a:extLst>
                </p:cNvPr>
                <p:cNvSpPr/>
                <p:nvPr/>
              </p:nvSpPr>
              <p:spPr>
                <a:xfrm>
                  <a:off x="5388362" y="2707222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6A4F1EF8-9B86-3E03-978F-0973FD83A5C3}"/>
                    </a:ext>
                  </a:extLst>
                </p:cNvPr>
                <p:cNvSpPr/>
                <p:nvPr/>
              </p:nvSpPr>
              <p:spPr>
                <a:xfrm>
                  <a:off x="5386900" y="256246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446E5DA7-01C4-CEDF-0C7C-2D1530554EF5}"/>
                    </a:ext>
                  </a:extLst>
                </p:cNvPr>
                <p:cNvSpPr/>
                <p:nvPr/>
              </p:nvSpPr>
              <p:spPr>
                <a:xfrm>
                  <a:off x="6606890" y="34214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FB2B94B4-7488-3642-79AD-53A7B8A0B550}"/>
                    </a:ext>
                  </a:extLst>
                </p:cNvPr>
                <p:cNvSpPr/>
                <p:nvPr/>
              </p:nvSpPr>
              <p:spPr>
                <a:xfrm>
                  <a:off x="6605428" y="32766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DD6CC767-D7F8-CE15-DE96-8CA5EDB042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56652" y="3606137"/>
                  <a:ext cx="1073" cy="1353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FB8EE299-AEF0-17D9-4338-227DE5077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8322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0631572D-50E3-1C21-7A4C-7715F824F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6831" y="2880181"/>
                  <a:ext cx="0" cy="42231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974ABDC3-B514-658E-2071-5C56B38C7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8088" y="2880181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Forma libre: forma 43">
                  <a:extLst>
                    <a:ext uri="{FF2B5EF4-FFF2-40B4-BE49-F238E27FC236}">
                      <a16:creationId xmlns:a16="http://schemas.microsoft.com/office/drawing/2014/main" id="{48ACE162-101C-4DA6-AD4B-DE1E29F6571D}"/>
                    </a:ext>
                  </a:extLst>
                </p:cNvPr>
                <p:cNvSpPr/>
                <p:nvPr/>
              </p:nvSpPr>
              <p:spPr>
                <a:xfrm rot="16200000">
                  <a:off x="4523518" y="484433"/>
                  <a:ext cx="552624" cy="6167362"/>
                </a:xfrm>
                <a:custGeom>
                  <a:avLst/>
                  <a:gdLst>
                    <a:gd name="connsiteX0" fmla="*/ 64825 w 688554"/>
                    <a:gd name="connsiteY0" fmla="*/ 0 h 2695441"/>
                    <a:gd name="connsiteX1" fmla="*/ 682891 w 688554"/>
                    <a:gd name="connsiteY1" fmla="*/ 838200 h 2695441"/>
                    <a:gd name="connsiteX2" fmla="*/ 352691 w 688554"/>
                    <a:gd name="connsiteY2" fmla="*/ 1532467 h 2695441"/>
                    <a:gd name="connsiteX3" fmla="*/ 30958 w 688554"/>
                    <a:gd name="connsiteY3" fmla="*/ 2590800 h 2695441"/>
                    <a:gd name="connsiteX4" fmla="*/ 30958 w 688554"/>
                    <a:gd name="connsiteY4" fmla="*/ 2599267 h 2695441"/>
                    <a:gd name="connsiteX0" fmla="*/ 64825 w 684428"/>
                    <a:gd name="connsiteY0" fmla="*/ 0 h 2695441"/>
                    <a:gd name="connsiteX1" fmla="*/ 682891 w 684428"/>
                    <a:gd name="connsiteY1" fmla="*/ 838200 h 2695441"/>
                    <a:gd name="connsiteX2" fmla="*/ 234158 w 684428"/>
                    <a:gd name="connsiteY2" fmla="*/ 1764525 h 2695441"/>
                    <a:gd name="connsiteX3" fmla="*/ 30958 w 684428"/>
                    <a:gd name="connsiteY3" fmla="*/ 2590800 h 2695441"/>
                    <a:gd name="connsiteX4" fmla="*/ 30958 w 684428"/>
                    <a:gd name="connsiteY4" fmla="*/ 2599267 h 2695441"/>
                    <a:gd name="connsiteX0" fmla="*/ 56207 w 675810"/>
                    <a:gd name="connsiteY0" fmla="*/ 0 h 2675258"/>
                    <a:gd name="connsiteX1" fmla="*/ 674273 w 675810"/>
                    <a:gd name="connsiteY1" fmla="*/ 838200 h 2675258"/>
                    <a:gd name="connsiteX2" fmla="*/ 225540 w 675810"/>
                    <a:gd name="connsiteY2" fmla="*/ 1764525 h 2675258"/>
                    <a:gd name="connsiteX3" fmla="*/ 22340 w 675810"/>
                    <a:gd name="connsiteY3" fmla="*/ 2590800 h 2675258"/>
                    <a:gd name="connsiteX4" fmla="*/ 22340 w 675810"/>
                    <a:gd name="connsiteY4" fmla="*/ 2599267 h 2675258"/>
                    <a:gd name="connsiteX0" fmla="*/ 56207 w 556039"/>
                    <a:gd name="connsiteY0" fmla="*/ 0 h 2675258"/>
                    <a:gd name="connsiteX1" fmla="*/ 553969 w 556039"/>
                    <a:gd name="connsiteY1" fmla="*/ 1067624 h 2675258"/>
                    <a:gd name="connsiteX2" fmla="*/ 225540 w 556039"/>
                    <a:gd name="connsiteY2" fmla="*/ 1764525 h 2675258"/>
                    <a:gd name="connsiteX3" fmla="*/ 22340 w 556039"/>
                    <a:gd name="connsiteY3" fmla="*/ 2590800 h 2675258"/>
                    <a:gd name="connsiteX4" fmla="*/ 22340 w 556039"/>
                    <a:gd name="connsiteY4" fmla="*/ 2599267 h 2675258"/>
                    <a:gd name="connsiteX0" fmla="*/ 56207 w 567870"/>
                    <a:gd name="connsiteY0" fmla="*/ 0 h 2675258"/>
                    <a:gd name="connsiteX1" fmla="*/ 553969 w 567870"/>
                    <a:gd name="connsiteY1" fmla="*/ 1067624 h 2675258"/>
                    <a:gd name="connsiteX2" fmla="*/ 225540 w 567870"/>
                    <a:gd name="connsiteY2" fmla="*/ 1764525 h 2675258"/>
                    <a:gd name="connsiteX3" fmla="*/ 22340 w 567870"/>
                    <a:gd name="connsiteY3" fmla="*/ 2590800 h 2675258"/>
                    <a:gd name="connsiteX4" fmla="*/ 22340 w 567870"/>
                    <a:gd name="connsiteY4" fmla="*/ 2599267 h 2675258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22340 w 557133"/>
                    <a:gd name="connsiteY3" fmla="*/ 2590800 h 2675258"/>
                    <a:gd name="connsiteX4" fmla="*/ 22340 w 557133"/>
                    <a:gd name="connsiteY4" fmla="*/ 2599267 h 2675258"/>
                    <a:gd name="connsiteX0" fmla="*/ 56207 w 559352"/>
                    <a:gd name="connsiteY0" fmla="*/ 0 h 2711949"/>
                    <a:gd name="connsiteX1" fmla="*/ 553969 w 559352"/>
                    <a:gd name="connsiteY1" fmla="*/ 1067624 h 2711949"/>
                    <a:gd name="connsiteX2" fmla="*/ 225540 w 559352"/>
                    <a:gd name="connsiteY2" fmla="*/ 1764525 h 2711949"/>
                    <a:gd name="connsiteX3" fmla="*/ 557133 w 559352"/>
                    <a:gd name="connsiteY3" fmla="*/ 2675258 h 2711949"/>
                    <a:gd name="connsiteX4" fmla="*/ 22340 w 559352"/>
                    <a:gd name="connsiteY4" fmla="*/ 2590800 h 2711949"/>
                    <a:gd name="connsiteX5" fmla="*/ 22340 w 559352"/>
                    <a:gd name="connsiteY5" fmla="*/ 2599267 h 2711949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55827 w 557133"/>
                    <a:gd name="connsiteY3" fmla="*/ 2132591 h 2675258"/>
                    <a:gd name="connsiteX4" fmla="*/ 22340 w 557133"/>
                    <a:gd name="connsiteY4" fmla="*/ 2590800 h 2675258"/>
                    <a:gd name="connsiteX5" fmla="*/ 22340 w 557133"/>
                    <a:gd name="connsiteY5" fmla="*/ 2599267 h 2675258"/>
                    <a:gd name="connsiteX0" fmla="*/ 37284 w 538272"/>
                    <a:gd name="connsiteY0" fmla="*/ 0 h 2704687"/>
                    <a:gd name="connsiteX1" fmla="*/ 535046 w 538272"/>
                    <a:gd name="connsiteY1" fmla="*/ 1067624 h 2704687"/>
                    <a:gd name="connsiteX2" fmla="*/ 206617 w 538272"/>
                    <a:gd name="connsiteY2" fmla="*/ 1764525 h 2704687"/>
                    <a:gd name="connsiteX3" fmla="*/ 36904 w 538272"/>
                    <a:gd name="connsiteY3" fmla="*/ 2132591 h 2704687"/>
                    <a:gd name="connsiteX4" fmla="*/ 3417 w 538272"/>
                    <a:gd name="connsiteY4" fmla="*/ 2590800 h 2704687"/>
                    <a:gd name="connsiteX5" fmla="*/ 538210 w 538272"/>
                    <a:gd name="connsiteY5" fmla="*/ 2675258 h 2704687"/>
                    <a:gd name="connsiteX0" fmla="*/ 83003 w 583929"/>
                    <a:gd name="connsiteY0" fmla="*/ 0 h 2887861"/>
                    <a:gd name="connsiteX1" fmla="*/ 580765 w 583929"/>
                    <a:gd name="connsiteY1" fmla="*/ 1067624 h 2887861"/>
                    <a:gd name="connsiteX2" fmla="*/ 252336 w 583929"/>
                    <a:gd name="connsiteY2" fmla="*/ 1764525 h 2887861"/>
                    <a:gd name="connsiteX3" fmla="*/ 82623 w 583929"/>
                    <a:gd name="connsiteY3" fmla="*/ 2132591 h 2887861"/>
                    <a:gd name="connsiteX4" fmla="*/ 49136 w 583929"/>
                    <a:gd name="connsiteY4" fmla="*/ 2590800 h 2887861"/>
                    <a:gd name="connsiteX5" fmla="*/ 0 w 583929"/>
                    <a:gd name="connsiteY5" fmla="*/ 2886941 h 2887861"/>
                    <a:gd name="connsiteX0" fmla="*/ 33867 w 534793"/>
                    <a:gd name="connsiteY0" fmla="*/ 0 h 2590800"/>
                    <a:gd name="connsiteX1" fmla="*/ 531629 w 534793"/>
                    <a:gd name="connsiteY1" fmla="*/ 1067624 h 2590800"/>
                    <a:gd name="connsiteX2" fmla="*/ 203200 w 534793"/>
                    <a:gd name="connsiteY2" fmla="*/ 1764525 h 2590800"/>
                    <a:gd name="connsiteX3" fmla="*/ 33487 w 534793"/>
                    <a:gd name="connsiteY3" fmla="*/ 2132591 h 2590800"/>
                    <a:gd name="connsiteX4" fmla="*/ 0 w 534793"/>
                    <a:gd name="connsiteY4" fmla="*/ 2590800 h 2590800"/>
                    <a:gd name="connsiteX0" fmla="*/ 40691 w 541617"/>
                    <a:gd name="connsiteY0" fmla="*/ 0 h 2673631"/>
                    <a:gd name="connsiteX1" fmla="*/ 538453 w 541617"/>
                    <a:gd name="connsiteY1" fmla="*/ 1067624 h 2673631"/>
                    <a:gd name="connsiteX2" fmla="*/ 210024 w 541617"/>
                    <a:gd name="connsiteY2" fmla="*/ 1764525 h 2673631"/>
                    <a:gd name="connsiteX3" fmla="*/ 40311 w 541617"/>
                    <a:gd name="connsiteY3" fmla="*/ 2132591 h 2673631"/>
                    <a:gd name="connsiteX4" fmla="*/ 0 w 541617"/>
                    <a:gd name="connsiteY4" fmla="*/ 2673631 h 2673631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50662"/>
                    <a:gd name="connsiteY0" fmla="*/ 0 h 2673632"/>
                    <a:gd name="connsiteX1" fmla="*/ 394087 w 550662"/>
                    <a:gd name="connsiteY1" fmla="*/ 556817 h 2673632"/>
                    <a:gd name="connsiteX2" fmla="*/ 545275 w 550662"/>
                    <a:gd name="connsiteY2" fmla="*/ 1067624 h 2673632"/>
                    <a:gd name="connsiteX3" fmla="*/ 216846 w 550662"/>
                    <a:gd name="connsiteY3" fmla="*/ 1764525 h 2673632"/>
                    <a:gd name="connsiteX4" fmla="*/ 47133 w 550662"/>
                    <a:gd name="connsiteY4" fmla="*/ 2132591 h 2673632"/>
                    <a:gd name="connsiteX5" fmla="*/ 0 w 550662"/>
                    <a:gd name="connsiteY5" fmla="*/ 2673632 h 2673632"/>
                    <a:gd name="connsiteX0" fmla="*/ 47513 w 547769"/>
                    <a:gd name="connsiteY0" fmla="*/ 0 h 2673632"/>
                    <a:gd name="connsiteX1" fmla="*/ 394087 w 547769"/>
                    <a:gd name="connsiteY1" fmla="*/ 556817 h 2673632"/>
                    <a:gd name="connsiteX2" fmla="*/ 545275 w 547769"/>
                    <a:gd name="connsiteY2" fmla="*/ 1067624 h 2673632"/>
                    <a:gd name="connsiteX3" fmla="*/ 283728 w 547769"/>
                    <a:gd name="connsiteY3" fmla="*/ 1588834 h 2673632"/>
                    <a:gd name="connsiteX4" fmla="*/ 47133 w 547769"/>
                    <a:gd name="connsiteY4" fmla="*/ 2132591 h 2673632"/>
                    <a:gd name="connsiteX5" fmla="*/ 0 w 547769"/>
                    <a:gd name="connsiteY5" fmla="*/ 2673632 h 2673632"/>
                    <a:gd name="connsiteX0" fmla="*/ 47513 w 554091"/>
                    <a:gd name="connsiteY0" fmla="*/ 0 h 2673632"/>
                    <a:gd name="connsiteX1" fmla="*/ 394087 w 554091"/>
                    <a:gd name="connsiteY1" fmla="*/ 556817 h 2673632"/>
                    <a:gd name="connsiteX2" fmla="*/ 551742 w 554091"/>
                    <a:gd name="connsiteY2" fmla="*/ 1069408 h 2673632"/>
                    <a:gd name="connsiteX3" fmla="*/ 283728 w 554091"/>
                    <a:gd name="connsiteY3" fmla="*/ 1588834 h 2673632"/>
                    <a:gd name="connsiteX4" fmla="*/ 47133 w 554091"/>
                    <a:gd name="connsiteY4" fmla="*/ 2132591 h 2673632"/>
                    <a:gd name="connsiteX5" fmla="*/ 0 w 554091"/>
                    <a:gd name="connsiteY5" fmla="*/ 2673632 h 2673632"/>
                    <a:gd name="connsiteX0" fmla="*/ 47513 w 552624"/>
                    <a:gd name="connsiteY0" fmla="*/ 0 h 2673632"/>
                    <a:gd name="connsiteX1" fmla="*/ 394087 w 552624"/>
                    <a:gd name="connsiteY1" fmla="*/ 556817 h 2673632"/>
                    <a:gd name="connsiteX2" fmla="*/ 551742 w 552624"/>
                    <a:gd name="connsiteY2" fmla="*/ 1069408 h 2673632"/>
                    <a:gd name="connsiteX3" fmla="*/ 283728 w 552624"/>
                    <a:gd name="connsiteY3" fmla="*/ 1588834 h 2673632"/>
                    <a:gd name="connsiteX4" fmla="*/ 47133 w 552624"/>
                    <a:gd name="connsiteY4" fmla="*/ 2132591 h 2673632"/>
                    <a:gd name="connsiteX5" fmla="*/ 0 w 552624"/>
                    <a:gd name="connsiteY5" fmla="*/ 2673632 h 2673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2624" h="2673632">
                      <a:moveTo>
                        <a:pt x="47513" y="0"/>
                      </a:moveTo>
                      <a:cubicBezTo>
                        <a:pt x="113158" y="92803"/>
                        <a:pt x="311127" y="378880"/>
                        <a:pt x="394087" y="556817"/>
                      </a:cubicBezTo>
                      <a:cubicBezTo>
                        <a:pt x="477047" y="734754"/>
                        <a:pt x="535977" y="895128"/>
                        <a:pt x="551742" y="1069408"/>
                      </a:cubicBezTo>
                      <a:cubicBezTo>
                        <a:pt x="567507" y="1243688"/>
                        <a:pt x="367829" y="1411637"/>
                        <a:pt x="283728" y="1588834"/>
                      </a:cubicBezTo>
                      <a:cubicBezTo>
                        <a:pt x="199627" y="1766031"/>
                        <a:pt x="81000" y="1994879"/>
                        <a:pt x="47133" y="2132591"/>
                      </a:cubicBezTo>
                      <a:cubicBezTo>
                        <a:pt x="13266" y="2270303"/>
                        <a:pt x="4445" y="2604729"/>
                        <a:pt x="0" y="2673632"/>
                      </a:cubicBezTo>
                    </a:path>
                  </a:pathLst>
                </a:custGeom>
                <a:noFill/>
                <a:ln w="28575">
                  <a:solidFill>
                    <a:srgbClr val="E843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1794AE3E-EA4F-CDA2-DBC3-2C04A62B2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5074" y="3606137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32B5273D-EF37-3CB6-0936-1ACD684120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7995" y="3893214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A4773D22-7662-2742-5FF7-9CFE031354A1}"/>
                    </a:ext>
                  </a:extLst>
                </p:cNvPr>
                <p:cNvSpPr/>
                <p:nvPr/>
              </p:nvSpPr>
              <p:spPr>
                <a:xfrm>
                  <a:off x="7826729" y="372942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1787DE3A-7E3F-ACD4-8407-974B674EB5BC}"/>
                    </a:ext>
                  </a:extLst>
                </p:cNvPr>
                <p:cNvSpPr/>
                <p:nvPr/>
              </p:nvSpPr>
              <p:spPr>
                <a:xfrm>
                  <a:off x="7825267" y="358466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7526176C-61E5-B40E-0B91-3D9EC5D05852}"/>
                    </a:ext>
                  </a:extLst>
                </p:cNvPr>
                <p:cNvSpPr/>
                <p:nvPr/>
              </p:nvSpPr>
              <p:spPr>
                <a:xfrm>
                  <a:off x="7825267" y="344877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94A91F76-FB3D-C08C-4267-CBC8F6D453A6}"/>
                    </a:ext>
                  </a:extLst>
                </p:cNvPr>
                <p:cNvSpPr/>
                <p:nvPr/>
              </p:nvSpPr>
              <p:spPr>
                <a:xfrm>
                  <a:off x="7823805" y="3304016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cxnSp>
              <p:nvCxnSpPr>
                <p:cNvPr id="51" name="Conector recto 50">
                  <a:extLst>
                    <a:ext uri="{FF2B5EF4-FFF2-40B4-BE49-F238E27FC236}">
                      <a16:creationId xmlns:a16="http://schemas.microsoft.com/office/drawing/2014/main" id="{E3FD3E38-56E6-CB5A-397B-AD351EB397D0}"/>
                    </a:ext>
                  </a:extLst>
                </p:cNvPr>
                <p:cNvCxnSpPr>
                  <a:cxnSpLocks/>
                  <a:endCxn id="21" idx="0"/>
                </p:cNvCxnSpPr>
                <p:nvPr/>
              </p:nvCxnSpPr>
              <p:spPr>
                <a:xfrm>
                  <a:off x="4198692" y="2579803"/>
                  <a:ext cx="3251" cy="5862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25E36393-8431-D4CE-8AD6-F0F8FC71C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949" y="2579803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5AB315C2-A43B-4B1A-DE87-FCB5A75203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8692" y="3604564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E9D7F3D2-5A9B-141A-E926-BAA98D6E32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714" y="3889638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917C76B4-1002-8B28-1CA9-14A0239EA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022677"/>
                  <a:ext cx="1757" cy="43414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EEDFC3A9-2863-D563-9070-42ED0CB76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4215" y="302267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5087442C-1C79-5D89-9BBC-F6225F11A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741515"/>
                  <a:ext cx="0" cy="14635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475A135B-2428-2752-7F14-83CA44A298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3688" y="3887846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68703F50-323F-68E3-A5AA-72826C552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1129" y="3604564"/>
                  <a:ext cx="0" cy="1307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79BE2854-DE91-E3D1-6403-373818FF7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8900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122D3E32-31EB-FD83-A59A-C91CC1CEC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6110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78CEA575-FC94-4C1E-57BC-AC5F3413E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8884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B284C264-EEE5-DA90-3D3C-62FE06E84B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6417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0AD8D921-DD34-FE20-6C36-C415D9940F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5917" y="396845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3C53A89B-C153-E66C-2B33-3E29B19E0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654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FC5947EE-2374-9878-9C28-346FC1616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812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C2E89688-CC40-EA6F-EBE8-47605B47F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88784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868ACD22-9D67-0CAA-595A-0198BFDDE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74266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AF87FE49-FCC9-570C-2B49-5022BA38F5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59748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4C4FBCC0-897C-8223-4234-87A7F2D37D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45229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4D30E6C1-30A9-1176-FFA9-FBA184758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30711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26BA7C02-EC94-1ABD-E670-E4288747C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16192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cto 72">
                  <a:extLst>
                    <a:ext uri="{FF2B5EF4-FFF2-40B4-BE49-F238E27FC236}">
                      <a16:creationId xmlns:a16="http://schemas.microsoft.com/office/drawing/2014/main" id="{0890B9AD-72F0-F052-26AE-201F4DBE0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01674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73">
                  <a:extLst>
                    <a:ext uri="{FF2B5EF4-FFF2-40B4-BE49-F238E27FC236}">
                      <a16:creationId xmlns:a16="http://schemas.microsoft.com/office/drawing/2014/main" id="{306D8E9A-19E8-31E0-8D93-884950179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87156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cto 74">
                  <a:extLst>
                    <a:ext uri="{FF2B5EF4-FFF2-40B4-BE49-F238E27FC236}">
                      <a16:creationId xmlns:a16="http://schemas.microsoft.com/office/drawing/2014/main" id="{AB67B5FB-2E51-F66C-BACA-8356ADA39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72637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>
                  <a:extLst>
                    <a:ext uri="{FF2B5EF4-FFF2-40B4-BE49-F238E27FC236}">
                      <a16:creationId xmlns:a16="http://schemas.microsoft.com/office/drawing/2014/main" id="{3B20A7FA-F13E-FFD8-9CF6-F6903836B7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58119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1A4BA8BB-F458-447D-1FEF-586627820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43600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cto 77">
                  <a:extLst>
                    <a:ext uri="{FF2B5EF4-FFF2-40B4-BE49-F238E27FC236}">
                      <a16:creationId xmlns:a16="http://schemas.microsoft.com/office/drawing/2014/main" id="{004A38A5-B973-C6DA-4496-57A35FF03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29082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cto 78">
                  <a:extLst>
                    <a:ext uri="{FF2B5EF4-FFF2-40B4-BE49-F238E27FC236}">
                      <a16:creationId xmlns:a16="http://schemas.microsoft.com/office/drawing/2014/main" id="{F2B3F2FE-10FF-D8D9-D9E3-C126D0446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14564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CuadroTexto 79">
                  <a:extLst>
                    <a:ext uri="{FF2B5EF4-FFF2-40B4-BE49-F238E27FC236}">
                      <a16:creationId xmlns:a16="http://schemas.microsoft.com/office/drawing/2014/main" id="{F7AC67C2-D426-5E2C-EFE1-0E6CC7491376}"/>
                    </a:ext>
                  </a:extLst>
                </p:cNvPr>
                <p:cNvSpPr txBox="1"/>
                <p:nvPr/>
              </p:nvSpPr>
              <p:spPr>
                <a:xfrm>
                  <a:off x="462484" y="357885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1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1" name="CuadroTexto 80">
                  <a:extLst>
                    <a:ext uri="{FF2B5EF4-FFF2-40B4-BE49-F238E27FC236}">
                      <a16:creationId xmlns:a16="http://schemas.microsoft.com/office/drawing/2014/main" id="{77558AA2-E8D1-0A5B-19A3-05D519ADC9B7}"/>
                    </a:ext>
                  </a:extLst>
                </p:cNvPr>
                <p:cNvSpPr txBox="1"/>
                <p:nvPr/>
              </p:nvSpPr>
              <p:spPr>
                <a:xfrm>
                  <a:off x="462484" y="3724060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0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2" name="CuadroTexto 81">
                  <a:extLst>
                    <a:ext uri="{FF2B5EF4-FFF2-40B4-BE49-F238E27FC236}">
                      <a16:creationId xmlns:a16="http://schemas.microsoft.com/office/drawing/2014/main" id="{F13E9B26-46B3-4A73-19A0-FBDBFF55883C}"/>
                    </a:ext>
                  </a:extLst>
                </p:cNvPr>
                <p:cNvSpPr txBox="1"/>
                <p:nvPr/>
              </p:nvSpPr>
              <p:spPr>
                <a:xfrm>
                  <a:off x="462484" y="343364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2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212EDBD1-0A49-941C-349B-65F30BD619E5}"/>
                    </a:ext>
                  </a:extLst>
                </p:cNvPr>
                <p:cNvSpPr txBox="1"/>
                <p:nvPr/>
              </p:nvSpPr>
              <p:spPr>
                <a:xfrm>
                  <a:off x="462484" y="328843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3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8EC30AE8-649F-2238-649F-39AD2C6E5CC0}"/>
                    </a:ext>
                  </a:extLst>
                </p:cNvPr>
                <p:cNvSpPr txBox="1"/>
                <p:nvPr/>
              </p:nvSpPr>
              <p:spPr>
                <a:xfrm>
                  <a:off x="462484" y="314323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4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F78647D8-83B5-AF6F-B6D5-C7B203896BA4}"/>
                    </a:ext>
                  </a:extLst>
                </p:cNvPr>
                <p:cNvSpPr txBox="1"/>
                <p:nvPr/>
              </p:nvSpPr>
              <p:spPr>
                <a:xfrm>
                  <a:off x="462484" y="285281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6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F7FCBEBE-3A7F-09EB-336D-D4D3933A8AB7}"/>
                    </a:ext>
                  </a:extLst>
                </p:cNvPr>
                <p:cNvSpPr txBox="1"/>
                <p:nvPr/>
              </p:nvSpPr>
              <p:spPr>
                <a:xfrm>
                  <a:off x="462484" y="2998023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5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7" name="CuadroTexto 86">
                  <a:extLst>
                    <a:ext uri="{FF2B5EF4-FFF2-40B4-BE49-F238E27FC236}">
                      <a16:creationId xmlns:a16="http://schemas.microsoft.com/office/drawing/2014/main" id="{F3333AAD-3B95-2E7C-763D-6654DE39F489}"/>
                    </a:ext>
                  </a:extLst>
                </p:cNvPr>
                <p:cNvSpPr txBox="1"/>
                <p:nvPr/>
              </p:nvSpPr>
              <p:spPr>
                <a:xfrm>
                  <a:off x="462484" y="270760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7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8" name="CuadroTexto 87">
                  <a:extLst>
                    <a:ext uri="{FF2B5EF4-FFF2-40B4-BE49-F238E27FC236}">
                      <a16:creationId xmlns:a16="http://schemas.microsoft.com/office/drawing/2014/main" id="{FC92995E-4AE8-988B-DEAB-23416D3C28B9}"/>
                    </a:ext>
                  </a:extLst>
                </p:cNvPr>
                <p:cNvSpPr txBox="1"/>
                <p:nvPr/>
              </p:nvSpPr>
              <p:spPr>
                <a:xfrm>
                  <a:off x="462484" y="256239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8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9" name="CuadroTexto 88">
                  <a:extLst>
                    <a:ext uri="{FF2B5EF4-FFF2-40B4-BE49-F238E27FC236}">
                      <a16:creationId xmlns:a16="http://schemas.microsoft.com/office/drawing/2014/main" id="{B5579C05-F1AA-DE96-245C-04662DE4A3C1}"/>
                    </a:ext>
                  </a:extLst>
                </p:cNvPr>
                <p:cNvSpPr txBox="1"/>
                <p:nvPr/>
              </p:nvSpPr>
              <p:spPr>
                <a:xfrm>
                  <a:off x="408242" y="2271983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10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0" name="CuadroTexto 89">
                  <a:extLst>
                    <a:ext uri="{FF2B5EF4-FFF2-40B4-BE49-F238E27FC236}">
                      <a16:creationId xmlns:a16="http://schemas.microsoft.com/office/drawing/2014/main" id="{D3241B3B-F9A6-7B12-05AC-5830E7983D31}"/>
                    </a:ext>
                  </a:extLst>
                </p:cNvPr>
                <p:cNvSpPr txBox="1"/>
                <p:nvPr/>
              </p:nvSpPr>
              <p:spPr>
                <a:xfrm>
                  <a:off x="466769" y="241719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9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1" name="CuadroTexto 90">
                  <a:extLst>
                    <a:ext uri="{FF2B5EF4-FFF2-40B4-BE49-F238E27FC236}">
                      <a16:creationId xmlns:a16="http://schemas.microsoft.com/office/drawing/2014/main" id="{204DEF61-D127-AA89-33AA-B028906242F6}"/>
                    </a:ext>
                  </a:extLst>
                </p:cNvPr>
                <p:cNvSpPr txBox="1"/>
                <p:nvPr/>
              </p:nvSpPr>
              <p:spPr>
                <a:xfrm>
                  <a:off x="404777" y="2126775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>
                      <a:solidFill>
                        <a:schemeClr val="accent1"/>
                      </a:solidFill>
                    </a:rPr>
                    <a:t>11</a:t>
                  </a:r>
                  <a:endParaRPr lang="es-ES" sz="1067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2" name="CuadroTexto 91">
                  <a:extLst>
                    <a:ext uri="{FF2B5EF4-FFF2-40B4-BE49-F238E27FC236}">
                      <a16:creationId xmlns:a16="http://schemas.microsoft.com/office/drawing/2014/main" id="{F2BD2A0A-28DA-3004-685B-7FC74B15F0F8}"/>
                    </a:ext>
                  </a:extLst>
                </p:cNvPr>
                <p:cNvSpPr txBox="1"/>
                <p:nvPr/>
              </p:nvSpPr>
              <p:spPr>
                <a:xfrm rot="16200000">
                  <a:off x="-435293" y="2904304"/>
                  <a:ext cx="1488888" cy="24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sz="1067" b="1">
                      <a:solidFill>
                        <a:schemeClr val="accent1"/>
                      </a:solidFill>
                    </a:rPr>
                    <a:t>Puntuación LSR media compuesta</a:t>
                  </a:r>
                  <a:endParaRPr lang="es-ES" sz="1067" b="1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192EC42-6A6E-52AE-3592-6E25BE85B5D3}"/>
                  </a:ext>
                </a:extLst>
              </p:cNvPr>
              <p:cNvSpPr txBox="1"/>
              <p:nvPr/>
            </p:nvSpPr>
            <p:spPr>
              <a:xfrm>
                <a:off x="726513" y="1441163"/>
                <a:ext cx="242284" cy="200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067">
                    <a:solidFill>
                      <a:schemeClr val="accent1"/>
                    </a:solidFill>
                  </a:rPr>
                  <a:t>12</a:t>
                </a:r>
                <a:endParaRPr lang="es-ES" sz="1067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054B511-9675-1F8A-20EE-98FCB7629416}"/>
                </a:ext>
              </a:extLst>
            </p:cNvPr>
            <p:cNvSpPr txBox="1"/>
            <p:nvPr/>
          </p:nvSpPr>
          <p:spPr>
            <a:xfrm>
              <a:off x="3050858" y="4219876"/>
              <a:ext cx="701268" cy="18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67" b="1">
                  <a:solidFill>
                    <a:schemeClr val="accent1"/>
                  </a:solidFill>
                </a:rPr>
                <a:t>Día de visita</a:t>
              </a:r>
              <a:endParaRPr lang="es-ES" sz="1067" b="1">
                <a:solidFill>
                  <a:schemeClr val="accent1"/>
                </a:solidFill>
              </a:endParaRPr>
            </a:p>
          </p:txBody>
        </p:sp>
      </p:grpSp>
      <p:pic>
        <p:nvPicPr>
          <p:cNvPr id="190" name="Imagen 189">
            <a:extLst>
              <a:ext uri="{FF2B5EF4-FFF2-40B4-BE49-F238E27FC236}">
                <a16:creationId xmlns:a16="http://schemas.microsoft.com/office/drawing/2014/main" id="{762DDC2E-2726-26EE-78B1-4B54E5D3C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452" y="4928278"/>
            <a:ext cx="5700457" cy="1126101"/>
          </a:xfrm>
          <a:prstGeom prst="rect">
            <a:avLst/>
          </a:prstGeom>
        </p:spPr>
      </p:pic>
      <p:sp>
        <p:nvSpPr>
          <p:cNvPr id="191" name="CuadroTexto 190">
            <a:extLst>
              <a:ext uri="{FF2B5EF4-FFF2-40B4-BE49-F238E27FC236}">
                <a16:creationId xmlns:a16="http://schemas.microsoft.com/office/drawing/2014/main" id="{C7761B01-6C45-E9D7-FD99-9B385A5C1349}"/>
              </a:ext>
            </a:extLst>
          </p:cNvPr>
          <p:cNvSpPr txBox="1"/>
          <p:nvPr/>
        </p:nvSpPr>
        <p:spPr>
          <a:xfrm>
            <a:off x="9188416" y="1687390"/>
            <a:ext cx="2786560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ES" sz="1467">
                <a:solidFill>
                  <a:srgbClr val="002060"/>
                </a:solidFill>
              </a:rPr>
              <a:t>El pico máximo ocurrió en el </a:t>
            </a:r>
            <a:r>
              <a:rPr lang="es-ES" sz="1467" b="1">
                <a:solidFill>
                  <a:srgbClr val="002060"/>
                </a:solidFill>
              </a:rPr>
              <a:t>día 8</a:t>
            </a:r>
            <a:r>
              <a:rPr lang="es-ES" sz="1467">
                <a:solidFill>
                  <a:srgbClr val="002060"/>
                </a:solidFill>
              </a:rPr>
              <a:t> (postratamiento) y se resolvieron completamente al mes</a:t>
            </a:r>
            <a:r>
              <a:rPr lang="es-ES" sz="1467" baseline="30000">
                <a:solidFill>
                  <a:srgbClr val="002060"/>
                </a:solidFill>
              </a:rPr>
              <a:t>1</a:t>
            </a:r>
            <a:r>
              <a:rPr lang="es-ES" sz="1467">
                <a:solidFill>
                  <a:srgbClr val="002060"/>
                </a:solidFill>
              </a:rPr>
              <a:t>.</a:t>
            </a:r>
            <a:endParaRPr lang="es-ES" sz="1467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98" name="Grupo 97">
            <a:extLst>
              <a:ext uri="{FF2B5EF4-FFF2-40B4-BE49-F238E27FC236}">
                <a16:creationId xmlns:a16="http://schemas.microsoft.com/office/drawing/2014/main" id="{92DB2FC8-4376-AD4A-5626-311B5DBFF6BD}"/>
              </a:ext>
            </a:extLst>
          </p:cNvPr>
          <p:cNvGrpSpPr/>
          <p:nvPr/>
        </p:nvGrpSpPr>
        <p:grpSpPr>
          <a:xfrm>
            <a:off x="9368463" y="2924071"/>
            <a:ext cx="2563724" cy="2054057"/>
            <a:chOff x="7026347" y="2193052"/>
            <a:chExt cx="1922793" cy="1269979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7F2D5F1C-BF25-BE99-A56B-D1344AC55A20}"/>
                </a:ext>
              </a:extLst>
            </p:cNvPr>
            <p:cNvSpPr/>
            <p:nvPr/>
          </p:nvSpPr>
          <p:spPr>
            <a:xfrm>
              <a:off x="7026347" y="2193052"/>
              <a:ext cx="1922793" cy="1269979"/>
            </a:xfrm>
            <a:prstGeom prst="rect">
              <a:avLst/>
            </a:prstGeom>
            <a:solidFill>
              <a:srgbClr val="95C7FF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6" name="CuadroTexto 95">
              <a:extLst>
                <a:ext uri="{FF2B5EF4-FFF2-40B4-BE49-F238E27FC236}">
                  <a16:creationId xmlns:a16="http://schemas.microsoft.com/office/drawing/2014/main" id="{5BD4D058-7584-94E1-975B-6FC946D66F1E}"/>
                </a:ext>
              </a:extLst>
            </p:cNvPr>
            <p:cNvSpPr txBox="1"/>
            <p:nvPr/>
          </p:nvSpPr>
          <p:spPr>
            <a:xfrm>
              <a:off x="7075985" y="2265171"/>
              <a:ext cx="1823516" cy="1119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Aft>
                  <a:spcPts val="1600"/>
                </a:spcAft>
              </a:pPr>
              <a:r>
                <a:rPr lang="es-ES" sz="1467">
                  <a:solidFill>
                    <a:srgbClr val="002060"/>
                  </a:solidFill>
                </a:rPr>
                <a:t>Todas las reacciones locales tuvieron una </a:t>
              </a:r>
              <a:r>
                <a:rPr lang="es-ES" sz="1467" b="1">
                  <a:solidFill>
                    <a:srgbClr val="002060"/>
                  </a:solidFill>
                </a:rPr>
                <a:t>duración de resolución </a:t>
              </a:r>
              <a:r>
                <a:rPr lang="es-ES" sz="1467">
                  <a:solidFill>
                    <a:srgbClr val="002060"/>
                  </a:solidFill>
                </a:rPr>
                <a:t>promedio </a:t>
              </a:r>
              <a:r>
                <a:rPr lang="es-ES" sz="1467" b="1">
                  <a:solidFill>
                    <a:srgbClr val="002060"/>
                  </a:solidFill>
                </a:rPr>
                <a:t>de 10 días</a:t>
              </a:r>
              <a:r>
                <a:rPr lang="es-ES" sz="1467" baseline="30000">
                  <a:solidFill>
                    <a:srgbClr val="002060"/>
                  </a:solidFill>
                </a:rPr>
                <a:t>2</a:t>
              </a:r>
              <a:r>
                <a:rPr lang="es-ES" sz="1467" b="1">
                  <a:solidFill>
                    <a:srgbClr val="002060"/>
                  </a:solidFill>
                </a:rPr>
                <a:t> </a:t>
              </a:r>
              <a:r>
                <a:rPr lang="es-ES" sz="1467">
                  <a:solidFill>
                    <a:srgbClr val="002060"/>
                  </a:solidFill>
                </a:rPr>
                <a:t>y </a:t>
              </a:r>
              <a:r>
                <a:rPr lang="es-ES" sz="1467" b="1">
                  <a:solidFill>
                    <a:srgbClr val="002060"/>
                  </a:solidFill>
                </a:rPr>
                <a:t>se resolvieron espontáneamente</a:t>
              </a:r>
              <a:r>
                <a:rPr lang="es-ES" sz="1467" baseline="30000">
                  <a:solidFill>
                    <a:srgbClr val="002060"/>
                  </a:solidFill>
                </a:rPr>
                <a:t>3</a:t>
              </a:r>
              <a:r>
                <a:rPr lang="es-ES" sz="1467" b="1">
                  <a:solidFill>
                    <a:srgbClr val="002060"/>
                  </a:solidFill>
                </a:rPr>
                <a:t> </a:t>
              </a:r>
              <a:r>
                <a:rPr lang="es-ES" sz="1467">
                  <a:solidFill>
                    <a:srgbClr val="002060"/>
                  </a:solidFill>
                </a:rPr>
                <a:t>sin efectos duraderos.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6C54A40-57CC-439A-E075-9E43E3A88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82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4AE0091-38F3-EDD5-2EF1-9F86FF78DA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615" y="96211"/>
            <a:ext cx="10020767" cy="89657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400">
                <a:solidFill>
                  <a:srgbClr val="002060"/>
                </a:solidFill>
              </a:rPr>
              <a:t>Las tasas de aclaramiento completo con </a:t>
            </a:r>
            <a:r>
              <a:rPr lang="es-ES_tradnl" sz="2400" err="1">
                <a:solidFill>
                  <a:srgbClr val="002060"/>
                </a:solidFill>
              </a:rPr>
              <a:t>tirbanibulina</a:t>
            </a:r>
            <a:r>
              <a:rPr lang="es-ES_tradnl" sz="2400">
                <a:solidFill>
                  <a:srgbClr val="002060"/>
                </a:solidFill>
              </a:rPr>
              <a:t> al 1% no se correlacionan con la severidad de las </a:t>
            </a:r>
            <a:r>
              <a:rPr lang="es-ES" sz="2400">
                <a:solidFill>
                  <a:srgbClr val="FF0000"/>
                </a:solidFill>
                <a:latin typeface="+mj-lt"/>
              </a:rPr>
              <a:t>reacciones cutáneas locales</a:t>
            </a:r>
            <a:r>
              <a:rPr lang="es-ES_tradnl" sz="2400" baseline="3000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96DD145-F820-2A1F-218F-C02CDA744416}"/>
              </a:ext>
            </a:extLst>
          </p:cNvPr>
          <p:cNvSpPr txBox="1"/>
          <p:nvPr/>
        </p:nvSpPr>
        <p:spPr>
          <a:xfrm>
            <a:off x="1848730" y="6300029"/>
            <a:ext cx="819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n-US" sz="800" b="1">
                <a:solidFill>
                  <a:srgbClr val="002060"/>
                </a:solidFill>
              </a:rPr>
              <a:t>1. </a:t>
            </a:r>
            <a:r>
              <a:rPr lang="en-US" sz="800"/>
              <a:t>Bhatia N. Commentary: Complete Clearance of Actinic Keratosis with </a:t>
            </a:r>
            <a:r>
              <a:rPr lang="en-US" sz="800" err="1"/>
              <a:t>Tirbanibulin</a:t>
            </a:r>
            <a:r>
              <a:rPr lang="en-US" sz="800"/>
              <a:t> Ointment 1% is not Correlated with the Severity of Local Skin Reactions. J Clin </a:t>
            </a:r>
            <a:r>
              <a:rPr lang="en-US" sz="800" err="1"/>
              <a:t>Aesthet</a:t>
            </a:r>
            <a:r>
              <a:rPr lang="en-US" sz="800"/>
              <a:t> Dermatol. 2022 Oct;15(10 Suppl 1):S13-S14. </a:t>
            </a:r>
            <a:r>
              <a:rPr lang="en-US" sz="800" b="1">
                <a:solidFill>
                  <a:srgbClr val="002060"/>
                </a:solidFill>
              </a:rPr>
              <a:t>2. </a:t>
            </a:r>
            <a:r>
              <a:rPr lang="en-US" sz="800"/>
              <a:t>Berman, B., Schlesinger T., Bhatia N., et al. SKIN The Journal of Cutaneous Medicine. 2022:6:s25.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4569035-FEE3-F931-7BDB-F9D7C734451E}"/>
              </a:ext>
            </a:extLst>
          </p:cNvPr>
          <p:cNvGrpSpPr/>
          <p:nvPr/>
        </p:nvGrpSpPr>
        <p:grpSpPr>
          <a:xfrm>
            <a:off x="1562477" y="2244167"/>
            <a:ext cx="7675362" cy="2208911"/>
            <a:chOff x="1206877" y="2071447"/>
            <a:chExt cx="7675362" cy="2208911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294422A-5A75-D31C-A690-9B752CD9C0E5}"/>
                </a:ext>
              </a:extLst>
            </p:cNvPr>
            <p:cNvSpPr txBox="1"/>
            <p:nvPr/>
          </p:nvSpPr>
          <p:spPr>
            <a:xfrm>
              <a:off x="1333186" y="4064914"/>
              <a:ext cx="561016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/>
              <a:r>
                <a:rPr lang="es-ES" sz="800">
                  <a:solidFill>
                    <a:srgbClr val="6F6F6F"/>
                  </a:solidFill>
                  <a:latin typeface="Arial"/>
                </a:rPr>
                <a:t>Imagen de </a:t>
              </a:r>
              <a:r>
                <a:rPr lang="en-US" sz="800">
                  <a:solidFill>
                    <a:srgbClr val="6F6F6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Berman, B., Schlesinger T., Bhatia N., et al. SKIN The Journal of Cutaneous Medicine. 2022:6:s25</a:t>
              </a:r>
              <a:endParaRPr lang="es-ES" sz="800">
                <a:solidFill>
                  <a:srgbClr val="6F6F6F"/>
                </a:solidFill>
                <a:latin typeface="Arial"/>
              </a:endParaRP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AFE8FF5-76F6-C486-C7C8-60AA9E7BC153}"/>
                </a:ext>
              </a:extLst>
            </p:cNvPr>
            <p:cNvGrpSpPr/>
            <p:nvPr/>
          </p:nvGrpSpPr>
          <p:grpSpPr>
            <a:xfrm>
              <a:off x="1206877" y="2071447"/>
              <a:ext cx="7675362" cy="1959124"/>
              <a:chOff x="1081239" y="2098589"/>
              <a:chExt cx="9362379" cy="3117683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1A0F2662-D26C-A732-AD21-A856325EA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7787" y="2098589"/>
                <a:ext cx="9095831" cy="3117683"/>
              </a:xfrm>
              <a:prstGeom prst="rect">
                <a:avLst/>
              </a:prstGeom>
            </p:spPr>
          </p:pic>
          <p:sp>
            <p:nvSpPr>
              <p:cNvPr id="6" name="CuadroTexto 10">
                <a:extLst>
                  <a:ext uri="{FF2B5EF4-FFF2-40B4-BE49-F238E27FC236}">
                    <a16:creationId xmlns:a16="http://schemas.microsoft.com/office/drawing/2014/main" id="{80C1851D-A860-8354-A211-24481BA6BD50}"/>
                  </a:ext>
                </a:extLst>
              </p:cNvPr>
              <p:cNvSpPr txBox="1"/>
              <p:nvPr/>
            </p:nvSpPr>
            <p:spPr>
              <a:xfrm rot="16200000">
                <a:off x="-63004" y="3322083"/>
                <a:ext cx="2821589" cy="533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80000"/>
                  </a:lnSpc>
                  <a:defRPr b="1">
                    <a:solidFill>
                      <a:schemeClr val="accent4"/>
                    </a:solidFill>
                    <a:latin typeface="Avenir Book" panose="02000503020000020003" pitchFamily="2" charset="0"/>
                    <a:cs typeface="Arial" panose="020B0604020202020204" pitchFamily="34" charset="0"/>
                  </a:defRPr>
                </a:lvl1pPr>
              </a:lstStyle>
              <a:p>
                <a:pPr algn="ctr" defTabSz="1219170">
                  <a:defRPr/>
                </a:pPr>
                <a:r>
                  <a:rPr lang="es-ES_tradnl" sz="1400">
                    <a:solidFill>
                      <a:srgbClr val="002855"/>
                    </a:solidFill>
                    <a:latin typeface="Arial"/>
                  </a:rPr>
                  <a:t>Porcentaje de pacientes</a:t>
                </a:r>
                <a:endParaRPr lang="es-ES" sz="14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BB37F92-2041-7168-B506-8AD5536CD276}"/>
              </a:ext>
            </a:extLst>
          </p:cNvPr>
          <p:cNvSpPr txBox="1"/>
          <p:nvPr/>
        </p:nvSpPr>
        <p:spPr>
          <a:xfrm>
            <a:off x="1070082" y="1409770"/>
            <a:ext cx="836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" sz="1200" b="1">
                <a:solidFill>
                  <a:srgbClr val="000036"/>
                </a:solidFill>
                <a:latin typeface="Arial"/>
              </a:rPr>
              <a:t>Distribución de las puntuaciones compuestas de reacciones cutáneas locales (LSR) desde el inicio hasta el día 57 entre los pacientes que lograron aclaramiento completo</a:t>
            </a:r>
            <a:endParaRPr lang="es-ES" sz="1200" b="1">
              <a:solidFill>
                <a:srgbClr val="6F6F6F"/>
              </a:solidFill>
              <a:latin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97ECAA-A5AB-B016-780B-E6BCDB2FA090}"/>
              </a:ext>
            </a:extLst>
          </p:cNvPr>
          <p:cNvSpPr txBox="1"/>
          <p:nvPr/>
        </p:nvSpPr>
        <p:spPr>
          <a:xfrm>
            <a:off x="9512492" y="2127900"/>
            <a:ext cx="2269411" cy="1672702"/>
          </a:xfrm>
          <a:prstGeom prst="rect">
            <a:avLst/>
          </a:prstGeom>
          <a:solidFill>
            <a:srgbClr val="FFEF9A"/>
          </a:solidFill>
        </p:spPr>
        <p:txBody>
          <a:bodyPr wrap="square">
            <a:spAutoFit/>
          </a:bodyPr>
          <a:lstStyle/>
          <a:p>
            <a:pPr algn="just" defTabSz="1219170"/>
            <a:r>
              <a:rPr lang="es-ES_tradnl" sz="1467">
                <a:solidFill>
                  <a:srgbClr val="002855"/>
                </a:solidFill>
                <a:latin typeface="Arial"/>
              </a:rPr>
              <a:t>Entre los pacientes con aclaramiento completo tras el tratamiento con tirbanibulina al 1% el 70.2% obtienen un </a:t>
            </a:r>
            <a:r>
              <a:rPr lang="es-ES_tradnl" sz="1467" b="1">
                <a:solidFill>
                  <a:srgbClr val="002855"/>
                </a:solidFill>
                <a:latin typeface="Arial"/>
              </a:rPr>
              <a:t>valor </a:t>
            </a:r>
            <a:r>
              <a:rPr lang="es-ES_tradnl" sz="1467" b="1" kern="100">
                <a:solidFill>
                  <a:srgbClr val="002855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lang="es-ES_tradnl" sz="1467" b="1" kern="100">
                <a:solidFill>
                  <a:srgbClr val="002855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5 en la escala compuesta de LSR</a:t>
            </a:r>
            <a:r>
              <a:rPr lang="es-ES_tradnl" sz="1467" kern="100" baseline="30000">
                <a:solidFill>
                  <a:srgbClr val="002855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_tradnl" sz="1467" kern="100">
                <a:solidFill>
                  <a:srgbClr val="002855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5" name="Marcador de contenido 4">
            <a:extLst>
              <a:ext uri="{FF2B5EF4-FFF2-40B4-BE49-F238E27FC236}">
                <a16:creationId xmlns:a16="http://schemas.microsoft.com/office/drawing/2014/main" id="{45C0CECB-3E78-BE14-C544-633330B38C6A}"/>
              </a:ext>
            </a:extLst>
          </p:cNvPr>
          <p:cNvSpPr txBox="1">
            <a:spLocks/>
          </p:cNvSpPr>
          <p:nvPr/>
        </p:nvSpPr>
        <p:spPr>
          <a:xfrm>
            <a:off x="2293088" y="4679153"/>
            <a:ext cx="6587273" cy="322473"/>
          </a:xfrm>
          <a:prstGeom prst="roundRect">
            <a:avLst/>
          </a:prstGeom>
          <a:solidFill>
            <a:srgbClr val="003466"/>
          </a:solidFill>
          <a:ln w="28575">
            <a:solidFill>
              <a:srgbClr val="FFEF9A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s-ES" sz="1467">
                <a:solidFill>
                  <a:srgbClr val="FFFFFF"/>
                </a:solidFill>
                <a:latin typeface="Arial"/>
              </a:rPr>
              <a:t>La tasa de aclaramiento no tiene por qué depender de LSR graves.</a:t>
            </a:r>
            <a:r>
              <a:rPr lang="es-ES" sz="1467" baseline="30000">
                <a:solidFill>
                  <a:srgbClr val="FFFFFF"/>
                </a:solidFill>
                <a:latin typeface="Arial"/>
              </a:rPr>
              <a:t>1</a:t>
            </a:r>
            <a:r>
              <a:rPr lang="es-ES" sz="1467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BC951C-F7A6-CDD1-DCDE-F677FD730FBE}"/>
              </a:ext>
            </a:extLst>
          </p:cNvPr>
          <p:cNvSpPr txBox="1"/>
          <p:nvPr/>
        </p:nvSpPr>
        <p:spPr>
          <a:xfrm>
            <a:off x="813693" y="5551628"/>
            <a:ext cx="10752524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333">
                <a:solidFill>
                  <a:srgbClr val="6F6F6F"/>
                </a:solidFill>
                <a:latin typeface="Arial"/>
              </a:rPr>
              <a:t>*La Escala de las LSR es una Escala de 0 a 18 puntos que mide la severidad de las reacciones cutáneas puntuando del 0 (sin LRS) a 3 (LSR grave) cada uno de los signos siguientes: eritema, descamación, </a:t>
            </a:r>
            <a:r>
              <a:rPr lang="es-ES" sz="1333" err="1">
                <a:solidFill>
                  <a:srgbClr val="6F6F6F"/>
                </a:solidFill>
                <a:latin typeface="Arial"/>
              </a:rPr>
              <a:t>encostración</a:t>
            </a:r>
            <a:r>
              <a:rPr lang="es-ES" sz="1333">
                <a:solidFill>
                  <a:srgbClr val="6F6F6F"/>
                </a:solidFill>
                <a:latin typeface="Arial"/>
              </a:rPr>
              <a:t>, inflamación, vesiculación y erosión.</a:t>
            </a:r>
            <a:r>
              <a:rPr lang="es-ES" sz="1333" baseline="30000">
                <a:solidFill>
                  <a:srgbClr val="6F6F6F"/>
                </a:solidFill>
                <a:latin typeface="Arial"/>
              </a:rPr>
              <a:t>2</a:t>
            </a:r>
            <a:r>
              <a:rPr lang="es-ES" sz="1333">
                <a:solidFill>
                  <a:srgbClr val="6F6F6F"/>
                </a:solidFill>
                <a:latin typeface="Arial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C91947B-4EAF-7856-247D-07C872B34B7F}"/>
              </a:ext>
            </a:extLst>
          </p:cNvPr>
          <p:cNvGrpSpPr/>
          <p:nvPr/>
        </p:nvGrpSpPr>
        <p:grpSpPr>
          <a:xfrm>
            <a:off x="170687" y="2033607"/>
            <a:ext cx="1678043" cy="421120"/>
            <a:chOff x="782740" y="1493189"/>
            <a:chExt cx="1678043" cy="71396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5277FD0-4CA6-FE25-9666-5274B4A785BA}"/>
                </a:ext>
              </a:extLst>
            </p:cNvPr>
            <p:cNvSpPr/>
            <p:nvPr/>
          </p:nvSpPr>
          <p:spPr>
            <a:xfrm>
              <a:off x="782740" y="1493189"/>
              <a:ext cx="1678043" cy="71396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7E240A3-3758-1344-1DA6-9CDC90FC420F}"/>
                </a:ext>
              </a:extLst>
            </p:cNvPr>
            <p:cNvSpPr txBox="1"/>
            <p:nvPr/>
          </p:nvSpPr>
          <p:spPr>
            <a:xfrm>
              <a:off x="812292" y="1538830"/>
              <a:ext cx="1618938" cy="36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1600">
                  <a:solidFill>
                    <a:schemeClr val="tx1">
                      <a:lumMod val="50000"/>
                    </a:schemeClr>
                  </a:solidFill>
                </a:rPr>
                <a:t>Estudio Fase III</a:t>
              </a:r>
              <a:endParaRPr lang="es-E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8D01243-57B4-081F-ACBA-7B793503C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4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25A7DA13-F819-B66B-CB3F-831C6D36A85F}"/>
              </a:ext>
            </a:extLst>
          </p:cNvPr>
          <p:cNvSpPr txBox="1"/>
          <p:nvPr/>
        </p:nvSpPr>
        <p:spPr>
          <a:xfrm>
            <a:off x="623771" y="1790869"/>
            <a:ext cx="6888636" cy="310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14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ambos estudios, la mayoría de las LRS fueron de gravedad </a:t>
            </a:r>
            <a:r>
              <a:rPr lang="es-ES" sz="1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moderada o leve.</a:t>
            </a:r>
            <a:endParaRPr lang="es-ES" sz="1400" baseline="300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34">
            <a:extLst>
              <a:ext uri="{FF2B5EF4-FFF2-40B4-BE49-F238E27FC236}">
                <a16:creationId xmlns:a16="http://schemas.microsoft.com/office/drawing/2014/main" id="{C7A5F70D-59CA-66FD-C694-243760C1B08E}"/>
              </a:ext>
            </a:extLst>
          </p:cNvPr>
          <p:cNvSpPr txBox="1"/>
          <p:nvPr/>
        </p:nvSpPr>
        <p:spPr>
          <a:xfrm>
            <a:off x="448178" y="92895"/>
            <a:ext cx="10659376" cy="510158"/>
          </a:xfrm>
          <a:prstGeom prst="rect">
            <a:avLst/>
          </a:prstGeom>
          <a:noFill/>
        </p:spPr>
        <p:txBody>
          <a:bodyPr wrap="square" lIns="0" tIns="93744" rtlCol="0">
            <a:spAutoFit/>
          </a:bodyPr>
          <a:lstStyle/>
          <a:p>
            <a:pPr marL="0" lvl="2" defTabSz="1219170">
              <a:buClr>
                <a:srgbClr val="FFFFFF"/>
              </a:buClr>
            </a:pPr>
            <a:r>
              <a:rPr lang="es-ES" sz="2400" b="1" kern="0">
                <a:solidFill>
                  <a:srgbClr val="002855"/>
                </a:solidFill>
                <a:cs typeface="Arial" panose="020B0604020202020204" pitchFamily="34" charset="0"/>
              </a:rPr>
              <a:t>Reacciones cutáneas locales (LSR) </a:t>
            </a:r>
            <a:r>
              <a:rPr lang="es-ES" sz="2400" b="1" kern="0">
                <a:solidFill>
                  <a:srgbClr val="FF0000"/>
                </a:solidFill>
                <a:cs typeface="Arial" panose="020B0604020202020204" pitchFamily="34" charset="0"/>
              </a:rPr>
              <a:t>- Estudios PROAK, KLIR y </a:t>
            </a:r>
            <a:r>
              <a:rPr lang="es-ES" sz="2400" b="1" kern="0" err="1">
                <a:solidFill>
                  <a:srgbClr val="FF0000"/>
                </a:solidFill>
                <a:cs typeface="Arial" panose="020B0604020202020204" pitchFamily="34" charset="0"/>
              </a:rPr>
              <a:t>TirbaSkin</a:t>
            </a:r>
            <a:endParaRPr lang="en-GB" sz="2400" b="1" kern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4AA2EB45-930F-BF67-C70E-3CD31993C198}"/>
              </a:ext>
            </a:extLst>
          </p:cNvPr>
          <p:cNvSpPr txBox="1"/>
          <p:nvPr/>
        </p:nvSpPr>
        <p:spPr>
          <a:xfrm>
            <a:off x="1680964" y="6185414"/>
            <a:ext cx="85492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s-ES" sz="770" b="1" i="0">
                <a:solidFill>
                  <a:srgbClr val="002060"/>
                </a:solidFill>
                <a:effectLst/>
              </a:rPr>
              <a:t>1. </a:t>
            </a:r>
            <a:r>
              <a:rPr lang="es-ES" sz="77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7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77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7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70" b="1" i="0">
                <a:solidFill>
                  <a:srgbClr val="002060"/>
                </a:solidFill>
                <a:effectLst/>
              </a:rPr>
              <a:t>2.</a:t>
            </a:r>
            <a:r>
              <a:rPr lang="en-US" sz="770" b="1">
                <a:solidFill>
                  <a:srgbClr val="002060"/>
                </a:solidFill>
              </a:rPr>
              <a:t> </a:t>
            </a:r>
            <a:r>
              <a:rPr lang="es-ES" sz="77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70" b="0" i="0">
                <a:solidFill>
                  <a:srgbClr val="A6A6A6"/>
                </a:solidFill>
                <a:effectLst/>
              </a:rPr>
              <a:t>- and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7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7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7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7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7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70" b="0">
                <a:solidFill>
                  <a:srgbClr val="A6A6A6"/>
                </a:solidFill>
                <a:effectLst/>
              </a:rPr>
              <a:t>SKIN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70" b="0">
                <a:solidFill>
                  <a:srgbClr val="A6A6A6"/>
                </a:solidFill>
                <a:effectLst/>
              </a:rPr>
              <a:t> </a:t>
            </a:r>
            <a:r>
              <a:rPr lang="es-ES" sz="77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70" b="0">
                <a:solidFill>
                  <a:srgbClr val="A6A6A6"/>
                </a:solidFill>
                <a:effectLst/>
              </a:rPr>
              <a:t> Medicine</a:t>
            </a:r>
            <a:r>
              <a:rPr lang="es-ES" sz="770">
                <a:solidFill>
                  <a:srgbClr val="A6A6A6"/>
                </a:solidFill>
              </a:rPr>
              <a:t>. </a:t>
            </a:r>
            <a:r>
              <a:rPr lang="es-ES" sz="77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70" b="0" i="1">
                <a:solidFill>
                  <a:srgbClr val="A6A6A6"/>
                </a:solidFill>
                <a:effectLst/>
              </a:rPr>
              <a:t>7</a:t>
            </a:r>
            <a:r>
              <a:rPr lang="es-ES" sz="770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_tradnl" sz="770" b="1">
                <a:solidFill>
                  <a:srgbClr val="002060"/>
                </a:solidFill>
                <a:ea typeface="+mn-ea"/>
              </a:rPr>
              <a:t>3</a:t>
            </a:r>
            <a:r>
              <a:rPr lang="es-ES_tradnl" sz="770">
                <a:solidFill>
                  <a:schemeClr val="bg1">
                    <a:lumMod val="65000"/>
                  </a:schemeClr>
                </a:solidFill>
                <a:ea typeface="+mn-ea"/>
              </a:rPr>
              <a:t>.</a:t>
            </a:r>
            <a:r>
              <a:rPr kumimoji="0" lang="es-ES_tradnl" sz="77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Heppt M, et al. </a:t>
            </a:r>
            <a:r>
              <a:rPr kumimoji="0" lang="en-US" sz="77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 </a:t>
            </a:r>
            <a:r>
              <a:rPr kumimoji="0" lang="en-US" sz="77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4.</a:t>
            </a:r>
            <a:r>
              <a:rPr lang="fr-FR" sz="770" b="1">
                <a:solidFill>
                  <a:srgbClr val="002060"/>
                </a:solidFill>
              </a:rPr>
              <a:t> </a:t>
            </a:r>
            <a:r>
              <a:rPr lang="es-ES_tradnl" sz="770" noProof="1">
                <a:solidFill>
                  <a:srgbClr val="FFFFFF">
                    <a:lumMod val="65000"/>
                  </a:srgbClr>
                </a:solidFill>
              </a:rPr>
              <a:t>Gilaberte </a:t>
            </a:r>
            <a:r>
              <a:rPr lang="es-ES_tradnl" sz="770" noProof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Y</a:t>
            </a:r>
            <a:r>
              <a:rPr lang="es-ES_tradnl" sz="770" b="1" noProof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. </a:t>
            </a:r>
            <a:r>
              <a:rPr lang="es-ES_tradnl" sz="770" noProof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et al. </a:t>
            </a:r>
            <a:r>
              <a:rPr lang="en-US" sz="770" noProof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770" noProof="1">
              <a:solidFill>
                <a:prstClr val="white">
                  <a:lumMod val="6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8CBC3DF-2047-E07A-7C0D-C5C859F70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83" y="3298525"/>
            <a:ext cx="2852655" cy="12432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Las LSR fueron </a:t>
            </a:r>
            <a:r>
              <a:rPr kumimoji="0" lang="es-ES" altLang="es-ES" sz="1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en su mayoría </a:t>
            </a:r>
            <a:r>
              <a:rPr kumimoji="0" lang="es-ES" altLang="es-ES" sz="1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eritema leve o moderado </a:t>
            </a:r>
            <a:r>
              <a:rPr kumimoji="0" lang="es-ES" altLang="es-ES" sz="1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(37%), descamación/descamación (19%) y costras/costras (16%), </a:t>
            </a:r>
            <a:r>
              <a:rPr kumimoji="0" lang="es-ES" altLang="es-ES" sz="1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</a:rPr>
              <a:t>resueltas en el día 57.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54AAD2-DEE1-FF5E-C296-8D35C2CBC24B}"/>
              </a:ext>
            </a:extLst>
          </p:cNvPr>
          <p:cNvSpPr txBox="1"/>
          <p:nvPr/>
        </p:nvSpPr>
        <p:spPr>
          <a:xfrm>
            <a:off x="635994" y="1369963"/>
            <a:ext cx="2743814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1,2</a:t>
            </a:r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 y KLIR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296DFBE-0222-C31B-4F48-757B5B8F2E87}"/>
              </a:ext>
            </a:extLst>
          </p:cNvPr>
          <p:cNvGrpSpPr/>
          <p:nvPr/>
        </p:nvGrpSpPr>
        <p:grpSpPr>
          <a:xfrm>
            <a:off x="3892460" y="2505689"/>
            <a:ext cx="7645055" cy="3139268"/>
            <a:chOff x="2098385" y="2763692"/>
            <a:chExt cx="7645055" cy="3139268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96FEC5F3-DF63-8BDD-1150-709FB8958373}"/>
                </a:ext>
              </a:extLst>
            </p:cNvPr>
            <p:cNvGrpSpPr/>
            <p:nvPr/>
          </p:nvGrpSpPr>
          <p:grpSpPr>
            <a:xfrm>
              <a:off x="2098385" y="2763692"/>
              <a:ext cx="7645055" cy="3139268"/>
              <a:chOff x="1894735" y="2580812"/>
              <a:chExt cx="7482945" cy="3368926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87E8831E-B3E4-6645-44A0-06E0FC3D8C69}"/>
                  </a:ext>
                </a:extLst>
              </p:cNvPr>
              <p:cNvGrpSpPr/>
              <p:nvPr/>
            </p:nvGrpSpPr>
            <p:grpSpPr>
              <a:xfrm>
                <a:off x="2039216" y="2650462"/>
                <a:ext cx="7338464" cy="3155851"/>
                <a:chOff x="593338" y="857964"/>
                <a:chExt cx="9835368" cy="3745876"/>
              </a:xfrm>
            </p:grpSpPr>
            <p:pic>
              <p:nvPicPr>
                <p:cNvPr id="25" name="Picture 127">
                  <a:extLst>
                    <a:ext uri="{FF2B5EF4-FFF2-40B4-BE49-F238E27FC236}">
                      <a16:creationId xmlns:a16="http://schemas.microsoft.com/office/drawing/2014/main" id="{52BA0EDD-2584-FF3E-E505-7FA213D30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98756" y="857964"/>
                  <a:ext cx="2614926" cy="286119"/>
                </a:xfrm>
                <a:prstGeom prst="rect">
                  <a:avLst/>
                </a:prstGeom>
              </p:spPr>
            </p:pic>
            <p:grpSp>
              <p:nvGrpSpPr>
                <p:cNvPr id="56" name="Grupo 55">
                  <a:extLst>
                    <a:ext uri="{FF2B5EF4-FFF2-40B4-BE49-F238E27FC236}">
                      <a16:creationId xmlns:a16="http://schemas.microsoft.com/office/drawing/2014/main" id="{BA41B987-B585-0FA0-467C-08886FD7E6F4}"/>
                    </a:ext>
                  </a:extLst>
                </p:cNvPr>
                <p:cNvGrpSpPr/>
                <p:nvPr/>
              </p:nvGrpSpPr>
              <p:grpSpPr>
                <a:xfrm>
                  <a:off x="593339" y="1184343"/>
                  <a:ext cx="4555111" cy="1557779"/>
                  <a:chOff x="118996" y="691057"/>
                  <a:chExt cx="3793567" cy="1314532"/>
                </a:xfrm>
              </p:grpSpPr>
              <p:sp>
                <p:nvSpPr>
                  <p:cNvPr id="6" name="TextBox 81">
                    <a:extLst>
                      <a:ext uri="{FF2B5EF4-FFF2-40B4-BE49-F238E27FC236}">
                        <a16:creationId xmlns:a16="http://schemas.microsoft.com/office/drawing/2014/main" id="{E94779D9-AA45-BC3B-6F50-D3CC5AB1B015}"/>
                      </a:ext>
                    </a:extLst>
                  </p:cNvPr>
                  <p:cNvSpPr txBox="1"/>
                  <p:nvPr/>
                </p:nvSpPr>
                <p:spPr>
                  <a:xfrm>
                    <a:off x="765760" y="1768236"/>
                    <a:ext cx="718456" cy="2373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N=72</a:t>
                    </a:r>
                  </a:p>
                </p:txBody>
              </p:sp>
              <p:sp>
                <p:nvSpPr>
                  <p:cNvPr id="7" name="TextBox 94">
                    <a:extLst>
                      <a:ext uri="{FF2B5EF4-FFF2-40B4-BE49-F238E27FC236}">
                        <a16:creationId xmlns:a16="http://schemas.microsoft.com/office/drawing/2014/main" id="{29DB9B0F-F636-E82E-247B-348F69BD39BB}"/>
                      </a:ext>
                    </a:extLst>
                  </p:cNvPr>
                  <p:cNvSpPr txBox="1"/>
                  <p:nvPr/>
                </p:nvSpPr>
                <p:spPr>
                  <a:xfrm>
                    <a:off x="1936927" y="1766213"/>
                    <a:ext cx="718457" cy="2373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N=103</a:t>
                    </a:r>
                  </a:p>
                </p:txBody>
              </p:sp>
              <p:sp>
                <p:nvSpPr>
                  <p:cNvPr id="8" name="TextBox 96">
                    <a:extLst>
                      <a:ext uri="{FF2B5EF4-FFF2-40B4-BE49-F238E27FC236}">
                        <a16:creationId xmlns:a16="http://schemas.microsoft.com/office/drawing/2014/main" id="{D9A0CB9C-7A3D-977A-6951-B32753745B27}"/>
                      </a:ext>
                    </a:extLst>
                  </p:cNvPr>
                  <p:cNvSpPr txBox="1"/>
                  <p:nvPr/>
                </p:nvSpPr>
                <p:spPr>
                  <a:xfrm>
                    <a:off x="3016270" y="1766095"/>
                    <a:ext cx="718457" cy="2373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N=60</a:t>
                    </a:r>
                  </a:p>
                </p:txBody>
              </p:sp>
              <p:graphicFrame>
                <p:nvGraphicFramePr>
                  <p:cNvPr id="9" name="Chart 61">
                    <a:extLst>
                      <a:ext uri="{FF2B5EF4-FFF2-40B4-BE49-F238E27FC236}">
                        <a16:creationId xmlns:a16="http://schemas.microsoft.com/office/drawing/2014/main" id="{D19EBCCE-CD21-AA7D-948E-3ED22DBDD629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14183" y="809269"/>
                  <a:ext cx="3598380" cy="92499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28" name="TextBox 81">
                    <a:extLst>
                      <a:ext uri="{FF2B5EF4-FFF2-40B4-BE49-F238E27FC236}">
                        <a16:creationId xmlns:a16="http://schemas.microsoft.com/office/drawing/2014/main" id="{B8087A86-2770-F86D-4F8F-DC8F3ABAD818}"/>
                      </a:ext>
                    </a:extLst>
                  </p:cNvPr>
                  <p:cNvSpPr txBox="1"/>
                  <p:nvPr/>
                </p:nvSpPr>
                <p:spPr>
                  <a:xfrm>
                    <a:off x="774556" y="1561041"/>
                    <a:ext cx="828315" cy="2543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 err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Baseline</a:t>
                    </a:r>
                    <a:endPara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Box 94">
                    <a:extLst>
                      <a:ext uri="{FF2B5EF4-FFF2-40B4-BE49-F238E27FC236}">
                        <a16:creationId xmlns:a16="http://schemas.microsoft.com/office/drawing/2014/main" id="{81824C21-67D8-1C0B-D353-8696E108FA97}"/>
                      </a:ext>
                    </a:extLst>
                  </p:cNvPr>
                  <p:cNvSpPr txBox="1"/>
                  <p:nvPr/>
                </p:nvSpPr>
                <p:spPr>
                  <a:xfrm>
                    <a:off x="1934335" y="1559017"/>
                    <a:ext cx="718457" cy="2373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</a:t>
                    </a:r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ay 8</a:t>
                    </a:r>
                  </a:p>
                </p:txBody>
              </p:sp>
              <p:sp>
                <p:nvSpPr>
                  <p:cNvPr id="30" name="TextBox 96">
                    <a:extLst>
                      <a:ext uri="{FF2B5EF4-FFF2-40B4-BE49-F238E27FC236}">
                        <a16:creationId xmlns:a16="http://schemas.microsoft.com/office/drawing/2014/main" id="{2D9AE064-F9E4-ECF2-3C04-3D3FCE82BF5D}"/>
                      </a:ext>
                    </a:extLst>
                  </p:cNvPr>
                  <p:cNvSpPr txBox="1"/>
                  <p:nvPr/>
                </p:nvSpPr>
                <p:spPr>
                  <a:xfrm>
                    <a:off x="3035062" y="1558899"/>
                    <a:ext cx="718457" cy="2373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</a:t>
                    </a:r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ay 57</a:t>
                    </a:r>
                  </a:p>
                </p:txBody>
              </p:sp>
              <p:sp>
                <p:nvSpPr>
                  <p:cNvPr id="34" name="TextBox 81">
                    <a:extLst>
                      <a:ext uri="{FF2B5EF4-FFF2-40B4-BE49-F238E27FC236}">
                        <a16:creationId xmlns:a16="http://schemas.microsoft.com/office/drawing/2014/main" id="{F835340E-C535-2B9A-5839-294A13F2021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14457" y="1124510"/>
                    <a:ext cx="1101545" cy="234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 Pacientes</a:t>
                    </a:r>
                  </a:p>
                </p:txBody>
              </p:sp>
              <p:sp>
                <p:nvSpPr>
                  <p:cNvPr id="35" name="TextBox 81">
                    <a:extLst>
                      <a:ext uri="{FF2B5EF4-FFF2-40B4-BE49-F238E27FC236}">
                        <a16:creationId xmlns:a16="http://schemas.microsoft.com/office/drawing/2014/main" id="{CE40D1FB-FE8E-1C01-BCDA-1193F4488041}"/>
                      </a:ext>
                    </a:extLst>
                  </p:cNvPr>
                  <p:cNvSpPr txBox="1"/>
                  <p:nvPr/>
                </p:nvSpPr>
                <p:spPr>
                  <a:xfrm>
                    <a:off x="1651405" y="728576"/>
                    <a:ext cx="1012048" cy="2445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100" b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Eritema</a:t>
                    </a:r>
                    <a:endParaRPr lang="es-ES" sz="1100" b="1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Grupo 56">
                  <a:extLst>
                    <a:ext uri="{FF2B5EF4-FFF2-40B4-BE49-F238E27FC236}">
                      <a16:creationId xmlns:a16="http://schemas.microsoft.com/office/drawing/2014/main" id="{14593E7D-26BB-1203-4FC2-034D5F987A44}"/>
                    </a:ext>
                  </a:extLst>
                </p:cNvPr>
                <p:cNvGrpSpPr/>
                <p:nvPr/>
              </p:nvGrpSpPr>
              <p:grpSpPr>
                <a:xfrm>
                  <a:off x="593338" y="2936375"/>
                  <a:ext cx="4656145" cy="1633276"/>
                  <a:chOff x="127792" y="2287263"/>
                  <a:chExt cx="3877710" cy="1431838"/>
                </a:xfrm>
              </p:grpSpPr>
              <p:graphicFrame>
                <p:nvGraphicFramePr>
                  <p:cNvPr id="16" name="Chart 70">
                    <a:extLst>
                      <a:ext uri="{FF2B5EF4-FFF2-40B4-BE49-F238E27FC236}">
                        <a16:creationId xmlns:a16="http://schemas.microsoft.com/office/drawing/2014/main" id="{AF3F7329-D05D-3BD1-268C-F1F22B2FCF7E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270851" y="2425763"/>
                  <a:ext cx="3734651" cy="999603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  <p:sp>
                <p:nvSpPr>
                  <p:cNvPr id="48" name="TextBox 81">
                    <a:extLst>
                      <a:ext uri="{FF2B5EF4-FFF2-40B4-BE49-F238E27FC236}">
                        <a16:creationId xmlns:a16="http://schemas.microsoft.com/office/drawing/2014/main" id="{6A2873FB-DD32-79E8-3D6D-0E20FCAD16B3}"/>
                      </a:ext>
                    </a:extLst>
                  </p:cNvPr>
                  <p:cNvSpPr txBox="1"/>
                  <p:nvPr/>
                </p:nvSpPr>
                <p:spPr>
                  <a:xfrm>
                    <a:off x="1464554" y="2287263"/>
                    <a:ext cx="1520735" cy="2540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100" b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Costras</a:t>
                    </a:r>
                    <a:endParaRPr lang="es-ES" sz="1100" b="1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TextBox 81">
                    <a:extLst>
                      <a:ext uri="{FF2B5EF4-FFF2-40B4-BE49-F238E27FC236}">
                        <a16:creationId xmlns:a16="http://schemas.microsoft.com/office/drawing/2014/main" id="{E4BEB5E2-C523-C13D-723B-DCB38979AB5B}"/>
                      </a:ext>
                    </a:extLst>
                  </p:cNvPr>
                  <p:cNvSpPr txBox="1"/>
                  <p:nvPr/>
                </p:nvSpPr>
                <p:spPr>
                  <a:xfrm>
                    <a:off x="774556" y="3472517"/>
                    <a:ext cx="718456" cy="246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N=72</a:t>
                    </a:r>
                  </a:p>
                </p:txBody>
              </p:sp>
              <p:sp>
                <p:nvSpPr>
                  <p:cNvPr id="50" name="TextBox 94">
                    <a:extLst>
                      <a:ext uri="{FF2B5EF4-FFF2-40B4-BE49-F238E27FC236}">
                        <a16:creationId xmlns:a16="http://schemas.microsoft.com/office/drawing/2014/main" id="{283A5785-D56B-3172-6C4F-52817E1CD236}"/>
                      </a:ext>
                    </a:extLst>
                  </p:cNvPr>
                  <p:cNvSpPr txBox="1"/>
                  <p:nvPr/>
                </p:nvSpPr>
                <p:spPr>
                  <a:xfrm>
                    <a:off x="1945723" y="3470494"/>
                    <a:ext cx="718457" cy="246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N=103</a:t>
                    </a:r>
                  </a:p>
                </p:txBody>
              </p:sp>
              <p:sp>
                <p:nvSpPr>
                  <p:cNvPr id="51" name="TextBox 96">
                    <a:extLst>
                      <a:ext uri="{FF2B5EF4-FFF2-40B4-BE49-F238E27FC236}">
                        <a16:creationId xmlns:a16="http://schemas.microsoft.com/office/drawing/2014/main" id="{E7787E48-A388-815D-689A-CFBAAC6A4053}"/>
                      </a:ext>
                    </a:extLst>
                  </p:cNvPr>
                  <p:cNvSpPr txBox="1"/>
                  <p:nvPr/>
                </p:nvSpPr>
                <p:spPr>
                  <a:xfrm>
                    <a:off x="3025066" y="3470376"/>
                    <a:ext cx="718457" cy="246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N=60</a:t>
                    </a:r>
                  </a:p>
                </p:txBody>
              </p:sp>
              <p:sp>
                <p:nvSpPr>
                  <p:cNvPr id="52" name="TextBox 81">
                    <a:extLst>
                      <a:ext uri="{FF2B5EF4-FFF2-40B4-BE49-F238E27FC236}">
                        <a16:creationId xmlns:a16="http://schemas.microsoft.com/office/drawing/2014/main" id="{43242DB4-FB9B-B187-7750-AA1E6B70A6A7}"/>
                      </a:ext>
                    </a:extLst>
                  </p:cNvPr>
                  <p:cNvSpPr txBox="1"/>
                  <p:nvPr/>
                </p:nvSpPr>
                <p:spPr>
                  <a:xfrm>
                    <a:off x="783351" y="3265321"/>
                    <a:ext cx="828317" cy="2642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 err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Baseline</a:t>
                    </a:r>
                    <a:endPara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TextBox 94">
                    <a:extLst>
                      <a:ext uri="{FF2B5EF4-FFF2-40B4-BE49-F238E27FC236}">
                        <a16:creationId xmlns:a16="http://schemas.microsoft.com/office/drawing/2014/main" id="{95D9421B-F9B3-B39E-CB0C-F3E24CBEE5E5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1" y="3263298"/>
                    <a:ext cx="718457" cy="246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</a:t>
                    </a:r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ay 8</a:t>
                    </a:r>
                  </a:p>
                </p:txBody>
              </p:sp>
              <p:sp>
                <p:nvSpPr>
                  <p:cNvPr id="54" name="TextBox 96">
                    <a:extLst>
                      <a:ext uri="{FF2B5EF4-FFF2-40B4-BE49-F238E27FC236}">
                        <a16:creationId xmlns:a16="http://schemas.microsoft.com/office/drawing/2014/main" id="{E64250F2-8BC8-DC4D-9D99-D2E89A1ACCB0}"/>
                      </a:ext>
                    </a:extLst>
                  </p:cNvPr>
                  <p:cNvSpPr txBox="1"/>
                  <p:nvPr/>
                </p:nvSpPr>
                <p:spPr>
                  <a:xfrm>
                    <a:off x="3043858" y="3263180"/>
                    <a:ext cx="718457" cy="246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</a:t>
                    </a:r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ay 57</a:t>
                    </a:r>
                  </a:p>
                </p:txBody>
              </p:sp>
              <p:sp>
                <p:nvSpPr>
                  <p:cNvPr id="55" name="TextBox 81">
                    <a:extLst>
                      <a:ext uri="{FF2B5EF4-FFF2-40B4-BE49-F238E27FC236}">
                        <a16:creationId xmlns:a16="http://schemas.microsoft.com/office/drawing/2014/main" id="{4349DC67-7780-09C1-AD70-A2918373584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05661" y="2757275"/>
                    <a:ext cx="1101545" cy="234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 Pacientes</a:t>
                    </a:r>
                  </a:p>
                </p:txBody>
              </p:sp>
            </p:grpSp>
            <p:graphicFrame>
              <p:nvGraphicFramePr>
                <p:cNvPr id="11" name="Chart 64">
                  <a:extLst>
                    <a:ext uri="{FF2B5EF4-FFF2-40B4-BE49-F238E27FC236}">
                      <a16:creationId xmlns:a16="http://schemas.microsoft.com/office/drawing/2014/main" id="{016E73E6-27A0-623A-BBDF-C77917DE5F3C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974428278"/>
                    </p:ext>
                  </p:extLst>
                </p:nvPr>
              </p:nvGraphicFramePr>
              <p:xfrm>
                <a:off x="5749416" y="1307530"/>
                <a:ext cx="4674744" cy="112519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37" name="TextBox 81">
                  <a:extLst>
                    <a:ext uri="{FF2B5EF4-FFF2-40B4-BE49-F238E27FC236}">
                      <a16:creationId xmlns:a16="http://schemas.microsoft.com/office/drawing/2014/main" id="{3FD51CA4-6D44-DC2E-27C1-2FD0A9CF8570}"/>
                    </a:ext>
                  </a:extLst>
                </p:cNvPr>
                <p:cNvSpPr txBox="1"/>
                <p:nvPr/>
              </p:nvSpPr>
              <p:spPr>
                <a:xfrm>
                  <a:off x="7283462" y="1185537"/>
                  <a:ext cx="1913005" cy="2897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_tradnl" sz="1100" b="1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Descamación</a:t>
                  </a:r>
                  <a:endParaRPr lang="es-ES" sz="1100" b="1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81">
                  <a:extLst>
                    <a:ext uri="{FF2B5EF4-FFF2-40B4-BE49-F238E27FC236}">
                      <a16:creationId xmlns:a16="http://schemas.microsoft.com/office/drawing/2014/main" id="{E9492486-E90B-FC4B-2D76-A18F0FCAA584}"/>
                    </a:ext>
                  </a:extLst>
                </p:cNvPr>
                <p:cNvSpPr txBox="1"/>
                <p:nvPr/>
              </p:nvSpPr>
              <p:spPr>
                <a:xfrm>
                  <a:off x="6457063" y="2483692"/>
                  <a:ext cx="862683" cy="281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N=72</a:t>
                  </a:r>
                </a:p>
              </p:txBody>
            </p:sp>
            <p:sp>
              <p:nvSpPr>
                <p:cNvPr id="43" name="TextBox 94">
                  <a:extLst>
                    <a:ext uri="{FF2B5EF4-FFF2-40B4-BE49-F238E27FC236}">
                      <a16:creationId xmlns:a16="http://schemas.microsoft.com/office/drawing/2014/main" id="{E9087C40-FBB7-868A-6495-5ED9F78712B5}"/>
                    </a:ext>
                  </a:extLst>
                </p:cNvPr>
                <p:cNvSpPr txBox="1"/>
                <p:nvPr/>
              </p:nvSpPr>
              <p:spPr>
                <a:xfrm>
                  <a:off x="7863338" y="2481384"/>
                  <a:ext cx="862685" cy="281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N=103</a:t>
                  </a:r>
                </a:p>
              </p:txBody>
            </p:sp>
            <p:sp>
              <p:nvSpPr>
                <p:cNvPr id="44" name="TextBox 96">
                  <a:extLst>
                    <a:ext uri="{FF2B5EF4-FFF2-40B4-BE49-F238E27FC236}">
                      <a16:creationId xmlns:a16="http://schemas.microsoft.com/office/drawing/2014/main" id="{E72F0B01-FEA6-B57A-423A-0EA454328432}"/>
                    </a:ext>
                  </a:extLst>
                </p:cNvPr>
                <p:cNvSpPr txBox="1"/>
                <p:nvPr/>
              </p:nvSpPr>
              <p:spPr>
                <a:xfrm>
                  <a:off x="9159355" y="2481250"/>
                  <a:ext cx="862685" cy="281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N=60</a:t>
                  </a:r>
                </a:p>
              </p:txBody>
            </p:sp>
            <p:sp>
              <p:nvSpPr>
                <p:cNvPr id="45" name="TextBox 81">
                  <a:extLst>
                    <a:ext uri="{FF2B5EF4-FFF2-40B4-BE49-F238E27FC236}">
                      <a16:creationId xmlns:a16="http://schemas.microsoft.com/office/drawing/2014/main" id="{FF418CF7-5802-DB11-5054-FD11B457BE7B}"/>
                    </a:ext>
                  </a:extLst>
                </p:cNvPr>
                <p:cNvSpPr txBox="1"/>
                <p:nvPr/>
              </p:nvSpPr>
              <p:spPr>
                <a:xfrm>
                  <a:off x="6467623" y="2247346"/>
                  <a:ext cx="1013045" cy="301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1050" err="1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Baseline</a:t>
                  </a:r>
                  <a:endParaRPr lang="es-ES" sz="1050">
                    <a:solidFill>
                      <a:srgbClr val="00285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94">
                  <a:extLst>
                    <a:ext uri="{FF2B5EF4-FFF2-40B4-BE49-F238E27FC236}">
                      <a16:creationId xmlns:a16="http://schemas.microsoft.com/office/drawing/2014/main" id="{88B7FB4E-FF8A-F0BA-A2CC-38961CD07688}"/>
                    </a:ext>
                  </a:extLst>
                </p:cNvPr>
                <p:cNvSpPr txBox="1"/>
                <p:nvPr/>
              </p:nvSpPr>
              <p:spPr>
                <a:xfrm>
                  <a:off x="7860225" y="2245039"/>
                  <a:ext cx="862685" cy="281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_tradnl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ay 8</a:t>
                  </a:r>
                </a:p>
              </p:txBody>
            </p:sp>
            <p:sp>
              <p:nvSpPr>
                <p:cNvPr id="47" name="TextBox 96">
                  <a:extLst>
                    <a:ext uri="{FF2B5EF4-FFF2-40B4-BE49-F238E27FC236}">
                      <a16:creationId xmlns:a16="http://schemas.microsoft.com/office/drawing/2014/main" id="{23F8A1A7-5C2B-964D-25EB-D324869E771E}"/>
                    </a:ext>
                  </a:extLst>
                </p:cNvPr>
                <p:cNvSpPr txBox="1"/>
                <p:nvPr/>
              </p:nvSpPr>
              <p:spPr>
                <a:xfrm>
                  <a:off x="9181919" y="2244904"/>
                  <a:ext cx="862685" cy="281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_tradnl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ay 57</a:t>
                  </a:r>
                </a:p>
              </p:txBody>
            </p:sp>
            <p:sp>
              <p:nvSpPr>
                <p:cNvPr id="58" name="TextBox 81">
                  <a:extLst>
                    <a:ext uri="{FF2B5EF4-FFF2-40B4-BE49-F238E27FC236}">
                      <a16:creationId xmlns:a16="http://schemas.microsoft.com/office/drawing/2014/main" id="{C1B7FD21-DD53-496C-83A1-BB681A197203}"/>
                    </a:ext>
                  </a:extLst>
                </p:cNvPr>
                <p:cNvSpPr txBox="1"/>
                <p:nvPr/>
              </p:nvSpPr>
              <p:spPr>
                <a:xfrm rot="16200000">
                  <a:off x="5034634" y="1696156"/>
                  <a:ext cx="1305380" cy="281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% Pacientes</a:t>
                  </a:r>
                </a:p>
              </p:txBody>
            </p:sp>
            <p:grpSp>
              <p:nvGrpSpPr>
                <p:cNvPr id="3" name="Grupo 2">
                  <a:extLst>
                    <a:ext uri="{FF2B5EF4-FFF2-40B4-BE49-F238E27FC236}">
                      <a16:creationId xmlns:a16="http://schemas.microsoft.com/office/drawing/2014/main" id="{0739CBFB-1B3F-8DC2-1F19-245B609A16FC}"/>
                    </a:ext>
                  </a:extLst>
                </p:cNvPr>
                <p:cNvGrpSpPr/>
                <p:nvPr/>
              </p:nvGrpSpPr>
              <p:grpSpPr>
                <a:xfrm>
                  <a:off x="5569052" y="2948507"/>
                  <a:ext cx="4859654" cy="1655333"/>
                  <a:chOff x="5564506" y="2897410"/>
                  <a:chExt cx="4859654" cy="1655333"/>
                </a:xfrm>
              </p:grpSpPr>
              <p:graphicFrame>
                <p:nvGraphicFramePr>
                  <p:cNvPr id="21" name="Chart 76">
                    <a:extLst>
                      <a:ext uri="{FF2B5EF4-FFF2-40B4-BE49-F238E27FC236}">
                        <a16:creationId xmlns:a16="http://schemas.microsoft.com/office/drawing/2014/main" id="{072751F1-7759-5529-11CA-720C86BAD82E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10318787"/>
                      </p:ext>
                    </p:extLst>
                  </p:nvPr>
                </p:nvGraphicFramePr>
                <p:xfrm>
                  <a:off x="5749416" y="3040242"/>
                  <a:ext cx="4674744" cy="115613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  <p:sp>
                <p:nvSpPr>
                  <p:cNvPr id="60" name="TextBox 81">
                    <a:extLst>
                      <a:ext uri="{FF2B5EF4-FFF2-40B4-BE49-F238E27FC236}">
                        <a16:creationId xmlns:a16="http://schemas.microsoft.com/office/drawing/2014/main" id="{25812C13-1E5E-9311-62E6-75FA37FCE72F}"/>
                      </a:ext>
                    </a:extLst>
                  </p:cNvPr>
                  <p:cNvSpPr txBox="1"/>
                  <p:nvPr/>
                </p:nvSpPr>
                <p:spPr>
                  <a:xfrm>
                    <a:off x="6475117" y="4271469"/>
                    <a:ext cx="862683" cy="2812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N=72</a:t>
                    </a:r>
                  </a:p>
                </p:txBody>
              </p:sp>
              <p:sp>
                <p:nvSpPr>
                  <p:cNvPr id="61" name="TextBox 94">
                    <a:extLst>
                      <a:ext uri="{FF2B5EF4-FFF2-40B4-BE49-F238E27FC236}">
                        <a16:creationId xmlns:a16="http://schemas.microsoft.com/office/drawing/2014/main" id="{C92736A6-5736-31F4-8516-8CE66698E6F4}"/>
                      </a:ext>
                    </a:extLst>
                  </p:cNvPr>
                  <p:cNvSpPr txBox="1"/>
                  <p:nvPr/>
                </p:nvSpPr>
                <p:spPr>
                  <a:xfrm>
                    <a:off x="7881392" y="4269161"/>
                    <a:ext cx="862685" cy="281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N=103</a:t>
                    </a:r>
                  </a:p>
                </p:txBody>
              </p:sp>
              <p:sp>
                <p:nvSpPr>
                  <p:cNvPr id="62" name="TextBox 96">
                    <a:extLst>
                      <a:ext uri="{FF2B5EF4-FFF2-40B4-BE49-F238E27FC236}">
                        <a16:creationId xmlns:a16="http://schemas.microsoft.com/office/drawing/2014/main" id="{69BACBE3-97F1-F44A-10D8-EC295885943A}"/>
                      </a:ext>
                    </a:extLst>
                  </p:cNvPr>
                  <p:cNvSpPr txBox="1"/>
                  <p:nvPr/>
                </p:nvSpPr>
                <p:spPr>
                  <a:xfrm>
                    <a:off x="9177410" y="4269027"/>
                    <a:ext cx="862685" cy="281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N=60</a:t>
                    </a:r>
                  </a:p>
                </p:txBody>
              </p:sp>
              <p:sp>
                <p:nvSpPr>
                  <p:cNvPr id="63" name="TextBox 81">
                    <a:extLst>
                      <a:ext uri="{FF2B5EF4-FFF2-40B4-BE49-F238E27FC236}">
                        <a16:creationId xmlns:a16="http://schemas.microsoft.com/office/drawing/2014/main" id="{3B785BE8-30CB-248A-3136-71B794AC99A8}"/>
                      </a:ext>
                    </a:extLst>
                  </p:cNvPr>
                  <p:cNvSpPr txBox="1"/>
                  <p:nvPr/>
                </p:nvSpPr>
                <p:spPr>
                  <a:xfrm>
                    <a:off x="6485679" y="4035124"/>
                    <a:ext cx="956155" cy="301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 err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Baseline</a:t>
                    </a:r>
                    <a:endPara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TextBox 94">
                    <a:extLst>
                      <a:ext uri="{FF2B5EF4-FFF2-40B4-BE49-F238E27FC236}">
                        <a16:creationId xmlns:a16="http://schemas.microsoft.com/office/drawing/2014/main" id="{B26F8DB7-DE8C-0742-9B46-17520B607D49}"/>
                      </a:ext>
                    </a:extLst>
                  </p:cNvPr>
                  <p:cNvSpPr txBox="1"/>
                  <p:nvPr/>
                </p:nvSpPr>
                <p:spPr>
                  <a:xfrm>
                    <a:off x="7878280" y="4032815"/>
                    <a:ext cx="862685" cy="301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Day 8</a:t>
                    </a:r>
                    <a:endPara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TextBox 96">
                    <a:extLst>
                      <a:ext uri="{FF2B5EF4-FFF2-40B4-BE49-F238E27FC236}">
                        <a16:creationId xmlns:a16="http://schemas.microsoft.com/office/drawing/2014/main" id="{AA67F089-41B9-6C1B-1A1A-8E2228D2EE73}"/>
                      </a:ext>
                    </a:extLst>
                  </p:cNvPr>
                  <p:cNvSpPr txBox="1"/>
                  <p:nvPr/>
                </p:nvSpPr>
                <p:spPr>
                  <a:xfrm>
                    <a:off x="9199974" y="4032680"/>
                    <a:ext cx="862685" cy="301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Day 57</a:t>
                    </a:r>
                    <a:endParaRPr lang="es-ES" sz="105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TextBox 81">
                    <a:extLst>
                      <a:ext uri="{FF2B5EF4-FFF2-40B4-BE49-F238E27FC236}">
                        <a16:creationId xmlns:a16="http://schemas.microsoft.com/office/drawing/2014/main" id="{793B2A46-39C1-4FD5-1086-91289DB199E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052688" y="3448777"/>
                    <a:ext cx="1305380" cy="2817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" sz="1050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 Pacientes</a:t>
                    </a:r>
                  </a:p>
                </p:txBody>
              </p:sp>
              <p:sp>
                <p:nvSpPr>
                  <p:cNvPr id="67" name="TextBox 81">
                    <a:extLst>
                      <a:ext uri="{FF2B5EF4-FFF2-40B4-BE49-F238E27FC236}">
                        <a16:creationId xmlns:a16="http://schemas.microsoft.com/office/drawing/2014/main" id="{2A967CAE-C5C8-7A2E-088B-FC09EC38E055}"/>
                      </a:ext>
                    </a:extLst>
                  </p:cNvPr>
                  <p:cNvSpPr txBox="1"/>
                  <p:nvPr/>
                </p:nvSpPr>
                <p:spPr>
                  <a:xfrm>
                    <a:off x="7386292" y="2897410"/>
                    <a:ext cx="1826017" cy="2897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/>
                    <a:r>
                      <a:rPr lang="es-ES_tradnl" sz="1100" b="1">
                        <a:solidFill>
                          <a:srgbClr val="0028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Inflamación</a:t>
                    </a:r>
                    <a:endParaRPr lang="es-ES" sz="1100" b="1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0" name="Rectángulo: esquinas redondeadas 19">
                <a:extLst>
                  <a:ext uri="{FF2B5EF4-FFF2-40B4-BE49-F238E27FC236}">
                    <a16:creationId xmlns:a16="http://schemas.microsoft.com/office/drawing/2014/main" id="{D90DAA95-15F2-477C-C387-E461ACECE55D}"/>
                  </a:ext>
                </a:extLst>
              </p:cNvPr>
              <p:cNvSpPr/>
              <p:nvPr/>
            </p:nvSpPr>
            <p:spPr>
              <a:xfrm>
                <a:off x="1894735" y="2580812"/>
                <a:ext cx="7479554" cy="3368926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C37F5F6D-CA7A-BE94-3EE7-D810F680E548}"/>
                </a:ext>
              </a:extLst>
            </p:cNvPr>
            <p:cNvGrpSpPr/>
            <p:nvPr/>
          </p:nvGrpSpPr>
          <p:grpSpPr>
            <a:xfrm>
              <a:off x="4435300" y="3077154"/>
              <a:ext cx="498246" cy="287123"/>
              <a:chOff x="3009954" y="4694428"/>
              <a:chExt cx="487680" cy="355600"/>
            </a:xfrm>
          </p:grpSpPr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1FD99919-9951-A888-7039-4F90B9A54967}"/>
                  </a:ext>
                </a:extLst>
              </p:cNvPr>
              <p:cNvSpPr/>
              <p:nvPr/>
            </p:nvSpPr>
            <p:spPr>
              <a:xfrm>
                <a:off x="3009954" y="4694428"/>
                <a:ext cx="487680" cy="35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900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3627230B-D581-5329-650E-E5589941DE82}"/>
                  </a:ext>
                </a:extLst>
              </p:cNvPr>
              <p:cNvSpPr txBox="1"/>
              <p:nvPr/>
            </p:nvSpPr>
            <p:spPr>
              <a:xfrm>
                <a:off x="3009954" y="4723239"/>
                <a:ext cx="487680" cy="293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050">
                    <a:solidFill>
                      <a:srgbClr val="FF0000"/>
                    </a:solidFill>
                  </a:rPr>
                  <a:t>37%</a:t>
                </a:r>
                <a:endParaRPr lang="es-ES" sz="105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E817B2F6-E6DD-A816-4509-C0D4213FF91E}"/>
                </a:ext>
              </a:extLst>
            </p:cNvPr>
            <p:cNvGrpSpPr/>
            <p:nvPr/>
          </p:nvGrpSpPr>
          <p:grpSpPr>
            <a:xfrm>
              <a:off x="4475939" y="4469783"/>
              <a:ext cx="507389" cy="238117"/>
              <a:chOff x="3009954" y="4694428"/>
              <a:chExt cx="487680" cy="372184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08912CC7-BB42-7B33-6047-938C4C51DB93}"/>
                  </a:ext>
                </a:extLst>
              </p:cNvPr>
              <p:cNvSpPr/>
              <p:nvPr/>
            </p:nvSpPr>
            <p:spPr>
              <a:xfrm>
                <a:off x="3009954" y="4694428"/>
                <a:ext cx="487680" cy="35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F5177B55-B8BF-47EB-6B6D-A202CEBF86BB}"/>
                  </a:ext>
                </a:extLst>
              </p:cNvPr>
              <p:cNvSpPr txBox="1"/>
              <p:nvPr/>
            </p:nvSpPr>
            <p:spPr>
              <a:xfrm>
                <a:off x="3009954" y="4705815"/>
                <a:ext cx="487680" cy="360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>
                    <a:solidFill>
                      <a:srgbClr val="FF0000"/>
                    </a:solidFill>
                  </a:rPr>
                  <a:t>16%</a:t>
                </a:r>
                <a:endParaRPr lang="es-ES" sz="9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35F66315-E2AE-A0B1-17F6-A96C3C669895}"/>
                </a:ext>
              </a:extLst>
            </p:cNvPr>
            <p:cNvGrpSpPr/>
            <p:nvPr/>
          </p:nvGrpSpPr>
          <p:grpSpPr>
            <a:xfrm>
              <a:off x="8581373" y="3058109"/>
              <a:ext cx="498246" cy="272676"/>
              <a:chOff x="3009954" y="4694428"/>
              <a:chExt cx="487680" cy="355600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641F0A48-C463-E7F7-60C4-B0CDBD3F99DD}"/>
                  </a:ext>
                </a:extLst>
              </p:cNvPr>
              <p:cNvSpPr/>
              <p:nvPr/>
            </p:nvSpPr>
            <p:spPr>
              <a:xfrm>
                <a:off x="3009954" y="4694428"/>
                <a:ext cx="487680" cy="355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/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6EFB8E96-DFA4-315D-42A3-3A08682FA95B}"/>
                  </a:ext>
                </a:extLst>
              </p:cNvPr>
              <p:cNvSpPr txBox="1"/>
              <p:nvPr/>
            </p:nvSpPr>
            <p:spPr>
              <a:xfrm>
                <a:off x="3009954" y="4722479"/>
                <a:ext cx="487680" cy="30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>
                    <a:solidFill>
                      <a:srgbClr val="FF0000"/>
                    </a:solidFill>
                  </a:rPr>
                  <a:t>19%</a:t>
                </a:r>
                <a:endParaRPr lang="es-ES" sz="9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C5FECACC-7A77-19F9-6174-8FD2C56F995C}"/>
              </a:ext>
            </a:extLst>
          </p:cNvPr>
          <p:cNvGrpSpPr/>
          <p:nvPr/>
        </p:nvGrpSpPr>
        <p:grpSpPr>
          <a:xfrm>
            <a:off x="656426" y="2682058"/>
            <a:ext cx="2104917" cy="370246"/>
            <a:chOff x="782740" y="1493189"/>
            <a:chExt cx="1678043" cy="71395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A820799E-646F-E3A5-8644-21A020A3E183}"/>
                </a:ext>
              </a:extLst>
            </p:cNvPr>
            <p:cNvSpPr/>
            <p:nvPr/>
          </p:nvSpPr>
          <p:spPr>
            <a:xfrm>
              <a:off x="782740" y="1493189"/>
              <a:ext cx="1678043" cy="713959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A0E52241-834A-DA89-FBC7-A22F4786D38F}"/>
                </a:ext>
              </a:extLst>
            </p:cNvPr>
            <p:cNvSpPr txBox="1"/>
            <p:nvPr/>
          </p:nvSpPr>
          <p:spPr>
            <a:xfrm>
              <a:off x="812292" y="1510430"/>
              <a:ext cx="1618938" cy="69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1600">
                  <a:solidFill>
                    <a:schemeClr val="tx1">
                      <a:lumMod val="50000"/>
                    </a:schemeClr>
                  </a:solidFill>
                </a:rPr>
                <a:t>Estudio TirbaSkin</a:t>
              </a:r>
              <a:r>
                <a:rPr lang="es-ES_tradnl" sz="1600" baseline="3000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lang="es-ES" sz="16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314F3DD0-BAC8-3A1A-C3B7-107C2577F4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  <p:sp>
        <p:nvSpPr>
          <p:cNvPr id="12" name="TextBox 32">
            <a:extLst>
              <a:ext uri="{FF2B5EF4-FFF2-40B4-BE49-F238E27FC236}">
                <a16:creationId xmlns:a16="http://schemas.microsoft.com/office/drawing/2014/main" id="{1F477B6A-D559-9C6E-2A7D-655412E48BAA}"/>
              </a:ext>
            </a:extLst>
          </p:cNvPr>
          <p:cNvSpPr txBox="1"/>
          <p:nvPr/>
        </p:nvSpPr>
        <p:spPr>
          <a:xfrm>
            <a:off x="1708884" y="5940208"/>
            <a:ext cx="1571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s-ES_tradnl" sz="800" noProof="1">
                <a:solidFill>
                  <a:srgbClr val="FFFFFF">
                    <a:lumMod val="65000"/>
                  </a:srgbClr>
                </a:solidFill>
              </a:rPr>
              <a:t>LSR = Local Skin Reaction.</a:t>
            </a:r>
          </a:p>
        </p:txBody>
      </p:sp>
    </p:spTree>
    <p:extLst>
      <p:ext uri="{BB962C8B-B14F-4D97-AF65-F5344CB8AC3E}">
        <p14:creationId xmlns:p14="http://schemas.microsoft.com/office/powerpoint/2010/main" val="35007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3200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27816" y="824480"/>
            <a:ext cx="94911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rgbClr val="002855"/>
                </a:solidFill>
                <a:latin typeface="Arial"/>
              </a:rPr>
              <a:t>La queratosis actínica</a:t>
            </a:r>
          </a:p>
          <a:p>
            <a:pPr marL="457189" indent="-457189" defTabSz="121917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rgbClr val="002855"/>
                </a:solidFill>
                <a:latin typeface="Arial"/>
              </a:rPr>
              <a:t>¿Qué es </a:t>
            </a:r>
            <a:r>
              <a:rPr lang="es-ES_tradnl" sz="3200" err="1">
                <a:solidFill>
                  <a:srgbClr val="002855"/>
                </a:solidFill>
                <a:latin typeface="Arial"/>
              </a:rPr>
              <a:t>Klisyri</a:t>
            </a:r>
            <a:r>
              <a:rPr lang="es-ES_tradnl" sz="3200">
                <a:solidFill>
                  <a:srgbClr val="002855"/>
                </a:solidFill>
                <a:latin typeface="Arial"/>
              </a:rPr>
              <a:t>®?</a:t>
            </a:r>
          </a:p>
          <a:p>
            <a:pPr marL="457189" indent="-457189" defTabSz="121917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rgbClr val="002855"/>
                </a:solidFill>
                <a:latin typeface="Arial"/>
              </a:rPr>
              <a:t>5 Claves de </a:t>
            </a:r>
            <a:r>
              <a:rPr lang="es-ES_tradnl" sz="3200" err="1">
                <a:solidFill>
                  <a:srgbClr val="002855"/>
                </a:solidFill>
                <a:latin typeface="Arial"/>
              </a:rPr>
              <a:t>Klisyri</a:t>
            </a: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defTabSz="1219170"/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rgbClr val="002855"/>
                </a:solidFill>
                <a:latin typeface="Arial"/>
              </a:rPr>
              <a:t>Conclusiones </a:t>
            </a:r>
            <a:r>
              <a:rPr lang="es-ES_tradnl" sz="3200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3200">
                <a:solidFill>
                  <a:srgbClr val="002855"/>
                </a:solidFill>
                <a:latin typeface="Arial"/>
              </a:rPr>
              <a:t> 1%</a:t>
            </a:r>
            <a:endParaRPr lang="es-ES" sz="3200">
              <a:solidFill>
                <a:srgbClr val="002855"/>
              </a:solidFill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C8E687-522B-8268-5027-8B3627B48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12" b="40141"/>
          <a:stretch/>
        </p:blipFill>
        <p:spPr>
          <a:xfrm>
            <a:off x="3359390" y="3231933"/>
            <a:ext cx="1750621" cy="17348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6DF7B3-DF1A-EB1D-D436-32CFB66DF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1" b="60246"/>
          <a:stretch/>
        </p:blipFill>
        <p:spPr>
          <a:xfrm>
            <a:off x="1472117" y="3240670"/>
            <a:ext cx="1750624" cy="1719655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3D8A8E3D-EB8D-3651-56C6-09B13B5C127A}"/>
              </a:ext>
            </a:extLst>
          </p:cNvPr>
          <p:cNvGrpSpPr/>
          <p:nvPr/>
        </p:nvGrpSpPr>
        <p:grpSpPr>
          <a:xfrm>
            <a:off x="5246660" y="3227553"/>
            <a:ext cx="1750621" cy="1719655"/>
            <a:chOff x="6905166" y="1694671"/>
            <a:chExt cx="1312966" cy="1300446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4963C54-21C7-AC3B-514C-7C8E9E3AB8F0}"/>
                </a:ext>
              </a:extLst>
            </p:cNvPr>
            <p:cNvSpPr/>
            <p:nvPr/>
          </p:nvSpPr>
          <p:spPr>
            <a:xfrm>
              <a:off x="6905166" y="1694671"/>
              <a:ext cx="1312966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" name="Gráfico 18" descr="Mano abierta con planta contorno">
              <a:extLst>
                <a:ext uri="{FF2B5EF4-FFF2-40B4-BE49-F238E27FC236}">
                  <a16:creationId xmlns:a16="http://schemas.microsoft.com/office/drawing/2014/main" id="{6A96C81C-1B3C-86BB-A04A-7602A1ADB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3DF9DFA-5FEB-3096-025A-37F9D8B104B4}"/>
                </a:ext>
              </a:extLst>
            </p:cNvPr>
            <p:cNvSpPr txBox="1"/>
            <p:nvPr/>
          </p:nvSpPr>
          <p:spPr>
            <a:xfrm>
              <a:off x="7004807" y="2713078"/>
              <a:ext cx="1113683" cy="25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600">
                  <a:solidFill>
                    <a:srgbClr val="002855"/>
                  </a:solidFill>
                  <a:latin typeface="Arial"/>
                </a:rPr>
                <a:t>Satisfacción</a:t>
              </a:r>
              <a:endParaRPr lang="es-ES" sz="1600">
                <a:solidFill>
                  <a:srgbClr val="002855"/>
                </a:solidFill>
                <a:latin typeface="Arial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CEA684E-017A-5272-2411-65B97DCCC311}"/>
              </a:ext>
            </a:extLst>
          </p:cNvPr>
          <p:cNvGrpSpPr/>
          <p:nvPr/>
        </p:nvGrpSpPr>
        <p:grpSpPr>
          <a:xfrm>
            <a:off x="9034570" y="3227967"/>
            <a:ext cx="1920654" cy="1733928"/>
            <a:chOff x="6987258" y="1694981"/>
            <a:chExt cx="1440490" cy="1300446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4853AFF-10CA-4598-ACC7-7E7F57BF6A82}"/>
                </a:ext>
              </a:extLst>
            </p:cNvPr>
            <p:cNvSpPr/>
            <p:nvPr/>
          </p:nvSpPr>
          <p:spPr>
            <a:xfrm>
              <a:off x="7050603" y="1694981"/>
              <a:ext cx="1312966" cy="13004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C72AE5D-15F8-AF01-6D96-31283F1C1AD4}"/>
                </a:ext>
              </a:extLst>
            </p:cNvPr>
            <p:cNvSpPr txBox="1"/>
            <p:nvPr/>
          </p:nvSpPr>
          <p:spPr>
            <a:xfrm>
              <a:off x="6987258" y="2739094"/>
              <a:ext cx="1440490" cy="24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480">
                  <a:solidFill>
                    <a:srgbClr val="002855"/>
                  </a:solidFill>
                  <a:latin typeface="Arial"/>
                </a:rPr>
                <a:t>Experiencia clínica</a:t>
              </a:r>
              <a:endParaRPr lang="es-ES" sz="1480">
                <a:solidFill>
                  <a:srgbClr val="002855"/>
                </a:solidFill>
                <a:latin typeface="Arial"/>
              </a:endParaRPr>
            </a:p>
          </p:txBody>
        </p:sp>
        <p:pic>
          <p:nvPicPr>
            <p:cNvPr id="26" name="Gráfico 25" descr="Estetoscopio contorno">
              <a:extLst>
                <a:ext uri="{FF2B5EF4-FFF2-40B4-BE49-F238E27FC236}">
                  <a16:creationId xmlns:a16="http://schemas.microsoft.com/office/drawing/2014/main" id="{552ACAA6-C2A8-61ED-5BF6-59208CDF2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7174" y="1902550"/>
              <a:ext cx="799824" cy="799824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BB9FDC5-3F66-6558-6B1D-7D5D479BC64A}"/>
              </a:ext>
            </a:extLst>
          </p:cNvPr>
          <p:cNvGrpSpPr/>
          <p:nvPr/>
        </p:nvGrpSpPr>
        <p:grpSpPr>
          <a:xfrm>
            <a:off x="7087630" y="3226397"/>
            <a:ext cx="1964197" cy="1719656"/>
            <a:chOff x="7298633" y="2629954"/>
            <a:chExt cx="1964197" cy="1732772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28FE7983-1D9C-C2A6-7C10-07666A34BF28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Gráfico 28" descr="Narración con relleno sólido">
              <a:extLst>
                <a:ext uri="{FF2B5EF4-FFF2-40B4-BE49-F238E27FC236}">
                  <a16:creationId xmlns:a16="http://schemas.microsoft.com/office/drawing/2014/main" id="{BBED3292-DB26-4CBD-1157-FA84F92AA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2B74589-1DE3-7E1A-4F03-FA1BBC5271AB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019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Seguridad – Estudios en voluntarios sanos</a:t>
            </a:r>
            <a:endParaRPr lang="es-ES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D1C20E02-B1FE-A6C0-DA4C-091F5AE96492}"/>
              </a:ext>
            </a:extLst>
          </p:cNvPr>
          <p:cNvSpPr txBox="1">
            <a:spLocks/>
          </p:cNvSpPr>
          <p:nvPr/>
        </p:nvSpPr>
        <p:spPr>
          <a:xfrm>
            <a:off x="1027071" y="4578198"/>
            <a:ext cx="2954023" cy="1286661"/>
          </a:xfrm>
          <a:prstGeom prst="roundRect">
            <a:avLst/>
          </a:prstGeom>
          <a:solidFill>
            <a:srgbClr val="2DD0A8"/>
          </a:solidFill>
          <a:ln w="28575">
            <a:solidFill>
              <a:srgbClr val="2DD0A8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3200" baseline="30000"/>
              <a:t>NO </a:t>
            </a:r>
            <a:r>
              <a:rPr lang="en-US" sz="3200" baseline="30000" err="1"/>
              <a:t>Fotoalérgico</a:t>
            </a:r>
            <a:endParaRPr lang="en-GB" sz="3200" baseline="30000"/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9606A584-710C-3DFB-5C2F-C85CB7F35445}"/>
              </a:ext>
            </a:extLst>
          </p:cNvPr>
          <p:cNvSpPr txBox="1"/>
          <p:nvPr/>
        </p:nvSpPr>
        <p:spPr>
          <a:xfrm>
            <a:off x="1776640" y="6300726"/>
            <a:ext cx="8373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noProof="1"/>
              <a:t>Dosik J, Cutler DL, Fang J, Padullés L. Contact Sensitization and Phototoxic and Photoallergic Potential of Tirbanibulin 1% Ointment in Healthy Volunteers. JID Innov. 2022 Nov 17;3(2):100170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FDC7B542-D990-D97A-22AA-8FE364AF32EB}"/>
              </a:ext>
            </a:extLst>
          </p:cNvPr>
          <p:cNvSpPr txBox="1">
            <a:spLocks/>
          </p:cNvSpPr>
          <p:nvPr/>
        </p:nvSpPr>
        <p:spPr>
          <a:xfrm>
            <a:off x="1027072" y="3014864"/>
            <a:ext cx="2954024" cy="1286661"/>
          </a:xfrm>
          <a:prstGeom prst="roundRect">
            <a:avLst/>
          </a:prstGeom>
          <a:solidFill>
            <a:srgbClr val="2DD0A8"/>
          </a:solidFill>
          <a:ln w="28575">
            <a:solidFill>
              <a:srgbClr val="2DD0A8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3200" baseline="30000"/>
              <a:t>NO </a:t>
            </a:r>
            <a:r>
              <a:rPr lang="en-US" sz="3200" baseline="30000" err="1"/>
              <a:t>Fototóxico</a:t>
            </a:r>
            <a:endParaRPr lang="en-GB" sz="3200" baseline="300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524FD0-08DF-6484-BDD9-01B1DAF26F03}"/>
              </a:ext>
            </a:extLst>
          </p:cNvPr>
          <p:cNvSpPr txBox="1"/>
          <p:nvPr/>
        </p:nvSpPr>
        <p:spPr>
          <a:xfrm>
            <a:off x="4221748" y="3195268"/>
            <a:ext cx="7333437" cy="97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133">
                <a:solidFill>
                  <a:schemeClr val="accent1"/>
                </a:solidFill>
              </a:rPr>
              <a:t>Una sola aplicación tópica del fármaco seguida de exposición a la luz no provocó reacción fototóxica (edema)</a:t>
            </a:r>
          </a:p>
          <a:p>
            <a:pPr algn="l"/>
            <a:endParaRPr lang="es-ES" sz="1467">
              <a:solidFill>
                <a:schemeClr val="accent1"/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4D6F071-BDCB-5B72-FA10-D6EAB59007BA}"/>
              </a:ext>
            </a:extLst>
          </p:cNvPr>
          <p:cNvSpPr txBox="1">
            <a:spLocks/>
          </p:cNvSpPr>
          <p:nvPr/>
        </p:nvSpPr>
        <p:spPr>
          <a:xfrm>
            <a:off x="1027072" y="1244099"/>
            <a:ext cx="2954024" cy="1512464"/>
          </a:xfrm>
          <a:prstGeom prst="roundRect">
            <a:avLst/>
          </a:prstGeom>
          <a:solidFill>
            <a:srgbClr val="2DD0A8"/>
          </a:solidFill>
          <a:ln w="28575">
            <a:solidFill>
              <a:srgbClr val="2DD0A8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500" baseline="30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aseline="30000"/>
              <a:t>NO </a:t>
            </a:r>
            <a:r>
              <a:rPr lang="es-ES" sz="3200" baseline="30000"/>
              <a:t>Sensibilizante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F7B629-5F48-F519-E202-AB21E0790AA3}"/>
              </a:ext>
            </a:extLst>
          </p:cNvPr>
          <p:cNvSpPr txBox="1"/>
          <p:nvPr/>
        </p:nvSpPr>
        <p:spPr>
          <a:xfrm>
            <a:off x="4221748" y="1416029"/>
            <a:ext cx="6943181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33">
                <a:solidFill>
                  <a:schemeClr val="accent1"/>
                </a:solidFill>
              </a:rPr>
              <a:t>La exposición repetida al fármaco  no provocó una reacción inflamatoria (dermatitis de contacto alérgica) por sensibilización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A5FCBF-1C05-E4BE-6085-3D1809BE7583}"/>
              </a:ext>
            </a:extLst>
          </p:cNvPr>
          <p:cNvSpPr txBox="1"/>
          <p:nvPr/>
        </p:nvSpPr>
        <p:spPr>
          <a:xfrm>
            <a:off x="4221748" y="4759219"/>
            <a:ext cx="7140376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33">
                <a:solidFill>
                  <a:schemeClr val="accent1"/>
                </a:solidFill>
              </a:rPr>
              <a:t>La exposición repetida al fármaco  seguida de exposición a la luz no provocó una reacción de fotoalergia.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75EE787-D799-FCB1-770D-A5228CF59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2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4BCEB1-56D8-F1FD-7052-FAEAD06D42E1}"/>
              </a:ext>
            </a:extLst>
          </p:cNvPr>
          <p:cNvSpPr txBox="1">
            <a:spLocks/>
          </p:cNvSpPr>
          <p:nvPr/>
        </p:nvSpPr>
        <p:spPr>
          <a:xfrm>
            <a:off x="1739151" y="6195463"/>
            <a:ext cx="8148095" cy="629188"/>
          </a:xfr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7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1. </a:t>
            </a:r>
            <a:r>
              <a:rPr lang="en-U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Blauvelt A, et al. Phase 3 </a:t>
            </a:r>
            <a:r>
              <a:rPr lang="en-U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Tirbanibulin</a:t>
            </a:r>
            <a:r>
              <a:rPr lang="en-U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for Actinic Keratosis Group. Phase 3 Trials of </a:t>
            </a:r>
            <a:r>
              <a:rPr lang="en-U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Tirbanibulin</a:t>
            </a:r>
            <a:r>
              <a:rPr lang="en-U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Ointment for Actinic Keratosis. N Engl J Med. 2021 Feb 11;384(6):512-520. </a:t>
            </a:r>
            <a:r>
              <a:rPr lang="en-US" sz="77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2. </a:t>
            </a:r>
            <a:r>
              <a:rPr lang="en-U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Jansen MHE, et al. Randomized Trial of Four Treatment Approaches for Actinic Keratosis. N Engl J Med. 2019 Mar 7;380(10):935-946. </a:t>
            </a:r>
            <a:r>
              <a:rPr lang="en-US" sz="77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3. 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Wolf JE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Jr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, et al.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Topical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3.0%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diclofenac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in 2.5%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hyaluronan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gel in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the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treatment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of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actinic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keratoses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Int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J </a:t>
            </a:r>
            <a:r>
              <a:rPr lang="es-ES" sz="770" dirty="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Dermatol</a:t>
            </a:r>
            <a:r>
              <a:rPr lang="es-ES" sz="770" dirty="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 2001 Nov;40(11):709-13. </a:t>
            </a:r>
            <a:r>
              <a:rPr kumimoji="0" lang="es-ES" sz="7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4. 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Swanson N, et al.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Imiquimod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2.5% and 3.75%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keratoses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placebo-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controlled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studies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daily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application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face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balding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scalp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2-week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cycles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J Am Acad </a:t>
            </a:r>
            <a:r>
              <a:rPr kumimoji="0" lang="es-ES" sz="77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2010 Apr;62(4):582-90. </a:t>
            </a:r>
            <a:endParaRPr lang="en-US" sz="770" dirty="0">
              <a:solidFill>
                <a:srgbClr val="FFFFFF">
                  <a:lumMod val="65000"/>
                </a:srgbClr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07" name="Imagen 106">
            <a:extLst>
              <a:ext uri="{FF2B5EF4-FFF2-40B4-BE49-F238E27FC236}">
                <a16:creationId xmlns:a16="http://schemas.microsoft.com/office/drawing/2014/main" id="{95B22B33-C529-1458-A646-C12EBD26D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12" b="40141"/>
          <a:stretch/>
        </p:blipFill>
        <p:spPr>
          <a:xfrm>
            <a:off x="11258290" y="3805"/>
            <a:ext cx="933709" cy="925299"/>
          </a:xfrm>
          <a:prstGeom prst="rect">
            <a:avLst/>
          </a:prstGeom>
        </p:spPr>
      </p:pic>
      <p:sp>
        <p:nvSpPr>
          <p:cNvPr id="115" name="Text Placeholder 1">
            <a:extLst>
              <a:ext uri="{FF2B5EF4-FFF2-40B4-BE49-F238E27FC236}">
                <a16:creationId xmlns:a16="http://schemas.microsoft.com/office/drawing/2014/main" id="{CB36B3FC-3201-6CE4-C7FB-219F3F582575}"/>
              </a:ext>
            </a:extLst>
          </p:cNvPr>
          <p:cNvSpPr txBox="1">
            <a:spLocks/>
          </p:cNvSpPr>
          <p:nvPr/>
        </p:nvSpPr>
        <p:spPr>
          <a:xfrm>
            <a:off x="419611" y="186906"/>
            <a:ext cx="9577029" cy="851152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b="1" dirty="0" err="1">
                <a:solidFill>
                  <a:srgbClr val="FA2800"/>
                </a:solidFill>
              </a:rPr>
              <a:t>Reacciones</a:t>
            </a:r>
            <a:r>
              <a:rPr lang="en-GB" sz="2600" b="1" dirty="0">
                <a:solidFill>
                  <a:srgbClr val="FA2800"/>
                </a:solidFill>
              </a:rPr>
              <a:t> </a:t>
            </a:r>
            <a:r>
              <a:rPr lang="en-GB" sz="2600" b="1" dirty="0" err="1">
                <a:solidFill>
                  <a:srgbClr val="FA2800"/>
                </a:solidFill>
              </a:rPr>
              <a:t>cutáneas</a:t>
            </a:r>
            <a:r>
              <a:rPr lang="en-GB" sz="2600" b="1" dirty="0">
                <a:solidFill>
                  <a:srgbClr val="FA2800"/>
                </a:solidFill>
              </a:rPr>
              <a:t> locales (LSRs) de </a:t>
            </a:r>
            <a:r>
              <a:rPr lang="en-GB" sz="2600" b="1" dirty="0" err="1">
                <a:solidFill>
                  <a:srgbClr val="FA2800"/>
                </a:solidFill>
              </a:rPr>
              <a:t>los</a:t>
            </a:r>
            <a:r>
              <a:rPr lang="en-GB" sz="2600" b="1" dirty="0">
                <a:solidFill>
                  <a:srgbClr val="FA2800"/>
                </a:solidFill>
              </a:rPr>
              <a:t> </a:t>
            </a:r>
            <a:r>
              <a:rPr lang="en-GB" sz="2600" b="1" dirty="0" err="1">
                <a:solidFill>
                  <a:srgbClr val="FA2800"/>
                </a:solidFill>
              </a:rPr>
              <a:t>distintos</a:t>
            </a:r>
            <a:r>
              <a:rPr lang="en-GB" sz="2600" b="1" dirty="0">
                <a:solidFill>
                  <a:srgbClr val="FA2800"/>
                </a:solidFill>
              </a:rPr>
              <a:t> </a:t>
            </a:r>
            <a:r>
              <a:rPr lang="en-GB" sz="2600" b="1" dirty="0" err="1">
                <a:solidFill>
                  <a:srgbClr val="FA2800"/>
                </a:solidFill>
              </a:rPr>
              <a:t>tratamientos</a:t>
            </a:r>
            <a:r>
              <a:rPr lang="en-GB" sz="2600" b="1" dirty="0">
                <a:solidFill>
                  <a:srgbClr val="FA2800"/>
                </a:solidFill>
              </a:rPr>
              <a:t> para QA</a:t>
            </a:r>
            <a:endParaRPr lang="en-US" sz="2600" b="1" dirty="0">
              <a:solidFill>
                <a:srgbClr val="FA28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16AC593-ADCD-2D6E-C636-49899D4C3AD2}"/>
              </a:ext>
            </a:extLst>
          </p:cNvPr>
          <p:cNvSpPr txBox="1">
            <a:spLocks/>
          </p:cNvSpPr>
          <p:nvPr/>
        </p:nvSpPr>
        <p:spPr>
          <a:xfrm>
            <a:off x="1739152" y="5771171"/>
            <a:ext cx="8001675" cy="629188"/>
          </a:xfr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800" b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Estos datos no se basan en ensayos comparativos.</a:t>
            </a:r>
            <a:b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</a:br>
            <a:r>
              <a:rPr lang="es-E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Valores redondeados al número entero más cercano.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*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Moderado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o severo.1 †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Eventos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adversos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que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ocurren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dos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semanas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después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del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tratamiento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FB90E30-1F4C-D1EB-A474-0A4F58B1592D}"/>
              </a:ext>
            </a:extLst>
          </p:cNvPr>
          <p:cNvGrpSpPr/>
          <p:nvPr/>
        </p:nvGrpSpPr>
        <p:grpSpPr>
          <a:xfrm>
            <a:off x="378010" y="1179688"/>
            <a:ext cx="4908975" cy="4633101"/>
            <a:chOff x="378010" y="1397402"/>
            <a:chExt cx="4908975" cy="4633101"/>
          </a:xfrm>
        </p:grpSpPr>
        <p:cxnSp>
          <p:nvCxnSpPr>
            <p:cNvPr id="4" name="Straight Arrow Connector 230">
              <a:extLst>
                <a:ext uri="{FF2B5EF4-FFF2-40B4-BE49-F238E27FC236}">
                  <a16:creationId xmlns:a16="http://schemas.microsoft.com/office/drawing/2014/main" id="{B9747876-AAEE-C9C2-2491-7060C74F6C65}"/>
                </a:ext>
              </a:extLst>
            </p:cNvPr>
            <p:cNvCxnSpPr>
              <a:cxnSpLocks/>
            </p:cNvCxnSpPr>
            <p:nvPr/>
          </p:nvCxnSpPr>
          <p:spPr>
            <a:xfrm>
              <a:off x="1084718" y="6030503"/>
              <a:ext cx="256468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ángulo 10">
              <a:extLst>
                <a:ext uri="{FF2B5EF4-FFF2-40B4-BE49-F238E27FC236}">
                  <a16:creationId xmlns:a16="http://schemas.microsoft.com/office/drawing/2014/main" id="{484BDAC4-B4DD-DD51-7EF8-23EC5DF5578B}"/>
                </a:ext>
              </a:extLst>
            </p:cNvPr>
            <p:cNvSpPr/>
            <p:nvPr/>
          </p:nvSpPr>
          <p:spPr>
            <a:xfrm>
              <a:off x="2181997" y="1406715"/>
              <a:ext cx="1051521" cy="4492332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ángulo 11">
              <a:extLst>
                <a:ext uri="{FF2B5EF4-FFF2-40B4-BE49-F238E27FC236}">
                  <a16:creationId xmlns:a16="http://schemas.microsoft.com/office/drawing/2014/main" id="{1BF3D123-0974-949E-E039-09158614B6CF}"/>
                </a:ext>
              </a:extLst>
            </p:cNvPr>
            <p:cNvSpPr/>
            <p:nvPr/>
          </p:nvSpPr>
          <p:spPr>
            <a:xfrm>
              <a:off x="2181997" y="1410232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Dolor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10" name="Graphic 10" descr="Lightning bolt with solid fill">
              <a:extLst>
                <a:ext uri="{FF2B5EF4-FFF2-40B4-BE49-F238E27FC236}">
                  <a16:creationId xmlns:a16="http://schemas.microsoft.com/office/drawing/2014/main" id="{1924E812-F80E-65C1-FDF4-7BC51A19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88112" y="1527286"/>
              <a:ext cx="437295" cy="415763"/>
            </a:xfrm>
            <a:prstGeom prst="rect">
              <a:avLst/>
            </a:prstGeom>
          </p:spPr>
        </p:pic>
        <p:sp>
          <p:nvSpPr>
            <p:cNvPr id="111" name="Rectángulo 10">
              <a:extLst>
                <a:ext uri="{FF2B5EF4-FFF2-40B4-BE49-F238E27FC236}">
                  <a16:creationId xmlns:a16="http://schemas.microsoft.com/office/drawing/2014/main" id="{7D93F79F-E4C8-58E5-5C4A-886EE32A3918}"/>
                </a:ext>
              </a:extLst>
            </p:cNvPr>
            <p:cNvSpPr/>
            <p:nvPr/>
          </p:nvSpPr>
          <p:spPr>
            <a:xfrm>
              <a:off x="4235464" y="1413685"/>
              <a:ext cx="1051521" cy="4476884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ángulo 11">
              <a:extLst>
                <a:ext uri="{FF2B5EF4-FFF2-40B4-BE49-F238E27FC236}">
                  <a16:creationId xmlns:a16="http://schemas.microsoft.com/office/drawing/2014/main" id="{E66FED8B-3006-AA10-F561-38C53F24A78A}"/>
                </a:ext>
              </a:extLst>
            </p:cNvPr>
            <p:cNvSpPr/>
            <p:nvPr/>
          </p:nvSpPr>
          <p:spPr>
            <a:xfrm>
              <a:off x="4299996" y="1417202"/>
              <a:ext cx="97327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Quemadura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13" name="Graphic 26" descr="Fire outline">
              <a:extLst>
                <a:ext uri="{FF2B5EF4-FFF2-40B4-BE49-F238E27FC236}">
                  <a16:creationId xmlns:a16="http://schemas.microsoft.com/office/drawing/2014/main" id="{2401D778-35C6-2E47-A714-56E182BD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37738" y="1575896"/>
              <a:ext cx="331004" cy="314705"/>
            </a:xfrm>
            <a:prstGeom prst="rect">
              <a:avLst/>
            </a:prstGeom>
          </p:spPr>
        </p:pic>
        <p:sp>
          <p:nvSpPr>
            <p:cNvPr id="114" name="TextBox 4">
              <a:extLst>
                <a:ext uri="{FF2B5EF4-FFF2-40B4-BE49-F238E27FC236}">
                  <a16:creationId xmlns:a16="http://schemas.microsoft.com/office/drawing/2014/main" id="{15EFFED9-2884-2EE9-0A85-16AB7F419D29}"/>
                </a:ext>
              </a:extLst>
            </p:cNvPr>
            <p:cNvSpPr txBox="1"/>
            <p:nvPr/>
          </p:nvSpPr>
          <p:spPr>
            <a:xfrm>
              <a:off x="426462" y="2933308"/>
              <a:ext cx="1775504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5-FU</a:t>
              </a:r>
              <a:r>
                <a:rPr kumimoji="0" lang="es-ES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6" name="Rectangle: Top Corners Rounded 5">
              <a:extLst>
                <a:ext uri="{FF2B5EF4-FFF2-40B4-BE49-F238E27FC236}">
                  <a16:creationId xmlns:a16="http://schemas.microsoft.com/office/drawing/2014/main" id="{78EDD82D-FCCC-C250-A9C4-5C9569953BD4}"/>
                </a:ext>
              </a:extLst>
            </p:cNvPr>
            <p:cNvSpPr/>
            <p:nvPr/>
          </p:nvSpPr>
          <p:spPr>
            <a:xfrm rot="16200000">
              <a:off x="162341" y="3150392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TextBox 7">
              <a:extLst>
                <a:ext uri="{FF2B5EF4-FFF2-40B4-BE49-F238E27FC236}">
                  <a16:creationId xmlns:a16="http://schemas.microsoft.com/office/drawing/2014/main" id="{2D5BD6F6-9371-1306-9CAE-B8459760F86F}"/>
                </a:ext>
              </a:extLst>
            </p:cNvPr>
            <p:cNvSpPr txBox="1"/>
            <p:nvPr/>
          </p:nvSpPr>
          <p:spPr>
            <a:xfrm>
              <a:off x="426461" y="3510316"/>
              <a:ext cx="1785376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Diclofenaco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8" name="Rectangle: Top Corners Rounded 9">
              <a:extLst>
                <a:ext uri="{FF2B5EF4-FFF2-40B4-BE49-F238E27FC236}">
                  <a16:creationId xmlns:a16="http://schemas.microsoft.com/office/drawing/2014/main" id="{F5DB4D35-289D-0FB4-CACF-DAD6CB2AB5D5}"/>
                </a:ext>
              </a:extLst>
            </p:cNvPr>
            <p:cNvSpPr/>
            <p:nvPr/>
          </p:nvSpPr>
          <p:spPr>
            <a:xfrm rot="16200000">
              <a:off x="162339" y="3727143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TextBox 13">
              <a:extLst>
                <a:ext uri="{FF2B5EF4-FFF2-40B4-BE49-F238E27FC236}">
                  <a16:creationId xmlns:a16="http://schemas.microsoft.com/office/drawing/2014/main" id="{D8D2221F-B6B5-166F-C949-67F3C10C1777}"/>
                </a:ext>
              </a:extLst>
            </p:cNvPr>
            <p:cNvSpPr txBox="1"/>
            <p:nvPr/>
          </p:nvSpPr>
          <p:spPr>
            <a:xfrm>
              <a:off x="426461" y="4664262"/>
              <a:ext cx="1785376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Imiquimod 5%</a:t>
              </a:r>
              <a:r>
                <a:rPr kumimoji="0" lang="en-GB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Rectangle: Top Corners Rounded 15">
              <a:extLst>
                <a:ext uri="{FF2B5EF4-FFF2-40B4-BE49-F238E27FC236}">
                  <a16:creationId xmlns:a16="http://schemas.microsoft.com/office/drawing/2014/main" id="{417B1A66-358B-33F3-D323-B3AFF7EB2713}"/>
                </a:ext>
              </a:extLst>
            </p:cNvPr>
            <p:cNvSpPr/>
            <p:nvPr/>
          </p:nvSpPr>
          <p:spPr>
            <a:xfrm rot="16200000">
              <a:off x="162338" y="4880834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TextBox 19">
              <a:extLst>
                <a:ext uri="{FF2B5EF4-FFF2-40B4-BE49-F238E27FC236}">
                  <a16:creationId xmlns:a16="http://schemas.microsoft.com/office/drawing/2014/main" id="{03E2416A-D15D-CF19-CD50-168624780225}"/>
                </a:ext>
              </a:extLst>
            </p:cNvPr>
            <p:cNvSpPr txBox="1"/>
            <p:nvPr/>
          </p:nvSpPr>
          <p:spPr>
            <a:xfrm>
              <a:off x="426461" y="5241278"/>
              <a:ext cx="1805275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Ins="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Terapia</a:t>
              </a: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fotodinámica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2" name="Rectangle: Top Corners Rounded 21">
              <a:extLst>
                <a:ext uri="{FF2B5EF4-FFF2-40B4-BE49-F238E27FC236}">
                  <a16:creationId xmlns:a16="http://schemas.microsoft.com/office/drawing/2014/main" id="{FD73F066-9983-8D9D-02CD-E767A1EAB7B0}"/>
                </a:ext>
              </a:extLst>
            </p:cNvPr>
            <p:cNvSpPr/>
            <p:nvPr/>
          </p:nvSpPr>
          <p:spPr>
            <a:xfrm rot="16200000">
              <a:off x="162337" y="5457595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TextBox 77">
              <a:extLst>
                <a:ext uri="{FF2B5EF4-FFF2-40B4-BE49-F238E27FC236}">
                  <a16:creationId xmlns:a16="http://schemas.microsoft.com/office/drawing/2014/main" id="{109C7404-E300-E28B-EBEE-34B16D0186EA}"/>
                </a:ext>
              </a:extLst>
            </p:cNvPr>
            <p:cNvSpPr txBox="1"/>
            <p:nvPr/>
          </p:nvSpPr>
          <p:spPr>
            <a:xfrm>
              <a:off x="2142019" y="29333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32%</a:t>
              </a:r>
            </a:p>
          </p:txBody>
        </p:sp>
        <p:sp>
          <p:nvSpPr>
            <p:cNvPr id="124" name="TextBox 96">
              <a:extLst>
                <a:ext uri="{FF2B5EF4-FFF2-40B4-BE49-F238E27FC236}">
                  <a16:creationId xmlns:a16="http://schemas.microsoft.com/office/drawing/2014/main" id="{0EBC25D7-870F-3DDC-A22B-08087E137CDB}"/>
                </a:ext>
              </a:extLst>
            </p:cNvPr>
            <p:cNvSpPr txBox="1"/>
            <p:nvPr/>
          </p:nvSpPr>
          <p:spPr>
            <a:xfrm>
              <a:off x="2142019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sp>
          <p:nvSpPr>
            <p:cNvPr id="125" name="TextBox 97">
              <a:extLst>
                <a:ext uri="{FF2B5EF4-FFF2-40B4-BE49-F238E27FC236}">
                  <a16:creationId xmlns:a16="http://schemas.microsoft.com/office/drawing/2014/main" id="{22CEAE7D-1BC1-32B4-93EF-2ED125921B3B}"/>
                </a:ext>
              </a:extLst>
            </p:cNvPr>
            <p:cNvSpPr txBox="1"/>
            <p:nvPr/>
          </p:nvSpPr>
          <p:spPr>
            <a:xfrm>
              <a:off x="2142019" y="466375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27%</a:t>
              </a:r>
            </a:p>
          </p:txBody>
        </p:sp>
        <p:sp>
          <p:nvSpPr>
            <p:cNvPr id="126" name="TextBox 98">
              <a:extLst>
                <a:ext uri="{FF2B5EF4-FFF2-40B4-BE49-F238E27FC236}">
                  <a16:creationId xmlns:a16="http://schemas.microsoft.com/office/drawing/2014/main" id="{E1FB4955-FA33-86FE-EBAC-61F477182FDC}"/>
                </a:ext>
              </a:extLst>
            </p:cNvPr>
            <p:cNvSpPr txBox="1"/>
            <p:nvPr/>
          </p:nvSpPr>
          <p:spPr>
            <a:xfrm>
              <a:off x="2142019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80%</a:t>
              </a:r>
            </a:p>
          </p:txBody>
        </p:sp>
        <p:sp>
          <p:nvSpPr>
            <p:cNvPr id="127" name="TextBox 174">
              <a:extLst>
                <a:ext uri="{FF2B5EF4-FFF2-40B4-BE49-F238E27FC236}">
                  <a16:creationId xmlns:a16="http://schemas.microsoft.com/office/drawing/2014/main" id="{A099A6AC-019D-F9A7-1A57-C59AC005889F}"/>
                </a:ext>
              </a:extLst>
            </p:cNvPr>
            <p:cNvSpPr txBox="1"/>
            <p:nvPr/>
          </p:nvSpPr>
          <p:spPr>
            <a:xfrm>
              <a:off x="4235464" y="29333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47%</a:t>
              </a:r>
            </a:p>
          </p:txBody>
        </p:sp>
        <p:sp>
          <p:nvSpPr>
            <p:cNvPr id="128" name="TextBox 175">
              <a:extLst>
                <a:ext uri="{FF2B5EF4-FFF2-40B4-BE49-F238E27FC236}">
                  <a16:creationId xmlns:a16="http://schemas.microsoft.com/office/drawing/2014/main" id="{33CD1304-2F26-622E-7E08-0C493021265D}"/>
                </a:ext>
              </a:extLst>
            </p:cNvPr>
            <p:cNvSpPr txBox="1"/>
            <p:nvPr/>
          </p:nvSpPr>
          <p:spPr>
            <a:xfrm>
              <a:off x="4235464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TextBox 176">
              <a:extLst>
                <a:ext uri="{FF2B5EF4-FFF2-40B4-BE49-F238E27FC236}">
                  <a16:creationId xmlns:a16="http://schemas.microsoft.com/office/drawing/2014/main" id="{28A98A2D-886A-A047-B2E4-A0786415724E}"/>
                </a:ext>
              </a:extLst>
            </p:cNvPr>
            <p:cNvSpPr txBox="1"/>
            <p:nvPr/>
          </p:nvSpPr>
          <p:spPr>
            <a:xfrm>
              <a:off x="4235464" y="466375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TextBox 177">
              <a:extLst>
                <a:ext uri="{FF2B5EF4-FFF2-40B4-BE49-F238E27FC236}">
                  <a16:creationId xmlns:a16="http://schemas.microsoft.com/office/drawing/2014/main" id="{0F90AC92-2F5E-66D6-AF31-20CEF28A1739}"/>
                </a:ext>
              </a:extLst>
            </p:cNvPr>
            <p:cNvSpPr txBox="1"/>
            <p:nvPr/>
          </p:nvSpPr>
          <p:spPr>
            <a:xfrm>
              <a:off x="4235464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TextBox 30">
              <a:extLst>
                <a:ext uri="{FF2B5EF4-FFF2-40B4-BE49-F238E27FC236}">
                  <a16:creationId xmlns:a16="http://schemas.microsoft.com/office/drawing/2014/main" id="{76C64848-CEDE-9534-148E-39A2F77DD239}"/>
                </a:ext>
              </a:extLst>
            </p:cNvPr>
            <p:cNvSpPr txBox="1"/>
            <p:nvPr/>
          </p:nvSpPr>
          <p:spPr>
            <a:xfrm>
              <a:off x="432022" y="2382324"/>
              <a:ext cx="1756553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Tirbanibulina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: Top Corners Rounded 31">
              <a:extLst>
                <a:ext uri="{FF2B5EF4-FFF2-40B4-BE49-F238E27FC236}">
                  <a16:creationId xmlns:a16="http://schemas.microsoft.com/office/drawing/2014/main" id="{9C28829B-1FCC-A274-8340-70D13448004E}"/>
                </a:ext>
              </a:extLst>
            </p:cNvPr>
            <p:cNvSpPr/>
            <p:nvPr/>
          </p:nvSpPr>
          <p:spPr>
            <a:xfrm rot="16200000">
              <a:off x="167580" y="2592754"/>
              <a:ext cx="523928" cy="1030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TextBox 100">
              <a:extLst>
                <a:ext uri="{FF2B5EF4-FFF2-40B4-BE49-F238E27FC236}">
                  <a16:creationId xmlns:a16="http://schemas.microsoft.com/office/drawing/2014/main" id="{7D72673F-2D30-4A6F-4BC3-640FC7CF7831}"/>
                </a:ext>
              </a:extLst>
            </p:cNvPr>
            <p:cNvSpPr txBox="1"/>
            <p:nvPr/>
          </p:nvSpPr>
          <p:spPr>
            <a:xfrm>
              <a:off x="2140608" y="238232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134" name="TextBox 179">
              <a:extLst>
                <a:ext uri="{FF2B5EF4-FFF2-40B4-BE49-F238E27FC236}">
                  <a16:creationId xmlns:a16="http://schemas.microsoft.com/office/drawing/2014/main" id="{6DFD053B-4E83-86A0-89E6-2DC3A9E7465D}"/>
                </a:ext>
              </a:extLst>
            </p:cNvPr>
            <p:cNvSpPr txBox="1"/>
            <p:nvPr/>
          </p:nvSpPr>
          <p:spPr>
            <a:xfrm>
              <a:off x="4234053" y="238232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Rectángulo 10">
              <a:extLst>
                <a:ext uri="{FF2B5EF4-FFF2-40B4-BE49-F238E27FC236}">
                  <a16:creationId xmlns:a16="http://schemas.microsoft.com/office/drawing/2014/main" id="{4B41DF7B-BCCC-A0D6-A5DF-D6C8A31AA374}"/>
                </a:ext>
              </a:extLst>
            </p:cNvPr>
            <p:cNvSpPr/>
            <p:nvPr/>
          </p:nvSpPr>
          <p:spPr>
            <a:xfrm>
              <a:off x="3223646" y="1397402"/>
              <a:ext cx="1051521" cy="4492332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Rectángulo 11">
              <a:extLst>
                <a:ext uri="{FF2B5EF4-FFF2-40B4-BE49-F238E27FC236}">
                  <a16:creationId xmlns:a16="http://schemas.microsoft.com/office/drawing/2014/main" id="{A4B9435B-951A-2CE2-E07B-7C2107712AAE}"/>
                </a:ext>
              </a:extLst>
            </p:cNvPr>
            <p:cNvSpPr/>
            <p:nvPr/>
          </p:nvSpPr>
          <p:spPr>
            <a:xfrm>
              <a:off x="3236336" y="141368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Prurito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37" name="Graphic 32">
              <a:extLst>
                <a:ext uri="{FF2B5EF4-FFF2-40B4-BE49-F238E27FC236}">
                  <a16:creationId xmlns:a16="http://schemas.microsoft.com/office/drawing/2014/main" id="{E96E2B4D-DDB3-4D3B-5769-D9A780D4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31421" y="1571814"/>
              <a:ext cx="435971" cy="518131"/>
            </a:xfrm>
            <a:prstGeom prst="rect">
              <a:avLst/>
            </a:prstGeom>
          </p:spPr>
        </p:pic>
        <p:sp>
          <p:nvSpPr>
            <p:cNvPr id="138" name="TextBox 33">
              <a:extLst>
                <a:ext uri="{FF2B5EF4-FFF2-40B4-BE49-F238E27FC236}">
                  <a16:creationId xmlns:a16="http://schemas.microsoft.com/office/drawing/2014/main" id="{5DAACC0B-7425-B371-0D0C-3859863C1517}"/>
                </a:ext>
              </a:extLst>
            </p:cNvPr>
            <p:cNvSpPr txBox="1"/>
            <p:nvPr/>
          </p:nvSpPr>
          <p:spPr>
            <a:xfrm>
              <a:off x="3218586" y="237877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9%</a:t>
              </a:r>
            </a:p>
          </p:txBody>
        </p:sp>
        <p:sp>
          <p:nvSpPr>
            <p:cNvPr id="139" name="TextBox 34">
              <a:extLst>
                <a:ext uri="{FF2B5EF4-FFF2-40B4-BE49-F238E27FC236}">
                  <a16:creationId xmlns:a16="http://schemas.microsoft.com/office/drawing/2014/main" id="{735BD976-37DF-8AF0-6437-CBB85843FCA0}"/>
                </a:ext>
              </a:extLst>
            </p:cNvPr>
            <p:cNvSpPr txBox="1"/>
            <p:nvPr/>
          </p:nvSpPr>
          <p:spPr>
            <a:xfrm>
              <a:off x="3192129" y="290912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62%</a:t>
              </a:r>
            </a:p>
          </p:txBody>
        </p:sp>
        <p:sp>
          <p:nvSpPr>
            <p:cNvPr id="140" name="TextBox 37">
              <a:extLst>
                <a:ext uri="{FF2B5EF4-FFF2-40B4-BE49-F238E27FC236}">
                  <a16:creationId xmlns:a16="http://schemas.microsoft.com/office/drawing/2014/main" id="{24FBBFD3-A7BB-CF43-4114-5209F8FF4D2A}"/>
                </a:ext>
              </a:extLst>
            </p:cNvPr>
            <p:cNvSpPr txBox="1"/>
            <p:nvPr/>
          </p:nvSpPr>
          <p:spPr>
            <a:xfrm>
              <a:off x="3170224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55%</a:t>
              </a:r>
            </a:p>
          </p:txBody>
        </p:sp>
        <p:sp>
          <p:nvSpPr>
            <p:cNvPr id="141" name="TextBox 40">
              <a:extLst>
                <a:ext uri="{FF2B5EF4-FFF2-40B4-BE49-F238E27FC236}">
                  <a16:creationId xmlns:a16="http://schemas.microsoft.com/office/drawing/2014/main" id="{27EBA8AD-C0EA-01F5-8776-3238BB83D804}"/>
                </a:ext>
              </a:extLst>
            </p:cNvPr>
            <p:cNvSpPr txBox="1"/>
            <p:nvPr/>
          </p:nvSpPr>
          <p:spPr>
            <a:xfrm>
              <a:off x="3192129" y="468663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61%</a:t>
              </a:r>
            </a:p>
          </p:txBody>
        </p:sp>
        <p:sp>
          <p:nvSpPr>
            <p:cNvPr id="142" name="TextBox 43">
              <a:extLst>
                <a:ext uri="{FF2B5EF4-FFF2-40B4-BE49-F238E27FC236}">
                  <a16:creationId xmlns:a16="http://schemas.microsoft.com/office/drawing/2014/main" id="{82399A1E-9174-C786-C0DA-9768B1F9E3AD}"/>
                </a:ext>
              </a:extLst>
            </p:cNvPr>
            <p:cNvSpPr txBox="1"/>
            <p:nvPr/>
          </p:nvSpPr>
          <p:spPr>
            <a:xfrm>
              <a:off x="3150894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48%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TextBox 63">
              <a:extLst>
                <a:ext uri="{FF2B5EF4-FFF2-40B4-BE49-F238E27FC236}">
                  <a16:creationId xmlns:a16="http://schemas.microsoft.com/office/drawing/2014/main" id="{A6CB5102-FD7F-1E61-EC95-1A819A581131}"/>
                </a:ext>
              </a:extLst>
            </p:cNvPr>
            <p:cNvSpPr txBox="1"/>
            <p:nvPr/>
          </p:nvSpPr>
          <p:spPr>
            <a:xfrm>
              <a:off x="4175462" y="347844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TextBox 64">
              <a:extLst>
                <a:ext uri="{FF2B5EF4-FFF2-40B4-BE49-F238E27FC236}">
                  <a16:creationId xmlns:a16="http://schemas.microsoft.com/office/drawing/2014/main" id="{F3983027-18AA-BF02-4206-753D02137994}"/>
                </a:ext>
              </a:extLst>
            </p:cNvPr>
            <p:cNvSpPr txBox="1"/>
            <p:nvPr/>
          </p:nvSpPr>
          <p:spPr>
            <a:xfrm>
              <a:off x="4210482" y="467535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35%</a:t>
              </a:r>
            </a:p>
          </p:txBody>
        </p:sp>
        <p:sp>
          <p:nvSpPr>
            <p:cNvPr id="145" name="TextBox 65">
              <a:extLst>
                <a:ext uri="{FF2B5EF4-FFF2-40B4-BE49-F238E27FC236}">
                  <a16:creationId xmlns:a16="http://schemas.microsoft.com/office/drawing/2014/main" id="{53035EDB-0274-97C3-9954-1B2E12719E9C}"/>
                </a:ext>
              </a:extLst>
            </p:cNvPr>
            <p:cNvSpPr txBox="1"/>
            <p:nvPr/>
          </p:nvSpPr>
          <p:spPr>
            <a:xfrm>
              <a:off x="4221745" y="524417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86%</a:t>
              </a:r>
            </a:p>
          </p:txBody>
        </p:sp>
        <p:sp>
          <p:nvSpPr>
            <p:cNvPr id="146" name="TextBox 13">
              <a:extLst>
                <a:ext uri="{FF2B5EF4-FFF2-40B4-BE49-F238E27FC236}">
                  <a16:creationId xmlns:a16="http://schemas.microsoft.com/office/drawing/2014/main" id="{A560E89A-0805-494C-A3BA-D6C381535F38}"/>
                </a:ext>
              </a:extLst>
            </p:cNvPr>
            <p:cNvSpPr txBox="1"/>
            <p:nvPr/>
          </p:nvSpPr>
          <p:spPr>
            <a:xfrm>
              <a:off x="425050" y="4087486"/>
              <a:ext cx="1753851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Imiquimod 3.75%</a:t>
              </a:r>
              <a:r>
                <a:rPr kumimoji="0" lang="en-GB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</a:t>
              </a:r>
              <a:endPara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: Top Corners Rounded 15">
              <a:extLst>
                <a:ext uri="{FF2B5EF4-FFF2-40B4-BE49-F238E27FC236}">
                  <a16:creationId xmlns:a16="http://schemas.microsoft.com/office/drawing/2014/main" id="{11B51E26-7413-9B2B-6B1A-F01908ABCEE8}"/>
                </a:ext>
              </a:extLst>
            </p:cNvPr>
            <p:cNvSpPr/>
            <p:nvPr/>
          </p:nvSpPr>
          <p:spPr>
            <a:xfrm rot="16200000">
              <a:off x="160928" y="4304058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TextBox 97">
              <a:extLst>
                <a:ext uri="{FF2B5EF4-FFF2-40B4-BE49-F238E27FC236}">
                  <a16:creationId xmlns:a16="http://schemas.microsoft.com/office/drawing/2014/main" id="{488EBB66-136E-F7FA-CF16-C763A242AA60}"/>
                </a:ext>
              </a:extLst>
            </p:cNvPr>
            <p:cNvSpPr txBox="1"/>
            <p:nvPr/>
          </p:nvSpPr>
          <p:spPr>
            <a:xfrm>
              <a:off x="2140609" y="4076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TextBox 176">
              <a:extLst>
                <a:ext uri="{FF2B5EF4-FFF2-40B4-BE49-F238E27FC236}">
                  <a16:creationId xmlns:a16="http://schemas.microsoft.com/office/drawing/2014/main" id="{F6A57554-5CB9-2F55-3571-7964E66DCA19}"/>
                </a:ext>
              </a:extLst>
            </p:cNvPr>
            <p:cNvSpPr txBox="1"/>
            <p:nvPr/>
          </p:nvSpPr>
          <p:spPr>
            <a:xfrm>
              <a:off x="4234054" y="4076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TextBox 40">
              <a:extLst>
                <a:ext uri="{FF2B5EF4-FFF2-40B4-BE49-F238E27FC236}">
                  <a16:creationId xmlns:a16="http://schemas.microsoft.com/office/drawing/2014/main" id="{C1FB0ADA-F528-FF13-C1C3-DE50947A15D5}"/>
                </a:ext>
              </a:extLst>
            </p:cNvPr>
            <p:cNvSpPr txBox="1"/>
            <p:nvPr/>
          </p:nvSpPr>
          <p:spPr>
            <a:xfrm>
              <a:off x="3190719" y="409897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TextBox 64">
              <a:extLst>
                <a:ext uri="{FF2B5EF4-FFF2-40B4-BE49-F238E27FC236}">
                  <a16:creationId xmlns:a16="http://schemas.microsoft.com/office/drawing/2014/main" id="{C170106D-0CEC-C40F-8F2A-7FF878A85D42}"/>
                </a:ext>
              </a:extLst>
            </p:cNvPr>
            <p:cNvSpPr txBox="1"/>
            <p:nvPr/>
          </p:nvSpPr>
          <p:spPr>
            <a:xfrm>
              <a:off x="4209072" y="408769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2" name="Grupo 151">
            <a:extLst>
              <a:ext uri="{FF2B5EF4-FFF2-40B4-BE49-F238E27FC236}">
                <a16:creationId xmlns:a16="http://schemas.microsoft.com/office/drawing/2014/main" id="{014F585F-330F-D50E-437E-7B68B814DE39}"/>
              </a:ext>
            </a:extLst>
          </p:cNvPr>
          <p:cNvGrpSpPr/>
          <p:nvPr/>
        </p:nvGrpSpPr>
        <p:grpSpPr>
          <a:xfrm>
            <a:off x="5533691" y="1212148"/>
            <a:ext cx="6507723" cy="4496708"/>
            <a:chOff x="5533691" y="1429862"/>
            <a:chExt cx="6507723" cy="4496708"/>
          </a:xfrm>
        </p:grpSpPr>
        <p:sp>
          <p:nvSpPr>
            <p:cNvPr id="153" name="Rectángulo 10">
              <a:extLst>
                <a:ext uri="{FF2B5EF4-FFF2-40B4-BE49-F238E27FC236}">
                  <a16:creationId xmlns:a16="http://schemas.microsoft.com/office/drawing/2014/main" id="{06C75B80-4B07-306B-A365-90282D8218FA}"/>
                </a:ext>
              </a:extLst>
            </p:cNvPr>
            <p:cNvSpPr/>
            <p:nvPr/>
          </p:nvSpPr>
          <p:spPr>
            <a:xfrm>
              <a:off x="7715041" y="150242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Rectángulo 11">
              <a:extLst>
                <a:ext uri="{FF2B5EF4-FFF2-40B4-BE49-F238E27FC236}">
                  <a16:creationId xmlns:a16="http://schemas.microsoft.com/office/drawing/2014/main" id="{904752A1-78B4-10D0-7037-18CB129DCCF9}"/>
                </a:ext>
              </a:extLst>
            </p:cNvPr>
            <p:cNvSpPr/>
            <p:nvPr/>
          </p:nvSpPr>
          <p:spPr>
            <a:xfrm>
              <a:off x="7715041" y="144718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0960" rtlCol="0" anchor="b" anchorCtr="0"/>
            <a:lstStyle/>
            <a:p>
              <a:pPr marL="0" marR="0" lvl="0" indent="0" algn="ctr" defTabSz="121917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Erosiones /úlceras*</a:t>
              </a:r>
              <a:endParaRPr kumimoji="0" lang="en-US" sz="1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5" name="Graphic 16">
              <a:extLst>
                <a:ext uri="{FF2B5EF4-FFF2-40B4-BE49-F238E27FC236}">
                  <a16:creationId xmlns:a16="http://schemas.microsoft.com/office/drawing/2014/main" id="{6FDCA9AD-14CE-B30A-82E9-4504F812A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0000" b="30625"/>
            <a:stretch/>
          </p:blipFill>
          <p:spPr>
            <a:xfrm>
              <a:off x="8011336" y="1470219"/>
              <a:ext cx="458933" cy="323843"/>
            </a:xfrm>
            <a:prstGeom prst="rect">
              <a:avLst/>
            </a:prstGeom>
          </p:spPr>
        </p:pic>
        <p:sp>
          <p:nvSpPr>
            <p:cNvPr id="156" name="TextBox 181">
              <a:extLst>
                <a:ext uri="{FF2B5EF4-FFF2-40B4-BE49-F238E27FC236}">
                  <a16:creationId xmlns:a16="http://schemas.microsoft.com/office/drawing/2014/main" id="{FD22154F-DA65-5829-C31C-9F53644A7577}"/>
                </a:ext>
              </a:extLst>
            </p:cNvPr>
            <p:cNvSpPr txBox="1"/>
            <p:nvPr/>
          </p:nvSpPr>
          <p:spPr>
            <a:xfrm>
              <a:off x="7844940" y="300890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157" name="TextBox 182">
              <a:extLst>
                <a:ext uri="{FF2B5EF4-FFF2-40B4-BE49-F238E27FC236}">
                  <a16:creationId xmlns:a16="http://schemas.microsoft.com/office/drawing/2014/main" id="{428EC4A3-5456-783A-3D85-69EA8463FA79}"/>
                </a:ext>
              </a:extLst>
            </p:cNvPr>
            <p:cNvSpPr txBox="1"/>
            <p:nvPr/>
          </p:nvSpPr>
          <p:spPr>
            <a:xfrm>
              <a:off x="7844940" y="358565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158" name="TextBox 183">
              <a:extLst>
                <a:ext uri="{FF2B5EF4-FFF2-40B4-BE49-F238E27FC236}">
                  <a16:creationId xmlns:a16="http://schemas.microsoft.com/office/drawing/2014/main" id="{6173B309-0459-A96F-508F-A11234A5A262}"/>
                </a:ext>
              </a:extLst>
            </p:cNvPr>
            <p:cNvSpPr txBox="1"/>
            <p:nvPr/>
          </p:nvSpPr>
          <p:spPr>
            <a:xfrm>
              <a:off x="7844940" y="473935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48%</a:t>
              </a:r>
            </a:p>
          </p:txBody>
        </p:sp>
        <p:sp>
          <p:nvSpPr>
            <p:cNvPr id="159" name="TextBox 184">
              <a:extLst>
                <a:ext uri="{FF2B5EF4-FFF2-40B4-BE49-F238E27FC236}">
                  <a16:creationId xmlns:a16="http://schemas.microsoft.com/office/drawing/2014/main" id="{7669C4F3-D92C-CB93-A275-B5F1862A1292}"/>
                </a:ext>
              </a:extLst>
            </p:cNvPr>
            <p:cNvSpPr txBox="1"/>
            <p:nvPr/>
          </p:nvSpPr>
          <p:spPr>
            <a:xfrm>
              <a:off x="7820952" y="529864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TextBox 186">
              <a:extLst>
                <a:ext uri="{FF2B5EF4-FFF2-40B4-BE49-F238E27FC236}">
                  <a16:creationId xmlns:a16="http://schemas.microsoft.com/office/drawing/2014/main" id="{F9053FE9-91AB-EB18-50F4-2B095A81D8AE}"/>
                </a:ext>
              </a:extLst>
            </p:cNvPr>
            <p:cNvSpPr txBox="1"/>
            <p:nvPr/>
          </p:nvSpPr>
          <p:spPr>
            <a:xfrm>
              <a:off x="7820953" y="245791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3%</a:t>
              </a:r>
            </a:p>
          </p:txBody>
        </p:sp>
        <p:sp>
          <p:nvSpPr>
            <p:cNvPr id="161" name="Rectángulo 10">
              <a:extLst>
                <a:ext uri="{FF2B5EF4-FFF2-40B4-BE49-F238E27FC236}">
                  <a16:creationId xmlns:a16="http://schemas.microsoft.com/office/drawing/2014/main" id="{D5581B95-0672-05BE-AC3F-02D750DBF94B}"/>
                </a:ext>
              </a:extLst>
            </p:cNvPr>
            <p:cNvSpPr/>
            <p:nvPr/>
          </p:nvSpPr>
          <p:spPr>
            <a:xfrm>
              <a:off x="8778029" y="150521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" name="Rectángulo 11">
              <a:extLst>
                <a:ext uri="{FF2B5EF4-FFF2-40B4-BE49-F238E27FC236}">
                  <a16:creationId xmlns:a16="http://schemas.microsoft.com/office/drawing/2014/main" id="{560E2AB0-2459-9F90-6195-1AA437745790}"/>
                </a:ext>
              </a:extLst>
            </p:cNvPr>
            <p:cNvSpPr/>
            <p:nvPr/>
          </p:nvSpPr>
          <p:spPr>
            <a:xfrm>
              <a:off x="8778029" y="144997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Costras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63" name="Graphic 18">
              <a:extLst>
                <a:ext uri="{FF2B5EF4-FFF2-40B4-BE49-F238E27FC236}">
                  <a16:creationId xmlns:a16="http://schemas.microsoft.com/office/drawing/2014/main" id="{7E403A9F-FBBA-E468-6E2C-F8B7CC215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6250"/>
            <a:stretch/>
          </p:blipFill>
          <p:spPr>
            <a:xfrm>
              <a:off x="9163813" y="1635588"/>
              <a:ext cx="279955" cy="278647"/>
            </a:xfrm>
            <a:prstGeom prst="rect">
              <a:avLst/>
            </a:prstGeom>
          </p:spPr>
        </p:pic>
        <p:sp>
          <p:nvSpPr>
            <p:cNvPr id="164" name="TextBox 188">
              <a:extLst>
                <a:ext uri="{FF2B5EF4-FFF2-40B4-BE49-F238E27FC236}">
                  <a16:creationId xmlns:a16="http://schemas.microsoft.com/office/drawing/2014/main" id="{7CE3130F-118D-6D5E-9718-5DD5C50FB31C}"/>
                </a:ext>
              </a:extLst>
            </p:cNvPr>
            <p:cNvSpPr txBox="1"/>
            <p:nvPr/>
          </p:nvSpPr>
          <p:spPr>
            <a:xfrm>
              <a:off x="8883304" y="300823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57%</a:t>
              </a:r>
            </a:p>
          </p:txBody>
        </p:sp>
        <p:sp>
          <p:nvSpPr>
            <p:cNvPr id="165" name="TextBox 189">
              <a:extLst>
                <a:ext uri="{FF2B5EF4-FFF2-40B4-BE49-F238E27FC236}">
                  <a16:creationId xmlns:a16="http://schemas.microsoft.com/office/drawing/2014/main" id="{B6F3B830-DE75-09A2-9F85-0C54B090D734}"/>
                </a:ext>
              </a:extLst>
            </p:cNvPr>
            <p:cNvSpPr txBox="1"/>
            <p:nvPr/>
          </p:nvSpPr>
          <p:spPr>
            <a:xfrm>
              <a:off x="8883304" y="358499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166" name="TextBox 190">
              <a:extLst>
                <a:ext uri="{FF2B5EF4-FFF2-40B4-BE49-F238E27FC236}">
                  <a16:creationId xmlns:a16="http://schemas.microsoft.com/office/drawing/2014/main" id="{03AFDBDB-E54D-F5A6-12B5-4806461D0C67}"/>
                </a:ext>
              </a:extLst>
            </p:cNvPr>
            <p:cNvSpPr txBox="1"/>
            <p:nvPr/>
          </p:nvSpPr>
          <p:spPr>
            <a:xfrm>
              <a:off x="8883304" y="473868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69%</a:t>
              </a:r>
            </a:p>
          </p:txBody>
        </p:sp>
        <p:sp>
          <p:nvSpPr>
            <p:cNvPr id="167" name="TextBox 191">
              <a:extLst>
                <a:ext uri="{FF2B5EF4-FFF2-40B4-BE49-F238E27FC236}">
                  <a16:creationId xmlns:a16="http://schemas.microsoft.com/office/drawing/2014/main" id="{696C274B-70E0-4130-3E5A-6C5A7BA05EB6}"/>
                </a:ext>
              </a:extLst>
            </p:cNvPr>
            <p:cNvSpPr txBox="1"/>
            <p:nvPr/>
          </p:nvSpPr>
          <p:spPr>
            <a:xfrm>
              <a:off x="8835725" y="530834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42%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TextBox 193">
              <a:extLst>
                <a:ext uri="{FF2B5EF4-FFF2-40B4-BE49-F238E27FC236}">
                  <a16:creationId xmlns:a16="http://schemas.microsoft.com/office/drawing/2014/main" id="{32F66432-3A0C-0F21-EB8D-A3294ECE13B8}"/>
                </a:ext>
              </a:extLst>
            </p:cNvPr>
            <p:cNvSpPr txBox="1"/>
            <p:nvPr/>
          </p:nvSpPr>
          <p:spPr>
            <a:xfrm>
              <a:off x="8859317" y="245725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16%</a:t>
              </a:r>
            </a:p>
          </p:txBody>
        </p:sp>
        <p:sp>
          <p:nvSpPr>
            <p:cNvPr id="169" name="Rectángulo 10">
              <a:extLst>
                <a:ext uri="{FF2B5EF4-FFF2-40B4-BE49-F238E27FC236}">
                  <a16:creationId xmlns:a16="http://schemas.microsoft.com/office/drawing/2014/main" id="{03C23450-18CF-F4D8-F395-603BA34AA0FB}"/>
                </a:ext>
              </a:extLst>
            </p:cNvPr>
            <p:cNvSpPr/>
            <p:nvPr/>
          </p:nvSpPr>
          <p:spPr>
            <a:xfrm>
              <a:off x="9835113" y="1514913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ángulo 11">
              <a:extLst>
                <a:ext uri="{FF2B5EF4-FFF2-40B4-BE49-F238E27FC236}">
                  <a16:creationId xmlns:a16="http://schemas.microsoft.com/office/drawing/2014/main" id="{C39FD6F8-FD40-9F89-5049-8A8037689FDB}"/>
                </a:ext>
              </a:extLst>
            </p:cNvPr>
            <p:cNvSpPr/>
            <p:nvPr/>
          </p:nvSpPr>
          <p:spPr>
            <a:xfrm>
              <a:off x="9835113" y="1459674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Ampollas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71" name="Graphic 20">
              <a:extLst>
                <a:ext uri="{FF2B5EF4-FFF2-40B4-BE49-F238E27FC236}">
                  <a16:creationId xmlns:a16="http://schemas.microsoft.com/office/drawing/2014/main" id="{8F88065D-A18C-711C-944A-7F2BFA54E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r="3125" b="20625"/>
            <a:stretch/>
          </p:blipFill>
          <p:spPr>
            <a:xfrm rot="5400000">
              <a:off x="10185088" y="1595245"/>
              <a:ext cx="351575" cy="378729"/>
            </a:xfrm>
            <a:prstGeom prst="rect">
              <a:avLst/>
            </a:prstGeom>
          </p:spPr>
        </p:pic>
        <p:sp>
          <p:nvSpPr>
            <p:cNvPr id="172" name="TextBox 195">
              <a:extLst>
                <a:ext uri="{FF2B5EF4-FFF2-40B4-BE49-F238E27FC236}">
                  <a16:creationId xmlns:a16="http://schemas.microsoft.com/office/drawing/2014/main" id="{7CEC95BE-B530-DD81-E3DF-935F07C03F99}"/>
                </a:ext>
              </a:extLst>
            </p:cNvPr>
            <p:cNvSpPr txBox="1"/>
            <p:nvPr/>
          </p:nvSpPr>
          <p:spPr>
            <a:xfrm>
              <a:off x="9939380" y="301793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24%</a:t>
              </a:r>
            </a:p>
          </p:txBody>
        </p:sp>
        <p:sp>
          <p:nvSpPr>
            <p:cNvPr id="173" name="TextBox 196">
              <a:extLst>
                <a:ext uri="{FF2B5EF4-FFF2-40B4-BE49-F238E27FC236}">
                  <a16:creationId xmlns:a16="http://schemas.microsoft.com/office/drawing/2014/main" id="{A1920739-4F37-E513-9E6A-76F9048DFF19}"/>
                </a:ext>
              </a:extLst>
            </p:cNvPr>
            <p:cNvSpPr txBox="1"/>
            <p:nvPr/>
          </p:nvSpPr>
          <p:spPr>
            <a:xfrm>
              <a:off x="9939380" y="3594691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174" name="TextBox 197">
              <a:extLst>
                <a:ext uri="{FF2B5EF4-FFF2-40B4-BE49-F238E27FC236}">
                  <a16:creationId xmlns:a16="http://schemas.microsoft.com/office/drawing/2014/main" id="{11B3EAB4-7051-A154-DAAB-86F458D643A8}"/>
                </a:ext>
              </a:extLst>
            </p:cNvPr>
            <p:cNvSpPr txBox="1"/>
            <p:nvPr/>
          </p:nvSpPr>
          <p:spPr>
            <a:xfrm>
              <a:off x="9939380" y="474838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31%</a:t>
              </a:r>
            </a:p>
          </p:txBody>
        </p:sp>
        <p:sp>
          <p:nvSpPr>
            <p:cNvPr id="175" name="TextBox 198">
              <a:extLst>
                <a:ext uri="{FF2B5EF4-FFF2-40B4-BE49-F238E27FC236}">
                  <a16:creationId xmlns:a16="http://schemas.microsoft.com/office/drawing/2014/main" id="{ACC75A26-99B5-8BB7-EFEA-D13913183E6C}"/>
                </a:ext>
              </a:extLst>
            </p:cNvPr>
            <p:cNvSpPr txBox="1"/>
            <p:nvPr/>
          </p:nvSpPr>
          <p:spPr>
            <a:xfrm>
              <a:off x="9939380" y="531500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TextBox 200">
              <a:extLst>
                <a:ext uri="{FF2B5EF4-FFF2-40B4-BE49-F238E27FC236}">
                  <a16:creationId xmlns:a16="http://schemas.microsoft.com/office/drawing/2014/main" id="{DB990947-F76E-AC28-9716-0C1C1E4A5AEE}"/>
                </a:ext>
              </a:extLst>
            </p:cNvPr>
            <p:cNvSpPr txBox="1"/>
            <p:nvPr/>
          </p:nvSpPr>
          <p:spPr>
            <a:xfrm>
              <a:off x="9915393" y="246695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2%</a:t>
              </a:r>
            </a:p>
          </p:txBody>
        </p:sp>
        <p:sp>
          <p:nvSpPr>
            <p:cNvPr id="177" name="Rectángulo 10">
              <a:extLst>
                <a:ext uri="{FF2B5EF4-FFF2-40B4-BE49-F238E27FC236}">
                  <a16:creationId xmlns:a16="http://schemas.microsoft.com/office/drawing/2014/main" id="{41051F4F-1B6A-2339-35AD-2526287FCF1B}"/>
                </a:ext>
              </a:extLst>
            </p:cNvPr>
            <p:cNvSpPr/>
            <p:nvPr/>
          </p:nvSpPr>
          <p:spPr>
            <a:xfrm>
              <a:off x="10886634" y="150946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8" name="Rectángulo 11">
              <a:extLst>
                <a:ext uri="{FF2B5EF4-FFF2-40B4-BE49-F238E27FC236}">
                  <a16:creationId xmlns:a16="http://schemas.microsoft.com/office/drawing/2014/main" id="{EA8EA518-06BE-00AB-F176-FC1DB4379CEF}"/>
                </a:ext>
              </a:extLst>
            </p:cNvPr>
            <p:cNvSpPr/>
            <p:nvPr/>
          </p:nvSpPr>
          <p:spPr>
            <a:xfrm>
              <a:off x="10886634" y="145422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Descamación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79" name="Graphic 22">
              <a:extLst>
                <a:ext uri="{FF2B5EF4-FFF2-40B4-BE49-F238E27FC236}">
                  <a16:creationId xmlns:a16="http://schemas.microsoft.com/office/drawing/2014/main" id="{7ED81695-C9D9-7A1B-924E-16281D0AE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36964" b="19599"/>
            <a:stretch/>
          </p:blipFill>
          <p:spPr>
            <a:xfrm>
              <a:off x="11178921" y="1657070"/>
              <a:ext cx="473009" cy="244181"/>
            </a:xfrm>
            <a:prstGeom prst="rect">
              <a:avLst/>
            </a:prstGeom>
          </p:spPr>
        </p:pic>
        <p:sp>
          <p:nvSpPr>
            <p:cNvPr id="180" name="TextBox 202">
              <a:extLst>
                <a:ext uri="{FF2B5EF4-FFF2-40B4-BE49-F238E27FC236}">
                  <a16:creationId xmlns:a16="http://schemas.microsoft.com/office/drawing/2014/main" id="{F0B9E6B2-51B0-7882-C021-F6C9E11667DD}"/>
                </a:ext>
              </a:extLst>
            </p:cNvPr>
            <p:cNvSpPr txBox="1"/>
            <p:nvPr/>
          </p:nvSpPr>
          <p:spPr>
            <a:xfrm>
              <a:off x="10989893" y="301248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44%</a:t>
              </a:r>
            </a:p>
          </p:txBody>
        </p:sp>
        <p:sp>
          <p:nvSpPr>
            <p:cNvPr id="181" name="TextBox 203">
              <a:extLst>
                <a:ext uri="{FF2B5EF4-FFF2-40B4-BE49-F238E27FC236}">
                  <a16:creationId xmlns:a16="http://schemas.microsoft.com/office/drawing/2014/main" id="{FA1091E8-69F4-7A30-FC29-0301A761D4C7}"/>
                </a:ext>
              </a:extLst>
            </p:cNvPr>
            <p:cNvSpPr txBox="1"/>
            <p:nvPr/>
          </p:nvSpPr>
          <p:spPr>
            <a:xfrm>
              <a:off x="10989893" y="358924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36%</a:t>
              </a:r>
            </a:p>
          </p:txBody>
        </p:sp>
        <p:sp>
          <p:nvSpPr>
            <p:cNvPr id="182" name="TextBox 204">
              <a:extLst>
                <a:ext uri="{FF2B5EF4-FFF2-40B4-BE49-F238E27FC236}">
                  <a16:creationId xmlns:a16="http://schemas.microsoft.com/office/drawing/2014/main" id="{DCFC97E9-0F36-12B0-DEAF-206495C92AFE}"/>
                </a:ext>
              </a:extLst>
            </p:cNvPr>
            <p:cNvSpPr txBox="1"/>
            <p:nvPr/>
          </p:nvSpPr>
          <p:spPr>
            <a:xfrm>
              <a:off x="10989893" y="474293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42%</a:t>
              </a:r>
            </a:p>
          </p:txBody>
        </p:sp>
        <p:sp>
          <p:nvSpPr>
            <p:cNvPr id="183" name="TextBox 205">
              <a:extLst>
                <a:ext uri="{FF2B5EF4-FFF2-40B4-BE49-F238E27FC236}">
                  <a16:creationId xmlns:a16="http://schemas.microsoft.com/office/drawing/2014/main" id="{6446C211-A003-7969-C91D-5631037871DD}"/>
                </a:ext>
              </a:extLst>
            </p:cNvPr>
            <p:cNvSpPr txBox="1"/>
            <p:nvPr/>
          </p:nvSpPr>
          <p:spPr>
            <a:xfrm>
              <a:off x="10978473" y="531390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TextBox 207">
              <a:extLst>
                <a:ext uri="{FF2B5EF4-FFF2-40B4-BE49-F238E27FC236}">
                  <a16:creationId xmlns:a16="http://schemas.microsoft.com/office/drawing/2014/main" id="{77B32174-6294-E218-70E4-CAE2221D4BA6}"/>
                </a:ext>
              </a:extLst>
            </p:cNvPr>
            <p:cNvSpPr txBox="1"/>
            <p:nvPr/>
          </p:nvSpPr>
          <p:spPr>
            <a:xfrm>
              <a:off x="10965906" y="246150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56%</a:t>
              </a:r>
            </a:p>
          </p:txBody>
        </p:sp>
        <p:sp>
          <p:nvSpPr>
            <p:cNvPr id="185" name="Rectángulo 10">
              <a:extLst>
                <a:ext uri="{FF2B5EF4-FFF2-40B4-BE49-F238E27FC236}">
                  <a16:creationId xmlns:a16="http://schemas.microsoft.com/office/drawing/2014/main" id="{0D367C3B-5CB9-50DB-9658-1703C3C5EC45}"/>
                </a:ext>
              </a:extLst>
            </p:cNvPr>
            <p:cNvSpPr/>
            <p:nvPr/>
          </p:nvSpPr>
          <p:spPr>
            <a:xfrm>
              <a:off x="6615477" y="149306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6" name="Rectángulo 11">
              <a:extLst>
                <a:ext uri="{FF2B5EF4-FFF2-40B4-BE49-F238E27FC236}">
                  <a16:creationId xmlns:a16="http://schemas.microsoft.com/office/drawing/2014/main" id="{F2289CEF-2282-CFC1-60BE-4A3D36548DE0}"/>
                </a:ext>
              </a:extLst>
            </p:cNvPr>
            <p:cNvSpPr/>
            <p:nvPr/>
          </p:nvSpPr>
          <p:spPr>
            <a:xfrm>
              <a:off x="6615477" y="143782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Rectángulo 11">
              <a:extLst>
                <a:ext uri="{FF2B5EF4-FFF2-40B4-BE49-F238E27FC236}">
                  <a16:creationId xmlns:a16="http://schemas.microsoft.com/office/drawing/2014/main" id="{E9E92922-E7AE-FD19-A7D4-7F8CA937B692}"/>
                </a:ext>
              </a:extLst>
            </p:cNvPr>
            <p:cNvSpPr/>
            <p:nvPr/>
          </p:nvSpPr>
          <p:spPr>
            <a:xfrm>
              <a:off x="6648588" y="1442010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Hinchazón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88" name="Graphic 67">
              <a:extLst>
                <a:ext uri="{FF2B5EF4-FFF2-40B4-BE49-F238E27FC236}">
                  <a16:creationId xmlns:a16="http://schemas.microsoft.com/office/drawing/2014/main" id="{9898B5FF-FB5F-4AB9-09AD-1A03CF1C0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4667" b="20133"/>
            <a:stretch/>
          </p:blipFill>
          <p:spPr>
            <a:xfrm>
              <a:off x="6984984" y="1578407"/>
              <a:ext cx="378729" cy="377076"/>
            </a:xfrm>
            <a:prstGeom prst="rect">
              <a:avLst/>
            </a:prstGeom>
          </p:spPr>
        </p:pic>
        <p:sp>
          <p:nvSpPr>
            <p:cNvPr id="189" name="TextBox 68">
              <a:extLst>
                <a:ext uri="{FF2B5EF4-FFF2-40B4-BE49-F238E27FC236}">
                  <a16:creationId xmlns:a16="http://schemas.microsoft.com/office/drawing/2014/main" id="{AF8AD101-A5A3-A780-95C6-1004DADF8746}"/>
                </a:ext>
              </a:extLst>
            </p:cNvPr>
            <p:cNvSpPr txBox="1"/>
            <p:nvPr/>
          </p:nvSpPr>
          <p:spPr>
            <a:xfrm>
              <a:off x="6642145" y="24145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190" name="TextBox 69">
              <a:extLst>
                <a:ext uri="{FF2B5EF4-FFF2-40B4-BE49-F238E27FC236}">
                  <a16:creationId xmlns:a16="http://schemas.microsoft.com/office/drawing/2014/main" id="{A116A6DF-5B33-292B-8D88-34982A1A3106}"/>
                </a:ext>
              </a:extLst>
            </p:cNvPr>
            <p:cNvSpPr txBox="1"/>
            <p:nvPr/>
          </p:nvSpPr>
          <p:spPr>
            <a:xfrm>
              <a:off x="6686661" y="29933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30%</a:t>
              </a:r>
            </a:p>
          </p:txBody>
        </p:sp>
        <p:sp>
          <p:nvSpPr>
            <p:cNvPr id="191" name="TextBox 70">
              <a:extLst>
                <a:ext uri="{FF2B5EF4-FFF2-40B4-BE49-F238E27FC236}">
                  <a16:creationId xmlns:a16="http://schemas.microsoft.com/office/drawing/2014/main" id="{789608DD-66D1-E54E-9760-DA4FA9ABC947}"/>
                </a:ext>
              </a:extLst>
            </p:cNvPr>
            <p:cNvSpPr txBox="1"/>
            <p:nvPr/>
          </p:nvSpPr>
          <p:spPr>
            <a:xfrm>
              <a:off x="6584248" y="353545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TextBox 71">
              <a:extLst>
                <a:ext uri="{FF2B5EF4-FFF2-40B4-BE49-F238E27FC236}">
                  <a16:creationId xmlns:a16="http://schemas.microsoft.com/office/drawing/2014/main" id="{1F68E07A-B3A1-FC4D-A013-63C94CECF48F}"/>
                </a:ext>
              </a:extLst>
            </p:cNvPr>
            <p:cNvSpPr txBox="1"/>
            <p:nvPr/>
          </p:nvSpPr>
          <p:spPr>
            <a:xfrm>
              <a:off x="6588895" y="472285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44%</a:t>
              </a:r>
            </a:p>
          </p:txBody>
        </p:sp>
        <p:sp>
          <p:nvSpPr>
            <p:cNvPr id="193" name="TextBox 72">
              <a:extLst>
                <a:ext uri="{FF2B5EF4-FFF2-40B4-BE49-F238E27FC236}">
                  <a16:creationId xmlns:a16="http://schemas.microsoft.com/office/drawing/2014/main" id="{20F6DC60-9E25-3B67-D3E9-FAF53D01BAE0}"/>
                </a:ext>
              </a:extLst>
            </p:cNvPr>
            <p:cNvSpPr txBox="1"/>
            <p:nvPr/>
          </p:nvSpPr>
          <p:spPr>
            <a:xfrm>
              <a:off x="6686660" y="530930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25%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Rectángulo 10">
              <a:extLst>
                <a:ext uri="{FF2B5EF4-FFF2-40B4-BE49-F238E27FC236}">
                  <a16:creationId xmlns:a16="http://schemas.microsoft.com/office/drawing/2014/main" id="{4C293E40-4A5D-852C-C34C-EC40FE708D3D}"/>
                </a:ext>
              </a:extLst>
            </p:cNvPr>
            <p:cNvSpPr/>
            <p:nvPr/>
          </p:nvSpPr>
          <p:spPr>
            <a:xfrm>
              <a:off x="5568212" y="1479978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Rectángulo 11">
              <a:extLst>
                <a:ext uri="{FF2B5EF4-FFF2-40B4-BE49-F238E27FC236}">
                  <a16:creationId xmlns:a16="http://schemas.microsoft.com/office/drawing/2014/main" id="{5B3C7CBE-6FA2-184D-4082-332D74EE63B3}"/>
                </a:ext>
              </a:extLst>
            </p:cNvPr>
            <p:cNvSpPr/>
            <p:nvPr/>
          </p:nvSpPr>
          <p:spPr>
            <a:xfrm>
              <a:off x="5545112" y="1429862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Eritema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196" name="TextBox 216">
              <a:extLst>
                <a:ext uri="{FF2B5EF4-FFF2-40B4-BE49-F238E27FC236}">
                  <a16:creationId xmlns:a16="http://schemas.microsoft.com/office/drawing/2014/main" id="{781B8A91-73E7-B6E6-8ED0-078986E84E91}"/>
                </a:ext>
              </a:extLst>
            </p:cNvPr>
            <p:cNvSpPr txBox="1"/>
            <p:nvPr/>
          </p:nvSpPr>
          <p:spPr>
            <a:xfrm>
              <a:off x="5609453" y="2995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TextBox 217">
              <a:extLst>
                <a:ext uri="{FF2B5EF4-FFF2-40B4-BE49-F238E27FC236}">
                  <a16:creationId xmlns:a16="http://schemas.microsoft.com/office/drawing/2014/main" id="{F66173FD-C309-6960-5DE7-1241DFF11B33}"/>
                </a:ext>
              </a:extLst>
            </p:cNvPr>
            <p:cNvSpPr txBox="1"/>
            <p:nvPr/>
          </p:nvSpPr>
          <p:spPr>
            <a:xfrm>
              <a:off x="5609453" y="357184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TextBox 218">
              <a:extLst>
                <a:ext uri="{FF2B5EF4-FFF2-40B4-BE49-F238E27FC236}">
                  <a16:creationId xmlns:a16="http://schemas.microsoft.com/office/drawing/2014/main" id="{E89B0F0F-F8C8-0A87-274A-75CB82D9CC9C}"/>
                </a:ext>
              </a:extLst>
            </p:cNvPr>
            <p:cNvSpPr txBox="1"/>
            <p:nvPr/>
          </p:nvSpPr>
          <p:spPr>
            <a:xfrm>
              <a:off x="5609453" y="472554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TextBox 219">
              <a:extLst>
                <a:ext uri="{FF2B5EF4-FFF2-40B4-BE49-F238E27FC236}">
                  <a16:creationId xmlns:a16="http://schemas.microsoft.com/office/drawing/2014/main" id="{C2E965C6-F90D-756E-784C-F6377804ADD3}"/>
                </a:ext>
              </a:extLst>
            </p:cNvPr>
            <p:cNvSpPr txBox="1"/>
            <p:nvPr/>
          </p:nvSpPr>
          <p:spPr>
            <a:xfrm>
              <a:off x="5609453" y="530229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TextBox 221">
              <a:extLst>
                <a:ext uri="{FF2B5EF4-FFF2-40B4-BE49-F238E27FC236}">
                  <a16:creationId xmlns:a16="http://schemas.microsoft.com/office/drawing/2014/main" id="{8733B668-DA3F-5477-D64B-D5CDA30573CC}"/>
                </a:ext>
              </a:extLst>
            </p:cNvPr>
            <p:cNvSpPr txBox="1"/>
            <p:nvPr/>
          </p:nvSpPr>
          <p:spPr>
            <a:xfrm>
              <a:off x="5585466" y="24441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1" name="Graphic 78">
              <a:extLst>
                <a:ext uri="{FF2B5EF4-FFF2-40B4-BE49-F238E27FC236}">
                  <a16:creationId xmlns:a16="http://schemas.microsoft.com/office/drawing/2014/main" id="{81D74FEB-8174-C703-DE3D-10D6DBB95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81508" y="1490952"/>
              <a:ext cx="533757" cy="634344"/>
            </a:xfrm>
            <a:prstGeom prst="rect">
              <a:avLst/>
            </a:prstGeom>
          </p:spPr>
        </p:pic>
        <p:sp>
          <p:nvSpPr>
            <p:cNvPr id="202" name="TextBox 84">
              <a:extLst>
                <a:ext uri="{FF2B5EF4-FFF2-40B4-BE49-F238E27FC236}">
                  <a16:creationId xmlns:a16="http://schemas.microsoft.com/office/drawing/2014/main" id="{09196582-6F33-A40A-01D6-D09BF3A48F60}"/>
                </a:ext>
              </a:extLst>
            </p:cNvPr>
            <p:cNvSpPr txBox="1"/>
            <p:nvPr/>
          </p:nvSpPr>
          <p:spPr>
            <a:xfrm>
              <a:off x="5564421" y="24159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69%</a:t>
              </a:r>
            </a:p>
          </p:txBody>
        </p:sp>
        <p:sp>
          <p:nvSpPr>
            <p:cNvPr id="203" name="TextBox 89">
              <a:extLst>
                <a:ext uri="{FF2B5EF4-FFF2-40B4-BE49-F238E27FC236}">
                  <a16:creationId xmlns:a16="http://schemas.microsoft.com/office/drawing/2014/main" id="{BE3A913D-F560-67E2-5C7D-7A2F4D58C1E7}"/>
                </a:ext>
              </a:extLst>
            </p:cNvPr>
            <p:cNvSpPr txBox="1"/>
            <p:nvPr/>
          </p:nvSpPr>
          <p:spPr>
            <a:xfrm>
              <a:off x="5555358" y="29804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82%</a:t>
              </a:r>
            </a:p>
          </p:txBody>
        </p:sp>
        <p:sp>
          <p:nvSpPr>
            <p:cNvPr id="204" name="TextBox 90">
              <a:extLst>
                <a:ext uri="{FF2B5EF4-FFF2-40B4-BE49-F238E27FC236}">
                  <a16:creationId xmlns:a16="http://schemas.microsoft.com/office/drawing/2014/main" id="{4CEE1CB9-64EA-02C4-0E18-DE45B2F46C1D}"/>
                </a:ext>
              </a:extLst>
            </p:cNvPr>
            <p:cNvSpPr txBox="1"/>
            <p:nvPr/>
          </p:nvSpPr>
          <p:spPr>
            <a:xfrm>
              <a:off x="5568212" y="351246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26%</a:t>
              </a:r>
            </a:p>
          </p:txBody>
        </p:sp>
        <p:sp>
          <p:nvSpPr>
            <p:cNvPr id="205" name="TextBox 91">
              <a:extLst>
                <a:ext uri="{FF2B5EF4-FFF2-40B4-BE49-F238E27FC236}">
                  <a16:creationId xmlns:a16="http://schemas.microsoft.com/office/drawing/2014/main" id="{5F5BE864-C5E8-3FFC-0538-92A5F1445FB3}"/>
                </a:ext>
              </a:extLst>
            </p:cNvPr>
            <p:cNvSpPr txBox="1"/>
            <p:nvPr/>
          </p:nvSpPr>
          <p:spPr>
            <a:xfrm>
              <a:off x="5535101" y="467296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73%</a:t>
              </a:r>
            </a:p>
          </p:txBody>
        </p:sp>
        <p:sp>
          <p:nvSpPr>
            <p:cNvPr id="206" name="TextBox 92">
              <a:extLst>
                <a:ext uri="{FF2B5EF4-FFF2-40B4-BE49-F238E27FC236}">
                  <a16:creationId xmlns:a16="http://schemas.microsoft.com/office/drawing/2014/main" id="{32D67F55-C88F-A8DD-973A-F3863178B7FA}"/>
                </a:ext>
              </a:extLst>
            </p:cNvPr>
            <p:cNvSpPr txBox="1"/>
            <p:nvPr/>
          </p:nvSpPr>
          <p:spPr>
            <a:xfrm>
              <a:off x="5601322" y="53116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74%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</a:p>
          </p:txBody>
        </p:sp>
        <p:sp>
          <p:nvSpPr>
            <p:cNvPr id="207" name="TextBox 183">
              <a:extLst>
                <a:ext uri="{FF2B5EF4-FFF2-40B4-BE49-F238E27FC236}">
                  <a16:creationId xmlns:a16="http://schemas.microsoft.com/office/drawing/2014/main" id="{46D197A0-40EB-3298-63EA-3F4047848C04}"/>
                </a:ext>
              </a:extLst>
            </p:cNvPr>
            <p:cNvSpPr txBox="1"/>
            <p:nvPr/>
          </p:nvSpPr>
          <p:spPr>
            <a:xfrm>
              <a:off x="7843530" y="415168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</a:rPr>
                <a:t>30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08" name="TextBox 190">
              <a:extLst>
                <a:ext uri="{FF2B5EF4-FFF2-40B4-BE49-F238E27FC236}">
                  <a16:creationId xmlns:a16="http://schemas.microsoft.com/office/drawing/2014/main" id="{2401C44A-8550-B9DF-B875-255C1E79EC25}"/>
                </a:ext>
              </a:extLst>
            </p:cNvPr>
            <p:cNvSpPr txBox="1"/>
            <p:nvPr/>
          </p:nvSpPr>
          <p:spPr>
            <a:xfrm>
              <a:off x="8881894" y="415102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</a:rPr>
                <a:t>35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09" name="TextBox 197">
              <a:extLst>
                <a:ext uri="{FF2B5EF4-FFF2-40B4-BE49-F238E27FC236}">
                  <a16:creationId xmlns:a16="http://schemas.microsoft.com/office/drawing/2014/main" id="{1005BD33-0681-7C0A-00D0-39423447C222}"/>
                </a:ext>
              </a:extLst>
            </p:cNvPr>
            <p:cNvSpPr txBox="1"/>
            <p:nvPr/>
          </p:nvSpPr>
          <p:spPr>
            <a:xfrm>
              <a:off x="9937970" y="41607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TextBox 204">
              <a:extLst>
                <a:ext uri="{FF2B5EF4-FFF2-40B4-BE49-F238E27FC236}">
                  <a16:creationId xmlns:a16="http://schemas.microsoft.com/office/drawing/2014/main" id="{8A3DABE6-83D5-125A-25BA-0D7C1DCAF45C}"/>
                </a:ext>
              </a:extLst>
            </p:cNvPr>
            <p:cNvSpPr txBox="1"/>
            <p:nvPr/>
          </p:nvSpPr>
          <p:spPr>
            <a:xfrm>
              <a:off x="10988483" y="415527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</a:rPr>
                <a:t>13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11" name="TextBox 71">
              <a:extLst>
                <a:ext uri="{FF2B5EF4-FFF2-40B4-BE49-F238E27FC236}">
                  <a16:creationId xmlns:a16="http://schemas.microsoft.com/office/drawing/2014/main" id="{D9DCCC37-84BB-854B-2FB6-BC17D7D4F1C0}"/>
                </a:ext>
              </a:extLst>
            </p:cNvPr>
            <p:cNvSpPr txBox="1"/>
            <p:nvPr/>
          </p:nvSpPr>
          <p:spPr>
            <a:xfrm>
              <a:off x="6587485" y="413519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</a:rPr>
                <a:t>13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12" name="TextBox 218">
              <a:extLst>
                <a:ext uri="{FF2B5EF4-FFF2-40B4-BE49-F238E27FC236}">
                  <a16:creationId xmlns:a16="http://schemas.microsoft.com/office/drawing/2014/main" id="{A3722AE4-2BB0-21FC-43AE-3BDD760D7E3C}"/>
                </a:ext>
              </a:extLst>
            </p:cNvPr>
            <p:cNvSpPr txBox="1"/>
            <p:nvPr/>
          </p:nvSpPr>
          <p:spPr>
            <a:xfrm>
              <a:off x="5608043" y="413788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TextBox 91">
              <a:extLst>
                <a:ext uri="{FF2B5EF4-FFF2-40B4-BE49-F238E27FC236}">
                  <a16:creationId xmlns:a16="http://schemas.microsoft.com/office/drawing/2014/main" id="{8DBF6DD0-81E1-B94F-167D-D329449CBBAF}"/>
                </a:ext>
              </a:extLst>
            </p:cNvPr>
            <p:cNvSpPr txBox="1"/>
            <p:nvPr/>
          </p:nvSpPr>
          <p:spPr>
            <a:xfrm>
              <a:off x="5533691" y="408530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1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>
            <a:extLst>
              <a:ext uri="{FF2B5EF4-FFF2-40B4-BE49-F238E27FC236}">
                <a16:creationId xmlns:a16="http://schemas.microsoft.com/office/drawing/2014/main" id="{C09DEA9A-1059-B81A-9D26-5882DA82D50F}"/>
              </a:ext>
            </a:extLst>
          </p:cNvPr>
          <p:cNvGrpSpPr/>
          <p:nvPr/>
        </p:nvGrpSpPr>
        <p:grpSpPr>
          <a:xfrm>
            <a:off x="7230505" y="2628797"/>
            <a:ext cx="1964197" cy="1719656"/>
            <a:chOff x="7298633" y="2629954"/>
            <a:chExt cx="1964197" cy="1732772"/>
          </a:xfrm>
        </p:grpSpPr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17F641BD-7B84-1CDC-41AE-47C0B94F6E32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Gráfico 72" descr="Narración con relleno sólido">
              <a:extLst>
                <a:ext uri="{FF2B5EF4-FFF2-40B4-BE49-F238E27FC236}">
                  <a16:creationId xmlns:a16="http://schemas.microsoft.com/office/drawing/2014/main" id="{B8F00B49-7707-6615-3C4F-74B34199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591112E6-CFE6-0F64-4B6C-DAE0F7B89061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50604" y="893249"/>
            <a:ext cx="9491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5 Claves de </a:t>
            </a:r>
            <a:r>
              <a:rPr lang="es-ES_tradnl" sz="3200" b="1" err="1">
                <a:solidFill>
                  <a:srgbClr val="002855"/>
                </a:solidFill>
                <a:latin typeface="Arial"/>
              </a:rPr>
              <a:t>Klisyri</a:t>
            </a:r>
            <a:endParaRPr lang="es-ES_tradnl" sz="3200" b="1">
              <a:solidFill>
                <a:srgbClr val="002855"/>
              </a:solidFill>
              <a:latin typeface="Arial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30BCB706-FE11-D618-68A3-5789F195F102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64BB45E-C16D-781E-F49D-3224E7B2A1A2}"/>
              </a:ext>
            </a:extLst>
          </p:cNvPr>
          <p:cNvGrpSpPr/>
          <p:nvPr/>
        </p:nvGrpSpPr>
        <p:grpSpPr>
          <a:xfrm>
            <a:off x="1614992" y="2629953"/>
            <a:ext cx="9483107" cy="1739232"/>
            <a:chOff x="1614992" y="2629953"/>
            <a:chExt cx="9483107" cy="1739232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0F60052B-EFC9-985B-DF37-854EDB02F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C1BB14CF-968F-00F0-EE71-0BD1A8C14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3BAFC297-09D2-DE66-393E-4B5738B3BBCB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57E256F5-3F81-28C6-F2C1-C223C906BCF6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63" name="Gráfico 62" descr="Mano abierta con planta contorno">
                <a:extLst>
                  <a:ext uri="{FF2B5EF4-FFF2-40B4-BE49-F238E27FC236}">
                    <a16:creationId xmlns:a16="http://schemas.microsoft.com/office/drawing/2014/main" id="{7DC37E9D-F488-25E6-4707-976CF1BA9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4C269007-DFD5-BBCD-2FE6-1840257272B5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600">
                    <a:solidFill>
                      <a:srgbClr val="002855"/>
                    </a:solidFill>
                    <a:latin typeface="Arial"/>
                  </a:rPr>
                  <a:t>Satisfacción</a:t>
                </a:r>
                <a:endParaRPr lang="es-ES" sz="16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4EE360FF-C2D6-FC70-CD62-F49797516471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0C9A7EF3-95B2-1CA5-C179-4CBE48EB2E0C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366D5F59-13E0-0D8B-48D7-8B00EC801BC7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480">
                    <a:solidFill>
                      <a:srgbClr val="002855"/>
                    </a:solidFill>
                    <a:latin typeface="Arial"/>
                  </a:rPr>
                  <a:t>Experiencia clínica</a:t>
                </a:r>
                <a:endParaRPr lang="es-ES" sz="1480">
                  <a:solidFill>
                    <a:srgbClr val="002855"/>
                  </a:solidFill>
                  <a:latin typeface="Arial"/>
                </a:endParaRPr>
              </a:p>
            </p:txBody>
          </p:sp>
          <p:pic>
            <p:nvPicPr>
              <p:cNvPr id="61" name="Gráfico 60" descr="Estetoscopio contorno">
                <a:extLst>
                  <a:ext uri="{FF2B5EF4-FFF2-40B4-BE49-F238E27FC236}">
                    <a16:creationId xmlns:a16="http://schemas.microsoft.com/office/drawing/2014/main" id="{92A6AEE0-06D1-82D7-7F09-2A0B28E13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035A9C5E-3F79-15CE-5456-3ED776942C31}"/>
                </a:ext>
              </a:extLst>
            </p:cNvPr>
            <p:cNvGrpSpPr/>
            <p:nvPr/>
          </p:nvGrpSpPr>
          <p:grpSpPr>
            <a:xfrm>
              <a:off x="7230505" y="2800519"/>
              <a:ext cx="1964197" cy="1537416"/>
              <a:chOff x="7298633" y="2802986"/>
              <a:chExt cx="1964197" cy="1549142"/>
            </a:xfrm>
          </p:grpSpPr>
          <p:pic>
            <p:nvPicPr>
              <p:cNvPr id="57" name="Gráfico 56" descr="Narración con relleno sólido">
                <a:extLst>
                  <a:ext uri="{FF2B5EF4-FFF2-40B4-BE49-F238E27FC236}">
                    <a16:creationId xmlns:a16="http://schemas.microsoft.com/office/drawing/2014/main" id="{F73CA046-60E1-8B8A-3A1F-ADCB25540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86900" y="2802986"/>
                <a:ext cx="1183339" cy="1183339"/>
              </a:xfrm>
              <a:prstGeom prst="rect">
                <a:avLst/>
              </a:prstGeom>
            </p:spPr>
          </p:pic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B36AD325-713B-0A31-298D-74668A9879A7}"/>
                  </a:ext>
                </a:extLst>
              </p:cNvPr>
              <p:cNvSpPr txBox="1"/>
              <p:nvPr/>
            </p:nvSpPr>
            <p:spPr>
              <a:xfrm>
                <a:off x="7298633" y="4010992"/>
                <a:ext cx="1964197" cy="34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550">
                    <a:solidFill>
                      <a:schemeClr val="tx2"/>
                    </a:solidFill>
                    <a:latin typeface="Arial"/>
                  </a:rPr>
                  <a:t>Guías manejo QA</a:t>
                </a:r>
                <a:endParaRPr lang="es-ES" sz="1550">
                  <a:solidFill>
                    <a:schemeClr val="tx2"/>
                  </a:solidFill>
                  <a:latin typeface="Arial"/>
                </a:endParaRPr>
              </a:p>
            </p:txBody>
          </p:sp>
        </p:grp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60FB8588-BDAB-C2D8-5DFE-EA8196F56C1B}"/>
              </a:ext>
            </a:extLst>
          </p:cNvPr>
          <p:cNvSpPr/>
          <p:nvPr/>
        </p:nvSpPr>
        <p:spPr>
          <a:xfrm>
            <a:off x="7213545" y="2463719"/>
            <a:ext cx="3884554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17349BE-60EE-8D17-A6C9-11E4C4C3F476}"/>
              </a:ext>
            </a:extLst>
          </p:cNvPr>
          <p:cNvSpPr/>
          <p:nvPr/>
        </p:nvSpPr>
        <p:spPr>
          <a:xfrm>
            <a:off x="1402972" y="2463719"/>
            <a:ext cx="3884554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62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7C283-D918-1068-DD8B-072BAF81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7599C2EC-FAE4-E43B-73F4-201F000C5231}"/>
              </a:ext>
            </a:extLst>
          </p:cNvPr>
          <p:cNvSpPr txBox="1"/>
          <p:nvPr/>
        </p:nvSpPr>
        <p:spPr>
          <a:xfrm>
            <a:off x="1720867" y="6177276"/>
            <a:ext cx="8310353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609570"/>
            <a:r>
              <a:rPr lang="en-US" sz="795">
                <a:solidFill>
                  <a:schemeClr val="bg1">
                    <a:lumMod val="65000"/>
                  </a:schemeClr>
                </a:solidFill>
              </a:rPr>
              <a:t>TSQM-9, </a:t>
            </a:r>
            <a:r>
              <a:rPr lang="fr-FR" sz="795" err="1">
                <a:solidFill>
                  <a:schemeClr val="bg1">
                    <a:lumMod val="65000"/>
                  </a:schemeClr>
                </a:solidFill>
              </a:rPr>
              <a:t>Treatment</a:t>
            </a:r>
            <a:r>
              <a:rPr lang="fr-FR" sz="795">
                <a:solidFill>
                  <a:schemeClr val="bg1">
                    <a:lumMod val="65000"/>
                  </a:schemeClr>
                </a:solidFill>
              </a:rPr>
              <a:t> Satisfaction Questionnaire for </a:t>
            </a:r>
            <a:r>
              <a:rPr lang="fr-FR" sz="795" err="1">
                <a:solidFill>
                  <a:schemeClr val="bg1">
                    <a:lumMod val="65000"/>
                  </a:schemeClr>
                </a:solidFill>
              </a:rPr>
              <a:t>Medication</a:t>
            </a:r>
            <a:r>
              <a:rPr lang="fr-FR" sz="795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795">
                <a:solidFill>
                  <a:schemeClr val="bg1">
                    <a:lumMod val="65000"/>
                  </a:schemeClr>
                </a:solidFill>
              </a:rPr>
              <a:t>EPQ, </a:t>
            </a:r>
            <a:r>
              <a:rPr lang="fr-FR" sz="795">
                <a:solidFill>
                  <a:schemeClr val="bg1">
                    <a:lumMod val="65000"/>
                  </a:schemeClr>
                </a:solidFill>
              </a:rPr>
              <a:t>Expert Panel Questionnaire</a:t>
            </a:r>
          </a:p>
          <a:p>
            <a:pPr algn="just" defTabSz="609570">
              <a:spcAft>
                <a:spcPts val="267"/>
              </a:spcAft>
            </a:pPr>
            <a:r>
              <a:rPr lang="en-US" sz="795">
                <a:solidFill>
                  <a:schemeClr val="bg1">
                    <a:lumMod val="65000"/>
                  </a:schemeClr>
                </a:solidFill>
              </a:rPr>
              <a:t>Adapted from:</a:t>
            </a:r>
            <a:r>
              <a:rPr lang="en-US" sz="795">
                <a:solidFill>
                  <a:srgbClr val="002060"/>
                </a:solidFill>
              </a:rPr>
              <a:t> </a:t>
            </a:r>
            <a:r>
              <a:rPr lang="es-ES" sz="795" b="1" i="0">
                <a:solidFill>
                  <a:srgbClr val="002060"/>
                </a:solidFill>
                <a:effectLst/>
              </a:rPr>
              <a:t>1. </a:t>
            </a:r>
            <a:r>
              <a:rPr lang="es-ES" sz="795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95" i="0">
                <a:solidFill>
                  <a:srgbClr val="A6A6A6"/>
                </a:solidFill>
                <a:effectLst/>
              </a:rPr>
              <a:t>Clinician-and Patient-Reported Outcomes with </a:t>
            </a:r>
            <a:r>
              <a:rPr lang="en-US" sz="795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95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95" b="1" i="0">
                <a:solidFill>
                  <a:srgbClr val="002060"/>
                </a:solidFill>
                <a:effectLst/>
              </a:rPr>
              <a:t>2.</a:t>
            </a:r>
            <a:r>
              <a:rPr lang="en-US" sz="795" b="1">
                <a:solidFill>
                  <a:srgbClr val="002060"/>
                </a:solidFill>
              </a:rPr>
              <a:t> </a:t>
            </a:r>
            <a:r>
              <a:rPr lang="es-ES" sz="795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95" b="0" i="0">
                <a:solidFill>
                  <a:srgbClr val="A6A6A6"/>
                </a:solidFill>
                <a:effectLst/>
              </a:rPr>
              <a:t>-and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95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95" b="0" i="0">
                <a:solidFill>
                  <a:srgbClr val="A6A6A6"/>
                </a:solidFill>
                <a:effectLst/>
              </a:rPr>
              <a:t>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95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95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95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95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95" b="0">
                <a:solidFill>
                  <a:srgbClr val="A6A6A6"/>
                </a:solidFill>
                <a:effectLst/>
              </a:rPr>
              <a:t>SKIN </a:t>
            </a:r>
            <a:r>
              <a:rPr lang="es-ES" sz="795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95" b="0">
                <a:solidFill>
                  <a:srgbClr val="A6A6A6"/>
                </a:solidFill>
                <a:effectLst/>
              </a:rPr>
              <a:t> </a:t>
            </a:r>
            <a:r>
              <a:rPr lang="es-ES" sz="795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95" b="0">
                <a:solidFill>
                  <a:srgbClr val="A6A6A6"/>
                </a:solidFill>
                <a:effectLst/>
              </a:rPr>
              <a:t> </a:t>
            </a:r>
            <a:r>
              <a:rPr lang="es-ES" sz="795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95" b="0">
                <a:solidFill>
                  <a:srgbClr val="A6A6A6"/>
                </a:solidFill>
                <a:effectLst/>
              </a:rPr>
              <a:t> </a:t>
            </a:r>
            <a:r>
              <a:rPr lang="es-ES" sz="795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95" b="0">
                <a:solidFill>
                  <a:srgbClr val="A6A6A6"/>
                </a:solidFill>
                <a:effectLst/>
              </a:rPr>
              <a:t> Medicine</a:t>
            </a:r>
            <a:r>
              <a:rPr lang="es-ES" sz="795">
                <a:solidFill>
                  <a:srgbClr val="A6A6A6"/>
                </a:solidFill>
              </a:rPr>
              <a:t>. </a:t>
            </a:r>
            <a:r>
              <a:rPr lang="es-ES" sz="795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95" b="0" i="1">
                <a:solidFill>
                  <a:srgbClr val="A6A6A6"/>
                </a:solidFill>
                <a:effectLst/>
              </a:rPr>
              <a:t>7</a:t>
            </a:r>
            <a:r>
              <a:rPr lang="es-ES" sz="795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_tradnl" sz="795" b="1">
                <a:solidFill>
                  <a:srgbClr val="002060"/>
                </a:solidFill>
                <a:latin typeface="Arial"/>
                <a:ea typeface="+mn-ea"/>
              </a:rPr>
              <a:t>3</a:t>
            </a:r>
            <a:r>
              <a:rPr lang="es-ES_tradnl" sz="795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</a:rPr>
              <a:t>.</a:t>
            </a:r>
            <a:r>
              <a:rPr kumimoji="0" lang="es-ES_tradnl" sz="795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795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795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795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795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795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Marcador de texto 1">
            <a:extLst>
              <a:ext uri="{FF2B5EF4-FFF2-40B4-BE49-F238E27FC236}">
                <a16:creationId xmlns:a16="http://schemas.microsoft.com/office/drawing/2014/main" id="{A7126BEF-CA8F-4CD8-6C32-97B360B1B1F8}"/>
              </a:ext>
            </a:extLst>
          </p:cNvPr>
          <p:cNvSpPr txBox="1">
            <a:spLocks/>
          </p:cNvSpPr>
          <p:nvPr/>
        </p:nvSpPr>
        <p:spPr>
          <a:xfrm>
            <a:off x="147143" y="61168"/>
            <a:ext cx="10579771" cy="6236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s-ES_tradnl" sz="2400">
                <a:solidFill>
                  <a:srgbClr val="008C93"/>
                </a:solidFill>
              </a:rPr>
              <a:t>TSQM-9 - </a:t>
            </a:r>
            <a:r>
              <a:rPr lang="es-ES_tradnl" sz="2400">
                <a:solidFill>
                  <a:srgbClr val="002060"/>
                </a:solidFill>
              </a:rPr>
              <a:t>Satisfacción tras tratamiento con </a:t>
            </a:r>
            <a:r>
              <a:rPr lang="es-ES_tradnl" sz="2400" err="1">
                <a:solidFill>
                  <a:srgbClr val="002060"/>
                </a:solidFill>
              </a:rPr>
              <a:t>tirbanibulina</a:t>
            </a:r>
            <a:endParaRPr lang="es-ES_tradnl" sz="2400">
              <a:solidFill>
                <a:srgbClr val="002060"/>
              </a:solidFill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27AB292B-D5A1-EC5A-7080-FD94B0C2D9AC}"/>
              </a:ext>
            </a:extLst>
          </p:cNvPr>
          <p:cNvSpPr/>
          <p:nvPr/>
        </p:nvSpPr>
        <p:spPr>
          <a:xfrm>
            <a:off x="1100416" y="1145707"/>
            <a:ext cx="4307754" cy="494257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3C24DAA0-3229-788B-DBCB-05FAE5F0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69" y="3847432"/>
            <a:ext cx="3580918" cy="2051711"/>
          </a:xfrm>
          <a:prstGeom prst="rect">
            <a:avLst/>
          </a:prstGeom>
          <a:noFill/>
        </p:spPr>
      </p:pic>
      <p:sp>
        <p:nvSpPr>
          <p:cNvPr id="52" name="TextBox 25">
            <a:extLst>
              <a:ext uri="{FF2B5EF4-FFF2-40B4-BE49-F238E27FC236}">
                <a16:creationId xmlns:a16="http://schemas.microsoft.com/office/drawing/2014/main" id="{FFC0D211-6739-54FB-9040-BA3782DD74B1}"/>
              </a:ext>
            </a:extLst>
          </p:cNvPr>
          <p:cNvSpPr txBox="1"/>
          <p:nvPr/>
        </p:nvSpPr>
        <p:spPr>
          <a:xfrm rot="16200000">
            <a:off x="380935" y="4623349"/>
            <a:ext cx="2061973" cy="39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 sz="28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TSQM-9 </a:t>
            </a:r>
            <a:r>
              <a:rPr lang="es-ES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Puntuación media del dominio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día 57</a:t>
            </a:r>
            <a:endParaRPr lang="en-US" sz="1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E720B2-3AE3-7B25-5642-C5384CB4D8B6}"/>
              </a:ext>
            </a:extLst>
          </p:cNvPr>
          <p:cNvGrpSpPr/>
          <p:nvPr/>
        </p:nvGrpSpPr>
        <p:grpSpPr>
          <a:xfrm>
            <a:off x="1321142" y="1244424"/>
            <a:ext cx="4002976" cy="2146413"/>
            <a:chOff x="1509907" y="1211766"/>
            <a:chExt cx="3814201" cy="2146413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D9AEE2AC-59AD-0D42-26E1-279CBD5C90E0}"/>
                </a:ext>
              </a:extLst>
            </p:cNvPr>
            <p:cNvGrpSpPr/>
            <p:nvPr/>
          </p:nvGrpSpPr>
          <p:grpSpPr>
            <a:xfrm>
              <a:off x="1616882" y="1327717"/>
              <a:ext cx="3707226" cy="2030462"/>
              <a:chOff x="352254" y="1332500"/>
              <a:chExt cx="4293179" cy="2528647"/>
            </a:xfrm>
          </p:grpSpPr>
          <p:graphicFrame>
            <p:nvGraphicFramePr>
              <p:cNvPr id="38" name="Chart 7">
                <a:extLst>
                  <a:ext uri="{FF2B5EF4-FFF2-40B4-BE49-F238E27FC236}">
                    <a16:creationId xmlns:a16="http://schemas.microsoft.com/office/drawing/2014/main" id="{C7802146-D797-D01D-49D2-2338C110CFB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947755"/>
                  </p:ext>
                </p:extLst>
              </p:nvPr>
            </p:nvGraphicFramePr>
            <p:xfrm>
              <a:off x="453129" y="1332500"/>
              <a:ext cx="4192304" cy="252864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9" name="TextBox 95">
                <a:extLst>
                  <a:ext uri="{FF2B5EF4-FFF2-40B4-BE49-F238E27FC236}">
                    <a16:creationId xmlns:a16="http://schemas.microsoft.com/office/drawing/2014/main" id="{1EDC9467-4261-94F5-30BE-00EBE5CB2001}"/>
                  </a:ext>
                </a:extLst>
              </p:cNvPr>
              <p:cNvSpPr txBox="1"/>
              <p:nvPr/>
            </p:nvSpPr>
            <p:spPr>
              <a:xfrm>
                <a:off x="352254" y="3549458"/>
                <a:ext cx="750124" cy="282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53" name="TextBox 25">
              <a:extLst>
                <a:ext uri="{FF2B5EF4-FFF2-40B4-BE49-F238E27FC236}">
                  <a16:creationId xmlns:a16="http://schemas.microsoft.com/office/drawing/2014/main" id="{9AB5C41F-1271-B7E2-0FFF-DCB20B0D4C49}"/>
                </a:ext>
              </a:extLst>
            </p:cNvPr>
            <p:cNvSpPr txBox="1"/>
            <p:nvPr/>
          </p:nvSpPr>
          <p:spPr>
            <a:xfrm rot="16200000">
              <a:off x="651561" y="2070112"/>
              <a:ext cx="213218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TSQM-9 </a:t>
              </a:r>
              <a:r>
                <a:rPr lang="es-E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Puntuación media del dominio en la semana 8</a:t>
              </a:r>
              <a:endParaRPr lang="en-US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04200B1-0135-64B4-A9B2-52162535A8B9}"/>
              </a:ext>
            </a:extLst>
          </p:cNvPr>
          <p:cNvSpPr txBox="1"/>
          <p:nvPr/>
        </p:nvSpPr>
        <p:spPr>
          <a:xfrm>
            <a:off x="154762" y="843029"/>
            <a:ext cx="1837324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B9553AC-5898-BD3E-F473-2383F7ACCECA}"/>
              </a:ext>
            </a:extLst>
          </p:cNvPr>
          <p:cNvSpPr txBox="1"/>
          <p:nvPr/>
        </p:nvSpPr>
        <p:spPr>
          <a:xfrm>
            <a:off x="82184" y="3462460"/>
            <a:ext cx="1909902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E70004-268D-5F0B-EBF3-103AC089F97B}"/>
              </a:ext>
            </a:extLst>
          </p:cNvPr>
          <p:cNvSpPr txBox="1"/>
          <p:nvPr/>
        </p:nvSpPr>
        <p:spPr>
          <a:xfrm>
            <a:off x="2725093" y="850834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400">
                <a:solidFill>
                  <a:srgbClr val="002855"/>
                </a:solidFill>
                <a:latin typeface="Arial"/>
              </a:rPr>
              <a:t>Semana 8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C14C6F6-9E41-1A89-DC03-38804B0CB50D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9278428-4EE3-5E7E-CDE9-6151BDBAC3F6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Gráfico 18" descr="Mano abierta con planta contorno">
              <a:extLst>
                <a:ext uri="{FF2B5EF4-FFF2-40B4-BE49-F238E27FC236}">
                  <a16:creationId xmlns:a16="http://schemas.microsoft.com/office/drawing/2014/main" id="{851FEA83-ABBA-7175-4E0A-BB406A6B0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799C0E6-05B4-AC55-37F9-2F0618B82641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30279189-8D6B-2EE1-3252-C38A1B671CEE}"/>
              </a:ext>
            </a:extLst>
          </p:cNvPr>
          <p:cNvGrpSpPr/>
          <p:nvPr/>
        </p:nvGrpSpPr>
        <p:grpSpPr>
          <a:xfrm>
            <a:off x="1934211" y="5652264"/>
            <a:ext cx="3235285" cy="280378"/>
            <a:chOff x="2192872" y="3200387"/>
            <a:chExt cx="3235285" cy="458801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31E4CC7-4C90-A8D3-0B44-E7451811AF31}"/>
                </a:ext>
              </a:extLst>
            </p:cNvPr>
            <p:cNvSpPr/>
            <p:nvPr/>
          </p:nvSpPr>
          <p:spPr>
            <a:xfrm>
              <a:off x="2334017" y="3292956"/>
              <a:ext cx="3010870" cy="366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216970A-19DE-0D55-0863-CEEB5B5EF110}"/>
                </a:ext>
              </a:extLst>
            </p:cNvPr>
            <p:cNvSpPr txBox="1"/>
            <p:nvPr/>
          </p:nvSpPr>
          <p:spPr>
            <a:xfrm>
              <a:off x="2192872" y="3241463"/>
              <a:ext cx="10521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Efectividad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5574534F-2DD3-66FF-7D44-9C9590464296}"/>
                </a:ext>
              </a:extLst>
            </p:cNvPr>
            <p:cNvSpPr txBox="1"/>
            <p:nvPr/>
          </p:nvSpPr>
          <p:spPr>
            <a:xfrm>
              <a:off x="3189913" y="320391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Conveniencia de uso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FBD97B10-F30F-9C25-8AAA-255CED6B30FA}"/>
                </a:ext>
              </a:extLst>
            </p:cNvPr>
            <p:cNvSpPr txBox="1"/>
            <p:nvPr/>
          </p:nvSpPr>
          <p:spPr>
            <a:xfrm>
              <a:off x="4250277" y="3200387"/>
              <a:ext cx="117788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Satisfacción global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sp>
        <p:nvSpPr>
          <p:cNvPr id="57" name="Rectángulo 56">
            <a:extLst>
              <a:ext uri="{FF2B5EF4-FFF2-40B4-BE49-F238E27FC236}">
                <a16:creationId xmlns:a16="http://schemas.microsoft.com/office/drawing/2014/main" id="{AD1847BB-0556-7927-39C3-87C23D152AE1}"/>
              </a:ext>
            </a:extLst>
          </p:cNvPr>
          <p:cNvSpPr/>
          <p:nvPr/>
        </p:nvSpPr>
        <p:spPr>
          <a:xfrm>
            <a:off x="3644195" y="1328013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BDAAB404-363E-C7B1-1C74-6902D9C52667}"/>
              </a:ext>
            </a:extLst>
          </p:cNvPr>
          <p:cNvSpPr/>
          <p:nvPr/>
        </p:nvSpPr>
        <p:spPr>
          <a:xfrm>
            <a:off x="4541462" y="1341897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0595929-8854-8E2A-BF39-9EAA4E295F29}"/>
              </a:ext>
            </a:extLst>
          </p:cNvPr>
          <p:cNvSpPr txBox="1"/>
          <p:nvPr/>
        </p:nvSpPr>
        <p:spPr>
          <a:xfrm>
            <a:off x="3521040" y="1305326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E12D3F1-79E1-76FA-A1AD-70F809DC2C73}"/>
              </a:ext>
            </a:extLst>
          </p:cNvPr>
          <p:cNvSpPr txBox="1"/>
          <p:nvPr/>
        </p:nvSpPr>
        <p:spPr>
          <a:xfrm>
            <a:off x="4438247" y="1309629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26ECB14-F718-E9F1-A1AC-601BA2948B92}"/>
              </a:ext>
            </a:extLst>
          </p:cNvPr>
          <p:cNvGrpSpPr/>
          <p:nvPr/>
        </p:nvGrpSpPr>
        <p:grpSpPr>
          <a:xfrm>
            <a:off x="2098347" y="3089394"/>
            <a:ext cx="3177410" cy="449855"/>
            <a:chOff x="2098347" y="3089394"/>
            <a:chExt cx="3177410" cy="449855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FC48F42-AC43-3378-5225-B903A0CADA1E}"/>
                </a:ext>
              </a:extLst>
            </p:cNvPr>
            <p:cNvSpPr txBox="1"/>
            <p:nvPr/>
          </p:nvSpPr>
          <p:spPr>
            <a:xfrm>
              <a:off x="2098347" y="3126945"/>
              <a:ext cx="10521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Efectividad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2BE6A79-C31B-4722-9CFE-39F2B983C9F5}"/>
                </a:ext>
              </a:extLst>
            </p:cNvPr>
            <p:cNvSpPr txBox="1"/>
            <p:nvPr/>
          </p:nvSpPr>
          <p:spPr>
            <a:xfrm>
              <a:off x="3037513" y="3089394"/>
              <a:ext cx="117788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Conveniencia de uso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A3C1920D-53E2-59D4-5B3D-696727C3FF86}"/>
                </a:ext>
              </a:extLst>
            </p:cNvPr>
            <p:cNvSpPr txBox="1"/>
            <p:nvPr/>
          </p:nvSpPr>
          <p:spPr>
            <a:xfrm>
              <a:off x="4097877" y="3123751"/>
              <a:ext cx="117788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Satisfacción global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FDDCE548-4A29-90DB-74EB-5CD958DC020C}"/>
              </a:ext>
            </a:extLst>
          </p:cNvPr>
          <p:cNvGrpSpPr/>
          <p:nvPr/>
        </p:nvGrpSpPr>
        <p:grpSpPr>
          <a:xfrm>
            <a:off x="5650616" y="843132"/>
            <a:ext cx="5672913" cy="4787686"/>
            <a:chOff x="5650616" y="843132"/>
            <a:chExt cx="5672913" cy="478768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5620C15-CD29-699C-2C5F-94AA8D1CF90C}"/>
                </a:ext>
              </a:extLst>
            </p:cNvPr>
            <p:cNvGrpSpPr/>
            <p:nvPr/>
          </p:nvGrpSpPr>
          <p:grpSpPr>
            <a:xfrm>
              <a:off x="7254240" y="4454164"/>
              <a:ext cx="3553954" cy="1176654"/>
              <a:chOff x="7172960" y="4421506"/>
              <a:chExt cx="3553954" cy="1176654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E75EC1D3-F1B4-48C5-D582-AEC1B6E2BE28}"/>
                  </a:ext>
                </a:extLst>
              </p:cNvPr>
              <p:cNvSpPr/>
              <p:nvPr/>
            </p:nvSpPr>
            <p:spPr>
              <a:xfrm>
                <a:off x="7172960" y="4421506"/>
                <a:ext cx="3553954" cy="1176654"/>
              </a:xfrm>
              <a:prstGeom prst="rect">
                <a:avLst/>
              </a:prstGeom>
              <a:solidFill>
                <a:srgbClr val="FFCCCC">
                  <a:alpha val="3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" name="Marcador de texto 2">
                <a:extLst>
                  <a:ext uri="{FF2B5EF4-FFF2-40B4-BE49-F238E27FC236}">
                    <a16:creationId xmlns:a16="http://schemas.microsoft.com/office/drawing/2014/main" id="{7AEC70DA-7610-CB1C-82F9-E0354FD6AD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7477" y="4523773"/>
                <a:ext cx="3343411" cy="902253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s-ES" sz="1400">
                    <a:solidFill>
                      <a:srgbClr val="002060"/>
                    </a:solidFill>
                  </a:rPr>
                  <a:t>La </a:t>
                </a:r>
                <a:r>
                  <a:rPr lang="es-ES" sz="1900" b="1">
                    <a:solidFill>
                      <a:srgbClr val="002060"/>
                    </a:solidFill>
                  </a:rPr>
                  <a:t>satisfacción </a:t>
                </a:r>
                <a:r>
                  <a:rPr lang="es-ES" sz="1400">
                    <a:solidFill>
                      <a:srgbClr val="002060"/>
                    </a:solidFill>
                  </a:rPr>
                  <a:t>del clínico y del paciente </a:t>
                </a:r>
                <a:r>
                  <a:rPr lang="es-ES" sz="1400" b="1">
                    <a:solidFill>
                      <a:srgbClr val="002060"/>
                    </a:solidFill>
                  </a:rPr>
                  <a:t>fue </a:t>
                </a:r>
                <a:r>
                  <a:rPr lang="es-ES" sz="1800" b="1">
                    <a:solidFill>
                      <a:srgbClr val="002060"/>
                    </a:solidFill>
                  </a:rPr>
                  <a:t>alta</a:t>
                </a:r>
                <a:r>
                  <a:rPr lang="es-ES" sz="1400" b="1">
                    <a:solidFill>
                      <a:srgbClr val="002060"/>
                    </a:solidFill>
                  </a:rPr>
                  <a:t> en la semana 8</a:t>
                </a:r>
                <a:r>
                  <a:rPr lang="es-ES" sz="1400" b="1" baseline="30000">
                    <a:solidFill>
                      <a:srgbClr val="002060"/>
                    </a:solidFill>
                  </a:rPr>
                  <a:t>1 </a:t>
                </a:r>
                <a:r>
                  <a:rPr lang="es-ES" sz="1400">
                    <a:solidFill>
                      <a:srgbClr val="002060"/>
                    </a:solidFill>
                  </a:rPr>
                  <a:t>y se mantuvo en el PROAK  </a:t>
                </a:r>
                <a:r>
                  <a:rPr lang="es-ES" sz="1400" b="1">
                    <a:solidFill>
                      <a:srgbClr val="002060"/>
                    </a:solidFill>
                  </a:rPr>
                  <a:t>hasta la semana 24</a:t>
                </a:r>
                <a:r>
                  <a:rPr lang="es-ES" sz="1400" b="1" baseline="30000">
                    <a:solidFill>
                      <a:srgbClr val="002060"/>
                    </a:solidFill>
                  </a:rPr>
                  <a:t>2</a:t>
                </a:r>
                <a:r>
                  <a:rPr lang="es-ES" sz="1400" baseline="30000">
                    <a:solidFill>
                      <a:srgbClr val="002060"/>
                    </a:solidFill>
                  </a:rPr>
                  <a:t>.</a:t>
                </a:r>
                <a:endParaRPr lang="es-ES" sz="1400" b="1" baseline="300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FCD89C5-3B8C-2CC5-EC0C-2F66A3C6B8AC}"/>
                </a:ext>
              </a:extLst>
            </p:cNvPr>
            <p:cNvSpPr txBox="1"/>
            <p:nvPr/>
          </p:nvSpPr>
          <p:spPr>
            <a:xfrm>
              <a:off x="8583952" y="843132"/>
              <a:ext cx="1203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GB" sz="1400">
                  <a:solidFill>
                    <a:srgbClr val="002855"/>
                  </a:solidFill>
                  <a:latin typeface="Arial"/>
                </a:rPr>
                <a:t>Semana 24</a:t>
              </a:r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3C80618B-89EB-BC40-30FE-BB12C05560A6}"/>
                </a:ext>
              </a:extLst>
            </p:cNvPr>
            <p:cNvGrpSpPr/>
            <p:nvPr/>
          </p:nvGrpSpPr>
          <p:grpSpPr>
            <a:xfrm>
              <a:off x="7004686" y="1424472"/>
              <a:ext cx="4193584" cy="2826211"/>
              <a:chOff x="17093437" y="7728130"/>
              <a:chExt cx="13269942" cy="8739467"/>
            </a:xfrm>
          </p:grpSpPr>
          <p:grpSp>
            <p:nvGrpSpPr>
              <p:cNvPr id="43" name="Group 22">
                <a:extLst>
                  <a:ext uri="{FF2B5EF4-FFF2-40B4-BE49-F238E27FC236}">
                    <a16:creationId xmlns:a16="http://schemas.microsoft.com/office/drawing/2014/main" id="{01CA5F9A-A6DD-EE3D-2EF3-F0C6A356F6A5}"/>
                  </a:ext>
                </a:extLst>
              </p:cNvPr>
              <p:cNvGrpSpPr/>
              <p:nvPr/>
            </p:nvGrpSpPr>
            <p:grpSpPr>
              <a:xfrm>
                <a:off x="17864491" y="7860893"/>
                <a:ext cx="12498888" cy="8574986"/>
                <a:chOff x="10244356" y="1569777"/>
                <a:chExt cx="5032020" cy="2846347"/>
              </a:xfrm>
            </p:grpSpPr>
            <p:graphicFrame>
              <p:nvGraphicFramePr>
                <p:cNvPr id="47" name="Chart 7">
                  <a:extLst>
                    <a:ext uri="{FF2B5EF4-FFF2-40B4-BE49-F238E27FC236}">
                      <a16:creationId xmlns:a16="http://schemas.microsoft.com/office/drawing/2014/main" id="{2E9A1E66-12A6-A27F-91E9-690E06ABAA0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389569768"/>
                    </p:ext>
                  </p:extLst>
                </p:nvPr>
              </p:nvGraphicFramePr>
              <p:xfrm>
                <a:off x="10244356" y="1569777"/>
                <a:ext cx="5032020" cy="254956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48" name="TextBox 95">
                  <a:extLst>
                    <a:ext uri="{FF2B5EF4-FFF2-40B4-BE49-F238E27FC236}">
                      <a16:creationId xmlns:a16="http://schemas.microsoft.com/office/drawing/2014/main" id="{25B5116A-6305-6A21-56B7-623255ECA0E3}"/>
                    </a:ext>
                  </a:extLst>
                </p:cNvPr>
                <p:cNvSpPr txBox="1"/>
                <p:nvPr/>
              </p:nvSpPr>
              <p:spPr>
                <a:xfrm>
                  <a:off x="11169275" y="4124712"/>
                  <a:ext cx="894895" cy="2914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1220048">
                    <a:defRPr/>
                  </a:pPr>
                  <a:r>
                    <a:rPr lang="en-US" sz="933" kern="0">
                      <a:solidFill>
                        <a:srgbClr val="6F6F6F"/>
                      </a:solidFill>
                      <a:latin typeface="Arial" panose="020B0604020202020204"/>
                    </a:rPr>
                    <a:t>N=275</a:t>
                  </a:r>
                </a:p>
              </p:txBody>
            </p:sp>
          </p:grpSp>
          <p:sp>
            <p:nvSpPr>
              <p:cNvPr id="44" name="TextBox 95">
                <a:extLst>
                  <a:ext uri="{FF2B5EF4-FFF2-40B4-BE49-F238E27FC236}">
                    <a16:creationId xmlns:a16="http://schemas.microsoft.com/office/drawing/2014/main" id="{DF9EEF7F-A352-1340-DB23-EFE7EB4D3C2D}"/>
                  </a:ext>
                </a:extLst>
              </p:cNvPr>
              <p:cNvSpPr txBox="1"/>
              <p:nvPr/>
            </p:nvSpPr>
            <p:spPr>
              <a:xfrm>
                <a:off x="23307610" y="15589680"/>
                <a:ext cx="2991365" cy="877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N=276</a:t>
                </a:r>
              </a:p>
            </p:txBody>
          </p:sp>
          <p:sp>
            <p:nvSpPr>
              <p:cNvPr id="45" name="TextBox 95">
                <a:extLst>
                  <a:ext uri="{FF2B5EF4-FFF2-40B4-BE49-F238E27FC236}">
                    <a16:creationId xmlns:a16="http://schemas.microsoft.com/office/drawing/2014/main" id="{5A50408B-5085-8784-B4F2-F575A3D3E917}"/>
                  </a:ext>
                </a:extLst>
              </p:cNvPr>
              <p:cNvSpPr txBox="1"/>
              <p:nvPr/>
            </p:nvSpPr>
            <p:spPr>
              <a:xfrm>
                <a:off x="26815570" y="15615803"/>
                <a:ext cx="2705868" cy="7510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N=276</a:t>
                </a:r>
              </a:p>
            </p:txBody>
          </p:sp>
          <p:sp>
            <p:nvSpPr>
              <p:cNvPr id="46" name="TextBox 25">
                <a:extLst>
                  <a:ext uri="{FF2B5EF4-FFF2-40B4-BE49-F238E27FC236}">
                    <a16:creationId xmlns:a16="http://schemas.microsoft.com/office/drawing/2014/main" id="{E6805541-8033-147B-D8CA-83323840E946}"/>
                  </a:ext>
                </a:extLst>
              </p:cNvPr>
              <p:cNvSpPr txBox="1"/>
              <p:nvPr/>
            </p:nvSpPr>
            <p:spPr>
              <a:xfrm rot="16200000">
                <a:off x="14024044" y="10797523"/>
                <a:ext cx="7680898" cy="1542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70">
                  <a:defRPr sz="28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5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TSQM-9 </a:t>
                </a:r>
                <a:r>
                  <a:rPr lang="es-ES" sz="105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Puntuación media del dominio en la semana </a:t>
                </a:r>
                <a:r>
                  <a:rPr lang="en-US" sz="105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</p:grp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DA725326-89E0-96F1-6922-242017EF07C9}"/>
                </a:ext>
              </a:extLst>
            </p:cNvPr>
            <p:cNvSpPr/>
            <p:nvPr/>
          </p:nvSpPr>
          <p:spPr>
            <a:xfrm>
              <a:off x="6783829" y="1145707"/>
              <a:ext cx="4539700" cy="32194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Flecha: a la derecha 6">
              <a:extLst>
                <a:ext uri="{FF2B5EF4-FFF2-40B4-BE49-F238E27FC236}">
                  <a16:creationId xmlns:a16="http://schemas.microsoft.com/office/drawing/2014/main" id="{E5FC1F81-EF96-2A2F-325A-E9CFA2F9A74F}"/>
                </a:ext>
              </a:extLst>
            </p:cNvPr>
            <p:cNvSpPr/>
            <p:nvPr/>
          </p:nvSpPr>
          <p:spPr>
            <a:xfrm>
              <a:off x="5650616" y="2367785"/>
              <a:ext cx="806705" cy="332917"/>
            </a:xfrm>
            <a:prstGeom prst="rightArrow">
              <a:avLst/>
            </a:prstGeom>
            <a:solidFill>
              <a:srgbClr val="B4E1D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564EE2D6-6B84-DDD3-78B2-63553943305A}"/>
                </a:ext>
              </a:extLst>
            </p:cNvPr>
            <p:cNvSpPr txBox="1"/>
            <p:nvPr/>
          </p:nvSpPr>
          <p:spPr>
            <a:xfrm>
              <a:off x="6017247" y="901311"/>
              <a:ext cx="1837324" cy="338554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>
                  <a:solidFill>
                    <a:schemeClr val="tx1">
                      <a:lumMod val="50000"/>
                    </a:schemeClr>
                  </a:solidFill>
                </a:rPr>
                <a:t>Estudio PROAK</a:t>
              </a:r>
              <a:r>
                <a:rPr lang="es-ES_tradnl" sz="1600" baseline="3000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lang="es-ES" sz="1600" baseline="300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6CD9464-620F-2EEF-C5C5-9795D73B601E}"/>
                </a:ext>
              </a:extLst>
            </p:cNvPr>
            <p:cNvSpPr/>
            <p:nvPr/>
          </p:nvSpPr>
          <p:spPr>
            <a:xfrm>
              <a:off x="9459498" y="1447020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12788BB3-87ED-27A3-8739-B2BE3E983878}"/>
                </a:ext>
              </a:extLst>
            </p:cNvPr>
            <p:cNvSpPr/>
            <p:nvPr/>
          </p:nvSpPr>
          <p:spPr>
            <a:xfrm>
              <a:off x="10484090" y="1437754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3496B5A8-BA83-E03A-C26C-6703E11C578B}"/>
                </a:ext>
              </a:extLst>
            </p:cNvPr>
            <p:cNvSpPr txBox="1"/>
            <p:nvPr/>
          </p:nvSpPr>
          <p:spPr>
            <a:xfrm>
              <a:off x="9279541" y="1434601"/>
              <a:ext cx="8686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002060"/>
                  </a:solidFill>
                </a:rPr>
                <a:t>Clínicos</a:t>
              </a:r>
              <a:endParaRPr lang="es-ES" sz="1200">
                <a:solidFill>
                  <a:srgbClr val="002060"/>
                </a:solidFill>
              </a:endParaRP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29D10F2D-D0DF-3FE1-15A4-CB7AC5F0C31D}"/>
                </a:ext>
              </a:extLst>
            </p:cNvPr>
            <p:cNvSpPr txBox="1"/>
            <p:nvPr/>
          </p:nvSpPr>
          <p:spPr>
            <a:xfrm>
              <a:off x="10357725" y="1428636"/>
              <a:ext cx="8674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002060"/>
                  </a:solidFill>
                </a:rPr>
                <a:t>Pacientes</a:t>
              </a:r>
              <a:endParaRPr lang="es-ES" sz="1200">
                <a:solidFill>
                  <a:srgbClr val="002060"/>
                </a:solidFill>
              </a:endParaRPr>
            </a:p>
          </p:txBody>
        </p: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D75966A0-5E1F-D7B6-6BEA-EE72CEA32F8A}"/>
                </a:ext>
              </a:extLst>
            </p:cNvPr>
            <p:cNvGrpSpPr/>
            <p:nvPr/>
          </p:nvGrpSpPr>
          <p:grpSpPr>
            <a:xfrm>
              <a:off x="7914174" y="3541479"/>
              <a:ext cx="3177410" cy="449855"/>
              <a:chOff x="2098347" y="3089394"/>
              <a:chExt cx="3177410" cy="449855"/>
            </a:xfrm>
          </p:grpSpPr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8281DA19-ECB2-1BA4-C4A2-C14AB6A70D39}"/>
                  </a:ext>
                </a:extLst>
              </p:cNvPr>
              <p:cNvSpPr txBox="1"/>
              <p:nvPr/>
            </p:nvSpPr>
            <p:spPr>
              <a:xfrm>
                <a:off x="2098347" y="3126945"/>
                <a:ext cx="10521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050">
                    <a:solidFill>
                      <a:srgbClr val="002060"/>
                    </a:solidFill>
                  </a:rPr>
                  <a:t>Efectividad</a:t>
                </a:r>
                <a:endParaRPr lang="es-ES" sz="1050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D30B5D73-DCB7-1CFE-3FE7-33C5E61593BF}"/>
                  </a:ext>
                </a:extLst>
              </p:cNvPr>
              <p:cNvSpPr txBox="1"/>
              <p:nvPr/>
            </p:nvSpPr>
            <p:spPr>
              <a:xfrm>
                <a:off x="3037513" y="3089394"/>
                <a:ext cx="1177880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050">
                    <a:solidFill>
                      <a:srgbClr val="002060"/>
                    </a:solidFill>
                  </a:rPr>
                  <a:t>Conveniencia de uso</a:t>
                </a:r>
                <a:endParaRPr lang="es-ES" sz="1050">
                  <a:solidFill>
                    <a:srgbClr val="002060"/>
                  </a:solidFill>
                </a:endParaRPr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9B82F748-A5F1-6EB1-01F0-00984C6631BA}"/>
                  </a:ext>
                </a:extLst>
              </p:cNvPr>
              <p:cNvSpPr txBox="1"/>
              <p:nvPr/>
            </p:nvSpPr>
            <p:spPr>
              <a:xfrm>
                <a:off x="4097877" y="3123751"/>
                <a:ext cx="1177880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050">
                    <a:solidFill>
                      <a:srgbClr val="002060"/>
                    </a:solidFill>
                  </a:rPr>
                  <a:t>Satisfacción global</a:t>
                </a:r>
                <a:endParaRPr lang="es-ES" sz="1050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22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A696-DE22-9457-ACBE-1807DAA1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38B54C3A-1FDA-BF80-A721-D500523548CB}"/>
              </a:ext>
            </a:extLst>
          </p:cNvPr>
          <p:cNvSpPr/>
          <p:nvPr/>
        </p:nvSpPr>
        <p:spPr>
          <a:xfrm>
            <a:off x="310171" y="955801"/>
            <a:ext cx="6228762" cy="488226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542C40F-10A4-2D30-89A8-0E07AD825EDA}"/>
              </a:ext>
            </a:extLst>
          </p:cNvPr>
          <p:cNvSpPr txBox="1"/>
          <p:nvPr/>
        </p:nvSpPr>
        <p:spPr>
          <a:xfrm>
            <a:off x="2932788" y="669795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8</a:t>
            </a:r>
            <a:endParaRPr lang="es-ES" sz="1400">
              <a:solidFill>
                <a:srgbClr val="002060"/>
              </a:solidFill>
              <a:latin typeface="Arial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D6802321-262D-2855-063C-4A73FE6921F5}"/>
              </a:ext>
            </a:extLst>
          </p:cNvPr>
          <p:cNvGrpSpPr/>
          <p:nvPr/>
        </p:nvGrpSpPr>
        <p:grpSpPr>
          <a:xfrm>
            <a:off x="1290660" y="1333757"/>
            <a:ext cx="4549452" cy="2260432"/>
            <a:chOff x="1462747" y="1366222"/>
            <a:chExt cx="3992656" cy="1942693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36072D8-2646-C841-A42F-CEE229CEA62A}"/>
                </a:ext>
              </a:extLst>
            </p:cNvPr>
            <p:cNvGrpSpPr/>
            <p:nvPr/>
          </p:nvGrpSpPr>
          <p:grpSpPr>
            <a:xfrm>
              <a:off x="1654525" y="1418613"/>
              <a:ext cx="3800878" cy="1847886"/>
              <a:chOff x="330143" y="2784091"/>
              <a:chExt cx="3090294" cy="1553194"/>
            </a:xfrm>
          </p:grpSpPr>
          <p:graphicFrame>
            <p:nvGraphicFramePr>
              <p:cNvPr id="9" name="Content Placeholder 8">
                <a:extLst>
                  <a:ext uri="{FF2B5EF4-FFF2-40B4-BE49-F238E27FC236}">
                    <a16:creationId xmlns:a16="http://schemas.microsoft.com/office/drawing/2014/main" id="{05822B6F-32A7-5993-A1CD-2FA0C1DAA71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44812022"/>
                  </p:ext>
                </p:extLst>
              </p:nvPr>
            </p:nvGraphicFramePr>
            <p:xfrm>
              <a:off x="330143" y="2784091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0" name="TextBox 95">
                <a:extLst>
                  <a:ext uri="{FF2B5EF4-FFF2-40B4-BE49-F238E27FC236}">
                    <a16:creationId xmlns:a16="http://schemas.microsoft.com/office/drawing/2014/main" id="{596919A8-3D78-3D21-7627-31F710C8EB0D}"/>
                  </a:ext>
                </a:extLst>
              </p:cNvPr>
              <p:cNvSpPr txBox="1"/>
              <p:nvPr/>
            </p:nvSpPr>
            <p:spPr>
              <a:xfrm>
                <a:off x="356761" y="4075822"/>
                <a:ext cx="570107" cy="19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89F400E1-1C1F-139B-9305-61EFA89E5E65}"/>
                </a:ext>
              </a:extLst>
            </p:cNvPr>
            <p:cNvSpPr txBox="1"/>
            <p:nvPr/>
          </p:nvSpPr>
          <p:spPr>
            <a:xfrm rot="16200000">
              <a:off x="721127" y="2107842"/>
              <a:ext cx="1847886" cy="36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0DCC583F-2456-F816-B9C2-907993551C23}"/>
                </a:ext>
              </a:extLst>
            </p:cNvPr>
            <p:cNvSpPr/>
            <p:nvPr/>
          </p:nvSpPr>
          <p:spPr>
            <a:xfrm>
              <a:off x="2223921" y="1460001"/>
              <a:ext cx="1014249" cy="18489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2" name="Marcador de texto 1">
            <a:extLst>
              <a:ext uri="{FF2B5EF4-FFF2-40B4-BE49-F238E27FC236}">
                <a16:creationId xmlns:a16="http://schemas.microsoft.com/office/drawing/2014/main" id="{F6211E97-DA24-256C-7065-18FB85D7A48D}"/>
              </a:ext>
            </a:extLst>
          </p:cNvPr>
          <p:cNvSpPr txBox="1">
            <a:spLocks/>
          </p:cNvSpPr>
          <p:nvPr/>
        </p:nvSpPr>
        <p:spPr>
          <a:xfrm>
            <a:off x="33679" y="11274"/>
            <a:ext cx="9747530" cy="40782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8C93"/>
                </a:solidFill>
              </a:rPr>
              <a:t>EPQ – </a:t>
            </a:r>
            <a:r>
              <a:rPr lang="es-ES" sz="2400">
                <a:solidFill>
                  <a:srgbClr val="002060"/>
                </a:solidFill>
              </a:rPr>
              <a:t>Apariencia general tras tratamiento con tirbanibulina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16E707-536B-89CA-7746-7A2ED9FD490F}"/>
              </a:ext>
            </a:extLst>
          </p:cNvPr>
          <p:cNvSpPr txBox="1"/>
          <p:nvPr/>
        </p:nvSpPr>
        <p:spPr>
          <a:xfrm>
            <a:off x="500596" y="1022893"/>
            <a:ext cx="1730676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7B3DDD00-6A38-7715-CD81-8D0ED28E92E2}"/>
              </a:ext>
            </a:extLst>
          </p:cNvPr>
          <p:cNvGrpSpPr/>
          <p:nvPr/>
        </p:nvGrpSpPr>
        <p:grpSpPr>
          <a:xfrm>
            <a:off x="571430" y="4527430"/>
            <a:ext cx="5910941" cy="904371"/>
            <a:chOff x="759921" y="5626077"/>
            <a:chExt cx="15942442" cy="3636000"/>
          </a:xfrm>
        </p:grpSpPr>
        <p:graphicFrame>
          <p:nvGraphicFramePr>
            <p:cNvPr id="24" name="Chart 31">
              <a:extLst>
                <a:ext uri="{FF2B5EF4-FFF2-40B4-BE49-F238E27FC236}">
                  <a16:creationId xmlns:a16="http://schemas.microsoft.com/office/drawing/2014/main" id="{822F2B51-788B-FD95-4CC1-DA667C9AF7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1916086"/>
                </p:ext>
              </p:extLst>
            </p:nvPr>
          </p:nvGraphicFramePr>
          <p:xfrm>
            <a:off x="759921" y="5626077"/>
            <a:ext cx="15942442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D0D9444D-550D-7BAB-D4D6-8D87A0A5F49F}"/>
                </a:ext>
              </a:extLst>
            </p:cNvPr>
            <p:cNvSpPr txBox="1"/>
            <p:nvPr/>
          </p:nvSpPr>
          <p:spPr>
            <a:xfrm>
              <a:off x="835200" y="8442351"/>
              <a:ext cx="1674499" cy="74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" sz="10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FC389D-5D2A-7CA5-1C81-023EB1038ED2}"/>
              </a:ext>
            </a:extLst>
          </p:cNvPr>
          <p:cNvSpPr txBox="1"/>
          <p:nvPr/>
        </p:nvSpPr>
        <p:spPr>
          <a:xfrm>
            <a:off x="448539" y="3906470"/>
            <a:ext cx="1873048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9E09DFE8-9476-8FC8-6524-352DB94DC7C1}"/>
              </a:ext>
            </a:extLst>
          </p:cNvPr>
          <p:cNvSpPr/>
          <p:nvPr/>
        </p:nvSpPr>
        <p:spPr>
          <a:xfrm>
            <a:off x="571430" y="4557304"/>
            <a:ext cx="3767586" cy="625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A4AA74-4023-8EA7-8B77-FABE457534BF}"/>
              </a:ext>
            </a:extLst>
          </p:cNvPr>
          <p:cNvSpPr txBox="1"/>
          <p:nvPr/>
        </p:nvSpPr>
        <p:spPr>
          <a:xfrm>
            <a:off x="8974238" y="669795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ES_tradnl" sz="1400">
                <a:solidFill>
                  <a:srgbClr val="002060"/>
                </a:solidFill>
                <a:latin typeface="Arial"/>
              </a:rPr>
              <a:t>Semana 24</a:t>
            </a:r>
            <a:endParaRPr lang="es-ES" sz="1400" baseline="30000">
              <a:solidFill>
                <a:srgbClr val="002060"/>
              </a:solidFill>
              <a:latin typeface="Arial"/>
            </a:endParaRP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26DD4BD4-83E0-5C4D-4E9D-94426508884D}"/>
              </a:ext>
            </a:extLst>
          </p:cNvPr>
          <p:cNvGrpSpPr/>
          <p:nvPr/>
        </p:nvGrpSpPr>
        <p:grpSpPr>
          <a:xfrm>
            <a:off x="7038032" y="1187680"/>
            <a:ext cx="4774350" cy="2783235"/>
            <a:chOff x="7109714" y="1155421"/>
            <a:chExt cx="3910997" cy="184788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18B156C-146F-C98B-5846-5342BFF77768}"/>
                </a:ext>
              </a:extLst>
            </p:cNvPr>
            <p:cNvGrpSpPr/>
            <p:nvPr/>
          </p:nvGrpSpPr>
          <p:grpSpPr>
            <a:xfrm>
              <a:off x="7218342" y="1155421"/>
              <a:ext cx="3802369" cy="1847886"/>
              <a:chOff x="3648126" y="2754725"/>
              <a:chExt cx="3090294" cy="1553194"/>
            </a:xfrm>
          </p:grpSpPr>
          <p:graphicFrame>
            <p:nvGraphicFramePr>
              <p:cNvPr id="12" name="Content Placeholder 8">
                <a:extLst>
                  <a:ext uri="{FF2B5EF4-FFF2-40B4-BE49-F238E27FC236}">
                    <a16:creationId xmlns:a16="http://schemas.microsoft.com/office/drawing/2014/main" id="{40F66902-F1FE-FF9E-6439-4E0775BEF0C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28188111"/>
                  </p:ext>
                </p:extLst>
              </p:nvPr>
            </p:nvGraphicFramePr>
            <p:xfrm>
              <a:off x="3648126" y="2754725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3" name="TextBox 95">
                <a:extLst>
                  <a:ext uri="{FF2B5EF4-FFF2-40B4-BE49-F238E27FC236}">
                    <a16:creationId xmlns:a16="http://schemas.microsoft.com/office/drawing/2014/main" id="{04C3D303-7BBB-96B2-B55A-01ADF1AB8E31}"/>
                  </a:ext>
                </a:extLst>
              </p:cNvPr>
              <p:cNvSpPr txBox="1"/>
              <p:nvPr/>
            </p:nvSpPr>
            <p:spPr>
              <a:xfrm>
                <a:off x="3794871" y="4067960"/>
                <a:ext cx="570107" cy="17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N=274</a:t>
                </a:r>
              </a:p>
            </p:txBody>
          </p:sp>
        </p:grp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4F16ED84-F083-CF80-65F3-3F8A4D503483}"/>
                </a:ext>
              </a:extLst>
            </p:cNvPr>
            <p:cNvSpPr txBox="1"/>
            <p:nvPr/>
          </p:nvSpPr>
          <p:spPr>
            <a:xfrm rot="16200000">
              <a:off x="6529464" y="1907164"/>
              <a:ext cx="1500863" cy="34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05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05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66EC21DF-CE2D-1F43-8ADF-D225EC09320C}"/>
                </a:ext>
              </a:extLst>
            </p:cNvPr>
            <p:cNvSpPr/>
            <p:nvPr/>
          </p:nvSpPr>
          <p:spPr>
            <a:xfrm>
              <a:off x="7816768" y="1344260"/>
              <a:ext cx="1008993" cy="1598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D847281-9C2D-1FA1-B15E-99A9640184E4}"/>
              </a:ext>
            </a:extLst>
          </p:cNvPr>
          <p:cNvGrpSpPr/>
          <p:nvPr/>
        </p:nvGrpSpPr>
        <p:grpSpPr>
          <a:xfrm>
            <a:off x="7534293" y="4205904"/>
            <a:ext cx="3988916" cy="1591856"/>
            <a:chOff x="7511143" y="3721824"/>
            <a:chExt cx="3988916" cy="2116238"/>
          </a:xfrm>
        </p:grpSpPr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5B7855AB-95A8-9EFD-B5E6-D70D4D23584D}"/>
                </a:ext>
              </a:extLst>
            </p:cNvPr>
            <p:cNvSpPr/>
            <p:nvPr/>
          </p:nvSpPr>
          <p:spPr>
            <a:xfrm>
              <a:off x="7511143" y="3721824"/>
              <a:ext cx="3988916" cy="211623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11A477D-C18C-BA08-D1F0-05A3275EE5B5}"/>
                </a:ext>
              </a:extLst>
            </p:cNvPr>
            <p:cNvSpPr txBox="1"/>
            <p:nvPr/>
          </p:nvSpPr>
          <p:spPr>
            <a:xfrm>
              <a:off x="7679887" y="3816404"/>
              <a:ext cx="3646714" cy="1387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s-ES" sz="1200" i="0">
                  <a:solidFill>
                    <a:srgbClr val="002060"/>
                  </a:solidFill>
                  <a:effectLst/>
                </a:rPr>
                <a:t>Más del </a:t>
              </a:r>
              <a:r>
                <a:rPr lang="es-ES" b="1" i="0">
                  <a:solidFill>
                    <a:srgbClr val="002060"/>
                  </a:solidFill>
                  <a:effectLst/>
                </a:rPr>
                <a:t>91%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médicos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y del </a:t>
              </a:r>
              <a:r>
                <a:rPr lang="es-ES" b="1" i="0">
                  <a:solidFill>
                    <a:srgbClr val="002060"/>
                  </a:solidFill>
                  <a:effectLst/>
                </a:rPr>
                <a:t>84%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pacientes </a:t>
              </a:r>
              <a:r>
                <a:rPr lang="es-ES" sz="1200" b="0" i="0">
                  <a:solidFill>
                    <a:srgbClr val="002060"/>
                  </a:solidFill>
                  <a:effectLst/>
                </a:rPr>
                <a:t>calificaron la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apariencia general </a:t>
              </a:r>
              <a:r>
                <a:rPr lang="es-ES" sz="1200" b="0" i="0">
                  <a:solidFill>
                    <a:srgbClr val="002060"/>
                  </a:solidFill>
                  <a:effectLst/>
                </a:rPr>
                <a:t>de la piel como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mucho/algo mejorada </a:t>
              </a:r>
              <a:r>
                <a:rPr lang="es-ES" sz="1200" u="sng">
                  <a:solidFill>
                    <a:srgbClr val="002855"/>
                  </a:solidFill>
                  <a:latin typeface="Arial"/>
                </a:rPr>
                <a:t>en la semana 8</a:t>
              </a:r>
              <a:r>
                <a:rPr lang="es-ES" sz="1200" u="sng" baseline="30000">
                  <a:solidFill>
                    <a:srgbClr val="002855"/>
                  </a:solidFill>
                  <a:latin typeface="Arial"/>
                </a:rPr>
                <a:t>1</a:t>
              </a:r>
              <a:r>
                <a:rPr lang="es-ES" sz="1200" u="sng">
                  <a:solidFill>
                    <a:srgbClr val="002855"/>
                  </a:solidFill>
                  <a:latin typeface="Arial"/>
                </a:rPr>
                <a:t> y se mantuvo </a:t>
              </a:r>
              <a:r>
                <a:rPr lang="es-ES" sz="1200">
                  <a:solidFill>
                    <a:srgbClr val="002855"/>
                  </a:solidFill>
                  <a:latin typeface="Arial"/>
                </a:rPr>
                <a:t>en el PROAK en un 85 y 78 % respectivamente </a:t>
              </a:r>
              <a:r>
                <a:rPr lang="es-ES" sz="1200" u="sng">
                  <a:solidFill>
                    <a:srgbClr val="002855"/>
                  </a:solidFill>
                  <a:latin typeface="Arial"/>
                </a:rPr>
                <a:t>hasta la semana 24</a:t>
              </a:r>
              <a:r>
                <a:rPr lang="es-ES" sz="1200" u="sng" baseline="30000">
                  <a:solidFill>
                    <a:srgbClr val="002855"/>
                  </a:solidFill>
                  <a:latin typeface="Arial"/>
                </a:rPr>
                <a:t>3</a:t>
              </a:r>
              <a:r>
                <a:rPr lang="es-ES" sz="1200" u="sng">
                  <a:solidFill>
                    <a:srgbClr val="002855"/>
                  </a:solidFill>
                  <a:latin typeface="Arial"/>
                </a:rPr>
                <a:t>.</a:t>
              </a:r>
              <a:endParaRPr lang="es-ES"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B399BCE-A3B1-2EA3-6132-D400E77C0E9C}"/>
              </a:ext>
            </a:extLst>
          </p:cNvPr>
          <p:cNvSpPr txBox="1"/>
          <p:nvPr/>
        </p:nvSpPr>
        <p:spPr>
          <a:xfrm>
            <a:off x="1737887" y="6195970"/>
            <a:ext cx="8310353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609570"/>
            <a:r>
              <a:rPr lang="en-US" sz="790">
                <a:solidFill>
                  <a:schemeClr val="bg1">
                    <a:lumMod val="65000"/>
                  </a:schemeClr>
                </a:solidFill>
              </a:rPr>
              <a:t>EPQ, </a:t>
            </a:r>
            <a:r>
              <a:rPr lang="fr-FR" sz="790">
                <a:solidFill>
                  <a:schemeClr val="bg1">
                    <a:lumMod val="65000"/>
                  </a:schemeClr>
                </a:solidFill>
              </a:rPr>
              <a:t>Expert Panel Questionnaire</a:t>
            </a:r>
          </a:p>
          <a:p>
            <a:pPr algn="just" defTabSz="609570">
              <a:spcAft>
                <a:spcPts val="267"/>
              </a:spcAft>
            </a:pPr>
            <a:r>
              <a:rPr lang="en-US" sz="790">
                <a:solidFill>
                  <a:schemeClr val="bg1">
                    <a:lumMod val="65000"/>
                  </a:schemeClr>
                </a:solidFill>
              </a:rPr>
              <a:t>Adapted from:</a:t>
            </a:r>
            <a:r>
              <a:rPr lang="en-US" sz="790">
                <a:solidFill>
                  <a:srgbClr val="002060"/>
                </a:solidFill>
              </a:rPr>
              <a:t> </a:t>
            </a:r>
            <a:r>
              <a:rPr lang="es-ES" sz="790" b="1" i="0">
                <a:solidFill>
                  <a:srgbClr val="002060"/>
                </a:solidFill>
                <a:effectLst/>
              </a:rPr>
              <a:t>1. </a:t>
            </a:r>
            <a:r>
              <a:rPr lang="es-ES" sz="79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9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79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9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90" b="1" i="0">
                <a:solidFill>
                  <a:srgbClr val="002060"/>
                </a:solidFill>
                <a:effectLst/>
              </a:rPr>
              <a:t>2.</a:t>
            </a:r>
            <a:r>
              <a:rPr lang="en-US" sz="790" b="1">
                <a:solidFill>
                  <a:srgbClr val="002060"/>
                </a:solidFill>
              </a:rPr>
              <a:t> </a:t>
            </a:r>
            <a:r>
              <a:rPr lang="es-ES" sz="79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90" b="0" i="0">
                <a:solidFill>
                  <a:srgbClr val="A6A6A6"/>
                </a:solidFill>
                <a:effectLst/>
              </a:rPr>
              <a:t>- and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9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90" b="0" i="0">
                <a:solidFill>
                  <a:srgbClr val="A6A6A6"/>
                </a:solidFill>
                <a:effectLst/>
              </a:rPr>
              <a:t>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9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9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9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9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90" b="0">
                <a:solidFill>
                  <a:srgbClr val="A6A6A6"/>
                </a:solidFill>
                <a:effectLst/>
              </a:rPr>
              <a:t>SKIN </a:t>
            </a:r>
            <a:r>
              <a:rPr lang="es-ES" sz="79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90" b="0">
                <a:solidFill>
                  <a:srgbClr val="A6A6A6"/>
                </a:solidFill>
                <a:effectLst/>
              </a:rPr>
              <a:t> </a:t>
            </a:r>
            <a:r>
              <a:rPr lang="es-ES" sz="79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90" b="0">
                <a:solidFill>
                  <a:srgbClr val="A6A6A6"/>
                </a:solidFill>
                <a:effectLst/>
              </a:rPr>
              <a:t> </a:t>
            </a:r>
            <a:r>
              <a:rPr lang="es-ES" sz="79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90" b="0">
                <a:solidFill>
                  <a:srgbClr val="A6A6A6"/>
                </a:solidFill>
                <a:effectLst/>
              </a:rPr>
              <a:t> </a:t>
            </a:r>
            <a:r>
              <a:rPr lang="es-ES" sz="79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90" b="0">
                <a:solidFill>
                  <a:srgbClr val="A6A6A6"/>
                </a:solidFill>
                <a:effectLst/>
              </a:rPr>
              <a:t> Medicine</a:t>
            </a:r>
            <a:r>
              <a:rPr lang="es-ES" sz="790">
                <a:solidFill>
                  <a:srgbClr val="A6A6A6"/>
                </a:solidFill>
              </a:rPr>
              <a:t>. </a:t>
            </a:r>
            <a:r>
              <a:rPr lang="es-ES" sz="79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90" b="0" i="1">
                <a:solidFill>
                  <a:srgbClr val="A6A6A6"/>
                </a:solidFill>
                <a:effectLst/>
              </a:rPr>
              <a:t>7</a:t>
            </a:r>
            <a:r>
              <a:rPr lang="es-ES" sz="790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_tradnl" sz="790" b="1">
                <a:solidFill>
                  <a:srgbClr val="002060"/>
                </a:solidFill>
                <a:latin typeface="Arial"/>
                <a:ea typeface="+mn-ea"/>
              </a:rPr>
              <a:t>3</a:t>
            </a:r>
            <a:r>
              <a:rPr lang="es-ES_tradnl" sz="79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</a:rPr>
              <a:t>.</a:t>
            </a:r>
            <a:r>
              <a:rPr kumimoji="0" lang="es-ES_tradnl" sz="79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79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79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79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79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79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AE58C7-9F97-2AC8-2410-5C6AAB283E52}"/>
              </a:ext>
            </a:extLst>
          </p:cNvPr>
          <p:cNvSpPr txBox="1"/>
          <p:nvPr/>
        </p:nvSpPr>
        <p:spPr>
          <a:xfrm>
            <a:off x="6671541" y="1000961"/>
            <a:ext cx="1916874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8572A09-64BE-CBC1-5923-32602C9FD625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1F9B50A-1CB4-A48E-523C-F268A1981165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Gráfico 17" descr="Mano abierta con planta contorno">
              <a:extLst>
                <a:ext uri="{FF2B5EF4-FFF2-40B4-BE49-F238E27FC236}">
                  <a16:creationId xmlns:a16="http://schemas.microsoft.com/office/drawing/2014/main" id="{733D8AFC-EB03-BDC2-EBC6-940B6B17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6B61FA4-1C6E-C5A3-852F-CB2BEFFBB612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C92F9DC-5E12-8E20-7227-70CF65DEE196}"/>
              </a:ext>
            </a:extLst>
          </p:cNvPr>
          <p:cNvGrpSpPr/>
          <p:nvPr/>
        </p:nvGrpSpPr>
        <p:grpSpPr>
          <a:xfrm>
            <a:off x="2205257" y="3145205"/>
            <a:ext cx="3514355" cy="268307"/>
            <a:chOff x="2192872" y="3241462"/>
            <a:chExt cx="3235285" cy="527223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FB34341-27ED-E744-01D5-493911458B8A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Mucho/Algo mejor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6F89544-EAEE-FDDF-E59C-7EC8236A9B12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Sin cambio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4CF1151-18E4-AF58-4860-625DB341F569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Mucho/Algo peor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AFF60A04-EEE4-0F7C-13A1-F92FA4ED54B5}"/>
              </a:ext>
            </a:extLst>
          </p:cNvPr>
          <p:cNvGrpSpPr/>
          <p:nvPr/>
        </p:nvGrpSpPr>
        <p:grpSpPr>
          <a:xfrm>
            <a:off x="7990662" y="3413512"/>
            <a:ext cx="3514355" cy="268307"/>
            <a:chOff x="2192872" y="3241462"/>
            <a:chExt cx="3235285" cy="527223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8089D58E-2A62-ABFB-4C3B-C8EFF31971EA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Mucho/Algo mejor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A2536EEB-25BF-DE33-FA99-D5C8ACCDE6A2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Sin cambio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56B80C0-3457-FEAF-9D5D-0ECBE0A8DCF7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Mucho/Algo peor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AA418CBC-1357-FEF1-2243-6E2D2C31A703}"/>
              </a:ext>
            </a:extLst>
          </p:cNvPr>
          <p:cNvGrpSpPr/>
          <p:nvPr/>
        </p:nvGrpSpPr>
        <p:grpSpPr>
          <a:xfrm>
            <a:off x="5416700" y="4545259"/>
            <a:ext cx="1238938" cy="732797"/>
            <a:chOff x="5416700" y="4545259"/>
            <a:chExt cx="1238938" cy="732797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956CC073-942C-CA04-119C-E5FDF07BA775}"/>
                </a:ext>
              </a:extLst>
            </p:cNvPr>
            <p:cNvSpPr/>
            <p:nvPr/>
          </p:nvSpPr>
          <p:spPr>
            <a:xfrm>
              <a:off x="5594841" y="4583573"/>
              <a:ext cx="829108" cy="694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A1FF75C-5A76-93CF-0D68-EA541A7A64AE}"/>
                </a:ext>
              </a:extLst>
            </p:cNvPr>
            <p:cNvSpPr txBox="1"/>
            <p:nvPr/>
          </p:nvSpPr>
          <p:spPr>
            <a:xfrm>
              <a:off x="5524678" y="4545259"/>
              <a:ext cx="1126437" cy="198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_tradnl" sz="860">
                  <a:solidFill>
                    <a:srgbClr val="002060"/>
                  </a:solidFill>
                </a:rPr>
                <a:t>Mucho/Algo mejor</a:t>
              </a:r>
              <a:endParaRPr lang="es-ES" sz="860">
                <a:solidFill>
                  <a:srgbClr val="002060"/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CCE554C7-A29D-E7CC-75AA-F0CE5BF912EC}"/>
                </a:ext>
              </a:extLst>
            </p:cNvPr>
            <p:cNvSpPr txBox="1"/>
            <p:nvPr/>
          </p:nvSpPr>
          <p:spPr>
            <a:xfrm>
              <a:off x="5513269" y="4752820"/>
              <a:ext cx="7985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60">
                  <a:solidFill>
                    <a:srgbClr val="002060"/>
                  </a:solidFill>
                </a:rPr>
                <a:t>Sin cambio</a:t>
              </a:r>
              <a:endParaRPr lang="es-ES" sz="860">
                <a:solidFill>
                  <a:srgbClr val="002060"/>
                </a:solidFill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561C109-D4BD-FCCF-CFC8-09A01CFE9B4F}"/>
                </a:ext>
              </a:extLst>
            </p:cNvPr>
            <p:cNvSpPr txBox="1"/>
            <p:nvPr/>
          </p:nvSpPr>
          <p:spPr>
            <a:xfrm>
              <a:off x="5416700" y="5015978"/>
              <a:ext cx="12389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60">
                  <a:solidFill>
                    <a:srgbClr val="002060"/>
                  </a:solidFill>
                </a:rPr>
                <a:t>Mucho/algo peor</a:t>
              </a:r>
              <a:endParaRPr lang="es-ES" sz="860">
                <a:solidFill>
                  <a:srgbClr val="002060"/>
                </a:solidFill>
              </a:endParaRPr>
            </a:p>
          </p:txBody>
        </p:sp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5CF4D3A-BBB1-A804-E35A-F1CA3211E5E7}"/>
              </a:ext>
            </a:extLst>
          </p:cNvPr>
          <p:cNvSpPr/>
          <p:nvPr/>
        </p:nvSpPr>
        <p:spPr>
          <a:xfrm>
            <a:off x="4234040" y="1385352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8F1F5D6-8D75-90FA-727E-BBC899DC37E0}"/>
              </a:ext>
            </a:extLst>
          </p:cNvPr>
          <p:cNvSpPr/>
          <p:nvPr/>
        </p:nvSpPr>
        <p:spPr>
          <a:xfrm>
            <a:off x="5131307" y="1399236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219B23C-047B-3B62-A389-6B3CA655E312}"/>
              </a:ext>
            </a:extLst>
          </p:cNvPr>
          <p:cNvSpPr txBox="1"/>
          <p:nvPr/>
        </p:nvSpPr>
        <p:spPr>
          <a:xfrm>
            <a:off x="4110885" y="1362665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80E9F29-055B-C012-33EA-E3FC4EB74864}"/>
              </a:ext>
            </a:extLst>
          </p:cNvPr>
          <p:cNvSpPr txBox="1"/>
          <p:nvPr/>
        </p:nvSpPr>
        <p:spPr>
          <a:xfrm>
            <a:off x="5028092" y="1366968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E5C6367-97BA-B0FE-3E01-A9493ACB2295}"/>
              </a:ext>
            </a:extLst>
          </p:cNvPr>
          <p:cNvGrpSpPr/>
          <p:nvPr/>
        </p:nvGrpSpPr>
        <p:grpSpPr>
          <a:xfrm>
            <a:off x="10066072" y="1217541"/>
            <a:ext cx="1823153" cy="282147"/>
            <a:chOff x="10066072" y="1217541"/>
            <a:chExt cx="1823153" cy="282147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EBFF09F2-35A1-1E71-8FD8-F35E18F7B46E}"/>
                </a:ext>
              </a:extLst>
            </p:cNvPr>
            <p:cNvSpPr/>
            <p:nvPr/>
          </p:nvSpPr>
          <p:spPr>
            <a:xfrm>
              <a:off x="10192471" y="1217541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AEB5062-6FA0-43AF-64B5-88341CAAD988}"/>
                </a:ext>
              </a:extLst>
            </p:cNvPr>
            <p:cNvSpPr/>
            <p:nvPr/>
          </p:nvSpPr>
          <p:spPr>
            <a:xfrm>
              <a:off x="11098882" y="1231425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1A9CCF48-7A50-B672-BC7A-64F7A83D3C82}"/>
                </a:ext>
              </a:extLst>
            </p:cNvPr>
            <p:cNvSpPr txBox="1"/>
            <p:nvPr/>
          </p:nvSpPr>
          <p:spPr>
            <a:xfrm>
              <a:off x="10066072" y="1222689"/>
              <a:ext cx="7722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002060"/>
                  </a:solidFill>
                </a:rPr>
                <a:t>Clínicos</a:t>
              </a:r>
              <a:endParaRPr lang="es-ES" sz="1200">
                <a:solidFill>
                  <a:srgbClr val="002060"/>
                </a:solidFill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825C5F1B-7D14-0FBB-AF54-1784DF04C388}"/>
                </a:ext>
              </a:extLst>
            </p:cNvPr>
            <p:cNvSpPr txBox="1"/>
            <p:nvPr/>
          </p:nvSpPr>
          <p:spPr>
            <a:xfrm>
              <a:off x="11021823" y="1219906"/>
              <a:ext cx="8674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solidFill>
                    <a:srgbClr val="002060"/>
                  </a:solidFill>
                </a:rPr>
                <a:t>Pacientes</a:t>
              </a:r>
              <a:endParaRPr lang="es-ES" sz="1200">
                <a:solidFill>
                  <a:srgbClr val="002060"/>
                </a:solidFill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9F4BEC2-E171-EFD7-DC23-3FA0C8A12ACD}"/>
              </a:ext>
            </a:extLst>
          </p:cNvPr>
          <p:cNvSpPr txBox="1"/>
          <p:nvPr/>
        </p:nvSpPr>
        <p:spPr>
          <a:xfrm>
            <a:off x="623275" y="4578311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0000"/>
                </a:solidFill>
              </a:rPr>
              <a:t>Clínicos</a:t>
            </a:r>
            <a:endParaRPr lang="es-ES" sz="1050">
              <a:solidFill>
                <a:srgbClr val="00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7C169DD-8494-3809-ECBF-3CE92D49907D}"/>
              </a:ext>
            </a:extLst>
          </p:cNvPr>
          <p:cNvSpPr txBox="1"/>
          <p:nvPr/>
        </p:nvSpPr>
        <p:spPr>
          <a:xfrm>
            <a:off x="553621" y="4930814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chemeClr val="tx1">
                    <a:lumMod val="50000"/>
                  </a:schemeClr>
                </a:solidFill>
              </a:rPr>
              <a:t>Pacientes</a:t>
            </a:r>
            <a:endParaRPr lang="es-ES" sz="105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91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77B3-B2D3-A394-85C3-D92B67E6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8AAB6184-116B-4A59-5B93-3BD8FA57C590}"/>
              </a:ext>
            </a:extLst>
          </p:cNvPr>
          <p:cNvGrpSpPr/>
          <p:nvPr/>
        </p:nvGrpSpPr>
        <p:grpSpPr>
          <a:xfrm>
            <a:off x="1824156" y="1766490"/>
            <a:ext cx="4183576" cy="2493568"/>
            <a:chOff x="881395" y="1759378"/>
            <a:chExt cx="4000997" cy="2305433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D4959DE-0337-9B76-0009-3BEA8D4DED22}"/>
                </a:ext>
              </a:extLst>
            </p:cNvPr>
            <p:cNvGrpSpPr/>
            <p:nvPr/>
          </p:nvGrpSpPr>
          <p:grpSpPr>
            <a:xfrm>
              <a:off x="1016136" y="1759378"/>
              <a:ext cx="3866256" cy="2305433"/>
              <a:chOff x="385700" y="1339676"/>
              <a:chExt cx="3788550" cy="2464148"/>
            </a:xfrm>
          </p:grpSpPr>
          <p:graphicFrame>
            <p:nvGraphicFramePr>
              <p:cNvPr id="13" name="Chart 7">
                <a:extLst>
                  <a:ext uri="{FF2B5EF4-FFF2-40B4-BE49-F238E27FC236}">
                    <a16:creationId xmlns:a16="http://schemas.microsoft.com/office/drawing/2014/main" id="{D09AC1B8-1CE2-4FF8-C7DB-787846364C37}"/>
                  </a:ext>
                </a:extLst>
              </p:cNvPr>
              <p:cNvGraphicFramePr/>
              <p:nvPr/>
            </p:nvGraphicFramePr>
            <p:xfrm>
              <a:off x="385700" y="1339676"/>
              <a:ext cx="3788550" cy="24641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4" name="TextBox 95">
                <a:extLst>
                  <a:ext uri="{FF2B5EF4-FFF2-40B4-BE49-F238E27FC236}">
                    <a16:creationId xmlns:a16="http://schemas.microsoft.com/office/drawing/2014/main" id="{A69FFF8C-B82E-51C5-A43B-D0F58051FBDD}"/>
                  </a:ext>
                </a:extLst>
              </p:cNvPr>
              <p:cNvSpPr txBox="1"/>
              <p:nvPr/>
            </p:nvSpPr>
            <p:spPr>
              <a:xfrm>
                <a:off x="560355" y="3493481"/>
                <a:ext cx="650892" cy="252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1000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1C82BEC5-8558-76F5-455C-6EBDA25F6FD1}"/>
                </a:ext>
              </a:extLst>
            </p:cNvPr>
            <p:cNvSpPr txBox="1"/>
            <p:nvPr/>
          </p:nvSpPr>
          <p:spPr>
            <a:xfrm rot="16200000">
              <a:off x="13411" y="2627362"/>
              <a:ext cx="2124130" cy="38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</p:grpSp>
      <p:sp>
        <p:nvSpPr>
          <p:cNvPr id="22" name="Marcador de texto 1">
            <a:extLst>
              <a:ext uri="{FF2B5EF4-FFF2-40B4-BE49-F238E27FC236}">
                <a16:creationId xmlns:a16="http://schemas.microsoft.com/office/drawing/2014/main" id="{F1288549-4EFB-E63F-1B94-4946D7C2A241}"/>
              </a:ext>
            </a:extLst>
          </p:cNvPr>
          <p:cNvSpPr txBox="1">
            <a:spLocks/>
          </p:cNvSpPr>
          <p:nvPr/>
        </p:nvSpPr>
        <p:spPr>
          <a:xfrm>
            <a:off x="196356" y="72617"/>
            <a:ext cx="10926755" cy="6991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8C93"/>
                </a:solidFill>
              </a:rPr>
              <a:t>EPQ – </a:t>
            </a:r>
            <a:r>
              <a:rPr lang="es-ES" sz="2400">
                <a:solidFill>
                  <a:srgbClr val="008C93"/>
                </a:solidFill>
              </a:rPr>
              <a:t>Satisfacción con la mejora en </a:t>
            </a:r>
            <a:r>
              <a:rPr lang="es-ES" sz="2400">
                <a:solidFill>
                  <a:srgbClr val="002060"/>
                </a:solidFill>
              </a:rPr>
              <a:t>“el aspecto de la piel” y “textura de la piel”</a:t>
            </a:r>
            <a:endParaRPr lang="en-US" sz="2400">
              <a:solidFill>
                <a:srgbClr val="002060"/>
              </a:solidFill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FFE4F8D-CF5B-81E7-A277-929A79965C71}"/>
              </a:ext>
            </a:extLst>
          </p:cNvPr>
          <p:cNvCxnSpPr/>
          <p:nvPr/>
        </p:nvCxnSpPr>
        <p:spPr>
          <a:xfrm>
            <a:off x="6643326" y="1055907"/>
            <a:ext cx="0" cy="50693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34">
            <a:extLst>
              <a:ext uri="{FF2B5EF4-FFF2-40B4-BE49-F238E27FC236}">
                <a16:creationId xmlns:a16="http://schemas.microsoft.com/office/drawing/2014/main" id="{F2BFD748-DE36-92FD-07E1-50A2CAE0C1E5}"/>
              </a:ext>
            </a:extLst>
          </p:cNvPr>
          <p:cNvSpPr txBox="1"/>
          <p:nvPr/>
        </p:nvSpPr>
        <p:spPr>
          <a:xfrm>
            <a:off x="1712847" y="1055907"/>
            <a:ext cx="4604404" cy="332605"/>
          </a:xfrm>
          <a:prstGeom prst="rect">
            <a:avLst/>
          </a:prstGeom>
          <a:noFill/>
        </p:spPr>
        <p:txBody>
          <a:bodyPr wrap="square" lIns="0" tIns="70308" rtlCol="0">
            <a:spAutoFit/>
          </a:bodyPr>
          <a:lstStyle/>
          <a:p>
            <a:pPr marL="0" lvl="2" defTabSz="670347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546A"/>
              </a:buClr>
            </a:pPr>
            <a:r>
              <a:rPr lang="es-ES" sz="1400" b="1">
                <a:solidFill>
                  <a:srgbClr val="002060"/>
                </a:solidFill>
              </a:rPr>
              <a:t>Satisfacción con la mejora en </a:t>
            </a:r>
            <a:r>
              <a:rPr lang="es-ES" sz="1400" b="1" u="sng" kern="0">
                <a:solidFill>
                  <a:srgbClr val="002855"/>
                </a:solidFill>
                <a:cs typeface="Arial" panose="020B0604020202020204" pitchFamily="34" charset="0"/>
              </a:rPr>
              <a:t>“el aspecto de la piel”</a:t>
            </a:r>
            <a:endParaRPr lang="en-GB" sz="1400" b="1" u="sng" kern="0">
              <a:solidFill>
                <a:srgbClr val="002855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134">
            <a:extLst>
              <a:ext uri="{FF2B5EF4-FFF2-40B4-BE49-F238E27FC236}">
                <a16:creationId xmlns:a16="http://schemas.microsoft.com/office/drawing/2014/main" id="{6C17CB63-7E38-EA52-483C-7F8F37D2D3AB}"/>
              </a:ext>
            </a:extLst>
          </p:cNvPr>
          <p:cNvSpPr txBox="1"/>
          <p:nvPr/>
        </p:nvSpPr>
        <p:spPr>
          <a:xfrm>
            <a:off x="7238592" y="1074917"/>
            <a:ext cx="4454646" cy="332605"/>
          </a:xfrm>
          <a:prstGeom prst="rect">
            <a:avLst/>
          </a:prstGeom>
          <a:noFill/>
        </p:spPr>
        <p:txBody>
          <a:bodyPr wrap="square" lIns="0" tIns="70308" rtlCol="0">
            <a:spAutoFit/>
          </a:bodyPr>
          <a:lstStyle/>
          <a:p>
            <a:pPr marL="0" lvl="2" algn="ctr" defTabSz="670347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546A"/>
              </a:buClr>
            </a:pPr>
            <a:r>
              <a:rPr lang="es-ES" sz="1400" b="1" kern="0">
                <a:solidFill>
                  <a:srgbClr val="002855"/>
                </a:solidFill>
                <a:cs typeface="Arial" panose="020B0604020202020204" pitchFamily="34" charset="0"/>
              </a:rPr>
              <a:t>Satisfacción con la mejora de la </a:t>
            </a:r>
            <a:r>
              <a:rPr lang="es-ES" sz="1400" b="1" u="sng" kern="0">
                <a:solidFill>
                  <a:srgbClr val="002855"/>
                </a:solidFill>
                <a:cs typeface="Arial" panose="020B0604020202020204" pitchFamily="34" charset="0"/>
              </a:rPr>
              <a:t>“textura de la piel”</a:t>
            </a:r>
            <a:endParaRPr lang="en-GB" sz="1400" b="1" u="sng" kern="0">
              <a:solidFill>
                <a:srgbClr val="002855"/>
              </a:solidFill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9C267F-403C-291D-00CA-4C962A7A62FF}"/>
              </a:ext>
            </a:extLst>
          </p:cNvPr>
          <p:cNvSpPr txBox="1"/>
          <p:nvPr/>
        </p:nvSpPr>
        <p:spPr>
          <a:xfrm>
            <a:off x="6107601" y="714180"/>
            <a:ext cx="105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600">
                <a:solidFill>
                  <a:srgbClr val="002855"/>
                </a:solidFill>
                <a:latin typeface="Arial"/>
              </a:rPr>
              <a:t>Semana 8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237BAA8-E49B-1532-392A-FE5117190515}"/>
              </a:ext>
            </a:extLst>
          </p:cNvPr>
          <p:cNvGrpSpPr/>
          <p:nvPr/>
        </p:nvGrpSpPr>
        <p:grpSpPr>
          <a:xfrm>
            <a:off x="7431262" y="1766489"/>
            <a:ext cx="4033872" cy="2618323"/>
            <a:chOff x="6794096" y="2157114"/>
            <a:chExt cx="3948218" cy="2144645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301C19F7-7DA1-DF33-D095-F238417658FC}"/>
                </a:ext>
              </a:extLst>
            </p:cNvPr>
            <p:cNvGrpSpPr/>
            <p:nvPr/>
          </p:nvGrpSpPr>
          <p:grpSpPr>
            <a:xfrm>
              <a:off x="6876058" y="2157114"/>
              <a:ext cx="3866256" cy="2144645"/>
              <a:chOff x="164471" y="1241962"/>
              <a:chExt cx="3955328" cy="2589693"/>
            </a:xfrm>
          </p:grpSpPr>
          <p:graphicFrame>
            <p:nvGraphicFramePr>
              <p:cNvPr id="18" name="Chart 7">
                <a:extLst>
                  <a:ext uri="{FF2B5EF4-FFF2-40B4-BE49-F238E27FC236}">
                    <a16:creationId xmlns:a16="http://schemas.microsoft.com/office/drawing/2014/main" id="{5371EEAF-DDBA-DFC2-B0A9-67FDE4414EA9}"/>
                  </a:ext>
                </a:extLst>
              </p:cNvPr>
              <p:cNvGraphicFramePr/>
              <p:nvPr/>
            </p:nvGraphicFramePr>
            <p:xfrm>
              <a:off x="164471" y="1241962"/>
              <a:ext cx="3955328" cy="25726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9" name="TextBox 95">
                <a:extLst>
                  <a:ext uri="{FF2B5EF4-FFF2-40B4-BE49-F238E27FC236}">
                    <a16:creationId xmlns:a16="http://schemas.microsoft.com/office/drawing/2014/main" id="{9F8835F7-595F-E2C9-8209-50B97412AEBD}"/>
                  </a:ext>
                </a:extLst>
              </p:cNvPr>
              <p:cNvSpPr txBox="1"/>
              <p:nvPr/>
            </p:nvSpPr>
            <p:spPr>
              <a:xfrm>
                <a:off x="352956" y="3546804"/>
                <a:ext cx="650893" cy="284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933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28808BC7-944D-70A7-1992-8FF787228B6B}"/>
                </a:ext>
              </a:extLst>
            </p:cNvPr>
            <p:cNvSpPr txBox="1"/>
            <p:nvPr/>
          </p:nvSpPr>
          <p:spPr>
            <a:xfrm rot="16200000">
              <a:off x="6051322" y="2975046"/>
              <a:ext cx="1892146" cy="406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133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133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133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133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133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133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133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133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8603ABC-08F8-FDE1-9D56-937F3971BAC7}"/>
              </a:ext>
            </a:extLst>
          </p:cNvPr>
          <p:cNvSpPr txBox="1"/>
          <p:nvPr/>
        </p:nvSpPr>
        <p:spPr>
          <a:xfrm>
            <a:off x="1737887" y="6216910"/>
            <a:ext cx="8310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609570"/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EPQ, </a:t>
            </a:r>
            <a:r>
              <a:rPr lang="fr-FR" sz="800">
                <a:solidFill>
                  <a:schemeClr val="bg1">
                    <a:lumMod val="65000"/>
                  </a:schemeClr>
                </a:solidFill>
              </a:rPr>
              <a:t>Expert Panel Questionnaire</a:t>
            </a:r>
          </a:p>
          <a:p>
            <a:pPr algn="just" defTabSz="609570">
              <a:spcAft>
                <a:spcPts val="267"/>
              </a:spcAft>
            </a:pP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Adapted from:</a:t>
            </a:r>
            <a:r>
              <a:rPr lang="en-US" sz="800">
                <a:solidFill>
                  <a:srgbClr val="002060"/>
                </a:solidFill>
              </a:rPr>
              <a:t> </a:t>
            </a:r>
            <a:r>
              <a:rPr lang="es-ES" sz="800" b="1" i="0">
                <a:solidFill>
                  <a:srgbClr val="002060"/>
                </a:solidFill>
                <a:effectLst/>
              </a:rPr>
              <a:t>1.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80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80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80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_tradnl" sz="800" b="1">
                <a:solidFill>
                  <a:srgbClr val="002060"/>
                </a:solidFill>
                <a:latin typeface="Arial"/>
              </a:rPr>
              <a:t>2.</a:t>
            </a:r>
            <a:r>
              <a:rPr lang="es-ES_tradnl" sz="800" b="1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</a:rPr>
              <a:t>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A5EACE-FFD9-2454-0F93-63398DBD8450}"/>
              </a:ext>
            </a:extLst>
          </p:cNvPr>
          <p:cNvSpPr txBox="1"/>
          <p:nvPr/>
        </p:nvSpPr>
        <p:spPr>
          <a:xfrm>
            <a:off x="204874" y="2524542"/>
            <a:ext cx="1366204" cy="5847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34F609F-9200-D1F9-B272-6003F5B89188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D4CAEE0-B294-AEF2-7B58-F8FB881F1699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" name="Gráfico 32" descr="Mano abierta con planta contorno">
              <a:extLst>
                <a:ext uri="{FF2B5EF4-FFF2-40B4-BE49-F238E27FC236}">
                  <a16:creationId xmlns:a16="http://schemas.microsoft.com/office/drawing/2014/main" id="{C05FF409-C865-659D-BBAC-0303D2FF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157DACF-5A6B-8EFF-177F-F37E1F4E350E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C1217E8-454B-08EF-946A-017C16C24D20}"/>
              </a:ext>
            </a:extLst>
          </p:cNvPr>
          <p:cNvSpPr/>
          <p:nvPr/>
        </p:nvSpPr>
        <p:spPr>
          <a:xfrm>
            <a:off x="4554932" y="1827375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607EB435-2545-509F-49E8-E26E35CE8AF4}"/>
              </a:ext>
            </a:extLst>
          </p:cNvPr>
          <p:cNvSpPr/>
          <p:nvPr/>
        </p:nvSpPr>
        <p:spPr>
          <a:xfrm>
            <a:off x="5405899" y="1804683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C290BEC-A1D1-8A39-889E-ABF2AFDDA496}"/>
              </a:ext>
            </a:extLst>
          </p:cNvPr>
          <p:cNvSpPr txBox="1"/>
          <p:nvPr/>
        </p:nvSpPr>
        <p:spPr>
          <a:xfrm>
            <a:off x="4463607" y="1803743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595B953-C660-2E68-9192-4BE0085A6589}"/>
              </a:ext>
            </a:extLst>
          </p:cNvPr>
          <p:cNvSpPr txBox="1"/>
          <p:nvPr/>
        </p:nvSpPr>
        <p:spPr>
          <a:xfrm>
            <a:off x="5300521" y="1797686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98ABDCB3-7088-4038-B605-8CAEC086398C}"/>
              </a:ext>
            </a:extLst>
          </p:cNvPr>
          <p:cNvSpPr/>
          <p:nvPr/>
        </p:nvSpPr>
        <p:spPr>
          <a:xfrm>
            <a:off x="10090300" y="1802005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B8EC661-6CBF-5802-A1C7-64E64CE53E8D}"/>
              </a:ext>
            </a:extLst>
          </p:cNvPr>
          <p:cNvSpPr/>
          <p:nvPr/>
        </p:nvSpPr>
        <p:spPr>
          <a:xfrm>
            <a:off x="10906542" y="1815889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F81A781-6C10-44A1-0E06-4D0423E76BB7}"/>
              </a:ext>
            </a:extLst>
          </p:cNvPr>
          <p:cNvSpPr txBox="1"/>
          <p:nvPr/>
        </p:nvSpPr>
        <p:spPr>
          <a:xfrm>
            <a:off x="9990295" y="1809181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BFAC362-8BB8-B94D-7E09-991329955D27}"/>
              </a:ext>
            </a:extLst>
          </p:cNvPr>
          <p:cNvSpPr txBox="1"/>
          <p:nvPr/>
        </p:nvSpPr>
        <p:spPr>
          <a:xfrm>
            <a:off x="10825836" y="1800669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3582DA93-0078-BF4B-1CE0-A3879A988A16}"/>
              </a:ext>
            </a:extLst>
          </p:cNvPr>
          <p:cNvSpPr/>
          <p:nvPr/>
        </p:nvSpPr>
        <p:spPr>
          <a:xfrm>
            <a:off x="4234040" y="1385352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FF07FAA2-3E93-1632-2226-10640FA99B6B}"/>
              </a:ext>
            </a:extLst>
          </p:cNvPr>
          <p:cNvSpPr/>
          <p:nvPr/>
        </p:nvSpPr>
        <p:spPr>
          <a:xfrm>
            <a:off x="5131307" y="1399236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BB36D6E-9CBF-BF30-4D63-88D5E8863658}"/>
              </a:ext>
            </a:extLst>
          </p:cNvPr>
          <p:cNvSpPr txBox="1"/>
          <p:nvPr/>
        </p:nvSpPr>
        <p:spPr>
          <a:xfrm>
            <a:off x="9471980" y="3896705"/>
            <a:ext cx="79855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2060"/>
                </a:solidFill>
              </a:rPr>
              <a:t>Algo satisfecho</a:t>
            </a:r>
            <a:endParaRPr lang="es-ES" sz="1050">
              <a:solidFill>
                <a:srgbClr val="002060"/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52632A5-089F-2CDB-1691-DCE8B375D820}"/>
              </a:ext>
            </a:extLst>
          </p:cNvPr>
          <p:cNvSpPr txBox="1"/>
          <p:nvPr/>
        </p:nvSpPr>
        <p:spPr>
          <a:xfrm>
            <a:off x="8171284" y="3936158"/>
            <a:ext cx="123883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2060"/>
                </a:solidFill>
              </a:rPr>
              <a:t>Extremadamente</a:t>
            </a:r>
          </a:p>
          <a:p>
            <a:pPr algn="ctr"/>
            <a:r>
              <a:rPr lang="es-ES_tradnl" sz="1050">
                <a:solidFill>
                  <a:srgbClr val="002060"/>
                </a:solidFill>
              </a:rPr>
              <a:t>/muy satisfecho</a:t>
            </a:r>
            <a:endParaRPr lang="es-ES" sz="1050">
              <a:solidFill>
                <a:srgbClr val="002060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D06B0DD-63F0-9CE2-96B9-080A64B79A97}"/>
              </a:ext>
            </a:extLst>
          </p:cNvPr>
          <p:cNvSpPr txBox="1"/>
          <p:nvPr/>
        </p:nvSpPr>
        <p:spPr>
          <a:xfrm>
            <a:off x="10276927" y="3927574"/>
            <a:ext cx="136669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2060"/>
                </a:solidFill>
              </a:rPr>
              <a:t>Extremadamente</a:t>
            </a:r>
          </a:p>
          <a:p>
            <a:pPr algn="ctr"/>
            <a:r>
              <a:rPr lang="es-ES_tradnl" sz="1050">
                <a:solidFill>
                  <a:srgbClr val="002060"/>
                </a:solidFill>
              </a:rPr>
              <a:t>/muy insatisfecho</a:t>
            </a:r>
            <a:endParaRPr lang="es-ES" sz="1050">
              <a:solidFill>
                <a:srgbClr val="002060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EA933C0-E62F-FC20-10FA-44472C65C61D}"/>
              </a:ext>
            </a:extLst>
          </p:cNvPr>
          <p:cNvGrpSpPr/>
          <p:nvPr/>
        </p:nvGrpSpPr>
        <p:grpSpPr>
          <a:xfrm>
            <a:off x="2616923" y="3837346"/>
            <a:ext cx="3415694" cy="418855"/>
            <a:chOff x="2616923" y="3837346"/>
            <a:chExt cx="3415694" cy="418855"/>
          </a:xfrm>
          <a:solidFill>
            <a:schemeClr val="bg1"/>
          </a:solidFill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3C0BC601-10EB-66CC-7197-F35B9AF976EC}"/>
                </a:ext>
              </a:extLst>
            </p:cNvPr>
            <p:cNvSpPr txBox="1"/>
            <p:nvPr/>
          </p:nvSpPr>
          <p:spPr>
            <a:xfrm>
              <a:off x="3952801" y="3837346"/>
              <a:ext cx="798556" cy="415498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Algo satisfecho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11857BA1-A914-0F18-AD37-86CCF27879DF}"/>
                </a:ext>
              </a:extLst>
            </p:cNvPr>
            <p:cNvSpPr txBox="1"/>
            <p:nvPr/>
          </p:nvSpPr>
          <p:spPr>
            <a:xfrm>
              <a:off x="2616923" y="3840703"/>
              <a:ext cx="1238838" cy="415498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Extremadamente</a:t>
              </a:r>
            </a:p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/muy satisfecho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3382E4AF-F22D-4E74-9DD2-76B63420164B}"/>
                </a:ext>
              </a:extLst>
            </p:cNvPr>
            <p:cNvSpPr/>
            <p:nvPr/>
          </p:nvSpPr>
          <p:spPr>
            <a:xfrm>
              <a:off x="4815742" y="3844016"/>
              <a:ext cx="1216875" cy="33260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000">
                  <a:solidFill>
                    <a:srgbClr val="002060"/>
                  </a:solidFill>
                </a:rPr>
                <a:t>Extremadamente</a:t>
              </a:r>
            </a:p>
            <a:p>
              <a:pPr algn="ctr"/>
              <a:r>
                <a:rPr lang="es-ES_tradnl" sz="1000">
                  <a:solidFill>
                    <a:srgbClr val="002060"/>
                  </a:solidFill>
                </a:rPr>
                <a:t>/muy insatisfecho</a:t>
              </a:r>
              <a:endParaRPr lang="es-ES" sz="1000">
                <a:solidFill>
                  <a:srgbClr val="002060"/>
                </a:solidFill>
              </a:endParaRPr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688985A-9C43-3E59-74A5-4E9A0573A7FB}"/>
              </a:ext>
            </a:extLst>
          </p:cNvPr>
          <p:cNvSpPr/>
          <p:nvPr/>
        </p:nvSpPr>
        <p:spPr>
          <a:xfrm>
            <a:off x="2675012" y="2167003"/>
            <a:ext cx="1120896" cy="2141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5599BFA-AB39-9A00-0174-EB0848DB2541}"/>
              </a:ext>
            </a:extLst>
          </p:cNvPr>
          <p:cNvSpPr/>
          <p:nvPr/>
        </p:nvSpPr>
        <p:spPr>
          <a:xfrm>
            <a:off x="8209202" y="2165529"/>
            <a:ext cx="1166292" cy="2202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7" name="Group 34">
            <a:extLst>
              <a:ext uri="{FF2B5EF4-FFF2-40B4-BE49-F238E27FC236}">
                <a16:creationId xmlns:a16="http://schemas.microsoft.com/office/drawing/2014/main" id="{BAEDBA58-A309-1FBB-DBDC-72577574977A}"/>
              </a:ext>
            </a:extLst>
          </p:cNvPr>
          <p:cNvGrpSpPr/>
          <p:nvPr/>
        </p:nvGrpSpPr>
        <p:grpSpPr>
          <a:xfrm>
            <a:off x="1295404" y="4818530"/>
            <a:ext cx="5283537" cy="917120"/>
            <a:chOff x="15803298" y="11472821"/>
            <a:chExt cx="13553976" cy="3636000"/>
          </a:xfrm>
        </p:grpSpPr>
        <p:graphicFrame>
          <p:nvGraphicFramePr>
            <p:cNvPr id="49" name="Chart 35">
              <a:extLst>
                <a:ext uri="{FF2B5EF4-FFF2-40B4-BE49-F238E27FC236}">
                  <a16:creationId xmlns:a16="http://schemas.microsoft.com/office/drawing/2014/main" id="{26F3E279-6319-13A7-037E-3203A5C6E175}"/>
                </a:ext>
              </a:extLst>
            </p:cNvPr>
            <p:cNvGraphicFramePr/>
            <p:nvPr/>
          </p:nvGraphicFramePr>
          <p:xfrm>
            <a:off x="15803298" y="11472821"/>
            <a:ext cx="13553976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F5A06E32-C179-58E9-6980-4C7928E222D5}"/>
                </a:ext>
              </a:extLst>
            </p:cNvPr>
            <p:cNvSpPr txBox="1"/>
            <p:nvPr/>
          </p:nvSpPr>
          <p:spPr>
            <a:xfrm>
              <a:off x="15803298" y="14316842"/>
              <a:ext cx="1389309" cy="54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703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grpSp>
        <p:nvGrpSpPr>
          <p:cNvPr id="51" name="Group 58">
            <a:extLst>
              <a:ext uri="{FF2B5EF4-FFF2-40B4-BE49-F238E27FC236}">
                <a16:creationId xmlns:a16="http://schemas.microsoft.com/office/drawing/2014/main" id="{5C9EB122-7E50-D08E-2809-060B0C68AC70}"/>
              </a:ext>
            </a:extLst>
          </p:cNvPr>
          <p:cNvGrpSpPr/>
          <p:nvPr/>
        </p:nvGrpSpPr>
        <p:grpSpPr>
          <a:xfrm>
            <a:off x="6670917" y="4830662"/>
            <a:ext cx="5385694" cy="961767"/>
            <a:chOff x="15803298" y="11472821"/>
            <a:chExt cx="13634390" cy="3813007"/>
          </a:xfrm>
        </p:grpSpPr>
        <p:graphicFrame>
          <p:nvGraphicFramePr>
            <p:cNvPr id="52" name="Chart 59">
              <a:extLst>
                <a:ext uri="{FF2B5EF4-FFF2-40B4-BE49-F238E27FC236}">
                  <a16:creationId xmlns:a16="http://schemas.microsoft.com/office/drawing/2014/main" id="{03BB2F7C-0A59-6D99-B4E7-F7D1E8621383}"/>
                </a:ext>
              </a:extLst>
            </p:cNvPr>
            <p:cNvGraphicFramePr/>
            <p:nvPr/>
          </p:nvGraphicFramePr>
          <p:xfrm>
            <a:off x="15803298" y="11472821"/>
            <a:ext cx="13634390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3" name="TextBox 60">
              <a:extLst>
                <a:ext uri="{FF2B5EF4-FFF2-40B4-BE49-F238E27FC236}">
                  <a16:creationId xmlns:a16="http://schemas.microsoft.com/office/drawing/2014/main" id="{ADDEA21C-692D-984F-5F5A-52C0E7BEE3AC}"/>
                </a:ext>
              </a:extLst>
            </p:cNvPr>
            <p:cNvSpPr txBox="1"/>
            <p:nvPr/>
          </p:nvSpPr>
          <p:spPr>
            <a:xfrm>
              <a:off x="15930633" y="14370675"/>
              <a:ext cx="1389311" cy="91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703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64" name="Rectángulo 63">
            <a:extLst>
              <a:ext uri="{FF2B5EF4-FFF2-40B4-BE49-F238E27FC236}">
                <a16:creationId xmlns:a16="http://schemas.microsoft.com/office/drawing/2014/main" id="{441F3DBC-5EF5-CDCE-82F8-EAE1BF1AE180}"/>
              </a:ext>
            </a:extLst>
          </p:cNvPr>
          <p:cNvSpPr/>
          <p:nvPr/>
        </p:nvSpPr>
        <p:spPr>
          <a:xfrm rot="5400000">
            <a:off x="3105433" y="3643908"/>
            <a:ext cx="680399" cy="302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49576C23-A093-EFB9-80E8-7024FAE00B4E}"/>
              </a:ext>
            </a:extLst>
          </p:cNvPr>
          <p:cNvSpPr/>
          <p:nvPr/>
        </p:nvSpPr>
        <p:spPr>
          <a:xfrm rot="5400000">
            <a:off x="8507832" y="3680866"/>
            <a:ext cx="680399" cy="302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170A7A6-3798-B0C8-8B31-2D36D8B65843}"/>
              </a:ext>
            </a:extLst>
          </p:cNvPr>
          <p:cNvSpPr txBox="1"/>
          <p:nvPr/>
        </p:nvSpPr>
        <p:spPr>
          <a:xfrm>
            <a:off x="109268" y="4903300"/>
            <a:ext cx="1167264" cy="5847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</a:t>
            </a:r>
            <a:r>
              <a:rPr kumimoji="0" lang="es-ES_tradnl" sz="16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TirbaSkin</a:t>
            </a:r>
            <a:r>
              <a:rPr lang="es-ES_tradnl" sz="1600" baseline="30000">
                <a:solidFill>
                  <a:srgbClr val="6F6F6F">
                    <a:lumMod val="50000"/>
                  </a:srgbClr>
                </a:solidFill>
                <a:latin typeface="Arial"/>
              </a:rPr>
              <a:t>2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A2C6EF95-3C5A-D6C1-9EEF-B69180F4CFE3}"/>
              </a:ext>
            </a:extLst>
          </p:cNvPr>
          <p:cNvSpPr/>
          <p:nvPr/>
        </p:nvSpPr>
        <p:spPr>
          <a:xfrm>
            <a:off x="5740548" y="4861450"/>
            <a:ext cx="787573" cy="769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E8214C3A-F9F9-94F5-6444-68BBDEAF271C}"/>
              </a:ext>
            </a:extLst>
          </p:cNvPr>
          <p:cNvSpPr txBox="1"/>
          <p:nvPr/>
        </p:nvSpPr>
        <p:spPr>
          <a:xfrm>
            <a:off x="5665401" y="4850250"/>
            <a:ext cx="1126437" cy="2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DF7DA81-DADC-F667-2369-2541FB4D597E}"/>
              </a:ext>
            </a:extLst>
          </p:cNvPr>
          <p:cNvSpPr txBox="1"/>
          <p:nvPr/>
        </p:nvSpPr>
        <p:spPr>
          <a:xfrm>
            <a:off x="5655370" y="5375961"/>
            <a:ext cx="103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769C861F-61F7-B0B9-A2B2-FCC37613B099}"/>
              </a:ext>
            </a:extLst>
          </p:cNvPr>
          <p:cNvSpPr/>
          <p:nvPr/>
        </p:nvSpPr>
        <p:spPr>
          <a:xfrm>
            <a:off x="11289072" y="4876674"/>
            <a:ext cx="852771" cy="818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58D81497-91FD-A221-48D3-3A0DAB52A0D1}"/>
              </a:ext>
            </a:extLst>
          </p:cNvPr>
          <p:cNvSpPr txBox="1"/>
          <p:nvPr/>
        </p:nvSpPr>
        <p:spPr>
          <a:xfrm>
            <a:off x="5669038" y="5100780"/>
            <a:ext cx="798556" cy="304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8329505F-66BA-259E-87DC-8B7B0B400790}"/>
              </a:ext>
            </a:extLst>
          </p:cNvPr>
          <p:cNvSpPr txBox="1"/>
          <p:nvPr/>
        </p:nvSpPr>
        <p:spPr>
          <a:xfrm>
            <a:off x="11207430" y="4865474"/>
            <a:ext cx="1223780" cy="2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./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F79FBBBE-5CF7-6AEA-6C7C-E8C559213C49}"/>
              </a:ext>
            </a:extLst>
          </p:cNvPr>
          <p:cNvSpPr txBox="1"/>
          <p:nvPr/>
        </p:nvSpPr>
        <p:spPr>
          <a:xfrm>
            <a:off x="11196532" y="5114702"/>
            <a:ext cx="867565" cy="304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9DF3E861-8DD8-0ED5-BE70-F7C305047421}"/>
              </a:ext>
            </a:extLst>
          </p:cNvPr>
          <p:cNvSpPr txBox="1"/>
          <p:nvPr/>
        </p:nvSpPr>
        <p:spPr>
          <a:xfrm>
            <a:off x="11196532" y="5391185"/>
            <a:ext cx="112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B8628CA3-D4CE-8F6C-C1A3-0B41580283B3}"/>
              </a:ext>
            </a:extLst>
          </p:cNvPr>
          <p:cNvCxnSpPr>
            <a:cxnSpLocks/>
          </p:cNvCxnSpPr>
          <p:nvPr/>
        </p:nvCxnSpPr>
        <p:spPr>
          <a:xfrm>
            <a:off x="12141843" y="4861367"/>
            <a:ext cx="0" cy="851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F8D65AEA-E860-63B4-1150-8DE7401E9065}"/>
              </a:ext>
            </a:extLst>
          </p:cNvPr>
          <p:cNvCxnSpPr>
            <a:cxnSpLocks/>
          </p:cNvCxnSpPr>
          <p:nvPr/>
        </p:nvCxnSpPr>
        <p:spPr>
          <a:xfrm>
            <a:off x="11863909" y="5702581"/>
            <a:ext cx="286537" cy="2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6F6B2323-0836-EC80-A989-BBCD87A8D37B}"/>
              </a:ext>
            </a:extLst>
          </p:cNvPr>
          <p:cNvCxnSpPr>
            <a:cxnSpLocks/>
          </p:cNvCxnSpPr>
          <p:nvPr/>
        </p:nvCxnSpPr>
        <p:spPr>
          <a:xfrm>
            <a:off x="11855163" y="4858732"/>
            <a:ext cx="286537" cy="2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uadroTexto 89">
            <a:extLst>
              <a:ext uri="{FF2B5EF4-FFF2-40B4-BE49-F238E27FC236}">
                <a16:creationId xmlns:a16="http://schemas.microsoft.com/office/drawing/2014/main" id="{917E4446-C99C-3E4A-52E3-942BC774A43D}"/>
              </a:ext>
            </a:extLst>
          </p:cNvPr>
          <p:cNvSpPr txBox="1"/>
          <p:nvPr/>
        </p:nvSpPr>
        <p:spPr>
          <a:xfrm>
            <a:off x="1289722" y="4880304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5624D3DD-82EF-9619-02D8-829DB2E9F5D4}"/>
              </a:ext>
            </a:extLst>
          </p:cNvPr>
          <p:cNvSpPr txBox="1"/>
          <p:nvPr/>
        </p:nvSpPr>
        <p:spPr>
          <a:xfrm>
            <a:off x="1190289" y="5210447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673401D8-CDC1-2683-6541-341EE96FD119}"/>
              </a:ext>
            </a:extLst>
          </p:cNvPr>
          <p:cNvSpPr txBox="1"/>
          <p:nvPr/>
        </p:nvSpPr>
        <p:spPr>
          <a:xfrm>
            <a:off x="6697246" y="4911082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C9142F70-ADD7-4456-09EA-365FD9AC7FF6}"/>
              </a:ext>
            </a:extLst>
          </p:cNvPr>
          <p:cNvSpPr txBox="1"/>
          <p:nvPr/>
        </p:nvSpPr>
        <p:spPr>
          <a:xfrm>
            <a:off x="6597813" y="5241225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0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77B3-B2D3-A394-85C3-D92B67E6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1">
            <a:extLst>
              <a:ext uri="{FF2B5EF4-FFF2-40B4-BE49-F238E27FC236}">
                <a16:creationId xmlns:a16="http://schemas.microsoft.com/office/drawing/2014/main" id="{F1288549-4EFB-E63F-1B94-4946D7C2A241}"/>
              </a:ext>
            </a:extLst>
          </p:cNvPr>
          <p:cNvSpPr txBox="1">
            <a:spLocks/>
          </p:cNvSpPr>
          <p:nvPr/>
        </p:nvSpPr>
        <p:spPr>
          <a:xfrm>
            <a:off x="196356" y="72617"/>
            <a:ext cx="10926755" cy="6991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EPQ –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Satisfacción con la mejora en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“el aspecto de la piel” y “textura de la piel”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FFE4F8D-CF5B-81E7-A277-929A79965C71}"/>
              </a:ext>
            </a:extLst>
          </p:cNvPr>
          <p:cNvCxnSpPr/>
          <p:nvPr/>
        </p:nvCxnSpPr>
        <p:spPr>
          <a:xfrm>
            <a:off x="6643326" y="1055907"/>
            <a:ext cx="0" cy="50693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34">
            <a:extLst>
              <a:ext uri="{FF2B5EF4-FFF2-40B4-BE49-F238E27FC236}">
                <a16:creationId xmlns:a16="http://schemas.microsoft.com/office/drawing/2014/main" id="{F2BFD748-DE36-92FD-07E1-50A2CAE0C1E5}"/>
              </a:ext>
            </a:extLst>
          </p:cNvPr>
          <p:cNvSpPr txBox="1"/>
          <p:nvPr/>
        </p:nvSpPr>
        <p:spPr>
          <a:xfrm>
            <a:off x="1712847" y="1055907"/>
            <a:ext cx="4604404" cy="332605"/>
          </a:xfrm>
          <a:prstGeom prst="rect">
            <a:avLst/>
          </a:prstGeom>
          <a:noFill/>
        </p:spPr>
        <p:txBody>
          <a:bodyPr wrap="square" lIns="0" tIns="70308" rtlCol="0">
            <a:spAutoFit/>
          </a:bodyPr>
          <a:lstStyle/>
          <a:p>
            <a:pPr marL="0" marR="0" lvl="2" indent="0" algn="l" defTabSz="6703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Satisfacción con la mejora en </a:t>
            </a:r>
            <a:r>
              <a:rPr kumimoji="0" lang="es-ES" sz="1400" b="1" i="0" u="sng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“el aspecto de la piel”</a:t>
            </a:r>
            <a:endParaRPr kumimoji="0" lang="en-GB" sz="1400" b="1" i="0" u="sng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134">
            <a:extLst>
              <a:ext uri="{FF2B5EF4-FFF2-40B4-BE49-F238E27FC236}">
                <a16:creationId xmlns:a16="http://schemas.microsoft.com/office/drawing/2014/main" id="{6C17CB63-7E38-EA52-483C-7F8F37D2D3AB}"/>
              </a:ext>
            </a:extLst>
          </p:cNvPr>
          <p:cNvSpPr txBox="1"/>
          <p:nvPr/>
        </p:nvSpPr>
        <p:spPr>
          <a:xfrm>
            <a:off x="7238592" y="1074917"/>
            <a:ext cx="4454646" cy="332605"/>
          </a:xfrm>
          <a:prstGeom prst="rect">
            <a:avLst/>
          </a:prstGeom>
          <a:noFill/>
        </p:spPr>
        <p:txBody>
          <a:bodyPr wrap="square" lIns="0" tIns="70308" rtlCol="0">
            <a:spAutoFit/>
          </a:bodyPr>
          <a:lstStyle/>
          <a:p>
            <a:pPr marL="0" marR="0" lvl="2" indent="0" algn="ctr" defTabSz="6703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Satisfacción con la mejora de la </a:t>
            </a:r>
            <a:r>
              <a:rPr kumimoji="0" lang="es-ES" sz="1400" b="1" i="0" u="sng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“textura de la piel”</a:t>
            </a:r>
            <a:endParaRPr kumimoji="0" lang="en-GB" sz="1400" b="1" i="0" u="sng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34">
            <a:extLst>
              <a:ext uri="{FF2B5EF4-FFF2-40B4-BE49-F238E27FC236}">
                <a16:creationId xmlns:a16="http://schemas.microsoft.com/office/drawing/2014/main" id="{ED84EEF8-0895-D956-E9C8-802BAA2C8D08}"/>
              </a:ext>
            </a:extLst>
          </p:cNvPr>
          <p:cNvGrpSpPr/>
          <p:nvPr/>
        </p:nvGrpSpPr>
        <p:grpSpPr>
          <a:xfrm>
            <a:off x="1295404" y="4818530"/>
            <a:ext cx="5283537" cy="917120"/>
            <a:chOff x="15803298" y="11472821"/>
            <a:chExt cx="13553976" cy="3636000"/>
          </a:xfrm>
        </p:grpSpPr>
        <p:graphicFrame>
          <p:nvGraphicFramePr>
            <p:cNvPr id="7" name="Chart 35">
              <a:extLst>
                <a:ext uri="{FF2B5EF4-FFF2-40B4-BE49-F238E27FC236}">
                  <a16:creationId xmlns:a16="http://schemas.microsoft.com/office/drawing/2014/main" id="{B04C1C9C-027F-6463-65D0-1964E07DC5E3}"/>
                </a:ext>
              </a:extLst>
            </p:cNvPr>
            <p:cNvGraphicFramePr/>
            <p:nvPr/>
          </p:nvGraphicFramePr>
          <p:xfrm>
            <a:off x="15803298" y="11472821"/>
            <a:ext cx="13553976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465D1055-B8E0-3CE7-29BC-84418ECCA0C3}"/>
                </a:ext>
              </a:extLst>
            </p:cNvPr>
            <p:cNvSpPr txBox="1"/>
            <p:nvPr/>
          </p:nvSpPr>
          <p:spPr>
            <a:xfrm>
              <a:off x="15803298" y="14316842"/>
              <a:ext cx="1389309" cy="54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703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grpSp>
        <p:nvGrpSpPr>
          <p:cNvPr id="9" name="Group 58">
            <a:extLst>
              <a:ext uri="{FF2B5EF4-FFF2-40B4-BE49-F238E27FC236}">
                <a16:creationId xmlns:a16="http://schemas.microsoft.com/office/drawing/2014/main" id="{610727D5-71E7-19DE-2E85-A14D2C047122}"/>
              </a:ext>
            </a:extLst>
          </p:cNvPr>
          <p:cNvGrpSpPr/>
          <p:nvPr/>
        </p:nvGrpSpPr>
        <p:grpSpPr>
          <a:xfrm>
            <a:off x="6670917" y="4830662"/>
            <a:ext cx="5385694" cy="961767"/>
            <a:chOff x="15803298" y="11472821"/>
            <a:chExt cx="13634390" cy="3813007"/>
          </a:xfrm>
        </p:grpSpPr>
        <p:graphicFrame>
          <p:nvGraphicFramePr>
            <p:cNvPr id="10" name="Chart 59">
              <a:extLst>
                <a:ext uri="{FF2B5EF4-FFF2-40B4-BE49-F238E27FC236}">
                  <a16:creationId xmlns:a16="http://schemas.microsoft.com/office/drawing/2014/main" id="{493C064A-C871-07F6-F1F5-A255595A0823}"/>
                </a:ext>
              </a:extLst>
            </p:cNvPr>
            <p:cNvGraphicFramePr/>
            <p:nvPr/>
          </p:nvGraphicFramePr>
          <p:xfrm>
            <a:off x="15803298" y="11472821"/>
            <a:ext cx="13634390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72CE673C-39E3-3264-C7B6-BC7A76155660}"/>
                </a:ext>
              </a:extLst>
            </p:cNvPr>
            <p:cNvSpPr txBox="1"/>
            <p:nvPr/>
          </p:nvSpPr>
          <p:spPr>
            <a:xfrm>
              <a:off x="15930633" y="14370675"/>
              <a:ext cx="1389311" cy="91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703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69C267F-403C-291D-00CA-4C962A7A62FF}"/>
              </a:ext>
            </a:extLst>
          </p:cNvPr>
          <p:cNvSpPr txBox="1"/>
          <p:nvPr/>
        </p:nvSpPr>
        <p:spPr>
          <a:xfrm>
            <a:off x="6107601" y="714180"/>
            <a:ext cx="105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AAB6184-116B-4A59-5B93-3BD8FA57C590}"/>
              </a:ext>
            </a:extLst>
          </p:cNvPr>
          <p:cNvGrpSpPr/>
          <p:nvPr/>
        </p:nvGrpSpPr>
        <p:grpSpPr>
          <a:xfrm>
            <a:off x="1824156" y="1766490"/>
            <a:ext cx="4183576" cy="2493568"/>
            <a:chOff x="881395" y="1759378"/>
            <a:chExt cx="4000997" cy="2305433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D4959DE-0337-9B76-0009-3BEA8D4DED22}"/>
                </a:ext>
              </a:extLst>
            </p:cNvPr>
            <p:cNvGrpSpPr/>
            <p:nvPr/>
          </p:nvGrpSpPr>
          <p:grpSpPr>
            <a:xfrm>
              <a:off x="1016136" y="1759378"/>
              <a:ext cx="3866256" cy="2305433"/>
              <a:chOff x="385700" y="1339676"/>
              <a:chExt cx="3788550" cy="2464148"/>
            </a:xfrm>
          </p:grpSpPr>
          <p:graphicFrame>
            <p:nvGraphicFramePr>
              <p:cNvPr id="13" name="Chart 7">
                <a:extLst>
                  <a:ext uri="{FF2B5EF4-FFF2-40B4-BE49-F238E27FC236}">
                    <a16:creationId xmlns:a16="http://schemas.microsoft.com/office/drawing/2014/main" id="{D09AC1B8-1CE2-4FF8-C7DB-787846364C37}"/>
                  </a:ext>
                </a:extLst>
              </p:cNvPr>
              <p:cNvGraphicFramePr/>
              <p:nvPr/>
            </p:nvGraphicFramePr>
            <p:xfrm>
              <a:off x="385700" y="1339676"/>
              <a:ext cx="3788550" cy="24641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4" name="TextBox 95">
                <a:extLst>
                  <a:ext uri="{FF2B5EF4-FFF2-40B4-BE49-F238E27FC236}">
                    <a16:creationId xmlns:a16="http://schemas.microsoft.com/office/drawing/2014/main" id="{A69FFF8C-B82E-51C5-A43B-D0F58051FBDD}"/>
                  </a:ext>
                </a:extLst>
              </p:cNvPr>
              <p:cNvSpPr txBox="1"/>
              <p:nvPr/>
            </p:nvSpPr>
            <p:spPr>
              <a:xfrm>
                <a:off x="560355" y="3493481"/>
                <a:ext cx="650892" cy="252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1C82BEC5-8558-76F5-455C-6EBDA25F6FD1}"/>
                </a:ext>
              </a:extLst>
            </p:cNvPr>
            <p:cNvSpPr txBox="1"/>
            <p:nvPr/>
          </p:nvSpPr>
          <p:spPr>
            <a:xfrm rot="16200000">
              <a:off x="13411" y="2627362"/>
              <a:ext cx="2124130" cy="38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237BAA8-E49B-1532-392A-FE5117190515}"/>
              </a:ext>
            </a:extLst>
          </p:cNvPr>
          <p:cNvGrpSpPr/>
          <p:nvPr/>
        </p:nvGrpSpPr>
        <p:grpSpPr>
          <a:xfrm>
            <a:off x="7431262" y="1766489"/>
            <a:ext cx="4033872" cy="2601065"/>
            <a:chOff x="6794096" y="2157114"/>
            <a:chExt cx="3948218" cy="213050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301C19F7-7DA1-DF33-D095-F238417658FC}"/>
                </a:ext>
              </a:extLst>
            </p:cNvPr>
            <p:cNvGrpSpPr/>
            <p:nvPr/>
          </p:nvGrpSpPr>
          <p:grpSpPr>
            <a:xfrm>
              <a:off x="6876058" y="2157114"/>
              <a:ext cx="3866256" cy="2130509"/>
              <a:chOff x="164471" y="1241962"/>
              <a:chExt cx="3955328" cy="2572624"/>
            </a:xfrm>
          </p:grpSpPr>
          <p:graphicFrame>
            <p:nvGraphicFramePr>
              <p:cNvPr id="18" name="Chart 7">
                <a:extLst>
                  <a:ext uri="{FF2B5EF4-FFF2-40B4-BE49-F238E27FC236}">
                    <a16:creationId xmlns:a16="http://schemas.microsoft.com/office/drawing/2014/main" id="{5371EEAF-DDBA-DFC2-B0A9-67FDE4414EA9}"/>
                  </a:ext>
                </a:extLst>
              </p:cNvPr>
              <p:cNvGraphicFramePr/>
              <p:nvPr/>
            </p:nvGraphicFramePr>
            <p:xfrm>
              <a:off x="164471" y="1241962"/>
              <a:ext cx="3955328" cy="25726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9" name="TextBox 95">
                <a:extLst>
                  <a:ext uri="{FF2B5EF4-FFF2-40B4-BE49-F238E27FC236}">
                    <a16:creationId xmlns:a16="http://schemas.microsoft.com/office/drawing/2014/main" id="{9F8835F7-595F-E2C9-8209-50B97412AEBD}"/>
                  </a:ext>
                </a:extLst>
              </p:cNvPr>
              <p:cNvSpPr txBox="1"/>
              <p:nvPr/>
            </p:nvSpPr>
            <p:spPr>
              <a:xfrm>
                <a:off x="389556" y="3506838"/>
                <a:ext cx="650893" cy="284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28808BC7-944D-70A7-1992-8FF787228B6B}"/>
                </a:ext>
              </a:extLst>
            </p:cNvPr>
            <p:cNvSpPr txBox="1"/>
            <p:nvPr/>
          </p:nvSpPr>
          <p:spPr>
            <a:xfrm rot="16200000">
              <a:off x="6051322" y="2975046"/>
              <a:ext cx="1892146" cy="406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133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133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133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133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133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133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133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133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688985A-9C43-3E59-74A5-4E9A0573A7FB}"/>
              </a:ext>
            </a:extLst>
          </p:cNvPr>
          <p:cNvSpPr/>
          <p:nvPr/>
        </p:nvSpPr>
        <p:spPr>
          <a:xfrm>
            <a:off x="2675012" y="2167003"/>
            <a:ext cx="1120896" cy="2141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5599BFA-AB39-9A00-0174-EB0848DB2541}"/>
              </a:ext>
            </a:extLst>
          </p:cNvPr>
          <p:cNvSpPr/>
          <p:nvPr/>
        </p:nvSpPr>
        <p:spPr>
          <a:xfrm>
            <a:off x="8209202" y="2165529"/>
            <a:ext cx="1166292" cy="2202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87963E9-D6E1-4258-441C-06638CF2797B}"/>
              </a:ext>
            </a:extLst>
          </p:cNvPr>
          <p:cNvSpPr/>
          <p:nvPr/>
        </p:nvSpPr>
        <p:spPr>
          <a:xfrm rot="5400000">
            <a:off x="3105433" y="3643908"/>
            <a:ext cx="680399" cy="302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D4ADDC5-D9AB-7377-23BF-2A857AEA5872}"/>
              </a:ext>
            </a:extLst>
          </p:cNvPr>
          <p:cNvSpPr/>
          <p:nvPr/>
        </p:nvSpPr>
        <p:spPr>
          <a:xfrm rot="5400000">
            <a:off x="8507832" y="3680866"/>
            <a:ext cx="680399" cy="302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A5EACE-FFD9-2454-0F93-63398DBD8450}"/>
              </a:ext>
            </a:extLst>
          </p:cNvPr>
          <p:cNvSpPr txBox="1"/>
          <p:nvPr/>
        </p:nvSpPr>
        <p:spPr>
          <a:xfrm>
            <a:off x="204874" y="2524542"/>
            <a:ext cx="1366204" cy="5847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PROAK</a:t>
            </a:r>
            <a:r>
              <a:rPr kumimoji="0" lang="es-ES_tradnl" sz="16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600" b="0" i="0" u="none" strike="noStrike" kern="120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568FB91-6648-F3DA-CC0C-89A280037F9E}"/>
              </a:ext>
            </a:extLst>
          </p:cNvPr>
          <p:cNvSpPr txBox="1"/>
          <p:nvPr/>
        </p:nvSpPr>
        <p:spPr>
          <a:xfrm>
            <a:off x="109268" y="4903300"/>
            <a:ext cx="1167264" cy="5847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</a:t>
            </a:r>
            <a:r>
              <a:rPr kumimoji="0" lang="es-ES_tradnl" sz="1600" b="0" i="0" u="none" strike="noStrike" kern="1200" cap="none" spc="0" normalizeH="0" baseline="0" noProof="0" err="1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TirbaSkin</a:t>
            </a:r>
            <a:r>
              <a:rPr lang="es-ES_tradnl" sz="1600" baseline="30000">
                <a:solidFill>
                  <a:srgbClr val="6F6F6F">
                    <a:lumMod val="50000"/>
                  </a:srgbClr>
                </a:solidFill>
                <a:latin typeface="Arial"/>
              </a:rPr>
              <a:t>2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34F609F-9200-D1F9-B272-6003F5B89188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D4CAEE0-B294-AEF2-7B58-F8FB881F1699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" name="Gráfico 32" descr="Mano abierta con planta contorno">
              <a:extLst>
                <a:ext uri="{FF2B5EF4-FFF2-40B4-BE49-F238E27FC236}">
                  <a16:creationId xmlns:a16="http://schemas.microsoft.com/office/drawing/2014/main" id="{C05FF409-C865-659D-BBAC-0303D2FF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157DACF-5A6B-8EFF-177F-F37E1F4E350E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A668F72-23E6-7CDC-F3D1-6CA51AD1F5F6}"/>
              </a:ext>
            </a:extLst>
          </p:cNvPr>
          <p:cNvSpPr/>
          <p:nvPr/>
        </p:nvSpPr>
        <p:spPr>
          <a:xfrm>
            <a:off x="5740548" y="4861450"/>
            <a:ext cx="787573" cy="769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15A3431-FEC5-6D24-C353-D2047E3C267C}"/>
              </a:ext>
            </a:extLst>
          </p:cNvPr>
          <p:cNvSpPr txBox="1"/>
          <p:nvPr/>
        </p:nvSpPr>
        <p:spPr>
          <a:xfrm>
            <a:off x="5665401" y="4850250"/>
            <a:ext cx="1126437" cy="2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17518DF-D209-5F2C-92F9-09371DA97E63}"/>
              </a:ext>
            </a:extLst>
          </p:cNvPr>
          <p:cNvSpPr txBox="1"/>
          <p:nvPr/>
        </p:nvSpPr>
        <p:spPr>
          <a:xfrm>
            <a:off x="3952801" y="3825314"/>
            <a:ext cx="7985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E0B6869-370B-6D05-BDEB-BF9616ACD3F7}"/>
              </a:ext>
            </a:extLst>
          </p:cNvPr>
          <p:cNvSpPr txBox="1"/>
          <p:nvPr/>
        </p:nvSpPr>
        <p:spPr>
          <a:xfrm>
            <a:off x="5655370" y="5375961"/>
            <a:ext cx="103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45106948-9FEC-1451-069B-581A90596949}"/>
              </a:ext>
            </a:extLst>
          </p:cNvPr>
          <p:cNvSpPr/>
          <p:nvPr/>
        </p:nvSpPr>
        <p:spPr>
          <a:xfrm>
            <a:off x="11289072" y="4876674"/>
            <a:ext cx="852771" cy="818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C1217E8-454B-08EF-946A-017C16C24D20}"/>
              </a:ext>
            </a:extLst>
          </p:cNvPr>
          <p:cNvSpPr/>
          <p:nvPr/>
        </p:nvSpPr>
        <p:spPr>
          <a:xfrm>
            <a:off x="4554932" y="1827375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607EB435-2545-509F-49E8-E26E35CE8AF4}"/>
              </a:ext>
            </a:extLst>
          </p:cNvPr>
          <p:cNvSpPr/>
          <p:nvPr/>
        </p:nvSpPr>
        <p:spPr>
          <a:xfrm>
            <a:off x="5405899" y="1841259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C290BEC-A1D1-8A39-889E-ABF2AFDDA496}"/>
              </a:ext>
            </a:extLst>
          </p:cNvPr>
          <p:cNvSpPr txBox="1"/>
          <p:nvPr/>
        </p:nvSpPr>
        <p:spPr>
          <a:xfrm>
            <a:off x="4463607" y="1794599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595B953-C660-2E68-9192-4BE0085A6589}"/>
              </a:ext>
            </a:extLst>
          </p:cNvPr>
          <p:cNvSpPr txBox="1"/>
          <p:nvPr/>
        </p:nvSpPr>
        <p:spPr>
          <a:xfrm>
            <a:off x="5314800" y="1796337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98ABDCB3-7088-4038-B605-8CAEC086398C}"/>
              </a:ext>
            </a:extLst>
          </p:cNvPr>
          <p:cNvSpPr/>
          <p:nvPr/>
        </p:nvSpPr>
        <p:spPr>
          <a:xfrm>
            <a:off x="10090300" y="1802005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B8EC661-6CBF-5802-A1C7-64E64CE53E8D}"/>
              </a:ext>
            </a:extLst>
          </p:cNvPr>
          <p:cNvSpPr/>
          <p:nvPr/>
        </p:nvSpPr>
        <p:spPr>
          <a:xfrm>
            <a:off x="10906542" y="1815889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F81A781-6C10-44A1-0E06-4D0423E76BB7}"/>
              </a:ext>
            </a:extLst>
          </p:cNvPr>
          <p:cNvSpPr txBox="1"/>
          <p:nvPr/>
        </p:nvSpPr>
        <p:spPr>
          <a:xfrm>
            <a:off x="9990295" y="1790893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DBFAC362-8BB8-B94D-7E09-991329955D27}"/>
              </a:ext>
            </a:extLst>
          </p:cNvPr>
          <p:cNvSpPr txBox="1"/>
          <p:nvPr/>
        </p:nvSpPr>
        <p:spPr>
          <a:xfrm>
            <a:off x="10825836" y="1800669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3582DA93-0078-BF4B-1CE0-A3879A988A16}"/>
              </a:ext>
            </a:extLst>
          </p:cNvPr>
          <p:cNvSpPr/>
          <p:nvPr/>
        </p:nvSpPr>
        <p:spPr>
          <a:xfrm>
            <a:off x="4234040" y="1385352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FF07FAA2-3E93-1632-2226-10640FA99B6B}"/>
              </a:ext>
            </a:extLst>
          </p:cNvPr>
          <p:cNvSpPr/>
          <p:nvPr/>
        </p:nvSpPr>
        <p:spPr>
          <a:xfrm>
            <a:off x="5131307" y="1399236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EDD5B1B-2358-5745-2853-377B34A1C6F6}"/>
              </a:ext>
            </a:extLst>
          </p:cNvPr>
          <p:cNvSpPr txBox="1"/>
          <p:nvPr/>
        </p:nvSpPr>
        <p:spPr>
          <a:xfrm>
            <a:off x="2616923" y="3828671"/>
            <a:ext cx="1238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AA88C14-1797-5D3F-54A3-9886C627A2FA}"/>
              </a:ext>
            </a:extLst>
          </p:cNvPr>
          <p:cNvSpPr txBox="1"/>
          <p:nvPr/>
        </p:nvSpPr>
        <p:spPr>
          <a:xfrm>
            <a:off x="5669038" y="5100780"/>
            <a:ext cx="798556" cy="304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5EACE0ED-F0E0-FAEE-DFE7-88B08FE1D3BE}"/>
              </a:ext>
            </a:extLst>
          </p:cNvPr>
          <p:cNvSpPr txBox="1"/>
          <p:nvPr/>
        </p:nvSpPr>
        <p:spPr>
          <a:xfrm>
            <a:off x="4827196" y="3808056"/>
            <a:ext cx="136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BB36D6E-9CBF-BF30-4D63-88D5E8863658}"/>
              </a:ext>
            </a:extLst>
          </p:cNvPr>
          <p:cNvSpPr txBox="1"/>
          <p:nvPr/>
        </p:nvSpPr>
        <p:spPr>
          <a:xfrm>
            <a:off x="9471980" y="3896705"/>
            <a:ext cx="7985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52632A5-089F-2CDB-1691-DCE8B375D820}"/>
              </a:ext>
            </a:extLst>
          </p:cNvPr>
          <p:cNvSpPr txBox="1"/>
          <p:nvPr/>
        </p:nvSpPr>
        <p:spPr>
          <a:xfrm>
            <a:off x="8159252" y="3900062"/>
            <a:ext cx="1238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D06B0DD-63F0-9CE2-96B9-080A64B79A97}"/>
              </a:ext>
            </a:extLst>
          </p:cNvPr>
          <p:cNvSpPr txBox="1"/>
          <p:nvPr/>
        </p:nvSpPr>
        <p:spPr>
          <a:xfrm>
            <a:off x="10276927" y="3879447"/>
            <a:ext cx="136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23D48A61-36CE-44FB-034E-87834E8499FB}"/>
              </a:ext>
            </a:extLst>
          </p:cNvPr>
          <p:cNvSpPr txBox="1"/>
          <p:nvPr/>
        </p:nvSpPr>
        <p:spPr>
          <a:xfrm>
            <a:off x="11207430" y="4865474"/>
            <a:ext cx="1223780" cy="2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./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121DCD55-D826-B8C7-B3FF-997F79F22553}"/>
              </a:ext>
            </a:extLst>
          </p:cNvPr>
          <p:cNvSpPr txBox="1"/>
          <p:nvPr/>
        </p:nvSpPr>
        <p:spPr>
          <a:xfrm>
            <a:off x="11196532" y="5114702"/>
            <a:ext cx="867565" cy="304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 satisfecho</a:t>
            </a:r>
            <a:endParaRPr kumimoji="0" lang="es-ES" sz="86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00C94A98-5E6B-71B7-2A9E-E7B2EBED94E5}"/>
              </a:ext>
            </a:extLst>
          </p:cNvPr>
          <p:cNvSpPr txBox="1"/>
          <p:nvPr/>
        </p:nvSpPr>
        <p:spPr>
          <a:xfrm>
            <a:off x="11196532" y="5391185"/>
            <a:ext cx="112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Extremadam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/muy insatisfecho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32F85CDE-7269-5453-7F6A-E8CBDD1A6655}"/>
              </a:ext>
            </a:extLst>
          </p:cNvPr>
          <p:cNvCxnSpPr>
            <a:cxnSpLocks/>
          </p:cNvCxnSpPr>
          <p:nvPr/>
        </p:nvCxnSpPr>
        <p:spPr>
          <a:xfrm>
            <a:off x="12141843" y="4861367"/>
            <a:ext cx="0" cy="851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18D83F3C-0AFF-83E9-8E81-3F7199FD62FB}"/>
              </a:ext>
            </a:extLst>
          </p:cNvPr>
          <p:cNvCxnSpPr>
            <a:cxnSpLocks/>
          </p:cNvCxnSpPr>
          <p:nvPr/>
        </p:nvCxnSpPr>
        <p:spPr>
          <a:xfrm>
            <a:off x="11863909" y="5702581"/>
            <a:ext cx="286537" cy="2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8E4CAD00-7840-B275-F7CB-B565D2BC9123}"/>
              </a:ext>
            </a:extLst>
          </p:cNvPr>
          <p:cNvCxnSpPr>
            <a:cxnSpLocks/>
          </p:cNvCxnSpPr>
          <p:nvPr/>
        </p:nvCxnSpPr>
        <p:spPr>
          <a:xfrm>
            <a:off x="11855163" y="4858732"/>
            <a:ext cx="286537" cy="2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2218771-368E-D8B5-0A53-0DFAC80C265C}"/>
              </a:ext>
            </a:extLst>
          </p:cNvPr>
          <p:cNvSpPr txBox="1"/>
          <p:nvPr/>
        </p:nvSpPr>
        <p:spPr>
          <a:xfrm>
            <a:off x="1289722" y="4880304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CBEB261-93AF-9391-5EE9-20A67CA78338}"/>
              </a:ext>
            </a:extLst>
          </p:cNvPr>
          <p:cNvSpPr txBox="1"/>
          <p:nvPr/>
        </p:nvSpPr>
        <p:spPr>
          <a:xfrm>
            <a:off x="1190289" y="5210447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4DBB2CE-9B4E-3FD6-C12C-5FEB018FCDF4}"/>
              </a:ext>
            </a:extLst>
          </p:cNvPr>
          <p:cNvSpPr txBox="1"/>
          <p:nvPr/>
        </p:nvSpPr>
        <p:spPr>
          <a:xfrm>
            <a:off x="6697246" y="4911082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F3D0139-BF36-84BD-ED83-7608FE3AFC0B}"/>
              </a:ext>
            </a:extLst>
          </p:cNvPr>
          <p:cNvSpPr txBox="1"/>
          <p:nvPr/>
        </p:nvSpPr>
        <p:spPr>
          <a:xfrm>
            <a:off x="6597813" y="5241225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6A5FD34-9689-AB19-5AD9-EB8EA671C038}"/>
              </a:ext>
            </a:extLst>
          </p:cNvPr>
          <p:cNvGrpSpPr/>
          <p:nvPr/>
        </p:nvGrpSpPr>
        <p:grpSpPr>
          <a:xfrm>
            <a:off x="207931" y="1605857"/>
            <a:ext cx="11496881" cy="2774958"/>
            <a:chOff x="653160" y="1562313"/>
            <a:chExt cx="10603498" cy="2774958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B690C3B4-E5B0-8433-3AF3-AD6F919395D9}"/>
                </a:ext>
              </a:extLst>
            </p:cNvPr>
            <p:cNvSpPr/>
            <p:nvPr/>
          </p:nvSpPr>
          <p:spPr>
            <a:xfrm>
              <a:off x="653160" y="1562313"/>
              <a:ext cx="10603498" cy="2774958"/>
            </a:xfrm>
            <a:prstGeom prst="rect">
              <a:avLst/>
            </a:prstGeom>
            <a:solidFill>
              <a:srgbClr val="FFCCCC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D8B3BB37-3B3D-8554-9DF3-2BF0399533F3}"/>
                </a:ext>
              </a:extLst>
            </p:cNvPr>
            <p:cNvSpPr txBox="1"/>
            <p:nvPr/>
          </p:nvSpPr>
          <p:spPr>
            <a:xfrm>
              <a:off x="2636682" y="1802645"/>
              <a:ext cx="6564676" cy="1980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ES">
                  <a:solidFill>
                    <a:srgbClr val="002060"/>
                  </a:solidFill>
                </a:rPr>
                <a:t>En el </a:t>
              </a:r>
              <a:r>
                <a:rPr lang="es-ES" err="1">
                  <a:solidFill>
                    <a:srgbClr val="002060"/>
                  </a:solidFill>
                </a:rPr>
                <a:t>Interim</a:t>
              </a:r>
              <a:r>
                <a:rPr lang="es-ES">
                  <a:solidFill>
                    <a:srgbClr val="002060"/>
                  </a:solidFill>
                </a:rPr>
                <a:t> análisis del estudio </a:t>
              </a:r>
              <a:r>
                <a:rPr lang="es-ES" err="1">
                  <a:solidFill>
                    <a:srgbClr val="002060"/>
                  </a:solidFill>
                </a:rPr>
                <a:t>TirbaSkin</a:t>
              </a:r>
              <a:r>
                <a:rPr lang="es-ES">
                  <a:solidFill>
                    <a:srgbClr val="002060"/>
                  </a:solidFill>
                </a:rPr>
                <a:t> el </a:t>
              </a:r>
              <a:r>
                <a:rPr lang="es-ES" sz="2400" b="1">
                  <a:solidFill>
                    <a:srgbClr val="002060"/>
                  </a:solidFill>
                </a:rPr>
                <a:t>91%</a:t>
              </a:r>
              <a:r>
                <a:rPr lang="es-ES" b="1">
                  <a:solidFill>
                    <a:srgbClr val="002060"/>
                  </a:solidFill>
                </a:rPr>
                <a:t> </a:t>
              </a:r>
              <a:r>
                <a:rPr lang="es-ES">
                  <a:solidFill>
                    <a:srgbClr val="002060"/>
                  </a:solidFill>
                </a:rPr>
                <a:t>de los </a:t>
              </a:r>
              <a:r>
                <a:rPr lang="es-ES" b="1">
                  <a:solidFill>
                    <a:srgbClr val="002060"/>
                  </a:solidFill>
                </a:rPr>
                <a:t>médicos </a:t>
              </a:r>
              <a:r>
                <a:rPr lang="es-ES">
                  <a:solidFill>
                    <a:srgbClr val="002060"/>
                  </a:solidFill>
                </a:rPr>
                <a:t>y del </a:t>
              </a:r>
              <a:r>
                <a:rPr lang="es-ES" sz="2400" b="1">
                  <a:solidFill>
                    <a:srgbClr val="002060"/>
                  </a:solidFill>
                </a:rPr>
                <a:t>88%</a:t>
              </a:r>
              <a:r>
                <a:rPr lang="es-ES" b="1">
                  <a:solidFill>
                    <a:srgbClr val="002060"/>
                  </a:solidFill>
                </a:rPr>
                <a:t> </a:t>
              </a:r>
              <a:r>
                <a:rPr lang="es-ES">
                  <a:solidFill>
                    <a:srgbClr val="002060"/>
                  </a:solidFill>
                </a:rPr>
                <a:t>de los </a:t>
              </a:r>
              <a:r>
                <a:rPr lang="es-ES" b="1">
                  <a:solidFill>
                    <a:srgbClr val="002060"/>
                  </a:solidFill>
                </a:rPr>
                <a:t>pacientes</a:t>
              </a:r>
              <a:r>
                <a:rPr lang="es-ES">
                  <a:solidFill>
                    <a:srgbClr val="002060"/>
                  </a:solidFill>
                </a:rPr>
                <a:t> estaban </a:t>
              </a:r>
              <a:r>
                <a:rPr lang="es-ES" b="1">
                  <a:solidFill>
                    <a:srgbClr val="002060"/>
                  </a:solidFill>
                </a:rPr>
                <a:t>extremadamente/muy satisfechos/satisfechos </a:t>
              </a:r>
              <a:r>
                <a:rPr lang="es-ES">
                  <a:solidFill>
                    <a:srgbClr val="002060"/>
                  </a:solidFill>
                </a:rPr>
                <a:t>con la mejora de “el aspecto de la piel” y la “textura de la piel”.</a:t>
              </a:r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8CBAAE2-BB72-F615-BC38-B8CA1A6DE183}"/>
              </a:ext>
            </a:extLst>
          </p:cNvPr>
          <p:cNvSpPr txBox="1"/>
          <p:nvPr/>
        </p:nvSpPr>
        <p:spPr>
          <a:xfrm>
            <a:off x="1737887" y="6216910"/>
            <a:ext cx="8310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609570"/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EPQ, </a:t>
            </a:r>
            <a:r>
              <a:rPr lang="fr-FR" sz="800">
                <a:solidFill>
                  <a:schemeClr val="bg1">
                    <a:lumMod val="65000"/>
                  </a:schemeClr>
                </a:solidFill>
              </a:rPr>
              <a:t>Expert Panel Questionnaire</a:t>
            </a:r>
          </a:p>
          <a:p>
            <a:pPr algn="just" defTabSz="609570">
              <a:spcAft>
                <a:spcPts val="267"/>
              </a:spcAft>
            </a:pP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Adapted from:</a:t>
            </a:r>
            <a:r>
              <a:rPr lang="en-US" sz="800">
                <a:solidFill>
                  <a:srgbClr val="002060"/>
                </a:solidFill>
              </a:rPr>
              <a:t> </a:t>
            </a:r>
            <a:r>
              <a:rPr lang="es-ES" sz="800" b="1" i="0">
                <a:solidFill>
                  <a:srgbClr val="002060"/>
                </a:solidFill>
                <a:effectLst/>
              </a:rPr>
              <a:t>1.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800" i="0">
                <a:solidFill>
                  <a:srgbClr val="A6A6A6"/>
                </a:solidFill>
                <a:effectLst/>
              </a:rPr>
              <a:t>Clinician- and Patient-Reported Outcomes with </a:t>
            </a:r>
            <a:r>
              <a:rPr lang="en-US" sz="80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80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_tradnl" sz="800" b="1">
                <a:solidFill>
                  <a:srgbClr val="002060"/>
                </a:solidFill>
                <a:latin typeface="Arial"/>
              </a:rPr>
              <a:t>2.</a:t>
            </a:r>
            <a:r>
              <a:rPr lang="es-ES_tradnl" sz="800" b="1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</a:rPr>
              <a:t>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44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>
            <a:extLst>
              <a:ext uri="{FF2B5EF4-FFF2-40B4-BE49-F238E27FC236}">
                <a16:creationId xmlns:a16="http://schemas.microsoft.com/office/drawing/2014/main" id="{4F498BCD-9BDB-C650-B53C-4FAFE709E1F0}"/>
              </a:ext>
            </a:extLst>
          </p:cNvPr>
          <p:cNvGrpSpPr/>
          <p:nvPr/>
        </p:nvGrpSpPr>
        <p:grpSpPr>
          <a:xfrm>
            <a:off x="2144556" y="2507918"/>
            <a:ext cx="8046720" cy="1204111"/>
            <a:chOff x="15803298" y="11472821"/>
            <a:chExt cx="13824000" cy="3636000"/>
          </a:xfrm>
        </p:grpSpPr>
        <p:graphicFrame>
          <p:nvGraphicFramePr>
            <p:cNvPr id="6" name="Chart 48">
              <a:extLst>
                <a:ext uri="{FF2B5EF4-FFF2-40B4-BE49-F238E27FC236}">
                  <a16:creationId xmlns:a16="http://schemas.microsoft.com/office/drawing/2014/main" id="{88540716-47E0-F8D9-6BA6-25CCBDB829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85762572"/>
                </p:ext>
              </p:extLst>
            </p:nvPr>
          </p:nvGraphicFramePr>
          <p:xfrm>
            <a:off x="15803298" y="11472821"/>
            <a:ext cx="13824000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49">
              <a:extLst>
                <a:ext uri="{FF2B5EF4-FFF2-40B4-BE49-F238E27FC236}">
                  <a16:creationId xmlns:a16="http://schemas.microsoft.com/office/drawing/2014/main" id="{41CDE021-B596-F9A6-11C8-34F509A3AF1D}"/>
                </a:ext>
              </a:extLst>
            </p:cNvPr>
            <p:cNvSpPr txBox="1"/>
            <p:nvPr/>
          </p:nvSpPr>
          <p:spPr>
            <a:xfrm>
              <a:off x="15930634" y="14370677"/>
              <a:ext cx="1389311" cy="55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244C8B08-55E3-33A3-99EF-502FE7A8E3E3}"/>
              </a:ext>
            </a:extLst>
          </p:cNvPr>
          <p:cNvSpPr txBox="1">
            <a:spLocks/>
          </p:cNvSpPr>
          <p:nvPr/>
        </p:nvSpPr>
        <p:spPr>
          <a:xfrm>
            <a:off x="196356" y="72617"/>
            <a:ext cx="10926755" cy="6991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2060"/>
                </a:solidFill>
              </a:rPr>
              <a:t>EPQ – </a:t>
            </a:r>
            <a:r>
              <a:rPr lang="es-ES" sz="2400">
                <a:solidFill>
                  <a:srgbClr val="002060"/>
                </a:solidFill>
              </a:rPr>
              <a:t>Satisfacción global comparada con el tratamiento tópico anterior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2C9E091-CE7E-910F-9EC4-80DA17C7D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92" y="1447798"/>
            <a:ext cx="9743247" cy="7854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En comparación con </a:t>
            </a:r>
            <a:r>
              <a:rPr kumimoji="0" lang="es-ES" altLang="es-ES" sz="1400" b="0" i="1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su experiencia previa con el tratamiento tópico X </a:t>
            </a:r>
            <a:r>
              <a:rPr kumimoji="0" lang="es-ES" altLang="es-ES" sz="1400" b="0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para la QA, ¿cómo calificaría su </a:t>
            </a:r>
            <a:r>
              <a:rPr kumimoji="0" lang="es-ES" altLang="es-ES" sz="1400" b="1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satisfacción global </a:t>
            </a:r>
            <a:r>
              <a:rPr kumimoji="0" lang="es-ES" altLang="es-ES" sz="1400" b="0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(teniendo en cuenta factores como conveniencia/facilidad de uso, duración y gravedad de las reacciones cutáneas, impacto en la vida diaria del paciente, etc.) con el tratamiento con </a:t>
            </a:r>
            <a:r>
              <a:rPr kumimoji="0" lang="es-ES" altLang="es-ES" sz="1400" b="0" i="1" u="none" strike="noStrike" cap="none" normalizeH="0" baseline="0" err="1">
                <a:ln>
                  <a:noFill/>
                </a:ln>
                <a:solidFill>
                  <a:srgbClr val="002060"/>
                </a:solidFill>
                <a:effectLst/>
              </a:rPr>
              <a:t>tirbanibulina</a:t>
            </a:r>
            <a:r>
              <a:rPr kumimoji="0" lang="es-ES" altLang="es-ES" sz="1400" b="0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</a:rPr>
              <a:t>?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A6B4CD1-F17C-5D51-83BD-2993C7E91BE6}"/>
              </a:ext>
            </a:extLst>
          </p:cNvPr>
          <p:cNvGrpSpPr/>
          <p:nvPr/>
        </p:nvGrpSpPr>
        <p:grpSpPr>
          <a:xfrm>
            <a:off x="3246334" y="4233503"/>
            <a:ext cx="5264793" cy="1372642"/>
            <a:chOff x="7511143" y="4102116"/>
            <a:chExt cx="4596981" cy="108287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DA5C782-AAEC-5663-B03C-875AB77A6419}"/>
                </a:ext>
              </a:extLst>
            </p:cNvPr>
            <p:cNvSpPr/>
            <p:nvPr/>
          </p:nvSpPr>
          <p:spPr>
            <a:xfrm>
              <a:off x="7511143" y="4102116"/>
              <a:ext cx="4596981" cy="1082871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E04D4B9-391D-81B1-C2B1-A8DFDFA39BCF}"/>
                </a:ext>
              </a:extLst>
            </p:cNvPr>
            <p:cNvSpPr txBox="1"/>
            <p:nvPr/>
          </p:nvSpPr>
          <p:spPr>
            <a:xfrm>
              <a:off x="7678241" y="4145056"/>
              <a:ext cx="4262785" cy="927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s-ES" sz="1400" i="0">
                  <a:solidFill>
                    <a:srgbClr val="002060"/>
                  </a:solidFill>
                  <a:effectLst/>
                </a:rPr>
                <a:t>El </a:t>
              </a:r>
              <a:r>
                <a:rPr lang="es-ES" sz="2000" b="1" i="0">
                  <a:solidFill>
                    <a:srgbClr val="002060"/>
                  </a:solidFill>
                  <a:effectLst/>
                </a:rPr>
                <a:t>88%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4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médicos </a:t>
              </a:r>
              <a:r>
                <a:rPr lang="es-ES" sz="1400" i="0">
                  <a:solidFill>
                    <a:srgbClr val="002060"/>
                  </a:solidFill>
                  <a:effectLst/>
                </a:rPr>
                <a:t>y del </a:t>
              </a:r>
              <a:r>
                <a:rPr lang="es-ES" sz="2000" b="1" i="0">
                  <a:solidFill>
                    <a:srgbClr val="002060"/>
                  </a:solidFill>
                  <a:effectLst/>
                </a:rPr>
                <a:t>85% </a:t>
              </a:r>
              <a:r>
                <a:rPr lang="es-ES" sz="14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pacientes </a:t>
              </a:r>
              <a:r>
                <a:rPr lang="es-ES" sz="1400" b="0" i="0">
                  <a:solidFill>
                    <a:srgbClr val="002060"/>
                  </a:solidFill>
                  <a:effectLst/>
                </a:rPr>
                <a:t>reportaron que la </a:t>
              </a:r>
              <a:r>
                <a:rPr lang="es-ES" b="1" i="0" err="1">
                  <a:solidFill>
                    <a:srgbClr val="002060"/>
                  </a:solidFill>
                  <a:effectLst/>
                </a:rPr>
                <a:t>tirbanibulina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 era </a:t>
              </a:r>
              <a:r>
                <a:rPr lang="es-ES" b="1" i="0">
                  <a:solidFill>
                    <a:srgbClr val="002060"/>
                  </a:solidFill>
                  <a:effectLst/>
                </a:rPr>
                <a:t>mucho/algo mejor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 en comparación con el tratamiento anterior.</a:t>
              </a:r>
              <a:endParaRPr lang="es-ES" sz="1400" b="1">
                <a:solidFill>
                  <a:srgbClr val="002060"/>
                </a:solidFill>
              </a:endParaRP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D7ABCA-BA60-3B29-17E2-A2F17E4BF963}"/>
              </a:ext>
            </a:extLst>
          </p:cNvPr>
          <p:cNvSpPr txBox="1"/>
          <p:nvPr/>
        </p:nvSpPr>
        <p:spPr>
          <a:xfrm>
            <a:off x="1723553" y="6251811"/>
            <a:ext cx="8310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609570"/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EPQ, </a:t>
            </a:r>
            <a:r>
              <a:rPr lang="fr-FR" sz="800">
                <a:solidFill>
                  <a:schemeClr val="bg1">
                    <a:lumMod val="65000"/>
                  </a:schemeClr>
                </a:solidFill>
              </a:rPr>
              <a:t>Expert Panel Questionnaire</a:t>
            </a:r>
          </a:p>
          <a:p>
            <a:pPr algn="just" defTabSz="609570">
              <a:spcAft>
                <a:spcPts val="267"/>
              </a:spcAft>
            </a:pPr>
            <a:r>
              <a:rPr lang="en-US" sz="800" b="1">
                <a:solidFill>
                  <a:srgbClr val="002060"/>
                </a:solidFill>
              </a:rPr>
              <a:t>1.</a:t>
            </a:r>
            <a:r>
              <a:rPr lang="es-ES_tradnl" sz="800" b="1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</a:rPr>
              <a:t>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FA37760-5024-6010-F871-94842CF79F07}"/>
              </a:ext>
            </a:extLst>
          </p:cNvPr>
          <p:cNvSpPr txBox="1"/>
          <p:nvPr/>
        </p:nvSpPr>
        <p:spPr>
          <a:xfrm>
            <a:off x="878298" y="1017264"/>
            <a:ext cx="1873048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6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F1CBF7D-24F1-3ED0-38EB-EEE82B69A6A2}"/>
              </a:ext>
            </a:extLst>
          </p:cNvPr>
          <p:cNvSpPr/>
          <p:nvPr/>
        </p:nvSpPr>
        <p:spPr>
          <a:xfrm>
            <a:off x="812982" y="955802"/>
            <a:ext cx="10439400" cy="298482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9089A8B-6EB4-83BD-614F-03F676400F7C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27A7D7F-7790-4F70-EB64-3726B0469C5E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Gráfico 9" descr="Mano abierta con planta contorno">
              <a:extLst>
                <a:ext uri="{FF2B5EF4-FFF2-40B4-BE49-F238E27FC236}">
                  <a16:creationId xmlns:a16="http://schemas.microsoft.com/office/drawing/2014/main" id="{79FE01C4-96A1-0594-0ACE-CFC2E22B7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909EAF8-7B33-EBF9-CCB4-639CC267763A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9F66D19-6219-65B4-3731-4F420E0135F2}"/>
              </a:ext>
            </a:extLst>
          </p:cNvPr>
          <p:cNvSpPr txBox="1"/>
          <p:nvPr/>
        </p:nvSpPr>
        <p:spPr>
          <a:xfrm>
            <a:off x="2343958" y="2609860"/>
            <a:ext cx="9023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rgbClr val="000000"/>
                </a:solidFill>
              </a:rPr>
              <a:t>Clínicos</a:t>
            </a: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18E716B-0AD5-7BF3-362C-4F9018546EB8}"/>
              </a:ext>
            </a:extLst>
          </p:cNvPr>
          <p:cNvSpPr txBox="1"/>
          <p:nvPr/>
        </p:nvSpPr>
        <p:spPr>
          <a:xfrm>
            <a:off x="2218676" y="3055751"/>
            <a:ext cx="10506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Pacientes</a:t>
            </a:r>
            <a:endParaRPr lang="es-ES" sz="14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2CE1F70-3B82-B1A8-563D-191ACE026A7C}"/>
              </a:ext>
            </a:extLst>
          </p:cNvPr>
          <p:cNvSpPr/>
          <p:nvPr/>
        </p:nvSpPr>
        <p:spPr>
          <a:xfrm>
            <a:off x="8952337" y="2609859"/>
            <a:ext cx="1150667" cy="8879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0A543C0-A097-ABBC-CD54-F444A47A418C}"/>
              </a:ext>
            </a:extLst>
          </p:cNvPr>
          <p:cNvGrpSpPr/>
          <p:nvPr/>
        </p:nvGrpSpPr>
        <p:grpSpPr>
          <a:xfrm>
            <a:off x="8864994" y="2582421"/>
            <a:ext cx="1326282" cy="803966"/>
            <a:chOff x="9004303" y="4440881"/>
            <a:chExt cx="1326282" cy="595216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2F66C3C-DCA2-F09B-EE81-98532D60766A}"/>
                </a:ext>
              </a:extLst>
            </p:cNvPr>
            <p:cNvSpPr txBox="1"/>
            <p:nvPr/>
          </p:nvSpPr>
          <p:spPr>
            <a:xfrm>
              <a:off x="9060316" y="4440881"/>
              <a:ext cx="1270269" cy="159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_tradnl" sz="1000">
                  <a:solidFill>
                    <a:srgbClr val="002060"/>
                  </a:solidFill>
                </a:rPr>
                <a:t>Mucho/Algo mejor</a:t>
              </a:r>
              <a:endParaRPr lang="es-ES" sz="1000">
                <a:solidFill>
                  <a:srgbClr val="002060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1307BD8-94F7-98D1-1981-5E987331797E}"/>
                </a:ext>
              </a:extLst>
            </p:cNvPr>
            <p:cNvSpPr txBox="1"/>
            <p:nvPr/>
          </p:nvSpPr>
          <p:spPr>
            <a:xfrm>
              <a:off x="9004303" y="4631930"/>
              <a:ext cx="902376" cy="182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>
                  <a:solidFill>
                    <a:srgbClr val="002060"/>
                  </a:solidFill>
                </a:rPr>
                <a:t>Sin cambio</a:t>
              </a:r>
              <a:endParaRPr lang="es-ES" sz="1000">
                <a:solidFill>
                  <a:srgbClr val="00206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80D3572-0294-20BC-238E-1197B6E65AB0}"/>
                </a:ext>
              </a:extLst>
            </p:cNvPr>
            <p:cNvSpPr txBox="1"/>
            <p:nvPr/>
          </p:nvSpPr>
          <p:spPr>
            <a:xfrm>
              <a:off x="9043949" y="4853807"/>
              <a:ext cx="1126437" cy="18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>
                  <a:solidFill>
                    <a:srgbClr val="002060"/>
                  </a:solidFill>
                </a:rPr>
                <a:t>Mucho/algo peor</a:t>
              </a:r>
              <a:endParaRPr lang="es-ES" sz="100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347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ACF5A0-5C87-D573-C6EC-AA80031AD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2">
            <a:extLst>
              <a:ext uri="{FF2B5EF4-FFF2-40B4-BE49-F238E27FC236}">
                <a16:creationId xmlns:a16="http://schemas.microsoft.com/office/drawing/2014/main" id="{45C67256-BF0A-D573-369C-5DDA1F7A5F3C}"/>
              </a:ext>
            </a:extLst>
          </p:cNvPr>
          <p:cNvSpPr txBox="1"/>
          <p:nvPr/>
        </p:nvSpPr>
        <p:spPr>
          <a:xfrm>
            <a:off x="1742350" y="6188739"/>
            <a:ext cx="839981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</a:rPr>
              <a:t>EPQ, Expert Panel Questionnaire. </a:t>
            </a:r>
            <a:r>
              <a:rPr lang="en-US" sz="730">
                <a:solidFill>
                  <a:srgbClr val="FFFFFF">
                    <a:lumMod val="65000"/>
                  </a:srgbClr>
                </a:solidFill>
                <a:latin typeface="Arial"/>
              </a:rPr>
              <a:t>Adapted from: </a:t>
            </a:r>
            <a:r>
              <a:rPr lang="es-ES" sz="730" b="1" i="0">
                <a:solidFill>
                  <a:srgbClr val="002060"/>
                </a:solidFill>
                <a:effectLst/>
              </a:rPr>
              <a:t>1. </a:t>
            </a:r>
            <a:r>
              <a:rPr lang="es-ES" sz="73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30" i="0">
                <a:solidFill>
                  <a:srgbClr val="A6A6A6"/>
                </a:solidFill>
                <a:effectLst/>
              </a:rPr>
              <a:t>Clinician-and Patient-Reported Outcomes with </a:t>
            </a:r>
            <a:r>
              <a:rPr lang="en-US" sz="73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3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30" b="1" i="0">
                <a:solidFill>
                  <a:srgbClr val="002060"/>
                </a:solidFill>
                <a:effectLst/>
              </a:rPr>
              <a:t>2.</a:t>
            </a:r>
            <a:r>
              <a:rPr lang="en-US" sz="730" b="1">
                <a:solidFill>
                  <a:srgbClr val="002060"/>
                </a:solidFill>
              </a:rPr>
              <a:t> </a:t>
            </a:r>
            <a:r>
              <a:rPr lang="es-ES" sz="73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30" b="0" i="0">
                <a:solidFill>
                  <a:srgbClr val="A6A6A6"/>
                </a:solidFill>
                <a:effectLst/>
              </a:rPr>
              <a:t>-and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3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3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3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30" b="0">
                <a:solidFill>
                  <a:srgbClr val="A6A6A6"/>
                </a:solidFill>
                <a:effectLst/>
              </a:rPr>
              <a:t>SKIN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30" b="0">
                <a:solidFill>
                  <a:srgbClr val="A6A6A6"/>
                </a:solidFill>
                <a:effectLst/>
              </a:rPr>
              <a:t> Medicine</a:t>
            </a:r>
            <a:r>
              <a:rPr lang="es-ES" sz="730">
                <a:solidFill>
                  <a:srgbClr val="A6A6A6"/>
                </a:solidFill>
              </a:rPr>
              <a:t>. </a:t>
            </a:r>
            <a:r>
              <a:rPr lang="es-ES" sz="73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30" b="0" i="1">
                <a:solidFill>
                  <a:srgbClr val="A6A6A6"/>
                </a:solidFill>
                <a:effectLst/>
              </a:rPr>
              <a:t>7</a:t>
            </a:r>
            <a:r>
              <a:rPr lang="es-ES" sz="730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_tradnl" sz="730" b="1" noProof="1">
                <a:solidFill>
                  <a:srgbClr val="002060"/>
                </a:solidFill>
                <a:latin typeface="Arial"/>
              </a:rPr>
              <a:t>3. </a:t>
            </a:r>
            <a:r>
              <a:rPr lang="es-ES_tradnl" sz="73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Heppt M, et al. </a:t>
            </a:r>
            <a:r>
              <a:rPr lang="en-US" sz="73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 </a:t>
            </a:r>
            <a:r>
              <a:rPr lang="es-ES_tradnl" sz="730" b="1" noProof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4</a:t>
            </a:r>
            <a:r>
              <a:rPr lang="es-ES_tradnl" sz="730" b="1" noProof="1">
                <a:solidFill>
                  <a:srgbClr val="002060"/>
                </a:solidFill>
                <a:latin typeface="Arial"/>
              </a:rPr>
              <a:t>.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</a:rPr>
              <a:t>Gilaberte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Y</a:t>
            </a:r>
            <a:r>
              <a:rPr lang="es-ES_tradnl" sz="730" b="1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et al. </a:t>
            </a:r>
            <a:r>
              <a:rPr lang="en-US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73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texto 1">
            <a:extLst>
              <a:ext uri="{FF2B5EF4-FFF2-40B4-BE49-F238E27FC236}">
                <a16:creationId xmlns:a16="http://schemas.microsoft.com/office/drawing/2014/main" id="{E4116DEB-978F-DF3F-E64C-1E3B6A7E6D5E}"/>
              </a:ext>
            </a:extLst>
          </p:cNvPr>
          <p:cNvSpPr txBox="1">
            <a:spLocks/>
          </p:cNvSpPr>
          <p:nvPr/>
        </p:nvSpPr>
        <p:spPr>
          <a:xfrm>
            <a:off x="79642" y="71385"/>
            <a:ext cx="9559273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8C93"/>
                </a:solidFill>
              </a:rPr>
              <a:t>EPQ – </a:t>
            </a:r>
            <a:r>
              <a:rPr lang="es-ES" sz="2400">
                <a:solidFill>
                  <a:srgbClr val="002060"/>
                </a:solidFill>
              </a:rPr>
              <a:t>Probabilidad de considerar de nuevo tirbanibulina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A5711E-82D9-47E7-DA75-9B64F041F60C}"/>
              </a:ext>
            </a:extLst>
          </p:cNvPr>
          <p:cNvSpPr txBox="1"/>
          <p:nvPr/>
        </p:nvSpPr>
        <p:spPr>
          <a:xfrm>
            <a:off x="618227" y="764662"/>
            <a:ext cx="1551251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4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4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C14152-4CF9-B857-0775-26C615A80611}"/>
              </a:ext>
            </a:extLst>
          </p:cNvPr>
          <p:cNvSpPr txBox="1"/>
          <p:nvPr/>
        </p:nvSpPr>
        <p:spPr>
          <a:xfrm>
            <a:off x="3120604" y="69492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400">
                <a:solidFill>
                  <a:srgbClr val="002855"/>
                </a:solidFill>
                <a:latin typeface="Arial"/>
              </a:rPr>
              <a:t>Semana 8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0CFAF59-5097-0306-180F-29C168E6BBD3}"/>
              </a:ext>
            </a:extLst>
          </p:cNvPr>
          <p:cNvGrpSpPr/>
          <p:nvPr/>
        </p:nvGrpSpPr>
        <p:grpSpPr>
          <a:xfrm>
            <a:off x="1165159" y="1110582"/>
            <a:ext cx="4202073" cy="1864531"/>
            <a:chOff x="870519" y="1110582"/>
            <a:chExt cx="4202073" cy="186453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AFB2599-6054-B096-897D-03538E878AF3}"/>
                </a:ext>
              </a:extLst>
            </p:cNvPr>
            <p:cNvGrpSpPr/>
            <p:nvPr/>
          </p:nvGrpSpPr>
          <p:grpSpPr>
            <a:xfrm>
              <a:off x="1049744" y="1110582"/>
              <a:ext cx="4022848" cy="1852558"/>
              <a:chOff x="369794" y="1273442"/>
              <a:chExt cx="4071919" cy="2714613"/>
            </a:xfrm>
          </p:grpSpPr>
          <p:graphicFrame>
            <p:nvGraphicFramePr>
              <p:cNvPr id="5" name="Chart 14">
                <a:extLst>
                  <a:ext uri="{FF2B5EF4-FFF2-40B4-BE49-F238E27FC236}">
                    <a16:creationId xmlns:a16="http://schemas.microsoft.com/office/drawing/2014/main" id="{FAC679EE-3D89-C705-F063-0BAD574910E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8839001"/>
                  </p:ext>
                </p:extLst>
              </p:nvPr>
            </p:nvGraphicFramePr>
            <p:xfrm>
              <a:off x="369794" y="1273442"/>
              <a:ext cx="4071919" cy="27146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" name="TextBox 95">
                <a:extLst>
                  <a:ext uri="{FF2B5EF4-FFF2-40B4-BE49-F238E27FC236}">
                    <a16:creationId xmlns:a16="http://schemas.microsoft.com/office/drawing/2014/main" id="{B69B1EC1-AE68-F313-FB7B-0FD56CBCCB4B}"/>
                  </a:ext>
                </a:extLst>
              </p:cNvPr>
              <p:cNvSpPr txBox="1"/>
              <p:nvPr/>
            </p:nvSpPr>
            <p:spPr>
              <a:xfrm>
                <a:off x="482479" y="3552745"/>
                <a:ext cx="650893" cy="193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20048">
                  <a:defRPr/>
                </a:pPr>
                <a:r>
                  <a:rPr lang="en-US" sz="1067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627ADD01-BED8-DAE7-996C-AF8ED4002467}"/>
                </a:ext>
              </a:extLst>
            </p:cNvPr>
            <p:cNvSpPr txBox="1"/>
            <p:nvPr/>
          </p:nvSpPr>
          <p:spPr>
            <a:xfrm rot="16200000">
              <a:off x="135134" y="1877984"/>
              <a:ext cx="1832514" cy="36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9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9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9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9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9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6D4638A-5AAD-2A04-D356-7633A1708EFE}"/>
                </a:ext>
              </a:extLst>
            </p:cNvPr>
            <p:cNvSpPr/>
            <p:nvPr/>
          </p:nvSpPr>
          <p:spPr>
            <a:xfrm>
              <a:off x="1723112" y="1309252"/>
              <a:ext cx="1026367" cy="16111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799354E-9771-A26A-ABFC-7F59757526CE}"/>
              </a:ext>
            </a:extLst>
          </p:cNvPr>
          <p:cNvGrpSpPr/>
          <p:nvPr/>
        </p:nvGrpSpPr>
        <p:grpSpPr>
          <a:xfrm>
            <a:off x="689276" y="4294132"/>
            <a:ext cx="5832887" cy="1671332"/>
            <a:chOff x="527273" y="3393131"/>
            <a:chExt cx="5832887" cy="1671332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23BFDBE-683C-78E2-5FEB-A7C19BFAD89D}"/>
                </a:ext>
              </a:extLst>
            </p:cNvPr>
            <p:cNvSpPr txBox="1"/>
            <p:nvPr/>
          </p:nvSpPr>
          <p:spPr>
            <a:xfrm>
              <a:off x="527273" y="3393131"/>
              <a:ext cx="1693407" cy="307777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>
                  <a:solidFill>
                    <a:schemeClr val="tx1">
                      <a:lumMod val="50000"/>
                    </a:schemeClr>
                  </a:solidFill>
                </a:rPr>
                <a:t>Estudio TirbaSkin</a:t>
              </a:r>
              <a:r>
                <a:rPr lang="es-ES_tradnl" sz="1400" baseline="3000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lang="es-ES" sz="1400" baseline="300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2B8F0C2-43BC-FEC9-C439-31F39AEF23EE}"/>
                </a:ext>
              </a:extLst>
            </p:cNvPr>
            <p:cNvGrpSpPr/>
            <p:nvPr/>
          </p:nvGrpSpPr>
          <p:grpSpPr>
            <a:xfrm>
              <a:off x="815126" y="3799385"/>
              <a:ext cx="5545034" cy="1265078"/>
              <a:chOff x="2057710" y="3634721"/>
              <a:chExt cx="7316793" cy="1397622"/>
            </a:xfrm>
          </p:grpSpPr>
          <p:grpSp>
            <p:nvGrpSpPr>
              <p:cNvPr id="15" name="Group 53">
                <a:extLst>
                  <a:ext uri="{FF2B5EF4-FFF2-40B4-BE49-F238E27FC236}">
                    <a16:creationId xmlns:a16="http://schemas.microsoft.com/office/drawing/2014/main" id="{C4AAB7D2-8227-0EC8-EE29-AA329DB87329}"/>
                  </a:ext>
                </a:extLst>
              </p:cNvPr>
              <p:cNvGrpSpPr/>
              <p:nvPr/>
            </p:nvGrpSpPr>
            <p:grpSpPr>
              <a:xfrm>
                <a:off x="2057710" y="3634721"/>
                <a:ext cx="7316793" cy="1397622"/>
                <a:chOff x="15803298" y="11472821"/>
                <a:chExt cx="13824000" cy="3636000"/>
              </a:xfrm>
            </p:grpSpPr>
            <p:graphicFrame>
              <p:nvGraphicFramePr>
                <p:cNvPr id="16" name="Chart 54">
                  <a:extLst>
                    <a:ext uri="{FF2B5EF4-FFF2-40B4-BE49-F238E27FC236}">
                      <a16:creationId xmlns:a16="http://schemas.microsoft.com/office/drawing/2014/main" id="{6AFDA715-EBA0-ECB0-EFB6-8245998EE54F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624594802"/>
                    </p:ext>
                  </p:extLst>
                </p:nvPr>
              </p:nvGraphicFramePr>
              <p:xfrm>
                <a:off x="15803298" y="11472821"/>
                <a:ext cx="13824000" cy="3636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7" name="TextBox 57">
                  <a:extLst>
                    <a:ext uri="{FF2B5EF4-FFF2-40B4-BE49-F238E27FC236}">
                      <a16:creationId xmlns:a16="http://schemas.microsoft.com/office/drawing/2014/main" id="{887A8D92-0E1A-D89F-7F1F-828F491D1E2A}"/>
                    </a:ext>
                  </a:extLst>
                </p:cNvPr>
                <p:cNvSpPr txBox="1"/>
                <p:nvPr/>
              </p:nvSpPr>
              <p:spPr>
                <a:xfrm>
                  <a:off x="15930633" y="14370672"/>
                  <a:ext cx="1389309" cy="560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/>
                  <a:r>
                    <a:rPr lang="es-ES" sz="800">
                      <a:solidFill>
                        <a:srgbClr val="0028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N=205</a:t>
                  </a:r>
                </a:p>
              </p:txBody>
            </p:sp>
          </p:grp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ABFDBB3A-B08F-6205-802D-24B3F9308282}"/>
                  </a:ext>
                </a:extLst>
              </p:cNvPr>
              <p:cNvSpPr/>
              <p:nvPr/>
            </p:nvSpPr>
            <p:spPr>
              <a:xfrm>
                <a:off x="2057711" y="3759959"/>
                <a:ext cx="4868233" cy="863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/>
              </a:p>
            </p:txBody>
          </p:sp>
        </p:grp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DCAD131-CCB8-822A-CC1F-D50733066B94}"/>
              </a:ext>
            </a:extLst>
          </p:cNvPr>
          <p:cNvGrpSpPr/>
          <p:nvPr/>
        </p:nvGrpSpPr>
        <p:grpSpPr>
          <a:xfrm>
            <a:off x="689276" y="3251286"/>
            <a:ext cx="4679661" cy="766964"/>
            <a:chOff x="1279705" y="5312345"/>
            <a:chExt cx="4679661" cy="766964"/>
          </a:xfrm>
        </p:grpSpPr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EDCD0FB-7946-1218-86BC-F2C004527826}"/>
                </a:ext>
              </a:extLst>
            </p:cNvPr>
            <p:cNvSpPr txBox="1"/>
            <p:nvPr/>
          </p:nvSpPr>
          <p:spPr>
            <a:xfrm>
              <a:off x="2421162" y="5432978"/>
              <a:ext cx="3538204" cy="646331"/>
            </a:xfrm>
            <a:prstGeom prst="rect">
              <a:avLst/>
            </a:prstGeom>
            <a:solidFill>
              <a:srgbClr val="E1F3EF"/>
            </a:solidFill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97% de los pacientes </a:t>
              </a:r>
              <a:r>
                <a:rPr lang="es-ES_tradnl" sz="12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considerarían </a:t>
              </a:r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usar </a:t>
              </a:r>
              <a:r>
                <a:rPr lang="es-ES_tradnl" sz="1200" b="1" err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tirbanibulina</a:t>
              </a:r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nuevo </a:t>
              </a:r>
              <a:r>
                <a:rPr lang="es-ES_tradnl" sz="12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el tratamiento de lesiones de QA</a:t>
              </a:r>
              <a:endParaRPr lang="es-ES" sz="12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7ADE5E09-E616-0AD4-ABD8-715F9F94BB00}"/>
                </a:ext>
              </a:extLst>
            </p:cNvPr>
            <p:cNvSpPr txBox="1"/>
            <p:nvPr/>
          </p:nvSpPr>
          <p:spPr>
            <a:xfrm>
              <a:off x="1279705" y="5312345"/>
              <a:ext cx="1287790" cy="307777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>
                  <a:solidFill>
                    <a:schemeClr val="tx1">
                      <a:lumMod val="50000"/>
                    </a:schemeClr>
                  </a:solidFill>
                </a:rPr>
                <a:t>Estudio KLIR</a:t>
              </a:r>
              <a:r>
                <a:rPr lang="es-ES_tradnl" sz="1400" baseline="3000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lang="es-ES" sz="14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AD2622F-36C1-F248-A730-F920C6E97821}"/>
              </a:ext>
            </a:extLst>
          </p:cNvPr>
          <p:cNvSpPr/>
          <p:nvPr/>
        </p:nvSpPr>
        <p:spPr>
          <a:xfrm>
            <a:off x="402771" y="694049"/>
            <a:ext cx="6038669" cy="53613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4469CC-CE2B-B854-AEB7-69355E1FDDA5}"/>
              </a:ext>
            </a:extLst>
          </p:cNvPr>
          <p:cNvSpPr txBox="1"/>
          <p:nvPr/>
        </p:nvSpPr>
        <p:spPr>
          <a:xfrm>
            <a:off x="9168735" y="1041232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400">
                <a:solidFill>
                  <a:srgbClr val="002855"/>
                </a:solidFill>
                <a:latin typeface="Arial"/>
              </a:rPr>
              <a:t>Semana 24</a:t>
            </a:r>
            <a:endParaRPr lang="en-GB" sz="1400" baseline="30000">
              <a:solidFill>
                <a:srgbClr val="002855"/>
              </a:solidFill>
              <a:latin typeface="Arial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B974288C-8CF1-0607-3599-691B4526E266}"/>
              </a:ext>
            </a:extLst>
          </p:cNvPr>
          <p:cNvGrpSpPr/>
          <p:nvPr/>
        </p:nvGrpSpPr>
        <p:grpSpPr>
          <a:xfrm>
            <a:off x="7316968" y="1323037"/>
            <a:ext cx="4204544" cy="2303722"/>
            <a:chOff x="7365519" y="1235969"/>
            <a:chExt cx="3971944" cy="1809805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E59F5252-6326-FCF4-6384-C809CA55114A}"/>
                </a:ext>
              </a:extLst>
            </p:cNvPr>
            <p:cNvGrpSpPr/>
            <p:nvPr/>
          </p:nvGrpSpPr>
          <p:grpSpPr>
            <a:xfrm>
              <a:off x="7525219" y="1235969"/>
              <a:ext cx="3812244" cy="1804165"/>
              <a:chOff x="4690678" y="1245170"/>
              <a:chExt cx="4071918" cy="2714612"/>
            </a:xfrm>
          </p:grpSpPr>
          <p:graphicFrame>
            <p:nvGraphicFramePr>
              <p:cNvPr id="8" name="Chart 14">
                <a:extLst>
                  <a:ext uri="{FF2B5EF4-FFF2-40B4-BE49-F238E27FC236}">
                    <a16:creationId xmlns:a16="http://schemas.microsoft.com/office/drawing/2014/main" id="{915C27C5-21A8-8986-68B2-CC9E0210E30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4513949"/>
                  </p:ext>
                </p:extLst>
              </p:nvPr>
            </p:nvGraphicFramePr>
            <p:xfrm>
              <a:off x="4690678" y="1245170"/>
              <a:ext cx="4071918" cy="27146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9" name="TextBox 95">
                <a:extLst>
                  <a:ext uri="{FF2B5EF4-FFF2-40B4-BE49-F238E27FC236}">
                    <a16:creationId xmlns:a16="http://schemas.microsoft.com/office/drawing/2014/main" id="{C9AF7FB0-73F9-4545-A4CE-C065421E42C5}"/>
                  </a:ext>
                </a:extLst>
              </p:cNvPr>
              <p:cNvSpPr txBox="1"/>
              <p:nvPr/>
            </p:nvSpPr>
            <p:spPr>
              <a:xfrm>
                <a:off x="4724318" y="3594567"/>
                <a:ext cx="650893" cy="192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1067" kern="0">
                    <a:solidFill>
                      <a:srgbClr val="6F6F6F"/>
                    </a:solidFill>
                    <a:latin typeface="Arial" panose="020B0604020202020204"/>
                  </a:rPr>
                  <a:t>N=278</a:t>
                </a:r>
              </a:p>
            </p:txBody>
          </p:sp>
        </p:grp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F317C0AD-AE59-5C3D-D166-136C98E544C1}"/>
                </a:ext>
              </a:extLst>
            </p:cNvPr>
            <p:cNvSpPr txBox="1"/>
            <p:nvPr/>
          </p:nvSpPr>
          <p:spPr>
            <a:xfrm rot="16200000">
              <a:off x="6762517" y="1963365"/>
              <a:ext cx="1583980" cy="3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334BD8DE-71EA-6B8C-BD3C-44802F778690}"/>
                </a:ext>
              </a:extLst>
            </p:cNvPr>
            <p:cNvSpPr/>
            <p:nvPr/>
          </p:nvSpPr>
          <p:spPr>
            <a:xfrm>
              <a:off x="8105035" y="1461793"/>
              <a:ext cx="1026367" cy="15839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599DC915-9F9D-9D66-7F3D-46518EC90D96}"/>
              </a:ext>
            </a:extLst>
          </p:cNvPr>
          <p:cNvSpPr/>
          <p:nvPr/>
        </p:nvSpPr>
        <p:spPr>
          <a:xfrm>
            <a:off x="6580026" y="2221304"/>
            <a:ext cx="521428" cy="385428"/>
          </a:xfrm>
          <a:prstGeom prst="rightArrow">
            <a:avLst/>
          </a:prstGeom>
          <a:solidFill>
            <a:srgbClr val="B4E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250E3D5-DAB7-6ADD-9724-AB5A8F5ABA1A}"/>
              </a:ext>
            </a:extLst>
          </p:cNvPr>
          <p:cNvGrpSpPr/>
          <p:nvPr/>
        </p:nvGrpSpPr>
        <p:grpSpPr>
          <a:xfrm>
            <a:off x="7096521" y="3900676"/>
            <a:ext cx="4894970" cy="1480234"/>
            <a:chOff x="6223034" y="3721821"/>
            <a:chExt cx="5494438" cy="1692458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E3C71CD0-F889-9C00-F266-CB3711AD4FE9}"/>
                </a:ext>
              </a:extLst>
            </p:cNvPr>
            <p:cNvSpPr/>
            <p:nvPr/>
          </p:nvSpPr>
          <p:spPr>
            <a:xfrm>
              <a:off x="6223034" y="3721821"/>
              <a:ext cx="5494438" cy="169245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9BBE2F9-A42D-6037-087F-3777B84AA2AF}"/>
                </a:ext>
              </a:extLst>
            </p:cNvPr>
            <p:cNvSpPr txBox="1"/>
            <p:nvPr/>
          </p:nvSpPr>
          <p:spPr>
            <a:xfrm>
              <a:off x="6393154" y="3811425"/>
              <a:ext cx="5137779" cy="1439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s-ES" sz="1200" i="0">
                  <a:solidFill>
                    <a:srgbClr val="002060"/>
                  </a:solidFill>
                  <a:effectLst/>
                </a:rPr>
                <a:t>En todos los estudios de RWE más del </a:t>
              </a:r>
              <a:r>
                <a:rPr lang="es-ES" sz="1600" b="1" i="0">
                  <a:solidFill>
                    <a:srgbClr val="002060"/>
                  </a:solidFill>
                  <a:effectLst/>
                </a:rPr>
                <a:t>85%</a:t>
              </a:r>
              <a:r>
                <a:rPr lang="es-ES" sz="1600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médicos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y el </a:t>
              </a:r>
              <a:r>
                <a:rPr lang="es-ES" sz="1600" b="1" i="0">
                  <a:solidFill>
                    <a:srgbClr val="002060"/>
                  </a:solidFill>
                  <a:effectLst/>
                </a:rPr>
                <a:t>80%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pacientes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 expresaron su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deseo de considerar nuevamente </a:t>
              </a:r>
              <a:r>
                <a:rPr lang="es-ES" sz="1200" b="1" i="0" err="1">
                  <a:solidFill>
                    <a:srgbClr val="002060"/>
                  </a:solidFill>
                  <a:effectLst/>
                </a:rPr>
                <a:t>tirbanibulina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200" b="1" i="0" u="sng">
                  <a:solidFill>
                    <a:srgbClr val="002060"/>
                  </a:solidFill>
                  <a:effectLst/>
                </a:rPr>
                <a:t>en la semana 8</a:t>
              </a:r>
              <a:r>
                <a:rPr lang="es-ES" sz="1200" b="1" i="0" baseline="30000">
                  <a:solidFill>
                    <a:srgbClr val="002060"/>
                  </a:solidFill>
                  <a:effectLst/>
                </a:rPr>
                <a:t>1  </a:t>
              </a:r>
              <a:r>
                <a:rPr lang="es-ES" sz="1200" b="1">
                  <a:solidFill>
                    <a:srgbClr val="002855"/>
                  </a:solidFill>
                  <a:latin typeface="Arial"/>
                </a:rPr>
                <a:t>y se mantuvo </a:t>
              </a:r>
              <a:r>
                <a:rPr lang="es-ES" sz="1200">
                  <a:solidFill>
                    <a:srgbClr val="002855"/>
                  </a:solidFill>
                  <a:latin typeface="Arial"/>
                </a:rPr>
                <a:t>en el PROAK en más de un </a:t>
              </a:r>
              <a:r>
                <a:rPr lang="es-ES" sz="1600" b="1">
                  <a:solidFill>
                    <a:srgbClr val="002855"/>
                  </a:solidFill>
                  <a:latin typeface="Arial"/>
                </a:rPr>
                <a:t>77% </a:t>
              </a:r>
              <a:r>
                <a:rPr lang="es-ES" sz="1200" b="1" u="sng">
                  <a:solidFill>
                    <a:srgbClr val="002855"/>
                  </a:solidFill>
                  <a:latin typeface="Arial"/>
                </a:rPr>
                <a:t>hasta la semana 24</a:t>
              </a:r>
              <a:r>
                <a:rPr lang="es-ES" sz="1200" b="1" baseline="30000">
                  <a:solidFill>
                    <a:srgbClr val="002855"/>
                  </a:solidFill>
                  <a:latin typeface="Arial"/>
                </a:rPr>
                <a:t>2</a:t>
              </a:r>
              <a:r>
                <a:rPr lang="es-ES" sz="1200" b="1">
                  <a:solidFill>
                    <a:srgbClr val="002855"/>
                  </a:solidFill>
                  <a:latin typeface="Arial"/>
                </a:rPr>
                <a:t>.</a:t>
              </a:r>
              <a:endParaRPr lang="es-ES" sz="12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69D888B-3B7B-6FE3-CB40-B53F5CB00592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2839823E-BADB-14E1-93A1-1ED42D438066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Gráfico 30" descr="Mano abierta con planta contorno">
              <a:extLst>
                <a:ext uri="{FF2B5EF4-FFF2-40B4-BE49-F238E27FC236}">
                  <a16:creationId xmlns:a16="http://schemas.microsoft.com/office/drawing/2014/main" id="{0C6BB12F-A22D-5AB1-0A2A-439D64FC0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9A19F0F-7986-E223-EDF7-5533EBD7B815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D9D655B-DC51-0636-5B21-3BE9E1656030}"/>
              </a:ext>
            </a:extLst>
          </p:cNvPr>
          <p:cNvSpPr txBox="1"/>
          <p:nvPr/>
        </p:nvSpPr>
        <p:spPr>
          <a:xfrm>
            <a:off x="6741397" y="1111484"/>
            <a:ext cx="1551251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400" baseline="3000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es-ES" sz="14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85E5E0-0F7A-688B-9B4F-CE5DEA59468C}"/>
              </a:ext>
            </a:extLst>
          </p:cNvPr>
          <p:cNvSpPr txBox="1"/>
          <p:nvPr/>
        </p:nvSpPr>
        <p:spPr>
          <a:xfrm>
            <a:off x="1035079" y="4834004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rgbClr val="000000"/>
                </a:solidFill>
              </a:rPr>
              <a:t>Clínicos</a:t>
            </a:r>
            <a:endParaRPr lang="es-ES" sz="1050">
              <a:solidFill>
                <a:srgbClr val="0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9ED7D4-E128-BE0B-5198-51A2BC5A1B84}"/>
              </a:ext>
            </a:extLst>
          </p:cNvPr>
          <p:cNvSpPr txBox="1"/>
          <p:nvPr/>
        </p:nvSpPr>
        <p:spPr>
          <a:xfrm>
            <a:off x="935646" y="5314618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050">
                <a:solidFill>
                  <a:schemeClr val="tx1">
                    <a:lumMod val="50000"/>
                  </a:schemeClr>
                </a:solidFill>
              </a:rPr>
              <a:t>Pacientes</a:t>
            </a:r>
            <a:endParaRPr lang="es-ES" sz="105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10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F5A0-5C87-D573-C6EC-AA80031AD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">
            <a:extLst>
              <a:ext uri="{FF2B5EF4-FFF2-40B4-BE49-F238E27FC236}">
                <a16:creationId xmlns:a16="http://schemas.microsoft.com/office/drawing/2014/main" id="{E4116DEB-978F-DF3F-E64C-1E3B6A7E6D5E}"/>
              </a:ext>
            </a:extLst>
          </p:cNvPr>
          <p:cNvSpPr txBox="1">
            <a:spLocks/>
          </p:cNvSpPr>
          <p:nvPr/>
        </p:nvSpPr>
        <p:spPr>
          <a:xfrm>
            <a:off x="79642" y="71385"/>
            <a:ext cx="9559273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8C93"/>
                </a:solidFill>
              </a:rPr>
              <a:t>EPQ – </a:t>
            </a:r>
            <a:r>
              <a:rPr lang="es-ES" sz="2400">
                <a:solidFill>
                  <a:srgbClr val="002060"/>
                </a:solidFill>
              </a:rPr>
              <a:t>Probabilidad de considerar de nuevo tirbanibulina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A5711E-82D9-47E7-DA75-9B64F041F60C}"/>
              </a:ext>
            </a:extLst>
          </p:cNvPr>
          <p:cNvSpPr txBox="1"/>
          <p:nvPr/>
        </p:nvSpPr>
        <p:spPr>
          <a:xfrm>
            <a:off x="1489083" y="764662"/>
            <a:ext cx="1551251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400" baseline="3000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s-ES" sz="14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C14152-4CF9-B857-0775-26C615A80611}"/>
              </a:ext>
            </a:extLst>
          </p:cNvPr>
          <p:cNvSpPr txBox="1"/>
          <p:nvPr/>
        </p:nvSpPr>
        <p:spPr>
          <a:xfrm>
            <a:off x="3991460" y="69492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400">
                <a:solidFill>
                  <a:srgbClr val="002855"/>
                </a:solidFill>
                <a:latin typeface="Arial"/>
              </a:rPr>
              <a:t>Semana 8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0CFAF59-5097-0306-180F-29C168E6BBD3}"/>
              </a:ext>
            </a:extLst>
          </p:cNvPr>
          <p:cNvGrpSpPr/>
          <p:nvPr/>
        </p:nvGrpSpPr>
        <p:grpSpPr>
          <a:xfrm>
            <a:off x="2121605" y="1090806"/>
            <a:ext cx="4100549" cy="2082579"/>
            <a:chOff x="953529" y="1090806"/>
            <a:chExt cx="3976975" cy="2082579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AFB2599-6054-B096-897D-03538E878AF3}"/>
                </a:ext>
              </a:extLst>
            </p:cNvPr>
            <p:cNvGrpSpPr/>
            <p:nvPr/>
          </p:nvGrpSpPr>
          <p:grpSpPr>
            <a:xfrm>
              <a:off x="1049744" y="1110582"/>
              <a:ext cx="3880760" cy="1797469"/>
              <a:chOff x="369794" y="1273442"/>
              <a:chExt cx="3928098" cy="2633888"/>
            </a:xfrm>
          </p:grpSpPr>
          <p:graphicFrame>
            <p:nvGraphicFramePr>
              <p:cNvPr id="5" name="Chart 14">
                <a:extLst>
                  <a:ext uri="{FF2B5EF4-FFF2-40B4-BE49-F238E27FC236}">
                    <a16:creationId xmlns:a16="http://schemas.microsoft.com/office/drawing/2014/main" id="{FAC679EE-3D89-C705-F063-0BAD574910E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87135146"/>
                  </p:ext>
                </p:extLst>
              </p:nvPr>
            </p:nvGraphicFramePr>
            <p:xfrm>
              <a:off x="369794" y="1273442"/>
              <a:ext cx="3928098" cy="25351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Box 95">
                <a:extLst>
                  <a:ext uri="{FF2B5EF4-FFF2-40B4-BE49-F238E27FC236}">
                    <a16:creationId xmlns:a16="http://schemas.microsoft.com/office/drawing/2014/main" id="{B69B1EC1-AE68-F313-FB7B-0FD56CBCCB4B}"/>
                  </a:ext>
                </a:extLst>
              </p:cNvPr>
              <p:cNvSpPr txBox="1"/>
              <p:nvPr/>
            </p:nvSpPr>
            <p:spPr>
              <a:xfrm>
                <a:off x="515319" y="3569085"/>
                <a:ext cx="650893" cy="338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20048">
                  <a:defRPr/>
                </a:pPr>
                <a:r>
                  <a:rPr lang="en-US" sz="900" kern="0">
                    <a:solidFill>
                      <a:srgbClr val="6F6F6F"/>
                    </a:solidFill>
                    <a:latin typeface="Arial" panose="020B0604020202020204"/>
                  </a:rPr>
                  <a:t>N=290</a:t>
                </a:r>
              </a:p>
            </p:txBody>
          </p:sp>
        </p:grp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627ADD01-BED8-DAE7-996C-AF8ED4002467}"/>
                </a:ext>
              </a:extLst>
            </p:cNvPr>
            <p:cNvSpPr txBox="1"/>
            <p:nvPr/>
          </p:nvSpPr>
          <p:spPr>
            <a:xfrm rot="16200000">
              <a:off x="106265" y="1938070"/>
              <a:ext cx="2082579" cy="38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0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6D4638A-5AAD-2A04-D356-7633A1708EFE}"/>
                </a:ext>
              </a:extLst>
            </p:cNvPr>
            <p:cNvSpPr/>
            <p:nvPr/>
          </p:nvSpPr>
          <p:spPr>
            <a:xfrm>
              <a:off x="1809632" y="1320402"/>
              <a:ext cx="1026367" cy="16954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23BFDBE-683C-78E2-5FEB-A7C19BFAD89D}"/>
              </a:ext>
            </a:extLst>
          </p:cNvPr>
          <p:cNvSpPr txBox="1"/>
          <p:nvPr/>
        </p:nvSpPr>
        <p:spPr>
          <a:xfrm>
            <a:off x="1560132" y="4294132"/>
            <a:ext cx="1693407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Estudio TirbaSkin</a:t>
            </a:r>
            <a:r>
              <a:rPr lang="es-ES_tradnl" sz="1400" baseline="30000">
                <a:solidFill>
                  <a:schemeClr val="tx1">
                    <a:lumMod val="50000"/>
                  </a:schemeClr>
                </a:solidFill>
              </a:rPr>
              <a:t>4</a:t>
            </a:r>
            <a:endParaRPr lang="es-ES" sz="14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5" name="Group 53">
            <a:extLst>
              <a:ext uri="{FF2B5EF4-FFF2-40B4-BE49-F238E27FC236}">
                <a16:creationId xmlns:a16="http://schemas.microsoft.com/office/drawing/2014/main" id="{C4AAB7D2-8227-0EC8-EE29-AA329DB87329}"/>
              </a:ext>
            </a:extLst>
          </p:cNvPr>
          <p:cNvGrpSpPr/>
          <p:nvPr/>
        </p:nvGrpSpPr>
        <p:grpSpPr>
          <a:xfrm>
            <a:off x="1847985" y="4700386"/>
            <a:ext cx="5545034" cy="1265079"/>
            <a:chOff x="15803298" y="11472817"/>
            <a:chExt cx="13824000" cy="3636001"/>
          </a:xfrm>
        </p:grpSpPr>
        <p:graphicFrame>
          <p:nvGraphicFramePr>
            <p:cNvPr id="16" name="Chart 54">
              <a:extLst>
                <a:ext uri="{FF2B5EF4-FFF2-40B4-BE49-F238E27FC236}">
                  <a16:creationId xmlns:a16="http://schemas.microsoft.com/office/drawing/2014/main" id="{6AFDA715-EBA0-ECB0-EFB6-8245998EE5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52424031"/>
                </p:ext>
              </p:extLst>
            </p:nvPr>
          </p:nvGraphicFramePr>
          <p:xfrm>
            <a:off x="15803298" y="11472817"/>
            <a:ext cx="13824000" cy="3636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57">
              <a:extLst>
                <a:ext uri="{FF2B5EF4-FFF2-40B4-BE49-F238E27FC236}">
                  <a16:creationId xmlns:a16="http://schemas.microsoft.com/office/drawing/2014/main" id="{887A8D92-0E1A-D89F-7F1F-828F491D1E2A}"/>
                </a:ext>
              </a:extLst>
            </p:cNvPr>
            <p:cNvSpPr txBox="1"/>
            <p:nvPr/>
          </p:nvSpPr>
          <p:spPr>
            <a:xfrm>
              <a:off x="15930633" y="14370672"/>
              <a:ext cx="1389309" cy="56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" sz="8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N=205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DCAD131-CCB8-822A-CC1F-D50733066B94}"/>
              </a:ext>
            </a:extLst>
          </p:cNvPr>
          <p:cNvGrpSpPr/>
          <p:nvPr/>
        </p:nvGrpSpPr>
        <p:grpSpPr>
          <a:xfrm>
            <a:off x="1560132" y="3251286"/>
            <a:ext cx="4679661" cy="766964"/>
            <a:chOff x="1279705" y="5312345"/>
            <a:chExt cx="4679661" cy="766964"/>
          </a:xfrm>
        </p:grpSpPr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EDCD0FB-7946-1218-86BC-F2C004527826}"/>
                </a:ext>
              </a:extLst>
            </p:cNvPr>
            <p:cNvSpPr txBox="1"/>
            <p:nvPr/>
          </p:nvSpPr>
          <p:spPr>
            <a:xfrm>
              <a:off x="2421162" y="5432978"/>
              <a:ext cx="3538204" cy="646331"/>
            </a:xfrm>
            <a:prstGeom prst="rect">
              <a:avLst/>
            </a:prstGeom>
            <a:solidFill>
              <a:srgbClr val="E1F3EF"/>
            </a:solidFill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97% de los pacientes </a:t>
              </a:r>
              <a:r>
                <a:rPr lang="es-ES_tradnl" sz="12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considerarían </a:t>
              </a:r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usar </a:t>
              </a:r>
              <a:r>
                <a:rPr lang="es-ES_tradnl" sz="1200" b="1" err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tirbanibulina</a:t>
              </a:r>
              <a:r>
                <a:rPr lang="es-ES_tradnl" sz="1200" b="1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nuevo </a:t>
              </a:r>
              <a:r>
                <a:rPr lang="es-ES_tradnl" sz="1200">
                  <a:solidFill>
                    <a:srgbClr val="0028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el tratamiento de lesiones de QA</a:t>
              </a:r>
              <a:endParaRPr lang="es-ES" sz="12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7ADE5E09-E616-0AD4-ABD8-715F9F94BB00}"/>
                </a:ext>
              </a:extLst>
            </p:cNvPr>
            <p:cNvSpPr txBox="1"/>
            <p:nvPr/>
          </p:nvSpPr>
          <p:spPr>
            <a:xfrm>
              <a:off x="1279705" y="5312345"/>
              <a:ext cx="1287790" cy="307777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>
                  <a:solidFill>
                    <a:schemeClr val="tx1">
                      <a:lumMod val="50000"/>
                    </a:schemeClr>
                  </a:solidFill>
                </a:rPr>
                <a:t>Estudio KLIR</a:t>
              </a:r>
              <a:r>
                <a:rPr lang="es-ES_tradnl" sz="1400" baseline="3000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lang="es-ES" sz="1400" baseline="300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AD2622F-36C1-F248-A730-F920C6E97821}"/>
              </a:ext>
            </a:extLst>
          </p:cNvPr>
          <p:cNvSpPr/>
          <p:nvPr/>
        </p:nvSpPr>
        <p:spPr>
          <a:xfrm>
            <a:off x="1284514" y="694049"/>
            <a:ext cx="6302830" cy="53613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56D6924-1FFA-FC7C-014A-44D84FBEEDD8}"/>
              </a:ext>
            </a:extLst>
          </p:cNvPr>
          <p:cNvGrpSpPr/>
          <p:nvPr/>
        </p:nvGrpSpPr>
        <p:grpSpPr>
          <a:xfrm>
            <a:off x="7839649" y="2721670"/>
            <a:ext cx="3709559" cy="1367007"/>
            <a:chOff x="6223034" y="3721825"/>
            <a:chExt cx="4072349" cy="1562999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9AF43743-3A30-1182-2C9E-6E3E0A5CD8C2}"/>
                </a:ext>
              </a:extLst>
            </p:cNvPr>
            <p:cNvSpPr/>
            <p:nvPr/>
          </p:nvSpPr>
          <p:spPr>
            <a:xfrm>
              <a:off x="6223034" y="3721825"/>
              <a:ext cx="4072349" cy="1562999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75417ED-AA3F-F56A-EC41-9956BAF30697}"/>
                </a:ext>
              </a:extLst>
            </p:cNvPr>
            <p:cNvSpPr txBox="1"/>
            <p:nvPr/>
          </p:nvSpPr>
          <p:spPr>
            <a:xfrm>
              <a:off x="6393154" y="3836319"/>
              <a:ext cx="3782724" cy="1266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s-ES" sz="1200" i="0">
                  <a:solidFill>
                    <a:srgbClr val="002060"/>
                  </a:solidFill>
                  <a:effectLst/>
                </a:rPr>
                <a:t>En todos los estudios hasta la fecha más del </a:t>
              </a:r>
              <a:r>
                <a:rPr lang="es-ES" sz="1600" b="1" i="0">
                  <a:solidFill>
                    <a:srgbClr val="002060"/>
                  </a:solidFill>
                  <a:effectLst/>
                </a:rPr>
                <a:t>85%</a:t>
              </a:r>
              <a:r>
                <a:rPr lang="es-ES" sz="1600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médicos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y más del </a:t>
              </a:r>
              <a:r>
                <a:rPr lang="es-ES" sz="1600" b="1" i="0">
                  <a:solidFill>
                    <a:srgbClr val="002060"/>
                  </a:solidFill>
                  <a:effectLst/>
                </a:rPr>
                <a:t>80% 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de los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pacientes</a:t>
              </a:r>
              <a:r>
                <a:rPr lang="es-ES" sz="1200" i="0">
                  <a:solidFill>
                    <a:srgbClr val="002060"/>
                  </a:solidFill>
                  <a:effectLst/>
                </a:rPr>
                <a:t> expresaron su 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deseo de considerar nuevamente </a:t>
              </a:r>
              <a:r>
                <a:rPr lang="es-ES" sz="1200" b="1" i="0" err="1">
                  <a:solidFill>
                    <a:srgbClr val="002060"/>
                  </a:solidFill>
                  <a:effectLst/>
                </a:rPr>
                <a:t>tirbanibulina</a:t>
              </a:r>
              <a:r>
                <a:rPr lang="es-ES" sz="1200" b="1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200" b="1" i="0" u="sng">
                  <a:solidFill>
                    <a:srgbClr val="002060"/>
                  </a:solidFill>
                  <a:effectLst/>
                </a:rPr>
                <a:t>en la semana 8</a:t>
              </a:r>
              <a:r>
                <a:rPr lang="es-ES" sz="1200" b="1" i="0" baseline="30000">
                  <a:solidFill>
                    <a:srgbClr val="002060"/>
                  </a:solidFill>
                  <a:effectLst/>
                </a:rPr>
                <a:t>1.</a:t>
              </a:r>
              <a:endParaRPr lang="es-ES" sz="12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3EF611A8-972C-47E5-8557-2571EB1435B6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B878A63-B060-50CB-6EAC-B571B4CDA3BB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Gráfico 7" descr="Mano abierta con planta contorno">
              <a:extLst>
                <a:ext uri="{FF2B5EF4-FFF2-40B4-BE49-F238E27FC236}">
                  <a16:creationId xmlns:a16="http://schemas.microsoft.com/office/drawing/2014/main" id="{D2B73008-D866-12C5-B754-34DE5388E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DF74E03-F490-4819-FD78-085E1E513C72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E800B1-59DE-3063-FB26-8613C3D878C7}"/>
              </a:ext>
            </a:extLst>
          </p:cNvPr>
          <p:cNvSpPr txBox="1"/>
          <p:nvPr/>
        </p:nvSpPr>
        <p:spPr>
          <a:xfrm>
            <a:off x="1784144" y="4834717"/>
            <a:ext cx="74501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_tradnl" sz="1050">
                <a:solidFill>
                  <a:srgbClr val="000000"/>
                </a:solidFill>
              </a:rPr>
              <a:t>Clínicos</a:t>
            </a:r>
            <a:endParaRPr lang="es-ES" sz="1050">
              <a:solidFill>
                <a:srgbClr val="0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21ACFB-1261-4E22-87B5-E8468577F244}"/>
              </a:ext>
            </a:extLst>
          </p:cNvPr>
          <p:cNvSpPr txBox="1"/>
          <p:nvPr/>
        </p:nvSpPr>
        <p:spPr>
          <a:xfrm>
            <a:off x="1713106" y="5301044"/>
            <a:ext cx="816056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_tradnl" sz="1050">
                <a:solidFill>
                  <a:schemeClr val="tx1">
                    <a:lumMod val="50000"/>
                  </a:schemeClr>
                </a:solidFill>
              </a:rPr>
              <a:t>Pacientes</a:t>
            </a:r>
            <a:endParaRPr lang="es-ES" sz="105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4452F14-BD95-D816-414F-E095BC20062B}"/>
              </a:ext>
            </a:extLst>
          </p:cNvPr>
          <p:cNvSpPr/>
          <p:nvPr/>
        </p:nvSpPr>
        <p:spPr>
          <a:xfrm>
            <a:off x="2475571" y="4783873"/>
            <a:ext cx="3088887" cy="81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3ACAB8D-12DD-FB00-0DBC-3AD357322254}"/>
              </a:ext>
            </a:extLst>
          </p:cNvPr>
          <p:cNvGrpSpPr/>
          <p:nvPr/>
        </p:nvGrpSpPr>
        <p:grpSpPr>
          <a:xfrm>
            <a:off x="2847922" y="2579124"/>
            <a:ext cx="3415694" cy="415498"/>
            <a:chOff x="2616923" y="3840703"/>
            <a:chExt cx="3415694" cy="415498"/>
          </a:xfrm>
          <a:noFill/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D543C1B-CCC9-C879-26E7-964951556F57}"/>
                </a:ext>
              </a:extLst>
            </p:cNvPr>
            <p:cNvSpPr txBox="1"/>
            <p:nvPr/>
          </p:nvSpPr>
          <p:spPr>
            <a:xfrm>
              <a:off x="3952801" y="3859648"/>
              <a:ext cx="798556" cy="253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Neutral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5342512-9909-E8F0-40A6-5C30B915C5CE}"/>
                </a:ext>
              </a:extLst>
            </p:cNvPr>
            <p:cNvSpPr txBox="1"/>
            <p:nvPr/>
          </p:nvSpPr>
          <p:spPr>
            <a:xfrm>
              <a:off x="2616923" y="3840703"/>
              <a:ext cx="1238838" cy="4154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Algo/muy probable</a:t>
              </a:r>
              <a:endParaRPr lang="es-ES" sz="1050">
                <a:solidFill>
                  <a:srgbClr val="002060"/>
                </a:solidFill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EBC9AD6B-BEC2-F8AA-C65F-8264BB5F6187}"/>
                </a:ext>
              </a:extLst>
            </p:cNvPr>
            <p:cNvSpPr/>
            <p:nvPr/>
          </p:nvSpPr>
          <p:spPr>
            <a:xfrm>
              <a:off x="4815742" y="3844016"/>
              <a:ext cx="1216875" cy="3326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050">
                  <a:solidFill>
                    <a:srgbClr val="002060"/>
                  </a:solidFill>
                </a:rPr>
                <a:t>Muy/algo improbable</a:t>
              </a:r>
              <a:endParaRPr lang="es-ES" sz="1050">
                <a:solidFill>
                  <a:srgbClr val="002060"/>
                </a:solidFill>
              </a:endParaRPr>
            </a:p>
          </p:txBody>
        </p:sp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5F80F3B-89CC-0B81-F559-BB325D65F803}"/>
              </a:ext>
            </a:extLst>
          </p:cNvPr>
          <p:cNvSpPr/>
          <p:nvPr/>
        </p:nvSpPr>
        <p:spPr>
          <a:xfrm>
            <a:off x="4845290" y="1101589"/>
            <a:ext cx="487682" cy="241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E091F2C-2179-1B17-A01C-93BEFF02F2B7}"/>
              </a:ext>
            </a:extLst>
          </p:cNvPr>
          <p:cNvSpPr/>
          <p:nvPr/>
        </p:nvSpPr>
        <p:spPr>
          <a:xfrm>
            <a:off x="5624411" y="1098046"/>
            <a:ext cx="487682" cy="241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94F40BA-B38C-7F11-F209-3742B227EB89}"/>
              </a:ext>
            </a:extLst>
          </p:cNvPr>
          <p:cNvSpPr txBox="1"/>
          <p:nvPr/>
        </p:nvSpPr>
        <p:spPr>
          <a:xfrm>
            <a:off x="4733901" y="1153757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9274D06-DDC4-0303-A3D5-3D13C427DBA9}"/>
              </a:ext>
            </a:extLst>
          </p:cNvPr>
          <p:cNvSpPr txBox="1"/>
          <p:nvPr/>
        </p:nvSpPr>
        <p:spPr>
          <a:xfrm>
            <a:off x="5496439" y="1160183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7344AE0-16FE-6268-0B48-2C34851F12ED}"/>
              </a:ext>
            </a:extLst>
          </p:cNvPr>
          <p:cNvSpPr/>
          <p:nvPr/>
        </p:nvSpPr>
        <p:spPr>
          <a:xfrm>
            <a:off x="6467706" y="4806176"/>
            <a:ext cx="602167" cy="1003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6D8ED83-EC4F-09F0-A123-64784EE1837F}"/>
              </a:ext>
            </a:extLst>
          </p:cNvPr>
          <p:cNvSpPr txBox="1"/>
          <p:nvPr/>
        </p:nvSpPr>
        <p:spPr>
          <a:xfrm>
            <a:off x="6408246" y="4740337"/>
            <a:ext cx="6616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800">
                <a:solidFill>
                  <a:srgbClr val="002060"/>
                </a:solidFill>
              </a:rPr>
              <a:t>Algo/muy probable</a:t>
            </a:r>
            <a:endParaRPr lang="es-ES" sz="800">
              <a:solidFill>
                <a:srgbClr val="002060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419D415-E339-56D4-AF39-6B0499036362}"/>
              </a:ext>
            </a:extLst>
          </p:cNvPr>
          <p:cNvSpPr txBox="1"/>
          <p:nvPr/>
        </p:nvSpPr>
        <p:spPr>
          <a:xfrm>
            <a:off x="6252479" y="5073103"/>
            <a:ext cx="8444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solidFill>
                  <a:srgbClr val="002060"/>
                </a:solidFill>
              </a:rPr>
              <a:t>Neutral</a:t>
            </a:r>
            <a:endParaRPr lang="es-ES" sz="800">
              <a:solidFill>
                <a:srgbClr val="002060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D38A933-2D2A-ABD3-27DA-0A8D26DE5F57}"/>
              </a:ext>
            </a:extLst>
          </p:cNvPr>
          <p:cNvSpPr/>
          <p:nvPr/>
        </p:nvSpPr>
        <p:spPr>
          <a:xfrm>
            <a:off x="6408246" y="5294045"/>
            <a:ext cx="823376" cy="57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800">
                <a:solidFill>
                  <a:srgbClr val="002060"/>
                </a:solidFill>
              </a:rPr>
              <a:t>Muy/algo improbable</a:t>
            </a:r>
            <a:endParaRPr lang="es-ES" sz="800">
              <a:solidFill>
                <a:srgbClr val="002060"/>
              </a:solidFill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6E36F2B6-4E2A-0FC5-7F8B-3C40A9FAA6FB}"/>
              </a:ext>
            </a:extLst>
          </p:cNvPr>
          <p:cNvSpPr txBox="1"/>
          <p:nvPr/>
        </p:nvSpPr>
        <p:spPr>
          <a:xfrm>
            <a:off x="1742350" y="6188739"/>
            <a:ext cx="839981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</a:rPr>
              <a:t>EPQ, Expert Panel Questionnaire. </a:t>
            </a:r>
            <a:r>
              <a:rPr lang="en-US" sz="730">
                <a:solidFill>
                  <a:srgbClr val="FFFFFF">
                    <a:lumMod val="65000"/>
                  </a:srgbClr>
                </a:solidFill>
                <a:latin typeface="Arial"/>
              </a:rPr>
              <a:t>Adapted from: </a:t>
            </a:r>
            <a:r>
              <a:rPr lang="es-ES" sz="730" b="1" i="0">
                <a:solidFill>
                  <a:srgbClr val="002060"/>
                </a:solidFill>
                <a:effectLst/>
              </a:rPr>
              <a:t>1. </a:t>
            </a:r>
            <a:r>
              <a:rPr lang="es-ES" sz="73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730" i="0">
                <a:solidFill>
                  <a:srgbClr val="A6A6A6"/>
                </a:solidFill>
                <a:effectLst/>
              </a:rPr>
              <a:t>Clinician-and Patient-Reported Outcomes with </a:t>
            </a:r>
            <a:r>
              <a:rPr lang="en-US" sz="73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73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730" b="1" i="0">
                <a:solidFill>
                  <a:srgbClr val="002060"/>
                </a:solidFill>
                <a:effectLst/>
              </a:rPr>
              <a:t>2.</a:t>
            </a:r>
            <a:r>
              <a:rPr lang="en-US" sz="730" b="1">
                <a:solidFill>
                  <a:srgbClr val="002060"/>
                </a:solidFill>
              </a:rPr>
              <a:t> </a:t>
            </a:r>
            <a:r>
              <a:rPr lang="es-ES" sz="73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730" b="0" i="0">
                <a:solidFill>
                  <a:srgbClr val="A6A6A6"/>
                </a:solidFill>
                <a:effectLst/>
              </a:rPr>
              <a:t>-and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73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73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73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73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73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730" b="0">
                <a:solidFill>
                  <a:srgbClr val="A6A6A6"/>
                </a:solidFill>
                <a:effectLst/>
              </a:rPr>
              <a:t>SKIN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730" b="0">
                <a:solidFill>
                  <a:srgbClr val="A6A6A6"/>
                </a:solidFill>
                <a:effectLst/>
              </a:rPr>
              <a:t> </a:t>
            </a:r>
            <a:r>
              <a:rPr lang="es-ES" sz="73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730" b="0">
                <a:solidFill>
                  <a:srgbClr val="A6A6A6"/>
                </a:solidFill>
                <a:effectLst/>
              </a:rPr>
              <a:t> Medicine</a:t>
            </a:r>
            <a:r>
              <a:rPr lang="es-ES" sz="730">
                <a:solidFill>
                  <a:srgbClr val="A6A6A6"/>
                </a:solidFill>
              </a:rPr>
              <a:t>. </a:t>
            </a:r>
            <a:r>
              <a:rPr lang="es-ES" sz="73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730" b="0" i="1">
                <a:solidFill>
                  <a:srgbClr val="A6A6A6"/>
                </a:solidFill>
                <a:effectLst/>
              </a:rPr>
              <a:t>7</a:t>
            </a:r>
            <a:r>
              <a:rPr lang="es-ES" sz="730" b="0" i="0">
                <a:solidFill>
                  <a:srgbClr val="A6A6A6"/>
                </a:solidFill>
                <a:effectLst/>
              </a:rPr>
              <a:t>(6), s262. </a:t>
            </a:r>
            <a:r>
              <a:rPr lang="es-ES_tradnl" sz="730" b="1" noProof="1">
                <a:solidFill>
                  <a:srgbClr val="002060"/>
                </a:solidFill>
                <a:latin typeface="Arial"/>
              </a:rPr>
              <a:t>3. </a:t>
            </a:r>
            <a:r>
              <a:rPr lang="es-ES_tradnl" sz="73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Heppt M, et al. </a:t>
            </a:r>
            <a:r>
              <a:rPr lang="en-US" sz="73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 </a:t>
            </a:r>
            <a:r>
              <a:rPr lang="es-ES_tradnl" sz="730" b="1" noProof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4</a:t>
            </a:r>
            <a:r>
              <a:rPr lang="es-ES_tradnl" sz="730" b="1" noProof="1">
                <a:solidFill>
                  <a:srgbClr val="002060"/>
                </a:solidFill>
                <a:latin typeface="Arial"/>
              </a:rPr>
              <a:t>.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</a:rPr>
              <a:t>Gilaberte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Y</a:t>
            </a:r>
            <a:r>
              <a:rPr lang="es-ES_tradnl" sz="730" b="1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 </a:t>
            </a:r>
            <a:r>
              <a:rPr lang="es-ES_tradnl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et al. </a:t>
            </a:r>
            <a:r>
              <a:rPr lang="en-US" sz="730" noProof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73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7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E35DA0-4D50-0447-7C1F-622525C6168E}"/>
              </a:ext>
            </a:extLst>
          </p:cNvPr>
          <p:cNvSpPr txBox="1"/>
          <p:nvPr/>
        </p:nvSpPr>
        <p:spPr>
          <a:xfrm>
            <a:off x="784966" y="884105"/>
            <a:ext cx="9491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La queratosis actínica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chemeClr val="bg1">
                    <a:lumMod val="65000"/>
                  </a:schemeClr>
                </a:solidFill>
                <a:latin typeface="Arial"/>
              </a:rPr>
              <a:t>¿Qué es </a:t>
            </a:r>
            <a:r>
              <a:rPr lang="es-ES_tradnl" sz="3200" err="1">
                <a:solidFill>
                  <a:schemeClr val="bg1">
                    <a:lumMod val="65000"/>
                  </a:schemeClr>
                </a:solidFill>
                <a:latin typeface="Arial"/>
              </a:rPr>
              <a:t>Klisyri</a:t>
            </a:r>
            <a:r>
              <a:rPr lang="es-ES_tradnl" sz="3200">
                <a:solidFill>
                  <a:schemeClr val="bg1">
                    <a:lumMod val="65000"/>
                  </a:schemeClr>
                </a:solidFill>
                <a:latin typeface="Arial"/>
              </a:rPr>
              <a:t>®?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chemeClr val="bg1">
                    <a:lumMod val="65000"/>
                  </a:schemeClr>
                </a:solidFill>
                <a:latin typeface="Arial"/>
              </a:rPr>
              <a:t>5 Claves de </a:t>
            </a:r>
            <a:r>
              <a:rPr lang="es-ES_tradnl" sz="3200" err="1">
                <a:solidFill>
                  <a:schemeClr val="bg1">
                    <a:lumMod val="65000"/>
                  </a:schemeClr>
                </a:solidFill>
                <a:latin typeface="Arial"/>
              </a:rPr>
              <a:t>Klisyri</a:t>
            </a:r>
            <a:endParaRPr lang="es-ES_tradnl" sz="3200">
              <a:solidFill>
                <a:schemeClr val="bg1">
                  <a:lumMod val="65000"/>
                </a:schemeClr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defTabSz="1219170"/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>
                <a:solidFill>
                  <a:schemeClr val="bg1">
                    <a:lumMod val="65000"/>
                  </a:schemeClr>
                </a:solidFill>
                <a:latin typeface="Arial"/>
              </a:rPr>
              <a:t>Conclusiones </a:t>
            </a:r>
            <a:r>
              <a:rPr lang="es-ES_tradnl" sz="3200" err="1">
                <a:solidFill>
                  <a:schemeClr val="bg1">
                    <a:lumMod val="65000"/>
                  </a:schemeClr>
                </a:solidFill>
                <a:latin typeface="Arial"/>
              </a:rPr>
              <a:t>Tirbanibulina</a:t>
            </a:r>
            <a:r>
              <a:rPr lang="es-ES_tradnl" sz="3200">
                <a:solidFill>
                  <a:schemeClr val="bg1">
                    <a:lumMod val="65000"/>
                  </a:schemeClr>
                </a:solidFill>
                <a:latin typeface="Arial"/>
              </a:rPr>
              <a:t> 1%</a:t>
            </a:r>
            <a:endParaRPr lang="es-ES" sz="3200">
              <a:solidFill>
                <a:schemeClr val="bg1">
                  <a:lumMod val="65000"/>
                </a:schemeClr>
              </a:solidFill>
              <a:latin typeface="Arial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08EBF1A-176C-4306-4A4C-910FE86DC489}"/>
              </a:ext>
            </a:extLst>
          </p:cNvPr>
          <p:cNvGrpSpPr/>
          <p:nvPr/>
        </p:nvGrpSpPr>
        <p:grpSpPr>
          <a:xfrm>
            <a:off x="1614992" y="2629953"/>
            <a:ext cx="9483107" cy="1739232"/>
            <a:chOff x="1614992" y="2629953"/>
            <a:chExt cx="9483107" cy="1739232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5C3D75B4-1333-8F32-5AF8-67E0348B3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E98C963A-41A6-3996-833C-9702825C4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2E280E49-E1B7-23F1-185C-27DCD04DC268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AE6FC7C7-2A62-46F7-FBB7-E772CCEC72AC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45" name="Gráfico 44" descr="Mano abierta con planta contorno">
                <a:extLst>
                  <a:ext uri="{FF2B5EF4-FFF2-40B4-BE49-F238E27FC236}">
                    <a16:creationId xmlns:a16="http://schemas.microsoft.com/office/drawing/2014/main" id="{AFB9A9AA-A63E-9844-57F3-120589DA7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B5391875-C4D0-705B-9D7F-4C30FB79CDC6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600">
                    <a:solidFill>
                      <a:srgbClr val="002855"/>
                    </a:solidFill>
                    <a:latin typeface="Arial"/>
                  </a:rPr>
                  <a:t>Satisfacción</a:t>
                </a:r>
                <a:endParaRPr lang="es-ES" sz="1600">
                  <a:solidFill>
                    <a:srgbClr val="002855"/>
                  </a:solidFill>
                  <a:latin typeface="Arial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5974449-A845-56E9-FDBC-FD7102F23E2A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0D77D4CF-241D-D67A-8E7C-B45BE05EE7A6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s-E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839E7ECF-6F23-C5F0-F755-BC92B519C11A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480">
                    <a:solidFill>
                      <a:srgbClr val="002855"/>
                    </a:solidFill>
                    <a:latin typeface="Arial"/>
                  </a:rPr>
                  <a:t>Experiencia clínica</a:t>
                </a:r>
                <a:endParaRPr lang="es-ES" sz="1480">
                  <a:solidFill>
                    <a:srgbClr val="002855"/>
                  </a:solidFill>
                  <a:latin typeface="Arial"/>
                </a:endParaRPr>
              </a:p>
            </p:txBody>
          </p:sp>
          <p:pic>
            <p:nvPicPr>
              <p:cNvPr id="43" name="Gráfico 42" descr="Estetoscopio contorno">
                <a:extLst>
                  <a:ext uri="{FF2B5EF4-FFF2-40B4-BE49-F238E27FC236}">
                    <a16:creationId xmlns:a16="http://schemas.microsoft.com/office/drawing/2014/main" id="{09834807-6539-AF65-BD68-A14DA7FF4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D57CB02C-C0DD-D552-B6FB-7F580DE2DC09}"/>
                </a:ext>
              </a:extLst>
            </p:cNvPr>
            <p:cNvGrpSpPr/>
            <p:nvPr/>
          </p:nvGrpSpPr>
          <p:grpSpPr>
            <a:xfrm>
              <a:off x="7230505" y="2800519"/>
              <a:ext cx="1964197" cy="1537416"/>
              <a:chOff x="7298633" y="2802986"/>
              <a:chExt cx="1964197" cy="1549142"/>
            </a:xfrm>
          </p:grpSpPr>
          <p:pic>
            <p:nvPicPr>
              <p:cNvPr id="39" name="Gráfico 38" descr="Narración con relleno sólido">
                <a:extLst>
                  <a:ext uri="{FF2B5EF4-FFF2-40B4-BE49-F238E27FC236}">
                    <a16:creationId xmlns:a16="http://schemas.microsoft.com/office/drawing/2014/main" id="{BB482422-E794-7F7A-6DAA-DD5D937F9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6900" y="2802986"/>
                <a:ext cx="1183339" cy="1183339"/>
              </a:xfrm>
              <a:prstGeom prst="rect">
                <a:avLst/>
              </a:prstGeom>
            </p:spPr>
          </p:pic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916950E0-13BB-8B57-3C68-74A59BC59CA6}"/>
                  </a:ext>
                </a:extLst>
              </p:cNvPr>
              <p:cNvSpPr txBox="1"/>
              <p:nvPr/>
            </p:nvSpPr>
            <p:spPr>
              <a:xfrm>
                <a:off x="7298633" y="4010992"/>
                <a:ext cx="1964197" cy="34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s-ES_tradnl" sz="1550">
                    <a:solidFill>
                      <a:schemeClr val="tx2"/>
                    </a:solidFill>
                    <a:latin typeface="Arial"/>
                  </a:rPr>
                  <a:t>Guías manejo QA</a:t>
                </a:r>
                <a:endParaRPr lang="es-ES" sz="1550">
                  <a:solidFill>
                    <a:schemeClr val="tx2"/>
                  </a:solidFill>
                  <a:latin typeface="Arial"/>
                </a:endParaRPr>
              </a:p>
            </p:txBody>
          </p:sp>
        </p:grp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FB0D62DB-6089-433F-0D78-E40CC2CCC8A2}"/>
              </a:ext>
            </a:extLst>
          </p:cNvPr>
          <p:cNvGrpSpPr/>
          <p:nvPr/>
        </p:nvGrpSpPr>
        <p:grpSpPr>
          <a:xfrm>
            <a:off x="7230505" y="2628797"/>
            <a:ext cx="1964197" cy="1719656"/>
            <a:chOff x="7298633" y="2629954"/>
            <a:chExt cx="1964197" cy="1732772"/>
          </a:xfrm>
        </p:grpSpPr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9CAE33F9-8CA9-16C7-B864-9E3720BEC9FB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Gráfico 49" descr="Narración con relleno sólido">
              <a:extLst>
                <a:ext uri="{FF2B5EF4-FFF2-40B4-BE49-F238E27FC236}">
                  <a16:creationId xmlns:a16="http://schemas.microsoft.com/office/drawing/2014/main" id="{10EECB15-690F-0019-49E1-598E8589A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DF793C15-A9C2-2904-ABD5-D276D2DC11AF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567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F5A0-5C87-D573-C6EC-AA80031AD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">
            <a:extLst>
              <a:ext uri="{FF2B5EF4-FFF2-40B4-BE49-F238E27FC236}">
                <a16:creationId xmlns:a16="http://schemas.microsoft.com/office/drawing/2014/main" id="{E4116DEB-978F-DF3F-E64C-1E3B6A7E6D5E}"/>
              </a:ext>
            </a:extLst>
          </p:cNvPr>
          <p:cNvSpPr txBox="1">
            <a:spLocks/>
          </p:cNvSpPr>
          <p:nvPr/>
        </p:nvSpPr>
        <p:spPr>
          <a:xfrm>
            <a:off x="79642" y="71385"/>
            <a:ext cx="9559273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spcBef>
                <a:spcPts val="1000"/>
              </a:spcBef>
              <a:defRPr/>
            </a:pPr>
            <a:r>
              <a:rPr lang="en-US" sz="2400">
                <a:solidFill>
                  <a:srgbClr val="008C93"/>
                </a:solidFill>
              </a:rPr>
              <a:t>EPQ – </a:t>
            </a:r>
            <a:r>
              <a:rPr lang="es-ES" sz="2400">
                <a:solidFill>
                  <a:srgbClr val="002060"/>
                </a:solidFill>
              </a:rPr>
              <a:t>Probabilidad de considerar de nuevo tirbanibulina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4469CC-CE2B-B854-AEB7-69355E1FDDA5}"/>
              </a:ext>
            </a:extLst>
          </p:cNvPr>
          <p:cNvSpPr txBox="1"/>
          <p:nvPr/>
        </p:nvSpPr>
        <p:spPr>
          <a:xfrm>
            <a:off x="5463586" y="679453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GB" sz="1600">
                <a:solidFill>
                  <a:srgbClr val="002855"/>
                </a:solidFill>
                <a:latin typeface="Arial"/>
              </a:rPr>
              <a:t>Semana 24</a:t>
            </a:r>
            <a:r>
              <a:rPr lang="en-GB" sz="1600" baseline="30000">
                <a:solidFill>
                  <a:srgbClr val="002855"/>
                </a:solidFill>
                <a:latin typeface="Arial"/>
              </a:rPr>
              <a:t>2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B974288C-8CF1-0607-3599-691B4526E266}"/>
              </a:ext>
            </a:extLst>
          </p:cNvPr>
          <p:cNvGrpSpPr/>
          <p:nvPr/>
        </p:nvGrpSpPr>
        <p:grpSpPr>
          <a:xfrm>
            <a:off x="3445458" y="1200622"/>
            <a:ext cx="5474254" cy="2874804"/>
            <a:chOff x="7525219" y="1235969"/>
            <a:chExt cx="3812244" cy="1804165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E59F5252-6326-FCF4-6384-C809CA55114A}"/>
                </a:ext>
              </a:extLst>
            </p:cNvPr>
            <p:cNvGrpSpPr/>
            <p:nvPr/>
          </p:nvGrpSpPr>
          <p:grpSpPr>
            <a:xfrm>
              <a:off x="7525219" y="1235969"/>
              <a:ext cx="3812244" cy="1804165"/>
              <a:chOff x="4690678" y="1245170"/>
              <a:chExt cx="4071918" cy="2714612"/>
            </a:xfrm>
          </p:grpSpPr>
          <p:graphicFrame>
            <p:nvGraphicFramePr>
              <p:cNvPr id="8" name="Chart 14">
                <a:extLst>
                  <a:ext uri="{FF2B5EF4-FFF2-40B4-BE49-F238E27FC236}">
                    <a16:creationId xmlns:a16="http://schemas.microsoft.com/office/drawing/2014/main" id="{915C27C5-21A8-8986-68B2-CC9E0210E30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20590020"/>
                  </p:ext>
                </p:extLst>
              </p:nvPr>
            </p:nvGraphicFramePr>
            <p:xfrm>
              <a:off x="4690678" y="1245170"/>
              <a:ext cx="4071918" cy="27146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9" name="TextBox 95">
                <a:extLst>
                  <a:ext uri="{FF2B5EF4-FFF2-40B4-BE49-F238E27FC236}">
                    <a16:creationId xmlns:a16="http://schemas.microsoft.com/office/drawing/2014/main" id="{C9AF7FB0-73F9-4545-A4CE-C065421E42C5}"/>
                  </a:ext>
                </a:extLst>
              </p:cNvPr>
              <p:cNvSpPr txBox="1"/>
              <p:nvPr/>
            </p:nvSpPr>
            <p:spPr>
              <a:xfrm>
                <a:off x="4984804" y="3715006"/>
                <a:ext cx="650893" cy="192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20048">
                  <a:defRPr/>
                </a:pPr>
                <a:r>
                  <a:rPr lang="en-US" sz="1067" kern="0">
                    <a:solidFill>
                      <a:srgbClr val="6F6F6F"/>
                    </a:solidFill>
                    <a:latin typeface="Arial" panose="020B0604020202020204"/>
                  </a:rPr>
                  <a:t>N=278</a:t>
                </a:r>
              </a:p>
            </p:txBody>
          </p:sp>
        </p:grp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F317C0AD-AE59-5C3D-D166-136C98E544C1}"/>
                </a:ext>
              </a:extLst>
            </p:cNvPr>
            <p:cNvSpPr txBox="1"/>
            <p:nvPr/>
          </p:nvSpPr>
          <p:spPr>
            <a:xfrm rot="16200000">
              <a:off x="7101885" y="1988719"/>
              <a:ext cx="1449780" cy="300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Proporción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clínicos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la </a:t>
              </a:r>
              <a:r>
                <a:rPr lang="en-US" sz="110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semana</a:t>
              </a:r>
              <a:r>
                <a:rPr lang="en-US" sz="11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334BD8DE-71EA-6B8C-BD3C-44802F778690}"/>
                </a:ext>
              </a:extLst>
            </p:cNvPr>
            <p:cNvSpPr/>
            <p:nvPr/>
          </p:nvSpPr>
          <p:spPr>
            <a:xfrm>
              <a:off x="8224812" y="1526771"/>
              <a:ext cx="1026367" cy="14771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250E3D5-DAB7-6ADD-9724-AB5A8F5ABA1A}"/>
              </a:ext>
            </a:extLst>
          </p:cNvPr>
          <p:cNvGrpSpPr/>
          <p:nvPr/>
        </p:nvGrpSpPr>
        <p:grpSpPr>
          <a:xfrm>
            <a:off x="4150737" y="4288789"/>
            <a:ext cx="4768975" cy="1266492"/>
            <a:chOff x="6223034" y="3721826"/>
            <a:chExt cx="5494438" cy="1572178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E3C71CD0-F889-9C00-F266-CB3711AD4FE9}"/>
                </a:ext>
              </a:extLst>
            </p:cNvPr>
            <p:cNvSpPr/>
            <p:nvPr/>
          </p:nvSpPr>
          <p:spPr>
            <a:xfrm>
              <a:off x="6223034" y="3721826"/>
              <a:ext cx="5494438" cy="157217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9BBE2F9-A42D-6037-087F-3777B84AA2AF}"/>
                </a:ext>
              </a:extLst>
            </p:cNvPr>
            <p:cNvSpPr txBox="1"/>
            <p:nvPr/>
          </p:nvSpPr>
          <p:spPr>
            <a:xfrm>
              <a:off x="6393154" y="3852058"/>
              <a:ext cx="5137779" cy="117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s-ES" sz="1400">
                  <a:solidFill>
                    <a:srgbClr val="002060"/>
                  </a:solidFill>
                </a:rPr>
                <a:t>En el estudio PROAK, s</a:t>
              </a:r>
              <a:r>
                <a:rPr lang="es-ES" sz="1400" i="0">
                  <a:solidFill>
                    <a:srgbClr val="002060"/>
                  </a:solidFill>
                  <a:effectLst/>
                </a:rPr>
                <a:t>u 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deseo de considerar nuevamente </a:t>
              </a:r>
              <a:r>
                <a:rPr lang="es-ES" sz="1400" b="1" i="0" err="1">
                  <a:solidFill>
                    <a:srgbClr val="002060"/>
                  </a:solidFill>
                  <a:effectLst/>
                </a:rPr>
                <a:t>tirbanibulina</a:t>
              </a:r>
              <a:r>
                <a:rPr lang="es-ES" sz="1400" b="1" i="0">
                  <a:solidFill>
                    <a:srgbClr val="002060"/>
                  </a:solidFill>
                  <a:effectLst/>
                </a:rPr>
                <a:t> </a:t>
              </a:r>
              <a:r>
                <a:rPr lang="es-ES" sz="1400" b="1">
                  <a:solidFill>
                    <a:srgbClr val="002855"/>
                  </a:solidFill>
                  <a:latin typeface="Arial"/>
                </a:rPr>
                <a:t>se mantuvo </a:t>
              </a:r>
              <a:r>
                <a:rPr lang="es-ES" sz="1400">
                  <a:solidFill>
                    <a:srgbClr val="002855"/>
                  </a:solidFill>
                  <a:latin typeface="Arial"/>
                </a:rPr>
                <a:t>en más de un </a:t>
              </a:r>
              <a:r>
                <a:rPr lang="es-ES" sz="2000" b="1">
                  <a:solidFill>
                    <a:srgbClr val="002855"/>
                  </a:solidFill>
                  <a:latin typeface="Arial"/>
                </a:rPr>
                <a:t>77% </a:t>
              </a:r>
              <a:r>
                <a:rPr lang="es-ES" sz="1400" b="1" u="sng">
                  <a:solidFill>
                    <a:srgbClr val="002855"/>
                  </a:solidFill>
                  <a:latin typeface="Arial"/>
                </a:rPr>
                <a:t>hasta la semana 24</a:t>
              </a:r>
              <a:r>
                <a:rPr lang="es-ES" sz="1400" b="1" baseline="30000">
                  <a:solidFill>
                    <a:srgbClr val="002855"/>
                  </a:solidFill>
                  <a:latin typeface="Arial"/>
                </a:rPr>
                <a:t>2</a:t>
              </a:r>
              <a:r>
                <a:rPr lang="es-ES" sz="1400" b="1">
                  <a:solidFill>
                    <a:srgbClr val="002855"/>
                  </a:solidFill>
                  <a:latin typeface="Arial"/>
                </a:rPr>
                <a:t>.</a:t>
              </a:r>
              <a:endParaRPr lang="es-ES" sz="1400" b="1">
                <a:solidFill>
                  <a:srgbClr val="002060"/>
                </a:solidFill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B4D7424-450C-8A3D-DACC-8A80FEDDCD90}"/>
              </a:ext>
            </a:extLst>
          </p:cNvPr>
          <p:cNvSpPr/>
          <p:nvPr/>
        </p:nvSpPr>
        <p:spPr>
          <a:xfrm>
            <a:off x="2650672" y="1018007"/>
            <a:ext cx="6890656" cy="475374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E38ED84-7554-9008-82B7-9B44E0D547E7}"/>
              </a:ext>
            </a:extLst>
          </p:cNvPr>
          <p:cNvSpPr txBox="1"/>
          <p:nvPr/>
        </p:nvSpPr>
        <p:spPr>
          <a:xfrm>
            <a:off x="2772251" y="1142854"/>
            <a:ext cx="1756208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50000"/>
                  </a:schemeClr>
                </a:solidFill>
              </a:rPr>
              <a:t>Estudio PROAK</a:t>
            </a:r>
            <a:r>
              <a:rPr lang="es-ES_tradnl" sz="1400" baseline="30000">
                <a:solidFill>
                  <a:schemeClr val="tx1">
                    <a:lumMod val="50000"/>
                  </a:schemeClr>
                </a:solidFill>
              </a:rPr>
              <a:t>1,2</a:t>
            </a:r>
            <a:endParaRPr lang="es-ES" sz="1400" baseline="3000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6BB88C6-3CC0-C0BC-283C-A162868AE4AC}"/>
              </a:ext>
            </a:extLst>
          </p:cNvPr>
          <p:cNvGrpSpPr/>
          <p:nvPr/>
        </p:nvGrpSpPr>
        <p:grpSpPr>
          <a:xfrm>
            <a:off x="11246664" y="-2018"/>
            <a:ext cx="945336" cy="950424"/>
            <a:chOff x="6903736" y="1734182"/>
            <a:chExt cx="1314395" cy="1335757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2F431D6-3E55-33A4-96A8-458AA2463241}"/>
                </a:ext>
              </a:extLst>
            </p:cNvPr>
            <p:cNvSpPr/>
            <p:nvPr/>
          </p:nvSpPr>
          <p:spPr>
            <a:xfrm>
              <a:off x="6905166" y="1734182"/>
              <a:ext cx="1312965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áfico 4" descr="Mano abierta con planta contorno">
              <a:extLst>
                <a:ext uri="{FF2B5EF4-FFF2-40B4-BE49-F238E27FC236}">
                  <a16:creationId xmlns:a16="http://schemas.microsoft.com/office/drawing/2014/main" id="{C09917CE-473D-0B6B-CC96-705876826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A3C12FC-5BD9-C17E-D5D1-9AAA53F783AE}"/>
                </a:ext>
              </a:extLst>
            </p:cNvPr>
            <p:cNvSpPr txBox="1"/>
            <p:nvPr/>
          </p:nvSpPr>
          <p:spPr>
            <a:xfrm>
              <a:off x="6903736" y="2713077"/>
              <a:ext cx="1312965" cy="35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F947EB8-4CC1-283F-7833-727168BA2592}"/>
              </a:ext>
            </a:extLst>
          </p:cNvPr>
          <p:cNvGrpSpPr/>
          <p:nvPr/>
        </p:nvGrpSpPr>
        <p:grpSpPr>
          <a:xfrm>
            <a:off x="4458101" y="3716564"/>
            <a:ext cx="4465104" cy="465544"/>
            <a:chOff x="2487829" y="3840703"/>
            <a:chExt cx="3692327" cy="430887"/>
          </a:xfrm>
          <a:noFill/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D546C90-352A-D942-BD94-3A6D4F5A6961}"/>
                </a:ext>
              </a:extLst>
            </p:cNvPr>
            <p:cNvSpPr txBox="1"/>
            <p:nvPr/>
          </p:nvSpPr>
          <p:spPr>
            <a:xfrm>
              <a:off x="3952801" y="3859648"/>
              <a:ext cx="798556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>
                  <a:solidFill>
                    <a:srgbClr val="002060"/>
                  </a:solidFill>
                </a:rPr>
                <a:t>Neutral</a:t>
              </a:r>
              <a:endParaRPr lang="es-ES" sz="1100">
                <a:solidFill>
                  <a:srgbClr val="00206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29AF2DB-7FCE-59D9-7C11-36890258E454}"/>
                </a:ext>
              </a:extLst>
            </p:cNvPr>
            <p:cNvSpPr txBox="1"/>
            <p:nvPr/>
          </p:nvSpPr>
          <p:spPr>
            <a:xfrm>
              <a:off x="2487829" y="3840703"/>
              <a:ext cx="1238838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>
                  <a:solidFill>
                    <a:srgbClr val="002060"/>
                  </a:solidFill>
                </a:rPr>
                <a:t>Algo/muy probable</a:t>
              </a:r>
              <a:endParaRPr lang="es-ES" sz="1100">
                <a:solidFill>
                  <a:srgbClr val="002060"/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32145FC-7AEB-2F51-0AC9-206E3F86D3E1}"/>
                </a:ext>
              </a:extLst>
            </p:cNvPr>
            <p:cNvSpPr/>
            <p:nvPr/>
          </p:nvSpPr>
          <p:spPr>
            <a:xfrm>
              <a:off x="4963281" y="3844016"/>
              <a:ext cx="1216875" cy="3326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100">
                  <a:solidFill>
                    <a:srgbClr val="002060"/>
                  </a:solidFill>
                </a:rPr>
                <a:t>Muy/algo improbable</a:t>
              </a:r>
              <a:endParaRPr lang="es-ES" sz="1100">
                <a:solidFill>
                  <a:srgbClr val="002060"/>
                </a:solidFill>
              </a:endParaRP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F37C8C5-D21E-7548-B7BC-0B0445EF46F5}"/>
              </a:ext>
            </a:extLst>
          </p:cNvPr>
          <p:cNvSpPr/>
          <p:nvPr/>
        </p:nvSpPr>
        <p:spPr>
          <a:xfrm>
            <a:off x="7251123" y="1444205"/>
            <a:ext cx="599334" cy="12811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9E34C28-9BF9-4265-B4C5-0BC422E0051D}"/>
              </a:ext>
            </a:extLst>
          </p:cNvPr>
          <p:cNvSpPr/>
          <p:nvPr/>
        </p:nvSpPr>
        <p:spPr>
          <a:xfrm>
            <a:off x="8198575" y="1456168"/>
            <a:ext cx="599334" cy="12811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3EF12E2-72C0-F9F3-FB8A-8A7A56506493}"/>
              </a:ext>
            </a:extLst>
          </p:cNvPr>
          <p:cNvSpPr txBox="1"/>
          <p:nvPr/>
        </p:nvSpPr>
        <p:spPr>
          <a:xfrm>
            <a:off x="7163505" y="1380569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Clínicos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2739B-1395-1DC5-3E20-FD39E8D7FF8F}"/>
              </a:ext>
            </a:extLst>
          </p:cNvPr>
          <p:cNvSpPr txBox="1"/>
          <p:nvPr/>
        </p:nvSpPr>
        <p:spPr>
          <a:xfrm>
            <a:off x="8104461" y="1386995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002060"/>
                </a:solidFill>
              </a:rPr>
              <a:t>Pacientes</a:t>
            </a:r>
            <a:endParaRPr lang="es-ES" sz="1200">
              <a:solidFill>
                <a:srgbClr val="002060"/>
              </a:solidFill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F980CFAA-79A3-B046-B271-A2B42737F809}"/>
              </a:ext>
            </a:extLst>
          </p:cNvPr>
          <p:cNvSpPr txBox="1"/>
          <p:nvPr/>
        </p:nvSpPr>
        <p:spPr>
          <a:xfrm>
            <a:off x="1723972" y="6241335"/>
            <a:ext cx="839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s-ES_tradnl" sz="800" noProof="1">
                <a:solidFill>
                  <a:srgbClr val="FFFFFF">
                    <a:lumMod val="65000"/>
                  </a:srgbClr>
                </a:solidFill>
                <a:latin typeface="Arial"/>
              </a:rPr>
              <a:t>EPQ, Expert Panel Questionnaire. </a:t>
            </a:r>
          </a:p>
          <a:p>
            <a:pPr algn="just" defTabSz="914377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Adapted from: </a:t>
            </a:r>
            <a:r>
              <a:rPr lang="es-ES" sz="800" b="1" i="0">
                <a:solidFill>
                  <a:srgbClr val="002060"/>
                </a:solidFill>
                <a:effectLst/>
              </a:rPr>
              <a:t>1.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n-US" sz="800" i="0">
                <a:solidFill>
                  <a:srgbClr val="A6A6A6"/>
                </a:solidFill>
                <a:effectLst/>
              </a:rPr>
              <a:t>Clinician-and Patient-Reported Outcomes with </a:t>
            </a:r>
            <a:r>
              <a:rPr lang="en-US" sz="80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n-US" sz="800" i="0">
                <a:solidFill>
                  <a:srgbClr val="A6A6A6"/>
                </a:solidFill>
                <a:effectLst/>
              </a:rPr>
              <a:t> 1% Treatment for Actinic Keratosis in Routine Clinical Practice Across the U.S. (PROAK Study). SKIN The Journal of Cutaneous Medicine. 2023, 7(3), 771–787 </a:t>
            </a:r>
            <a:r>
              <a:rPr lang="es-ES" sz="800" b="1" i="0">
                <a:solidFill>
                  <a:srgbClr val="002060"/>
                </a:solidFill>
                <a:effectLst/>
              </a:rPr>
              <a:t>2.</a:t>
            </a:r>
            <a:r>
              <a:rPr lang="en-US" sz="800" b="1">
                <a:solidFill>
                  <a:srgbClr val="002060"/>
                </a:solidFill>
              </a:rPr>
              <a:t> </a:t>
            </a:r>
            <a:r>
              <a:rPr lang="es-ES" sz="800" b="0" i="0">
                <a:solidFill>
                  <a:srgbClr val="A6A6A6"/>
                </a:solidFill>
                <a:effectLst/>
              </a:rPr>
              <a:t>Schlesinger, T et al.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Patient</a:t>
            </a:r>
            <a:r>
              <a:rPr lang="es-ES" sz="800" b="0" i="0">
                <a:solidFill>
                  <a:srgbClr val="A6A6A6"/>
                </a:solidFill>
                <a:effectLst/>
              </a:rPr>
              <a:t>-and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Clinician-Reported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Outcomes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Tirbanibulin</a:t>
            </a:r>
            <a:r>
              <a:rPr lang="es-ES" sz="800" b="0" i="0">
                <a:solidFill>
                  <a:srgbClr val="A6A6A6"/>
                </a:solidFill>
                <a:effectLst/>
              </a:rPr>
              <a:t> 1% in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Treatment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Actinic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Keratosis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on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Face</a:t>
            </a:r>
            <a:r>
              <a:rPr lang="es-ES" sz="800" b="0" i="0">
                <a:solidFill>
                  <a:srgbClr val="A6A6A6"/>
                </a:solidFill>
                <a:effectLst/>
              </a:rPr>
              <a:t> and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Scalp</a:t>
            </a:r>
            <a:r>
              <a:rPr lang="es-ES" sz="800" b="0" i="0">
                <a:solidFill>
                  <a:srgbClr val="A6A6A6"/>
                </a:solidFill>
                <a:effectLst/>
              </a:rPr>
              <a:t> (PROAK </a:t>
            </a:r>
            <a:r>
              <a:rPr lang="es-ES" sz="800" b="0" i="0" err="1">
                <a:solidFill>
                  <a:srgbClr val="A6A6A6"/>
                </a:solidFill>
                <a:effectLst/>
              </a:rPr>
              <a:t>Study</a:t>
            </a:r>
            <a:r>
              <a:rPr lang="es-ES" sz="800" b="0" i="0">
                <a:solidFill>
                  <a:srgbClr val="A6A6A6"/>
                </a:solidFill>
                <a:effectLst/>
              </a:rPr>
              <a:t>). </a:t>
            </a:r>
            <a:r>
              <a:rPr lang="es-ES" sz="800" b="0">
                <a:solidFill>
                  <a:srgbClr val="A6A6A6"/>
                </a:solidFill>
                <a:effectLst/>
              </a:rPr>
              <a:t>SKIN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The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Journal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of</a:t>
            </a:r>
            <a:r>
              <a:rPr lang="es-ES" sz="800" b="0">
                <a:solidFill>
                  <a:srgbClr val="A6A6A6"/>
                </a:solidFill>
                <a:effectLst/>
              </a:rPr>
              <a:t> </a:t>
            </a:r>
            <a:r>
              <a:rPr lang="es-ES" sz="800" b="0" err="1">
                <a:solidFill>
                  <a:srgbClr val="A6A6A6"/>
                </a:solidFill>
                <a:effectLst/>
              </a:rPr>
              <a:t>Cutaneous</a:t>
            </a:r>
            <a:r>
              <a:rPr lang="es-ES" sz="800" b="0">
                <a:solidFill>
                  <a:srgbClr val="A6A6A6"/>
                </a:solidFill>
                <a:effectLst/>
              </a:rPr>
              <a:t> Medicine</a:t>
            </a:r>
            <a:r>
              <a:rPr lang="es-ES" sz="800">
                <a:solidFill>
                  <a:srgbClr val="A6A6A6"/>
                </a:solidFill>
              </a:rPr>
              <a:t>. </a:t>
            </a:r>
            <a:r>
              <a:rPr lang="es-ES" sz="800" b="0" i="0">
                <a:solidFill>
                  <a:srgbClr val="A6A6A6"/>
                </a:solidFill>
                <a:effectLst/>
              </a:rPr>
              <a:t>2023, </a:t>
            </a:r>
            <a:r>
              <a:rPr lang="es-ES" sz="800" b="0" i="1">
                <a:solidFill>
                  <a:srgbClr val="A6A6A6"/>
                </a:solidFill>
                <a:effectLst/>
              </a:rPr>
              <a:t>7</a:t>
            </a:r>
            <a:r>
              <a:rPr lang="es-ES" sz="800" b="0" i="0">
                <a:solidFill>
                  <a:srgbClr val="A6A6A6"/>
                </a:solidFill>
                <a:effectLst/>
              </a:rPr>
              <a:t>(6), s262. </a:t>
            </a:r>
            <a:endParaRPr lang="en-US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61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1A29E6E-2E5A-0F79-0576-E1EE3840381D}"/>
              </a:ext>
            </a:extLst>
          </p:cNvPr>
          <p:cNvSpPr txBox="1">
            <a:spLocks/>
          </p:cNvSpPr>
          <p:nvPr/>
        </p:nvSpPr>
        <p:spPr>
          <a:xfrm>
            <a:off x="432000" y="433917"/>
            <a:ext cx="6462191" cy="131916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es-ES" sz="2600" b="1">
                <a:solidFill>
                  <a:srgbClr val="E63D42"/>
                </a:solidFill>
              </a:rPr>
              <a:t>Eficacia: Resumen</a:t>
            </a:r>
          </a:p>
          <a:p>
            <a:endParaRPr lang="es-ES" sz="2600" b="1"/>
          </a:p>
        </p:txBody>
      </p:sp>
      <p:grpSp>
        <p:nvGrpSpPr>
          <p:cNvPr id="5" name="Group 72">
            <a:extLst>
              <a:ext uri="{FF2B5EF4-FFF2-40B4-BE49-F238E27FC236}">
                <a16:creationId xmlns:a16="http://schemas.microsoft.com/office/drawing/2014/main" id="{5324D583-68CD-4168-AC4A-09AE3EB72CB8}"/>
              </a:ext>
            </a:extLst>
          </p:cNvPr>
          <p:cNvGrpSpPr/>
          <p:nvPr/>
        </p:nvGrpSpPr>
        <p:grpSpPr>
          <a:xfrm>
            <a:off x="5697523" y="1000825"/>
            <a:ext cx="3048000" cy="4394135"/>
            <a:chOff x="1924247" y="916262"/>
            <a:chExt cx="2286000" cy="3434267"/>
          </a:xfrm>
        </p:grpSpPr>
        <p:sp>
          <p:nvSpPr>
            <p:cNvPr id="6" name="Rectángulo 10">
              <a:extLst>
                <a:ext uri="{FF2B5EF4-FFF2-40B4-BE49-F238E27FC236}">
                  <a16:creationId xmlns:a16="http://schemas.microsoft.com/office/drawing/2014/main" id="{6C48E114-9DB0-E5B2-91FF-D5797CDD4029}"/>
                </a:ext>
              </a:extLst>
            </p:cNvPr>
            <p:cNvSpPr/>
            <p:nvPr/>
          </p:nvSpPr>
          <p:spPr>
            <a:xfrm>
              <a:off x="1924247" y="1121098"/>
              <a:ext cx="2286000" cy="3229431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6720" rIns="60960" rtlCol="0" anchor="ctr"/>
            <a:lstStyle/>
            <a:p>
              <a:pPr algn="ctr" defTabSz="1219170">
                <a:defRPr/>
              </a:pPr>
              <a:endParaRPr lang="en-GB" sz="1333">
                <a:solidFill>
                  <a:srgbClr val="FFFFF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" name="Rectángulo 11">
              <a:extLst>
                <a:ext uri="{FF2B5EF4-FFF2-40B4-BE49-F238E27FC236}">
                  <a16:creationId xmlns:a16="http://schemas.microsoft.com/office/drawing/2014/main" id="{90F2848F-8F9E-3CEC-713A-5212E22DEDF6}"/>
                </a:ext>
              </a:extLst>
            </p:cNvPr>
            <p:cNvSpPr/>
            <p:nvPr/>
          </p:nvSpPr>
          <p:spPr>
            <a:xfrm>
              <a:off x="1924247" y="916262"/>
              <a:ext cx="2286000" cy="457200"/>
            </a:xfrm>
            <a:prstGeom prst="round2SameRect">
              <a:avLst/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1625519">
                <a:defRPr/>
              </a:pPr>
              <a:r>
                <a:rPr lang="en-GB" sz="1333" b="1" err="1">
                  <a:solidFill>
                    <a:prstClr val="white"/>
                  </a:solidFill>
                  <a:latin typeface="Arial"/>
                </a:rPr>
                <a:t>Aclaramiento</a:t>
              </a:r>
              <a:r>
                <a:rPr lang="en-GB" sz="1333" b="1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GB" sz="1333" b="1" err="1">
                  <a:solidFill>
                    <a:prstClr val="white"/>
                  </a:solidFill>
                  <a:latin typeface="Arial"/>
                </a:rPr>
                <a:t>completo</a:t>
              </a:r>
              <a:endParaRPr lang="en-GB" sz="1333" b="1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8" name="TextBox 25">
            <a:extLst>
              <a:ext uri="{FF2B5EF4-FFF2-40B4-BE49-F238E27FC236}">
                <a16:creationId xmlns:a16="http://schemas.microsoft.com/office/drawing/2014/main" id="{97D05FCD-CD4B-C28E-D3AF-9802A67D5FA8}"/>
              </a:ext>
            </a:extLst>
          </p:cNvPr>
          <p:cNvSpPr txBox="1"/>
          <p:nvPr/>
        </p:nvSpPr>
        <p:spPr>
          <a:xfrm>
            <a:off x="5697523" y="1626947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8986">
              <a:defRPr/>
            </a:pPr>
            <a:r>
              <a:rPr lang="en-US" sz="1867" b="0" kern="1200">
                <a:latin typeface="Arial"/>
              </a:rPr>
              <a:t>49%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504C47AB-5174-1734-AF15-FE0859408D26}"/>
              </a:ext>
            </a:extLst>
          </p:cNvPr>
          <p:cNvGrpSpPr/>
          <p:nvPr/>
        </p:nvGrpSpPr>
        <p:grpSpPr>
          <a:xfrm>
            <a:off x="3550964" y="2259125"/>
            <a:ext cx="2236655" cy="573024"/>
            <a:chOff x="314327" y="1389556"/>
            <a:chExt cx="1677491" cy="365761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CA74EEC8-2C7C-28BE-6865-111CD1C18A8E}"/>
                </a:ext>
              </a:extLst>
            </p:cNvPr>
            <p:cNvSpPr txBox="1"/>
            <p:nvPr/>
          </p:nvSpPr>
          <p:spPr>
            <a:xfrm>
              <a:off x="347869" y="138955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s-ES"/>
                <a:t>4% 5-FU</a:t>
              </a:r>
              <a:r>
                <a:rPr lang="es-ES" baseline="30000"/>
                <a:t>2</a:t>
              </a:r>
            </a:p>
          </p:txBody>
        </p:sp>
        <p:sp>
          <p:nvSpPr>
            <p:cNvPr id="11" name="Rectangle: Top Corners Rounded 21">
              <a:extLst>
                <a:ext uri="{FF2B5EF4-FFF2-40B4-BE49-F238E27FC236}">
                  <a16:creationId xmlns:a16="http://schemas.microsoft.com/office/drawing/2014/main" id="{B67E4DC0-2394-9303-89B8-7094DF01405F}"/>
                </a:ext>
              </a:extLst>
            </p:cNvPr>
            <p:cNvSpPr/>
            <p:nvPr/>
          </p:nvSpPr>
          <p:spPr>
            <a:xfrm rot="16200000">
              <a:off x="163451" y="1540433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49E4C354-F411-02D8-396C-EE8DE20DB994}"/>
              </a:ext>
            </a:extLst>
          </p:cNvPr>
          <p:cNvGrpSpPr/>
          <p:nvPr/>
        </p:nvGrpSpPr>
        <p:grpSpPr>
          <a:xfrm>
            <a:off x="3550962" y="3477255"/>
            <a:ext cx="2236656" cy="573024"/>
            <a:chOff x="314326" y="1792193"/>
            <a:chExt cx="1677492" cy="365761"/>
          </a:xfrm>
        </p:grpSpPr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08CB09D4-C240-079F-F237-BC842A5CE427}"/>
                </a:ext>
              </a:extLst>
            </p:cNvPr>
            <p:cNvSpPr txBox="1"/>
            <p:nvPr/>
          </p:nvSpPr>
          <p:spPr>
            <a:xfrm>
              <a:off x="347869" y="1792194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Diclofenaco</a:t>
              </a:r>
              <a:r>
                <a:rPr lang="en-GB" baseline="30000"/>
                <a:t>5</a:t>
              </a:r>
            </a:p>
          </p:txBody>
        </p:sp>
        <p:sp>
          <p:nvSpPr>
            <p:cNvPr id="14" name="Rectangle: Top Corners Rounded 28">
              <a:extLst>
                <a:ext uri="{FF2B5EF4-FFF2-40B4-BE49-F238E27FC236}">
                  <a16:creationId xmlns:a16="http://schemas.microsoft.com/office/drawing/2014/main" id="{5216C78A-0433-5B25-D7CE-ACA7F3297221}"/>
                </a:ext>
              </a:extLst>
            </p:cNvPr>
            <p:cNvSpPr/>
            <p:nvPr/>
          </p:nvSpPr>
          <p:spPr>
            <a:xfrm rot="16200000">
              <a:off x="163450" y="1943069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D1DF61CC-A0B4-0A9D-2ECC-C3C1E0DCAF58}"/>
              </a:ext>
            </a:extLst>
          </p:cNvPr>
          <p:cNvGrpSpPr/>
          <p:nvPr/>
        </p:nvGrpSpPr>
        <p:grpSpPr>
          <a:xfrm>
            <a:off x="3547913" y="4089875"/>
            <a:ext cx="2236659" cy="573024"/>
            <a:chOff x="314325" y="2194832"/>
            <a:chExt cx="1677494" cy="365760"/>
          </a:xfrm>
        </p:grpSpPr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F36D4529-D773-B926-35DA-3A308CE4F05E}"/>
                </a:ext>
              </a:extLst>
            </p:cNvPr>
            <p:cNvSpPr txBox="1"/>
            <p:nvPr/>
          </p:nvSpPr>
          <p:spPr>
            <a:xfrm>
              <a:off x="347869" y="2194832"/>
              <a:ext cx="1643950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Imiquimod</a:t>
              </a:r>
              <a:r>
                <a:rPr lang="en-GB" baseline="30000"/>
                <a:t>6,7</a:t>
              </a:r>
            </a:p>
          </p:txBody>
        </p:sp>
        <p:sp>
          <p:nvSpPr>
            <p:cNvPr id="17" name="Rectangle: Top Corners Rounded 31">
              <a:extLst>
                <a:ext uri="{FF2B5EF4-FFF2-40B4-BE49-F238E27FC236}">
                  <a16:creationId xmlns:a16="http://schemas.microsoft.com/office/drawing/2014/main" id="{BE1E51A2-1D72-E7B7-4EFC-3F2C2FCC9661}"/>
                </a:ext>
              </a:extLst>
            </p:cNvPr>
            <p:cNvSpPr/>
            <p:nvPr/>
          </p:nvSpPr>
          <p:spPr>
            <a:xfrm rot="16200000">
              <a:off x="163449" y="2345708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2">
            <a:extLst>
              <a:ext uri="{FF2B5EF4-FFF2-40B4-BE49-F238E27FC236}">
                <a16:creationId xmlns:a16="http://schemas.microsoft.com/office/drawing/2014/main" id="{799DC526-EE41-B652-5200-B45F644AC8E1}"/>
              </a:ext>
            </a:extLst>
          </p:cNvPr>
          <p:cNvGrpSpPr/>
          <p:nvPr/>
        </p:nvGrpSpPr>
        <p:grpSpPr>
          <a:xfrm>
            <a:off x="3547914" y="4713644"/>
            <a:ext cx="2236657" cy="573024"/>
            <a:chOff x="314325" y="2597470"/>
            <a:chExt cx="1677493" cy="365760"/>
          </a:xfrm>
        </p:grpSpPr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E1D3E8B1-827F-2AF8-BA06-49271138F2FF}"/>
                </a:ext>
              </a:extLst>
            </p:cNvPr>
            <p:cNvSpPr txBox="1"/>
            <p:nvPr/>
          </p:nvSpPr>
          <p:spPr>
            <a:xfrm>
              <a:off x="347869" y="2597470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s-ES_tradnl"/>
                <a:t>Terapia fotodinámica</a:t>
              </a:r>
              <a:r>
                <a:rPr lang="es-ES_tradnl" baseline="30000"/>
                <a:t>8</a:t>
              </a:r>
              <a:endParaRPr lang="en-GB" baseline="30000"/>
            </a:p>
          </p:txBody>
        </p:sp>
        <p:sp>
          <p:nvSpPr>
            <p:cNvPr id="20" name="Rectangle: Top Corners Rounded 34">
              <a:extLst>
                <a:ext uri="{FF2B5EF4-FFF2-40B4-BE49-F238E27FC236}">
                  <a16:creationId xmlns:a16="http://schemas.microsoft.com/office/drawing/2014/main" id="{3F95D1F4-00D5-05A3-00DA-D822F4166AB0}"/>
                </a:ext>
              </a:extLst>
            </p:cNvPr>
            <p:cNvSpPr/>
            <p:nvPr/>
          </p:nvSpPr>
          <p:spPr>
            <a:xfrm rot="16200000">
              <a:off x="163449" y="2748346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35">
            <a:extLst>
              <a:ext uri="{FF2B5EF4-FFF2-40B4-BE49-F238E27FC236}">
                <a16:creationId xmlns:a16="http://schemas.microsoft.com/office/drawing/2014/main" id="{6ACC8FD5-B136-EDC9-1D45-509E84BE236A}"/>
              </a:ext>
            </a:extLst>
          </p:cNvPr>
          <p:cNvSpPr txBox="1"/>
          <p:nvPr/>
        </p:nvSpPr>
        <p:spPr>
          <a:xfrm>
            <a:off x="5697523" y="2259127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8986">
              <a:defRPr/>
            </a:pPr>
            <a:r>
              <a:rPr lang="en-US" sz="1867" b="0" kern="1200">
                <a:latin typeface="Arial"/>
              </a:rPr>
              <a:t>24–54%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3C3B358F-50DB-E01E-3825-6B199A99F492}"/>
              </a:ext>
            </a:extLst>
          </p:cNvPr>
          <p:cNvSpPr txBox="1"/>
          <p:nvPr/>
        </p:nvSpPr>
        <p:spPr>
          <a:xfrm>
            <a:off x="5697523" y="3477918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8986">
              <a:defRPr/>
            </a:pPr>
            <a:r>
              <a:rPr lang="en-US" sz="1867" b="0" kern="1200">
                <a:latin typeface="Arial"/>
              </a:rPr>
              <a:t>41%</a:t>
            </a: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2111DF71-5A08-7450-3893-2E18831AF837}"/>
              </a:ext>
            </a:extLst>
          </p:cNvPr>
          <p:cNvSpPr txBox="1"/>
          <p:nvPr/>
        </p:nvSpPr>
        <p:spPr>
          <a:xfrm>
            <a:off x="5694475" y="4091201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8986">
              <a:defRPr/>
            </a:pPr>
            <a:r>
              <a:rPr lang="en-US" sz="1867" b="0" kern="1200">
                <a:latin typeface="Arial"/>
              </a:rPr>
              <a:t>54–55%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044164AB-B74F-860C-90D8-368D7D3F87DE}"/>
              </a:ext>
            </a:extLst>
          </p:cNvPr>
          <p:cNvSpPr txBox="1"/>
          <p:nvPr/>
        </p:nvSpPr>
        <p:spPr>
          <a:xfrm>
            <a:off x="5694475" y="4715632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262">
              <a:defRPr/>
            </a:pPr>
            <a:r>
              <a:rPr lang="en-US" sz="1867" b="0" kern="1200">
                <a:latin typeface="Arial"/>
              </a:rPr>
              <a:t>66–82%</a:t>
            </a:r>
            <a:r>
              <a:rPr lang="en-US" sz="1867" b="0" kern="1200" baseline="30000">
                <a:latin typeface="Arial"/>
              </a:rPr>
              <a:t>†</a:t>
            </a: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8B46816E-FBF6-D870-C09C-2FD611B07712}"/>
              </a:ext>
            </a:extLst>
          </p:cNvPr>
          <p:cNvGrpSpPr/>
          <p:nvPr/>
        </p:nvGrpSpPr>
        <p:grpSpPr>
          <a:xfrm>
            <a:off x="3550964" y="1626945"/>
            <a:ext cx="2236655" cy="573024"/>
            <a:chOff x="314327" y="1389556"/>
            <a:chExt cx="1677491" cy="365761"/>
          </a:xfrm>
        </p:grpSpPr>
        <p:sp>
          <p:nvSpPr>
            <p:cNvPr id="26" name="Rectangle: Top Corners Rounded 6">
              <a:extLst>
                <a:ext uri="{FF2B5EF4-FFF2-40B4-BE49-F238E27FC236}">
                  <a16:creationId xmlns:a16="http://schemas.microsoft.com/office/drawing/2014/main" id="{6AA6E290-AEB5-9144-B6DC-EEFC5752F62B}"/>
                </a:ext>
              </a:extLst>
            </p:cNvPr>
            <p:cNvSpPr/>
            <p:nvPr/>
          </p:nvSpPr>
          <p:spPr>
            <a:xfrm rot="16200000">
              <a:off x="163451" y="1540433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569624D6-5D34-AD91-BE28-DCD71E47390E}"/>
                </a:ext>
              </a:extLst>
            </p:cNvPr>
            <p:cNvSpPr txBox="1"/>
            <p:nvPr/>
          </p:nvSpPr>
          <p:spPr>
            <a:xfrm>
              <a:off x="378333" y="1389556"/>
              <a:ext cx="1613485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n-GB"/>
                <a:t>Tirbanibulina</a:t>
              </a:r>
              <a:r>
                <a:rPr lang="en-GB" baseline="30000"/>
                <a:t>1</a:t>
              </a:r>
            </a:p>
          </p:txBody>
        </p:sp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0780E68-B9B1-9DCD-BC6F-2B044E02A761}"/>
              </a:ext>
            </a:extLst>
          </p:cNvPr>
          <p:cNvSpPr/>
          <p:nvPr/>
        </p:nvSpPr>
        <p:spPr>
          <a:xfrm>
            <a:off x="7940233" y="6225097"/>
            <a:ext cx="4053068" cy="567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9FB6ADC-1948-56EC-2C9C-68BFA63D6F7D}"/>
              </a:ext>
            </a:extLst>
          </p:cNvPr>
          <p:cNvSpPr txBox="1"/>
          <p:nvPr/>
        </p:nvSpPr>
        <p:spPr>
          <a:xfrm>
            <a:off x="1782295" y="5700472"/>
            <a:ext cx="5328746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800" b="1">
                <a:latin typeface="+mj-lt"/>
                <a:cs typeface="Arial" panose="020B0604020202020204" pitchFamily="34" charset="0"/>
              </a:rPr>
              <a:t>Estos datos no se basan en ensayos comparativos. </a:t>
            </a:r>
            <a:r>
              <a:rPr lang="en-GB" sz="800" b="1">
                <a:latin typeface="+mj-lt"/>
                <a:cs typeface="Arial" panose="020B0604020202020204" pitchFamily="34" charset="0"/>
              </a:rPr>
              <a:t>	</a:t>
            </a:r>
            <a:r>
              <a:rPr lang="en-GB" sz="800">
                <a:latin typeface="+mj-lt"/>
                <a:cs typeface="Arial" panose="020B0604020202020204" pitchFamily="34" charset="0"/>
              </a:rPr>
              <a:t>	                                       					</a:t>
            </a:r>
          </a:p>
          <a:p>
            <a:pPr algn="l">
              <a:lnSpc>
                <a:spcPct val="80000"/>
              </a:lnSpc>
            </a:pPr>
            <a:r>
              <a:rPr lang="en-GB" sz="800" baseline="30000">
                <a:latin typeface="+mj-lt"/>
                <a:cs typeface="Arial" panose="020B0604020202020204" pitchFamily="34" charset="0"/>
              </a:rPr>
              <a:t>† </a:t>
            </a:r>
            <a:r>
              <a:rPr lang="en-US" sz="800">
                <a:latin typeface="+mj-lt"/>
                <a:cs typeface="Arial" panose="020B0604020202020204" pitchFamily="34" charset="0"/>
              </a:rPr>
              <a:t>TCA 50%, TCA 35%: 66% complete clearance, TCA 35% + </a:t>
            </a:r>
            <a:r>
              <a:rPr lang="en-US" sz="800" err="1">
                <a:latin typeface="+mj-lt"/>
                <a:cs typeface="Arial" panose="020B0604020202020204" pitchFamily="34" charset="0"/>
              </a:rPr>
              <a:t>Jessner’s</a:t>
            </a:r>
            <a:r>
              <a:rPr lang="en-US" sz="800">
                <a:latin typeface="+mj-lt"/>
                <a:cs typeface="Arial" panose="020B0604020202020204" pitchFamily="34" charset="0"/>
              </a:rPr>
              <a:t> solution: 80% complete clearance.</a:t>
            </a:r>
            <a:br>
              <a:rPr lang="es-ES" sz="800">
                <a:latin typeface="+mj-lt"/>
                <a:cs typeface="Arial" panose="020B0604020202020204" pitchFamily="34" charset="0"/>
              </a:rPr>
            </a:br>
            <a:endParaRPr lang="en-US" sz="8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64DF947-0BFA-66D0-6CAB-302985EE269D}"/>
              </a:ext>
            </a:extLst>
          </p:cNvPr>
          <p:cNvSpPr txBox="1"/>
          <p:nvPr/>
        </p:nvSpPr>
        <p:spPr>
          <a:xfrm>
            <a:off x="1782295" y="6163609"/>
            <a:ext cx="99081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1.</a:t>
            </a:r>
            <a:r>
              <a:rPr lang="en-GB" sz="7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700" err="1">
                <a:latin typeface="+mj-lt"/>
                <a:cs typeface="Arial" panose="020B0604020202020204" pitchFamily="34" charset="0"/>
              </a:rPr>
              <a:t>Klisyri</a:t>
            </a:r>
            <a:r>
              <a:rPr lang="en-GB" sz="700">
                <a:latin typeface="+mj-lt"/>
                <a:cs typeface="Arial" panose="020B0604020202020204" pitchFamily="34" charset="0"/>
              </a:rPr>
              <a:t> 10 MG/G pomade </a:t>
            </a:r>
            <a:r>
              <a:rPr lang="en-US" sz="700">
                <a:cs typeface="Arial" panose="020B0604020202020204" pitchFamily="34" charset="0"/>
              </a:rPr>
              <a:t>Summary of Product Characteristics.</a:t>
            </a:r>
            <a:r>
              <a:rPr lang="en-GB" sz="7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sv-SE" sz="700">
                <a:latin typeface="+mj-lt"/>
              </a:rPr>
              <a:t>Tolak 40 mg/g crema </a:t>
            </a:r>
            <a:r>
              <a:rPr lang="en-US" sz="700">
                <a:cs typeface="Arial" panose="020B0604020202020204" pitchFamily="34" charset="0"/>
              </a:rPr>
              <a:t>Summary of Product Characteristics. </a:t>
            </a:r>
            <a:r>
              <a:rPr lang="en-US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700">
                <a:latin typeface="+mj-lt"/>
                <a:cs typeface="Arial" panose="020B0604020202020204" pitchFamily="34" charset="0"/>
              </a:rPr>
              <a:t>Perrett CM, et al. Treatment of post-transplant premalignant skin disease: a randomized </a:t>
            </a:r>
            <a:r>
              <a:rPr lang="en-GB" sz="700" err="1">
                <a:latin typeface="+mj-lt"/>
                <a:cs typeface="Arial" panose="020B0604020202020204" pitchFamily="34" charset="0"/>
              </a:rPr>
              <a:t>intrapatient</a:t>
            </a:r>
            <a:r>
              <a:rPr lang="en-GB" sz="700">
                <a:latin typeface="+mj-lt"/>
                <a:cs typeface="Arial" panose="020B0604020202020204" pitchFamily="34" charset="0"/>
              </a:rPr>
              <a:t> comparative study of 5-fluorouracil cream and topical photodynamic therapy. Br J Dermatol. 2007 Feb;156(2):320-8. </a:t>
            </a:r>
            <a:r>
              <a:rPr lang="en-GB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4. </a:t>
            </a:r>
            <a:r>
              <a:rPr lang="en-GB" sz="700">
                <a:latin typeface="+mj-lt"/>
                <a:cs typeface="Arial" panose="020B0604020202020204" pitchFamily="34" charset="0"/>
              </a:rPr>
              <a:t>Jansen MHE, et al. Randomized Trial of Four Treatment Approaches for Actinic Keratosis. N Engl J Med. 2019 Mar 7;380(10):935-946.</a:t>
            </a:r>
            <a:r>
              <a:rPr lang="es-ES" sz="700" b="0" i="0" u="none" strike="noStrike" baseline="0">
                <a:latin typeface="+mj-lt"/>
              </a:rPr>
              <a:t>.</a:t>
            </a:r>
            <a:r>
              <a:rPr lang="es-ES" sz="700" b="1">
                <a:solidFill>
                  <a:srgbClr val="002060"/>
                </a:solidFill>
                <a:latin typeface="+mj-lt"/>
              </a:rPr>
              <a:t>5</a:t>
            </a:r>
            <a:r>
              <a:rPr lang="es-ES" sz="700" b="1" i="0" u="none" strike="noStrike" baseline="0">
                <a:solidFill>
                  <a:srgbClr val="002060"/>
                </a:solidFill>
                <a:latin typeface="+mj-lt"/>
              </a:rPr>
              <a:t>. </a:t>
            </a:r>
            <a:r>
              <a:rPr lang="es-ES" sz="700" i="0" u="none" strike="noStrike" baseline="0">
                <a:latin typeface="+mj-lt"/>
              </a:rPr>
              <a:t>Nelson C, et al. </a:t>
            </a:r>
            <a:r>
              <a:rPr lang="es-ES" sz="700" i="0" u="none" strike="noStrike" baseline="0" err="1">
                <a:latin typeface="+mj-lt"/>
              </a:rPr>
              <a:t>Phase</a:t>
            </a:r>
            <a:r>
              <a:rPr lang="es-ES" sz="700" i="0" u="none" strike="noStrike" baseline="0">
                <a:latin typeface="+mj-lt"/>
              </a:rPr>
              <a:t> IV, open-</a:t>
            </a:r>
            <a:r>
              <a:rPr lang="es-ES" sz="700" i="0" u="none" strike="noStrike" baseline="0" err="1">
                <a:latin typeface="+mj-lt"/>
              </a:rPr>
              <a:t>label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assessment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of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the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treatment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of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actinic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keratosis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with</a:t>
            </a:r>
            <a:r>
              <a:rPr lang="es-ES" sz="700" i="0" u="none" strike="noStrike" baseline="0">
                <a:latin typeface="+mj-lt"/>
              </a:rPr>
              <a:t> 3.0% </a:t>
            </a:r>
            <a:r>
              <a:rPr lang="es-ES" sz="700" i="0" u="none" strike="noStrike" baseline="0" err="1">
                <a:latin typeface="+mj-lt"/>
              </a:rPr>
              <a:t>diclofenac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sodium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topical</a:t>
            </a:r>
            <a:r>
              <a:rPr lang="es-ES" sz="700" i="0" u="none" strike="noStrike" baseline="0">
                <a:latin typeface="+mj-lt"/>
              </a:rPr>
              <a:t> gel (</a:t>
            </a:r>
            <a:r>
              <a:rPr lang="es-ES" sz="700" i="0" u="none" strike="noStrike" baseline="0" err="1">
                <a:latin typeface="+mj-lt"/>
              </a:rPr>
              <a:t>Solaraze</a:t>
            </a:r>
            <a:r>
              <a:rPr lang="es-ES" sz="700" i="0" u="none" strike="noStrike" baseline="0">
                <a:latin typeface="+mj-lt"/>
              </a:rPr>
              <a:t>). J </a:t>
            </a:r>
            <a:r>
              <a:rPr lang="es-ES" sz="700" i="0" u="none" strike="noStrike" baseline="0" err="1">
                <a:latin typeface="+mj-lt"/>
              </a:rPr>
              <a:t>Drugs</a:t>
            </a:r>
            <a:r>
              <a:rPr lang="es-ES" sz="700" i="0" u="none" strike="noStrike" baseline="0">
                <a:latin typeface="+mj-lt"/>
              </a:rPr>
              <a:t> </a:t>
            </a:r>
            <a:r>
              <a:rPr lang="es-ES" sz="700" i="0" u="none" strike="noStrike" baseline="0" err="1">
                <a:latin typeface="+mj-lt"/>
              </a:rPr>
              <a:t>Dermatol</a:t>
            </a:r>
            <a:r>
              <a:rPr lang="es-ES" sz="700" i="0" u="none" strike="noStrike" baseline="0">
                <a:latin typeface="+mj-lt"/>
              </a:rPr>
              <a:t>. 2004 Jul-Aug;3(4):401-7. PMID: 15303784. </a:t>
            </a:r>
            <a:r>
              <a:rPr lang="es-ES" sz="700" b="1">
                <a:solidFill>
                  <a:srgbClr val="002060"/>
                </a:solidFill>
                <a:latin typeface="+mj-lt"/>
              </a:rPr>
              <a:t>6</a:t>
            </a:r>
            <a:r>
              <a:rPr lang="es-ES" sz="700" b="1" i="0" u="none" strike="noStrike" baseline="0">
                <a:solidFill>
                  <a:srgbClr val="002060"/>
                </a:solidFill>
                <a:latin typeface="+mj-lt"/>
              </a:rPr>
              <a:t>. </a:t>
            </a:r>
            <a:r>
              <a:rPr lang="es-ES" sz="700" b="0" i="0" u="none" strike="noStrike" baseline="0">
                <a:latin typeface="+mj-lt"/>
              </a:rPr>
              <a:t>Alomar A, et al. </a:t>
            </a:r>
            <a:r>
              <a:rPr lang="es-ES" sz="700" b="0" i="0" u="none" strike="noStrike" baseline="0" err="1">
                <a:latin typeface="+mj-lt"/>
              </a:rPr>
              <a:t>Vehicle-controlled</a:t>
            </a:r>
            <a:r>
              <a:rPr lang="es-ES" sz="700" b="0" i="0" u="none" strike="noStrike" baseline="0">
                <a:latin typeface="+mj-lt"/>
              </a:rPr>
              <a:t>, </a:t>
            </a:r>
            <a:r>
              <a:rPr lang="es-ES" sz="700" b="0" i="0" u="none" strike="noStrike" baseline="0" err="1">
                <a:latin typeface="+mj-lt"/>
              </a:rPr>
              <a:t>randomized</a:t>
            </a:r>
            <a:r>
              <a:rPr lang="es-ES" sz="700" b="0" i="0" u="none" strike="noStrike" baseline="0">
                <a:latin typeface="+mj-lt"/>
              </a:rPr>
              <a:t>, </a:t>
            </a:r>
            <a:r>
              <a:rPr lang="en-US" sz="700" b="0" i="0" u="none" strike="noStrike" baseline="0">
                <a:latin typeface="+mj-lt"/>
              </a:rPr>
              <a:t>double-blind study to assess safety and efficacy of imiquimod 5% cream applied once daily 3 days per week in one or two courses of treatment of actinic keratoses on the head. Br J Dermatol. </a:t>
            </a:r>
            <a:r>
              <a:rPr lang="es-ES" sz="700" b="0" i="0" u="none" strike="noStrike" baseline="0">
                <a:latin typeface="+mj-lt"/>
              </a:rPr>
              <a:t>2007;157:133–41. </a:t>
            </a:r>
            <a:r>
              <a:rPr lang="en-GB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7. </a:t>
            </a:r>
            <a:r>
              <a:rPr lang="en-US" sz="700" err="1">
                <a:latin typeface="+mj-lt"/>
                <a:cs typeface="Arial" panose="020B0604020202020204" pitchFamily="34" charset="0"/>
              </a:rPr>
              <a:t>Jorizzo</a:t>
            </a:r>
            <a:r>
              <a:rPr lang="en-US" sz="700">
                <a:latin typeface="+mj-lt"/>
                <a:cs typeface="Arial" panose="020B0604020202020204" pitchFamily="34" charset="0"/>
              </a:rPr>
              <a:t> J, et al. Vehicle-controlled, double-blind, randomized study of imiquimod 5% cream applied 3 days per week in one of two courses of treatment for actinic keratoses on the head. J Am </a:t>
            </a:r>
            <a:r>
              <a:rPr lang="en-US" sz="700" err="1">
                <a:latin typeface="+mj-lt"/>
                <a:cs typeface="Arial" panose="020B0604020202020204" pitchFamily="34" charset="0"/>
              </a:rPr>
              <a:t>Acad</a:t>
            </a:r>
            <a:r>
              <a:rPr lang="en-US" sz="700">
                <a:latin typeface="+mj-lt"/>
                <a:cs typeface="Arial" panose="020B0604020202020204" pitchFamily="34" charset="0"/>
              </a:rPr>
              <a:t> Dermatol. 2007;57:265–8.</a:t>
            </a:r>
            <a:r>
              <a:rPr lang="en-GB" sz="7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8. </a:t>
            </a:r>
            <a:r>
              <a:rPr lang="en-GB" sz="700" err="1">
                <a:latin typeface="+mj-lt"/>
                <a:cs typeface="Arial" panose="020B0604020202020204" pitchFamily="34" charset="0"/>
              </a:rPr>
              <a:t>Heppt</a:t>
            </a:r>
            <a:r>
              <a:rPr lang="en-GB" sz="700">
                <a:latin typeface="+mj-lt"/>
                <a:cs typeface="Arial" panose="020B0604020202020204" pitchFamily="34" charset="0"/>
              </a:rPr>
              <a:t> MV, et al. S3 guideline for actinic keratosis and cutaneous squamous cell carcinoma—short version, part 1: diagnosis, interventions for actinic keratoses, care </a:t>
            </a:r>
            <a:r>
              <a:rPr lang="en-US" sz="700">
                <a:latin typeface="+mj-lt"/>
                <a:cs typeface="Arial" panose="020B0604020202020204" pitchFamily="34" charset="0"/>
              </a:rPr>
              <a:t>structures and quality-of-care indicators. J </a:t>
            </a:r>
            <a:r>
              <a:rPr lang="en-US" sz="700" err="1">
                <a:latin typeface="+mj-lt"/>
                <a:cs typeface="Arial" panose="020B0604020202020204" pitchFamily="34" charset="0"/>
              </a:rPr>
              <a:t>Dtsch</a:t>
            </a:r>
            <a:r>
              <a:rPr lang="en-US" sz="700">
                <a:latin typeface="+mj-lt"/>
                <a:cs typeface="Arial" panose="020B0604020202020204" pitchFamily="34" charset="0"/>
              </a:rPr>
              <a:t> Dermatol </a:t>
            </a:r>
            <a:r>
              <a:rPr lang="en-US" sz="700" err="1">
                <a:latin typeface="+mj-lt"/>
                <a:cs typeface="Arial" panose="020B0604020202020204" pitchFamily="34" charset="0"/>
              </a:rPr>
              <a:t>Ges</a:t>
            </a:r>
            <a:r>
              <a:rPr lang="en-US" sz="700">
                <a:latin typeface="+mj-lt"/>
                <a:cs typeface="Arial" panose="020B0604020202020204" pitchFamily="34" charset="0"/>
              </a:rPr>
              <a:t>. 2020;18:275–94</a:t>
            </a:r>
            <a:endParaRPr lang="es-ES" sz="700"/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D973CA2E-5A4E-68D7-6970-5771DA1BBCE9}"/>
              </a:ext>
            </a:extLst>
          </p:cNvPr>
          <p:cNvGrpSpPr/>
          <p:nvPr/>
        </p:nvGrpSpPr>
        <p:grpSpPr>
          <a:xfrm>
            <a:off x="3547916" y="2859581"/>
            <a:ext cx="2236655" cy="573024"/>
            <a:chOff x="314327" y="1389556"/>
            <a:chExt cx="1677491" cy="365761"/>
          </a:xfrm>
        </p:grpSpPr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4D1D8887-9D74-9D2A-7A10-A664DE5B45B7}"/>
                </a:ext>
              </a:extLst>
            </p:cNvPr>
            <p:cNvSpPr txBox="1"/>
            <p:nvPr/>
          </p:nvSpPr>
          <p:spPr>
            <a:xfrm>
              <a:off x="347869" y="138955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algn="l" defTabSz="914262">
                <a:defRPr/>
              </a:pPr>
              <a:r>
                <a:rPr lang="es-ES"/>
                <a:t>5% 5-FU</a:t>
              </a:r>
              <a:r>
                <a:rPr lang="es-ES" baseline="30000"/>
                <a:t>3,4</a:t>
              </a:r>
            </a:p>
          </p:txBody>
        </p:sp>
        <p:sp>
          <p:nvSpPr>
            <p:cNvPr id="34" name="Rectangle: Top Corners Rounded 21">
              <a:extLst>
                <a:ext uri="{FF2B5EF4-FFF2-40B4-BE49-F238E27FC236}">
                  <a16:creationId xmlns:a16="http://schemas.microsoft.com/office/drawing/2014/main" id="{A3EDF63E-D6AD-AB77-2908-D8FDE746F6FD}"/>
                </a:ext>
              </a:extLst>
            </p:cNvPr>
            <p:cNvSpPr/>
            <p:nvPr/>
          </p:nvSpPr>
          <p:spPr>
            <a:xfrm rot="16200000">
              <a:off x="163451" y="1540433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algn="ctr" defTabSz="609585">
                <a:spcAft>
                  <a:spcPts val="800"/>
                </a:spcAft>
                <a:defRPr/>
              </a:pPr>
              <a:endParaRPr lang="en-GB" sz="1400" kern="0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049E0148-598F-EE40-0D8C-F6AEDC019914}"/>
              </a:ext>
            </a:extLst>
          </p:cNvPr>
          <p:cNvSpPr txBox="1"/>
          <p:nvPr/>
        </p:nvSpPr>
        <p:spPr>
          <a:xfrm>
            <a:off x="5694475" y="2859583"/>
            <a:ext cx="3048000" cy="56723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8986">
              <a:defRPr/>
            </a:pPr>
            <a:r>
              <a:rPr lang="en-US" sz="1867" b="0" kern="1200">
                <a:latin typeface="Arial"/>
              </a:rPr>
              <a:t>57–75%</a:t>
            </a:r>
          </a:p>
        </p:txBody>
      </p:sp>
    </p:spTree>
    <p:extLst>
      <p:ext uri="{BB962C8B-B14F-4D97-AF65-F5344CB8AC3E}">
        <p14:creationId xmlns:p14="http://schemas.microsoft.com/office/powerpoint/2010/main" val="3915459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A81329-2838-3331-8049-0EE2F9BD93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860" y="196834"/>
            <a:ext cx="10020767" cy="896579"/>
          </a:xfrm>
        </p:spPr>
        <p:txBody>
          <a:bodyPr/>
          <a:lstStyle/>
          <a:p>
            <a:r>
              <a:rPr lang="es-ES" sz="2600"/>
              <a:t>Éxito del tratamiento: Eficacia x Adherencia</a:t>
            </a:r>
            <a:r>
              <a:rPr lang="es-ES" sz="2600" baseline="30000"/>
              <a:t>1</a:t>
            </a:r>
          </a:p>
          <a:p>
            <a:endParaRPr lang="es-ES" sz="26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181885-C3EB-A75E-87BC-0B45F15486F9}"/>
              </a:ext>
            </a:extLst>
          </p:cNvPr>
          <p:cNvSpPr/>
          <p:nvPr/>
        </p:nvSpPr>
        <p:spPr>
          <a:xfrm>
            <a:off x="419101" y="1009204"/>
            <a:ext cx="11394016" cy="4709641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F3DEF7-32B0-3EF8-D15C-8E5B63BA7A95}"/>
              </a:ext>
            </a:extLst>
          </p:cNvPr>
          <p:cNvSpPr txBox="1">
            <a:spLocks/>
          </p:cNvSpPr>
          <p:nvPr/>
        </p:nvSpPr>
        <p:spPr>
          <a:xfrm>
            <a:off x="1947348" y="6407821"/>
            <a:ext cx="7347123" cy="4748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Bef>
                <a:spcPts val="0"/>
              </a:spcBef>
              <a:defRPr/>
            </a:pP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1.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Carroll CL, Feldman SR, Camacho FT,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Balkrishnan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R. Better medication adherence results in greater improvement in severity of psoriasis. Br J Dermatol. 2004 Oct;151(4):895-7.. </a:t>
            </a:r>
          </a:p>
        </p:txBody>
      </p:sp>
      <p:pic>
        <p:nvPicPr>
          <p:cNvPr id="18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D6CA0DD-6346-AD9D-F268-A24E75614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1" t="88021" r="80835" b="3376"/>
          <a:stretch/>
        </p:blipFill>
        <p:spPr>
          <a:xfrm>
            <a:off x="8491049" y="2946577"/>
            <a:ext cx="2923436" cy="83489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D820F7EA-4FE5-472E-0492-3A5D88997A4F}"/>
              </a:ext>
            </a:extLst>
          </p:cNvPr>
          <p:cNvGrpSpPr/>
          <p:nvPr/>
        </p:nvGrpSpPr>
        <p:grpSpPr>
          <a:xfrm>
            <a:off x="557615" y="1085000"/>
            <a:ext cx="7279930" cy="4572127"/>
            <a:chOff x="2095733" y="1161689"/>
            <a:chExt cx="4952533" cy="3191205"/>
          </a:xfrm>
        </p:grpSpPr>
        <p:pic>
          <p:nvPicPr>
            <p:cNvPr id="20" name="Imagen 19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EAF119D9-C28C-CF8A-4FE2-5B045D139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93" t="13221" r="23127" b="15189"/>
            <a:stretch/>
          </p:blipFill>
          <p:spPr>
            <a:xfrm>
              <a:off x="2095733" y="1161689"/>
              <a:ext cx="4952533" cy="3167941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95295EB9-C4B6-42A7-3366-05F48A0C347C}"/>
                </a:ext>
              </a:extLst>
            </p:cNvPr>
            <p:cNvSpPr txBox="1"/>
            <p:nvPr/>
          </p:nvSpPr>
          <p:spPr>
            <a:xfrm>
              <a:off x="3793965" y="4116594"/>
              <a:ext cx="1556069" cy="2363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GB" sz="1600" b="1" err="1">
                  <a:solidFill>
                    <a:srgbClr val="053D78"/>
                  </a:solidFill>
                  <a:latin typeface="Arial"/>
                </a:rPr>
                <a:t>Adherencia</a:t>
              </a:r>
              <a:endParaRPr lang="en-GB" sz="1600" b="1">
                <a:solidFill>
                  <a:srgbClr val="053D78"/>
                </a:solidFill>
                <a:latin typeface="Arial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76F3030D-9A96-F438-F0D6-9EE6CE554654}"/>
                </a:ext>
              </a:extLst>
            </p:cNvPr>
            <p:cNvSpPr txBox="1"/>
            <p:nvPr/>
          </p:nvSpPr>
          <p:spPr>
            <a:xfrm rot="16200000">
              <a:off x="1763685" y="2637218"/>
              <a:ext cx="963292" cy="230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GB" sz="1600" b="1" err="1">
                  <a:solidFill>
                    <a:srgbClr val="053D78"/>
                  </a:solidFill>
                  <a:latin typeface="Arial"/>
                </a:rPr>
                <a:t>Eficacia</a:t>
              </a:r>
              <a:endParaRPr lang="en-GB" sz="1600" b="1">
                <a:solidFill>
                  <a:srgbClr val="053D78"/>
                </a:solidFill>
                <a:latin typeface="Arial"/>
              </a:endParaRPr>
            </a:p>
          </p:txBody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10C8199E-B0D3-E737-EA63-AD9F6BAE2038}"/>
              </a:ext>
            </a:extLst>
          </p:cNvPr>
          <p:cNvSpPr txBox="1"/>
          <p:nvPr/>
        </p:nvSpPr>
        <p:spPr>
          <a:xfrm>
            <a:off x="8491048" y="1677905"/>
            <a:ext cx="271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400" b="1" err="1">
                <a:solidFill>
                  <a:srgbClr val="053D78"/>
                </a:solidFill>
                <a:latin typeface="Arial"/>
              </a:rPr>
              <a:t>Efectividad</a:t>
            </a:r>
            <a:r>
              <a:rPr lang="en-GB" sz="2400" b="1">
                <a:solidFill>
                  <a:srgbClr val="053D78"/>
                </a:solidFill>
                <a:latin typeface="Arial"/>
              </a:rPr>
              <a:t> 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3D2C6124-02F4-BEC9-8BA8-E1363618589F}"/>
              </a:ext>
            </a:extLst>
          </p:cNvPr>
          <p:cNvSpPr txBox="1"/>
          <p:nvPr/>
        </p:nvSpPr>
        <p:spPr>
          <a:xfrm>
            <a:off x="8155179" y="2600427"/>
            <a:ext cx="17975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1600" b="1" err="1">
                <a:solidFill>
                  <a:srgbClr val="053D78"/>
                </a:solidFill>
                <a:latin typeface="Arial"/>
              </a:rPr>
              <a:t>Pobre</a:t>
            </a:r>
            <a:r>
              <a:rPr lang="en-GB" sz="1600" b="1">
                <a:solidFill>
                  <a:srgbClr val="053D78"/>
                </a:solidFill>
                <a:latin typeface="Arial"/>
              </a:rPr>
              <a:t>/</a:t>
            </a:r>
            <a:r>
              <a:rPr lang="en-GB" sz="1600" b="1" err="1">
                <a:solidFill>
                  <a:srgbClr val="053D78"/>
                </a:solidFill>
                <a:latin typeface="Arial"/>
              </a:rPr>
              <a:t>deficiente</a:t>
            </a:r>
            <a:r>
              <a:rPr lang="en-GB" sz="1600" b="1">
                <a:solidFill>
                  <a:srgbClr val="053D78"/>
                </a:solidFill>
                <a:latin typeface="Arial"/>
              </a:rPr>
              <a:t> 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91795246-4C61-C5F9-0B07-B75E55A88294}"/>
              </a:ext>
            </a:extLst>
          </p:cNvPr>
          <p:cNvSpPr txBox="1"/>
          <p:nvPr/>
        </p:nvSpPr>
        <p:spPr>
          <a:xfrm>
            <a:off x="10374551" y="2594564"/>
            <a:ext cx="9083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1600" b="1">
                <a:solidFill>
                  <a:srgbClr val="053D78"/>
                </a:solidFill>
                <a:latin typeface="Arial"/>
              </a:rPr>
              <a:t>Buena </a:t>
            </a:r>
          </a:p>
        </p:txBody>
      </p:sp>
    </p:spTree>
    <p:extLst>
      <p:ext uri="{BB962C8B-B14F-4D97-AF65-F5344CB8AC3E}">
        <p14:creationId xmlns:p14="http://schemas.microsoft.com/office/powerpoint/2010/main" val="12767488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264D0F54-9E0A-F58C-67B4-71EBAC25A485}"/>
              </a:ext>
            </a:extLst>
          </p:cNvPr>
          <p:cNvSpPr txBox="1">
            <a:spLocks/>
          </p:cNvSpPr>
          <p:nvPr/>
        </p:nvSpPr>
        <p:spPr>
          <a:xfrm>
            <a:off x="432001" y="341320"/>
            <a:ext cx="8746724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b="1">
                <a:solidFill>
                  <a:srgbClr val="E63D42"/>
                </a:solidFill>
              </a:rPr>
              <a:t>La </a:t>
            </a:r>
            <a:r>
              <a:rPr lang="en-GB" sz="2600" b="1" err="1">
                <a:solidFill>
                  <a:srgbClr val="E63D42"/>
                </a:solidFill>
              </a:rPr>
              <a:t>importancia</a:t>
            </a:r>
            <a:r>
              <a:rPr lang="en-GB" sz="2600" b="1">
                <a:solidFill>
                  <a:srgbClr val="E63D42"/>
                </a:solidFill>
              </a:rPr>
              <a:t> de la </a:t>
            </a:r>
            <a:r>
              <a:rPr lang="en-GB" sz="2600" b="1" err="1">
                <a:solidFill>
                  <a:srgbClr val="E63D42"/>
                </a:solidFill>
              </a:rPr>
              <a:t>adherencia</a:t>
            </a:r>
            <a:endParaRPr lang="en-GB" sz="2600" b="1">
              <a:solidFill>
                <a:srgbClr val="E63D42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AF8C71-CD04-6D0E-7743-AFF0E03BF757}"/>
              </a:ext>
            </a:extLst>
          </p:cNvPr>
          <p:cNvSpPr txBox="1">
            <a:spLocks/>
          </p:cNvSpPr>
          <p:nvPr/>
        </p:nvSpPr>
        <p:spPr>
          <a:xfrm>
            <a:off x="1780556" y="6278002"/>
            <a:ext cx="8173141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QA,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Queratosis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Actínica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, SCC, squamous cell carcinoma.</a:t>
            </a:r>
            <a:b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</a:b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Zakria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, D, et al. The Importance of Medication Adherence in the Treatment of Actinic Keratosis: An Expert Consensus Panel. SKIN The Journal of Cutaneous Medicine, 2023 7(3), 752–763.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2936963D-8B66-9C27-4D2D-F26CBA941080}"/>
              </a:ext>
            </a:extLst>
          </p:cNvPr>
          <p:cNvSpPr/>
          <p:nvPr/>
        </p:nvSpPr>
        <p:spPr>
          <a:xfrm>
            <a:off x="6299673" y="1226347"/>
            <a:ext cx="5513444" cy="4606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GB" sz="1867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Hallazgos</a:t>
            </a:r>
            <a:r>
              <a:rPr lang="en-GB" sz="186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</a:t>
            </a:r>
            <a:r>
              <a:rPr lang="en-GB" sz="1867" b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4C191AC0-B52B-4559-1536-8E8B9D05D6E7}"/>
              </a:ext>
            </a:extLst>
          </p:cNvPr>
          <p:cNvGrpSpPr/>
          <p:nvPr/>
        </p:nvGrpSpPr>
        <p:grpSpPr>
          <a:xfrm>
            <a:off x="6299675" y="1779800"/>
            <a:ext cx="5513440" cy="814785"/>
            <a:chOff x="4724756" y="3543344"/>
            <a:chExt cx="4135080" cy="742775"/>
          </a:xfrm>
        </p:grpSpPr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C582A85D-3851-AD17-4F49-67D7D3781534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defTabSz="1219110">
                <a:defRPr/>
              </a:pP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Una mayor </a:t>
              </a:r>
              <a:r>
                <a:rPr lang="es-ES" sz="1467" b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complejidad, </a:t>
              </a: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mayor</a:t>
              </a:r>
              <a:r>
                <a:rPr lang="es-ES" sz="1467" b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 duración y efectos adversos impactan negativamente en la adherencia</a:t>
              </a: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 a los tratamientos de QA</a:t>
              </a:r>
              <a:endParaRPr lang="en-US" sz="1467">
                <a:solidFill>
                  <a:srgbClr val="002855"/>
                </a:solidFill>
                <a:latin typeface="Arial"/>
                <a:sym typeface="Wingdings" panose="05000000000000000000" pitchFamily="2" charset="2"/>
              </a:endParaRPr>
            </a:p>
          </p:txBody>
        </p:sp>
        <p:sp>
          <p:nvSpPr>
            <p:cNvPr id="12" name="Rectangle: Top Corners Rounded 16">
              <a:extLst>
                <a:ext uri="{FF2B5EF4-FFF2-40B4-BE49-F238E27FC236}">
                  <a16:creationId xmlns:a16="http://schemas.microsoft.com/office/drawing/2014/main" id="{FC1EDC60-DFCB-11CC-10F2-AE3D21822026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914354">
                <a:spcAft>
                  <a:spcPts val="800"/>
                </a:spcAft>
                <a:defRPr/>
              </a:pPr>
              <a:endParaRPr lang="en-GB" sz="1867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E729F2A4-0D2A-1DC9-AE1D-68BD9429122B}"/>
              </a:ext>
            </a:extLst>
          </p:cNvPr>
          <p:cNvGrpSpPr/>
          <p:nvPr/>
        </p:nvGrpSpPr>
        <p:grpSpPr>
          <a:xfrm>
            <a:off x="6299675" y="2687400"/>
            <a:ext cx="5513440" cy="814785"/>
            <a:chOff x="4724756" y="3543344"/>
            <a:chExt cx="4135080" cy="742775"/>
          </a:xfrm>
        </p:grpSpPr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C02A128D-B637-9665-338A-8376ECA30C71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defTabSz="1219110">
                <a:defRPr/>
              </a:pP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Una menor adherencia a los tratamientos de AK puede conducir a una </a:t>
              </a:r>
              <a:r>
                <a:rPr lang="es-ES" sz="1467" b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menor eficacia</a:t>
              </a:r>
              <a:endParaRPr lang="en-US" sz="1467" b="1">
                <a:solidFill>
                  <a:srgbClr val="002855"/>
                </a:solidFill>
                <a:latin typeface="Arial"/>
                <a:sym typeface="Wingdings" panose="05000000000000000000" pitchFamily="2" charset="2"/>
              </a:endParaRPr>
            </a:p>
          </p:txBody>
        </p:sp>
        <p:sp>
          <p:nvSpPr>
            <p:cNvPr id="15" name="Rectangle: Top Corners Rounded 19">
              <a:extLst>
                <a:ext uri="{FF2B5EF4-FFF2-40B4-BE49-F238E27FC236}">
                  <a16:creationId xmlns:a16="http://schemas.microsoft.com/office/drawing/2014/main" id="{B95ADFD1-1043-42ED-6936-457200400DF3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914354">
                <a:spcAft>
                  <a:spcPts val="800"/>
                </a:spcAft>
                <a:defRPr/>
              </a:pPr>
              <a:endParaRPr lang="en-GB" sz="1867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98176EBD-D459-5CE8-EA5B-784C29E6400A}"/>
              </a:ext>
            </a:extLst>
          </p:cNvPr>
          <p:cNvGrpSpPr/>
          <p:nvPr/>
        </p:nvGrpSpPr>
        <p:grpSpPr>
          <a:xfrm>
            <a:off x="6299675" y="3594999"/>
            <a:ext cx="5513440" cy="1158744"/>
            <a:chOff x="4724756" y="3543344"/>
            <a:chExt cx="4135080" cy="742775"/>
          </a:xfrm>
        </p:grpSpPr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99256DC8-25D1-ADB1-B061-BCD2018DC0E6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defTabSz="1219110">
                <a:defRPr/>
              </a:pP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Los datos prospectivos de mundo real demuestran que la </a:t>
              </a:r>
              <a:r>
                <a:rPr lang="es-ES" sz="1467" b="1" err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tirbanibulina</a:t>
              </a:r>
              <a:r>
                <a:rPr lang="es-ES" sz="1467" b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 tópica para la QA es efectiva, bien tolerada y conveniente</a:t>
              </a: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, según evaluaciones altamente realizadas tanto por pacientes como por médicos.</a:t>
              </a:r>
              <a:endParaRPr lang="en-US" sz="1467">
                <a:solidFill>
                  <a:srgbClr val="002855"/>
                </a:solidFill>
                <a:latin typeface="Arial"/>
                <a:sym typeface="Wingdings" panose="05000000000000000000" pitchFamily="2" charset="2"/>
              </a:endParaRPr>
            </a:p>
          </p:txBody>
        </p:sp>
        <p:sp>
          <p:nvSpPr>
            <p:cNvPr id="26" name="Rectangle: Top Corners Rounded 22">
              <a:extLst>
                <a:ext uri="{FF2B5EF4-FFF2-40B4-BE49-F238E27FC236}">
                  <a16:creationId xmlns:a16="http://schemas.microsoft.com/office/drawing/2014/main" id="{9B7493BF-4135-4B6F-C77F-5BEA69B2041F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914354">
                <a:spcAft>
                  <a:spcPts val="800"/>
                </a:spcAft>
                <a:defRPr/>
              </a:pPr>
              <a:endParaRPr lang="en-GB" sz="1867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3">
            <a:extLst>
              <a:ext uri="{FF2B5EF4-FFF2-40B4-BE49-F238E27FC236}">
                <a16:creationId xmlns:a16="http://schemas.microsoft.com/office/drawing/2014/main" id="{79AE08D1-CB48-7535-9D5A-CAEA39A2AF29}"/>
              </a:ext>
            </a:extLst>
          </p:cNvPr>
          <p:cNvGrpSpPr/>
          <p:nvPr/>
        </p:nvGrpSpPr>
        <p:grpSpPr>
          <a:xfrm>
            <a:off x="6299675" y="4846558"/>
            <a:ext cx="5513440" cy="979337"/>
            <a:chOff x="4724756" y="3543344"/>
            <a:chExt cx="4135080" cy="742775"/>
          </a:xfrm>
        </p:grpSpPr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FEAC6E86-4440-8516-7E32-5643DD08D2A7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defTabSz="1219110">
                <a:defRPr/>
              </a:pPr>
              <a:r>
                <a:rPr lang="es-ES" sz="1467" b="1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El tratamiento incompleto de las QA puede aumentar el riesgo de transformación maligna a CCE, </a:t>
              </a:r>
              <a:r>
                <a:rPr lang="es-ES" sz="1467">
                  <a:solidFill>
                    <a:srgbClr val="002855"/>
                  </a:solidFill>
                  <a:latin typeface="Arial"/>
                  <a:sym typeface="Wingdings" panose="05000000000000000000" pitchFamily="2" charset="2"/>
                </a:rPr>
                <a:t>lo que conduce a un aumento de la morbilidad y mortalidad.</a:t>
              </a:r>
              <a:endParaRPr lang="en-US" sz="1467">
                <a:solidFill>
                  <a:srgbClr val="002855"/>
                </a:solidFill>
                <a:latin typeface="Arial"/>
                <a:sym typeface="Wingdings" panose="05000000000000000000" pitchFamily="2" charset="2"/>
              </a:endParaRPr>
            </a:p>
          </p:txBody>
        </p:sp>
        <p:sp>
          <p:nvSpPr>
            <p:cNvPr id="29" name="Rectangle: Top Corners Rounded 25">
              <a:extLst>
                <a:ext uri="{FF2B5EF4-FFF2-40B4-BE49-F238E27FC236}">
                  <a16:creationId xmlns:a16="http://schemas.microsoft.com/office/drawing/2014/main" id="{2C37AACF-406F-20C8-711B-744DAC8A46D3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914354">
                <a:spcAft>
                  <a:spcPts val="800"/>
                </a:spcAft>
                <a:defRPr/>
              </a:pPr>
              <a:endParaRPr lang="en-GB" sz="1867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id="{23E78502-6D10-E8E7-5122-BFCD0C6F812D}"/>
              </a:ext>
            </a:extLst>
          </p:cNvPr>
          <p:cNvSpPr/>
          <p:nvPr/>
        </p:nvSpPr>
        <p:spPr>
          <a:xfrm>
            <a:off x="426661" y="1221320"/>
            <a:ext cx="5462251" cy="4595281"/>
          </a:xfrm>
          <a:prstGeom prst="roundRect">
            <a:avLst>
              <a:gd name="adj" fmla="val 613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625478">
              <a:defRPr/>
            </a:pPr>
            <a:endParaRPr lang="en-GB" sz="4267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60BF952C-6847-9E42-0A74-DE7C3AC64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26" y="2468518"/>
            <a:ext cx="4821861" cy="1799943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94548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62680ED-FFF9-94CB-7CD1-A75164E8B679}"/>
              </a:ext>
            </a:extLst>
          </p:cNvPr>
          <p:cNvSpPr txBox="1">
            <a:spLocks/>
          </p:cNvSpPr>
          <p:nvPr/>
        </p:nvSpPr>
        <p:spPr>
          <a:xfrm>
            <a:off x="1780870" y="6281741"/>
            <a:ext cx="763502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AK, actinic keratosis; SmPC, Summary of Product Characteristics.</a:t>
            </a:r>
            <a:br>
              <a:rPr lang="en-US" sz="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Koch EAT, et al. Poor Adherence to Self-Applied Topical Drug Treatment Is a Common Source of Low Lesion Clearance in Patients with Actinic Keratosis—A Cross-Sectional Study. J Clin Med. 2023;12:3813.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5304EB-0A8D-B527-5CE4-9BB0ABB02EBA}"/>
              </a:ext>
            </a:extLst>
          </p:cNvPr>
          <p:cNvSpPr/>
          <p:nvPr/>
        </p:nvSpPr>
        <p:spPr>
          <a:xfrm>
            <a:off x="419100" y="1221320"/>
            <a:ext cx="5457681" cy="4595281"/>
          </a:xfrm>
          <a:prstGeom prst="roundRect">
            <a:avLst>
              <a:gd name="adj" fmla="val 613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610CF69-9C65-2AEC-3117-42C9C963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12" y="1456667"/>
            <a:ext cx="4190704" cy="15643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9" name="Rectangle 45">
            <a:extLst>
              <a:ext uri="{FF2B5EF4-FFF2-40B4-BE49-F238E27FC236}">
                <a16:creationId xmlns:a16="http://schemas.microsoft.com/office/drawing/2014/main" id="{4D814935-1214-FA3A-9B64-2446A39306EE}"/>
              </a:ext>
            </a:extLst>
          </p:cNvPr>
          <p:cNvSpPr/>
          <p:nvPr/>
        </p:nvSpPr>
        <p:spPr>
          <a:xfrm>
            <a:off x="1576233" y="4939676"/>
            <a:ext cx="409896" cy="262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46">
            <a:extLst>
              <a:ext uri="{FF2B5EF4-FFF2-40B4-BE49-F238E27FC236}">
                <a16:creationId xmlns:a16="http://schemas.microsoft.com/office/drawing/2014/main" id="{5310A64F-B270-956D-CF52-AF3504B8C2DA}"/>
              </a:ext>
            </a:extLst>
          </p:cNvPr>
          <p:cNvSpPr/>
          <p:nvPr/>
        </p:nvSpPr>
        <p:spPr>
          <a:xfrm>
            <a:off x="2023819" y="4301714"/>
            <a:ext cx="409896" cy="900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47">
            <a:extLst>
              <a:ext uri="{FF2B5EF4-FFF2-40B4-BE49-F238E27FC236}">
                <a16:creationId xmlns:a16="http://schemas.microsoft.com/office/drawing/2014/main" id="{1C150F94-D6B4-7F3F-7334-0B7C79F75BE8}"/>
              </a:ext>
            </a:extLst>
          </p:cNvPr>
          <p:cNvSpPr/>
          <p:nvPr/>
        </p:nvSpPr>
        <p:spPr>
          <a:xfrm>
            <a:off x="2711397" y="4301714"/>
            <a:ext cx="409896" cy="9007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48">
            <a:extLst>
              <a:ext uri="{FF2B5EF4-FFF2-40B4-BE49-F238E27FC236}">
                <a16:creationId xmlns:a16="http://schemas.microsoft.com/office/drawing/2014/main" id="{84FE80F1-99AF-8A7C-7B38-9F6DB0750D4E}"/>
              </a:ext>
            </a:extLst>
          </p:cNvPr>
          <p:cNvSpPr/>
          <p:nvPr/>
        </p:nvSpPr>
        <p:spPr>
          <a:xfrm>
            <a:off x="3158983" y="3470173"/>
            <a:ext cx="409896" cy="1732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49">
            <a:extLst>
              <a:ext uri="{FF2B5EF4-FFF2-40B4-BE49-F238E27FC236}">
                <a16:creationId xmlns:a16="http://schemas.microsoft.com/office/drawing/2014/main" id="{4D0FFEE5-030B-418C-1CB4-B4F5B8273A0D}"/>
              </a:ext>
            </a:extLst>
          </p:cNvPr>
          <p:cNvSpPr/>
          <p:nvPr/>
        </p:nvSpPr>
        <p:spPr>
          <a:xfrm>
            <a:off x="3846561" y="4113714"/>
            <a:ext cx="409896" cy="10887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7F338F0C-0154-7FA1-2744-A4F84CC7A5F3}"/>
              </a:ext>
            </a:extLst>
          </p:cNvPr>
          <p:cNvSpPr/>
          <p:nvPr/>
        </p:nvSpPr>
        <p:spPr>
          <a:xfrm>
            <a:off x="4294147" y="4495912"/>
            <a:ext cx="409896" cy="706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Content Placeholder 1">
            <a:extLst>
              <a:ext uri="{FF2B5EF4-FFF2-40B4-BE49-F238E27FC236}">
                <a16:creationId xmlns:a16="http://schemas.microsoft.com/office/drawing/2014/main" id="{1F9BF2C2-31D2-48A6-2284-A4EC8C36B1D5}"/>
              </a:ext>
            </a:extLst>
          </p:cNvPr>
          <p:cNvGraphicFramePr>
            <a:graphicFrameLocks/>
          </p:cNvGraphicFramePr>
          <p:nvPr/>
        </p:nvGraphicFramePr>
        <p:xfrm>
          <a:off x="746154" y="2852251"/>
          <a:ext cx="4646604" cy="2724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Rectangle 52">
            <a:extLst>
              <a:ext uri="{FF2B5EF4-FFF2-40B4-BE49-F238E27FC236}">
                <a16:creationId xmlns:a16="http://schemas.microsoft.com/office/drawing/2014/main" id="{5E601B51-4831-BE8D-B26F-99649A380F68}"/>
              </a:ext>
            </a:extLst>
          </p:cNvPr>
          <p:cNvSpPr/>
          <p:nvPr/>
        </p:nvSpPr>
        <p:spPr>
          <a:xfrm rot="16200000">
            <a:off x="-267373" y="4106604"/>
            <a:ext cx="2156703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Número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27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53">
            <a:extLst>
              <a:ext uri="{FF2B5EF4-FFF2-40B4-BE49-F238E27FC236}">
                <a16:creationId xmlns:a16="http://schemas.microsoft.com/office/drawing/2014/main" id="{82BDE8AC-8810-1FF3-760B-F2D5D7CBE6CC}"/>
              </a:ext>
            </a:extLst>
          </p:cNvPr>
          <p:cNvSpPr/>
          <p:nvPr/>
        </p:nvSpPr>
        <p:spPr>
          <a:xfrm>
            <a:off x="1431046" y="5227112"/>
            <a:ext cx="111016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2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minutos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54">
            <a:extLst>
              <a:ext uri="{FF2B5EF4-FFF2-40B4-BE49-F238E27FC236}">
                <a16:creationId xmlns:a16="http://schemas.microsoft.com/office/drawing/2014/main" id="{EBD3FFC3-7DE0-A30C-092F-3A7D86DBD825}"/>
              </a:ext>
            </a:extLst>
          </p:cNvPr>
          <p:cNvSpPr/>
          <p:nvPr/>
        </p:nvSpPr>
        <p:spPr>
          <a:xfrm>
            <a:off x="2618082" y="5227112"/>
            <a:ext cx="111016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2-5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minutos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55">
            <a:extLst>
              <a:ext uri="{FF2B5EF4-FFF2-40B4-BE49-F238E27FC236}">
                <a16:creationId xmlns:a16="http://schemas.microsoft.com/office/drawing/2014/main" id="{166F6167-00E9-84E5-C156-6D5D71AAEE5C}"/>
              </a:ext>
            </a:extLst>
          </p:cNvPr>
          <p:cNvSpPr/>
          <p:nvPr/>
        </p:nvSpPr>
        <p:spPr>
          <a:xfrm>
            <a:off x="3739063" y="5227112"/>
            <a:ext cx="111016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5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</a:t>
            </a:r>
            <a:r>
              <a:rPr lang="en-US" sz="1200">
                <a:solidFill>
                  <a:srgbClr val="002855"/>
                </a:solidFill>
                <a:latin typeface="Arial"/>
              </a:rPr>
              <a:t>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40" name="Rectangle 56">
            <a:extLst>
              <a:ext uri="{FF2B5EF4-FFF2-40B4-BE49-F238E27FC236}">
                <a16:creationId xmlns:a16="http://schemas.microsoft.com/office/drawing/2014/main" id="{956307F9-C9E9-5BDC-ABC5-EC1B0E596697}"/>
              </a:ext>
            </a:extLst>
          </p:cNvPr>
          <p:cNvSpPr/>
          <p:nvPr/>
        </p:nvSpPr>
        <p:spPr>
          <a:xfrm>
            <a:off x="1575922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4.6%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57">
            <a:extLst>
              <a:ext uri="{FF2B5EF4-FFF2-40B4-BE49-F238E27FC236}">
                <a16:creationId xmlns:a16="http://schemas.microsoft.com/office/drawing/2014/main" id="{04FE6D9C-B972-C866-129D-E00846894E26}"/>
              </a:ext>
            </a:extLst>
          </p:cNvPr>
          <p:cNvSpPr/>
          <p:nvPr/>
        </p:nvSpPr>
        <p:spPr>
          <a:xfrm>
            <a:off x="2023506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16.1%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59">
            <a:extLst>
              <a:ext uri="{FF2B5EF4-FFF2-40B4-BE49-F238E27FC236}">
                <a16:creationId xmlns:a16="http://schemas.microsoft.com/office/drawing/2014/main" id="{89E63086-EA53-B80F-36FD-CC037BCC9001}"/>
              </a:ext>
            </a:extLst>
          </p:cNvPr>
          <p:cNvSpPr/>
          <p:nvPr/>
        </p:nvSpPr>
        <p:spPr>
          <a:xfrm>
            <a:off x="2711398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16.1%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60">
            <a:extLst>
              <a:ext uri="{FF2B5EF4-FFF2-40B4-BE49-F238E27FC236}">
                <a16:creationId xmlns:a16="http://schemas.microsoft.com/office/drawing/2014/main" id="{B2C3A9BC-B492-A2FD-FEF6-104A2E1CEF9D}"/>
              </a:ext>
            </a:extLst>
          </p:cNvPr>
          <p:cNvSpPr/>
          <p:nvPr/>
        </p:nvSpPr>
        <p:spPr>
          <a:xfrm>
            <a:off x="3158982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31.0%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61">
            <a:extLst>
              <a:ext uri="{FF2B5EF4-FFF2-40B4-BE49-F238E27FC236}">
                <a16:creationId xmlns:a16="http://schemas.microsoft.com/office/drawing/2014/main" id="{347DB6EC-052D-A700-0E2B-B62451B2221F}"/>
              </a:ext>
            </a:extLst>
          </p:cNvPr>
          <p:cNvSpPr/>
          <p:nvPr/>
        </p:nvSpPr>
        <p:spPr>
          <a:xfrm>
            <a:off x="3843078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19.5%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62">
            <a:extLst>
              <a:ext uri="{FF2B5EF4-FFF2-40B4-BE49-F238E27FC236}">
                <a16:creationId xmlns:a16="http://schemas.microsoft.com/office/drawing/2014/main" id="{0A5CA6EA-C102-D29E-C197-C635FA3C90B1}"/>
              </a:ext>
            </a:extLst>
          </p:cNvPr>
          <p:cNvSpPr/>
          <p:nvPr/>
        </p:nvSpPr>
        <p:spPr>
          <a:xfrm>
            <a:off x="4290662" y="5007313"/>
            <a:ext cx="409897" cy="16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12.6%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63">
            <a:extLst>
              <a:ext uri="{FF2B5EF4-FFF2-40B4-BE49-F238E27FC236}">
                <a16:creationId xmlns:a16="http://schemas.microsoft.com/office/drawing/2014/main" id="{902075D5-3CFC-724F-3DC7-05C1FB2B344F}"/>
              </a:ext>
            </a:extLst>
          </p:cNvPr>
          <p:cNvSpPr/>
          <p:nvPr/>
        </p:nvSpPr>
        <p:spPr>
          <a:xfrm>
            <a:off x="1994932" y="5468223"/>
            <a:ext cx="234964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pretratamiento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7" name="Group 70">
            <a:extLst>
              <a:ext uri="{FF2B5EF4-FFF2-40B4-BE49-F238E27FC236}">
                <a16:creationId xmlns:a16="http://schemas.microsoft.com/office/drawing/2014/main" id="{3CFCE053-D154-6E67-A4BC-817B35BBF201}"/>
              </a:ext>
            </a:extLst>
          </p:cNvPr>
          <p:cNvGrpSpPr/>
          <p:nvPr/>
        </p:nvGrpSpPr>
        <p:grpSpPr>
          <a:xfrm>
            <a:off x="3728249" y="3305555"/>
            <a:ext cx="1918967" cy="367412"/>
            <a:chOff x="5852160" y="5548630"/>
            <a:chExt cx="1439225" cy="275559"/>
          </a:xfrm>
        </p:grpSpPr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42000D89-0826-3E5A-545A-73919818DCD9}"/>
                </a:ext>
              </a:extLst>
            </p:cNvPr>
            <p:cNvGrpSpPr/>
            <p:nvPr/>
          </p:nvGrpSpPr>
          <p:grpSpPr>
            <a:xfrm>
              <a:off x="5852160" y="5548630"/>
              <a:ext cx="1243921" cy="123159"/>
              <a:chOff x="5852160" y="5548630"/>
              <a:chExt cx="1243921" cy="123159"/>
            </a:xfrm>
          </p:grpSpPr>
          <p:sp>
            <p:nvSpPr>
              <p:cNvPr id="52" name="Rectangle 64">
                <a:extLst>
                  <a:ext uri="{FF2B5EF4-FFF2-40B4-BE49-F238E27FC236}">
                    <a16:creationId xmlns:a16="http://schemas.microsoft.com/office/drawing/2014/main" id="{22731DEA-CB2F-3083-EE16-A9F226CFAD81}"/>
                  </a:ext>
                </a:extLst>
              </p:cNvPr>
              <p:cNvSpPr/>
              <p:nvPr/>
            </p:nvSpPr>
            <p:spPr>
              <a:xfrm>
                <a:off x="6033043" y="5548630"/>
                <a:ext cx="1063038" cy="1231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SmPC compliant n=35</a:t>
                </a:r>
              </a:p>
            </p:txBody>
          </p:sp>
          <p:sp>
            <p:nvSpPr>
              <p:cNvPr id="53" name="Rectangle 65">
                <a:extLst>
                  <a:ext uri="{FF2B5EF4-FFF2-40B4-BE49-F238E27FC236}">
                    <a16:creationId xmlns:a16="http://schemas.microsoft.com/office/drawing/2014/main" id="{3BE5B19A-CDBF-B9CE-C46A-C5D643C1AEEC}"/>
                  </a:ext>
                </a:extLst>
              </p:cNvPr>
              <p:cNvSpPr/>
              <p:nvPr/>
            </p:nvSpPr>
            <p:spPr>
              <a:xfrm>
                <a:off x="5852160" y="5555758"/>
                <a:ext cx="108903" cy="10890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67">
              <a:extLst>
                <a:ext uri="{FF2B5EF4-FFF2-40B4-BE49-F238E27FC236}">
                  <a16:creationId xmlns:a16="http://schemas.microsoft.com/office/drawing/2014/main" id="{0BF51ACA-87F9-C2BA-3F50-446254C25538}"/>
                </a:ext>
              </a:extLst>
            </p:cNvPr>
            <p:cNvGrpSpPr/>
            <p:nvPr/>
          </p:nvGrpSpPr>
          <p:grpSpPr>
            <a:xfrm>
              <a:off x="5852160" y="5701030"/>
              <a:ext cx="1439225" cy="123159"/>
              <a:chOff x="5852160" y="5548630"/>
              <a:chExt cx="1439225" cy="123159"/>
            </a:xfrm>
          </p:grpSpPr>
          <p:sp>
            <p:nvSpPr>
              <p:cNvPr id="50" name="Rectangle 68">
                <a:extLst>
                  <a:ext uri="{FF2B5EF4-FFF2-40B4-BE49-F238E27FC236}">
                    <a16:creationId xmlns:a16="http://schemas.microsoft.com/office/drawing/2014/main" id="{37221EFC-B7C2-F475-E6D4-D4E68058F34D}"/>
                  </a:ext>
                </a:extLst>
              </p:cNvPr>
              <p:cNvSpPr/>
              <p:nvPr/>
            </p:nvSpPr>
            <p:spPr>
              <a:xfrm>
                <a:off x="6033043" y="5548630"/>
                <a:ext cx="1258342" cy="1231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SmPC non-compliant n=53</a:t>
                </a:r>
              </a:p>
            </p:txBody>
          </p:sp>
          <p:sp>
            <p:nvSpPr>
              <p:cNvPr id="51" name="Rectangle 69">
                <a:extLst>
                  <a:ext uri="{FF2B5EF4-FFF2-40B4-BE49-F238E27FC236}">
                    <a16:creationId xmlns:a16="http://schemas.microsoft.com/office/drawing/2014/main" id="{E5A29152-3E87-85E5-FC9B-B48EC8E22BD8}"/>
                  </a:ext>
                </a:extLst>
              </p:cNvPr>
              <p:cNvSpPr/>
              <p:nvPr/>
            </p:nvSpPr>
            <p:spPr>
              <a:xfrm>
                <a:off x="5852160" y="5555758"/>
                <a:ext cx="108903" cy="10890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DEC40A3A-F3F1-68E2-7613-B0064C7951F0}"/>
              </a:ext>
            </a:extLst>
          </p:cNvPr>
          <p:cNvGrpSpPr/>
          <p:nvPr/>
        </p:nvGrpSpPr>
        <p:grpSpPr>
          <a:xfrm>
            <a:off x="6280721" y="1064297"/>
            <a:ext cx="5532396" cy="4931387"/>
            <a:chOff x="6280721" y="1064297"/>
            <a:chExt cx="5532396" cy="4931387"/>
          </a:xfrm>
        </p:grpSpPr>
        <p:sp>
          <p:nvSpPr>
            <p:cNvPr id="3" name="Rectangle: Rounded Corners 13">
              <a:extLst>
                <a:ext uri="{FF2B5EF4-FFF2-40B4-BE49-F238E27FC236}">
                  <a16:creationId xmlns:a16="http://schemas.microsoft.com/office/drawing/2014/main" id="{2D182CB6-D0CB-F36F-B9C2-EB1A402B3465}"/>
                </a:ext>
              </a:extLst>
            </p:cNvPr>
            <p:cNvSpPr/>
            <p:nvPr/>
          </p:nvSpPr>
          <p:spPr>
            <a:xfrm>
              <a:off x="6299673" y="1064297"/>
              <a:ext cx="5513444" cy="4771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GB" sz="1867" b="1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Hallazgos</a:t>
              </a:r>
              <a:r>
                <a:rPr lang="en-GB" sz="1867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clave</a:t>
              </a:r>
              <a:r>
                <a:rPr lang="en-GB" sz="1867" b="1" baseline="30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D3581024-CD9F-D5DF-7EFB-BF6E060592E0}"/>
                </a:ext>
              </a:extLst>
            </p:cNvPr>
            <p:cNvGrpSpPr/>
            <p:nvPr/>
          </p:nvGrpSpPr>
          <p:grpSpPr>
            <a:xfrm>
              <a:off x="6299675" y="1637549"/>
              <a:ext cx="5513440" cy="667586"/>
              <a:chOff x="4724756" y="3543344"/>
              <a:chExt cx="4135080" cy="742775"/>
            </a:xfrm>
          </p:grpSpPr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97CAFBE0-2C1C-46AA-C41D-E8520DCBA32D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 tasa de incumplimiento fue del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46,9%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(n=53), y sólo el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30,9%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 = 35) utilizó los tratamientos tópicos según el </a:t>
                </a:r>
                <a:r>
                  <a:rPr kumimoji="0" lang="es-ES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SmPC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  <p:sp>
            <p:nvSpPr>
              <p:cNvPr id="9" name="Rectangle: Top Corners Rounded 16">
                <a:extLst>
                  <a:ext uri="{FF2B5EF4-FFF2-40B4-BE49-F238E27FC236}">
                    <a16:creationId xmlns:a16="http://schemas.microsoft.com/office/drawing/2014/main" id="{61DBAECE-57EC-E2C3-D9CC-E9E5519D0208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6082A8C9-FA93-4E0E-6C87-ABD69A49E258}"/>
                </a:ext>
              </a:extLst>
            </p:cNvPr>
            <p:cNvGrpSpPr/>
            <p:nvPr/>
          </p:nvGrpSpPr>
          <p:grpSpPr>
            <a:xfrm>
              <a:off x="6280721" y="3023326"/>
              <a:ext cx="5513440" cy="1226357"/>
              <a:chOff x="4724756" y="3536266"/>
              <a:chExt cx="4135080" cy="749853"/>
            </a:xfrm>
          </p:grpSpPr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6DD96953-BDC1-C29B-EAA9-4B5B0C26E0D7}"/>
                  </a:ext>
                </a:extLst>
              </p:cNvPr>
              <p:cNvSpPr txBox="1"/>
              <p:nvPr/>
            </p:nvSpPr>
            <p:spPr>
              <a:xfrm>
                <a:off x="4736415" y="3536266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Los pacientes del grupo que no cumplieron </a:t>
                </a:r>
                <a:r>
                  <a:rPr lang="es-ES" sz="1400">
                    <a:solidFill>
                      <a:srgbClr val="002855"/>
                    </a:solidFill>
                    <a:latin typeface="Arial"/>
                    <a:sym typeface="Wingdings" panose="05000000000000000000" pitchFamily="2" charset="2"/>
                  </a:rPr>
                  <a:t>con el tratamiento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estaban significativamente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menos informados sobre el tiempo de aplicación de la intervención tópica específica, el período de tiempo ajustado y la frecuencia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de aplicación de la terapia, independientemente de su médico.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  <p:sp>
            <p:nvSpPr>
              <p:cNvPr id="12" name="Rectangle: Top Corners Rounded 19">
                <a:extLst>
                  <a:ext uri="{FF2B5EF4-FFF2-40B4-BE49-F238E27FC236}">
                    <a16:creationId xmlns:a16="http://schemas.microsoft.com/office/drawing/2014/main" id="{27F20C7E-CDC5-7BD6-471B-C804746BB0AA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20">
              <a:extLst>
                <a:ext uri="{FF2B5EF4-FFF2-40B4-BE49-F238E27FC236}">
                  <a16:creationId xmlns:a16="http://schemas.microsoft.com/office/drawing/2014/main" id="{2F2B38CD-EB01-21BB-D161-B8E04EB2DFB1}"/>
                </a:ext>
              </a:extLst>
            </p:cNvPr>
            <p:cNvGrpSpPr/>
            <p:nvPr/>
          </p:nvGrpSpPr>
          <p:grpSpPr>
            <a:xfrm>
              <a:off x="6294084" y="4308067"/>
              <a:ext cx="5513440" cy="696500"/>
              <a:chOff x="4724756" y="3543344"/>
              <a:chExt cx="4135080" cy="742775"/>
            </a:xfrm>
          </p:grpSpPr>
          <p:sp>
            <p:nvSpPr>
              <p:cNvPr id="14" name="TextBox 21">
                <a:extLst>
                  <a:ext uri="{FF2B5EF4-FFF2-40B4-BE49-F238E27FC236}">
                    <a16:creationId xmlns:a16="http://schemas.microsoft.com/office/drawing/2014/main" id="{43B35E65-9825-4F8D-70B4-51EF62C516A8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Una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consulta exhaustiva previa al tratamiento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puede ayudar a aumentar la adherencia al tratamiento y garantizar la eliminación de la lesión.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  <p:sp>
            <p:nvSpPr>
              <p:cNvPr id="15" name="Rectangle: Top Corners Rounded 22">
                <a:extLst>
                  <a:ext uri="{FF2B5EF4-FFF2-40B4-BE49-F238E27FC236}">
                    <a16:creationId xmlns:a16="http://schemas.microsoft.com/office/drawing/2014/main" id="{8DF8E449-A31A-31DE-2010-C83145F36C58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23">
              <a:extLst>
                <a:ext uri="{FF2B5EF4-FFF2-40B4-BE49-F238E27FC236}">
                  <a16:creationId xmlns:a16="http://schemas.microsoft.com/office/drawing/2014/main" id="{4C62FD18-6EFF-E324-2F9C-5C9F785EF737}"/>
                </a:ext>
              </a:extLst>
            </p:cNvPr>
            <p:cNvGrpSpPr/>
            <p:nvPr/>
          </p:nvGrpSpPr>
          <p:grpSpPr>
            <a:xfrm>
              <a:off x="6294084" y="5077761"/>
              <a:ext cx="5513440" cy="917923"/>
              <a:chOff x="4724756" y="3543344"/>
              <a:chExt cx="4135080" cy="742775"/>
            </a:xfrm>
          </p:grpSpPr>
          <p:sp>
            <p:nvSpPr>
              <p:cNvPr id="17" name="TextBox 24">
                <a:extLst>
                  <a:ext uri="{FF2B5EF4-FFF2-40B4-BE49-F238E27FC236}">
                    <a16:creationId xmlns:a16="http://schemas.microsoft.com/office/drawing/2014/main" id="{2BBDE7DE-08AE-934A-4B87-956386D6C46B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Wingdings" panose="05000000000000000000" pitchFamily="2" charset="2"/>
                  </a:rPr>
                  <a:t>“Una instrucción más larga y mejor sobre el uso de medicamentos tópicos puede aumentar su uso correcto, la adherencia al tratamiento y la eliminación de AK”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  <p:sp>
            <p:nvSpPr>
              <p:cNvPr id="26" name="Rectangle: Top Corners Rounded 25">
                <a:extLst>
                  <a:ext uri="{FF2B5EF4-FFF2-40B4-BE49-F238E27FC236}">
                    <a16:creationId xmlns:a16="http://schemas.microsoft.com/office/drawing/2014/main" id="{BA459914-EE09-61C7-3EF7-E73553F5B7F9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Group 2">
              <a:extLst>
                <a:ext uri="{FF2B5EF4-FFF2-40B4-BE49-F238E27FC236}">
                  <a16:creationId xmlns:a16="http://schemas.microsoft.com/office/drawing/2014/main" id="{552A4F66-CE88-0FE2-EC51-FB46C7C123C4}"/>
                </a:ext>
              </a:extLst>
            </p:cNvPr>
            <p:cNvGrpSpPr/>
            <p:nvPr/>
          </p:nvGrpSpPr>
          <p:grpSpPr>
            <a:xfrm>
              <a:off x="6294084" y="2375412"/>
              <a:ext cx="5513440" cy="583667"/>
              <a:chOff x="4724756" y="3543344"/>
              <a:chExt cx="4135080" cy="742775"/>
            </a:xfrm>
          </p:grpSpPr>
          <p:sp>
            <p:nvSpPr>
              <p:cNvPr id="55" name="TextBox 3">
                <a:extLst>
                  <a:ext uri="{FF2B5EF4-FFF2-40B4-BE49-F238E27FC236}">
                    <a16:creationId xmlns:a16="http://schemas.microsoft.com/office/drawing/2014/main" id="{A7E7DE8C-929A-E9BB-3F58-73FD88A5E8B3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Las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preocupaciones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estaban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relacionadas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principalmente con la </a:t>
                </a:r>
                <a:r>
                  <a:rPr kumimoji="0" lang="es-ES" sz="1400" b="0" i="0" u="sng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duración de la terapia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(30%) </a:t>
                </a:r>
                <a:r>
                  <a:rPr kumimoji="0" lang="es-ES" sz="1400" b="0" i="0" u="sng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 su efectividad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(24,5%).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  <p:sp>
            <p:nvSpPr>
              <p:cNvPr id="56" name="Rectangle: Top Corners Rounded 4">
                <a:extLst>
                  <a:ext uri="{FF2B5EF4-FFF2-40B4-BE49-F238E27FC236}">
                    <a16:creationId xmlns:a16="http://schemas.microsoft.com/office/drawing/2014/main" id="{3D6E366F-948B-AD4C-AE19-03F3227BB411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 anchorCtr="0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2" name="Marcador de texto 1">
            <a:extLst>
              <a:ext uri="{FF2B5EF4-FFF2-40B4-BE49-F238E27FC236}">
                <a16:creationId xmlns:a16="http://schemas.microsoft.com/office/drawing/2014/main" id="{23EDA739-7090-5E8A-1661-921D788662B8}"/>
              </a:ext>
            </a:extLst>
          </p:cNvPr>
          <p:cNvSpPr txBox="1">
            <a:spLocks/>
          </p:cNvSpPr>
          <p:nvPr/>
        </p:nvSpPr>
        <p:spPr>
          <a:xfrm>
            <a:off x="432001" y="341320"/>
            <a:ext cx="8746724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b="1">
                <a:solidFill>
                  <a:srgbClr val="E63D42"/>
                </a:solidFill>
              </a:rPr>
              <a:t>La </a:t>
            </a:r>
            <a:r>
              <a:rPr lang="en-GB" sz="2600" b="1" err="1">
                <a:solidFill>
                  <a:srgbClr val="E63D42"/>
                </a:solidFill>
              </a:rPr>
              <a:t>importancia</a:t>
            </a:r>
            <a:r>
              <a:rPr lang="en-GB" sz="2600" b="1">
                <a:solidFill>
                  <a:srgbClr val="E63D42"/>
                </a:solidFill>
              </a:rPr>
              <a:t> de la </a:t>
            </a:r>
            <a:r>
              <a:rPr lang="en-GB" sz="2600" b="1" err="1">
                <a:solidFill>
                  <a:srgbClr val="E63D42"/>
                </a:solidFill>
              </a:rPr>
              <a:t>adherencia</a:t>
            </a:r>
            <a:endParaRPr lang="en-GB" sz="2600" b="1">
              <a:solidFill>
                <a:srgbClr val="E63D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298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Adherencia</a:t>
            </a:r>
            <a:endParaRPr lang="es-ES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3137B59F-1B36-A23F-7C43-328601F1068C}"/>
              </a:ext>
            </a:extLst>
          </p:cNvPr>
          <p:cNvSpPr txBox="1">
            <a:spLocks/>
          </p:cNvSpPr>
          <p:nvPr/>
        </p:nvSpPr>
        <p:spPr>
          <a:xfrm>
            <a:off x="566055" y="1127886"/>
            <a:ext cx="8528367" cy="806119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376092"/>
            </a:solidFill>
          </a:ln>
        </p:spPr>
        <p:txBody>
          <a:bodyPr wrap="square" anchor="t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</a:pPr>
            <a:r>
              <a:rPr lang="es-ES" sz="1600">
                <a:solidFill>
                  <a:srgbClr val="003466"/>
                </a:solidFill>
              </a:rPr>
              <a:t>KLISYRI HA DEMOSTRADO UN CUMPLIMIENTO DEL TRATAMIENTO DE  </a:t>
            </a:r>
            <a:r>
              <a:rPr lang="es-ES" sz="2400">
                <a:solidFill>
                  <a:srgbClr val="F14144"/>
                </a:solidFill>
              </a:rPr>
              <a:t>≥99%</a:t>
            </a:r>
            <a:r>
              <a:rPr lang="es-ES" sz="2400" baseline="30000">
                <a:solidFill>
                  <a:srgbClr val="F14144"/>
                </a:solidFill>
              </a:rPr>
              <a:t>1,2</a:t>
            </a:r>
            <a:endParaRPr lang="en-GB" sz="1600" baseline="30000">
              <a:solidFill>
                <a:srgbClr val="F14144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7874F3-45C5-6FE7-AD55-BA57ADE3E6B9}"/>
              </a:ext>
            </a:extLst>
          </p:cNvPr>
          <p:cNvSpPr txBox="1"/>
          <p:nvPr/>
        </p:nvSpPr>
        <p:spPr>
          <a:xfrm>
            <a:off x="566056" y="2239794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_tradnl" sz="2133">
                <a:solidFill>
                  <a:srgbClr val="002855"/>
                </a:solidFill>
                <a:latin typeface="Arial"/>
              </a:rPr>
              <a:t>La adherencia al tratamiento depende de</a:t>
            </a:r>
            <a:r>
              <a:rPr lang="es-ES_tradnl" sz="2133" baseline="30000">
                <a:solidFill>
                  <a:srgbClr val="002855"/>
                </a:solidFill>
                <a:latin typeface="Arial"/>
              </a:rPr>
              <a:t>3</a:t>
            </a:r>
            <a:r>
              <a:rPr lang="es-ES_tradnl" sz="2133">
                <a:solidFill>
                  <a:srgbClr val="002855"/>
                </a:solidFill>
                <a:latin typeface="Arial"/>
              </a:rPr>
              <a:t>:</a:t>
            </a:r>
            <a:endParaRPr lang="es-ES" sz="2133" baseline="30000">
              <a:solidFill>
                <a:srgbClr val="002855"/>
              </a:solidFill>
              <a:latin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24C852-0148-DA2E-040B-6DFBACEF8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31"/>
          <a:stretch/>
        </p:blipFill>
        <p:spPr>
          <a:xfrm>
            <a:off x="150191" y="3043675"/>
            <a:ext cx="4448311" cy="1473028"/>
          </a:xfrm>
          <a:prstGeom prst="rect">
            <a:avLst/>
          </a:prstGeom>
        </p:spPr>
      </p:pic>
      <p:pic>
        <p:nvPicPr>
          <p:cNvPr id="379" name="Imagen 378">
            <a:extLst>
              <a:ext uri="{FF2B5EF4-FFF2-40B4-BE49-F238E27FC236}">
                <a16:creationId xmlns:a16="http://schemas.microsoft.com/office/drawing/2014/main" id="{347F0721-1112-2599-89B0-0EAE5F99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0" t="47603" r="15025" b="27058"/>
          <a:stretch/>
        </p:blipFill>
        <p:spPr>
          <a:xfrm>
            <a:off x="3689131" y="2951026"/>
            <a:ext cx="3048000" cy="1473025"/>
          </a:xfrm>
          <a:prstGeom prst="rect">
            <a:avLst/>
          </a:prstGeom>
        </p:spPr>
      </p:pic>
      <p:sp>
        <p:nvSpPr>
          <p:cNvPr id="380" name="TextBox 19">
            <a:extLst>
              <a:ext uri="{FF2B5EF4-FFF2-40B4-BE49-F238E27FC236}">
                <a16:creationId xmlns:a16="http://schemas.microsoft.com/office/drawing/2014/main" id="{5458099C-0796-8FDC-F62F-AA6E2E9C0EF4}"/>
              </a:ext>
            </a:extLst>
          </p:cNvPr>
          <p:cNvSpPr txBox="1"/>
          <p:nvPr/>
        </p:nvSpPr>
        <p:spPr>
          <a:xfrm>
            <a:off x="7227523" y="5249320"/>
            <a:ext cx="2359747" cy="60016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s-ES_tradnl"/>
            </a:defPPr>
            <a:lvl1pPr>
              <a:defRPr sz="1050">
                <a:solidFill>
                  <a:schemeClr val="accent1"/>
                </a:solidFill>
              </a:defRPr>
            </a:lvl1pPr>
          </a:lstStyle>
          <a:p>
            <a:pPr algn="ctr" defTabSz="1219170">
              <a:lnSpc>
                <a:spcPct val="150000"/>
              </a:lnSpc>
            </a:pPr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Bien tolerado</a:t>
            </a:r>
            <a:r>
              <a:rPr lang="es-ES" sz="2400" b="1" baseline="30000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</a:t>
            </a:r>
          </a:p>
        </p:txBody>
      </p:sp>
      <p:sp>
        <p:nvSpPr>
          <p:cNvPr id="381" name="Rectángulo 380">
            <a:extLst>
              <a:ext uri="{FF2B5EF4-FFF2-40B4-BE49-F238E27FC236}">
                <a16:creationId xmlns:a16="http://schemas.microsoft.com/office/drawing/2014/main" id="{D28484F6-6637-55F1-D9C5-0F088EBAEB1E}"/>
              </a:ext>
            </a:extLst>
          </p:cNvPr>
          <p:cNvSpPr/>
          <p:nvPr/>
        </p:nvSpPr>
        <p:spPr>
          <a:xfrm>
            <a:off x="1751527" y="6172431"/>
            <a:ext cx="82161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s-ES_tradnl" sz="770" b="1" noProof="1">
                <a:solidFill>
                  <a:srgbClr val="002060"/>
                </a:solidFill>
                <a:latin typeface="Arial"/>
              </a:rPr>
              <a:t>1. 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  <a:latin typeface="Arial"/>
              </a:rPr>
              <a:t>Blauvelt A, et al. Phase 3 Tirbanibulin for Actinic Keratosis Group. Phase 3 Trials of Tirbanibulin Ointment for Actinic Keratosis. N Engl J Med. 2021 Feb 11;384(6):512-520. </a:t>
            </a:r>
            <a:r>
              <a:rPr lang="es-ES_tradnl" sz="770" b="1" noProof="1">
                <a:solidFill>
                  <a:srgbClr val="002060"/>
                </a:solidFill>
                <a:latin typeface="Arial"/>
              </a:rPr>
              <a:t>2.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  <a:latin typeface="Arial"/>
              </a:rPr>
              <a:t>Blauvelt A, Kempers S, Forman S, et al. Tirbanibulin, a novel inhibitor of tubulin polymerisation andSre kinase signalling, for actinic keratosis: results from two phase Ill studies. Póster presentado en el European Association of Dermato Oncology (EADO) virtual congress, 12-14 Noviembre 2020.</a:t>
            </a:r>
            <a:r>
              <a:rPr lang="en-US" sz="770" noProof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70" b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7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Marson JW, et al. Considerations in the Management of Actinic Keratosis: The Importance of Adherence and Persistence to Therapy. The National Society for Cutaneous Medicine. 2021;5(2). </a:t>
            </a:r>
            <a:r>
              <a:rPr lang="es-ES_tradnl" sz="770" b="1" noProof="1">
                <a:solidFill>
                  <a:srgbClr val="002060"/>
                </a:solidFill>
                <a:latin typeface="Arial"/>
              </a:rPr>
              <a:t>4.</a:t>
            </a:r>
            <a:r>
              <a:rPr lang="es-ES_tradnl" sz="770" noProof="1">
                <a:solidFill>
                  <a:schemeClr val="bg1">
                    <a:lumMod val="65000"/>
                  </a:schemeClr>
                </a:solidFill>
                <a:latin typeface="Arial"/>
              </a:rPr>
              <a:t>Grada A, Feldman SR, Bragazzi NL, Damiani G. Patient-reported outcomes of topical therapies in actinic keratosis: A systematic review. Dermatol Ther. 2021 Mar;34(2):e14833. </a:t>
            </a:r>
          </a:p>
        </p:txBody>
      </p:sp>
      <p:pic>
        <p:nvPicPr>
          <p:cNvPr id="382" name="Imagen 381">
            <a:extLst>
              <a:ext uri="{FF2B5EF4-FFF2-40B4-BE49-F238E27FC236}">
                <a16:creationId xmlns:a16="http://schemas.microsoft.com/office/drawing/2014/main" id="{2583A2F6-779C-90C9-B4E9-C32211344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2" t="23635" r="16899" b="52796"/>
          <a:stretch/>
        </p:blipFill>
        <p:spPr>
          <a:xfrm>
            <a:off x="6662056" y="2969997"/>
            <a:ext cx="2947389" cy="1473027"/>
          </a:xfrm>
          <a:prstGeom prst="rect">
            <a:avLst/>
          </a:prstGeom>
        </p:spPr>
      </p:pic>
      <p:pic>
        <p:nvPicPr>
          <p:cNvPr id="383" name="Imagen 382">
            <a:extLst>
              <a:ext uri="{FF2B5EF4-FFF2-40B4-BE49-F238E27FC236}">
                <a16:creationId xmlns:a16="http://schemas.microsoft.com/office/drawing/2014/main" id="{2059DBB0-AD23-D009-2124-141EF54C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65"/>
          <a:stretch/>
        </p:blipFill>
        <p:spPr>
          <a:xfrm>
            <a:off x="1566110" y="4511333"/>
            <a:ext cx="4137676" cy="1507636"/>
          </a:xfrm>
          <a:prstGeom prst="rect">
            <a:avLst/>
          </a:prstGeom>
        </p:spPr>
      </p:pic>
      <p:sp>
        <p:nvSpPr>
          <p:cNvPr id="384" name="Arco 383">
            <a:extLst>
              <a:ext uri="{FF2B5EF4-FFF2-40B4-BE49-F238E27FC236}">
                <a16:creationId xmlns:a16="http://schemas.microsoft.com/office/drawing/2014/main" id="{146F47A5-D647-6FB4-FEFC-B9F23FA033B6}"/>
              </a:ext>
            </a:extLst>
          </p:cNvPr>
          <p:cNvSpPr/>
          <p:nvPr/>
        </p:nvSpPr>
        <p:spPr>
          <a:xfrm rot="19802040">
            <a:off x="8903568" y="3102327"/>
            <a:ext cx="2266549" cy="3052533"/>
          </a:xfrm>
          <a:prstGeom prst="arc">
            <a:avLst>
              <a:gd name="adj1" fmla="val 16706464"/>
              <a:gd name="adj2" fmla="val 20326325"/>
            </a:avLst>
          </a:prstGeom>
          <a:ln w="38100" cap="rnd">
            <a:solidFill>
              <a:srgbClr val="F141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385" name="TextBox 19">
            <a:extLst>
              <a:ext uri="{FF2B5EF4-FFF2-40B4-BE49-F238E27FC236}">
                <a16:creationId xmlns:a16="http://schemas.microsoft.com/office/drawing/2014/main" id="{59E6CC82-F057-BD2F-3C2D-A45AAFDB9BE8}"/>
              </a:ext>
            </a:extLst>
          </p:cNvPr>
          <p:cNvSpPr txBox="1"/>
          <p:nvPr/>
        </p:nvSpPr>
        <p:spPr>
          <a:xfrm>
            <a:off x="9130973" y="3922017"/>
            <a:ext cx="2947388" cy="830997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s-ES_tradnl"/>
            </a:defPPr>
            <a:lvl1pPr>
              <a:defRPr sz="1050">
                <a:solidFill>
                  <a:schemeClr val="accent1"/>
                </a:solidFill>
              </a:defRPr>
            </a:lvl1pPr>
          </a:lstStyle>
          <a:p>
            <a:pPr algn="ctr" defTabSz="1219170"/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Posología simple de </a:t>
            </a:r>
            <a:endParaRPr lang="es-ES" sz="2400" b="1" baseline="30000">
              <a:solidFill>
                <a:srgbClr val="E8434A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 defTabSz="1219170"/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corta duración</a:t>
            </a:r>
            <a:r>
              <a:rPr lang="es-ES" sz="2400" b="1" baseline="30000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4</a:t>
            </a:r>
          </a:p>
        </p:txBody>
      </p:sp>
      <p:sp>
        <p:nvSpPr>
          <p:cNvPr id="386" name="Arco 385">
            <a:extLst>
              <a:ext uri="{FF2B5EF4-FFF2-40B4-BE49-F238E27FC236}">
                <a16:creationId xmlns:a16="http://schemas.microsoft.com/office/drawing/2014/main" id="{B705DE32-E058-DE5B-FB88-76385E43F04B}"/>
              </a:ext>
            </a:extLst>
          </p:cNvPr>
          <p:cNvSpPr/>
          <p:nvPr/>
        </p:nvSpPr>
        <p:spPr>
          <a:xfrm rot="7952964" flipH="1" flipV="1">
            <a:off x="5724820" y="5205428"/>
            <a:ext cx="1912883" cy="2576224"/>
          </a:xfrm>
          <a:prstGeom prst="arc">
            <a:avLst>
              <a:gd name="adj1" fmla="val 17164048"/>
              <a:gd name="adj2" fmla="val 20326325"/>
            </a:avLst>
          </a:prstGeom>
          <a:ln w="38100" cap="rnd">
            <a:solidFill>
              <a:srgbClr val="F141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83AD3-BCD4-F7B9-8B9C-494808983395}"/>
              </a:ext>
            </a:extLst>
          </p:cNvPr>
          <p:cNvSpPr txBox="1"/>
          <p:nvPr/>
        </p:nvSpPr>
        <p:spPr>
          <a:xfrm>
            <a:off x="8276977" y="5851617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067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es-ES" sz="1067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acontecimientos adversos; </a:t>
            </a:r>
            <a:r>
              <a:rPr lang="es-ES" sz="1067" b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LSR</a:t>
            </a:r>
            <a:r>
              <a:rPr lang="es-ES" sz="1067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local skin </a:t>
            </a:r>
            <a:r>
              <a:rPr lang="es-ES" sz="1067" err="1">
                <a:solidFill>
                  <a:srgbClr val="6F6F6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s-ES" sz="1067">
              <a:solidFill>
                <a:srgbClr val="6F6F6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27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422668-9072-AA64-9C85-24712DF6A1F8}"/>
              </a:ext>
            </a:extLst>
          </p:cNvPr>
          <p:cNvSpPr txBox="1">
            <a:spLocks/>
          </p:cNvSpPr>
          <p:nvPr/>
        </p:nvSpPr>
        <p:spPr>
          <a:xfrm>
            <a:off x="432000" y="202564"/>
            <a:ext cx="9642075" cy="1214389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b="1">
                <a:solidFill>
                  <a:srgbClr val="E63D42"/>
                </a:solidFill>
                <a:latin typeface="+mj-lt"/>
              </a:rPr>
              <a:t>Revisión de la adherencia a los tratamientos tópicos </a:t>
            </a:r>
            <a:br>
              <a:rPr lang="en-US" b="1">
                <a:solidFill>
                  <a:srgbClr val="002855"/>
                </a:solidFill>
                <a:latin typeface="+mj-lt"/>
              </a:rPr>
            </a:br>
            <a:r>
              <a:rPr lang="es-ES" sz="2400" b="1">
                <a:solidFill>
                  <a:srgbClr val="002855"/>
                </a:solidFill>
                <a:latin typeface="+mj-lt"/>
              </a:rPr>
              <a:t>Datos de ensayos clínicos aleatorios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30000">
              <a:solidFill>
                <a:srgbClr val="002855"/>
              </a:solidFill>
              <a:latin typeface="+mj-lt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70C9E12-D951-7ADA-6645-30B4F8350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38235"/>
              </p:ext>
            </p:extLst>
          </p:nvPr>
        </p:nvGraphicFramePr>
        <p:xfrm>
          <a:off x="2117925" y="1845654"/>
          <a:ext cx="9427327" cy="3798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5793">
                  <a:extLst>
                    <a:ext uri="{9D8B030D-6E8A-4147-A177-3AD203B41FA5}">
                      <a16:colId xmlns:a16="http://schemas.microsoft.com/office/drawing/2014/main" val="1269313165"/>
                    </a:ext>
                  </a:extLst>
                </a:gridCol>
                <a:gridCol w="3624518">
                  <a:extLst>
                    <a:ext uri="{9D8B030D-6E8A-4147-A177-3AD203B41FA5}">
                      <a16:colId xmlns:a16="http://schemas.microsoft.com/office/drawing/2014/main" val="3496992681"/>
                    </a:ext>
                  </a:extLst>
                </a:gridCol>
                <a:gridCol w="2247016">
                  <a:extLst>
                    <a:ext uri="{9D8B030D-6E8A-4147-A177-3AD203B41FA5}">
                      <a16:colId xmlns:a16="http://schemas.microsoft.com/office/drawing/2014/main" val="567323074"/>
                    </a:ext>
                  </a:extLst>
                </a:gridCol>
              </a:tblGrid>
              <a:tr h="574341"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Régimen</a:t>
                      </a:r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GB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LSRs graves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Suspensión</a:t>
                      </a:r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GB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20902"/>
                  </a:ext>
                </a:extLst>
              </a:tr>
              <a:tr h="804852">
                <a:tc>
                  <a:txBody>
                    <a:bodyPr/>
                    <a:lstStyle/>
                    <a:p>
                      <a:r>
                        <a:rPr lang="es-ES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 veces al día durante 4 semanas.</a:t>
                      </a:r>
                      <a:endParaRPr lang="en-GB" sz="1500" baseline="3000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 </a:t>
                      </a:r>
                      <a:r>
                        <a:rPr lang="en-GB" sz="150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eritema</a:t>
                      </a:r>
                      <a:r>
                        <a:rPr lang="en-GB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25% </a:t>
                      </a:r>
                      <a:r>
                        <a:rPr lang="en-GB" sz="150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descamación</a:t>
                      </a:r>
                      <a:r>
                        <a:rPr lang="en-GB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25% </a:t>
                      </a:r>
                      <a:r>
                        <a:rPr lang="en-GB" sz="150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costras</a:t>
                      </a:r>
                      <a:r>
                        <a:rPr lang="en-GB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22% prurito</a:t>
                      </a:r>
                      <a:r>
                        <a:rPr lang="en-GB" sz="1500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  <a:r>
                        <a:rPr lang="en-GB" sz="1500" b="1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322734"/>
                  </a:ext>
                </a:extLst>
              </a:tr>
              <a:tr h="804852">
                <a:tc>
                  <a:txBody>
                    <a:bodyPr/>
                    <a:lstStyle/>
                    <a:p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4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semanas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separados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semanas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descanso</a:t>
                      </a:r>
                      <a:endParaRPr lang="en-GB" sz="1500" baseline="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17.7%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eritema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7.4% costras</a:t>
                      </a:r>
                      <a:r>
                        <a:rPr lang="en-GB" sz="1500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11.8%</a:t>
                      </a:r>
                      <a:r>
                        <a:rPr lang="en-GB" sz="1500" b="1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99459"/>
                  </a:ext>
                </a:extLst>
              </a:tr>
              <a:tr h="804852">
                <a:tc>
                  <a:txBody>
                    <a:bodyPr/>
                    <a:lstStyle/>
                    <a:p>
                      <a:r>
                        <a:rPr lang="es-ES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 veces al día durante 60-90 días.</a:t>
                      </a:r>
                      <a:endParaRPr lang="en-GB" sz="1500" baseline="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rgbClr val="00275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11.7% </a:t>
                      </a:r>
                      <a:r>
                        <a:rPr lang="en-US" sz="1500" b="0" i="0" kern="1200" err="1">
                          <a:solidFill>
                            <a:srgbClr val="00275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eritema</a:t>
                      </a:r>
                      <a:r>
                        <a:rPr lang="en-US" sz="1500" b="0" i="0" kern="1200">
                          <a:solidFill>
                            <a:srgbClr val="00275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 inflamación</a:t>
                      </a:r>
                      <a:r>
                        <a:rPr lang="en-US" sz="1500" b="0" i="0" kern="1200" baseline="30000">
                          <a:solidFill>
                            <a:srgbClr val="00275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GB" sz="1500" baseline="3000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 – 6.1%</a:t>
                      </a:r>
                      <a:r>
                        <a:rPr lang="en-US" sz="1500" b="1" i="0" kern="1200" baseline="30000">
                          <a:solidFill>
                            <a:srgbClr val="00275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GB" sz="1500" b="1" baseline="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688197"/>
                  </a:ext>
                </a:extLst>
              </a:tr>
              <a:tr h="804852">
                <a:tc>
                  <a:txBody>
                    <a:bodyPr/>
                    <a:lstStyle/>
                    <a:p>
                      <a:r>
                        <a:rPr lang="es-ES" sz="15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vez al día durante 5 días.</a:t>
                      </a:r>
                      <a:endParaRPr lang="en-GB" sz="1500" baseline="30000">
                        <a:solidFill>
                          <a:srgbClr val="00275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 </a:t>
                      </a:r>
                      <a:r>
                        <a:rPr lang="en-GB" sz="1500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eritema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9% </a:t>
                      </a:r>
                      <a:r>
                        <a:rPr lang="en-GB" sz="150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descamación</a:t>
                      </a:r>
                      <a:r>
                        <a:rPr lang="en-GB" sz="1500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2% costras</a:t>
                      </a:r>
                      <a:r>
                        <a:rPr lang="en-GB" sz="1500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baseline="0" err="1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Menos</a:t>
                      </a:r>
                      <a:r>
                        <a:rPr lang="en-GB" sz="1500" b="1" baseline="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1%</a:t>
                      </a:r>
                      <a:r>
                        <a:rPr lang="en-GB" sz="1500" b="1" baseline="30000">
                          <a:solidFill>
                            <a:srgbClr val="00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92989"/>
                  </a:ext>
                </a:extLst>
              </a:tr>
            </a:tbl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919FA87A-2115-4D42-4E41-4DE9D761EED0}"/>
              </a:ext>
            </a:extLst>
          </p:cNvPr>
          <p:cNvGrpSpPr/>
          <p:nvPr/>
        </p:nvGrpSpPr>
        <p:grpSpPr>
          <a:xfrm>
            <a:off x="641964" y="2432303"/>
            <a:ext cx="1475961" cy="3207101"/>
            <a:chOff x="641964" y="2393077"/>
            <a:chExt cx="1475961" cy="3237184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5D043310-1097-7142-0D7F-24B5303AB7F8}"/>
                </a:ext>
              </a:extLst>
            </p:cNvPr>
            <p:cNvGrpSpPr/>
            <p:nvPr/>
          </p:nvGrpSpPr>
          <p:grpSpPr>
            <a:xfrm>
              <a:off x="646748" y="2393077"/>
              <a:ext cx="1471177" cy="795657"/>
              <a:chOff x="314327" y="1389556"/>
              <a:chExt cx="1640125" cy="365761"/>
            </a:xfrm>
          </p:grpSpPr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00B08F23-5E03-4899-AD61-E7EB1316D742}"/>
                  </a:ext>
                </a:extLst>
              </p:cNvPr>
              <p:cNvSpPr txBox="1"/>
              <p:nvPr/>
            </p:nvSpPr>
            <p:spPr>
              <a:xfrm>
                <a:off x="347869" y="1389556"/>
                <a:ext cx="1606583" cy="3657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40">
                  <a:defRPr/>
                </a:pPr>
                <a:r>
                  <a:rPr lang="es-ES" sz="1500">
                    <a:latin typeface="Arial"/>
                  </a:rPr>
                  <a:t>5-FU</a:t>
                </a:r>
                <a:endParaRPr lang="es-ES" sz="1500" baseline="30000">
                  <a:latin typeface="Arial"/>
                </a:endParaRPr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35EFE0E0-6A87-86DB-539E-C5FEAE30BA42}"/>
                  </a:ext>
                </a:extLst>
              </p:cNvPr>
              <p:cNvSpPr/>
              <p:nvPr/>
            </p:nvSpPr>
            <p:spPr>
              <a:xfrm rot="16200000">
                <a:off x="163451" y="1540433"/>
                <a:ext cx="365760" cy="640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F0B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algn="ctr" defTabSz="609570">
                  <a:spcAft>
                    <a:spcPts val="800"/>
                  </a:spcAft>
                  <a:defRPr/>
                </a:pPr>
                <a:endParaRPr lang="en-GB" sz="1500" kern="0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3B863D-2244-A23B-208C-A9152BA1C1D4}"/>
                </a:ext>
              </a:extLst>
            </p:cNvPr>
            <p:cNvGrpSpPr/>
            <p:nvPr/>
          </p:nvGrpSpPr>
          <p:grpSpPr>
            <a:xfrm>
              <a:off x="641966" y="3229070"/>
              <a:ext cx="1474606" cy="762433"/>
              <a:chOff x="314327" y="1389557"/>
              <a:chExt cx="1677490" cy="3657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8C4253-3605-472E-9E11-27709F7B95FC}"/>
                  </a:ext>
                </a:extLst>
              </p:cNvPr>
              <p:cNvSpPr txBox="1"/>
              <p:nvPr/>
            </p:nvSpPr>
            <p:spPr>
              <a:xfrm>
                <a:off x="347869" y="1389557"/>
                <a:ext cx="1643948" cy="3657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r>
                  <a:rPr lang="en-GB" sz="1500">
                    <a:solidFill>
                      <a:srgbClr val="002753"/>
                    </a:solidFill>
                  </a:rPr>
                  <a:t>5% Imiquimod</a:t>
                </a:r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7163DC62-8E08-724A-9967-A66CA4B16833}"/>
                  </a:ext>
                </a:extLst>
              </p:cNvPr>
              <p:cNvSpPr/>
              <p:nvPr/>
            </p:nvSpPr>
            <p:spPr>
              <a:xfrm rot="16200000">
                <a:off x="163451" y="1540433"/>
                <a:ext cx="365760" cy="640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F0B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algn="ctr" defTabSz="609570">
                  <a:spcAft>
                    <a:spcPts val="800"/>
                  </a:spcAft>
                  <a:defRPr/>
                </a:pPr>
                <a:endParaRPr lang="en-GB" sz="1500" kern="0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46E4B9-D6F7-AF2A-CB9C-95EBE8596801}"/>
                </a:ext>
              </a:extLst>
            </p:cNvPr>
            <p:cNvGrpSpPr/>
            <p:nvPr/>
          </p:nvGrpSpPr>
          <p:grpSpPr>
            <a:xfrm>
              <a:off x="642640" y="4031837"/>
              <a:ext cx="1474608" cy="762432"/>
              <a:chOff x="314327" y="1389556"/>
              <a:chExt cx="1677491" cy="36576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BB21CE-D1C4-FD2E-C80F-60C57B34246F}"/>
                  </a:ext>
                </a:extLst>
              </p:cNvPr>
              <p:cNvSpPr txBox="1"/>
              <p:nvPr/>
            </p:nvSpPr>
            <p:spPr>
              <a:xfrm>
                <a:off x="347869" y="1389556"/>
                <a:ext cx="1643949" cy="3657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62">
                  <a:defRPr/>
                </a:pPr>
                <a:r>
                  <a:rPr lang="en-US" sz="1500" kern="1200" err="1">
                    <a:latin typeface="Arial"/>
                  </a:rPr>
                  <a:t>Diclofenaco</a:t>
                </a:r>
                <a:endParaRPr lang="en-US" sz="1500" kern="1200">
                  <a:latin typeface="Arial"/>
                </a:endParaRPr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:a16="http://schemas.microsoft.com/office/drawing/2014/main" id="{D3D3CEE4-A995-D437-133C-1F1369463BF7}"/>
                  </a:ext>
                </a:extLst>
              </p:cNvPr>
              <p:cNvSpPr/>
              <p:nvPr/>
            </p:nvSpPr>
            <p:spPr>
              <a:xfrm rot="16200000">
                <a:off x="163451" y="1540433"/>
                <a:ext cx="365760" cy="640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F0B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algn="ctr" defTabSz="609570">
                  <a:spcAft>
                    <a:spcPts val="800"/>
                  </a:spcAft>
                  <a:defRPr/>
                </a:pPr>
                <a:endParaRPr lang="en-GB" sz="1500" kern="0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348693-C365-A6AB-CAAF-51C762D8F51B}"/>
                </a:ext>
              </a:extLst>
            </p:cNvPr>
            <p:cNvGrpSpPr/>
            <p:nvPr/>
          </p:nvGrpSpPr>
          <p:grpSpPr>
            <a:xfrm>
              <a:off x="641964" y="4834604"/>
              <a:ext cx="1474608" cy="795657"/>
              <a:chOff x="314327" y="1389556"/>
              <a:chExt cx="1643950" cy="36576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04EBB3-D296-473D-8D4C-C6B3C7461B50}"/>
                  </a:ext>
                </a:extLst>
              </p:cNvPr>
              <p:cNvSpPr txBox="1"/>
              <p:nvPr/>
            </p:nvSpPr>
            <p:spPr>
              <a:xfrm>
                <a:off x="347869" y="1389556"/>
                <a:ext cx="1610408" cy="3657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algn="l" defTabSz="914240">
                  <a:defRPr/>
                </a:pPr>
                <a:r>
                  <a:rPr lang="es-ES" sz="1500" err="1">
                    <a:latin typeface="Arial"/>
                  </a:rPr>
                  <a:t>Tirbanibulina</a:t>
                </a:r>
                <a:endParaRPr lang="es-ES" sz="1500">
                  <a:latin typeface="Arial"/>
                </a:endParaRPr>
              </a:p>
            </p:txBody>
          </p:sp>
          <p:sp>
            <p:nvSpPr>
              <p:cNvPr id="17" name="Rectangle: Top Corners Rounded 16">
                <a:extLst>
                  <a:ext uri="{FF2B5EF4-FFF2-40B4-BE49-F238E27FC236}">
                    <a16:creationId xmlns:a16="http://schemas.microsoft.com/office/drawing/2014/main" id="{F42FD4D0-EE19-DCE0-857B-40839F413BF6}"/>
                  </a:ext>
                </a:extLst>
              </p:cNvPr>
              <p:cNvSpPr/>
              <p:nvPr/>
            </p:nvSpPr>
            <p:spPr>
              <a:xfrm rot="16200000">
                <a:off x="163451" y="1540433"/>
                <a:ext cx="365760" cy="640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F0B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algn="ctr" defTabSz="609570">
                  <a:spcAft>
                    <a:spcPts val="800"/>
                  </a:spcAft>
                  <a:defRPr/>
                </a:pPr>
                <a:endParaRPr lang="en-GB" sz="1500" kern="0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D81068-A04B-35FB-43B8-EB97B365E79C}"/>
              </a:ext>
            </a:extLst>
          </p:cNvPr>
          <p:cNvSpPr txBox="1"/>
          <p:nvPr/>
        </p:nvSpPr>
        <p:spPr>
          <a:xfrm>
            <a:off x="1690914" y="6188491"/>
            <a:ext cx="881017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50" b="1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s-ES" sz="800" b="1">
                <a:solidFill>
                  <a:schemeClr val="bg1">
                    <a:lumMod val="65000"/>
                  </a:schemeClr>
                </a:solidFill>
              </a:rPr>
              <a:t>Tenga en cuenta que los datos no se basan en ensayos comparativos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5-FU, 5-fluorouracil,; LSR, local site reaction.</a:t>
            </a:r>
            <a:b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</a:b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1.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Tolak (fluorouracil). Summary of Product Characteristics; </a:t>
            </a: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2.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Jansen MHE, et al. N Engl J Med. 2019;380:935–46; </a:t>
            </a: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Lebwohl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M, et al. J Am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Acad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Dermatol. 2004;50:714-21; </a:t>
            </a:r>
            <a:b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</a:b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4.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Pflugfelder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A, et al. J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Eur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Acad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 Dermatol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Venereol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. 2012;26:48-53;</a:t>
            </a:r>
            <a:r>
              <a:rPr lang="en-US" sz="80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800" b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5. 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  <a:cs typeface="Arial" panose="020B0604020202020204" pitchFamily="34" charset="0"/>
              </a:rPr>
              <a:t>Blauvelt A, et al. N Engl J Med. 2021;384:512–520.</a:t>
            </a:r>
          </a:p>
        </p:txBody>
      </p:sp>
    </p:spTree>
    <p:extLst>
      <p:ext uri="{BB962C8B-B14F-4D97-AF65-F5344CB8AC3E}">
        <p14:creationId xmlns:p14="http://schemas.microsoft.com/office/powerpoint/2010/main" val="4052309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30D8DE7-0050-CFF7-6234-6F500B4C8B10}"/>
              </a:ext>
            </a:extLst>
          </p:cNvPr>
          <p:cNvSpPr txBox="1"/>
          <p:nvPr/>
        </p:nvSpPr>
        <p:spPr>
          <a:xfrm>
            <a:off x="883459" y="873443"/>
            <a:ext cx="95931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s-ES_tradnl" sz="3200" b="1">
                <a:solidFill>
                  <a:srgbClr val="002855"/>
                </a:solidFill>
                <a:latin typeface="Arial"/>
              </a:rPr>
              <a:t>5 Claves de </a:t>
            </a:r>
            <a:r>
              <a:rPr lang="es-ES_tradnl" sz="3200" b="1" err="1">
                <a:solidFill>
                  <a:srgbClr val="002855"/>
                </a:solidFill>
                <a:latin typeface="Arial"/>
              </a:rPr>
              <a:t>Klisyri</a:t>
            </a:r>
            <a:endParaRPr lang="es-ES_tradnl" sz="3200" b="1">
              <a:solidFill>
                <a:srgbClr val="002855"/>
              </a:solidFill>
              <a:latin typeface="Arial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endParaRPr lang="es-ES_tradnl" sz="3200" b="1">
              <a:solidFill>
                <a:srgbClr val="002855"/>
              </a:solidFill>
              <a:latin typeface="Arial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264730-2631-1CEA-5D19-C1A93CA7A6B5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288436-88C9-80EC-E0D0-3A8759202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12" b="40141"/>
          <a:stretch/>
        </p:blipFill>
        <p:spPr>
          <a:xfrm>
            <a:off x="3502265" y="2634333"/>
            <a:ext cx="1750621" cy="17348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76380A-A6A7-2832-ED41-975AC32FA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1" b="60246"/>
          <a:stretch/>
        </p:blipFill>
        <p:spPr>
          <a:xfrm>
            <a:off x="1614992" y="2643070"/>
            <a:ext cx="1750624" cy="1719655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5553760F-5A81-2C25-66C2-1499D4B5E39A}"/>
              </a:ext>
            </a:extLst>
          </p:cNvPr>
          <p:cNvGrpSpPr/>
          <p:nvPr/>
        </p:nvGrpSpPr>
        <p:grpSpPr>
          <a:xfrm>
            <a:off x="5389535" y="2629953"/>
            <a:ext cx="1750621" cy="1719655"/>
            <a:chOff x="6905166" y="1694671"/>
            <a:chExt cx="1312966" cy="1300446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1E5692B-9497-915B-A198-CB2F2099CB1A}"/>
                </a:ext>
              </a:extLst>
            </p:cNvPr>
            <p:cNvSpPr/>
            <p:nvPr/>
          </p:nvSpPr>
          <p:spPr>
            <a:xfrm>
              <a:off x="6905166" y="1694671"/>
              <a:ext cx="1312966" cy="1300446"/>
            </a:xfrm>
            <a:prstGeom prst="rect">
              <a:avLst/>
            </a:prstGeom>
            <a:solidFill>
              <a:srgbClr val="B4E1D6"/>
            </a:solidFill>
            <a:ln>
              <a:solidFill>
                <a:srgbClr val="B4E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7" name="Gráfico 26" descr="Mano abierta con planta contorno">
              <a:extLst>
                <a:ext uri="{FF2B5EF4-FFF2-40B4-BE49-F238E27FC236}">
                  <a16:creationId xmlns:a16="http://schemas.microsoft.com/office/drawing/2014/main" id="{8D8866CA-FACC-0127-6E6D-87FFDD425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04449" y="1812077"/>
              <a:ext cx="914400" cy="91440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B058720-4E0A-65FF-1243-704F4F341DFE}"/>
                </a:ext>
              </a:extLst>
            </p:cNvPr>
            <p:cNvSpPr txBox="1"/>
            <p:nvPr/>
          </p:nvSpPr>
          <p:spPr>
            <a:xfrm>
              <a:off x="7004807" y="2713078"/>
              <a:ext cx="1113683" cy="25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600">
                  <a:solidFill>
                    <a:srgbClr val="002855"/>
                  </a:solidFill>
                  <a:latin typeface="Arial"/>
                </a:rPr>
                <a:t>Satisfacción</a:t>
              </a:r>
              <a:endParaRPr lang="es-ES" sz="1600">
                <a:solidFill>
                  <a:srgbClr val="002855"/>
                </a:solidFill>
                <a:latin typeface="Arial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9CC0369-3C63-4B1F-4F08-3D139B1895B4}"/>
              </a:ext>
            </a:extLst>
          </p:cNvPr>
          <p:cNvGrpSpPr/>
          <p:nvPr/>
        </p:nvGrpSpPr>
        <p:grpSpPr>
          <a:xfrm>
            <a:off x="9177445" y="2630367"/>
            <a:ext cx="1920654" cy="1733928"/>
            <a:chOff x="6987258" y="1694981"/>
            <a:chExt cx="1440490" cy="1300446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41940A36-384F-BA1C-E588-0BFDF2F96365}"/>
                </a:ext>
              </a:extLst>
            </p:cNvPr>
            <p:cNvSpPr/>
            <p:nvPr/>
          </p:nvSpPr>
          <p:spPr>
            <a:xfrm>
              <a:off x="7050603" y="1694981"/>
              <a:ext cx="1312966" cy="13004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F52D7FD-FA6D-9A9A-A2E4-F69CB72580EF}"/>
                </a:ext>
              </a:extLst>
            </p:cNvPr>
            <p:cNvSpPr txBox="1"/>
            <p:nvPr/>
          </p:nvSpPr>
          <p:spPr>
            <a:xfrm>
              <a:off x="6987258" y="2739094"/>
              <a:ext cx="1440490" cy="24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480">
                  <a:solidFill>
                    <a:srgbClr val="002855"/>
                  </a:solidFill>
                  <a:latin typeface="Arial"/>
                </a:rPr>
                <a:t>Experiencia clínica</a:t>
              </a:r>
              <a:endParaRPr lang="es-ES" sz="1480">
                <a:solidFill>
                  <a:srgbClr val="002855"/>
                </a:solidFill>
                <a:latin typeface="Arial"/>
              </a:endParaRPr>
            </a:p>
          </p:txBody>
        </p:sp>
        <p:pic>
          <p:nvPicPr>
            <p:cNvPr id="25" name="Gráfico 24" descr="Estetoscopio contorno">
              <a:extLst>
                <a:ext uri="{FF2B5EF4-FFF2-40B4-BE49-F238E27FC236}">
                  <a16:creationId xmlns:a16="http://schemas.microsoft.com/office/drawing/2014/main" id="{C3C830E2-2CA0-031D-8FC4-CB8CDD0D0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7174" y="1902550"/>
              <a:ext cx="799824" cy="799824"/>
            </a:xfrm>
            <a:prstGeom prst="rect">
              <a:avLst/>
            </a:prstGeom>
          </p:spPr>
        </p:pic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64F28FC-A04B-B41E-65DF-B10BD06A6D35}"/>
              </a:ext>
            </a:extLst>
          </p:cNvPr>
          <p:cNvSpPr/>
          <p:nvPr/>
        </p:nvSpPr>
        <p:spPr>
          <a:xfrm>
            <a:off x="9177443" y="2463719"/>
            <a:ext cx="1920655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CAD04F6-EAA5-DD9D-6160-348B1DC78E5E}"/>
              </a:ext>
            </a:extLst>
          </p:cNvPr>
          <p:cNvSpPr/>
          <p:nvPr/>
        </p:nvSpPr>
        <p:spPr>
          <a:xfrm>
            <a:off x="1402971" y="2463719"/>
            <a:ext cx="5816867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07187A3-6A9D-679D-1E7F-1FB1BC92432C}"/>
              </a:ext>
            </a:extLst>
          </p:cNvPr>
          <p:cNvGrpSpPr/>
          <p:nvPr/>
        </p:nvGrpSpPr>
        <p:grpSpPr>
          <a:xfrm>
            <a:off x="7230505" y="2628797"/>
            <a:ext cx="1964197" cy="1719656"/>
            <a:chOff x="7298633" y="2629954"/>
            <a:chExt cx="1964197" cy="1732772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FB961175-87C0-1A1A-E4AB-948E8311261D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Gráfico 32" descr="Narración con relleno sólido">
              <a:extLst>
                <a:ext uri="{FF2B5EF4-FFF2-40B4-BE49-F238E27FC236}">
                  <a16:creationId xmlns:a16="http://schemas.microsoft.com/office/drawing/2014/main" id="{0A0A291A-F140-8157-1CA8-0EFEDF43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C46896EB-16C3-AA9E-0CE1-BDCB32D58D4E}"/>
                </a:ext>
              </a:extLst>
            </p:cNvPr>
            <p:cNvSpPr txBox="1"/>
            <p:nvPr/>
          </p:nvSpPr>
          <p:spPr>
            <a:xfrm>
              <a:off x="7298633" y="4010992"/>
              <a:ext cx="1964197" cy="3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155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155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374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AECCCB66-62B9-BFCB-49C0-BD6884BA5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8"/>
          <a:stretch/>
        </p:blipFill>
        <p:spPr>
          <a:xfrm>
            <a:off x="1120127" y="2590273"/>
            <a:ext cx="10758996" cy="2540828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S_tradnl" sz="2800"/>
              <a:t>Revisión sistemática con metaanálisis de tratamientos tópicos para la QA </a:t>
            </a:r>
            <a:endParaRPr lang="es-ES" sz="2800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D1C20E02-B1FE-A6C0-DA4C-091F5AE96492}"/>
              </a:ext>
            </a:extLst>
          </p:cNvPr>
          <p:cNvSpPr txBox="1">
            <a:spLocks/>
          </p:cNvSpPr>
          <p:nvPr/>
        </p:nvSpPr>
        <p:spPr>
          <a:xfrm>
            <a:off x="1068766" y="1408847"/>
            <a:ext cx="9568244" cy="555023"/>
          </a:xfrm>
          <a:prstGeom prst="roundRect">
            <a:avLst/>
          </a:prstGeom>
          <a:solidFill>
            <a:srgbClr val="003466"/>
          </a:solidFill>
          <a:ln w="28575">
            <a:solidFill>
              <a:srgbClr val="FFEF9A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>
              <a:spcBef>
                <a:spcPts val="0"/>
              </a:spcBef>
            </a:pPr>
            <a:r>
              <a:rPr lang="es-ES" sz="1600">
                <a:solidFill>
                  <a:srgbClr val="FFFFFF"/>
                </a:solidFill>
              </a:rPr>
              <a:t>KLISYRI HA DEMOSTRADO EFICACIA SIMILAR AL RESTO DE TRATAMIENTOS DISPONIBLES</a:t>
            </a:r>
          </a:p>
        </p:txBody>
      </p:sp>
      <p:sp>
        <p:nvSpPr>
          <p:cNvPr id="15" name="Rectángulo redondeado 6">
            <a:extLst>
              <a:ext uri="{FF2B5EF4-FFF2-40B4-BE49-F238E27FC236}">
                <a16:creationId xmlns:a16="http://schemas.microsoft.com/office/drawing/2014/main" id="{7FB6720A-731E-3B21-E7BE-EC50D4A5D11F}"/>
              </a:ext>
            </a:extLst>
          </p:cNvPr>
          <p:cNvSpPr/>
          <p:nvPr/>
        </p:nvSpPr>
        <p:spPr>
          <a:xfrm>
            <a:off x="381469" y="284704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b="1" kern="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Tirbanibulina1%</a:t>
            </a:r>
            <a:endParaRPr lang="es-ES" sz="933" b="1" kern="0">
              <a:solidFill>
                <a:srgbClr val="E84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6">
            <a:extLst>
              <a:ext uri="{FF2B5EF4-FFF2-40B4-BE49-F238E27FC236}">
                <a16:creationId xmlns:a16="http://schemas.microsoft.com/office/drawing/2014/main" id="{8C29F0E7-9705-4286-E870-A9EAA5AF4844}"/>
              </a:ext>
            </a:extLst>
          </p:cNvPr>
          <p:cNvSpPr/>
          <p:nvPr/>
        </p:nvSpPr>
        <p:spPr>
          <a:xfrm>
            <a:off x="385850" y="299446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Placebo (TFD)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6">
            <a:extLst>
              <a:ext uri="{FF2B5EF4-FFF2-40B4-BE49-F238E27FC236}">
                <a16:creationId xmlns:a16="http://schemas.microsoft.com/office/drawing/2014/main" id="{F1F0E6F6-32C9-906B-6AF3-81B0511A7009}"/>
              </a:ext>
            </a:extLst>
          </p:cNvPr>
          <p:cNvSpPr/>
          <p:nvPr/>
        </p:nvSpPr>
        <p:spPr>
          <a:xfrm>
            <a:off x="11303" y="3141889"/>
            <a:ext cx="1746539" cy="112975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fotodinámica (MAL)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redondeado 6">
            <a:extLst>
              <a:ext uri="{FF2B5EF4-FFF2-40B4-BE49-F238E27FC236}">
                <a16:creationId xmlns:a16="http://schemas.microsoft.com/office/drawing/2014/main" id="{BD53DDC4-A47E-4B26-B6F2-E3FD9F85480F}"/>
              </a:ext>
            </a:extLst>
          </p:cNvPr>
          <p:cNvSpPr/>
          <p:nvPr/>
        </p:nvSpPr>
        <p:spPr>
          <a:xfrm>
            <a:off x="383243" y="328930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Imiquimod 5%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redondeado 6">
            <a:extLst>
              <a:ext uri="{FF2B5EF4-FFF2-40B4-BE49-F238E27FC236}">
                <a16:creationId xmlns:a16="http://schemas.microsoft.com/office/drawing/2014/main" id="{9E5982F3-DD12-6C00-6E99-971F4B3B9D8D}"/>
              </a:ext>
            </a:extLst>
          </p:cNvPr>
          <p:cNvSpPr/>
          <p:nvPr/>
        </p:nvSpPr>
        <p:spPr>
          <a:xfrm>
            <a:off x="-778165" y="3414289"/>
            <a:ext cx="2537775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Imiquimod 3,75%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801C0DEA-8B34-EDF8-A902-4898DC181847}"/>
              </a:ext>
            </a:extLst>
          </p:cNvPr>
          <p:cNvSpPr/>
          <p:nvPr/>
        </p:nvSpPr>
        <p:spPr>
          <a:xfrm>
            <a:off x="212814" y="3584148"/>
            <a:ext cx="1545025" cy="104067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Ingenol mebutato 0,15%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redondeado 6">
            <a:extLst>
              <a:ext uri="{FF2B5EF4-FFF2-40B4-BE49-F238E27FC236}">
                <a16:creationId xmlns:a16="http://schemas.microsoft.com/office/drawing/2014/main" id="{516C4A4C-C4E2-7D69-1E4C-A242EF7E06F1}"/>
              </a:ext>
            </a:extLst>
          </p:cNvPr>
          <p:cNvSpPr/>
          <p:nvPr/>
        </p:nvSpPr>
        <p:spPr>
          <a:xfrm>
            <a:off x="381471" y="373156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Diclofenaco 3%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redondeado 6">
            <a:extLst>
              <a:ext uri="{FF2B5EF4-FFF2-40B4-BE49-F238E27FC236}">
                <a16:creationId xmlns:a16="http://schemas.microsoft.com/office/drawing/2014/main" id="{9B817D13-B63D-863A-FD62-471D32F752BD}"/>
              </a:ext>
            </a:extLst>
          </p:cNvPr>
          <p:cNvSpPr/>
          <p:nvPr/>
        </p:nvSpPr>
        <p:spPr>
          <a:xfrm>
            <a:off x="385850" y="386402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Crioterapia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redondeado 6">
            <a:extLst>
              <a:ext uri="{FF2B5EF4-FFF2-40B4-BE49-F238E27FC236}">
                <a16:creationId xmlns:a16="http://schemas.microsoft.com/office/drawing/2014/main" id="{DE76D0A5-4C17-BD39-4142-305514688D4F}"/>
              </a:ext>
            </a:extLst>
          </p:cNvPr>
          <p:cNvSpPr/>
          <p:nvPr/>
        </p:nvSpPr>
        <p:spPr>
          <a:xfrm>
            <a:off x="11303" y="4026409"/>
            <a:ext cx="174653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fotodinámica (ALA)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redondeado 6">
            <a:extLst>
              <a:ext uri="{FF2B5EF4-FFF2-40B4-BE49-F238E27FC236}">
                <a16:creationId xmlns:a16="http://schemas.microsoft.com/office/drawing/2014/main" id="{9C6B09AA-21B9-B164-8BDC-F8DD2D9807EA}"/>
              </a:ext>
            </a:extLst>
          </p:cNvPr>
          <p:cNvSpPr/>
          <p:nvPr/>
        </p:nvSpPr>
        <p:spPr>
          <a:xfrm>
            <a:off x="385850" y="417382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5-fluorouracilo 5%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redondeado 6">
            <a:extLst>
              <a:ext uri="{FF2B5EF4-FFF2-40B4-BE49-F238E27FC236}">
                <a16:creationId xmlns:a16="http://schemas.microsoft.com/office/drawing/2014/main" id="{E382EB87-0CFA-412E-DBFC-BDFDFDEF83CB}"/>
              </a:ext>
            </a:extLst>
          </p:cNvPr>
          <p:cNvSpPr/>
          <p:nvPr/>
        </p:nvSpPr>
        <p:spPr>
          <a:xfrm>
            <a:off x="381470" y="4291329"/>
            <a:ext cx="1374596" cy="9099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5-fluorouracilo 4%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redondeado 6">
            <a:extLst>
              <a:ext uri="{FF2B5EF4-FFF2-40B4-BE49-F238E27FC236}">
                <a16:creationId xmlns:a16="http://schemas.microsoft.com/office/drawing/2014/main" id="{1F29F780-4A85-6D03-F3F5-DAE1CF6FEDE0}"/>
              </a:ext>
            </a:extLst>
          </p:cNvPr>
          <p:cNvSpPr/>
          <p:nvPr/>
        </p:nvSpPr>
        <p:spPr>
          <a:xfrm>
            <a:off x="86549" y="4443903"/>
            <a:ext cx="1673897" cy="132463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Ins="48000" anchor="ctr">
            <a:noAutofit/>
          </a:bodyPr>
          <a:lstStyle/>
          <a:p>
            <a:pPr algn="r" defTabSz="1219170">
              <a:spcBef>
                <a:spcPts val="1333"/>
              </a:spcBef>
              <a:defRPr/>
            </a:pPr>
            <a:r>
              <a:rPr lang="es-ES_tradnl" sz="933" kern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5-fluorouracilo 0,5% + AS</a:t>
            </a:r>
            <a:endParaRPr lang="es-ES" sz="933" kern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redondeado 6">
            <a:extLst>
              <a:ext uri="{FF2B5EF4-FFF2-40B4-BE49-F238E27FC236}">
                <a16:creationId xmlns:a16="http://schemas.microsoft.com/office/drawing/2014/main" id="{2B6DDB68-BA69-E940-2DE4-1E9CC79C6E1D}"/>
              </a:ext>
            </a:extLst>
          </p:cNvPr>
          <p:cNvSpPr/>
          <p:nvPr/>
        </p:nvSpPr>
        <p:spPr>
          <a:xfrm>
            <a:off x="4810215" y="4715357"/>
            <a:ext cx="3106887" cy="302079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067" kern="0" noProof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Odds Ratio frente a placebo (tópico) (95% Crl)</a:t>
            </a:r>
          </a:p>
        </p:txBody>
      </p:sp>
      <p:sp>
        <p:nvSpPr>
          <p:cNvPr id="29" name="Rectángulo redondeado 6">
            <a:extLst>
              <a:ext uri="{FF2B5EF4-FFF2-40B4-BE49-F238E27FC236}">
                <a16:creationId xmlns:a16="http://schemas.microsoft.com/office/drawing/2014/main" id="{3C666DDE-23B4-D5BF-676C-37A05DC6F120}"/>
              </a:ext>
            </a:extLst>
          </p:cNvPr>
          <p:cNvSpPr/>
          <p:nvPr/>
        </p:nvSpPr>
        <p:spPr>
          <a:xfrm>
            <a:off x="10740954" y="4741295"/>
            <a:ext cx="1077975" cy="250200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none" anchor="ctr">
            <a:noAutofit/>
          </a:bodyPr>
          <a:lstStyle/>
          <a:p>
            <a:pPr algn="r" defTabSz="1219170">
              <a:spcBef>
                <a:spcPts val="1333"/>
              </a:spcBef>
            </a:pPr>
            <a:r>
              <a:rPr lang="es-ES_tradnl" sz="1067" kern="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Favorece al comparador</a:t>
            </a:r>
            <a:endParaRPr lang="es-ES" sz="1067" kern="0">
              <a:solidFill>
                <a:srgbClr val="E84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redondeado 6">
            <a:extLst>
              <a:ext uri="{FF2B5EF4-FFF2-40B4-BE49-F238E27FC236}">
                <a16:creationId xmlns:a16="http://schemas.microsoft.com/office/drawing/2014/main" id="{A3D3DD6D-5B9B-AFC2-561B-4B05F3B25D18}"/>
              </a:ext>
            </a:extLst>
          </p:cNvPr>
          <p:cNvSpPr/>
          <p:nvPr/>
        </p:nvSpPr>
        <p:spPr>
          <a:xfrm>
            <a:off x="1635592" y="2439234"/>
            <a:ext cx="3987377" cy="302079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txBody>
          <a:bodyPr wrap="none" anchor="ctr">
            <a:noAutofit/>
          </a:bodyPr>
          <a:lstStyle/>
          <a:p>
            <a:pPr defTabSz="1219170">
              <a:spcBef>
                <a:spcPts val="1333"/>
              </a:spcBef>
            </a:pPr>
            <a:r>
              <a:rPr lang="es-ES_tradnl" sz="1067" kern="0" noProof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Aclaramiento completo (todos los ciclos) -  Modelo de efectos aleatorios – Odds Ratio (OR)</a:t>
            </a:r>
          </a:p>
        </p:txBody>
      </p:sp>
      <p:sp>
        <p:nvSpPr>
          <p:cNvPr id="27" name="Rectángulo redondeado 6">
            <a:extLst>
              <a:ext uri="{FF2B5EF4-FFF2-40B4-BE49-F238E27FC236}">
                <a16:creationId xmlns:a16="http://schemas.microsoft.com/office/drawing/2014/main" id="{E6CE245D-C55F-C430-E64C-9A40E2821AB7}"/>
              </a:ext>
            </a:extLst>
          </p:cNvPr>
          <p:cNvSpPr/>
          <p:nvPr/>
        </p:nvSpPr>
        <p:spPr>
          <a:xfrm>
            <a:off x="1778059" y="4755357"/>
            <a:ext cx="1386531" cy="222075"/>
          </a:xfrm>
          <a:prstGeom prst="roundRect">
            <a:avLst/>
          </a:prstGeom>
          <a:solidFill>
            <a:schemeClr val="bg2"/>
          </a:solidFill>
          <a:ln w="28575">
            <a:noFill/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067" kern="0">
                <a:solidFill>
                  <a:srgbClr val="E84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Favorece al placebo (tópico)</a:t>
            </a:r>
            <a:endParaRPr lang="es-ES" sz="1067" kern="0">
              <a:solidFill>
                <a:srgbClr val="E84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556AF64B-3AB7-4BDF-5DAC-C733F6D397C5}"/>
              </a:ext>
            </a:extLst>
          </p:cNvPr>
          <p:cNvSpPr txBox="1"/>
          <p:nvPr/>
        </p:nvSpPr>
        <p:spPr>
          <a:xfrm>
            <a:off x="1778059" y="6284271"/>
            <a:ext cx="8457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s-ES_tradnl" sz="800" err="1"/>
              <a:t>Heppt</a:t>
            </a:r>
            <a:r>
              <a:rPr lang="es-ES_tradnl" sz="800"/>
              <a:t> MV, et al. </a:t>
            </a:r>
            <a:r>
              <a:rPr lang="en-US" sz="800"/>
              <a:t>Comparative Efficacy and Safety of Tirbanibulin for Actinic Keratosis of the Face and Scalp in Europe: A Systematic Review and Network Meta-Analysis of Randomized Controlled Trials. J Clin Med. 2022 Mar 16;11(6):1654.</a:t>
            </a:r>
            <a:endParaRPr lang="es-ES_tradnl" sz="800" noProof="1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E6736716-5DDB-73B2-752C-5CDF8C888727}"/>
              </a:ext>
            </a:extLst>
          </p:cNvPr>
          <p:cNvSpPr/>
          <p:nvPr/>
        </p:nvSpPr>
        <p:spPr>
          <a:xfrm>
            <a:off x="668867" y="2807721"/>
            <a:ext cx="10693400" cy="176915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6F6F6F"/>
              </a:solidFill>
              <a:latin typeface="Arial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0EAA6476-7E80-3843-8623-B8E9765494B2}"/>
              </a:ext>
            </a:extLst>
          </p:cNvPr>
          <p:cNvSpPr/>
          <p:nvPr/>
        </p:nvSpPr>
        <p:spPr>
          <a:xfrm>
            <a:off x="4944109" y="2800612"/>
            <a:ext cx="1316737" cy="1786417"/>
          </a:xfrm>
          <a:prstGeom prst="rect">
            <a:avLst/>
          </a:prstGeom>
          <a:noFill/>
          <a:ln w="28575"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667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0E88C32F-BDB2-4714-D739-5710A910F6D9}"/>
              </a:ext>
            </a:extLst>
          </p:cNvPr>
          <p:cNvGrpSpPr/>
          <p:nvPr/>
        </p:nvGrpSpPr>
        <p:grpSpPr>
          <a:xfrm>
            <a:off x="11129970" y="-12587"/>
            <a:ext cx="1102080" cy="978986"/>
            <a:chOff x="7298633" y="2629954"/>
            <a:chExt cx="1964197" cy="1732772"/>
          </a:xfrm>
        </p:grpSpPr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378E6419-5AAE-58B8-7E82-3EAC31696E70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Gráfico 40" descr="Narración con relleno sólido">
              <a:extLst>
                <a:ext uri="{FF2B5EF4-FFF2-40B4-BE49-F238E27FC236}">
                  <a16:creationId xmlns:a16="http://schemas.microsoft.com/office/drawing/2014/main" id="{E07C536C-A664-00B6-DA7D-F912EB46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BCE66491-5196-DA9E-7C80-A919382CF90A}"/>
                </a:ext>
              </a:extLst>
            </p:cNvPr>
            <p:cNvSpPr txBox="1"/>
            <p:nvPr/>
          </p:nvSpPr>
          <p:spPr>
            <a:xfrm>
              <a:off x="7298633" y="4010994"/>
              <a:ext cx="1964197" cy="33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90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90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106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echa: doblada hacia arriba 30">
            <a:extLst>
              <a:ext uri="{FF2B5EF4-FFF2-40B4-BE49-F238E27FC236}">
                <a16:creationId xmlns:a16="http://schemas.microsoft.com/office/drawing/2014/main" id="{2812734B-8C3A-CCA7-0B77-FDD70413D69B}"/>
              </a:ext>
            </a:extLst>
          </p:cNvPr>
          <p:cNvSpPr/>
          <p:nvPr/>
        </p:nvSpPr>
        <p:spPr>
          <a:xfrm rot="5400000" flipH="1">
            <a:off x="5448893" y="1950565"/>
            <a:ext cx="923331" cy="920147"/>
          </a:xfrm>
          <a:prstGeom prst="bentUpArrow">
            <a:avLst>
              <a:gd name="adj1" fmla="val 18617"/>
              <a:gd name="adj2" fmla="val 20416"/>
              <a:gd name="adj3" fmla="val 35186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D610C1D-95E5-75D3-13D6-EEF654AFDB61}"/>
              </a:ext>
            </a:extLst>
          </p:cNvPr>
          <p:cNvSpPr/>
          <p:nvPr/>
        </p:nvSpPr>
        <p:spPr>
          <a:xfrm>
            <a:off x="1788009" y="6396210"/>
            <a:ext cx="75808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Einsen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DB et al. Focused update: Guidelines of care for the management of actinic keratosis. J Am </a:t>
            </a:r>
            <a:r>
              <a:rPr lang="en-U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Acad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Dermatol. 2022 Aug;87(2):373-374.e5. 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C7135272-1BFD-E354-7034-B73D090191EE}"/>
              </a:ext>
            </a:extLst>
          </p:cNvPr>
          <p:cNvGrpSpPr/>
          <p:nvPr/>
        </p:nvGrpSpPr>
        <p:grpSpPr>
          <a:xfrm>
            <a:off x="6489571" y="288912"/>
            <a:ext cx="4035648" cy="5729456"/>
            <a:chOff x="2660826" y="229277"/>
            <a:chExt cx="4035648" cy="5729456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6F09248F-0509-087E-409D-1AEFC80B4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6"/>
            <a:stretch/>
          </p:blipFill>
          <p:spPr>
            <a:xfrm>
              <a:off x="2672019" y="2635787"/>
              <a:ext cx="4024455" cy="1916100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E9DC0807-FCF7-D268-10C5-CA7B6907F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3"/>
            <a:stretch/>
          </p:blipFill>
          <p:spPr>
            <a:xfrm>
              <a:off x="2660826" y="4528197"/>
              <a:ext cx="4024455" cy="1430536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A8FE8681-CCED-C2B9-EF17-3EDF0D14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8237" y="229277"/>
              <a:ext cx="4007043" cy="241550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24594705-9422-EDFC-2605-8AFC6F46973B}"/>
                  </a:ext>
                </a:extLst>
              </p14:cNvPr>
              <p14:cNvContentPartPr/>
              <p14:nvPr/>
            </p14:nvContentPartPr>
            <p14:xfrm>
              <a:off x="6744224" y="2061687"/>
              <a:ext cx="0" cy="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24594705-9422-EDFC-2605-8AFC6F4697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4224" y="2061687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A78E89BC-DF04-CC8F-7412-562D90F86227}"/>
              </a:ext>
            </a:extLst>
          </p:cNvPr>
          <p:cNvSpPr txBox="1"/>
          <p:nvPr/>
        </p:nvSpPr>
        <p:spPr>
          <a:xfrm>
            <a:off x="760063" y="1389327"/>
            <a:ext cx="4690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">
                <a:solidFill>
                  <a:srgbClr val="002060"/>
                </a:solidFill>
                <a:latin typeface="Calibri" panose="020F0502020204030204"/>
              </a:rPr>
              <a:t>La Academia Americana de Dermatología (AAD) revisó la </a:t>
            </a:r>
            <a:r>
              <a:rPr lang="es-ES" b="1">
                <a:solidFill>
                  <a:srgbClr val="002060"/>
                </a:solidFill>
                <a:latin typeface="Calibri" panose="020F0502020204030204"/>
              </a:rPr>
              <a:t>evidencia sobre el uso de </a:t>
            </a:r>
            <a:r>
              <a:rPr lang="es-ES" b="1" err="1">
                <a:solidFill>
                  <a:srgbClr val="002060"/>
                </a:solidFill>
                <a:latin typeface="Calibri" panose="020F0502020204030204"/>
              </a:rPr>
              <a:t>tirbanibulina</a:t>
            </a:r>
            <a:r>
              <a:rPr lang="es-ES">
                <a:solidFill>
                  <a:srgbClr val="002060"/>
                </a:solidFill>
                <a:latin typeface="Calibri" panose="020F0502020204030204"/>
              </a:rPr>
              <a:t> tópica para tratar la QA.</a:t>
            </a:r>
            <a:endParaRPr lang="es-ES" baseline="3000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CFA4A1E-4F7F-9DD4-C9A2-72F1B564D42D}"/>
              </a:ext>
            </a:extLst>
          </p:cNvPr>
          <p:cNvSpPr/>
          <p:nvPr/>
        </p:nvSpPr>
        <p:spPr>
          <a:xfrm>
            <a:off x="8957337" y="1997766"/>
            <a:ext cx="1556689" cy="21866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B85FC87B-BF0A-9F17-A8CE-D4DC2DD78908}"/>
              </a:ext>
            </a:extLst>
          </p:cNvPr>
          <p:cNvGrpSpPr/>
          <p:nvPr/>
        </p:nvGrpSpPr>
        <p:grpSpPr>
          <a:xfrm>
            <a:off x="1087021" y="2970286"/>
            <a:ext cx="4917440" cy="2613316"/>
            <a:chOff x="660994" y="2397642"/>
            <a:chExt cx="4917440" cy="2302024"/>
          </a:xfrm>
        </p:grpSpPr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D4EA2F83-BCDD-5FCB-62A4-8892424E2E2C}"/>
                </a:ext>
              </a:extLst>
            </p:cNvPr>
            <p:cNvSpPr/>
            <p:nvPr/>
          </p:nvSpPr>
          <p:spPr>
            <a:xfrm>
              <a:off x="660994" y="2397642"/>
              <a:ext cx="4917440" cy="2302024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7B52D31C-6C8B-884A-E75A-BD84A86581E0}"/>
                </a:ext>
              </a:extLst>
            </p:cNvPr>
            <p:cNvSpPr txBox="1"/>
            <p:nvPr/>
          </p:nvSpPr>
          <p:spPr>
            <a:xfrm>
              <a:off x="766173" y="2540686"/>
              <a:ext cx="4707083" cy="18571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Tirbanibulina</a:t>
              </a:r>
              <a:r>
                <a:rPr kumimoji="0" lang="es-E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just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Única</a:t>
              </a: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opción terapéutica de todas las analizadas que se ha objetivado con:</a:t>
              </a:r>
            </a:p>
            <a:p>
              <a:pPr marL="742932" marR="0" lvl="1" indent="-285744" algn="just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un 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nivel de evidencia alto </a:t>
              </a: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y </a:t>
              </a:r>
            </a:p>
            <a:p>
              <a:pPr marL="742932" marR="0" lvl="1" indent="-285744" algn="just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una</a:t>
              </a:r>
              <a:r>
                <a:rPr kumimoji="0" lang="es-ES" sz="1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recomendación fuerte </a:t>
              </a:r>
            </a:p>
            <a:p>
              <a:pPr marL="0" marR="0" lvl="0" indent="0" algn="just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para el tratamiento de campo de la QA.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7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93AB8CF-EAEC-88C4-BBF6-7308CC9A2524}"/>
              </a:ext>
            </a:extLst>
          </p:cNvPr>
          <p:cNvSpPr txBox="1"/>
          <p:nvPr/>
        </p:nvSpPr>
        <p:spPr>
          <a:xfrm>
            <a:off x="364528" y="206045"/>
            <a:ext cx="583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800" b="1" err="1">
                <a:solidFill>
                  <a:srgbClr val="E63D42"/>
                </a:solidFill>
              </a:rPr>
              <a:t>Guías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americanas</a:t>
            </a:r>
            <a:r>
              <a:rPr lang="en-GB" sz="2800" b="1">
                <a:solidFill>
                  <a:srgbClr val="E63D42"/>
                </a:solidFill>
              </a:rPr>
              <a:t> para </a:t>
            </a:r>
            <a:r>
              <a:rPr lang="en-GB" sz="2800" b="1" err="1">
                <a:solidFill>
                  <a:srgbClr val="E63D42"/>
                </a:solidFill>
              </a:rPr>
              <a:t>el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manejo</a:t>
            </a:r>
            <a:r>
              <a:rPr lang="en-GB" sz="2800" b="1">
                <a:solidFill>
                  <a:srgbClr val="E63D42"/>
                </a:solidFill>
              </a:rPr>
              <a:t> de la QA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CFD8EAB-382C-56C8-151C-CC169F49A8E7}"/>
              </a:ext>
            </a:extLst>
          </p:cNvPr>
          <p:cNvGrpSpPr/>
          <p:nvPr/>
        </p:nvGrpSpPr>
        <p:grpSpPr>
          <a:xfrm>
            <a:off x="11129970" y="-12587"/>
            <a:ext cx="1102080" cy="978986"/>
            <a:chOff x="7298633" y="2629954"/>
            <a:chExt cx="1964197" cy="173277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EDFC3C1-BA03-DE4F-F46D-85E3157B87DF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áfico 7" descr="Narración con relleno sólido">
              <a:extLst>
                <a:ext uri="{FF2B5EF4-FFF2-40B4-BE49-F238E27FC236}">
                  <a16:creationId xmlns:a16="http://schemas.microsoft.com/office/drawing/2014/main" id="{2D3ED4B8-6F6F-B118-3D82-F0446C7DC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DFCF177-BFF4-698A-6AE2-A49BFF97F7A7}"/>
                </a:ext>
              </a:extLst>
            </p:cNvPr>
            <p:cNvSpPr txBox="1"/>
            <p:nvPr/>
          </p:nvSpPr>
          <p:spPr>
            <a:xfrm>
              <a:off x="7298633" y="4010994"/>
              <a:ext cx="1964197" cy="33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90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90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207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3200"/>
              <a:t>¿Qué es la Queratosis Actínica?</a:t>
            </a:r>
            <a:endParaRPr lang="es-ES" sz="2667"/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94FF2481-6652-2F91-110C-E0F102E95365}"/>
              </a:ext>
            </a:extLst>
          </p:cNvPr>
          <p:cNvSpPr txBox="1">
            <a:spLocks/>
          </p:cNvSpPr>
          <p:nvPr/>
        </p:nvSpPr>
        <p:spPr>
          <a:xfrm>
            <a:off x="1327618" y="1114383"/>
            <a:ext cx="9189615" cy="757556"/>
          </a:xfrm>
          <a:prstGeom prst="roundRect">
            <a:avLst/>
          </a:prstGeom>
          <a:solidFill>
            <a:srgbClr val="B4E1D6"/>
          </a:solidFill>
          <a:ln w="28575">
            <a:solidFill>
              <a:srgbClr val="FFEF9A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1333"/>
              </a:spcBef>
            </a:pPr>
            <a:r>
              <a:rPr lang="es-ES" sz="1867">
                <a:solidFill>
                  <a:srgbClr val="FFFFFF"/>
                </a:solidFill>
              </a:rPr>
              <a:t>CARCINOMA </a:t>
            </a:r>
            <a:r>
              <a:rPr lang="es-ES" sz="1867" i="1">
                <a:solidFill>
                  <a:srgbClr val="FFFFFF"/>
                </a:solidFill>
              </a:rPr>
              <a:t>IN SITU</a:t>
            </a:r>
            <a:r>
              <a:rPr lang="es-ES" sz="1867">
                <a:solidFill>
                  <a:srgbClr val="FFFFFF"/>
                </a:solidFill>
              </a:rPr>
              <a:t> CON BAJO RIESGO DE EVOLUCIÓN A CE INVASIVO</a:t>
            </a:r>
            <a:endParaRPr lang="en-GB" sz="1867" baseline="30000">
              <a:solidFill>
                <a:srgbClr val="FFFFF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D572DB-0BA5-1020-562F-B9BAFFC5DDF5}"/>
              </a:ext>
            </a:extLst>
          </p:cNvPr>
          <p:cNvSpPr txBox="1"/>
          <p:nvPr/>
        </p:nvSpPr>
        <p:spPr>
          <a:xfrm>
            <a:off x="836938" y="1959543"/>
            <a:ext cx="10518125" cy="374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84" indent="-304784" defTabSz="1219170">
              <a:lnSpc>
                <a:spcPct val="130000"/>
              </a:lnSpc>
              <a:spcAft>
                <a:spcPts val="2133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Manifestación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: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lesiones eritematosas, que se palpan y que aparecen sobre áreas de piel con daño actínico crónico (mayoritariamente cara y cuero cabelludo)</a:t>
            </a:r>
          </a:p>
          <a:p>
            <a:pPr marL="304784" indent="-304784" defTabSz="1219170">
              <a:lnSpc>
                <a:spcPct val="130000"/>
              </a:lnSpc>
              <a:spcAft>
                <a:spcPts val="2133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Principal causa: exposición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crónica a la radiación solar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u otras fuentes de RUV</a:t>
            </a:r>
          </a:p>
          <a:p>
            <a:pPr marL="304784" indent="-304784" defTabSz="1219170">
              <a:lnSpc>
                <a:spcPct val="130000"/>
              </a:lnSpc>
              <a:spcAft>
                <a:spcPts val="2133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La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prevalencia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de QA está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aumentando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debido al envejecimiento de la población</a:t>
            </a:r>
          </a:p>
          <a:p>
            <a:pPr marL="304784" indent="-304784" defTabSz="1219170">
              <a:lnSpc>
                <a:spcPct val="130000"/>
              </a:lnSpc>
              <a:spcAft>
                <a:spcPts val="2133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Prevalencia en España:  ~30% a partir de los 45 años (↑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hombres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 y grupos de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mayor edad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)</a:t>
            </a:r>
          </a:p>
          <a:p>
            <a:pPr marL="304784" indent="-304784" defTabSz="1219170">
              <a:lnSpc>
                <a:spcPct val="130000"/>
              </a:lnSpc>
              <a:spcAft>
                <a:spcPts val="2133"/>
              </a:spcAft>
              <a:buFont typeface="Arial" panose="020B0604020202020204" pitchFamily="34" charset="0"/>
              <a:buChar char="•"/>
            </a:pPr>
            <a:r>
              <a:rPr lang="es-ES" sz="1867">
                <a:solidFill>
                  <a:srgbClr val="002855"/>
                </a:solidFill>
                <a:latin typeface="Arial"/>
              </a:rPr>
              <a:t>Clave: diagnóstico y </a:t>
            </a:r>
            <a:r>
              <a:rPr lang="es-ES" sz="1867" b="1">
                <a:solidFill>
                  <a:srgbClr val="002855"/>
                </a:solidFill>
                <a:latin typeface="Arial"/>
              </a:rPr>
              <a:t>tratamiento precoz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(riesgo impredecible</a:t>
            </a:r>
            <a:r>
              <a:rPr lang="es-ES" sz="1867" baseline="30000">
                <a:solidFill>
                  <a:srgbClr val="002855"/>
                </a:solidFill>
                <a:latin typeface="Arial"/>
              </a:rPr>
              <a:t> </a:t>
            </a:r>
            <a:r>
              <a:rPr lang="es-ES" sz="1867">
                <a:solidFill>
                  <a:srgbClr val="002855"/>
                </a:solidFill>
                <a:latin typeface="Arial"/>
              </a:rPr>
              <a:t>) para evitar su progresión a CE invasivo (el 60 % de CCE provienen de QA)</a:t>
            </a:r>
            <a:endParaRPr lang="es-ES" sz="1867" baseline="30000">
              <a:solidFill>
                <a:srgbClr val="002855"/>
              </a:solidFill>
              <a:latin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2FA04C0-984D-86C1-A2BC-86B9663270C7}"/>
              </a:ext>
            </a:extLst>
          </p:cNvPr>
          <p:cNvSpPr/>
          <p:nvPr/>
        </p:nvSpPr>
        <p:spPr>
          <a:xfrm>
            <a:off x="1633245" y="6250370"/>
            <a:ext cx="839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CE, carcinoma escamoso; RUV, radiaciones ultravioletas</a:t>
            </a:r>
          </a:p>
          <a:p>
            <a:pPr defTabSz="914377"/>
            <a:r>
              <a:rPr lang="es-ES_tradnl" sz="800" b="1" noProof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Ferrándiz C, Plazas MJ, Sabaté M, Palomino R; EPIQA Study Group. Prevalence of actinic keratosis among dermatology outpatients in Spain. Actas Dermosifiliogr. 2016 Oct;107(8):674-80  </a:t>
            </a:r>
            <a:r>
              <a:rPr lang="es-ES_tradnl" sz="800" b="1" noProof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Thamm JR, Welzel J, Schuh S. Diagnosis and therapy of actinic keratosis. J Dtsch Dermatol Ges. 2024 Mar 8.</a:t>
            </a:r>
          </a:p>
        </p:txBody>
      </p:sp>
    </p:spTree>
    <p:extLst>
      <p:ext uri="{BB962C8B-B14F-4D97-AF65-F5344CB8AC3E}">
        <p14:creationId xmlns:p14="http://schemas.microsoft.com/office/powerpoint/2010/main" val="4135507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F3B83EB-E26F-7BA2-D97A-1F4F092C0EF2}"/>
              </a:ext>
            </a:extLst>
          </p:cNvPr>
          <p:cNvSpPr/>
          <p:nvPr/>
        </p:nvSpPr>
        <p:spPr>
          <a:xfrm>
            <a:off x="680399" y="3834819"/>
            <a:ext cx="4751988" cy="1589424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FAB4898E-8ED3-F3AB-1C33-E6CCC5AD713B}"/>
              </a:ext>
            </a:extLst>
          </p:cNvPr>
          <p:cNvSpPr txBox="1">
            <a:spLocks/>
          </p:cNvSpPr>
          <p:nvPr/>
        </p:nvSpPr>
        <p:spPr>
          <a:xfrm>
            <a:off x="389087" y="668597"/>
            <a:ext cx="5889051" cy="624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7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Tirbanibulina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en las guías alemanas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8F5EE58-09B1-F3B3-38B9-D904A087F441}"/>
              </a:ext>
            </a:extLst>
          </p:cNvPr>
          <p:cNvSpPr txBox="1">
            <a:spLocks/>
          </p:cNvSpPr>
          <p:nvPr/>
        </p:nvSpPr>
        <p:spPr>
          <a:xfrm>
            <a:off x="1741995" y="1433757"/>
            <a:ext cx="10751127" cy="1861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051" marR="0" indent="-246051" algn="l" defTabSz="914354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31" indent="-133343" algn="l" defTabSz="914377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1" marR="0" lvl="0" indent="-246051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Publicadas en enero de 2023</a:t>
            </a:r>
            <a:r>
              <a:rPr kumimoji="0" lang="es-ES" sz="1800" b="0" i="0" u="none" strike="noStrike" kern="120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46051" marR="0" lvl="0" indent="-246051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Capítulo para </a:t>
            </a:r>
            <a:r>
              <a:rPr kumimoji="0" lang="es-ES" sz="18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Tirbanibulina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ES" sz="18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datos de los ensayos fase II / III.
</a:t>
            </a:r>
            <a:r>
              <a:rPr kumimoji="0" lang="es-ES" sz="1800" b="0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Tirbanibulina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fuerte consenso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(&gt;95% de los votantes elegibles)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46051" marR="0" lvl="0" indent="-246051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Grado de recomendación B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y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nivel de evidencia 2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FCE79C0-B84A-0FDF-B0F0-3559DB0E40DC}"/>
              </a:ext>
            </a:extLst>
          </p:cNvPr>
          <p:cNvSpPr txBox="1"/>
          <p:nvPr/>
        </p:nvSpPr>
        <p:spPr>
          <a:xfrm>
            <a:off x="1741995" y="6300728"/>
            <a:ext cx="8109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Leiter U, et al. S3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cutaneous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carcinoma" -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cutaneous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carcinoma (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cSCC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Dtsch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Ges. 2023 Nov;21(11):1422-1433. 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3CB82D9-2C2D-2914-CFA7-892246A06ECD}"/>
              </a:ext>
            </a:extLst>
          </p:cNvPr>
          <p:cNvSpPr txBox="1"/>
          <p:nvPr/>
        </p:nvSpPr>
        <p:spPr>
          <a:xfrm>
            <a:off x="790445" y="3925096"/>
            <a:ext cx="4445256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lnSpc>
                <a:spcPct val="110000"/>
              </a:lnSpc>
              <a:spcAft>
                <a:spcPts val="600"/>
              </a:spcAft>
              <a:defRPr/>
            </a:pPr>
            <a:r>
              <a:rPr lang="es-ES">
                <a:solidFill>
                  <a:srgbClr val="002855"/>
                </a:solidFill>
                <a:latin typeface="Calibri" panose="020F0502020204030204"/>
              </a:rPr>
              <a:t>"El ungüento de </a:t>
            </a:r>
            <a:r>
              <a:rPr lang="es-ES" err="1">
                <a:solidFill>
                  <a:srgbClr val="002855"/>
                </a:solidFill>
                <a:latin typeface="Calibri" panose="020F0502020204030204"/>
              </a:rPr>
              <a:t>tirbanibulina</a:t>
            </a:r>
            <a:r>
              <a:rPr lang="es-ES">
                <a:solidFill>
                  <a:srgbClr val="002855"/>
                </a:solidFill>
                <a:latin typeface="Calibri" panose="020F0502020204030204"/>
              </a:rPr>
              <a:t> al 1% </a:t>
            </a:r>
            <a:r>
              <a:rPr lang="es-ES" u="sng">
                <a:solidFill>
                  <a:srgbClr val="002855"/>
                </a:solidFill>
                <a:latin typeface="Calibri" panose="020F0502020204030204"/>
              </a:rPr>
              <a:t>debe</a:t>
            </a:r>
            <a:r>
              <a:rPr lang="es-ES">
                <a:solidFill>
                  <a:srgbClr val="002855"/>
                </a:solidFill>
                <a:latin typeface="Calibri" panose="020F0502020204030204"/>
              </a:rPr>
              <a:t> ofrecerse para queratosis actínicas únicas o múltiples y para la cancerización de campo de cara y cuero cabelludo". 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4F8FDDC5-B537-34BC-B485-9D25AF2A8D57}"/>
              </a:ext>
            </a:extLst>
          </p:cNvPr>
          <p:cNvGrpSpPr/>
          <p:nvPr/>
        </p:nvGrpSpPr>
        <p:grpSpPr>
          <a:xfrm>
            <a:off x="5809170" y="3666937"/>
            <a:ext cx="5736839" cy="1879784"/>
            <a:chOff x="5994823" y="3375644"/>
            <a:chExt cx="5344480" cy="1441724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4433860-78B4-1B1B-9176-5E18D7699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823" y="3375644"/>
              <a:ext cx="5344480" cy="1441724"/>
            </a:xfrm>
            <a:prstGeom prst="rect">
              <a:avLst/>
            </a:prstGeom>
          </p:spPr>
        </p:pic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534123F1-C348-9125-8A70-335145485C5F}"/>
                </a:ext>
              </a:extLst>
            </p:cNvPr>
            <p:cNvSpPr/>
            <p:nvPr/>
          </p:nvSpPr>
          <p:spPr>
            <a:xfrm>
              <a:off x="6096000" y="3912582"/>
              <a:ext cx="396239" cy="202218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F442A76-865A-FCA8-E8A8-AC96651DE2B0}"/>
              </a:ext>
            </a:extLst>
          </p:cNvPr>
          <p:cNvSpPr txBox="1"/>
          <p:nvPr/>
        </p:nvSpPr>
        <p:spPr>
          <a:xfrm>
            <a:off x="790445" y="5775701"/>
            <a:ext cx="9523986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" sz="1051">
                <a:solidFill>
                  <a:prstClr val="black"/>
                </a:solidFill>
                <a:latin typeface="Calibri" panose="020F0502020204030204"/>
              </a:rPr>
              <a:t>*</a:t>
            </a:r>
            <a:r>
              <a:rPr lang="es-ES" sz="1051" b="1">
                <a:solidFill>
                  <a:prstClr val="black"/>
                </a:solidFill>
                <a:latin typeface="Calibri" panose="020F0502020204030204"/>
              </a:rPr>
              <a:t>el más alto </a:t>
            </a:r>
            <a:r>
              <a:rPr lang="es-ES" sz="1051">
                <a:solidFill>
                  <a:prstClr val="black"/>
                </a:solidFill>
                <a:latin typeface="Calibri" panose="020F0502020204030204"/>
              </a:rPr>
              <a:t>dado en estas guías para el manejo de la QA, considerando los tratamientos </a:t>
            </a:r>
            <a:r>
              <a:rPr lang="es-ES" sz="1051" b="1">
                <a:solidFill>
                  <a:prstClr val="black"/>
                </a:solidFill>
                <a:latin typeface="Calibri" panose="020F0502020204030204"/>
              </a:rPr>
              <a:t>farmacológicos</a:t>
            </a:r>
            <a:r>
              <a:rPr lang="es-ES" sz="1051">
                <a:solidFill>
                  <a:prstClr val="black"/>
                </a:solidFill>
                <a:latin typeface="Calibri" panose="020F0502020204030204"/>
              </a:rPr>
              <a:t> actualmente disponibles.    **según Oxford 2011.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0960DB8-D8AF-6655-8A2C-611655035CFF}"/>
              </a:ext>
            </a:extLst>
          </p:cNvPr>
          <p:cNvSpPr txBox="1"/>
          <p:nvPr/>
        </p:nvSpPr>
        <p:spPr>
          <a:xfrm>
            <a:off x="374619" y="168168"/>
            <a:ext cx="7835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800" b="1" err="1">
                <a:solidFill>
                  <a:srgbClr val="E63D42"/>
                </a:solidFill>
              </a:rPr>
              <a:t>Guías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alemanas</a:t>
            </a:r>
            <a:r>
              <a:rPr lang="en-GB" sz="2800" b="1">
                <a:solidFill>
                  <a:srgbClr val="E63D42"/>
                </a:solidFill>
              </a:rPr>
              <a:t> para </a:t>
            </a:r>
            <a:r>
              <a:rPr lang="en-GB" sz="2800" b="1" err="1">
                <a:solidFill>
                  <a:srgbClr val="E63D42"/>
                </a:solidFill>
              </a:rPr>
              <a:t>el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manejo</a:t>
            </a:r>
            <a:r>
              <a:rPr lang="en-GB" sz="2800" b="1">
                <a:solidFill>
                  <a:srgbClr val="E63D42"/>
                </a:solidFill>
              </a:rPr>
              <a:t> de la QA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C16424F-9351-BA3B-4234-19FAD8ADD963}"/>
              </a:ext>
            </a:extLst>
          </p:cNvPr>
          <p:cNvGrpSpPr/>
          <p:nvPr/>
        </p:nvGrpSpPr>
        <p:grpSpPr>
          <a:xfrm>
            <a:off x="9051411" y="662553"/>
            <a:ext cx="799800" cy="799141"/>
            <a:chOff x="8653002" y="3910233"/>
            <a:chExt cx="514885" cy="411333"/>
          </a:xfrm>
        </p:grpSpPr>
        <p:sp>
          <p:nvSpPr>
            <p:cNvPr id="28" name="Estrella: 5 puntas 27">
              <a:extLst>
                <a:ext uri="{FF2B5EF4-FFF2-40B4-BE49-F238E27FC236}">
                  <a16:creationId xmlns:a16="http://schemas.microsoft.com/office/drawing/2014/main" id="{9B5E56E4-5053-616E-24B8-FDD13B95C55B}"/>
                </a:ext>
              </a:extLst>
            </p:cNvPr>
            <p:cNvSpPr/>
            <p:nvPr/>
          </p:nvSpPr>
          <p:spPr>
            <a:xfrm>
              <a:off x="8653002" y="3910233"/>
              <a:ext cx="514885" cy="411333"/>
            </a:xfrm>
            <a:prstGeom prst="star5">
              <a:avLst/>
            </a:prstGeom>
            <a:solidFill>
              <a:srgbClr val="E63D42"/>
            </a:solidFill>
            <a:ln w="12700" cap="flat" cmpd="sng" algn="ctr">
              <a:solidFill>
                <a:srgbClr val="E63D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E22B215-2456-C343-126F-18E719974843}"/>
                </a:ext>
              </a:extLst>
            </p:cNvPr>
            <p:cNvSpPr txBox="1"/>
            <p:nvPr/>
          </p:nvSpPr>
          <p:spPr>
            <a:xfrm>
              <a:off x="8763926" y="4062268"/>
              <a:ext cx="291193" cy="12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NEW</a:t>
              </a:r>
              <a:endParaRPr kumimoji="0" lang="es-ES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F3CE510-54CE-3773-CF4C-D0E42D54ADED}"/>
              </a:ext>
            </a:extLst>
          </p:cNvPr>
          <p:cNvGrpSpPr/>
          <p:nvPr/>
        </p:nvGrpSpPr>
        <p:grpSpPr>
          <a:xfrm>
            <a:off x="11129970" y="-12587"/>
            <a:ext cx="1102080" cy="978986"/>
            <a:chOff x="7298633" y="2629954"/>
            <a:chExt cx="1964197" cy="173277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AFDF2D0-7D8C-F7E8-A067-44129F139F2E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áfico 7" descr="Narración con relleno sólido">
              <a:extLst>
                <a:ext uri="{FF2B5EF4-FFF2-40B4-BE49-F238E27FC236}">
                  <a16:creationId xmlns:a16="http://schemas.microsoft.com/office/drawing/2014/main" id="{E8931F58-781D-8238-5645-4AB123021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14A08DA-7E84-BF33-CB95-3448EA8D0C82}"/>
                </a:ext>
              </a:extLst>
            </p:cNvPr>
            <p:cNvSpPr txBox="1"/>
            <p:nvPr/>
          </p:nvSpPr>
          <p:spPr>
            <a:xfrm>
              <a:off x="7298633" y="4010994"/>
              <a:ext cx="1964197" cy="33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90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90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69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E792ED5D-1FCD-92E9-DE76-1A6B49F2FF9C}"/>
              </a:ext>
            </a:extLst>
          </p:cNvPr>
          <p:cNvSpPr txBox="1"/>
          <p:nvPr/>
        </p:nvSpPr>
        <p:spPr>
          <a:xfrm>
            <a:off x="358348" y="771336"/>
            <a:ext cx="742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Grado de </a:t>
            </a:r>
            <a:r>
              <a:rPr lang="en-GB" sz="2400" b="1" err="1">
                <a:solidFill>
                  <a:srgbClr val="002060"/>
                </a:solidFill>
                <a:cs typeface="Arial" panose="020B0604020202020204" pitchFamily="34" charset="0"/>
              </a:rPr>
              <a:t>recomendación</a:t>
            </a:r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 y </a:t>
            </a:r>
            <a:r>
              <a:rPr lang="en-GB" sz="2400" b="1" err="1">
                <a:solidFill>
                  <a:srgbClr val="002060"/>
                </a:solidFill>
                <a:cs typeface="Arial" panose="020B0604020202020204" pitchFamily="34" charset="0"/>
              </a:rPr>
              <a:t>nivel</a:t>
            </a:r>
            <a:r>
              <a:rPr lang="en-GB" sz="2400" b="1">
                <a:solidFill>
                  <a:srgbClr val="002060"/>
                </a:solidFill>
                <a:cs typeface="Arial" panose="020B0604020202020204" pitchFamily="34" charset="0"/>
              </a:rPr>
              <a:t> de </a:t>
            </a:r>
            <a:r>
              <a:rPr lang="en-GB" sz="2400" b="1" err="1">
                <a:solidFill>
                  <a:srgbClr val="002060"/>
                </a:solidFill>
                <a:cs typeface="Arial" panose="020B0604020202020204" pitchFamily="34" charset="0"/>
              </a:rPr>
              <a:t>evidencia</a:t>
            </a:r>
            <a:endParaRPr lang="en-GB" sz="2400" b="1">
              <a:solidFill>
                <a:srgbClr val="00206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122882-0836-33C7-6939-43C8A3A9389C}"/>
              </a:ext>
            </a:extLst>
          </p:cNvPr>
          <p:cNvSpPr txBox="1"/>
          <p:nvPr/>
        </p:nvSpPr>
        <p:spPr>
          <a:xfrm>
            <a:off x="537604" y="1801875"/>
            <a:ext cx="348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solidFill>
                  <a:srgbClr val="C00000"/>
                </a:solidFill>
                <a:cs typeface="Arial" panose="020B0604020202020204" pitchFamily="34" charset="0"/>
              </a:rPr>
              <a:t>Campo de cancerización:</a:t>
            </a:r>
            <a:endParaRPr lang="es-ES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AF123D3-9631-B910-61CD-972E72E6C985}"/>
              </a:ext>
            </a:extLst>
          </p:cNvPr>
          <p:cNvSpPr txBox="1"/>
          <p:nvPr/>
        </p:nvSpPr>
        <p:spPr>
          <a:xfrm>
            <a:off x="1723122" y="6323303"/>
            <a:ext cx="8344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Kandolff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L. et al.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European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consensus-based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interdisciplinary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guideline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diagnosis,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treatment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and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prevention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keratoses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epithelial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UV-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induced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dysplasia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and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field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cancerisation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.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On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behalf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EADOA, EDFB, EADV and UEMS. 2023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DCEE5AE-F1E0-09B5-1285-5D1C009A0338}"/>
              </a:ext>
            </a:extLst>
          </p:cNvPr>
          <p:cNvGrpSpPr/>
          <p:nvPr/>
        </p:nvGrpSpPr>
        <p:grpSpPr>
          <a:xfrm>
            <a:off x="8044542" y="2939144"/>
            <a:ext cx="3524375" cy="1436914"/>
            <a:chOff x="8186057" y="2939144"/>
            <a:chExt cx="3524375" cy="1436914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E706BDF-CB71-1726-8685-AE275E1B8F9E}"/>
                </a:ext>
              </a:extLst>
            </p:cNvPr>
            <p:cNvSpPr/>
            <p:nvPr/>
          </p:nvSpPr>
          <p:spPr>
            <a:xfrm>
              <a:off x="8186057" y="2939144"/>
              <a:ext cx="3524375" cy="1436914"/>
            </a:xfrm>
            <a:prstGeom prst="rect">
              <a:avLst/>
            </a:prstGeom>
            <a:solidFill>
              <a:srgbClr val="D5E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1120080-E00E-0798-6896-F15F377034EE}"/>
                </a:ext>
              </a:extLst>
            </p:cNvPr>
            <p:cNvSpPr txBox="1"/>
            <p:nvPr/>
          </p:nvSpPr>
          <p:spPr>
            <a:xfrm>
              <a:off x="8273143" y="3180514"/>
              <a:ext cx="33310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kern="0" err="1">
                  <a:solidFill>
                    <a:srgbClr val="002060"/>
                  </a:solidFill>
                  <a:latin typeface="Calibri" panose="020F0502020204030204"/>
                </a:rPr>
                <a:t>Todos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los </a:t>
              </a:r>
              <a:r>
                <a:rPr kumimoji="0" lang="en-GB" sz="18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tratamientos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GB" sz="18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tópicos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GB" sz="18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tienen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GB" sz="2000" b="1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grado</a:t>
              </a: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de </a:t>
              </a:r>
              <a:r>
                <a:rPr kumimoji="0" lang="en-GB" sz="2000" b="1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recomendación</a:t>
              </a: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 B</a:t>
              </a: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953D5A91-B9CB-DE67-F86F-C64F924642AA}"/>
              </a:ext>
            </a:extLst>
          </p:cNvPr>
          <p:cNvSpPr/>
          <p:nvPr/>
        </p:nvSpPr>
        <p:spPr>
          <a:xfrm>
            <a:off x="7533584" y="3537728"/>
            <a:ext cx="353116" cy="219910"/>
          </a:xfrm>
          <a:prstGeom prst="rightArrow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6BBB01D-53AE-EE39-D277-DB43C21C9F0A}"/>
              </a:ext>
            </a:extLst>
          </p:cNvPr>
          <p:cNvSpPr txBox="1"/>
          <p:nvPr/>
        </p:nvSpPr>
        <p:spPr>
          <a:xfrm>
            <a:off x="341962" y="200826"/>
            <a:ext cx="807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800" b="1" err="1">
                <a:solidFill>
                  <a:srgbClr val="E63D42"/>
                </a:solidFill>
              </a:rPr>
              <a:t>Guías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europeas</a:t>
            </a:r>
            <a:r>
              <a:rPr lang="en-GB" sz="2800" b="1">
                <a:solidFill>
                  <a:srgbClr val="E63D42"/>
                </a:solidFill>
              </a:rPr>
              <a:t> para </a:t>
            </a:r>
            <a:r>
              <a:rPr lang="en-GB" sz="2800" b="1" err="1">
                <a:solidFill>
                  <a:srgbClr val="E63D42"/>
                </a:solidFill>
              </a:rPr>
              <a:t>el</a:t>
            </a:r>
            <a:r>
              <a:rPr lang="en-GB" sz="2800" b="1">
                <a:solidFill>
                  <a:srgbClr val="E63D42"/>
                </a:solidFill>
              </a:rPr>
              <a:t> </a:t>
            </a:r>
            <a:r>
              <a:rPr lang="en-GB" sz="2800" b="1" err="1">
                <a:solidFill>
                  <a:srgbClr val="E63D42"/>
                </a:solidFill>
              </a:rPr>
              <a:t>manejo</a:t>
            </a:r>
            <a:r>
              <a:rPr lang="en-GB" sz="2800" b="1">
                <a:solidFill>
                  <a:srgbClr val="E63D42"/>
                </a:solidFill>
              </a:rPr>
              <a:t> de la QA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17FBF90-5BD9-DDBD-3DC9-D52C1BCA652D}"/>
              </a:ext>
            </a:extLst>
          </p:cNvPr>
          <p:cNvGrpSpPr/>
          <p:nvPr/>
        </p:nvGrpSpPr>
        <p:grpSpPr>
          <a:xfrm>
            <a:off x="329800" y="2112484"/>
            <a:ext cx="7176809" cy="3290308"/>
            <a:chOff x="329800" y="2112484"/>
            <a:chExt cx="7176809" cy="3290308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0C54395-11B4-5C23-3109-380414C0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04" y="2112484"/>
              <a:ext cx="6969005" cy="244814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4304A62-AAAE-D220-0B44-04FC8B72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412" y="4559042"/>
              <a:ext cx="6861757" cy="843750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67501128-2AF6-00AE-694F-32E231566D1B}"/>
                </a:ext>
              </a:extLst>
            </p:cNvPr>
            <p:cNvSpPr/>
            <p:nvPr/>
          </p:nvSpPr>
          <p:spPr>
            <a:xfrm>
              <a:off x="2128564" y="3209820"/>
              <a:ext cx="219456" cy="502920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B6EF5DF-D727-5134-6477-6F38A822B5FF}"/>
                </a:ext>
              </a:extLst>
            </p:cNvPr>
            <p:cNvSpPr/>
            <p:nvPr/>
          </p:nvSpPr>
          <p:spPr>
            <a:xfrm>
              <a:off x="329800" y="2177358"/>
              <a:ext cx="3524375" cy="203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9D1901E1-F46A-72E7-3307-135C1D5333AB}"/>
              </a:ext>
            </a:extLst>
          </p:cNvPr>
          <p:cNvGrpSpPr/>
          <p:nvPr/>
        </p:nvGrpSpPr>
        <p:grpSpPr>
          <a:xfrm>
            <a:off x="8904635" y="519176"/>
            <a:ext cx="799800" cy="799141"/>
            <a:chOff x="8653002" y="3910233"/>
            <a:chExt cx="514885" cy="411333"/>
          </a:xfrm>
        </p:grpSpPr>
        <p:sp>
          <p:nvSpPr>
            <p:cNvPr id="7" name="Estrella: 5 puntas 6">
              <a:extLst>
                <a:ext uri="{FF2B5EF4-FFF2-40B4-BE49-F238E27FC236}">
                  <a16:creationId xmlns:a16="http://schemas.microsoft.com/office/drawing/2014/main" id="{E389D36A-E943-23A0-7CC3-76049B550A46}"/>
                </a:ext>
              </a:extLst>
            </p:cNvPr>
            <p:cNvSpPr/>
            <p:nvPr/>
          </p:nvSpPr>
          <p:spPr>
            <a:xfrm>
              <a:off x="8653002" y="3910233"/>
              <a:ext cx="514885" cy="411333"/>
            </a:xfrm>
            <a:prstGeom prst="star5">
              <a:avLst/>
            </a:prstGeom>
            <a:solidFill>
              <a:srgbClr val="E63D42"/>
            </a:solidFill>
            <a:ln w="12700" cap="flat" cmpd="sng" algn="ctr">
              <a:solidFill>
                <a:srgbClr val="E63D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95D9711-4049-7262-F8BE-A6D2DC4D1EF2}"/>
                </a:ext>
              </a:extLst>
            </p:cNvPr>
            <p:cNvSpPr txBox="1"/>
            <p:nvPr/>
          </p:nvSpPr>
          <p:spPr>
            <a:xfrm>
              <a:off x="8763926" y="4062268"/>
              <a:ext cx="291193" cy="12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NEW</a:t>
              </a:r>
              <a:endParaRPr kumimoji="0" lang="es-ES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97DB931-A42C-428F-6796-8F067309D7F5}"/>
              </a:ext>
            </a:extLst>
          </p:cNvPr>
          <p:cNvGrpSpPr/>
          <p:nvPr/>
        </p:nvGrpSpPr>
        <p:grpSpPr>
          <a:xfrm>
            <a:off x="11129970" y="-12587"/>
            <a:ext cx="1102080" cy="978986"/>
            <a:chOff x="7298633" y="2629954"/>
            <a:chExt cx="1964197" cy="1732772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F48374B-973F-C342-7A8D-09DA8DB42EC3}"/>
                </a:ext>
              </a:extLst>
            </p:cNvPr>
            <p:cNvSpPr/>
            <p:nvPr/>
          </p:nvSpPr>
          <p:spPr>
            <a:xfrm>
              <a:off x="7379656" y="2629954"/>
              <a:ext cx="1774226" cy="1732772"/>
            </a:xfrm>
            <a:prstGeom prst="rect">
              <a:avLst/>
            </a:prstGeom>
            <a:solidFill>
              <a:srgbClr val="E73C2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Gráfico 11" descr="Narración con relleno sólido">
              <a:extLst>
                <a:ext uri="{FF2B5EF4-FFF2-40B4-BE49-F238E27FC236}">
                  <a16:creationId xmlns:a16="http://schemas.microsoft.com/office/drawing/2014/main" id="{3E190FC3-C964-C021-08D9-3905BD3D5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6900" y="2802986"/>
              <a:ext cx="1183339" cy="1183339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D72AEF0-8ABC-CBF4-4757-E4E07286A1BE}"/>
                </a:ext>
              </a:extLst>
            </p:cNvPr>
            <p:cNvSpPr txBox="1"/>
            <p:nvPr/>
          </p:nvSpPr>
          <p:spPr>
            <a:xfrm>
              <a:off x="7298633" y="4010994"/>
              <a:ext cx="1964197" cy="33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ES_tradnl" sz="900">
                  <a:solidFill>
                    <a:schemeClr val="tx2"/>
                  </a:solidFill>
                  <a:latin typeface="Arial"/>
                </a:rPr>
                <a:t>Guías manejo QA</a:t>
              </a:r>
              <a:endParaRPr lang="es-ES" sz="900">
                <a:solidFill>
                  <a:schemeClr val="tx2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85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10F96393-187D-2EFF-C8D9-65F8E069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201" y="13253"/>
            <a:ext cx="1103472" cy="103641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17385E6-1CD5-CD86-58A1-D496F190304C}"/>
              </a:ext>
            </a:extLst>
          </p:cNvPr>
          <p:cNvSpPr txBox="1"/>
          <p:nvPr/>
        </p:nvSpPr>
        <p:spPr>
          <a:xfrm>
            <a:off x="289002" y="777240"/>
            <a:ext cx="589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Algoritmo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posibles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2ABF5B-4FD5-A898-F9B0-468809F0D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6"/>
          <a:stretch/>
        </p:blipFill>
        <p:spPr>
          <a:xfrm>
            <a:off x="6533579" y="0"/>
            <a:ext cx="5326407" cy="69596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B98C9C7-6424-0C42-D715-53A6674910A9}"/>
              </a:ext>
            </a:extLst>
          </p:cNvPr>
          <p:cNvSpPr/>
          <p:nvPr/>
        </p:nvSpPr>
        <p:spPr>
          <a:xfrm>
            <a:off x="8699873" y="3900972"/>
            <a:ext cx="668098" cy="25928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1C32EBA-4A12-BC6F-771C-F1D26A90F9D3}"/>
              </a:ext>
            </a:extLst>
          </p:cNvPr>
          <p:cNvSpPr/>
          <p:nvPr/>
        </p:nvSpPr>
        <p:spPr>
          <a:xfrm>
            <a:off x="7805793" y="3699192"/>
            <a:ext cx="668098" cy="25928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0C2FCF-BE94-F993-4F23-66443700DE74}"/>
              </a:ext>
            </a:extLst>
          </p:cNvPr>
          <p:cNvSpPr txBox="1"/>
          <p:nvPr/>
        </p:nvSpPr>
        <p:spPr>
          <a:xfrm>
            <a:off x="241501" y="6340146"/>
            <a:ext cx="619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Kandolff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L.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consensus-based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interdisciplinary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diagnosis,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keratoses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epithelial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UV-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dysplasia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cancerisation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behalf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EADOA, EDFB, EADV and UEMS. 2023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88CB23-6877-7476-79D3-1C02BD7BB138}"/>
              </a:ext>
            </a:extLst>
          </p:cNvPr>
          <p:cNvSpPr txBox="1"/>
          <p:nvPr/>
        </p:nvSpPr>
        <p:spPr>
          <a:xfrm>
            <a:off x="1359125" y="3085345"/>
            <a:ext cx="3890471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4863" marR="0" lvl="0" indent="-539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Tirbanibulina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lang="en-GB" sz="200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marL="804863" marR="0" lvl="0" indent="-35718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lesiones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aisladas</a:t>
            </a:r>
            <a:endParaRPr lang="en-GB" sz="2000">
              <a:solidFill>
                <a:srgbClr val="002060"/>
              </a:solidFill>
              <a:latin typeface="Calibri" panose="020F0502020204030204"/>
            </a:endParaRPr>
          </a:p>
          <a:p>
            <a:pPr marL="804863" lvl="0" indent="-357188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2000" b="1" err="1">
                <a:solidFill>
                  <a:srgbClr val="002060"/>
                </a:solidFill>
              </a:rPr>
              <a:t>Lesiones</a:t>
            </a:r>
            <a:r>
              <a:rPr lang="en-GB" sz="2000" b="1">
                <a:solidFill>
                  <a:srgbClr val="002060"/>
                </a:solidFill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múltiples</a:t>
            </a:r>
            <a:endParaRPr lang="en-GB" sz="2000" b="1">
              <a:solidFill>
                <a:srgbClr val="002060"/>
              </a:solidFill>
              <a:latin typeface="Calibri" panose="020F0502020204030204"/>
            </a:endParaRPr>
          </a:p>
          <a:p>
            <a:pPr marL="804863" marR="0" lvl="0" indent="-35718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 b="1">
                <a:solidFill>
                  <a:srgbClr val="002060"/>
                </a:solidFill>
                <a:latin typeface="Calibri" panose="020F0502020204030204"/>
              </a:rPr>
              <a:t>C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ampo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cancerización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C3F50EF-F0E4-ED7F-9D58-0106FF595EB1}"/>
              </a:ext>
            </a:extLst>
          </p:cNvPr>
          <p:cNvSpPr/>
          <p:nvPr/>
        </p:nvSpPr>
        <p:spPr>
          <a:xfrm>
            <a:off x="7732051" y="603768"/>
            <a:ext cx="810778" cy="17347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EC68E9-05BC-E1A8-E5BF-CAB06EDA7CC1}"/>
              </a:ext>
            </a:extLst>
          </p:cNvPr>
          <p:cNvSpPr/>
          <p:nvPr/>
        </p:nvSpPr>
        <p:spPr>
          <a:xfrm>
            <a:off x="8611543" y="603768"/>
            <a:ext cx="914512" cy="497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7AD4D4-39A4-3F27-0094-678116C2D1A2}"/>
              </a:ext>
            </a:extLst>
          </p:cNvPr>
          <p:cNvSpPr/>
          <p:nvPr/>
        </p:nvSpPr>
        <p:spPr>
          <a:xfrm>
            <a:off x="8611543" y="1189703"/>
            <a:ext cx="914512" cy="497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670E2A-9306-F97C-72FC-C5D5C77FB292}"/>
              </a:ext>
            </a:extLst>
          </p:cNvPr>
          <p:cNvSpPr txBox="1"/>
          <p:nvPr/>
        </p:nvSpPr>
        <p:spPr>
          <a:xfrm>
            <a:off x="251246" y="200826"/>
            <a:ext cx="7283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600" b="1" err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</a:t>
            </a:r>
            <a:r>
              <a:rPr lang="en-GB" sz="2600" b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err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europeas</a:t>
            </a:r>
            <a:r>
              <a:rPr lang="en-GB" sz="2600" b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sz="2600" b="1" err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2600" b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err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en-GB" sz="2600" b="1">
                <a:solidFill>
                  <a:srgbClr val="E63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QA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23CFE-4464-0660-6807-95420E946DE2}"/>
              </a:ext>
            </a:extLst>
          </p:cNvPr>
          <p:cNvGrpSpPr/>
          <p:nvPr/>
        </p:nvGrpSpPr>
        <p:grpSpPr>
          <a:xfrm>
            <a:off x="2789294" y="1616181"/>
            <a:ext cx="799800" cy="799141"/>
            <a:chOff x="8653002" y="3910233"/>
            <a:chExt cx="514885" cy="411333"/>
          </a:xfrm>
        </p:grpSpPr>
        <p:sp>
          <p:nvSpPr>
            <p:cNvPr id="19" name="Estrella: 5 puntas 18">
              <a:extLst>
                <a:ext uri="{FF2B5EF4-FFF2-40B4-BE49-F238E27FC236}">
                  <a16:creationId xmlns:a16="http://schemas.microsoft.com/office/drawing/2014/main" id="{37E4FF8E-48AD-0E84-497D-D93067D9334F}"/>
                </a:ext>
              </a:extLst>
            </p:cNvPr>
            <p:cNvSpPr/>
            <p:nvPr/>
          </p:nvSpPr>
          <p:spPr>
            <a:xfrm>
              <a:off x="8653002" y="3910233"/>
              <a:ext cx="514885" cy="411333"/>
            </a:xfrm>
            <a:prstGeom prst="star5">
              <a:avLst/>
            </a:prstGeom>
            <a:solidFill>
              <a:srgbClr val="E63D42"/>
            </a:solidFill>
            <a:ln w="12700" cap="flat" cmpd="sng" algn="ctr">
              <a:solidFill>
                <a:srgbClr val="E63D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8CB13D0-EC9C-B842-91F0-A8222E736E05}"/>
                </a:ext>
              </a:extLst>
            </p:cNvPr>
            <p:cNvSpPr txBox="1"/>
            <p:nvPr/>
          </p:nvSpPr>
          <p:spPr>
            <a:xfrm>
              <a:off x="8763926" y="4062268"/>
              <a:ext cx="291193" cy="12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NEW</a:t>
              </a:r>
              <a:endParaRPr kumimoji="0" lang="es-ES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5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30D8DE7-0050-CFF7-6234-6F500B4C8B10}"/>
              </a:ext>
            </a:extLst>
          </p:cNvPr>
          <p:cNvSpPr txBox="1"/>
          <p:nvPr/>
        </p:nvSpPr>
        <p:spPr>
          <a:xfrm>
            <a:off x="883459" y="873443"/>
            <a:ext cx="95931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Claves de </a:t>
            </a:r>
            <a:r>
              <a:rPr kumimoji="0" lang="es-ES_tradnl" sz="32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endParaRPr kumimoji="0" lang="es-ES_tradnl" sz="3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3200" noProof="0">
              <a:solidFill>
                <a:srgbClr val="002855"/>
              </a:solidFill>
              <a:latin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264730-2631-1CEA-5D19-C1A93CA7A6B5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7A4C9B4-6432-0BE3-D2D0-83A67B16CADD}"/>
              </a:ext>
            </a:extLst>
          </p:cNvPr>
          <p:cNvGrpSpPr/>
          <p:nvPr/>
        </p:nvGrpSpPr>
        <p:grpSpPr>
          <a:xfrm>
            <a:off x="1614992" y="2628797"/>
            <a:ext cx="9483107" cy="1740388"/>
            <a:chOff x="1614992" y="2628797"/>
            <a:chExt cx="9483107" cy="174038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D288436-88C9-80EC-E0D0-3A875920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C76380A-A6A7-2832-ED41-975AC32FA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553760F-5A81-2C25-66C2-1499D4B5E39A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51E5692B-9497-915B-A198-CB2F2099CB1A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7" name="Gráfico 26" descr="Mano abierta con planta contorno">
                <a:extLst>
                  <a:ext uri="{FF2B5EF4-FFF2-40B4-BE49-F238E27FC236}">
                    <a16:creationId xmlns:a16="http://schemas.microsoft.com/office/drawing/2014/main" id="{8D8866CA-FACC-0127-6E6D-87FFDD425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2B058720-4E0A-65FF-1243-704F4F341DFE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Satisfacción</a:t>
                </a: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9CC0369-3C63-4B1F-4F08-3D139B1895B4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41940A36-384F-BA1C-E588-0BFDF2F96365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F52D7FD-FA6D-9A9A-A2E4-F69CB72580EF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8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Experiencia clínica</a:t>
                </a:r>
                <a:endParaRPr kumimoji="0" lang="es-ES" sz="148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5" name="Gráfico 24" descr="Estetoscopio contorno">
                <a:extLst>
                  <a:ext uri="{FF2B5EF4-FFF2-40B4-BE49-F238E27FC236}">
                    <a16:creationId xmlns:a16="http://schemas.microsoft.com/office/drawing/2014/main" id="{C3C830E2-2CA0-031D-8FC4-CB8CDD0D0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F395CFF5-591B-3C14-B8B0-1D99CC2A61C0}"/>
                </a:ext>
              </a:extLst>
            </p:cNvPr>
            <p:cNvGrpSpPr/>
            <p:nvPr/>
          </p:nvGrpSpPr>
          <p:grpSpPr>
            <a:xfrm>
              <a:off x="7230505" y="2628797"/>
              <a:ext cx="1964197" cy="1719656"/>
              <a:chOff x="7298633" y="2629954"/>
              <a:chExt cx="1964197" cy="1732772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5C1D92F3-1E4E-4B8B-E4C8-77015E3D53B8}"/>
                  </a:ext>
                </a:extLst>
              </p:cNvPr>
              <p:cNvSpPr/>
              <p:nvPr/>
            </p:nvSpPr>
            <p:spPr>
              <a:xfrm>
                <a:off x="7379656" y="2629954"/>
                <a:ext cx="1774226" cy="1732772"/>
              </a:xfrm>
              <a:prstGeom prst="rect">
                <a:avLst/>
              </a:prstGeom>
              <a:solidFill>
                <a:srgbClr val="FA28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1" name="Gráfico 20" descr="Narración con relleno sólido">
                <a:extLst>
                  <a:ext uri="{FF2B5EF4-FFF2-40B4-BE49-F238E27FC236}">
                    <a16:creationId xmlns:a16="http://schemas.microsoft.com/office/drawing/2014/main" id="{0DE0FFA9-C3B0-67C4-7739-3A1CF61C4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686900" y="2802986"/>
                <a:ext cx="1183339" cy="1183339"/>
              </a:xfrm>
              <a:prstGeom prst="rect">
                <a:avLst/>
              </a:prstGeom>
            </p:spPr>
          </p:pic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FE20E9A7-AA04-0FC4-65CC-A44A4EF25C9C}"/>
                  </a:ext>
                </a:extLst>
              </p:cNvPr>
              <p:cNvSpPr txBox="1"/>
              <p:nvPr/>
            </p:nvSpPr>
            <p:spPr>
              <a:xfrm>
                <a:off x="7298633" y="4010992"/>
                <a:ext cx="1964197" cy="34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5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Guías manejo QA</a:t>
                </a:r>
                <a:endParaRPr kumimoji="0" lang="es-ES" sz="15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CAD04F6-EAA5-DD9D-6160-348B1DC78E5E}"/>
              </a:ext>
            </a:extLst>
          </p:cNvPr>
          <p:cNvSpPr/>
          <p:nvPr/>
        </p:nvSpPr>
        <p:spPr>
          <a:xfrm>
            <a:off x="1402971" y="2463719"/>
            <a:ext cx="7773362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176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F31524-8EA5-43C9-1919-DE2873839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55717"/>
            <a:ext cx="10020767" cy="896579"/>
          </a:xfrm>
        </p:spPr>
        <p:txBody>
          <a:bodyPr/>
          <a:lstStyle/>
          <a:p>
            <a:r>
              <a:rPr lang="es-ES_tradnl"/>
              <a:t>CASO CLÍNICO 1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6EB0F-08FE-7AAA-8F7F-B488B55F13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613" y="1550531"/>
            <a:ext cx="10214641" cy="4135655"/>
          </a:xfrm>
        </p:spPr>
        <p:txBody>
          <a:bodyPr/>
          <a:lstStyle/>
          <a:p>
            <a:r>
              <a:rPr lang="es-ES" b="1"/>
              <a:t>Edad y sexo: </a:t>
            </a:r>
            <a:r>
              <a:rPr lang="es-ES"/>
              <a:t>mujer, 93 años</a:t>
            </a:r>
          </a:p>
          <a:p>
            <a:r>
              <a:rPr lang="es-ES" b="1"/>
              <a:t>Situación laboral:  --</a:t>
            </a:r>
          </a:p>
          <a:p>
            <a:r>
              <a:rPr lang="es-ES" b="1"/>
              <a:t>Historial clínico: </a:t>
            </a:r>
            <a:r>
              <a:rPr lang="es-ES"/>
              <a:t>carcinoma de cérvix, depresión, hipertensión, cáncer cutáneo no melanoma, Bowen. Primer diagnóstico QA 2006</a:t>
            </a:r>
          </a:p>
          <a:p>
            <a:r>
              <a:rPr lang="es-ES" b="1"/>
              <a:t>Localización de la/s lesión/es: </a:t>
            </a:r>
            <a:r>
              <a:rPr lang="es-ES"/>
              <a:t>12 lesiones de QA en la frente</a:t>
            </a:r>
          </a:p>
          <a:p>
            <a:r>
              <a:rPr lang="es-ES" b="1"/>
              <a:t>Fenotipo </a:t>
            </a:r>
            <a:r>
              <a:rPr lang="es-ES" b="1" err="1"/>
              <a:t>fitzpatrick</a:t>
            </a:r>
            <a:r>
              <a:rPr lang="es-ES" b="1"/>
              <a:t>: </a:t>
            </a:r>
            <a:r>
              <a:rPr lang="es-ES"/>
              <a:t>II</a:t>
            </a:r>
          </a:p>
          <a:p>
            <a:r>
              <a:rPr lang="es-ES" b="1"/>
              <a:t>Tratamientos previos: </a:t>
            </a:r>
            <a:r>
              <a:rPr lang="es-ES"/>
              <a:t>crioterapia, diclofenaco + AH, imiquimod (que provocó muchas LRS y generó mucho estrés a la paciente)</a:t>
            </a:r>
          </a:p>
          <a:p>
            <a:endParaRPr lang="es-ES" b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D8FC90-CB0F-DF82-A1C9-8B577190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05233D-AECC-472F-A0E7-31258B161816}"/>
              </a:ext>
            </a:extLst>
          </p:cNvPr>
          <p:cNvSpPr txBox="1"/>
          <p:nvPr/>
        </p:nvSpPr>
        <p:spPr>
          <a:xfrm>
            <a:off x="455850" y="778344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2133" b="1">
                <a:solidFill>
                  <a:srgbClr val="6F6F6F"/>
                </a:solidFill>
                <a:latin typeface="Arial"/>
              </a:rPr>
              <a:t>Descripción del caso: 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6214A2E6-008B-0243-D3B2-7727A53A87EA}"/>
              </a:ext>
            </a:extLst>
          </p:cNvPr>
          <p:cNvSpPr txBox="1"/>
          <p:nvPr/>
        </p:nvSpPr>
        <p:spPr>
          <a:xfrm>
            <a:off x="600229" y="5884304"/>
            <a:ext cx="821679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933" noProof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AH: ácido hialurónico; QA: queratosis actínica; LSR: reacciones cutáneas locales</a:t>
            </a:r>
            <a:endParaRPr lang="es-ES" sz="933" noProof="1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45556124-E352-407A-3DBB-AC9FDAE153D4}"/>
              </a:ext>
            </a:extLst>
          </p:cNvPr>
          <p:cNvSpPr txBox="1"/>
          <p:nvPr/>
        </p:nvSpPr>
        <p:spPr>
          <a:xfrm>
            <a:off x="1803149" y="6261252"/>
            <a:ext cx="829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n-US" sz="800" noProof="1"/>
              <a:t>Kunstfeld R; Previously treated actinic keratosis safely and effectively managed with tirbanibulin 1% ointment in six patients: real life experience in Austria. Poster publicado en EADV 2022</a:t>
            </a:r>
            <a:endParaRPr lang="es-ES_tradnl" sz="800" noProof="1"/>
          </a:p>
        </p:txBody>
      </p:sp>
    </p:spTree>
    <p:extLst>
      <p:ext uri="{BB962C8B-B14F-4D97-AF65-F5344CB8AC3E}">
        <p14:creationId xmlns:p14="http://schemas.microsoft.com/office/powerpoint/2010/main" val="2952309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24A177C-8B05-8CB3-7FFD-EABAF362E454}"/>
              </a:ext>
            </a:extLst>
          </p:cNvPr>
          <p:cNvSpPr/>
          <p:nvPr/>
        </p:nvSpPr>
        <p:spPr>
          <a:xfrm>
            <a:off x="7388611" y="468969"/>
            <a:ext cx="2620355" cy="615553"/>
          </a:xfrm>
          <a:prstGeom prst="roundRect">
            <a:avLst/>
          </a:prstGeom>
          <a:solidFill>
            <a:srgbClr val="EAF4F3"/>
          </a:solidFill>
          <a:ln>
            <a:solidFill>
              <a:srgbClr val="EAF4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1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F52280-62D6-5186-25C1-B37A1D052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F39F5C8-E0C1-5F19-775C-BA0754D6B5E2}"/>
              </a:ext>
            </a:extLst>
          </p:cNvPr>
          <p:cNvSpPr txBox="1"/>
          <p:nvPr/>
        </p:nvSpPr>
        <p:spPr>
          <a:xfrm>
            <a:off x="1636296" y="5062753"/>
            <a:ext cx="2010923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Nº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lesiones: 12 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79C1B8-7991-BAC8-E272-407748C5022C}"/>
              </a:ext>
            </a:extLst>
          </p:cNvPr>
          <p:cNvSpPr txBox="1"/>
          <p:nvPr/>
        </p:nvSpPr>
        <p:spPr>
          <a:xfrm>
            <a:off x="8398274" y="507939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Nº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lesiones: 0 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C5F399-181C-2845-B27C-3530BC4F8EBB}"/>
              </a:ext>
            </a:extLst>
          </p:cNvPr>
          <p:cNvSpPr txBox="1"/>
          <p:nvPr/>
        </p:nvSpPr>
        <p:spPr>
          <a:xfrm>
            <a:off x="7388611" y="468969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>
                <a:solidFill>
                  <a:srgbClr val="002855"/>
                </a:solidFill>
                <a:latin typeface="Arial"/>
              </a:rPr>
              <a:t>Porcentaje de reducción de lesiones: 100%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67726F0-B262-7D0D-07EB-956C0E3B9853}"/>
              </a:ext>
            </a:extLst>
          </p:cNvPr>
          <p:cNvSpPr/>
          <p:nvPr/>
        </p:nvSpPr>
        <p:spPr>
          <a:xfrm>
            <a:off x="5326459" y="3345597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DF52BC-BFE4-9961-6EC9-98F0FC2C6652}"/>
              </a:ext>
            </a:extLst>
          </p:cNvPr>
          <p:cNvSpPr txBox="1"/>
          <p:nvPr/>
        </p:nvSpPr>
        <p:spPr>
          <a:xfrm>
            <a:off x="5279205" y="2419437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3BBE040-9679-2A7B-A492-35B3D796B109}"/>
              </a:ext>
            </a:extLst>
          </p:cNvPr>
          <p:cNvGrpSpPr/>
          <p:nvPr/>
        </p:nvGrpSpPr>
        <p:grpSpPr>
          <a:xfrm>
            <a:off x="804727" y="1915886"/>
            <a:ext cx="4246245" cy="3006065"/>
            <a:chOff x="484692" y="735567"/>
            <a:chExt cx="2732867" cy="180000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F347E2F-693F-B7DC-83BD-961488D89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1" t="59249" r="79408" b="8538"/>
            <a:stretch/>
          </p:blipFill>
          <p:spPr>
            <a:xfrm>
              <a:off x="484692" y="735567"/>
              <a:ext cx="2732867" cy="1800000"/>
            </a:xfrm>
            <a:prstGeom prst="rect">
              <a:avLst/>
            </a:prstGeom>
          </p:spPr>
        </p:pic>
        <p:sp>
          <p:nvSpPr>
            <p:cNvPr id="13" name="Rectángulo redondeado 6">
              <a:extLst>
                <a:ext uri="{FF2B5EF4-FFF2-40B4-BE49-F238E27FC236}">
                  <a16:creationId xmlns:a16="http://schemas.microsoft.com/office/drawing/2014/main" id="{6D3E2979-E4BC-513E-E9DE-4886100AD3DF}"/>
                </a:ext>
              </a:extLst>
            </p:cNvPr>
            <p:cNvSpPr/>
            <p:nvPr/>
          </p:nvSpPr>
          <p:spPr>
            <a:xfrm>
              <a:off x="603545" y="809891"/>
              <a:ext cx="702776" cy="1714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1219170">
                <a:spcBef>
                  <a:spcPts val="1333"/>
                </a:spcBef>
              </a:pPr>
              <a:r>
                <a:rPr lang="es-ES_tradnl" sz="1333" b="1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rPr>
                <a:t>Basal</a:t>
              </a:r>
              <a:endParaRPr lang="es-ES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EF9432A-401C-71FC-174D-967EE9153FE7}"/>
              </a:ext>
            </a:extLst>
          </p:cNvPr>
          <p:cNvGrpSpPr/>
          <p:nvPr/>
        </p:nvGrpSpPr>
        <p:grpSpPr>
          <a:xfrm>
            <a:off x="7141031" y="1915886"/>
            <a:ext cx="4246243" cy="2971165"/>
            <a:chOff x="4389706" y="2729578"/>
            <a:chExt cx="2732865" cy="180000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FDADF7E-4719-793F-B146-685D88AEC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436" t="58915" r="753" b="8872"/>
            <a:stretch/>
          </p:blipFill>
          <p:spPr>
            <a:xfrm>
              <a:off x="4389706" y="2729578"/>
              <a:ext cx="2732865" cy="1800000"/>
            </a:xfrm>
            <a:prstGeom prst="rect">
              <a:avLst/>
            </a:prstGeom>
          </p:spPr>
        </p:pic>
        <p:sp>
          <p:nvSpPr>
            <p:cNvPr id="20" name="Rectángulo redondeado 6">
              <a:extLst>
                <a:ext uri="{FF2B5EF4-FFF2-40B4-BE49-F238E27FC236}">
                  <a16:creationId xmlns:a16="http://schemas.microsoft.com/office/drawing/2014/main" id="{645CBFCC-AAB7-E6EB-0BBE-54CDA0D25EBF}"/>
                </a:ext>
              </a:extLst>
            </p:cNvPr>
            <p:cNvSpPr/>
            <p:nvPr/>
          </p:nvSpPr>
          <p:spPr>
            <a:xfrm>
              <a:off x="4507230" y="2791463"/>
              <a:ext cx="702776" cy="17449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1219170">
                <a:spcBef>
                  <a:spcPts val="1333"/>
                </a:spcBef>
              </a:pPr>
              <a:r>
                <a:rPr lang="es-ES_tradnl" sz="1333" b="1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rPr>
                <a:t>Día 57</a:t>
              </a:r>
              <a:endParaRPr lang="es-ES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32">
            <a:extLst>
              <a:ext uri="{FF2B5EF4-FFF2-40B4-BE49-F238E27FC236}">
                <a16:creationId xmlns:a16="http://schemas.microsoft.com/office/drawing/2014/main" id="{DB8FC7A0-D8EA-EDF8-6508-B9365C7AD00E}"/>
              </a:ext>
            </a:extLst>
          </p:cNvPr>
          <p:cNvSpPr txBox="1"/>
          <p:nvPr/>
        </p:nvSpPr>
        <p:spPr>
          <a:xfrm>
            <a:off x="1788104" y="6340202"/>
            <a:ext cx="835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n-US" sz="800" noProof="1"/>
              <a:t>Kunstfeld R; Previously treated actinic keratosis safely and effectively managed with tirbanibulin 1% ointment in six patients: real life experience in Austria. Poster publicado en EADV 2022</a:t>
            </a:r>
            <a:endParaRPr lang="es-ES_tradnl" sz="800" noProof="1"/>
          </a:p>
          <a:p>
            <a:pPr defTabSz="914377"/>
            <a:endParaRPr lang="es-ES_tradnl" sz="800" noProof="1"/>
          </a:p>
        </p:txBody>
      </p:sp>
    </p:spTree>
    <p:extLst>
      <p:ext uri="{BB962C8B-B14F-4D97-AF65-F5344CB8AC3E}">
        <p14:creationId xmlns:p14="http://schemas.microsoft.com/office/powerpoint/2010/main" val="266862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1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F54DCAD-4814-887F-1BAE-40A03AA4C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6F4C215-0CDD-AF49-DD3B-8900CA2635EC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0C1F8141-7279-29B5-CEE1-7F4AF94AC654}"/>
              </a:ext>
            </a:extLst>
          </p:cNvPr>
          <p:cNvGrpSpPr/>
          <p:nvPr/>
        </p:nvGrpSpPr>
        <p:grpSpPr>
          <a:xfrm>
            <a:off x="4263884" y="2009405"/>
            <a:ext cx="3584971" cy="2400000"/>
            <a:chOff x="3214588" y="735567"/>
            <a:chExt cx="2688728" cy="1800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2AD8D64-FF78-8B92-75C1-1F35562E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175" t="59504" r="60318" b="8283"/>
            <a:stretch/>
          </p:blipFill>
          <p:spPr>
            <a:xfrm>
              <a:off x="3214588" y="735567"/>
              <a:ext cx="2688728" cy="1800000"/>
            </a:xfrm>
            <a:prstGeom prst="rect">
              <a:avLst/>
            </a:prstGeom>
          </p:spPr>
        </p:pic>
        <p:sp>
          <p:nvSpPr>
            <p:cNvPr id="5" name="Rectángulo redondeado 6">
              <a:extLst>
                <a:ext uri="{FF2B5EF4-FFF2-40B4-BE49-F238E27FC236}">
                  <a16:creationId xmlns:a16="http://schemas.microsoft.com/office/drawing/2014/main" id="{6C53A86B-3FB6-EC87-F604-A1F3467C98EB}"/>
                </a:ext>
              </a:extLst>
            </p:cNvPr>
            <p:cNvSpPr/>
            <p:nvPr/>
          </p:nvSpPr>
          <p:spPr>
            <a:xfrm>
              <a:off x="3266246" y="814569"/>
              <a:ext cx="702776" cy="17349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1219170">
                <a:spcBef>
                  <a:spcPts val="1333"/>
                </a:spcBef>
              </a:pPr>
              <a:r>
                <a:rPr lang="es-ES_tradnl" sz="1333" b="1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rPr>
                <a:t>Día 8</a:t>
              </a:r>
              <a:endParaRPr lang="es-ES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2C9374D-9D60-BCB6-8303-71D58A873B9E}"/>
              </a:ext>
            </a:extLst>
          </p:cNvPr>
          <p:cNvGrpSpPr/>
          <p:nvPr/>
        </p:nvGrpSpPr>
        <p:grpSpPr>
          <a:xfrm>
            <a:off x="541713" y="2009405"/>
            <a:ext cx="3643823" cy="2400000"/>
            <a:chOff x="484692" y="735567"/>
            <a:chExt cx="2732867" cy="180000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19EC721-ACA4-B9DD-06C4-9B2DF0B23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81" t="59249" r="79408" b="8538"/>
            <a:stretch/>
          </p:blipFill>
          <p:spPr>
            <a:xfrm>
              <a:off x="484692" y="735567"/>
              <a:ext cx="2732867" cy="1800000"/>
            </a:xfrm>
            <a:prstGeom prst="rect">
              <a:avLst/>
            </a:prstGeom>
          </p:spPr>
        </p:pic>
        <p:sp>
          <p:nvSpPr>
            <p:cNvPr id="8" name="Rectángulo redondeado 6">
              <a:extLst>
                <a:ext uri="{FF2B5EF4-FFF2-40B4-BE49-F238E27FC236}">
                  <a16:creationId xmlns:a16="http://schemas.microsoft.com/office/drawing/2014/main" id="{066888B9-A0D8-74C5-2EAE-4E779D0297FA}"/>
                </a:ext>
              </a:extLst>
            </p:cNvPr>
            <p:cNvSpPr/>
            <p:nvPr/>
          </p:nvSpPr>
          <p:spPr>
            <a:xfrm>
              <a:off x="603545" y="809891"/>
              <a:ext cx="702776" cy="1714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1219170">
                <a:spcBef>
                  <a:spcPts val="1333"/>
                </a:spcBef>
              </a:pPr>
              <a:r>
                <a:rPr lang="es-ES_tradnl" sz="1333" b="1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rPr>
                <a:t>Basal</a:t>
              </a:r>
              <a:endParaRPr lang="es-ES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7A5EBDD-897C-E8A4-59B1-52C3BC97D9E0}"/>
              </a:ext>
            </a:extLst>
          </p:cNvPr>
          <p:cNvGrpSpPr/>
          <p:nvPr/>
        </p:nvGrpSpPr>
        <p:grpSpPr>
          <a:xfrm>
            <a:off x="7910345" y="1976420"/>
            <a:ext cx="3643820" cy="2400000"/>
            <a:chOff x="4389706" y="2729578"/>
            <a:chExt cx="2732865" cy="18000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88B8A11-7AF9-A806-C51F-3F74B1631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0436" t="58915" r="753" b="8872"/>
            <a:stretch/>
          </p:blipFill>
          <p:spPr>
            <a:xfrm>
              <a:off x="4389706" y="2729578"/>
              <a:ext cx="2732865" cy="1800000"/>
            </a:xfrm>
            <a:prstGeom prst="rect">
              <a:avLst/>
            </a:prstGeom>
          </p:spPr>
        </p:pic>
        <p:sp>
          <p:nvSpPr>
            <p:cNvPr id="11" name="Rectángulo redondeado 6">
              <a:extLst>
                <a:ext uri="{FF2B5EF4-FFF2-40B4-BE49-F238E27FC236}">
                  <a16:creationId xmlns:a16="http://schemas.microsoft.com/office/drawing/2014/main" id="{CF25F333-1987-FF3E-E6C0-F30224F15F63}"/>
                </a:ext>
              </a:extLst>
            </p:cNvPr>
            <p:cNvSpPr/>
            <p:nvPr/>
          </p:nvSpPr>
          <p:spPr>
            <a:xfrm>
              <a:off x="4507230" y="2791463"/>
              <a:ext cx="702776" cy="17449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1219170">
                <a:spcBef>
                  <a:spcPts val="1333"/>
                </a:spcBef>
              </a:pPr>
              <a:r>
                <a:rPr lang="es-ES_tradnl" sz="1333" b="1">
                  <a:solidFill>
                    <a:srgbClr val="002855"/>
                  </a:solidFill>
                  <a:latin typeface="Arial"/>
                  <a:cs typeface="Arial" panose="020B0604020202020204" pitchFamily="34" charset="0"/>
                </a:rPr>
                <a:t>Día 57</a:t>
              </a:r>
              <a:endParaRPr lang="es-ES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32">
            <a:extLst>
              <a:ext uri="{FF2B5EF4-FFF2-40B4-BE49-F238E27FC236}">
                <a16:creationId xmlns:a16="http://schemas.microsoft.com/office/drawing/2014/main" id="{ADA2A1C0-8B14-E24D-484A-437DAD29C7FC}"/>
              </a:ext>
            </a:extLst>
          </p:cNvPr>
          <p:cNvSpPr txBox="1"/>
          <p:nvPr/>
        </p:nvSpPr>
        <p:spPr>
          <a:xfrm>
            <a:off x="1788104" y="6340202"/>
            <a:ext cx="835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n-US" sz="800" noProof="1"/>
              <a:t>Kunstfeld R; Previously treated actinic keratosis safely and effectively managed with tirbanibulin 1% ointment in six patients: real life experience in Austria. Poster publicado en EADV 2022</a:t>
            </a:r>
            <a:endParaRPr lang="es-ES_tradnl" sz="800" noProof="1"/>
          </a:p>
          <a:p>
            <a:pPr defTabSz="914377"/>
            <a:endParaRPr lang="es-ES_tradnl" sz="800" noProof="1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A1D902-0EFB-8DA5-085C-BFFF2AA396E0}"/>
              </a:ext>
            </a:extLst>
          </p:cNvPr>
          <p:cNvSpPr txBox="1"/>
          <p:nvPr/>
        </p:nvSpPr>
        <p:spPr>
          <a:xfrm>
            <a:off x="4332762" y="4593372"/>
            <a:ext cx="33032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2855"/>
                </a:solidFill>
                <a:latin typeface="Signika-Light"/>
              </a:rPr>
              <a:t>El D8 las LSR alcanzaron su valor máximo de 5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2855"/>
                </a:solidFill>
                <a:latin typeface="Signika-Light"/>
              </a:rPr>
              <a:t>D15: LSR 2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2855"/>
                </a:solidFill>
                <a:latin typeface="Signika-Light"/>
              </a:rPr>
              <a:t>D29: se resolvieron la mayoría de LSR 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777673-979C-0FA5-F543-60B0A10D0D34}"/>
              </a:ext>
            </a:extLst>
          </p:cNvPr>
          <p:cNvSpPr txBox="1"/>
          <p:nvPr/>
        </p:nvSpPr>
        <p:spPr>
          <a:xfrm>
            <a:off x="8067044" y="4458933"/>
            <a:ext cx="3487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Signika-Light"/>
              </a:rPr>
              <a:t>D 57: aclaramiento completo y LSR 0</a:t>
            </a:r>
            <a:endParaRPr lang="es-ES" sz="1600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600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97CA10A-C713-A94D-D4E2-39C58A59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" t="68012" r="55901"/>
          <a:stretch/>
        </p:blipFill>
        <p:spPr>
          <a:xfrm>
            <a:off x="7044619" y="1409278"/>
            <a:ext cx="4318000" cy="3548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A9D87C-78A5-B89E-8963-ECB3073E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087" r="56784" b="65958"/>
          <a:stretch/>
        </p:blipFill>
        <p:spPr>
          <a:xfrm>
            <a:off x="989397" y="1366564"/>
            <a:ext cx="3824185" cy="3680560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24A177C-8B05-8CB3-7FFD-EABAF362E454}"/>
              </a:ext>
            </a:extLst>
          </p:cNvPr>
          <p:cNvSpPr/>
          <p:nvPr/>
        </p:nvSpPr>
        <p:spPr>
          <a:xfrm>
            <a:off x="7388611" y="468969"/>
            <a:ext cx="2620355" cy="615553"/>
          </a:xfrm>
          <a:prstGeom prst="roundRect">
            <a:avLst/>
          </a:prstGeom>
          <a:solidFill>
            <a:srgbClr val="EAF4F3"/>
          </a:solidFill>
          <a:ln>
            <a:solidFill>
              <a:srgbClr val="EAF4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2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F52280-62D6-5186-25C1-B37A1D05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F39F5C8-E0C1-5F19-775C-BA0754D6B5E2}"/>
              </a:ext>
            </a:extLst>
          </p:cNvPr>
          <p:cNvSpPr txBox="1"/>
          <p:nvPr/>
        </p:nvSpPr>
        <p:spPr>
          <a:xfrm>
            <a:off x="1636296" y="5062753"/>
            <a:ext cx="2010923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Nº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lesiones: 7 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79C1B8-7991-BAC8-E272-407748C5022C}"/>
              </a:ext>
            </a:extLst>
          </p:cNvPr>
          <p:cNvSpPr txBox="1"/>
          <p:nvPr/>
        </p:nvSpPr>
        <p:spPr>
          <a:xfrm>
            <a:off x="8398274" y="507939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Nº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lesiones: 0 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C5F399-181C-2845-B27C-3530BC4F8EBB}"/>
              </a:ext>
            </a:extLst>
          </p:cNvPr>
          <p:cNvSpPr txBox="1"/>
          <p:nvPr/>
        </p:nvSpPr>
        <p:spPr>
          <a:xfrm>
            <a:off x="7388611" y="468969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>
                <a:solidFill>
                  <a:srgbClr val="002855"/>
                </a:solidFill>
                <a:latin typeface="Arial"/>
              </a:rPr>
              <a:t>Porcentaje de reducción de lesiones: 100%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67726F0-B262-7D0D-07EB-956C0E3B9853}"/>
              </a:ext>
            </a:extLst>
          </p:cNvPr>
          <p:cNvSpPr/>
          <p:nvPr/>
        </p:nvSpPr>
        <p:spPr>
          <a:xfrm>
            <a:off x="5194638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DF52BC-BFE4-9961-6EC9-98F0FC2C6652}"/>
              </a:ext>
            </a:extLst>
          </p:cNvPr>
          <p:cNvSpPr txBox="1"/>
          <p:nvPr/>
        </p:nvSpPr>
        <p:spPr>
          <a:xfrm>
            <a:off x="5147383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6D3E2979-E4BC-513E-E9DE-4886100AD3DF}"/>
              </a:ext>
            </a:extLst>
          </p:cNvPr>
          <p:cNvSpPr/>
          <p:nvPr/>
        </p:nvSpPr>
        <p:spPr>
          <a:xfrm>
            <a:off x="1090320" y="4667536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645CBFCC-AAB7-E6EB-0BBE-54CDA0D25EBF}"/>
              </a:ext>
            </a:extLst>
          </p:cNvPr>
          <p:cNvSpPr/>
          <p:nvPr/>
        </p:nvSpPr>
        <p:spPr>
          <a:xfrm>
            <a:off x="7120436" y="4586609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AD85BEF-AE8A-FB90-1739-CAFC29FA4B8A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Lacarrubba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F, et al. Line-field confocal optical coherence tomography in the treatment monitoring of actinic keratosis with tirbanibulin: A pilot study. J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Eur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Acad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Dermatol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Venereol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. 2023 Apr 27.</a:t>
            </a:r>
          </a:p>
        </p:txBody>
      </p:sp>
    </p:spTree>
    <p:extLst>
      <p:ext uri="{BB962C8B-B14F-4D97-AF65-F5344CB8AC3E}">
        <p14:creationId xmlns:p14="http://schemas.microsoft.com/office/powerpoint/2010/main" val="336933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2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F54DCAD-4814-887F-1BAE-40A03AA4C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6F4C215-0CDD-AF49-DD3B-8900CA2635EC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21A1D902-0EFB-8DA5-085C-BFFF2AA396E0}"/>
              </a:ext>
            </a:extLst>
          </p:cNvPr>
          <p:cNvSpPr txBox="1"/>
          <p:nvPr/>
        </p:nvSpPr>
        <p:spPr>
          <a:xfrm>
            <a:off x="3987272" y="5028786"/>
            <a:ext cx="3450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Arial"/>
              </a:rPr>
              <a:t>Eritema moderado y descamación</a:t>
            </a:r>
            <a:endParaRPr lang="es-ES" sz="1600">
              <a:solidFill>
                <a:srgbClr val="002855"/>
              </a:solidFill>
              <a:latin typeface="Signika-Ligh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777673-979C-0FA5-F543-60B0A10D0D34}"/>
              </a:ext>
            </a:extLst>
          </p:cNvPr>
          <p:cNvSpPr txBox="1"/>
          <p:nvPr/>
        </p:nvSpPr>
        <p:spPr>
          <a:xfrm>
            <a:off x="8067044" y="4458933"/>
            <a:ext cx="3487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Signika-Light"/>
              </a:rPr>
              <a:t>D 57: aclaramiento completo y LSR 0</a:t>
            </a:r>
            <a:endParaRPr lang="es-ES" sz="1600">
              <a:solidFill>
                <a:srgbClr val="6F6F6F"/>
              </a:solidFill>
              <a:latin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406E0D8-4BF2-8D9D-21EA-925A8C7DA7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2" t="34714" r="57591" b="33296"/>
          <a:stretch/>
        </p:blipFill>
        <p:spPr>
          <a:xfrm>
            <a:off x="3977112" y="1928548"/>
            <a:ext cx="3403603" cy="29390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D8A1A47-1125-B891-90D8-9A6373298E8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88" t="1087" r="62803" b="65958"/>
          <a:stretch/>
        </p:blipFill>
        <p:spPr>
          <a:xfrm>
            <a:off x="817220" y="1741881"/>
            <a:ext cx="2775139" cy="32156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684EACD-CCE0-A185-E974-697A84A399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15" t="68671" r="55901"/>
          <a:stretch/>
        </p:blipFill>
        <p:spPr>
          <a:xfrm>
            <a:off x="7765468" y="1928550"/>
            <a:ext cx="3651493" cy="29390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65242E3-33C9-D4A2-518A-84C1E0C6F76B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Lacarrubba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F, et al. Line-field confocal optical coherence tomography in the treatment monitoring of actinic keratosis with tirbanibulin: A pilot study. J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Eur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Acad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 Dermatol </a:t>
            </a:r>
            <a:r>
              <a:rPr lang="en-GB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Venereol</a:t>
            </a:r>
            <a:r>
              <a:rPr lang="en-GB" sz="800">
                <a:solidFill>
                  <a:srgbClr val="FFFFFF">
                    <a:lumMod val="65000"/>
                  </a:srgbClr>
                </a:solidFill>
                <a:latin typeface="Arial"/>
              </a:rPr>
              <a:t>. 2023 Apr 27.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F379D5-B49F-69C1-021E-F1FA77E8A3B9}"/>
              </a:ext>
            </a:extLst>
          </p:cNvPr>
          <p:cNvSpPr txBox="1"/>
          <p:nvPr/>
        </p:nvSpPr>
        <p:spPr>
          <a:xfrm>
            <a:off x="7730144" y="5028786"/>
            <a:ext cx="3450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1600">
                <a:solidFill>
                  <a:srgbClr val="002855"/>
                </a:solidFill>
                <a:latin typeface="Arial"/>
              </a:rPr>
              <a:t>Aclaramiento completo</a:t>
            </a:r>
            <a:endParaRPr lang="es-ES" sz="1600">
              <a:solidFill>
                <a:srgbClr val="002855"/>
              </a:solidFill>
              <a:latin typeface="Signika-Light"/>
            </a:endParaRPr>
          </a:p>
        </p:txBody>
      </p:sp>
    </p:spTree>
    <p:extLst>
      <p:ext uri="{BB962C8B-B14F-4D97-AF65-F5344CB8AC3E}">
        <p14:creationId xmlns:p14="http://schemas.microsoft.com/office/powerpoint/2010/main" val="3458614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F31524-8EA5-43C9-1919-DE2873839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55717"/>
            <a:ext cx="10020767" cy="896579"/>
          </a:xfrm>
        </p:spPr>
        <p:txBody>
          <a:bodyPr/>
          <a:lstStyle/>
          <a:p>
            <a:r>
              <a:rPr lang="es-ES_tradnl"/>
              <a:t>CASO CLÍNICO 3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6EB0F-08FE-7AAA-8F7F-B488B55F13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613" y="1550531"/>
            <a:ext cx="10214641" cy="4135655"/>
          </a:xfrm>
        </p:spPr>
        <p:txBody>
          <a:bodyPr/>
          <a:lstStyle/>
          <a:p>
            <a:r>
              <a:rPr lang="es-ES" b="1"/>
              <a:t>Edad y sexo:</a:t>
            </a:r>
            <a:r>
              <a:rPr lang="es-ES"/>
              <a:t> hombre, 62 años</a:t>
            </a:r>
            <a:endParaRPr lang="es-ES" b="1"/>
          </a:p>
          <a:p>
            <a:r>
              <a:rPr lang="es-ES" b="1"/>
              <a:t>Historial clínico: </a:t>
            </a:r>
            <a:r>
              <a:rPr lang="es-ES"/>
              <a:t>historial de cáncer de piel</a:t>
            </a:r>
            <a:endParaRPr lang="es-ES" b="1"/>
          </a:p>
          <a:p>
            <a:r>
              <a:rPr lang="es-ES" b="1"/>
              <a:t>Localización de la/s lesión/es:</a:t>
            </a:r>
            <a:r>
              <a:rPr lang="es-ES"/>
              <a:t> frente</a:t>
            </a:r>
            <a:endParaRPr lang="es-ES" b="1"/>
          </a:p>
          <a:p>
            <a:r>
              <a:rPr lang="es-ES" b="1"/>
              <a:t>Fenotipo </a:t>
            </a:r>
            <a:r>
              <a:rPr lang="es-ES" b="1" err="1"/>
              <a:t>fitzpatrick</a:t>
            </a:r>
            <a:r>
              <a:rPr lang="es-ES" b="1"/>
              <a:t>: </a:t>
            </a:r>
            <a:r>
              <a:rPr lang="es-ES"/>
              <a:t>III</a:t>
            </a:r>
          </a:p>
          <a:p>
            <a:r>
              <a:rPr lang="es-ES" b="1"/>
              <a:t>Tratamientos previos: </a:t>
            </a:r>
            <a:r>
              <a:rPr lang="es-ES"/>
              <a:t>crioterapia, </a:t>
            </a:r>
            <a:r>
              <a:rPr lang="es-ES" err="1"/>
              <a:t>imiquimod</a:t>
            </a:r>
            <a:r>
              <a:rPr lang="es-ES"/>
              <a:t>, diclofenaco, terapia fotodinámica, otros.</a:t>
            </a:r>
          </a:p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D8FC90-CB0F-DF82-A1C9-8B577190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05233D-AECC-472F-A0E7-31258B161816}"/>
              </a:ext>
            </a:extLst>
          </p:cNvPr>
          <p:cNvSpPr txBox="1"/>
          <p:nvPr/>
        </p:nvSpPr>
        <p:spPr>
          <a:xfrm>
            <a:off x="455850" y="746260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2133" b="1">
                <a:solidFill>
                  <a:srgbClr val="6F6F6F"/>
                </a:solidFill>
                <a:latin typeface="Arial"/>
              </a:rPr>
              <a:t>Descripción del caso: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40948C-CB3A-E692-002D-A7D3EB8C9389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Kunstfeld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R; Previously treated actinic keratosis safely and effectively managed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 in six patients: real life experience in Austria. Poster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publicado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en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EADV 2022</a:t>
            </a:r>
          </a:p>
        </p:txBody>
      </p:sp>
    </p:spTree>
    <p:extLst>
      <p:ext uri="{BB962C8B-B14F-4D97-AF65-F5344CB8AC3E}">
        <p14:creationId xmlns:p14="http://schemas.microsoft.com/office/powerpoint/2010/main" val="290575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600"/>
              <a:t>¿Qué es el campo de cancerización?</a:t>
            </a:r>
            <a:endParaRPr lang="es-ES" sz="2600"/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E56CE297-371F-7FF0-25F6-99EBE2815770}"/>
              </a:ext>
            </a:extLst>
          </p:cNvPr>
          <p:cNvSpPr txBox="1">
            <a:spLocks/>
          </p:cNvSpPr>
          <p:nvPr/>
        </p:nvSpPr>
        <p:spPr>
          <a:xfrm>
            <a:off x="378885" y="1183553"/>
            <a:ext cx="11355239" cy="757556"/>
          </a:xfrm>
          <a:prstGeom prst="roundRect">
            <a:avLst/>
          </a:prstGeom>
          <a:solidFill>
            <a:srgbClr val="EAF4F3"/>
          </a:solidFill>
          <a:ln w="28575">
            <a:solidFill>
              <a:srgbClr val="B4E1D6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s-ES" sz="1400">
                <a:solidFill>
                  <a:srgbClr val="002855"/>
                </a:solidFill>
              </a:rPr>
              <a:t>Área de piel con daño actínico que puede estar rodeando a cada QA y que muestra las mismas alteraciones genéticas (potencial de desarrollar nuevas QA y CEIC). </a:t>
            </a: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8F68B22C-E63A-7701-5A8E-330352C3AB85}"/>
              </a:ext>
            </a:extLst>
          </p:cNvPr>
          <p:cNvSpPr txBox="1"/>
          <p:nvPr/>
        </p:nvSpPr>
        <p:spPr>
          <a:xfrm>
            <a:off x="3074904" y="2205868"/>
            <a:ext cx="20247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61648">
              <a:buClr>
                <a:srgbClr val="000000"/>
              </a:buClr>
              <a:buSzPct val="100000"/>
              <a:defRPr/>
            </a:pPr>
            <a:r>
              <a:rPr lang="es-ES" sz="2133" b="1">
                <a:solidFill>
                  <a:srgbClr val="376092"/>
                </a:solidFill>
                <a:latin typeface="Arial"/>
                <a:ea typeface="ＭＳ Ｐゴシック" charset="-128"/>
              </a:rPr>
              <a:t>QA Aisladas</a:t>
            </a:r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FF6E90CF-B795-AD65-C298-C6E57212AF09}"/>
              </a:ext>
            </a:extLst>
          </p:cNvPr>
          <p:cNvSpPr txBox="1"/>
          <p:nvPr/>
        </p:nvSpPr>
        <p:spPr>
          <a:xfrm>
            <a:off x="7881528" y="2276050"/>
            <a:ext cx="253342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61648">
              <a:buClr>
                <a:srgbClr val="000000"/>
              </a:buClr>
              <a:buSzPct val="100000"/>
            </a:pPr>
            <a:r>
              <a:rPr lang="es-ES" sz="1867" b="1">
                <a:solidFill>
                  <a:srgbClr val="376092"/>
                </a:solidFill>
                <a:latin typeface="Arial"/>
              </a:rPr>
              <a:t>Campo de Cancerización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D50C3F93-57E3-81C4-992D-7653934CAC65}"/>
              </a:ext>
            </a:extLst>
          </p:cNvPr>
          <p:cNvSpPr/>
          <p:nvPr/>
        </p:nvSpPr>
        <p:spPr>
          <a:xfrm rot="5400000">
            <a:off x="4026551" y="1343963"/>
            <a:ext cx="121416" cy="3086647"/>
          </a:xfrm>
          <a:prstGeom prst="leftBrace">
            <a:avLst>
              <a:gd name="adj1" fmla="val 147802"/>
              <a:gd name="adj2" fmla="val 50000"/>
            </a:avLst>
          </a:prstGeom>
          <a:ln>
            <a:solidFill>
              <a:srgbClr val="002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61648"/>
            <a:endParaRPr lang="es-ES" sz="2540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41FE0C4-0C7B-F530-8668-4C7B71834552}"/>
              </a:ext>
            </a:extLst>
          </p:cNvPr>
          <p:cNvSpPr/>
          <p:nvPr/>
        </p:nvSpPr>
        <p:spPr>
          <a:xfrm>
            <a:off x="1804269" y="6096482"/>
            <a:ext cx="85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s-ES_tradnl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CEIC, carcinoma epidermoide invasivo cutáneo; QA, Queratosis Actínica</a:t>
            </a:r>
            <a:b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Ferrándiz C et al. Spanish adaptation of the European guidelines for the evaluation and treatment of actinic keratosis. Actas Dermosifiliogr. 2014 May;105(4):378-93.</a:t>
            </a:r>
          </a:p>
        </p:txBody>
      </p:sp>
      <p:sp>
        <p:nvSpPr>
          <p:cNvPr id="4" name="CuadroTexto 4">
            <a:extLst>
              <a:ext uri="{FF2B5EF4-FFF2-40B4-BE49-F238E27FC236}">
                <a16:creationId xmlns:a16="http://schemas.microsoft.com/office/drawing/2014/main" id="{500E8FC2-DE1A-088B-AF06-2D9B0E24D528}"/>
              </a:ext>
            </a:extLst>
          </p:cNvPr>
          <p:cNvSpPr txBox="1"/>
          <p:nvPr/>
        </p:nvSpPr>
        <p:spPr>
          <a:xfrm>
            <a:off x="4151455" y="5660358"/>
            <a:ext cx="2753807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2133"/>
              </a:spcAft>
            </a:pPr>
            <a:r>
              <a:rPr lang="es-ES" sz="1000">
                <a:solidFill>
                  <a:srgbClr val="002855"/>
                </a:solidFill>
                <a:latin typeface="Arial"/>
              </a:rPr>
              <a:t>Conjunto de lesiones en un campo pequeño </a:t>
            </a:r>
            <a:endParaRPr lang="es-ES" sz="1000" baseline="30000">
              <a:solidFill>
                <a:srgbClr val="002855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CAF85A-BC13-7BE3-B042-6FB04BBC2806}"/>
              </a:ext>
            </a:extLst>
          </p:cNvPr>
          <p:cNvSpPr txBox="1"/>
          <p:nvPr/>
        </p:nvSpPr>
        <p:spPr>
          <a:xfrm>
            <a:off x="1295097" y="5692734"/>
            <a:ext cx="2342489" cy="308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2133"/>
              </a:spcAft>
            </a:pPr>
            <a:r>
              <a:rPr lang="es-ES_tradnl" sz="1600" baseline="30000">
                <a:solidFill>
                  <a:srgbClr val="002855"/>
                </a:solidFill>
                <a:latin typeface="Arial"/>
              </a:rPr>
              <a:t>Única lesión</a:t>
            </a:r>
            <a:endParaRPr lang="es-ES" sz="1600" baseline="30000">
              <a:solidFill>
                <a:srgbClr val="002855"/>
              </a:solidFill>
              <a:latin typeface="Arial"/>
            </a:endParaRPr>
          </a:p>
        </p:txBody>
      </p:sp>
      <p:sp>
        <p:nvSpPr>
          <p:cNvPr id="14" name="CuadroTexto 4">
            <a:extLst>
              <a:ext uri="{FF2B5EF4-FFF2-40B4-BE49-F238E27FC236}">
                <a16:creationId xmlns:a16="http://schemas.microsoft.com/office/drawing/2014/main" id="{9312CB6B-9740-E3C4-708F-7928893B3F34}"/>
              </a:ext>
            </a:extLst>
          </p:cNvPr>
          <p:cNvSpPr txBox="1"/>
          <p:nvPr/>
        </p:nvSpPr>
        <p:spPr>
          <a:xfrm>
            <a:off x="7722810" y="5674448"/>
            <a:ext cx="2753807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2133"/>
              </a:spcAft>
            </a:pPr>
            <a:r>
              <a:rPr lang="es-ES" sz="1000">
                <a:solidFill>
                  <a:srgbClr val="002855"/>
                </a:solidFill>
                <a:latin typeface="Arial"/>
              </a:rPr>
              <a:t>Área con múltiples lesiones </a:t>
            </a:r>
            <a:endParaRPr lang="es-ES" sz="1000" baseline="30000">
              <a:solidFill>
                <a:srgbClr val="002855"/>
              </a:solidFill>
              <a:latin typeface="Arial"/>
            </a:endParaRPr>
          </a:p>
        </p:txBody>
      </p:sp>
      <p:pic>
        <p:nvPicPr>
          <p:cNvPr id="1026" name="Picture 2" descr="Piedras en cantera - Photo Stock Art">
            <a:extLst>
              <a:ext uri="{FF2B5EF4-FFF2-40B4-BE49-F238E27FC236}">
                <a16:creationId xmlns:a16="http://schemas.microsoft.com/office/drawing/2014/main" id="{88441D58-5116-C0A8-ECDB-5426C747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23" y="3324521"/>
            <a:ext cx="3188872" cy="21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n el Valle de la Muerte descubre el misterio de las piedras que se mueven  solas">
            <a:extLst>
              <a:ext uri="{FF2B5EF4-FFF2-40B4-BE49-F238E27FC236}">
                <a16:creationId xmlns:a16="http://schemas.microsoft.com/office/drawing/2014/main" id="{A596E920-174C-0477-64F8-5AEAACB05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8722"/>
          <a:stretch/>
        </p:blipFill>
        <p:spPr bwMode="auto">
          <a:xfrm>
            <a:off x="1203965" y="3287083"/>
            <a:ext cx="2524756" cy="234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ADERNO DE GEOGRAFIA CANARIA: La Vegetación del Sahara y sus bordes.(II)">
            <a:extLst>
              <a:ext uri="{FF2B5EF4-FFF2-40B4-BE49-F238E27FC236}">
                <a16:creationId xmlns:a16="http://schemas.microsoft.com/office/drawing/2014/main" id="{07CC5343-A17A-CD7D-3F15-8B2FED76E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31" y="3166398"/>
            <a:ext cx="3242615" cy="243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16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754D8668-38DA-60C5-65AD-0A806BDDF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2" r="17342"/>
          <a:stretch/>
        </p:blipFill>
        <p:spPr>
          <a:xfrm>
            <a:off x="909776" y="1568422"/>
            <a:ext cx="3631561" cy="34357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69155BC-2D81-E387-0D15-8AD184C4A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5" r="10414"/>
          <a:stretch/>
        </p:blipFill>
        <p:spPr>
          <a:xfrm>
            <a:off x="7120436" y="1518106"/>
            <a:ext cx="4534587" cy="3435772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24A177C-8B05-8CB3-7FFD-EABAF362E454}"/>
              </a:ext>
            </a:extLst>
          </p:cNvPr>
          <p:cNvSpPr/>
          <p:nvPr/>
        </p:nvSpPr>
        <p:spPr>
          <a:xfrm>
            <a:off x="7388611" y="468969"/>
            <a:ext cx="2620355" cy="615553"/>
          </a:xfrm>
          <a:prstGeom prst="roundRect">
            <a:avLst/>
          </a:prstGeom>
          <a:solidFill>
            <a:srgbClr val="EAF4F3"/>
          </a:solidFill>
          <a:ln>
            <a:solidFill>
              <a:srgbClr val="EAF4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3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F52280-62D6-5186-25C1-B37A1D0529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C5F399-181C-2845-B27C-3530BC4F8EBB}"/>
              </a:ext>
            </a:extLst>
          </p:cNvPr>
          <p:cNvSpPr txBox="1"/>
          <p:nvPr/>
        </p:nvSpPr>
        <p:spPr>
          <a:xfrm>
            <a:off x="7388611" y="468969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>
                <a:solidFill>
                  <a:srgbClr val="002855"/>
                </a:solidFill>
                <a:latin typeface="Arial"/>
              </a:rPr>
              <a:t>Porcentaje de reducción de lesiones: 100%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67726F0-B262-7D0D-07EB-956C0E3B9853}"/>
              </a:ext>
            </a:extLst>
          </p:cNvPr>
          <p:cNvSpPr/>
          <p:nvPr/>
        </p:nvSpPr>
        <p:spPr>
          <a:xfrm>
            <a:off x="5194638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DF52BC-BFE4-9961-6EC9-98F0FC2C6652}"/>
              </a:ext>
            </a:extLst>
          </p:cNvPr>
          <p:cNvSpPr txBox="1"/>
          <p:nvPr/>
        </p:nvSpPr>
        <p:spPr>
          <a:xfrm>
            <a:off x="5147383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6D3E2979-E4BC-513E-E9DE-4886100AD3DF}"/>
              </a:ext>
            </a:extLst>
          </p:cNvPr>
          <p:cNvSpPr/>
          <p:nvPr/>
        </p:nvSpPr>
        <p:spPr>
          <a:xfrm>
            <a:off x="1090320" y="4667536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645CBFCC-AAB7-E6EB-0BBE-54CDA0D25EBF}"/>
              </a:ext>
            </a:extLst>
          </p:cNvPr>
          <p:cNvSpPr/>
          <p:nvPr/>
        </p:nvSpPr>
        <p:spPr>
          <a:xfrm>
            <a:off x="7120436" y="4586609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AD85BEF-AE8A-FB90-1739-CAFC29FA4B8A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Kunstfeld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R; Previously treated actinic keratosis safely and effectively managed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 in six patients: real life experience in Austria. Poster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publicado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en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EADV 2022</a:t>
            </a:r>
          </a:p>
        </p:txBody>
      </p:sp>
    </p:spTree>
    <p:extLst>
      <p:ext uri="{BB962C8B-B14F-4D97-AF65-F5344CB8AC3E}">
        <p14:creationId xmlns:p14="http://schemas.microsoft.com/office/powerpoint/2010/main" val="574540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3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F54DCAD-4814-887F-1BAE-40A03AA4C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6F4C215-0CDD-AF49-DD3B-8900CA2635EC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65242E3-33C9-D4A2-518A-84C1E0C6F76B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Kunstfeld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R; Previously treated actinic keratosis safely and effectively managed with tirbanibulin 1% ointment in six patients: real life experience in Austria. Poster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publicado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en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EADV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0D3118-CD38-D846-F89A-9FD214E117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87" r="15720"/>
          <a:stretch/>
        </p:blipFill>
        <p:spPr>
          <a:xfrm>
            <a:off x="3978091" y="1726533"/>
            <a:ext cx="3431293" cy="32330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4872C7-CAFC-9735-60AD-A50E4B11D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552" r="17342"/>
          <a:stretch/>
        </p:blipFill>
        <p:spPr>
          <a:xfrm>
            <a:off x="588063" y="1775916"/>
            <a:ext cx="3290117" cy="3112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92470D-9F57-BE09-7824-0DA12567CC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65" r="10414"/>
          <a:stretch/>
        </p:blipFill>
        <p:spPr>
          <a:xfrm>
            <a:off x="7495699" y="1775916"/>
            <a:ext cx="4108239" cy="31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7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7A3C-C891-5540-DA4B-C8F21749D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468BAD5-2C54-4D26-E998-3367BD272A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55717"/>
            <a:ext cx="10020767" cy="896579"/>
          </a:xfrm>
        </p:spPr>
        <p:txBody>
          <a:bodyPr/>
          <a:lstStyle/>
          <a:p>
            <a:r>
              <a:rPr lang="es-ES_tradnl"/>
              <a:t>CASO CLÍNICO 4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81B993-B495-F9CE-9314-9956DEEA37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613" y="1550531"/>
            <a:ext cx="10214641" cy="4135655"/>
          </a:xfrm>
        </p:spPr>
        <p:txBody>
          <a:bodyPr/>
          <a:lstStyle/>
          <a:p>
            <a:r>
              <a:rPr lang="es-ES" b="1"/>
              <a:t>Edad y sexo:</a:t>
            </a:r>
            <a:r>
              <a:rPr lang="es-ES"/>
              <a:t> hombre, 78 años</a:t>
            </a:r>
            <a:endParaRPr lang="es-ES" b="1"/>
          </a:p>
          <a:p>
            <a:r>
              <a:rPr lang="es-ES" b="1"/>
              <a:t>Historial clínico: </a:t>
            </a:r>
            <a:r>
              <a:rPr lang="es-ES"/>
              <a:t>diabetes y EPOC. Hace 3 años, le extirparon un carcinoma de células escamosas de sus extremidades inferiores.</a:t>
            </a:r>
          </a:p>
          <a:p>
            <a:r>
              <a:rPr lang="es-ES" b="1"/>
              <a:t>Localización de la/s lesión/es:</a:t>
            </a:r>
            <a:r>
              <a:rPr lang="es-ES"/>
              <a:t> cuero cabelludo</a:t>
            </a:r>
            <a:endParaRPr lang="es-ES" b="1"/>
          </a:p>
          <a:p>
            <a:r>
              <a:rPr lang="es-ES" b="1"/>
              <a:t>Fenotipo </a:t>
            </a:r>
            <a:r>
              <a:rPr lang="es-ES" b="1" err="1"/>
              <a:t>fitzpatrick</a:t>
            </a:r>
            <a:r>
              <a:rPr lang="es-ES" b="1"/>
              <a:t>: </a:t>
            </a:r>
            <a:r>
              <a:rPr lang="es-ES"/>
              <a:t>----</a:t>
            </a:r>
            <a:endParaRPr lang="es-ES" sz="1467"/>
          </a:p>
          <a:p>
            <a:r>
              <a:rPr lang="es-ES" b="1"/>
              <a:t>Tratamientos previos: </a:t>
            </a:r>
            <a:r>
              <a:rPr lang="es-ES"/>
              <a:t>no se habían aplicado tratamientos previos en la zona afectada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8D8300-F11F-E9FA-65A0-1395FBBC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ADD56A-25F0-05B0-E63C-BCEC431652A2}"/>
              </a:ext>
            </a:extLst>
          </p:cNvPr>
          <p:cNvSpPr txBox="1"/>
          <p:nvPr/>
        </p:nvSpPr>
        <p:spPr>
          <a:xfrm>
            <a:off x="455850" y="746260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2133" b="1">
                <a:solidFill>
                  <a:srgbClr val="6F6F6F"/>
                </a:solidFill>
                <a:latin typeface="Arial"/>
              </a:rPr>
              <a:t>Descripción del caso: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EDD860-792E-E25D-376F-AD472BC8E6AC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Fidanzi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C, Bevilacqua M, Salvia G, Romanelli M,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Janowska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and solar lentigo clearance: an aesthetically pleasing side effect? Int J Dermatol. 2024 Apr;63(4):528-529.</a:t>
            </a:r>
          </a:p>
        </p:txBody>
      </p:sp>
    </p:spTree>
    <p:extLst>
      <p:ext uri="{BB962C8B-B14F-4D97-AF65-F5344CB8AC3E}">
        <p14:creationId xmlns:p14="http://schemas.microsoft.com/office/powerpoint/2010/main" val="1885364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39AFE-F9E2-D5D0-2A0B-139A56FA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tails are in the caption following the image">
            <a:extLst>
              <a:ext uri="{FF2B5EF4-FFF2-40B4-BE49-F238E27FC236}">
                <a16:creationId xmlns:a16="http://schemas.microsoft.com/office/drawing/2014/main" id="{C6F3D9EC-870E-2F56-3F0F-C500833C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48568" r="154" b="1"/>
          <a:stretch/>
        </p:blipFill>
        <p:spPr bwMode="auto">
          <a:xfrm>
            <a:off x="6994930" y="1499525"/>
            <a:ext cx="3533573" cy="35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etails are in the caption following the image">
            <a:extLst>
              <a:ext uri="{FF2B5EF4-FFF2-40B4-BE49-F238E27FC236}">
                <a16:creationId xmlns:a16="http://schemas.microsoft.com/office/drawing/2014/main" id="{E21B7AEC-634A-6170-6FE0-F4F8D620D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2" b="51476"/>
          <a:stretch/>
        </p:blipFill>
        <p:spPr bwMode="auto">
          <a:xfrm>
            <a:off x="1255006" y="1488697"/>
            <a:ext cx="3453161" cy="35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A655434-86D1-F877-38B4-8981B2AFD8B7}"/>
              </a:ext>
            </a:extLst>
          </p:cNvPr>
          <p:cNvSpPr/>
          <p:nvPr/>
        </p:nvSpPr>
        <p:spPr>
          <a:xfrm>
            <a:off x="7388611" y="468969"/>
            <a:ext cx="2620355" cy="615553"/>
          </a:xfrm>
          <a:prstGeom prst="roundRect">
            <a:avLst/>
          </a:prstGeom>
          <a:solidFill>
            <a:srgbClr val="EAF4F3"/>
          </a:solidFill>
          <a:ln>
            <a:solidFill>
              <a:srgbClr val="EAF4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00F739A-D566-5F22-021D-CC2B6BBA1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4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10BA82-70F1-4FB2-594A-B67C660424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5E73E2C-B15E-0FBC-F502-A0FE43BD9D6C}"/>
              </a:ext>
            </a:extLst>
          </p:cNvPr>
          <p:cNvSpPr txBox="1"/>
          <p:nvPr/>
        </p:nvSpPr>
        <p:spPr>
          <a:xfrm>
            <a:off x="7388611" y="468969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/>
            <a:r>
              <a:rPr lang="es-ES_tradnl" sz="1600" b="1">
                <a:solidFill>
                  <a:srgbClr val="002855"/>
                </a:solidFill>
                <a:latin typeface="Arial"/>
              </a:rPr>
              <a:t>Porcentaje de reducción de lesiones: 100%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47A4EAB-2AEC-8F5A-50E4-FDD7B1E7814C}"/>
              </a:ext>
            </a:extLst>
          </p:cNvPr>
          <p:cNvSpPr/>
          <p:nvPr/>
        </p:nvSpPr>
        <p:spPr>
          <a:xfrm>
            <a:off x="5194638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297C4E-9761-0CC3-FFF2-C98A20E29C60}"/>
              </a:ext>
            </a:extLst>
          </p:cNvPr>
          <p:cNvSpPr txBox="1"/>
          <p:nvPr/>
        </p:nvSpPr>
        <p:spPr>
          <a:xfrm>
            <a:off x="5147383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87720E00-308E-A903-2E16-3CB2EA9C1866}"/>
              </a:ext>
            </a:extLst>
          </p:cNvPr>
          <p:cNvSpPr/>
          <p:nvPr/>
        </p:nvSpPr>
        <p:spPr>
          <a:xfrm>
            <a:off x="1346352" y="4667536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E7A01452-43E7-5AE2-56ED-0B19DE6EE22B}"/>
              </a:ext>
            </a:extLst>
          </p:cNvPr>
          <p:cNvSpPr/>
          <p:nvPr/>
        </p:nvSpPr>
        <p:spPr>
          <a:xfrm>
            <a:off x="7120436" y="4586609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60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8BC2E1A-334D-C084-A2FD-B4023002597D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Fidanzi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C, Bevilacqua M, Salvia G, Romanelli M,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Janowska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and solar lentigo clearance: an aesthetically pleasing side effect? Int J Dermatol. 2024 Apr;63(4):528-529.</a:t>
            </a:r>
          </a:p>
        </p:txBody>
      </p:sp>
    </p:spTree>
    <p:extLst>
      <p:ext uri="{BB962C8B-B14F-4D97-AF65-F5344CB8AC3E}">
        <p14:creationId xmlns:p14="http://schemas.microsoft.com/office/powerpoint/2010/main" val="42733914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08D7D-2389-10CC-C483-F982F28B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66C5322-5378-F2A9-B5D8-87D13F01B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4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E10A76B-6B3C-2D97-D60D-F8428C67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1411ECB2-9A57-D421-2F9F-FD49AB7CC167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A0DD14BD-F77C-B61E-DFED-8C0B00014CD4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Fidanzi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C, Bevilacqua M, Salvia G, Romanelli M,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Janowska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and solar lentigo clearance: an aesthetically pleasing side effect? Int J Dermatol. 2024 Apr;63(4):528-529.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2D5395B-AEE6-DC86-801D-074F039605C4}"/>
              </a:ext>
            </a:extLst>
          </p:cNvPr>
          <p:cNvGrpSpPr/>
          <p:nvPr/>
        </p:nvGrpSpPr>
        <p:grpSpPr>
          <a:xfrm>
            <a:off x="683164" y="1555613"/>
            <a:ext cx="10497521" cy="2742583"/>
            <a:chOff x="512372" y="1166709"/>
            <a:chExt cx="7873141" cy="2056937"/>
          </a:xfrm>
        </p:grpSpPr>
        <p:pic>
          <p:nvPicPr>
            <p:cNvPr id="7" name="Picture 2" descr="Details are in the caption following the image">
              <a:extLst>
                <a:ext uri="{FF2B5EF4-FFF2-40B4-BE49-F238E27FC236}">
                  <a16:creationId xmlns:a16="http://schemas.microsoft.com/office/drawing/2014/main" id="{6862D84D-89EF-D2F5-08A4-083ED4F4EF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76"/>
            <a:stretch/>
          </p:blipFill>
          <p:spPr bwMode="auto">
            <a:xfrm>
              <a:off x="512372" y="1173304"/>
              <a:ext cx="3927893" cy="203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etails are in the caption following the image">
              <a:extLst>
                <a:ext uri="{FF2B5EF4-FFF2-40B4-BE49-F238E27FC236}">
                  <a16:creationId xmlns:a16="http://schemas.microsoft.com/office/drawing/2014/main" id="{61F1812D-23C6-9859-81BF-67CFC6E37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58" b="-344"/>
            <a:stretch/>
          </p:blipFill>
          <p:spPr bwMode="auto">
            <a:xfrm>
              <a:off x="4440265" y="1166709"/>
              <a:ext cx="3945248" cy="205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3444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7A617-56FE-0754-1E05-634F6E972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47AC296-F301-4B55-6FFF-546ABA808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2" t="51384" b="1354"/>
          <a:stretch/>
        </p:blipFill>
        <p:spPr bwMode="auto">
          <a:xfrm>
            <a:off x="6939631" y="1494112"/>
            <a:ext cx="4348224" cy="35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382A33-2DAA-ED21-5B56-A704F32B5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1" b="52737"/>
          <a:stretch/>
        </p:blipFill>
        <p:spPr bwMode="auto">
          <a:xfrm>
            <a:off x="617119" y="1473598"/>
            <a:ext cx="4187356" cy="35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17B381B-D471-39B8-828C-560750DFCF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5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CB8988-71EC-105A-5163-D58FF29821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23436A2-1B0D-8177-4163-40E0F095DEDE}"/>
              </a:ext>
            </a:extLst>
          </p:cNvPr>
          <p:cNvSpPr/>
          <p:nvPr/>
        </p:nvSpPr>
        <p:spPr>
          <a:xfrm>
            <a:off x="5194638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5EB893-A130-E329-D4D3-1882A053115B}"/>
              </a:ext>
            </a:extLst>
          </p:cNvPr>
          <p:cNvSpPr txBox="1"/>
          <p:nvPr/>
        </p:nvSpPr>
        <p:spPr>
          <a:xfrm>
            <a:off x="5147383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CE74FADD-F41A-EA9D-C2A2-F5BB169E75AC}"/>
              </a:ext>
            </a:extLst>
          </p:cNvPr>
          <p:cNvSpPr/>
          <p:nvPr/>
        </p:nvSpPr>
        <p:spPr>
          <a:xfrm>
            <a:off x="3425397" y="1673350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979F10DE-5269-B2C2-873E-40383581CF3F}"/>
              </a:ext>
            </a:extLst>
          </p:cNvPr>
          <p:cNvSpPr/>
          <p:nvPr/>
        </p:nvSpPr>
        <p:spPr>
          <a:xfrm>
            <a:off x="10029547" y="1610509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E9613B5-6CA8-2459-790E-E767DE521AF7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72B8277-47C8-6C93-E6A9-A3559B135C62}"/>
              </a:ext>
            </a:extLst>
          </p:cNvPr>
          <p:cNvSpPr/>
          <p:nvPr/>
        </p:nvSpPr>
        <p:spPr>
          <a:xfrm>
            <a:off x="6804636" y="1411215"/>
            <a:ext cx="4483219" cy="141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975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172B-8FF5-ADCD-51B5-A2375CAD9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FA65B3D-A641-3F69-1D35-DD39265B3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5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8429A42-F530-F60E-82EF-71ED0A13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5E220DC8-C875-A9AA-A356-6F2D2EAC5649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6172292-6BAB-BE60-4875-103A26857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9" b="52737"/>
          <a:stretch/>
        </p:blipFill>
        <p:spPr bwMode="auto">
          <a:xfrm>
            <a:off x="617121" y="1473599"/>
            <a:ext cx="2648124" cy="22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AD3C38-B9BE-9752-4E1A-B39E66CD1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4" r="51486" b="1354"/>
          <a:stretch/>
        </p:blipFill>
        <p:spPr bwMode="auto">
          <a:xfrm>
            <a:off x="6139719" y="1463943"/>
            <a:ext cx="2595207" cy="22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481D104-7DA5-6571-11FB-FD8665846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2287" b="52737"/>
          <a:stretch/>
        </p:blipFill>
        <p:spPr bwMode="auto">
          <a:xfrm>
            <a:off x="3337299" y="1473824"/>
            <a:ext cx="2648124" cy="22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AC1862-F408-AA92-C9FF-9D677D1E7894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0B7A67D-7CE3-B482-90EF-658DAC688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 t="51384" b="1354"/>
          <a:stretch/>
        </p:blipFill>
        <p:spPr bwMode="auto">
          <a:xfrm>
            <a:off x="8861187" y="1496289"/>
            <a:ext cx="2629273" cy="22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E95C2FB-E868-28AA-C626-EA35D9975C1F}"/>
              </a:ext>
            </a:extLst>
          </p:cNvPr>
          <p:cNvGrpSpPr/>
          <p:nvPr/>
        </p:nvGrpSpPr>
        <p:grpSpPr>
          <a:xfrm>
            <a:off x="2059317" y="4436527"/>
            <a:ext cx="8073365" cy="748121"/>
            <a:chOff x="1913020" y="4535905"/>
            <a:chExt cx="8460343" cy="858152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4001667A-C31E-62B1-1A7F-8E83938C3299}"/>
                </a:ext>
              </a:extLst>
            </p:cNvPr>
            <p:cNvSpPr/>
            <p:nvPr/>
          </p:nvSpPr>
          <p:spPr>
            <a:xfrm>
              <a:off x="1913020" y="4535905"/>
              <a:ext cx="8381532" cy="858152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A15FF1A-EE11-2DFF-4FE3-CD374E7224D2}"/>
                </a:ext>
              </a:extLst>
            </p:cNvPr>
            <p:cNvSpPr txBox="1"/>
            <p:nvPr/>
          </p:nvSpPr>
          <p:spPr>
            <a:xfrm>
              <a:off x="2062659" y="4668096"/>
              <a:ext cx="83107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>
                  <a:solidFill>
                    <a:srgbClr val="002060"/>
                  </a:solidFill>
                </a:rPr>
                <a:t>Se muestra la presencia de </a:t>
              </a:r>
              <a:r>
                <a:rPr lang="es-ES" sz="1400" b="1">
                  <a:solidFill>
                    <a:srgbClr val="002060"/>
                  </a:solidFill>
                </a:rPr>
                <a:t>descamación e irritación</a:t>
              </a:r>
              <a:r>
                <a:rPr lang="es-ES" sz="1400">
                  <a:solidFill>
                    <a:srgbClr val="002060"/>
                  </a:solidFill>
                </a:rPr>
                <a:t> en la </a:t>
              </a:r>
              <a:r>
                <a:rPr lang="es-ES" sz="1400" u="sng">
                  <a:solidFill>
                    <a:srgbClr val="002060"/>
                  </a:solidFill>
                </a:rPr>
                <a:t>etapa inicial </a:t>
              </a:r>
              <a:r>
                <a:rPr lang="es-ES" sz="1400">
                  <a:solidFill>
                    <a:srgbClr val="002060"/>
                  </a:solidFill>
                </a:rPr>
                <a:t>así como la </a:t>
              </a:r>
              <a:r>
                <a:rPr lang="es-ES" sz="1400" b="1">
                  <a:solidFill>
                    <a:srgbClr val="002060"/>
                  </a:solidFill>
                </a:rPr>
                <a:t>resolución</a:t>
              </a:r>
              <a:r>
                <a:rPr lang="es-ES" sz="1400">
                  <a:solidFill>
                    <a:srgbClr val="002060"/>
                  </a:solidFill>
                </a:rPr>
                <a:t> </a:t>
              </a:r>
              <a:r>
                <a:rPr lang="es-ES" sz="1400" u="sng">
                  <a:solidFill>
                    <a:srgbClr val="002060"/>
                  </a:solidFill>
                </a:rPr>
                <a:t>al final del tratamiento</a:t>
              </a:r>
              <a:r>
                <a:rPr lang="es-ES" sz="140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2634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1A605-830F-90E8-2BE5-381206C7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F3208E3-9A5B-F6C2-74D9-3F151A92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13" r="52398" b="52257"/>
          <a:stretch/>
        </p:blipFill>
        <p:spPr bwMode="auto">
          <a:xfrm>
            <a:off x="1060388" y="1420108"/>
            <a:ext cx="3968818" cy="36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D778706-A30C-C552-5DFE-A8F756C71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50547" b="2033"/>
          <a:stretch/>
        </p:blipFill>
        <p:spPr bwMode="auto">
          <a:xfrm>
            <a:off x="7122695" y="1696453"/>
            <a:ext cx="3986609" cy="33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83231EE-B1A8-74E0-B297-6EF8225371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6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929BCD-357C-1169-71A8-38250DE504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E29FA1A-C061-6B3A-E941-2D855ED43C34}"/>
              </a:ext>
            </a:extLst>
          </p:cNvPr>
          <p:cNvSpPr/>
          <p:nvPr/>
        </p:nvSpPr>
        <p:spPr>
          <a:xfrm>
            <a:off x="5351051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0FE343-59DE-7FA0-AAAF-7BCEE5AAE724}"/>
              </a:ext>
            </a:extLst>
          </p:cNvPr>
          <p:cNvSpPr txBox="1"/>
          <p:nvPr/>
        </p:nvSpPr>
        <p:spPr>
          <a:xfrm>
            <a:off x="5303796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5C042306-A968-D0FD-C4F9-D8C209D3B3DE}"/>
              </a:ext>
            </a:extLst>
          </p:cNvPr>
          <p:cNvSpPr/>
          <p:nvPr/>
        </p:nvSpPr>
        <p:spPr>
          <a:xfrm>
            <a:off x="1406273" y="1888212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B76F57B4-F835-F501-8C3A-0B4A6AF4225F}"/>
              </a:ext>
            </a:extLst>
          </p:cNvPr>
          <p:cNvSpPr/>
          <p:nvPr/>
        </p:nvSpPr>
        <p:spPr>
          <a:xfrm>
            <a:off x="7673808" y="1886519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1BC832-8650-3B8E-9690-6D5D4EC7C7A2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</p:spTree>
    <p:extLst>
      <p:ext uri="{BB962C8B-B14F-4D97-AF65-F5344CB8AC3E}">
        <p14:creationId xmlns:p14="http://schemas.microsoft.com/office/powerpoint/2010/main" val="12585359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DBB21-DA91-3551-A0A3-119A45FFF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EA3D4EF-A263-FC29-57A0-FE7AA9002C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6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349758F-8D85-4371-DF98-41833850E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377AE670-E99F-3546-E8AA-4A472BFAC4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145312"/>
              </p:ext>
            </p:extLst>
          </p:nvPr>
        </p:nvGraphicFramePr>
        <p:xfrm>
          <a:off x="653477" y="1515703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4683CA5A-38E2-C20C-216E-2C43BC42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7" t="-2913" b="52926"/>
          <a:stretch/>
        </p:blipFill>
        <p:spPr bwMode="auto">
          <a:xfrm>
            <a:off x="3388998" y="1883666"/>
            <a:ext cx="2879456" cy="25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928A1A9-D9E8-C87E-BA77-99F931442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7" t="50995" b="1665"/>
          <a:stretch/>
        </p:blipFill>
        <p:spPr bwMode="auto">
          <a:xfrm>
            <a:off x="8999619" y="2089507"/>
            <a:ext cx="2750066" cy="23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7AEA6B-C6A6-E0DA-E118-2C6A848129AF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0B82B87-7EC3-3637-EF7E-FC2F7EFF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9" r="52302" b="52547"/>
          <a:stretch/>
        </p:blipFill>
        <p:spPr bwMode="auto">
          <a:xfrm>
            <a:off x="665509" y="1974697"/>
            <a:ext cx="2723488" cy="24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1391052-2EE0-2ED6-D0F1-53C7A4425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4" r="52665" b="1280"/>
          <a:stretch/>
        </p:blipFill>
        <p:spPr bwMode="auto">
          <a:xfrm>
            <a:off x="6172137" y="2074171"/>
            <a:ext cx="2827482" cy="23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13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A63F5-D864-3AC3-B636-6D530E5D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CA1F882-A65E-7BBC-2E98-D03CE942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9" t="50644" r="1" b="1"/>
          <a:stretch/>
        </p:blipFill>
        <p:spPr bwMode="auto">
          <a:xfrm>
            <a:off x="7183334" y="1732547"/>
            <a:ext cx="3992649" cy="34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6D2E232-C087-BCCD-179D-4B0F3AFAB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4" r="53365" b="53614"/>
          <a:stretch/>
        </p:blipFill>
        <p:spPr bwMode="auto">
          <a:xfrm>
            <a:off x="1041982" y="1680675"/>
            <a:ext cx="4168174" cy="34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65B45F1-01F9-647E-3F0E-13C182542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7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74AA74-7447-ED1B-07CA-0871AC959B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E3843AC-03C4-6DF7-6ECD-0B3589C42265}"/>
              </a:ext>
            </a:extLst>
          </p:cNvPr>
          <p:cNvSpPr/>
          <p:nvPr/>
        </p:nvSpPr>
        <p:spPr>
          <a:xfrm>
            <a:off x="5459814" y="3350694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E8434A"/>
              </a:solidFill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545F1C-ADD9-EB91-6E89-6051559E8E45}"/>
              </a:ext>
            </a:extLst>
          </p:cNvPr>
          <p:cNvSpPr txBox="1"/>
          <p:nvPr/>
        </p:nvSpPr>
        <p:spPr>
          <a:xfrm>
            <a:off x="5412559" y="2424534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ES_tradnl" sz="1600" b="1" err="1">
                <a:solidFill>
                  <a:srgbClr val="002855"/>
                </a:solidFill>
                <a:latin typeface="Arial"/>
              </a:rPr>
              <a:t>Tirbanibulina</a:t>
            </a:r>
            <a:r>
              <a:rPr lang="es-ES_tradnl" sz="1600" b="1">
                <a:solidFill>
                  <a:srgbClr val="002855"/>
                </a:solidFill>
                <a:latin typeface="Arial"/>
              </a:rPr>
              <a:t> 1% (5 días de tratamiento)</a:t>
            </a:r>
            <a:endParaRPr lang="es-ES" sz="1600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id="{809F07BF-555F-CDEB-DFE2-EBEA22642F45}"/>
              </a:ext>
            </a:extLst>
          </p:cNvPr>
          <p:cNvSpPr/>
          <p:nvPr/>
        </p:nvSpPr>
        <p:spPr>
          <a:xfrm>
            <a:off x="1210844" y="4752390"/>
            <a:ext cx="1091952" cy="2863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BD201AEB-D449-F256-07C5-6CFF7260EF02}"/>
              </a:ext>
            </a:extLst>
          </p:cNvPr>
          <p:cNvSpPr/>
          <p:nvPr/>
        </p:nvSpPr>
        <p:spPr>
          <a:xfrm>
            <a:off x="7391377" y="4750696"/>
            <a:ext cx="1091952" cy="2880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 defTabSz="1219170">
              <a:spcBef>
                <a:spcPts val="1333"/>
              </a:spcBef>
            </a:pPr>
            <a:r>
              <a:rPr lang="es-ES_tradnl" sz="1333" b="1">
                <a:solidFill>
                  <a:srgbClr val="002855"/>
                </a:solidFill>
                <a:latin typeface="Arial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rgbClr val="0028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FE57F62-B14B-8ACF-661B-C99D7CAC7BBC}"/>
              </a:ext>
            </a:extLst>
          </p:cNvPr>
          <p:cNvSpPr/>
          <p:nvPr/>
        </p:nvSpPr>
        <p:spPr>
          <a:xfrm>
            <a:off x="8902900" y="1963119"/>
            <a:ext cx="1301857" cy="557939"/>
          </a:xfrm>
          <a:prstGeom prst="rect">
            <a:avLst/>
          </a:prstGeom>
          <a:solidFill>
            <a:srgbClr val="040404"/>
          </a:solidFill>
          <a:ln>
            <a:solidFill>
              <a:srgbClr val="040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1B0CB43-BEAC-F842-7790-94331C09FD3E}"/>
              </a:ext>
            </a:extLst>
          </p:cNvPr>
          <p:cNvSpPr/>
          <p:nvPr/>
        </p:nvSpPr>
        <p:spPr>
          <a:xfrm>
            <a:off x="2302796" y="3247928"/>
            <a:ext cx="836736" cy="233707"/>
          </a:xfrm>
          <a:prstGeom prst="rect">
            <a:avLst/>
          </a:prstGeom>
          <a:solidFill>
            <a:srgbClr val="040404"/>
          </a:solidFill>
          <a:ln>
            <a:solidFill>
              <a:srgbClr val="040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25FA2C-40FB-DF82-D73D-9C2038C0AC6B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</p:spTree>
    <p:extLst>
      <p:ext uri="{BB962C8B-B14F-4D97-AF65-F5344CB8AC3E}">
        <p14:creationId xmlns:p14="http://schemas.microsoft.com/office/powerpoint/2010/main" val="26461224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4DF00B35-814D-3BA2-3E06-5AE3A4C86259}"/>
              </a:ext>
            </a:extLst>
          </p:cNvPr>
          <p:cNvSpPr txBox="1">
            <a:spLocks/>
          </p:cNvSpPr>
          <p:nvPr/>
        </p:nvSpPr>
        <p:spPr>
          <a:xfrm>
            <a:off x="432001" y="352892"/>
            <a:ext cx="5849270" cy="858562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63D42"/>
                </a:solidFill>
              </a:rPr>
              <a:t>La </a:t>
            </a:r>
            <a:r>
              <a:rPr lang="en-US" sz="2600" b="1" err="1">
                <a:solidFill>
                  <a:srgbClr val="E63D42"/>
                </a:solidFill>
              </a:rPr>
              <a:t>eficacia</a:t>
            </a:r>
            <a:r>
              <a:rPr lang="en-US" sz="2600" b="1">
                <a:solidFill>
                  <a:srgbClr val="E63D42"/>
                </a:solidFill>
              </a:rPr>
              <a:t> </a:t>
            </a:r>
            <a:r>
              <a:rPr lang="en-US" sz="2600" b="1" err="1">
                <a:solidFill>
                  <a:srgbClr val="E63D42"/>
                </a:solidFill>
              </a:rPr>
              <a:t>depende</a:t>
            </a:r>
            <a:r>
              <a:rPr lang="en-US" sz="2600" b="1">
                <a:solidFill>
                  <a:srgbClr val="E63D42"/>
                </a:solidFill>
              </a:rPr>
              <a:t> del </a:t>
            </a:r>
            <a:r>
              <a:rPr lang="en-US" sz="2600" b="1" err="1">
                <a:solidFill>
                  <a:srgbClr val="E63D42"/>
                </a:solidFill>
              </a:rPr>
              <a:t>área</a:t>
            </a:r>
            <a:endParaRPr lang="en-US" sz="2600" b="1">
              <a:solidFill>
                <a:srgbClr val="E63D42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2060"/>
                </a:solidFill>
              </a:rPr>
              <a:t>90% de </a:t>
            </a:r>
            <a:r>
              <a:rPr lang="en-US" sz="2400" b="1" err="1">
                <a:solidFill>
                  <a:srgbClr val="002060"/>
                </a:solidFill>
              </a:rPr>
              <a:t>aclaramiento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0" name="TextBox 42">
            <a:extLst>
              <a:ext uri="{FF2B5EF4-FFF2-40B4-BE49-F238E27FC236}">
                <a16:creationId xmlns:a16="http://schemas.microsoft.com/office/drawing/2014/main" id="{38D3C4E4-F5A0-9841-5D75-73E353F73714}"/>
              </a:ext>
            </a:extLst>
          </p:cNvPr>
          <p:cNvSpPr txBox="1"/>
          <p:nvPr/>
        </p:nvSpPr>
        <p:spPr>
          <a:xfrm>
            <a:off x="432000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CA04C85B-EC96-646A-99B0-784AE70CAF0D}"/>
              </a:ext>
            </a:extLst>
          </p:cNvPr>
          <p:cNvSpPr txBox="1"/>
          <p:nvPr/>
        </p:nvSpPr>
        <p:spPr>
          <a:xfrm>
            <a:off x="4337780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85CABDEB-A565-8253-8BF0-B1F8336B090B}"/>
              </a:ext>
            </a:extLst>
          </p:cNvPr>
          <p:cNvSpPr txBox="1"/>
          <p:nvPr/>
        </p:nvSpPr>
        <p:spPr>
          <a:xfrm>
            <a:off x="8243559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17" name="Textfeld 36">
            <a:extLst>
              <a:ext uri="{FF2B5EF4-FFF2-40B4-BE49-F238E27FC236}">
                <a16:creationId xmlns:a16="http://schemas.microsoft.com/office/drawing/2014/main" id="{210D43C8-F8B9-BFCD-A4EF-48F5A2FD00DA}"/>
              </a:ext>
            </a:extLst>
          </p:cNvPr>
          <p:cNvSpPr txBox="1"/>
          <p:nvPr/>
        </p:nvSpPr>
        <p:spPr>
          <a:xfrm>
            <a:off x="451412" y="4743838"/>
            <a:ext cx="3561787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1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 en 25 cm</a:t>
            </a:r>
            <a:r>
              <a:rPr lang="de-DE" sz="1867" baseline="30000">
                <a:solidFill>
                  <a:srgbClr val="002855"/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90%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0.9</a:t>
            </a:r>
            <a:r>
              <a:rPr lang="de-DE" sz="1867" baseline="30000">
                <a:solidFill>
                  <a:srgbClr val="002855"/>
                </a:solidFill>
                <a:latin typeface="Arial"/>
              </a:rPr>
              <a:t>1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/>
                </a:solidFill>
                <a:latin typeface="Arial"/>
              </a:rPr>
              <a:t>90% </a:t>
            </a:r>
            <a:r>
              <a:rPr lang="de-DE" sz="1867" b="1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18" name="Textfeld 36">
            <a:extLst>
              <a:ext uri="{FF2B5EF4-FFF2-40B4-BE49-F238E27FC236}">
                <a16:creationId xmlns:a16="http://schemas.microsoft.com/office/drawing/2014/main" id="{B67917E3-6821-6C94-739B-CB40C4FFA0B7}"/>
              </a:ext>
            </a:extLst>
          </p:cNvPr>
          <p:cNvSpPr txBox="1"/>
          <p:nvPr/>
        </p:nvSpPr>
        <p:spPr>
          <a:xfrm>
            <a:off x="4352080" y="4743838"/>
            <a:ext cx="3566899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5 </a:t>
            </a:r>
            <a:r>
              <a:rPr lang="de-DE" sz="1867" dirty="0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 en 25 cm</a:t>
            </a:r>
            <a:r>
              <a:rPr lang="de-DE" sz="1867" baseline="30000" dirty="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90% </a:t>
            </a:r>
            <a:r>
              <a:rPr lang="de-DE" sz="1867" dirty="0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 dirty="0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dirty="0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 dirty="0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0.9</a:t>
            </a:r>
            <a:r>
              <a:rPr lang="de-DE" sz="1867" baseline="30000" dirty="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 dirty="0">
                <a:solidFill>
                  <a:srgbClr val="002855">
                    <a:lumMod val="75000"/>
                  </a:srgbClr>
                </a:solidFill>
                <a:latin typeface="Arial"/>
              </a:rPr>
              <a:t>59% </a:t>
            </a:r>
            <a:r>
              <a:rPr lang="de-DE" sz="1867" b="1" dirty="0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 dirty="0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9" name="Textfeld 36">
            <a:extLst>
              <a:ext uri="{FF2B5EF4-FFF2-40B4-BE49-F238E27FC236}">
                <a16:creationId xmlns:a16="http://schemas.microsoft.com/office/drawing/2014/main" id="{0E59059E-D755-96F7-7889-2C3899D8F9DE}"/>
              </a:ext>
            </a:extLst>
          </p:cNvPr>
          <p:cNvSpPr txBox="1"/>
          <p:nvPr/>
        </p:nvSpPr>
        <p:spPr>
          <a:xfrm>
            <a:off x="8264324" y="4743838"/>
            <a:ext cx="3560435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20 </a:t>
            </a:r>
            <a:r>
              <a:rPr lang="de-DE" sz="1867" dirty="0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 en 100 cm</a:t>
            </a:r>
            <a:r>
              <a:rPr lang="de-DE" sz="1867" baseline="30000" dirty="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90% </a:t>
            </a:r>
            <a:r>
              <a:rPr lang="de-DE" sz="1867" dirty="0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 dirty="0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dirty="0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 dirty="0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0.9</a:t>
            </a:r>
            <a:r>
              <a:rPr lang="de-DE" sz="1867" baseline="30000" dirty="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 dirty="0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 dirty="0">
                <a:solidFill>
                  <a:srgbClr val="002855">
                    <a:lumMod val="75000"/>
                  </a:srgbClr>
                </a:solidFill>
                <a:latin typeface="Arial"/>
              </a:rPr>
              <a:t>12% </a:t>
            </a:r>
            <a:r>
              <a:rPr lang="de-DE" sz="1867" b="1" dirty="0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 dirty="0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20" name="Rechteck 4">
            <a:extLst>
              <a:ext uri="{FF2B5EF4-FFF2-40B4-BE49-F238E27FC236}">
                <a16:creationId xmlns:a16="http://schemas.microsoft.com/office/drawing/2014/main" id="{29DD0289-DB7A-93AB-1096-FD206FD2A1E1}"/>
              </a:ext>
            </a:extLst>
          </p:cNvPr>
          <p:cNvSpPr>
            <a:spLocks noChangeAspect="1"/>
          </p:cNvSpPr>
          <p:nvPr/>
        </p:nvSpPr>
        <p:spPr>
          <a:xfrm>
            <a:off x="1401488" y="2459754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Stern mit 5 Zacken 8">
            <a:extLst>
              <a:ext uri="{FF2B5EF4-FFF2-40B4-BE49-F238E27FC236}">
                <a16:creationId xmlns:a16="http://schemas.microsoft.com/office/drawing/2014/main" id="{51CE0273-C73F-9891-9AE9-B98DF3483B03}"/>
              </a:ext>
            </a:extLst>
          </p:cNvPr>
          <p:cNvSpPr/>
          <p:nvPr/>
        </p:nvSpPr>
        <p:spPr>
          <a:xfrm>
            <a:off x="1592734" y="3141071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hteck 5">
            <a:extLst>
              <a:ext uri="{FF2B5EF4-FFF2-40B4-BE49-F238E27FC236}">
                <a16:creationId xmlns:a16="http://schemas.microsoft.com/office/drawing/2014/main" id="{C46ECDD0-D214-4C22-F26A-CAC66A9568D1}"/>
              </a:ext>
            </a:extLst>
          </p:cNvPr>
          <p:cNvSpPr>
            <a:spLocks noChangeAspect="1"/>
          </p:cNvSpPr>
          <p:nvPr/>
        </p:nvSpPr>
        <p:spPr>
          <a:xfrm>
            <a:off x="5277224" y="2459754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Stern mit 5 Zacken 10">
            <a:extLst>
              <a:ext uri="{FF2B5EF4-FFF2-40B4-BE49-F238E27FC236}">
                <a16:creationId xmlns:a16="http://schemas.microsoft.com/office/drawing/2014/main" id="{5DCE6E2B-5EF9-4E6D-04C5-CCBD0761225F}"/>
              </a:ext>
            </a:extLst>
          </p:cNvPr>
          <p:cNvSpPr/>
          <p:nvPr/>
        </p:nvSpPr>
        <p:spPr>
          <a:xfrm>
            <a:off x="5372846" y="2567331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Stern mit 5 Zacken 11">
            <a:extLst>
              <a:ext uri="{FF2B5EF4-FFF2-40B4-BE49-F238E27FC236}">
                <a16:creationId xmlns:a16="http://schemas.microsoft.com/office/drawing/2014/main" id="{433C3622-C3A2-0A0B-37FC-4D9E3D682CAE}"/>
              </a:ext>
            </a:extLst>
          </p:cNvPr>
          <p:cNvSpPr/>
          <p:nvPr/>
        </p:nvSpPr>
        <p:spPr>
          <a:xfrm>
            <a:off x="5719481" y="2746624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Stern mit 5 Zacken 12">
            <a:extLst>
              <a:ext uri="{FF2B5EF4-FFF2-40B4-BE49-F238E27FC236}">
                <a16:creationId xmlns:a16="http://schemas.microsoft.com/office/drawing/2014/main" id="{6765952E-1843-4171-FECC-6FDAA6869F0C}"/>
              </a:ext>
            </a:extLst>
          </p:cNvPr>
          <p:cNvSpPr/>
          <p:nvPr/>
        </p:nvSpPr>
        <p:spPr>
          <a:xfrm>
            <a:off x="5462494" y="3421966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Stern mit 5 Zacken 13">
            <a:extLst>
              <a:ext uri="{FF2B5EF4-FFF2-40B4-BE49-F238E27FC236}">
                <a16:creationId xmlns:a16="http://schemas.microsoft.com/office/drawing/2014/main" id="{13114C29-2B11-17AD-89FA-C2F2C1F65A2B}"/>
              </a:ext>
            </a:extLst>
          </p:cNvPr>
          <p:cNvSpPr/>
          <p:nvPr/>
        </p:nvSpPr>
        <p:spPr>
          <a:xfrm>
            <a:off x="6508374" y="2591234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Stern mit 5 Zacken 14">
            <a:extLst>
              <a:ext uri="{FF2B5EF4-FFF2-40B4-BE49-F238E27FC236}">
                <a16:creationId xmlns:a16="http://schemas.microsoft.com/office/drawing/2014/main" id="{1BBB7A32-7C26-676F-3FEB-F918C34D4AB0}"/>
              </a:ext>
            </a:extLst>
          </p:cNvPr>
          <p:cNvSpPr/>
          <p:nvPr/>
        </p:nvSpPr>
        <p:spPr>
          <a:xfrm>
            <a:off x="6281270" y="361918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9F89DD08-C505-BFFF-75BD-587484DCCFD9}"/>
              </a:ext>
            </a:extLst>
          </p:cNvPr>
          <p:cNvGrpSpPr/>
          <p:nvPr/>
        </p:nvGrpSpPr>
        <p:grpSpPr>
          <a:xfrm>
            <a:off x="8692608" y="1855955"/>
            <a:ext cx="2775701" cy="2775699"/>
            <a:chOff x="8646308" y="1890680"/>
            <a:chExt cx="2775701" cy="2775699"/>
          </a:xfrm>
        </p:grpSpPr>
        <p:sp>
          <p:nvSpPr>
            <p:cNvPr id="28" name="Rechteck 6">
              <a:extLst>
                <a:ext uri="{FF2B5EF4-FFF2-40B4-BE49-F238E27FC236}">
                  <a16:creationId xmlns:a16="http://schemas.microsoft.com/office/drawing/2014/main" id="{660C5EB6-4672-B4C6-BDC3-B4B4FC6E9E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6308" y="1890680"/>
              <a:ext cx="2775701" cy="2775699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Stern mit 5 Zacken 15">
              <a:extLst>
                <a:ext uri="{FF2B5EF4-FFF2-40B4-BE49-F238E27FC236}">
                  <a16:creationId xmlns:a16="http://schemas.microsoft.com/office/drawing/2014/main" id="{40D2293B-842E-BA38-4D2E-9687C89C7554}"/>
                </a:ext>
              </a:extLst>
            </p:cNvPr>
            <p:cNvSpPr/>
            <p:nvPr/>
          </p:nvSpPr>
          <p:spPr>
            <a:xfrm>
              <a:off x="9090417" y="2248994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Stern mit 5 Zacken 16">
              <a:extLst>
                <a:ext uri="{FF2B5EF4-FFF2-40B4-BE49-F238E27FC236}">
                  <a16:creationId xmlns:a16="http://schemas.microsoft.com/office/drawing/2014/main" id="{F9D5529B-AF66-6987-0A22-009C64634578}"/>
                </a:ext>
              </a:extLst>
            </p:cNvPr>
            <p:cNvSpPr/>
            <p:nvPr/>
          </p:nvSpPr>
          <p:spPr>
            <a:xfrm>
              <a:off x="10836588" y="2087497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Stern mit 5 Zacken 17">
              <a:extLst>
                <a:ext uri="{FF2B5EF4-FFF2-40B4-BE49-F238E27FC236}">
                  <a16:creationId xmlns:a16="http://schemas.microsoft.com/office/drawing/2014/main" id="{1A28FEFD-DB85-54B4-61BF-9DAA75F4AE7D}"/>
                </a:ext>
              </a:extLst>
            </p:cNvPr>
            <p:cNvSpPr/>
            <p:nvPr/>
          </p:nvSpPr>
          <p:spPr>
            <a:xfrm>
              <a:off x="10836584" y="4101128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Stern mit 5 Zacken 18">
              <a:extLst>
                <a:ext uri="{FF2B5EF4-FFF2-40B4-BE49-F238E27FC236}">
                  <a16:creationId xmlns:a16="http://schemas.microsoft.com/office/drawing/2014/main" id="{11D31347-4D05-A9FD-C2F4-28150A3C4DE7}"/>
                </a:ext>
              </a:extLst>
            </p:cNvPr>
            <p:cNvSpPr/>
            <p:nvPr/>
          </p:nvSpPr>
          <p:spPr>
            <a:xfrm>
              <a:off x="8984436" y="266786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Stern mit 5 Zacken 19">
              <a:extLst>
                <a:ext uri="{FF2B5EF4-FFF2-40B4-BE49-F238E27FC236}">
                  <a16:creationId xmlns:a16="http://schemas.microsoft.com/office/drawing/2014/main" id="{7D3DF717-EEBB-C9C7-BDFD-6A4D9135477F}"/>
                </a:ext>
              </a:extLst>
            </p:cNvPr>
            <p:cNvSpPr/>
            <p:nvPr/>
          </p:nvSpPr>
          <p:spPr>
            <a:xfrm>
              <a:off x="9090417" y="3086737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Stern mit 5 Zacken 20">
              <a:extLst>
                <a:ext uri="{FF2B5EF4-FFF2-40B4-BE49-F238E27FC236}">
                  <a16:creationId xmlns:a16="http://schemas.microsoft.com/office/drawing/2014/main" id="{F7C26407-7882-671E-2C5E-6A22AB147E8B}"/>
                </a:ext>
              </a:extLst>
            </p:cNvPr>
            <p:cNvSpPr/>
            <p:nvPr/>
          </p:nvSpPr>
          <p:spPr>
            <a:xfrm>
              <a:off x="9362943" y="2107686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Stern mit 5 Zacken 21">
              <a:extLst>
                <a:ext uri="{FF2B5EF4-FFF2-40B4-BE49-F238E27FC236}">
                  <a16:creationId xmlns:a16="http://schemas.microsoft.com/office/drawing/2014/main" id="{3E821001-8CE3-0133-8BCB-0B5A44909FF9}"/>
                </a:ext>
              </a:extLst>
            </p:cNvPr>
            <p:cNvSpPr/>
            <p:nvPr/>
          </p:nvSpPr>
          <p:spPr>
            <a:xfrm>
              <a:off x="10241073" y="248619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Stern mit 5 Zacken 22">
              <a:extLst>
                <a:ext uri="{FF2B5EF4-FFF2-40B4-BE49-F238E27FC236}">
                  <a16:creationId xmlns:a16="http://schemas.microsoft.com/office/drawing/2014/main" id="{4533BF47-2729-51EE-025B-B7763C5E68ED}"/>
                </a:ext>
              </a:extLst>
            </p:cNvPr>
            <p:cNvSpPr/>
            <p:nvPr/>
          </p:nvSpPr>
          <p:spPr>
            <a:xfrm>
              <a:off x="10998072" y="3604018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Stern mit 5 Zacken 23">
              <a:extLst>
                <a:ext uri="{FF2B5EF4-FFF2-40B4-BE49-F238E27FC236}">
                  <a16:creationId xmlns:a16="http://schemas.microsoft.com/office/drawing/2014/main" id="{6DBAAC94-2CA2-C637-226C-6BB20B97F72E}"/>
                </a:ext>
              </a:extLst>
            </p:cNvPr>
            <p:cNvSpPr/>
            <p:nvPr/>
          </p:nvSpPr>
          <p:spPr>
            <a:xfrm>
              <a:off x="8759855" y="198656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Stern mit 5 Zacken 24">
              <a:extLst>
                <a:ext uri="{FF2B5EF4-FFF2-40B4-BE49-F238E27FC236}">
                  <a16:creationId xmlns:a16="http://schemas.microsoft.com/office/drawing/2014/main" id="{0879650C-A148-A51A-F146-F3E85683E665}"/>
                </a:ext>
              </a:extLst>
            </p:cNvPr>
            <p:cNvSpPr/>
            <p:nvPr/>
          </p:nvSpPr>
          <p:spPr>
            <a:xfrm>
              <a:off x="9781817" y="252652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Stern mit 5 Zacken 25">
              <a:extLst>
                <a:ext uri="{FF2B5EF4-FFF2-40B4-BE49-F238E27FC236}">
                  <a16:creationId xmlns:a16="http://schemas.microsoft.com/office/drawing/2014/main" id="{FC76D773-9447-2F39-FBCC-E25F8F739533}"/>
                </a:ext>
              </a:extLst>
            </p:cNvPr>
            <p:cNvSpPr/>
            <p:nvPr/>
          </p:nvSpPr>
          <p:spPr>
            <a:xfrm>
              <a:off x="10786109" y="3815981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Stern mit 5 Zacken 26">
              <a:extLst>
                <a:ext uri="{FF2B5EF4-FFF2-40B4-BE49-F238E27FC236}">
                  <a16:creationId xmlns:a16="http://schemas.microsoft.com/office/drawing/2014/main" id="{E39EBE21-EAC5-9EE8-FA8E-EA626A3DA50A}"/>
                </a:ext>
              </a:extLst>
            </p:cNvPr>
            <p:cNvSpPr/>
            <p:nvPr/>
          </p:nvSpPr>
          <p:spPr>
            <a:xfrm>
              <a:off x="10468169" y="2143013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Stern mit 5 Zacken 27">
              <a:extLst>
                <a:ext uri="{FF2B5EF4-FFF2-40B4-BE49-F238E27FC236}">
                  <a16:creationId xmlns:a16="http://schemas.microsoft.com/office/drawing/2014/main" id="{B49DEA5E-F718-60DC-D6D7-014CE1C5C077}"/>
                </a:ext>
              </a:extLst>
            </p:cNvPr>
            <p:cNvSpPr/>
            <p:nvPr/>
          </p:nvSpPr>
          <p:spPr>
            <a:xfrm>
              <a:off x="10836584" y="2450852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Stern mit 5 Zacken 28">
              <a:extLst>
                <a:ext uri="{FF2B5EF4-FFF2-40B4-BE49-F238E27FC236}">
                  <a16:creationId xmlns:a16="http://schemas.microsoft.com/office/drawing/2014/main" id="{4630B4DA-CD75-1EE8-7A03-2E4EC7847524}"/>
                </a:ext>
              </a:extLst>
            </p:cNvPr>
            <p:cNvSpPr/>
            <p:nvPr/>
          </p:nvSpPr>
          <p:spPr>
            <a:xfrm>
              <a:off x="9506772" y="274860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Stern mit 5 Zacken 29">
              <a:extLst>
                <a:ext uri="{FF2B5EF4-FFF2-40B4-BE49-F238E27FC236}">
                  <a16:creationId xmlns:a16="http://schemas.microsoft.com/office/drawing/2014/main" id="{058863D9-BD51-1343-A206-A9374062E293}"/>
                </a:ext>
              </a:extLst>
            </p:cNvPr>
            <p:cNvSpPr/>
            <p:nvPr/>
          </p:nvSpPr>
          <p:spPr>
            <a:xfrm>
              <a:off x="9468919" y="385637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Stern mit 5 Zacken 30">
              <a:extLst>
                <a:ext uri="{FF2B5EF4-FFF2-40B4-BE49-F238E27FC236}">
                  <a16:creationId xmlns:a16="http://schemas.microsoft.com/office/drawing/2014/main" id="{CC4763AE-749F-1EAB-EFC9-5C6F16B4E94E}"/>
                </a:ext>
              </a:extLst>
            </p:cNvPr>
            <p:cNvSpPr/>
            <p:nvPr/>
          </p:nvSpPr>
          <p:spPr>
            <a:xfrm>
              <a:off x="10039203" y="360402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Stern mit 5 Zacken 31">
              <a:extLst>
                <a:ext uri="{FF2B5EF4-FFF2-40B4-BE49-F238E27FC236}">
                  <a16:creationId xmlns:a16="http://schemas.microsoft.com/office/drawing/2014/main" id="{0E1543A5-22D8-3FE7-2289-74076457F19E}"/>
                </a:ext>
              </a:extLst>
            </p:cNvPr>
            <p:cNvSpPr/>
            <p:nvPr/>
          </p:nvSpPr>
          <p:spPr>
            <a:xfrm>
              <a:off x="10533779" y="2839453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Stern mit 5 Zacken 32">
              <a:extLst>
                <a:ext uri="{FF2B5EF4-FFF2-40B4-BE49-F238E27FC236}">
                  <a16:creationId xmlns:a16="http://schemas.microsoft.com/office/drawing/2014/main" id="{BE7C8FC2-F997-AE11-4EEF-89C880319137}"/>
                </a:ext>
              </a:extLst>
            </p:cNvPr>
            <p:cNvSpPr/>
            <p:nvPr/>
          </p:nvSpPr>
          <p:spPr>
            <a:xfrm>
              <a:off x="10079577" y="4136464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Stern mit 5 Zacken 33">
              <a:extLst>
                <a:ext uri="{FF2B5EF4-FFF2-40B4-BE49-F238E27FC236}">
                  <a16:creationId xmlns:a16="http://schemas.microsoft.com/office/drawing/2014/main" id="{469B394D-72FE-5D8C-3DD9-D4C37E34069D}"/>
                </a:ext>
              </a:extLst>
            </p:cNvPr>
            <p:cNvSpPr/>
            <p:nvPr/>
          </p:nvSpPr>
          <p:spPr>
            <a:xfrm>
              <a:off x="9256961" y="431309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Stern mit 5 Zacken 34">
              <a:extLst>
                <a:ext uri="{FF2B5EF4-FFF2-40B4-BE49-F238E27FC236}">
                  <a16:creationId xmlns:a16="http://schemas.microsoft.com/office/drawing/2014/main" id="{C82A46B9-C030-01ED-7551-D647E4769D84}"/>
                </a:ext>
              </a:extLst>
            </p:cNvPr>
            <p:cNvSpPr/>
            <p:nvPr/>
          </p:nvSpPr>
          <p:spPr>
            <a:xfrm>
              <a:off x="9050043" y="392703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1522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9752-F08D-EA93-0E91-AD72109D2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160F9755-5845-F020-16CC-5BDA11487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r="53105" b="53888"/>
          <a:stretch/>
        </p:blipFill>
        <p:spPr bwMode="auto">
          <a:xfrm>
            <a:off x="730821" y="1649316"/>
            <a:ext cx="2753043" cy="22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58B371F-0A38-C362-221D-5F6A53F39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7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9714477-5640-68AE-ED38-2938CC47C7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5A9AC6C-3A90-4788-1083-90A54E493399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D834DE49-958E-0CCB-7076-7C70BC899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494" b="53312"/>
          <a:stretch/>
        </p:blipFill>
        <p:spPr bwMode="auto">
          <a:xfrm>
            <a:off x="3538728" y="1649316"/>
            <a:ext cx="2723210" cy="22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AC35190-E505-040C-05DA-E8778327E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4" t="51089" b="390"/>
          <a:stretch/>
        </p:blipFill>
        <p:spPr bwMode="auto">
          <a:xfrm>
            <a:off x="9189720" y="1673352"/>
            <a:ext cx="275234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053A057-37B9-755C-4EB9-FDEAD9461FF3}"/>
              </a:ext>
            </a:extLst>
          </p:cNvPr>
          <p:cNvSpPr/>
          <p:nvPr/>
        </p:nvSpPr>
        <p:spPr>
          <a:xfrm>
            <a:off x="10476454" y="1831634"/>
            <a:ext cx="671593" cy="355228"/>
          </a:xfrm>
          <a:prstGeom prst="rect">
            <a:avLst/>
          </a:prstGeom>
          <a:solidFill>
            <a:srgbClr val="040404"/>
          </a:solidFill>
          <a:ln>
            <a:solidFill>
              <a:srgbClr val="040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82E639-69DD-E1AD-8687-BC9EA6052B58}"/>
              </a:ext>
            </a:extLst>
          </p:cNvPr>
          <p:cNvSpPr/>
          <p:nvPr/>
        </p:nvSpPr>
        <p:spPr>
          <a:xfrm>
            <a:off x="1723747" y="2656165"/>
            <a:ext cx="367172" cy="215782"/>
          </a:xfrm>
          <a:prstGeom prst="rect">
            <a:avLst/>
          </a:prstGeom>
          <a:solidFill>
            <a:srgbClr val="040404"/>
          </a:solidFill>
          <a:ln>
            <a:solidFill>
              <a:srgbClr val="040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CB38451-D6C5-D4F0-3981-172E001ED7FB}"/>
              </a:ext>
            </a:extLst>
          </p:cNvPr>
          <p:cNvGrpSpPr/>
          <p:nvPr/>
        </p:nvGrpSpPr>
        <p:grpSpPr>
          <a:xfrm>
            <a:off x="6318804" y="1664982"/>
            <a:ext cx="2825196" cy="2285225"/>
            <a:chOff x="6282228" y="1673352"/>
            <a:chExt cx="2496311" cy="224942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01077CF-3E6C-B55F-70A6-E0BACCD28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" t="51089" r="53564" b="390"/>
            <a:stretch/>
          </p:blipFill>
          <p:spPr bwMode="auto">
            <a:xfrm>
              <a:off x="6282228" y="1673352"/>
              <a:ext cx="2496311" cy="224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145ED2C-99DA-32A6-EB78-61832202B13E}"/>
                </a:ext>
              </a:extLst>
            </p:cNvPr>
            <p:cNvSpPr/>
            <p:nvPr/>
          </p:nvSpPr>
          <p:spPr>
            <a:xfrm>
              <a:off x="7169918" y="2407405"/>
              <a:ext cx="344407" cy="495945"/>
            </a:xfrm>
            <a:prstGeom prst="rect">
              <a:avLst/>
            </a:prstGeom>
            <a:solidFill>
              <a:srgbClr val="040404"/>
            </a:solidFill>
            <a:ln>
              <a:solidFill>
                <a:srgbClr val="0404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s-ES" sz="24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E9E95375-9AD2-587E-FAC4-A848B972DDB8}"/>
              </a:ext>
            </a:extLst>
          </p:cNvPr>
          <p:cNvSpPr txBox="1"/>
          <p:nvPr/>
        </p:nvSpPr>
        <p:spPr>
          <a:xfrm>
            <a:off x="1818640" y="6297943"/>
            <a:ext cx="829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Campione E. et al. Preliminary Evidence of Efficacy, Safety, and Treatment Satisfaction with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latin typeface="Arial"/>
              </a:rPr>
              <a:t>Tirbanibulin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latin typeface="Arial"/>
              </a:rPr>
              <a:t> 1% Ointment: A Clinical Perspective on Actinic Keratoses. Pharmaceuticals (Basel). 2023 Dec 4;16(12):1686.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7A2F5A6-1E95-29C9-1473-3221DFECCE31}"/>
              </a:ext>
            </a:extLst>
          </p:cNvPr>
          <p:cNvGrpSpPr/>
          <p:nvPr/>
        </p:nvGrpSpPr>
        <p:grpSpPr>
          <a:xfrm>
            <a:off x="2059317" y="4436527"/>
            <a:ext cx="8073365" cy="748121"/>
            <a:chOff x="1913020" y="4535905"/>
            <a:chExt cx="8460343" cy="858152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6B9A09B5-01D9-2F02-6229-82B6CDF37C28}"/>
                </a:ext>
              </a:extLst>
            </p:cNvPr>
            <p:cNvSpPr/>
            <p:nvPr/>
          </p:nvSpPr>
          <p:spPr>
            <a:xfrm>
              <a:off x="1913020" y="4535905"/>
              <a:ext cx="8381532" cy="858152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38A67AA-7513-8DFD-660E-284FE6061289}"/>
                </a:ext>
              </a:extLst>
            </p:cNvPr>
            <p:cNvSpPr txBox="1"/>
            <p:nvPr/>
          </p:nvSpPr>
          <p:spPr>
            <a:xfrm>
              <a:off x="2062659" y="4668096"/>
              <a:ext cx="83107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>
                  <a:solidFill>
                    <a:srgbClr val="002060"/>
                  </a:solidFill>
                </a:rPr>
                <a:t>Se muestra la presencia de </a:t>
              </a:r>
              <a:r>
                <a:rPr lang="es-ES" sz="1400" b="1">
                  <a:solidFill>
                    <a:srgbClr val="002060"/>
                  </a:solidFill>
                </a:rPr>
                <a:t>descamación e irritación</a:t>
              </a:r>
              <a:r>
                <a:rPr lang="es-ES" sz="1400">
                  <a:solidFill>
                    <a:srgbClr val="002060"/>
                  </a:solidFill>
                </a:rPr>
                <a:t> en la </a:t>
              </a:r>
              <a:r>
                <a:rPr lang="es-ES" sz="1400" u="sng">
                  <a:solidFill>
                    <a:srgbClr val="002060"/>
                  </a:solidFill>
                </a:rPr>
                <a:t>etapa inicial </a:t>
              </a:r>
              <a:r>
                <a:rPr lang="es-ES" sz="1400">
                  <a:solidFill>
                    <a:srgbClr val="002060"/>
                  </a:solidFill>
                </a:rPr>
                <a:t>así como la </a:t>
              </a:r>
              <a:r>
                <a:rPr lang="es-ES" sz="1400" b="1">
                  <a:solidFill>
                    <a:srgbClr val="002060"/>
                  </a:solidFill>
                </a:rPr>
                <a:t>resolución</a:t>
              </a:r>
              <a:r>
                <a:rPr lang="es-ES" sz="1400">
                  <a:solidFill>
                    <a:srgbClr val="002060"/>
                  </a:solidFill>
                </a:rPr>
                <a:t> </a:t>
              </a:r>
              <a:r>
                <a:rPr lang="es-ES" sz="1400" u="sng">
                  <a:solidFill>
                    <a:srgbClr val="002060"/>
                  </a:solidFill>
                </a:rPr>
                <a:t>al final del tratamiento</a:t>
              </a:r>
              <a:r>
                <a:rPr lang="es-ES" sz="1400">
                  <a:solidFill>
                    <a:srgbClr val="002060"/>
                  </a:solidFill>
                </a:rPr>
                <a:t>.</a:t>
              </a: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F6A7E80-D3C0-0809-B1E4-8C56BAAA538B}"/>
              </a:ext>
            </a:extLst>
          </p:cNvPr>
          <p:cNvSpPr/>
          <p:nvPr/>
        </p:nvSpPr>
        <p:spPr>
          <a:xfrm>
            <a:off x="4536114" y="2496312"/>
            <a:ext cx="340226" cy="493776"/>
          </a:xfrm>
          <a:prstGeom prst="rect">
            <a:avLst/>
          </a:prstGeom>
          <a:solidFill>
            <a:srgbClr val="040404"/>
          </a:solidFill>
          <a:ln>
            <a:solidFill>
              <a:srgbClr val="040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688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2DA1682-83D5-9B04-2B7F-C836502E63F9}"/>
              </a:ext>
            </a:extLst>
          </p:cNvPr>
          <p:cNvSpPr/>
          <p:nvPr/>
        </p:nvSpPr>
        <p:spPr>
          <a:xfrm>
            <a:off x="10041540" y="6259688"/>
            <a:ext cx="1805200" cy="565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B718FF6-083F-B066-8452-3151907E935B}"/>
              </a:ext>
            </a:extLst>
          </p:cNvPr>
          <p:cNvSpPr/>
          <p:nvPr/>
        </p:nvSpPr>
        <p:spPr>
          <a:xfrm>
            <a:off x="10465827" y="21863"/>
            <a:ext cx="1715384" cy="605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F31524-8EA5-43C9-1919-DE2873839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55717"/>
            <a:ext cx="10020767" cy="896579"/>
          </a:xfrm>
        </p:spPr>
        <p:txBody>
          <a:bodyPr/>
          <a:lstStyle/>
          <a:p>
            <a:r>
              <a:rPr lang="es-ES_tradnl"/>
              <a:t>CASO CLÍNICO X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06EB0F-08FE-7AAA-8F7F-B488B55F13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613" y="1550531"/>
            <a:ext cx="10214641" cy="4135655"/>
          </a:xfrm>
        </p:spPr>
        <p:txBody>
          <a:bodyPr/>
          <a:lstStyle/>
          <a:p>
            <a:r>
              <a:rPr lang="es-ES" b="1"/>
              <a:t>Edad y sexo:</a:t>
            </a:r>
          </a:p>
          <a:p>
            <a:r>
              <a:rPr lang="es-ES" b="1"/>
              <a:t>Situación laboral:  </a:t>
            </a:r>
          </a:p>
          <a:p>
            <a:pPr marL="0" indent="0">
              <a:buNone/>
            </a:pPr>
            <a:r>
              <a:rPr lang="es-ES"/>
              <a:t>Breve explicación (En este apartado es importante describir brevemente al paciente, su situación actual y que sensaciones tiene con la QA y con los tratamientos que ha recibido):</a:t>
            </a:r>
          </a:p>
          <a:p>
            <a:r>
              <a:rPr lang="es-ES" b="1"/>
              <a:t>Historial clínico: </a:t>
            </a:r>
          </a:p>
          <a:p>
            <a:r>
              <a:rPr lang="es-ES" b="1"/>
              <a:t>Localización de la/s lesión/es:</a:t>
            </a:r>
          </a:p>
          <a:p>
            <a:r>
              <a:rPr lang="es-ES" b="1"/>
              <a:t>Fenotipo </a:t>
            </a:r>
            <a:r>
              <a:rPr lang="es-ES" b="1" err="1"/>
              <a:t>fitzpatrick</a:t>
            </a:r>
            <a:r>
              <a:rPr lang="es-ES" b="1"/>
              <a:t>: </a:t>
            </a:r>
          </a:p>
          <a:p>
            <a:r>
              <a:rPr lang="es-ES" b="1"/>
              <a:t>Tratamientos previos: </a:t>
            </a:r>
          </a:p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D8FC90-CB0F-DF82-A1C9-8B577190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09809" y="-21294"/>
            <a:ext cx="1031808" cy="1004047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FFFD8EC4-8D2C-78A5-1C60-CBE04AC9A642}"/>
              </a:ext>
            </a:extLst>
          </p:cNvPr>
          <p:cNvSpPr txBox="1"/>
          <p:nvPr/>
        </p:nvSpPr>
        <p:spPr>
          <a:xfrm>
            <a:off x="1824748" y="6259688"/>
            <a:ext cx="892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800" noProof="1"/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05233D-AECC-472F-A0E7-31258B161816}"/>
              </a:ext>
            </a:extLst>
          </p:cNvPr>
          <p:cNvSpPr txBox="1"/>
          <p:nvPr/>
        </p:nvSpPr>
        <p:spPr>
          <a:xfrm>
            <a:off x="455850" y="746260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33" b="1"/>
              <a:t>Descripción del caso: </a:t>
            </a:r>
          </a:p>
        </p:txBody>
      </p:sp>
    </p:spTree>
    <p:extLst>
      <p:ext uri="{BB962C8B-B14F-4D97-AF65-F5344CB8AC3E}">
        <p14:creationId xmlns:p14="http://schemas.microsoft.com/office/powerpoint/2010/main" val="9980846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91B3970C-4AFE-709F-BBE1-997CA1806862}"/>
              </a:ext>
            </a:extLst>
          </p:cNvPr>
          <p:cNvSpPr/>
          <p:nvPr/>
        </p:nvSpPr>
        <p:spPr>
          <a:xfrm>
            <a:off x="10041540" y="6259688"/>
            <a:ext cx="1805200" cy="565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7FAC3DC-9CC1-E4F2-4791-D9D8315B3DF4}"/>
              </a:ext>
            </a:extLst>
          </p:cNvPr>
          <p:cNvSpPr/>
          <p:nvPr/>
        </p:nvSpPr>
        <p:spPr>
          <a:xfrm>
            <a:off x="10468175" y="8551"/>
            <a:ext cx="1715384" cy="605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24A177C-8B05-8CB3-7FFD-EABAF362E454}"/>
              </a:ext>
            </a:extLst>
          </p:cNvPr>
          <p:cNvSpPr/>
          <p:nvPr/>
        </p:nvSpPr>
        <p:spPr>
          <a:xfrm>
            <a:off x="7388611" y="468969"/>
            <a:ext cx="2620355" cy="615553"/>
          </a:xfrm>
          <a:prstGeom prst="roundRect">
            <a:avLst/>
          </a:prstGeom>
          <a:solidFill>
            <a:srgbClr val="EAF4F3"/>
          </a:solidFill>
          <a:ln>
            <a:solidFill>
              <a:srgbClr val="EAF4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X</a:t>
            </a:r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E4B15B03-D4FD-8365-7462-441FAA3D3696}"/>
              </a:ext>
            </a:extLst>
          </p:cNvPr>
          <p:cNvSpPr/>
          <p:nvPr/>
        </p:nvSpPr>
        <p:spPr>
          <a:xfrm>
            <a:off x="5326459" y="3345597"/>
            <a:ext cx="1516181" cy="387497"/>
          </a:xfrm>
          <a:prstGeom prst="rightArrow">
            <a:avLst/>
          </a:prstGeom>
          <a:solidFill>
            <a:srgbClr val="E8434A"/>
          </a:solidFill>
          <a:ln>
            <a:solidFill>
              <a:srgbClr val="E8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E8434A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8C9770D-7D33-5B8D-C9DC-413209E1D0D4}"/>
              </a:ext>
            </a:extLst>
          </p:cNvPr>
          <p:cNvSpPr txBox="1"/>
          <p:nvPr/>
        </p:nvSpPr>
        <p:spPr>
          <a:xfrm>
            <a:off x="5279205" y="2419437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>
                <a:solidFill>
                  <a:schemeClr val="accent1"/>
                </a:solidFill>
              </a:rPr>
              <a:t>Tirbanibulina 1% (5 días de tratamiento)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10" name="Rectángulo redondeado 6">
            <a:extLst>
              <a:ext uri="{FF2B5EF4-FFF2-40B4-BE49-F238E27FC236}">
                <a16:creationId xmlns:a16="http://schemas.microsoft.com/office/drawing/2014/main" id="{809B379B-091A-54FF-B59E-00AEB2F7BFED}"/>
              </a:ext>
            </a:extLst>
          </p:cNvPr>
          <p:cNvSpPr/>
          <p:nvPr/>
        </p:nvSpPr>
        <p:spPr>
          <a:xfrm>
            <a:off x="887712" y="1543369"/>
            <a:ext cx="937035" cy="2286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>
              <a:spcBef>
                <a:spcPts val="1333"/>
              </a:spcBef>
            </a:pPr>
            <a:r>
              <a:rPr lang="es-ES_tradnl" sz="1333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Basal</a:t>
            </a:r>
            <a:endParaRPr lang="es-ES" sz="1333" b="1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ángulo redondeado 6">
            <a:extLst>
              <a:ext uri="{FF2B5EF4-FFF2-40B4-BE49-F238E27FC236}">
                <a16:creationId xmlns:a16="http://schemas.microsoft.com/office/drawing/2014/main" id="{13B4A096-C4C2-EED5-CB8A-BCC3C95A5D73}"/>
              </a:ext>
            </a:extLst>
          </p:cNvPr>
          <p:cNvSpPr/>
          <p:nvPr/>
        </p:nvSpPr>
        <p:spPr>
          <a:xfrm>
            <a:off x="7515784" y="1543369"/>
            <a:ext cx="1261769" cy="2286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anchor="ctr">
            <a:noAutofit/>
          </a:bodyPr>
          <a:lstStyle/>
          <a:p>
            <a:pPr algn="ctr">
              <a:spcBef>
                <a:spcPts val="1333"/>
              </a:spcBef>
            </a:pPr>
            <a:r>
              <a:rPr lang="es-ES_tradnl" sz="1333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Día 57</a:t>
            </a:r>
            <a:endParaRPr lang="es-ES" sz="1333" b="1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F52280-62D6-5186-25C1-B37A1D052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F39F5C8-E0C1-5F19-775C-BA0754D6B5E2}"/>
              </a:ext>
            </a:extLst>
          </p:cNvPr>
          <p:cNvSpPr txBox="1"/>
          <p:nvPr/>
        </p:nvSpPr>
        <p:spPr>
          <a:xfrm>
            <a:off x="2036526" y="506275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_tradnl" sz="1600" b="1" err="1">
                <a:solidFill>
                  <a:schemeClr val="accent1"/>
                </a:solidFill>
              </a:rPr>
              <a:t>Nº</a:t>
            </a:r>
            <a:r>
              <a:rPr lang="es-ES_tradnl" sz="1600" b="1">
                <a:solidFill>
                  <a:schemeClr val="accent1"/>
                </a:solidFill>
              </a:rPr>
              <a:t> lesiones: 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79C1B8-7991-BAC8-E272-407748C5022C}"/>
              </a:ext>
            </a:extLst>
          </p:cNvPr>
          <p:cNvSpPr txBox="1"/>
          <p:nvPr/>
        </p:nvSpPr>
        <p:spPr>
          <a:xfrm>
            <a:off x="8398274" y="507939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_tradnl" sz="1600" b="1" err="1">
                <a:solidFill>
                  <a:schemeClr val="accent1"/>
                </a:solidFill>
              </a:rPr>
              <a:t>Nº</a:t>
            </a:r>
            <a:r>
              <a:rPr lang="es-ES_tradnl" sz="1600" b="1">
                <a:solidFill>
                  <a:schemeClr val="accent1"/>
                </a:solidFill>
              </a:rPr>
              <a:t> lesiones: 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C5F399-181C-2845-B27C-3530BC4F8EBB}"/>
              </a:ext>
            </a:extLst>
          </p:cNvPr>
          <p:cNvSpPr txBox="1"/>
          <p:nvPr/>
        </p:nvSpPr>
        <p:spPr>
          <a:xfrm>
            <a:off x="7388611" y="468969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_tradnl" sz="1600" b="1">
                <a:solidFill>
                  <a:schemeClr val="accent1"/>
                </a:solidFill>
              </a:rPr>
              <a:t>Porcentaje de reducción de lesiones: XX%</a:t>
            </a:r>
            <a:endParaRPr lang="es-ES" sz="1600" b="1">
              <a:solidFill>
                <a:schemeClr val="accent1"/>
              </a:solidFill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B3C2815D-9B63-6619-831B-D9F42EE1FA0B}"/>
              </a:ext>
            </a:extLst>
          </p:cNvPr>
          <p:cNvSpPr txBox="1"/>
          <p:nvPr/>
        </p:nvSpPr>
        <p:spPr>
          <a:xfrm>
            <a:off x="1824748" y="6259688"/>
            <a:ext cx="9061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800" noProof="1"/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</p:spTree>
    <p:extLst>
      <p:ext uri="{BB962C8B-B14F-4D97-AF65-F5344CB8AC3E}">
        <p14:creationId xmlns:p14="http://schemas.microsoft.com/office/powerpoint/2010/main" val="21776431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1E4CA7E-B2F9-D72F-8748-2798CD1B0AE6}"/>
              </a:ext>
            </a:extLst>
          </p:cNvPr>
          <p:cNvSpPr/>
          <p:nvPr/>
        </p:nvSpPr>
        <p:spPr>
          <a:xfrm>
            <a:off x="10041540" y="6259688"/>
            <a:ext cx="1805200" cy="565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64EA14-A708-4D1D-EAA3-82F3D39ABDED}"/>
              </a:ext>
            </a:extLst>
          </p:cNvPr>
          <p:cNvSpPr/>
          <p:nvPr/>
        </p:nvSpPr>
        <p:spPr>
          <a:xfrm>
            <a:off x="10476616" y="32369"/>
            <a:ext cx="1715384" cy="605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sz="2400"/>
              <a:t>Caso clínico X</a:t>
            </a:r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F54DCAD-4814-887F-1BAE-40A03AA4C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683" y="1"/>
            <a:ext cx="1031808" cy="1004047"/>
          </a:xfrm>
          <a:prstGeom prst="rect">
            <a:avLst/>
          </a:prstGeom>
        </p:spPr>
      </p:pic>
      <p:sp>
        <p:nvSpPr>
          <p:cNvPr id="20" name="TextBox 32">
            <a:extLst>
              <a:ext uri="{FF2B5EF4-FFF2-40B4-BE49-F238E27FC236}">
                <a16:creationId xmlns:a16="http://schemas.microsoft.com/office/drawing/2014/main" id="{F26E0710-4390-C806-CA5C-38ABEED0E294}"/>
              </a:ext>
            </a:extLst>
          </p:cNvPr>
          <p:cNvSpPr txBox="1"/>
          <p:nvPr/>
        </p:nvSpPr>
        <p:spPr>
          <a:xfrm>
            <a:off x="1824748" y="6259688"/>
            <a:ext cx="92154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800" noProof="1"/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D6F4C215-0CDD-AF49-DD3B-8900CA2635EC}"/>
              </a:ext>
            </a:extLst>
          </p:cNvPr>
          <p:cNvGraphicFramePr/>
          <p:nvPr/>
        </p:nvGraphicFramePr>
        <p:xfrm>
          <a:off x="653477" y="1095079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96444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30D8DE7-0050-CFF7-6234-6F500B4C8B10}"/>
              </a:ext>
            </a:extLst>
          </p:cNvPr>
          <p:cNvSpPr txBox="1"/>
          <p:nvPr/>
        </p:nvSpPr>
        <p:spPr>
          <a:xfrm>
            <a:off x="883459" y="873443"/>
            <a:ext cx="95931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queratosis actínica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es </a:t>
            </a:r>
            <a:r>
              <a:rPr kumimoji="0" lang="es-ES_tradnl" sz="3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®?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Claves de </a:t>
            </a:r>
            <a:r>
              <a:rPr kumimoji="0" lang="es-ES_tradnl" sz="320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Klisyri</a:t>
            </a:r>
            <a:endParaRPr kumimoji="0" lang="es-ES_tradnl" sz="320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3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3200">
              <a:solidFill>
                <a:srgbClr val="002855"/>
              </a:solidFill>
              <a:latin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Conclusiones </a:t>
            </a:r>
            <a:r>
              <a:rPr kumimoji="0" lang="es-ES_tradnl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1%</a:t>
            </a: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26404F2-86E4-89CD-F209-EC068CEB20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850" y="187943"/>
            <a:ext cx="10020767" cy="896579"/>
          </a:xfrm>
        </p:spPr>
        <p:txBody>
          <a:bodyPr/>
          <a:lstStyle/>
          <a:p>
            <a:r>
              <a:rPr lang="es-ES_tradnl" sz="2400"/>
              <a:t>Contenido</a:t>
            </a:r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264730-2631-1CEA-5D19-C1A93CA7A6B5}"/>
              </a:ext>
            </a:extLst>
          </p:cNvPr>
          <p:cNvSpPr/>
          <p:nvPr/>
        </p:nvSpPr>
        <p:spPr>
          <a:xfrm>
            <a:off x="3502265" y="2463719"/>
            <a:ext cx="7595834" cy="2085132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7A4C9B4-6432-0BE3-D2D0-83A67B16CADD}"/>
              </a:ext>
            </a:extLst>
          </p:cNvPr>
          <p:cNvGrpSpPr/>
          <p:nvPr/>
        </p:nvGrpSpPr>
        <p:grpSpPr>
          <a:xfrm>
            <a:off x="1614992" y="2628797"/>
            <a:ext cx="9483107" cy="1740388"/>
            <a:chOff x="1614992" y="2628797"/>
            <a:chExt cx="9483107" cy="174038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D288436-88C9-80EC-E0D0-3A875920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012" b="40141"/>
            <a:stretch/>
          </p:blipFill>
          <p:spPr>
            <a:xfrm>
              <a:off x="3502265" y="2634333"/>
              <a:ext cx="1750621" cy="173485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C76380A-A6A7-2832-ED41-975AC32FA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931" b="60246"/>
            <a:stretch/>
          </p:blipFill>
          <p:spPr>
            <a:xfrm>
              <a:off x="1614992" y="2643070"/>
              <a:ext cx="1750624" cy="1719655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553760F-5A81-2C25-66C2-1499D4B5E39A}"/>
                </a:ext>
              </a:extLst>
            </p:cNvPr>
            <p:cNvGrpSpPr/>
            <p:nvPr/>
          </p:nvGrpSpPr>
          <p:grpSpPr>
            <a:xfrm>
              <a:off x="5389535" y="2629953"/>
              <a:ext cx="1750621" cy="1719655"/>
              <a:chOff x="6905166" y="1694671"/>
              <a:chExt cx="1312966" cy="1300446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51E5692B-9497-915B-A198-CB2F2099CB1A}"/>
                  </a:ext>
                </a:extLst>
              </p:cNvPr>
              <p:cNvSpPr/>
              <p:nvPr/>
            </p:nvSpPr>
            <p:spPr>
              <a:xfrm>
                <a:off x="6905166" y="1694671"/>
                <a:ext cx="1312966" cy="1300446"/>
              </a:xfrm>
              <a:prstGeom prst="rect">
                <a:avLst/>
              </a:prstGeom>
              <a:solidFill>
                <a:srgbClr val="B4E1D6"/>
              </a:solidFill>
              <a:ln>
                <a:solidFill>
                  <a:srgbClr val="B4E1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7" name="Gráfico 26" descr="Mano abierta con planta contorno">
                <a:extLst>
                  <a:ext uri="{FF2B5EF4-FFF2-40B4-BE49-F238E27FC236}">
                    <a16:creationId xmlns:a16="http://schemas.microsoft.com/office/drawing/2014/main" id="{8D8866CA-FACC-0127-6E6D-87FFDD425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04449" y="181207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2B058720-4E0A-65FF-1243-704F4F341DFE}"/>
                  </a:ext>
                </a:extLst>
              </p:cNvPr>
              <p:cNvSpPr txBox="1"/>
              <p:nvPr/>
            </p:nvSpPr>
            <p:spPr>
              <a:xfrm>
                <a:off x="7004807" y="2713078"/>
                <a:ext cx="1113683" cy="25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Satisfacción</a:t>
                </a: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9CC0369-3C63-4B1F-4F08-3D139B1895B4}"/>
                </a:ext>
              </a:extLst>
            </p:cNvPr>
            <p:cNvGrpSpPr/>
            <p:nvPr/>
          </p:nvGrpSpPr>
          <p:grpSpPr>
            <a:xfrm>
              <a:off x="9177445" y="2630367"/>
              <a:ext cx="1920654" cy="1733928"/>
              <a:chOff x="6987258" y="1694981"/>
              <a:chExt cx="1440490" cy="1300446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41940A36-384F-BA1C-E588-0BFDF2F96365}"/>
                  </a:ext>
                </a:extLst>
              </p:cNvPr>
              <p:cNvSpPr/>
              <p:nvPr/>
            </p:nvSpPr>
            <p:spPr>
              <a:xfrm>
                <a:off x="7050603" y="1694981"/>
                <a:ext cx="1312966" cy="13004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F52D7FD-FA6D-9A9A-A2E4-F69CB72580EF}"/>
                  </a:ext>
                </a:extLst>
              </p:cNvPr>
              <p:cNvSpPr txBox="1"/>
              <p:nvPr/>
            </p:nvSpPr>
            <p:spPr>
              <a:xfrm>
                <a:off x="6987258" y="2739094"/>
                <a:ext cx="1440490" cy="24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8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Experiencia clínica</a:t>
                </a:r>
                <a:endParaRPr kumimoji="0" lang="es-ES" sz="148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5" name="Gráfico 24" descr="Estetoscopio contorno">
                <a:extLst>
                  <a:ext uri="{FF2B5EF4-FFF2-40B4-BE49-F238E27FC236}">
                    <a16:creationId xmlns:a16="http://schemas.microsoft.com/office/drawing/2014/main" id="{C3C830E2-2CA0-031D-8FC4-CB8CDD0D0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07174" y="1902550"/>
                <a:ext cx="799824" cy="799824"/>
              </a:xfrm>
              <a:prstGeom prst="rect">
                <a:avLst/>
              </a:prstGeom>
            </p:spPr>
          </p:pic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F395CFF5-591B-3C14-B8B0-1D99CC2A61C0}"/>
                </a:ext>
              </a:extLst>
            </p:cNvPr>
            <p:cNvGrpSpPr/>
            <p:nvPr/>
          </p:nvGrpSpPr>
          <p:grpSpPr>
            <a:xfrm>
              <a:off x="7230505" y="2628797"/>
              <a:ext cx="1964197" cy="1719656"/>
              <a:chOff x="7298633" y="2629954"/>
              <a:chExt cx="1964197" cy="1732772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5C1D92F3-1E4E-4B8B-E4C8-77015E3D53B8}"/>
                  </a:ext>
                </a:extLst>
              </p:cNvPr>
              <p:cNvSpPr/>
              <p:nvPr/>
            </p:nvSpPr>
            <p:spPr>
              <a:xfrm>
                <a:off x="7379656" y="2629954"/>
                <a:ext cx="1774226" cy="1732772"/>
              </a:xfrm>
              <a:prstGeom prst="rect">
                <a:avLst/>
              </a:prstGeom>
              <a:solidFill>
                <a:srgbClr val="FA28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1" name="Gráfico 20" descr="Narración con relleno sólido">
                <a:extLst>
                  <a:ext uri="{FF2B5EF4-FFF2-40B4-BE49-F238E27FC236}">
                    <a16:creationId xmlns:a16="http://schemas.microsoft.com/office/drawing/2014/main" id="{0DE0FFA9-C3B0-67C4-7739-3A1CF61C4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686900" y="2802986"/>
                <a:ext cx="1183339" cy="1183339"/>
              </a:xfrm>
              <a:prstGeom prst="rect">
                <a:avLst/>
              </a:prstGeom>
            </p:spPr>
          </p:pic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FE20E9A7-AA04-0FC4-65CC-A44A4EF25C9C}"/>
                  </a:ext>
                </a:extLst>
              </p:cNvPr>
              <p:cNvSpPr txBox="1"/>
              <p:nvPr/>
            </p:nvSpPr>
            <p:spPr>
              <a:xfrm>
                <a:off x="7298633" y="4010992"/>
                <a:ext cx="1964197" cy="34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5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Guías manejo QA</a:t>
                </a:r>
                <a:endParaRPr kumimoji="0" lang="es-ES" sz="15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CAD04F6-EAA5-DD9D-6160-348B1DC78E5E}"/>
              </a:ext>
            </a:extLst>
          </p:cNvPr>
          <p:cNvSpPr/>
          <p:nvPr/>
        </p:nvSpPr>
        <p:spPr>
          <a:xfrm>
            <a:off x="1402971" y="2463719"/>
            <a:ext cx="9905570" cy="208513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778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43532-285F-FA41-A50F-F42CDD50F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8FE5A89-5A7D-1863-4D12-2B1B67067A59}"/>
              </a:ext>
            </a:extLst>
          </p:cNvPr>
          <p:cNvSpPr/>
          <p:nvPr/>
        </p:nvSpPr>
        <p:spPr>
          <a:xfrm>
            <a:off x="1704658" y="6238954"/>
            <a:ext cx="8262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800" b="1" noProof="1">
                <a:solidFill>
                  <a:schemeClr val="accent5"/>
                </a:solidFill>
                <a:latin typeface="+mj-lt"/>
              </a:rPr>
              <a:t>1</a:t>
            </a:r>
            <a:r>
              <a:rPr lang="es-ES_tradnl" sz="800" b="1" noProof="1">
                <a:solidFill>
                  <a:schemeClr val="bg1">
                    <a:lumMod val="65000"/>
                  </a:schemeClr>
                </a:solidFill>
                <a:latin typeface="+mj-lt"/>
              </a:rPr>
              <a:t>.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</a:rPr>
              <a:t>Blauvelt A, et al. N Engl J Med. 2021 Feb 11;384(6):512-520. </a:t>
            </a:r>
            <a:r>
              <a:rPr lang="en-US" sz="800" b="1" noProof="1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2.</a:t>
            </a:r>
            <a:r>
              <a:rPr lang="es-ES_tradnl" sz="800" b="1" noProof="1">
                <a:solidFill>
                  <a:schemeClr val="accent5"/>
                </a:solidFill>
                <a:latin typeface="+mj-lt"/>
              </a:rPr>
              <a:t> </a:t>
            </a:r>
            <a:r>
              <a:rPr lang="en-GB" sz="800">
                <a:solidFill>
                  <a:schemeClr val="bg1">
                    <a:lumMod val="65000"/>
                  </a:schemeClr>
                </a:solidFill>
                <a:latin typeface="+mj-lt"/>
              </a:rPr>
              <a:t>Schlesinger, T et al. SKIN The Journal of Cutaneous Medicine, 2023, 7(3), 771-787</a:t>
            </a:r>
            <a:r>
              <a:rPr lang="en-US" sz="800" noProof="1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sz="800" b="1" noProof="1">
                <a:solidFill>
                  <a:schemeClr val="accent5"/>
                </a:solidFill>
                <a:latin typeface="+mj-lt"/>
              </a:rPr>
              <a:t>3.</a:t>
            </a:r>
            <a:r>
              <a:rPr lang="es-ES_tradnl" sz="800" b="1" noProof="1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Heppt M, et al. </a:t>
            </a:r>
            <a:r>
              <a:rPr lang="en-US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Poster numero P2716 y abstract (ID 989) presentado en el congreso AEDV Berlin, 11-14 octubre 2023. </a:t>
            </a:r>
            <a:r>
              <a:rPr lang="en-US" sz="800" b="1" noProof="1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4.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</a:rPr>
              <a:t>Gilaberte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Y</a:t>
            </a:r>
            <a:r>
              <a:rPr lang="es-ES_tradnl" sz="800" b="1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s-ES_tradnl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et al. </a:t>
            </a:r>
            <a:r>
              <a:rPr lang="en-US" sz="800" noProof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lang="en-US" sz="800" noProof="1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29FFCC3-E190-A14F-36AA-981BBD84E01B}"/>
              </a:ext>
            </a:extLst>
          </p:cNvPr>
          <p:cNvGrpSpPr/>
          <p:nvPr/>
        </p:nvGrpSpPr>
        <p:grpSpPr>
          <a:xfrm rot="166929">
            <a:off x="209010" y="374762"/>
            <a:ext cx="8473333" cy="2613499"/>
            <a:chOff x="202677" y="2350128"/>
            <a:chExt cx="3027040" cy="890104"/>
          </a:xfrm>
        </p:grpSpPr>
        <p:sp>
          <p:nvSpPr>
            <p:cNvPr id="10" name="Freeform: Shape 125">
              <a:extLst>
                <a:ext uri="{FF2B5EF4-FFF2-40B4-BE49-F238E27FC236}">
                  <a16:creationId xmlns:a16="http://schemas.microsoft.com/office/drawing/2014/main" id="{EEFD5A5B-C392-D1D0-6623-87F13A530F95}"/>
                </a:ext>
              </a:extLst>
            </p:cNvPr>
            <p:cNvSpPr/>
            <p:nvPr/>
          </p:nvSpPr>
          <p:spPr>
            <a:xfrm rot="3195648">
              <a:off x="2504745" y="2429578"/>
              <a:ext cx="789261" cy="630361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E73C3E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" name="Freeform: Shape 94">
              <a:extLst>
                <a:ext uri="{FF2B5EF4-FFF2-40B4-BE49-F238E27FC236}">
                  <a16:creationId xmlns:a16="http://schemas.microsoft.com/office/drawing/2014/main" id="{BC4D8C7C-4BAC-C71B-751C-8C3C870D1A7D}"/>
                </a:ext>
              </a:extLst>
            </p:cNvPr>
            <p:cNvSpPr/>
            <p:nvPr/>
          </p:nvSpPr>
          <p:spPr>
            <a:xfrm rot="10568853" flipH="1">
              <a:off x="202677" y="2407567"/>
              <a:ext cx="3027040" cy="832665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  <a:gd name="connsiteX0" fmla="*/ 444326 w 915968"/>
                <a:gd name="connsiteY0" fmla="*/ 626170 h 626927"/>
                <a:gd name="connsiteX1" fmla="*/ 8017 w 915968"/>
                <a:gd name="connsiteY1" fmla="*/ 393412 h 626927"/>
                <a:gd name="connsiteX2" fmla="*/ 276363 w 915968"/>
                <a:gd name="connsiteY2" fmla="*/ 12333 h 626927"/>
                <a:gd name="connsiteX3" fmla="*/ 911461 w 915968"/>
                <a:gd name="connsiteY3" fmla="*/ 185459 h 626927"/>
                <a:gd name="connsiteX4" fmla="*/ 444326 w 915968"/>
                <a:gd name="connsiteY4" fmla="*/ 626170 h 626927"/>
                <a:gd name="connsiteX0" fmla="*/ 457780 w 929422"/>
                <a:gd name="connsiteY0" fmla="*/ 621685 h 622161"/>
                <a:gd name="connsiteX1" fmla="*/ 21471 w 929422"/>
                <a:gd name="connsiteY1" fmla="*/ 388927 h 622161"/>
                <a:gd name="connsiteX2" fmla="*/ 89869 w 929422"/>
                <a:gd name="connsiteY2" fmla="*/ 66537 h 622161"/>
                <a:gd name="connsiteX3" fmla="*/ 289817 w 929422"/>
                <a:gd name="connsiteY3" fmla="*/ 7848 h 622161"/>
                <a:gd name="connsiteX4" fmla="*/ 924915 w 929422"/>
                <a:gd name="connsiteY4" fmla="*/ 180974 h 622161"/>
                <a:gd name="connsiteX5" fmla="*/ 457780 w 929422"/>
                <a:gd name="connsiteY5" fmla="*/ 621685 h 622161"/>
                <a:gd name="connsiteX0" fmla="*/ 445678 w 917320"/>
                <a:gd name="connsiteY0" fmla="*/ 621685 h 622692"/>
                <a:gd name="connsiteX1" fmla="*/ 23989 w 917320"/>
                <a:gd name="connsiteY1" fmla="*/ 473327 h 622692"/>
                <a:gd name="connsiteX2" fmla="*/ 77767 w 917320"/>
                <a:gd name="connsiteY2" fmla="*/ 66537 h 622692"/>
                <a:gd name="connsiteX3" fmla="*/ 277715 w 917320"/>
                <a:gd name="connsiteY3" fmla="*/ 7848 h 622692"/>
                <a:gd name="connsiteX4" fmla="*/ 912813 w 917320"/>
                <a:gd name="connsiteY4" fmla="*/ 180974 h 622692"/>
                <a:gd name="connsiteX5" fmla="*/ 445678 w 917320"/>
                <a:gd name="connsiteY5" fmla="*/ 621685 h 622692"/>
                <a:gd name="connsiteX0" fmla="*/ 445147 w 916789"/>
                <a:gd name="connsiteY0" fmla="*/ 615634 h 616558"/>
                <a:gd name="connsiteX1" fmla="*/ 23458 w 916789"/>
                <a:gd name="connsiteY1" fmla="*/ 467276 h 616558"/>
                <a:gd name="connsiteX2" fmla="*/ 79273 w 916789"/>
                <a:gd name="connsiteY2" fmla="*/ 102967 h 616558"/>
                <a:gd name="connsiteX3" fmla="*/ 277184 w 916789"/>
                <a:gd name="connsiteY3" fmla="*/ 1797 h 616558"/>
                <a:gd name="connsiteX4" fmla="*/ 912282 w 916789"/>
                <a:gd name="connsiteY4" fmla="*/ 174923 h 616558"/>
                <a:gd name="connsiteX5" fmla="*/ 445147 w 916789"/>
                <a:gd name="connsiteY5" fmla="*/ 615634 h 616558"/>
                <a:gd name="connsiteX0" fmla="*/ 445147 w 916789"/>
                <a:gd name="connsiteY0" fmla="*/ 666251 h 667175"/>
                <a:gd name="connsiteX1" fmla="*/ 23458 w 916789"/>
                <a:gd name="connsiteY1" fmla="*/ 517893 h 667175"/>
                <a:gd name="connsiteX2" fmla="*/ 79273 w 916789"/>
                <a:gd name="connsiteY2" fmla="*/ 153584 h 667175"/>
                <a:gd name="connsiteX3" fmla="*/ 584560 w 916789"/>
                <a:gd name="connsiteY3" fmla="*/ 977 h 667175"/>
                <a:gd name="connsiteX4" fmla="*/ 912282 w 916789"/>
                <a:gd name="connsiteY4" fmla="*/ 225540 h 667175"/>
                <a:gd name="connsiteX5" fmla="*/ 445147 w 916789"/>
                <a:gd name="connsiteY5" fmla="*/ 666251 h 667175"/>
                <a:gd name="connsiteX0" fmla="*/ 431096 w 902738"/>
                <a:gd name="connsiteY0" fmla="*/ 666251 h 667873"/>
                <a:gd name="connsiteX1" fmla="*/ 27231 w 902738"/>
                <a:gd name="connsiteY1" fmla="*/ 554523 h 667873"/>
                <a:gd name="connsiteX2" fmla="*/ 65222 w 902738"/>
                <a:gd name="connsiteY2" fmla="*/ 153584 h 667873"/>
                <a:gd name="connsiteX3" fmla="*/ 570509 w 902738"/>
                <a:gd name="connsiteY3" fmla="*/ 977 h 667873"/>
                <a:gd name="connsiteX4" fmla="*/ 898231 w 902738"/>
                <a:gd name="connsiteY4" fmla="*/ 225540 h 667873"/>
                <a:gd name="connsiteX5" fmla="*/ 431096 w 902738"/>
                <a:gd name="connsiteY5" fmla="*/ 666251 h 667873"/>
                <a:gd name="connsiteX0" fmla="*/ 449803 w 921445"/>
                <a:gd name="connsiteY0" fmla="*/ 666175 h 667785"/>
                <a:gd name="connsiteX1" fmla="*/ 45938 w 921445"/>
                <a:gd name="connsiteY1" fmla="*/ 554447 h 667785"/>
                <a:gd name="connsiteX2" fmla="*/ 39107 w 921445"/>
                <a:gd name="connsiteY2" fmla="*/ 155894 h 667785"/>
                <a:gd name="connsiteX3" fmla="*/ 589216 w 921445"/>
                <a:gd name="connsiteY3" fmla="*/ 901 h 667785"/>
                <a:gd name="connsiteX4" fmla="*/ 916938 w 921445"/>
                <a:gd name="connsiteY4" fmla="*/ 225464 h 667785"/>
                <a:gd name="connsiteX5" fmla="*/ 449803 w 921445"/>
                <a:gd name="connsiteY5" fmla="*/ 666175 h 667785"/>
                <a:gd name="connsiteX0" fmla="*/ 449803 w 921445"/>
                <a:gd name="connsiteY0" fmla="*/ 616789 h 618399"/>
                <a:gd name="connsiteX1" fmla="*/ 45938 w 921445"/>
                <a:gd name="connsiteY1" fmla="*/ 505061 h 618399"/>
                <a:gd name="connsiteX2" fmla="*/ 39107 w 921445"/>
                <a:gd name="connsiteY2" fmla="*/ 106508 h 618399"/>
                <a:gd name="connsiteX3" fmla="*/ 589545 w 921445"/>
                <a:gd name="connsiteY3" fmla="*/ 1603 h 618399"/>
                <a:gd name="connsiteX4" fmla="*/ 916938 w 921445"/>
                <a:gd name="connsiteY4" fmla="*/ 176078 h 618399"/>
                <a:gd name="connsiteX5" fmla="*/ 449803 w 921445"/>
                <a:gd name="connsiteY5" fmla="*/ 616789 h 618399"/>
                <a:gd name="connsiteX0" fmla="*/ 454049 w 925691"/>
                <a:gd name="connsiteY0" fmla="*/ 616789 h 617350"/>
                <a:gd name="connsiteX1" fmla="*/ 42562 w 925691"/>
                <a:gd name="connsiteY1" fmla="*/ 415278 h 617350"/>
                <a:gd name="connsiteX2" fmla="*/ 43353 w 925691"/>
                <a:gd name="connsiteY2" fmla="*/ 106508 h 617350"/>
                <a:gd name="connsiteX3" fmla="*/ 593791 w 925691"/>
                <a:gd name="connsiteY3" fmla="*/ 1603 h 617350"/>
                <a:gd name="connsiteX4" fmla="*/ 921184 w 925691"/>
                <a:gd name="connsiteY4" fmla="*/ 176078 h 617350"/>
                <a:gd name="connsiteX5" fmla="*/ 454049 w 925691"/>
                <a:gd name="connsiteY5" fmla="*/ 616789 h 617350"/>
                <a:gd name="connsiteX0" fmla="*/ 454049 w 925702"/>
                <a:gd name="connsiteY0" fmla="*/ 616789 h 617350"/>
                <a:gd name="connsiteX1" fmla="*/ 42562 w 925702"/>
                <a:gd name="connsiteY1" fmla="*/ 415278 h 617350"/>
                <a:gd name="connsiteX2" fmla="*/ 43353 w 925702"/>
                <a:gd name="connsiteY2" fmla="*/ 106508 h 617350"/>
                <a:gd name="connsiteX3" fmla="*/ 593791 w 925702"/>
                <a:gd name="connsiteY3" fmla="*/ 1603 h 617350"/>
                <a:gd name="connsiteX4" fmla="*/ 921184 w 925702"/>
                <a:gd name="connsiteY4" fmla="*/ 176078 h 617350"/>
                <a:gd name="connsiteX5" fmla="*/ 454928 w 925702"/>
                <a:gd name="connsiteY5" fmla="*/ 616742 h 617350"/>
                <a:gd name="connsiteX0" fmla="*/ 454049 w 925832"/>
                <a:gd name="connsiteY0" fmla="*/ 616789 h 617350"/>
                <a:gd name="connsiteX1" fmla="*/ 42562 w 925832"/>
                <a:gd name="connsiteY1" fmla="*/ 415278 h 617350"/>
                <a:gd name="connsiteX2" fmla="*/ 43353 w 925832"/>
                <a:gd name="connsiteY2" fmla="*/ 106508 h 617350"/>
                <a:gd name="connsiteX3" fmla="*/ 593791 w 925832"/>
                <a:gd name="connsiteY3" fmla="*/ 1603 h 617350"/>
                <a:gd name="connsiteX4" fmla="*/ 921184 w 925832"/>
                <a:gd name="connsiteY4" fmla="*/ 176078 h 617350"/>
                <a:gd name="connsiteX5" fmla="*/ 454928 w 925832"/>
                <a:gd name="connsiteY5" fmla="*/ 616742 h 617350"/>
                <a:gd name="connsiteX0" fmla="*/ 457848 w 929631"/>
                <a:gd name="connsiteY0" fmla="*/ 617288 h 618372"/>
                <a:gd name="connsiteX1" fmla="*/ 76019 w 929631"/>
                <a:gd name="connsiteY1" fmla="*/ 481722 h 618372"/>
                <a:gd name="connsiteX2" fmla="*/ 47152 w 929631"/>
                <a:gd name="connsiteY2" fmla="*/ 107007 h 618372"/>
                <a:gd name="connsiteX3" fmla="*/ 597590 w 929631"/>
                <a:gd name="connsiteY3" fmla="*/ 2102 h 618372"/>
                <a:gd name="connsiteX4" fmla="*/ 924983 w 929631"/>
                <a:gd name="connsiteY4" fmla="*/ 176577 h 618372"/>
                <a:gd name="connsiteX5" fmla="*/ 458727 w 929631"/>
                <a:gd name="connsiteY5" fmla="*/ 617241 h 61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9631" h="618372">
                  <a:moveTo>
                    <a:pt x="457848" y="617288"/>
                  </a:moveTo>
                  <a:cubicBezTo>
                    <a:pt x="295353" y="627311"/>
                    <a:pt x="144468" y="566769"/>
                    <a:pt x="76019" y="481722"/>
                  </a:cubicBezTo>
                  <a:cubicBezTo>
                    <a:pt x="7570" y="396675"/>
                    <a:pt x="-39776" y="186944"/>
                    <a:pt x="47152" y="107007"/>
                  </a:cubicBezTo>
                  <a:cubicBezTo>
                    <a:pt x="134080" y="27070"/>
                    <a:pt x="451285" y="-9493"/>
                    <a:pt x="597590" y="2102"/>
                  </a:cubicBezTo>
                  <a:cubicBezTo>
                    <a:pt x="743895" y="13697"/>
                    <a:pt x="891269" y="1325"/>
                    <a:pt x="924983" y="176577"/>
                  </a:cubicBezTo>
                  <a:cubicBezTo>
                    <a:pt x="971454" y="415915"/>
                    <a:pt x="658939" y="579791"/>
                    <a:pt x="458727" y="617241"/>
                  </a:cubicBezTo>
                </a:path>
              </a:pathLst>
            </a:custGeom>
            <a:solidFill>
              <a:srgbClr val="002855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8829A5-EC2C-13CB-09CB-2FD4F1534582}"/>
              </a:ext>
            </a:extLst>
          </p:cNvPr>
          <p:cNvSpPr txBox="1"/>
          <p:nvPr/>
        </p:nvSpPr>
        <p:spPr>
          <a:xfrm>
            <a:off x="2020658" y="775501"/>
            <a:ext cx="4645093" cy="52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s-ES" sz="2133" b="1">
                <a:solidFill>
                  <a:schemeClr val="bg1"/>
                </a:solidFill>
              </a:rPr>
              <a:t>EFICACIA Y TOLERABILIDAD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2857C2-0538-48A0-B341-5FAE17E47C7C}"/>
              </a:ext>
            </a:extLst>
          </p:cNvPr>
          <p:cNvSpPr txBox="1"/>
          <p:nvPr/>
        </p:nvSpPr>
        <p:spPr>
          <a:xfrm>
            <a:off x="522560" y="1360735"/>
            <a:ext cx="7541975" cy="1430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es-ES" sz="1467" b="1">
                <a:solidFill>
                  <a:srgbClr val="FF0000"/>
                </a:solidFill>
              </a:rPr>
              <a:t>Fase III: </a:t>
            </a:r>
            <a:r>
              <a:rPr lang="es-ES" sz="1867" b="1">
                <a:solidFill>
                  <a:schemeClr val="bg1"/>
                </a:solidFill>
              </a:rPr>
              <a:t>72% </a:t>
            </a:r>
            <a:r>
              <a:rPr lang="es-ES" sz="1467">
                <a:solidFill>
                  <a:schemeClr val="bg1"/>
                </a:solidFill>
              </a:rPr>
              <a:t>AP</a:t>
            </a:r>
            <a:r>
              <a:rPr lang="es-ES" sz="1467" b="1">
                <a:solidFill>
                  <a:schemeClr val="bg1"/>
                </a:solidFill>
              </a:rPr>
              <a:t> y </a:t>
            </a:r>
            <a:r>
              <a:rPr lang="es-ES" sz="1867" b="1">
                <a:solidFill>
                  <a:schemeClr val="bg1"/>
                </a:solidFill>
              </a:rPr>
              <a:t>49% </a:t>
            </a:r>
            <a:r>
              <a:rPr lang="es-ES" sz="1467">
                <a:solidFill>
                  <a:schemeClr val="bg1"/>
                </a:solidFill>
              </a:rPr>
              <a:t>AC</a:t>
            </a:r>
            <a:r>
              <a:rPr lang="es-ES" sz="1467" baseline="30000">
                <a:solidFill>
                  <a:schemeClr val="bg1"/>
                </a:solidFill>
              </a:rPr>
              <a:t>1</a:t>
            </a:r>
            <a:r>
              <a:rPr lang="es-ES" sz="1467" b="1" baseline="30000">
                <a:solidFill>
                  <a:schemeClr val="bg1"/>
                </a:solidFill>
              </a:rPr>
              <a:t>                     </a:t>
            </a:r>
            <a:r>
              <a:rPr lang="es-ES" sz="1467" b="1">
                <a:solidFill>
                  <a:srgbClr val="FF0000"/>
                </a:solidFill>
              </a:rPr>
              <a:t>RWE: </a:t>
            </a:r>
            <a:r>
              <a:rPr lang="es-ES" sz="1867" b="1">
                <a:solidFill>
                  <a:schemeClr val="bg1"/>
                </a:solidFill>
              </a:rPr>
              <a:t>73,8%</a:t>
            </a:r>
            <a:r>
              <a:rPr lang="es-ES" sz="2000" baseline="30000">
                <a:solidFill>
                  <a:schemeClr val="bg1"/>
                </a:solidFill>
              </a:rPr>
              <a:t>2</a:t>
            </a:r>
            <a:r>
              <a:rPr lang="es-ES" sz="1467">
                <a:solidFill>
                  <a:schemeClr val="bg1"/>
                </a:solidFill>
              </a:rPr>
              <a:t> </a:t>
            </a:r>
            <a:r>
              <a:rPr lang="es-ES" sz="1467" b="1">
                <a:solidFill>
                  <a:schemeClr val="bg1"/>
                </a:solidFill>
              </a:rPr>
              <a:t>y</a:t>
            </a:r>
            <a:r>
              <a:rPr lang="es-ES" sz="1867" b="1">
                <a:solidFill>
                  <a:schemeClr val="bg1"/>
                </a:solidFill>
              </a:rPr>
              <a:t> 72.2%</a:t>
            </a:r>
            <a:r>
              <a:rPr lang="es-ES" sz="2000" baseline="30000">
                <a:solidFill>
                  <a:schemeClr val="bg1"/>
                </a:solidFill>
              </a:rPr>
              <a:t>4</a:t>
            </a:r>
            <a:r>
              <a:rPr lang="es-ES" sz="1867" b="1">
                <a:solidFill>
                  <a:schemeClr val="bg1"/>
                </a:solidFill>
              </a:rPr>
              <a:t> </a:t>
            </a:r>
            <a:r>
              <a:rPr lang="es-ES" sz="1467">
                <a:solidFill>
                  <a:schemeClr val="bg1"/>
                </a:solidFill>
              </a:rPr>
              <a:t>AP</a:t>
            </a:r>
          </a:p>
          <a:p>
            <a:pPr algn="ctr">
              <a:spcBef>
                <a:spcPts val="800"/>
              </a:spcBef>
            </a:pPr>
            <a:r>
              <a:rPr lang="es-ES" sz="1867" b="1">
                <a:solidFill>
                  <a:schemeClr val="bg1"/>
                </a:solidFill>
              </a:rPr>
              <a:t>70.3% </a:t>
            </a:r>
            <a:r>
              <a:rPr lang="es-ES" sz="1467">
                <a:solidFill>
                  <a:schemeClr val="bg1"/>
                </a:solidFill>
              </a:rPr>
              <a:t>reducción del número de lesiones</a:t>
            </a:r>
            <a:r>
              <a:rPr lang="es-ES" sz="1467" baseline="30000">
                <a:solidFill>
                  <a:schemeClr val="bg1"/>
                </a:solidFill>
              </a:rPr>
              <a:t>3 </a:t>
            </a:r>
            <a:endParaRPr lang="es-ES" sz="1467">
              <a:solidFill>
                <a:schemeClr val="bg1"/>
              </a:solidFill>
            </a:endParaRPr>
          </a:p>
          <a:p>
            <a:pPr algn="ctr">
              <a:spcBef>
                <a:spcPts val="800"/>
              </a:spcBef>
            </a:pPr>
            <a:endParaRPr lang="es-ES" sz="400" baseline="3000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1467">
                <a:solidFill>
                  <a:schemeClr val="bg2"/>
                </a:solidFill>
              </a:rPr>
              <a:t>B</a:t>
            </a:r>
            <a:r>
              <a:rPr lang="es-ES" sz="1467" b="1">
                <a:solidFill>
                  <a:schemeClr val="bg2"/>
                </a:solidFill>
              </a:rPr>
              <a:t>uena tolerabilidad y perfil de seguridad favorable</a:t>
            </a:r>
            <a:r>
              <a:rPr lang="es-ES" sz="1467" baseline="30000">
                <a:solidFill>
                  <a:schemeClr val="bg2"/>
                </a:solidFill>
              </a:rPr>
              <a:t>1-4</a:t>
            </a:r>
            <a:r>
              <a:rPr lang="es-ES" sz="1467">
                <a:solidFill>
                  <a:schemeClr val="bg2"/>
                </a:solidFill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s-ES" sz="1467">
                <a:solidFill>
                  <a:schemeClr val="bg2"/>
                </a:solidFill>
              </a:rPr>
              <a:t>La mayoría de las </a:t>
            </a:r>
            <a:r>
              <a:rPr lang="es-ES" sz="1467" b="1">
                <a:solidFill>
                  <a:schemeClr val="bg2"/>
                </a:solidFill>
              </a:rPr>
              <a:t>reacciones cutáneas locales </a:t>
            </a:r>
            <a:r>
              <a:rPr lang="es-ES" sz="1467">
                <a:solidFill>
                  <a:schemeClr val="bg2"/>
                </a:solidFill>
              </a:rPr>
              <a:t>fueron de </a:t>
            </a:r>
            <a:r>
              <a:rPr lang="es-ES" sz="1467" b="1">
                <a:solidFill>
                  <a:schemeClr val="bg2"/>
                </a:solidFill>
              </a:rPr>
              <a:t>leves a moderadas.</a:t>
            </a:r>
            <a:r>
              <a:rPr lang="es-ES" sz="1467" b="1" baseline="30000">
                <a:solidFill>
                  <a:schemeClr val="bg1"/>
                </a:solidFill>
              </a:rPr>
              <a:t>1-4</a:t>
            </a:r>
            <a:endParaRPr lang="es-ES" sz="1467" baseline="30000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F0A6B0D-28FC-5801-74FC-8A95AA5D513C}"/>
              </a:ext>
            </a:extLst>
          </p:cNvPr>
          <p:cNvSpPr/>
          <p:nvPr/>
        </p:nvSpPr>
        <p:spPr>
          <a:xfrm>
            <a:off x="6481662" y="5767124"/>
            <a:ext cx="5393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noProof="1">
                <a:latin typeface="Arial" panose="020B0604020202020204" pitchFamily="34" charset="0"/>
                <a:cs typeface="Arial" panose="020B0604020202020204" pitchFamily="34" charset="0"/>
              </a:rPr>
              <a:t>EECC: ensayos clínicos; RWE: Evidencia en práctica clínica real; AP: aclaramiento parcial; AC: aclaramiento completo; QA; queratosis actínica; </a:t>
            </a:r>
            <a:endParaRPr lang="es-ES" sz="8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06F10D0-B83F-96B2-3274-DED905FF2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0575" y="-114703"/>
            <a:ext cx="10020767" cy="896579"/>
          </a:xfrm>
        </p:spPr>
        <p:txBody>
          <a:bodyPr/>
          <a:lstStyle/>
          <a:p>
            <a:r>
              <a:rPr lang="es-ES_tradnl" sz="2400"/>
              <a:t>Conclusiones </a:t>
            </a:r>
            <a:r>
              <a:rPr lang="es-ES_tradnl" sz="2400" err="1"/>
              <a:t>Tirbanibulina</a:t>
            </a:r>
            <a:r>
              <a:rPr lang="es-ES_tradnl" sz="2400"/>
              <a:t> 1%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83B28EE-4ADA-E8B6-70E8-872107D63E96}"/>
              </a:ext>
            </a:extLst>
          </p:cNvPr>
          <p:cNvGrpSpPr/>
          <p:nvPr/>
        </p:nvGrpSpPr>
        <p:grpSpPr>
          <a:xfrm flipH="1">
            <a:off x="8502939" y="2115095"/>
            <a:ext cx="3605113" cy="2147613"/>
            <a:chOff x="562597" y="2272508"/>
            <a:chExt cx="2666789" cy="971327"/>
          </a:xfrm>
        </p:grpSpPr>
        <p:sp>
          <p:nvSpPr>
            <p:cNvPr id="3" name="Freeform: Shape 125">
              <a:extLst>
                <a:ext uri="{FF2B5EF4-FFF2-40B4-BE49-F238E27FC236}">
                  <a16:creationId xmlns:a16="http://schemas.microsoft.com/office/drawing/2014/main" id="{212EDF6D-11A3-AC76-0546-DB993CD3D3A8}"/>
                </a:ext>
              </a:extLst>
            </p:cNvPr>
            <p:cNvSpPr/>
            <p:nvPr/>
          </p:nvSpPr>
          <p:spPr>
            <a:xfrm rot="3195648">
              <a:off x="2314883" y="2277578"/>
              <a:ext cx="709656" cy="699515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00346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" name="Freeform: Shape 94">
              <a:extLst>
                <a:ext uri="{FF2B5EF4-FFF2-40B4-BE49-F238E27FC236}">
                  <a16:creationId xmlns:a16="http://schemas.microsoft.com/office/drawing/2014/main" id="{65AD5684-198D-78C7-91A4-92B192808CE3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B4E1D6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6C7616E-362B-1636-1C47-00200A02251B}"/>
              </a:ext>
            </a:extLst>
          </p:cNvPr>
          <p:cNvGrpSpPr/>
          <p:nvPr/>
        </p:nvGrpSpPr>
        <p:grpSpPr>
          <a:xfrm>
            <a:off x="182821" y="3189277"/>
            <a:ext cx="8692711" cy="2668186"/>
            <a:chOff x="5415863" y="2457857"/>
            <a:chExt cx="2651200" cy="1110427"/>
          </a:xfrm>
        </p:grpSpPr>
        <p:sp>
          <p:nvSpPr>
            <p:cNvPr id="18" name="Freeform: Shape 123">
              <a:extLst>
                <a:ext uri="{FF2B5EF4-FFF2-40B4-BE49-F238E27FC236}">
                  <a16:creationId xmlns:a16="http://schemas.microsoft.com/office/drawing/2014/main" id="{2C61316D-33F8-109B-2B4D-0FD5477507D8}"/>
                </a:ext>
              </a:extLst>
            </p:cNvPr>
            <p:cNvSpPr/>
            <p:nvPr/>
          </p:nvSpPr>
          <p:spPr>
            <a:xfrm rot="565397">
              <a:off x="5415863" y="2461442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B4E1D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endParaRPr lang="en-US" sz="133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0" name="Freeform: Shape 118">
              <a:extLst>
                <a:ext uri="{FF2B5EF4-FFF2-40B4-BE49-F238E27FC236}">
                  <a16:creationId xmlns:a16="http://schemas.microsoft.com/office/drawing/2014/main" id="{71D914DC-0C61-41FA-F82B-21D1E04C6909}"/>
                </a:ext>
              </a:extLst>
            </p:cNvPr>
            <p:cNvSpPr/>
            <p:nvPr/>
          </p:nvSpPr>
          <p:spPr>
            <a:xfrm rot="10333687" flipH="1">
              <a:off x="5560213" y="2457857"/>
              <a:ext cx="2506850" cy="1110427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FFEF9A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5" name="Marcador de contenido 4">
            <a:extLst>
              <a:ext uri="{FF2B5EF4-FFF2-40B4-BE49-F238E27FC236}">
                <a16:creationId xmlns:a16="http://schemas.microsoft.com/office/drawing/2014/main" id="{5119455A-BB6E-5998-2387-EC5379FB1B6F}"/>
              </a:ext>
            </a:extLst>
          </p:cNvPr>
          <p:cNvSpPr txBox="1">
            <a:spLocks/>
          </p:cNvSpPr>
          <p:nvPr/>
        </p:nvSpPr>
        <p:spPr>
          <a:xfrm>
            <a:off x="2273849" y="3625408"/>
            <a:ext cx="6096000" cy="661432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s-ES" sz="2133" b="1"/>
              <a:t>SATISFACCIÓN Y APARIENCIA DE LA PIEL</a:t>
            </a:r>
          </a:p>
          <a:p>
            <a:pPr algn="ctr">
              <a:lnSpc>
                <a:spcPct val="150000"/>
              </a:lnSpc>
              <a:spcBef>
                <a:spcPts val="800"/>
              </a:spcBef>
            </a:pPr>
            <a:endParaRPr lang="es-ES" sz="1467" baseline="3000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D65F249-7287-EFF7-584D-36443862D416}"/>
              </a:ext>
            </a:extLst>
          </p:cNvPr>
          <p:cNvSpPr txBox="1"/>
          <p:nvPr/>
        </p:nvSpPr>
        <p:spPr>
          <a:xfrm>
            <a:off x="951858" y="4050249"/>
            <a:ext cx="6864787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" sz="1600" b="1">
                <a:solidFill>
                  <a:srgbClr val="FF0000"/>
                </a:solidFill>
                <a:cs typeface="Arial"/>
              </a:rPr>
              <a:t>Pacientes y Médicos </a:t>
            </a:r>
            <a:r>
              <a:rPr lang="es-ES" sz="1600" b="1">
                <a:solidFill>
                  <a:srgbClr val="022A56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s-ES" sz="1600" b="1">
                <a:solidFill>
                  <a:srgbClr val="022A56"/>
                </a:solidFill>
                <a:cs typeface="Arial"/>
              </a:rPr>
              <a:t>Elevada</a:t>
            </a:r>
            <a:r>
              <a:rPr lang="es-ES" sz="1600">
                <a:solidFill>
                  <a:srgbClr val="022A56"/>
                </a:solidFill>
                <a:cs typeface="Arial"/>
              </a:rPr>
              <a:t> </a:t>
            </a:r>
            <a:r>
              <a:rPr lang="es-ES" sz="1600" b="1">
                <a:solidFill>
                  <a:srgbClr val="022A56"/>
                </a:solidFill>
                <a:cs typeface="Arial"/>
              </a:rPr>
              <a:t>satisfacción global con el tratamiento </a:t>
            </a:r>
            <a:r>
              <a:rPr lang="es-ES" sz="1600">
                <a:solidFill>
                  <a:srgbClr val="022A56"/>
                </a:solidFill>
                <a:cs typeface="Arial"/>
              </a:rPr>
              <a:t>por su </a:t>
            </a:r>
            <a:r>
              <a:rPr lang="es-ES" sz="1600" b="1">
                <a:solidFill>
                  <a:srgbClr val="2DD0A8"/>
                </a:solidFill>
                <a:cs typeface="Arial"/>
              </a:rPr>
              <a:t>efectividad</a:t>
            </a:r>
            <a:r>
              <a:rPr lang="es-ES" sz="1600">
                <a:solidFill>
                  <a:srgbClr val="022A56"/>
                </a:solidFill>
                <a:cs typeface="Arial"/>
              </a:rPr>
              <a:t> y </a:t>
            </a:r>
            <a:r>
              <a:rPr lang="es-ES" sz="1600" b="1">
                <a:solidFill>
                  <a:srgbClr val="2DD0A8"/>
                </a:solidFill>
                <a:cs typeface="Arial"/>
              </a:rPr>
              <a:t>conveniencia</a:t>
            </a:r>
            <a:r>
              <a:rPr lang="es-ES" sz="1600" baseline="30000">
                <a:solidFill>
                  <a:srgbClr val="002855"/>
                </a:solidFill>
              </a:rPr>
              <a:t> 2,3,4</a:t>
            </a:r>
          </a:p>
          <a:p>
            <a:pPr algn="ctr">
              <a:spcAft>
                <a:spcPts val="800"/>
              </a:spcAft>
            </a:pPr>
            <a:r>
              <a:rPr lang="es-ES" sz="1600" b="1">
                <a:solidFill>
                  <a:srgbClr val="002855"/>
                </a:solidFill>
              </a:rPr>
              <a:t>80% , 87% , 97% </a:t>
            </a:r>
            <a:r>
              <a:rPr lang="es-ES" sz="1600">
                <a:solidFill>
                  <a:srgbClr val="002855"/>
                </a:solidFill>
              </a:rPr>
              <a:t>de los </a:t>
            </a:r>
            <a:r>
              <a:rPr lang="es-ES" sz="1600" b="1">
                <a:solidFill>
                  <a:srgbClr val="FF0000"/>
                </a:solidFill>
              </a:rPr>
              <a:t>pacientes</a:t>
            </a:r>
            <a:r>
              <a:rPr lang="es-ES" sz="1600" baseline="30000">
                <a:solidFill>
                  <a:srgbClr val="002060"/>
                </a:solidFill>
              </a:rPr>
              <a:t>2-4</a:t>
            </a:r>
            <a:r>
              <a:rPr lang="es-ES" sz="1600">
                <a:solidFill>
                  <a:srgbClr val="002855"/>
                </a:solidFill>
              </a:rPr>
              <a:t> </a:t>
            </a:r>
            <a:r>
              <a:rPr lang="es-ES" sz="1600" b="1">
                <a:solidFill>
                  <a:srgbClr val="002855"/>
                </a:solidFill>
              </a:rPr>
              <a:t>usarían </a:t>
            </a:r>
            <a:r>
              <a:rPr lang="es-ES" sz="1600" b="1" err="1">
                <a:solidFill>
                  <a:srgbClr val="002855"/>
                </a:solidFill>
              </a:rPr>
              <a:t>tirbanibulina</a:t>
            </a:r>
            <a:r>
              <a:rPr lang="es-ES" sz="1600" b="1">
                <a:solidFill>
                  <a:srgbClr val="002855"/>
                </a:solidFill>
              </a:rPr>
              <a:t> de nuevo</a:t>
            </a:r>
            <a:r>
              <a:rPr lang="es-ES" sz="1600" baseline="30000">
                <a:solidFill>
                  <a:srgbClr val="002855"/>
                </a:solidFill>
              </a:rPr>
              <a:t>2-4</a:t>
            </a:r>
          </a:p>
          <a:p>
            <a:pPr algn="ctr">
              <a:spcAft>
                <a:spcPts val="800"/>
              </a:spcAft>
            </a:pPr>
            <a:r>
              <a:rPr lang="es-ES_tradnl" sz="1600" b="1">
                <a:solidFill>
                  <a:srgbClr val="022A56"/>
                </a:solidFill>
                <a:cs typeface="Arial"/>
              </a:rPr>
              <a:t>78%</a:t>
            </a:r>
            <a:r>
              <a:rPr lang="es-ES_tradnl" sz="1600">
                <a:solidFill>
                  <a:srgbClr val="022A56"/>
                </a:solidFill>
                <a:cs typeface="Arial"/>
              </a:rPr>
              <a:t> y </a:t>
            </a:r>
            <a:r>
              <a:rPr lang="es-ES_tradnl" sz="1600" b="1">
                <a:solidFill>
                  <a:srgbClr val="022A56"/>
                </a:solidFill>
                <a:cs typeface="Arial"/>
              </a:rPr>
              <a:t>93% </a:t>
            </a:r>
            <a:r>
              <a:rPr lang="es-ES_tradnl" sz="1600">
                <a:solidFill>
                  <a:srgbClr val="022A56"/>
                </a:solidFill>
                <a:cs typeface="Arial"/>
              </a:rPr>
              <a:t>de los </a:t>
            </a:r>
            <a:r>
              <a:rPr lang="es-ES_tradnl" sz="1600" b="1">
                <a:solidFill>
                  <a:srgbClr val="FF0000"/>
                </a:solidFill>
              </a:rPr>
              <a:t>pacientes</a:t>
            </a:r>
            <a:r>
              <a:rPr lang="es-ES" sz="1600" baseline="30000">
                <a:solidFill>
                  <a:srgbClr val="002855"/>
                </a:solidFill>
              </a:rPr>
              <a:t>2,4</a:t>
            </a:r>
            <a:r>
              <a:rPr lang="es-ES_tradnl" sz="1600">
                <a:solidFill>
                  <a:srgbClr val="022A56"/>
                </a:solidFill>
                <a:cs typeface="Arial"/>
              </a:rPr>
              <a:t> consideran su piel como muy/algo mejorada </a:t>
            </a:r>
            <a:r>
              <a:rPr lang="es-ES_tradnl" sz="1600" b="1">
                <a:solidFill>
                  <a:srgbClr val="022A56"/>
                </a:solidFill>
                <a:cs typeface="Arial"/>
              </a:rPr>
              <a:t>tras el tratamiento con </a:t>
            </a:r>
            <a:r>
              <a:rPr lang="es-ES_tradnl" sz="1600" b="1" err="1">
                <a:solidFill>
                  <a:srgbClr val="022A56"/>
                </a:solidFill>
                <a:cs typeface="Arial"/>
              </a:rPr>
              <a:t>tirbanibulina</a:t>
            </a:r>
            <a:r>
              <a:rPr lang="es-ES_tradnl" sz="1467">
                <a:solidFill>
                  <a:srgbClr val="022A56"/>
                </a:solidFill>
                <a:cs typeface="Arial"/>
              </a:rPr>
              <a:t>.</a:t>
            </a:r>
            <a:endParaRPr lang="es-ES" sz="1467" baseline="30000">
              <a:solidFill>
                <a:schemeClr val="accent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B962D1C-89F8-AFE9-F3E3-3DE7AC38CFBA}"/>
              </a:ext>
            </a:extLst>
          </p:cNvPr>
          <p:cNvSpPr txBox="1"/>
          <p:nvPr/>
        </p:nvSpPr>
        <p:spPr>
          <a:xfrm>
            <a:off x="9385278" y="3001754"/>
            <a:ext cx="252851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lnSpc>
                <a:spcPct val="150000"/>
              </a:lnSpc>
              <a:spcBef>
                <a:spcPts val="600"/>
              </a:spcBef>
              <a:defRPr sz="1200" b="1">
                <a:solidFill>
                  <a:srgbClr val="003466"/>
                </a:solidFill>
              </a:defRPr>
            </a:lvl1pPr>
          </a:lstStyle>
          <a:p>
            <a:r>
              <a:rPr lang="es-ES" sz="1600"/>
              <a:t>DÍAS DE TRATAMIENTO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57C90A-D897-61C0-A9F2-7445D351D823}"/>
              </a:ext>
            </a:extLst>
          </p:cNvPr>
          <p:cNvSpPr txBox="1"/>
          <p:nvPr/>
        </p:nvSpPr>
        <p:spPr>
          <a:xfrm>
            <a:off x="8621634" y="2658417"/>
            <a:ext cx="9427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b="1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5ACE0E3-9A1B-5A7D-3A5F-73605D5B3732}"/>
              </a:ext>
            </a:extLst>
          </p:cNvPr>
          <p:cNvSpPr txBox="1"/>
          <p:nvPr/>
        </p:nvSpPr>
        <p:spPr>
          <a:xfrm>
            <a:off x="9521761" y="3382560"/>
            <a:ext cx="2662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>
                <a:solidFill>
                  <a:schemeClr val="accent1"/>
                </a:solidFill>
              </a:rPr>
              <a:t>Un </a:t>
            </a:r>
            <a:r>
              <a:rPr lang="es-ES" sz="1400" b="1">
                <a:solidFill>
                  <a:schemeClr val="accent1"/>
                </a:solidFill>
              </a:rPr>
              <a:t>régimen sencillo </a:t>
            </a:r>
            <a:r>
              <a:rPr lang="es-ES" sz="1400">
                <a:solidFill>
                  <a:schemeClr val="accent1"/>
                </a:solidFill>
              </a:rPr>
              <a:t>que favorece la </a:t>
            </a:r>
            <a:r>
              <a:rPr lang="es-ES" sz="1400" b="1">
                <a:solidFill>
                  <a:schemeClr val="accent1"/>
                </a:solidFill>
              </a:rPr>
              <a:t>adherencia</a:t>
            </a:r>
            <a:r>
              <a:rPr lang="es-ES" sz="1400" baseline="3000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53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CD0DAEF-A35D-DF47-9F9B-F2B554232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2753" y="2755848"/>
            <a:ext cx="6937028" cy="102875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660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¡Gracias!</a:t>
            </a:r>
            <a:endParaRPr lang="en-GB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55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A77D53-D6B1-7BA4-0B86-EC00ED64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69" y="866536"/>
            <a:ext cx="6191605" cy="4591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3E1E810-76AC-75D0-7407-BB81A0D1A522}"/>
              </a:ext>
            </a:extLst>
          </p:cNvPr>
          <p:cNvSpPr/>
          <p:nvPr/>
        </p:nvSpPr>
        <p:spPr>
          <a:xfrm>
            <a:off x="11217897" y="65988"/>
            <a:ext cx="974103" cy="207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501189-561A-DCE5-93D4-CA0F75EF7E15}"/>
              </a:ext>
            </a:extLst>
          </p:cNvPr>
          <p:cNvSpPr txBox="1"/>
          <p:nvPr/>
        </p:nvSpPr>
        <p:spPr>
          <a:xfrm>
            <a:off x="2515621" y="5755566"/>
            <a:ext cx="7562602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933" dirty="0">
                <a:solidFill>
                  <a:srgbClr val="003466"/>
                </a:solidFill>
                <a:latin typeface="Arial"/>
              </a:rPr>
              <a:t>Este medicamento está sujeto a seguimiento adicional, es prioritaria la notificación de sospechas adversas asociadas a este medicamento.</a:t>
            </a: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35765444-9894-724A-CFFB-F5C9835D517F}"/>
              </a:ext>
            </a:extLst>
          </p:cNvPr>
          <p:cNvSpPr/>
          <p:nvPr/>
        </p:nvSpPr>
        <p:spPr>
          <a:xfrm flipV="1">
            <a:off x="2448353" y="5843037"/>
            <a:ext cx="67265" cy="60959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47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1">
            <a:extLst>
              <a:ext uri="{FF2B5EF4-FFF2-40B4-BE49-F238E27FC236}">
                <a16:creationId xmlns:a16="http://schemas.microsoft.com/office/drawing/2014/main" id="{FAED03B2-DCE1-1E4C-FA23-D8CE86A4E0B2}"/>
              </a:ext>
            </a:extLst>
          </p:cNvPr>
          <p:cNvSpPr txBox="1">
            <a:spLocks/>
          </p:cNvSpPr>
          <p:nvPr/>
        </p:nvSpPr>
        <p:spPr>
          <a:xfrm>
            <a:off x="432000" y="387617"/>
            <a:ext cx="11381117" cy="88559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63D42"/>
                </a:solidFill>
              </a:rPr>
              <a:t>La </a:t>
            </a:r>
            <a:r>
              <a:rPr lang="en-US" sz="2600" b="1" err="1">
                <a:solidFill>
                  <a:srgbClr val="E63D42"/>
                </a:solidFill>
              </a:rPr>
              <a:t>eficacia</a:t>
            </a:r>
            <a:r>
              <a:rPr lang="en-US" sz="2600" b="1">
                <a:solidFill>
                  <a:srgbClr val="E63D42"/>
                </a:solidFill>
              </a:rPr>
              <a:t> </a:t>
            </a:r>
            <a:r>
              <a:rPr lang="en-US" sz="2600" b="1" err="1">
                <a:solidFill>
                  <a:srgbClr val="E63D42"/>
                </a:solidFill>
              </a:rPr>
              <a:t>depende</a:t>
            </a:r>
            <a:r>
              <a:rPr lang="en-US" sz="2600" b="1">
                <a:solidFill>
                  <a:srgbClr val="E63D42"/>
                </a:solidFill>
              </a:rPr>
              <a:t> del </a:t>
            </a:r>
            <a:r>
              <a:rPr lang="en-US" sz="2600" b="1" err="1">
                <a:solidFill>
                  <a:srgbClr val="E63D42"/>
                </a:solidFill>
              </a:rPr>
              <a:t>número</a:t>
            </a:r>
            <a:r>
              <a:rPr lang="en-US" sz="2600" b="1">
                <a:solidFill>
                  <a:srgbClr val="E63D42"/>
                </a:solidFill>
              </a:rPr>
              <a:t> de </a:t>
            </a:r>
            <a:r>
              <a:rPr lang="en-US" sz="2600" b="1" err="1">
                <a:solidFill>
                  <a:srgbClr val="E63D42"/>
                </a:solidFill>
              </a:rPr>
              <a:t>lesiones</a:t>
            </a:r>
            <a:endParaRPr lang="en-US" sz="2600" b="1">
              <a:solidFill>
                <a:srgbClr val="E63D42"/>
              </a:solidFill>
            </a:endParaRP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en-US" sz="2400" b="1" err="1">
                <a:solidFill>
                  <a:srgbClr val="002060"/>
                </a:solidFill>
              </a:rPr>
              <a:t>Riesgo</a:t>
            </a:r>
            <a:r>
              <a:rPr lang="en-US" sz="2400" b="1">
                <a:solidFill>
                  <a:srgbClr val="002060"/>
                </a:solidFill>
              </a:rPr>
              <a:t> de CCE: 0.025 a 16% </a:t>
            </a:r>
            <a:r>
              <a:rPr lang="en-US" sz="2400" b="1" err="1">
                <a:solidFill>
                  <a:srgbClr val="002060"/>
                </a:solidFill>
              </a:rPr>
              <a:t>por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año</a:t>
            </a:r>
            <a:r>
              <a:rPr lang="en-US" sz="24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7" name="TextBox 4">
            <a:extLst>
              <a:ext uri="{FF2B5EF4-FFF2-40B4-BE49-F238E27FC236}">
                <a16:creationId xmlns:a16="http://schemas.microsoft.com/office/drawing/2014/main" id="{FDED073F-D918-DD93-1456-70A02DAC6D6D}"/>
              </a:ext>
            </a:extLst>
          </p:cNvPr>
          <p:cNvSpPr txBox="1"/>
          <p:nvPr/>
        </p:nvSpPr>
        <p:spPr>
          <a:xfrm>
            <a:off x="404001" y="1652392"/>
            <a:ext cx="3815459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78" name="TextBox 5">
            <a:extLst>
              <a:ext uri="{FF2B5EF4-FFF2-40B4-BE49-F238E27FC236}">
                <a16:creationId xmlns:a16="http://schemas.microsoft.com/office/drawing/2014/main" id="{61318AC4-7BBD-A6EB-0C18-4B25168BC1B2}"/>
              </a:ext>
            </a:extLst>
          </p:cNvPr>
          <p:cNvSpPr txBox="1"/>
          <p:nvPr/>
        </p:nvSpPr>
        <p:spPr>
          <a:xfrm>
            <a:off x="4326205" y="1652392"/>
            <a:ext cx="3695049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79" name="TextBox 8">
            <a:extLst>
              <a:ext uri="{FF2B5EF4-FFF2-40B4-BE49-F238E27FC236}">
                <a16:creationId xmlns:a16="http://schemas.microsoft.com/office/drawing/2014/main" id="{033B72D4-FFDF-ADC8-89F7-72350E95D5F9}"/>
              </a:ext>
            </a:extLst>
          </p:cNvPr>
          <p:cNvSpPr txBox="1"/>
          <p:nvPr/>
        </p:nvSpPr>
        <p:spPr>
          <a:xfrm>
            <a:off x="8125428" y="1652392"/>
            <a:ext cx="3692325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80" name="Textfeld 36">
            <a:extLst>
              <a:ext uri="{FF2B5EF4-FFF2-40B4-BE49-F238E27FC236}">
                <a16:creationId xmlns:a16="http://schemas.microsoft.com/office/drawing/2014/main" id="{78EDF5FB-3EDF-EDAF-F70D-97A5B3D53C70}"/>
              </a:ext>
            </a:extLst>
          </p:cNvPr>
          <p:cNvSpPr txBox="1"/>
          <p:nvPr/>
        </p:nvSpPr>
        <p:spPr>
          <a:xfrm>
            <a:off x="415576" y="5005414"/>
            <a:ext cx="3785234" cy="96797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1 </a:t>
            </a:r>
            <a:r>
              <a:rPr lang="de-DE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lesión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en 25 cm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1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 = 16% </a:t>
            </a:r>
            <a:r>
              <a:rPr lang="de-DE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1-0.975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1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b="1">
                <a:solidFill>
                  <a:srgbClr val="002855">
                    <a:lumMod val="75000"/>
                  </a:srgbClr>
                </a:solidFill>
                <a:latin typeface="Arial"/>
              </a:rPr>
              <a:t>0.025% </a:t>
            </a:r>
            <a:r>
              <a:rPr lang="de-DE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1" name="Textfeld 36">
            <a:extLst>
              <a:ext uri="{FF2B5EF4-FFF2-40B4-BE49-F238E27FC236}">
                <a16:creationId xmlns:a16="http://schemas.microsoft.com/office/drawing/2014/main" id="{23568585-E7AB-56F0-8071-85E4DC1D6F6A}"/>
              </a:ext>
            </a:extLst>
          </p:cNvPr>
          <p:cNvSpPr txBox="1"/>
          <p:nvPr/>
        </p:nvSpPr>
        <p:spPr>
          <a:xfrm>
            <a:off x="4363655" y="4983917"/>
            <a:ext cx="3657599" cy="1000446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5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en 25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 = 42%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1-0.025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22% </a:t>
            </a:r>
            <a:r>
              <a:rPr lang="de-DE" sz="1867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2" name="Textfeld 36">
            <a:extLst>
              <a:ext uri="{FF2B5EF4-FFF2-40B4-BE49-F238E27FC236}">
                <a16:creationId xmlns:a16="http://schemas.microsoft.com/office/drawing/2014/main" id="{81A50259-F1B8-B839-DE8A-20C0F8B90ADA}"/>
              </a:ext>
            </a:extLst>
          </p:cNvPr>
          <p:cNvSpPr txBox="1"/>
          <p:nvPr/>
        </p:nvSpPr>
        <p:spPr>
          <a:xfrm>
            <a:off x="8137003" y="4983917"/>
            <a:ext cx="3664607" cy="1000446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20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en 100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 = 97%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1-0.025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40% </a:t>
            </a:r>
            <a:r>
              <a:rPr lang="de-DE" sz="1867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3" name="Rechteck 4">
            <a:extLst>
              <a:ext uri="{FF2B5EF4-FFF2-40B4-BE49-F238E27FC236}">
                <a16:creationId xmlns:a16="http://schemas.microsoft.com/office/drawing/2014/main" id="{3D19D82C-A249-0BD4-20DE-B963BC0FBD6D}"/>
              </a:ext>
            </a:extLst>
          </p:cNvPr>
          <p:cNvSpPr>
            <a:spLocks noChangeAspect="1"/>
          </p:cNvSpPr>
          <p:nvPr/>
        </p:nvSpPr>
        <p:spPr>
          <a:xfrm>
            <a:off x="1550846" y="2552350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Stern mit 5 Zacken 8">
            <a:extLst>
              <a:ext uri="{FF2B5EF4-FFF2-40B4-BE49-F238E27FC236}">
                <a16:creationId xmlns:a16="http://schemas.microsoft.com/office/drawing/2014/main" id="{071B0035-B75F-3E74-BE06-4BD0B48159CB}"/>
              </a:ext>
            </a:extLst>
          </p:cNvPr>
          <p:cNvSpPr/>
          <p:nvPr/>
        </p:nvSpPr>
        <p:spPr>
          <a:xfrm>
            <a:off x="1742092" y="323366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Rechteck 5">
            <a:extLst>
              <a:ext uri="{FF2B5EF4-FFF2-40B4-BE49-F238E27FC236}">
                <a16:creationId xmlns:a16="http://schemas.microsoft.com/office/drawing/2014/main" id="{1EEC2327-13E3-1D7E-EDDE-B43214B359E2}"/>
              </a:ext>
            </a:extLst>
          </p:cNvPr>
          <p:cNvSpPr>
            <a:spLocks noChangeAspect="1"/>
          </p:cNvSpPr>
          <p:nvPr/>
        </p:nvSpPr>
        <p:spPr>
          <a:xfrm>
            <a:off x="5265650" y="2552350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Stern mit 5 Zacken 10">
            <a:extLst>
              <a:ext uri="{FF2B5EF4-FFF2-40B4-BE49-F238E27FC236}">
                <a16:creationId xmlns:a16="http://schemas.microsoft.com/office/drawing/2014/main" id="{C31F94DB-3369-6D7D-4592-311D556DD408}"/>
              </a:ext>
            </a:extLst>
          </p:cNvPr>
          <p:cNvSpPr/>
          <p:nvPr/>
        </p:nvSpPr>
        <p:spPr>
          <a:xfrm>
            <a:off x="5361272" y="265992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Stern mit 5 Zacken 11">
            <a:extLst>
              <a:ext uri="{FF2B5EF4-FFF2-40B4-BE49-F238E27FC236}">
                <a16:creationId xmlns:a16="http://schemas.microsoft.com/office/drawing/2014/main" id="{76480545-7C38-7A93-D3BA-7BF74489A94B}"/>
              </a:ext>
            </a:extLst>
          </p:cNvPr>
          <p:cNvSpPr/>
          <p:nvPr/>
        </p:nvSpPr>
        <p:spPr>
          <a:xfrm>
            <a:off x="5707907" y="2839220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Stern mit 5 Zacken 12">
            <a:extLst>
              <a:ext uri="{FF2B5EF4-FFF2-40B4-BE49-F238E27FC236}">
                <a16:creationId xmlns:a16="http://schemas.microsoft.com/office/drawing/2014/main" id="{D6960BDD-3B67-1878-0BD1-8C7424FE33D1}"/>
              </a:ext>
            </a:extLst>
          </p:cNvPr>
          <p:cNvSpPr/>
          <p:nvPr/>
        </p:nvSpPr>
        <p:spPr>
          <a:xfrm>
            <a:off x="5450920" y="3514562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Stern mit 5 Zacken 13">
            <a:extLst>
              <a:ext uri="{FF2B5EF4-FFF2-40B4-BE49-F238E27FC236}">
                <a16:creationId xmlns:a16="http://schemas.microsoft.com/office/drawing/2014/main" id="{114CD1CD-3922-A0AB-9D5E-54BB643C0BEB}"/>
              </a:ext>
            </a:extLst>
          </p:cNvPr>
          <p:cNvSpPr/>
          <p:nvPr/>
        </p:nvSpPr>
        <p:spPr>
          <a:xfrm>
            <a:off x="6496800" y="2683830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Stern mit 5 Zacken 14">
            <a:extLst>
              <a:ext uri="{FF2B5EF4-FFF2-40B4-BE49-F238E27FC236}">
                <a16:creationId xmlns:a16="http://schemas.microsoft.com/office/drawing/2014/main" id="{6170299A-A87A-AAF8-C5C8-37E2E72CA452}"/>
              </a:ext>
            </a:extLst>
          </p:cNvPr>
          <p:cNvSpPr/>
          <p:nvPr/>
        </p:nvSpPr>
        <p:spPr>
          <a:xfrm>
            <a:off x="6269696" y="3711783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Rechteck 6">
            <a:extLst>
              <a:ext uri="{FF2B5EF4-FFF2-40B4-BE49-F238E27FC236}">
                <a16:creationId xmlns:a16="http://schemas.microsoft.com/office/drawing/2014/main" id="{B6C5C8E2-DA57-FF48-FF71-4A201FDCBBFE}"/>
              </a:ext>
            </a:extLst>
          </p:cNvPr>
          <p:cNvSpPr>
            <a:spLocks noChangeAspect="1"/>
          </p:cNvSpPr>
          <p:nvPr/>
        </p:nvSpPr>
        <p:spPr>
          <a:xfrm>
            <a:off x="8623159" y="1983276"/>
            <a:ext cx="2775701" cy="27756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Stern mit 5 Zacken 15">
            <a:extLst>
              <a:ext uri="{FF2B5EF4-FFF2-40B4-BE49-F238E27FC236}">
                <a16:creationId xmlns:a16="http://schemas.microsoft.com/office/drawing/2014/main" id="{8C75ED6C-49D0-2E18-9D06-BC1571CFF672}"/>
              </a:ext>
            </a:extLst>
          </p:cNvPr>
          <p:cNvSpPr/>
          <p:nvPr/>
        </p:nvSpPr>
        <p:spPr>
          <a:xfrm>
            <a:off x="9067268" y="2341590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Stern mit 5 Zacken 16">
            <a:extLst>
              <a:ext uri="{FF2B5EF4-FFF2-40B4-BE49-F238E27FC236}">
                <a16:creationId xmlns:a16="http://schemas.microsoft.com/office/drawing/2014/main" id="{01B2714E-7261-5390-54DC-70669342E4A5}"/>
              </a:ext>
            </a:extLst>
          </p:cNvPr>
          <p:cNvSpPr/>
          <p:nvPr/>
        </p:nvSpPr>
        <p:spPr>
          <a:xfrm>
            <a:off x="10813439" y="2180093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Stern mit 5 Zacken 17">
            <a:extLst>
              <a:ext uri="{FF2B5EF4-FFF2-40B4-BE49-F238E27FC236}">
                <a16:creationId xmlns:a16="http://schemas.microsoft.com/office/drawing/2014/main" id="{8CC3F9E6-7C25-CB5A-8734-D08C8F731DD0}"/>
              </a:ext>
            </a:extLst>
          </p:cNvPr>
          <p:cNvSpPr/>
          <p:nvPr/>
        </p:nvSpPr>
        <p:spPr>
          <a:xfrm>
            <a:off x="10813435" y="4193724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Stern mit 5 Zacken 18">
            <a:extLst>
              <a:ext uri="{FF2B5EF4-FFF2-40B4-BE49-F238E27FC236}">
                <a16:creationId xmlns:a16="http://schemas.microsoft.com/office/drawing/2014/main" id="{7B71256B-E05B-06D3-76D6-0BC63E849DC5}"/>
              </a:ext>
            </a:extLst>
          </p:cNvPr>
          <p:cNvSpPr/>
          <p:nvPr/>
        </p:nvSpPr>
        <p:spPr>
          <a:xfrm>
            <a:off x="8961287" y="276046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Stern mit 5 Zacken 19">
            <a:extLst>
              <a:ext uri="{FF2B5EF4-FFF2-40B4-BE49-F238E27FC236}">
                <a16:creationId xmlns:a16="http://schemas.microsoft.com/office/drawing/2014/main" id="{10238F28-F034-CEAA-920A-9043D2C6642A}"/>
              </a:ext>
            </a:extLst>
          </p:cNvPr>
          <p:cNvSpPr/>
          <p:nvPr/>
        </p:nvSpPr>
        <p:spPr>
          <a:xfrm>
            <a:off x="9067268" y="3179333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Stern mit 5 Zacken 20">
            <a:extLst>
              <a:ext uri="{FF2B5EF4-FFF2-40B4-BE49-F238E27FC236}">
                <a16:creationId xmlns:a16="http://schemas.microsoft.com/office/drawing/2014/main" id="{A59AEE9A-4A9E-86B5-262A-441DA0A8B763}"/>
              </a:ext>
            </a:extLst>
          </p:cNvPr>
          <p:cNvSpPr/>
          <p:nvPr/>
        </p:nvSpPr>
        <p:spPr>
          <a:xfrm>
            <a:off x="9339794" y="2200282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Stern mit 5 Zacken 21">
            <a:extLst>
              <a:ext uri="{FF2B5EF4-FFF2-40B4-BE49-F238E27FC236}">
                <a16:creationId xmlns:a16="http://schemas.microsoft.com/office/drawing/2014/main" id="{9A867DC7-C9FA-6A5D-6624-FB138048757B}"/>
              </a:ext>
            </a:extLst>
          </p:cNvPr>
          <p:cNvSpPr/>
          <p:nvPr/>
        </p:nvSpPr>
        <p:spPr>
          <a:xfrm>
            <a:off x="10217924" y="257878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Stern mit 5 Zacken 22">
            <a:extLst>
              <a:ext uri="{FF2B5EF4-FFF2-40B4-BE49-F238E27FC236}">
                <a16:creationId xmlns:a16="http://schemas.microsoft.com/office/drawing/2014/main" id="{1F12A2CF-7620-7C87-F6D9-F73C752BE36F}"/>
              </a:ext>
            </a:extLst>
          </p:cNvPr>
          <p:cNvSpPr/>
          <p:nvPr/>
        </p:nvSpPr>
        <p:spPr>
          <a:xfrm>
            <a:off x="10974923" y="3696614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Stern mit 5 Zacken 23">
            <a:extLst>
              <a:ext uri="{FF2B5EF4-FFF2-40B4-BE49-F238E27FC236}">
                <a16:creationId xmlns:a16="http://schemas.microsoft.com/office/drawing/2014/main" id="{AF21FA43-4F40-51D9-CDB6-80784588B450}"/>
              </a:ext>
            </a:extLst>
          </p:cNvPr>
          <p:cNvSpPr/>
          <p:nvPr/>
        </p:nvSpPr>
        <p:spPr>
          <a:xfrm>
            <a:off x="8736706" y="207916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Stern mit 5 Zacken 24">
            <a:extLst>
              <a:ext uri="{FF2B5EF4-FFF2-40B4-BE49-F238E27FC236}">
                <a16:creationId xmlns:a16="http://schemas.microsoft.com/office/drawing/2014/main" id="{BD39EB2C-5021-04A8-C163-B76261E3A8E2}"/>
              </a:ext>
            </a:extLst>
          </p:cNvPr>
          <p:cNvSpPr/>
          <p:nvPr/>
        </p:nvSpPr>
        <p:spPr>
          <a:xfrm>
            <a:off x="9758668" y="261912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Stern mit 5 Zacken 25">
            <a:extLst>
              <a:ext uri="{FF2B5EF4-FFF2-40B4-BE49-F238E27FC236}">
                <a16:creationId xmlns:a16="http://schemas.microsoft.com/office/drawing/2014/main" id="{97DB443C-15F2-465C-44CD-B943449FA5B0}"/>
              </a:ext>
            </a:extLst>
          </p:cNvPr>
          <p:cNvSpPr/>
          <p:nvPr/>
        </p:nvSpPr>
        <p:spPr>
          <a:xfrm>
            <a:off x="10762960" y="3908577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Stern mit 5 Zacken 26">
            <a:extLst>
              <a:ext uri="{FF2B5EF4-FFF2-40B4-BE49-F238E27FC236}">
                <a16:creationId xmlns:a16="http://schemas.microsoft.com/office/drawing/2014/main" id="{115C8F91-E230-60B9-9B9D-32E9A44621E0}"/>
              </a:ext>
            </a:extLst>
          </p:cNvPr>
          <p:cNvSpPr/>
          <p:nvPr/>
        </p:nvSpPr>
        <p:spPr>
          <a:xfrm>
            <a:off x="10445020" y="2235609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Stern mit 5 Zacken 27">
            <a:extLst>
              <a:ext uri="{FF2B5EF4-FFF2-40B4-BE49-F238E27FC236}">
                <a16:creationId xmlns:a16="http://schemas.microsoft.com/office/drawing/2014/main" id="{5DAE0DDA-5F83-B8FA-EF32-2A124640E861}"/>
              </a:ext>
            </a:extLst>
          </p:cNvPr>
          <p:cNvSpPr/>
          <p:nvPr/>
        </p:nvSpPr>
        <p:spPr>
          <a:xfrm>
            <a:off x="10813435" y="2543448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Stern mit 5 Zacken 28">
            <a:extLst>
              <a:ext uri="{FF2B5EF4-FFF2-40B4-BE49-F238E27FC236}">
                <a16:creationId xmlns:a16="http://schemas.microsoft.com/office/drawing/2014/main" id="{C9B29C5E-6CF2-B1E9-D39A-404FEFBC8B2C}"/>
              </a:ext>
            </a:extLst>
          </p:cNvPr>
          <p:cNvSpPr/>
          <p:nvPr/>
        </p:nvSpPr>
        <p:spPr>
          <a:xfrm>
            <a:off x="9483623" y="284119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Stern mit 5 Zacken 29">
            <a:extLst>
              <a:ext uri="{FF2B5EF4-FFF2-40B4-BE49-F238E27FC236}">
                <a16:creationId xmlns:a16="http://schemas.microsoft.com/office/drawing/2014/main" id="{B03EDCB1-6203-8B69-992F-143EE87EBB67}"/>
              </a:ext>
            </a:extLst>
          </p:cNvPr>
          <p:cNvSpPr/>
          <p:nvPr/>
        </p:nvSpPr>
        <p:spPr>
          <a:xfrm>
            <a:off x="9445770" y="394896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Stern mit 5 Zacken 30">
            <a:extLst>
              <a:ext uri="{FF2B5EF4-FFF2-40B4-BE49-F238E27FC236}">
                <a16:creationId xmlns:a16="http://schemas.microsoft.com/office/drawing/2014/main" id="{5C10DEB7-30ED-FB56-1C6A-EB58892587DE}"/>
              </a:ext>
            </a:extLst>
          </p:cNvPr>
          <p:cNvSpPr/>
          <p:nvPr/>
        </p:nvSpPr>
        <p:spPr>
          <a:xfrm>
            <a:off x="10016054" y="369661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Stern mit 5 Zacken 31">
            <a:extLst>
              <a:ext uri="{FF2B5EF4-FFF2-40B4-BE49-F238E27FC236}">
                <a16:creationId xmlns:a16="http://schemas.microsoft.com/office/drawing/2014/main" id="{96B810FC-F792-1808-50D1-B1F2F4A279CE}"/>
              </a:ext>
            </a:extLst>
          </p:cNvPr>
          <p:cNvSpPr/>
          <p:nvPr/>
        </p:nvSpPr>
        <p:spPr>
          <a:xfrm>
            <a:off x="10510630" y="2932049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Stern mit 5 Zacken 32">
            <a:extLst>
              <a:ext uri="{FF2B5EF4-FFF2-40B4-BE49-F238E27FC236}">
                <a16:creationId xmlns:a16="http://schemas.microsoft.com/office/drawing/2014/main" id="{957B3F92-0975-DDF1-EE1A-EE4FCC32BCD3}"/>
              </a:ext>
            </a:extLst>
          </p:cNvPr>
          <p:cNvSpPr/>
          <p:nvPr/>
        </p:nvSpPr>
        <p:spPr>
          <a:xfrm>
            <a:off x="10056428" y="4229060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Stern mit 5 Zacken 33">
            <a:extLst>
              <a:ext uri="{FF2B5EF4-FFF2-40B4-BE49-F238E27FC236}">
                <a16:creationId xmlns:a16="http://schemas.microsoft.com/office/drawing/2014/main" id="{F2BB7953-C0D5-391B-FF5C-7607890F9417}"/>
              </a:ext>
            </a:extLst>
          </p:cNvPr>
          <p:cNvSpPr/>
          <p:nvPr/>
        </p:nvSpPr>
        <p:spPr>
          <a:xfrm>
            <a:off x="9233812" y="440568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Stern mit 5 Zacken 34">
            <a:extLst>
              <a:ext uri="{FF2B5EF4-FFF2-40B4-BE49-F238E27FC236}">
                <a16:creationId xmlns:a16="http://schemas.microsoft.com/office/drawing/2014/main" id="{48466667-1550-73DF-2CD6-63A2E59873CE}"/>
              </a:ext>
            </a:extLst>
          </p:cNvPr>
          <p:cNvSpPr/>
          <p:nvPr/>
        </p:nvSpPr>
        <p:spPr>
          <a:xfrm>
            <a:off x="9026894" y="401962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C7CEFAB7-C78F-1704-A107-0C71B9B6FFD0}"/>
              </a:ext>
            </a:extLst>
          </p:cNvPr>
          <p:cNvSpPr txBox="1">
            <a:spLocks/>
          </p:cNvSpPr>
          <p:nvPr/>
        </p:nvSpPr>
        <p:spPr>
          <a:xfrm>
            <a:off x="1889720" y="6307475"/>
            <a:ext cx="5187736" cy="35324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ct val="150000"/>
              </a:lnSpc>
              <a:spcBef>
                <a:spcPts val="0"/>
              </a:spcBef>
            </a:pPr>
            <a:r>
              <a:rPr lang="de-DE" sz="800">
                <a:solidFill>
                  <a:schemeClr val="tx1"/>
                </a:solidFill>
                <a:latin typeface="Arial"/>
              </a:rPr>
              <a:t>CCE: </a:t>
            </a:r>
            <a:r>
              <a:rPr lang="de-DE" sz="800" err="1">
                <a:solidFill>
                  <a:schemeClr val="tx1"/>
                </a:solidFill>
                <a:latin typeface="Arial"/>
              </a:rPr>
              <a:t>carcinoma</a:t>
            </a:r>
            <a:r>
              <a:rPr lang="de-DE" sz="800">
                <a:solidFill>
                  <a:schemeClr val="tx1"/>
                </a:solidFill>
                <a:latin typeface="Arial"/>
              </a:rPr>
              <a:t> </a:t>
            </a:r>
            <a:r>
              <a:rPr lang="de-DE" sz="800" err="1">
                <a:solidFill>
                  <a:schemeClr val="tx1"/>
                </a:solidFill>
                <a:latin typeface="Arial"/>
              </a:rPr>
              <a:t>celular</a:t>
            </a:r>
            <a:r>
              <a:rPr lang="de-DE" sz="800">
                <a:solidFill>
                  <a:schemeClr val="tx1"/>
                </a:solidFill>
                <a:latin typeface="Arial"/>
              </a:rPr>
              <a:t> </a:t>
            </a:r>
            <a:r>
              <a:rPr lang="de-DE" sz="800" err="1">
                <a:solidFill>
                  <a:schemeClr val="tx1"/>
                </a:solidFill>
                <a:latin typeface="Arial"/>
              </a:rPr>
              <a:t>escamoso</a:t>
            </a:r>
            <a:r>
              <a:rPr lang="de-DE" sz="800">
                <a:solidFill>
                  <a:schemeClr val="tx1"/>
                </a:solidFill>
                <a:latin typeface="Arial"/>
              </a:rPr>
              <a:t>.</a:t>
            </a:r>
          </a:p>
          <a:p>
            <a:pPr defTabSz="914377">
              <a:lnSpc>
                <a:spcPct val="150000"/>
              </a:lnSpc>
              <a:spcBef>
                <a:spcPts val="0"/>
              </a:spcBef>
            </a:pPr>
            <a:r>
              <a:rPr lang="en-US" sz="800" err="1">
                <a:solidFill>
                  <a:schemeClr val="tx1"/>
                </a:solidFill>
                <a:latin typeface="Arial"/>
              </a:rPr>
              <a:t>Glogau</a:t>
            </a:r>
            <a:r>
              <a:rPr lang="en-US" sz="800">
                <a:solidFill>
                  <a:schemeClr val="tx1"/>
                </a:solidFill>
                <a:latin typeface="Arial"/>
              </a:rPr>
              <a:t> RG. The risk of progression to invasive disease. J Am </a:t>
            </a:r>
            <a:r>
              <a:rPr lang="en-US" sz="800" err="1">
                <a:solidFill>
                  <a:schemeClr val="tx1"/>
                </a:solidFill>
                <a:latin typeface="Arial"/>
              </a:rPr>
              <a:t>Acad</a:t>
            </a:r>
            <a:r>
              <a:rPr lang="en-US" sz="800">
                <a:solidFill>
                  <a:schemeClr val="tx1"/>
                </a:solidFill>
                <a:latin typeface="Arial"/>
              </a:rPr>
              <a:t> Dermatol. 2000 Jan;42(1 Pt 2):23-4. </a:t>
            </a:r>
            <a:endParaRPr lang="de-DE" sz="800">
              <a:solidFill>
                <a:schemeClr val="tx1"/>
              </a:solidFill>
              <a:latin typeface="Arial"/>
            </a:endParaRPr>
          </a:p>
          <a:p>
            <a:pPr defTabSz="914377">
              <a:lnSpc>
                <a:spcPct val="150000"/>
              </a:lnSpc>
              <a:spcBef>
                <a:spcPts val="0"/>
              </a:spcBef>
            </a:pPr>
            <a:endParaRPr lang="en-US" sz="80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2399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rsonalizado 2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2855"/>
      </a:accent2>
      <a:accent3>
        <a:srgbClr val="00596E"/>
      </a:accent3>
      <a:accent4>
        <a:srgbClr val="008C93"/>
      </a:accent4>
      <a:accent5>
        <a:srgbClr val="00BEA0"/>
      </a:accent5>
      <a:accent6>
        <a:srgbClr val="00F0BE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Global Ad Board">
    <a:dk1>
      <a:srgbClr val="000000"/>
    </a:dk1>
    <a:lt1>
      <a:sysClr val="window" lastClr="FFFFFF"/>
    </a:lt1>
    <a:dk2>
      <a:srgbClr val="A59D95"/>
    </a:dk2>
    <a:lt2>
      <a:srgbClr val="D3BF96"/>
    </a:lt2>
    <a:accent1>
      <a:srgbClr val="FF6D22"/>
    </a:accent1>
    <a:accent2>
      <a:srgbClr val="263F6A"/>
    </a:accent2>
    <a:accent3>
      <a:srgbClr val="00A1DE"/>
    </a:accent3>
    <a:accent4>
      <a:srgbClr val="B1059D"/>
    </a:accent4>
    <a:accent5>
      <a:srgbClr val="FED100"/>
    </a:accent5>
    <a:accent6>
      <a:srgbClr val="D52B17"/>
    </a:accent6>
    <a:hlink>
      <a:srgbClr val="82785C"/>
    </a:hlink>
    <a:folHlink>
      <a:srgbClr val="00AF3F"/>
    </a:folHlink>
  </a:clrScheme>
  <a:fontScheme name="Lilly 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14714</Words>
  <Application>Microsoft Office PowerPoint</Application>
  <PresentationFormat>Panorámica</PresentationFormat>
  <Paragraphs>1552</Paragraphs>
  <Slides>87</Slides>
  <Notes>48</Notes>
  <HiddenSlides>12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87</vt:i4>
      </vt:variant>
    </vt:vector>
  </HeadingPairs>
  <TitlesOfParts>
    <vt:vector size="89" baseType="lpstr"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Almirall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Nora Dieguez Martínez</dc:creator>
  <cp:lastModifiedBy>Nora Dieguez Martínez</cp:lastModifiedBy>
  <cp:revision>3</cp:revision>
  <cp:lastPrinted>2024-04-19T11:42:43Z</cp:lastPrinted>
  <dcterms:created xsi:type="dcterms:W3CDTF">2024-04-04T08:07:24Z</dcterms:created>
  <dcterms:modified xsi:type="dcterms:W3CDTF">2024-10-11T11:35:43Z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2024-04-04T10:17:55Z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791841ae-cecb-4355-8529-4cd2e114ebf4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Office Theme:6</vt:lpwstr>
  </property>
  <property fmtid="{D5CDD505-2E9C-101B-9397-08002B2CF9AE}" pid="10" name="ClassificationContentMarkingHeaderText">
    <vt:lpwstr>INTERNAL USE</vt:lpwstr>
  </property>
</Properties>
</file>